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7" r:id="rId2"/>
    <p:sldId id="637" r:id="rId3"/>
    <p:sldId id="638" r:id="rId4"/>
    <p:sldId id="521" r:id="rId5"/>
    <p:sldId id="470" r:id="rId6"/>
    <p:sldId id="507" r:id="rId7"/>
    <p:sldId id="478" r:id="rId8"/>
    <p:sldId id="477" r:id="rId9"/>
    <p:sldId id="640" r:id="rId10"/>
    <p:sldId id="641" r:id="rId11"/>
    <p:sldId id="642" r:id="rId12"/>
    <p:sldId id="520" r:id="rId13"/>
    <p:sldId id="649" r:id="rId14"/>
    <p:sldId id="648" r:id="rId15"/>
    <p:sldId id="653" r:id="rId16"/>
    <p:sldId id="652" r:id="rId17"/>
    <p:sldId id="651" r:id="rId18"/>
    <p:sldId id="654" r:id="rId1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/>
    <p:restoredTop sz="96064"/>
  </p:normalViewPr>
  <p:slideViewPr>
    <p:cSldViewPr snapToGrid="0" snapToObjects="1">
      <p:cViewPr varScale="1">
        <p:scale>
          <a:sx n="92" d="100"/>
          <a:sy n="92" d="100"/>
        </p:scale>
        <p:origin x="192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E4695-A88E-E54E-BAD5-FE4255A3B0A9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57393-87EE-C546-A282-612C6F0079C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97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57393-87EE-C546-A282-612C6F0079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64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9D2A-FBCA-8E4A-9572-92A9B71EC046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BAA7-38C9-0942-A663-34A7908DFD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79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9D2A-FBCA-8E4A-9572-92A9B71EC046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BAA7-38C9-0942-A663-34A7908DFD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46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9D2A-FBCA-8E4A-9572-92A9B71EC046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BAA7-38C9-0942-A663-34A7908DFD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84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9D2A-FBCA-8E4A-9572-92A9B71EC046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BAA7-38C9-0942-A663-34A7908DFD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2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9D2A-FBCA-8E4A-9572-92A9B71EC046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BAA7-38C9-0942-A663-34A7908DFD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08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9D2A-FBCA-8E4A-9572-92A9B71EC046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BAA7-38C9-0942-A663-34A7908DFD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28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9D2A-FBCA-8E4A-9572-92A9B71EC046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BAA7-38C9-0942-A663-34A7908DFD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98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9D2A-FBCA-8E4A-9572-92A9B71EC046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BAA7-38C9-0942-A663-34A7908DFD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22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9D2A-FBCA-8E4A-9572-92A9B71EC046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BAA7-38C9-0942-A663-34A7908DFD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34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9D2A-FBCA-8E4A-9572-92A9B71EC046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BAA7-38C9-0942-A663-34A7908DFD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08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9D2A-FBCA-8E4A-9572-92A9B71EC046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5BAA7-38C9-0942-A663-34A7908DFD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96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E9D2A-FBCA-8E4A-9572-92A9B71EC046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5BAA7-38C9-0942-A663-34A7908DFDA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1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emf"/><Relationship Id="rId7" Type="http://schemas.openxmlformats.org/officeDocument/2006/relationships/image" Target="../media/image63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46.emf"/><Relationship Id="rId10" Type="http://schemas.openxmlformats.org/officeDocument/2006/relationships/image" Target="../media/image25.emf"/><Relationship Id="rId4" Type="http://schemas.openxmlformats.org/officeDocument/2006/relationships/image" Target="../media/image61.emf"/><Relationship Id="rId9" Type="http://schemas.openxmlformats.org/officeDocument/2006/relationships/image" Target="../media/image6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1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80.png"/><Relationship Id="rId7" Type="http://schemas.openxmlformats.org/officeDocument/2006/relationships/image" Target="../media/image84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81.emf"/><Relationship Id="rId9" Type="http://schemas.openxmlformats.org/officeDocument/2006/relationships/image" Target="../media/image8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87.emf"/><Relationship Id="rId7" Type="http://schemas.openxmlformats.org/officeDocument/2006/relationships/image" Target="../media/image9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emf"/><Relationship Id="rId9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9.jpg"/><Relationship Id="rId7" Type="http://schemas.openxmlformats.org/officeDocument/2006/relationships/image" Target="../media/image103.jpe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emf"/><Relationship Id="rId12" Type="http://schemas.openxmlformats.org/officeDocument/2006/relationships/image" Target="../media/image25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10" Type="http://schemas.openxmlformats.org/officeDocument/2006/relationships/image" Target="../media/image201.pdf"/><Relationship Id="rId14" Type="http://schemas.openxmlformats.org/officeDocument/2006/relationships/image" Target="../media/image2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1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47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12" Type="http://schemas.openxmlformats.org/officeDocument/2006/relationships/image" Target="../media/image4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11" Type="http://schemas.openxmlformats.org/officeDocument/2006/relationships/image" Target="../media/image45.png"/><Relationship Id="rId5" Type="http://schemas.openxmlformats.org/officeDocument/2006/relationships/image" Target="../media/image39.emf"/><Relationship Id="rId10" Type="http://schemas.openxmlformats.org/officeDocument/2006/relationships/image" Target="../media/image44.emf"/><Relationship Id="rId4" Type="http://schemas.openxmlformats.org/officeDocument/2006/relationships/image" Target="../media/image38.emf"/><Relationship Id="rId9" Type="http://schemas.openxmlformats.org/officeDocument/2006/relationships/image" Target="../media/image4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9.png"/><Relationship Id="rId7" Type="http://schemas.openxmlformats.org/officeDocument/2006/relationships/image" Target="../media/image53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png"/><Relationship Id="rId10" Type="http://schemas.openxmlformats.org/officeDocument/2006/relationships/image" Target="../media/image56.emf"/><Relationship Id="rId4" Type="http://schemas.openxmlformats.org/officeDocument/2006/relationships/image" Target="../media/image50.png"/><Relationship Id="rId9" Type="http://schemas.openxmlformats.org/officeDocument/2006/relationships/image" Target="../media/image5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52FA0E0-267C-ECB0-3AAB-1BED9D364F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70" b="8228"/>
          <a:stretch/>
        </p:blipFill>
        <p:spPr>
          <a:xfrm>
            <a:off x="3291840" y="407197"/>
            <a:ext cx="6614160" cy="87296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2AF217B-54FA-57D3-3D41-27A26F9EB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5" y="-16565"/>
            <a:ext cx="1243379" cy="1128641"/>
          </a:xfrm>
          <a:prstGeom prst="rect">
            <a:avLst/>
          </a:prstGeom>
        </p:spPr>
      </p:pic>
      <p:cxnSp>
        <p:nvCxnSpPr>
          <p:cNvPr id="11" name="Connecteur droit 10"/>
          <p:cNvCxnSpPr>
            <a:cxnSpLocks/>
          </p:cNvCxnSpPr>
          <p:nvPr/>
        </p:nvCxnSpPr>
        <p:spPr>
          <a:xfrm flipV="1">
            <a:off x="906274" y="384232"/>
            <a:ext cx="9000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12" name="ZoneTexte 11"/>
          <p:cNvSpPr txBox="1"/>
          <p:nvPr/>
        </p:nvSpPr>
        <p:spPr>
          <a:xfrm>
            <a:off x="4250139" y="7087"/>
            <a:ext cx="5576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000" dirty="0">
                <a:solidFill>
                  <a:srgbClr val="0070C0"/>
                </a:solidFill>
              </a:rPr>
              <a:t>Kick-off Meeting of the IRL-NPA– </a:t>
            </a:r>
            <a:r>
              <a:rPr lang="fr-FR" sz="2000" dirty="0" err="1">
                <a:solidFill>
                  <a:srgbClr val="0070C0"/>
                </a:solidFill>
              </a:rPr>
              <a:t>Dec</a:t>
            </a:r>
            <a:r>
              <a:rPr lang="fr-FR" sz="2000" dirty="0">
                <a:solidFill>
                  <a:srgbClr val="0070C0"/>
                </a:solidFill>
              </a:rPr>
              <a:t>. 11-14, 2023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D1C3707-8B87-4F20-9547-0751BD99A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9" y="5695213"/>
            <a:ext cx="2463800" cy="11557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8825855-DA20-E847-E41C-9EDBABCAB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047" y="5768238"/>
            <a:ext cx="1041400" cy="10096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201B74-DCA3-5DFA-BDB6-89061DE6169B}"/>
              </a:ext>
            </a:extLst>
          </p:cNvPr>
          <p:cNvSpPr/>
          <p:nvPr/>
        </p:nvSpPr>
        <p:spPr>
          <a:xfrm>
            <a:off x="2427147" y="2853009"/>
            <a:ext cx="6093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/>
              <a:t>Denis Lacroix (</a:t>
            </a:r>
            <a:r>
              <a:rPr lang="en-US" sz="2400" dirty="0" err="1"/>
              <a:t>IJCLab</a:t>
            </a:r>
            <a:r>
              <a:rPr lang="en-US" sz="2400" dirty="0"/>
              <a:t>, Orsay, France)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0C2AC-1025-92EA-D03B-8881C784D9FF}"/>
              </a:ext>
            </a:extLst>
          </p:cNvPr>
          <p:cNvSpPr/>
          <p:nvPr/>
        </p:nvSpPr>
        <p:spPr>
          <a:xfrm>
            <a:off x="1068717" y="1687554"/>
            <a:ext cx="86751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ea typeface="Calibri"/>
                <a:cs typeface="Times New Roman"/>
              </a:rPr>
              <a:t>Recent advances in quantum computing 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ea typeface="Calibri"/>
                <a:cs typeface="Times New Roman"/>
              </a:rPr>
              <a:t>nuclear physics @ Orsay  </a:t>
            </a:r>
          </a:p>
        </p:txBody>
      </p:sp>
      <p:pic>
        <p:nvPicPr>
          <p:cNvPr id="9" name="Imagen 4" descr="Imagen que contiene luz, tabla, cd, cumpleaños&#10;&#10;Descripción generada automáticamente">
            <a:extLst>
              <a:ext uri="{FF2B5EF4-FFF2-40B4-BE49-F238E27FC236}">
                <a16:creationId xmlns:a16="http://schemas.microsoft.com/office/drawing/2014/main" id="{3F7099A4-97BC-A007-2792-780024D808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925" y="3543327"/>
            <a:ext cx="2716696" cy="271669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D6CBBFC-7C6B-588B-3CFB-5CA28B3C9827}"/>
              </a:ext>
            </a:extLst>
          </p:cNvPr>
          <p:cNvSpPr txBox="1"/>
          <p:nvPr/>
        </p:nvSpPr>
        <p:spPr>
          <a:xfrm>
            <a:off x="3224353" y="6346810"/>
            <a:ext cx="40623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80808"/>
                </a:solidFill>
              </a:rPr>
              <a:t>T. </a:t>
            </a:r>
            <a:r>
              <a:rPr lang="en-US" sz="1050" dirty="0" err="1">
                <a:solidFill>
                  <a:srgbClr val="080808"/>
                </a:solidFill>
              </a:rPr>
              <a:t>Ayral</a:t>
            </a:r>
            <a:r>
              <a:rPr lang="en-US" sz="1050" dirty="0">
                <a:solidFill>
                  <a:srgbClr val="080808"/>
                </a:solidFill>
              </a:rPr>
              <a:t>, P. </a:t>
            </a:r>
            <a:r>
              <a:rPr lang="en-US" sz="1050" dirty="0" err="1">
                <a:solidFill>
                  <a:srgbClr val="080808"/>
                </a:solidFill>
              </a:rPr>
              <a:t>Besserve</a:t>
            </a:r>
            <a:r>
              <a:rPr lang="en-US" sz="1050" dirty="0">
                <a:solidFill>
                  <a:srgbClr val="080808"/>
                </a:solidFill>
              </a:rPr>
              <a:t>, D. Lacroix, and E.A. Ruiz Guzman , EPJA 59  (2023)</a:t>
            </a:r>
          </a:p>
          <a:p>
            <a:r>
              <a:rPr lang="en-US" sz="1050" dirty="0">
                <a:solidFill>
                  <a:srgbClr val="080808"/>
                </a:solidFill>
              </a:rPr>
              <a:t>E.A. Ruiz Guzman, PhD thesis, arXiv:2310.17996  </a:t>
            </a:r>
          </a:p>
        </p:txBody>
      </p:sp>
    </p:spTree>
    <p:extLst>
      <p:ext uri="{BB962C8B-B14F-4D97-AF65-F5344CB8AC3E}">
        <p14:creationId xmlns:p14="http://schemas.microsoft.com/office/powerpoint/2010/main" val="2595437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150495" y="12701"/>
            <a:ext cx="5672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Eigenvalues-Ground state </a:t>
            </a:r>
            <a:r>
              <a:rPr lang="en-US" sz="2400">
                <a:solidFill>
                  <a:srgbClr val="0070C0"/>
                </a:solidFill>
              </a:rPr>
              <a:t>and excited states</a:t>
            </a:r>
            <a:endParaRPr lang="en-US" sz="2400" dirty="0">
              <a:solidFill>
                <a:srgbClr val="0070C0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 flipV="1">
            <a:off x="424070" y="420342"/>
            <a:ext cx="9481930" cy="0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er 2"/>
          <p:cNvGrpSpPr/>
          <p:nvPr/>
        </p:nvGrpSpPr>
        <p:grpSpPr>
          <a:xfrm>
            <a:off x="373626" y="668498"/>
            <a:ext cx="6666271" cy="1396276"/>
            <a:chOff x="373626" y="668498"/>
            <a:chExt cx="6666271" cy="139627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26" y="668498"/>
              <a:ext cx="6626070" cy="139627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456903" y="1278194"/>
              <a:ext cx="1582994" cy="786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er 16"/>
          <p:cNvGrpSpPr/>
          <p:nvPr/>
        </p:nvGrpSpPr>
        <p:grpSpPr>
          <a:xfrm>
            <a:off x="6282812" y="727588"/>
            <a:ext cx="3274142" cy="1120877"/>
            <a:chOff x="6282812" y="727588"/>
            <a:chExt cx="3274142" cy="1120877"/>
          </a:xfrm>
        </p:grpSpPr>
        <p:sp>
          <p:nvSpPr>
            <p:cNvPr id="7" name="Flèche vers la droite 6"/>
            <p:cNvSpPr/>
            <p:nvPr/>
          </p:nvSpPr>
          <p:spPr>
            <a:xfrm>
              <a:off x="6282812" y="727588"/>
              <a:ext cx="167149" cy="11208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6676103" y="747252"/>
              <a:ext cx="2151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Example of an event:</a:t>
              </a:r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6419" y="1274698"/>
              <a:ext cx="2850535" cy="333079"/>
            </a:xfrm>
            <a:prstGeom prst="rect">
              <a:avLst/>
            </a:prstGeom>
          </p:spPr>
        </p:pic>
      </p:grpSp>
      <p:grpSp>
        <p:nvGrpSpPr>
          <p:cNvPr id="16" name="Grouper 15"/>
          <p:cNvGrpSpPr/>
          <p:nvPr/>
        </p:nvGrpSpPr>
        <p:grpSpPr>
          <a:xfrm>
            <a:off x="6803923" y="1622323"/>
            <a:ext cx="2438400" cy="471948"/>
            <a:chOff x="6803923" y="1622323"/>
            <a:chExt cx="2438400" cy="471948"/>
          </a:xfrm>
        </p:grpSpPr>
        <p:sp>
          <p:nvSpPr>
            <p:cNvPr id="10" name="Rectangle 9"/>
            <p:cNvSpPr/>
            <p:nvPr/>
          </p:nvSpPr>
          <p:spPr>
            <a:xfrm>
              <a:off x="6803923" y="1651819"/>
              <a:ext cx="1150375" cy="117988"/>
            </a:xfrm>
            <a:prstGeom prst="rect">
              <a:avLst/>
            </a:prstGeom>
            <a:solidFill>
              <a:schemeClr val="accent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02207" y="1840721"/>
              <a:ext cx="706283" cy="24719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7801897" y="1961535"/>
              <a:ext cx="1302774" cy="132736"/>
            </a:xfrm>
            <a:prstGeom prst="rect">
              <a:avLst/>
            </a:prstGeom>
            <a:solidFill>
              <a:schemeClr val="accent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èche vers le bas 14"/>
            <p:cNvSpPr/>
            <p:nvPr/>
          </p:nvSpPr>
          <p:spPr>
            <a:xfrm flipV="1">
              <a:off x="9055510" y="1622323"/>
              <a:ext cx="186813" cy="471948"/>
            </a:xfrm>
            <a:prstGeom prst="downArrow">
              <a:avLst/>
            </a:prstGeom>
            <a:solidFill>
              <a:schemeClr val="accent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er 31"/>
          <p:cNvGrpSpPr/>
          <p:nvPr/>
        </p:nvGrpSpPr>
        <p:grpSpPr>
          <a:xfrm>
            <a:off x="486058" y="2222090"/>
            <a:ext cx="4321915" cy="1074585"/>
            <a:chOff x="486058" y="2222090"/>
            <a:chExt cx="4321915" cy="1074585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058" y="2860852"/>
              <a:ext cx="4321915" cy="435823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501877" y="2222090"/>
              <a:ext cx="1890253" cy="4965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BCS/HFB state</a:t>
              </a:r>
              <a:endParaRPr lang="en-US" dirty="0"/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5540476" y="388374"/>
            <a:ext cx="150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Measurement</a:t>
            </a:r>
          </a:p>
        </p:txBody>
      </p:sp>
      <p:grpSp>
        <p:nvGrpSpPr>
          <p:cNvPr id="33" name="Grouper 32"/>
          <p:cNvGrpSpPr/>
          <p:nvPr/>
        </p:nvGrpSpPr>
        <p:grpSpPr>
          <a:xfrm>
            <a:off x="1388806" y="3293806"/>
            <a:ext cx="3039864" cy="1622323"/>
            <a:chOff x="1388806" y="3293806"/>
            <a:chExt cx="3039864" cy="1622323"/>
          </a:xfrm>
        </p:grpSpPr>
        <p:sp>
          <p:nvSpPr>
            <p:cNvPr id="21" name="Flèche vers la droite 20"/>
            <p:cNvSpPr/>
            <p:nvPr/>
          </p:nvSpPr>
          <p:spPr>
            <a:xfrm rot="5400000">
              <a:off x="2182759" y="2969342"/>
              <a:ext cx="373626" cy="11208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2920180" y="3293806"/>
              <a:ext cx="1508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Measurement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388806" y="3800167"/>
              <a:ext cx="1890253" cy="11159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Projected BCS or with varying number </a:t>
              </a:r>
            </a:p>
            <a:p>
              <a:pPr algn="ctr"/>
              <a:r>
                <a:rPr lang="en-US" dirty="0"/>
                <a:t>Of particles </a:t>
              </a:r>
            </a:p>
          </p:txBody>
        </p:sp>
      </p:grpSp>
      <p:grpSp>
        <p:nvGrpSpPr>
          <p:cNvPr id="34" name="Grouper 33"/>
          <p:cNvGrpSpPr/>
          <p:nvPr/>
        </p:nvGrpSpPr>
        <p:grpSpPr>
          <a:xfrm>
            <a:off x="1052050" y="4989872"/>
            <a:ext cx="2753033" cy="1106129"/>
            <a:chOff x="1052050" y="4989872"/>
            <a:chExt cx="2753033" cy="1106129"/>
          </a:xfrm>
        </p:grpSpPr>
        <p:sp>
          <p:nvSpPr>
            <p:cNvPr id="25" name="Flèche vers la droite 24"/>
            <p:cNvSpPr/>
            <p:nvPr/>
          </p:nvSpPr>
          <p:spPr>
            <a:xfrm rot="5400000">
              <a:off x="2187675" y="4616246"/>
              <a:ext cx="373626" cy="112087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er 27"/>
            <p:cNvGrpSpPr/>
            <p:nvPr/>
          </p:nvGrpSpPr>
          <p:grpSpPr>
            <a:xfrm>
              <a:off x="1052050" y="5397912"/>
              <a:ext cx="2753033" cy="698089"/>
              <a:chOff x="1052050" y="5397912"/>
              <a:chExt cx="2753033" cy="698089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1052050" y="5397912"/>
                <a:ext cx="2753033" cy="6980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7" name="Image 2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28992" y="5574565"/>
                <a:ext cx="2199149" cy="344782"/>
              </a:xfrm>
              <a:prstGeom prst="rect">
                <a:avLst/>
              </a:prstGeom>
            </p:spPr>
          </p:pic>
        </p:grpSp>
      </p:grpSp>
      <p:grpSp>
        <p:nvGrpSpPr>
          <p:cNvPr id="44" name="Grouper 43"/>
          <p:cNvGrpSpPr/>
          <p:nvPr/>
        </p:nvGrpSpPr>
        <p:grpSpPr>
          <a:xfrm>
            <a:off x="0" y="6145162"/>
            <a:ext cx="5737725" cy="712838"/>
            <a:chOff x="0" y="6145162"/>
            <a:chExt cx="5737725" cy="712838"/>
          </a:xfrm>
        </p:grpSpPr>
        <p:grpSp>
          <p:nvGrpSpPr>
            <p:cNvPr id="31" name="Grouper 30"/>
            <p:cNvGrpSpPr/>
            <p:nvPr/>
          </p:nvGrpSpPr>
          <p:grpSpPr>
            <a:xfrm>
              <a:off x="0" y="6145162"/>
              <a:ext cx="5024285" cy="369332"/>
              <a:chOff x="0" y="6253317"/>
              <a:chExt cx="5024285" cy="369332"/>
            </a:xfrm>
          </p:grpSpPr>
          <p:sp>
            <p:nvSpPr>
              <p:cNvPr id="29" name="ZoneTexte 28"/>
              <p:cNvSpPr txBox="1"/>
              <p:nvPr/>
            </p:nvSpPr>
            <p:spPr>
              <a:xfrm>
                <a:off x="0" y="6253317"/>
                <a:ext cx="41638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 was encoded on the full </a:t>
                </a:r>
                <a:r>
                  <a:rPr lang="en-US" dirty="0" err="1"/>
                  <a:t>Fock</a:t>
                </a:r>
                <a:r>
                  <a:rPr lang="en-US" dirty="0"/>
                  <a:t> space with</a:t>
                </a:r>
              </a:p>
            </p:txBody>
          </p:sp>
          <p:pic>
            <p:nvPicPr>
              <p:cNvPr id="30" name="Image 2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83871" y="6284572"/>
                <a:ext cx="940414" cy="319223"/>
              </a:xfrm>
              <a:prstGeom prst="rect">
                <a:avLst/>
              </a:prstGeom>
            </p:spPr>
          </p:pic>
        </p:grpSp>
        <p:sp>
          <p:nvSpPr>
            <p:cNvPr id="36" name="ZoneTexte 35"/>
            <p:cNvSpPr txBox="1"/>
            <p:nvPr/>
          </p:nvSpPr>
          <p:spPr>
            <a:xfrm>
              <a:off x="0" y="6488668"/>
              <a:ext cx="5737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 the degenerate case, this should give the exact solution</a:t>
              </a:r>
            </a:p>
          </p:txBody>
        </p:sp>
      </p:grpSp>
      <p:grpSp>
        <p:nvGrpSpPr>
          <p:cNvPr id="43" name="Grouper 42"/>
          <p:cNvGrpSpPr/>
          <p:nvPr/>
        </p:nvGrpSpPr>
        <p:grpSpPr>
          <a:xfrm>
            <a:off x="5451610" y="2280382"/>
            <a:ext cx="4164336" cy="4430133"/>
            <a:chOff x="5451610" y="2280382"/>
            <a:chExt cx="4164336" cy="4430133"/>
          </a:xfrm>
        </p:grpSpPr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10" y="2280382"/>
              <a:ext cx="3918533" cy="3638638"/>
            </a:xfrm>
            <a:prstGeom prst="rect">
              <a:avLst/>
            </a:prstGeom>
          </p:spPr>
        </p:pic>
        <p:sp>
          <p:nvSpPr>
            <p:cNvPr id="39" name="ZoneTexte 38"/>
            <p:cNvSpPr txBox="1"/>
            <p:nvPr/>
          </p:nvSpPr>
          <p:spPr>
            <a:xfrm>
              <a:off x="6518787" y="2300749"/>
              <a:ext cx="805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6 pairs</a:t>
              </a:r>
              <a:endParaRPr lang="en-US" dirty="0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6577782" y="5978014"/>
              <a:ext cx="1490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0070C0"/>
                  </a:solidFill>
                </a:rPr>
                <a:t>Exact solution</a:t>
              </a:r>
            </a:p>
          </p:txBody>
        </p:sp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89212" y="6331882"/>
              <a:ext cx="2926734" cy="378633"/>
            </a:xfrm>
            <a:prstGeom prst="rect">
              <a:avLst/>
            </a:prstGeom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909AC00F-BBE5-9447-901D-2117D281E5CC}"/>
              </a:ext>
            </a:extLst>
          </p:cNvPr>
          <p:cNvGrpSpPr/>
          <p:nvPr/>
        </p:nvGrpSpPr>
        <p:grpSpPr>
          <a:xfrm>
            <a:off x="3279059" y="4633239"/>
            <a:ext cx="1759792" cy="802286"/>
            <a:chOff x="3279059" y="4633239"/>
            <a:chExt cx="1759792" cy="802286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ECAA2C57-6193-EF4D-BB96-3E240A65E4E3}"/>
                </a:ext>
              </a:extLst>
            </p:cNvPr>
            <p:cNvGrpSpPr/>
            <p:nvPr/>
          </p:nvGrpSpPr>
          <p:grpSpPr>
            <a:xfrm>
              <a:off x="3279059" y="4999702"/>
              <a:ext cx="1653458" cy="435823"/>
              <a:chOff x="3528142" y="3975390"/>
              <a:chExt cx="2202256" cy="565568"/>
            </a:xfrm>
          </p:grpSpPr>
          <p:pic>
            <p:nvPicPr>
              <p:cNvPr id="42" name="Image 41">
                <a:extLst>
                  <a:ext uri="{FF2B5EF4-FFF2-40B4-BE49-F238E27FC236}">
                    <a16:creationId xmlns:a16="http://schemas.microsoft.com/office/drawing/2014/main" id="{79E19C03-9AE1-7946-8064-1E4A7226FB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-10473" r="86264" b="38026"/>
              <a:stretch/>
            </p:blipFill>
            <p:spPr>
              <a:xfrm>
                <a:off x="3528142" y="3975390"/>
                <a:ext cx="555729" cy="368620"/>
              </a:xfrm>
              <a:prstGeom prst="rect">
                <a:avLst/>
              </a:prstGeom>
            </p:spPr>
          </p:pic>
          <p:pic>
            <p:nvPicPr>
              <p:cNvPr id="45" name="Image 44">
                <a:extLst>
                  <a:ext uri="{FF2B5EF4-FFF2-40B4-BE49-F238E27FC236}">
                    <a16:creationId xmlns:a16="http://schemas.microsoft.com/office/drawing/2014/main" id="{74BF12C9-4CD0-E941-BFDF-AC56B8004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58329" t="-10616"/>
              <a:stretch/>
            </p:blipFill>
            <p:spPr>
              <a:xfrm>
                <a:off x="4044422" y="3978125"/>
                <a:ext cx="1685976" cy="562833"/>
              </a:xfrm>
              <a:prstGeom prst="rect">
                <a:avLst/>
              </a:prstGeom>
            </p:spPr>
          </p:pic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83FAE43-2FBC-B44F-93F8-B95DDCCDDEFE}"/>
                </a:ext>
              </a:extLst>
            </p:cNvPr>
            <p:cNvSpPr txBox="1"/>
            <p:nvPr/>
          </p:nvSpPr>
          <p:spPr>
            <a:xfrm>
              <a:off x="3298053" y="4633239"/>
              <a:ext cx="1740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Degenerate case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747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0A24B5E-1E0D-A945-B852-07A231FC0657}"/>
              </a:ext>
            </a:extLst>
          </p:cNvPr>
          <p:cNvSpPr txBox="1"/>
          <p:nvPr/>
        </p:nvSpPr>
        <p:spPr>
          <a:xfrm>
            <a:off x="3096808" y="12701"/>
            <a:ext cx="6726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Coming back to our superconducting problem</a:t>
            </a:r>
          </a:p>
          <a:p>
            <a:pPr algn="r"/>
            <a:r>
              <a:rPr lang="en-US" sz="2400" dirty="0">
                <a:solidFill>
                  <a:srgbClr val="0070C0"/>
                </a:solidFill>
              </a:rPr>
              <a:t>Combining projection with variational method (VQE)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57EE853-ED7E-B343-953F-BD10834A8344}"/>
              </a:ext>
            </a:extLst>
          </p:cNvPr>
          <p:cNvCxnSpPr/>
          <p:nvPr/>
        </p:nvCxnSpPr>
        <p:spPr>
          <a:xfrm flipV="1">
            <a:off x="424070" y="433989"/>
            <a:ext cx="9481930" cy="0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F483F4F-2B7B-2942-8367-92D141D15F59}"/>
              </a:ext>
            </a:extLst>
          </p:cNvPr>
          <p:cNvSpPr/>
          <p:nvPr/>
        </p:nvSpPr>
        <p:spPr>
          <a:xfrm>
            <a:off x="27566" y="488249"/>
            <a:ext cx="3160378" cy="527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Possible optimization schemes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672F8EF-E2CA-F943-9618-BA1D6EE52EFD}"/>
              </a:ext>
            </a:extLst>
          </p:cNvPr>
          <p:cNvSpPr txBox="1"/>
          <p:nvPr/>
        </p:nvSpPr>
        <p:spPr>
          <a:xfrm>
            <a:off x="237107" y="1047763"/>
            <a:ext cx="2658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Variational </a:t>
            </a:r>
          </a:p>
          <a:p>
            <a:r>
              <a:rPr lang="en-US" dirty="0"/>
              <a:t>Symmetry-Breaking ansatz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2741423-2885-7C49-82F5-B600144EB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635" y="1151974"/>
            <a:ext cx="3896356" cy="679407"/>
          </a:xfrm>
          <a:prstGeom prst="rect">
            <a:avLst/>
          </a:prstGeom>
        </p:spPr>
      </p:pic>
      <p:sp>
        <p:nvSpPr>
          <p:cNvPr id="29" name="Flèche vers le bas 28">
            <a:extLst>
              <a:ext uri="{FF2B5EF4-FFF2-40B4-BE49-F238E27FC236}">
                <a16:creationId xmlns:a16="http://schemas.microsoft.com/office/drawing/2014/main" id="{CC14F49E-A600-464A-9AB3-8AE8439B6CFD}"/>
              </a:ext>
            </a:extLst>
          </p:cNvPr>
          <p:cNvSpPr/>
          <p:nvPr/>
        </p:nvSpPr>
        <p:spPr>
          <a:xfrm>
            <a:off x="6414444" y="1202549"/>
            <a:ext cx="168439" cy="1466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49D0CFB-C009-1449-9B33-9B089F6E0151}"/>
              </a:ext>
            </a:extLst>
          </p:cNvPr>
          <p:cNvSpPr txBox="1"/>
          <p:nvPr/>
        </p:nvSpPr>
        <p:spPr>
          <a:xfrm>
            <a:off x="6251308" y="790441"/>
            <a:ext cx="332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Pair occupation are now encoded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BEE48F0-AFEE-6E42-957F-392DD5769733}"/>
              </a:ext>
            </a:extLst>
          </p:cNvPr>
          <p:cNvSpPr/>
          <p:nvPr/>
        </p:nvSpPr>
        <p:spPr>
          <a:xfrm>
            <a:off x="155070" y="1879390"/>
            <a:ext cx="3137047" cy="481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Quantum-Classical optimizers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38F14B27-8F0D-A043-BD5B-7233593E9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375" y="1132186"/>
            <a:ext cx="3072809" cy="2567283"/>
          </a:xfrm>
          <a:prstGeom prst="rect">
            <a:avLst/>
          </a:prstGeom>
        </p:spPr>
      </p:pic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AD308EAB-03BA-A540-B1CD-52619A3A1F43}"/>
              </a:ext>
            </a:extLst>
          </p:cNvPr>
          <p:cNvCxnSpPr/>
          <p:nvPr/>
        </p:nvCxnSpPr>
        <p:spPr>
          <a:xfrm flipH="1">
            <a:off x="8522203" y="2033035"/>
            <a:ext cx="181915" cy="3083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34802075-CCAB-A04A-ACF3-96DF23CE699E}"/>
              </a:ext>
            </a:extLst>
          </p:cNvPr>
          <p:cNvSpPr txBox="1"/>
          <p:nvPr/>
        </p:nvSpPr>
        <p:spPr>
          <a:xfrm>
            <a:off x="8650777" y="1644425"/>
            <a:ext cx="1108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Symmetry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Preserving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(HF)</a:t>
            </a:r>
          </a:p>
        </p:txBody>
      </p: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8B68BBF3-FE5F-9C4C-B8E6-5A52552A8B02}"/>
              </a:ext>
            </a:extLst>
          </p:cNvPr>
          <p:cNvGrpSpPr/>
          <p:nvPr/>
        </p:nvGrpSpPr>
        <p:grpSpPr>
          <a:xfrm>
            <a:off x="399046" y="3308540"/>
            <a:ext cx="9585857" cy="3600229"/>
            <a:chOff x="399046" y="3308540"/>
            <a:chExt cx="9585857" cy="3600229"/>
          </a:xfrm>
        </p:grpSpPr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1F29B20A-422A-4F4D-8432-65FACCEC7998}"/>
                </a:ext>
              </a:extLst>
            </p:cNvPr>
            <p:cNvGrpSpPr/>
            <p:nvPr/>
          </p:nvGrpSpPr>
          <p:grpSpPr>
            <a:xfrm>
              <a:off x="399046" y="5239491"/>
              <a:ext cx="5567596" cy="1669278"/>
              <a:chOff x="399046" y="5239491"/>
              <a:chExt cx="5567596" cy="1669278"/>
            </a:xfrm>
          </p:grpSpPr>
          <p:grpSp>
            <p:nvGrpSpPr>
              <p:cNvPr id="78" name="Groupe 77">
                <a:extLst>
                  <a:ext uri="{FF2B5EF4-FFF2-40B4-BE49-F238E27FC236}">
                    <a16:creationId xmlns:a16="http://schemas.microsoft.com/office/drawing/2014/main" id="{A52EC350-2DAE-1644-B12F-801F1C3E4796}"/>
                  </a:ext>
                </a:extLst>
              </p:cNvPr>
              <p:cNvGrpSpPr/>
              <p:nvPr/>
            </p:nvGrpSpPr>
            <p:grpSpPr>
              <a:xfrm>
                <a:off x="399046" y="5554070"/>
                <a:ext cx="2885716" cy="954107"/>
                <a:chOff x="26899" y="5490272"/>
                <a:chExt cx="2885716" cy="954107"/>
              </a:xfrm>
            </p:grpSpPr>
            <p:sp>
              <p:nvSpPr>
                <p:cNvPr id="59" name="Flèche vers la droite 58">
                  <a:extLst>
                    <a:ext uri="{FF2B5EF4-FFF2-40B4-BE49-F238E27FC236}">
                      <a16:creationId xmlns:a16="http://schemas.microsoft.com/office/drawing/2014/main" id="{8531607F-0A5F-BC47-BF91-3407799D37C1}"/>
                    </a:ext>
                  </a:extLst>
                </p:cNvPr>
                <p:cNvSpPr/>
                <p:nvPr/>
              </p:nvSpPr>
              <p:spPr>
                <a:xfrm>
                  <a:off x="26899" y="5605614"/>
                  <a:ext cx="308344" cy="190318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0" name="ZoneTexte 59">
                  <a:extLst>
                    <a:ext uri="{FF2B5EF4-FFF2-40B4-BE49-F238E27FC236}">
                      <a16:creationId xmlns:a16="http://schemas.microsoft.com/office/drawing/2014/main" id="{59BA00C4-BD43-9349-8013-27E7D554C68B}"/>
                    </a:ext>
                  </a:extLst>
                </p:cNvPr>
                <p:cNvSpPr txBox="1"/>
                <p:nvPr/>
              </p:nvSpPr>
              <p:spPr>
                <a:xfrm>
                  <a:off x="335243" y="5490272"/>
                  <a:ext cx="2577372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70C0"/>
                      </a:solidFill>
                    </a:rPr>
                    <a:t>The optimization is made on the </a:t>
                  </a:r>
                </a:p>
                <a:p>
                  <a:r>
                    <a:rPr lang="en-US" sz="1400" dirty="0">
                      <a:solidFill>
                        <a:srgbClr val="0070C0"/>
                      </a:solidFill>
                    </a:rPr>
                    <a:t>Symmetry restored state. </a:t>
                  </a:r>
                </a:p>
                <a:p>
                  <a:r>
                    <a:rPr lang="en-US" sz="1400" dirty="0">
                      <a:solidFill>
                        <a:srgbClr val="FF0000"/>
                      </a:solidFill>
                    </a:rPr>
                    <a:t>Q-VAP</a:t>
                  </a:r>
                  <a:r>
                    <a:rPr lang="en-US" sz="1400" dirty="0">
                      <a:solidFill>
                        <a:srgbClr val="0070C0"/>
                      </a:solidFill>
                    </a:rPr>
                    <a:t>: Quantum Variation </a:t>
                  </a:r>
                </a:p>
                <a:p>
                  <a:r>
                    <a:rPr lang="en-US" sz="1400" dirty="0">
                      <a:solidFill>
                        <a:srgbClr val="0070C0"/>
                      </a:solidFill>
                    </a:rPr>
                    <a:t>After Projection </a:t>
                  </a:r>
                </a:p>
              </p:txBody>
            </p:sp>
          </p:grpSp>
          <p:pic>
            <p:nvPicPr>
              <p:cNvPr id="70" name="Image 69">
                <a:extLst>
                  <a:ext uri="{FF2B5EF4-FFF2-40B4-BE49-F238E27FC236}">
                    <a16:creationId xmlns:a16="http://schemas.microsoft.com/office/drawing/2014/main" id="{4A2FCA20-38A2-C040-BBD2-CD5FD3AD8C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49035" y="5239491"/>
                <a:ext cx="2043239" cy="1669278"/>
              </a:xfrm>
              <a:prstGeom prst="rect">
                <a:avLst/>
              </a:prstGeom>
            </p:spPr>
          </p:pic>
          <p:sp>
            <p:nvSpPr>
              <p:cNvPr id="71" name="Flèche vers la droite 70">
                <a:extLst>
                  <a:ext uri="{FF2B5EF4-FFF2-40B4-BE49-F238E27FC236}">
                    <a16:creationId xmlns:a16="http://schemas.microsoft.com/office/drawing/2014/main" id="{2D26F60C-2DD6-AC49-874E-9C45D71D02D6}"/>
                  </a:ext>
                </a:extLst>
              </p:cNvPr>
              <p:cNvSpPr/>
              <p:nvPr/>
            </p:nvSpPr>
            <p:spPr>
              <a:xfrm>
                <a:off x="5238782" y="5555566"/>
                <a:ext cx="510776" cy="20137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2" name="Image 71">
                <a:extLst>
                  <a:ext uri="{FF2B5EF4-FFF2-40B4-BE49-F238E27FC236}">
                    <a16:creationId xmlns:a16="http://schemas.microsoft.com/office/drawing/2014/main" id="{3CEE7A94-5598-654E-9EEC-115D912B6E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86642" y="5567491"/>
                <a:ext cx="180000" cy="166667"/>
              </a:xfrm>
              <a:prstGeom prst="rect">
                <a:avLst/>
              </a:prstGeom>
            </p:spPr>
          </p:pic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63E7102-23FE-AF45-8101-077FE72C0E1D}"/>
                  </a:ext>
                </a:extLst>
              </p:cNvPr>
              <p:cNvSpPr/>
              <p:nvPr/>
            </p:nvSpPr>
            <p:spPr>
              <a:xfrm>
                <a:off x="4136063" y="5322586"/>
                <a:ext cx="1083963" cy="54190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err="1"/>
                  <a:t>SB+projection</a:t>
                </a:r>
                <a:endParaRPr lang="en-US" sz="1200" dirty="0"/>
              </a:p>
              <a:p>
                <a:pPr algn="ctr"/>
                <a:r>
                  <a:rPr lang="en-US" sz="1200" dirty="0"/>
                  <a:t>By QPE</a:t>
                </a:r>
              </a:p>
            </p:txBody>
          </p:sp>
        </p:grpSp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6586EB20-325E-4F42-A536-3FC031EC999F}"/>
                </a:ext>
              </a:extLst>
            </p:cNvPr>
            <p:cNvCxnSpPr>
              <a:cxnSpLocks/>
            </p:cNvCxnSpPr>
            <p:nvPr/>
          </p:nvCxnSpPr>
          <p:spPr>
            <a:xfrm>
              <a:off x="8860504" y="3384699"/>
              <a:ext cx="468000" cy="0"/>
            </a:xfrm>
            <a:prstGeom prst="line">
              <a:avLst/>
            </a:prstGeom>
            <a:ln w="539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DF503457-2A6D-B748-9C5C-87A78D8EAE09}"/>
                </a:ext>
              </a:extLst>
            </p:cNvPr>
            <p:cNvSpPr txBox="1"/>
            <p:nvPr/>
          </p:nvSpPr>
          <p:spPr>
            <a:xfrm>
              <a:off x="9268040" y="3308540"/>
              <a:ext cx="7168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Q-VAP</a:t>
              </a:r>
            </a:p>
          </p:txBody>
        </p:sp>
      </p:grp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89E1E9AB-276D-1A40-82E5-533683C4BA2A}"/>
              </a:ext>
            </a:extLst>
          </p:cNvPr>
          <p:cNvGrpSpPr/>
          <p:nvPr/>
        </p:nvGrpSpPr>
        <p:grpSpPr>
          <a:xfrm>
            <a:off x="399046" y="1883090"/>
            <a:ext cx="9369452" cy="1669278"/>
            <a:chOff x="399046" y="1883090"/>
            <a:chExt cx="9369452" cy="1669278"/>
          </a:xfrm>
        </p:grpSpPr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DBBB82B2-D502-544E-A932-45D22924AA07}"/>
                </a:ext>
              </a:extLst>
            </p:cNvPr>
            <p:cNvGrpSpPr/>
            <p:nvPr/>
          </p:nvGrpSpPr>
          <p:grpSpPr>
            <a:xfrm>
              <a:off x="399046" y="2695963"/>
              <a:ext cx="2021013" cy="307777"/>
              <a:chOff x="592882" y="2731089"/>
              <a:chExt cx="2021013" cy="307777"/>
            </a:xfrm>
          </p:grpSpPr>
          <p:sp>
            <p:nvSpPr>
              <p:cNvPr id="36" name="Flèche vers la droite 35">
                <a:extLst>
                  <a:ext uri="{FF2B5EF4-FFF2-40B4-BE49-F238E27FC236}">
                    <a16:creationId xmlns:a16="http://schemas.microsoft.com/office/drawing/2014/main" id="{A508226A-9C5B-C947-8EE3-5E97C4A007D4}"/>
                  </a:ext>
                </a:extLst>
              </p:cNvPr>
              <p:cNvSpPr/>
              <p:nvPr/>
            </p:nvSpPr>
            <p:spPr>
              <a:xfrm>
                <a:off x="592882" y="2805377"/>
                <a:ext cx="308344" cy="19031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3C3FF2DA-5942-E840-B214-FC5970FE1941}"/>
                  </a:ext>
                </a:extLst>
              </p:cNvPr>
              <p:cNvSpPr txBox="1"/>
              <p:nvPr/>
            </p:nvSpPr>
            <p:spPr>
              <a:xfrm>
                <a:off x="930934" y="2731089"/>
                <a:ext cx="16829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70C0"/>
                    </a:solidFill>
                  </a:rPr>
                  <a:t>Standard BCS theory</a:t>
                </a:r>
              </a:p>
            </p:txBody>
          </p:sp>
        </p:grp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2C14515A-EC7D-8F42-A9EA-2833C7B884F9}"/>
                </a:ext>
              </a:extLst>
            </p:cNvPr>
            <p:cNvSpPr txBox="1"/>
            <p:nvPr/>
          </p:nvSpPr>
          <p:spPr>
            <a:xfrm>
              <a:off x="9268040" y="2982474"/>
              <a:ext cx="5004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BCS</a:t>
              </a:r>
            </a:p>
          </p:txBody>
        </p:sp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6EB56F89-F291-1642-B121-37245843A22F}"/>
                </a:ext>
              </a:extLst>
            </p:cNvPr>
            <p:cNvCxnSpPr>
              <a:cxnSpLocks/>
            </p:cNvCxnSpPr>
            <p:nvPr/>
          </p:nvCxnSpPr>
          <p:spPr>
            <a:xfrm>
              <a:off x="8860504" y="3219093"/>
              <a:ext cx="468000" cy="0"/>
            </a:xfrm>
            <a:prstGeom prst="line">
              <a:avLst/>
            </a:prstGeom>
            <a:ln w="539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e 87">
              <a:extLst>
                <a:ext uri="{FF2B5EF4-FFF2-40B4-BE49-F238E27FC236}">
                  <a16:creationId xmlns:a16="http://schemas.microsoft.com/office/drawing/2014/main" id="{AF88DF89-F04C-D042-9B05-22B6E015CD51}"/>
                </a:ext>
              </a:extLst>
            </p:cNvPr>
            <p:cNvGrpSpPr/>
            <p:nvPr/>
          </p:nvGrpSpPr>
          <p:grpSpPr>
            <a:xfrm>
              <a:off x="3716097" y="1883090"/>
              <a:ext cx="2317607" cy="1669278"/>
              <a:chOff x="3716097" y="1883090"/>
              <a:chExt cx="2317607" cy="1669278"/>
            </a:xfrm>
          </p:grpSpPr>
          <p:pic>
            <p:nvPicPr>
              <p:cNvPr id="34" name="Image 33">
                <a:extLst>
                  <a:ext uri="{FF2B5EF4-FFF2-40B4-BE49-F238E27FC236}">
                    <a16:creationId xmlns:a16="http://schemas.microsoft.com/office/drawing/2014/main" id="{3A2BA129-7920-314F-A92D-78BC53AB62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16097" y="1883090"/>
                <a:ext cx="2043239" cy="1669278"/>
              </a:xfrm>
              <a:prstGeom prst="rect">
                <a:avLst/>
              </a:prstGeom>
            </p:spPr>
          </p:pic>
          <p:sp>
            <p:nvSpPr>
              <p:cNvPr id="64" name="Flèche vers la droite 63">
                <a:extLst>
                  <a:ext uri="{FF2B5EF4-FFF2-40B4-BE49-F238E27FC236}">
                    <a16:creationId xmlns:a16="http://schemas.microsoft.com/office/drawing/2014/main" id="{84D4A2FE-256A-DE4F-9231-A6DCAF95D13B}"/>
                  </a:ext>
                </a:extLst>
              </p:cNvPr>
              <p:cNvSpPr/>
              <p:nvPr/>
            </p:nvSpPr>
            <p:spPr>
              <a:xfrm>
                <a:off x="5316477" y="2199165"/>
                <a:ext cx="510776" cy="20137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6" name="Image 65">
                <a:extLst>
                  <a:ext uri="{FF2B5EF4-FFF2-40B4-BE49-F238E27FC236}">
                    <a16:creationId xmlns:a16="http://schemas.microsoft.com/office/drawing/2014/main" id="{4D659BA9-127A-5D4A-BBCF-401239B2C4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53704" y="2211090"/>
                <a:ext cx="180000" cy="166667"/>
              </a:xfrm>
              <a:prstGeom prst="rect">
                <a:avLst/>
              </a:prstGeom>
            </p:spPr>
          </p:pic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6F1C0AE-7C84-2242-B1CB-CED3A1332487}"/>
                  </a:ext>
                </a:extLst>
              </p:cNvPr>
              <p:cNvSpPr/>
              <p:nvPr/>
            </p:nvSpPr>
            <p:spPr>
              <a:xfrm>
                <a:off x="4196093" y="2046351"/>
                <a:ext cx="1116000" cy="432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SB state</a:t>
                </a:r>
              </a:p>
            </p:txBody>
          </p:sp>
        </p:grp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4A94CF61-E126-D440-A198-8EB4C0BA6888}"/>
              </a:ext>
            </a:extLst>
          </p:cNvPr>
          <p:cNvGrpSpPr/>
          <p:nvPr/>
        </p:nvGrpSpPr>
        <p:grpSpPr>
          <a:xfrm>
            <a:off x="399046" y="3134874"/>
            <a:ext cx="9571430" cy="2104617"/>
            <a:chOff x="399046" y="3134874"/>
            <a:chExt cx="9571430" cy="2104617"/>
          </a:xfrm>
        </p:grpSpPr>
        <p:cxnSp>
          <p:nvCxnSpPr>
            <p:cNvPr id="80" name="Connecteur droit 79">
              <a:extLst>
                <a:ext uri="{FF2B5EF4-FFF2-40B4-BE49-F238E27FC236}">
                  <a16:creationId xmlns:a16="http://schemas.microsoft.com/office/drawing/2014/main" id="{61EE6B70-CC56-A54A-B510-16525A354124}"/>
                </a:ext>
              </a:extLst>
            </p:cNvPr>
            <p:cNvCxnSpPr>
              <a:cxnSpLocks/>
            </p:cNvCxnSpPr>
            <p:nvPr/>
          </p:nvCxnSpPr>
          <p:spPr>
            <a:xfrm>
              <a:off x="8860504" y="3306724"/>
              <a:ext cx="468000" cy="0"/>
            </a:xfrm>
            <a:prstGeom prst="line">
              <a:avLst/>
            </a:prstGeom>
            <a:ln w="539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0994B13A-BF18-444F-A1D1-9A431B5B6256}"/>
                </a:ext>
              </a:extLst>
            </p:cNvPr>
            <p:cNvSpPr txBox="1"/>
            <p:nvPr/>
          </p:nvSpPr>
          <p:spPr>
            <a:xfrm>
              <a:off x="9268040" y="3134874"/>
              <a:ext cx="7024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Q-PAV</a:t>
              </a:r>
            </a:p>
          </p:txBody>
        </p:sp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6A975FC9-EB93-7542-91B6-9A84C405C40A}"/>
                </a:ext>
              </a:extLst>
            </p:cNvPr>
            <p:cNvGrpSpPr/>
            <p:nvPr/>
          </p:nvGrpSpPr>
          <p:grpSpPr>
            <a:xfrm>
              <a:off x="399046" y="3570213"/>
              <a:ext cx="6936401" cy="1669278"/>
              <a:chOff x="399046" y="3570213"/>
              <a:chExt cx="6936401" cy="1669278"/>
            </a:xfrm>
          </p:grpSpPr>
          <p:grpSp>
            <p:nvGrpSpPr>
              <p:cNvPr id="77" name="Groupe 76">
                <a:extLst>
                  <a:ext uri="{FF2B5EF4-FFF2-40B4-BE49-F238E27FC236}">
                    <a16:creationId xmlns:a16="http://schemas.microsoft.com/office/drawing/2014/main" id="{D3ADDA8B-8496-C343-99BA-26530FD5B331}"/>
                  </a:ext>
                </a:extLst>
              </p:cNvPr>
              <p:cNvGrpSpPr/>
              <p:nvPr/>
            </p:nvGrpSpPr>
            <p:grpSpPr>
              <a:xfrm>
                <a:off x="399046" y="3818636"/>
                <a:ext cx="2548124" cy="738664"/>
                <a:chOff x="86018" y="3839840"/>
                <a:chExt cx="2548124" cy="738664"/>
              </a:xfrm>
            </p:grpSpPr>
            <p:sp>
              <p:nvSpPr>
                <p:cNvPr id="54" name="Flèche vers la droite 53">
                  <a:extLst>
                    <a:ext uri="{FF2B5EF4-FFF2-40B4-BE49-F238E27FC236}">
                      <a16:creationId xmlns:a16="http://schemas.microsoft.com/office/drawing/2014/main" id="{8930BEDC-C24C-5E48-8B58-74CDB755C0DA}"/>
                    </a:ext>
                  </a:extLst>
                </p:cNvPr>
                <p:cNvSpPr/>
                <p:nvPr/>
              </p:nvSpPr>
              <p:spPr>
                <a:xfrm>
                  <a:off x="86018" y="3955182"/>
                  <a:ext cx="308344" cy="190318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42A3C8FE-E7BE-8948-B418-E6F9FE7DCB5E}"/>
                    </a:ext>
                  </a:extLst>
                </p:cNvPr>
                <p:cNvSpPr txBox="1"/>
                <p:nvPr/>
              </p:nvSpPr>
              <p:spPr>
                <a:xfrm>
                  <a:off x="394362" y="3839840"/>
                  <a:ext cx="2239780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70C0"/>
                      </a:solidFill>
                    </a:rPr>
                    <a:t>Project after optimization</a:t>
                  </a:r>
                </a:p>
                <a:p>
                  <a:r>
                    <a:rPr lang="en-US" sz="1400" dirty="0">
                      <a:solidFill>
                        <a:srgbClr val="FF0000"/>
                      </a:solidFill>
                    </a:rPr>
                    <a:t>Q-PAV</a:t>
                  </a:r>
                  <a:r>
                    <a:rPr lang="en-US" sz="1400" dirty="0">
                      <a:solidFill>
                        <a:srgbClr val="0070C0"/>
                      </a:solidFill>
                    </a:rPr>
                    <a:t>: Quantum Projection </a:t>
                  </a:r>
                </a:p>
                <a:p>
                  <a:r>
                    <a:rPr lang="en-US" sz="1400" dirty="0">
                      <a:solidFill>
                        <a:srgbClr val="0070C0"/>
                      </a:solidFill>
                    </a:rPr>
                    <a:t>After Variation</a:t>
                  </a:r>
                </a:p>
              </p:txBody>
            </p:sp>
          </p:grpSp>
          <p:pic>
            <p:nvPicPr>
              <p:cNvPr id="67" name="Image 66">
                <a:extLst>
                  <a:ext uri="{FF2B5EF4-FFF2-40B4-BE49-F238E27FC236}">
                    <a16:creationId xmlns:a16="http://schemas.microsoft.com/office/drawing/2014/main" id="{C4F9DBEA-74EE-D646-8A78-E7B1C3187DF8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49034" y="3570213"/>
                <a:ext cx="2044800" cy="1669278"/>
              </a:xfrm>
              <a:prstGeom prst="rect">
                <a:avLst/>
              </a:prstGeom>
            </p:spPr>
          </p:pic>
          <p:sp>
            <p:nvSpPr>
              <p:cNvPr id="62" name="Flèche vers la droite 61">
                <a:extLst>
                  <a:ext uri="{FF2B5EF4-FFF2-40B4-BE49-F238E27FC236}">
                    <a16:creationId xmlns:a16="http://schemas.microsoft.com/office/drawing/2014/main" id="{2F3EF81E-BBF5-5E44-AC71-887D3EC2C684}"/>
                  </a:ext>
                </a:extLst>
              </p:cNvPr>
              <p:cNvSpPr/>
              <p:nvPr/>
            </p:nvSpPr>
            <p:spPr>
              <a:xfrm>
                <a:off x="5241293" y="3892365"/>
                <a:ext cx="536908" cy="20137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8932F3A-A347-F749-A507-382E99FE49F3}"/>
                  </a:ext>
                </a:extLst>
              </p:cNvPr>
              <p:cNvSpPr/>
              <p:nvPr/>
            </p:nvSpPr>
            <p:spPr>
              <a:xfrm>
                <a:off x="5786642" y="3744205"/>
                <a:ext cx="825781" cy="53733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projection</a:t>
                </a:r>
              </a:p>
              <a:p>
                <a:pPr algn="ctr"/>
                <a:r>
                  <a:rPr lang="en-US" sz="1200" dirty="0"/>
                  <a:t>By QPE</a:t>
                </a:r>
              </a:p>
            </p:txBody>
          </p:sp>
          <p:sp>
            <p:nvSpPr>
              <p:cNvPr id="73" name="Flèche vers la droite 72">
                <a:extLst>
                  <a:ext uri="{FF2B5EF4-FFF2-40B4-BE49-F238E27FC236}">
                    <a16:creationId xmlns:a16="http://schemas.microsoft.com/office/drawing/2014/main" id="{341804F9-5C1A-FD46-A9D3-F06BFC799780}"/>
                  </a:ext>
                </a:extLst>
              </p:cNvPr>
              <p:cNvSpPr/>
              <p:nvPr/>
            </p:nvSpPr>
            <p:spPr>
              <a:xfrm>
                <a:off x="6640428" y="3887267"/>
                <a:ext cx="510776" cy="20137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4" name="Image 73">
                <a:extLst>
                  <a:ext uri="{FF2B5EF4-FFF2-40B4-BE49-F238E27FC236}">
                    <a16:creationId xmlns:a16="http://schemas.microsoft.com/office/drawing/2014/main" id="{962427C2-11A1-B943-8F5A-AC7F2E90D0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55447" y="3899192"/>
                <a:ext cx="180000" cy="166667"/>
              </a:xfrm>
              <a:prstGeom prst="rect">
                <a:avLst/>
              </a:prstGeom>
            </p:spPr>
          </p:pic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0656F108-4C20-3F40-9E9A-FA2F7052FB09}"/>
                  </a:ext>
                </a:extLst>
              </p:cNvPr>
              <p:cNvSpPr/>
              <p:nvPr/>
            </p:nvSpPr>
            <p:spPr>
              <a:xfrm>
                <a:off x="4122782" y="3729980"/>
                <a:ext cx="1116000" cy="432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SB state</a:t>
                </a:r>
              </a:p>
            </p:txBody>
          </p:sp>
        </p:grpSp>
      </p:grp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1B6E35D9-5411-874A-892B-3D5FCF68EBFD}"/>
              </a:ext>
            </a:extLst>
          </p:cNvPr>
          <p:cNvCxnSpPr/>
          <p:nvPr/>
        </p:nvCxnSpPr>
        <p:spPr>
          <a:xfrm>
            <a:off x="8275899" y="3429000"/>
            <a:ext cx="10526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9E38657F-9299-7644-BEDF-961F30D08429}"/>
              </a:ext>
            </a:extLst>
          </p:cNvPr>
          <p:cNvGrpSpPr/>
          <p:nvPr/>
        </p:nvGrpSpPr>
        <p:grpSpPr>
          <a:xfrm>
            <a:off x="6347942" y="4306674"/>
            <a:ext cx="3374576" cy="2402360"/>
            <a:chOff x="6347942" y="4306674"/>
            <a:chExt cx="3374576" cy="2402360"/>
          </a:xfrm>
        </p:grpSpPr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46E8C34B-F370-5449-931C-EAB058B9045F}"/>
                </a:ext>
              </a:extLst>
            </p:cNvPr>
            <p:cNvGrpSpPr/>
            <p:nvPr/>
          </p:nvGrpSpPr>
          <p:grpSpPr>
            <a:xfrm>
              <a:off x="6347942" y="4306674"/>
              <a:ext cx="3374576" cy="2402360"/>
              <a:chOff x="6347942" y="4306674"/>
              <a:chExt cx="3374576" cy="2402360"/>
            </a:xfrm>
          </p:grpSpPr>
          <p:pic>
            <p:nvPicPr>
              <p:cNvPr id="95" name="Image 94">
                <a:extLst>
                  <a:ext uri="{FF2B5EF4-FFF2-40B4-BE49-F238E27FC236}">
                    <a16:creationId xmlns:a16="http://schemas.microsoft.com/office/drawing/2014/main" id="{C9A97F9A-4333-484F-B5DE-36AC959E80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33427" y="4516307"/>
                <a:ext cx="3289091" cy="2192727"/>
              </a:xfrm>
              <a:prstGeom prst="rect">
                <a:avLst/>
              </a:prstGeom>
            </p:spPr>
          </p:pic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7CB81D34-E1C0-4B43-8792-CDF533608606}"/>
                  </a:ext>
                </a:extLst>
              </p:cNvPr>
              <p:cNvSpPr txBox="1"/>
              <p:nvPr/>
            </p:nvSpPr>
            <p:spPr>
              <a:xfrm>
                <a:off x="6968820" y="4306674"/>
                <a:ext cx="26576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1"/>
                    </a:solidFill>
                  </a:rPr>
                  <a:t>8 particles on 8 equidistant levels </a:t>
                </a:r>
              </a:p>
            </p:txBody>
          </p:sp>
          <p:sp>
            <p:nvSpPr>
              <p:cNvPr id="97" name="ZoneTexte 96">
                <a:extLst>
                  <a:ext uri="{FF2B5EF4-FFF2-40B4-BE49-F238E27FC236}">
                    <a16:creationId xmlns:a16="http://schemas.microsoft.com/office/drawing/2014/main" id="{78FA93C3-8354-874E-9BDD-90E9D05C78B1}"/>
                  </a:ext>
                </a:extLst>
              </p:cNvPr>
              <p:cNvSpPr txBox="1"/>
              <p:nvPr/>
            </p:nvSpPr>
            <p:spPr>
              <a:xfrm rot="16200000">
                <a:off x="5615658" y="5306466"/>
                <a:ext cx="180312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Percentage of error</a:t>
                </a:r>
              </a:p>
            </p:txBody>
          </p:sp>
        </p:grp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CB9420D3-1214-264C-A0A0-4E464D09D18D}"/>
                </a:ext>
              </a:extLst>
            </p:cNvPr>
            <p:cNvSpPr/>
            <p:nvPr/>
          </p:nvSpPr>
          <p:spPr>
            <a:xfrm>
              <a:off x="6968819" y="4614451"/>
              <a:ext cx="396000" cy="1670602"/>
            </a:xfrm>
            <a:prstGeom prst="rect">
              <a:avLst/>
            </a:prstGeom>
            <a:solidFill>
              <a:srgbClr val="00B050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CD5D939-D155-B14B-BEDB-235BAA3EF642}"/>
                </a:ext>
              </a:extLst>
            </p:cNvPr>
            <p:cNvSpPr/>
            <p:nvPr/>
          </p:nvSpPr>
          <p:spPr>
            <a:xfrm>
              <a:off x="7363092" y="4640441"/>
              <a:ext cx="2233045" cy="1644612"/>
            </a:xfrm>
            <a:prstGeom prst="rect">
              <a:avLst/>
            </a:prstGeom>
            <a:solidFill>
              <a:srgbClr val="FF0000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ZoneTexte 102">
              <a:extLst>
                <a:ext uri="{FF2B5EF4-FFF2-40B4-BE49-F238E27FC236}">
                  <a16:creationId xmlns:a16="http://schemas.microsoft.com/office/drawing/2014/main" id="{0A81E306-B08D-5944-9B1C-3754FBC0C181}"/>
                </a:ext>
              </a:extLst>
            </p:cNvPr>
            <p:cNvSpPr txBox="1"/>
            <p:nvPr/>
          </p:nvSpPr>
          <p:spPr>
            <a:xfrm rot="17452733">
              <a:off x="6791301" y="5515522"/>
              <a:ext cx="7072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normal</a:t>
              </a:r>
            </a:p>
          </p:txBody>
        </p: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21CFCEA6-3C1D-6A4D-84E1-4CD1D48DAC2A}"/>
                </a:ext>
              </a:extLst>
            </p:cNvPr>
            <p:cNvSpPr txBox="1"/>
            <p:nvPr/>
          </p:nvSpPr>
          <p:spPr>
            <a:xfrm rot="17452733">
              <a:off x="7125717" y="5439651"/>
              <a:ext cx="9236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superfluid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708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0A24B5E-1E0D-A945-B852-07A231FC0657}"/>
              </a:ext>
            </a:extLst>
          </p:cNvPr>
          <p:cNvSpPr txBox="1"/>
          <p:nvPr/>
        </p:nvSpPr>
        <p:spPr>
          <a:xfrm>
            <a:off x="5519651" y="12701"/>
            <a:ext cx="4303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Playing with quantum algorithms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57EE853-ED7E-B343-953F-BD10834A8344}"/>
              </a:ext>
            </a:extLst>
          </p:cNvPr>
          <p:cNvCxnSpPr/>
          <p:nvPr/>
        </p:nvCxnSpPr>
        <p:spPr>
          <a:xfrm flipV="1">
            <a:off x="424070" y="433989"/>
            <a:ext cx="9481930" cy="0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rme libre 2">
            <a:extLst>
              <a:ext uri="{FF2B5EF4-FFF2-40B4-BE49-F238E27FC236}">
                <a16:creationId xmlns:a16="http://schemas.microsoft.com/office/drawing/2014/main" id="{09D50C53-AFB9-9A6D-1668-68CEBF9AE9FC}"/>
              </a:ext>
            </a:extLst>
          </p:cNvPr>
          <p:cNvSpPr/>
          <p:nvPr/>
        </p:nvSpPr>
        <p:spPr>
          <a:xfrm>
            <a:off x="251039" y="855278"/>
            <a:ext cx="2953330" cy="2445143"/>
          </a:xfrm>
          <a:custGeom>
            <a:avLst/>
            <a:gdLst>
              <a:gd name="connsiteX0" fmla="*/ 826788 w 3693875"/>
              <a:gd name="connsiteY0" fmla="*/ 75572 h 2563189"/>
              <a:gd name="connsiteX1" fmla="*/ 17491 w 3693875"/>
              <a:gd name="connsiteY1" fmla="*/ 1547020 h 2563189"/>
              <a:gd name="connsiteX2" fmla="*/ 1415367 w 3693875"/>
              <a:gd name="connsiteY2" fmla="*/ 2556013 h 2563189"/>
              <a:gd name="connsiteX3" fmla="*/ 3160085 w 3693875"/>
              <a:gd name="connsiteY3" fmla="*/ 1914882 h 2563189"/>
              <a:gd name="connsiteX4" fmla="*/ 3538457 w 3693875"/>
              <a:gd name="connsiteY4" fmla="*/ 390882 h 2563189"/>
              <a:gd name="connsiteX5" fmla="*/ 826788 w 3693875"/>
              <a:gd name="connsiteY5" fmla="*/ 75572 h 256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3875" h="2563189">
                <a:moveTo>
                  <a:pt x="826788" y="75572"/>
                </a:moveTo>
                <a:cubicBezTo>
                  <a:pt x="239960" y="268262"/>
                  <a:pt x="-80605" y="1133613"/>
                  <a:pt x="17491" y="1547020"/>
                </a:cubicBezTo>
                <a:cubicBezTo>
                  <a:pt x="115587" y="1960427"/>
                  <a:pt x="891601" y="2494703"/>
                  <a:pt x="1415367" y="2556013"/>
                </a:cubicBezTo>
                <a:cubicBezTo>
                  <a:pt x="1939133" y="2617323"/>
                  <a:pt x="2806237" y="2275737"/>
                  <a:pt x="3160085" y="1914882"/>
                </a:cubicBezTo>
                <a:cubicBezTo>
                  <a:pt x="3513933" y="1554027"/>
                  <a:pt x="3923836" y="697434"/>
                  <a:pt x="3538457" y="390882"/>
                </a:cubicBezTo>
                <a:cubicBezTo>
                  <a:pt x="3153078" y="84330"/>
                  <a:pt x="1413616" y="-117118"/>
                  <a:pt x="826788" y="7557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2DDA3FAF-6A0B-A2BC-0838-CDE7D45A108F}"/>
              </a:ext>
            </a:extLst>
          </p:cNvPr>
          <p:cNvSpPr/>
          <p:nvPr/>
        </p:nvSpPr>
        <p:spPr>
          <a:xfrm>
            <a:off x="753530" y="1603513"/>
            <a:ext cx="1472836" cy="1101046"/>
          </a:xfrm>
          <a:custGeom>
            <a:avLst/>
            <a:gdLst>
              <a:gd name="connsiteX0" fmla="*/ 2071 w 1157994"/>
              <a:gd name="connsiteY0" fmla="*/ 442029 h 1033673"/>
              <a:gd name="connsiteX1" fmla="*/ 201768 w 1157994"/>
              <a:gd name="connsiteY1" fmla="*/ 1009588 h 1033673"/>
              <a:gd name="connsiteX2" fmla="*/ 948002 w 1157994"/>
              <a:gd name="connsiteY2" fmla="*/ 872953 h 1033673"/>
              <a:gd name="connsiteX3" fmla="*/ 1116168 w 1157994"/>
              <a:gd name="connsiteY3" fmla="*/ 368457 h 1033673"/>
              <a:gd name="connsiteX4" fmla="*/ 285850 w 1157994"/>
              <a:gd name="connsiteY4" fmla="*/ 595 h 1033673"/>
              <a:gd name="connsiteX5" fmla="*/ 2071 w 1157994"/>
              <a:gd name="connsiteY5" fmla="*/ 442029 h 1033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994" h="1033673">
                <a:moveTo>
                  <a:pt x="2071" y="442029"/>
                </a:moveTo>
                <a:cubicBezTo>
                  <a:pt x="-11943" y="610194"/>
                  <a:pt x="44113" y="937767"/>
                  <a:pt x="201768" y="1009588"/>
                </a:cubicBezTo>
                <a:cubicBezTo>
                  <a:pt x="359423" y="1081409"/>
                  <a:pt x="795602" y="979808"/>
                  <a:pt x="948002" y="872953"/>
                </a:cubicBezTo>
                <a:cubicBezTo>
                  <a:pt x="1100402" y="766098"/>
                  <a:pt x="1226527" y="513850"/>
                  <a:pt x="1116168" y="368457"/>
                </a:cubicBezTo>
                <a:cubicBezTo>
                  <a:pt x="1005809" y="223064"/>
                  <a:pt x="469781" y="-13419"/>
                  <a:pt x="285850" y="595"/>
                </a:cubicBezTo>
                <a:cubicBezTo>
                  <a:pt x="101919" y="14609"/>
                  <a:pt x="16085" y="273864"/>
                  <a:pt x="2071" y="442029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96646F7-8494-DA60-2C56-F681379477CB}"/>
              </a:ext>
            </a:extLst>
          </p:cNvPr>
          <p:cNvSpPr txBox="1"/>
          <p:nvPr/>
        </p:nvSpPr>
        <p:spPr>
          <a:xfrm>
            <a:off x="802590" y="500344"/>
            <a:ext cx="2431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Complete Hilbert space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2FBAB82-1C63-4D47-4D33-1E0B7067466C}"/>
              </a:ext>
            </a:extLst>
          </p:cNvPr>
          <p:cNvSpPr txBox="1"/>
          <p:nvPr/>
        </p:nvSpPr>
        <p:spPr>
          <a:xfrm>
            <a:off x="851440" y="1784704"/>
            <a:ext cx="12770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Subspace with </a:t>
            </a:r>
          </a:p>
          <a:p>
            <a:r>
              <a:rPr lang="en-US" sz="1400" dirty="0"/>
              <a:t>proper </a:t>
            </a:r>
          </a:p>
          <a:p>
            <a:r>
              <a:rPr lang="en-US" sz="1400" dirty="0"/>
              <a:t>symmetry</a:t>
            </a: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3292326D-27F3-E4A7-4D76-5FACFE803A01}"/>
              </a:ext>
            </a:extLst>
          </p:cNvPr>
          <p:cNvGrpSpPr/>
          <p:nvPr/>
        </p:nvGrpSpPr>
        <p:grpSpPr>
          <a:xfrm>
            <a:off x="4454969" y="548374"/>
            <a:ext cx="5591663" cy="2369632"/>
            <a:chOff x="3877810" y="475463"/>
            <a:chExt cx="5591663" cy="2369632"/>
          </a:xfrm>
        </p:grpSpPr>
        <p:sp>
          <p:nvSpPr>
            <p:cNvPr id="24" name="Flèche vers la droite 23">
              <a:extLst>
                <a:ext uri="{FF2B5EF4-FFF2-40B4-BE49-F238E27FC236}">
                  <a16:creationId xmlns:a16="http://schemas.microsoft.com/office/drawing/2014/main" id="{5D34B243-12A7-9FD2-7235-CD0A63E56087}"/>
                </a:ext>
              </a:extLst>
            </p:cNvPr>
            <p:cNvSpPr/>
            <p:nvPr/>
          </p:nvSpPr>
          <p:spPr>
            <a:xfrm>
              <a:off x="3877810" y="555633"/>
              <a:ext cx="371061" cy="353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2E795AEF-FF5F-4B5C-0473-6509FD2D9F85}"/>
                </a:ext>
              </a:extLst>
            </p:cNvPr>
            <p:cNvSpPr txBox="1"/>
            <p:nvPr/>
          </p:nvSpPr>
          <p:spPr>
            <a:xfrm>
              <a:off x="4358639" y="475463"/>
              <a:ext cx="36179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Systematic Exploration of Iterative 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indirect measurements techniques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(Kitaev method, Rodeo algorithms )  </a:t>
              </a: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5BBDB6DF-215E-F159-14AC-0758A4754B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" t="8697" r="-6577" b="14429"/>
            <a:stretch/>
          </p:blipFill>
          <p:spPr>
            <a:xfrm>
              <a:off x="4454701" y="1411465"/>
              <a:ext cx="5014772" cy="1433630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CFE357-7198-4882-494D-22A2B1739D0E}"/>
              </a:ext>
            </a:extLst>
          </p:cNvPr>
          <p:cNvGrpSpPr/>
          <p:nvPr/>
        </p:nvGrpSpPr>
        <p:grpSpPr>
          <a:xfrm>
            <a:off x="0" y="0"/>
            <a:ext cx="3935565" cy="4134736"/>
            <a:chOff x="0" y="0"/>
            <a:chExt cx="3935565" cy="41347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21613E6-AFAF-104D-F2A3-B3C1332E6453}"/>
                </a:ext>
              </a:extLst>
            </p:cNvPr>
            <p:cNvSpPr/>
            <p:nvPr/>
          </p:nvSpPr>
          <p:spPr>
            <a:xfrm>
              <a:off x="0" y="0"/>
              <a:ext cx="3935565" cy="41347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73D00AB-353A-3592-BA0F-775091AED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56" y="38154"/>
              <a:ext cx="2299800" cy="1783518"/>
            </a:xfrm>
            <a:prstGeom prst="rect">
              <a:avLst/>
            </a:prstGeom>
          </p:spPr>
        </p:pic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E619920-BAC2-6FE1-CECC-B8672DC958C9}"/>
                </a:ext>
              </a:extLst>
            </p:cNvPr>
            <p:cNvGrpSpPr/>
            <p:nvPr/>
          </p:nvGrpSpPr>
          <p:grpSpPr>
            <a:xfrm>
              <a:off x="1786268" y="784658"/>
              <a:ext cx="2053903" cy="3323574"/>
              <a:chOff x="1786268" y="784658"/>
              <a:chExt cx="2053903" cy="3323574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F64FEA05-2DB7-A971-B8EA-F1B358AD0476}"/>
                  </a:ext>
                </a:extLst>
              </p:cNvPr>
              <p:cNvGrpSpPr/>
              <p:nvPr/>
            </p:nvGrpSpPr>
            <p:grpSpPr>
              <a:xfrm>
                <a:off x="1786268" y="1074776"/>
                <a:ext cx="2053903" cy="3033456"/>
                <a:chOff x="3234850" y="1177305"/>
                <a:chExt cx="2892287" cy="4804133"/>
              </a:xfrm>
            </p:grpSpPr>
            <p:pic>
              <p:nvPicPr>
                <p:cNvPr id="15" name="Image 14">
                  <a:extLst>
                    <a:ext uri="{FF2B5EF4-FFF2-40B4-BE49-F238E27FC236}">
                      <a16:creationId xmlns:a16="http://schemas.microsoft.com/office/drawing/2014/main" id="{D894AD63-A864-3552-64B1-F6A830D9E9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" r="67919"/>
                <a:stretch/>
              </p:blipFill>
              <p:spPr>
                <a:xfrm>
                  <a:off x="3234850" y="1177924"/>
                  <a:ext cx="1615444" cy="4803514"/>
                </a:xfrm>
                <a:prstGeom prst="rect">
                  <a:avLst/>
                </a:prstGeom>
              </p:spPr>
            </p:pic>
            <p:pic>
              <p:nvPicPr>
                <p:cNvPr id="16" name="Image 15">
                  <a:extLst>
                    <a:ext uri="{FF2B5EF4-FFF2-40B4-BE49-F238E27FC236}">
                      <a16:creationId xmlns:a16="http://schemas.microsoft.com/office/drawing/2014/main" id="{57ADAFEB-6F93-3F03-3CFE-C5036AB9B9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75292"/>
                <a:stretch/>
              </p:blipFill>
              <p:spPr>
                <a:xfrm>
                  <a:off x="4882913" y="1177305"/>
                  <a:ext cx="1244224" cy="4803514"/>
                </a:xfrm>
                <a:prstGeom prst="rect">
                  <a:avLst/>
                </a:prstGeom>
              </p:spPr>
            </p:pic>
          </p:grp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0402785-CF90-C8A4-BC7D-FB7721D308B5}"/>
                  </a:ext>
                </a:extLst>
              </p:cNvPr>
              <p:cNvSpPr txBox="1"/>
              <p:nvPr/>
            </p:nvSpPr>
            <p:spPr>
              <a:xfrm>
                <a:off x="2195631" y="784658"/>
                <a:ext cx="7609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Kitaev</a:t>
                </a: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2271A2A-E274-25B9-64D3-93E9A40094D0}"/>
                  </a:ext>
                </a:extLst>
              </p:cNvPr>
              <p:cNvSpPr txBox="1"/>
              <p:nvPr/>
            </p:nvSpPr>
            <p:spPr>
              <a:xfrm>
                <a:off x="2956609" y="784658"/>
                <a:ext cx="7858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Rodeo</a:t>
                </a:r>
              </a:p>
            </p:txBody>
          </p:sp>
        </p:grp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6C1BE60-27E0-81D7-333B-4FB0E87BC107}"/>
              </a:ext>
            </a:extLst>
          </p:cNvPr>
          <p:cNvGrpSpPr/>
          <p:nvPr/>
        </p:nvGrpSpPr>
        <p:grpSpPr>
          <a:xfrm>
            <a:off x="4381280" y="2738897"/>
            <a:ext cx="5469946" cy="2085303"/>
            <a:chOff x="4381280" y="2738897"/>
            <a:chExt cx="5469946" cy="2085303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308444AD-834D-6CEF-A8E7-0CA9B8892D77}"/>
                </a:ext>
              </a:extLst>
            </p:cNvPr>
            <p:cNvGrpSpPr/>
            <p:nvPr/>
          </p:nvGrpSpPr>
          <p:grpSpPr>
            <a:xfrm>
              <a:off x="4381280" y="2942185"/>
              <a:ext cx="5049256" cy="1882015"/>
              <a:chOff x="4373975" y="2976436"/>
              <a:chExt cx="5049256" cy="1882015"/>
            </a:xfrm>
          </p:grpSpPr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704A9B44-66D4-7197-5434-56404CCBA0D5}"/>
                  </a:ext>
                </a:extLst>
              </p:cNvPr>
              <p:cNvGrpSpPr/>
              <p:nvPr/>
            </p:nvGrpSpPr>
            <p:grpSpPr>
              <a:xfrm>
                <a:off x="4373975" y="2976436"/>
                <a:ext cx="3198898" cy="1882015"/>
                <a:chOff x="4373975" y="2976436"/>
                <a:chExt cx="3198898" cy="1882015"/>
              </a:xfrm>
            </p:grpSpPr>
            <p:sp>
              <p:nvSpPr>
                <p:cNvPr id="30" name="Flèche vers la droite 29">
                  <a:extLst>
                    <a:ext uri="{FF2B5EF4-FFF2-40B4-BE49-F238E27FC236}">
                      <a16:creationId xmlns:a16="http://schemas.microsoft.com/office/drawing/2014/main" id="{FA9CF704-07F1-3726-51AE-18BEEE750BAC}"/>
                    </a:ext>
                  </a:extLst>
                </p:cNvPr>
                <p:cNvSpPr/>
                <p:nvPr/>
              </p:nvSpPr>
              <p:spPr>
                <a:xfrm>
                  <a:off x="4445468" y="2990346"/>
                  <a:ext cx="371061" cy="353469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DC67287A-725F-6DE0-488C-3006A0C98AA0}"/>
                    </a:ext>
                  </a:extLst>
                </p:cNvPr>
                <p:cNvSpPr txBox="1"/>
                <p:nvPr/>
              </p:nvSpPr>
              <p:spPr>
                <a:xfrm>
                  <a:off x="4833533" y="2976436"/>
                  <a:ext cx="273934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70C0"/>
                      </a:solidFill>
                    </a:rPr>
                    <a:t>Use Oracle’s </a:t>
                  </a:r>
                </a:p>
                <a:p>
                  <a:r>
                    <a:rPr lang="en-US" dirty="0">
                      <a:solidFill>
                        <a:srgbClr val="0070C0"/>
                      </a:solidFill>
                    </a:rPr>
                    <a:t>and Grover-based methods</a:t>
                  </a:r>
                </a:p>
              </p:txBody>
            </p:sp>
            <p:pic>
              <p:nvPicPr>
                <p:cNvPr id="36" name="Image 35">
                  <a:extLst>
                    <a:ext uri="{FF2B5EF4-FFF2-40B4-BE49-F238E27FC236}">
                      <a16:creationId xmlns:a16="http://schemas.microsoft.com/office/drawing/2014/main" id="{6C71DF86-F1EC-CC09-5753-3F475D527B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73975" y="3570849"/>
                  <a:ext cx="1433063" cy="1287602"/>
                </a:xfrm>
                <a:prstGeom prst="rect">
                  <a:avLst/>
                </a:prstGeom>
              </p:spPr>
            </p:pic>
          </p:grpSp>
          <p:pic>
            <p:nvPicPr>
              <p:cNvPr id="45" name="Image 44">
                <a:extLst>
                  <a:ext uri="{FF2B5EF4-FFF2-40B4-BE49-F238E27FC236}">
                    <a16:creationId xmlns:a16="http://schemas.microsoft.com/office/drawing/2014/main" id="{00BD0A80-D947-A1CF-6C5C-F4FFB6EB4E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03203" y="4259981"/>
                <a:ext cx="3220028" cy="598470"/>
              </a:xfrm>
              <a:prstGeom prst="rect">
                <a:avLst/>
              </a:prstGeom>
            </p:spPr>
          </p:pic>
        </p:grp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D2D5D52A-C254-C015-1523-0DCE0D575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584" y="2738897"/>
              <a:ext cx="2343642" cy="1562427"/>
            </a:xfrm>
            <a:prstGeom prst="rect">
              <a:avLst/>
            </a:prstGeom>
          </p:spPr>
        </p:pic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07A651FD-DD4A-B15F-E059-0DFC11A04FF2}"/>
              </a:ext>
            </a:extLst>
          </p:cNvPr>
          <p:cNvGrpSpPr/>
          <p:nvPr/>
        </p:nvGrpSpPr>
        <p:grpSpPr>
          <a:xfrm>
            <a:off x="4557194" y="5012094"/>
            <a:ext cx="5393662" cy="1872331"/>
            <a:chOff x="4622509" y="5012094"/>
            <a:chExt cx="5393662" cy="187233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C5BEE244-4DD7-A974-6884-04FCDB164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740" t="2882" r="1563" b="54008"/>
            <a:stretch/>
          </p:blipFill>
          <p:spPr>
            <a:xfrm>
              <a:off x="4736772" y="5622412"/>
              <a:ext cx="1651179" cy="123850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9485501-F155-D00A-595E-A11B0491B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3148"/>
            <a:stretch/>
          </p:blipFill>
          <p:spPr>
            <a:xfrm>
              <a:off x="6565811" y="5596382"/>
              <a:ext cx="1651179" cy="1288043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BEEDA1E4-B5DB-AFDA-B1AB-BE632175F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08404" y="5473759"/>
              <a:ext cx="1707767" cy="1368000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D0152BCF-1950-8DC4-0119-1ADABFA8B5D1}"/>
                </a:ext>
              </a:extLst>
            </p:cNvPr>
            <p:cNvSpPr txBox="1"/>
            <p:nvPr/>
          </p:nvSpPr>
          <p:spPr>
            <a:xfrm>
              <a:off x="4622509" y="5135204"/>
              <a:ext cx="14289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Quantum state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BFECE249-8AB6-3A01-E541-5181935865A3}"/>
                </a:ext>
              </a:extLst>
            </p:cNvPr>
            <p:cNvSpPr txBox="1"/>
            <p:nvPr/>
          </p:nvSpPr>
          <p:spPr>
            <a:xfrm>
              <a:off x="6486717" y="5135204"/>
              <a:ext cx="15404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Full tomography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80AD2C5E-65A2-4ABB-4594-922864295108}"/>
                </a:ext>
              </a:extLst>
            </p:cNvPr>
            <p:cNvSpPr txBox="1"/>
            <p:nvPr/>
          </p:nvSpPr>
          <p:spPr>
            <a:xfrm>
              <a:off x="8483098" y="5012094"/>
              <a:ext cx="14096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Positive parity </a:t>
              </a:r>
            </a:p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tomography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F99EBC3-39D4-6764-10D9-AFF8B4D7E5EC}"/>
              </a:ext>
            </a:extLst>
          </p:cNvPr>
          <p:cNvGrpSpPr/>
          <p:nvPr/>
        </p:nvGrpSpPr>
        <p:grpSpPr>
          <a:xfrm>
            <a:off x="238539" y="4245420"/>
            <a:ext cx="4151391" cy="646331"/>
            <a:chOff x="238539" y="4245420"/>
            <a:chExt cx="4151391" cy="646331"/>
          </a:xfrm>
        </p:grpSpPr>
        <p:sp>
          <p:nvSpPr>
            <p:cNvPr id="32" name="Flèche vers la droite 31">
              <a:extLst>
                <a:ext uri="{FF2B5EF4-FFF2-40B4-BE49-F238E27FC236}">
                  <a16:creationId xmlns:a16="http://schemas.microsoft.com/office/drawing/2014/main" id="{04A335FC-AFC8-AAC3-2450-19745DC3BDBF}"/>
                </a:ext>
              </a:extLst>
            </p:cNvPr>
            <p:cNvSpPr/>
            <p:nvPr/>
          </p:nvSpPr>
          <p:spPr>
            <a:xfrm>
              <a:off x="238539" y="4301325"/>
              <a:ext cx="371061" cy="3534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F0834296-522D-0DDE-F390-8283BB8405EF}"/>
                </a:ext>
              </a:extLst>
            </p:cNvPr>
            <p:cNvSpPr txBox="1"/>
            <p:nvPr/>
          </p:nvSpPr>
          <p:spPr>
            <a:xfrm>
              <a:off x="609600" y="4245420"/>
              <a:ext cx="37803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Use quantum tomography techniques 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(Classical Shadow method) 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1EE2E089-F12B-DBD1-259B-FCD108F7AFAD}"/>
              </a:ext>
            </a:extLst>
          </p:cNvPr>
          <p:cNvGrpSpPr/>
          <p:nvPr/>
        </p:nvGrpSpPr>
        <p:grpSpPr>
          <a:xfrm>
            <a:off x="88246" y="4633348"/>
            <a:ext cx="4550057" cy="2240631"/>
            <a:chOff x="88246" y="4633348"/>
            <a:chExt cx="4550057" cy="2240631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BFE91CD-5F30-FEA9-CA81-8C03B081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246" y="4633348"/>
              <a:ext cx="4550057" cy="2096822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CF81C40E-C263-7A00-2448-227497E38248}"/>
                </a:ext>
              </a:extLst>
            </p:cNvPr>
            <p:cNvSpPr txBox="1"/>
            <p:nvPr/>
          </p:nvSpPr>
          <p:spPr>
            <a:xfrm>
              <a:off x="609600" y="6596980"/>
              <a:ext cx="26321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Ruiz Guzman and DL, arXiv:2311.04571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486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DACBE42-D233-F544-AC8C-049A44E29590}"/>
              </a:ext>
            </a:extLst>
          </p:cNvPr>
          <p:cNvCxnSpPr>
            <a:cxnSpLocks/>
          </p:cNvCxnSpPr>
          <p:nvPr/>
        </p:nvCxnSpPr>
        <p:spPr>
          <a:xfrm>
            <a:off x="3759324" y="384232"/>
            <a:ext cx="614695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EF641393-54DD-874F-B2DA-497D1C635398}"/>
              </a:ext>
            </a:extLst>
          </p:cNvPr>
          <p:cNvSpPr txBox="1"/>
          <p:nvPr/>
        </p:nvSpPr>
        <p:spPr>
          <a:xfrm>
            <a:off x="8277523" y="7087"/>
            <a:ext cx="1548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70C0"/>
                </a:solidFill>
              </a:rPr>
              <a:t>First Strategy</a:t>
            </a:r>
          </a:p>
        </p:txBody>
      </p:sp>
      <p:grpSp>
        <p:nvGrpSpPr>
          <p:cNvPr id="11" name="Grouper 5">
            <a:extLst>
              <a:ext uri="{FF2B5EF4-FFF2-40B4-BE49-F238E27FC236}">
                <a16:creationId xmlns:a16="http://schemas.microsoft.com/office/drawing/2014/main" id="{7E88A8DE-0BA6-F04F-AA68-24B03EB1CA4E}"/>
              </a:ext>
            </a:extLst>
          </p:cNvPr>
          <p:cNvGrpSpPr/>
          <p:nvPr/>
        </p:nvGrpSpPr>
        <p:grpSpPr>
          <a:xfrm>
            <a:off x="-22083" y="7087"/>
            <a:ext cx="3867935" cy="2146293"/>
            <a:chOff x="370390" y="673594"/>
            <a:chExt cx="11821610" cy="628005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13DF61D-F5C0-3846-BF4F-9A01CB0B37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" b="2248"/>
            <a:stretch/>
          </p:blipFill>
          <p:spPr>
            <a:xfrm>
              <a:off x="4654839" y="1337684"/>
              <a:ext cx="7537161" cy="5427339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7F0F3C8-3D1C-8246-A99B-760BE4883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8365" y="5474468"/>
              <a:ext cx="1479177" cy="1479177"/>
            </a:xfrm>
            <a:prstGeom prst="rect">
              <a:avLst/>
            </a:prstGeom>
          </p:spPr>
        </p:pic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153649B5-9950-374A-A00E-97273DCD8377}"/>
                </a:ext>
              </a:extLst>
            </p:cNvPr>
            <p:cNvSpPr/>
            <p:nvPr/>
          </p:nvSpPr>
          <p:spPr>
            <a:xfrm>
              <a:off x="3550023" y="2030506"/>
              <a:ext cx="1331259" cy="3496235"/>
            </a:xfrm>
            <a:custGeom>
              <a:avLst/>
              <a:gdLst>
                <a:gd name="connsiteX0" fmla="*/ 1331259 w 1358153"/>
                <a:gd name="connsiteY0" fmla="*/ 0 h 3402106"/>
                <a:gd name="connsiteX1" fmla="*/ 1358153 w 1358153"/>
                <a:gd name="connsiteY1" fmla="*/ 3402106 h 3402106"/>
                <a:gd name="connsiteX2" fmla="*/ 0 w 1358153"/>
                <a:gd name="connsiteY2" fmla="*/ 1828800 h 3402106"/>
                <a:gd name="connsiteX3" fmla="*/ 13448 w 1358153"/>
                <a:gd name="connsiteY3" fmla="*/ 1102659 h 3402106"/>
                <a:gd name="connsiteX4" fmla="*/ 1331259 w 1358153"/>
                <a:gd name="connsiteY4" fmla="*/ 0 h 3402106"/>
                <a:gd name="connsiteX0" fmla="*/ 1358154 w 1385048"/>
                <a:gd name="connsiteY0" fmla="*/ 0 h 3402106"/>
                <a:gd name="connsiteX1" fmla="*/ 1385048 w 1385048"/>
                <a:gd name="connsiteY1" fmla="*/ 3402106 h 3402106"/>
                <a:gd name="connsiteX2" fmla="*/ 0 w 1385048"/>
                <a:gd name="connsiteY2" fmla="*/ 2003612 h 3402106"/>
                <a:gd name="connsiteX3" fmla="*/ 40343 w 1385048"/>
                <a:gd name="connsiteY3" fmla="*/ 1102659 h 3402106"/>
                <a:gd name="connsiteX4" fmla="*/ 1358154 w 1385048"/>
                <a:gd name="connsiteY4" fmla="*/ 0 h 3402106"/>
                <a:gd name="connsiteX0" fmla="*/ 1317811 w 1344705"/>
                <a:gd name="connsiteY0" fmla="*/ 0 h 3402106"/>
                <a:gd name="connsiteX1" fmla="*/ 1344705 w 1344705"/>
                <a:gd name="connsiteY1" fmla="*/ 3402106 h 3402106"/>
                <a:gd name="connsiteX2" fmla="*/ 26893 w 1344705"/>
                <a:gd name="connsiteY2" fmla="*/ 2312894 h 3402106"/>
                <a:gd name="connsiteX3" fmla="*/ 0 w 1344705"/>
                <a:gd name="connsiteY3" fmla="*/ 1102659 h 3402106"/>
                <a:gd name="connsiteX4" fmla="*/ 1317811 w 1344705"/>
                <a:gd name="connsiteY4" fmla="*/ 0 h 3402106"/>
                <a:gd name="connsiteX0" fmla="*/ 1317812 w 1344706"/>
                <a:gd name="connsiteY0" fmla="*/ 0 h 3402106"/>
                <a:gd name="connsiteX1" fmla="*/ 1344706 w 1344706"/>
                <a:gd name="connsiteY1" fmla="*/ 3402106 h 3402106"/>
                <a:gd name="connsiteX2" fmla="*/ 0 w 1344706"/>
                <a:gd name="connsiteY2" fmla="*/ 2326341 h 3402106"/>
                <a:gd name="connsiteX3" fmla="*/ 1 w 1344706"/>
                <a:gd name="connsiteY3" fmla="*/ 1102659 h 3402106"/>
                <a:gd name="connsiteX4" fmla="*/ 1317812 w 1344706"/>
                <a:gd name="connsiteY4" fmla="*/ 0 h 3402106"/>
                <a:gd name="connsiteX0" fmla="*/ 1317812 w 1344706"/>
                <a:gd name="connsiteY0" fmla="*/ 0 h 3402106"/>
                <a:gd name="connsiteX1" fmla="*/ 1344706 w 1344706"/>
                <a:gd name="connsiteY1" fmla="*/ 3402106 h 3402106"/>
                <a:gd name="connsiteX2" fmla="*/ 0 w 1344706"/>
                <a:gd name="connsiteY2" fmla="*/ 2326341 h 3402106"/>
                <a:gd name="connsiteX3" fmla="*/ 1 w 1344706"/>
                <a:gd name="connsiteY3" fmla="*/ 1102659 h 3402106"/>
                <a:gd name="connsiteX4" fmla="*/ 1317812 w 1344706"/>
                <a:gd name="connsiteY4" fmla="*/ 0 h 3402106"/>
                <a:gd name="connsiteX0" fmla="*/ 1317812 w 1344706"/>
                <a:gd name="connsiteY0" fmla="*/ 0 h 3402106"/>
                <a:gd name="connsiteX1" fmla="*/ 1344706 w 1344706"/>
                <a:gd name="connsiteY1" fmla="*/ 3402106 h 3402106"/>
                <a:gd name="connsiteX2" fmla="*/ 0 w 1344706"/>
                <a:gd name="connsiteY2" fmla="*/ 2326341 h 3402106"/>
                <a:gd name="connsiteX3" fmla="*/ 1 w 1344706"/>
                <a:gd name="connsiteY3" fmla="*/ 1415496 h 3402106"/>
                <a:gd name="connsiteX4" fmla="*/ 1317812 w 1344706"/>
                <a:gd name="connsiteY4" fmla="*/ 0 h 3402106"/>
                <a:gd name="connsiteX0" fmla="*/ 1317812 w 1344706"/>
                <a:gd name="connsiteY0" fmla="*/ 0 h 3389071"/>
                <a:gd name="connsiteX1" fmla="*/ 1344706 w 1344706"/>
                <a:gd name="connsiteY1" fmla="*/ 3389071 h 3389071"/>
                <a:gd name="connsiteX2" fmla="*/ 0 w 1344706"/>
                <a:gd name="connsiteY2" fmla="*/ 2313306 h 3389071"/>
                <a:gd name="connsiteX3" fmla="*/ 1 w 1344706"/>
                <a:gd name="connsiteY3" fmla="*/ 1402461 h 3389071"/>
                <a:gd name="connsiteX4" fmla="*/ 1317812 w 1344706"/>
                <a:gd name="connsiteY4" fmla="*/ 0 h 3389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4706" h="3389071">
                  <a:moveTo>
                    <a:pt x="1317812" y="0"/>
                  </a:moveTo>
                  <a:lnTo>
                    <a:pt x="1344706" y="3389071"/>
                  </a:lnTo>
                  <a:lnTo>
                    <a:pt x="0" y="2313306"/>
                  </a:lnTo>
                  <a:cubicBezTo>
                    <a:pt x="0" y="1717153"/>
                    <a:pt x="1" y="1810355"/>
                    <a:pt x="1" y="1402461"/>
                  </a:cubicBezTo>
                  <a:lnTo>
                    <a:pt x="1317812" y="0"/>
                  </a:ln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FD55A404-4218-7147-A51A-82AC7F28BC0C}"/>
                </a:ext>
              </a:extLst>
            </p:cNvPr>
            <p:cNvCxnSpPr/>
            <p:nvPr/>
          </p:nvCxnSpPr>
          <p:spPr>
            <a:xfrm>
              <a:off x="4860604" y="2016485"/>
              <a:ext cx="295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61A47888-9157-6A4A-885D-0C6721FB8611}"/>
                </a:ext>
              </a:extLst>
            </p:cNvPr>
            <p:cNvSpPr/>
            <p:nvPr/>
          </p:nvSpPr>
          <p:spPr>
            <a:xfrm>
              <a:off x="2615609" y="3147237"/>
              <a:ext cx="935665" cy="1267351"/>
            </a:xfrm>
            <a:custGeom>
              <a:avLst/>
              <a:gdLst>
                <a:gd name="connsiteX0" fmla="*/ 0 w 373712"/>
                <a:gd name="connsiteY0" fmla="*/ 0 h 1105232"/>
                <a:gd name="connsiteX1" fmla="*/ 373712 w 373712"/>
                <a:gd name="connsiteY1" fmla="*/ 143124 h 1105232"/>
                <a:gd name="connsiteX2" fmla="*/ 373712 w 373712"/>
                <a:gd name="connsiteY2" fmla="*/ 1105232 h 1105232"/>
                <a:gd name="connsiteX3" fmla="*/ 7952 w 373712"/>
                <a:gd name="connsiteY3" fmla="*/ 970059 h 1105232"/>
                <a:gd name="connsiteX4" fmla="*/ 0 w 373712"/>
                <a:gd name="connsiteY4" fmla="*/ 0 h 1105232"/>
                <a:gd name="connsiteX0" fmla="*/ 0 w 756484"/>
                <a:gd name="connsiteY0" fmla="*/ 0 h 1317883"/>
                <a:gd name="connsiteX1" fmla="*/ 756484 w 756484"/>
                <a:gd name="connsiteY1" fmla="*/ 355775 h 1317883"/>
                <a:gd name="connsiteX2" fmla="*/ 756484 w 756484"/>
                <a:gd name="connsiteY2" fmla="*/ 1317883 h 1317883"/>
                <a:gd name="connsiteX3" fmla="*/ 390724 w 756484"/>
                <a:gd name="connsiteY3" fmla="*/ 1182710 h 1317883"/>
                <a:gd name="connsiteX4" fmla="*/ 0 w 756484"/>
                <a:gd name="connsiteY4" fmla="*/ 0 h 1317883"/>
                <a:gd name="connsiteX0" fmla="*/ 0 w 756484"/>
                <a:gd name="connsiteY0" fmla="*/ 0 h 1317883"/>
                <a:gd name="connsiteX1" fmla="*/ 756484 w 756484"/>
                <a:gd name="connsiteY1" fmla="*/ 355775 h 1317883"/>
                <a:gd name="connsiteX2" fmla="*/ 756484 w 756484"/>
                <a:gd name="connsiteY2" fmla="*/ 1317883 h 1317883"/>
                <a:gd name="connsiteX3" fmla="*/ 29217 w 756484"/>
                <a:gd name="connsiteY3" fmla="*/ 991324 h 1317883"/>
                <a:gd name="connsiteX4" fmla="*/ 0 w 756484"/>
                <a:gd name="connsiteY4" fmla="*/ 0 h 1317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484" h="1317883">
                  <a:moveTo>
                    <a:pt x="0" y="0"/>
                  </a:moveTo>
                  <a:lnTo>
                    <a:pt x="756484" y="355775"/>
                  </a:lnTo>
                  <a:lnTo>
                    <a:pt x="756484" y="1317883"/>
                  </a:lnTo>
                  <a:lnTo>
                    <a:pt x="29217" y="991324"/>
                  </a:lnTo>
                  <a:cubicBezTo>
                    <a:pt x="26566" y="673272"/>
                    <a:pt x="2651" y="333955"/>
                    <a:pt x="0" y="0"/>
                  </a:cubicBez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251932B9-F570-F049-B2FB-A582610E7E5E}"/>
                </a:ext>
              </a:extLst>
            </p:cNvPr>
            <p:cNvSpPr/>
            <p:nvPr/>
          </p:nvSpPr>
          <p:spPr>
            <a:xfrm>
              <a:off x="2636860" y="3078502"/>
              <a:ext cx="1169595" cy="387711"/>
            </a:xfrm>
            <a:custGeom>
              <a:avLst/>
              <a:gdLst>
                <a:gd name="connsiteX0" fmla="*/ 0 w 1169582"/>
                <a:gd name="connsiteY0" fmla="*/ 42530 h 382772"/>
                <a:gd name="connsiteX1" fmla="*/ 871870 w 1169582"/>
                <a:gd name="connsiteY1" fmla="*/ 0 h 382772"/>
                <a:gd name="connsiteX2" fmla="*/ 1169582 w 1169582"/>
                <a:gd name="connsiteY2" fmla="*/ 63795 h 382772"/>
                <a:gd name="connsiteX3" fmla="*/ 893135 w 1169582"/>
                <a:gd name="connsiteY3" fmla="*/ 382772 h 382772"/>
                <a:gd name="connsiteX4" fmla="*/ 0 w 1169582"/>
                <a:gd name="connsiteY4" fmla="*/ 42530 h 382772"/>
                <a:gd name="connsiteX0" fmla="*/ 13 w 1169595"/>
                <a:gd name="connsiteY0" fmla="*/ 47469 h 387711"/>
                <a:gd name="connsiteX1" fmla="*/ 871883 w 1169595"/>
                <a:gd name="connsiteY1" fmla="*/ 4939 h 387711"/>
                <a:gd name="connsiteX2" fmla="*/ 1169595 w 1169595"/>
                <a:gd name="connsiteY2" fmla="*/ 68734 h 387711"/>
                <a:gd name="connsiteX3" fmla="*/ 893148 w 1169595"/>
                <a:gd name="connsiteY3" fmla="*/ 387711 h 387711"/>
                <a:gd name="connsiteX4" fmla="*/ 13 w 1169595"/>
                <a:gd name="connsiteY4" fmla="*/ 47469 h 38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595" h="387711">
                  <a:moveTo>
                    <a:pt x="13" y="47469"/>
                  </a:moveTo>
                  <a:cubicBezTo>
                    <a:pt x="-3531" y="-16326"/>
                    <a:pt x="676953" y="1395"/>
                    <a:pt x="871883" y="4939"/>
                  </a:cubicBezTo>
                  <a:lnTo>
                    <a:pt x="1169595" y="68734"/>
                  </a:lnTo>
                  <a:lnTo>
                    <a:pt x="893148" y="387711"/>
                  </a:lnTo>
                  <a:cubicBezTo>
                    <a:pt x="698218" y="384167"/>
                    <a:pt x="3557" y="111264"/>
                    <a:pt x="13" y="47469"/>
                  </a:cubicBez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FB82F95F-0B88-6741-B5E4-CC3EFD2DD93E}"/>
                </a:ext>
              </a:extLst>
            </p:cNvPr>
            <p:cNvSpPr/>
            <p:nvPr/>
          </p:nvSpPr>
          <p:spPr>
            <a:xfrm>
              <a:off x="552893" y="1637414"/>
              <a:ext cx="3912781" cy="680484"/>
            </a:xfrm>
            <a:custGeom>
              <a:avLst/>
              <a:gdLst>
                <a:gd name="connsiteX0" fmla="*/ 0 w 3912781"/>
                <a:gd name="connsiteY0" fmla="*/ 0 h 680484"/>
                <a:gd name="connsiteX1" fmla="*/ 0 w 3912781"/>
                <a:gd name="connsiteY1" fmla="*/ 0 h 680484"/>
                <a:gd name="connsiteX2" fmla="*/ 2509284 w 3912781"/>
                <a:gd name="connsiteY2" fmla="*/ 0 h 680484"/>
                <a:gd name="connsiteX3" fmla="*/ 3912781 w 3912781"/>
                <a:gd name="connsiteY3" fmla="*/ 425302 h 680484"/>
                <a:gd name="connsiteX4" fmla="*/ 1977656 w 3912781"/>
                <a:gd name="connsiteY4" fmla="*/ 680484 h 680484"/>
                <a:gd name="connsiteX5" fmla="*/ 0 w 3912781"/>
                <a:gd name="connsiteY5" fmla="*/ 0 h 6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2781" h="680484">
                  <a:moveTo>
                    <a:pt x="0" y="0"/>
                  </a:moveTo>
                  <a:lnTo>
                    <a:pt x="0" y="0"/>
                  </a:lnTo>
                  <a:lnTo>
                    <a:pt x="2509284" y="0"/>
                  </a:lnTo>
                  <a:lnTo>
                    <a:pt x="3912781" y="425302"/>
                  </a:lnTo>
                  <a:lnTo>
                    <a:pt x="1977656" y="68048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70C0"/>
                </a:gs>
                <a:gs pos="66000">
                  <a:schemeClr val="tx1"/>
                </a:gs>
                <a:gs pos="100000">
                  <a:schemeClr val="tx1"/>
                </a:gs>
              </a:gsLst>
              <a:lin ang="5400000" scaled="1"/>
            </a:gra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29B5BA43-1999-9642-B597-E6F7BFF76252}"/>
                </a:ext>
              </a:extLst>
            </p:cNvPr>
            <p:cNvSpPr/>
            <p:nvPr/>
          </p:nvSpPr>
          <p:spPr>
            <a:xfrm>
              <a:off x="1921397" y="3009418"/>
              <a:ext cx="717631" cy="1088020"/>
            </a:xfrm>
            <a:custGeom>
              <a:avLst/>
              <a:gdLst>
                <a:gd name="connsiteX0" fmla="*/ 0 w 717631"/>
                <a:gd name="connsiteY0" fmla="*/ 0 h 1088020"/>
                <a:gd name="connsiteX1" fmla="*/ 254644 w 717631"/>
                <a:gd name="connsiteY1" fmla="*/ 960698 h 1088020"/>
                <a:gd name="connsiteX2" fmla="*/ 717631 w 717631"/>
                <a:gd name="connsiteY2" fmla="*/ 1088020 h 1088020"/>
                <a:gd name="connsiteX3" fmla="*/ 694481 w 717631"/>
                <a:gd name="connsiteY3" fmla="*/ 115747 h 1088020"/>
                <a:gd name="connsiteX4" fmla="*/ 0 w 717631"/>
                <a:gd name="connsiteY4" fmla="*/ 0 h 108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631" h="1088020">
                  <a:moveTo>
                    <a:pt x="0" y="0"/>
                  </a:moveTo>
                  <a:lnTo>
                    <a:pt x="254644" y="960698"/>
                  </a:lnTo>
                  <a:lnTo>
                    <a:pt x="717631" y="1088020"/>
                  </a:lnTo>
                  <a:lnTo>
                    <a:pt x="694481" y="115747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14843EDA-8DEE-104B-BB60-6B244BDDA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0107">
              <a:off x="3078679" y="978195"/>
              <a:ext cx="1370762" cy="744513"/>
            </a:xfrm>
            <a:prstGeom prst="rect">
              <a:avLst/>
            </a:prstGeom>
            <a:ln w="57150">
              <a:solidFill>
                <a:schemeClr val="tx1"/>
              </a:solidFill>
            </a:ln>
            <a:scene3d>
              <a:camera prst="orthographicFront">
                <a:rot lat="3000000" lon="2400000" rev="7800000"/>
              </a:camera>
              <a:lightRig rig="threePt" dir="t"/>
            </a:scene3d>
          </p:spPr>
        </p:pic>
        <p:grpSp>
          <p:nvGrpSpPr>
            <p:cNvPr id="21" name="Group 11">
              <a:extLst>
                <a:ext uri="{FF2B5EF4-FFF2-40B4-BE49-F238E27FC236}">
                  <a16:creationId xmlns:a16="http://schemas.microsoft.com/office/drawing/2014/main" id="{852F5475-D21E-DA48-A779-0DD8563978AF}"/>
                </a:ext>
              </a:extLst>
            </p:cNvPr>
            <p:cNvGrpSpPr/>
            <p:nvPr/>
          </p:nvGrpSpPr>
          <p:grpSpPr>
            <a:xfrm rot="4296769">
              <a:off x="2369574" y="1699421"/>
              <a:ext cx="1306489" cy="1000065"/>
              <a:chOff x="4680988" y="3025969"/>
              <a:chExt cx="1862899" cy="1425975"/>
            </a:xfrm>
          </p:grpSpPr>
          <p:sp>
            <p:nvSpPr>
              <p:cNvPr id="30" name="Oval 89">
                <a:extLst>
                  <a:ext uri="{FF2B5EF4-FFF2-40B4-BE49-F238E27FC236}">
                    <a16:creationId xmlns:a16="http://schemas.microsoft.com/office/drawing/2014/main" id="{D7E59790-97E0-0A4C-BCC1-56F54308F880}"/>
                  </a:ext>
                </a:extLst>
              </p:cNvPr>
              <p:cNvSpPr/>
              <p:nvPr/>
            </p:nvSpPr>
            <p:spPr>
              <a:xfrm rot="16654851">
                <a:off x="5736946" y="3025969"/>
                <a:ext cx="806941" cy="806941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 w="12700" cmpd="sng">
                <a:solidFill>
                  <a:srgbClr val="0033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none" lIns="290259" tIns="41911" rIns="78232" bIns="41911" numCol="1" spcCol="1270" rtlCol="0" anchor="ctr" anchorCtr="0">
                <a:noAutofit/>
              </a:bodyPr>
              <a:lstStyle/>
              <a:p>
                <a:pPr algn="ctr" defTabSz="488834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Oval 89">
                <a:extLst>
                  <a:ext uri="{FF2B5EF4-FFF2-40B4-BE49-F238E27FC236}">
                    <a16:creationId xmlns:a16="http://schemas.microsoft.com/office/drawing/2014/main" id="{529C398F-BAD6-F246-8232-C469AA885F68}"/>
                  </a:ext>
                </a:extLst>
              </p:cNvPr>
              <p:cNvSpPr/>
              <p:nvPr/>
            </p:nvSpPr>
            <p:spPr>
              <a:xfrm rot="16654851">
                <a:off x="4680988" y="3460413"/>
                <a:ext cx="991531" cy="991531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 w="12700" cmpd="sng">
                <a:solidFill>
                  <a:srgbClr val="0033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none" lIns="290259" tIns="41911" rIns="78232" bIns="41911" numCol="1" spcCol="1270" rtlCol="0" anchor="ctr" anchorCtr="0">
                <a:noAutofit/>
              </a:bodyPr>
              <a:lstStyle/>
              <a:p>
                <a:pPr algn="ctr" defTabSz="488834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2" name="Picture 49" descr="ball2v2pn-2.png">
                <a:extLst>
                  <a:ext uri="{FF2B5EF4-FFF2-40B4-BE49-F238E27FC236}">
                    <a16:creationId xmlns:a16="http://schemas.microsoft.com/office/drawing/2014/main" id="{15938769-3F99-1C4E-95E1-D98FD2FA4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5944613" y="3279047"/>
                <a:ext cx="520133" cy="507600"/>
              </a:xfrm>
              <a:prstGeom prst="rect">
                <a:avLst/>
              </a:prstGeom>
            </p:spPr>
          </p:pic>
          <p:pic>
            <p:nvPicPr>
              <p:cNvPr id="33" name="Picture 50" descr="ball2v2pn-2.png">
                <a:extLst>
                  <a:ext uri="{FF2B5EF4-FFF2-40B4-BE49-F238E27FC236}">
                    <a16:creationId xmlns:a16="http://schemas.microsoft.com/office/drawing/2014/main" id="{140FEF22-3C35-5945-A59A-8BBD16BB83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5158262" y="3587881"/>
                <a:ext cx="520133" cy="507600"/>
              </a:xfrm>
              <a:prstGeom prst="rect">
                <a:avLst/>
              </a:prstGeom>
            </p:spPr>
          </p:pic>
          <p:pic>
            <p:nvPicPr>
              <p:cNvPr id="34" name="Picture 56" descr="ball2v2pn.png">
                <a:extLst>
                  <a:ext uri="{FF2B5EF4-FFF2-40B4-BE49-F238E27FC236}">
                    <a16:creationId xmlns:a16="http://schemas.microsoft.com/office/drawing/2014/main" id="{38B03184-3ED2-3045-90DC-0A4B85BF7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5789958" y="3088954"/>
                <a:ext cx="518251" cy="505763"/>
              </a:xfrm>
              <a:prstGeom prst="rect">
                <a:avLst/>
              </a:prstGeom>
            </p:spPr>
          </p:pic>
          <p:pic>
            <p:nvPicPr>
              <p:cNvPr id="35" name="Picture 59" descr="ball2v2pn.png">
                <a:extLst>
                  <a:ext uri="{FF2B5EF4-FFF2-40B4-BE49-F238E27FC236}">
                    <a16:creationId xmlns:a16="http://schemas.microsoft.com/office/drawing/2014/main" id="{00F46C92-4C1B-4242-B2BA-2BB3BA3F2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4863680" y="3561053"/>
                <a:ext cx="518251" cy="505763"/>
              </a:xfrm>
              <a:prstGeom prst="rect">
                <a:avLst/>
              </a:prstGeom>
            </p:spPr>
          </p:pic>
          <p:pic>
            <p:nvPicPr>
              <p:cNvPr id="36" name="Picture 60" descr="ball2v2pn.png">
                <a:extLst>
                  <a:ext uri="{FF2B5EF4-FFF2-40B4-BE49-F238E27FC236}">
                    <a16:creationId xmlns:a16="http://schemas.microsoft.com/office/drawing/2014/main" id="{4AA3FCFE-49FE-5648-BECE-3C811A46F3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5051286" y="3851274"/>
                <a:ext cx="518251" cy="505763"/>
              </a:xfrm>
              <a:prstGeom prst="rect">
                <a:avLst/>
              </a:prstGeom>
            </p:spPr>
          </p:pic>
          <p:pic>
            <p:nvPicPr>
              <p:cNvPr id="37" name="Picture 61">
                <a:extLst>
                  <a:ext uri="{FF2B5EF4-FFF2-40B4-BE49-F238E27FC236}">
                    <a16:creationId xmlns:a16="http://schemas.microsoft.com/office/drawing/2014/main" id="{AF6EF7F9-40C6-314F-B1CC-6FA381E2E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 rot="16654851">
                <a:off x="4794833" y="3810399"/>
                <a:ext cx="510773" cy="505763"/>
              </a:xfrm>
              <a:prstGeom prst="rect">
                <a:avLst/>
              </a:prstGeom>
            </p:spPr>
          </p:pic>
          <p:cxnSp>
            <p:nvCxnSpPr>
              <p:cNvPr id="38" name="Straight Arrow Connector 53">
                <a:extLst>
                  <a:ext uri="{FF2B5EF4-FFF2-40B4-BE49-F238E27FC236}">
                    <a16:creationId xmlns:a16="http://schemas.microsoft.com/office/drawing/2014/main" id="{1F0DFB22-E262-144E-AE09-8AD9A8663B87}"/>
                  </a:ext>
                </a:extLst>
              </p:cNvPr>
              <p:cNvCxnSpPr/>
              <p:nvPr/>
            </p:nvCxnSpPr>
            <p:spPr>
              <a:xfrm flipV="1">
                <a:off x="5229328" y="3513651"/>
                <a:ext cx="921183" cy="467684"/>
              </a:xfrm>
              <a:prstGeom prst="straightConnector1">
                <a:avLst/>
              </a:prstGeom>
              <a:ln w="22225" cmpd="sng">
                <a:solidFill>
                  <a:srgbClr val="000000"/>
                </a:solidFill>
                <a:headEnd type="stealth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er 16">
              <a:extLst>
                <a:ext uri="{FF2B5EF4-FFF2-40B4-BE49-F238E27FC236}">
                  <a16:creationId xmlns:a16="http://schemas.microsoft.com/office/drawing/2014/main" id="{190D7F44-8287-7748-807C-2F8BD2A30E9A}"/>
                </a:ext>
              </a:extLst>
            </p:cNvPr>
            <p:cNvGrpSpPr>
              <a:grpSpLocks noChangeAspect="1"/>
            </p:cNvGrpSpPr>
            <p:nvPr/>
          </p:nvGrpSpPr>
          <p:grpSpPr>
            <a:xfrm rot="18964499">
              <a:off x="2083981" y="673594"/>
              <a:ext cx="1076235" cy="640553"/>
              <a:chOff x="2001054" y="5437736"/>
              <a:chExt cx="425375" cy="253174"/>
            </a:xfrm>
          </p:grpSpPr>
          <p:pic>
            <p:nvPicPr>
              <p:cNvPr id="28" name="Picture 4" descr="See original image">
                <a:extLst>
                  <a:ext uri="{FF2B5EF4-FFF2-40B4-BE49-F238E27FC236}">
                    <a16:creationId xmlns:a16="http://schemas.microsoft.com/office/drawing/2014/main" id="{946D5333-5460-F14A-BD40-D222A3AFDA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001054" y="5437736"/>
                <a:ext cx="229767" cy="231226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4">
                <a:extLst>
                  <a:ext uri="{FF2B5EF4-FFF2-40B4-BE49-F238E27FC236}">
                    <a16:creationId xmlns:a16="http://schemas.microsoft.com/office/drawing/2014/main" id="{091A6CE5-CA50-514F-89DD-5ED5458817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/>
            </p:blipFill>
            <p:spPr bwMode="auto">
              <a:xfrm>
                <a:off x="2198310" y="5460510"/>
                <a:ext cx="228119" cy="230400"/>
              </a:xfrm>
              <a:prstGeom prst="ellipse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78A00BE-1816-6C49-9EC1-2F572FF02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37265" y="872732"/>
              <a:ext cx="1368000" cy="1210863"/>
            </a:xfrm>
            <a:prstGeom prst="rect">
              <a:avLst/>
            </a:prstGeom>
            <a:ln w="57150">
              <a:solidFill>
                <a:schemeClr val="tx1"/>
              </a:solidFill>
            </a:ln>
            <a:scene3d>
              <a:camera prst="orthographicFront">
                <a:rot lat="3000000" lon="2400000" rev="7800000"/>
              </a:camera>
              <a:lightRig rig="threePt" dir="t"/>
            </a:scene3d>
          </p:spPr>
        </p:pic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1C8A54D1-B16F-294E-A2F7-3D9BA2456508}"/>
                </a:ext>
              </a:extLst>
            </p:cNvPr>
            <p:cNvSpPr/>
            <p:nvPr/>
          </p:nvSpPr>
          <p:spPr>
            <a:xfrm>
              <a:off x="531628" y="1637414"/>
              <a:ext cx="2105246" cy="1467293"/>
            </a:xfrm>
            <a:custGeom>
              <a:avLst/>
              <a:gdLst>
                <a:gd name="connsiteX0" fmla="*/ 2083981 w 2083981"/>
                <a:gd name="connsiteY0" fmla="*/ 1467293 h 1467293"/>
                <a:gd name="connsiteX1" fmla="*/ 1956391 w 2083981"/>
                <a:gd name="connsiteY1" fmla="*/ 637953 h 1467293"/>
                <a:gd name="connsiteX2" fmla="*/ 0 w 2083981"/>
                <a:gd name="connsiteY2" fmla="*/ 0 h 1467293"/>
                <a:gd name="connsiteX3" fmla="*/ 1360967 w 2083981"/>
                <a:gd name="connsiteY3" fmla="*/ 1360967 h 1467293"/>
                <a:gd name="connsiteX4" fmla="*/ 2083981 w 2083981"/>
                <a:gd name="connsiteY4" fmla="*/ 1467293 h 14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3981" h="1467293">
                  <a:moveTo>
                    <a:pt x="2083981" y="1467293"/>
                  </a:moveTo>
                  <a:lnTo>
                    <a:pt x="1956391" y="637953"/>
                  </a:lnTo>
                  <a:lnTo>
                    <a:pt x="0" y="0"/>
                  </a:lnTo>
                  <a:lnTo>
                    <a:pt x="1360967" y="1360967"/>
                  </a:lnTo>
                  <a:lnTo>
                    <a:pt x="2083981" y="1467293"/>
                  </a:ln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E0A00442-3137-6F4B-91BF-FE0F711BB6BE}"/>
                </a:ext>
              </a:extLst>
            </p:cNvPr>
            <p:cNvSpPr/>
            <p:nvPr/>
          </p:nvSpPr>
          <p:spPr>
            <a:xfrm>
              <a:off x="2530549" y="2041451"/>
              <a:ext cx="1892595" cy="1084521"/>
            </a:xfrm>
            <a:custGeom>
              <a:avLst/>
              <a:gdLst>
                <a:gd name="connsiteX0" fmla="*/ 0 w 1892595"/>
                <a:gd name="connsiteY0" fmla="*/ 212651 h 1084521"/>
                <a:gd name="connsiteX1" fmla="*/ 1892595 w 1892595"/>
                <a:gd name="connsiteY1" fmla="*/ 0 h 1084521"/>
                <a:gd name="connsiteX2" fmla="*/ 956930 w 1892595"/>
                <a:gd name="connsiteY2" fmla="*/ 1020726 h 1084521"/>
                <a:gd name="connsiteX3" fmla="*/ 85060 w 1892595"/>
                <a:gd name="connsiteY3" fmla="*/ 1084521 h 1084521"/>
                <a:gd name="connsiteX4" fmla="*/ 0 w 1892595"/>
                <a:gd name="connsiteY4" fmla="*/ 212651 h 108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2595" h="1084521">
                  <a:moveTo>
                    <a:pt x="0" y="212651"/>
                  </a:moveTo>
                  <a:lnTo>
                    <a:pt x="1892595" y="0"/>
                  </a:lnTo>
                  <a:lnTo>
                    <a:pt x="956930" y="1020726"/>
                  </a:lnTo>
                  <a:lnTo>
                    <a:pt x="85060" y="1084521"/>
                  </a:lnTo>
                  <a:lnTo>
                    <a:pt x="0" y="212651"/>
                  </a:ln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13343FD3-86BE-3C41-8D01-1E1AAFDD7223}"/>
                </a:ext>
              </a:extLst>
            </p:cNvPr>
            <p:cNvSpPr/>
            <p:nvPr/>
          </p:nvSpPr>
          <p:spPr>
            <a:xfrm>
              <a:off x="370390" y="1516284"/>
              <a:ext cx="208344" cy="208344"/>
            </a:xfrm>
            <a:custGeom>
              <a:avLst/>
              <a:gdLst>
                <a:gd name="connsiteX0" fmla="*/ 81023 w 208344"/>
                <a:gd name="connsiteY0" fmla="*/ 0 h 208344"/>
                <a:gd name="connsiteX1" fmla="*/ 208344 w 208344"/>
                <a:gd name="connsiteY1" fmla="*/ 57873 h 208344"/>
                <a:gd name="connsiteX2" fmla="*/ 208344 w 208344"/>
                <a:gd name="connsiteY2" fmla="*/ 57873 h 208344"/>
                <a:gd name="connsiteX3" fmla="*/ 127321 w 208344"/>
                <a:gd name="connsiteY3" fmla="*/ 127321 h 208344"/>
                <a:gd name="connsiteX4" fmla="*/ 185195 w 208344"/>
                <a:gd name="connsiteY4" fmla="*/ 208344 h 208344"/>
                <a:gd name="connsiteX5" fmla="*/ 0 w 208344"/>
                <a:gd name="connsiteY5" fmla="*/ 208344 h 208344"/>
                <a:gd name="connsiteX6" fmla="*/ 81023 w 208344"/>
                <a:gd name="connsiteY6" fmla="*/ 0 h 20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344" h="208344">
                  <a:moveTo>
                    <a:pt x="81023" y="0"/>
                  </a:moveTo>
                  <a:lnTo>
                    <a:pt x="208344" y="57873"/>
                  </a:lnTo>
                  <a:lnTo>
                    <a:pt x="208344" y="57873"/>
                  </a:lnTo>
                  <a:lnTo>
                    <a:pt x="127321" y="127321"/>
                  </a:lnTo>
                  <a:lnTo>
                    <a:pt x="185195" y="208344"/>
                  </a:lnTo>
                  <a:lnTo>
                    <a:pt x="0" y="208344"/>
                  </a:lnTo>
                  <a:lnTo>
                    <a:pt x="8102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ABC8858C-2526-774A-97BF-8296FEFE23A5}"/>
                </a:ext>
              </a:extLst>
            </p:cNvPr>
            <p:cNvSpPr/>
            <p:nvPr/>
          </p:nvSpPr>
          <p:spPr>
            <a:xfrm>
              <a:off x="4328932" y="1979271"/>
              <a:ext cx="289367" cy="196770"/>
            </a:xfrm>
            <a:custGeom>
              <a:avLst/>
              <a:gdLst>
                <a:gd name="connsiteX0" fmla="*/ 57873 w 289367"/>
                <a:gd name="connsiteY0" fmla="*/ 0 h 196770"/>
                <a:gd name="connsiteX1" fmla="*/ 57873 w 289367"/>
                <a:gd name="connsiteY1" fmla="*/ 0 h 196770"/>
                <a:gd name="connsiteX2" fmla="*/ 115746 w 289367"/>
                <a:gd name="connsiteY2" fmla="*/ 69448 h 196770"/>
                <a:gd name="connsiteX3" fmla="*/ 115746 w 289367"/>
                <a:gd name="connsiteY3" fmla="*/ 69448 h 196770"/>
                <a:gd name="connsiteX4" fmla="*/ 0 w 289367"/>
                <a:gd name="connsiteY4" fmla="*/ 196770 h 196770"/>
                <a:gd name="connsiteX5" fmla="*/ 266217 w 289367"/>
                <a:gd name="connsiteY5" fmla="*/ 185195 h 196770"/>
                <a:gd name="connsiteX6" fmla="*/ 289367 w 289367"/>
                <a:gd name="connsiteY6" fmla="*/ 0 h 196770"/>
                <a:gd name="connsiteX7" fmla="*/ 57873 w 289367"/>
                <a:gd name="connsiteY7" fmla="*/ 0 h 19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367" h="196770">
                  <a:moveTo>
                    <a:pt x="57873" y="0"/>
                  </a:moveTo>
                  <a:lnTo>
                    <a:pt x="57873" y="0"/>
                  </a:lnTo>
                  <a:lnTo>
                    <a:pt x="115746" y="69448"/>
                  </a:lnTo>
                  <a:lnTo>
                    <a:pt x="115746" y="69448"/>
                  </a:lnTo>
                  <a:lnTo>
                    <a:pt x="0" y="196770"/>
                  </a:lnTo>
                  <a:lnTo>
                    <a:pt x="266217" y="185195"/>
                  </a:lnTo>
                  <a:lnTo>
                    <a:pt x="289367" y="0"/>
                  </a:lnTo>
                  <a:lnTo>
                    <a:pt x="5787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Image 42">
            <a:extLst>
              <a:ext uri="{FF2B5EF4-FFF2-40B4-BE49-F238E27FC236}">
                <a16:creationId xmlns:a16="http://schemas.microsoft.com/office/drawing/2014/main" id="{E457FF72-5BF6-FA41-845B-77D5B043BF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831" y="2792547"/>
            <a:ext cx="3072809" cy="2567283"/>
          </a:xfrm>
          <a:prstGeom prst="rect">
            <a:avLst/>
          </a:prstGeom>
        </p:spPr>
      </p:pic>
      <p:grpSp>
        <p:nvGrpSpPr>
          <p:cNvPr id="80" name="Groupe 79">
            <a:extLst>
              <a:ext uri="{FF2B5EF4-FFF2-40B4-BE49-F238E27FC236}">
                <a16:creationId xmlns:a16="http://schemas.microsoft.com/office/drawing/2014/main" id="{15130660-F140-6942-9AEB-3152C6F60AC2}"/>
              </a:ext>
            </a:extLst>
          </p:cNvPr>
          <p:cNvGrpSpPr/>
          <p:nvPr/>
        </p:nvGrpSpPr>
        <p:grpSpPr>
          <a:xfrm>
            <a:off x="2690740" y="4165841"/>
            <a:ext cx="1805127" cy="1283330"/>
            <a:chOff x="2690740" y="4165841"/>
            <a:chExt cx="1805127" cy="1283330"/>
          </a:xfrm>
        </p:grpSpPr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E2F550BC-F1FB-6440-8FD6-B3AE5A7636E1}"/>
                </a:ext>
              </a:extLst>
            </p:cNvPr>
            <p:cNvGrpSpPr/>
            <p:nvPr/>
          </p:nvGrpSpPr>
          <p:grpSpPr>
            <a:xfrm>
              <a:off x="2690740" y="4525841"/>
              <a:ext cx="1805127" cy="923330"/>
              <a:chOff x="4280288" y="5734053"/>
              <a:chExt cx="1805127" cy="923330"/>
            </a:xfrm>
          </p:grpSpPr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7D1086BB-2424-F141-A4A2-21292E9CF6FF}"/>
                  </a:ext>
                </a:extLst>
              </p:cNvPr>
              <p:cNvSpPr txBox="1"/>
              <p:nvPr/>
            </p:nvSpPr>
            <p:spPr>
              <a:xfrm>
                <a:off x="4606933" y="5734053"/>
                <a:ext cx="147848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Symmetry </a:t>
                </a: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Breaking (SB) </a:t>
                </a: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state </a:t>
                </a:r>
              </a:p>
            </p:txBody>
          </p:sp>
          <p:cxnSp>
            <p:nvCxnSpPr>
              <p:cNvPr id="49" name="Connecteur droit avec flèche 48">
                <a:extLst>
                  <a:ext uri="{FF2B5EF4-FFF2-40B4-BE49-F238E27FC236}">
                    <a16:creationId xmlns:a16="http://schemas.microsoft.com/office/drawing/2014/main" id="{D3A71F59-CB37-184A-85D9-3BFD56ECF7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80288" y="5931930"/>
                <a:ext cx="326645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985040CE-EEC5-2249-9F85-A99FA769FE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8253" y="4165841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2A393027-D1C5-1B48-B78F-7B6BDC1BEEA7}"/>
              </a:ext>
            </a:extLst>
          </p:cNvPr>
          <p:cNvGrpSpPr/>
          <p:nvPr/>
        </p:nvGrpSpPr>
        <p:grpSpPr>
          <a:xfrm>
            <a:off x="353195" y="5092861"/>
            <a:ext cx="3046578" cy="959407"/>
            <a:chOff x="353195" y="5092861"/>
            <a:chExt cx="3046578" cy="959407"/>
          </a:xfrm>
        </p:grpSpPr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4F297295-705C-B740-AD8C-CE9894C56C6B}"/>
                </a:ext>
              </a:extLst>
            </p:cNvPr>
            <p:cNvSpPr txBox="1"/>
            <p:nvPr/>
          </p:nvSpPr>
          <p:spPr>
            <a:xfrm>
              <a:off x="680759" y="5405937"/>
              <a:ext cx="27190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Symmetry Restored </a:t>
              </a:r>
            </a:p>
            <a:p>
              <a:r>
                <a:rPr lang="en-US" dirty="0">
                  <a:solidFill>
                    <a:schemeClr val="accent1"/>
                  </a:solidFill>
                </a:rPr>
                <a:t>(SR) state (multi-reference)</a:t>
              </a:r>
            </a:p>
          </p:txBody>
        </p: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A8782CC6-BC8B-CA45-9265-6D99209B47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3173" y="5092861"/>
              <a:ext cx="617283" cy="20553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1CD21E8C-E2A5-C245-948F-654256008E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3195" y="5375412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D0AE4B08-BB9C-0D4D-B07D-2FC0E6703D8F}"/>
              </a:ext>
            </a:extLst>
          </p:cNvPr>
          <p:cNvGrpSpPr/>
          <p:nvPr/>
        </p:nvGrpSpPr>
        <p:grpSpPr>
          <a:xfrm>
            <a:off x="2122840" y="1999547"/>
            <a:ext cx="2680659" cy="2999990"/>
            <a:chOff x="2122840" y="1999547"/>
            <a:chExt cx="2680659" cy="2999990"/>
          </a:xfrm>
        </p:grpSpPr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CDC42B36-BC22-3148-8912-E954642536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0740" y="2522804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C68AF8DF-82EE-1B4B-A3F9-01F4A9DD5E32}"/>
                </a:ext>
              </a:extLst>
            </p:cNvPr>
            <p:cNvSpPr txBox="1"/>
            <p:nvPr/>
          </p:nvSpPr>
          <p:spPr>
            <a:xfrm>
              <a:off x="2773007" y="1999547"/>
              <a:ext cx="203049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Further </a:t>
              </a:r>
            </a:p>
            <a:p>
              <a:r>
                <a:rPr lang="en-US" dirty="0">
                  <a:solidFill>
                    <a:schemeClr val="accent1"/>
                  </a:solidFill>
                </a:rPr>
                <a:t>Quantum </a:t>
              </a:r>
            </a:p>
            <a:p>
              <a:r>
                <a:rPr lang="en-US" dirty="0">
                  <a:solidFill>
                    <a:schemeClr val="accent1"/>
                  </a:solidFill>
                </a:rPr>
                <a:t>or hybrid</a:t>
              </a:r>
            </a:p>
            <a:p>
              <a:r>
                <a:rPr lang="en-US" dirty="0">
                  <a:solidFill>
                    <a:schemeClr val="accent1"/>
                  </a:solidFill>
                </a:rPr>
                <a:t>Quantum-Classical </a:t>
              </a:r>
            </a:p>
            <a:p>
              <a:r>
                <a:rPr lang="en-US" dirty="0">
                  <a:solidFill>
                    <a:schemeClr val="accent1"/>
                  </a:solidFill>
                </a:rPr>
                <a:t>Post-processing</a:t>
              </a:r>
            </a:p>
          </p:txBody>
        </p: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96F9CF7C-99E4-FC4A-8CB2-1043ED430A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2840" y="4999537"/>
              <a:ext cx="59400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07A42049-FF13-9C4A-A78B-92B663BDFC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2840" y="4587852"/>
              <a:ext cx="59400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15AE0D57-9827-4340-9BC6-F98DD157C9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2840" y="4460170"/>
              <a:ext cx="59400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C1F9D42A-5F35-BE41-8AE3-C91DC34C6F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2840" y="4147993"/>
              <a:ext cx="59400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4AA6C085-2927-7B42-B73C-916599BBE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2840" y="3660240"/>
              <a:ext cx="59400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92EACB03-8751-B341-B010-1BB3E61714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2840" y="3812640"/>
              <a:ext cx="59400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9F5FB045-3BA3-CE46-B337-7798B2823B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2840" y="3965040"/>
              <a:ext cx="59400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A63FB8DD-AA78-BE49-9962-2D7B6087E276}"/>
              </a:ext>
            </a:extLst>
          </p:cNvPr>
          <p:cNvGrpSpPr/>
          <p:nvPr/>
        </p:nvGrpSpPr>
        <p:grpSpPr>
          <a:xfrm>
            <a:off x="5421053" y="1880381"/>
            <a:ext cx="4063914" cy="622189"/>
            <a:chOff x="5421053" y="1880381"/>
            <a:chExt cx="4063914" cy="62218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F006F96-2B1A-6449-A059-8605CF993846}"/>
                </a:ext>
              </a:extLst>
            </p:cNvPr>
            <p:cNvSpPr/>
            <p:nvPr/>
          </p:nvSpPr>
          <p:spPr>
            <a:xfrm>
              <a:off x="5937067" y="1880381"/>
              <a:ext cx="3547900" cy="6221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Preparation of SB states on QC</a:t>
              </a:r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AA40926F-EFD6-D44C-ADBF-9B849E1ECA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1053" y="2011475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44A01C84-97DF-AA45-962F-8FAB04F70B61}"/>
              </a:ext>
            </a:extLst>
          </p:cNvPr>
          <p:cNvGrpSpPr/>
          <p:nvPr/>
        </p:nvGrpSpPr>
        <p:grpSpPr>
          <a:xfrm>
            <a:off x="5421053" y="2542862"/>
            <a:ext cx="4063914" cy="1048089"/>
            <a:chOff x="5421053" y="2542862"/>
            <a:chExt cx="4063914" cy="1048089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6E49CD2-51B9-6C40-9ECA-9487678914BD}"/>
                </a:ext>
              </a:extLst>
            </p:cNvPr>
            <p:cNvSpPr/>
            <p:nvPr/>
          </p:nvSpPr>
          <p:spPr>
            <a:xfrm>
              <a:off x="5937067" y="2968762"/>
              <a:ext cx="3547900" cy="6221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Symmetry restoration on QC</a:t>
              </a:r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EDF953A1-FF91-AF4A-B61A-E8EC7D62B3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1053" y="3099856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61" name="Flèche vers le bas 60">
              <a:extLst>
                <a:ext uri="{FF2B5EF4-FFF2-40B4-BE49-F238E27FC236}">
                  <a16:creationId xmlns:a16="http://schemas.microsoft.com/office/drawing/2014/main" id="{201F4C0E-CB74-D649-91FC-E626A09F5074}"/>
                </a:ext>
              </a:extLst>
            </p:cNvPr>
            <p:cNvSpPr/>
            <p:nvPr/>
          </p:nvSpPr>
          <p:spPr>
            <a:xfrm>
              <a:off x="7335141" y="2542862"/>
              <a:ext cx="876101" cy="36438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1ED972C2-9843-DA44-B959-1FD304ED1521}"/>
              </a:ext>
            </a:extLst>
          </p:cNvPr>
          <p:cNvGrpSpPr/>
          <p:nvPr/>
        </p:nvGrpSpPr>
        <p:grpSpPr>
          <a:xfrm>
            <a:off x="4900629" y="1525924"/>
            <a:ext cx="4674113" cy="2424574"/>
            <a:chOff x="4900629" y="1525924"/>
            <a:chExt cx="4674113" cy="2424574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2CBEE74-F8F1-6941-8C14-EAD4AF65986B}"/>
                </a:ext>
              </a:extLst>
            </p:cNvPr>
            <p:cNvSpPr/>
            <p:nvPr/>
          </p:nvSpPr>
          <p:spPr>
            <a:xfrm>
              <a:off x="5305841" y="1649867"/>
              <a:ext cx="4268901" cy="2182507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9B1AE18D-63B9-E14B-B6F1-BCC9E5241F07}"/>
                </a:ext>
              </a:extLst>
            </p:cNvPr>
            <p:cNvSpPr txBox="1"/>
            <p:nvPr/>
          </p:nvSpPr>
          <p:spPr>
            <a:xfrm rot="16200000">
              <a:off x="3873008" y="2553545"/>
              <a:ext cx="2424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Variational optimization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107E7CB-8779-69BB-11B7-C3466E0FA6A4}"/>
              </a:ext>
            </a:extLst>
          </p:cNvPr>
          <p:cNvSpPr/>
          <p:nvPr/>
        </p:nvSpPr>
        <p:spPr>
          <a:xfrm>
            <a:off x="5325225" y="4038012"/>
            <a:ext cx="4268901" cy="1552891"/>
          </a:xfrm>
          <a:prstGeom prst="rect">
            <a:avLst/>
          </a:prstGeom>
          <a:noFill/>
          <a:ln w="5715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10068FF0-967B-E842-99AA-DEE721572B41}"/>
              </a:ext>
            </a:extLst>
          </p:cNvPr>
          <p:cNvGrpSpPr/>
          <p:nvPr/>
        </p:nvGrpSpPr>
        <p:grpSpPr>
          <a:xfrm>
            <a:off x="5421053" y="3932783"/>
            <a:ext cx="4063914" cy="1275350"/>
            <a:chOff x="5421053" y="3932783"/>
            <a:chExt cx="4063914" cy="1275350"/>
          </a:xfrm>
        </p:grpSpPr>
        <p:sp>
          <p:nvSpPr>
            <p:cNvPr id="76" name="Flèche vers le bas 75">
              <a:extLst>
                <a:ext uri="{FF2B5EF4-FFF2-40B4-BE49-F238E27FC236}">
                  <a16:creationId xmlns:a16="http://schemas.microsoft.com/office/drawing/2014/main" id="{725F28CA-1EDC-6745-95BA-30F17800C683}"/>
                </a:ext>
              </a:extLst>
            </p:cNvPr>
            <p:cNvSpPr/>
            <p:nvPr/>
          </p:nvSpPr>
          <p:spPr>
            <a:xfrm>
              <a:off x="7335141" y="3932783"/>
              <a:ext cx="876101" cy="36438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FAD88CE-788D-9948-B082-44835C01F517}"/>
                </a:ext>
              </a:extLst>
            </p:cNvPr>
            <p:cNvSpPr/>
            <p:nvPr/>
          </p:nvSpPr>
          <p:spPr>
            <a:xfrm>
              <a:off x="5937067" y="4345841"/>
              <a:ext cx="3547900" cy="8622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Post-processing for </a:t>
              </a:r>
            </a:p>
            <a:p>
              <a:pPr algn="ctr"/>
              <a:r>
                <a:rPr lang="en-US" dirty="0"/>
                <a:t>Improved ground state or excited </a:t>
              </a:r>
            </a:p>
            <a:p>
              <a:pPr algn="ctr"/>
              <a:r>
                <a:rPr lang="en-US" dirty="0"/>
                <a:t>States (QPE, Quantum Krylov, …)</a:t>
              </a:r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3E76F0B6-50E3-BC4B-B26F-E5AF56C79E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1053" y="4596987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602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F9F2AA1-6FFB-D362-6AE5-3B7BE8CDD314}"/>
              </a:ext>
            </a:extLst>
          </p:cNvPr>
          <p:cNvSpPr txBox="1"/>
          <p:nvPr/>
        </p:nvSpPr>
        <p:spPr>
          <a:xfrm>
            <a:off x="2750290" y="54395"/>
            <a:ext cx="719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Methods for post-processing quantum computing results on classical CPU’s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1182E75-BEAB-1952-BA4D-354E662017F5}"/>
              </a:ext>
            </a:extLst>
          </p:cNvPr>
          <p:cNvCxnSpPr/>
          <p:nvPr/>
        </p:nvCxnSpPr>
        <p:spPr>
          <a:xfrm>
            <a:off x="0" y="386080"/>
            <a:ext cx="9906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9B774BA0-EED5-5226-FE4E-F4AF0012BE90}"/>
              </a:ext>
            </a:extLst>
          </p:cNvPr>
          <p:cNvSpPr/>
          <p:nvPr/>
        </p:nvSpPr>
        <p:spPr>
          <a:xfrm>
            <a:off x="190529" y="507821"/>
            <a:ext cx="2866180" cy="52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Classical post processing</a:t>
            </a:r>
          </a:p>
        </p:txBody>
      </p:sp>
      <p:pic>
        <p:nvPicPr>
          <p:cNvPr id="2" name="Imagen 30" descr="Un reloj digital en la pantalla&#10;&#10;Descripción generada automáticamente con confianza media">
            <a:extLst>
              <a:ext uri="{FF2B5EF4-FFF2-40B4-BE49-F238E27FC236}">
                <a16:creationId xmlns:a16="http://schemas.microsoft.com/office/drawing/2014/main" id="{472800A0-7C97-D7A6-2125-EE66BD3DF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525" y="507821"/>
            <a:ext cx="5447211" cy="2354601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B3BFD29F-D52F-846F-619D-ED1E340F4C66}"/>
              </a:ext>
            </a:extLst>
          </p:cNvPr>
          <p:cNvGrpSpPr/>
          <p:nvPr/>
        </p:nvGrpSpPr>
        <p:grpSpPr>
          <a:xfrm>
            <a:off x="114868" y="1159019"/>
            <a:ext cx="3069751" cy="2332779"/>
            <a:chOff x="114868" y="1159019"/>
            <a:chExt cx="3069751" cy="233277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505AB0F-30AE-830C-E988-B9FFDC211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066" y="1580603"/>
              <a:ext cx="2677105" cy="1911195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B22348F-D1B3-6577-E3A7-59980257D902}"/>
                </a:ext>
              </a:extLst>
            </p:cNvPr>
            <p:cNvSpPr txBox="1"/>
            <p:nvPr/>
          </p:nvSpPr>
          <p:spPr>
            <a:xfrm>
              <a:off x="114868" y="1159019"/>
              <a:ext cx="3069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Quantum Subspace expansion 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A062C34-D537-17C2-B966-49EB53FA1DFA}"/>
              </a:ext>
            </a:extLst>
          </p:cNvPr>
          <p:cNvGrpSpPr/>
          <p:nvPr/>
        </p:nvGrpSpPr>
        <p:grpSpPr>
          <a:xfrm>
            <a:off x="-42651" y="3534124"/>
            <a:ext cx="4914669" cy="3306633"/>
            <a:chOff x="-42651" y="3534124"/>
            <a:chExt cx="4914669" cy="3306633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5004E845-4097-33D2-2F98-E34C2FC363C8}"/>
                </a:ext>
              </a:extLst>
            </p:cNvPr>
            <p:cNvGrpSpPr/>
            <p:nvPr/>
          </p:nvGrpSpPr>
          <p:grpSpPr>
            <a:xfrm>
              <a:off x="-42651" y="4541196"/>
              <a:ext cx="4473476" cy="2299561"/>
              <a:chOff x="3355947" y="1052675"/>
              <a:chExt cx="4473476" cy="2299561"/>
            </a:xfrm>
          </p:grpSpPr>
          <p:sp>
            <p:nvSpPr>
              <p:cNvPr id="15" name="Flèche vers le bas 14">
                <a:extLst>
                  <a:ext uri="{FF2B5EF4-FFF2-40B4-BE49-F238E27FC236}">
                    <a16:creationId xmlns:a16="http://schemas.microsoft.com/office/drawing/2014/main" id="{6FE02701-EC4D-10F5-D588-21E691F92092}"/>
                  </a:ext>
                </a:extLst>
              </p:cNvPr>
              <p:cNvSpPr/>
              <p:nvPr/>
            </p:nvSpPr>
            <p:spPr>
              <a:xfrm>
                <a:off x="6476502" y="1052675"/>
                <a:ext cx="578734" cy="293157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696B1FE-083E-9E7A-878F-A4F00309783A}"/>
                  </a:ext>
                </a:extLst>
              </p:cNvPr>
              <p:cNvSpPr txBox="1"/>
              <p:nvPr/>
            </p:nvSpPr>
            <p:spPr>
              <a:xfrm>
                <a:off x="3528181" y="1515941"/>
                <a:ext cx="43012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Diagonalize in the non-orthogonal subspace</a:t>
                </a:r>
              </a:p>
            </p:txBody>
          </p:sp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3AEDF7A1-ADCA-FBEF-DDB2-691F15D5E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32356" y="1926362"/>
                <a:ext cx="1606737" cy="288000"/>
              </a:xfrm>
              <a:prstGeom prst="rect">
                <a:avLst/>
              </a:prstGeom>
            </p:spPr>
          </p:pic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AC469775-BD31-166A-CDCD-C8BAC2100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31546" y="1953457"/>
                <a:ext cx="1947789" cy="288000"/>
              </a:xfrm>
              <a:prstGeom prst="rect">
                <a:avLst/>
              </a:prstGeom>
            </p:spPr>
          </p:pic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D15B4F5A-C871-4F5F-DAAF-0939811A7D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83664" y="2848236"/>
                <a:ext cx="3272724" cy="504000"/>
              </a:xfrm>
              <a:prstGeom prst="rect">
                <a:avLst/>
              </a:prstGeom>
            </p:spPr>
          </p:pic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2C7E4670-B735-5000-F05C-6E90609A2F23}"/>
                  </a:ext>
                </a:extLst>
              </p:cNvPr>
              <p:cNvSpPr txBox="1"/>
              <p:nvPr/>
            </p:nvSpPr>
            <p:spPr>
              <a:xfrm>
                <a:off x="3355947" y="2329085"/>
                <a:ext cx="32091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Generalized eigenvalue problem</a:t>
                </a:r>
              </a:p>
            </p:txBody>
          </p:sp>
        </p:grp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1295D76F-3793-FF55-37AC-034663D1B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868" y="4003943"/>
              <a:ext cx="4757150" cy="293157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499EEB6F-7FAE-A18D-1338-C4F9BA434262}"/>
                </a:ext>
              </a:extLst>
            </p:cNvPr>
            <p:cNvSpPr txBox="1"/>
            <p:nvPr/>
          </p:nvSpPr>
          <p:spPr>
            <a:xfrm>
              <a:off x="114868" y="3534124"/>
              <a:ext cx="15585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Krylov method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7D84DF3A-F358-A97A-AB12-C211BDF60E81}"/>
              </a:ext>
            </a:extLst>
          </p:cNvPr>
          <p:cNvGrpSpPr/>
          <p:nvPr/>
        </p:nvGrpSpPr>
        <p:grpSpPr>
          <a:xfrm>
            <a:off x="3911574" y="3194208"/>
            <a:ext cx="6006748" cy="3601817"/>
            <a:chOff x="3911574" y="3194208"/>
            <a:chExt cx="6006748" cy="3601817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223C29EE-2644-348D-BCBB-E2B4E65AE944}"/>
                </a:ext>
              </a:extLst>
            </p:cNvPr>
            <p:cNvGrpSpPr/>
            <p:nvPr/>
          </p:nvGrpSpPr>
          <p:grpSpPr>
            <a:xfrm>
              <a:off x="3911574" y="3194208"/>
              <a:ext cx="6006748" cy="3601817"/>
              <a:chOff x="3911574" y="3194208"/>
              <a:chExt cx="6006748" cy="3601817"/>
            </a:xfrm>
          </p:grpSpPr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BF35171B-CF96-3890-AB2B-31DB4A4C2F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89686" y="3648871"/>
                <a:ext cx="4464057" cy="2976038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E56FA57-1ACE-571F-AA2D-83C506A2EFCB}"/>
                  </a:ext>
                </a:extLst>
              </p:cNvPr>
              <p:cNvSpPr/>
              <p:nvPr/>
            </p:nvSpPr>
            <p:spPr>
              <a:xfrm>
                <a:off x="3911574" y="3194208"/>
                <a:ext cx="2022415" cy="4044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Quantum Krylov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6C74033-434A-57CD-F64A-1148CB8AAA26}"/>
                  </a:ext>
                </a:extLst>
              </p:cNvPr>
              <p:cNvSpPr txBox="1"/>
              <p:nvPr/>
            </p:nvSpPr>
            <p:spPr>
              <a:xfrm>
                <a:off x="5518889" y="6519026"/>
                <a:ext cx="439943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E. A. Ruiz Guzman and DL, Phys. Rev. C 105, 024324 (2022) </a:t>
                </a:r>
              </a:p>
            </p:txBody>
          </p:sp>
        </p:grp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BB41998-22EB-DF8D-5D78-3F5F5BA9F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569" y="3293882"/>
              <a:ext cx="1974850" cy="266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774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F9F2AA1-6FFB-D362-6AE5-3B7BE8CDD314}"/>
              </a:ext>
            </a:extLst>
          </p:cNvPr>
          <p:cNvSpPr txBox="1"/>
          <p:nvPr/>
        </p:nvSpPr>
        <p:spPr>
          <a:xfrm>
            <a:off x="1541371" y="0"/>
            <a:ext cx="8401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Solving the Lipkin model with using 2 qubits only with hybrid quantum-classical method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1182E75-BEAB-1952-BA4D-354E662017F5}"/>
              </a:ext>
            </a:extLst>
          </p:cNvPr>
          <p:cNvCxnSpPr/>
          <p:nvPr/>
        </p:nvCxnSpPr>
        <p:spPr>
          <a:xfrm>
            <a:off x="0" y="386080"/>
            <a:ext cx="9906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9B774BA0-EED5-5226-FE4E-F4AF0012BE90}"/>
              </a:ext>
            </a:extLst>
          </p:cNvPr>
          <p:cNvSpPr/>
          <p:nvPr/>
        </p:nvSpPr>
        <p:spPr>
          <a:xfrm>
            <a:off x="190529" y="507821"/>
            <a:ext cx="2866180" cy="52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Classical post processing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3BFD29F-D52F-846F-619D-ED1E340F4C66}"/>
              </a:ext>
            </a:extLst>
          </p:cNvPr>
          <p:cNvGrpSpPr/>
          <p:nvPr/>
        </p:nvGrpSpPr>
        <p:grpSpPr>
          <a:xfrm>
            <a:off x="190529" y="1170626"/>
            <a:ext cx="3069751" cy="2332779"/>
            <a:chOff x="114868" y="1159019"/>
            <a:chExt cx="3069751" cy="233277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505AB0F-30AE-830C-E988-B9FFDC211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066" y="1580603"/>
              <a:ext cx="2677105" cy="1911195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B22348F-D1B3-6577-E3A7-59980257D902}"/>
                </a:ext>
              </a:extLst>
            </p:cNvPr>
            <p:cNvSpPr txBox="1"/>
            <p:nvPr/>
          </p:nvSpPr>
          <p:spPr>
            <a:xfrm>
              <a:off x="114868" y="1159019"/>
              <a:ext cx="3069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Quantum Subspace expansion 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C8D4473-3AF6-5CF7-67B5-B73598F723C3}"/>
              </a:ext>
            </a:extLst>
          </p:cNvPr>
          <p:cNvGrpSpPr/>
          <p:nvPr/>
        </p:nvGrpSpPr>
        <p:grpSpPr>
          <a:xfrm>
            <a:off x="3271927" y="483222"/>
            <a:ext cx="6377660" cy="1927945"/>
            <a:chOff x="-1417422" y="3603108"/>
            <a:chExt cx="6377660" cy="192794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E56FA57-1ACE-571F-AA2D-83C506A2EFCB}"/>
                </a:ext>
              </a:extLst>
            </p:cNvPr>
            <p:cNvSpPr/>
            <p:nvPr/>
          </p:nvSpPr>
          <p:spPr>
            <a:xfrm>
              <a:off x="-1417422" y="3661067"/>
              <a:ext cx="3994859" cy="4044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Quantum Generator Coordinate Method </a:t>
              </a: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46C561D-88E4-CA60-6A52-B12A8ECEB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2548" y="3603108"/>
              <a:ext cx="2267690" cy="56048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20B2D67-5443-E16E-4DE3-3D043455D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705" y="4970573"/>
              <a:ext cx="3949131" cy="560480"/>
            </a:xfrm>
            <a:prstGeom prst="rect">
              <a:avLst/>
            </a:prstGeom>
          </p:spPr>
        </p:pic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BF919BE7-03E7-EAD0-4EB0-829CEEC6E1B9}"/>
              </a:ext>
            </a:extLst>
          </p:cNvPr>
          <p:cNvGrpSpPr/>
          <p:nvPr/>
        </p:nvGrpSpPr>
        <p:grpSpPr>
          <a:xfrm>
            <a:off x="5028738" y="2235363"/>
            <a:ext cx="4885047" cy="1228973"/>
            <a:chOff x="5028738" y="2235363"/>
            <a:chExt cx="4885047" cy="1228973"/>
          </a:xfrm>
        </p:grpSpPr>
        <p:sp>
          <p:nvSpPr>
            <p:cNvPr id="17" name="Flèche vers le bas 16">
              <a:extLst>
                <a:ext uri="{FF2B5EF4-FFF2-40B4-BE49-F238E27FC236}">
                  <a16:creationId xmlns:a16="http://schemas.microsoft.com/office/drawing/2014/main" id="{06D47B6D-736A-DC22-F145-F8ADF9157DBD}"/>
                </a:ext>
              </a:extLst>
            </p:cNvPr>
            <p:cNvSpPr/>
            <p:nvPr/>
          </p:nvSpPr>
          <p:spPr>
            <a:xfrm>
              <a:off x="6564771" y="2334054"/>
              <a:ext cx="758120" cy="29028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AC747D5-A717-0ECF-F011-DDA69DD21A22}"/>
                </a:ext>
              </a:extLst>
            </p:cNvPr>
            <p:cNvSpPr txBox="1"/>
            <p:nvPr/>
          </p:nvSpPr>
          <p:spPr>
            <a:xfrm>
              <a:off x="7381897" y="2235363"/>
              <a:ext cx="23137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accent1"/>
                  </a:solidFill>
                </a:rPr>
                <a:t>Likpin</a:t>
              </a:r>
              <a:r>
                <a:rPr lang="en-US" dirty="0">
                  <a:solidFill>
                    <a:schemeClr val="accent1"/>
                  </a:solidFill>
                </a:rPr>
                <a:t> /perm. invariant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7F06A3F4-11C4-A1E0-3847-CD7BFD176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28738" y="2657531"/>
              <a:ext cx="3654758" cy="570396"/>
            </a:xfrm>
            <a:prstGeom prst="rect">
              <a:avLst/>
            </a:prstGeom>
          </p:spPr>
        </p:pic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5C1FCF44-42CB-C111-21EC-4F2E8EAC2A09}"/>
                </a:ext>
              </a:extLst>
            </p:cNvPr>
            <p:cNvGrpSpPr/>
            <p:nvPr/>
          </p:nvGrpSpPr>
          <p:grpSpPr>
            <a:xfrm>
              <a:off x="6193544" y="2833452"/>
              <a:ext cx="3720241" cy="630884"/>
              <a:chOff x="6193544" y="2833452"/>
              <a:chExt cx="3720241" cy="630884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A4D2074-AA2E-67B9-5C9E-5C743688A3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93544" y="2841779"/>
                <a:ext cx="252000" cy="252000"/>
              </a:xfrm>
              <a:prstGeom prst="rect">
                <a:avLst/>
              </a:prstGeom>
              <a:solidFill>
                <a:srgbClr val="00B050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681A85F-A96A-8A3E-2FCB-E8908CDF4D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19528" y="2860921"/>
                <a:ext cx="252000" cy="252000"/>
              </a:xfrm>
              <a:prstGeom prst="rect">
                <a:avLst/>
              </a:prstGeom>
              <a:solidFill>
                <a:srgbClr val="00B050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8F4F682-2EAD-5E3D-26C5-802E7A5E89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11284" y="2861701"/>
                <a:ext cx="252000" cy="252000"/>
              </a:xfrm>
              <a:prstGeom prst="rect">
                <a:avLst/>
              </a:prstGeom>
              <a:solidFill>
                <a:srgbClr val="00B050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5712F6D-63DA-23AE-A291-D05E79481E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6839" y="2833452"/>
                <a:ext cx="252000" cy="252000"/>
              </a:xfrm>
              <a:prstGeom prst="rect">
                <a:avLst/>
              </a:prstGeom>
              <a:solidFill>
                <a:srgbClr val="00B050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A8D10B8-994F-B4B0-5C8A-C52FC4DDBC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08560" y="2846090"/>
                <a:ext cx="252000" cy="252000"/>
              </a:xfrm>
              <a:prstGeom prst="rect">
                <a:avLst/>
              </a:prstGeom>
              <a:solidFill>
                <a:srgbClr val="00B050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620CB556-6D2C-D486-D20D-0BB406A9E78F}"/>
                  </a:ext>
                </a:extLst>
              </p:cNvPr>
              <p:cNvSpPr txBox="1"/>
              <p:nvPr/>
            </p:nvSpPr>
            <p:spPr>
              <a:xfrm>
                <a:off x="8104700" y="3095004"/>
                <a:ext cx="18090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one-body kernels</a:t>
                </a:r>
              </a:p>
            </p:txBody>
          </p:sp>
        </p:grp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D1EF43A2-499F-DCB6-B0BF-5233459C4E2B}"/>
              </a:ext>
            </a:extLst>
          </p:cNvPr>
          <p:cNvGrpSpPr/>
          <p:nvPr/>
        </p:nvGrpSpPr>
        <p:grpSpPr>
          <a:xfrm>
            <a:off x="0" y="3793369"/>
            <a:ext cx="4019678" cy="2416063"/>
            <a:chOff x="0" y="3793369"/>
            <a:chExt cx="4019678" cy="2416063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3925F30F-202D-0118-293F-22356A208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391218"/>
              <a:ext cx="4019678" cy="181821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5795A33-1B16-0769-3936-AA2295ADF229}"/>
                </a:ext>
              </a:extLst>
            </p:cNvPr>
            <p:cNvSpPr/>
            <p:nvPr/>
          </p:nvSpPr>
          <p:spPr>
            <a:xfrm>
              <a:off x="182702" y="3793369"/>
              <a:ext cx="3771542" cy="4044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Real/Imaginary parts requires 2 qubits</a:t>
              </a: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F964A661-7DF7-C809-E543-45C692E44C3D}"/>
              </a:ext>
            </a:extLst>
          </p:cNvPr>
          <p:cNvGrpSpPr/>
          <p:nvPr/>
        </p:nvGrpSpPr>
        <p:grpSpPr>
          <a:xfrm>
            <a:off x="4401714" y="3349248"/>
            <a:ext cx="4641469" cy="3397658"/>
            <a:chOff x="4401714" y="3349248"/>
            <a:chExt cx="4641469" cy="3397658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44214CC-A39C-EA28-9CCD-C5EBA7B00C93}"/>
                </a:ext>
              </a:extLst>
            </p:cNvPr>
            <p:cNvSpPr txBox="1"/>
            <p:nvPr/>
          </p:nvSpPr>
          <p:spPr>
            <a:xfrm>
              <a:off x="4643750" y="6469907"/>
              <a:ext cx="439943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Y. </a:t>
              </a:r>
              <a:r>
                <a:rPr lang="en-US" sz="1200" dirty="0" err="1"/>
                <a:t>Beaujeault-Taudière</a:t>
              </a:r>
              <a:r>
                <a:rPr lang="en-US" sz="1200" dirty="0"/>
                <a:t> and DL, arxiv:2312.04703</a:t>
              </a:r>
            </a:p>
          </p:txBody>
        </p: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41ADC0E5-4CF0-1FAB-C1B6-7D91653853A3}"/>
                </a:ext>
              </a:extLst>
            </p:cNvPr>
            <p:cNvGrpSpPr/>
            <p:nvPr/>
          </p:nvGrpSpPr>
          <p:grpSpPr>
            <a:xfrm>
              <a:off x="4401714" y="3349248"/>
              <a:ext cx="3371629" cy="3066138"/>
              <a:chOff x="4401714" y="3349248"/>
              <a:chExt cx="3371629" cy="3066138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544AAFE-9665-AED9-E0DE-01845DE7FB8E}"/>
                  </a:ext>
                </a:extLst>
              </p:cNvPr>
              <p:cNvSpPr txBox="1"/>
              <p:nvPr/>
            </p:nvSpPr>
            <p:spPr>
              <a:xfrm>
                <a:off x="4401714" y="3349248"/>
                <a:ext cx="337162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/>
                    </a:solidFill>
                  </a:rPr>
                  <a:t>Illustration of Lipkin  model on QC</a:t>
                </a:r>
              </a:p>
              <a:p>
                <a:pPr algn="ctr"/>
                <a:r>
                  <a:rPr lang="en-US" dirty="0">
                    <a:solidFill>
                      <a:schemeClr val="accent1"/>
                    </a:solidFill>
                  </a:rPr>
                  <a:t>with noise </a:t>
                </a:r>
              </a:p>
            </p:txBody>
          </p:sp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0879FD81-7AEF-6860-27F3-2EFEE9D38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04281" y="3964918"/>
                <a:ext cx="3103458" cy="2450468"/>
              </a:xfrm>
              <a:prstGeom prst="rect">
                <a:avLst/>
              </a:prstGeom>
            </p:spPr>
          </p:pic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B74B8D5B-1F97-70F5-9388-91183D77B337}"/>
                  </a:ext>
                </a:extLst>
              </p:cNvPr>
              <p:cNvSpPr txBox="1"/>
              <p:nvPr/>
            </p:nvSpPr>
            <p:spPr>
              <a:xfrm>
                <a:off x="4972672" y="4040788"/>
                <a:ext cx="15536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N=4, </a:t>
                </a:r>
                <a:r>
                  <a:rPr lang="en-US" dirty="0" err="1"/>
                  <a:t>Nqubit</a:t>
                </a:r>
                <a:r>
                  <a:rPr lang="en-US" dirty="0"/>
                  <a:t>=2</a:t>
                </a:r>
              </a:p>
            </p:txBody>
          </p:sp>
        </p:grp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C0354A2-9FAB-C80A-864F-D52F37741432}"/>
              </a:ext>
            </a:extLst>
          </p:cNvPr>
          <p:cNvGrpSpPr/>
          <p:nvPr/>
        </p:nvGrpSpPr>
        <p:grpSpPr>
          <a:xfrm>
            <a:off x="6856117" y="3583822"/>
            <a:ext cx="3086978" cy="1764238"/>
            <a:chOff x="6856117" y="3583822"/>
            <a:chExt cx="3086978" cy="1764238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6663C5FF-272C-974D-3746-5A098DAF6849}"/>
                </a:ext>
              </a:extLst>
            </p:cNvPr>
            <p:cNvGrpSpPr/>
            <p:nvPr/>
          </p:nvGrpSpPr>
          <p:grpSpPr>
            <a:xfrm>
              <a:off x="6856117" y="3583822"/>
              <a:ext cx="3086978" cy="1764238"/>
              <a:chOff x="6856117" y="3583822"/>
              <a:chExt cx="3086978" cy="1764238"/>
            </a:xfrm>
          </p:grpSpPr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2D97D399-4BB4-9075-4151-504EE7485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56117" y="3639533"/>
                <a:ext cx="2562791" cy="1708527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69B5089-14B2-EFB6-E716-3E8DDFB5095E}"/>
                  </a:ext>
                </a:extLst>
              </p:cNvPr>
              <p:cNvSpPr txBox="1"/>
              <p:nvPr/>
            </p:nvSpPr>
            <p:spPr>
              <a:xfrm>
                <a:off x="7585768" y="3583822"/>
                <a:ext cx="177163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dirty="0" err="1"/>
                  <a:t>Cervia</a:t>
                </a:r>
                <a:r>
                  <a:rPr lang="fr-FR" sz="1100" dirty="0"/>
                  <a:t> et al, PRC 104 (2020)</a:t>
                </a: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0393A67D-E167-6B80-965E-928312EA1A63}"/>
                  </a:ext>
                </a:extLst>
              </p:cNvPr>
              <p:cNvSpPr txBox="1"/>
              <p:nvPr/>
            </p:nvSpPr>
            <p:spPr>
              <a:xfrm>
                <a:off x="7862076" y="4275790"/>
                <a:ext cx="208101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dirty="0" err="1"/>
                  <a:t>Hlatshwayo</a:t>
                </a:r>
                <a:r>
                  <a:rPr lang="fr-FR" sz="1100" dirty="0"/>
                  <a:t> et al, PRC 104 (2020)</a:t>
                </a:r>
              </a:p>
            </p:txBody>
          </p:sp>
        </p:grp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4F22658-42AF-82D7-801F-6DC7973D3899}"/>
                </a:ext>
              </a:extLst>
            </p:cNvPr>
            <p:cNvSpPr txBox="1"/>
            <p:nvPr/>
          </p:nvSpPr>
          <p:spPr>
            <a:xfrm>
              <a:off x="8769128" y="4715651"/>
              <a:ext cx="7344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This </a:t>
              </a:r>
              <a:r>
                <a:rPr lang="fr-FR" sz="1100" dirty="0" err="1"/>
                <a:t>work</a:t>
              </a:r>
              <a:endParaRPr lang="fr-FR" sz="1100" dirty="0"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A7DF1CD7-4C5B-63BE-4833-D190EBDC14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3765" y="1029508"/>
            <a:ext cx="3194405" cy="70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7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CFA42F0-9D78-1D46-B8A5-97C86E30C5D4}"/>
              </a:ext>
            </a:extLst>
          </p:cNvPr>
          <p:cNvSpPr txBox="1"/>
          <p:nvPr/>
        </p:nvSpPr>
        <p:spPr>
          <a:xfrm>
            <a:off x="5513816" y="12701"/>
            <a:ext cx="4309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Some summary and prospective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CF99F4C-8E99-7D4A-AEA4-A8EE1FF363DC}"/>
              </a:ext>
            </a:extLst>
          </p:cNvPr>
          <p:cNvCxnSpPr/>
          <p:nvPr/>
        </p:nvCxnSpPr>
        <p:spPr>
          <a:xfrm flipV="1">
            <a:off x="424070" y="433989"/>
            <a:ext cx="9481930" cy="0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3E171E88-86DF-F447-B667-9EDC784B7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70" y="481148"/>
            <a:ext cx="2689520" cy="2353330"/>
          </a:xfrm>
          <a:prstGeom prst="rect">
            <a:avLst/>
          </a:prstGeom>
        </p:spPr>
      </p:pic>
      <p:sp>
        <p:nvSpPr>
          <p:cNvPr id="30" name="Flèche vers la droite 29">
            <a:extLst>
              <a:ext uri="{FF2B5EF4-FFF2-40B4-BE49-F238E27FC236}">
                <a16:creationId xmlns:a16="http://schemas.microsoft.com/office/drawing/2014/main" id="{4E92013D-9112-9049-9851-C6B7205FBB6C}"/>
              </a:ext>
            </a:extLst>
          </p:cNvPr>
          <p:cNvSpPr/>
          <p:nvPr/>
        </p:nvSpPr>
        <p:spPr>
          <a:xfrm>
            <a:off x="3298788" y="873736"/>
            <a:ext cx="266218" cy="219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F3B59DD-28D5-7740-970A-8BB9D53A2A2F}"/>
              </a:ext>
            </a:extLst>
          </p:cNvPr>
          <p:cNvSpPr txBox="1"/>
          <p:nvPr/>
        </p:nvSpPr>
        <p:spPr>
          <a:xfrm>
            <a:off x="3565006" y="761194"/>
            <a:ext cx="5770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We made a quite extensive focus on the symmetry problem</a:t>
            </a:r>
          </a:p>
          <a:p>
            <a:r>
              <a:rPr lang="en-US" dirty="0">
                <a:solidFill>
                  <a:srgbClr val="0070C0"/>
                </a:solidFill>
              </a:rPr>
              <a:t>(symmetry breaking/symmetry restoration</a:t>
            </a:r>
          </a:p>
        </p:txBody>
      </p:sp>
      <p:sp>
        <p:nvSpPr>
          <p:cNvPr id="32" name="Flèche vers la droite 31">
            <a:extLst>
              <a:ext uri="{FF2B5EF4-FFF2-40B4-BE49-F238E27FC236}">
                <a16:creationId xmlns:a16="http://schemas.microsoft.com/office/drawing/2014/main" id="{BB5D4526-F1C1-4343-A070-FE5175AC4C3E}"/>
              </a:ext>
            </a:extLst>
          </p:cNvPr>
          <p:cNvSpPr/>
          <p:nvPr/>
        </p:nvSpPr>
        <p:spPr>
          <a:xfrm>
            <a:off x="3310363" y="1518454"/>
            <a:ext cx="266218" cy="219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98E52F2-D1DF-984A-AA4B-BB4AFB5F78C6}"/>
              </a:ext>
            </a:extLst>
          </p:cNvPr>
          <p:cNvSpPr txBox="1"/>
          <p:nvPr/>
        </p:nvSpPr>
        <p:spPr>
          <a:xfrm>
            <a:off x="3572460" y="1464311"/>
            <a:ext cx="4599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Several techniques have been used to perform </a:t>
            </a:r>
          </a:p>
          <a:p>
            <a:r>
              <a:rPr lang="en-US" dirty="0">
                <a:solidFill>
                  <a:srgbClr val="0070C0"/>
                </a:solidFill>
              </a:rPr>
              <a:t>symmetry restoration (QPE, Grover, Shadow)  </a:t>
            </a:r>
          </a:p>
        </p:txBody>
      </p:sp>
      <p:sp>
        <p:nvSpPr>
          <p:cNvPr id="34" name="Flèche vers la droite 33">
            <a:extLst>
              <a:ext uri="{FF2B5EF4-FFF2-40B4-BE49-F238E27FC236}">
                <a16:creationId xmlns:a16="http://schemas.microsoft.com/office/drawing/2014/main" id="{13535854-607E-D041-B1DB-4C20D7E7906D}"/>
              </a:ext>
            </a:extLst>
          </p:cNvPr>
          <p:cNvSpPr/>
          <p:nvPr/>
        </p:nvSpPr>
        <p:spPr>
          <a:xfrm>
            <a:off x="3310363" y="2176962"/>
            <a:ext cx="266218" cy="219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4AA8CE2-AB64-8F45-AC0A-5EE4A97AD1AE}"/>
              </a:ext>
            </a:extLst>
          </p:cNvPr>
          <p:cNvSpPr txBox="1"/>
          <p:nvPr/>
        </p:nvSpPr>
        <p:spPr>
          <a:xfrm>
            <a:off x="3572460" y="2122819"/>
            <a:ext cx="622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We also explored a bit of postprocessing to get the ground state </a:t>
            </a:r>
          </a:p>
          <a:p>
            <a:r>
              <a:rPr lang="en-US" dirty="0">
                <a:solidFill>
                  <a:srgbClr val="0070C0"/>
                </a:solidFill>
              </a:rPr>
              <a:t>and excited states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EEE26D-CCCA-3AA9-9097-FFBA3D087F39}"/>
              </a:ext>
            </a:extLst>
          </p:cNvPr>
          <p:cNvSpPr/>
          <p:nvPr/>
        </p:nvSpPr>
        <p:spPr>
          <a:xfrm>
            <a:off x="151199" y="2957731"/>
            <a:ext cx="3516233" cy="528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I did not talk about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A6FC86D-17DA-0416-64C9-4C71C233E5FE}"/>
              </a:ext>
            </a:extLst>
          </p:cNvPr>
          <p:cNvGrpSpPr/>
          <p:nvPr/>
        </p:nvGrpSpPr>
        <p:grpSpPr>
          <a:xfrm>
            <a:off x="7085734" y="3257382"/>
            <a:ext cx="2871748" cy="1961587"/>
            <a:chOff x="7085734" y="3257382"/>
            <a:chExt cx="2871748" cy="1961587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8AC0D920-0E03-ADB6-FD44-64AB4FA2DD5D}"/>
                </a:ext>
              </a:extLst>
            </p:cNvPr>
            <p:cNvGrpSpPr/>
            <p:nvPr/>
          </p:nvGrpSpPr>
          <p:grpSpPr>
            <a:xfrm>
              <a:off x="7096885" y="3257382"/>
              <a:ext cx="2809115" cy="1961587"/>
              <a:chOff x="7096885" y="3525010"/>
              <a:chExt cx="2809115" cy="1961587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7F40315-CC0F-48F0-9498-8B757288763A}"/>
                  </a:ext>
                </a:extLst>
              </p:cNvPr>
              <p:cNvSpPr txBox="1"/>
              <p:nvPr/>
            </p:nvSpPr>
            <p:spPr>
              <a:xfrm>
                <a:off x="7096885" y="3525010"/>
                <a:ext cx="28091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/>
                    </a:solidFill>
                  </a:rPr>
                  <a:t>Multi-configuration TDDFT</a:t>
                </a:r>
              </a:p>
            </p:txBody>
          </p:sp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9330224E-E8DA-7BD4-2938-C467F3B83B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11216" y="4204992"/>
                <a:ext cx="2580451" cy="1281605"/>
              </a:xfrm>
              <a:prstGeom prst="roundRect">
                <a:avLst/>
              </a:prstGeom>
              <a:ln w="57150">
                <a:solidFill>
                  <a:srgbClr val="0070C0"/>
                </a:solidFill>
              </a:ln>
            </p:spPr>
          </p:pic>
        </p:grp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D479F64A-B5EB-F56D-EE64-074B31B5C662}"/>
                </a:ext>
              </a:extLst>
            </p:cNvPr>
            <p:cNvSpPr txBox="1"/>
            <p:nvPr/>
          </p:nvSpPr>
          <p:spPr>
            <a:xfrm>
              <a:off x="7085734" y="3567326"/>
              <a:ext cx="28717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Marevic</a:t>
              </a:r>
              <a:r>
                <a:rPr lang="en-US" sz="1400" dirty="0"/>
                <a:t>, </a:t>
              </a:r>
              <a:r>
                <a:rPr lang="en-US" sz="1400" dirty="0" err="1"/>
                <a:t>Regnier</a:t>
              </a:r>
              <a:r>
                <a:rPr lang="en-US" sz="1400" dirty="0"/>
                <a:t>, DL, PRC 108 (2023)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E229B2C-58BA-B9AB-41D0-EE193FEDAC61}"/>
              </a:ext>
            </a:extLst>
          </p:cNvPr>
          <p:cNvGrpSpPr/>
          <p:nvPr/>
        </p:nvGrpSpPr>
        <p:grpSpPr>
          <a:xfrm>
            <a:off x="3856446" y="2812172"/>
            <a:ext cx="3811934" cy="2269147"/>
            <a:chOff x="3856446" y="2812172"/>
            <a:chExt cx="3811934" cy="2269147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CC9512C-3D4C-9030-0C77-3C6D16EF5A1B}"/>
                </a:ext>
              </a:extLst>
            </p:cNvPr>
            <p:cNvSpPr txBox="1"/>
            <p:nvPr/>
          </p:nvSpPr>
          <p:spPr>
            <a:xfrm>
              <a:off x="5707394" y="2812172"/>
              <a:ext cx="1960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/>
                  </a:solidFill>
                </a:rPr>
                <a:t>Transport theories </a:t>
              </a:r>
            </a:p>
          </p:txBody>
        </p:sp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0E8790D4-BD55-1BB1-50A0-6F7E08CC6950}"/>
                </a:ext>
              </a:extLst>
            </p:cNvPr>
            <p:cNvGrpSpPr/>
            <p:nvPr/>
          </p:nvGrpSpPr>
          <p:grpSpPr>
            <a:xfrm>
              <a:off x="3856446" y="3257382"/>
              <a:ext cx="2707216" cy="1823937"/>
              <a:chOff x="3856446" y="3257382"/>
              <a:chExt cx="2707216" cy="1823937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905374F5-E7A7-6746-7AE7-A9EBF1C8205C}"/>
                  </a:ext>
                </a:extLst>
              </p:cNvPr>
              <p:cNvGrpSpPr/>
              <p:nvPr/>
            </p:nvGrpSpPr>
            <p:grpSpPr>
              <a:xfrm>
                <a:off x="3906317" y="3257382"/>
                <a:ext cx="2611840" cy="1823937"/>
                <a:chOff x="3906317" y="3525010"/>
                <a:chExt cx="2611840" cy="1823937"/>
              </a:xfrm>
            </p:grpSpPr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8D8B1B80-73EA-9D7D-EC71-4D6108939D94}"/>
                    </a:ext>
                  </a:extLst>
                </p:cNvPr>
                <p:cNvSpPr txBox="1"/>
                <p:nvPr/>
              </p:nvSpPr>
              <p:spPr>
                <a:xfrm>
                  <a:off x="3906317" y="3525010"/>
                  <a:ext cx="233225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dirty="0">
                      <a:solidFill>
                        <a:schemeClr val="accent1"/>
                      </a:solidFill>
                    </a:rPr>
                    <a:t>Phase-space methods</a:t>
                  </a:r>
                </a:p>
              </p:txBody>
            </p:sp>
            <p:pic>
              <p:nvPicPr>
                <p:cNvPr id="16" name="Image 15">
                  <a:extLst>
                    <a:ext uri="{FF2B5EF4-FFF2-40B4-BE49-F238E27FC236}">
                      <a16:creationId xmlns:a16="http://schemas.microsoft.com/office/drawing/2014/main" id="{AC675053-2421-4D89-6617-97C48D978F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93697" y="4252800"/>
                  <a:ext cx="2524460" cy="1096147"/>
                </a:xfrm>
                <a:prstGeom prst="roundRect">
                  <a:avLst/>
                </a:prstGeom>
                <a:ln w="57150">
                  <a:solidFill>
                    <a:srgbClr val="0070C0"/>
                  </a:solidFill>
                </a:ln>
              </p:spPr>
            </p:pic>
          </p:grp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0F41DE80-B6B3-77C5-E32A-8B96BAEEA3F5}"/>
                  </a:ext>
                </a:extLst>
              </p:cNvPr>
              <p:cNvSpPr txBox="1"/>
              <p:nvPr/>
            </p:nvSpPr>
            <p:spPr>
              <a:xfrm>
                <a:off x="3856446" y="3556813"/>
                <a:ext cx="27072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/>
                  <a:t>Tanimura</a:t>
                </a:r>
                <a:r>
                  <a:rPr lang="en-US" sz="1400" dirty="0"/>
                  <a:t>, DL, </a:t>
                </a:r>
                <a:r>
                  <a:rPr lang="en-US" sz="1400" dirty="0" err="1"/>
                  <a:t>Ayik</a:t>
                </a:r>
                <a:r>
                  <a:rPr lang="en-US" sz="1400" dirty="0"/>
                  <a:t>, PRL 118 (2017)</a:t>
                </a:r>
              </a:p>
            </p:txBody>
          </p:sp>
        </p:grp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90DB050C-424D-E263-A8D5-606827FACC85}"/>
              </a:ext>
            </a:extLst>
          </p:cNvPr>
          <p:cNvGrpSpPr/>
          <p:nvPr/>
        </p:nvGrpSpPr>
        <p:grpSpPr>
          <a:xfrm>
            <a:off x="4041572" y="5107099"/>
            <a:ext cx="5236264" cy="1759496"/>
            <a:chOff x="4041572" y="5107099"/>
            <a:chExt cx="5236264" cy="1759496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4F8F9F9C-4CE9-0468-E689-64FC12285E7E}"/>
                </a:ext>
              </a:extLst>
            </p:cNvPr>
            <p:cNvGrpSpPr/>
            <p:nvPr/>
          </p:nvGrpSpPr>
          <p:grpSpPr>
            <a:xfrm>
              <a:off x="4041572" y="5107099"/>
              <a:ext cx="5236264" cy="1408709"/>
              <a:chOff x="4041572" y="5374727"/>
              <a:chExt cx="5236264" cy="1408709"/>
            </a:xfrm>
          </p:grpSpPr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F9370F7-1A63-C251-80C7-80AE5B0AD3BE}"/>
                  </a:ext>
                </a:extLst>
              </p:cNvPr>
              <p:cNvSpPr txBox="1"/>
              <p:nvPr/>
            </p:nvSpPr>
            <p:spPr>
              <a:xfrm>
                <a:off x="4041572" y="5374727"/>
                <a:ext cx="19011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600" dirty="0">
                    <a:solidFill>
                      <a:srgbClr val="0070C0"/>
                    </a:solidFill>
                  </a:rPr>
                  <a:t>Neutrino oscillations</a:t>
                </a:r>
              </a:p>
            </p:txBody>
          </p:sp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475133D3-7BE8-2DD0-A961-E764616AE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41572" y="5742791"/>
                <a:ext cx="5236264" cy="1040645"/>
              </a:xfrm>
              <a:prstGeom prst="roundRect">
                <a:avLst/>
              </a:prstGeom>
              <a:ln w="57150">
                <a:solidFill>
                  <a:srgbClr val="0070C0"/>
                </a:solidFill>
              </a:ln>
            </p:spPr>
          </p:pic>
        </p:grp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3B7FE8D-18FD-8815-9B6D-11D696951086}"/>
                </a:ext>
              </a:extLst>
            </p:cNvPr>
            <p:cNvSpPr txBox="1"/>
            <p:nvPr/>
          </p:nvSpPr>
          <p:spPr>
            <a:xfrm>
              <a:off x="4499080" y="6558818"/>
              <a:ext cx="45388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DL, </a:t>
              </a:r>
              <a:r>
                <a:rPr lang="en-US" sz="1400" dirty="0" err="1"/>
                <a:t>Balantekin</a:t>
              </a:r>
              <a:r>
                <a:rPr lang="en-US" sz="1400" dirty="0"/>
                <a:t>, </a:t>
              </a:r>
              <a:r>
                <a:rPr lang="en-US" sz="1400" dirty="0" err="1"/>
                <a:t>Cervia</a:t>
              </a:r>
              <a:r>
                <a:rPr lang="en-US" sz="1400" dirty="0"/>
                <a:t>, Patwardhan, </a:t>
              </a:r>
              <a:r>
                <a:rPr lang="en-US" sz="1400" dirty="0" err="1"/>
                <a:t>Siwach</a:t>
              </a:r>
              <a:r>
                <a:rPr lang="en-US" sz="1400" dirty="0"/>
                <a:t>  PRD 106 (2023)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100B771-787A-22C9-4A53-F43AE65C8437}"/>
              </a:ext>
            </a:extLst>
          </p:cNvPr>
          <p:cNvGrpSpPr/>
          <p:nvPr/>
        </p:nvGrpSpPr>
        <p:grpSpPr>
          <a:xfrm>
            <a:off x="665055" y="3535619"/>
            <a:ext cx="2614307" cy="3310268"/>
            <a:chOff x="665055" y="3535619"/>
            <a:chExt cx="2614307" cy="331026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896CBFEC-C0EA-B7EC-71C6-DF732BB58760}"/>
                </a:ext>
              </a:extLst>
            </p:cNvPr>
            <p:cNvGrpSpPr/>
            <p:nvPr/>
          </p:nvGrpSpPr>
          <p:grpSpPr>
            <a:xfrm>
              <a:off x="665055" y="3535619"/>
              <a:ext cx="2543838" cy="2881785"/>
              <a:chOff x="665055" y="3859003"/>
              <a:chExt cx="2543838" cy="2881785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DDFAF3C6-18DE-1015-E0FD-1173007D32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6466" y="4576404"/>
                <a:ext cx="2321017" cy="2164384"/>
              </a:xfrm>
              <a:prstGeom prst="roundRect">
                <a:avLst/>
              </a:prstGeom>
              <a:ln w="57150">
                <a:solidFill>
                  <a:srgbClr val="0070C0"/>
                </a:solidFill>
              </a:ln>
            </p:spPr>
          </p:pic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0D20904A-E74D-FAF0-6992-FE725E89561B}"/>
                  </a:ext>
                </a:extLst>
              </p:cNvPr>
              <p:cNvSpPr txBox="1"/>
              <p:nvPr/>
            </p:nvSpPr>
            <p:spPr>
              <a:xfrm>
                <a:off x="665055" y="3859003"/>
                <a:ext cx="25438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dirty="0">
                    <a:solidFill>
                      <a:schemeClr val="accent1"/>
                    </a:solidFill>
                  </a:rPr>
                  <a:t>Non-empirical nuclear </a:t>
                </a:r>
              </a:p>
              <a:p>
                <a:pPr algn="r"/>
                <a:r>
                  <a:rPr lang="en-US" dirty="0">
                    <a:solidFill>
                      <a:schemeClr val="accent1"/>
                    </a:solidFill>
                  </a:rPr>
                  <a:t>density functional theory</a:t>
                </a:r>
              </a:p>
            </p:txBody>
          </p: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41022EC-0D72-1526-ADF4-9BC6F2D6525A}"/>
                </a:ext>
              </a:extLst>
            </p:cNvPr>
            <p:cNvSpPr txBox="1"/>
            <p:nvPr/>
          </p:nvSpPr>
          <p:spPr>
            <a:xfrm>
              <a:off x="793553" y="6538110"/>
              <a:ext cx="24858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Yang, Grasso, DL, PRC 94 (2016)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194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6E07AE6-8840-5D6C-7202-2C899AB3DD3E}"/>
              </a:ext>
            </a:extLst>
          </p:cNvPr>
          <p:cNvSpPr txBox="1"/>
          <p:nvPr/>
        </p:nvSpPr>
        <p:spPr>
          <a:xfrm>
            <a:off x="-70510" y="6222557"/>
            <a:ext cx="1683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E. A. Ruiz Guzman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DE1A531-D709-542C-D27C-CB02EAB20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99" y="4870611"/>
            <a:ext cx="1048171" cy="108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47CBC44-E7DE-E8C7-B3EE-A0C6F1751E8B}"/>
              </a:ext>
            </a:extLst>
          </p:cNvPr>
          <p:cNvSpPr txBox="1"/>
          <p:nvPr/>
        </p:nvSpPr>
        <p:spPr>
          <a:xfrm>
            <a:off x="2129925" y="6213583"/>
            <a:ext cx="937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Zhang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CCE2AB8-FBD0-1D67-6999-71083B56738F}"/>
              </a:ext>
            </a:extLst>
          </p:cNvPr>
          <p:cNvSpPr txBox="1"/>
          <p:nvPr/>
        </p:nvSpPr>
        <p:spPr>
          <a:xfrm>
            <a:off x="3593115" y="6244101"/>
            <a:ext cx="2311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Y. </a:t>
            </a:r>
            <a:r>
              <a:rPr lang="en-US" dirty="0" err="1"/>
              <a:t>Beaujeault-Taudiere</a:t>
            </a:r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E128533-B2D5-0E8B-F812-A0687C7D5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571" y="4901165"/>
            <a:ext cx="869400" cy="10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7E9742E-EF1A-2F8E-B0DB-0F4F6F29E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108" y="4901165"/>
            <a:ext cx="894478" cy="1080000"/>
          </a:xfrm>
          <a:prstGeom prst="rect">
            <a:avLst/>
          </a:prstGeom>
        </p:spPr>
      </p:pic>
      <p:pic>
        <p:nvPicPr>
          <p:cNvPr id="13" name="Picture 2" descr="Fichier:Logo-IJCLab-fond-blanc.pdf — Wikipédia">
            <a:extLst>
              <a:ext uri="{FF2B5EF4-FFF2-40B4-BE49-F238E27FC236}">
                <a16:creationId xmlns:a16="http://schemas.microsoft.com/office/drawing/2014/main" id="{F432A76D-FA07-2179-D4D2-8A38AA7F7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234" y="3596090"/>
            <a:ext cx="1231968" cy="93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Siwach, Pooja – Department of Physics – UW–Madison">
            <a:extLst>
              <a:ext uri="{FF2B5EF4-FFF2-40B4-BE49-F238E27FC236}">
                <a16:creationId xmlns:a16="http://schemas.microsoft.com/office/drawing/2014/main" id="{7B5E5903-F5DC-7208-A5D6-32BC3309F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776" y="4836342"/>
            <a:ext cx="9576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FC43985-1B0B-F8D1-8EA6-963DF9505043}"/>
              </a:ext>
            </a:extLst>
          </p:cNvPr>
          <p:cNvSpPr txBox="1"/>
          <p:nvPr/>
        </p:nvSpPr>
        <p:spPr>
          <a:xfrm>
            <a:off x="8531776" y="6126200"/>
            <a:ext cx="103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</a:t>
            </a:r>
            <a:r>
              <a:rPr lang="en-US" dirty="0" err="1"/>
              <a:t>Siwach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38273D-4FC3-AC92-82E3-4A1CCB8C13CD}"/>
              </a:ext>
            </a:extLst>
          </p:cNvPr>
          <p:cNvSpPr/>
          <p:nvPr/>
        </p:nvSpPr>
        <p:spPr>
          <a:xfrm>
            <a:off x="338299" y="4614054"/>
            <a:ext cx="5230272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006A6F0-DAA5-0EE8-9ACB-FDE7B9AE1E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1" r="26176" b="-13836"/>
          <a:stretch/>
        </p:blipFill>
        <p:spPr>
          <a:xfrm>
            <a:off x="7857346" y="4220780"/>
            <a:ext cx="2048654" cy="5370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15B064-FA25-B527-3EE3-3044DB459FE3}"/>
              </a:ext>
            </a:extLst>
          </p:cNvPr>
          <p:cNvSpPr/>
          <p:nvPr/>
        </p:nvSpPr>
        <p:spPr>
          <a:xfrm>
            <a:off x="341631" y="351184"/>
            <a:ext cx="3342394" cy="424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Thanks to my Collaborators 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CBB7D46C-36EB-31B4-6159-59F10B8F565C}"/>
              </a:ext>
            </a:extLst>
          </p:cNvPr>
          <p:cNvGrpSpPr/>
          <p:nvPr/>
        </p:nvGrpSpPr>
        <p:grpSpPr>
          <a:xfrm>
            <a:off x="459684" y="1282805"/>
            <a:ext cx="1449471" cy="2323643"/>
            <a:chOff x="2868380" y="1038755"/>
            <a:chExt cx="1449471" cy="232364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9022148-2DCB-E7B2-EDF9-B82558317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07377" y="1793785"/>
              <a:ext cx="894478" cy="1172537"/>
            </a:xfrm>
            <a:prstGeom prst="rect">
              <a:avLst/>
            </a:prstGeom>
          </p:spPr>
        </p:pic>
        <p:pic>
          <p:nvPicPr>
            <p:cNvPr id="1026" name="Picture 2" descr="Eviden launches ElevateNow to drive customer innovation on their SAP  transformation journey">
              <a:extLst>
                <a:ext uri="{FF2B5EF4-FFF2-40B4-BE49-F238E27FC236}">
                  <a16:creationId xmlns:a16="http://schemas.microsoft.com/office/drawing/2014/main" id="{635B7603-233E-06BF-7097-597654557C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8380" y="1038755"/>
              <a:ext cx="1449471" cy="755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25921F8-9150-3FF7-6C95-D08CF7E11B20}"/>
                </a:ext>
              </a:extLst>
            </p:cNvPr>
            <p:cNvSpPr txBox="1"/>
            <p:nvPr/>
          </p:nvSpPr>
          <p:spPr>
            <a:xfrm>
              <a:off x="3107377" y="3023844"/>
              <a:ext cx="7811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T. </a:t>
              </a:r>
              <a:r>
                <a:rPr lang="en-US" sz="1600" dirty="0" err="1"/>
                <a:t>Ayral</a:t>
              </a:r>
              <a:endParaRPr lang="en-US" sz="1600" dirty="0"/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2243F46-04E0-2B36-CBD8-9BEBCB751B8D}"/>
              </a:ext>
            </a:extLst>
          </p:cNvPr>
          <p:cNvGrpSpPr/>
          <p:nvPr/>
        </p:nvGrpSpPr>
        <p:grpSpPr>
          <a:xfrm>
            <a:off x="5037611" y="1168074"/>
            <a:ext cx="1658551" cy="2575083"/>
            <a:chOff x="256877" y="876346"/>
            <a:chExt cx="1658551" cy="257508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F1BA194-1F8B-F404-8CFA-949B6B260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1952" y="1793785"/>
              <a:ext cx="963381" cy="1237069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DDB77098-22A7-C16A-524B-8C3F43E49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4656" y="876346"/>
              <a:ext cx="1360772" cy="825535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90FBDB9-A789-5F30-9072-8F305AF0BEAC}"/>
                </a:ext>
              </a:extLst>
            </p:cNvPr>
            <p:cNvSpPr txBox="1"/>
            <p:nvPr/>
          </p:nvSpPr>
          <p:spPr>
            <a:xfrm>
              <a:off x="256877" y="3112875"/>
              <a:ext cx="16423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M. </a:t>
              </a:r>
              <a:r>
                <a:rPr lang="en-US" sz="1600" dirty="0" err="1"/>
                <a:t>Mangin</a:t>
              </a:r>
              <a:r>
                <a:rPr lang="en-US" sz="1600" dirty="0"/>
                <a:t> </a:t>
              </a:r>
              <a:r>
                <a:rPr lang="en-US" sz="1600" dirty="0" err="1"/>
                <a:t>Brinet</a:t>
              </a:r>
              <a:endParaRPr lang="en-US" sz="1600" dirty="0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A7AA4D7A-C7BA-7716-840A-D8F298E7A745}"/>
              </a:ext>
            </a:extLst>
          </p:cNvPr>
          <p:cNvGrpSpPr/>
          <p:nvPr/>
        </p:nvGrpSpPr>
        <p:grpSpPr>
          <a:xfrm>
            <a:off x="7566113" y="1337942"/>
            <a:ext cx="1756085" cy="2337627"/>
            <a:chOff x="4587356" y="1062480"/>
            <a:chExt cx="1756085" cy="233762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7EF0CEE-D2A9-E6E7-1865-A62BE27B7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005097" y="1850004"/>
              <a:ext cx="920604" cy="1126818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7684BDA-4DE6-D736-DB23-875A9BF0E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587356" y="1062480"/>
              <a:ext cx="1756085" cy="707580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B3EC1DA-1AFF-B589-F411-4B5BC5A98A5B}"/>
                </a:ext>
              </a:extLst>
            </p:cNvPr>
            <p:cNvSpPr txBox="1"/>
            <p:nvPr/>
          </p:nvSpPr>
          <p:spPr>
            <a:xfrm>
              <a:off x="4959306" y="3061553"/>
              <a:ext cx="10922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A. </a:t>
              </a:r>
              <a:r>
                <a:rPr lang="en-US" sz="1600" dirty="0" err="1"/>
                <a:t>Roggero</a:t>
              </a:r>
              <a:endParaRPr lang="en-US" sz="1600" dirty="0"/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7E2AF7F2-388F-AA87-5247-B3C03A2A8A23}"/>
              </a:ext>
            </a:extLst>
          </p:cNvPr>
          <p:cNvGrpSpPr/>
          <p:nvPr/>
        </p:nvGrpSpPr>
        <p:grpSpPr>
          <a:xfrm>
            <a:off x="2409914" y="1308306"/>
            <a:ext cx="1756085" cy="2290237"/>
            <a:chOff x="6837479" y="1120452"/>
            <a:chExt cx="1756085" cy="2290237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4215A5D-A5B9-F796-FF9C-6A0879B03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01064" y="1877446"/>
              <a:ext cx="920499" cy="1126818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CA2DEABE-75CC-1F29-0D7F-74BFDF8F6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837479" y="1120452"/>
              <a:ext cx="1756085" cy="604554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14C27C9-28F2-6EF3-6D71-A782129FD470}"/>
                </a:ext>
              </a:extLst>
            </p:cNvPr>
            <p:cNvSpPr txBox="1"/>
            <p:nvPr/>
          </p:nvSpPr>
          <p:spPr>
            <a:xfrm>
              <a:off x="7100268" y="3072135"/>
              <a:ext cx="11746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E. </a:t>
              </a:r>
              <a:r>
                <a:rPr lang="en-US" sz="1600" dirty="0" err="1"/>
                <a:t>Litivinova</a:t>
              </a:r>
              <a:endParaRPr lang="en-US" sz="1600" dirty="0"/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133E1434-D990-6E06-C4C7-AD9A9E76D9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1759" y="4899723"/>
            <a:ext cx="735087" cy="1066207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DC91B9F-A3E2-5584-61A3-8A3CC282F3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01261" y="4134899"/>
            <a:ext cx="1756085" cy="604554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76F579EC-E4ED-086C-16C8-13CF15BD2EA0}"/>
              </a:ext>
            </a:extLst>
          </p:cNvPr>
          <p:cNvSpPr txBox="1"/>
          <p:nvPr/>
        </p:nvSpPr>
        <p:spPr>
          <a:xfrm>
            <a:off x="6273369" y="6172366"/>
            <a:ext cx="1889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O. Hlatshwayo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790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10A852-5B90-F83C-AA5A-A183A753C38A}"/>
              </a:ext>
            </a:extLst>
          </p:cNvPr>
          <p:cNvSpPr/>
          <p:nvPr/>
        </p:nvSpPr>
        <p:spPr>
          <a:xfrm>
            <a:off x="341631" y="351184"/>
            <a:ext cx="3003735" cy="424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Similar interest in NSCL-FRIB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3BFD72-AB97-816F-45FE-F30B2D9B3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753" y="1165303"/>
            <a:ext cx="2540000" cy="16827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F6DCDD1-901F-11A1-A89A-CB7299146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31" y="988210"/>
            <a:ext cx="5512420" cy="20871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B8A8FF-3D62-8F47-8E2F-2C018554C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89" y="3256844"/>
            <a:ext cx="7772400" cy="1257912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48A79714-8C6C-0A29-004E-870CC28CC53D}"/>
              </a:ext>
            </a:extLst>
          </p:cNvPr>
          <p:cNvGrpSpPr/>
          <p:nvPr/>
        </p:nvGrpSpPr>
        <p:grpSpPr>
          <a:xfrm>
            <a:off x="5176025" y="4554215"/>
            <a:ext cx="4287356" cy="2369646"/>
            <a:chOff x="2959295" y="4318685"/>
            <a:chExt cx="4287356" cy="236964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16D18A1-E81B-A4A4-A477-EA704C2B3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1964" y="4514757"/>
              <a:ext cx="4004687" cy="2173574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D5E519E-54A9-7DF0-18BE-B5254527CB0A}"/>
                </a:ext>
              </a:extLst>
            </p:cNvPr>
            <p:cNvSpPr txBox="1"/>
            <p:nvPr/>
          </p:nvSpPr>
          <p:spPr>
            <a:xfrm>
              <a:off x="2959295" y="4318685"/>
              <a:ext cx="2432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Rodeo algorithm (Dean)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69626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BCCC890-AEE7-EE1A-AEEC-998B38750922}"/>
              </a:ext>
            </a:extLst>
          </p:cNvPr>
          <p:cNvSpPr txBox="1"/>
          <p:nvPr/>
        </p:nvSpPr>
        <p:spPr>
          <a:xfrm>
            <a:off x="2062365" y="93725"/>
            <a:ext cx="78895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70C0"/>
                </a:solidFill>
              </a:rPr>
              <a:t>Quantum computers are often themselves many-body interacting systems</a:t>
            </a:r>
          </a:p>
          <a:p>
            <a:pPr algn="r"/>
            <a:endParaRPr lang="en-US" sz="2000" dirty="0">
              <a:solidFill>
                <a:srgbClr val="0070C0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D766722-9CDF-756E-5B50-BE33DCDC2E83}"/>
              </a:ext>
            </a:extLst>
          </p:cNvPr>
          <p:cNvCxnSpPr/>
          <p:nvPr/>
        </p:nvCxnSpPr>
        <p:spPr>
          <a:xfrm flipV="1">
            <a:off x="1658636" y="447242"/>
            <a:ext cx="8215371" cy="17648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e 6">
            <a:extLst>
              <a:ext uri="{FF2B5EF4-FFF2-40B4-BE49-F238E27FC236}">
                <a16:creationId xmlns:a16="http://schemas.microsoft.com/office/drawing/2014/main" id="{D6F42D2F-36DB-297F-2B57-A4E5DC805A52}"/>
              </a:ext>
            </a:extLst>
          </p:cNvPr>
          <p:cNvGrpSpPr/>
          <p:nvPr/>
        </p:nvGrpSpPr>
        <p:grpSpPr>
          <a:xfrm>
            <a:off x="-32048" y="3428671"/>
            <a:ext cx="2923466" cy="2583005"/>
            <a:chOff x="5669280" y="444271"/>
            <a:chExt cx="2923466" cy="258300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BDA68B5-1FCE-6021-32CF-00A36FF6D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69280" y="784342"/>
              <a:ext cx="2923466" cy="2242934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5152372-3695-6BCE-8B81-7B7547753DE7}"/>
                </a:ext>
              </a:extLst>
            </p:cNvPr>
            <p:cNvSpPr txBox="1"/>
            <p:nvPr/>
          </p:nvSpPr>
          <p:spPr>
            <a:xfrm>
              <a:off x="6229967" y="444271"/>
              <a:ext cx="15759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from quark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913709B-0E51-6ED1-1598-AF768B41642A}"/>
              </a:ext>
            </a:extLst>
          </p:cNvPr>
          <p:cNvGrpSpPr/>
          <p:nvPr/>
        </p:nvGrpSpPr>
        <p:grpSpPr>
          <a:xfrm>
            <a:off x="2492966" y="1699512"/>
            <a:ext cx="1616962" cy="3336623"/>
            <a:chOff x="2492966" y="1699512"/>
            <a:chExt cx="1616962" cy="3336623"/>
          </a:xfrm>
        </p:grpSpPr>
        <p:pic>
          <p:nvPicPr>
            <p:cNvPr id="10" name="Picture 2" descr="dof">
              <a:extLst>
                <a:ext uri="{FF2B5EF4-FFF2-40B4-BE49-F238E27FC236}">
                  <a16:creationId xmlns:a16="http://schemas.microsoft.com/office/drawing/2014/main" id="{C6451D54-0BA4-4842-04CD-2AB436D9E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7100" b="36518"/>
            <a:stretch>
              <a:fillRect/>
            </a:stretch>
          </p:blipFill>
          <p:spPr bwMode="auto">
            <a:xfrm>
              <a:off x="2492966" y="3211870"/>
              <a:ext cx="1616962" cy="1824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49B7DE7-DAFA-66C6-F48C-5FB915636EB9}"/>
                </a:ext>
              </a:extLst>
            </p:cNvPr>
            <p:cNvSpPr txBox="1"/>
            <p:nvPr/>
          </p:nvSpPr>
          <p:spPr>
            <a:xfrm>
              <a:off x="2537024" y="1699512"/>
              <a:ext cx="130676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to </a:t>
              </a:r>
              <a:r>
                <a:rPr lang="en-US" sz="2400" dirty="0" err="1">
                  <a:solidFill>
                    <a:srgbClr val="0070C0"/>
                  </a:solidFill>
                </a:rPr>
                <a:t>pions</a:t>
              </a:r>
              <a:endParaRPr lang="en-US" sz="2400" dirty="0">
                <a:solidFill>
                  <a:srgbClr val="0070C0"/>
                </a:solidFill>
              </a:endParaRPr>
            </a:p>
            <a:p>
              <a:r>
                <a:rPr lang="en-US" sz="2400" dirty="0">
                  <a:solidFill>
                    <a:srgbClr val="0070C0"/>
                  </a:solidFill>
                </a:rPr>
                <a:t>and</a:t>
              </a:r>
            </a:p>
            <a:p>
              <a:r>
                <a:rPr lang="en-US" sz="2400" dirty="0">
                  <a:solidFill>
                    <a:srgbClr val="0070C0"/>
                  </a:solidFill>
                </a:rPr>
                <a:t>nucleons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EC8D19A-CF15-72E7-680F-04783B362876}"/>
              </a:ext>
            </a:extLst>
          </p:cNvPr>
          <p:cNvGrpSpPr/>
          <p:nvPr/>
        </p:nvGrpSpPr>
        <p:grpSpPr>
          <a:xfrm>
            <a:off x="3414465" y="595106"/>
            <a:ext cx="6491535" cy="4890519"/>
            <a:chOff x="3414465" y="595106"/>
            <a:chExt cx="6491535" cy="4890519"/>
          </a:xfrm>
        </p:grpSpPr>
        <p:pic>
          <p:nvPicPr>
            <p:cNvPr id="11" name="Picture 4" descr="Table">
              <a:extLst>
                <a:ext uri="{FF2B5EF4-FFF2-40B4-BE49-F238E27FC236}">
                  <a16:creationId xmlns:a16="http://schemas.microsoft.com/office/drawing/2014/main" id="{9179D532-30FF-8E6F-A8F0-9B3F389FCA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 bwMode="auto">
            <a:xfrm>
              <a:off x="3414465" y="595106"/>
              <a:ext cx="6491535" cy="3475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73A3874-B3BE-D596-FC2A-3175D113E714}"/>
                </a:ext>
              </a:extLst>
            </p:cNvPr>
            <p:cNvSpPr txBox="1"/>
            <p:nvPr/>
          </p:nvSpPr>
          <p:spPr>
            <a:xfrm>
              <a:off x="5415295" y="963573"/>
              <a:ext cx="21843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to atomic nuclei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8B63145-D2A6-3D9D-C3C3-B8E831B88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9083" y="3454414"/>
              <a:ext cx="3317244" cy="2031211"/>
            </a:xfrm>
            <a:prstGeom prst="rect">
              <a:avLst/>
            </a:prstGeom>
          </p:spPr>
        </p:pic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7B99D869-F4E5-BA10-CD7A-D0486683414D}"/>
              </a:ext>
            </a:extLst>
          </p:cNvPr>
          <p:cNvSpPr txBox="1"/>
          <p:nvPr/>
        </p:nvSpPr>
        <p:spPr>
          <a:xfrm>
            <a:off x="6415088" y="73866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0FA9A6D1-9394-70EF-6DEF-3BD8B260D775}"/>
              </a:ext>
            </a:extLst>
          </p:cNvPr>
          <p:cNvGrpSpPr/>
          <p:nvPr/>
        </p:nvGrpSpPr>
        <p:grpSpPr>
          <a:xfrm>
            <a:off x="7991979" y="2211900"/>
            <a:ext cx="1856869" cy="4493112"/>
            <a:chOff x="7991979" y="2211900"/>
            <a:chExt cx="1856869" cy="4493112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CA7327C-A9B8-1241-8BA4-0FFBED4E32F2}"/>
                </a:ext>
              </a:extLst>
            </p:cNvPr>
            <p:cNvSpPr txBox="1"/>
            <p:nvPr/>
          </p:nvSpPr>
          <p:spPr>
            <a:xfrm>
              <a:off x="8221044" y="2211900"/>
              <a:ext cx="140923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to stellar </a:t>
              </a:r>
            </a:p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processes</a:t>
              </a: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AE550D84-6662-33CC-4444-46B8BBA04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91979" y="4342949"/>
              <a:ext cx="1849913" cy="1233275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F375DD7-83CE-9649-BBCE-81273C861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99830" y="3011356"/>
              <a:ext cx="1842062" cy="1437997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2F55246-B3F2-0354-C7ED-A1D5D71CC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98935" y="5558066"/>
              <a:ext cx="1849913" cy="1146946"/>
            </a:xfrm>
            <a:prstGeom prst="rect">
              <a:avLst/>
            </a:prstGeom>
          </p:spPr>
        </p:pic>
      </p:grpSp>
      <p:pic>
        <p:nvPicPr>
          <p:cNvPr id="2" name="Imagen 4" descr="Imagen que contiene luz, tabla, cd, cumpleaños&#10;&#10;Descripción generada automáticamente">
            <a:extLst>
              <a:ext uri="{FF2B5EF4-FFF2-40B4-BE49-F238E27FC236}">
                <a16:creationId xmlns:a16="http://schemas.microsoft.com/office/drawing/2014/main" id="{FF003FD1-4841-BA3B-B011-B8616F886F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" y="50133"/>
            <a:ext cx="1966239" cy="196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9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BCCC890-AEE7-EE1A-AEEC-998B38750922}"/>
              </a:ext>
            </a:extLst>
          </p:cNvPr>
          <p:cNvSpPr txBox="1"/>
          <p:nvPr/>
        </p:nvSpPr>
        <p:spPr>
          <a:xfrm>
            <a:off x="2062365" y="93725"/>
            <a:ext cx="78895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70C0"/>
                </a:solidFill>
              </a:rPr>
              <a:t>Quantum computers are often themselves many-body interacting systems</a:t>
            </a:r>
          </a:p>
          <a:p>
            <a:pPr algn="r"/>
            <a:endParaRPr lang="en-US" sz="2000" dirty="0">
              <a:solidFill>
                <a:srgbClr val="0070C0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D766722-9CDF-756E-5B50-BE33DCDC2E83}"/>
              </a:ext>
            </a:extLst>
          </p:cNvPr>
          <p:cNvCxnSpPr/>
          <p:nvPr/>
        </p:nvCxnSpPr>
        <p:spPr>
          <a:xfrm flipV="1">
            <a:off x="1658636" y="447242"/>
            <a:ext cx="8215371" cy="17648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e 6">
            <a:extLst>
              <a:ext uri="{FF2B5EF4-FFF2-40B4-BE49-F238E27FC236}">
                <a16:creationId xmlns:a16="http://schemas.microsoft.com/office/drawing/2014/main" id="{D6F42D2F-36DB-297F-2B57-A4E5DC805A52}"/>
              </a:ext>
            </a:extLst>
          </p:cNvPr>
          <p:cNvGrpSpPr/>
          <p:nvPr/>
        </p:nvGrpSpPr>
        <p:grpSpPr>
          <a:xfrm>
            <a:off x="-32048" y="3428671"/>
            <a:ext cx="2923466" cy="2583005"/>
            <a:chOff x="5669280" y="444271"/>
            <a:chExt cx="2923466" cy="258300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BDA68B5-1FCE-6021-32CF-00A36FF6D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69280" y="784342"/>
              <a:ext cx="2923466" cy="2242934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5152372-3695-6BCE-8B81-7B7547753DE7}"/>
                </a:ext>
              </a:extLst>
            </p:cNvPr>
            <p:cNvSpPr txBox="1"/>
            <p:nvPr/>
          </p:nvSpPr>
          <p:spPr>
            <a:xfrm>
              <a:off x="6229967" y="444271"/>
              <a:ext cx="15759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from quark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913709B-0E51-6ED1-1598-AF768B41642A}"/>
              </a:ext>
            </a:extLst>
          </p:cNvPr>
          <p:cNvGrpSpPr/>
          <p:nvPr/>
        </p:nvGrpSpPr>
        <p:grpSpPr>
          <a:xfrm>
            <a:off x="2492966" y="1699512"/>
            <a:ext cx="1616962" cy="3336623"/>
            <a:chOff x="2492966" y="1699512"/>
            <a:chExt cx="1616962" cy="3336623"/>
          </a:xfrm>
        </p:grpSpPr>
        <p:pic>
          <p:nvPicPr>
            <p:cNvPr id="10" name="Picture 2" descr="dof">
              <a:extLst>
                <a:ext uri="{FF2B5EF4-FFF2-40B4-BE49-F238E27FC236}">
                  <a16:creationId xmlns:a16="http://schemas.microsoft.com/office/drawing/2014/main" id="{C6451D54-0BA4-4842-04CD-2AB436D9E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7100" b="36518"/>
            <a:stretch>
              <a:fillRect/>
            </a:stretch>
          </p:blipFill>
          <p:spPr bwMode="auto">
            <a:xfrm>
              <a:off x="2492966" y="3211870"/>
              <a:ext cx="1616962" cy="1824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49B7DE7-DAFA-66C6-F48C-5FB915636EB9}"/>
                </a:ext>
              </a:extLst>
            </p:cNvPr>
            <p:cNvSpPr txBox="1"/>
            <p:nvPr/>
          </p:nvSpPr>
          <p:spPr>
            <a:xfrm>
              <a:off x="2537024" y="1699512"/>
              <a:ext cx="130676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to </a:t>
              </a:r>
              <a:r>
                <a:rPr lang="en-US" sz="2400" dirty="0" err="1">
                  <a:solidFill>
                    <a:srgbClr val="0070C0"/>
                  </a:solidFill>
                </a:rPr>
                <a:t>pions</a:t>
              </a:r>
              <a:endParaRPr lang="en-US" sz="2400" dirty="0">
                <a:solidFill>
                  <a:srgbClr val="0070C0"/>
                </a:solidFill>
              </a:endParaRPr>
            </a:p>
            <a:p>
              <a:r>
                <a:rPr lang="en-US" sz="2400" dirty="0">
                  <a:solidFill>
                    <a:srgbClr val="0070C0"/>
                  </a:solidFill>
                </a:rPr>
                <a:t>and</a:t>
              </a:r>
            </a:p>
            <a:p>
              <a:r>
                <a:rPr lang="en-US" sz="2400" dirty="0">
                  <a:solidFill>
                    <a:srgbClr val="0070C0"/>
                  </a:solidFill>
                </a:rPr>
                <a:t>nucleons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EC8D19A-CF15-72E7-680F-04783B362876}"/>
              </a:ext>
            </a:extLst>
          </p:cNvPr>
          <p:cNvGrpSpPr/>
          <p:nvPr/>
        </p:nvGrpSpPr>
        <p:grpSpPr>
          <a:xfrm>
            <a:off x="3414465" y="595106"/>
            <a:ext cx="6491535" cy="4890519"/>
            <a:chOff x="3414465" y="595106"/>
            <a:chExt cx="6491535" cy="4890519"/>
          </a:xfrm>
        </p:grpSpPr>
        <p:pic>
          <p:nvPicPr>
            <p:cNvPr id="11" name="Picture 4" descr="Table">
              <a:extLst>
                <a:ext uri="{FF2B5EF4-FFF2-40B4-BE49-F238E27FC236}">
                  <a16:creationId xmlns:a16="http://schemas.microsoft.com/office/drawing/2014/main" id="{9179D532-30FF-8E6F-A8F0-9B3F389FCA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 bwMode="auto">
            <a:xfrm>
              <a:off x="3414465" y="595106"/>
              <a:ext cx="6491535" cy="3475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73A3874-B3BE-D596-FC2A-3175D113E714}"/>
                </a:ext>
              </a:extLst>
            </p:cNvPr>
            <p:cNvSpPr txBox="1"/>
            <p:nvPr/>
          </p:nvSpPr>
          <p:spPr>
            <a:xfrm>
              <a:off x="5415295" y="963573"/>
              <a:ext cx="21843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to atomic nuclei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8B63145-D2A6-3D9D-C3C3-B8E831B88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9083" y="3454414"/>
              <a:ext cx="3317244" cy="2031211"/>
            </a:xfrm>
            <a:prstGeom prst="rect">
              <a:avLst/>
            </a:prstGeom>
          </p:spPr>
        </p:pic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7B99D869-F4E5-BA10-CD7A-D0486683414D}"/>
              </a:ext>
            </a:extLst>
          </p:cNvPr>
          <p:cNvSpPr txBox="1"/>
          <p:nvPr/>
        </p:nvSpPr>
        <p:spPr>
          <a:xfrm>
            <a:off x="6415088" y="73866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0FA9A6D1-9394-70EF-6DEF-3BD8B260D775}"/>
              </a:ext>
            </a:extLst>
          </p:cNvPr>
          <p:cNvGrpSpPr/>
          <p:nvPr/>
        </p:nvGrpSpPr>
        <p:grpSpPr>
          <a:xfrm>
            <a:off x="7991979" y="2211900"/>
            <a:ext cx="1856869" cy="4493112"/>
            <a:chOff x="7991979" y="2211900"/>
            <a:chExt cx="1856869" cy="4493112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CA7327C-A9B8-1241-8BA4-0FFBED4E32F2}"/>
                </a:ext>
              </a:extLst>
            </p:cNvPr>
            <p:cNvSpPr txBox="1"/>
            <p:nvPr/>
          </p:nvSpPr>
          <p:spPr>
            <a:xfrm>
              <a:off x="8221044" y="2211900"/>
              <a:ext cx="140923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to stellar </a:t>
              </a:r>
            </a:p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processes</a:t>
              </a: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AE550D84-6662-33CC-4444-46B8BBA04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91979" y="4342949"/>
              <a:ext cx="1849913" cy="1233275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F375DD7-83CE-9649-BBCE-81273C861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99830" y="3011356"/>
              <a:ext cx="1842062" cy="1437997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2F55246-B3F2-0354-C7ED-A1D5D71CC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98935" y="5558066"/>
              <a:ext cx="1849913" cy="1146946"/>
            </a:xfrm>
            <a:prstGeom prst="rect">
              <a:avLst/>
            </a:prstGeom>
          </p:spPr>
        </p:pic>
      </p:grpSp>
      <p:pic>
        <p:nvPicPr>
          <p:cNvPr id="2" name="Imagen 4" descr="Imagen que contiene luz, tabla, cd, cumpleaños&#10;&#10;Descripción generada automáticamente">
            <a:extLst>
              <a:ext uri="{FF2B5EF4-FFF2-40B4-BE49-F238E27FC236}">
                <a16:creationId xmlns:a16="http://schemas.microsoft.com/office/drawing/2014/main" id="{FF003FD1-4841-BA3B-B011-B8616F886F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" y="50133"/>
            <a:ext cx="1966239" cy="196623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FA4123F-083A-D28D-8B7D-96ECA5E19147}"/>
              </a:ext>
            </a:extLst>
          </p:cNvPr>
          <p:cNvGrpSpPr/>
          <p:nvPr/>
        </p:nvGrpSpPr>
        <p:grpSpPr>
          <a:xfrm>
            <a:off x="53008" y="537372"/>
            <a:ext cx="3992158" cy="2891628"/>
            <a:chOff x="53008" y="537372"/>
            <a:chExt cx="3992158" cy="2891628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34373C82-EADE-1EEE-0683-DE168C00091F}"/>
                </a:ext>
              </a:extLst>
            </p:cNvPr>
            <p:cNvGrpSpPr/>
            <p:nvPr/>
          </p:nvGrpSpPr>
          <p:grpSpPr>
            <a:xfrm>
              <a:off x="53008" y="537372"/>
              <a:ext cx="3992158" cy="2891628"/>
              <a:chOff x="63006" y="2915478"/>
              <a:chExt cx="3992158" cy="2891628"/>
            </a:xfrm>
          </p:grpSpPr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5A724FC8-8265-41EB-6247-644196E0AF12}"/>
                  </a:ext>
                </a:extLst>
              </p:cNvPr>
              <p:cNvSpPr/>
              <p:nvPr/>
            </p:nvSpPr>
            <p:spPr>
              <a:xfrm>
                <a:off x="63006" y="2915478"/>
                <a:ext cx="3992158" cy="2891628"/>
              </a:xfrm>
              <a:prstGeom prst="roundRect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7A7E7345-70F5-C96B-140E-B9073E0CE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3828" y="3246909"/>
                <a:ext cx="3283646" cy="2220803"/>
              </a:xfrm>
              <a:prstGeom prst="rect">
                <a:avLst/>
              </a:prstGeom>
            </p:spPr>
          </p:pic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6FAA2E0E-E259-5C7A-511D-2729DF8500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5158" y="4638260"/>
                <a:ext cx="776909" cy="887897"/>
              </a:xfrm>
              <a:prstGeom prst="rect">
                <a:avLst/>
              </a:prstGeom>
            </p:spPr>
          </p:pic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8FD3096-81D8-A263-EEB6-6F7539ADE3F3}"/>
                  </a:ext>
                </a:extLst>
              </p:cNvPr>
              <p:cNvSpPr txBox="1"/>
              <p:nvPr/>
            </p:nvSpPr>
            <p:spPr>
              <a:xfrm>
                <a:off x="1484014" y="2934019"/>
                <a:ext cx="21468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800" b="1" dirty="0">
                    <a:solidFill>
                      <a:schemeClr val="accent1"/>
                    </a:solidFill>
                    <a:effectLst/>
                    <a:latin typeface="HelveticaNeue" panose="02000503000000020004" pitchFamily="2" charset="0"/>
                  </a:rPr>
                  <a:t>Digital QCD</a:t>
                </a:r>
                <a:endParaRPr lang="fr-FR" dirty="0">
                  <a:solidFill>
                    <a:schemeClr val="accent1"/>
                  </a:solidFill>
                  <a:effectLst/>
                </a:endParaRPr>
              </a:p>
            </p:txBody>
          </p:sp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5FFE951-2F34-5462-C7ED-0A3A2CE00F08}"/>
                </a:ext>
              </a:extLst>
            </p:cNvPr>
            <p:cNvSpPr txBox="1"/>
            <p:nvPr/>
          </p:nvSpPr>
          <p:spPr>
            <a:xfrm>
              <a:off x="2058380" y="3037223"/>
              <a:ext cx="1697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(courtesy M. Savage)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761E46AB-61EC-BAD2-EAC6-1CE5C6ADCCB8}"/>
              </a:ext>
            </a:extLst>
          </p:cNvPr>
          <p:cNvGrpSpPr/>
          <p:nvPr/>
        </p:nvGrpSpPr>
        <p:grpSpPr>
          <a:xfrm>
            <a:off x="2813366" y="2527570"/>
            <a:ext cx="3992158" cy="2891628"/>
            <a:chOff x="2813366" y="2527570"/>
            <a:chExt cx="3992158" cy="2891628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7AF58C45-FC2D-6529-F061-448C7ED9A3BA}"/>
                </a:ext>
              </a:extLst>
            </p:cNvPr>
            <p:cNvGrpSpPr/>
            <p:nvPr/>
          </p:nvGrpSpPr>
          <p:grpSpPr>
            <a:xfrm>
              <a:off x="2813366" y="2527570"/>
              <a:ext cx="3992158" cy="2891628"/>
              <a:chOff x="2956921" y="2704102"/>
              <a:chExt cx="3992158" cy="2891628"/>
            </a:xfrm>
          </p:grpSpPr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3973F7F8-11A7-B0D2-8602-896D3775EA71}"/>
                  </a:ext>
                </a:extLst>
              </p:cNvPr>
              <p:cNvGrpSpPr/>
              <p:nvPr/>
            </p:nvGrpSpPr>
            <p:grpSpPr>
              <a:xfrm>
                <a:off x="2956921" y="2704102"/>
                <a:ext cx="3992158" cy="2891628"/>
                <a:chOff x="63006" y="2915478"/>
                <a:chExt cx="3992158" cy="2891628"/>
              </a:xfrm>
            </p:grpSpPr>
            <p:sp>
              <p:nvSpPr>
                <p:cNvPr id="47" name="Rectangle : coins arrondis 46">
                  <a:extLst>
                    <a:ext uri="{FF2B5EF4-FFF2-40B4-BE49-F238E27FC236}">
                      <a16:creationId xmlns:a16="http://schemas.microsoft.com/office/drawing/2014/main" id="{889D7EC9-B87D-AEB5-CA78-B6B16034244D}"/>
                    </a:ext>
                  </a:extLst>
                </p:cNvPr>
                <p:cNvSpPr/>
                <p:nvPr/>
              </p:nvSpPr>
              <p:spPr>
                <a:xfrm>
                  <a:off x="63006" y="2915478"/>
                  <a:ext cx="3992158" cy="2891628"/>
                </a:xfrm>
                <a:prstGeom prst="roundRect">
                  <a:avLst/>
                </a:prstGeom>
                <a:solidFill>
                  <a:schemeClr val="bg1"/>
                </a:solidFill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ZoneTexte 47">
                  <a:extLst>
                    <a:ext uri="{FF2B5EF4-FFF2-40B4-BE49-F238E27FC236}">
                      <a16:creationId xmlns:a16="http://schemas.microsoft.com/office/drawing/2014/main" id="{081C5D0F-D90C-B276-25C2-0917A45DCF91}"/>
                    </a:ext>
                  </a:extLst>
                </p:cNvPr>
                <p:cNvSpPr txBox="1"/>
                <p:nvPr/>
              </p:nvSpPr>
              <p:spPr>
                <a:xfrm>
                  <a:off x="512030" y="2960671"/>
                  <a:ext cx="338121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fr-FR" b="1" dirty="0" err="1">
                      <a:solidFill>
                        <a:schemeClr val="accent1"/>
                      </a:solidFill>
                      <a:latin typeface="HelveticaNeue" panose="02000503000000020004" pitchFamily="2" charset="0"/>
                    </a:rPr>
                    <a:t>N</a:t>
                  </a:r>
                  <a:r>
                    <a:rPr lang="fr-FR" sz="1800" b="1" dirty="0" err="1">
                      <a:solidFill>
                        <a:schemeClr val="accent1"/>
                      </a:solidFill>
                      <a:effectLst/>
                      <a:latin typeface="HelveticaNeue" panose="02000503000000020004" pitchFamily="2" charset="0"/>
                    </a:rPr>
                    <a:t>uclear</a:t>
                  </a:r>
                  <a:r>
                    <a:rPr lang="fr-FR" sz="1800" b="1" dirty="0">
                      <a:solidFill>
                        <a:schemeClr val="accent1"/>
                      </a:solidFill>
                      <a:effectLst/>
                      <a:latin typeface="HelveticaNeue" panose="02000503000000020004" pitchFamily="2" charset="0"/>
                    </a:rPr>
                    <a:t> </a:t>
                  </a:r>
                  <a:r>
                    <a:rPr lang="fr-FR" sz="1800" b="1" dirty="0" err="1">
                      <a:solidFill>
                        <a:schemeClr val="accent1"/>
                      </a:solidFill>
                      <a:effectLst/>
                      <a:latin typeface="HelveticaNeue" panose="02000503000000020004" pitchFamily="2" charset="0"/>
                    </a:rPr>
                    <a:t>many</a:t>
                  </a:r>
                  <a:r>
                    <a:rPr lang="fr-FR" sz="1800" b="1" dirty="0">
                      <a:solidFill>
                        <a:schemeClr val="accent1"/>
                      </a:solidFill>
                      <a:effectLst/>
                      <a:latin typeface="HelveticaNeue" panose="02000503000000020004" pitchFamily="2" charset="0"/>
                    </a:rPr>
                    <a:t>-body </a:t>
                  </a:r>
                  <a:r>
                    <a:rPr lang="fr-FR" sz="1800" b="1" dirty="0" err="1">
                      <a:solidFill>
                        <a:schemeClr val="accent1"/>
                      </a:solidFill>
                      <a:effectLst/>
                      <a:latin typeface="HelveticaNeue" panose="02000503000000020004" pitchFamily="2" charset="0"/>
                    </a:rPr>
                    <a:t>problems</a:t>
                  </a:r>
                  <a:endParaRPr lang="fr-FR" dirty="0">
                    <a:solidFill>
                      <a:schemeClr val="accent1"/>
                    </a:solidFill>
                    <a:effectLst/>
                  </a:endParaRPr>
                </a:p>
              </p:txBody>
            </p:sp>
          </p:grp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CBBBCDAB-5B32-3C60-3151-C38688914FEF}"/>
                  </a:ext>
                </a:extLst>
              </p:cNvPr>
              <p:cNvSpPr txBox="1"/>
              <p:nvPr/>
            </p:nvSpPr>
            <p:spPr>
              <a:xfrm>
                <a:off x="4194965" y="2919331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</p:grp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D647727A-AA07-9A56-1F38-37215ACAF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70181" y="3055953"/>
              <a:ext cx="2668355" cy="2079832"/>
            </a:xfrm>
            <a:prstGeom prst="rect">
              <a:avLst/>
            </a:prstGeom>
            <a:ln w="53975">
              <a:solidFill>
                <a:schemeClr val="tx1"/>
              </a:solidFill>
              <a:prstDash val="solid"/>
            </a:ln>
          </p:spPr>
        </p:pic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3C0E3C3D-898E-B3AD-C22F-D926984437FD}"/>
              </a:ext>
            </a:extLst>
          </p:cNvPr>
          <p:cNvGrpSpPr/>
          <p:nvPr/>
        </p:nvGrpSpPr>
        <p:grpSpPr>
          <a:xfrm>
            <a:off x="5807823" y="3924023"/>
            <a:ext cx="3992158" cy="2891628"/>
            <a:chOff x="5807823" y="3924023"/>
            <a:chExt cx="3992158" cy="2891628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9CF91BC3-DD1B-9BE1-E999-BFFEE7934981}"/>
                </a:ext>
              </a:extLst>
            </p:cNvPr>
            <p:cNvGrpSpPr/>
            <p:nvPr/>
          </p:nvGrpSpPr>
          <p:grpSpPr>
            <a:xfrm>
              <a:off x="5807823" y="3924023"/>
              <a:ext cx="3992158" cy="2891628"/>
              <a:chOff x="5913842" y="3998039"/>
              <a:chExt cx="3992158" cy="2891628"/>
            </a:xfrm>
          </p:grpSpPr>
          <p:sp>
            <p:nvSpPr>
              <p:cNvPr id="39" name="Rectangle : coins arrondis 38">
                <a:extLst>
                  <a:ext uri="{FF2B5EF4-FFF2-40B4-BE49-F238E27FC236}">
                    <a16:creationId xmlns:a16="http://schemas.microsoft.com/office/drawing/2014/main" id="{4D5C234F-6E03-4E53-D0FE-DAC25BAF08D2}"/>
                  </a:ext>
                </a:extLst>
              </p:cNvPr>
              <p:cNvSpPr/>
              <p:nvPr/>
            </p:nvSpPr>
            <p:spPr>
              <a:xfrm>
                <a:off x="5913842" y="3998039"/>
                <a:ext cx="3992158" cy="2891628"/>
              </a:xfrm>
              <a:prstGeom prst="roundRect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8FCD8D0C-EBA7-AD2A-FC74-756F69608C41}"/>
                  </a:ext>
                </a:extLst>
              </p:cNvPr>
              <p:cNvSpPr txBox="1"/>
              <p:nvPr/>
            </p:nvSpPr>
            <p:spPr>
              <a:xfrm>
                <a:off x="6644052" y="4072656"/>
                <a:ext cx="29944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b="1" dirty="0" err="1">
                    <a:solidFill>
                      <a:schemeClr val="accent1"/>
                    </a:solidFill>
                    <a:latin typeface="HelveticaNeue" panose="02000503000000020004" pitchFamily="2" charset="0"/>
                  </a:rPr>
                  <a:t>Astrophysics</a:t>
                </a:r>
                <a:r>
                  <a:rPr lang="fr-FR" b="1" dirty="0">
                    <a:solidFill>
                      <a:schemeClr val="accent1"/>
                    </a:solidFill>
                    <a:latin typeface="HelveticaNeue" panose="02000503000000020004" pitchFamily="2" charset="0"/>
                  </a:rPr>
                  <a:t> </a:t>
                </a:r>
                <a:r>
                  <a:rPr lang="fr-FR" b="1" dirty="0" err="1">
                    <a:solidFill>
                      <a:schemeClr val="accent1"/>
                    </a:solidFill>
                    <a:latin typeface="HelveticaNeue" panose="02000503000000020004" pitchFamily="2" charset="0"/>
                  </a:rPr>
                  <a:t>problems</a:t>
                </a:r>
                <a:endParaRPr lang="fr-FR" dirty="0">
                  <a:solidFill>
                    <a:schemeClr val="accent1"/>
                  </a:solidFill>
                  <a:effectLst/>
                </a:endParaRPr>
              </a:p>
            </p:txBody>
          </p:sp>
        </p:grp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508216ED-C8C7-703C-9019-3CC9DF9FA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5742" y="4496306"/>
              <a:ext cx="1849913" cy="1233275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26984592-7E51-F0E9-9856-71F57C435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82580" y="5419198"/>
              <a:ext cx="1849913" cy="1146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22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A7F24931-7D83-CF4E-9A8F-8F84ECBCEAF8}"/>
              </a:ext>
            </a:extLst>
          </p:cNvPr>
          <p:cNvCxnSpPr>
            <a:cxnSpLocks/>
          </p:cNvCxnSpPr>
          <p:nvPr/>
        </p:nvCxnSpPr>
        <p:spPr>
          <a:xfrm flipV="1">
            <a:off x="906274" y="384232"/>
            <a:ext cx="900000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66" name="ZoneTexte 65">
            <a:extLst>
              <a:ext uri="{FF2B5EF4-FFF2-40B4-BE49-F238E27FC236}">
                <a16:creationId xmlns:a16="http://schemas.microsoft.com/office/drawing/2014/main" id="{8441A0B0-55D4-1C47-B30D-B1C8D6426804}"/>
              </a:ext>
            </a:extLst>
          </p:cNvPr>
          <p:cNvSpPr txBox="1"/>
          <p:nvPr/>
        </p:nvSpPr>
        <p:spPr>
          <a:xfrm>
            <a:off x="3427927" y="7087"/>
            <a:ext cx="6398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70C0"/>
                </a:solidFill>
              </a:rPr>
              <a:t>A short highlight of some today’s nuclear physics challenges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8C7ED8D3-A254-F143-AACC-B2AE37B5FF7E}"/>
              </a:ext>
            </a:extLst>
          </p:cNvPr>
          <p:cNvSpPr txBox="1"/>
          <p:nvPr/>
        </p:nvSpPr>
        <p:spPr>
          <a:xfrm>
            <a:off x="75196" y="444405"/>
            <a:ext cx="7475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Actual tendency : Towards Full configuration-Interaction description ? </a:t>
            </a:r>
          </a:p>
        </p:txBody>
      </p:sp>
      <p:pic>
        <p:nvPicPr>
          <p:cNvPr id="69" name="Image 68">
            <a:extLst>
              <a:ext uri="{FF2B5EF4-FFF2-40B4-BE49-F238E27FC236}">
                <a16:creationId xmlns:a16="http://schemas.microsoft.com/office/drawing/2014/main" id="{C126A69A-38EB-1A4A-B2C4-F1AD566EB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78" y="1061011"/>
            <a:ext cx="3122831" cy="239706"/>
          </a:xfrm>
          <a:prstGeom prst="rect">
            <a:avLst/>
          </a:prstGeom>
        </p:spPr>
      </p:pic>
      <p:pic>
        <p:nvPicPr>
          <p:cNvPr id="70" name="Picture 4" descr="Table">
            <a:extLst>
              <a:ext uri="{FF2B5EF4-FFF2-40B4-BE49-F238E27FC236}">
                <a16:creationId xmlns:a16="http://schemas.microsoft.com/office/drawing/2014/main" id="{020D3EC7-07A4-D046-B213-4F4A115A7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538078" y="207142"/>
            <a:ext cx="7793720" cy="417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3542251D-1BD4-3C45-A71B-EE2AC888C5B1}"/>
              </a:ext>
            </a:extLst>
          </p:cNvPr>
          <p:cNvGrpSpPr/>
          <p:nvPr/>
        </p:nvGrpSpPr>
        <p:grpSpPr>
          <a:xfrm>
            <a:off x="88142" y="4000759"/>
            <a:ext cx="4942046" cy="2567283"/>
            <a:chOff x="88142" y="4000759"/>
            <a:chExt cx="4942046" cy="2567283"/>
          </a:xfrm>
        </p:grpSpPr>
        <p:sp>
          <p:nvSpPr>
            <p:cNvPr id="5" name="Flèche vers la droite 4">
              <a:extLst>
                <a:ext uri="{FF2B5EF4-FFF2-40B4-BE49-F238E27FC236}">
                  <a16:creationId xmlns:a16="http://schemas.microsoft.com/office/drawing/2014/main" id="{D6E05A97-DC24-9743-9C4B-CFBD69BC526D}"/>
                </a:ext>
              </a:extLst>
            </p:cNvPr>
            <p:cNvSpPr/>
            <p:nvPr/>
          </p:nvSpPr>
          <p:spPr>
            <a:xfrm>
              <a:off x="88142" y="4429115"/>
              <a:ext cx="272264" cy="17709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C5BE07F-446C-D441-A9B7-E8D99CC11E92}"/>
                </a:ext>
              </a:extLst>
            </p:cNvPr>
            <p:cNvSpPr txBox="1"/>
            <p:nvPr/>
          </p:nvSpPr>
          <p:spPr>
            <a:xfrm>
              <a:off x="360406" y="4293051"/>
              <a:ext cx="167065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</a:rPr>
                <a:t>A specificity: </a:t>
              </a:r>
            </a:p>
            <a:p>
              <a:r>
                <a:rPr lang="en-US" sz="1600" dirty="0">
                  <a:solidFill>
                    <a:srgbClr val="0070C0"/>
                  </a:solidFill>
                </a:rPr>
                <a:t>atomic nuclei like </a:t>
              </a:r>
            </a:p>
            <a:p>
              <a:r>
                <a:rPr lang="en-US" sz="1600" dirty="0">
                  <a:solidFill>
                    <a:srgbClr val="0070C0"/>
                  </a:solidFill>
                </a:rPr>
                <a:t>to break </a:t>
              </a:r>
            </a:p>
            <a:p>
              <a:r>
                <a:rPr lang="en-US" sz="1600" dirty="0">
                  <a:solidFill>
                    <a:srgbClr val="0070C0"/>
                  </a:solidFill>
                </a:rPr>
                <a:t>spontaneously </a:t>
              </a:r>
            </a:p>
            <a:p>
              <a:r>
                <a:rPr lang="en-US" sz="1600" dirty="0">
                  <a:solidFill>
                    <a:srgbClr val="0070C0"/>
                  </a:solidFill>
                </a:rPr>
                <a:t>symmetries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5276051C-72E4-9B41-A861-EDD0C5430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57379" y="4000759"/>
              <a:ext cx="3072809" cy="2567283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026053D6-7995-7648-8FA6-9C51F3C39826}"/>
              </a:ext>
            </a:extLst>
          </p:cNvPr>
          <p:cNvGrpSpPr/>
          <p:nvPr/>
        </p:nvGrpSpPr>
        <p:grpSpPr>
          <a:xfrm>
            <a:off x="3596840" y="4475944"/>
            <a:ext cx="2209784" cy="734027"/>
            <a:chOff x="3596840" y="4475944"/>
            <a:chExt cx="2209784" cy="734027"/>
          </a:xfrm>
        </p:grpSpPr>
        <p:cxnSp>
          <p:nvCxnSpPr>
            <p:cNvPr id="4" name="Connecteur droit avec flèche 3">
              <a:extLst>
                <a:ext uri="{FF2B5EF4-FFF2-40B4-BE49-F238E27FC236}">
                  <a16:creationId xmlns:a16="http://schemas.microsoft.com/office/drawing/2014/main" id="{21FE79D5-A96D-A946-B3F3-382E8A68CB51}"/>
                </a:ext>
              </a:extLst>
            </p:cNvPr>
            <p:cNvCxnSpPr/>
            <p:nvPr/>
          </p:nvCxnSpPr>
          <p:spPr>
            <a:xfrm flipH="1">
              <a:off x="3596840" y="4901608"/>
              <a:ext cx="181915" cy="30836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B309AF5-047A-5B4F-A362-DE0171643BF5}"/>
                </a:ext>
              </a:extLst>
            </p:cNvPr>
            <p:cNvSpPr txBox="1"/>
            <p:nvPr/>
          </p:nvSpPr>
          <p:spPr>
            <a:xfrm>
              <a:off x="3766963" y="4475944"/>
              <a:ext cx="20396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Symmetry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Preserving HF state 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81879CA0-7014-6E47-99FC-ECF01EA84724}"/>
              </a:ext>
            </a:extLst>
          </p:cNvPr>
          <p:cNvGrpSpPr/>
          <p:nvPr/>
        </p:nvGrpSpPr>
        <p:grpSpPr>
          <a:xfrm>
            <a:off x="4280288" y="5734053"/>
            <a:ext cx="3364656" cy="369332"/>
            <a:chOff x="4280288" y="5734053"/>
            <a:chExt cx="3364656" cy="369332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B31CDC9E-3E8F-274E-8B33-3A3EA5D95060}"/>
                </a:ext>
              </a:extLst>
            </p:cNvPr>
            <p:cNvSpPr txBox="1"/>
            <p:nvPr/>
          </p:nvSpPr>
          <p:spPr>
            <a:xfrm>
              <a:off x="4606933" y="5734053"/>
              <a:ext cx="3038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Symmetry Breaking (SB) state </a:t>
              </a:r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76A02AD2-BBB1-EE4C-B13A-D001F33666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80288" y="5931930"/>
              <a:ext cx="32664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0D35E00-B301-6649-B628-B033922A271D}"/>
              </a:ext>
            </a:extLst>
          </p:cNvPr>
          <p:cNvGrpSpPr/>
          <p:nvPr/>
        </p:nvGrpSpPr>
        <p:grpSpPr>
          <a:xfrm>
            <a:off x="632670" y="6097439"/>
            <a:ext cx="2719014" cy="646331"/>
            <a:chOff x="632670" y="6097439"/>
            <a:chExt cx="2719014" cy="646331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9201B27-3298-2245-8366-50C05F247EEE}"/>
                </a:ext>
              </a:extLst>
            </p:cNvPr>
            <p:cNvSpPr txBox="1"/>
            <p:nvPr/>
          </p:nvSpPr>
          <p:spPr>
            <a:xfrm>
              <a:off x="632670" y="6097439"/>
              <a:ext cx="27190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Symmetry Restored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(SR) state (multi-reference)</a:t>
              </a:r>
            </a:p>
          </p:txBody>
        </p: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4088C3DF-64C3-2341-AF27-EF49EE94CB80}"/>
                </a:ext>
              </a:extLst>
            </p:cNvPr>
            <p:cNvCxnSpPr>
              <a:cxnSpLocks/>
            </p:cNvCxnSpPr>
            <p:nvPr/>
          </p:nvCxnSpPr>
          <p:spPr>
            <a:xfrm>
              <a:off x="2894276" y="6307613"/>
              <a:ext cx="32664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06793E0B-6511-7640-815C-428866610FAF}"/>
              </a:ext>
            </a:extLst>
          </p:cNvPr>
          <p:cNvGrpSpPr/>
          <p:nvPr/>
        </p:nvGrpSpPr>
        <p:grpSpPr>
          <a:xfrm>
            <a:off x="962603" y="1371600"/>
            <a:ext cx="2668355" cy="2461169"/>
            <a:chOff x="962603" y="1371600"/>
            <a:chExt cx="2668355" cy="246116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B7DA8D1-05B0-E143-B645-4545D05CF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2603" y="1752937"/>
              <a:ext cx="2668355" cy="2079832"/>
            </a:xfrm>
            <a:prstGeom prst="rect">
              <a:avLst/>
            </a:prstGeom>
            <a:ln w="53975">
              <a:solidFill>
                <a:schemeClr val="tx1"/>
              </a:solidFill>
              <a:prstDash val="solid"/>
            </a:ln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1205A7DF-5073-864D-9DE7-8F8935CF3ED7}"/>
                </a:ext>
              </a:extLst>
            </p:cNvPr>
            <p:cNvSpPr txBox="1"/>
            <p:nvPr/>
          </p:nvSpPr>
          <p:spPr>
            <a:xfrm>
              <a:off x="1536700" y="1371600"/>
              <a:ext cx="1563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Current status 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B60E8404-5FAB-2B4A-970A-E642721DC5C7}"/>
              </a:ext>
            </a:extLst>
          </p:cNvPr>
          <p:cNvGrpSpPr/>
          <p:nvPr/>
        </p:nvGrpSpPr>
        <p:grpSpPr>
          <a:xfrm>
            <a:off x="2286001" y="879461"/>
            <a:ext cx="3656148" cy="3414327"/>
            <a:chOff x="2286001" y="879461"/>
            <a:chExt cx="3656148" cy="3414327"/>
          </a:xfrm>
        </p:grpSpPr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4421F551-FB46-C845-99C0-AF4ACAE806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6001" y="1359595"/>
              <a:ext cx="1754447" cy="1143301"/>
            </a:xfrm>
            <a:prstGeom prst="straightConnector1">
              <a:avLst/>
            </a:prstGeom>
            <a:ln w="444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DEA8D783-F510-4941-A4D9-568CFBC7EE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62071" y="1347855"/>
              <a:ext cx="1486843" cy="1170628"/>
            </a:xfrm>
            <a:prstGeom prst="straightConnector1">
              <a:avLst/>
            </a:prstGeom>
            <a:ln w="444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A24F3C7-6509-9C4D-B678-E1A9C0E1EE06}"/>
                </a:ext>
              </a:extLst>
            </p:cNvPr>
            <p:cNvSpPr txBox="1"/>
            <p:nvPr/>
          </p:nvSpPr>
          <p:spPr>
            <a:xfrm>
              <a:off x="3963851" y="879461"/>
              <a:ext cx="19782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Nuclei are small </a:t>
              </a:r>
            </a:p>
            <a:p>
              <a:r>
                <a:rPr lang="en-US" dirty="0">
                  <a:solidFill>
                    <a:srgbClr val="00B050"/>
                  </a:solidFill>
                </a:rPr>
                <a:t>superfluid systems</a:t>
              </a:r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126E264A-A1C4-3948-9B2F-DE6BB2BCE8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345" t="3869" r="71080" b="31943"/>
            <a:stretch/>
          </p:blipFill>
          <p:spPr>
            <a:xfrm>
              <a:off x="4072686" y="1621346"/>
              <a:ext cx="1670650" cy="1801564"/>
            </a:xfrm>
            <a:prstGeom prst="rect">
              <a:avLst/>
            </a:prstGeom>
          </p:spPr>
        </p:pic>
        <p:sp>
          <p:nvSpPr>
            <p:cNvPr id="29" name="Flèche vers la droite 28">
              <a:extLst>
                <a:ext uri="{FF2B5EF4-FFF2-40B4-BE49-F238E27FC236}">
                  <a16:creationId xmlns:a16="http://schemas.microsoft.com/office/drawing/2014/main" id="{543A5D74-D4C4-694C-9BE4-2171AEAC07B0}"/>
                </a:ext>
              </a:extLst>
            </p:cNvPr>
            <p:cNvSpPr/>
            <p:nvPr/>
          </p:nvSpPr>
          <p:spPr>
            <a:xfrm>
              <a:off x="3907028" y="3536102"/>
              <a:ext cx="186812" cy="1301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C929435E-7CEC-A54E-90B3-019C9FD4E9A9}"/>
                </a:ext>
              </a:extLst>
            </p:cNvPr>
            <p:cNvSpPr txBox="1"/>
            <p:nvPr/>
          </p:nvSpPr>
          <p:spPr>
            <a:xfrm>
              <a:off x="4093840" y="3370458"/>
              <a:ext cx="157825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Described by </a:t>
              </a:r>
            </a:p>
            <a:p>
              <a:r>
                <a:rPr lang="en-US" dirty="0">
                  <a:solidFill>
                    <a:srgbClr val="00B050"/>
                  </a:solidFill>
                </a:rPr>
                <a:t>breaking </a:t>
              </a:r>
            </a:p>
            <a:p>
              <a:r>
                <a:rPr lang="en-US" dirty="0">
                  <a:solidFill>
                    <a:srgbClr val="00B050"/>
                  </a:solidFill>
                </a:rPr>
                <a:t>U(1) symmetry</a:t>
              </a:r>
            </a:p>
          </p:txBody>
        </p: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6205BC97-E86B-DF42-BBA7-24CCA15CB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5499" y="782853"/>
            <a:ext cx="2750718" cy="2310977"/>
          </a:xfrm>
          <a:prstGeom prst="rect">
            <a:avLst/>
          </a:prstGeom>
        </p:spPr>
      </p:pic>
      <p:grpSp>
        <p:nvGrpSpPr>
          <p:cNvPr id="36" name="Groupe 35">
            <a:extLst>
              <a:ext uri="{FF2B5EF4-FFF2-40B4-BE49-F238E27FC236}">
                <a16:creationId xmlns:a16="http://schemas.microsoft.com/office/drawing/2014/main" id="{407C983B-2ECB-A640-889E-F7C1FCDB03C4}"/>
              </a:ext>
            </a:extLst>
          </p:cNvPr>
          <p:cNvGrpSpPr/>
          <p:nvPr/>
        </p:nvGrpSpPr>
        <p:grpSpPr>
          <a:xfrm>
            <a:off x="5672766" y="3074770"/>
            <a:ext cx="4207648" cy="2642550"/>
            <a:chOff x="5672766" y="3074770"/>
            <a:chExt cx="4207648" cy="2642550"/>
          </a:xfrm>
        </p:grpSpPr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A79C9202-DA33-224D-AC95-7C8C2D0CDBEA}"/>
                </a:ext>
              </a:extLst>
            </p:cNvPr>
            <p:cNvSpPr txBox="1"/>
            <p:nvPr/>
          </p:nvSpPr>
          <p:spPr>
            <a:xfrm>
              <a:off x="6087155" y="3074770"/>
              <a:ext cx="33850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Described by breaking </a:t>
              </a:r>
            </a:p>
            <a:p>
              <a:r>
                <a:rPr lang="en-US" dirty="0">
                  <a:solidFill>
                    <a:srgbClr val="00B050"/>
                  </a:solidFill>
                </a:rPr>
                <a:t>rotational and/or parity symmetry</a:t>
              </a: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B8838FFF-AAF0-CA4C-9146-7D1220D9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72766" y="3786912"/>
              <a:ext cx="2134804" cy="1930408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92DD0A11-E680-1247-8E8D-AFABC0794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16780" y="3901223"/>
              <a:ext cx="2063634" cy="1635973"/>
            </a:xfrm>
            <a:prstGeom prst="rect">
              <a:avLst/>
            </a:prstGeom>
          </p:spPr>
        </p:pic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4884A7F7-3EBC-AD4F-8503-E70EC9B9825B}"/>
              </a:ext>
            </a:extLst>
          </p:cNvPr>
          <p:cNvGrpSpPr/>
          <p:nvPr/>
        </p:nvGrpSpPr>
        <p:grpSpPr>
          <a:xfrm>
            <a:off x="6753788" y="5080013"/>
            <a:ext cx="3216650" cy="1727186"/>
            <a:chOff x="6741088" y="5029213"/>
            <a:chExt cx="3216650" cy="172718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6D6D61F-F82E-894F-BC1C-5AB0036F6A04}"/>
                </a:ext>
              </a:extLst>
            </p:cNvPr>
            <p:cNvSpPr/>
            <p:nvPr/>
          </p:nvSpPr>
          <p:spPr>
            <a:xfrm>
              <a:off x="6769100" y="5029213"/>
              <a:ext cx="3057245" cy="1727186"/>
            </a:xfrm>
            <a:prstGeom prst="rect">
              <a:avLst/>
            </a:prstGeom>
            <a:solidFill>
              <a:schemeClr val="bg1"/>
            </a:solidFill>
            <a:ln w="666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4" descr="s there a good example/algorithm explaining how quantum computers ...">
              <a:extLst>
                <a:ext uri="{FF2B5EF4-FFF2-40B4-BE49-F238E27FC236}">
                  <a16:creationId xmlns:a16="http://schemas.microsoft.com/office/drawing/2014/main" id="{2E3F2ACA-486F-1240-97D7-608241981C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4740" y="5501548"/>
              <a:ext cx="1765963" cy="1182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5E154AB4-D65E-924A-A7F4-D4762D298231}"/>
                </a:ext>
              </a:extLst>
            </p:cNvPr>
            <p:cNvSpPr txBox="1"/>
            <p:nvPr/>
          </p:nvSpPr>
          <p:spPr>
            <a:xfrm>
              <a:off x="6741088" y="5057062"/>
              <a:ext cx="3216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Can Quantum computers help?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521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23DDD56-425A-8848-A9C6-A4D11B5DE3F3}"/>
              </a:ext>
            </a:extLst>
          </p:cNvPr>
          <p:cNvCxnSpPr>
            <a:cxnSpLocks/>
          </p:cNvCxnSpPr>
          <p:nvPr/>
        </p:nvCxnSpPr>
        <p:spPr>
          <a:xfrm>
            <a:off x="3759324" y="384232"/>
            <a:ext cx="614695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DC343380-E53E-1549-9D5F-17BBE9A86302}"/>
              </a:ext>
            </a:extLst>
          </p:cNvPr>
          <p:cNvSpPr txBox="1"/>
          <p:nvPr/>
        </p:nvSpPr>
        <p:spPr>
          <a:xfrm>
            <a:off x="4794903" y="7087"/>
            <a:ext cx="5031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Illustration with small superconductors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31FD694-C5D3-E942-A808-8583E194A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" y="7719"/>
            <a:ext cx="4120560" cy="202016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C4B4247-6199-C545-A0D7-4F6C9630AAA2}"/>
              </a:ext>
            </a:extLst>
          </p:cNvPr>
          <p:cNvSpPr txBox="1"/>
          <p:nvPr/>
        </p:nvSpPr>
        <p:spPr>
          <a:xfrm>
            <a:off x="466812" y="2606813"/>
            <a:ext cx="72984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This problem is an archetype of spontaneous symmetry breaking. </a:t>
            </a:r>
          </a:p>
          <a:p>
            <a:r>
              <a:rPr lang="en-US" dirty="0">
                <a:solidFill>
                  <a:srgbClr val="0070C0"/>
                </a:solidFill>
              </a:rPr>
              <a:t>An “easy” way to describe it is to break the particle number symmetry, i.e. </a:t>
            </a:r>
          </a:p>
          <a:p>
            <a:r>
              <a:rPr lang="en-US" dirty="0">
                <a:solidFill>
                  <a:srgbClr val="0070C0"/>
                </a:solidFill>
              </a:rPr>
              <a:t>consider wave-function that mixes different particle number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8210DC2-E003-974C-9CD3-326F4C2BB090}"/>
              </a:ext>
            </a:extLst>
          </p:cNvPr>
          <p:cNvGrpSpPr/>
          <p:nvPr/>
        </p:nvGrpSpPr>
        <p:grpSpPr>
          <a:xfrm>
            <a:off x="355443" y="3564344"/>
            <a:ext cx="5770537" cy="1484687"/>
            <a:chOff x="312701" y="5556692"/>
            <a:chExt cx="5770537" cy="1484687"/>
          </a:xfrm>
        </p:grpSpPr>
        <p:pic>
          <p:nvPicPr>
            <p:cNvPr id="9" name="Image 8" descr="latex-image-1.pdf">
              <a:extLst>
                <a:ext uri="{FF2B5EF4-FFF2-40B4-BE49-F238E27FC236}">
                  <a16:creationId xmlns:a16="http://schemas.microsoft.com/office/drawing/2014/main" id="{7B2A2C8D-236F-734B-93FA-8A15C33442A2}"/>
                </a:ext>
              </a:extLst>
            </p:cNvPr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10"/>
                <a:stretch>
                  <a:fillRect/>
                </a:stretch>
              </p:blipFill>
            </mc:Choice>
            <mc:Fallback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1886540" y="5643735"/>
              <a:ext cx="2533650" cy="3175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C06E08-A716-ED46-B2CB-C15285903E05}"/>
                </a:ext>
              </a:extLst>
            </p:cNvPr>
            <p:cNvSpPr/>
            <p:nvPr/>
          </p:nvSpPr>
          <p:spPr>
            <a:xfrm>
              <a:off x="312701" y="5556692"/>
              <a:ext cx="1435395" cy="4119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Example</a:t>
              </a:r>
            </a:p>
          </p:txBody>
        </p:sp>
        <p:sp>
          <p:nvSpPr>
            <p:cNvPr id="11" name="Flèche vers la droite 10">
              <a:extLst>
                <a:ext uri="{FF2B5EF4-FFF2-40B4-BE49-F238E27FC236}">
                  <a16:creationId xmlns:a16="http://schemas.microsoft.com/office/drawing/2014/main" id="{39D3CAE8-7011-CD49-9F94-988BC163C623}"/>
                </a:ext>
              </a:extLst>
            </p:cNvPr>
            <p:cNvSpPr/>
            <p:nvPr/>
          </p:nvSpPr>
          <p:spPr>
            <a:xfrm>
              <a:off x="1958172" y="6008240"/>
              <a:ext cx="574158" cy="34386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FD3797C-DC3D-BD49-A104-F9CC255DF31F}"/>
                </a:ext>
              </a:extLst>
            </p:cNvPr>
            <p:cNvSpPr txBox="1"/>
            <p:nvPr/>
          </p:nvSpPr>
          <p:spPr>
            <a:xfrm>
              <a:off x="2532330" y="5995507"/>
              <a:ext cx="355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Mixes states with 0, 2, 4, … particles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3C1679D-E9A3-A549-AF43-E08BEB1E0F9F}"/>
                </a:ext>
              </a:extLst>
            </p:cNvPr>
            <p:cNvSpPr txBox="1"/>
            <p:nvPr/>
          </p:nvSpPr>
          <p:spPr>
            <a:xfrm>
              <a:off x="1915483" y="6395048"/>
              <a:ext cx="37871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The particle number - U(1) symmetry) 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is broken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1F73718-5E6B-2C4E-A60D-6B75A4C37844}"/>
              </a:ext>
            </a:extLst>
          </p:cNvPr>
          <p:cNvGrpSpPr/>
          <p:nvPr/>
        </p:nvGrpSpPr>
        <p:grpSpPr>
          <a:xfrm>
            <a:off x="8244806" y="1953992"/>
            <a:ext cx="962894" cy="1699042"/>
            <a:chOff x="8278264" y="4653064"/>
            <a:chExt cx="962894" cy="1699042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ECED74F7-4469-1F40-86D4-168FE011728D}"/>
                </a:ext>
              </a:extLst>
            </p:cNvPr>
            <p:cNvGrpSpPr/>
            <p:nvPr/>
          </p:nvGrpSpPr>
          <p:grpSpPr>
            <a:xfrm>
              <a:off x="8278264" y="4653064"/>
              <a:ext cx="936000" cy="1699042"/>
              <a:chOff x="2630142" y="3467637"/>
              <a:chExt cx="936000" cy="1699042"/>
            </a:xfrm>
          </p:grpSpPr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1FAEC697-32D9-F148-A889-634CE29496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30142" y="3467637"/>
                <a:ext cx="936000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E9285E19-B508-1744-B384-76547119A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30142" y="3741826"/>
                <a:ext cx="936000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033088DE-190E-F348-ACB2-A90E1E0172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30142" y="4290204"/>
                <a:ext cx="936000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BB7DAD3F-E25D-4648-A3D5-B5617227C9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30142" y="4016015"/>
                <a:ext cx="936000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EC6BACDB-B971-8F4E-808E-20FDBB93DD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30142" y="4838583"/>
                <a:ext cx="936000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3628119B-E7DC-7F4B-BFE6-5697815FFC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30142" y="4564393"/>
                <a:ext cx="936000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6667F9E5-5C62-C040-A180-44B9C64BD7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30142" y="5112774"/>
                <a:ext cx="936000" cy="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D8A1FB31-2C35-B441-A879-055C2AC9FD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20056" y="3968268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21569A81-8038-0349-B11E-CC0F1BAE4B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20056" y="4236578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6633A993-E40A-BA4F-A9A9-59FFC312BA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20056" y="4504888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1519E935-7FE7-1F47-AFE6-1FB8254061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20056" y="4775347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28EFCC72-3A9F-1F44-904A-3C5033808F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20056" y="5058679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B316900-AD72-194D-B221-C5816FC11E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14707" y="5144731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613E3AFD-6BC2-E741-A155-169A9916D5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14707" y="5415405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98D6835-494B-2D4A-B709-07276B478B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14707" y="5686078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5AE407F8-52B3-B14D-96FE-860B66F560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14707" y="5956751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264064DD-DCE2-0A49-9AC6-3376A87737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14707" y="6227425"/>
              <a:ext cx="108000" cy="108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F5E1A67-4A55-0140-A5AE-397E82D8BF84}"/>
                </a:ext>
              </a:extLst>
            </p:cNvPr>
            <p:cNvSpPr/>
            <p:nvPr/>
          </p:nvSpPr>
          <p:spPr>
            <a:xfrm>
              <a:off x="8485094" y="5033932"/>
              <a:ext cx="756064" cy="354579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4" name="Image 33">
            <a:extLst>
              <a:ext uri="{FF2B5EF4-FFF2-40B4-BE49-F238E27FC236}">
                <a16:creationId xmlns:a16="http://schemas.microsoft.com/office/drawing/2014/main" id="{A0FDAAF1-6AB8-EA45-8B93-C859537CB5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78072" y="1862252"/>
            <a:ext cx="4045975" cy="50881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12438EA-F39F-1647-B827-C6EBFF437EC0}"/>
              </a:ext>
            </a:extLst>
          </p:cNvPr>
          <p:cNvSpPr/>
          <p:nvPr/>
        </p:nvSpPr>
        <p:spPr>
          <a:xfrm>
            <a:off x="4405463" y="963159"/>
            <a:ext cx="4445157" cy="4119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Illustration with the Richardson Hamiltonian</a:t>
            </a: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139ABC38-6560-8C4E-AF66-9E1C54E6B054}"/>
              </a:ext>
            </a:extLst>
          </p:cNvPr>
          <p:cNvGrpSpPr/>
          <p:nvPr/>
        </p:nvGrpSpPr>
        <p:grpSpPr>
          <a:xfrm>
            <a:off x="6039586" y="4402700"/>
            <a:ext cx="3209994" cy="2219946"/>
            <a:chOff x="5697572" y="4498354"/>
            <a:chExt cx="3209994" cy="2219946"/>
          </a:xfrm>
        </p:grpSpPr>
        <p:grpSp>
          <p:nvGrpSpPr>
            <p:cNvPr id="36" name="Grouper 87">
              <a:extLst>
                <a:ext uri="{FF2B5EF4-FFF2-40B4-BE49-F238E27FC236}">
                  <a16:creationId xmlns:a16="http://schemas.microsoft.com/office/drawing/2014/main" id="{BB4EC05E-7832-8445-8287-CE44797728B6}"/>
                </a:ext>
              </a:extLst>
            </p:cNvPr>
            <p:cNvGrpSpPr/>
            <p:nvPr/>
          </p:nvGrpSpPr>
          <p:grpSpPr>
            <a:xfrm>
              <a:off x="5816600" y="4498354"/>
              <a:ext cx="3090966" cy="2219946"/>
              <a:chOff x="5816600" y="4498354"/>
              <a:chExt cx="3090966" cy="2219946"/>
            </a:xfrm>
          </p:grpSpPr>
          <p:pic>
            <p:nvPicPr>
              <p:cNvPr id="37" name="Image 36" descr="N8pert_2.eps">
                <a:extLst>
                  <a:ext uri="{FF2B5EF4-FFF2-40B4-BE49-F238E27FC236}">
                    <a16:creationId xmlns:a16="http://schemas.microsoft.com/office/drawing/2014/main" id="{81E40A70-A81E-A04F-B7A8-53BBABA769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16600" y="4498354"/>
                <a:ext cx="3090966" cy="2219946"/>
              </a:xfrm>
              <a:prstGeom prst="rect">
                <a:avLst/>
              </a:prstGeom>
            </p:spPr>
          </p:pic>
          <p:cxnSp>
            <p:nvCxnSpPr>
              <p:cNvPr id="38" name="Connecteur droit avec flèche 37">
                <a:extLst>
                  <a:ext uri="{FF2B5EF4-FFF2-40B4-BE49-F238E27FC236}">
                    <a16:creationId xmlns:a16="http://schemas.microsoft.com/office/drawing/2014/main" id="{F97C0D51-49C4-6544-8EBC-BED5FEFCC064}"/>
                  </a:ext>
                </a:extLst>
              </p:cNvPr>
              <p:cNvCxnSpPr/>
              <p:nvPr/>
            </p:nvCxnSpPr>
            <p:spPr>
              <a:xfrm rot="10800000">
                <a:off x="8013700" y="5943600"/>
                <a:ext cx="330200" cy="88900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CEC1EEF4-2708-E74B-8196-8FFC044E7BD7}"/>
                  </a:ext>
                </a:extLst>
              </p:cNvPr>
              <p:cNvSpPr txBox="1"/>
              <p:nvPr/>
            </p:nvSpPr>
            <p:spPr>
              <a:xfrm>
                <a:off x="7665472" y="5981700"/>
                <a:ext cx="12105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8000"/>
                    </a:solidFill>
                  </a:rPr>
                  <a:t>Pert. Theory</a:t>
                </a:r>
              </a:p>
            </p:txBody>
          </p:sp>
          <p:cxnSp>
            <p:nvCxnSpPr>
              <p:cNvPr id="40" name="Connecteur droit avec flèche 39">
                <a:extLst>
                  <a:ext uri="{FF2B5EF4-FFF2-40B4-BE49-F238E27FC236}">
                    <a16:creationId xmlns:a16="http://schemas.microsoft.com/office/drawing/2014/main" id="{F08539C9-2704-A341-8A0E-5F4C81B47DCE}"/>
                  </a:ext>
                </a:extLst>
              </p:cNvPr>
              <p:cNvCxnSpPr/>
              <p:nvPr/>
            </p:nvCxnSpPr>
            <p:spPr>
              <a:xfrm rot="16200000" flipH="1">
                <a:off x="7924800" y="5130800"/>
                <a:ext cx="304800" cy="1778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0A788A73-95C7-F84F-899F-2B910A0DEC8D}"/>
                  </a:ext>
                </a:extLst>
              </p:cNvPr>
              <p:cNvSpPr txBox="1"/>
              <p:nvPr/>
            </p:nvSpPr>
            <p:spPr>
              <a:xfrm>
                <a:off x="7632700" y="4737100"/>
                <a:ext cx="62378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Exact</a:t>
                </a:r>
              </a:p>
            </p:txBody>
          </p:sp>
          <p:cxnSp>
            <p:nvCxnSpPr>
              <p:cNvPr id="42" name="Connecteur droit avec flèche 41">
                <a:extLst>
                  <a:ext uri="{FF2B5EF4-FFF2-40B4-BE49-F238E27FC236}">
                    <a16:creationId xmlns:a16="http://schemas.microsoft.com/office/drawing/2014/main" id="{85699645-9397-A348-BB8A-2CBF749219D4}"/>
                  </a:ext>
                </a:extLst>
              </p:cNvPr>
              <p:cNvCxnSpPr/>
              <p:nvPr/>
            </p:nvCxnSpPr>
            <p:spPr>
              <a:xfrm>
                <a:off x="7518400" y="5562600"/>
                <a:ext cx="431800" cy="254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3D67BAEF-EE43-4A41-B51F-B1E0442F38FE}"/>
                  </a:ext>
                </a:extLst>
              </p:cNvPr>
              <p:cNvSpPr txBox="1"/>
              <p:nvPr/>
            </p:nvSpPr>
            <p:spPr>
              <a:xfrm>
                <a:off x="7048500" y="5257800"/>
                <a:ext cx="53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BCS</a:t>
                </a:r>
              </a:p>
            </p:txBody>
          </p:sp>
        </p:grp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893ED7E4-C482-5A4D-ABE0-B148EABA27A3}"/>
                </a:ext>
              </a:extLst>
            </p:cNvPr>
            <p:cNvSpPr txBox="1"/>
            <p:nvPr/>
          </p:nvSpPr>
          <p:spPr>
            <a:xfrm rot="16200000">
              <a:off x="4915595" y="5280331"/>
              <a:ext cx="19332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Correlation energy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7A6296D7-7999-D04F-8866-DDB5B050078A}"/>
              </a:ext>
            </a:extLst>
          </p:cNvPr>
          <p:cNvGrpSpPr/>
          <p:nvPr/>
        </p:nvGrpSpPr>
        <p:grpSpPr>
          <a:xfrm>
            <a:off x="2152269" y="5162146"/>
            <a:ext cx="1732410" cy="1018374"/>
            <a:chOff x="2344188" y="2596532"/>
            <a:chExt cx="1112659" cy="666102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8C8304E3-25BF-2440-8F50-412FDFBDC1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13404" y="2658232"/>
              <a:ext cx="576000" cy="576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3E1960BF-2190-D448-BAEC-C1421CB7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44188" y="2596532"/>
              <a:ext cx="1112659" cy="643256"/>
            </a:xfrm>
            <a:prstGeom prst="rect">
              <a:avLst/>
            </a:prstGeom>
          </p:spPr>
        </p:pic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E0F717D1-443D-9E40-8DE2-D96C4CF993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7595" y="2694627"/>
              <a:ext cx="324000" cy="32400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88A96554-2C9F-D746-ADFD-7B009C8CBC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21465" y="2600827"/>
              <a:ext cx="504000" cy="504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39C4DCEF-81EA-FC4D-B5B3-1F18A9371F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13929" y="2979781"/>
              <a:ext cx="180000" cy="180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8DB61491-6EF7-264B-8504-AFB2F73074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85738" y="3154634"/>
              <a:ext cx="108000" cy="1080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05334DD7-DBFA-C540-A40A-285F0EE9EA44}"/>
              </a:ext>
            </a:extLst>
          </p:cNvPr>
          <p:cNvSpPr txBox="1"/>
          <p:nvPr/>
        </p:nvSpPr>
        <p:spPr>
          <a:xfrm>
            <a:off x="1739794" y="6314029"/>
            <a:ext cx="2882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But ultimately number of </a:t>
            </a:r>
          </a:p>
          <a:p>
            <a:r>
              <a:rPr lang="en-US" dirty="0">
                <a:solidFill>
                  <a:srgbClr val="FF0000"/>
                </a:solidFill>
              </a:rPr>
              <a:t>Particle should be restored ! </a:t>
            </a:r>
          </a:p>
        </p:txBody>
      </p:sp>
    </p:spTree>
    <p:extLst>
      <p:ext uri="{BB962C8B-B14F-4D97-AF65-F5344CB8AC3E}">
        <p14:creationId xmlns:p14="http://schemas.microsoft.com/office/powerpoint/2010/main" val="33054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ADACBE42-D233-F544-AC8C-049A44E29590}"/>
              </a:ext>
            </a:extLst>
          </p:cNvPr>
          <p:cNvCxnSpPr>
            <a:cxnSpLocks/>
          </p:cNvCxnSpPr>
          <p:nvPr/>
        </p:nvCxnSpPr>
        <p:spPr>
          <a:xfrm>
            <a:off x="3759324" y="384232"/>
            <a:ext cx="6146950" cy="0"/>
          </a:xfrm>
          <a:prstGeom prst="line">
            <a:avLst/>
          </a:prstGeom>
          <a:noFill/>
          <a:ln w="317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EF641393-54DD-874F-B2DA-497D1C635398}"/>
              </a:ext>
            </a:extLst>
          </p:cNvPr>
          <p:cNvSpPr txBox="1"/>
          <p:nvPr/>
        </p:nvSpPr>
        <p:spPr>
          <a:xfrm>
            <a:off x="8277523" y="7087"/>
            <a:ext cx="1548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70C0"/>
                </a:solidFill>
              </a:rPr>
              <a:t>First Strategy</a:t>
            </a:r>
          </a:p>
        </p:txBody>
      </p:sp>
      <p:grpSp>
        <p:nvGrpSpPr>
          <p:cNvPr id="11" name="Grouper 5">
            <a:extLst>
              <a:ext uri="{FF2B5EF4-FFF2-40B4-BE49-F238E27FC236}">
                <a16:creationId xmlns:a16="http://schemas.microsoft.com/office/drawing/2014/main" id="{7E88A8DE-0BA6-F04F-AA68-24B03EB1CA4E}"/>
              </a:ext>
            </a:extLst>
          </p:cNvPr>
          <p:cNvGrpSpPr/>
          <p:nvPr/>
        </p:nvGrpSpPr>
        <p:grpSpPr>
          <a:xfrm>
            <a:off x="-22083" y="7087"/>
            <a:ext cx="3867935" cy="2146293"/>
            <a:chOff x="370390" y="673594"/>
            <a:chExt cx="11821610" cy="628005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13DF61D-F5C0-3846-BF4F-9A01CB0B37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" b="2248"/>
            <a:stretch/>
          </p:blipFill>
          <p:spPr>
            <a:xfrm>
              <a:off x="4654839" y="1337684"/>
              <a:ext cx="7537161" cy="5427339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7F0F3C8-3D1C-8246-A99B-760BE4883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8365" y="5474468"/>
              <a:ext cx="1479177" cy="1479177"/>
            </a:xfrm>
            <a:prstGeom prst="rect">
              <a:avLst/>
            </a:prstGeom>
          </p:spPr>
        </p:pic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153649B5-9950-374A-A00E-97273DCD8377}"/>
                </a:ext>
              </a:extLst>
            </p:cNvPr>
            <p:cNvSpPr/>
            <p:nvPr/>
          </p:nvSpPr>
          <p:spPr>
            <a:xfrm>
              <a:off x="3550023" y="2030506"/>
              <a:ext cx="1331259" cy="3496235"/>
            </a:xfrm>
            <a:custGeom>
              <a:avLst/>
              <a:gdLst>
                <a:gd name="connsiteX0" fmla="*/ 1331259 w 1358153"/>
                <a:gd name="connsiteY0" fmla="*/ 0 h 3402106"/>
                <a:gd name="connsiteX1" fmla="*/ 1358153 w 1358153"/>
                <a:gd name="connsiteY1" fmla="*/ 3402106 h 3402106"/>
                <a:gd name="connsiteX2" fmla="*/ 0 w 1358153"/>
                <a:gd name="connsiteY2" fmla="*/ 1828800 h 3402106"/>
                <a:gd name="connsiteX3" fmla="*/ 13448 w 1358153"/>
                <a:gd name="connsiteY3" fmla="*/ 1102659 h 3402106"/>
                <a:gd name="connsiteX4" fmla="*/ 1331259 w 1358153"/>
                <a:gd name="connsiteY4" fmla="*/ 0 h 3402106"/>
                <a:gd name="connsiteX0" fmla="*/ 1358154 w 1385048"/>
                <a:gd name="connsiteY0" fmla="*/ 0 h 3402106"/>
                <a:gd name="connsiteX1" fmla="*/ 1385048 w 1385048"/>
                <a:gd name="connsiteY1" fmla="*/ 3402106 h 3402106"/>
                <a:gd name="connsiteX2" fmla="*/ 0 w 1385048"/>
                <a:gd name="connsiteY2" fmla="*/ 2003612 h 3402106"/>
                <a:gd name="connsiteX3" fmla="*/ 40343 w 1385048"/>
                <a:gd name="connsiteY3" fmla="*/ 1102659 h 3402106"/>
                <a:gd name="connsiteX4" fmla="*/ 1358154 w 1385048"/>
                <a:gd name="connsiteY4" fmla="*/ 0 h 3402106"/>
                <a:gd name="connsiteX0" fmla="*/ 1317811 w 1344705"/>
                <a:gd name="connsiteY0" fmla="*/ 0 h 3402106"/>
                <a:gd name="connsiteX1" fmla="*/ 1344705 w 1344705"/>
                <a:gd name="connsiteY1" fmla="*/ 3402106 h 3402106"/>
                <a:gd name="connsiteX2" fmla="*/ 26893 w 1344705"/>
                <a:gd name="connsiteY2" fmla="*/ 2312894 h 3402106"/>
                <a:gd name="connsiteX3" fmla="*/ 0 w 1344705"/>
                <a:gd name="connsiteY3" fmla="*/ 1102659 h 3402106"/>
                <a:gd name="connsiteX4" fmla="*/ 1317811 w 1344705"/>
                <a:gd name="connsiteY4" fmla="*/ 0 h 3402106"/>
                <a:gd name="connsiteX0" fmla="*/ 1317812 w 1344706"/>
                <a:gd name="connsiteY0" fmla="*/ 0 h 3402106"/>
                <a:gd name="connsiteX1" fmla="*/ 1344706 w 1344706"/>
                <a:gd name="connsiteY1" fmla="*/ 3402106 h 3402106"/>
                <a:gd name="connsiteX2" fmla="*/ 0 w 1344706"/>
                <a:gd name="connsiteY2" fmla="*/ 2326341 h 3402106"/>
                <a:gd name="connsiteX3" fmla="*/ 1 w 1344706"/>
                <a:gd name="connsiteY3" fmla="*/ 1102659 h 3402106"/>
                <a:gd name="connsiteX4" fmla="*/ 1317812 w 1344706"/>
                <a:gd name="connsiteY4" fmla="*/ 0 h 3402106"/>
                <a:gd name="connsiteX0" fmla="*/ 1317812 w 1344706"/>
                <a:gd name="connsiteY0" fmla="*/ 0 h 3402106"/>
                <a:gd name="connsiteX1" fmla="*/ 1344706 w 1344706"/>
                <a:gd name="connsiteY1" fmla="*/ 3402106 h 3402106"/>
                <a:gd name="connsiteX2" fmla="*/ 0 w 1344706"/>
                <a:gd name="connsiteY2" fmla="*/ 2326341 h 3402106"/>
                <a:gd name="connsiteX3" fmla="*/ 1 w 1344706"/>
                <a:gd name="connsiteY3" fmla="*/ 1102659 h 3402106"/>
                <a:gd name="connsiteX4" fmla="*/ 1317812 w 1344706"/>
                <a:gd name="connsiteY4" fmla="*/ 0 h 3402106"/>
                <a:gd name="connsiteX0" fmla="*/ 1317812 w 1344706"/>
                <a:gd name="connsiteY0" fmla="*/ 0 h 3402106"/>
                <a:gd name="connsiteX1" fmla="*/ 1344706 w 1344706"/>
                <a:gd name="connsiteY1" fmla="*/ 3402106 h 3402106"/>
                <a:gd name="connsiteX2" fmla="*/ 0 w 1344706"/>
                <a:gd name="connsiteY2" fmla="*/ 2326341 h 3402106"/>
                <a:gd name="connsiteX3" fmla="*/ 1 w 1344706"/>
                <a:gd name="connsiteY3" fmla="*/ 1415496 h 3402106"/>
                <a:gd name="connsiteX4" fmla="*/ 1317812 w 1344706"/>
                <a:gd name="connsiteY4" fmla="*/ 0 h 3402106"/>
                <a:gd name="connsiteX0" fmla="*/ 1317812 w 1344706"/>
                <a:gd name="connsiteY0" fmla="*/ 0 h 3389071"/>
                <a:gd name="connsiteX1" fmla="*/ 1344706 w 1344706"/>
                <a:gd name="connsiteY1" fmla="*/ 3389071 h 3389071"/>
                <a:gd name="connsiteX2" fmla="*/ 0 w 1344706"/>
                <a:gd name="connsiteY2" fmla="*/ 2313306 h 3389071"/>
                <a:gd name="connsiteX3" fmla="*/ 1 w 1344706"/>
                <a:gd name="connsiteY3" fmla="*/ 1402461 h 3389071"/>
                <a:gd name="connsiteX4" fmla="*/ 1317812 w 1344706"/>
                <a:gd name="connsiteY4" fmla="*/ 0 h 3389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4706" h="3389071">
                  <a:moveTo>
                    <a:pt x="1317812" y="0"/>
                  </a:moveTo>
                  <a:lnTo>
                    <a:pt x="1344706" y="3389071"/>
                  </a:lnTo>
                  <a:lnTo>
                    <a:pt x="0" y="2313306"/>
                  </a:lnTo>
                  <a:cubicBezTo>
                    <a:pt x="0" y="1717153"/>
                    <a:pt x="1" y="1810355"/>
                    <a:pt x="1" y="1402461"/>
                  </a:cubicBezTo>
                  <a:lnTo>
                    <a:pt x="1317812" y="0"/>
                  </a:ln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FD55A404-4218-7147-A51A-82AC7F28BC0C}"/>
                </a:ext>
              </a:extLst>
            </p:cNvPr>
            <p:cNvCxnSpPr/>
            <p:nvPr/>
          </p:nvCxnSpPr>
          <p:spPr>
            <a:xfrm>
              <a:off x="4860604" y="2016485"/>
              <a:ext cx="295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61A47888-9157-6A4A-885D-0C6721FB8611}"/>
                </a:ext>
              </a:extLst>
            </p:cNvPr>
            <p:cNvSpPr/>
            <p:nvPr/>
          </p:nvSpPr>
          <p:spPr>
            <a:xfrm>
              <a:off x="2615609" y="3147237"/>
              <a:ext cx="935665" cy="1267351"/>
            </a:xfrm>
            <a:custGeom>
              <a:avLst/>
              <a:gdLst>
                <a:gd name="connsiteX0" fmla="*/ 0 w 373712"/>
                <a:gd name="connsiteY0" fmla="*/ 0 h 1105232"/>
                <a:gd name="connsiteX1" fmla="*/ 373712 w 373712"/>
                <a:gd name="connsiteY1" fmla="*/ 143124 h 1105232"/>
                <a:gd name="connsiteX2" fmla="*/ 373712 w 373712"/>
                <a:gd name="connsiteY2" fmla="*/ 1105232 h 1105232"/>
                <a:gd name="connsiteX3" fmla="*/ 7952 w 373712"/>
                <a:gd name="connsiteY3" fmla="*/ 970059 h 1105232"/>
                <a:gd name="connsiteX4" fmla="*/ 0 w 373712"/>
                <a:gd name="connsiteY4" fmla="*/ 0 h 1105232"/>
                <a:gd name="connsiteX0" fmla="*/ 0 w 756484"/>
                <a:gd name="connsiteY0" fmla="*/ 0 h 1317883"/>
                <a:gd name="connsiteX1" fmla="*/ 756484 w 756484"/>
                <a:gd name="connsiteY1" fmla="*/ 355775 h 1317883"/>
                <a:gd name="connsiteX2" fmla="*/ 756484 w 756484"/>
                <a:gd name="connsiteY2" fmla="*/ 1317883 h 1317883"/>
                <a:gd name="connsiteX3" fmla="*/ 390724 w 756484"/>
                <a:gd name="connsiteY3" fmla="*/ 1182710 h 1317883"/>
                <a:gd name="connsiteX4" fmla="*/ 0 w 756484"/>
                <a:gd name="connsiteY4" fmla="*/ 0 h 1317883"/>
                <a:gd name="connsiteX0" fmla="*/ 0 w 756484"/>
                <a:gd name="connsiteY0" fmla="*/ 0 h 1317883"/>
                <a:gd name="connsiteX1" fmla="*/ 756484 w 756484"/>
                <a:gd name="connsiteY1" fmla="*/ 355775 h 1317883"/>
                <a:gd name="connsiteX2" fmla="*/ 756484 w 756484"/>
                <a:gd name="connsiteY2" fmla="*/ 1317883 h 1317883"/>
                <a:gd name="connsiteX3" fmla="*/ 29217 w 756484"/>
                <a:gd name="connsiteY3" fmla="*/ 991324 h 1317883"/>
                <a:gd name="connsiteX4" fmla="*/ 0 w 756484"/>
                <a:gd name="connsiteY4" fmla="*/ 0 h 1317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6484" h="1317883">
                  <a:moveTo>
                    <a:pt x="0" y="0"/>
                  </a:moveTo>
                  <a:lnTo>
                    <a:pt x="756484" y="355775"/>
                  </a:lnTo>
                  <a:lnTo>
                    <a:pt x="756484" y="1317883"/>
                  </a:lnTo>
                  <a:lnTo>
                    <a:pt x="29217" y="991324"/>
                  </a:lnTo>
                  <a:cubicBezTo>
                    <a:pt x="26566" y="673272"/>
                    <a:pt x="2651" y="333955"/>
                    <a:pt x="0" y="0"/>
                  </a:cubicBez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251932B9-F570-F049-B2FB-A582610E7E5E}"/>
                </a:ext>
              </a:extLst>
            </p:cNvPr>
            <p:cNvSpPr/>
            <p:nvPr/>
          </p:nvSpPr>
          <p:spPr>
            <a:xfrm>
              <a:off x="2636860" y="3078502"/>
              <a:ext cx="1169595" cy="387711"/>
            </a:xfrm>
            <a:custGeom>
              <a:avLst/>
              <a:gdLst>
                <a:gd name="connsiteX0" fmla="*/ 0 w 1169582"/>
                <a:gd name="connsiteY0" fmla="*/ 42530 h 382772"/>
                <a:gd name="connsiteX1" fmla="*/ 871870 w 1169582"/>
                <a:gd name="connsiteY1" fmla="*/ 0 h 382772"/>
                <a:gd name="connsiteX2" fmla="*/ 1169582 w 1169582"/>
                <a:gd name="connsiteY2" fmla="*/ 63795 h 382772"/>
                <a:gd name="connsiteX3" fmla="*/ 893135 w 1169582"/>
                <a:gd name="connsiteY3" fmla="*/ 382772 h 382772"/>
                <a:gd name="connsiteX4" fmla="*/ 0 w 1169582"/>
                <a:gd name="connsiteY4" fmla="*/ 42530 h 382772"/>
                <a:gd name="connsiteX0" fmla="*/ 13 w 1169595"/>
                <a:gd name="connsiteY0" fmla="*/ 47469 h 387711"/>
                <a:gd name="connsiteX1" fmla="*/ 871883 w 1169595"/>
                <a:gd name="connsiteY1" fmla="*/ 4939 h 387711"/>
                <a:gd name="connsiteX2" fmla="*/ 1169595 w 1169595"/>
                <a:gd name="connsiteY2" fmla="*/ 68734 h 387711"/>
                <a:gd name="connsiteX3" fmla="*/ 893148 w 1169595"/>
                <a:gd name="connsiteY3" fmla="*/ 387711 h 387711"/>
                <a:gd name="connsiteX4" fmla="*/ 13 w 1169595"/>
                <a:gd name="connsiteY4" fmla="*/ 47469 h 38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595" h="387711">
                  <a:moveTo>
                    <a:pt x="13" y="47469"/>
                  </a:moveTo>
                  <a:cubicBezTo>
                    <a:pt x="-3531" y="-16326"/>
                    <a:pt x="676953" y="1395"/>
                    <a:pt x="871883" y="4939"/>
                  </a:cubicBezTo>
                  <a:lnTo>
                    <a:pt x="1169595" y="68734"/>
                  </a:lnTo>
                  <a:lnTo>
                    <a:pt x="893148" y="387711"/>
                  </a:lnTo>
                  <a:cubicBezTo>
                    <a:pt x="698218" y="384167"/>
                    <a:pt x="3557" y="111264"/>
                    <a:pt x="13" y="47469"/>
                  </a:cubicBez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FB82F95F-0B88-6741-B5E4-CC3EFD2DD93E}"/>
                </a:ext>
              </a:extLst>
            </p:cNvPr>
            <p:cNvSpPr/>
            <p:nvPr/>
          </p:nvSpPr>
          <p:spPr>
            <a:xfrm>
              <a:off x="552893" y="1637414"/>
              <a:ext cx="3912781" cy="680484"/>
            </a:xfrm>
            <a:custGeom>
              <a:avLst/>
              <a:gdLst>
                <a:gd name="connsiteX0" fmla="*/ 0 w 3912781"/>
                <a:gd name="connsiteY0" fmla="*/ 0 h 680484"/>
                <a:gd name="connsiteX1" fmla="*/ 0 w 3912781"/>
                <a:gd name="connsiteY1" fmla="*/ 0 h 680484"/>
                <a:gd name="connsiteX2" fmla="*/ 2509284 w 3912781"/>
                <a:gd name="connsiteY2" fmla="*/ 0 h 680484"/>
                <a:gd name="connsiteX3" fmla="*/ 3912781 w 3912781"/>
                <a:gd name="connsiteY3" fmla="*/ 425302 h 680484"/>
                <a:gd name="connsiteX4" fmla="*/ 1977656 w 3912781"/>
                <a:gd name="connsiteY4" fmla="*/ 680484 h 680484"/>
                <a:gd name="connsiteX5" fmla="*/ 0 w 3912781"/>
                <a:gd name="connsiteY5" fmla="*/ 0 h 6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2781" h="680484">
                  <a:moveTo>
                    <a:pt x="0" y="0"/>
                  </a:moveTo>
                  <a:lnTo>
                    <a:pt x="0" y="0"/>
                  </a:lnTo>
                  <a:lnTo>
                    <a:pt x="2509284" y="0"/>
                  </a:lnTo>
                  <a:lnTo>
                    <a:pt x="3912781" y="425302"/>
                  </a:lnTo>
                  <a:lnTo>
                    <a:pt x="1977656" y="68048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70C0"/>
                </a:gs>
                <a:gs pos="66000">
                  <a:schemeClr val="tx1"/>
                </a:gs>
                <a:gs pos="100000">
                  <a:schemeClr val="tx1"/>
                </a:gs>
              </a:gsLst>
              <a:lin ang="5400000" scaled="1"/>
            </a:gra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29B5BA43-1999-9642-B597-E6F7BFF76252}"/>
                </a:ext>
              </a:extLst>
            </p:cNvPr>
            <p:cNvSpPr/>
            <p:nvPr/>
          </p:nvSpPr>
          <p:spPr>
            <a:xfrm>
              <a:off x="1921397" y="3009418"/>
              <a:ext cx="717631" cy="1088020"/>
            </a:xfrm>
            <a:custGeom>
              <a:avLst/>
              <a:gdLst>
                <a:gd name="connsiteX0" fmla="*/ 0 w 717631"/>
                <a:gd name="connsiteY0" fmla="*/ 0 h 1088020"/>
                <a:gd name="connsiteX1" fmla="*/ 254644 w 717631"/>
                <a:gd name="connsiteY1" fmla="*/ 960698 h 1088020"/>
                <a:gd name="connsiteX2" fmla="*/ 717631 w 717631"/>
                <a:gd name="connsiteY2" fmla="*/ 1088020 h 1088020"/>
                <a:gd name="connsiteX3" fmla="*/ 694481 w 717631"/>
                <a:gd name="connsiteY3" fmla="*/ 115747 h 1088020"/>
                <a:gd name="connsiteX4" fmla="*/ 0 w 717631"/>
                <a:gd name="connsiteY4" fmla="*/ 0 h 108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631" h="1088020">
                  <a:moveTo>
                    <a:pt x="0" y="0"/>
                  </a:moveTo>
                  <a:lnTo>
                    <a:pt x="254644" y="960698"/>
                  </a:lnTo>
                  <a:lnTo>
                    <a:pt x="717631" y="1088020"/>
                  </a:lnTo>
                  <a:lnTo>
                    <a:pt x="694481" y="115747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14843EDA-8DEE-104B-BB60-6B244BDDA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0107">
              <a:off x="3078679" y="978195"/>
              <a:ext cx="1370762" cy="744513"/>
            </a:xfrm>
            <a:prstGeom prst="rect">
              <a:avLst/>
            </a:prstGeom>
            <a:ln w="57150">
              <a:solidFill>
                <a:schemeClr val="tx1"/>
              </a:solidFill>
            </a:ln>
            <a:scene3d>
              <a:camera prst="orthographicFront">
                <a:rot lat="3000000" lon="2400000" rev="7800000"/>
              </a:camera>
              <a:lightRig rig="threePt" dir="t"/>
            </a:scene3d>
          </p:spPr>
        </p:pic>
        <p:grpSp>
          <p:nvGrpSpPr>
            <p:cNvPr id="21" name="Group 11">
              <a:extLst>
                <a:ext uri="{FF2B5EF4-FFF2-40B4-BE49-F238E27FC236}">
                  <a16:creationId xmlns:a16="http://schemas.microsoft.com/office/drawing/2014/main" id="{852F5475-D21E-DA48-A779-0DD8563978AF}"/>
                </a:ext>
              </a:extLst>
            </p:cNvPr>
            <p:cNvGrpSpPr/>
            <p:nvPr/>
          </p:nvGrpSpPr>
          <p:grpSpPr>
            <a:xfrm rot="4296769">
              <a:off x="2369574" y="1699421"/>
              <a:ext cx="1306489" cy="1000065"/>
              <a:chOff x="4680988" y="3025969"/>
              <a:chExt cx="1862899" cy="1425975"/>
            </a:xfrm>
          </p:grpSpPr>
          <p:sp>
            <p:nvSpPr>
              <p:cNvPr id="30" name="Oval 89">
                <a:extLst>
                  <a:ext uri="{FF2B5EF4-FFF2-40B4-BE49-F238E27FC236}">
                    <a16:creationId xmlns:a16="http://schemas.microsoft.com/office/drawing/2014/main" id="{D7E59790-97E0-0A4C-BCC1-56F54308F880}"/>
                  </a:ext>
                </a:extLst>
              </p:cNvPr>
              <p:cNvSpPr/>
              <p:nvPr/>
            </p:nvSpPr>
            <p:spPr>
              <a:xfrm rot="16654851">
                <a:off x="5736946" y="3025969"/>
                <a:ext cx="806941" cy="806941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 w="12700" cmpd="sng">
                <a:solidFill>
                  <a:srgbClr val="0033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none" lIns="290259" tIns="41911" rIns="78232" bIns="41911" numCol="1" spcCol="1270" rtlCol="0" anchor="ctr" anchorCtr="0">
                <a:noAutofit/>
              </a:bodyPr>
              <a:lstStyle/>
              <a:p>
                <a:pPr algn="ctr" defTabSz="488834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Oval 89">
                <a:extLst>
                  <a:ext uri="{FF2B5EF4-FFF2-40B4-BE49-F238E27FC236}">
                    <a16:creationId xmlns:a16="http://schemas.microsoft.com/office/drawing/2014/main" id="{529C398F-BAD6-F246-8232-C469AA885F68}"/>
                  </a:ext>
                </a:extLst>
              </p:cNvPr>
              <p:cNvSpPr/>
              <p:nvPr/>
            </p:nvSpPr>
            <p:spPr>
              <a:xfrm rot="16654851">
                <a:off x="4680988" y="3460413"/>
                <a:ext cx="991531" cy="991531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 w="12700" cmpd="sng">
                <a:solidFill>
                  <a:srgbClr val="0033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none" lIns="290259" tIns="41911" rIns="78232" bIns="41911" numCol="1" spcCol="1270" rtlCol="0" anchor="ctr" anchorCtr="0">
                <a:noAutofit/>
              </a:bodyPr>
              <a:lstStyle/>
              <a:p>
                <a:pPr algn="ctr" defTabSz="488834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2" name="Picture 49" descr="ball2v2pn-2.png">
                <a:extLst>
                  <a:ext uri="{FF2B5EF4-FFF2-40B4-BE49-F238E27FC236}">
                    <a16:creationId xmlns:a16="http://schemas.microsoft.com/office/drawing/2014/main" id="{15938769-3F99-1C4E-95E1-D98FD2FA4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5944613" y="3279047"/>
                <a:ext cx="520133" cy="507600"/>
              </a:xfrm>
              <a:prstGeom prst="rect">
                <a:avLst/>
              </a:prstGeom>
            </p:spPr>
          </p:pic>
          <p:pic>
            <p:nvPicPr>
              <p:cNvPr id="33" name="Picture 50" descr="ball2v2pn-2.png">
                <a:extLst>
                  <a:ext uri="{FF2B5EF4-FFF2-40B4-BE49-F238E27FC236}">
                    <a16:creationId xmlns:a16="http://schemas.microsoft.com/office/drawing/2014/main" id="{140FEF22-3C35-5945-A59A-8BBD16BB83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5158262" y="3587881"/>
                <a:ext cx="520133" cy="507600"/>
              </a:xfrm>
              <a:prstGeom prst="rect">
                <a:avLst/>
              </a:prstGeom>
            </p:spPr>
          </p:pic>
          <p:pic>
            <p:nvPicPr>
              <p:cNvPr id="34" name="Picture 56" descr="ball2v2pn.png">
                <a:extLst>
                  <a:ext uri="{FF2B5EF4-FFF2-40B4-BE49-F238E27FC236}">
                    <a16:creationId xmlns:a16="http://schemas.microsoft.com/office/drawing/2014/main" id="{38B03184-3ED2-3045-90DC-0A4B85BF7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5789958" y="3088954"/>
                <a:ext cx="518251" cy="505763"/>
              </a:xfrm>
              <a:prstGeom prst="rect">
                <a:avLst/>
              </a:prstGeom>
            </p:spPr>
          </p:pic>
          <p:pic>
            <p:nvPicPr>
              <p:cNvPr id="35" name="Picture 59" descr="ball2v2pn.png">
                <a:extLst>
                  <a:ext uri="{FF2B5EF4-FFF2-40B4-BE49-F238E27FC236}">
                    <a16:creationId xmlns:a16="http://schemas.microsoft.com/office/drawing/2014/main" id="{00F46C92-4C1B-4242-B2BA-2BB3BA3F2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4863680" y="3561053"/>
                <a:ext cx="518251" cy="505763"/>
              </a:xfrm>
              <a:prstGeom prst="rect">
                <a:avLst/>
              </a:prstGeom>
            </p:spPr>
          </p:pic>
          <p:pic>
            <p:nvPicPr>
              <p:cNvPr id="36" name="Picture 60" descr="ball2v2pn.png">
                <a:extLst>
                  <a:ext uri="{FF2B5EF4-FFF2-40B4-BE49-F238E27FC236}">
                    <a16:creationId xmlns:a16="http://schemas.microsoft.com/office/drawing/2014/main" id="{4AA3FCFE-49FE-5648-BECE-3C811A46F3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5051286" y="3851274"/>
                <a:ext cx="518251" cy="505763"/>
              </a:xfrm>
              <a:prstGeom prst="rect">
                <a:avLst/>
              </a:prstGeom>
            </p:spPr>
          </p:pic>
          <p:pic>
            <p:nvPicPr>
              <p:cNvPr id="37" name="Picture 61">
                <a:extLst>
                  <a:ext uri="{FF2B5EF4-FFF2-40B4-BE49-F238E27FC236}">
                    <a16:creationId xmlns:a16="http://schemas.microsoft.com/office/drawing/2014/main" id="{AF6EF7F9-40C6-314F-B1CC-6FA381E2E2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 rot="16654851">
                <a:off x="4794833" y="3810399"/>
                <a:ext cx="510773" cy="505763"/>
              </a:xfrm>
              <a:prstGeom prst="rect">
                <a:avLst/>
              </a:prstGeom>
            </p:spPr>
          </p:pic>
          <p:cxnSp>
            <p:nvCxnSpPr>
              <p:cNvPr id="38" name="Straight Arrow Connector 53">
                <a:extLst>
                  <a:ext uri="{FF2B5EF4-FFF2-40B4-BE49-F238E27FC236}">
                    <a16:creationId xmlns:a16="http://schemas.microsoft.com/office/drawing/2014/main" id="{1F0DFB22-E262-144E-AE09-8AD9A8663B87}"/>
                  </a:ext>
                </a:extLst>
              </p:cNvPr>
              <p:cNvCxnSpPr/>
              <p:nvPr/>
            </p:nvCxnSpPr>
            <p:spPr>
              <a:xfrm flipV="1">
                <a:off x="5229328" y="3513651"/>
                <a:ext cx="921183" cy="467684"/>
              </a:xfrm>
              <a:prstGeom prst="straightConnector1">
                <a:avLst/>
              </a:prstGeom>
              <a:ln w="22225" cmpd="sng">
                <a:solidFill>
                  <a:srgbClr val="000000"/>
                </a:solidFill>
                <a:headEnd type="stealth" w="lg" len="lg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er 16">
              <a:extLst>
                <a:ext uri="{FF2B5EF4-FFF2-40B4-BE49-F238E27FC236}">
                  <a16:creationId xmlns:a16="http://schemas.microsoft.com/office/drawing/2014/main" id="{190D7F44-8287-7748-807C-2F8BD2A30E9A}"/>
                </a:ext>
              </a:extLst>
            </p:cNvPr>
            <p:cNvGrpSpPr>
              <a:grpSpLocks noChangeAspect="1"/>
            </p:cNvGrpSpPr>
            <p:nvPr/>
          </p:nvGrpSpPr>
          <p:grpSpPr>
            <a:xfrm rot="18964499">
              <a:off x="2083981" y="673594"/>
              <a:ext cx="1076235" cy="640553"/>
              <a:chOff x="2001054" y="5437736"/>
              <a:chExt cx="425375" cy="253174"/>
            </a:xfrm>
          </p:grpSpPr>
          <p:pic>
            <p:nvPicPr>
              <p:cNvPr id="28" name="Picture 4" descr="See original image">
                <a:extLst>
                  <a:ext uri="{FF2B5EF4-FFF2-40B4-BE49-F238E27FC236}">
                    <a16:creationId xmlns:a16="http://schemas.microsoft.com/office/drawing/2014/main" id="{946D5333-5460-F14A-BD40-D222A3AFDA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001054" y="5437736"/>
                <a:ext cx="229767" cy="231226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4">
                <a:extLst>
                  <a:ext uri="{FF2B5EF4-FFF2-40B4-BE49-F238E27FC236}">
                    <a16:creationId xmlns:a16="http://schemas.microsoft.com/office/drawing/2014/main" id="{091A6CE5-CA50-514F-89DD-5ED5458817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/>
            </p:blipFill>
            <p:spPr bwMode="auto">
              <a:xfrm>
                <a:off x="2198310" y="5460510"/>
                <a:ext cx="228119" cy="230400"/>
              </a:xfrm>
              <a:prstGeom prst="ellipse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78A00BE-1816-6C49-9EC1-2F572FF02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37265" y="872732"/>
              <a:ext cx="1368000" cy="1210863"/>
            </a:xfrm>
            <a:prstGeom prst="rect">
              <a:avLst/>
            </a:prstGeom>
            <a:ln w="57150">
              <a:solidFill>
                <a:schemeClr val="tx1"/>
              </a:solidFill>
            </a:ln>
            <a:scene3d>
              <a:camera prst="orthographicFront">
                <a:rot lat="3000000" lon="2400000" rev="7800000"/>
              </a:camera>
              <a:lightRig rig="threePt" dir="t"/>
            </a:scene3d>
          </p:spPr>
        </p:pic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1C8A54D1-B16F-294E-A2F7-3D9BA2456508}"/>
                </a:ext>
              </a:extLst>
            </p:cNvPr>
            <p:cNvSpPr/>
            <p:nvPr/>
          </p:nvSpPr>
          <p:spPr>
            <a:xfrm>
              <a:off x="531628" y="1637414"/>
              <a:ext cx="2105246" cy="1467293"/>
            </a:xfrm>
            <a:custGeom>
              <a:avLst/>
              <a:gdLst>
                <a:gd name="connsiteX0" fmla="*/ 2083981 w 2083981"/>
                <a:gd name="connsiteY0" fmla="*/ 1467293 h 1467293"/>
                <a:gd name="connsiteX1" fmla="*/ 1956391 w 2083981"/>
                <a:gd name="connsiteY1" fmla="*/ 637953 h 1467293"/>
                <a:gd name="connsiteX2" fmla="*/ 0 w 2083981"/>
                <a:gd name="connsiteY2" fmla="*/ 0 h 1467293"/>
                <a:gd name="connsiteX3" fmla="*/ 1360967 w 2083981"/>
                <a:gd name="connsiteY3" fmla="*/ 1360967 h 1467293"/>
                <a:gd name="connsiteX4" fmla="*/ 2083981 w 2083981"/>
                <a:gd name="connsiteY4" fmla="*/ 1467293 h 146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3981" h="1467293">
                  <a:moveTo>
                    <a:pt x="2083981" y="1467293"/>
                  </a:moveTo>
                  <a:lnTo>
                    <a:pt x="1956391" y="637953"/>
                  </a:lnTo>
                  <a:lnTo>
                    <a:pt x="0" y="0"/>
                  </a:lnTo>
                  <a:lnTo>
                    <a:pt x="1360967" y="1360967"/>
                  </a:lnTo>
                  <a:lnTo>
                    <a:pt x="2083981" y="1467293"/>
                  </a:ln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E0A00442-3137-6F4B-91BF-FE0F711BB6BE}"/>
                </a:ext>
              </a:extLst>
            </p:cNvPr>
            <p:cNvSpPr/>
            <p:nvPr/>
          </p:nvSpPr>
          <p:spPr>
            <a:xfrm>
              <a:off x="2530549" y="2041451"/>
              <a:ext cx="1892595" cy="1084521"/>
            </a:xfrm>
            <a:custGeom>
              <a:avLst/>
              <a:gdLst>
                <a:gd name="connsiteX0" fmla="*/ 0 w 1892595"/>
                <a:gd name="connsiteY0" fmla="*/ 212651 h 1084521"/>
                <a:gd name="connsiteX1" fmla="*/ 1892595 w 1892595"/>
                <a:gd name="connsiteY1" fmla="*/ 0 h 1084521"/>
                <a:gd name="connsiteX2" fmla="*/ 956930 w 1892595"/>
                <a:gd name="connsiteY2" fmla="*/ 1020726 h 1084521"/>
                <a:gd name="connsiteX3" fmla="*/ 85060 w 1892595"/>
                <a:gd name="connsiteY3" fmla="*/ 1084521 h 1084521"/>
                <a:gd name="connsiteX4" fmla="*/ 0 w 1892595"/>
                <a:gd name="connsiteY4" fmla="*/ 212651 h 108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2595" h="1084521">
                  <a:moveTo>
                    <a:pt x="0" y="212651"/>
                  </a:moveTo>
                  <a:lnTo>
                    <a:pt x="1892595" y="0"/>
                  </a:lnTo>
                  <a:lnTo>
                    <a:pt x="956930" y="1020726"/>
                  </a:lnTo>
                  <a:lnTo>
                    <a:pt x="85060" y="1084521"/>
                  </a:lnTo>
                  <a:lnTo>
                    <a:pt x="0" y="212651"/>
                  </a:lnTo>
                  <a:close/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13343FD3-86BE-3C41-8D01-1E1AAFDD7223}"/>
                </a:ext>
              </a:extLst>
            </p:cNvPr>
            <p:cNvSpPr/>
            <p:nvPr/>
          </p:nvSpPr>
          <p:spPr>
            <a:xfrm>
              <a:off x="370390" y="1516284"/>
              <a:ext cx="208344" cy="208344"/>
            </a:xfrm>
            <a:custGeom>
              <a:avLst/>
              <a:gdLst>
                <a:gd name="connsiteX0" fmla="*/ 81023 w 208344"/>
                <a:gd name="connsiteY0" fmla="*/ 0 h 208344"/>
                <a:gd name="connsiteX1" fmla="*/ 208344 w 208344"/>
                <a:gd name="connsiteY1" fmla="*/ 57873 h 208344"/>
                <a:gd name="connsiteX2" fmla="*/ 208344 w 208344"/>
                <a:gd name="connsiteY2" fmla="*/ 57873 h 208344"/>
                <a:gd name="connsiteX3" fmla="*/ 127321 w 208344"/>
                <a:gd name="connsiteY3" fmla="*/ 127321 h 208344"/>
                <a:gd name="connsiteX4" fmla="*/ 185195 w 208344"/>
                <a:gd name="connsiteY4" fmla="*/ 208344 h 208344"/>
                <a:gd name="connsiteX5" fmla="*/ 0 w 208344"/>
                <a:gd name="connsiteY5" fmla="*/ 208344 h 208344"/>
                <a:gd name="connsiteX6" fmla="*/ 81023 w 208344"/>
                <a:gd name="connsiteY6" fmla="*/ 0 h 20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344" h="208344">
                  <a:moveTo>
                    <a:pt x="81023" y="0"/>
                  </a:moveTo>
                  <a:lnTo>
                    <a:pt x="208344" y="57873"/>
                  </a:lnTo>
                  <a:lnTo>
                    <a:pt x="208344" y="57873"/>
                  </a:lnTo>
                  <a:lnTo>
                    <a:pt x="127321" y="127321"/>
                  </a:lnTo>
                  <a:lnTo>
                    <a:pt x="185195" y="208344"/>
                  </a:lnTo>
                  <a:lnTo>
                    <a:pt x="0" y="208344"/>
                  </a:lnTo>
                  <a:lnTo>
                    <a:pt x="8102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ABC8858C-2526-774A-97BF-8296FEFE23A5}"/>
                </a:ext>
              </a:extLst>
            </p:cNvPr>
            <p:cNvSpPr/>
            <p:nvPr/>
          </p:nvSpPr>
          <p:spPr>
            <a:xfrm>
              <a:off x="4328932" y="1979271"/>
              <a:ext cx="289367" cy="196770"/>
            </a:xfrm>
            <a:custGeom>
              <a:avLst/>
              <a:gdLst>
                <a:gd name="connsiteX0" fmla="*/ 57873 w 289367"/>
                <a:gd name="connsiteY0" fmla="*/ 0 h 196770"/>
                <a:gd name="connsiteX1" fmla="*/ 57873 w 289367"/>
                <a:gd name="connsiteY1" fmla="*/ 0 h 196770"/>
                <a:gd name="connsiteX2" fmla="*/ 115746 w 289367"/>
                <a:gd name="connsiteY2" fmla="*/ 69448 h 196770"/>
                <a:gd name="connsiteX3" fmla="*/ 115746 w 289367"/>
                <a:gd name="connsiteY3" fmla="*/ 69448 h 196770"/>
                <a:gd name="connsiteX4" fmla="*/ 0 w 289367"/>
                <a:gd name="connsiteY4" fmla="*/ 196770 h 196770"/>
                <a:gd name="connsiteX5" fmla="*/ 266217 w 289367"/>
                <a:gd name="connsiteY5" fmla="*/ 185195 h 196770"/>
                <a:gd name="connsiteX6" fmla="*/ 289367 w 289367"/>
                <a:gd name="connsiteY6" fmla="*/ 0 h 196770"/>
                <a:gd name="connsiteX7" fmla="*/ 57873 w 289367"/>
                <a:gd name="connsiteY7" fmla="*/ 0 h 19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367" h="196770">
                  <a:moveTo>
                    <a:pt x="57873" y="0"/>
                  </a:moveTo>
                  <a:lnTo>
                    <a:pt x="57873" y="0"/>
                  </a:lnTo>
                  <a:lnTo>
                    <a:pt x="115746" y="69448"/>
                  </a:lnTo>
                  <a:lnTo>
                    <a:pt x="115746" y="69448"/>
                  </a:lnTo>
                  <a:lnTo>
                    <a:pt x="0" y="196770"/>
                  </a:lnTo>
                  <a:lnTo>
                    <a:pt x="266217" y="185195"/>
                  </a:lnTo>
                  <a:lnTo>
                    <a:pt x="289367" y="0"/>
                  </a:lnTo>
                  <a:lnTo>
                    <a:pt x="5787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Image 42">
            <a:extLst>
              <a:ext uri="{FF2B5EF4-FFF2-40B4-BE49-F238E27FC236}">
                <a16:creationId xmlns:a16="http://schemas.microsoft.com/office/drawing/2014/main" id="{E457FF72-5BF6-FA41-845B-77D5B043BF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831" y="2792547"/>
            <a:ext cx="3072809" cy="2567283"/>
          </a:xfrm>
          <a:prstGeom prst="rect">
            <a:avLst/>
          </a:prstGeom>
        </p:spPr>
      </p:pic>
      <p:grpSp>
        <p:nvGrpSpPr>
          <p:cNvPr id="80" name="Groupe 79">
            <a:extLst>
              <a:ext uri="{FF2B5EF4-FFF2-40B4-BE49-F238E27FC236}">
                <a16:creationId xmlns:a16="http://schemas.microsoft.com/office/drawing/2014/main" id="{15130660-F140-6942-9AEB-3152C6F60AC2}"/>
              </a:ext>
            </a:extLst>
          </p:cNvPr>
          <p:cNvGrpSpPr/>
          <p:nvPr/>
        </p:nvGrpSpPr>
        <p:grpSpPr>
          <a:xfrm>
            <a:off x="2690740" y="4165841"/>
            <a:ext cx="1805127" cy="1283330"/>
            <a:chOff x="2690740" y="4165841"/>
            <a:chExt cx="1805127" cy="1283330"/>
          </a:xfrm>
        </p:grpSpPr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E2F550BC-F1FB-6440-8FD6-B3AE5A7636E1}"/>
                </a:ext>
              </a:extLst>
            </p:cNvPr>
            <p:cNvGrpSpPr/>
            <p:nvPr/>
          </p:nvGrpSpPr>
          <p:grpSpPr>
            <a:xfrm>
              <a:off x="2690740" y="4525841"/>
              <a:ext cx="1805127" cy="923330"/>
              <a:chOff x="4280288" y="5734053"/>
              <a:chExt cx="1805127" cy="923330"/>
            </a:xfrm>
          </p:grpSpPr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7D1086BB-2424-F141-A4A2-21292E9CF6FF}"/>
                  </a:ext>
                </a:extLst>
              </p:cNvPr>
              <p:cNvSpPr txBox="1"/>
              <p:nvPr/>
            </p:nvSpPr>
            <p:spPr>
              <a:xfrm>
                <a:off x="4606933" y="5734053"/>
                <a:ext cx="147848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Symmetry </a:t>
                </a: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Breaking (SB) </a:t>
                </a: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state </a:t>
                </a:r>
              </a:p>
            </p:txBody>
          </p:sp>
          <p:cxnSp>
            <p:nvCxnSpPr>
              <p:cNvPr id="49" name="Connecteur droit avec flèche 48">
                <a:extLst>
                  <a:ext uri="{FF2B5EF4-FFF2-40B4-BE49-F238E27FC236}">
                    <a16:creationId xmlns:a16="http://schemas.microsoft.com/office/drawing/2014/main" id="{D3A71F59-CB37-184A-85D9-3BFD56ECF7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80288" y="5931930"/>
                <a:ext cx="326645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985040CE-EEC5-2249-9F85-A99FA769FE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8253" y="4165841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2A393027-D1C5-1B48-B78F-7B6BDC1BEEA7}"/>
              </a:ext>
            </a:extLst>
          </p:cNvPr>
          <p:cNvGrpSpPr/>
          <p:nvPr/>
        </p:nvGrpSpPr>
        <p:grpSpPr>
          <a:xfrm>
            <a:off x="353195" y="5092861"/>
            <a:ext cx="3046578" cy="959407"/>
            <a:chOff x="353195" y="5092861"/>
            <a:chExt cx="3046578" cy="959407"/>
          </a:xfrm>
        </p:grpSpPr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4F297295-705C-B740-AD8C-CE9894C56C6B}"/>
                </a:ext>
              </a:extLst>
            </p:cNvPr>
            <p:cNvSpPr txBox="1"/>
            <p:nvPr/>
          </p:nvSpPr>
          <p:spPr>
            <a:xfrm>
              <a:off x="680759" y="5405937"/>
              <a:ext cx="27190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Symmetry Restored </a:t>
              </a:r>
            </a:p>
            <a:p>
              <a:r>
                <a:rPr lang="en-US" dirty="0">
                  <a:solidFill>
                    <a:schemeClr val="accent1"/>
                  </a:solidFill>
                </a:rPr>
                <a:t>(SR) state (multi-reference)</a:t>
              </a:r>
            </a:p>
          </p:txBody>
        </p: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A8782CC6-BC8B-CA45-9265-6D99209B47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3173" y="5092861"/>
              <a:ext cx="617283" cy="20553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1CD21E8C-E2A5-C245-948F-654256008E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3195" y="5375412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D0AE4B08-BB9C-0D4D-B07D-2FC0E6703D8F}"/>
              </a:ext>
            </a:extLst>
          </p:cNvPr>
          <p:cNvGrpSpPr/>
          <p:nvPr/>
        </p:nvGrpSpPr>
        <p:grpSpPr>
          <a:xfrm>
            <a:off x="2122840" y="1999547"/>
            <a:ext cx="2680659" cy="2999990"/>
            <a:chOff x="2122840" y="1999547"/>
            <a:chExt cx="2680659" cy="2999990"/>
          </a:xfrm>
        </p:grpSpPr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CDC42B36-BC22-3148-8912-E954642536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30740" y="2522804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C68AF8DF-82EE-1B4B-A3F9-01F4A9DD5E32}"/>
                </a:ext>
              </a:extLst>
            </p:cNvPr>
            <p:cNvSpPr txBox="1"/>
            <p:nvPr/>
          </p:nvSpPr>
          <p:spPr>
            <a:xfrm>
              <a:off x="2773007" y="1999547"/>
              <a:ext cx="203049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Further </a:t>
              </a:r>
            </a:p>
            <a:p>
              <a:r>
                <a:rPr lang="en-US" dirty="0">
                  <a:solidFill>
                    <a:schemeClr val="accent1"/>
                  </a:solidFill>
                </a:rPr>
                <a:t>Quantum </a:t>
              </a:r>
            </a:p>
            <a:p>
              <a:r>
                <a:rPr lang="en-US" dirty="0">
                  <a:solidFill>
                    <a:schemeClr val="accent1"/>
                  </a:solidFill>
                </a:rPr>
                <a:t>or hybrid</a:t>
              </a:r>
            </a:p>
            <a:p>
              <a:r>
                <a:rPr lang="en-US" dirty="0">
                  <a:solidFill>
                    <a:schemeClr val="accent1"/>
                  </a:solidFill>
                </a:rPr>
                <a:t>Quantum-Classical </a:t>
              </a:r>
            </a:p>
            <a:p>
              <a:r>
                <a:rPr lang="en-US" dirty="0">
                  <a:solidFill>
                    <a:schemeClr val="accent1"/>
                  </a:solidFill>
                </a:rPr>
                <a:t>Post-processing</a:t>
              </a:r>
            </a:p>
          </p:txBody>
        </p: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96F9CF7C-99E4-FC4A-8CB2-1043ED430A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2840" y="4999537"/>
              <a:ext cx="59400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07A42049-FF13-9C4A-A78B-92B663BDFC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2840" y="4587852"/>
              <a:ext cx="59400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>
              <a:extLst>
                <a:ext uri="{FF2B5EF4-FFF2-40B4-BE49-F238E27FC236}">
                  <a16:creationId xmlns:a16="http://schemas.microsoft.com/office/drawing/2014/main" id="{15AE0D57-9827-4340-9BC6-F98DD157C9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2840" y="4460170"/>
              <a:ext cx="59400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C1F9D42A-5F35-BE41-8AE3-C91DC34C6F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2840" y="4147993"/>
              <a:ext cx="59400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4AA6C085-2927-7B42-B73C-916599BBE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2840" y="3660240"/>
              <a:ext cx="59400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92EACB03-8751-B341-B010-1BB3E61714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2840" y="3812640"/>
              <a:ext cx="59400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9F5FB045-3BA3-CE46-B337-7798B2823B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2840" y="3965040"/>
              <a:ext cx="59400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A63FB8DD-AA78-BE49-9962-2D7B6087E276}"/>
              </a:ext>
            </a:extLst>
          </p:cNvPr>
          <p:cNvGrpSpPr/>
          <p:nvPr/>
        </p:nvGrpSpPr>
        <p:grpSpPr>
          <a:xfrm>
            <a:off x="5421053" y="1880381"/>
            <a:ext cx="4063914" cy="622189"/>
            <a:chOff x="5421053" y="1880381"/>
            <a:chExt cx="4063914" cy="62218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F006F96-2B1A-6449-A059-8605CF993846}"/>
                </a:ext>
              </a:extLst>
            </p:cNvPr>
            <p:cNvSpPr/>
            <p:nvPr/>
          </p:nvSpPr>
          <p:spPr>
            <a:xfrm>
              <a:off x="5937067" y="1880381"/>
              <a:ext cx="3547900" cy="6221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Preparation of SB states on QC</a:t>
              </a:r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AA40926F-EFD6-D44C-ADBF-9B849E1ECA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1053" y="2011475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44A01C84-97DF-AA45-962F-8FAB04F70B61}"/>
              </a:ext>
            </a:extLst>
          </p:cNvPr>
          <p:cNvGrpSpPr/>
          <p:nvPr/>
        </p:nvGrpSpPr>
        <p:grpSpPr>
          <a:xfrm>
            <a:off x="5421053" y="2542862"/>
            <a:ext cx="4063914" cy="1048089"/>
            <a:chOff x="5421053" y="2542862"/>
            <a:chExt cx="4063914" cy="1048089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6E49CD2-51B9-6C40-9ECA-9487678914BD}"/>
                </a:ext>
              </a:extLst>
            </p:cNvPr>
            <p:cNvSpPr/>
            <p:nvPr/>
          </p:nvSpPr>
          <p:spPr>
            <a:xfrm>
              <a:off x="5937067" y="2968762"/>
              <a:ext cx="3547900" cy="62218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Symmetry restoration on QC</a:t>
              </a:r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EDF953A1-FF91-AF4A-B61A-E8EC7D62B3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1053" y="3099856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61" name="Flèche vers le bas 60">
              <a:extLst>
                <a:ext uri="{FF2B5EF4-FFF2-40B4-BE49-F238E27FC236}">
                  <a16:creationId xmlns:a16="http://schemas.microsoft.com/office/drawing/2014/main" id="{201F4C0E-CB74-D649-91FC-E626A09F5074}"/>
                </a:ext>
              </a:extLst>
            </p:cNvPr>
            <p:cNvSpPr/>
            <p:nvPr/>
          </p:nvSpPr>
          <p:spPr>
            <a:xfrm>
              <a:off x="7335141" y="2542862"/>
              <a:ext cx="876101" cy="36438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1ED972C2-9843-DA44-B959-1FD304ED1521}"/>
              </a:ext>
            </a:extLst>
          </p:cNvPr>
          <p:cNvGrpSpPr/>
          <p:nvPr/>
        </p:nvGrpSpPr>
        <p:grpSpPr>
          <a:xfrm>
            <a:off x="4900629" y="1525924"/>
            <a:ext cx="4674113" cy="2424574"/>
            <a:chOff x="4900629" y="1525924"/>
            <a:chExt cx="4674113" cy="2424574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2CBEE74-F8F1-6941-8C14-EAD4AF65986B}"/>
                </a:ext>
              </a:extLst>
            </p:cNvPr>
            <p:cNvSpPr/>
            <p:nvPr/>
          </p:nvSpPr>
          <p:spPr>
            <a:xfrm>
              <a:off x="5305841" y="1649867"/>
              <a:ext cx="4268901" cy="2182507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9B1AE18D-63B9-E14B-B6F1-BCC9E5241F07}"/>
                </a:ext>
              </a:extLst>
            </p:cNvPr>
            <p:cNvSpPr txBox="1"/>
            <p:nvPr/>
          </p:nvSpPr>
          <p:spPr>
            <a:xfrm rot="16200000">
              <a:off x="3873008" y="2553545"/>
              <a:ext cx="2424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Variational optimization</a:t>
              </a:r>
            </a:p>
          </p:txBody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10068FF0-967B-E842-99AA-DEE721572B41}"/>
              </a:ext>
            </a:extLst>
          </p:cNvPr>
          <p:cNvGrpSpPr/>
          <p:nvPr/>
        </p:nvGrpSpPr>
        <p:grpSpPr>
          <a:xfrm>
            <a:off x="5421053" y="3932783"/>
            <a:ext cx="4063914" cy="1275350"/>
            <a:chOff x="5421053" y="3932783"/>
            <a:chExt cx="4063914" cy="1275350"/>
          </a:xfrm>
        </p:grpSpPr>
        <p:sp>
          <p:nvSpPr>
            <p:cNvPr id="76" name="Flèche vers le bas 75">
              <a:extLst>
                <a:ext uri="{FF2B5EF4-FFF2-40B4-BE49-F238E27FC236}">
                  <a16:creationId xmlns:a16="http://schemas.microsoft.com/office/drawing/2014/main" id="{725F28CA-1EDC-6745-95BA-30F17800C683}"/>
                </a:ext>
              </a:extLst>
            </p:cNvPr>
            <p:cNvSpPr/>
            <p:nvPr/>
          </p:nvSpPr>
          <p:spPr>
            <a:xfrm>
              <a:off x="7335141" y="3932783"/>
              <a:ext cx="876101" cy="36438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FAD88CE-788D-9948-B082-44835C01F517}"/>
                </a:ext>
              </a:extLst>
            </p:cNvPr>
            <p:cNvSpPr/>
            <p:nvPr/>
          </p:nvSpPr>
          <p:spPr>
            <a:xfrm>
              <a:off x="5937067" y="4345841"/>
              <a:ext cx="3547900" cy="8622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Post-processing for </a:t>
              </a:r>
            </a:p>
            <a:p>
              <a:pPr algn="ctr"/>
              <a:r>
                <a:rPr lang="en-US" dirty="0"/>
                <a:t>Improved ground state or excited </a:t>
              </a:r>
            </a:p>
            <a:p>
              <a:pPr algn="ctr"/>
              <a:r>
                <a:rPr lang="en-US" dirty="0"/>
                <a:t>States (QPE, Quantum Krylov, …)</a:t>
              </a:r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3E76F0B6-50E3-BC4B-B26F-E5AF56C79E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1053" y="4596987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362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361193" y="12701"/>
            <a:ext cx="5461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Application to the N-body pairing problem</a:t>
            </a:r>
          </a:p>
          <a:p>
            <a:pPr algn="r"/>
            <a:r>
              <a:rPr lang="en-US" sz="2400" dirty="0">
                <a:solidFill>
                  <a:srgbClr val="0070C0"/>
                </a:solidFill>
              </a:rPr>
              <a:t>Hamiltonian and initial state</a:t>
            </a:r>
          </a:p>
        </p:txBody>
      </p:sp>
      <p:cxnSp>
        <p:nvCxnSpPr>
          <p:cNvPr id="5" name="Connecteur droit 4"/>
          <p:cNvCxnSpPr/>
          <p:nvPr/>
        </p:nvCxnSpPr>
        <p:spPr>
          <a:xfrm flipV="1">
            <a:off x="424070" y="420342"/>
            <a:ext cx="9481930" cy="0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03169" y="508908"/>
            <a:ext cx="2109106" cy="446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Pairing Hamiltonian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948" y="1146488"/>
            <a:ext cx="4045975" cy="508812"/>
          </a:xfrm>
          <a:prstGeom prst="rect">
            <a:avLst/>
          </a:prstGeom>
        </p:spPr>
      </p:pic>
      <p:grpSp>
        <p:nvGrpSpPr>
          <p:cNvPr id="49" name="Grouper 48"/>
          <p:cNvGrpSpPr/>
          <p:nvPr/>
        </p:nvGrpSpPr>
        <p:grpSpPr>
          <a:xfrm>
            <a:off x="0" y="1484671"/>
            <a:ext cx="3289371" cy="693583"/>
            <a:chOff x="0" y="1484671"/>
            <a:chExt cx="3289371" cy="693583"/>
          </a:xfrm>
        </p:grpSpPr>
        <p:sp>
          <p:nvSpPr>
            <p:cNvPr id="8" name="Flèche vers le bas 7"/>
            <p:cNvSpPr/>
            <p:nvPr/>
          </p:nvSpPr>
          <p:spPr>
            <a:xfrm flipV="1">
              <a:off x="2478330" y="1484671"/>
              <a:ext cx="157316" cy="21631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0" y="1750143"/>
              <a:ext cx="2341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Jordan-Wigner </a:t>
              </a:r>
              <a:r>
                <a:rPr lang="en-US" dirty="0" err="1">
                  <a:solidFill>
                    <a:srgbClr val="0070C0"/>
                  </a:solidFill>
                </a:rPr>
                <a:t>transfo</a:t>
              </a:r>
              <a:r>
                <a:rPr lang="en-US" dirty="0">
                  <a:solidFill>
                    <a:srgbClr val="0070C0"/>
                  </a:solidFill>
                </a:rPr>
                <a:t>:</a:t>
              </a:r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5139" y="1739836"/>
              <a:ext cx="924232" cy="438418"/>
            </a:xfrm>
            <a:prstGeom prst="rect">
              <a:avLst/>
            </a:prstGeom>
          </p:spPr>
        </p:pic>
      </p:grpSp>
      <p:grpSp>
        <p:nvGrpSpPr>
          <p:cNvPr id="50" name="Grouper 49"/>
          <p:cNvGrpSpPr/>
          <p:nvPr/>
        </p:nvGrpSpPr>
        <p:grpSpPr>
          <a:xfrm>
            <a:off x="3947651" y="1196536"/>
            <a:ext cx="5667907" cy="1534988"/>
            <a:chOff x="3947651" y="1196536"/>
            <a:chExt cx="5667907" cy="1534988"/>
          </a:xfrm>
        </p:grpSpPr>
        <p:sp>
          <p:nvSpPr>
            <p:cNvPr id="11" name="Flèche vers le bas 10"/>
            <p:cNvSpPr/>
            <p:nvPr/>
          </p:nvSpPr>
          <p:spPr>
            <a:xfrm flipV="1">
              <a:off x="4616245" y="1499420"/>
              <a:ext cx="157316" cy="21631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947651" y="1794387"/>
              <a:ext cx="15691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State ordering 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is important ! </a:t>
              </a:r>
            </a:p>
          </p:txBody>
        </p:sp>
        <p:grpSp>
          <p:nvGrpSpPr>
            <p:cNvPr id="48" name="Grouper 47"/>
            <p:cNvGrpSpPr/>
            <p:nvPr/>
          </p:nvGrpSpPr>
          <p:grpSpPr>
            <a:xfrm>
              <a:off x="5884606" y="1196536"/>
              <a:ext cx="3730952" cy="1534988"/>
              <a:chOff x="5884606" y="1196536"/>
              <a:chExt cx="3730952" cy="1534988"/>
            </a:xfrm>
          </p:grpSpPr>
          <p:grpSp>
            <p:nvGrpSpPr>
              <p:cNvPr id="44" name="Grouper 43"/>
              <p:cNvGrpSpPr/>
              <p:nvPr/>
            </p:nvGrpSpPr>
            <p:grpSpPr>
              <a:xfrm>
                <a:off x="5884606" y="1196536"/>
                <a:ext cx="3730952" cy="816168"/>
                <a:chOff x="5884606" y="1196536"/>
                <a:chExt cx="3730952" cy="816168"/>
              </a:xfrm>
            </p:grpSpPr>
            <p:grpSp>
              <p:nvGrpSpPr>
                <p:cNvPr id="39" name="Grouper 38"/>
                <p:cNvGrpSpPr/>
                <p:nvPr/>
              </p:nvGrpSpPr>
              <p:grpSpPr>
                <a:xfrm>
                  <a:off x="6735558" y="1245471"/>
                  <a:ext cx="2880000" cy="767233"/>
                  <a:chOff x="5988307" y="1215974"/>
                  <a:chExt cx="2880000" cy="767233"/>
                </a:xfrm>
              </p:grpSpPr>
              <p:cxnSp>
                <p:nvCxnSpPr>
                  <p:cNvPr id="17" name="Connecteur droit avec flèche 16"/>
                  <p:cNvCxnSpPr/>
                  <p:nvPr/>
                </p:nvCxnSpPr>
                <p:spPr>
                  <a:xfrm>
                    <a:off x="5988307" y="1540671"/>
                    <a:ext cx="288000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Connecteur droit 17"/>
                  <p:cNvCxnSpPr/>
                  <p:nvPr/>
                </p:nvCxnSpPr>
                <p:spPr>
                  <a:xfrm>
                    <a:off x="6145469" y="1476377"/>
                    <a:ext cx="0" cy="128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Connecteur droit 18"/>
                  <p:cNvCxnSpPr/>
                  <p:nvPr/>
                </p:nvCxnSpPr>
                <p:spPr>
                  <a:xfrm>
                    <a:off x="7333118" y="1476377"/>
                    <a:ext cx="0" cy="128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Connecteur droit 20"/>
                  <p:cNvCxnSpPr/>
                  <p:nvPr/>
                </p:nvCxnSpPr>
                <p:spPr>
                  <a:xfrm>
                    <a:off x="6541352" y="1476377"/>
                    <a:ext cx="0" cy="128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Connecteur droit 21"/>
                  <p:cNvCxnSpPr/>
                  <p:nvPr/>
                </p:nvCxnSpPr>
                <p:spPr>
                  <a:xfrm>
                    <a:off x="7729001" y="1476377"/>
                    <a:ext cx="0" cy="128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Connecteur droit 23"/>
                  <p:cNvCxnSpPr/>
                  <p:nvPr/>
                </p:nvCxnSpPr>
                <p:spPr>
                  <a:xfrm>
                    <a:off x="6937235" y="1476377"/>
                    <a:ext cx="0" cy="128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Connecteur droit 24"/>
                  <p:cNvCxnSpPr/>
                  <p:nvPr/>
                </p:nvCxnSpPr>
                <p:spPr>
                  <a:xfrm>
                    <a:off x="8124884" y="1476377"/>
                    <a:ext cx="0" cy="12858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ZoneTexte 26"/>
                  <p:cNvSpPr txBox="1"/>
                  <p:nvPr/>
                </p:nvSpPr>
                <p:spPr>
                  <a:xfrm>
                    <a:off x="8372323" y="1215974"/>
                    <a:ext cx="34336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mr-IN"/>
                      <a:t>…</a:t>
                    </a:r>
                    <a:endParaRPr lang="en-US" dirty="0"/>
                  </a:p>
                </p:txBody>
              </p:sp>
              <p:sp>
                <p:nvSpPr>
                  <p:cNvPr id="28" name="ZoneTexte 27"/>
                  <p:cNvSpPr txBox="1"/>
                  <p:nvPr/>
                </p:nvSpPr>
                <p:spPr>
                  <a:xfrm>
                    <a:off x="6008126" y="1609728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0</a:t>
                    </a:r>
                  </a:p>
                </p:txBody>
              </p:sp>
              <p:sp>
                <p:nvSpPr>
                  <p:cNvPr id="30" name="ZoneTexte 29"/>
                  <p:cNvSpPr txBox="1"/>
                  <p:nvPr/>
                </p:nvSpPr>
                <p:spPr>
                  <a:xfrm>
                    <a:off x="6397882" y="1609728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</a:t>
                    </a:r>
                  </a:p>
                </p:txBody>
              </p:sp>
              <p:sp>
                <p:nvSpPr>
                  <p:cNvPr id="31" name="ZoneTexte 30"/>
                  <p:cNvSpPr txBox="1"/>
                  <p:nvPr/>
                </p:nvSpPr>
                <p:spPr>
                  <a:xfrm>
                    <a:off x="6793169" y="1609728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/>
                      <a:t>2</a:t>
                    </a:r>
                  </a:p>
                </p:txBody>
              </p:sp>
              <p:sp>
                <p:nvSpPr>
                  <p:cNvPr id="33" name="ZoneTexte 32"/>
                  <p:cNvSpPr txBox="1"/>
                  <p:nvPr/>
                </p:nvSpPr>
                <p:spPr>
                  <a:xfrm>
                    <a:off x="7113331" y="1600508"/>
                    <a:ext cx="70485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mr-IN"/>
                      <a:t>…</a:t>
                    </a:r>
                    <a:endParaRPr lang="en-US" dirty="0"/>
                  </a:p>
                </p:txBody>
              </p:sp>
              <p:sp>
                <p:nvSpPr>
                  <p:cNvPr id="34" name="ZoneTexte 33"/>
                  <p:cNvSpPr txBox="1"/>
                  <p:nvPr/>
                </p:nvSpPr>
                <p:spPr>
                  <a:xfrm>
                    <a:off x="7571453" y="1613875"/>
                    <a:ext cx="30649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n</a:t>
                    </a:r>
                  </a:p>
                </p:txBody>
              </p:sp>
              <p:sp>
                <p:nvSpPr>
                  <p:cNvPr id="38" name="ZoneTexte 37"/>
                  <p:cNvSpPr txBox="1"/>
                  <p:nvPr/>
                </p:nvSpPr>
                <p:spPr>
                  <a:xfrm>
                    <a:off x="7861507" y="1608958"/>
                    <a:ext cx="53893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n+1</a:t>
                    </a:r>
                  </a:p>
                </p:txBody>
              </p:sp>
            </p:grpSp>
            <p:pic>
              <p:nvPicPr>
                <p:cNvPr id="40" name="Image 3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452262" y="1218790"/>
                  <a:ext cx="91384" cy="216000"/>
                </a:xfrm>
                <a:prstGeom prst="rect">
                  <a:avLst/>
                </a:prstGeom>
              </p:spPr>
            </p:pic>
            <p:pic>
              <p:nvPicPr>
                <p:cNvPr id="41" name="Image 4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836333" y="1196536"/>
                  <a:ext cx="111022" cy="245833"/>
                </a:xfrm>
                <a:prstGeom prst="rect">
                  <a:avLst/>
                </a:prstGeom>
              </p:spPr>
            </p:pic>
            <p:sp>
              <p:nvSpPr>
                <p:cNvPr id="42" name="ZoneTexte 41"/>
                <p:cNvSpPr txBox="1"/>
                <p:nvPr/>
              </p:nvSpPr>
              <p:spPr>
                <a:xfrm>
                  <a:off x="5889523" y="1199535"/>
                  <a:ext cx="96212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States labels</a:t>
                  </a:r>
                </a:p>
              </p:txBody>
            </p:sp>
            <p:sp>
              <p:nvSpPr>
                <p:cNvPr id="43" name="ZoneTexte 42"/>
                <p:cNvSpPr txBox="1"/>
                <p:nvPr/>
              </p:nvSpPr>
              <p:spPr>
                <a:xfrm>
                  <a:off x="5884606" y="1627238"/>
                  <a:ext cx="99418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Qubits labels</a:t>
                  </a:r>
                </a:p>
              </p:txBody>
            </p:sp>
          </p:grpSp>
          <p:pic>
            <p:nvPicPr>
              <p:cNvPr id="45" name="Image 4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22758" y="2330245"/>
                <a:ext cx="458896" cy="364203"/>
              </a:xfrm>
              <a:prstGeom prst="rect">
                <a:avLst/>
              </a:prstGeom>
            </p:spPr>
          </p:pic>
          <p:sp>
            <p:nvSpPr>
              <p:cNvPr id="46" name="Flèche vers la droite 45"/>
              <p:cNvSpPr/>
              <p:nvPr/>
            </p:nvSpPr>
            <p:spPr>
              <a:xfrm>
                <a:off x="6951407" y="2438400"/>
                <a:ext cx="471948" cy="22614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7" name="Image 4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21434" y="2404400"/>
                <a:ext cx="952295" cy="327124"/>
              </a:xfrm>
              <a:prstGeom prst="rect">
                <a:avLst/>
              </a:prstGeom>
            </p:spPr>
          </p:pic>
        </p:grpSp>
      </p:grpSp>
      <p:grpSp>
        <p:nvGrpSpPr>
          <p:cNvPr id="83" name="Grouper 82"/>
          <p:cNvGrpSpPr/>
          <p:nvPr/>
        </p:nvGrpSpPr>
        <p:grpSpPr>
          <a:xfrm>
            <a:off x="42026" y="2583317"/>
            <a:ext cx="4411399" cy="1296746"/>
            <a:chOff x="111439" y="3335682"/>
            <a:chExt cx="4411399" cy="1296746"/>
          </a:xfrm>
        </p:grpSpPr>
        <p:sp>
          <p:nvSpPr>
            <p:cNvPr id="51" name="Rectangle 50"/>
            <p:cNvSpPr/>
            <p:nvPr/>
          </p:nvSpPr>
          <p:spPr>
            <a:xfrm>
              <a:off x="111439" y="3335682"/>
              <a:ext cx="4411399" cy="4460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Initial (</a:t>
              </a:r>
              <a:r>
                <a:rPr lang="en-US"/>
                <a:t>symmetry breaking) state preparation</a:t>
              </a:r>
              <a:endParaRPr lang="en-US" dirty="0"/>
            </a:p>
          </p:txBody>
        </p:sp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1426" y="4008582"/>
              <a:ext cx="3479800" cy="623846"/>
            </a:xfrm>
            <a:prstGeom prst="rect">
              <a:avLst/>
            </a:prstGeom>
          </p:spPr>
        </p:pic>
      </p:grpSp>
      <p:grpSp>
        <p:nvGrpSpPr>
          <p:cNvPr id="84" name="Grouper 83"/>
          <p:cNvGrpSpPr/>
          <p:nvPr/>
        </p:nvGrpSpPr>
        <p:grpSpPr>
          <a:xfrm>
            <a:off x="4213355" y="3219559"/>
            <a:ext cx="4330291" cy="637151"/>
            <a:chOff x="4282768" y="3971924"/>
            <a:chExt cx="4330291" cy="637151"/>
          </a:xfrm>
        </p:grpSpPr>
        <p:sp>
          <p:nvSpPr>
            <p:cNvPr id="58" name="Flèche vers la droite 57"/>
            <p:cNvSpPr/>
            <p:nvPr/>
          </p:nvSpPr>
          <p:spPr>
            <a:xfrm>
              <a:off x="4370439" y="4173795"/>
              <a:ext cx="471948" cy="2261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Image 5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82768" y="3971924"/>
              <a:ext cx="692355" cy="166431"/>
            </a:xfrm>
            <a:prstGeom prst="rect">
              <a:avLst/>
            </a:prstGeom>
          </p:spPr>
        </p:pic>
        <p:pic>
          <p:nvPicPr>
            <p:cNvPr id="61" name="Image 6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84469" y="4105620"/>
              <a:ext cx="3428590" cy="503455"/>
            </a:xfrm>
            <a:prstGeom prst="rect">
              <a:avLst/>
            </a:prstGeom>
          </p:spPr>
        </p:pic>
      </p:grpSp>
      <p:grpSp>
        <p:nvGrpSpPr>
          <p:cNvPr id="85" name="Grouper 84"/>
          <p:cNvGrpSpPr/>
          <p:nvPr/>
        </p:nvGrpSpPr>
        <p:grpSpPr>
          <a:xfrm>
            <a:off x="-117250" y="3957375"/>
            <a:ext cx="4498150" cy="1889759"/>
            <a:chOff x="-294967" y="4734233"/>
            <a:chExt cx="4498150" cy="1889759"/>
          </a:xfrm>
        </p:grpSpPr>
        <p:sp>
          <p:nvSpPr>
            <p:cNvPr id="62" name="ZoneTexte 61"/>
            <p:cNvSpPr txBox="1"/>
            <p:nvPr/>
          </p:nvSpPr>
          <p:spPr>
            <a:xfrm>
              <a:off x="93407" y="4734233"/>
              <a:ext cx="3320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Equivalent universal gate on pairs</a:t>
              </a:r>
            </a:p>
          </p:txBody>
        </p:sp>
        <p:pic>
          <p:nvPicPr>
            <p:cNvPr id="63" name="Image 6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4967" y="5161934"/>
              <a:ext cx="4498150" cy="992239"/>
            </a:xfrm>
            <a:prstGeom prst="rect">
              <a:avLst/>
            </a:prstGeom>
          </p:spPr>
        </p:pic>
        <p:sp>
          <p:nvSpPr>
            <p:cNvPr id="64" name="ZoneTexte 63"/>
            <p:cNvSpPr txBox="1"/>
            <p:nvPr/>
          </p:nvSpPr>
          <p:spPr>
            <a:xfrm>
              <a:off x="53232" y="6100772"/>
              <a:ext cx="28250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Zhang Jiang et al, </a:t>
              </a:r>
            </a:p>
            <a:p>
              <a:r>
                <a:rPr lang="en-US" sz="1400" dirty="0"/>
                <a:t>Phys. Rev. Applied 9, 044036 (2018).</a:t>
              </a:r>
            </a:p>
          </p:txBody>
        </p:sp>
      </p:grpSp>
      <p:grpSp>
        <p:nvGrpSpPr>
          <p:cNvPr id="86" name="Grouper 85"/>
          <p:cNvGrpSpPr/>
          <p:nvPr/>
        </p:nvGrpSpPr>
        <p:grpSpPr>
          <a:xfrm>
            <a:off x="4197788" y="3808359"/>
            <a:ext cx="5496232" cy="934064"/>
            <a:chOff x="4267201" y="4748982"/>
            <a:chExt cx="5496232" cy="934064"/>
          </a:xfrm>
        </p:grpSpPr>
        <p:sp>
          <p:nvSpPr>
            <p:cNvPr id="65" name="ZoneTexte 64"/>
            <p:cNvSpPr txBox="1"/>
            <p:nvPr/>
          </p:nvSpPr>
          <p:spPr>
            <a:xfrm>
              <a:off x="4267201" y="4748982"/>
              <a:ext cx="3928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Simplified circuit (generalized Bell state)</a:t>
              </a:r>
            </a:p>
          </p:txBody>
        </p:sp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95712" y="5222436"/>
              <a:ext cx="4567721" cy="460610"/>
            </a:xfrm>
            <a:prstGeom prst="rect">
              <a:avLst/>
            </a:prstGeom>
          </p:spPr>
        </p:pic>
      </p:grpSp>
      <p:grpSp>
        <p:nvGrpSpPr>
          <p:cNvPr id="68" name="Grouper 67"/>
          <p:cNvGrpSpPr/>
          <p:nvPr/>
        </p:nvGrpSpPr>
        <p:grpSpPr>
          <a:xfrm>
            <a:off x="6598180" y="4854662"/>
            <a:ext cx="1856975" cy="1062715"/>
            <a:chOff x="4838792" y="174686"/>
            <a:chExt cx="2735873" cy="1458300"/>
          </a:xfrm>
        </p:grpSpPr>
        <p:grpSp>
          <p:nvGrpSpPr>
            <p:cNvPr id="69" name="Grouper 68"/>
            <p:cNvGrpSpPr/>
            <p:nvPr/>
          </p:nvGrpSpPr>
          <p:grpSpPr>
            <a:xfrm>
              <a:off x="6859580" y="466585"/>
              <a:ext cx="194400" cy="923200"/>
              <a:chOff x="3274527" y="795866"/>
              <a:chExt cx="194400" cy="923200"/>
            </a:xfrm>
          </p:grpSpPr>
          <p:cxnSp>
            <p:nvCxnSpPr>
              <p:cNvPr id="80" name="Connecteur droit 79"/>
              <p:cNvCxnSpPr/>
              <p:nvPr/>
            </p:nvCxnSpPr>
            <p:spPr>
              <a:xfrm>
                <a:off x="3371727" y="999066"/>
                <a:ext cx="0" cy="720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Ellipse 80"/>
              <p:cNvSpPr>
                <a:spLocks noChangeAspect="1"/>
              </p:cNvSpPr>
              <p:nvPr/>
            </p:nvSpPr>
            <p:spPr>
              <a:xfrm>
                <a:off x="3274527" y="795866"/>
                <a:ext cx="194400" cy="1944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Ellipse 69"/>
            <p:cNvSpPr>
              <a:spLocks noChangeAspect="1"/>
            </p:cNvSpPr>
            <p:nvPr/>
          </p:nvSpPr>
          <p:spPr>
            <a:xfrm>
              <a:off x="6831071" y="1380986"/>
              <a:ext cx="252000" cy="252000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Connecteur droit 70"/>
            <p:cNvCxnSpPr/>
            <p:nvPr/>
          </p:nvCxnSpPr>
          <p:spPr>
            <a:xfrm>
              <a:off x="4838792" y="1504927"/>
              <a:ext cx="1980000" cy="411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/>
            <p:cNvCxnSpPr/>
            <p:nvPr/>
          </p:nvCxnSpPr>
          <p:spPr>
            <a:xfrm flipV="1">
              <a:off x="7070665" y="1506986"/>
              <a:ext cx="50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>
              <a:off x="6957071" y="1380986"/>
              <a:ext cx="0" cy="25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/>
            <p:nvPr/>
          </p:nvCxnSpPr>
          <p:spPr>
            <a:xfrm rot="16200000">
              <a:off x="6935851" y="1371341"/>
              <a:ext cx="0" cy="25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er 74"/>
            <p:cNvGrpSpPr/>
            <p:nvPr/>
          </p:nvGrpSpPr>
          <p:grpSpPr>
            <a:xfrm>
              <a:off x="4855725" y="174686"/>
              <a:ext cx="2718940" cy="792000"/>
              <a:chOff x="4840735" y="174686"/>
              <a:chExt cx="2718940" cy="792000"/>
            </a:xfrm>
          </p:grpSpPr>
          <p:cxnSp>
            <p:nvCxnSpPr>
              <p:cNvPr id="76" name="Connecteur droit 75"/>
              <p:cNvCxnSpPr/>
              <p:nvPr/>
            </p:nvCxnSpPr>
            <p:spPr>
              <a:xfrm flipV="1">
                <a:off x="6515675" y="570686"/>
                <a:ext cx="1044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Rectangle 76"/>
              <p:cNvSpPr/>
              <p:nvPr/>
            </p:nvSpPr>
            <p:spPr>
              <a:xfrm>
                <a:off x="5420308" y="174686"/>
                <a:ext cx="1080000" cy="792000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Connecteur droit 77"/>
              <p:cNvCxnSpPr/>
              <p:nvPr/>
            </p:nvCxnSpPr>
            <p:spPr>
              <a:xfrm>
                <a:off x="4840735" y="568627"/>
                <a:ext cx="576000" cy="411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9" name="Image 78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65825" y="370627"/>
                <a:ext cx="963244" cy="36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5520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62A1782-DCED-8445-8050-CF7BA6DB5C1A}"/>
              </a:ext>
            </a:extLst>
          </p:cNvPr>
          <p:cNvSpPr txBox="1"/>
          <p:nvPr/>
        </p:nvSpPr>
        <p:spPr>
          <a:xfrm>
            <a:off x="4485715" y="12701"/>
            <a:ext cx="5337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Restoration of particle number symmetry</a:t>
            </a:r>
          </a:p>
          <a:p>
            <a:pPr algn="r"/>
            <a:r>
              <a:rPr lang="en-US" sz="2400" dirty="0">
                <a:solidFill>
                  <a:srgbClr val="0070C0"/>
                </a:solidFill>
              </a:rPr>
              <a:t>The counting statistics problem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ED7BAD8-3A15-9848-82F7-1A62D16FCBB9}"/>
              </a:ext>
            </a:extLst>
          </p:cNvPr>
          <p:cNvCxnSpPr/>
          <p:nvPr/>
        </p:nvCxnSpPr>
        <p:spPr>
          <a:xfrm flipV="1">
            <a:off x="424070" y="433989"/>
            <a:ext cx="9481930" cy="0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81AA2949-51CB-E642-8DA3-052C45CA1005}"/>
              </a:ext>
            </a:extLst>
          </p:cNvPr>
          <p:cNvGrpSpPr/>
          <p:nvPr/>
        </p:nvGrpSpPr>
        <p:grpSpPr>
          <a:xfrm>
            <a:off x="5244473" y="906793"/>
            <a:ext cx="4753802" cy="2051560"/>
            <a:chOff x="5244473" y="906793"/>
            <a:chExt cx="4753802" cy="2051560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E116F472-02AD-8A4D-A890-B57C235892FB}"/>
                </a:ext>
              </a:extLst>
            </p:cNvPr>
            <p:cNvGrpSpPr/>
            <p:nvPr/>
          </p:nvGrpSpPr>
          <p:grpSpPr>
            <a:xfrm>
              <a:off x="5893174" y="1436829"/>
              <a:ext cx="3365500" cy="1521524"/>
              <a:chOff x="3270250" y="5376817"/>
              <a:chExt cx="3365500" cy="1521524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515B33D-B749-0548-A2D5-FEB5BCF28901}"/>
                  </a:ext>
                </a:extLst>
              </p:cNvPr>
              <p:cNvSpPr/>
              <p:nvPr/>
            </p:nvSpPr>
            <p:spPr>
              <a:xfrm>
                <a:off x="3270250" y="5376817"/>
                <a:ext cx="3365500" cy="148118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FE5D050A-FC6B-A449-B0ED-6E2425A97599}"/>
                  </a:ext>
                </a:extLst>
              </p:cNvPr>
              <p:cNvGrpSpPr/>
              <p:nvPr/>
            </p:nvGrpSpPr>
            <p:grpSpPr>
              <a:xfrm>
                <a:off x="3364380" y="5403711"/>
                <a:ext cx="3243601" cy="1494630"/>
                <a:chOff x="3364380" y="5403711"/>
                <a:chExt cx="3243601" cy="1494630"/>
              </a:xfrm>
            </p:grpSpPr>
            <p:pic>
              <p:nvPicPr>
                <p:cNvPr id="33" name="Image 32">
                  <a:extLst>
                    <a:ext uri="{FF2B5EF4-FFF2-40B4-BE49-F238E27FC236}">
                      <a16:creationId xmlns:a16="http://schemas.microsoft.com/office/drawing/2014/main" id="{D5C6D73E-E547-FE4F-98D8-9EC3BFE3AD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364380" y="5403711"/>
                  <a:ext cx="3243601" cy="1224000"/>
                </a:xfrm>
                <a:prstGeom prst="rect">
                  <a:avLst/>
                </a:prstGeom>
              </p:spPr>
            </p:pic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7404D33E-11F5-3549-A9E9-759BB6E0DDC6}"/>
                    </a:ext>
                  </a:extLst>
                </p:cNvPr>
                <p:cNvSpPr txBox="1"/>
                <p:nvPr/>
              </p:nvSpPr>
              <p:spPr>
                <a:xfrm>
                  <a:off x="4007224" y="6529009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0</a:t>
                  </a:r>
                </a:p>
              </p:txBody>
            </p:sp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683C1DBE-461A-5D48-857C-D1FC5172EDE8}"/>
                    </a:ext>
                  </a:extLst>
                </p:cNvPr>
                <p:cNvSpPr txBox="1"/>
                <p:nvPr/>
              </p:nvSpPr>
              <p:spPr>
                <a:xfrm>
                  <a:off x="4331823" y="6529009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</a:t>
                  </a:r>
                </a:p>
              </p:txBody>
            </p:sp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id="{A6D35054-6501-4D40-9AE8-E85EFE907889}"/>
                    </a:ext>
                  </a:extLst>
                </p:cNvPr>
                <p:cNvSpPr txBox="1"/>
                <p:nvPr/>
              </p:nvSpPr>
              <p:spPr>
                <a:xfrm>
                  <a:off x="4696764" y="6529009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4</a:t>
                  </a:r>
                </a:p>
              </p:txBody>
            </p:sp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51BC50E8-8B75-9F4C-9BEF-F637672EAE3F}"/>
                    </a:ext>
                  </a:extLst>
                </p:cNvPr>
                <p:cNvSpPr txBox="1"/>
                <p:nvPr/>
              </p:nvSpPr>
              <p:spPr>
                <a:xfrm>
                  <a:off x="5048258" y="6529009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6</a:t>
                  </a:r>
                </a:p>
              </p:txBody>
            </p:sp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id="{4B084E95-55FD-6641-B3AA-0AD957FE15B5}"/>
                    </a:ext>
                  </a:extLst>
                </p:cNvPr>
                <p:cNvSpPr txBox="1"/>
                <p:nvPr/>
              </p:nvSpPr>
              <p:spPr>
                <a:xfrm>
                  <a:off x="5386305" y="6529009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8</a:t>
                  </a:r>
                </a:p>
              </p:txBody>
            </p:sp>
            <p:sp>
              <p:nvSpPr>
                <p:cNvPr id="39" name="ZoneTexte 38">
                  <a:extLst>
                    <a:ext uri="{FF2B5EF4-FFF2-40B4-BE49-F238E27FC236}">
                      <a16:creationId xmlns:a16="http://schemas.microsoft.com/office/drawing/2014/main" id="{16D0741F-C0EA-DC4A-A165-BBB3B312A828}"/>
                    </a:ext>
                  </a:extLst>
                </p:cNvPr>
                <p:cNvSpPr txBox="1"/>
                <p:nvPr/>
              </p:nvSpPr>
              <p:spPr>
                <a:xfrm>
                  <a:off x="5670564" y="6529009"/>
                  <a:ext cx="418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10</a:t>
                  </a:r>
                </a:p>
              </p:txBody>
            </p:sp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id="{9708D399-BD90-6A40-9832-99CB9E254E1D}"/>
                    </a:ext>
                  </a:extLst>
                </p:cNvPr>
                <p:cNvSpPr txBox="1"/>
                <p:nvPr/>
              </p:nvSpPr>
              <p:spPr>
                <a:xfrm>
                  <a:off x="6071839" y="6529009"/>
                  <a:ext cx="418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12</a:t>
                  </a:r>
                </a:p>
              </p:txBody>
            </p:sp>
          </p:grpSp>
        </p:grp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F3ECF21A-E87A-1340-85B6-09B839F55358}"/>
                </a:ext>
              </a:extLst>
            </p:cNvPr>
            <p:cNvSpPr txBox="1"/>
            <p:nvPr/>
          </p:nvSpPr>
          <p:spPr>
            <a:xfrm>
              <a:off x="5244473" y="906793"/>
              <a:ext cx="47538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Example of mixing for 12 qubits (with IBM-</a:t>
              </a:r>
              <a:r>
                <a:rPr lang="en-US" dirty="0" err="1">
                  <a:solidFill>
                    <a:srgbClr val="0070C0"/>
                  </a:solidFill>
                </a:rPr>
                <a:t>qiskit</a:t>
              </a:r>
              <a:r>
                <a:rPr lang="en-US" dirty="0">
                  <a:solidFill>
                    <a:srgbClr val="0070C0"/>
                  </a:solidFill>
                </a:rPr>
                <a:t>)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BFB60D43-94E9-0445-8092-0AED8A161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58" y="1638626"/>
            <a:ext cx="2171700" cy="5461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CC98E5E2-195C-1C42-9F39-758BCE0B5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883" y="1293255"/>
            <a:ext cx="1433416" cy="98011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6526908-37DE-D449-A035-BFA5A9BCC04A}"/>
              </a:ext>
            </a:extLst>
          </p:cNvPr>
          <p:cNvSpPr/>
          <p:nvPr/>
        </p:nvSpPr>
        <p:spPr>
          <a:xfrm>
            <a:off x="2157635" y="1211425"/>
            <a:ext cx="1978734" cy="1481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BCS circuit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0564DA5A-B1D9-5E46-A589-9508BACB5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5574" y="3228574"/>
            <a:ext cx="3310682" cy="3530783"/>
          </a:xfrm>
          <a:prstGeom prst="rect">
            <a:avLst/>
          </a:prstGeom>
        </p:spPr>
      </p:pic>
      <p:grpSp>
        <p:nvGrpSpPr>
          <p:cNvPr id="65" name="Groupe 64">
            <a:extLst>
              <a:ext uri="{FF2B5EF4-FFF2-40B4-BE49-F238E27FC236}">
                <a16:creationId xmlns:a16="http://schemas.microsoft.com/office/drawing/2014/main" id="{70AE7041-2F24-9C45-8DB1-ED07BBFC0E83}"/>
              </a:ext>
            </a:extLst>
          </p:cNvPr>
          <p:cNvGrpSpPr/>
          <p:nvPr/>
        </p:nvGrpSpPr>
        <p:grpSpPr>
          <a:xfrm>
            <a:off x="174221" y="3845556"/>
            <a:ext cx="5736800" cy="1367020"/>
            <a:chOff x="174221" y="3845556"/>
            <a:chExt cx="5736800" cy="1367020"/>
          </a:xfrm>
        </p:grpSpPr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BBFE646A-1B21-D541-BAAB-D971EF0D1AA7}"/>
                </a:ext>
              </a:extLst>
            </p:cNvPr>
            <p:cNvSpPr txBox="1"/>
            <p:nvPr/>
          </p:nvSpPr>
          <p:spPr>
            <a:xfrm>
              <a:off x="174221" y="3845556"/>
              <a:ext cx="1297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For 2 qubits</a:t>
              </a:r>
            </a:p>
          </p:txBody>
        </p:sp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C1BCACDC-AE86-F448-9DDB-3DED16203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999" y="4339155"/>
              <a:ext cx="4545801" cy="308049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8EBB92B-6378-2347-B4FB-3D905ABCDC92}"/>
                </a:ext>
              </a:extLst>
            </p:cNvPr>
            <p:cNvSpPr/>
            <p:nvPr/>
          </p:nvSpPr>
          <p:spPr>
            <a:xfrm>
              <a:off x="2207851" y="4681464"/>
              <a:ext cx="484549" cy="13413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2809FF8-F47C-2744-9EEC-FDD7D46B67AE}"/>
                </a:ext>
              </a:extLst>
            </p:cNvPr>
            <p:cNvSpPr>
              <a:spLocks/>
            </p:cNvSpPr>
            <p:nvPr/>
          </p:nvSpPr>
          <p:spPr>
            <a:xfrm>
              <a:off x="3087636" y="4681464"/>
              <a:ext cx="1656000" cy="134138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13F582D-5F88-D24F-A332-F78D390B36C2}"/>
                </a:ext>
              </a:extLst>
            </p:cNvPr>
            <p:cNvSpPr/>
            <p:nvPr/>
          </p:nvSpPr>
          <p:spPr>
            <a:xfrm>
              <a:off x="5217288" y="4681464"/>
              <a:ext cx="484549" cy="134138"/>
            </a:xfrm>
            <a:prstGeom prst="rect">
              <a:avLst/>
            </a:prstGeom>
            <a:solidFill>
              <a:srgbClr val="00B05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E3A50D98-2032-CA42-9725-B6077F787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89482" y="4922265"/>
              <a:ext cx="902918" cy="288000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4730C919-61F2-B544-9087-E59829AF3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88573" y="4918890"/>
              <a:ext cx="1206486" cy="288000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8DDC76EC-FDBC-B147-9900-675E47691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08103" y="4924576"/>
              <a:ext cx="902918" cy="288000"/>
            </a:xfrm>
            <a:prstGeom prst="rect">
              <a:avLst/>
            </a:prstGeom>
          </p:spPr>
        </p:pic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E5243CE3-B040-674E-9005-90B0F33975AA}"/>
              </a:ext>
            </a:extLst>
          </p:cNvPr>
          <p:cNvSpPr/>
          <p:nvPr/>
        </p:nvSpPr>
        <p:spPr>
          <a:xfrm>
            <a:off x="175844" y="508908"/>
            <a:ext cx="3609074" cy="446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 estimate of Counting statistics</a:t>
            </a:r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C288B735-7B78-F346-B08B-0C3E9470DB72}"/>
              </a:ext>
            </a:extLst>
          </p:cNvPr>
          <p:cNvGrpSpPr/>
          <p:nvPr/>
        </p:nvGrpSpPr>
        <p:grpSpPr>
          <a:xfrm>
            <a:off x="177072" y="2860428"/>
            <a:ext cx="6300964" cy="1169794"/>
            <a:chOff x="177072" y="2860428"/>
            <a:chExt cx="6300964" cy="1169794"/>
          </a:xfrm>
        </p:grpSpPr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C059115E-8C98-CE4D-9E7E-737090BD8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23897" y="3348653"/>
              <a:ext cx="2123635" cy="662574"/>
            </a:xfrm>
            <a:prstGeom prst="rect">
              <a:avLst/>
            </a:prstGeom>
          </p:spPr>
        </p:pic>
        <p:sp>
          <p:nvSpPr>
            <p:cNvPr id="47" name="Flèche vers la droite 46">
              <a:extLst>
                <a:ext uri="{FF2B5EF4-FFF2-40B4-BE49-F238E27FC236}">
                  <a16:creationId xmlns:a16="http://schemas.microsoft.com/office/drawing/2014/main" id="{C5E97294-7AEF-3845-B5BE-9C950A6A5D6F}"/>
                </a:ext>
              </a:extLst>
            </p:cNvPr>
            <p:cNvSpPr/>
            <p:nvPr/>
          </p:nvSpPr>
          <p:spPr>
            <a:xfrm>
              <a:off x="5765800" y="3498795"/>
              <a:ext cx="221504" cy="1811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8468C1F2-62CE-7348-854A-97B73E87F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7508" t="-14582"/>
            <a:stretch/>
          </p:blipFill>
          <p:spPr>
            <a:xfrm>
              <a:off x="6000392" y="3271034"/>
              <a:ext cx="477644" cy="759188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8E2A4BA-CE05-3145-ABA1-E916B49DD031}"/>
                </a:ext>
              </a:extLst>
            </p:cNvPr>
            <p:cNvSpPr/>
            <p:nvPr/>
          </p:nvSpPr>
          <p:spPr>
            <a:xfrm>
              <a:off x="177072" y="2860428"/>
              <a:ext cx="3609074" cy="4460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Projection on particle number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0656C778-A613-E8B6-19AD-B6DABAA1001E}"/>
              </a:ext>
            </a:extLst>
          </p:cNvPr>
          <p:cNvGrpSpPr/>
          <p:nvPr/>
        </p:nvGrpSpPr>
        <p:grpSpPr>
          <a:xfrm>
            <a:off x="428997" y="5701903"/>
            <a:ext cx="6190816" cy="1104083"/>
            <a:chOff x="428997" y="5701903"/>
            <a:chExt cx="6190816" cy="1104083"/>
          </a:xfrm>
        </p:grpSpPr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AF6386DD-AE55-BB41-A258-34B4C3736719}"/>
                </a:ext>
              </a:extLst>
            </p:cNvPr>
            <p:cNvSpPr txBox="1"/>
            <p:nvPr/>
          </p:nvSpPr>
          <p:spPr>
            <a:xfrm>
              <a:off x="884781" y="6067322"/>
              <a:ext cx="573503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D. Lacroix,  “</a:t>
              </a:r>
              <a:r>
                <a:rPr lang="en-US" sz="1400" i="1" dirty="0"/>
                <a:t>Symmetry-Assisted Preparation of Entangled Many-Body States </a:t>
              </a:r>
            </a:p>
            <a:p>
              <a:r>
                <a:rPr lang="en-US" sz="1400" i="1" dirty="0"/>
                <a:t>on a Quantum Computer</a:t>
              </a:r>
              <a:r>
                <a:rPr lang="en-US" sz="1400" dirty="0"/>
                <a:t>”, PRL 125, 230502 (2020).</a:t>
              </a:r>
              <a:endParaRPr lang="fr-FR" sz="1400" dirty="0"/>
            </a:p>
            <a:p>
              <a:r>
                <a:rPr lang="en-US" sz="1400" dirty="0"/>
                <a:t> </a:t>
              </a:r>
            </a:p>
          </p:txBody>
        </p:sp>
        <p:sp>
          <p:nvSpPr>
            <p:cNvPr id="2" name="Flèche vers la droite 1">
              <a:extLst>
                <a:ext uri="{FF2B5EF4-FFF2-40B4-BE49-F238E27FC236}">
                  <a16:creationId xmlns:a16="http://schemas.microsoft.com/office/drawing/2014/main" id="{C954ED1C-E622-9BBD-A029-3916D43E5689}"/>
                </a:ext>
              </a:extLst>
            </p:cNvPr>
            <p:cNvSpPr/>
            <p:nvPr/>
          </p:nvSpPr>
          <p:spPr>
            <a:xfrm>
              <a:off x="428997" y="5758506"/>
              <a:ext cx="398758" cy="30567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E87F177A-35EB-96F4-5E86-3A0AEB6E4D1F}"/>
                </a:ext>
              </a:extLst>
            </p:cNvPr>
            <p:cNvSpPr txBox="1"/>
            <p:nvPr/>
          </p:nvSpPr>
          <p:spPr>
            <a:xfrm>
              <a:off x="870394" y="5701903"/>
              <a:ext cx="4434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Solution: do not measure  the system directly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386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75191" y="14066"/>
            <a:ext cx="6425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0070C0"/>
                </a:solidFill>
              </a:rPr>
              <a:t>Non-destructive counting on a quantum computer </a:t>
            </a:r>
          </a:p>
        </p:txBody>
      </p:sp>
      <p:cxnSp>
        <p:nvCxnSpPr>
          <p:cNvPr id="5" name="Connecteur droit 4"/>
          <p:cNvCxnSpPr/>
          <p:nvPr/>
        </p:nvCxnSpPr>
        <p:spPr>
          <a:xfrm flipV="1">
            <a:off x="726000" y="460038"/>
            <a:ext cx="9180000" cy="0"/>
          </a:xfrm>
          <a:prstGeom prst="line">
            <a:avLst/>
          </a:prstGeom>
          <a:ln w="412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Imag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4" y="1317171"/>
            <a:ext cx="9758516" cy="2363390"/>
          </a:xfrm>
          <a:prstGeom prst="rect">
            <a:avLst/>
          </a:prstGeom>
        </p:spPr>
      </p:pic>
      <p:grpSp>
        <p:nvGrpSpPr>
          <p:cNvPr id="62" name="Grouper 61"/>
          <p:cNvGrpSpPr/>
          <p:nvPr/>
        </p:nvGrpSpPr>
        <p:grpSpPr>
          <a:xfrm>
            <a:off x="50800" y="990600"/>
            <a:ext cx="2578100" cy="5549900"/>
            <a:chOff x="50800" y="990600"/>
            <a:chExt cx="2578100" cy="5549900"/>
          </a:xfrm>
        </p:grpSpPr>
        <p:grpSp>
          <p:nvGrpSpPr>
            <p:cNvPr id="50" name="Grouper 49"/>
            <p:cNvGrpSpPr/>
            <p:nvPr/>
          </p:nvGrpSpPr>
          <p:grpSpPr>
            <a:xfrm>
              <a:off x="177800" y="4640770"/>
              <a:ext cx="2273159" cy="1613584"/>
              <a:chOff x="2001511" y="1301817"/>
              <a:chExt cx="2273159" cy="1613584"/>
            </a:xfrm>
          </p:grpSpPr>
          <p:sp>
            <p:nvSpPr>
              <p:cNvPr id="51" name="Flèche vers la droite 50"/>
              <p:cNvSpPr/>
              <p:nvPr/>
            </p:nvSpPr>
            <p:spPr>
              <a:xfrm rot="5400000">
                <a:off x="2392049" y="1221097"/>
                <a:ext cx="733516" cy="8949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2001511" y="2079947"/>
                <a:ext cx="2273159" cy="83545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Initial state</a:t>
                </a:r>
              </a:p>
            </p:txBody>
          </p:sp>
        </p:grpSp>
        <p:grpSp>
          <p:nvGrpSpPr>
            <p:cNvPr id="56" name="Grouper 55"/>
            <p:cNvGrpSpPr/>
            <p:nvPr/>
          </p:nvGrpSpPr>
          <p:grpSpPr>
            <a:xfrm>
              <a:off x="147484" y="3694717"/>
              <a:ext cx="1575226" cy="901438"/>
              <a:chOff x="406952" y="1715590"/>
              <a:chExt cx="1575226" cy="901438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423658" y="1715590"/>
                <a:ext cx="1550915" cy="4975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Starting point</a:t>
                </a:r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477078" y="1987826"/>
                <a:ext cx="2375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 </a:t>
                </a:r>
              </a:p>
            </p:txBody>
          </p:sp>
          <p:pic>
            <p:nvPicPr>
              <p:cNvPr id="59" name="Image 5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6952" y="2372140"/>
                <a:ext cx="1575226" cy="244888"/>
              </a:xfrm>
              <a:prstGeom prst="rect">
                <a:avLst/>
              </a:prstGeom>
            </p:spPr>
          </p:pic>
        </p:grpSp>
        <p:sp>
          <p:nvSpPr>
            <p:cNvPr id="61" name="Rectangle 60"/>
            <p:cNvSpPr/>
            <p:nvPr/>
          </p:nvSpPr>
          <p:spPr>
            <a:xfrm>
              <a:off x="50800" y="990600"/>
              <a:ext cx="2578100" cy="5549900"/>
            </a:xfrm>
            <a:prstGeom prst="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4" name="Grouper 73"/>
          <p:cNvGrpSpPr/>
          <p:nvPr/>
        </p:nvGrpSpPr>
        <p:grpSpPr>
          <a:xfrm>
            <a:off x="1768525" y="1183836"/>
            <a:ext cx="5543204" cy="4490328"/>
            <a:chOff x="1810096" y="928572"/>
            <a:chExt cx="5543204" cy="4490328"/>
          </a:xfrm>
        </p:grpSpPr>
        <p:sp>
          <p:nvSpPr>
            <p:cNvPr id="55" name="Rectangle 54"/>
            <p:cNvSpPr/>
            <p:nvPr/>
          </p:nvSpPr>
          <p:spPr>
            <a:xfrm>
              <a:off x="3669770" y="3939867"/>
              <a:ext cx="2279919" cy="108261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Send the information </a:t>
              </a:r>
            </a:p>
            <a:p>
              <a:pPr algn="ctr"/>
              <a:r>
                <a:rPr lang="en-US" dirty="0"/>
                <a:t>To additional qubits</a:t>
              </a:r>
            </a:p>
            <a:p>
              <a:pPr algn="ctr"/>
              <a:r>
                <a:rPr lang="en-US" dirty="0"/>
                <a:t>That are destroyed after measurement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810096" y="928572"/>
              <a:ext cx="5543204" cy="44903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FE8B0A5-436F-504E-9682-A49571869FDB}"/>
              </a:ext>
            </a:extLst>
          </p:cNvPr>
          <p:cNvSpPr/>
          <p:nvPr/>
        </p:nvSpPr>
        <p:spPr>
          <a:xfrm>
            <a:off x="7474688" y="2264734"/>
            <a:ext cx="2420679" cy="12227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Post Processing</a:t>
            </a:r>
          </a:p>
        </p:txBody>
      </p:sp>
      <p:sp>
        <p:nvSpPr>
          <p:cNvPr id="3" name="Flèche vers le bas 2">
            <a:extLst>
              <a:ext uri="{FF2B5EF4-FFF2-40B4-BE49-F238E27FC236}">
                <a16:creationId xmlns:a16="http://schemas.microsoft.com/office/drawing/2014/main" id="{88E8686C-A81B-F947-B9B2-69EF259F9C5B}"/>
              </a:ext>
            </a:extLst>
          </p:cNvPr>
          <p:cNvSpPr/>
          <p:nvPr/>
        </p:nvSpPr>
        <p:spPr>
          <a:xfrm flipV="1">
            <a:off x="4056914" y="1977655"/>
            <a:ext cx="493870" cy="7442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DFC24D5-4CDE-1141-25B6-A80CDCB3863A}"/>
              </a:ext>
            </a:extLst>
          </p:cNvPr>
          <p:cNvSpPr txBox="1"/>
          <p:nvPr/>
        </p:nvSpPr>
        <p:spPr>
          <a:xfrm>
            <a:off x="5316000" y="5792316"/>
            <a:ext cx="2302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Entanglement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65493CA-48C3-0594-161C-4A7968258CC4}"/>
              </a:ext>
            </a:extLst>
          </p:cNvPr>
          <p:cNvSpPr txBox="1"/>
          <p:nvPr/>
        </p:nvSpPr>
        <p:spPr>
          <a:xfrm>
            <a:off x="7431308" y="1038863"/>
            <a:ext cx="26168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Non-destructive 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Measure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E8F0963-E4D3-06C0-D75C-BB1EF9368F9B}"/>
              </a:ext>
            </a:extLst>
          </p:cNvPr>
          <p:cNvGrpSpPr/>
          <p:nvPr/>
        </p:nvGrpSpPr>
        <p:grpSpPr>
          <a:xfrm>
            <a:off x="7474688" y="3499743"/>
            <a:ext cx="2137765" cy="1384995"/>
            <a:chOff x="7474688" y="3499743"/>
            <a:chExt cx="2137765" cy="1384995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DFC81FB-62E2-BBFA-118F-B41BDC026B79}"/>
                </a:ext>
              </a:extLst>
            </p:cNvPr>
            <p:cNvSpPr txBox="1"/>
            <p:nvPr/>
          </p:nvSpPr>
          <p:spPr>
            <a:xfrm>
              <a:off x="7474688" y="3499743"/>
              <a:ext cx="2137765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chemeClr val="accent1"/>
                  </a:solidFill>
                </a:rPr>
                <a:t>Born’s</a:t>
              </a:r>
              <a:r>
                <a:rPr lang="en-US" sz="2800" dirty="0">
                  <a:solidFill>
                    <a:schemeClr val="accent1"/>
                  </a:solidFill>
                </a:rPr>
                <a:t> rule </a:t>
              </a:r>
            </a:p>
            <a:p>
              <a:r>
                <a:rPr lang="en-US" sz="2800" dirty="0">
                  <a:solidFill>
                    <a:schemeClr val="accent1"/>
                  </a:solidFill>
                </a:rPr>
                <a:t>Measure</a:t>
              </a:r>
            </a:p>
            <a:p>
              <a:r>
                <a:rPr lang="en-US" sz="2800" dirty="0">
                  <a:solidFill>
                    <a:schemeClr val="accent1"/>
                  </a:solidFill>
                </a:rPr>
                <a:t>	Projection</a:t>
              </a:r>
            </a:p>
          </p:txBody>
        </p:sp>
        <p:sp>
          <p:nvSpPr>
            <p:cNvPr id="9" name="Flèche vers la droite 8">
              <a:extLst>
                <a:ext uri="{FF2B5EF4-FFF2-40B4-BE49-F238E27FC236}">
                  <a16:creationId xmlns:a16="http://schemas.microsoft.com/office/drawing/2014/main" id="{DC7733C9-DAF1-3F83-60C8-D22835F53636}"/>
                </a:ext>
              </a:extLst>
            </p:cNvPr>
            <p:cNvSpPr/>
            <p:nvPr/>
          </p:nvSpPr>
          <p:spPr>
            <a:xfrm>
              <a:off x="7618425" y="4519546"/>
              <a:ext cx="265043" cy="2373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793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4300</TotalTime>
  <Words>1049</Words>
  <Application>Microsoft Macintosh PowerPoint</Application>
  <PresentationFormat>Format A4 (210 x 297 mm)</PresentationFormat>
  <Paragraphs>275</Paragraphs>
  <Slides>18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HelveticaNeue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lacroix@ijclab.in2p3.fr</cp:lastModifiedBy>
  <cp:revision>361</cp:revision>
  <cp:lastPrinted>2021-02-17T15:21:57Z</cp:lastPrinted>
  <dcterms:created xsi:type="dcterms:W3CDTF">2021-02-15T12:54:28Z</dcterms:created>
  <dcterms:modified xsi:type="dcterms:W3CDTF">2023-12-11T20:12:05Z</dcterms:modified>
</cp:coreProperties>
</file>