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61" r:id="rId4"/>
    <p:sldId id="262" r:id="rId5"/>
    <p:sldId id="258" r:id="rId6"/>
    <p:sldId id="259" r:id="rId7"/>
    <p:sldId id="260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2" r:id="rId26"/>
    <p:sldId id="283" r:id="rId27"/>
    <p:sldId id="290" r:id="rId28"/>
    <p:sldId id="285" r:id="rId29"/>
    <p:sldId id="289" r:id="rId30"/>
    <p:sldId id="286" r:id="rId31"/>
    <p:sldId id="288" r:id="rId32"/>
    <p:sldId id="266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67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gillon\Documents\Manips\STANDARDS\ALPHAS\ARGENT\Concentration_majeurs_Ag+Cu_HPGe.xlsm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gillon\Documents\Manips\STANDARDS\ALPHAS\ARGENT\QUANTI%20Indium.xlsm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gillon\Documents\Manips\STANDARDS\ALPHAS\ARGENT\QUANTI%20Indium.xlsm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gillon\Documents\MISSIONS\TECHNART_2023\Presentation%20orale\graph\sections%20efficace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gillon\Documents\Manips\STANDARDS\ALPHAS\ARGENT\Concentration_majeurs_Ag+Cu_HPGe.xlsm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6.xml"/><Relationship Id="rId1" Type="http://schemas.microsoft.com/office/2011/relationships/chartStyle" Target="style6.xml"/><Relationship Id="rId5" Type="http://schemas.openxmlformats.org/officeDocument/2006/relationships/chartUserShapes" Target="../drawings/drawing1.xml"/><Relationship Id="rId4" Type="http://schemas.openxmlformats.org/officeDocument/2006/relationships/oleObject" Target="file:///C:\Users\agillon\Documents\Manips\STANDARDS\CROSS%20SECTION%20(R&#233;cup&#233;r&#233;)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gillon\Documents\Manips\STANDARDS\ALPHAS\ARGENT\QUANTI%20Indium.xlsm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gillon\Documents\Manips\STANDARDS\ALPHAS\ARGENT\QUANTI%20Indium.xlsm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200" b="0" i="0" baseline="0" dirty="0">
                <a:effectLst/>
              </a:rPr>
              <a:t>Perte</a:t>
            </a:r>
            <a:r>
              <a:rPr lang="en-GB" sz="1200" b="0" i="0" baseline="0" dirty="0">
                <a:effectLst/>
              </a:rPr>
              <a:t> </a:t>
            </a:r>
            <a:r>
              <a:rPr lang="fr-FR" sz="1200" b="0" i="0" baseline="0" dirty="0">
                <a:effectLst/>
              </a:rPr>
              <a:t>d’énergie</a:t>
            </a:r>
            <a:r>
              <a:rPr lang="en-GB" sz="1200" b="0" i="0" baseline="0" dirty="0">
                <a:effectLst/>
              </a:rPr>
              <a:t> des </a:t>
            </a:r>
            <a:r>
              <a:rPr lang="el-GR" sz="1200" b="0" i="0" baseline="0" dirty="0">
                <a:effectLst/>
              </a:rPr>
              <a:t>α</a:t>
            </a:r>
            <a:r>
              <a:rPr lang="fr-FR" sz="1200" b="0" i="0" baseline="0" dirty="0">
                <a:effectLst/>
              </a:rPr>
              <a:t> </a:t>
            </a:r>
            <a:r>
              <a:rPr lang="en-GB" sz="1200" b="0" i="0" baseline="0" dirty="0">
                <a:effectLst/>
              </a:rPr>
              <a:t>et variation de la section </a:t>
            </a:r>
            <a:r>
              <a:rPr lang="fr-FR" sz="1200" b="0" i="0" baseline="0" dirty="0">
                <a:effectLst/>
              </a:rPr>
              <a:t>efficace de production des rayons X de type K de l’argent dans une cible d’argent</a:t>
            </a:r>
            <a:r>
              <a:rPr lang="en-GB" sz="1200" b="0" i="0" baseline="0" dirty="0">
                <a:effectLst/>
              </a:rPr>
              <a:t> </a:t>
            </a:r>
            <a:endParaRPr lang="en-GB" sz="1050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1"/>
          <c:tx>
            <c:strRef>
              <c:f>CS_parcours_AGA2!$J$14</c:f>
              <c:strCache>
                <c:ptCount val="1"/>
                <c:pt idx="0">
                  <c:v>Perte d'énergie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CS_parcours_AGA2!$I$15:$I$187</c:f>
              <c:numCache>
                <c:formatCode>General</c:formatCode>
                <c:ptCount val="173"/>
                <c:pt idx="0">
                  <c:v>0</c:v>
                </c:pt>
                <c:pt idx="1">
                  <c:v>2.8598665395614944</c:v>
                </c:pt>
                <c:pt idx="2">
                  <c:v>5.7197330791229888</c:v>
                </c:pt>
                <c:pt idx="3">
                  <c:v>8.4842707340325205</c:v>
                </c:pt>
                <c:pt idx="4">
                  <c:v>11.344137273594015</c:v>
                </c:pt>
                <c:pt idx="5">
                  <c:v>14.204003813155396</c:v>
                </c:pt>
                <c:pt idx="6">
                  <c:v>16.968541468064927</c:v>
                </c:pt>
                <c:pt idx="7">
                  <c:v>19.828408007626422</c:v>
                </c:pt>
                <c:pt idx="8">
                  <c:v>22.59294566253584</c:v>
                </c:pt>
                <c:pt idx="9">
                  <c:v>25.357483317445258</c:v>
                </c:pt>
                <c:pt idx="10">
                  <c:v>28.217349857006752</c:v>
                </c:pt>
                <c:pt idx="11">
                  <c:v>30.98188751191617</c:v>
                </c:pt>
                <c:pt idx="12">
                  <c:v>33.746425166825702</c:v>
                </c:pt>
                <c:pt idx="13">
                  <c:v>36.510962821735006</c:v>
                </c:pt>
                <c:pt idx="14">
                  <c:v>39.275500476644424</c:v>
                </c:pt>
                <c:pt idx="15">
                  <c:v>42.040038131553899</c:v>
                </c:pt>
                <c:pt idx="16">
                  <c:v>44.804575786463317</c:v>
                </c:pt>
                <c:pt idx="17">
                  <c:v>47.569113441372849</c:v>
                </c:pt>
                <c:pt idx="18">
                  <c:v>50.238322211630248</c:v>
                </c:pt>
                <c:pt idx="19">
                  <c:v>53.002859866539723</c:v>
                </c:pt>
                <c:pt idx="20">
                  <c:v>55.672068636796951</c:v>
                </c:pt>
                <c:pt idx="21">
                  <c:v>58.436606291706426</c:v>
                </c:pt>
                <c:pt idx="22">
                  <c:v>61.105815061963824</c:v>
                </c:pt>
                <c:pt idx="23">
                  <c:v>63.870352716873356</c:v>
                </c:pt>
                <c:pt idx="24">
                  <c:v>66.539561487130641</c:v>
                </c:pt>
                <c:pt idx="25">
                  <c:v>69.208770257388096</c:v>
                </c:pt>
                <c:pt idx="26">
                  <c:v>71.877979027645381</c:v>
                </c:pt>
                <c:pt idx="27">
                  <c:v>74.642516682554856</c:v>
                </c:pt>
                <c:pt idx="28">
                  <c:v>77.311725452812254</c:v>
                </c:pt>
                <c:pt idx="29">
                  <c:v>79.885605338417633</c:v>
                </c:pt>
                <c:pt idx="30">
                  <c:v>82.554814108675032</c:v>
                </c:pt>
                <c:pt idx="31">
                  <c:v>85.224022878932374</c:v>
                </c:pt>
                <c:pt idx="32">
                  <c:v>87.893231649189772</c:v>
                </c:pt>
                <c:pt idx="33">
                  <c:v>90.562440419447171</c:v>
                </c:pt>
                <c:pt idx="34">
                  <c:v>93.13632030505255</c:v>
                </c:pt>
                <c:pt idx="35">
                  <c:v>95.805529075309892</c:v>
                </c:pt>
                <c:pt idx="36">
                  <c:v>98.379408960915271</c:v>
                </c:pt>
                <c:pt idx="37">
                  <c:v>101.04861773117261</c:v>
                </c:pt>
                <c:pt idx="38">
                  <c:v>103.62249761677793</c:v>
                </c:pt>
                <c:pt idx="39">
                  <c:v>106.19637750238331</c:v>
                </c:pt>
                <c:pt idx="40">
                  <c:v>108.77025738798864</c:v>
                </c:pt>
                <c:pt idx="41">
                  <c:v>111.34413727359401</c:v>
                </c:pt>
                <c:pt idx="42">
                  <c:v>113.91801715919928</c:v>
                </c:pt>
                <c:pt idx="43">
                  <c:v>116.49189704480466</c:v>
                </c:pt>
                <c:pt idx="44">
                  <c:v>119.06577693041004</c:v>
                </c:pt>
                <c:pt idx="45">
                  <c:v>121.6396568160153</c:v>
                </c:pt>
                <c:pt idx="46">
                  <c:v>124.21353670162063</c:v>
                </c:pt>
                <c:pt idx="47">
                  <c:v>126.69208770257393</c:v>
                </c:pt>
                <c:pt idx="48">
                  <c:v>129.26596758817931</c:v>
                </c:pt>
                <c:pt idx="49">
                  <c:v>131.83984747378463</c:v>
                </c:pt>
                <c:pt idx="50">
                  <c:v>134.31839847473788</c:v>
                </c:pt>
                <c:pt idx="51">
                  <c:v>136.79694947569124</c:v>
                </c:pt>
                <c:pt idx="52">
                  <c:v>139.37082936129656</c:v>
                </c:pt>
                <c:pt idx="53">
                  <c:v>141.84938036224986</c:v>
                </c:pt>
                <c:pt idx="54">
                  <c:v>144.32793136320311</c:v>
                </c:pt>
                <c:pt idx="55">
                  <c:v>146.80648236415635</c:v>
                </c:pt>
                <c:pt idx="56">
                  <c:v>149.28503336510971</c:v>
                </c:pt>
                <c:pt idx="57">
                  <c:v>151.76358436606301</c:v>
                </c:pt>
                <c:pt idx="58">
                  <c:v>154.24213536701626</c:v>
                </c:pt>
                <c:pt idx="59">
                  <c:v>156.72068636796956</c:v>
                </c:pt>
                <c:pt idx="60">
                  <c:v>159.19923736892287</c:v>
                </c:pt>
                <c:pt idx="61">
                  <c:v>161.58245948522409</c:v>
                </c:pt>
                <c:pt idx="62">
                  <c:v>164.06101048617734</c:v>
                </c:pt>
                <c:pt idx="63">
                  <c:v>166.53956148713064</c:v>
                </c:pt>
                <c:pt idx="64">
                  <c:v>168.92278360343192</c:v>
                </c:pt>
                <c:pt idx="65">
                  <c:v>171.30600571973315</c:v>
                </c:pt>
                <c:pt idx="66">
                  <c:v>173.7845567206864</c:v>
                </c:pt>
                <c:pt idx="67">
                  <c:v>176.16777883698768</c:v>
                </c:pt>
                <c:pt idx="68">
                  <c:v>178.55100095328891</c:v>
                </c:pt>
                <c:pt idx="69">
                  <c:v>180.93422306959013</c:v>
                </c:pt>
                <c:pt idx="70">
                  <c:v>183.31744518589136</c:v>
                </c:pt>
                <c:pt idx="71">
                  <c:v>185.70066730219264</c:v>
                </c:pt>
                <c:pt idx="72">
                  <c:v>188.08388941849387</c:v>
                </c:pt>
                <c:pt idx="73">
                  <c:v>190.46711153479509</c:v>
                </c:pt>
                <c:pt idx="74">
                  <c:v>192.85033365109632</c:v>
                </c:pt>
                <c:pt idx="75">
                  <c:v>195.13822688274558</c:v>
                </c:pt>
                <c:pt idx="76">
                  <c:v>197.52144899904681</c:v>
                </c:pt>
                <c:pt idx="77">
                  <c:v>199.90467111534804</c:v>
                </c:pt>
                <c:pt idx="78">
                  <c:v>202.19256434699719</c:v>
                </c:pt>
                <c:pt idx="79">
                  <c:v>204.48045757864639</c:v>
                </c:pt>
                <c:pt idx="80">
                  <c:v>206.86367969494762</c:v>
                </c:pt>
                <c:pt idx="81">
                  <c:v>209.15157292659677</c:v>
                </c:pt>
                <c:pt idx="82">
                  <c:v>211.43946615824603</c:v>
                </c:pt>
                <c:pt idx="83">
                  <c:v>213.72735938989524</c:v>
                </c:pt>
                <c:pt idx="84">
                  <c:v>216.01525262154433</c:v>
                </c:pt>
                <c:pt idx="85">
                  <c:v>218.3031458531936</c:v>
                </c:pt>
                <c:pt idx="86">
                  <c:v>220.59103908484281</c:v>
                </c:pt>
                <c:pt idx="87">
                  <c:v>222.87893231649196</c:v>
                </c:pt>
                <c:pt idx="88">
                  <c:v>225.16682554814111</c:v>
                </c:pt>
                <c:pt idx="89">
                  <c:v>227.35938989513829</c:v>
                </c:pt>
                <c:pt idx="90">
                  <c:v>229.6472831267875</c:v>
                </c:pt>
                <c:pt idx="91">
                  <c:v>231.83984747378463</c:v>
                </c:pt>
                <c:pt idx="92">
                  <c:v>234.12774070543384</c:v>
                </c:pt>
                <c:pt idx="93">
                  <c:v>236.32030505243097</c:v>
                </c:pt>
                <c:pt idx="94">
                  <c:v>238.5128693994281</c:v>
                </c:pt>
                <c:pt idx="95">
                  <c:v>240.8007626310773</c:v>
                </c:pt>
                <c:pt idx="96">
                  <c:v>242.99332697807444</c:v>
                </c:pt>
                <c:pt idx="97">
                  <c:v>245.18589132507157</c:v>
                </c:pt>
                <c:pt idx="98">
                  <c:v>247.3784556720687</c:v>
                </c:pt>
                <c:pt idx="99">
                  <c:v>249.57102001906583</c:v>
                </c:pt>
                <c:pt idx="100">
                  <c:v>251.76358436606301</c:v>
                </c:pt>
                <c:pt idx="101">
                  <c:v>253.86081982840807</c:v>
                </c:pt>
                <c:pt idx="102">
                  <c:v>256.0533841754052</c:v>
                </c:pt>
                <c:pt idx="103">
                  <c:v>258.24594852240233</c:v>
                </c:pt>
                <c:pt idx="104">
                  <c:v>260.34318398474744</c:v>
                </c:pt>
                <c:pt idx="105">
                  <c:v>262.53574833174457</c:v>
                </c:pt>
                <c:pt idx="106">
                  <c:v>264.63298379408968</c:v>
                </c:pt>
                <c:pt idx="107">
                  <c:v>266.73021925643479</c:v>
                </c:pt>
                <c:pt idx="108">
                  <c:v>268.92278360343187</c:v>
                </c:pt>
                <c:pt idx="109">
                  <c:v>271.02001906577698</c:v>
                </c:pt>
                <c:pt idx="110">
                  <c:v>273.11725452812209</c:v>
                </c:pt>
                <c:pt idx="111">
                  <c:v>275.2144899904672</c:v>
                </c:pt>
                <c:pt idx="112">
                  <c:v>277.31172545281225</c:v>
                </c:pt>
                <c:pt idx="113">
                  <c:v>279.40896091515731</c:v>
                </c:pt>
                <c:pt idx="114">
                  <c:v>281.50619637750248</c:v>
                </c:pt>
                <c:pt idx="115">
                  <c:v>283.50810295519545</c:v>
                </c:pt>
                <c:pt idx="116">
                  <c:v>285.60533841754057</c:v>
                </c:pt>
                <c:pt idx="117">
                  <c:v>287.70257387988568</c:v>
                </c:pt>
                <c:pt idx="118">
                  <c:v>289.70448045757871</c:v>
                </c:pt>
                <c:pt idx="119">
                  <c:v>291.70638703527175</c:v>
                </c:pt>
                <c:pt idx="120">
                  <c:v>293.8036224976168</c:v>
                </c:pt>
                <c:pt idx="121">
                  <c:v>295.80552907530983</c:v>
                </c:pt>
                <c:pt idx="122">
                  <c:v>297.80743565300293</c:v>
                </c:pt>
                <c:pt idx="123">
                  <c:v>299.80934223069596</c:v>
                </c:pt>
                <c:pt idx="124">
                  <c:v>301.811248808389</c:v>
                </c:pt>
                <c:pt idx="125">
                  <c:v>303.81315538608203</c:v>
                </c:pt>
                <c:pt idx="126">
                  <c:v>305.81506196377507</c:v>
                </c:pt>
                <c:pt idx="127">
                  <c:v>307.8169685414681</c:v>
                </c:pt>
                <c:pt idx="128">
                  <c:v>309.81887511916113</c:v>
                </c:pt>
                <c:pt idx="129">
                  <c:v>311.72545281220209</c:v>
                </c:pt>
                <c:pt idx="130">
                  <c:v>313.72735938989513</c:v>
                </c:pt>
                <c:pt idx="131">
                  <c:v>315.72926596758816</c:v>
                </c:pt>
                <c:pt idx="132">
                  <c:v>317.63584366062918</c:v>
                </c:pt>
                <c:pt idx="133">
                  <c:v>319.54242135367019</c:v>
                </c:pt>
                <c:pt idx="134">
                  <c:v>321.54432793136323</c:v>
                </c:pt>
                <c:pt idx="135">
                  <c:v>323.45090562440419</c:v>
                </c:pt>
                <c:pt idx="136">
                  <c:v>325.3574833174452</c:v>
                </c:pt>
                <c:pt idx="137">
                  <c:v>327.26406101048622</c:v>
                </c:pt>
                <c:pt idx="138">
                  <c:v>329.17063870352723</c:v>
                </c:pt>
                <c:pt idx="139">
                  <c:v>331.07721639656825</c:v>
                </c:pt>
                <c:pt idx="140">
                  <c:v>332.98379408960921</c:v>
                </c:pt>
                <c:pt idx="141">
                  <c:v>334.79504289799814</c:v>
                </c:pt>
                <c:pt idx="142">
                  <c:v>379.40896091515737</c:v>
                </c:pt>
                <c:pt idx="143">
                  <c:v>400.00000000000011</c:v>
                </c:pt>
                <c:pt idx="144">
                  <c:v>419.25643469971408</c:v>
                </c:pt>
                <c:pt idx="145">
                  <c:v>454.12774070543378</c:v>
                </c:pt>
                <c:pt idx="146">
                  <c:v>469.61868446139181</c:v>
                </c:pt>
                <c:pt idx="147">
                  <c:v>483.75595805529076</c:v>
                </c:pt>
                <c:pt idx="148">
                  <c:v>496.50142993326978</c:v>
                </c:pt>
                <c:pt idx="149">
                  <c:v>507.76930409914206</c:v>
                </c:pt>
                <c:pt idx="150">
                  <c:v>509.83794089609154</c:v>
                </c:pt>
                <c:pt idx="151">
                  <c:v>511.8493803622498</c:v>
                </c:pt>
                <c:pt idx="152">
                  <c:v>513.79408960915157</c:v>
                </c:pt>
                <c:pt idx="153">
                  <c:v>515.66253574833172</c:v>
                </c:pt>
                <c:pt idx="154">
                  <c:v>517.47378455672072</c:v>
                </c:pt>
                <c:pt idx="155">
                  <c:v>519.21830314585327</c:v>
                </c:pt>
                <c:pt idx="156">
                  <c:v>520.88655862726409</c:v>
                </c:pt>
                <c:pt idx="157">
                  <c:v>522.48808388941848</c:v>
                </c:pt>
                <c:pt idx="158">
                  <c:v>524.01334604385124</c:v>
                </c:pt>
                <c:pt idx="159">
                  <c:v>525.47187797902757</c:v>
                </c:pt>
                <c:pt idx="160">
                  <c:v>526.84270734032407</c:v>
                </c:pt>
                <c:pt idx="161">
                  <c:v>528.13727359389895</c:v>
                </c:pt>
                <c:pt idx="162">
                  <c:v>529.34985700667301</c:v>
                </c:pt>
                <c:pt idx="163">
                  <c:v>530.47569113441375</c:v>
                </c:pt>
                <c:pt idx="164">
                  <c:v>531.00476644423259</c:v>
                </c:pt>
                <c:pt idx="165">
                  <c:v>531.51191611058152</c:v>
                </c:pt>
                <c:pt idx="166">
                  <c:v>531.99523355576741</c:v>
                </c:pt>
                <c:pt idx="167">
                  <c:v>532.45471877979026</c:v>
                </c:pt>
                <c:pt idx="168">
                  <c:v>532.89037178265016</c:v>
                </c:pt>
                <c:pt idx="169">
                  <c:v>533.30409914204006</c:v>
                </c:pt>
                <c:pt idx="170">
                  <c:v>533.69780743565298</c:v>
                </c:pt>
                <c:pt idx="171">
                  <c:v>534.0753098188751</c:v>
                </c:pt>
                <c:pt idx="172">
                  <c:v>535.84366062917059</c:v>
                </c:pt>
              </c:numCache>
            </c:numRef>
          </c:xVal>
          <c:yVal>
            <c:numRef>
              <c:f>CS_parcours_AGA2!$J$15:$J$187</c:f>
              <c:numCache>
                <c:formatCode>General</c:formatCode>
                <c:ptCount val="173"/>
                <c:pt idx="0">
                  <c:v>63.2</c:v>
                </c:pt>
                <c:pt idx="1">
                  <c:v>63</c:v>
                </c:pt>
                <c:pt idx="2">
                  <c:v>62.8</c:v>
                </c:pt>
                <c:pt idx="3">
                  <c:v>62.6</c:v>
                </c:pt>
                <c:pt idx="4">
                  <c:v>62.4</c:v>
                </c:pt>
                <c:pt idx="5">
                  <c:v>62.2</c:v>
                </c:pt>
                <c:pt idx="6">
                  <c:v>62</c:v>
                </c:pt>
                <c:pt idx="7">
                  <c:v>61.8</c:v>
                </c:pt>
                <c:pt idx="8">
                  <c:v>61.6</c:v>
                </c:pt>
                <c:pt idx="9">
                  <c:v>61.4</c:v>
                </c:pt>
                <c:pt idx="10">
                  <c:v>61.2</c:v>
                </c:pt>
                <c:pt idx="11">
                  <c:v>61</c:v>
                </c:pt>
                <c:pt idx="12">
                  <c:v>60.8</c:v>
                </c:pt>
                <c:pt idx="13">
                  <c:v>60.6</c:v>
                </c:pt>
                <c:pt idx="14">
                  <c:v>60.4</c:v>
                </c:pt>
                <c:pt idx="15">
                  <c:v>60.2</c:v>
                </c:pt>
                <c:pt idx="16">
                  <c:v>60</c:v>
                </c:pt>
                <c:pt idx="17">
                  <c:v>59.8</c:v>
                </c:pt>
                <c:pt idx="18">
                  <c:v>59.6</c:v>
                </c:pt>
                <c:pt idx="19">
                  <c:v>59.4</c:v>
                </c:pt>
                <c:pt idx="20">
                  <c:v>59.2</c:v>
                </c:pt>
                <c:pt idx="21">
                  <c:v>59</c:v>
                </c:pt>
                <c:pt idx="22">
                  <c:v>58.8</c:v>
                </c:pt>
                <c:pt idx="23">
                  <c:v>58.6</c:v>
                </c:pt>
                <c:pt idx="24">
                  <c:v>58.4</c:v>
                </c:pt>
                <c:pt idx="25">
                  <c:v>58.2</c:v>
                </c:pt>
                <c:pt idx="26">
                  <c:v>58</c:v>
                </c:pt>
                <c:pt idx="27">
                  <c:v>57.8</c:v>
                </c:pt>
                <c:pt idx="28">
                  <c:v>57.6</c:v>
                </c:pt>
                <c:pt idx="29">
                  <c:v>57.4</c:v>
                </c:pt>
                <c:pt idx="30">
                  <c:v>57.2</c:v>
                </c:pt>
                <c:pt idx="31">
                  <c:v>57</c:v>
                </c:pt>
                <c:pt idx="32">
                  <c:v>56.8</c:v>
                </c:pt>
                <c:pt idx="33">
                  <c:v>56.6</c:v>
                </c:pt>
                <c:pt idx="34">
                  <c:v>56.4</c:v>
                </c:pt>
                <c:pt idx="35">
                  <c:v>56.2</c:v>
                </c:pt>
                <c:pt idx="36">
                  <c:v>56</c:v>
                </c:pt>
                <c:pt idx="37">
                  <c:v>55.8</c:v>
                </c:pt>
                <c:pt idx="38">
                  <c:v>55.6</c:v>
                </c:pt>
                <c:pt idx="39">
                  <c:v>55.4</c:v>
                </c:pt>
                <c:pt idx="40">
                  <c:v>55.2</c:v>
                </c:pt>
                <c:pt idx="41">
                  <c:v>55</c:v>
                </c:pt>
                <c:pt idx="42">
                  <c:v>54.8</c:v>
                </c:pt>
                <c:pt idx="43">
                  <c:v>54.6</c:v>
                </c:pt>
                <c:pt idx="44">
                  <c:v>54.4</c:v>
                </c:pt>
                <c:pt idx="45">
                  <c:v>54.2</c:v>
                </c:pt>
                <c:pt idx="46">
                  <c:v>54</c:v>
                </c:pt>
                <c:pt idx="47">
                  <c:v>53.8</c:v>
                </c:pt>
                <c:pt idx="48">
                  <c:v>53.6</c:v>
                </c:pt>
                <c:pt idx="49">
                  <c:v>53.4</c:v>
                </c:pt>
                <c:pt idx="50">
                  <c:v>53.2</c:v>
                </c:pt>
                <c:pt idx="51">
                  <c:v>53</c:v>
                </c:pt>
                <c:pt idx="52">
                  <c:v>52.8</c:v>
                </c:pt>
                <c:pt idx="53">
                  <c:v>52.6</c:v>
                </c:pt>
                <c:pt idx="54">
                  <c:v>52.4</c:v>
                </c:pt>
                <c:pt idx="55">
                  <c:v>52.2</c:v>
                </c:pt>
                <c:pt idx="56">
                  <c:v>52</c:v>
                </c:pt>
                <c:pt idx="57">
                  <c:v>51.8</c:v>
                </c:pt>
                <c:pt idx="58">
                  <c:v>51.6</c:v>
                </c:pt>
                <c:pt idx="59">
                  <c:v>51.4</c:v>
                </c:pt>
                <c:pt idx="60">
                  <c:v>51.2</c:v>
                </c:pt>
                <c:pt idx="61">
                  <c:v>51</c:v>
                </c:pt>
                <c:pt idx="62">
                  <c:v>50.8</c:v>
                </c:pt>
                <c:pt idx="63">
                  <c:v>50.6</c:v>
                </c:pt>
                <c:pt idx="64">
                  <c:v>50.4</c:v>
                </c:pt>
                <c:pt idx="65">
                  <c:v>50.2</c:v>
                </c:pt>
                <c:pt idx="66">
                  <c:v>50</c:v>
                </c:pt>
                <c:pt idx="67">
                  <c:v>49.8</c:v>
                </c:pt>
                <c:pt idx="68">
                  <c:v>49.6</c:v>
                </c:pt>
                <c:pt idx="69">
                  <c:v>49.4</c:v>
                </c:pt>
                <c:pt idx="70">
                  <c:v>49.2</c:v>
                </c:pt>
                <c:pt idx="71">
                  <c:v>49</c:v>
                </c:pt>
                <c:pt idx="72">
                  <c:v>48.8</c:v>
                </c:pt>
                <c:pt idx="73">
                  <c:v>48.6</c:v>
                </c:pt>
                <c:pt idx="74">
                  <c:v>48.4</c:v>
                </c:pt>
                <c:pt idx="75">
                  <c:v>48.2</c:v>
                </c:pt>
                <c:pt idx="76">
                  <c:v>48</c:v>
                </c:pt>
                <c:pt idx="77">
                  <c:v>47.8</c:v>
                </c:pt>
                <c:pt idx="78">
                  <c:v>47.6</c:v>
                </c:pt>
                <c:pt idx="79">
                  <c:v>47.4</c:v>
                </c:pt>
                <c:pt idx="80">
                  <c:v>47.2</c:v>
                </c:pt>
                <c:pt idx="81">
                  <c:v>47</c:v>
                </c:pt>
                <c:pt idx="82">
                  <c:v>46.8</c:v>
                </c:pt>
                <c:pt idx="83">
                  <c:v>46.6</c:v>
                </c:pt>
                <c:pt idx="84">
                  <c:v>46.4</c:v>
                </c:pt>
                <c:pt idx="85">
                  <c:v>46.2</c:v>
                </c:pt>
                <c:pt idx="86">
                  <c:v>46</c:v>
                </c:pt>
                <c:pt idx="87">
                  <c:v>45.8</c:v>
                </c:pt>
                <c:pt idx="88">
                  <c:v>45.6</c:v>
                </c:pt>
                <c:pt idx="89">
                  <c:v>45.4</c:v>
                </c:pt>
                <c:pt idx="90">
                  <c:v>45.2</c:v>
                </c:pt>
                <c:pt idx="91">
                  <c:v>45</c:v>
                </c:pt>
                <c:pt idx="92">
                  <c:v>44.8</c:v>
                </c:pt>
                <c:pt idx="93">
                  <c:v>44.6</c:v>
                </c:pt>
                <c:pt idx="94">
                  <c:v>44.4</c:v>
                </c:pt>
                <c:pt idx="95">
                  <c:v>44.2</c:v>
                </c:pt>
                <c:pt idx="96">
                  <c:v>44</c:v>
                </c:pt>
                <c:pt idx="97">
                  <c:v>43.8</c:v>
                </c:pt>
                <c:pt idx="98">
                  <c:v>43.6</c:v>
                </c:pt>
                <c:pt idx="99">
                  <c:v>43.4</c:v>
                </c:pt>
                <c:pt idx="100">
                  <c:v>43.2</c:v>
                </c:pt>
                <c:pt idx="101">
                  <c:v>43</c:v>
                </c:pt>
                <c:pt idx="102">
                  <c:v>42.8</c:v>
                </c:pt>
                <c:pt idx="103">
                  <c:v>42.6</c:v>
                </c:pt>
                <c:pt idx="104">
                  <c:v>42.4</c:v>
                </c:pt>
                <c:pt idx="105">
                  <c:v>42.2</c:v>
                </c:pt>
                <c:pt idx="106">
                  <c:v>42</c:v>
                </c:pt>
                <c:pt idx="107">
                  <c:v>41.8</c:v>
                </c:pt>
                <c:pt idx="108">
                  <c:v>41.6</c:v>
                </c:pt>
                <c:pt idx="109">
                  <c:v>41.4</c:v>
                </c:pt>
                <c:pt idx="110">
                  <c:v>41.2</c:v>
                </c:pt>
                <c:pt idx="111">
                  <c:v>41</c:v>
                </c:pt>
                <c:pt idx="112">
                  <c:v>40.799999999999997</c:v>
                </c:pt>
                <c:pt idx="113">
                  <c:v>40.6</c:v>
                </c:pt>
                <c:pt idx="114">
                  <c:v>40.4</c:v>
                </c:pt>
                <c:pt idx="115">
                  <c:v>40.200000000000003</c:v>
                </c:pt>
                <c:pt idx="116">
                  <c:v>40</c:v>
                </c:pt>
                <c:pt idx="117">
                  <c:v>39.799999999999997</c:v>
                </c:pt>
                <c:pt idx="118">
                  <c:v>39.6</c:v>
                </c:pt>
                <c:pt idx="119">
                  <c:v>39.4</c:v>
                </c:pt>
                <c:pt idx="120">
                  <c:v>39.200000000000003</c:v>
                </c:pt>
                <c:pt idx="121">
                  <c:v>39</c:v>
                </c:pt>
                <c:pt idx="122">
                  <c:v>38.799999999999997</c:v>
                </c:pt>
                <c:pt idx="123">
                  <c:v>38.6</c:v>
                </c:pt>
                <c:pt idx="124">
                  <c:v>38.4</c:v>
                </c:pt>
                <c:pt idx="125">
                  <c:v>38.200000000000003</c:v>
                </c:pt>
                <c:pt idx="126">
                  <c:v>38</c:v>
                </c:pt>
                <c:pt idx="127">
                  <c:v>37.799999999999997</c:v>
                </c:pt>
                <c:pt idx="128">
                  <c:v>37.6</c:v>
                </c:pt>
                <c:pt idx="129">
                  <c:v>37.4</c:v>
                </c:pt>
                <c:pt idx="130">
                  <c:v>37.200000000000003</c:v>
                </c:pt>
                <c:pt idx="131">
                  <c:v>37</c:v>
                </c:pt>
                <c:pt idx="132">
                  <c:v>36.799999999999997</c:v>
                </c:pt>
                <c:pt idx="133">
                  <c:v>36.6</c:v>
                </c:pt>
                <c:pt idx="134">
                  <c:v>36.4</c:v>
                </c:pt>
                <c:pt idx="135">
                  <c:v>36.200000000000003</c:v>
                </c:pt>
                <c:pt idx="136">
                  <c:v>36</c:v>
                </c:pt>
                <c:pt idx="137">
                  <c:v>35.799999999999997</c:v>
                </c:pt>
                <c:pt idx="138">
                  <c:v>35.6</c:v>
                </c:pt>
                <c:pt idx="139">
                  <c:v>35.4</c:v>
                </c:pt>
                <c:pt idx="140">
                  <c:v>35.200000000000003</c:v>
                </c:pt>
                <c:pt idx="141">
                  <c:v>35</c:v>
                </c:pt>
                <c:pt idx="142">
                  <c:v>30</c:v>
                </c:pt>
                <c:pt idx="143">
                  <c:v>27.5</c:v>
                </c:pt>
                <c:pt idx="144">
                  <c:v>25</c:v>
                </c:pt>
                <c:pt idx="145">
                  <c:v>20</c:v>
                </c:pt>
                <c:pt idx="146">
                  <c:v>17.5</c:v>
                </c:pt>
                <c:pt idx="147">
                  <c:v>15</c:v>
                </c:pt>
                <c:pt idx="148">
                  <c:v>12.5</c:v>
                </c:pt>
                <c:pt idx="149">
                  <c:v>10</c:v>
                </c:pt>
                <c:pt idx="150">
                  <c:v>9.5</c:v>
                </c:pt>
                <c:pt idx="151">
                  <c:v>9</c:v>
                </c:pt>
                <c:pt idx="152">
                  <c:v>8.5</c:v>
                </c:pt>
                <c:pt idx="153">
                  <c:v>8</c:v>
                </c:pt>
                <c:pt idx="154">
                  <c:v>7.5</c:v>
                </c:pt>
                <c:pt idx="155">
                  <c:v>7</c:v>
                </c:pt>
                <c:pt idx="156">
                  <c:v>6.5</c:v>
                </c:pt>
                <c:pt idx="157">
                  <c:v>6</c:v>
                </c:pt>
                <c:pt idx="158">
                  <c:v>5.5</c:v>
                </c:pt>
                <c:pt idx="159">
                  <c:v>5</c:v>
                </c:pt>
                <c:pt idx="160">
                  <c:v>4.5</c:v>
                </c:pt>
                <c:pt idx="161">
                  <c:v>4</c:v>
                </c:pt>
                <c:pt idx="162">
                  <c:v>3.5</c:v>
                </c:pt>
                <c:pt idx="163">
                  <c:v>3</c:v>
                </c:pt>
                <c:pt idx="164">
                  <c:v>2.75</c:v>
                </c:pt>
                <c:pt idx="165">
                  <c:v>2.5</c:v>
                </c:pt>
                <c:pt idx="166">
                  <c:v>2.25</c:v>
                </c:pt>
                <c:pt idx="167">
                  <c:v>2</c:v>
                </c:pt>
                <c:pt idx="168">
                  <c:v>1.75</c:v>
                </c:pt>
                <c:pt idx="169">
                  <c:v>1.5</c:v>
                </c:pt>
                <c:pt idx="170">
                  <c:v>1.25</c:v>
                </c:pt>
                <c:pt idx="171">
                  <c:v>1</c:v>
                </c:pt>
                <c:pt idx="172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38F-49DE-8551-5D9F85B5FC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04776207"/>
        <c:axId val="1404760815"/>
      </c:scatterChart>
      <c:scatterChart>
        <c:scatterStyle val="lineMarker"/>
        <c:varyColors val="0"/>
        <c:ser>
          <c:idx val="1"/>
          <c:order val="0"/>
          <c:tx>
            <c:strRef>
              <c:f>CS_parcours_AGA2!$K$14</c:f>
              <c:strCache>
                <c:ptCount val="1"/>
                <c:pt idx="0">
                  <c:v>X-Ray cross section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CS_parcours_AGA2!$I$15:$I$187</c:f>
              <c:numCache>
                <c:formatCode>General</c:formatCode>
                <c:ptCount val="173"/>
                <c:pt idx="0">
                  <c:v>0</c:v>
                </c:pt>
                <c:pt idx="1">
                  <c:v>2.8598665395614944</c:v>
                </c:pt>
                <c:pt idx="2">
                  <c:v>5.7197330791229888</c:v>
                </c:pt>
                <c:pt idx="3">
                  <c:v>8.4842707340325205</c:v>
                </c:pt>
                <c:pt idx="4">
                  <c:v>11.344137273594015</c:v>
                </c:pt>
                <c:pt idx="5">
                  <c:v>14.204003813155396</c:v>
                </c:pt>
                <c:pt idx="6">
                  <c:v>16.968541468064927</c:v>
                </c:pt>
                <c:pt idx="7">
                  <c:v>19.828408007626422</c:v>
                </c:pt>
                <c:pt idx="8">
                  <c:v>22.59294566253584</c:v>
                </c:pt>
                <c:pt idx="9">
                  <c:v>25.357483317445258</c:v>
                </c:pt>
                <c:pt idx="10">
                  <c:v>28.217349857006752</c:v>
                </c:pt>
                <c:pt idx="11">
                  <c:v>30.98188751191617</c:v>
                </c:pt>
                <c:pt idx="12">
                  <c:v>33.746425166825702</c:v>
                </c:pt>
                <c:pt idx="13">
                  <c:v>36.510962821735006</c:v>
                </c:pt>
                <c:pt idx="14">
                  <c:v>39.275500476644424</c:v>
                </c:pt>
                <c:pt idx="15">
                  <c:v>42.040038131553899</c:v>
                </c:pt>
                <c:pt idx="16">
                  <c:v>44.804575786463317</c:v>
                </c:pt>
                <c:pt idx="17">
                  <c:v>47.569113441372849</c:v>
                </c:pt>
                <c:pt idx="18">
                  <c:v>50.238322211630248</c:v>
                </c:pt>
                <c:pt idx="19">
                  <c:v>53.002859866539723</c:v>
                </c:pt>
                <c:pt idx="20">
                  <c:v>55.672068636796951</c:v>
                </c:pt>
                <c:pt idx="21">
                  <c:v>58.436606291706426</c:v>
                </c:pt>
                <c:pt idx="22">
                  <c:v>61.105815061963824</c:v>
                </c:pt>
                <c:pt idx="23">
                  <c:v>63.870352716873356</c:v>
                </c:pt>
                <c:pt idx="24">
                  <c:v>66.539561487130641</c:v>
                </c:pt>
                <c:pt idx="25">
                  <c:v>69.208770257388096</c:v>
                </c:pt>
                <c:pt idx="26">
                  <c:v>71.877979027645381</c:v>
                </c:pt>
                <c:pt idx="27">
                  <c:v>74.642516682554856</c:v>
                </c:pt>
                <c:pt idx="28">
                  <c:v>77.311725452812254</c:v>
                </c:pt>
                <c:pt idx="29">
                  <c:v>79.885605338417633</c:v>
                </c:pt>
                <c:pt idx="30">
                  <c:v>82.554814108675032</c:v>
                </c:pt>
                <c:pt idx="31">
                  <c:v>85.224022878932374</c:v>
                </c:pt>
                <c:pt idx="32">
                  <c:v>87.893231649189772</c:v>
                </c:pt>
                <c:pt idx="33">
                  <c:v>90.562440419447171</c:v>
                </c:pt>
                <c:pt idx="34">
                  <c:v>93.13632030505255</c:v>
                </c:pt>
                <c:pt idx="35">
                  <c:v>95.805529075309892</c:v>
                </c:pt>
                <c:pt idx="36">
                  <c:v>98.379408960915271</c:v>
                </c:pt>
                <c:pt idx="37">
                  <c:v>101.04861773117261</c:v>
                </c:pt>
                <c:pt idx="38">
                  <c:v>103.62249761677793</c:v>
                </c:pt>
                <c:pt idx="39">
                  <c:v>106.19637750238331</c:v>
                </c:pt>
                <c:pt idx="40">
                  <c:v>108.77025738798864</c:v>
                </c:pt>
                <c:pt idx="41">
                  <c:v>111.34413727359401</c:v>
                </c:pt>
                <c:pt idx="42">
                  <c:v>113.91801715919928</c:v>
                </c:pt>
                <c:pt idx="43">
                  <c:v>116.49189704480466</c:v>
                </c:pt>
                <c:pt idx="44">
                  <c:v>119.06577693041004</c:v>
                </c:pt>
                <c:pt idx="45">
                  <c:v>121.6396568160153</c:v>
                </c:pt>
                <c:pt idx="46">
                  <c:v>124.21353670162063</c:v>
                </c:pt>
                <c:pt idx="47">
                  <c:v>126.69208770257393</c:v>
                </c:pt>
                <c:pt idx="48">
                  <c:v>129.26596758817931</c:v>
                </c:pt>
                <c:pt idx="49">
                  <c:v>131.83984747378463</c:v>
                </c:pt>
                <c:pt idx="50">
                  <c:v>134.31839847473788</c:v>
                </c:pt>
                <c:pt idx="51">
                  <c:v>136.79694947569124</c:v>
                </c:pt>
                <c:pt idx="52">
                  <c:v>139.37082936129656</c:v>
                </c:pt>
                <c:pt idx="53">
                  <c:v>141.84938036224986</c:v>
                </c:pt>
                <c:pt idx="54">
                  <c:v>144.32793136320311</c:v>
                </c:pt>
                <c:pt idx="55">
                  <c:v>146.80648236415635</c:v>
                </c:pt>
                <c:pt idx="56">
                  <c:v>149.28503336510971</c:v>
                </c:pt>
                <c:pt idx="57">
                  <c:v>151.76358436606301</c:v>
                </c:pt>
                <c:pt idx="58">
                  <c:v>154.24213536701626</c:v>
                </c:pt>
                <c:pt idx="59">
                  <c:v>156.72068636796956</c:v>
                </c:pt>
                <c:pt idx="60">
                  <c:v>159.19923736892287</c:v>
                </c:pt>
                <c:pt idx="61">
                  <c:v>161.58245948522409</c:v>
                </c:pt>
                <c:pt idx="62">
                  <c:v>164.06101048617734</c:v>
                </c:pt>
                <c:pt idx="63">
                  <c:v>166.53956148713064</c:v>
                </c:pt>
                <c:pt idx="64">
                  <c:v>168.92278360343192</c:v>
                </c:pt>
                <c:pt idx="65">
                  <c:v>171.30600571973315</c:v>
                </c:pt>
                <c:pt idx="66">
                  <c:v>173.7845567206864</c:v>
                </c:pt>
                <c:pt idx="67">
                  <c:v>176.16777883698768</c:v>
                </c:pt>
                <c:pt idx="68">
                  <c:v>178.55100095328891</c:v>
                </c:pt>
                <c:pt idx="69">
                  <c:v>180.93422306959013</c:v>
                </c:pt>
                <c:pt idx="70">
                  <c:v>183.31744518589136</c:v>
                </c:pt>
                <c:pt idx="71">
                  <c:v>185.70066730219264</c:v>
                </c:pt>
                <c:pt idx="72">
                  <c:v>188.08388941849387</c:v>
                </c:pt>
                <c:pt idx="73">
                  <c:v>190.46711153479509</c:v>
                </c:pt>
                <c:pt idx="74">
                  <c:v>192.85033365109632</c:v>
                </c:pt>
                <c:pt idx="75">
                  <c:v>195.13822688274558</c:v>
                </c:pt>
                <c:pt idx="76">
                  <c:v>197.52144899904681</c:v>
                </c:pt>
                <c:pt idx="77">
                  <c:v>199.90467111534804</c:v>
                </c:pt>
                <c:pt idx="78">
                  <c:v>202.19256434699719</c:v>
                </c:pt>
                <c:pt idx="79">
                  <c:v>204.48045757864639</c:v>
                </c:pt>
                <c:pt idx="80">
                  <c:v>206.86367969494762</c:v>
                </c:pt>
                <c:pt idx="81">
                  <c:v>209.15157292659677</c:v>
                </c:pt>
                <c:pt idx="82">
                  <c:v>211.43946615824603</c:v>
                </c:pt>
                <c:pt idx="83">
                  <c:v>213.72735938989524</c:v>
                </c:pt>
                <c:pt idx="84">
                  <c:v>216.01525262154433</c:v>
                </c:pt>
                <c:pt idx="85">
                  <c:v>218.3031458531936</c:v>
                </c:pt>
                <c:pt idx="86">
                  <c:v>220.59103908484281</c:v>
                </c:pt>
                <c:pt idx="87">
                  <c:v>222.87893231649196</c:v>
                </c:pt>
                <c:pt idx="88">
                  <c:v>225.16682554814111</c:v>
                </c:pt>
                <c:pt idx="89">
                  <c:v>227.35938989513829</c:v>
                </c:pt>
                <c:pt idx="90">
                  <c:v>229.6472831267875</c:v>
                </c:pt>
                <c:pt idx="91">
                  <c:v>231.83984747378463</c:v>
                </c:pt>
                <c:pt idx="92">
                  <c:v>234.12774070543384</c:v>
                </c:pt>
                <c:pt idx="93">
                  <c:v>236.32030505243097</c:v>
                </c:pt>
                <c:pt idx="94">
                  <c:v>238.5128693994281</c:v>
                </c:pt>
                <c:pt idx="95">
                  <c:v>240.8007626310773</c:v>
                </c:pt>
                <c:pt idx="96">
                  <c:v>242.99332697807444</c:v>
                </c:pt>
                <c:pt idx="97">
                  <c:v>245.18589132507157</c:v>
                </c:pt>
                <c:pt idx="98">
                  <c:v>247.3784556720687</c:v>
                </c:pt>
                <c:pt idx="99">
                  <c:v>249.57102001906583</c:v>
                </c:pt>
                <c:pt idx="100">
                  <c:v>251.76358436606301</c:v>
                </c:pt>
                <c:pt idx="101">
                  <c:v>253.86081982840807</c:v>
                </c:pt>
                <c:pt idx="102">
                  <c:v>256.0533841754052</c:v>
                </c:pt>
                <c:pt idx="103">
                  <c:v>258.24594852240233</c:v>
                </c:pt>
                <c:pt idx="104">
                  <c:v>260.34318398474744</c:v>
                </c:pt>
                <c:pt idx="105">
                  <c:v>262.53574833174457</c:v>
                </c:pt>
                <c:pt idx="106">
                  <c:v>264.63298379408968</c:v>
                </c:pt>
                <c:pt idx="107">
                  <c:v>266.73021925643479</c:v>
                </c:pt>
                <c:pt idx="108">
                  <c:v>268.92278360343187</c:v>
                </c:pt>
                <c:pt idx="109">
                  <c:v>271.02001906577698</c:v>
                </c:pt>
                <c:pt idx="110">
                  <c:v>273.11725452812209</c:v>
                </c:pt>
                <c:pt idx="111">
                  <c:v>275.2144899904672</c:v>
                </c:pt>
                <c:pt idx="112">
                  <c:v>277.31172545281225</c:v>
                </c:pt>
                <c:pt idx="113">
                  <c:v>279.40896091515731</c:v>
                </c:pt>
                <c:pt idx="114">
                  <c:v>281.50619637750248</c:v>
                </c:pt>
                <c:pt idx="115">
                  <c:v>283.50810295519545</c:v>
                </c:pt>
                <c:pt idx="116">
                  <c:v>285.60533841754057</c:v>
                </c:pt>
                <c:pt idx="117">
                  <c:v>287.70257387988568</c:v>
                </c:pt>
                <c:pt idx="118">
                  <c:v>289.70448045757871</c:v>
                </c:pt>
                <c:pt idx="119">
                  <c:v>291.70638703527175</c:v>
                </c:pt>
                <c:pt idx="120">
                  <c:v>293.8036224976168</c:v>
                </c:pt>
                <c:pt idx="121">
                  <c:v>295.80552907530983</c:v>
                </c:pt>
                <c:pt idx="122">
                  <c:v>297.80743565300293</c:v>
                </c:pt>
                <c:pt idx="123">
                  <c:v>299.80934223069596</c:v>
                </c:pt>
                <c:pt idx="124">
                  <c:v>301.811248808389</c:v>
                </c:pt>
                <c:pt idx="125">
                  <c:v>303.81315538608203</c:v>
                </c:pt>
                <c:pt idx="126">
                  <c:v>305.81506196377507</c:v>
                </c:pt>
                <c:pt idx="127">
                  <c:v>307.8169685414681</c:v>
                </c:pt>
                <c:pt idx="128">
                  <c:v>309.81887511916113</c:v>
                </c:pt>
                <c:pt idx="129">
                  <c:v>311.72545281220209</c:v>
                </c:pt>
                <c:pt idx="130">
                  <c:v>313.72735938989513</c:v>
                </c:pt>
                <c:pt idx="131">
                  <c:v>315.72926596758816</c:v>
                </c:pt>
                <c:pt idx="132">
                  <c:v>317.63584366062918</c:v>
                </c:pt>
                <c:pt idx="133">
                  <c:v>319.54242135367019</c:v>
                </c:pt>
                <c:pt idx="134">
                  <c:v>321.54432793136323</c:v>
                </c:pt>
                <c:pt idx="135">
                  <c:v>323.45090562440419</c:v>
                </c:pt>
                <c:pt idx="136">
                  <c:v>325.3574833174452</c:v>
                </c:pt>
                <c:pt idx="137">
                  <c:v>327.26406101048622</c:v>
                </c:pt>
                <c:pt idx="138">
                  <c:v>329.17063870352723</c:v>
                </c:pt>
                <c:pt idx="139">
                  <c:v>331.07721639656825</c:v>
                </c:pt>
                <c:pt idx="140">
                  <c:v>332.98379408960921</c:v>
                </c:pt>
                <c:pt idx="141">
                  <c:v>334.79504289799814</c:v>
                </c:pt>
                <c:pt idx="142">
                  <c:v>379.40896091515737</c:v>
                </c:pt>
                <c:pt idx="143">
                  <c:v>400.00000000000011</c:v>
                </c:pt>
                <c:pt idx="144">
                  <c:v>419.25643469971408</c:v>
                </c:pt>
                <c:pt idx="145">
                  <c:v>454.12774070543378</c:v>
                </c:pt>
                <c:pt idx="146">
                  <c:v>469.61868446139181</c:v>
                </c:pt>
                <c:pt idx="147">
                  <c:v>483.75595805529076</c:v>
                </c:pt>
                <c:pt idx="148">
                  <c:v>496.50142993326978</c:v>
                </c:pt>
                <c:pt idx="149">
                  <c:v>507.76930409914206</c:v>
                </c:pt>
                <c:pt idx="150">
                  <c:v>509.83794089609154</c:v>
                </c:pt>
                <c:pt idx="151">
                  <c:v>511.8493803622498</c:v>
                </c:pt>
                <c:pt idx="152">
                  <c:v>513.79408960915157</c:v>
                </c:pt>
                <c:pt idx="153">
                  <c:v>515.66253574833172</c:v>
                </c:pt>
                <c:pt idx="154">
                  <c:v>517.47378455672072</c:v>
                </c:pt>
                <c:pt idx="155">
                  <c:v>519.21830314585327</c:v>
                </c:pt>
                <c:pt idx="156">
                  <c:v>520.88655862726409</c:v>
                </c:pt>
                <c:pt idx="157">
                  <c:v>522.48808388941848</c:v>
                </c:pt>
                <c:pt idx="158">
                  <c:v>524.01334604385124</c:v>
                </c:pt>
                <c:pt idx="159">
                  <c:v>525.47187797902757</c:v>
                </c:pt>
                <c:pt idx="160">
                  <c:v>526.84270734032407</c:v>
                </c:pt>
                <c:pt idx="161">
                  <c:v>528.13727359389895</c:v>
                </c:pt>
                <c:pt idx="162">
                  <c:v>529.34985700667301</c:v>
                </c:pt>
                <c:pt idx="163">
                  <c:v>530.47569113441375</c:v>
                </c:pt>
                <c:pt idx="164">
                  <c:v>531.00476644423259</c:v>
                </c:pt>
                <c:pt idx="165">
                  <c:v>531.51191611058152</c:v>
                </c:pt>
                <c:pt idx="166">
                  <c:v>531.99523355576741</c:v>
                </c:pt>
                <c:pt idx="167">
                  <c:v>532.45471877979026</c:v>
                </c:pt>
                <c:pt idx="168">
                  <c:v>532.89037178265016</c:v>
                </c:pt>
                <c:pt idx="169">
                  <c:v>533.30409914204006</c:v>
                </c:pt>
                <c:pt idx="170">
                  <c:v>533.69780743565298</c:v>
                </c:pt>
                <c:pt idx="171">
                  <c:v>534.0753098188751</c:v>
                </c:pt>
                <c:pt idx="172">
                  <c:v>535.84366062917059</c:v>
                </c:pt>
              </c:numCache>
            </c:numRef>
          </c:xVal>
          <c:yVal>
            <c:numRef>
              <c:f>CS_parcours_AGA2!$K$15:$K$187</c:f>
              <c:numCache>
                <c:formatCode>0.00E+00</c:formatCode>
                <c:ptCount val="173"/>
                <c:pt idx="0">
                  <c:v>239.91986032542698</c:v>
                </c:pt>
                <c:pt idx="1">
                  <c:v>239.15494032534707</c:v>
                </c:pt>
                <c:pt idx="2">
                  <c:v>238.38759521163126</c:v>
                </c:pt>
                <c:pt idx="3">
                  <c:v>237.61782357560654</c:v>
                </c:pt>
                <c:pt idx="4">
                  <c:v>236.84562410944235</c:v>
                </c:pt>
                <c:pt idx="5">
                  <c:v>236.07099560802831</c:v>
                </c:pt>
                <c:pt idx="6">
                  <c:v>235.293936970879</c:v>
                </c:pt>
                <c:pt idx="7">
                  <c:v>234.51444720406499</c:v>
                </c:pt>
                <c:pt idx="8">
                  <c:v>233.7325254221773</c:v>
                </c:pt>
                <c:pt idx="9">
                  <c:v>232.94817085031556</c:v>
                </c:pt>
                <c:pt idx="10">
                  <c:v>232.16138282611007</c:v>
                </c:pt>
                <c:pt idx="11">
                  <c:v>231.37216080176751</c:v>
                </c:pt>
                <c:pt idx="12">
                  <c:v>230.58050434615501</c:v>
                </c:pt>
                <c:pt idx="13">
                  <c:v>229.78641314690699</c:v>
                </c:pt>
                <c:pt idx="14">
                  <c:v>228.98988701256991</c:v>
                </c:pt>
                <c:pt idx="15">
                  <c:v>228.1909258747697</c:v>
                </c:pt>
                <c:pt idx="16">
                  <c:v>227.38952979042131</c:v>
                </c:pt>
                <c:pt idx="17">
                  <c:v>226.58569894396209</c:v>
                </c:pt>
                <c:pt idx="18">
                  <c:v>225.77943364962081</c:v>
                </c:pt>
                <c:pt idx="19">
                  <c:v>224.97073435372138</c:v>
                </c:pt>
                <c:pt idx="20">
                  <c:v>224.1596016370172</c:v>
                </c:pt>
                <c:pt idx="21">
                  <c:v>223.34603621706307</c:v>
                </c:pt>
                <c:pt idx="22">
                  <c:v>222.53003895061406</c:v>
                </c:pt>
                <c:pt idx="23">
                  <c:v>221.71161083607038</c:v>
                </c:pt>
                <c:pt idx="24">
                  <c:v>220.89075301594718</c:v>
                </c:pt>
                <c:pt idx="25">
                  <c:v>220.06746677938534</c:v>
                </c:pt>
                <c:pt idx="26">
                  <c:v>219.24175356469851</c:v>
                </c:pt>
                <c:pt idx="27">
                  <c:v>218.41361496195452</c:v>
                </c:pt>
                <c:pt idx="28">
                  <c:v>217.5830527155951</c:v>
                </c:pt>
                <c:pt idx="29">
                  <c:v>216.75006872709324</c:v>
                </c:pt>
                <c:pt idx="30">
                  <c:v>215.91466505764967</c:v>
                </c:pt>
                <c:pt idx="31">
                  <c:v>215.07684393092643</c:v>
                </c:pt>
                <c:pt idx="32">
                  <c:v>214.23660773581753</c:v>
                </c:pt>
                <c:pt idx="33">
                  <c:v>213.39395902926546</c:v>
                </c:pt>
                <c:pt idx="34">
                  <c:v>212.54890053911029</c:v>
                </c:pt>
                <c:pt idx="35">
                  <c:v>211.70143516698485</c:v>
                </c:pt>
                <c:pt idx="36">
                  <c:v>210.85156599124898</c:v>
                </c:pt>
                <c:pt idx="37">
                  <c:v>209.99929626996382</c:v>
                </c:pt>
                <c:pt idx="38">
                  <c:v>209.14462944391121</c:v>
                </c:pt>
                <c:pt idx="39">
                  <c:v>208.28756913965256</c:v>
                </c:pt>
                <c:pt idx="40">
                  <c:v>207.42811917263418</c:v>
                </c:pt>
                <c:pt idx="41">
                  <c:v>206.56628355033288</c:v>
                </c:pt>
                <c:pt idx="42">
                  <c:v>205.70206647544867</c:v>
                </c:pt>
                <c:pt idx="43">
                  <c:v>204.83547234913948</c:v>
                </c:pt>
                <c:pt idx="44">
                  <c:v>203.96650577430344</c:v>
                </c:pt>
                <c:pt idx="45">
                  <c:v>203.09517155890595</c:v>
                </c:pt>
                <c:pt idx="46">
                  <c:v>202.22147471935224</c:v>
                </c:pt>
                <c:pt idx="47">
                  <c:v>201.34542048390833</c:v>
                </c:pt>
                <c:pt idx="48">
                  <c:v>200.46701429616846</c:v>
                </c:pt>
                <c:pt idx="49">
                  <c:v>199.58626181857153</c:v>
                </c:pt>
                <c:pt idx="50">
                  <c:v>198.70316893596313</c:v>
                </c:pt>
                <c:pt idx="51">
                  <c:v>197.81774175921186</c:v>
                </c:pt>
                <c:pt idx="52">
                  <c:v>196.92998662886993</c:v>
                </c:pt>
                <c:pt idx="53">
                  <c:v>196.03991011888738</c:v>
                </c:pt>
                <c:pt idx="54">
                  <c:v>195.1475190403745</c:v>
                </c:pt>
                <c:pt idx="55">
                  <c:v>194.25282044542016</c:v>
                </c:pt>
                <c:pt idx="56">
                  <c:v>193.35582163095543</c:v>
                </c:pt>
                <c:pt idx="57">
                  <c:v>192.45653014267631</c:v>
                </c:pt>
                <c:pt idx="58">
                  <c:v>191.55495377901377</c:v>
                </c:pt>
                <c:pt idx="59">
                  <c:v>190.65110059516226</c:v>
                </c:pt>
                <c:pt idx="60">
                  <c:v>189.74497890715881</c:v>
                </c:pt>
                <c:pt idx="61">
                  <c:v>188.83659729601928</c:v>
                </c:pt>
                <c:pt idx="62">
                  <c:v>187.92596461192932</c:v>
                </c:pt>
                <c:pt idx="63">
                  <c:v>187.01308997849003</c:v>
                </c:pt>
                <c:pt idx="64">
                  <c:v>186.09798279702144</c:v>
                </c:pt>
                <c:pt idx="65">
                  <c:v>185.18065275092309</c:v>
                </c:pt>
                <c:pt idx="66">
                  <c:v>184.26110981009225</c:v>
                </c:pt>
                <c:pt idx="67">
                  <c:v>183.33936423539956</c:v>
                </c:pt>
                <c:pt idx="68">
                  <c:v>182.41542658322365</c:v>
                </c:pt>
                <c:pt idx="69">
                  <c:v>181.48930771004638</c:v>
                </c:pt>
                <c:pt idx="70">
                  <c:v>180.56101877710682</c:v>
                </c:pt>
                <c:pt idx="71">
                  <c:v>179.63057125511597</c:v>
                </c:pt>
                <c:pt idx="72">
                  <c:v>178.69797692903302</c:v>
                </c:pt>
                <c:pt idx="73">
                  <c:v>177.7632479029017</c:v>
                </c:pt>
                <c:pt idx="74">
                  <c:v>176.82639660475232</c:v>
                </c:pt>
                <c:pt idx="75">
                  <c:v>175.88743579156161</c:v>
                </c:pt>
                <c:pt idx="76">
                  <c:v>174.94637855428036</c:v>
                </c:pt>
                <c:pt idx="77">
                  <c:v>174.00323832292199</c:v>
                </c:pt>
                <c:pt idx="78">
                  <c:v>173.0580288717172</c:v>
                </c:pt>
                <c:pt idx="79">
                  <c:v>172.1107643243318</c:v>
                </c:pt>
                <c:pt idx="80">
                  <c:v>171.16145915915203</c:v>
                </c:pt>
                <c:pt idx="81">
                  <c:v>170.21012821463424</c:v>
                </c:pt>
                <c:pt idx="82">
                  <c:v>169.25678669472043</c:v>
                </c:pt>
                <c:pt idx="83">
                  <c:v>168.30145017432349</c:v>
                </c:pt>
                <c:pt idx="84">
                  <c:v>167.34413460487568</c:v>
                </c:pt>
                <c:pt idx="85">
                  <c:v>166.38485631995033</c:v>
                </c:pt>
                <c:pt idx="86">
                  <c:v>165.42363204094619</c:v>
                </c:pt>
                <c:pt idx="87">
                  <c:v>164.46047888284212</c:v>
                </c:pt>
                <c:pt idx="88">
                  <c:v>163.4954143600263</c:v>
                </c:pt>
                <c:pt idx="89">
                  <c:v>162.52845639218629</c:v>
                </c:pt>
                <c:pt idx="90">
                  <c:v>161.55962331027541</c:v>
                </c:pt>
                <c:pt idx="91">
                  <c:v>160.58893386254678</c:v>
                </c:pt>
                <c:pt idx="92">
                  <c:v>159.61640722065985</c:v>
                </c:pt>
                <c:pt idx="93">
                  <c:v>158.6420629858562</c:v>
                </c:pt>
                <c:pt idx="94">
                  <c:v>157.66592119520598</c:v>
                </c:pt>
                <c:pt idx="95">
                  <c:v>156.68800232793112</c:v>
                </c:pt>
                <c:pt idx="96">
                  <c:v>155.70832731179286</c:v>
                </c:pt>
                <c:pt idx="97">
                  <c:v>154.72691752955834</c:v>
                </c:pt>
                <c:pt idx="98">
                  <c:v>153.74379482553604</c:v>
                </c:pt>
                <c:pt idx="99">
                  <c:v>152.7589815121849</c:v>
                </c:pt>
                <c:pt idx="100">
                  <c:v>151.7725003767946</c:v>
                </c:pt>
                <c:pt idx="101">
                  <c:v>150.78437468824191</c:v>
                </c:pt>
                <c:pt idx="102">
                  <c:v>149.79462820381877</c:v>
                </c:pt>
                <c:pt idx="103">
                  <c:v>148.80328517613191</c:v>
                </c:pt>
                <c:pt idx="104">
                  <c:v>147.8103703600766</c:v>
                </c:pt>
                <c:pt idx="105">
                  <c:v>146.81590901988656</c:v>
                </c:pt>
                <c:pt idx="106">
                  <c:v>145.81992693625094</c:v>
                </c:pt>
                <c:pt idx="107">
                  <c:v>144.82245041351081</c:v>
                </c:pt>
                <c:pt idx="108">
                  <c:v>143.82350628692421</c:v>
                </c:pt>
                <c:pt idx="109">
                  <c:v>142.8231219300053</c:v>
                </c:pt>
                <c:pt idx="110">
                  <c:v>141.82132526193814</c:v>
                </c:pt>
                <c:pt idx="111">
                  <c:v>140.81814475505755</c:v>
                </c:pt>
                <c:pt idx="112">
                  <c:v>139.81360944240856</c:v>
                </c:pt>
                <c:pt idx="113">
                  <c:v>138.80774892537258</c:v>
                </c:pt>
                <c:pt idx="114">
                  <c:v>137.80059338136653</c:v>
                </c:pt>
                <c:pt idx="115">
                  <c:v>136.79217357161298</c:v>
                </c:pt>
                <c:pt idx="116">
                  <c:v>135.78252084897963</c:v>
                </c:pt>
                <c:pt idx="117">
                  <c:v>134.77166716588897</c:v>
                </c:pt>
                <c:pt idx="118">
                  <c:v>133.7596450822964</c:v>
                </c:pt>
                <c:pt idx="119">
                  <c:v>132.74648777373557</c:v>
                </c:pt>
                <c:pt idx="120">
                  <c:v>131.73222903943324</c:v>
                </c:pt>
                <c:pt idx="121">
                  <c:v>130.71690331048791</c:v>
                </c:pt>
                <c:pt idx="122">
                  <c:v>129.7005456581154</c:v>
                </c:pt>
                <c:pt idx="123">
                  <c:v>128.68319180195752</c:v>
                </c:pt>
                <c:pt idx="124">
                  <c:v>127.66487811845435</c:v>
                </c:pt>
                <c:pt idx="125">
                  <c:v>126.64564164927808</c:v>
                </c:pt>
                <c:pt idx="126">
                  <c:v>125.62552010982708</c:v>
                </c:pt>
                <c:pt idx="127">
                  <c:v>124.60455189777866</c:v>
                </c:pt>
                <c:pt idx="128">
                  <c:v>123.58277610169893</c:v>
                </c:pt>
                <c:pt idx="129">
                  <c:v>122.56023250970912</c:v>
                </c:pt>
                <c:pt idx="130">
                  <c:v>121.5369616182042</c:v>
                </c:pt>
                <c:pt idx="131">
                  <c:v>120.51300464062354</c:v>
                </c:pt>
                <c:pt idx="132">
                  <c:v>119.48840351627247</c:v>
                </c:pt>
                <c:pt idx="133">
                  <c:v>118.46320091918842</c:v>
                </c:pt>
                <c:pt idx="134">
                  <c:v>117.43744026705467</c:v>
                </c:pt>
                <c:pt idx="135">
                  <c:v>116.41116573015611</c:v>
                </c:pt>
                <c:pt idx="136">
                  <c:v>115.38442224037345</c:v>
                </c:pt>
                <c:pt idx="137">
                  <c:v>114.35725550021503</c:v>
                </c:pt>
                <c:pt idx="138">
                  <c:v>113.32971199188285</c:v>
                </c:pt>
                <c:pt idx="139">
                  <c:v>112.30183898636972</c:v>
                </c:pt>
                <c:pt idx="140">
                  <c:v>111.27368455258234</c:v>
                </c:pt>
                <c:pt idx="141">
                  <c:v>110.24529756648892</c:v>
                </c:pt>
                <c:pt idx="142">
                  <c:v>76.825606425474902</c:v>
                </c:pt>
                <c:pt idx="143">
                  <c:v>65.424214771208682</c:v>
                </c:pt>
                <c:pt idx="144">
                  <c:v>54.358849672407906</c:v>
                </c:pt>
                <c:pt idx="145">
                  <c:v>33.927943580955954</c:v>
                </c:pt>
                <c:pt idx="146">
                  <c:v>24.965746208855776</c:v>
                </c:pt>
                <c:pt idx="147">
                  <c:v>17.134471851472853</c:v>
                </c:pt>
                <c:pt idx="148">
                  <c:v>10.653761811266715</c:v>
                </c:pt>
                <c:pt idx="149">
                  <c:v>5.7063781250017174</c:v>
                </c:pt>
                <c:pt idx="150">
                  <c:v>4.9114563902258839</c:v>
                </c:pt>
                <c:pt idx="151">
                  <c:v>4.1822219404809262</c:v>
                </c:pt>
                <c:pt idx="152">
                  <c:v>3.5184873799774055</c:v>
                </c:pt>
                <c:pt idx="153">
                  <c:v>2.9197344675023054</c:v>
                </c:pt>
                <c:pt idx="154">
                  <c:v>2.3850791673245579</c:v>
                </c:pt>
                <c:pt idx="155">
                  <c:v>1.9132356624390074</c:v>
                </c:pt>
                <c:pt idx="156">
                  <c:v>1.5024799565609741</c:v>
                </c:pt>
                <c:pt idx="157">
                  <c:v>1.1506139442992114</c:v>
                </c:pt>
                <c:pt idx="158">
                  <c:v>0.8549311541322222</c:v>
                </c:pt>
                <c:pt idx="159">
                  <c:v>0.61218578315556249</c:v>
                </c:pt>
                <c:pt idx="160">
                  <c:v>0.41856716682605666</c:v>
                </c:pt>
                <c:pt idx="161">
                  <c:v>0.26968249164412467</c:v>
                </c:pt>
                <c:pt idx="162">
                  <c:v>0.16055143195589719</c:v>
                </c:pt>
                <c:pt idx="163">
                  <c:v>8.5617700211669867E-2</c:v>
                </c:pt>
                <c:pt idx="164">
                  <c:v>5.9244280990112023E-2</c:v>
                </c:pt>
                <c:pt idx="165">
                  <c:v>3.8610274719912137E-2</c:v>
                </c:pt>
                <c:pt idx="166">
                  <c:v>2.3340879291635218E-2</c:v>
                </c:pt>
                <c:pt idx="167">
                  <c:v>1.2761618160725817E-2</c:v>
                </c:pt>
                <c:pt idx="168">
                  <c:v>6.0650011789044889E-3</c:v>
                </c:pt>
                <c:pt idx="169">
                  <c:v>2.3435656714148215E-3</c:v>
                </c:pt>
                <c:pt idx="170">
                  <c:v>6.5023199343865949E-4</c:v>
                </c:pt>
                <c:pt idx="171">
                  <c:v>9.8585214294572707E-5</c:v>
                </c:pt>
                <c:pt idx="172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B38F-49DE-8551-5D9F85B5FC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40433792"/>
        <c:axId val="1040420896"/>
      </c:scatterChart>
      <c:valAx>
        <c:axId val="140477620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04760815"/>
        <c:crosses val="autoZero"/>
        <c:crossBetween val="midCat"/>
      </c:valAx>
      <c:valAx>
        <c:axId val="14047608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Eenrgie du faisceau</a:t>
                </a:r>
                <a:r>
                  <a:rPr lang="en-GB" baseline="0"/>
                  <a:t> (MeV)</a:t>
                </a:r>
                <a:endParaRPr lang="en-GB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04776207"/>
        <c:crosses val="autoZero"/>
        <c:crossBetween val="midCat"/>
      </c:valAx>
      <c:valAx>
        <c:axId val="1040420896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section efficace de production</a:t>
                </a:r>
                <a:r>
                  <a:rPr lang="en-GB" baseline="0"/>
                  <a:t> (barn)</a:t>
                </a:r>
                <a:endParaRPr lang="en-GB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E+00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40433792"/>
        <c:crosses val="max"/>
        <c:crossBetween val="midCat"/>
      </c:valAx>
      <c:valAx>
        <c:axId val="1040433792"/>
        <c:scaling>
          <c:orientation val="minMax"/>
        </c:scaling>
        <c:delete val="1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noProof="0" dirty="0" smtClean="0"/>
                  <a:t>Profondeur</a:t>
                </a:r>
                <a:r>
                  <a:rPr lang="fr-FR" baseline="0" noProof="0" dirty="0" smtClean="0"/>
                  <a:t> d’analyse (µm)</a:t>
                </a:r>
                <a:endParaRPr lang="fr-FR" noProof="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crossAx val="104042089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4595558353220662"/>
          <c:y val="0.22619030052123307"/>
          <c:w val="0.37187319768935928"/>
          <c:h val="5.1843668288963488E-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Transmission</a:t>
            </a:r>
            <a:r>
              <a:rPr lang="en-GB" baseline="0"/>
              <a:t> des rayons X dans une matrice de cuivre</a:t>
            </a:r>
            <a:endParaRPr lang="en-GB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attenuation!$B$2</c:f>
              <c:strCache>
                <c:ptCount val="1"/>
                <c:pt idx="0">
                  <c:v>T_KaCu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attenuation!$A$3:$A$30</c:f>
              <c:numCache>
                <c:formatCode>General</c:formatCode>
                <c:ptCount val="28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70</c:v>
                </c:pt>
                <c:pt idx="8">
                  <c:v>80</c:v>
                </c:pt>
                <c:pt idx="9">
                  <c:v>90</c:v>
                </c:pt>
                <c:pt idx="10">
                  <c:v>100</c:v>
                </c:pt>
                <c:pt idx="11">
                  <c:v>110</c:v>
                </c:pt>
                <c:pt idx="12">
                  <c:v>120</c:v>
                </c:pt>
                <c:pt idx="13">
                  <c:v>130</c:v>
                </c:pt>
                <c:pt idx="14">
                  <c:v>140</c:v>
                </c:pt>
                <c:pt idx="15">
                  <c:v>150</c:v>
                </c:pt>
                <c:pt idx="16">
                  <c:v>160</c:v>
                </c:pt>
                <c:pt idx="17">
                  <c:v>560</c:v>
                </c:pt>
                <c:pt idx="18">
                  <c:v>960</c:v>
                </c:pt>
                <c:pt idx="19">
                  <c:v>1360</c:v>
                </c:pt>
                <c:pt idx="20">
                  <c:v>1760</c:v>
                </c:pt>
                <c:pt idx="21">
                  <c:v>2160</c:v>
                </c:pt>
                <c:pt idx="22">
                  <c:v>2560</c:v>
                </c:pt>
                <c:pt idx="23">
                  <c:v>2960</c:v>
                </c:pt>
                <c:pt idx="24">
                  <c:v>3360</c:v>
                </c:pt>
                <c:pt idx="25">
                  <c:v>3760</c:v>
                </c:pt>
                <c:pt idx="26">
                  <c:v>4160</c:v>
                </c:pt>
                <c:pt idx="27">
                  <c:v>4560</c:v>
                </c:pt>
              </c:numCache>
            </c:numRef>
          </c:xVal>
          <c:yVal>
            <c:numRef>
              <c:f>attenuation!$B$3:$B$30</c:f>
              <c:numCache>
                <c:formatCode>0%</c:formatCode>
                <c:ptCount val="28"/>
                <c:pt idx="0">
                  <c:v>1</c:v>
                </c:pt>
                <c:pt idx="1">
                  <c:v>0.62954775752238723</c:v>
                </c:pt>
                <c:pt idx="2">
                  <c:v>0.3963303790014665</c:v>
                </c:pt>
                <c:pt idx="3">
                  <c:v>0.24950890133837106</c:v>
                </c:pt>
                <c:pt idx="4">
                  <c:v>0.15707776931944609</c:v>
                </c:pt>
                <c:pt idx="5">
                  <c:v>9.8887957431676096E-2</c:v>
                </c:pt>
                <c:pt idx="6">
                  <c:v>6.2254691847080976E-2</c:v>
                </c:pt>
                <c:pt idx="7">
                  <c:v>3.9192301647577088E-2</c:v>
                </c:pt>
                <c:pt idx="8">
                  <c:v>2.4673425614373121E-2</c:v>
                </c:pt>
                <c:pt idx="9">
                  <c:v>1.5533099765924013E-2</c:v>
                </c:pt>
                <c:pt idx="10">
                  <c:v>9.7788281250089856E-3</c:v>
                </c:pt>
                <c:pt idx="11">
                  <c:v>6.1562393172962596E-3</c:v>
                </c:pt>
                <c:pt idx="12">
                  <c:v>3.8756466569750108E-3</c:v>
                </c:pt>
                <c:pt idx="13">
                  <c:v>2.439904661847756E-3</c:v>
                </c:pt>
                <c:pt idx="14">
                  <c:v>1.5360365084346739E-3</c:v>
                </c:pt>
                <c:pt idx="15">
                  <c:v>9.6700833935756678E-4</c:v>
                </c:pt>
                <c:pt idx="16">
                  <c:v>6.0877793154800357E-4</c:v>
                </c:pt>
                <c:pt idx="17">
                  <c:v>5.5668068430327635E-12</c:v>
                </c:pt>
                <c:pt idx="18">
                  <c:v>5.0904175105093522E-20</c:v>
                </c:pt>
                <c:pt idx="19">
                  <c:v>4.6547960369294076E-28</c:v>
                </c:pt>
                <c:pt idx="20">
                  <c:v>4.2564536407241939E-36</c:v>
                </c:pt>
                <c:pt idx="21">
                  <c:v>3.8922000989726175E-44</c:v>
                </c:pt>
                <c:pt idx="22">
                  <c:v>3.559118197717617E-52</c:v>
                </c:pt>
                <c:pt idx="23">
                  <c:v>3.254540368741108E-60</c:v>
                </c:pt>
                <c:pt idx="24">
                  <c:v>2.9760273256892089E-68</c:v>
                </c:pt>
                <c:pt idx="25">
                  <c:v>2.7213485284481961E-76</c:v>
                </c:pt>
                <c:pt idx="26">
                  <c:v>2.488464319316121E-84</c:v>
                </c:pt>
                <c:pt idx="27">
                  <c:v>2.2755095879028823E-92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0E2-4A55-B2B9-6241E0DD892C}"/>
            </c:ext>
          </c:extLst>
        </c:ser>
        <c:ser>
          <c:idx val="1"/>
          <c:order val="1"/>
          <c:tx>
            <c:strRef>
              <c:f>attenuation!$C$2</c:f>
              <c:strCache>
                <c:ptCount val="1"/>
                <c:pt idx="0">
                  <c:v>T_KaAg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attenuation!$A$3:$A$30</c:f>
              <c:numCache>
                <c:formatCode>General</c:formatCode>
                <c:ptCount val="28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70</c:v>
                </c:pt>
                <c:pt idx="8">
                  <c:v>80</c:v>
                </c:pt>
                <c:pt idx="9">
                  <c:v>90</c:v>
                </c:pt>
                <c:pt idx="10">
                  <c:v>100</c:v>
                </c:pt>
                <c:pt idx="11">
                  <c:v>110</c:v>
                </c:pt>
                <c:pt idx="12">
                  <c:v>120</c:v>
                </c:pt>
                <c:pt idx="13">
                  <c:v>130</c:v>
                </c:pt>
                <c:pt idx="14">
                  <c:v>140</c:v>
                </c:pt>
                <c:pt idx="15">
                  <c:v>150</c:v>
                </c:pt>
                <c:pt idx="16">
                  <c:v>160</c:v>
                </c:pt>
                <c:pt idx="17">
                  <c:v>560</c:v>
                </c:pt>
                <c:pt idx="18">
                  <c:v>960</c:v>
                </c:pt>
                <c:pt idx="19">
                  <c:v>1360</c:v>
                </c:pt>
                <c:pt idx="20">
                  <c:v>1760</c:v>
                </c:pt>
                <c:pt idx="21">
                  <c:v>2160</c:v>
                </c:pt>
                <c:pt idx="22">
                  <c:v>2560</c:v>
                </c:pt>
                <c:pt idx="23">
                  <c:v>2960</c:v>
                </c:pt>
                <c:pt idx="24">
                  <c:v>3360</c:v>
                </c:pt>
                <c:pt idx="25">
                  <c:v>3760</c:v>
                </c:pt>
                <c:pt idx="26">
                  <c:v>4160</c:v>
                </c:pt>
                <c:pt idx="27">
                  <c:v>4560</c:v>
                </c:pt>
              </c:numCache>
            </c:numRef>
          </c:xVal>
          <c:yVal>
            <c:numRef>
              <c:f>attenuation!$C$3:$C$30</c:f>
              <c:numCache>
                <c:formatCode>0%</c:formatCode>
                <c:ptCount val="28"/>
                <c:pt idx="0">
                  <c:v>1</c:v>
                </c:pt>
                <c:pt idx="1">
                  <c:v>0.79546234019219031</c:v>
                </c:pt>
                <c:pt idx="2">
                  <c:v>0.63276033466403592</c:v>
                </c:pt>
                <c:pt idx="3">
                  <c:v>0.50333701659264762</c:v>
                </c:pt>
                <c:pt idx="4">
                  <c:v>0.40038564112414282</c:v>
                </c:pt>
                <c:pt idx="5">
                  <c:v>0.3184916990679611</c:v>
                </c:pt>
                <c:pt idx="6">
                  <c:v>0.25334815227238722</c:v>
                </c:pt>
                <c:pt idx="7">
                  <c:v>0.20152891408996054</c:v>
                </c:pt>
                <c:pt idx="8">
                  <c:v>0.16030866161839086</c:v>
                </c:pt>
                <c:pt idx="9">
                  <c:v>0.1275195031240432</c:v>
                </c:pt>
                <c:pt idx="10">
                  <c:v>0.1014369623751967</c:v>
                </c:pt>
                <c:pt idx="11">
                  <c:v>8.0689283472961129E-2</c:v>
                </c:pt>
                <c:pt idx="12">
                  <c:v>6.4185286259832691E-2</c:v>
                </c:pt>
                <c:pt idx="13">
                  <c:v>5.1056978014152161E-2</c:v>
                </c:pt>
                <c:pt idx="14">
                  <c:v>4.0613903214278692E-2</c:v>
                </c:pt>
                <c:pt idx="15">
                  <c:v>3.2306830495169241E-2</c:v>
                </c:pt>
                <c:pt idx="16">
                  <c:v>2.5698866989879745E-2</c:v>
                </c:pt>
                <c:pt idx="17">
                  <c:v>2.7208144041697954E-6</c:v>
                </c:pt>
                <c:pt idx="18">
                  <c:v>2.8806059912497606E-10</c:v>
                </c:pt>
                <c:pt idx="19">
                  <c:v>3.0497820300080073E-14</c:v>
                </c:pt>
                <c:pt idx="20">
                  <c:v>3.2288936629353068E-18</c:v>
                </c:pt>
                <c:pt idx="21">
                  <c:v>3.4185244007475414E-22</c:v>
                </c:pt>
                <c:pt idx="22">
                  <c:v>3.619292023349758E-26</c:v>
                </c:pt>
                <c:pt idx="23">
                  <c:v>3.8318505924423763E-30</c:v>
                </c:pt>
                <c:pt idx="24">
                  <c:v>4.0568925823264977E-34</c:v>
                </c:pt>
                <c:pt idx="25">
                  <c:v>4.2951511358497796E-38</c:v>
                </c:pt>
                <c:pt idx="26">
                  <c:v>4.5474024528429573E-42</c:v>
                </c:pt>
                <c:pt idx="27">
                  <c:v>4.8144683188268331E-46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0E2-4A55-B2B9-6241E0DD892C}"/>
            </c:ext>
          </c:extLst>
        </c:ser>
        <c:ser>
          <c:idx val="2"/>
          <c:order val="2"/>
          <c:tx>
            <c:strRef>
              <c:f>attenuation!$D$2</c:f>
              <c:strCache>
                <c:ptCount val="1"/>
                <c:pt idx="0">
                  <c:v>T_KaPb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attenuation!$A$3:$A$30</c:f>
              <c:numCache>
                <c:formatCode>General</c:formatCode>
                <c:ptCount val="28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70</c:v>
                </c:pt>
                <c:pt idx="8">
                  <c:v>80</c:v>
                </c:pt>
                <c:pt idx="9">
                  <c:v>90</c:v>
                </c:pt>
                <c:pt idx="10">
                  <c:v>100</c:v>
                </c:pt>
                <c:pt idx="11">
                  <c:v>110</c:v>
                </c:pt>
                <c:pt idx="12">
                  <c:v>120</c:v>
                </c:pt>
                <c:pt idx="13">
                  <c:v>130</c:v>
                </c:pt>
                <c:pt idx="14">
                  <c:v>140</c:v>
                </c:pt>
                <c:pt idx="15">
                  <c:v>150</c:v>
                </c:pt>
                <c:pt idx="16">
                  <c:v>160</c:v>
                </c:pt>
                <c:pt idx="17">
                  <c:v>560</c:v>
                </c:pt>
                <c:pt idx="18">
                  <c:v>960</c:v>
                </c:pt>
                <c:pt idx="19">
                  <c:v>1360</c:v>
                </c:pt>
                <c:pt idx="20">
                  <c:v>1760</c:v>
                </c:pt>
                <c:pt idx="21">
                  <c:v>2160</c:v>
                </c:pt>
                <c:pt idx="22">
                  <c:v>2560</c:v>
                </c:pt>
                <c:pt idx="23">
                  <c:v>2960</c:v>
                </c:pt>
                <c:pt idx="24">
                  <c:v>3360</c:v>
                </c:pt>
                <c:pt idx="25">
                  <c:v>3760</c:v>
                </c:pt>
                <c:pt idx="26">
                  <c:v>4160</c:v>
                </c:pt>
                <c:pt idx="27">
                  <c:v>4560</c:v>
                </c:pt>
              </c:numCache>
            </c:numRef>
          </c:xVal>
          <c:yVal>
            <c:numRef>
              <c:f>attenuation!$D$3:$D$30</c:f>
              <c:numCache>
                <c:formatCode>0%</c:formatCode>
                <c:ptCount val="28"/>
                <c:pt idx="0">
                  <c:v>1</c:v>
                </c:pt>
                <c:pt idx="1">
                  <c:v>0.9932808882084877</c:v>
                </c:pt>
                <c:pt idx="2">
                  <c:v>0.9866069228802421</c:v>
                </c:pt>
                <c:pt idx="3">
                  <c:v>0.97997780067112983</c:v>
                </c:pt>
                <c:pt idx="4">
                  <c:v>0.97339322027522002</c:v>
                </c:pt>
                <c:pt idx="5">
                  <c:v>0.96685288241109069</c:v>
                </c:pt>
                <c:pt idx="6">
                  <c:v>0.96035648980822463</c:v>
                </c:pt>
                <c:pt idx="7">
                  <c:v>0.9539037471934988</c:v>
                </c:pt>
                <c:pt idx="8">
                  <c:v>0.9474943612777631</c:v>
                </c:pt>
                <c:pt idx="9">
                  <c:v>0.94112804074251022</c:v>
                </c:pt>
                <c:pt idx="10">
                  <c:v>0.93480449622663431</c:v>
                </c:pt>
                <c:pt idx="11">
                  <c:v>0.92852344031327916</c:v>
                </c:pt>
                <c:pt idx="12">
                  <c:v>0.92228458751677467</c:v>
                </c:pt>
                <c:pt idx="13">
                  <c:v>0.91608765426966055</c:v>
                </c:pt>
                <c:pt idx="14">
                  <c:v>0.9099323589097984</c:v>
                </c:pt>
                <c:pt idx="15">
                  <c:v>0.90381842166756887</c:v>
                </c:pt>
                <c:pt idx="16">
                  <c:v>0.89774556465315625</c:v>
                </c:pt>
                <c:pt idx="17">
                  <c:v>0.68554574327585671</c:v>
                </c:pt>
                <c:pt idx="18">
                  <c:v>0.52350352330085947</c:v>
                </c:pt>
                <c:pt idx="19">
                  <c:v>0.3997631691196078</c:v>
                </c:pt>
                <c:pt idx="20">
                  <c:v>0.30527128141735227</c:v>
                </c:pt>
                <c:pt idx="21">
                  <c:v>0.23311440987278645</c:v>
                </c:pt>
                <c:pt idx="22">
                  <c:v>0.17801323412418624</c:v>
                </c:pt>
                <c:pt idx="23">
                  <c:v>0.13593630501282736</c:v>
                </c:pt>
                <c:pt idx="24">
                  <c:v>0.10380508568059194</c:v>
                </c:pt>
                <c:pt idx="25">
                  <c:v>7.9268712005510444E-2</c:v>
                </c:pt>
                <c:pt idx="26">
                  <c:v>6.0531992838452654E-2</c:v>
                </c:pt>
                <c:pt idx="27">
                  <c:v>4.6224065766828235E-2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F0E2-4A55-B2B9-6241E0DD89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21961423"/>
        <c:axId val="921964335"/>
      </c:scatterChart>
      <c:valAx>
        <c:axId val="921961423"/>
        <c:scaling>
          <c:logBase val="10"/>
          <c:orientation val="minMax"/>
          <c:min val="1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noProof="0" dirty="0" smtClean="0"/>
                  <a:t>Épaisseur</a:t>
                </a:r>
                <a:r>
                  <a:rPr lang="fr-FR" baseline="0" noProof="0" dirty="0" smtClean="0"/>
                  <a:t> de la cible (µm)</a:t>
                </a:r>
                <a:endParaRPr lang="fr-FR" noProof="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21964335"/>
        <c:crosses val="autoZero"/>
        <c:crossBetween val="midCat"/>
      </c:valAx>
      <c:valAx>
        <c:axId val="9219643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21961423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l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Transmission</a:t>
            </a:r>
            <a:r>
              <a:rPr lang="en-GB" baseline="0"/>
              <a:t> des rayons X dans une matrice de plomb</a:t>
            </a:r>
            <a:endParaRPr lang="en-GB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attenuation!$H$2</c:f>
              <c:strCache>
                <c:ptCount val="1"/>
                <c:pt idx="0">
                  <c:v>T_KaCu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attenuation!$A$3:$A$30</c:f>
              <c:numCache>
                <c:formatCode>General</c:formatCode>
                <c:ptCount val="28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70</c:v>
                </c:pt>
                <c:pt idx="8">
                  <c:v>80</c:v>
                </c:pt>
                <c:pt idx="9">
                  <c:v>90</c:v>
                </c:pt>
                <c:pt idx="10">
                  <c:v>100</c:v>
                </c:pt>
                <c:pt idx="11">
                  <c:v>110</c:v>
                </c:pt>
                <c:pt idx="12">
                  <c:v>120</c:v>
                </c:pt>
                <c:pt idx="13">
                  <c:v>130</c:v>
                </c:pt>
                <c:pt idx="14">
                  <c:v>140</c:v>
                </c:pt>
                <c:pt idx="15">
                  <c:v>150</c:v>
                </c:pt>
                <c:pt idx="16">
                  <c:v>160</c:v>
                </c:pt>
                <c:pt idx="17">
                  <c:v>560</c:v>
                </c:pt>
                <c:pt idx="18">
                  <c:v>960</c:v>
                </c:pt>
                <c:pt idx="19">
                  <c:v>1360</c:v>
                </c:pt>
                <c:pt idx="20">
                  <c:v>1760</c:v>
                </c:pt>
                <c:pt idx="21">
                  <c:v>2160</c:v>
                </c:pt>
                <c:pt idx="22">
                  <c:v>2560</c:v>
                </c:pt>
                <c:pt idx="23">
                  <c:v>2960</c:v>
                </c:pt>
                <c:pt idx="24">
                  <c:v>3360</c:v>
                </c:pt>
                <c:pt idx="25">
                  <c:v>3760</c:v>
                </c:pt>
                <c:pt idx="26">
                  <c:v>4160</c:v>
                </c:pt>
                <c:pt idx="27">
                  <c:v>4560</c:v>
                </c:pt>
              </c:numCache>
            </c:numRef>
          </c:xVal>
          <c:yVal>
            <c:numRef>
              <c:f>attenuation!$H$3:$H$30</c:f>
              <c:numCache>
                <c:formatCode>0%</c:formatCode>
                <c:ptCount val="28"/>
                <c:pt idx="0">
                  <c:v>1</c:v>
                </c:pt>
                <c:pt idx="1">
                  <c:v>7.7516561238797618E-2</c:v>
                </c:pt>
                <c:pt idx="2">
                  <c:v>6.008817266288261E-3</c:v>
                </c:pt>
                <c:pt idx="3">
                  <c:v>4.6578285159497843E-4</c:v>
                </c:pt>
                <c:pt idx="4">
                  <c:v>3.610588493964393E-5</c:v>
                </c:pt>
                <c:pt idx="5">
                  <c:v>2.7988040410048865E-6</c:v>
                </c:pt>
                <c:pt idx="6">
                  <c:v>2.1695366483994971E-7</c:v>
                </c:pt>
                <c:pt idx="7">
                  <c:v>1.681750204654755E-8</c:v>
                </c:pt>
                <c:pt idx="8">
                  <c:v>1.3036349272748063E-9</c:v>
                </c:pt>
                <c:pt idx="9">
                  <c:v>1.0105329667313291E-10</c:v>
                </c:pt>
                <c:pt idx="10">
                  <c:v>7.8333040599452826E-12</c:v>
                </c:pt>
                <c:pt idx="11">
                  <c:v>6.0721079386487001E-13</c:v>
                </c:pt>
                <c:pt idx="12">
                  <c:v>4.7068892687485235E-14</c:v>
                </c:pt>
                <c:pt idx="13">
                  <c:v>3.6486187024518522E-15</c:v>
                </c:pt>
                <c:pt idx="14">
                  <c:v>2.8282837508563105E-16</c:v>
                </c:pt>
                <c:pt idx="15">
                  <c:v>2.192388305739492E-17</c:v>
                </c:pt>
                <c:pt idx="16">
                  <c:v>1.6994640236107894E-18</c:v>
                </c:pt>
                <c:pt idx="17">
                  <c:v>6.3987024263486421E-63</c:v>
                </c:pt>
                <c:pt idx="18">
                  <c:v>2.4091944384894056E-107</c:v>
                </c:pt>
                <c:pt idx="19">
                  <c:v>9.0709294724311836E-152</c:v>
                </c:pt>
                <c:pt idx="20">
                  <c:v>3.4153225733581722E-196</c:v>
                </c:pt>
                <c:pt idx="21">
                  <c:v>1.2859132369557408E-240</c:v>
                </c:pt>
                <c:pt idx="22">
                  <c:v>4.8416300875261118E-285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EF0-4049-958D-EFA52B2E045F}"/>
            </c:ext>
          </c:extLst>
        </c:ser>
        <c:ser>
          <c:idx val="1"/>
          <c:order val="1"/>
          <c:tx>
            <c:strRef>
              <c:f>attenuation!$I$2</c:f>
              <c:strCache>
                <c:ptCount val="1"/>
                <c:pt idx="0">
                  <c:v>T_KaAg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attenuation!$A$3:$A$30</c:f>
              <c:numCache>
                <c:formatCode>General</c:formatCode>
                <c:ptCount val="28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70</c:v>
                </c:pt>
                <c:pt idx="8">
                  <c:v>80</c:v>
                </c:pt>
                <c:pt idx="9">
                  <c:v>90</c:v>
                </c:pt>
                <c:pt idx="10">
                  <c:v>100</c:v>
                </c:pt>
                <c:pt idx="11">
                  <c:v>110</c:v>
                </c:pt>
                <c:pt idx="12">
                  <c:v>120</c:v>
                </c:pt>
                <c:pt idx="13">
                  <c:v>130</c:v>
                </c:pt>
                <c:pt idx="14">
                  <c:v>140</c:v>
                </c:pt>
                <c:pt idx="15">
                  <c:v>150</c:v>
                </c:pt>
                <c:pt idx="16">
                  <c:v>160</c:v>
                </c:pt>
                <c:pt idx="17">
                  <c:v>560</c:v>
                </c:pt>
                <c:pt idx="18">
                  <c:v>960</c:v>
                </c:pt>
                <c:pt idx="19">
                  <c:v>1360</c:v>
                </c:pt>
                <c:pt idx="20">
                  <c:v>1760</c:v>
                </c:pt>
                <c:pt idx="21">
                  <c:v>2160</c:v>
                </c:pt>
                <c:pt idx="22">
                  <c:v>2560</c:v>
                </c:pt>
                <c:pt idx="23">
                  <c:v>2960</c:v>
                </c:pt>
                <c:pt idx="24">
                  <c:v>3360</c:v>
                </c:pt>
                <c:pt idx="25">
                  <c:v>3760</c:v>
                </c:pt>
                <c:pt idx="26">
                  <c:v>4160</c:v>
                </c:pt>
                <c:pt idx="27">
                  <c:v>4560</c:v>
                </c:pt>
              </c:numCache>
            </c:numRef>
          </c:xVal>
          <c:yVal>
            <c:numRef>
              <c:f>attenuation!$I$3:$I$30</c:f>
              <c:numCache>
                <c:formatCode>0%</c:formatCode>
                <c:ptCount val="28"/>
                <c:pt idx="0">
                  <c:v>1</c:v>
                </c:pt>
                <c:pt idx="1">
                  <c:v>0.46959667463624388</c:v>
                </c:pt>
                <c:pt idx="2">
                  <c:v>0.22052103682941829</c:v>
                </c:pt>
                <c:pt idx="3">
                  <c:v>0.10355594558243145</c:v>
                </c:pt>
                <c:pt idx="4">
                  <c:v>4.8629527684321654E-2</c:v>
                </c:pt>
                <c:pt idx="5">
                  <c:v>2.2836264489688608E-2</c:v>
                </c:pt>
                <c:pt idx="6">
                  <c:v>1.0723833865471504E-2</c:v>
                </c:pt>
                <c:pt idx="7">
                  <c:v>5.0358767225769574E-3</c:v>
                </c:pt>
                <c:pt idx="8">
                  <c:v>2.3648309628002064E-3</c:v>
                </c:pt>
                <c:pt idx="9">
                  <c:v>1.110516756207804E-3</c:v>
                </c:pt>
                <c:pt idx="10">
                  <c:v>5.214949758430129E-4</c:v>
                </c:pt>
                <c:pt idx="11">
                  <c:v>2.4489230649538704E-4</c:v>
                </c:pt>
                <c:pt idx="12">
                  <c:v>1.1500061277423351E-4</c:v>
                </c:pt>
                <c:pt idx="13">
                  <c:v>5.4003905339910466E-5</c:v>
                </c:pt>
                <c:pt idx="14">
                  <c:v>2.5360054364992435E-5</c:v>
                </c:pt>
                <c:pt idx="15">
                  <c:v>1.1908997198394822E-5</c:v>
                </c:pt>
                <c:pt idx="16">
                  <c:v>5.59242548261855E-6</c:v>
                </c:pt>
                <c:pt idx="17">
                  <c:v>4.136192291289283E-19</c:v>
                </c:pt>
                <c:pt idx="18">
                  <c:v>3.0591532643024599E-32</c:v>
                </c:pt>
                <c:pt idx="19">
                  <c:v>2.2625685740484365E-45</c:v>
                </c:pt>
                <c:pt idx="20">
                  <c:v>1.6734096365841195E-58</c:v>
                </c:pt>
                <c:pt idx="21">
                  <c:v>1.2376640619568363E-71</c:v>
                </c:pt>
                <c:pt idx="22">
                  <c:v>9.1538395427571108E-85</c:v>
                </c:pt>
                <c:pt idx="23">
                  <c:v>6.7702360398231887E-98</c:v>
                </c:pt>
                <c:pt idx="24">
                  <c:v>5.0073082252343777E-111</c:v>
                </c:pt>
                <c:pt idx="25">
                  <c:v>3.7034359681134473E-124</c:v>
                </c:pt>
                <c:pt idx="26">
                  <c:v>2.7390840253846756E-137</c:v>
                </c:pt>
                <c:pt idx="27">
                  <c:v>2.025843395893504E-150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0EF0-4049-958D-EFA52B2E045F}"/>
            </c:ext>
          </c:extLst>
        </c:ser>
        <c:ser>
          <c:idx val="2"/>
          <c:order val="2"/>
          <c:tx>
            <c:strRef>
              <c:f>attenuation!$J$2</c:f>
              <c:strCache>
                <c:ptCount val="1"/>
                <c:pt idx="0">
                  <c:v>T_KaPb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attenuation!$A$3:$A$30</c:f>
              <c:numCache>
                <c:formatCode>General</c:formatCode>
                <c:ptCount val="28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70</c:v>
                </c:pt>
                <c:pt idx="8">
                  <c:v>80</c:v>
                </c:pt>
                <c:pt idx="9">
                  <c:v>90</c:v>
                </c:pt>
                <c:pt idx="10">
                  <c:v>100</c:v>
                </c:pt>
                <c:pt idx="11">
                  <c:v>110</c:v>
                </c:pt>
                <c:pt idx="12">
                  <c:v>120</c:v>
                </c:pt>
                <c:pt idx="13">
                  <c:v>130</c:v>
                </c:pt>
                <c:pt idx="14">
                  <c:v>140</c:v>
                </c:pt>
                <c:pt idx="15">
                  <c:v>150</c:v>
                </c:pt>
                <c:pt idx="16">
                  <c:v>160</c:v>
                </c:pt>
                <c:pt idx="17">
                  <c:v>560</c:v>
                </c:pt>
                <c:pt idx="18">
                  <c:v>960</c:v>
                </c:pt>
                <c:pt idx="19">
                  <c:v>1360</c:v>
                </c:pt>
                <c:pt idx="20">
                  <c:v>1760</c:v>
                </c:pt>
                <c:pt idx="21">
                  <c:v>2160</c:v>
                </c:pt>
                <c:pt idx="22">
                  <c:v>2560</c:v>
                </c:pt>
                <c:pt idx="23">
                  <c:v>2960</c:v>
                </c:pt>
                <c:pt idx="24">
                  <c:v>3360</c:v>
                </c:pt>
                <c:pt idx="25">
                  <c:v>3760</c:v>
                </c:pt>
                <c:pt idx="26">
                  <c:v>4160</c:v>
                </c:pt>
                <c:pt idx="27">
                  <c:v>4560</c:v>
                </c:pt>
              </c:numCache>
            </c:numRef>
          </c:xVal>
          <c:yVal>
            <c:numRef>
              <c:f>attenuation!$J$3:$J$30</c:f>
              <c:numCache>
                <c:formatCode>0%</c:formatCode>
                <c:ptCount val="28"/>
                <c:pt idx="0">
                  <c:v>1</c:v>
                </c:pt>
                <c:pt idx="1">
                  <c:v>0.96950995361812042</c:v>
                </c:pt>
                <c:pt idx="2">
                  <c:v>0.93994955016461013</c:v>
                </c:pt>
                <c:pt idx="3">
                  <c:v>0.91129044478346433</c:v>
                </c:pt>
                <c:pt idx="4">
                  <c:v>0.88350515685465292</c:v>
                </c:pt>
                <c:pt idx="5">
                  <c:v>0.85656704364352476</c:v>
                </c:pt>
                <c:pt idx="6">
                  <c:v>0.83045027475364419</c:v>
                </c:pt>
                <c:pt idx="7">
                  <c:v>0.80512980735856099</c:v>
                </c:pt>
                <c:pt idx="8">
                  <c:v>0.78058136218876473</c:v>
                </c:pt>
                <c:pt idx="9">
                  <c:v>0.75678140025079854</c:v>
                </c:pt>
                <c:pt idx="10">
                  <c:v>0.733707100256208</c:v>
                </c:pt>
                <c:pt idx="11">
                  <c:v>0.71133633673868191</c:v>
                </c:pt>
                <c:pt idx="12">
                  <c:v>0.68964765883840318</c:v>
                </c:pt>
                <c:pt idx="13">
                  <c:v>0.6686202697332656</c:v>
                </c:pt>
                <c:pt idx="14">
                  <c:v>0.64823400669723352</c:v>
                </c:pt>
                <c:pt idx="15">
                  <c:v>0.62846932176672332</c:v>
                </c:pt>
                <c:pt idx="16">
                  <c:v>0.60930726299646754</c:v>
                </c:pt>
                <c:pt idx="17">
                  <c:v>0.17657419803321608</c:v>
                </c:pt>
                <c:pt idx="18">
                  <c:v>5.1170319647501329E-2</c:v>
                </c:pt>
                <c:pt idx="19">
                  <c:v>1.4828902761517306E-2</c:v>
                </c:pt>
                <c:pt idx="20">
                  <c:v>4.2973418697663558E-3</c:v>
                </c:pt>
                <c:pt idx="21">
                  <c:v>1.245348185407984E-3</c:v>
                </c:pt>
                <c:pt idx="22">
                  <c:v>3.6089567688578567E-4</c:v>
                </c:pt>
                <c:pt idx="23">
                  <c:v>1.0458576253690858E-4</c:v>
                </c:pt>
                <c:pt idx="24">
                  <c:v>3.0308431012013195E-5</c:v>
                </c:pt>
                <c:pt idx="25">
                  <c:v>8.7832317528476835E-6</c:v>
                </c:pt>
                <c:pt idx="26">
                  <c:v>2.5453366422581902E-6</c:v>
                </c:pt>
                <c:pt idx="27">
                  <c:v>7.3762583121203335E-7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0EF0-4049-958D-EFA52B2E04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21961423"/>
        <c:axId val="921964335"/>
      </c:scatterChart>
      <c:valAx>
        <c:axId val="921961423"/>
        <c:scaling>
          <c:logBase val="10"/>
          <c:orientation val="minMax"/>
          <c:min val="1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noProof="0" dirty="0" smtClean="0"/>
                  <a:t>Epaisseur</a:t>
                </a:r>
                <a:r>
                  <a:rPr lang="en-GB" dirty="0" smtClean="0"/>
                  <a:t> de la </a:t>
                </a:r>
                <a:r>
                  <a:rPr lang="fr-FR" noProof="0" dirty="0" smtClean="0"/>
                  <a:t>cible</a:t>
                </a:r>
                <a:r>
                  <a:rPr lang="en-GB" dirty="0" smtClean="0"/>
                  <a:t> (µm)</a:t>
                </a:r>
                <a:endParaRPr lang="en-GB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21964335"/>
        <c:crosses val="autoZero"/>
        <c:crossBetween val="midCat"/>
      </c:valAx>
      <c:valAx>
        <c:axId val="9219643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21961423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l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X-ray prodction</a:t>
            </a:r>
            <a:r>
              <a:rPr lang="en-GB" baseline="0"/>
              <a:t> cross section Ag K lines</a:t>
            </a:r>
            <a:endParaRPr lang="en-GB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H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Feuil1!$A$10:$A$79</c:f>
              <c:numCache>
                <c:formatCode>General</c:formatCode>
                <c:ptCount val="7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</c:numCache>
            </c:numRef>
          </c:xVal>
          <c:yVal>
            <c:numRef>
              <c:f>Feuil1!$E$10:$E$79</c:f>
              <c:numCache>
                <c:formatCode>0.00E+00</c:formatCode>
                <c:ptCount val="70"/>
                <c:pt idx="0">
                  <c:v>6.8372000000000002E-2</c:v>
                </c:pt>
                <c:pt idx="1">
                  <c:v>0.73619999999999997</c:v>
                </c:pt>
                <c:pt idx="2">
                  <c:v>2.4032</c:v>
                </c:pt>
                <c:pt idx="3">
                  <c:v>5.0658000000000003</c:v>
                </c:pt>
                <c:pt idx="4">
                  <c:v>8.5353999999999992</c:v>
                </c:pt>
                <c:pt idx="5">
                  <c:v>12.582000000000001</c:v>
                </c:pt>
                <c:pt idx="6">
                  <c:v>16.995000000000001</c:v>
                </c:pt>
                <c:pt idx="7">
                  <c:v>21.603999999999999</c:v>
                </c:pt>
                <c:pt idx="8">
                  <c:v>26.277999999999999</c:v>
                </c:pt>
                <c:pt idx="9">
                  <c:v>30.922000000000001</c:v>
                </c:pt>
                <c:pt idx="10">
                  <c:v>35.466000000000001</c:v>
                </c:pt>
                <c:pt idx="11">
                  <c:v>39.863999999999997</c:v>
                </c:pt>
                <c:pt idx="12">
                  <c:v>44.085000000000001</c:v>
                </c:pt>
                <c:pt idx="13">
                  <c:v>48.110999999999997</c:v>
                </c:pt>
                <c:pt idx="14">
                  <c:v>51.930999999999997</c:v>
                </c:pt>
                <c:pt idx="15">
                  <c:v>55.540999999999997</c:v>
                </c:pt>
                <c:pt idx="16">
                  <c:v>58.942</c:v>
                </c:pt>
                <c:pt idx="17">
                  <c:v>62.139000000000003</c:v>
                </c:pt>
                <c:pt idx="18">
                  <c:v>65.135999999999996</c:v>
                </c:pt>
                <c:pt idx="19">
                  <c:v>67.941000000000003</c:v>
                </c:pt>
                <c:pt idx="20">
                  <c:v>70.563000000000002</c:v>
                </c:pt>
                <c:pt idx="21">
                  <c:v>73.010000000000005</c:v>
                </c:pt>
                <c:pt idx="22">
                  <c:v>75.290999999999997</c:v>
                </c:pt>
                <c:pt idx="23">
                  <c:v>77.415000000000006</c:v>
                </c:pt>
                <c:pt idx="24">
                  <c:v>79.391000000000005</c:v>
                </c:pt>
                <c:pt idx="25">
                  <c:v>81.227999999999994</c:v>
                </c:pt>
                <c:pt idx="26">
                  <c:v>82.933999999999997</c:v>
                </c:pt>
                <c:pt idx="27">
                  <c:v>84.516000000000005</c:v>
                </c:pt>
                <c:pt idx="28">
                  <c:v>85.981999999999999</c:v>
                </c:pt>
                <c:pt idx="29">
                  <c:v>87.34</c:v>
                </c:pt>
                <c:pt idx="30">
                  <c:v>88.596000000000004</c:v>
                </c:pt>
                <c:pt idx="31">
                  <c:v>89.756</c:v>
                </c:pt>
                <c:pt idx="32">
                  <c:v>90.826999999999998</c:v>
                </c:pt>
                <c:pt idx="33">
                  <c:v>91.813999999999993</c:v>
                </c:pt>
                <c:pt idx="34">
                  <c:v>92.721999999999994</c:v>
                </c:pt>
                <c:pt idx="35">
                  <c:v>93.557000000000002</c:v>
                </c:pt>
                <c:pt idx="36">
                  <c:v>94.322999999999993</c:v>
                </c:pt>
                <c:pt idx="37">
                  <c:v>95.024000000000001</c:v>
                </c:pt>
                <c:pt idx="38">
                  <c:v>95.665000000000006</c:v>
                </c:pt>
                <c:pt idx="39">
                  <c:v>96.248999999999995</c:v>
                </c:pt>
                <c:pt idx="40">
                  <c:v>96.78</c:v>
                </c:pt>
                <c:pt idx="41">
                  <c:v>97.260999999999996</c:v>
                </c:pt>
                <c:pt idx="42">
                  <c:v>97.695999999999998</c:v>
                </c:pt>
                <c:pt idx="43">
                  <c:v>98.087000000000003</c:v>
                </c:pt>
                <c:pt idx="44">
                  <c:v>98.436999999999998</c:v>
                </c:pt>
                <c:pt idx="45">
                  <c:v>98.748000000000005</c:v>
                </c:pt>
                <c:pt idx="46">
                  <c:v>99.024000000000001</c:v>
                </c:pt>
                <c:pt idx="47">
                  <c:v>99.266000000000005</c:v>
                </c:pt>
                <c:pt idx="48">
                  <c:v>99.475999999999999</c:v>
                </c:pt>
                <c:pt idx="49">
                  <c:v>99.656999999999996</c:v>
                </c:pt>
                <c:pt idx="50">
                  <c:v>99.81</c:v>
                </c:pt>
                <c:pt idx="51">
                  <c:v>99.936999999999998</c:v>
                </c:pt>
                <c:pt idx="52">
                  <c:v>100.04</c:v>
                </c:pt>
                <c:pt idx="53">
                  <c:v>100.12</c:v>
                </c:pt>
                <c:pt idx="54">
                  <c:v>100.18</c:v>
                </c:pt>
                <c:pt idx="55">
                  <c:v>100.22</c:v>
                </c:pt>
                <c:pt idx="56">
                  <c:v>100.23</c:v>
                </c:pt>
                <c:pt idx="57">
                  <c:v>100.24</c:v>
                </c:pt>
                <c:pt idx="58">
                  <c:v>100.22</c:v>
                </c:pt>
                <c:pt idx="59">
                  <c:v>100.19</c:v>
                </c:pt>
                <c:pt idx="60">
                  <c:v>100.15</c:v>
                </c:pt>
                <c:pt idx="61">
                  <c:v>100.09</c:v>
                </c:pt>
                <c:pt idx="62">
                  <c:v>100.01</c:v>
                </c:pt>
                <c:pt idx="63">
                  <c:v>99.930999999999997</c:v>
                </c:pt>
                <c:pt idx="64">
                  <c:v>99.837000000000003</c:v>
                </c:pt>
                <c:pt idx="65">
                  <c:v>99.731999999999999</c:v>
                </c:pt>
                <c:pt idx="66">
                  <c:v>99.617000000000004</c:v>
                </c:pt>
                <c:pt idx="67">
                  <c:v>99.492999999999995</c:v>
                </c:pt>
                <c:pt idx="68">
                  <c:v>99.36</c:v>
                </c:pt>
                <c:pt idx="69">
                  <c:v>99.218999999999994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A0B7-4C3B-99AA-B33ED7C89537}"/>
            </c:ext>
          </c:extLst>
        </c:ser>
        <c:ser>
          <c:idx val="1"/>
          <c:order val="1"/>
          <c:tx>
            <c:strRef>
              <c:f>Feuil1!$N$1</c:f>
              <c:strCache>
                <c:ptCount val="1"/>
                <c:pt idx="0">
                  <c:v>He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xVal>
            <c:numRef>
              <c:f>Feuil1!$N$11:$N$80</c:f>
              <c:numCache>
                <c:formatCode>General</c:formatCode>
                <c:ptCount val="7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</c:numCache>
            </c:numRef>
          </c:xVal>
          <c:yVal>
            <c:numRef>
              <c:f>Feuil1!$R$11:$R$80</c:f>
              <c:numCache>
                <c:formatCode>0.00E+00</c:formatCode>
                <c:ptCount val="70"/>
                <c:pt idx="0">
                  <c:v>6.8081000000000001E-4</c:v>
                </c:pt>
                <c:pt idx="1">
                  <c:v>1.8527999999999999E-2</c:v>
                </c:pt>
                <c:pt idx="2">
                  <c:v>9.1586000000000001E-2</c:v>
                </c:pt>
                <c:pt idx="3">
                  <c:v>0.26166</c:v>
                </c:pt>
                <c:pt idx="4">
                  <c:v>0.56840999999999997</c:v>
                </c:pt>
                <c:pt idx="5">
                  <c:v>1.0466</c:v>
                </c:pt>
                <c:pt idx="6">
                  <c:v>1.7248000000000001</c:v>
                </c:pt>
                <c:pt idx="7">
                  <c:v>2.625</c:v>
                </c:pt>
                <c:pt idx="8">
                  <c:v>3.7629000000000001</c:v>
                </c:pt>
                <c:pt idx="9">
                  <c:v>5.1482000000000001</c:v>
                </c:pt>
                <c:pt idx="10">
                  <c:v>6.7846000000000002</c:v>
                </c:pt>
                <c:pt idx="11">
                  <c:v>8.6745000000000001</c:v>
                </c:pt>
                <c:pt idx="12">
                  <c:v>10.814</c:v>
                </c:pt>
                <c:pt idx="13">
                  <c:v>13.195</c:v>
                </c:pt>
                <c:pt idx="14">
                  <c:v>15.811</c:v>
                </c:pt>
                <c:pt idx="15">
                  <c:v>18.649000000000001</c:v>
                </c:pt>
                <c:pt idx="16">
                  <c:v>21.698</c:v>
                </c:pt>
                <c:pt idx="17">
                  <c:v>24.946000000000002</c:v>
                </c:pt>
                <c:pt idx="18">
                  <c:v>28.378</c:v>
                </c:pt>
                <c:pt idx="19">
                  <c:v>31.981000000000002</c:v>
                </c:pt>
                <c:pt idx="20">
                  <c:v>35.741999999999997</c:v>
                </c:pt>
                <c:pt idx="21">
                  <c:v>39.645000000000003</c:v>
                </c:pt>
                <c:pt idx="22">
                  <c:v>43.677999999999997</c:v>
                </c:pt>
                <c:pt idx="23">
                  <c:v>47.828000000000003</c:v>
                </c:pt>
                <c:pt idx="24">
                  <c:v>52.082000000000001</c:v>
                </c:pt>
                <c:pt idx="25">
                  <c:v>56.427999999999997</c:v>
                </c:pt>
                <c:pt idx="26">
                  <c:v>60.854999999999997</c:v>
                </c:pt>
                <c:pt idx="27">
                  <c:v>65.350999999999999</c:v>
                </c:pt>
                <c:pt idx="28">
                  <c:v>69.906999999999996</c:v>
                </c:pt>
                <c:pt idx="29">
                  <c:v>74.513000000000005</c:v>
                </c:pt>
                <c:pt idx="30">
                  <c:v>79.159000000000006</c:v>
                </c:pt>
                <c:pt idx="31">
                  <c:v>83.837000000000003</c:v>
                </c:pt>
                <c:pt idx="32">
                  <c:v>88.539000000000001</c:v>
                </c:pt>
                <c:pt idx="33">
                  <c:v>93.257999999999996</c:v>
                </c:pt>
                <c:pt idx="34">
                  <c:v>97.986999999999995</c:v>
                </c:pt>
                <c:pt idx="35">
                  <c:v>102.72</c:v>
                </c:pt>
                <c:pt idx="36">
                  <c:v>107.45</c:v>
                </c:pt>
                <c:pt idx="37">
                  <c:v>112.17</c:v>
                </c:pt>
                <c:pt idx="38">
                  <c:v>116.88</c:v>
                </c:pt>
                <c:pt idx="39">
                  <c:v>121.58</c:v>
                </c:pt>
                <c:pt idx="40">
                  <c:v>126.25</c:v>
                </c:pt>
                <c:pt idx="41">
                  <c:v>130.88999999999999</c:v>
                </c:pt>
                <c:pt idx="42">
                  <c:v>135.51</c:v>
                </c:pt>
                <c:pt idx="43">
                  <c:v>140.1</c:v>
                </c:pt>
                <c:pt idx="44">
                  <c:v>144.65</c:v>
                </c:pt>
                <c:pt idx="45">
                  <c:v>149.16</c:v>
                </c:pt>
                <c:pt idx="46">
                  <c:v>153.63999999999999</c:v>
                </c:pt>
                <c:pt idx="47">
                  <c:v>158.07</c:v>
                </c:pt>
                <c:pt idx="48">
                  <c:v>162.46</c:v>
                </c:pt>
                <c:pt idx="49">
                  <c:v>166.81</c:v>
                </c:pt>
                <c:pt idx="50">
                  <c:v>171.11</c:v>
                </c:pt>
                <c:pt idx="51">
                  <c:v>175.36</c:v>
                </c:pt>
                <c:pt idx="52">
                  <c:v>179.56</c:v>
                </c:pt>
                <c:pt idx="53">
                  <c:v>183.71</c:v>
                </c:pt>
                <c:pt idx="54">
                  <c:v>187.81</c:v>
                </c:pt>
                <c:pt idx="55">
                  <c:v>191.86</c:v>
                </c:pt>
                <c:pt idx="56">
                  <c:v>195.85</c:v>
                </c:pt>
                <c:pt idx="57">
                  <c:v>199.8</c:v>
                </c:pt>
                <c:pt idx="58">
                  <c:v>203.69</c:v>
                </c:pt>
                <c:pt idx="59">
                  <c:v>207.52</c:v>
                </c:pt>
                <c:pt idx="60">
                  <c:v>211.31</c:v>
                </c:pt>
                <c:pt idx="61">
                  <c:v>215.04</c:v>
                </c:pt>
                <c:pt idx="62">
                  <c:v>218.71</c:v>
                </c:pt>
                <c:pt idx="63">
                  <c:v>222.33</c:v>
                </c:pt>
                <c:pt idx="64">
                  <c:v>225.9</c:v>
                </c:pt>
                <c:pt idx="65">
                  <c:v>229.42</c:v>
                </c:pt>
                <c:pt idx="66">
                  <c:v>232.88</c:v>
                </c:pt>
                <c:pt idx="67">
                  <c:v>236.29</c:v>
                </c:pt>
                <c:pt idx="68">
                  <c:v>239.65</c:v>
                </c:pt>
                <c:pt idx="69">
                  <c:v>242.95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A0B7-4C3B-99AA-B33ED7C895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98199888"/>
        <c:axId val="698199056"/>
      </c:scatterChart>
      <c:valAx>
        <c:axId val="6981998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Beam</a:t>
                </a:r>
                <a:r>
                  <a:rPr lang="en-GB" baseline="0"/>
                  <a:t> energy (MeV)</a:t>
                </a:r>
                <a:endParaRPr lang="en-GB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8199056"/>
        <c:crosses val="autoZero"/>
        <c:crossBetween val="midCat"/>
      </c:valAx>
      <c:valAx>
        <c:axId val="698199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X-ray production cross section (barn)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E+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819988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200" noProof="0" dirty="0" smtClean="0"/>
              <a:t>Perte</a:t>
            </a:r>
            <a:r>
              <a:rPr lang="en-GB" sz="1200" dirty="0" smtClean="0"/>
              <a:t> </a:t>
            </a:r>
            <a:r>
              <a:rPr lang="fr-FR" sz="1200" noProof="0" dirty="0" smtClean="0"/>
              <a:t>d’énergie</a:t>
            </a:r>
            <a:r>
              <a:rPr lang="en-GB" sz="1200" baseline="0" dirty="0" smtClean="0"/>
              <a:t> des </a:t>
            </a:r>
            <a:r>
              <a:rPr lang="el-GR" sz="1200" baseline="0" dirty="0" smtClean="0">
                <a:latin typeface="Garamond" panose="02020404030301010803" pitchFamily="18" charset="0"/>
              </a:rPr>
              <a:t>α</a:t>
            </a:r>
            <a:r>
              <a:rPr lang="fr-FR" sz="1200" baseline="0" dirty="0" smtClean="0">
                <a:latin typeface="Garamond" panose="02020404030301010803" pitchFamily="18" charset="0"/>
              </a:rPr>
              <a:t> </a:t>
            </a:r>
            <a:r>
              <a:rPr lang="en-GB" sz="1200" baseline="0" dirty="0" smtClean="0"/>
              <a:t>et variation de la section </a:t>
            </a:r>
            <a:r>
              <a:rPr lang="fr-FR" sz="1200" baseline="0" noProof="0" dirty="0" smtClean="0"/>
              <a:t>efficace de production des rayons X de type K de l’argent dans une cible d’argent</a:t>
            </a:r>
            <a:r>
              <a:rPr lang="en-GB" sz="1200" baseline="0" dirty="0" smtClean="0"/>
              <a:t> </a:t>
            </a:r>
            <a:endParaRPr lang="en-GB" sz="120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1"/>
          <c:tx>
            <c:strRef>
              <c:f>CS_parcours_AGA2!$J$14</c:f>
              <c:strCache>
                <c:ptCount val="1"/>
                <c:pt idx="0">
                  <c:v>Perte d'énergie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CS_parcours_AGA2!$I$15:$I$187</c:f>
              <c:numCache>
                <c:formatCode>General</c:formatCode>
                <c:ptCount val="173"/>
                <c:pt idx="0">
                  <c:v>0</c:v>
                </c:pt>
                <c:pt idx="1">
                  <c:v>2.8598665395614944</c:v>
                </c:pt>
                <c:pt idx="2">
                  <c:v>5.7197330791229888</c:v>
                </c:pt>
                <c:pt idx="3">
                  <c:v>8.4842707340325205</c:v>
                </c:pt>
                <c:pt idx="4">
                  <c:v>11.344137273594015</c:v>
                </c:pt>
                <c:pt idx="5">
                  <c:v>14.204003813155396</c:v>
                </c:pt>
                <c:pt idx="6">
                  <c:v>16.968541468064927</c:v>
                </c:pt>
                <c:pt idx="7">
                  <c:v>19.828408007626422</c:v>
                </c:pt>
                <c:pt idx="8">
                  <c:v>22.59294566253584</c:v>
                </c:pt>
                <c:pt idx="9">
                  <c:v>25.357483317445258</c:v>
                </c:pt>
                <c:pt idx="10">
                  <c:v>28.217349857006752</c:v>
                </c:pt>
                <c:pt idx="11">
                  <c:v>30.98188751191617</c:v>
                </c:pt>
                <c:pt idx="12">
                  <c:v>33.746425166825702</c:v>
                </c:pt>
                <c:pt idx="13">
                  <c:v>36.510962821735006</c:v>
                </c:pt>
                <c:pt idx="14">
                  <c:v>39.275500476644424</c:v>
                </c:pt>
                <c:pt idx="15">
                  <c:v>42.040038131553899</c:v>
                </c:pt>
                <c:pt idx="16">
                  <c:v>44.804575786463317</c:v>
                </c:pt>
                <c:pt idx="17">
                  <c:v>47.569113441372849</c:v>
                </c:pt>
                <c:pt idx="18">
                  <c:v>50.238322211630248</c:v>
                </c:pt>
                <c:pt idx="19">
                  <c:v>53.002859866539723</c:v>
                </c:pt>
                <c:pt idx="20">
                  <c:v>55.672068636796951</c:v>
                </c:pt>
                <c:pt idx="21">
                  <c:v>58.436606291706426</c:v>
                </c:pt>
                <c:pt idx="22">
                  <c:v>61.105815061963824</c:v>
                </c:pt>
                <c:pt idx="23">
                  <c:v>63.870352716873356</c:v>
                </c:pt>
                <c:pt idx="24">
                  <c:v>66.539561487130641</c:v>
                </c:pt>
                <c:pt idx="25">
                  <c:v>69.208770257388096</c:v>
                </c:pt>
                <c:pt idx="26">
                  <c:v>71.877979027645381</c:v>
                </c:pt>
                <c:pt idx="27">
                  <c:v>74.642516682554856</c:v>
                </c:pt>
                <c:pt idx="28">
                  <c:v>77.311725452812254</c:v>
                </c:pt>
                <c:pt idx="29">
                  <c:v>79.885605338417633</c:v>
                </c:pt>
                <c:pt idx="30">
                  <c:v>82.554814108675032</c:v>
                </c:pt>
                <c:pt idx="31">
                  <c:v>85.224022878932374</c:v>
                </c:pt>
                <c:pt idx="32">
                  <c:v>87.893231649189772</c:v>
                </c:pt>
                <c:pt idx="33">
                  <c:v>90.562440419447171</c:v>
                </c:pt>
                <c:pt idx="34">
                  <c:v>93.13632030505255</c:v>
                </c:pt>
                <c:pt idx="35">
                  <c:v>95.805529075309892</c:v>
                </c:pt>
                <c:pt idx="36">
                  <c:v>98.379408960915271</c:v>
                </c:pt>
                <c:pt idx="37">
                  <c:v>101.04861773117261</c:v>
                </c:pt>
                <c:pt idx="38">
                  <c:v>103.62249761677793</c:v>
                </c:pt>
                <c:pt idx="39">
                  <c:v>106.19637750238331</c:v>
                </c:pt>
                <c:pt idx="40">
                  <c:v>108.77025738798864</c:v>
                </c:pt>
                <c:pt idx="41">
                  <c:v>111.34413727359401</c:v>
                </c:pt>
                <c:pt idx="42">
                  <c:v>113.91801715919928</c:v>
                </c:pt>
                <c:pt idx="43">
                  <c:v>116.49189704480466</c:v>
                </c:pt>
                <c:pt idx="44">
                  <c:v>119.06577693041004</c:v>
                </c:pt>
                <c:pt idx="45">
                  <c:v>121.6396568160153</c:v>
                </c:pt>
                <c:pt idx="46">
                  <c:v>124.21353670162063</c:v>
                </c:pt>
                <c:pt idx="47">
                  <c:v>126.69208770257393</c:v>
                </c:pt>
                <c:pt idx="48">
                  <c:v>129.26596758817931</c:v>
                </c:pt>
                <c:pt idx="49">
                  <c:v>131.83984747378463</c:v>
                </c:pt>
                <c:pt idx="50">
                  <c:v>134.31839847473788</c:v>
                </c:pt>
                <c:pt idx="51">
                  <c:v>136.79694947569124</c:v>
                </c:pt>
                <c:pt idx="52">
                  <c:v>139.37082936129656</c:v>
                </c:pt>
                <c:pt idx="53">
                  <c:v>141.84938036224986</c:v>
                </c:pt>
                <c:pt idx="54">
                  <c:v>144.32793136320311</c:v>
                </c:pt>
                <c:pt idx="55">
                  <c:v>146.80648236415635</c:v>
                </c:pt>
                <c:pt idx="56">
                  <c:v>149.28503336510971</c:v>
                </c:pt>
                <c:pt idx="57">
                  <c:v>151.76358436606301</c:v>
                </c:pt>
                <c:pt idx="58">
                  <c:v>154.24213536701626</c:v>
                </c:pt>
                <c:pt idx="59">
                  <c:v>156.72068636796956</c:v>
                </c:pt>
                <c:pt idx="60">
                  <c:v>159.19923736892287</c:v>
                </c:pt>
                <c:pt idx="61">
                  <c:v>161.58245948522409</c:v>
                </c:pt>
                <c:pt idx="62">
                  <c:v>164.06101048617734</c:v>
                </c:pt>
                <c:pt idx="63">
                  <c:v>166.53956148713064</c:v>
                </c:pt>
                <c:pt idx="64">
                  <c:v>168.92278360343192</c:v>
                </c:pt>
                <c:pt idx="65">
                  <c:v>171.30600571973315</c:v>
                </c:pt>
                <c:pt idx="66">
                  <c:v>173.7845567206864</c:v>
                </c:pt>
                <c:pt idx="67">
                  <c:v>176.16777883698768</c:v>
                </c:pt>
                <c:pt idx="68">
                  <c:v>178.55100095328891</c:v>
                </c:pt>
                <c:pt idx="69">
                  <c:v>180.93422306959013</c:v>
                </c:pt>
                <c:pt idx="70">
                  <c:v>183.31744518589136</c:v>
                </c:pt>
                <c:pt idx="71">
                  <c:v>185.70066730219264</c:v>
                </c:pt>
                <c:pt idx="72">
                  <c:v>188.08388941849387</c:v>
                </c:pt>
                <c:pt idx="73">
                  <c:v>190.46711153479509</c:v>
                </c:pt>
                <c:pt idx="74">
                  <c:v>192.85033365109632</c:v>
                </c:pt>
                <c:pt idx="75">
                  <c:v>195.13822688274558</c:v>
                </c:pt>
                <c:pt idx="76">
                  <c:v>197.52144899904681</c:v>
                </c:pt>
                <c:pt idx="77">
                  <c:v>199.90467111534804</c:v>
                </c:pt>
                <c:pt idx="78">
                  <c:v>202.19256434699719</c:v>
                </c:pt>
                <c:pt idx="79">
                  <c:v>204.48045757864639</c:v>
                </c:pt>
                <c:pt idx="80">
                  <c:v>206.86367969494762</c:v>
                </c:pt>
                <c:pt idx="81">
                  <c:v>209.15157292659677</c:v>
                </c:pt>
                <c:pt idx="82">
                  <c:v>211.43946615824603</c:v>
                </c:pt>
                <c:pt idx="83">
                  <c:v>213.72735938989524</c:v>
                </c:pt>
                <c:pt idx="84">
                  <c:v>216.01525262154433</c:v>
                </c:pt>
                <c:pt idx="85">
                  <c:v>218.3031458531936</c:v>
                </c:pt>
                <c:pt idx="86">
                  <c:v>220.59103908484281</c:v>
                </c:pt>
                <c:pt idx="87">
                  <c:v>222.87893231649196</c:v>
                </c:pt>
                <c:pt idx="88">
                  <c:v>225.16682554814111</c:v>
                </c:pt>
                <c:pt idx="89">
                  <c:v>227.35938989513829</c:v>
                </c:pt>
                <c:pt idx="90">
                  <c:v>229.6472831267875</c:v>
                </c:pt>
                <c:pt idx="91">
                  <c:v>231.83984747378463</c:v>
                </c:pt>
                <c:pt idx="92">
                  <c:v>234.12774070543384</c:v>
                </c:pt>
                <c:pt idx="93">
                  <c:v>236.32030505243097</c:v>
                </c:pt>
                <c:pt idx="94">
                  <c:v>238.5128693994281</c:v>
                </c:pt>
                <c:pt idx="95">
                  <c:v>240.8007626310773</c:v>
                </c:pt>
                <c:pt idx="96">
                  <c:v>242.99332697807444</c:v>
                </c:pt>
                <c:pt idx="97">
                  <c:v>245.18589132507157</c:v>
                </c:pt>
                <c:pt idx="98">
                  <c:v>247.3784556720687</c:v>
                </c:pt>
                <c:pt idx="99">
                  <c:v>249.57102001906583</c:v>
                </c:pt>
                <c:pt idx="100">
                  <c:v>251.76358436606301</c:v>
                </c:pt>
                <c:pt idx="101">
                  <c:v>253.86081982840807</c:v>
                </c:pt>
                <c:pt idx="102">
                  <c:v>256.0533841754052</c:v>
                </c:pt>
                <c:pt idx="103">
                  <c:v>258.24594852240233</c:v>
                </c:pt>
                <c:pt idx="104">
                  <c:v>260.34318398474744</c:v>
                </c:pt>
                <c:pt idx="105">
                  <c:v>262.53574833174457</c:v>
                </c:pt>
                <c:pt idx="106">
                  <c:v>264.63298379408968</c:v>
                </c:pt>
                <c:pt idx="107">
                  <c:v>266.73021925643479</c:v>
                </c:pt>
                <c:pt idx="108">
                  <c:v>268.92278360343187</c:v>
                </c:pt>
                <c:pt idx="109">
                  <c:v>271.02001906577698</c:v>
                </c:pt>
                <c:pt idx="110">
                  <c:v>273.11725452812209</c:v>
                </c:pt>
                <c:pt idx="111">
                  <c:v>275.2144899904672</c:v>
                </c:pt>
                <c:pt idx="112">
                  <c:v>277.31172545281225</c:v>
                </c:pt>
                <c:pt idx="113">
                  <c:v>279.40896091515731</c:v>
                </c:pt>
                <c:pt idx="114">
                  <c:v>281.50619637750248</c:v>
                </c:pt>
                <c:pt idx="115">
                  <c:v>283.50810295519545</c:v>
                </c:pt>
                <c:pt idx="116">
                  <c:v>285.60533841754057</c:v>
                </c:pt>
                <c:pt idx="117">
                  <c:v>287.70257387988568</c:v>
                </c:pt>
                <c:pt idx="118">
                  <c:v>289.70448045757871</c:v>
                </c:pt>
                <c:pt idx="119">
                  <c:v>291.70638703527175</c:v>
                </c:pt>
                <c:pt idx="120">
                  <c:v>293.8036224976168</c:v>
                </c:pt>
                <c:pt idx="121">
                  <c:v>295.80552907530983</c:v>
                </c:pt>
                <c:pt idx="122">
                  <c:v>297.80743565300293</c:v>
                </c:pt>
                <c:pt idx="123">
                  <c:v>299.80934223069596</c:v>
                </c:pt>
                <c:pt idx="124">
                  <c:v>301.811248808389</c:v>
                </c:pt>
                <c:pt idx="125">
                  <c:v>303.81315538608203</c:v>
                </c:pt>
                <c:pt idx="126">
                  <c:v>305.81506196377507</c:v>
                </c:pt>
                <c:pt idx="127">
                  <c:v>307.8169685414681</c:v>
                </c:pt>
                <c:pt idx="128">
                  <c:v>309.81887511916113</c:v>
                </c:pt>
                <c:pt idx="129">
                  <c:v>311.72545281220209</c:v>
                </c:pt>
                <c:pt idx="130">
                  <c:v>313.72735938989513</c:v>
                </c:pt>
                <c:pt idx="131">
                  <c:v>315.72926596758816</c:v>
                </c:pt>
                <c:pt idx="132">
                  <c:v>317.63584366062918</c:v>
                </c:pt>
                <c:pt idx="133">
                  <c:v>319.54242135367019</c:v>
                </c:pt>
                <c:pt idx="134">
                  <c:v>321.54432793136323</c:v>
                </c:pt>
                <c:pt idx="135">
                  <c:v>323.45090562440419</c:v>
                </c:pt>
                <c:pt idx="136">
                  <c:v>325.3574833174452</c:v>
                </c:pt>
                <c:pt idx="137">
                  <c:v>327.26406101048622</c:v>
                </c:pt>
                <c:pt idx="138">
                  <c:v>329.17063870352723</c:v>
                </c:pt>
                <c:pt idx="139">
                  <c:v>331.07721639656825</c:v>
                </c:pt>
                <c:pt idx="140">
                  <c:v>332.98379408960921</c:v>
                </c:pt>
                <c:pt idx="141">
                  <c:v>334.79504289799814</c:v>
                </c:pt>
                <c:pt idx="142">
                  <c:v>379.40896091515737</c:v>
                </c:pt>
                <c:pt idx="143">
                  <c:v>400.00000000000011</c:v>
                </c:pt>
                <c:pt idx="144">
                  <c:v>419.25643469971408</c:v>
                </c:pt>
                <c:pt idx="145">
                  <c:v>454.12774070543378</c:v>
                </c:pt>
                <c:pt idx="146">
                  <c:v>469.61868446139181</c:v>
                </c:pt>
                <c:pt idx="147">
                  <c:v>483.75595805529076</c:v>
                </c:pt>
                <c:pt idx="148">
                  <c:v>496.50142993326978</c:v>
                </c:pt>
                <c:pt idx="149">
                  <c:v>507.76930409914206</c:v>
                </c:pt>
                <c:pt idx="150">
                  <c:v>509.83794089609154</c:v>
                </c:pt>
                <c:pt idx="151">
                  <c:v>511.8493803622498</c:v>
                </c:pt>
                <c:pt idx="152">
                  <c:v>513.79408960915157</c:v>
                </c:pt>
                <c:pt idx="153">
                  <c:v>515.66253574833172</c:v>
                </c:pt>
                <c:pt idx="154">
                  <c:v>517.47378455672072</c:v>
                </c:pt>
                <c:pt idx="155">
                  <c:v>519.21830314585327</c:v>
                </c:pt>
                <c:pt idx="156">
                  <c:v>520.88655862726409</c:v>
                </c:pt>
                <c:pt idx="157">
                  <c:v>522.48808388941848</c:v>
                </c:pt>
                <c:pt idx="158">
                  <c:v>524.01334604385124</c:v>
                </c:pt>
                <c:pt idx="159">
                  <c:v>525.47187797902757</c:v>
                </c:pt>
                <c:pt idx="160">
                  <c:v>526.84270734032407</c:v>
                </c:pt>
                <c:pt idx="161">
                  <c:v>528.13727359389895</c:v>
                </c:pt>
                <c:pt idx="162">
                  <c:v>529.34985700667301</c:v>
                </c:pt>
                <c:pt idx="163">
                  <c:v>530.47569113441375</c:v>
                </c:pt>
                <c:pt idx="164">
                  <c:v>531.00476644423259</c:v>
                </c:pt>
                <c:pt idx="165">
                  <c:v>531.51191611058152</c:v>
                </c:pt>
                <c:pt idx="166">
                  <c:v>531.99523355576741</c:v>
                </c:pt>
                <c:pt idx="167">
                  <c:v>532.45471877979026</c:v>
                </c:pt>
                <c:pt idx="168">
                  <c:v>532.89037178265016</c:v>
                </c:pt>
                <c:pt idx="169">
                  <c:v>533.30409914204006</c:v>
                </c:pt>
                <c:pt idx="170">
                  <c:v>533.69780743565298</c:v>
                </c:pt>
                <c:pt idx="171">
                  <c:v>534.0753098188751</c:v>
                </c:pt>
                <c:pt idx="172">
                  <c:v>535.84366062917059</c:v>
                </c:pt>
              </c:numCache>
            </c:numRef>
          </c:xVal>
          <c:yVal>
            <c:numRef>
              <c:f>CS_parcours_AGA2!$J$15:$J$187</c:f>
              <c:numCache>
                <c:formatCode>General</c:formatCode>
                <c:ptCount val="173"/>
                <c:pt idx="0">
                  <c:v>63.2</c:v>
                </c:pt>
                <c:pt idx="1">
                  <c:v>63</c:v>
                </c:pt>
                <c:pt idx="2">
                  <c:v>62.8</c:v>
                </c:pt>
                <c:pt idx="3">
                  <c:v>62.6</c:v>
                </c:pt>
                <c:pt idx="4">
                  <c:v>62.4</c:v>
                </c:pt>
                <c:pt idx="5">
                  <c:v>62.2</c:v>
                </c:pt>
                <c:pt idx="6">
                  <c:v>62</c:v>
                </c:pt>
                <c:pt idx="7">
                  <c:v>61.8</c:v>
                </c:pt>
                <c:pt idx="8">
                  <c:v>61.6</c:v>
                </c:pt>
                <c:pt idx="9">
                  <c:v>61.4</c:v>
                </c:pt>
                <c:pt idx="10">
                  <c:v>61.2</c:v>
                </c:pt>
                <c:pt idx="11">
                  <c:v>61</c:v>
                </c:pt>
                <c:pt idx="12">
                  <c:v>60.8</c:v>
                </c:pt>
                <c:pt idx="13">
                  <c:v>60.6</c:v>
                </c:pt>
                <c:pt idx="14">
                  <c:v>60.4</c:v>
                </c:pt>
                <c:pt idx="15">
                  <c:v>60.2</c:v>
                </c:pt>
                <c:pt idx="16">
                  <c:v>60</c:v>
                </c:pt>
                <c:pt idx="17">
                  <c:v>59.8</c:v>
                </c:pt>
                <c:pt idx="18">
                  <c:v>59.6</c:v>
                </c:pt>
                <c:pt idx="19">
                  <c:v>59.4</c:v>
                </c:pt>
                <c:pt idx="20">
                  <c:v>59.2</c:v>
                </c:pt>
                <c:pt idx="21">
                  <c:v>59</c:v>
                </c:pt>
                <c:pt idx="22">
                  <c:v>58.8</c:v>
                </c:pt>
                <c:pt idx="23">
                  <c:v>58.6</c:v>
                </c:pt>
                <c:pt idx="24">
                  <c:v>58.4</c:v>
                </c:pt>
                <c:pt idx="25">
                  <c:v>58.2</c:v>
                </c:pt>
                <c:pt idx="26">
                  <c:v>58</c:v>
                </c:pt>
                <c:pt idx="27">
                  <c:v>57.8</c:v>
                </c:pt>
                <c:pt idx="28">
                  <c:v>57.6</c:v>
                </c:pt>
                <c:pt idx="29">
                  <c:v>57.4</c:v>
                </c:pt>
                <c:pt idx="30">
                  <c:v>57.2</c:v>
                </c:pt>
                <c:pt idx="31">
                  <c:v>57</c:v>
                </c:pt>
                <c:pt idx="32">
                  <c:v>56.8</c:v>
                </c:pt>
                <c:pt idx="33">
                  <c:v>56.6</c:v>
                </c:pt>
                <c:pt idx="34">
                  <c:v>56.4</c:v>
                </c:pt>
                <c:pt idx="35">
                  <c:v>56.2</c:v>
                </c:pt>
                <c:pt idx="36">
                  <c:v>56</c:v>
                </c:pt>
                <c:pt idx="37">
                  <c:v>55.8</c:v>
                </c:pt>
                <c:pt idx="38">
                  <c:v>55.6</c:v>
                </c:pt>
                <c:pt idx="39">
                  <c:v>55.4</c:v>
                </c:pt>
                <c:pt idx="40">
                  <c:v>55.2</c:v>
                </c:pt>
                <c:pt idx="41">
                  <c:v>55</c:v>
                </c:pt>
                <c:pt idx="42">
                  <c:v>54.8</c:v>
                </c:pt>
                <c:pt idx="43">
                  <c:v>54.6</c:v>
                </c:pt>
                <c:pt idx="44">
                  <c:v>54.4</c:v>
                </c:pt>
                <c:pt idx="45">
                  <c:v>54.2</c:v>
                </c:pt>
                <c:pt idx="46">
                  <c:v>54</c:v>
                </c:pt>
                <c:pt idx="47">
                  <c:v>53.8</c:v>
                </c:pt>
                <c:pt idx="48">
                  <c:v>53.6</c:v>
                </c:pt>
                <c:pt idx="49">
                  <c:v>53.4</c:v>
                </c:pt>
                <c:pt idx="50">
                  <c:v>53.2</c:v>
                </c:pt>
                <c:pt idx="51">
                  <c:v>53</c:v>
                </c:pt>
                <c:pt idx="52">
                  <c:v>52.8</c:v>
                </c:pt>
                <c:pt idx="53">
                  <c:v>52.6</c:v>
                </c:pt>
                <c:pt idx="54">
                  <c:v>52.4</c:v>
                </c:pt>
                <c:pt idx="55">
                  <c:v>52.2</c:v>
                </c:pt>
                <c:pt idx="56">
                  <c:v>52</c:v>
                </c:pt>
                <c:pt idx="57">
                  <c:v>51.8</c:v>
                </c:pt>
                <c:pt idx="58">
                  <c:v>51.6</c:v>
                </c:pt>
                <c:pt idx="59">
                  <c:v>51.4</c:v>
                </c:pt>
                <c:pt idx="60">
                  <c:v>51.2</c:v>
                </c:pt>
                <c:pt idx="61">
                  <c:v>51</c:v>
                </c:pt>
                <c:pt idx="62">
                  <c:v>50.8</c:v>
                </c:pt>
                <c:pt idx="63">
                  <c:v>50.6</c:v>
                </c:pt>
                <c:pt idx="64">
                  <c:v>50.4</c:v>
                </c:pt>
                <c:pt idx="65">
                  <c:v>50.2</c:v>
                </c:pt>
                <c:pt idx="66">
                  <c:v>50</c:v>
                </c:pt>
                <c:pt idx="67">
                  <c:v>49.8</c:v>
                </c:pt>
                <c:pt idx="68">
                  <c:v>49.6</c:v>
                </c:pt>
                <c:pt idx="69">
                  <c:v>49.4</c:v>
                </c:pt>
                <c:pt idx="70">
                  <c:v>49.2</c:v>
                </c:pt>
                <c:pt idx="71">
                  <c:v>49</c:v>
                </c:pt>
                <c:pt idx="72">
                  <c:v>48.8</c:v>
                </c:pt>
                <c:pt idx="73">
                  <c:v>48.6</c:v>
                </c:pt>
                <c:pt idx="74">
                  <c:v>48.4</c:v>
                </c:pt>
                <c:pt idx="75">
                  <c:v>48.2</c:v>
                </c:pt>
                <c:pt idx="76">
                  <c:v>48</c:v>
                </c:pt>
                <c:pt idx="77">
                  <c:v>47.8</c:v>
                </c:pt>
                <c:pt idx="78">
                  <c:v>47.6</c:v>
                </c:pt>
                <c:pt idx="79">
                  <c:v>47.4</c:v>
                </c:pt>
                <c:pt idx="80">
                  <c:v>47.2</c:v>
                </c:pt>
                <c:pt idx="81">
                  <c:v>47</c:v>
                </c:pt>
                <c:pt idx="82">
                  <c:v>46.8</c:v>
                </c:pt>
                <c:pt idx="83">
                  <c:v>46.6</c:v>
                </c:pt>
                <c:pt idx="84">
                  <c:v>46.4</c:v>
                </c:pt>
                <c:pt idx="85">
                  <c:v>46.2</c:v>
                </c:pt>
                <c:pt idx="86">
                  <c:v>46</c:v>
                </c:pt>
                <c:pt idx="87">
                  <c:v>45.8</c:v>
                </c:pt>
                <c:pt idx="88">
                  <c:v>45.6</c:v>
                </c:pt>
                <c:pt idx="89">
                  <c:v>45.4</c:v>
                </c:pt>
                <c:pt idx="90">
                  <c:v>45.2</c:v>
                </c:pt>
                <c:pt idx="91">
                  <c:v>45</c:v>
                </c:pt>
                <c:pt idx="92">
                  <c:v>44.8</c:v>
                </c:pt>
                <c:pt idx="93">
                  <c:v>44.6</c:v>
                </c:pt>
                <c:pt idx="94">
                  <c:v>44.4</c:v>
                </c:pt>
                <c:pt idx="95">
                  <c:v>44.2</c:v>
                </c:pt>
                <c:pt idx="96">
                  <c:v>44</c:v>
                </c:pt>
                <c:pt idx="97">
                  <c:v>43.8</c:v>
                </c:pt>
                <c:pt idx="98">
                  <c:v>43.6</c:v>
                </c:pt>
                <c:pt idx="99">
                  <c:v>43.4</c:v>
                </c:pt>
                <c:pt idx="100">
                  <c:v>43.2</c:v>
                </c:pt>
                <c:pt idx="101">
                  <c:v>43</c:v>
                </c:pt>
                <c:pt idx="102">
                  <c:v>42.8</c:v>
                </c:pt>
                <c:pt idx="103">
                  <c:v>42.6</c:v>
                </c:pt>
                <c:pt idx="104">
                  <c:v>42.4</c:v>
                </c:pt>
                <c:pt idx="105">
                  <c:v>42.2</c:v>
                </c:pt>
                <c:pt idx="106">
                  <c:v>42</c:v>
                </c:pt>
                <c:pt idx="107">
                  <c:v>41.8</c:v>
                </c:pt>
                <c:pt idx="108">
                  <c:v>41.6</c:v>
                </c:pt>
                <c:pt idx="109">
                  <c:v>41.4</c:v>
                </c:pt>
                <c:pt idx="110">
                  <c:v>41.2</c:v>
                </c:pt>
                <c:pt idx="111">
                  <c:v>41</c:v>
                </c:pt>
                <c:pt idx="112">
                  <c:v>40.799999999999997</c:v>
                </c:pt>
                <c:pt idx="113">
                  <c:v>40.6</c:v>
                </c:pt>
                <c:pt idx="114">
                  <c:v>40.4</c:v>
                </c:pt>
                <c:pt idx="115">
                  <c:v>40.200000000000003</c:v>
                </c:pt>
                <c:pt idx="116">
                  <c:v>40</c:v>
                </c:pt>
                <c:pt idx="117">
                  <c:v>39.799999999999997</c:v>
                </c:pt>
                <c:pt idx="118">
                  <c:v>39.6</c:v>
                </c:pt>
                <c:pt idx="119">
                  <c:v>39.4</c:v>
                </c:pt>
                <c:pt idx="120">
                  <c:v>39.200000000000003</c:v>
                </c:pt>
                <c:pt idx="121">
                  <c:v>39</c:v>
                </c:pt>
                <c:pt idx="122">
                  <c:v>38.799999999999997</c:v>
                </c:pt>
                <c:pt idx="123">
                  <c:v>38.6</c:v>
                </c:pt>
                <c:pt idx="124">
                  <c:v>38.4</c:v>
                </c:pt>
                <c:pt idx="125">
                  <c:v>38.200000000000003</c:v>
                </c:pt>
                <c:pt idx="126">
                  <c:v>38</c:v>
                </c:pt>
                <c:pt idx="127">
                  <c:v>37.799999999999997</c:v>
                </c:pt>
                <c:pt idx="128">
                  <c:v>37.6</c:v>
                </c:pt>
                <c:pt idx="129">
                  <c:v>37.4</c:v>
                </c:pt>
                <c:pt idx="130">
                  <c:v>37.200000000000003</c:v>
                </c:pt>
                <c:pt idx="131">
                  <c:v>37</c:v>
                </c:pt>
                <c:pt idx="132">
                  <c:v>36.799999999999997</c:v>
                </c:pt>
                <c:pt idx="133">
                  <c:v>36.6</c:v>
                </c:pt>
                <c:pt idx="134">
                  <c:v>36.4</c:v>
                </c:pt>
                <c:pt idx="135">
                  <c:v>36.200000000000003</c:v>
                </c:pt>
                <c:pt idx="136">
                  <c:v>36</c:v>
                </c:pt>
                <c:pt idx="137">
                  <c:v>35.799999999999997</c:v>
                </c:pt>
                <c:pt idx="138">
                  <c:v>35.6</c:v>
                </c:pt>
                <c:pt idx="139">
                  <c:v>35.4</c:v>
                </c:pt>
                <c:pt idx="140">
                  <c:v>35.200000000000003</c:v>
                </c:pt>
                <c:pt idx="141">
                  <c:v>35</c:v>
                </c:pt>
                <c:pt idx="142">
                  <c:v>30</c:v>
                </c:pt>
                <c:pt idx="143">
                  <c:v>27.5</c:v>
                </c:pt>
                <c:pt idx="144">
                  <c:v>25</c:v>
                </c:pt>
                <c:pt idx="145">
                  <c:v>20</c:v>
                </c:pt>
                <c:pt idx="146">
                  <c:v>17.5</c:v>
                </c:pt>
                <c:pt idx="147">
                  <c:v>15</c:v>
                </c:pt>
                <c:pt idx="148">
                  <c:v>12.5</c:v>
                </c:pt>
                <c:pt idx="149">
                  <c:v>10</c:v>
                </c:pt>
                <c:pt idx="150">
                  <c:v>9.5</c:v>
                </c:pt>
                <c:pt idx="151">
                  <c:v>9</c:v>
                </c:pt>
                <c:pt idx="152">
                  <c:v>8.5</c:v>
                </c:pt>
                <c:pt idx="153">
                  <c:v>8</c:v>
                </c:pt>
                <c:pt idx="154">
                  <c:v>7.5</c:v>
                </c:pt>
                <c:pt idx="155">
                  <c:v>7</c:v>
                </c:pt>
                <c:pt idx="156">
                  <c:v>6.5</c:v>
                </c:pt>
                <c:pt idx="157">
                  <c:v>6</c:v>
                </c:pt>
                <c:pt idx="158">
                  <c:v>5.5</c:v>
                </c:pt>
                <c:pt idx="159">
                  <c:v>5</c:v>
                </c:pt>
                <c:pt idx="160">
                  <c:v>4.5</c:v>
                </c:pt>
                <c:pt idx="161">
                  <c:v>4</c:v>
                </c:pt>
                <c:pt idx="162">
                  <c:v>3.5</c:v>
                </c:pt>
                <c:pt idx="163">
                  <c:v>3</c:v>
                </c:pt>
                <c:pt idx="164">
                  <c:v>2.75</c:v>
                </c:pt>
                <c:pt idx="165">
                  <c:v>2.5</c:v>
                </c:pt>
                <c:pt idx="166">
                  <c:v>2.25</c:v>
                </c:pt>
                <c:pt idx="167">
                  <c:v>2</c:v>
                </c:pt>
                <c:pt idx="168">
                  <c:v>1.75</c:v>
                </c:pt>
                <c:pt idx="169">
                  <c:v>1.5</c:v>
                </c:pt>
                <c:pt idx="170">
                  <c:v>1.25</c:v>
                </c:pt>
                <c:pt idx="171">
                  <c:v>1</c:v>
                </c:pt>
                <c:pt idx="172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DC86-468F-A32A-282EEF28F5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04776207"/>
        <c:axId val="1404760815"/>
      </c:scatterChart>
      <c:scatterChart>
        <c:scatterStyle val="lineMarker"/>
        <c:varyColors val="0"/>
        <c:ser>
          <c:idx val="1"/>
          <c:order val="0"/>
          <c:tx>
            <c:strRef>
              <c:f>CS_parcours_AGA2!$K$14</c:f>
              <c:strCache>
                <c:ptCount val="1"/>
                <c:pt idx="0">
                  <c:v>X-Ray CS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CS_parcours_AGA2!$I$15:$I$187</c:f>
              <c:numCache>
                <c:formatCode>General</c:formatCode>
                <c:ptCount val="173"/>
                <c:pt idx="0">
                  <c:v>0</c:v>
                </c:pt>
                <c:pt idx="1">
                  <c:v>2.8598665395614944</c:v>
                </c:pt>
                <c:pt idx="2">
                  <c:v>5.7197330791229888</c:v>
                </c:pt>
                <c:pt idx="3">
                  <c:v>8.4842707340325205</c:v>
                </c:pt>
                <c:pt idx="4">
                  <c:v>11.344137273594015</c:v>
                </c:pt>
                <c:pt idx="5">
                  <c:v>14.204003813155396</c:v>
                </c:pt>
                <c:pt idx="6">
                  <c:v>16.968541468064927</c:v>
                </c:pt>
                <c:pt idx="7">
                  <c:v>19.828408007626422</c:v>
                </c:pt>
                <c:pt idx="8">
                  <c:v>22.59294566253584</c:v>
                </c:pt>
                <c:pt idx="9">
                  <c:v>25.357483317445258</c:v>
                </c:pt>
                <c:pt idx="10">
                  <c:v>28.217349857006752</c:v>
                </c:pt>
                <c:pt idx="11">
                  <c:v>30.98188751191617</c:v>
                </c:pt>
                <c:pt idx="12">
                  <c:v>33.746425166825702</c:v>
                </c:pt>
                <c:pt idx="13">
                  <c:v>36.510962821735006</c:v>
                </c:pt>
                <c:pt idx="14">
                  <c:v>39.275500476644424</c:v>
                </c:pt>
                <c:pt idx="15">
                  <c:v>42.040038131553899</c:v>
                </c:pt>
                <c:pt idx="16">
                  <c:v>44.804575786463317</c:v>
                </c:pt>
                <c:pt idx="17">
                  <c:v>47.569113441372849</c:v>
                </c:pt>
                <c:pt idx="18">
                  <c:v>50.238322211630248</c:v>
                </c:pt>
                <c:pt idx="19">
                  <c:v>53.002859866539723</c:v>
                </c:pt>
                <c:pt idx="20">
                  <c:v>55.672068636796951</c:v>
                </c:pt>
                <c:pt idx="21">
                  <c:v>58.436606291706426</c:v>
                </c:pt>
                <c:pt idx="22">
                  <c:v>61.105815061963824</c:v>
                </c:pt>
                <c:pt idx="23">
                  <c:v>63.870352716873356</c:v>
                </c:pt>
                <c:pt idx="24">
                  <c:v>66.539561487130641</c:v>
                </c:pt>
                <c:pt idx="25">
                  <c:v>69.208770257388096</c:v>
                </c:pt>
                <c:pt idx="26">
                  <c:v>71.877979027645381</c:v>
                </c:pt>
                <c:pt idx="27">
                  <c:v>74.642516682554856</c:v>
                </c:pt>
                <c:pt idx="28">
                  <c:v>77.311725452812254</c:v>
                </c:pt>
                <c:pt idx="29">
                  <c:v>79.885605338417633</c:v>
                </c:pt>
                <c:pt idx="30">
                  <c:v>82.554814108675032</c:v>
                </c:pt>
                <c:pt idx="31">
                  <c:v>85.224022878932374</c:v>
                </c:pt>
                <c:pt idx="32">
                  <c:v>87.893231649189772</c:v>
                </c:pt>
                <c:pt idx="33">
                  <c:v>90.562440419447171</c:v>
                </c:pt>
                <c:pt idx="34">
                  <c:v>93.13632030505255</c:v>
                </c:pt>
                <c:pt idx="35">
                  <c:v>95.805529075309892</c:v>
                </c:pt>
                <c:pt idx="36">
                  <c:v>98.379408960915271</c:v>
                </c:pt>
                <c:pt idx="37">
                  <c:v>101.04861773117261</c:v>
                </c:pt>
                <c:pt idx="38">
                  <c:v>103.62249761677793</c:v>
                </c:pt>
                <c:pt idx="39">
                  <c:v>106.19637750238331</c:v>
                </c:pt>
                <c:pt idx="40">
                  <c:v>108.77025738798864</c:v>
                </c:pt>
                <c:pt idx="41">
                  <c:v>111.34413727359401</c:v>
                </c:pt>
                <c:pt idx="42">
                  <c:v>113.91801715919928</c:v>
                </c:pt>
                <c:pt idx="43">
                  <c:v>116.49189704480466</c:v>
                </c:pt>
                <c:pt idx="44">
                  <c:v>119.06577693041004</c:v>
                </c:pt>
                <c:pt idx="45">
                  <c:v>121.6396568160153</c:v>
                </c:pt>
                <c:pt idx="46">
                  <c:v>124.21353670162063</c:v>
                </c:pt>
                <c:pt idx="47">
                  <c:v>126.69208770257393</c:v>
                </c:pt>
                <c:pt idx="48">
                  <c:v>129.26596758817931</c:v>
                </c:pt>
                <c:pt idx="49">
                  <c:v>131.83984747378463</c:v>
                </c:pt>
                <c:pt idx="50">
                  <c:v>134.31839847473788</c:v>
                </c:pt>
                <c:pt idx="51">
                  <c:v>136.79694947569124</c:v>
                </c:pt>
                <c:pt idx="52">
                  <c:v>139.37082936129656</c:v>
                </c:pt>
                <c:pt idx="53">
                  <c:v>141.84938036224986</c:v>
                </c:pt>
                <c:pt idx="54">
                  <c:v>144.32793136320311</c:v>
                </c:pt>
                <c:pt idx="55">
                  <c:v>146.80648236415635</c:v>
                </c:pt>
                <c:pt idx="56">
                  <c:v>149.28503336510971</c:v>
                </c:pt>
                <c:pt idx="57">
                  <c:v>151.76358436606301</c:v>
                </c:pt>
                <c:pt idx="58">
                  <c:v>154.24213536701626</c:v>
                </c:pt>
                <c:pt idx="59">
                  <c:v>156.72068636796956</c:v>
                </c:pt>
                <c:pt idx="60">
                  <c:v>159.19923736892287</c:v>
                </c:pt>
                <c:pt idx="61">
                  <c:v>161.58245948522409</c:v>
                </c:pt>
                <c:pt idx="62">
                  <c:v>164.06101048617734</c:v>
                </c:pt>
                <c:pt idx="63">
                  <c:v>166.53956148713064</c:v>
                </c:pt>
                <c:pt idx="64">
                  <c:v>168.92278360343192</c:v>
                </c:pt>
                <c:pt idx="65">
                  <c:v>171.30600571973315</c:v>
                </c:pt>
                <c:pt idx="66">
                  <c:v>173.7845567206864</c:v>
                </c:pt>
                <c:pt idx="67">
                  <c:v>176.16777883698768</c:v>
                </c:pt>
                <c:pt idx="68">
                  <c:v>178.55100095328891</c:v>
                </c:pt>
                <c:pt idx="69">
                  <c:v>180.93422306959013</c:v>
                </c:pt>
                <c:pt idx="70">
                  <c:v>183.31744518589136</c:v>
                </c:pt>
                <c:pt idx="71">
                  <c:v>185.70066730219264</c:v>
                </c:pt>
                <c:pt idx="72">
                  <c:v>188.08388941849387</c:v>
                </c:pt>
                <c:pt idx="73">
                  <c:v>190.46711153479509</c:v>
                </c:pt>
                <c:pt idx="74">
                  <c:v>192.85033365109632</c:v>
                </c:pt>
                <c:pt idx="75">
                  <c:v>195.13822688274558</c:v>
                </c:pt>
                <c:pt idx="76">
                  <c:v>197.52144899904681</c:v>
                </c:pt>
                <c:pt idx="77">
                  <c:v>199.90467111534804</c:v>
                </c:pt>
                <c:pt idx="78">
                  <c:v>202.19256434699719</c:v>
                </c:pt>
                <c:pt idx="79">
                  <c:v>204.48045757864639</c:v>
                </c:pt>
                <c:pt idx="80">
                  <c:v>206.86367969494762</c:v>
                </c:pt>
                <c:pt idx="81">
                  <c:v>209.15157292659677</c:v>
                </c:pt>
                <c:pt idx="82">
                  <c:v>211.43946615824603</c:v>
                </c:pt>
                <c:pt idx="83">
                  <c:v>213.72735938989524</c:v>
                </c:pt>
                <c:pt idx="84">
                  <c:v>216.01525262154433</c:v>
                </c:pt>
                <c:pt idx="85">
                  <c:v>218.3031458531936</c:v>
                </c:pt>
                <c:pt idx="86">
                  <c:v>220.59103908484281</c:v>
                </c:pt>
                <c:pt idx="87">
                  <c:v>222.87893231649196</c:v>
                </c:pt>
                <c:pt idx="88">
                  <c:v>225.16682554814111</c:v>
                </c:pt>
                <c:pt idx="89">
                  <c:v>227.35938989513829</c:v>
                </c:pt>
                <c:pt idx="90">
                  <c:v>229.6472831267875</c:v>
                </c:pt>
                <c:pt idx="91">
                  <c:v>231.83984747378463</c:v>
                </c:pt>
                <c:pt idx="92">
                  <c:v>234.12774070543384</c:v>
                </c:pt>
                <c:pt idx="93">
                  <c:v>236.32030505243097</c:v>
                </c:pt>
                <c:pt idx="94">
                  <c:v>238.5128693994281</c:v>
                </c:pt>
                <c:pt idx="95">
                  <c:v>240.8007626310773</c:v>
                </c:pt>
                <c:pt idx="96">
                  <c:v>242.99332697807444</c:v>
                </c:pt>
                <c:pt idx="97">
                  <c:v>245.18589132507157</c:v>
                </c:pt>
                <c:pt idx="98">
                  <c:v>247.3784556720687</c:v>
                </c:pt>
                <c:pt idx="99">
                  <c:v>249.57102001906583</c:v>
                </c:pt>
                <c:pt idx="100">
                  <c:v>251.76358436606301</c:v>
                </c:pt>
                <c:pt idx="101">
                  <c:v>253.86081982840807</c:v>
                </c:pt>
                <c:pt idx="102">
                  <c:v>256.0533841754052</c:v>
                </c:pt>
                <c:pt idx="103">
                  <c:v>258.24594852240233</c:v>
                </c:pt>
                <c:pt idx="104">
                  <c:v>260.34318398474744</c:v>
                </c:pt>
                <c:pt idx="105">
                  <c:v>262.53574833174457</c:v>
                </c:pt>
                <c:pt idx="106">
                  <c:v>264.63298379408968</c:v>
                </c:pt>
                <c:pt idx="107">
                  <c:v>266.73021925643479</c:v>
                </c:pt>
                <c:pt idx="108">
                  <c:v>268.92278360343187</c:v>
                </c:pt>
                <c:pt idx="109">
                  <c:v>271.02001906577698</c:v>
                </c:pt>
                <c:pt idx="110">
                  <c:v>273.11725452812209</c:v>
                </c:pt>
                <c:pt idx="111">
                  <c:v>275.2144899904672</c:v>
                </c:pt>
                <c:pt idx="112">
                  <c:v>277.31172545281225</c:v>
                </c:pt>
                <c:pt idx="113">
                  <c:v>279.40896091515731</c:v>
                </c:pt>
                <c:pt idx="114">
                  <c:v>281.50619637750248</c:v>
                </c:pt>
                <c:pt idx="115">
                  <c:v>283.50810295519545</c:v>
                </c:pt>
                <c:pt idx="116">
                  <c:v>285.60533841754057</c:v>
                </c:pt>
                <c:pt idx="117">
                  <c:v>287.70257387988568</c:v>
                </c:pt>
                <c:pt idx="118">
                  <c:v>289.70448045757871</c:v>
                </c:pt>
                <c:pt idx="119">
                  <c:v>291.70638703527175</c:v>
                </c:pt>
                <c:pt idx="120">
                  <c:v>293.8036224976168</c:v>
                </c:pt>
                <c:pt idx="121">
                  <c:v>295.80552907530983</c:v>
                </c:pt>
                <c:pt idx="122">
                  <c:v>297.80743565300293</c:v>
                </c:pt>
                <c:pt idx="123">
                  <c:v>299.80934223069596</c:v>
                </c:pt>
                <c:pt idx="124">
                  <c:v>301.811248808389</c:v>
                </c:pt>
                <c:pt idx="125">
                  <c:v>303.81315538608203</c:v>
                </c:pt>
                <c:pt idx="126">
                  <c:v>305.81506196377507</c:v>
                </c:pt>
                <c:pt idx="127">
                  <c:v>307.8169685414681</c:v>
                </c:pt>
                <c:pt idx="128">
                  <c:v>309.81887511916113</c:v>
                </c:pt>
                <c:pt idx="129">
                  <c:v>311.72545281220209</c:v>
                </c:pt>
                <c:pt idx="130">
                  <c:v>313.72735938989513</c:v>
                </c:pt>
                <c:pt idx="131">
                  <c:v>315.72926596758816</c:v>
                </c:pt>
                <c:pt idx="132">
                  <c:v>317.63584366062918</c:v>
                </c:pt>
                <c:pt idx="133">
                  <c:v>319.54242135367019</c:v>
                </c:pt>
                <c:pt idx="134">
                  <c:v>321.54432793136323</c:v>
                </c:pt>
                <c:pt idx="135">
                  <c:v>323.45090562440419</c:v>
                </c:pt>
                <c:pt idx="136">
                  <c:v>325.3574833174452</c:v>
                </c:pt>
                <c:pt idx="137">
                  <c:v>327.26406101048622</c:v>
                </c:pt>
                <c:pt idx="138">
                  <c:v>329.17063870352723</c:v>
                </c:pt>
                <c:pt idx="139">
                  <c:v>331.07721639656825</c:v>
                </c:pt>
                <c:pt idx="140">
                  <c:v>332.98379408960921</c:v>
                </c:pt>
                <c:pt idx="141">
                  <c:v>334.79504289799814</c:v>
                </c:pt>
                <c:pt idx="142">
                  <c:v>379.40896091515737</c:v>
                </c:pt>
                <c:pt idx="143">
                  <c:v>400.00000000000011</c:v>
                </c:pt>
                <c:pt idx="144">
                  <c:v>419.25643469971408</c:v>
                </c:pt>
                <c:pt idx="145">
                  <c:v>454.12774070543378</c:v>
                </c:pt>
                <c:pt idx="146">
                  <c:v>469.61868446139181</c:v>
                </c:pt>
                <c:pt idx="147">
                  <c:v>483.75595805529076</c:v>
                </c:pt>
                <c:pt idx="148">
                  <c:v>496.50142993326978</c:v>
                </c:pt>
                <c:pt idx="149">
                  <c:v>507.76930409914206</c:v>
                </c:pt>
                <c:pt idx="150">
                  <c:v>509.83794089609154</c:v>
                </c:pt>
                <c:pt idx="151">
                  <c:v>511.8493803622498</c:v>
                </c:pt>
                <c:pt idx="152">
                  <c:v>513.79408960915157</c:v>
                </c:pt>
                <c:pt idx="153">
                  <c:v>515.66253574833172</c:v>
                </c:pt>
                <c:pt idx="154">
                  <c:v>517.47378455672072</c:v>
                </c:pt>
                <c:pt idx="155">
                  <c:v>519.21830314585327</c:v>
                </c:pt>
                <c:pt idx="156">
                  <c:v>520.88655862726409</c:v>
                </c:pt>
                <c:pt idx="157">
                  <c:v>522.48808388941848</c:v>
                </c:pt>
                <c:pt idx="158">
                  <c:v>524.01334604385124</c:v>
                </c:pt>
                <c:pt idx="159">
                  <c:v>525.47187797902757</c:v>
                </c:pt>
                <c:pt idx="160">
                  <c:v>526.84270734032407</c:v>
                </c:pt>
                <c:pt idx="161">
                  <c:v>528.13727359389895</c:v>
                </c:pt>
                <c:pt idx="162">
                  <c:v>529.34985700667301</c:v>
                </c:pt>
                <c:pt idx="163">
                  <c:v>530.47569113441375</c:v>
                </c:pt>
                <c:pt idx="164">
                  <c:v>531.00476644423259</c:v>
                </c:pt>
                <c:pt idx="165">
                  <c:v>531.51191611058152</c:v>
                </c:pt>
                <c:pt idx="166">
                  <c:v>531.99523355576741</c:v>
                </c:pt>
                <c:pt idx="167">
                  <c:v>532.45471877979026</c:v>
                </c:pt>
                <c:pt idx="168">
                  <c:v>532.89037178265016</c:v>
                </c:pt>
                <c:pt idx="169">
                  <c:v>533.30409914204006</c:v>
                </c:pt>
                <c:pt idx="170">
                  <c:v>533.69780743565298</c:v>
                </c:pt>
                <c:pt idx="171">
                  <c:v>534.0753098188751</c:v>
                </c:pt>
                <c:pt idx="172">
                  <c:v>535.84366062917059</c:v>
                </c:pt>
              </c:numCache>
            </c:numRef>
          </c:xVal>
          <c:yVal>
            <c:numRef>
              <c:f>CS_parcours_AGA2!$K$15:$K$187</c:f>
              <c:numCache>
                <c:formatCode>0.00E+00</c:formatCode>
                <c:ptCount val="173"/>
                <c:pt idx="0">
                  <c:v>239.91986032542698</c:v>
                </c:pt>
                <c:pt idx="1">
                  <c:v>239.15494032534707</c:v>
                </c:pt>
                <c:pt idx="2">
                  <c:v>238.38759521163126</c:v>
                </c:pt>
                <c:pt idx="3">
                  <c:v>237.61782357560654</c:v>
                </c:pt>
                <c:pt idx="4">
                  <c:v>236.84562410944235</c:v>
                </c:pt>
                <c:pt idx="5">
                  <c:v>236.07099560802831</c:v>
                </c:pt>
                <c:pt idx="6">
                  <c:v>235.293936970879</c:v>
                </c:pt>
                <c:pt idx="7">
                  <c:v>234.51444720406499</c:v>
                </c:pt>
                <c:pt idx="8">
                  <c:v>233.7325254221773</c:v>
                </c:pt>
                <c:pt idx="9">
                  <c:v>232.94817085031556</c:v>
                </c:pt>
                <c:pt idx="10">
                  <c:v>232.16138282611007</c:v>
                </c:pt>
                <c:pt idx="11">
                  <c:v>231.37216080176751</c:v>
                </c:pt>
                <c:pt idx="12">
                  <c:v>230.58050434615501</c:v>
                </c:pt>
                <c:pt idx="13">
                  <c:v>229.78641314690699</c:v>
                </c:pt>
                <c:pt idx="14">
                  <c:v>228.98988701256991</c:v>
                </c:pt>
                <c:pt idx="15">
                  <c:v>228.1909258747697</c:v>
                </c:pt>
                <c:pt idx="16">
                  <c:v>227.38952979042131</c:v>
                </c:pt>
                <c:pt idx="17">
                  <c:v>226.58569894396209</c:v>
                </c:pt>
                <c:pt idx="18">
                  <c:v>225.77943364962081</c:v>
                </c:pt>
                <c:pt idx="19">
                  <c:v>224.97073435372138</c:v>
                </c:pt>
                <c:pt idx="20">
                  <c:v>224.1596016370172</c:v>
                </c:pt>
                <c:pt idx="21">
                  <c:v>223.34603621706307</c:v>
                </c:pt>
                <c:pt idx="22">
                  <c:v>222.53003895061406</c:v>
                </c:pt>
                <c:pt idx="23">
                  <c:v>221.71161083607038</c:v>
                </c:pt>
                <c:pt idx="24">
                  <c:v>220.89075301594718</c:v>
                </c:pt>
                <c:pt idx="25">
                  <c:v>220.06746677938534</c:v>
                </c:pt>
                <c:pt idx="26">
                  <c:v>219.24175356469851</c:v>
                </c:pt>
                <c:pt idx="27">
                  <c:v>218.41361496195452</c:v>
                </c:pt>
                <c:pt idx="28">
                  <c:v>217.5830527155951</c:v>
                </c:pt>
                <c:pt idx="29">
                  <c:v>216.75006872709324</c:v>
                </c:pt>
                <c:pt idx="30">
                  <c:v>215.91466505764967</c:v>
                </c:pt>
                <c:pt idx="31">
                  <c:v>215.07684393092643</c:v>
                </c:pt>
                <c:pt idx="32">
                  <c:v>214.23660773581753</c:v>
                </c:pt>
                <c:pt idx="33">
                  <c:v>213.39395902926546</c:v>
                </c:pt>
                <c:pt idx="34">
                  <c:v>212.54890053911029</c:v>
                </c:pt>
                <c:pt idx="35">
                  <c:v>211.70143516698485</c:v>
                </c:pt>
                <c:pt idx="36">
                  <c:v>210.85156599124898</c:v>
                </c:pt>
                <c:pt idx="37">
                  <c:v>209.99929626996382</c:v>
                </c:pt>
                <c:pt idx="38">
                  <c:v>209.14462944391121</c:v>
                </c:pt>
                <c:pt idx="39">
                  <c:v>208.28756913965256</c:v>
                </c:pt>
                <c:pt idx="40">
                  <c:v>207.42811917263418</c:v>
                </c:pt>
                <c:pt idx="41">
                  <c:v>206.56628355033288</c:v>
                </c:pt>
                <c:pt idx="42">
                  <c:v>205.70206647544867</c:v>
                </c:pt>
                <c:pt idx="43">
                  <c:v>204.83547234913948</c:v>
                </c:pt>
                <c:pt idx="44">
                  <c:v>203.96650577430344</c:v>
                </c:pt>
                <c:pt idx="45">
                  <c:v>203.09517155890595</c:v>
                </c:pt>
                <c:pt idx="46">
                  <c:v>202.22147471935224</c:v>
                </c:pt>
                <c:pt idx="47">
                  <c:v>201.34542048390833</c:v>
                </c:pt>
                <c:pt idx="48">
                  <c:v>200.46701429616846</c:v>
                </c:pt>
                <c:pt idx="49">
                  <c:v>199.58626181857153</c:v>
                </c:pt>
                <c:pt idx="50">
                  <c:v>198.70316893596313</c:v>
                </c:pt>
                <c:pt idx="51">
                  <c:v>197.81774175921186</c:v>
                </c:pt>
                <c:pt idx="52">
                  <c:v>196.92998662886993</c:v>
                </c:pt>
                <c:pt idx="53">
                  <c:v>196.03991011888738</c:v>
                </c:pt>
                <c:pt idx="54">
                  <c:v>195.1475190403745</c:v>
                </c:pt>
                <c:pt idx="55">
                  <c:v>194.25282044542016</c:v>
                </c:pt>
                <c:pt idx="56">
                  <c:v>193.35582163095543</c:v>
                </c:pt>
                <c:pt idx="57">
                  <c:v>192.45653014267631</c:v>
                </c:pt>
                <c:pt idx="58">
                  <c:v>191.55495377901377</c:v>
                </c:pt>
                <c:pt idx="59">
                  <c:v>190.65110059516226</c:v>
                </c:pt>
                <c:pt idx="60">
                  <c:v>189.74497890715881</c:v>
                </c:pt>
                <c:pt idx="61">
                  <c:v>188.83659729601928</c:v>
                </c:pt>
                <c:pt idx="62">
                  <c:v>187.92596461192932</c:v>
                </c:pt>
                <c:pt idx="63">
                  <c:v>187.01308997849003</c:v>
                </c:pt>
                <c:pt idx="64">
                  <c:v>186.09798279702144</c:v>
                </c:pt>
                <c:pt idx="65">
                  <c:v>185.18065275092309</c:v>
                </c:pt>
                <c:pt idx="66">
                  <c:v>184.26110981009225</c:v>
                </c:pt>
                <c:pt idx="67">
                  <c:v>183.33936423539956</c:v>
                </c:pt>
                <c:pt idx="68">
                  <c:v>182.41542658322365</c:v>
                </c:pt>
                <c:pt idx="69">
                  <c:v>181.48930771004638</c:v>
                </c:pt>
                <c:pt idx="70">
                  <c:v>180.56101877710682</c:v>
                </c:pt>
                <c:pt idx="71">
                  <c:v>179.63057125511597</c:v>
                </c:pt>
                <c:pt idx="72">
                  <c:v>178.69797692903302</c:v>
                </c:pt>
                <c:pt idx="73">
                  <c:v>177.7632479029017</c:v>
                </c:pt>
                <c:pt idx="74">
                  <c:v>176.82639660475232</c:v>
                </c:pt>
                <c:pt idx="75">
                  <c:v>175.88743579156161</c:v>
                </c:pt>
                <c:pt idx="76">
                  <c:v>174.94637855428036</c:v>
                </c:pt>
                <c:pt idx="77">
                  <c:v>174.00323832292199</c:v>
                </c:pt>
                <c:pt idx="78">
                  <c:v>173.0580288717172</c:v>
                </c:pt>
                <c:pt idx="79">
                  <c:v>172.1107643243318</c:v>
                </c:pt>
                <c:pt idx="80">
                  <c:v>171.16145915915203</c:v>
                </c:pt>
                <c:pt idx="81">
                  <c:v>170.21012821463424</c:v>
                </c:pt>
                <c:pt idx="82">
                  <c:v>169.25678669472043</c:v>
                </c:pt>
                <c:pt idx="83">
                  <c:v>168.30145017432349</c:v>
                </c:pt>
                <c:pt idx="84">
                  <c:v>167.34413460487568</c:v>
                </c:pt>
                <c:pt idx="85">
                  <c:v>166.38485631995033</c:v>
                </c:pt>
                <c:pt idx="86">
                  <c:v>165.42363204094619</c:v>
                </c:pt>
                <c:pt idx="87">
                  <c:v>164.46047888284212</c:v>
                </c:pt>
                <c:pt idx="88">
                  <c:v>163.4954143600263</c:v>
                </c:pt>
                <c:pt idx="89">
                  <c:v>162.52845639218629</c:v>
                </c:pt>
                <c:pt idx="90">
                  <c:v>161.55962331027541</c:v>
                </c:pt>
                <c:pt idx="91">
                  <c:v>160.58893386254678</c:v>
                </c:pt>
                <c:pt idx="92">
                  <c:v>159.61640722065985</c:v>
                </c:pt>
                <c:pt idx="93">
                  <c:v>158.6420629858562</c:v>
                </c:pt>
                <c:pt idx="94">
                  <c:v>157.66592119520598</c:v>
                </c:pt>
                <c:pt idx="95">
                  <c:v>156.68800232793112</c:v>
                </c:pt>
                <c:pt idx="96">
                  <c:v>155.70832731179286</c:v>
                </c:pt>
                <c:pt idx="97">
                  <c:v>154.72691752955834</c:v>
                </c:pt>
                <c:pt idx="98">
                  <c:v>153.74379482553604</c:v>
                </c:pt>
                <c:pt idx="99">
                  <c:v>152.7589815121849</c:v>
                </c:pt>
                <c:pt idx="100">
                  <c:v>151.7725003767946</c:v>
                </c:pt>
                <c:pt idx="101">
                  <c:v>150.78437468824191</c:v>
                </c:pt>
                <c:pt idx="102">
                  <c:v>149.79462820381877</c:v>
                </c:pt>
                <c:pt idx="103">
                  <c:v>148.80328517613191</c:v>
                </c:pt>
                <c:pt idx="104">
                  <c:v>147.8103703600766</c:v>
                </c:pt>
                <c:pt idx="105">
                  <c:v>146.81590901988656</c:v>
                </c:pt>
                <c:pt idx="106">
                  <c:v>145.81992693625094</c:v>
                </c:pt>
                <c:pt idx="107">
                  <c:v>144.82245041351081</c:v>
                </c:pt>
                <c:pt idx="108">
                  <c:v>143.82350628692421</c:v>
                </c:pt>
                <c:pt idx="109">
                  <c:v>142.8231219300053</c:v>
                </c:pt>
                <c:pt idx="110">
                  <c:v>141.82132526193814</c:v>
                </c:pt>
                <c:pt idx="111">
                  <c:v>140.81814475505755</c:v>
                </c:pt>
                <c:pt idx="112">
                  <c:v>139.81360944240856</c:v>
                </c:pt>
                <c:pt idx="113">
                  <c:v>138.80774892537258</c:v>
                </c:pt>
                <c:pt idx="114">
                  <c:v>137.80059338136653</c:v>
                </c:pt>
                <c:pt idx="115">
                  <c:v>136.79217357161298</c:v>
                </c:pt>
                <c:pt idx="116">
                  <c:v>135.78252084897963</c:v>
                </c:pt>
                <c:pt idx="117">
                  <c:v>134.77166716588897</c:v>
                </c:pt>
                <c:pt idx="118">
                  <c:v>133.7596450822964</c:v>
                </c:pt>
                <c:pt idx="119">
                  <c:v>132.74648777373557</c:v>
                </c:pt>
                <c:pt idx="120">
                  <c:v>131.73222903943324</c:v>
                </c:pt>
                <c:pt idx="121">
                  <c:v>130.71690331048791</c:v>
                </c:pt>
                <c:pt idx="122">
                  <c:v>129.7005456581154</c:v>
                </c:pt>
                <c:pt idx="123">
                  <c:v>128.68319180195752</c:v>
                </c:pt>
                <c:pt idx="124">
                  <c:v>127.66487811845435</c:v>
                </c:pt>
                <c:pt idx="125">
                  <c:v>126.64564164927808</c:v>
                </c:pt>
                <c:pt idx="126">
                  <c:v>125.62552010982708</c:v>
                </c:pt>
                <c:pt idx="127">
                  <c:v>124.60455189777866</c:v>
                </c:pt>
                <c:pt idx="128">
                  <c:v>123.58277610169893</c:v>
                </c:pt>
                <c:pt idx="129">
                  <c:v>122.56023250970912</c:v>
                </c:pt>
                <c:pt idx="130">
                  <c:v>121.5369616182042</c:v>
                </c:pt>
                <c:pt idx="131">
                  <c:v>120.51300464062354</c:v>
                </c:pt>
                <c:pt idx="132">
                  <c:v>119.48840351627247</c:v>
                </c:pt>
                <c:pt idx="133">
                  <c:v>118.46320091918842</c:v>
                </c:pt>
                <c:pt idx="134">
                  <c:v>117.43744026705467</c:v>
                </c:pt>
                <c:pt idx="135">
                  <c:v>116.41116573015611</c:v>
                </c:pt>
                <c:pt idx="136">
                  <c:v>115.38442224037345</c:v>
                </c:pt>
                <c:pt idx="137">
                  <c:v>114.35725550021503</c:v>
                </c:pt>
                <c:pt idx="138">
                  <c:v>113.32971199188285</c:v>
                </c:pt>
                <c:pt idx="139">
                  <c:v>112.30183898636972</c:v>
                </c:pt>
                <c:pt idx="140">
                  <c:v>111.27368455258234</c:v>
                </c:pt>
                <c:pt idx="141">
                  <c:v>110.24529756648892</c:v>
                </c:pt>
                <c:pt idx="142">
                  <c:v>76.825606425474902</c:v>
                </c:pt>
                <c:pt idx="143">
                  <c:v>65.424214771208682</c:v>
                </c:pt>
                <c:pt idx="144">
                  <c:v>54.358849672407906</c:v>
                </c:pt>
                <c:pt idx="145">
                  <c:v>33.927943580955954</c:v>
                </c:pt>
                <c:pt idx="146">
                  <c:v>24.965746208855776</c:v>
                </c:pt>
                <c:pt idx="147">
                  <c:v>17.134471851472853</c:v>
                </c:pt>
                <c:pt idx="148">
                  <c:v>10.653761811266715</c:v>
                </c:pt>
                <c:pt idx="149">
                  <c:v>5.7063781250017174</c:v>
                </c:pt>
                <c:pt idx="150">
                  <c:v>4.9114563902258839</c:v>
                </c:pt>
                <c:pt idx="151">
                  <c:v>4.1822219404809262</c:v>
                </c:pt>
                <c:pt idx="152">
                  <c:v>3.5184873799774055</c:v>
                </c:pt>
                <c:pt idx="153">
                  <c:v>2.9197344675023054</c:v>
                </c:pt>
                <c:pt idx="154">
                  <c:v>2.3850791673245579</c:v>
                </c:pt>
                <c:pt idx="155">
                  <c:v>1.9132356624390074</c:v>
                </c:pt>
                <c:pt idx="156">
                  <c:v>1.5024799565609741</c:v>
                </c:pt>
                <c:pt idx="157">
                  <c:v>1.1506139442992114</c:v>
                </c:pt>
                <c:pt idx="158">
                  <c:v>0.8549311541322222</c:v>
                </c:pt>
                <c:pt idx="159">
                  <c:v>0.61218578315556249</c:v>
                </c:pt>
                <c:pt idx="160">
                  <c:v>0.41856716682605666</c:v>
                </c:pt>
                <c:pt idx="161">
                  <c:v>0.26968249164412467</c:v>
                </c:pt>
                <c:pt idx="162">
                  <c:v>0.16055143195589719</c:v>
                </c:pt>
                <c:pt idx="163">
                  <c:v>8.5617700211669867E-2</c:v>
                </c:pt>
                <c:pt idx="164">
                  <c:v>5.9244280990112023E-2</c:v>
                </c:pt>
                <c:pt idx="165">
                  <c:v>3.8610274719912137E-2</c:v>
                </c:pt>
                <c:pt idx="166">
                  <c:v>2.3340879291635218E-2</c:v>
                </c:pt>
                <c:pt idx="167">
                  <c:v>1.2761618160725817E-2</c:v>
                </c:pt>
                <c:pt idx="168">
                  <c:v>6.0650011789044889E-3</c:v>
                </c:pt>
                <c:pt idx="169">
                  <c:v>2.3435656714148215E-3</c:v>
                </c:pt>
                <c:pt idx="170">
                  <c:v>6.5023199343865949E-4</c:v>
                </c:pt>
                <c:pt idx="171">
                  <c:v>9.8585214294572707E-5</c:v>
                </c:pt>
                <c:pt idx="172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DC86-468F-A32A-282EEF28F5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40433792"/>
        <c:axId val="1040420896"/>
      </c:scatterChart>
      <c:valAx>
        <c:axId val="140477620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04760815"/>
        <c:crosses val="autoZero"/>
        <c:crossBetween val="midCat"/>
      </c:valAx>
      <c:valAx>
        <c:axId val="14047608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Eenrgie du faisceau</a:t>
                </a:r>
                <a:r>
                  <a:rPr lang="en-GB" baseline="0"/>
                  <a:t> (MeV)</a:t>
                </a:r>
                <a:endParaRPr lang="en-GB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04776207"/>
        <c:crosses val="autoZero"/>
        <c:crossBetween val="midCat"/>
      </c:valAx>
      <c:valAx>
        <c:axId val="1040420896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section efficace de production</a:t>
                </a:r>
                <a:r>
                  <a:rPr lang="en-GB" baseline="0"/>
                  <a:t> (barn)</a:t>
                </a:r>
                <a:endParaRPr lang="en-GB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E+00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40433792"/>
        <c:crosses val="max"/>
        <c:crossBetween val="midCat"/>
      </c:valAx>
      <c:valAx>
        <c:axId val="104043379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4042089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'In107'!$D$2</c:f>
              <c:strCache>
                <c:ptCount val="1"/>
                <c:pt idx="0">
                  <c:v>107Ag(a,x)107mIn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'In107'!$D$9:$D$55</c:f>
              <c:numCache>
                <c:formatCode>General</c:formatCode>
                <c:ptCount val="47"/>
                <c:pt idx="0">
                  <c:v>0.25</c:v>
                </c:pt>
                <c:pt idx="1">
                  <c:v>0.5</c:v>
                </c:pt>
                <c:pt idx="2">
                  <c:v>1</c:v>
                </c:pt>
                <c:pt idx="3">
                  <c:v>2</c:v>
                </c:pt>
                <c:pt idx="4">
                  <c:v>3</c:v>
                </c:pt>
                <c:pt idx="5">
                  <c:v>4</c:v>
                </c:pt>
                <c:pt idx="6">
                  <c:v>5</c:v>
                </c:pt>
                <c:pt idx="7">
                  <c:v>6</c:v>
                </c:pt>
                <c:pt idx="8">
                  <c:v>7</c:v>
                </c:pt>
                <c:pt idx="9">
                  <c:v>8</c:v>
                </c:pt>
                <c:pt idx="10">
                  <c:v>9</c:v>
                </c:pt>
                <c:pt idx="11">
                  <c:v>10</c:v>
                </c:pt>
                <c:pt idx="12">
                  <c:v>11</c:v>
                </c:pt>
                <c:pt idx="13">
                  <c:v>12</c:v>
                </c:pt>
                <c:pt idx="14">
                  <c:v>13</c:v>
                </c:pt>
                <c:pt idx="15">
                  <c:v>14</c:v>
                </c:pt>
                <c:pt idx="16">
                  <c:v>15</c:v>
                </c:pt>
                <c:pt idx="17">
                  <c:v>16</c:v>
                </c:pt>
                <c:pt idx="18">
                  <c:v>17</c:v>
                </c:pt>
                <c:pt idx="19">
                  <c:v>18</c:v>
                </c:pt>
                <c:pt idx="20">
                  <c:v>19</c:v>
                </c:pt>
                <c:pt idx="21">
                  <c:v>20</c:v>
                </c:pt>
                <c:pt idx="22">
                  <c:v>22</c:v>
                </c:pt>
                <c:pt idx="23">
                  <c:v>24</c:v>
                </c:pt>
                <c:pt idx="24">
                  <c:v>26</c:v>
                </c:pt>
                <c:pt idx="25">
                  <c:v>28</c:v>
                </c:pt>
                <c:pt idx="26">
                  <c:v>30</c:v>
                </c:pt>
                <c:pt idx="27">
                  <c:v>35</c:v>
                </c:pt>
                <c:pt idx="28">
                  <c:v>40</c:v>
                </c:pt>
                <c:pt idx="29">
                  <c:v>45</c:v>
                </c:pt>
                <c:pt idx="30">
                  <c:v>50</c:v>
                </c:pt>
                <c:pt idx="31">
                  <c:v>55</c:v>
                </c:pt>
                <c:pt idx="32">
                  <c:v>60</c:v>
                </c:pt>
                <c:pt idx="33">
                  <c:v>65</c:v>
                </c:pt>
                <c:pt idx="34">
                  <c:v>70</c:v>
                </c:pt>
                <c:pt idx="35">
                  <c:v>75</c:v>
                </c:pt>
                <c:pt idx="36">
                  <c:v>80</c:v>
                </c:pt>
                <c:pt idx="37">
                  <c:v>90</c:v>
                </c:pt>
                <c:pt idx="38">
                  <c:v>100</c:v>
                </c:pt>
                <c:pt idx="39">
                  <c:v>110</c:v>
                </c:pt>
                <c:pt idx="40">
                  <c:v>120</c:v>
                </c:pt>
                <c:pt idx="41">
                  <c:v>130</c:v>
                </c:pt>
                <c:pt idx="42">
                  <c:v>140</c:v>
                </c:pt>
                <c:pt idx="43">
                  <c:v>150</c:v>
                </c:pt>
                <c:pt idx="44">
                  <c:v>160</c:v>
                </c:pt>
                <c:pt idx="45">
                  <c:v>180</c:v>
                </c:pt>
                <c:pt idx="46">
                  <c:v>200</c:v>
                </c:pt>
              </c:numCache>
            </c:numRef>
          </c:xVal>
          <c:yVal>
            <c:numRef>
              <c:f>'In107'!$E$9:$E$55</c:f>
              <c:numCache>
                <c:formatCode>General</c:formatCode>
                <c:ptCount val="4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0.36842900000000001</c:v>
                </c:pt>
                <c:pt idx="29">
                  <c:v>3.1847099999999999</c:v>
                </c:pt>
                <c:pt idx="30">
                  <c:v>12.163</c:v>
                </c:pt>
                <c:pt idx="31">
                  <c:v>16.107099999999999</c:v>
                </c:pt>
                <c:pt idx="32">
                  <c:v>14.3515</c:v>
                </c:pt>
                <c:pt idx="33">
                  <c:v>9.2668099999999995</c:v>
                </c:pt>
                <c:pt idx="34">
                  <c:v>6.0730599999999999</c:v>
                </c:pt>
                <c:pt idx="35">
                  <c:v>4.5091999999999999</c:v>
                </c:pt>
                <c:pt idx="36">
                  <c:v>3.8883899999999998</c:v>
                </c:pt>
                <c:pt idx="37">
                  <c:v>2.7706300000000001</c:v>
                </c:pt>
                <c:pt idx="38">
                  <c:v>2.2184699999999999</c:v>
                </c:pt>
                <c:pt idx="39">
                  <c:v>1.5915600000000001</c:v>
                </c:pt>
                <c:pt idx="40">
                  <c:v>1.0889</c:v>
                </c:pt>
                <c:pt idx="41">
                  <c:v>0.79038699999999995</c:v>
                </c:pt>
                <c:pt idx="42">
                  <c:v>0.60854900000000001</c:v>
                </c:pt>
                <c:pt idx="43">
                  <c:v>0.45238200000000001</c:v>
                </c:pt>
                <c:pt idx="44">
                  <c:v>0.34356300000000001</c:v>
                </c:pt>
                <c:pt idx="45">
                  <c:v>0.19309799999999999</c:v>
                </c:pt>
                <c:pt idx="46">
                  <c:v>0.11210100000000001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1EAC-4A8D-B6A2-AAA825EF7A8C}"/>
            </c:ext>
          </c:extLst>
        </c:ser>
        <c:ser>
          <c:idx val="1"/>
          <c:order val="1"/>
          <c:tx>
            <c:strRef>
              <c:f>'In107'!$J$2</c:f>
              <c:strCache>
                <c:ptCount val="1"/>
                <c:pt idx="0">
                  <c:v>109Ag(a,x)107mIn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'In107'!$J$9:$J$55</c:f>
              <c:numCache>
                <c:formatCode>General</c:formatCode>
                <c:ptCount val="47"/>
                <c:pt idx="0">
                  <c:v>0.25</c:v>
                </c:pt>
                <c:pt idx="1">
                  <c:v>0.5</c:v>
                </c:pt>
                <c:pt idx="2">
                  <c:v>1</c:v>
                </c:pt>
                <c:pt idx="3">
                  <c:v>2</c:v>
                </c:pt>
                <c:pt idx="4">
                  <c:v>3</c:v>
                </c:pt>
                <c:pt idx="5">
                  <c:v>4</c:v>
                </c:pt>
                <c:pt idx="6">
                  <c:v>5</c:v>
                </c:pt>
                <c:pt idx="7">
                  <c:v>6</c:v>
                </c:pt>
                <c:pt idx="8">
                  <c:v>7</c:v>
                </c:pt>
                <c:pt idx="9">
                  <c:v>8</c:v>
                </c:pt>
                <c:pt idx="10">
                  <c:v>9</c:v>
                </c:pt>
                <c:pt idx="11">
                  <c:v>10</c:v>
                </c:pt>
                <c:pt idx="12">
                  <c:v>11</c:v>
                </c:pt>
                <c:pt idx="13">
                  <c:v>12</c:v>
                </c:pt>
                <c:pt idx="14">
                  <c:v>13</c:v>
                </c:pt>
                <c:pt idx="15">
                  <c:v>14</c:v>
                </c:pt>
                <c:pt idx="16">
                  <c:v>15</c:v>
                </c:pt>
                <c:pt idx="17">
                  <c:v>16</c:v>
                </c:pt>
                <c:pt idx="18">
                  <c:v>17</c:v>
                </c:pt>
                <c:pt idx="19">
                  <c:v>18</c:v>
                </c:pt>
                <c:pt idx="20">
                  <c:v>19</c:v>
                </c:pt>
                <c:pt idx="21">
                  <c:v>20</c:v>
                </c:pt>
                <c:pt idx="22">
                  <c:v>22</c:v>
                </c:pt>
                <c:pt idx="23">
                  <c:v>24</c:v>
                </c:pt>
                <c:pt idx="24">
                  <c:v>26</c:v>
                </c:pt>
                <c:pt idx="25">
                  <c:v>28</c:v>
                </c:pt>
                <c:pt idx="26">
                  <c:v>30</c:v>
                </c:pt>
                <c:pt idx="27">
                  <c:v>35</c:v>
                </c:pt>
                <c:pt idx="28">
                  <c:v>40</c:v>
                </c:pt>
                <c:pt idx="29">
                  <c:v>45</c:v>
                </c:pt>
                <c:pt idx="30">
                  <c:v>50</c:v>
                </c:pt>
                <c:pt idx="31">
                  <c:v>55</c:v>
                </c:pt>
                <c:pt idx="32">
                  <c:v>60</c:v>
                </c:pt>
                <c:pt idx="33">
                  <c:v>65</c:v>
                </c:pt>
                <c:pt idx="34">
                  <c:v>70</c:v>
                </c:pt>
                <c:pt idx="35">
                  <c:v>75</c:v>
                </c:pt>
                <c:pt idx="36">
                  <c:v>80</c:v>
                </c:pt>
                <c:pt idx="37">
                  <c:v>90</c:v>
                </c:pt>
                <c:pt idx="38">
                  <c:v>100</c:v>
                </c:pt>
                <c:pt idx="39">
                  <c:v>110</c:v>
                </c:pt>
                <c:pt idx="40">
                  <c:v>120</c:v>
                </c:pt>
                <c:pt idx="41">
                  <c:v>130</c:v>
                </c:pt>
                <c:pt idx="42">
                  <c:v>140</c:v>
                </c:pt>
                <c:pt idx="43">
                  <c:v>150</c:v>
                </c:pt>
                <c:pt idx="44">
                  <c:v>160</c:v>
                </c:pt>
                <c:pt idx="45">
                  <c:v>180</c:v>
                </c:pt>
                <c:pt idx="46">
                  <c:v>200</c:v>
                </c:pt>
              </c:numCache>
            </c:numRef>
          </c:xVal>
          <c:yVal>
            <c:numRef>
              <c:f>'In107'!$K$9:$K$55</c:f>
              <c:numCache>
                <c:formatCode>General</c:formatCode>
                <c:ptCount val="4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2.0545899999999999E-6</c:v>
                </c:pt>
                <c:pt idx="32">
                  <c:v>2.7805199999999999E-2</c:v>
                </c:pt>
                <c:pt idx="33">
                  <c:v>0.579708</c:v>
                </c:pt>
                <c:pt idx="34">
                  <c:v>2.1967599999999998</c:v>
                </c:pt>
                <c:pt idx="35">
                  <c:v>4.3909099999999999</c:v>
                </c:pt>
                <c:pt idx="36">
                  <c:v>6.12209</c:v>
                </c:pt>
                <c:pt idx="37">
                  <c:v>4.2265499999999996</c:v>
                </c:pt>
                <c:pt idx="38">
                  <c:v>3.1274799999999998</c:v>
                </c:pt>
                <c:pt idx="39">
                  <c:v>2.5293600000000001</c:v>
                </c:pt>
                <c:pt idx="40">
                  <c:v>1.8732899999999999</c:v>
                </c:pt>
                <c:pt idx="41">
                  <c:v>1.7712699999999999</c:v>
                </c:pt>
                <c:pt idx="42">
                  <c:v>1.3108599999999999</c:v>
                </c:pt>
                <c:pt idx="43">
                  <c:v>0.98792400000000002</c:v>
                </c:pt>
                <c:pt idx="44">
                  <c:v>0.75834299999999999</c:v>
                </c:pt>
                <c:pt idx="45">
                  <c:v>0.45053300000000002</c:v>
                </c:pt>
                <c:pt idx="46">
                  <c:v>0.27427099999999999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1EAC-4A8D-B6A2-AAA825EF7A8C}"/>
            </c:ext>
          </c:extLst>
        </c:ser>
        <c:ser>
          <c:idx val="2"/>
          <c:order val="2"/>
          <c:tx>
            <c:strRef>
              <c:f>'In109'!$D$2</c:f>
              <c:strCache>
                <c:ptCount val="1"/>
                <c:pt idx="0">
                  <c:v>107Ag(a,x)109mIn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'In109'!$D$10:$D$56</c:f>
              <c:numCache>
                <c:formatCode>General</c:formatCode>
                <c:ptCount val="47"/>
                <c:pt idx="0">
                  <c:v>0.25</c:v>
                </c:pt>
                <c:pt idx="1">
                  <c:v>0.5</c:v>
                </c:pt>
                <c:pt idx="2">
                  <c:v>1</c:v>
                </c:pt>
                <c:pt idx="3">
                  <c:v>2</c:v>
                </c:pt>
                <c:pt idx="4">
                  <c:v>3</c:v>
                </c:pt>
                <c:pt idx="5">
                  <c:v>4</c:v>
                </c:pt>
                <c:pt idx="6">
                  <c:v>5</c:v>
                </c:pt>
                <c:pt idx="7">
                  <c:v>6</c:v>
                </c:pt>
                <c:pt idx="8">
                  <c:v>7</c:v>
                </c:pt>
                <c:pt idx="9">
                  <c:v>8</c:v>
                </c:pt>
                <c:pt idx="10">
                  <c:v>9</c:v>
                </c:pt>
                <c:pt idx="11">
                  <c:v>10</c:v>
                </c:pt>
                <c:pt idx="12">
                  <c:v>11</c:v>
                </c:pt>
                <c:pt idx="13">
                  <c:v>12</c:v>
                </c:pt>
                <c:pt idx="14">
                  <c:v>13</c:v>
                </c:pt>
                <c:pt idx="15">
                  <c:v>14</c:v>
                </c:pt>
                <c:pt idx="16">
                  <c:v>15</c:v>
                </c:pt>
                <c:pt idx="17">
                  <c:v>16</c:v>
                </c:pt>
                <c:pt idx="18">
                  <c:v>17</c:v>
                </c:pt>
                <c:pt idx="19">
                  <c:v>18</c:v>
                </c:pt>
                <c:pt idx="20">
                  <c:v>19</c:v>
                </c:pt>
                <c:pt idx="21">
                  <c:v>20</c:v>
                </c:pt>
                <c:pt idx="22">
                  <c:v>22</c:v>
                </c:pt>
                <c:pt idx="23">
                  <c:v>24</c:v>
                </c:pt>
                <c:pt idx="24">
                  <c:v>26</c:v>
                </c:pt>
                <c:pt idx="25">
                  <c:v>28</c:v>
                </c:pt>
                <c:pt idx="26">
                  <c:v>30</c:v>
                </c:pt>
                <c:pt idx="27">
                  <c:v>35</c:v>
                </c:pt>
                <c:pt idx="28">
                  <c:v>40</c:v>
                </c:pt>
                <c:pt idx="29">
                  <c:v>45</c:v>
                </c:pt>
                <c:pt idx="30">
                  <c:v>50</c:v>
                </c:pt>
                <c:pt idx="31">
                  <c:v>55</c:v>
                </c:pt>
                <c:pt idx="32">
                  <c:v>60</c:v>
                </c:pt>
                <c:pt idx="33">
                  <c:v>65</c:v>
                </c:pt>
                <c:pt idx="34">
                  <c:v>70</c:v>
                </c:pt>
                <c:pt idx="35">
                  <c:v>75</c:v>
                </c:pt>
                <c:pt idx="36">
                  <c:v>80</c:v>
                </c:pt>
                <c:pt idx="37">
                  <c:v>90</c:v>
                </c:pt>
                <c:pt idx="38">
                  <c:v>100</c:v>
                </c:pt>
                <c:pt idx="39">
                  <c:v>110</c:v>
                </c:pt>
                <c:pt idx="40">
                  <c:v>120</c:v>
                </c:pt>
                <c:pt idx="41">
                  <c:v>130</c:v>
                </c:pt>
                <c:pt idx="42">
                  <c:v>140</c:v>
                </c:pt>
                <c:pt idx="43">
                  <c:v>150</c:v>
                </c:pt>
                <c:pt idx="44">
                  <c:v>160</c:v>
                </c:pt>
                <c:pt idx="45">
                  <c:v>180</c:v>
                </c:pt>
                <c:pt idx="46">
                  <c:v>200</c:v>
                </c:pt>
              </c:numCache>
            </c:numRef>
          </c:xVal>
          <c:yVal>
            <c:numRef>
              <c:f>'In109'!$E$10:$E$56</c:f>
              <c:numCache>
                <c:formatCode>General</c:formatCode>
                <c:ptCount val="4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0.27463399999999999</c:v>
                </c:pt>
                <c:pt idx="19">
                  <c:v>18.7639</c:v>
                </c:pt>
                <c:pt idx="20">
                  <c:v>36.327800000000003</c:v>
                </c:pt>
                <c:pt idx="21">
                  <c:v>44.6432</c:v>
                </c:pt>
                <c:pt idx="22">
                  <c:v>44.910499999999999</c:v>
                </c:pt>
                <c:pt idx="23">
                  <c:v>41.9375</c:v>
                </c:pt>
                <c:pt idx="24">
                  <c:v>40.627200000000002</c:v>
                </c:pt>
                <c:pt idx="25">
                  <c:v>33.985799999999998</c:v>
                </c:pt>
                <c:pt idx="26">
                  <c:v>26.651700000000002</c:v>
                </c:pt>
                <c:pt idx="27">
                  <c:v>14.8794</c:v>
                </c:pt>
                <c:pt idx="28">
                  <c:v>11.0853</c:v>
                </c:pt>
                <c:pt idx="29">
                  <c:v>8.5250699999999995</c:v>
                </c:pt>
                <c:pt idx="30">
                  <c:v>6.5026599999999997</c:v>
                </c:pt>
                <c:pt idx="31">
                  <c:v>4.8976899999999999</c:v>
                </c:pt>
                <c:pt idx="32">
                  <c:v>3.7159499999999999</c:v>
                </c:pt>
                <c:pt idx="33">
                  <c:v>2.81684</c:v>
                </c:pt>
                <c:pt idx="34">
                  <c:v>2.1703100000000002</c:v>
                </c:pt>
                <c:pt idx="35">
                  <c:v>1.6720699999999999</c:v>
                </c:pt>
                <c:pt idx="36">
                  <c:v>1.30183</c:v>
                </c:pt>
                <c:pt idx="37">
                  <c:v>0.80991500000000005</c:v>
                </c:pt>
                <c:pt idx="38">
                  <c:v>0.52041300000000001</c:v>
                </c:pt>
                <c:pt idx="39">
                  <c:v>0.34239000000000003</c:v>
                </c:pt>
                <c:pt idx="40">
                  <c:v>0.22306200000000001</c:v>
                </c:pt>
                <c:pt idx="41">
                  <c:v>0.14383699999999999</c:v>
                </c:pt>
                <c:pt idx="42">
                  <c:v>9.8254999999999995E-2</c:v>
                </c:pt>
                <c:pt idx="43">
                  <c:v>6.3830100000000001E-2</c:v>
                </c:pt>
                <c:pt idx="44">
                  <c:v>4.6551000000000002E-2</c:v>
                </c:pt>
                <c:pt idx="45">
                  <c:v>2.2146900000000001E-2</c:v>
                </c:pt>
                <c:pt idx="46">
                  <c:v>1.2486799999999999E-2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1EAC-4A8D-B6A2-AAA825EF7A8C}"/>
            </c:ext>
          </c:extLst>
        </c:ser>
        <c:ser>
          <c:idx val="3"/>
          <c:order val="3"/>
          <c:tx>
            <c:strRef>
              <c:f>'In109'!$S$2</c:f>
              <c:strCache>
                <c:ptCount val="1"/>
                <c:pt idx="0">
                  <c:v>109Ag(a,x)109mIn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xVal>
            <c:numRef>
              <c:f>'In109'!$S$10:$S$56</c:f>
              <c:numCache>
                <c:formatCode>General</c:formatCode>
                <c:ptCount val="47"/>
                <c:pt idx="0">
                  <c:v>0.25</c:v>
                </c:pt>
                <c:pt idx="1">
                  <c:v>0.5</c:v>
                </c:pt>
                <c:pt idx="2">
                  <c:v>1</c:v>
                </c:pt>
                <c:pt idx="3">
                  <c:v>2</c:v>
                </c:pt>
                <c:pt idx="4">
                  <c:v>3</c:v>
                </c:pt>
                <c:pt idx="5">
                  <c:v>4</c:v>
                </c:pt>
                <c:pt idx="6">
                  <c:v>5</c:v>
                </c:pt>
                <c:pt idx="7">
                  <c:v>6</c:v>
                </c:pt>
                <c:pt idx="8">
                  <c:v>7</c:v>
                </c:pt>
                <c:pt idx="9">
                  <c:v>8</c:v>
                </c:pt>
                <c:pt idx="10">
                  <c:v>9</c:v>
                </c:pt>
                <c:pt idx="11">
                  <c:v>10</c:v>
                </c:pt>
                <c:pt idx="12">
                  <c:v>11</c:v>
                </c:pt>
                <c:pt idx="13">
                  <c:v>12</c:v>
                </c:pt>
                <c:pt idx="14">
                  <c:v>13</c:v>
                </c:pt>
                <c:pt idx="15">
                  <c:v>14</c:v>
                </c:pt>
                <c:pt idx="16">
                  <c:v>15</c:v>
                </c:pt>
                <c:pt idx="17">
                  <c:v>16</c:v>
                </c:pt>
                <c:pt idx="18">
                  <c:v>17</c:v>
                </c:pt>
                <c:pt idx="19">
                  <c:v>18</c:v>
                </c:pt>
                <c:pt idx="20">
                  <c:v>19</c:v>
                </c:pt>
                <c:pt idx="21">
                  <c:v>20</c:v>
                </c:pt>
                <c:pt idx="22">
                  <c:v>22</c:v>
                </c:pt>
                <c:pt idx="23">
                  <c:v>24</c:v>
                </c:pt>
                <c:pt idx="24">
                  <c:v>26</c:v>
                </c:pt>
                <c:pt idx="25">
                  <c:v>28</c:v>
                </c:pt>
                <c:pt idx="26">
                  <c:v>30</c:v>
                </c:pt>
                <c:pt idx="27">
                  <c:v>35</c:v>
                </c:pt>
                <c:pt idx="28">
                  <c:v>40</c:v>
                </c:pt>
                <c:pt idx="29">
                  <c:v>45</c:v>
                </c:pt>
                <c:pt idx="30">
                  <c:v>50</c:v>
                </c:pt>
                <c:pt idx="31">
                  <c:v>55</c:v>
                </c:pt>
                <c:pt idx="32">
                  <c:v>60</c:v>
                </c:pt>
                <c:pt idx="33">
                  <c:v>65</c:v>
                </c:pt>
                <c:pt idx="34">
                  <c:v>70</c:v>
                </c:pt>
                <c:pt idx="35">
                  <c:v>75</c:v>
                </c:pt>
                <c:pt idx="36">
                  <c:v>80</c:v>
                </c:pt>
                <c:pt idx="37">
                  <c:v>90</c:v>
                </c:pt>
                <c:pt idx="38">
                  <c:v>100</c:v>
                </c:pt>
                <c:pt idx="39">
                  <c:v>110</c:v>
                </c:pt>
                <c:pt idx="40">
                  <c:v>120</c:v>
                </c:pt>
                <c:pt idx="41">
                  <c:v>130</c:v>
                </c:pt>
                <c:pt idx="42">
                  <c:v>140</c:v>
                </c:pt>
                <c:pt idx="43">
                  <c:v>150</c:v>
                </c:pt>
                <c:pt idx="44">
                  <c:v>160</c:v>
                </c:pt>
                <c:pt idx="45">
                  <c:v>180</c:v>
                </c:pt>
                <c:pt idx="46">
                  <c:v>200</c:v>
                </c:pt>
              </c:numCache>
            </c:numRef>
          </c:xVal>
          <c:yVal>
            <c:numRef>
              <c:f>'In109'!$T$10:$T$56</c:f>
              <c:numCache>
                <c:formatCode>General</c:formatCode>
                <c:ptCount val="4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1.3762099999999999E-2</c:v>
                </c:pt>
                <c:pt idx="28">
                  <c:v>5.6866599999999998</c:v>
                </c:pt>
                <c:pt idx="29">
                  <c:v>12.460100000000001</c:v>
                </c:pt>
                <c:pt idx="30">
                  <c:v>13.001300000000001</c:v>
                </c:pt>
                <c:pt idx="31">
                  <c:v>10.536300000000001</c:v>
                </c:pt>
                <c:pt idx="32">
                  <c:v>8.6828599999999998</c:v>
                </c:pt>
                <c:pt idx="33">
                  <c:v>7.4435500000000001</c:v>
                </c:pt>
                <c:pt idx="34">
                  <c:v>6.3189500000000001</c:v>
                </c:pt>
                <c:pt idx="35">
                  <c:v>5.3268000000000004</c:v>
                </c:pt>
                <c:pt idx="36">
                  <c:v>4.46671</c:v>
                </c:pt>
                <c:pt idx="37">
                  <c:v>3.05396</c:v>
                </c:pt>
                <c:pt idx="38">
                  <c:v>2.10771</c:v>
                </c:pt>
                <c:pt idx="39">
                  <c:v>1.43581</c:v>
                </c:pt>
                <c:pt idx="40">
                  <c:v>0.97988600000000003</c:v>
                </c:pt>
                <c:pt idx="41">
                  <c:v>0.66565300000000005</c:v>
                </c:pt>
                <c:pt idx="42">
                  <c:v>0.46631600000000001</c:v>
                </c:pt>
                <c:pt idx="43">
                  <c:v>0.325243</c:v>
                </c:pt>
                <c:pt idx="44">
                  <c:v>0.23571</c:v>
                </c:pt>
                <c:pt idx="45">
                  <c:v>0.13422500000000001</c:v>
                </c:pt>
                <c:pt idx="46">
                  <c:v>7.1336700000000003E-2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1EAC-4A8D-B6A2-AAA825EF7A8C}"/>
            </c:ext>
          </c:extLst>
        </c:ser>
        <c:ser>
          <c:idx val="5"/>
          <c:order val="4"/>
          <c:tx>
            <c:strRef>
              <c:f>'In111'!$J$2</c:f>
              <c:strCache>
                <c:ptCount val="1"/>
                <c:pt idx="0">
                  <c:v>109Ag(a,x)111mIn</c:v>
                </c:pt>
              </c:strCache>
            </c:strRef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xVal>
            <c:numRef>
              <c:f>'In111'!$J$9:$J$55</c:f>
              <c:numCache>
                <c:formatCode>General</c:formatCode>
                <c:ptCount val="47"/>
                <c:pt idx="0">
                  <c:v>0.25</c:v>
                </c:pt>
                <c:pt idx="1">
                  <c:v>0.5</c:v>
                </c:pt>
                <c:pt idx="2">
                  <c:v>1</c:v>
                </c:pt>
                <c:pt idx="3">
                  <c:v>2</c:v>
                </c:pt>
                <c:pt idx="4">
                  <c:v>3</c:v>
                </c:pt>
                <c:pt idx="5">
                  <c:v>4</c:v>
                </c:pt>
                <c:pt idx="6">
                  <c:v>5</c:v>
                </c:pt>
                <c:pt idx="7">
                  <c:v>6</c:v>
                </c:pt>
                <c:pt idx="8">
                  <c:v>7</c:v>
                </c:pt>
                <c:pt idx="9">
                  <c:v>8</c:v>
                </c:pt>
                <c:pt idx="10">
                  <c:v>9</c:v>
                </c:pt>
                <c:pt idx="11">
                  <c:v>10</c:v>
                </c:pt>
                <c:pt idx="12">
                  <c:v>11</c:v>
                </c:pt>
                <c:pt idx="13">
                  <c:v>12</c:v>
                </c:pt>
                <c:pt idx="14">
                  <c:v>13</c:v>
                </c:pt>
                <c:pt idx="15">
                  <c:v>14</c:v>
                </c:pt>
                <c:pt idx="16">
                  <c:v>15</c:v>
                </c:pt>
                <c:pt idx="17">
                  <c:v>16</c:v>
                </c:pt>
                <c:pt idx="18">
                  <c:v>17</c:v>
                </c:pt>
                <c:pt idx="19">
                  <c:v>18</c:v>
                </c:pt>
                <c:pt idx="20">
                  <c:v>19</c:v>
                </c:pt>
                <c:pt idx="21">
                  <c:v>20</c:v>
                </c:pt>
                <c:pt idx="22">
                  <c:v>22</c:v>
                </c:pt>
                <c:pt idx="23">
                  <c:v>24</c:v>
                </c:pt>
                <c:pt idx="24">
                  <c:v>26</c:v>
                </c:pt>
                <c:pt idx="25">
                  <c:v>28</c:v>
                </c:pt>
                <c:pt idx="26">
                  <c:v>30</c:v>
                </c:pt>
                <c:pt idx="27">
                  <c:v>35</c:v>
                </c:pt>
                <c:pt idx="28">
                  <c:v>40</c:v>
                </c:pt>
                <c:pt idx="29">
                  <c:v>45</c:v>
                </c:pt>
                <c:pt idx="30">
                  <c:v>50</c:v>
                </c:pt>
                <c:pt idx="31">
                  <c:v>55</c:v>
                </c:pt>
                <c:pt idx="32">
                  <c:v>60</c:v>
                </c:pt>
                <c:pt idx="33">
                  <c:v>65</c:v>
                </c:pt>
                <c:pt idx="34">
                  <c:v>70</c:v>
                </c:pt>
                <c:pt idx="35">
                  <c:v>75</c:v>
                </c:pt>
                <c:pt idx="36">
                  <c:v>80</c:v>
                </c:pt>
                <c:pt idx="37">
                  <c:v>90</c:v>
                </c:pt>
                <c:pt idx="38">
                  <c:v>100</c:v>
                </c:pt>
                <c:pt idx="39">
                  <c:v>110</c:v>
                </c:pt>
                <c:pt idx="40">
                  <c:v>120</c:v>
                </c:pt>
                <c:pt idx="41">
                  <c:v>130</c:v>
                </c:pt>
                <c:pt idx="42">
                  <c:v>140</c:v>
                </c:pt>
                <c:pt idx="43">
                  <c:v>150</c:v>
                </c:pt>
                <c:pt idx="44">
                  <c:v>160</c:v>
                </c:pt>
                <c:pt idx="45">
                  <c:v>180</c:v>
                </c:pt>
                <c:pt idx="46">
                  <c:v>200</c:v>
                </c:pt>
              </c:numCache>
            </c:numRef>
          </c:xVal>
          <c:yVal>
            <c:numRef>
              <c:f>'In111'!$K$9:$K$55</c:f>
              <c:numCache>
                <c:formatCode>General</c:formatCode>
                <c:ptCount val="4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15.185499999999999</c:v>
                </c:pt>
                <c:pt idx="18">
                  <c:v>40.252800000000001</c:v>
                </c:pt>
                <c:pt idx="19">
                  <c:v>56.874699999999997</c:v>
                </c:pt>
                <c:pt idx="20">
                  <c:v>64.459299999999999</c:v>
                </c:pt>
                <c:pt idx="21">
                  <c:v>66.293899999999994</c:v>
                </c:pt>
                <c:pt idx="22">
                  <c:v>60.989899999999999</c:v>
                </c:pt>
                <c:pt idx="23">
                  <c:v>55.895299999999999</c:v>
                </c:pt>
                <c:pt idx="24">
                  <c:v>55.718499999999999</c:v>
                </c:pt>
                <c:pt idx="25">
                  <c:v>45.992899999999999</c:v>
                </c:pt>
                <c:pt idx="26">
                  <c:v>34.745699999999999</c:v>
                </c:pt>
                <c:pt idx="27">
                  <c:v>20.249700000000001</c:v>
                </c:pt>
                <c:pt idx="28">
                  <c:v>15.134499999999999</c:v>
                </c:pt>
                <c:pt idx="29">
                  <c:v>11.519</c:v>
                </c:pt>
                <c:pt idx="30">
                  <c:v>8.6608800000000006</c:v>
                </c:pt>
                <c:pt idx="31">
                  <c:v>6.4978800000000003</c:v>
                </c:pt>
                <c:pt idx="32">
                  <c:v>4.86381</c:v>
                </c:pt>
                <c:pt idx="33">
                  <c:v>3.6875100000000001</c:v>
                </c:pt>
                <c:pt idx="34">
                  <c:v>2.8080699999999998</c:v>
                </c:pt>
                <c:pt idx="35">
                  <c:v>2.1564700000000001</c:v>
                </c:pt>
                <c:pt idx="36">
                  <c:v>1.6819599999999999</c:v>
                </c:pt>
                <c:pt idx="37">
                  <c:v>1.0371900000000001</c:v>
                </c:pt>
                <c:pt idx="38">
                  <c:v>0.66175799999999996</c:v>
                </c:pt>
                <c:pt idx="39">
                  <c:v>0.42770000000000002</c:v>
                </c:pt>
                <c:pt idx="40">
                  <c:v>0.280277</c:v>
                </c:pt>
                <c:pt idx="41">
                  <c:v>0.18817400000000001</c:v>
                </c:pt>
                <c:pt idx="42">
                  <c:v>0.121082</c:v>
                </c:pt>
                <c:pt idx="43">
                  <c:v>8.2805799999999999E-2</c:v>
                </c:pt>
                <c:pt idx="44">
                  <c:v>5.5819800000000003E-2</c:v>
                </c:pt>
                <c:pt idx="45">
                  <c:v>5.2036499999999999E-2</c:v>
                </c:pt>
                <c:pt idx="46">
                  <c:v>2.8748200000000002E-2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1EAC-4A8D-B6A2-AAA825EF7A8C}"/>
            </c:ext>
          </c:extLst>
        </c:ser>
        <c:ser>
          <c:idx val="6"/>
          <c:order val="5"/>
          <c:tx>
            <c:strRef>
              <c:f>'In112'!$D$2</c:f>
              <c:strCache>
                <c:ptCount val="1"/>
                <c:pt idx="0">
                  <c:v>109Ag(a,x)112mIn</c:v>
                </c:pt>
              </c:strCache>
            </c:strRef>
          </c:tx>
          <c:spPr>
            <a:ln w="19050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'In112'!$D$8:$D$54</c:f>
              <c:numCache>
                <c:formatCode>General</c:formatCode>
                <c:ptCount val="47"/>
                <c:pt idx="0">
                  <c:v>0.25</c:v>
                </c:pt>
                <c:pt idx="1">
                  <c:v>0.5</c:v>
                </c:pt>
                <c:pt idx="2">
                  <c:v>1</c:v>
                </c:pt>
                <c:pt idx="3">
                  <c:v>2</c:v>
                </c:pt>
                <c:pt idx="4">
                  <c:v>3</c:v>
                </c:pt>
                <c:pt idx="5">
                  <c:v>4</c:v>
                </c:pt>
                <c:pt idx="6">
                  <c:v>5</c:v>
                </c:pt>
                <c:pt idx="7">
                  <c:v>6</c:v>
                </c:pt>
                <c:pt idx="8">
                  <c:v>7</c:v>
                </c:pt>
                <c:pt idx="9">
                  <c:v>8</c:v>
                </c:pt>
                <c:pt idx="10">
                  <c:v>9</c:v>
                </c:pt>
                <c:pt idx="11">
                  <c:v>10</c:v>
                </c:pt>
                <c:pt idx="12">
                  <c:v>11</c:v>
                </c:pt>
                <c:pt idx="13">
                  <c:v>12</c:v>
                </c:pt>
                <c:pt idx="14">
                  <c:v>13</c:v>
                </c:pt>
                <c:pt idx="15">
                  <c:v>14</c:v>
                </c:pt>
                <c:pt idx="16">
                  <c:v>15</c:v>
                </c:pt>
                <c:pt idx="17">
                  <c:v>16</c:v>
                </c:pt>
                <c:pt idx="18">
                  <c:v>17</c:v>
                </c:pt>
                <c:pt idx="19">
                  <c:v>18</c:v>
                </c:pt>
                <c:pt idx="20">
                  <c:v>19</c:v>
                </c:pt>
                <c:pt idx="21">
                  <c:v>20</c:v>
                </c:pt>
                <c:pt idx="22">
                  <c:v>22</c:v>
                </c:pt>
                <c:pt idx="23">
                  <c:v>24</c:v>
                </c:pt>
                <c:pt idx="24">
                  <c:v>26</c:v>
                </c:pt>
                <c:pt idx="25">
                  <c:v>28</c:v>
                </c:pt>
                <c:pt idx="26">
                  <c:v>30</c:v>
                </c:pt>
                <c:pt idx="27">
                  <c:v>35</c:v>
                </c:pt>
                <c:pt idx="28">
                  <c:v>40</c:v>
                </c:pt>
                <c:pt idx="29">
                  <c:v>45</c:v>
                </c:pt>
                <c:pt idx="30">
                  <c:v>50</c:v>
                </c:pt>
                <c:pt idx="31">
                  <c:v>55</c:v>
                </c:pt>
                <c:pt idx="32">
                  <c:v>60</c:v>
                </c:pt>
                <c:pt idx="33">
                  <c:v>65</c:v>
                </c:pt>
                <c:pt idx="34">
                  <c:v>70</c:v>
                </c:pt>
                <c:pt idx="35">
                  <c:v>75</c:v>
                </c:pt>
                <c:pt idx="36">
                  <c:v>80</c:v>
                </c:pt>
                <c:pt idx="37">
                  <c:v>90</c:v>
                </c:pt>
                <c:pt idx="38">
                  <c:v>100</c:v>
                </c:pt>
                <c:pt idx="39">
                  <c:v>110</c:v>
                </c:pt>
                <c:pt idx="40">
                  <c:v>120</c:v>
                </c:pt>
                <c:pt idx="41">
                  <c:v>130</c:v>
                </c:pt>
                <c:pt idx="42">
                  <c:v>140</c:v>
                </c:pt>
                <c:pt idx="43">
                  <c:v>150</c:v>
                </c:pt>
                <c:pt idx="44">
                  <c:v>160</c:v>
                </c:pt>
                <c:pt idx="45">
                  <c:v>180</c:v>
                </c:pt>
                <c:pt idx="46">
                  <c:v>200</c:v>
                </c:pt>
              </c:numCache>
            </c:numRef>
          </c:xVal>
          <c:yVal>
            <c:numRef>
              <c:f>'In112'!$E$8:$E$54</c:f>
              <c:numCache>
                <c:formatCode>General</c:formatCode>
                <c:ptCount val="4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1.12813E-5</c:v>
                </c:pt>
                <c:pt idx="9">
                  <c:v>7.4498100000000003E-4</c:v>
                </c:pt>
                <c:pt idx="10">
                  <c:v>1.25551E-2</c:v>
                </c:pt>
                <c:pt idx="11">
                  <c:v>0.14185400000000001</c:v>
                </c:pt>
                <c:pt idx="12">
                  <c:v>1.9572400000000001</c:v>
                </c:pt>
                <c:pt idx="13">
                  <c:v>11.167899999999999</c:v>
                </c:pt>
                <c:pt idx="14">
                  <c:v>42.873199999999997</c:v>
                </c:pt>
                <c:pt idx="15">
                  <c:v>112.96</c:v>
                </c:pt>
                <c:pt idx="16">
                  <c:v>198.71799999999999</c:v>
                </c:pt>
                <c:pt idx="17">
                  <c:v>228.43600000000001</c:v>
                </c:pt>
                <c:pt idx="18">
                  <c:v>225.05</c:v>
                </c:pt>
                <c:pt idx="19">
                  <c:v>204.35300000000001</c:v>
                </c:pt>
                <c:pt idx="20">
                  <c:v>177.20099999999999</c:v>
                </c:pt>
                <c:pt idx="21">
                  <c:v>149.589</c:v>
                </c:pt>
                <c:pt idx="22">
                  <c:v>101.726</c:v>
                </c:pt>
                <c:pt idx="23">
                  <c:v>73.636799999999994</c:v>
                </c:pt>
                <c:pt idx="24">
                  <c:v>58.676099999999998</c:v>
                </c:pt>
                <c:pt idx="25">
                  <c:v>47.985300000000002</c:v>
                </c:pt>
                <c:pt idx="26">
                  <c:v>40.8596</c:v>
                </c:pt>
                <c:pt idx="27">
                  <c:v>27.9846</c:v>
                </c:pt>
                <c:pt idx="28">
                  <c:v>19.6572</c:v>
                </c:pt>
                <c:pt idx="29">
                  <c:v>13.926</c:v>
                </c:pt>
                <c:pt idx="30">
                  <c:v>10.0139</c:v>
                </c:pt>
                <c:pt idx="31">
                  <c:v>7.2010899999999998</c:v>
                </c:pt>
                <c:pt idx="32">
                  <c:v>5.27719</c:v>
                </c:pt>
                <c:pt idx="33">
                  <c:v>3.8688500000000001</c:v>
                </c:pt>
                <c:pt idx="34">
                  <c:v>2.8707600000000002</c:v>
                </c:pt>
                <c:pt idx="35">
                  <c:v>2.1900900000000001</c:v>
                </c:pt>
                <c:pt idx="36">
                  <c:v>1.6794500000000001</c:v>
                </c:pt>
                <c:pt idx="37">
                  <c:v>0.98121199999999997</c:v>
                </c:pt>
                <c:pt idx="38">
                  <c:v>0.61384700000000003</c:v>
                </c:pt>
                <c:pt idx="39">
                  <c:v>0.39510000000000001</c:v>
                </c:pt>
                <c:pt idx="40">
                  <c:v>0.24843499999999999</c:v>
                </c:pt>
                <c:pt idx="41">
                  <c:v>0.16617299999999999</c:v>
                </c:pt>
                <c:pt idx="42">
                  <c:v>9.8542299999999999E-2</c:v>
                </c:pt>
                <c:pt idx="43">
                  <c:v>7.2979299999999997E-2</c:v>
                </c:pt>
                <c:pt idx="44">
                  <c:v>4.4605199999999998E-2</c:v>
                </c:pt>
                <c:pt idx="45">
                  <c:v>2.3603699999999998E-2</c:v>
                </c:pt>
                <c:pt idx="46">
                  <c:v>9.8499199999999999E-3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5-1EAC-4A8D-B6A2-AAA825EF7A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46483295"/>
        <c:axId val="546490367"/>
      </c:scatterChart>
      <c:valAx>
        <c:axId val="546483295"/>
        <c:scaling>
          <c:orientation val="minMax"/>
          <c:max val="68"/>
          <c:min val="43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noProof="0" dirty="0" smtClean="0"/>
                  <a:t>Energie</a:t>
                </a:r>
                <a:r>
                  <a:rPr lang="fr-FR" baseline="0" noProof="0" dirty="0" smtClean="0"/>
                  <a:t> du faisceau (MeV)</a:t>
                </a:r>
                <a:endParaRPr lang="fr-FR" noProof="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6490367"/>
        <c:crosses val="autoZero"/>
        <c:crossBetween val="midCat"/>
        <c:majorUnit val="1"/>
      </c:valAx>
      <c:valAx>
        <c:axId val="546490367"/>
        <c:scaling>
          <c:orientation val="minMax"/>
          <c:max val="2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dirty="0" smtClean="0"/>
                  <a:t>Section </a:t>
                </a:r>
                <a:r>
                  <a:rPr lang="fr-FR" noProof="0" dirty="0" smtClean="0"/>
                  <a:t>efficace</a:t>
                </a:r>
                <a:r>
                  <a:rPr lang="en-GB" dirty="0" smtClean="0"/>
                  <a:t> (</a:t>
                </a:r>
                <a:r>
                  <a:rPr lang="en-GB" dirty="0" err="1" smtClean="0"/>
                  <a:t>mb</a:t>
                </a:r>
                <a:r>
                  <a:rPr lang="en-GB" dirty="0" smtClean="0"/>
                  <a:t>)</a:t>
                </a:r>
                <a:endParaRPr lang="en-GB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6483295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5945151206320092"/>
          <c:y val="0.28465829428969763"/>
          <c:w val="0.14054848793679911"/>
          <c:h val="0.3387489343135728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0" i="0" u="none" strike="noStrike" kern="1200" cap="none" spc="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fr-FR"/>
              <a:t>Indium nucléaire + Indium naturel</a:t>
            </a:r>
            <a:endParaRPr lang="en-GB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0" i="0" u="none" strike="noStrike" kern="1200" cap="none" spc="5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537270341207349E-2"/>
          <c:y val="0.17354978354978354"/>
          <c:w val="0.85229396325459317"/>
          <c:h val="0.63689903828257721"/>
        </c:manualLayout>
      </c:layout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circle"/>
            <c:size val="6"/>
            <c:spPr>
              <a:solidFill>
                <a:schemeClr val="lt1"/>
              </a:solidFill>
              <a:ln w="38100">
                <a:solidFill>
                  <a:schemeClr val="accent1">
                    <a:alpha val="60000"/>
                  </a:schemeClr>
                </a:solidFill>
              </a:ln>
              <a:effectLst/>
            </c:spPr>
          </c:marker>
          <c:dLbls>
            <c:dLbl>
              <c:idx val="0"/>
              <c:layout/>
              <c:tx>
                <c:rich>
                  <a:bodyPr/>
                  <a:lstStyle/>
                  <a:p>
                    <a:fld id="{3F8305A1-B7E0-42DF-AE9F-CFDA50B0610E}" type="CELLRANGE">
                      <a:rPr lang="en-GB"/>
                      <a:pPr/>
                      <a:t>[PLAGECELL]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A86C-4B34-A9F0-C12AFB63FFBA}"/>
                </c:ext>
              </c:extLst>
            </c:dLbl>
            <c:dLbl>
              <c:idx val="1"/>
              <c:layout>
                <c:manualLayout>
                  <c:x val="-0.10107698256963364"/>
                  <c:y val="-2.8075243208438731E-2"/>
                </c:manualLayout>
              </c:layout>
              <c:tx>
                <c:rich>
                  <a:bodyPr/>
                  <a:lstStyle/>
                  <a:p>
                    <a:fld id="{16D6F383-7C2D-4489-9F0E-E41AC9404067}" type="CELLRANGE">
                      <a:rPr lang="en-US"/>
                      <a:pPr/>
                      <a:t>[PLAGECELL]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A86C-4B34-A9F0-C12AFB63FFBA}"/>
                </c:ext>
              </c:extLst>
            </c:dLbl>
            <c:dLbl>
              <c:idx val="2"/>
              <c:layout>
                <c:manualLayout>
                  <c:x val="-6.678771428601479E-3"/>
                  <c:y val="-2.246514751265930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1561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A86C-4B34-A9F0-C12AFB63FFB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DataLabelsRange val="1"/>
                <c15:showLeaderLines val="0"/>
              </c:ext>
            </c:extLst>
          </c:dLbls>
          <c:trendline>
            <c:spPr>
              <a:ln w="15875" cap="rnd">
                <a:solidFill>
                  <a:schemeClr val="accent1"/>
                </a:solidFill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-0.39388746918737405"/>
                  <c:y val="5.5521639177448349E-4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Calcul!$BY$73:$BY$75</c:f>
              <c:numCache>
                <c:formatCode>General</c:formatCode>
                <c:ptCount val="3"/>
                <c:pt idx="0">
                  <c:v>77.372299999999996</c:v>
                </c:pt>
                <c:pt idx="1">
                  <c:v>86.977400000000003</c:v>
                </c:pt>
                <c:pt idx="2">
                  <c:v>89.9</c:v>
                </c:pt>
              </c:numCache>
            </c:numRef>
          </c:xVal>
          <c:yVal>
            <c:numRef>
              <c:f>Calcul!$BZ$73:$BZ$75</c:f>
              <c:numCache>
                <c:formatCode>0.00E+00</c:formatCode>
                <c:ptCount val="3"/>
                <c:pt idx="0">
                  <c:v>0.10190958366791493</c:v>
                </c:pt>
                <c:pt idx="1">
                  <c:v>0.12549367003568385</c:v>
                </c:pt>
                <c:pt idx="2">
                  <c:v>0.12524586985913699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datalabelsRange>
                <c15:f>Calcul!$BX$67:$BX$69</c15:f>
                <c15:dlblRangeCache>
                  <c:ptCount val="3"/>
                  <c:pt idx="0">
                    <c:v>AGA1</c:v>
                  </c:pt>
                  <c:pt idx="1">
                    <c:v>AGA2</c:v>
                  </c:pt>
                  <c:pt idx="2">
                    <c:v>monnaie 2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4-A86C-4B34-A9F0-C12AFB63FF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22874448"/>
        <c:axId val="1222874864"/>
      </c:scatterChart>
      <c:valAx>
        <c:axId val="12228744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>
                <a:lumMod val="25000"/>
                <a:lumOff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22874864"/>
        <c:crosses val="autoZero"/>
        <c:crossBetween val="midCat"/>
      </c:valAx>
      <c:valAx>
        <c:axId val="1222874864"/>
        <c:scaling>
          <c:orientation val="minMax"/>
          <c:min val="8.0000000000000016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E+00" sourceLinked="1"/>
        <c:majorTickMark val="none"/>
        <c:minorTickMark val="none"/>
        <c:tickLblPos val="nextTo"/>
        <c:spPr>
          <a:noFill/>
          <a:ln>
            <a:solidFill>
              <a:schemeClr val="tx1">
                <a:lumMod val="25000"/>
                <a:lumOff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2287444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0" i="0" u="none" strike="noStrike" kern="1200" cap="none" spc="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fr-FR"/>
              <a:t>Indium nucléaire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0" i="0" u="none" strike="noStrike" kern="1200" cap="none" spc="5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537270341207349E-2"/>
          <c:y val="0.17354978354978354"/>
          <c:w val="0.85229396325459317"/>
          <c:h val="0.63689903828257721"/>
        </c:manualLayout>
      </c:layout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circle"/>
            <c:size val="6"/>
            <c:spPr>
              <a:solidFill>
                <a:schemeClr val="lt1"/>
              </a:solidFill>
              <a:ln w="38100">
                <a:solidFill>
                  <a:schemeClr val="accent1">
                    <a:alpha val="60000"/>
                  </a:schemeClr>
                </a:solidFill>
              </a:ln>
              <a:effectLst/>
            </c:spPr>
          </c:marker>
          <c:dLbls>
            <c:dLbl>
              <c:idx val="0"/>
              <c:layout/>
              <c:tx>
                <c:rich>
                  <a:bodyPr/>
                  <a:lstStyle/>
                  <a:p>
                    <a:fld id="{47D8983E-DC4E-4B8A-81AB-F15A111ADDA4}" type="CELLRANGE">
                      <a:rPr lang="en-GB"/>
                      <a:pPr/>
                      <a:t>[PLAGECELL]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7E17-4F22-9F9C-BC6A1FFE30D4}"/>
                </c:ext>
              </c:extLst>
            </c:dLbl>
            <c:dLbl>
              <c:idx val="1"/>
              <c:layout>
                <c:manualLayout>
                  <c:x val="-4.5009237525797793E-3"/>
                  <c:y val="2.8081434390824087E-2"/>
                </c:manualLayout>
              </c:layout>
              <c:tx>
                <c:rich>
                  <a:bodyPr/>
                  <a:lstStyle/>
                  <a:p>
                    <a:fld id="{335799CA-EA86-4415-B813-D2DB395D6C79}" type="CELLRANGE">
                      <a:rPr lang="en-US"/>
                      <a:pPr/>
                      <a:t>[PLAGECELL]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7E17-4F22-9F9C-BC6A1FFE30D4}"/>
                </c:ext>
              </c:extLst>
            </c:dLbl>
            <c:dLbl>
              <c:idx val="2"/>
              <c:layout>
                <c:manualLayout>
                  <c:x val="-4.5009237525796145E-3"/>
                  <c:y val="-3.369772126898896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1561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7E17-4F22-9F9C-BC6A1FFE30D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DataLabelsRange val="1"/>
                <c15:showLeaderLines val="0"/>
              </c:ext>
            </c:extLst>
          </c:dLbls>
          <c:trendline>
            <c:spPr>
              <a:ln w="15875" cap="rnd">
                <a:solidFill>
                  <a:schemeClr val="accent1"/>
                </a:solidFill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-0.28437899479133261"/>
                  <c:y val="5.9526228612505172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Calcul!$BY$67:$BY$69</c:f>
              <c:numCache>
                <c:formatCode>General</c:formatCode>
                <c:ptCount val="3"/>
                <c:pt idx="0">
                  <c:v>77.372299999999996</c:v>
                </c:pt>
                <c:pt idx="1">
                  <c:v>86.977400000000003</c:v>
                </c:pt>
                <c:pt idx="2">
                  <c:v>89.9</c:v>
                </c:pt>
              </c:numCache>
            </c:numRef>
          </c:xVal>
          <c:yVal>
            <c:numRef>
              <c:f>Calcul!$BZ$67:$BZ$69</c:f>
              <c:numCache>
                <c:formatCode>0.00E+00</c:formatCode>
                <c:ptCount val="3"/>
                <c:pt idx="0">
                  <c:v>9.9017661228246054E-2</c:v>
                </c:pt>
                <c:pt idx="1">
                  <c:v>0.12040769764898529</c:v>
                </c:pt>
                <c:pt idx="2">
                  <c:v>0.12524586985913699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datalabelsRange>
                <c15:f>Calcul!$BX$67:$BX$69</c15:f>
                <c15:dlblRangeCache>
                  <c:ptCount val="3"/>
                  <c:pt idx="0">
                    <c:v>AGA1</c:v>
                  </c:pt>
                  <c:pt idx="1">
                    <c:v>AGA2</c:v>
                  </c:pt>
                  <c:pt idx="2">
                    <c:v>monnaie 2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4-7E17-4F22-9F9C-BC6A1FFE30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22874448"/>
        <c:axId val="1222874864"/>
      </c:scatterChart>
      <c:valAx>
        <c:axId val="12228744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Concentration Ag (%)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>
                <a:lumMod val="25000"/>
                <a:lumOff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22874864"/>
        <c:crosses val="autoZero"/>
        <c:crossBetween val="midCat"/>
      </c:valAx>
      <c:valAx>
        <c:axId val="1222874864"/>
        <c:scaling>
          <c:orientation val="minMax"/>
          <c:min val="8.0000000000000016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E+00" sourceLinked="1"/>
        <c:majorTickMark val="none"/>
        <c:minorTickMark val="none"/>
        <c:tickLblPos val="nextTo"/>
        <c:spPr>
          <a:noFill/>
          <a:ln>
            <a:solidFill>
              <a:schemeClr val="tx1">
                <a:lumMod val="25000"/>
                <a:lumOff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2287444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4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>
        <a:solidFill>
          <a:schemeClr val="tx1">
            <a:lumMod val="15000"/>
            <a:lumOff val="85000"/>
          </a:schemeClr>
        </a:solidFill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>
            <a:alpha val="60000"/>
          </a:schemeClr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38100">
        <a:solidFill>
          <a:schemeClr val="phClr">
            <a:alpha val="60000"/>
          </a:schemeClr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>
        <a:solidFill>
          <a:schemeClr val="tx1">
            <a:lumMod val="15000"/>
            <a:lumOff val="85000"/>
          </a:schemeClr>
        </a:solidFill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>
        <a:solidFill>
          <a:schemeClr val="tx1">
            <a:lumMod val="25000"/>
            <a:lumOff val="75000"/>
          </a:schemeClr>
        </a:solidFill>
      </a:ln>
    </cs:spPr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4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>
        <a:solidFill>
          <a:schemeClr val="tx1">
            <a:lumMod val="15000"/>
            <a:lumOff val="85000"/>
          </a:schemeClr>
        </a:solidFill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>
            <a:alpha val="60000"/>
          </a:schemeClr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38100">
        <a:solidFill>
          <a:schemeClr val="phClr">
            <a:alpha val="60000"/>
          </a:schemeClr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>
        <a:solidFill>
          <a:schemeClr val="tx1">
            <a:lumMod val="15000"/>
            <a:lumOff val="85000"/>
          </a:schemeClr>
        </a:solidFill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>
        <a:solidFill>
          <a:schemeClr val="tx1">
            <a:lumMod val="25000"/>
            <a:lumOff val="75000"/>
          </a:schemeClr>
        </a:solidFill>
      </a:ln>
    </cs:spPr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77851B-277F-407F-AD63-BBC0FDAB981A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AB4FC5E5-FC65-4268-A338-C1A7C40D6385}">
      <dgm:prSet phldrT="[Texte]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fr-FR" dirty="0" smtClean="0"/>
            <a:t>Contexte collaboratif du sujet de thèse</a:t>
          </a:r>
          <a:endParaRPr lang="fr-FR" dirty="0"/>
        </a:p>
      </dgm:t>
    </dgm:pt>
    <dgm:pt modelId="{672AE753-F315-4430-9C8C-A6F86490C97F}" type="parTrans" cxnId="{F9C59C67-6298-4E37-A7E2-24B9FE7E2686}">
      <dgm:prSet/>
      <dgm:spPr/>
      <dgm:t>
        <a:bodyPr/>
        <a:lstStyle/>
        <a:p>
          <a:endParaRPr lang="fr-FR"/>
        </a:p>
      </dgm:t>
    </dgm:pt>
    <dgm:pt modelId="{B7D2F464-9D5B-41EE-9B69-30DE971E0FD7}" type="sibTrans" cxnId="{F9C59C67-6298-4E37-A7E2-24B9FE7E2686}">
      <dgm:prSet/>
      <dgm:spPr/>
      <dgm:t>
        <a:bodyPr/>
        <a:lstStyle/>
        <a:p>
          <a:endParaRPr lang="fr-FR"/>
        </a:p>
      </dgm:t>
    </dgm:pt>
    <dgm:pt modelId="{8ED1085F-5B49-4073-AD0E-C242A306F249}">
      <dgm:prSet phldrT="[Texte]"/>
      <dgm:spPr/>
      <dgm:t>
        <a:bodyPr/>
        <a:lstStyle/>
        <a:p>
          <a:r>
            <a:rPr lang="fr-FR" dirty="0" smtClean="0"/>
            <a:t>Analyses par faisceaux d’ions de haute énergie sur différents corpus</a:t>
          </a:r>
          <a:endParaRPr lang="fr-FR" dirty="0"/>
        </a:p>
      </dgm:t>
    </dgm:pt>
    <dgm:pt modelId="{584DDD6F-DC19-4BFE-90EE-F551DD412D80}" type="parTrans" cxnId="{F06C4755-84F7-4638-BE18-7CBCC38A2436}">
      <dgm:prSet/>
      <dgm:spPr/>
      <dgm:t>
        <a:bodyPr/>
        <a:lstStyle/>
        <a:p>
          <a:endParaRPr lang="fr-FR"/>
        </a:p>
      </dgm:t>
    </dgm:pt>
    <dgm:pt modelId="{3C492E5A-1BF8-46DB-8A6E-2CBFE1F1BD5A}" type="sibTrans" cxnId="{F06C4755-84F7-4638-BE18-7CBCC38A2436}">
      <dgm:prSet/>
      <dgm:spPr/>
      <dgm:t>
        <a:bodyPr/>
        <a:lstStyle/>
        <a:p>
          <a:endParaRPr lang="fr-FR"/>
        </a:p>
      </dgm:t>
    </dgm:pt>
    <dgm:pt modelId="{4EA83075-B2D3-483D-B953-C28EDADDDD0C}">
      <dgm:prSet phldrT="[Texte]"/>
      <dgm:spPr/>
      <dgm:t>
        <a:bodyPr/>
        <a:lstStyle/>
        <a:p>
          <a:r>
            <a:rPr lang="fr-FR" dirty="0" smtClean="0"/>
            <a:t>Conclusions et perspectives</a:t>
          </a:r>
          <a:endParaRPr lang="fr-FR" dirty="0"/>
        </a:p>
      </dgm:t>
    </dgm:pt>
    <dgm:pt modelId="{C7483D40-74BA-473A-84E5-A9749F7129AF}" type="parTrans" cxnId="{E0778808-41F3-41CA-9C23-386A60E557E0}">
      <dgm:prSet/>
      <dgm:spPr/>
      <dgm:t>
        <a:bodyPr/>
        <a:lstStyle/>
        <a:p>
          <a:endParaRPr lang="fr-FR"/>
        </a:p>
      </dgm:t>
    </dgm:pt>
    <dgm:pt modelId="{4E512362-F1FC-42AA-B5F1-6CD961C6AC9D}" type="sibTrans" cxnId="{E0778808-41F3-41CA-9C23-386A60E557E0}">
      <dgm:prSet/>
      <dgm:spPr/>
      <dgm:t>
        <a:bodyPr/>
        <a:lstStyle/>
        <a:p>
          <a:endParaRPr lang="fr-FR"/>
        </a:p>
      </dgm:t>
    </dgm:pt>
    <dgm:pt modelId="{793956DC-5991-4CDE-9112-D59BC5B418EB}" type="pres">
      <dgm:prSet presAssocID="{2577851B-277F-407F-AD63-BBC0FDAB981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E148C791-9702-463B-A976-2D78423F22B0}" type="pres">
      <dgm:prSet presAssocID="{AB4FC5E5-FC65-4268-A338-C1A7C40D6385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C95C0A3-27E6-4BED-8248-4E135E08CBE4}" type="pres">
      <dgm:prSet presAssocID="{B7D2F464-9D5B-41EE-9B69-30DE971E0FD7}" presName="sibTrans" presStyleCnt="0"/>
      <dgm:spPr/>
    </dgm:pt>
    <dgm:pt modelId="{F1A708EF-8478-4DB0-B69C-EBB52CB185C7}" type="pres">
      <dgm:prSet presAssocID="{8ED1085F-5B49-4073-AD0E-C242A306F24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5CBD3E7-B49F-4F9C-A0CA-B5E680F0EF8C}" type="pres">
      <dgm:prSet presAssocID="{3C492E5A-1BF8-46DB-8A6E-2CBFE1F1BD5A}" presName="sibTrans" presStyleCnt="0"/>
      <dgm:spPr/>
    </dgm:pt>
    <dgm:pt modelId="{D2E398C3-8571-4C10-B863-10052FF8A64A}" type="pres">
      <dgm:prSet presAssocID="{4EA83075-B2D3-483D-B953-C28EDADDDD0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41D8883-3FD5-43F8-8B4D-3B70E4D5AC54}" type="presOf" srcId="{8ED1085F-5B49-4073-AD0E-C242A306F249}" destId="{F1A708EF-8478-4DB0-B69C-EBB52CB185C7}" srcOrd="0" destOrd="0" presId="urn:microsoft.com/office/officeart/2005/8/layout/default"/>
    <dgm:cxn modelId="{F9C59C67-6298-4E37-A7E2-24B9FE7E2686}" srcId="{2577851B-277F-407F-AD63-BBC0FDAB981A}" destId="{AB4FC5E5-FC65-4268-A338-C1A7C40D6385}" srcOrd="0" destOrd="0" parTransId="{672AE753-F315-4430-9C8C-A6F86490C97F}" sibTransId="{B7D2F464-9D5B-41EE-9B69-30DE971E0FD7}"/>
    <dgm:cxn modelId="{F06C4755-84F7-4638-BE18-7CBCC38A2436}" srcId="{2577851B-277F-407F-AD63-BBC0FDAB981A}" destId="{8ED1085F-5B49-4073-AD0E-C242A306F249}" srcOrd="1" destOrd="0" parTransId="{584DDD6F-DC19-4BFE-90EE-F551DD412D80}" sibTransId="{3C492E5A-1BF8-46DB-8A6E-2CBFE1F1BD5A}"/>
    <dgm:cxn modelId="{18DFA520-5F71-478A-8505-42165A863E25}" type="presOf" srcId="{2577851B-277F-407F-AD63-BBC0FDAB981A}" destId="{793956DC-5991-4CDE-9112-D59BC5B418EB}" srcOrd="0" destOrd="0" presId="urn:microsoft.com/office/officeart/2005/8/layout/default"/>
    <dgm:cxn modelId="{D1141E4B-01FC-4398-8B2A-A2C2FB859517}" type="presOf" srcId="{AB4FC5E5-FC65-4268-A338-C1A7C40D6385}" destId="{E148C791-9702-463B-A976-2D78423F22B0}" srcOrd="0" destOrd="0" presId="urn:microsoft.com/office/officeart/2005/8/layout/default"/>
    <dgm:cxn modelId="{A2846794-ADD8-4800-B87B-2B557A4FD32E}" type="presOf" srcId="{4EA83075-B2D3-483D-B953-C28EDADDDD0C}" destId="{D2E398C3-8571-4C10-B863-10052FF8A64A}" srcOrd="0" destOrd="0" presId="urn:microsoft.com/office/officeart/2005/8/layout/default"/>
    <dgm:cxn modelId="{E0778808-41F3-41CA-9C23-386A60E557E0}" srcId="{2577851B-277F-407F-AD63-BBC0FDAB981A}" destId="{4EA83075-B2D3-483D-B953-C28EDADDDD0C}" srcOrd="2" destOrd="0" parTransId="{C7483D40-74BA-473A-84E5-A9749F7129AF}" sibTransId="{4E512362-F1FC-42AA-B5F1-6CD961C6AC9D}"/>
    <dgm:cxn modelId="{4E7EE6E9-BFE3-436A-BA29-8F875848B16A}" type="presParOf" srcId="{793956DC-5991-4CDE-9112-D59BC5B418EB}" destId="{E148C791-9702-463B-A976-2D78423F22B0}" srcOrd="0" destOrd="0" presId="urn:microsoft.com/office/officeart/2005/8/layout/default"/>
    <dgm:cxn modelId="{5A5609E0-CAEA-4EC3-9CFC-26ABCE2EF88F}" type="presParOf" srcId="{793956DC-5991-4CDE-9112-D59BC5B418EB}" destId="{1C95C0A3-27E6-4BED-8248-4E135E08CBE4}" srcOrd="1" destOrd="0" presId="urn:microsoft.com/office/officeart/2005/8/layout/default"/>
    <dgm:cxn modelId="{6349727B-84C5-41F2-A0C5-A6C35FDC4641}" type="presParOf" srcId="{793956DC-5991-4CDE-9112-D59BC5B418EB}" destId="{F1A708EF-8478-4DB0-B69C-EBB52CB185C7}" srcOrd="2" destOrd="0" presId="urn:microsoft.com/office/officeart/2005/8/layout/default"/>
    <dgm:cxn modelId="{55806D97-A095-48F3-89CB-411426EB8B85}" type="presParOf" srcId="{793956DC-5991-4CDE-9112-D59BC5B418EB}" destId="{95CBD3E7-B49F-4F9C-A0CA-B5E680F0EF8C}" srcOrd="3" destOrd="0" presId="urn:microsoft.com/office/officeart/2005/8/layout/default"/>
    <dgm:cxn modelId="{5DDB6C35-8FA5-43BE-BF2B-4E18F3D59001}" type="presParOf" srcId="{793956DC-5991-4CDE-9112-D59BC5B418EB}" destId="{D2E398C3-8571-4C10-B863-10052FF8A64A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577851B-277F-407F-AD63-BBC0FDAB981A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AB4FC5E5-FC65-4268-A338-C1A7C40D6385}">
      <dgm:prSet phldrT="[Texte]"/>
      <dgm:spPr>
        <a:solidFill>
          <a:schemeClr val="accent1"/>
        </a:solidFill>
      </dgm:spPr>
      <dgm:t>
        <a:bodyPr/>
        <a:lstStyle/>
        <a:p>
          <a:r>
            <a:rPr lang="fr-FR" dirty="0" smtClean="0"/>
            <a:t>Contexte collaboratif du sujet de thèse</a:t>
          </a:r>
          <a:endParaRPr lang="fr-FR" dirty="0"/>
        </a:p>
      </dgm:t>
    </dgm:pt>
    <dgm:pt modelId="{672AE753-F315-4430-9C8C-A6F86490C97F}" type="parTrans" cxnId="{F9C59C67-6298-4E37-A7E2-24B9FE7E2686}">
      <dgm:prSet/>
      <dgm:spPr/>
      <dgm:t>
        <a:bodyPr/>
        <a:lstStyle/>
        <a:p>
          <a:endParaRPr lang="fr-FR"/>
        </a:p>
      </dgm:t>
    </dgm:pt>
    <dgm:pt modelId="{B7D2F464-9D5B-41EE-9B69-30DE971E0FD7}" type="sibTrans" cxnId="{F9C59C67-6298-4E37-A7E2-24B9FE7E2686}">
      <dgm:prSet/>
      <dgm:spPr/>
      <dgm:t>
        <a:bodyPr/>
        <a:lstStyle/>
        <a:p>
          <a:endParaRPr lang="fr-FR"/>
        </a:p>
      </dgm:t>
    </dgm:pt>
    <dgm:pt modelId="{8ED1085F-5B49-4073-AD0E-C242A306F249}">
      <dgm:prSet phldrT="[Texte]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fr-FR" dirty="0" smtClean="0"/>
            <a:t>Analyses par faisceaux d’ions de haute énergie sur différents corpus</a:t>
          </a:r>
          <a:endParaRPr lang="fr-FR" dirty="0"/>
        </a:p>
      </dgm:t>
    </dgm:pt>
    <dgm:pt modelId="{584DDD6F-DC19-4BFE-90EE-F551DD412D80}" type="parTrans" cxnId="{F06C4755-84F7-4638-BE18-7CBCC38A2436}">
      <dgm:prSet/>
      <dgm:spPr/>
      <dgm:t>
        <a:bodyPr/>
        <a:lstStyle/>
        <a:p>
          <a:endParaRPr lang="fr-FR"/>
        </a:p>
      </dgm:t>
    </dgm:pt>
    <dgm:pt modelId="{3C492E5A-1BF8-46DB-8A6E-2CBFE1F1BD5A}" type="sibTrans" cxnId="{F06C4755-84F7-4638-BE18-7CBCC38A2436}">
      <dgm:prSet/>
      <dgm:spPr/>
      <dgm:t>
        <a:bodyPr/>
        <a:lstStyle/>
        <a:p>
          <a:endParaRPr lang="fr-FR"/>
        </a:p>
      </dgm:t>
    </dgm:pt>
    <dgm:pt modelId="{4EA83075-B2D3-483D-B953-C28EDADDDD0C}">
      <dgm:prSet phldrT="[Texte]"/>
      <dgm:spPr/>
      <dgm:t>
        <a:bodyPr/>
        <a:lstStyle/>
        <a:p>
          <a:r>
            <a:rPr lang="fr-FR" dirty="0" smtClean="0"/>
            <a:t>Conclusions et perspectives</a:t>
          </a:r>
          <a:endParaRPr lang="fr-FR" dirty="0"/>
        </a:p>
      </dgm:t>
    </dgm:pt>
    <dgm:pt modelId="{C7483D40-74BA-473A-84E5-A9749F7129AF}" type="parTrans" cxnId="{E0778808-41F3-41CA-9C23-386A60E557E0}">
      <dgm:prSet/>
      <dgm:spPr/>
      <dgm:t>
        <a:bodyPr/>
        <a:lstStyle/>
        <a:p>
          <a:endParaRPr lang="fr-FR"/>
        </a:p>
      </dgm:t>
    </dgm:pt>
    <dgm:pt modelId="{4E512362-F1FC-42AA-B5F1-6CD961C6AC9D}" type="sibTrans" cxnId="{E0778808-41F3-41CA-9C23-386A60E557E0}">
      <dgm:prSet/>
      <dgm:spPr/>
      <dgm:t>
        <a:bodyPr/>
        <a:lstStyle/>
        <a:p>
          <a:endParaRPr lang="fr-FR"/>
        </a:p>
      </dgm:t>
    </dgm:pt>
    <dgm:pt modelId="{793956DC-5991-4CDE-9112-D59BC5B418EB}" type="pres">
      <dgm:prSet presAssocID="{2577851B-277F-407F-AD63-BBC0FDAB981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E148C791-9702-463B-A976-2D78423F22B0}" type="pres">
      <dgm:prSet presAssocID="{AB4FC5E5-FC65-4268-A338-C1A7C40D6385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C95C0A3-27E6-4BED-8248-4E135E08CBE4}" type="pres">
      <dgm:prSet presAssocID="{B7D2F464-9D5B-41EE-9B69-30DE971E0FD7}" presName="sibTrans" presStyleCnt="0"/>
      <dgm:spPr/>
    </dgm:pt>
    <dgm:pt modelId="{F1A708EF-8478-4DB0-B69C-EBB52CB185C7}" type="pres">
      <dgm:prSet presAssocID="{8ED1085F-5B49-4073-AD0E-C242A306F24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5CBD3E7-B49F-4F9C-A0CA-B5E680F0EF8C}" type="pres">
      <dgm:prSet presAssocID="{3C492E5A-1BF8-46DB-8A6E-2CBFE1F1BD5A}" presName="sibTrans" presStyleCnt="0"/>
      <dgm:spPr/>
    </dgm:pt>
    <dgm:pt modelId="{D2E398C3-8571-4C10-B863-10052FF8A64A}" type="pres">
      <dgm:prSet presAssocID="{4EA83075-B2D3-483D-B953-C28EDADDDD0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41D8883-3FD5-43F8-8B4D-3B70E4D5AC54}" type="presOf" srcId="{8ED1085F-5B49-4073-AD0E-C242A306F249}" destId="{F1A708EF-8478-4DB0-B69C-EBB52CB185C7}" srcOrd="0" destOrd="0" presId="urn:microsoft.com/office/officeart/2005/8/layout/default"/>
    <dgm:cxn modelId="{F9C59C67-6298-4E37-A7E2-24B9FE7E2686}" srcId="{2577851B-277F-407F-AD63-BBC0FDAB981A}" destId="{AB4FC5E5-FC65-4268-A338-C1A7C40D6385}" srcOrd="0" destOrd="0" parTransId="{672AE753-F315-4430-9C8C-A6F86490C97F}" sibTransId="{B7D2F464-9D5B-41EE-9B69-30DE971E0FD7}"/>
    <dgm:cxn modelId="{F06C4755-84F7-4638-BE18-7CBCC38A2436}" srcId="{2577851B-277F-407F-AD63-BBC0FDAB981A}" destId="{8ED1085F-5B49-4073-AD0E-C242A306F249}" srcOrd="1" destOrd="0" parTransId="{584DDD6F-DC19-4BFE-90EE-F551DD412D80}" sibTransId="{3C492E5A-1BF8-46DB-8A6E-2CBFE1F1BD5A}"/>
    <dgm:cxn modelId="{18DFA520-5F71-478A-8505-42165A863E25}" type="presOf" srcId="{2577851B-277F-407F-AD63-BBC0FDAB981A}" destId="{793956DC-5991-4CDE-9112-D59BC5B418EB}" srcOrd="0" destOrd="0" presId="urn:microsoft.com/office/officeart/2005/8/layout/default"/>
    <dgm:cxn modelId="{D1141E4B-01FC-4398-8B2A-A2C2FB859517}" type="presOf" srcId="{AB4FC5E5-FC65-4268-A338-C1A7C40D6385}" destId="{E148C791-9702-463B-A976-2D78423F22B0}" srcOrd="0" destOrd="0" presId="urn:microsoft.com/office/officeart/2005/8/layout/default"/>
    <dgm:cxn modelId="{A2846794-ADD8-4800-B87B-2B557A4FD32E}" type="presOf" srcId="{4EA83075-B2D3-483D-B953-C28EDADDDD0C}" destId="{D2E398C3-8571-4C10-B863-10052FF8A64A}" srcOrd="0" destOrd="0" presId="urn:microsoft.com/office/officeart/2005/8/layout/default"/>
    <dgm:cxn modelId="{E0778808-41F3-41CA-9C23-386A60E557E0}" srcId="{2577851B-277F-407F-AD63-BBC0FDAB981A}" destId="{4EA83075-B2D3-483D-B953-C28EDADDDD0C}" srcOrd="2" destOrd="0" parTransId="{C7483D40-74BA-473A-84E5-A9749F7129AF}" sibTransId="{4E512362-F1FC-42AA-B5F1-6CD961C6AC9D}"/>
    <dgm:cxn modelId="{4E7EE6E9-BFE3-436A-BA29-8F875848B16A}" type="presParOf" srcId="{793956DC-5991-4CDE-9112-D59BC5B418EB}" destId="{E148C791-9702-463B-A976-2D78423F22B0}" srcOrd="0" destOrd="0" presId="urn:microsoft.com/office/officeart/2005/8/layout/default"/>
    <dgm:cxn modelId="{5A5609E0-CAEA-4EC3-9CFC-26ABCE2EF88F}" type="presParOf" srcId="{793956DC-5991-4CDE-9112-D59BC5B418EB}" destId="{1C95C0A3-27E6-4BED-8248-4E135E08CBE4}" srcOrd="1" destOrd="0" presId="urn:microsoft.com/office/officeart/2005/8/layout/default"/>
    <dgm:cxn modelId="{6349727B-84C5-41F2-A0C5-A6C35FDC4641}" type="presParOf" srcId="{793956DC-5991-4CDE-9112-D59BC5B418EB}" destId="{F1A708EF-8478-4DB0-B69C-EBB52CB185C7}" srcOrd="2" destOrd="0" presId="urn:microsoft.com/office/officeart/2005/8/layout/default"/>
    <dgm:cxn modelId="{55806D97-A095-48F3-89CB-411426EB8B85}" type="presParOf" srcId="{793956DC-5991-4CDE-9112-D59BC5B418EB}" destId="{95CBD3E7-B49F-4F9C-A0CA-B5E680F0EF8C}" srcOrd="3" destOrd="0" presId="urn:microsoft.com/office/officeart/2005/8/layout/default"/>
    <dgm:cxn modelId="{5DDB6C35-8FA5-43BE-BF2B-4E18F3D59001}" type="presParOf" srcId="{793956DC-5991-4CDE-9112-D59BC5B418EB}" destId="{D2E398C3-8571-4C10-B863-10052FF8A64A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577851B-277F-407F-AD63-BBC0FDAB981A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AB4FC5E5-FC65-4268-A338-C1A7C40D6385}">
      <dgm:prSet phldrT="[Texte]"/>
      <dgm:spPr>
        <a:solidFill>
          <a:schemeClr val="accent1"/>
        </a:solidFill>
      </dgm:spPr>
      <dgm:t>
        <a:bodyPr/>
        <a:lstStyle/>
        <a:p>
          <a:r>
            <a:rPr lang="fr-FR" dirty="0" smtClean="0"/>
            <a:t>Contexte collaboratif du sujet de thèse</a:t>
          </a:r>
          <a:endParaRPr lang="fr-FR" dirty="0"/>
        </a:p>
      </dgm:t>
    </dgm:pt>
    <dgm:pt modelId="{672AE753-F315-4430-9C8C-A6F86490C97F}" type="parTrans" cxnId="{F9C59C67-6298-4E37-A7E2-24B9FE7E2686}">
      <dgm:prSet/>
      <dgm:spPr/>
      <dgm:t>
        <a:bodyPr/>
        <a:lstStyle/>
        <a:p>
          <a:endParaRPr lang="fr-FR"/>
        </a:p>
      </dgm:t>
    </dgm:pt>
    <dgm:pt modelId="{B7D2F464-9D5B-41EE-9B69-30DE971E0FD7}" type="sibTrans" cxnId="{F9C59C67-6298-4E37-A7E2-24B9FE7E2686}">
      <dgm:prSet/>
      <dgm:spPr/>
      <dgm:t>
        <a:bodyPr/>
        <a:lstStyle/>
        <a:p>
          <a:endParaRPr lang="fr-FR"/>
        </a:p>
      </dgm:t>
    </dgm:pt>
    <dgm:pt modelId="{8ED1085F-5B49-4073-AD0E-C242A306F249}">
      <dgm:prSet phldrT="[Texte]"/>
      <dgm:spPr>
        <a:solidFill>
          <a:schemeClr val="accent1"/>
        </a:solidFill>
      </dgm:spPr>
      <dgm:t>
        <a:bodyPr/>
        <a:lstStyle/>
        <a:p>
          <a:r>
            <a:rPr lang="fr-FR" dirty="0" smtClean="0"/>
            <a:t>Analyses par faisceaux d’ions de haute énergie sur différents corpus</a:t>
          </a:r>
          <a:endParaRPr lang="fr-FR" dirty="0"/>
        </a:p>
      </dgm:t>
    </dgm:pt>
    <dgm:pt modelId="{584DDD6F-DC19-4BFE-90EE-F551DD412D80}" type="parTrans" cxnId="{F06C4755-84F7-4638-BE18-7CBCC38A2436}">
      <dgm:prSet/>
      <dgm:spPr/>
      <dgm:t>
        <a:bodyPr/>
        <a:lstStyle/>
        <a:p>
          <a:endParaRPr lang="fr-FR"/>
        </a:p>
      </dgm:t>
    </dgm:pt>
    <dgm:pt modelId="{3C492E5A-1BF8-46DB-8A6E-2CBFE1F1BD5A}" type="sibTrans" cxnId="{F06C4755-84F7-4638-BE18-7CBCC38A2436}">
      <dgm:prSet/>
      <dgm:spPr/>
      <dgm:t>
        <a:bodyPr/>
        <a:lstStyle/>
        <a:p>
          <a:endParaRPr lang="fr-FR"/>
        </a:p>
      </dgm:t>
    </dgm:pt>
    <dgm:pt modelId="{4EA83075-B2D3-483D-B953-C28EDADDDD0C}">
      <dgm:prSet phldrT="[Texte]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fr-FR" dirty="0" smtClean="0"/>
            <a:t>Conclusions et perspectives</a:t>
          </a:r>
          <a:endParaRPr lang="fr-FR" dirty="0"/>
        </a:p>
      </dgm:t>
    </dgm:pt>
    <dgm:pt modelId="{C7483D40-74BA-473A-84E5-A9749F7129AF}" type="parTrans" cxnId="{E0778808-41F3-41CA-9C23-386A60E557E0}">
      <dgm:prSet/>
      <dgm:spPr/>
      <dgm:t>
        <a:bodyPr/>
        <a:lstStyle/>
        <a:p>
          <a:endParaRPr lang="fr-FR"/>
        </a:p>
      </dgm:t>
    </dgm:pt>
    <dgm:pt modelId="{4E512362-F1FC-42AA-B5F1-6CD961C6AC9D}" type="sibTrans" cxnId="{E0778808-41F3-41CA-9C23-386A60E557E0}">
      <dgm:prSet/>
      <dgm:spPr/>
      <dgm:t>
        <a:bodyPr/>
        <a:lstStyle/>
        <a:p>
          <a:endParaRPr lang="fr-FR"/>
        </a:p>
      </dgm:t>
    </dgm:pt>
    <dgm:pt modelId="{793956DC-5991-4CDE-9112-D59BC5B418EB}" type="pres">
      <dgm:prSet presAssocID="{2577851B-277F-407F-AD63-BBC0FDAB981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E148C791-9702-463B-A976-2D78423F22B0}" type="pres">
      <dgm:prSet presAssocID="{AB4FC5E5-FC65-4268-A338-C1A7C40D6385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C95C0A3-27E6-4BED-8248-4E135E08CBE4}" type="pres">
      <dgm:prSet presAssocID="{B7D2F464-9D5B-41EE-9B69-30DE971E0FD7}" presName="sibTrans" presStyleCnt="0"/>
      <dgm:spPr/>
    </dgm:pt>
    <dgm:pt modelId="{F1A708EF-8478-4DB0-B69C-EBB52CB185C7}" type="pres">
      <dgm:prSet presAssocID="{8ED1085F-5B49-4073-AD0E-C242A306F24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5CBD3E7-B49F-4F9C-A0CA-B5E680F0EF8C}" type="pres">
      <dgm:prSet presAssocID="{3C492E5A-1BF8-46DB-8A6E-2CBFE1F1BD5A}" presName="sibTrans" presStyleCnt="0"/>
      <dgm:spPr/>
    </dgm:pt>
    <dgm:pt modelId="{D2E398C3-8571-4C10-B863-10052FF8A64A}" type="pres">
      <dgm:prSet presAssocID="{4EA83075-B2D3-483D-B953-C28EDADDDD0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41D8883-3FD5-43F8-8B4D-3B70E4D5AC54}" type="presOf" srcId="{8ED1085F-5B49-4073-AD0E-C242A306F249}" destId="{F1A708EF-8478-4DB0-B69C-EBB52CB185C7}" srcOrd="0" destOrd="0" presId="urn:microsoft.com/office/officeart/2005/8/layout/default"/>
    <dgm:cxn modelId="{F9C59C67-6298-4E37-A7E2-24B9FE7E2686}" srcId="{2577851B-277F-407F-AD63-BBC0FDAB981A}" destId="{AB4FC5E5-FC65-4268-A338-C1A7C40D6385}" srcOrd="0" destOrd="0" parTransId="{672AE753-F315-4430-9C8C-A6F86490C97F}" sibTransId="{B7D2F464-9D5B-41EE-9B69-30DE971E0FD7}"/>
    <dgm:cxn modelId="{F06C4755-84F7-4638-BE18-7CBCC38A2436}" srcId="{2577851B-277F-407F-AD63-BBC0FDAB981A}" destId="{8ED1085F-5B49-4073-AD0E-C242A306F249}" srcOrd="1" destOrd="0" parTransId="{584DDD6F-DC19-4BFE-90EE-F551DD412D80}" sibTransId="{3C492E5A-1BF8-46DB-8A6E-2CBFE1F1BD5A}"/>
    <dgm:cxn modelId="{18DFA520-5F71-478A-8505-42165A863E25}" type="presOf" srcId="{2577851B-277F-407F-AD63-BBC0FDAB981A}" destId="{793956DC-5991-4CDE-9112-D59BC5B418EB}" srcOrd="0" destOrd="0" presId="urn:microsoft.com/office/officeart/2005/8/layout/default"/>
    <dgm:cxn modelId="{D1141E4B-01FC-4398-8B2A-A2C2FB859517}" type="presOf" srcId="{AB4FC5E5-FC65-4268-A338-C1A7C40D6385}" destId="{E148C791-9702-463B-A976-2D78423F22B0}" srcOrd="0" destOrd="0" presId="urn:microsoft.com/office/officeart/2005/8/layout/default"/>
    <dgm:cxn modelId="{A2846794-ADD8-4800-B87B-2B557A4FD32E}" type="presOf" srcId="{4EA83075-B2D3-483D-B953-C28EDADDDD0C}" destId="{D2E398C3-8571-4C10-B863-10052FF8A64A}" srcOrd="0" destOrd="0" presId="urn:microsoft.com/office/officeart/2005/8/layout/default"/>
    <dgm:cxn modelId="{E0778808-41F3-41CA-9C23-386A60E557E0}" srcId="{2577851B-277F-407F-AD63-BBC0FDAB981A}" destId="{4EA83075-B2D3-483D-B953-C28EDADDDD0C}" srcOrd="2" destOrd="0" parTransId="{C7483D40-74BA-473A-84E5-A9749F7129AF}" sibTransId="{4E512362-F1FC-42AA-B5F1-6CD961C6AC9D}"/>
    <dgm:cxn modelId="{4E7EE6E9-BFE3-436A-BA29-8F875848B16A}" type="presParOf" srcId="{793956DC-5991-4CDE-9112-D59BC5B418EB}" destId="{E148C791-9702-463B-A976-2D78423F22B0}" srcOrd="0" destOrd="0" presId="urn:microsoft.com/office/officeart/2005/8/layout/default"/>
    <dgm:cxn modelId="{5A5609E0-CAEA-4EC3-9CFC-26ABCE2EF88F}" type="presParOf" srcId="{793956DC-5991-4CDE-9112-D59BC5B418EB}" destId="{1C95C0A3-27E6-4BED-8248-4E135E08CBE4}" srcOrd="1" destOrd="0" presId="urn:microsoft.com/office/officeart/2005/8/layout/default"/>
    <dgm:cxn modelId="{6349727B-84C5-41F2-A0C5-A6C35FDC4641}" type="presParOf" srcId="{793956DC-5991-4CDE-9112-D59BC5B418EB}" destId="{F1A708EF-8478-4DB0-B69C-EBB52CB185C7}" srcOrd="2" destOrd="0" presId="urn:microsoft.com/office/officeart/2005/8/layout/default"/>
    <dgm:cxn modelId="{55806D97-A095-48F3-89CB-411426EB8B85}" type="presParOf" srcId="{793956DC-5991-4CDE-9112-D59BC5B418EB}" destId="{95CBD3E7-B49F-4F9C-A0CA-B5E680F0EF8C}" srcOrd="3" destOrd="0" presId="urn:microsoft.com/office/officeart/2005/8/layout/default"/>
    <dgm:cxn modelId="{5DDB6C35-8FA5-43BE-BF2B-4E18F3D59001}" type="presParOf" srcId="{793956DC-5991-4CDE-9112-D59BC5B418EB}" destId="{D2E398C3-8571-4C10-B863-10052FF8A64A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48C791-9702-463B-A976-2D78423F22B0}">
      <dsp:nvSpPr>
        <dsp:cNvPr id="0" name=""/>
        <dsp:cNvSpPr/>
      </dsp:nvSpPr>
      <dsp:spPr>
        <a:xfrm>
          <a:off x="0" y="664368"/>
          <a:ext cx="3809999" cy="2286000"/>
        </a:xfrm>
        <a:prstGeom prst="rect">
          <a:avLst/>
        </a:prstGeom>
        <a:solidFill>
          <a:schemeClr val="tx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600" kern="1200" dirty="0" smtClean="0"/>
            <a:t>Contexte collaboratif du sujet de thèse</a:t>
          </a:r>
          <a:endParaRPr lang="fr-FR" sz="3600" kern="1200" dirty="0"/>
        </a:p>
      </dsp:txBody>
      <dsp:txXfrm>
        <a:off x="0" y="664368"/>
        <a:ext cx="3809999" cy="2286000"/>
      </dsp:txXfrm>
    </dsp:sp>
    <dsp:sp modelId="{F1A708EF-8478-4DB0-B69C-EBB52CB185C7}">
      <dsp:nvSpPr>
        <dsp:cNvPr id="0" name=""/>
        <dsp:cNvSpPr/>
      </dsp:nvSpPr>
      <dsp:spPr>
        <a:xfrm>
          <a:off x="4191000" y="664368"/>
          <a:ext cx="3809999" cy="2286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600" kern="1200" dirty="0" smtClean="0"/>
            <a:t>Analyses par faisceaux d’ions de haute énergie sur différents corpus</a:t>
          </a:r>
          <a:endParaRPr lang="fr-FR" sz="3600" kern="1200" dirty="0"/>
        </a:p>
      </dsp:txBody>
      <dsp:txXfrm>
        <a:off x="4191000" y="664368"/>
        <a:ext cx="3809999" cy="2286000"/>
      </dsp:txXfrm>
    </dsp:sp>
    <dsp:sp modelId="{D2E398C3-8571-4C10-B863-10052FF8A64A}">
      <dsp:nvSpPr>
        <dsp:cNvPr id="0" name=""/>
        <dsp:cNvSpPr/>
      </dsp:nvSpPr>
      <dsp:spPr>
        <a:xfrm>
          <a:off x="8382000" y="664368"/>
          <a:ext cx="3809999" cy="2286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600" kern="1200" dirty="0" smtClean="0"/>
            <a:t>Conclusions et perspectives</a:t>
          </a:r>
          <a:endParaRPr lang="fr-FR" sz="3600" kern="1200" dirty="0"/>
        </a:p>
      </dsp:txBody>
      <dsp:txXfrm>
        <a:off x="8382000" y="664368"/>
        <a:ext cx="3809999" cy="2286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48C791-9702-463B-A976-2D78423F22B0}">
      <dsp:nvSpPr>
        <dsp:cNvPr id="0" name=""/>
        <dsp:cNvSpPr/>
      </dsp:nvSpPr>
      <dsp:spPr>
        <a:xfrm>
          <a:off x="0" y="664368"/>
          <a:ext cx="3809999" cy="2286000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600" kern="1200" dirty="0" smtClean="0"/>
            <a:t>Contexte collaboratif du sujet de thèse</a:t>
          </a:r>
          <a:endParaRPr lang="fr-FR" sz="3600" kern="1200" dirty="0"/>
        </a:p>
      </dsp:txBody>
      <dsp:txXfrm>
        <a:off x="0" y="664368"/>
        <a:ext cx="3809999" cy="2286000"/>
      </dsp:txXfrm>
    </dsp:sp>
    <dsp:sp modelId="{F1A708EF-8478-4DB0-B69C-EBB52CB185C7}">
      <dsp:nvSpPr>
        <dsp:cNvPr id="0" name=""/>
        <dsp:cNvSpPr/>
      </dsp:nvSpPr>
      <dsp:spPr>
        <a:xfrm>
          <a:off x="4191000" y="664368"/>
          <a:ext cx="3809999" cy="2286000"/>
        </a:xfrm>
        <a:prstGeom prst="rect">
          <a:avLst/>
        </a:prstGeom>
        <a:solidFill>
          <a:schemeClr val="tx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600" kern="1200" dirty="0" smtClean="0"/>
            <a:t>Analyses par faisceaux d’ions de haute énergie sur différents corpus</a:t>
          </a:r>
          <a:endParaRPr lang="fr-FR" sz="3600" kern="1200" dirty="0"/>
        </a:p>
      </dsp:txBody>
      <dsp:txXfrm>
        <a:off x="4191000" y="664368"/>
        <a:ext cx="3809999" cy="2286000"/>
      </dsp:txXfrm>
    </dsp:sp>
    <dsp:sp modelId="{D2E398C3-8571-4C10-B863-10052FF8A64A}">
      <dsp:nvSpPr>
        <dsp:cNvPr id="0" name=""/>
        <dsp:cNvSpPr/>
      </dsp:nvSpPr>
      <dsp:spPr>
        <a:xfrm>
          <a:off x="8382000" y="664368"/>
          <a:ext cx="3809999" cy="2286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600" kern="1200" dirty="0" smtClean="0"/>
            <a:t>Conclusions et perspectives</a:t>
          </a:r>
          <a:endParaRPr lang="fr-FR" sz="3600" kern="1200" dirty="0"/>
        </a:p>
      </dsp:txBody>
      <dsp:txXfrm>
        <a:off x="8382000" y="664368"/>
        <a:ext cx="3809999" cy="2286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48C791-9702-463B-A976-2D78423F22B0}">
      <dsp:nvSpPr>
        <dsp:cNvPr id="0" name=""/>
        <dsp:cNvSpPr/>
      </dsp:nvSpPr>
      <dsp:spPr>
        <a:xfrm>
          <a:off x="0" y="664368"/>
          <a:ext cx="3809999" cy="2286000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600" kern="1200" dirty="0" smtClean="0"/>
            <a:t>Contexte collaboratif du sujet de thèse</a:t>
          </a:r>
          <a:endParaRPr lang="fr-FR" sz="3600" kern="1200" dirty="0"/>
        </a:p>
      </dsp:txBody>
      <dsp:txXfrm>
        <a:off x="0" y="664368"/>
        <a:ext cx="3809999" cy="2286000"/>
      </dsp:txXfrm>
    </dsp:sp>
    <dsp:sp modelId="{F1A708EF-8478-4DB0-B69C-EBB52CB185C7}">
      <dsp:nvSpPr>
        <dsp:cNvPr id="0" name=""/>
        <dsp:cNvSpPr/>
      </dsp:nvSpPr>
      <dsp:spPr>
        <a:xfrm>
          <a:off x="4191000" y="664368"/>
          <a:ext cx="3809999" cy="2286000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600" kern="1200" dirty="0" smtClean="0"/>
            <a:t>Analyses par faisceaux d’ions de haute énergie sur différents corpus</a:t>
          </a:r>
          <a:endParaRPr lang="fr-FR" sz="3600" kern="1200" dirty="0"/>
        </a:p>
      </dsp:txBody>
      <dsp:txXfrm>
        <a:off x="4191000" y="664368"/>
        <a:ext cx="3809999" cy="2286000"/>
      </dsp:txXfrm>
    </dsp:sp>
    <dsp:sp modelId="{D2E398C3-8571-4C10-B863-10052FF8A64A}">
      <dsp:nvSpPr>
        <dsp:cNvPr id="0" name=""/>
        <dsp:cNvSpPr/>
      </dsp:nvSpPr>
      <dsp:spPr>
        <a:xfrm>
          <a:off x="8382000" y="664368"/>
          <a:ext cx="3809999" cy="2286000"/>
        </a:xfrm>
        <a:prstGeom prst="rect">
          <a:avLst/>
        </a:prstGeom>
        <a:solidFill>
          <a:schemeClr val="tx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600" kern="1200" dirty="0" smtClean="0"/>
            <a:t>Conclusions et perspectives</a:t>
          </a:r>
          <a:endParaRPr lang="fr-FR" sz="3600" kern="1200" dirty="0"/>
        </a:p>
      </dsp:txBody>
      <dsp:txXfrm>
        <a:off x="8382000" y="664368"/>
        <a:ext cx="3809999" cy="2286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</cdr:x>
      <cdr:y>0.78024</cdr:y>
    </cdr:from>
    <cdr:to>
      <cdr:x>0.51987</cdr:x>
      <cdr:y>0.84687</cdr:y>
    </cdr:to>
    <cdr:sp macro="" textlink="">
      <cdr:nvSpPr>
        <cdr:cNvPr id="2" name="ZoneTexte 9"/>
        <cdr:cNvSpPr txBox="1"/>
      </cdr:nvSpPr>
      <cdr:spPr>
        <a:xfrm xmlns:a="http://schemas.openxmlformats.org/drawingml/2006/main">
          <a:off x="4649491" y="4324470"/>
          <a:ext cx="184731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GB" dirty="0">
            <a:solidFill>
              <a:srgbClr val="FF0000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D345D3-AFF4-4DC3-9CC5-1AACC1CDE972}" type="datetimeFigureOut">
              <a:rPr lang="en-GB" smtClean="0"/>
              <a:t>13/10/2023</a:t>
            </a:fld>
            <a:endParaRPr lang="en-GB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E2D6EB-F918-4568-B75F-54577C4A85FD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27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E2D6EB-F918-4568-B75F-54577C4A85FD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3910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3EEEF-A859-41F5-AD44-3AC574D44C2F}" type="datetime1">
              <a:rPr lang="en-GB" smtClean="0"/>
              <a:t>13/10/2023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F6C29-9C0A-4122-874E-E5D373CFD639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4809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99D04-9B05-4217-8628-27FD14FE3A71}" type="datetime1">
              <a:rPr lang="en-GB" smtClean="0"/>
              <a:t>13/10/2023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F6C29-9C0A-4122-874E-E5D373CFD639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5958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DF5BA-F429-4FB1-92FB-77725141F2B4}" type="datetime1">
              <a:rPr lang="en-GB" smtClean="0"/>
              <a:t>13/10/2023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F6C29-9C0A-4122-874E-E5D373CFD639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2799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3A19D-AA93-477F-A6FC-456DE75190F3}" type="datetime1">
              <a:rPr lang="en-GB" smtClean="0"/>
              <a:t>13/10/2023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F6C29-9C0A-4122-874E-E5D373CFD639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1599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8C623-CB35-41CC-AC51-F3A7CB4B469C}" type="datetime1">
              <a:rPr lang="en-GB" smtClean="0"/>
              <a:t>13/10/2023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F6C29-9C0A-4122-874E-E5D373CFD639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784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AA02B-FF94-4295-8D67-727941D32D70}" type="datetime1">
              <a:rPr lang="en-GB" smtClean="0"/>
              <a:t>13/10/2023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F6C29-9C0A-4122-874E-E5D373CFD639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4868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96B2E-61DE-47A0-9954-8FBEFF95F82D}" type="datetime1">
              <a:rPr lang="en-GB" smtClean="0"/>
              <a:t>13/10/2023</a:t>
            </a:fld>
            <a:endParaRPr lang="en-GB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F6C29-9C0A-4122-874E-E5D373CFD639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6340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A35C0-2255-424E-9975-BD65BD28FF3E}" type="datetime1">
              <a:rPr lang="en-GB" smtClean="0"/>
              <a:t>13/10/2023</a:t>
            </a:fld>
            <a:endParaRPr lang="en-GB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F6C29-9C0A-4122-874E-E5D373CFD639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4971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A5804-8D12-462F-BC99-3B7AC088D82A}" type="datetime1">
              <a:rPr lang="en-GB" smtClean="0"/>
              <a:t>13/10/2023</a:t>
            </a:fld>
            <a:endParaRPr lang="en-GB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F6C29-9C0A-4122-874E-E5D373CFD639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4104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C0831-12FC-4320-8F49-491E088D842C}" type="datetime1">
              <a:rPr lang="en-GB" smtClean="0"/>
              <a:t>13/10/2023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F6C29-9C0A-4122-874E-E5D373CFD639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2293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9D07E-92A6-4D7E-833F-068DD1E40D60}" type="datetime1">
              <a:rPr lang="en-GB" smtClean="0"/>
              <a:t>13/10/2023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F6C29-9C0A-4122-874E-E5D373CFD639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2328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C6B0DF-E559-4C92-9DCF-E9599E25066D}" type="datetime1">
              <a:rPr lang="en-GB" smtClean="0"/>
              <a:t>13/10/2023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7F6C29-9C0A-4122-874E-E5D373CFD639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6288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t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4.xml"/><Relationship Id="rId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chart" Target="../charts/char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jpeg"/><Relationship Id="rId4" Type="http://schemas.openxmlformats.org/officeDocument/2006/relationships/image" Target="../media/image58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emf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075" y="257987"/>
            <a:ext cx="2470148" cy="66694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9700" y="177695"/>
            <a:ext cx="1958384" cy="822521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51" b="23701"/>
          <a:stretch/>
        </p:blipFill>
        <p:spPr>
          <a:xfrm>
            <a:off x="8261315" y="274055"/>
            <a:ext cx="1320198" cy="66733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14" y="105216"/>
            <a:ext cx="2902940" cy="97490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513347" y="1469989"/>
            <a:ext cx="1116530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3600" b="1" dirty="0" smtClean="0"/>
              <a:t>Analyse par faisceaux d'ions à haute énergie : étude des matières premières et des techniques de fabrication des objets du patrimoine culturel</a:t>
            </a:r>
          </a:p>
          <a:p>
            <a:endParaRPr lang="en-GB" b="1" dirty="0"/>
          </a:p>
        </p:txBody>
      </p:sp>
      <p:sp>
        <p:nvSpPr>
          <p:cNvPr id="8" name="Rectangle 7"/>
          <p:cNvSpPr/>
          <p:nvPr/>
        </p:nvSpPr>
        <p:spPr>
          <a:xfrm>
            <a:off x="513347" y="3891187"/>
            <a:ext cx="108765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/>
              <a:t>Heures Thésards </a:t>
            </a:r>
            <a:r>
              <a:rPr lang="fr-FR" sz="2400" dirty="0" err="1" smtClean="0"/>
              <a:t>Subatech</a:t>
            </a:r>
            <a:r>
              <a:rPr lang="fr-FR" sz="2400" dirty="0" smtClean="0"/>
              <a:t> – 28 septembre 2023 – Alexandre GILLON</a:t>
            </a:r>
            <a:br>
              <a:rPr lang="fr-FR" sz="2400" dirty="0" smtClean="0"/>
            </a:b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Encadrement: </a:t>
            </a:r>
            <a:r>
              <a:rPr lang="fr-FR" sz="2400" dirty="0" err="1" smtClean="0"/>
              <a:t>Férid</a:t>
            </a:r>
            <a:r>
              <a:rPr lang="fr-FR" sz="2400" dirty="0" smtClean="0"/>
              <a:t> Haddad (GIP ARRONAX, </a:t>
            </a:r>
            <a:r>
              <a:rPr lang="fr-FR" sz="2400" dirty="0" err="1" smtClean="0"/>
              <a:t>Subatech</a:t>
            </a:r>
            <a:r>
              <a:rPr lang="fr-FR" sz="2400" dirty="0" smtClean="0"/>
              <a:t>), Charbel </a:t>
            </a:r>
            <a:r>
              <a:rPr lang="fr-FR" sz="2400" dirty="0" err="1" smtClean="0"/>
              <a:t>Koumeir</a:t>
            </a:r>
            <a:r>
              <a:rPr lang="fr-FR" sz="2400" dirty="0" smtClean="0"/>
              <a:t> (GIP ARRONAX, </a:t>
            </a:r>
            <a:r>
              <a:rPr lang="fr-FR" sz="2400" dirty="0" err="1" smtClean="0"/>
              <a:t>Subatech</a:t>
            </a:r>
            <a:r>
              <a:rPr lang="fr-FR" sz="2400" dirty="0" smtClean="0"/>
              <a:t>), Charlène Pelé-</a:t>
            </a:r>
            <a:r>
              <a:rPr lang="fr-FR" sz="2400" dirty="0" err="1" smtClean="0"/>
              <a:t>Méziani</a:t>
            </a:r>
            <a:r>
              <a:rPr lang="fr-FR" sz="2400" dirty="0" smtClean="0"/>
              <a:t> (GPLA – </a:t>
            </a:r>
            <a:r>
              <a:rPr lang="fr-FR" sz="2400" dirty="0" err="1" smtClean="0"/>
              <a:t>Arc’Antique</a:t>
            </a:r>
            <a:r>
              <a:rPr lang="fr-FR" sz="2400" dirty="0" smtClean="0"/>
              <a:t>), Guy </a:t>
            </a:r>
            <a:r>
              <a:rPr lang="fr-FR" sz="2400" dirty="0" err="1" smtClean="0"/>
              <a:t>Louarn</a:t>
            </a:r>
            <a:r>
              <a:rPr lang="fr-FR" sz="2400" dirty="0" smtClean="0"/>
              <a:t> (IMN)</a:t>
            </a:r>
            <a:endParaRPr lang="fr-FR" sz="2400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1" y="5791200"/>
            <a:ext cx="4517678" cy="704248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5544" y="5521238"/>
            <a:ext cx="1140697" cy="1146400"/>
          </a:xfrm>
          <a:prstGeom prst="rect">
            <a:avLst/>
          </a:prstGeom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F6C29-9C0A-4122-874E-E5D373CFD639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14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/>
          <p:cNvGrpSpPr/>
          <p:nvPr/>
        </p:nvGrpSpPr>
        <p:grpSpPr>
          <a:xfrm>
            <a:off x="1467218" y="1074198"/>
            <a:ext cx="10398509" cy="5539666"/>
            <a:chOff x="720725" y="1033350"/>
            <a:chExt cx="7653793" cy="4077455"/>
          </a:xfrm>
        </p:grpSpPr>
        <p:sp>
          <p:nvSpPr>
            <p:cNvPr id="3" name="Google Shape;3413;p80"/>
            <p:cNvSpPr/>
            <p:nvPr/>
          </p:nvSpPr>
          <p:spPr>
            <a:xfrm>
              <a:off x="5219405" y="3027333"/>
              <a:ext cx="1585921" cy="353988"/>
            </a:xfrm>
            <a:custGeom>
              <a:avLst/>
              <a:gdLst/>
              <a:ahLst/>
              <a:cxnLst/>
              <a:rect l="l" t="t" r="r" b="b"/>
              <a:pathLst>
                <a:path w="59156" h="13204" extrusionOk="0">
                  <a:moveTo>
                    <a:pt x="1" y="0"/>
                  </a:moveTo>
                  <a:lnTo>
                    <a:pt x="1" y="0"/>
                  </a:lnTo>
                  <a:close/>
                  <a:moveTo>
                    <a:pt x="59155" y="13203"/>
                  </a:moveTo>
                  <a:close/>
                </a:path>
              </a:pathLst>
            </a:custGeom>
            <a:noFill/>
            <a:ln w="19050" cap="flat" cmpd="sng">
              <a:solidFill>
                <a:schemeClr val="tx1">
                  <a:alpha val="56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4" name="Google Shape;3414;p80"/>
            <p:cNvSpPr/>
            <p:nvPr/>
          </p:nvSpPr>
          <p:spPr>
            <a:xfrm>
              <a:off x="3590428" y="1169406"/>
              <a:ext cx="4416697" cy="3334225"/>
            </a:xfrm>
            <a:custGeom>
              <a:avLst/>
              <a:gdLst/>
              <a:ahLst/>
              <a:cxnLst/>
              <a:rect l="l" t="t" r="r" b="b"/>
              <a:pathLst>
                <a:path w="164746" h="124369" extrusionOk="0">
                  <a:moveTo>
                    <a:pt x="49520" y="11070"/>
                  </a:moveTo>
                  <a:cubicBezTo>
                    <a:pt x="49737" y="11070"/>
                    <a:pt x="49861" y="11136"/>
                    <a:pt x="49875" y="11358"/>
                  </a:cubicBezTo>
                  <a:cubicBezTo>
                    <a:pt x="49875" y="11575"/>
                    <a:pt x="49818" y="11698"/>
                    <a:pt x="49684" y="11698"/>
                  </a:cubicBezTo>
                  <a:cubicBezTo>
                    <a:pt x="49636" y="11698"/>
                    <a:pt x="49580" y="11683"/>
                    <a:pt x="49512" y="11651"/>
                  </a:cubicBezTo>
                  <a:cubicBezTo>
                    <a:pt x="49305" y="11565"/>
                    <a:pt x="49115" y="11444"/>
                    <a:pt x="48925" y="11323"/>
                  </a:cubicBezTo>
                  <a:lnTo>
                    <a:pt x="49339" y="11081"/>
                  </a:lnTo>
                  <a:cubicBezTo>
                    <a:pt x="49405" y="11074"/>
                    <a:pt x="49465" y="11070"/>
                    <a:pt x="49520" y="11070"/>
                  </a:cubicBezTo>
                  <a:close/>
                  <a:moveTo>
                    <a:pt x="46983" y="11081"/>
                  </a:moveTo>
                  <a:cubicBezTo>
                    <a:pt x="47014" y="11081"/>
                    <a:pt x="47051" y="11087"/>
                    <a:pt x="47093" y="11098"/>
                  </a:cubicBezTo>
                  <a:cubicBezTo>
                    <a:pt x="47369" y="11185"/>
                    <a:pt x="47870" y="11168"/>
                    <a:pt x="47767" y="11686"/>
                  </a:cubicBezTo>
                  <a:cubicBezTo>
                    <a:pt x="47732" y="11893"/>
                    <a:pt x="47888" y="12274"/>
                    <a:pt x="47490" y="12343"/>
                  </a:cubicBezTo>
                  <a:cubicBezTo>
                    <a:pt x="47110" y="12222"/>
                    <a:pt x="46834" y="11893"/>
                    <a:pt x="46799" y="11496"/>
                  </a:cubicBezTo>
                  <a:cubicBezTo>
                    <a:pt x="46784" y="11302"/>
                    <a:pt x="46782" y="11081"/>
                    <a:pt x="46983" y="11081"/>
                  </a:cubicBezTo>
                  <a:close/>
                  <a:moveTo>
                    <a:pt x="38158" y="11530"/>
                  </a:moveTo>
                  <a:cubicBezTo>
                    <a:pt x="38279" y="11530"/>
                    <a:pt x="38417" y="11703"/>
                    <a:pt x="38642" y="11876"/>
                  </a:cubicBezTo>
                  <a:cubicBezTo>
                    <a:pt x="38366" y="12118"/>
                    <a:pt x="38089" y="12360"/>
                    <a:pt x="37778" y="12585"/>
                  </a:cubicBezTo>
                  <a:cubicBezTo>
                    <a:pt x="35549" y="13967"/>
                    <a:pt x="35514" y="15903"/>
                    <a:pt x="37692" y="17268"/>
                  </a:cubicBezTo>
                  <a:cubicBezTo>
                    <a:pt x="38003" y="17458"/>
                    <a:pt x="38227" y="17631"/>
                    <a:pt x="38158" y="18080"/>
                  </a:cubicBezTo>
                  <a:cubicBezTo>
                    <a:pt x="38106" y="18529"/>
                    <a:pt x="37951" y="18599"/>
                    <a:pt x="37553" y="18737"/>
                  </a:cubicBezTo>
                  <a:cubicBezTo>
                    <a:pt x="36568" y="19117"/>
                    <a:pt x="36309" y="19981"/>
                    <a:pt x="36378" y="20949"/>
                  </a:cubicBezTo>
                  <a:cubicBezTo>
                    <a:pt x="36427" y="21679"/>
                    <a:pt x="36279" y="22143"/>
                    <a:pt x="35819" y="22143"/>
                  </a:cubicBezTo>
                  <a:cubicBezTo>
                    <a:pt x="35625" y="22143"/>
                    <a:pt x="35377" y="22061"/>
                    <a:pt x="35065" y="21882"/>
                  </a:cubicBezTo>
                  <a:cubicBezTo>
                    <a:pt x="34913" y="21798"/>
                    <a:pt x="34745" y="21754"/>
                    <a:pt x="34578" y="21754"/>
                  </a:cubicBezTo>
                  <a:cubicBezTo>
                    <a:pt x="34403" y="21754"/>
                    <a:pt x="34230" y="21802"/>
                    <a:pt x="34080" y="21899"/>
                  </a:cubicBezTo>
                  <a:cubicBezTo>
                    <a:pt x="33134" y="22372"/>
                    <a:pt x="32094" y="22613"/>
                    <a:pt x="31041" y="22613"/>
                  </a:cubicBezTo>
                  <a:cubicBezTo>
                    <a:pt x="30747" y="22613"/>
                    <a:pt x="30451" y="22594"/>
                    <a:pt x="30157" y="22556"/>
                  </a:cubicBezTo>
                  <a:cubicBezTo>
                    <a:pt x="29915" y="22521"/>
                    <a:pt x="29759" y="22608"/>
                    <a:pt x="29829" y="22262"/>
                  </a:cubicBezTo>
                  <a:lnTo>
                    <a:pt x="29829" y="22262"/>
                  </a:lnTo>
                  <a:lnTo>
                    <a:pt x="29829" y="22279"/>
                  </a:lnTo>
                  <a:cubicBezTo>
                    <a:pt x="29898" y="21986"/>
                    <a:pt x="29984" y="21882"/>
                    <a:pt x="30364" y="21830"/>
                  </a:cubicBezTo>
                  <a:cubicBezTo>
                    <a:pt x="31505" y="21675"/>
                    <a:pt x="32836" y="21467"/>
                    <a:pt x="33354" y="20361"/>
                  </a:cubicBezTo>
                  <a:cubicBezTo>
                    <a:pt x="33821" y="19342"/>
                    <a:pt x="33872" y="18184"/>
                    <a:pt x="34927" y="17458"/>
                  </a:cubicBezTo>
                  <a:cubicBezTo>
                    <a:pt x="35238" y="17216"/>
                    <a:pt x="34978" y="16836"/>
                    <a:pt x="34667" y="16594"/>
                  </a:cubicBezTo>
                  <a:cubicBezTo>
                    <a:pt x="33216" y="15436"/>
                    <a:pt x="33907" y="14572"/>
                    <a:pt x="35099" y="13846"/>
                  </a:cubicBezTo>
                  <a:cubicBezTo>
                    <a:pt x="35860" y="13380"/>
                    <a:pt x="36724" y="13086"/>
                    <a:pt x="37018" y="12066"/>
                  </a:cubicBezTo>
                  <a:cubicBezTo>
                    <a:pt x="37156" y="11582"/>
                    <a:pt x="37709" y="11548"/>
                    <a:pt x="38158" y="11530"/>
                  </a:cubicBezTo>
                  <a:close/>
                  <a:moveTo>
                    <a:pt x="46802" y="32066"/>
                  </a:moveTo>
                  <a:cubicBezTo>
                    <a:pt x="47245" y="32066"/>
                    <a:pt x="47720" y="32469"/>
                    <a:pt x="47888" y="33080"/>
                  </a:cubicBezTo>
                  <a:cubicBezTo>
                    <a:pt x="48059" y="33754"/>
                    <a:pt x="48393" y="34225"/>
                    <a:pt x="48918" y="34225"/>
                  </a:cubicBezTo>
                  <a:cubicBezTo>
                    <a:pt x="49080" y="34225"/>
                    <a:pt x="49261" y="34181"/>
                    <a:pt x="49460" y="34083"/>
                  </a:cubicBezTo>
                  <a:cubicBezTo>
                    <a:pt x="50103" y="33764"/>
                    <a:pt x="50701" y="33627"/>
                    <a:pt x="51269" y="33627"/>
                  </a:cubicBezTo>
                  <a:cubicBezTo>
                    <a:pt x="52489" y="33627"/>
                    <a:pt x="53566" y="34260"/>
                    <a:pt x="54628" y="35085"/>
                  </a:cubicBezTo>
                  <a:cubicBezTo>
                    <a:pt x="54818" y="35223"/>
                    <a:pt x="55008" y="35396"/>
                    <a:pt x="55163" y="35586"/>
                  </a:cubicBezTo>
                  <a:cubicBezTo>
                    <a:pt x="55543" y="36053"/>
                    <a:pt x="56684" y="36070"/>
                    <a:pt x="56321" y="36917"/>
                  </a:cubicBezTo>
                  <a:lnTo>
                    <a:pt x="56321" y="36934"/>
                  </a:lnTo>
                  <a:cubicBezTo>
                    <a:pt x="56149" y="37350"/>
                    <a:pt x="55751" y="37415"/>
                    <a:pt x="55318" y="37415"/>
                  </a:cubicBezTo>
                  <a:cubicBezTo>
                    <a:pt x="55122" y="37415"/>
                    <a:pt x="54919" y="37401"/>
                    <a:pt x="54727" y="37401"/>
                  </a:cubicBezTo>
                  <a:cubicBezTo>
                    <a:pt x="54620" y="37401"/>
                    <a:pt x="54517" y="37405"/>
                    <a:pt x="54420" y="37418"/>
                  </a:cubicBezTo>
                  <a:cubicBezTo>
                    <a:pt x="54278" y="37432"/>
                    <a:pt x="54136" y="37440"/>
                    <a:pt x="53995" y="37440"/>
                  </a:cubicBezTo>
                  <a:cubicBezTo>
                    <a:pt x="53292" y="37440"/>
                    <a:pt x="52602" y="37262"/>
                    <a:pt x="51983" y="36917"/>
                  </a:cubicBezTo>
                  <a:cubicBezTo>
                    <a:pt x="51332" y="36539"/>
                    <a:pt x="50680" y="36418"/>
                    <a:pt x="50028" y="36418"/>
                  </a:cubicBezTo>
                  <a:cubicBezTo>
                    <a:pt x="48867" y="36418"/>
                    <a:pt x="47706" y="36802"/>
                    <a:pt x="46545" y="36802"/>
                  </a:cubicBezTo>
                  <a:cubicBezTo>
                    <a:pt x="46302" y="36802"/>
                    <a:pt x="46058" y="36785"/>
                    <a:pt x="45814" y="36744"/>
                  </a:cubicBezTo>
                  <a:cubicBezTo>
                    <a:pt x="44881" y="36588"/>
                    <a:pt x="44552" y="36105"/>
                    <a:pt x="44673" y="35241"/>
                  </a:cubicBezTo>
                  <a:cubicBezTo>
                    <a:pt x="44846" y="34083"/>
                    <a:pt x="45537" y="33115"/>
                    <a:pt x="46263" y="32320"/>
                  </a:cubicBezTo>
                  <a:cubicBezTo>
                    <a:pt x="46417" y="32145"/>
                    <a:pt x="46607" y="32066"/>
                    <a:pt x="46802" y="32066"/>
                  </a:cubicBezTo>
                  <a:close/>
                  <a:moveTo>
                    <a:pt x="64554" y="31370"/>
                  </a:moveTo>
                  <a:cubicBezTo>
                    <a:pt x="64860" y="31370"/>
                    <a:pt x="65185" y="31437"/>
                    <a:pt x="65532" y="31594"/>
                  </a:cubicBezTo>
                  <a:cubicBezTo>
                    <a:pt x="65878" y="31767"/>
                    <a:pt x="65930" y="32251"/>
                    <a:pt x="65636" y="32493"/>
                  </a:cubicBezTo>
                  <a:cubicBezTo>
                    <a:pt x="64063" y="34065"/>
                    <a:pt x="64184" y="35085"/>
                    <a:pt x="65895" y="36588"/>
                  </a:cubicBezTo>
                  <a:cubicBezTo>
                    <a:pt x="67243" y="37815"/>
                    <a:pt x="67762" y="39544"/>
                    <a:pt x="68211" y="41237"/>
                  </a:cubicBezTo>
                  <a:cubicBezTo>
                    <a:pt x="68364" y="41802"/>
                    <a:pt x="68057" y="41990"/>
                    <a:pt x="67435" y="41990"/>
                  </a:cubicBezTo>
                  <a:cubicBezTo>
                    <a:pt x="67353" y="41990"/>
                    <a:pt x="67266" y="41986"/>
                    <a:pt x="67174" y="41980"/>
                  </a:cubicBezTo>
                  <a:cubicBezTo>
                    <a:pt x="66517" y="41064"/>
                    <a:pt x="64271" y="41825"/>
                    <a:pt x="64547" y="39146"/>
                  </a:cubicBezTo>
                  <a:lnTo>
                    <a:pt x="64547" y="39146"/>
                  </a:lnTo>
                  <a:lnTo>
                    <a:pt x="64547" y="39181"/>
                  </a:lnTo>
                  <a:cubicBezTo>
                    <a:pt x="64685" y="37885"/>
                    <a:pt x="63113" y="36295"/>
                    <a:pt x="62076" y="35050"/>
                  </a:cubicBezTo>
                  <a:cubicBezTo>
                    <a:pt x="61281" y="34100"/>
                    <a:pt x="61385" y="33288"/>
                    <a:pt x="62076" y="32683"/>
                  </a:cubicBezTo>
                  <a:cubicBezTo>
                    <a:pt x="62786" y="32052"/>
                    <a:pt x="63577" y="31370"/>
                    <a:pt x="64554" y="31370"/>
                  </a:cubicBezTo>
                  <a:close/>
                  <a:moveTo>
                    <a:pt x="30705" y="33465"/>
                  </a:moveTo>
                  <a:cubicBezTo>
                    <a:pt x="30874" y="33465"/>
                    <a:pt x="31043" y="33637"/>
                    <a:pt x="31090" y="33720"/>
                  </a:cubicBezTo>
                  <a:cubicBezTo>
                    <a:pt x="31920" y="35120"/>
                    <a:pt x="33579" y="35258"/>
                    <a:pt x="34719" y="36226"/>
                  </a:cubicBezTo>
                  <a:cubicBezTo>
                    <a:pt x="36205" y="37487"/>
                    <a:pt x="36275" y="39354"/>
                    <a:pt x="37191" y="40822"/>
                  </a:cubicBezTo>
                  <a:cubicBezTo>
                    <a:pt x="37484" y="41289"/>
                    <a:pt x="37571" y="41980"/>
                    <a:pt x="37968" y="42274"/>
                  </a:cubicBezTo>
                  <a:cubicBezTo>
                    <a:pt x="38403" y="42594"/>
                    <a:pt x="39075" y="43217"/>
                    <a:pt x="39556" y="43217"/>
                  </a:cubicBezTo>
                  <a:cubicBezTo>
                    <a:pt x="39725" y="43217"/>
                    <a:pt x="39870" y="43141"/>
                    <a:pt x="39973" y="42948"/>
                  </a:cubicBezTo>
                  <a:cubicBezTo>
                    <a:pt x="40336" y="42274"/>
                    <a:pt x="41234" y="41289"/>
                    <a:pt x="40543" y="40183"/>
                  </a:cubicBezTo>
                  <a:cubicBezTo>
                    <a:pt x="40301" y="39803"/>
                    <a:pt x="39610" y="39215"/>
                    <a:pt x="40284" y="38904"/>
                  </a:cubicBezTo>
                  <a:cubicBezTo>
                    <a:pt x="40592" y="38765"/>
                    <a:pt x="41024" y="38302"/>
                    <a:pt x="41439" y="38302"/>
                  </a:cubicBezTo>
                  <a:cubicBezTo>
                    <a:pt x="41746" y="38302"/>
                    <a:pt x="42043" y="38557"/>
                    <a:pt x="42271" y="39388"/>
                  </a:cubicBezTo>
                  <a:cubicBezTo>
                    <a:pt x="42782" y="41200"/>
                    <a:pt x="43748" y="43327"/>
                    <a:pt x="46038" y="43327"/>
                  </a:cubicBezTo>
                  <a:cubicBezTo>
                    <a:pt x="46150" y="43327"/>
                    <a:pt x="46266" y="43321"/>
                    <a:pt x="46384" y="43311"/>
                  </a:cubicBezTo>
                  <a:cubicBezTo>
                    <a:pt x="46463" y="43304"/>
                    <a:pt x="46542" y="43300"/>
                    <a:pt x="46620" y="43300"/>
                  </a:cubicBezTo>
                  <a:cubicBezTo>
                    <a:pt x="47585" y="43300"/>
                    <a:pt x="48526" y="43802"/>
                    <a:pt x="49487" y="43802"/>
                  </a:cubicBezTo>
                  <a:cubicBezTo>
                    <a:pt x="49955" y="43802"/>
                    <a:pt x="50429" y="43683"/>
                    <a:pt x="50912" y="43328"/>
                  </a:cubicBezTo>
                  <a:cubicBezTo>
                    <a:pt x="51106" y="43191"/>
                    <a:pt x="51242" y="43135"/>
                    <a:pt x="51336" y="43135"/>
                  </a:cubicBezTo>
                  <a:cubicBezTo>
                    <a:pt x="51643" y="43135"/>
                    <a:pt x="51508" y="43736"/>
                    <a:pt x="51534" y="44054"/>
                  </a:cubicBezTo>
                  <a:cubicBezTo>
                    <a:pt x="51845" y="45488"/>
                    <a:pt x="50843" y="46629"/>
                    <a:pt x="50618" y="47942"/>
                  </a:cubicBezTo>
                  <a:cubicBezTo>
                    <a:pt x="50585" y="48144"/>
                    <a:pt x="50240" y="48444"/>
                    <a:pt x="50046" y="48444"/>
                  </a:cubicBezTo>
                  <a:cubicBezTo>
                    <a:pt x="50041" y="48444"/>
                    <a:pt x="50036" y="48444"/>
                    <a:pt x="50031" y="48444"/>
                  </a:cubicBezTo>
                  <a:cubicBezTo>
                    <a:pt x="49523" y="48389"/>
                    <a:pt x="49010" y="48372"/>
                    <a:pt x="48494" y="48372"/>
                  </a:cubicBezTo>
                  <a:cubicBezTo>
                    <a:pt x="47534" y="48372"/>
                    <a:pt x="46564" y="48433"/>
                    <a:pt x="45600" y="48433"/>
                  </a:cubicBezTo>
                  <a:cubicBezTo>
                    <a:pt x="43779" y="48433"/>
                    <a:pt x="41984" y="48215"/>
                    <a:pt x="40336" y="46957"/>
                  </a:cubicBezTo>
                  <a:cubicBezTo>
                    <a:pt x="40033" y="46726"/>
                    <a:pt x="39675" y="46623"/>
                    <a:pt x="39308" y="46623"/>
                  </a:cubicBezTo>
                  <a:cubicBezTo>
                    <a:pt x="38250" y="46623"/>
                    <a:pt x="37116" y="47478"/>
                    <a:pt x="37000" y="48582"/>
                  </a:cubicBezTo>
                  <a:cubicBezTo>
                    <a:pt x="36972" y="48947"/>
                    <a:pt x="36796" y="49426"/>
                    <a:pt x="36527" y="49426"/>
                  </a:cubicBezTo>
                  <a:cubicBezTo>
                    <a:pt x="36465" y="49426"/>
                    <a:pt x="36398" y="49400"/>
                    <a:pt x="36326" y="49342"/>
                  </a:cubicBezTo>
                  <a:cubicBezTo>
                    <a:pt x="35376" y="48582"/>
                    <a:pt x="34045" y="48772"/>
                    <a:pt x="33147" y="47752"/>
                  </a:cubicBezTo>
                  <a:cubicBezTo>
                    <a:pt x="32334" y="46819"/>
                    <a:pt x="30900" y="46785"/>
                    <a:pt x="29673" y="46525"/>
                  </a:cubicBezTo>
                  <a:cubicBezTo>
                    <a:pt x="28913" y="46370"/>
                    <a:pt x="27807" y="46422"/>
                    <a:pt x="28567" y="44953"/>
                  </a:cubicBezTo>
                  <a:cubicBezTo>
                    <a:pt x="28982" y="44158"/>
                    <a:pt x="29034" y="43000"/>
                    <a:pt x="28515" y="42257"/>
                  </a:cubicBezTo>
                  <a:cubicBezTo>
                    <a:pt x="28230" y="41853"/>
                    <a:pt x="27848" y="41722"/>
                    <a:pt x="27412" y="41722"/>
                  </a:cubicBezTo>
                  <a:cubicBezTo>
                    <a:pt x="27028" y="41722"/>
                    <a:pt x="26602" y="41823"/>
                    <a:pt x="26165" y="41928"/>
                  </a:cubicBezTo>
                  <a:cubicBezTo>
                    <a:pt x="25497" y="42091"/>
                    <a:pt x="24818" y="42128"/>
                    <a:pt x="24133" y="42128"/>
                  </a:cubicBezTo>
                  <a:cubicBezTo>
                    <a:pt x="23569" y="42128"/>
                    <a:pt x="23001" y="42103"/>
                    <a:pt x="22432" y="42103"/>
                  </a:cubicBezTo>
                  <a:cubicBezTo>
                    <a:pt x="21707" y="42103"/>
                    <a:pt x="20980" y="42143"/>
                    <a:pt x="20255" y="42326"/>
                  </a:cubicBezTo>
                  <a:cubicBezTo>
                    <a:pt x="19287" y="42585"/>
                    <a:pt x="18319" y="42862"/>
                    <a:pt x="17559" y="43380"/>
                  </a:cubicBezTo>
                  <a:cubicBezTo>
                    <a:pt x="17082" y="43705"/>
                    <a:pt x="16613" y="43798"/>
                    <a:pt x="16149" y="43798"/>
                  </a:cubicBezTo>
                  <a:cubicBezTo>
                    <a:pt x="15538" y="43798"/>
                    <a:pt x="14935" y="43638"/>
                    <a:pt x="14326" y="43638"/>
                  </a:cubicBezTo>
                  <a:cubicBezTo>
                    <a:pt x="14292" y="43638"/>
                    <a:pt x="14258" y="43638"/>
                    <a:pt x="14223" y="43639"/>
                  </a:cubicBezTo>
                  <a:cubicBezTo>
                    <a:pt x="14120" y="43622"/>
                    <a:pt x="14016" y="43570"/>
                    <a:pt x="13930" y="43466"/>
                  </a:cubicBezTo>
                  <a:cubicBezTo>
                    <a:pt x="14043" y="43169"/>
                    <a:pt x="14308" y="43115"/>
                    <a:pt x="14562" y="43115"/>
                  </a:cubicBezTo>
                  <a:cubicBezTo>
                    <a:pt x="14617" y="43115"/>
                    <a:pt x="14672" y="43118"/>
                    <a:pt x="14725" y="43121"/>
                  </a:cubicBezTo>
                  <a:cubicBezTo>
                    <a:pt x="14838" y="43129"/>
                    <a:pt x="14949" y="43134"/>
                    <a:pt x="15058" y="43134"/>
                  </a:cubicBezTo>
                  <a:cubicBezTo>
                    <a:pt x="16723" y="43134"/>
                    <a:pt x="17967" y="42165"/>
                    <a:pt x="18388" y="40771"/>
                  </a:cubicBezTo>
                  <a:cubicBezTo>
                    <a:pt x="18976" y="38921"/>
                    <a:pt x="20808" y="38282"/>
                    <a:pt x="21482" y="37090"/>
                  </a:cubicBezTo>
                  <a:cubicBezTo>
                    <a:pt x="22174" y="35865"/>
                    <a:pt x="22770" y="35535"/>
                    <a:pt x="23579" y="35535"/>
                  </a:cubicBezTo>
                  <a:cubicBezTo>
                    <a:pt x="23899" y="35535"/>
                    <a:pt x="24254" y="35587"/>
                    <a:pt x="24661" y="35655"/>
                  </a:cubicBezTo>
                  <a:cubicBezTo>
                    <a:pt x="24682" y="35658"/>
                    <a:pt x="24703" y="35660"/>
                    <a:pt x="24725" y="35660"/>
                  </a:cubicBezTo>
                  <a:cubicBezTo>
                    <a:pt x="25065" y="35660"/>
                    <a:pt x="25513" y="35293"/>
                    <a:pt x="25854" y="35033"/>
                  </a:cubicBezTo>
                  <a:cubicBezTo>
                    <a:pt x="26267" y="34730"/>
                    <a:pt x="26584" y="34570"/>
                    <a:pt x="26849" y="34570"/>
                  </a:cubicBezTo>
                  <a:cubicBezTo>
                    <a:pt x="27249" y="34570"/>
                    <a:pt x="27529" y="34935"/>
                    <a:pt x="27841" y="35724"/>
                  </a:cubicBezTo>
                  <a:cubicBezTo>
                    <a:pt x="28325" y="36969"/>
                    <a:pt x="29742" y="37574"/>
                    <a:pt x="30952" y="38161"/>
                  </a:cubicBezTo>
                  <a:cubicBezTo>
                    <a:pt x="31712" y="38524"/>
                    <a:pt x="32732" y="38852"/>
                    <a:pt x="32680" y="39716"/>
                  </a:cubicBezTo>
                  <a:cubicBezTo>
                    <a:pt x="32594" y="40753"/>
                    <a:pt x="31488" y="40546"/>
                    <a:pt x="30710" y="40615"/>
                  </a:cubicBezTo>
                  <a:cubicBezTo>
                    <a:pt x="30312" y="40650"/>
                    <a:pt x="29794" y="40598"/>
                    <a:pt x="29673" y="41134"/>
                  </a:cubicBezTo>
                  <a:cubicBezTo>
                    <a:pt x="29552" y="41669"/>
                    <a:pt x="30036" y="41825"/>
                    <a:pt x="30382" y="42032"/>
                  </a:cubicBezTo>
                  <a:cubicBezTo>
                    <a:pt x="30898" y="42336"/>
                    <a:pt x="31474" y="42934"/>
                    <a:pt x="32011" y="42934"/>
                  </a:cubicBezTo>
                  <a:cubicBezTo>
                    <a:pt x="32175" y="42934"/>
                    <a:pt x="32336" y="42878"/>
                    <a:pt x="32490" y="42741"/>
                  </a:cubicBezTo>
                  <a:cubicBezTo>
                    <a:pt x="33354" y="41963"/>
                    <a:pt x="33890" y="40788"/>
                    <a:pt x="34512" y="39751"/>
                  </a:cubicBezTo>
                  <a:cubicBezTo>
                    <a:pt x="34586" y="39617"/>
                    <a:pt x="34289" y="39329"/>
                    <a:pt x="34602" y="39329"/>
                  </a:cubicBezTo>
                  <a:cubicBezTo>
                    <a:pt x="34653" y="39329"/>
                    <a:pt x="34719" y="39337"/>
                    <a:pt x="34806" y="39354"/>
                  </a:cubicBezTo>
                  <a:cubicBezTo>
                    <a:pt x="34890" y="39373"/>
                    <a:pt x="34965" y="39381"/>
                    <a:pt x="35031" y="39381"/>
                  </a:cubicBezTo>
                  <a:cubicBezTo>
                    <a:pt x="35567" y="39381"/>
                    <a:pt x="35557" y="38814"/>
                    <a:pt x="35341" y="38507"/>
                  </a:cubicBezTo>
                  <a:cubicBezTo>
                    <a:pt x="34806" y="37781"/>
                    <a:pt x="34546" y="36658"/>
                    <a:pt x="33561" y="36468"/>
                  </a:cubicBezTo>
                  <a:cubicBezTo>
                    <a:pt x="32248" y="36208"/>
                    <a:pt x="31591" y="35206"/>
                    <a:pt x="30727" y="34411"/>
                  </a:cubicBezTo>
                  <a:cubicBezTo>
                    <a:pt x="30468" y="34169"/>
                    <a:pt x="30278" y="33910"/>
                    <a:pt x="30485" y="33599"/>
                  </a:cubicBezTo>
                  <a:cubicBezTo>
                    <a:pt x="30551" y="33501"/>
                    <a:pt x="30628" y="33465"/>
                    <a:pt x="30705" y="33465"/>
                  </a:cubicBezTo>
                  <a:close/>
                  <a:moveTo>
                    <a:pt x="65829" y="50622"/>
                  </a:moveTo>
                  <a:cubicBezTo>
                    <a:pt x="66138" y="50622"/>
                    <a:pt x="66376" y="50877"/>
                    <a:pt x="66569" y="51209"/>
                  </a:cubicBezTo>
                  <a:cubicBezTo>
                    <a:pt x="67601" y="52923"/>
                    <a:pt x="68767" y="54401"/>
                    <a:pt x="70703" y="54401"/>
                  </a:cubicBezTo>
                  <a:cubicBezTo>
                    <a:pt x="71167" y="54401"/>
                    <a:pt x="71676" y="54316"/>
                    <a:pt x="72237" y="54129"/>
                  </a:cubicBezTo>
                  <a:cubicBezTo>
                    <a:pt x="72263" y="54119"/>
                    <a:pt x="72291" y="54114"/>
                    <a:pt x="72320" y="54114"/>
                  </a:cubicBezTo>
                  <a:cubicBezTo>
                    <a:pt x="72487" y="54114"/>
                    <a:pt x="72701" y="54260"/>
                    <a:pt x="72877" y="54319"/>
                  </a:cubicBezTo>
                  <a:cubicBezTo>
                    <a:pt x="72687" y="54406"/>
                    <a:pt x="72514" y="54527"/>
                    <a:pt x="72358" y="54665"/>
                  </a:cubicBezTo>
                  <a:lnTo>
                    <a:pt x="72358" y="54682"/>
                  </a:lnTo>
                  <a:cubicBezTo>
                    <a:pt x="71675" y="55659"/>
                    <a:pt x="71022" y="56681"/>
                    <a:pt x="69648" y="56681"/>
                  </a:cubicBezTo>
                  <a:cubicBezTo>
                    <a:pt x="69564" y="56681"/>
                    <a:pt x="69476" y="56678"/>
                    <a:pt x="69386" y="56669"/>
                  </a:cubicBezTo>
                  <a:cubicBezTo>
                    <a:pt x="69196" y="56600"/>
                    <a:pt x="68850" y="56549"/>
                    <a:pt x="68850" y="56445"/>
                  </a:cubicBezTo>
                  <a:cubicBezTo>
                    <a:pt x="68660" y="54216"/>
                    <a:pt x="66258" y="53559"/>
                    <a:pt x="65532" y="51727"/>
                  </a:cubicBezTo>
                  <a:cubicBezTo>
                    <a:pt x="65394" y="51381"/>
                    <a:pt x="64945" y="50932"/>
                    <a:pt x="65584" y="50673"/>
                  </a:cubicBezTo>
                  <a:cubicBezTo>
                    <a:pt x="65670" y="50638"/>
                    <a:pt x="65752" y="50622"/>
                    <a:pt x="65829" y="50622"/>
                  </a:cubicBezTo>
                  <a:close/>
                  <a:moveTo>
                    <a:pt x="50497" y="52695"/>
                  </a:moveTo>
                  <a:lnTo>
                    <a:pt x="50497" y="52695"/>
                  </a:lnTo>
                  <a:cubicBezTo>
                    <a:pt x="51016" y="52885"/>
                    <a:pt x="51863" y="52937"/>
                    <a:pt x="52001" y="53265"/>
                  </a:cubicBezTo>
                  <a:cubicBezTo>
                    <a:pt x="53055" y="55840"/>
                    <a:pt x="55734" y="57464"/>
                    <a:pt x="56114" y="60420"/>
                  </a:cubicBezTo>
                  <a:cubicBezTo>
                    <a:pt x="56252" y="61439"/>
                    <a:pt x="57323" y="61802"/>
                    <a:pt x="57859" y="62580"/>
                  </a:cubicBezTo>
                  <a:cubicBezTo>
                    <a:pt x="59294" y="64654"/>
                    <a:pt x="60106" y="66952"/>
                    <a:pt x="60763" y="69337"/>
                  </a:cubicBezTo>
                  <a:cubicBezTo>
                    <a:pt x="58533" y="67643"/>
                    <a:pt x="56615" y="65656"/>
                    <a:pt x="55336" y="63133"/>
                  </a:cubicBezTo>
                  <a:cubicBezTo>
                    <a:pt x="55198" y="62874"/>
                    <a:pt x="55008" y="62614"/>
                    <a:pt x="55008" y="62355"/>
                  </a:cubicBezTo>
                  <a:cubicBezTo>
                    <a:pt x="54990" y="58916"/>
                    <a:pt x="52139" y="56739"/>
                    <a:pt x="51189" y="53697"/>
                  </a:cubicBezTo>
                  <a:cubicBezTo>
                    <a:pt x="51085" y="53334"/>
                    <a:pt x="50739" y="53040"/>
                    <a:pt x="50497" y="52695"/>
                  </a:cubicBezTo>
                  <a:close/>
                  <a:moveTo>
                    <a:pt x="87976" y="1"/>
                  </a:moveTo>
                  <a:cubicBezTo>
                    <a:pt x="87018" y="1"/>
                    <a:pt x="85745" y="1010"/>
                    <a:pt x="84455" y="1127"/>
                  </a:cubicBezTo>
                  <a:cubicBezTo>
                    <a:pt x="83776" y="1176"/>
                    <a:pt x="83111" y="1512"/>
                    <a:pt x="82448" y="1512"/>
                  </a:cubicBezTo>
                  <a:cubicBezTo>
                    <a:pt x="82403" y="1512"/>
                    <a:pt x="82358" y="1511"/>
                    <a:pt x="82313" y="1507"/>
                  </a:cubicBezTo>
                  <a:cubicBezTo>
                    <a:pt x="82281" y="1506"/>
                    <a:pt x="82250" y="1506"/>
                    <a:pt x="82218" y="1506"/>
                  </a:cubicBezTo>
                  <a:cubicBezTo>
                    <a:pt x="80376" y="1506"/>
                    <a:pt x="79245" y="3375"/>
                    <a:pt x="77443" y="3375"/>
                  </a:cubicBezTo>
                  <a:cubicBezTo>
                    <a:pt x="77340" y="3375"/>
                    <a:pt x="77235" y="3369"/>
                    <a:pt x="77128" y="3356"/>
                  </a:cubicBezTo>
                  <a:cubicBezTo>
                    <a:pt x="77026" y="3344"/>
                    <a:pt x="76928" y="3335"/>
                    <a:pt x="76837" y="3335"/>
                  </a:cubicBezTo>
                  <a:cubicBezTo>
                    <a:pt x="76434" y="3335"/>
                    <a:pt x="76136" y="3491"/>
                    <a:pt x="75953" y="4082"/>
                  </a:cubicBezTo>
                  <a:cubicBezTo>
                    <a:pt x="75843" y="4459"/>
                    <a:pt x="75132" y="4980"/>
                    <a:pt x="74758" y="4980"/>
                  </a:cubicBezTo>
                  <a:cubicBezTo>
                    <a:pt x="74720" y="4980"/>
                    <a:pt x="74687" y="4974"/>
                    <a:pt x="74657" y="4964"/>
                  </a:cubicBezTo>
                  <a:cubicBezTo>
                    <a:pt x="73910" y="4715"/>
                    <a:pt x="73366" y="4590"/>
                    <a:pt x="73013" y="4590"/>
                  </a:cubicBezTo>
                  <a:cubicBezTo>
                    <a:pt x="72190" y="4590"/>
                    <a:pt x="72409" y="5268"/>
                    <a:pt x="73534" y="6623"/>
                  </a:cubicBezTo>
                  <a:cubicBezTo>
                    <a:pt x="73585" y="6692"/>
                    <a:pt x="73499" y="6882"/>
                    <a:pt x="73482" y="7003"/>
                  </a:cubicBezTo>
                  <a:cubicBezTo>
                    <a:pt x="73413" y="6968"/>
                    <a:pt x="73292" y="6951"/>
                    <a:pt x="73240" y="6882"/>
                  </a:cubicBezTo>
                  <a:cubicBezTo>
                    <a:pt x="72877" y="6381"/>
                    <a:pt x="72324" y="5914"/>
                    <a:pt x="72220" y="5344"/>
                  </a:cubicBezTo>
                  <a:cubicBezTo>
                    <a:pt x="72065" y="4531"/>
                    <a:pt x="71961" y="3840"/>
                    <a:pt x="71010" y="3650"/>
                  </a:cubicBezTo>
                  <a:cubicBezTo>
                    <a:pt x="70839" y="3615"/>
                    <a:pt x="70680" y="3599"/>
                    <a:pt x="70533" y="3599"/>
                  </a:cubicBezTo>
                  <a:cubicBezTo>
                    <a:pt x="69359" y="3599"/>
                    <a:pt x="68898" y="4626"/>
                    <a:pt x="68315" y="5517"/>
                  </a:cubicBezTo>
                  <a:cubicBezTo>
                    <a:pt x="67865" y="6208"/>
                    <a:pt x="68349" y="6536"/>
                    <a:pt x="68729" y="6934"/>
                  </a:cubicBezTo>
                  <a:cubicBezTo>
                    <a:pt x="68798" y="7003"/>
                    <a:pt x="68850" y="7089"/>
                    <a:pt x="68902" y="7176"/>
                  </a:cubicBezTo>
                  <a:cubicBezTo>
                    <a:pt x="68817" y="7188"/>
                    <a:pt x="68731" y="7200"/>
                    <a:pt x="68645" y="7200"/>
                  </a:cubicBezTo>
                  <a:cubicBezTo>
                    <a:pt x="68610" y="7200"/>
                    <a:pt x="68575" y="7198"/>
                    <a:pt x="68539" y="7193"/>
                  </a:cubicBezTo>
                  <a:cubicBezTo>
                    <a:pt x="67376" y="7024"/>
                    <a:pt x="66212" y="6691"/>
                    <a:pt x="65033" y="6691"/>
                  </a:cubicBezTo>
                  <a:cubicBezTo>
                    <a:pt x="65003" y="6691"/>
                    <a:pt x="64974" y="6691"/>
                    <a:pt x="64945" y="6692"/>
                  </a:cubicBezTo>
                  <a:cubicBezTo>
                    <a:pt x="64584" y="6692"/>
                    <a:pt x="63909" y="6196"/>
                    <a:pt x="63437" y="6196"/>
                  </a:cubicBezTo>
                  <a:cubicBezTo>
                    <a:pt x="63072" y="6196"/>
                    <a:pt x="62827" y="6492"/>
                    <a:pt x="62940" y="7538"/>
                  </a:cubicBezTo>
                  <a:cubicBezTo>
                    <a:pt x="62940" y="7608"/>
                    <a:pt x="62525" y="7711"/>
                    <a:pt x="62283" y="7798"/>
                  </a:cubicBezTo>
                  <a:cubicBezTo>
                    <a:pt x="61879" y="7955"/>
                    <a:pt x="61464" y="8005"/>
                    <a:pt x="61043" y="8005"/>
                  </a:cubicBezTo>
                  <a:cubicBezTo>
                    <a:pt x="60325" y="8005"/>
                    <a:pt x="59591" y="7860"/>
                    <a:pt x="58870" y="7860"/>
                  </a:cubicBezTo>
                  <a:cubicBezTo>
                    <a:pt x="58295" y="7860"/>
                    <a:pt x="57729" y="7952"/>
                    <a:pt x="57185" y="8282"/>
                  </a:cubicBezTo>
                  <a:cubicBezTo>
                    <a:pt x="56736" y="8610"/>
                    <a:pt x="56304" y="8938"/>
                    <a:pt x="55837" y="9267"/>
                  </a:cubicBezTo>
                  <a:cubicBezTo>
                    <a:pt x="55671" y="9381"/>
                    <a:pt x="55417" y="9527"/>
                    <a:pt x="55226" y="9527"/>
                  </a:cubicBezTo>
                  <a:cubicBezTo>
                    <a:pt x="55100" y="9527"/>
                    <a:pt x="55001" y="9463"/>
                    <a:pt x="54973" y="9284"/>
                  </a:cubicBezTo>
                  <a:cubicBezTo>
                    <a:pt x="54819" y="8258"/>
                    <a:pt x="54209" y="8003"/>
                    <a:pt x="53545" y="8003"/>
                  </a:cubicBezTo>
                  <a:cubicBezTo>
                    <a:pt x="53313" y="8003"/>
                    <a:pt x="53075" y="8034"/>
                    <a:pt x="52848" y="8074"/>
                  </a:cubicBezTo>
                  <a:cubicBezTo>
                    <a:pt x="51897" y="8264"/>
                    <a:pt x="52416" y="9232"/>
                    <a:pt x="52295" y="9854"/>
                  </a:cubicBezTo>
                  <a:cubicBezTo>
                    <a:pt x="52156" y="10615"/>
                    <a:pt x="51344" y="10096"/>
                    <a:pt x="50998" y="10545"/>
                  </a:cubicBezTo>
                  <a:cubicBezTo>
                    <a:pt x="50949" y="10609"/>
                    <a:pt x="50910" y="10635"/>
                    <a:pt x="50880" y="10635"/>
                  </a:cubicBezTo>
                  <a:cubicBezTo>
                    <a:pt x="50805" y="10635"/>
                    <a:pt x="50789" y="10469"/>
                    <a:pt x="50826" y="10321"/>
                  </a:cubicBezTo>
                  <a:cubicBezTo>
                    <a:pt x="51033" y="8990"/>
                    <a:pt x="50221" y="8541"/>
                    <a:pt x="49115" y="8161"/>
                  </a:cubicBezTo>
                  <a:cubicBezTo>
                    <a:pt x="46903" y="7400"/>
                    <a:pt x="44535" y="7176"/>
                    <a:pt x="42392" y="6070"/>
                  </a:cubicBezTo>
                  <a:cubicBezTo>
                    <a:pt x="41667" y="5697"/>
                    <a:pt x="40852" y="5536"/>
                    <a:pt x="40032" y="5536"/>
                  </a:cubicBezTo>
                  <a:cubicBezTo>
                    <a:pt x="39367" y="5536"/>
                    <a:pt x="38699" y="5642"/>
                    <a:pt x="38072" y="5828"/>
                  </a:cubicBezTo>
                  <a:cubicBezTo>
                    <a:pt x="36033" y="6432"/>
                    <a:pt x="33838" y="6502"/>
                    <a:pt x="31989" y="7642"/>
                  </a:cubicBezTo>
                  <a:cubicBezTo>
                    <a:pt x="31263" y="8074"/>
                    <a:pt x="29206" y="7296"/>
                    <a:pt x="30226" y="9457"/>
                  </a:cubicBezTo>
                  <a:cubicBezTo>
                    <a:pt x="30278" y="9578"/>
                    <a:pt x="29984" y="9854"/>
                    <a:pt x="29863" y="10079"/>
                  </a:cubicBezTo>
                  <a:cubicBezTo>
                    <a:pt x="28653" y="12412"/>
                    <a:pt x="26234" y="13224"/>
                    <a:pt x="24229" y="14555"/>
                  </a:cubicBezTo>
                  <a:cubicBezTo>
                    <a:pt x="22536" y="15661"/>
                    <a:pt x="23486" y="17112"/>
                    <a:pt x="24022" y="18236"/>
                  </a:cubicBezTo>
                  <a:cubicBezTo>
                    <a:pt x="24328" y="18880"/>
                    <a:pt x="24972" y="19241"/>
                    <a:pt x="25627" y="19241"/>
                  </a:cubicBezTo>
                  <a:cubicBezTo>
                    <a:pt x="26008" y="19241"/>
                    <a:pt x="26393" y="19119"/>
                    <a:pt x="26718" y="18858"/>
                  </a:cubicBezTo>
                  <a:cubicBezTo>
                    <a:pt x="27228" y="18470"/>
                    <a:pt x="27609" y="18306"/>
                    <a:pt x="27903" y="18306"/>
                  </a:cubicBezTo>
                  <a:cubicBezTo>
                    <a:pt x="28524" y="18306"/>
                    <a:pt x="28748" y="19042"/>
                    <a:pt x="28947" y="19946"/>
                  </a:cubicBezTo>
                  <a:cubicBezTo>
                    <a:pt x="28982" y="20223"/>
                    <a:pt x="28999" y="20499"/>
                    <a:pt x="28982" y="20776"/>
                  </a:cubicBezTo>
                  <a:cubicBezTo>
                    <a:pt x="28774" y="20551"/>
                    <a:pt x="28446" y="20396"/>
                    <a:pt x="28342" y="20119"/>
                  </a:cubicBezTo>
                  <a:cubicBezTo>
                    <a:pt x="28124" y="19474"/>
                    <a:pt x="27849" y="19234"/>
                    <a:pt x="27528" y="19234"/>
                  </a:cubicBezTo>
                  <a:cubicBezTo>
                    <a:pt x="27212" y="19234"/>
                    <a:pt x="26853" y="19465"/>
                    <a:pt x="26459" y="19774"/>
                  </a:cubicBezTo>
                  <a:cubicBezTo>
                    <a:pt x="25646" y="20379"/>
                    <a:pt x="25958" y="21260"/>
                    <a:pt x="26130" y="21899"/>
                  </a:cubicBezTo>
                  <a:cubicBezTo>
                    <a:pt x="26459" y="23092"/>
                    <a:pt x="25802" y="23420"/>
                    <a:pt x="24938" y="23627"/>
                  </a:cubicBezTo>
                  <a:cubicBezTo>
                    <a:pt x="23901" y="23852"/>
                    <a:pt x="23072" y="24267"/>
                    <a:pt x="22553" y="25269"/>
                  </a:cubicBezTo>
                  <a:cubicBezTo>
                    <a:pt x="22273" y="25790"/>
                    <a:pt x="21682" y="26043"/>
                    <a:pt x="21157" y="26043"/>
                  </a:cubicBezTo>
                  <a:cubicBezTo>
                    <a:pt x="21003" y="26043"/>
                    <a:pt x="20855" y="26021"/>
                    <a:pt x="20721" y="25978"/>
                  </a:cubicBezTo>
                  <a:cubicBezTo>
                    <a:pt x="20116" y="25788"/>
                    <a:pt x="20963" y="25390"/>
                    <a:pt x="20946" y="24993"/>
                  </a:cubicBezTo>
                  <a:cubicBezTo>
                    <a:pt x="20929" y="24543"/>
                    <a:pt x="20738" y="24129"/>
                    <a:pt x="20410" y="23835"/>
                  </a:cubicBezTo>
                  <a:cubicBezTo>
                    <a:pt x="19477" y="22798"/>
                    <a:pt x="18354" y="21709"/>
                    <a:pt x="18215" y="20327"/>
                  </a:cubicBezTo>
                  <a:cubicBezTo>
                    <a:pt x="18098" y="19205"/>
                    <a:pt x="17332" y="17921"/>
                    <a:pt x="16200" y="17921"/>
                  </a:cubicBezTo>
                  <a:cubicBezTo>
                    <a:pt x="16163" y="17921"/>
                    <a:pt x="16127" y="17922"/>
                    <a:pt x="16090" y="17925"/>
                  </a:cubicBezTo>
                  <a:cubicBezTo>
                    <a:pt x="15105" y="17976"/>
                    <a:pt x="14068" y="18391"/>
                    <a:pt x="13930" y="19221"/>
                  </a:cubicBezTo>
                  <a:cubicBezTo>
                    <a:pt x="13670" y="20430"/>
                    <a:pt x="14137" y="21709"/>
                    <a:pt x="15122" y="22470"/>
                  </a:cubicBezTo>
                  <a:cubicBezTo>
                    <a:pt x="15952" y="23109"/>
                    <a:pt x="15952" y="23161"/>
                    <a:pt x="15589" y="23489"/>
                  </a:cubicBezTo>
                  <a:cubicBezTo>
                    <a:pt x="14448" y="24526"/>
                    <a:pt x="14915" y="26116"/>
                    <a:pt x="14292" y="27377"/>
                  </a:cubicBezTo>
                  <a:cubicBezTo>
                    <a:pt x="14143" y="27687"/>
                    <a:pt x="14420" y="27822"/>
                    <a:pt x="14760" y="27822"/>
                  </a:cubicBezTo>
                  <a:cubicBezTo>
                    <a:pt x="14932" y="27822"/>
                    <a:pt x="15121" y="27787"/>
                    <a:pt x="15278" y="27723"/>
                  </a:cubicBezTo>
                  <a:cubicBezTo>
                    <a:pt x="16510" y="27249"/>
                    <a:pt x="17772" y="26919"/>
                    <a:pt x="19089" y="26919"/>
                  </a:cubicBezTo>
                  <a:cubicBezTo>
                    <a:pt x="19212" y="26919"/>
                    <a:pt x="19336" y="26922"/>
                    <a:pt x="19460" y="26928"/>
                  </a:cubicBezTo>
                  <a:lnTo>
                    <a:pt x="19874" y="26928"/>
                  </a:lnTo>
                  <a:cubicBezTo>
                    <a:pt x="19840" y="26997"/>
                    <a:pt x="19823" y="27136"/>
                    <a:pt x="19753" y="27153"/>
                  </a:cubicBezTo>
                  <a:cubicBezTo>
                    <a:pt x="18630" y="27585"/>
                    <a:pt x="17507" y="28138"/>
                    <a:pt x="16349" y="28414"/>
                  </a:cubicBezTo>
                  <a:cubicBezTo>
                    <a:pt x="15692" y="28570"/>
                    <a:pt x="14915" y="28432"/>
                    <a:pt x="14707" y="29209"/>
                  </a:cubicBezTo>
                  <a:cubicBezTo>
                    <a:pt x="14500" y="30004"/>
                    <a:pt x="15260" y="30194"/>
                    <a:pt x="15813" y="30505"/>
                  </a:cubicBezTo>
                  <a:cubicBezTo>
                    <a:pt x="17161" y="31318"/>
                    <a:pt x="17369" y="32493"/>
                    <a:pt x="16867" y="33910"/>
                  </a:cubicBezTo>
                  <a:cubicBezTo>
                    <a:pt x="16664" y="34503"/>
                    <a:pt x="16349" y="34660"/>
                    <a:pt x="15995" y="34660"/>
                  </a:cubicBezTo>
                  <a:cubicBezTo>
                    <a:pt x="15626" y="34660"/>
                    <a:pt x="15216" y="34489"/>
                    <a:pt x="14846" y="34463"/>
                  </a:cubicBezTo>
                  <a:cubicBezTo>
                    <a:pt x="13916" y="34396"/>
                    <a:pt x="12987" y="34203"/>
                    <a:pt x="12042" y="34203"/>
                  </a:cubicBezTo>
                  <a:cubicBezTo>
                    <a:pt x="12003" y="34203"/>
                    <a:pt x="11964" y="34203"/>
                    <a:pt x="11925" y="34204"/>
                  </a:cubicBezTo>
                  <a:cubicBezTo>
                    <a:pt x="10957" y="34221"/>
                    <a:pt x="9834" y="34446"/>
                    <a:pt x="9989" y="35759"/>
                  </a:cubicBezTo>
                  <a:cubicBezTo>
                    <a:pt x="10128" y="37072"/>
                    <a:pt x="9834" y="38196"/>
                    <a:pt x="9592" y="39440"/>
                  </a:cubicBezTo>
                  <a:cubicBezTo>
                    <a:pt x="9385" y="40425"/>
                    <a:pt x="8693" y="42136"/>
                    <a:pt x="10542" y="42464"/>
                  </a:cubicBezTo>
                  <a:cubicBezTo>
                    <a:pt x="12305" y="42758"/>
                    <a:pt x="12668" y="43173"/>
                    <a:pt x="11735" y="44693"/>
                  </a:cubicBezTo>
                  <a:cubicBezTo>
                    <a:pt x="11389" y="45298"/>
                    <a:pt x="10888" y="45817"/>
                    <a:pt x="10300" y="46180"/>
                  </a:cubicBezTo>
                  <a:cubicBezTo>
                    <a:pt x="9108" y="46871"/>
                    <a:pt x="8175" y="47752"/>
                    <a:pt x="8313" y="49342"/>
                  </a:cubicBezTo>
                  <a:cubicBezTo>
                    <a:pt x="8365" y="49964"/>
                    <a:pt x="8140" y="50707"/>
                    <a:pt x="7535" y="50967"/>
                  </a:cubicBezTo>
                  <a:cubicBezTo>
                    <a:pt x="5168" y="52021"/>
                    <a:pt x="3768" y="53991"/>
                    <a:pt x="2662" y="56168"/>
                  </a:cubicBezTo>
                  <a:cubicBezTo>
                    <a:pt x="1781" y="57931"/>
                    <a:pt x="122" y="59469"/>
                    <a:pt x="1279" y="61888"/>
                  </a:cubicBezTo>
                  <a:cubicBezTo>
                    <a:pt x="1936" y="63236"/>
                    <a:pt x="1573" y="64792"/>
                    <a:pt x="830" y="66209"/>
                  </a:cubicBezTo>
                  <a:cubicBezTo>
                    <a:pt x="1" y="67781"/>
                    <a:pt x="744" y="70477"/>
                    <a:pt x="2126" y="71687"/>
                  </a:cubicBezTo>
                  <a:cubicBezTo>
                    <a:pt x="2420" y="71946"/>
                    <a:pt x="2662" y="72240"/>
                    <a:pt x="2818" y="72586"/>
                  </a:cubicBezTo>
                  <a:cubicBezTo>
                    <a:pt x="4027" y="75040"/>
                    <a:pt x="5462" y="77303"/>
                    <a:pt x="7881" y="78755"/>
                  </a:cubicBezTo>
                  <a:cubicBezTo>
                    <a:pt x="8455" y="79100"/>
                    <a:pt x="9053" y="79742"/>
                    <a:pt x="9645" y="79742"/>
                  </a:cubicBezTo>
                  <a:cubicBezTo>
                    <a:pt x="9766" y="79742"/>
                    <a:pt x="9887" y="79715"/>
                    <a:pt x="10007" y="79654"/>
                  </a:cubicBezTo>
                  <a:cubicBezTo>
                    <a:pt x="12824" y="78254"/>
                    <a:pt x="16142" y="79844"/>
                    <a:pt x="18889" y="77874"/>
                  </a:cubicBezTo>
                  <a:cubicBezTo>
                    <a:pt x="19326" y="77562"/>
                    <a:pt x="19938" y="77352"/>
                    <a:pt x="20558" y="77352"/>
                  </a:cubicBezTo>
                  <a:cubicBezTo>
                    <a:pt x="21313" y="77352"/>
                    <a:pt x="22079" y="77663"/>
                    <a:pt x="22553" y="78479"/>
                  </a:cubicBezTo>
                  <a:cubicBezTo>
                    <a:pt x="23034" y="79313"/>
                    <a:pt x="23538" y="79650"/>
                    <a:pt x="24283" y="79650"/>
                  </a:cubicBezTo>
                  <a:cubicBezTo>
                    <a:pt x="24448" y="79650"/>
                    <a:pt x="24626" y="79633"/>
                    <a:pt x="24817" y="79602"/>
                  </a:cubicBezTo>
                  <a:cubicBezTo>
                    <a:pt x="24994" y="79574"/>
                    <a:pt x="25161" y="79561"/>
                    <a:pt x="25317" y="79561"/>
                  </a:cubicBezTo>
                  <a:cubicBezTo>
                    <a:pt x="26715" y="79561"/>
                    <a:pt x="27271" y="80640"/>
                    <a:pt x="26960" y="82194"/>
                  </a:cubicBezTo>
                  <a:cubicBezTo>
                    <a:pt x="26683" y="83611"/>
                    <a:pt x="25750" y="85218"/>
                    <a:pt x="26545" y="86480"/>
                  </a:cubicBezTo>
                  <a:cubicBezTo>
                    <a:pt x="27461" y="87966"/>
                    <a:pt x="28515" y="89400"/>
                    <a:pt x="29206" y="90973"/>
                  </a:cubicBezTo>
                  <a:cubicBezTo>
                    <a:pt x="30416" y="93721"/>
                    <a:pt x="31298" y="96641"/>
                    <a:pt x="29777" y="99631"/>
                  </a:cubicBezTo>
                  <a:cubicBezTo>
                    <a:pt x="28809" y="101515"/>
                    <a:pt x="28619" y="103502"/>
                    <a:pt x="29535" y="105369"/>
                  </a:cubicBezTo>
                  <a:cubicBezTo>
                    <a:pt x="30503" y="107321"/>
                    <a:pt x="31228" y="109274"/>
                    <a:pt x="31488" y="111469"/>
                  </a:cubicBezTo>
                  <a:cubicBezTo>
                    <a:pt x="31712" y="113456"/>
                    <a:pt x="31695" y="115599"/>
                    <a:pt x="33371" y="117172"/>
                  </a:cubicBezTo>
                  <a:cubicBezTo>
                    <a:pt x="34322" y="118088"/>
                    <a:pt x="34581" y="119436"/>
                    <a:pt x="35013" y="120645"/>
                  </a:cubicBezTo>
                  <a:cubicBezTo>
                    <a:pt x="35393" y="121717"/>
                    <a:pt x="34546" y="123065"/>
                    <a:pt x="35843" y="123998"/>
                  </a:cubicBezTo>
                  <a:cubicBezTo>
                    <a:pt x="36206" y="124270"/>
                    <a:pt x="36549" y="124368"/>
                    <a:pt x="36881" y="124368"/>
                  </a:cubicBezTo>
                  <a:cubicBezTo>
                    <a:pt x="37735" y="124368"/>
                    <a:pt x="38515" y="123721"/>
                    <a:pt x="39372" y="123721"/>
                  </a:cubicBezTo>
                  <a:cubicBezTo>
                    <a:pt x="39388" y="123721"/>
                    <a:pt x="39404" y="123721"/>
                    <a:pt x="39420" y="123721"/>
                  </a:cubicBezTo>
                  <a:cubicBezTo>
                    <a:pt x="39526" y="123724"/>
                    <a:pt x="39630" y="123725"/>
                    <a:pt x="39734" y="123725"/>
                  </a:cubicBezTo>
                  <a:cubicBezTo>
                    <a:pt x="44937" y="123725"/>
                    <a:pt x="47636" y="120353"/>
                    <a:pt x="49754" y="116100"/>
                  </a:cubicBezTo>
                  <a:cubicBezTo>
                    <a:pt x="50186" y="115236"/>
                    <a:pt x="49720" y="113957"/>
                    <a:pt x="50826" y="113508"/>
                  </a:cubicBezTo>
                  <a:cubicBezTo>
                    <a:pt x="52761" y="112713"/>
                    <a:pt x="53193" y="111175"/>
                    <a:pt x="52692" y="109499"/>
                  </a:cubicBezTo>
                  <a:cubicBezTo>
                    <a:pt x="51949" y="107028"/>
                    <a:pt x="53297" y="106112"/>
                    <a:pt x="55181" y="105282"/>
                  </a:cubicBezTo>
                  <a:cubicBezTo>
                    <a:pt x="57773" y="104107"/>
                    <a:pt x="59449" y="98370"/>
                    <a:pt x="57963" y="96071"/>
                  </a:cubicBezTo>
                  <a:cubicBezTo>
                    <a:pt x="56770" y="94239"/>
                    <a:pt x="57099" y="92217"/>
                    <a:pt x="57444" y="90316"/>
                  </a:cubicBezTo>
                  <a:cubicBezTo>
                    <a:pt x="57911" y="87621"/>
                    <a:pt x="59933" y="85823"/>
                    <a:pt x="61851" y="84164"/>
                  </a:cubicBezTo>
                  <a:cubicBezTo>
                    <a:pt x="65601" y="80915"/>
                    <a:pt x="68055" y="76992"/>
                    <a:pt x="69109" y="72171"/>
                  </a:cubicBezTo>
                  <a:cubicBezTo>
                    <a:pt x="69271" y="71459"/>
                    <a:pt x="69266" y="70656"/>
                    <a:pt x="68371" y="70656"/>
                  </a:cubicBezTo>
                  <a:cubicBezTo>
                    <a:pt x="68311" y="70656"/>
                    <a:pt x="68246" y="70660"/>
                    <a:pt x="68176" y="70667"/>
                  </a:cubicBezTo>
                  <a:cubicBezTo>
                    <a:pt x="67157" y="70788"/>
                    <a:pt x="66154" y="71151"/>
                    <a:pt x="65152" y="71462"/>
                  </a:cubicBezTo>
                  <a:cubicBezTo>
                    <a:pt x="63960" y="71826"/>
                    <a:pt x="63201" y="72060"/>
                    <a:pt x="62664" y="72060"/>
                  </a:cubicBezTo>
                  <a:cubicBezTo>
                    <a:pt x="61727" y="72060"/>
                    <a:pt x="61469" y="71346"/>
                    <a:pt x="60772" y="69363"/>
                  </a:cubicBezTo>
                  <a:lnTo>
                    <a:pt x="60772" y="69363"/>
                  </a:lnTo>
                  <a:cubicBezTo>
                    <a:pt x="61180" y="69747"/>
                    <a:pt x="61467" y="70422"/>
                    <a:pt x="62074" y="70422"/>
                  </a:cubicBezTo>
                  <a:cubicBezTo>
                    <a:pt x="62180" y="70422"/>
                    <a:pt x="62295" y="70402"/>
                    <a:pt x="62422" y="70356"/>
                  </a:cubicBezTo>
                  <a:cubicBezTo>
                    <a:pt x="63925" y="69769"/>
                    <a:pt x="65359" y="68957"/>
                    <a:pt x="66897" y="68455"/>
                  </a:cubicBezTo>
                  <a:cubicBezTo>
                    <a:pt x="68660" y="67868"/>
                    <a:pt x="69732" y="66209"/>
                    <a:pt x="71391" y="65639"/>
                  </a:cubicBezTo>
                  <a:cubicBezTo>
                    <a:pt x="73706" y="64844"/>
                    <a:pt x="76713" y="61716"/>
                    <a:pt x="76852" y="59383"/>
                  </a:cubicBezTo>
                  <a:cubicBezTo>
                    <a:pt x="76834" y="59072"/>
                    <a:pt x="76713" y="58778"/>
                    <a:pt x="76506" y="58553"/>
                  </a:cubicBezTo>
                  <a:cubicBezTo>
                    <a:pt x="75918" y="57810"/>
                    <a:pt x="75279" y="57153"/>
                    <a:pt x="74294" y="56894"/>
                  </a:cubicBezTo>
                  <a:cubicBezTo>
                    <a:pt x="73724" y="56739"/>
                    <a:pt x="73378" y="56151"/>
                    <a:pt x="73516" y="55581"/>
                  </a:cubicBezTo>
                  <a:cubicBezTo>
                    <a:pt x="73547" y="55481"/>
                    <a:pt x="73596" y="55443"/>
                    <a:pt x="73658" y="55443"/>
                  </a:cubicBezTo>
                  <a:cubicBezTo>
                    <a:pt x="73842" y="55443"/>
                    <a:pt x="74139" y="55775"/>
                    <a:pt x="74398" y="55788"/>
                  </a:cubicBezTo>
                  <a:cubicBezTo>
                    <a:pt x="75366" y="55855"/>
                    <a:pt x="76333" y="56083"/>
                    <a:pt x="77301" y="56083"/>
                  </a:cubicBezTo>
                  <a:cubicBezTo>
                    <a:pt x="77336" y="56083"/>
                    <a:pt x="77370" y="56083"/>
                    <a:pt x="77405" y="56082"/>
                  </a:cubicBezTo>
                  <a:cubicBezTo>
                    <a:pt x="77727" y="56077"/>
                    <a:pt x="78047" y="56073"/>
                    <a:pt x="78365" y="56073"/>
                  </a:cubicBezTo>
                  <a:cubicBezTo>
                    <a:pt x="81373" y="56073"/>
                    <a:pt x="84145" y="56432"/>
                    <a:pt x="85786" y="59746"/>
                  </a:cubicBezTo>
                  <a:cubicBezTo>
                    <a:pt x="86136" y="60461"/>
                    <a:pt x="86996" y="61297"/>
                    <a:pt x="88011" y="61297"/>
                  </a:cubicBezTo>
                  <a:cubicBezTo>
                    <a:pt x="88148" y="61297"/>
                    <a:pt x="88288" y="61282"/>
                    <a:pt x="88430" y="61249"/>
                  </a:cubicBezTo>
                  <a:cubicBezTo>
                    <a:pt x="88585" y="61214"/>
                    <a:pt x="88707" y="61197"/>
                    <a:pt x="88805" y="61197"/>
                  </a:cubicBezTo>
                  <a:cubicBezTo>
                    <a:pt x="89186" y="61197"/>
                    <a:pt x="89184" y="61451"/>
                    <a:pt x="89225" y="61837"/>
                  </a:cubicBezTo>
                  <a:cubicBezTo>
                    <a:pt x="89830" y="66554"/>
                    <a:pt x="91990" y="70685"/>
                    <a:pt x="94133" y="74832"/>
                  </a:cubicBezTo>
                  <a:cubicBezTo>
                    <a:pt x="94475" y="75487"/>
                    <a:pt x="94875" y="75911"/>
                    <a:pt x="95290" y="75911"/>
                  </a:cubicBezTo>
                  <a:cubicBezTo>
                    <a:pt x="95652" y="75911"/>
                    <a:pt x="96025" y="75588"/>
                    <a:pt x="96380" y="74815"/>
                  </a:cubicBezTo>
                  <a:cubicBezTo>
                    <a:pt x="96622" y="74297"/>
                    <a:pt x="97036" y="73847"/>
                    <a:pt x="97382" y="73381"/>
                  </a:cubicBezTo>
                  <a:lnTo>
                    <a:pt x="97538" y="73225"/>
                  </a:lnTo>
                  <a:cubicBezTo>
                    <a:pt x="98212" y="71618"/>
                    <a:pt x="98056" y="69993"/>
                    <a:pt x="97831" y="68317"/>
                  </a:cubicBezTo>
                  <a:cubicBezTo>
                    <a:pt x="97762" y="67833"/>
                    <a:pt x="97589" y="67211"/>
                    <a:pt x="98194" y="67073"/>
                  </a:cubicBezTo>
                  <a:cubicBezTo>
                    <a:pt x="99784" y="66693"/>
                    <a:pt x="100268" y="65258"/>
                    <a:pt x="101149" y="64187"/>
                  </a:cubicBezTo>
                  <a:cubicBezTo>
                    <a:pt x="102117" y="63029"/>
                    <a:pt x="103137" y="61629"/>
                    <a:pt x="104243" y="60903"/>
                  </a:cubicBezTo>
                  <a:cubicBezTo>
                    <a:pt x="104825" y="60515"/>
                    <a:pt x="105739" y="59942"/>
                    <a:pt x="106690" y="59942"/>
                  </a:cubicBezTo>
                  <a:cubicBezTo>
                    <a:pt x="107432" y="59942"/>
                    <a:pt x="108196" y="60292"/>
                    <a:pt x="108840" y="61353"/>
                  </a:cubicBezTo>
                  <a:cubicBezTo>
                    <a:pt x="109600" y="62632"/>
                    <a:pt x="110965" y="63565"/>
                    <a:pt x="111017" y="65258"/>
                  </a:cubicBezTo>
                  <a:cubicBezTo>
                    <a:pt x="111034" y="65777"/>
                    <a:pt x="110793" y="66433"/>
                    <a:pt x="111536" y="66693"/>
                  </a:cubicBezTo>
                  <a:cubicBezTo>
                    <a:pt x="111822" y="66788"/>
                    <a:pt x="112112" y="66862"/>
                    <a:pt x="112391" y="66862"/>
                  </a:cubicBezTo>
                  <a:cubicBezTo>
                    <a:pt x="112769" y="66862"/>
                    <a:pt x="113129" y="66727"/>
                    <a:pt x="113437" y="66330"/>
                  </a:cubicBezTo>
                  <a:cubicBezTo>
                    <a:pt x="113540" y="66205"/>
                    <a:pt x="113700" y="66031"/>
                    <a:pt x="113856" y="66031"/>
                  </a:cubicBezTo>
                  <a:cubicBezTo>
                    <a:pt x="113960" y="66031"/>
                    <a:pt x="114062" y="66109"/>
                    <a:pt x="114145" y="66330"/>
                  </a:cubicBezTo>
                  <a:cubicBezTo>
                    <a:pt x="114543" y="67470"/>
                    <a:pt x="114802" y="68663"/>
                    <a:pt x="115286" y="69769"/>
                  </a:cubicBezTo>
                  <a:cubicBezTo>
                    <a:pt x="116271" y="72033"/>
                    <a:pt x="114940" y="74677"/>
                    <a:pt x="116858" y="76871"/>
                  </a:cubicBezTo>
                  <a:cubicBezTo>
                    <a:pt x="118241" y="78461"/>
                    <a:pt x="118362" y="80915"/>
                    <a:pt x="119900" y="82540"/>
                  </a:cubicBezTo>
                  <a:cubicBezTo>
                    <a:pt x="120401" y="82799"/>
                    <a:pt x="120885" y="83058"/>
                    <a:pt x="121386" y="83300"/>
                  </a:cubicBezTo>
                  <a:cubicBezTo>
                    <a:pt x="121538" y="83368"/>
                    <a:pt x="121699" y="83403"/>
                    <a:pt x="121846" y="83403"/>
                  </a:cubicBezTo>
                  <a:cubicBezTo>
                    <a:pt x="122184" y="83403"/>
                    <a:pt x="122445" y="83219"/>
                    <a:pt x="122337" y="82834"/>
                  </a:cubicBezTo>
                  <a:cubicBezTo>
                    <a:pt x="121818" y="80915"/>
                    <a:pt x="121991" y="78790"/>
                    <a:pt x="119969" y="77355"/>
                  </a:cubicBezTo>
                  <a:cubicBezTo>
                    <a:pt x="118414" y="76249"/>
                    <a:pt x="117239" y="74521"/>
                    <a:pt x="117463" y="72378"/>
                  </a:cubicBezTo>
                  <a:cubicBezTo>
                    <a:pt x="117528" y="71821"/>
                    <a:pt x="116912" y="70437"/>
                    <a:pt x="117695" y="70437"/>
                  </a:cubicBezTo>
                  <a:cubicBezTo>
                    <a:pt x="117955" y="70437"/>
                    <a:pt x="118371" y="70590"/>
                    <a:pt x="119019" y="70979"/>
                  </a:cubicBezTo>
                  <a:cubicBezTo>
                    <a:pt x="120194" y="71704"/>
                    <a:pt x="121386" y="72655"/>
                    <a:pt x="121749" y="73605"/>
                  </a:cubicBezTo>
                  <a:cubicBezTo>
                    <a:pt x="122096" y="74553"/>
                    <a:pt x="122434" y="74868"/>
                    <a:pt x="122776" y="74868"/>
                  </a:cubicBezTo>
                  <a:cubicBezTo>
                    <a:pt x="123251" y="74868"/>
                    <a:pt x="123732" y="74261"/>
                    <a:pt x="124255" y="73899"/>
                  </a:cubicBezTo>
                  <a:cubicBezTo>
                    <a:pt x="124531" y="73709"/>
                    <a:pt x="124721" y="73363"/>
                    <a:pt x="125015" y="73208"/>
                  </a:cubicBezTo>
                  <a:cubicBezTo>
                    <a:pt x="126743" y="72292"/>
                    <a:pt x="127210" y="70961"/>
                    <a:pt x="126743" y="69043"/>
                  </a:cubicBezTo>
                  <a:cubicBezTo>
                    <a:pt x="126294" y="67159"/>
                    <a:pt x="125292" y="65725"/>
                    <a:pt x="123892" y="64533"/>
                  </a:cubicBezTo>
                  <a:cubicBezTo>
                    <a:pt x="122596" y="63409"/>
                    <a:pt x="122285" y="62459"/>
                    <a:pt x="123546" y="61059"/>
                  </a:cubicBezTo>
                  <a:cubicBezTo>
                    <a:pt x="123952" y="60621"/>
                    <a:pt x="124332" y="60388"/>
                    <a:pt x="124705" y="60388"/>
                  </a:cubicBezTo>
                  <a:cubicBezTo>
                    <a:pt x="124936" y="60388"/>
                    <a:pt x="125164" y="60477"/>
                    <a:pt x="125395" y="60661"/>
                  </a:cubicBezTo>
                  <a:cubicBezTo>
                    <a:pt x="126000" y="61145"/>
                    <a:pt x="125810" y="61750"/>
                    <a:pt x="125119" y="62234"/>
                  </a:cubicBezTo>
                  <a:cubicBezTo>
                    <a:pt x="124618" y="62580"/>
                    <a:pt x="124445" y="63219"/>
                    <a:pt x="125050" y="63651"/>
                  </a:cubicBezTo>
                  <a:cubicBezTo>
                    <a:pt x="125442" y="63952"/>
                    <a:pt x="125858" y="64171"/>
                    <a:pt x="126268" y="64171"/>
                  </a:cubicBezTo>
                  <a:cubicBezTo>
                    <a:pt x="126635" y="64171"/>
                    <a:pt x="126996" y="63996"/>
                    <a:pt x="127331" y="63547"/>
                  </a:cubicBezTo>
                  <a:cubicBezTo>
                    <a:pt x="127694" y="63046"/>
                    <a:pt x="128247" y="62407"/>
                    <a:pt x="127469" y="61940"/>
                  </a:cubicBezTo>
                  <a:cubicBezTo>
                    <a:pt x="126398" y="61318"/>
                    <a:pt x="127037" y="61042"/>
                    <a:pt x="127590" y="60696"/>
                  </a:cubicBezTo>
                  <a:cubicBezTo>
                    <a:pt x="130061" y="59210"/>
                    <a:pt x="133449" y="59106"/>
                    <a:pt x="134693" y="55788"/>
                  </a:cubicBezTo>
                  <a:cubicBezTo>
                    <a:pt x="135298" y="54146"/>
                    <a:pt x="136093" y="52591"/>
                    <a:pt x="135851" y="50725"/>
                  </a:cubicBezTo>
                  <a:cubicBezTo>
                    <a:pt x="135522" y="48288"/>
                    <a:pt x="133932" y="46629"/>
                    <a:pt x="132498" y="44918"/>
                  </a:cubicBezTo>
                  <a:cubicBezTo>
                    <a:pt x="131772" y="44054"/>
                    <a:pt x="131859" y="43622"/>
                    <a:pt x="132775" y="43173"/>
                  </a:cubicBezTo>
                  <a:cubicBezTo>
                    <a:pt x="133120" y="43017"/>
                    <a:pt x="133397" y="42793"/>
                    <a:pt x="133362" y="42378"/>
                  </a:cubicBezTo>
                  <a:cubicBezTo>
                    <a:pt x="133345" y="41980"/>
                    <a:pt x="133051" y="41635"/>
                    <a:pt x="132671" y="41548"/>
                  </a:cubicBezTo>
                  <a:cubicBezTo>
                    <a:pt x="132227" y="41462"/>
                    <a:pt x="131713" y="41297"/>
                    <a:pt x="131292" y="41297"/>
                  </a:cubicBezTo>
                  <a:cubicBezTo>
                    <a:pt x="131122" y="41297"/>
                    <a:pt x="130968" y="41323"/>
                    <a:pt x="130839" y="41393"/>
                  </a:cubicBezTo>
                  <a:cubicBezTo>
                    <a:pt x="130667" y="41486"/>
                    <a:pt x="130517" y="41524"/>
                    <a:pt x="130385" y="41524"/>
                  </a:cubicBezTo>
                  <a:cubicBezTo>
                    <a:pt x="129751" y="41524"/>
                    <a:pt x="129496" y="40648"/>
                    <a:pt x="128935" y="40648"/>
                  </a:cubicBezTo>
                  <a:cubicBezTo>
                    <a:pt x="128871" y="40648"/>
                    <a:pt x="128804" y="40659"/>
                    <a:pt x="128731" y="40684"/>
                  </a:cubicBezTo>
                  <a:cubicBezTo>
                    <a:pt x="129025" y="40425"/>
                    <a:pt x="129336" y="40166"/>
                    <a:pt x="129612" y="39889"/>
                  </a:cubicBezTo>
                  <a:cubicBezTo>
                    <a:pt x="129699" y="39786"/>
                    <a:pt x="129768" y="39647"/>
                    <a:pt x="129802" y="39509"/>
                  </a:cubicBezTo>
                  <a:cubicBezTo>
                    <a:pt x="129896" y="39229"/>
                    <a:pt x="130059" y="38963"/>
                    <a:pt x="130355" y="38963"/>
                  </a:cubicBezTo>
                  <a:cubicBezTo>
                    <a:pt x="130388" y="38963"/>
                    <a:pt x="130423" y="38966"/>
                    <a:pt x="130459" y="38973"/>
                  </a:cubicBezTo>
                  <a:cubicBezTo>
                    <a:pt x="130822" y="39025"/>
                    <a:pt x="130718" y="39405"/>
                    <a:pt x="130753" y="39665"/>
                  </a:cubicBezTo>
                  <a:cubicBezTo>
                    <a:pt x="130885" y="40368"/>
                    <a:pt x="131150" y="40680"/>
                    <a:pt x="131522" y="40680"/>
                  </a:cubicBezTo>
                  <a:cubicBezTo>
                    <a:pt x="131781" y="40680"/>
                    <a:pt x="132092" y="40529"/>
                    <a:pt x="132446" y="40252"/>
                  </a:cubicBezTo>
                  <a:cubicBezTo>
                    <a:pt x="132816" y="39963"/>
                    <a:pt x="133198" y="39825"/>
                    <a:pt x="133552" y="39825"/>
                  </a:cubicBezTo>
                  <a:cubicBezTo>
                    <a:pt x="134190" y="39825"/>
                    <a:pt x="134735" y="40276"/>
                    <a:pt x="134935" y="41099"/>
                  </a:cubicBezTo>
                  <a:cubicBezTo>
                    <a:pt x="135004" y="41410"/>
                    <a:pt x="135246" y="41911"/>
                    <a:pt x="135436" y="41928"/>
                  </a:cubicBezTo>
                  <a:cubicBezTo>
                    <a:pt x="136836" y="42067"/>
                    <a:pt x="137130" y="43259"/>
                    <a:pt x="137441" y="44192"/>
                  </a:cubicBezTo>
                  <a:cubicBezTo>
                    <a:pt x="137757" y="45176"/>
                    <a:pt x="138205" y="45491"/>
                    <a:pt x="138710" y="45491"/>
                  </a:cubicBezTo>
                  <a:cubicBezTo>
                    <a:pt x="139226" y="45491"/>
                    <a:pt x="139803" y="45163"/>
                    <a:pt x="140361" y="44884"/>
                  </a:cubicBezTo>
                  <a:cubicBezTo>
                    <a:pt x="141813" y="44175"/>
                    <a:pt x="140586" y="43363"/>
                    <a:pt x="140327" y="42654"/>
                  </a:cubicBezTo>
                  <a:cubicBezTo>
                    <a:pt x="140188" y="42188"/>
                    <a:pt x="139739" y="41773"/>
                    <a:pt x="139324" y="41479"/>
                  </a:cubicBezTo>
                  <a:cubicBezTo>
                    <a:pt x="137717" y="40356"/>
                    <a:pt x="137648" y="38921"/>
                    <a:pt x="138305" y="37245"/>
                  </a:cubicBezTo>
                  <a:cubicBezTo>
                    <a:pt x="138533" y="36644"/>
                    <a:pt x="138753" y="36160"/>
                    <a:pt x="139216" y="36160"/>
                  </a:cubicBezTo>
                  <a:cubicBezTo>
                    <a:pt x="139418" y="36160"/>
                    <a:pt x="139666" y="36252"/>
                    <a:pt x="139981" y="36468"/>
                  </a:cubicBezTo>
                  <a:cubicBezTo>
                    <a:pt x="140121" y="36569"/>
                    <a:pt x="140268" y="36617"/>
                    <a:pt x="140413" y="36617"/>
                  </a:cubicBezTo>
                  <a:cubicBezTo>
                    <a:pt x="140661" y="36617"/>
                    <a:pt x="140902" y="36477"/>
                    <a:pt x="141087" y="36226"/>
                  </a:cubicBezTo>
                  <a:cubicBezTo>
                    <a:pt x="142573" y="34255"/>
                    <a:pt x="142850" y="29797"/>
                    <a:pt x="141640" y="27706"/>
                  </a:cubicBezTo>
                  <a:cubicBezTo>
                    <a:pt x="141485" y="27447"/>
                    <a:pt x="141104" y="27187"/>
                    <a:pt x="141398" y="26807"/>
                  </a:cubicBezTo>
                  <a:lnTo>
                    <a:pt x="141398" y="26807"/>
                  </a:lnTo>
                  <a:cubicBezTo>
                    <a:pt x="141623" y="26997"/>
                    <a:pt x="141917" y="27153"/>
                    <a:pt x="142072" y="27395"/>
                  </a:cubicBezTo>
                  <a:cubicBezTo>
                    <a:pt x="142988" y="28812"/>
                    <a:pt x="143869" y="30229"/>
                    <a:pt x="144733" y="31663"/>
                  </a:cubicBezTo>
                  <a:cubicBezTo>
                    <a:pt x="144984" y="32062"/>
                    <a:pt x="145261" y="32460"/>
                    <a:pt x="145713" y="32460"/>
                  </a:cubicBezTo>
                  <a:cubicBezTo>
                    <a:pt x="145790" y="32460"/>
                    <a:pt x="145872" y="32449"/>
                    <a:pt x="145960" y="32424"/>
                  </a:cubicBezTo>
                  <a:cubicBezTo>
                    <a:pt x="146323" y="32320"/>
                    <a:pt x="146825" y="32043"/>
                    <a:pt x="146928" y="31750"/>
                  </a:cubicBezTo>
                  <a:cubicBezTo>
                    <a:pt x="147118" y="31197"/>
                    <a:pt x="146496" y="30972"/>
                    <a:pt x="146151" y="30644"/>
                  </a:cubicBezTo>
                  <a:cubicBezTo>
                    <a:pt x="145805" y="30298"/>
                    <a:pt x="144889" y="29935"/>
                    <a:pt x="145511" y="29348"/>
                  </a:cubicBezTo>
                  <a:cubicBezTo>
                    <a:pt x="146220" y="28674"/>
                    <a:pt x="145701" y="28363"/>
                    <a:pt x="145373" y="27982"/>
                  </a:cubicBezTo>
                  <a:cubicBezTo>
                    <a:pt x="144924" y="27464"/>
                    <a:pt x="144353" y="27049"/>
                    <a:pt x="143904" y="26513"/>
                  </a:cubicBezTo>
                  <a:cubicBezTo>
                    <a:pt x="142452" y="24803"/>
                    <a:pt x="140309" y="24008"/>
                    <a:pt x="138927" y="23455"/>
                  </a:cubicBezTo>
                  <a:cubicBezTo>
                    <a:pt x="137233" y="22781"/>
                    <a:pt x="135350" y="23368"/>
                    <a:pt x="133794" y="22349"/>
                  </a:cubicBezTo>
                  <a:cubicBezTo>
                    <a:pt x="133621" y="22228"/>
                    <a:pt x="133120" y="22141"/>
                    <a:pt x="133379" y="21934"/>
                  </a:cubicBezTo>
                  <a:cubicBezTo>
                    <a:pt x="134416" y="21156"/>
                    <a:pt x="134192" y="19843"/>
                    <a:pt x="134814" y="18910"/>
                  </a:cubicBezTo>
                  <a:cubicBezTo>
                    <a:pt x="135183" y="18357"/>
                    <a:pt x="137525" y="17996"/>
                    <a:pt x="139389" y="17996"/>
                  </a:cubicBezTo>
                  <a:cubicBezTo>
                    <a:pt x="140321" y="17996"/>
                    <a:pt x="141133" y="18086"/>
                    <a:pt x="141519" y="18287"/>
                  </a:cubicBezTo>
                  <a:cubicBezTo>
                    <a:pt x="141913" y="18491"/>
                    <a:pt x="142318" y="18567"/>
                    <a:pt x="142722" y="18567"/>
                  </a:cubicBezTo>
                  <a:cubicBezTo>
                    <a:pt x="143310" y="18567"/>
                    <a:pt x="143896" y="18407"/>
                    <a:pt x="144440" y="18253"/>
                  </a:cubicBezTo>
                  <a:cubicBezTo>
                    <a:pt x="145183" y="18028"/>
                    <a:pt x="144301" y="17320"/>
                    <a:pt x="144440" y="16905"/>
                  </a:cubicBezTo>
                  <a:cubicBezTo>
                    <a:pt x="144595" y="16473"/>
                    <a:pt x="144232" y="15764"/>
                    <a:pt x="144803" y="15626"/>
                  </a:cubicBezTo>
                  <a:cubicBezTo>
                    <a:pt x="144894" y="15602"/>
                    <a:pt x="144986" y="15590"/>
                    <a:pt x="145078" y="15590"/>
                  </a:cubicBezTo>
                  <a:cubicBezTo>
                    <a:pt x="145503" y="15590"/>
                    <a:pt x="145922" y="15838"/>
                    <a:pt x="146306" y="16179"/>
                  </a:cubicBezTo>
                  <a:cubicBezTo>
                    <a:pt x="146709" y="16532"/>
                    <a:pt x="147171" y="16997"/>
                    <a:pt x="147617" y="16997"/>
                  </a:cubicBezTo>
                  <a:cubicBezTo>
                    <a:pt x="147935" y="16997"/>
                    <a:pt x="148244" y="16760"/>
                    <a:pt x="148518" y="16075"/>
                  </a:cubicBezTo>
                  <a:cubicBezTo>
                    <a:pt x="148584" y="15900"/>
                    <a:pt x="148692" y="15801"/>
                    <a:pt x="148828" y="15801"/>
                  </a:cubicBezTo>
                  <a:cubicBezTo>
                    <a:pt x="148906" y="15801"/>
                    <a:pt x="148994" y="15833"/>
                    <a:pt x="149088" y="15903"/>
                  </a:cubicBezTo>
                  <a:cubicBezTo>
                    <a:pt x="149348" y="16110"/>
                    <a:pt x="149348" y="16335"/>
                    <a:pt x="149192" y="16646"/>
                  </a:cubicBezTo>
                  <a:cubicBezTo>
                    <a:pt x="148743" y="17596"/>
                    <a:pt x="147965" y="18547"/>
                    <a:pt x="147965" y="19497"/>
                  </a:cubicBezTo>
                  <a:cubicBezTo>
                    <a:pt x="147931" y="21122"/>
                    <a:pt x="148708" y="22677"/>
                    <a:pt x="150022" y="23627"/>
                  </a:cubicBezTo>
                  <a:cubicBezTo>
                    <a:pt x="151231" y="24561"/>
                    <a:pt x="152631" y="25269"/>
                    <a:pt x="153582" y="26513"/>
                  </a:cubicBezTo>
                  <a:cubicBezTo>
                    <a:pt x="153835" y="26852"/>
                    <a:pt x="154112" y="27339"/>
                    <a:pt x="154580" y="27339"/>
                  </a:cubicBezTo>
                  <a:cubicBezTo>
                    <a:pt x="154686" y="27339"/>
                    <a:pt x="154802" y="27314"/>
                    <a:pt x="154930" y="27257"/>
                  </a:cubicBezTo>
                  <a:cubicBezTo>
                    <a:pt x="155621" y="26928"/>
                    <a:pt x="155673" y="26271"/>
                    <a:pt x="155604" y="25615"/>
                  </a:cubicBezTo>
                  <a:cubicBezTo>
                    <a:pt x="155448" y="24025"/>
                    <a:pt x="155863" y="22435"/>
                    <a:pt x="154739" y="20845"/>
                  </a:cubicBezTo>
                  <a:cubicBezTo>
                    <a:pt x="154065" y="19877"/>
                    <a:pt x="153772" y="18823"/>
                    <a:pt x="152406" y="18737"/>
                  </a:cubicBezTo>
                  <a:cubicBezTo>
                    <a:pt x="152044" y="18720"/>
                    <a:pt x="151940" y="18478"/>
                    <a:pt x="151888" y="18201"/>
                  </a:cubicBezTo>
                  <a:cubicBezTo>
                    <a:pt x="151820" y="17931"/>
                    <a:pt x="151918" y="17578"/>
                    <a:pt x="152229" y="17578"/>
                  </a:cubicBezTo>
                  <a:cubicBezTo>
                    <a:pt x="152236" y="17578"/>
                    <a:pt x="152243" y="17579"/>
                    <a:pt x="152251" y="17579"/>
                  </a:cubicBezTo>
                  <a:cubicBezTo>
                    <a:pt x="152284" y="17581"/>
                    <a:pt x="152317" y="17582"/>
                    <a:pt x="152350" y="17582"/>
                  </a:cubicBezTo>
                  <a:cubicBezTo>
                    <a:pt x="153000" y="17582"/>
                    <a:pt x="153628" y="17254"/>
                    <a:pt x="154277" y="17254"/>
                  </a:cubicBezTo>
                  <a:cubicBezTo>
                    <a:pt x="154558" y="17254"/>
                    <a:pt x="154844" y="17316"/>
                    <a:pt x="155137" y="17493"/>
                  </a:cubicBezTo>
                  <a:cubicBezTo>
                    <a:pt x="155393" y="17649"/>
                    <a:pt x="155627" y="17726"/>
                    <a:pt x="155836" y="17726"/>
                  </a:cubicBezTo>
                  <a:cubicBezTo>
                    <a:pt x="156249" y="17726"/>
                    <a:pt x="156566" y="17427"/>
                    <a:pt x="156761" y="16853"/>
                  </a:cubicBezTo>
                  <a:cubicBezTo>
                    <a:pt x="157072" y="15920"/>
                    <a:pt x="157954" y="15505"/>
                    <a:pt x="158662" y="15039"/>
                  </a:cubicBezTo>
                  <a:cubicBezTo>
                    <a:pt x="158771" y="14969"/>
                    <a:pt x="158912" y="14953"/>
                    <a:pt x="159064" y="14953"/>
                  </a:cubicBezTo>
                  <a:cubicBezTo>
                    <a:pt x="159192" y="14953"/>
                    <a:pt x="159327" y="14964"/>
                    <a:pt x="159458" y="14964"/>
                  </a:cubicBezTo>
                  <a:cubicBezTo>
                    <a:pt x="159792" y="14964"/>
                    <a:pt x="160100" y="14892"/>
                    <a:pt x="160183" y="14382"/>
                  </a:cubicBezTo>
                  <a:cubicBezTo>
                    <a:pt x="160304" y="13501"/>
                    <a:pt x="159475" y="13310"/>
                    <a:pt x="158887" y="12965"/>
                  </a:cubicBezTo>
                  <a:cubicBezTo>
                    <a:pt x="158662" y="12827"/>
                    <a:pt x="158334" y="12550"/>
                    <a:pt x="158351" y="12395"/>
                  </a:cubicBezTo>
                  <a:cubicBezTo>
                    <a:pt x="158404" y="12154"/>
                    <a:pt x="158582" y="12097"/>
                    <a:pt x="158776" y="12097"/>
                  </a:cubicBezTo>
                  <a:cubicBezTo>
                    <a:pt x="158903" y="12097"/>
                    <a:pt x="159037" y="12122"/>
                    <a:pt x="159146" y="12135"/>
                  </a:cubicBezTo>
                  <a:cubicBezTo>
                    <a:pt x="160460" y="12308"/>
                    <a:pt x="161652" y="12999"/>
                    <a:pt x="163017" y="12999"/>
                  </a:cubicBezTo>
                  <a:cubicBezTo>
                    <a:pt x="163570" y="12999"/>
                    <a:pt x="163795" y="12913"/>
                    <a:pt x="164002" y="12274"/>
                  </a:cubicBezTo>
                  <a:cubicBezTo>
                    <a:pt x="164745" y="10182"/>
                    <a:pt x="163311" y="10010"/>
                    <a:pt x="161998" y="9923"/>
                  </a:cubicBezTo>
                  <a:cubicBezTo>
                    <a:pt x="160218" y="9820"/>
                    <a:pt x="158438" y="9543"/>
                    <a:pt x="156710" y="9076"/>
                  </a:cubicBezTo>
                  <a:cubicBezTo>
                    <a:pt x="153313" y="8169"/>
                    <a:pt x="149984" y="6872"/>
                    <a:pt x="146431" y="6872"/>
                  </a:cubicBezTo>
                  <a:cubicBezTo>
                    <a:pt x="145249" y="6872"/>
                    <a:pt x="144041" y="7016"/>
                    <a:pt x="142798" y="7366"/>
                  </a:cubicBezTo>
                  <a:cubicBezTo>
                    <a:pt x="142441" y="7468"/>
                    <a:pt x="142044" y="7507"/>
                    <a:pt x="141624" y="7507"/>
                  </a:cubicBezTo>
                  <a:cubicBezTo>
                    <a:pt x="140475" y="7507"/>
                    <a:pt x="139148" y="7211"/>
                    <a:pt x="137959" y="7072"/>
                  </a:cubicBezTo>
                  <a:cubicBezTo>
                    <a:pt x="135760" y="6810"/>
                    <a:pt x="133765" y="5577"/>
                    <a:pt x="131513" y="5577"/>
                  </a:cubicBezTo>
                  <a:cubicBezTo>
                    <a:pt x="131235" y="5577"/>
                    <a:pt x="130953" y="5596"/>
                    <a:pt x="130666" y="5637"/>
                  </a:cubicBezTo>
                  <a:cubicBezTo>
                    <a:pt x="130197" y="5701"/>
                    <a:pt x="129713" y="5752"/>
                    <a:pt x="129231" y="5752"/>
                  </a:cubicBezTo>
                  <a:cubicBezTo>
                    <a:pt x="128525" y="5752"/>
                    <a:pt x="127823" y="5641"/>
                    <a:pt x="127175" y="5292"/>
                  </a:cubicBezTo>
                  <a:cubicBezTo>
                    <a:pt x="124583" y="3857"/>
                    <a:pt x="121352" y="4808"/>
                    <a:pt x="118811" y="3097"/>
                  </a:cubicBezTo>
                  <a:cubicBezTo>
                    <a:pt x="118623" y="2965"/>
                    <a:pt x="118385" y="2894"/>
                    <a:pt x="118144" y="2894"/>
                  </a:cubicBezTo>
                  <a:cubicBezTo>
                    <a:pt x="117786" y="2894"/>
                    <a:pt x="117421" y="3050"/>
                    <a:pt x="117204" y="3391"/>
                  </a:cubicBezTo>
                  <a:cubicBezTo>
                    <a:pt x="116737" y="4117"/>
                    <a:pt x="117601" y="4134"/>
                    <a:pt x="117930" y="4462"/>
                  </a:cubicBezTo>
                  <a:cubicBezTo>
                    <a:pt x="118103" y="4670"/>
                    <a:pt x="118154" y="4946"/>
                    <a:pt x="118068" y="5188"/>
                  </a:cubicBezTo>
                  <a:cubicBezTo>
                    <a:pt x="117958" y="5398"/>
                    <a:pt x="116241" y="5510"/>
                    <a:pt x="114740" y="5510"/>
                  </a:cubicBezTo>
                  <a:cubicBezTo>
                    <a:pt x="113645" y="5510"/>
                    <a:pt x="112664" y="5450"/>
                    <a:pt x="112503" y="5326"/>
                  </a:cubicBezTo>
                  <a:cubicBezTo>
                    <a:pt x="111242" y="4410"/>
                    <a:pt x="109825" y="3719"/>
                    <a:pt x="108321" y="3287"/>
                  </a:cubicBezTo>
                  <a:cubicBezTo>
                    <a:pt x="108108" y="3224"/>
                    <a:pt x="107902" y="3198"/>
                    <a:pt x="107703" y="3198"/>
                  </a:cubicBezTo>
                  <a:cubicBezTo>
                    <a:pt x="106742" y="3198"/>
                    <a:pt x="105934" y="3807"/>
                    <a:pt x="105084" y="3807"/>
                  </a:cubicBezTo>
                  <a:cubicBezTo>
                    <a:pt x="105000" y="3807"/>
                    <a:pt x="104915" y="3801"/>
                    <a:pt x="104830" y="3788"/>
                  </a:cubicBezTo>
                  <a:cubicBezTo>
                    <a:pt x="102083" y="3391"/>
                    <a:pt x="99266" y="3909"/>
                    <a:pt x="96760" y="1559"/>
                  </a:cubicBezTo>
                  <a:cubicBezTo>
                    <a:pt x="95295" y="185"/>
                    <a:pt x="93272" y="50"/>
                    <a:pt x="91223" y="50"/>
                  </a:cubicBezTo>
                  <a:cubicBezTo>
                    <a:pt x="90718" y="50"/>
                    <a:pt x="90212" y="58"/>
                    <a:pt x="89713" y="58"/>
                  </a:cubicBezTo>
                  <a:cubicBezTo>
                    <a:pt x="89152" y="58"/>
                    <a:pt x="88600" y="48"/>
                    <a:pt x="88067" y="4"/>
                  </a:cubicBezTo>
                  <a:cubicBezTo>
                    <a:pt x="88037" y="2"/>
                    <a:pt x="88007" y="1"/>
                    <a:pt x="87976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tx1">
                  <a:alpha val="56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5" name="Google Shape;3415;p80"/>
            <p:cNvSpPr/>
            <p:nvPr/>
          </p:nvSpPr>
          <p:spPr>
            <a:xfrm>
              <a:off x="6812243" y="3793404"/>
              <a:ext cx="1189334" cy="872771"/>
            </a:xfrm>
            <a:custGeom>
              <a:avLst/>
              <a:gdLst/>
              <a:ahLst/>
              <a:cxnLst/>
              <a:rect l="l" t="t" r="r" b="b"/>
              <a:pathLst>
                <a:path w="44363" h="32555" extrusionOk="0">
                  <a:moveTo>
                    <a:pt x="28245" y="1"/>
                  </a:moveTo>
                  <a:cubicBezTo>
                    <a:pt x="27747" y="1"/>
                    <a:pt x="27602" y="373"/>
                    <a:pt x="27634" y="804"/>
                  </a:cubicBezTo>
                  <a:cubicBezTo>
                    <a:pt x="27737" y="2117"/>
                    <a:pt x="27979" y="3482"/>
                    <a:pt x="27996" y="4778"/>
                  </a:cubicBezTo>
                  <a:cubicBezTo>
                    <a:pt x="28014" y="5660"/>
                    <a:pt x="28567" y="7094"/>
                    <a:pt x="27634" y="7267"/>
                  </a:cubicBezTo>
                  <a:cubicBezTo>
                    <a:pt x="27521" y="7286"/>
                    <a:pt x="27406" y="7295"/>
                    <a:pt x="27290" y="7295"/>
                  </a:cubicBezTo>
                  <a:cubicBezTo>
                    <a:pt x="25431" y="7295"/>
                    <a:pt x="23230" y="4918"/>
                    <a:pt x="23555" y="3275"/>
                  </a:cubicBezTo>
                  <a:cubicBezTo>
                    <a:pt x="23754" y="2264"/>
                    <a:pt x="23333" y="1317"/>
                    <a:pt x="22034" y="1317"/>
                  </a:cubicBezTo>
                  <a:cubicBezTo>
                    <a:pt x="21978" y="1317"/>
                    <a:pt x="21920" y="1318"/>
                    <a:pt x="21862" y="1322"/>
                  </a:cubicBezTo>
                  <a:cubicBezTo>
                    <a:pt x="21814" y="1325"/>
                    <a:pt x="21765" y="1327"/>
                    <a:pt x="21716" y="1327"/>
                  </a:cubicBezTo>
                  <a:cubicBezTo>
                    <a:pt x="20777" y="1327"/>
                    <a:pt x="19668" y="752"/>
                    <a:pt x="18692" y="752"/>
                  </a:cubicBezTo>
                  <a:cubicBezTo>
                    <a:pt x="18107" y="752"/>
                    <a:pt x="17570" y="958"/>
                    <a:pt x="17144" y="1616"/>
                  </a:cubicBezTo>
                  <a:cubicBezTo>
                    <a:pt x="16642" y="2376"/>
                    <a:pt x="15295" y="2826"/>
                    <a:pt x="15191" y="4035"/>
                  </a:cubicBezTo>
                  <a:cubicBezTo>
                    <a:pt x="15162" y="4430"/>
                    <a:pt x="15144" y="4616"/>
                    <a:pt x="15002" y="4616"/>
                  </a:cubicBezTo>
                  <a:cubicBezTo>
                    <a:pt x="14889" y="4616"/>
                    <a:pt x="14698" y="4499"/>
                    <a:pt x="14361" y="4277"/>
                  </a:cubicBezTo>
                  <a:cubicBezTo>
                    <a:pt x="13724" y="3844"/>
                    <a:pt x="13113" y="3612"/>
                    <a:pt x="12606" y="3612"/>
                  </a:cubicBezTo>
                  <a:cubicBezTo>
                    <a:pt x="12042" y="3612"/>
                    <a:pt x="11607" y="3900"/>
                    <a:pt x="11406" y="4519"/>
                  </a:cubicBezTo>
                  <a:cubicBezTo>
                    <a:pt x="10784" y="6334"/>
                    <a:pt x="8710" y="7215"/>
                    <a:pt x="8624" y="9392"/>
                  </a:cubicBezTo>
                  <a:cubicBezTo>
                    <a:pt x="8607" y="10153"/>
                    <a:pt x="7933" y="10619"/>
                    <a:pt x="7086" y="10879"/>
                  </a:cubicBezTo>
                  <a:cubicBezTo>
                    <a:pt x="5669" y="11311"/>
                    <a:pt x="4355" y="11864"/>
                    <a:pt x="3007" y="12382"/>
                  </a:cubicBezTo>
                  <a:cubicBezTo>
                    <a:pt x="1003" y="13160"/>
                    <a:pt x="0" y="16910"/>
                    <a:pt x="1538" y="19018"/>
                  </a:cubicBezTo>
                  <a:cubicBezTo>
                    <a:pt x="2835" y="20798"/>
                    <a:pt x="3128" y="22595"/>
                    <a:pt x="3992" y="24375"/>
                  </a:cubicBezTo>
                  <a:cubicBezTo>
                    <a:pt x="4494" y="25360"/>
                    <a:pt x="4424" y="26276"/>
                    <a:pt x="3750" y="26950"/>
                  </a:cubicBezTo>
                  <a:cubicBezTo>
                    <a:pt x="3353" y="27348"/>
                    <a:pt x="3509" y="27797"/>
                    <a:pt x="4148" y="28298"/>
                  </a:cubicBezTo>
                  <a:cubicBezTo>
                    <a:pt x="5020" y="28962"/>
                    <a:pt x="5824" y="29302"/>
                    <a:pt x="6549" y="29302"/>
                  </a:cubicBezTo>
                  <a:cubicBezTo>
                    <a:pt x="7089" y="29302"/>
                    <a:pt x="7586" y="29114"/>
                    <a:pt x="8036" y="28730"/>
                  </a:cubicBezTo>
                  <a:cubicBezTo>
                    <a:pt x="8740" y="28095"/>
                    <a:pt x="9643" y="27747"/>
                    <a:pt x="10576" y="27747"/>
                  </a:cubicBezTo>
                  <a:cubicBezTo>
                    <a:pt x="10811" y="27747"/>
                    <a:pt x="11049" y="27769"/>
                    <a:pt x="11285" y="27814"/>
                  </a:cubicBezTo>
                  <a:cubicBezTo>
                    <a:pt x="11420" y="27836"/>
                    <a:pt x="11551" y="27846"/>
                    <a:pt x="11676" y="27846"/>
                  </a:cubicBezTo>
                  <a:cubicBezTo>
                    <a:pt x="12065" y="27846"/>
                    <a:pt x="12402" y="27743"/>
                    <a:pt x="12650" y="27521"/>
                  </a:cubicBezTo>
                  <a:cubicBezTo>
                    <a:pt x="14551" y="25793"/>
                    <a:pt x="17368" y="25343"/>
                    <a:pt x="20047" y="24790"/>
                  </a:cubicBezTo>
                  <a:cubicBezTo>
                    <a:pt x="20247" y="24746"/>
                    <a:pt x="20464" y="24721"/>
                    <a:pt x="20691" y="24721"/>
                  </a:cubicBezTo>
                  <a:cubicBezTo>
                    <a:pt x="21623" y="24721"/>
                    <a:pt x="22712" y="25150"/>
                    <a:pt x="23365" y="26484"/>
                  </a:cubicBezTo>
                  <a:cubicBezTo>
                    <a:pt x="23667" y="27105"/>
                    <a:pt x="23855" y="28198"/>
                    <a:pt x="25083" y="28198"/>
                  </a:cubicBezTo>
                  <a:cubicBezTo>
                    <a:pt x="25120" y="28198"/>
                    <a:pt x="25158" y="28197"/>
                    <a:pt x="25197" y="28195"/>
                  </a:cubicBezTo>
                  <a:cubicBezTo>
                    <a:pt x="25345" y="28183"/>
                    <a:pt x="25455" y="28022"/>
                    <a:pt x="25593" y="28022"/>
                  </a:cubicBezTo>
                  <a:cubicBezTo>
                    <a:pt x="25664" y="28022"/>
                    <a:pt x="25742" y="28065"/>
                    <a:pt x="25836" y="28195"/>
                  </a:cubicBezTo>
                  <a:cubicBezTo>
                    <a:pt x="25923" y="28298"/>
                    <a:pt x="25767" y="28592"/>
                    <a:pt x="25612" y="28713"/>
                  </a:cubicBezTo>
                  <a:cubicBezTo>
                    <a:pt x="25318" y="28938"/>
                    <a:pt x="24903" y="29128"/>
                    <a:pt x="25283" y="29646"/>
                  </a:cubicBezTo>
                  <a:cubicBezTo>
                    <a:pt x="25508" y="29871"/>
                    <a:pt x="25802" y="30026"/>
                    <a:pt x="26113" y="30078"/>
                  </a:cubicBezTo>
                  <a:cubicBezTo>
                    <a:pt x="26172" y="30086"/>
                    <a:pt x="26229" y="30090"/>
                    <a:pt x="26283" y="30090"/>
                  </a:cubicBezTo>
                  <a:cubicBezTo>
                    <a:pt x="26710" y="30090"/>
                    <a:pt x="27006" y="29856"/>
                    <a:pt x="27098" y="29473"/>
                  </a:cubicBezTo>
                  <a:cubicBezTo>
                    <a:pt x="27115" y="29335"/>
                    <a:pt x="27098" y="29197"/>
                    <a:pt x="27029" y="29076"/>
                  </a:cubicBezTo>
                  <a:cubicBezTo>
                    <a:pt x="26976" y="28903"/>
                    <a:pt x="26992" y="28848"/>
                    <a:pt x="27041" y="28848"/>
                  </a:cubicBezTo>
                  <a:cubicBezTo>
                    <a:pt x="27105" y="28848"/>
                    <a:pt x="27225" y="28941"/>
                    <a:pt x="27322" y="28990"/>
                  </a:cubicBezTo>
                  <a:cubicBezTo>
                    <a:pt x="27824" y="29266"/>
                    <a:pt x="28463" y="29473"/>
                    <a:pt x="28169" y="30113"/>
                  </a:cubicBezTo>
                  <a:cubicBezTo>
                    <a:pt x="27945" y="30597"/>
                    <a:pt x="28117" y="31029"/>
                    <a:pt x="28809" y="31461"/>
                  </a:cubicBezTo>
                  <a:cubicBezTo>
                    <a:pt x="30199" y="32318"/>
                    <a:pt x="31628" y="32554"/>
                    <a:pt x="32898" y="32554"/>
                  </a:cubicBezTo>
                  <a:cubicBezTo>
                    <a:pt x="33522" y="32554"/>
                    <a:pt x="34108" y="32497"/>
                    <a:pt x="34633" y="32429"/>
                  </a:cubicBezTo>
                  <a:cubicBezTo>
                    <a:pt x="36672" y="32135"/>
                    <a:pt x="39299" y="31824"/>
                    <a:pt x="39299" y="29145"/>
                  </a:cubicBezTo>
                  <a:cubicBezTo>
                    <a:pt x="39299" y="28938"/>
                    <a:pt x="39541" y="28799"/>
                    <a:pt x="39592" y="28575"/>
                  </a:cubicBezTo>
                  <a:cubicBezTo>
                    <a:pt x="40024" y="26968"/>
                    <a:pt x="41804" y="26363"/>
                    <a:pt x="42496" y="24998"/>
                  </a:cubicBezTo>
                  <a:cubicBezTo>
                    <a:pt x="44224" y="21559"/>
                    <a:pt x="44362" y="17722"/>
                    <a:pt x="40232" y="13661"/>
                  </a:cubicBezTo>
                  <a:cubicBezTo>
                    <a:pt x="38953" y="12399"/>
                    <a:pt x="38037" y="10671"/>
                    <a:pt x="36309" y="9859"/>
                  </a:cubicBezTo>
                  <a:cubicBezTo>
                    <a:pt x="34494" y="9012"/>
                    <a:pt x="34080" y="7716"/>
                    <a:pt x="33509" y="6472"/>
                  </a:cubicBezTo>
                  <a:cubicBezTo>
                    <a:pt x="33388" y="5608"/>
                    <a:pt x="33008" y="4761"/>
                    <a:pt x="32213" y="4346"/>
                  </a:cubicBezTo>
                  <a:cubicBezTo>
                    <a:pt x="30658" y="3465"/>
                    <a:pt x="30278" y="2100"/>
                    <a:pt x="29414" y="942"/>
                  </a:cubicBezTo>
                  <a:cubicBezTo>
                    <a:pt x="29120" y="544"/>
                    <a:pt x="28947" y="78"/>
                    <a:pt x="28377" y="9"/>
                  </a:cubicBezTo>
                  <a:cubicBezTo>
                    <a:pt x="28330" y="3"/>
                    <a:pt x="28287" y="1"/>
                    <a:pt x="28245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tx1">
                  <a:alpha val="56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6" name="Google Shape;3416;p80"/>
            <p:cNvSpPr/>
            <p:nvPr/>
          </p:nvSpPr>
          <p:spPr>
            <a:xfrm>
              <a:off x="7378854" y="3488477"/>
              <a:ext cx="612991" cy="334364"/>
            </a:xfrm>
            <a:custGeom>
              <a:avLst/>
              <a:gdLst/>
              <a:ahLst/>
              <a:cxnLst/>
              <a:rect l="l" t="t" r="r" b="b"/>
              <a:pathLst>
                <a:path w="22865" h="12472" extrusionOk="0">
                  <a:moveTo>
                    <a:pt x="3070" y="1"/>
                  </a:moveTo>
                  <a:cubicBezTo>
                    <a:pt x="2939" y="1"/>
                    <a:pt x="2792" y="15"/>
                    <a:pt x="2627" y="46"/>
                  </a:cubicBezTo>
                  <a:cubicBezTo>
                    <a:pt x="1833" y="202"/>
                    <a:pt x="830" y="29"/>
                    <a:pt x="415" y="927"/>
                  </a:cubicBezTo>
                  <a:cubicBezTo>
                    <a:pt x="1" y="1826"/>
                    <a:pt x="934" y="1861"/>
                    <a:pt x="1400" y="2189"/>
                  </a:cubicBezTo>
                  <a:cubicBezTo>
                    <a:pt x="1504" y="2258"/>
                    <a:pt x="1366" y="2569"/>
                    <a:pt x="1435" y="2742"/>
                  </a:cubicBezTo>
                  <a:cubicBezTo>
                    <a:pt x="1757" y="3623"/>
                    <a:pt x="1963" y="4886"/>
                    <a:pt x="3062" y="4886"/>
                  </a:cubicBezTo>
                  <a:cubicBezTo>
                    <a:pt x="3084" y="4886"/>
                    <a:pt x="3106" y="4886"/>
                    <a:pt x="3129" y="4885"/>
                  </a:cubicBezTo>
                  <a:cubicBezTo>
                    <a:pt x="3207" y="4880"/>
                    <a:pt x="3284" y="4878"/>
                    <a:pt x="3360" y="4878"/>
                  </a:cubicBezTo>
                  <a:cubicBezTo>
                    <a:pt x="4698" y="4878"/>
                    <a:pt x="5731" y="5570"/>
                    <a:pt x="6810" y="6077"/>
                  </a:cubicBezTo>
                  <a:cubicBezTo>
                    <a:pt x="7328" y="6319"/>
                    <a:pt x="8019" y="7322"/>
                    <a:pt x="7207" y="8203"/>
                  </a:cubicBezTo>
                  <a:cubicBezTo>
                    <a:pt x="6913" y="8531"/>
                    <a:pt x="6948" y="8911"/>
                    <a:pt x="7121" y="9292"/>
                  </a:cubicBezTo>
                  <a:cubicBezTo>
                    <a:pt x="7274" y="9613"/>
                    <a:pt x="7597" y="9810"/>
                    <a:pt x="7934" y="9810"/>
                  </a:cubicBezTo>
                  <a:cubicBezTo>
                    <a:pt x="8014" y="9810"/>
                    <a:pt x="8095" y="9799"/>
                    <a:pt x="8175" y="9775"/>
                  </a:cubicBezTo>
                  <a:cubicBezTo>
                    <a:pt x="8275" y="9755"/>
                    <a:pt x="8368" y="9745"/>
                    <a:pt x="8457" y="9745"/>
                  </a:cubicBezTo>
                  <a:cubicBezTo>
                    <a:pt x="8811" y="9745"/>
                    <a:pt x="9087" y="9900"/>
                    <a:pt x="9419" y="10121"/>
                  </a:cubicBezTo>
                  <a:cubicBezTo>
                    <a:pt x="10079" y="10569"/>
                    <a:pt x="10930" y="10787"/>
                    <a:pt x="11688" y="10787"/>
                  </a:cubicBezTo>
                  <a:cubicBezTo>
                    <a:pt x="12538" y="10787"/>
                    <a:pt x="13270" y="10513"/>
                    <a:pt x="13480" y="9983"/>
                  </a:cubicBezTo>
                  <a:cubicBezTo>
                    <a:pt x="13648" y="9563"/>
                    <a:pt x="13555" y="9014"/>
                    <a:pt x="14230" y="9014"/>
                  </a:cubicBezTo>
                  <a:cubicBezTo>
                    <a:pt x="14250" y="9014"/>
                    <a:pt x="14271" y="9014"/>
                    <a:pt x="14293" y="9015"/>
                  </a:cubicBezTo>
                  <a:cubicBezTo>
                    <a:pt x="15036" y="9050"/>
                    <a:pt x="15381" y="9516"/>
                    <a:pt x="15450" y="10138"/>
                  </a:cubicBezTo>
                  <a:cubicBezTo>
                    <a:pt x="15640" y="11486"/>
                    <a:pt x="16522" y="11953"/>
                    <a:pt x="17697" y="11988"/>
                  </a:cubicBezTo>
                  <a:cubicBezTo>
                    <a:pt x="18224" y="11988"/>
                    <a:pt x="18870" y="12472"/>
                    <a:pt x="19366" y="12472"/>
                  </a:cubicBezTo>
                  <a:cubicBezTo>
                    <a:pt x="19602" y="12472"/>
                    <a:pt x="19804" y="12362"/>
                    <a:pt x="19944" y="12039"/>
                  </a:cubicBezTo>
                  <a:cubicBezTo>
                    <a:pt x="20289" y="11210"/>
                    <a:pt x="19287" y="10398"/>
                    <a:pt x="18596" y="9758"/>
                  </a:cubicBezTo>
                  <a:cubicBezTo>
                    <a:pt x="18164" y="9361"/>
                    <a:pt x="17420" y="8825"/>
                    <a:pt x="17749" y="8272"/>
                  </a:cubicBezTo>
                  <a:cubicBezTo>
                    <a:pt x="17984" y="7884"/>
                    <a:pt x="18253" y="7197"/>
                    <a:pt x="18937" y="7197"/>
                  </a:cubicBezTo>
                  <a:cubicBezTo>
                    <a:pt x="19107" y="7197"/>
                    <a:pt x="19302" y="7239"/>
                    <a:pt x="19529" y="7339"/>
                  </a:cubicBezTo>
                  <a:cubicBezTo>
                    <a:pt x="19732" y="7429"/>
                    <a:pt x="19935" y="7468"/>
                    <a:pt x="20135" y="7468"/>
                  </a:cubicBezTo>
                  <a:cubicBezTo>
                    <a:pt x="20854" y="7468"/>
                    <a:pt x="21544" y="6970"/>
                    <a:pt x="22138" y="6578"/>
                  </a:cubicBezTo>
                  <a:cubicBezTo>
                    <a:pt x="22795" y="6146"/>
                    <a:pt x="22864" y="5248"/>
                    <a:pt x="22311" y="4643"/>
                  </a:cubicBezTo>
                  <a:cubicBezTo>
                    <a:pt x="22115" y="4425"/>
                    <a:pt x="21948" y="4340"/>
                    <a:pt x="21799" y="4340"/>
                  </a:cubicBezTo>
                  <a:cubicBezTo>
                    <a:pt x="21465" y="4340"/>
                    <a:pt x="21227" y="4774"/>
                    <a:pt x="20963" y="5110"/>
                  </a:cubicBezTo>
                  <a:cubicBezTo>
                    <a:pt x="20756" y="5334"/>
                    <a:pt x="20479" y="5472"/>
                    <a:pt x="20168" y="5507"/>
                  </a:cubicBezTo>
                  <a:cubicBezTo>
                    <a:pt x="20112" y="5512"/>
                    <a:pt x="20051" y="5514"/>
                    <a:pt x="19986" y="5514"/>
                  </a:cubicBezTo>
                  <a:cubicBezTo>
                    <a:pt x="18639" y="5514"/>
                    <a:pt x="15548" y="4518"/>
                    <a:pt x="14344" y="3727"/>
                  </a:cubicBezTo>
                  <a:cubicBezTo>
                    <a:pt x="13999" y="3485"/>
                    <a:pt x="13636" y="3295"/>
                    <a:pt x="13238" y="3139"/>
                  </a:cubicBezTo>
                  <a:cubicBezTo>
                    <a:pt x="11925" y="2690"/>
                    <a:pt x="10473" y="2465"/>
                    <a:pt x="9298" y="1774"/>
                  </a:cubicBezTo>
                  <a:cubicBezTo>
                    <a:pt x="8770" y="1458"/>
                    <a:pt x="8301" y="1322"/>
                    <a:pt x="7877" y="1322"/>
                  </a:cubicBezTo>
                  <a:cubicBezTo>
                    <a:pt x="7093" y="1322"/>
                    <a:pt x="6459" y="1787"/>
                    <a:pt x="5876" y="2448"/>
                  </a:cubicBezTo>
                  <a:cubicBezTo>
                    <a:pt x="5497" y="2886"/>
                    <a:pt x="5240" y="3062"/>
                    <a:pt x="5050" y="3062"/>
                  </a:cubicBezTo>
                  <a:cubicBezTo>
                    <a:pt x="4739" y="3062"/>
                    <a:pt x="4614" y="2586"/>
                    <a:pt x="4442" y="2016"/>
                  </a:cubicBezTo>
                  <a:cubicBezTo>
                    <a:pt x="4193" y="1191"/>
                    <a:pt x="4266" y="1"/>
                    <a:pt x="3070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tx1">
                  <a:alpha val="56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7" name="Google Shape;3417;p80"/>
            <p:cNvSpPr/>
            <p:nvPr/>
          </p:nvSpPr>
          <p:spPr>
            <a:xfrm>
              <a:off x="6796023" y="3263843"/>
              <a:ext cx="302568" cy="341495"/>
            </a:xfrm>
            <a:custGeom>
              <a:avLst/>
              <a:gdLst/>
              <a:ahLst/>
              <a:cxnLst/>
              <a:rect l="l" t="t" r="r" b="b"/>
              <a:pathLst>
                <a:path w="11286" h="12738" extrusionOk="0">
                  <a:moveTo>
                    <a:pt x="8163" y="0"/>
                  </a:moveTo>
                  <a:cubicBezTo>
                    <a:pt x="7646" y="0"/>
                    <a:pt x="7307" y="634"/>
                    <a:pt x="7121" y="1115"/>
                  </a:cubicBezTo>
                  <a:cubicBezTo>
                    <a:pt x="6498" y="2618"/>
                    <a:pt x="5081" y="3362"/>
                    <a:pt x="4027" y="4450"/>
                  </a:cubicBezTo>
                  <a:cubicBezTo>
                    <a:pt x="3562" y="4916"/>
                    <a:pt x="2753" y="5709"/>
                    <a:pt x="2170" y="5709"/>
                  </a:cubicBezTo>
                  <a:cubicBezTo>
                    <a:pt x="2125" y="5709"/>
                    <a:pt x="2082" y="5704"/>
                    <a:pt x="2040" y="5695"/>
                  </a:cubicBezTo>
                  <a:cubicBezTo>
                    <a:pt x="1767" y="5631"/>
                    <a:pt x="1536" y="5602"/>
                    <a:pt x="1339" y="5602"/>
                  </a:cubicBezTo>
                  <a:cubicBezTo>
                    <a:pt x="150" y="5602"/>
                    <a:pt x="215" y="6659"/>
                    <a:pt x="52" y="7475"/>
                  </a:cubicBezTo>
                  <a:cubicBezTo>
                    <a:pt x="1" y="9410"/>
                    <a:pt x="1625" y="11518"/>
                    <a:pt x="3267" y="12123"/>
                  </a:cubicBezTo>
                  <a:cubicBezTo>
                    <a:pt x="3638" y="12262"/>
                    <a:pt x="4019" y="12277"/>
                    <a:pt x="4389" y="12277"/>
                  </a:cubicBezTo>
                  <a:cubicBezTo>
                    <a:pt x="4488" y="12277"/>
                    <a:pt x="4586" y="12276"/>
                    <a:pt x="4683" y="12276"/>
                  </a:cubicBezTo>
                  <a:cubicBezTo>
                    <a:pt x="5034" y="12276"/>
                    <a:pt x="5369" y="12290"/>
                    <a:pt x="5669" y="12417"/>
                  </a:cubicBezTo>
                  <a:cubicBezTo>
                    <a:pt x="6156" y="12630"/>
                    <a:pt x="6559" y="12738"/>
                    <a:pt x="6895" y="12738"/>
                  </a:cubicBezTo>
                  <a:cubicBezTo>
                    <a:pt x="7678" y="12738"/>
                    <a:pt x="8093" y="12148"/>
                    <a:pt x="8348" y="10914"/>
                  </a:cubicBezTo>
                  <a:cubicBezTo>
                    <a:pt x="8572" y="9773"/>
                    <a:pt x="9073" y="8235"/>
                    <a:pt x="9937" y="7786"/>
                  </a:cubicBezTo>
                  <a:cubicBezTo>
                    <a:pt x="11268" y="7094"/>
                    <a:pt x="10577" y="6697"/>
                    <a:pt x="10231" y="6023"/>
                  </a:cubicBezTo>
                  <a:cubicBezTo>
                    <a:pt x="9782" y="5124"/>
                    <a:pt x="8797" y="4278"/>
                    <a:pt x="10058" y="3189"/>
                  </a:cubicBezTo>
                  <a:cubicBezTo>
                    <a:pt x="10404" y="2895"/>
                    <a:pt x="11285" y="2618"/>
                    <a:pt x="10853" y="1945"/>
                  </a:cubicBezTo>
                  <a:cubicBezTo>
                    <a:pt x="10266" y="1063"/>
                    <a:pt x="9402" y="286"/>
                    <a:pt x="8348" y="26"/>
                  </a:cubicBezTo>
                  <a:cubicBezTo>
                    <a:pt x="8284" y="9"/>
                    <a:pt x="8222" y="0"/>
                    <a:pt x="8163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tx1">
                  <a:alpha val="56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8" name="Google Shape;3418;p80"/>
            <p:cNvSpPr/>
            <p:nvPr/>
          </p:nvSpPr>
          <p:spPr>
            <a:xfrm>
              <a:off x="6416111" y="3302448"/>
              <a:ext cx="581008" cy="461868"/>
            </a:xfrm>
            <a:custGeom>
              <a:avLst/>
              <a:gdLst/>
              <a:ahLst/>
              <a:cxnLst/>
              <a:rect l="l" t="t" r="r" b="b"/>
              <a:pathLst>
                <a:path w="21672" h="17228" extrusionOk="0">
                  <a:moveTo>
                    <a:pt x="7484" y="4583"/>
                  </a:moveTo>
                  <a:lnTo>
                    <a:pt x="7484" y="4583"/>
                  </a:lnTo>
                  <a:cubicBezTo>
                    <a:pt x="7486" y="4586"/>
                    <a:pt x="7488" y="4589"/>
                    <a:pt x="7491" y="4592"/>
                  </a:cubicBezTo>
                  <a:lnTo>
                    <a:pt x="7491" y="4592"/>
                  </a:lnTo>
                  <a:cubicBezTo>
                    <a:pt x="7494" y="4595"/>
                    <a:pt x="7498" y="4597"/>
                    <a:pt x="7501" y="4600"/>
                  </a:cubicBezTo>
                  <a:lnTo>
                    <a:pt x="7484" y="4583"/>
                  </a:lnTo>
                  <a:close/>
                  <a:moveTo>
                    <a:pt x="1210" y="0"/>
                  </a:moveTo>
                  <a:cubicBezTo>
                    <a:pt x="910" y="0"/>
                    <a:pt x="646" y="84"/>
                    <a:pt x="415" y="314"/>
                  </a:cubicBezTo>
                  <a:cubicBezTo>
                    <a:pt x="1" y="712"/>
                    <a:pt x="260" y="1127"/>
                    <a:pt x="571" y="1403"/>
                  </a:cubicBezTo>
                  <a:cubicBezTo>
                    <a:pt x="1833" y="2561"/>
                    <a:pt x="2939" y="3874"/>
                    <a:pt x="3872" y="5309"/>
                  </a:cubicBezTo>
                  <a:cubicBezTo>
                    <a:pt x="5894" y="8264"/>
                    <a:pt x="6948" y="12014"/>
                    <a:pt x="10663" y="13552"/>
                  </a:cubicBezTo>
                  <a:cubicBezTo>
                    <a:pt x="10715" y="13587"/>
                    <a:pt x="10733" y="13656"/>
                    <a:pt x="10733" y="13725"/>
                  </a:cubicBezTo>
                  <a:cubicBezTo>
                    <a:pt x="10007" y="15522"/>
                    <a:pt x="11579" y="15401"/>
                    <a:pt x="12478" y="15660"/>
                  </a:cubicBezTo>
                  <a:cubicBezTo>
                    <a:pt x="14932" y="16334"/>
                    <a:pt x="17420" y="16801"/>
                    <a:pt x="19961" y="17043"/>
                  </a:cubicBezTo>
                  <a:cubicBezTo>
                    <a:pt x="20276" y="17079"/>
                    <a:pt x="20618" y="17227"/>
                    <a:pt x="20904" y="17227"/>
                  </a:cubicBezTo>
                  <a:cubicBezTo>
                    <a:pt x="21167" y="17227"/>
                    <a:pt x="21382" y="17101"/>
                    <a:pt x="21482" y="16645"/>
                  </a:cubicBezTo>
                  <a:cubicBezTo>
                    <a:pt x="21672" y="15816"/>
                    <a:pt x="20842" y="15626"/>
                    <a:pt x="20306" y="15280"/>
                  </a:cubicBezTo>
                  <a:cubicBezTo>
                    <a:pt x="18129" y="13932"/>
                    <a:pt x="15502" y="14347"/>
                    <a:pt x="13204" y="13448"/>
                  </a:cubicBezTo>
                  <a:cubicBezTo>
                    <a:pt x="13103" y="13410"/>
                    <a:pt x="12986" y="13400"/>
                    <a:pt x="12863" y="13400"/>
                  </a:cubicBezTo>
                  <a:cubicBezTo>
                    <a:pt x="12726" y="13400"/>
                    <a:pt x="12582" y="13412"/>
                    <a:pt x="12448" y="13412"/>
                  </a:cubicBezTo>
                  <a:cubicBezTo>
                    <a:pt x="12162" y="13412"/>
                    <a:pt x="11919" y="13355"/>
                    <a:pt x="11873" y="12999"/>
                  </a:cubicBezTo>
                  <a:cubicBezTo>
                    <a:pt x="11769" y="12221"/>
                    <a:pt x="11614" y="11288"/>
                    <a:pt x="12409" y="10666"/>
                  </a:cubicBezTo>
                  <a:cubicBezTo>
                    <a:pt x="12979" y="10199"/>
                    <a:pt x="12806" y="9836"/>
                    <a:pt x="12478" y="9249"/>
                  </a:cubicBezTo>
                  <a:cubicBezTo>
                    <a:pt x="11908" y="8195"/>
                    <a:pt x="10352" y="8558"/>
                    <a:pt x="10076" y="7849"/>
                  </a:cubicBezTo>
                  <a:cubicBezTo>
                    <a:pt x="9542" y="6419"/>
                    <a:pt x="8354" y="5659"/>
                    <a:pt x="7491" y="4592"/>
                  </a:cubicBezTo>
                  <a:lnTo>
                    <a:pt x="7491" y="4592"/>
                  </a:lnTo>
                  <a:cubicBezTo>
                    <a:pt x="6993" y="4179"/>
                    <a:pt x="6512" y="3733"/>
                    <a:pt x="5980" y="3339"/>
                  </a:cubicBezTo>
                  <a:cubicBezTo>
                    <a:pt x="4563" y="2285"/>
                    <a:pt x="3682" y="522"/>
                    <a:pt x="1763" y="72"/>
                  </a:cubicBezTo>
                  <a:cubicBezTo>
                    <a:pt x="1567" y="28"/>
                    <a:pt x="1383" y="0"/>
                    <a:pt x="1210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tx1">
                  <a:alpha val="56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9" name="Google Shape;3419;p80"/>
            <p:cNvSpPr/>
            <p:nvPr/>
          </p:nvSpPr>
          <p:spPr>
            <a:xfrm>
              <a:off x="5176778" y="3801500"/>
              <a:ext cx="243722" cy="424040"/>
            </a:xfrm>
            <a:custGeom>
              <a:avLst/>
              <a:gdLst/>
              <a:ahLst/>
              <a:cxnLst/>
              <a:rect l="l" t="t" r="r" b="b"/>
              <a:pathLst>
                <a:path w="9091" h="15817" extrusionOk="0">
                  <a:moveTo>
                    <a:pt x="7622" y="0"/>
                  </a:moveTo>
                  <a:cubicBezTo>
                    <a:pt x="7155" y="0"/>
                    <a:pt x="6965" y="363"/>
                    <a:pt x="6740" y="761"/>
                  </a:cubicBezTo>
                  <a:cubicBezTo>
                    <a:pt x="5963" y="2212"/>
                    <a:pt x="5323" y="3802"/>
                    <a:pt x="3405" y="4200"/>
                  </a:cubicBezTo>
                  <a:cubicBezTo>
                    <a:pt x="2645" y="4338"/>
                    <a:pt x="2247" y="4891"/>
                    <a:pt x="2109" y="5738"/>
                  </a:cubicBezTo>
                  <a:cubicBezTo>
                    <a:pt x="1781" y="7587"/>
                    <a:pt x="1971" y="9471"/>
                    <a:pt x="917" y="11285"/>
                  </a:cubicBezTo>
                  <a:cubicBezTo>
                    <a:pt x="1" y="12910"/>
                    <a:pt x="1660" y="15813"/>
                    <a:pt x="3077" y="15813"/>
                  </a:cubicBezTo>
                  <a:cubicBezTo>
                    <a:pt x="3125" y="15815"/>
                    <a:pt x="3172" y="15816"/>
                    <a:pt x="3219" y="15816"/>
                  </a:cubicBezTo>
                  <a:cubicBezTo>
                    <a:pt x="4640" y="15816"/>
                    <a:pt x="5279" y="14808"/>
                    <a:pt x="5496" y="13670"/>
                  </a:cubicBezTo>
                  <a:cubicBezTo>
                    <a:pt x="6049" y="11095"/>
                    <a:pt x="7034" y="8676"/>
                    <a:pt x="8002" y="6256"/>
                  </a:cubicBezTo>
                  <a:cubicBezTo>
                    <a:pt x="8745" y="4373"/>
                    <a:pt x="9091" y="2645"/>
                    <a:pt x="8192" y="778"/>
                  </a:cubicBezTo>
                  <a:cubicBezTo>
                    <a:pt x="8054" y="467"/>
                    <a:pt x="8106" y="18"/>
                    <a:pt x="7622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tx1">
                  <a:alpha val="56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" name="Google Shape;3420;p80"/>
            <p:cNvSpPr/>
            <p:nvPr/>
          </p:nvSpPr>
          <p:spPr>
            <a:xfrm>
              <a:off x="7374698" y="2046306"/>
              <a:ext cx="286804" cy="448544"/>
            </a:xfrm>
            <a:custGeom>
              <a:avLst/>
              <a:gdLst/>
              <a:ahLst/>
              <a:cxnLst/>
              <a:rect l="l" t="t" r="r" b="b"/>
              <a:pathLst>
                <a:path w="10698" h="16731" extrusionOk="0">
                  <a:moveTo>
                    <a:pt x="4909" y="1"/>
                  </a:moveTo>
                  <a:cubicBezTo>
                    <a:pt x="4667" y="1"/>
                    <a:pt x="4504" y="61"/>
                    <a:pt x="4562" y="216"/>
                  </a:cubicBezTo>
                  <a:cubicBezTo>
                    <a:pt x="5064" y="1633"/>
                    <a:pt x="3992" y="3465"/>
                    <a:pt x="5444" y="4502"/>
                  </a:cubicBezTo>
                  <a:cubicBezTo>
                    <a:pt x="6654" y="5366"/>
                    <a:pt x="6515" y="6627"/>
                    <a:pt x="6913" y="7647"/>
                  </a:cubicBezTo>
                  <a:cubicBezTo>
                    <a:pt x="6804" y="8207"/>
                    <a:pt x="6835" y="9062"/>
                    <a:pt x="6426" y="9062"/>
                  </a:cubicBezTo>
                  <a:cubicBezTo>
                    <a:pt x="6380" y="9062"/>
                    <a:pt x="6330" y="9052"/>
                    <a:pt x="6273" y="9029"/>
                  </a:cubicBezTo>
                  <a:cubicBezTo>
                    <a:pt x="6019" y="8928"/>
                    <a:pt x="5817" y="8884"/>
                    <a:pt x="5657" y="8884"/>
                  </a:cubicBezTo>
                  <a:cubicBezTo>
                    <a:pt x="5131" y="8884"/>
                    <a:pt x="5047" y="9360"/>
                    <a:pt x="4995" y="9876"/>
                  </a:cubicBezTo>
                  <a:cubicBezTo>
                    <a:pt x="4925" y="10533"/>
                    <a:pt x="4614" y="10757"/>
                    <a:pt x="4044" y="10896"/>
                  </a:cubicBezTo>
                  <a:cubicBezTo>
                    <a:pt x="726" y="11673"/>
                    <a:pt x="0" y="13229"/>
                    <a:pt x="1659" y="16028"/>
                  </a:cubicBezTo>
                  <a:cubicBezTo>
                    <a:pt x="1834" y="16314"/>
                    <a:pt x="1935" y="16730"/>
                    <a:pt x="2351" y="16730"/>
                  </a:cubicBezTo>
                  <a:cubicBezTo>
                    <a:pt x="2389" y="16730"/>
                    <a:pt x="2429" y="16727"/>
                    <a:pt x="2471" y="16720"/>
                  </a:cubicBezTo>
                  <a:cubicBezTo>
                    <a:pt x="3007" y="16633"/>
                    <a:pt x="3197" y="16236"/>
                    <a:pt x="3301" y="15752"/>
                  </a:cubicBezTo>
                  <a:cubicBezTo>
                    <a:pt x="3405" y="15251"/>
                    <a:pt x="3301" y="14784"/>
                    <a:pt x="4009" y="14542"/>
                  </a:cubicBezTo>
                  <a:cubicBezTo>
                    <a:pt x="5651" y="13955"/>
                    <a:pt x="7241" y="13194"/>
                    <a:pt x="8866" y="12555"/>
                  </a:cubicBezTo>
                  <a:cubicBezTo>
                    <a:pt x="9298" y="12399"/>
                    <a:pt x="9643" y="12261"/>
                    <a:pt x="9799" y="11829"/>
                  </a:cubicBezTo>
                  <a:cubicBezTo>
                    <a:pt x="10300" y="10308"/>
                    <a:pt x="8866" y="5746"/>
                    <a:pt x="7604" y="4709"/>
                  </a:cubicBezTo>
                  <a:cubicBezTo>
                    <a:pt x="7397" y="4536"/>
                    <a:pt x="6809" y="4571"/>
                    <a:pt x="7016" y="4139"/>
                  </a:cubicBezTo>
                  <a:cubicBezTo>
                    <a:pt x="7082" y="4008"/>
                    <a:pt x="7166" y="3963"/>
                    <a:pt x="7262" y="3963"/>
                  </a:cubicBezTo>
                  <a:cubicBezTo>
                    <a:pt x="7468" y="3963"/>
                    <a:pt x="7725" y="4173"/>
                    <a:pt x="7950" y="4173"/>
                  </a:cubicBezTo>
                  <a:cubicBezTo>
                    <a:pt x="7979" y="4174"/>
                    <a:pt x="8009" y="4175"/>
                    <a:pt x="8039" y="4175"/>
                  </a:cubicBezTo>
                  <a:cubicBezTo>
                    <a:pt x="9008" y="4175"/>
                    <a:pt x="9913" y="3634"/>
                    <a:pt x="10265" y="2946"/>
                  </a:cubicBezTo>
                  <a:cubicBezTo>
                    <a:pt x="10697" y="2117"/>
                    <a:pt x="9695" y="1667"/>
                    <a:pt x="8987" y="1581"/>
                  </a:cubicBezTo>
                  <a:cubicBezTo>
                    <a:pt x="7811" y="1443"/>
                    <a:pt x="6930" y="786"/>
                    <a:pt x="5962" y="250"/>
                  </a:cubicBezTo>
                  <a:cubicBezTo>
                    <a:pt x="5704" y="111"/>
                    <a:pt x="5235" y="1"/>
                    <a:pt x="4909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tx1">
                  <a:alpha val="56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" name="Google Shape;3421;p80"/>
            <p:cNvSpPr/>
            <p:nvPr/>
          </p:nvSpPr>
          <p:spPr>
            <a:xfrm>
              <a:off x="7871820" y="4541567"/>
              <a:ext cx="502698" cy="380207"/>
            </a:xfrm>
            <a:custGeom>
              <a:avLst/>
              <a:gdLst/>
              <a:ahLst/>
              <a:cxnLst/>
              <a:rect l="l" t="t" r="r" b="b"/>
              <a:pathLst>
                <a:path w="18751" h="14182" extrusionOk="0">
                  <a:moveTo>
                    <a:pt x="15666" y="0"/>
                  </a:moveTo>
                  <a:cubicBezTo>
                    <a:pt x="15588" y="0"/>
                    <a:pt x="15504" y="9"/>
                    <a:pt x="15415" y="28"/>
                  </a:cubicBezTo>
                  <a:cubicBezTo>
                    <a:pt x="14690" y="184"/>
                    <a:pt x="14759" y="772"/>
                    <a:pt x="14897" y="1290"/>
                  </a:cubicBezTo>
                  <a:cubicBezTo>
                    <a:pt x="15294" y="2845"/>
                    <a:pt x="14880" y="4038"/>
                    <a:pt x="13463" y="4850"/>
                  </a:cubicBezTo>
                  <a:cubicBezTo>
                    <a:pt x="13013" y="5109"/>
                    <a:pt x="12823" y="5472"/>
                    <a:pt x="13065" y="5991"/>
                  </a:cubicBezTo>
                  <a:cubicBezTo>
                    <a:pt x="13324" y="6578"/>
                    <a:pt x="12823" y="6803"/>
                    <a:pt x="12512" y="7097"/>
                  </a:cubicBezTo>
                  <a:cubicBezTo>
                    <a:pt x="12410" y="7191"/>
                    <a:pt x="12303" y="7233"/>
                    <a:pt x="12200" y="7233"/>
                  </a:cubicBezTo>
                  <a:cubicBezTo>
                    <a:pt x="12041" y="7233"/>
                    <a:pt x="11891" y="7133"/>
                    <a:pt x="11786" y="6976"/>
                  </a:cubicBezTo>
                  <a:cubicBezTo>
                    <a:pt x="11531" y="6610"/>
                    <a:pt x="11284" y="6477"/>
                    <a:pt x="11039" y="6477"/>
                  </a:cubicBezTo>
                  <a:cubicBezTo>
                    <a:pt x="10705" y="6477"/>
                    <a:pt x="10373" y="6726"/>
                    <a:pt x="10024" y="6976"/>
                  </a:cubicBezTo>
                  <a:cubicBezTo>
                    <a:pt x="8797" y="7891"/>
                    <a:pt x="7811" y="9188"/>
                    <a:pt x="6308" y="9637"/>
                  </a:cubicBezTo>
                  <a:cubicBezTo>
                    <a:pt x="4303" y="10242"/>
                    <a:pt x="2696" y="11572"/>
                    <a:pt x="812" y="12385"/>
                  </a:cubicBezTo>
                  <a:cubicBezTo>
                    <a:pt x="242" y="12627"/>
                    <a:pt x="0" y="13214"/>
                    <a:pt x="692" y="13577"/>
                  </a:cubicBezTo>
                  <a:cubicBezTo>
                    <a:pt x="1262" y="13888"/>
                    <a:pt x="1936" y="13992"/>
                    <a:pt x="2610" y="14182"/>
                  </a:cubicBezTo>
                  <a:cubicBezTo>
                    <a:pt x="3819" y="13854"/>
                    <a:pt x="4943" y="13249"/>
                    <a:pt x="5893" y="12436"/>
                  </a:cubicBezTo>
                  <a:cubicBezTo>
                    <a:pt x="7829" y="10743"/>
                    <a:pt x="10144" y="9447"/>
                    <a:pt x="12357" y="8496"/>
                  </a:cubicBezTo>
                  <a:cubicBezTo>
                    <a:pt x="14396" y="7615"/>
                    <a:pt x="15847" y="6042"/>
                    <a:pt x="17817" y="5213"/>
                  </a:cubicBezTo>
                  <a:cubicBezTo>
                    <a:pt x="18301" y="4988"/>
                    <a:pt x="18751" y="4452"/>
                    <a:pt x="18612" y="3848"/>
                  </a:cubicBezTo>
                  <a:cubicBezTo>
                    <a:pt x="18539" y="3538"/>
                    <a:pt x="18402" y="3442"/>
                    <a:pt x="18239" y="3442"/>
                  </a:cubicBezTo>
                  <a:cubicBezTo>
                    <a:pt x="18019" y="3442"/>
                    <a:pt x="17752" y="3615"/>
                    <a:pt x="17524" y="3675"/>
                  </a:cubicBezTo>
                  <a:cubicBezTo>
                    <a:pt x="17487" y="3682"/>
                    <a:pt x="17451" y="3686"/>
                    <a:pt x="17417" y="3686"/>
                  </a:cubicBezTo>
                  <a:cubicBezTo>
                    <a:pt x="17207" y="3686"/>
                    <a:pt x="17050" y="3554"/>
                    <a:pt x="17109" y="3346"/>
                  </a:cubicBezTo>
                  <a:cubicBezTo>
                    <a:pt x="17385" y="2431"/>
                    <a:pt x="16625" y="1791"/>
                    <a:pt x="16556" y="962"/>
                  </a:cubicBezTo>
                  <a:cubicBezTo>
                    <a:pt x="16526" y="461"/>
                    <a:pt x="16229" y="0"/>
                    <a:pt x="15666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tx1">
                  <a:alpha val="56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2" name="Google Shape;3422;p80"/>
            <p:cNvSpPr/>
            <p:nvPr/>
          </p:nvSpPr>
          <p:spPr>
            <a:xfrm>
              <a:off x="7232931" y="2862350"/>
              <a:ext cx="249727" cy="413316"/>
            </a:xfrm>
            <a:custGeom>
              <a:avLst/>
              <a:gdLst/>
              <a:ahLst/>
              <a:cxnLst/>
              <a:rect l="l" t="t" r="r" b="b"/>
              <a:pathLst>
                <a:path w="9315" h="15417" extrusionOk="0">
                  <a:moveTo>
                    <a:pt x="6907" y="9941"/>
                  </a:moveTo>
                  <a:cubicBezTo>
                    <a:pt x="6738" y="10523"/>
                    <a:pt x="6645" y="11167"/>
                    <a:pt x="5910" y="11304"/>
                  </a:cubicBezTo>
                  <a:cubicBezTo>
                    <a:pt x="5905" y="11305"/>
                    <a:pt x="5899" y="11305"/>
                    <a:pt x="5892" y="11305"/>
                  </a:cubicBezTo>
                  <a:cubicBezTo>
                    <a:pt x="5767" y="11305"/>
                    <a:pt x="5547" y="11146"/>
                    <a:pt x="5547" y="11097"/>
                  </a:cubicBezTo>
                  <a:cubicBezTo>
                    <a:pt x="5616" y="10270"/>
                    <a:pt x="6304" y="10147"/>
                    <a:pt x="6907" y="9941"/>
                  </a:cubicBezTo>
                  <a:close/>
                  <a:moveTo>
                    <a:pt x="2345" y="1"/>
                  </a:moveTo>
                  <a:cubicBezTo>
                    <a:pt x="2049" y="1"/>
                    <a:pt x="1708" y="93"/>
                    <a:pt x="1419" y="93"/>
                  </a:cubicBezTo>
                  <a:cubicBezTo>
                    <a:pt x="1383" y="93"/>
                    <a:pt x="1348" y="92"/>
                    <a:pt x="1313" y="88"/>
                  </a:cubicBezTo>
                  <a:cubicBezTo>
                    <a:pt x="1306" y="88"/>
                    <a:pt x="1299" y="88"/>
                    <a:pt x="1292" y="88"/>
                  </a:cubicBezTo>
                  <a:cubicBezTo>
                    <a:pt x="885" y="88"/>
                    <a:pt x="504" y="561"/>
                    <a:pt x="639" y="883"/>
                  </a:cubicBezTo>
                  <a:cubicBezTo>
                    <a:pt x="1244" y="2283"/>
                    <a:pt x="0" y="3977"/>
                    <a:pt x="1348" y="5273"/>
                  </a:cubicBezTo>
                  <a:cubicBezTo>
                    <a:pt x="1538" y="5446"/>
                    <a:pt x="1383" y="5964"/>
                    <a:pt x="1538" y="6241"/>
                  </a:cubicBezTo>
                  <a:cubicBezTo>
                    <a:pt x="1851" y="6738"/>
                    <a:pt x="1941" y="7889"/>
                    <a:pt x="2501" y="7889"/>
                  </a:cubicBezTo>
                  <a:cubicBezTo>
                    <a:pt x="2623" y="7889"/>
                    <a:pt x="2766" y="7836"/>
                    <a:pt x="2938" y="7710"/>
                  </a:cubicBezTo>
                  <a:cubicBezTo>
                    <a:pt x="3345" y="7411"/>
                    <a:pt x="3664" y="7306"/>
                    <a:pt x="3951" y="7306"/>
                  </a:cubicBezTo>
                  <a:cubicBezTo>
                    <a:pt x="4345" y="7306"/>
                    <a:pt x="4678" y="7505"/>
                    <a:pt x="5098" y="7675"/>
                  </a:cubicBezTo>
                  <a:cubicBezTo>
                    <a:pt x="5375" y="7796"/>
                    <a:pt x="5651" y="7848"/>
                    <a:pt x="5668" y="8176"/>
                  </a:cubicBezTo>
                  <a:cubicBezTo>
                    <a:pt x="5668" y="8297"/>
                    <a:pt x="5547" y="8401"/>
                    <a:pt x="5478" y="8504"/>
                  </a:cubicBezTo>
                  <a:cubicBezTo>
                    <a:pt x="5288" y="8384"/>
                    <a:pt x="5098" y="8263"/>
                    <a:pt x="4908" y="8107"/>
                  </a:cubicBezTo>
                  <a:cubicBezTo>
                    <a:pt x="4670" y="7869"/>
                    <a:pt x="4349" y="7740"/>
                    <a:pt x="4020" y="7740"/>
                  </a:cubicBezTo>
                  <a:cubicBezTo>
                    <a:pt x="3895" y="7740"/>
                    <a:pt x="3770" y="7758"/>
                    <a:pt x="3646" y="7796"/>
                  </a:cubicBezTo>
                  <a:cubicBezTo>
                    <a:pt x="3059" y="7951"/>
                    <a:pt x="3284" y="8470"/>
                    <a:pt x="3249" y="8850"/>
                  </a:cubicBezTo>
                  <a:cubicBezTo>
                    <a:pt x="3180" y="10008"/>
                    <a:pt x="4701" y="11270"/>
                    <a:pt x="4580" y="11408"/>
                  </a:cubicBezTo>
                  <a:cubicBezTo>
                    <a:pt x="3042" y="13170"/>
                    <a:pt x="4251" y="13205"/>
                    <a:pt x="5599" y="13758"/>
                  </a:cubicBezTo>
                  <a:cubicBezTo>
                    <a:pt x="6014" y="13948"/>
                    <a:pt x="6429" y="15244"/>
                    <a:pt x="7379" y="15400"/>
                  </a:cubicBezTo>
                  <a:cubicBezTo>
                    <a:pt x="7454" y="15411"/>
                    <a:pt x="7523" y="15417"/>
                    <a:pt x="7586" y="15417"/>
                  </a:cubicBezTo>
                  <a:cubicBezTo>
                    <a:pt x="8462" y="15417"/>
                    <a:pt x="8316" y="14362"/>
                    <a:pt x="8606" y="13879"/>
                  </a:cubicBezTo>
                  <a:cubicBezTo>
                    <a:pt x="9315" y="12687"/>
                    <a:pt x="8554" y="11529"/>
                    <a:pt x="8105" y="10423"/>
                  </a:cubicBezTo>
                  <a:cubicBezTo>
                    <a:pt x="7967" y="10058"/>
                    <a:pt x="7709" y="9812"/>
                    <a:pt x="7353" y="9812"/>
                  </a:cubicBezTo>
                  <a:cubicBezTo>
                    <a:pt x="7222" y="9812"/>
                    <a:pt x="7078" y="9845"/>
                    <a:pt x="6922" y="9917"/>
                  </a:cubicBezTo>
                  <a:lnTo>
                    <a:pt x="6922" y="9917"/>
                  </a:lnTo>
                  <a:cubicBezTo>
                    <a:pt x="7290" y="9072"/>
                    <a:pt x="8114" y="7913"/>
                    <a:pt x="7103" y="7433"/>
                  </a:cubicBezTo>
                  <a:cubicBezTo>
                    <a:pt x="5789" y="6828"/>
                    <a:pt x="5530" y="5048"/>
                    <a:pt x="3854" y="4927"/>
                  </a:cubicBezTo>
                  <a:cubicBezTo>
                    <a:pt x="3335" y="4893"/>
                    <a:pt x="2886" y="4167"/>
                    <a:pt x="3318" y="3424"/>
                  </a:cubicBezTo>
                  <a:cubicBezTo>
                    <a:pt x="3975" y="2318"/>
                    <a:pt x="3353" y="1298"/>
                    <a:pt x="2955" y="348"/>
                  </a:cubicBezTo>
                  <a:cubicBezTo>
                    <a:pt x="2833" y="73"/>
                    <a:pt x="2607" y="1"/>
                    <a:pt x="2345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tx1">
                  <a:alpha val="56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3" name="Google Shape;3423;p80"/>
            <p:cNvSpPr/>
            <p:nvPr/>
          </p:nvSpPr>
          <p:spPr>
            <a:xfrm>
              <a:off x="7054544" y="3423974"/>
              <a:ext cx="198790" cy="243883"/>
            </a:xfrm>
            <a:custGeom>
              <a:avLst/>
              <a:gdLst/>
              <a:ahLst/>
              <a:cxnLst/>
              <a:rect l="l" t="t" r="r" b="b"/>
              <a:pathLst>
                <a:path w="7415" h="9097" extrusionOk="0">
                  <a:moveTo>
                    <a:pt x="6576" y="0"/>
                  </a:moveTo>
                  <a:cubicBezTo>
                    <a:pt x="6440" y="0"/>
                    <a:pt x="6314" y="46"/>
                    <a:pt x="6222" y="154"/>
                  </a:cubicBezTo>
                  <a:cubicBezTo>
                    <a:pt x="5928" y="483"/>
                    <a:pt x="5611" y="592"/>
                    <a:pt x="5290" y="592"/>
                  </a:cubicBezTo>
                  <a:cubicBezTo>
                    <a:pt x="4988" y="592"/>
                    <a:pt x="4683" y="496"/>
                    <a:pt x="4390" y="396"/>
                  </a:cubicBezTo>
                  <a:cubicBezTo>
                    <a:pt x="3964" y="242"/>
                    <a:pt x="3597" y="173"/>
                    <a:pt x="3279" y="173"/>
                  </a:cubicBezTo>
                  <a:cubicBezTo>
                    <a:pt x="1986" y="173"/>
                    <a:pt x="1492" y="1318"/>
                    <a:pt x="1020" y="2608"/>
                  </a:cubicBezTo>
                  <a:cubicBezTo>
                    <a:pt x="364" y="4353"/>
                    <a:pt x="1" y="6064"/>
                    <a:pt x="796" y="7360"/>
                  </a:cubicBezTo>
                  <a:cubicBezTo>
                    <a:pt x="847" y="8362"/>
                    <a:pt x="761" y="8984"/>
                    <a:pt x="1470" y="9088"/>
                  </a:cubicBezTo>
                  <a:cubicBezTo>
                    <a:pt x="1519" y="9094"/>
                    <a:pt x="1568" y="9097"/>
                    <a:pt x="1614" y="9097"/>
                  </a:cubicBezTo>
                  <a:cubicBezTo>
                    <a:pt x="2117" y="9097"/>
                    <a:pt x="2435" y="8762"/>
                    <a:pt x="2593" y="8224"/>
                  </a:cubicBezTo>
                  <a:cubicBezTo>
                    <a:pt x="2634" y="8075"/>
                    <a:pt x="2578" y="7743"/>
                    <a:pt x="2746" y="7743"/>
                  </a:cubicBezTo>
                  <a:cubicBezTo>
                    <a:pt x="2792" y="7743"/>
                    <a:pt x="2854" y="7768"/>
                    <a:pt x="2938" y="7827"/>
                  </a:cubicBezTo>
                  <a:cubicBezTo>
                    <a:pt x="3173" y="7995"/>
                    <a:pt x="3380" y="8062"/>
                    <a:pt x="3567" y="8062"/>
                  </a:cubicBezTo>
                  <a:cubicBezTo>
                    <a:pt x="4013" y="8062"/>
                    <a:pt x="4340" y="7677"/>
                    <a:pt x="4632" y="7360"/>
                  </a:cubicBezTo>
                  <a:cubicBezTo>
                    <a:pt x="5116" y="6842"/>
                    <a:pt x="4563" y="6358"/>
                    <a:pt x="4373" y="5839"/>
                  </a:cubicBezTo>
                  <a:cubicBezTo>
                    <a:pt x="4183" y="5321"/>
                    <a:pt x="3491" y="4750"/>
                    <a:pt x="4442" y="4249"/>
                  </a:cubicBezTo>
                  <a:cubicBezTo>
                    <a:pt x="4943" y="3990"/>
                    <a:pt x="5790" y="3852"/>
                    <a:pt x="5427" y="3057"/>
                  </a:cubicBezTo>
                  <a:cubicBezTo>
                    <a:pt x="5274" y="2713"/>
                    <a:pt x="5030" y="2616"/>
                    <a:pt x="4752" y="2616"/>
                  </a:cubicBezTo>
                  <a:cubicBezTo>
                    <a:pt x="4400" y="2616"/>
                    <a:pt x="3994" y="2771"/>
                    <a:pt x="3647" y="2780"/>
                  </a:cubicBezTo>
                  <a:cubicBezTo>
                    <a:pt x="3388" y="2815"/>
                    <a:pt x="3129" y="2850"/>
                    <a:pt x="2887" y="2919"/>
                  </a:cubicBezTo>
                  <a:cubicBezTo>
                    <a:pt x="2887" y="2746"/>
                    <a:pt x="2800" y="2487"/>
                    <a:pt x="2887" y="2435"/>
                  </a:cubicBezTo>
                  <a:cubicBezTo>
                    <a:pt x="3111" y="2262"/>
                    <a:pt x="3405" y="2037"/>
                    <a:pt x="3664" y="2037"/>
                  </a:cubicBezTo>
                  <a:cubicBezTo>
                    <a:pt x="4321" y="2055"/>
                    <a:pt x="4995" y="2262"/>
                    <a:pt x="5634" y="2262"/>
                  </a:cubicBezTo>
                  <a:cubicBezTo>
                    <a:pt x="6481" y="2262"/>
                    <a:pt x="6861" y="1553"/>
                    <a:pt x="7242" y="931"/>
                  </a:cubicBezTo>
                  <a:cubicBezTo>
                    <a:pt x="7414" y="689"/>
                    <a:pt x="7328" y="344"/>
                    <a:pt x="7086" y="188"/>
                  </a:cubicBezTo>
                  <a:cubicBezTo>
                    <a:pt x="6932" y="73"/>
                    <a:pt x="6746" y="0"/>
                    <a:pt x="6576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tx1">
                  <a:alpha val="56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4" name="Google Shape;3424;p80"/>
            <p:cNvSpPr/>
            <p:nvPr/>
          </p:nvSpPr>
          <p:spPr>
            <a:xfrm>
              <a:off x="5103107" y="1172731"/>
              <a:ext cx="278949" cy="174796"/>
            </a:xfrm>
            <a:custGeom>
              <a:avLst/>
              <a:gdLst/>
              <a:ahLst/>
              <a:cxnLst/>
              <a:rect l="l" t="t" r="r" b="b"/>
              <a:pathLst>
                <a:path w="10405" h="6520" extrusionOk="0">
                  <a:moveTo>
                    <a:pt x="8970" y="1"/>
                  </a:moveTo>
                  <a:cubicBezTo>
                    <a:pt x="6620" y="778"/>
                    <a:pt x="3786" y="294"/>
                    <a:pt x="1764" y="2576"/>
                  </a:cubicBezTo>
                  <a:cubicBezTo>
                    <a:pt x="502" y="3993"/>
                    <a:pt x="1" y="5410"/>
                    <a:pt x="1038" y="5876"/>
                  </a:cubicBezTo>
                  <a:cubicBezTo>
                    <a:pt x="2057" y="6274"/>
                    <a:pt x="3146" y="6499"/>
                    <a:pt x="4252" y="6516"/>
                  </a:cubicBezTo>
                  <a:cubicBezTo>
                    <a:pt x="4303" y="6518"/>
                    <a:pt x="4355" y="6520"/>
                    <a:pt x="4406" y="6520"/>
                  </a:cubicBezTo>
                  <a:cubicBezTo>
                    <a:pt x="4717" y="6520"/>
                    <a:pt x="5012" y="6455"/>
                    <a:pt x="5116" y="6084"/>
                  </a:cubicBezTo>
                  <a:cubicBezTo>
                    <a:pt x="5237" y="5652"/>
                    <a:pt x="4892" y="5479"/>
                    <a:pt x="4563" y="5323"/>
                  </a:cubicBezTo>
                  <a:cubicBezTo>
                    <a:pt x="3094" y="4598"/>
                    <a:pt x="3630" y="3924"/>
                    <a:pt x="4598" y="3198"/>
                  </a:cubicBezTo>
                  <a:cubicBezTo>
                    <a:pt x="5980" y="2144"/>
                    <a:pt x="7726" y="2126"/>
                    <a:pt x="9264" y="1487"/>
                  </a:cubicBezTo>
                  <a:cubicBezTo>
                    <a:pt x="9696" y="1331"/>
                    <a:pt x="10404" y="1556"/>
                    <a:pt x="10352" y="796"/>
                  </a:cubicBezTo>
                  <a:cubicBezTo>
                    <a:pt x="10301" y="35"/>
                    <a:pt x="9627" y="70"/>
                    <a:pt x="8970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tx1">
                  <a:alpha val="56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5" name="Google Shape;3425;p80"/>
            <p:cNvSpPr/>
            <p:nvPr/>
          </p:nvSpPr>
          <p:spPr>
            <a:xfrm>
              <a:off x="4337277" y="1106244"/>
              <a:ext cx="264097" cy="95199"/>
            </a:xfrm>
            <a:custGeom>
              <a:avLst/>
              <a:gdLst/>
              <a:ahLst/>
              <a:cxnLst/>
              <a:rect l="l" t="t" r="r" b="b"/>
              <a:pathLst>
                <a:path w="9851" h="3551" extrusionOk="0">
                  <a:moveTo>
                    <a:pt x="3896" y="1"/>
                  </a:moveTo>
                  <a:cubicBezTo>
                    <a:pt x="2951" y="1"/>
                    <a:pt x="1998" y="113"/>
                    <a:pt x="1055" y="130"/>
                  </a:cubicBezTo>
                  <a:cubicBezTo>
                    <a:pt x="674" y="130"/>
                    <a:pt x="260" y="217"/>
                    <a:pt x="121" y="649"/>
                  </a:cubicBezTo>
                  <a:cubicBezTo>
                    <a:pt x="0" y="1046"/>
                    <a:pt x="173" y="1461"/>
                    <a:pt x="536" y="1651"/>
                  </a:cubicBezTo>
                  <a:cubicBezTo>
                    <a:pt x="1487" y="2256"/>
                    <a:pt x="2489" y="2792"/>
                    <a:pt x="3474" y="3345"/>
                  </a:cubicBezTo>
                  <a:cubicBezTo>
                    <a:pt x="3715" y="3472"/>
                    <a:pt x="3939" y="3551"/>
                    <a:pt x="4149" y="3551"/>
                  </a:cubicBezTo>
                  <a:cubicBezTo>
                    <a:pt x="4450" y="3551"/>
                    <a:pt x="4723" y="3389"/>
                    <a:pt x="4978" y="2982"/>
                  </a:cubicBezTo>
                  <a:cubicBezTo>
                    <a:pt x="5203" y="2650"/>
                    <a:pt x="5511" y="2104"/>
                    <a:pt x="5931" y="2104"/>
                  </a:cubicBezTo>
                  <a:cubicBezTo>
                    <a:pt x="6058" y="2104"/>
                    <a:pt x="6195" y="2153"/>
                    <a:pt x="6343" y="2273"/>
                  </a:cubicBezTo>
                  <a:cubicBezTo>
                    <a:pt x="6982" y="2809"/>
                    <a:pt x="7673" y="2826"/>
                    <a:pt x="8365" y="2895"/>
                  </a:cubicBezTo>
                  <a:cubicBezTo>
                    <a:pt x="8588" y="2920"/>
                    <a:pt x="8869" y="3004"/>
                    <a:pt x="9118" y="3004"/>
                  </a:cubicBezTo>
                  <a:cubicBezTo>
                    <a:pt x="9390" y="3004"/>
                    <a:pt x="9623" y="2904"/>
                    <a:pt x="9695" y="2515"/>
                  </a:cubicBezTo>
                  <a:cubicBezTo>
                    <a:pt x="9851" y="1789"/>
                    <a:pt x="9142" y="1668"/>
                    <a:pt x="8641" y="1478"/>
                  </a:cubicBezTo>
                  <a:lnTo>
                    <a:pt x="6585" y="493"/>
                  </a:lnTo>
                  <a:cubicBezTo>
                    <a:pt x="5704" y="104"/>
                    <a:pt x="4803" y="1"/>
                    <a:pt x="3896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tx1">
                  <a:alpha val="56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6" name="Google Shape;3426;p80"/>
            <p:cNvSpPr/>
            <p:nvPr/>
          </p:nvSpPr>
          <p:spPr>
            <a:xfrm>
              <a:off x="3860530" y="1744891"/>
              <a:ext cx="124207" cy="124207"/>
            </a:xfrm>
            <a:custGeom>
              <a:avLst/>
              <a:gdLst/>
              <a:ahLst/>
              <a:cxnLst/>
              <a:rect l="l" t="t" r="r" b="b"/>
              <a:pathLst>
                <a:path w="4633" h="4633" extrusionOk="0">
                  <a:moveTo>
                    <a:pt x="2966" y="1"/>
                  </a:moveTo>
                  <a:cubicBezTo>
                    <a:pt x="2951" y="1"/>
                    <a:pt x="2936" y="1"/>
                    <a:pt x="2921" y="1"/>
                  </a:cubicBezTo>
                  <a:cubicBezTo>
                    <a:pt x="1729" y="36"/>
                    <a:pt x="1" y="2421"/>
                    <a:pt x="139" y="3803"/>
                  </a:cubicBezTo>
                  <a:cubicBezTo>
                    <a:pt x="139" y="4252"/>
                    <a:pt x="502" y="4615"/>
                    <a:pt x="951" y="4633"/>
                  </a:cubicBezTo>
                  <a:cubicBezTo>
                    <a:pt x="2956" y="4581"/>
                    <a:pt x="4632" y="3026"/>
                    <a:pt x="4529" y="1297"/>
                  </a:cubicBezTo>
                  <a:cubicBezTo>
                    <a:pt x="4478" y="482"/>
                    <a:pt x="3809" y="1"/>
                    <a:pt x="2966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tx1">
                  <a:alpha val="56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7" name="Google Shape;3427;p80"/>
            <p:cNvSpPr/>
            <p:nvPr/>
          </p:nvSpPr>
          <p:spPr>
            <a:xfrm>
              <a:off x="6993526" y="3724022"/>
              <a:ext cx="230934" cy="88336"/>
            </a:xfrm>
            <a:custGeom>
              <a:avLst/>
              <a:gdLst/>
              <a:ahLst/>
              <a:cxnLst/>
              <a:rect l="l" t="t" r="r" b="b"/>
              <a:pathLst>
                <a:path w="8614" h="3295" extrusionOk="0">
                  <a:moveTo>
                    <a:pt x="8412" y="834"/>
                  </a:moveTo>
                  <a:lnTo>
                    <a:pt x="8412" y="834"/>
                  </a:lnTo>
                  <a:cubicBezTo>
                    <a:pt x="8408" y="835"/>
                    <a:pt x="8404" y="836"/>
                    <a:pt x="8401" y="837"/>
                  </a:cubicBezTo>
                  <a:lnTo>
                    <a:pt x="8401" y="837"/>
                  </a:lnTo>
                  <a:cubicBezTo>
                    <a:pt x="8399" y="842"/>
                    <a:pt x="8396" y="846"/>
                    <a:pt x="8394" y="851"/>
                  </a:cubicBezTo>
                  <a:lnTo>
                    <a:pt x="8412" y="834"/>
                  </a:lnTo>
                  <a:close/>
                  <a:moveTo>
                    <a:pt x="6441" y="1"/>
                  </a:moveTo>
                  <a:cubicBezTo>
                    <a:pt x="5426" y="1"/>
                    <a:pt x="4424" y="103"/>
                    <a:pt x="3504" y="557"/>
                  </a:cubicBezTo>
                  <a:cubicBezTo>
                    <a:pt x="3268" y="683"/>
                    <a:pt x="3156" y="756"/>
                    <a:pt x="3064" y="756"/>
                  </a:cubicBezTo>
                  <a:cubicBezTo>
                    <a:pt x="2968" y="756"/>
                    <a:pt x="2895" y="675"/>
                    <a:pt x="2726" y="488"/>
                  </a:cubicBezTo>
                  <a:cubicBezTo>
                    <a:pt x="2440" y="160"/>
                    <a:pt x="2158" y="41"/>
                    <a:pt x="1882" y="41"/>
                  </a:cubicBezTo>
                  <a:cubicBezTo>
                    <a:pt x="1373" y="41"/>
                    <a:pt x="881" y="443"/>
                    <a:pt x="410" y="678"/>
                  </a:cubicBezTo>
                  <a:cubicBezTo>
                    <a:pt x="0" y="866"/>
                    <a:pt x="164" y="1612"/>
                    <a:pt x="452" y="1612"/>
                  </a:cubicBezTo>
                  <a:cubicBezTo>
                    <a:pt x="455" y="1612"/>
                    <a:pt x="459" y="1612"/>
                    <a:pt x="462" y="1612"/>
                  </a:cubicBezTo>
                  <a:cubicBezTo>
                    <a:pt x="518" y="1607"/>
                    <a:pt x="572" y="1605"/>
                    <a:pt x="625" y="1605"/>
                  </a:cubicBezTo>
                  <a:cubicBezTo>
                    <a:pt x="1895" y="1605"/>
                    <a:pt x="2508" y="2753"/>
                    <a:pt x="3504" y="3184"/>
                  </a:cubicBezTo>
                  <a:cubicBezTo>
                    <a:pt x="3665" y="3259"/>
                    <a:pt x="3818" y="3295"/>
                    <a:pt x="3955" y="3295"/>
                  </a:cubicBezTo>
                  <a:cubicBezTo>
                    <a:pt x="4389" y="3295"/>
                    <a:pt x="4667" y="2934"/>
                    <a:pt x="4575" y="2303"/>
                  </a:cubicBezTo>
                  <a:cubicBezTo>
                    <a:pt x="4523" y="1905"/>
                    <a:pt x="4541" y="1784"/>
                    <a:pt x="4973" y="1698"/>
                  </a:cubicBezTo>
                  <a:cubicBezTo>
                    <a:pt x="6127" y="1457"/>
                    <a:pt x="7264" y="1130"/>
                    <a:pt x="8401" y="837"/>
                  </a:cubicBezTo>
                  <a:lnTo>
                    <a:pt x="8401" y="837"/>
                  </a:lnTo>
                  <a:cubicBezTo>
                    <a:pt x="8535" y="525"/>
                    <a:pt x="8613" y="56"/>
                    <a:pt x="8256" y="56"/>
                  </a:cubicBezTo>
                  <a:cubicBezTo>
                    <a:pt x="7656" y="37"/>
                    <a:pt x="7046" y="1"/>
                    <a:pt x="6441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tx1">
                  <a:alpha val="56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8" name="Google Shape;3428;p80"/>
            <p:cNvSpPr/>
            <p:nvPr/>
          </p:nvSpPr>
          <p:spPr>
            <a:xfrm>
              <a:off x="6611737" y="1199138"/>
              <a:ext cx="281147" cy="58792"/>
            </a:xfrm>
            <a:custGeom>
              <a:avLst/>
              <a:gdLst/>
              <a:ahLst/>
              <a:cxnLst/>
              <a:rect l="l" t="t" r="r" b="b"/>
              <a:pathLst>
                <a:path w="10487" h="2193" extrusionOk="0">
                  <a:moveTo>
                    <a:pt x="2675" y="1"/>
                  </a:moveTo>
                  <a:cubicBezTo>
                    <a:pt x="2260" y="122"/>
                    <a:pt x="1984" y="208"/>
                    <a:pt x="1707" y="260"/>
                  </a:cubicBezTo>
                  <a:cubicBezTo>
                    <a:pt x="1625" y="276"/>
                    <a:pt x="1533" y="281"/>
                    <a:pt x="1436" y="281"/>
                  </a:cubicBezTo>
                  <a:cubicBezTo>
                    <a:pt x="1238" y="281"/>
                    <a:pt x="1018" y="259"/>
                    <a:pt x="814" y="259"/>
                  </a:cubicBezTo>
                  <a:cubicBezTo>
                    <a:pt x="370" y="259"/>
                    <a:pt x="1" y="367"/>
                    <a:pt x="83" y="1055"/>
                  </a:cubicBezTo>
                  <a:cubicBezTo>
                    <a:pt x="160" y="1671"/>
                    <a:pt x="629" y="1783"/>
                    <a:pt x="1147" y="1783"/>
                  </a:cubicBezTo>
                  <a:cubicBezTo>
                    <a:pt x="1443" y="1783"/>
                    <a:pt x="1754" y="1746"/>
                    <a:pt x="2018" y="1746"/>
                  </a:cubicBezTo>
                  <a:cubicBezTo>
                    <a:pt x="3176" y="1729"/>
                    <a:pt x="4334" y="1625"/>
                    <a:pt x="5488" y="1625"/>
                  </a:cubicBezTo>
                  <a:cubicBezTo>
                    <a:pt x="6641" y="1625"/>
                    <a:pt x="7790" y="1729"/>
                    <a:pt x="8931" y="2126"/>
                  </a:cubicBezTo>
                  <a:cubicBezTo>
                    <a:pt x="9064" y="2171"/>
                    <a:pt x="9201" y="2192"/>
                    <a:pt x="9336" y="2192"/>
                  </a:cubicBezTo>
                  <a:cubicBezTo>
                    <a:pt x="9780" y="2192"/>
                    <a:pt x="10194" y="1955"/>
                    <a:pt x="10314" y="1504"/>
                  </a:cubicBezTo>
                  <a:cubicBezTo>
                    <a:pt x="10486" y="813"/>
                    <a:pt x="9761" y="744"/>
                    <a:pt x="9294" y="606"/>
                  </a:cubicBezTo>
                  <a:cubicBezTo>
                    <a:pt x="8746" y="426"/>
                    <a:pt x="8189" y="370"/>
                    <a:pt x="7630" y="370"/>
                  </a:cubicBezTo>
                  <a:cubicBezTo>
                    <a:pt x="6715" y="370"/>
                    <a:pt x="5795" y="519"/>
                    <a:pt x="4900" y="519"/>
                  </a:cubicBezTo>
                  <a:cubicBezTo>
                    <a:pt x="4133" y="519"/>
                    <a:pt x="3384" y="409"/>
                    <a:pt x="2675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tx1">
                  <a:alpha val="56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9" name="Google Shape;3429;p80"/>
            <p:cNvSpPr/>
            <p:nvPr/>
          </p:nvSpPr>
          <p:spPr>
            <a:xfrm>
              <a:off x="7438638" y="4724727"/>
              <a:ext cx="134823" cy="104422"/>
            </a:xfrm>
            <a:custGeom>
              <a:avLst/>
              <a:gdLst/>
              <a:ahLst/>
              <a:cxnLst/>
              <a:rect l="l" t="t" r="r" b="b"/>
              <a:pathLst>
                <a:path w="5029" h="3895" extrusionOk="0">
                  <a:moveTo>
                    <a:pt x="4062" y="0"/>
                  </a:moveTo>
                  <a:cubicBezTo>
                    <a:pt x="3557" y="0"/>
                    <a:pt x="2937" y="491"/>
                    <a:pt x="2445" y="491"/>
                  </a:cubicBezTo>
                  <a:cubicBezTo>
                    <a:pt x="2234" y="491"/>
                    <a:pt x="2046" y="401"/>
                    <a:pt x="1901" y="144"/>
                  </a:cubicBezTo>
                  <a:cubicBezTo>
                    <a:pt x="0" y="403"/>
                    <a:pt x="570" y="1975"/>
                    <a:pt x="225" y="2960"/>
                  </a:cubicBezTo>
                  <a:cubicBezTo>
                    <a:pt x="38" y="3485"/>
                    <a:pt x="566" y="3894"/>
                    <a:pt x="1172" y="3894"/>
                  </a:cubicBezTo>
                  <a:cubicBezTo>
                    <a:pt x="1185" y="3894"/>
                    <a:pt x="1197" y="3894"/>
                    <a:pt x="1210" y="3894"/>
                  </a:cubicBezTo>
                  <a:cubicBezTo>
                    <a:pt x="2298" y="3876"/>
                    <a:pt x="5029" y="1630"/>
                    <a:pt x="4804" y="783"/>
                  </a:cubicBezTo>
                  <a:cubicBezTo>
                    <a:pt x="4638" y="185"/>
                    <a:pt x="4372" y="0"/>
                    <a:pt x="4062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tx1">
                  <a:alpha val="56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0" name="Google Shape;3430;p80"/>
            <p:cNvSpPr/>
            <p:nvPr/>
          </p:nvSpPr>
          <p:spPr>
            <a:xfrm>
              <a:off x="6191423" y="3132023"/>
              <a:ext cx="88041" cy="137316"/>
            </a:xfrm>
            <a:custGeom>
              <a:avLst/>
              <a:gdLst/>
              <a:ahLst/>
              <a:cxnLst/>
              <a:rect l="l" t="t" r="r" b="b"/>
              <a:pathLst>
                <a:path w="3284" h="5122" extrusionOk="0">
                  <a:moveTo>
                    <a:pt x="519" y="1"/>
                  </a:moveTo>
                  <a:lnTo>
                    <a:pt x="380" y="139"/>
                  </a:lnTo>
                  <a:cubicBezTo>
                    <a:pt x="104" y="1452"/>
                    <a:pt x="0" y="2766"/>
                    <a:pt x="380" y="4062"/>
                  </a:cubicBezTo>
                  <a:cubicBezTo>
                    <a:pt x="534" y="4660"/>
                    <a:pt x="796" y="5122"/>
                    <a:pt x="1420" y="5122"/>
                  </a:cubicBezTo>
                  <a:cubicBezTo>
                    <a:pt x="1500" y="5122"/>
                    <a:pt x="1585" y="5114"/>
                    <a:pt x="1676" y="5099"/>
                  </a:cubicBezTo>
                  <a:cubicBezTo>
                    <a:pt x="2471" y="4978"/>
                    <a:pt x="3284" y="4408"/>
                    <a:pt x="3111" y="3734"/>
                  </a:cubicBezTo>
                  <a:cubicBezTo>
                    <a:pt x="2748" y="2213"/>
                    <a:pt x="2108" y="744"/>
                    <a:pt x="519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tx1">
                  <a:alpha val="56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1" name="Google Shape;3431;p80"/>
            <p:cNvSpPr/>
            <p:nvPr/>
          </p:nvSpPr>
          <p:spPr>
            <a:xfrm>
              <a:off x="5691969" y="1085145"/>
              <a:ext cx="172383" cy="70937"/>
            </a:xfrm>
            <a:custGeom>
              <a:avLst/>
              <a:gdLst/>
              <a:ahLst/>
              <a:cxnLst/>
              <a:rect l="l" t="t" r="r" b="b"/>
              <a:pathLst>
                <a:path w="6430" h="2646" extrusionOk="0">
                  <a:moveTo>
                    <a:pt x="1040" y="1"/>
                  </a:moveTo>
                  <a:cubicBezTo>
                    <a:pt x="589" y="1"/>
                    <a:pt x="239" y="358"/>
                    <a:pt x="104" y="814"/>
                  </a:cubicBezTo>
                  <a:cubicBezTo>
                    <a:pt x="1" y="1108"/>
                    <a:pt x="191" y="1419"/>
                    <a:pt x="502" y="1470"/>
                  </a:cubicBezTo>
                  <a:cubicBezTo>
                    <a:pt x="1971" y="1885"/>
                    <a:pt x="3440" y="2283"/>
                    <a:pt x="4736" y="2646"/>
                  </a:cubicBezTo>
                  <a:cubicBezTo>
                    <a:pt x="5427" y="2611"/>
                    <a:pt x="5928" y="2611"/>
                    <a:pt x="6239" y="2127"/>
                  </a:cubicBezTo>
                  <a:cubicBezTo>
                    <a:pt x="6429" y="1851"/>
                    <a:pt x="6308" y="1470"/>
                    <a:pt x="6066" y="1419"/>
                  </a:cubicBezTo>
                  <a:cubicBezTo>
                    <a:pt x="4373" y="1021"/>
                    <a:pt x="2852" y="36"/>
                    <a:pt x="1072" y="2"/>
                  </a:cubicBezTo>
                  <a:cubicBezTo>
                    <a:pt x="1061" y="1"/>
                    <a:pt x="1051" y="1"/>
                    <a:pt x="1040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tx1">
                  <a:alpha val="56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2" name="Google Shape;3432;p80"/>
            <p:cNvSpPr/>
            <p:nvPr/>
          </p:nvSpPr>
          <p:spPr>
            <a:xfrm>
              <a:off x="4506389" y="1086137"/>
              <a:ext cx="126512" cy="59758"/>
            </a:xfrm>
            <a:custGeom>
              <a:avLst/>
              <a:gdLst/>
              <a:ahLst/>
              <a:cxnLst/>
              <a:rect l="l" t="t" r="r" b="b"/>
              <a:pathLst>
                <a:path w="4719" h="2229" extrusionOk="0">
                  <a:moveTo>
                    <a:pt x="747" y="0"/>
                  </a:moveTo>
                  <a:cubicBezTo>
                    <a:pt x="407" y="0"/>
                    <a:pt x="65" y="161"/>
                    <a:pt x="18" y="690"/>
                  </a:cubicBezTo>
                  <a:cubicBezTo>
                    <a:pt x="0" y="863"/>
                    <a:pt x="190" y="1053"/>
                    <a:pt x="277" y="1243"/>
                  </a:cubicBezTo>
                  <a:lnTo>
                    <a:pt x="2333" y="2228"/>
                  </a:lnTo>
                  <a:cubicBezTo>
                    <a:pt x="2437" y="2220"/>
                    <a:pt x="2541" y="2220"/>
                    <a:pt x="2644" y="2220"/>
                  </a:cubicBezTo>
                  <a:cubicBezTo>
                    <a:pt x="2748" y="2220"/>
                    <a:pt x="2852" y="2220"/>
                    <a:pt x="2955" y="2211"/>
                  </a:cubicBezTo>
                  <a:cubicBezTo>
                    <a:pt x="3647" y="2142"/>
                    <a:pt x="4718" y="2090"/>
                    <a:pt x="4511" y="1261"/>
                  </a:cubicBezTo>
                  <a:cubicBezTo>
                    <a:pt x="4255" y="308"/>
                    <a:pt x="3582" y="187"/>
                    <a:pt x="2842" y="187"/>
                  </a:cubicBezTo>
                  <a:cubicBezTo>
                    <a:pt x="2589" y="187"/>
                    <a:pt x="2328" y="201"/>
                    <a:pt x="2074" y="201"/>
                  </a:cubicBezTo>
                  <a:cubicBezTo>
                    <a:pt x="1762" y="201"/>
                    <a:pt x="1460" y="180"/>
                    <a:pt x="1193" y="85"/>
                  </a:cubicBezTo>
                  <a:cubicBezTo>
                    <a:pt x="1066" y="36"/>
                    <a:pt x="907" y="0"/>
                    <a:pt x="747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tx1">
                  <a:alpha val="56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3" name="Google Shape;3433;p80"/>
            <p:cNvSpPr/>
            <p:nvPr/>
          </p:nvSpPr>
          <p:spPr>
            <a:xfrm>
              <a:off x="7167142" y="3729196"/>
              <a:ext cx="137156" cy="82197"/>
            </a:xfrm>
            <a:custGeom>
              <a:avLst/>
              <a:gdLst/>
              <a:ahLst/>
              <a:cxnLst/>
              <a:rect l="l" t="t" r="r" b="b"/>
              <a:pathLst>
                <a:path w="5116" h="3066" extrusionOk="0">
                  <a:moveTo>
                    <a:pt x="4184" y="1"/>
                  </a:moveTo>
                  <a:cubicBezTo>
                    <a:pt x="4093" y="1"/>
                    <a:pt x="4000" y="13"/>
                    <a:pt x="3906" y="36"/>
                  </a:cubicBezTo>
                  <a:cubicBezTo>
                    <a:pt x="3232" y="209"/>
                    <a:pt x="2575" y="416"/>
                    <a:pt x="1918" y="641"/>
                  </a:cubicBezTo>
                  <a:lnTo>
                    <a:pt x="1936" y="641"/>
                  </a:lnTo>
                  <a:cubicBezTo>
                    <a:pt x="1659" y="848"/>
                    <a:pt x="1383" y="1038"/>
                    <a:pt x="1089" y="1194"/>
                  </a:cubicBezTo>
                  <a:cubicBezTo>
                    <a:pt x="432" y="1505"/>
                    <a:pt x="0" y="2093"/>
                    <a:pt x="311" y="2680"/>
                  </a:cubicBezTo>
                  <a:cubicBezTo>
                    <a:pt x="460" y="2964"/>
                    <a:pt x="650" y="3065"/>
                    <a:pt x="856" y="3065"/>
                  </a:cubicBezTo>
                  <a:cubicBezTo>
                    <a:pt x="1178" y="3065"/>
                    <a:pt x="1537" y="2818"/>
                    <a:pt x="1832" y="2628"/>
                  </a:cubicBezTo>
                  <a:cubicBezTo>
                    <a:pt x="2558" y="2093"/>
                    <a:pt x="3370" y="1695"/>
                    <a:pt x="4234" y="1436"/>
                  </a:cubicBezTo>
                  <a:cubicBezTo>
                    <a:pt x="4631" y="1332"/>
                    <a:pt x="5115" y="1108"/>
                    <a:pt x="4994" y="606"/>
                  </a:cubicBezTo>
                  <a:cubicBezTo>
                    <a:pt x="4883" y="203"/>
                    <a:pt x="4559" y="1"/>
                    <a:pt x="4184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tx1">
                  <a:alpha val="56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4" name="Google Shape;3434;p80"/>
            <p:cNvSpPr/>
            <p:nvPr/>
          </p:nvSpPr>
          <p:spPr>
            <a:xfrm>
              <a:off x="7212154" y="2658064"/>
              <a:ext cx="72680" cy="100641"/>
            </a:xfrm>
            <a:custGeom>
              <a:avLst/>
              <a:gdLst/>
              <a:ahLst/>
              <a:cxnLst/>
              <a:rect l="l" t="t" r="r" b="b"/>
              <a:pathLst>
                <a:path w="2711" h="3754" extrusionOk="0">
                  <a:moveTo>
                    <a:pt x="1532" y="0"/>
                  </a:moveTo>
                  <a:cubicBezTo>
                    <a:pt x="1516" y="0"/>
                    <a:pt x="1500" y="0"/>
                    <a:pt x="1484" y="1"/>
                  </a:cubicBezTo>
                  <a:cubicBezTo>
                    <a:pt x="187" y="53"/>
                    <a:pt x="239" y="1332"/>
                    <a:pt x="101" y="2265"/>
                  </a:cubicBezTo>
                  <a:cubicBezTo>
                    <a:pt x="1" y="3066"/>
                    <a:pt x="465" y="3754"/>
                    <a:pt x="1243" y="3754"/>
                  </a:cubicBezTo>
                  <a:cubicBezTo>
                    <a:pt x="1271" y="3754"/>
                    <a:pt x="1299" y="3753"/>
                    <a:pt x="1328" y="3751"/>
                  </a:cubicBezTo>
                  <a:cubicBezTo>
                    <a:pt x="2711" y="3682"/>
                    <a:pt x="1967" y="2403"/>
                    <a:pt x="2313" y="1815"/>
                  </a:cubicBezTo>
                  <a:cubicBezTo>
                    <a:pt x="2228" y="1050"/>
                    <a:pt x="2528" y="0"/>
                    <a:pt x="1532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tx1">
                  <a:alpha val="56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5" name="Google Shape;3435;p80"/>
            <p:cNvSpPr/>
            <p:nvPr/>
          </p:nvSpPr>
          <p:spPr>
            <a:xfrm>
              <a:off x="7204192" y="3083847"/>
              <a:ext cx="81098" cy="104314"/>
            </a:xfrm>
            <a:custGeom>
              <a:avLst/>
              <a:gdLst/>
              <a:ahLst/>
              <a:cxnLst/>
              <a:rect l="l" t="t" r="r" b="b"/>
              <a:pathLst>
                <a:path w="3025" h="3891" extrusionOk="0">
                  <a:moveTo>
                    <a:pt x="2403" y="1"/>
                  </a:moveTo>
                  <a:cubicBezTo>
                    <a:pt x="2178" y="1"/>
                    <a:pt x="1971" y="104"/>
                    <a:pt x="1850" y="277"/>
                  </a:cubicBezTo>
                  <a:cubicBezTo>
                    <a:pt x="1504" y="1193"/>
                    <a:pt x="882" y="1884"/>
                    <a:pt x="277" y="2610"/>
                  </a:cubicBezTo>
                  <a:cubicBezTo>
                    <a:pt x="35" y="2869"/>
                    <a:pt x="1" y="3284"/>
                    <a:pt x="208" y="3578"/>
                  </a:cubicBezTo>
                  <a:cubicBezTo>
                    <a:pt x="326" y="3766"/>
                    <a:pt x="507" y="3890"/>
                    <a:pt x="682" y="3890"/>
                  </a:cubicBezTo>
                  <a:cubicBezTo>
                    <a:pt x="764" y="3890"/>
                    <a:pt x="845" y="3863"/>
                    <a:pt x="916" y="3802"/>
                  </a:cubicBezTo>
                  <a:cubicBezTo>
                    <a:pt x="1815" y="3128"/>
                    <a:pt x="2731" y="2420"/>
                    <a:pt x="3025" y="1452"/>
                  </a:cubicBezTo>
                  <a:cubicBezTo>
                    <a:pt x="2973" y="744"/>
                    <a:pt x="2921" y="225"/>
                    <a:pt x="2403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tx1">
                  <a:alpha val="56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6" name="Google Shape;3436;p80"/>
            <p:cNvSpPr/>
            <p:nvPr/>
          </p:nvSpPr>
          <p:spPr>
            <a:xfrm>
              <a:off x="4915470" y="1082384"/>
              <a:ext cx="119569" cy="50750"/>
            </a:xfrm>
            <a:custGeom>
              <a:avLst/>
              <a:gdLst/>
              <a:ahLst/>
              <a:cxnLst/>
              <a:rect l="l" t="t" r="r" b="b"/>
              <a:pathLst>
                <a:path w="4460" h="1893" extrusionOk="0">
                  <a:moveTo>
                    <a:pt x="1539" y="105"/>
                  </a:moveTo>
                  <a:cubicBezTo>
                    <a:pt x="969" y="243"/>
                    <a:pt x="139" y="1"/>
                    <a:pt x="70" y="744"/>
                  </a:cubicBezTo>
                  <a:cubicBezTo>
                    <a:pt x="1" y="1418"/>
                    <a:pt x="813" y="1418"/>
                    <a:pt x="1332" y="1556"/>
                  </a:cubicBezTo>
                  <a:cubicBezTo>
                    <a:pt x="1764" y="1677"/>
                    <a:pt x="2213" y="1764"/>
                    <a:pt x="2645" y="1815"/>
                  </a:cubicBezTo>
                  <a:cubicBezTo>
                    <a:pt x="2898" y="1847"/>
                    <a:pt x="3179" y="1893"/>
                    <a:pt x="3440" y="1893"/>
                  </a:cubicBezTo>
                  <a:cubicBezTo>
                    <a:pt x="3890" y="1893"/>
                    <a:pt x="4279" y="1756"/>
                    <a:pt x="4356" y="1176"/>
                  </a:cubicBezTo>
                  <a:cubicBezTo>
                    <a:pt x="4459" y="346"/>
                    <a:pt x="3561" y="416"/>
                    <a:pt x="2956" y="329"/>
                  </a:cubicBezTo>
                  <a:lnTo>
                    <a:pt x="1539" y="105"/>
                  </a:lnTo>
                  <a:close/>
                </a:path>
              </a:pathLst>
            </a:custGeom>
            <a:noFill/>
            <a:ln w="19050" cap="flat" cmpd="sng">
              <a:solidFill>
                <a:schemeClr val="tx1">
                  <a:alpha val="56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7" name="Google Shape;3437;p80"/>
            <p:cNvSpPr/>
            <p:nvPr/>
          </p:nvSpPr>
          <p:spPr>
            <a:xfrm>
              <a:off x="8206130" y="4093988"/>
              <a:ext cx="79435" cy="85843"/>
            </a:xfrm>
            <a:custGeom>
              <a:avLst/>
              <a:gdLst/>
              <a:ahLst/>
              <a:cxnLst/>
              <a:rect l="l" t="t" r="r" b="b"/>
              <a:pathLst>
                <a:path w="2963" h="3202" extrusionOk="0">
                  <a:moveTo>
                    <a:pt x="573" y="1"/>
                  </a:moveTo>
                  <a:cubicBezTo>
                    <a:pt x="233" y="1"/>
                    <a:pt x="0" y="333"/>
                    <a:pt x="59" y="704"/>
                  </a:cubicBezTo>
                  <a:cubicBezTo>
                    <a:pt x="284" y="1965"/>
                    <a:pt x="1096" y="2777"/>
                    <a:pt x="2289" y="3175"/>
                  </a:cubicBezTo>
                  <a:cubicBezTo>
                    <a:pt x="2343" y="3193"/>
                    <a:pt x="2395" y="3202"/>
                    <a:pt x="2445" y="3202"/>
                  </a:cubicBezTo>
                  <a:cubicBezTo>
                    <a:pt x="2729" y="3202"/>
                    <a:pt x="2933" y="2914"/>
                    <a:pt x="2963" y="2414"/>
                  </a:cubicBezTo>
                  <a:cubicBezTo>
                    <a:pt x="2341" y="1619"/>
                    <a:pt x="1960" y="427"/>
                    <a:pt x="751" y="30"/>
                  </a:cubicBezTo>
                  <a:cubicBezTo>
                    <a:pt x="689" y="10"/>
                    <a:pt x="630" y="1"/>
                    <a:pt x="573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tx1">
                  <a:alpha val="56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8" name="Google Shape;3438;p80"/>
            <p:cNvSpPr/>
            <p:nvPr/>
          </p:nvSpPr>
          <p:spPr>
            <a:xfrm>
              <a:off x="7485929" y="3359418"/>
              <a:ext cx="70857" cy="85575"/>
            </a:xfrm>
            <a:custGeom>
              <a:avLst/>
              <a:gdLst/>
              <a:ahLst/>
              <a:cxnLst/>
              <a:rect l="l" t="t" r="r" b="b"/>
              <a:pathLst>
                <a:path w="2643" h="3192" extrusionOk="0">
                  <a:moveTo>
                    <a:pt x="1295" y="1"/>
                  </a:moveTo>
                  <a:cubicBezTo>
                    <a:pt x="1273" y="1"/>
                    <a:pt x="1250" y="2"/>
                    <a:pt x="1226" y="4"/>
                  </a:cubicBezTo>
                  <a:cubicBezTo>
                    <a:pt x="275" y="108"/>
                    <a:pt x="51" y="954"/>
                    <a:pt x="33" y="1732"/>
                  </a:cubicBezTo>
                  <a:cubicBezTo>
                    <a:pt x="1" y="2354"/>
                    <a:pt x="200" y="3192"/>
                    <a:pt x="910" y="3192"/>
                  </a:cubicBezTo>
                  <a:cubicBezTo>
                    <a:pt x="950" y="3192"/>
                    <a:pt x="992" y="3189"/>
                    <a:pt x="1036" y="3184"/>
                  </a:cubicBezTo>
                  <a:cubicBezTo>
                    <a:pt x="2643" y="2959"/>
                    <a:pt x="1640" y="1767"/>
                    <a:pt x="1640" y="1110"/>
                  </a:cubicBezTo>
                  <a:cubicBezTo>
                    <a:pt x="1740" y="547"/>
                    <a:pt x="1792" y="1"/>
                    <a:pt x="1295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tx1">
                  <a:alpha val="56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9" name="Google Shape;3439;p80"/>
            <p:cNvSpPr/>
            <p:nvPr/>
          </p:nvSpPr>
          <p:spPr>
            <a:xfrm>
              <a:off x="5058175" y="1074046"/>
              <a:ext cx="93537" cy="53779"/>
            </a:xfrm>
            <a:custGeom>
              <a:avLst/>
              <a:gdLst/>
              <a:ahLst/>
              <a:cxnLst/>
              <a:rect l="l" t="t" r="r" b="b"/>
              <a:pathLst>
                <a:path w="3489" h="2006" extrusionOk="0">
                  <a:moveTo>
                    <a:pt x="2519" y="46"/>
                  </a:moveTo>
                  <a:cubicBezTo>
                    <a:pt x="2407" y="46"/>
                    <a:pt x="2296" y="60"/>
                    <a:pt x="2195" y="87"/>
                  </a:cubicBezTo>
                  <a:cubicBezTo>
                    <a:pt x="1435" y="312"/>
                    <a:pt x="191" y="1"/>
                    <a:pt x="87" y="1107"/>
                  </a:cubicBezTo>
                  <a:cubicBezTo>
                    <a:pt x="1" y="1798"/>
                    <a:pt x="986" y="1746"/>
                    <a:pt x="1642" y="1781"/>
                  </a:cubicBezTo>
                  <a:cubicBezTo>
                    <a:pt x="2299" y="1556"/>
                    <a:pt x="3422" y="2005"/>
                    <a:pt x="3474" y="813"/>
                  </a:cubicBezTo>
                  <a:cubicBezTo>
                    <a:pt x="3488" y="284"/>
                    <a:pt x="2986" y="46"/>
                    <a:pt x="2519" y="46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tx1">
                  <a:alpha val="56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30" name="Google Shape;3440;p80"/>
            <p:cNvSpPr/>
            <p:nvPr/>
          </p:nvSpPr>
          <p:spPr>
            <a:xfrm>
              <a:off x="7543435" y="1306642"/>
              <a:ext cx="86942" cy="44825"/>
            </a:xfrm>
            <a:custGeom>
              <a:avLst/>
              <a:gdLst/>
              <a:ahLst/>
              <a:cxnLst/>
              <a:rect l="l" t="t" r="r" b="b"/>
              <a:pathLst>
                <a:path w="3243" h="1672" extrusionOk="0">
                  <a:moveTo>
                    <a:pt x="1466" y="121"/>
                  </a:moveTo>
                  <a:cubicBezTo>
                    <a:pt x="1366" y="163"/>
                    <a:pt x="1241" y="173"/>
                    <a:pt x="1106" y="173"/>
                  </a:cubicBezTo>
                  <a:cubicBezTo>
                    <a:pt x="987" y="173"/>
                    <a:pt x="861" y="165"/>
                    <a:pt x="738" y="165"/>
                  </a:cubicBezTo>
                  <a:cubicBezTo>
                    <a:pt x="371" y="165"/>
                    <a:pt x="34" y="234"/>
                    <a:pt x="14" y="778"/>
                  </a:cubicBezTo>
                  <a:cubicBezTo>
                    <a:pt x="0" y="1593"/>
                    <a:pt x="628" y="1660"/>
                    <a:pt x="1232" y="1660"/>
                  </a:cubicBezTo>
                  <a:cubicBezTo>
                    <a:pt x="1352" y="1660"/>
                    <a:pt x="1472" y="1658"/>
                    <a:pt x="1585" y="1658"/>
                  </a:cubicBezTo>
                  <a:cubicBezTo>
                    <a:pt x="1627" y="1658"/>
                    <a:pt x="1668" y="1658"/>
                    <a:pt x="1708" y="1659"/>
                  </a:cubicBezTo>
                  <a:cubicBezTo>
                    <a:pt x="1826" y="1666"/>
                    <a:pt x="1954" y="1672"/>
                    <a:pt x="2085" y="1672"/>
                  </a:cubicBezTo>
                  <a:cubicBezTo>
                    <a:pt x="2644" y="1672"/>
                    <a:pt x="3242" y="1563"/>
                    <a:pt x="3228" y="933"/>
                  </a:cubicBezTo>
                  <a:cubicBezTo>
                    <a:pt x="3194" y="0"/>
                    <a:pt x="2209" y="207"/>
                    <a:pt x="1466" y="12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tx1">
                  <a:alpha val="56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31" name="Google Shape;3441;p80"/>
            <p:cNvSpPr/>
            <p:nvPr/>
          </p:nvSpPr>
          <p:spPr>
            <a:xfrm>
              <a:off x="5875585" y="1124903"/>
              <a:ext cx="87451" cy="50374"/>
            </a:xfrm>
            <a:custGeom>
              <a:avLst/>
              <a:gdLst/>
              <a:ahLst/>
              <a:cxnLst/>
              <a:rect l="l" t="t" r="r" b="b"/>
              <a:pathLst>
                <a:path w="3262" h="1879" extrusionOk="0">
                  <a:moveTo>
                    <a:pt x="1625" y="1"/>
                  </a:moveTo>
                  <a:cubicBezTo>
                    <a:pt x="803" y="1"/>
                    <a:pt x="279" y="461"/>
                    <a:pt x="99" y="1249"/>
                  </a:cubicBezTo>
                  <a:cubicBezTo>
                    <a:pt x="0" y="1616"/>
                    <a:pt x="339" y="1879"/>
                    <a:pt x="645" y="1879"/>
                  </a:cubicBezTo>
                  <a:cubicBezTo>
                    <a:pt x="714" y="1879"/>
                    <a:pt x="781" y="1865"/>
                    <a:pt x="842" y="1837"/>
                  </a:cubicBezTo>
                  <a:cubicBezTo>
                    <a:pt x="1620" y="1474"/>
                    <a:pt x="2829" y="1750"/>
                    <a:pt x="3106" y="800"/>
                  </a:cubicBezTo>
                  <a:cubicBezTo>
                    <a:pt x="3261" y="229"/>
                    <a:pt x="2363" y="22"/>
                    <a:pt x="1758" y="5"/>
                  </a:cubicBezTo>
                  <a:cubicBezTo>
                    <a:pt x="1713" y="2"/>
                    <a:pt x="1668" y="1"/>
                    <a:pt x="1625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tx1">
                  <a:alpha val="56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32" name="Google Shape;3442;p80"/>
            <p:cNvSpPr/>
            <p:nvPr/>
          </p:nvSpPr>
          <p:spPr>
            <a:xfrm>
              <a:off x="7313198" y="3556867"/>
              <a:ext cx="83430" cy="43136"/>
            </a:xfrm>
            <a:custGeom>
              <a:avLst/>
              <a:gdLst/>
              <a:ahLst/>
              <a:cxnLst/>
              <a:rect l="l" t="t" r="r" b="b"/>
              <a:pathLst>
                <a:path w="3112" h="1609" extrusionOk="0">
                  <a:moveTo>
                    <a:pt x="843" y="80"/>
                  </a:moveTo>
                  <a:cubicBezTo>
                    <a:pt x="352" y="80"/>
                    <a:pt x="1" y="466"/>
                    <a:pt x="65" y="882"/>
                  </a:cubicBezTo>
                  <a:cubicBezTo>
                    <a:pt x="161" y="1545"/>
                    <a:pt x="602" y="1578"/>
                    <a:pt x="1054" y="1578"/>
                  </a:cubicBezTo>
                  <a:cubicBezTo>
                    <a:pt x="1103" y="1578"/>
                    <a:pt x="1152" y="1577"/>
                    <a:pt x="1201" y="1577"/>
                  </a:cubicBezTo>
                  <a:cubicBezTo>
                    <a:pt x="1347" y="1577"/>
                    <a:pt x="1491" y="1581"/>
                    <a:pt x="1620" y="1608"/>
                  </a:cubicBezTo>
                  <a:cubicBezTo>
                    <a:pt x="1746" y="1549"/>
                    <a:pt x="1903" y="1535"/>
                    <a:pt x="2065" y="1535"/>
                  </a:cubicBezTo>
                  <a:cubicBezTo>
                    <a:pt x="2212" y="1535"/>
                    <a:pt x="2363" y="1547"/>
                    <a:pt x="2502" y="1547"/>
                  </a:cubicBezTo>
                  <a:cubicBezTo>
                    <a:pt x="2845" y="1547"/>
                    <a:pt x="3112" y="1478"/>
                    <a:pt x="3037" y="1003"/>
                  </a:cubicBezTo>
                  <a:cubicBezTo>
                    <a:pt x="2882" y="1"/>
                    <a:pt x="1741" y="191"/>
                    <a:pt x="963" y="87"/>
                  </a:cubicBezTo>
                  <a:cubicBezTo>
                    <a:pt x="923" y="82"/>
                    <a:pt x="882" y="80"/>
                    <a:pt x="843" y="8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tx1">
                  <a:alpha val="56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33" name="Google Shape;3443;p80"/>
            <p:cNvSpPr/>
            <p:nvPr/>
          </p:nvSpPr>
          <p:spPr>
            <a:xfrm>
              <a:off x="5172623" y="1084234"/>
              <a:ext cx="66513" cy="42653"/>
            </a:xfrm>
            <a:custGeom>
              <a:avLst/>
              <a:gdLst/>
              <a:ahLst/>
              <a:cxnLst/>
              <a:rect l="l" t="t" r="r" b="b"/>
              <a:pathLst>
                <a:path w="2481" h="1591" extrusionOk="0">
                  <a:moveTo>
                    <a:pt x="1811" y="155"/>
                  </a:moveTo>
                  <a:cubicBezTo>
                    <a:pt x="1713" y="155"/>
                    <a:pt x="1613" y="168"/>
                    <a:pt x="1521" y="191"/>
                  </a:cubicBezTo>
                  <a:cubicBezTo>
                    <a:pt x="985" y="312"/>
                    <a:pt x="121" y="1"/>
                    <a:pt x="52" y="917"/>
                  </a:cubicBezTo>
                  <a:cubicBezTo>
                    <a:pt x="0" y="1487"/>
                    <a:pt x="536" y="1574"/>
                    <a:pt x="1054" y="1591"/>
                  </a:cubicBezTo>
                  <a:cubicBezTo>
                    <a:pt x="1573" y="1418"/>
                    <a:pt x="2385" y="1556"/>
                    <a:pt x="2454" y="727"/>
                  </a:cubicBezTo>
                  <a:cubicBezTo>
                    <a:pt x="2481" y="311"/>
                    <a:pt x="2153" y="155"/>
                    <a:pt x="1811" y="155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tx1">
                  <a:alpha val="56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34" name="Google Shape;3444;p80"/>
            <p:cNvSpPr/>
            <p:nvPr/>
          </p:nvSpPr>
          <p:spPr>
            <a:xfrm>
              <a:off x="2723126" y="1092598"/>
              <a:ext cx="557844" cy="101928"/>
            </a:xfrm>
            <a:custGeom>
              <a:avLst/>
              <a:gdLst/>
              <a:ahLst/>
              <a:cxnLst/>
              <a:rect l="l" t="t" r="r" b="b"/>
              <a:pathLst>
                <a:path w="20808" h="3802" extrusionOk="0">
                  <a:moveTo>
                    <a:pt x="20756" y="0"/>
                  </a:moveTo>
                  <a:lnTo>
                    <a:pt x="20738" y="17"/>
                  </a:lnTo>
                  <a:lnTo>
                    <a:pt x="20773" y="17"/>
                  </a:lnTo>
                  <a:lnTo>
                    <a:pt x="20808" y="0"/>
                  </a:lnTo>
                  <a:close/>
                  <a:moveTo>
                    <a:pt x="1" y="3785"/>
                  </a:moveTo>
                  <a:lnTo>
                    <a:pt x="1" y="3802"/>
                  </a:lnTo>
                  <a:lnTo>
                    <a:pt x="18" y="3802"/>
                  </a:lnTo>
                  <a:lnTo>
                    <a:pt x="18" y="3785"/>
                  </a:lnTo>
                  <a:close/>
                </a:path>
              </a:pathLst>
            </a:custGeom>
            <a:noFill/>
            <a:ln w="19050" cap="flat" cmpd="sng">
              <a:solidFill>
                <a:schemeClr val="tx1">
                  <a:alpha val="56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35" name="Google Shape;3445;p80"/>
            <p:cNvSpPr/>
            <p:nvPr/>
          </p:nvSpPr>
          <p:spPr>
            <a:xfrm>
              <a:off x="720725" y="1033350"/>
              <a:ext cx="3466475" cy="4077455"/>
            </a:xfrm>
            <a:custGeom>
              <a:avLst/>
              <a:gdLst/>
              <a:ahLst/>
              <a:cxnLst/>
              <a:rect l="l" t="t" r="r" b="b"/>
              <a:pathLst>
                <a:path w="129302" h="152092" extrusionOk="0">
                  <a:moveTo>
                    <a:pt x="97270" y="1644"/>
                  </a:moveTo>
                  <a:cubicBezTo>
                    <a:pt x="97347" y="1644"/>
                    <a:pt x="97424" y="1648"/>
                    <a:pt x="97503" y="1657"/>
                  </a:cubicBezTo>
                  <a:cubicBezTo>
                    <a:pt x="97555" y="1674"/>
                    <a:pt x="97607" y="1692"/>
                    <a:pt x="97642" y="1709"/>
                  </a:cubicBezTo>
                  <a:lnTo>
                    <a:pt x="95601" y="2170"/>
                  </a:lnTo>
                  <a:lnTo>
                    <a:pt x="95601" y="2170"/>
                  </a:lnTo>
                  <a:cubicBezTo>
                    <a:pt x="96129" y="1917"/>
                    <a:pt x="96661" y="1644"/>
                    <a:pt x="97270" y="1644"/>
                  </a:cubicBezTo>
                  <a:close/>
                  <a:moveTo>
                    <a:pt x="95473" y="2210"/>
                  </a:moveTo>
                  <a:lnTo>
                    <a:pt x="95447" y="2227"/>
                  </a:lnTo>
                  <a:lnTo>
                    <a:pt x="95429" y="2227"/>
                  </a:lnTo>
                  <a:lnTo>
                    <a:pt x="95464" y="2210"/>
                  </a:lnTo>
                  <a:close/>
                  <a:moveTo>
                    <a:pt x="68358" y="8951"/>
                  </a:moveTo>
                  <a:cubicBezTo>
                    <a:pt x="68553" y="8951"/>
                    <a:pt x="68761" y="9049"/>
                    <a:pt x="68989" y="9313"/>
                  </a:cubicBezTo>
                  <a:cubicBezTo>
                    <a:pt x="69208" y="9280"/>
                    <a:pt x="69420" y="9268"/>
                    <a:pt x="69634" y="9268"/>
                  </a:cubicBezTo>
                  <a:cubicBezTo>
                    <a:pt x="69758" y="9268"/>
                    <a:pt x="69882" y="9272"/>
                    <a:pt x="70008" y="9278"/>
                  </a:cubicBezTo>
                  <a:cubicBezTo>
                    <a:pt x="70061" y="9286"/>
                    <a:pt x="70117" y="9289"/>
                    <a:pt x="70177" y="9289"/>
                  </a:cubicBezTo>
                  <a:cubicBezTo>
                    <a:pt x="70522" y="9289"/>
                    <a:pt x="70965" y="9176"/>
                    <a:pt x="71318" y="9176"/>
                  </a:cubicBezTo>
                  <a:cubicBezTo>
                    <a:pt x="71841" y="9176"/>
                    <a:pt x="72167" y="9425"/>
                    <a:pt x="71685" y="10661"/>
                  </a:cubicBezTo>
                  <a:cubicBezTo>
                    <a:pt x="71581" y="10937"/>
                    <a:pt x="71823" y="11265"/>
                    <a:pt x="72151" y="11386"/>
                  </a:cubicBezTo>
                  <a:cubicBezTo>
                    <a:pt x="72428" y="11438"/>
                    <a:pt x="72722" y="11490"/>
                    <a:pt x="72998" y="11507"/>
                  </a:cubicBezTo>
                  <a:cubicBezTo>
                    <a:pt x="72652" y="11922"/>
                    <a:pt x="72359" y="12406"/>
                    <a:pt x="71927" y="12717"/>
                  </a:cubicBezTo>
                  <a:cubicBezTo>
                    <a:pt x="71831" y="12786"/>
                    <a:pt x="71741" y="12813"/>
                    <a:pt x="71654" y="12813"/>
                  </a:cubicBezTo>
                  <a:cubicBezTo>
                    <a:pt x="71349" y="12813"/>
                    <a:pt x="71090" y="12473"/>
                    <a:pt x="70821" y="12406"/>
                  </a:cubicBezTo>
                  <a:cubicBezTo>
                    <a:pt x="69127" y="11939"/>
                    <a:pt x="69334" y="10488"/>
                    <a:pt x="68989" y="9313"/>
                  </a:cubicBezTo>
                  <a:lnTo>
                    <a:pt x="67330" y="9520"/>
                  </a:lnTo>
                  <a:cubicBezTo>
                    <a:pt x="67668" y="9295"/>
                    <a:pt x="67992" y="8951"/>
                    <a:pt x="68358" y="8951"/>
                  </a:cubicBezTo>
                  <a:close/>
                  <a:moveTo>
                    <a:pt x="51546" y="12467"/>
                  </a:moveTo>
                  <a:cubicBezTo>
                    <a:pt x="51593" y="12467"/>
                    <a:pt x="51647" y="12470"/>
                    <a:pt x="51707" y="12475"/>
                  </a:cubicBezTo>
                  <a:cubicBezTo>
                    <a:pt x="51897" y="12648"/>
                    <a:pt x="52157" y="12890"/>
                    <a:pt x="52433" y="13115"/>
                  </a:cubicBezTo>
                  <a:cubicBezTo>
                    <a:pt x="52260" y="13270"/>
                    <a:pt x="52053" y="13374"/>
                    <a:pt x="51845" y="13460"/>
                  </a:cubicBezTo>
                  <a:cubicBezTo>
                    <a:pt x="51802" y="13467"/>
                    <a:pt x="51764" y="13470"/>
                    <a:pt x="51729" y="13470"/>
                  </a:cubicBezTo>
                  <a:cubicBezTo>
                    <a:pt x="51300" y="13470"/>
                    <a:pt x="51439" y="13007"/>
                    <a:pt x="51327" y="12752"/>
                  </a:cubicBezTo>
                  <a:cubicBezTo>
                    <a:pt x="51225" y="12548"/>
                    <a:pt x="51295" y="12467"/>
                    <a:pt x="51546" y="12467"/>
                  </a:cubicBezTo>
                  <a:close/>
                  <a:moveTo>
                    <a:pt x="55481" y="12549"/>
                  </a:moveTo>
                  <a:cubicBezTo>
                    <a:pt x="55526" y="12549"/>
                    <a:pt x="55570" y="12553"/>
                    <a:pt x="55613" y="12562"/>
                  </a:cubicBezTo>
                  <a:lnTo>
                    <a:pt x="54576" y="13789"/>
                  </a:lnTo>
                  <a:lnTo>
                    <a:pt x="53954" y="13184"/>
                  </a:lnTo>
                  <a:cubicBezTo>
                    <a:pt x="54420" y="12976"/>
                    <a:pt x="54870" y="12752"/>
                    <a:pt x="55336" y="12562"/>
                  </a:cubicBezTo>
                  <a:cubicBezTo>
                    <a:pt x="55388" y="12553"/>
                    <a:pt x="55436" y="12549"/>
                    <a:pt x="55481" y="12549"/>
                  </a:cubicBezTo>
                  <a:close/>
                  <a:moveTo>
                    <a:pt x="116966" y="0"/>
                  </a:moveTo>
                  <a:cubicBezTo>
                    <a:pt x="112339" y="0"/>
                    <a:pt x="107712" y="747"/>
                    <a:pt x="103085" y="1035"/>
                  </a:cubicBezTo>
                  <a:cubicBezTo>
                    <a:pt x="101910" y="1104"/>
                    <a:pt x="100735" y="983"/>
                    <a:pt x="99542" y="1260"/>
                  </a:cubicBezTo>
                  <a:cubicBezTo>
                    <a:pt x="99533" y="1262"/>
                    <a:pt x="99523" y="1263"/>
                    <a:pt x="99512" y="1263"/>
                  </a:cubicBezTo>
                  <a:cubicBezTo>
                    <a:pt x="99194" y="1263"/>
                    <a:pt x="98389" y="307"/>
                    <a:pt x="97503" y="240"/>
                  </a:cubicBezTo>
                  <a:cubicBezTo>
                    <a:pt x="96554" y="172"/>
                    <a:pt x="95607" y="143"/>
                    <a:pt x="94661" y="143"/>
                  </a:cubicBezTo>
                  <a:cubicBezTo>
                    <a:pt x="91541" y="143"/>
                    <a:pt x="88432" y="459"/>
                    <a:pt x="85303" y="724"/>
                  </a:cubicBezTo>
                  <a:cubicBezTo>
                    <a:pt x="83379" y="875"/>
                    <a:pt x="81549" y="1637"/>
                    <a:pt x="79578" y="1637"/>
                  </a:cubicBezTo>
                  <a:cubicBezTo>
                    <a:pt x="79300" y="1637"/>
                    <a:pt x="79020" y="1622"/>
                    <a:pt x="78736" y="1588"/>
                  </a:cubicBezTo>
                  <a:cubicBezTo>
                    <a:pt x="78573" y="1568"/>
                    <a:pt x="78403" y="1557"/>
                    <a:pt x="78229" y="1557"/>
                  </a:cubicBezTo>
                  <a:cubicBezTo>
                    <a:pt x="77349" y="1557"/>
                    <a:pt x="76386" y="1840"/>
                    <a:pt x="75953" y="2677"/>
                  </a:cubicBezTo>
                  <a:cubicBezTo>
                    <a:pt x="75538" y="3489"/>
                    <a:pt x="76333" y="4163"/>
                    <a:pt x="76956" y="4750"/>
                  </a:cubicBezTo>
                  <a:cubicBezTo>
                    <a:pt x="77215" y="4992"/>
                    <a:pt x="77232" y="5511"/>
                    <a:pt x="77370" y="5891"/>
                  </a:cubicBezTo>
                  <a:cubicBezTo>
                    <a:pt x="77348" y="5890"/>
                    <a:pt x="77325" y="5889"/>
                    <a:pt x="77301" y="5889"/>
                  </a:cubicBezTo>
                  <a:cubicBezTo>
                    <a:pt x="77154" y="5889"/>
                    <a:pt x="76988" y="5912"/>
                    <a:pt x="76844" y="5912"/>
                  </a:cubicBezTo>
                  <a:cubicBezTo>
                    <a:pt x="76726" y="5912"/>
                    <a:pt x="76623" y="5896"/>
                    <a:pt x="76558" y="5839"/>
                  </a:cubicBezTo>
                  <a:cubicBezTo>
                    <a:pt x="76285" y="5586"/>
                    <a:pt x="76034" y="5489"/>
                    <a:pt x="75796" y="5489"/>
                  </a:cubicBezTo>
                  <a:cubicBezTo>
                    <a:pt x="75417" y="5489"/>
                    <a:pt x="75070" y="5733"/>
                    <a:pt x="74709" y="5977"/>
                  </a:cubicBezTo>
                  <a:lnTo>
                    <a:pt x="74709" y="5995"/>
                  </a:lnTo>
                  <a:lnTo>
                    <a:pt x="74692" y="5995"/>
                  </a:lnTo>
                  <a:cubicBezTo>
                    <a:pt x="74415" y="6358"/>
                    <a:pt x="73707" y="6479"/>
                    <a:pt x="73897" y="7066"/>
                  </a:cubicBezTo>
                  <a:cubicBezTo>
                    <a:pt x="74104" y="7654"/>
                    <a:pt x="74761" y="7671"/>
                    <a:pt x="75331" y="7723"/>
                  </a:cubicBezTo>
                  <a:lnTo>
                    <a:pt x="75625" y="7723"/>
                  </a:lnTo>
                  <a:lnTo>
                    <a:pt x="77146" y="7982"/>
                  </a:lnTo>
                  <a:cubicBezTo>
                    <a:pt x="76904" y="8068"/>
                    <a:pt x="76662" y="8120"/>
                    <a:pt x="76403" y="8120"/>
                  </a:cubicBezTo>
                  <a:cubicBezTo>
                    <a:pt x="76178" y="8103"/>
                    <a:pt x="75970" y="7930"/>
                    <a:pt x="75729" y="7861"/>
                  </a:cubicBezTo>
                  <a:cubicBezTo>
                    <a:pt x="75594" y="7823"/>
                    <a:pt x="75464" y="7807"/>
                    <a:pt x="75337" y="7807"/>
                  </a:cubicBezTo>
                  <a:cubicBezTo>
                    <a:pt x="74777" y="7807"/>
                    <a:pt x="74273" y="8116"/>
                    <a:pt x="73724" y="8172"/>
                  </a:cubicBezTo>
                  <a:cubicBezTo>
                    <a:pt x="73717" y="8173"/>
                    <a:pt x="73710" y="8174"/>
                    <a:pt x="73702" y="8174"/>
                  </a:cubicBezTo>
                  <a:cubicBezTo>
                    <a:pt x="73450" y="8174"/>
                    <a:pt x="72913" y="7613"/>
                    <a:pt x="72946" y="7394"/>
                  </a:cubicBezTo>
                  <a:cubicBezTo>
                    <a:pt x="73102" y="6479"/>
                    <a:pt x="73810" y="6098"/>
                    <a:pt x="74674" y="5995"/>
                  </a:cubicBezTo>
                  <a:lnTo>
                    <a:pt x="74674" y="5977"/>
                  </a:lnTo>
                  <a:cubicBezTo>
                    <a:pt x="74726" y="5545"/>
                    <a:pt x="74830" y="5113"/>
                    <a:pt x="74951" y="4681"/>
                  </a:cubicBezTo>
                  <a:cubicBezTo>
                    <a:pt x="75072" y="4370"/>
                    <a:pt x="75435" y="4076"/>
                    <a:pt x="75124" y="3748"/>
                  </a:cubicBezTo>
                  <a:cubicBezTo>
                    <a:pt x="74832" y="3467"/>
                    <a:pt x="74483" y="3396"/>
                    <a:pt x="74119" y="3396"/>
                  </a:cubicBezTo>
                  <a:cubicBezTo>
                    <a:pt x="73856" y="3396"/>
                    <a:pt x="73587" y="3433"/>
                    <a:pt x="73326" y="3454"/>
                  </a:cubicBezTo>
                  <a:cubicBezTo>
                    <a:pt x="72946" y="3506"/>
                    <a:pt x="72756" y="3748"/>
                    <a:pt x="72704" y="4180"/>
                  </a:cubicBezTo>
                  <a:cubicBezTo>
                    <a:pt x="72601" y="5252"/>
                    <a:pt x="72134" y="6098"/>
                    <a:pt x="70959" y="6340"/>
                  </a:cubicBezTo>
                  <a:cubicBezTo>
                    <a:pt x="70855" y="6427"/>
                    <a:pt x="70769" y="6513"/>
                    <a:pt x="70665" y="6617"/>
                  </a:cubicBezTo>
                  <a:cubicBezTo>
                    <a:pt x="70786" y="6859"/>
                    <a:pt x="70924" y="7083"/>
                    <a:pt x="71097" y="7291"/>
                  </a:cubicBezTo>
                  <a:cubicBezTo>
                    <a:pt x="71304" y="7412"/>
                    <a:pt x="71546" y="7515"/>
                    <a:pt x="71788" y="7567"/>
                  </a:cubicBezTo>
                  <a:cubicBezTo>
                    <a:pt x="71650" y="7550"/>
                    <a:pt x="71512" y="7541"/>
                    <a:pt x="71374" y="7541"/>
                  </a:cubicBezTo>
                  <a:cubicBezTo>
                    <a:pt x="71235" y="7541"/>
                    <a:pt x="71097" y="7550"/>
                    <a:pt x="70959" y="7567"/>
                  </a:cubicBezTo>
                  <a:cubicBezTo>
                    <a:pt x="70569" y="7671"/>
                    <a:pt x="70173" y="7708"/>
                    <a:pt x="69775" y="7708"/>
                  </a:cubicBezTo>
                  <a:cubicBezTo>
                    <a:pt x="68812" y="7708"/>
                    <a:pt x="67832" y="7494"/>
                    <a:pt x="66868" y="7494"/>
                  </a:cubicBezTo>
                  <a:cubicBezTo>
                    <a:pt x="66108" y="7494"/>
                    <a:pt x="65357" y="7627"/>
                    <a:pt x="64634" y="8103"/>
                  </a:cubicBezTo>
                  <a:cubicBezTo>
                    <a:pt x="64271" y="8345"/>
                    <a:pt x="63580" y="8379"/>
                    <a:pt x="63666" y="8863"/>
                  </a:cubicBezTo>
                  <a:cubicBezTo>
                    <a:pt x="63752" y="9382"/>
                    <a:pt x="64167" y="9900"/>
                    <a:pt x="64547" y="10315"/>
                  </a:cubicBezTo>
                  <a:cubicBezTo>
                    <a:pt x="64666" y="10447"/>
                    <a:pt x="64798" y="10498"/>
                    <a:pt x="64939" y="10498"/>
                  </a:cubicBezTo>
                  <a:cubicBezTo>
                    <a:pt x="65148" y="10498"/>
                    <a:pt x="65375" y="10387"/>
                    <a:pt x="65602" y="10263"/>
                  </a:cubicBezTo>
                  <a:cubicBezTo>
                    <a:pt x="66124" y="9977"/>
                    <a:pt x="66711" y="9789"/>
                    <a:pt x="67269" y="9556"/>
                  </a:cubicBezTo>
                  <a:lnTo>
                    <a:pt x="67269" y="9556"/>
                  </a:lnTo>
                  <a:cubicBezTo>
                    <a:pt x="66173" y="11022"/>
                    <a:pt x="64072" y="10911"/>
                    <a:pt x="62975" y="11974"/>
                  </a:cubicBezTo>
                  <a:cubicBezTo>
                    <a:pt x="62086" y="12850"/>
                    <a:pt x="61268" y="13162"/>
                    <a:pt x="60357" y="13162"/>
                  </a:cubicBezTo>
                  <a:cubicBezTo>
                    <a:pt x="59993" y="13162"/>
                    <a:pt x="59613" y="13112"/>
                    <a:pt x="59207" y="13028"/>
                  </a:cubicBezTo>
                  <a:cubicBezTo>
                    <a:pt x="58430" y="12873"/>
                    <a:pt x="57687" y="12510"/>
                    <a:pt x="56926" y="12233"/>
                  </a:cubicBezTo>
                  <a:cubicBezTo>
                    <a:pt x="57173" y="12050"/>
                    <a:pt x="57402" y="11981"/>
                    <a:pt x="57619" y="11981"/>
                  </a:cubicBezTo>
                  <a:cubicBezTo>
                    <a:pt x="58162" y="11981"/>
                    <a:pt x="58632" y="12416"/>
                    <a:pt x="59138" y="12613"/>
                  </a:cubicBezTo>
                  <a:cubicBezTo>
                    <a:pt x="59332" y="12687"/>
                    <a:pt x="59512" y="12718"/>
                    <a:pt x="59680" y="12718"/>
                  </a:cubicBezTo>
                  <a:cubicBezTo>
                    <a:pt x="60502" y="12718"/>
                    <a:pt x="61062" y="11967"/>
                    <a:pt x="61765" y="11680"/>
                  </a:cubicBezTo>
                  <a:cubicBezTo>
                    <a:pt x="62404" y="11421"/>
                    <a:pt x="61903" y="10851"/>
                    <a:pt x="61661" y="10384"/>
                  </a:cubicBezTo>
                  <a:cubicBezTo>
                    <a:pt x="61454" y="9987"/>
                    <a:pt x="61921" y="9745"/>
                    <a:pt x="62249" y="9537"/>
                  </a:cubicBezTo>
                  <a:cubicBezTo>
                    <a:pt x="62664" y="9295"/>
                    <a:pt x="63441" y="9226"/>
                    <a:pt x="63182" y="8518"/>
                  </a:cubicBezTo>
                  <a:cubicBezTo>
                    <a:pt x="63018" y="8098"/>
                    <a:pt x="62703" y="8030"/>
                    <a:pt x="62354" y="8030"/>
                  </a:cubicBezTo>
                  <a:cubicBezTo>
                    <a:pt x="62187" y="8030"/>
                    <a:pt x="62013" y="8045"/>
                    <a:pt x="61845" y="8045"/>
                  </a:cubicBezTo>
                  <a:cubicBezTo>
                    <a:pt x="61771" y="8045"/>
                    <a:pt x="61698" y="8042"/>
                    <a:pt x="61627" y="8034"/>
                  </a:cubicBezTo>
                  <a:cubicBezTo>
                    <a:pt x="61564" y="8027"/>
                    <a:pt x="61502" y="8024"/>
                    <a:pt x="61440" y="8024"/>
                  </a:cubicBezTo>
                  <a:cubicBezTo>
                    <a:pt x="60620" y="8024"/>
                    <a:pt x="59973" y="8583"/>
                    <a:pt x="59080" y="8583"/>
                  </a:cubicBezTo>
                  <a:cubicBezTo>
                    <a:pt x="59004" y="8583"/>
                    <a:pt x="58925" y="8579"/>
                    <a:pt x="58844" y="8570"/>
                  </a:cubicBezTo>
                  <a:cubicBezTo>
                    <a:pt x="57410" y="8414"/>
                    <a:pt x="56391" y="7671"/>
                    <a:pt x="55181" y="7187"/>
                  </a:cubicBezTo>
                  <a:cubicBezTo>
                    <a:pt x="54440" y="6892"/>
                    <a:pt x="53723" y="6767"/>
                    <a:pt x="53025" y="6767"/>
                  </a:cubicBezTo>
                  <a:cubicBezTo>
                    <a:pt x="51022" y="6767"/>
                    <a:pt x="49177" y="7799"/>
                    <a:pt x="47370" y="8812"/>
                  </a:cubicBezTo>
                  <a:cubicBezTo>
                    <a:pt x="46903" y="9071"/>
                    <a:pt x="46765" y="9434"/>
                    <a:pt x="46972" y="9969"/>
                  </a:cubicBezTo>
                  <a:cubicBezTo>
                    <a:pt x="47155" y="10426"/>
                    <a:pt x="47351" y="10748"/>
                    <a:pt x="47819" y="10748"/>
                  </a:cubicBezTo>
                  <a:cubicBezTo>
                    <a:pt x="47883" y="10748"/>
                    <a:pt x="47952" y="10742"/>
                    <a:pt x="48026" y="10730"/>
                  </a:cubicBezTo>
                  <a:lnTo>
                    <a:pt x="50498" y="10280"/>
                  </a:lnTo>
                  <a:cubicBezTo>
                    <a:pt x="50618" y="10263"/>
                    <a:pt x="50739" y="10229"/>
                    <a:pt x="50878" y="10194"/>
                  </a:cubicBezTo>
                  <a:lnTo>
                    <a:pt x="50878" y="10194"/>
                  </a:lnTo>
                  <a:cubicBezTo>
                    <a:pt x="50878" y="10298"/>
                    <a:pt x="50860" y="10401"/>
                    <a:pt x="50860" y="10505"/>
                  </a:cubicBezTo>
                  <a:cubicBezTo>
                    <a:pt x="50614" y="11663"/>
                    <a:pt x="50148" y="12321"/>
                    <a:pt x="49280" y="12321"/>
                  </a:cubicBezTo>
                  <a:cubicBezTo>
                    <a:pt x="48931" y="12321"/>
                    <a:pt x="48517" y="12214"/>
                    <a:pt x="48026" y="11991"/>
                  </a:cubicBezTo>
                  <a:cubicBezTo>
                    <a:pt x="46374" y="11254"/>
                    <a:pt x="44693" y="10979"/>
                    <a:pt x="42955" y="10979"/>
                  </a:cubicBezTo>
                  <a:cubicBezTo>
                    <a:pt x="42002" y="10979"/>
                    <a:pt x="41033" y="11062"/>
                    <a:pt x="40042" y="11196"/>
                  </a:cubicBezTo>
                  <a:cubicBezTo>
                    <a:pt x="38536" y="11404"/>
                    <a:pt x="37062" y="12285"/>
                    <a:pt x="35569" y="12285"/>
                  </a:cubicBezTo>
                  <a:cubicBezTo>
                    <a:pt x="35195" y="12285"/>
                    <a:pt x="34820" y="12230"/>
                    <a:pt x="34443" y="12095"/>
                  </a:cubicBezTo>
                  <a:cubicBezTo>
                    <a:pt x="32698" y="11490"/>
                    <a:pt x="30900" y="11110"/>
                    <a:pt x="29068" y="10920"/>
                  </a:cubicBezTo>
                  <a:cubicBezTo>
                    <a:pt x="27080" y="10698"/>
                    <a:pt x="25171" y="10202"/>
                    <a:pt x="23146" y="10202"/>
                  </a:cubicBezTo>
                  <a:cubicBezTo>
                    <a:pt x="22337" y="10202"/>
                    <a:pt x="21510" y="10281"/>
                    <a:pt x="20652" y="10488"/>
                  </a:cubicBezTo>
                  <a:cubicBezTo>
                    <a:pt x="18383" y="11055"/>
                    <a:pt x="16215" y="12269"/>
                    <a:pt x="13793" y="12269"/>
                  </a:cubicBezTo>
                  <a:cubicBezTo>
                    <a:pt x="13559" y="12269"/>
                    <a:pt x="13322" y="12258"/>
                    <a:pt x="13083" y="12233"/>
                  </a:cubicBezTo>
                  <a:cubicBezTo>
                    <a:pt x="13049" y="12230"/>
                    <a:pt x="13015" y="12229"/>
                    <a:pt x="12982" y="12229"/>
                  </a:cubicBezTo>
                  <a:cubicBezTo>
                    <a:pt x="12473" y="12229"/>
                    <a:pt x="12176" y="12605"/>
                    <a:pt x="12323" y="13287"/>
                  </a:cubicBezTo>
                  <a:cubicBezTo>
                    <a:pt x="12498" y="14071"/>
                    <a:pt x="12325" y="14707"/>
                    <a:pt x="11687" y="14707"/>
                  </a:cubicBezTo>
                  <a:cubicBezTo>
                    <a:pt x="11510" y="14707"/>
                    <a:pt x="11296" y="14658"/>
                    <a:pt x="11044" y="14549"/>
                  </a:cubicBezTo>
                  <a:cubicBezTo>
                    <a:pt x="10655" y="14378"/>
                    <a:pt x="10292" y="14308"/>
                    <a:pt x="9947" y="14308"/>
                  </a:cubicBezTo>
                  <a:cubicBezTo>
                    <a:pt x="9034" y="14308"/>
                    <a:pt x="8242" y="14801"/>
                    <a:pt x="7415" y="15240"/>
                  </a:cubicBezTo>
                  <a:cubicBezTo>
                    <a:pt x="6965" y="15482"/>
                    <a:pt x="6672" y="15914"/>
                    <a:pt x="6879" y="16467"/>
                  </a:cubicBezTo>
                  <a:cubicBezTo>
                    <a:pt x="7027" y="16886"/>
                    <a:pt x="7334" y="16988"/>
                    <a:pt x="7700" y="16988"/>
                  </a:cubicBezTo>
                  <a:cubicBezTo>
                    <a:pt x="7802" y="16988"/>
                    <a:pt x="7910" y="16980"/>
                    <a:pt x="8020" y="16968"/>
                  </a:cubicBezTo>
                  <a:cubicBezTo>
                    <a:pt x="8305" y="16929"/>
                    <a:pt x="8590" y="16910"/>
                    <a:pt x="8875" y="16910"/>
                  </a:cubicBezTo>
                  <a:cubicBezTo>
                    <a:pt x="8970" y="16910"/>
                    <a:pt x="9065" y="16912"/>
                    <a:pt x="9160" y="16917"/>
                  </a:cubicBezTo>
                  <a:cubicBezTo>
                    <a:pt x="9186" y="16919"/>
                    <a:pt x="9214" y="16920"/>
                    <a:pt x="9242" y="16920"/>
                  </a:cubicBezTo>
                  <a:cubicBezTo>
                    <a:pt x="9458" y="16920"/>
                    <a:pt x="9735" y="16862"/>
                    <a:pt x="9947" y="16862"/>
                  </a:cubicBezTo>
                  <a:cubicBezTo>
                    <a:pt x="10131" y="16862"/>
                    <a:pt x="10266" y="16906"/>
                    <a:pt x="10266" y="17072"/>
                  </a:cubicBezTo>
                  <a:cubicBezTo>
                    <a:pt x="10266" y="17498"/>
                    <a:pt x="9728" y="17637"/>
                    <a:pt x="9291" y="17637"/>
                  </a:cubicBezTo>
                  <a:cubicBezTo>
                    <a:pt x="9214" y="17637"/>
                    <a:pt x="9141" y="17633"/>
                    <a:pt x="9074" y="17625"/>
                  </a:cubicBezTo>
                  <a:cubicBezTo>
                    <a:pt x="8873" y="17604"/>
                    <a:pt x="8677" y="17594"/>
                    <a:pt x="8484" y="17594"/>
                  </a:cubicBezTo>
                  <a:cubicBezTo>
                    <a:pt x="6314" y="17594"/>
                    <a:pt x="4587" y="18859"/>
                    <a:pt x="2714" y="19716"/>
                  </a:cubicBezTo>
                  <a:cubicBezTo>
                    <a:pt x="1193" y="20407"/>
                    <a:pt x="2351" y="21548"/>
                    <a:pt x="2282" y="22429"/>
                  </a:cubicBezTo>
                  <a:cubicBezTo>
                    <a:pt x="2264" y="22814"/>
                    <a:pt x="2455" y="22907"/>
                    <a:pt x="2706" y="22907"/>
                  </a:cubicBezTo>
                  <a:cubicBezTo>
                    <a:pt x="2939" y="22907"/>
                    <a:pt x="3223" y="22827"/>
                    <a:pt x="3440" y="22827"/>
                  </a:cubicBezTo>
                  <a:cubicBezTo>
                    <a:pt x="3665" y="22827"/>
                    <a:pt x="3872" y="22982"/>
                    <a:pt x="4079" y="23069"/>
                  </a:cubicBezTo>
                  <a:cubicBezTo>
                    <a:pt x="3924" y="23242"/>
                    <a:pt x="3751" y="23380"/>
                    <a:pt x="3544" y="23501"/>
                  </a:cubicBezTo>
                  <a:cubicBezTo>
                    <a:pt x="2610" y="23881"/>
                    <a:pt x="1643" y="24192"/>
                    <a:pt x="709" y="24589"/>
                  </a:cubicBezTo>
                  <a:cubicBezTo>
                    <a:pt x="329" y="24745"/>
                    <a:pt x="1" y="25142"/>
                    <a:pt x="226" y="25609"/>
                  </a:cubicBezTo>
                  <a:cubicBezTo>
                    <a:pt x="325" y="25816"/>
                    <a:pt x="462" y="25880"/>
                    <a:pt x="615" y="25880"/>
                  </a:cubicBezTo>
                  <a:cubicBezTo>
                    <a:pt x="807" y="25880"/>
                    <a:pt x="1026" y="25778"/>
                    <a:pt x="1228" y="25730"/>
                  </a:cubicBezTo>
                  <a:cubicBezTo>
                    <a:pt x="2248" y="25454"/>
                    <a:pt x="3354" y="25350"/>
                    <a:pt x="4252" y="24866"/>
                  </a:cubicBezTo>
                  <a:cubicBezTo>
                    <a:pt x="4601" y="24679"/>
                    <a:pt x="4965" y="24620"/>
                    <a:pt x="5336" y="24620"/>
                  </a:cubicBezTo>
                  <a:cubicBezTo>
                    <a:pt x="5952" y="24620"/>
                    <a:pt x="6585" y="24782"/>
                    <a:pt x="7191" y="24782"/>
                  </a:cubicBezTo>
                  <a:cubicBezTo>
                    <a:pt x="7702" y="24782"/>
                    <a:pt x="8195" y="24667"/>
                    <a:pt x="8642" y="24244"/>
                  </a:cubicBezTo>
                  <a:cubicBezTo>
                    <a:pt x="9143" y="23760"/>
                    <a:pt x="9627" y="23276"/>
                    <a:pt x="10128" y="22809"/>
                  </a:cubicBezTo>
                  <a:cubicBezTo>
                    <a:pt x="10518" y="22438"/>
                    <a:pt x="10935" y="22335"/>
                    <a:pt x="11366" y="22335"/>
                  </a:cubicBezTo>
                  <a:cubicBezTo>
                    <a:pt x="11904" y="22335"/>
                    <a:pt x="12465" y="22495"/>
                    <a:pt x="13026" y="22495"/>
                  </a:cubicBezTo>
                  <a:cubicBezTo>
                    <a:pt x="13270" y="22495"/>
                    <a:pt x="13515" y="22465"/>
                    <a:pt x="13757" y="22377"/>
                  </a:cubicBezTo>
                  <a:cubicBezTo>
                    <a:pt x="14876" y="21972"/>
                    <a:pt x="15968" y="21278"/>
                    <a:pt x="17215" y="21278"/>
                  </a:cubicBezTo>
                  <a:cubicBezTo>
                    <a:pt x="17721" y="21278"/>
                    <a:pt x="18252" y="21392"/>
                    <a:pt x="18820" y="21686"/>
                  </a:cubicBezTo>
                  <a:cubicBezTo>
                    <a:pt x="20272" y="22429"/>
                    <a:pt x="22242" y="22343"/>
                    <a:pt x="21966" y="24780"/>
                  </a:cubicBezTo>
                  <a:cubicBezTo>
                    <a:pt x="21914" y="25212"/>
                    <a:pt x="22104" y="25868"/>
                    <a:pt x="22415" y="26127"/>
                  </a:cubicBezTo>
                  <a:cubicBezTo>
                    <a:pt x="23746" y="27251"/>
                    <a:pt x="23659" y="29411"/>
                    <a:pt x="23210" y="29981"/>
                  </a:cubicBezTo>
                  <a:cubicBezTo>
                    <a:pt x="22052" y="31485"/>
                    <a:pt x="22484" y="32573"/>
                    <a:pt x="22985" y="33973"/>
                  </a:cubicBezTo>
                  <a:cubicBezTo>
                    <a:pt x="23124" y="34405"/>
                    <a:pt x="22795" y="35045"/>
                    <a:pt x="22553" y="35529"/>
                  </a:cubicBezTo>
                  <a:cubicBezTo>
                    <a:pt x="21447" y="37844"/>
                    <a:pt x="19356" y="39469"/>
                    <a:pt x="18233" y="41802"/>
                  </a:cubicBezTo>
                  <a:cubicBezTo>
                    <a:pt x="17455" y="43409"/>
                    <a:pt x="17058" y="48783"/>
                    <a:pt x="18354" y="49734"/>
                  </a:cubicBezTo>
                  <a:cubicBezTo>
                    <a:pt x="20220" y="51116"/>
                    <a:pt x="19927" y="52862"/>
                    <a:pt x="20238" y="54659"/>
                  </a:cubicBezTo>
                  <a:cubicBezTo>
                    <a:pt x="20428" y="55748"/>
                    <a:pt x="20410" y="57528"/>
                    <a:pt x="20687" y="57752"/>
                  </a:cubicBezTo>
                  <a:cubicBezTo>
                    <a:pt x="22380" y="59083"/>
                    <a:pt x="22242" y="61364"/>
                    <a:pt x="23625" y="62764"/>
                  </a:cubicBezTo>
                  <a:cubicBezTo>
                    <a:pt x="23915" y="63066"/>
                    <a:pt x="24197" y="63258"/>
                    <a:pt x="24508" y="63258"/>
                  </a:cubicBezTo>
                  <a:cubicBezTo>
                    <a:pt x="24660" y="63258"/>
                    <a:pt x="24820" y="63212"/>
                    <a:pt x="24990" y="63110"/>
                  </a:cubicBezTo>
                  <a:cubicBezTo>
                    <a:pt x="25508" y="62816"/>
                    <a:pt x="25526" y="62246"/>
                    <a:pt x="25197" y="61831"/>
                  </a:cubicBezTo>
                  <a:cubicBezTo>
                    <a:pt x="23607" y="59671"/>
                    <a:pt x="23746" y="56888"/>
                    <a:pt x="22536" y="54590"/>
                  </a:cubicBezTo>
                  <a:cubicBezTo>
                    <a:pt x="22415" y="54348"/>
                    <a:pt x="22605" y="53933"/>
                    <a:pt x="22692" y="53605"/>
                  </a:cubicBezTo>
                  <a:cubicBezTo>
                    <a:pt x="22704" y="53568"/>
                    <a:pt x="22878" y="53539"/>
                    <a:pt x="22981" y="53539"/>
                  </a:cubicBezTo>
                  <a:cubicBezTo>
                    <a:pt x="23021" y="53539"/>
                    <a:pt x="23050" y="53543"/>
                    <a:pt x="23054" y="53553"/>
                  </a:cubicBezTo>
                  <a:cubicBezTo>
                    <a:pt x="23175" y="53812"/>
                    <a:pt x="23366" y="54106"/>
                    <a:pt x="23366" y="54400"/>
                  </a:cubicBezTo>
                  <a:cubicBezTo>
                    <a:pt x="23383" y="56819"/>
                    <a:pt x="24973" y="58617"/>
                    <a:pt x="26027" y="60569"/>
                  </a:cubicBezTo>
                  <a:cubicBezTo>
                    <a:pt x="26977" y="62297"/>
                    <a:pt x="28654" y="63663"/>
                    <a:pt x="27720" y="65978"/>
                  </a:cubicBezTo>
                  <a:cubicBezTo>
                    <a:pt x="27530" y="66445"/>
                    <a:pt x="27928" y="66791"/>
                    <a:pt x="28273" y="67136"/>
                  </a:cubicBezTo>
                  <a:cubicBezTo>
                    <a:pt x="29138" y="68000"/>
                    <a:pt x="30226" y="68536"/>
                    <a:pt x="31246" y="69193"/>
                  </a:cubicBezTo>
                  <a:cubicBezTo>
                    <a:pt x="32910" y="70222"/>
                    <a:pt x="34447" y="71516"/>
                    <a:pt x="36422" y="71516"/>
                  </a:cubicBezTo>
                  <a:cubicBezTo>
                    <a:pt x="36867" y="71516"/>
                    <a:pt x="37334" y="71451"/>
                    <a:pt x="37830" y="71301"/>
                  </a:cubicBezTo>
                  <a:cubicBezTo>
                    <a:pt x="37930" y="71272"/>
                    <a:pt x="38022" y="71258"/>
                    <a:pt x="38107" y="71258"/>
                  </a:cubicBezTo>
                  <a:cubicBezTo>
                    <a:pt x="38527" y="71258"/>
                    <a:pt x="38793" y="71582"/>
                    <a:pt x="39023" y="71941"/>
                  </a:cubicBezTo>
                  <a:cubicBezTo>
                    <a:pt x="39748" y="73098"/>
                    <a:pt x="40768" y="73721"/>
                    <a:pt x="42116" y="74032"/>
                  </a:cubicBezTo>
                  <a:cubicBezTo>
                    <a:pt x="43585" y="74360"/>
                    <a:pt x="45296" y="74775"/>
                    <a:pt x="45745" y="76399"/>
                  </a:cubicBezTo>
                  <a:cubicBezTo>
                    <a:pt x="46194" y="78110"/>
                    <a:pt x="47439" y="79112"/>
                    <a:pt x="48648" y="79907"/>
                  </a:cubicBezTo>
                  <a:cubicBezTo>
                    <a:pt x="49237" y="80296"/>
                    <a:pt x="50039" y="81326"/>
                    <a:pt x="50895" y="81326"/>
                  </a:cubicBezTo>
                  <a:cubicBezTo>
                    <a:pt x="51372" y="81326"/>
                    <a:pt x="51865" y="81007"/>
                    <a:pt x="52347" y="80080"/>
                  </a:cubicBezTo>
                  <a:cubicBezTo>
                    <a:pt x="52462" y="79850"/>
                    <a:pt x="52631" y="79714"/>
                    <a:pt x="52813" y="79714"/>
                  </a:cubicBezTo>
                  <a:cubicBezTo>
                    <a:pt x="53013" y="79714"/>
                    <a:pt x="53228" y="79880"/>
                    <a:pt x="53401" y="80270"/>
                  </a:cubicBezTo>
                  <a:cubicBezTo>
                    <a:pt x="54593" y="83156"/>
                    <a:pt x="53919" y="85697"/>
                    <a:pt x="51621" y="87943"/>
                  </a:cubicBezTo>
                  <a:cubicBezTo>
                    <a:pt x="50498" y="89049"/>
                    <a:pt x="49806" y="90604"/>
                    <a:pt x="50774" y="92194"/>
                  </a:cubicBezTo>
                  <a:cubicBezTo>
                    <a:pt x="51085" y="92730"/>
                    <a:pt x="51068" y="92886"/>
                    <a:pt x="50688" y="93283"/>
                  </a:cubicBezTo>
                  <a:cubicBezTo>
                    <a:pt x="49685" y="94337"/>
                    <a:pt x="49703" y="95875"/>
                    <a:pt x="50567" y="96636"/>
                  </a:cubicBezTo>
                  <a:cubicBezTo>
                    <a:pt x="52208" y="98087"/>
                    <a:pt x="52986" y="99971"/>
                    <a:pt x="53971" y="101803"/>
                  </a:cubicBezTo>
                  <a:cubicBezTo>
                    <a:pt x="55440" y="104516"/>
                    <a:pt x="56771" y="107281"/>
                    <a:pt x="59933" y="108629"/>
                  </a:cubicBezTo>
                  <a:cubicBezTo>
                    <a:pt x="61661" y="109372"/>
                    <a:pt x="62629" y="111014"/>
                    <a:pt x="62664" y="113122"/>
                  </a:cubicBezTo>
                  <a:cubicBezTo>
                    <a:pt x="62716" y="116319"/>
                    <a:pt x="62871" y="119516"/>
                    <a:pt x="63096" y="122713"/>
                  </a:cubicBezTo>
                  <a:cubicBezTo>
                    <a:pt x="63251" y="125115"/>
                    <a:pt x="64426" y="127431"/>
                    <a:pt x="63631" y="129920"/>
                  </a:cubicBezTo>
                  <a:cubicBezTo>
                    <a:pt x="63303" y="130922"/>
                    <a:pt x="63459" y="131907"/>
                    <a:pt x="63839" y="132875"/>
                  </a:cubicBezTo>
                  <a:cubicBezTo>
                    <a:pt x="64323" y="134067"/>
                    <a:pt x="64461" y="135363"/>
                    <a:pt x="64288" y="136642"/>
                  </a:cubicBezTo>
                  <a:cubicBezTo>
                    <a:pt x="64184" y="137593"/>
                    <a:pt x="64582" y="138664"/>
                    <a:pt x="65653" y="139148"/>
                  </a:cubicBezTo>
                  <a:cubicBezTo>
                    <a:pt x="65680" y="139159"/>
                    <a:pt x="65711" y="139163"/>
                    <a:pt x="65743" y="139163"/>
                  </a:cubicBezTo>
                  <a:cubicBezTo>
                    <a:pt x="65886" y="139163"/>
                    <a:pt x="66069" y="139076"/>
                    <a:pt x="66205" y="139076"/>
                  </a:cubicBezTo>
                  <a:cubicBezTo>
                    <a:pt x="66332" y="139076"/>
                    <a:pt x="66419" y="139151"/>
                    <a:pt x="66397" y="139442"/>
                  </a:cubicBezTo>
                  <a:cubicBezTo>
                    <a:pt x="66362" y="139995"/>
                    <a:pt x="67071" y="140565"/>
                    <a:pt x="66293" y="141135"/>
                  </a:cubicBezTo>
                  <a:cubicBezTo>
                    <a:pt x="65895" y="141412"/>
                    <a:pt x="65360" y="142259"/>
                    <a:pt x="65774" y="142414"/>
                  </a:cubicBezTo>
                  <a:cubicBezTo>
                    <a:pt x="66898" y="142846"/>
                    <a:pt x="66500" y="143797"/>
                    <a:pt x="66777" y="144488"/>
                  </a:cubicBezTo>
                  <a:cubicBezTo>
                    <a:pt x="67468" y="146164"/>
                    <a:pt x="68505" y="147668"/>
                    <a:pt x="69801" y="148929"/>
                  </a:cubicBezTo>
                  <a:cubicBezTo>
                    <a:pt x="71823" y="150906"/>
                    <a:pt x="74091" y="152091"/>
                    <a:pt x="76808" y="152091"/>
                  </a:cubicBezTo>
                  <a:cubicBezTo>
                    <a:pt x="77226" y="152091"/>
                    <a:pt x="77656" y="152063"/>
                    <a:pt x="78096" y="152005"/>
                  </a:cubicBezTo>
                  <a:cubicBezTo>
                    <a:pt x="78355" y="151953"/>
                    <a:pt x="78580" y="151781"/>
                    <a:pt x="78718" y="151556"/>
                  </a:cubicBezTo>
                  <a:cubicBezTo>
                    <a:pt x="78874" y="151262"/>
                    <a:pt x="78615" y="151038"/>
                    <a:pt x="78355" y="150882"/>
                  </a:cubicBezTo>
                  <a:cubicBezTo>
                    <a:pt x="77595" y="150415"/>
                    <a:pt x="76835" y="149914"/>
                    <a:pt x="76040" y="149482"/>
                  </a:cubicBezTo>
                  <a:cubicBezTo>
                    <a:pt x="73914" y="148342"/>
                    <a:pt x="73551" y="146648"/>
                    <a:pt x="74899" y="144695"/>
                  </a:cubicBezTo>
                  <a:cubicBezTo>
                    <a:pt x="75608" y="143658"/>
                    <a:pt x="75694" y="142570"/>
                    <a:pt x="74173" y="142017"/>
                  </a:cubicBezTo>
                  <a:cubicBezTo>
                    <a:pt x="73707" y="141861"/>
                    <a:pt x="72929" y="141550"/>
                    <a:pt x="73551" y="140997"/>
                  </a:cubicBezTo>
                  <a:cubicBezTo>
                    <a:pt x="74260" y="140340"/>
                    <a:pt x="74260" y="139597"/>
                    <a:pt x="74415" y="138837"/>
                  </a:cubicBezTo>
                  <a:cubicBezTo>
                    <a:pt x="74605" y="137783"/>
                    <a:pt x="73534" y="136193"/>
                    <a:pt x="75677" y="135985"/>
                  </a:cubicBezTo>
                  <a:cubicBezTo>
                    <a:pt x="75746" y="135985"/>
                    <a:pt x="75850" y="135588"/>
                    <a:pt x="75798" y="135432"/>
                  </a:cubicBezTo>
                  <a:cubicBezTo>
                    <a:pt x="75444" y="134260"/>
                    <a:pt x="75867" y="133923"/>
                    <a:pt x="76900" y="133923"/>
                  </a:cubicBezTo>
                  <a:cubicBezTo>
                    <a:pt x="76978" y="133923"/>
                    <a:pt x="77060" y="133925"/>
                    <a:pt x="77146" y="133929"/>
                  </a:cubicBezTo>
                  <a:cubicBezTo>
                    <a:pt x="77188" y="133931"/>
                    <a:pt x="77231" y="133932"/>
                    <a:pt x="77272" y="133932"/>
                  </a:cubicBezTo>
                  <a:cubicBezTo>
                    <a:pt x="78202" y="133932"/>
                    <a:pt x="78980" y="133388"/>
                    <a:pt x="79427" y="132512"/>
                  </a:cubicBezTo>
                  <a:cubicBezTo>
                    <a:pt x="79859" y="131648"/>
                    <a:pt x="79738" y="130836"/>
                    <a:pt x="79047" y="130110"/>
                  </a:cubicBezTo>
                  <a:cubicBezTo>
                    <a:pt x="78857" y="129902"/>
                    <a:pt x="78822" y="129557"/>
                    <a:pt x="78701" y="129280"/>
                  </a:cubicBezTo>
                  <a:lnTo>
                    <a:pt x="78701" y="129280"/>
                  </a:lnTo>
                  <a:cubicBezTo>
                    <a:pt x="78977" y="129298"/>
                    <a:pt x="79237" y="129332"/>
                    <a:pt x="79513" y="129384"/>
                  </a:cubicBezTo>
                  <a:cubicBezTo>
                    <a:pt x="79669" y="129427"/>
                    <a:pt x="79830" y="129448"/>
                    <a:pt x="79991" y="129448"/>
                  </a:cubicBezTo>
                  <a:cubicBezTo>
                    <a:pt x="80347" y="129448"/>
                    <a:pt x="80702" y="129344"/>
                    <a:pt x="80999" y="129142"/>
                  </a:cubicBezTo>
                  <a:cubicBezTo>
                    <a:pt x="82900" y="128001"/>
                    <a:pt x="83350" y="125841"/>
                    <a:pt x="84473" y="124148"/>
                  </a:cubicBezTo>
                  <a:cubicBezTo>
                    <a:pt x="85216" y="123024"/>
                    <a:pt x="86149" y="121815"/>
                    <a:pt x="85544" y="120225"/>
                  </a:cubicBezTo>
                  <a:cubicBezTo>
                    <a:pt x="85026" y="118808"/>
                    <a:pt x="85959" y="118186"/>
                    <a:pt x="86927" y="117356"/>
                  </a:cubicBezTo>
                  <a:cubicBezTo>
                    <a:pt x="88258" y="116233"/>
                    <a:pt x="90314" y="116371"/>
                    <a:pt x="91230" y="115213"/>
                  </a:cubicBezTo>
                  <a:cubicBezTo>
                    <a:pt x="93096" y="112846"/>
                    <a:pt x="93788" y="109908"/>
                    <a:pt x="93874" y="106866"/>
                  </a:cubicBezTo>
                  <a:cubicBezTo>
                    <a:pt x="93909" y="105743"/>
                    <a:pt x="93563" y="104637"/>
                    <a:pt x="94635" y="103635"/>
                  </a:cubicBezTo>
                  <a:cubicBezTo>
                    <a:pt x="95637" y="102650"/>
                    <a:pt x="96432" y="101492"/>
                    <a:pt x="97002" y="100213"/>
                  </a:cubicBezTo>
                  <a:cubicBezTo>
                    <a:pt x="98350" y="97189"/>
                    <a:pt x="97555" y="95668"/>
                    <a:pt x="93770" y="93404"/>
                  </a:cubicBezTo>
                  <a:cubicBezTo>
                    <a:pt x="92864" y="92866"/>
                    <a:pt x="92012" y="92178"/>
                    <a:pt x="90923" y="92178"/>
                  </a:cubicBezTo>
                  <a:cubicBezTo>
                    <a:pt x="90787" y="92178"/>
                    <a:pt x="90648" y="92189"/>
                    <a:pt x="90504" y="92212"/>
                  </a:cubicBezTo>
                  <a:cubicBezTo>
                    <a:pt x="90375" y="92232"/>
                    <a:pt x="90250" y="92241"/>
                    <a:pt x="90128" y="92241"/>
                  </a:cubicBezTo>
                  <a:cubicBezTo>
                    <a:pt x="89316" y="92241"/>
                    <a:pt x="88640" y="91827"/>
                    <a:pt x="87964" y="91451"/>
                  </a:cubicBezTo>
                  <a:cubicBezTo>
                    <a:pt x="86720" y="90760"/>
                    <a:pt x="85423" y="90190"/>
                    <a:pt x="84076" y="89740"/>
                  </a:cubicBezTo>
                  <a:cubicBezTo>
                    <a:pt x="83419" y="89533"/>
                    <a:pt x="82365" y="89412"/>
                    <a:pt x="82226" y="88306"/>
                  </a:cubicBezTo>
                  <a:cubicBezTo>
                    <a:pt x="81898" y="85511"/>
                    <a:pt x="80349" y="82231"/>
                    <a:pt x="77208" y="82231"/>
                  </a:cubicBezTo>
                  <a:cubicBezTo>
                    <a:pt x="77047" y="82231"/>
                    <a:pt x="76883" y="82240"/>
                    <a:pt x="76714" y="82258"/>
                  </a:cubicBezTo>
                  <a:cubicBezTo>
                    <a:pt x="76610" y="82274"/>
                    <a:pt x="76507" y="82282"/>
                    <a:pt x="76405" y="82282"/>
                  </a:cubicBezTo>
                  <a:cubicBezTo>
                    <a:pt x="75873" y="82282"/>
                    <a:pt x="75365" y="82061"/>
                    <a:pt x="75003" y="81670"/>
                  </a:cubicBezTo>
                  <a:cubicBezTo>
                    <a:pt x="73810" y="80478"/>
                    <a:pt x="72722" y="79147"/>
                    <a:pt x="71356" y="78179"/>
                  </a:cubicBezTo>
                  <a:cubicBezTo>
                    <a:pt x="70652" y="77672"/>
                    <a:pt x="69937" y="76844"/>
                    <a:pt x="68958" y="76844"/>
                  </a:cubicBezTo>
                  <a:cubicBezTo>
                    <a:pt x="68735" y="76844"/>
                    <a:pt x="68499" y="76887"/>
                    <a:pt x="68246" y="76987"/>
                  </a:cubicBezTo>
                  <a:cubicBezTo>
                    <a:pt x="68013" y="77081"/>
                    <a:pt x="67785" y="77113"/>
                    <a:pt x="67562" y="77113"/>
                  </a:cubicBezTo>
                  <a:cubicBezTo>
                    <a:pt x="67089" y="77113"/>
                    <a:pt x="66635" y="76969"/>
                    <a:pt x="66189" y="76969"/>
                  </a:cubicBezTo>
                  <a:cubicBezTo>
                    <a:pt x="64783" y="76969"/>
                    <a:pt x="63941" y="75706"/>
                    <a:pt x="62605" y="75706"/>
                  </a:cubicBezTo>
                  <a:cubicBezTo>
                    <a:pt x="62579" y="75706"/>
                    <a:pt x="62552" y="75707"/>
                    <a:pt x="62525" y="75708"/>
                  </a:cubicBezTo>
                  <a:cubicBezTo>
                    <a:pt x="62280" y="75708"/>
                    <a:pt x="61828" y="76012"/>
                    <a:pt x="61511" y="76012"/>
                  </a:cubicBezTo>
                  <a:cubicBezTo>
                    <a:pt x="61248" y="76012"/>
                    <a:pt x="61077" y="75802"/>
                    <a:pt x="61195" y="75034"/>
                  </a:cubicBezTo>
                  <a:cubicBezTo>
                    <a:pt x="61232" y="74788"/>
                    <a:pt x="60883" y="74612"/>
                    <a:pt x="60617" y="74612"/>
                  </a:cubicBezTo>
                  <a:cubicBezTo>
                    <a:pt x="60509" y="74612"/>
                    <a:pt x="60415" y="74641"/>
                    <a:pt x="60365" y="74706"/>
                  </a:cubicBezTo>
                  <a:cubicBezTo>
                    <a:pt x="59225" y="76088"/>
                    <a:pt x="57099" y="76071"/>
                    <a:pt x="56166" y="77747"/>
                  </a:cubicBezTo>
                  <a:cubicBezTo>
                    <a:pt x="55842" y="78325"/>
                    <a:pt x="55457" y="78771"/>
                    <a:pt x="54917" y="78771"/>
                  </a:cubicBezTo>
                  <a:cubicBezTo>
                    <a:pt x="54649" y="78771"/>
                    <a:pt x="54343" y="78661"/>
                    <a:pt x="53988" y="78404"/>
                  </a:cubicBezTo>
                  <a:cubicBezTo>
                    <a:pt x="53637" y="78125"/>
                    <a:pt x="53206" y="77982"/>
                    <a:pt x="52772" y="77982"/>
                  </a:cubicBezTo>
                  <a:cubicBezTo>
                    <a:pt x="52480" y="77982"/>
                    <a:pt x="52186" y="78047"/>
                    <a:pt x="51915" y="78179"/>
                  </a:cubicBezTo>
                  <a:cubicBezTo>
                    <a:pt x="51373" y="78410"/>
                    <a:pt x="50918" y="78527"/>
                    <a:pt x="50541" y="78527"/>
                  </a:cubicBezTo>
                  <a:cubicBezTo>
                    <a:pt x="49618" y="78527"/>
                    <a:pt x="49166" y="77825"/>
                    <a:pt x="49080" y="76365"/>
                  </a:cubicBezTo>
                  <a:cubicBezTo>
                    <a:pt x="49046" y="75397"/>
                    <a:pt x="49184" y="74446"/>
                    <a:pt x="49478" y="73530"/>
                  </a:cubicBezTo>
                  <a:cubicBezTo>
                    <a:pt x="50012" y="71861"/>
                    <a:pt x="49095" y="70692"/>
                    <a:pt x="47366" y="70692"/>
                  </a:cubicBezTo>
                  <a:cubicBezTo>
                    <a:pt x="47305" y="70692"/>
                    <a:pt x="47243" y="70693"/>
                    <a:pt x="47179" y="70696"/>
                  </a:cubicBezTo>
                  <a:cubicBezTo>
                    <a:pt x="46730" y="70714"/>
                    <a:pt x="46281" y="70765"/>
                    <a:pt x="45814" y="70783"/>
                  </a:cubicBezTo>
                  <a:cubicBezTo>
                    <a:pt x="45755" y="70784"/>
                    <a:pt x="45699" y="70786"/>
                    <a:pt x="45645" y="70786"/>
                  </a:cubicBezTo>
                  <a:cubicBezTo>
                    <a:pt x="45148" y="70786"/>
                    <a:pt x="44886" y="70683"/>
                    <a:pt x="45088" y="69919"/>
                  </a:cubicBezTo>
                  <a:cubicBezTo>
                    <a:pt x="45469" y="68484"/>
                    <a:pt x="46143" y="67240"/>
                    <a:pt x="46886" y="65996"/>
                  </a:cubicBezTo>
                  <a:cubicBezTo>
                    <a:pt x="47214" y="65443"/>
                    <a:pt x="47231" y="64993"/>
                    <a:pt x="46747" y="64613"/>
                  </a:cubicBezTo>
                  <a:cubicBezTo>
                    <a:pt x="46406" y="64334"/>
                    <a:pt x="45929" y="64209"/>
                    <a:pt x="45417" y="64209"/>
                  </a:cubicBezTo>
                  <a:cubicBezTo>
                    <a:pt x="44221" y="64209"/>
                    <a:pt x="42833" y="64889"/>
                    <a:pt x="42531" y="65857"/>
                  </a:cubicBezTo>
                  <a:cubicBezTo>
                    <a:pt x="42161" y="67044"/>
                    <a:pt x="40793" y="67929"/>
                    <a:pt x="39553" y="67929"/>
                  </a:cubicBezTo>
                  <a:cubicBezTo>
                    <a:pt x="39113" y="67929"/>
                    <a:pt x="38689" y="67817"/>
                    <a:pt x="38331" y="67568"/>
                  </a:cubicBezTo>
                  <a:cubicBezTo>
                    <a:pt x="36966" y="66601"/>
                    <a:pt x="35998" y="64872"/>
                    <a:pt x="36517" y="63455"/>
                  </a:cubicBezTo>
                  <a:cubicBezTo>
                    <a:pt x="37571" y="60569"/>
                    <a:pt x="37986" y="56802"/>
                    <a:pt x="41822" y="56093"/>
                  </a:cubicBezTo>
                  <a:cubicBezTo>
                    <a:pt x="44259" y="55627"/>
                    <a:pt x="46696" y="55299"/>
                    <a:pt x="49167" y="55126"/>
                  </a:cubicBezTo>
                  <a:cubicBezTo>
                    <a:pt x="49252" y="55120"/>
                    <a:pt x="49338" y="55117"/>
                    <a:pt x="49425" y="55117"/>
                  </a:cubicBezTo>
                  <a:cubicBezTo>
                    <a:pt x="50819" y="55117"/>
                    <a:pt x="52364" y="55920"/>
                    <a:pt x="51811" y="58133"/>
                  </a:cubicBezTo>
                  <a:cubicBezTo>
                    <a:pt x="51707" y="58582"/>
                    <a:pt x="52087" y="59204"/>
                    <a:pt x="52329" y="59688"/>
                  </a:cubicBezTo>
                  <a:cubicBezTo>
                    <a:pt x="52602" y="60250"/>
                    <a:pt x="52992" y="60846"/>
                    <a:pt x="53666" y="60846"/>
                  </a:cubicBezTo>
                  <a:cubicBezTo>
                    <a:pt x="53675" y="60846"/>
                    <a:pt x="53685" y="60846"/>
                    <a:pt x="53695" y="60846"/>
                  </a:cubicBezTo>
                  <a:cubicBezTo>
                    <a:pt x="54455" y="60811"/>
                    <a:pt x="54628" y="60085"/>
                    <a:pt x="54852" y="59498"/>
                  </a:cubicBezTo>
                  <a:cubicBezTo>
                    <a:pt x="55146" y="58703"/>
                    <a:pt x="55146" y="57822"/>
                    <a:pt x="54887" y="57027"/>
                  </a:cubicBezTo>
                  <a:cubicBezTo>
                    <a:pt x="54127" y="54642"/>
                    <a:pt x="54922" y="53017"/>
                    <a:pt x="57116" y="51894"/>
                  </a:cubicBezTo>
                  <a:cubicBezTo>
                    <a:pt x="58291" y="51307"/>
                    <a:pt x="59328" y="50442"/>
                    <a:pt x="60469" y="49786"/>
                  </a:cubicBezTo>
                  <a:cubicBezTo>
                    <a:pt x="62128" y="48818"/>
                    <a:pt x="61575" y="46641"/>
                    <a:pt x="63096" y="45448"/>
                  </a:cubicBezTo>
                  <a:cubicBezTo>
                    <a:pt x="64720" y="44169"/>
                    <a:pt x="65757" y="42113"/>
                    <a:pt x="68194" y="42061"/>
                  </a:cubicBezTo>
                  <a:cubicBezTo>
                    <a:pt x="68574" y="42044"/>
                    <a:pt x="69006" y="41888"/>
                    <a:pt x="69075" y="41456"/>
                  </a:cubicBezTo>
                  <a:cubicBezTo>
                    <a:pt x="69369" y="39711"/>
                    <a:pt x="70924" y="39417"/>
                    <a:pt x="72151" y="38760"/>
                  </a:cubicBezTo>
                  <a:cubicBezTo>
                    <a:pt x="72321" y="38667"/>
                    <a:pt x="72565" y="38512"/>
                    <a:pt x="72753" y="38512"/>
                  </a:cubicBezTo>
                  <a:cubicBezTo>
                    <a:pt x="72950" y="38512"/>
                    <a:pt x="73086" y="38680"/>
                    <a:pt x="73015" y="39261"/>
                  </a:cubicBezTo>
                  <a:cubicBezTo>
                    <a:pt x="72956" y="39796"/>
                    <a:pt x="73330" y="40078"/>
                    <a:pt x="73743" y="40078"/>
                  </a:cubicBezTo>
                  <a:cubicBezTo>
                    <a:pt x="73931" y="40078"/>
                    <a:pt x="74127" y="40020"/>
                    <a:pt x="74294" y="39901"/>
                  </a:cubicBezTo>
                  <a:cubicBezTo>
                    <a:pt x="75746" y="38898"/>
                    <a:pt x="77457" y="38501"/>
                    <a:pt x="78995" y="37723"/>
                  </a:cubicBezTo>
                  <a:cubicBezTo>
                    <a:pt x="79738" y="37326"/>
                    <a:pt x="80291" y="36773"/>
                    <a:pt x="79790" y="35995"/>
                  </a:cubicBezTo>
                  <a:cubicBezTo>
                    <a:pt x="79597" y="35708"/>
                    <a:pt x="79414" y="35603"/>
                    <a:pt x="79239" y="35603"/>
                  </a:cubicBezTo>
                  <a:cubicBezTo>
                    <a:pt x="78865" y="35603"/>
                    <a:pt x="78524" y="36083"/>
                    <a:pt x="78183" y="36306"/>
                  </a:cubicBezTo>
                  <a:cubicBezTo>
                    <a:pt x="77820" y="36545"/>
                    <a:pt x="77447" y="36741"/>
                    <a:pt x="77083" y="36741"/>
                  </a:cubicBezTo>
                  <a:cubicBezTo>
                    <a:pt x="76789" y="36741"/>
                    <a:pt x="76501" y="36612"/>
                    <a:pt x="76230" y="36272"/>
                  </a:cubicBezTo>
                  <a:cubicBezTo>
                    <a:pt x="75677" y="35563"/>
                    <a:pt x="76126" y="35148"/>
                    <a:pt x="76731" y="34751"/>
                  </a:cubicBezTo>
                  <a:cubicBezTo>
                    <a:pt x="77318" y="34371"/>
                    <a:pt x="77284" y="33818"/>
                    <a:pt x="77025" y="33196"/>
                  </a:cubicBezTo>
                  <a:cubicBezTo>
                    <a:pt x="76921" y="32919"/>
                    <a:pt x="76161" y="33023"/>
                    <a:pt x="76593" y="32643"/>
                  </a:cubicBezTo>
                  <a:cubicBezTo>
                    <a:pt x="76708" y="32536"/>
                    <a:pt x="76805" y="32492"/>
                    <a:pt x="76888" y="32492"/>
                  </a:cubicBezTo>
                  <a:cubicBezTo>
                    <a:pt x="77143" y="32492"/>
                    <a:pt x="77279" y="32892"/>
                    <a:pt x="77474" y="33126"/>
                  </a:cubicBezTo>
                  <a:cubicBezTo>
                    <a:pt x="77830" y="33563"/>
                    <a:pt x="78559" y="33892"/>
                    <a:pt x="79019" y="33892"/>
                  </a:cubicBezTo>
                  <a:cubicBezTo>
                    <a:pt x="79251" y="33892"/>
                    <a:pt x="79415" y="33808"/>
                    <a:pt x="79427" y="33610"/>
                  </a:cubicBezTo>
                  <a:cubicBezTo>
                    <a:pt x="79485" y="32639"/>
                    <a:pt x="79866" y="32465"/>
                    <a:pt x="80317" y="32465"/>
                  </a:cubicBezTo>
                  <a:cubicBezTo>
                    <a:pt x="80569" y="32465"/>
                    <a:pt x="80843" y="32519"/>
                    <a:pt x="81095" y="32519"/>
                  </a:cubicBezTo>
                  <a:cubicBezTo>
                    <a:pt x="81194" y="32519"/>
                    <a:pt x="81290" y="32511"/>
                    <a:pt x="81380" y="32487"/>
                  </a:cubicBezTo>
                  <a:cubicBezTo>
                    <a:pt x="81894" y="32340"/>
                    <a:pt x="82271" y="31830"/>
                    <a:pt x="82830" y="31830"/>
                  </a:cubicBezTo>
                  <a:cubicBezTo>
                    <a:pt x="82928" y="31830"/>
                    <a:pt x="83031" y="31846"/>
                    <a:pt x="83142" y="31882"/>
                  </a:cubicBezTo>
                  <a:cubicBezTo>
                    <a:pt x="82658" y="32470"/>
                    <a:pt x="82192" y="33075"/>
                    <a:pt x="81708" y="33679"/>
                  </a:cubicBezTo>
                  <a:cubicBezTo>
                    <a:pt x="81604" y="33766"/>
                    <a:pt x="81483" y="33835"/>
                    <a:pt x="81362" y="33904"/>
                  </a:cubicBezTo>
                  <a:cubicBezTo>
                    <a:pt x="81034" y="34129"/>
                    <a:pt x="80775" y="34423"/>
                    <a:pt x="80878" y="34872"/>
                  </a:cubicBezTo>
                  <a:cubicBezTo>
                    <a:pt x="80999" y="35304"/>
                    <a:pt x="81380" y="35252"/>
                    <a:pt x="81673" y="35425"/>
                  </a:cubicBezTo>
                  <a:cubicBezTo>
                    <a:pt x="81973" y="35596"/>
                    <a:pt x="82292" y="35648"/>
                    <a:pt x="82615" y="35648"/>
                  </a:cubicBezTo>
                  <a:cubicBezTo>
                    <a:pt x="83130" y="35648"/>
                    <a:pt x="83658" y="35514"/>
                    <a:pt x="84141" y="35514"/>
                  </a:cubicBezTo>
                  <a:cubicBezTo>
                    <a:pt x="84489" y="35514"/>
                    <a:pt x="84814" y="35584"/>
                    <a:pt x="85095" y="35822"/>
                  </a:cubicBezTo>
                  <a:cubicBezTo>
                    <a:pt x="85535" y="36187"/>
                    <a:pt x="85875" y="36332"/>
                    <a:pt x="86134" y="36332"/>
                  </a:cubicBezTo>
                  <a:cubicBezTo>
                    <a:pt x="86710" y="36332"/>
                    <a:pt x="86887" y="35618"/>
                    <a:pt x="86875" y="35010"/>
                  </a:cubicBezTo>
                  <a:cubicBezTo>
                    <a:pt x="86858" y="34215"/>
                    <a:pt x="87601" y="32729"/>
                    <a:pt x="85665" y="32625"/>
                  </a:cubicBezTo>
                  <a:cubicBezTo>
                    <a:pt x="84991" y="32591"/>
                    <a:pt x="85130" y="31986"/>
                    <a:pt x="85596" y="31485"/>
                  </a:cubicBezTo>
                  <a:cubicBezTo>
                    <a:pt x="87186" y="29791"/>
                    <a:pt x="86650" y="27527"/>
                    <a:pt x="84508" y="26767"/>
                  </a:cubicBezTo>
                  <a:cubicBezTo>
                    <a:pt x="84006" y="26594"/>
                    <a:pt x="83557" y="26214"/>
                    <a:pt x="83661" y="25834"/>
                  </a:cubicBezTo>
                  <a:cubicBezTo>
                    <a:pt x="83972" y="24503"/>
                    <a:pt x="83039" y="23432"/>
                    <a:pt x="83090" y="22170"/>
                  </a:cubicBezTo>
                  <a:cubicBezTo>
                    <a:pt x="83108" y="21773"/>
                    <a:pt x="83073" y="21375"/>
                    <a:pt x="82624" y="21220"/>
                  </a:cubicBezTo>
                  <a:cubicBezTo>
                    <a:pt x="82529" y="21188"/>
                    <a:pt x="82437" y="21174"/>
                    <a:pt x="82348" y="21174"/>
                  </a:cubicBezTo>
                  <a:cubicBezTo>
                    <a:pt x="82049" y="21174"/>
                    <a:pt x="81787" y="21339"/>
                    <a:pt x="81587" y="21565"/>
                  </a:cubicBezTo>
                  <a:cubicBezTo>
                    <a:pt x="81086" y="22135"/>
                    <a:pt x="80464" y="22602"/>
                    <a:pt x="79755" y="22913"/>
                  </a:cubicBezTo>
                  <a:cubicBezTo>
                    <a:pt x="79583" y="22995"/>
                    <a:pt x="79411" y="23071"/>
                    <a:pt x="79247" y="23071"/>
                  </a:cubicBezTo>
                  <a:cubicBezTo>
                    <a:pt x="79097" y="23071"/>
                    <a:pt x="78954" y="23008"/>
                    <a:pt x="78822" y="22827"/>
                  </a:cubicBezTo>
                  <a:cubicBezTo>
                    <a:pt x="78563" y="22498"/>
                    <a:pt x="78753" y="22274"/>
                    <a:pt x="78960" y="22015"/>
                  </a:cubicBezTo>
                  <a:cubicBezTo>
                    <a:pt x="79496" y="21254"/>
                    <a:pt x="79254" y="20736"/>
                    <a:pt x="78459" y="20338"/>
                  </a:cubicBezTo>
                  <a:cubicBezTo>
                    <a:pt x="78131" y="20165"/>
                    <a:pt x="77837" y="19941"/>
                    <a:pt x="77578" y="19664"/>
                  </a:cubicBezTo>
                  <a:cubicBezTo>
                    <a:pt x="77168" y="19146"/>
                    <a:pt x="76356" y="18913"/>
                    <a:pt x="75491" y="18913"/>
                  </a:cubicBezTo>
                  <a:cubicBezTo>
                    <a:pt x="74278" y="18913"/>
                    <a:pt x="72961" y="19371"/>
                    <a:pt x="72497" y="20148"/>
                  </a:cubicBezTo>
                  <a:cubicBezTo>
                    <a:pt x="72065" y="20874"/>
                    <a:pt x="71788" y="21824"/>
                    <a:pt x="70803" y="22170"/>
                  </a:cubicBezTo>
                  <a:cubicBezTo>
                    <a:pt x="70354" y="22326"/>
                    <a:pt x="70043" y="22792"/>
                    <a:pt x="70337" y="23276"/>
                  </a:cubicBezTo>
                  <a:cubicBezTo>
                    <a:pt x="71356" y="25004"/>
                    <a:pt x="70043" y="25488"/>
                    <a:pt x="68902" y="26024"/>
                  </a:cubicBezTo>
                  <a:cubicBezTo>
                    <a:pt x="67693" y="26577"/>
                    <a:pt x="66241" y="26801"/>
                    <a:pt x="66345" y="28685"/>
                  </a:cubicBezTo>
                  <a:cubicBezTo>
                    <a:pt x="66379" y="29117"/>
                    <a:pt x="65895" y="29601"/>
                    <a:pt x="65584" y="30016"/>
                  </a:cubicBezTo>
                  <a:cubicBezTo>
                    <a:pt x="65442" y="30197"/>
                    <a:pt x="65232" y="30465"/>
                    <a:pt x="64983" y="30465"/>
                  </a:cubicBezTo>
                  <a:cubicBezTo>
                    <a:pt x="64899" y="30465"/>
                    <a:pt x="64811" y="30435"/>
                    <a:pt x="64720" y="30361"/>
                  </a:cubicBezTo>
                  <a:cubicBezTo>
                    <a:pt x="64409" y="30120"/>
                    <a:pt x="64288" y="29705"/>
                    <a:pt x="64409" y="29342"/>
                  </a:cubicBezTo>
                  <a:cubicBezTo>
                    <a:pt x="64893" y="27596"/>
                    <a:pt x="65083" y="25989"/>
                    <a:pt x="62508" y="25903"/>
                  </a:cubicBezTo>
                  <a:cubicBezTo>
                    <a:pt x="62249" y="25903"/>
                    <a:pt x="61938" y="25644"/>
                    <a:pt x="61748" y="25436"/>
                  </a:cubicBezTo>
                  <a:cubicBezTo>
                    <a:pt x="61084" y="24759"/>
                    <a:pt x="60400" y="24243"/>
                    <a:pt x="59552" y="24243"/>
                  </a:cubicBezTo>
                  <a:cubicBezTo>
                    <a:pt x="59252" y="24243"/>
                    <a:pt x="58932" y="24307"/>
                    <a:pt x="58585" y="24451"/>
                  </a:cubicBezTo>
                  <a:cubicBezTo>
                    <a:pt x="58566" y="24457"/>
                    <a:pt x="58545" y="24459"/>
                    <a:pt x="58523" y="24459"/>
                  </a:cubicBezTo>
                  <a:cubicBezTo>
                    <a:pt x="58409" y="24459"/>
                    <a:pt x="58269" y="24394"/>
                    <a:pt x="58153" y="24365"/>
                  </a:cubicBezTo>
                  <a:cubicBezTo>
                    <a:pt x="58758" y="23501"/>
                    <a:pt x="57687" y="22429"/>
                    <a:pt x="58827" y="21462"/>
                  </a:cubicBezTo>
                  <a:cubicBezTo>
                    <a:pt x="61800" y="18990"/>
                    <a:pt x="65757" y="18558"/>
                    <a:pt x="68781" y="16294"/>
                  </a:cubicBezTo>
                  <a:lnTo>
                    <a:pt x="69455" y="15828"/>
                  </a:lnTo>
                  <a:cubicBezTo>
                    <a:pt x="70337" y="15586"/>
                    <a:pt x="71218" y="15206"/>
                    <a:pt x="72117" y="15119"/>
                  </a:cubicBezTo>
                  <a:cubicBezTo>
                    <a:pt x="74346" y="14912"/>
                    <a:pt x="75331" y="13910"/>
                    <a:pt x="75262" y="11767"/>
                  </a:cubicBezTo>
                  <a:cubicBezTo>
                    <a:pt x="75262" y="11596"/>
                    <a:pt x="75299" y="11543"/>
                    <a:pt x="75353" y="11543"/>
                  </a:cubicBezTo>
                  <a:cubicBezTo>
                    <a:pt x="75441" y="11543"/>
                    <a:pt x="75574" y="11687"/>
                    <a:pt x="75659" y="11698"/>
                  </a:cubicBezTo>
                  <a:cubicBezTo>
                    <a:pt x="76835" y="11749"/>
                    <a:pt x="77733" y="12683"/>
                    <a:pt x="78943" y="12752"/>
                  </a:cubicBezTo>
                  <a:cubicBezTo>
                    <a:pt x="79461" y="12769"/>
                    <a:pt x="79945" y="13391"/>
                    <a:pt x="80412" y="13789"/>
                  </a:cubicBezTo>
                  <a:cubicBezTo>
                    <a:pt x="80395" y="13944"/>
                    <a:pt x="80325" y="14082"/>
                    <a:pt x="80204" y="14203"/>
                  </a:cubicBezTo>
                  <a:cubicBezTo>
                    <a:pt x="79099" y="14649"/>
                    <a:pt x="78211" y="15599"/>
                    <a:pt x="76924" y="15599"/>
                  </a:cubicBezTo>
                  <a:cubicBezTo>
                    <a:pt x="76763" y="15599"/>
                    <a:pt x="76595" y="15584"/>
                    <a:pt x="76420" y="15551"/>
                  </a:cubicBezTo>
                  <a:cubicBezTo>
                    <a:pt x="76325" y="15534"/>
                    <a:pt x="76229" y="15525"/>
                    <a:pt x="76135" y="15525"/>
                  </a:cubicBezTo>
                  <a:cubicBezTo>
                    <a:pt x="75478" y="15525"/>
                    <a:pt x="74895" y="15947"/>
                    <a:pt x="74985" y="16778"/>
                  </a:cubicBezTo>
                  <a:cubicBezTo>
                    <a:pt x="75041" y="17437"/>
                    <a:pt x="75422" y="17620"/>
                    <a:pt x="75866" y="17620"/>
                  </a:cubicBezTo>
                  <a:cubicBezTo>
                    <a:pt x="76109" y="17620"/>
                    <a:pt x="76372" y="17565"/>
                    <a:pt x="76610" y="17504"/>
                  </a:cubicBezTo>
                  <a:cubicBezTo>
                    <a:pt x="76822" y="17451"/>
                    <a:pt x="77015" y="17425"/>
                    <a:pt x="77193" y="17425"/>
                  </a:cubicBezTo>
                  <a:cubicBezTo>
                    <a:pt x="77828" y="17425"/>
                    <a:pt x="78286" y="17750"/>
                    <a:pt x="78839" y="18316"/>
                  </a:cubicBezTo>
                  <a:cubicBezTo>
                    <a:pt x="79617" y="19094"/>
                    <a:pt x="80723" y="19612"/>
                    <a:pt x="81794" y="19993"/>
                  </a:cubicBezTo>
                  <a:cubicBezTo>
                    <a:pt x="81906" y="20034"/>
                    <a:pt x="82005" y="20053"/>
                    <a:pt x="82094" y="20053"/>
                  </a:cubicBezTo>
                  <a:cubicBezTo>
                    <a:pt x="82595" y="20053"/>
                    <a:pt x="82747" y="19445"/>
                    <a:pt x="82762" y="18887"/>
                  </a:cubicBezTo>
                  <a:cubicBezTo>
                    <a:pt x="82805" y="18878"/>
                    <a:pt x="82849" y="18874"/>
                    <a:pt x="82892" y="18874"/>
                  </a:cubicBezTo>
                  <a:cubicBezTo>
                    <a:pt x="82935" y="18874"/>
                    <a:pt x="82978" y="18878"/>
                    <a:pt x="83021" y="18887"/>
                  </a:cubicBezTo>
                  <a:cubicBezTo>
                    <a:pt x="83375" y="18985"/>
                    <a:pt x="83662" y="19030"/>
                    <a:pt x="83892" y="19030"/>
                  </a:cubicBezTo>
                  <a:cubicBezTo>
                    <a:pt x="85038" y="19030"/>
                    <a:pt x="84816" y="17932"/>
                    <a:pt x="84629" y="16882"/>
                  </a:cubicBezTo>
                  <a:cubicBezTo>
                    <a:pt x="84577" y="16588"/>
                    <a:pt x="84404" y="16122"/>
                    <a:pt x="84525" y="16018"/>
                  </a:cubicBezTo>
                  <a:cubicBezTo>
                    <a:pt x="84606" y="15948"/>
                    <a:pt x="84680" y="15920"/>
                    <a:pt x="84749" y="15920"/>
                  </a:cubicBezTo>
                  <a:cubicBezTo>
                    <a:pt x="84985" y="15920"/>
                    <a:pt x="85161" y="16252"/>
                    <a:pt x="85389" y="16346"/>
                  </a:cubicBezTo>
                  <a:cubicBezTo>
                    <a:pt x="85637" y="16436"/>
                    <a:pt x="85876" y="16474"/>
                    <a:pt x="86110" y="16474"/>
                  </a:cubicBezTo>
                  <a:cubicBezTo>
                    <a:pt x="86771" y="16474"/>
                    <a:pt x="87381" y="16174"/>
                    <a:pt x="87981" y="15931"/>
                  </a:cubicBezTo>
                  <a:cubicBezTo>
                    <a:pt x="88344" y="15793"/>
                    <a:pt x="88500" y="15275"/>
                    <a:pt x="88258" y="15033"/>
                  </a:cubicBezTo>
                  <a:cubicBezTo>
                    <a:pt x="87065" y="13754"/>
                    <a:pt x="85976" y="12406"/>
                    <a:pt x="84819" y="11110"/>
                  </a:cubicBezTo>
                  <a:cubicBezTo>
                    <a:pt x="84162" y="10350"/>
                    <a:pt x="83160" y="9779"/>
                    <a:pt x="82537" y="8915"/>
                  </a:cubicBezTo>
                  <a:cubicBezTo>
                    <a:pt x="82209" y="8379"/>
                    <a:pt x="81639" y="8034"/>
                    <a:pt x="81017" y="7999"/>
                  </a:cubicBezTo>
                  <a:cubicBezTo>
                    <a:pt x="80983" y="7995"/>
                    <a:pt x="80950" y="7994"/>
                    <a:pt x="80916" y="7994"/>
                  </a:cubicBezTo>
                  <a:cubicBezTo>
                    <a:pt x="80688" y="7994"/>
                    <a:pt x="80453" y="8074"/>
                    <a:pt x="80228" y="8074"/>
                  </a:cubicBezTo>
                  <a:cubicBezTo>
                    <a:pt x="80056" y="8074"/>
                    <a:pt x="79890" y="8027"/>
                    <a:pt x="79738" y="7861"/>
                  </a:cubicBezTo>
                  <a:cubicBezTo>
                    <a:pt x="80170" y="7757"/>
                    <a:pt x="80602" y="7654"/>
                    <a:pt x="81017" y="7585"/>
                  </a:cubicBezTo>
                  <a:cubicBezTo>
                    <a:pt x="81518" y="7481"/>
                    <a:pt x="82192" y="7567"/>
                    <a:pt x="82226" y="6859"/>
                  </a:cubicBezTo>
                  <a:cubicBezTo>
                    <a:pt x="82278" y="6202"/>
                    <a:pt x="81673" y="6167"/>
                    <a:pt x="81207" y="6046"/>
                  </a:cubicBezTo>
                  <a:cubicBezTo>
                    <a:pt x="81086" y="6012"/>
                    <a:pt x="80948" y="5960"/>
                    <a:pt x="80844" y="5891"/>
                  </a:cubicBezTo>
                  <a:cubicBezTo>
                    <a:pt x="80958" y="5878"/>
                    <a:pt x="81101" y="5837"/>
                    <a:pt x="81223" y="5837"/>
                  </a:cubicBezTo>
                  <a:cubicBezTo>
                    <a:pt x="81267" y="5837"/>
                    <a:pt x="81309" y="5843"/>
                    <a:pt x="81345" y="5856"/>
                  </a:cubicBezTo>
                  <a:cubicBezTo>
                    <a:pt x="81816" y="6065"/>
                    <a:pt x="82272" y="6151"/>
                    <a:pt x="82714" y="6151"/>
                  </a:cubicBezTo>
                  <a:cubicBezTo>
                    <a:pt x="83993" y="6151"/>
                    <a:pt x="85157" y="5437"/>
                    <a:pt x="86236" y="4923"/>
                  </a:cubicBezTo>
                  <a:cubicBezTo>
                    <a:pt x="89182" y="3528"/>
                    <a:pt x="92334" y="3094"/>
                    <a:pt x="95401" y="2235"/>
                  </a:cubicBezTo>
                  <a:lnTo>
                    <a:pt x="95401" y="2235"/>
                  </a:lnTo>
                  <a:cubicBezTo>
                    <a:pt x="93986" y="3267"/>
                    <a:pt x="92263" y="3834"/>
                    <a:pt x="90504" y="3834"/>
                  </a:cubicBezTo>
                  <a:cubicBezTo>
                    <a:pt x="90401" y="3834"/>
                    <a:pt x="90295" y="3831"/>
                    <a:pt x="90191" y="3831"/>
                  </a:cubicBezTo>
                  <a:cubicBezTo>
                    <a:pt x="89827" y="3831"/>
                    <a:pt x="89479" y="3873"/>
                    <a:pt x="89277" y="4249"/>
                  </a:cubicBezTo>
                  <a:cubicBezTo>
                    <a:pt x="89018" y="4802"/>
                    <a:pt x="89467" y="5113"/>
                    <a:pt x="89744" y="5528"/>
                  </a:cubicBezTo>
                  <a:cubicBezTo>
                    <a:pt x="90251" y="6307"/>
                    <a:pt x="90887" y="6586"/>
                    <a:pt x="91608" y="6586"/>
                  </a:cubicBezTo>
                  <a:cubicBezTo>
                    <a:pt x="91943" y="6586"/>
                    <a:pt x="92297" y="6525"/>
                    <a:pt x="92664" y="6427"/>
                  </a:cubicBezTo>
                  <a:cubicBezTo>
                    <a:pt x="93037" y="6322"/>
                    <a:pt x="93404" y="6272"/>
                    <a:pt x="93755" y="6272"/>
                  </a:cubicBezTo>
                  <a:cubicBezTo>
                    <a:pt x="95314" y="6272"/>
                    <a:pt x="96561" y="7243"/>
                    <a:pt x="96518" y="8639"/>
                  </a:cubicBezTo>
                  <a:cubicBezTo>
                    <a:pt x="96501" y="9123"/>
                    <a:pt x="96000" y="9710"/>
                    <a:pt x="96155" y="10073"/>
                  </a:cubicBezTo>
                  <a:cubicBezTo>
                    <a:pt x="96656" y="11300"/>
                    <a:pt x="95758" y="12302"/>
                    <a:pt x="95378" y="13045"/>
                  </a:cubicBezTo>
                  <a:cubicBezTo>
                    <a:pt x="94393" y="15016"/>
                    <a:pt x="93649" y="16709"/>
                    <a:pt x="95412" y="18541"/>
                  </a:cubicBezTo>
                  <a:cubicBezTo>
                    <a:pt x="95602" y="18714"/>
                    <a:pt x="95723" y="18938"/>
                    <a:pt x="95758" y="19180"/>
                  </a:cubicBezTo>
                  <a:cubicBezTo>
                    <a:pt x="95810" y="21358"/>
                    <a:pt x="97901" y="20788"/>
                    <a:pt x="99007" y="21479"/>
                  </a:cubicBezTo>
                  <a:cubicBezTo>
                    <a:pt x="99192" y="21597"/>
                    <a:pt x="99367" y="21648"/>
                    <a:pt x="99531" y="21648"/>
                  </a:cubicBezTo>
                  <a:cubicBezTo>
                    <a:pt x="100207" y="21648"/>
                    <a:pt x="100708" y="20784"/>
                    <a:pt x="101098" y="20200"/>
                  </a:cubicBezTo>
                  <a:cubicBezTo>
                    <a:pt x="102256" y="18472"/>
                    <a:pt x="104088" y="17055"/>
                    <a:pt x="105729" y="16536"/>
                  </a:cubicBezTo>
                  <a:cubicBezTo>
                    <a:pt x="109220" y="15396"/>
                    <a:pt x="112486" y="13547"/>
                    <a:pt x="116254" y="13115"/>
                  </a:cubicBezTo>
                  <a:cubicBezTo>
                    <a:pt x="117965" y="12907"/>
                    <a:pt x="119935" y="12320"/>
                    <a:pt x="120021" y="9883"/>
                  </a:cubicBezTo>
                  <a:cubicBezTo>
                    <a:pt x="120021" y="9693"/>
                    <a:pt x="120349" y="9485"/>
                    <a:pt x="120557" y="9330"/>
                  </a:cubicBezTo>
                  <a:cubicBezTo>
                    <a:pt x="121663" y="8552"/>
                    <a:pt x="123132" y="8034"/>
                    <a:pt x="122631" y="6202"/>
                  </a:cubicBezTo>
                  <a:cubicBezTo>
                    <a:pt x="122594" y="6055"/>
                    <a:pt x="122626" y="6020"/>
                    <a:pt x="122682" y="6020"/>
                  </a:cubicBezTo>
                  <a:cubicBezTo>
                    <a:pt x="122731" y="6020"/>
                    <a:pt x="122799" y="6046"/>
                    <a:pt x="122855" y="6046"/>
                  </a:cubicBezTo>
                  <a:cubicBezTo>
                    <a:pt x="122928" y="6051"/>
                    <a:pt x="122998" y="6053"/>
                    <a:pt x="123064" y="6053"/>
                  </a:cubicBezTo>
                  <a:cubicBezTo>
                    <a:pt x="124269" y="6053"/>
                    <a:pt x="124381" y="5321"/>
                    <a:pt x="123840" y="4387"/>
                  </a:cubicBezTo>
                  <a:cubicBezTo>
                    <a:pt x="123581" y="3921"/>
                    <a:pt x="123875" y="3955"/>
                    <a:pt x="124048" y="3817"/>
                  </a:cubicBezTo>
                  <a:cubicBezTo>
                    <a:pt x="125240" y="2867"/>
                    <a:pt x="126640" y="2728"/>
                    <a:pt x="128092" y="2659"/>
                  </a:cubicBezTo>
                  <a:cubicBezTo>
                    <a:pt x="128575" y="2625"/>
                    <a:pt x="129180" y="2521"/>
                    <a:pt x="129249" y="1934"/>
                  </a:cubicBezTo>
                  <a:cubicBezTo>
                    <a:pt x="129301" y="1363"/>
                    <a:pt x="128714" y="1242"/>
                    <a:pt x="128299" y="1190"/>
                  </a:cubicBezTo>
                  <a:cubicBezTo>
                    <a:pt x="125707" y="948"/>
                    <a:pt x="123132" y="430"/>
                    <a:pt x="120557" y="171"/>
                  </a:cubicBezTo>
                  <a:cubicBezTo>
                    <a:pt x="119360" y="50"/>
                    <a:pt x="118163" y="0"/>
                    <a:pt x="116966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tx1">
                  <a:alpha val="56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36" name="Google Shape;3446;p80"/>
            <p:cNvSpPr/>
            <p:nvPr/>
          </p:nvSpPr>
          <p:spPr>
            <a:xfrm>
              <a:off x="2166247" y="1142597"/>
              <a:ext cx="303479" cy="98309"/>
            </a:xfrm>
            <a:custGeom>
              <a:avLst/>
              <a:gdLst/>
              <a:ahLst/>
              <a:cxnLst/>
              <a:rect l="l" t="t" r="r" b="b"/>
              <a:pathLst>
                <a:path w="11320" h="3667" extrusionOk="0">
                  <a:moveTo>
                    <a:pt x="6214" y="0"/>
                  </a:moveTo>
                  <a:cubicBezTo>
                    <a:pt x="5926" y="0"/>
                    <a:pt x="5584" y="48"/>
                    <a:pt x="5219" y="71"/>
                  </a:cubicBezTo>
                  <a:cubicBezTo>
                    <a:pt x="5082" y="56"/>
                    <a:pt x="4943" y="49"/>
                    <a:pt x="4804" y="49"/>
                  </a:cubicBezTo>
                  <a:cubicBezTo>
                    <a:pt x="3493" y="49"/>
                    <a:pt x="2115" y="667"/>
                    <a:pt x="709" y="1073"/>
                  </a:cubicBezTo>
                  <a:cubicBezTo>
                    <a:pt x="432" y="1177"/>
                    <a:pt x="208" y="1401"/>
                    <a:pt x="69" y="1678"/>
                  </a:cubicBezTo>
                  <a:cubicBezTo>
                    <a:pt x="0" y="1781"/>
                    <a:pt x="242" y="2213"/>
                    <a:pt x="363" y="2231"/>
                  </a:cubicBezTo>
                  <a:cubicBezTo>
                    <a:pt x="2163" y="2438"/>
                    <a:pt x="3786" y="3667"/>
                    <a:pt x="5640" y="3667"/>
                  </a:cubicBezTo>
                  <a:cubicBezTo>
                    <a:pt x="6100" y="3667"/>
                    <a:pt x="6574" y="3591"/>
                    <a:pt x="7068" y="3406"/>
                  </a:cubicBezTo>
                  <a:cubicBezTo>
                    <a:pt x="7396" y="3281"/>
                    <a:pt x="7767" y="3236"/>
                    <a:pt x="8142" y="3236"/>
                  </a:cubicBezTo>
                  <a:cubicBezTo>
                    <a:pt x="8439" y="3236"/>
                    <a:pt x="8738" y="3264"/>
                    <a:pt x="9021" y="3302"/>
                  </a:cubicBezTo>
                  <a:cubicBezTo>
                    <a:pt x="9277" y="3340"/>
                    <a:pt x="9523" y="3370"/>
                    <a:pt x="9759" y="3370"/>
                  </a:cubicBezTo>
                  <a:cubicBezTo>
                    <a:pt x="10271" y="3370"/>
                    <a:pt x="10728" y="3229"/>
                    <a:pt x="11095" y="2732"/>
                  </a:cubicBezTo>
                  <a:cubicBezTo>
                    <a:pt x="11320" y="2473"/>
                    <a:pt x="11268" y="2075"/>
                    <a:pt x="10991" y="1885"/>
                  </a:cubicBezTo>
                  <a:cubicBezTo>
                    <a:pt x="10479" y="1524"/>
                    <a:pt x="10006" y="1077"/>
                    <a:pt x="9430" y="1077"/>
                  </a:cubicBezTo>
                  <a:cubicBezTo>
                    <a:pt x="9151" y="1077"/>
                    <a:pt x="8847" y="1182"/>
                    <a:pt x="8503" y="1453"/>
                  </a:cubicBezTo>
                  <a:cubicBezTo>
                    <a:pt x="8280" y="1626"/>
                    <a:pt x="7919" y="1737"/>
                    <a:pt x="7612" y="1737"/>
                  </a:cubicBezTo>
                  <a:cubicBezTo>
                    <a:pt x="7277" y="1737"/>
                    <a:pt x="7006" y="1605"/>
                    <a:pt x="7051" y="1280"/>
                  </a:cubicBezTo>
                  <a:cubicBezTo>
                    <a:pt x="7179" y="207"/>
                    <a:pt x="6812" y="0"/>
                    <a:pt x="6214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tx1">
                  <a:alpha val="56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37" name="Google Shape;3447;p80"/>
            <p:cNvSpPr/>
            <p:nvPr/>
          </p:nvSpPr>
          <p:spPr>
            <a:xfrm>
              <a:off x="3842461" y="1430259"/>
              <a:ext cx="228896" cy="102491"/>
            </a:xfrm>
            <a:custGeom>
              <a:avLst/>
              <a:gdLst/>
              <a:ahLst/>
              <a:cxnLst/>
              <a:rect l="l" t="t" r="r" b="b"/>
              <a:pathLst>
                <a:path w="8538" h="3823" extrusionOk="0">
                  <a:moveTo>
                    <a:pt x="6155" y="1"/>
                  </a:moveTo>
                  <a:cubicBezTo>
                    <a:pt x="6054" y="1"/>
                    <a:pt x="5950" y="7"/>
                    <a:pt x="5842" y="20"/>
                  </a:cubicBezTo>
                  <a:cubicBezTo>
                    <a:pt x="4846" y="139"/>
                    <a:pt x="3874" y="469"/>
                    <a:pt x="2859" y="469"/>
                  </a:cubicBezTo>
                  <a:cubicBezTo>
                    <a:pt x="2396" y="469"/>
                    <a:pt x="1923" y="400"/>
                    <a:pt x="1435" y="211"/>
                  </a:cubicBezTo>
                  <a:cubicBezTo>
                    <a:pt x="1292" y="150"/>
                    <a:pt x="1133" y="113"/>
                    <a:pt x="974" y="113"/>
                  </a:cubicBezTo>
                  <a:cubicBezTo>
                    <a:pt x="501" y="113"/>
                    <a:pt x="35" y="441"/>
                    <a:pt x="35" y="1438"/>
                  </a:cubicBezTo>
                  <a:cubicBezTo>
                    <a:pt x="1" y="3771"/>
                    <a:pt x="1573" y="3580"/>
                    <a:pt x="3025" y="3822"/>
                  </a:cubicBezTo>
                  <a:cubicBezTo>
                    <a:pt x="4338" y="3753"/>
                    <a:pt x="5617" y="3408"/>
                    <a:pt x="6792" y="2837"/>
                  </a:cubicBezTo>
                  <a:cubicBezTo>
                    <a:pt x="7415" y="2526"/>
                    <a:pt x="8538" y="2474"/>
                    <a:pt x="8192" y="1541"/>
                  </a:cubicBezTo>
                  <a:cubicBezTo>
                    <a:pt x="7892" y="720"/>
                    <a:pt x="7218" y="1"/>
                    <a:pt x="6155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tx1">
                  <a:alpha val="56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38" name="Google Shape;3448;p80"/>
            <p:cNvSpPr/>
            <p:nvPr/>
          </p:nvSpPr>
          <p:spPr>
            <a:xfrm>
              <a:off x="2028635" y="2705972"/>
              <a:ext cx="282649" cy="121285"/>
            </a:xfrm>
            <a:custGeom>
              <a:avLst/>
              <a:gdLst/>
              <a:ahLst/>
              <a:cxnLst/>
              <a:rect l="l" t="t" r="r" b="b"/>
              <a:pathLst>
                <a:path w="10543" h="4524" extrusionOk="0">
                  <a:moveTo>
                    <a:pt x="3451" y="1"/>
                  </a:moveTo>
                  <a:cubicBezTo>
                    <a:pt x="2445" y="1"/>
                    <a:pt x="1486" y="228"/>
                    <a:pt x="761" y="702"/>
                  </a:cubicBezTo>
                  <a:cubicBezTo>
                    <a:pt x="398" y="927"/>
                    <a:pt x="1" y="1186"/>
                    <a:pt x="243" y="1687"/>
                  </a:cubicBezTo>
                  <a:cubicBezTo>
                    <a:pt x="390" y="1972"/>
                    <a:pt x="609" y="2083"/>
                    <a:pt x="855" y="2083"/>
                  </a:cubicBezTo>
                  <a:cubicBezTo>
                    <a:pt x="1012" y="2083"/>
                    <a:pt x="1180" y="2038"/>
                    <a:pt x="1349" y="1964"/>
                  </a:cubicBezTo>
                  <a:cubicBezTo>
                    <a:pt x="1677" y="1828"/>
                    <a:pt x="1990" y="1776"/>
                    <a:pt x="2298" y="1776"/>
                  </a:cubicBezTo>
                  <a:cubicBezTo>
                    <a:pt x="2932" y="1776"/>
                    <a:pt x="3543" y="1997"/>
                    <a:pt x="4217" y="2171"/>
                  </a:cubicBezTo>
                  <a:cubicBezTo>
                    <a:pt x="5708" y="2540"/>
                    <a:pt x="6405" y="4523"/>
                    <a:pt x="7868" y="4523"/>
                  </a:cubicBezTo>
                  <a:cubicBezTo>
                    <a:pt x="8118" y="4523"/>
                    <a:pt x="8391" y="4465"/>
                    <a:pt x="8693" y="4332"/>
                  </a:cubicBezTo>
                  <a:cubicBezTo>
                    <a:pt x="8824" y="4337"/>
                    <a:pt x="8947" y="4340"/>
                    <a:pt x="9062" y="4340"/>
                  </a:cubicBezTo>
                  <a:cubicBezTo>
                    <a:pt x="10032" y="4340"/>
                    <a:pt x="10475" y="4144"/>
                    <a:pt x="10491" y="3727"/>
                  </a:cubicBezTo>
                  <a:cubicBezTo>
                    <a:pt x="10542" y="2897"/>
                    <a:pt x="9817" y="2724"/>
                    <a:pt x="9264" y="2517"/>
                  </a:cubicBezTo>
                  <a:cubicBezTo>
                    <a:pt x="8711" y="2292"/>
                    <a:pt x="8209" y="1964"/>
                    <a:pt x="7777" y="1567"/>
                  </a:cubicBezTo>
                  <a:cubicBezTo>
                    <a:pt x="6685" y="547"/>
                    <a:pt x="5011" y="1"/>
                    <a:pt x="3451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tx1">
                  <a:alpha val="56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39" name="Google Shape;3449;p80"/>
            <p:cNvSpPr/>
            <p:nvPr/>
          </p:nvSpPr>
          <p:spPr>
            <a:xfrm>
              <a:off x="2487313" y="1109595"/>
              <a:ext cx="173750" cy="120132"/>
            </a:xfrm>
            <a:custGeom>
              <a:avLst/>
              <a:gdLst/>
              <a:ahLst/>
              <a:cxnLst/>
              <a:rect l="l" t="t" r="r" b="b"/>
              <a:pathLst>
                <a:path w="6481" h="4481" extrusionOk="0">
                  <a:moveTo>
                    <a:pt x="4294" y="0"/>
                  </a:moveTo>
                  <a:cubicBezTo>
                    <a:pt x="4062" y="0"/>
                    <a:pt x="3818" y="44"/>
                    <a:pt x="3560" y="144"/>
                  </a:cubicBezTo>
                  <a:cubicBezTo>
                    <a:pt x="3094" y="317"/>
                    <a:pt x="2593" y="541"/>
                    <a:pt x="2886" y="1198"/>
                  </a:cubicBezTo>
                  <a:cubicBezTo>
                    <a:pt x="3042" y="1509"/>
                    <a:pt x="3232" y="1820"/>
                    <a:pt x="3457" y="2114"/>
                  </a:cubicBezTo>
                  <a:cubicBezTo>
                    <a:pt x="3147" y="2260"/>
                    <a:pt x="2851" y="2348"/>
                    <a:pt x="2545" y="2348"/>
                  </a:cubicBezTo>
                  <a:cubicBezTo>
                    <a:pt x="2270" y="2348"/>
                    <a:pt x="1987" y="2277"/>
                    <a:pt x="1677" y="2114"/>
                  </a:cubicBezTo>
                  <a:cubicBezTo>
                    <a:pt x="1531" y="2037"/>
                    <a:pt x="1393" y="2002"/>
                    <a:pt x="1262" y="2002"/>
                  </a:cubicBezTo>
                  <a:cubicBezTo>
                    <a:pt x="867" y="2002"/>
                    <a:pt x="545" y="2320"/>
                    <a:pt x="311" y="2736"/>
                  </a:cubicBezTo>
                  <a:cubicBezTo>
                    <a:pt x="0" y="3289"/>
                    <a:pt x="467" y="3479"/>
                    <a:pt x="813" y="3807"/>
                  </a:cubicBezTo>
                  <a:cubicBezTo>
                    <a:pt x="1327" y="4309"/>
                    <a:pt x="1837" y="4480"/>
                    <a:pt x="2344" y="4480"/>
                  </a:cubicBezTo>
                  <a:cubicBezTo>
                    <a:pt x="3164" y="4480"/>
                    <a:pt x="3976" y="4032"/>
                    <a:pt x="4787" y="3807"/>
                  </a:cubicBezTo>
                  <a:lnTo>
                    <a:pt x="5081" y="3514"/>
                  </a:lnTo>
                  <a:cubicBezTo>
                    <a:pt x="5237" y="2788"/>
                    <a:pt x="5098" y="1924"/>
                    <a:pt x="6204" y="1734"/>
                  </a:cubicBezTo>
                  <a:cubicBezTo>
                    <a:pt x="6464" y="1699"/>
                    <a:pt x="6481" y="1129"/>
                    <a:pt x="6222" y="921"/>
                  </a:cubicBezTo>
                  <a:cubicBezTo>
                    <a:pt x="5644" y="436"/>
                    <a:pt x="5027" y="0"/>
                    <a:pt x="4294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tx1">
                  <a:alpha val="56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40" name="Google Shape;3450;p80"/>
            <p:cNvSpPr/>
            <p:nvPr/>
          </p:nvSpPr>
          <p:spPr>
            <a:xfrm>
              <a:off x="2281606" y="2807257"/>
              <a:ext cx="176994" cy="79301"/>
            </a:xfrm>
            <a:custGeom>
              <a:avLst/>
              <a:gdLst/>
              <a:ahLst/>
              <a:cxnLst/>
              <a:rect l="l" t="t" r="r" b="b"/>
              <a:pathLst>
                <a:path w="6602" h="2958" extrusionOk="0">
                  <a:moveTo>
                    <a:pt x="2842" y="0"/>
                  </a:moveTo>
                  <a:cubicBezTo>
                    <a:pt x="2588" y="0"/>
                    <a:pt x="2332" y="28"/>
                    <a:pt x="2074" y="87"/>
                  </a:cubicBezTo>
                  <a:cubicBezTo>
                    <a:pt x="1452" y="225"/>
                    <a:pt x="1055" y="1331"/>
                    <a:pt x="225" y="1694"/>
                  </a:cubicBezTo>
                  <a:cubicBezTo>
                    <a:pt x="0" y="1798"/>
                    <a:pt x="277" y="2247"/>
                    <a:pt x="536" y="2454"/>
                  </a:cubicBezTo>
                  <a:cubicBezTo>
                    <a:pt x="957" y="2789"/>
                    <a:pt x="2162" y="2958"/>
                    <a:pt x="3373" y="2958"/>
                  </a:cubicBezTo>
                  <a:cubicBezTo>
                    <a:pt x="4599" y="2958"/>
                    <a:pt x="5830" y="2785"/>
                    <a:pt x="6256" y="2437"/>
                  </a:cubicBezTo>
                  <a:cubicBezTo>
                    <a:pt x="6395" y="2282"/>
                    <a:pt x="6515" y="2109"/>
                    <a:pt x="6602" y="1919"/>
                  </a:cubicBezTo>
                  <a:cubicBezTo>
                    <a:pt x="6481" y="1711"/>
                    <a:pt x="6429" y="1469"/>
                    <a:pt x="6291" y="1366"/>
                  </a:cubicBezTo>
                  <a:cubicBezTo>
                    <a:pt x="5231" y="636"/>
                    <a:pt x="4065" y="0"/>
                    <a:pt x="2842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tx1">
                  <a:alpha val="56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41" name="Google Shape;3451;p80"/>
            <p:cNvSpPr/>
            <p:nvPr/>
          </p:nvSpPr>
          <p:spPr>
            <a:xfrm>
              <a:off x="2531789" y="1457658"/>
              <a:ext cx="139005" cy="69194"/>
            </a:xfrm>
            <a:custGeom>
              <a:avLst/>
              <a:gdLst/>
              <a:ahLst/>
              <a:cxnLst/>
              <a:rect l="l" t="t" r="r" b="b"/>
              <a:pathLst>
                <a:path w="5185" h="2581" extrusionOk="0">
                  <a:moveTo>
                    <a:pt x="1901" y="1"/>
                  </a:moveTo>
                  <a:lnTo>
                    <a:pt x="1227" y="467"/>
                  </a:lnTo>
                  <a:cubicBezTo>
                    <a:pt x="934" y="1020"/>
                    <a:pt x="0" y="1383"/>
                    <a:pt x="415" y="2144"/>
                  </a:cubicBezTo>
                  <a:cubicBezTo>
                    <a:pt x="602" y="2475"/>
                    <a:pt x="838" y="2581"/>
                    <a:pt x="1096" y="2581"/>
                  </a:cubicBezTo>
                  <a:cubicBezTo>
                    <a:pt x="1482" y="2581"/>
                    <a:pt x="1915" y="2344"/>
                    <a:pt x="2299" y="2282"/>
                  </a:cubicBezTo>
                  <a:cubicBezTo>
                    <a:pt x="2552" y="2236"/>
                    <a:pt x="2806" y="2213"/>
                    <a:pt x="3064" y="2213"/>
                  </a:cubicBezTo>
                  <a:cubicBezTo>
                    <a:pt x="3194" y="2213"/>
                    <a:pt x="3324" y="2219"/>
                    <a:pt x="3457" y="2230"/>
                  </a:cubicBezTo>
                  <a:cubicBezTo>
                    <a:pt x="3730" y="2245"/>
                    <a:pt x="4039" y="2324"/>
                    <a:pt x="4314" y="2324"/>
                  </a:cubicBezTo>
                  <a:cubicBezTo>
                    <a:pt x="4665" y="2324"/>
                    <a:pt x="4959" y="2195"/>
                    <a:pt x="5047" y="1643"/>
                  </a:cubicBezTo>
                  <a:cubicBezTo>
                    <a:pt x="5185" y="744"/>
                    <a:pt x="4563" y="277"/>
                    <a:pt x="3768" y="122"/>
                  </a:cubicBezTo>
                  <a:cubicBezTo>
                    <a:pt x="3146" y="35"/>
                    <a:pt x="2523" y="1"/>
                    <a:pt x="1901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tx1">
                  <a:alpha val="56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42" name="Google Shape;3452;p80"/>
            <p:cNvSpPr/>
            <p:nvPr/>
          </p:nvSpPr>
          <p:spPr>
            <a:xfrm>
              <a:off x="2387690" y="1120533"/>
              <a:ext cx="101070" cy="48069"/>
            </a:xfrm>
            <a:custGeom>
              <a:avLst/>
              <a:gdLst/>
              <a:ahLst/>
              <a:cxnLst/>
              <a:rect l="l" t="t" r="r" b="b"/>
              <a:pathLst>
                <a:path w="3770" h="1793" extrusionOk="0">
                  <a:moveTo>
                    <a:pt x="2929" y="0"/>
                  </a:moveTo>
                  <a:cubicBezTo>
                    <a:pt x="2800" y="0"/>
                    <a:pt x="2676" y="17"/>
                    <a:pt x="2576" y="47"/>
                  </a:cubicBezTo>
                  <a:cubicBezTo>
                    <a:pt x="2412" y="93"/>
                    <a:pt x="2229" y="105"/>
                    <a:pt x="2039" y="105"/>
                  </a:cubicBezTo>
                  <a:cubicBezTo>
                    <a:pt x="1817" y="105"/>
                    <a:pt x="1584" y="88"/>
                    <a:pt x="1360" y="88"/>
                  </a:cubicBezTo>
                  <a:cubicBezTo>
                    <a:pt x="763" y="88"/>
                    <a:pt x="227" y="208"/>
                    <a:pt x="105" y="1084"/>
                  </a:cubicBezTo>
                  <a:cubicBezTo>
                    <a:pt x="1" y="1792"/>
                    <a:pt x="865" y="1688"/>
                    <a:pt x="1504" y="1740"/>
                  </a:cubicBezTo>
                  <a:cubicBezTo>
                    <a:pt x="2265" y="1568"/>
                    <a:pt x="3405" y="1792"/>
                    <a:pt x="3665" y="652"/>
                  </a:cubicBezTo>
                  <a:cubicBezTo>
                    <a:pt x="3769" y="167"/>
                    <a:pt x="3329" y="0"/>
                    <a:pt x="2929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tx1">
                  <a:alpha val="56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43" name="Google Shape;3453;p80"/>
            <p:cNvSpPr/>
            <p:nvPr/>
          </p:nvSpPr>
          <p:spPr>
            <a:xfrm>
              <a:off x="2476187" y="2845674"/>
              <a:ext cx="63511" cy="47533"/>
            </a:xfrm>
            <a:custGeom>
              <a:avLst/>
              <a:gdLst/>
              <a:ahLst/>
              <a:cxnLst/>
              <a:rect l="l" t="t" r="r" b="b"/>
              <a:pathLst>
                <a:path w="2369" h="1773" extrusionOk="0">
                  <a:moveTo>
                    <a:pt x="922" y="1"/>
                  </a:moveTo>
                  <a:cubicBezTo>
                    <a:pt x="435" y="1"/>
                    <a:pt x="1" y="156"/>
                    <a:pt x="1" y="762"/>
                  </a:cubicBezTo>
                  <a:cubicBezTo>
                    <a:pt x="1" y="1414"/>
                    <a:pt x="337" y="1773"/>
                    <a:pt x="982" y="1773"/>
                  </a:cubicBezTo>
                  <a:cubicBezTo>
                    <a:pt x="1038" y="1773"/>
                    <a:pt x="1097" y="1770"/>
                    <a:pt x="1158" y="1765"/>
                  </a:cubicBezTo>
                  <a:cubicBezTo>
                    <a:pt x="1711" y="1730"/>
                    <a:pt x="2368" y="1678"/>
                    <a:pt x="2299" y="901"/>
                  </a:cubicBezTo>
                  <a:cubicBezTo>
                    <a:pt x="2264" y="175"/>
                    <a:pt x="1642" y="2"/>
                    <a:pt x="1003" y="2"/>
                  </a:cubicBezTo>
                  <a:cubicBezTo>
                    <a:pt x="976" y="1"/>
                    <a:pt x="949" y="1"/>
                    <a:pt x="922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tx1">
                  <a:alpha val="56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44" name="Google Shape;3454;p80"/>
            <p:cNvSpPr/>
            <p:nvPr/>
          </p:nvSpPr>
          <p:spPr>
            <a:xfrm>
              <a:off x="2899182" y="4980593"/>
              <a:ext cx="67210" cy="42064"/>
            </a:xfrm>
            <a:custGeom>
              <a:avLst/>
              <a:gdLst/>
              <a:ahLst/>
              <a:cxnLst/>
              <a:rect l="l" t="t" r="r" b="b"/>
              <a:pathLst>
                <a:path w="2507" h="1569" extrusionOk="0">
                  <a:moveTo>
                    <a:pt x="1176" y="52"/>
                  </a:moveTo>
                  <a:cubicBezTo>
                    <a:pt x="675" y="87"/>
                    <a:pt x="1" y="1"/>
                    <a:pt x="1" y="813"/>
                  </a:cubicBezTo>
                  <a:cubicBezTo>
                    <a:pt x="1" y="1241"/>
                    <a:pt x="341" y="1568"/>
                    <a:pt x="742" y="1568"/>
                  </a:cubicBezTo>
                  <a:cubicBezTo>
                    <a:pt x="811" y="1568"/>
                    <a:pt x="881" y="1559"/>
                    <a:pt x="951" y="1539"/>
                  </a:cubicBezTo>
                  <a:cubicBezTo>
                    <a:pt x="1077" y="1515"/>
                    <a:pt x="1221" y="1513"/>
                    <a:pt x="1369" y="1513"/>
                  </a:cubicBezTo>
                  <a:cubicBezTo>
                    <a:pt x="1403" y="1513"/>
                    <a:pt x="1437" y="1513"/>
                    <a:pt x="1471" y="1513"/>
                  </a:cubicBezTo>
                  <a:cubicBezTo>
                    <a:pt x="1947" y="1513"/>
                    <a:pt x="2434" y="1491"/>
                    <a:pt x="2472" y="830"/>
                  </a:cubicBezTo>
                  <a:cubicBezTo>
                    <a:pt x="2506" y="52"/>
                    <a:pt x="1781" y="87"/>
                    <a:pt x="1176" y="52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tx1">
                  <a:alpha val="56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45" name="Google Shape;3455;p80"/>
            <p:cNvSpPr/>
            <p:nvPr/>
          </p:nvSpPr>
          <p:spPr>
            <a:xfrm>
              <a:off x="2190804" y="2852189"/>
              <a:ext cx="60240" cy="41045"/>
            </a:xfrm>
            <a:custGeom>
              <a:avLst/>
              <a:gdLst/>
              <a:ahLst/>
              <a:cxnLst/>
              <a:rect l="l" t="t" r="r" b="b"/>
              <a:pathLst>
                <a:path w="2247" h="1531" extrusionOk="0">
                  <a:moveTo>
                    <a:pt x="1003" y="1"/>
                  </a:moveTo>
                  <a:cubicBezTo>
                    <a:pt x="536" y="35"/>
                    <a:pt x="0" y="1"/>
                    <a:pt x="17" y="554"/>
                  </a:cubicBezTo>
                  <a:cubicBezTo>
                    <a:pt x="17" y="1297"/>
                    <a:pt x="640" y="1452"/>
                    <a:pt x="1262" y="1522"/>
                  </a:cubicBezTo>
                  <a:cubicBezTo>
                    <a:pt x="1319" y="1528"/>
                    <a:pt x="1377" y="1531"/>
                    <a:pt x="1434" y="1531"/>
                  </a:cubicBezTo>
                  <a:cubicBezTo>
                    <a:pt x="1857" y="1531"/>
                    <a:pt x="2247" y="1352"/>
                    <a:pt x="2247" y="865"/>
                  </a:cubicBezTo>
                  <a:cubicBezTo>
                    <a:pt x="2247" y="18"/>
                    <a:pt x="1504" y="139"/>
                    <a:pt x="1003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tx1">
                  <a:alpha val="56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46" name="Google Shape;3456;p80"/>
            <p:cNvSpPr/>
            <p:nvPr/>
          </p:nvSpPr>
          <p:spPr>
            <a:xfrm>
              <a:off x="8025812" y="3644560"/>
              <a:ext cx="50803" cy="57425"/>
            </a:xfrm>
            <a:custGeom>
              <a:avLst/>
              <a:gdLst/>
              <a:ahLst/>
              <a:cxnLst/>
              <a:rect l="l" t="t" r="r" b="b"/>
              <a:pathLst>
                <a:path w="1895" h="2142" extrusionOk="0">
                  <a:moveTo>
                    <a:pt x="416" y="1"/>
                  </a:moveTo>
                  <a:cubicBezTo>
                    <a:pt x="93" y="1"/>
                    <a:pt x="0" y="338"/>
                    <a:pt x="63" y="618"/>
                  </a:cubicBezTo>
                  <a:cubicBezTo>
                    <a:pt x="201" y="1292"/>
                    <a:pt x="339" y="2035"/>
                    <a:pt x="1203" y="2139"/>
                  </a:cubicBezTo>
                  <a:cubicBezTo>
                    <a:pt x="1224" y="2141"/>
                    <a:pt x="1245" y="2142"/>
                    <a:pt x="1265" y="2142"/>
                  </a:cubicBezTo>
                  <a:cubicBezTo>
                    <a:pt x="1645" y="2142"/>
                    <a:pt x="1895" y="1835"/>
                    <a:pt x="1895" y="1327"/>
                  </a:cubicBezTo>
                  <a:cubicBezTo>
                    <a:pt x="1670" y="705"/>
                    <a:pt x="1273" y="169"/>
                    <a:pt x="529" y="13"/>
                  </a:cubicBezTo>
                  <a:cubicBezTo>
                    <a:pt x="489" y="5"/>
                    <a:pt x="451" y="1"/>
                    <a:pt x="416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tx1">
                  <a:alpha val="56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47" name="Google Shape;3457;p80"/>
            <p:cNvSpPr/>
            <p:nvPr/>
          </p:nvSpPr>
          <p:spPr>
            <a:xfrm>
              <a:off x="5072544" y="1356293"/>
              <a:ext cx="58873" cy="40643"/>
            </a:xfrm>
            <a:custGeom>
              <a:avLst/>
              <a:gdLst/>
              <a:ahLst/>
              <a:cxnLst/>
              <a:rect l="l" t="t" r="r" b="b"/>
              <a:pathLst>
                <a:path w="2196" h="1516" extrusionOk="0">
                  <a:moveTo>
                    <a:pt x="1013" y="0"/>
                  </a:moveTo>
                  <a:cubicBezTo>
                    <a:pt x="676" y="0"/>
                    <a:pt x="369" y="181"/>
                    <a:pt x="190" y="464"/>
                  </a:cubicBezTo>
                  <a:cubicBezTo>
                    <a:pt x="0" y="706"/>
                    <a:pt x="35" y="1034"/>
                    <a:pt x="259" y="1224"/>
                  </a:cubicBezTo>
                  <a:cubicBezTo>
                    <a:pt x="466" y="1444"/>
                    <a:pt x="678" y="1515"/>
                    <a:pt x="892" y="1515"/>
                  </a:cubicBezTo>
                  <a:cubicBezTo>
                    <a:pt x="1233" y="1515"/>
                    <a:pt x="1579" y="1336"/>
                    <a:pt x="1919" y="1293"/>
                  </a:cubicBezTo>
                  <a:cubicBezTo>
                    <a:pt x="2195" y="567"/>
                    <a:pt x="1901" y="153"/>
                    <a:pt x="1175" y="14"/>
                  </a:cubicBezTo>
                  <a:cubicBezTo>
                    <a:pt x="1121" y="5"/>
                    <a:pt x="1066" y="0"/>
                    <a:pt x="1013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tx1">
                  <a:alpha val="56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48" name="Google Shape;3458;p80"/>
            <p:cNvSpPr/>
            <p:nvPr/>
          </p:nvSpPr>
          <p:spPr>
            <a:xfrm>
              <a:off x="7251457" y="3570164"/>
              <a:ext cx="53752" cy="40026"/>
            </a:xfrm>
            <a:custGeom>
              <a:avLst/>
              <a:gdLst/>
              <a:ahLst/>
              <a:cxnLst/>
              <a:rect l="l" t="t" r="r" b="b"/>
              <a:pathLst>
                <a:path w="2005" h="1493" extrusionOk="0">
                  <a:moveTo>
                    <a:pt x="754" y="1"/>
                  </a:moveTo>
                  <a:cubicBezTo>
                    <a:pt x="409" y="1"/>
                    <a:pt x="93" y="129"/>
                    <a:pt x="52" y="542"/>
                  </a:cubicBezTo>
                  <a:cubicBezTo>
                    <a:pt x="0" y="1198"/>
                    <a:pt x="536" y="1371"/>
                    <a:pt x="1106" y="1492"/>
                  </a:cubicBezTo>
                  <a:cubicBezTo>
                    <a:pt x="1504" y="1475"/>
                    <a:pt x="1988" y="1440"/>
                    <a:pt x="1988" y="905"/>
                  </a:cubicBezTo>
                  <a:cubicBezTo>
                    <a:pt x="2005" y="317"/>
                    <a:pt x="1504" y="110"/>
                    <a:pt x="1020" y="23"/>
                  </a:cubicBezTo>
                  <a:cubicBezTo>
                    <a:pt x="932" y="9"/>
                    <a:pt x="842" y="1"/>
                    <a:pt x="754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tx1">
                  <a:alpha val="56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49" name="Google Shape;3459;p80"/>
            <p:cNvSpPr/>
            <p:nvPr/>
          </p:nvSpPr>
          <p:spPr>
            <a:xfrm>
              <a:off x="7634130" y="2042982"/>
              <a:ext cx="49409" cy="45254"/>
            </a:xfrm>
            <a:custGeom>
              <a:avLst/>
              <a:gdLst/>
              <a:ahLst/>
              <a:cxnLst/>
              <a:rect l="l" t="t" r="r" b="b"/>
              <a:pathLst>
                <a:path w="1843" h="1688" extrusionOk="0">
                  <a:moveTo>
                    <a:pt x="1376" y="1"/>
                  </a:moveTo>
                  <a:cubicBezTo>
                    <a:pt x="1345" y="1"/>
                    <a:pt x="1312" y="4"/>
                    <a:pt x="1280" y="11"/>
                  </a:cubicBezTo>
                  <a:cubicBezTo>
                    <a:pt x="675" y="29"/>
                    <a:pt x="156" y="478"/>
                    <a:pt x="70" y="1083"/>
                  </a:cubicBezTo>
                  <a:cubicBezTo>
                    <a:pt x="1" y="1446"/>
                    <a:pt x="208" y="1670"/>
                    <a:pt x="675" y="1688"/>
                  </a:cubicBezTo>
                  <a:cubicBezTo>
                    <a:pt x="1193" y="1480"/>
                    <a:pt x="1643" y="1135"/>
                    <a:pt x="1781" y="513"/>
                  </a:cubicBezTo>
                  <a:cubicBezTo>
                    <a:pt x="1843" y="250"/>
                    <a:pt x="1642" y="1"/>
                    <a:pt x="1376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tx1">
                  <a:alpha val="56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50" name="Google Shape;3460;p80"/>
            <p:cNvSpPr/>
            <p:nvPr/>
          </p:nvSpPr>
          <p:spPr>
            <a:xfrm>
              <a:off x="4278431" y="2112310"/>
              <a:ext cx="57479" cy="135306"/>
            </a:xfrm>
            <a:custGeom>
              <a:avLst/>
              <a:gdLst/>
              <a:ahLst/>
              <a:cxnLst/>
              <a:rect l="l" t="t" r="r" b="b"/>
              <a:pathLst>
                <a:path w="2144" h="5047" extrusionOk="0">
                  <a:moveTo>
                    <a:pt x="1297" y="0"/>
                  </a:moveTo>
                  <a:cubicBezTo>
                    <a:pt x="778" y="0"/>
                    <a:pt x="260" y="363"/>
                    <a:pt x="364" y="795"/>
                  </a:cubicBezTo>
                  <a:cubicBezTo>
                    <a:pt x="640" y="1850"/>
                    <a:pt x="122" y="2731"/>
                    <a:pt x="1" y="3491"/>
                  </a:cubicBezTo>
                  <a:cubicBezTo>
                    <a:pt x="70" y="4338"/>
                    <a:pt x="1" y="5047"/>
                    <a:pt x="951" y="5047"/>
                  </a:cubicBezTo>
                  <a:cubicBezTo>
                    <a:pt x="1781" y="5047"/>
                    <a:pt x="1971" y="4476"/>
                    <a:pt x="2040" y="3785"/>
                  </a:cubicBezTo>
                  <a:cubicBezTo>
                    <a:pt x="2144" y="2748"/>
                    <a:pt x="1642" y="1746"/>
                    <a:pt x="1936" y="692"/>
                  </a:cubicBezTo>
                  <a:cubicBezTo>
                    <a:pt x="2023" y="381"/>
                    <a:pt x="1712" y="0"/>
                    <a:pt x="1297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tx1">
                  <a:alpha val="56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51" name="Google Shape;3461;p80"/>
            <p:cNvSpPr/>
            <p:nvPr/>
          </p:nvSpPr>
          <p:spPr>
            <a:xfrm>
              <a:off x="4663437" y="2333298"/>
              <a:ext cx="100561" cy="48685"/>
            </a:xfrm>
            <a:custGeom>
              <a:avLst/>
              <a:gdLst/>
              <a:ahLst/>
              <a:cxnLst/>
              <a:rect l="l" t="t" r="r" b="b"/>
              <a:pathLst>
                <a:path w="3751" h="1816" extrusionOk="0">
                  <a:moveTo>
                    <a:pt x="1383" y="1"/>
                  </a:moveTo>
                  <a:cubicBezTo>
                    <a:pt x="778" y="87"/>
                    <a:pt x="1" y="18"/>
                    <a:pt x="122" y="640"/>
                  </a:cubicBezTo>
                  <a:cubicBezTo>
                    <a:pt x="329" y="1625"/>
                    <a:pt x="1297" y="1815"/>
                    <a:pt x="2195" y="1815"/>
                  </a:cubicBezTo>
                  <a:cubicBezTo>
                    <a:pt x="2835" y="1815"/>
                    <a:pt x="3751" y="1712"/>
                    <a:pt x="3613" y="951"/>
                  </a:cubicBezTo>
                  <a:cubicBezTo>
                    <a:pt x="3466" y="240"/>
                    <a:pt x="2970" y="188"/>
                    <a:pt x="2455" y="188"/>
                  </a:cubicBezTo>
                  <a:cubicBezTo>
                    <a:pt x="2366" y="188"/>
                    <a:pt x="2276" y="189"/>
                    <a:pt x="2187" y="189"/>
                  </a:cubicBezTo>
                  <a:cubicBezTo>
                    <a:pt x="1880" y="189"/>
                    <a:pt x="1588" y="170"/>
                    <a:pt x="1383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tx1">
                  <a:alpha val="56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52" name="Google Shape;3462;p80"/>
            <p:cNvSpPr/>
            <p:nvPr/>
          </p:nvSpPr>
          <p:spPr>
            <a:xfrm>
              <a:off x="4894639" y="2346595"/>
              <a:ext cx="54235" cy="40321"/>
            </a:xfrm>
            <a:custGeom>
              <a:avLst/>
              <a:gdLst/>
              <a:ahLst/>
              <a:cxnLst/>
              <a:rect l="l" t="t" r="r" b="b"/>
              <a:pathLst>
                <a:path w="2023" h="1504" extrusionOk="0">
                  <a:moveTo>
                    <a:pt x="1294" y="1"/>
                  </a:moveTo>
                  <a:cubicBezTo>
                    <a:pt x="1249" y="1"/>
                    <a:pt x="1204" y="3"/>
                    <a:pt x="1158" y="6"/>
                  </a:cubicBezTo>
                  <a:cubicBezTo>
                    <a:pt x="691" y="144"/>
                    <a:pt x="0" y="109"/>
                    <a:pt x="17" y="904"/>
                  </a:cubicBezTo>
                  <a:cubicBezTo>
                    <a:pt x="17" y="1352"/>
                    <a:pt x="364" y="1503"/>
                    <a:pt x="748" y="1503"/>
                  </a:cubicBezTo>
                  <a:cubicBezTo>
                    <a:pt x="809" y="1503"/>
                    <a:pt x="872" y="1499"/>
                    <a:pt x="933" y="1492"/>
                  </a:cubicBezTo>
                  <a:cubicBezTo>
                    <a:pt x="1486" y="1440"/>
                    <a:pt x="2022" y="1233"/>
                    <a:pt x="2022" y="593"/>
                  </a:cubicBezTo>
                  <a:cubicBezTo>
                    <a:pt x="2022" y="156"/>
                    <a:pt x="1711" y="1"/>
                    <a:pt x="1294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tx1">
                  <a:alpha val="56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53" name="Google Shape;3463;p80"/>
            <p:cNvSpPr/>
            <p:nvPr/>
          </p:nvSpPr>
          <p:spPr>
            <a:xfrm>
              <a:off x="4133447" y="2201236"/>
              <a:ext cx="48176" cy="40938"/>
            </a:xfrm>
            <a:custGeom>
              <a:avLst/>
              <a:gdLst/>
              <a:ahLst/>
              <a:cxnLst/>
              <a:rect l="l" t="t" r="r" b="b"/>
              <a:pathLst>
                <a:path w="1797" h="1527" extrusionOk="0">
                  <a:moveTo>
                    <a:pt x="812" y="0"/>
                  </a:moveTo>
                  <a:cubicBezTo>
                    <a:pt x="383" y="0"/>
                    <a:pt x="1" y="211"/>
                    <a:pt x="34" y="710"/>
                  </a:cubicBezTo>
                  <a:cubicBezTo>
                    <a:pt x="34" y="1164"/>
                    <a:pt x="400" y="1527"/>
                    <a:pt x="845" y="1527"/>
                  </a:cubicBezTo>
                  <a:cubicBezTo>
                    <a:pt x="874" y="1527"/>
                    <a:pt x="903" y="1525"/>
                    <a:pt x="933" y="1522"/>
                  </a:cubicBezTo>
                  <a:cubicBezTo>
                    <a:pt x="1382" y="1522"/>
                    <a:pt x="1745" y="1315"/>
                    <a:pt x="1797" y="796"/>
                  </a:cubicBezTo>
                  <a:cubicBezTo>
                    <a:pt x="1745" y="226"/>
                    <a:pt x="1330" y="19"/>
                    <a:pt x="864" y="1"/>
                  </a:cubicBezTo>
                  <a:cubicBezTo>
                    <a:pt x="847" y="1"/>
                    <a:pt x="829" y="0"/>
                    <a:pt x="812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tx1">
                  <a:alpha val="56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600"/>
            </a:p>
          </p:txBody>
        </p:sp>
      </p:grpSp>
      <p:sp>
        <p:nvSpPr>
          <p:cNvPr id="54" name="Rectangle 53"/>
          <p:cNvSpPr/>
          <p:nvPr/>
        </p:nvSpPr>
        <p:spPr>
          <a:xfrm>
            <a:off x="1287484" y="-58251"/>
            <a:ext cx="951510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3600" dirty="0" smtClean="0"/>
              <a:t>Approvisionnement en argent du nouveau monde</a:t>
            </a:r>
          </a:p>
          <a:p>
            <a:pPr algn="ctr"/>
            <a:r>
              <a:rPr lang="fr-FR" sz="2400" dirty="0" smtClean="0"/>
              <a:t>Monnaies espagnoles et françaises frappées au XVI et XVII siècle</a:t>
            </a:r>
            <a:endParaRPr lang="en-GB" sz="2400" dirty="0"/>
          </a:p>
        </p:txBody>
      </p:sp>
      <p:sp>
        <p:nvSpPr>
          <p:cNvPr id="55" name="Rectangle 54"/>
          <p:cNvSpPr/>
          <p:nvPr/>
        </p:nvSpPr>
        <p:spPr>
          <a:xfrm>
            <a:off x="10834" y="2755855"/>
            <a:ext cx="4723866" cy="923329"/>
          </a:xfrm>
          <a:prstGeom prst="rect">
            <a:avLst/>
          </a:prstGeom>
          <a:solidFill>
            <a:schemeClr val="bg1">
              <a:lumMod val="95000"/>
              <a:alpha val="37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 smtClean="0"/>
              <a:t>Charles Quint</a:t>
            </a:r>
            <a:endParaRPr lang="en-US" dirty="0"/>
          </a:p>
          <a:p>
            <a:r>
              <a:rPr lang="en-US" dirty="0"/>
              <a:t>“</a:t>
            </a:r>
            <a:r>
              <a:rPr lang="en-US" i="1" dirty="0"/>
              <a:t>I am rich Potosí, treasure of the world, king of all mountains and envy of kings</a:t>
            </a:r>
            <a:r>
              <a:rPr lang="en-US" dirty="0"/>
              <a:t>”</a:t>
            </a:r>
            <a:endParaRPr lang="fr-FR" dirty="0"/>
          </a:p>
        </p:txBody>
      </p:sp>
      <p:pic>
        <p:nvPicPr>
          <p:cNvPr id="56" name="Image 5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7" y="3737577"/>
            <a:ext cx="2925031" cy="2252895"/>
          </a:xfrm>
          <a:prstGeom prst="rect">
            <a:avLst/>
          </a:prstGeom>
        </p:spPr>
      </p:pic>
      <p:sp>
        <p:nvSpPr>
          <p:cNvPr id="57" name="Rectangle 56"/>
          <p:cNvSpPr/>
          <p:nvPr/>
        </p:nvSpPr>
        <p:spPr>
          <a:xfrm>
            <a:off x="-115453" y="6118259"/>
            <a:ext cx="40539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b="1" i="1" dirty="0"/>
              <a:t>Greenfield, Patrick. « Story of Cities #6: How Silver Turned Potosí into “the First City of Capitalism” ». The Guardian, 21 mars 2016, sect. Cities. </a:t>
            </a:r>
          </a:p>
        </p:txBody>
      </p:sp>
      <p:pic>
        <p:nvPicPr>
          <p:cNvPr id="58" name="Image 5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926" y="4129504"/>
            <a:ext cx="704223" cy="704223"/>
          </a:xfrm>
          <a:prstGeom prst="rect">
            <a:avLst/>
          </a:prstGeom>
        </p:spPr>
      </p:pic>
      <p:grpSp>
        <p:nvGrpSpPr>
          <p:cNvPr id="59" name="Google Shape;1792;p80"/>
          <p:cNvGrpSpPr/>
          <p:nvPr/>
        </p:nvGrpSpPr>
        <p:grpSpPr>
          <a:xfrm>
            <a:off x="3830139" y="4769052"/>
            <a:ext cx="237989" cy="367987"/>
            <a:chOff x="8615101" y="3738687"/>
            <a:chExt cx="207573" cy="320956"/>
          </a:xfrm>
        </p:grpSpPr>
        <p:sp>
          <p:nvSpPr>
            <p:cNvPr id="60" name="Google Shape;1793;p80"/>
            <p:cNvSpPr/>
            <p:nvPr/>
          </p:nvSpPr>
          <p:spPr>
            <a:xfrm>
              <a:off x="8651574" y="3738692"/>
              <a:ext cx="3896" cy="309245"/>
            </a:xfrm>
            <a:custGeom>
              <a:avLst/>
              <a:gdLst/>
              <a:ahLst/>
              <a:cxnLst/>
              <a:rect l="l" t="t" r="r" b="b"/>
              <a:pathLst>
                <a:path w="1347" h="34011" extrusionOk="0">
                  <a:moveTo>
                    <a:pt x="0" y="0"/>
                  </a:moveTo>
                  <a:lnTo>
                    <a:pt x="0" y="34010"/>
                  </a:lnTo>
                  <a:lnTo>
                    <a:pt x="1347" y="34010"/>
                  </a:lnTo>
                  <a:lnTo>
                    <a:pt x="1347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1" name="Google Shape;1794;p80"/>
            <p:cNvSpPr/>
            <p:nvPr/>
          </p:nvSpPr>
          <p:spPr>
            <a:xfrm>
              <a:off x="8615101" y="4044004"/>
              <a:ext cx="76332" cy="15639"/>
            </a:xfrm>
            <a:custGeom>
              <a:avLst/>
              <a:gdLst/>
              <a:ahLst/>
              <a:cxnLst/>
              <a:rect l="l" t="t" r="r" b="b"/>
              <a:pathLst>
                <a:path w="8395" h="1720" extrusionOk="0">
                  <a:moveTo>
                    <a:pt x="4195" y="0"/>
                  </a:moveTo>
                  <a:cubicBezTo>
                    <a:pt x="1875" y="0"/>
                    <a:pt x="0" y="382"/>
                    <a:pt x="0" y="862"/>
                  </a:cubicBezTo>
                  <a:cubicBezTo>
                    <a:pt x="0" y="1338"/>
                    <a:pt x="1875" y="1720"/>
                    <a:pt x="4195" y="1720"/>
                  </a:cubicBezTo>
                  <a:cubicBezTo>
                    <a:pt x="6515" y="1720"/>
                    <a:pt x="8395" y="1338"/>
                    <a:pt x="8395" y="862"/>
                  </a:cubicBezTo>
                  <a:cubicBezTo>
                    <a:pt x="8395" y="382"/>
                    <a:pt x="6515" y="0"/>
                    <a:pt x="4195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" name="Google Shape;1795;p80"/>
            <p:cNvSpPr/>
            <p:nvPr/>
          </p:nvSpPr>
          <p:spPr>
            <a:xfrm>
              <a:off x="8651953" y="3738687"/>
              <a:ext cx="170721" cy="99808"/>
            </a:xfrm>
            <a:custGeom>
              <a:avLst/>
              <a:gdLst/>
              <a:ahLst/>
              <a:cxnLst/>
              <a:rect l="l" t="t" r="r" b="b"/>
              <a:pathLst>
                <a:path w="18776" h="10977" extrusionOk="0">
                  <a:moveTo>
                    <a:pt x="707" y="0"/>
                  </a:moveTo>
                  <a:lnTo>
                    <a:pt x="0" y="10977"/>
                  </a:lnTo>
                  <a:lnTo>
                    <a:pt x="18776" y="4360"/>
                  </a:lnTo>
                  <a:lnTo>
                    <a:pt x="707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63" name="Google Shape;1792;p80"/>
          <p:cNvGrpSpPr/>
          <p:nvPr/>
        </p:nvGrpSpPr>
        <p:grpSpPr>
          <a:xfrm>
            <a:off x="5951150" y="2032801"/>
            <a:ext cx="237989" cy="367987"/>
            <a:chOff x="8615101" y="3738687"/>
            <a:chExt cx="207573" cy="320956"/>
          </a:xfrm>
        </p:grpSpPr>
        <p:sp>
          <p:nvSpPr>
            <p:cNvPr id="64" name="Google Shape;1793;p80"/>
            <p:cNvSpPr/>
            <p:nvPr/>
          </p:nvSpPr>
          <p:spPr>
            <a:xfrm>
              <a:off x="8651571" y="3738692"/>
              <a:ext cx="3896" cy="309245"/>
            </a:xfrm>
            <a:custGeom>
              <a:avLst/>
              <a:gdLst/>
              <a:ahLst/>
              <a:cxnLst/>
              <a:rect l="l" t="t" r="r" b="b"/>
              <a:pathLst>
                <a:path w="1347" h="34011" extrusionOk="0">
                  <a:moveTo>
                    <a:pt x="0" y="0"/>
                  </a:moveTo>
                  <a:lnTo>
                    <a:pt x="0" y="34010"/>
                  </a:lnTo>
                  <a:lnTo>
                    <a:pt x="1347" y="34010"/>
                  </a:lnTo>
                  <a:lnTo>
                    <a:pt x="1347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5" name="Google Shape;1794;p80"/>
            <p:cNvSpPr/>
            <p:nvPr/>
          </p:nvSpPr>
          <p:spPr>
            <a:xfrm>
              <a:off x="8615101" y="4044004"/>
              <a:ext cx="76332" cy="15639"/>
            </a:xfrm>
            <a:custGeom>
              <a:avLst/>
              <a:gdLst/>
              <a:ahLst/>
              <a:cxnLst/>
              <a:rect l="l" t="t" r="r" b="b"/>
              <a:pathLst>
                <a:path w="8395" h="1720" extrusionOk="0">
                  <a:moveTo>
                    <a:pt x="4195" y="0"/>
                  </a:moveTo>
                  <a:cubicBezTo>
                    <a:pt x="1875" y="0"/>
                    <a:pt x="0" y="382"/>
                    <a:pt x="0" y="862"/>
                  </a:cubicBezTo>
                  <a:cubicBezTo>
                    <a:pt x="0" y="1338"/>
                    <a:pt x="1875" y="1720"/>
                    <a:pt x="4195" y="1720"/>
                  </a:cubicBezTo>
                  <a:cubicBezTo>
                    <a:pt x="6515" y="1720"/>
                    <a:pt x="8395" y="1338"/>
                    <a:pt x="8395" y="862"/>
                  </a:cubicBezTo>
                  <a:cubicBezTo>
                    <a:pt x="8395" y="382"/>
                    <a:pt x="6515" y="0"/>
                    <a:pt x="4195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6" name="Google Shape;1795;p80"/>
            <p:cNvSpPr/>
            <p:nvPr/>
          </p:nvSpPr>
          <p:spPr>
            <a:xfrm>
              <a:off x="8651953" y="3738687"/>
              <a:ext cx="170721" cy="99808"/>
            </a:xfrm>
            <a:custGeom>
              <a:avLst/>
              <a:gdLst/>
              <a:ahLst/>
              <a:cxnLst/>
              <a:rect l="l" t="t" r="r" b="b"/>
              <a:pathLst>
                <a:path w="18776" h="10977" extrusionOk="0">
                  <a:moveTo>
                    <a:pt x="707" y="0"/>
                  </a:moveTo>
                  <a:lnTo>
                    <a:pt x="0" y="10977"/>
                  </a:lnTo>
                  <a:lnTo>
                    <a:pt x="18776" y="4360"/>
                  </a:lnTo>
                  <a:lnTo>
                    <a:pt x="707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pic>
        <p:nvPicPr>
          <p:cNvPr id="67" name="Image 6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984" y="3934614"/>
            <a:ext cx="538261" cy="538261"/>
          </a:xfrm>
          <a:prstGeom prst="rect">
            <a:avLst/>
          </a:prstGeom>
        </p:spPr>
      </p:pic>
      <p:sp>
        <p:nvSpPr>
          <p:cNvPr id="68" name="ZoneTexte 67"/>
          <p:cNvSpPr txBox="1"/>
          <p:nvPr/>
        </p:nvSpPr>
        <p:spPr>
          <a:xfrm>
            <a:off x="3766648" y="4745585"/>
            <a:ext cx="11795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Potosi</a:t>
            </a:r>
            <a:endParaRPr lang="fr-FR" sz="2400" dirty="0"/>
          </a:p>
        </p:txBody>
      </p:sp>
      <p:sp>
        <p:nvSpPr>
          <p:cNvPr id="69" name="ZoneTexte 68"/>
          <p:cNvSpPr txBox="1"/>
          <p:nvPr/>
        </p:nvSpPr>
        <p:spPr>
          <a:xfrm>
            <a:off x="4847247" y="2660898"/>
            <a:ext cx="1137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Séville</a:t>
            </a:r>
            <a:endParaRPr lang="fr-FR" sz="2400" dirty="0"/>
          </a:p>
        </p:txBody>
      </p:sp>
      <p:sp>
        <p:nvSpPr>
          <p:cNvPr id="70" name="ZoneTexte 69"/>
          <p:cNvSpPr txBox="1"/>
          <p:nvPr/>
        </p:nvSpPr>
        <p:spPr>
          <a:xfrm>
            <a:off x="6004545" y="2149019"/>
            <a:ext cx="11540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Nantes</a:t>
            </a:r>
            <a:endParaRPr lang="fr-FR" sz="2400" dirty="0"/>
          </a:p>
        </p:txBody>
      </p:sp>
      <p:cxnSp>
        <p:nvCxnSpPr>
          <p:cNvPr id="71" name="Connecteur en arc 70"/>
          <p:cNvCxnSpPr>
            <a:stCxn id="68" idx="0"/>
            <a:endCxn id="69" idx="2"/>
          </p:cNvCxnSpPr>
          <p:nvPr/>
        </p:nvCxnSpPr>
        <p:spPr>
          <a:xfrm rot="5400000" flipH="1" flipV="1">
            <a:off x="4074683" y="3404306"/>
            <a:ext cx="1623022" cy="1059536"/>
          </a:xfrm>
          <a:prstGeom prst="curvedConnector3">
            <a:avLst>
              <a:gd name="adj1" fmla="val 50000"/>
            </a:avLst>
          </a:prstGeom>
          <a:ln>
            <a:solidFill>
              <a:schemeClr val="tx1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3" name="Image 7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478" y="2057379"/>
            <a:ext cx="420165" cy="420165"/>
          </a:xfrm>
          <a:prstGeom prst="rect">
            <a:avLst/>
          </a:prstGeom>
        </p:spPr>
      </p:pic>
      <p:pic>
        <p:nvPicPr>
          <p:cNvPr id="74" name="Image 7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7214" y="2275833"/>
            <a:ext cx="235713" cy="235713"/>
          </a:xfrm>
          <a:prstGeom prst="rect">
            <a:avLst/>
          </a:prstGeom>
        </p:spPr>
      </p:pic>
      <p:pic>
        <p:nvPicPr>
          <p:cNvPr id="75" name="Image 7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264" y="2789075"/>
            <a:ext cx="244411" cy="244411"/>
          </a:xfrm>
          <a:prstGeom prst="rect">
            <a:avLst/>
          </a:prstGeom>
        </p:spPr>
      </p:pic>
      <p:pic>
        <p:nvPicPr>
          <p:cNvPr id="76" name="Image 7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097" y="4903416"/>
            <a:ext cx="249295" cy="249295"/>
          </a:xfrm>
          <a:prstGeom prst="rect">
            <a:avLst/>
          </a:prstGeom>
        </p:spPr>
      </p:pic>
      <p:cxnSp>
        <p:nvCxnSpPr>
          <p:cNvPr id="85" name="Connecteur en arc 84"/>
          <p:cNvCxnSpPr>
            <a:stCxn id="69" idx="0"/>
            <a:endCxn id="70" idx="1"/>
          </p:cNvCxnSpPr>
          <p:nvPr/>
        </p:nvCxnSpPr>
        <p:spPr>
          <a:xfrm rot="5400000" flipH="1" flipV="1">
            <a:off x="5569730" y="2226084"/>
            <a:ext cx="281046" cy="588583"/>
          </a:xfrm>
          <a:prstGeom prst="curvedConnector2">
            <a:avLst/>
          </a:prstGeom>
          <a:ln>
            <a:solidFill>
              <a:schemeClr val="tx1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Rectangle 88"/>
          <p:cNvSpPr/>
          <p:nvPr/>
        </p:nvSpPr>
        <p:spPr>
          <a:xfrm>
            <a:off x="4873124" y="4754345"/>
            <a:ext cx="7225510" cy="16312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fr-FR" dirty="0"/>
              <a:t>Étude de </a:t>
            </a:r>
            <a:r>
              <a:rPr lang="fr-FR" b="1" dirty="0"/>
              <a:t>l'argent sud-américain </a:t>
            </a:r>
            <a:r>
              <a:rPr lang="fr-FR" dirty="0"/>
              <a:t>et de son arrivée </a:t>
            </a:r>
            <a:r>
              <a:rPr lang="fr-FR" b="1" dirty="0"/>
              <a:t>en Europe au XVIe siècle</a:t>
            </a:r>
            <a:r>
              <a:rPr lang="fr-FR" dirty="0"/>
              <a:t>.</a:t>
            </a:r>
          </a:p>
          <a:p>
            <a:pPr algn="just"/>
            <a:r>
              <a:rPr lang="en-US" sz="1400" i="1" dirty="0"/>
              <a:t>Guerra, M.F et al. 1998 https://doi.org/10.1016/S0168-583X(97)00754-4.</a:t>
            </a:r>
            <a:endParaRPr lang="fr-FR" sz="1400" i="1" dirty="0"/>
          </a:p>
          <a:p>
            <a:pPr algn="just"/>
            <a:endParaRPr lang="fr-FR" b="1" dirty="0"/>
          </a:p>
          <a:p>
            <a:pPr algn="just"/>
            <a:r>
              <a:rPr lang="fr-FR" b="1" dirty="0"/>
              <a:t>L‘élément indium (Z=49) </a:t>
            </a:r>
            <a:r>
              <a:rPr lang="fr-FR" dirty="0"/>
              <a:t>comme marqueur géographique de l'argent </a:t>
            </a:r>
            <a:r>
              <a:rPr lang="fr-FR" b="1" dirty="0"/>
              <a:t>de la mine Potosi.</a:t>
            </a:r>
            <a:endParaRPr lang="en-GB" b="1" dirty="0"/>
          </a:p>
          <a:p>
            <a:pPr algn="just"/>
            <a:r>
              <a:rPr lang="fr-FR" sz="1400" i="1" dirty="0" err="1"/>
              <a:t>Ladurie</a:t>
            </a:r>
            <a:r>
              <a:rPr lang="fr-FR" sz="1400" i="1" dirty="0"/>
              <a:t>, Emmanuel Le Roy et al. 1990 https://doi.org/10.3406/ahess.1990.278849.</a:t>
            </a:r>
          </a:p>
        </p:txBody>
      </p:sp>
      <p:grpSp>
        <p:nvGrpSpPr>
          <p:cNvPr id="102" name="Groupe 101"/>
          <p:cNvGrpSpPr/>
          <p:nvPr/>
        </p:nvGrpSpPr>
        <p:grpSpPr>
          <a:xfrm>
            <a:off x="7582939" y="904999"/>
            <a:ext cx="3775335" cy="3582793"/>
            <a:chOff x="7582939" y="904999"/>
            <a:chExt cx="3775335" cy="3582793"/>
          </a:xfrm>
        </p:grpSpPr>
        <p:grpSp>
          <p:nvGrpSpPr>
            <p:cNvPr id="92" name="Groupe 91"/>
            <p:cNvGrpSpPr/>
            <p:nvPr/>
          </p:nvGrpSpPr>
          <p:grpSpPr>
            <a:xfrm>
              <a:off x="7582939" y="904999"/>
              <a:ext cx="3775335" cy="3582793"/>
              <a:chOff x="7237429" y="576080"/>
              <a:chExt cx="3775335" cy="3582793"/>
            </a:xfrm>
          </p:grpSpPr>
          <p:pic>
            <p:nvPicPr>
              <p:cNvPr id="93" name="Image 92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37429" y="576080"/>
                <a:ext cx="3775335" cy="3582793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94" name="ZoneTexte 93"/>
              <p:cNvSpPr txBox="1"/>
              <p:nvPr/>
            </p:nvSpPr>
            <p:spPr>
              <a:xfrm>
                <a:off x="8139102" y="1715274"/>
                <a:ext cx="1068320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fr-FR" sz="2000" dirty="0">
                    <a:solidFill>
                      <a:schemeClr val="bg1"/>
                    </a:solidFill>
                  </a:rPr>
                  <a:t>Nantes</a:t>
                </a:r>
              </a:p>
            </p:txBody>
          </p:sp>
          <p:grpSp>
            <p:nvGrpSpPr>
              <p:cNvPr id="95" name="Google Shape;1792;p80"/>
              <p:cNvGrpSpPr/>
              <p:nvPr/>
            </p:nvGrpSpPr>
            <p:grpSpPr>
              <a:xfrm>
                <a:off x="8075936" y="1683239"/>
                <a:ext cx="237989" cy="367987"/>
                <a:chOff x="8615101" y="3738687"/>
                <a:chExt cx="207573" cy="320956"/>
              </a:xfrm>
            </p:grpSpPr>
            <p:sp>
              <p:nvSpPr>
                <p:cNvPr id="97" name="Google Shape;1793;p80"/>
                <p:cNvSpPr/>
                <p:nvPr/>
              </p:nvSpPr>
              <p:spPr>
                <a:xfrm>
                  <a:off x="8651571" y="3738692"/>
                  <a:ext cx="3896" cy="3092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7" h="34011" extrusionOk="0">
                      <a:moveTo>
                        <a:pt x="0" y="0"/>
                      </a:moveTo>
                      <a:lnTo>
                        <a:pt x="0" y="34010"/>
                      </a:lnTo>
                      <a:lnTo>
                        <a:pt x="1347" y="34010"/>
                      </a:lnTo>
                      <a:lnTo>
                        <a:pt x="1347" y="0"/>
                      </a:lnTo>
                      <a:close/>
                    </a:path>
                  </a:pathLst>
                </a:custGeom>
                <a:noFill/>
                <a:ln w="9525" cap="flat" cmpd="sng">
                  <a:noFill/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98" name="Google Shape;1794;p80"/>
                <p:cNvSpPr/>
                <p:nvPr/>
              </p:nvSpPr>
              <p:spPr>
                <a:xfrm>
                  <a:off x="8615101" y="4044004"/>
                  <a:ext cx="76332" cy="156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95" h="1720" extrusionOk="0">
                      <a:moveTo>
                        <a:pt x="4195" y="0"/>
                      </a:moveTo>
                      <a:cubicBezTo>
                        <a:pt x="1875" y="0"/>
                        <a:pt x="0" y="382"/>
                        <a:pt x="0" y="862"/>
                      </a:cubicBezTo>
                      <a:cubicBezTo>
                        <a:pt x="0" y="1338"/>
                        <a:pt x="1875" y="1720"/>
                        <a:pt x="4195" y="1720"/>
                      </a:cubicBezTo>
                      <a:cubicBezTo>
                        <a:pt x="6515" y="1720"/>
                        <a:pt x="8395" y="1338"/>
                        <a:pt x="8395" y="862"/>
                      </a:cubicBezTo>
                      <a:cubicBezTo>
                        <a:pt x="8395" y="382"/>
                        <a:pt x="6515" y="0"/>
                        <a:pt x="4195" y="0"/>
                      </a:cubicBezTo>
                      <a:close/>
                    </a:path>
                  </a:pathLst>
                </a:custGeom>
                <a:noFill/>
                <a:ln w="9525" cap="flat" cmpd="sng">
                  <a:noFill/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99" name="Google Shape;1795;p80"/>
                <p:cNvSpPr/>
                <p:nvPr/>
              </p:nvSpPr>
              <p:spPr>
                <a:xfrm>
                  <a:off x="8651953" y="3738687"/>
                  <a:ext cx="170721" cy="998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76" h="10977" extrusionOk="0">
                      <a:moveTo>
                        <a:pt x="707" y="0"/>
                      </a:moveTo>
                      <a:lnTo>
                        <a:pt x="0" y="10977"/>
                      </a:lnTo>
                      <a:lnTo>
                        <a:pt x="18776" y="4360"/>
                      </a:lnTo>
                      <a:lnTo>
                        <a:pt x="707" y="0"/>
                      </a:lnTo>
                      <a:close/>
                    </a:path>
                  </a:pathLst>
                </a:custGeom>
                <a:noFill/>
                <a:ln w="9525" cap="flat" cmpd="sng">
                  <a:noFill/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</p:grpSp>
          <p:sp>
            <p:nvSpPr>
              <p:cNvPr id="96" name="Forme libre 95"/>
              <p:cNvSpPr/>
              <p:nvPr/>
            </p:nvSpPr>
            <p:spPr>
              <a:xfrm>
                <a:off x="7987936" y="2032986"/>
                <a:ext cx="228591" cy="1322773"/>
              </a:xfrm>
              <a:custGeom>
                <a:avLst/>
                <a:gdLst>
                  <a:gd name="connsiteX0" fmla="*/ 19722 w 228591"/>
                  <a:gd name="connsiteY0" fmla="*/ 1322773 h 1322773"/>
                  <a:gd name="connsiteX1" fmla="*/ 144010 w 228591"/>
                  <a:gd name="connsiteY1" fmla="*/ 1038688 h 1322773"/>
                  <a:gd name="connsiteX2" fmla="*/ 179520 w 228591"/>
                  <a:gd name="connsiteY2" fmla="*/ 798991 h 1322773"/>
                  <a:gd name="connsiteX3" fmla="*/ 206153 w 228591"/>
                  <a:gd name="connsiteY3" fmla="*/ 577049 h 1322773"/>
                  <a:gd name="connsiteX4" fmla="*/ 215031 w 228591"/>
                  <a:gd name="connsiteY4" fmla="*/ 390618 h 1322773"/>
                  <a:gd name="connsiteX5" fmla="*/ 10845 w 228591"/>
                  <a:gd name="connsiteY5" fmla="*/ 195309 h 1322773"/>
                  <a:gd name="connsiteX6" fmla="*/ 46355 w 228591"/>
                  <a:gd name="connsiteY6" fmla="*/ 0 h 1322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8591" h="1322773">
                    <a:moveTo>
                      <a:pt x="19722" y="1322773"/>
                    </a:moveTo>
                    <a:cubicBezTo>
                      <a:pt x="68549" y="1224379"/>
                      <a:pt x="117377" y="1125985"/>
                      <a:pt x="144010" y="1038688"/>
                    </a:cubicBezTo>
                    <a:cubicBezTo>
                      <a:pt x="170643" y="951391"/>
                      <a:pt x="169163" y="875931"/>
                      <a:pt x="179520" y="798991"/>
                    </a:cubicBezTo>
                    <a:cubicBezTo>
                      <a:pt x="189877" y="722051"/>
                      <a:pt x="200235" y="645111"/>
                      <a:pt x="206153" y="577049"/>
                    </a:cubicBezTo>
                    <a:cubicBezTo>
                      <a:pt x="212072" y="508987"/>
                      <a:pt x="247582" y="454241"/>
                      <a:pt x="215031" y="390618"/>
                    </a:cubicBezTo>
                    <a:cubicBezTo>
                      <a:pt x="182480" y="326995"/>
                      <a:pt x="38958" y="260412"/>
                      <a:pt x="10845" y="195309"/>
                    </a:cubicBezTo>
                    <a:cubicBezTo>
                      <a:pt x="-17268" y="130206"/>
                      <a:pt x="14543" y="65103"/>
                      <a:pt x="46355" y="0"/>
                    </a:cubicBezTo>
                  </a:path>
                </a:pathLst>
              </a:custGeom>
              <a:noFill/>
              <a:ln w="28575">
                <a:noFill/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90" name="ZoneTexte 89"/>
            <p:cNvSpPr txBox="1"/>
            <p:nvPr/>
          </p:nvSpPr>
          <p:spPr>
            <a:xfrm>
              <a:off x="8290147" y="2084360"/>
              <a:ext cx="1068320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fr-FR" sz="2000" dirty="0"/>
                <a:t>Nantes</a:t>
              </a:r>
            </a:p>
          </p:txBody>
        </p:sp>
        <p:sp>
          <p:nvSpPr>
            <p:cNvPr id="91" name="Forme libre 90"/>
            <p:cNvSpPr/>
            <p:nvPr/>
          </p:nvSpPr>
          <p:spPr>
            <a:xfrm>
              <a:off x="8311572" y="2402072"/>
              <a:ext cx="228591" cy="1322773"/>
            </a:xfrm>
            <a:custGeom>
              <a:avLst/>
              <a:gdLst>
                <a:gd name="connsiteX0" fmla="*/ 19722 w 228591"/>
                <a:gd name="connsiteY0" fmla="*/ 1322773 h 1322773"/>
                <a:gd name="connsiteX1" fmla="*/ 144010 w 228591"/>
                <a:gd name="connsiteY1" fmla="*/ 1038688 h 1322773"/>
                <a:gd name="connsiteX2" fmla="*/ 179520 w 228591"/>
                <a:gd name="connsiteY2" fmla="*/ 798991 h 1322773"/>
                <a:gd name="connsiteX3" fmla="*/ 206153 w 228591"/>
                <a:gd name="connsiteY3" fmla="*/ 577049 h 1322773"/>
                <a:gd name="connsiteX4" fmla="*/ 215031 w 228591"/>
                <a:gd name="connsiteY4" fmla="*/ 390618 h 1322773"/>
                <a:gd name="connsiteX5" fmla="*/ 10845 w 228591"/>
                <a:gd name="connsiteY5" fmla="*/ 195309 h 1322773"/>
                <a:gd name="connsiteX6" fmla="*/ 46355 w 228591"/>
                <a:gd name="connsiteY6" fmla="*/ 0 h 1322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8591" h="1322773">
                  <a:moveTo>
                    <a:pt x="19722" y="1322773"/>
                  </a:moveTo>
                  <a:cubicBezTo>
                    <a:pt x="68549" y="1224379"/>
                    <a:pt x="117377" y="1125985"/>
                    <a:pt x="144010" y="1038688"/>
                  </a:cubicBezTo>
                  <a:cubicBezTo>
                    <a:pt x="170643" y="951391"/>
                    <a:pt x="169163" y="875931"/>
                    <a:pt x="179520" y="798991"/>
                  </a:cubicBezTo>
                  <a:cubicBezTo>
                    <a:pt x="189877" y="722051"/>
                    <a:pt x="200235" y="645111"/>
                    <a:pt x="206153" y="577049"/>
                  </a:cubicBezTo>
                  <a:cubicBezTo>
                    <a:pt x="212072" y="508987"/>
                    <a:pt x="247582" y="454241"/>
                    <a:pt x="215031" y="390618"/>
                  </a:cubicBezTo>
                  <a:cubicBezTo>
                    <a:pt x="182480" y="326995"/>
                    <a:pt x="38958" y="260412"/>
                    <a:pt x="10845" y="195309"/>
                  </a:cubicBezTo>
                  <a:cubicBezTo>
                    <a:pt x="-17268" y="130206"/>
                    <a:pt x="14543" y="65103"/>
                    <a:pt x="46355" y="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00" name="Image 9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78454" y="1403229"/>
            <a:ext cx="3773474" cy="2781904"/>
          </a:xfrm>
          <a:prstGeom prst="rect">
            <a:avLst/>
          </a:prstGeom>
        </p:spPr>
      </p:pic>
      <p:sp>
        <p:nvSpPr>
          <p:cNvPr id="101" name="Espace réservé du numéro de diapositive 10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F6C29-9C0A-4122-874E-E5D373CFD639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9418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61568" y="0"/>
            <a:ext cx="634457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600" dirty="0" smtClean="0"/>
              <a:t>Corpus étudié</a:t>
            </a:r>
            <a:endParaRPr lang="fr-FR" sz="3600" dirty="0"/>
          </a:p>
          <a:p>
            <a:pPr algn="ctr"/>
            <a:r>
              <a:rPr lang="fr-FR" sz="2400" dirty="0" smtClean="0"/>
              <a:t>Monnaies frappées à Nantes entre 1561 et 1600</a:t>
            </a:r>
            <a:endParaRPr lang="en-GB" sz="2400" dirty="0"/>
          </a:p>
        </p:txBody>
      </p:sp>
      <p:grpSp>
        <p:nvGrpSpPr>
          <p:cNvPr id="4" name="Groupe 3"/>
          <p:cNvGrpSpPr/>
          <p:nvPr/>
        </p:nvGrpSpPr>
        <p:grpSpPr>
          <a:xfrm>
            <a:off x="283164" y="2950932"/>
            <a:ext cx="11408863" cy="733503"/>
            <a:chOff x="338174" y="3086322"/>
            <a:chExt cx="11408863" cy="733503"/>
          </a:xfrm>
        </p:grpSpPr>
        <p:sp>
          <p:nvSpPr>
            <p:cNvPr id="5" name="Rectangle à coins arrondis 4"/>
            <p:cNvSpPr/>
            <p:nvPr/>
          </p:nvSpPr>
          <p:spPr>
            <a:xfrm>
              <a:off x="338174" y="3086322"/>
              <a:ext cx="11408863" cy="733503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/>
            </a:p>
          </p:txBody>
        </p:sp>
        <p:sp>
          <p:nvSpPr>
            <p:cNvPr id="6" name="Rectangle à coins arrondis 5"/>
            <p:cNvSpPr/>
            <p:nvPr/>
          </p:nvSpPr>
          <p:spPr>
            <a:xfrm>
              <a:off x="353345" y="3131152"/>
              <a:ext cx="1822395" cy="563435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2000" dirty="0"/>
                <a:t>Henri II (1547-1559)</a:t>
              </a:r>
            </a:p>
          </p:txBody>
        </p:sp>
        <p:sp>
          <p:nvSpPr>
            <p:cNvPr id="7" name="Rectangle à coins arrondis 6"/>
            <p:cNvSpPr/>
            <p:nvPr/>
          </p:nvSpPr>
          <p:spPr>
            <a:xfrm>
              <a:off x="2220725" y="3137975"/>
              <a:ext cx="1664802" cy="556612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2000" dirty="0"/>
                <a:t>Charles IX (1560-1574)</a:t>
              </a:r>
            </a:p>
          </p:txBody>
        </p:sp>
        <p:sp>
          <p:nvSpPr>
            <p:cNvPr id="8" name="Rectangle à coins arrondis 7"/>
            <p:cNvSpPr/>
            <p:nvPr/>
          </p:nvSpPr>
          <p:spPr>
            <a:xfrm>
              <a:off x="3930513" y="3147285"/>
              <a:ext cx="1673062" cy="537220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2000" dirty="0"/>
                <a:t>Henri III (1574-1589)</a:t>
              </a:r>
            </a:p>
          </p:txBody>
        </p:sp>
        <p:sp>
          <p:nvSpPr>
            <p:cNvPr id="9" name="Rectangle à coins arrondis 8"/>
            <p:cNvSpPr/>
            <p:nvPr/>
          </p:nvSpPr>
          <p:spPr>
            <a:xfrm>
              <a:off x="5648560" y="3126378"/>
              <a:ext cx="1912301" cy="569844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2000" dirty="0"/>
                <a:t>Charles X</a:t>
              </a:r>
            </a:p>
            <a:p>
              <a:pPr algn="ctr"/>
              <a:r>
                <a:rPr lang="fr-FR" sz="2000" dirty="0"/>
                <a:t>(1590-1598)</a:t>
              </a:r>
            </a:p>
          </p:txBody>
        </p:sp>
        <p:sp>
          <p:nvSpPr>
            <p:cNvPr id="10" name="Rectangle à coins arrondis 9"/>
            <p:cNvSpPr/>
            <p:nvPr/>
          </p:nvSpPr>
          <p:spPr>
            <a:xfrm>
              <a:off x="7630460" y="3124744"/>
              <a:ext cx="3692926" cy="559761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fr-FR" sz="2000" dirty="0" smtClean="0"/>
                <a:t>    Henri </a:t>
              </a:r>
              <a:r>
                <a:rPr lang="fr-FR" sz="2000" dirty="0"/>
                <a:t>IV (1589-1610)</a:t>
              </a:r>
            </a:p>
          </p:txBody>
        </p:sp>
      </p:grpSp>
      <p:grpSp>
        <p:nvGrpSpPr>
          <p:cNvPr id="11" name="Groupe 10"/>
          <p:cNvGrpSpPr/>
          <p:nvPr/>
        </p:nvGrpSpPr>
        <p:grpSpPr>
          <a:xfrm>
            <a:off x="4712927" y="2357082"/>
            <a:ext cx="1977711" cy="712143"/>
            <a:chOff x="4767937" y="2492472"/>
            <a:chExt cx="1977711" cy="712143"/>
          </a:xfrm>
        </p:grpSpPr>
        <p:grpSp>
          <p:nvGrpSpPr>
            <p:cNvPr id="12" name="Groupe 11"/>
            <p:cNvGrpSpPr/>
            <p:nvPr/>
          </p:nvGrpSpPr>
          <p:grpSpPr>
            <a:xfrm>
              <a:off x="4767937" y="2492472"/>
              <a:ext cx="1977711" cy="323010"/>
              <a:chOff x="3575952" y="1869356"/>
              <a:chExt cx="1483283" cy="242258"/>
            </a:xfrm>
          </p:grpSpPr>
          <p:pic>
            <p:nvPicPr>
              <p:cNvPr id="14" name="Image 1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75952" y="1869356"/>
                <a:ext cx="242258" cy="242258"/>
              </a:xfrm>
              <a:prstGeom prst="rect">
                <a:avLst/>
              </a:prstGeom>
            </p:spPr>
          </p:pic>
          <p:sp>
            <p:nvSpPr>
              <p:cNvPr id="15" name="ZoneTexte 14"/>
              <p:cNvSpPr txBox="1"/>
              <p:nvPr/>
            </p:nvSpPr>
            <p:spPr>
              <a:xfrm>
                <a:off x="3762336" y="1902951"/>
                <a:ext cx="1296899" cy="2077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200" b="1" dirty="0" smtClean="0"/>
                  <a:t>Assassinat d’Henri III</a:t>
                </a:r>
                <a:endParaRPr lang="fr-FR" sz="1200" b="1" dirty="0"/>
              </a:p>
            </p:txBody>
          </p:sp>
        </p:grpSp>
        <p:cxnSp>
          <p:nvCxnSpPr>
            <p:cNvPr id="13" name="Connecteur droit 12"/>
            <p:cNvCxnSpPr/>
            <p:nvPr/>
          </p:nvCxnSpPr>
          <p:spPr>
            <a:xfrm>
              <a:off x="5603573" y="2860279"/>
              <a:ext cx="0" cy="344336"/>
            </a:xfrm>
            <a:prstGeom prst="line">
              <a:avLst/>
            </a:prstGeom>
            <a:ln w="28575">
              <a:solidFill>
                <a:schemeClr val="tx1">
                  <a:alpha val="6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e 15"/>
          <p:cNvGrpSpPr/>
          <p:nvPr/>
        </p:nvGrpSpPr>
        <p:grpSpPr>
          <a:xfrm>
            <a:off x="10252017" y="2287326"/>
            <a:ext cx="1892353" cy="846519"/>
            <a:chOff x="10307027" y="2422716"/>
            <a:chExt cx="1892353" cy="846519"/>
          </a:xfrm>
        </p:grpSpPr>
        <p:grpSp>
          <p:nvGrpSpPr>
            <p:cNvPr id="17" name="Groupe 16"/>
            <p:cNvGrpSpPr/>
            <p:nvPr/>
          </p:nvGrpSpPr>
          <p:grpSpPr>
            <a:xfrm>
              <a:off x="10307027" y="2422716"/>
              <a:ext cx="1892353" cy="329014"/>
              <a:chOff x="7617463" y="1823494"/>
              <a:chExt cx="1419265" cy="246761"/>
            </a:xfrm>
          </p:grpSpPr>
          <p:pic>
            <p:nvPicPr>
              <p:cNvPr id="19" name="Image 1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17463" y="1823494"/>
                <a:ext cx="242258" cy="242258"/>
              </a:xfrm>
              <a:prstGeom prst="rect">
                <a:avLst/>
              </a:prstGeom>
            </p:spPr>
          </p:pic>
          <p:sp>
            <p:nvSpPr>
              <p:cNvPr id="20" name="ZoneTexte 19"/>
              <p:cNvSpPr txBox="1"/>
              <p:nvPr/>
            </p:nvSpPr>
            <p:spPr>
              <a:xfrm>
                <a:off x="7739829" y="1862506"/>
                <a:ext cx="1296899" cy="2077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 err="1" smtClean="0"/>
                  <a:t>Assassinat</a:t>
                </a:r>
                <a:r>
                  <a:rPr lang="en-US" sz="1200" b="1" dirty="0" smtClean="0"/>
                  <a:t> </a:t>
                </a:r>
                <a:r>
                  <a:rPr lang="en-US" sz="1200" b="1" dirty="0" err="1" smtClean="0"/>
                  <a:t>d’Henri</a:t>
                </a:r>
                <a:r>
                  <a:rPr lang="en-US" sz="1200" b="1" dirty="0" smtClean="0"/>
                  <a:t> IV</a:t>
                </a:r>
                <a:endParaRPr lang="en-US" sz="1200" b="1" dirty="0"/>
              </a:p>
            </p:txBody>
          </p:sp>
        </p:grpSp>
        <p:cxnSp>
          <p:nvCxnSpPr>
            <p:cNvPr id="18" name="Connecteur droit 17"/>
            <p:cNvCxnSpPr>
              <a:endCxn id="10" idx="3"/>
            </p:cNvCxnSpPr>
            <p:nvPr/>
          </p:nvCxnSpPr>
          <p:spPr>
            <a:xfrm>
              <a:off x="11268375" y="2724889"/>
              <a:ext cx="1" cy="544346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e 20"/>
          <p:cNvGrpSpPr/>
          <p:nvPr/>
        </p:nvGrpSpPr>
        <p:grpSpPr>
          <a:xfrm>
            <a:off x="8422852" y="1015663"/>
            <a:ext cx="2069763" cy="2036745"/>
            <a:chOff x="8359773" y="1140791"/>
            <a:chExt cx="2069763" cy="2036745"/>
          </a:xfrm>
        </p:grpSpPr>
        <p:sp>
          <p:nvSpPr>
            <p:cNvPr id="22" name="Parchemin vertical 21"/>
            <p:cNvSpPr/>
            <p:nvPr/>
          </p:nvSpPr>
          <p:spPr>
            <a:xfrm>
              <a:off x="8359773" y="1140791"/>
              <a:ext cx="2069763" cy="879385"/>
            </a:xfrm>
            <a:prstGeom prst="verticalScroll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dirty="0" smtClean="0">
                  <a:solidFill>
                    <a:schemeClr val="tx1"/>
                  </a:solidFill>
                </a:rPr>
                <a:t>Edit de Nantes</a:t>
              </a:r>
            </a:p>
            <a:p>
              <a:pPr algn="ctr"/>
              <a:r>
                <a:rPr lang="fr-FR" sz="1600" dirty="0" smtClean="0">
                  <a:solidFill>
                    <a:schemeClr val="tx1"/>
                  </a:solidFill>
                </a:rPr>
                <a:t>(30 Avril 1598)</a:t>
              </a:r>
              <a:endParaRPr lang="fr-FR" sz="1600" dirty="0">
                <a:solidFill>
                  <a:schemeClr val="tx1"/>
                </a:solidFill>
              </a:endParaRPr>
            </a:p>
          </p:txBody>
        </p:sp>
        <p:cxnSp>
          <p:nvCxnSpPr>
            <p:cNvPr id="23" name="Connecteur droit 22"/>
            <p:cNvCxnSpPr/>
            <p:nvPr/>
          </p:nvCxnSpPr>
          <p:spPr>
            <a:xfrm>
              <a:off x="9364532" y="1997847"/>
              <a:ext cx="0" cy="1179689"/>
            </a:xfrm>
            <a:prstGeom prst="line">
              <a:avLst/>
            </a:prstGeom>
            <a:ln w="28575">
              <a:solidFill>
                <a:schemeClr val="tx1">
                  <a:alpha val="6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e 23"/>
          <p:cNvGrpSpPr/>
          <p:nvPr/>
        </p:nvGrpSpPr>
        <p:grpSpPr>
          <a:xfrm>
            <a:off x="5523950" y="1892033"/>
            <a:ext cx="3909360" cy="509846"/>
            <a:chOff x="5578960" y="2027423"/>
            <a:chExt cx="3909360" cy="509846"/>
          </a:xfrm>
        </p:grpSpPr>
        <p:sp>
          <p:nvSpPr>
            <p:cNvPr id="25" name="Explosion 1 24"/>
            <p:cNvSpPr/>
            <p:nvPr/>
          </p:nvSpPr>
          <p:spPr>
            <a:xfrm>
              <a:off x="5817429" y="2027423"/>
              <a:ext cx="610552" cy="492443"/>
            </a:xfrm>
            <a:prstGeom prst="irregularSeal1">
              <a:avLst/>
            </a:prstGeom>
            <a:solidFill>
              <a:srgbClr val="C00000"/>
            </a:solidFill>
            <a:ln>
              <a:solidFill>
                <a:schemeClr val="accent3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/>
            </a:p>
          </p:txBody>
        </p:sp>
        <p:cxnSp>
          <p:nvCxnSpPr>
            <p:cNvPr id="26" name="Connecteur droit avec flèche 25"/>
            <p:cNvCxnSpPr/>
            <p:nvPr/>
          </p:nvCxnSpPr>
          <p:spPr>
            <a:xfrm flipV="1">
              <a:off x="5578960" y="2537268"/>
              <a:ext cx="3909360" cy="1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ZoneTexte 26"/>
            <p:cNvSpPr txBox="1"/>
            <p:nvPr/>
          </p:nvSpPr>
          <p:spPr>
            <a:xfrm>
              <a:off x="6042605" y="2111317"/>
              <a:ext cx="32341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Guerre de la </a:t>
              </a:r>
              <a:r>
                <a:rPr lang="fr-FR" sz="1400" b="1" dirty="0" smtClean="0"/>
                <a:t>ligue</a:t>
              </a:r>
              <a:r>
                <a:rPr lang="en-US" sz="1400" b="1" dirty="0" smtClean="0"/>
                <a:t> (1589-1598)</a:t>
              </a:r>
              <a:endParaRPr lang="en-US" sz="1400" b="1" dirty="0"/>
            </a:p>
          </p:txBody>
        </p:sp>
      </p:grpSp>
      <p:grpSp>
        <p:nvGrpSpPr>
          <p:cNvPr id="28" name="Groupe 27"/>
          <p:cNvGrpSpPr/>
          <p:nvPr/>
        </p:nvGrpSpPr>
        <p:grpSpPr>
          <a:xfrm>
            <a:off x="2619903" y="2323943"/>
            <a:ext cx="1934852" cy="931567"/>
            <a:chOff x="2674913" y="2459333"/>
            <a:chExt cx="1934852" cy="931567"/>
          </a:xfrm>
        </p:grpSpPr>
        <p:grpSp>
          <p:nvGrpSpPr>
            <p:cNvPr id="29" name="Groupe 28"/>
            <p:cNvGrpSpPr/>
            <p:nvPr/>
          </p:nvGrpSpPr>
          <p:grpSpPr>
            <a:xfrm>
              <a:off x="2674913" y="2459333"/>
              <a:ext cx="1934852" cy="492442"/>
              <a:chOff x="2226442" y="1797931"/>
              <a:chExt cx="1451139" cy="369332"/>
            </a:xfrm>
          </p:grpSpPr>
          <p:sp>
            <p:nvSpPr>
              <p:cNvPr id="31" name="Explosion 1 30"/>
              <p:cNvSpPr/>
              <p:nvPr/>
            </p:nvSpPr>
            <p:spPr>
              <a:xfrm>
                <a:off x="2226442" y="1797931"/>
                <a:ext cx="369332" cy="369332"/>
              </a:xfrm>
              <a:prstGeom prst="irregularSeal1">
                <a:avLst/>
              </a:prstGeom>
              <a:solidFill>
                <a:srgbClr val="C00000"/>
              </a:solidFill>
              <a:ln>
                <a:solidFill>
                  <a:schemeClr val="accent3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2400"/>
              </a:p>
            </p:txBody>
          </p:sp>
          <p:sp>
            <p:nvSpPr>
              <p:cNvPr id="32" name="ZoneTexte 31"/>
              <p:cNvSpPr txBox="1"/>
              <p:nvPr/>
            </p:nvSpPr>
            <p:spPr>
              <a:xfrm>
                <a:off x="2522901" y="1809473"/>
                <a:ext cx="1154680" cy="3462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200" b="1" dirty="0" smtClean="0"/>
                  <a:t> Massacre de la St Barthélémy </a:t>
                </a:r>
                <a:endParaRPr lang="fr-FR" sz="1200" b="1" dirty="0"/>
              </a:p>
            </p:txBody>
          </p:sp>
        </p:grpSp>
        <p:cxnSp>
          <p:nvCxnSpPr>
            <p:cNvPr id="30" name="Connecteur droit 29"/>
            <p:cNvCxnSpPr/>
            <p:nvPr/>
          </p:nvCxnSpPr>
          <p:spPr>
            <a:xfrm>
              <a:off x="3702097" y="2889684"/>
              <a:ext cx="0" cy="501216"/>
            </a:xfrm>
            <a:prstGeom prst="line">
              <a:avLst/>
            </a:prstGeom>
            <a:ln w="28575">
              <a:solidFill>
                <a:schemeClr val="tx1">
                  <a:alpha val="6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3" name="Image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435" y="4348041"/>
            <a:ext cx="11294655" cy="1454315"/>
          </a:xfrm>
          <a:prstGeom prst="rect">
            <a:avLst/>
          </a:prstGeom>
        </p:spPr>
      </p:pic>
      <p:sp>
        <p:nvSpPr>
          <p:cNvPr id="34" name="Accolade fermante 33"/>
          <p:cNvSpPr/>
          <p:nvPr/>
        </p:nvSpPr>
        <p:spPr>
          <a:xfrm rot="5400000" flipH="1">
            <a:off x="7908157" y="1810419"/>
            <a:ext cx="388292" cy="4764452"/>
          </a:xfrm>
          <a:prstGeom prst="rightBrace">
            <a:avLst>
              <a:gd name="adj1" fmla="val 8333"/>
              <a:gd name="adj2" fmla="val 3356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grpSp>
        <p:nvGrpSpPr>
          <p:cNvPr id="36" name="Groupe 35"/>
          <p:cNvGrpSpPr/>
          <p:nvPr/>
        </p:nvGrpSpPr>
        <p:grpSpPr>
          <a:xfrm>
            <a:off x="6075334" y="3955275"/>
            <a:ext cx="5455014" cy="412556"/>
            <a:chOff x="6130344" y="4090665"/>
            <a:chExt cx="5455014" cy="412556"/>
          </a:xfrm>
        </p:grpSpPr>
        <p:sp>
          <p:nvSpPr>
            <p:cNvPr id="37" name="ZoneTexte 36"/>
            <p:cNvSpPr txBox="1"/>
            <p:nvPr/>
          </p:nvSpPr>
          <p:spPr>
            <a:xfrm>
              <a:off x="6130344" y="4090665"/>
              <a:ext cx="779504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/>
                <a:t>1598</a:t>
              </a:r>
              <a:endParaRPr lang="en-GB" dirty="0"/>
            </a:p>
          </p:txBody>
        </p:sp>
        <p:sp>
          <p:nvSpPr>
            <p:cNvPr id="38" name="ZoneTexte 37"/>
            <p:cNvSpPr txBox="1"/>
            <p:nvPr/>
          </p:nvSpPr>
          <p:spPr>
            <a:xfrm>
              <a:off x="7842156" y="4133889"/>
              <a:ext cx="707040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GB" dirty="0" smtClean="0"/>
                <a:t>1598</a:t>
              </a:r>
              <a:endParaRPr lang="en-GB" dirty="0"/>
            </a:p>
          </p:txBody>
        </p:sp>
        <p:sp>
          <p:nvSpPr>
            <p:cNvPr id="39" name="ZoneTexte 38"/>
            <p:cNvSpPr txBox="1"/>
            <p:nvPr/>
          </p:nvSpPr>
          <p:spPr>
            <a:xfrm>
              <a:off x="9364532" y="4125874"/>
              <a:ext cx="750396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GB" dirty="0" smtClean="0"/>
                <a:t>1598</a:t>
              </a:r>
              <a:endParaRPr lang="en-GB" dirty="0"/>
            </a:p>
          </p:txBody>
        </p:sp>
        <p:sp>
          <p:nvSpPr>
            <p:cNvPr id="40" name="ZoneTexte 39"/>
            <p:cNvSpPr txBox="1"/>
            <p:nvPr/>
          </p:nvSpPr>
          <p:spPr>
            <a:xfrm>
              <a:off x="10877923" y="4109575"/>
              <a:ext cx="707435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GB" dirty="0" smtClean="0"/>
                <a:t>1599</a:t>
              </a:r>
              <a:endParaRPr lang="en-GB" dirty="0"/>
            </a:p>
          </p:txBody>
        </p:sp>
      </p:grpSp>
      <p:sp>
        <p:nvSpPr>
          <p:cNvPr id="49" name="Rectangle 48"/>
          <p:cNvSpPr/>
          <p:nvPr/>
        </p:nvSpPr>
        <p:spPr>
          <a:xfrm>
            <a:off x="5113435" y="5825790"/>
            <a:ext cx="69601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b="1" dirty="0"/>
              <a:t>Période historique charnière </a:t>
            </a:r>
            <a:r>
              <a:rPr lang="fr-FR" dirty="0"/>
              <a:t>de </a:t>
            </a:r>
            <a:r>
              <a:rPr lang="fr-FR" b="1" dirty="0"/>
              <a:t>l’histoire de France </a:t>
            </a:r>
            <a:r>
              <a:rPr lang="fr-FR" dirty="0"/>
              <a:t>mais également de </a:t>
            </a:r>
            <a:r>
              <a:rPr lang="fr-FR" b="1" dirty="0"/>
              <a:t>l’approvisionnement en argent du Potosi </a:t>
            </a:r>
            <a:r>
              <a:rPr lang="fr-FR" dirty="0"/>
              <a:t>à</a:t>
            </a:r>
            <a:r>
              <a:rPr lang="fr-FR" b="1" dirty="0"/>
              <a:t> Nantes assiégée en l’année 1598</a:t>
            </a:r>
            <a:r>
              <a:rPr lang="fr-FR" dirty="0"/>
              <a:t> avant la </a:t>
            </a:r>
            <a:r>
              <a:rPr lang="fr-FR" b="1" dirty="0"/>
              <a:t>période de paix</a:t>
            </a:r>
            <a:r>
              <a:rPr lang="fr-FR" dirty="0"/>
              <a:t> amenée par Henri IV (Edit de Nantes). </a:t>
            </a:r>
          </a:p>
        </p:txBody>
      </p:sp>
      <p:sp>
        <p:nvSpPr>
          <p:cNvPr id="50" name="Ellipse 49"/>
          <p:cNvSpPr/>
          <p:nvPr/>
        </p:nvSpPr>
        <p:spPr>
          <a:xfrm>
            <a:off x="5548562" y="2771418"/>
            <a:ext cx="5561625" cy="1165519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35" name="ZoneTexte 34"/>
          <p:cNvSpPr txBox="1"/>
          <p:nvPr/>
        </p:nvSpPr>
        <p:spPr>
          <a:xfrm>
            <a:off x="5720077" y="3638111"/>
            <a:ext cx="1800635" cy="25654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67" dirty="0" smtClean="0"/>
              <a:t>«</a:t>
            </a:r>
            <a:r>
              <a:rPr lang="en-US" sz="1067" dirty="0" smtClean="0"/>
              <a:t> </a:t>
            </a:r>
            <a:r>
              <a:rPr lang="en-US" sz="1067" dirty="0" err="1" smtClean="0"/>
              <a:t>Roi</a:t>
            </a:r>
            <a:r>
              <a:rPr lang="en-US" sz="1067" dirty="0" smtClean="0"/>
              <a:t> de la </a:t>
            </a:r>
            <a:r>
              <a:rPr lang="en-US" sz="1067" dirty="0" err="1" smtClean="0"/>
              <a:t>Ligue</a:t>
            </a:r>
            <a:r>
              <a:rPr lang="en-US" sz="1067" dirty="0" smtClean="0"/>
              <a:t> </a:t>
            </a:r>
            <a:r>
              <a:rPr lang="en-US" sz="1067" dirty="0" err="1" smtClean="0"/>
              <a:t>catholique</a:t>
            </a:r>
            <a:r>
              <a:rPr lang="en-US" sz="1067" dirty="0" smtClean="0"/>
              <a:t> »</a:t>
            </a:r>
            <a:endParaRPr lang="en-US" sz="1067" dirty="0"/>
          </a:p>
        </p:txBody>
      </p:sp>
      <p:sp>
        <p:nvSpPr>
          <p:cNvPr id="52" name="Espace réservé du numéro de diapositive 5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F6C29-9C0A-4122-874E-E5D373CFD639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5064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9" grpId="0"/>
      <p:bldP spid="50" grpId="0" animBg="1"/>
      <p:bldP spid="3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9395" y="63750"/>
            <a:ext cx="114877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600" dirty="0" smtClean="0"/>
              <a:t>Monnaies frappées à Nantes analysées précédemment</a:t>
            </a:r>
            <a:endParaRPr lang="en-GB" sz="3600" dirty="0"/>
          </a:p>
        </p:txBody>
      </p:sp>
      <p:sp>
        <p:nvSpPr>
          <p:cNvPr id="3" name="Rectangle 2"/>
          <p:cNvSpPr/>
          <p:nvPr/>
        </p:nvSpPr>
        <p:spPr>
          <a:xfrm>
            <a:off x="4186079" y="1175837"/>
            <a:ext cx="32871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lvl="1"/>
            <a:r>
              <a:rPr lang="en-GB" dirty="0"/>
              <a:t>[</a:t>
            </a:r>
            <a:r>
              <a:rPr lang="en-GB" i="1" dirty="0"/>
              <a:t>E. Le Roy </a:t>
            </a:r>
            <a:r>
              <a:rPr lang="en-GB" i="1" dirty="0" err="1"/>
              <a:t>Ladurie</a:t>
            </a:r>
            <a:r>
              <a:rPr lang="en-GB" i="1" dirty="0"/>
              <a:t> et al., 1990</a:t>
            </a:r>
            <a:r>
              <a:rPr lang="en-GB" dirty="0"/>
              <a:t>]</a:t>
            </a:r>
            <a:endParaRPr lang="en-GB" b="1" dirty="0"/>
          </a:p>
        </p:txBody>
      </p:sp>
      <p:graphicFrame>
        <p:nvGraphicFramePr>
          <p:cNvPr id="4" name="Espace réservé du contenu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6272846"/>
              </p:ext>
            </p:extLst>
          </p:nvPr>
        </p:nvGraphicFramePr>
        <p:xfrm>
          <a:off x="1859798" y="1614467"/>
          <a:ext cx="8726897" cy="25958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920240">
                  <a:extLst>
                    <a:ext uri="{9D8B030D-6E8A-4147-A177-3AD203B41FA5}">
                      <a16:colId xmlns:a16="http://schemas.microsoft.com/office/drawing/2014/main" val="1203443193"/>
                    </a:ext>
                  </a:extLst>
                </a:gridCol>
                <a:gridCol w="1920240">
                  <a:extLst>
                    <a:ext uri="{9D8B030D-6E8A-4147-A177-3AD203B41FA5}">
                      <a16:colId xmlns:a16="http://schemas.microsoft.com/office/drawing/2014/main" val="1505321900"/>
                    </a:ext>
                  </a:extLst>
                </a:gridCol>
                <a:gridCol w="1751644">
                  <a:extLst>
                    <a:ext uri="{9D8B030D-6E8A-4147-A177-3AD203B41FA5}">
                      <a16:colId xmlns:a16="http://schemas.microsoft.com/office/drawing/2014/main" val="2043552616"/>
                    </a:ext>
                  </a:extLst>
                </a:gridCol>
                <a:gridCol w="3134773">
                  <a:extLst>
                    <a:ext uri="{9D8B030D-6E8A-4147-A177-3AD203B41FA5}">
                      <a16:colId xmlns:a16="http://schemas.microsoft.com/office/drawing/2014/main" val="34948592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King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Year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Au/Ag</a:t>
                      </a:r>
                      <a:r>
                        <a:rPr lang="en-GB" baseline="0" dirty="0" smtClean="0"/>
                        <a:t> p</a:t>
                      </a:r>
                      <a:r>
                        <a:rPr lang="en-GB" dirty="0" smtClean="0"/>
                        <a:t>pm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In/Ag</a:t>
                      </a:r>
                      <a:r>
                        <a:rPr lang="en-GB" baseline="0" dirty="0" smtClean="0"/>
                        <a:t> ppm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46429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Henri II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1554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630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0,55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6622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Henri II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1564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750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0,05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48686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Henri III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1576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1310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1,48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7184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Henri</a:t>
                      </a:r>
                      <a:r>
                        <a:rPr lang="en-GB" baseline="0" dirty="0" smtClean="0"/>
                        <a:t> III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1582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1300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0,38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2405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Henri III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1589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765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2,5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03072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Henri IV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1599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600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5,5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7528624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36124" y="4279645"/>
            <a:ext cx="6787872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FR" sz="2000" dirty="0"/>
              <a:t>L'argent de Potosi arrive en France en 1575</a:t>
            </a:r>
          </a:p>
          <a:p>
            <a:pPr marL="285750" indent="-28575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FR" sz="2000" dirty="0" smtClean="0"/>
              <a:t>L</a:t>
            </a:r>
            <a:r>
              <a:rPr lang="fr-FR" sz="2000" dirty="0"/>
              <a:t>’ année 1598 non étudiée pour les monnaies nantaises</a:t>
            </a:r>
          </a:p>
          <a:p>
            <a:pPr marL="285750" indent="-28575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FR" sz="2000" dirty="0"/>
              <a:t>Seules quelques exemplaires de cette période ont été retrouvées à Nantes (voir tableau ci-contre)</a:t>
            </a:r>
          </a:p>
          <a:p>
            <a:pPr marL="285750" indent="-28575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FR" sz="2000" dirty="0"/>
              <a:t>La valeur In/Ag (ppm) calculée à partir de notre pièce de référence est plus élevée que celles données ici. </a:t>
            </a:r>
            <a:endParaRPr lang="en-GB" sz="20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1549" y="4514850"/>
            <a:ext cx="5084033" cy="1746425"/>
          </a:xfrm>
          <a:prstGeom prst="rect">
            <a:avLst/>
          </a:prstGeom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F6C29-9C0A-4122-874E-E5D373CFD639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0336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05630" y="0"/>
            <a:ext cx="949614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600" dirty="0" smtClean="0"/>
              <a:t>Acquisition d’un spectre HE-PIXE</a:t>
            </a:r>
            <a:endParaRPr lang="fr-FR" sz="3600" dirty="0"/>
          </a:p>
          <a:p>
            <a:pPr algn="ctr"/>
            <a:r>
              <a:rPr lang="fr-FR" sz="2400" dirty="0" smtClean="0"/>
              <a:t>Caractérisation multi-élémentaire de la nature chimique des monnaies</a:t>
            </a:r>
            <a:endParaRPr lang="en-GB" sz="2400" dirty="0"/>
          </a:p>
        </p:txBody>
      </p:sp>
      <p:sp>
        <p:nvSpPr>
          <p:cNvPr id="5" name="Rectangle 4"/>
          <p:cNvSpPr/>
          <p:nvPr/>
        </p:nvSpPr>
        <p:spPr>
          <a:xfrm>
            <a:off x="4699247" y="1884220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fr-FR" b="1" dirty="0"/>
              <a:t>Rayons X </a:t>
            </a:r>
            <a:r>
              <a:rPr lang="fr-FR" dirty="0"/>
              <a:t>des éléments présents dans la cible (majeurs, mineurs, traces)</a:t>
            </a:r>
          </a:p>
          <a:p>
            <a:pPr algn="just"/>
            <a:endParaRPr lang="fr-FR" dirty="0"/>
          </a:p>
          <a:p>
            <a:pPr algn="just"/>
            <a:r>
              <a:rPr lang="fr-FR" b="1" dirty="0"/>
              <a:t>Rayons γ </a:t>
            </a:r>
            <a:r>
              <a:rPr lang="fr-FR" dirty="0"/>
              <a:t>émis par l’activation de la pièce lors de l’irradiation</a:t>
            </a:r>
          </a:p>
          <a:p>
            <a:pPr algn="just"/>
            <a:endParaRPr lang="fr-FR" dirty="0"/>
          </a:p>
          <a:p>
            <a:pPr algn="just"/>
            <a:r>
              <a:rPr lang="fr-FR" b="1" dirty="0"/>
              <a:t>Bruit de fond: </a:t>
            </a:r>
            <a:r>
              <a:rPr lang="fr-FR" dirty="0" err="1"/>
              <a:t>Bremsstrahlung</a:t>
            </a:r>
            <a:r>
              <a:rPr lang="fr-FR" dirty="0"/>
              <a:t>, diffusion Compton, pics d’échappement et pics </a:t>
            </a:r>
            <a:r>
              <a:rPr lang="fr-FR" dirty="0" smtClean="0"/>
              <a:t>sommes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43988" y="1154096"/>
            <a:ext cx="11376971" cy="5486111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 rot="16200000">
            <a:off x="3778801" y="4321494"/>
            <a:ext cx="1111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/>
              <a:t>Pics </a:t>
            </a:r>
          </a:p>
          <a:p>
            <a:pPr algn="ctr"/>
            <a:r>
              <a:rPr lang="fr-FR" sz="1200" dirty="0" smtClean="0"/>
              <a:t>sommes</a:t>
            </a:r>
            <a:endParaRPr lang="fr-FR" sz="1200" dirty="0"/>
          </a:p>
        </p:txBody>
      </p:sp>
      <p:sp>
        <p:nvSpPr>
          <p:cNvPr id="8" name="ZoneTexte 7"/>
          <p:cNvSpPr txBox="1"/>
          <p:nvPr/>
        </p:nvSpPr>
        <p:spPr>
          <a:xfrm rot="16200000">
            <a:off x="1036498" y="2845242"/>
            <a:ext cx="16143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dirty="0" smtClean="0"/>
              <a:t>Pics d’échappement</a:t>
            </a:r>
            <a:endParaRPr lang="fr-FR" sz="1050" dirty="0"/>
          </a:p>
        </p:txBody>
      </p:sp>
      <p:sp>
        <p:nvSpPr>
          <p:cNvPr id="9" name="ZoneTexte 8"/>
          <p:cNvSpPr txBox="1"/>
          <p:nvPr/>
        </p:nvSpPr>
        <p:spPr>
          <a:xfrm rot="16200000">
            <a:off x="1149092" y="2424824"/>
            <a:ext cx="6197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Cu K</a:t>
            </a:r>
            <a:endParaRPr lang="en-GB" sz="1400" dirty="0"/>
          </a:p>
        </p:txBody>
      </p:sp>
      <p:sp>
        <p:nvSpPr>
          <p:cNvPr id="10" name="ZoneTexte 9"/>
          <p:cNvSpPr txBox="1"/>
          <p:nvPr/>
        </p:nvSpPr>
        <p:spPr>
          <a:xfrm>
            <a:off x="2352325" y="1489307"/>
            <a:ext cx="6418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Ag K</a:t>
            </a:r>
            <a:endParaRPr lang="en-GB" sz="1400" dirty="0"/>
          </a:p>
        </p:txBody>
      </p:sp>
      <p:sp>
        <p:nvSpPr>
          <p:cNvPr id="11" name="ZoneTexte 10"/>
          <p:cNvSpPr txBox="1"/>
          <p:nvPr/>
        </p:nvSpPr>
        <p:spPr>
          <a:xfrm rot="16200000">
            <a:off x="724005" y="2839922"/>
            <a:ext cx="6232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Ag L</a:t>
            </a:r>
            <a:endParaRPr lang="en-GB" sz="1400" dirty="0"/>
          </a:p>
        </p:txBody>
      </p:sp>
      <p:sp>
        <p:nvSpPr>
          <p:cNvPr id="12" name="ZoneTexte 11"/>
          <p:cNvSpPr txBox="1"/>
          <p:nvPr/>
        </p:nvSpPr>
        <p:spPr>
          <a:xfrm rot="16200000">
            <a:off x="5982381" y="4741011"/>
            <a:ext cx="9110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err="1" smtClean="0"/>
              <a:t>Pb</a:t>
            </a:r>
            <a:r>
              <a:rPr lang="en-GB" sz="1400" dirty="0" smtClean="0"/>
              <a:t> K</a:t>
            </a:r>
            <a:endParaRPr lang="en-GB" sz="1400" dirty="0"/>
          </a:p>
        </p:txBody>
      </p:sp>
      <p:sp>
        <p:nvSpPr>
          <p:cNvPr id="13" name="Accolade fermante 12"/>
          <p:cNvSpPr/>
          <p:nvPr/>
        </p:nvSpPr>
        <p:spPr>
          <a:xfrm rot="16200000">
            <a:off x="8503942" y="3161071"/>
            <a:ext cx="433520" cy="3843063"/>
          </a:xfrm>
          <a:prstGeom prst="rightBrace">
            <a:avLst>
              <a:gd name="adj1" fmla="val 34312"/>
              <a:gd name="adj2" fmla="val 52182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ZoneTexte 13"/>
          <p:cNvSpPr txBox="1"/>
          <p:nvPr/>
        </p:nvSpPr>
        <p:spPr>
          <a:xfrm>
            <a:off x="8258522" y="4481880"/>
            <a:ext cx="118278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Rayons </a:t>
            </a:r>
            <a:r>
              <a:rPr lang="el-GR" dirty="0" smtClean="0"/>
              <a:t>γ</a:t>
            </a:r>
            <a:endParaRPr lang="en-GB" dirty="0"/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640" y="4145229"/>
            <a:ext cx="9802593" cy="1621111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626937" y="4443741"/>
            <a:ext cx="21872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i="1" dirty="0" smtClean="0">
                <a:solidFill>
                  <a:srgbClr val="FF0000"/>
                </a:solidFill>
              </a:rPr>
              <a:t>Bremsstrahlung</a:t>
            </a:r>
            <a:endParaRPr lang="en-GB" sz="1400" i="1" dirty="0">
              <a:solidFill>
                <a:srgbClr val="FF0000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4250709" y="5185261"/>
            <a:ext cx="21872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i="1" dirty="0" smtClean="0">
                <a:solidFill>
                  <a:srgbClr val="FF0000"/>
                </a:solidFill>
              </a:rPr>
              <a:t>Effet Compton</a:t>
            </a:r>
            <a:endParaRPr lang="fr-FR" sz="1400" i="1" dirty="0">
              <a:solidFill>
                <a:srgbClr val="FF0000"/>
              </a:solidFill>
            </a:endParaRPr>
          </a:p>
        </p:txBody>
      </p:sp>
      <p:cxnSp>
        <p:nvCxnSpPr>
          <p:cNvPr id="18" name="Connecteur droit 17"/>
          <p:cNvCxnSpPr/>
          <p:nvPr/>
        </p:nvCxnSpPr>
        <p:spPr>
          <a:xfrm>
            <a:off x="3546577" y="5339149"/>
            <a:ext cx="0" cy="916796"/>
          </a:xfrm>
          <a:prstGeom prst="line">
            <a:avLst/>
          </a:prstGeom>
          <a:ln w="19050">
            <a:solidFill>
              <a:srgbClr val="FF0000">
                <a:alpha val="60000"/>
              </a:srgb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ZoneTexte 18"/>
              <p:cNvSpPr txBox="1"/>
              <p:nvPr/>
            </p:nvSpPr>
            <p:spPr>
              <a:xfrm>
                <a:off x="2713414" y="6258334"/>
                <a:ext cx="1666326" cy="3150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fr-FR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𝑚𝑎𝑥</m:t>
                          </m:r>
                          <m:sSup>
                            <m:sSupPr>
                              <m:ctrlPr>
                                <a:rPr lang="fr-FR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_</m:t>
                              </m:r>
                              <m:r>
                                <a:rPr lang="fr-FR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fr-FR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sub>
                      </m:sSub>
                      <m:r>
                        <a:rPr lang="fr-FR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=34</m:t>
                      </m:r>
                      <m:r>
                        <a:rPr lang="fr-FR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𝑀𝑒𝑉</m:t>
                      </m:r>
                    </m:oMath>
                  </m:oMathPara>
                </a14:m>
                <a:endParaRPr lang="en-GB" sz="1400" i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ZoneTexte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3414" y="6258334"/>
                <a:ext cx="1666326" cy="31502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Espace réservé du numéro de diapositive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F6C29-9C0A-4122-874E-E5D373CFD639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636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31385" y="92761"/>
            <a:ext cx="50676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3600" dirty="0" smtClean="0"/>
              <a:t>A la recherche de l’indium</a:t>
            </a:r>
            <a:endParaRPr lang="fr-FR" sz="36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92" y="808804"/>
            <a:ext cx="11376971" cy="564960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9212" y="1667880"/>
            <a:ext cx="3903701" cy="330146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7655511" y="2747489"/>
                <a:ext cx="4329344" cy="6710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b="1" dirty="0" smtClean="0">
                    <a:solidFill>
                      <a:schemeClr val="tx1"/>
                    </a:solidFill>
                  </a:rPr>
                  <a:t>Indium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en-GB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</m:sub>
                    </m:sSub>
                  </m:oMath>
                </a14:m>
                <a:r>
                  <a:rPr lang="en-GB" b="1" dirty="0">
                    <a:solidFill>
                      <a:schemeClr val="tx1"/>
                    </a:solidFill>
                  </a:rPr>
                  <a:t> </a:t>
                </a:r>
                <a:r>
                  <a:rPr lang="fr-FR" dirty="0" smtClean="0">
                    <a:solidFill>
                      <a:schemeClr val="tx1"/>
                    </a:solidFill>
                  </a:rPr>
                  <a:t>est proche </a:t>
                </a:r>
                <a:r>
                  <a:rPr lang="en-GB" dirty="0" smtClean="0">
                    <a:solidFill>
                      <a:schemeClr val="tx1"/>
                    </a:solidFill>
                  </a:rPr>
                  <a:t>de </a:t>
                </a:r>
                <a:r>
                  <a:rPr lang="en-GB" dirty="0">
                    <a:solidFill>
                      <a:schemeClr val="tx1"/>
                    </a:solidFill>
                  </a:rPr>
                  <a:t>Ag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GB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sub>
                    </m:sSub>
                  </m:oMath>
                </a14:m>
                <a:r>
                  <a:rPr lang="en-GB" dirty="0">
                    <a:solidFill>
                      <a:schemeClr val="tx1"/>
                    </a:solidFill>
                  </a:rPr>
                  <a:t> à 24,9keV</a:t>
                </a:r>
              </a:p>
              <a:p>
                <a:r>
                  <a:rPr lang="en-GB" b="1" dirty="0">
                    <a:solidFill>
                      <a:schemeClr val="tx1"/>
                    </a:solidFill>
                  </a:rPr>
                  <a:t>Signal</a:t>
                </a:r>
                <a:r>
                  <a:rPr lang="en-GB" dirty="0">
                    <a:solidFill>
                      <a:schemeClr val="tx1"/>
                    </a:solidFill>
                  </a:rPr>
                  <a:t> = bruit de fond + activation  + Indium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5511" y="2747489"/>
                <a:ext cx="4329344" cy="671081"/>
              </a:xfrm>
              <a:prstGeom prst="rect">
                <a:avLst/>
              </a:prstGeom>
              <a:blipFill>
                <a:blip r:embed="rId4"/>
                <a:stretch>
                  <a:fillRect l="-1268" t="-4545" b="-1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oogle Shape;9462;p86"/>
          <p:cNvGrpSpPr/>
          <p:nvPr/>
        </p:nvGrpSpPr>
        <p:grpSpPr>
          <a:xfrm>
            <a:off x="2879077" y="3633608"/>
            <a:ext cx="862984" cy="825592"/>
            <a:chOff x="3950316" y="3820307"/>
            <a:chExt cx="369805" cy="353782"/>
          </a:xfrm>
        </p:grpSpPr>
        <p:sp>
          <p:nvSpPr>
            <p:cNvPr id="7" name="Google Shape;9463;p86"/>
            <p:cNvSpPr/>
            <p:nvPr/>
          </p:nvSpPr>
          <p:spPr>
            <a:xfrm>
              <a:off x="4040561" y="3880991"/>
              <a:ext cx="99802" cy="28383"/>
            </a:xfrm>
            <a:custGeom>
              <a:avLst/>
              <a:gdLst/>
              <a:ahLst/>
              <a:cxnLst/>
              <a:rect l="l" t="t" r="r" b="b"/>
              <a:pathLst>
                <a:path w="3133" h="891" extrusionOk="0">
                  <a:moveTo>
                    <a:pt x="1572" y="1"/>
                  </a:moveTo>
                  <a:cubicBezTo>
                    <a:pt x="1001" y="1"/>
                    <a:pt x="465" y="227"/>
                    <a:pt x="60" y="632"/>
                  </a:cubicBezTo>
                  <a:cubicBezTo>
                    <a:pt x="1" y="691"/>
                    <a:pt x="1" y="787"/>
                    <a:pt x="60" y="846"/>
                  </a:cubicBezTo>
                  <a:cubicBezTo>
                    <a:pt x="84" y="876"/>
                    <a:pt x="123" y="891"/>
                    <a:pt x="165" y="891"/>
                  </a:cubicBezTo>
                  <a:cubicBezTo>
                    <a:pt x="206" y="891"/>
                    <a:pt x="251" y="876"/>
                    <a:pt x="287" y="846"/>
                  </a:cubicBezTo>
                  <a:cubicBezTo>
                    <a:pt x="632" y="513"/>
                    <a:pt x="1072" y="310"/>
                    <a:pt x="1572" y="310"/>
                  </a:cubicBezTo>
                  <a:cubicBezTo>
                    <a:pt x="2061" y="310"/>
                    <a:pt x="2501" y="513"/>
                    <a:pt x="2846" y="846"/>
                  </a:cubicBezTo>
                  <a:cubicBezTo>
                    <a:pt x="2876" y="876"/>
                    <a:pt x="2918" y="891"/>
                    <a:pt x="2960" y="891"/>
                  </a:cubicBezTo>
                  <a:cubicBezTo>
                    <a:pt x="3001" y="891"/>
                    <a:pt x="3043" y="876"/>
                    <a:pt x="3073" y="846"/>
                  </a:cubicBezTo>
                  <a:cubicBezTo>
                    <a:pt x="3132" y="787"/>
                    <a:pt x="3132" y="691"/>
                    <a:pt x="3073" y="632"/>
                  </a:cubicBezTo>
                  <a:cubicBezTo>
                    <a:pt x="2668" y="227"/>
                    <a:pt x="2132" y="1"/>
                    <a:pt x="157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9464;p86"/>
            <p:cNvSpPr/>
            <p:nvPr/>
          </p:nvSpPr>
          <p:spPr>
            <a:xfrm>
              <a:off x="3950316" y="3820307"/>
              <a:ext cx="369805" cy="353782"/>
            </a:xfrm>
            <a:custGeom>
              <a:avLst/>
              <a:gdLst/>
              <a:ahLst/>
              <a:cxnLst/>
              <a:rect l="l" t="t" r="r" b="b"/>
              <a:pathLst>
                <a:path w="11609" h="11106" extrusionOk="0">
                  <a:moveTo>
                    <a:pt x="7358" y="6728"/>
                  </a:moveTo>
                  <a:lnTo>
                    <a:pt x="7799" y="7156"/>
                  </a:lnTo>
                  <a:lnTo>
                    <a:pt x="7513" y="7442"/>
                  </a:lnTo>
                  <a:lnTo>
                    <a:pt x="7084" y="7014"/>
                  </a:lnTo>
                  <a:cubicBezTo>
                    <a:pt x="7180" y="6918"/>
                    <a:pt x="7275" y="6835"/>
                    <a:pt x="7358" y="6728"/>
                  </a:cubicBezTo>
                  <a:close/>
                  <a:moveTo>
                    <a:pt x="4395" y="358"/>
                  </a:moveTo>
                  <a:cubicBezTo>
                    <a:pt x="5337" y="358"/>
                    <a:pt x="6281" y="715"/>
                    <a:pt x="7001" y="1429"/>
                  </a:cubicBezTo>
                  <a:cubicBezTo>
                    <a:pt x="8370" y="2799"/>
                    <a:pt x="8430" y="4942"/>
                    <a:pt x="7239" y="6382"/>
                  </a:cubicBezTo>
                  <a:cubicBezTo>
                    <a:pt x="7096" y="6561"/>
                    <a:pt x="6930" y="6728"/>
                    <a:pt x="6763" y="6859"/>
                  </a:cubicBezTo>
                  <a:cubicBezTo>
                    <a:pt x="6075" y="7434"/>
                    <a:pt x="5230" y="7723"/>
                    <a:pt x="4386" y="7723"/>
                  </a:cubicBezTo>
                  <a:cubicBezTo>
                    <a:pt x="3448" y="7723"/>
                    <a:pt x="2513" y="7365"/>
                    <a:pt x="1798" y="6644"/>
                  </a:cubicBezTo>
                  <a:cubicBezTo>
                    <a:pt x="357" y="5192"/>
                    <a:pt x="357" y="2870"/>
                    <a:pt x="1798" y="1429"/>
                  </a:cubicBezTo>
                  <a:cubicBezTo>
                    <a:pt x="2512" y="715"/>
                    <a:pt x="3453" y="358"/>
                    <a:pt x="4395" y="358"/>
                  </a:cubicBezTo>
                  <a:close/>
                  <a:moveTo>
                    <a:pt x="8226" y="7228"/>
                  </a:moveTo>
                  <a:cubicBezTo>
                    <a:pt x="8260" y="7228"/>
                    <a:pt x="8293" y="7240"/>
                    <a:pt x="8311" y="7264"/>
                  </a:cubicBezTo>
                  <a:lnTo>
                    <a:pt x="8763" y="7668"/>
                  </a:lnTo>
                  <a:lnTo>
                    <a:pt x="8001" y="8430"/>
                  </a:lnTo>
                  <a:lnTo>
                    <a:pt x="7620" y="7966"/>
                  </a:lnTo>
                  <a:cubicBezTo>
                    <a:pt x="7573" y="7918"/>
                    <a:pt x="7573" y="7835"/>
                    <a:pt x="7620" y="7787"/>
                  </a:cubicBezTo>
                  <a:lnTo>
                    <a:pt x="8132" y="7264"/>
                  </a:lnTo>
                  <a:cubicBezTo>
                    <a:pt x="8156" y="7240"/>
                    <a:pt x="8192" y="7228"/>
                    <a:pt x="8226" y="7228"/>
                  </a:cubicBezTo>
                  <a:close/>
                  <a:moveTo>
                    <a:pt x="9013" y="7871"/>
                  </a:moveTo>
                  <a:lnTo>
                    <a:pt x="10871" y="9514"/>
                  </a:lnTo>
                  <a:cubicBezTo>
                    <a:pt x="11192" y="9800"/>
                    <a:pt x="11204" y="10276"/>
                    <a:pt x="10906" y="10573"/>
                  </a:cubicBezTo>
                  <a:cubicBezTo>
                    <a:pt x="10765" y="10715"/>
                    <a:pt x="10580" y="10784"/>
                    <a:pt x="10396" y="10784"/>
                  </a:cubicBezTo>
                  <a:cubicBezTo>
                    <a:pt x="10193" y="10784"/>
                    <a:pt x="9990" y="10700"/>
                    <a:pt x="9847" y="10538"/>
                  </a:cubicBezTo>
                  <a:lnTo>
                    <a:pt x="8227" y="8668"/>
                  </a:lnTo>
                  <a:lnTo>
                    <a:pt x="9013" y="7871"/>
                  </a:lnTo>
                  <a:close/>
                  <a:moveTo>
                    <a:pt x="4423" y="1"/>
                  </a:moveTo>
                  <a:cubicBezTo>
                    <a:pt x="3396" y="1"/>
                    <a:pt x="2370" y="394"/>
                    <a:pt x="1584" y="1179"/>
                  </a:cubicBezTo>
                  <a:cubicBezTo>
                    <a:pt x="0" y="2775"/>
                    <a:pt x="0" y="5299"/>
                    <a:pt x="1560" y="6883"/>
                  </a:cubicBezTo>
                  <a:cubicBezTo>
                    <a:pt x="2340" y="7663"/>
                    <a:pt x="3364" y="8052"/>
                    <a:pt x="4389" y="8052"/>
                  </a:cubicBezTo>
                  <a:cubicBezTo>
                    <a:pt x="5257" y="8052"/>
                    <a:pt x="6126" y="7773"/>
                    <a:pt x="6846" y="7216"/>
                  </a:cubicBezTo>
                  <a:lnTo>
                    <a:pt x="7323" y="7692"/>
                  </a:lnTo>
                  <a:cubicBezTo>
                    <a:pt x="7239" y="7859"/>
                    <a:pt x="7263" y="8049"/>
                    <a:pt x="7394" y="8180"/>
                  </a:cubicBezTo>
                  <a:lnTo>
                    <a:pt x="9644" y="10752"/>
                  </a:lnTo>
                  <a:cubicBezTo>
                    <a:pt x="9847" y="10986"/>
                    <a:pt x="10133" y="11105"/>
                    <a:pt x="10421" y="11105"/>
                  </a:cubicBezTo>
                  <a:cubicBezTo>
                    <a:pt x="10690" y="11105"/>
                    <a:pt x="10961" y="11001"/>
                    <a:pt x="11168" y="10788"/>
                  </a:cubicBezTo>
                  <a:cubicBezTo>
                    <a:pt x="11609" y="10359"/>
                    <a:pt x="11573" y="9657"/>
                    <a:pt x="11133" y="9264"/>
                  </a:cubicBezTo>
                  <a:lnTo>
                    <a:pt x="8573" y="7014"/>
                  </a:lnTo>
                  <a:cubicBezTo>
                    <a:pt x="8483" y="6939"/>
                    <a:pt x="8369" y="6897"/>
                    <a:pt x="8259" y="6897"/>
                  </a:cubicBezTo>
                  <a:cubicBezTo>
                    <a:pt x="8194" y="6897"/>
                    <a:pt x="8130" y="6911"/>
                    <a:pt x="8073" y="6942"/>
                  </a:cubicBezTo>
                  <a:lnTo>
                    <a:pt x="7596" y="6454"/>
                  </a:lnTo>
                  <a:cubicBezTo>
                    <a:pt x="8811" y="4894"/>
                    <a:pt x="8704" y="2632"/>
                    <a:pt x="7263" y="1179"/>
                  </a:cubicBezTo>
                  <a:cubicBezTo>
                    <a:pt x="6477" y="394"/>
                    <a:pt x="5450" y="1"/>
                    <a:pt x="442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9465;p86"/>
            <p:cNvSpPr/>
            <p:nvPr/>
          </p:nvSpPr>
          <p:spPr>
            <a:xfrm>
              <a:off x="4098219" y="3850602"/>
              <a:ext cx="101299" cy="195781"/>
            </a:xfrm>
            <a:custGeom>
              <a:avLst/>
              <a:gdLst/>
              <a:ahLst/>
              <a:cxnLst/>
              <a:rect l="l" t="t" r="r" b="b"/>
              <a:pathLst>
                <a:path w="3180" h="6146" extrusionOk="0">
                  <a:moveTo>
                    <a:pt x="194" y="1"/>
                  </a:moveTo>
                  <a:cubicBezTo>
                    <a:pt x="120" y="1"/>
                    <a:pt x="58" y="57"/>
                    <a:pt x="36" y="133"/>
                  </a:cubicBezTo>
                  <a:cubicBezTo>
                    <a:pt x="24" y="228"/>
                    <a:pt x="84" y="300"/>
                    <a:pt x="179" y="312"/>
                  </a:cubicBezTo>
                  <a:cubicBezTo>
                    <a:pt x="775" y="407"/>
                    <a:pt x="1322" y="669"/>
                    <a:pt x="1739" y="1110"/>
                  </a:cubicBezTo>
                  <a:cubicBezTo>
                    <a:pt x="2822" y="2193"/>
                    <a:pt x="2822" y="3967"/>
                    <a:pt x="1739" y="5050"/>
                  </a:cubicBezTo>
                  <a:cubicBezTo>
                    <a:pt x="1286" y="5479"/>
                    <a:pt x="739" y="5765"/>
                    <a:pt x="143" y="5836"/>
                  </a:cubicBezTo>
                  <a:cubicBezTo>
                    <a:pt x="60" y="5848"/>
                    <a:pt x="1" y="5932"/>
                    <a:pt x="13" y="6015"/>
                  </a:cubicBezTo>
                  <a:cubicBezTo>
                    <a:pt x="24" y="6086"/>
                    <a:pt x="84" y="6146"/>
                    <a:pt x="179" y="6146"/>
                  </a:cubicBezTo>
                  <a:lnTo>
                    <a:pt x="203" y="6146"/>
                  </a:lnTo>
                  <a:cubicBezTo>
                    <a:pt x="870" y="6063"/>
                    <a:pt x="1489" y="5753"/>
                    <a:pt x="1977" y="5277"/>
                  </a:cubicBezTo>
                  <a:cubicBezTo>
                    <a:pt x="3180" y="4062"/>
                    <a:pt x="3180" y="2086"/>
                    <a:pt x="1977" y="883"/>
                  </a:cubicBezTo>
                  <a:cubicBezTo>
                    <a:pt x="1501" y="407"/>
                    <a:pt x="894" y="97"/>
                    <a:pt x="215" y="2"/>
                  </a:cubicBezTo>
                  <a:cubicBezTo>
                    <a:pt x="208" y="1"/>
                    <a:pt x="201" y="1"/>
                    <a:pt x="19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9466;p86"/>
            <p:cNvSpPr/>
            <p:nvPr/>
          </p:nvSpPr>
          <p:spPr>
            <a:xfrm>
              <a:off x="3981789" y="3849136"/>
              <a:ext cx="103178" cy="198011"/>
            </a:xfrm>
            <a:custGeom>
              <a:avLst/>
              <a:gdLst/>
              <a:ahLst/>
              <a:cxnLst/>
              <a:rect l="l" t="t" r="r" b="b"/>
              <a:pathLst>
                <a:path w="3239" h="6216" extrusionOk="0">
                  <a:moveTo>
                    <a:pt x="3036" y="1"/>
                  </a:moveTo>
                  <a:cubicBezTo>
                    <a:pt x="2346" y="120"/>
                    <a:pt x="1703" y="441"/>
                    <a:pt x="1215" y="929"/>
                  </a:cubicBezTo>
                  <a:cubicBezTo>
                    <a:pt x="0" y="2132"/>
                    <a:pt x="0" y="4108"/>
                    <a:pt x="1215" y="5323"/>
                  </a:cubicBezTo>
                  <a:cubicBezTo>
                    <a:pt x="1715" y="5823"/>
                    <a:pt x="2346" y="6120"/>
                    <a:pt x="3036" y="6216"/>
                  </a:cubicBezTo>
                  <a:lnTo>
                    <a:pt x="3060" y="6216"/>
                  </a:lnTo>
                  <a:cubicBezTo>
                    <a:pt x="3132" y="6216"/>
                    <a:pt x="3203" y="6156"/>
                    <a:pt x="3215" y="6061"/>
                  </a:cubicBezTo>
                  <a:cubicBezTo>
                    <a:pt x="3239" y="5978"/>
                    <a:pt x="3156" y="5894"/>
                    <a:pt x="3072" y="5882"/>
                  </a:cubicBezTo>
                  <a:cubicBezTo>
                    <a:pt x="2441" y="5811"/>
                    <a:pt x="1882" y="5537"/>
                    <a:pt x="1429" y="5085"/>
                  </a:cubicBezTo>
                  <a:cubicBezTo>
                    <a:pt x="346" y="3989"/>
                    <a:pt x="346" y="2215"/>
                    <a:pt x="1429" y="1132"/>
                  </a:cubicBezTo>
                  <a:cubicBezTo>
                    <a:pt x="1882" y="691"/>
                    <a:pt x="2441" y="405"/>
                    <a:pt x="3072" y="334"/>
                  </a:cubicBezTo>
                  <a:cubicBezTo>
                    <a:pt x="3156" y="322"/>
                    <a:pt x="3215" y="239"/>
                    <a:pt x="3215" y="155"/>
                  </a:cubicBezTo>
                  <a:cubicBezTo>
                    <a:pt x="3203" y="60"/>
                    <a:pt x="3132" y="1"/>
                    <a:pt x="303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F6C29-9C0A-4122-874E-E5D373CFD639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4008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0739" y="2183112"/>
            <a:ext cx="9842379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600" dirty="0"/>
              <a:t>Atteindre une limite de détection de l’ordre du </a:t>
            </a:r>
            <a:r>
              <a:rPr lang="fr-FR" sz="2600" b="1" dirty="0"/>
              <a:t>ppm (µg/g)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fr-FR" sz="2600" dirty="0" smtClean="0"/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fr-FR" sz="2600" dirty="0" smtClean="0"/>
              <a:t>Optimiser </a:t>
            </a:r>
            <a:r>
              <a:rPr lang="fr-FR" sz="2600" dirty="0"/>
              <a:t>le setup </a:t>
            </a:r>
            <a:r>
              <a:rPr lang="fr-FR" sz="2600" b="1" dirty="0"/>
              <a:t>expérimental </a:t>
            </a:r>
            <a:r>
              <a:rPr lang="fr-FR" sz="2600" dirty="0"/>
              <a:t>(paramètres du détecteur, intensité faisceau, blindage, temps d’acquisition)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fr-FR" sz="2600" dirty="0" smtClean="0"/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fr-FR" sz="2600" dirty="0" smtClean="0"/>
              <a:t>Evaluer </a:t>
            </a:r>
            <a:r>
              <a:rPr lang="fr-FR" sz="2600" dirty="0"/>
              <a:t>la contribution de l’</a:t>
            </a:r>
            <a:r>
              <a:rPr lang="fr-FR" sz="2600" b="1" dirty="0"/>
              <a:t>activation de la matrice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fr-FR" sz="2600" dirty="0" smtClean="0"/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fr-FR" sz="2600" dirty="0" smtClean="0"/>
              <a:t>Analyse </a:t>
            </a:r>
            <a:r>
              <a:rPr lang="fr-FR" sz="2600" dirty="0"/>
              <a:t>de </a:t>
            </a:r>
            <a:r>
              <a:rPr lang="fr-FR" sz="2600" b="1" dirty="0"/>
              <a:t>standards en argent </a:t>
            </a:r>
            <a:r>
              <a:rPr lang="fr-FR" sz="2600" dirty="0"/>
              <a:t>avec des traces d’Indium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1716400" y="92761"/>
            <a:ext cx="82975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3600" dirty="0" smtClean="0"/>
              <a:t>Meilleurs conditions pour détecter l’indium</a:t>
            </a:r>
            <a:endParaRPr lang="fr-FR" sz="36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9781" y="3455259"/>
            <a:ext cx="540055" cy="54005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8158" y="3075788"/>
            <a:ext cx="531670" cy="53167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9781" y="2183112"/>
            <a:ext cx="609524" cy="60952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5328" y="4236656"/>
            <a:ext cx="453813" cy="453813"/>
          </a:xfrm>
          <a:prstGeom prst="rect">
            <a:avLst/>
          </a:prstGeom>
        </p:spPr>
      </p:pic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F6C29-9C0A-4122-874E-E5D373CFD639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886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43126" y="92761"/>
            <a:ext cx="34441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3600" dirty="0" smtClean="0"/>
              <a:t>Choix du faisceau</a:t>
            </a:r>
            <a:endParaRPr lang="fr-FR" sz="3600" dirty="0"/>
          </a:p>
        </p:txBody>
      </p:sp>
      <p:sp>
        <p:nvSpPr>
          <p:cNvPr id="3" name="ZoneTexte 2"/>
          <p:cNvSpPr txBox="1"/>
          <p:nvPr/>
        </p:nvSpPr>
        <p:spPr>
          <a:xfrm>
            <a:off x="4645882" y="1902362"/>
            <a:ext cx="3421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Profondeur d’analyse</a:t>
            </a:r>
            <a:endParaRPr lang="fr-FR" sz="2400" dirty="0"/>
          </a:p>
        </p:txBody>
      </p:sp>
      <p:sp>
        <p:nvSpPr>
          <p:cNvPr id="4" name="ZoneTexte 3"/>
          <p:cNvSpPr txBox="1"/>
          <p:nvPr/>
        </p:nvSpPr>
        <p:spPr>
          <a:xfrm>
            <a:off x="5786335" y="1076043"/>
            <a:ext cx="64056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Section efficace de production de rayons X </a:t>
            </a:r>
            <a:endParaRPr lang="fr-FR" sz="2400" dirty="0"/>
          </a:p>
        </p:txBody>
      </p:sp>
      <p:sp>
        <p:nvSpPr>
          <p:cNvPr id="5" name="ZoneTexte 4"/>
          <p:cNvSpPr txBox="1"/>
          <p:nvPr/>
        </p:nvSpPr>
        <p:spPr>
          <a:xfrm>
            <a:off x="418301" y="1045265"/>
            <a:ext cx="34030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F</a:t>
            </a:r>
            <a:r>
              <a:rPr lang="fr-FR" sz="2400" dirty="0" smtClean="0"/>
              <a:t>aisceau </a:t>
            </a:r>
            <a:r>
              <a:rPr lang="fr-FR" sz="2400" dirty="0"/>
              <a:t>extrait à l’air</a:t>
            </a:r>
          </a:p>
        </p:txBody>
      </p:sp>
      <p:pic>
        <p:nvPicPr>
          <p:cNvPr id="6" name="Espace réservé du contenu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01" y="4483370"/>
            <a:ext cx="3148843" cy="177293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90982" y="4021705"/>
            <a:ext cx="22576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400" dirty="0"/>
              <a:t>F</a:t>
            </a:r>
            <a:r>
              <a:rPr lang="fr-FR" sz="2400" dirty="0" smtClean="0"/>
              <a:t>aisceau </a:t>
            </a:r>
            <a:r>
              <a:rPr lang="fr-FR" sz="2400" dirty="0"/>
              <a:t>focalisé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99" y="1476154"/>
            <a:ext cx="3923638" cy="2207046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813" y="2302473"/>
            <a:ext cx="3834318" cy="3472188"/>
          </a:xfrm>
          <a:prstGeom prst="rect">
            <a:avLst/>
          </a:prstGeom>
        </p:spPr>
      </p:pic>
      <p:graphicFrame>
        <p:nvGraphicFramePr>
          <p:cNvPr id="10" name="Graphique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1356516"/>
              </p:ext>
            </p:extLst>
          </p:nvPr>
        </p:nvGraphicFramePr>
        <p:xfrm>
          <a:off x="5844246" y="1611604"/>
          <a:ext cx="6308612" cy="41431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ZoneTexte 10"/>
          <p:cNvSpPr txBox="1"/>
          <p:nvPr/>
        </p:nvSpPr>
        <p:spPr>
          <a:xfrm rot="19759809">
            <a:off x="9685286" y="2482363"/>
            <a:ext cx="1079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158 µm</a:t>
            </a:r>
            <a:endParaRPr lang="en-GB" dirty="0"/>
          </a:p>
        </p:txBody>
      </p:sp>
      <p:cxnSp>
        <p:nvCxnSpPr>
          <p:cNvPr id="12" name="Connecteur droit avec flèche 11"/>
          <p:cNvCxnSpPr/>
          <p:nvPr/>
        </p:nvCxnSpPr>
        <p:spPr>
          <a:xfrm flipH="1">
            <a:off x="9761347" y="2543606"/>
            <a:ext cx="997810" cy="694375"/>
          </a:xfrm>
          <a:prstGeom prst="straightConnector1">
            <a:avLst/>
          </a:prstGeom>
          <a:ln w="38100">
            <a:solidFill>
              <a:schemeClr val="tx1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7758131" y="5750117"/>
            <a:ext cx="28464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α</a:t>
            </a:r>
            <a:r>
              <a:rPr lang="fr-FR" sz="2400" dirty="0" smtClean="0"/>
              <a:t> 68MeV = 236 barn</a:t>
            </a:r>
          </a:p>
          <a:p>
            <a:r>
              <a:rPr lang="fr-FR" sz="2400" dirty="0" smtClean="0"/>
              <a:t>H+ 34MeV = 92 barn </a:t>
            </a:r>
            <a:endParaRPr lang="en-GB" sz="2400" dirty="0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F6C29-9C0A-4122-874E-E5D373CFD639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6843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Graphic spid="10" grpId="0">
        <p:bldAsOne/>
      </p:bldGraphic>
      <p:bldP spid="11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14" y="965532"/>
            <a:ext cx="4891597" cy="57204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/>
              <p:cNvSpPr txBox="1"/>
              <p:nvPr/>
            </p:nvSpPr>
            <p:spPr>
              <a:xfrm>
                <a:off x="6096000" y="708136"/>
                <a:ext cx="5805996" cy="17729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fr-FR" dirty="0" smtClean="0"/>
                  <a:t>: profondeur d’analyse caractéristique selon l’atténuation des rayons X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=1%</m:t>
                    </m:r>
                    <m:r>
                      <a:rPr lang="fr-FR" b="0" i="0" smtClean="0">
                        <a:latin typeface="Cambria Math" panose="02040503050406030204" pitchFamily="18" charset="0"/>
                      </a:rPr>
                      <m:t>, 10%)</m:t>
                    </m:r>
                  </m:oMath>
                </a14:m>
                <a:endParaRPr lang="fr-FR" dirty="0" smtClean="0"/>
              </a:p>
              <a:p>
                <a:pPr algn="just"/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fr-FR" dirty="0" smtClean="0"/>
                  <a:t>: angle d’incidence du faisceau / normale à la cible</a:t>
                </a:r>
              </a:p>
              <a:p>
                <a:pPr algn="just"/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fr-FR" b="0" dirty="0" smtClean="0"/>
                  <a:t>: profondeur « vue » par le faisceau</a:t>
                </a:r>
                <a:endParaRPr lang="fr-FR" b="0" i="1" dirty="0" smtClean="0"/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func>
                            <m:func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fr-FR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GB" dirty="0" smtClean="0"/>
              </a:p>
            </p:txBody>
          </p:sp>
        </mc:Choice>
        <mc:Fallback xmlns="">
          <p:sp>
            <p:nvSpPr>
              <p:cNvPr id="4" name="ZoneText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708136"/>
                <a:ext cx="5805996" cy="1772921"/>
              </a:xfrm>
              <a:prstGeom prst="rect">
                <a:avLst/>
              </a:prstGeom>
              <a:blipFill>
                <a:blip r:embed="rId3"/>
                <a:stretch>
                  <a:fillRect l="-840" t="-1718" r="-8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Graphique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9203708"/>
              </p:ext>
            </p:extLst>
          </p:nvPr>
        </p:nvGraphicFramePr>
        <p:xfrm>
          <a:off x="6096000" y="2405061"/>
          <a:ext cx="5969001" cy="4133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6" name="Groupe 5"/>
          <p:cNvGrpSpPr/>
          <p:nvPr/>
        </p:nvGrpSpPr>
        <p:grpSpPr>
          <a:xfrm>
            <a:off x="6606831" y="4471986"/>
            <a:ext cx="3744532" cy="1090492"/>
            <a:chOff x="6606831" y="4471986"/>
            <a:chExt cx="3744532" cy="109049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ZoneTexte 6"/>
                <p:cNvSpPr txBox="1"/>
                <p:nvPr/>
              </p:nvSpPr>
              <p:spPr>
                <a:xfrm>
                  <a:off x="6606832" y="4500661"/>
                  <a:ext cx="2332982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(50°)=250µ</m:t>
                        </m:r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=10%</m:t>
                        </m:r>
                      </m:oMath>
                    </m:oMathPara>
                  </a14:m>
                  <a:endParaRPr lang="fr-FR" sz="1400" b="0" dirty="0" smtClean="0"/>
                </a:p>
              </p:txBody>
            </p:sp>
          </mc:Choice>
          <mc:Fallback xmlns="">
            <p:sp>
              <p:nvSpPr>
                <p:cNvPr id="7" name="ZoneTexte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06832" y="4500661"/>
                  <a:ext cx="2332982" cy="307777"/>
                </a:xfrm>
                <a:prstGeom prst="rect">
                  <a:avLst/>
                </a:prstGeom>
                <a:blipFill>
                  <a:blip r:embed="rId5"/>
                  <a:stretch>
                    <a:fillRect b="-588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Connecteur droit avec flèche 7"/>
            <p:cNvCxnSpPr/>
            <p:nvPr/>
          </p:nvCxnSpPr>
          <p:spPr>
            <a:xfrm flipH="1">
              <a:off x="6693764" y="4471986"/>
              <a:ext cx="1742973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cteur droit avec flèche 8"/>
            <p:cNvCxnSpPr/>
            <p:nvPr/>
          </p:nvCxnSpPr>
          <p:spPr>
            <a:xfrm flipH="1">
              <a:off x="6693765" y="5254701"/>
              <a:ext cx="3657598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ZoneTexte 9"/>
                <p:cNvSpPr txBox="1"/>
                <p:nvPr/>
              </p:nvSpPr>
              <p:spPr>
                <a:xfrm>
                  <a:off x="6606831" y="5254701"/>
                  <a:ext cx="2146551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(50°)=492µ</m:t>
                        </m:r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=1%</m:t>
                        </m:r>
                      </m:oMath>
                    </m:oMathPara>
                  </a14:m>
                  <a:endParaRPr lang="fr-FR" sz="1400" b="0" dirty="0" smtClean="0"/>
                </a:p>
              </p:txBody>
            </p:sp>
          </mc:Choice>
          <mc:Fallback xmlns="">
            <p:sp>
              <p:nvSpPr>
                <p:cNvPr id="10" name="ZoneTexte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06831" y="5254701"/>
                  <a:ext cx="2146551" cy="307777"/>
                </a:xfrm>
                <a:prstGeom prst="rect">
                  <a:avLst/>
                </a:prstGeom>
                <a:blipFill>
                  <a:blip r:embed="rId6"/>
                  <a:stretch>
                    <a:fillRect b="-800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" name="Rectangle 10"/>
          <p:cNvSpPr/>
          <p:nvPr/>
        </p:nvSpPr>
        <p:spPr>
          <a:xfrm>
            <a:off x="3613114" y="92761"/>
            <a:ext cx="45041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3600" dirty="0" smtClean="0"/>
              <a:t>L’orientation de la cible</a:t>
            </a:r>
            <a:endParaRPr lang="fr-FR" sz="3600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F6C29-9C0A-4122-874E-E5D373CFD639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8997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5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95713" y="92761"/>
            <a:ext cx="37389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3600" dirty="0" smtClean="0"/>
              <a:t>Choix du détecteur</a:t>
            </a:r>
            <a:endParaRPr lang="fr-FR" sz="3600" dirty="0"/>
          </a:p>
        </p:txBody>
      </p:sp>
      <p:pic>
        <p:nvPicPr>
          <p:cNvPr id="3" name="Espace réservé du contenu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21" t="18283" r="42483" b="109"/>
          <a:stretch/>
        </p:blipFill>
        <p:spPr>
          <a:xfrm>
            <a:off x="181476" y="1097463"/>
            <a:ext cx="2409984" cy="2672429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693333" y="840896"/>
            <a:ext cx="5229294" cy="1795363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High-Purity Germanium (</a:t>
            </a:r>
            <a:r>
              <a:rPr lang="en-GB" sz="2400" dirty="0" err="1">
                <a:solidFill>
                  <a:schemeClr val="tx1"/>
                </a:solidFill>
              </a:rPr>
              <a:t>HPGe</a:t>
            </a:r>
            <a:r>
              <a:rPr lang="en-GB" sz="2400" dirty="0" smtClean="0">
                <a:solidFill>
                  <a:schemeClr val="tx1"/>
                </a:solidFill>
              </a:rPr>
              <a:t>)</a:t>
            </a:r>
            <a:endParaRPr lang="fr-FR" sz="1400" dirty="0" smtClean="0">
              <a:solidFill>
                <a:schemeClr val="tx1"/>
              </a:solidFill>
            </a:endParaRPr>
          </a:p>
          <a:p>
            <a:pPr marL="285750" indent="-285750" algn="just">
              <a:spcBef>
                <a:spcPts val="400"/>
              </a:spcBef>
              <a:buFont typeface="Wingdings" panose="05000000000000000000" pitchFamily="2" charset="2"/>
              <a:buChar char="§"/>
            </a:pPr>
            <a:r>
              <a:rPr lang="fr-FR" sz="1400" dirty="0" smtClean="0">
                <a:solidFill>
                  <a:schemeClr val="tx1"/>
                </a:solidFill>
              </a:rPr>
              <a:t>Détecteur semi-conducteur refroidi à l’azote liquide</a:t>
            </a:r>
          </a:p>
          <a:p>
            <a:pPr marL="285750" indent="-285750" algn="just">
              <a:spcBef>
                <a:spcPts val="400"/>
              </a:spcBef>
              <a:buFont typeface="Wingdings" panose="05000000000000000000" pitchFamily="2" charset="2"/>
              <a:buChar char="§"/>
            </a:pPr>
            <a:r>
              <a:rPr lang="fr-FR" sz="1400" dirty="0" smtClean="0">
                <a:solidFill>
                  <a:schemeClr val="tx1"/>
                </a:solidFill>
              </a:rPr>
              <a:t>Bonne résolution en énergie FWHM =311 eV à 22,1keV</a:t>
            </a:r>
            <a:endParaRPr lang="en-GB" sz="1400" dirty="0" smtClean="0">
              <a:solidFill>
                <a:schemeClr val="tx1"/>
              </a:solidFill>
            </a:endParaRPr>
          </a:p>
          <a:p>
            <a:pPr marL="285750" indent="-285750" algn="just">
              <a:spcBef>
                <a:spcPts val="400"/>
              </a:spcBef>
              <a:buFont typeface="Wingdings" panose="05000000000000000000" pitchFamily="2" charset="2"/>
              <a:buChar char="§"/>
            </a:pPr>
            <a:r>
              <a:rPr lang="fr-FR" sz="1400" dirty="0" smtClean="0">
                <a:solidFill>
                  <a:schemeClr val="tx1"/>
                </a:solidFill>
              </a:rPr>
              <a:t>Rayons</a:t>
            </a:r>
            <a:r>
              <a:rPr lang="en-GB" sz="1400" dirty="0" smtClean="0">
                <a:solidFill>
                  <a:schemeClr val="tx1"/>
                </a:solidFill>
              </a:rPr>
              <a:t> </a:t>
            </a:r>
            <a:r>
              <a:rPr lang="en-GB" sz="1400" dirty="0">
                <a:solidFill>
                  <a:schemeClr val="tx1"/>
                </a:solidFill>
              </a:rPr>
              <a:t>X </a:t>
            </a:r>
            <a:r>
              <a:rPr lang="en-GB" sz="1400" dirty="0" smtClean="0">
                <a:solidFill>
                  <a:schemeClr val="tx1"/>
                </a:solidFill>
              </a:rPr>
              <a:t>et </a:t>
            </a:r>
            <a:r>
              <a:rPr lang="el-GR" sz="1400" dirty="0" smtClean="0">
                <a:solidFill>
                  <a:schemeClr val="tx1"/>
                </a:solidFill>
              </a:rPr>
              <a:t>γ</a:t>
            </a:r>
            <a:r>
              <a:rPr lang="fr-FR" sz="14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r>
              <a:rPr lang="fr-FR" sz="1400" dirty="0" smtClean="0">
                <a:solidFill>
                  <a:schemeClr val="tx1"/>
                </a:solidFill>
              </a:rPr>
              <a:t>détectés jusqu'à</a:t>
            </a:r>
            <a:r>
              <a:rPr lang="en-GB" sz="1400" dirty="0" smtClean="0">
                <a:solidFill>
                  <a:schemeClr val="tx1"/>
                </a:solidFill>
              </a:rPr>
              <a:t> 130keV</a:t>
            </a:r>
            <a:endParaRPr lang="fr-FR" sz="1400" dirty="0">
              <a:solidFill>
                <a:schemeClr val="tx1"/>
              </a:solidFill>
            </a:endParaRPr>
          </a:p>
          <a:p>
            <a:pPr marL="285750" indent="-285750" algn="just">
              <a:spcBef>
                <a:spcPts val="400"/>
              </a:spcBef>
              <a:buFont typeface="Wingdings" panose="05000000000000000000" pitchFamily="2" charset="2"/>
              <a:buChar char="§"/>
            </a:pPr>
            <a:r>
              <a:rPr lang="fr-FR" sz="1400" dirty="0" smtClean="0">
                <a:solidFill>
                  <a:schemeClr val="tx1"/>
                </a:solidFill>
              </a:rPr>
              <a:t>Bonne sensibilité sur la gamme d’énergie des rayons X</a:t>
            </a:r>
          </a:p>
          <a:p>
            <a:pPr marL="285750" indent="-285750" algn="just">
              <a:spcBef>
                <a:spcPts val="400"/>
              </a:spcBef>
              <a:buFont typeface="Wingdings" panose="05000000000000000000" pitchFamily="2" charset="2"/>
              <a:buChar char="§"/>
            </a:pPr>
            <a:r>
              <a:rPr lang="fr-FR" sz="1400" dirty="0" smtClean="0">
                <a:solidFill>
                  <a:schemeClr val="tx1"/>
                </a:solidFill>
              </a:rPr>
              <a:t>Permet d’atteindre des taux de comptage élevés</a:t>
            </a:r>
            <a:endParaRPr lang="en-GB" sz="1400" dirty="0" smtClean="0">
              <a:solidFill>
                <a:schemeClr val="tx1"/>
              </a:solidFill>
            </a:endParaRPr>
          </a:p>
        </p:txBody>
      </p:sp>
      <p:grpSp>
        <p:nvGrpSpPr>
          <p:cNvPr id="5" name="Groupe 4"/>
          <p:cNvGrpSpPr/>
          <p:nvPr/>
        </p:nvGrpSpPr>
        <p:grpSpPr>
          <a:xfrm>
            <a:off x="2591460" y="2677737"/>
            <a:ext cx="5091152" cy="1222914"/>
            <a:chOff x="2591460" y="2677737"/>
            <a:chExt cx="5091152" cy="1222914"/>
          </a:xfrm>
        </p:grpSpPr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00000000-0008-0000-0900-0000020000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74635" y="2677737"/>
              <a:ext cx="5007977" cy="915137"/>
            </a:xfrm>
            <a:prstGeom prst="rect">
              <a:avLst/>
            </a:prstGeom>
          </p:spPr>
        </p:pic>
        <p:sp>
          <p:nvSpPr>
            <p:cNvPr id="7" name="ZoneTexte 6"/>
            <p:cNvSpPr txBox="1"/>
            <p:nvPr/>
          </p:nvSpPr>
          <p:spPr>
            <a:xfrm>
              <a:off x="2591460" y="3592874"/>
              <a:ext cx="467627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i="1" dirty="0" smtClean="0"/>
                <a:t>Données issues de la thèse de Mostafa HAZIM</a:t>
              </a:r>
              <a:endParaRPr lang="en-GB" sz="1400" i="1" dirty="0"/>
            </a:p>
          </p:txBody>
        </p:sp>
      </p:grpSp>
      <p:grpSp>
        <p:nvGrpSpPr>
          <p:cNvPr id="8" name="Groupe 7"/>
          <p:cNvGrpSpPr/>
          <p:nvPr/>
        </p:nvGrpSpPr>
        <p:grpSpPr>
          <a:xfrm>
            <a:off x="7191119" y="-85265"/>
            <a:ext cx="5264147" cy="4028129"/>
            <a:chOff x="7267734" y="0"/>
            <a:chExt cx="5264147" cy="4028129"/>
          </a:xfrm>
        </p:grpSpPr>
        <p:grpSp>
          <p:nvGrpSpPr>
            <p:cNvPr id="9" name="Groupe 8"/>
            <p:cNvGrpSpPr/>
            <p:nvPr/>
          </p:nvGrpSpPr>
          <p:grpSpPr>
            <a:xfrm>
              <a:off x="7267734" y="0"/>
              <a:ext cx="5264147" cy="4028129"/>
              <a:chOff x="6166053" y="-172787"/>
              <a:chExt cx="5264147" cy="4028129"/>
            </a:xfrm>
          </p:grpSpPr>
          <p:pic>
            <p:nvPicPr>
              <p:cNvPr id="12" name="Image 11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66053" y="-172787"/>
                <a:ext cx="5264147" cy="4028129"/>
              </a:xfrm>
              <a:prstGeom prst="rect">
                <a:avLst/>
              </a:prstGeom>
            </p:spPr>
          </p:pic>
          <p:grpSp>
            <p:nvGrpSpPr>
              <p:cNvPr id="13" name="Groupe 12"/>
              <p:cNvGrpSpPr/>
              <p:nvPr/>
            </p:nvGrpSpPr>
            <p:grpSpPr>
              <a:xfrm>
                <a:off x="7468203" y="2107417"/>
                <a:ext cx="1161495" cy="0"/>
                <a:chOff x="631794" y="2494625"/>
                <a:chExt cx="1161495" cy="0"/>
              </a:xfrm>
            </p:grpSpPr>
            <p:cxnSp>
              <p:nvCxnSpPr>
                <p:cNvPr id="15" name="Connecteur droit avec flèche 14"/>
                <p:cNvCxnSpPr/>
                <p:nvPr/>
              </p:nvCxnSpPr>
              <p:spPr>
                <a:xfrm flipH="1">
                  <a:off x="1411549" y="2494625"/>
                  <a:ext cx="381740" cy="0"/>
                </a:xfrm>
                <a:prstGeom prst="straightConnector1">
                  <a:avLst/>
                </a:prstGeom>
                <a:ln w="38100">
                  <a:solidFill>
                    <a:schemeClr val="tx1">
                      <a:alpha val="6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Connecteur droit avec flèche 15"/>
                <p:cNvCxnSpPr/>
                <p:nvPr/>
              </p:nvCxnSpPr>
              <p:spPr>
                <a:xfrm>
                  <a:off x="631794" y="2494625"/>
                  <a:ext cx="442404" cy="0"/>
                </a:xfrm>
                <a:prstGeom prst="straightConnector1">
                  <a:avLst/>
                </a:prstGeom>
                <a:ln w="38100">
                  <a:solidFill>
                    <a:schemeClr val="tx1">
                      <a:alpha val="6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" name="ZoneTexte 13"/>
              <p:cNvSpPr txBox="1"/>
              <p:nvPr/>
            </p:nvSpPr>
            <p:spPr>
              <a:xfrm>
                <a:off x="8592201" y="1891098"/>
                <a:ext cx="7825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 smtClean="0"/>
                  <a:t>311eV</a:t>
                </a:r>
                <a:endParaRPr lang="en-GB" dirty="0"/>
              </a:p>
            </p:txBody>
          </p:sp>
        </p:grpSp>
        <p:sp>
          <p:nvSpPr>
            <p:cNvPr id="10" name="ZoneTexte 9"/>
            <p:cNvSpPr txBox="1"/>
            <p:nvPr/>
          </p:nvSpPr>
          <p:spPr>
            <a:xfrm>
              <a:off x="8774403" y="388996"/>
              <a:ext cx="79517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 smtClean="0"/>
                <a:t>Ag </a:t>
              </a:r>
              <a:r>
                <a:rPr lang="en-GB" sz="1400" dirty="0" err="1" smtClean="0"/>
                <a:t>Ka</a:t>
              </a:r>
              <a:endParaRPr lang="en-GB" sz="1400" dirty="0"/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10459786" y="2280204"/>
              <a:ext cx="7216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 smtClean="0"/>
                <a:t>Ag Kb</a:t>
              </a:r>
              <a:endParaRPr lang="en-GB" sz="1400" dirty="0"/>
            </a:p>
          </p:txBody>
        </p:sp>
      </p:grpSp>
      <p:grpSp>
        <p:nvGrpSpPr>
          <p:cNvPr id="17" name="Groupe 16"/>
          <p:cNvGrpSpPr/>
          <p:nvPr/>
        </p:nvGrpSpPr>
        <p:grpSpPr>
          <a:xfrm>
            <a:off x="0" y="4384374"/>
            <a:ext cx="3183073" cy="2011688"/>
            <a:chOff x="201749" y="4451185"/>
            <a:chExt cx="3183073" cy="2011688"/>
          </a:xfrm>
        </p:grpSpPr>
        <p:pic>
          <p:nvPicPr>
            <p:cNvPr id="18" name="Image 17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556" t="29773" r="34531" b="43430"/>
            <a:stretch/>
          </p:blipFill>
          <p:spPr>
            <a:xfrm flipH="1">
              <a:off x="201749" y="4451185"/>
              <a:ext cx="3183073" cy="2011688"/>
            </a:xfrm>
            <a:prstGeom prst="rect">
              <a:avLst/>
            </a:prstGeom>
          </p:spPr>
        </p:pic>
        <p:sp>
          <p:nvSpPr>
            <p:cNvPr id="19" name="ZoneTexte 18"/>
            <p:cNvSpPr txBox="1"/>
            <p:nvPr/>
          </p:nvSpPr>
          <p:spPr>
            <a:xfrm>
              <a:off x="1884988" y="4529902"/>
              <a:ext cx="5052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Pb</a:t>
              </a:r>
              <a:endParaRPr lang="en-GB" dirty="0"/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1952243" y="4793284"/>
              <a:ext cx="5052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Cu</a:t>
              </a:r>
              <a:endParaRPr lang="en-GB" dirty="0"/>
            </a:p>
          </p:txBody>
        </p:sp>
        <p:sp>
          <p:nvSpPr>
            <p:cNvPr id="21" name="ZoneTexte 20"/>
            <p:cNvSpPr txBox="1"/>
            <p:nvPr/>
          </p:nvSpPr>
          <p:spPr>
            <a:xfrm>
              <a:off x="1130729" y="4963189"/>
              <a:ext cx="5052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Al</a:t>
              </a:r>
              <a:endParaRPr lang="en-GB" dirty="0"/>
            </a:p>
          </p:txBody>
        </p:sp>
      </p:grpSp>
      <p:sp>
        <p:nvSpPr>
          <p:cNvPr id="22" name="ZoneTexte 21"/>
          <p:cNvSpPr txBox="1"/>
          <p:nvPr/>
        </p:nvSpPr>
        <p:spPr>
          <a:xfrm>
            <a:off x="3183073" y="4097734"/>
            <a:ext cx="5692591" cy="2646878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solidFill>
                  <a:schemeClr val="tx1"/>
                </a:solidFill>
              </a:rPr>
              <a:t>Blindage du détecteur</a:t>
            </a:r>
          </a:p>
          <a:p>
            <a:pPr marL="285750" indent="-285750" algn="just">
              <a:spcBef>
                <a:spcPts val="400"/>
              </a:spcBef>
              <a:buFont typeface="Wingdings" panose="05000000000000000000" pitchFamily="2" charset="2"/>
              <a:buChar char="§"/>
            </a:pPr>
            <a:r>
              <a:rPr lang="fr-FR" sz="1400" dirty="0" smtClean="0">
                <a:solidFill>
                  <a:schemeClr val="tx1"/>
                </a:solidFill>
              </a:rPr>
              <a:t>Structure multicouche (Pb/Cu/Al) &gt; arrêter les </a:t>
            </a:r>
            <a:r>
              <a:rPr lang="el-GR" sz="14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γ</a:t>
            </a:r>
            <a:r>
              <a:rPr lang="fr-FR" sz="14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r>
              <a:rPr lang="fr-FR" sz="1400" dirty="0" smtClean="0">
                <a:solidFill>
                  <a:schemeClr val="tx1"/>
                </a:solidFill>
              </a:rPr>
              <a:t>émis par la ligne + atténuer les X du plomb</a:t>
            </a:r>
          </a:p>
          <a:p>
            <a:pPr marL="285750" indent="-285750" algn="just">
              <a:spcBef>
                <a:spcPts val="400"/>
              </a:spcBef>
              <a:buFont typeface="Wingdings" panose="05000000000000000000" pitchFamily="2" charset="2"/>
              <a:buChar char="§"/>
            </a:pPr>
            <a:r>
              <a:rPr lang="fr-FR" sz="1400" dirty="0">
                <a:solidFill>
                  <a:schemeClr val="tx1"/>
                </a:solidFill>
              </a:rPr>
              <a:t>P</a:t>
            </a:r>
            <a:r>
              <a:rPr lang="fr-FR" sz="1400" dirty="0" smtClean="0">
                <a:solidFill>
                  <a:schemeClr val="tx1"/>
                </a:solidFill>
              </a:rPr>
              <a:t>as d’impacte sur le bruit émis par la cible</a:t>
            </a:r>
          </a:p>
          <a:p>
            <a:pPr marL="285750" indent="-285750" algn="just">
              <a:spcBef>
                <a:spcPts val="400"/>
              </a:spcBef>
              <a:buFont typeface="Wingdings" panose="05000000000000000000" pitchFamily="2" charset="2"/>
              <a:buChar char="§"/>
            </a:pPr>
            <a:r>
              <a:rPr lang="fr-FR" sz="1400" dirty="0" smtClean="0">
                <a:solidFill>
                  <a:schemeClr val="tx1"/>
                </a:solidFill>
              </a:rPr>
              <a:t>Volumineux &gt; distance cible détecteur limitée</a:t>
            </a:r>
          </a:p>
          <a:p>
            <a:pPr marL="285750" indent="-285750" algn="just">
              <a:spcBef>
                <a:spcPts val="400"/>
              </a:spcBef>
              <a:buFont typeface="Wingdings" panose="05000000000000000000" pitchFamily="2" charset="2"/>
              <a:buChar char="§"/>
            </a:pPr>
            <a:r>
              <a:rPr lang="fr-FR" sz="1400" dirty="0" smtClean="0">
                <a:solidFill>
                  <a:schemeClr val="tx1"/>
                </a:solidFill>
              </a:rPr>
              <a:t>Privilégier une simple brique (Pb) + paraffine pour arrêter les alphas diffusées</a:t>
            </a:r>
            <a:endParaRPr lang="fr-FR" sz="1400" dirty="0">
              <a:solidFill>
                <a:schemeClr val="tx1"/>
              </a:solidFill>
            </a:endParaRPr>
          </a:p>
          <a:p>
            <a:pPr algn="ctr">
              <a:spcBef>
                <a:spcPts val="400"/>
              </a:spcBef>
            </a:pPr>
            <a:r>
              <a:rPr lang="fr-FR" sz="2400" dirty="0" smtClean="0">
                <a:solidFill>
                  <a:schemeClr val="tx1"/>
                </a:solidFill>
              </a:rPr>
              <a:t>Filtre</a:t>
            </a:r>
          </a:p>
          <a:p>
            <a:pPr algn="ctr">
              <a:spcBef>
                <a:spcPts val="400"/>
              </a:spcBef>
            </a:pPr>
            <a:r>
              <a:rPr lang="fr-FR" sz="1400" dirty="0" smtClean="0">
                <a:solidFill>
                  <a:schemeClr val="tx1"/>
                </a:solidFill>
              </a:rPr>
              <a:t>Feuille de PMMA – atténuer les X de basse énergie – limiter les pics sommes</a:t>
            </a:r>
          </a:p>
        </p:txBody>
      </p:sp>
      <p:grpSp>
        <p:nvGrpSpPr>
          <p:cNvPr id="23" name="Groupe 22"/>
          <p:cNvGrpSpPr/>
          <p:nvPr/>
        </p:nvGrpSpPr>
        <p:grpSpPr>
          <a:xfrm>
            <a:off x="8875665" y="3900651"/>
            <a:ext cx="3174950" cy="2737445"/>
            <a:chOff x="8875665" y="3900651"/>
            <a:chExt cx="3174950" cy="2737445"/>
          </a:xfrm>
        </p:grpSpPr>
        <p:pic>
          <p:nvPicPr>
            <p:cNvPr id="24" name="Espace réservé du contenu 4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4777" b="26"/>
            <a:stretch/>
          </p:blipFill>
          <p:spPr>
            <a:xfrm>
              <a:off x="8875665" y="3900651"/>
              <a:ext cx="3174950" cy="2737445"/>
            </a:xfrm>
            <a:prstGeom prst="rect">
              <a:avLst/>
            </a:prstGeom>
          </p:spPr>
        </p:pic>
        <p:sp>
          <p:nvSpPr>
            <p:cNvPr id="25" name="ZoneTexte 24"/>
            <p:cNvSpPr txBox="1"/>
            <p:nvPr/>
          </p:nvSpPr>
          <p:spPr>
            <a:xfrm>
              <a:off x="10261741" y="4608618"/>
              <a:ext cx="5052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solidFill>
                    <a:schemeClr val="bg1"/>
                  </a:solidFill>
                </a:rPr>
                <a:t>Pb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26" name="ZoneTexte 25"/>
            <p:cNvSpPr txBox="1"/>
            <p:nvPr/>
          </p:nvSpPr>
          <p:spPr>
            <a:xfrm>
              <a:off x="10514345" y="4091075"/>
              <a:ext cx="12133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solidFill>
                    <a:schemeClr val="bg1"/>
                  </a:solidFill>
                </a:rPr>
                <a:t>Ligne AX3 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27" name="ZoneTexte 26"/>
            <p:cNvSpPr txBox="1"/>
            <p:nvPr/>
          </p:nvSpPr>
          <p:spPr>
            <a:xfrm>
              <a:off x="10621207" y="5602168"/>
              <a:ext cx="14294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>
                  <a:solidFill>
                    <a:schemeClr val="bg1"/>
                  </a:solidFill>
                </a:rPr>
                <a:t>Cible argent</a:t>
              </a:r>
              <a:endParaRPr lang="en-GB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29" name="Connecteur en angle 28"/>
          <p:cNvCxnSpPr/>
          <p:nvPr/>
        </p:nvCxnSpPr>
        <p:spPr>
          <a:xfrm rot="10800000" flipV="1">
            <a:off x="8478018" y="5268281"/>
            <a:ext cx="1530542" cy="1070502"/>
          </a:xfrm>
          <a:prstGeom prst="bentConnector3">
            <a:avLst>
              <a:gd name="adj1" fmla="val 50000"/>
            </a:avLst>
          </a:prstGeom>
          <a:ln w="38100">
            <a:solidFill>
              <a:schemeClr val="tx1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Espace réservé du numéro de diapositive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F6C29-9C0A-4122-874E-E5D373CFD639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7639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58770" y="92761"/>
            <a:ext cx="46128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3600" dirty="0" smtClean="0"/>
              <a:t>Activation de la matrice</a:t>
            </a:r>
            <a:endParaRPr lang="fr-FR" sz="3600" dirty="0"/>
          </a:p>
        </p:txBody>
      </p:sp>
      <p:sp>
        <p:nvSpPr>
          <p:cNvPr id="3" name="Rectangle 2"/>
          <p:cNvSpPr/>
          <p:nvPr/>
        </p:nvSpPr>
        <p:spPr>
          <a:xfrm>
            <a:off x="7595626" y="1717929"/>
            <a:ext cx="729266" cy="727519"/>
          </a:xfrm>
          <a:prstGeom prst="rect">
            <a:avLst/>
          </a:prstGeom>
          <a:noFill/>
          <a:ln w="28575">
            <a:solidFill>
              <a:srgbClr val="F68F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ZoneTexte 3"/>
          <p:cNvSpPr txBox="1"/>
          <p:nvPr/>
        </p:nvSpPr>
        <p:spPr>
          <a:xfrm>
            <a:off x="7689949" y="1842360"/>
            <a:ext cx="3682346" cy="461665"/>
          </a:xfrm>
          <a:prstGeom prst="rect">
            <a:avLst/>
          </a:prstGeom>
          <a:solidFill>
            <a:schemeClr val="bg1"/>
          </a:solidFill>
          <a:ln>
            <a:solidFill>
              <a:srgbClr val="F68FF9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 smtClean="0"/>
              <a:t>Ag </a:t>
            </a:r>
            <a:r>
              <a:rPr lang="fr-FR" sz="2400" dirty="0" smtClean="0"/>
              <a:t>isotopes naturels</a:t>
            </a:r>
            <a:endParaRPr lang="fr-FR" sz="2400" dirty="0"/>
          </a:p>
        </p:txBody>
      </p:sp>
      <p:sp>
        <p:nvSpPr>
          <p:cNvPr id="5" name="Rectangle 4"/>
          <p:cNvSpPr/>
          <p:nvPr/>
        </p:nvSpPr>
        <p:spPr>
          <a:xfrm>
            <a:off x="7595626" y="2624267"/>
            <a:ext cx="729266" cy="727519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/>
              <p:cNvSpPr txBox="1"/>
              <p:nvPr/>
            </p:nvSpPr>
            <p:spPr>
              <a:xfrm>
                <a:off x="7689949" y="2750515"/>
                <a:ext cx="3996362" cy="486543"/>
              </a:xfrm>
              <a:prstGeom prst="rect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Pre>
                      <m:sPre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47</m:t>
                        </m:r>
                      </m:sub>
                      <m:sup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𝑛𝑎𝑡</m:t>
                        </m:r>
                      </m:sup>
                      <m:e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𝐴𝑔</m:t>
                        </m:r>
                      </m:e>
                    </m:sPre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GB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Pre>
                      <m:sPrePr>
                        <m:ctrlPr>
                          <a:rPr lang="en-GB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fr-F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49</m:t>
                        </m:r>
                      </m:sub>
                      <m:sup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111 </m:t>
                        </m:r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𝑒𝑡</m:t>
                        </m:r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 113</m:t>
                        </m:r>
                      </m:sup>
                      <m:e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𝐼𝑛</m:t>
                        </m:r>
                      </m:e>
                    </m:sPre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GB" sz="2400" dirty="0" smtClean="0"/>
                  <a:t> </a:t>
                </a:r>
                <a:endParaRPr lang="en-GB" sz="2400" dirty="0"/>
              </a:p>
            </p:txBody>
          </p:sp>
        </mc:Choice>
        <mc:Fallback xmlns="">
          <p:sp>
            <p:nvSpPr>
              <p:cNvPr id="6" name="ZoneText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9949" y="2750515"/>
                <a:ext cx="3996362" cy="486543"/>
              </a:xfrm>
              <a:prstGeom prst="rect">
                <a:avLst/>
              </a:prstGeom>
              <a:blipFill>
                <a:blip r:embed="rId2"/>
                <a:stretch>
                  <a:fillRect b="-12195"/>
                </a:stretch>
              </a:blipFill>
              <a:ln>
                <a:solidFill>
                  <a:schemeClr val="bg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7595626" y="3594154"/>
            <a:ext cx="729266" cy="72751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/>
              <p:cNvSpPr txBox="1"/>
              <p:nvPr/>
            </p:nvSpPr>
            <p:spPr>
              <a:xfrm>
                <a:off x="7689949" y="3732588"/>
                <a:ext cx="4324926" cy="486993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Pre>
                      <m:sPre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47</m:t>
                        </m:r>
                      </m:sub>
                      <m:sup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𝑛𝑎𝑡</m:t>
                        </m:r>
                      </m:sup>
                      <m:e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𝐴𝑔</m:t>
                        </m:r>
                      </m:e>
                    </m:sPre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GB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Pre>
                      <m:sPrePr>
                        <m:ctrlPr>
                          <a:rPr lang="en-GB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fr-F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49</m:t>
                        </m:r>
                      </m:sub>
                      <m:sup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105 à 112</m:t>
                        </m:r>
                      </m:sup>
                      <m:e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𝐼𝑛</m:t>
                        </m:r>
                      </m:e>
                    </m:sPre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𝑥𝑁</m:t>
                    </m:r>
                  </m:oMath>
                </a14:m>
                <a:r>
                  <a:rPr lang="en-GB" sz="1100" dirty="0" smtClean="0"/>
                  <a:t> </a:t>
                </a:r>
                <a:endParaRPr lang="en-GB" sz="1100" dirty="0"/>
              </a:p>
            </p:txBody>
          </p:sp>
        </mc:Choice>
        <mc:Fallback xmlns="">
          <p:sp>
            <p:nvSpPr>
              <p:cNvPr id="8" name="ZoneText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9949" y="3732588"/>
                <a:ext cx="4324926" cy="48699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Espace réservé du contenu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29" y="1062249"/>
            <a:ext cx="6801424" cy="467931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783533" y="3590517"/>
            <a:ext cx="732912" cy="731156"/>
          </a:xfrm>
          <a:prstGeom prst="rect">
            <a:avLst/>
          </a:prstGeom>
          <a:noFill/>
          <a:ln w="28575">
            <a:solidFill>
              <a:srgbClr val="F68F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Connecteur en angle 10"/>
          <p:cNvCxnSpPr>
            <a:stCxn id="10" idx="0"/>
          </p:cNvCxnSpPr>
          <p:nvPr/>
        </p:nvCxnSpPr>
        <p:spPr>
          <a:xfrm rot="5400000" flipH="1" flipV="1">
            <a:off x="4234533" y="2612338"/>
            <a:ext cx="893636" cy="1062724"/>
          </a:xfrm>
          <a:prstGeom prst="bentConnector2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5220042" y="3590517"/>
            <a:ext cx="732912" cy="731156"/>
          </a:xfrm>
          <a:prstGeom prst="rect">
            <a:avLst/>
          </a:prstGeom>
          <a:noFill/>
          <a:ln w="28575">
            <a:solidFill>
              <a:srgbClr val="F68F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Connecteur en angle 12"/>
          <p:cNvCxnSpPr>
            <a:stCxn id="12" idx="0"/>
          </p:cNvCxnSpPr>
          <p:nvPr/>
        </p:nvCxnSpPr>
        <p:spPr>
          <a:xfrm rot="5400000" flipH="1" flipV="1">
            <a:off x="5719019" y="2652986"/>
            <a:ext cx="805011" cy="1070052"/>
          </a:xfrm>
          <a:prstGeom prst="bentConnector2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6663880" y="2154053"/>
            <a:ext cx="732912" cy="731156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950701" y="2154053"/>
            <a:ext cx="5698520" cy="73115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5227374" y="2154053"/>
            <a:ext cx="732912" cy="731156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317876" y="5848290"/>
            <a:ext cx="7664226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/>
              <a:t>Table des </a:t>
            </a:r>
            <a:r>
              <a:rPr lang="fr-FR" sz="2000" b="1" dirty="0" err="1" smtClean="0"/>
              <a:t>nucleides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NuDat</a:t>
            </a:r>
            <a:r>
              <a:rPr lang="fr-FR" sz="2000" b="1" dirty="0" smtClean="0"/>
              <a:t> 3 - National </a:t>
            </a:r>
            <a:r>
              <a:rPr lang="fr-FR" sz="2000" b="1" dirty="0" err="1" smtClean="0"/>
              <a:t>Nuclear</a:t>
            </a:r>
            <a:r>
              <a:rPr lang="fr-FR" sz="2000" b="1" dirty="0" smtClean="0"/>
              <a:t> Data Center</a:t>
            </a:r>
            <a:endParaRPr lang="fr-FR" sz="2000" b="1" dirty="0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F6C29-9C0A-4122-874E-E5D373CFD639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0871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2" grpId="0" animBg="1"/>
      <p:bldP spid="14" grpId="0" animBg="1"/>
      <p:bldP spid="15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2131" y="404882"/>
            <a:ext cx="21335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b="1" dirty="0" smtClean="0"/>
              <a:t>Sommaire</a:t>
            </a:r>
            <a:endParaRPr lang="en-GB" sz="3600" b="1" dirty="0"/>
          </a:p>
        </p:txBody>
      </p:sp>
      <p:graphicFrame>
        <p:nvGraphicFramePr>
          <p:cNvPr id="5" name="Espace réservé du conten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686733"/>
              </p:ext>
            </p:extLst>
          </p:nvPr>
        </p:nvGraphicFramePr>
        <p:xfrm>
          <a:off x="0" y="1503446"/>
          <a:ext cx="12192000" cy="3614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F6C29-9C0A-4122-874E-E5D373CFD63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2575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ce réservé du contenu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78" y="526951"/>
            <a:ext cx="6767590" cy="4656036"/>
          </a:xfrm>
          <a:prstGeom prst="rect">
            <a:avLst/>
          </a:prstGeom>
        </p:spPr>
      </p:pic>
      <p:sp>
        <p:nvSpPr>
          <p:cNvPr id="3" name="Titre 2"/>
          <p:cNvSpPr txBox="1">
            <a:spLocks/>
          </p:cNvSpPr>
          <p:nvPr/>
        </p:nvSpPr>
        <p:spPr>
          <a:xfrm>
            <a:off x="3718999" y="29086"/>
            <a:ext cx="4882049" cy="4655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 smtClean="0"/>
              <a:t>Activation de la matrice</a:t>
            </a:r>
            <a:endParaRPr lang="fr-FR" sz="3600" dirty="0"/>
          </a:p>
        </p:txBody>
      </p:sp>
      <p:sp>
        <p:nvSpPr>
          <p:cNvPr id="4" name="Rectangle 3"/>
          <p:cNvSpPr/>
          <p:nvPr/>
        </p:nvSpPr>
        <p:spPr>
          <a:xfrm>
            <a:off x="7540946" y="2597160"/>
            <a:ext cx="485228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i="1" dirty="0"/>
              <a:t>https://radioactivity.eu.com/phenomenon/internal_conversion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7540947" y="706986"/>
                <a:ext cx="1301212" cy="727519"/>
              </a:xfrm>
              <a:prstGeom prst="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GB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fr-F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49</m:t>
                          </m:r>
                        </m:sub>
                        <m:sup>
                          <m:r>
                            <a:rPr lang="fr-F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113</m:t>
                          </m:r>
                        </m:sup>
                        <m:e>
                          <m:r>
                            <a:rPr lang="fr-F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𝐼𝑛</m:t>
                          </m:r>
                        </m:e>
                      </m:sPre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GB" dirty="0">
                    <a:solidFill>
                      <a:schemeClr val="tx1"/>
                    </a:solidFill>
                  </a:rPr>
                  <a:t>Stable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0947" y="706986"/>
                <a:ext cx="1301212" cy="727519"/>
              </a:xfrm>
              <a:prstGeom prst="rect">
                <a:avLst/>
              </a:prstGeom>
              <a:blipFill>
                <a:blip r:embed="rId3"/>
                <a:stretch>
                  <a:fillRect b="-7438"/>
                </a:stretch>
              </a:blipFill>
              <a:ln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Espace réservé du contenu 3"/>
          <p:cNvSpPr txBox="1">
            <a:spLocks/>
          </p:cNvSpPr>
          <p:nvPr/>
        </p:nvSpPr>
        <p:spPr>
          <a:xfrm>
            <a:off x="1" y="5420742"/>
            <a:ext cx="10786368" cy="134392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 fontScale="92500"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  <a:buFont typeface="Wingdings" panose="05000000000000000000" pitchFamily="2" charset="2"/>
              <a:buChar char="§"/>
            </a:pPr>
            <a:r>
              <a:rPr lang="fr-FR" dirty="0" smtClean="0">
                <a:solidFill>
                  <a:schemeClr val="tx1"/>
                </a:solidFill>
              </a:rPr>
              <a:t>IT conduit l’émission de rayons X d’indium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fr-FR" dirty="0">
                <a:solidFill>
                  <a:schemeClr val="tx1"/>
                </a:solidFill>
              </a:rPr>
              <a:t>C</a:t>
            </a:r>
            <a:r>
              <a:rPr lang="fr-FR" dirty="0" smtClean="0">
                <a:solidFill>
                  <a:schemeClr val="tx1"/>
                </a:solidFill>
              </a:rPr>
              <a:t>ontribue aux X détectés dans le spectre HE-PIXE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fr-FR" dirty="0">
                <a:solidFill>
                  <a:schemeClr val="tx1"/>
                </a:solidFill>
              </a:rPr>
              <a:t>A</a:t>
            </a:r>
            <a:r>
              <a:rPr lang="fr-FR" dirty="0" smtClean="0">
                <a:solidFill>
                  <a:schemeClr val="tx1"/>
                </a:solidFill>
              </a:rPr>
              <a:t>ide à extraire l’indium naturel (très peu de coups) du bruit de fond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41854" y="1646825"/>
            <a:ext cx="728360" cy="712580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ZoneTexte 7"/>
          <p:cNvSpPr txBox="1"/>
          <p:nvPr/>
        </p:nvSpPr>
        <p:spPr>
          <a:xfrm>
            <a:off x="7635422" y="1846555"/>
            <a:ext cx="4347158" cy="338554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600" dirty="0" smtClean="0"/>
              <a:t>Décroissance par conversion interne (IT)</a:t>
            </a:r>
            <a:endParaRPr lang="fr-FR" sz="1600" dirty="0"/>
          </a:p>
        </p:txBody>
      </p:sp>
      <p:sp>
        <p:nvSpPr>
          <p:cNvPr id="9" name="Rectangle 8"/>
          <p:cNvSpPr/>
          <p:nvPr/>
        </p:nvSpPr>
        <p:spPr>
          <a:xfrm>
            <a:off x="867832" y="1604434"/>
            <a:ext cx="711201" cy="754971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2281143" y="1604434"/>
            <a:ext cx="711201" cy="739872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3718999" y="1604434"/>
            <a:ext cx="711201" cy="739871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5149992" y="1604434"/>
            <a:ext cx="1420174" cy="739871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0947" y="3080265"/>
            <a:ext cx="3949111" cy="2258892"/>
          </a:xfrm>
          <a:prstGeom prst="rect">
            <a:avLst/>
          </a:prstGeom>
        </p:spPr>
      </p:pic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F6C29-9C0A-4122-874E-E5D373CFD639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4766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2"/>
          <p:cNvSpPr txBox="1">
            <a:spLocks/>
          </p:cNvSpPr>
          <p:nvPr/>
        </p:nvSpPr>
        <p:spPr>
          <a:xfrm>
            <a:off x="1284303" y="64597"/>
            <a:ext cx="9623394" cy="4655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 smtClean="0"/>
              <a:t>Les isotopes de l’indium qui émettent des rayons X</a:t>
            </a:r>
            <a:endParaRPr lang="fr-FR" sz="3600" dirty="0"/>
          </a:p>
        </p:txBody>
      </p:sp>
      <p:graphicFrame>
        <p:nvGraphicFramePr>
          <p:cNvPr id="3" name="Graphiqu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5352700"/>
              </p:ext>
            </p:extLst>
          </p:nvPr>
        </p:nvGraphicFramePr>
        <p:xfrm>
          <a:off x="1225484" y="600834"/>
          <a:ext cx="9591581" cy="55425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" name="Groupe 3"/>
          <p:cNvGrpSpPr/>
          <p:nvPr/>
        </p:nvGrpSpPr>
        <p:grpSpPr>
          <a:xfrm>
            <a:off x="1824348" y="692459"/>
            <a:ext cx="9385907" cy="553998"/>
            <a:chOff x="448309" y="541538"/>
            <a:chExt cx="9385907" cy="553998"/>
          </a:xfrm>
        </p:grpSpPr>
        <p:cxnSp>
          <p:nvCxnSpPr>
            <p:cNvPr id="5" name="Connecteur droit avec flèche 4"/>
            <p:cNvCxnSpPr/>
            <p:nvPr/>
          </p:nvCxnSpPr>
          <p:spPr>
            <a:xfrm flipH="1">
              <a:off x="448309" y="910870"/>
              <a:ext cx="7377344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ZoneTexte 5"/>
            <p:cNvSpPr txBox="1"/>
            <p:nvPr/>
          </p:nvSpPr>
          <p:spPr>
            <a:xfrm>
              <a:off x="3988543" y="541538"/>
              <a:ext cx="296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 smtClean="0">
                  <a:solidFill>
                    <a:srgbClr val="FF0000"/>
                  </a:solidFill>
                  <a:latin typeface="Garamond" panose="02020404030301010803" pitchFamily="18" charset="0"/>
                </a:rPr>
                <a:t>α</a:t>
              </a:r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7" name="ZoneTexte 6"/>
            <p:cNvSpPr txBox="1"/>
            <p:nvPr/>
          </p:nvSpPr>
          <p:spPr>
            <a:xfrm>
              <a:off x="7825653" y="726204"/>
              <a:ext cx="20085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solidFill>
                    <a:srgbClr val="FF0000"/>
                  </a:solidFill>
                </a:rPr>
                <a:t>Entrée dans la cible</a:t>
              </a:r>
              <a:endParaRPr lang="en-GB" dirty="0">
                <a:solidFill>
                  <a:srgbClr val="FF0000"/>
                </a:solidFill>
              </a:endParaRPr>
            </a:p>
          </p:txBody>
        </p:sp>
      </p:grpSp>
      <p:sp>
        <p:nvSpPr>
          <p:cNvPr id="8" name="ZoneTexte 7"/>
          <p:cNvSpPr txBox="1"/>
          <p:nvPr/>
        </p:nvSpPr>
        <p:spPr>
          <a:xfrm>
            <a:off x="-14769" y="5779337"/>
            <a:ext cx="16068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Profondeur « vue »par le faisceau (µm)</a:t>
            </a:r>
            <a:endParaRPr lang="en-GB" dirty="0"/>
          </a:p>
        </p:txBody>
      </p:sp>
      <p:cxnSp>
        <p:nvCxnSpPr>
          <p:cNvPr id="9" name="Connecteur droit 8"/>
          <p:cNvCxnSpPr/>
          <p:nvPr/>
        </p:nvCxnSpPr>
        <p:spPr>
          <a:xfrm>
            <a:off x="1824348" y="6241002"/>
            <a:ext cx="7514961" cy="0"/>
          </a:xfrm>
          <a:prstGeom prst="line">
            <a:avLst/>
          </a:prstGeom>
          <a:ln w="28575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9029330" y="6281847"/>
            <a:ext cx="619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0µm</a:t>
            </a:r>
            <a:endParaRPr lang="en-GB" dirty="0"/>
          </a:p>
        </p:txBody>
      </p:sp>
      <p:sp>
        <p:nvSpPr>
          <p:cNvPr id="11" name="ZoneTexte 10"/>
          <p:cNvSpPr txBox="1"/>
          <p:nvPr/>
        </p:nvSpPr>
        <p:spPr>
          <a:xfrm>
            <a:off x="1421165" y="6241002"/>
            <a:ext cx="870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250µm</a:t>
            </a:r>
            <a:endParaRPr lang="en-GB" dirty="0"/>
          </a:p>
        </p:txBody>
      </p:sp>
      <p:cxnSp>
        <p:nvCxnSpPr>
          <p:cNvPr id="12" name="Connecteur droit 11"/>
          <p:cNvCxnSpPr/>
          <p:nvPr/>
        </p:nvCxnSpPr>
        <p:spPr>
          <a:xfrm>
            <a:off x="2716566" y="1061791"/>
            <a:ext cx="0" cy="5220056"/>
          </a:xfrm>
          <a:prstGeom prst="line">
            <a:avLst/>
          </a:prstGeom>
          <a:ln w="28575">
            <a:solidFill>
              <a:srgbClr val="FF0000">
                <a:alpha val="25000"/>
              </a:srgb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4085206" y="1061791"/>
            <a:ext cx="0" cy="5220056"/>
          </a:xfrm>
          <a:prstGeom prst="line">
            <a:avLst/>
          </a:prstGeom>
          <a:ln w="28575">
            <a:solidFill>
              <a:srgbClr val="FF0000">
                <a:alpha val="25000"/>
              </a:srgb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2380694" y="6241002"/>
            <a:ext cx="870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220µm</a:t>
            </a:r>
            <a:endParaRPr lang="en-GB" dirty="0"/>
          </a:p>
        </p:txBody>
      </p:sp>
      <p:sp>
        <p:nvSpPr>
          <p:cNvPr id="15" name="ZoneTexte 14"/>
          <p:cNvSpPr txBox="1"/>
          <p:nvPr/>
        </p:nvSpPr>
        <p:spPr>
          <a:xfrm>
            <a:off x="3667956" y="6241002"/>
            <a:ext cx="870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170µm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oneTexte 15"/>
              <p:cNvSpPr txBox="1"/>
              <p:nvPr/>
            </p:nvSpPr>
            <p:spPr>
              <a:xfrm>
                <a:off x="4706471" y="1338082"/>
                <a:ext cx="2286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107</m:t>
                      </m:r>
                      <m:r>
                        <a:rPr lang="fr-FR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𝐴𝑔</m:t>
                      </m:r>
                      <m:d>
                        <m:dPr>
                          <m:ctrlPr>
                            <a:rPr lang="fr-FR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fr-FR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FR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fr-FR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107</m:t>
                      </m:r>
                      <m:r>
                        <a:rPr lang="fr-FR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𝑚𝐼𝑛</m:t>
                      </m:r>
                    </m:oMath>
                  </m:oMathPara>
                </a14:m>
                <a:endParaRPr lang="en-GB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6" name="ZoneText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6471" y="1338082"/>
                <a:ext cx="2286000" cy="369332"/>
              </a:xfrm>
              <a:prstGeom prst="rect">
                <a:avLst/>
              </a:prstGeom>
              <a:blipFill>
                <a:blip r:embed="rId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ZoneTexte 16"/>
              <p:cNvSpPr txBox="1"/>
              <p:nvPr/>
            </p:nvSpPr>
            <p:spPr>
              <a:xfrm>
                <a:off x="2533470" y="2110890"/>
                <a:ext cx="1651788" cy="30777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400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109</m:t>
                      </m:r>
                      <m:r>
                        <a:rPr lang="fr-FR" sz="1400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𝐴𝑔</m:t>
                      </m:r>
                      <m:d>
                        <m:dPr>
                          <m:ctrlPr>
                            <a:rPr lang="fr-FR" sz="140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4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fr-FR" sz="14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FR" sz="14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fr-FR" sz="1400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109</m:t>
                      </m:r>
                      <m:r>
                        <a:rPr lang="fr-FR" sz="1400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𝑚𝐼𝑛</m:t>
                      </m:r>
                    </m:oMath>
                  </m:oMathPara>
                </a14:m>
                <a:endParaRPr lang="en-GB" sz="1400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17" name="ZoneTexte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3470" y="2110890"/>
                <a:ext cx="1651788" cy="307777"/>
              </a:xfrm>
              <a:prstGeom prst="rect">
                <a:avLst/>
              </a:prstGeom>
              <a:blipFill>
                <a:blip r:embed="rId4"/>
                <a:stretch>
                  <a:fillRect r="-2952"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ZoneTexte 17"/>
              <p:cNvSpPr txBox="1"/>
              <p:nvPr/>
            </p:nvSpPr>
            <p:spPr>
              <a:xfrm>
                <a:off x="881877" y="1415502"/>
                <a:ext cx="195066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6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109</m:t>
                      </m:r>
                      <m:r>
                        <a:rPr lang="fr-FR" sz="16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𝐴𝑔</m:t>
                      </m:r>
                      <m:d>
                        <m:dPr>
                          <m:ctrlPr>
                            <a:rPr lang="fr-FR" sz="16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6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fr-FR" sz="16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FR" sz="16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fr-FR" sz="16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112</m:t>
                      </m:r>
                      <m:r>
                        <a:rPr lang="fr-FR" sz="16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𝑚𝐼𝑛</m:t>
                      </m:r>
                    </m:oMath>
                  </m:oMathPara>
                </a14:m>
                <a:endParaRPr lang="en-GB" sz="16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8" name="ZoneTexte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877" y="1415502"/>
                <a:ext cx="1950667" cy="338554"/>
              </a:xfrm>
              <a:prstGeom prst="rect">
                <a:avLst/>
              </a:prstGeom>
              <a:blipFill>
                <a:blip r:embed="rId5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ZoneTexte 18"/>
          <p:cNvSpPr txBox="1"/>
          <p:nvPr/>
        </p:nvSpPr>
        <p:spPr>
          <a:xfrm>
            <a:off x="9464781" y="1707414"/>
            <a:ext cx="1402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Tendl_2021</a:t>
            </a:r>
            <a:endParaRPr lang="en-GB" dirty="0"/>
          </a:p>
        </p:txBody>
      </p:sp>
      <p:sp>
        <p:nvSpPr>
          <p:cNvPr id="20" name="Espace réservé du numéro de diapositive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F6C29-9C0A-4122-874E-E5D373CFD639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296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2"/>
          <p:cNvSpPr txBox="1">
            <a:spLocks/>
          </p:cNvSpPr>
          <p:nvPr/>
        </p:nvSpPr>
        <p:spPr>
          <a:xfrm>
            <a:off x="1284303" y="64597"/>
            <a:ext cx="9623394" cy="4655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600" dirty="0" smtClean="0"/>
              <a:t>Extraction des données spectrales</a:t>
            </a:r>
            <a:endParaRPr lang="fr-FR" sz="36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/>
          <a:srcRect t="10805"/>
          <a:stretch/>
        </p:blipFill>
        <p:spPr>
          <a:xfrm>
            <a:off x="-67727" y="949911"/>
            <a:ext cx="8457310" cy="5769558"/>
          </a:xfrm>
          <a:prstGeom prst="rect">
            <a:avLst/>
          </a:prstGeom>
        </p:spPr>
      </p:pic>
      <p:grpSp>
        <p:nvGrpSpPr>
          <p:cNvPr id="4" name="Groupe 3"/>
          <p:cNvGrpSpPr/>
          <p:nvPr/>
        </p:nvGrpSpPr>
        <p:grpSpPr>
          <a:xfrm>
            <a:off x="2159724" y="4176001"/>
            <a:ext cx="1876091" cy="1348401"/>
            <a:chOff x="2159724" y="4176001"/>
            <a:chExt cx="1876091" cy="1348401"/>
          </a:xfrm>
        </p:grpSpPr>
        <p:cxnSp>
          <p:nvCxnSpPr>
            <p:cNvPr id="5" name="Connecteur droit 4"/>
            <p:cNvCxnSpPr/>
            <p:nvPr/>
          </p:nvCxnSpPr>
          <p:spPr>
            <a:xfrm>
              <a:off x="3048000" y="4602480"/>
              <a:ext cx="0" cy="921922"/>
            </a:xfrm>
            <a:prstGeom prst="line">
              <a:avLst/>
            </a:prstGeom>
            <a:ln w="38100">
              <a:solidFill>
                <a:srgbClr val="00B0F0">
                  <a:alpha val="60000"/>
                </a:srgb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necteur droit 5"/>
            <p:cNvCxnSpPr/>
            <p:nvPr/>
          </p:nvCxnSpPr>
          <p:spPr>
            <a:xfrm>
              <a:off x="3395053" y="4602480"/>
              <a:ext cx="0" cy="921922"/>
            </a:xfrm>
            <a:prstGeom prst="line">
              <a:avLst/>
            </a:prstGeom>
            <a:ln w="38100">
              <a:solidFill>
                <a:srgbClr val="00B0F0">
                  <a:alpha val="60000"/>
                </a:srgb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ZoneTexte 6"/>
            <p:cNvSpPr txBox="1"/>
            <p:nvPr/>
          </p:nvSpPr>
          <p:spPr>
            <a:xfrm>
              <a:off x="2159724" y="4176001"/>
              <a:ext cx="18760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989B1">
                      <a:lumMod val="60000"/>
                      <a:lumOff val="40000"/>
                    </a:srgbClr>
                  </a:solidFill>
                  <a:effectLst/>
                  <a:uLnTx/>
                  <a:uFillTx/>
                  <a:ea typeface="+mn-ea"/>
                  <a:cs typeface="+mn-cs"/>
                </a:rPr>
                <a:t>Bdf</a:t>
              </a:r>
              <a:r>
                <a:rPr kumimoji="0" lang="fr-FR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989B1">
                      <a:lumMod val="60000"/>
                      <a:lumOff val="40000"/>
                    </a:srgbClr>
                  </a:solidFill>
                  <a:effectLst/>
                  <a:uLnTx/>
                  <a:uFillTx/>
                  <a:ea typeface="+mn-ea"/>
                  <a:cs typeface="+mn-cs"/>
                </a:rPr>
                <a:t> sur 10 canaux</a:t>
              </a:r>
              <a:endPara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989B1">
                    <a:lumMod val="60000"/>
                    <a:lumOff val="40000"/>
                  </a:srgbClr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8" name="Groupe 7"/>
          <p:cNvGrpSpPr/>
          <p:nvPr/>
        </p:nvGrpSpPr>
        <p:grpSpPr>
          <a:xfrm>
            <a:off x="3760517" y="1071773"/>
            <a:ext cx="2958246" cy="5334351"/>
            <a:chOff x="3760517" y="1071773"/>
            <a:chExt cx="2958246" cy="5334351"/>
          </a:xfrm>
        </p:grpSpPr>
        <p:cxnSp>
          <p:nvCxnSpPr>
            <p:cNvPr id="9" name="Connecteur droit 8"/>
            <p:cNvCxnSpPr/>
            <p:nvPr/>
          </p:nvCxnSpPr>
          <p:spPr>
            <a:xfrm>
              <a:off x="4804914" y="1427842"/>
              <a:ext cx="15661" cy="4607198"/>
            </a:xfrm>
            <a:prstGeom prst="line">
              <a:avLst/>
            </a:prstGeom>
            <a:ln w="38100">
              <a:solidFill>
                <a:srgbClr val="00B050">
                  <a:alpha val="60000"/>
                </a:srgb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cteur droit 9"/>
            <p:cNvCxnSpPr/>
            <p:nvPr/>
          </p:nvCxnSpPr>
          <p:spPr>
            <a:xfrm>
              <a:off x="5749794" y="1466749"/>
              <a:ext cx="0" cy="4568291"/>
            </a:xfrm>
            <a:prstGeom prst="line">
              <a:avLst/>
            </a:prstGeom>
            <a:ln w="38100">
              <a:solidFill>
                <a:srgbClr val="00B050">
                  <a:alpha val="60000"/>
                </a:srgb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ZoneTexte 10"/>
                <p:cNvSpPr txBox="1"/>
                <p:nvPr/>
              </p:nvSpPr>
              <p:spPr>
                <a:xfrm>
                  <a:off x="3760517" y="1071773"/>
                  <a:ext cx="295824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sz="18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00B050"/>
                      </a:solidFill>
                      <a:effectLst/>
                      <a:uLnTx/>
                      <a:uFillTx/>
                      <a:cs typeface="+mn-cs"/>
                    </a:rPr>
                    <a:t>Intégrale sur FWHM de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kumimoji="0" lang="fr-F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fr-F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𝐾</m:t>
                          </m:r>
                        </m:e>
                        <m:sub>
                          <m:r>
                            <a:rPr kumimoji="0" lang="fr-F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𝛼</m:t>
                          </m:r>
                        </m:sub>
                      </m:sSub>
                      <m:r>
                        <a:rPr kumimoji="0" lang="fr-F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𝐴𝑔</m:t>
                      </m:r>
                    </m:oMath>
                  </a14:m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1" name="ZoneTexte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60517" y="1071773"/>
                  <a:ext cx="2958246" cy="369332"/>
                </a:xfrm>
                <a:prstGeom prst="rect">
                  <a:avLst/>
                </a:prstGeom>
                <a:blipFill>
                  <a:blip r:embed="rId3"/>
                  <a:stretch>
                    <a:fillRect l="-1856" t="-10000" b="-2666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ZoneTexte 11"/>
            <p:cNvSpPr txBox="1"/>
            <p:nvPr/>
          </p:nvSpPr>
          <p:spPr>
            <a:xfrm>
              <a:off x="4401655" y="6036792"/>
              <a:ext cx="2086347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ea typeface="+mn-ea"/>
                  <a:cs typeface="+mn-cs"/>
                </a:rPr>
                <a:t>A </a:t>
              </a:r>
              <a:r>
                <a:rPr kumimoji="0" lang="fr-FR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ea typeface="+mn-ea"/>
                  <a:cs typeface="+mn-cs"/>
                </a:rPr>
                <a:t>(FWHM=2,35</a:t>
              </a:r>
              <a:r>
                <a:rPr kumimoji="0" lang="el-GR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ea typeface="+mn-ea"/>
                  <a:cs typeface="+mn-cs"/>
                </a:rPr>
                <a:t>σ</a:t>
              </a:r>
              <a:r>
                <a:rPr kumimoji="0" lang="fr-FR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ea typeface="+mn-ea"/>
                  <a:cs typeface="+mn-cs"/>
                </a:rPr>
                <a:t>)</a:t>
              </a:r>
              <a:endPara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6270802" y="1987847"/>
                <a:ext cx="5921198" cy="324588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:r>
                  <a:rPr lang="fr-FR" sz="2200" dirty="0" smtClean="0">
                    <a:solidFill>
                      <a:schemeClr val="tx1"/>
                    </a:solidFill>
                  </a:rPr>
                  <a:t>#1 Evaluer le bruit de fond dans cette région du spectre</a:t>
                </a:r>
              </a:p>
              <a:p>
                <a:pPr lvl="0">
                  <a:defRPr/>
                </a:pPr>
                <a:endParaRPr lang="fr-FR" sz="2200" dirty="0">
                  <a:solidFill>
                    <a:schemeClr val="tx1"/>
                  </a:solidFill>
                </a:endParaRPr>
              </a:p>
              <a:p>
                <a:pPr lvl="0">
                  <a:defRPr/>
                </a:pPr>
                <a:r>
                  <a:rPr lang="fr-FR" sz="2200" dirty="0">
                    <a:solidFill>
                      <a:schemeClr val="tx1"/>
                    </a:solidFill>
                  </a:rPr>
                  <a:t>#2 Délimiter le pic correspondant à l’indium</a:t>
                </a:r>
              </a:p>
              <a:p>
                <a:pPr marL="342900" lvl="0" indent="-342900">
                  <a:buFont typeface="Wingdings" panose="05000000000000000000" pitchFamily="2" charset="2"/>
                  <a:buChar char="§"/>
                  <a:defRPr/>
                </a:pPr>
                <a:r>
                  <a:rPr lang="fr-FR" sz="2200" dirty="0">
                    <a:solidFill>
                      <a:schemeClr val="tx1"/>
                    </a:solidFill>
                  </a:rPr>
                  <a:t>Naturellement présent dans la pièce – </a:t>
                </a:r>
                <a14:m>
                  <m:oMath xmlns:m="http://schemas.openxmlformats.org/officeDocument/2006/math">
                    <m:r>
                      <a:rPr lang="fr-FR" sz="22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𝑰</m:t>
                    </m:r>
                    <m:sSub>
                      <m:sSubPr>
                        <m:ctrlPr>
                          <a:rPr lang="fr-FR" sz="2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b>
                        <m:r>
                          <a:rPr lang="fr-FR" sz="2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𝒏𝒂𝒕</m:t>
                        </m:r>
                      </m:sub>
                    </m:sSub>
                  </m:oMath>
                </a14:m>
                <a:endParaRPr lang="fr-FR" sz="2200" b="1" dirty="0">
                  <a:solidFill>
                    <a:schemeClr val="tx1"/>
                  </a:solidFill>
                </a:endParaRPr>
              </a:p>
              <a:p>
                <a:pPr marL="342900" lvl="0" indent="-342900">
                  <a:buFont typeface="Wingdings" panose="05000000000000000000" pitchFamily="2" charset="2"/>
                  <a:buChar char="§"/>
                  <a:defRPr/>
                </a:pPr>
                <a:r>
                  <a:rPr lang="fr-FR" sz="2200" dirty="0">
                    <a:solidFill>
                      <a:schemeClr val="tx1"/>
                    </a:solidFill>
                  </a:rPr>
                  <a:t>Produit par les réactions nucléaires – </a:t>
                </a:r>
                <a14:m>
                  <m:oMath xmlns:m="http://schemas.openxmlformats.org/officeDocument/2006/math">
                    <m:r>
                      <a:rPr lang="fr-FR" sz="22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𝑰</m:t>
                    </m:r>
                    <m:sSub>
                      <m:sSubPr>
                        <m:ctrlPr>
                          <a:rPr lang="fr-FR" sz="2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b>
                        <m:r>
                          <a:rPr lang="fr-FR" sz="2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𝒏𝒖𝒄</m:t>
                        </m:r>
                      </m:sub>
                    </m:sSub>
                  </m:oMath>
                </a14:m>
                <a:r>
                  <a:rPr lang="fr-FR" sz="2200" dirty="0">
                    <a:solidFill>
                      <a:schemeClr val="tx1"/>
                    </a:solidFill>
                  </a:rPr>
                  <a:t> </a:t>
                </a:r>
              </a:p>
              <a:p>
                <a:pPr lvl="0">
                  <a:defRPr/>
                </a:pPr>
                <a:endParaRPr lang="fr-FR" sz="2200" dirty="0">
                  <a:solidFill>
                    <a:schemeClr val="tx1"/>
                  </a:solidFill>
                </a:endParaRPr>
              </a:p>
              <a:p>
                <a:pPr lvl="0">
                  <a:defRPr/>
                </a:pPr>
                <a:r>
                  <a:rPr lang="fr-FR" sz="2200" dirty="0">
                    <a:solidFill>
                      <a:schemeClr val="tx1"/>
                    </a:solidFill>
                  </a:rPr>
                  <a:t>#3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sz="2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In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FR" sz="2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tt</m:t>
                        </m:r>
                      </m:sub>
                    </m:sSub>
                    <m:r>
                      <a:rPr lang="fr-FR" sz="2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sSub>
                      <m:sSubPr>
                        <m:ctrlPr>
                          <a:rPr lang="fr-FR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fr-FR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𝑛𝑢𝑐</m:t>
                        </m:r>
                      </m:sub>
                    </m:sSub>
                    <m:r>
                      <a:rPr lang="fr-FR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sSub>
                      <m:sSubPr>
                        <m:ctrlPr>
                          <a:rPr lang="fr-FR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fr-FR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𝑛𝑎𝑡</m:t>
                        </m:r>
                      </m:sub>
                    </m:sSub>
                    <m:r>
                      <a:rPr lang="fr-FR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fr-FR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fr-FR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fr-FR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𝐵𝑑𝑓</m:t>
                            </m:r>
                          </m:num>
                          <m:den>
                            <m:r>
                              <a:rPr lang="fr-FR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</m:den>
                        </m:f>
                      </m:e>
                    </m:d>
                    <m:r>
                      <a:rPr lang="fr-FR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∗</m:t>
                    </m:r>
                    <m:r>
                      <a:rPr lang="fr-FR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𝐹𝑊𝐻𝑀</m:t>
                    </m:r>
                  </m:oMath>
                </a14:m>
                <a:endParaRPr lang="en-GB" sz="2200" dirty="0">
                  <a:solidFill>
                    <a:schemeClr val="tx1"/>
                  </a:solidFill>
                </a:endParaRPr>
              </a:p>
              <a:p>
                <a:pPr lvl="0">
                  <a:defRPr/>
                </a:pPr>
                <a:endParaRPr lang="fr-FR" dirty="0">
                  <a:solidFill>
                    <a:schemeClr val="tx1"/>
                  </a:solidFill>
                  <a:latin typeface="Century Gothic" panose="020B0502020202020204"/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0802" y="1987847"/>
                <a:ext cx="5921198" cy="3245889"/>
              </a:xfrm>
              <a:prstGeom prst="rect">
                <a:avLst/>
              </a:prstGeom>
              <a:blipFill>
                <a:blip r:embed="rId4"/>
                <a:stretch>
                  <a:fillRect l="-1339" t="-13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Espace réservé du numéro de diapositive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F6C29-9C0A-4122-874E-E5D373CFD639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7904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679244" y="1166083"/>
                <a:ext cx="6007222" cy="40934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2000" b="1" dirty="0" smtClean="0"/>
                  <a:t>Utiliser des étalons </a:t>
                </a:r>
                <a:r>
                  <a:rPr lang="fr-FR" sz="2000" b="1" dirty="0"/>
                  <a:t>de composition connue</a:t>
                </a:r>
              </a:p>
              <a:p>
                <a:r>
                  <a:rPr lang="fr-FR" sz="2000" dirty="0"/>
                  <a:t>133X AGA1 MBH 77,4% Ag et 19,95% Cu, 37ppm </a:t>
                </a:r>
                <a:r>
                  <a:rPr lang="fr-FR" sz="2000" dirty="0" smtClean="0"/>
                  <a:t>In</a:t>
                </a:r>
              </a:p>
              <a:p>
                <a:r>
                  <a:rPr lang="fr-FR" sz="2000" dirty="0" smtClean="0"/>
                  <a:t>133X AGA2 MBH 86,9% Ag et 10% Cu, 65ppm In</a:t>
                </a:r>
              </a:p>
              <a:p>
                <a:endParaRPr lang="fr-FR" sz="2000" b="1" dirty="0"/>
              </a:p>
              <a:p>
                <a:endParaRPr lang="fr-FR" sz="2000" b="1" dirty="0" smtClean="0"/>
              </a:p>
              <a:p>
                <a:endParaRPr lang="fr-FR" sz="2000" b="1" dirty="0"/>
              </a:p>
              <a:p>
                <a:r>
                  <a:rPr lang="fr-FR" sz="2000" b="1" dirty="0" smtClean="0"/>
                  <a:t>En manip:</a:t>
                </a:r>
              </a:p>
              <a:p>
                <a:endParaRPr lang="fr-FR" sz="2000" b="1" dirty="0" smtClean="0"/>
              </a:p>
              <a:p>
                <a:r>
                  <a:rPr lang="fr-FR" sz="2000" dirty="0" smtClean="0"/>
                  <a:t>AGA1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b="1" i="1">
                          <a:latin typeface="Cambria Math" panose="02040503050406030204" pitchFamily="18" charset="0"/>
                        </a:rPr>
                        <m:t>𝐃𝐋</m:t>
                      </m:r>
                      <m:r>
                        <a:rPr lang="fr-FR" sz="2000" b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2000" b="1" i="1">
                          <a:latin typeface="Cambria Math" panose="02040503050406030204" pitchFamily="18" charset="0"/>
                        </a:rPr>
                        <m:t>𝟖𝐩𝐩𝐦</m:t>
                      </m:r>
                    </m:oMath>
                  </m:oMathPara>
                </a14:m>
                <a:endParaRPr lang="fr-FR" sz="2000" b="1" dirty="0"/>
              </a:p>
              <a:p>
                <a:r>
                  <a:rPr lang="fr-FR" sz="2000" dirty="0" smtClean="0"/>
                  <a:t>AGA2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b="1" i="1">
                          <a:latin typeface="Cambria Math" panose="02040503050406030204" pitchFamily="18" charset="0"/>
                        </a:rPr>
                        <m:t>𝐃𝐋</m:t>
                      </m:r>
                      <m:r>
                        <a:rPr lang="fr-FR" sz="2000" b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2000" b="1" i="1" smtClean="0"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fr-FR" sz="20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fr-FR" sz="2000" b="1" i="1" smtClean="0">
                          <a:latin typeface="Cambria Math" panose="02040503050406030204" pitchFamily="18" charset="0"/>
                        </a:rPr>
                        <m:t>𝟓𝐩𝐩𝐦</m:t>
                      </m:r>
                    </m:oMath>
                  </m:oMathPara>
                </a14:m>
                <a:endParaRPr lang="fr-FR" sz="2000" b="1" dirty="0"/>
              </a:p>
              <a:p>
                <a:endParaRPr lang="fr-FR" sz="2000" b="1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9244" y="1166083"/>
                <a:ext cx="6007222" cy="4093428"/>
              </a:xfrm>
              <a:prstGeom prst="rect">
                <a:avLst/>
              </a:prstGeom>
              <a:blipFill>
                <a:blip r:embed="rId2"/>
                <a:stretch>
                  <a:fillRect l="-1117" t="-7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/>
              <p:cNvSpPr txBox="1"/>
              <p:nvPr/>
            </p:nvSpPr>
            <p:spPr>
              <a:xfrm>
                <a:off x="249671" y="1166083"/>
                <a:ext cx="5005155" cy="15398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000" dirty="0" smtClean="0"/>
                  <a:t>#4  </a:t>
                </a:r>
                <a:r>
                  <a:rPr lang="fr-FR" sz="2000" dirty="0"/>
                  <a:t>Estimer le nombre de coups attendus pour </a:t>
                </a:r>
                <a:r>
                  <a:rPr lang="fr-FR" sz="2000" dirty="0" smtClean="0"/>
                  <a:t>l’Indium naturel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>
                          <m:fPr>
                            <m:ctrlPr>
                              <a:rPr lang="en-GB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𝐼𝑛</m:t>
                            </m:r>
                          </m:num>
                          <m:den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𝐴𝑔</m:t>
                            </m:r>
                          </m:den>
                        </m:f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𝑠𝑡𝑑</m:t>
                        </m:r>
                      </m:sub>
                    </m:sSub>
                    <m:r>
                      <a:rPr lang="fr-FR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fr-FR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fr-FR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sub>
                    </m:sSub>
                    <m:r>
                      <a:rPr lang="fr-F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𝐴𝑔</m:t>
                    </m:r>
                    <m:r>
                      <a:rPr lang="fr-F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fr-F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</m:t>
                    </m:r>
                    <m:sSub>
                      <m:sSubPr>
                        <m:ctrlPr>
                          <a:rPr lang="fr-F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fr-F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𝑛𝑎𝑡</m:t>
                        </m:r>
                      </m:sub>
                    </m:sSub>
                  </m:oMath>
                </a14:m>
                <a:endParaRPr lang="en-GB" sz="2000" dirty="0" smtClean="0"/>
              </a:p>
              <a:p>
                <a:endParaRPr lang="fr-FR" sz="2000" dirty="0" smtClean="0"/>
              </a:p>
              <a:p>
                <a:r>
                  <a:rPr lang="fr-FR" sz="2000" dirty="0" smtClean="0"/>
                  <a:t>#5 </a:t>
                </a:r>
                <a14:m>
                  <m:oMath xmlns:m="http://schemas.openxmlformats.org/officeDocument/2006/math"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𝐼</m:t>
                    </m:r>
                    <m:sSub>
                      <m:sSubPr>
                        <m:ctrlPr>
                          <a:rPr lang="fr-FR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𝑛𝑢𝑐</m:t>
                        </m:r>
                      </m:sub>
                    </m:sSub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𝐼</m:t>
                    </m:r>
                    <m:sSub>
                      <m:sSubPr>
                        <m:ctrlPr>
                          <a:rPr lang="fr-FR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𝑡𝑡</m:t>
                        </m:r>
                      </m:sub>
                    </m:sSub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𝐼</m:t>
                    </m:r>
                    <m:sSub>
                      <m:sSubPr>
                        <m:ctrlPr>
                          <a:rPr lang="fr-FR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𝑛𝑎𝑡</m:t>
                        </m:r>
                      </m:sub>
                    </m:sSub>
                  </m:oMath>
                </a14:m>
                <a:endParaRPr lang="en-GB" sz="2000" dirty="0"/>
              </a:p>
            </p:txBody>
          </p:sp>
        </mc:Choice>
        <mc:Fallback xmlns="">
          <p:sp>
            <p:nvSpPr>
              <p:cNvPr id="3" name="ZoneText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671" y="1166083"/>
                <a:ext cx="5005155" cy="1539845"/>
              </a:xfrm>
              <a:prstGeom prst="rect">
                <a:avLst/>
              </a:prstGeom>
              <a:blipFill>
                <a:blip r:embed="rId3"/>
                <a:stretch>
                  <a:fillRect l="-1340" t="-1976" r="-1218" b="-59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oneTexte 3"/>
          <p:cNvSpPr txBox="1"/>
          <p:nvPr/>
        </p:nvSpPr>
        <p:spPr>
          <a:xfrm>
            <a:off x="242664" y="3160503"/>
            <a:ext cx="501916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b="1" dirty="0" smtClean="0"/>
              <a:t>DL: </a:t>
            </a:r>
            <a:r>
              <a:rPr lang="fr-FR" sz="2000" dirty="0" smtClean="0"/>
              <a:t>limite de détection</a:t>
            </a:r>
          </a:p>
          <a:p>
            <a:pPr marL="342900" indent="-342900" algn="just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fr-FR" sz="2000" dirty="0" smtClean="0"/>
              <a:t>nombre de coups suffisant pour distinguer l’indium naturel dans le spectre</a:t>
            </a:r>
          </a:p>
          <a:p>
            <a:pPr marL="342900" indent="-342900" algn="just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fr-FR" sz="2000" dirty="0" smtClean="0"/>
              <a:t>convertie en ppm (µg/g)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/>
              <p:cNvSpPr txBox="1"/>
              <p:nvPr/>
            </p:nvSpPr>
            <p:spPr>
              <a:xfrm>
                <a:off x="666775" y="5246294"/>
                <a:ext cx="2360510" cy="465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b="0" i="1" smtClean="0">
                          <a:latin typeface="Cambria Math" panose="02040503050406030204" pitchFamily="18" charset="0"/>
                        </a:rPr>
                        <m:t>𝐼</m:t>
                      </m:r>
                      <m:sSub>
                        <m:sSubPr>
                          <m:ctrlPr>
                            <a:rPr lang="fr-F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𝑛𝑎𝑡</m:t>
                          </m:r>
                        </m:sub>
                      </m:sSub>
                      <m:r>
                        <a:rPr lang="fr-FR" sz="2000" b="0" i="1" smtClean="0">
                          <a:latin typeface="Cambria Math" panose="02040503050406030204" pitchFamily="18" charset="0"/>
                        </a:rPr>
                        <m:t>&gt; </m:t>
                      </m:r>
                      <m:rad>
                        <m:radPr>
                          <m:degHide m:val="on"/>
                          <m:ctrlPr>
                            <a:rPr lang="fr-FR" sz="20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  <m:sSub>
                            <m:sSubPr>
                              <m:ctrlPr>
                                <a:rPr lang="fr-F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</a:rPr>
                                <m:t>𝑛𝑢𝑐</m:t>
                              </m:r>
                            </m:sub>
                          </m:sSub>
                        </m:e>
                      </m:rad>
                    </m:oMath>
                  </m:oMathPara>
                </a14:m>
                <a:endParaRPr lang="en-GB" sz="2000" dirty="0" smtClean="0"/>
              </a:p>
            </p:txBody>
          </p:sp>
        </mc:Choice>
        <mc:Fallback xmlns="">
          <p:sp>
            <p:nvSpPr>
              <p:cNvPr id="5" name="ZoneText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775" y="5246294"/>
                <a:ext cx="2360510" cy="46506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re 2"/>
          <p:cNvSpPr txBox="1">
            <a:spLocks/>
          </p:cNvSpPr>
          <p:nvPr/>
        </p:nvSpPr>
        <p:spPr>
          <a:xfrm>
            <a:off x="1284303" y="64597"/>
            <a:ext cx="9623394" cy="4655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600" dirty="0" smtClean="0"/>
              <a:t>Limite de détection dans la région de l’indium</a:t>
            </a:r>
            <a:endParaRPr lang="fr-FR" sz="360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F6C29-9C0A-4122-874E-E5D373CFD639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1780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2"/>
          <p:cNvSpPr txBox="1">
            <a:spLocks/>
          </p:cNvSpPr>
          <p:nvPr/>
        </p:nvSpPr>
        <p:spPr>
          <a:xfrm>
            <a:off x="1284303" y="64597"/>
            <a:ext cx="9623394" cy="4655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600" dirty="0" smtClean="0"/>
              <a:t>Démontrer la présence d’indium</a:t>
            </a:r>
            <a:endParaRPr lang="fr-FR" sz="3600" dirty="0"/>
          </a:p>
        </p:txBody>
      </p:sp>
      <p:sp>
        <p:nvSpPr>
          <p:cNvPr id="3" name="ZoneTexte 2"/>
          <p:cNvSpPr txBox="1"/>
          <p:nvPr/>
        </p:nvSpPr>
        <p:spPr>
          <a:xfrm>
            <a:off x="0" y="794349"/>
            <a:ext cx="8808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En manip: </a:t>
            </a:r>
            <a:r>
              <a:rPr lang="fr-FR" dirty="0" smtClean="0"/>
              <a:t>AGA1 (37ppm), AGA2 (65ppm) et Monnaie n°2 (teston - 1561)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18369" y="5614421"/>
            <a:ext cx="57764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Le standard le plus riche en indium (65ppm) se distingue par rapport aux autres </a:t>
            </a:r>
          </a:p>
          <a:p>
            <a:r>
              <a:rPr lang="fr-FR" sz="2400" dirty="0" smtClean="0"/>
              <a:t>&gt; on détecte bien l’indium naturel</a:t>
            </a:r>
            <a:endParaRPr lang="en-GB" sz="2400" dirty="0"/>
          </a:p>
        </p:txBody>
      </p:sp>
      <p:sp>
        <p:nvSpPr>
          <p:cNvPr id="7" name="Rectangle 6"/>
          <p:cNvSpPr/>
          <p:nvPr/>
        </p:nvSpPr>
        <p:spPr>
          <a:xfrm>
            <a:off x="6177648" y="5799086"/>
            <a:ext cx="57498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/>
              <a:t>L’indium produit par activation est proportionnelle à la quantité d’argent</a:t>
            </a:r>
            <a:endParaRPr lang="en-GB" sz="2400" dirty="0"/>
          </a:p>
        </p:txBody>
      </p:sp>
      <p:graphicFrame>
        <p:nvGraphicFramePr>
          <p:cNvPr id="8" name="Graphique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5649081"/>
              </p:ext>
            </p:extLst>
          </p:nvPr>
        </p:nvGraphicFramePr>
        <p:xfrm>
          <a:off x="190130" y="1427853"/>
          <a:ext cx="5704642" cy="45225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2883315" y="2648231"/>
            <a:ext cx="9941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solidFill>
                  <a:srgbClr val="FF0000"/>
                </a:solidFill>
              </a:rPr>
              <a:t>In 65ppm</a:t>
            </a:r>
            <a:endParaRPr lang="en-GB" sz="1400" dirty="0">
              <a:solidFill>
                <a:srgbClr val="FF0000"/>
              </a:solidFill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3711898" y="2648231"/>
            <a:ext cx="702878" cy="363985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1" name="Graphique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7235143"/>
              </p:ext>
            </p:extLst>
          </p:nvPr>
        </p:nvGraphicFramePr>
        <p:xfrm>
          <a:off x="6284180" y="1376555"/>
          <a:ext cx="5643286" cy="45225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F6C29-9C0A-4122-874E-E5D373CFD639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5183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Graphic spid="8" grpId="0">
        <p:bldAsOne/>
      </p:bldGraphic>
      <p:bldP spid="9" grpId="0"/>
      <p:bldP spid="10" grpId="0" animBg="1"/>
      <p:bldGraphic spid="11" grpId="0">
        <p:bldAsOne/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4" y="860542"/>
            <a:ext cx="12190796" cy="5997458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/>
          <a:srcRect l="8067" t="8683" r="12188" b="8706"/>
          <a:stretch/>
        </p:blipFill>
        <p:spPr>
          <a:xfrm>
            <a:off x="995778" y="860542"/>
            <a:ext cx="5353236" cy="4243526"/>
          </a:xfrm>
          <a:prstGeom prst="rect">
            <a:avLst/>
          </a:prstGeom>
        </p:spPr>
      </p:pic>
      <p:sp>
        <p:nvSpPr>
          <p:cNvPr id="4" name="Bulle ronde 3"/>
          <p:cNvSpPr/>
          <p:nvPr/>
        </p:nvSpPr>
        <p:spPr>
          <a:xfrm>
            <a:off x="8238478" y="1084556"/>
            <a:ext cx="793227" cy="594804"/>
          </a:xfrm>
          <a:prstGeom prst="wedgeEllipseCallout">
            <a:avLst>
              <a:gd name="adj1" fmla="val 247991"/>
              <a:gd name="adj2" fmla="val 167606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4"/>
          <a:srcRect l="34293" t="14188" r="44076"/>
          <a:stretch/>
        </p:blipFill>
        <p:spPr>
          <a:xfrm>
            <a:off x="9865224" y="1357691"/>
            <a:ext cx="2183907" cy="4262239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8054309" y="2947022"/>
            <a:ext cx="26232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Intensité Ka Ag proportionnelle au titre d’argent selon le type de monnaie</a:t>
            </a:r>
            <a:endParaRPr lang="en-GB" dirty="0"/>
          </a:p>
        </p:txBody>
      </p:sp>
      <p:sp>
        <p:nvSpPr>
          <p:cNvPr id="7" name="ZoneTexte 6"/>
          <p:cNvSpPr txBox="1"/>
          <p:nvPr/>
        </p:nvSpPr>
        <p:spPr>
          <a:xfrm>
            <a:off x="5359038" y="2016716"/>
            <a:ext cx="2796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L’indium se distingue dans la pièce de 1599</a:t>
            </a:r>
            <a:endParaRPr lang="en-GB" dirty="0"/>
          </a:p>
        </p:txBody>
      </p:sp>
      <p:cxnSp>
        <p:nvCxnSpPr>
          <p:cNvPr id="8" name="Connecteur droit 7"/>
          <p:cNvCxnSpPr/>
          <p:nvPr/>
        </p:nvCxnSpPr>
        <p:spPr>
          <a:xfrm>
            <a:off x="10493406" y="2831976"/>
            <a:ext cx="1438182" cy="0"/>
          </a:xfrm>
          <a:prstGeom prst="line">
            <a:avLst/>
          </a:prstGeom>
          <a:ln w="57150">
            <a:solidFill>
              <a:schemeClr val="tx1">
                <a:alpha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>
            <a:off x="10483118" y="1679360"/>
            <a:ext cx="1438182" cy="0"/>
          </a:xfrm>
          <a:prstGeom prst="line">
            <a:avLst/>
          </a:prstGeom>
          <a:ln w="57150">
            <a:solidFill>
              <a:schemeClr val="tx1">
                <a:alpha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9722355" y="1449271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91,7%</a:t>
            </a:r>
            <a:endParaRPr lang="en-GB" dirty="0"/>
          </a:p>
        </p:txBody>
      </p:sp>
      <p:sp>
        <p:nvSpPr>
          <p:cNvPr id="12" name="ZoneTexte 11"/>
          <p:cNvSpPr txBox="1"/>
          <p:nvPr/>
        </p:nvSpPr>
        <p:spPr>
          <a:xfrm>
            <a:off x="9723004" y="2561338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89,9%</a:t>
            </a:r>
            <a:endParaRPr lang="en-GB" dirty="0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83" b="27145"/>
          <a:stretch/>
        </p:blipFill>
        <p:spPr>
          <a:xfrm>
            <a:off x="5988720" y="2650638"/>
            <a:ext cx="1487358" cy="1416107"/>
          </a:xfrm>
          <a:prstGeom prst="rect">
            <a:avLst/>
          </a:prstGeom>
        </p:spPr>
      </p:pic>
      <p:sp>
        <p:nvSpPr>
          <p:cNvPr id="14" name="Bulle ronde 13"/>
          <p:cNvSpPr/>
          <p:nvPr/>
        </p:nvSpPr>
        <p:spPr>
          <a:xfrm>
            <a:off x="8238478" y="5734975"/>
            <a:ext cx="2254928" cy="594804"/>
          </a:xfrm>
          <a:prstGeom prst="wedgeEllipseCallout">
            <a:avLst>
              <a:gd name="adj1" fmla="val -185400"/>
              <a:gd name="adj2" fmla="val -498694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10483118" y="1287262"/>
            <a:ext cx="1438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¼ d’écu</a:t>
            </a:r>
            <a:endParaRPr lang="en-GB" dirty="0"/>
          </a:p>
        </p:txBody>
      </p:sp>
      <p:sp>
        <p:nvSpPr>
          <p:cNvPr id="16" name="Rectangle 15"/>
          <p:cNvSpPr/>
          <p:nvPr/>
        </p:nvSpPr>
        <p:spPr>
          <a:xfrm>
            <a:off x="10741091" y="2478381"/>
            <a:ext cx="7973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dirty="0"/>
              <a:t>T</a:t>
            </a:r>
            <a:r>
              <a:rPr lang="fr-FR" dirty="0" smtClean="0"/>
              <a:t>eston</a:t>
            </a:r>
            <a:endParaRPr lang="en-GB" dirty="0"/>
          </a:p>
        </p:txBody>
      </p:sp>
      <p:sp>
        <p:nvSpPr>
          <p:cNvPr id="17" name="Titre 2"/>
          <p:cNvSpPr txBox="1">
            <a:spLocks/>
          </p:cNvSpPr>
          <p:nvPr/>
        </p:nvSpPr>
        <p:spPr>
          <a:xfrm>
            <a:off x="1284303" y="64597"/>
            <a:ext cx="9623394" cy="4655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600" dirty="0" smtClean="0"/>
              <a:t>Détection de l’indium dans les monnaies nantaises</a:t>
            </a:r>
            <a:endParaRPr lang="fr-FR" sz="3600" dirty="0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F6C29-9C0A-4122-874E-E5D373CFD639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3459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  <p:bldP spid="11" grpId="0"/>
      <p:bldP spid="12" grpId="0"/>
      <p:bldP spid="14" grpId="0" animBg="1"/>
      <p:bldP spid="15" grpId="0"/>
      <p:bldP spid="1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51729" y="1046223"/>
                <a:ext cx="4193327" cy="11582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b="0" i="0" smtClean="0"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fr-FR" i="1" smtClean="0">
                          <a:latin typeface="Cambria Math" panose="02040503050406030204" pitchFamily="18" charset="0"/>
                        </a:rPr>
                        <m:t>𝑜𝑟𝑚𝑎𝑙𝑖𝑠𝑎𝑡𝑖𝑜</m:t>
                      </m:r>
                      <m:r>
                        <a:rPr lang="fr-FR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𝑡𝑡</m:t>
                              </m:r>
                            </m:sub>
                          </m:sSub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∗</m:t>
                          </m:r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f>
                                <m:f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num>
                                <m:den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</m:den>
                              </m:f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24,2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𝑘𝑒𝑉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𝑐𝑖𝑏𝑙𝑒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sub>
                          </m:sSub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𝐴𝑔</m:t>
                          </m:r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∗</m:t>
                          </m:r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f>
                                <m:f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num>
                                <m:den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</m:den>
                              </m:f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22,1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𝑘𝑒𝑉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𝑐𝑖𝑏𝑙𝑒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729" y="1046223"/>
                <a:ext cx="4193327" cy="115820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Accolade fermante 2"/>
          <p:cNvSpPr/>
          <p:nvPr/>
        </p:nvSpPr>
        <p:spPr>
          <a:xfrm>
            <a:off x="4816203" y="994418"/>
            <a:ext cx="239698" cy="1261811"/>
          </a:xfrm>
          <a:prstGeom prst="rightBrace">
            <a:avLst>
              <a:gd name="adj1" fmla="val 8333"/>
              <a:gd name="adj2" fmla="val 65276"/>
            </a:avLst>
          </a:prstGeom>
          <a:ln w="28575"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2000"/>
          </a:p>
        </p:txBody>
      </p:sp>
      <p:sp>
        <p:nvSpPr>
          <p:cNvPr id="4" name="ZoneTexte 3"/>
          <p:cNvSpPr txBox="1"/>
          <p:nvPr/>
        </p:nvSpPr>
        <p:spPr>
          <a:xfrm>
            <a:off x="5327048" y="1399405"/>
            <a:ext cx="55806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 smtClean="0"/>
              <a:t>Normalisation pour classer les pièces selon leur concentration d’indium</a:t>
            </a:r>
            <a:endParaRPr lang="en-GB" sz="2000" dirty="0"/>
          </a:p>
        </p:txBody>
      </p:sp>
      <p:sp>
        <p:nvSpPr>
          <p:cNvPr id="6" name="ZoneTexte 5"/>
          <p:cNvSpPr txBox="1"/>
          <p:nvPr/>
        </p:nvSpPr>
        <p:spPr>
          <a:xfrm>
            <a:off x="7572635" y="2770540"/>
            <a:ext cx="44200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 smtClean="0"/>
              <a:t>Permet de s’affranchir des variations de concentration en Ag selon les pièces</a:t>
            </a:r>
            <a:endParaRPr lang="en-GB" sz="2000" dirty="0"/>
          </a:p>
        </p:txBody>
      </p:sp>
      <p:sp>
        <p:nvSpPr>
          <p:cNvPr id="8" name="ZoneTexte 7"/>
          <p:cNvSpPr txBox="1"/>
          <p:nvPr/>
        </p:nvSpPr>
        <p:spPr>
          <a:xfrm>
            <a:off x="7572636" y="3651084"/>
            <a:ext cx="442007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 smtClean="0"/>
              <a:t>Nécessite des données comparables</a:t>
            </a:r>
          </a:p>
          <a:p>
            <a:pPr marL="285750" indent="-28575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FR" sz="1600" dirty="0" smtClean="0"/>
              <a:t>Bruit de fond</a:t>
            </a:r>
          </a:p>
          <a:p>
            <a:pPr marL="285750" indent="-28575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FR" sz="1600" dirty="0" smtClean="0"/>
              <a:t>Intensité faisceau</a:t>
            </a:r>
          </a:p>
          <a:p>
            <a:pPr marL="285750" indent="-28575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FR" sz="1600" dirty="0" smtClean="0"/>
              <a:t>Temps mort</a:t>
            </a:r>
          </a:p>
          <a:p>
            <a:pPr marL="285750" indent="-28575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FR" sz="1600" dirty="0" smtClean="0"/>
              <a:t>Temps d’irradiation</a:t>
            </a:r>
          </a:p>
          <a:p>
            <a:pPr marL="285750" indent="-28575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FR" sz="1600" dirty="0" smtClean="0"/>
              <a:t>Paramètres détecteur</a:t>
            </a:r>
            <a:endParaRPr lang="en-GB" sz="1600" dirty="0"/>
          </a:p>
        </p:txBody>
      </p:sp>
      <p:grpSp>
        <p:nvGrpSpPr>
          <p:cNvPr id="28" name="Groupe 27"/>
          <p:cNvGrpSpPr/>
          <p:nvPr/>
        </p:nvGrpSpPr>
        <p:grpSpPr>
          <a:xfrm>
            <a:off x="250245" y="2330416"/>
            <a:ext cx="6275538" cy="4351277"/>
            <a:chOff x="250245" y="2330416"/>
            <a:chExt cx="6275538" cy="4351277"/>
          </a:xfrm>
        </p:grpSpPr>
        <p:sp>
          <p:nvSpPr>
            <p:cNvPr id="9" name="ZoneTexte 8"/>
            <p:cNvSpPr txBox="1"/>
            <p:nvPr/>
          </p:nvSpPr>
          <p:spPr>
            <a:xfrm>
              <a:off x="967153" y="3950782"/>
              <a:ext cx="18287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/>
                <a:t>Henri IV - 1599</a:t>
              </a:r>
              <a:endParaRPr lang="en-GB" dirty="0"/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2552699" y="5476838"/>
              <a:ext cx="18287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/>
                <a:t>Henri II - 1561</a:t>
              </a:r>
              <a:endParaRPr lang="en-GB" dirty="0"/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4173415" y="5022569"/>
              <a:ext cx="18287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/>
                <a:t>Henri III - 1575</a:t>
              </a:r>
              <a:endParaRPr lang="en-GB" dirty="0"/>
            </a:p>
          </p:txBody>
        </p:sp>
        <p:pic>
          <p:nvPicPr>
            <p:cNvPr id="12" name="Image 11"/>
            <p:cNvPicPr>
              <a:picLocks noChangeAspect="1"/>
            </p:cNvPicPr>
            <p:nvPr/>
          </p:nvPicPr>
          <p:blipFill rotWithShape="1">
            <a:blip r:embed="rId3"/>
            <a:srcRect b="9387"/>
            <a:stretch/>
          </p:blipFill>
          <p:spPr>
            <a:xfrm>
              <a:off x="250245" y="2330416"/>
              <a:ext cx="6275538" cy="4351277"/>
            </a:xfrm>
            <a:prstGeom prst="rect">
              <a:avLst/>
            </a:prstGeom>
          </p:spPr>
        </p:pic>
      </p:grpSp>
      <p:sp>
        <p:nvSpPr>
          <p:cNvPr id="13" name="Titre 2"/>
          <p:cNvSpPr txBox="1">
            <a:spLocks/>
          </p:cNvSpPr>
          <p:nvPr/>
        </p:nvSpPr>
        <p:spPr>
          <a:xfrm>
            <a:off x="1284303" y="64597"/>
            <a:ext cx="9623394" cy="4655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600" dirty="0" smtClean="0"/>
              <a:t>Normalisation des spectres par l’argent</a:t>
            </a:r>
            <a:endParaRPr lang="fr-FR" sz="3600" dirty="0"/>
          </a:p>
        </p:txBody>
      </p:sp>
      <p:cxnSp>
        <p:nvCxnSpPr>
          <p:cNvPr id="22" name="Connecteur en angle 21"/>
          <p:cNvCxnSpPr/>
          <p:nvPr/>
        </p:nvCxnSpPr>
        <p:spPr>
          <a:xfrm rot="16200000" flipH="1">
            <a:off x="7043141" y="2575203"/>
            <a:ext cx="668312" cy="390676"/>
          </a:xfrm>
          <a:prstGeom prst="bentConnector3">
            <a:avLst>
              <a:gd name="adj1" fmla="val 101308"/>
            </a:avLst>
          </a:prstGeom>
          <a:ln w="28575">
            <a:solidFill>
              <a:schemeClr val="tx1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en angle 22"/>
          <p:cNvCxnSpPr/>
          <p:nvPr/>
        </p:nvCxnSpPr>
        <p:spPr>
          <a:xfrm rot="16200000" flipH="1">
            <a:off x="6671961" y="3614694"/>
            <a:ext cx="1410674" cy="390679"/>
          </a:xfrm>
          <a:prstGeom prst="bentConnector3">
            <a:avLst>
              <a:gd name="adj1" fmla="val 100975"/>
            </a:avLst>
          </a:prstGeom>
          <a:ln w="28575">
            <a:solidFill>
              <a:schemeClr val="tx1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F6C29-9C0A-4122-874E-E5D373CFD639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1070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9395" y="63750"/>
            <a:ext cx="114877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600" dirty="0" smtClean="0"/>
              <a:t>Monnaies frappées à Nantes analysées précédemment</a:t>
            </a:r>
            <a:endParaRPr lang="en-GB" sz="3600" dirty="0"/>
          </a:p>
        </p:txBody>
      </p:sp>
      <p:sp>
        <p:nvSpPr>
          <p:cNvPr id="3" name="Rectangle 2"/>
          <p:cNvSpPr/>
          <p:nvPr/>
        </p:nvSpPr>
        <p:spPr>
          <a:xfrm>
            <a:off x="4186079" y="1175837"/>
            <a:ext cx="32871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lvl="1"/>
            <a:r>
              <a:rPr lang="en-GB" dirty="0"/>
              <a:t>[</a:t>
            </a:r>
            <a:r>
              <a:rPr lang="en-GB" i="1" dirty="0"/>
              <a:t>E. Le Roy </a:t>
            </a:r>
            <a:r>
              <a:rPr lang="en-GB" i="1" dirty="0" err="1"/>
              <a:t>Ladurie</a:t>
            </a:r>
            <a:r>
              <a:rPr lang="en-GB" i="1" dirty="0"/>
              <a:t> et al., 1990</a:t>
            </a:r>
            <a:r>
              <a:rPr lang="en-GB" dirty="0"/>
              <a:t>]</a:t>
            </a:r>
            <a:endParaRPr lang="en-GB" b="1" dirty="0"/>
          </a:p>
        </p:txBody>
      </p:sp>
      <p:graphicFrame>
        <p:nvGraphicFramePr>
          <p:cNvPr id="4" name="Espace réservé du contenu 4"/>
          <p:cNvGraphicFramePr>
            <a:graphicFrameLocks/>
          </p:cNvGraphicFramePr>
          <p:nvPr>
            <p:extLst/>
          </p:nvPr>
        </p:nvGraphicFramePr>
        <p:xfrm>
          <a:off x="1859798" y="1614467"/>
          <a:ext cx="8726897" cy="25958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920240">
                  <a:extLst>
                    <a:ext uri="{9D8B030D-6E8A-4147-A177-3AD203B41FA5}">
                      <a16:colId xmlns:a16="http://schemas.microsoft.com/office/drawing/2014/main" val="1203443193"/>
                    </a:ext>
                  </a:extLst>
                </a:gridCol>
                <a:gridCol w="1920240">
                  <a:extLst>
                    <a:ext uri="{9D8B030D-6E8A-4147-A177-3AD203B41FA5}">
                      <a16:colId xmlns:a16="http://schemas.microsoft.com/office/drawing/2014/main" val="1505321900"/>
                    </a:ext>
                  </a:extLst>
                </a:gridCol>
                <a:gridCol w="1751644">
                  <a:extLst>
                    <a:ext uri="{9D8B030D-6E8A-4147-A177-3AD203B41FA5}">
                      <a16:colId xmlns:a16="http://schemas.microsoft.com/office/drawing/2014/main" val="2043552616"/>
                    </a:ext>
                  </a:extLst>
                </a:gridCol>
                <a:gridCol w="3134773">
                  <a:extLst>
                    <a:ext uri="{9D8B030D-6E8A-4147-A177-3AD203B41FA5}">
                      <a16:colId xmlns:a16="http://schemas.microsoft.com/office/drawing/2014/main" val="34948592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King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Year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Au/Ag</a:t>
                      </a:r>
                      <a:r>
                        <a:rPr lang="en-GB" baseline="0" dirty="0" smtClean="0"/>
                        <a:t> p</a:t>
                      </a:r>
                      <a:r>
                        <a:rPr lang="en-GB" dirty="0" smtClean="0"/>
                        <a:t>pm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In/Ag</a:t>
                      </a:r>
                      <a:r>
                        <a:rPr lang="en-GB" baseline="0" dirty="0" smtClean="0"/>
                        <a:t> ppm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46429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Henri II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1554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630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0,55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6622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Henri II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1564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750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0,05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48686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Henri III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1576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1310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1,48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7184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Henri</a:t>
                      </a:r>
                      <a:r>
                        <a:rPr lang="en-GB" baseline="0" dirty="0" smtClean="0"/>
                        <a:t> III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1582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1300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0,38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2405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Henri III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1589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765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2,5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03072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Henri IV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1599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600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5,5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7528624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36124" y="4279645"/>
            <a:ext cx="6787872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FR" sz="2000" dirty="0"/>
              <a:t>L'argent de Potosi arrive en France en 1575</a:t>
            </a:r>
          </a:p>
          <a:p>
            <a:pPr marL="285750" indent="-28575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FR" sz="2000" dirty="0" smtClean="0"/>
              <a:t>L</a:t>
            </a:r>
            <a:r>
              <a:rPr lang="fr-FR" sz="2000" dirty="0"/>
              <a:t>’ année 1598 non étudiée pour les monnaies nantaises</a:t>
            </a:r>
          </a:p>
          <a:p>
            <a:pPr marL="285750" indent="-28575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FR" sz="2000" dirty="0"/>
              <a:t>Seules quelques exemplaires de cette période ont été retrouvées à Nantes (voir tableau ci-contre)</a:t>
            </a:r>
          </a:p>
          <a:p>
            <a:pPr marL="285750" indent="-28575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FR" sz="2000" dirty="0"/>
              <a:t>La valeur In/Ag (ppm) calculée à partir de notre pièce de référence est plus élevée que celles données ici. </a:t>
            </a:r>
            <a:endParaRPr lang="en-GB" sz="20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1549" y="4514850"/>
            <a:ext cx="5084033" cy="1746425"/>
          </a:xfrm>
          <a:prstGeom prst="rect">
            <a:avLst/>
          </a:prstGeom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F6C29-9C0A-4122-874E-E5D373CFD639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6999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516133"/>
              </p:ext>
            </p:extLst>
          </p:nvPr>
        </p:nvGraphicFramePr>
        <p:xfrm>
          <a:off x="0" y="1239002"/>
          <a:ext cx="12192001" cy="4360928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388635">
                  <a:extLst>
                    <a:ext uri="{9D8B030D-6E8A-4147-A177-3AD203B41FA5}">
                      <a16:colId xmlns:a16="http://schemas.microsoft.com/office/drawing/2014/main" val="161269803"/>
                    </a:ext>
                  </a:extLst>
                </a:gridCol>
                <a:gridCol w="1103281">
                  <a:extLst>
                    <a:ext uri="{9D8B030D-6E8A-4147-A177-3AD203B41FA5}">
                      <a16:colId xmlns:a16="http://schemas.microsoft.com/office/drawing/2014/main" val="3697616211"/>
                    </a:ext>
                  </a:extLst>
                </a:gridCol>
                <a:gridCol w="639478">
                  <a:extLst>
                    <a:ext uri="{9D8B030D-6E8A-4147-A177-3AD203B41FA5}">
                      <a16:colId xmlns:a16="http://schemas.microsoft.com/office/drawing/2014/main" val="831465547"/>
                    </a:ext>
                  </a:extLst>
                </a:gridCol>
                <a:gridCol w="2813468">
                  <a:extLst>
                    <a:ext uri="{9D8B030D-6E8A-4147-A177-3AD203B41FA5}">
                      <a16:colId xmlns:a16="http://schemas.microsoft.com/office/drawing/2014/main" val="592230119"/>
                    </a:ext>
                  </a:extLst>
                </a:gridCol>
                <a:gridCol w="2050742">
                  <a:extLst>
                    <a:ext uri="{9D8B030D-6E8A-4147-A177-3AD203B41FA5}">
                      <a16:colId xmlns:a16="http://schemas.microsoft.com/office/drawing/2014/main" val="3667475171"/>
                    </a:ext>
                  </a:extLst>
                </a:gridCol>
                <a:gridCol w="5196397">
                  <a:extLst>
                    <a:ext uri="{9D8B030D-6E8A-4147-A177-3AD203B41FA5}">
                      <a16:colId xmlns:a16="http://schemas.microsoft.com/office/drawing/2014/main" val="2927443703"/>
                    </a:ext>
                  </a:extLst>
                </a:gridCol>
              </a:tblGrid>
              <a:tr h="4650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n</a:t>
                      </a:r>
                      <a:r>
                        <a:rPr lang="fr-FR" sz="1600" dirty="0" smtClean="0">
                          <a:effectLst/>
                        </a:rPr>
                        <a:t>°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75" marR="6297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</a:rPr>
                        <a:t>King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75" marR="6297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noProof="0" dirty="0" smtClean="0">
                          <a:effectLst/>
                        </a:rPr>
                        <a:t>Year</a:t>
                      </a:r>
                      <a:endParaRPr lang="en-US" sz="16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75" marR="6297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</a:rPr>
                        <a:t>Type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75" marR="6297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Au/Ag(ppm</a:t>
                      </a:r>
                      <a:r>
                        <a:rPr lang="fr-FR" sz="1600" dirty="0" smtClean="0">
                          <a:effectLst/>
                        </a:rPr>
                        <a:t>)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75" marR="6297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aseline="0" dirty="0" smtClean="0">
                          <a:effectLst/>
                        </a:rPr>
                        <a:t>In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75" marR="62975" marT="0" marB="0" anchor="b"/>
                </a:tc>
                <a:extLst>
                  <a:ext uri="{0D108BD9-81ED-4DB2-BD59-A6C34878D82A}">
                    <a16:rowId xmlns:a16="http://schemas.microsoft.com/office/drawing/2014/main" val="3984361741"/>
                  </a:ext>
                </a:extLst>
              </a:tr>
              <a:tr h="2775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5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75" marR="6297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Charles </a:t>
                      </a:r>
                      <a:r>
                        <a:rPr lang="fr-FR" sz="1600" dirty="0" smtClean="0">
                          <a:effectLst/>
                        </a:rPr>
                        <a:t>X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75" marR="6297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1598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75" marR="62975" marT="0" marB="0" anchor="b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>
                          <a:effectLst/>
                        </a:rPr>
                        <a:t>1/4 d'écu</a:t>
                      </a:r>
                      <a:endParaRPr lang="fr-FR" sz="16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75" marR="6297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1850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75" marR="6297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noProof="0" dirty="0" smtClean="0">
                          <a:effectLst/>
                        </a:rPr>
                        <a:t>&lt;LD</a:t>
                      </a:r>
                      <a:endParaRPr lang="en-US" sz="16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75" marR="62975" marT="0" marB="0" anchor="b"/>
                </a:tc>
                <a:extLst>
                  <a:ext uri="{0D108BD9-81ED-4DB2-BD59-A6C34878D82A}">
                    <a16:rowId xmlns:a16="http://schemas.microsoft.com/office/drawing/2014/main" val="2498969931"/>
                  </a:ext>
                </a:extLst>
              </a:tr>
              <a:tr h="3015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8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75" marR="6297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Charles </a:t>
                      </a:r>
                      <a:r>
                        <a:rPr lang="fr-FR" sz="1600" dirty="0" smtClean="0">
                          <a:effectLst/>
                        </a:rPr>
                        <a:t>X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75" marR="6297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1598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75" marR="62975" marT="0" marB="0" anchor="b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>
                          <a:effectLst/>
                        </a:rPr>
                        <a:t>1/4 d'écu</a:t>
                      </a:r>
                      <a:endParaRPr lang="fr-FR" sz="16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75" marR="6297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291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75" marR="6297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noProof="0" dirty="0" smtClean="0">
                          <a:effectLst/>
                        </a:rPr>
                        <a:t>&lt;LD</a:t>
                      </a:r>
                      <a:endParaRPr lang="en-US" sz="16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75" marR="62975" marT="0" marB="0" anchor="b"/>
                </a:tc>
                <a:extLst>
                  <a:ext uri="{0D108BD9-81ED-4DB2-BD59-A6C34878D82A}">
                    <a16:rowId xmlns:a16="http://schemas.microsoft.com/office/drawing/2014/main" val="919149097"/>
                  </a:ext>
                </a:extLst>
              </a:tr>
              <a:tr h="3015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12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75" marR="6297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Charles </a:t>
                      </a:r>
                      <a:r>
                        <a:rPr lang="fr-FR" sz="1600" dirty="0" smtClean="0">
                          <a:effectLst/>
                        </a:rPr>
                        <a:t>X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75" marR="6297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1598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75" marR="62975" marT="0" marB="0" anchor="b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>
                          <a:effectLst/>
                        </a:rPr>
                        <a:t>1/4 d'écu N-5917</a:t>
                      </a:r>
                      <a:endParaRPr lang="fr-FR" sz="16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75" marR="6297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237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75" marR="6297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noProof="0" dirty="0" smtClean="0">
                          <a:effectLst/>
                        </a:rPr>
                        <a:t>LD</a:t>
                      </a:r>
                      <a:endParaRPr lang="en-US" sz="16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75" marR="62975" marT="0" marB="0" anchor="b"/>
                </a:tc>
                <a:extLst>
                  <a:ext uri="{0D108BD9-81ED-4DB2-BD59-A6C34878D82A}">
                    <a16:rowId xmlns:a16="http://schemas.microsoft.com/office/drawing/2014/main" val="1040904644"/>
                  </a:ext>
                </a:extLst>
              </a:tr>
              <a:tr h="3015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7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75" marR="6297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Henri </a:t>
                      </a:r>
                      <a:r>
                        <a:rPr lang="fr-FR" sz="1600" dirty="0" smtClean="0">
                          <a:effectLst/>
                        </a:rPr>
                        <a:t>IV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75" marR="6297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1598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75" marR="62975" marT="0" marB="0" anchor="b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>
                          <a:effectLst/>
                        </a:rPr>
                        <a:t>1/4 d'écu</a:t>
                      </a:r>
                      <a:endParaRPr lang="fr-FR" sz="16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75" marR="6297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446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75" marR="6297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noProof="0" dirty="0" smtClean="0">
                          <a:effectLst/>
                        </a:rPr>
                        <a:t>&lt;LD</a:t>
                      </a:r>
                      <a:endParaRPr lang="en-US" sz="16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75" marR="62975" marT="0" marB="0" anchor="b"/>
                </a:tc>
                <a:extLst>
                  <a:ext uri="{0D108BD9-81ED-4DB2-BD59-A6C34878D82A}">
                    <a16:rowId xmlns:a16="http://schemas.microsoft.com/office/drawing/2014/main" val="238643510"/>
                  </a:ext>
                </a:extLst>
              </a:tr>
              <a:tr h="3015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14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75" marR="6297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Henri </a:t>
                      </a:r>
                      <a:r>
                        <a:rPr lang="fr-FR" sz="1600" dirty="0" smtClean="0">
                          <a:effectLst/>
                        </a:rPr>
                        <a:t>IV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75" marR="6297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1598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75" marR="6297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</a:rPr>
                        <a:t>1/4 d'écu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75" marR="6297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626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75" marR="6297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noProof="0" dirty="0" smtClean="0">
                          <a:effectLst/>
                        </a:rPr>
                        <a:t>LD</a:t>
                      </a:r>
                      <a:endParaRPr lang="en-US" sz="16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75" marR="62975" marT="0" marB="0" anchor="b"/>
                </a:tc>
                <a:extLst>
                  <a:ext uri="{0D108BD9-81ED-4DB2-BD59-A6C34878D82A}">
                    <a16:rowId xmlns:a16="http://schemas.microsoft.com/office/drawing/2014/main" val="662814397"/>
                  </a:ext>
                </a:extLst>
              </a:tr>
              <a:tr h="301533"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noProof="0" dirty="0" smtClean="0">
                          <a:effectLst/>
                        </a:rPr>
                        <a:t>Edit de Nantes (30 </a:t>
                      </a:r>
                      <a:r>
                        <a:rPr lang="fr-FR" sz="1600" noProof="0" dirty="0" smtClean="0">
                          <a:effectLst/>
                        </a:rPr>
                        <a:t>avril</a:t>
                      </a:r>
                      <a:r>
                        <a:rPr lang="en-US" sz="1600" noProof="0" dirty="0" smtClean="0">
                          <a:effectLst/>
                        </a:rPr>
                        <a:t> 1598)</a:t>
                      </a:r>
                      <a:endParaRPr lang="en-US" sz="16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75" marR="62975" marT="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5807278"/>
                  </a:ext>
                </a:extLst>
              </a:tr>
              <a:tr h="3015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6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75" marR="6297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Henri </a:t>
                      </a:r>
                      <a:r>
                        <a:rPr lang="fr-FR" sz="1600" dirty="0" smtClean="0">
                          <a:effectLst/>
                        </a:rPr>
                        <a:t>IV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75" marR="6297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1598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75" marR="62975" marT="0" marB="0" anchor="b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>
                          <a:effectLst/>
                        </a:rPr>
                        <a:t>1/8 d'écu</a:t>
                      </a:r>
                      <a:endParaRPr lang="fr-FR" sz="16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75" marR="6297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456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75" marR="6297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noProof="0" dirty="0" smtClean="0">
                          <a:effectLst/>
                        </a:rPr>
                        <a:t>&lt;LD</a:t>
                      </a:r>
                      <a:endParaRPr lang="en-US" sz="16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75" marR="62975" marT="0" marB="0" anchor="b"/>
                </a:tc>
                <a:extLst>
                  <a:ext uri="{0D108BD9-81ED-4DB2-BD59-A6C34878D82A}">
                    <a16:rowId xmlns:a16="http://schemas.microsoft.com/office/drawing/2014/main" val="600309278"/>
                  </a:ext>
                </a:extLst>
              </a:tr>
              <a:tr h="3015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11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75" marR="6297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Henri </a:t>
                      </a:r>
                      <a:r>
                        <a:rPr lang="fr-FR" sz="1600" dirty="0" smtClean="0">
                          <a:effectLst/>
                        </a:rPr>
                        <a:t>IV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75" marR="6297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1598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75" marR="6297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</a:rPr>
                        <a:t>1/4 d'écu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75" marR="6297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293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75" marR="6297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noProof="0" dirty="0" smtClean="0">
                          <a:effectLst/>
                        </a:rPr>
                        <a:t>Indium seen</a:t>
                      </a:r>
                      <a:endParaRPr lang="en-US" sz="16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75" marR="62975" marT="0" marB="0" anchor="b"/>
                </a:tc>
                <a:extLst>
                  <a:ext uri="{0D108BD9-81ED-4DB2-BD59-A6C34878D82A}">
                    <a16:rowId xmlns:a16="http://schemas.microsoft.com/office/drawing/2014/main" val="1354709290"/>
                  </a:ext>
                </a:extLst>
              </a:tr>
              <a:tr h="3015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1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75" marR="6297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Henri </a:t>
                      </a:r>
                      <a:r>
                        <a:rPr lang="fr-FR" sz="1600" dirty="0" smtClean="0">
                          <a:effectLst/>
                        </a:rPr>
                        <a:t>IV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75" marR="6297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1599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75" marR="6297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</a:rPr>
                        <a:t>1/4 d'écu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75" marR="6297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296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75" marR="62975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noProof="0" dirty="0" smtClean="0">
                          <a:effectLst/>
                        </a:rPr>
                        <a:t>Reference </a:t>
                      </a:r>
                      <a:r>
                        <a:rPr lang="en-US" sz="1600" baseline="0" noProof="0" dirty="0" smtClean="0">
                          <a:effectLst/>
                        </a:rPr>
                        <a:t>coin                 Indium seen</a:t>
                      </a:r>
                      <a:endParaRPr lang="en-US" sz="16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75" marR="62975" marT="0" marB="0" anchor="b"/>
                </a:tc>
                <a:extLst>
                  <a:ext uri="{0D108BD9-81ED-4DB2-BD59-A6C34878D82A}">
                    <a16:rowId xmlns:a16="http://schemas.microsoft.com/office/drawing/2014/main" val="3184761173"/>
                  </a:ext>
                </a:extLst>
              </a:tr>
              <a:tr h="3015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9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75" marR="6297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Henri </a:t>
                      </a:r>
                      <a:r>
                        <a:rPr lang="fr-FR" sz="1600" dirty="0" smtClean="0">
                          <a:effectLst/>
                        </a:rPr>
                        <a:t>IV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75" marR="6297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1599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75" marR="62975" marT="0" marB="0" anchor="b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>
                          <a:effectLst/>
                        </a:rPr>
                        <a:t>1/4 d'écu</a:t>
                      </a:r>
                      <a:endParaRPr lang="fr-FR" sz="16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75" marR="6297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404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75" marR="6297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noProof="0" dirty="0" smtClean="0">
                          <a:effectLst/>
                        </a:rPr>
                        <a:t>LD</a:t>
                      </a:r>
                      <a:endParaRPr lang="en-US" sz="16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75" marR="62975" marT="0" marB="0" anchor="b"/>
                </a:tc>
                <a:extLst>
                  <a:ext uri="{0D108BD9-81ED-4DB2-BD59-A6C34878D82A}">
                    <a16:rowId xmlns:a16="http://schemas.microsoft.com/office/drawing/2014/main" val="1788526717"/>
                  </a:ext>
                </a:extLst>
              </a:tr>
              <a:tr h="3015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10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75" marR="6297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Henri </a:t>
                      </a:r>
                      <a:r>
                        <a:rPr lang="fr-FR" sz="1600" dirty="0" smtClean="0">
                          <a:effectLst/>
                        </a:rPr>
                        <a:t>IV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75" marR="6297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1599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75" marR="62975" marT="0" marB="0" anchor="b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>
                          <a:effectLst/>
                        </a:rPr>
                        <a:t>1/8 d'écu</a:t>
                      </a:r>
                      <a:endParaRPr lang="fr-FR" sz="16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75" marR="6297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395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75" marR="6297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noProof="0" dirty="0" smtClean="0">
                          <a:effectLst/>
                        </a:rPr>
                        <a:t>&lt;LD</a:t>
                      </a:r>
                      <a:endParaRPr lang="en-US" sz="16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75" marR="62975" marT="0" marB="0" anchor="b"/>
                </a:tc>
                <a:extLst>
                  <a:ext uri="{0D108BD9-81ED-4DB2-BD59-A6C34878D82A}">
                    <a16:rowId xmlns:a16="http://schemas.microsoft.com/office/drawing/2014/main" val="3740637035"/>
                  </a:ext>
                </a:extLst>
              </a:tr>
              <a:tr h="3015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15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75" marR="6297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Henri </a:t>
                      </a:r>
                      <a:r>
                        <a:rPr lang="fr-FR" sz="1600" dirty="0" smtClean="0">
                          <a:effectLst/>
                        </a:rPr>
                        <a:t>IV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75" marR="6297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1599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75" marR="6297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</a:rPr>
                        <a:t>1/4 d'écu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75" marR="6297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538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75" marR="6297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noProof="0" dirty="0" smtClean="0">
                          <a:effectLst/>
                        </a:rPr>
                        <a:t>Indium seen</a:t>
                      </a:r>
                      <a:endParaRPr lang="en-US" sz="16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75" marR="62975" marT="0" marB="0" anchor="b"/>
                </a:tc>
                <a:extLst>
                  <a:ext uri="{0D108BD9-81ED-4DB2-BD59-A6C34878D82A}">
                    <a16:rowId xmlns:a16="http://schemas.microsoft.com/office/drawing/2014/main" val="847931095"/>
                  </a:ext>
                </a:extLst>
              </a:tr>
              <a:tr h="3015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17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75" marR="6297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Henri </a:t>
                      </a:r>
                      <a:r>
                        <a:rPr lang="fr-FR" sz="1600" dirty="0" smtClean="0">
                          <a:effectLst/>
                        </a:rPr>
                        <a:t>IV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75" marR="6297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1599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75" marR="6297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</a:rPr>
                        <a:t>1/4 d'écu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75" marR="6297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338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75" marR="6297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noProof="0" dirty="0" smtClean="0">
                          <a:effectLst/>
                        </a:rPr>
                        <a:t>Indium seen</a:t>
                      </a:r>
                      <a:endParaRPr lang="en-US" sz="16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75" marR="62975" marT="0" marB="0" anchor="b"/>
                </a:tc>
                <a:extLst>
                  <a:ext uri="{0D108BD9-81ED-4DB2-BD59-A6C34878D82A}">
                    <a16:rowId xmlns:a16="http://schemas.microsoft.com/office/drawing/2014/main" val="528597816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479395" y="63750"/>
            <a:ext cx="114877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600" dirty="0" smtClean="0"/>
              <a:t>Nos résultats pour 1598-1599</a:t>
            </a:r>
            <a:endParaRPr lang="en-GB" sz="36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F6C29-9C0A-4122-874E-E5D373CFD639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391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4"/>
          <p:cNvSpPr txBox="1">
            <a:spLocks/>
          </p:cNvSpPr>
          <p:nvPr/>
        </p:nvSpPr>
        <p:spPr>
          <a:xfrm>
            <a:off x="0" y="942710"/>
            <a:ext cx="12118019" cy="591529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§"/>
            </a:pPr>
            <a:r>
              <a:rPr lang="fr-FR" sz="1800" dirty="0" smtClean="0"/>
              <a:t>Analyse d’échantillons standards en argent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fr-FR" sz="1800" dirty="0" smtClean="0"/>
              <a:t>Première quantification de l’In par la méthode HE-PIXE</a:t>
            </a:r>
          </a:p>
          <a:p>
            <a:pPr lvl="1" algn="just">
              <a:buFont typeface="Wingdings" panose="05000000000000000000" pitchFamily="2" charset="2"/>
              <a:buChar char="v"/>
            </a:pPr>
            <a:endParaRPr lang="fr-FR" sz="1800" dirty="0" smtClean="0"/>
          </a:p>
          <a:p>
            <a:pPr algn="just">
              <a:buFont typeface="Wingdings" panose="05000000000000000000" pitchFamily="2" charset="2"/>
              <a:buChar char="§"/>
            </a:pPr>
            <a:r>
              <a:rPr lang="fr-FR" sz="1800" dirty="0" smtClean="0"/>
              <a:t>Analyse de l’Indium comme élément trace par la méthode HE-PIXE dans les monnaies d’argent</a:t>
            </a:r>
          </a:p>
          <a:p>
            <a:pPr lvl="1" algn="just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fr-FR" sz="1800" dirty="0" smtClean="0"/>
              <a:t>Optimisation du setup expérimental pour atteindre une limite de détection &lt; 10ppm</a:t>
            </a:r>
          </a:p>
          <a:p>
            <a:pPr lvl="1" algn="just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fr-FR" sz="1800" dirty="0" smtClean="0"/>
              <a:t>Compréhension des différentes contributions du signal (bruit de fond + activation + traces)</a:t>
            </a:r>
          </a:p>
          <a:p>
            <a:pPr lvl="1" algn="just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fr-FR" sz="1800" dirty="0" smtClean="0"/>
              <a:t>Interprétation historique des résultats obtenus pour la période 1598-1599</a:t>
            </a:r>
            <a:endParaRPr lang="fr-FR" sz="1800" b="1" dirty="0" smtClean="0"/>
          </a:p>
          <a:p>
            <a:pPr algn="just">
              <a:buFont typeface="Wingdings" panose="05000000000000000000" pitchFamily="2" charset="2"/>
              <a:buChar char="§"/>
            </a:pPr>
            <a:endParaRPr lang="fr-FR" sz="1800" b="1" dirty="0" smtClean="0"/>
          </a:p>
          <a:p>
            <a:pPr algn="just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fr-FR" sz="1800" b="1" dirty="0" smtClean="0"/>
              <a:t>Compléter l’analyse HE-PIXE </a:t>
            </a:r>
            <a:r>
              <a:rPr lang="fr-FR" sz="1800" dirty="0" smtClean="0"/>
              <a:t>par des spectres </a:t>
            </a:r>
            <a:r>
              <a:rPr lang="el-GR" sz="1800" dirty="0" smtClean="0"/>
              <a:t>γ</a:t>
            </a:r>
            <a:r>
              <a:rPr lang="fr-FR" sz="1800" dirty="0" smtClean="0"/>
              <a:t> pour </a:t>
            </a:r>
            <a:r>
              <a:rPr lang="fr-FR" sz="1800" b="1" dirty="0" smtClean="0"/>
              <a:t>identifier</a:t>
            </a:r>
            <a:r>
              <a:rPr lang="fr-FR" sz="1800" dirty="0" smtClean="0"/>
              <a:t> précisément </a:t>
            </a:r>
            <a:r>
              <a:rPr lang="fr-FR" sz="1800" b="1" dirty="0" smtClean="0"/>
              <a:t>les isotopes produits </a:t>
            </a:r>
            <a:r>
              <a:rPr lang="fr-FR" sz="1800" dirty="0" smtClean="0"/>
              <a:t>et contrôler l’</a:t>
            </a:r>
            <a:r>
              <a:rPr lang="fr-FR" sz="1800" b="1" dirty="0" smtClean="0"/>
              <a:t>impact de l’activation</a:t>
            </a:r>
          </a:p>
          <a:p>
            <a:pPr algn="just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fr-FR" sz="1800" b="1" dirty="0" smtClean="0"/>
              <a:t>Analyser d'autres éléments traces</a:t>
            </a:r>
            <a:r>
              <a:rPr lang="fr-FR" sz="1800" dirty="0" smtClean="0"/>
              <a:t> comme possibles marqueurs des pièces d'argent (Au, Hg, Sn, Sb, Ge)</a:t>
            </a:r>
            <a:endParaRPr lang="fr-FR" sz="1800" b="1" dirty="0" smtClean="0"/>
          </a:p>
          <a:p>
            <a:pPr algn="just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fr-FR" sz="1800" b="1" dirty="0" smtClean="0"/>
              <a:t>Compléter les connaissances historiques</a:t>
            </a:r>
            <a:r>
              <a:rPr lang="fr-FR" sz="1800" dirty="0" smtClean="0"/>
              <a:t> sur l'économie et le commerce nantais à travers d'autres périodes critiques</a:t>
            </a:r>
          </a:p>
          <a:p>
            <a:pPr lvl="1" algn="just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fr-FR" sz="1800" dirty="0" smtClean="0"/>
              <a:t>1556-1573 et l’année 1575, l’arrivée de l’argent </a:t>
            </a:r>
            <a:r>
              <a:rPr lang="fr-FR" sz="1800" dirty="0" err="1" smtClean="0"/>
              <a:t>potosien</a:t>
            </a:r>
            <a:r>
              <a:rPr lang="fr-FR" sz="1800" dirty="0" smtClean="0"/>
              <a:t> à Nantes</a:t>
            </a:r>
          </a:p>
          <a:p>
            <a:pPr lvl="1" algn="just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fr-FR" sz="1800" dirty="0" smtClean="0"/>
              <a:t>1556-1590, l’arrivée de l’argent </a:t>
            </a:r>
            <a:r>
              <a:rPr lang="fr-FR" sz="1800" dirty="0" err="1" smtClean="0"/>
              <a:t>potosien</a:t>
            </a:r>
            <a:r>
              <a:rPr lang="fr-FR" sz="1800" dirty="0" smtClean="0"/>
              <a:t> en Europe (pièces espagnoles) et impact de l’extraction au mercure sur la teneur en indium</a:t>
            </a:r>
          </a:p>
        </p:txBody>
      </p:sp>
      <p:sp>
        <p:nvSpPr>
          <p:cNvPr id="3" name="Rectangle 2"/>
          <p:cNvSpPr/>
          <p:nvPr/>
        </p:nvSpPr>
        <p:spPr>
          <a:xfrm>
            <a:off x="1459488" y="103041"/>
            <a:ext cx="95753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dirty="0" smtClean="0"/>
              <a:t>Conclusions et perspectives – étude des monnaies</a:t>
            </a:r>
            <a:endParaRPr lang="en-GB" sz="36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F6C29-9C0A-4122-874E-E5D373CFD639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519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7550" y="5149847"/>
            <a:ext cx="2149976" cy="1610406"/>
          </a:xfrm>
          <a:prstGeom prst="rect">
            <a:avLst/>
          </a:prstGeom>
        </p:spPr>
      </p:pic>
      <p:sp>
        <p:nvSpPr>
          <p:cNvPr id="3" name="Google Shape;373;p44"/>
          <p:cNvSpPr txBox="1">
            <a:spLocks/>
          </p:cNvSpPr>
          <p:nvPr/>
        </p:nvSpPr>
        <p:spPr>
          <a:xfrm>
            <a:off x="5619564" y="2631241"/>
            <a:ext cx="6572435" cy="2409767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2400" b="1" dirty="0" smtClean="0"/>
              <a:t>Caractérisation</a:t>
            </a:r>
            <a:r>
              <a:rPr lang="fr-FR" sz="2400" dirty="0" smtClean="0"/>
              <a:t> d’un </a:t>
            </a:r>
            <a:r>
              <a:rPr lang="fr-FR" sz="2400" b="1" dirty="0" smtClean="0"/>
              <a:t>objet</a:t>
            </a:r>
            <a:r>
              <a:rPr lang="fr-FR" sz="2400" dirty="0" smtClean="0"/>
              <a:t> ou d’un </a:t>
            </a:r>
            <a:r>
              <a:rPr lang="fr-FR" sz="2400" b="1" dirty="0" smtClean="0"/>
              <a:t>corpus patrimonial</a:t>
            </a:r>
            <a:r>
              <a:rPr lang="fr-FR" sz="2400" dirty="0" smtClean="0"/>
              <a:t>.</a:t>
            </a:r>
          </a:p>
          <a:p>
            <a:pPr marL="0" indent="0" algn="ctr">
              <a:buNone/>
            </a:pPr>
            <a:r>
              <a:rPr lang="fr-FR" sz="2400" dirty="0" smtClean="0"/>
              <a:t>Etudes des </a:t>
            </a:r>
            <a:r>
              <a:rPr lang="fr-FR" sz="2400" b="1" dirty="0" smtClean="0"/>
              <a:t>méthodes de fabrications </a:t>
            </a:r>
            <a:r>
              <a:rPr lang="fr-FR" sz="2400" dirty="0" smtClean="0"/>
              <a:t>et des savoirs faire anciens ainsi que la </a:t>
            </a:r>
            <a:r>
              <a:rPr lang="fr-FR" sz="2400" b="1" dirty="0" smtClean="0"/>
              <a:t>provenance</a:t>
            </a:r>
            <a:r>
              <a:rPr lang="fr-FR" sz="2400" dirty="0" smtClean="0"/>
              <a:t> et l’authentification de sources d’approvisionnement </a:t>
            </a:r>
            <a:r>
              <a:rPr lang="fr-FR" sz="2400" b="1" dirty="0" smtClean="0"/>
              <a:t>en matière première</a:t>
            </a:r>
            <a:r>
              <a:rPr lang="fr-FR" sz="2400" dirty="0" smtClean="0"/>
              <a:t>.</a:t>
            </a:r>
            <a:endParaRPr lang="fr-FR" sz="2400" dirty="0"/>
          </a:p>
        </p:txBody>
      </p:sp>
      <p:sp>
        <p:nvSpPr>
          <p:cNvPr id="4" name="Google Shape;374;p44"/>
          <p:cNvSpPr txBox="1">
            <a:spLocks/>
          </p:cNvSpPr>
          <p:nvPr/>
        </p:nvSpPr>
        <p:spPr>
          <a:xfrm>
            <a:off x="712815" y="2210595"/>
            <a:ext cx="4500670" cy="657979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 smtClean="0">
                <a:solidFill>
                  <a:srgbClr val="FFC000"/>
                </a:solidFill>
                <a:latin typeface="+mn-lt"/>
              </a:rPr>
              <a:t>Science et technique</a:t>
            </a:r>
            <a:endParaRPr lang="en-GB" sz="3200" dirty="0">
              <a:solidFill>
                <a:srgbClr val="FFC000"/>
              </a:solidFill>
              <a:latin typeface="+mn-lt"/>
            </a:endParaRPr>
          </a:p>
        </p:txBody>
      </p:sp>
      <p:sp>
        <p:nvSpPr>
          <p:cNvPr id="5" name="Google Shape;375;p44"/>
          <p:cNvSpPr txBox="1">
            <a:spLocks/>
          </p:cNvSpPr>
          <p:nvPr/>
        </p:nvSpPr>
        <p:spPr>
          <a:xfrm>
            <a:off x="7676741" y="2264476"/>
            <a:ext cx="2687706" cy="609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 smtClean="0">
                <a:latin typeface="+mn-lt"/>
              </a:rPr>
              <a:t>Art et Histoire</a:t>
            </a:r>
            <a:endParaRPr lang="en-GB" sz="3200" dirty="0">
              <a:latin typeface="+mn-lt"/>
            </a:endParaRPr>
          </a:p>
        </p:txBody>
      </p:sp>
      <p:grpSp>
        <p:nvGrpSpPr>
          <p:cNvPr id="6" name="Google Shape;9571;p86"/>
          <p:cNvGrpSpPr/>
          <p:nvPr/>
        </p:nvGrpSpPr>
        <p:grpSpPr>
          <a:xfrm>
            <a:off x="2437751" y="1366217"/>
            <a:ext cx="920642" cy="888030"/>
            <a:chOff x="1284212" y="1963766"/>
            <a:chExt cx="379489" cy="366046"/>
          </a:xfrm>
        </p:grpSpPr>
        <p:sp>
          <p:nvSpPr>
            <p:cNvPr id="7" name="Google Shape;9572;p86"/>
            <p:cNvSpPr/>
            <p:nvPr/>
          </p:nvSpPr>
          <p:spPr>
            <a:xfrm>
              <a:off x="1436861" y="2112975"/>
              <a:ext cx="69444" cy="68902"/>
            </a:xfrm>
            <a:custGeom>
              <a:avLst/>
              <a:gdLst/>
              <a:ahLst/>
              <a:cxnLst/>
              <a:rect l="l" t="t" r="r" b="b"/>
              <a:pathLst>
                <a:path w="2180" h="2163" extrusionOk="0">
                  <a:moveTo>
                    <a:pt x="1086" y="1"/>
                  </a:moveTo>
                  <a:cubicBezTo>
                    <a:pt x="526" y="1"/>
                    <a:pt x="0" y="443"/>
                    <a:pt x="0" y="1079"/>
                  </a:cubicBezTo>
                  <a:cubicBezTo>
                    <a:pt x="0" y="1675"/>
                    <a:pt x="501" y="2163"/>
                    <a:pt x="1096" y="2163"/>
                  </a:cubicBezTo>
                  <a:cubicBezTo>
                    <a:pt x="1703" y="2163"/>
                    <a:pt x="2179" y="1675"/>
                    <a:pt x="2179" y="1079"/>
                  </a:cubicBezTo>
                  <a:cubicBezTo>
                    <a:pt x="2144" y="1020"/>
                    <a:pt x="2144" y="960"/>
                    <a:pt x="2132" y="889"/>
                  </a:cubicBezTo>
                  <a:cubicBezTo>
                    <a:pt x="2121" y="802"/>
                    <a:pt x="2040" y="744"/>
                    <a:pt x="1963" y="744"/>
                  </a:cubicBezTo>
                  <a:cubicBezTo>
                    <a:pt x="1955" y="744"/>
                    <a:pt x="1948" y="745"/>
                    <a:pt x="1941" y="746"/>
                  </a:cubicBezTo>
                  <a:cubicBezTo>
                    <a:pt x="1846" y="770"/>
                    <a:pt x="1786" y="853"/>
                    <a:pt x="1810" y="948"/>
                  </a:cubicBezTo>
                  <a:cubicBezTo>
                    <a:pt x="1883" y="1428"/>
                    <a:pt x="1488" y="1811"/>
                    <a:pt x="1059" y="1811"/>
                  </a:cubicBezTo>
                  <a:cubicBezTo>
                    <a:pt x="923" y="1811"/>
                    <a:pt x="784" y="1772"/>
                    <a:pt x="655" y="1687"/>
                  </a:cubicBezTo>
                  <a:cubicBezTo>
                    <a:pt x="48" y="1282"/>
                    <a:pt x="346" y="329"/>
                    <a:pt x="1072" y="329"/>
                  </a:cubicBezTo>
                  <a:cubicBezTo>
                    <a:pt x="1239" y="329"/>
                    <a:pt x="1405" y="389"/>
                    <a:pt x="1536" y="496"/>
                  </a:cubicBezTo>
                  <a:cubicBezTo>
                    <a:pt x="1567" y="522"/>
                    <a:pt x="1605" y="534"/>
                    <a:pt x="1642" y="534"/>
                  </a:cubicBezTo>
                  <a:cubicBezTo>
                    <a:pt x="1692" y="534"/>
                    <a:pt x="1741" y="513"/>
                    <a:pt x="1774" y="472"/>
                  </a:cubicBezTo>
                  <a:cubicBezTo>
                    <a:pt x="1834" y="389"/>
                    <a:pt x="1822" y="294"/>
                    <a:pt x="1751" y="234"/>
                  </a:cubicBezTo>
                  <a:cubicBezTo>
                    <a:pt x="1545" y="73"/>
                    <a:pt x="1313" y="1"/>
                    <a:pt x="108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FFC000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FFC000"/>
                </a:solidFill>
              </a:endParaRPr>
            </a:p>
          </p:txBody>
        </p:sp>
        <p:sp>
          <p:nvSpPr>
            <p:cNvPr id="8" name="Google Shape;9573;p86"/>
            <p:cNvSpPr/>
            <p:nvPr/>
          </p:nvSpPr>
          <p:spPr>
            <a:xfrm>
              <a:off x="1284212" y="1963766"/>
              <a:ext cx="379489" cy="366046"/>
            </a:xfrm>
            <a:custGeom>
              <a:avLst/>
              <a:gdLst/>
              <a:ahLst/>
              <a:cxnLst/>
              <a:rect l="l" t="t" r="r" b="b"/>
              <a:pathLst>
                <a:path w="11913" h="11491" extrusionOk="0">
                  <a:moveTo>
                    <a:pt x="1031" y="2185"/>
                  </a:moveTo>
                  <a:cubicBezTo>
                    <a:pt x="1151" y="2185"/>
                    <a:pt x="1275" y="2224"/>
                    <a:pt x="1387" y="2311"/>
                  </a:cubicBezTo>
                  <a:cubicBezTo>
                    <a:pt x="1625" y="2489"/>
                    <a:pt x="1673" y="2834"/>
                    <a:pt x="1506" y="3084"/>
                  </a:cubicBezTo>
                  <a:cubicBezTo>
                    <a:pt x="1389" y="3256"/>
                    <a:pt x="1207" y="3337"/>
                    <a:pt x="1026" y="3337"/>
                  </a:cubicBezTo>
                  <a:cubicBezTo>
                    <a:pt x="767" y="3337"/>
                    <a:pt x="510" y="3171"/>
                    <a:pt x="447" y="2870"/>
                  </a:cubicBezTo>
                  <a:cubicBezTo>
                    <a:pt x="376" y="2492"/>
                    <a:pt x="689" y="2185"/>
                    <a:pt x="1031" y="2185"/>
                  </a:cubicBezTo>
                  <a:close/>
                  <a:moveTo>
                    <a:pt x="4269" y="3025"/>
                  </a:moveTo>
                  <a:cubicBezTo>
                    <a:pt x="4364" y="3073"/>
                    <a:pt x="5435" y="3680"/>
                    <a:pt x="5519" y="3739"/>
                  </a:cubicBezTo>
                  <a:lnTo>
                    <a:pt x="4269" y="4454"/>
                  </a:lnTo>
                  <a:lnTo>
                    <a:pt x="4269" y="3025"/>
                  </a:lnTo>
                  <a:close/>
                  <a:moveTo>
                    <a:pt x="7448" y="3025"/>
                  </a:moveTo>
                  <a:lnTo>
                    <a:pt x="7448" y="4454"/>
                  </a:lnTo>
                  <a:lnTo>
                    <a:pt x="6197" y="3739"/>
                  </a:lnTo>
                  <a:lnTo>
                    <a:pt x="7448" y="3025"/>
                  </a:lnTo>
                  <a:close/>
                  <a:moveTo>
                    <a:pt x="2550" y="2268"/>
                  </a:moveTo>
                  <a:cubicBezTo>
                    <a:pt x="2817" y="2268"/>
                    <a:pt x="3085" y="2336"/>
                    <a:pt x="3328" y="2477"/>
                  </a:cubicBezTo>
                  <a:cubicBezTo>
                    <a:pt x="3697" y="2692"/>
                    <a:pt x="3566" y="2608"/>
                    <a:pt x="3935" y="2811"/>
                  </a:cubicBezTo>
                  <a:lnTo>
                    <a:pt x="3935" y="4644"/>
                  </a:lnTo>
                  <a:lnTo>
                    <a:pt x="2328" y="5573"/>
                  </a:lnTo>
                  <a:lnTo>
                    <a:pt x="1744" y="5240"/>
                  </a:lnTo>
                  <a:cubicBezTo>
                    <a:pt x="1375" y="5037"/>
                    <a:pt x="1125" y="4692"/>
                    <a:pt x="1006" y="4275"/>
                  </a:cubicBezTo>
                  <a:cubicBezTo>
                    <a:pt x="947" y="4085"/>
                    <a:pt x="923" y="3870"/>
                    <a:pt x="959" y="3680"/>
                  </a:cubicBezTo>
                  <a:lnTo>
                    <a:pt x="959" y="3680"/>
                  </a:lnTo>
                  <a:cubicBezTo>
                    <a:pt x="981" y="3681"/>
                    <a:pt x="1003" y="3682"/>
                    <a:pt x="1025" y="3682"/>
                  </a:cubicBezTo>
                  <a:cubicBezTo>
                    <a:pt x="1659" y="3682"/>
                    <a:pt x="2129" y="3028"/>
                    <a:pt x="1875" y="2418"/>
                  </a:cubicBezTo>
                  <a:cubicBezTo>
                    <a:pt x="2090" y="2319"/>
                    <a:pt x="2320" y="2268"/>
                    <a:pt x="2550" y="2268"/>
                  </a:cubicBezTo>
                  <a:close/>
                  <a:moveTo>
                    <a:pt x="9186" y="2275"/>
                  </a:moveTo>
                  <a:cubicBezTo>
                    <a:pt x="10067" y="2275"/>
                    <a:pt x="10781" y="2977"/>
                    <a:pt x="10781" y="3858"/>
                  </a:cubicBezTo>
                  <a:cubicBezTo>
                    <a:pt x="10781" y="4418"/>
                    <a:pt x="10460" y="4954"/>
                    <a:pt x="9972" y="5240"/>
                  </a:cubicBezTo>
                  <a:lnTo>
                    <a:pt x="9400" y="5573"/>
                  </a:lnTo>
                  <a:cubicBezTo>
                    <a:pt x="9186" y="5454"/>
                    <a:pt x="7983" y="4751"/>
                    <a:pt x="7793" y="4644"/>
                  </a:cubicBezTo>
                  <a:lnTo>
                    <a:pt x="7793" y="2834"/>
                  </a:lnTo>
                  <a:cubicBezTo>
                    <a:pt x="8245" y="2596"/>
                    <a:pt x="8567" y="2275"/>
                    <a:pt x="9186" y="2275"/>
                  </a:cubicBezTo>
                  <a:close/>
                  <a:moveTo>
                    <a:pt x="3935" y="5013"/>
                  </a:moveTo>
                  <a:lnTo>
                    <a:pt x="3935" y="6478"/>
                  </a:lnTo>
                  <a:lnTo>
                    <a:pt x="2673" y="5751"/>
                  </a:lnTo>
                  <a:lnTo>
                    <a:pt x="3935" y="5013"/>
                  </a:lnTo>
                  <a:close/>
                  <a:moveTo>
                    <a:pt x="7793" y="5037"/>
                  </a:moveTo>
                  <a:cubicBezTo>
                    <a:pt x="7948" y="5120"/>
                    <a:pt x="8900" y="5668"/>
                    <a:pt x="9055" y="5763"/>
                  </a:cubicBezTo>
                  <a:lnTo>
                    <a:pt x="7793" y="6490"/>
                  </a:lnTo>
                  <a:lnTo>
                    <a:pt x="7793" y="5037"/>
                  </a:lnTo>
                  <a:close/>
                  <a:moveTo>
                    <a:pt x="5852" y="3918"/>
                  </a:moveTo>
                  <a:lnTo>
                    <a:pt x="7448" y="4823"/>
                  </a:lnTo>
                  <a:lnTo>
                    <a:pt x="7448" y="6668"/>
                  </a:lnTo>
                  <a:lnTo>
                    <a:pt x="5852" y="7573"/>
                  </a:lnTo>
                  <a:lnTo>
                    <a:pt x="4257" y="6668"/>
                  </a:lnTo>
                  <a:lnTo>
                    <a:pt x="4257" y="4823"/>
                  </a:lnTo>
                  <a:lnTo>
                    <a:pt x="5852" y="3918"/>
                  </a:lnTo>
                  <a:close/>
                  <a:moveTo>
                    <a:pt x="7448" y="7061"/>
                  </a:moveTo>
                  <a:lnTo>
                    <a:pt x="7448" y="8490"/>
                  </a:lnTo>
                  <a:cubicBezTo>
                    <a:pt x="7352" y="8442"/>
                    <a:pt x="6281" y="7835"/>
                    <a:pt x="6197" y="7776"/>
                  </a:cubicBezTo>
                  <a:lnTo>
                    <a:pt x="7448" y="7061"/>
                  </a:lnTo>
                  <a:close/>
                  <a:moveTo>
                    <a:pt x="4269" y="7073"/>
                  </a:moveTo>
                  <a:lnTo>
                    <a:pt x="5519" y="7787"/>
                  </a:lnTo>
                  <a:lnTo>
                    <a:pt x="4269" y="8502"/>
                  </a:lnTo>
                  <a:lnTo>
                    <a:pt x="4269" y="7073"/>
                  </a:lnTo>
                  <a:close/>
                  <a:moveTo>
                    <a:pt x="9376" y="5954"/>
                  </a:moveTo>
                  <a:lnTo>
                    <a:pt x="9960" y="6287"/>
                  </a:lnTo>
                  <a:cubicBezTo>
                    <a:pt x="10329" y="6490"/>
                    <a:pt x="10579" y="6835"/>
                    <a:pt x="10710" y="7252"/>
                  </a:cubicBezTo>
                  <a:cubicBezTo>
                    <a:pt x="10746" y="7430"/>
                    <a:pt x="10757" y="7609"/>
                    <a:pt x="10757" y="7787"/>
                  </a:cubicBezTo>
                  <a:cubicBezTo>
                    <a:pt x="10736" y="7786"/>
                    <a:pt x="10714" y="7785"/>
                    <a:pt x="10693" y="7785"/>
                  </a:cubicBezTo>
                  <a:cubicBezTo>
                    <a:pt x="10049" y="7785"/>
                    <a:pt x="9612" y="8474"/>
                    <a:pt x="9888" y="9085"/>
                  </a:cubicBezTo>
                  <a:cubicBezTo>
                    <a:pt x="9662" y="9190"/>
                    <a:pt x="9412" y="9249"/>
                    <a:pt x="9161" y="9249"/>
                  </a:cubicBezTo>
                  <a:cubicBezTo>
                    <a:pt x="8898" y="9249"/>
                    <a:pt x="8632" y="9184"/>
                    <a:pt x="8388" y="9038"/>
                  </a:cubicBezTo>
                  <a:cubicBezTo>
                    <a:pt x="8007" y="8811"/>
                    <a:pt x="8138" y="8907"/>
                    <a:pt x="7769" y="8692"/>
                  </a:cubicBezTo>
                  <a:lnTo>
                    <a:pt x="7769" y="6883"/>
                  </a:lnTo>
                  <a:lnTo>
                    <a:pt x="9376" y="5954"/>
                  </a:lnTo>
                  <a:close/>
                  <a:moveTo>
                    <a:pt x="10731" y="8111"/>
                  </a:moveTo>
                  <a:cubicBezTo>
                    <a:pt x="10841" y="8111"/>
                    <a:pt x="10950" y="8142"/>
                    <a:pt x="11043" y="8204"/>
                  </a:cubicBezTo>
                  <a:cubicBezTo>
                    <a:pt x="11484" y="8502"/>
                    <a:pt x="11329" y="9157"/>
                    <a:pt x="10841" y="9264"/>
                  </a:cubicBezTo>
                  <a:cubicBezTo>
                    <a:pt x="10802" y="9271"/>
                    <a:pt x="10764" y="9275"/>
                    <a:pt x="10726" y="9275"/>
                  </a:cubicBezTo>
                  <a:cubicBezTo>
                    <a:pt x="10276" y="9275"/>
                    <a:pt x="9982" y="8767"/>
                    <a:pt x="10246" y="8371"/>
                  </a:cubicBezTo>
                  <a:cubicBezTo>
                    <a:pt x="10358" y="8199"/>
                    <a:pt x="10545" y="8111"/>
                    <a:pt x="10731" y="8111"/>
                  </a:cubicBezTo>
                  <a:close/>
                  <a:moveTo>
                    <a:pt x="5852" y="7978"/>
                  </a:moveTo>
                  <a:cubicBezTo>
                    <a:pt x="6043" y="8097"/>
                    <a:pt x="7233" y="8764"/>
                    <a:pt x="7448" y="8883"/>
                  </a:cubicBezTo>
                  <a:lnTo>
                    <a:pt x="7448" y="9585"/>
                  </a:lnTo>
                  <a:cubicBezTo>
                    <a:pt x="7448" y="10466"/>
                    <a:pt x="6733" y="11181"/>
                    <a:pt x="5852" y="11181"/>
                  </a:cubicBezTo>
                  <a:cubicBezTo>
                    <a:pt x="4971" y="11181"/>
                    <a:pt x="4257" y="10466"/>
                    <a:pt x="4257" y="9585"/>
                  </a:cubicBezTo>
                  <a:lnTo>
                    <a:pt x="4257" y="8883"/>
                  </a:lnTo>
                  <a:lnTo>
                    <a:pt x="5852" y="7978"/>
                  </a:lnTo>
                  <a:close/>
                  <a:moveTo>
                    <a:pt x="5852" y="1"/>
                  </a:moveTo>
                  <a:cubicBezTo>
                    <a:pt x="4792" y="1"/>
                    <a:pt x="3935" y="870"/>
                    <a:pt x="3935" y="1918"/>
                  </a:cubicBezTo>
                  <a:lnTo>
                    <a:pt x="3935" y="2430"/>
                  </a:lnTo>
                  <a:cubicBezTo>
                    <a:pt x="3649" y="2263"/>
                    <a:pt x="3757" y="2322"/>
                    <a:pt x="3483" y="2180"/>
                  </a:cubicBezTo>
                  <a:cubicBezTo>
                    <a:pt x="3183" y="2005"/>
                    <a:pt x="2854" y="1922"/>
                    <a:pt x="2529" y="1922"/>
                  </a:cubicBezTo>
                  <a:cubicBezTo>
                    <a:pt x="2235" y="1922"/>
                    <a:pt x="1945" y="1990"/>
                    <a:pt x="1685" y="2120"/>
                  </a:cubicBezTo>
                  <a:cubicBezTo>
                    <a:pt x="1491" y="1915"/>
                    <a:pt x="1256" y="1827"/>
                    <a:pt x="1027" y="1827"/>
                  </a:cubicBezTo>
                  <a:cubicBezTo>
                    <a:pt x="497" y="1827"/>
                    <a:pt x="0" y="2303"/>
                    <a:pt x="125" y="2918"/>
                  </a:cubicBezTo>
                  <a:cubicBezTo>
                    <a:pt x="185" y="3215"/>
                    <a:pt x="375" y="3454"/>
                    <a:pt x="625" y="3573"/>
                  </a:cubicBezTo>
                  <a:cubicBezTo>
                    <a:pt x="530" y="4335"/>
                    <a:pt x="887" y="5109"/>
                    <a:pt x="1578" y="5501"/>
                  </a:cubicBezTo>
                  <a:cubicBezTo>
                    <a:pt x="1816" y="5644"/>
                    <a:pt x="1744" y="5597"/>
                    <a:pt x="1983" y="5728"/>
                  </a:cubicBezTo>
                  <a:lnTo>
                    <a:pt x="1578" y="5954"/>
                  </a:lnTo>
                  <a:cubicBezTo>
                    <a:pt x="982" y="6299"/>
                    <a:pt x="613" y="6942"/>
                    <a:pt x="613" y="7633"/>
                  </a:cubicBezTo>
                  <a:cubicBezTo>
                    <a:pt x="613" y="8633"/>
                    <a:pt x="1375" y="9466"/>
                    <a:pt x="2375" y="9538"/>
                  </a:cubicBezTo>
                  <a:lnTo>
                    <a:pt x="2387" y="9538"/>
                  </a:lnTo>
                  <a:cubicBezTo>
                    <a:pt x="2471" y="9538"/>
                    <a:pt x="2554" y="9478"/>
                    <a:pt x="2554" y="9395"/>
                  </a:cubicBezTo>
                  <a:cubicBezTo>
                    <a:pt x="2566" y="9300"/>
                    <a:pt x="2495" y="9216"/>
                    <a:pt x="2399" y="9216"/>
                  </a:cubicBezTo>
                  <a:cubicBezTo>
                    <a:pt x="1578" y="9145"/>
                    <a:pt x="959" y="8454"/>
                    <a:pt x="959" y="7633"/>
                  </a:cubicBezTo>
                  <a:cubicBezTo>
                    <a:pt x="959" y="7073"/>
                    <a:pt x="1268" y="6537"/>
                    <a:pt x="1756" y="6252"/>
                  </a:cubicBezTo>
                  <a:lnTo>
                    <a:pt x="2340" y="5918"/>
                  </a:lnTo>
                  <a:lnTo>
                    <a:pt x="3947" y="6847"/>
                  </a:lnTo>
                  <a:lnTo>
                    <a:pt x="3947" y="8657"/>
                  </a:lnTo>
                  <a:cubicBezTo>
                    <a:pt x="3411" y="8954"/>
                    <a:pt x="3280" y="9061"/>
                    <a:pt x="3030" y="9157"/>
                  </a:cubicBezTo>
                  <a:cubicBezTo>
                    <a:pt x="2935" y="9180"/>
                    <a:pt x="2887" y="9276"/>
                    <a:pt x="2911" y="9359"/>
                  </a:cubicBezTo>
                  <a:cubicBezTo>
                    <a:pt x="2932" y="9443"/>
                    <a:pt x="3008" y="9480"/>
                    <a:pt x="3082" y="9480"/>
                  </a:cubicBezTo>
                  <a:cubicBezTo>
                    <a:pt x="3093" y="9480"/>
                    <a:pt x="3103" y="9480"/>
                    <a:pt x="3114" y="9478"/>
                  </a:cubicBezTo>
                  <a:cubicBezTo>
                    <a:pt x="3423" y="9395"/>
                    <a:pt x="3578" y="9252"/>
                    <a:pt x="3947" y="9061"/>
                  </a:cubicBezTo>
                  <a:lnTo>
                    <a:pt x="3947" y="9573"/>
                  </a:lnTo>
                  <a:cubicBezTo>
                    <a:pt x="3947" y="10621"/>
                    <a:pt x="4816" y="11490"/>
                    <a:pt x="5864" y="11490"/>
                  </a:cubicBezTo>
                  <a:cubicBezTo>
                    <a:pt x="6924" y="11490"/>
                    <a:pt x="7793" y="10621"/>
                    <a:pt x="7793" y="9573"/>
                  </a:cubicBezTo>
                  <a:lnTo>
                    <a:pt x="7793" y="9085"/>
                  </a:lnTo>
                  <a:cubicBezTo>
                    <a:pt x="8269" y="9347"/>
                    <a:pt x="8591" y="9585"/>
                    <a:pt x="9186" y="9585"/>
                  </a:cubicBezTo>
                  <a:cubicBezTo>
                    <a:pt x="9495" y="9585"/>
                    <a:pt x="9829" y="9514"/>
                    <a:pt x="10115" y="9359"/>
                  </a:cubicBezTo>
                  <a:cubicBezTo>
                    <a:pt x="10277" y="9521"/>
                    <a:pt x="10500" y="9615"/>
                    <a:pt x="10736" y="9615"/>
                  </a:cubicBezTo>
                  <a:cubicBezTo>
                    <a:pt x="10794" y="9615"/>
                    <a:pt x="10853" y="9609"/>
                    <a:pt x="10912" y="9597"/>
                  </a:cubicBezTo>
                  <a:cubicBezTo>
                    <a:pt x="11781" y="9419"/>
                    <a:pt x="11912" y="8216"/>
                    <a:pt x="11091" y="7847"/>
                  </a:cubicBezTo>
                  <a:cubicBezTo>
                    <a:pt x="11162" y="7121"/>
                    <a:pt x="10805" y="6371"/>
                    <a:pt x="10138" y="5990"/>
                  </a:cubicBezTo>
                  <a:cubicBezTo>
                    <a:pt x="9900" y="5847"/>
                    <a:pt x="9972" y="5894"/>
                    <a:pt x="9734" y="5763"/>
                  </a:cubicBezTo>
                  <a:lnTo>
                    <a:pt x="10138" y="5537"/>
                  </a:lnTo>
                  <a:cubicBezTo>
                    <a:pt x="11067" y="5013"/>
                    <a:pt x="11377" y="3823"/>
                    <a:pt x="10853" y="2906"/>
                  </a:cubicBezTo>
                  <a:cubicBezTo>
                    <a:pt x="10507" y="2311"/>
                    <a:pt x="9876" y="1941"/>
                    <a:pt x="9174" y="1941"/>
                  </a:cubicBezTo>
                  <a:cubicBezTo>
                    <a:pt x="8471" y="1941"/>
                    <a:pt x="8067" y="2311"/>
                    <a:pt x="7769" y="2442"/>
                  </a:cubicBezTo>
                  <a:cubicBezTo>
                    <a:pt x="7757" y="2025"/>
                    <a:pt x="7805" y="1834"/>
                    <a:pt x="7733" y="1525"/>
                  </a:cubicBezTo>
                  <a:cubicBezTo>
                    <a:pt x="7711" y="1438"/>
                    <a:pt x="7640" y="1380"/>
                    <a:pt x="7546" y="1380"/>
                  </a:cubicBezTo>
                  <a:cubicBezTo>
                    <a:pt x="7537" y="1380"/>
                    <a:pt x="7528" y="1381"/>
                    <a:pt x="7519" y="1382"/>
                  </a:cubicBezTo>
                  <a:cubicBezTo>
                    <a:pt x="7436" y="1406"/>
                    <a:pt x="7376" y="1489"/>
                    <a:pt x="7388" y="1596"/>
                  </a:cubicBezTo>
                  <a:cubicBezTo>
                    <a:pt x="7448" y="1858"/>
                    <a:pt x="7412" y="2013"/>
                    <a:pt x="7436" y="2632"/>
                  </a:cubicBezTo>
                  <a:lnTo>
                    <a:pt x="5840" y="3549"/>
                  </a:lnTo>
                  <a:lnTo>
                    <a:pt x="4245" y="2632"/>
                  </a:lnTo>
                  <a:lnTo>
                    <a:pt x="4245" y="1941"/>
                  </a:lnTo>
                  <a:cubicBezTo>
                    <a:pt x="4245" y="1060"/>
                    <a:pt x="4959" y="346"/>
                    <a:pt x="5840" y="346"/>
                  </a:cubicBezTo>
                  <a:cubicBezTo>
                    <a:pt x="6364" y="346"/>
                    <a:pt x="6840" y="596"/>
                    <a:pt x="7150" y="1025"/>
                  </a:cubicBezTo>
                  <a:cubicBezTo>
                    <a:pt x="7186" y="1076"/>
                    <a:pt x="7241" y="1100"/>
                    <a:pt x="7294" y="1100"/>
                  </a:cubicBezTo>
                  <a:cubicBezTo>
                    <a:pt x="7328" y="1100"/>
                    <a:pt x="7360" y="1091"/>
                    <a:pt x="7388" y="1072"/>
                  </a:cubicBezTo>
                  <a:cubicBezTo>
                    <a:pt x="7459" y="1013"/>
                    <a:pt x="7471" y="906"/>
                    <a:pt x="7436" y="834"/>
                  </a:cubicBezTo>
                  <a:cubicBezTo>
                    <a:pt x="7078" y="310"/>
                    <a:pt x="6483" y="1"/>
                    <a:pt x="585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FFC000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FFC000"/>
                </a:solidFill>
              </a:endParaRPr>
            </a:p>
          </p:txBody>
        </p:sp>
      </p:grpSp>
      <p:grpSp>
        <p:nvGrpSpPr>
          <p:cNvPr id="9" name="Google Shape;9421;p86"/>
          <p:cNvGrpSpPr/>
          <p:nvPr/>
        </p:nvGrpSpPr>
        <p:grpSpPr>
          <a:xfrm>
            <a:off x="7676741" y="1459130"/>
            <a:ext cx="935363" cy="863731"/>
            <a:chOff x="1989449" y="4282269"/>
            <a:chExt cx="374774" cy="346073"/>
          </a:xfrm>
        </p:grpSpPr>
        <p:sp>
          <p:nvSpPr>
            <p:cNvPr id="10" name="Google Shape;9422;p86"/>
            <p:cNvSpPr/>
            <p:nvPr/>
          </p:nvSpPr>
          <p:spPr>
            <a:xfrm>
              <a:off x="2067590" y="4506432"/>
              <a:ext cx="78172" cy="70941"/>
            </a:xfrm>
            <a:custGeom>
              <a:avLst/>
              <a:gdLst/>
              <a:ahLst/>
              <a:cxnLst/>
              <a:rect l="l" t="t" r="r" b="b"/>
              <a:pathLst>
                <a:path w="2454" h="2227" extrusionOk="0">
                  <a:moveTo>
                    <a:pt x="1231" y="325"/>
                  </a:moveTo>
                  <a:cubicBezTo>
                    <a:pt x="1435" y="325"/>
                    <a:pt x="1638" y="399"/>
                    <a:pt x="1786" y="548"/>
                  </a:cubicBezTo>
                  <a:cubicBezTo>
                    <a:pt x="2096" y="857"/>
                    <a:pt x="2096" y="1369"/>
                    <a:pt x="1786" y="1667"/>
                  </a:cubicBezTo>
                  <a:cubicBezTo>
                    <a:pt x="1626" y="1822"/>
                    <a:pt x="1420" y="1899"/>
                    <a:pt x="1218" y="1899"/>
                  </a:cubicBezTo>
                  <a:cubicBezTo>
                    <a:pt x="1016" y="1899"/>
                    <a:pt x="816" y="1822"/>
                    <a:pt x="667" y="1667"/>
                  </a:cubicBezTo>
                  <a:cubicBezTo>
                    <a:pt x="358" y="1357"/>
                    <a:pt x="358" y="845"/>
                    <a:pt x="667" y="548"/>
                  </a:cubicBezTo>
                  <a:cubicBezTo>
                    <a:pt x="822" y="399"/>
                    <a:pt x="1027" y="325"/>
                    <a:pt x="1231" y="325"/>
                  </a:cubicBezTo>
                  <a:close/>
                  <a:moveTo>
                    <a:pt x="1237" y="0"/>
                  </a:moveTo>
                  <a:cubicBezTo>
                    <a:pt x="950" y="0"/>
                    <a:pt x="661" y="107"/>
                    <a:pt x="441" y="322"/>
                  </a:cubicBezTo>
                  <a:cubicBezTo>
                    <a:pt x="1" y="762"/>
                    <a:pt x="1" y="1476"/>
                    <a:pt x="441" y="1905"/>
                  </a:cubicBezTo>
                  <a:cubicBezTo>
                    <a:pt x="655" y="2119"/>
                    <a:pt x="944" y="2227"/>
                    <a:pt x="1233" y="2227"/>
                  </a:cubicBezTo>
                  <a:cubicBezTo>
                    <a:pt x="1522" y="2227"/>
                    <a:pt x="1810" y="2119"/>
                    <a:pt x="2025" y="1905"/>
                  </a:cubicBezTo>
                  <a:cubicBezTo>
                    <a:pt x="2453" y="1476"/>
                    <a:pt x="2453" y="762"/>
                    <a:pt x="2025" y="322"/>
                  </a:cubicBezTo>
                  <a:cubicBezTo>
                    <a:pt x="1810" y="107"/>
                    <a:pt x="1525" y="0"/>
                    <a:pt x="123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" name="Google Shape;9423;p86"/>
            <p:cNvSpPr/>
            <p:nvPr/>
          </p:nvSpPr>
          <p:spPr>
            <a:xfrm>
              <a:off x="2036117" y="4422972"/>
              <a:ext cx="77790" cy="70973"/>
            </a:xfrm>
            <a:custGeom>
              <a:avLst/>
              <a:gdLst/>
              <a:ahLst/>
              <a:cxnLst/>
              <a:rect l="l" t="t" r="r" b="b"/>
              <a:pathLst>
                <a:path w="2442" h="2228" extrusionOk="0">
                  <a:moveTo>
                    <a:pt x="1224" y="328"/>
                  </a:moveTo>
                  <a:cubicBezTo>
                    <a:pt x="1426" y="328"/>
                    <a:pt x="1626" y="406"/>
                    <a:pt x="1774" y="560"/>
                  </a:cubicBezTo>
                  <a:cubicBezTo>
                    <a:pt x="2084" y="882"/>
                    <a:pt x="2084" y="1382"/>
                    <a:pt x="1774" y="1680"/>
                  </a:cubicBezTo>
                  <a:cubicBezTo>
                    <a:pt x="1620" y="1834"/>
                    <a:pt x="1420" y="1912"/>
                    <a:pt x="1219" y="1912"/>
                  </a:cubicBezTo>
                  <a:cubicBezTo>
                    <a:pt x="1018" y="1912"/>
                    <a:pt x="816" y="1834"/>
                    <a:pt x="655" y="1680"/>
                  </a:cubicBezTo>
                  <a:cubicBezTo>
                    <a:pt x="346" y="1370"/>
                    <a:pt x="346" y="858"/>
                    <a:pt x="655" y="560"/>
                  </a:cubicBezTo>
                  <a:cubicBezTo>
                    <a:pt x="816" y="406"/>
                    <a:pt x="1021" y="328"/>
                    <a:pt x="1224" y="328"/>
                  </a:cubicBezTo>
                  <a:close/>
                  <a:moveTo>
                    <a:pt x="1227" y="1"/>
                  </a:moveTo>
                  <a:cubicBezTo>
                    <a:pt x="941" y="1"/>
                    <a:pt x="655" y="108"/>
                    <a:pt x="441" y="322"/>
                  </a:cubicBezTo>
                  <a:cubicBezTo>
                    <a:pt x="0" y="763"/>
                    <a:pt x="0" y="1477"/>
                    <a:pt x="441" y="1906"/>
                  </a:cubicBezTo>
                  <a:cubicBezTo>
                    <a:pt x="655" y="2120"/>
                    <a:pt x="941" y="2227"/>
                    <a:pt x="1227" y="2227"/>
                  </a:cubicBezTo>
                  <a:cubicBezTo>
                    <a:pt x="1512" y="2227"/>
                    <a:pt x="1798" y="2120"/>
                    <a:pt x="2012" y="1906"/>
                  </a:cubicBezTo>
                  <a:cubicBezTo>
                    <a:pt x="2441" y="1477"/>
                    <a:pt x="2441" y="775"/>
                    <a:pt x="2012" y="322"/>
                  </a:cubicBezTo>
                  <a:cubicBezTo>
                    <a:pt x="1798" y="108"/>
                    <a:pt x="1512" y="1"/>
                    <a:pt x="122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" name="Google Shape;9424;p86"/>
            <p:cNvSpPr/>
            <p:nvPr/>
          </p:nvSpPr>
          <p:spPr>
            <a:xfrm>
              <a:off x="2073292" y="4336327"/>
              <a:ext cx="77758" cy="71419"/>
            </a:xfrm>
            <a:custGeom>
              <a:avLst/>
              <a:gdLst/>
              <a:ahLst/>
              <a:cxnLst/>
              <a:rect l="l" t="t" r="r" b="b"/>
              <a:pathLst>
                <a:path w="2441" h="2242" extrusionOk="0">
                  <a:moveTo>
                    <a:pt x="1231" y="345"/>
                  </a:moveTo>
                  <a:cubicBezTo>
                    <a:pt x="1435" y="345"/>
                    <a:pt x="1637" y="423"/>
                    <a:pt x="1786" y="578"/>
                  </a:cubicBezTo>
                  <a:cubicBezTo>
                    <a:pt x="2084" y="875"/>
                    <a:pt x="2084" y="1375"/>
                    <a:pt x="1786" y="1697"/>
                  </a:cubicBezTo>
                  <a:cubicBezTo>
                    <a:pt x="1631" y="1852"/>
                    <a:pt x="1426" y="1929"/>
                    <a:pt x="1222" y="1929"/>
                  </a:cubicBezTo>
                  <a:cubicBezTo>
                    <a:pt x="1018" y="1929"/>
                    <a:pt x="816" y="1852"/>
                    <a:pt x="667" y="1697"/>
                  </a:cubicBezTo>
                  <a:cubicBezTo>
                    <a:pt x="357" y="1375"/>
                    <a:pt x="357" y="875"/>
                    <a:pt x="667" y="578"/>
                  </a:cubicBezTo>
                  <a:cubicBezTo>
                    <a:pt x="822" y="423"/>
                    <a:pt x="1027" y="345"/>
                    <a:pt x="1231" y="345"/>
                  </a:cubicBezTo>
                  <a:close/>
                  <a:moveTo>
                    <a:pt x="1216" y="0"/>
                  </a:moveTo>
                  <a:cubicBezTo>
                    <a:pt x="929" y="0"/>
                    <a:pt x="643" y="113"/>
                    <a:pt x="429" y="339"/>
                  </a:cubicBezTo>
                  <a:cubicBezTo>
                    <a:pt x="0" y="768"/>
                    <a:pt x="0" y="1482"/>
                    <a:pt x="429" y="1911"/>
                  </a:cubicBezTo>
                  <a:cubicBezTo>
                    <a:pt x="643" y="2131"/>
                    <a:pt x="929" y="2242"/>
                    <a:pt x="1216" y="2242"/>
                  </a:cubicBezTo>
                  <a:cubicBezTo>
                    <a:pt x="1503" y="2242"/>
                    <a:pt x="1792" y="2131"/>
                    <a:pt x="2012" y="1911"/>
                  </a:cubicBezTo>
                  <a:cubicBezTo>
                    <a:pt x="2441" y="1482"/>
                    <a:pt x="2441" y="768"/>
                    <a:pt x="2012" y="339"/>
                  </a:cubicBezTo>
                  <a:cubicBezTo>
                    <a:pt x="1792" y="113"/>
                    <a:pt x="1503" y="0"/>
                    <a:pt x="121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" name="Google Shape;9425;p86"/>
            <p:cNvSpPr/>
            <p:nvPr/>
          </p:nvSpPr>
          <p:spPr>
            <a:xfrm>
              <a:off x="2181376" y="4334606"/>
              <a:ext cx="126719" cy="117449"/>
            </a:xfrm>
            <a:custGeom>
              <a:avLst/>
              <a:gdLst/>
              <a:ahLst/>
              <a:cxnLst/>
              <a:rect l="l" t="t" r="r" b="b"/>
              <a:pathLst>
                <a:path w="3978" h="3687" extrusionOk="0">
                  <a:moveTo>
                    <a:pt x="2013" y="1"/>
                  </a:moveTo>
                  <a:cubicBezTo>
                    <a:pt x="1542" y="1"/>
                    <a:pt x="1072" y="179"/>
                    <a:pt x="715" y="536"/>
                  </a:cubicBezTo>
                  <a:cubicBezTo>
                    <a:pt x="0" y="1251"/>
                    <a:pt x="0" y="2429"/>
                    <a:pt x="715" y="3144"/>
                  </a:cubicBezTo>
                  <a:cubicBezTo>
                    <a:pt x="1078" y="3507"/>
                    <a:pt x="1551" y="3686"/>
                    <a:pt x="2023" y="3686"/>
                  </a:cubicBezTo>
                  <a:cubicBezTo>
                    <a:pt x="2558" y="3686"/>
                    <a:pt x="3092" y="3456"/>
                    <a:pt x="3465" y="3001"/>
                  </a:cubicBezTo>
                  <a:cubicBezTo>
                    <a:pt x="3525" y="2918"/>
                    <a:pt x="3513" y="2810"/>
                    <a:pt x="3429" y="2751"/>
                  </a:cubicBezTo>
                  <a:cubicBezTo>
                    <a:pt x="3401" y="2732"/>
                    <a:pt x="3367" y="2722"/>
                    <a:pt x="3332" y="2722"/>
                  </a:cubicBezTo>
                  <a:cubicBezTo>
                    <a:pt x="3280" y="2722"/>
                    <a:pt x="3227" y="2744"/>
                    <a:pt x="3191" y="2787"/>
                  </a:cubicBezTo>
                  <a:cubicBezTo>
                    <a:pt x="2893" y="3168"/>
                    <a:pt x="2452" y="3359"/>
                    <a:pt x="2009" y="3359"/>
                  </a:cubicBezTo>
                  <a:cubicBezTo>
                    <a:pt x="1620" y="3359"/>
                    <a:pt x="1229" y="3212"/>
                    <a:pt x="929" y="2918"/>
                  </a:cubicBezTo>
                  <a:cubicBezTo>
                    <a:pt x="334" y="2322"/>
                    <a:pt x="334" y="1370"/>
                    <a:pt x="929" y="774"/>
                  </a:cubicBezTo>
                  <a:cubicBezTo>
                    <a:pt x="1227" y="477"/>
                    <a:pt x="1614" y="328"/>
                    <a:pt x="2001" y="328"/>
                  </a:cubicBezTo>
                  <a:cubicBezTo>
                    <a:pt x="2388" y="328"/>
                    <a:pt x="2775" y="477"/>
                    <a:pt x="3072" y="774"/>
                  </a:cubicBezTo>
                  <a:cubicBezTo>
                    <a:pt x="3465" y="1155"/>
                    <a:pt x="3620" y="1727"/>
                    <a:pt x="3465" y="2263"/>
                  </a:cubicBezTo>
                  <a:cubicBezTo>
                    <a:pt x="3441" y="2358"/>
                    <a:pt x="3501" y="2441"/>
                    <a:pt x="3572" y="2477"/>
                  </a:cubicBezTo>
                  <a:cubicBezTo>
                    <a:pt x="3585" y="2481"/>
                    <a:pt x="3598" y="2482"/>
                    <a:pt x="3611" y="2482"/>
                  </a:cubicBezTo>
                  <a:cubicBezTo>
                    <a:pt x="3683" y="2482"/>
                    <a:pt x="3755" y="2430"/>
                    <a:pt x="3775" y="2370"/>
                  </a:cubicBezTo>
                  <a:cubicBezTo>
                    <a:pt x="3977" y="1715"/>
                    <a:pt x="3799" y="1013"/>
                    <a:pt x="3310" y="536"/>
                  </a:cubicBezTo>
                  <a:cubicBezTo>
                    <a:pt x="2953" y="179"/>
                    <a:pt x="2483" y="1"/>
                    <a:pt x="201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" name="Google Shape;9426;p86"/>
            <p:cNvSpPr/>
            <p:nvPr/>
          </p:nvSpPr>
          <p:spPr>
            <a:xfrm>
              <a:off x="1989449" y="4282269"/>
              <a:ext cx="374774" cy="346073"/>
            </a:xfrm>
            <a:custGeom>
              <a:avLst/>
              <a:gdLst/>
              <a:ahLst/>
              <a:cxnLst/>
              <a:rect l="l" t="t" r="r" b="b"/>
              <a:pathLst>
                <a:path w="11765" h="10864" extrusionOk="0">
                  <a:moveTo>
                    <a:pt x="6254" y="0"/>
                  </a:moveTo>
                  <a:cubicBezTo>
                    <a:pt x="6237" y="0"/>
                    <a:pt x="6221" y="0"/>
                    <a:pt x="6204" y="1"/>
                  </a:cubicBezTo>
                  <a:cubicBezTo>
                    <a:pt x="4001" y="12"/>
                    <a:pt x="2144" y="1310"/>
                    <a:pt x="1263" y="3108"/>
                  </a:cubicBezTo>
                  <a:cubicBezTo>
                    <a:pt x="1215" y="3179"/>
                    <a:pt x="1263" y="3287"/>
                    <a:pt x="1334" y="3334"/>
                  </a:cubicBezTo>
                  <a:cubicBezTo>
                    <a:pt x="1353" y="3344"/>
                    <a:pt x="1374" y="3348"/>
                    <a:pt x="1396" y="3348"/>
                  </a:cubicBezTo>
                  <a:cubicBezTo>
                    <a:pt x="1458" y="3348"/>
                    <a:pt x="1525" y="3312"/>
                    <a:pt x="1561" y="3251"/>
                  </a:cubicBezTo>
                  <a:cubicBezTo>
                    <a:pt x="1811" y="2739"/>
                    <a:pt x="2144" y="2275"/>
                    <a:pt x="2561" y="1858"/>
                  </a:cubicBezTo>
                  <a:cubicBezTo>
                    <a:pt x="3567" y="846"/>
                    <a:pt x="4895" y="340"/>
                    <a:pt x="6228" y="340"/>
                  </a:cubicBezTo>
                  <a:cubicBezTo>
                    <a:pt x="7544" y="340"/>
                    <a:pt x="8865" y="834"/>
                    <a:pt x="9883" y="1822"/>
                  </a:cubicBezTo>
                  <a:cubicBezTo>
                    <a:pt x="10621" y="2560"/>
                    <a:pt x="11109" y="3477"/>
                    <a:pt x="11324" y="4477"/>
                  </a:cubicBezTo>
                  <a:cubicBezTo>
                    <a:pt x="11492" y="5318"/>
                    <a:pt x="10844" y="6029"/>
                    <a:pt x="10051" y="6029"/>
                  </a:cubicBezTo>
                  <a:cubicBezTo>
                    <a:pt x="9946" y="6029"/>
                    <a:pt x="9837" y="6016"/>
                    <a:pt x="9728" y="5989"/>
                  </a:cubicBezTo>
                  <a:cubicBezTo>
                    <a:pt x="9511" y="5939"/>
                    <a:pt x="9295" y="5915"/>
                    <a:pt x="9085" y="5915"/>
                  </a:cubicBezTo>
                  <a:cubicBezTo>
                    <a:pt x="7462" y="5915"/>
                    <a:pt x="6126" y="7342"/>
                    <a:pt x="6347" y="9049"/>
                  </a:cubicBezTo>
                  <a:cubicBezTo>
                    <a:pt x="6469" y="9867"/>
                    <a:pt x="5812" y="10535"/>
                    <a:pt x="5051" y="10535"/>
                  </a:cubicBezTo>
                  <a:cubicBezTo>
                    <a:pt x="4925" y="10535"/>
                    <a:pt x="4796" y="10517"/>
                    <a:pt x="4668" y="10478"/>
                  </a:cubicBezTo>
                  <a:cubicBezTo>
                    <a:pt x="1989" y="9645"/>
                    <a:pt x="334" y="6704"/>
                    <a:pt x="1322" y="3834"/>
                  </a:cubicBezTo>
                  <a:cubicBezTo>
                    <a:pt x="1346" y="3751"/>
                    <a:pt x="1311" y="3656"/>
                    <a:pt x="1215" y="3632"/>
                  </a:cubicBezTo>
                  <a:cubicBezTo>
                    <a:pt x="1196" y="3624"/>
                    <a:pt x="1176" y="3620"/>
                    <a:pt x="1157" y="3620"/>
                  </a:cubicBezTo>
                  <a:cubicBezTo>
                    <a:pt x="1092" y="3620"/>
                    <a:pt x="1031" y="3663"/>
                    <a:pt x="1013" y="3727"/>
                  </a:cubicBezTo>
                  <a:cubicBezTo>
                    <a:pt x="1" y="6704"/>
                    <a:pt x="1668" y="9859"/>
                    <a:pt x="4585" y="10788"/>
                  </a:cubicBezTo>
                  <a:cubicBezTo>
                    <a:pt x="4749" y="10839"/>
                    <a:pt x="4915" y="10864"/>
                    <a:pt x="5079" y="10864"/>
                  </a:cubicBezTo>
                  <a:cubicBezTo>
                    <a:pt x="5451" y="10864"/>
                    <a:pt x="5811" y="10734"/>
                    <a:pt x="6109" y="10478"/>
                  </a:cubicBezTo>
                  <a:cubicBezTo>
                    <a:pt x="6549" y="10121"/>
                    <a:pt x="6752" y="9549"/>
                    <a:pt x="6680" y="9002"/>
                  </a:cubicBezTo>
                  <a:cubicBezTo>
                    <a:pt x="6481" y="7520"/>
                    <a:pt x="7653" y="6252"/>
                    <a:pt x="9076" y="6252"/>
                  </a:cubicBezTo>
                  <a:cubicBezTo>
                    <a:pt x="9266" y="6252"/>
                    <a:pt x="9461" y="6275"/>
                    <a:pt x="9657" y="6323"/>
                  </a:cubicBezTo>
                  <a:cubicBezTo>
                    <a:pt x="9781" y="6352"/>
                    <a:pt x="9908" y="6367"/>
                    <a:pt x="10033" y="6367"/>
                  </a:cubicBezTo>
                  <a:cubicBezTo>
                    <a:pt x="10460" y="6367"/>
                    <a:pt x="10880" y="6200"/>
                    <a:pt x="11193" y="5906"/>
                  </a:cubicBezTo>
                  <a:cubicBezTo>
                    <a:pt x="11574" y="5513"/>
                    <a:pt x="11764" y="4965"/>
                    <a:pt x="11645" y="4418"/>
                  </a:cubicBezTo>
                  <a:cubicBezTo>
                    <a:pt x="11113" y="1897"/>
                    <a:pt x="8910" y="0"/>
                    <a:pt x="625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pic>
        <p:nvPicPr>
          <p:cNvPr id="15" name="Imag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5961" y="5149847"/>
            <a:ext cx="2147207" cy="1610406"/>
          </a:xfrm>
          <a:prstGeom prst="rect">
            <a:avLst/>
          </a:prstGeom>
        </p:spPr>
      </p:pic>
      <p:grpSp>
        <p:nvGrpSpPr>
          <p:cNvPr id="16" name="Google Shape;9457;p86"/>
          <p:cNvGrpSpPr/>
          <p:nvPr/>
        </p:nvGrpSpPr>
        <p:grpSpPr>
          <a:xfrm>
            <a:off x="9235998" y="1459131"/>
            <a:ext cx="866397" cy="863731"/>
            <a:chOff x="3513010" y="3816134"/>
            <a:chExt cx="362223" cy="361108"/>
          </a:xfrm>
        </p:grpSpPr>
        <p:sp>
          <p:nvSpPr>
            <p:cNvPr id="17" name="Google Shape;9458;p86"/>
            <p:cNvSpPr/>
            <p:nvPr/>
          </p:nvSpPr>
          <p:spPr>
            <a:xfrm>
              <a:off x="3513010" y="3816134"/>
              <a:ext cx="362223" cy="361108"/>
            </a:xfrm>
            <a:custGeom>
              <a:avLst/>
              <a:gdLst/>
              <a:ahLst/>
              <a:cxnLst/>
              <a:rect l="l" t="t" r="r" b="b"/>
              <a:pathLst>
                <a:path w="11371" h="11336" extrusionOk="0">
                  <a:moveTo>
                    <a:pt x="1381" y="346"/>
                  </a:moveTo>
                  <a:cubicBezTo>
                    <a:pt x="1846" y="358"/>
                    <a:pt x="2262" y="715"/>
                    <a:pt x="2358" y="1191"/>
                  </a:cubicBezTo>
                  <a:lnTo>
                    <a:pt x="1881" y="1191"/>
                  </a:lnTo>
                  <a:cubicBezTo>
                    <a:pt x="1786" y="1191"/>
                    <a:pt x="1715" y="1263"/>
                    <a:pt x="1715" y="1358"/>
                  </a:cubicBezTo>
                  <a:cubicBezTo>
                    <a:pt x="1715" y="1727"/>
                    <a:pt x="1417" y="2025"/>
                    <a:pt x="1048" y="2025"/>
                  </a:cubicBezTo>
                  <a:cubicBezTo>
                    <a:pt x="667" y="2025"/>
                    <a:pt x="369" y="1727"/>
                    <a:pt x="369" y="1358"/>
                  </a:cubicBezTo>
                  <a:cubicBezTo>
                    <a:pt x="369" y="798"/>
                    <a:pt x="822" y="346"/>
                    <a:pt x="1381" y="346"/>
                  </a:cubicBezTo>
                  <a:close/>
                  <a:moveTo>
                    <a:pt x="2358" y="1537"/>
                  </a:moveTo>
                  <a:lnTo>
                    <a:pt x="2358" y="2037"/>
                  </a:lnTo>
                  <a:lnTo>
                    <a:pt x="1774" y="2037"/>
                  </a:lnTo>
                  <a:cubicBezTo>
                    <a:pt x="1893" y="1906"/>
                    <a:pt x="1977" y="1727"/>
                    <a:pt x="2012" y="1537"/>
                  </a:cubicBezTo>
                  <a:close/>
                  <a:moveTo>
                    <a:pt x="9109" y="4489"/>
                  </a:moveTo>
                  <a:lnTo>
                    <a:pt x="9109" y="4489"/>
                  </a:lnTo>
                  <a:cubicBezTo>
                    <a:pt x="8739" y="5049"/>
                    <a:pt x="8287" y="5585"/>
                    <a:pt x="7787" y="6085"/>
                  </a:cubicBezTo>
                  <a:cubicBezTo>
                    <a:pt x="7275" y="6597"/>
                    <a:pt x="6739" y="7037"/>
                    <a:pt x="6192" y="7406"/>
                  </a:cubicBezTo>
                  <a:cubicBezTo>
                    <a:pt x="6584" y="6859"/>
                    <a:pt x="7013" y="6323"/>
                    <a:pt x="7513" y="5823"/>
                  </a:cubicBezTo>
                  <a:cubicBezTo>
                    <a:pt x="8025" y="5311"/>
                    <a:pt x="8561" y="4870"/>
                    <a:pt x="9109" y="4489"/>
                  </a:cubicBezTo>
                  <a:close/>
                  <a:moveTo>
                    <a:pt x="4036" y="9359"/>
                  </a:moveTo>
                  <a:cubicBezTo>
                    <a:pt x="4346" y="9359"/>
                    <a:pt x="4620" y="9573"/>
                    <a:pt x="4691" y="9871"/>
                  </a:cubicBezTo>
                  <a:lnTo>
                    <a:pt x="3382" y="9871"/>
                  </a:lnTo>
                  <a:cubicBezTo>
                    <a:pt x="3453" y="9573"/>
                    <a:pt x="3727" y="9359"/>
                    <a:pt x="4036" y="9359"/>
                  </a:cubicBezTo>
                  <a:close/>
                  <a:moveTo>
                    <a:pt x="10359" y="9359"/>
                  </a:moveTo>
                  <a:cubicBezTo>
                    <a:pt x="10728" y="9359"/>
                    <a:pt x="11025" y="9657"/>
                    <a:pt x="11025" y="10026"/>
                  </a:cubicBezTo>
                  <a:cubicBezTo>
                    <a:pt x="11025" y="10597"/>
                    <a:pt x="10585" y="11038"/>
                    <a:pt x="10037" y="11038"/>
                  </a:cubicBezTo>
                  <a:lnTo>
                    <a:pt x="4584" y="11038"/>
                  </a:lnTo>
                  <a:cubicBezTo>
                    <a:pt x="4870" y="10788"/>
                    <a:pt x="5037" y="10431"/>
                    <a:pt x="5037" y="10026"/>
                  </a:cubicBezTo>
                  <a:cubicBezTo>
                    <a:pt x="5037" y="9776"/>
                    <a:pt x="4929" y="9538"/>
                    <a:pt x="4775" y="9359"/>
                  </a:cubicBezTo>
                  <a:close/>
                  <a:moveTo>
                    <a:pt x="1346" y="1"/>
                  </a:moveTo>
                  <a:cubicBezTo>
                    <a:pt x="596" y="1"/>
                    <a:pt x="0" y="596"/>
                    <a:pt x="0" y="1334"/>
                  </a:cubicBezTo>
                  <a:cubicBezTo>
                    <a:pt x="0" y="1906"/>
                    <a:pt x="465" y="2346"/>
                    <a:pt x="1012" y="2346"/>
                  </a:cubicBezTo>
                  <a:lnTo>
                    <a:pt x="2358" y="2346"/>
                  </a:lnTo>
                  <a:lnTo>
                    <a:pt x="2358" y="7514"/>
                  </a:lnTo>
                  <a:cubicBezTo>
                    <a:pt x="2358" y="7609"/>
                    <a:pt x="2429" y="7680"/>
                    <a:pt x="2512" y="7680"/>
                  </a:cubicBezTo>
                  <a:cubicBezTo>
                    <a:pt x="2608" y="7680"/>
                    <a:pt x="2679" y="7609"/>
                    <a:pt x="2679" y="7514"/>
                  </a:cubicBezTo>
                  <a:lnTo>
                    <a:pt x="2679" y="1334"/>
                  </a:lnTo>
                  <a:cubicBezTo>
                    <a:pt x="2679" y="929"/>
                    <a:pt x="2501" y="572"/>
                    <a:pt x="2239" y="322"/>
                  </a:cubicBezTo>
                  <a:lnTo>
                    <a:pt x="7680" y="322"/>
                  </a:lnTo>
                  <a:cubicBezTo>
                    <a:pt x="8227" y="322"/>
                    <a:pt x="8680" y="775"/>
                    <a:pt x="8680" y="1334"/>
                  </a:cubicBezTo>
                  <a:lnTo>
                    <a:pt x="8680" y="2870"/>
                  </a:lnTo>
                  <a:cubicBezTo>
                    <a:pt x="8192" y="3108"/>
                    <a:pt x="7739" y="3430"/>
                    <a:pt x="7358" y="3811"/>
                  </a:cubicBezTo>
                  <a:cubicBezTo>
                    <a:pt x="6549" y="4608"/>
                    <a:pt x="6537" y="5192"/>
                    <a:pt x="6525" y="6144"/>
                  </a:cubicBezTo>
                  <a:lnTo>
                    <a:pt x="6525" y="6394"/>
                  </a:lnTo>
                  <a:cubicBezTo>
                    <a:pt x="6132" y="6859"/>
                    <a:pt x="5811" y="7347"/>
                    <a:pt x="5513" y="7847"/>
                  </a:cubicBezTo>
                  <a:cubicBezTo>
                    <a:pt x="5465" y="7907"/>
                    <a:pt x="5477" y="7990"/>
                    <a:pt x="5537" y="8049"/>
                  </a:cubicBezTo>
                  <a:cubicBezTo>
                    <a:pt x="5572" y="8085"/>
                    <a:pt x="5608" y="8097"/>
                    <a:pt x="5656" y="8097"/>
                  </a:cubicBezTo>
                  <a:cubicBezTo>
                    <a:pt x="5691" y="8097"/>
                    <a:pt x="5715" y="8097"/>
                    <a:pt x="5751" y="8061"/>
                  </a:cubicBezTo>
                  <a:cubicBezTo>
                    <a:pt x="6251" y="7776"/>
                    <a:pt x="6727" y="7442"/>
                    <a:pt x="7192" y="7049"/>
                  </a:cubicBezTo>
                  <a:lnTo>
                    <a:pt x="7442" y="7049"/>
                  </a:lnTo>
                  <a:cubicBezTo>
                    <a:pt x="7930" y="7037"/>
                    <a:pt x="8323" y="7037"/>
                    <a:pt x="8692" y="6918"/>
                  </a:cubicBezTo>
                  <a:lnTo>
                    <a:pt x="8692" y="9002"/>
                  </a:lnTo>
                  <a:lnTo>
                    <a:pt x="4036" y="9002"/>
                  </a:lnTo>
                  <a:cubicBezTo>
                    <a:pt x="3465" y="9002"/>
                    <a:pt x="3024" y="9466"/>
                    <a:pt x="3024" y="10014"/>
                  </a:cubicBezTo>
                  <a:cubicBezTo>
                    <a:pt x="3024" y="10097"/>
                    <a:pt x="3096" y="10181"/>
                    <a:pt x="3191" y="10181"/>
                  </a:cubicBezTo>
                  <a:lnTo>
                    <a:pt x="4691" y="10181"/>
                  </a:lnTo>
                  <a:cubicBezTo>
                    <a:pt x="4620" y="10657"/>
                    <a:pt x="4203" y="11014"/>
                    <a:pt x="3691" y="11014"/>
                  </a:cubicBezTo>
                  <a:cubicBezTo>
                    <a:pt x="3144" y="11014"/>
                    <a:pt x="2679" y="10562"/>
                    <a:pt x="2679" y="10002"/>
                  </a:cubicBezTo>
                  <a:lnTo>
                    <a:pt x="2679" y="8168"/>
                  </a:lnTo>
                  <a:cubicBezTo>
                    <a:pt x="2679" y="8085"/>
                    <a:pt x="2608" y="8002"/>
                    <a:pt x="2512" y="8002"/>
                  </a:cubicBezTo>
                  <a:cubicBezTo>
                    <a:pt x="2429" y="8002"/>
                    <a:pt x="2358" y="8085"/>
                    <a:pt x="2358" y="8168"/>
                  </a:cubicBezTo>
                  <a:lnTo>
                    <a:pt x="2358" y="10002"/>
                  </a:lnTo>
                  <a:cubicBezTo>
                    <a:pt x="2358" y="10740"/>
                    <a:pt x="2953" y="11335"/>
                    <a:pt x="3691" y="11335"/>
                  </a:cubicBezTo>
                  <a:lnTo>
                    <a:pt x="10013" y="11335"/>
                  </a:lnTo>
                  <a:cubicBezTo>
                    <a:pt x="10764" y="11335"/>
                    <a:pt x="11359" y="10740"/>
                    <a:pt x="11359" y="10002"/>
                  </a:cubicBezTo>
                  <a:cubicBezTo>
                    <a:pt x="11371" y="9478"/>
                    <a:pt x="10930" y="9038"/>
                    <a:pt x="10359" y="9038"/>
                  </a:cubicBezTo>
                  <a:lnTo>
                    <a:pt x="9025" y="9038"/>
                  </a:lnTo>
                  <a:lnTo>
                    <a:pt x="9025" y="6811"/>
                  </a:lnTo>
                  <a:cubicBezTo>
                    <a:pt x="9263" y="6692"/>
                    <a:pt x="9513" y="6513"/>
                    <a:pt x="9775" y="6252"/>
                  </a:cubicBezTo>
                  <a:cubicBezTo>
                    <a:pt x="10013" y="6013"/>
                    <a:pt x="10228" y="5763"/>
                    <a:pt x="10406" y="5478"/>
                  </a:cubicBezTo>
                  <a:cubicBezTo>
                    <a:pt x="10430" y="5430"/>
                    <a:pt x="10430" y="5370"/>
                    <a:pt x="10418" y="5311"/>
                  </a:cubicBezTo>
                  <a:cubicBezTo>
                    <a:pt x="10394" y="5251"/>
                    <a:pt x="10347" y="5228"/>
                    <a:pt x="10299" y="5204"/>
                  </a:cubicBezTo>
                  <a:lnTo>
                    <a:pt x="9894" y="5132"/>
                  </a:lnTo>
                  <a:cubicBezTo>
                    <a:pt x="10728" y="4489"/>
                    <a:pt x="11264" y="3525"/>
                    <a:pt x="11323" y="2465"/>
                  </a:cubicBezTo>
                  <a:lnTo>
                    <a:pt x="11323" y="2453"/>
                  </a:lnTo>
                  <a:cubicBezTo>
                    <a:pt x="11323" y="2406"/>
                    <a:pt x="11311" y="2358"/>
                    <a:pt x="11287" y="2322"/>
                  </a:cubicBezTo>
                  <a:cubicBezTo>
                    <a:pt x="11252" y="2287"/>
                    <a:pt x="11204" y="2275"/>
                    <a:pt x="11145" y="2275"/>
                  </a:cubicBezTo>
                  <a:cubicBezTo>
                    <a:pt x="10764" y="2311"/>
                    <a:pt x="10394" y="2346"/>
                    <a:pt x="10037" y="2430"/>
                  </a:cubicBezTo>
                  <a:cubicBezTo>
                    <a:pt x="9942" y="2442"/>
                    <a:pt x="9882" y="2525"/>
                    <a:pt x="9894" y="2620"/>
                  </a:cubicBezTo>
                  <a:cubicBezTo>
                    <a:pt x="9916" y="2696"/>
                    <a:pt x="9988" y="2753"/>
                    <a:pt x="10073" y="2753"/>
                  </a:cubicBezTo>
                  <a:cubicBezTo>
                    <a:pt x="10080" y="2753"/>
                    <a:pt x="10089" y="2752"/>
                    <a:pt x="10097" y="2751"/>
                  </a:cubicBezTo>
                  <a:cubicBezTo>
                    <a:pt x="10371" y="2692"/>
                    <a:pt x="10656" y="2644"/>
                    <a:pt x="10966" y="2620"/>
                  </a:cubicBezTo>
                  <a:lnTo>
                    <a:pt x="10966" y="2620"/>
                  </a:lnTo>
                  <a:cubicBezTo>
                    <a:pt x="10847" y="3632"/>
                    <a:pt x="10275" y="4537"/>
                    <a:pt x="9382" y="5073"/>
                  </a:cubicBezTo>
                  <a:lnTo>
                    <a:pt x="9359" y="5085"/>
                  </a:lnTo>
                  <a:cubicBezTo>
                    <a:pt x="9299" y="5120"/>
                    <a:pt x="9275" y="5192"/>
                    <a:pt x="9287" y="5263"/>
                  </a:cubicBezTo>
                  <a:cubicBezTo>
                    <a:pt x="9299" y="5347"/>
                    <a:pt x="9359" y="5382"/>
                    <a:pt x="9418" y="5406"/>
                  </a:cubicBezTo>
                  <a:lnTo>
                    <a:pt x="9978" y="5490"/>
                  </a:lnTo>
                  <a:cubicBezTo>
                    <a:pt x="9835" y="5668"/>
                    <a:pt x="9692" y="5847"/>
                    <a:pt x="9525" y="6002"/>
                  </a:cubicBezTo>
                  <a:cubicBezTo>
                    <a:pt x="8870" y="6656"/>
                    <a:pt x="8406" y="6716"/>
                    <a:pt x="7573" y="6728"/>
                  </a:cubicBezTo>
                  <a:cubicBezTo>
                    <a:pt x="7727" y="6597"/>
                    <a:pt x="7870" y="6454"/>
                    <a:pt x="8013" y="6311"/>
                  </a:cubicBezTo>
                  <a:cubicBezTo>
                    <a:pt x="8728" y="5597"/>
                    <a:pt x="9299" y="4835"/>
                    <a:pt x="9775" y="4037"/>
                  </a:cubicBezTo>
                  <a:cubicBezTo>
                    <a:pt x="9823" y="3977"/>
                    <a:pt x="9811" y="3882"/>
                    <a:pt x="9751" y="3823"/>
                  </a:cubicBezTo>
                  <a:cubicBezTo>
                    <a:pt x="9718" y="3789"/>
                    <a:pt x="9681" y="3774"/>
                    <a:pt x="9639" y="3774"/>
                  </a:cubicBezTo>
                  <a:cubicBezTo>
                    <a:pt x="9608" y="3774"/>
                    <a:pt x="9574" y="3783"/>
                    <a:pt x="9537" y="3799"/>
                  </a:cubicBezTo>
                  <a:cubicBezTo>
                    <a:pt x="8739" y="4251"/>
                    <a:pt x="7966" y="4847"/>
                    <a:pt x="7263" y="5561"/>
                  </a:cubicBezTo>
                  <a:cubicBezTo>
                    <a:pt x="7120" y="5716"/>
                    <a:pt x="6977" y="5847"/>
                    <a:pt x="6846" y="6002"/>
                  </a:cubicBezTo>
                  <a:cubicBezTo>
                    <a:pt x="6882" y="5168"/>
                    <a:pt x="6918" y="4704"/>
                    <a:pt x="7573" y="4049"/>
                  </a:cubicBezTo>
                  <a:cubicBezTo>
                    <a:pt x="8085" y="3537"/>
                    <a:pt x="8728" y="3156"/>
                    <a:pt x="9454" y="2906"/>
                  </a:cubicBezTo>
                  <a:cubicBezTo>
                    <a:pt x="9537" y="2870"/>
                    <a:pt x="9585" y="2787"/>
                    <a:pt x="9561" y="2692"/>
                  </a:cubicBezTo>
                  <a:cubicBezTo>
                    <a:pt x="9531" y="2623"/>
                    <a:pt x="9470" y="2578"/>
                    <a:pt x="9395" y="2578"/>
                  </a:cubicBezTo>
                  <a:cubicBezTo>
                    <a:pt x="9379" y="2578"/>
                    <a:pt x="9363" y="2580"/>
                    <a:pt x="9347" y="2584"/>
                  </a:cubicBezTo>
                  <a:cubicBezTo>
                    <a:pt x="9228" y="2632"/>
                    <a:pt x="9109" y="2680"/>
                    <a:pt x="9001" y="2715"/>
                  </a:cubicBezTo>
                  <a:lnTo>
                    <a:pt x="9001" y="1334"/>
                  </a:lnTo>
                  <a:cubicBezTo>
                    <a:pt x="9001" y="596"/>
                    <a:pt x="8406" y="1"/>
                    <a:pt x="766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" name="Google Shape;9459;p86"/>
            <p:cNvSpPr/>
            <p:nvPr/>
          </p:nvSpPr>
          <p:spPr>
            <a:xfrm>
              <a:off x="3618450" y="3879112"/>
              <a:ext cx="157045" cy="24688"/>
            </a:xfrm>
            <a:custGeom>
              <a:avLst/>
              <a:gdLst/>
              <a:ahLst/>
              <a:cxnLst/>
              <a:rect l="l" t="t" r="r" b="b"/>
              <a:pathLst>
                <a:path w="4930" h="775" extrusionOk="0">
                  <a:moveTo>
                    <a:pt x="155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34"/>
                    <a:pt x="155" y="334"/>
                  </a:cubicBezTo>
                  <a:cubicBezTo>
                    <a:pt x="322" y="334"/>
                    <a:pt x="381" y="405"/>
                    <a:pt x="500" y="512"/>
                  </a:cubicBezTo>
                  <a:cubicBezTo>
                    <a:pt x="619" y="631"/>
                    <a:pt x="786" y="774"/>
                    <a:pt x="1084" y="774"/>
                  </a:cubicBezTo>
                  <a:cubicBezTo>
                    <a:pt x="1381" y="774"/>
                    <a:pt x="1524" y="631"/>
                    <a:pt x="1667" y="512"/>
                  </a:cubicBezTo>
                  <a:cubicBezTo>
                    <a:pt x="1762" y="405"/>
                    <a:pt x="1846" y="334"/>
                    <a:pt x="2000" y="334"/>
                  </a:cubicBezTo>
                  <a:cubicBezTo>
                    <a:pt x="2167" y="334"/>
                    <a:pt x="2227" y="405"/>
                    <a:pt x="2346" y="512"/>
                  </a:cubicBezTo>
                  <a:cubicBezTo>
                    <a:pt x="2465" y="631"/>
                    <a:pt x="2631" y="774"/>
                    <a:pt x="2929" y="774"/>
                  </a:cubicBezTo>
                  <a:cubicBezTo>
                    <a:pt x="3227" y="774"/>
                    <a:pt x="3370" y="631"/>
                    <a:pt x="3501" y="512"/>
                  </a:cubicBezTo>
                  <a:cubicBezTo>
                    <a:pt x="3608" y="405"/>
                    <a:pt x="3679" y="334"/>
                    <a:pt x="3846" y="334"/>
                  </a:cubicBezTo>
                  <a:cubicBezTo>
                    <a:pt x="4013" y="334"/>
                    <a:pt x="4072" y="405"/>
                    <a:pt x="4191" y="512"/>
                  </a:cubicBezTo>
                  <a:cubicBezTo>
                    <a:pt x="4310" y="631"/>
                    <a:pt x="4477" y="774"/>
                    <a:pt x="4775" y="774"/>
                  </a:cubicBezTo>
                  <a:cubicBezTo>
                    <a:pt x="4858" y="774"/>
                    <a:pt x="4929" y="703"/>
                    <a:pt x="4929" y="607"/>
                  </a:cubicBezTo>
                  <a:cubicBezTo>
                    <a:pt x="4929" y="524"/>
                    <a:pt x="4858" y="453"/>
                    <a:pt x="4775" y="453"/>
                  </a:cubicBezTo>
                  <a:cubicBezTo>
                    <a:pt x="4608" y="453"/>
                    <a:pt x="4548" y="369"/>
                    <a:pt x="4429" y="274"/>
                  </a:cubicBezTo>
                  <a:cubicBezTo>
                    <a:pt x="4310" y="155"/>
                    <a:pt x="4144" y="0"/>
                    <a:pt x="3846" y="0"/>
                  </a:cubicBezTo>
                  <a:cubicBezTo>
                    <a:pt x="3548" y="0"/>
                    <a:pt x="3405" y="155"/>
                    <a:pt x="3263" y="274"/>
                  </a:cubicBezTo>
                  <a:cubicBezTo>
                    <a:pt x="3167" y="369"/>
                    <a:pt x="3084" y="453"/>
                    <a:pt x="2929" y="453"/>
                  </a:cubicBezTo>
                  <a:cubicBezTo>
                    <a:pt x="2762" y="453"/>
                    <a:pt x="2703" y="369"/>
                    <a:pt x="2584" y="274"/>
                  </a:cubicBezTo>
                  <a:cubicBezTo>
                    <a:pt x="2465" y="155"/>
                    <a:pt x="2298" y="0"/>
                    <a:pt x="2000" y="0"/>
                  </a:cubicBezTo>
                  <a:cubicBezTo>
                    <a:pt x="1703" y="0"/>
                    <a:pt x="1560" y="155"/>
                    <a:pt x="1417" y="274"/>
                  </a:cubicBezTo>
                  <a:cubicBezTo>
                    <a:pt x="1322" y="369"/>
                    <a:pt x="1238" y="453"/>
                    <a:pt x="1084" y="453"/>
                  </a:cubicBezTo>
                  <a:cubicBezTo>
                    <a:pt x="917" y="453"/>
                    <a:pt x="857" y="369"/>
                    <a:pt x="738" y="274"/>
                  </a:cubicBezTo>
                  <a:cubicBezTo>
                    <a:pt x="619" y="155"/>
                    <a:pt x="453" y="0"/>
                    <a:pt x="15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" name="Google Shape;9460;p86"/>
            <p:cNvSpPr/>
            <p:nvPr/>
          </p:nvSpPr>
          <p:spPr>
            <a:xfrm>
              <a:off x="3618450" y="3921192"/>
              <a:ext cx="127834" cy="24688"/>
            </a:xfrm>
            <a:custGeom>
              <a:avLst/>
              <a:gdLst/>
              <a:ahLst/>
              <a:cxnLst/>
              <a:rect l="l" t="t" r="r" b="b"/>
              <a:pathLst>
                <a:path w="4013" h="775" extrusionOk="0">
                  <a:moveTo>
                    <a:pt x="155" y="1"/>
                  </a:moveTo>
                  <a:cubicBezTo>
                    <a:pt x="72" y="1"/>
                    <a:pt x="0" y="84"/>
                    <a:pt x="0" y="167"/>
                  </a:cubicBezTo>
                  <a:cubicBezTo>
                    <a:pt x="0" y="263"/>
                    <a:pt x="72" y="334"/>
                    <a:pt x="155" y="334"/>
                  </a:cubicBezTo>
                  <a:cubicBezTo>
                    <a:pt x="322" y="334"/>
                    <a:pt x="381" y="406"/>
                    <a:pt x="500" y="513"/>
                  </a:cubicBezTo>
                  <a:cubicBezTo>
                    <a:pt x="619" y="632"/>
                    <a:pt x="786" y="775"/>
                    <a:pt x="1084" y="775"/>
                  </a:cubicBezTo>
                  <a:cubicBezTo>
                    <a:pt x="1381" y="775"/>
                    <a:pt x="1524" y="632"/>
                    <a:pt x="1667" y="513"/>
                  </a:cubicBezTo>
                  <a:cubicBezTo>
                    <a:pt x="1762" y="406"/>
                    <a:pt x="1846" y="334"/>
                    <a:pt x="2000" y="334"/>
                  </a:cubicBezTo>
                  <a:cubicBezTo>
                    <a:pt x="2167" y="334"/>
                    <a:pt x="2227" y="406"/>
                    <a:pt x="2346" y="513"/>
                  </a:cubicBezTo>
                  <a:cubicBezTo>
                    <a:pt x="2465" y="632"/>
                    <a:pt x="2631" y="775"/>
                    <a:pt x="2929" y="775"/>
                  </a:cubicBezTo>
                  <a:cubicBezTo>
                    <a:pt x="3227" y="775"/>
                    <a:pt x="3370" y="632"/>
                    <a:pt x="3501" y="513"/>
                  </a:cubicBezTo>
                  <a:cubicBezTo>
                    <a:pt x="3608" y="406"/>
                    <a:pt x="3679" y="334"/>
                    <a:pt x="3846" y="334"/>
                  </a:cubicBezTo>
                  <a:cubicBezTo>
                    <a:pt x="3941" y="334"/>
                    <a:pt x="4013" y="263"/>
                    <a:pt x="4013" y="167"/>
                  </a:cubicBezTo>
                  <a:cubicBezTo>
                    <a:pt x="4013" y="84"/>
                    <a:pt x="3941" y="1"/>
                    <a:pt x="3846" y="1"/>
                  </a:cubicBezTo>
                  <a:cubicBezTo>
                    <a:pt x="3548" y="1"/>
                    <a:pt x="3405" y="156"/>
                    <a:pt x="3263" y="275"/>
                  </a:cubicBezTo>
                  <a:cubicBezTo>
                    <a:pt x="3167" y="382"/>
                    <a:pt x="3084" y="453"/>
                    <a:pt x="2929" y="453"/>
                  </a:cubicBezTo>
                  <a:cubicBezTo>
                    <a:pt x="2762" y="453"/>
                    <a:pt x="2703" y="382"/>
                    <a:pt x="2584" y="275"/>
                  </a:cubicBezTo>
                  <a:cubicBezTo>
                    <a:pt x="2465" y="156"/>
                    <a:pt x="2298" y="1"/>
                    <a:pt x="2000" y="1"/>
                  </a:cubicBezTo>
                  <a:cubicBezTo>
                    <a:pt x="1703" y="1"/>
                    <a:pt x="1560" y="156"/>
                    <a:pt x="1417" y="275"/>
                  </a:cubicBezTo>
                  <a:cubicBezTo>
                    <a:pt x="1322" y="382"/>
                    <a:pt x="1238" y="453"/>
                    <a:pt x="1084" y="453"/>
                  </a:cubicBezTo>
                  <a:cubicBezTo>
                    <a:pt x="917" y="453"/>
                    <a:pt x="857" y="382"/>
                    <a:pt x="738" y="275"/>
                  </a:cubicBezTo>
                  <a:cubicBezTo>
                    <a:pt x="619" y="156"/>
                    <a:pt x="453" y="1"/>
                    <a:pt x="15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" name="Google Shape;9461;p86"/>
            <p:cNvSpPr/>
            <p:nvPr/>
          </p:nvSpPr>
          <p:spPr>
            <a:xfrm>
              <a:off x="3617304" y="3962922"/>
              <a:ext cx="98655" cy="24688"/>
            </a:xfrm>
            <a:custGeom>
              <a:avLst/>
              <a:gdLst/>
              <a:ahLst/>
              <a:cxnLst/>
              <a:rect l="l" t="t" r="r" b="b"/>
              <a:pathLst>
                <a:path w="3097" h="775" extrusionOk="0">
                  <a:moveTo>
                    <a:pt x="167" y="0"/>
                  </a:moveTo>
                  <a:cubicBezTo>
                    <a:pt x="72" y="0"/>
                    <a:pt x="0" y="84"/>
                    <a:pt x="0" y="167"/>
                  </a:cubicBezTo>
                  <a:cubicBezTo>
                    <a:pt x="0" y="262"/>
                    <a:pt x="72" y="334"/>
                    <a:pt x="167" y="334"/>
                  </a:cubicBezTo>
                  <a:cubicBezTo>
                    <a:pt x="334" y="334"/>
                    <a:pt x="393" y="405"/>
                    <a:pt x="512" y="512"/>
                  </a:cubicBezTo>
                  <a:cubicBezTo>
                    <a:pt x="632" y="632"/>
                    <a:pt x="786" y="774"/>
                    <a:pt x="1084" y="774"/>
                  </a:cubicBezTo>
                  <a:cubicBezTo>
                    <a:pt x="1382" y="774"/>
                    <a:pt x="1536" y="632"/>
                    <a:pt x="1667" y="512"/>
                  </a:cubicBezTo>
                  <a:cubicBezTo>
                    <a:pt x="1775" y="405"/>
                    <a:pt x="1846" y="334"/>
                    <a:pt x="2013" y="334"/>
                  </a:cubicBezTo>
                  <a:cubicBezTo>
                    <a:pt x="2179" y="334"/>
                    <a:pt x="2239" y="405"/>
                    <a:pt x="2358" y="512"/>
                  </a:cubicBezTo>
                  <a:cubicBezTo>
                    <a:pt x="2477" y="632"/>
                    <a:pt x="2632" y="774"/>
                    <a:pt x="2929" y="774"/>
                  </a:cubicBezTo>
                  <a:cubicBezTo>
                    <a:pt x="3025" y="774"/>
                    <a:pt x="3096" y="703"/>
                    <a:pt x="3096" y="620"/>
                  </a:cubicBezTo>
                  <a:cubicBezTo>
                    <a:pt x="3096" y="524"/>
                    <a:pt x="3025" y="453"/>
                    <a:pt x="2929" y="453"/>
                  </a:cubicBezTo>
                  <a:cubicBezTo>
                    <a:pt x="2775" y="441"/>
                    <a:pt x="2691" y="381"/>
                    <a:pt x="2596" y="274"/>
                  </a:cubicBezTo>
                  <a:cubicBezTo>
                    <a:pt x="2477" y="155"/>
                    <a:pt x="2310" y="0"/>
                    <a:pt x="2013" y="0"/>
                  </a:cubicBezTo>
                  <a:cubicBezTo>
                    <a:pt x="1715" y="0"/>
                    <a:pt x="1560" y="155"/>
                    <a:pt x="1429" y="274"/>
                  </a:cubicBezTo>
                  <a:cubicBezTo>
                    <a:pt x="1322" y="381"/>
                    <a:pt x="1251" y="453"/>
                    <a:pt x="1084" y="453"/>
                  </a:cubicBezTo>
                  <a:cubicBezTo>
                    <a:pt x="929" y="453"/>
                    <a:pt x="870" y="381"/>
                    <a:pt x="751" y="274"/>
                  </a:cubicBezTo>
                  <a:cubicBezTo>
                    <a:pt x="632" y="155"/>
                    <a:pt x="465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21" name="ZoneTexte 20"/>
          <p:cNvSpPr txBox="1"/>
          <p:nvPr/>
        </p:nvSpPr>
        <p:spPr>
          <a:xfrm>
            <a:off x="6066959" y="5114221"/>
            <a:ext cx="5907270" cy="338554"/>
          </a:xfrm>
          <a:prstGeom prst="rect">
            <a:avLst/>
          </a:prstGeom>
          <a:solidFill>
            <a:schemeClr val="bg1">
              <a:alpha val="46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Laboratoire </a:t>
            </a:r>
            <a:r>
              <a:rPr lang="fr-FR" sz="1600" b="1" dirty="0" err="1"/>
              <a:t>Arc’Antique</a:t>
            </a:r>
            <a:r>
              <a:rPr lang="fr-FR" sz="1600" b="1" dirty="0"/>
              <a:t> - Grand Patrimoine de Loire Atlantique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67048" y="592508"/>
            <a:ext cx="118444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dirty="0"/>
              <a:t>Etudes non destructives avec des faisceaux d'ions de haute </a:t>
            </a:r>
            <a:r>
              <a:rPr lang="fr-FR" sz="2400" dirty="0" smtClean="0"/>
              <a:t>énergie</a:t>
            </a:r>
          </a:p>
          <a:p>
            <a:pPr algn="ctr"/>
            <a:r>
              <a:rPr lang="fr-FR" sz="2400" dirty="0" smtClean="0"/>
              <a:t>Application </a:t>
            </a:r>
            <a:r>
              <a:rPr lang="fr-FR" sz="2400" dirty="0"/>
              <a:t>à l'analyse des objets du patrimoine</a:t>
            </a:r>
            <a:endParaRPr lang="en-GB" sz="2400" dirty="0"/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061" y="5149847"/>
            <a:ext cx="2902586" cy="1610405"/>
          </a:xfrm>
          <a:prstGeom prst="rect">
            <a:avLst/>
          </a:prstGeom>
        </p:spPr>
      </p:pic>
      <p:sp>
        <p:nvSpPr>
          <p:cNvPr id="24" name="ZoneTexte 23"/>
          <p:cNvSpPr txBox="1"/>
          <p:nvPr/>
        </p:nvSpPr>
        <p:spPr>
          <a:xfrm>
            <a:off x="4254281" y="5243613"/>
            <a:ext cx="634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IMN</a:t>
            </a:r>
            <a:endParaRPr lang="en-GB" dirty="0"/>
          </a:p>
        </p:txBody>
      </p:sp>
      <p:pic>
        <p:nvPicPr>
          <p:cNvPr id="26" name="Imag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74" y="5114221"/>
            <a:ext cx="2925175" cy="1646031"/>
          </a:xfrm>
          <a:prstGeom prst="rect">
            <a:avLst/>
          </a:prstGeom>
        </p:spPr>
      </p:pic>
      <p:sp>
        <p:nvSpPr>
          <p:cNvPr id="25" name="ZoneTexte 24"/>
          <p:cNvSpPr txBox="1"/>
          <p:nvPr/>
        </p:nvSpPr>
        <p:spPr>
          <a:xfrm>
            <a:off x="615671" y="5243613"/>
            <a:ext cx="1959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GIP ARRONAX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-149928" y="2993177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" sz="2400" b="1" dirty="0" smtClean="0"/>
              <a:t>Interaction rayonnements matière</a:t>
            </a:r>
          </a:p>
          <a:p>
            <a:pPr algn="ctr"/>
            <a:endParaRPr lang="en" sz="2400" dirty="0" smtClean="0"/>
          </a:p>
          <a:p>
            <a:pPr algn="ctr"/>
            <a:r>
              <a:rPr lang="en" sz="2400" dirty="0" smtClean="0"/>
              <a:t>Dévellopement de </a:t>
            </a:r>
            <a:r>
              <a:rPr lang="en" sz="2400" b="1" dirty="0" smtClean="0"/>
              <a:t>dispositifs expérimentaux </a:t>
            </a:r>
            <a:r>
              <a:rPr lang="en" sz="2400" dirty="0" smtClean="0"/>
              <a:t>dédiés à </a:t>
            </a:r>
            <a:r>
              <a:rPr lang="en" sz="2400" b="1" dirty="0" smtClean="0"/>
              <a:t>l’analyse non-destructive</a:t>
            </a:r>
            <a:r>
              <a:rPr lang="en" sz="2400" dirty="0" smtClean="0"/>
              <a:t> des matériaux</a:t>
            </a:r>
          </a:p>
        </p:txBody>
      </p:sp>
      <p:sp>
        <p:nvSpPr>
          <p:cNvPr id="28" name="Rectangle 27"/>
          <p:cNvSpPr/>
          <p:nvPr/>
        </p:nvSpPr>
        <p:spPr>
          <a:xfrm>
            <a:off x="2437751" y="23041"/>
            <a:ext cx="76261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sz="3600" b="1" dirty="0" smtClean="0"/>
              <a:t>Contexte collaboratif du sujet de thèse</a:t>
            </a:r>
            <a:endParaRPr lang="en-GB" sz="3600" b="1" dirty="0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F6C29-9C0A-4122-874E-E5D373CFD63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753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2131" y="404882"/>
            <a:ext cx="20877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dirty="0" smtClean="0"/>
              <a:t>Sommaire</a:t>
            </a:r>
            <a:endParaRPr lang="en-GB" sz="3600" dirty="0"/>
          </a:p>
        </p:txBody>
      </p:sp>
      <p:graphicFrame>
        <p:nvGraphicFramePr>
          <p:cNvPr id="5" name="Espace réservé du conten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3014675"/>
              </p:ext>
            </p:extLst>
          </p:nvPr>
        </p:nvGraphicFramePr>
        <p:xfrm>
          <a:off x="0" y="1503446"/>
          <a:ext cx="12192000" cy="3614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F6C29-9C0A-4122-874E-E5D373CFD639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924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88777" y="1332402"/>
            <a:ext cx="1201444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fr-FR" b="1" dirty="0" smtClean="0"/>
              <a:t>Analyse</a:t>
            </a:r>
            <a:r>
              <a:rPr lang="fr-FR" dirty="0" smtClean="0"/>
              <a:t> d’objets du patrimoine </a:t>
            </a:r>
            <a:r>
              <a:rPr lang="fr-FR" b="1" dirty="0" smtClean="0"/>
              <a:t>avec les faisceaux d’ions</a:t>
            </a:r>
          </a:p>
          <a:p>
            <a:pPr marL="742950" lvl="1" indent="-285750" algn="just">
              <a:buFont typeface="Wingdings" panose="05000000000000000000" pitchFamily="2" charset="2"/>
              <a:buChar char="v"/>
            </a:pPr>
            <a:endParaRPr lang="fr-FR" b="1" dirty="0" smtClean="0"/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fr-FR" b="1" dirty="0" smtClean="0"/>
              <a:t>Détection d’élément traces </a:t>
            </a:r>
            <a:r>
              <a:rPr lang="fr-FR" dirty="0" smtClean="0"/>
              <a:t>dans des monnaies d’argent - HE-PIXE </a:t>
            </a:r>
          </a:p>
          <a:p>
            <a:pPr marL="742950" lvl="1" indent="-285750" algn="just">
              <a:buFont typeface="Wingdings" panose="05000000000000000000" pitchFamily="2" charset="2"/>
              <a:buChar char="v"/>
            </a:pPr>
            <a:endParaRPr lang="fr-FR" dirty="0" smtClean="0"/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fr-FR" b="1" dirty="0" smtClean="0"/>
              <a:t>L’analyse d’une dorure</a:t>
            </a:r>
            <a:r>
              <a:rPr lang="fr-FR" dirty="0" smtClean="0"/>
              <a:t> sur un objet cuivreux – HE-PIXE pour détecter les rayons X de haute énergie</a:t>
            </a:r>
          </a:p>
          <a:p>
            <a:pPr marL="742950" lvl="1" indent="-285750" algn="just">
              <a:buFont typeface="Wingdings" panose="05000000000000000000" pitchFamily="2" charset="2"/>
              <a:buChar char="v"/>
            </a:pPr>
            <a:endParaRPr lang="fr-FR" dirty="0" smtClean="0"/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fr-FR" b="1" dirty="0" smtClean="0"/>
              <a:t>L’analyse d’une conduite de plomb</a:t>
            </a:r>
            <a:r>
              <a:rPr lang="fr-FR" dirty="0" smtClean="0"/>
              <a:t> et de sa brasure à l’étain – l’activation protonique pour sonder la matrice en profondeur sur plusieurs millimètres d’épaisseur dans une matrice lourde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fr-FR" dirty="0" smtClean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fr-FR" dirty="0" smtClean="0"/>
              <a:t>Mise en place </a:t>
            </a:r>
            <a:r>
              <a:rPr lang="fr-FR" b="1" dirty="0" smtClean="0"/>
              <a:t>de stratégie analytiques adaptées aux besoins du patrimoine</a:t>
            </a:r>
          </a:p>
          <a:p>
            <a:pPr marL="742950" lvl="1" indent="-285750" algn="just">
              <a:buFont typeface="Wingdings" panose="05000000000000000000" pitchFamily="2" charset="2"/>
              <a:buChar char="v"/>
            </a:pPr>
            <a:endParaRPr lang="fr-FR" dirty="0" smtClean="0"/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fr-FR" dirty="0" smtClean="0"/>
              <a:t>Analyses non-destructives adaptées </a:t>
            </a:r>
            <a:r>
              <a:rPr lang="fr-FR" dirty="0"/>
              <a:t>à </a:t>
            </a:r>
            <a:r>
              <a:rPr lang="fr-FR" dirty="0" smtClean="0"/>
              <a:t>l’objet (nature des matériaux, volume, valeur) </a:t>
            </a:r>
          </a:p>
          <a:p>
            <a:pPr marL="742950" lvl="1" indent="-285750" algn="just">
              <a:buFont typeface="Wingdings" panose="05000000000000000000" pitchFamily="2" charset="2"/>
              <a:buChar char="v"/>
            </a:pPr>
            <a:endParaRPr lang="fr-FR" dirty="0" smtClean="0"/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fr-FR" dirty="0" smtClean="0"/>
              <a:t>Analyses par faisceaux d’ions à ARRONAX en complément des techniques présentes au laboratoire </a:t>
            </a:r>
            <a:r>
              <a:rPr lang="fr-FR" dirty="0" err="1" smtClean="0"/>
              <a:t>Arc’Antique</a:t>
            </a:r>
            <a:r>
              <a:rPr lang="fr-FR" dirty="0" smtClean="0"/>
              <a:t> (notamment l’XRF pour les métaux)</a:t>
            </a:r>
          </a:p>
          <a:p>
            <a:pPr lvl="1" algn="just"/>
            <a:r>
              <a:rPr lang="fr-FR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	A. Gillon et al. </a:t>
            </a:r>
            <a:r>
              <a:rPr lang="en-GB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Elemental analysis by XRF and HE-PIXE on silver coins from the 16th - 17th centuries</a:t>
            </a:r>
          </a:p>
          <a:p>
            <a:pPr lvl="1" algn="just"/>
            <a:r>
              <a:rPr lang="en-GB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	and </a:t>
            </a:r>
            <a:r>
              <a:rPr lang="en-GB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on a gilded crucifix from the </a:t>
            </a:r>
            <a:r>
              <a:rPr lang="en-GB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12</a:t>
            </a:r>
            <a:r>
              <a:rPr lang="en-GB" i="1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</a:t>
            </a:r>
            <a:r>
              <a:rPr lang="en-GB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The European Physical Journal </a:t>
            </a:r>
            <a:r>
              <a:rPr lang="en-GB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Plus, 2023 - </a:t>
            </a:r>
            <a:r>
              <a:rPr lang="fr-FR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accepté</a:t>
            </a:r>
            <a:r>
              <a:rPr lang="en-GB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– </a:t>
            </a:r>
            <a:r>
              <a:rPr lang="fr-FR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en cours </a:t>
            </a:r>
            <a:r>
              <a:rPr lang="en-GB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 publication</a:t>
            </a:r>
            <a:endParaRPr lang="fr-FR" i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just"/>
            <a:endParaRPr lang="fr-FR" dirty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fr-FR" dirty="0" smtClean="0"/>
              <a:t>Explorer d’autres </a:t>
            </a:r>
            <a:r>
              <a:rPr lang="fr-FR" dirty="0"/>
              <a:t>méthodes analytiques pour l’analyse d’éléments traces (LA-ICP-MS, activation neutronique) </a:t>
            </a:r>
            <a:endParaRPr lang="fr-FR" dirty="0" smtClean="0"/>
          </a:p>
        </p:txBody>
      </p:sp>
      <p:sp>
        <p:nvSpPr>
          <p:cNvPr id="3" name="Rectangle 2"/>
          <p:cNvSpPr/>
          <p:nvPr/>
        </p:nvSpPr>
        <p:spPr>
          <a:xfrm>
            <a:off x="2556700" y="120796"/>
            <a:ext cx="72561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dirty="0" smtClean="0"/>
              <a:t>Conclusions et perspectives générales</a:t>
            </a:r>
            <a:endParaRPr lang="en-GB" sz="36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F6C29-9C0A-4122-874E-E5D373CFD639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267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410" y="414884"/>
            <a:ext cx="6647180" cy="443145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087372" y="5153033"/>
            <a:ext cx="782194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6000" dirty="0"/>
              <a:t>Merci de votre attention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F6C29-9C0A-4122-874E-E5D373CFD639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204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2131" y="404882"/>
            <a:ext cx="20877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dirty="0" smtClean="0"/>
              <a:t>Sommaire</a:t>
            </a:r>
            <a:endParaRPr lang="en-GB" sz="3600" dirty="0"/>
          </a:p>
        </p:txBody>
      </p:sp>
      <p:graphicFrame>
        <p:nvGraphicFramePr>
          <p:cNvPr id="5" name="Espace réservé du conten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8094786"/>
              </p:ext>
            </p:extLst>
          </p:nvPr>
        </p:nvGraphicFramePr>
        <p:xfrm>
          <a:off x="0" y="1503446"/>
          <a:ext cx="12192000" cy="3614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F6C29-9C0A-4122-874E-E5D373CFD63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620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8547" y="218256"/>
            <a:ext cx="110850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600" dirty="0" smtClean="0"/>
              <a:t>Les méthodes d’analyses par faisceau d’ions développées au cyclotron ARRONAX</a:t>
            </a:r>
            <a:endParaRPr lang="fr-FR" sz="3600" dirty="0"/>
          </a:p>
        </p:txBody>
      </p:sp>
      <p:pic>
        <p:nvPicPr>
          <p:cNvPr id="3" name="Espace réservé du contenu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45" y="1858237"/>
            <a:ext cx="5312286" cy="3545373"/>
          </a:xfrm>
          <a:prstGeom prst="rect">
            <a:avLst/>
          </a:prstGeom>
        </p:spPr>
      </p:pic>
      <p:pic>
        <p:nvPicPr>
          <p:cNvPr id="4" name="Espace réservé du contenu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8712" y="1825353"/>
            <a:ext cx="5435561" cy="3578257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6769187" y="5539043"/>
            <a:ext cx="40946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Cyclotron C70 GIP ARRONAX</a:t>
            </a:r>
            <a:endParaRPr lang="en-GB" sz="2400" dirty="0"/>
          </a:p>
        </p:txBody>
      </p:sp>
      <p:sp>
        <p:nvSpPr>
          <p:cNvPr id="6" name="ZoneTexte 5"/>
          <p:cNvSpPr txBox="1"/>
          <p:nvPr/>
        </p:nvSpPr>
        <p:spPr>
          <a:xfrm>
            <a:off x="385145" y="5568869"/>
            <a:ext cx="52268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Ligne de faisceaux dédiée </a:t>
            </a:r>
            <a:r>
              <a:rPr lang="fr-FR" sz="2400" dirty="0" smtClean="0"/>
              <a:t>à la recherche</a:t>
            </a:r>
            <a:endParaRPr lang="fr-FR" sz="2400" dirty="0"/>
          </a:p>
        </p:txBody>
      </p:sp>
      <p:sp>
        <p:nvSpPr>
          <p:cNvPr id="7" name="ZoneTexte 6"/>
          <p:cNvSpPr txBox="1"/>
          <p:nvPr/>
        </p:nvSpPr>
        <p:spPr>
          <a:xfrm>
            <a:off x="2977120" y="3032061"/>
            <a:ext cx="10812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solidFill>
                  <a:schemeClr val="bg1"/>
                </a:solidFill>
              </a:rPr>
              <a:t>AX3</a:t>
            </a:r>
            <a:endParaRPr lang="fr-FR" sz="2400" dirty="0">
              <a:solidFill>
                <a:schemeClr val="bg1"/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F6C29-9C0A-4122-874E-E5D373CFD63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074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" y="1621394"/>
            <a:ext cx="695287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fr-FR" sz="2400" dirty="0" smtClean="0"/>
              <a:t>Irradiation de la cible à analyser avec des faisceaux d'ions</a:t>
            </a:r>
          </a:p>
          <a:p>
            <a:pPr marL="457200" indent="-457200">
              <a:buFont typeface="+mj-lt"/>
              <a:buAutoNum type="arabicPeriod"/>
            </a:pPr>
            <a:endParaRPr lang="fr-FR" sz="2400" dirty="0"/>
          </a:p>
          <a:p>
            <a:pPr marL="457200" indent="-457200">
              <a:buFont typeface="+mj-lt"/>
              <a:buAutoNum type="arabicPeriod"/>
            </a:pPr>
            <a:r>
              <a:rPr lang="fr-FR" sz="2400" dirty="0" smtClean="0"/>
              <a:t>L'énergie du faisceau est transférée à un électron d’une couche interne</a:t>
            </a:r>
          </a:p>
          <a:p>
            <a:pPr marL="457200" indent="-457200">
              <a:buFont typeface="+mj-lt"/>
              <a:buAutoNum type="arabicPeriod"/>
            </a:pPr>
            <a:endParaRPr lang="fr-FR" sz="2400" dirty="0"/>
          </a:p>
          <a:p>
            <a:pPr marL="457200" indent="-457200">
              <a:buFont typeface="+mj-lt"/>
              <a:buAutoNum type="arabicPeriod"/>
            </a:pPr>
            <a:r>
              <a:rPr lang="fr-FR" sz="2400" dirty="0" smtClean="0"/>
              <a:t>L'espace vacant ainsi créé est comblé par un électron provenant d'une couche supérieure</a:t>
            </a:r>
          </a:p>
          <a:p>
            <a:pPr marL="457200" indent="-457200">
              <a:buFont typeface="+mj-lt"/>
              <a:buAutoNum type="arabicPeriod"/>
            </a:pPr>
            <a:endParaRPr lang="fr-FR" sz="2400" dirty="0"/>
          </a:p>
          <a:p>
            <a:pPr marL="457200" indent="-457200">
              <a:buFont typeface="+mj-lt"/>
              <a:buAutoNum type="arabicPeriod"/>
            </a:pPr>
            <a:r>
              <a:rPr lang="fr-FR" sz="2400" dirty="0" smtClean="0"/>
              <a:t>Les rayons X caractéristiques de l'atome sont émis avec la différence d'énergie entre les deux couche électroniques</a:t>
            </a:r>
            <a:endParaRPr lang="fr-FR" sz="2400" dirty="0"/>
          </a:p>
        </p:txBody>
      </p:sp>
      <p:sp>
        <p:nvSpPr>
          <p:cNvPr id="6" name="Rectangle 5"/>
          <p:cNvSpPr/>
          <p:nvPr/>
        </p:nvSpPr>
        <p:spPr>
          <a:xfrm>
            <a:off x="2475134" y="132166"/>
            <a:ext cx="79142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 smtClean="0"/>
              <a:t>PIXE: Particle-Induced X-ray Emission </a:t>
            </a:r>
            <a:endParaRPr lang="en-GB" sz="3600" dirty="0"/>
          </a:p>
        </p:txBody>
      </p:sp>
      <p:sp>
        <p:nvSpPr>
          <p:cNvPr id="8" name="Rectangle 7"/>
          <p:cNvSpPr/>
          <p:nvPr/>
        </p:nvSpPr>
        <p:spPr>
          <a:xfrm>
            <a:off x="1856397" y="716941"/>
            <a:ext cx="83812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 smtClean="0"/>
              <a:t>Emission de rayons X induite par des particules chargées</a:t>
            </a:r>
            <a:endParaRPr lang="fr-FR" sz="2800" dirty="0"/>
          </a:p>
        </p:txBody>
      </p:sp>
      <p:pic>
        <p:nvPicPr>
          <p:cNvPr id="9" name="Espace réservé du contenu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6224" y="424553"/>
            <a:ext cx="3991472" cy="5645369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3"/>
          <a:srcRect t="3574"/>
          <a:stretch/>
        </p:blipFill>
        <p:spPr>
          <a:xfrm>
            <a:off x="6952871" y="4356667"/>
            <a:ext cx="4598177" cy="2298030"/>
          </a:xfrm>
          <a:prstGeom prst="rect">
            <a:avLst/>
          </a:prstGeom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F6C29-9C0A-4122-874E-E5D373CFD639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7273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76397" y="16484"/>
            <a:ext cx="78165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dirty="0" smtClean="0"/>
              <a:t>Les points clefs de PIXE à haute énergie</a:t>
            </a:r>
            <a:endParaRPr lang="fr-FR" sz="3600" dirty="0"/>
          </a:p>
        </p:txBody>
      </p:sp>
      <p:sp>
        <p:nvSpPr>
          <p:cNvPr id="3" name="Espace réservé du contenu 3"/>
          <p:cNvSpPr txBox="1">
            <a:spLocks/>
          </p:cNvSpPr>
          <p:nvPr/>
        </p:nvSpPr>
        <p:spPr>
          <a:xfrm>
            <a:off x="5753386" y="1010815"/>
            <a:ext cx="6384758" cy="530598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§"/>
            </a:pPr>
            <a:r>
              <a:rPr lang="fr-FR" sz="2400" b="1" dirty="0" smtClean="0">
                <a:solidFill>
                  <a:schemeClr val="tx1"/>
                </a:solidFill>
              </a:rPr>
              <a:t>Adaptée aux objets du patrimoine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fr-FR" sz="2400" b="1" dirty="0" smtClean="0">
                <a:solidFill>
                  <a:schemeClr val="tx1"/>
                </a:solidFill>
              </a:rPr>
              <a:t>Multi-élémentaires</a:t>
            </a:r>
            <a:r>
              <a:rPr lang="fr-FR" sz="2400" dirty="0" smtClean="0">
                <a:solidFill>
                  <a:schemeClr val="tx1"/>
                </a:solidFill>
              </a:rPr>
              <a:t> (majeurs, mineurs et traces)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fr-FR" sz="2400" b="1" dirty="0" smtClean="0">
                <a:solidFill>
                  <a:schemeClr val="tx1"/>
                </a:solidFill>
              </a:rPr>
              <a:t>Non-invasive</a:t>
            </a:r>
            <a:r>
              <a:rPr lang="fr-FR" sz="2400" dirty="0" smtClean="0">
                <a:solidFill>
                  <a:schemeClr val="tx1"/>
                </a:solidFill>
              </a:rPr>
              <a:t> et </a:t>
            </a:r>
            <a:r>
              <a:rPr lang="fr-FR" sz="2400" b="1" dirty="0">
                <a:solidFill>
                  <a:schemeClr val="tx1"/>
                </a:solidFill>
              </a:rPr>
              <a:t>n</a:t>
            </a:r>
            <a:r>
              <a:rPr lang="fr-FR" sz="2400" b="1" dirty="0" smtClean="0">
                <a:solidFill>
                  <a:schemeClr val="tx1"/>
                </a:solidFill>
              </a:rPr>
              <a:t>on-destructive</a:t>
            </a:r>
            <a:endParaRPr lang="fr-FR" sz="2400" b="1" dirty="0">
              <a:solidFill>
                <a:schemeClr val="tx1"/>
              </a:solidFill>
            </a:endParaRP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fr-FR" sz="2400" b="1" dirty="0" smtClean="0">
                <a:solidFill>
                  <a:schemeClr val="tx1"/>
                </a:solidFill>
              </a:rPr>
              <a:t>Faisceau </a:t>
            </a:r>
            <a:r>
              <a:rPr lang="fr-FR" sz="2400" b="1" dirty="0">
                <a:solidFill>
                  <a:schemeClr val="tx1"/>
                </a:solidFill>
              </a:rPr>
              <a:t>extrait dans </a:t>
            </a:r>
            <a:r>
              <a:rPr lang="fr-FR" sz="2400" b="1" dirty="0" smtClean="0">
                <a:solidFill>
                  <a:schemeClr val="tx1"/>
                </a:solidFill>
              </a:rPr>
              <a:t>l'air</a:t>
            </a:r>
            <a:r>
              <a:rPr lang="fr-FR" sz="2400" dirty="0" smtClean="0">
                <a:solidFill>
                  <a:schemeClr val="tx1"/>
                </a:solidFill>
              </a:rPr>
              <a:t>: faible </a:t>
            </a:r>
            <a:r>
              <a:rPr lang="fr-FR" sz="2400" dirty="0">
                <a:solidFill>
                  <a:schemeClr val="tx1"/>
                </a:solidFill>
              </a:rPr>
              <a:t>perte d'énergie avant d'atteindre la </a:t>
            </a:r>
            <a:r>
              <a:rPr lang="fr-FR" sz="2400" dirty="0" smtClean="0">
                <a:solidFill>
                  <a:schemeClr val="tx1"/>
                </a:solidFill>
              </a:rPr>
              <a:t>cible</a:t>
            </a:r>
          </a:p>
          <a:p>
            <a:pPr marL="0" indent="0" algn="just">
              <a:buNone/>
            </a:pPr>
            <a:endParaRPr lang="fr-FR" sz="2400" dirty="0">
              <a:solidFill>
                <a:schemeClr val="tx1"/>
              </a:solidFill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fr-FR" sz="2400" b="1" dirty="0" smtClean="0">
                <a:solidFill>
                  <a:schemeClr val="tx1"/>
                </a:solidFill>
              </a:rPr>
              <a:t>Adaptés aux objets épais et aux éléments lourds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fr-FR" sz="2400" b="1" dirty="0" smtClean="0">
                <a:solidFill>
                  <a:schemeClr val="tx1"/>
                </a:solidFill>
              </a:rPr>
              <a:t>grand parcours </a:t>
            </a:r>
            <a:r>
              <a:rPr lang="fr-FR" sz="2400" dirty="0" smtClean="0">
                <a:solidFill>
                  <a:schemeClr val="tx1"/>
                </a:solidFill>
              </a:rPr>
              <a:t>des ions dans le matériau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fr-FR" sz="2400" dirty="0" smtClean="0">
                <a:solidFill>
                  <a:schemeClr val="tx1"/>
                </a:solidFill>
              </a:rPr>
              <a:t>forte production de </a:t>
            </a:r>
            <a:r>
              <a:rPr lang="fr-FR" sz="2400" b="1" dirty="0" smtClean="0">
                <a:solidFill>
                  <a:schemeClr val="tx1"/>
                </a:solidFill>
              </a:rPr>
              <a:t>rayons X énergétiques</a:t>
            </a:r>
          </a:p>
        </p:txBody>
      </p:sp>
      <p:graphicFrame>
        <p:nvGraphicFramePr>
          <p:cNvPr id="5" name="Graphique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4307750"/>
              </p:ext>
            </p:extLst>
          </p:nvPr>
        </p:nvGraphicFramePr>
        <p:xfrm>
          <a:off x="0" y="3377124"/>
          <a:ext cx="5973235" cy="35800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Connecteur droit avec flèche 6"/>
          <p:cNvCxnSpPr/>
          <p:nvPr/>
        </p:nvCxnSpPr>
        <p:spPr>
          <a:xfrm flipH="1">
            <a:off x="581607" y="5180072"/>
            <a:ext cx="1557911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635050" y="5198658"/>
                <a:ext cx="2112822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1100" dirty="0"/>
                  <a:t>Emission rayons 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1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fr-FR" sz="1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sub>
                    </m:sSub>
                    <m:r>
                      <a:rPr lang="fr-FR" sz="1100" i="1">
                        <a:latin typeface="Cambria Math" panose="02040503050406030204" pitchFamily="18" charset="0"/>
                      </a:rPr>
                      <m:t>𝐴𝑔</m:t>
                    </m:r>
                    <m:r>
                      <a:rPr lang="fr-FR" sz="1100" i="1">
                        <a:latin typeface="Cambria Math" panose="02040503050406030204" pitchFamily="18" charset="0"/>
                      </a:rPr>
                      <m:t> 22,1</m:t>
                    </m:r>
                    <m:r>
                      <a:rPr lang="fr-FR" sz="1100" i="1">
                        <a:latin typeface="Cambria Math" panose="02040503050406030204" pitchFamily="18" charset="0"/>
                      </a:rPr>
                      <m:t>𝑘𝑒𝑉</m:t>
                    </m:r>
                  </m:oMath>
                </a14:m>
                <a:endParaRPr lang="fr-FR" sz="11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050" y="5198658"/>
                <a:ext cx="2112822" cy="261610"/>
              </a:xfrm>
              <a:prstGeom prst="rect">
                <a:avLst/>
              </a:prstGeom>
              <a:blipFill>
                <a:blip r:embed="rId3"/>
                <a:stretch>
                  <a:fillRect b="-162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Connecteur droit avec flèche 8"/>
          <p:cNvCxnSpPr/>
          <p:nvPr/>
        </p:nvCxnSpPr>
        <p:spPr>
          <a:xfrm flipH="1">
            <a:off x="581607" y="5631278"/>
            <a:ext cx="4425399" cy="290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641399" y="5631278"/>
                <a:ext cx="1993238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1100" dirty="0"/>
                  <a:t>Emission rayons 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1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fr-FR" sz="1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sub>
                    </m:sSub>
                    <m:r>
                      <a:rPr lang="fr-FR" sz="1100" i="1">
                        <a:latin typeface="Cambria Math" panose="02040503050406030204" pitchFamily="18" charset="0"/>
                      </a:rPr>
                      <m:t>𝑃𝑏</m:t>
                    </m:r>
                    <m:r>
                      <a:rPr lang="fr-FR" sz="1100" i="1">
                        <a:latin typeface="Cambria Math" panose="02040503050406030204" pitchFamily="18" charset="0"/>
                      </a:rPr>
                      <m:t> 74</m:t>
                    </m:r>
                    <m:r>
                      <a:rPr lang="fr-FR" sz="1100" i="1">
                        <a:latin typeface="Cambria Math" panose="02040503050406030204" pitchFamily="18" charset="0"/>
                      </a:rPr>
                      <m:t>𝑘𝑒𝑉</m:t>
                    </m:r>
                  </m:oMath>
                </a14:m>
                <a:endParaRPr lang="fr-FR" sz="11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399" y="5631278"/>
                <a:ext cx="1993238" cy="261610"/>
              </a:xfrm>
              <a:prstGeom prst="rect">
                <a:avLst/>
              </a:prstGeom>
              <a:blipFill>
                <a:blip r:embed="rId4"/>
                <a:stretch>
                  <a:fillRect b="-162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Connecteur droit avec flèche 11"/>
          <p:cNvCxnSpPr/>
          <p:nvPr/>
        </p:nvCxnSpPr>
        <p:spPr>
          <a:xfrm>
            <a:off x="581607" y="6273516"/>
            <a:ext cx="4025904" cy="1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2167198" y="5904935"/>
            <a:ext cx="85472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100" dirty="0">
                <a:ea typeface="Cambria Math" panose="02040503050406030204" pitchFamily="18" charset="0"/>
              </a:rPr>
              <a:t>Particules </a:t>
            </a:r>
            <a:r>
              <a:rPr lang="el-GR" sz="1100" dirty="0">
                <a:ea typeface="Cambria Math" panose="02040503050406030204" pitchFamily="18" charset="0"/>
              </a:rPr>
              <a:t>α</a:t>
            </a:r>
            <a:endParaRPr lang="fr-FR" sz="1100" dirty="0"/>
          </a:p>
        </p:txBody>
      </p:sp>
      <p:grpSp>
        <p:nvGrpSpPr>
          <p:cNvPr id="6" name="Groupe 5"/>
          <p:cNvGrpSpPr/>
          <p:nvPr/>
        </p:nvGrpSpPr>
        <p:grpSpPr>
          <a:xfrm>
            <a:off x="259346" y="550913"/>
            <a:ext cx="5474202" cy="2951365"/>
            <a:chOff x="259346" y="550913"/>
            <a:chExt cx="5474202" cy="2951365"/>
          </a:xfrm>
        </p:grpSpPr>
        <p:pic>
          <p:nvPicPr>
            <p:cNvPr id="18" name="Image 17"/>
            <p:cNvPicPr>
              <a:picLocks noChangeAspect="1"/>
            </p:cNvPicPr>
            <p:nvPr/>
          </p:nvPicPr>
          <p:blipFill rotWithShape="1">
            <a:blip r:embed="rId5"/>
            <a:srcRect l="7082"/>
            <a:stretch/>
          </p:blipFill>
          <p:spPr>
            <a:xfrm>
              <a:off x="259346" y="721924"/>
              <a:ext cx="5474202" cy="2780354"/>
            </a:xfrm>
            <a:prstGeom prst="rect">
              <a:avLst/>
            </a:prstGeom>
          </p:spPr>
        </p:pic>
        <p:sp>
          <p:nvSpPr>
            <p:cNvPr id="24" name="ZoneTexte 23"/>
            <p:cNvSpPr txBox="1"/>
            <p:nvPr/>
          </p:nvSpPr>
          <p:spPr>
            <a:xfrm rot="16200000">
              <a:off x="1165972" y="2187582"/>
              <a:ext cx="114508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100" dirty="0" smtClean="0"/>
                <a:t>Pics </a:t>
              </a:r>
            </a:p>
            <a:p>
              <a:pPr algn="ctr"/>
              <a:r>
                <a:rPr lang="fr-FR" sz="1100" dirty="0" smtClean="0"/>
                <a:t>sommes</a:t>
              </a:r>
              <a:endParaRPr lang="fr-FR" sz="1100" dirty="0"/>
            </a:p>
          </p:txBody>
        </p:sp>
        <p:sp>
          <p:nvSpPr>
            <p:cNvPr id="25" name="ZoneTexte 24"/>
            <p:cNvSpPr txBox="1"/>
            <p:nvPr/>
          </p:nvSpPr>
          <p:spPr>
            <a:xfrm rot="16200000">
              <a:off x="323317" y="1061964"/>
              <a:ext cx="126832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00" dirty="0" smtClean="0"/>
                <a:t>Pics d’échappement</a:t>
              </a:r>
              <a:endParaRPr lang="fr-FR" sz="1000" dirty="0"/>
            </a:p>
          </p:txBody>
        </p:sp>
        <p:sp>
          <p:nvSpPr>
            <p:cNvPr id="26" name="ZoneTexte 25"/>
            <p:cNvSpPr txBox="1"/>
            <p:nvPr/>
          </p:nvSpPr>
          <p:spPr>
            <a:xfrm rot="16200000">
              <a:off x="468180" y="1117317"/>
              <a:ext cx="46351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100" dirty="0" smtClean="0"/>
                <a:t>Cu K</a:t>
              </a:r>
              <a:endParaRPr lang="en-GB" sz="1100" dirty="0"/>
            </a:p>
          </p:txBody>
        </p:sp>
        <p:sp>
          <p:nvSpPr>
            <p:cNvPr id="27" name="ZoneTexte 26"/>
            <p:cNvSpPr txBox="1"/>
            <p:nvPr/>
          </p:nvSpPr>
          <p:spPr>
            <a:xfrm rot="16200000">
              <a:off x="1098454" y="682217"/>
              <a:ext cx="52421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100" dirty="0" smtClean="0"/>
                <a:t>Ag K</a:t>
              </a:r>
              <a:endParaRPr lang="en-GB" sz="1100" dirty="0"/>
            </a:p>
          </p:txBody>
        </p:sp>
        <p:sp>
          <p:nvSpPr>
            <p:cNvPr id="28" name="ZoneTexte 27"/>
            <p:cNvSpPr txBox="1"/>
            <p:nvPr/>
          </p:nvSpPr>
          <p:spPr>
            <a:xfrm rot="16200000">
              <a:off x="232483" y="1347300"/>
              <a:ext cx="45475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100" dirty="0" smtClean="0"/>
                <a:t>Ag L</a:t>
              </a:r>
              <a:endParaRPr lang="en-GB" sz="1100" dirty="0"/>
            </a:p>
          </p:txBody>
        </p:sp>
        <p:sp>
          <p:nvSpPr>
            <p:cNvPr id="29" name="ZoneTexte 28"/>
            <p:cNvSpPr txBox="1"/>
            <p:nvPr/>
          </p:nvSpPr>
          <p:spPr>
            <a:xfrm rot="16200000">
              <a:off x="3110581" y="2222417"/>
              <a:ext cx="58241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100" dirty="0" err="1" smtClean="0"/>
                <a:t>Pb</a:t>
              </a:r>
              <a:r>
                <a:rPr lang="en-GB" sz="1100" dirty="0" smtClean="0"/>
                <a:t> K</a:t>
              </a:r>
              <a:endParaRPr lang="en-GB" sz="1100" dirty="0"/>
            </a:p>
          </p:txBody>
        </p:sp>
        <p:sp>
          <p:nvSpPr>
            <p:cNvPr id="30" name="ZoneTexte 29"/>
            <p:cNvSpPr txBox="1"/>
            <p:nvPr/>
          </p:nvSpPr>
          <p:spPr>
            <a:xfrm>
              <a:off x="4236512" y="2243499"/>
              <a:ext cx="76276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100" dirty="0" smtClean="0">
                  <a:latin typeface="Garamond" panose="02020404030301010803" pitchFamily="18" charset="0"/>
                </a:rPr>
                <a:t>Rayons </a:t>
              </a:r>
              <a:r>
                <a:rPr lang="el-GR" sz="1100" dirty="0" smtClean="0">
                  <a:latin typeface="Garamond" panose="02020404030301010803" pitchFamily="18" charset="0"/>
                </a:rPr>
                <a:t>γ</a:t>
              </a:r>
              <a:endParaRPr lang="en-GB" sz="1100" dirty="0"/>
            </a:p>
          </p:txBody>
        </p:sp>
        <p:sp>
          <p:nvSpPr>
            <p:cNvPr id="31" name="ZoneTexte 30"/>
            <p:cNvSpPr txBox="1"/>
            <p:nvPr/>
          </p:nvSpPr>
          <p:spPr>
            <a:xfrm>
              <a:off x="279184" y="2459619"/>
              <a:ext cx="117235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100" dirty="0" smtClean="0"/>
                <a:t>Bruit de fond</a:t>
              </a:r>
              <a:endParaRPr lang="en-GB" sz="1100" dirty="0"/>
            </a:p>
          </p:txBody>
        </p:sp>
        <p:sp>
          <p:nvSpPr>
            <p:cNvPr id="32" name="Accolade fermante 31"/>
            <p:cNvSpPr/>
            <p:nvPr/>
          </p:nvSpPr>
          <p:spPr>
            <a:xfrm rot="16200000">
              <a:off x="4529347" y="1527575"/>
              <a:ext cx="120099" cy="2113604"/>
            </a:xfrm>
            <a:prstGeom prst="rightBrace">
              <a:avLst>
                <a:gd name="adj1" fmla="val 34312"/>
                <a:gd name="adj2" fmla="val 52182"/>
              </a:avLst>
            </a:prstGeom>
            <a:ln w="19050">
              <a:solidFill>
                <a:schemeClr val="tx1">
                  <a:alpha val="6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3" name="ZoneTexte 32"/>
            <p:cNvSpPr txBox="1"/>
            <p:nvPr/>
          </p:nvSpPr>
          <p:spPr>
            <a:xfrm>
              <a:off x="1871871" y="2141415"/>
              <a:ext cx="76276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100" dirty="0" smtClean="0">
                  <a:latin typeface="Garamond" panose="02020404030301010803" pitchFamily="18" charset="0"/>
                </a:rPr>
                <a:t>Rayons </a:t>
              </a:r>
              <a:r>
                <a:rPr lang="el-GR" sz="1100" dirty="0" smtClean="0">
                  <a:latin typeface="Garamond" panose="02020404030301010803" pitchFamily="18" charset="0"/>
                </a:rPr>
                <a:t>γ</a:t>
              </a:r>
              <a:endParaRPr lang="en-GB" sz="1100" dirty="0"/>
            </a:p>
          </p:txBody>
        </p:sp>
      </p:grp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F6C29-9C0A-4122-874E-E5D373CFD639}" type="slidenum">
              <a:rPr lang="en-GB" smtClean="0"/>
              <a:t>7</a:t>
            </a:fld>
            <a:endParaRPr lang="en-GB"/>
          </a:p>
        </p:txBody>
      </p:sp>
      <p:grpSp>
        <p:nvGrpSpPr>
          <p:cNvPr id="13" name="Groupe 12"/>
          <p:cNvGrpSpPr/>
          <p:nvPr/>
        </p:nvGrpSpPr>
        <p:grpSpPr>
          <a:xfrm>
            <a:off x="290779" y="6013082"/>
            <a:ext cx="4543715" cy="284268"/>
            <a:chOff x="290779" y="6013082"/>
            <a:chExt cx="4543715" cy="284268"/>
          </a:xfrm>
        </p:grpSpPr>
        <p:sp>
          <p:nvSpPr>
            <p:cNvPr id="10" name="ZoneTexte 9"/>
            <p:cNvSpPr txBox="1"/>
            <p:nvPr/>
          </p:nvSpPr>
          <p:spPr>
            <a:xfrm>
              <a:off x="290779" y="6035740"/>
              <a:ext cx="6667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50" dirty="0" smtClean="0"/>
                <a:t>63MeV</a:t>
              </a:r>
              <a:endParaRPr lang="en-GB" sz="1050" dirty="0"/>
            </a:p>
          </p:txBody>
        </p:sp>
        <p:sp>
          <p:nvSpPr>
            <p:cNvPr id="34" name="ZoneTexte 33"/>
            <p:cNvSpPr txBox="1"/>
            <p:nvPr/>
          </p:nvSpPr>
          <p:spPr>
            <a:xfrm>
              <a:off x="1770004" y="6025137"/>
              <a:ext cx="6667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50" dirty="0" smtClean="0"/>
                <a:t>48MeV</a:t>
              </a:r>
              <a:endParaRPr lang="en-GB" sz="1050" dirty="0"/>
            </a:p>
          </p:txBody>
        </p:sp>
        <p:sp>
          <p:nvSpPr>
            <p:cNvPr id="35" name="ZoneTexte 34"/>
            <p:cNvSpPr txBox="1"/>
            <p:nvPr/>
          </p:nvSpPr>
          <p:spPr>
            <a:xfrm>
              <a:off x="4167794" y="6013082"/>
              <a:ext cx="6667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50" dirty="0" smtClean="0"/>
                <a:t>0MeV</a:t>
              </a:r>
              <a:endParaRPr lang="en-GB" sz="1050" dirty="0"/>
            </a:p>
          </p:txBody>
        </p:sp>
      </p:grpSp>
    </p:spTree>
    <p:extLst>
      <p:ext uri="{BB962C8B-B14F-4D97-AF65-F5344CB8AC3E}">
        <p14:creationId xmlns:p14="http://schemas.microsoft.com/office/powerpoint/2010/main" val="665112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8" grpId="0"/>
      <p:bldP spid="11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81185" y="-93670"/>
            <a:ext cx="63137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3600" dirty="0"/>
              <a:t>Les défis de PIXE à haute énergie</a:t>
            </a:r>
            <a:endParaRPr lang="en-GB" sz="3600" dirty="0"/>
          </a:p>
        </p:txBody>
      </p:sp>
      <p:sp>
        <p:nvSpPr>
          <p:cNvPr id="5" name="Rectangle 4"/>
          <p:cNvSpPr/>
          <p:nvPr/>
        </p:nvSpPr>
        <p:spPr>
          <a:xfrm>
            <a:off x="5487245" y="917130"/>
            <a:ext cx="670475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fr-FR" sz="2400" b="1" dirty="0"/>
              <a:t>Activation de la cible</a:t>
            </a: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r>
              <a:rPr lang="fr-FR" sz="2400" b="1" dirty="0"/>
              <a:t>Interférence </a:t>
            </a:r>
            <a:r>
              <a:rPr lang="fr-FR" sz="2400" dirty="0"/>
              <a:t>des rayons X émis avec les </a:t>
            </a:r>
            <a:r>
              <a:rPr lang="el-GR" sz="2400" dirty="0"/>
              <a:t>γ</a:t>
            </a:r>
            <a:r>
              <a:rPr lang="fr-FR" sz="2400" dirty="0"/>
              <a:t> liées à l’activation</a:t>
            </a: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r>
              <a:rPr lang="fr-FR" sz="2400" dirty="0"/>
              <a:t>Mise en </a:t>
            </a:r>
            <a:r>
              <a:rPr lang="fr-FR" sz="2400" b="1" dirty="0"/>
              <a:t>quarantaine</a:t>
            </a:r>
            <a:r>
              <a:rPr lang="fr-FR" sz="2400" dirty="0"/>
              <a:t> des objets irradiés</a:t>
            </a: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r>
              <a:rPr lang="fr-FR" sz="2400" dirty="0"/>
              <a:t>Bruit inhérent à la cible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fr-FR" sz="2400" b="1" dirty="0" smtClean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fr-FR" sz="2400" b="1" dirty="0" smtClean="0"/>
              <a:t>Limite </a:t>
            </a:r>
            <a:r>
              <a:rPr lang="fr-FR" sz="2400" b="1" dirty="0"/>
              <a:t>de détection - LD</a:t>
            </a: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r>
              <a:rPr lang="fr-FR" sz="2400" dirty="0"/>
              <a:t>Dépendante de </a:t>
            </a:r>
            <a:r>
              <a:rPr lang="fr-FR" sz="2400" b="1" dirty="0"/>
              <a:t>l’élément chimique</a:t>
            </a: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r>
              <a:rPr lang="fr-FR" sz="2400" dirty="0"/>
              <a:t>Une </a:t>
            </a:r>
            <a:r>
              <a:rPr lang="fr-FR" sz="2400" b="1" dirty="0"/>
              <a:t>10ène de ppm</a:t>
            </a: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r>
              <a:rPr lang="fr-FR" sz="2400" dirty="0"/>
              <a:t>Temps d’</a:t>
            </a:r>
            <a:r>
              <a:rPr lang="fr-FR" sz="2400" b="1" dirty="0"/>
              <a:t>irradiation long </a:t>
            </a:r>
            <a:r>
              <a:rPr lang="fr-FR" sz="2400" dirty="0"/>
              <a:t>(&gt;1h)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fr-FR" sz="2400" b="1" dirty="0" smtClean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fr-FR" sz="2400" b="1" dirty="0" smtClean="0"/>
              <a:t>Limitée </a:t>
            </a:r>
            <a:r>
              <a:rPr lang="fr-FR" sz="2400" b="1" dirty="0"/>
              <a:t>en profondeur</a:t>
            </a: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r>
              <a:rPr lang="fr-FR" sz="2400" b="1" dirty="0"/>
              <a:t>Atténuation</a:t>
            </a:r>
            <a:r>
              <a:rPr lang="fr-FR" sz="2400" dirty="0"/>
              <a:t> des rayons X</a:t>
            </a: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r>
              <a:rPr lang="fr-FR" sz="2400" dirty="0"/>
              <a:t>Pas adaptée pour les </a:t>
            </a:r>
            <a:r>
              <a:rPr lang="fr-FR" sz="2400" b="1" dirty="0"/>
              <a:t>matrices lourdes et épaisses </a:t>
            </a:r>
            <a:r>
              <a:rPr lang="fr-FR" sz="2400" dirty="0"/>
              <a:t>(&gt;100µm)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956" y="525570"/>
            <a:ext cx="4302087" cy="257744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08754" y="3099005"/>
            <a:ext cx="4944862" cy="623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200" dirty="0" smtClean="0"/>
              <a:t>LD analyse HE-PIXE - matrice de cuivre (250 </a:t>
            </a:r>
            <a:r>
              <a:rPr lang="fr-FR" sz="1200" dirty="0" err="1" smtClean="0"/>
              <a:t>μm</a:t>
            </a:r>
            <a:r>
              <a:rPr lang="fr-FR" sz="1200" dirty="0" smtClean="0"/>
              <a:t>) - faisceau protons (68 </a:t>
            </a:r>
            <a:r>
              <a:rPr lang="fr-FR" sz="1200" dirty="0" err="1" smtClean="0"/>
              <a:t>Mev</a:t>
            </a:r>
            <a:r>
              <a:rPr lang="fr-FR" sz="1200" dirty="0" smtClean="0"/>
              <a:t>) -  détection des rayons X de type K </a:t>
            </a:r>
            <a:r>
              <a:rPr lang="fr-FR" sz="1200" i="1" dirty="0" smtClean="0"/>
              <a:t>[</a:t>
            </a:r>
            <a:r>
              <a:rPr lang="fr-FR" sz="1200" i="1" dirty="0" err="1" smtClean="0"/>
              <a:t>Koumeir</a:t>
            </a:r>
            <a:r>
              <a:rPr lang="fr-FR" sz="1200" i="1" dirty="0" smtClean="0"/>
              <a:t> et al. 2010]</a:t>
            </a:r>
          </a:p>
          <a:p>
            <a:pPr algn="ctr"/>
            <a:endParaRPr lang="fr-FR" sz="1050" dirty="0"/>
          </a:p>
        </p:txBody>
      </p:sp>
      <p:graphicFrame>
        <p:nvGraphicFramePr>
          <p:cNvPr id="8" name="Graphique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0181800"/>
              </p:ext>
            </p:extLst>
          </p:nvPr>
        </p:nvGraphicFramePr>
        <p:xfrm>
          <a:off x="133166" y="3536835"/>
          <a:ext cx="5264458" cy="3232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0202071"/>
              </p:ext>
            </p:extLst>
          </p:nvPr>
        </p:nvGraphicFramePr>
        <p:xfrm>
          <a:off x="133166" y="3536835"/>
          <a:ext cx="5264458" cy="3232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F6C29-9C0A-4122-874E-E5D373CFD639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5470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Graphic spid="8" grpId="0">
        <p:bldAsOne/>
      </p:bldGraphic>
      <p:bldGraphic spid="8" grpId="1">
        <p:bldAsOne/>
      </p:bldGraphic>
      <p:bldGraphic spid="9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07403" y="220101"/>
            <a:ext cx="56612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3600" dirty="0" smtClean="0"/>
              <a:t>Analyse des différents corpus</a:t>
            </a:r>
            <a:endParaRPr lang="en-GB" sz="3600" dirty="0"/>
          </a:p>
        </p:txBody>
      </p:sp>
      <p:sp>
        <p:nvSpPr>
          <p:cNvPr id="3" name="Google Shape;304;p39"/>
          <p:cNvSpPr txBox="1">
            <a:spLocks/>
          </p:cNvSpPr>
          <p:nvPr/>
        </p:nvSpPr>
        <p:spPr>
          <a:xfrm>
            <a:off x="239485" y="1718271"/>
            <a:ext cx="3878395" cy="1170664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600" dirty="0" smtClean="0"/>
              <a:t>Pièces de monnaies 16</a:t>
            </a:r>
            <a:r>
              <a:rPr lang="fr-FR" sz="3600" baseline="30000" dirty="0" smtClean="0"/>
              <a:t>ème</a:t>
            </a:r>
            <a:r>
              <a:rPr lang="fr-FR" sz="3600" dirty="0" smtClean="0"/>
              <a:t> siècle</a:t>
            </a:r>
            <a:endParaRPr lang="fr-FR" sz="3600" dirty="0"/>
          </a:p>
        </p:txBody>
      </p:sp>
      <p:sp>
        <p:nvSpPr>
          <p:cNvPr id="5" name="Google Shape;306;p39"/>
          <p:cNvSpPr txBox="1">
            <a:spLocks/>
          </p:cNvSpPr>
          <p:nvPr/>
        </p:nvSpPr>
        <p:spPr>
          <a:xfrm>
            <a:off x="85959" y="2834509"/>
            <a:ext cx="4031921" cy="1522669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2400" dirty="0" smtClean="0"/>
              <a:t>Étude de la provenance des matières premières, l’argent du nouveau monde dans des monnaies Nantaise</a:t>
            </a:r>
            <a:endParaRPr lang="fr-FR" sz="2400" dirty="0"/>
          </a:p>
        </p:txBody>
      </p:sp>
      <p:pic>
        <p:nvPicPr>
          <p:cNvPr id="7" name="Espace réservé du contenu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77" y="4927097"/>
            <a:ext cx="2949809" cy="1429253"/>
          </a:xfrm>
          <a:prstGeom prst="rect">
            <a:avLst/>
          </a:prstGeom>
        </p:spPr>
      </p:pic>
      <p:sp>
        <p:nvSpPr>
          <p:cNvPr id="8" name="Google Shape;304;p39"/>
          <p:cNvSpPr txBox="1">
            <a:spLocks/>
          </p:cNvSpPr>
          <p:nvPr/>
        </p:nvSpPr>
        <p:spPr>
          <a:xfrm>
            <a:off x="4308421" y="1718271"/>
            <a:ext cx="3878395" cy="1170664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600" dirty="0" smtClean="0"/>
              <a:t>Conduite de plomb médiévale</a:t>
            </a:r>
            <a:endParaRPr lang="fr-FR" sz="3600" dirty="0"/>
          </a:p>
        </p:txBody>
      </p:sp>
      <p:sp>
        <p:nvSpPr>
          <p:cNvPr id="9" name="Google Shape;306;p39"/>
          <p:cNvSpPr txBox="1">
            <a:spLocks/>
          </p:cNvSpPr>
          <p:nvPr/>
        </p:nvSpPr>
        <p:spPr>
          <a:xfrm>
            <a:off x="4506877" y="2834509"/>
            <a:ext cx="3481485" cy="1522669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2400" dirty="0" smtClean="0"/>
              <a:t>Étude de la technique de brasure plomb/étain sur une tuyauterie dans les cuisines d’un château fort</a:t>
            </a:r>
            <a:endParaRPr lang="fr-FR" sz="2400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67" t="5926" r="8833" b="6223"/>
          <a:stretch/>
        </p:blipFill>
        <p:spPr>
          <a:xfrm>
            <a:off x="5312529" y="4927097"/>
            <a:ext cx="1851039" cy="1429253"/>
          </a:xfrm>
          <a:prstGeom prst="rect">
            <a:avLst/>
          </a:prstGeom>
        </p:spPr>
      </p:pic>
      <p:sp>
        <p:nvSpPr>
          <p:cNvPr id="11" name="Google Shape;304;p39"/>
          <p:cNvSpPr txBox="1">
            <a:spLocks/>
          </p:cNvSpPr>
          <p:nvPr/>
        </p:nvSpPr>
        <p:spPr>
          <a:xfrm>
            <a:off x="8066863" y="1532534"/>
            <a:ext cx="3878395" cy="1170664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600" dirty="0" smtClean="0"/>
              <a:t>Crucifix d’Art roman</a:t>
            </a:r>
            <a:endParaRPr lang="fr-FR" sz="3600" dirty="0"/>
          </a:p>
        </p:txBody>
      </p:sp>
      <p:sp>
        <p:nvSpPr>
          <p:cNvPr id="13" name="Rectangle 12"/>
          <p:cNvSpPr/>
          <p:nvPr/>
        </p:nvSpPr>
        <p:spPr>
          <a:xfrm>
            <a:off x="7820122" y="3156849"/>
            <a:ext cx="43718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dirty="0"/>
              <a:t>Étude de la technique de fabrication, dorure au mercure sur un alliage cuivreux</a:t>
            </a: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7913" y="4863113"/>
            <a:ext cx="2076294" cy="1557220"/>
          </a:xfrm>
          <a:prstGeom prst="rect">
            <a:avLst/>
          </a:prstGeom>
        </p:spPr>
      </p:pic>
      <p:sp>
        <p:nvSpPr>
          <p:cNvPr id="15" name="Espace réservé du numéro de diapositive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F6C29-9C0A-4122-874E-E5D373CFD639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8379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build="p"/>
      <p:bldP spid="8" grpId="0"/>
      <p:bldP spid="9" grpId="0" build="p"/>
      <p:bldP spid="11" grpId="0"/>
      <p:bldP spid="13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324</TotalTime>
  <Words>2243</Words>
  <Application>Microsoft Office PowerPoint</Application>
  <PresentationFormat>Grand écran</PresentationFormat>
  <Paragraphs>509</Paragraphs>
  <Slides>32</Slides>
  <Notes>1</Notes>
  <HiddenSlides>2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32</vt:i4>
      </vt:variant>
    </vt:vector>
  </HeadingPairs>
  <TitlesOfParts>
    <vt:vector size="42" baseType="lpstr">
      <vt:lpstr>Arial</vt:lpstr>
      <vt:lpstr>Calibri</vt:lpstr>
      <vt:lpstr>Calibri Light</vt:lpstr>
      <vt:lpstr>Cambria Math</vt:lpstr>
      <vt:lpstr>Century Gothic</vt:lpstr>
      <vt:lpstr>Garamond</vt:lpstr>
      <vt:lpstr>Times New Roman</vt:lpstr>
      <vt:lpstr>Wingdings</vt:lpstr>
      <vt:lpstr>Wingdings 3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alexandre gillon</dc:creator>
  <cp:lastModifiedBy>alexandre gillon</cp:lastModifiedBy>
  <cp:revision>31</cp:revision>
  <dcterms:created xsi:type="dcterms:W3CDTF">2023-10-11T14:59:33Z</dcterms:created>
  <dcterms:modified xsi:type="dcterms:W3CDTF">2023-10-13T12:17:09Z</dcterms:modified>
</cp:coreProperties>
</file>