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7" r:id="rId6"/>
    <p:sldId id="294" r:id="rId7"/>
    <p:sldId id="295" r:id="rId8"/>
    <p:sldId id="299" r:id="rId9"/>
    <p:sldId id="300" r:id="rId10"/>
    <p:sldId id="301" r:id="rId11"/>
    <p:sldId id="303" r:id="rId12"/>
    <p:sldId id="298" r:id="rId13"/>
    <p:sldId id="296" r:id="rId14"/>
    <p:sldId id="297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2" autoAdjust="0"/>
    <p:restoredTop sz="96281"/>
  </p:normalViewPr>
  <p:slideViewPr>
    <p:cSldViewPr snapToGrid="0">
      <p:cViewPr varScale="1">
        <p:scale>
          <a:sx n="109" d="100"/>
          <a:sy n="109" d="100"/>
        </p:scale>
        <p:origin x="208" y="56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10/23/23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10/23/23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fr-FR"/>
              <a:t>Cliquez sur l'icône pour ajouter un graphique SmartArt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fr-FR"/>
              <a:t>Cliquez sur l'icône pour ajouter un tableau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  <p:sldLayoutId id="21474836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ium.com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visualstudio.com/items?itemName=GitHub.copilot" TargetMode="External"/><Relationship Id="rId2" Type="http://schemas.openxmlformats.org/officeDocument/2006/relationships/hyperlink" Target="https://education.github.com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github.com/features/preview/copilot-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nine.com/" TargetMode="External"/><Relationship Id="rId2" Type="http://schemas.openxmlformats.org/officeDocument/2006/relationships/hyperlink" Target="https://aws.amazon.com/fr/codewhisperer/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oft.github.io/autogen/docs/Getting-Started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397" y="4663018"/>
            <a:ext cx="4941771" cy="1122202"/>
          </a:xfrm>
        </p:spPr>
        <p:txBody>
          <a:bodyPr/>
          <a:lstStyle/>
          <a:p>
            <a:r>
              <a:rPr lang="en-US" dirty="0"/>
              <a:t>Coding with LLM</a:t>
            </a:r>
            <a:r>
              <a:rPr lang="en-US" baseline="-25000" dirty="0"/>
              <a:t>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397" y="5785220"/>
            <a:ext cx="4941770" cy="396660"/>
          </a:xfrm>
        </p:spPr>
        <p:txBody>
          <a:bodyPr/>
          <a:lstStyle/>
          <a:p>
            <a:r>
              <a:rPr lang="en-US" dirty="0"/>
              <a:t>Thomas Vuillaume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366534-649B-4E4F-B91E-B5AA47A9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468" y="341467"/>
            <a:ext cx="6108318" cy="6108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C4FC00-7AC8-9F44-8390-BC10904B6A86}"/>
              </a:ext>
            </a:extLst>
          </p:cNvPr>
          <p:cNvSpPr txBox="1"/>
          <p:nvPr/>
        </p:nvSpPr>
        <p:spPr>
          <a:xfrm>
            <a:off x="5675468" y="6493873"/>
            <a:ext cx="5378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DALL·E generated photography of a human and a robot pair programming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0F4D3-99CE-3D4D-9886-413F321A6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271" y="264717"/>
            <a:ext cx="5938157" cy="707514"/>
          </a:xfrm>
        </p:spPr>
        <p:txBody>
          <a:bodyPr/>
          <a:lstStyle/>
          <a:p>
            <a:r>
              <a:rPr lang="en-US" dirty="0"/>
              <a:t>Potential security issues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AB2F1B-9B8B-0444-9127-B64C076A5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1271" y="920250"/>
            <a:ext cx="7712528" cy="1387929"/>
          </a:xfrm>
        </p:spPr>
        <p:txBody>
          <a:bodyPr>
            <a:normAutofit/>
          </a:bodyPr>
          <a:lstStyle/>
          <a:p>
            <a:r>
              <a:rPr lang="en-US" sz="2000" dirty="0"/>
              <a:t>LLMs package hallucination can be used by hackers to make you install malicious code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BC6F47-95AB-9C4E-B7B1-1A9A3416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1C4F4F6-A49E-9B45-A109-A065CF231112}"/>
              </a:ext>
            </a:extLst>
          </p:cNvPr>
          <p:cNvGrpSpPr/>
          <p:nvPr/>
        </p:nvGrpSpPr>
        <p:grpSpPr>
          <a:xfrm>
            <a:off x="4045402" y="1891119"/>
            <a:ext cx="6904265" cy="4830356"/>
            <a:chOff x="4045402" y="1891119"/>
            <a:chExt cx="6904265" cy="483035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55C90CA-1545-4A41-911D-03863EC74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5402" y="1891119"/>
              <a:ext cx="6904265" cy="464779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CB0B8A-3191-854D-9C39-B680A4281B97}"/>
                </a:ext>
              </a:extLst>
            </p:cNvPr>
            <p:cNvSpPr/>
            <p:nvPr/>
          </p:nvSpPr>
          <p:spPr>
            <a:xfrm>
              <a:off x="4259280" y="6352143"/>
              <a:ext cx="51062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https://</a:t>
              </a:r>
              <a:r>
                <a:rPr lang="en-US" dirty="0" err="1">
                  <a:solidFill>
                    <a:schemeClr val="bg1"/>
                  </a:solidFill>
                </a:rPr>
                <a:t>vulcan.io</a:t>
              </a:r>
              <a:r>
                <a:rPr lang="en-US" dirty="0">
                  <a:solidFill>
                    <a:schemeClr val="bg1"/>
                  </a:solidFill>
                </a:rPr>
                <a:t>/blog/</a:t>
              </a:r>
              <a:r>
                <a:rPr lang="en-US" dirty="0" err="1">
                  <a:solidFill>
                    <a:schemeClr val="bg1"/>
                  </a:solidFill>
                </a:rPr>
                <a:t>ai</a:t>
              </a:r>
              <a:r>
                <a:rPr lang="en-US" dirty="0">
                  <a:solidFill>
                    <a:schemeClr val="bg1"/>
                  </a:solidFill>
                </a:rPr>
                <a:t>-hallucinations-package-risk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42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5EBA3-2F96-374B-BBB3-1070EA9A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424543"/>
            <a:ext cx="5111750" cy="672194"/>
          </a:xfrm>
        </p:spPr>
        <p:txBody>
          <a:bodyPr/>
          <a:lstStyle/>
          <a:p>
            <a:r>
              <a:rPr lang="en-US" dirty="0"/>
              <a:t>Code licensing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97189A-146B-3B4C-B2E6-18FED15C5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1668688"/>
            <a:ext cx="5346456" cy="4421870"/>
          </a:xfrm>
        </p:spPr>
        <p:txBody>
          <a:bodyPr>
            <a:normAutofit/>
          </a:bodyPr>
          <a:lstStyle/>
          <a:p>
            <a:r>
              <a:rPr lang="en-US" sz="2000" dirty="0"/>
              <a:t>GitHub copilot (and </a:t>
            </a:r>
            <a:r>
              <a:rPr lang="en-US" sz="2000" dirty="0" err="1"/>
              <a:t>chatGPT</a:t>
            </a:r>
            <a:r>
              <a:rPr lang="en-US" sz="2000" dirty="0"/>
              <a:t>) are trained on licensed code.</a:t>
            </a:r>
          </a:p>
          <a:p>
            <a:endParaRPr lang="en-US" sz="2000" dirty="0"/>
          </a:p>
          <a:p>
            <a:r>
              <a:rPr lang="en-US" sz="2000" dirty="0"/>
              <a:t>They can generate copy of licensed code. It is not clear who is responsible in this case.</a:t>
            </a:r>
          </a:p>
          <a:p>
            <a:r>
              <a:rPr lang="en-US" sz="2000" dirty="0">
                <a:hlinkClick r:id="rId2"/>
              </a:rPr>
              <a:t>=&gt; https://codeium.com/</a:t>
            </a:r>
            <a:r>
              <a:rPr lang="en-US" sz="2000" dirty="0"/>
              <a:t>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0F4E77-03EA-D84C-AB71-D93D5BC4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546C2A-DF2C-7F45-B5E5-3D5B4030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9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en-US" dirty="0"/>
              <a:t>MINI project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/>
              <a:t>Make a webpage with the history of the weather in Annecy in 20 minutes using LLMs as coding assistants.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/>
          <a:lstStyle/>
          <a:p>
            <a:r>
              <a:rPr lang="en-ZA" dirty="0" err="1"/>
              <a:t>DISCLAimer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532415" cy="2921454"/>
          </a:xfrm>
        </p:spPr>
        <p:txBody>
          <a:bodyPr>
            <a:noAutofit/>
          </a:bodyPr>
          <a:lstStyle/>
          <a:p>
            <a:r>
              <a:rPr lang="en-US" sz="1800" dirty="0"/>
              <a:t>This is not a course nor a seminar.</a:t>
            </a:r>
          </a:p>
          <a:p>
            <a:r>
              <a:rPr lang="en-US" sz="1800" dirty="0"/>
              <a:t>I don’t intend to be exhaustive nor to be an expert in any way. This is supposed to be an open discussion, please speak-up at any time and share your own views, tips, way of doing </a:t>
            </a:r>
            <a:r>
              <a:rPr lang="en-US" sz="1800" dirty="0" err="1"/>
              <a:t>etc</a:t>
            </a:r>
            <a:r>
              <a:rPr lang="en-US" sz="1800" dirty="0"/>
              <a:t>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ZA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F307F-27E0-F049-A3FF-D9CCD37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llM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EB3252CC-318D-1D46-918B-9BBA45EC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A3CDB865-5C65-B341-9E0B-23F36F1D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6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F307F-27E0-F049-A3FF-D9CCD37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llM</a:t>
            </a:r>
            <a:r>
              <a:rPr lang="en-US" baseline="-25000" dirty="0" err="1"/>
              <a:t>s</a:t>
            </a:r>
            <a:r>
              <a:rPr lang="en-US" baseline="-25000" dirty="0"/>
              <a:t>  </a:t>
            </a:r>
            <a:r>
              <a:rPr lang="en-US" dirty="0"/>
              <a:t>and code</a:t>
            </a:r>
            <a:endParaRPr lang="en-US" baseline="-25000" dirty="0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EB3252CC-318D-1D46-918B-9BBA45EC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A3CDB865-5C65-B341-9E0B-23F36F1D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132F90-3711-5A43-9515-51DB2FE8C5D4}"/>
              </a:ext>
            </a:extLst>
          </p:cNvPr>
          <p:cNvSpPr txBox="1"/>
          <p:nvPr/>
        </p:nvSpPr>
        <p:spPr>
          <a:xfrm>
            <a:off x="816429" y="2217740"/>
            <a:ext cx="10537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Code is a form of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Without surprise, LLMs can input and output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then,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what tasks 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best use them ?</a:t>
            </a:r>
          </a:p>
        </p:txBody>
      </p:sp>
    </p:spTree>
    <p:extLst>
      <p:ext uri="{BB962C8B-B14F-4D97-AF65-F5344CB8AC3E}">
        <p14:creationId xmlns:p14="http://schemas.microsoft.com/office/powerpoint/2010/main" val="350245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F307F-27E0-F049-A3FF-D9CCD37C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39034"/>
            <a:ext cx="8421688" cy="1325563"/>
          </a:xfrm>
        </p:spPr>
        <p:txBody>
          <a:bodyPr/>
          <a:lstStyle/>
          <a:p>
            <a:r>
              <a:rPr lang="en-US" dirty="0" err="1"/>
              <a:t>llM</a:t>
            </a:r>
            <a:r>
              <a:rPr lang="en-US" baseline="-25000" dirty="0" err="1"/>
              <a:t>s</a:t>
            </a:r>
            <a:r>
              <a:rPr lang="en-US" baseline="-25000" dirty="0"/>
              <a:t>  </a:t>
            </a:r>
            <a:r>
              <a:rPr lang="en-US" dirty="0"/>
              <a:t>and code</a:t>
            </a:r>
            <a:endParaRPr lang="en-US" baseline="-25000" dirty="0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EB3252CC-318D-1D46-918B-9BBA45EC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A3CDB865-5C65-B341-9E0B-23F36F1D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132F90-3711-5A43-9515-51DB2FE8C5D4}"/>
              </a:ext>
            </a:extLst>
          </p:cNvPr>
          <p:cNvSpPr txBox="1"/>
          <p:nvPr/>
        </p:nvSpPr>
        <p:spPr>
          <a:xfrm>
            <a:off x="816429" y="2217740"/>
            <a:ext cx="105373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Code </a:t>
            </a:r>
            <a:r>
              <a:rPr lang="fr-FR" sz="2400" dirty="0" err="1"/>
              <a:t>generation</a:t>
            </a:r>
            <a:r>
              <a:rPr lang="fr-FR" sz="2400" dirty="0"/>
              <a:t> </a:t>
            </a:r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« I </a:t>
            </a:r>
            <a:r>
              <a:rPr lang="fr-FR" sz="2400" dirty="0" err="1"/>
              <a:t>would</a:t>
            </a:r>
            <a:r>
              <a:rPr lang="fr-FR" sz="2400" dirty="0"/>
              <a:t> </a:t>
            </a:r>
            <a:r>
              <a:rPr lang="fr-FR" sz="2400" dirty="0" err="1"/>
              <a:t>like</a:t>
            </a:r>
            <a:r>
              <a:rPr lang="fr-FR" sz="2400" dirty="0"/>
              <a:t> a </a:t>
            </a:r>
            <a:r>
              <a:rPr lang="fr-FR" sz="2400" dirty="0" err="1"/>
              <a:t>function</a:t>
            </a:r>
            <a:r>
              <a:rPr lang="fr-FR" sz="2400" dirty="0"/>
              <a:t> to …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Debugging</a:t>
            </a:r>
            <a:r>
              <a:rPr lang="fr-FR" sz="2400" dirty="0"/>
              <a:t> assistance </a:t>
            </a:r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« I have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error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previous</a:t>
            </a:r>
            <a:r>
              <a:rPr lang="fr-FR" sz="2400" dirty="0"/>
              <a:t> </a:t>
            </a:r>
            <a:r>
              <a:rPr lang="fr-FR" sz="2400" dirty="0" err="1"/>
              <a:t>function</a:t>
            </a:r>
            <a:r>
              <a:rPr lang="fr-FR" sz="2400" dirty="0"/>
              <a:t>: …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Code </a:t>
            </a:r>
            <a:r>
              <a:rPr lang="fr-FR" sz="2400" dirty="0" err="1"/>
              <a:t>explanation</a:t>
            </a:r>
            <a:r>
              <a:rPr lang="fr-FR" sz="2400" dirty="0"/>
              <a:t> </a:t>
            </a:r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« </a:t>
            </a:r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does</a:t>
            </a:r>
            <a:r>
              <a:rPr lang="fr-FR" sz="2400" dirty="0"/>
              <a:t>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function</a:t>
            </a:r>
            <a:r>
              <a:rPr lang="fr-FR" sz="2400" dirty="0"/>
              <a:t> do? …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Generate</a:t>
            </a:r>
            <a:r>
              <a:rPr lang="fr-FR" sz="2400" dirty="0"/>
              <a:t> </a:t>
            </a:r>
            <a:r>
              <a:rPr lang="fr-FR" sz="2400" dirty="0" err="1"/>
              <a:t>dummy</a:t>
            </a:r>
            <a:r>
              <a:rPr lang="fr-FR" sz="2400" dirty="0"/>
              <a:t> / </a:t>
            </a:r>
            <a:r>
              <a:rPr lang="fr-FR" sz="2400" dirty="0" err="1"/>
              <a:t>lookup</a:t>
            </a:r>
            <a:r>
              <a:rPr lang="fr-FR" sz="2400" dirty="0"/>
              <a:t> data </a:t>
            </a:r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« </a:t>
            </a:r>
            <a:r>
              <a:rPr lang="fr-FR" sz="2400" dirty="0" err="1"/>
              <a:t>Generate</a:t>
            </a:r>
            <a:r>
              <a:rPr lang="fr-FR" sz="2400" dirty="0"/>
              <a:t> </a:t>
            </a:r>
            <a:r>
              <a:rPr lang="fr-FR" sz="2400" dirty="0" err="1"/>
              <a:t>dummy</a:t>
            </a:r>
            <a:r>
              <a:rPr lang="fr-FR" sz="2400" dirty="0"/>
              <a:t> data to test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function</a:t>
            </a:r>
            <a:r>
              <a:rPr lang="fr-FR" sz="2400" dirty="0"/>
              <a:t> »  or « </a:t>
            </a:r>
            <a:r>
              <a:rPr lang="fr-FR" sz="2400" dirty="0" err="1"/>
              <a:t>Generate</a:t>
            </a:r>
            <a:r>
              <a:rPr lang="fr-FR" sz="2400" dirty="0"/>
              <a:t> a data </a:t>
            </a:r>
            <a:r>
              <a:rPr lang="fr-FR" sz="2400" dirty="0" err="1"/>
              <a:t>sample</a:t>
            </a:r>
            <a:r>
              <a:rPr lang="fr-FR" sz="2400" dirty="0"/>
              <a:t> </a:t>
            </a:r>
            <a:r>
              <a:rPr lang="fr-FR" sz="2400" dirty="0" err="1"/>
              <a:t>corresponding</a:t>
            </a:r>
            <a:r>
              <a:rPr lang="fr-FR" sz="2400" dirty="0"/>
              <a:t> to the </a:t>
            </a:r>
            <a:r>
              <a:rPr lang="fr-FR" sz="2400" dirty="0" err="1"/>
              <a:t>following</a:t>
            </a:r>
            <a:r>
              <a:rPr lang="fr-FR" sz="2400" dirty="0"/>
              <a:t> </a:t>
            </a:r>
            <a:r>
              <a:rPr lang="fr-FR" sz="2400" dirty="0" err="1"/>
              <a:t>schema</a:t>
            </a:r>
            <a:r>
              <a:rPr lang="fr-FR" sz="2400" dirty="0"/>
              <a:t>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Use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own</a:t>
            </a:r>
            <a:r>
              <a:rPr lang="fr-FR" sz="2400" dirty="0"/>
              <a:t> </a:t>
            </a:r>
            <a:r>
              <a:rPr lang="fr-FR" sz="2400" dirty="0" err="1"/>
              <a:t>language</a:t>
            </a:r>
            <a:r>
              <a:rPr lang="fr-FR" sz="2400" dirty="0"/>
              <a:t> </a:t>
            </a:r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« Explique cette fonction en français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Tests </a:t>
            </a:r>
            <a:r>
              <a:rPr lang="fr-FR" sz="2400" dirty="0" err="1"/>
              <a:t>generation</a:t>
            </a:r>
            <a:r>
              <a:rPr lang="fr-FR" sz="2400" dirty="0"/>
              <a:t> </a:t>
            </a:r>
            <a:r>
              <a:rPr lang="fr-FR" sz="2400" dirty="0">
                <a:sym typeface="Wingdings" pitchFamily="2" charset="2"/>
              </a:rPr>
              <a:t> « </a:t>
            </a:r>
            <a:r>
              <a:rPr lang="fr-FR" sz="2400" dirty="0" err="1">
                <a:sym typeface="Wingdings" pitchFamily="2" charset="2"/>
              </a:rPr>
              <a:t>Generate</a:t>
            </a:r>
            <a:r>
              <a:rPr lang="fr-FR" sz="2400" dirty="0">
                <a:sym typeface="Wingdings" pitchFamily="2" charset="2"/>
              </a:rPr>
              <a:t> unit tests for </a:t>
            </a:r>
            <a:r>
              <a:rPr lang="fr-FR" sz="2400" dirty="0" err="1">
                <a:sym typeface="Wingdings" pitchFamily="2" charset="2"/>
              </a:rPr>
              <a:t>this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function</a:t>
            </a:r>
            <a:r>
              <a:rPr lang="fr-FR" sz="2400" dirty="0">
                <a:sym typeface="Wingdings" pitchFamily="2" charset="2"/>
              </a:rPr>
              <a:t> »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RegEX</a:t>
            </a:r>
            <a:r>
              <a:rPr lang="fr-FR" sz="2400" dirty="0"/>
              <a:t> </a:t>
            </a:r>
            <a:r>
              <a:rPr lang="fr-FR" sz="2400" dirty="0" err="1"/>
              <a:t>generation</a:t>
            </a:r>
            <a:r>
              <a:rPr lang="fr-FR" sz="2400" dirty="0"/>
              <a:t> </a:t>
            </a:r>
            <a:r>
              <a:rPr lang="fr-FR" sz="2400" dirty="0">
                <a:sym typeface="Wingdings" pitchFamily="2" charset="2"/>
              </a:rPr>
              <a:t> « </a:t>
            </a:r>
            <a:r>
              <a:rPr lang="fr-FR" sz="2400" dirty="0" err="1">
                <a:sym typeface="Wingdings" pitchFamily="2" charset="2"/>
              </a:rPr>
              <a:t>What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is</a:t>
            </a:r>
            <a:r>
              <a:rPr lang="fr-FR" sz="2400" dirty="0">
                <a:sym typeface="Wingdings" pitchFamily="2" charset="2"/>
              </a:rPr>
              <a:t> the </a:t>
            </a:r>
            <a:r>
              <a:rPr lang="fr-FR" sz="2400" dirty="0" err="1">
                <a:sym typeface="Wingdings" pitchFamily="2" charset="2"/>
              </a:rPr>
              <a:t>regex</a:t>
            </a:r>
            <a:r>
              <a:rPr lang="fr-FR" sz="2400" dirty="0">
                <a:sym typeface="Wingdings" pitchFamily="2" charset="2"/>
              </a:rPr>
              <a:t> to </a:t>
            </a:r>
            <a:r>
              <a:rPr lang="fr-FR" sz="2400" dirty="0" err="1">
                <a:sym typeface="Wingdings" pitchFamily="2" charset="2"/>
              </a:rPr>
              <a:t>find</a:t>
            </a:r>
            <a:r>
              <a:rPr lang="fr-FR" sz="2400" dirty="0">
                <a:sym typeface="Wingdings" pitchFamily="2" charset="2"/>
              </a:rPr>
              <a:t> files of the </a:t>
            </a:r>
            <a:r>
              <a:rPr lang="fr-FR" sz="2400" dirty="0" err="1">
                <a:sym typeface="Wingdings" pitchFamily="2" charset="2"/>
              </a:rPr>
              <a:t>form</a:t>
            </a:r>
            <a:r>
              <a:rPr lang="fr-FR" sz="2400" dirty="0">
                <a:sym typeface="Wingdings" pitchFamily="2" charset="2"/>
              </a:rPr>
              <a:t> ‘{</a:t>
            </a:r>
            <a:r>
              <a:rPr lang="fr-FR" sz="2400" dirty="0" err="1">
                <a:sym typeface="Wingdings" pitchFamily="2" charset="2"/>
              </a:rPr>
              <a:t>date_isoformat</a:t>
            </a:r>
            <a:r>
              <a:rPr lang="fr-FR" sz="2400" dirty="0">
                <a:sym typeface="Wingdings" pitchFamily="2" charset="2"/>
              </a:rPr>
              <a:t>}_{</a:t>
            </a:r>
            <a:r>
              <a:rPr lang="fr-FR" sz="2400" dirty="0" err="1">
                <a:sym typeface="Wingdings" pitchFamily="2" charset="2"/>
              </a:rPr>
              <a:t>number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between</a:t>
            </a:r>
            <a:r>
              <a:rPr lang="fr-FR" sz="2400" dirty="0">
                <a:sym typeface="Wingdings" pitchFamily="2" charset="2"/>
              </a:rPr>
              <a:t> 0 and 10}_</a:t>
            </a:r>
            <a:r>
              <a:rPr lang="fr-FR" sz="2400" dirty="0" err="1">
                <a:sym typeface="Wingdings" pitchFamily="2" charset="2"/>
              </a:rPr>
              <a:t>epic_project</a:t>
            </a:r>
            <a:r>
              <a:rPr lang="fr-FR" sz="2400" dirty="0">
                <a:sym typeface="Wingdings" pitchFamily="2" charset="2"/>
              </a:rPr>
              <a:t>_{version}.</a:t>
            </a:r>
            <a:r>
              <a:rPr lang="fr-FR" sz="2400" dirty="0" err="1">
                <a:sym typeface="Wingdings" pitchFamily="2" charset="2"/>
              </a:rPr>
              <a:t>txt</a:t>
            </a:r>
            <a:r>
              <a:rPr lang="fr-FR" sz="2400" dirty="0">
                <a:sym typeface="Wingdings" pitchFamily="2" charset="2"/>
              </a:rPr>
              <a:t>’ »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Translate code to </a:t>
            </a:r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languages</a:t>
            </a:r>
            <a:r>
              <a:rPr lang="fr-FR" sz="2400" dirty="0"/>
              <a:t> </a:t>
            </a:r>
            <a:r>
              <a:rPr lang="fr-FR" sz="2400" dirty="0">
                <a:sym typeface="Wingdings" pitchFamily="2" charset="2"/>
              </a:rPr>
              <a:t> « Rewrite </a:t>
            </a:r>
            <a:r>
              <a:rPr lang="fr-FR" sz="2400" dirty="0" err="1">
                <a:sym typeface="Wingdings" pitchFamily="2" charset="2"/>
              </a:rPr>
              <a:t>this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function</a:t>
            </a:r>
            <a:r>
              <a:rPr lang="fr-FR" sz="2400" dirty="0">
                <a:sym typeface="Wingdings" pitchFamily="2" charset="2"/>
              </a:rPr>
              <a:t> in JAVA 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itchFamily="2" charset="2"/>
              </a:rPr>
              <a:t>…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4449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CA6E8-F9A0-FE4E-AAFA-FF2BD9C9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47408"/>
            <a:ext cx="8421688" cy="132556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CA218433-65FF-AE43-AC44-0B146973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E433BF58-467C-1B47-B3AC-A12543DF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6567A6-0EDF-8840-8905-9D94A8851C82}"/>
              </a:ext>
            </a:extLst>
          </p:cNvPr>
          <p:cNvSpPr txBox="1"/>
          <p:nvPr/>
        </p:nvSpPr>
        <p:spPr>
          <a:xfrm>
            <a:off x="832338" y="1572971"/>
            <a:ext cx="10773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chatGPT</a:t>
            </a:r>
            <a:endParaRPr lang="en-US" dirty="0"/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You probably know it :D </a:t>
            </a:r>
          </a:p>
          <a:p>
            <a:r>
              <a:rPr lang="en-US" dirty="0">
                <a:sym typeface="Wingdings" pitchFamily="2" charset="2"/>
              </a:rPr>
              <a:t>But do you know that you can: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set </a:t>
            </a:r>
            <a:r>
              <a:rPr lang="fr-FR" dirty="0" err="1"/>
              <a:t>context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Ask</a:t>
            </a:r>
            <a:r>
              <a:rPr lang="fr-FR" dirty="0"/>
              <a:t> for confidence </a:t>
            </a:r>
            <a:r>
              <a:rPr lang="fr-FR" dirty="0" err="1"/>
              <a:t>level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use images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r>
              <a:rPr lang="en-US" dirty="0"/>
              <a:t>For code, I find it very good to have a general view on a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9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CA6E8-F9A0-FE4E-AAFA-FF2BD9C9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47408"/>
            <a:ext cx="8421688" cy="132556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CA218433-65FF-AE43-AC44-0B146973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E433BF58-467C-1B47-B3AC-A12543DF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6567A6-0EDF-8840-8905-9D94A8851C82}"/>
              </a:ext>
            </a:extLst>
          </p:cNvPr>
          <p:cNvSpPr txBox="1"/>
          <p:nvPr/>
        </p:nvSpPr>
        <p:spPr>
          <a:xfrm>
            <a:off x="832338" y="1572971"/>
            <a:ext cx="107735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GitHub copilot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Free </a:t>
            </a:r>
            <a:r>
              <a:rPr lang="fr-FR" dirty="0" err="1"/>
              <a:t>with</a:t>
            </a:r>
            <a:r>
              <a:rPr lang="fr-FR" dirty="0"/>
              <a:t> GitHub Education program: </a:t>
            </a:r>
            <a:r>
              <a:rPr lang="fr-FR" dirty="0">
                <a:hlinkClick r:id="rId2"/>
              </a:rPr>
              <a:t>https://education.github.com/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IDE </a:t>
            </a:r>
            <a:r>
              <a:rPr lang="fr-FR" dirty="0" err="1"/>
              <a:t>integration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VSCode</a:t>
            </a:r>
            <a:r>
              <a:rPr lang="fr-FR" dirty="0"/>
              <a:t>: </a:t>
            </a:r>
            <a:r>
              <a:rPr lang="fr-FR" dirty="0">
                <a:hlinkClick r:id="rId3"/>
              </a:rPr>
              <a:t>https://marketplace.visualstudio.com/items?itemName=GitHub.copilot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JetBrains</a:t>
            </a:r>
            <a:r>
              <a:rPr lang="fr-FR" dirty="0"/>
              <a:t> 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NeoVim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linkClick r:id="rId4"/>
              </a:rPr>
              <a:t>more features to come</a:t>
            </a:r>
            <a:endParaRPr lang="fr-FR" dirty="0"/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2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CA6E8-F9A0-FE4E-AAFA-FF2BD9C9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47408"/>
            <a:ext cx="8421688" cy="132556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CA218433-65FF-AE43-AC44-0B146973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E433BF58-467C-1B47-B3AC-A12543DF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6567A6-0EDF-8840-8905-9D94A8851C82}"/>
              </a:ext>
            </a:extLst>
          </p:cNvPr>
          <p:cNvSpPr txBox="1"/>
          <p:nvPr/>
        </p:nvSpPr>
        <p:spPr>
          <a:xfrm>
            <a:off x="832338" y="1572971"/>
            <a:ext cx="107735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Bard</a:t>
            </a:r>
          </a:p>
          <a:p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 find it less good with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Much better for internet search (has internet access, and is sometimes able to show what references were used)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  <a:hlinkClick r:id="rId2"/>
              </a:rPr>
              <a:t>Amazon Code Whisperer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r>
              <a:rPr lang="en-US" dirty="0">
                <a:hlinkClick r:id="rId3"/>
              </a:rPr>
              <a:t>Tabnine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0FC19-E02F-5044-9D2F-7D4CFAFE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0"/>
            <a:ext cx="8421688" cy="1325563"/>
          </a:xfrm>
        </p:spPr>
        <p:txBody>
          <a:bodyPr/>
          <a:lstStyle/>
          <a:p>
            <a:r>
              <a:rPr lang="en-US" dirty="0" err="1"/>
              <a:t>Autogen</a:t>
            </a:r>
            <a:endParaRPr lang="en-US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74C208CE-A9D0-B44B-9E69-2B41149A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298D412-5C70-7E41-85DF-67C9182C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84" y="1674690"/>
            <a:ext cx="4864222" cy="48642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C3447C1-AEBB-594F-98B4-8F31A6DAD899}"/>
              </a:ext>
            </a:extLst>
          </p:cNvPr>
          <p:cNvSpPr txBox="1"/>
          <p:nvPr/>
        </p:nvSpPr>
        <p:spPr>
          <a:xfrm>
            <a:off x="5841267" y="1325563"/>
            <a:ext cx="5682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https://microsoft.github.io/autogen/docs/Getting-Started/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level automation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Open-source project by Microsoft to connect multiple AI agents under a supervisor and get them to work together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041C27-B1DC-5F44-93EE-BE5D48FC0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267" y="3633887"/>
            <a:ext cx="5878634" cy="32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5449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sales pitch" id="{9D32A80E-9999-6F48-9C27-2496C188E923}" vid="{E6D6A74C-003D-7846-B2DE-708B18D74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15A6BF-B4A3-4B5C-B85C-0D4CB6AE15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81D1F3-EE22-4802-8DFA-C4795BD0F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D61E6D-BC40-43C3-A154-0081729E0F7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Monoline</Template>
  <TotalTime>0</TotalTime>
  <Words>542</Words>
  <Application>Microsoft Macintosh PowerPoint</Application>
  <PresentationFormat>Grand écran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Tenorite</vt:lpstr>
      <vt:lpstr>Wingdings</vt:lpstr>
      <vt:lpstr>Monoline</vt:lpstr>
      <vt:lpstr>Coding with LLMs</vt:lpstr>
      <vt:lpstr>DISCLAimer</vt:lpstr>
      <vt:lpstr>llMs</vt:lpstr>
      <vt:lpstr>llMs  and code</vt:lpstr>
      <vt:lpstr>llMs  and code</vt:lpstr>
      <vt:lpstr>Examples</vt:lpstr>
      <vt:lpstr>Examples</vt:lpstr>
      <vt:lpstr>Examples</vt:lpstr>
      <vt:lpstr>Autogen</vt:lpstr>
      <vt:lpstr>Potential security issues</vt:lpstr>
      <vt:lpstr>Code licensing</vt:lpstr>
      <vt:lpstr>MINI project proposal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Vuillaume</dc:creator>
  <cp:lastModifiedBy/>
  <cp:revision>1</cp:revision>
  <dcterms:created xsi:type="dcterms:W3CDTF">2023-10-22T16:57:20Z</dcterms:created>
  <dcterms:modified xsi:type="dcterms:W3CDTF">2023-10-23T15:55:53Z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