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5" r:id="rId3"/>
  </p:sldMasterIdLst>
  <p:notesMasterIdLst>
    <p:notesMasterId r:id="rId31"/>
  </p:notesMasterIdLst>
  <p:handoutMasterIdLst>
    <p:handoutMasterId r:id="rId32"/>
  </p:handoutMasterIdLst>
  <p:sldIdLst>
    <p:sldId id="256" r:id="rId4"/>
    <p:sldId id="257" r:id="rId5"/>
    <p:sldId id="258" r:id="rId6"/>
    <p:sldId id="259" r:id="rId7"/>
    <p:sldId id="260" r:id="rId8"/>
    <p:sldId id="262" r:id="rId9"/>
    <p:sldId id="269" r:id="rId10"/>
    <p:sldId id="270" r:id="rId11"/>
    <p:sldId id="271" r:id="rId12"/>
    <p:sldId id="272" r:id="rId13"/>
    <p:sldId id="273" r:id="rId14"/>
    <p:sldId id="353" r:id="rId15"/>
    <p:sldId id="354" r:id="rId16"/>
    <p:sldId id="355" r:id="rId17"/>
    <p:sldId id="382" r:id="rId18"/>
    <p:sldId id="268" r:id="rId19"/>
    <p:sldId id="356" r:id="rId20"/>
    <p:sldId id="365" r:id="rId21"/>
    <p:sldId id="364" r:id="rId22"/>
    <p:sldId id="377" r:id="rId23"/>
    <p:sldId id="379" r:id="rId24"/>
    <p:sldId id="370" r:id="rId25"/>
    <p:sldId id="371" r:id="rId26"/>
    <p:sldId id="372" r:id="rId27"/>
    <p:sldId id="381" r:id="rId28"/>
    <p:sldId id="378" r:id="rId29"/>
    <p:sldId id="380" r:id="rId30"/>
  </p:sldIdLst>
  <p:sldSz cx="9144000" cy="6858000" type="screen4x3"/>
  <p:notesSz cx="7772400" cy="100584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89"/>
    <p:restoredTop sz="99641" autoAdjust="0"/>
  </p:normalViewPr>
  <p:slideViewPr>
    <p:cSldViewPr snapToGrid="0" snapToObjects="1">
      <p:cViewPr varScale="1">
        <p:scale>
          <a:sx n="133" d="100"/>
          <a:sy n="133" d="100"/>
        </p:scale>
        <p:origin x="3520"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6F6685EB-F6EB-FA49-A7DE-32EF7867E479}" type="datetime1">
              <a:rPr lang="fr-FR" smtClean="0"/>
              <a:t>02/10/2023</a:t>
            </a:fld>
            <a:endParaRPr lang="fr-FR"/>
          </a:p>
        </p:txBody>
      </p:sp>
      <p:sp>
        <p:nvSpPr>
          <p:cNvPr id="4" name="Espace réservé du pied de page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CB869CC6-A1AD-9A49-AFDC-7EA58FA4C6B3}" type="slidenum">
              <a:rPr lang="fr-FR" smtClean="0"/>
              <a:t>‹#›</a:t>
            </a:fld>
            <a:endParaRPr lang="fr-FR"/>
          </a:p>
        </p:txBody>
      </p:sp>
    </p:spTree>
    <p:extLst>
      <p:ext uri="{BB962C8B-B14F-4D97-AF65-F5344CB8AC3E}">
        <p14:creationId xmlns:p14="http://schemas.microsoft.com/office/powerpoint/2010/main" val="3923293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521482E3-AEDF-9544-A4A1-6E4622BCC8F4}" type="datetime1">
              <a:rPr lang="fr-FR" smtClean="0"/>
              <a:t>02/10/2023</a:t>
            </a:fld>
            <a:endParaRPr lang="fr-FR"/>
          </a:p>
        </p:txBody>
      </p:sp>
      <p:sp>
        <p:nvSpPr>
          <p:cNvPr id="4" name="Espace réservé de l'image des diapositives 3"/>
          <p:cNvSpPr>
            <a:spLocks noGrp="1" noRot="1" noChangeAspect="1"/>
          </p:cNvSpPr>
          <p:nvPr>
            <p:ph type="sldImg" idx="2"/>
          </p:nvPr>
        </p:nvSpPr>
        <p:spPr>
          <a:xfrm>
            <a:off x="1371600" y="754063"/>
            <a:ext cx="5029200" cy="37719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a:t>Cliquez pour modifier les styles du texte du masque</a:t>
            </a:r>
          </a:p>
          <a:p>
            <a:pPr lvl="1"/>
            <a:r>
              <a:rPr lang="en-US"/>
              <a:t>Deuxième niveau</a:t>
            </a:r>
          </a:p>
          <a:p>
            <a:pPr lvl="2"/>
            <a:r>
              <a:rPr lang="en-US"/>
              <a:t>Troisième niveau</a:t>
            </a:r>
          </a:p>
          <a:p>
            <a:pPr lvl="3"/>
            <a:r>
              <a:rPr lang="en-US"/>
              <a:t>Quatrième niveau</a:t>
            </a:r>
          </a:p>
          <a:p>
            <a:pPr lvl="4"/>
            <a:r>
              <a:rPr lang="en-US"/>
              <a:t>Cinquième niveau</a:t>
            </a:r>
            <a:endParaRPr lang="fr-FR"/>
          </a:p>
        </p:txBody>
      </p:sp>
      <p:sp>
        <p:nvSpPr>
          <p:cNvPr id="6" name="Espace réservé du pied de page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65D51D8-34DB-E947-A214-57781A881D8C}" type="slidenum">
              <a:rPr lang="fr-FR" smtClean="0"/>
              <a:t>‹#›</a:t>
            </a:fld>
            <a:endParaRPr lang="fr-FR"/>
          </a:p>
        </p:txBody>
      </p:sp>
    </p:spTree>
    <p:extLst>
      <p:ext uri="{BB962C8B-B14F-4D97-AF65-F5344CB8AC3E}">
        <p14:creationId xmlns:p14="http://schemas.microsoft.com/office/powerpoint/2010/main" val="827242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5D51D8-34DB-E947-A214-57781A881D8C}" type="slidenum">
              <a:rPr lang="fr-FR" smtClean="0"/>
              <a:t>3</a:t>
            </a:fld>
            <a:endParaRPr lang="fr-FR"/>
          </a:p>
        </p:txBody>
      </p:sp>
    </p:spTree>
    <p:extLst>
      <p:ext uri="{BB962C8B-B14F-4D97-AF65-F5344CB8AC3E}">
        <p14:creationId xmlns:p14="http://schemas.microsoft.com/office/powerpoint/2010/main" val="7591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65D51D8-34DB-E947-A214-57781A881D8C}" type="slidenum">
              <a:rPr lang="fr-FR" smtClean="0"/>
              <a:t>4</a:t>
            </a:fld>
            <a:endParaRPr lang="fr-FR"/>
          </a:p>
        </p:txBody>
      </p:sp>
    </p:spTree>
    <p:extLst>
      <p:ext uri="{BB962C8B-B14F-4D97-AF65-F5344CB8AC3E}">
        <p14:creationId xmlns:p14="http://schemas.microsoft.com/office/powerpoint/2010/main" val="1510250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3"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4" name="PlaceHolder 5"/>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36"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37" name="PlaceHolder 3"/>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pic>
        <p:nvPicPr>
          <p:cNvPr id="38" name="Image 37"/>
          <p:cNvPicPr/>
          <p:nvPr/>
        </p:nvPicPr>
        <p:blipFill>
          <a:blip r:embed="rId2"/>
          <a:stretch/>
        </p:blipFill>
        <p:spPr>
          <a:xfrm>
            <a:off x="2077920" y="1604520"/>
            <a:ext cx="4987440" cy="3977280"/>
          </a:xfrm>
          <a:prstGeom prst="rect">
            <a:avLst/>
          </a:prstGeom>
          <a:ln>
            <a:noFill/>
          </a:ln>
        </p:spPr>
      </p:pic>
      <p:pic>
        <p:nvPicPr>
          <p:cNvPr id="39" name="Image 38"/>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4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49"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1"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2" name="PlaceHolder 3"/>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67640" y="44640"/>
            <a:ext cx="8228880" cy="293652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2"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5"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6" name="PlaceHolder 4"/>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71"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2"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3"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4" name="PlaceHolder 5"/>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76"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77" name="PlaceHolder 3"/>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pic>
        <p:nvPicPr>
          <p:cNvPr id="78" name="Image 77"/>
          <p:cNvPicPr/>
          <p:nvPr/>
        </p:nvPicPr>
        <p:blipFill>
          <a:blip r:embed="rId2"/>
          <a:stretch/>
        </p:blipFill>
        <p:spPr>
          <a:xfrm>
            <a:off x="2077920" y="1604520"/>
            <a:ext cx="4987440" cy="3977280"/>
          </a:xfrm>
          <a:prstGeom prst="rect">
            <a:avLst/>
          </a:prstGeom>
          <a:ln>
            <a:noFill/>
          </a:ln>
        </p:spPr>
      </p:pic>
      <p:pic>
        <p:nvPicPr>
          <p:cNvPr id="79" name="Image 78"/>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9E2F-455F-6B4A-8249-392A2D6121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590EB6-6351-814B-8EFA-57E67BDF274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D5B6449-C5B1-954C-A843-A5A401798E0A}"/>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5" name="Footer Placeholder 4">
            <a:extLst>
              <a:ext uri="{FF2B5EF4-FFF2-40B4-BE49-F238E27FC236}">
                <a16:creationId xmlns:a16="http://schemas.microsoft.com/office/drawing/2014/main" id="{A917AE84-2B89-E94C-8A73-5476AA58A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995AA-C2F9-AF47-83E0-677953B36BFA}"/>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100777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3079-9933-544D-A31F-AB883F62F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FF38AB-0D7C-F640-B322-F846149D57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5B958A-B663-304A-B70A-A8C4E302A72E}"/>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5" name="Footer Placeholder 4">
            <a:extLst>
              <a:ext uri="{FF2B5EF4-FFF2-40B4-BE49-F238E27FC236}">
                <a16:creationId xmlns:a16="http://schemas.microsoft.com/office/drawing/2014/main" id="{9BA3CEA9-A63F-CB49-866C-C3B0294AC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00F16-44D6-C047-B25D-A1694F421A8D}"/>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060511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0EEE8-90A5-6C42-933E-8C3354EE042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BF024AA-F6A2-E24A-A33B-56B33D6DC5D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8F5768-AE0D-A740-8CB0-5572DBAFB496}"/>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5" name="Footer Placeholder 4">
            <a:extLst>
              <a:ext uri="{FF2B5EF4-FFF2-40B4-BE49-F238E27FC236}">
                <a16:creationId xmlns:a16="http://schemas.microsoft.com/office/drawing/2014/main" id="{02B0A850-3B81-CE42-A064-3B203A02C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D74219-4C26-7D49-9686-4DCFC4657461}"/>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467235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388DF-50E7-0F47-9098-809F8FA90D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B06803-177D-4749-9980-A9D0DC3D246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62D05-04AB-0745-958C-67E14800B67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3913EE-E94E-964D-BEA6-17023F7DD978}"/>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6" name="Footer Placeholder 5">
            <a:extLst>
              <a:ext uri="{FF2B5EF4-FFF2-40B4-BE49-F238E27FC236}">
                <a16:creationId xmlns:a16="http://schemas.microsoft.com/office/drawing/2014/main" id="{FB2B2F8B-1F7A-1349-A14E-95E1A98A42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D3549B-A1DD-3F45-9D4C-55EBF37D63A3}"/>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8219594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DF13-D56F-8342-9B6F-57B97231EA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86A41E-982C-9E48-96A1-7332FE8D882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808293D-4753-6040-8A8A-D579A4E4AB7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EF6D80-A2B6-E149-8197-33F7C4F55BB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0E1ACC0-78E1-1849-95ED-AA103B57D047}"/>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7F821C-D488-5F44-B175-C20B8F5C66E8}"/>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8" name="Footer Placeholder 7">
            <a:extLst>
              <a:ext uri="{FF2B5EF4-FFF2-40B4-BE49-F238E27FC236}">
                <a16:creationId xmlns:a16="http://schemas.microsoft.com/office/drawing/2014/main" id="{A2F92D31-2592-914E-8AA5-7B9E9B8413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D96192-D42B-8347-B061-F3938A5C2DAC}"/>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3324589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46C7-94F8-704B-A953-CD145E0D30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2A2A7-4D9C-C344-9E2E-6B728B0DF9B2}"/>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4" name="Footer Placeholder 3">
            <a:extLst>
              <a:ext uri="{FF2B5EF4-FFF2-40B4-BE49-F238E27FC236}">
                <a16:creationId xmlns:a16="http://schemas.microsoft.com/office/drawing/2014/main" id="{31E2898D-F1F7-FA46-AE7E-9458AAE480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7DB92-7B45-0244-A0E9-D27C91DA99FA}"/>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956630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7CC35-AF0B-3D49-85D2-5E09286C5649}"/>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3" name="Footer Placeholder 2">
            <a:extLst>
              <a:ext uri="{FF2B5EF4-FFF2-40B4-BE49-F238E27FC236}">
                <a16:creationId xmlns:a16="http://schemas.microsoft.com/office/drawing/2014/main" id="{88EA8AE8-5FA5-3544-81D4-59961000AB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384FD3-332E-944D-BB31-038D5773809D}"/>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4049534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3B1F4-F52C-894C-B0A8-75B8B0E64B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A353B95-1521-994C-9585-B533399DD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C4AA8E-87BB-A147-B1B1-6E2DBF132A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6C9B5D6-B8E8-6549-81A5-735624B1584C}"/>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6" name="Footer Placeholder 5">
            <a:extLst>
              <a:ext uri="{FF2B5EF4-FFF2-40B4-BE49-F238E27FC236}">
                <a16:creationId xmlns:a16="http://schemas.microsoft.com/office/drawing/2014/main" id="{720F9B6D-5887-AB48-8929-AF1EBDFF63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109C0-E61B-FB40-88A9-C7BEA7A7C647}"/>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18401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A1F3-C559-5445-9017-39D2BB67C7D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AE001EB-A220-EA40-AEAD-DB4DFCBBA47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A72AB69-7FF6-D349-B272-945612680C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8CB7D24A-0186-6649-B8E3-DFE78AFB0AAC}"/>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6" name="Footer Placeholder 5">
            <a:extLst>
              <a:ext uri="{FF2B5EF4-FFF2-40B4-BE49-F238E27FC236}">
                <a16:creationId xmlns:a16="http://schemas.microsoft.com/office/drawing/2014/main" id="{194C154F-0692-CE43-8C92-B127D19EDD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F98A8-92F9-CA42-A9E8-8EEC4A0B3577}"/>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20836689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75E0-EC38-C240-AAC2-42E5731827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16C80-032D-BB4D-82A0-960EE8A05D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0D85E-DF67-574E-AEED-38F9387CB109}"/>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5" name="Footer Placeholder 4">
            <a:extLst>
              <a:ext uri="{FF2B5EF4-FFF2-40B4-BE49-F238E27FC236}">
                <a16:creationId xmlns:a16="http://schemas.microsoft.com/office/drawing/2014/main" id="{5AB04160-DEDC-BE4B-9CB3-ABB0B4E14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44524-D358-9A49-BD0D-8851A0BB08CE}"/>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12899872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6AF78A-394C-CC4F-9D69-171E3EBB0A2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98FBC-7055-8447-BA23-AD2B85FD61D7}"/>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D1440A-71A8-C141-AAEE-44C6054697D1}"/>
              </a:ext>
            </a:extLst>
          </p:cNvPr>
          <p:cNvSpPr>
            <a:spLocks noGrp="1"/>
          </p:cNvSpPr>
          <p:nvPr>
            <p:ph type="dt" sz="half" idx="10"/>
          </p:nvPr>
        </p:nvSpPr>
        <p:spPr/>
        <p:txBody>
          <a:bodyPr/>
          <a:lstStyle/>
          <a:p>
            <a:fld id="{1EB0ED25-54D2-8349-B7B4-E50329CC09EA}" type="datetimeFigureOut">
              <a:rPr lang="en-US" smtClean="0"/>
              <a:t>10/2/23</a:t>
            </a:fld>
            <a:endParaRPr lang="en-US"/>
          </a:p>
        </p:txBody>
      </p:sp>
      <p:sp>
        <p:nvSpPr>
          <p:cNvPr id="5" name="Footer Placeholder 4">
            <a:extLst>
              <a:ext uri="{FF2B5EF4-FFF2-40B4-BE49-F238E27FC236}">
                <a16:creationId xmlns:a16="http://schemas.microsoft.com/office/drawing/2014/main" id="{32F3A5BD-46E8-D64A-BD13-91CB70458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53DB4-5B30-E04E-AB74-B73907B2CBE3}"/>
              </a:ext>
            </a:extLst>
          </p:cNvPr>
          <p:cNvSpPr>
            <a:spLocks noGrp="1"/>
          </p:cNvSpPr>
          <p:nvPr>
            <p:ph type="sldNum" sz="quarter" idx="12"/>
          </p:nvPr>
        </p:nvSpPr>
        <p:spPr/>
        <p:txBody>
          <a:bodyPr/>
          <a:lstStyle/>
          <a:p>
            <a:fld id="{F8CCF115-9DCE-BD44-A112-4D0CCA22B97C}" type="slidenum">
              <a:rPr lang="en-US" smtClean="0"/>
              <a:t>‹#›</a:t>
            </a:fld>
            <a:endParaRPr lang="en-US"/>
          </a:p>
        </p:txBody>
      </p:sp>
    </p:spTree>
    <p:extLst>
      <p:ext uri="{BB962C8B-B14F-4D97-AF65-F5344CB8AC3E}">
        <p14:creationId xmlns:p14="http://schemas.microsoft.com/office/powerpoint/2010/main" val="364292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67640" y="44640"/>
            <a:ext cx="8228880" cy="2936520"/>
          </a:xfrm>
          <a:prstGeom prst="rect">
            <a:avLst/>
          </a:prstGeom>
        </p:spPr>
        <p:txBody>
          <a:bodyPr lIns="0" tIns="0" rIns="0" bIns="0" anchor="ctr"/>
          <a:lstStyle/>
          <a:p>
            <a:pPr algn="ctr"/>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5720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tIns="0" rIns="0" bIns="0"/>
          <a:lstStyle/>
          <a:p>
            <a:endParaRPr lang="ru-RU"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4"/>
          <p:cNvSpPr/>
          <p:nvPr/>
        </p:nvSpPr>
        <p:spPr>
          <a:xfrm>
            <a:off x="10440" y="6643800"/>
            <a:ext cx="9143280" cy="2088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en-US" dirty="0"/>
          </a:p>
        </p:txBody>
      </p:sp>
      <p:sp>
        <p:nvSpPr>
          <p:cNvPr id="6" name="CustomShape 1"/>
          <p:cNvSpPr/>
          <p:nvPr/>
        </p:nvSpPr>
        <p:spPr>
          <a:xfrm>
            <a:off x="6168600" y="6581160"/>
            <a:ext cx="269820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a:solidFill>
                  <a:srgbClr val="000000"/>
                </a:solidFill>
                <a:uFill>
                  <a:solidFill>
                    <a:srgbClr val="FFFFFF"/>
                  </a:solidFill>
                </a:uFill>
                <a:latin typeface="Calibri"/>
                <a:ea typeface="DejaVu Sans"/>
              </a:rPr>
              <a:t>Réunion Ressources – 20</a:t>
            </a:r>
            <a:r>
              <a:rPr lang="en-US" sz="1200" b="0" strike="noStrike" spc="-1" dirty="0">
                <a:solidFill>
                  <a:srgbClr val="000000"/>
                </a:solidFill>
                <a:uFill>
                  <a:solidFill>
                    <a:srgbClr val="FFFFFF"/>
                  </a:solidFill>
                </a:uFill>
                <a:latin typeface="Calibri"/>
                <a:ea typeface="DejaVu Sans"/>
              </a:rPr>
              <a:t>20</a:t>
            </a:r>
            <a:r>
              <a:rPr lang="ru-RU" sz="1200" b="0" strike="noStrike" spc="-1" dirty="0">
                <a:solidFill>
                  <a:srgbClr val="000000"/>
                </a:solidFill>
                <a:uFill>
                  <a:solidFill>
                    <a:srgbClr val="FFFFFF"/>
                  </a:solidFill>
                </a:uFill>
                <a:latin typeface="Calibri"/>
                <a:ea typeface="DejaVu Sans"/>
              </a:rPr>
              <a:t> – </a:t>
            </a:r>
            <a:r>
              <a:rPr lang="en-US" sz="1200" b="0" strike="noStrike" spc="-1" dirty="0">
                <a:solidFill>
                  <a:srgbClr val="000000"/>
                </a:solidFill>
                <a:uFill>
                  <a:solidFill>
                    <a:srgbClr val="FFFFFF"/>
                  </a:solidFill>
                </a:uFill>
                <a:latin typeface="Calibri"/>
                <a:ea typeface="DejaVu Sans"/>
              </a:rPr>
              <a:t>Mars</a:t>
            </a:r>
            <a:endParaRPr lang="ru-RU" sz="1800" b="0" strike="noStrike" spc="-1" dirty="0">
              <a:solidFill>
                <a:srgbClr val="000000"/>
              </a:solidFill>
              <a:uFill>
                <a:solidFill>
                  <a:srgbClr val="FFFFFF"/>
                </a:solidFill>
              </a:uFill>
              <a:latin typeface="Arial"/>
            </a:endParaRPr>
          </a:p>
        </p:txBody>
      </p:sp>
      <p:sp>
        <p:nvSpPr>
          <p:cNvPr id="7" name="CustomShape 2"/>
          <p:cNvSpPr/>
          <p:nvPr/>
        </p:nvSpPr>
        <p:spPr>
          <a:xfrm>
            <a:off x="8536320" y="6581160"/>
            <a:ext cx="82548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fld id="{C6F2C52E-1C38-4172-B761-3A4633F7EC16}" type="slidenum">
              <a:rPr lang="ru-RU" sz="1200" b="0" strike="noStrike" spc="-1">
                <a:solidFill>
                  <a:srgbClr val="000000"/>
                </a:solidFill>
                <a:uFill>
                  <a:solidFill>
                    <a:srgbClr val="FFFFFF"/>
                  </a:solidFill>
                </a:uFill>
                <a:latin typeface="Calibri"/>
                <a:ea typeface="DejaVu Sans"/>
              </a:rPr>
              <a:t>‹#›</a:t>
            </a:fld>
            <a:endParaRPr lang="ru-RU" sz="1800" b="0" strike="noStrike" spc="-1">
              <a:solidFill>
                <a:srgbClr val="000000"/>
              </a:solidFill>
              <a:uFill>
                <a:solidFill>
                  <a:srgbClr val="FFFFFF"/>
                </a:solidFill>
              </a:uFill>
              <a:latin typeface="Arial"/>
            </a:endParaRPr>
          </a:p>
        </p:txBody>
      </p:sp>
      <p:sp>
        <p:nvSpPr>
          <p:cNvPr id="2" name="CustomShape 3"/>
          <p:cNvSpPr/>
          <p:nvPr/>
        </p:nvSpPr>
        <p:spPr>
          <a:xfrm>
            <a:off x="3600" y="6580080"/>
            <a:ext cx="11239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dirty="0">
                <a:solidFill>
                  <a:srgbClr val="000000"/>
                </a:solidFill>
                <a:uFill>
                  <a:solidFill>
                    <a:srgbClr val="FFFFFF"/>
                  </a:solidFill>
                </a:uFill>
                <a:latin typeface="Calibri"/>
              </a:rPr>
              <a:t>HK</a:t>
            </a:r>
            <a:endParaRPr lang="ru-RU" sz="1800" b="0" strike="noStrike" spc="-1" dirty="0">
              <a:solidFill>
                <a:srgbClr val="000000"/>
              </a:solidFill>
              <a:uFill>
                <a:solidFill>
                  <a:srgbClr val="FFFFFF"/>
                </a:solidFill>
              </a:uFill>
              <a:latin typeface="Arial"/>
            </a:endParaRPr>
          </a:p>
        </p:txBody>
      </p:sp>
      <p:sp>
        <p:nvSpPr>
          <p:cNvPr id="4" name="PlaceHolder 5"/>
          <p:cNvSpPr>
            <a:spLocks noGrp="1"/>
          </p:cNvSpPr>
          <p:nvPr>
            <p:ph type="title"/>
          </p:nvPr>
        </p:nvSpPr>
        <p:spPr>
          <a:xfrm>
            <a:off x="467640" y="44640"/>
            <a:ext cx="8228880" cy="633240"/>
          </a:xfrm>
          <a:prstGeom prst="rect">
            <a:avLst/>
          </a:prstGeom>
        </p:spPr>
        <p:txBody>
          <a:bodyPr lIns="0" tIns="0" rIns="0" bIns="0" anchor="ctr"/>
          <a:lstStyle/>
          <a:p>
            <a:pPr algn="ctr"/>
            <a:endParaRPr lang="ru-RU" sz="4400" b="0" strike="noStrike" spc="-1">
              <a:solidFill>
                <a:srgbClr val="000000"/>
              </a:solidFill>
              <a:uFill>
                <a:solidFill>
                  <a:srgbClr val="FFFFFF"/>
                </a:solidFill>
              </a:uFill>
              <a:latin typeface="Arial"/>
            </a:endParaRPr>
          </a:p>
        </p:txBody>
      </p:sp>
      <p:sp>
        <p:nvSpPr>
          <p:cNvPr id="5" name="PlaceHolder 6"/>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CustomShape 2"/>
          <p:cNvSpPr/>
          <p:nvPr/>
        </p:nvSpPr>
        <p:spPr>
          <a:xfrm>
            <a:off x="8536320" y="6581160"/>
            <a:ext cx="82548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fld id="{86B10A42-80A6-4CA7-8DC2-A5C2F650DBDD}" type="slidenum">
              <a:rPr lang="ru-RU" sz="1200" b="0" strike="noStrike" spc="-1">
                <a:solidFill>
                  <a:srgbClr val="000000"/>
                </a:solidFill>
                <a:uFill>
                  <a:solidFill>
                    <a:srgbClr val="FFFFFF"/>
                  </a:solidFill>
                </a:uFill>
                <a:latin typeface="Calibri"/>
                <a:ea typeface="DejaVu Sans"/>
              </a:rPr>
              <a:t>‹#›</a:t>
            </a:fld>
            <a:endParaRPr lang="ru-RU" sz="1800" b="0" strike="noStrike" spc="-1">
              <a:solidFill>
                <a:srgbClr val="000000"/>
              </a:solidFill>
              <a:uFill>
                <a:solidFill>
                  <a:srgbClr val="FFFFFF"/>
                </a:solidFill>
              </a:uFill>
              <a:latin typeface="Arial"/>
            </a:endParaRPr>
          </a:p>
        </p:txBody>
      </p:sp>
      <p:sp>
        <p:nvSpPr>
          <p:cNvPr id="43" name="CustomShape 4"/>
          <p:cNvSpPr/>
          <p:nvPr/>
        </p:nvSpPr>
        <p:spPr>
          <a:xfrm>
            <a:off x="0" y="6603840"/>
            <a:ext cx="9143280" cy="2088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44" name="PlaceHolder 5"/>
          <p:cNvSpPr>
            <a:spLocks noGrp="1"/>
          </p:cNvSpPr>
          <p:nvPr>
            <p:ph type="title"/>
          </p:nvPr>
        </p:nvSpPr>
        <p:spPr>
          <a:xfrm>
            <a:off x="457200" y="273600"/>
            <a:ext cx="8229240" cy="1144800"/>
          </a:xfrm>
          <a:prstGeom prst="rect">
            <a:avLst/>
          </a:prstGeom>
        </p:spPr>
        <p:txBody>
          <a:bodyPr lIns="0" tIns="0" rIns="0" bIns="0" anchor="ctr"/>
          <a:lstStyle/>
          <a:p>
            <a:pPr algn="ctr"/>
            <a:r>
              <a:rPr lang="ru-RU" sz="4400" b="0" strike="noStrike" spc="-1">
                <a:solidFill>
                  <a:srgbClr val="000000"/>
                </a:solidFill>
                <a:uFill>
                  <a:solidFill>
                    <a:srgbClr val="FFFFFF"/>
                  </a:solidFill>
                </a:uFill>
                <a:latin typeface="Arial"/>
              </a:rPr>
              <a:t>Click to edit the title text format</a:t>
            </a:r>
          </a:p>
        </p:txBody>
      </p:sp>
      <p:sp>
        <p:nvSpPr>
          <p:cNvPr id="45" name="PlaceHolder 6"/>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ru-RU"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ru-RU"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ru-RU"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ru-RU"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ru-RU" sz="2000" b="0" strike="noStrike" spc="-1">
                <a:solidFill>
                  <a:srgbClr val="000000"/>
                </a:solidFill>
                <a:uFill>
                  <a:solidFill>
                    <a:srgbClr val="FFFFFF"/>
                  </a:solidFill>
                </a:uFill>
                <a:latin typeface="Arial"/>
              </a:rPr>
              <a:t>Seventh Outline Level</a:t>
            </a:r>
          </a:p>
        </p:txBody>
      </p:sp>
      <p:sp>
        <p:nvSpPr>
          <p:cNvPr id="9" name="CustomShape 1"/>
          <p:cNvSpPr/>
          <p:nvPr userDrawn="1"/>
        </p:nvSpPr>
        <p:spPr>
          <a:xfrm>
            <a:off x="6168600" y="6581160"/>
            <a:ext cx="269820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a:solidFill>
                  <a:srgbClr val="000000"/>
                </a:solidFill>
                <a:uFill>
                  <a:solidFill>
                    <a:srgbClr val="FFFFFF"/>
                  </a:solidFill>
                </a:uFill>
                <a:latin typeface="Calibri"/>
                <a:ea typeface="DejaVu Sans"/>
              </a:rPr>
              <a:t>Réunion Ressources – 20</a:t>
            </a:r>
            <a:r>
              <a:rPr lang="en-US" sz="1200" b="0" strike="noStrike" spc="-1" dirty="0">
                <a:solidFill>
                  <a:srgbClr val="000000"/>
                </a:solidFill>
                <a:uFill>
                  <a:solidFill>
                    <a:srgbClr val="FFFFFF"/>
                  </a:solidFill>
                </a:uFill>
                <a:latin typeface="Calibri"/>
                <a:ea typeface="DejaVu Sans"/>
              </a:rPr>
              <a:t>20</a:t>
            </a:r>
            <a:r>
              <a:rPr lang="ru-RU" sz="1200" b="0" strike="noStrike" spc="-1" dirty="0">
                <a:solidFill>
                  <a:srgbClr val="000000"/>
                </a:solidFill>
                <a:uFill>
                  <a:solidFill>
                    <a:srgbClr val="FFFFFF"/>
                  </a:solidFill>
                </a:uFill>
                <a:latin typeface="Calibri"/>
                <a:ea typeface="DejaVu Sans"/>
              </a:rPr>
              <a:t> – </a:t>
            </a:r>
            <a:r>
              <a:rPr lang="en-US" sz="1200" b="0" strike="noStrike" spc="-1" dirty="0">
                <a:solidFill>
                  <a:srgbClr val="000000"/>
                </a:solidFill>
                <a:uFill>
                  <a:solidFill>
                    <a:srgbClr val="FFFFFF"/>
                  </a:solidFill>
                </a:uFill>
                <a:latin typeface="Calibri"/>
                <a:ea typeface="DejaVu Sans"/>
              </a:rPr>
              <a:t>Mars</a:t>
            </a:r>
            <a:endParaRPr lang="ru-RU" sz="1800" b="0" strike="noStrike" spc="-1" dirty="0">
              <a:solidFill>
                <a:srgbClr val="000000"/>
              </a:solidFill>
              <a:uFill>
                <a:solidFill>
                  <a:srgbClr val="FFFFFF"/>
                </a:solidFill>
              </a:uFill>
              <a:latin typeface="Arial"/>
            </a:endParaRPr>
          </a:p>
        </p:txBody>
      </p:sp>
      <p:sp>
        <p:nvSpPr>
          <p:cNvPr id="10" name="CustomShape 3"/>
          <p:cNvSpPr/>
          <p:nvPr userDrawn="1"/>
        </p:nvSpPr>
        <p:spPr>
          <a:xfrm>
            <a:off x="3600" y="6580080"/>
            <a:ext cx="112392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200" b="0" strike="noStrike" spc="-1" dirty="0">
                <a:solidFill>
                  <a:srgbClr val="000000"/>
                </a:solidFill>
                <a:uFill>
                  <a:solidFill>
                    <a:srgbClr val="FFFFFF"/>
                  </a:solidFill>
                </a:uFill>
                <a:latin typeface="Calibri"/>
              </a:rPr>
              <a:t>HK</a:t>
            </a:r>
            <a:endParaRPr lang="ru-RU" sz="1800" b="0" strike="noStrike" spc="-1" dirty="0">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91119C-B447-EF45-A86C-2721B71E2B4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F03D02-D046-0B4C-BFCD-2996516921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1A2FF4-F492-0049-84E9-ACB4D701F64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EB0ED25-54D2-8349-B7B4-E50329CC09EA}" type="datetimeFigureOut">
              <a:rPr lang="en-US" smtClean="0"/>
              <a:t>10/2/23</a:t>
            </a:fld>
            <a:endParaRPr lang="en-US"/>
          </a:p>
        </p:txBody>
      </p:sp>
      <p:sp>
        <p:nvSpPr>
          <p:cNvPr id="5" name="Footer Placeholder 4">
            <a:extLst>
              <a:ext uri="{FF2B5EF4-FFF2-40B4-BE49-F238E27FC236}">
                <a16:creationId xmlns:a16="http://schemas.microsoft.com/office/drawing/2014/main" id="{084051C0-EDB6-DC4A-9E8B-136F7DB4B56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C1538-E764-F443-BF2E-1C8E14FE3D7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CCF115-9DCE-BD44-A112-4D0CCA22B97C}" type="slidenum">
              <a:rPr lang="en-US" smtClean="0"/>
              <a:t>‹#›</a:t>
            </a:fld>
            <a:endParaRPr lang="en-US"/>
          </a:p>
        </p:txBody>
      </p:sp>
    </p:spTree>
    <p:extLst>
      <p:ext uri="{BB962C8B-B14F-4D97-AF65-F5344CB8AC3E}">
        <p14:creationId xmlns:p14="http://schemas.microsoft.com/office/powerpoint/2010/main" val="10226776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Notice</a:t>
            </a:r>
            <a:endParaRPr lang="ru-RU" sz="1800" b="0" strike="noStrike" spc="-1">
              <a:solidFill>
                <a:srgbClr val="000000"/>
              </a:solidFill>
              <a:uFill>
                <a:solidFill>
                  <a:srgbClr val="FFFFFF"/>
                </a:solidFill>
              </a:uFill>
              <a:latin typeface="Arial"/>
            </a:endParaRPr>
          </a:p>
        </p:txBody>
      </p:sp>
      <p:sp>
        <p:nvSpPr>
          <p:cNvPr id="81" name="CustomShape 2"/>
          <p:cNvSpPr/>
          <p:nvPr/>
        </p:nvSpPr>
        <p:spPr>
          <a:xfrm>
            <a:off x="323640" y="692640"/>
            <a:ext cx="8640360" cy="325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Découper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projet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workpackages</a:t>
            </a:r>
            <a:r>
              <a:rPr lang="ru-RU" sz="1600" b="0" strike="noStrike" spc="-1" dirty="0">
                <a:solidFill>
                  <a:srgbClr val="000000"/>
                </a:solidFill>
                <a:uFill>
                  <a:solidFill>
                    <a:srgbClr val="FFFFFF"/>
                  </a:solidFill>
                </a:uFill>
                <a:latin typeface="Calibri"/>
                <a:ea typeface="DejaVu Sans"/>
              </a:rPr>
              <a:t> (WP) </a:t>
            </a:r>
            <a:r>
              <a:rPr lang="ru-RU" sz="1600" b="0" strike="noStrike" spc="-1" dirty="0" err="1">
                <a:solidFill>
                  <a:srgbClr val="000000"/>
                </a:solidFill>
                <a:uFill>
                  <a:solidFill>
                    <a:srgbClr val="FFFFFF"/>
                  </a:solidFill>
                </a:uFill>
                <a:latin typeface="Calibri"/>
                <a:ea typeface="DejaVu Sans"/>
              </a:rPr>
              <a:t>ayant</a:t>
            </a:r>
            <a:r>
              <a:rPr lang="ru-RU" sz="1600" b="0" strike="noStrike" spc="-1" dirty="0">
                <a:solidFill>
                  <a:srgbClr val="000000"/>
                </a:solidFill>
                <a:uFill>
                  <a:solidFill>
                    <a:srgbClr val="FFFFFF"/>
                  </a:solidFill>
                </a:uFill>
                <a:latin typeface="Calibri"/>
                <a:ea typeface="DejaVu Sans"/>
              </a:rPr>
              <a:t> 1 </a:t>
            </a:r>
            <a:r>
              <a:rPr lang="ru-RU" sz="1600" b="0" strike="noStrike" spc="-1" dirty="0" err="1">
                <a:solidFill>
                  <a:srgbClr val="000000"/>
                </a:solidFill>
                <a:uFill>
                  <a:solidFill>
                    <a:srgbClr val="FFFFFF"/>
                  </a:solidFill>
                </a:uFill>
                <a:latin typeface="Calibri"/>
                <a:ea typeface="DejaVu Sans"/>
              </a:rPr>
              <a:t>livrable</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livrable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constitue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l’engagement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laboratoire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auprès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projet</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manip</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collaboration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sous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forme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facile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à</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appréhender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cartes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livrées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ensemble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pièces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installées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logiciel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déployé</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peut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faire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l’objet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d’une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analyse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d’une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décision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indépendante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autres</a:t>
            </a:r>
            <a:r>
              <a:rPr lang="ru-RU" sz="1600" b="0" strike="noStrike" spc="-1" dirty="0">
                <a:solidFill>
                  <a:srgbClr val="000000"/>
                </a:solidFill>
                <a:uFill>
                  <a:solidFill>
                    <a:srgbClr val="FFFFFF"/>
                  </a:solidFill>
                </a:uFill>
                <a:latin typeface="Calibri"/>
                <a:ea typeface="DejaVu Sans"/>
              </a:rPr>
              <a:t> WP</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Décrire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chaque</a:t>
            </a:r>
            <a:r>
              <a:rPr lang="ru-RU" sz="1600" b="0" strike="noStrike" spc="-1" dirty="0">
                <a:solidFill>
                  <a:srgbClr val="000000"/>
                </a:solidFill>
                <a:uFill>
                  <a:solidFill>
                    <a:srgbClr val="FFFFFF"/>
                  </a:solidFill>
                </a:uFill>
                <a:latin typeface="Calibri"/>
                <a:ea typeface="DejaVu Sans"/>
              </a:rPr>
              <a:t> WP </a:t>
            </a:r>
            <a:r>
              <a:rPr lang="ru-RU" sz="1600" b="0" strike="noStrike" spc="-1" dirty="0" err="1">
                <a:solidFill>
                  <a:srgbClr val="000000"/>
                </a:solidFill>
                <a:uFill>
                  <a:solidFill>
                    <a:srgbClr val="FFFFFF"/>
                  </a:solidFill>
                </a:uFill>
                <a:latin typeface="Calibri"/>
                <a:ea typeface="DejaVu Sans"/>
              </a:rPr>
              <a:t>avec</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quelques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étapes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significatives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mettant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en</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avant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la</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nature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du</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compétences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échéances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contractuelles</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Le</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critère</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réussite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permettent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déterminer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quand</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un</a:t>
            </a:r>
            <a:r>
              <a:rPr lang="ru-RU" sz="1600" b="0" strike="noStrike" spc="-1" dirty="0">
                <a:solidFill>
                  <a:srgbClr val="000000"/>
                </a:solidFill>
                <a:uFill>
                  <a:solidFill>
                    <a:srgbClr val="FFFFFF"/>
                  </a:solidFill>
                </a:uFill>
                <a:latin typeface="Calibri"/>
                <a:ea typeface="DejaVu Sans"/>
              </a:rPr>
              <a:t> WP </a:t>
            </a:r>
            <a:r>
              <a:rPr lang="ru-RU" sz="1600" b="0" strike="noStrike" spc="-1" dirty="0" err="1">
                <a:solidFill>
                  <a:srgbClr val="000000"/>
                </a:solidFill>
                <a:uFill>
                  <a:solidFill>
                    <a:srgbClr val="FFFFFF"/>
                  </a:solidFill>
                </a:uFill>
                <a:latin typeface="Calibri"/>
                <a:ea typeface="DejaVu Sans"/>
              </a:rPr>
              <a:t>est</a:t>
            </a:r>
            <a:r>
              <a:rPr lang="ru-RU" sz="1600" b="0" strike="noStrike" spc="-1" dirty="0">
                <a:solidFill>
                  <a:srgbClr val="000000"/>
                </a:solidFill>
                <a:uFill>
                  <a:solidFill>
                    <a:srgbClr val="FFFFFF"/>
                  </a:solidFill>
                </a:uFill>
                <a:latin typeface="Calibri"/>
                <a:ea typeface="DejaVu Sans"/>
              </a:rPr>
              <a:t> FINI = 0 FTE </a:t>
            </a:r>
            <a:r>
              <a:rPr lang="ru-RU" sz="1600" b="0" strike="noStrike" spc="-1" dirty="0" err="1">
                <a:solidFill>
                  <a:srgbClr val="000000"/>
                </a:solidFill>
                <a:uFill>
                  <a:solidFill>
                    <a:srgbClr val="FFFFFF"/>
                  </a:solidFill>
                </a:uFill>
                <a:latin typeface="Calibri"/>
                <a:ea typeface="DejaVu Sans"/>
              </a:rPr>
              <a:t>attribué</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sauf</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support</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long</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terme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à</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préciser</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err="1">
                <a:solidFill>
                  <a:srgbClr val="000000"/>
                </a:solidFill>
                <a:uFill>
                  <a:solidFill>
                    <a:srgbClr val="FFFFFF"/>
                  </a:solidFill>
                </a:uFill>
                <a:latin typeface="Calibri"/>
                <a:ea typeface="DejaVu Sans"/>
              </a:rPr>
              <a:t>Planning</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grossier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mais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à</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long</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terme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pour</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pérennité</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visibilité</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affectations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de</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ressources</a:t>
            </a:r>
            <a:endParaRPr lang="ru-RU" sz="1800" b="0" strike="noStrike" spc="-1" dirty="0">
              <a:solidFill>
                <a:srgbClr val="000000"/>
              </a:solidFill>
              <a:uFill>
                <a:solidFill>
                  <a:srgbClr val="FFFFFF"/>
                </a:solidFill>
              </a:uFill>
              <a:latin typeface="Arial"/>
            </a:endParaRPr>
          </a:p>
        </p:txBody>
      </p:sp>
      <p:sp>
        <p:nvSpPr>
          <p:cNvPr id="82" name="CustomShape 3"/>
          <p:cNvSpPr/>
          <p:nvPr/>
        </p:nvSpPr>
        <p:spPr>
          <a:xfrm>
            <a:off x="251640" y="4653000"/>
            <a:ext cx="8640360" cy="1187280"/>
          </a:xfrm>
          <a:prstGeom prst="rect">
            <a:avLst/>
          </a:prstGeom>
          <a:solidFill>
            <a:schemeClr val="bg1">
              <a:lumMod val="8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800" b="0" strike="noStrike" spc="-1">
                <a:solidFill>
                  <a:srgbClr val="000000"/>
                </a:solidFill>
                <a:uFill>
                  <a:solidFill>
                    <a:srgbClr val="FFFFFF"/>
                  </a:solidFill>
                </a:uFill>
                <a:latin typeface="Calibri"/>
                <a:ea typeface="DejaVu Sans"/>
              </a:rPr>
              <a:t>Clair et concis vaut mieux que fouillis et détaillé</a:t>
            </a:r>
            <a:endParaRPr lang="ru-RU" sz="1800" b="0" strike="noStrike" spc="-1">
              <a:solidFill>
                <a:srgbClr val="000000"/>
              </a:solidFill>
              <a:uFill>
                <a:solidFill>
                  <a:srgbClr val="FFFFFF"/>
                </a:solidFill>
              </a:uFill>
              <a:latin typeface="Arial"/>
            </a:endParaRPr>
          </a:p>
          <a:p>
            <a:pPr>
              <a:lnSpc>
                <a:spcPct val="100000"/>
              </a:lnSpc>
            </a:pPr>
            <a:r>
              <a:rPr lang="ru-RU" sz="1800" b="0" strike="noStrike" spc="-1">
                <a:solidFill>
                  <a:srgbClr val="000000"/>
                </a:solidFill>
                <a:uFill>
                  <a:solidFill>
                    <a:srgbClr val="FFFFFF"/>
                  </a:solidFill>
                </a:uFill>
                <a:latin typeface="Calibri"/>
                <a:ea typeface="DejaVu Sans"/>
              </a:rPr>
              <a:t>Garder un niveau de détail élevé pour la gestion interne du projet</a:t>
            </a: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gn="r">
              <a:lnSpc>
                <a:spcPct val="100000"/>
              </a:lnSpc>
            </a:pPr>
            <a:r>
              <a:rPr lang="ru-RU" sz="1800" b="0" strike="noStrike" spc="-1">
                <a:solidFill>
                  <a:srgbClr val="000000"/>
                </a:solidFill>
                <a:uFill>
                  <a:solidFill>
                    <a:srgbClr val="FFFFFF"/>
                  </a:solidFill>
                </a:uFill>
                <a:latin typeface="Calibri"/>
                <a:ea typeface="DejaVu Sans"/>
              </a:rPr>
              <a:t>Un projet simple peut ne comporter qu’un seul WP avec 1 ou 2 étapes</a:t>
            </a:r>
            <a:endParaRPr lang="ru-RU" sz="1800" b="0" strike="noStrike" spc="-1">
              <a:solidFill>
                <a:srgbClr val="000000"/>
              </a:solidFill>
              <a:uFill>
                <a:solidFill>
                  <a:srgbClr val="FFFFFF"/>
                </a:solidFill>
              </a:uFill>
              <a:latin typeface="Arial"/>
            </a:endParaRPr>
          </a:p>
        </p:txBody>
      </p:sp>
      <p:sp>
        <p:nvSpPr>
          <p:cNvPr id="83" name="CustomShape 4"/>
          <p:cNvSpPr/>
          <p:nvPr/>
        </p:nvSpPr>
        <p:spPr>
          <a:xfrm>
            <a:off x="326160" y="6093360"/>
            <a:ext cx="6840720" cy="409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050" b="0" strike="noStrike" spc="-1">
                <a:solidFill>
                  <a:srgbClr val="000000"/>
                </a:solidFill>
                <a:uFill>
                  <a:solidFill>
                    <a:srgbClr val="FFFFFF"/>
                  </a:solidFill>
                </a:uFill>
                <a:latin typeface="Calibri"/>
                <a:ea typeface="DejaVu Sans"/>
              </a:rPr>
              <a:t>Exemple : demandes HGTD, slides 19 et suivants</a:t>
            </a:r>
            <a:endParaRPr lang="ru-RU" sz="1800" b="0" strike="noStrike" spc="-1">
              <a:solidFill>
                <a:srgbClr val="000000"/>
              </a:solidFill>
              <a:uFill>
                <a:solidFill>
                  <a:srgbClr val="FFFFFF"/>
                </a:solidFill>
              </a:uFill>
              <a:latin typeface="Arial"/>
            </a:endParaRPr>
          </a:p>
          <a:p>
            <a:pPr>
              <a:lnSpc>
                <a:spcPct val="100000"/>
              </a:lnSpc>
            </a:pPr>
            <a:r>
              <a:rPr lang="ru-RU" sz="1050" b="0" strike="noStrike" spc="-1">
                <a:solidFill>
                  <a:srgbClr val="000000"/>
                </a:solidFill>
                <a:uFill>
                  <a:solidFill>
                    <a:srgbClr val="FFFFFF"/>
                  </a:solidFill>
                </a:uFill>
                <a:latin typeface="Calibri"/>
                <a:ea typeface="DejaVu Sans"/>
              </a:rPr>
              <a:t>https://indico.in2p3.fr/event/16747/contributions/57952/attachments/45681/56883/LPNHEmeca-HGTD-lacour-081217.pdf</a:t>
            </a:r>
            <a:endParaRPr lang="ru-RU"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2133026456"/>
              </p:ext>
            </p:extLst>
          </p:nvPr>
        </p:nvGraphicFramePr>
        <p:xfrm>
          <a:off x="323640" y="1143000"/>
          <a:ext cx="5152320" cy="283464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I</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dirty="0">
                          <a:solidFill>
                            <a:srgbClr val="000000"/>
                          </a:solidFill>
                          <a:uFill>
                            <a:solidFill>
                              <a:srgbClr val="FFFFFF"/>
                            </a:solidFill>
                          </a:uFill>
                          <a:latin typeface="Calibri"/>
                        </a:rPr>
                        <a:t>CDD</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dirty="0" err="1">
                          <a:solidFill>
                            <a:srgbClr val="000000"/>
                          </a:solidFill>
                          <a:uFill>
                            <a:solidFill>
                              <a:srgbClr val="FFFFFF"/>
                            </a:solidFill>
                          </a:uFill>
                          <a:latin typeface="Calibri"/>
                        </a:rPr>
                        <a:t>ϕ</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pc="-1" dirty="0">
                <a:solidFill>
                  <a:srgbClr val="000000"/>
                </a:solidFill>
                <a:uFill>
                  <a:solidFill>
                    <a:srgbClr val="FFFFFF"/>
                  </a:solidFill>
                </a:uFill>
                <a:latin typeface="Calibri"/>
              </a:rPr>
              <a:t>3</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[Y..Y+2]</a:t>
            </a:r>
            <a:endParaRPr lang="ru-RU" sz="1800" b="0" strike="noStrike" spc="-1" dirty="0">
              <a:solidFill>
                <a:srgbClr val="000000"/>
              </a:solidFill>
              <a:uFill>
                <a:solidFill>
                  <a:srgbClr val="FFFFFF"/>
                </a:solidFill>
              </a:uFill>
              <a:latin typeface="Arial"/>
            </a:endParaRPr>
          </a:p>
        </p:txBody>
      </p:sp>
      <p:sp>
        <p:nvSpPr>
          <p:cNvPr id="99" name="CustomShape 3"/>
          <p:cNvSpPr/>
          <p:nvPr/>
        </p:nvSpPr>
        <p:spPr>
          <a:xfrm>
            <a:off x="6901314" y="1052640"/>
            <a:ext cx="2242686"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lvl="0"/>
            <a:r>
              <a:rPr lang="ru-RU" sz="1600" b="0" strike="noStrike" spc="-1" dirty="0">
                <a:solidFill>
                  <a:srgbClr val="000000"/>
                </a:solidFill>
                <a:uFill>
                  <a:solidFill>
                    <a:srgbClr val="FFFFFF"/>
                  </a:solidFill>
                </a:uFill>
                <a:latin typeface="Calibri"/>
                <a:ea typeface="DejaVu Sans"/>
              </a:rPr>
              <a:t> </a:t>
            </a:r>
            <a:r>
              <a:rPr lang="en-US" sz="1600" spc="-1" dirty="0">
                <a:solidFill>
                  <a:srgbClr val="000000"/>
                </a:solidFill>
                <a:uFill>
                  <a:solidFill>
                    <a:srgbClr val="FFFFFF"/>
                  </a:solidFill>
                </a:uFill>
                <a:latin typeface="Calibri"/>
              </a:rPr>
              <a:t>S. Russo (0.6)</a:t>
            </a:r>
          </a:p>
          <a:p>
            <a:pPr lvl="0"/>
            <a:r>
              <a:rPr lang="en-US" sz="1600" spc="-1" dirty="0">
                <a:solidFill>
                  <a:srgbClr val="000000"/>
                </a:solidFill>
                <a:uFill>
                  <a:solidFill>
                    <a:srgbClr val="FFFFFF"/>
                  </a:solidFill>
                </a:uFill>
                <a:latin typeface="Calibri"/>
              </a:rPr>
              <a:t>E. Pierre (0.2) + 0.1 T2K</a:t>
            </a:r>
          </a:p>
          <a:p>
            <a:pPr lvl="0"/>
            <a:r>
              <a:rPr lang="en-US" sz="1600" spc="-1" dirty="0">
                <a:solidFill>
                  <a:srgbClr val="000000"/>
                </a:solidFill>
                <a:uFill>
                  <a:solidFill>
                    <a:srgbClr val="FFFFFF"/>
                  </a:solidFill>
                </a:uFill>
                <a:latin typeface="Calibri"/>
              </a:rPr>
              <a:t>J. </a:t>
            </a:r>
            <a:r>
              <a:rPr lang="en-US" sz="1600" spc="-1" dirty="0" err="1">
                <a:solidFill>
                  <a:srgbClr val="000000"/>
                </a:solidFill>
                <a:uFill>
                  <a:solidFill>
                    <a:srgbClr val="FFFFFF"/>
                  </a:solidFill>
                </a:uFill>
                <a:latin typeface="Calibri"/>
              </a:rPr>
              <a:t>Coridian</a:t>
            </a:r>
            <a:r>
              <a:rPr lang="en-US" sz="1600" spc="-1" dirty="0">
                <a:solidFill>
                  <a:srgbClr val="000000"/>
                </a:solidFill>
                <a:uFill>
                  <a:solidFill>
                    <a:srgbClr val="FFFFFF"/>
                  </a:solidFill>
                </a:uFill>
                <a:latin typeface="Calibri"/>
              </a:rPr>
              <a:t> (0.1)</a:t>
            </a:r>
          </a:p>
          <a:p>
            <a:pPr lvl="0"/>
            <a:r>
              <a:rPr lang="en-US" sz="1600" spc="-1" dirty="0">
                <a:solidFill>
                  <a:srgbClr val="000000"/>
                </a:solidFill>
                <a:uFill>
                  <a:solidFill>
                    <a:srgbClr val="FFFFFF"/>
                  </a:solidFill>
                </a:uFill>
                <a:latin typeface="Calibri"/>
              </a:rPr>
              <a:t>D. Martin (0.5)</a:t>
            </a:r>
          </a:p>
          <a:p>
            <a:pPr lvl="0"/>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r>
              <a:rPr lang="en-US" sz="1600" spc="-1" dirty="0">
                <a:solidFill>
                  <a:srgbClr val="000000"/>
                </a:solidFill>
                <a:uFill>
                  <a:solidFill>
                    <a:srgbClr val="FFFFFF"/>
                  </a:solidFill>
                </a:uFill>
                <a:latin typeface="Calibri"/>
              </a:rPr>
              <a:t> (0.3)</a:t>
            </a:r>
          </a:p>
          <a:p>
            <a:pPr lvl="0"/>
            <a:r>
              <a:rPr lang="en-US" sz="1600" spc="-1" dirty="0">
                <a:solidFill>
                  <a:srgbClr val="000000"/>
                </a:solidFill>
                <a:uFill>
                  <a:solidFill>
                    <a:srgbClr val="FFFFFF"/>
                  </a:solidFill>
                </a:uFill>
                <a:latin typeface="Calibri"/>
              </a:rPr>
              <a:t>R. </a:t>
            </a:r>
            <a:r>
              <a:rPr lang="en-US" sz="1600" spc="-1" dirty="0" err="1">
                <a:solidFill>
                  <a:srgbClr val="000000"/>
                </a:solidFill>
                <a:uFill>
                  <a:solidFill>
                    <a:srgbClr val="FFFFFF"/>
                  </a:solidFill>
                </a:uFill>
                <a:latin typeface="Calibri"/>
              </a:rPr>
              <a:t>Gailor</a:t>
            </a:r>
            <a:r>
              <a:rPr lang="en-US" sz="1600" spc="-1" dirty="0">
                <a:solidFill>
                  <a:srgbClr val="000000"/>
                </a:solidFill>
                <a:uFill>
                  <a:solidFill>
                    <a:srgbClr val="FFFFFF"/>
                  </a:solidFill>
                </a:uFill>
                <a:latin typeface="Calibri"/>
              </a:rPr>
              <a:t> (0.3)</a:t>
            </a:r>
          </a:p>
          <a:p>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15397937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Table 1"/>
          <p:cNvGraphicFramePr/>
          <p:nvPr>
            <p:extLst>
              <p:ext uri="{D42A27DB-BD31-4B8C-83A1-F6EECF244321}">
                <p14:modId xmlns:p14="http://schemas.microsoft.com/office/powerpoint/2010/main" val="815831423"/>
              </p:ext>
            </p:extLst>
          </p:nvPr>
        </p:nvGraphicFramePr>
        <p:xfrm>
          <a:off x="323640" y="1103760"/>
          <a:ext cx="4984920" cy="3108960"/>
        </p:xfrm>
        <a:graphic>
          <a:graphicData uri="http://schemas.openxmlformats.org/drawingml/2006/table">
            <a:tbl>
              <a:tblPr/>
              <a:tblGrid>
                <a:gridCol w="711720">
                  <a:extLst>
                    <a:ext uri="{9D8B030D-6E8A-4147-A177-3AD203B41FA5}">
                      <a16:colId xmlns:a16="http://schemas.microsoft.com/office/drawing/2014/main" val="20000"/>
                    </a:ext>
                  </a:extLst>
                </a:gridCol>
                <a:gridCol w="711720">
                  <a:extLst>
                    <a:ext uri="{9D8B030D-6E8A-4147-A177-3AD203B41FA5}">
                      <a16:colId xmlns:a16="http://schemas.microsoft.com/office/drawing/2014/main" val="20003"/>
                    </a:ext>
                  </a:extLst>
                </a:gridCol>
                <a:gridCol w="711720">
                  <a:extLst>
                    <a:ext uri="{9D8B030D-6E8A-4147-A177-3AD203B41FA5}">
                      <a16:colId xmlns:a16="http://schemas.microsoft.com/office/drawing/2014/main" val="20004"/>
                    </a:ext>
                  </a:extLst>
                </a:gridCol>
                <a:gridCol w="711720">
                  <a:extLst>
                    <a:ext uri="{9D8B030D-6E8A-4147-A177-3AD203B41FA5}">
                      <a16:colId xmlns:a16="http://schemas.microsoft.com/office/drawing/2014/main" val="20005"/>
                    </a:ext>
                  </a:extLst>
                </a:gridCol>
                <a:gridCol w="711720">
                  <a:extLst>
                    <a:ext uri="{9D8B030D-6E8A-4147-A177-3AD203B41FA5}">
                      <a16:colId xmlns:a16="http://schemas.microsoft.com/office/drawing/2014/main" val="20006"/>
                    </a:ext>
                  </a:extLst>
                </a:gridCol>
                <a:gridCol w="711720">
                  <a:extLst>
                    <a:ext uri="{9D8B030D-6E8A-4147-A177-3AD203B41FA5}">
                      <a16:colId xmlns:a16="http://schemas.microsoft.com/office/drawing/2014/main" val="20007"/>
                    </a:ext>
                  </a:extLst>
                </a:gridCol>
                <a:gridCol w="714600">
                  <a:extLst>
                    <a:ext uri="{9D8B030D-6E8A-4147-A177-3AD203B41FA5}">
                      <a16:colId xmlns:a16="http://schemas.microsoft.com/office/drawing/2014/main" val="20008"/>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M</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E</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1.7</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0.7</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103"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pc="-1" dirty="0">
                <a:solidFill>
                  <a:srgbClr val="000000"/>
                </a:solidFill>
                <a:uFill>
                  <a:solidFill>
                    <a:srgbClr val="FFFFFF"/>
                  </a:solidFill>
                </a:uFill>
                <a:latin typeface="Calibri"/>
              </a:rPr>
              <a:t>3</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[Y+3..Y+5]</a:t>
            </a:r>
            <a:endParaRPr lang="ru-RU" sz="1800" b="0" strike="noStrike" spc="-1" dirty="0">
              <a:solidFill>
                <a:srgbClr val="000000"/>
              </a:solidFill>
              <a:uFill>
                <a:solidFill>
                  <a:srgbClr val="FFFFFF"/>
                </a:solidFill>
              </a:uFill>
              <a:latin typeface="Arial"/>
            </a:endParaRPr>
          </a:p>
        </p:txBody>
      </p:sp>
      <p:sp>
        <p:nvSpPr>
          <p:cNvPr id="104"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en-US" sz="1600" spc="-1" dirty="0">
                <a:solidFill>
                  <a:srgbClr val="000000"/>
                </a:solidFill>
                <a:uFill>
                  <a:solidFill>
                    <a:srgbClr val="FFFFFF"/>
                  </a:solidFill>
                </a:uFill>
                <a:latin typeface="Calibri"/>
              </a:rPr>
              <a:t>S. Russo (0.6)</a:t>
            </a:r>
          </a:p>
          <a:p>
            <a:pPr>
              <a:lnSpc>
                <a:spcPct val="100000"/>
              </a:lnSpc>
            </a:pPr>
            <a:r>
              <a:rPr lang="en-US" sz="1600" spc="-1" dirty="0">
                <a:solidFill>
                  <a:srgbClr val="000000"/>
                </a:solidFill>
                <a:uFill>
                  <a:solidFill>
                    <a:srgbClr val="FFFFFF"/>
                  </a:solidFill>
                </a:uFill>
                <a:latin typeface="Calibri"/>
              </a:rPr>
              <a:t>E. Pierre (0.2)</a:t>
            </a:r>
          </a:p>
          <a:p>
            <a:pPr>
              <a:lnSpc>
                <a:spcPct val="100000"/>
              </a:lnSpc>
            </a:pPr>
            <a:r>
              <a:rPr lang="en-US" sz="1600" spc="-1" dirty="0">
                <a:solidFill>
                  <a:srgbClr val="000000"/>
                </a:solidFill>
                <a:uFill>
                  <a:solidFill>
                    <a:srgbClr val="FFFFFF"/>
                  </a:solidFill>
                </a:uFill>
                <a:latin typeface="Calibri"/>
              </a:rPr>
              <a:t>J. </a:t>
            </a:r>
            <a:r>
              <a:rPr lang="en-US" sz="1600" spc="-1" dirty="0" err="1">
                <a:solidFill>
                  <a:srgbClr val="000000"/>
                </a:solidFill>
                <a:uFill>
                  <a:solidFill>
                    <a:srgbClr val="FFFFFF"/>
                  </a:solidFill>
                </a:uFill>
                <a:latin typeface="Calibri"/>
              </a:rPr>
              <a:t>Coridian</a:t>
            </a:r>
            <a:r>
              <a:rPr lang="en-US" sz="1600" spc="-1" dirty="0">
                <a:solidFill>
                  <a:srgbClr val="000000"/>
                </a:solidFill>
                <a:uFill>
                  <a:solidFill>
                    <a:srgbClr val="FFFFFF"/>
                  </a:solidFill>
                </a:uFill>
                <a:latin typeface="Calibri"/>
              </a:rPr>
              <a:t> (0.1)</a:t>
            </a:r>
          </a:p>
          <a:p>
            <a:pPr>
              <a:lnSpc>
                <a:spcPct val="100000"/>
              </a:lnSpc>
            </a:pPr>
            <a:r>
              <a:rPr lang="en-US" sz="1600" spc="-1" dirty="0">
                <a:solidFill>
                  <a:srgbClr val="000000"/>
                </a:solidFill>
                <a:uFill>
                  <a:solidFill>
                    <a:srgbClr val="FFFFFF"/>
                  </a:solidFill>
                </a:uFill>
                <a:latin typeface="Calibri"/>
              </a:rPr>
              <a:t>D. Martin (0.2)</a:t>
            </a:r>
          </a:p>
          <a:p>
            <a:pPr>
              <a:lnSpc>
                <a:spcPct val="100000"/>
              </a:lnSpc>
            </a:pPr>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r>
              <a:rPr lang="en-US" sz="1600" spc="-1" dirty="0">
                <a:solidFill>
                  <a:srgbClr val="000000"/>
                </a:solidFill>
                <a:uFill>
                  <a:solidFill>
                    <a:srgbClr val="FFFFFF"/>
                  </a:solidFill>
                </a:uFill>
                <a:latin typeface="Calibri"/>
              </a:rPr>
              <a:t> (0.3)</a:t>
            </a: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5"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6"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5070313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79640" y="692640"/>
            <a:ext cx="8784360" cy="57672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0" strike="noStrike" spc="-1" dirty="0">
                <a:solidFill>
                  <a:srgbClr val="000000"/>
                </a:solidFill>
                <a:uFill>
                  <a:solidFill>
                    <a:srgbClr val="FFFFFF"/>
                  </a:solidFill>
                </a:uFill>
                <a:latin typeface="Calibri"/>
                <a:ea typeface="DejaVu Sans"/>
              </a:rPr>
              <a:t>PRODUCTION </a:t>
            </a:r>
            <a:endParaRPr lang="fr-FR" sz="1800" b="0" strike="noStrike" spc="-1" dirty="0">
              <a:solidFill>
                <a:srgbClr val="000000"/>
              </a:solidFill>
              <a:uFill>
                <a:solidFill>
                  <a:srgbClr val="FFFFFF"/>
                </a:solidFill>
              </a:uFill>
              <a:latin typeface="Arial"/>
            </a:endParaRPr>
          </a:p>
          <a:p>
            <a:pPr>
              <a:lnSpc>
                <a:spcPct val="100000"/>
              </a:lnSpc>
            </a:pPr>
            <a:r>
              <a:rPr lang="fr-FR" sz="1600" spc="-1" dirty="0">
                <a:solidFill>
                  <a:srgbClr val="000000"/>
                </a:solidFill>
                <a:uFill>
                  <a:solidFill>
                    <a:srgbClr val="FFFFFF"/>
                  </a:solidFill>
                </a:uFill>
                <a:latin typeface="Calibri"/>
              </a:rPr>
              <a:t>Système de distribution d’horloges pour </a:t>
            </a:r>
            <a:r>
              <a:rPr lang="fr-FR" sz="1600" b="0" strike="noStrike" spc="-1" baseline="0" noProof="0" dirty="0">
                <a:solidFill>
                  <a:srgbClr val="000000"/>
                </a:solidFill>
                <a:uFill>
                  <a:solidFill>
                    <a:srgbClr val="FFFFFF"/>
                  </a:solidFill>
                </a:uFill>
                <a:latin typeface="Calibri"/>
                <a:ea typeface="+mn-ea"/>
                <a:cs typeface="+mn-cs"/>
              </a:rPr>
              <a:t>l’accélérateur</a:t>
            </a:r>
            <a:r>
              <a:rPr lang="fr-FR" sz="1600" spc="-1" dirty="0">
                <a:solidFill>
                  <a:srgbClr val="000000"/>
                </a:solidFill>
                <a:uFill>
                  <a:solidFill>
                    <a:srgbClr val="FFFFFF"/>
                  </a:solidFill>
                </a:uFill>
                <a:latin typeface="Calibri"/>
              </a:rPr>
              <a:t> </a:t>
            </a:r>
          </a:p>
        </p:txBody>
      </p:sp>
      <p:sp>
        <p:nvSpPr>
          <p:cNvPr id="107" name="CustomShape 2"/>
          <p:cNvSpPr/>
          <p:nvPr/>
        </p:nvSpPr>
        <p:spPr>
          <a:xfrm>
            <a:off x="179640" y="5024387"/>
            <a:ext cx="8784360" cy="1538337"/>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Détails techniques</a:t>
            </a:r>
            <a:r>
              <a:rPr lang="fr-FR" sz="1600" b="0" strike="noStrike" spc="-1" dirty="0">
                <a:solidFill>
                  <a:srgbClr val="000000"/>
                </a:solidFill>
                <a:uFill>
                  <a:solidFill>
                    <a:srgbClr val="FFFFFF"/>
                  </a:solidFill>
                </a:uFill>
                <a:latin typeface="Calibri"/>
                <a:ea typeface="DejaVu Sans"/>
              </a:rPr>
              <a:t>, planification, modification vs réunion précédente, finances et engagements contractuels, </a:t>
            </a:r>
            <a:r>
              <a:rPr lang="fr-FR" sz="1600" b="0" strike="noStrike" spc="-1" dirty="0" err="1">
                <a:solidFill>
                  <a:srgbClr val="000000"/>
                </a:solidFill>
                <a:uFill>
                  <a:solidFill>
                    <a:srgbClr val="FFFFFF"/>
                  </a:solidFill>
                </a:uFill>
                <a:latin typeface="Calibri"/>
                <a:ea typeface="DejaVu Sans"/>
              </a:rPr>
              <a:t>aob</a:t>
            </a:r>
            <a:r>
              <a:rPr lang="fr-FR" sz="1600" b="0" strike="noStrike" spc="-1" dirty="0">
                <a:solidFill>
                  <a:srgbClr val="000000"/>
                </a:solidFill>
                <a:uFill>
                  <a:solidFill>
                    <a:srgbClr val="FFFFFF"/>
                  </a:solidFill>
                </a:uFill>
                <a:latin typeface="Calibri"/>
                <a:ea typeface="DejaVu Sans"/>
              </a:rPr>
              <a:t> :</a:t>
            </a:r>
          </a:p>
          <a:p>
            <a:pPr>
              <a:lnSpc>
                <a:spcPct val="100000"/>
              </a:lnSpc>
            </a:pPr>
            <a:r>
              <a:rPr lang="fr-FR" sz="1600" spc="-1" dirty="0">
                <a:solidFill>
                  <a:srgbClr val="000000"/>
                </a:solidFill>
                <a:uFill>
                  <a:solidFill>
                    <a:srgbClr val="FFFFFF"/>
                  </a:solidFill>
                </a:uFill>
                <a:latin typeface="Calibri"/>
              </a:rPr>
              <a:t>La collaboration nous a demandé de construire aussi le système d’horloge pour la partie </a:t>
            </a:r>
            <a:r>
              <a:rPr lang="fr-FR" sz="1600" b="0" strike="noStrike" spc="-1" baseline="0" noProof="0" dirty="0">
                <a:solidFill>
                  <a:srgbClr val="000000"/>
                </a:solidFill>
                <a:uFill>
                  <a:solidFill>
                    <a:srgbClr val="FFFFFF"/>
                  </a:solidFill>
                </a:uFill>
                <a:latin typeface="Calibri"/>
                <a:ea typeface="+mn-ea"/>
                <a:cs typeface="+mn-cs"/>
              </a:rPr>
              <a:t>accélérateur</a:t>
            </a:r>
            <a:r>
              <a:rPr lang="fr-FR" sz="1600" spc="-1" dirty="0">
                <a:solidFill>
                  <a:srgbClr val="000000"/>
                </a:solidFill>
                <a:uFill>
                  <a:solidFill>
                    <a:srgbClr val="FFFFFF"/>
                  </a:solidFill>
                </a:uFill>
                <a:latin typeface="Calibri"/>
              </a:rPr>
              <a:t> et nous avons obtenu l’accord de l’IN2P3. Ce système est très similaire ou système de génération ou far détecteur mais une carte électronique en plus est nécessaire. </a:t>
            </a:r>
          </a:p>
        </p:txBody>
      </p:sp>
      <p:sp>
        <p:nvSpPr>
          <p:cNvPr id="108" name="CustomShape 3"/>
          <p:cNvSpPr/>
          <p:nvPr/>
        </p:nvSpPr>
        <p:spPr>
          <a:xfrm>
            <a:off x="6444360" y="1892880"/>
            <a:ext cx="2519640" cy="546480"/>
          </a:xfrm>
          <a:prstGeom prst="rect">
            <a:avLst/>
          </a:prstGeom>
          <a:solidFill>
            <a:schemeClr val="bg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0000"/>
                </a:solidFill>
                <a:uFill>
                  <a:solidFill>
                    <a:srgbClr val="FFFFFF"/>
                  </a:solidFill>
                </a:uFill>
                <a:latin typeface="Calibri"/>
                <a:ea typeface="DejaVu Sans"/>
              </a:rPr>
              <a:t>Critères de réussite</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ea typeface="DejaVu Sans"/>
              </a:rPr>
              <a:t>   </a:t>
            </a:r>
            <a:endParaRPr lang="ru-RU" sz="1800" b="0" strike="noStrike" spc="-1">
              <a:solidFill>
                <a:srgbClr val="000000"/>
              </a:solidFill>
              <a:uFill>
                <a:solidFill>
                  <a:srgbClr val="FFFFFF"/>
                </a:solidFill>
              </a:uFill>
              <a:latin typeface="Arial"/>
            </a:endParaRPr>
          </a:p>
        </p:txBody>
      </p:sp>
      <p:sp>
        <p:nvSpPr>
          <p:cNvPr id="109" name="CustomShape 4"/>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fr-FR" sz="2800" b="1" spc="-1" dirty="0">
                <a:solidFill>
                  <a:srgbClr val="000000"/>
                </a:solidFill>
                <a:uFill>
                  <a:solidFill>
                    <a:srgbClr val="FFFFFF"/>
                  </a:solidFill>
                </a:uFill>
                <a:latin typeface="Calibri"/>
              </a:rPr>
              <a:t>4</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description</a:t>
            </a:r>
            <a:endParaRPr lang="ru-RU" sz="1800" b="0" strike="noStrike" spc="-1" dirty="0">
              <a:solidFill>
                <a:srgbClr val="000000"/>
              </a:solidFill>
              <a:uFill>
                <a:solidFill>
                  <a:srgbClr val="FFFFFF"/>
                </a:solidFill>
              </a:uFill>
              <a:latin typeface="Arial"/>
            </a:endParaRPr>
          </a:p>
        </p:txBody>
      </p:sp>
      <p:graphicFrame>
        <p:nvGraphicFramePr>
          <p:cNvPr id="110" name="Table 5"/>
          <p:cNvGraphicFramePr/>
          <p:nvPr>
            <p:extLst>
              <p:ext uri="{D42A27DB-BD31-4B8C-83A1-F6EECF244321}">
                <p14:modId xmlns:p14="http://schemas.microsoft.com/office/powerpoint/2010/main" val="1054423714"/>
              </p:ext>
            </p:extLst>
          </p:nvPr>
        </p:nvGraphicFramePr>
        <p:xfrm>
          <a:off x="179640" y="1312439"/>
          <a:ext cx="6095520" cy="2779320"/>
        </p:xfrm>
        <a:graphic>
          <a:graphicData uri="http://schemas.openxmlformats.org/drawingml/2006/table">
            <a:tbl>
              <a:tblPr/>
              <a:tblGrid>
                <a:gridCol w="381636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34316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FFFF"/>
                          </a:solidFill>
                          <a:uFill>
                            <a:solidFill>
                              <a:srgbClr val="FFFFFF"/>
                            </a:solidFill>
                          </a:uFill>
                          <a:latin typeface="Calibri"/>
                        </a:rPr>
                        <a:t>Etape/ Jalon</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Date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Statut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44892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Fabrication</a:t>
                      </a:r>
                      <a:r>
                        <a:rPr lang="fr-FR" sz="1400" b="0" strike="noStrike" spc="-1" baseline="0" noProof="0" dirty="0">
                          <a:solidFill>
                            <a:srgbClr val="000000"/>
                          </a:solidFill>
                          <a:uFill>
                            <a:solidFill>
                              <a:srgbClr val="FFFFFF"/>
                            </a:solidFill>
                          </a:uFill>
                          <a:latin typeface="Calibri"/>
                          <a:cs typeface="Calibri"/>
                        </a:rPr>
                        <a:t> du premier prototype</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06/2024</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rPr>
                        <a:t>En cours</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2"/>
                  </a:ext>
                </a:extLst>
              </a:tr>
              <a:tr h="448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Fabrication</a:t>
                      </a:r>
                      <a:r>
                        <a:rPr lang="fr-FR" sz="1400" b="0" strike="noStrike" spc="-1" baseline="0" noProof="0" dirty="0">
                          <a:solidFill>
                            <a:srgbClr val="000000"/>
                          </a:solidFill>
                          <a:uFill>
                            <a:solidFill>
                              <a:srgbClr val="FFFFFF"/>
                            </a:solidFill>
                          </a:uFill>
                          <a:latin typeface="Calibri"/>
                          <a:cs typeface="Calibri"/>
                        </a:rPr>
                        <a:t> du deuxième prototype (si nécessaire)</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12/24</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rPr>
                        <a:t>A commencer</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3720672"/>
                  </a:ext>
                </a:extLst>
              </a:tr>
              <a:tr h="448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Test de la chaine de génération d’horloge</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rPr>
                        <a:t>En cours </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988567402"/>
                  </a:ext>
                </a:extLst>
              </a:tr>
              <a:tr h="44892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Production des cartes</a:t>
                      </a:r>
                      <a:r>
                        <a:rPr lang="fr-FR" sz="1400" b="0" strike="noStrike" spc="-1" baseline="0" noProof="0" dirty="0">
                          <a:solidFill>
                            <a:srgbClr val="000000"/>
                          </a:solidFill>
                          <a:uFill>
                            <a:solidFill>
                              <a:srgbClr val="FFFFFF"/>
                            </a:solidFill>
                          </a:uFill>
                          <a:latin typeface="Calibri"/>
                          <a:cs typeface="Calibri"/>
                        </a:rPr>
                        <a:t> électroniques</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06/2025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A DEFINIR</a:t>
                      </a:r>
                      <a:endPar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3"/>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Installation </a:t>
                      </a:r>
                      <a:r>
                        <a:rPr lang="fr-FR" sz="1400" b="0" strike="noStrike" spc="-1" baseline="0" noProof="0" dirty="0">
                          <a:solidFill>
                            <a:srgbClr val="000000"/>
                          </a:solidFill>
                          <a:uFill>
                            <a:solidFill>
                              <a:srgbClr val="FFFFFF"/>
                            </a:solidFill>
                          </a:uFill>
                          <a:latin typeface="Calibri"/>
                          <a:cs typeface="Calibri"/>
                        </a:rPr>
                        <a:t>du slow control</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A DEFINIR</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5"/>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Intégration dans le détecteur</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A DEFINIR</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3234893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531245352"/>
              </p:ext>
            </p:extLst>
          </p:nvPr>
        </p:nvGraphicFramePr>
        <p:xfrm>
          <a:off x="323640" y="1143000"/>
          <a:ext cx="5152320" cy="283464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I</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dirty="0">
                          <a:solidFill>
                            <a:srgbClr val="000000"/>
                          </a:solidFill>
                          <a:uFill>
                            <a:solidFill>
                              <a:srgbClr val="FFFFFF"/>
                            </a:solidFill>
                          </a:uFill>
                          <a:latin typeface="Calibri"/>
                        </a:rPr>
                        <a:t>CDD</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dirty="0" err="1">
                          <a:solidFill>
                            <a:srgbClr val="000000"/>
                          </a:solidFill>
                          <a:uFill>
                            <a:solidFill>
                              <a:srgbClr val="FFFFFF"/>
                            </a:solidFill>
                          </a:uFill>
                          <a:latin typeface="Calibri"/>
                        </a:rPr>
                        <a:t>ϕ</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trike="noStrike" spc="-1" dirty="0">
                <a:solidFill>
                  <a:srgbClr val="000000"/>
                </a:solidFill>
                <a:uFill>
                  <a:solidFill>
                    <a:srgbClr val="FFFFFF"/>
                  </a:solidFill>
                </a:uFill>
                <a:latin typeface="Calibri"/>
              </a:rPr>
              <a:t>4</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[Y..Y+2]</a:t>
            </a:r>
            <a:endParaRPr lang="ru-RU" sz="1800" b="0" strike="noStrike" spc="-1" dirty="0">
              <a:solidFill>
                <a:srgbClr val="000000"/>
              </a:solidFill>
              <a:uFill>
                <a:solidFill>
                  <a:srgbClr val="FFFFFF"/>
                </a:solidFill>
              </a:uFill>
              <a:latin typeface="Arial"/>
            </a:endParaRPr>
          </a:p>
        </p:txBody>
      </p:sp>
      <p:sp>
        <p:nvSpPr>
          <p:cNvPr id="99"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lvl="0"/>
            <a:r>
              <a:rPr lang="ru-RU" sz="1600" b="0" strike="noStrike" spc="-1" dirty="0">
                <a:solidFill>
                  <a:srgbClr val="000000"/>
                </a:solidFill>
                <a:uFill>
                  <a:solidFill>
                    <a:srgbClr val="FFFFFF"/>
                  </a:solidFill>
                </a:uFill>
                <a:latin typeface="Calibri"/>
                <a:ea typeface="DejaVu Sans"/>
              </a:rPr>
              <a:t> </a:t>
            </a:r>
            <a:r>
              <a:rPr lang="en-US" sz="1600" spc="-1" dirty="0">
                <a:solidFill>
                  <a:srgbClr val="000000"/>
                </a:solidFill>
                <a:uFill>
                  <a:solidFill>
                    <a:srgbClr val="FFFFFF"/>
                  </a:solidFill>
                </a:uFill>
                <a:latin typeface="Calibri"/>
              </a:rPr>
              <a:t>S. Russo (0.2)</a:t>
            </a:r>
          </a:p>
          <a:p>
            <a:pPr lvl="0"/>
            <a:r>
              <a:rPr lang="en-US" sz="1600" spc="-1" dirty="0">
                <a:solidFill>
                  <a:srgbClr val="000000"/>
                </a:solidFill>
                <a:uFill>
                  <a:solidFill>
                    <a:srgbClr val="FFFFFF"/>
                  </a:solidFill>
                </a:uFill>
                <a:latin typeface="Calibri"/>
              </a:rPr>
              <a:t>R. </a:t>
            </a:r>
            <a:r>
              <a:rPr lang="en-US" sz="1600" spc="-1" dirty="0" err="1">
                <a:solidFill>
                  <a:srgbClr val="000000"/>
                </a:solidFill>
                <a:uFill>
                  <a:solidFill>
                    <a:srgbClr val="FFFFFF"/>
                  </a:solidFill>
                </a:uFill>
                <a:latin typeface="Calibri"/>
              </a:rPr>
              <a:t>Gailor</a:t>
            </a:r>
            <a:r>
              <a:rPr lang="en-US" sz="1600" spc="-1" dirty="0">
                <a:solidFill>
                  <a:srgbClr val="000000"/>
                </a:solidFill>
                <a:uFill>
                  <a:solidFill>
                    <a:srgbClr val="FFFFFF"/>
                  </a:solidFill>
                </a:uFill>
                <a:latin typeface="Calibri"/>
              </a:rPr>
              <a:t> (0.2)</a:t>
            </a:r>
          </a:p>
          <a:p>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GB" sz="1400" b="0" i="0" u="none" strike="noStrike" spc="-1" dirty="0">
                <a:solidFill>
                  <a:srgbClr val="000000"/>
                </a:solidFill>
                <a:effectLst/>
                <a:latin typeface="Arial" panose="020B0604020202020204" pitchFamily="34" charset="0"/>
              </a:rPr>
              <a:t>Ce </a:t>
            </a:r>
            <a:r>
              <a:rPr lang="en-GB" sz="1400" b="0" i="0" u="none" strike="noStrike" spc="-1" dirty="0" err="1">
                <a:solidFill>
                  <a:srgbClr val="000000"/>
                </a:solidFill>
                <a:effectLst/>
                <a:latin typeface="Arial" panose="020B0604020202020204" pitchFamily="34" charset="0"/>
              </a:rPr>
              <a:t>développement</a:t>
            </a:r>
            <a:r>
              <a:rPr lang="en-GB" sz="1400" b="0" i="0" u="none" strike="noStrike" spc="-1" dirty="0">
                <a:solidFill>
                  <a:srgbClr val="000000"/>
                </a:solidFill>
                <a:effectLst/>
                <a:latin typeface="Arial" panose="020B0604020202020204" pitchFamily="34" charset="0"/>
              </a:rPr>
              <a:t> </a:t>
            </a:r>
            <a:r>
              <a:rPr lang="en-GB" sz="1400" b="0" i="0" u="none" strike="noStrike" spc="-1" dirty="0" err="1">
                <a:solidFill>
                  <a:srgbClr val="000000"/>
                </a:solidFill>
                <a:effectLst/>
                <a:latin typeface="Arial" panose="020B0604020202020204" pitchFamily="34" charset="0"/>
              </a:rPr>
              <a:t>est</a:t>
            </a:r>
            <a:r>
              <a:rPr lang="en-GB" sz="1400" b="0" i="0" u="none" strike="noStrike" spc="-1" dirty="0">
                <a:solidFill>
                  <a:srgbClr val="000000"/>
                </a:solidFill>
                <a:effectLst/>
                <a:latin typeface="Arial" panose="020B0604020202020204" pitchFamily="34" charset="0"/>
              </a:rPr>
              <a:t> très </a:t>
            </a:r>
            <a:r>
              <a:rPr lang="en-GB" sz="1400" b="0" i="0" u="none" strike="noStrike" spc="-1" dirty="0" err="1">
                <a:solidFill>
                  <a:srgbClr val="000000"/>
                </a:solidFill>
                <a:effectLst/>
                <a:latin typeface="Arial" panose="020B0604020202020204" pitchFamily="34" charset="0"/>
              </a:rPr>
              <a:t>lié</a:t>
            </a:r>
            <a:r>
              <a:rPr lang="en-GB" sz="1400" b="0" i="0" u="none" strike="noStrike" spc="-1" dirty="0">
                <a:solidFill>
                  <a:srgbClr val="000000"/>
                </a:solidFill>
                <a:effectLst/>
                <a:latin typeface="Arial" panose="020B0604020202020204" pitchFamily="34" charset="0"/>
              </a:rPr>
              <a:t> </a:t>
            </a:r>
            <a:r>
              <a:rPr lang="en-GB" sz="1400" b="0" i="0" u="none" strike="noStrike" spc="-1" dirty="0" err="1">
                <a:solidFill>
                  <a:srgbClr val="000000"/>
                </a:solidFill>
                <a:effectLst/>
                <a:latin typeface="Arial" panose="020B0604020202020204" pitchFamily="34" charset="0"/>
              </a:rPr>
              <a:t>ou</a:t>
            </a:r>
            <a:r>
              <a:rPr lang="en-GB" sz="1400" b="0" i="0" u="none" strike="noStrike" spc="-1" dirty="0">
                <a:solidFill>
                  <a:srgbClr val="000000"/>
                </a:solidFill>
                <a:effectLst/>
                <a:latin typeface="Arial" panose="020B0604020202020204" pitchFamily="34" charset="0"/>
              </a:rPr>
              <a:t> </a:t>
            </a:r>
            <a:r>
              <a:rPr lang="en-GB" sz="1400" b="0" i="0" u="none" strike="noStrike" spc="-1" dirty="0" err="1">
                <a:solidFill>
                  <a:srgbClr val="000000"/>
                </a:solidFill>
                <a:effectLst/>
                <a:latin typeface="Arial" panose="020B0604020202020204" pitchFamily="34" charset="0"/>
              </a:rPr>
              <a:t>livrable</a:t>
            </a:r>
            <a:r>
              <a:rPr lang="en-GB" sz="1400" b="0" i="0" u="none" strike="noStrike" spc="-1" dirty="0">
                <a:solidFill>
                  <a:srgbClr val="000000"/>
                </a:solidFill>
                <a:effectLst/>
                <a:latin typeface="Arial" panose="020B0604020202020204" pitchFamily="34" charset="0"/>
              </a:rPr>
              <a:t> 3 </a:t>
            </a:r>
            <a:r>
              <a:rPr lang="en-GB" sz="1400" b="0" i="0" u="none" strike="noStrike" spc="-1" dirty="0" err="1">
                <a:solidFill>
                  <a:srgbClr val="000000"/>
                </a:solidFill>
                <a:effectLst/>
                <a:latin typeface="Arial" panose="020B0604020202020204" pitchFamily="34" charset="0"/>
              </a:rPr>
              <a:t>donc</a:t>
            </a:r>
            <a:r>
              <a:rPr lang="en-GB" sz="1400" b="0" i="0" u="none" strike="noStrike" spc="-1" dirty="0">
                <a:solidFill>
                  <a:srgbClr val="000000"/>
                </a:solidFill>
                <a:effectLst/>
                <a:latin typeface="Arial" panose="020B0604020202020204" pitchFamily="34" charset="0"/>
              </a:rPr>
              <a:t> </a:t>
            </a:r>
            <a:r>
              <a:rPr lang="en-GB" sz="1400" b="0" i="0" u="none" strike="noStrike" dirty="0">
                <a:solidFill>
                  <a:srgbClr val="000000"/>
                </a:solidFill>
                <a:effectLst/>
                <a:latin typeface="Arial" panose="020B0604020202020204" pitchFamily="34" charset="0"/>
              </a:rPr>
              <a:t>les</a:t>
            </a:r>
            <a:r>
              <a:rPr lang="en-GB" sz="1400" b="0" i="0" u="none" strike="noStrike" spc="-1" dirty="0">
                <a:solidFill>
                  <a:srgbClr val="000000"/>
                </a:solidFill>
                <a:effectLst/>
                <a:latin typeface="Arial" panose="020B0604020202020204" pitchFamily="34" charset="0"/>
              </a:rPr>
              <a:t> </a:t>
            </a:r>
            <a:r>
              <a:rPr lang="en-GB" sz="1400" b="0" i="0" u="none" strike="noStrike" spc="-1" dirty="0" err="1">
                <a:solidFill>
                  <a:srgbClr val="000000"/>
                </a:solidFill>
                <a:effectLst/>
                <a:latin typeface="Arial" panose="020B0604020202020204" pitchFamily="34" charset="0"/>
              </a:rPr>
              <a:t>ressources</a:t>
            </a:r>
            <a:r>
              <a:rPr lang="en-GB" sz="1400" b="0" i="0" u="none" strike="noStrike" spc="-1" dirty="0">
                <a:solidFill>
                  <a:srgbClr val="000000"/>
                </a:solidFill>
                <a:effectLst/>
                <a:latin typeface="Arial" panose="020B0604020202020204" pitchFamily="34" charset="0"/>
              </a:rPr>
              <a:t> </a:t>
            </a:r>
            <a:r>
              <a:rPr lang="en-GB" sz="1400" b="0" i="0" u="none" strike="noStrike" spc="-1" dirty="0" err="1">
                <a:solidFill>
                  <a:srgbClr val="000000"/>
                </a:solidFill>
                <a:effectLst/>
                <a:latin typeface="Arial" panose="020B0604020202020204" pitchFamily="34" charset="0"/>
              </a:rPr>
              <a:t>indiquées</a:t>
            </a:r>
            <a:r>
              <a:rPr lang="en-GB" sz="1400" b="0" i="0" u="none" strike="noStrike" spc="-1" dirty="0">
                <a:solidFill>
                  <a:srgbClr val="000000"/>
                </a:solidFill>
                <a:effectLst/>
                <a:latin typeface="Arial" panose="020B0604020202020204" pitchFamily="34" charset="0"/>
              </a:rPr>
              <a:t> </a:t>
            </a:r>
            <a:r>
              <a:rPr lang="en-GB" sz="1400" b="0" i="0" u="none" strike="noStrike" spc="-1" dirty="0" err="1">
                <a:solidFill>
                  <a:srgbClr val="000000"/>
                </a:solidFill>
                <a:effectLst/>
                <a:latin typeface="Arial" panose="020B0604020202020204" pitchFamily="34" charset="0"/>
              </a:rPr>
              <a:t>ici</a:t>
            </a:r>
            <a:r>
              <a:rPr lang="en-GB" sz="1400" b="0" i="0" u="none" strike="noStrike" spc="-1" dirty="0">
                <a:solidFill>
                  <a:srgbClr val="000000"/>
                </a:solidFill>
                <a:effectLst/>
                <a:latin typeface="Arial" panose="020B0604020202020204" pitchFamily="34" charset="0"/>
              </a:rPr>
              <a:t> </a:t>
            </a:r>
            <a:r>
              <a:rPr lang="en-GB" sz="1400" b="0" i="0" u="none" strike="noStrike" dirty="0" err="1">
                <a:solidFill>
                  <a:srgbClr val="000000"/>
                </a:solidFill>
                <a:effectLst/>
                <a:latin typeface="Arial" panose="020B0604020202020204" pitchFamily="34" charset="0"/>
              </a:rPr>
              <a:t>représentent</a:t>
            </a:r>
            <a:r>
              <a:rPr lang="en-GB" sz="1400" b="0" i="0" u="none" strike="noStrike" spc="-1" dirty="0">
                <a:solidFill>
                  <a:srgbClr val="000000"/>
                </a:solidFill>
                <a:effectLst/>
                <a:latin typeface="Arial" panose="020B0604020202020204" pitchFamily="34" charset="0"/>
              </a:rPr>
              <a:t> </a:t>
            </a:r>
            <a:r>
              <a:rPr lang="en-GB" sz="1400" b="0" i="0" u="none" strike="noStrike" spc="-1" dirty="0" err="1">
                <a:solidFill>
                  <a:srgbClr val="000000"/>
                </a:solidFill>
                <a:effectLst/>
                <a:latin typeface="Arial" panose="020B0604020202020204" pitchFamily="34" charset="0"/>
              </a:rPr>
              <a:t>l’effort</a:t>
            </a:r>
            <a:r>
              <a:rPr lang="en-GB" sz="1400" b="0" i="0" u="none" strike="noStrike" spc="-1" dirty="0">
                <a:solidFill>
                  <a:srgbClr val="000000"/>
                </a:solidFill>
                <a:effectLst/>
                <a:latin typeface="Arial" panose="020B0604020202020204" pitchFamily="34" charset="0"/>
              </a:rPr>
              <a:t> pour la conception et </a:t>
            </a:r>
            <a:r>
              <a:rPr lang="en-GB" sz="1400" b="0" i="0" u="none" strike="noStrike" spc="-1" dirty="0" err="1">
                <a:solidFill>
                  <a:srgbClr val="000000"/>
                </a:solidFill>
                <a:effectLst/>
                <a:latin typeface="Arial" panose="020B0604020202020204" pitchFamily="34" charset="0"/>
              </a:rPr>
              <a:t>réalisation</a:t>
            </a:r>
            <a:r>
              <a:rPr lang="en-GB" sz="1400" b="0" i="0" u="none" strike="noStrike" spc="-1" dirty="0">
                <a:solidFill>
                  <a:srgbClr val="000000"/>
                </a:solidFill>
                <a:effectLst/>
                <a:latin typeface="Arial" panose="020B0604020202020204" pitchFamily="34" charset="0"/>
              </a:rPr>
              <a:t> de la carte </a:t>
            </a:r>
            <a:r>
              <a:rPr lang="en-GB" sz="1400" b="0" i="0" u="none" strike="noStrike" spc="-1" dirty="0" err="1">
                <a:solidFill>
                  <a:srgbClr val="000000"/>
                </a:solidFill>
                <a:effectLst/>
                <a:latin typeface="Arial" panose="020B0604020202020204" pitchFamily="34" charset="0"/>
              </a:rPr>
              <a:t>à</a:t>
            </a:r>
            <a:r>
              <a:rPr lang="en-GB" sz="1400" b="0" i="0" u="none" strike="noStrike" spc="-1" dirty="0">
                <a:solidFill>
                  <a:srgbClr val="000000"/>
                </a:solidFill>
                <a:effectLst/>
                <a:latin typeface="Arial" panose="020B0604020202020204" pitchFamily="34" charset="0"/>
              </a:rPr>
              <a:t> faire </a:t>
            </a:r>
            <a:r>
              <a:rPr lang="en-GB" sz="1400" b="0" i="0" u="none" strike="noStrike" spc="-1" dirty="0" err="1">
                <a:solidFill>
                  <a:srgbClr val="000000"/>
                </a:solidFill>
                <a:effectLst/>
                <a:latin typeface="Arial" panose="020B0604020202020204" pitchFamily="34" charset="0"/>
              </a:rPr>
              <a:t>en</a:t>
            </a:r>
            <a:r>
              <a:rPr lang="en-GB" sz="1400" b="0" i="0" u="none" strike="noStrike" spc="-1" dirty="0">
                <a:solidFill>
                  <a:srgbClr val="000000"/>
                </a:solidFill>
                <a:effectLst/>
                <a:latin typeface="Arial" panose="020B0604020202020204" pitchFamily="34" charset="0"/>
              </a:rPr>
              <a:t> plus</a:t>
            </a:r>
            <a:endParaRPr lang="ru-RU" sz="14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89501681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Table 1"/>
          <p:cNvGraphicFramePr/>
          <p:nvPr>
            <p:extLst>
              <p:ext uri="{D42A27DB-BD31-4B8C-83A1-F6EECF244321}">
                <p14:modId xmlns:p14="http://schemas.microsoft.com/office/powerpoint/2010/main" val="2097353671"/>
              </p:ext>
            </p:extLst>
          </p:nvPr>
        </p:nvGraphicFramePr>
        <p:xfrm>
          <a:off x="323640" y="1103760"/>
          <a:ext cx="4984920" cy="3108960"/>
        </p:xfrm>
        <a:graphic>
          <a:graphicData uri="http://schemas.openxmlformats.org/drawingml/2006/table">
            <a:tbl>
              <a:tblPr/>
              <a:tblGrid>
                <a:gridCol w="711720">
                  <a:extLst>
                    <a:ext uri="{9D8B030D-6E8A-4147-A177-3AD203B41FA5}">
                      <a16:colId xmlns:a16="http://schemas.microsoft.com/office/drawing/2014/main" val="20000"/>
                    </a:ext>
                  </a:extLst>
                </a:gridCol>
                <a:gridCol w="711720">
                  <a:extLst>
                    <a:ext uri="{9D8B030D-6E8A-4147-A177-3AD203B41FA5}">
                      <a16:colId xmlns:a16="http://schemas.microsoft.com/office/drawing/2014/main" val="20003"/>
                    </a:ext>
                  </a:extLst>
                </a:gridCol>
                <a:gridCol w="711720">
                  <a:extLst>
                    <a:ext uri="{9D8B030D-6E8A-4147-A177-3AD203B41FA5}">
                      <a16:colId xmlns:a16="http://schemas.microsoft.com/office/drawing/2014/main" val="20004"/>
                    </a:ext>
                  </a:extLst>
                </a:gridCol>
                <a:gridCol w="711720">
                  <a:extLst>
                    <a:ext uri="{9D8B030D-6E8A-4147-A177-3AD203B41FA5}">
                      <a16:colId xmlns:a16="http://schemas.microsoft.com/office/drawing/2014/main" val="20005"/>
                    </a:ext>
                  </a:extLst>
                </a:gridCol>
                <a:gridCol w="711720">
                  <a:extLst>
                    <a:ext uri="{9D8B030D-6E8A-4147-A177-3AD203B41FA5}">
                      <a16:colId xmlns:a16="http://schemas.microsoft.com/office/drawing/2014/main" val="20006"/>
                    </a:ext>
                  </a:extLst>
                </a:gridCol>
                <a:gridCol w="711720">
                  <a:extLst>
                    <a:ext uri="{9D8B030D-6E8A-4147-A177-3AD203B41FA5}">
                      <a16:colId xmlns:a16="http://schemas.microsoft.com/office/drawing/2014/main" val="20007"/>
                    </a:ext>
                  </a:extLst>
                </a:gridCol>
                <a:gridCol w="714600">
                  <a:extLst>
                    <a:ext uri="{9D8B030D-6E8A-4147-A177-3AD203B41FA5}">
                      <a16:colId xmlns:a16="http://schemas.microsoft.com/office/drawing/2014/main" val="20008"/>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M</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E</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0.1</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103"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trike="noStrike" spc="-1" dirty="0">
                <a:solidFill>
                  <a:srgbClr val="000000"/>
                </a:solidFill>
                <a:uFill>
                  <a:solidFill>
                    <a:srgbClr val="FFFFFF"/>
                  </a:solidFill>
                </a:uFill>
                <a:latin typeface="Calibri"/>
              </a:rPr>
              <a:t>4</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[Y+3..Y+5]</a:t>
            </a:r>
            <a:endParaRPr lang="ru-RU" sz="1800" b="0" strike="noStrike" spc="-1" dirty="0">
              <a:solidFill>
                <a:srgbClr val="000000"/>
              </a:solidFill>
              <a:uFill>
                <a:solidFill>
                  <a:srgbClr val="FFFFFF"/>
                </a:solidFill>
              </a:uFill>
              <a:latin typeface="Arial"/>
            </a:endParaRPr>
          </a:p>
        </p:txBody>
      </p:sp>
      <p:sp>
        <p:nvSpPr>
          <p:cNvPr id="105"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6"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2" name="CustomShape 3">
            <a:extLst>
              <a:ext uri="{FF2B5EF4-FFF2-40B4-BE49-F238E27FC236}">
                <a16:creationId xmlns:a16="http://schemas.microsoft.com/office/drawing/2014/main" id="{7FA0A3F7-0E0C-9314-72D3-2112065C0745}"/>
              </a:ext>
            </a:extLst>
          </p:cNvPr>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lvl="0"/>
            <a:r>
              <a:rPr lang="ru-RU" sz="1600" b="0" strike="noStrike" spc="-1" dirty="0">
                <a:solidFill>
                  <a:srgbClr val="000000"/>
                </a:solidFill>
                <a:uFill>
                  <a:solidFill>
                    <a:srgbClr val="FFFFFF"/>
                  </a:solidFill>
                </a:uFill>
                <a:latin typeface="Calibri"/>
                <a:ea typeface="DejaVu Sans"/>
              </a:rPr>
              <a:t> </a:t>
            </a:r>
            <a:r>
              <a:rPr lang="en-US" sz="1600" spc="-1" dirty="0">
                <a:solidFill>
                  <a:srgbClr val="000000"/>
                </a:solidFill>
                <a:uFill>
                  <a:solidFill>
                    <a:srgbClr val="FFFFFF"/>
                  </a:solidFill>
                </a:uFill>
                <a:latin typeface="Calibri"/>
              </a:rPr>
              <a:t>S. Russo (0.2)</a:t>
            </a:r>
          </a:p>
          <a:p>
            <a:pPr lvl="0"/>
            <a:r>
              <a:rPr lang="en-US" sz="1600" spc="-1" dirty="0">
                <a:solidFill>
                  <a:srgbClr val="000000"/>
                </a:solidFill>
                <a:uFill>
                  <a:solidFill>
                    <a:srgbClr val="FFFFFF"/>
                  </a:solidFill>
                </a:uFill>
                <a:latin typeface="Calibri"/>
              </a:rPr>
              <a:t>R. </a:t>
            </a:r>
            <a:r>
              <a:rPr lang="en-US" sz="1600" spc="-1" dirty="0" err="1">
                <a:solidFill>
                  <a:srgbClr val="000000"/>
                </a:solidFill>
                <a:uFill>
                  <a:solidFill>
                    <a:srgbClr val="FFFFFF"/>
                  </a:solidFill>
                </a:uFill>
                <a:latin typeface="Calibri"/>
              </a:rPr>
              <a:t>Gailor</a:t>
            </a:r>
            <a:r>
              <a:rPr lang="en-US" sz="1600" spc="-1" dirty="0">
                <a:solidFill>
                  <a:srgbClr val="000000"/>
                </a:solidFill>
                <a:uFill>
                  <a:solidFill>
                    <a:srgbClr val="FFFFFF"/>
                  </a:solidFill>
                </a:uFill>
                <a:latin typeface="Calibri"/>
              </a:rPr>
              <a:t> (0.2)</a:t>
            </a:r>
          </a:p>
          <a:p>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83940835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1904307937"/>
              </p:ext>
            </p:extLst>
          </p:nvPr>
        </p:nvGraphicFramePr>
        <p:xfrm>
          <a:off x="323640" y="1143000"/>
          <a:ext cx="5152320" cy="283464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I</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0.4</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dirty="0">
                          <a:solidFill>
                            <a:srgbClr val="000000"/>
                          </a:solidFill>
                          <a:uFill>
                            <a:solidFill>
                              <a:srgbClr val="FFFFFF"/>
                            </a:solidFill>
                          </a:uFill>
                          <a:latin typeface="Calibri"/>
                        </a:rPr>
                        <a:t>CDD</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dirty="0" err="1">
                          <a:solidFill>
                            <a:srgbClr val="000000"/>
                          </a:solidFill>
                          <a:uFill>
                            <a:solidFill>
                              <a:srgbClr val="FFFFFF"/>
                            </a:solidFill>
                          </a:uFill>
                          <a:latin typeface="Calibri"/>
                        </a:rPr>
                        <a:t>ϕ</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highlight>
                  <a:srgbClr val="FFFF00"/>
                </a:highlight>
                <a:uFill>
                  <a:solidFill>
                    <a:srgbClr val="FFFFFF"/>
                  </a:solidFill>
                </a:uFill>
                <a:latin typeface="Calibri"/>
              </a:rPr>
              <a:t>Livrable</a:t>
            </a:r>
            <a:r>
              <a:rPr lang="ru-RU" sz="2800" b="1" strike="noStrike" spc="-1" dirty="0">
                <a:solidFill>
                  <a:srgbClr val="000000"/>
                </a:solidFill>
                <a:highlight>
                  <a:srgbClr val="FFFF00"/>
                </a:highlight>
                <a:uFill>
                  <a:solidFill>
                    <a:srgbClr val="FFFFFF"/>
                  </a:solidFill>
                </a:uFill>
                <a:latin typeface="Calibri"/>
              </a:rPr>
              <a:t> </a:t>
            </a:r>
            <a:r>
              <a:rPr lang="en-US" sz="2800" b="1" spc="-1" dirty="0">
                <a:solidFill>
                  <a:srgbClr val="000000"/>
                </a:solidFill>
                <a:highlight>
                  <a:srgbClr val="FFFF00"/>
                </a:highlight>
                <a:uFill>
                  <a:solidFill>
                    <a:srgbClr val="FFFFFF"/>
                  </a:solidFill>
                </a:uFill>
                <a:latin typeface="Calibri"/>
              </a:rPr>
              <a:t>T2K</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[Y..Y+2]</a:t>
            </a:r>
            <a:endParaRPr lang="ru-RU" sz="1800" b="0" strike="noStrike" spc="-1" dirty="0">
              <a:solidFill>
                <a:srgbClr val="000000"/>
              </a:solidFill>
              <a:uFill>
                <a:solidFill>
                  <a:srgbClr val="FFFFFF"/>
                </a:solidFill>
              </a:uFill>
              <a:latin typeface="Arial"/>
            </a:endParaRPr>
          </a:p>
        </p:txBody>
      </p:sp>
      <p:sp>
        <p:nvSpPr>
          <p:cNvPr id="99"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lvl="0"/>
            <a:r>
              <a:rPr lang="ru-RU" sz="1600" b="0" strike="noStrike" spc="-1" dirty="0">
                <a:solidFill>
                  <a:srgbClr val="000000"/>
                </a:solidFill>
                <a:uFill>
                  <a:solidFill>
                    <a:srgbClr val="FFFFFF"/>
                  </a:solidFill>
                </a:uFill>
                <a:latin typeface="Calibri"/>
                <a:ea typeface="DejaVu Sans"/>
              </a:rPr>
              <a:t> </a:t>
            </a:r>
            <a:r>
              <a:rPr lang="en-US" sz="1600" spc="-1" dirty="0">
                <a:solidFill>
                  <a:srgbClr val="000000"/>
                </a:solidFill>
                <a:uFill>
                  <a:solidFill>
                    <a:srgbClr val="FFFFFF"/>
                  </a:solidFill>
                </a:uFill>
                <a:latin typeface="Calibri"/>
              </a:rPr>
              <a:t>D. </a:t>
            </a:r>
            <a:r>
              <a:rPr lang="en-US" sz="1600" spc="-1" dirty="0" err="1">
                <a:solidFill>
                  <a:srgbClr val="000000"/>
                </a:solidFill>
                <a:uFill>
                  <a:solidFill>
                    <a:srgbClr val="FFFFFF"/>
                  </a:solidFill>
                </a:uFill>
                <a:latin typeface="Calibri"/>
              </a:rPr>
              <a:t>Terront</a:t>
            </a:r>
            <a:r>
              <a:rPr lang="en-US" sz="1600" spc="-1" dirty="0">
                <a:solidFill>
                  <a:srgbClr val="000000"/>
                </a:solidFill>
                <a:uFill>
                  <a:solidFill>
                    <a:srgbClr val="FFFFFF"/>
                  </a:solidFill>
                </a:uFill>
                <a:latin typeface="Calibri"/>
              </a:rPr>
              <a:t> (0.4)</a:t>
            </a:r>
          </a:p>
          <a:p>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4218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Demandes spéciales</a:t>
            </a:r>
            <a:endParaRPr lang="ru-RU" sz="1800" b="0" strike="noStrike" spc="-1">
              <a:solidFill>
                <a:srgbClr val="000000"/>
              </a:solidFill>
              <a:uFill>
                <a:solidFill>
                  <a:srgbClr val="FFFFFF"/>
                </a:solidFill>
              </a:uFill>
              <a:latin typeface="Arial"/>
            </a:endParaRPr>
          </a:p>
        </p:txBody>
      </p:sp>
      <p:graphicFrame>
        <p:nvGraphicFramePr>
          <p:cNvPr id="135" name="Table 2"/>
          <p:cNvGraphicFramePr/>
          <p:nvPr>
            <p:extLst>
              <p:ext uri="{D42A27DB-BD31-4B8C-83A1-F6EECF244321}">
                <p14:modId xmlns:p14="http://schemas.microsoft.com/office/powerpoint/2010/main" val="2375523442"/>
              </p:ext>
            </p:extLst>
          </p:nvPr>
        </p:nvGraphicFramePr>
        <p:xfrm>
          <a:off x="179640" y="764640"/>
          <a:ext cx="8781840" cy="1591080"/>
        </p:xfrm>
        <a:graphic>
          <a:graphicData uri="http://schemas.openxmlformats.org/drawingml/2006/table">
            <a:tbl>
              <a:tblPr/>
              <a:tblGrid>
                <a:gridCol w="627264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21320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C000"/>
                          </a:solidFill>
                          <a:uFill>
                            <a:solidFill>
                              <a:srgbClr val="FFFFFF"/>
                            </a:solidFill>
                          </a:uFill>
                          <a:latin typeface="Calibri"/>
                        </a:rPr>
                        <a:t>Nouveau Matériel</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Origine Budget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Cout estimé</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428760">
                <a:tc>
                  <a:txBody>
                    <a:bodyPr/>
                    <a:lstStyle/>
                    <a:p>
                      <a:endParaRPr lang="fr-FR" sz="1400" dirty="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dirty="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428760">
                <a:tc>
                  <a:txBody>
                    <a:bodyPr/>
                    <a:lstStyle/>
                    <a:p>
                      <a:endParaRPr lang="fr-FR" sz="1400" dirty="0">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428760">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bl>
          </a:graphicData>
        </a:graphic>
      </p:graphicFrame>
      <p:graphicFrame>
        <p:nvGraphicFramePr>
          <p:cNvPr id="136" name="Table 3"/>
          <p:cNvGraphicFramePr/>
          <p:nvPr>
            <p:extLst>
              <p:ext uri="{D42A27DB-BD31-4B8C-83A1-F6EECF244321}">
                <p14:modId xmlns:p14="http://schemas.microsoft.com/office/powerpoint/2010/main" val="659760747"/>
              </p:ext>
            </p:extLst>
          </p:nvPr>
        </p:nvGraphicFramePr>
        <p:xfrm>
          <a:off x="179640" y="2565000"/>
          <a:ext cx="8781840" cy="1162320"/>
        </p:xfrm>
        <a:graphic>
          <a:graphicData uri="http://schemas.openxmlformats.org/drawingml/2006/table">
            <a:tbl>
              <a:tblPr/>
              <a:tblGrid>
                <a:gridCol w="540036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79748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C000"/>
                          </a:solidFill>
                          <a:uFill>
                            <a:solidFill>
                              <a:srgbClr val="FFFFFF"/>
                            </a:solidFill>
                          </a:uFill>
                          <a:latin typeface="Calibri"/>
                        </a:rPr>
                        <a:t>Matériel existant / Locaux</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Conflits potentiels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Dates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428760">
                <a:tc>
                  <a:txBody>
                    <a:bodyPr/>
                    <a:lstStyle/>
                    <a:p>
                      <a:endParaRPr lang="fr-FR" sz="1400" noProof="0" dirty="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dirty="0">
                        <a:latin typeface="Calibri"/>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428760">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graphicFrame>
        <p:nvGraphicFramePr>
          <p:cNvPr id="137" name="Table 4"/>
          <p:cNvGraphicFramePr/>
          <p:nvPr/>
        </p:nvGraphicFramePr>
        <p:xfrm>
          <a:off x="179640" y="3861000"/>
          <a:ext cx="8781840" cy="1162320"/>
        </p:xfrm>
        <a:graphic>
          <a:graphicData uri="http://schemas.openxmlformats.org/drawingml/2006/table">
            <a:tbl>
              <a:tblPr/>
              <a:tblGrid>
                <a:gridCol w="540036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79748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C000"/>
                          </a:solidFill>
                          <a:uFill>
                            <a:solidFill>
                              <a:srgbClr val="FFFFFF"/>
                            </a:solidFill>
                          </a:uFill>
                          <a:latin typeface="Calibri"/>
                        </a:rPr>
                        <a:t>Postes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Nature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Dates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428760">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428760">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graphicFrame>
        <p:nvGraphicFramePr>
          <p:cNvPr id="138" name="Table 5"/>
          <p:cNvGraphicFramePr/>
          <p:nvPr>
            <p:extLst>
              <p:ext uri="{D42A27DB-BD31-4B8C-83A1-F6EECF244321}">
                <p14:modId xmlns:p14="http://schemas.microsoft.com/office/powerpoint/2010/main" val="540393244"/>
              </p:ext>
            </p:extLst>
          </p:nvPr>
        </p:nvGraphicFramePr>
        <p:xfrm>
          <a:off x="179640" y="5229361"/>
          <a:ext cx="8781840" cy="1327571"/>
        </p:xfrm>
        <a:graphic>
          <a:graphicData uri="http://schemas.openxmlformats.org/drawingml/2006/table">
            <a:tbl>
              <a:tblPr/>
              <a:tblGrid>
                <a:gridCol w="540036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797480">
                  <a:extLst>
                    <a:ext uri="{9D8B030D-6E8A-4147-A177-3AD203B41FA5}">
                      <a16:colId xmlns:a16="http://schemas.microsoft.com/office/drawing/2014/main" val="20002"/>
                    </a:ext>
                  </a:extLst>
                </a:gridCol>
              </a:tblGrid>
              <a:tr h="282173">
                <a:tc>
                  <a:txBody>
                    <a:bodyPr/>
                    <a:lstStyle/>
                    <a:p>
                      <a:pPr>
                        <a:lnSpc>
                          <a:spcPct val="100000"/>
                        </a:lnSpc>
                      </a:pPr>
                      <a:r>
                        <a:rPr lang="ru-RU" sz="1400" b="1" strike="noStrike" spc="-1" dirty="0" err="1">
                          <a:solidFill>
                            <a:srgbClr val="FFC000"/>
                          </a:solidFill>
                          <a:uFill>
                            <a:solidFill>
                              <a:srgbClr val="FFFFFF"/>
                            </a:solidFill>
                          </a:uFill>
                          <a:latin typeface="Calibri"/>
                        </a:rPr>
                        <a:t>Divers</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Coûts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400" b="1" strike="noStrike" spc="-1">
                          <a:solidFill>
                            <a:srgbClr val="FFFFFF"/>
                          </a:solidFill>
                          <a:uFill>
                            <a:solidFill>
                              <a:srgbClr val="FFFFFF"/>
                            </a:solidFill>
                          </a:uFill>
                          <a:latin typeface="Calibri"/>
                        </a:rPr>
                        <a:t>Dates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657011">
                <a:tc>
                  <a:txBody>
                    <a:bodyPr/>
                    <a:lstStyle/>
                    <a:p>
                      <a:pPr>
                        <a:lnSpc>
                          <a:spcPct val="100000"/>
                        </a:lnSpc>
                      </a:pPr>
                      <a:r>
                        <a:rPr lang="fr-FR" sz="1400" b="0" strike="noStrike" spc="-1" dirty="0">
                          <a:solidFill>
                            <a:srgbClr val="FF0000"/>
                          </a:solidFill>
                          <a:uFill>
                            <a:solidFill>
                              <a:srgbClr val="FFFFFF"/>
                            </a:solidFill>
                          </a:uFill>
                          <a:latin typeface="Calibri"/>
                          <a:cs typeface="Calibri"/>
                        </a:rPr>
                        <a:t>La collaboration HK demande des experts en </a:t>
                      </a:r>
                      <a:r>
                        <a:rPr lang="fr-FR" sz="1400" b="0" strike="noStrike" spc="-1" dirty="0" err="1">
                          <a:solidFill>
                            <a:srgbClr val="FF0000"/>
                          </a:solidFill>
                          <a:uFill>
                            <a:solidFill>
                              <a:srgbClr val="FFFFFF"/>
                            </a:solidFill>
                          </a:uFill>
                          <a:latin typeface="Calibri"/>
                          <a:cs typeface="Calibri"/>
                        </a:rPr>
                        <a:t>mecanique</a:t>
                      </a:r>
                      <a:r>
                        <a:rPr lang="fr-FR" sz="1400" b="0" strike="noStrike" spc="-1" dirty="0">
                          <a:solidFill>
                            <a:srgbClr val="FF0000"/>
                          </a:solidFill>
                          <a:uFill>
                            <a:solidFill>
                              <a:srgbClr val="FFFFFF"/>
                            </a:solidFill>
                          </a:uFill>
                          <a:latin typeface="Calibri"/>
                          <a:cs typeface="Calibri"/>
                        </a:rPr>
                        <a:t> pour l’</a:t>
                      </a:r>
                      <a:r>
                        <a:rPr lang="fr-FR" sz="1400" b="0" strike="noStrike" spc="-1" dirty="0" err="1">
                          <a:solidFill>
                            <a:srgbClr val="FF0000"/>
                          </a:solidFill>
                          <a:uFill>
                            <a:solidFill>
                              <a:srgbClr val="FFFFFF"/>
                            </a:solidFill>
                          </a:uFill>
                          <a:latin typeface="Calibri"/>
                          <a:cs typeface="Calibri"/>
                        </a:rPr>
                        <a:t>integration</a:t>
                      </a:r>
                      <a:r>
                        <a:rPr lang="fr-FR" sz="1400" b="0" strike="noStrike" spc="-1" dirty="0">
                          <a:solidFill>
                            <a:srgbClr val="FF0000"/>
                          </a:solidFill>
                          <a:uFill>
                            <a:solidFill>
                              <a:srgbClr val="FFFFFF"/>
                            </a:solidFill>
                          </a:uFill>
                          <a:latin typeface="Calibri"/>
                          <a:cs typeface="Calibri"/>
                        </a:rPr>
                        <a:t> des module FE ou CERN en 2025 et 2026. </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400" b="0" strike="noStrike" spc="-1" dirty="0">
                        <a:solidFill>
                          <a:srgbClr val="000000"/>
                        </a:solidFill>
                        <a:uFill>
                          <a:solidFill>
                            <a:srgbClr val="FFFFFF"/>
                          </a:solidFill>
                        </a:uFill>
                        <a:latin typeface="Calibri"/>
                        <a:ea typeface="+mn-ea"/>
                        <a:cs typeface="Calibri"/>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62269">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D3954DEE-2BD6-FF47-4F52-D6ED3142863A}"/>
              </a:ext>
            </a:extLst>
          </p:cNvPr>
          <p:cNvSpPr/>
          <p:nvPr/>
        </p:nvSpPr>
        <p:spPr>
          <a:xfrm>
            <a:off x="1711211" y="4633720"/>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sp>
        <p:nvSpPr>
          <p:cNvPr id="98" name="Rectangle 97">
            <a:extLst>
              <a:ext uri="{FF2B5EF4-FFF2-40B4-BE49-F238E27FC236}">
                <a16:creationId xmlns:a16="http://schemas.microsoft.com/office/drawing/2014/main" id="{C52BB3C0-0B22-76B6-F62D-841F6582C3C6}"/>
              </a:ext>
            </a:extLst>
          </p:cNvPr>
          <p:cNvSpPr/>
          <p:nvPr/>
        </p:nvSpPr>
        <p:spPr>
          <a:xfrm>
            <a:off x="305945" y="4636666"/>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37648"/>
            <a:ext cx="9114968" cy="965393"/>
          </a:xfrm>
        </p:spPr>
        <p:txBody>
          <a:bodyPr>
            <a:normAutofit/>
          </a:bodyPr>
          <a:lstStyle/>
          <a:p>
            <a:pPr algn="ctr"/>
            <a:r>
              <a:rPr lang="en-US" sz="4000" dirty="0">
                <a:solidFill>
                  <a:schemeClr val="accent2"/>
                </a:solidFill>
                <a:latin typeface="+mn-lt"/>
              </a:rPr>
              <a:t>HK Clock Distribution Scheme</a:t>
            </a:r>
          </a:p>
        </p:txBody>
      </p:sp>
      <p:sp>
        <p:nvSpPr>
          <p:cNvPr id="8" name="Rectangle 7">
            <a:extLst>
              <a:ext uri="{FF2B5EF4-FFF2-40B4-BE49-F238E27FC236}">
                <a16:creationId xmlns:a16="http://schemas.microsoft.com/office/drawing/2014/main" id="{04599173-9BAB-BC4B-B960-FD87E7BE88DF}"/>
              </a:ext>
            </a:extLst>
          </p:cNvPr>
          <p:cNvSpPr/>
          <p:nvPr/>
        </p:nvSpPr>
        <p:spPr>
          <a:xfrm>
            <a:off x="264127" y="2700509"/>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 </a:t>
            </a:r>
          </a:p>
        </p:txBody>
      </p:sp>
      <p:sp>
        <p:nvSpPr>
          <p:cNvPr id="9" name="Rectangle 8">
            <a:extLst>
              <a:ext uri="{FF2B5EF4-FFF2-40B4-BE49-F238E27FC236}">
                <a16:creationId xmlns:a16="http://schemas.microsoft.com/office/drawing/2014/main" id="{80DF2854-08C0-1848-A141-B6DE7DE089FC}"/>
              </a:ext>
            </a:extLst>
          </p:cNvPr>
          <p:cNvSpPr/>
          <p:nvPr/>
        </p:nvSpPr>
        <p:spPr>
          <a:xfrm>
            <a:off x="1599656" y="3515790"/>
            <a:ext cx="740150" cy="4924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Atomic Clock</a:t>
            </a:r>
          </a:p>
        </p:txBody>
      </p:sp>
      <p:cxnSp>
        <p:nvCxnSpPr>
          <p:cNvPr id="13" name="Straight Connector 12">
            <a:extLst>
              <a:ext uri="{FF2B5EF4-FFF2-40B4-BE49-F238E27FC236}">
                <a16:creationId xmlns:a16="http://schemas.microsoft.com/office/drawing/2014/main" id="{AC50EFDE-D012-7046-A39D-339C693F2247}"/>
              </a:ext>
            </a:extLst>
          </p:cNvPr>
          <p:cNvCxnSpPr>
            <a:cxnSpLocks/>
          </p:cNvCxnSpPr>
          <p:nvPr/>
        </p:nvCxnSpPr>
        <p:spPr>
          <a:xfrm>
            <a:off x="1231900" y="1419835"/>
            <a:ext cx="0" cy="4523416"/>
          </a:xfrm>
          <a:prstGeom prst="line">
            <a:avLst/>
          </a:prstGeom>
          <a:ln w="34925">
            <a:prstDash val="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D43C977C-52B8-0245-A174-12CF443D2649}"/>
              </a:ext>
            </a:extLst>
          </p:cNvPr>
          <p:cNvSpPr/>
          <p:nvPr/>
        </p:nvSpPr>
        <p:spPr>
          <a:xfrm>
            <a:off x="4493441" y="2675072"/>
            <a:ext cx="1006872" cy="6731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1st distribution stage</a:t>
            </a:r>
          </a:p>
        </p:txBody>
      </p:sp>
      <p:sp>
        <p:nvSpPr>
          <p:cNvPr id="55" name="TextBox 54">
            <a:extLst>
              <a:ext uri="{FF2B5EF4-FFF2-40B4-BE49-F238E27FC236}">
                <a16:creationId xmlns:a16="http://schemas.microsoft.com/office/drawing/2014/main" id="{6F3D8D42-54D6-A048-8F31-F24911BEF3FC}"/>
              </a:ext>
            </a:extLst>
          </p:cNvPr>
          <p:cNvSpPr txBox="1"/>
          <p:nvPr/>
        </p:nvSpPr>
        <p:spPr>
          <a:xfrm>
            <a:off x="864145" y="1149382"/>
            <a:ext cx="673839" cy="300082"/>
          </a:xfrm>
          <a:prstGeom prst="rect">
            <a:avLst/>
          </a:prstGeom>
          <a:noFill/>
        </p:spPr>
        <p:txBody>
          <a:bodyPr wrap="none" rtlCol="0">
            <a:spAutoFit/>
          </a:bodyPr>
          <a:lstStyle/>
          <a:p>
            <a:pPr defTabSz="685800"/>
            <a:r>
              <a:rPr lang="en-US" sz="1350" dirty="0">
                <a:solidFill>
                  <a:prstClr val="black"/>
                </a:solidFill>
                <a:latin typeface="Calibri" panose="020F0502020204030204"/>
              </a:rPr>
              <a:t>Cavern</a:t>
            </a:r>
          </a:p>
        </p:txBody>
      </p:sp>
      <p:sp>
        <p:nvSpPr>
          <p:cNvPr id="60" name="TextBox 59">
            <a:extLst>
              <a:ext uri="{FF2B5EF4-FFF2-40B4-BE49-F238E27FC236}">
                <a16:creationId xmlns:a16="http://schemas.microsoft.com/office/drawing/2014/main" id="{62577C23-82FC-AE43-9E29-96F7577BC677}"/>
              </a:ext>
            </a:extLst>
          </p:cNvPr>
          <p:cNvSpPr txBox="1"/>
          <p:nvPr/>
        </p:nvSpPr>
        <p:spPr>
          <a:xfrm>
            <a:off x="3585008" y="1534038"/>
            <a:ext cx="1222872" cy="415498"/>
          </a:xfrm>
          <a:prstGeom prst="rect">
            <a:avLst/>
          </a:prstGeom>
          <a:noFill/>
        </p:spPr>
        <p:txBody>
          <a:bodyPr wrap="square" rtlCol="0">
            <a:spAutoFit/>
          </a:bodyPr>
          <a:lstStyle/>
          <a:p>
            <a:pPr algn="ctr" defTabSz="685800"/>
            <a:r>
              <a:rPr lang="en-US" sz="1050" dirty="0">
                <a:solidFill>
                  <a:prstClr val="black"/>
                </a:solidFill>
                <a:latin typeface="Calibri" panose="020F0502020204030204"/>
              </a:rPr>
              <a:t>Time data and UTC (ethernet)</a:t>
            </a:r>
          </a:p>
        </p:txBody>
      </p:sp>
      <p:sp>
        <p:nvSpPr>
          <p:cNvPr id="30" name="TextBox 29">
            <a:extLst>
              <a:ext uri="{FF2B5EF4-FFF2-40B4-BE49-F238E27FC236}">
                <a16:creationId xmlns:a16="http://schemas.microsoft.com/office/drawing/2014/main" id="{BE7C56C3-EA80-F440-8D08-846F938C7AEE}"/>
              </a:ext>
            </a:extLst>
          </p:cNvPr>
          <p:cNvSpPr txBox="1"/>
          <p:nvPr/>
        </p:nvSpPr>
        <p:spPr>
          <a:xfrm>
            <a:off x="1989284" y="3236472"/>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sp>
        <p:nvSpPr>
          <p:cNvPr id="36" name="Rectangle 35">
            <a:extLst>
              <a:ext uri="{FF2B5EF4-FFF2-40B4-BE49-F238E27FC236}">
                <a16:creationId xmlns:a16="http://schemas.microsoft.com/office/drawing/2014/main" id="{9A2D1E06-8C4D-1841-959E-6CB44A97D483}"/>
              </a:ext>
            </a:extLst>
          </p:cNvPr>
          <p:cNvSpPr/>
          <p:nvPr/>
        </p:nvSpPr>
        <p:spPr>
          <a:xfrm>
            <a:off x="111386" y="5211338"/>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a:t>
            </a:r>
          </a:p>
        </p:txBody>
      </p:sp>
      <p:cxnSp>
        <p:nvCxnSpPr>
          <p:cNvPr id="15" name="Elbow Connector 14">
            <a:extLst>
              <a:ext uri="{FF2B5EF4-FFF2-40B4-BE49-F238E27FC236}">
                <a16:creationId xmlns:a16="http://schemas.microsoft.com/office/drawing/2014/main" id="{38EF2044-ED9B-1849-8AE8-D8B715ED90A1}"/>
              </a:ext>
            </a:extLst>
          </p:cNvPr>
          <p:cNvCxnSpPr>
            <a:cxnSpLocks/>
          </p:cNvCxnSpPr>
          <p:nvPr/>
        </p:nvCxnSpPr>
        <p:spPr>
          <a:xfrm rot="5400000" flipH="1" flipV="1">
            <a:off x="3365474" y="211026"/>
            <a:ext cx="591914" cy="3307433"/>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8DF6A62-2B2D-7142-9BD9-03C71BCB94E9}"/>
              </a:ext>
            </a:extLst>
          </p:cNvPr>
          <p:cNvSpPr/>
          <p:nvPr/>
        </p:nvSpPr>
        <p:spPr>
          <a:xfrm>
            <a:off x="57211" y="4479127"/>
            <a:ext cx="6048176" cy="1339127"/>
          </a:xfrm>
          <a:prstGeom prst="rect">
            <a:avLst/>
          </a:prstGeom>
          <a:noFill/>
          <a:ln w="254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9" name="TextBox 28">
            <a:extLst>
              <a:ext uri="{FF2B5EF4-FFF2-40B4-BE49-F238E27FC236}">
                <a16:creationId xmlns:a16="http://schemas.microsoft.com/office/drawing/2014/main" id="{754D1795-D6AD-A848-8641-AA5BB7DFF9E7}"/>
              </a:ext>
            </a:extLst>
          </p:cNvPr>
          <p:cNvSpPr txBox="1"/>
          <p:nvPr/>
        </p:nvSpPr>
        <p:spPr>
          <a:xfrm>
            <a:off x="5197734" y="5779743"/>
            <a:ext cx="95141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Redundancy</a:t>
            </a:r>
            <a:endParaRPr lang="en-US" sz="1350" dirty="0">
              <a:solidFill>
                <a:prstClr val="black"/>
              </a:solidFill>
              <a:latin typeface="Calibri" panose="020F0502020204030204"/>
            </a:endParaRPr>
          </a:p>
        </p:txBody>
      </p:sp>
      <p:sp>
        <p:nvSpPr>
          <p:cNvPr id="10" name="Rectangle 9">
            <a:extLst>
              <a:ext uri="{FF2B5EF4-FFF2-40B4-BE49-F238E27FC236}">
                <a16:creationId xmlns:a16="http://schemas.microsoft.com/office/drawing/2014/main" id="{92192B4B-76A6-124D-A447-AEA824FBC7A7}"/>
              </a:ext>
            </a:extLst>
          </p:cNvPr>
          <p:cNvSpPr/>
          <p:nvPr/>
        </p:nvSpPr>
        <p:spPr>
          <a:xfrm>
            <a:off x="2273418" y="2566338"/>
            <a:ext cx="489857" cy="6918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Time Ref/</a:t>
            </a:r>
          </a:p>
          <a:p>
            <a:pPr algn="ctr" defTabSz="685800"/>
            <a:r>
              <a:rPr lang="en-US" sz="900" dirty="0">
                <a:solidFill>
                  <a:prstClr val="white"/>
                </a:solidFill>
                <a:latin typeface="Calibri" panose="020F0502020204030204"/>
              </a:rPr>
              <a:t>fanout</a:t>
            </a:r>
          </a:p>
        </p:txBody>
      </p:sp>
      <p:sp>
        <p:nvSpPr>
          <p:cNvPr id="53" name="Rectangle 52">
            <a:extLst>
              <a:ext uri="{FF2B5EF4-FFF2-40B4-BE49-F238E27FC236}">
                <a16:creationId xmlns:a16="http://schemas.microsoft.com/office/drawing/2014/main" id="{F170280E-A2CC-1649-846D-B7383B4C25D8}"/>
              </a:ext>
            </a:extLst>
          </p:cNvPr>
          <p:cNvSpPr/>
          <p:nvPr/>
        </p:nvSpPr>
        <p:spPr>
          <a:xfrm>
            <a:off x="3171574" y="4759063"/>
            <a:ext cx="489857" cy="57688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Time Ref/</a:t>
            </a:r>
          </a:p>
          <a:p>
            <a:pPr algn="ctr" defTabSz="685800"/>
            <a:r>
              <a:rPr lang="en-US" sz="900" dirty="0">
                <a:solidFill>
                  <a:prstClr val="white"/>
                </a:solidFill>
                <a:latin typeface="Calibri" panose="020F0502020204030204"/>
              </a:rPr>
              <a:t>fanout</a:t>
            </a:r>
          </a:p>
        </p:txBody>
      </p:sp>
      <p:sp>
        <p:nvSpPr>
          <p:cNvPr id="70" name="Rectangle 69">
            <a:extLst>
              <a:ext uri="{FF2B5EF4-FFF2-40B4-BE49-F238E27FC236}">
                <a16:creationId xmlns:a16="http://schemas.microsoft.com/office/drawing/2014/main" id="{EF13A94A-7A04-694B-BA8C-2FC8FA471E57}"/>
              </a:ext>
            </a:extLst>
          </p:cNvPr>
          <p:cNvSpPr/>
          <p:nvPr/>
        </p:nvSpPr>
        <p:spPr>
          <a:xfrm>
            <a:off x="6700455" y="2426190"/>
            <a:ext cx="906617" cy="5037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2</a:t>
            </a:r>
            <a:r>
              <a:rPr lang="en-US" sz="900" baseline="30000" dirty="0">
                <a:solidFill>
                  <a:prstClr val="white"/>
                </a:solidFill>
                <a:latin typeface="Calibri" panose="020F0502020204030204"/>
              </a:rPr>
              <a:t>nd</a:t>
            </a:r>
            <a:r>
              <a:rPr lang="en-US" sz="900" dirty="0">
                <a:solidFill>
                  <a:prstClr val="white"/>
                </a:solidFill>
                <a:latin typeface="Calibri" panose="020F0502020204030204"/>
              </a:rPr>
              <a:t> distribution stage</a:t>
            </a:r>
          </a:p>
        </p:txBody>
      </p:sp>
      <p:sp>
        <p:nvSpPr>
          <p:cNvPr id="75" name="Rectangle 74">
            <a:extLst>
              <a:ext uri="{FF2B5EF4-FFF2-40B4-BE49-F238E27FC236}">
                <a16:creationId xmlns:a16="http://schemas.microsoft.com/office/drawing/2014/main" id="{E237CCE3-6460-B949-B6F4-0E8DC9C26D26}"/>
              </a:ext>
            </a:extLst>
          </p:cNvPr>
          <p:cNvSpPr/>
          <p:nvPr/>
        </p:nvSpPr>
        <p:spPr>
          <a:xfrm>
            <a:off x="8424442" y="2041089"/>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87" name="Rectangle 86">
            <a:extLst>
              <a:ext uri="{FF2B5EF4-FFF2-40B4-BE49-F238E27FC236}">
                <a16:creationId xmlns:a16="http://schemas.microsoft.com/office/drawing/2014/main" id="{109C09F2-BD49-8A45-9342-27E23AEC71E8}"/>
              </a:ext>
            </a:extLst>
          </p:cNvPr>
          <p:cNvSpPr/>
          <p:nvPr/>
        </p:nvSpPr>
        <p:spPr>
          <a:xfrm>
            <a:off x="4841589" y="5088115"/>
            <a:ext cx="1006872" cy="6731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1st distribution stage</a:t>
            </a:r>
          </a:p>
        </p:txBody>
      </p:sp>
      <p:sp>
        <p:nvSpPr>
          <p:cNvPr id="90" name="Rectangle 89">
            <a:extLst>
              <a:ext uri="{FF2B5EF4-FFF2-40B4-BE49-F238E27FC236}">
                <a16:creationId xmlns:a16="http://schemas.microsoft.com/office/drawing/2014/main" id="{8BDFDDC6-B7A8-8542-9B32-6C6F3A5DC5D7}"/>
              </a:ext>
            </a:extLst>
          </p:cNvPr>
          <p:cNvSpPr/>
          <p:nvPr/>
        </p:nvSpPr>
        <p:spPr>
          <a:xfrm>
            <a:off x="6690571" y="4067956"/>
            <a:ext cx="906617" cy="50373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2</a:t>
            </a:r>
            <a:r>
              <a:rPr lang="en-US" sz="900" baseline="30000" dirty="0">
                <a:solidFill>
                  <a:prstClr val="white"/>
                </a:solidFill>
                <a:latin typeface="Calibri" panose="020F0502020204030204"/>
              </a:rPr>
              <a:t>nd</a:t>
            </a:r>
            <a:r>
              <a:rPr lang="en-US" sz="900" dirty="0">
                <a:solidFill>
                  <a:prstClr val="white"/>
                </a:solidFill>
                <a:latin typeface="Calibri" panose="020F0502020204030204"/>
              </a:rPr>
              <a:t> distribution stage</a:t>
            </a:r>
          </a:p>
        </p:txBody>
      </p:sp>
      <p:cxnSp>
        <p:nvCxnSpPr>
          <p:cNvPr id="92" name="Straight Connector 91">
            <a:extLst>
              <a:ext uri="{FF2B5EF4-FFF2-40B4-BE49-F238E27FC236}">
                <a16:creationId xmlns:a16="http://schemas.microsoft.com/office/drawing/2014/main" id="{AE396547-1DDC-5141-9334-A6F2589A7D37}"/>
              </a:ext>
            </a:extLst>
          </p:cNvPr>
          <p:cNvCxnSpPr>
            <a:cxnSpLocks/>
          </p:cNvCxnSpPr>
          <p:nvPr/>
        </p:nvCxnSpPr>
        <p:spPr>
          <a:xfrm>
            <a:off x="6476093" y="2678056"/>
            <a:ext cx="0" cy="1641765"/>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8F3A7713-940C-5A45-8896-7F4C06CDA0ED}"/>
              </a:ext>
            </a:extLst>
          </p:cNvPr>
          <p:cNvCxnSpPr/>
          <p:nvPr/>
        </p:nvCxnSpPr>
        <p:spPr>
          <a:xfrm>
            <a:off x="6476093" y="2665885"/>
            <a:ext cx="224362" cy="0"/>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8AFBBB9-BFBD-7140-818D-A1AE055FC7AE}"/>
              </a:ext>
            </a:extLst>
          </p:cNvPr>
          <p:cNvCxnSpPr>
            <a:cxnSpLocks/>
            <a:endCxn id="90" idx="1"/>
          </p:cNvCxnSpPr>
          <p:nvPr/>
        </p:nvCxnSpPr>
        <p:spPr>
          <a:xfrm>
            <a:off x="6476093" y="4319821"/>
            <a:ext cx="214478" cy="1"/>
          </a:xfrm>
          <a:prstGeom prst="straightConnector1">
            <a:avLst/>
          </a:prstGeom>
          <a:ln w="254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F8516C80-383B-1941-9284-77B39AFCAD59}"/>
              </a:ext>
            </a:extLst>
          </p:cNvPr>
          <p:cNvCxnSpPr>
            <a:cxnSpLocks/>
          </p:cNvCxnSpPr>
          <p:nvPr/>
        </p:nvCxnSpPr>
        <p:spPr>
          <a:xfrm>
            <a:off x="6349277" y="2819330"/>
            <a:ext cx="159" cy="1654219"/>
          </a:xfrm>
          <a:prstGeom prst="line">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36AE417-CBC1-FD4C-B95F-FA734A6B2841}"/>
              </a:ext>
            </a:extLst>
          </p:cNvPr>
          <p:cNvCxnSpPr>
            <a:cxnSpLocks/>
          </p:cNvCxnSpPr>
          <p:nvPr/>
        </p:nvCxnSpPr>
        <p:spPr>
          <a:xfrm>
            <a:off x="6362058" y="2819330"/>
            <a:ext cx="351019" cy="1"/>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FA8C317E-6A56-1F40-8491-039D509E0F57}"/>
              </a:ext>
            </a:extLst>
          </p:cNvPr>
          <p:cNvCxnSpPr>
            <a:cxnSpLocks/>
          </p:cNvCxnSpPr>
          <p:nvPr/>
        </p:nvCxnSpPr>
        <p:spPr>
          <a:xfrm>
            <a:off x="6349436" y="4473548"/>
            <a:ext cx="351019" cy="5579"/>
          </a:xfrm>
          <a:prstGeom prst="straightConnector1">
            <a:avLst/>
          </a:prstGeom>
          <a:ln w="2540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a:extLst>
              <a:ext uri="{FF2B5EF4-FFF2-40B4-BE49-F238E27FC236}">
                <a16:creationId xmlns:a16="http://schemas.microsoft.com/office/drawing/2014/main" id="{B810C15E-4634-B549-90E0-B1C094331BCD}"/>
              </a:ext>
            </a:extLst>
          </p:cNvPr>
          <p:cNvCxnSpPr>
            <a:cxnSpLocks/>
            <a:stCxn id="87" idx="0"/>
          </p:cNvCxnSpPr>
          <p:nvPr/>
        </p:nvCxnSpPr>
        <p:spPr>
          <a:xfrm rot="5400000" flipH="1" flipV="1">
            <a:off x="5060174" y="3801910"/>
            <a:ext cx="1571057" cy="1001354"/>
          </a:xfrm>
          <a:prstGeom prst="bentConnector3">
            <a:avLst>
              <a:gd name="adj1" fmla="val 97191"/>
            </a:avLst>
          </a:prstGeom>
          <a:ln w="25400">
            <a:solidFill>
              <a:srgbClr val="7030A0"/>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FF4BD051-DB60-2A4F-8DA7-BB325BB7ABD2}"/>
              </a:ext>
            </a:extLst>
          </p:cNvPr>
          <p:cNvSpPr/>
          <p:nvPr/>
        </p:nvSpPr>
        <p:spPr>
          <a:xfrm>
            <a:off x="8424441" y="2810907"/>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119" name="TextBox 118">
            <a:extLst>
              <a:ext uri="{FF2B5EF4-FFF2-40B4-BE49-F238E27FC236}">
                <a16:creationId xmlns:a16="http://schemas.microsoft.com/office/drawing/2014/main" id="{FAC31FF3-9A95-6F4C-BF57-BE92D2511F91}"/>
              </a:ext>
            </a:extLst>
          </p:cNvPr>
          <p:cNvSpPr txBox="1"/>
          <p:nvPr/>
        </p:nvSpPr>
        <p:spPr>
          <a:xfrm>
            <a:off x="8424441" y="2478828"/>
            <a:ext cx="435575"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a:t>
            </a:r>
          </a:p>
        </p:txBody>
      </p:sp>
      <p:cxnSp>
        <p:nvCxnSpPr>
          <p:cNvPr id="124" name="Elbow Connector 123">
            <a:extLst>
              <a:ext uri="{FF2B5EF4-FFF2-40B4-BE49-F238E27FC236}">
                <a16:creationId xmlns:a16="http://schemas.microsoft.com/office/drawing/2014/main" id="{E86025F0-D828-B845-8DF2-FE0EC944948E}"/>
              </a:ext>
            </a:extLst>
          </p:cNvPr>
          <p:cNvCxnSpPr>
            <a:stCxn id="70" idx="3"/>
            <a:endCxn id="75" idx="1"/>
          </p:cNvCxnSpPr>
          <p:nvPr/>
        </p:nvCxnSpPr>
        <p:spPr>
          <a:xfrm flipV="1">
            <a:off x="7607071" y="2248089"/>
            <a:ext cx="817370" cy="429967"/>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a:extLst>
              <a:ext uri="{FF2B5EF4-FFF2-40B4-BE49-F238E27FC236}">
                <a16:creationId xmlns:a16="http://schemas.microsoft.com/office/drawing/2014/main" id="{6F498638-2858-A742-AF21-85B0DEBDE017}"/>
              </a:ext>
            </a:extLst>
          </p:cNvPr>
          <p:cNvCxnSpPr>
            <a:stCxn id="70" idx="3"/>
            <a:endCxn id="118" idx="1"/>
          </p:cNvCxnSpPr>
          <p:nvPr/>
        </p:nvCxnSpPr>
        <p:spPr>
          <a:xfrm>
            <a:off x="7607072" y="2678056"/>
            <a:ext cx="817369" cy="339851"/>
          </a:xfrm>
          <a:prstGeom prst="bentConnector3">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F6C0E8EA-1739-C24C-8941-D9E16EE10587}"/>
              </a:ext>
            </a:extLst>
          </p:cNvPr>
          <p:cNvSpPr/>
          <p:nvPr/>
        </p:nvSpPr>
        <p:spPr>
          <a:xfrm>
            <a:off x="8427340" y="3693936"/>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128" name="Rectangle 127">
            <a:extLst>
              <a:ext uri="{FF2B5EF4-FFF2-40B4-BE49-F238E27FC236}">
                <a16:creationId xmlns:a16="http://schemas.microsoft.com/office/drawing/2014/main" id="{CC80A308-5D59-E04D-9FFD-EF7DA7783BEE}"/>
              </a:ext>
            </a:extLst>
          </p:cNvPr>
          <p:cNvSpPr/>
          <p:nvPr/>
        </p:nvSpPr>
        <p:spPr>
          <a:xfrm>
            <a:off x="8427339" y="4463754"/>
            <a:ext cx="435575" cy="41400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FE</a:t>
            </a:r>
          </a:p>
        </p:txBody>
      </p:sp>
      <p:sp>
        <p:nvSpPr>
          <p:cNvPr id="129" name="TextBox 128">
            <a:extLst>
              <a:ext uri="{FF2B5EF4-FFF2-40B4-BE49-F238E27FC236}">
                <a16:creationId xmlns:a16="http://schemas.microsoft.com/office/drawing/2014/main" id="{C818EDA2-C18C-5C4A-BA74-C6C209C7B67A}"/>
              </a:ext>
            </a:extLst>
          </p:cNvPr>
          <p:cNvSpPr txBox="1"/>
          <p:nvPr/>
        </p:nvSpPr>
        <p:spPr>
          <a:xfrm>
            <a:off x="8427339" y="4131675"/>
            <a:ext cx="435575"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a:t>
            </a:r>
          </a:p>
        </p:txBody>
      </p:sp>
      <p:cxnSp>
        <p:nvCxnSpPr>
          <p:cNvPr id="130" name="Elbow Connector 129">
            <a:extLst>
              <a:ext uri="{FF2B5EF4-FFF2-40B4-BE49-F238E27FC236}">
                <a16:creationId xmlns:a16="http://schemas.microsoft.com/office/drawing/2014/main" id="{27C06C74-CEAB-A74E-9A8C-85607CDF228A}"/>
              </a:ext>
            </a:extLst>
          </p:cNvPr>
          <p:cNvCxnSpPr>
            <a:endCxn id="127" idx="1"/>
          </p:cNvCxnSpPr>
          <p:nvPr/>
        </p:nvCxnSpPr>
        <p:spPr>
          <a:xfrm flipV="1">
            <a:off x="7609969" y="3900936"/>
            <a:ext cx="817370" cy="429967"/>
          </a:xfrm>
          <a:prstGeom prst="bentConnector3">
            <a:avLst/>
          </a:prstGeom>
          <a:ln w="254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2E0BD60D-8639-0940-96C2-9CB45CBEFF22}"/>
              </a:ext>
            </a:extLst>
          </p:cNvPr>
          <p:cNvCxnSpPr>
            <a:endCxn id="128" idx="1"/>
          </p:cNvCxnSpPr>
          <p:nvPr/>
        </p:nvCxnSpPr>
        <p:spPr>
          <a:xfrm>
            <a:off x="7609970" y="4330903"/>
            <a:ext cx="817369" cy="339851"/>
          </a:xfrm>
          <a:prstGeom prst="bentConnector3">
            <a:avLst/>
          </a:prstGeom>
          <a:ln w="254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2AD66549-69D6-D644-9BFD-72BDE9EDB4FE}"/>
              </a:ext>
            </a:extLst>
          </p:cNvPr>
          <p:cNvSpPr txBox="1"/>
          <p:nvPr/>
        </p:nvSpPr>
        <p:spPr>
          <a:xfrm>
            <a:off x="8424440" y="3316480"/>
            <a:ext cx="435575" cy="300082"/>
          </a:xfrm>
          <a:prstGeom prst="rect">
            <a:avLst/>
          </a:prstGeom>
          <a:noFill/>
        </p:spPr>
        <p:txBody>
          <a:bodyPr wrap="square" rtlCol="0">
            <a:spAutoFit/>
          </a:bodyPr>
          <a:lstStyle/>
          <a:p>
            <a:pPr algn="ctr" defTabSz="685800"/>
            <a:r>
              <a:rPr lang="en-US" sz="1350" dirty="0">
                <a:solidFill>
                  <a:prstClr val="black"/>
                </a:solidFill>
                <a:latin typeface="Calibri" panose="020F0502020204030204"/>
              </a:rPr>
              <a:t>…</a:t>
            </a:r>
          </a:p>
        </p:txBody>
      </p:sp>
      <p:sp>
        <p:nvSpPr>
          <p:cNvPr id="137" name="TextBox 136">
            <a:extLst>
              <a:ext uri="{FF2B5EF4-FFF2-40B4-BE49-F238E27FC236}">
                <a16:creationId xmlns:a16="http://schemas.microsoft.com/office/drawing/2014/main" id="{44B2D9A1-235E-2847-BDBA-F60148242EC9}"/>
              </a:ext>
            </a:extLst>
          </p:cNvPr>
          <p:cNvSpPr txBox="1"/>
          <p:nvPr/>
        </p:nvSpPr>
        <p:spPr>
          <a:xfrm>
            <a:off x="7478823" y="3014706"/>
            <a:ext cx="1091966" cy="415498"/>
          </a:xfrm>
          <a:prstGeom prst="rect">
            <a:avLst/>
          </a:prstGeom>
          <a:noFill/>
        </p:spPr>
        <p:txBody>
          <a:bodyPr wrap="none" rtlCol="0">
            <a:spAutoFit/>
          </a:bodyPr>
          <a:lstStyle/>
          <a:p>
            <a:pPr defTabSz="685800"/>
            <a:r>
              <a:rPr lang="en-US" sz="1050" dirty="0" err="1">
                <a:solidFill>
                  <a:prstClr val="black"/>
                </a:solidFill>
                <a:latin typeface="Calibri" panose="020F0502020204030204"/>
              </a:rPr>
              <a:t>Clk</a:t>
            </a:r>
            <a:r>
              <a:rPr lang="en-US" sz="1050" dirty="0">
                <a:solidFill>
                  <a:prstClr val="black"/>
                </a:solidFill>
                <a:latin typeface="Calibri" panose="020F0502020204030204"/>
              </a:rPr>
              <a:t> and data</a:t>
            </a:r>
          </a:p>
          <a:p>
            <a:pPr defTabSz="685800"/>
            <a:r>
              <a:rPr lang="en-US" sz="1050" dirty="0">
                <a:solidFill>
                  <a:prstClr val="black"/>
                </a:solidFill>
                <a:latin typeface="Calibri" panose="020F0502020204030204"/>
              </a:rPr>
              <a:t>(redounded link)</a:t>
            </a:r>
          </a:p>
        </p:txBody>
      </p:sp>
      <p:sp>
        <p:nvSpPr>
          <p:cNvPr id="138" name="TextBox 137">
            <a:extLst>
              <a:ext uri="{FF2B5EF4-FFF2-40B4-BE49-F238E27FC236}">
                <a16:creationId xmlns:a16="http://schemas.microsoft.com/office/drawing/2014/main" id="{A4B74485-4F2C-F942-AD54-BBA29E8DA037}"/>
              </a:ext>
            </a:extLst>
          </p:cNvPr>
          <p:cNvSpPr txBox="1"/>
          <p:nvPr/>
        </p:nvSpPr>
        <p:spPr>
          <a:xfrm>
            <a:off x="7374007" y="4631641"/>
            <a:ext cx="1091966" cy="415498"/>
          </a:xfrm>
          <a:prstGeom prst="rect">
            <a:avLst/>
          </a:prstGeom>
          <a:noFill/>
        </p:spPr>
        <p:txBody>
          <a:bodyPr wrap="none" rtlCol="0">
            <a:spAutoFit/>
          </a:bodyPr>
          <a:lstStyle/>
          <a:p>
            <a:pPr defTabSz="685800"/>
            <a:r>
              <a:rPr lang="en-US" sz="1050" dirty="0" err="1">
                <a:solidFill>
                  <a:prstClr val="black"/>
                </a:solidFill>
                <a:latin typeface="Calibri" panose="020F0502020204030204"/>
              </a:rPr>
              <a:t>Clk</a:t>
            </a:r>
            <a:r>
              <a:rPr lang="en-US" sz="1050" dirty="0">
                <a:solidFill>
                  <a:prstClr val="black"/>
                </a:solidFill>
                <a:latin typeface="Calibri" panose="020F0502020204030204"/>
              </a:rPr>
              <a:t> and data</a:t>
            </a:r>
          </a:p>
          <a:p>
            <a:pPr defTabSz="685800"/>
            <a:r>
              <a:rPr lang="en-US" sz="1050" dirty="0">
                <a:solidFill>
                  <a:prstClr val="black"/>
                </a:solidFill>
                <a:latin typeface="Calibri" panose="020F0502020204030204"/>
              </a:rPr>
              <a:t>(redounded link)</a:t>
            </a:r>
          </a:p>
        </p:txBody>
      </p:sp>
      <p:sp>
        <p:nvSpPr>
          <p:cNvPr id="169" name="Rectangle 168">
            <a:extLst>
              <a:ext uri="{FF2B5EF4-FFF2-40B4-BE49-F238E27FC236}">
                <a16:creationId xmlns:a16="http://schemas.microsoft.com/office/drawing/2014/main" id="{6F275D35-20CE-4C44-A0C0-44C2163B03CB}"/>
              </a:ext>
            </a:extLst>
          </p:cNvPr>
          <p:cNvSpPr/>
          <p:nvPr/>
        </p:nvSpPr>
        <p:spPr>
          <a:xfrm>
            <a:off x="5328149" y="1503443"/>
            <a:ext cx="730233" cy="750423"/>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DAQ</a:t>
            </a:r>
          </a:p>
          <a:p>
            <a:pPr algn="ctr" defTabSz="685800"/>
            <a:r>
              <a:rPr lang="en-US" sz="1350" dirty="0">
                <a:solidFill>
                  <a:prstClr val="white"/>
                </a:solidFill>
                <a:latin typeface="Calibri" panose="020F0502020204030204"/>
              </a:rPr>
              <a:t>network</a:t>
            </a:r>
          </a:p>
        </p:txBody>
      </p:sp>
      <p:cxnSp>
        <p:nvCxnSpPr>
          <p:cNvPr id="171" name="Elbow Connector 170">
            <a:extLst>
              <a:ext uri="{FF2B5EF4-FFF2-40B4-BE49-F238E27FC236}">
                <a16:creationId xmlns:a16="http://schemas.microsoft.com/office/drawing/2014/main" id="{32B9389C-77C6-A441-BEE6-CA3E4A5F4D06}"/>
              </a:ext>
            </a:extLst>
          </p:cNvPr>
          <p:cNvCxnSpPr>
            <a:stCxn id="169" idx="3"/>
            <a:endCxn id="70" idx="0"/>
          </p:cNvCxnSpPr>
          <p:nvPr/>
        </p:nvCxnSpPr>
        <p:spPr>
          <a:xfrm>
            <a:off x="6058382" y="1878654"/>
            <a:ext cx="1095382" cy="547536"/>
          </a:xfrm>
          <a:prstGeom prst="bentConnector2">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3" name="Elbow Connector 172">
            <a:extLst>
              <a:ext uri="{FF2B5EF4-FFF2-40B4-BE49-F238E27FC236}">
                <a16:creationId xmlns:a16="http://schemas.microsoft.com/office/drawing/2014/main" id="{24F517D8-438B-214E-B617-C8F91AED43C2}"/>
              </a:ext>
            </a:extLst>
          </p:cNvPr>
          <p:cNvCxnSpPr>
            <a:stCxn id="169" idx="2"/>
            <a:endCxn id="25" idx="0"/>
          </p:cNvCxnSpPr>
          <p:nvPr/>
        </p:nvCxnSpPr>
        <p:spPr>
          <a:xfrm rot="5400000">
            <a:off x="5134468" y="2116274"/>
            <a:ext cx="421206" cy="696389"/>
          </a:xfrm>
          <a:prstGeom prst="bentConnector3">
            <a:avLst/>
          </a:prstGeom>
          <a:ln w="254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F05820FF-654B-9245-BE69-2B4A39A4E1E1}"/>
              </a:ext>
            </a:extLst>
          </p:cNvPr>
          <p:cNvCxnSpPr>
            <a:stCxn id="70" idx="2"/>
          </p:cNvCxnSpPr>
          <p:nvPr/>
        </p:nvCxnSpPr>
        <p:spPr>
          <a:xfrm flipH="1">
            <a:off x="7153763" y="2929921"/>
            <a:ext cx="1" cy="1138035"/>
          </a:xfrm>
          <a:prstGeom prst="straightConnector1">
            <a:avLst/>
          </a:prstGeom>
          <a:ln w="2222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8EEAEE3D-FA68-C148-8141-926AFE48C8CA}"/>
              </a:ext>
            </a:extLst>
          </p:cNvPr>
          <p:cNvSpPr txBox="1"/>
          <p:nvPr/>
        </p:nvSpPr>
        <p:spPr>
          <a:xfrm>
            <a:off x="5560102" y="2622291"/>
            <a:ext cx="795411" cy="415498"/>
          </a:xfrm>
          <a:prstGeom prst="rect">
            <a:avLst/>
          </a:prstGeom>
          <a:noFill/>
        </p:spPr>
        <p:txBody>
          <a:bodyPr wrap="none" rtlCol="0">
            <a:spAutoFit/>
          </a:bodyPr>
          <a:lstStyle/>
          <a:p>
            <a:pPr algn="ctr" defTabSz="685800"/>
            <a:r>
              <a:rPr lang="en-US" sz="1050" dirty="0">
                <a:solidFill>
                  <a:prstClr val="black"/>
                </a:solidFill>
                <a:latin typeface="Calibri" panose="020F0502020204030204"/>
              </a:rPr>
              <a:t>125MHz &amp; </a:t>
            </a:r>
          </a:p>
          <a:p>
            <a:pPr algn="ctr" defTabSz="685800"/>
            <a:r>
              <a:rPr lang="en-US" sz="1050" dirty="0">
                <a:solidFill>
                  <a:prstClr val="black"/>
                </a:solidFill>
                <a:latin typeface="Calibri" panose="020F0502020204030204"/>
              </a:rPr>
              <a:t>data</a:t>
            </a:r>
            <a:endParaRPr lang="en-US" sz="1350" dirty="0">
              <a:solidFill>
                <a:prstClr val="black"/>
              </a:solidFill>
              <a:latin typeface="Calibri" panose="020F0502020204030204"/>
            </a:endParaRPr>
          </a:p>
        </p:txBody>
      </p:sp>
      <p:sp>
        <p:nvSpPr>
          <p:cNvPr id="181" name="TextBox 180">
            <a:extLst>
              <a:ext uri="{FF2B5EF4-FFF2-40B4-BE49-F238E27FC236}">
                <a16:creationId xmlns:a16="http://schemas.microsoft.com/office/drawing/2014/main" id="{91BBC5B6-047C-884C-9AEA-94D2AB8A21A5}"/>
              </a:ext>
            </a:extLst>
          </p:cNvPr>
          <p:cNvSpPr txBox="1"/>
          <p:nvPr/>
        </p:nvSpPr>
        <p:spPr>
          <a:xfrm>
            <a:off x="3863378" y="3624979"/>
            <a:ext cx="1191416" cy="276999"/>
          </a:xfrm>
          <a:prstGeom prst="rect">
            <a:avLst/>
          </a:prstGeom>
          <a:noFill/>
        </p:spPr>
        <p:txBody>
          <a:bodyPr wrap="none" rtlCol="0">
            <a:spAutoFit/>
          </a:bodyPr>
          <a:lstStyle/>
          <a:p>
            <a:pPr defTabSz="685800"/>
            <a:r>
              <a:rPr lang="en-US" sz="1200" dirty="0">
                <a:solidFill>
                  <a:prstClr val="black"/>
                </a:solidFill>
                <a:latin typeface="Calibri" panose="020F0502020204030204"/>
              </a:rPr>
              <a:t>Sync commands</a:t>
            </a:r>
            <a:endParaRPr lang="en-US" sz="1350" dirty="0">
              <a:solidFill>
                <a:prstClr val="black"/>
              </a:solidFill>
              <a:latin typeface="Calibri" panose="020F0502020204030204"/>
            </a:endParaRPr>
          </a:p>
        </p:txBody>
      </p:sp>
      <p:sp>
        <p:nvSpPr>
          <p:cNvPr id="182" name="TextBox 181">
            <a:extLst>
              <a:ext uri="{FF2B5EF4-FFF2-40B4-BE49-F238E27FC236}">
                <a16:creationId xmlns:a16="http://schemas.microsoft.com/office/drawing/2014/main" id="{F02C2608-4B25-5D4F-8704-8CE8A999FCA4}"/>
              </a:ext>
            </a:extLst>
          </p:cNvPr>
          <p:cNvSpPr txBox="1"/>
          <p:nvPr/>
        </p:nvSpPr>
        <p:spPr>
          <a:xfrm>
            <a:off x="6214552" y="1609369"/>
            <a:ext cx="865943" cy="253916"/>
          </a:xfrm>
          <a:prstGeom prst="rect">
            <a:avLst/>
          </a:prstGeom>
          <a:noFill/>
        </p:spPr>
        <p:txBody>
          <a:bodyPr wrap="none" rtlCol="0">
            <a:spAutoFit/>
          </a:bodyPr>
          <a:lstStyle/>
          <a:p>
            <a:pPr defTabSz="685800"/>
            <a:r>
              <a:rPr lang="en-US" sz="1050" dirty="0">
                <a:solidFill>
                  <a:prstClr val="black"/>
                </a:solidFill>
                <a:latin typeface="Calibri" panose="020F0502020204030204"/>
              </a:rPr>
              <a:t>Slow control</a:t>
            </a:r>
            <a:endParaRPr lang="en-US" sz="1200" dirty="0">
              <a:solidFill>
                <a:prstClr val="black"/>
              </a:solidFill>
              <a:latin typeface="Calibri" panose="020F0502020204030204"/>
            </a:endParaRPr>
          </a:p>
        </p:txBody>
      </p:sp>
      <p:sp>
        <p:nvSpPr>
          <p:cNvPr id="183" name="TextBox 182">
            <a:extLst>
              <a:ext uri="{FF2B5EF4-FFF2-40B4-BE49-F238E27FC236}">
                <a16:creationId xmlns:a16="http://schemas.microsoft.com/office/drawing/2014/main" id="{0CD5C187-33DE-6F4F-93BF-C237FA2DCAA0}"/>
              </a:ext>
            </a:extLst>
          </p:cNvPr>
          <p:cNvSpPr txBox="1"/>
          <p:nvPr/>
        </p:nvSpPr>
        <p:spPr>
          <a:xfrm>
            <a:off x="6637437" y="3316480"/>
            <a:ext cx="575799" cy="415498"/>
          </a:xfrm>
          <a:prstGeom prst="rect">
            <a:avLst/>
          </a:prstGeom>
          <a:noFill/>
        </p:spPr>
        <p:txBody>
          <a:bodyPr wrap="none" rtlCol="0">
            <a:spAutoFit/>
          </a:bodyPr>
          <a:lstStyle/>
          <a:p>
            <a:pPr defTabSz="685800"/>
            <a:r>
              <a:rPr lang="en-US" sz="1050" dirty="0">
                <a:solidFill>
                  <a:prstClr val="black"/>
                </a:solidFill>
                <a:latin typeface="Calibri" panose="020F0502020204030204"/>
              </a:rPr>
              <a:t>Slow </a:t>
            </a:r>
          </a:p>
          <a:p>
            <a:pPr defTabSz="685800"/>
            <a:r>
              <a:rPr lang="en-US" sz="1050" dirty="0">
                <a:solidFill>
                  <a:prstClr val="black"/>
                </a:solidFill>
                <a:latin typeface="Calibri" panose="020F0502020204030204"/>
              </a:rPr>
              <a:t>control</a:t>
            </a:r>
            <a:endParaRPr lang="en-US" sz="1200" dirty="0">
              <a:solidFill>
                <a:prstClr val="black"/>
              </a:solidFill>
              <a:latin typeface="Calibri" panose="020F0502020204030204"/>
            </a:endParaRPr>
          </a:p>
        </p:txBody>
      </p:sp>
      <p:cxnSp>
        <p:nvCxnSpPr>
          <p:cNvPr id="186" name="Straight Arrow Connector 185">
            <a:extLst>
              <a:ext uri="{FF2B5EF4-FFF2-40B4-BE49-F238E27FC236}">
                <a16:creationId xmlns:a16="http://schemas.microsoft.com/office/drawing/2014/main" id="{0D32DC9E-2C19-6040-854D-805062D0DFBA}"/>
              </a:ext>
            </a:extLst>
          </p:cNvPr>
          <p:cNvCxnSpPr>
            <a:stCxn id="25" idx="3"/>
          </p:cNvCxnSpPr>
          <p:nvPr/>
        </p:nvCxnSpPr>
        <p:spPr>
          <a:xfrm flipV="1">
            <a:off x="5500313" y="3007551"/>
            <a:ext cx="1008227" cy="4072"/>
          </a:xfrm>
          <a:prstGeom prst="straightConnector1">
            <a:avLst/>
          </a:prstGeom>
          <a:ln w="25400">
            <a:solidFill>
              <a:srgbClr val="7030A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CAFDFE9-83B8-4F4C-B502-43CB807EF317}"/>
              </a:ext>
            </a:extLst>
          </p:cNvPr>
          <p:cNvCxnSpPr>
            <a:cxnSpLocks/>
          </p:cNvCxnSpPr>
          <p:nvPr/>
        </p:nvCxnSpPr>
        <p:spPr>
          <a:xfrm>
            <a:off x="5583722" y="2253866"/>
            <a:ext cx="0" cy="2835680"/>
          </a:xfrm>
          <a:prstGeom prst="straightConnector1">
            <a:avLst/>
          </a:prstGeom>
          <a:ln w="25400">
            <a:solidFill>
              <a:schemeClr val="tx2"/>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A4F8F68-F272-454C-905F-3FCB57B5FC4F}"/>
              </a:ext>
            </a:extLst>
          </p:cNvPr>
          <p:cNvSpPr/>
          <p:nvPr/>
        </p:nvSpPr>
        <p:spPr>
          <a:xfrm>
            <a:off x="3863378" y="3927240"/>
            <a:ext cx="843326" cy="39258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Calibration</a:t>
            </a:r>
            <a:endParaRPr lang="en-US" sz="900" dirty="0">
              <a:solidFill>
                <a:prstClr val="white"/>
              </a:solidFill>
              <a:latin typeface="Calibri" panose="020F0502020204030204"/>
            </a:endParaRPr>
          </a:p>
        </p:txBody>
      </p:sp>
      <p:sp>
        <p:nvSpPr>
          <p:cNvPr id="79" name="TextBox 78">
            <a:extLst>
              <a:ext uri="{FF2B5EF4-FFF2-40B4-BE49-F238E27FC236}">
                <a16:creationId xmlns:a16="http://schemas.microsoft.com/office/drawing/2014/main" id="{29A5CC99-62D0-0149-B769-0629C5DB9767}"/>
              </a:ext>
            </a:extLst>
          </p:cNvPr>
          <p:cNvSpPr txBox="1"/>
          <p:nvPr/>
        </p:nvSpPr>
        <p:spPr>
          <a:xfrm>
            <a:off x="4183070" y="2226882"/>
            <a:ext cx="1470211" cy="276999"/>
          </a:xfrm>
          <a:prstGeom prst="rect">
            <a:avLst/>
          </a:prstGeom>
          <a:noFill/>
        </p:spPr>
        <p:txBody>
          <a:bodyPr wrap="none" rtlCol="0">
            <a:spAutoFit/>
          </a:bodyPr>
          <a:lstStyle/>
          <a:p>
            <a:pPr defTabSz="685800"/>
            <a:r>
              <a:rPr lang="en-US" sz="1200" dirty="0">
                <a:solidFill>
                  <a:prstClr val="black"/>
                </a:solidFill>
                <a:latin typeface="Calibri" panose="020F0502020204030204"/>
              </a:rPr>
              <a:t>Commands and data</a:t>
            </a:r>
            <a:endParaRPr lang="en-US" sz="1350" dirty="0">
              <a:solidFill>
                <a:prstClr val="black"/>
              </a:solidFill>
              <a:latin typeface="Calibri" panose="020F0502020204030204"/>
            </a:endParaRPr>
          </a:p>
        </p:txBody>
      </p:sp>
      <p:cxnSp>
        <p:nvCxnSpPr>
          <p:cNvPr id="23" name="Elbow Connector 22">
            <a:extLst>
              <a:ext uri="{FF2B5EF4-FFF2-40B4-BE49-F238E27FC236}">
                <a16:creationId xmlns:a16="http://schemas.microsoft.com/office/drawing/2014/main" id="{4967C288-1766-5D44-9696-EE4F0DC3757C}"/>
              </a:ext>
            </a:extLst>
          </p:cNvPr>
          <p:cNvCxnSpPr>
            <a:cxnSpLocks/>
            <a:stCxn id="5" idx="3"/>
            <a:endCxn id="25" idx="2"/>
          </p:cNvCxnSpPr>
          <p:nvPr/>
        </p:nvCxnSpPr>
        <p:spPr>
          <a:xfrm flipV="1">
            <a:off x="4706704" y="3348172"/>
            <a:ext cx="290173" cy="775359"/>
          </a:xfrm>
          <a:prstGeom prst="bentConnector2">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14F213E-1431-6442-96CD-FA4E9A331487}"/>
              </a:ext>
            </a:extLst>
          </p:cNvPr>
          <p:cNvCxnSpPr/>
          <p:nvPr/>
        </p:nvCxnSpPr>
        <p:spPr>
          <a:xfrm>
            <a:off x="4996877" y="4047586"/>
            <a:ext cx="0" cy="1048202"/>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8DEE321-5458-C048-9A43-71CB9C5E391F}"/>
              </a:ext>
            </a:extLst>
          </p:cNvPr>
          <p:cNvSpPr txBox="1"/>
          <p:nvPr/>
        </p:nvSpPr>
        <p:spPr>
          <a:xfrm>
            <a:off x="4696001" y="4006583"/>
            <a:ext cx="341760" cy="461665"/>
          </a:xfrm>
          <a:prstGeom prst="rect">
            <a:avLst/>
          </a:prstGeom>
          <a:noFill/>
        </p:spPr>
        <p:txBody>
          <a:bodyPr wrap="none" rtlCol="0">
            <a:spAutoFit/>
          </a:bodyPr>
          <a:lstStyle/>
          <a:p>
            <a:pPr algn="ctr" defTabSz="685800"/>
            <a:r>
              <a:rPr lang="en-US" sz="1200" dirty="0">
                <a:solidFill>
                  <a:prstClr val="black"/>
                </a:solidFill>
                <a:latin typeface="Calibri" panose="020F0502020204030204"/>
              </a:rPr>
              <a:t>/</a:t>
            </a:r>
          </a:p>
          <a:p>
            <a:pPr algn="ctr" defTabSz="685800"/>
            <a:r>
              <a:rPr lang="en-US" sz="1200" dirty="0">
                <a:solidFill>
                  <a:prstClr val="black"/>
                </a:solidFill>
                <a:latin typeface="Calibri" panose="020F0502020204030204"/>
              </a:rPr>
              <a:t>10</a:t>
            </a:r>
            <a:endParaRPr lang="en-US" sz="1350" dirty="0">
              <a:solidFill>
                <a:prstClr val="black"/>
              </a:solidFill>
              <a:latin typeface="Calibri" panose="020F0502020204030204"/>
            </a:endParaRPr>
          </a:p>
        </p:txBody>
      </p:sp>
      <p:sp>
        <p:nvSpPr>
          <p:cNvPr id="81" name="Rectangle 80">
            <a:extLst>
              <a:ext uri="{FF2B5EF4-FFF2-40B4-BE49-F238E27FC236}">
                <a16:creationId xmlns:a16="http://schemas.microsoft.com/office/drawing/2014/main" id="{EEF0EBEB-6FEB-AF46-94E3-2E10EAF99897}"/>
              </a:ext>
            </a:extLst>
          </p:cNvPr>
          <p:cNvSpPr/>
          <p:nvPr/>
        </p:nvSpPr>
        <p:spPr>
          <a:xfrm>
            <a:off x="396092" y="2746538"/>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 </a:t>
            </a:r>
          </a:p>
        </p:txBody>
      </p:sp>
      <p:sp>
        <p:nvSpPr>
          <p:cNvPr id="89" name="Rectangle 88">
            <a:extLst>
              <a:ext uri="{FF2B5EF4-FFF2-40B4-BE49-F238E27FC236}">
                <a16:creationId xmlns:a16="http://schemas.microsoft.com/office/drawing/2014/main" id="{9BFA195F-9BDA-994E-BABE-8B7DA4B89E6C}"/>
              </a:ext>
            </a:extLst>
          </p:cNvPr>
          <p:cNvSpPr/>
          <p:nvPr/>
        </p:nvSpPr>
        <p:spPr>
          <a:xfrm>
            <a:off x="190383" y="5268220"/>
            <a:ext cx="679450" cy="457200"/>
          </a:xfrm>
          <a:prstGeom prst="rect">
            <a:avLst/>
          </a:prstGeom>
          <a:solidFill>
            <a:schemeClr val="accent6"/>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GNSS</a:t>
            </a:r>
          </a:p>
        </p:txBody>
      </p:sp>
      <p:cxnSp>
        <p:nvCxnSpPr>
          <p:cNvPr id="47" name="Elbow Connector 46">
            <a:extLst>
              <a:ext uri="{FF2B5EF4-FFF2-40B4-BE49-F238E27FC236}">
                <a16:creationId xmlns:a16="http://schemas.microsoft.com/office/drawing/2014/main" id="{CFD98AFC-9178-9042-8A29-2EE704AD2D93}"/>
              </a:ext>
            </a:extLst>
          </p:cNvPr>
          <p:cNvCxnSpPr>
            <a:stCxn id="9" idx="3"/>
            <a:endCxn id="10" idx="2"/>
          </p:cNvCxnSpPr>
          <p:nvPr/>
        </p:nvCxnSpPr>
        <p:spPr>
          <a:xfrm flipV="1">
            <a:off x="2339806" y="3258159"/>
            <a:ext cx="178541" cy="503852"/>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8A8F7359-31B6-2A49-8476-2B7FE8312C94}"/>
              </a:ext>
            </a:extLst>
          </p:cNvPr>
          <p:cNvSpPr txBox="1"/>
          <p:nvPr/>
        </p:nvSpPr>
        <p:spPr>
          <a:xfrm>
            <a:off x="2751371" y="2701465"/>
            <a:ext cx="998991"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PPS/125MHz</a:t>
            </a:r>
          </a:p>
        </p:txBody>
      </p:sp>
      <p:cxnSp>
        <p:nvCxnSpPr>
          <p:cNvPr id="69" name="Straight Arrow Connector 68">
            <a:extLst>
              <a:ext uri="{FF2B5EF4-FFF2-40B4-BE49-F238E27FC236}">
                <a16:creationId xmlns:a16="http://schemas.microsoft.com/office/drawing/2014/main" id="{9BD83FA1-E50A-D344-8F50-F0413DBBAD71}"/>
              </a:ext>
            </a:extLst>
          </p:cNvPr>
          <p:cNvCxnSpPr>
            <a:stCxn id="10" idx="3"/>
          </p:cNvCxnSpPr>
          <p:nvPr/>
        </p:nvCxnSpPr>
        <p:spPr>
          <a:xfrm>
            <a:off x="2763275" y="2912249"/>
            <a:ext cx="1730166" cy="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D4FD7CF1-9ACC-574F-8EB5-B2A35F098BF3}"/>
              </a:ext>
            </a:extLst>
          </p:cNvPr>
          <p:cNvSpPr txBox="1"/>
          <p:nvPr/>
        </p:nvSpPr>
        <p:spPr>
          <a:xfrm>
            <a:off x="2556482" y="2245772"/>
            <a:ext cx="920445"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PPS/10MHz</a:t>
            </a:r>
          </a:p>
        </p:txBody>
      </p:sp>
      <p:sp>
        <p:nvSpPr>
          <p:cNvPr id="120" name="Rectangle 119">
            <a:extLst>
              <a:ext uri="{FF2B5EF4-FFF2-40B4-BE49-F238E27FC236}">
                <a16:creationId xmlns:a16="http://schemas.microsoft.com/office/drawing/2014/main" id="{3F7ECE5B-CB5C-4C4B-BB82-ADB2D4546339}"/>
              </a:ext>
            </a:extLst>
          </p:cNvPr>
          <p:cNvSpPr/>
          <p:nvPr/>
        </p:nvSpPr>
        <p:spPr>
          <a:xfrm>
            <a:off x="3065410" y="3465781"/>
            <a:ext cx="689319" cy="67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dirty="0">
                <a:solidFill>
                  <a:prstClr val="white"/>
                </a:solidFill>
                <a:latin typeface="Calibri" panose="020F0502020204030204"/>
              </a:rPr>
              <a:t> Time/</a:t>
            </a:r>
          </a:p>
          <a:p>
            <a:pPr algn="ctr" defTabSz="685800"/>
            <a:r>
              <a:rPr lang="en-US" sz="1200" dirty="0">
                <a:solidFill>
                  <a:prstClr val="white"/>
                </a:solidFill>
                <a:latin typeface="Calibri" panose="020F0502020204030204"/>
              </a:rPr>
              <a:t>Freq comp.</a:t>
            </a:r>
          </a:p>
        </p:txBody>
      </p:sp>
      <p:cxnSp>
        <p:nvCxnSpPr>
          <p:cNvPr id="77" name="Elbow Connector 76">
            <a:extLst>
              <a:ext uri="{FF2B5EF4-FFF2-40B4-BE49-F238E27FC236}">
                <a16:creationId xmlns:a16="http://schemas.microsoft.com/office/drawing/2014/main" id="{F9EA4480-2C03-5E4B-BE30-8D9F4EEE3F67}"/>
              </a:ext>
            </a:extLst>
          </p:cNvPr>
          <p:cNvCxnSpPr>
            <a:stCxn id="10" idx="3"/>
            <a:endCxn id="120" idx="0"/>
          </p:cNvCxnSpPr>
          <p:nvPr/>
        </p:nvCxnSpPr>
        <p:spPr>
          <a:xfrm>
            <a:off x="2763275" y="2912248"/>
            <a:ext cx="646795" cy="553532"/>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2C15E6B-2CF3-EC4D-91CA-02EAC207E543}"/>
              </a:ext>
            </a:extLst>
          </p:cNvPr>
          <p:cNvSpPr/>
          <p:nvPr/>
        </p:nvSpPr>
        <p:spPr>
          <a:xfrm>
            <a:off x="1778196" y="5240334"/>
            <a:ext cx="740150" cy="4924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prstClr val="white"/>
                </a:solidFill>
                <a:latin typeface="Calibri" panose="020F0502020204030204"/>
              </a:rPr>
              <a:t>Atomic Clock</a:t>
            </a:r>
          </a:p>
        </p:txBody>
      </p:sp>
      <p:cxnSp>
        <p:nvCxnSpPr>
          <p:cNvPr id="83" name="Elbow Connector 82">
            <a:extLst>
              <a:ext uri="{FF2B5EF4-FFF2-40B4-BE49-F238E27FC236}">
                <a16:creationId xmlns:a16="http://schemas.microsoft.com/office/drawing/2014/main" id="{45E802B4-FA6C-DD4D-A485-3077A776E816}"/>
              </a:ext>
            </a:extLst>
          </p:cNvPr>
          <p:cNvCxnSpPr>
            <a:stCxn id="53" idx="3"/>
            <a:endCxn id="87" idx="1"/>
          </p:cNvCxnSpPr>
          <p:nvPr/>
        </p:nvCxnSpPr>
        <p:spPr>
          <a:xfrm>
            <a:off x="3661431" y="5047505"/>
            <a:ext cx="1180158" cy="377161"/>
          </a:xfrm>
          <a:prstGeom prst="bentConnector3">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15C26F22-03E4-C943-BECB-ACF43328B571}"/>
              </a:ext>
            </a:extLst>
          </p:cNvPr>
          <p:cNvCxnSpPr>
            <a:stCxn id="121" idx="3"/>
            <a:endCxn id="53" idx="2"/>
          </p:cNvCxnSpPr>
          <p:nvPr/>
        </p:nvCxnSpPr>
        <p:spPr>
          <a:xfrm flipV="1">
            <a:off x="2518346" y="5335946"/>
            <a:ext cx="898157" cy="150609"/>
          </a:xfrm>
          <a:prstGeom prst="bentConnector2">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A8F6370E-501D-C04D-ADEF-9089017925CE}"/>
              </a:ext>
            </a:extLst>
          </p:cNvPr>
          <p:cNvCxnSpPr>
            <a:cxnSpLocks/>
            <a:stCxn id="53" idx="1"/>
            <a:endCxn id="97" idx="3"/>
          </p:cNvCxnSpPr>
          <p:nvPr/>
        </p:nvCxnSpPr>
        <p:spPr>
          <a:xfrm rot="10800000">
            <a:off x="2513258" y="4771028"/>
            <a:ext cx="658316" cy="276477"/>
          </a:xfrm>
          <a:prstGeom prst="bentConnector3">
            <a:avLst>
              <a:gd name="adj1" fmla="val 50000"/>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AEDD6743-C43A-4642-82D6-1113987D1604}"/>
              </a:ext>
            </a:extLst>
          </p:cNvPr>
          <p:cNvSpPr txBox="1"/>
          <p:nvPr/>
        </p:nvSpPr>
        <p:spPr>
          <a:xfrm>
            <a:off x="2578272" y="5500591"/>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sp>
        <p:nvSpPr>
          <p:cNvPr id="134" name="TextBox 133">
            <a:extLst>
              <a:ext uri="{FF2B5EF4-FFF2-40B4-BE49-F238E27FC236}">
                <a16:creationId xmlns:a16="http://schemas.microsoft.com/office/drawing/2014/main" id="{46D4B38E-85A4-1D43-8684-B0B387779D96}"/>
              </a:ext>
            </a:extLst>
          </p:cNvPr>
          <p:cNvSpPr txBox="1"/>
          <p:nvPr/>
        </p:nvSpPr>
        <p:spPr>
          <a:xfrm>
            <a:off x="2034694" y="4874231"/>
            <a:ext cx="920445"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PPS/10MHz</a:t>
            </a:r>
          </a:p>
        </p:txBody>
      </p:sp>
      <p:sp>
        <p:nvSpPr>
          <p:cNvPr id="135" name="TextBox 134">
            <a:extLst>
              <a:ext uri="{FF2B5EF4-FFF2-40B4-BE49-F238E27FC236}">
                <a16:creationId xmlns:a16="http://schemas.microsoft.com/office/drawing/2014/main" id="{6E53D206-3BCD-B947-811C-0006EDC8D089}"/>
              </a:ext>
            </a:extLst>
          </p:cNvPr>
          <p:cNvSpPr txBox="1"/>
          <p:nvPr/>
        </p:nvSpPr>
        <p:spPr>
          <a:xfrm>
            <a:off x="3785768" y="5447178"/>
            <a:ext cx="998991"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PPS/125MHz</a:t>
            </a:r>
          </a:p>
        </p:txBody>
      </p:sp>
      <p:cxnSp>
        <p:nvCxnSpPr>
          <p:cNvPr id="100" name="Straight Arrow Connector 99">
            <a:extLst>
              <a:ext uri="{FF2B5EF4-FFF2-40B4-BE49-F238E27FC236}">
                <a16:creationId xmlns:a16="http://schemas.microsoft.com/office/drawing/2014/main" id="{6768AD8B-706F-A649-A269-1C24052F44BC}"/>
              </a:ext>
            </a:extLst>
          </p:cNvPr>
          <p:cNvCxnSpPr>
            <a:stCxn id="53" idx="0"/>
            <a:endCxn id="120" idx="2"/>
          </p:cNvCxnSpPr>
          <p:nvPr/>
        </p:nvCxnSpPr>
        <p:spPr>
          <a:xfrm flipH="1" flipV="1">
            <a:off x="3410069" y="4138881"/>
            <a:ext cx="6434" cy="620182"/>
          </a:xfrm>
          <a:prstGeom prst="straightConnector1">
            <a:avLst/>
          </a:prstGeom>
          <a:ln w="25400">
            <a:solidFill>
              <a:schemeClr val="accent6"/>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A40A51C3-FBD7-AC41-83D8-93E6DE54F033}"/>
              </a:ext>
            </a:extLst>
          </p:cNvPr>
          <p:cNvSpPr txBox="1"/>
          <p:nvPr/>
        </p:nvSpPr>
        <p:spPr>
          <a:xfrm>
            <a:off x="2917627" y="4211157"/>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cxnSp>
        <p:nvCxnSpPr>
          <p:cNvPr id="102" name="Straight Connector 101">
            <a:extLst>
              <a:ext uri="{FF2B5EF4-FFF2-40B4-BE49-F238E27FC236}">
                <a16:creationId xmlns:a16="http://schemas.microsoft.com/office/drawing/2014/main" id="{137F995C-44F6-AC4C-B449-8E96E7F3A3F2}"/>
              </a:ext>
            </a:extLst>
          </p:cNvPr>
          <p:cNvCxnSpPr>
            <a:cxnSpLocks/>
          </p:cNvCxnSpPr>
          <p:nvPr/>
        </p:nvCxnSpPr>
        <p:spPr>
          <a:xfrm flipV="1">
            <a:off x="143646" y="1840202"/>
            <a:ext cx="0" cy="3371136"/>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30812C3-E317-8542-AB54-CE53399CDC2E}"/>
              </a:ext>
            </a:extLst>
          </p:cNvPr>
          <p:cNvCxnSpPr>
            <a:cxnSpLocks/>
          </p:cNvCxnSpPr>
          <p:nvPr/>
        </p:nvCxnSpPr>
        <p:spPr>
          <a:xfrm flipV="1">
            <a:off x="150438" y="1741898"/>
            <a:ext cx="5170921" cy="19053"/>
          </a:xfrm>
          <a:prstGeom prst="line">
            <a:avLst/>
          </a:prstGeom>
          <a:ln w="25400">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a:extLst>
              <a:ext uri="{FF2B5EF4-FFF2-40B4-BE49-F238E27FC236}">
                <a16:creationId xmlns:a16="http://schemas.microsoft.com/office/drawing/2014/main" id="{AAF7AE7C-786B-744E-A59A-378D9DFFC9F2}"/>
              </a:ext>
            </a:extLst>
          </p:cNvPr>
          <p:cNvCxnSpPr>
            <a:cxnSpLocks/>
            <a:endCxn id="169" idx="1"/>
          </p:cNvCxnSpPr>
          <p:nvPr/>
        </p:nvCxnSpPr>
        <p:spPr>
          <a:xfrm flipV="1">
            <a:off x="3626145" y="1878655"/>
            <a:ext cx="1702004" cy="1581365"/>
          </a:xfrm>
          <a:prstGeom prst="bentConnector3">
            <a:avLst>
              <a:gd name="adj1" fmla="val 907"/>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69D5D612-BC6D-B04B-BEEB-3E4A29C89797}"/>
              </a:ext>
            </a:extLst>
          </p:cNvPr>
          <p:cNvSpPr txBox="1"/>
          <p:nvPr/>
        </p:nvSpPr>
        <p:spPr>
          <a:xfrm>
            <a:off x="1959279" y="1452880"/>
            <a:ext cx="263214" cy="646331"/>
          </a:xfrm>
          <a:prstGeom prst="rect">
            <a:avLst/>
          </a:prstGeom>
          <a:noFill/>
        </p:spPr>
        <p:txBody>
          <a:bodyPr wrap="none" rtlCol="0">
            <a:spAutoFit/>
          </a:bodyPr>
          <a:lstStyle/>
          <a:p>
            <a:pPr algn="ctr" defTabSz="685800"/>
            <a:r>
              <a:rPr lang="en-US" sz="1200" dirty="0">
                <a:solidFill>
                  <a:prstClr val="black"/>
                </a:solidFill>
                <a:latin typeface="Calibri" panose="020F0502020204030204"/>
              </a:rPr>
              <a:t>/</a:t>
            </a:r>
          </a:p>
          <a:p>
            <a:pPr algn="ctr" defTabSz="685800"/>
            <a:r>
              <a:rPr lang="en-US" sz="1200" dirty="0">
                <a:solidFill>
                  <a:prstClr val="black"/>
                </a:solidFill>
                <a:latin typeface="Calibri" panose="020F0502020204030204"/>
              </a:rPr>
              <a:t>/</a:t>
            </a:r>
          </a:p>
          <a:p>
            <a:pPr algn="ctr" defTabSz="685800"/>
            <a:r>
              <a:rPr lang="en-US" sz="1200" dirty="0">
                <a:solidFill>
                  <a:prstClr val="black"/>
                </a:solidFill>
                <a:latin typeface="Calibri" panose="020F0502020204030204"/>
              </a:rPr>
              <a:t>2</a:t>
            </a:r>
            <a:endParaRPr lang="en-US" sz="1350" dirty="0">
              <a:solidFill>
                <a:prstClr val="black"/>
              </a:solidFill>
              <a:latin typeface="Calibri" panose="020F0502020204030204"/>
            </a:endParaRPr>
          </a:p>
        </p:txBody>
      </p:sp>
      <p:sp>
        <p:nvSpPr>
          <p:cNvPr id="78" name="TextBox 77">
            <a:extLst>
              <a:ext uri="{FF2B5EF4-FFF2-40B4-BE49-F238E27FC236}">
                <a16:creationId xmlns:a16="http://schemas.microsoft.com/office/drawing/2014/main" id="{A1D61C01-2E3F-9347-B71C-8D2DED37FB74}"/>
              </a:ext>
            </a:extLst>
          </p:cNvPr>
          <p:cNvSpPr txBox="1"/>
          <p:nvPr/>
        </p:nvSpPr>
        <p:spPr>
          <a:xfrm>
            <a:off x="2919777" y="3022031"/>
            <a:ext cx="551754" cy="276999"/>
          </a:xfrm>
          <a:prstGeom prst="rect">
            <a:avLst/>
          </a:prstGeom>
          <a:noFill/>
        </p:spPr>
        <p:txBody>
          <a:bodyPr wrap="none" rtlCol="0">
            <a:spAutoFit/>
          </a:bodyPr>
          <a:lstStyle/>
          <a:p>
            <a:pPr defTabSz="685800"/>
            <a:r>
              <a:rPr lang="en-US" sz="1200" dirty="0">
                <a:solidFill>
                  <a:prstClr val="black"/>
                </a:solidFill>
                <a:latin typeface="Calibri" panose="020F0502020204030204"/>
              </a:rPr>
              <a:t>5MHz</a:t>
            </a:r>
          </a:p>
        </p:txBody>
      </p:sp>
      <p:sp>
        <p:nvSpPr>
          <p:cNvPr id="80" name="TextBox 79">
            <a:extLst>
              <a:ext uri="{FF2B5EF4-FFF2-40B4-BE49-F238E27FC236}">
                <a16:creationId xmlns:a16="http://schemas.microsoft.com/office/drawing/2014/main" id="{02D098D9-3800-2F44-891B-EC37637804AE}"/>
              </a:ext>
            </a:extLst>
          </p:cNvPr>
          <p:cNvSpPr txBox="1"/>
          <p:nvPr/>
        </p:nvSpPr>
        <p:spPr>
          <a:xfrm>
            <a:off x="5557001" y="3584232"/>
            <a:ext cx="795411" cy="415498"/>
          </a:xfrm>
          <a:prstGeom prst="rect">
            <a:avLst/>
          </a:prstGeom>
          <a:noFill/>
        </p:spPr>
        <p:txBody>
          <a:bodyPr wrap="none" rtlCol="0">
            <a:spAutoFit/>
          </a:bodyPr>
          <a:lstStyle/>
          <a:p>
            <a:pPr algn="ctr" defTabSz="685800"/>
            <a:r>
              <a:rPr lang="en-US" sz="1050" dirty="0">
                <a:solidFill>
                  <a:prstClr val="black"/>
                </a:solidFill>
                <a:latin typeface="Calibri" panose="020F0502020204030204"/>
              </a:rPr>
              <a:t>125MHz &amp; </a:t>
            </a:r>
          </a:p>
          <a:p>
            <a:pPr algn="ctr" defTabSz="685800"/>
            <a:r>
              <a:rPr lang="en-US" sz="1050" dirty="0">
                <a:solidFill>
                  <a:prstClr val="black"/>
                </a:solidFill>
                <a:latin typeface="Calibri" panose="020F0502020204030204"/>
              </a:rPr>
              <a:t>data</a:t>
            </a:r>
            <a:endParaRPr lang="en-US" sz="1350" dirty="0">
              <a:solidFill>
                <a:prstClr val="black"/>
              </a:solidFill>
              <a:latin typeface="Calibri" panose="020F0502020204030204"/>
            </a:endParaRPr>
          </a:p>
        </p:txBody>
      </p:sp>
      <p:sp>
        <p:nvSpPr>
          <p:cNvPr id="82" name="Rectangle 81">
            <a:extLst>
              <a:ext uri="{FF2B5EF4-FFF2-40B4-BE49-F238E27FC236}">
                <a16:creationId xmlns:a16="http://schemas.microsoft.com/office/drawing/2014/main" id="{7C2D693A-26E2-A610-E2B0-31529704F8B8}"/>
              </a:ext>
            </a:extLst>
          </p:cNvPr>
          <p:cNvSpPr/>
          <p:nvPr/>
        </p:nvSpPr>
        <p:spPr>
          <a:xfrm>
            <a:off x="1612902" y="2040172"/>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cxnSp>
        <p:nvCxnSpPr>
          <p:cNvPr id="4" name="Elbow Connector 3">
            <a:extLst>
              <a:ext uri="{FF2B5EF4-FFF2-40B4-BE49-F238E27FC236}">
                <a16:creationId xmlns:a16="http://schemas.microsoft.com/office/drawing/2014/main" id="{1F223995-9403-A98E-AF49-EDA349E07731}"/>
              </a:ext>
            </a:extLst>
          </p:cNvPr>
          <p:cNvCxnSpPr>
            <a:stCxn id="10" idx="0"/>
            <a:endCxn id="82" idx="3"/>
          </p:cNvCxnSpPr>
          <p:nvPr/>
        </p:nvCxnSpPr>
        <p:spPr>
          <a:xfrm rot="16200000" flipV="1">
            <a:off x="2272220" y="2320211"/>
            <a:ext cx="388858" cy="103397"/>
          </a:xfrm>
          <a:prstGeom prst="bentConnector2">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C492B040-14BC-C215-7934-007620E5E55F}"/>
              </a:ext>
            </a:extLst>
          </p:cNvPr>
          <p:cNvSpPr/>
          <p:nvPr/>
        </p:nvSpPr>
        <p:spPr>
          <a:xfrm>
            <a:off x="207636" y="2043118"/>
            <a:ext cx="802048" cy="27461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WR switch</a:t>
            </a:r>
          </a:p>
        </p:txBody>
      </p:sp>
      <p:cxnSp>
        <p:nvCxnSpPr>
          <p:cNvPr id="11" name="Straight Arrow Connector 10">
            <a:extLst>
              <a:ext uri="{FF2B5EF4-FFF2-40B4-BE49-F238E27FC236}">
                <a16:creationId xmlns:a16="http://schemas.microsoft.com/office/drawing/2014/main" id="{A35D4F1D-B5F5-754D-9CAE-58523C319D3D}"/>
              </a:ext>
            </a:extLst>
          </p:cNvPr>
          <p:cNvCxnSpPr>
            <a:stCxn id="82" idx="1"/>
            <a:endCxn id="84" idx="3"/>
          </p:cNvCxnSpPr>
          <p:nvPr/>
        </p:nvCxnSpPr>
        <p:spPr>
          <a:xfrm flipH="1">
            <a:off x="1009684" y="2177480"/>
            <a:ext cx="603218" cy="2946"/>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985B8BB-B879-34FD-20BC-E603CE37563A}"/>
              </a:ext>
            </a:extLst>
          </p:cNvPr>
          <p:cNvCxnSpPr>
            <a:cxnSpLocks/>
            <a:stCxn id="84" idx="2"/>
          </p:cNvCxnSpPr>
          <p:nvPr/>
        </p:nvCxnSpPr>
        <p:spPr>
          <a:xfrm>
            <a:off x="608660" y="2317734"/>
            <a:ext cx="4448" cy="358914"/>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8B934740-5FBD-16C3-7431-DD0EDCA21D9F}"/>
              </a:ext>
            </a:extLst>
          </p:cNvPr>
          <p:cNvSpPr txBox="1"/>
          <p:nvPr/>
        </p:nvSpPr>
        <p:spPr>
          <a:xfrm>
            <a:off x="663267" y="2373328"/>
            <a:ext cx="1399679" cy="276999"/>
          </a:xfrm>
          <a:prstGeom prst="rect">
            <a:avLst/>
          </a:prstGeom>
          <a:noFill/>
        </p:spPr>
        <p:txBody>
          <a:bodyPr wrap="none" rtlCol="0">
            <a:spAutoFit/>
          </a:bodyPr>
          <a:lstStyle/>
          <a:p>
            <a:pPr defTabSz="685800"/>
            <a:r>
              <a:rPr lang="en-US" sz="1200" dirty="0">
                <a:solidFill>
                  <a:prstClr val="black"/>
                </a:solidFill>
                <a:latin typeface="Calibri" panose="020F0502020204030204"/>
              </a:rPr>
              <a:t>10MHz, PPS &amp; Data</a:t>
            </a:r>
          </a:p>
        </p:txBody>
      </p:sp>
      <p:sp>
        <p:nvSpPr>
          <p:cNvPr id="95" name="TextBox 94">
            <a:extLst>
              <a:ext uri="{FF2B5EF4-FFF2-40B4-BE49-F238E27FC236}">
                <a16:creationId xmlns:a16="http://schemas.microsoft.com/office/drawing/2014/main" id="{396456FD-62AA-B055-2E57-38481182E9A8}"/>
              </a:ext>
            </a:extLst>
          </p:cNvPr>
          <p:cNvSpPr txBox="1"/>
          <p:nvPr/>
        </p:nvSpPr>
        <p:spPr>
          <a:xfrm>
            <a:off x="971184" y="1706462"/>
            <a:ext cx="680860" cy="646331"/>
          </a:xfrm>
          <a:prstGeom prst="rect">
            <a:avLst/>
          </a:prstGeom>
          <a:noFill/>
        </p:spPr>
        <p:txBody>
          <a:bodyPr wrap="square" rtlCol="0">
            <a:spAutoFit/>
          </a:bodyPr>
          <a:lstStyle/>
          <a:p>
            <a:pPr algn="ctr" defTabSz="685800"/>
            <a:r>
              <a:rPr lang="en-US" sz="1200" dirty="0">
                <a:solidFill>
                  <a:prstClr val="black"/>
                </a:solidFill>
                <a:latin typeface="Calibri" panose="020F0502020204030204"/>
              </a:rPr>
              <a:t>WR</a:t>
            </a:r>
          </a:p>
          <a:p>
            <a:pPr algn="ctr" defTabSz="685800"/>
            <a:r>
              <a:rPr lang="en-US" sz="1200" dirty="0">
                <a:solidFill>
                  <a:prstClr val="black"/>
                </a:solidFill>
                <a:latin typeface="Calibri" panose="020F0502020204030204"/>
              </a:rPr>
              <a:t>Network</a:t>
            </a:r>
          </a:p>
        </p:txBody>
      </p:sp>
      <p:cxnSp>
        <p:nvCxnSpPr>
          <p:cNvPr id="101" name="Straight Arrow Connector 100">
            <a:extLst>
              <a:ext uri="{FF2B5EF4-FFF2-40B4-BE49-F238E27FC236}">
                <a16:creationId xmlns:a16="http://schemas.microsoft.com/office/drawing/2014/main" id="{61019D8D-0F22-018F-1125-5B301186AA5E}"/>
              </a:ext>
            </a:extLst>
          </p:cNvPr>
          <p:cNvCxnSpPr>
            <a:stCxn id="97" idx="1"/>
            <a:endCxn id="98" idx="3"/>
          </p:cNvCxnSpPr>
          <p:nvPr/>
        </p:nvCxnSpPr>
        <p:spPr>
          <a:xfrm flipH="1">
            <a:off x="1107993" y="4771028"/>
            <a:ext cx="603218" cy="2946"/>
          </a:xfrm>
          <a:prstGeom prst="straightConnector1">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ED40C245-73FB-0958-3BEC-DE6B33D8DECD}"/>
              </a:ext>
            </a:extLst>
          </p:cNvPr>
          <p:cNvSpPr txBox="1"/>
          <p:nvPr/>
        </p:nvSpPr>
        <p:spPr>
          <a:xfrm>
            <a:off x="1047002" y="4522435"/>
            <a:ext cx="725840" cy="461665"/>
          </a:xfrm>
          <a:prstGeom prst="rect">
            <a:avLst/>
          </a:prstGeom>
          <a:noFill/>
        </p:spPr>
        <p:txBody>
          <a:bodyPr wrap="none" rtlCol="0">
            <a:spAutoFit/>
          </a:bodyPr>
          <a:lstStyle/>
          <a:p>
            <a:pPr algn="ctr" defTabSz="685800"/>
            <a:r>
              <a:rPr lang="en-US" sz="1200" dirty="0">
                <a:solidFill>
                  <a:prstClr val="black"/>
                </a:solidFill>
                <a:latin typeface="Calibri" panose="020F0502020204030204"/>
              </a:rPr>
              <a:t>WR</a:t>
            </a:r>
          </a:p>
          <a:p>
            <a:pPr algn="ctr" defTabSz="685800"/>
            <a:r>
              <a:rPr lang="en-US" sz="1200" dirty="0">
                <a:solidFill>
                  <a:prstClr val="black"/>
                </a:solidFill>
                <a:latin typeface="Calibri" panose="020F0502020204030204"/>
              </a:rPr>
              <a:t>Network</a:t>
            </a:r>
          </a:p>
        </p:txBody>
      </p:sp>
      <p:cxnSp>
        <p:nvCxnSpPr>
          <p:cNvPr id="28" name="Elbow Connector 27">
            <a:extLst>
              <a:ext uri="{FF2B5EF4-FFF2-40B4-BE49-F238E27FC236}">
                <a16:creationId xmlns:a16="http://schemas.microsoft.com/office/drawing/2014/main" id="{62B17D02-6E66-1D54-6522-40E4BDF8F0F1}"/>
              </a:ext>
            </a:extLst>
          </p:cNvPr>
          <p:cNvCxnSpPr>
            <a:stCxn id="98" idx="2"/>
            <a:endCxn id="36" idx="0"/>
          </p:cNvCxnSpPr>
          <p:nvPr/>
        </p:nvCxnSpPr>
        <p:spPr>
          <a:xfrm rot="5400000">
            <a:off x="429013" y="4933380"/>
            <a:ext cx="300056" cy="255858"/>
          </a:xfrm>
          <a:prstGeom prst="bentConnector3">
            <a:avLst/>
          </a:prstGeom>
          <a:ln w="254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87792327-D74C-08BE-1556-7CFF2E64F59B}"/>
              </a:ext>
            </a:extLst>
          </p:cNvPr>
          <p:cNvSpPr txBox="1"/>
          <p:nvPr/>
        </p:nvSpPr>
        <p:spPr>
          <a:xfrm>
            <a:off x="563534" y="5010281"/>
            <a:ext cx="1247457" cy="253916"/>
          </a:xfrm>
          <a:prstGeom prst="rect">
            <a:avLst/>
          </a:prstGeom>
          <a:noFill/>
        </p:spPr>
        <p:txBody>
          <a:bodyPr wrap="none" rtlCol="0">
            <a:spAutoFit/>
          </a:bodyPr>
          <a:lstStyle/>
          <a:p>
            <a:pPr defTabSz="685800"/>
            <a:r>
              <a:rPr lang="en-US" sz="1050" dirty="0">
                <a:solidFill>
                  <a:prstClr val="black"/>
                </a:solidFill>
                <a:latin typeface="Calibri" panose="020F0502020204030204"/>
              </a:rPr>
              <a:t>10MHz, PPS &amp; Data</a:t>
            </a:r>
          </a:p>
        </p:txBody>
      </p:sp>
      <p:sp>
        <p:nvSpPr>
          <p:cNvPr id="12" name="Rectangle 11">
            <a:extLst>
              <a:ext uri="{FF2B5EF4-FFF2-40B4-BE49-F238E27FC236}">
                <a16:creationId xmlns:a16="http://schemas.microsoft.com/office/drawing/2014/main" id="{85C7B896-61D7-1107-1552-BA974714DA65}"/>
              </a:ext>
            </a:extLst>
          </p:cNvPr>
          <p:cNvSpPr/>
          <p:nvPr/>
        </p:nvSpPr>
        <p:spPr>
          <a:xfrm>
            <a:off x="257681" y="3908977"/>
            <a:ext cx="901411" cy="36898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900" dirty="0">
                <a:solidFill>
                  <a:prstClr val="white"/>
                </a:solidFill>
                <a:latin typeface="Calibri" panose="020F0502020204030204"/>
              </a:rPr>
              <a:t>Custom PPS measure</a:t>
            </a:r>
          </a:p>
        </p:txBody>
      </p:sp>
      <p:cxnSp>
        <p:nvCxnSpPr>
          <p:cNvPr id="17" name="Straight Arrow Connector 16">
            <a:extLst>
              <a:ext uri="{FF2B5EF4-FFF2-40B4-BE49-F238E27FC236}">
                <a16:creationId xmlns:a16="http://schemas.microsoft.com/office/drawing/2014/main" id="{6FCED52A-0D38-C6C0-A410-560223FB9E34}"/>
              </a:ext>
            </a:extLst>
          </p:cNvPr>
          <p:cNvCxnSpPr>
            <a:cxnSpLocks/>
            <a:endCxn id="12" idx="3"/>
          </p:cNvCxnSpPr>
          <p:nvPr/>
        </p:nvCxnSpPr>
        <p:spPr>
          <a:xfrm flipH="1">
            <a:off x="1159092" y="4079215"/>
            <a:ext cx="1903262" cy="1425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71424FB-357A-E7F3-E801-3774058A6608}"/>
              </a:ext>
            </a:extLst>
          </p:cNvPr>
          <p:cNvSpPr txBox="1"/>
          <p:nvPr/>
        </p:nvSpPr>
        <p:spPr>
          <a:xfrm>
            <a:off x="1501316" y="4092423"/>
            <a:ext cx="998991"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PPS/125MHz</a:t>
            </a:r>
          </a:p>
        </p:txBody>
      </p:sp>
      <p:cxnSp>
        <p:nvCxnSpPr>
          <p:cNvPr id="31" name="Straight Arrow Connector 30">
            <a:extLst>
              <a:ext uri="{FF2B5EF4-FFF2-40B4-BE49-F238E27FC236}">
                <a16:creationId xmlns:a16="http://schemas.microsoft.com/office/drawing/2014/main" id="{A3089EBB-1622-2900-3D47-838565E68332}"/>
              </a:ext>
            </a:extLst>
          </p:cNvPr>
          <p:cNvCxnSpPr>
            <a:cxnSpLocks/>
          </p:cNvCxnSpPr>
          <p:nvPr/>
        </p:nvCxnSpPr>
        <p:spPr>
          <a:xfrm>
            <a:off x="821316" y="3236471"/>
            <a:ext cx="12786" cy="670205"/>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7B902145-2841-FC99-1BDE-7D547027B072}"/>
              </a:ext>
            </a:extLst>
          </p:cNvPr>
          <p:cNvSpPr txBox="1"/>
          <p:nvPr/>
        </p:nvSpPr>
        <p:spPr>
          <a:xfrm>
            <a:off x="479814" y="3424936"/>
            <a:ext cx="623889" cy="276999"/>
          </a:xfrm>
          <a:prstGeom prst="rect">
            <a:avLst/>
          </a:prstGeom>
          <a:noFill/>
        </p:spPr>
        <p:txBody>
          <a:bodyPr wrap="none" rtlCol="0">
            <a:spAutoFit/>
          </a:bodyPr>
          <a:lstStyle/>
          <a:p>
            <a:pPr defTabSz="685800"/>
            <a:r>
              <a:rPr lang="en-US" sz="1200" dirty="0">
                <a:solidFill>
                  <a:prstClr val="black"/>
                </a:solidFill>
                <a:latin typeface="Calibri" panose="020F0502020204030204"/>
              </a:rPr>
              <a:t>PPS / 2</a:t>
            </a:r>
          </a:p>
        </p:txBody>
      </p:sp>
      <p:cxnSp>
        <p:nvCxnSpPr>
          <p:cNvPr id="43" name="Straight Arrow Connector 42">
            <a:extLst>
              <a:ext uri="{FF2B5EF4-FFF2-40B4-BE49-F238E27FC236}">
                <a16:creationId xmlns:a16="http://schemas.microsoft.com/office/drawing/2014/main" id="{9619D565-D32C-4C56-4A66-2D9F0E78B31C}"/>
              </a:ext>
            </a:extLst>
          </p:cNvPr>
          <p:cNvCxnSpPr>
            <a:cxnSpLocks/>
          </p:cNvCxnSpPr>
          <p:nvPr/>
        </p:nvCxnSpPr>
        <p:spPr>
          <a:xfrm flipV="1">
            <a:off x="264127" y="4307084"/>
            <a:ext cx="0" cy="934030"/>
          </a:xfrm>
          <a:prstGeom prst="straightConnector1">
            <a:avLst/>
          </a:prstGeom>
          <a:ln w="254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17D895C-DAC2-9303-9C96-AEE5528D04BF}"/>
              </a:ext>
            </a:extLst>
          </p:cNvPr>
          <p:cNvSpPr txBox="1"/>
          <p:nvPr/>
        </p:nvSpPr>
        <p:spPr>
          <a:xfrm>
            <a:off x="177403" y="4434007"/>
            <a:ext cx="623889" cy="276999"/>
          </a:xfrm>
          <a:prstGeom prst="rect">
            <a:avLst/>
          </a:prstGeom>
          <a:noFill/>
        </p:spPr>
        <p:txBody>
          <a:bodyPr wrap="none" rtlCol="0">
            <a:spAutoFit/>
          </a:bodyPr>
          <a:lstStyle/>
          <a:p>
            <a:pPr defTabSz="685800"/>
            <a:r>
              <a:rPr lang="en-US" sz="1200" dirty="0">
                <a:solidFill>
                  <a:prstClr val="black"/>
                </a:solidFill>
                <a:latin typeface="Calibri" panose="020F0502020204030204"/>
              </a:rPr>
              <a:t>/ 2 PPS</a:t>
            </a:r>
          </a:p>
        </p:txBody>
      </p:sp>
      <p:cxnSp>
        <p:nvCxnSpPr>
          <p:cNvPr id="50" name="Straight Connector 49">
            <a:extLst>
              <a:ext uri="{FF2B5EF4-FFF2-40B4-BE49-F238E27FC236}">
                <a16:creationId xmlns:a16="http://schemas.microsoft.com/office/drawing/2014/main" id="{85B087B7-F24A-1050-55A6-BDE3802E4ED1}"/>
              </a:ext>
            </a:extLst>
          </p:cNvPr>
          <p:cNvCxnSpPr>
            <a:stCxn id="84" idx="1"/>
          </p:cNvCxnSpPr>
          <p:nvPr/>
        </p:nvCxnSpPr>
        <p:spPr>
          <a:xfrm flipH="1" flipV="1">
            <a:off x="111386" y="2177480"/>
            <a:ext cx="96250" cy="294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1E0B24B-55FD-CEED-9078-08CF24DA6C93}"/>
              </a:ext>
            </a:extLst>
          </p:cNvPr>
          <p:cNvCxnSpPr/>
          <p:nvPr/>
        </p:nvCxnSpPr>
        <p:spPr>
          <a:xfrm flipH="1" flipV="1">
            <a:off x="158780" y="4073184"/>
            <a:ext cx="96250" cy="2947"/>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C78241E-4504-B3EB-9A72-8200F74B5836}"/>
              </a:ext>
            </a:extLst>
          </p:cNvPr>
          <p:cNvCxnSpPr>
            <a:cxnSpLocks/>
          </p:cNvCxnSpPr>
          <p:nvPr/>
        </p:nvCxnSpPr>
        <p:spPr>
          <a:xfrm flipH="1">
            <a:off x="150293" y="4784232"/>
            <a:ext cx="168857" cy="1481"/>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124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0"/>
            <a:ext cx="9144000" cy="994172"/>
          </a:xfrm>
        </p:spPr>
        <p:txBody>
          <a:bodyPr/>
          <a:lstStyle/>
          <a:p>
            <a:pPr algn="ctr"/>
            <a:r>
              <a:rPr lang="en-US" dirty="0">
                <a:solidFill>
                  <a:schemeClr val="accent2"/>
                </a:solidFill>
                <a:latin typeface="+mn-lt"/>
              </a:rPr>
              <a:t>TDM Prototype Tests</a:t>
            </a:r>
          </a:p>
        </p:txBody>
      </p:sp>
      <p:sp>
        <p:nvSpPr>
          <p:cNvPr id="6" name="Slide Number Placeholder 5">
            <a:extLst>
              <a:ext uri="{FF2B5EF4-FFF2-40B4-BE49-F238E27FC236}">
                <a16:creationId xmlns:a16="http://schemas.microsoft.com/office/drawing/2014/main" id="{081651D0-3472-DB07-B7BD-1EEA6FFF3471}"/>
              </a:ext>
            </a:extLst>
          </p:cNvPr>
          <p:cNvSpPr>
            <a:spLocks noGrp="1"/>
          </p:cNvSpPr>
          <p:nvPr>
            <p:ph type="sldNum" sz="quarter" idx="12"/>
          </p:nvPr>
        </p:nvSpPr>
        <p:spPr/>
        <p:txBody>
          <a:bodyPr/>
          <a:lstStyle/>
          <a:p>
            <a:pPr defTabSz="685800"/>
            <a:fld id="{45DC904B-9BD5-C948-BD3E-A80AEDCBE28A}" type="slidenum">
              <a:rPr lang="en-US">
                <a:solidFill>
                  <a:prstClr val="black">
                    <a:tint val="75000"/>
                  </a:prstClr>
                </a:solidFill>
                <a:latin typeface="Calibri" panose="020F0502020204030204"/>
              </a:rPr>
              <a:pPr defTabSz="685800"/>
              <a:t>18</a:t>
            </a:fld>
            <a:endParaRPr lang="en-US">
              <a:solidFill>
                <a:prstClr val="black">
                  <a:tint val="75000"/>
                </a:prstClr>
              </a:solidFill>
              <a:latin typeface="Calibri" panose="020F0502020204030204"/>
            </a:endParaRPr>
          </a:p>
        </p:txBody>
      </p:sp>
      <p:pic>
        <p:nvPicPr>
          <p:cNvPr id="8" name="Picture 7">
            <a:extLst>
              <a:ext uri="{FF2B5EF4-FFF2-40B4-BE49-F238E27FC236}">
                <a16:creationId xmlns:a16="http://schemas.microsoft.com/office/drawing/2014/main" id="{9BFEA5BD-1FBD-96FF-C9C1-71C04E5CADFC}"/>
              </a:ext>
            </a:extLst>
          </p:cNvPr>
          <p:cNvPicPr>
            <a:picLocks noChangeAspect="1"/>
          </p:cNvPicPr>
          <p:nvPr/>
        </p:nvPicPr>
        <p:blipFill>
          <a:blip r:embed="rId2"/>
          <a:stretch>
            <a:fillRect/>
          </a:stretch>
        </p:blipFill>
        <p:spPr>
          <a:xfrm>
            <a:off x="812643" y="994172"/>
            <a:ext cx="7249963" cy="4114844"/>
          </a:xfrm>
          <a:prstGeom prst="rect">
            <a:avLst/>
          </a:prstGeom>
        </p:spPr>
      </p:pic>
      <p:sp>
        <p:nvSpPr>
          <p:cNvPr id="13" name="TextBox 12">
            <a:extLst>
              <a:ext uri="{FF2B5EF4-FFF2-40B4-BE49-F238E27FC236}">
                <a16:creationId xmlns:a16="http://schemas.microsoft.com/office/drawing/2014/main" id="{BE8EBB83-E405-2B80-CA5B-865D90EFF83E}"/>
              </a:ext>
            </a:extLst>
          </p:cNvPr>
          <p:cNvSpPr txBox="1"/>
          <p:nvPr/>
        </p:nvSpPr>
        <p:spPr>
          <a:xfrm>
            <a:off x="0" y="5710020"/>
            <a:ext cx="9144000" cy="646331"/>
          </a:xfrm>
          <a:prstGeom prst="rect">
            <a:avLst/>
          </a:prstGeom>
          <a:noFill/>
        </p:spPr>
        <p:txBody>
          <a:bodyPr wrap="square" rtlCol="0">
            <a:spAutoFit/>
          </a:bodyPr>
          <a:lstStyle/>
          <a:p>
            <a:pPr algn="ctr" defTabSz="685800"/>
            <a:r>
              <a:rPr lang="en-US" dirty="0">
                <a:solidFill>
                  <a:prstClr val="black"/>
                </a:solidFill>
                <a:latin typeface="Calibri" panose="020F0502020204030204"/>
              </a:rPr>
              <a:t>Before the board was delivered, most of the core firmware was developed on EVB so the tests are going fast. </a:t>
            </a:r>
          </a:p>
        </p:txBody>
      </p:sp>
    </p:spTree>
    <p:extLst>
      <p:ext uri="{BB962C8B-B14F-4D97-AF65-F5344CB8AC3E}">
        <p14:creationId xmlns:p14="http://schemas.microsoft.com/office/powerpoint/2010/main" val="1591207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233613"/>
            <a:ext cx="9144000" cy="994172"/>
          </a:xfrm>
        </p:spPr>
        <p:txBody>
          <a:bodyPr>
            <a:normAutofit/>
          </a:bodyPr>
          <a:lstStyle/>
          <a:p>
            <a:pPr algn="ctr"/>
            <a:r>
              <a:rPr lang="en-US" sz="4000" dirty="0">
                <a:solidFill>
                  <a:schemeClr val="accent2"/>
                </a:solidFill>
                <a:latin typeface="+mn-lt"/>
              </a:rPr>
              <a:t>TDM Prototype Tests</a:t>
            </a:r>
          </a:p>
        </p:txBody>
      </p:sp>
      <p:sp>
        <p:nvSpPr>
          <p:cNvPr id="3" name="TextBox 2">
            <a:extLst>
              <a:ext uri="{FF2B5EF4-FFF2-40B4-BE49-F238E27FC236}">
                <a16:creationId xmlns:a16="http://schemas.microsoft.com/office/drawing/2014/main" id="{C1F2AD35-95C0-9F43-9A84-71E39110972E}"/>
              </a:ext>
            </a:extLst>
          </p:cNvPr>
          <p:cNvSpPr txBox="1"/>
          <p:nvPr/>
        </p:nvSpPr>
        <p:spPr>
          <a:xfrm>
            <a:off x="0" y="1620674"/>
            <a:ext cx="9144000" cy="1107996"/>
          </a:xfrm>
          <a:prstGeom prst="rect">
            <a:avLst/>
          </a:prstGeom>
          <a:noFill/>
        </p:spPr>
        <p:txBody>
          <a:bodyPr wrap="square" rtlCol="0">
            <a:spAutoFit/>
          </a:bodyPr>
          <a:lstStyle/>
          <a:p>
            <a:pPr defTabSz="685800"/>
            <a:r>
              <a:rPr lang="en-US" sz="2400" dirty="0">
                <a:solidFill>
                  <a:prstClr val="black"/>
                </a:solidFill>
                <a:latin typeface="Calibri" panose="020F0502020204030204"/>
              </a:rPr>
              <a:t>With the first round of tests several good results has been achieved. Here is the list:</a:t>
            </a:r>
          </a:p>
          <a:p>
            <a:pPr defTabSz="685800"/>
            <a:endParaRPr lang="en-US" dirty="0">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081651D0-3472-DB07-B7BD-1EEA6FFF3471}"/>
              </a:ext>
            </a:extLst>
          </p:cNvPr>
          <p:cNvSpPr>
            <a:spLocks noGrp="1"/>
          </p:cNvSpPr>
          <p:nvPr>
            <p:ph type="sldNum" sz="quarter" idx="12"/>
          </p:nvPr>
        </p:nvSpPr>
        <p:spPr/>
        <p:txBody>
          <a:bodyPr/>
          <a:lstStyle/>
          <a:p>
            <a:pPr defTabSz="685800"/>
            <a:fld id="{45DC904B-9BD5-C948-BD3E-A80AEDCBE28A}" type="slidenum">
              <a:rPr lang="en-US">
                <a:solidFill>
                  <a:prstClr val="black">
                    <a:tint val="75000"/>
                  </a:prstClr>
                </a:solidFill>
                <a:latin typeface="Calibri" panose="020F0502020204030204"/>
              </a:rPr>
              <a:pPr defTabSz="685800"/>
              <a:t>19</a:t>
            </a:fld>
            <a:endParaRPr lang="en-US">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A6C3B9A1-E2EF-9691-7824-386D159FAF43}"/>
              </a:ext>
            </a:extLst>
          </p:cNvPr>
          <p:cNvSpPr txBox="1"/>
          <p:nvPr/>
        </p:nvSpPr>
        <p:spPr>
          <a:xfrm>
            <a:off x="1" y="2791139"/>
            <a:ext cx="6976241" cy="2793072"/>
          </a:xfrm>
          <a:prstGeom prst="rect">
            <a:avLst/>
          </a:prstGeom>
          <a:noFill/>
        </p:spPr>
        <p:txBody>
          <a:bodyPr wrap="square" rtlCol="0">
            <a:spAutoFit/>
          </a:bodyPr>
          <a:lstStyle/>
          <a:p>
            <a:pPr marL="214313" indent="-214313" defTabSz="685800">
              <a:buFontTx/>
              <a:buChar char="-"/>
            </a:pPr>
            <a:r>
              <a:rPr lang="en-US" sz="1350" dirty="0">
                <a:solidFill>
                  <a:prstClr val="black"/>
                </a:solidFill>
                <a:latin typeface="Calibri" panose="020F0502020204030204"/>
              </a:rPr>
              <a:t>Linux Boot from SD card</a:t>
            </a:r>
          </a:p>
          <a:p>
            <a:pPr marL="214313" indent="-214313" defTabSz="685800">
              <a:buFontTx/>
              <a:buChar char="-"/>
            </a:pPr>
            <a:endParaRPr lang="en-US" sz="1350" dirty="0">
              <a:solidFill>
                <a:prstClr val="black"/>
              </a:solidFill>
              <a:latin typeface="Calibri" panose="020F0502020204030204"/>
            </a:endParaRPr>
          </a:p>
          <a:p>
            <a:pPr marL="214313" indent="-214313" defTabSz="685800">
              <a:buFontTx/>
              <a:buChar char="-"/>
            </a:pPr>
            <a:r>
              <a:rPr lang="en-US" sz="1350" dirty="0">
                <a:solidFill>
                  <a:prstClr val="black"/>
                </a:solidFill>
                <a:latin typeface="Calibri" panose="020F0502020204030204"/>
              </a:rPr>
              <a:t>Establishing Ethernet connection via PS serializer (GTR) and an SFP to RJ45 converter</a:t>
            </a:r>
          </a:p>
          <a:p>
            <a:pPr marL="214313" indent="-214313" defTabSz="685800">
              <a:buFontTx/>
              <a:buChar char="-"/>
            </a:pPr>
            <a:endParaRPr lang="en-US" sz="1350" dirty="0">
              <a:solidFill>
                <a:prstClr val="black"/>
              </a:solidFill>
              <a:latin typeface="Calibri" panose="020F0502020204030204"/>
            </a:endParaRPr>
          </a:p>
          <a:p>
            <a:pPr marL="214313" indent="-214313" defTabSz="685800">
              <a:buFontTx/>
              <a:buChar char="-"/>
            </a:pPr>
            <a:r>
              <a:rPr lang="en-US" sz="1350" dirty="0">
                <a:solidFill>
                  <a:prstClr val="black"/>
                </a:solidFill>
                <a:latin typeface="Calibri" panose="020F0502020204030204"/>
              </a:rPr>
              <a:t>Test of I2C busses to control the SFP power and critical lines and the onboard PLL</a:t>
            </a:r>
          </a:p>
          <a:p>
            <a:pPr marL="214313" indent="-214313" defTabSz="685800">
              <a:buFontTx/>
              <a:buChar char="-"/>
            </a:pPr>
            <a:endParaRPr lang="en-US" sz="1350" dirty="0">
              <a:solidFill>
                <a:prstClr val="black"/>
              </a:solidFill>
              <a:latin typeface="Calibri" panose="020F0502020204030204"/>
            </a:endParaRPr>
          </a:p>
          <a:p>
            <a:pPr marL="214313" indent="-214313" defTabSz="685800">
              <a:buFontTx/>
              <a:buChar char="-"/>
            </a:pPr>
            <a:r>
              <a:rPr lang="en-US" sz="1350" dirty="0">
                <a:solidFill>
                  <a:prstClr val="black"/>
                </a:solidFill>
                <a:latin typeface="Calibri" panose="020F0502020204030204"/>
              </a:rPr>
              <a:t>Test of the sync link against the DPB mockup on ZCU102 (16/16 channels)  </a:t>
            </a:r>
          </a:p>
          <a:p>
            <a:pPr marL="214313" indent="-214313" defTabSz="685800">
              <a:buFontTx/>
              <a:buChar char="-"/>
            </a:pPr>
            <a:endParaRPr lang="en-US" sz="1350" dirty="0">
              <a:solidFill>
                <a:prstClr val="black"/>
              </a:solidFill>
              <a:latin typeface="Calibri" panose="020F0502020204030204"/>
            </a:endParaRPr>
          </a:p>
          <a:p>
            <a:pPr marL="214313" indent="-214313" defTabSz="685800">
              <a:buFontTx/>
              <a:buChar char="-"/>
            </a:pPr>
            <a:r>
              <a:rPr lang="en-US" sz="1350" dirty="0">
                <a:solidFill>
                  <a:prstClr val="black"/>
                </a:solidFill>
                <a:latin typeface="Calibri" panose="020F0502020204030204"/>
              </a:rPr>
              <a:t>Test of timing signal transmission from TDM to ZCU102 (16/16 channels) </a:t>
            </a:r>
          </a:p>
          <a:p>
            <a:pPr marL="214313" indent="-214313" defTabSz="685800">
              <a:buFontTx/>
              <a:buChar char="-"/>
            </a:pPr>
            <a:endParaRPr lang="en-US" sz="1350" dirty="0">
              <a:solidFill>
                <a:prstClr val="black"/>
              </a:solidFill>
              <a:latin typeface="Calibri" panose="020F0502020204030204"/>
            </a:endParaRPr>
          </a:p>
          <a:p>
            <a:pPr marL="214313" indent="-214313" defTabSz="685800">
              <a:buFontTx/>
              <a:buChar char="-"/>
            </a:pPr>
            <a:r>
              <a:rPr lang="en-US" sz="1350" dirty="0">
                <a:solidFill>
                  <a:prstClr val="black"/>
                </a:solidFill>
                <a:latin typeface="Calibri" panose="020F0502020204030204"/>
              </a:rPr>
              <a:t>Test high speed multiplexer redundancy scheme </a:t>
            </a:r>
          </a:p>
          <a:p>
            <a:pPr marL="214313" indent="-214313" defTabSz="685800">
              <a:buFontTx/>
              <a:buChar char="-"/>
            </a:pPr>
            <a:endParaRPr lang="en-US" sz="1350" dirty="0">
              <a:solidFill>
                <a:prstClr val="black"/>
              </a:solidFill>
              <a:latin typeface="Calibri" panose="020F0502020204030204"/>
            </a:endParaRPr>
          </a:p>
          <a:p>
            <a:pPr marL="214313" indent="-214313" defTabSz="685800">
              <a:buFontTx/>
              <a:buChar char="-"/>
            </a:pPr>
            <a:r>
              <a:rPr lang="en-US" sz="1350" dirty="0">
                <a:solidFill>
                  <a:prstClr val="black"/>
                </a:solidFill>
                <a:latin typeface="Calibri" panose="020F0502020204030204"/>
              </a:rPr>
              <a:t>Test on board microcontroller</a:t>
            </a:r>
          </a:p>
        </p:txBody>
      </p:sp>
      <p:pic>
        <p:nvPicPr>
          <p:cNvPr id="9" name="Graphic 8" descr="Tick with solid fill">
            <a:extLst>
              <a:ext uri="{FF2B5EF4-FFF2-40B4-BE49-F238E27FC236}">
                <a16:creationId xmlns:a16="http://schemas.microsoft.com/office/drawing/2014/main" id="{35FF1F97-2AC4-AFCB-060C-BCD26A8704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3643" y="2746220"/>
            <a:ext cx="342900" cy="342900"/>
          </a:xfrm>
          <a:prstGeom prst="rect">
            <a:avLst/>
          </a:prstGeom>
        </p:spPr>
      </p:pic>
      <p:pic>
        <p:nvPicPr>
          <p:cNvPr id="10" name="Graphic 9" descr="Tick with solid fill">
            <a:extLst>
              <a:ext uri="{FF2B5EF4-FFF2-40B4-BE49-F238E27FC236}">
                <a16:creationId xmlns:a16="http://schemas.microsoft.com/office/drawing/2014/main" id="{0F42304B-000D-02A5-7A59-FCEF98D2E2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7950" y="3128603"/>
            <a:ext cx="342900" cy="342900"/>
          </a:xfrm>
          <a:prstGeom prst="rect">
            <a:avLst/>
          </a:prstGeom>
        </p:spPr>
      </p:pic>
      <p:pic>
        <p:nvPicPr>
          <p:cNvPr id="11" name="Graphic 10" descr="Tick with solid fill">
            <a:extLst>
              <a:ext uri="{FF2B5EF4-FFF2-40B4-BE49-F238E27FC236}">
                <a16:creationId xmlns:a16="http://schemas.microsoft.com/office/drawing/2014/main" id="{73504A62-E6CD-B763-67D1-C4193EF6D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7950" y="3520340"/>
            <a:ext cx="342900" cy="342900"/>
          </a:xfrm>
          <a:prstGeom prst="rect">
            <a:avLst/>
          </a:prstGeom>
        </p:spPr>
      </p:pic>
      <p:pic>
        <p:nvPicPr>
          <p:cNvPr id="12" name="Graphic 11" descr="Tick with solid fill">
            <a:extLst>
              <a:ext uri="{FF2B5EF4-FFF2-40B4-BE49-F238E27FC236}">
                <a16:creationId xmlns:a16="http://schemas.microsoft.com/office/drawing/2014/main" id="{A0818222-7436-2F02-A74D-A8E227516F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0472" y="3971733"/>
            <a:ext cx="342900" cy="342900"/>
          </a:xfrm>
          <a:prstGeom prst="rect">
            <a:avLst/>
          </a:prstGeom>
        </p:spPr>
      </p:pic>
      <p:pic>
        <p:nvPicPr>
          <p:cNvPr id="4" name="Graphic 3" descr="Tick with solid fill">
            <a:extLst>
              <a:ext uri="{FF2B5EF4-FFF2-40B4-BE49-F238E27FC236}">
                <a16:creationId xmlns:a16="http://schemas.microsoft.com/office/drawing/2014/main" id="{16BCB977-17C9-9A58-643E-6ECC10F0EE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0472" y="4359552"/>
            <a:ext cx="342900" cy="342900"/>
          </a:xfrm>
          <a:prstGeom prst="rect">
            <a:avLst/>
          </a:prstGeom>
        </p:spPr>
      </p:pic>
      <p:sp>
        <p:nvSpPr>
          <p:cNvPr id="8" name="TextBox 7">
            <a:extLst>
              <a:ext uri="{FF2B5EF4-FFF2-40B4-BE49-F238E27FC236}">
                <a16:creationId xmlns:a16="http://schemas.microsoft.com/office/drawing/2014/main" id="{A5F9A660-0546-F11A-53A3-ACC0587952FC}"/>
              </a:ext>
            </a:extLst>
          </p:cNvPr>
          <p:cNvSpPr txBox="1"/>
          <p:nvPr/>
        </p:nvSpPr>
        <p:spPr>
          <a:xfrm>
            <a:off x="0" y="6124000"/>
            <a:ext cx="9144000" cy="738664"/>
          </a:xfrm>
          <a:prstGeom prst="rect">
            <a:avLst/>
          </a:prstGeom>
          <a:noFill/>
        </p:spPr>
        <p:txBody>
          <a:bodyPr wrap="square" rtlCol="0">
            <a:spAutoFit/>
          </a:bodyPr>
          <a:lstStyle/>
          <a:p>
            <a:pPr defTabSz="685800"/>
            <a:r>
              <a:rPr lang="en-US" sz="2100" dirty="0">
                <a:solidFill>
                  <a:prstClr val="black"/>
                </a:solidFill>
                <a:latin typeface="Calibri" panose="020F0502020204030204"/>
              </a:rPr>
              <a:t>These results show that the board is operational and can be used for the interface tests with other boards (vertical slice test).</a:t>
            </a:r>
          </a:p>
        </p:txBody>
      </p:sp>
      <p:pic>
        <p:nvPicPr>
          <p:cNvPr id="7" name="Graphic 6" descr="Tick with solid fill">
            <a:extLst>
              <a:ext uri="{FF2B5EF4-FFF2-40B4-BE49-F238E27FC236}">
                <a16:creationId xmlns:a16="http://schemas.microsoft.com/office/drawing/2014/main" id="{0F9A9DF2-46F1-29C5-A4D3-3A4ADE137A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29100" y="4825813"/>
            <a:ext cx="342900" cy="342900"/>
          </a:xfrm>
          <a:prstGeom prst="rect">
            <a:avLst/>
          </a:prstGeom>
        </p:spPr>
      </p:pic>
      <p:pic>
        <p:nvPicPr>
          <p:cNvPr id="13" name="Graphic 12" descr="Tick with solid fill">
            <a:extLst>
              <a:ext uri="{FF2B5EF4-FFF2-40B4-BE49-F238E27FC236}">
                <a16:creationId xmlns:a16="http://schemas.microsoft.com/office/drawing/2014/main" id="{6EAA441B-7F90-19A8-5608-D56995298E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841458" y="5237326"/>
            <a:ext cx="342900" cy="342900"/>
          </a:xfrm>
          <a:prstGeom prst="rect">
            <a:avLst/>
          </a:prstGeom>
        </p:spPr>
      </p:pic>
    </p:spTree>
    <p:extLst>
      <p:ext uri="{BB962C8B-B14F-4D97-AF65-F5344CB8AC3E}">
        <p14:creationId xmlns:p14="http://schemas.microsoft.com/office/powerpoint/2010/main" val="2726009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stomShape 1"/>
          <p:cNvSpPr/>
          <p:nvPr/>
        </p:nvSpPr>
        <p:spPr>
          <a:xfrm>
            <a:off x="10440" y="1018440"/>
            <a:ext cx="9143280" cy="64728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p:style>
      </p:sp>
      <p:sp>
        <p:nvSpPr>
          <p:cNvPr id="85" name="CustomShape 2"/>
          <p:cNvSpPr/>
          <p:nvPr/>
        </p:nvSpPr>
        <p:spPr>
          <a:xfrm>
            <a:off x="7731360" y="1020240"/>
            <a:ext cx="143352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sz="3600" b="0" strike="noStrike" spc="-1" dirty="0">
                <a:solidFill>
                  <a:srgbClr val="000000"/>
                </a:solidFill>
                <a:uFill>
                  <a:solidFill>
                    <a:srgbClr val="FFFFFF"/>
                  </a:solidFill>
                </a:uFill>
                <a:latin typeface="Bauhaus 93"/>
                <a:ea typeface="DejaVu Sans"/>
              </a:rPr>
              <a:t>HK</a:t>
            </a:r>
            <a:endParaRPr lang="ru-RU" sz="1800" b="0" strike="noStrike" spc="-1" dirty="0">
              <a:solidFill>
                <a:srgbClr val="000000"/>
              </a:solidFill>
              <a:uFill>
                <a:solidFill>
                  <a:srgbClr val="FFFFFF"/>
                </a:solidFill>
              </a:uFill>
              <a:latin typeface="Arial"/>
            </a:endParaRPr>
          </a:p>
        </p:txBody>
      </p:sp>
      <p:sp>
        <p:nvSpPr>
          <p:cNvPr id="86" name="CustomShape 3"/>
          <p:cNvSpPr/>
          <p:nvPr/>
        </p:nvSpPr>
        <p:spPr>
          <a:xfrm>
            <a:off x="5285880" y="1869120"/>
            <a:ext cx="364320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ru-RU" sz="1800" b="1" strike="noStrike" spc="-1" dirty="0" err="1">
                <a:solidFill>
                  <a:srgbClr val="000000"/>
                </a:solidFill>
                <a:uFill>
                  <a:solidFill>
                    <a:srgbClr val="FFFFFF"/>
                  </a:solidFill>
                </a:uFill>
                <a:latin typeface="Calibri"/>
                <a:ea typeface="DejaVu Sans"/>
              </a:rPr>
              <a:t>Responsable</a:t>
            </a:r>
            <a:r>
              <a:rPr lang="ru-RU" sz="1800" b="1" strike="noStrike" spc="-1" dirty="0">
                <a:solidFill>
                  <a:srgbClr val="000000"/>
                </a:solidFill>
                <a:uFill>
                  <a:solidFill>
                    <a:srgbClr val="FFFFFF"/>
                  </a:solidFill>
                </a:uFill>
                <a:latin typeface="Calibri"/>
                <a:ea typeface="DejaVu Sans"/>
              </a:rPr>
              <a:t> </a:t>
            </a:r>
            <a:r>
              <a:rPr lang="ru-RU" sz="1800" b="1" strike="noStrike" spc="-1" dirty="0" err="1">
                <a:solidFill>
                  <a:srgbClr val="000000"/>
                </a:solidFill>
                <a:uFill>
                  <a:solidFill>
                    <a:srgbClr val="FFFFFF"/>
                  </a:solidFill>
                </a:uFill>
                <a:latin typeface="Calibri"/>
                <a:ea typeface="DejaVu Sans"/>
              </a:rPr>
              <a:t>Scientifique</a:t>
            </a:r>
            <a:r>
              <a:rPr lang="ru-RU" sz="1800" b="1" strike="noStrike" spc="-1" dirty="0">
                <a:solidFill>
                  <a:srgbClr val="000000"/>
                </a:solidFill>
                <a:uFill>
                  <a:solidFill>
                    <a:srgbClr val="FFFFFF"/>
                  </a:solidFill>
                </a:uFill>
                <a:latin typeface="Calibri"/>
                <a:ea typeface="DejaVu Sans"/>
              </a:rPr>
              <a:t> : </a:t>
            </a:r>
            <a:r>
              <a:rPr lang="ru-RU" sz="1800" b="1" strike="noStrike" spc="-1" dirty="0" err="1">
                <a:solidFill>
                  <a:srgbClr val="000000"/>
                </a:solidFill>
                <a:uFill>
                  <a:solidFill>
                    <a:srgbClr val="FFFFFF"/>
                  </a:solidFill>
                </a:uFill>
                <a:latin typeface="Calibri"/>
                <a:ea typeface="DejaVu Sans"/>
              </a:rPr>
              <a:t>B</a:t>
            </a:r>
            <a:r>
              <a:rPr lang="ru-RU" sz="1800" b="1" strike="noStrike" spc="-1" dirty="0">
                <a:solidFill>
                  <a:srgbClr val="000000"/>
                </a:solidFill>
                <a:uFill>
                  <a:solidFill>
                    <a:srgbClr val="FFFFFF"/>
                  </a:solidFill>
                </a:uFill>
                <a:latin typeface="Calibri"/>
                <a:ea typeface="DejaVu Sans"/>
              </a:rPr>
              <a:t>. </a:t>
            </a:r>
            <a:r>
              <a:rPr lang="ru-RU" sz="1800" b="1" strike="noStrike" spc="-1" dirty="0" err="1">
                <a:solidFill>
                  <a:srgbClr val="000000"/>
                </a:solidFill>
                <a:uFill>
                  <a:solidFill>
                    <a:srgbClr val="FFFFFF"/>
                  </a:solidFill>
                </a:uFill>
                <a:latin typeface="Calibri"/>
                <a:ea typeface="DejaVu Sans"/>
              </a:rPr>
              <a:t>Popov</a:t>
            </a:r>
            <a:r>
              <a:rPr lang="fr-FR" sz="1800" b="1" strike="noStrike" spc="-1" dirty="0">
                <a:solidFill>
                  <a:srgbClr val="000000"/>
                </a:solidFill>
                <a:uFill>
                  <a:solidFill>
                    <a:srgbClr val="FFFFFF"/>
                  </a:solidFill>
                </a:uFill>
                <a:latin typeface="Calibri"/>
                <a:ea typeface="DejaVu Sans"/>
              </a:rPr>
              <a:t>/C. </a:t>
            </a:r>
            <a:r>
              <a:rPr lang="fr-FR" sz="1800" b="1" strike="noStrike" spc="-1" dirty="0" err="1">
                <a:solidFill>
                  <a:srgbClr val="000000"/>
                </a:solidFill>
                <a:uFill>
                  <a:solidFill>
                    <a:srgbClr val="FFFFFF"/>
                  </a:solidFill>
                </a:uFill>
                <a:latin typeface="Calibri"/>
                <a:ea typeface="DejaVu Sans"/>
              </a:rPr>
              <a:t>Giganti</a:t>
            </a:r>
            <a:r>
              <a:rPr lang="ru-RU" sz="1800" b="1"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gn="r">
              <a:lnSpc>
                <a:spcPct val="100000"/>
              </a:lnSpc>
            </a:pPr>
            <a:r>
              <a:rPr lang="ru-RU" sz="1800" b="1" strike="noStrike" spc="-1" dirty="0" err="1">
                <a:solidFill>
                  <a:srgbClr val="000000"/>
                </a:solidFill>
                <a:uFill>
                  <a:solidFill>
                    <a:srgbClr val="FFFFFF"/>
                  </a:solidFill>
                </a:uFill>
                <a:latin typeface="Calibri"/>
                <a:ea typeface="DejaVu Sans"/>
              </a:rPr>
              <a:t>Responsable</a:t>
            </a:r>
            <a:r>
              <a:rPr lang="ru-RU" sz="1800" b="1" strike="noStrike" spc="-1" dirty="0">
                <a:solidFill>
                  <a:srgbClr val="000000"/>
                </a:solidFill>
                <a:uFill>
                  <a:solidFill>
                    <a:srgbClr val="FFFFFF"/>
                  </a:solidFill>
                </a:uFill>
                <a:latin typeface="Calibri"/>
                <a:ea typeface="DejaVu Sans"/>
              </a:rPr>
              <a:t> </a:t>
            </a:r>
            <a:r>
              <a:rPr lang="ru-RU" sz="1800" b="1" strike="noStrike" spc="-1" dirty="0" err="1">
                <a:solidFill>
                  <a:srgbClr val="000000"/>
                </a:solidFill>
                <a:uFill>
                  <a:solidFill>
                    <a:srgbClr val="FFFFFF"/>
                  </a:solidFill>
                </a:uFill>
                <a:latin typeface="Calibri"/>
                <a:ea typeface="DejaVu Sans"/>
              </a:rPr>
              <a:t>Technique</a:t>
            </a:r>
            <a:r>
              <a:rPr lang="ru-RU" sz="1800" b="1" strike="noStrike" spc="-1" dirty="0">
                <a:solidFill>
                  <a:srgbClr val="000000"/>
                </a:solidFill>
                <a:uFill>
                  <a:solidFill>
                    <a:srgbClr val="FFFFFF"/>
                  </a:solidFill>
                </a:uFill>
                <a:latin typeface="Calibri"/>
                <a:ea typeface="DejaVu Sans"/>
              </a:rPr>
              <a:t> : </a:t>
            </a:r>
            <a:r>
              <a:rPr lang="en-US" sz="1800" b="1" strike="noStrike" spc="-1" dirty="0">
                <a:solidFill>
                  <a:srgbClr val="000000"/>
                </a:solidFill>
                <a:uFill>
                  <a:solidFill>
                    <a:srgbClr val="FFFFFF"/>
                  </a:solidFill>
                </a:uFill>
                <a:latin typeface="Calibri"/>
                <a:ea typeface="DejaVu Sans"/>
              </a:rPr>
              <a:t>S. Russo</a:t>
            </a:r>
            <a:endParaRPr lang="ru-RU" sz="1800" b="0" strike="noStrike" spc="-1" dirty="0">
              <a:solidFill>
                <a:srgbClr val="000000"/>
              </a:solidFill>
              <a:uFill>
                <a:solidFill>
                  <a:srgbClr val="FFFFFF"/>
                </a:solidFill>
              </a:uFill>
              <a:latin typeface="Arial"/>
            </a:endParaRPr>
          </a:p>
        </p:txBody>
      </p:sp>
      <p:sp>
        <p:nvSpPr>
          <p:cNvPr id="87" name="CustomShape 4"/>
          <p:cNvSpPr/>
          <p:nvPr/>
        </p:nvSpPr>
        <p:spPr>
          <a:xfrm>
            <a:off x="275400" y="3121200"/>
            <a:ext cx="3082320" cy="303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400" b="0" strike="noStrike" spc="-1" dirty="0" err="1">
                <a:solidFill>
                  <a:srgbClr val="000000"/>
                </a:solidFill>
                <a:uFill>
                  <a:solidFill>
                    <a:srgbClr val="FFFFFF"/>
                  </a:solidFill>
                </a:uFill>
                <a:latin typeface="Calibri"/>
                <a:ea typeface="DejaVu Sans"/>
              </a:rPr>
              <a:t>Résumé</a:t>
            </a:r>
            <a:r>
              <a:rPr lang="ru-RU" sz="1400" b="0" strike="noStrike" spc="-1" dirty="0">
                <a:solidFill>
                  <a:srgbClr val="000000"/>
                </a:solidFill>
                <a:uFill>
                  <a:solidFill>
                    <a:srgbClr val="FFFFFF"/>
                  </a:solidFill>
                </a:uFill>
                <a:latin typeface="Calibri"/>
                <a:ea typeface="DejaVu Sans"/>
              </a:rPr>
              <a:t> </a:t>
            </a:r>
            <a:r>
              <a:rPr lang="ru-RU" sz="1400" b="0" strike="noStrike" spc="-1" dirty="0" err="1">
                <a:solidFill>
                  <a:srgbClr val="000000"/>
                </a:solidFill>
                <a:uFill>
                  <a:solidFill>
                    <a:srgbClr val="FFFFFF"/>
                  </a:solidFill>
                </a:uFill>
                <a:latin typeface="Calibri"/>
                <a:ea typeface="DejaVu Sans"/>
              </a:rPr>
              <a:t>liste</a:t>
            </a:r>
            <a:r>
              <a:rPr lang="ru-RU" sz="1400" b="0" strike="noStrike" spc="-1" dirty="0">
                <a:solidFill>
                  <a:srgbClr val="000000"/>
                </a:solidFill>
                <a:uFill>
                  <a:solidFill>
                    <a:srgbClr val="FFFFFF"/>
                  </a:solidFill>
                </a:uFill>
                <a:latin typeface="Calibri"/>
                <a:ea typeface="DejaVu Sans"/>
              </a:rPr>
              <a:t> </a:t>
            </a:r>
            <a:r>
              <a:rPr lang="ru-RU" sz="1400" b="0" strike="noStrike" spc="-1" dirty="0" err="1">
                <a:solidFill>
                  <a:srgbClr val="000000"/>
                </a:solidFill>
                <a:uFill>
                  <a:solidFill>
                    <a:srgbClr val="FFFFFF"/>
                  </a:solidFill>
                </a:uFill>
                <a:latin typeface="Calibri"/>
                <a:ea typeface="DejaVu Sans"/>
              </a:rPr>
              <a:t>des</a:t>
            </a:r>
            <a:r>
              <a:rPr lang="ru-RU" sz="1400" b="0" strike="noStrike" spc="-1" dirty="0">
                <a:solidFill>
                  <a:srgbClr val="000000"/>
                </a:solidFill>
                <a:uFill>
                  <a:solidFill>
                    <a:srgbClr val="FFFFFF"/>
                  </a:solidFill>
                </a:uFill>
                <a:latin typeface="Calibri"/>
                <a:ea typeface="DejaVu Sans"/>
              </a:rPr>
              <a:t> WP/</a:t>
            </a:r>
            <a:r>
              <a:rPr lang="ru-RU" sz="1400" b="0" strike="noStrike" spc="-1" dirty="0" err="1">
                <a:solidFill>
                  <a:srgbClr val="000000"/>
                </a:solidFill>
                <a:uFill>
                  <a:solidFill>
                    <a:srgbClr val="FFFFFF"/>
                  </a:solidFill>
                </a:uFill>
                <a:latin typeface="Calibri"/>
                <a:ea typeface="DejaVu Sans"/>
              </a:rPr>
              <a:t>livrables</a:t>
            </a:r>
            <a:endParaRPr lang="ru-RU" sz="1800" b="0" strike="noStrike" spc="-1" dirty="0">
              <a:solidFill>
                <a:srgbClr val="000000"/>
              </a:solidFill>
              <a:uFill>
                <a:solidFill>
                  <a:srgbClr val="FFFFFF"/>
                </a:solidFill>
              </a:uFill>
              <a:latin typeface="Arial"/>
            </a:endParaRPr>
          </a:p>
        </p:txBody>
      </p:sp>
      <p:graphicFrame>
        <p:nvGraphicFramePr>
          <p:cNvPr id="88" name="Table 5"/>
          <p:cNvGraphicFramePr/>
          <p:nvPr>
            <p:extLst>
              <p:ext uri="{D42A27DB-BD31-4B8C-83A1-F6EECF244321}">
                <p14:modId xmlns:p14="http://schemas.microsoft.com/office/powerpoint/2010/main" val="3470822518"/>
              </p:ext>
            </p:extLst>
          </p:nvPr>
        </p:nvGraphicFramePr>
        <p:xfrm>
          <a:off x="322200" y="3424320"/>
          <a:ext cx="8478266" cy="1854000"/>
        </p:xfrm>
        <a:graphic>
          <a:graphicData uri="http://schemas.openxmlformats.org/drawingml/2006/table">
            <a:tbl>
              <a:tblPr/>
              <a:tblGrid>
                <a:gridCol w="6101906">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224360">
                  <a:extLst>
                    <a:ext uri="{9D8B030D-6E8A-4147-A177-3AD203B41FA5}">
                      <a16:colId xmlns:a16="http://schemas.microsoft.com/office/drawing/2014/main" val="20002"/>
                    </a:ext>
                  </a:extLst>
                </a:gridCol>
              </a:tblGrid>
              <a:tr h="370800">
                <a:tc>
                  <a:txBody>
                    <a:bodyPr/>
                    <a:lstStyle/>
                    <a:p>
                      <a:pPr>
                        <a:lnSpc>
                          <a:spcPct val="100000"/>
                        </a:lnSpc>
                      </a:pPr>
                      <a:r>
                        <a:rPr lang="ru-RU" sz="1800" b="1" strike="noStrike" spc="-1">
                          <a:solidFill>
                            <a:srgbClr val="FFFFFF"/>
                          </a:solidFill>
                          <a:uFill>
                            <a:solidFill>
                              <a:srgbClr val="FFFFFF"/>
                            </a:solidFill>
                          </a:uFill>
                          <a:latin typeface="Calibri"/>
                        </a:rPr>
                        <a:t>WP/Livrables</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a:solidFill>
                            <a:srgbClr val="FFFFFF"/>
                          </a:solidFill>
                          <a:uFill>
                            <a:solidFill>
                              <a:srgbClr val="FFFFFF"/>
                            </a:solidFill>
                          </a:uFill>
                          <a:latin typeface="Calibri"/>
                        </a:rPr>
                        <a:t>Echéance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a:solidFill>
                            <a:srgbClr val="FFFFFF"/>
                          </a:solidFill>
                          <a:uFill>
                            <a:solidFill>
                              <a:srgbClr val="FFFFFF"/>
                            </a:solidFill>
                          </a:uFill>
                          <a:latin typeface="Calibri"/>
                        </a:rPr>
                        <a:t>Statut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70800">
                <a:tc>
                  <a:txBody>
                    <a:bodyPr/>
                    <a:lstStyle/>
                    <a:p>
                      <a:pPr>
                        <a:lnSpc>
                          <a:spcPct val="100000"/>
                        </a:lnSpc>
                      </a:pPr>
                      <a:r>
                        <a:rPr lang="fr-FR" sz="1400" b="0" strike="noStrike" spc="-1" noProof="0" dirty="0">
                          <a:solidFill>
                            <a:srgbClr val="000000"/>
                          </a:solidFill>
                          <a:uFill>
                            <a:solidFill>
                              <a:srgbClr val="FFFFFF"/>
                            </a:solidFill>
                          </a:uFill>
                          <a:latin typeface="Calibri"/>
                        </a:rPr>
                        <a:t>R&amp;D pour le système de distribution d’horloge et synchronisation avec UTC</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12/202</a:t>
                      </a:r>
                      <a:r>
                        <a:rPr lang="en-US" sz="1400" b="0" strike="noStrike" spc="-1" dirty="0">
                          <a:solidFill>
                            <a:srgbClr val="000000"/>
                          </a:solidFill>
                          <a:uFill>
                            <a:solidFill>
                              <a:srgbClr val="FFFFFF"/>
                            </a:solidFill>
                          </a:uFill>
                          <a:latin typeface="Calibri"/>
                        </a:rPr>
                        <a:t>2</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1"/>
                  </a:ext>
                </a:extLst>
              </a:tr>
              <a:tr h="370800">
                <a:tc>
                  <a:txBody>
                    <a:bodyPr/>
                    <a:lstStyle/>
                    <a:p>
                      <a:pPr>
                        <a:lnSpc>
                          <a:spcPct val="100000"/>
                        </a:lnSpc>
                      </a:pPr>
                      <a:r>
                        <a:rPr lang="fr-FR" sz="1400" b="0" strike="noStrike" spc="-1" noProof="0" dirty="0">
                          <a:solidFill>
                            <a:srgbClr val="000000"/>
                          </a:solidFill>
                          <a:uFill>
                            <a:solidFill>
                              <a:srgbClr val="FFFFFF"/>
                            </a:solidFill>
                          </a:uFill>
                          <a:latin typeface="Calibri"/>
                          <a:ea typeface="+mn-ea"/>
                          <a:cs typeface="+mn-cs"/>
                        </a:rPr>
                        <a:t>R&amp;D pour le software de slow control </a:t>
                      </a: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12/2022(?)</a:t>
                      </a:r>
                      <a:endParaRPr lang="ru-RU"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gn="ctr">
                        <a:lnSpc>
                          <a:spcPct val="100000"/>
                        </a:lnSpc>
                      </a:pPr>
                      <a:r>
                        <a:rPr lang="fr-FR" sz="1400" b="0" strike="noStrike" spc="-1" noProof="0">
                          <a:solidFill>
                            <a:srgbClr val="000000"/>
                          </a:solidFill>
                          <a:uFill>
                            <a:solidFill>
                              <a:srgbClr val="FFFFFF"/>
                            </a:solidFill>
                          </a:uFill>
                          <a:latin typeface="Calibri"/>
                          <a:cs typeface="Calibri"/>
                        </a:rPr>
                        <a:t>DEBUT</a:t>
                      </a: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896863799"/>
                  </a:ext>
                </a:extLst>
              </a:tr>
              <a:tr h="370800">
                <a:tc>
                  <a:txBody>
                    <a:bodyPr/>
                    <a:lstStyle/>
                    <a:p>
                      <a:pPr>
                        <a:lnSpc>
                          <a:spcPct val="100000"/>
                        </a:lnSpc>
                      </a:pPr>
                      <a:r>
                        <a:rPr lang="fr-FR" sz="1400" b="0" strike="noStrike" spc="-1" noProof="0" dirty="0">
                          <a:solidFill>
                            <a:srgbClr val="000000"/>
                          </a:solidFill>
                          <a:uFill>
                            <a:solidFill>
                              <a:srgbClr val="FFFFFF"/>
                            </a:solidFill>
                          </a:uFill>
                          <a:latin typeface="Calibri"/>
                          <a:ea typeface="+mn-ea"/>
                          <a:cs typeface="+mn-cs"/>
                        </a:rPr>
                        <a:t>Production</a:t>
                      </a:r>
                      <a:r>
                        <a:rPr lang="fr-FR" sz="1400" b="0" strike="noStrike" spc="-1" baseline="0" noProof="0" dirty="0">
                          <a:solidFill>
                            <a:srgbClr val="000000"/>
                          </a:solidFill>
                          <a:uFill>
                            <a:solidFill>
                              <a:srgbClr val="FFFFFF"/>
                            </a:solidFill>
                          </a:uFill>
                          <a:latin typeface="Calibri"/>
                          <a:ea typeface="+mn-ea"/>
                          <a:cs typeface="+mn-cs"/>
                        </a:rPr>
                        <a:t> du système de distribution d’horloge pour le far detector</a:t>
                      </a:r>
                      <a:endParaRPr lang="fr-FR" sz="1400" b="0" strike="noStrike" spc="-1" noProof="0"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12/2026</a:t>
                      </a:r>
                      <a:endParaRPr lang="ru-RU"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EN COURS</a:t>
                      </a:r>
                      <a:endParaRPr lang="fr-FR" sz="1800" b="0" strike="noStrike" spc="-1" noProof="0" dirty="0">
                        <a:solidFill>
                          <a:srgbClr val="000000"/>
                        </a:solidFill>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3816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3"/>
                  </a:ext>
                </a:extLst>
              </a:tr>
              <a:tr h="370800">
                <a:tc>
                  <a:txBody>
                    <a:bodyPr/>
                    <a:lstStyle/>
                    <a:p>
                      <a:pPr>
                        <a:lnSpc>
                          <a:spcPct val="100000"/>
                        </a:lnSpc>
                      </a:pPr>
                      <a:r>
                        <a:rPr lang="fr-FR" sz="1400" b="0" strike="noStrike" spc="-1" noProof="0" dirty="0">
                          <a:solidFill>
                            <a:srgbClr val="000000"/>
                          </a:solidFill>
                          <a:uFill>
                            <a:solidFill>
                              <a:srgbClr val="FFFFFF"/>
                            </a:solidFill>
                          </a:uFill>
                          <a:latin typeface="Calibri"/>
                          <a:ea typeface="+mn-ea"/>
                          <a:cs typeface="+mn-cs"/>
                        </a:rPr>
                        <a:t>Production</a:t>
                      </a:r>
                      <a:r>
                        <a:rPr lang="fr-FR" sz="1400" b="0" strike="noStrike" spc="-1" baseline="0" noProof="0" dirty="0">
                          <a:solidFill>
                            <a:srgbClr val="000000"/>
                          </a:solidFill>
                          <a:uFill>
                            <a:solidFill>
                              <a:srgbClr val="FFFFFF"/>
                            </a:solidFill>
                          </a:uFill>
                          <a:latin typeface="Calibri"/>
                          <a:ea typeface="+mn-ea"/>
                          <a:cs typeface="+mn-cs"/>
                        </a:rPr>
                        <a:t> du système de distribution d’horloge pour l’accélérateur </a:t>
                      </a:r>
                      <a:endParaRPr lang="fr-FR" sz="1400" b="0" strike="noStrike" spc="-1" noProof="0"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12/2026</a:t>
                      </a:r>
                      <a:endParaRPr lang="ru-RU" sz="1400" b="0" strike="noStrike" spc="-1" dirty="0">
                        <a:solidFill>
                          <a:srgbClr val="00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EN COURS</a:t>
                      </a:r>
                      <a:endParaRPr lang="fr-FR" sz="1800" b="0" strike="noStrike" spc="-1" noProof="0" dirty="0">
                        <a:solidFill>
                          <a:srgbClr val="000000"/>
                        </a:solidFill>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72812819"/>
                  </a:ext>
                </a:extLst>
              </a:tr>
            </a:tbl>
          </a:graphicData>
        </a:graphic>
      </p:graphicFrame>
      <p:sp>
        <p:nvSpPr>
          <p:cNvPr id="89" name="CustomShape 6"/>
          <p:cNvSpPr/>
          <p:nvPr/>
        </p:nvSpPr>
        <p:spPr>
          <a:xfrm>
            <a:off x="10440" y="0"/>
            <a:ext cx="913356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3600" b="0" strike="noStrike" spc="-1" dirty="0" err="1">
                <a:solidFill>
                  <a:srgbClr val="A6A6A6"/>
                </a:solidFill>
                <a:uFill>
                  <a:solidFill>
                    <a:srgbClr val="FFFFFF"/>
                  </a:solidFill>
                </a:uFill>
                <a:latin typeface="Bauhaus 93"/>
                <a:ea typeface="DejaVu Sans"/>
              </a:rPr>
              <a:t>Réunions</a:t>
            </a:r>
            <a:r>
              <a:rPr lang="ru-RU" sz="3600" b="0" strike="noStrike" spc="-1" dirty="0">
                <a:solidFill>
                  <a:srgbClr val="A6A6A6"/>
                </a:solidFill>
                <a:uFill>
                  <a:solidFill>
                    <a:srgbClr val="FFFFFF"/>
                  </a:solidFill>
                </a:uFill>
                <a:latin typeface="Bauhaus 93"/>
                <a:ea typeface="DejaVu Sans"/>
              </a:rPr>
              <a:t> </a:t>
            </a:r>
            <a:r>
              <a:rPr lang="ru-RU" sz="3600" b="0" strike="noStrike" spc="-1" dirty="0" err="1">
                <a:solidFill>
                  <a:srgbClr val="A6A6A6"/>
                </a:solidFill>
                <a:uFill>
                  <a:solidFill>
                    <a:srgbClr val="FFFFFF"/>
                  </a:solidFill>
                </a:uFill>
                <a:latin typeface="Bauhaus 93"/>
                <a:ea typeface="DejaVu Sans"/>
              </a:rPr>
              <a:t>Ressource</a:t>
            </a:r>
            <a:r>
              <a:rPr lang="ru-RU" sz="3600" b="0" strike="noStrike" spc="-1" dirty="0">
                <a:solidFill>
                  <a:srgbClr val="A6A6A6"/>
                </a:solidFill>
                <a:uFill>
                  <a:solidFill>
                    <a:srgbClr val="FFFFFF"/>
                  </a:solidFill>
                </a:uFill>
                <a:latin typeface="Bauhaus 93"/>
                <a:ea typeface="DejaVu Sans"/>
              </a:rPr>
              <a:t>             0</a:t>
            </a:r>
            <a:r>
              <a:rPr lang="en-US" sz="3600" spc="-1" dirty="0">
                <a:solidFill>
                  <a:srgbClr val="A6A6A6"/>
                </a:solidFill>
                <a:uFill>
                  <a:solidFill>
                    <a:srgbClr val="FFFFFF"/>
                  </a:solidFill>
                </a:uFill>
                <a:latin typeface="Bauhaus 93"/>
                <a:ea typeface="DejaVu Sans"/>
              </a:rPr>
              <a:t>9</a:t>
            </a:r>
            <a:r>
              <a:rPr lang="ru-RU" sz="3600" b="0" strike="noStrike" spc="-1" dirty="0">
                <a:solidFill>
                  <a:srgbClr val="A6A6A6"/>
                </a:solidFill>
                <a:uFill>
                  <a:solidFill>
                    <a:srgbClr val="FFFFFF"/>
                  </a:solidFill>
                </a:uFill>
                <a:latin typeface="Bauhaus 93"/>
                <a:ea typeface="DejaVu Sans"/>
              </a:rPr>
              <a:t>/20</a:t>
            </a:r>
            <a:r>
              <a:rPr lang="en-US" sz="3600" b="0" strike="noStrike" spc="-1" dirty="0">
                <a:solidFill>
                  <a:srgbClr val="A6A6A6"/>
                </a:solidFill>
                <a:uFill>
                  <a:solidFill>
                    <a:srgbClr val="FFFFFF"/>
                  </a:solidFill>
                </a:uFill>
                <a:latin typeface="Bauhaus 93"/>
                <a:ea typeface="DejaVu Sans"/>
              </a:rPr>
              <a:t>23</a:t>
            </a:r>
            <a:r>
              <a:rPr lang="ru-RU" sz="3600" b="0" strike="noStrike" spc="-1" dirty="0">
                <a:solidFill>
                  <a:srgbClr val="A6A6A6"/>
                </a:solidFill>
                <a:uFill>
                  <a:solidFill>
                    <a:srgbClr val="FFFFFF"/>
                  </a:solidFill>
                </a:uFill>
                <a:latin typeface="Bauhaus 93"/>
                <a:ea typeface="DejaVu Sans"/>
              </a:rPr>
              <a:t> </a:t>
            </a: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499238"/>
            <a:ext cx="9144000" cy="994172"/>
          </a:xfrm>
        </p:spPr>
        <p:txBody>
          <a:bodyPr>
            <a:normAutofit/>
          </a:bodyPr>
          <a:lstStyle/>
          <a:p>
            <a:pPr algn="ctr"/>
            <a:r>
              <a:rPr lang="en-US" dirty="0">
                <a:solidFill>
                  <a:schemeClr val="accent2"/>
                </a:solidFill>
                <a:latin typeface="+mn-lt"/>
              </a:rPr>
              <a:t>Path to Production</a:t>
            </a:r>
          </a:p>
        </p:txBody>
      </p:sp>
      <p:sp>
        <p:nvSpPr>
          <p:cNvPr id="3" name="TextBox 2">
            <a:extLst>
              <a:ext uri="{FF2B5EF4-FFF2-40B4-BE49-F238E27FC236}">
                <a16:creationId xmlns:a16="http://schemas.microsoft.com/office/drawing/2014/main" id="{92935BAC-3175-FAA2-BCD7-BC4595303FA4}"/>
              </a:ext>
            </a:extLst>
          </p:cNvPr>
          <p:cNvSpPr txBox="1"/>
          <p:nvPr/>
        </p:nvSpPr>
        <p:spPr>
          <a:xfrm>
            <a:off x="0" y="1952546"/>
            <a:ext cx="9144000" cy="3662541"/>
          </a:xfrm>
          <a:prstGeom prst="rect">
            <a:avLst/>
          </a:prstGeom>
          <a:noFill/>
        </p:spPr>
        <p:txBody>
          <a:bodyPr wrap="square" rtlCol="0">
            <a:spAutoFit/>
          </a:bodyPr>
          <a:lstStyle/>
          <a:p>
            <a:pPr defTabSz="685800"/>
            <a:r>
              <a:rPr lang="en-US" sz="2400" dirty="0">
                <a:solidFill>
                  <a:prstClr val="black"/>
                </a:solidFill>
                <a:latin typeface="Calibri" panose="020F0502020204030204"/>
              </a:rPr>
              <a:t>Three other tests are needed: </a:t>
            </a:r>
          </a:p>
          <a:p>
            <a:pPr defTabSz="685800"/>
            <a:r>
              <a:rPr lang="en-US" sz="2400" dirty="0">
                <a:solidFill>
                  <a:prstClr val="black"/>
                </a:solidFill>
                <a:latin typeface="Calibri" panose="020F0502020204030204"/>
              </a:rPr>
              <a:t>- the time distribution to multiple endpoints;</a:t>
            </a:r>
          </a:p>
          <a:p>
            <a:pPr defTabSz="685800"/>
            <a:r>
              <a:rPr lang="en-US" sz="2400" dirty="0">
                <a:solidFill>
                  <a:prstClr val="black"/>
                </a:solidFill>
                <a:latin typeface="Calibri" panose="020F0502020204030204"/>
              </a:rPr>
              <a:t>- the non-sync data transfer from the endpoints to the DAQ via second distribution layer;</a:t>
            </a:r>
          </a:p>
          <a:p>
            <a:pPr defTabSz="685800"/>
            <a:r>
              <a:rPr lang="en-US" sz="2400" dirty="0">
                <a:solidFill>
                  <a:prstClr val="black"/>
                </a:solidFill>
                <a:latin typeface="Calibri" panose="020F0502020204030204"/>
              </a:rPr>
              <a:t>- the clock distribution from first to second stage board.</a:t>
            </a:r>
          </a:p>
          <a:p>
            <a:pPr defTabSz="685800"/>
            <a:endParaRPr lang="en-US" sz="2400" dirty="0">
              <a:solidFill>
                <a:prstClr val="black"/>
              </a:solidFill>
              <a:latin typeface="Calibri" panose="020F0502020204030204"/>
            </a:endParaRPr>
          </a:p>
          <a:p>
            <a:pPr defTabSz="685800"/>
            <a:r>
              <a:rPr lang="en-US" sz="2400" dirty="0">
                <a:solidFill>
                  <a:prstClr val="black"/>
                </a:solidFill>
                <a:latin typeface="Calibri" panose="020F0502020204030204"/>
              </a:rPr>
              <a:t>We plan to complete them by the end of the year and fab a new prototype be beginning of 2024.</a:t>
            </a:r>
          </a:p>
          <a:p>
            <a:pPr defTabSz="685800"/>
            <a:r>
              <a:rPr lang="en-US" sz="2400" dirty="0">
                <a:solidFill>
                  <a:prstClr val="black"/>
                </a:solidFill>
                <a:latin typeface="Calibri" panose="020F0502020204030204"/>
              </a:rPr>
              <a:t>The next step will be the start of production be the end of 2024. </a:t>
            </a:r>
          </a:p>
          <a:p>
            <a:pPr defTabSz="685800"/>
            <a:endParaRPr lang="en-US" dirty="0">
              <a:solidFill>
                <a:prstClr val="black"/>
              </a:solidFill>
              <a:latin typeface="Calibri" panose="020F0502020204030204"/>
            </a:endParaRPr>
          </a:p>
        </p:txBody>
      </p:sp>
    </p:spTree>
    <p:extLst>
      <p:ext uri="{BB962C8B-B14F-4D97-AF65-F5344CB8AC3E}">
        <p14:creationId xmlns:p14="http://schemas.microsoft.com/office/powerpoint/2010/main" val="423401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190760"/>
            <a:ext cx="9144000" cy="994172"/>
          </a:xfrm>
        </p:spPr>
        <p:txBody>
          <a:bodyPr>
            <a:normAutofit/>
          </a:bodyPr>
          <a:lstStyle/>
          <a:p>
            <a:pPr algn="ctr"/>
            <a:r>
              <a:rPr lang="en-US" sz="4000" dirty="0">
                <a:solidFill>
                  <a:schemeClr val="accent2"/>
                </a:solidFill>
                <a:latin typeface="+mn-lt"/>
              </a:rPr>
              <a:t>Timing at JPARC Updated Scheme</a:t>
            </a:r>
          </a:p>
        </p:txBody>
      </p:sp>
      <p:sp>
        <p:nvSpPr>
          <p:cNvPr id="6" name="Slide Number Placeholder 5">
            <a:extLst>
              <a:ext uri="{FF2B5EF4-FFF2-40B4-BE49-F238E27FC236}">
                <a16:creationId xmlns:a16="http://schemas.microsoft.com/office/drawing/2014/main" id="{081651D0-3472-DB07-B7BD-1EEA6FFF3471}"/>
              </a:ext>
            </a:extLst>
          </p:cNvPr>
          <p:cNvSpPr>
            <a:spLocks noGrp="1"/>
          </p:cNvSpPr>
          <p:nvPr>
            <p:ph type="sldNum" sz="quarter" idx="12"/>
          </p:nvPr>
        </p:nvSpPr>
        <p:spPr/>
        <p:txBody>
          <a:bodyPr/>
          <a:lstStyle/>
          <a:p>
            <a:fld id="{45DC904B-9BD5-C948-BD3E-A80AEDCBE28A}" type="slidenum">
              <a:rPr lang="en-US" smtClean="0"/>
              <a:t>21</a:t>
            </a:fld>
            <a:endParaRPr lang="en-US"/>
          </a:p>
        </p:txBody>
      </p:sp>
      <p:sp>
        <p:nvSpPr>
          <p:cNvPr id="8" name="TextBox 7">
            <a:extLst>
              <a:ext uri="{FF2B5EF4-FFF2-40B4-BE49-F238E27FC236}">
                <a16:creationId xmlns:a16="http://schemas.microsoft.com/office/drawing/2014/main" id="{A5F9A660-0546-F11A-53A3-ACC0587952FC}"/>
              </a:ext>
            </a:extLst>
          </p:cNvPr>
          <p:cNvSpPr txBox="1"/>
          <p:nvPr/>
        </p:nvSpPr>
        <p:spPr>
          <a:xfrm>
            <a:off x="0" y="5617687"/>
            <a:ext cx="9144000" cy="738664"/>
          </a:xfrm>
          <a:prstGeom prst="rect">
            <a:avLst/>
          </a:prstGeom>
          <a:noFill/>
        </p:spPr>
        <p:txBody>
          <a:bodyPr wrap="square" rtlCol="0">
            <a:spAutoFit/>
          </a:bodyPr>
          <a:lstStyle/>
          <a:p>
            <a:r>
              <a:rPr lang="en-US" sz="2100" dirty="0"/>
              <a:t>Some details are still under discussion. The actual idea is to have two replica of the custom board (main and spare). The board is the same used for the PPS measure  </a:t>
            </a:r>
          </a:p>
        </p:txBody>
      </p:sp>
      <p:pic>
        <p:nvPicPr>
          <p:cNvPr id="13" name="Picture 12">
            <a:extLst>
              <a:ext uri="{FF2B5EF4-FFF2-40B4-BE49-F238E27FC236}">
                <a16:creationId xmlns:a16="http://schemas.microsoft.com/office/drawing/2014/main" id="{6B5FC712-BBD1-A9CB-2277-9EF9952F48EE}"/>
              </a:ext>
            </a:extLst>
          </p:cNvPr>
          <p:cNvPicPr>
            <a:picLocks noChangeAspect="1"/>
          </p:cNvPicPr>
          <p:nvPr/>
        </p:nvPicPr>
        <p:blipFill>
          <a:blip r:embed="rId2"/>
          <a:stretch>
            <a:fillRect/>
          </a:stretch>
        </p:blipFill>
        <p:spPr>
          <a:xfrm>
            <a:off x="1031906" y="1184932"/>
            <a:ext cx="7080188" cy="3982606"/>
          </a:xfrm>
          <a:prstGeom prst="rect">
            <a:avLst/>
          </a:prstGeom>
        </p:spPr>
      </p:pic>
    </p:spTree>
    <p:extLst>
      <p:ext uri="{BB962C8B-B14F-4D97-AF65-F5344CB8AC3E}">
        <p14:creationId xmlns:p14="http://schemas.microsoft.com/office/powerpoint/2010/main" val="401528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155633"/>
            <a:ext cx="9144000" cy="994172"/>
          </a:xfrm>
        </p:spPr>
        <p:txBody>
          <a:bodyPr>
            <a:normAutofit/>
          </a:bodyPr>
          <a:lstStyle/>
          <a:p>
            <a:pPr algn="ctr"/>
            <a:r>
              <a:rPr lang="en-US" sz="4000" dirty="0">
                <a:solidFill>
                  <a:schemeClr val="accent2"/>
                </a:solidFill>
                <a:latin typeface="+mn-lt"/>
              </a:rPr>
              <a:t>PPS Measure/JPARC Board</a:t>
            </a:r>
          </a:p>
        </p:txBody>
      </p:sp>
      <p:sp>
        <p:nvSpPr>
          <p:cNvPr id="6" name="Slide Number Placeholder 5">
            <a:extLst>
              <a:ext uri="{FF2B5EF4-FFF2-40B4-BE49-F238E27FC236}">
                <a16:creationId xmlns:a16="http://schemas.microsoft.com/office/drawing/2014/main" id="{081651D0-3472-DB07-B7BD-1EEA6FFF3471}"/>
              </a:ext>
            </a:extLst>
          </p:cNvPr>
          <p:cNvSpPr>
            <a:spLocks noGrp="1"/>
          </p:cNvSpPr>
          <p:nvPr>
            <p:ph type="sldNum" sz="quarter" idx="12"/>
          </p:nvPr>
        </p:nvSpPr>
        <p:spPr/>
        <p:txBody>
          <a:bodyPr/>
          <a:lstStyle/>
          <a:p>
            <a:fld id="{45DC904B-9BD5-C948-BD3E-A80AEDCBE28A}" type="slidenum">
              <a:rPr lang="en-US" smtClean="0"/>
              <a:t>22</a:t>
            </a:fld>
            <a:endParaRPr lang="en-US"/>
          </a:p>
        </p:txBody>
      </p:sp>
      <p:sp>
        <p:nvSpPr>
          <p:cNvPr id="8" name="TextBox 7">
            <a:extLst>
              <a:ext uri="{FF2B5EF4-FFF2-40B4-BE49-F238E27FC236}">
                <a16:creationId xmlns:a16="http://schemas.microsoft.com/office/drawing/2014/main" id="{A5F9A660-0546-F11A-53A3-ACC0587952FC}"/>
              </a:ext>
            </a:extLst>
          </p:cNvPr>
          <p:cNvSpPr txBox="1"/>
          <p:nvPr/>
        </p:nvSpPr>
        <p:spPr>
          <a:xfrm>
            <a:off x="0" y="5642350"/>
            <a:ext cx="9144000" cy="738664"/>
          </a:xfrm>
          <a:prstGeom prst="rect">
            <a:avLst/>
          </a:prstGeom>
          <a:noFill/>
        </p:spPr>
        <p:txBody>
          <a:bodyPr wrap="square" rtlCol="0">
            <a:spAutoFit/>
          </a:bodyPr>
          <a:lstStyle/>
          <a:p>
            <a:r>
              <a:rPr lang="en-US" sz="2100" dirty="0"/>
              <a:t>The board is a modified version of the TDM. It has the same SOC (FPGA and processor) mounted on the TE0808 </a:t>
            </a:r>
            <a:r>
              <a:rPr lang="en-US" sz="2100" dirty="0" err="1"/>
              <a:t>Trenz</a:t>
            </a:r>
            <a:r>
              <a:rPr lang="en-US" sz="2100" dirty="0"/>
              <a:t> module. </a:t>
            </a:r>
          </a:p>
        </p:txBody>
      </p:sp>
      <p:sp>
        <p:nvSpPr>
          <p:cNvPr id="3" name="Rectangle 2">
            <a:extLst>
              <a:ext uri="{FF2B5EF4-FFF2-40B4-BE49-F238E27FC236}">
                <a16:creationId xmlns:a16="http://schemas.microsoft.com/office/drawing/2014/main" id="{B930F357-D843-D09A-99A6-84338D5E9246}"/>
              </a:ext>
            </a:extLst>
          </p:cNvPr>
          <p:cNvSpPr/>
          <p:nvPr/>
        </p:nvSpPr>
        <p:spPr>
          <a:xfrm>
            <a:off x="628917" y="1725092"/>
            <a:ext cx="7654159" cy="331864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E1013DF8-9540-3B5A-B35C-C2525D0C24F6}"/>
              </a:ext>
            </a:extLst>
          </p:cNvPr>
          <p:cNvSpPr/>
          <p:nvPr/>
        </p:nvSpPr>
        <p:spPr>
          <a:xfrm>
            <a:off x="4011152" y="2708359"/>
            <a:ext cx="889687" cy="8850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TE0808 SOC</a:t>
            </a:r>
          </a:p>
          <a:p>
            <a:pPr algn="ctr"/>
            <a:r>
              <a:rPr lang="en-US" sz="1200" dirty="0"/>
              <a:t>Zynq </a:t>
            </a:r>
            <a:r>
              <a:rPr lang="en-US" sz="1200" dirty="0" err="1"/>
              <a:t>uscale</a:t>
            </a:r>
            <a:r>
              <a:rPr lang="en-US" sz="1200" dirty="0"/>
              <a:t>+ with </a:t>
            </a:r>
            <a:r>
              <a:rPr lang="en-US" sz="1200" dirty="0" err="1"/>
              <a:t>linux</a:t>
            </a:r>
            <a:endParaRPr lang="en-US" sz="1200" dirty="0"/>
          </a:p>
        </p:txBody>
      </p:sp>
      <p:sp>
        <p:nvSpPr>
          <p:cNvPr id="5" name="Rectangle 4">
            <a:extLst>
              <a:ext uri="{FF2B5EF4-FFF2-40B4-BE49-F238E27FC236}">
                <a16:creationId xmlns:a16="http://schemas.microsoft.com/office/drawing/2014/main" id="{DC0D4704-E29D-C3E0-2830-CAA412BCF1F0}"/>
              </a:ext>
            </a:extLst>
          </p:cNvPr>
          <p:cNvSpPr/>
          <p:nvPr/>
        </p:nvSpPr>
        <p:spPr>
          <a:xfrm>
            <a:off x="5616147" y="1725092"/>
            <a:ext cx="426308" cy="82481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Eth</a:t>
            </a:r>
          </a:p>
          <a:p>
            <a:pPr algn="ctr"/>
            <a:r>
              <a:rPr lang="en-US" sz="1350" dirty="0"/>
              <a:t>X2</a:t>
            </a:r>
          </a:p>
          <a:p>
            <a:pPr algn="ctr"/>
            <a:r>
              <a:rPr lang="en-US" sz="900" dirty="0"/>
              <a:t>(fiber)</a:t>
            </a:r>
          </a:p>
        </p:txBody>
      </p:sp>
      <p:cxnSp>
        <p:nvCxnSpPr>
          <p:cNvPr id="7" name="Elbow Connector 6">
            <a:extLst>
              <a:ext uri="{FF2B5EF4-FFF2-40B4-BE49-F238E27FC236}">
                <a16:creationId xmlns:a16="http://schemas.microsoft.com/office/drawing/2014/main" id="{5E3F6E37-E63D-DE60-3549-B9556A28B8E6}"/>
              </a:ext>
            </a:extLst>
          </p:cNvPr>
          <p:cNvCxnSpPr>
            <a:endCxn id="5" idx="1"/>
          </p:cNvCxnSpPr>
          <p:nvPr/>
        </p:nvCxnSpPr>
        <p:spPr>
          <a:xfrm flipV="1">
            <a:off x="4439165" y="2137499"/>
            <a:ext cx="1176981" cy="570861"/>
          </a:xfrm>
          <a:prstGeom prst="bentConnector3">
            <a:avLst>
              <a:gd name="adj1" fmla="val 118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8D04F48-EE54-4AE4-EAC4-3E2FCE3391BC}"/>
              </a:ext>
            </a:extLst>
          </p:cNvPr>
          <p:cNvSpPr/>
          <p:nvPr/>
        </p:nvSpPr>
        <p:spPr>
          <a:xfrm>
            <a:off x="3197311" y="1725092"/>
            <a:ext cx="435576" cy="52255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SD</a:t>
            </a:r>
          </a:p>
        </p:txBody>
      </p:sp>
      <p:sp>
        <p:nvSpPr>
          <p:cNvPr id="10" name="TextBox 9">
            <a:extLst>
              <a:ext uri="{FF2B5EF4-FFF2-40B4-BE49-F238E27FC236}">
                <a16:creationId xmlns:a16="http://schemas.microsoft.com/office/drawing/2014/main" id="{9CC3967E-6093-6858-B970-3E11E1538795}"/>
              </a:ext>
            </a:extLst>
          </p:cNvPr>
          <p:cNvSpPr txBox="1"/>
          <p:nvPr/>
        </p:nvSpPr>
        <p:spPr>
          <a:xfrm>
            <a:off x="4798613" y="1893279"/>
            <a:ext cx="472373" cy="300082"/>
          </a:xfrm>
          <a:prstGeom prst="rect">
            <a:avLst/>
          </a:prstGeom>
          <a:noFill/>
        </p:spPr>
        <p:txBody>
          <a:bodyPr wrap="none" rtlCol="0">
            <a:spAutoFit/>
          </a:bodyPr>
          <a:lstStyle/>
          <a:p>
            <a:r>
              <a:rPr lang="en-US" sz="1350" dirty="0">
                <a:solidFill>
                  <a:schemeClr val="accent1"/>
                </a:solidFill>
              </a:rPr>
              <a:t>GTR</a:t>
            </a:r>
          </a:p>
        </p:txBody>
      </p:sp>
      <p:cxnSp>
        <p:nvCxnSpPr>
          <p:cNvPr id="11" name="Elbow Connector 10">
            <a:extLst>
              <a:ext uri="{FF2B5EF4-FFF2-40B4-BE49-F238E27FC236}">
                <a16:creationId xmlns:a16="http://schemas.microsoft.com/office/drawing/2014/main" id="{D0F9486C-D5E5-7BE7-A457-662E270B7058}"/>
              </a:ext>
            </a:extLst>
          </p:cNvPr>
          <p:cNvCxnSpPr/>
          <p:nvPr/>
        </p:nvCxnSpPr>
        <p:spPr>
          <a:xfrm rot="10800000">
            <a:off x="3632887" y="1986368"/>
            <a:ext cx="806279" cy="7219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80B9C42-2D75-A11C-883D-0707C6D8D4CE}"/>
              </a:ext>
            </a:extLst>
          </p:cNvPr>
          <p:cNvSpPr/>
          <p:nvPr/>
        </p:nvSpPr>
        <p:spPr>
          <a:xfrm>
            <a:off x="6218537" y="2898344"/>
            <a:ext cx="676533" cy="4819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ARM </a:t>
            </a:r>
            <a:r>
              <a:rPr lang="en-US" sz="900" dirty="0" err="1"/>
              <a:t>ucontroller</a:t>
            </a:r>
            <a:endParaRPr lang="en-US" sz="900" dirty="0"/>
          </a:p>
        </p:txBody>
      </p:sp>
      <p:cxnSp>
        <p:nvCxnSpPr>
          <p:cNvPr id="14" name="Straight Arrow Connector 13">
            <a:extLst>
              <a:ext uri="{FF2B5EF4-FFF2-40B4-BE49-F238E27FC236}">
                <a16:creationId xmlns:a16="http://schemas.microsoft.com/office/drawing/2014/main" id="{5E11A581-7C4D-8F92-543D-033363DF4E38}"/>
              </a:ext>
            </a:extLst>
          </p:cNvPr>
          <p:cNvCxnSpPr>
            <a:cxnSpLocks/>
            <a:stCxn id="4" idx="3"/>
            <a:endCxn id="12" idx="1"/>
          </p:cNvCxnSpPr>
          <p:nvPr/>
        </p:nvCxnSpPr>
        <p:spPr>
          <a:xfrm flipV="1">
            <a:off x="4900838" y="3139301"/>
            <a:ext cx="1317699" cy="115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EB4523A-83EF-58DC-8F5E-ECC445E4B85D}"/>
              </a:ext>
            </a:extLst>
          </p:cNvPr>
          <p:cNvSpPr txBox="1"/>
          <p:nvPr/>
        </p:nvSpPr>
        <p:spPr>
          <a:xfrm>
            <a:off x="5329518" y="2893711"/>
            <a:ext cx="621580" cy="300082"/>
          </a:xfrm>
          <a:prstGeom prst="rect">
            <a:avLst/>
          </a:prstGeom>
          <a:noFill/>
        </p:spPr>
        <p:txBody>
          <a:bodyPr wrap="none" rtlCol="0">
            <a:spAutoFit/>
          </a:bodyPr>
          <a:lstStyle/>
          <a:p>
            <a:r>
              <a:rPr lang="en-US" sz="1350" dirty="0">
                <a:solidFill>
                  <a:schemeClr val="accent1"/>
                </a:solidFill>
              </a:rPr>
              <a:t>RS232</a:t>
            </a:r>
          </a:p>
        </p:txBody>
      </p:sp>
      <p:sp>
        <p:nvSpPr>
          <p:cNvPr id="16" name="Rectangle 15">
            <a:extLst>
              <a:ext uri="{FF2B5EF4-FFF2-40B4-BE49-F238E27FC236}">
                <a16:creationId xmlns:a16="http://schemas.microsoft.com/office/drawing/2014/main" id="{8A02B6D5-644A-0E7A-354D-7FDD21511A17}"/>
              </a:ext>
            </a:extLst>
          </p:cNvPr>
          <p:cNvSpPr/>
          <p:nvPr/>
        </p:nvSpPr>
        <p:spPr>
          <a:xfrm>
            <a:off x="759940" y="3927044"/>
            <a:ext cx="1044146" cy="1093574"/>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Pure </a:t>
            </a:r>
            <a:r>
              <a:rPr lang="en-US" sz="1350" dirty="0" err="1"/>
              <a:t>clk</a:t>
            </a:r>
            <a:r>
              <a:rPr lang="en-US" sz="1350" dirty="0"/>
              <a:t> </a:t>
            </a:r>
          </a:p>
          <a:p>
            <a:pPr algn="ctr"/>
            <a:r>
              <a:rPr lang="en-US" sz="1350" dirty="0"/>
              <a:t>SFP</a:t>
            </a:r>
          </a:p>
          <a:p>
            <a:pPr algn="ctr"/>
            <a:r>
              <a:rPr lang="en-US" sz="1350" dirty="0"/>
              <a:t>x4 + redundancy </a:t>
            </a:r>
          </a:p>
        </p:txBody>
      </p:sp>
      <p:sp>
        <p:nvSpPr>
          <p:cNvPr id="17" name="Rectangle 16">
            <a:extLst>
              <a:ext uri="{FF2B5EF4-FFF2-40B4-BE49-F238E27FC236}">
                <a16:creationId xmlns:a16="http://schemas.microsoft.com/office/drawing/2014/main" id="{C521CC31-6B1F-3E74-F803-E70E136BCB5D}"/>
              </a:ext>
            </a:extLst>
          </p:cNvPr>
          <p:cNvSpPr/>
          <p:nvPr/>
        </p:nvSpPr>
        <p:spPr>
          <a:xfrm>
            <a:off x="2122273" y="3927044"/>
            <a:ext cx="1044146" cy="1093574"/>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Serdes SFP</a:t>
            </a:r>
          </a:p>
          <a:p>
            <a:pPr algn="ctr"/>
            <a:r>
              <a:rPr lang="en-US" sz="1350" dirty="0"/>
              <a:t>Synch data line (1gbps)</a:t>
            </a:r>
          </a:p>
          <a:p>
            <a:pPr algn="ctr"/>
            <a:r>
              <a:rPr lang="en-US" sz="1350" dirty="0"/>
              <a:t>x4 + redundancy    </a:t>
            </a:r>
          </a:p>
        </p:txBody>
      </p:sp>
      <p:sp>
        <p:nvSpPr>
          <p:cNvPr id="18" name="Rectangle 17">
            <a:extLst>
              <a:ext uri="{FF2B5EF4-FFF2-40B4-BE49-F238E27FC236}">
                <a16:creationId xmlns:a16="http://schemas.microsoft.com/office/drawing/2014/main" id="{E21B61C4-07C1-8DF2-E1CC-9227BBC25D7F}"/>
              </a:ext>
            </a:extLst>
          </p:cNvPr>
          <p:cNvSpPr/>
          <p:nvPr/>
        </p:nvSpPr>
        <p:spPr>
          <a:xfrm>
            <a:off x="3415099" y="3950161"/>
            <a:ext cx="1044146" cy="1093574"/>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Serdes SFP</a:t>
            </a:r>
          </a:p>
          <a:p>
            <a:pPr algn="ctr"/>
            <a:r>
              <a:rPr lang="en-US" sz="1350" dirty="0"/>
              <a:t>Synch data line (1gbps)</a:t>
            </a:r>
          </a:p>
          <a:p>
            <a:pPr algn="ctr"/>
            <a:r>
              <a:rPr lang="en-US" sz="1350" dirty="0"/>
              <a:t>x4 + redundancy    </a:t>
            </a:r>
          </a:p>
        </p:txBody>
      </p:sp>
      <p:cxnSp>
        <p:nvCxnSpPr>
          <p:cNvPr id="19" name="Elbow Connector 18">
            <a:extLst>
              <a:ext uri="{FF2B5EF4-FFF2-40B4-BE49-F238E27FC236}">
                <a16:creationId xmlns:a16="http://schemas.microsoft.com/office/drawing/2014/main" id="{573B64A5-EEFC-16F2-6F4C-46AFD5A7A3D6}"/>
              </a:ext>
            </a:extLst>
          </p:cNvPr>
          <p:cNvCxnSpPr>
            <a:stCxn id="4" idx="1"/>
            <a:endCxn id="16" idx="0"/>
          </p:cNvCxnSpPr>
          <p:nvPr/>
        </p:nvCxnSpPr>
        <p:spPr>
          <a:xfrm rot="10800000" flipV="1">
            <a:off x="1282015" y="3150886"/>
            <a:ext cx="2729138" cy="7761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34954956-F9FA-7610-D107-18FE9D42B183}"/>
              </a:ext>
            </a:extLst>
          </p:cNvPr>
          <p:cNvCxnSpPr>
            <a:endCxn id="17" idx="0"/>
          </p:cNvCxnSpPr>
          <p:nvPr/>
        </p:nvCxnSpPr>
        <p:spPr>
          <a:xfrm rot="10800000" flipV="1">
            <a:off x="2644346" y="3150886"/>
            <a:ext cx="1366806" cy="776159"/>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3E33858-9651-6F13-9182-5F431F6DF989}"/>
              </a:ext>
            </a:extLst>
          </p:cNvPr>
          <p:cNvCxnSpPr>
            <a:stCxn id="4" idx="2"/>
            <a:endCxn id="18" idx="0"/>
          </p:cNvCxnSpPr>
          <p:nvPr/>
        </p:nvCxnSpPr>
        <p:spPr>
          <a:xfrm rot="5400000">
            <a:off x="4018210" y="3512375"/>
            <a:ext cx="356749" cy="518823"/>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49134D-94FF-D94E-9BD2-7296AC71984C}"/>
              </a:ext>
            </a:extLst>
          </p:cNvPr>
          <p:cNvSpPr txBox="1"/>
          <p:nvPr/>
        </p:nvSpPr>
        <p:spPr>
          <a:xfrm>
            <a:off x="692763" y="3633286"/>
            <a:ext cx="609141" cy="300082"/>
          </a:xfrm>
          <a:prstGeom prst="rect">
            <a:avLst/>
          </a:prstGeom>
          <a:noFill/>
        </p:spPr>
        <p:txBody>
          <a:bodyPr wrap="none" rtlCol="0">
            <a:spAutoFit/>
          </a:bodyPr>
          <a:lstStyle/>
          <a:p>
            <a:r>
              <a:rPr lang="en-US" sz="1350" dirty="0">
                <a:solidFill>
                  <a:schemeClr val="accent1"/>
                </a:solidFill>
              </a:rPr>
              <a:t>Std IO</a:t>
            </a:r>
          </a:p>
        </p:txBody>
      </p:sp>
      <p:sp>
        <p:nvSpPr>
          <p:cNvPr id="23" name="TextBox 22">
            <a:extLst>
              <a:ext uri="{FF2B5EF4-FFF2-40B4-BE49-F238E27FC236}">
                <a16:creationId xmlns:a16="http://schemas.microsoft.com/office/drawing/2014/main" id="{2079B4D8-4515-55DF-1358-F483175FCE91}"/>
              </a:ext>
            </a:extLst>
          </p:cNvPr>
          <p:cNvSpPr txBox="1"/>
          <p:nvPr/>
        </p:nvSpPr>
        <p:spPr>
          <a:xfrm>
            <a:off x="2098097" y="3648163"/>
            <a:ext cx="485197" cy="300082"/>
          </a:xfrm>
          <a:prstGeom prst="rect">
            <a:avLst/>
          </a:prstGeom>
          <a:noFill/>
        </p:spPr>
        <p:txBody>
          <a:bodyPr wrap="none" rtlCol="0">
            <a:spAutoFit/>
          </a:bodyPr>
          <a:lstStyle/>
          <a:p>
            <a:r>
              <a:rPr lang="en-US" sz="1350" dirty="0">
                <a:solidFill>
                  <a:schemeClr val="accent1"/>
                </a:solidFill>
              </a:rPr>
              <a:t>GTH</a:t>
            </a:r>
          </a:p>
        </p:txBody>
      </p:sp>
      <p:sp>
        <p:nvSpPr>
          <p:cNvPr id="24" name="TextBox 23">
            <a:extLst>
              <a:ext uri="{FF2B5EF4-FFF2-40B4-BE49-F238E27FC236}">
                <a16:creationId xmlns:a16="http://schemas.microsoft.com/office/drawing/2014/main" id="{F3938DB9-C467-32F2-2085-BF32006939CE}"/>
              </a:ext>
            </a:extLst>
          </p:cNvPr>
          <p:cNvSpPr txBox="1"/>
          <p:nvPr/>
        </p:nvSpPr>
        <p:spPr>
          <a:xfrm>
            <a:off x="3436555" y="3648163"/>
            <a:ext cx="485197" cy="300082"/>
          </a:xfrm>
          <a:prstGeom prst="rect">
            <a:avLst/>
          </a:prstGeom>
          <a:noFill/>
        </p:spPr>
        <p:txBody>
          <a:bodyPr wrap="none" rtlCol="0">
            <a:spAutoFit/>
          </a:bodyPr>
          <a:lstStyle/>
          <a:p>
            <a:r>
              <a:rPr lang="en-US" sz="1350" dirty="0">
                <a:solidFill>
                  <a:schemeClr val="accent1"/>
                </a:solidFill>
              </a:rPr>
              <a:t>GTH</a:t>
            </a:r>
          </a:p>
        </p:txBody>
      </p:sp>
      <p:sp>
        <p:nvSpPr>
          <p:cNvPr id="25" name="Rectangle 24">
            <a:extLst>
              <a:ext uri="{FF2B5EF4-FFF2-40B4-BE49-F238E27FC236}">
                <a16:creationId xmlns:a16="http://schemas.microsoft.com/office/drawing/2014/main" id="{55E386F5-3B70-61EE-516D-6970AF0A5E6C}"/>
              </a:ext>
            </a:extLst>
          </p:cNvPr>
          <p:cNvSpPr/>
          <p:nvPr/>
        </p:nvSpPr>
        <p:spPr>
          <a:xfrm>
            <a:off x="4733880" y="4624350"/>
            <a:ext cx="1651615" cy="3985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X10 SMA conn for PPS (or other signals)</a:t>
            </a:r>
          </a:p>
        </p:txBody>
      </p:sp>
      <p:sp>
        <p:nvSpPr>
          <p:cNvPr id="26" name="Rectangle 25">
            <a:extLst>
              <a:ext uri="{FF2B5EF4-FFF2-40B4-BE49-F238E27FC236}">
                <a16:creationId xmlns:a16="http://schemas.microsoft.com/office/drawing/2014/main" id="{2677BFF3-3905-E854-4A11-941CF1959A84}"/>
              </a:ext>
            </a:extLst>
          </p:cNvPr>
          <p:cNvSpPr/>
          <p:nvPr/>
        </p:nvSpPr>
        <p:spPr>
          <a:xfrm>
            <a:off x="6594531" y="4622112"/>
            <a:ext cx="1651615" cy="3985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X5 SMA conn for debug &amp; on SOM PPL in</a:t>
            </a:r>
          </a:p>
        </p:txBody>
      </p:sp>
      <p:cxnSp>
        <p:nvCxnSpPr>
          <p:cNvPr id="27" name="Elbow Connector 26">
            <a:extLst>
              <a:ext uri="{FF2B5EF4-FFF2-40B4-BE49-F238E27FC236}">
                <a16:creationId xmlns:a16="http://schemas.microsoft.com/office/drawing/2014/main" id="{A31E5C1A-961E-FEC2-0A8F-2190B881BBA5}"/>
              </a:ext>
            </a:extLst>
          </p:cNvPr>
          <p:cNvCxnSpPr>
            <a:stCxn id="25" idx="0"/>
          </p:cNvCxnSpPr>
          <p:nvPr/>
        </p:nvCxnSpPr>
        <p:spPr>
          <a:xfrm rot="16200000" flipV="1">
            <a:off x="4683620" y="3748281"/>
            <a:ext cx="991063" cy="76107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585AAE3F-8E92-6484-F5BD-3182A0E34FE7}"/>
              </a:ext>
            </a:extLst>
          </p:cNvPr>
          <p:cNvCxnSpPr>
            <a:stCxn id="26" idx="0"/>
          </p:cNvCxnSpPr>
          <p:nvPr/>
        </p:nvCxnSpPr>
        <p:spPr>
          <a:xfrm rot="16200000" flipV="1">
            <a:off x="5606791" y="2808564"/>
            <a:ext cx="1107596" cy="2519500"/>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544E6C8-5B0D-8C40-FF7A-9815BCF8BE51}"/>
              </a:ext>
            </a:extLst>
          </p:cNvPr>
          <p:cNvSpPr txBox="1"/>
          <p:nvPr/>
        </p:nvSpPr>
        <p:spPr>
          <a:xfrm>
            <a:off x="5559687" y="4255242"/>
            <a:ext cx="609141" cy="300082"/>
          </a:xfrm>
          <a:prstGeom prst="rect">
            <a:avLst/>
          </a:prstGeom>
          <a:noFill/>
        </p:spPr>
        <p:txBody>
          <a:bodyPr wrap="none" rtlCol="0">
            <a:spAutoFit/>
          </a:bodyPr>
          <a:lstStyle/>
          <a:p>
            <a:r>
              <a:rPr lang="en-US" sz="1350" dirty="0">
                <a:solidFill>
                  <a:schemeClr val="accent1"/>
                </a:solidFill>
              </a:rPr>
              <a:t>Std IO</a:t>
            </a:r>
          </a:p>
        </p:txBody>
      </p:sp>
      <p:sp>
        <p:nvSpPr>
          <p:cNvPr id="30" name="TextBox 29">
            <a:extLst>
              <a:ext uri="{FF2B5EF4-FFF2-40B4-BE49-F238E27FC236}">
                <a16:creationId xmlns:a16="http://schemas.microsoft.com/office/drawing/2014/main" id="{C3EC4257-2CED-C4DB-3007-40171FFBA412}"/>
              </a:ext>
            </a:extLst>
          </p:cNvPr>
          <p:cNvSpPr txBox="1"/>
          <p:nvPr/>
        </p:nvSpPr>
        <p:spPr>
          <a:xfrm>
            <a:off x="7420338" y="4249118"/>
            <a:ext cx="609141" cy="300082"/>
          </a:xfrm>
          <a:prstGeom prst="rect">
            <a:avLst/>
          </a:prstGeom>
          <a:noFill/>
        </p:spPr>
        <p:txBody>
          <a:bodyPr wrap="none" rtlCol="0">
            <a:spAutoFit/>
          </a:bodyPr>
          <a:lstStyle/>
          <a:p>
            <a:r>
              <a:rPr lang="en-US" sz="1350" dirty="0">
                <a:solidFill>
                  <a:schemeClr val="accent1"/>
                </a:solidFill>
              </a:rPr>
              <a:t>Std IO</a:t>
            </a:r>
          </a:p>
        </p:txBody>
      </p:sp>
    </p:spTree>
    <p:extLst>
      <p:ext uri="{BB962C8B-B14F-4D97-AF65-F5344CB8AC3E}">
        <p14:creationId xmlns:p14="http://schemas.microsoft.com/office/powerpoint/2010/main" val="3849881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857251"/>
            <a:ext cx="9144000" cy="994172"/>
          </a:xfrm>
        </p:spPr>
        <p:txBody>
          <a:bodyPr/>
          <a:lstStyle/>
          <a:p>
            <a:pPr algn="ctr"/>
            <a:r>
              <a:rPr lang="en-US" dirty="0">
                <a:solidFill>
                  <a:schemeClr val="accent2"/>
                </a:solidFill>
                <a:latin typeface="+mn-lt"/>
              </a:rPr>
              <a:t>PPS Measure/JPARC Board</a:t>
            </a:r>
          </a:p>
        </p:txBody>
      </p:sp>
      <p:sp>
        <p:nvSpPr>
          <p:cNvPr id="6" name="Slide Number Placeholder 5">
            <a:extLst>
              <a:ext uri="{FF2B5EF4-FFF2-40B4-BE49-F238E27FC236}">
                <a16:creationId xmlns:a16="http://schemas.microsoft.com/office/drawing/2014/main" id="{081651D0-3472-DB07-B7BD-1EEA6FFF3471}"/>
              </a:ext>
            </a:extLst>
          </p:cNvPr>
          <p:cNvSpPr>
            <a:spLocks noGrp="1"/>
          </p:cNvSpPr>
          <p:nvPr>
            <p:ph type="sldNum" sz="quarter" idx="12"/>
          </p:nvPr>
        </p:nvSpPr>
        <p:spPr/>
        <p:txBody>
          <a:bodyPr/>
          <a:lstStyle/>
          <a:p>
            <a:fld id="{45DC904B-9BD5-C948-BD3E-A80AEDCBE28A}" type="slidenum">
              <a:rPr lang="en-US" smtClean="0"/>
              <a:t>23</a:t>
            </a:fld>
            <a:endParaRPr lang="en-US"/>
          </a:p>
        </p:txBody>
      </p:sp>
      <p:sp>
        <p:nvSpPr>
          <p:cNvPr id="8" name="TextBox 7">
            <a:extLst>
              <a:ext uri="{FF2B5EF4-FFF2-40B4-BE49-F238E27FC236}">
                <a16:creationId xmlns:a16="http://schemas.microsoft.com/office/drawing/2014/main" id="{A5F9A660-0546-F11A-53A3-ACC0587952FC}"/>
              </a:ext>
            </a:extLst>
          </p:cNvPr>
          <p:cNvSpPr txBox="1"/>
          <p:nvPr/>
        </p:nvSpPr>
        <p:spPr>
          <a:xfrm>
            <a:off x="0" y="5592948"/>
            <a:ext cx="9144000" cy="738664"/>
          </a:xfrm>
          <a:prstGeom prst="rect">
            <a:avLst/>
          </a:prstGeom>
          <a:noFill/>
        </p:spPr>
        <p:txBody>
          <a:bodyPr wrap="square" rtlCol="0">
            <a:spAutoFit/>
          </a:bodyPr>
          <a:lstStyle/>
          <a:p>
            <a:r>
              <a:rPr lang="en-US" sz="2100" dirty="0"/>
              <a:t>The idea is to have one single board to be used in the JPARC system and perform the PPS direct measurement.</a:t>
            </a:r>
          </a:p>
        </p:txBody>
      </p:sp>
      <p:sp>
        <p:nvSpPr>
          <p:cNvPr id="3" name="Rectangle 2">
            <a:extLst>
              <a:ext uri="{FF2B5EF4-FFF2-40B4-BE49-F238E27FC236}">
                <a16:creationId xmlns:a16="http://schemas.microsoft.com/office/drawing/2014/main" id="{B930F357-D843-D09A-99A6-84338D5E9246}"/>
              </a:ext>
            </a:extLst>
          </p:cNvPr>
          <p:cNvSpPr/>
          <p:nvPr/>
        </p:nvSpPr>
        <p:spPr>
          <a:xfrm>
            <a:off x="628917" y="1725092"/>
            <a:ext cx="7654159" cy="331864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E1013DF8-9540-3B5A-B35C-C2525D0C24F6}"/>
              </a:ext>
            </a:extLst>
          </p:cNvPr>
          <p:cNvSpPr/>
          <p:nvPr/>
        </p:nvSpPr>
        <p:spPr>
          <a:xfrm>
            <a:off x="4011152" y="2708359"/>
            <a:ext cx="889687" cy="8850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TE0808 SOC</a:t>
            </a:r>
          </a:p>
          <a:p>
            <a:pPr algn="ctr"/>
            <a:r>
              <a:rPr lang="en-US" sz="1200" dirty="0"/>
              <a:t>Zynq </a:t>
            </a:r>
            <a:r>
              <a:rPr lang="en-US" sz="1200" dirty="0" err="1"/>
              <a:t>uscale</a:t>
            </a:r>
            <a:r>
              <a:rPr lang="en-US" sz="1200" dirty="0"/>
              <a:t>+ with </a:t>
            </a:r>
            <a:r>
              <a:rPr lang="en-US" sz="1200" dirty="0" err="1"/>
              <a:t>linux</a:t>
            </a:r>
            <a:endParaRPr lang="en-US" sz="1200" dirty="0"/>
          </a:p>
        </p:txBody>
      </p:sp>
      <p:sp>
        <p:nvSpPr>
          <p:cNvPr id="5" name="Rectangle 4">
            <a:extLst>
              <a:ext uri="{FF2B5EF4-FFF2-40B4-BE49-F238E27FC236}">
                <a16:creationId xmlns:a16="http://schemas.microsoft.com/office/drawing/2014/main" id="{DC0D4704-E29D-C3E0-2830-CAA412BCF1F0}"/>
              </a:ext>
            </a:extLst>
          </p:cNvPr>
          <p:cNvSpPr/>
          <p:nvPr/>
        </p:nvSpPr>
        <p:spPr>
          <a:xfrm>
            <a:off x="5616147" y="1725092"/>
            <a:ext cx="426308" cy="82481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Eth</a:t>
            </a:r>
          </a:p>
          <a:p>
            <a:pPr algn="ctr"/>
            <a:r>
              <a:rPr lang="en-US" sz="1350" dirty="0"/>
              <a:t>X2</a:t>
            </a:r>
          </a:p>
          <a:p>
            <a:pPr algn="ctr"/>
            <a:r>
              <a:rPr lang="en-US" sz="900" dirty="0"/>
              <a:t>(fiber)</a:t>
            </a:r>
          </a:p>
        </p:txBody>
      </p:sp>
      <p:cxnSp>
        <p:nvCxnSpPr>
          <p:cNvPr id="7" name="Elbow Connector 6">
            <a:extLst>
              <a:ext uri="{FF2B5EF4-FFF2-40B4-BE49-F238E27FC236}">
                <a16:creationId xmlns:a16="http://schemas.microsoft.com/office/drawing/2014/main" id="{5E3F6E37-E63D-DE60-3549-B9556A28B8E6}"/>
              </a:ext>
            </a:extLst>
          </p:cNvPr>
          <p:cNvCxnSpPr>
            <a:endCxn id="5" idx="1"/>
          </p:cNvCxnSpPr>
          <p:nvPr/>
        </p:nvCxnSpPr>
        <p:spPr>
          <a:xfrm flipV="1">
            <a:off x="4439165" y="2137499"/>
            <a:ext cx="1176981" cy="570861"/>
          </a:xfrm>
          <a:prstGeom prst="bentConnector3">
            <a:avLst>
              <a:gd name="adj1" fmla="val 118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8D04F48-EE54-4AE4-EAC4-3E2FCE3391BC}"/>
              </a:ext>
            </a:extLst>
          </p:cNvPr>
          <p:cNvSpPr/>
          <p:nvPr/>
        </p:nvSpPr>
        <p:spPr>
          <a:xfrm>
            <a:off x="3197311" y="1725092"/>
            <a:ext cx="435576" cy="52255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SD</a:t>
            </a:r>
          </a:p>
        </p:txBody>
      </p:sp>
      <p:sp>
        <p:nvSpPr>
          <p:cNvPr id="10" name="TextBox 9">
            <a:extLst>
              <a:ext uri="{FF2B5EF4-FFF2-40B4-BE49-F238E27FC236}">
                <a16:creationId xmlns:a16="http://schemas.microsoft.com/office/drawing/2014/main" id="{9CC3967E-6093-6858-B970-3E11E1538795}"/>
              </a:ext>
            </a:extLst>
          </p:cNvPr>
          <p:cNvSpPr txBox="1"/>
          <p:nvPr/>
        </p:nvSpPr>
        <p:spPr>
          <a:xfrm>
            <a:off x="4798613" y="1893279"/>
            <a:ext cx="472373" cy="300082"/>
          </a:xfrm>
          <a:prstGeom prst="rect">
            <a:avLst/>
          </a:prstGeom>
          <a:noFill/>
        </p:spPr>
        <p:txBody>
          <a:bodyPr wrap="none" rtlCol="0">
            <a:spAutoFit/>
          </a:bodyPr>
          <a:lstStyle/>
          <a:p>
            <a:r>
              <a:rPr lang="en-US" sz="1350" dirty="0">
                <a:solidFill>
                  <a:schemeClr val="accent1"/>
                </a:solidFill>
              </a:rPr>
              <a:t>GTR</a:t>
            </a:r>
          </a:p>
        </p:txBody>
      </p:sp>
      <p:cxnSp>
        <p:nvCxnSpPr>
          <p:cNvPr id="11" name="Elbow Connector 10">
            <a:extLst>
              <a:ext uri="{FF2B5EF4-FFF2-40B4-BE49-F238E27FC236}">
                <a16:creationId xmlns:a16="http://schemas.microsoft.com/office/drawing/2014/main" id="{D0F9486C-D5E5-7BE7-A457-662E270B7058}"/>
              </a:ext>
            </a:extLst>
          </p:cNvPr>
          <p:cNvCxnSpPr/>
          <p:nvPr/>
        </p:nvCxnSpPr>
        <p:spPr>
          <a:xfrm rot="10800000">
            <a:off x="3632887" y="1986368"/>
            <a:ext cx="806279" cy="72199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B80B9C42-2D75-A11C-883D-0707C6D8D4CE}"/>
              </a:ext>
            </a:extLst>
          </p:cNvPr>
          <p:cNvSpPr/>
          <p:nvPr/>
        </p:nvSpPr>
        <p:spPr>
          <a:xfrm>
            <a:off x="6218537" y="2898344"/>
            <a:ext cx="676533" cy="48191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dirty="0"/>
              <a:t>ARM </a:t>
            </a:r>
            <a:r>
              <a:rPr lang="en-US" sz="900" dirty="0" err="1"/>
              <a:t>ucontroller</a:t>
            </a:r>
            <a:endParaRPr lang="en-US" sz="900" dirty="0"/>
          </a:p>
        </p:txBody>
      </p:sp>
      <p:cxnSp>
        <p:nvCxnSpPr>
          <p:cNvPr id="14" name="Straight Arrow Connector 13">
            <a:extLst>
              <a:ext uri="{FF2B5EF4-FFF2-40B4-BE49-F238E27FC236}">
                <a16:creationId xmlns:a16="http://schemas.microsoft.com/office/drawing/2014/main" id="{5E11A581-7C4D-8F92-543D-033363DF4E38}"/>
              </a:ext>
            </a:extLst>
          </p:cNvPr>
          <p:cNvCxnSpPr>
            <a:cxnSpLocks/>
            <a:stCxn id="4" idx="3"/>
            <a:endCxn id="12" idx="1"/>
          </p:cNvCxnSpPr>
          <p:nvPr/>
        </p:nvCxnSpPr>
        <p:spPr>
          <a:xfrm flipV="1">
            <a:off x="4900838" y="3139301"/>
            <a:ext cx="1317699" cy="115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EB4523A-83EF-58DC-8F5E-ECC445E4B85D}"/>
              </a:ext>
            </a:extLst>
          </p:cNvPr>
          <p:cNvSpPr txBox="1"/>
          <p:nvPr/>
        </p:nvSpPr>
        <p:spPr>
          <a:xfrm>
            <a:off x="5329518" y="2893711"/>
            <a:ext cx="621580" cy="300082"/>
          </a:xfrm>
          <a:prstGeom prst="rect">
            <a:avLst/>
          </a:prstGeom>
          <a:noFill/>
        </p:spPr>
        <p:txBody>
          <a:bodyPr wrap="none" rtlCol="0">
            <a:spAutoFit/>
          </a:bodyPr>
          <a:lstStyle/>
          <a:p>
            <a:r>
              <a:rPr lang="en-US" sz="1350" dirty="0">
                <a:solidFill>
                  <a:schemeClr val="accent1"/>
                </a:solidFill>
              </a:rPr>
              <a:t>RS232</a:t>
            </a:r>
          </a:p>
        </p:txBody>
      </p:sp>
      <p:sp>
        <p:nvSpPr>
          <p:cNvPr id="16" name="Rectangle 15">
            <a:extLst>
              <a:ext uri="{FF2B5EF4-FFF2-40B4-BE49-F238E27FC236}">
                <a16:creationId xmlns:a16="http://schemas.microsoft.com/office/drawing/2014/main" id="{8A02B6D5-644A-0E7A-354D-7FDD21511A17}"/>
              </a:ext>
            </a:extLst>
          </p:cNvPr>
          <p:cNvSpPr/>
          <p:nvPr/>
        </p:nvSpPr>
        <p:spPr>
          <a:xfrm>
            <a:off x="759940" y="3927044"/>
            <a:ext cx="1044146" cy="1093574"/>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Pure </a:t>
            </a:r>
            <a:r>
              <a:rPr lang="en-US" sz="1350" dirty="0" err="1"/>
              <a:t>clk</a:t>
            </a:r>
            <a:r>
              <a:rPr lang="en-US" sz="1350" dirty="0"/>
              <a:t> </a:t>
            </a:r>
          </a:p>
          <a:p>
            <a:pPr algn="ctr"/>
            <a:r>
              <a:rPr lang="en-US" sz="1350" dirty="0"/>
              <a:t>SFP</a:t>
            </a:r>
          </a:p>
          <a:p>
            <a:pPr algn="ctr"/>
            <a:r>
              <a:rPr lang="en-US" sz="1350" dirty="0"/>
              <a:t>x4 + redundancy </a:t>
            </a:r>
          </a:p>
        </p:txBody>
      </p:sp>
      <p:sp>
        <p:nvSpPr>
          <p:cNvPr id="17" name="Rectangle 16">
            <a:extLst>
              <a:ext uri="{FF2B5EF4-FFF2-40B4-BE49-F238E27FC236}">
                <a16:creationId xmlns:a16="http://schemas.microsoft.com/office/drawing/2014/main" id="{C521CC31-6B1F-3E74-F803-E70E136BCB5D}"/>
              </a:ext>
            </a:extLst>
          </p:cNvPr>
          <p:cNvSpPr/>
          <p:nvPr/>
        </p:nvSpPr>
        <p:spPr>
          <a:xfrm>
            <a:off x="2122273" y="3927044"/>
            <a:ext cx="1044146" cy="1093574"/>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Serdes SFP</a:t>
            </a:r>
          </a:p>
          <a:p>
            <a:pPr algn="ctr"/>
            <a:r>
              <a:rPr lang="en-US" sz="1350" dirty="0"/>
              <a:t>Synch data line (1gbps)</a:t>
            </a:r>
          </a:p>
          <a:p>
            <a:pPr algn="ctr"/>
            <a:r>
              <a:rPr lang="en-US" sz="1350" dirty="0"/>
              <a:t>x4 + redundancy    </a:t>
            </a:r>
          </a:p>
        </p:txBody>
      </p:sp>
      <p:sp>
        <p:nvSpPr>
          <p:cNvPr id="18" name="Rectangle 17">
            <a:extLst>
              <a:ext uri="{FF2B5EF4-FFF2-40B4-BE49-F238E27FC236}">
                <a16:creationId xmlns:a16="http://schemas.microsoft.com/office/drawing/2014/main" id="{E21B61C4-07C1-8DF2-E1CC-9227BBC25D7F}"/>
              </a:ext>
            </a:extLst>
          </p:cNvPr>
          <p:cNvSpPr/>
          <p:nvPr/>
        </p:nvSpPr>
        <p:spPr>
          <a:xfrm>
            <a:off x="3415099" y="3950161"/>
            <a:ext cx="1044146" cy="107045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50" dirty="0"/>
              <a:t>Serdes SFP</a:t>
            </a:r>
          </a:p>
          <a:p>
            <a:pPr algn="ctr"/>
            <a:r>
              <a:rPr lang="en-US" sz="1350" dirty="0"/>
              <a:t>Synch data line (1gbps)</a:t>
            </a:r>
          </a:p>
          <a:p>
            <a:pPr algn="ctr"/>
            <a:r>
              <a:rPr lang="en-US" sz="1350" dirty="0"/>
              <a:t>x4 + redundancy    </a:t>
            </a:r>
          </a:p>
        </p:txBody>
      </p:sp>
      <p:cxnSp>
        <p:nvCxnSpPr>
          <p:cNvPr id="19" name="Elbow Connector 18">
            <a:extLst>
              <a:ext uri="{FF2B5EF4-FFF2-40B4-BE49-F238E27FC236}">
                <a16:creationId xmlns:a16="http://schemas.microsoft.com/office/drawing/2014/main" id="{573B64A5-EEFC-16F2-6F4C-46AFD5A7A3D6}"/>
              </a:ext>
            </a:extLst>
          </p:cNvPr>
          <p:cNvCxnSpPr>
            <a:stCxn id="4" idx="1"/>
            <a:endCxn id="16" idx="0"/>
          </p:cNvCxnSpPr>
          <p:nvPr/>
        </p:nvCxnSpPr>
        <p:spPr>
          <a:xfrm rot="10800000" flipV="1">
            <a:off x="1282015" y="3150886"/>
            <a:ext cx="2729138" cy="77615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34954956-F9FA-7610-D107-18FE9D42B183}"/>
              </a:ext>
            </a:extLst>
          </p:cNvPr>
          <p:cNvCxnSpPr>
            <a:endCxn id="17" idx="0"/>
          </p:cNvCxnSpPr>
          <p:nvPr/>
        </p:nvCxnSpPr>
        <p:spPr>
          <a:xfrm rot="10800000" flipV="1">
            <a:off x="2644346" y="3150886"/>
            <a:ext cx="1366806" cy="776159"/>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3E33858-9651-6F13-9182-5F431F6DF989}"/>
              </a:ext>
            </a:extLst>
          </p:cNvPr>
          <p:cNvCxnSpPr>
            <a:cxnSpLocks/>
            <a:stCxn id="4" idx="2"/>
            <a:endCxn id="18" idx="0"/>
          </p:cNvCxnSpPr>
          <p:nvPr/>
        </p:nvCxnSpPr>
        <p:spPr>
          <a:xfrm rot="5400000">
            <a:off x="4018210" y="3512375"/>
            <a:ext cx="356749" cy="518823"/>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F49134D-94FF-D94E-9BD2-7296AC71984C}"/>
              </a:ext>
            </a:extLst>
          </p:cNvPr>
          <p:cNvSpPr txBox="1"/>
          <p:nvPr/>
        </p:nvSpPr>
        <p:spPr>
          <a:xfrm>
            <a:off x="692763" y="3633286"/>
            <a:ext cx="609141" cy="300082"/>
          </a:xfrm>
          <a:prstGeom prst="rect">
            <a:avLst/>
          </a:prstGeom>
          <a:noFill/>
        </p:spPr>
        <p:txBody>
          <a:bodyPr wrap="none" rtlCol="0">
            <a:spAutoFit/>
          </a:bodyPr>
          <a:lstStyle/>
          <a:p>
            <a:r>
              <a:rPr lang="en-US" sz="1350" dirty="0">
                <a:solidFill>
                  <a:schemeClr val="accent1"/>
                </a:solidFill>
              </a:rPr>
              <a:t>Std IO</a:t>
            </a:r>
          </a:p>
        </p:txBody>
      </p:sp>
      <p:sp>
        <p:nvSpPr>
          <p:cNvPr id="23" name="TextBox 22">
            <a:extLst>
              <a:ext uri="{FF2B5EF4-FFF2-40B4-BE49-F238E27FC236}">
                <a16:creationId xmlns:a16="http://schemas.microsoft.com/office/drawing/2014/main" id="{2079B4D8-4515-55DF-1358-F483175FCE91}"/>
              </a:ext>
            </a:extLst>
          </p:cNvPr>
          <p:cNvSpPr txBox="1"/>
          <p:nvPr/>
        </p:nvSpPr>
        <p:spPr>
          <a:xfrm>
            <a:off x="2098097" y="3648163"/>
            <a:ext cx="485197" cy="300082"/>
          </a:xfrm>
          <a:prstGeom prst="rect">
            <a:avLst/>
          </a:prstGeom>
          <a:noFill/>
        </p:spPr>
        <p:txBody>
          <a:bodyPr wrap="none" rtlCol="0">
            <a:spAutoFit/>
          </a:bodyPr>
          <a:lstStyle/>
          <a:p>
            <a:r>
              <a:rPr lang="en-US" sz="1350" dirty="0">
                <a:solidFill>
                  <a:schemeClr val="accent1"/>
                </a:solidFill>
              </a:rPr>
              <a:t>GTH</a:t>
            </a:r>
          </a:p>
        </p:txBody>
      </p:sp>
      <p:sp>
        <p:nvSpPr>
          <p:cNvPr id="24" name="TextBox 23">
            <a:extLst>
              <a:ext uri="{FF2B5EF4-FFF2-40B4-BE49-F238E27FC236}">
                <a16:creationId xmlns:a16="http://schemas.microsoft.com/office/drawing/2014/main" id="{F3938DB9-C467-32F2-2085-BF32006939CE}"/>
              </a:ext>
            </a:extLst>
          </p:cNvPr>
          <p:cNvSpPr txBox="1"/>
          <p:nvPr/>
        </p:nvSpPr>
        <p:spPr>
          <a:xfrm>
            <a:off x="3436555" y="3648163"/>
            <a:ext cx="485197" cy="300082"/>
          </a:xfrm>
          <a:prstGeom prst="rect">
            <a:avLst/>
          </a:prstGeom>
          <a:noFill/>
        </p:spPr>
        <p:txBody>
          <a:bodyPr wrap="none" rtlCol="0">
            <a:spAutoFit/>
          </a:bodyPr>
          <a:lstStyle/>
          <a:p>
            <a:r>
              <a:rPr lang="en-US" sz="1350" dirty="0">
                <a:solidFill>
                  <a:schemeClr val="accent1"/>
                </a:solidFill>
              </a:rPr>
              <a:t>GTH</a:t>
            </a:r>
          </a:p>
        </p:txBody>
      </p:sp>
      <p:sp>
        <p:nvSpPr>
          <p:cNvPr id="25" name="Rectangle 24">
            <a:extLst>
              <a:ext uri="{FF2B5EF4-FFF2-40B4-BE49-F238E27FC236}">
                <a16:creationId xmlns:a16="http://schemas.microsoft.com/office/drawing/2014/main" id="{55E386F5-3B70-61EE-516D-6970AF0A5E6C}"/>
              </a:ext>
            </a:extLst>
          </p:cNvPr>
          <p:cNvSpPr/>
          <p:nvPr/>
        </p:nvSpPr>
        <p:spPr>
          <a:xfrm>
            <a:off x="4733880" y="4624350"/>
            <a:ext cx="1651615" cy="3985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dirty="0"/>
              <a:t>x10 SMA/LEMO conn for PPS  and accelerator </a:t>
            </a:r>
          </a:p>
        </p:txBody>
      </p:sp>
      <p:sp>
        <p:nvSpPr>
          <p:cNvPr id="26" name="Rectangle 25">
            <a:extLst>
              <a:ext uri="{FF2B5EF4-FFF2-40B4-BE49-F238E27FC236}">
                <a16:creationId xmlns:a16="http://schemas.microsoft.com/office/drawing/2014/main" id="{2677BFF3-3905-E854-4A11-941CF1959A84}"/>
              </a:ext>
            </a:extLst>
          </p:cNvPr>
          <p:cNvSpPr/>
          <p:nvPr/>
        </p:nvSpPr>
        <p:spPr>
          <a:xfrm>
            <a:off x="6594531" y="4622112"/>
            <a:ext cx="1651615" cy="39850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X5 SMA conn for debug &amp; on SOM PPL in</a:t>
            </a:r>
          </a:p>
        </p:txBody>
      </p:sp>
      <p:cxnSp>
        <p:nvCxnSpPr>
          <p:cNvPr id="27" name="Elbow Connector 26">
            <a:extLst>
              <a:ext uri="{FF2B5EF4-FFF2-40B4-BE49-F238E27FC236}">
                <a16:creationId xmlns:a16="http://schemas.microsoft.com/office/drawing/2014/main" id="{A31E5C1A-961E-FEC2-0A8F-2190B881BBA5}"/>
              </a:ext>
            </a:extLst>
          </p:cNvPr>
          <p:cNvCxnSpPr>
            <a:stCxn id="25" idx="0"/>
          </p:cNvCxnSpPr>
          <p:nvPr/>
        </p:nvCxnSpPr>
        <p:spPr>
          <a:xfrm rot="16200000" flipV="1">
            <a:off x="4683620" y="3748281"/>
            <a:ext cx="991063" cy="761075"/>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585AAE3F-8E92-6484-F5BD-3182A0E34FE7}"/>
              </a:ext>
            </a:extLst>
          </p:cNvPr>
          <p:cNvCxnSpPr>
            <a:stCxn id="26" idx="0"/>
          </p:cNvCxnSpPr>
          <p:nvPr/>
        </p:nvCxnSpPr>
        <p:spPr>
          <a:xfrm rot="16200000" flipV="1">
            <a:off x="5606791" y="2808564"/>
            <a:ext cx="1107596" cy="2519500"/>
          </a:xfrm>
          <a:prstGeom prst="bentConnector2">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544E6C8-5B0D-8C40-FF7A-9815BCF8BE51}"/>
              </a:ext>
            </a:extLst>
          </p:cNvPr>
          <p:cNvSpPr txBox="1"/>
          <p:nvPr/>
        </p:nvSpPr>
        <p:spPr>
          <a:xfrm>
            <a:off x="5559687" y="4255242"/>
            <a:ext cx="609141" cy="300082"/>
          </a:xfrm>
          <a:prstGeom prst="rect">
            <a:avLst/>
          </a:prstGeom>
          <a:noFill/>
        </p:spPr>
        <p:txBody>
          <a:bodyPr wrap="none" rtlCol="0">
            <a:spAutoFit/>
          </a:bodyPr>
          <a:lstStyle/>
          <a:p>
            <a:r>
              <a:rPr lang="en-US" sz="1350" dirty="0">
                <a:solidFill>
                  <a:schemeClr val="accent1"/>
                </a:solidFill>
              </a:rPr>
              <a:t>Std IO</a:t>
            </a:r>
          </a:p>
        </p:txBody>
      </p:sp>
      <p:sp>
        <p:nvSpPr>
          <p:cNvPr id="30" name="TextBox 29">
            <a:extLst>
              <a:ext uri="{FF2B5EF4-FFF2-40B4-BE49-F238E27FC236}">
                <a16:creationId xmlns:a16="http://schemas.microsoft.com/office/drawing/2014/main" id="{C3EC4257-2CED-C4DB-3007-40171FFBA412}"/>
              </a:ext>
            </a:extLst>
          </p:cNvPr>
          <p:cNvSpPr txBox="1"/>
          <p:nvPr/>
        </p:nvSpPr>
        <p:spPr>
          <a:xfrm>
            <a:off x="7420338" y="4249118"/>
            <a:ext cx="609141" cy="300082"/>
          </a:xfrm>
          <a:prstGeom prst="rect">
            <a:avLst/>
          </a:prstGeom>
          <a:noFill/>
        </p:spPr>
        <p:txBody>
          <a:bodyPr wrap="none" rtlCol="0">
            <a:spAutoFit/>
          </a:bodyPr>
          <a:lstStyle/>
          <a:p>
            <a:r>
              <a:rPr lang="en-US" sz="1350" dirty="0">
                <a:solidFill>
                  <a:schemeClr val="accent1"/>
                </a:solidFill>
              </a:rPr>
              <a:t>Std IO</a:t>
            </a:r>
          </a:p>
        </p:txBody>
      </p:sp>
      <p:sp>
        <p:nvSpPr>
          <p:cNvPr id="13" name="Rectangle 12">
            <a:extLst>
              <a:ext uri="{FF2B5EF4-FFF2-40B4-BE49-F238E27FC236}">
                <a16:creationId xmlns:a16="http://schemas.microsoft.com/office/drawing/2014/main" id="{60810EAD-7BC0-9F2B-A3C5-DEA9C405B725}"/>
              </a:ext>
            </a:extLst>
          </p:cNvPr>
          <p:cNvSpPr/>
          <p:nvPr/>
        </p:nvSpPr>
        <p:spPr>
          <a:xfrm>
            <a:off x="692763" y="3633287"/>
            <a:ext cx="3879237" cy="138733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90E7D4E4-A1E8-3CC1-A86F-C3CD0CA386FB}"/>
              </a:ext>
            </a:extLst>
          </p:cNvPr>
          <p:cNvSpPr txBox="1"/>
          <p:nvPr/>
        </p:nvSpPr>
        <p:spPr>
          <a:xfrm>
            <a:off x="650253" y="3316412"/>
            <a:ext cx="1283813" cy="300082"/>
          </a:xfrm>
          <a:prstGeom prst="rect">
            <a:avLst/>
          </a:prstGeom>
          <a:noFill/>
        </p:spPr>
        <p:txBody>
          <a:bodyPr wrap="none" rtlCol="0">
            <a:spAutoFit/>
          </a:bodyPr>
          <a:lstStyle/>
          <a:p>
            <a:r>
              <a:rPr lang="en-US" sz="1350" dirty="0">
                <a:solidFill>
                  <a:schemeClr val="bg1"/>
                </a:solidFill>
              </a:rPr>
              <a:t>Sync </a:t>
            </a:r>
            <a:r>
              <a:rPr lang="en-US" sz="1350" dirty="0" err="1">
                <a:solidFill>
                  <a:schemeClr val="bg1"/>
                </a:solidFill>
              </a:rPr>
              <a:t>clk</a:t>
            </a:r>
            <a:r>
              <a:rPr lang="en-US" sz="1350" dirty="0">
                <a:solidFill>
                  <a:schemeClr val="bg1"/>
                </a:solidFill>
              </a:rPr>
              <a:t> section</a:t>
            </a:r>
          </a:p>
        </p:txBody>
      </p:sp>
      <p:sp>
        <p:nvSpPr>
          <p:cNvPr id="33" name="Rectangle 32">
            <a:extLst>
              <a:ext uri="{FF2B5EF4-FFF2-40B4-BE49-F238E27FC236}">
                <a16:creationId xmlns:a16="http://schemas.microsoft.com/office/drawing/2014/main" id="{07EF624C-A774-D5C0-082E-87D080688F19}"/>
              </a:ext>
            </a:extLst>
          </p:cNvPr>
          <p:cNvSpPr/>
          <p:nvPr/>
        </p:nvSpPr>
        <p:spPr>
          <a:xfrm>
            <a:off x="4644812" y="4532241"/>
            <a:ext cx="1802024" cy="49450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70474312-F924-05BA-40D2-2377604566AE}"/>
              </a:ext>
            </a:extLst>
          </p:cNvPr>
          <p:cNvSpPr txBox="1"/>
          <p:nvPr/>
        </p:nvSpPr>
        <p:spPr>
          <a:xfrm>
            <a:off x="4572002" y="4172549"/>
            <a:ext cx="1082348" cy="415498"/>
          </a:xfrm>
          <a:prstGeom prst="rect">
            <a:avLst/>
          </a:prstGeom>
          <a:noFill/>
        </p:spPr>
        <p:txBody>
          <a:bodyPr wrap="none" rtlCol="0">
            <a:spAutoFit/>
          </a:bodyPr>
          <a:lstStyle/>
          <a:p>
            <a:r>
              <a:rPr lang="en-US" sz="1050" dirty="0">
                <a:solidFill>
                  <a:schemeClr val="bg1"/>
                </a:solidFill>
              </a:rPr>
              <a:t>PPS/</a:t>
            </a:r>
            <a:r>
              <a:rPr lang="en-US" sz="1050" dirty="0" err="1">
                <a:solidFill>
                  <a:schemeClr val="bg1"/>
                </a:solidFill>
              </a:rPr>
              <a:t>acel</a:t>
            </a:r>
            <a:r>
              <a:rPr lang="en-US" sz="1050" dirty="0">
                <a:solidFill>
                  <a:schemeClr val="bg1"/>
                </a:solidFill>
              </a:rPr>
              <a:t> signals </a:t>
            </a:r>
          </a:p>
          <a:p>
            <a:r>
              <a:rPr lang="en-US" sz="1050" dirty="0">
                <a:solidFill>
                  <a:schemeClr val="bg1"/>
                </a:solidFill>
              </a:rPr>
              <a:t>section</a:t>
            </a:r>
          </a:p>
        </p:txBody>
      </p:sp>
      <p:sp>
        <p:nvSpPr>
          <p:cNvPr id="35" name="TextBox 34">
            <a:extLst>
              <a:ext uri="{FF2B5EF4-FFF2-40B4-BE49-F238E27FC236}">
                <a16:creationId xmlns:a16="http://schemas.microsoft.com/office/drawing/2014/main" id="{44059BE2-59CA-3D91-1487-6157667DDD80}"/>
              </a:ext>
            </a:extLst>
          </p:cNvPr>
          <p:cNvSpPr txBox="1"/>
          <p:nvPr/>
        </p:nvSpPr>
        <p:spPr>
          <a:xfrm>
            <a:off x="6522687" y="4145842"/>
            <a:ext cx="1016625" cy="415498"/>
          </a:xfrm>
          <a:prstGeom prst="rect">
            <a:avLst/>
          </a:prstGeom>
          <a:noFill/>
        </p:spPr>
        <p:txBody>
          <a:bodyPr wrap="none" rtlCol="0">
            <a:spAutoFit/>
          </a:bodyPr>
          <a:lstStyle/>
          <a:p>
            <a:r>
              <a:rPr lang="en-US" sz="1050" dirty="0">
                <a:solidFill>
                  <a:schemeClr val="bg1"/>
                </a:solidFill>
              </a:rPr>
              <a:t>Base </a:t>
            </a:r>
            <a:r>
              <a:rPr lang="en-US" sz="1050" dirty="0" err="1">
                <a:solidFill>
                  <a:schemeClr val="bg1"/>
                </a:solidFill>
              </a:rPr>
              <a:t>clk</a:t>
            </a:r>
            <a:r>
              <a:rPr lang="en-US" sz="1050" dirty="0">
                <a:solidFill>
                  <a:schemeClr val="bg1"/>
                </a:solidFill>
              </a:rPr>
              <a:t>/debug</a:t>
            </a:r>
          </a:p>
          <a:p>
            <a:r>
              <a:rPr lang="en-US" sz="1050" dirty="0">
                <a:solidFill>
                  <a:schemeClr val="bg1"/>
                </a:solidFill>
              </a:rPr>
              <a:t>section</a:t>
            </a:r>
          </a:p>
        </p:txBody>
      </p:sp>
      <p:sp>
        <p:nvSpPr>
          <p:cNvPr id="36" name="Rectangle 35">
            <a:extLst>
              <a:ext uri="{FF2B5EF4-FFF2-40B4-BE49-F238E27FC236}">
                <a16:creationId xmlns:a16="http://schemas.microsoft.com/office/drawing/2014/main" id="{7945A617-2EDA-DE40-9144-E896FDAD5D40}"/>
              </a:ext>
            </a:extLst>
          </p:cNvPr>
          <p:cNvSpPr/>
          <p:nvPr/>
        </p:nvSpPr>
        <p:spPr>
          <a:xfrm>
            <a:off x="6537429" y="4532241"/>
            <a:ext cx="1745647" cy="494501"/>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2001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857251"/>
            <a:ext cx="9144000" cy="994172"/>
          </a:xfrm>
        </p:spPr>
        <p:txBody>
          <a:bodyPr/>
          <a:lstStyle/>
          <a:p>
            <a:pPr algn="ctr"/>
            <a:r>
              <a:rPr lang="en-US" dirty="0">
                <a:solidFill>
                  <a:schemeClr val="accent2"/>
                </a:solidFill>
                <a:latin typeface="+mn-lt"/>
              </a:rPr>
              <a:t>PPS Measure/JPARC Board – Development Plan</a:t>
            </a:r>
          </a:p>
        </p:txBody>
      </p:sp>
      <p:sp>
        <p:nvSpPr>
          <p:cNvPr id="6" name="Slide Number Placeholder 5">
            <a:extLst>
              <a:ext uri="{FF2B5EF4-FFF2-40B4-BE49-F238E27FC236}">
                <a16:creationId xmlns:a16="http://schemas.microsoft.com/office/drawing/2014/main" id="{081651D0-3472-DB07-B7BD-1EEA6FFF3471}"/>
              </a:ext>
            </a:extLst>
          </p:cNvPr>
          <p:cNvSpPr>
            <a:spLocks noGrp="1"/>
          </p:cNvSpPr>
          <p:nvPr>
            <p:ph type="sldNum" sz="quarter" idx="12"/>
          </p:nvPr>
        </p:nvSpPr>
        <p:spPr/>
        <p:txBody>
          <a:bodyPr/>
          <a:lstStyle/>
          <a:p>
            <a:fld id="{45DC904B-9BD5-C948-BD3E-A80AEDCBE28A}" type="slidenum">
              <a:rPr lang="en-US" smtClean="0"/>
              <a:t>24</a:t>
            </a:fld>
            <a:endParaRPr lang="en-US"/>
          </a:p>
        </p:txBody>
      </p:sp>
      <p:sp>
        <p:nvSpPr>
          <p:cNvPr id="8" name="TextBox 7">
            <a:extLst>
              <a:ext uri="{FF2B5EF4-FFF2-40B4-BE49-F238E27FC236}">
                <a16:creationId xmlns:a16="http://schemas.microsoft.com/office/drawing/2014/main" id="{A5F9A660-0546-F11A-53A3-ACC0587952FC}"/>
              </a:ext>
            </a:extLst>
          </p:cNvPr>
          <p:cNvSpPr txBox="1"/>
          <p:nvPr/>
        </p:nvSpPr>
        <p:spPr>
          <a:xfrm>
            <a:off x="0" y="1697116"/>
            <a:ext cx="9144000" cy="3647152"/>
          </a:xfrm>
          <a:prstGeom prst="rect">
            <a:avLst/>
          </a:prstGeom>
          <a:noFill/>
        </p:spPr>
        <p:txBody>
          <a:bodyPr wrap="square" rtlCol="0">
            <a:spAutoFit/>
          </a:bodyPr>
          <a:lstStyle/>
          <a:p>
            <a:r>
              <a:rPr lang="en-US" sz="2100" dirty="0"/>
              <a:t>We plan to start the first prototype design when the actual TDM version debug is finished. </a:t>
            </a:r>
          </a:p>
          <a:p>
            <a:endParaRPr lang="en-US" sz="2100" dirty="0"/>
          </a:p>
          <a:p>
            <a:r>
              <a:rPr lang="en-US" sz="2100" dirty="0"/>
              <a:t>The IO section will be mutated from the one under design for the first distribution stage. </a:t>
            </a:r>
          </a:p>
          <a:p>
            <a:endParaRPr lang="en-US" sz="2100" dirty="0"/>
          </a:p>
          <a:p>
            <a:r>
              <a:rPr lang="en-US" sz="2100" dirty="0"/>
              <a:t>The amount of modifications is expected to be small. We envision about 3 months for design and production. </a:t>
            </a:r>
          </a:p>
          <a:p>
            <a:endParaRPr lang="en-US" sz="2100" dirty="0"/>
          </a:p>
          <a:p>
            <a:r>
              <a:rPr lang="en-US" sz="2100" dirty="0"/>
              <a:t>If the plan is confirmed we could start this design in January and have it by then end of March.</a:t>
            </a:r>
          </a:p>
        </p:txBody>
      </p:sp>
    </p:spTree>
    <p:extLst>
      <p:ext uri="{BB962C8B-B14F-4D97-AF65-F5344CB8AC3E}">
        <p14:creationId xmlns:p14="http://schemas.microsoft.com/office/powerpoint/2010/main" val="3968642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397D9-7304-8649-BB36-7C39B2314F6E}"/>
              </a:ext>
            </a:extLst>
          </p:cNvPr>
          <p:cNvSpPr>
            <a:spLocks noGrp="1"/>
          </p:cNvSpPr>
          <p:nvPr>
            <p:ph type="title"/>
          </p:nvPr>
        </p:nvSpPr>
        <p:spPr>
          <a:xfrm>
            <a:off x="0" y="424114"/>
            <a:ext cx="9144000" cy="994172"/>
          </a:xfrm>
        </p:spPr>
        <p:txBody>
          <a:bodyPr/>
          <a:lstStyle/>
          <a:p>
            <a:pPr algn="ctr"/>
            <a:r>
              <a:rPr lang="en-US" dirty="0">
                <a:solidFill>
                  <a:schemeClr val="accent2"/>
                </a:solidFill>
                <a:latin typeface="+mn-lt"/>
              </a:rPr>
              <a:t>Vertical Slice Test and Integration at CERN </a:t>
            </a:r>
          </a:p>
        </p:txBody>
      </p:sp>
      <p:sp>
        <p:nvSpPr>
          <p:cNvPr id="6" name="Slide Number Placeholder 5">
            <a:extLst>
              <a:ext uri="{FF2B5EF4-FFF2-40B4-BE49-F238E27FC236}">
                <a16:creationId xmlns:a16="http://schemas.microsoft.com/office/drawing/2014/main" id="{081651D0-3472-DB07-B7BD-1EEA6FFF3471}"/>
              </a:ext>
            </a:extLst>
          </p:cNvPr>
          <p:cNvSpPr>
            <a:spLocks noGrp="1"/>
          </p:cNvSpPr>
          <p:nvPr>
            <p:ph type="sldNum" sz="quarter" idx="12"/>
          </p:nvPr>
        </p:nvSpPr>
        <p:spPr/>
        <p:txBody>
          <a:bodyPr/>
          <a:lstStyle/>
          <a:p>
            <a:fld id="{45DC904B-9BD5-C948-BD3E-A80AEDCBE28A}" type="slidenum">
              <a:rPr lang="en-US" smtClean="0"/>
              <a:t>25</a:t>
            </a:fld>
            <a:endParaRPr lang="en-US"/>
          </a:p>
        </p:txBody>
      </p:sp>
      <p:sp>
        <p:nvSpPr>
          <p:cNvPr id="8" name="TextBox 7">
            <a:extLst>
              <a:ext uri="{FF2B5EF4-FFF2-40B4-BE49-F238E27FC236}">
                <a16:creationId xmlns:a16="http://schemas.microsoft.com/office/drawing/2014/main" id="{A5F9A660-0546-F11A-53A3-ACC0587952FC}"/>
              </a:ext>
            </a:extLst>
          </p:cNvPr>
          <p:cNvSpPr txBox="1"/>
          <p:nvPr/>
        </p:nvSpPr>
        <p:spPr>
          <a:xfrm>
            <a:off x="0" y="1697116"/>
            <a:ext cx="9144000" cy="4293483"/>
          </a:xfrm>
          <a:prstGeom prst="rect">
            <a:avLst/>
          </a:prstGeom>
          <a:noFill/>
        </p:spPr>
        <p:txBody>
          <a:bodyPr wrap="square" rtlCol="0">
            <a:spAutoFit/>
          </a:bodyPr>
          <a:lstStyle/>
          <a:p>
            <a:r>
              <a:rPr lang="en-US" sz="2100" dirty="0"/>
              <a:t>The collaboration has started preparing the electronics integration procedure to be ready for 2025. </a:t>
            </a:r>
          </a:p>
          <a:p>
            <a:endParaRPr lang="en-US" sz="2100" dirty="0"/>
          </a:p>
          <a:p>
            <a:r>
              <a:rPr lang="en-US" sz="2100" dirty="0"/>
              <a:t>The assembly and test phase will be held at CERN so a team has been created to write a proposal to request </a:t>
            </a:r>
            <a:r>
              <a:rPr lang="en-US" sz="2100" dirty="0" err="1"/>
              <a:t>cern</a:t>
            </a:r>
            <a:r>
              <a:rPr lang="en-US" sz="2100" dirty="0"/>
              <a:t> support. Stefano </a:t>
            </a:r>
            <a:r>
              <a:rPr lang="en-US" sz="2100" dirty="0" err="1"/>
              <a:t>russo</a:t>
            </a:r>
            <a:r>
              <a:rPr lang="en-US" sz="2100" dirty="0"/>
              <a:t> has been named technical coordinator. </a:t>
            </a:r>
          </a:p>
          <a:p>
            <a:endParaRPr lang="en-US" sz="2100" dirty="0"/>
          </a:p>
          <a:p>
            <a:r>
              <a:rPr lang="en-US" sz="2100" dirty="0"/>
              <a:t>An </a:t>
            </a:r>
            <a:r>
              <a:rPr lang="en-US" sz="2100" dirty="0" err="1"/>
              <a:t>LoI</a:t>
            </a:r>
            <a:r>
              <a:rPr lang="en-US" sz="2100" dirty="0"/>
              <a:t> has been written and submitted during summer and the results are expected soon.</a:t>
            </a:r>
          </a:p>
          <a:p>
            <a:endParaRPr lang="en-US" sz="2100" dirty="0"/>
          </a:p>
          <a:p>
            <a:r>
              <a:rPr lang="en-US" sz="2100" dirty="0"/>
              <a:t>As part of the integration preparatory phase a so-called Vertical Slice Test is started at CERN under the coordination of </a:t>
            </a:r>
            <a:r>
              <a:rPr lang="en-US" sz="2100" dirty="0" err="1"/>
              <a:t>stefano</a:t>
            </a:r>
            <a:r>
              <a:rPr lang="en-US" sz="2100" dirty="0"/>
              <a:t> </a:t>
            </a:r>
            <a:r>
              <a:rPr lang="en-US" sz="2100" dirty="0" err="1"/>
              <a:t>russo</a:t>
            </a:r>
            <a:r>
              <a:rPr lang="en-US" sz="2100" dirty="0"/>
              <a:t>. It’s aimed at creating a full operational electronics chain to test and characterize all the sub-systems. </a:t>
            </a:r>
          </a:p>
        </p:txBody>
      </p:sp>
    </p:spTree>
    <p:extLst>
      <p:ext uri="{BB962C8B-B14F-4D97-AF65-F5344CB8AC3E}">
        <p14:creationId xmlns:p14="http://schemas.microsoft.com/office/powerpoint/2010/main" val="62970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349400-430E-92AD-6A9E-9F12A996C743}"/>
              </a:ext>
            </a:extLst>
          </p:cNvPr>
          <p:cNvPicPr>
            <a:picLocks noChangeAspect="1"/>
          </p:cNvPicPr>
          <p:nvPr/>
        </p:nvPicPr>
        <p:blipFill>
          <a:blip r:embed="rId2"/>
          <a:stretch>
            <a:fillRect/>
          </a:stretch>
        </p:blipFill>
        <p:spPr>
          <a:xfrm>
            <a:off x="0" y="731520"/>
            <a:ext cx="9145347" cy="5101389"/>
          </a:xfrm>
          <a:prstGeom prst="rect">
            <a:avLst/>
          </a:prstGeom>
        </p:spPr>
      </p:pic>
    </p:spTree>
    <p:extLst>
      <p:ext uri="{BB962C8B-B14F-4D97-AF65-F5344CB8AC3E}">
        <p14:creationId xmlns:p14="http://schemas.microsoft.com/office/powerpoint/2010/main" val="4243817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0FAE01-3C75-0336-3384-D9F62587EF76}"/>
              </a:ext>
            </a:extLst>
          </p:cNvPr>
          <p:cNvPicPr>
            <a:picLocks noChangeAspect="1"/>
          </p:cNvPicPr>
          <p:nvPr/>
        </p:nvPicPr>
        <p:blipFill>
          <a:blip r:embed="rId2"/>
          <a:stretch>
            <a:fillRect/>
          </a:stretch>
        </p:blipFill>
        <p:spPr>
          <a:xfrm>
            <a:off x="-1069" y="856648"/>
            <a:ext cx="9145069" cy="5144102"/>
          </a:xfrm>
          <a:prstGeom prst="rect">
            <a:avLst/>
          </a:prstGeom>
        </p:spPr>
      </p:pic>
    </p:spTree>
    <p:extLst>
      <p:ext uri="{BB962C8B-B14F-4D97-AF65-F5344CB8AC3E}">
        <p14:creationId xmlns:p14="http://schemas.microsoft.com/office/powerpoint/2010/main" val="208895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Projet : description libre</a:t>
            </a:r>
            <a:endParaRPr lang="ru-RU" sz="1800" b="0" strike="noStrike" spc="-1">
              <a:solidFill>
                <a:srgbClr val="000000"/>
              </a:solidFill>
              <a:uFill>
                <a:solidFill>
                  <a:srgbClr val="FFFFFF"/>
                </a:solidFill>
              </a:uFill>
              <a:latin typeface="Arial"/>
            </a:endParaRPr>
          </a:p>
        </p:txBody>
      </p:sp>
      <p:sp>
        <p:nvSpPr>
          <p:cNvPr id="91" name="CustomShape 2"/>
          <p:cNvSpPr/>
          <p:nvPr/>
        </p:nvSpPr>
        <p:spPr>
          <a:xfrm>
            <a:off x="323640" y="1340640"/>
            <a:ext cx="8712360" cy="509137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800" b="0" strike="noStrike" spc="-1" dirty="0">
                <a:solidFill>
                  <a:srgbClr val="000000"/>
                </a:solidFill>
                <a:uFill>
                  <a:solidFill>
                    <a:srgbClr val="FFFFFF"/>
                  </a:solidFill>
                </a:uFill>
                <a:latin typeface="Calibri"/>
                <a:ea typeface="DejaVu Sans"/>
              </a:rPr>
              <a:t>Science</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Etude des oscillations de neutrinos et recherche de violation de CP dans le secteur </a:t>
            </a:r>
            <a:r>
              <a:rPr lang="fr-FR" spc="-1" dirty="0" err="1">
                <a:solidFill>
                  <a:srgbClr val="000000"/>
                </a:solidFill>
                <a:uFill>
                  <a:solidFill>
                    <a:srgbClr val="FFFFFF"/>
                  </a:solidFill>
                </a:uFill>
                <a:latin typeface="Arial"/>
              </a:rPr>
              <a:t>l</a:t>
            </a:r>
            <a:r>
              <a:rPr lang="fr-FR" sz="1800" b="0" strike="noStrike" spc="-1" dirty="0" err="1">
                <a:solidFill>
                  <a:srgbClr val="000000"/>
                </a:solidFill>
                <a:uFill>
                  <a:solidFill>
                    <a:srgbClr val="FFFFFF"/>
                  </a:solidFill>
                </a:uFill>
                <a:latin typeface="Calibri"/>
                <a:ea typeface="DejaVu Sans"/>
              </a:rPr>
              <a:t>eptonique</a:t>
            </a:r>
            <a:r>
              <a:rPr lang="fr-FR" sz="1800" b="0" strike="noStrike" spc="-1" dirty="0">
                <a:solidFill>
                  <a:srgbClr val="000000"/>
                </a:solidFill>
                <a:uFill>
                  <a:solidFill>
                    <a:srgbClr val="FFFFFF"/>
                  </a:solidFill>
                </a:uFill>
                <a:latin typeface="Calibri"/>
                <a:ea typeface="DejaVu Sans"/>
              </a:rPr>
              <a:t> dans l’expérience HK au Japon</a:t>
            </a: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Contextes</a:t>
            </a:r>
            <a:endParaRPr lang="fr-FR" sz="1800" b="0" strike="noStrike" spc="-1" dirty="0">
              <a:solidFill>
                <a:srgbClr val="000000"/>
              </a:solidFill>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Calibri"/>
              <a:ea typeface="DejaVu Sans"/>
            </a:endParaRPr>
          </a:p>
          <a:p>
            <a:pPr>
              <a:lnSpc>
                <a:spcPct val="100000"/>
              </a:lnSpc>
            </a:pPr>
            <a:r>
              <a:rPr lang="fr-FR" sz="1800" b="0" strike="noStrike" spc="-1" dirty="0">
                <a:solidFill>
                  <a:srgbClr val="000000"/>
                </a:solidFill>
                <a:uFill>
                  <a:solidFill>
                    <a:srgbClr val="FFFFFF"/>
                  </a:solidFill>
                </a:uFill>
                <a:latin typeface="Calibri"/>
                <a:ea typeface="DejaVu Sans"/>
              </a:rPr>
              <a:t>Calendrier</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R&amp;D 2020-2022. Construction 2023-2027</a:t>
            </a: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Technique</a:t>
            </a:r>
            <a:endParaRPr lang="fr-FR" sz="1800" b="0" strike="noStrike" spc="-1" dirty="0">
              <a:solidFill>
                <a:srgbClr val="000000"/>
              </a:solidFill>
              <a:uFill>
                <a:solidFill>
                  <a:srgbClr val="FFFFFF"/>
                </a:solidFill>
              </a:uFill>
              <a:latin typeface="Arial"/>
            </a:endParaRPr>
          </a:p>
          <a:p>
            <a:pPr>
              <a:lnSpc>
                <a:spcPct val="100000"/>
              </a:lnSpc>
            </a:pPr>
            <a:r>
              <a:rPr lang="fr-FR" sz="1800" b="0" strike="noStrike" spc="-1" dirty="0">
                <a:solidFill>
                  <a:srgbClr val="000000"/>
                </a:solidFill>
                <a:uFill>
                  <a:solidFill>
                    <a:srgbClr val="FFFFFF"/>
                  </a:solidFill>
                </a:uFill>
                <a:latin typeface="Calibri"/>
                <a:ea typeface="DejaVu Sans"/>
              </a:rPr>
              <a:t>Etude de la conception du système de distribution d’horloge et la synchronisation avec la base de temps UTC </a:t>
            </a:r>
            <a:endParaRPr lang="fr-FR" spc="-1" dirty="0">
              <a:solidFill>
                <a:srgbClr val="000000"/>
              </a:solidFill>
              <a:uFill>
                <a:solidFill>
                  <a:srgbClr val="FFFFFF"/>
                </a:solidFill>
              </a:uFill>
              <a:latin typeface="Calibri"/>
              <a:ea typeface="DejaVu Sans"/>
            </a:endParaRPr>
          </a:p>
          <a:p>
            <a:pPr>
              <a:lnSpc>
                <a:spcPct val="100000"/>
              </a:lnSpc>
            </a:pPr>
            <a:r>
              <a:rPr lang="fr-FR" spc="-1" dirty="0">
                <a:solidFill>
                  <a:srgbClr val="000000"/>
                </a:solidFill>
                <a:uFill>
                  <a:solidFill>
                    <a:srgbClr val="FFFFFF"/>
                  </a:solidFill>
                </a:uFill>
                <a:latin typeface="Calibri"/>
                <a:ea typeface="DejaVu Sans"/>
              </a:rPr>
              <a:t>Etude et développement </a:t>
            </a:r>
            <a:r>
              <a:rPr lang="fr-FR" sz="1800" b="0" strike="noStrike" spc="-1" dirty="0">
                <a:solidFill>
                  <a:srgbClr val="000000"/>
                </a:solidFill>
                <a:uFill>
                  <a:solidFill>
                    <a:srgbClr val="FFFFFF"/>
                  </a:solidFill>
                </a:uFill>
                <a:latin typeface="Calibri"/>
                <a:ea typeface="DejaVu Sans"/>
              </a:rPr>
              <a:t>du software de slow control associé</a:t>
            </a:r>
          </a:p>
          <a:p>
            <a:pPr>
              <a:lnSpc>
                <a:spcPct val="100000"/>
              </a:lnSpc>
            </a:pPr>
            <a:r>
              <a:rPr lang="fr-FR" spc="-1" dirty="0">
                <a:solidFill>
                  <a:srgbClr val="000000"/>
                </a:solidFill>
                <a:uFill>
                  <a:solidFill>
                    <a:srgbClr val="FFFFFF"/>
                  </a:solidFill>
                </a:uFill>
                <a:latin typeface="Calibri"/>
                <a:ea typeface="DejaVu Sans"/>
              </a:rPr>
              <a:t>Si solution proposée acceptée par la collaboration HK, production d’un système de synchronisation et de distribution de l’horloge et déploiement du slow control par ce système pour le détecteur lointain</a:t>
            </a:r>
            <a:endParaRPr lang="fr-FR" sz="1800" b="0" strike="noStrike" spc="-1" dirty="0">
              <a:solidFill>
                <a:srgbClr val="000000"/>
              </a:solidFill>
              <a:uFill>
                <a:solidFill>
                  <a:srgbClr val="FFFFFF"/>
                </a:solidFill>
              </a:uFill>
              <a:latin typeface="Calibri"/>
              <a:ea typeface="DejaVu Sans"/>
            </a:endParaRPr>
          </a:p>
          <a:p>
            <a:pPr>
              <a:lnSpc>
                <a:spcPct val="100000"/>
              </a:lnSpc>
            </a:pPr>
            <a:endParaRPr lang="fr-FR"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179640" y="692640"/>
            <a:ext cx="8802000" cy="57672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a:solidFill>
                  <a:srgbClr val="000000"/>
                </a:solidFill>
                <a:uFill>
                  <a:solidFill>
                    <a:srgbClr val="FFFFFF"/>
                  </a:solidFill>
                </a:uFill>
                <a:latin typeface="Calibri"/>
                <a:ea typeface="DejaVu Sans"/>
              </a:rPr>
              <a:t>ETUDE </a:t>
            </a:r>
            <a:r>
              <a:rPr lang="ru-RU" sz="1600" b="0" strike="noStrike" spc="-1" dirty="0" err="1">
                <a:solidFill>
                  <a:srgbClr val="000000"/>
                </a:solidFill>
                <a:uFill>
                  <a:solidFill>
                    <a:srgbClr val="FFFFFF"/>
                  </a:solidFill>
                </a:uFill>
                <a:latin typeface="Calibri"/>
                <a:ea typeface="DejaVu Sans"/>
              </a:rPr>
              <a:t>Electronique</a:t>
            </a:r>
            <a:endParaRPr lang="ru-RU" sz="1800" b="0" strike="noStrike" spc="-1" dirty="0">
              <a:solidFill>
                <a:srgbClr val="000000"/>
              </a:solidFill>
              <a:uFill>
                <a:solidFill>
                  <a:srgbClr val="FFFFFF"/>
                </a:solidFill>
              </a:uFill>
              <a:latin typeface="Arial"/>
            </a:endParaRPr>
          </a:p>
          <a:p>
            <a:r>
              <a:rPr lang="ru-RU" sz="1600" b="0" strike="noStrike" spc="-1" dirty="0">
                <a:solidFill>
                  <a:srgbClr val="000000"/>
                </a:solidFill>
                <a:uFill>
                  <a:solidFill>
                    <a:srgbClr val="FFFFFF"/>
                  </a:solidFill>
                </a:uFill>
                <a:latin typeface="Calibri"/>
                <a:ea typeface="DejaVu Sans"/>
              </a:rPr>
              <a:t> </a:t>
            </a:r>
            <a:r>
              <a:rPr lang="fr-FR" sz="1600" spc="-1" dirty="0">
                <a:solidFill>
                  <a:srgbClr val="000000"/>
                </a:solidFill>
                <a:uFill>
                  <a:solidFill>
                    <a:srgbClr val="FFFFFF"/>
                  </a:solidFill>
                </a:uFill>
                <a:latin typeface="Calibri"/>
              </a:rPr>
              <a:t>R&amp;D pour le système de distribution d’horloge et synchronisation avec UTC</a:t>
            </a:r>
            <a:endParaRPr lang="fr-FR" sz="2000" spc="-1" dirty="0">
              <a:solidFill>
                <a:srgbClr val="000000"/>
              </a:solidFill>
              <a:uFill>
                <a:solidFill>
                  <a:srgbClr val="FFFFFF"/>
                </a:solidFill>
              </a:uFil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93" name="CustomShape 2"/>
          <p:cNvSpPr/>
          <p:nvPr/>
        </p:nvSpPr>
        <p:spPr>
          <a:xfrm>
            <a:off x="71280" y="5181527"/>
            <a:ext cx="8784360" cy="133632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Détails techniques </a:t>
            </a:r>
            <a:r>
              <a:rPr lang="ru-RU" sz="1600" spc="-1" dirty="0" err="1">
                <a:solidFill>
                  <a:srgbClr val="000000"/>
                </a:solidFill>
                <a:uFill>
                  <a:solidFill>
                    <a:srgbClr val="FFFFFF"/>
                  </a:solidFill>
                </a:uFill>
                <a:latin typeface="Calibri"/>
              </a:rPr>
              <a:t>planification</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modification</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vs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réunion</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précédente</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finances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et</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engagements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contractuels</a:t>
            </a:r>
            <a:r>
              <a:rPr lang="ru-RU" sz="1600" spc="-1" dirty="0">
                <a:solidFill>
                  <a:srgbClr val="000000"/>
                </a:solidFill>
                <a:uFill>
                  <a:solidFill>
                    <a:srgbClr val="FFFFFF"/>
                  </a:solidFill>
                </a:uFill>
                <a:latin typeface="Calibri"/>
              </a:rPr>
              <a:t>, </a:t>
            </a:r>
            <a:r>
              <a:rPr lang="ru-RU" sz="1600" spc="-1" dirty="0" err="1">
                <a:solidFill>
                  <a:srgbClr val="000000"/>
                </a:solidFill>
                <a:uFill>
                  <a:solidFill>
                    <a:srgbClr val="FFFFFF"/>
                  </a:solidFill>
                </a:uFill>
                <a:latin typeface="Calibri"/>
              </a:rPr>
              <a:t>aob</a:t>
            </a:r>
            <a:r>
              <a:rPr lang="ru-RU" sz="1600" spc="-1" dirty="0">
                <a:solidFill>
                  <a:srgbClr val="000000"/>
                </a:solidFill>
                <a:uFill>
                  <a:solidFill>
                    <a:srgbClr val="FFFFFF"/>
                  </a:solidFill>
                </a:uFill>
                <a:latin typeface="Calibri"/>
              </a:rPr>
              <a:t> :</a:t>
            </a:r>
            <a:r>
              <a:rPr lang="fr-FR" sz="1600" spc="-1" dirty="0">
                <a:solidFill>
                  <a:srgbClr val="000000"/>
                </a:solidFill>
                <a:uFill>
                  <a:solidFill>
                    <a:srgbClr val="FFFFFF"/>
                  </a:solidFill>
                </a:uFill>
                <a:latin typeface="Calibri"/>
                <a:ea typeface="DejaVu Sans"/>
              </a:rPr>
              <a:t> </a:t>
            </a:r>
          </a:p>
          <a:p>
            <a:pPr>
              <a:lnSpc>
                <a:spcPct val="100000"/>
              </a:lnSpc>
            </a:pPr>
            <a:r>
              <a:rPr lang="fr-FR" sz="1600" spc="-1" dirty="0">
                <a:solidFill>
                  <a:srgbClr val="000000"/>
                </a:solidFill>
                <a:uFill>
                  <a:solidFill>
                    <a:srgbClr val="FFFFFF"/>
                  </a:solidFill>
                </a:uFill>
                <a:latin typeface="Calibri"/>
                <a:ea typeface="DejaVu Sans"/>
              </a:rPr>
              <a:t>Notre système de distribution d’horloge est approuvé. Le premier prototype de carte de distribution d’horloge est fabriqué et en cours de test (90% complété). La phase d’R&amp;D est désormais terminé et nous commençons la phase de « production ».</a:t>
            </a:r>
            <a:endParaRPr lang="fr-FR" sz="1800" b="0" strike="noStrike" spc="-1" dirty="0">
              <a:solidFill>
                <a:srgbClr val="000000"/>
              </a:solidFill>
              <a:uFill>
                <a:solidFill>
                  <a:srgbClr val="FFFFFF"/>
                </a:solidFill>
              </a:uFill>
              <a:latin typeface="Arial"/>
            </a:endParaRPr>
          </a:p>
        </p:txBody>
      </p:sp>
      <p:sp>
        <p:nvSpPr>
          <p:cNvPr id="94" name="CustomShape 3"/>
          <p:cNvSpPr/>
          <p:nvPr/>
        </p:nvSpPr>
        <p:spPr>
          <a:xfrm>
            <a:off x="6444360" y="1412640"/>
            <a:ext cx="2537280" cy="2036880"/>
          </a:xfrm>
          <a:prstGeom prst="rect">
            <a:avLst/>
          </a:prstGeom>
          <a:solidFill>
            <a:schemeClr val="bg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0000"/>
                </a:solidFill>
                <a:uFill>
                  <a:solidFill>
                    <a:srgbClr val="FFFFFF"/>
                  </a:solidFill>
                </a:uFill>
                <a:latin typeface="Calibri"/>
                <a:ea typeface="DejaVu Sans"/>
              </a:rPr>
              <a:t>Critères de réussite</a:t>
            </a: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a:p>
            <a:pPr>
              <a:lnSpc>
                <a:spcPct val="100000"/>
              </a:lnSpc>
            </a:pPr>
            <a:endParaRPr lang="ru-RU" sz="1800" b="0" strike="noStrike" spc="-1">
              <a:solidFill>
                <a:srgbClr val="000000"/>
              </a:solidFill>
              <a:uFill>
                <a:solidFill>
                  <a:srgbClr val="FFFFFF"/>
                </a:solidFill>
              </a:uFill>
              <a:latin typeface="Arial"/>
            </a:endParaRPr>
          </a:p>
        </p:txBody>
      </p:sp>
      <p:sp>
        <p:nvSpPr>
          <p:cNvPr id="95" name="CustomShape 4"/>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Livrable 1 : description</a:t>
            </a:r>
            <a:endParaRPr lang="ru-RU" sz="1800" b="0" strike="noStrike" spc="-1">
              <a:solidFill>
                <a:srgbClr val="000000"/>
              </a:solidFill>
              <a:uFill>
                <a:solidFill>
                  <a:srgbClr val="FFFFFF"/>
                </a:solidFill>
              </a:uFill>
              <a:latin typeface="Arial"/>
            </a:endParaRPr>
          </a:p>
        </p:txBody>
      </p:sp>
      <p:graphicFrame>
        <p:nvGraphicFramePr>
          <p:cNvPr id="96" name="Table 5"/>
          <p:cNvGraphicFramePr/>
          <p:nvPr>
            <p:extLst>
              <p:ext uri="{D42A27DB-BD31-4B8C-83A1-F6EECF244321}">
                <p14:modId xmlns:p14="http://schemas.microsoft.com/office/powerpoint/2010/main" val="2305667011"/>
              </p:ext>
            </p:extLst>
          </p:nvPr>
        </p:nvGraphicFramePr>
        <p:xfrm>
          <a:off x="205200" y="1264440"/>
          <a:ext cx="6239160" cy="3931920"/>
        </p:xfrm>
        <a:graphic>
          <a:graphicData uri="http://schemas.openxmlformats.org/drawingml/2006/table">
            <a:tbl>
              <a:tblPr/>
              <a:tblGrid>
                <a:gridCol w="3717999">
                  <a:extLst>
                    <a:ext uri="{9D8B030D-6E8A-4147-A177-3AD203B41FA5}">
                      <a16:colId xmlns:a16="http://schemas.microsoft.com/office/drawing/2014/main" val="20000"/>
                    </a:ext>
                  </a:extLst>
                </a:gridCol>
                <a:gridCol w="949211">
                  <a:extLst>
                    <a:ext uri="{9D8B030D-6E8A-4147-A177-3AD203B41FA5}">
                      <a16:colId xmlns:a16="http://schemas.microsoft.com/office/drawing/2014/main" val="20001"/>
                    </a:ext>
                  </a:extLst>
                </a:gridCol>
                <a:gridCol w="157195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dirty="0" err="1">
                          <a:solidFill>
                            <a:srgbClr val="FFFFFF"/>
                          </a:solidFill>
                          <a:uFill>
                            <a:solidFill>
                              <a:srgbClr val="FFFFFF"/>
                            </a:solidFill>
                          </a:uFill>
                          <a:latin typeface="Calibri"/>
                        </a:rPr>
                        <a:t>Etape</a:t>
                      </a:r>
                      <a:r>
                        <a:rPr lang="ru-RU" sz="1400" b="1" strike="noStrike" spc="-1" dirty="0">
                          <a:solidFill>
                            <a:srgbClr val="FFFFFF"/>
                          </a:solidFill>
                          <a:uFill>
                            <a:solidFill>
                              <a:srgbClr val="FFFFFF"/>
                            </a:solidFill>
                          </a:uFill>
                          <a:latin typeface="Calibri"/>
                        </a:rPr>
                        <a:t>/ </a:t>
                      </a:r>
                      <a:r>
                        <a:rPr lang="ru-RU" sz="1400" b="1" strike="noStrike" spc="-1" dirty="0" err="1">
                          <a:solidFill>
                            <a:srgbClr val="FFFFFF"/>
                          </a:solidFill>
                          <a:uFill>
                            <a:solidFill>
                              <a:srgbClr val="FFFFFF"/>
                            </a:solidFill>
                          </a:uFill>
                          <a:latin typeface="Calibri"/>
                        </a:rPr>
                        <a:t>Jalon</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Date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Statut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448920">
                <a:tc>
                  <a:txBody>
                    <a:bodyPr/>
                    <a:lstStyle/>
                    <a:p>
                      <a:pPr>
                        <a:lnSpc>
                          <a:spcPct val="100000"/>
                        </a:lnSpc>
                      </a:pPr>
                      <a:r>
                        <a:rPr lang="fr-FR" sz="1400" b="0" strike="noStrike" spc="-1" noProof="0" dirty="0">
                          <a:solidFill>
                            <a:srgbClr val="000000"/>
                          </a:solidFill>
                          <a:uFill>
                            <a:solidFill>
                              <a:srgbClr val="FFFFFF"/>
                            </a:solidFill>
                          </a:uFill>
                          <a:latin typeface="Calibri"/>
                        </a:rPr>
                        <a:t>Mesure du </a:t>
                      </a:r>
                      <a:r>
                        <a:rPr lang="fr-FR" sz="1400" b="0" strike="noStrike" spc="-1" noProof="0" dirty="0" err="1">
                          <a:solidFill>
                            <a:srgbClr val="000000"/>
                          </a:solidFill>
                          <a:uFill>
                            <a:solidFill>
                              <a:srgbClr val="FFFFFF"/>
                            </a:solidFill>
                          </a:uFill>
                          <a:latin typeface="Calibri"/>
                        </a:rPr>
                        <a:t>jitter</a:t>
                      </a:r>
                      <a:r>
                        <a:rPr lang="fr-FR" sz="1400" b="0" strike="noStrike" spc="-1" noProof="0" dirty="0">
                          <a:solidFill>
                            <a:srgbClr val="000000"/>
                          </a:solidFill>
                          <a:uFill>
                            <a:solidFill>
                              <a:srgbClr val="FFFFFF"/>
                            </a:solidFill>
                          </a:uFill>
                          <a:latin typeface="Calibri"/>
                        </a:rPr>
                        <a:t> et caractérisation de la solution custom avec EVB</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12/2020</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TERMINÉ</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448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ea typeface="+mn-ea"/>
                          <a:cs typeface="+mn-cs"/>
                        </a:rPr>
                        <a:t>Mesure du </a:t>
                      </a:r>
                      <a:r>
                        <a:rPr lang="fr-FR" sz="1400" b="0" strike="noStrike" spc="-1" noProof="0" dirty="0" err="1">
                          <a:solidFill>
                            <a:srgbClr val="000000"/>
                          </a:solidFill>
                          <a:uFill>
                            <a:solidFill>
                              <a:srgbClr val="FFFFFF"/>
                            </a:solidFill>
                          </a:uFill>
                          <a:latin typeface="Calibri"/>
                          <a:ea typeface="+mn-ea"/>
                          <a:cs typeface="+mn-cs"/>
                        </a:rPr>
                        <a:t>jitter</a:t>
                      </a:r>
                      <a:r>
                        <a:rPr lang="fr-FR" sz="1400" b="0" strike="noStrike" spc="-1" noProof="0" dirty="0">
                          <a:solidFill>
                            <a:srgbClr val="000000"/>
                          </a:solidFill>
                          <a:uFill>
                            <a:solidFill>
                              <a:srgbClr val="FFFFFF"/>
                            </a:solidFill>
                          </a:uFill>
                          <a:latin typeface="Calibri"/>
                          <a:ea typeface="+mn-ea"/>
                          <a:cs typeface="+mn-cs"/>
                        </a:rPr>
                        <a:t> et caractérisation de la solution white </a:t>
                      </a:r>
                      <a:r>
                        <a:rPr lang="fr-FR" sz="1400" b="0" strike="noStrike" spc="-1" noProof="0" dirty="0" err="1">
                          <a:solidFill>
                            <a:srgbClr val="000000"/>
                          </a:solidFill>
                          <a:uFill>
                            <a:solidFill>
                              <a:srgbClr val="FFFFFF"/>
                            </a:solidFill>
                          </a:uFill>
                          <a:latin typeface="Calibri"/>
                          <a:ea typeface="+mn-ea"/>
                          <a:cs typeface="+mn-cs"/>
                        </a:rPr>
                        <a:t>rabbit</a:t>
                      </a:r>
                      <a:endParaRPr lang="fr-FR" sz="1400" b="0" strike="noStrike" spc="-1" noProof="0" dirty="0">
                        <a:solidFill>
                          <a:srgbClr val="000000"/>
                        </a:solidFill>
                        <a:uFill>
                          <a:solidFill>
                            <a:srgbClr val="FFFFFF"/>
                          </a:solidFill>
                        </a:uFill>
                        <a:latin typeface="Calibri"/>
                        <a:ea typeface="+mn-ea"/>
                        <a:cs typeface="+mn-cs"/>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12/2020</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342587">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Conception des modules </a:t>
                      </a:r>
                      <a:r>
                        <a:rPr lang="fr-FR" sz="1400" b="0" strike="noStrike" spc="-1" noProof="0" dirty="0" err="1">
                          <a:solidFill>
                            <a:srgbClr val="000000"/>
                          </a:solidFill>
                          <a:uFill>
                            <a:solidFill>
                              <a:srgbClr val="FFFFFF"/>
                            </a:solidFill>
                          </a:uFill>
                          <a:latin typeface="Calibri"/>
                          <a:cs typeface="Calibri"/>
                        </a:rPr>
                        <a:t>firmware</a:t>
                      </a:r>
                      <a:r>
                        <a:rPr lang="fr-FR" sz="1400" b="0" strike="noStrike" spc="-1" noProof="0" dirty="0">
                          <a:solidFill>
                            <a:srgbClr val="000000"/>
                          </a:solidFill>
                          <a:uFill>
                            <a:solidFill>
                              <a:srgbClr val="FFFFFF"/>
                            </a:solidFill>
                          </a:uFill>
                          <a:latin typeface="Calibri"/>
                          <a:cs typeface="Calibri"/>
                        </a:rPr>
                        <a:t> slaves pour les cartes de FE et support </a:t>
                      </a:r>
                      <a:r>
                        <a:rPr lang="fr-FR" sz="1400" b="0" strike="noStrike" spc="-1" noProof="0" dirty="0" err="1">
                          <a:solidFill>
                            <a:srgbClr val="000000"/>
                          </a:solidFill>
                          <a:uFill>
                            <a:solidFill>
                              <a:srgbClr val="FFFFFF"/>
                            </a:solidFill>
                          </a:uFill>
                          <a:latin typeface="Calibri"/>
                          <a:cs typeface="Calibri"/>
                        </a:rPr>
                        <a:t>firmware</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endParaRPr lang="fr-FR" sz="1800" b="0" strike="noStrike" spc="-1" noProof="0" dirty="0">
                        <a:solidFill>
                          <a:srgbClr val="000000"/>
                        </a:solidFill>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4"/>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rPr>
                        <a:t>Étude préliminaire pour la la base de temps locale a partir d’une horloge atomique</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06/2021</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endParaRPr lang="fr-FR" sz="1800" b="0" strike="noStrike" spc="-1" noProof="0" dirty="0">
                        <a:solidFill>
                          <a:srgbClr val="000000"/>
                        </a:solidFill>
                        <a:uFill>
                          <a:solidFill>
                            <a:srgbClr val="FFFFFF"/>
                          </a:solidFill>
                        </a:uFill>
                        <a:latin typeface="+mn-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5"/>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rPr>
                        <a:t>Evaluation des récepteurs GNSS disponibles sur le marché </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06/2021</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6"/>
                  </a:ext>
                </a:extLst>
              </a:tr>
              <a:tr h="270360">
                <a:tc>
                  <a:txBody>
                    <a:bodyPr/>
                    <a:lstStyle/>
                    <a:p>
                      <a:pPr marL="0" marR="0" indent="0"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ea typeface="+mn-ea"/>
                          <a:cs typeface="+mn-cs"/>
                        </a:rPr>
                        <a:t>Caractérisation des composants de génération de la base de temps</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12/2022</a:t>
                      </a:r>
                      <a:endParaRPr lang="fr-FR" sz="1800" b="0" strike="noStrike" spc="-1" noProof="0"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7"/>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Intégration sur les prototypes des cartes de </a:t>
                      </a:r>
                      <a:r>
                        <a:rPr lang="fr-FR" sz="1400" b="0" strike="noStrike" spc="-1" noProof="0" dirty="0" err="1">
                          <a:solidFill>
                            <a:srgbClr val="000000"/>
                          </a:solidFill>
                          <a:uFill>
                            <a:solidFill>
                              <a:srgbClr val="FFFFFF"/>
                            </a:solidFill>
                          </a:uFill>
                          <a:latin typeface="Calibri"/>
                          <a:cs typeface="Calibri"/>
                        </a:rPr>
                        <a:t>front-end</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tc>
                  <a:txBody>
                    <a:bodyPr/>
                    <a:lstStyle/>
                    <a:p>
                      <a:pPr algn="ctr">
                        <a:lnSpc>
                          <a:spcPct val="100000"/>
                        </a:lnSpc>
                      </a:pPr>
                      <a:r>
                        <a:rPr lang="fr-FR" sz="1400" b="0" strike="noStrike" spc="-1" noProof="0" dirty="0">
                          <a:solidFill>
                            <a:srgbClr val="000000"/>
                          </a:solidFill>
                          <a:uFill>
                            <a:solidFill>
                              <a:srgbClr val="FFFFFF"/>
                            </a:solidFill>
                          </a:uFill>
                          <a:latin typeface="Calibri"/>
                        </a:rPr>
                        <a:t>TERMINÉ</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8"/>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1392528627"/>
              </p:ext>
            </p:extLst>
          </p:nvPr>
        </p:nvGraphicFramePr>
        <p:xfrm>
          <a:off x="323640" y="1143000"/>
          <a:ext cx="5152320" cy="281016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22.5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Arial"/>
                        </a:rPr>
                        <a:t>0.8</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a:rPr>
                        <a:t>0.8</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FF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FF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endParaRPr lang="ru-RU" sz="1800" b="0" strike="noStrike" spc="-1" dirty="0">
                        <a:solidFill>
                          <a:srgbClr val="FF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r>
                        <a:rPr lang="fr-FR" sz="1400" dirty="0"/>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0.3</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FF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FF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endParaRPr lang="fr-FR" sz="1400" b="0" strike="noStrike" spc="-1" dirty="0">
                        <a:solidFill>
                          <a:srgbClr val="FF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FF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FF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endParaRPr lang="fr-FR" sz="1400" b="0" strike="noStrike" spc="-1" dirty="0">
                        <a:solidFill>
                          <a:srgbClr val="FF0000"/>
                        </a:solidFill>
                        <a:uFill>
                          <a:solidFill>
                            <a:srgbClr val="FFFFFF"/>
                          </a:solidFill>
                        </a:uFill>
                        <a:latin typeface="Calibri"/>
                        <a:ea typeface="+mn-ea"/>
                        <a:cs typeface="+mn-cs"/>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Arial"/>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FF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FF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endParaRPr lang="ru-RU" sz="1400" b="0" strike="noStrike" spc="-1" dirty="0">
                        <a:solidFill>
                          <a:srgbClr val="FF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Livrable 1 : Planification RH [Y..Y+2]</a:t>
            </a:r>
            <a:endParaRPr lang="ru-RU" sz="1800" b="0" strike="noStrike" spc="-1">
              <a:solidFill>
                <a:srgbClr val="000000"/>
              </a:solidFill>
              <a:uFill>
                <a:solidFill>
                  <a:srgbClr val="FFFFFF"/>
                </a:solidFill>
              </a:uFill>
              <a:latin typeface="Arial"/>
            </a:endParaRPr>
          </a:p>
        </p:txBody>
      </p:sp>
      <p:sp>
        <p:nvSpPr>
          <p:cNvPr id="99"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en-US" sz="1600" b="0" strike="noStrike" spc="-1" dirty="0">
                <a:solidFill>
                  <a:srgbClr val="000000"/>
                </a:solidFill>
                <a:uFill>
                  <a:solidFill>
                    <a:srgbClr val="FFFFFF"/>
                  </a:solidFill>
                </a:uFill>
                <a:latin typeface="Calibri"/>
                <a:ea typeface="DejaVu Sans"/>
              </a:rPr>
              <a:t>S. Russo (0.6)</a:t>
            </a:r>
          </a:p>
          <a:p>
            <a:pPr>
              <a:lnSpc>
                <a:spcPct val="100000"/>
              </a:lnSpc>
            </a:pPr>
            <a:r>
              <a:rPr lang="en-US" sz="1600" spc="-1" dirty="0">
                <a:solidFill>
                  <a:srgbClr val="000000"/>
                </a:solidFill>
                <a:uFill>
                  <a:solidFill>
                    <a:srgbClr val="FFFFFF"/>
                  </a:solidFill>
                </a:uFill>
                <a:latin typeface="Calibri"/>
              </a:rPr>
              <a:t>E. Pierre (0.2)</a:t>
            </a:r>
          </a:p>
          <a:p>
            <a:pPr>
              <a:lnSpc>
                <a:spcPct val="100000"/>
              </a:lnSpc>
            </a:pPr>
            <a:r>
              <a:rPr lang="en-US" sz="1600" spc="-1" dirty="0">
                <a:solidFill>
                  <a:srgbClr val="000000"/>
                </a:solidFill>
                <a:uFill>
                  <a:solidFill>
                    <a:srgbClr val="FFFFFF"/>
                  </a:solidFill>
                </a:uFill>
                <a:latin typeface="Calibri"/>
              </a:rPr>
              <a:t>J. </a:t>
            </a:r>
            <a:r>
              <a:rPr lang="en-US" sz="1600" spc="-1" dirty="0" err="1">
                <a:solidFill>
                  <a:srgbClr val="000000"/>
                </a:solidFill>
                <a:uFill>
                  <a:solidFill>
                    <a:srgbClr val="FFFFFF"/>
                  </a:solidFill>
                </a:uFill>
                <a:latin typeface="Calibri"/>
              </a:rPr>
              <a:t>Coridian</a:t>
            </a:r>
            <a:r>
              <a:rPr lang="en-US" sz="1600" spc="-1" dirty="0">
                <a:solidFill>
                  <a:srgbClr val="000000"/>
                </a:solidFill>
                <a:uFill>
                  <a:solidFill>
                    <a:srgbClr val="FFFFFF"/>
                  </a:solidFill>
                </a:uFill>
                <a:latin typeface="Calibri"/>
              </a:rPr>
              <a:t> (0.1)</a:t>
            </a:r>
          </a:p>
          <a:p>
            <a:pPr>
              <a:lnSpc>
                <a:spcPct val="100000"/>
              </a:lnSpc>
            </a:pPr>
            <a:r>
              <a:rPr lang="en-US" sz="1600" spc="-1" dirty="0">
                <a:solidFill>
                  <a:srgbClr val="000000"/>
                </a:solidFill>
                <a:uFill>
                  <a:solidFill>
                    <a:srgbClr val="FFFFFF"/>
                  </a:solidFill>
                </a:uFill>
                <a:latin typeface="Calibri"/>
              </a:rPr>
              <a:t>D. Martin (0.2)</a:t>
            </a:r>
          </a:p>
          <a:p>
            <a:pPr>
              <a:lnSpc>
                <a:spcPct val="100000"/>
              </a:lnSpc>
            </a:pPr>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r>
              <a:rPr lang="en-US" sz="1600" spc="-1" dirty="0">
                <a:solidFill>
                  <a:srgbClr val="000000"/>
                </a:solidFill>
                <a:uFill>
                  <a:solidFill>
                    <a:srgbClr val="FFFFFF"/>
                  </a:solidFill>
                </a:uFill>
                <a:latin typeface="Calibri"/>
              </a:rPr>
              <a:t> (0.3)</a:t>
            </a: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225720" y="416736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Observations</a:t>
            </a:r>
            <a:r>
              <a:rPr lang="fr-FR" sz="1600" b="0" strike="noStrike" spc="-1" dirty="0">
                <a:solidFill>
                  <a:srgbClr val="000000"/>
                </a:solidFill>
                <a:uFill>
                  <a:solidFill>
                    <a:srgbClr val="FFFFFF"/>
                  </a:solidFill>
                </a:uFill>
                <a:latin typeface="Calibri"/>
                <a:ea typeface="DejaVu Sans"/>
              </a:rPr>
              <a:t> (travail effectif/planifié ; profil CDD/stage ; </a:t>
            </a:r>
            <a:r>
              <a:rPr lang="fr-FR" sz="1600" b="0" strike="noStrike" spc="-1" dirty="0" err="1">
                <a:solidFill>
                  <a:srgbClr val="000000"/>
                </a:solidFill>
                <a:uFill>
                  <a:solidFill>
                    <a:srgbClr val="FFFFFF"/>
                  </a:solidFill>
                </a:uFill>
                <a:latin typeface="Calibri"/>
                <a:ea typeface="DejaVu Sans"/>
              </a:rPr>
              <a:t>aob</a:t>
            </a:r>
            <a:r>
              <a:rPr lang="fr-FR" sz="1600" b="0" strike="noStrike" spc="-1" dirty="0">
                <a:solidFill>
                  <a:srgbClr val="000000"/>
                </a:solidFill>
                <a:uFill>
                  <a:solidFill>
                    <a:srgbClr val="FFFFFF"/>
                  </a:solidFill>
                </a:uFill>
                <a:latin typeface="Calibri"/>
                <a:ea typeface="DejaVu Sans"/>
              </a:rPr>
              <a:t>) : </a:t>
            </a:r>
            <a:endParaRPr lang="fr-FR" sz="1800" b="0" strike="noStrike" spc="-1" dirty="0">
              <a:solidFill>
                <a:srgbClr val="000000"/>
              </a:solidFill>
              <a:uFill>
                <a:solidFill>
                  <a:srgbClr val="FFFFFF"/>
                </a:solidFill>
              </a:uFill>
              <a:latin typeface="Arial"/>
            </a:endParaRPr>
          </a:p>
          <a:p>
            <a:pPr>
              <a:lnSpc>
                <a:spcPct val="100000"/>
              </a:lnSpc>
            </a:pPr>
            <a:r>
              <a:rPr lang="fr-FR" sz="1400" spc="-1" dirty="0">
                <a:uFill>
                  <a:solidFill>
                    <a:srgbClr val="FFFFFF"/>
                  </a:solidFill>
                </a:uFill>
                <a:latin typeface="Calibri"/>
                <a:cs typeface="Calibri"/>
              </a:rPr>
              <a:t>Lucile </a:t>
            </a:r>
            <a:r>
              <a:rPr lang="fr-FR" sz="1400" spc="-1" dirty="0" err="1">
                <a:uFill>
                  <a:solidFill>
                    <a:srgbClr val="FFFFFF"/>
                  </a:solidFill>
                </a:uFill>
                <a:latin typeface="Calibri"/>
                <a:cs typeface="Calibri"/>
              </a:rPr>
              <a:t>Mellet</a:t>
            </a:r>
            <a:r>
              <a:rPr lang="fr-FR" sz="1400" spc="-1" dirty="0">
                <a:uFill>
                  <a:solidFill>
                    <a:srgbClr val="FFFFFF"/>
                  </a:solidFill>
                </a:uFill>
                <a:latin typeface="Calibri"/>
                <a:cs typeface="Calibri"/>
              </a:rPr>
              <a:t> (</a:t>
            </a:r>
            <a:r>
              <a:rPr lang="fr-FR" sz="1400" spc="-1" dirty="0" err="1">
                <a:uFill>
                  <a:solidFill>
                    <a:srgbClr val="FFFFFF"/>
                  </a:solidFill>
                </a:uFill>
                <a:latin typeface="Calibri"/>
                <a:cs typeface="Calibri"/>
              </a:rPr>
              <a:t>phd</a:t>
            </a:r>
            <a:r>
              <a:rPr lang="fr-FR" sz="1400" spc="-1" dirty="0">
                <a:uFill>
                  <a:solidFill>
                    <a:srgbClr val="FFFFFF"/>
                  </a:solidFill>
                </a:uFill>
                <a:latin typeface="Calibri"/>
                <a:cs typeface="Calibri"/>
              </a:rPr>
              <a:t>) et </a:t>
            </a:r>
            <a:r>
              <a:rPr lang="fr-FR" sz="1400" spc="-1" dirty="0" err="1">
                <a:uFill>
                  <a:solidFill>
                    <a:srgbClr val="FFFFFF"/>
                  </a:solidFill>
                </a:uFill>
                <a:latin typeface="Calibri"/>
                <a:cs typeface="Calibri"/>
              </a:rPr>
              <a:t>Wiliam</a:t>
            </a:r>
            <a:r>
              <a:rPr lang="fr-FR" sz="1400" spc="-1" dirty="0">
                <a:uFill>
                  <a:solidFill>
                    <a:srgbClr val="FFFFFF"/>
                  </a:solidFill>
                </a:uFill>
                <a:latin typeface="Calibri"/>
                <a:cs typeface="Calibri"/>
              </a:rPr>
              <a:t> </a:t>
            </a:r>
            <a:r>
              <a:rPr lang="fr-FR" sz="1400" spc="-1" dirty="0" err="1">
                <a:uFill>
                  <a:solidFill>
                    <a:srgbClr val="FFFFFF"/>
                  </a:solidFill>
                </a:uFill>
                <a:latin typeface="Calibri"/>
                <a:cs typeface="Calibri"/>
              </a:rPr>
              <a:t>Sanez-Arevalo</a:t>
            </a:r>
            <a:r>
              <a:rPr lang="fr-FR" sz="1400" spc="-1" dirty="0">
                <a:uFill>
                  <a:solidFill>
                    <a:srgbClr val="FFFFFF"/>
                  </a:solidFill>
                </a:uFill>
                <a:latin typeface="Calibri"/>
                <a:cs typeface="Calibri"/>
              </a:rPr>
              <a:t> (postdoc). </a:t>
            </a:r>
          </a:p>
          <a:p>
            <a:pPr>
              <a:lnSpc>
                <a:spcPct val="100000"/>
              </a:lnSpc>
            </a:pPr>
            <a:r>
              <a:rPr lang="fr-FR" sz="1400" spc="-1" dirty="0">
                <a:uFill>
                  <a:solidFill>
                    <a:srgbClr val="FFFFFF"/>
                  </a:solidFill>
                </a:uFill>
                <a:latin typeface="Calibri"/>
                <a:cs typeface="Calibri"/>
              </a:rPr>
              <a:t>Le livrable 1 (R&amp;D) s’enchaine  avec le livrable 3 (prod)</a:t>
            </a:r>
            <a:endParaRPr lang="fr-FR" sz="1800" b="0" strike="noStrike" spc="-1" dirty="0">
              <a:uFill>
                <a:solidFill>
                  <a:srgbClr val="FFFFFF"/>
                </a:solidFill>
              </a:uFill>
              <a:latin typeface="Arial"/>
            </a:endParaRPr>
          </a:p>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79640" y="692640"/>
            <a:ext cx="8784360" cy="57672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0" strike="noStrike" spc="-1" dirty="0">
                <a:solidFill>
                  <a:srgbClr val="000000"/>
                </a:solidFill>
                <a:uFill>
                  <a:solidFill>
                    <a:srgbClr val="FFFFFF"/>
                  </a:solidFill>
                </a:uFill>
                <a:latin typeface="Calibri"/>
                <a:ea typeface="DejaVu Sans"/>
              </a:rPr>
              <a:t>ETUDE informatique  </a:t>
            </a:r>
            <a:endParaRPr lang="fr-FR" sz="1800" b="0" strike="noStrike" spc="-1" dirty="0">
              <a:solidFill>
                <a:srgbClr val="000000"/>
              </a:solidFill>
              <a:uFill>
                <a:solidFill>
                  <a:srgbClr val="FFFFFF"/>
                </a:solidFill>
              </a:uFill>
              <a:latin typeface="Arial"/>
            </a:endParaRPr>
          </a:p>
          <a:p>
            <a:pPr>
              <a:lnSpc>
                <a:spcPct val="100000"/>
              </a:lnSpc>
            </a:pPr>
            <a:r>
              <a:rPr lang="fr-FR" sz="1600" spc="-1" dirty="0">
                <a:solidFill>
                  <a:srgbClr val="000000"/>
                </a:solidFill>
                <a:uFill>
                  <a:solidFill>
                    <a:srgbClr val="FFFFFF"/>
                  </a:solidFill>
                </a:uFill>
                <a:latin typeface="Calibri"/>
              </a:rPr>
              <a:t>R&amp;D pour le software de slow control </a:t>
            </a:r>
          </a:p>
        </p:txBody>
      </p:sp>
      <p:sp>
        <p:nvSpPr>
          <p:cNvPr id="107" name="CustomShape 2"/>
          <p:cNvSpPr/>
          <p:nvPr/>
        </p:nvSpPr>
        <p:spPr>
          <a:xfrm>
            <a:off x="179640" y="4652999"/>
            <a:ext cx="8784360" cy="1909725"/>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Détails techniques</a:t>
            </a:r>
            <a:r>
              <a:rPr lang="fr-FR" sz="1600" b="0" strike="noStrike" spc="-1" dirty="0">
                <a:solidFill>
                  <a:srgbClr val="000000"/>
                </a:solidFill>
                <a:uFill>
                  <a:solidFill>
                    <a:srgbClr val="FFFFFF"/>
                  </a:solidFill>
                </a:uFill>
                <a:latin typeface="Calibri"/>
                <a:ea typeface="DejaVu Sans"/>
              </a:rPr>
              <a:t>, planification, modification vs réunion précédente, finances et engagements contractuels, </a:t>
            </a:r>
            <a:r>
              <a:rPr lang="fr-FR" sz="1600" b="0" strike="noStrike" spc="-1" dirty="0" err="1">
                <a:solidFill>
                  <a:srgbClr val="000000"/>
                </a:solidFill>
                <a:uFill>
                  <a:solidFill>
                    <a:srgbClr val="FFFFFF"/>
                  </a:solidFill>
                </a:uFill>
                <a:latin typeface="Calibri"/>
                <a:ea typeface="DejaVu Sans"/>
              </a:rPr>
              <a:t>aob</a:t>
            </a:r>
            <a:r>
              <a:rPr lang="fr-FR" sz="1600" b="0" strike="noStrike" spc="-1" dirty="0">
                <a:solidFill>
                  <a:srgbClr val="000000"/>
                </a:solidFill>
                <a:uFill>
                  <a:solidFill>
                    <a:srgbClr val="FFFFFF"/>
                  </a:solidFill>
                </a:uFill>
                <a:latin typeface="Calibri"/>
                <a:ea typeface="DejaVu Sans"/>
              </a:rPr>
              <a:t> :</a:t>
            </a:r>
          </a:p>
          <a:p>
            <a:pPr>
              <a:lnSpc>
                <a:spcPct val="100000"/>
              </a:lnSpc>
            </a:pPr>
            <a:r>
              <a:rPr lang="fr-FR" sz="1600" spc="-1" dirty="0">
                <a:solidFill>
                  <a:srgbClr val="000000"/>
                </a:solidFill>
                <a:uFill>
                  <a:solidFill>
                    <a:srgbClr val="FFFFFF"/>
                  </a:solidFill>
                </a:uFill>
                <a:latin typeface="Calibri"/>
              </a:rPr>
              <a:t>La collaboration a identifié le lien associé ou système de distribution d’horloge pour l’échange d’informations critiques. Les détails sont encore en cours de définition. Le groupe de travaille d’</a:t>
            </a:r>
            <a:r>
              <a:rPr lang="fr-FR" sz="1600" spc="-1" dirty="0" err="1">
                <a:solidFill>
                  <a:srgbClr val="000000"/>
                </a:solidFill>
                <a:uFill>
                  <a:solidFill>
                    <a:srgbClr val="FFFFFF"/>
                  </a:solidFill>
                </a:uFill>
                <a:latin typeface="Calibri"/>
              </a:rPr>
              <a:t>electronique</a:t>
            </a:r>
            <a:r>
              <a:rPr lang="fr-FR" sz="1600" spc="-1" dirty="0">
                <a:solidFill>
                  <a:srgbClr val="000000"/>
                </a:solidFill>
                <a:uFill>
                  <a:solidFill>
                    <a:srgbClr val="FFFFFF"/>
                  </a:solidFill>
                </a:uFill>
                <a:latin typeface="Calibri"/>
              </a:rPr>
              <a:t> est très occupé avec la définition de </a:t>
            </a:r>
            <a:r>
              <a:rPr lang="fr-FR" sz="1600" spc="-1" dirty="0" err="1">
                <a:solidFill>
                  <a:srgbClr val="000000"/>
                </a:solidFill>
                <a:uFill>
                  <a:solidFill>
                    <a:srgbClr val="FFFFFF"/>
                  </a:solidFill>
                </a:uFill>
                <a:latin typeface="Calibri"/>
              </a:rPr>
              <a:t>l’hw</a:t>
            </a:r>
            <a:r>
              <a:rPr lang="fr-FR" sz="1600" spc="-1" dirty="0">
                <a:solidFill>
                  <a:srgbClr val="000000"/>
                </a:solidFill>
                <a:uFill>
                  <a:solidFill>
                    <a:srgbClr val="FFFFFF"/>
                  </a:solidFill>
                </a:uFill>
                <a:latin typeface="Calibri"/>
              </a:rPr>
              <a:t> et le travail sur le software de slow control n’est pas encore commencé.  </a:t>
            </a:r>
          </a:p>
          <a:p>
            <a:pPr>
              <a:lnSpc>
                <a:spcPct val="100000"/>
              </a:lnSpc>
            </a:pPr>
            <a:endParaRPr lang="fr-FR" sz="1600" spc="-1" dirty="0">
              <a:solidFill>
                <a:srgbClr val="000000"/>
              </a:solidFill>
              <a:uFill>
                <a:solidFill>
                  <a:srgbClr val="FFFFFF"/>
                </a:solidFill>
              </a:uFill>
              <a:latin typeface="Calibri"/>
            </a:endParaRPr>
          </a:p>
        </p:txBody>
      </p:sp>
      <p:sp>
        <p:nvSpPr>
          <p:cNvPr id="108" name="CustomShape 3"/>
          <p:cNvSpPr/>
          <p:nvPr/>
        </p:nvSpPr>
        <p:spPr>
          <a:xfrm>
            <a:off x="6444360" y="1892880"/>
            <a:ext cx="2519640" cy="546480"/>
          </a:xfrm>
          <a:prstGeom prst="rect">
            <a:avLst/>
          </a:prstGeom>
          <a:solidFill>
            <a:schemeClr val="bg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0000"/>
                </a:solidFill>
                <a:uFill>
                  <a:solidFill>
                    <a:srgbClr val="FFFFFF"/>
                  </a:solidFill>
                </a:uFill>
                <a:latin typeface="Calibri"/>
                <a:ea typeface="DejaVu Sans"/>
              </a:rPr>
              <a:t>Critères de réussite</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ea typeface="DejaVu Sans"/>
              </a:rPr>
              <a:t>   </a:t>
            </a:r>
            <a:endParaRPr lang="ru-RU" sz="1800" b="0" strike="noStrike" spc="-1">
              <a:solidFill>
                <a:srgbClr val="000000"/>
              </a:solidFill>
              <a:uFill>
                <a:solidFill>
                  <a:srgbClr val="FFFFFF"/>
                </a:solidFill>
              </a:uFill>
              <a:latin typeface="Arial"/>
            </a:endParaRPr>
          </a:p>
        </p:txBody>
      </p:sp>
      <p:sp>
        <p:nvSpPr>
          <p:cNvPr id="109" name="CustomShape 4"/>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a:solidFill>
                  <a:srgbClr val="000000"/>
                </a:solidFill>
                <a:uFill>
                  <a:solidFill>
                    <a:srgbClr val="FFFFFF"/>
                  </a:solidFill>
                </a:uFill>
                <a:latin typeface="Calibri"/>
              </a:rPr>
              <a:t>Livrable 2 : description</a:t>
            </a:r>
            <a:endParaRPr lang="ru-RU" sz="1800" b="0" strike="noStrike" spc="-1">
              <a:solidFill>
                <a:srgbClr val="000000"/>
              </a:solidFill>
              <a:uFill>
                <a:solidFill>
                  <a:srgbClr val="FFFFFF"/>
                </a:solidFill>
              </a:uFill>
              <a:latin typeface="Arial"/>
            </a:endParaRPr>
          </a:p>
        </p:txBody>
      </p:sp>
      <p:graphicFrame>
        <p:nvGraphicFramePr>
          <p:cNvPr id="110" name="Table 5"/>
          <p:cNvGraphicFramePr/>
          <p:nvPr>
            <p:extLst>
              <p:ext uri="{D42A27DB-BD31-4B8C-83A1-F6EECF244321}">
                <p14:modId xmlns:p14="http://schemas.microsoft.com/office/powerpoint/2010/main" val="2002544808"/>
              </p:ext>
            </p:extLst>
          </p:nvPr>
        </p:nvGraphicFramePr>
        <p:xfrm>
          <a:off x="179640" y="1628640"/>
          <a:ext cx="6095520" cy="2094840"/>
        </p:xfrm>
        <a:graphic>
          <a:graphicData uri="http://schemas.openxmlformats.org/drawingml/2006/table">
            <a:tbl>
              <a:tblPr/>
              <a:tblGrid>
                <a:gridCol w="381636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34316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FFFF"/>
                          </a:solidFill>
                          <a:uFill>
                            <a:solidFill>
                              <a:srgbClr val="FFFFFF"/>
                            </a:solidFill>
                          </a:uFill>
                          <a:latin typeface="Calibri"/>
                        </a:rPr>
                        <a:t>Etape/ Jalon</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Date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dirty="0" err="1">
                          <a:solidFill>
                            <a:srgbClr val="FFFFFF"/>
                          </a:solidFill>
                          <a:uFill>
                            <a:solidFill>
                              <a:srgbClr val="FFFFFF"/>
                            </a:solidFill>
                          </a:uFill>
                          <a:latin typeface="Calibri"/>
                        </a:rPr>
                        <a:t>Statut</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rPr>
                        <a:t>Définition du cahier de charge avec la collaboration </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12/2022</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EN COURS</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448920">
                <a:tc>
                  <a:txBody>
                    <a:bodyPr/>
                    <a:lstStyle/>
                    <a:p>
                      <a:pPr>
                        <a:lnSpc>
                          <a:spcPct val="100000"/>
                        </a:lnSpc>
                      </a:pPr>
                      <a:r>
                        <a:rPr lang="fr-FR" sz="1400" b="0" strike="noStrike" spc="-1" noProof="0" dirty="0">
                          <a:solidFill>
                            <a:srgbClr val="000000"/>
                          </a:solidFill>
                          <a:uFill>
                            <a:solidFill>
                              <a:srgbClr val="FFFFFF"/>
                            </a:solidFill>
                          </a:uFill>
                          <a:latin typeface="Calibri"/>
                        </a:rPr>
                        <a:t>Conception du hardware et du software</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rPr>
                        <a:t>12/2022</a:t>
                      </a:r>
                      <a:endParaRPr lang="fr-FR" sz="1800" b="0" strike="noStrike" spc="-1" noProof="0"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EN COURS</a:t>
                      </a:r>
                      <a:endParaRPr kumimoji="0" lang="fr-FR" sz="1800" b="0" i="0" u="none" strike="noStrike" kern="0" cap="none" spc="-1" normalizeH="0" baseline="0" noProof="0" dirty="0">
                        <a:ln>
                          <a:noFill/>
                        </a:ln>
                        <a:solidFill>
                          <a:srgbClr val="000000"/>
                        </a:solidFill>
                        <a:effectLst/>
                        <a:uLnTx/>
                        <a:uFill>
                          <a:solidFill>
                            <a:srgbClr val="FFFFFF"/>
                          </a:solidFill>
                        </a:uFill>
                        <a:latin typeface="+mn-lt"/>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44892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Test sur le cartes de FE</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12/2022</a:t>
                      </a:r>
                    </a:p>
                    <a:p>
                      <a:pPr>
                        <a:lnSpc>
                          <a:spcPct val="100000"/>
                        </a:lnSpc>
                      </a:pPr>
                      <a:endParaRPr lang="fr-FR" sz="1400" b="0" strike="noStrike" spc="-1" noProof="0" dirty="0">
                        <a:solidFill>
                          <a:srgbClr val="000000"/>
                        </a:solidFill>
                        <a:uFill>
                          <a:solidFill>
                            <a:srgbClr val="FFFFFF"/>
                          </a:solidFill>
                        </a:uFill>
                        <a:latin typeface="Calibri"/>
                        <a:cs typeface="Calibri"/>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A COMMENCER</a:t>
                      </a:r>
                      <a:endParaRPr kumimoji="0" lang="fr-FR" sz="1800" b="0" i="0" u="none" strike="noStrike" kern="0" cap="none" spc="-1" normalizeH="0" baseline="0" noProof="0" dirty="0">
                        <a:ln>
                          <a:noFill/>
                        </a:ln>
                        <a:solidFill>
                          <a:srgbClr val="000000"/>
                        </a:solidFill>
                        <a:effectLst/>
                        <a:uLnTx/>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3"/>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Production</a:t>
                      </a:r>
                      <a:r>
                        <a:rPr lang="fr-FR" sz="1400" b="0" strike="noStrike" spc="-1" baseline="0" noProof="0" dirty="0">
                          <a:solidFill>
                            <a:srgbClr val="000000"/>
                          </a:solidFill>
                          <a:uFill>
                            <a:solidFill>
                              <a:srgbClr val="FFFFFF"/>
                            </a:solidFill>
                          </a:uFill>
                          <a:latin typeface="Calibri"/>
                          <a:cs typeface="Calibri"/>
                        </a:rPr>
                        <a:t> d’un document</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12/2022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rPr>
                        <a:t>A COMMENCER</a:t>
                      </a:r>
                      <a:endParaRPr kumimoji="0" lang="fr-FR" sz="1800" b="0" i="0" u="none" strike="noStrike" kern="0" cap="none" spc="-1" normalizeH="0" baseline="0" noProof="0" dirty="0">
                        <a:ln>
                          <a:noFill/>
                        </a:ln>
                        <a:solidFill>
                          <a:srgbClr val="000000"/>
                        </a:solidFill>
                        <a:effectLst/>
                        <a:uLnTx/>
                        <a:uFill>
                          <a:solidFill>
                            <a:srgbClr val="FFFFFF"/>
                          </a:solidFill>
                        </a:uFill>
                        <a:latin typeface="+mn-lt"/>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 name="Table 1"/>
          <p:cNvGraphicFramePr/>
          <p:nvPr>
            <p:extLst>
              <p:ext uri="{D42A27DB-BD31-4B8C-83A1-F6EECF244321}">
                <p14:modId xmlns:p14="http://schemas.microsoft.com/office/powerpoint/2010/main" val="245085620"/>
              </p:ext>
            </p:extLst>
          </p:nvPr>
        </p:nvGraphicFramePr>
        <p:xfrm>
          <a:off x="323640" y="1143000"/>
          <a:ext cx="5152320" cy="2785680"/>
        </p:xfrm>
        <a:graphic>
          <a:graphicData uri="http://schemas.openxmlformats.org/drawingml/2006/table">
            <a:tbl>
              <a:tblPr/>
              <a:tblGrid>
                <a:gridCol w="735840">
                  <a:extLst>
                    <a:ext uri="{9D8B030D-6E8A-4147-A177-3AD203B41FA5}">
                      <a16:colId xmlns:a16="http://schemas.microsoft.com/office/drawing/2014/main" val="20000"/>
                    </a:ext>
                  </a:extLst>
                </a:gridCol>
                <a:gridCol w="735840">
                  <a:extLst>
                    <a:ext uri="{9D8B030D-6E8A-4147-A177-3AD203B41FA5}">
                      <a16:colId xmlns:a16="http://schemas.microsoft.com/office/drawing/2014/main" val="20001"/>
                    </a:ext>
                  </a:extLst>
                </a:gridCol>
                <a:gridCol w="735840">
                  <a:extLst>
                    <a:ext uri="{9D8B030D-6E8A-4147-A177-3AD203B41FA5}">
                      <a16:colId xmlns:a16="http://schemas.microsoft.com/office/drawing/2014/main" val="20002"/>
                    </a:ext>
                  </a:extLst>
                </a:gridCol>
                <a:gridCol w="735840">
                  <a:extLst>
                    <a:ext uri="{9D8B030D-6E8A-4147-A177-3AD203B41FA5}">
                      <a16:colId xmlns:a16="http://schemas.microsoft.com/office/drawing/2014/main" val="20003"/>
                    </a:ext>
                  </a:extLst>
                </a:gridCol>
                <a:gridCol w="735840">
                  <a:extLst>
                    <a:ext uri="{9D8B030D-6E8A-4147-A177-3AD203B41FA5}">
                      <a16:colId xmlns:a16="http://schemas.microsoft.com/office/drawing/2014/main" val="20004"/>
                    </a:ext>
                  </a:extLst>
                </a:gridCol>
                <a:gridCol w="735840">
                  <a:extLst>
                    <a:ext uri="{9D8B030D-6E8A-4147-A177-3AD203B41FA5}">
                      <a16:colId xmlns:a16="http://schemas.microsoft.com/office/drawing/2014/main" val="20005"/>
                    </a:ext>
                  </a:extLst>
                </a:gridCol>
                <a:gridCol w="737280">
                  <a:extLst>
                    <a:ext uri="{9D8B030D-6E8A-4147-A177-3AD203B41FA5}">
                      <a16:colId xmlns:a16="http://schemas.microsoft.com/office/drawing/2014/main" val="20006"/>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000" b="1" strike="noStrike" spc="-1">
                          <a:solidFill>
                            <a:srgbClr val="FFFFFF"/>
                          </a:solidFill>
                          <a:uFill>
                            <a:solidFill>
                              <a:srgbClr val="FFFFFF"/>
                            </a:solidFill>
                          </a:uFill>
                          <a:latin typeface="Calibri"/>
                        </a:rPr>
                        <a:t>Rappel</a:t>
                      </a:r>
                      <a:endParaRPr lang="ru-RU" sz="1800" b="0" strike="noStrike" spc="-1">
                        <a:solidFill>
                          <a:srgbClr val="000000"/>
                        </a:solidFill>
                        <a:uFill>
                          <a:solidFill>
                            <a:srgbClr val="FFFFFF"/>
                          </a:solidFill>
                        </a:uFill>
                        <a:latin typeface="Arial"/>
                      </a:endParaRPr>
                    </a:p>
                    <a:p>
                      <a:pPr>
                        <a:lnSpc>
                          <a:spcPct val="100000"/>
                        </a:lnSpc>
                      </a:pPr>
                      <a:r>
                        <a:rPr lang="ru-RU" sz="1000" b="1" strike="noStrike" spc="-1">
                          <a:solidFill>
                            <a:srgbClr val="FFFFFF"/>
                          </a:solidFill>
                          <a:uFill>
                            <a:solidFill>
                              <a:srgbClr val="FFFFFF"/>
                            </a:solidFill>
                          </a:uFill>
                          <a:latin typeface="Calibri"/>
                        </a:rPr>
                        <a:t>Précèdent</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23.5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a:t>
                      </a:r>
                      <a:r>
                        <a:rPr lang="en-US" sz="1800" b="1" strike="noStrike" spc="-1" dirty="0">
                          <a:solidFill>
                            <a:srgbClr val="FFFFFF"/>
                          </a:solidFill>
                          <a:uFill>
                            <a:solidFill>
                              <a:srgbClr val="FFFFFF"/>
                            </a:solidFill>
                          </a:uFill>
                          <a:latin typeface="Calibri"/>
                        </a:rPr>
                        <a:t>24</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4.5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5</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dirty="0"/>
                    </a:p>
                  </a:txBody>
                  <a:tcPr>
                    <a:lnL w="12240">
                      <a:solidFill>
                        <a:srgbClr val="FFFFFF"/>
                      </a:solidFill>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en-US" sz="1400" b="0" strike="noStrike" spc="-1" dirty="0">
                          <a:solidFill>
                            <a:srgbClr val="000000"/>
                          </a:solidFill>
                          <a:uFill>
                            <a:solidFill>
                              <a:srgbClr val="FFFFFF"/>
                            </a:solidFill>
                          </a:uFill>
                          <a:latin typeface="Calibri"/>
                          <a:ea typeface="+mn-ea"/>
                          <a:cs typeface="+mn-cs"/>
                        </a:rPr>
                        <a:t>FTE</a:t>
                      </a:r>
                      <a:r>
                        <a:rPr lang="en-US" sz="1800" b="0" strike="noStrike" spc="-1" dirty="0">
                          <a:solidFill>
                            <a:srgbClr val="000000"/>
                          </a:solidFill>
                          <a:uFill>
                            <a:solidFill>
                              <a:srgbClr val="FFFFFF"/>
                            </a:solidFill>
                          </a:uFill>
                          <a:latin typeface="Arial"/>
                        </a:rPr>
                        <a:t> </a:t>
                      </a:r>
                      <a:r>
                        <a:rPr lang="en-US" sz="1400" b="0" strike="noStrike" spc="-1" dirty="0">
                          <a:solidFill>
                            <a:srgbClr val="000000"/>
                          </a:solidFill>
                          <a:uFill>
                            <a:solidFill>
                              <a:srgbClr val="FFFFFF"/>
                            </a:solidFill>
                          </a:uFill>
                          <a:latin typeface="Calibri"/>
                          <a:ea typeface="+mn-ea"/>
                          <a:cs typeface="+mn-cs"/>
                        </a:rPr>
                        <a:t>M</a:t>
                      </a:r>
                      <a:endParaRPr lang="ru-RU" sz="1400" b="0" strike="noStrike" spc="-1" dirty="0">
                        <a:solidFill>
                          <a:srgbClr val="000000"/>
                        </a:solidFill>
                        <a:uFill>
                          <a:solidFill>
                            <a:srgbClr val="FFFFFF"/>
                          </a:solidFill>
                        </a:uFill>
                        <a:latin typeface="Calibri"/>
                        <a:ea typeface="+mn-ea"/>
                        <a:cs typeface="+mn-cs"/>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2457294243"/>
                  </a:ext>
                </a:extLst>
              </a:tr>
              <a:tr h="341280">
                <a:tc>
                  <a:txBody>
                    <a:bodyPr/>
                    <a:lstStyle/>
                    <a:p>
                      <a:pPr>
                        <a:lnSpc>
                          <a:spcPct val="100000"/>
                        </a:lnSpc>
                      </a:pPr>
                      <a:r>
                        <a:rPr lang="ru-RU" sz="1400" b="0" strike="noStrike" spc="-1" dirty="0">
                          <a:solidFill>
                            <a:srgbClr val="000000"/>
                          </a:solidFill>
                          <a:uFill>
                            <a:solidFill>
                              <a:srgbClr val="FFFFFF"/>
                            </a:solidFill>
                          </a:uFill>
                          <a:latin typeface="Calibri"/>
                        </a:rPr>
                        <a:t>FTE </a:t>
                      </a:r>
                      <a:r>
                        <a:rPr lang="ru-RU" sz="1400" b="0" strike="noStrike" spc="-1" dirty="0" err="1">
                          <a:solidFill>
                            <a:srgbClr val="000000"/>
                          </a:solidFill>
                          <a:uFill>
                            <a:solidFill>
                              <a:srgbClr val="FFFFFF"/>
                            </a:solidFill>
                          </a:uFill>
                          <a:latin typeface="Calibri"/>
                        </a:rPr>
                        <a:t>E</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en-US" sz="1400" b="0" strike="noStrike" spc="-1" dirty="0">
                          <a:solidFill>
                            <a:srgbClr val="000000"/>
                          </a:solidFill>
                          <a:uFill>
                            <a:solidFill>
                              <a:srgbClr val="FFFFFF"/>
                            </a:solidFill>
                          </a:uFill>
                          <a:latin typeface="Calibri" panose="020F0502020204030204" pitchFamily="34" charset="0"/>
                          <a:cs typeface="Calibri" panose="020F0502020204030204" pitchFamily="34" charset="0"/>
                        </a:rPr>
                        <a:t>0.1</a:t>
                      </a: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sz="1400" dirty="0">
                        <a:latin typeface="Calibri" panose="020F0502020204030204" pitchFamily="34" charset="0"/>
                        <a:cs typeface="Calibri" panose="020F0502020204030204" pitchFamily="34"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0.1</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b="0" strike="noStrike" spc="-1" dirty="0">
                          <a:solidFill>
                            <a:srgbClr val="000000"/>
                          </a:solidFill>
                          <a:uFill>
                            <a:solidFill>
                              <a:srgbClr val="FFFFFF"/>
                            </a:solidFill>
                          </a:uFill>
                          <a:latin typeface="Calibri"/>
                          <a:ea typeface="+mn-ea"/>
                          <a:cs typeface="+mn-cs"/>
                        </a:rPr>
                        <a:t>0.1</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panose="020F0502020204030204" pitchFamily="34" charset="0"/>
                          <a:cs typeface="Calibri" panose="020F0502020204030204" pitchFamily="34" charset="0"/>
                        </a:rPr>
                        <a:t>0.25</a:t>
                      </a:r>
                      <a:endParaRPr lang="ru-RU" sz="1400" b="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98"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trike="noStrike" spc="-1" dirty="0">
                <a:solidFill>
                  <a:srgbClr val="000000"/>
                </a:solidFill>
                <a:uFill>
                  <a:solidFill>
                    <a:srgbClr val="FFFFFF"/>
                  </a:solidFill>
                </a:uFill>
                <a:latin typeface="Calibri"/>
              </a:rPr>
              <a:t>2</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[Y..Y+2]</a:t>
            </a:r>
            <a:endParaRPr lang="ru-RU" sz="1800" b="0" strike="noStrike" spc="-1" dirty="0">
              <a:solidFill>
                <a:srgbClr val="000000"/>
              </a:solidFill>
              <a:uFill>
                <a:solidFill>
                  <a:srgbClr val="FFFFFF"/>
                </a:solidFill>
              </a:uFill>
              <a:latin typeface="Arial"/>
            </a:endParaRPr>
          </a:p>
        </p:txBody>
      </p:sp>
      <p:sp>
        <p:nvSpPr>
          <p:cNvPr id="99"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en-US" sz="1600" spc="-1" dirty="0">
                <a:solidFill>
                  <a:srgbClr val="000000"/>
                </a:solidFill>
                <a:uFill>
                  <a:solidFill>
                    <a:srgbClr val="FFFFFF"/>
                  </a:solidFill>
                </a:uFill>
                <a:latin typeface="Calibri"/>
                <a:ea typeface="DejaVu Sans"/>
              </a:rPr>
              <a:t>S</a:t>
            </a:r>
            <a:r>
              <a:rPr lang="en-US" sz="1600" b="0" strike="noStrike" spc="-1" dirty="0">
                <a:solidFill>
                  <a:srgbClr val="000000"/>
                </a:solidFill>
                <a:uFill>
                  <a:solidFill>
                    <a:srgbClr val="FFFFFF"/>
                  </a:solidFill>
                </a:uFill>
                <a:latin typeface="Calibri"/>
                <a:ea typeface="DejaVu Sans"/>
              </a:rPr>
              <a:t>. Russo</a:t>
            </a:r>
          </a:p>
          <a:p>
            <a:pPr>
              <a:lnSpc>
                <a:spcPct val="100000"/>
              </a:lnSpc>
            </a:pPr>
            <a:r>
              <a:rPr lang="en-US" sz="1600" spc="-1" dirty="0">
                <a:solidFill>
                  <a:srgbClr val="000000"/>
                </a:solidFill>
                <a:uFill>
                  <a:solidFill>
                    <a:srgbClr val="FFFFFF"/>
                  </a:solidFill>
                </a:uFill>
                <a:latin typeface="Calibri"/>
              </a:rPr>
              <a:t>V. </a:t>
            </a:r>
            <a:r>
              <a:rPr lang="en-US" sz="1600" spc="-1" dirty="0" err="1">
                <a:solidFill>
                  <a:srgbClr val="000000"/>
                </a:solidFill>
                <a:uFill>
                  <a:solidFill>
                    <a:srgbClr val="FFFFFF"/>
                  </a:solidFill>
                </a:uFill>
                <a:latin typeface="Calibri"/>
              </a:rPr>
              <a:t>Voisin</a:t>
            </a:r>
            <a:endParaRPr lang="ru-RU" sz="1600" spc="-1" dirty="0">
              <a:solidFill>
                <a:srgbClr val="000000"/>
              </a:solidFill>
              <a:uFill>
                <a:solidFill>
                  <a:srgbClr val="FFFFFF"/>
                </a:solidFill>
              </a:uFill>
              <a:latin typeface="Calibri"/>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0"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
        <p:nvSpPr>
          <p:cNvPr id="101" name="CustomShape 5"/>
          <p:cNvSpPr/>
          <p:nvPr/>
        </p:nvSpPr>
        <p:spPr>
          <a:xfrm>
            <a:off x="196560" y="4293000"/>
            <a:ext cx="87843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dirty="0" err="1">
                <a:solidFill>
                  <a:srgbClr val="000000"/>
                </a:solidFill>
                <a:uFill>
                  <a:solidFill>
                    <a:srgbClr val="FFFFFF"/>
                  </a:solidFill>
                </a:uFill>
                <a:latin typeface="Calibri"/>
                <a:ea typeface="DejaVu Sans"/>
              </a:rPr>
              <a:t>Observations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travail</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effectif</a:t>
            </a:r>
            <a:r>
              <a:rPr lang="ru-RU" sz="1600" b="0" strike="noStrike" spc="-1" dirty="0">
                <a:solidFill>
                  <a:srgbClr val="000000"/>
                </a:solidFill>
                <a:uFill>
                  <a:solidFill>
                    <a:srgbClr val="FFFFFF"/>
                  </a:solidFill>
                </a:uFill>
                <a:latin typeface="Calibri"/>
                <a:ea typeface="DejaVu Sans"/>
              </a:rPr>
              <a:t>/</a:t>
            </a:r>
            <a:r>
              <a:rPr lang="ru-RU" sz="1600" b="0" strike="noStrike" spc="-1" dirty="0" err="1">
                <a:solidFill>
                  <a:srgbClr val="000000"/>
                </a:solidFill>
                <a:uFill>
                  <a:solidFill>
                    <a:srgbClr val="FFFFFF"/>
                  </a:solidFill>
                </a:uFill>
                <a:latin typeface="Calibri"/>
                <a:ea typeface="DejaVu Sans"/>
              </a:rPr>
              <a:t>planifié</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profil</a:t>
            </a:r>
            <a:r>
              <a:rPr lang="ru-RU" sz="1600" b="0" strike="noStrike" spc="-1" dirty="0">
                <a:solidFill>
                  <a:srgbClr val="000000"/>
                </a:solidFill>
                <a:uFill>
                  <a:solidFill>
                    <a:srgbClr val="FFFFFF"/>
                  </a:solidFill>
                </a:uFill>
                <a:latin typeface="Calibri"/>
                <a:ea typeface="DejaVu Sans"/>
              </a:rPr>
              <a:t> CDD/</a:t>
            </a:r>
            <a:r>
              <a:rPr lang="ru-RU" sz="1600" b="0" strike="noStrike" spc="-1" dirty="0" err="1">
                <a:solidFill>
                  <a:srgbClr val="000000"/>
                </a:solidFill>
                <a:uFill>
                  <a:solidFill>
                    <a:srgbClr val="FFFFFF"/>
                  </a:solidFill>
                </a:uFill>
                <a:latin typeface="Calibri"/>
                <a:ea typeface="DejaVu Sans"/>
              </a:rPr>
              <a:t>stage</a:t>
            </a:r>
            <a:r>
              <a:rPr lang="ru-RU" sz="1600" b="0" strike="noStrike" spc="-1" dirty="0">
                <a:solidFill>
                  <a:srgbClr val="000000"/>
                </a:solidFill>
                <a:uFill>
                  <a:solidFill>
                    <a:srgbClr val="FFFFFF"/>
                  </a:solidFill>
                </a:uFill>
                <a:latin typeface="Calibri"/>
                <a:ea typeface="DejaVu Sans"/>
              </a:rPr>
              <a:t> ; </a:t>
            </a:r>
            <a:r>
              <a:rPr lang="ru-RU" sz="1600" b="0" strike="noStrike" spc="-1" dirty="0" err="1">
                <a:solidFill>
                  <a:srgbClr val="000000"/>
                </a:solidFill>
                <a:uFill>
                  <a:solidFill>
                    <a:srgbClr val="FFFFFF"/>
                  </a:solidFill>
                </a:uFill>
                <a:latin typeface="Calibri"/>
                <a:ea typeface="DejaVu Sans"/>
              </a:rPr>
              <a:t>aob</a:t>
            </a:r>
            <a:r>
              <a:rPr lang="ru-RU" sz="1600" b="0" strike="noStrike" spc="-1" dirty="0">
                <a:solidFill>
                  <a:srgbClr val="000000"/>
                </a:solidFill>
                <a:uFill>
                  <a:solidFill>
                    <a:srgbClr val="FFFFFF"/>
                  </a:solidFill>
                </a:uFill>
                <a:latin typeface="Calibri"/>
                <a:ea typeface="DejaVu Sans"/>
              </a:rPr>
              <a:t>) : </a:t>
            </a:r>
            <a:endParaRPr lang="ru-RU" sz="1800" b="0" strike="noStrike" spc="-1" dirty="0">
              <a:solidFill>
                <a:srgbClr val="000000"/>
              </a:solidFill>
              <a:uFill>
                <a:solidFill>
                  <a:srgbClr val="FFFFFF"/>
                </a:solidFill>
              </a:uFill>
              <a:latin typeface="Arial"/>
            </a:endParaRPr>
          </a:p>
          <a:p>
            <a:pPr>
              <a:lnSpc>
                <a:spcPct val="100000"/>
              </a:lnSpc>
            </a:pPr>
            <a:r>
              <a:rPr lang="fr-FR" sz="1600" b="0" strike="noStrike" spc="-1" dirty="0">
                <a:solidFill>
                  <a:srgbClr val="000000"/>
                </a:solidFill>
                <a:uFill>
                  <a:solidFill>
                    <a:srgbClr val="FFFFFF"/>
                  </a:solidFill>
                </a:uFill>
                <a:latin typeface="Arial"/>
              </a:rPr>
              <a:t>Nous ne savons pas exactement quel type d’engagement nous sera demandé. Ou minimum nous traiterons les donnes du système</a:t>
            </a:r>
            <a:r>
              <a:rPr lang="fr-FR" sz="1600" spc="-1" dirty="0">
                <a:solidFill>
                  <a:srgbClr val="000000"/>
                </a:solidFill>
                <a:uFill>
                  <a:solidFill>
                    <a:srgbClr val="FFFFFF"/>
                  </a:solidFill>
                </a:uFill>
                <a:latin typeface="Arial"/>
              </a:rPr>
              <a:t> d’horloge (Mathieu, Vincent, moi et CDD)</a:t>
            </a:r>
            <a:endParaRPr lang="fr-FR" sz="1600" b="0" strike="noStrike" spc="-1" dirty="0">
              <a:solidFill>
                <a:srgbClr val="000000"/>
              </a:solidFill>
              <a:uFill>
                <a:solidFill>
                  <a:srgbClr val="FFFFFF"/>
                </a:solidFill>
              </a:uFill>
              <a:latin typeface="Arial"/>
            </a:endParaRPr>
          </a:p>
          <a:p>
            <a:pPr>
              <a:lnSpc>
                <a:spcPct val="100000"/>
              </a:lnSpc>
            </a:pPr>
            <a:endParaRPr lang="fr-FR" sz="1600" b="0" strike="noStrike" spc="-1" dirty="0">
              <a:solidFill>
                <a:srgbClr val="000000"/>
              </a:solidFill>
              <a:uFill>
                <a:solidFill>
                  <a:srgbClr val="FFFFFF"/>
                </a:solidFill>
              </a:uFill>
              <a:latin typeface="Arial"/>
            </a:endParaRPr>
          </a:p>
          <a:p>
            <a:pPr>
              <a:lnSpc>
                <a:spcPct val="100000"/>
              </a:lnSpc>
            </a:pPr>
            <a:endParaRPr lang="ru-RU" sz="1600" b="0" strike="noStrike" spc="-1" dirty="0">
              <a:solidFill>
                <a:srgbClr val="000000"/>
              </a:solidFill>
              <a:uFill>
                <a:solidFill>
                  <a:srgbClr val="FFFFFF"/>
                </a:solidFill>
              </a:uFill>
              <a:latin typeface="Arial"/>
            </a:endParaRPr>
          </a:p>
          <a:p>
            <a:pPr>
              <a:lnSpc>
                <a:spcPct val="100000"/>
              </a:lnSpc>
            </a:pPr>
            <a:endParaRPr lang="ru-RU" sz="1600" b="0" strike="noStrike" spc="-1" dirty="0">
              <a:solidFill>
                <a:srgbClr val="000000"/>
              </a:solidFill>
              <a:uFill>
                <a:solidFill>
                  <a:srgbClr val="FFFFFF"/>
                </a:solidFill>
              </a:uFill>
              <a:latin typeface="Arial"/>
            </a:endParaRPr>
          </a:p>
          <a:p>
            <a:pPr>
              <a:lnSpc>
                <a:spcPct val="100000"/>
              </a:lnSpc>
            </a:pPr>
            <a:endParaRPr lang="ru-RU" sz="16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54523391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 name="Table 1"/>
          <p:cNvGraphicFramePr/>
          <p:nvPr>
            <p:extLst>
              <p:ext uri="{D42A27DB-BD31-4B8C-83A1-F6EECF244321}">
                <p14:modId xmlns:p14="http://schemas.microsoft.com/office/powerpoint/2010/main" val="278775399"/>
              </p:ext>
            </p:extLst>
          </p:nvPr>
        </p:nvGraphicFramePr>
        <p:xfrm>
          <a:off x="323640" y="1103760"/>
          <a:ext cx="4984920" cy="3108960"/>
        </p:xfrm>
        <a:graphic>
          <a:graphicData uri="http://schemas.openxmlformats.org/drawingml/2006/table">
            <a:tbl>
              <a:tblPr/>
              <a:tblGrid>
                <a:gridCol w="711720">
                  <a:extLst>
                    <a:ext uri="{9D8B030D-6E8A-4147-A177-3AD203B41FA5}">
                      <a16:colId xmlns:a16="http://schemas.microsoft.com/office/drawing/2014/main" val="20000"/>
                    </a:ext>
                  </a:extLst>
                </a:gridCol>
                <a:gridCol w="711720">
                  <a:extLst>
                    <a:ext uri="{9D8B030D-6E8A-4147-A177-3AD203B41FA5}">
                      <a16:colId xmlns:a16="http://schemas.microsoft.com/office/drawing/2014/main" val="20003"/>
                    </a:ext>
                  </a:extLst>
                </a:gridCol>
                <a:gridCol w="711720">
                  <a:extLst>
                    <a:ext uri="{9D8B030D-6E8A-4147-A177-3AD203B41FA5}">
                      <a16:colId xmlns:a16="http://schemas.microsoft.com/office/drawing/2014/main" val="20004"/>
                    </a:ext>
                  </a:extLst>
                </a:gridCol>
                <a:gridCol w="711720">
                  <a:extLst>
                    <a:ext uri="{9D8B030D-6E8A-4147-A177-3AD203B41FA5}">
                      <a16:colId xmlns:a16="http://schemas.microsoft.com/office/drawing/2014/main" val="20005"/>
                    </a:ext>
                  </a:extLst>
                </a:gridCol>
                <a:gridCol w="711720">
                  <a:extLst>
                    <a:ext uri="{9D8B030D-6E8A-4147-A177-3AD203B41FA5}">
                      <a16:colId xmlns:a16="http://schemas.microsoft.com/office/drawing/2014/main" val="20006"/>
                    </a:ext>
                  </a:extLst>
                </a:gridCol>
                <a:gridCol w="711720">
                  <a:extLst>
                    <a:ext uri="{9D8B030D-6E8A-4147-A177-3AD203B41FA5}">
                      <a16:colId xmlns:a16="http://schemas.microsoft.com/office/drawing/2014/main" val="20007"/>
                    </a:ext>
                  </a:extLst>
                </a:gridCol>
                <a:gridCol w="714600">
                  <a:extLst>
                    <a:ext uri="{9D8B030D-6E8A-4147-A177-3AD203B41FA5}">
                      <a16:colId xmlns:a16="http://schemas.microsoft.com/office/drawing/2014/main" val="20008"/>
                    </a:ext>
                  </a:extLst>
                </a:gridCol>
              </a:tblGrid>
              <a:tr h="549000">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6</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nSpc>
                          <a:spcPct val="100000"/>
                        </a:lnSpc>
                      </a:pPr>
                      <a:r>
                        <a:rPr lang="ru-RU" sz="1800" b="1" strike="noStrike" spc="-1" dirty="0">
                          <a:solidFill>
                            <a:srgbClr val="FFFFFF"/>
                          </a:solidFill>
                          <a:uFill>
                            <a:solidFill>
                              <a:srgbClr val="FFFFFF"/>
                            </a:solidFill>
                          </a:uFill>
                          <a:latin typeface="Calibri"/>
                        </a:rPr>
                        <a:t>202</a:t>
                      </a:r>
                      <a:r>
                        <a:rPr lang="en-US" sz="1800" b="1" strike="noStrike" spc="-1" dirty="0">
                          <a:solidFill>
                            <a:srgbClr val="FFFFFF"/>
                          </a:solidFill>
                          <a:uFill>
                            <a:solidFill>
                              <a:srgbClr val="FFFFFF"/>
                            </a:solidFill>
                          </a:uFill>
                          <a:latin typeface="Calibri"/>
                        </a:rPr>
                        <a:t>7</a:t>
                      </a:r>
                      <a:r>
                        <a:rPr lang="ru-RU" sz="1800" b="1" strike="noStrike" spc="-1" dirty="0">
                          <a:solidFill>
                            <a:srgbClr val="FFFFFF"/>
                          </a:solidFill>
                          <a:uFill>
                            <a:solidFill>
                              <a:srgbClr val="FFFFFF"/>
                            </a:solidFill>
                          </a:uFill>
                          <a:latin typeface="Calibri"/>
                        </a:rPr>
                        <a:t>.5</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endParaRPr lang="fr-F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extLst>
                  <a:ext uri="{0D108BD9-81ED-4DB2-BD59-A6C34878D82A}">
                    <a16:rowId xmlns:a16="http://schemas.microsoft.com/office/drawing/2014/main" val="10000"/>
                  </a:ext>
                </a:extLst>
              </a:tr>
              <a:tr h="341280">
                <a:tc>
                  <a:txBody>
                    <a:bodyPr/>
                    <a:lstStyle/>
                    <a:p>
                      <a:pPr>
                        <a:lnSpc>
                          <a:spcPct val="100000"/>
                        </a:lnSpc>
                      </a:pPr>
                      <a:r>
                        <a:rPr lang="ru-RU" sz="1800" b="0" strike="noStrike" spc="-1">
                          <a:solidFill>
                            <a:srgbClr val="000000"/>
                          </a:solidFill>
                          <a:uFill>
                            <a:solidFill>
                              <a:srgbClr val="FFFFFF"/>
                            </a:solidFill>
                          </a:uFill>
                          <a:latin typeface="Calibri"/>
                        </a:rPr>
                        <a:t>Etape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extLst>
                  <a:ext uri="{0D108BD9-81ED-4DB2-BD59-A6C34878D82A}">
                    <a16:rowId xmlns:a16="http://schemas.microsoft.com/office/drawing/2014/main" val="10001"/>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M</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2"/>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E</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nSpc>
                          <a:spcPct val="100000"/>
                        </a:lnSpc>
                      </a:pPr>
                      <a:r>
                        <a:rPr lang="ru-RU" sz="1400" b="0" strike="noStrike" spc="-1" dirty="0">
                          <a:solidFill>
                            <a:srgbClr val="000000"/>
                          </a:solidFill>
                          <a:uFill>
                            <a:solidFill>
                              <a:srgbClr val="FFFFFF"/>
                            </a:solidFill>
                          </a:uFill>
                          <a:latin typeface="Calibri"/>
                        </a:rPr>
                        <a:t>0.</a:t>
                      </a:r>
                      <a:r>
                        <a:rPr lang="en-US" sz="1400" b="0" strike="noStrike" spc="-1" dirty="0">
                          <a:solidFill>
                            <a:srgbClr val="000000"/>
                          </a:solidFill>
                          <a:uFill>
                            <a:solidFill>
                              <a:srgbClr val="FFFFFF"/>
                            </a:solidFill>
                          </a:uFill>
                          <a:latin typeface="Calibri"/>
                        </a:rPr>
                        <a:t>1</a:t>
                      </a:r>
                      <a:endParaRPr lang="ru-RU" sz="18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3"/>
                  </a:ext>
                </a:extLst>
              </a:tr>
              <a:tr h="341280">
                <a:tc>
                  <a:txBody>
                    <a:bodyPr/>
                    <a:lstStyle/>
                    <a:p>
                      <a:pPr>
                        <a:lnSpc>
                          <a:spcPct val="100000"/>
                        </a:lnSpc>
                      </a:pPr>
                      <a:r>
                        <a:rPr lang="ru-RU" sz="1400" b="0" strike="noStrike" spc="-1">
                          <a:solidFill>
                            <a:srgbClr val="000000"/>
                          </a:solidFill>
                          <a:uFill>
                            <a:solidFill>
                              <a:srgbClr val="FFFFFF"/>
                            </a:solidFill>
                          </a:uFill>
                          <a:latin typeface="Calibri"/>
                        </a:rPr>
                        <a:t>FTE I</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fr-FR" sz="1400" b="0" strike="noStrike" spc="-1" dirty="0">
                          <a:solidFill>
                            <a:srgbClr val="000000"/>
                          </a:solidFill>
                          <a:uFill>
                            <a:solidFill>
                              <a:srgbClr val="FFFFFF"/>
                            </a:solidFill>
                          </a:uFill>
                          <a:latin typeface="Calibri"/>
                          <a:ea typeface="+mn-ea"/>
                          <a:cs typeface="+mn-cs"/>
                        </a:rPr>
                        <a:t>0.2</a:t>
                      </a: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4"/>
                  </a:ext>
                </a:extLst>
              </a:tr>
              <a:tr h="341280">
                <a:tc>
                  <a:txBody>
                    <a:bodyPr/>
                    <a:lstStyle/>
                    <a:p>
                      <a:pPr>
                        <a:lnSpc>
                          <a:spcPct val="100000"/>
                        </a:lnSpc>
                      </a:pPr>
                      <a:r>
                        <a:rPr lang="ru-RU" sz="1800" b="0" strike="noStrike" spc="-1">
                          <a:solidFill>
                            <a:srgbClr val="000000"/>
                          </a:solidFill>
                          <a:uFill>
                            <a:solidFill>
                              <a:srgbClr val="FFFFFF"/>
                            </a:solidFill>
                          </a:uFill>
                          <a:latin typeface="Calibri"/>
                        </a:rPr>
                        <a:t>CDD</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r>
                        <a:rPr lang="fr-FR" sz="1400" dirty="0">
                          <a:latin typeface="Calibri" panose="020F0502020204030204" pitchFamily="34" charset="0"/>
                          <a:cs typeface="Calibri" panose="020F0502020204030204" pitchFamily="34" charset="0"/>
                        </a:rPr>
                        <a:t>0.1</a:t>
                      </a: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D0D8E7"/>
                    </a:solidFill>
                  </a:tcPr>
                </a:tc>
                <a:tc>
                  <a:txBody>
                    <a:bodyPr/>
                    <a:lstStyle/>
                    <a:p>
                      <a:endParaRPr lang="fr-FR"/>
                    </a:p>
                  </a:txBody>
                  <a:tcPr>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extLst>
                  <a:ext uri="{0D108BD9-81ED-4DB2-BD59-A6C34878D82A}">
                    <a16:rowId xmlns:a16="http://schemas.microsoft.com/office/drawing/2014/main" val="10005"/>
                  </a:ext>
                </a:extLst>
              </a:tr>
              <a:tr h="340200">
                <a:tc>
                  <a:txBody>
                    <a:bodyPr/>
                    <a:lstStyle/>
                    <a:p>
                      <a:pPr>
                        <a:lnSpc>
                          <a:spcPct val="100000"/>
                        </a:lnSpc>
                      </a:pPr>
                      <a:r>
                        <a:rPr lang="ru-RU" sz="1800" b="0" strike="noStrike" spc="-1">
                          <a:solidFill>
                            <a:srgbClr val="000000"/>
                          </a:solidFill>
                          <a:uFill>
                            <a:solidFill>
                              <a:srgbClr val="FFFFFF"/>
                            </a:solidFill>
                          </a:uFill>
                          <a:latin typeface="Calibri"/>
                        </a:rPr>
                        <a:t>ϕ</a:t>
                      </a:r>
                      <a:endParaRPr lang="ru-RU" sz="1800" b="0" strike="noStrike" spc="-1">
                        <a:solidFill>
                          <a:srgbClr val="000000"/>
                        </a:solidFill>
                        <a:uFill>
                          <a:solidFill>
                            <a:srgbClr val="FFFFFF"/>
                          </a:solidFill>
                        </a:uFill>
                        <a:latin typeface="Arial"/>
                      </a:endParaRP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nSpc>
                          <a:spcPct val="100000"/>
                        </a:lnSpc>
                      </a:pPr>
                      <a:r>
                        <a:rPr lang="en-US" sz="1400" b="0" strike="noStrike" spc="-1" dirty="0">
                          <a:solidFill>
                            <a:srgbClr val="000000"/>
                          </a:solidFill>
                          <a:uFill>
                            <a:solidFill>
                              <a:srgbClr val="FFFFFF"/>
                            </a:solidFill>
                          </a:uFill>
                          <a:latin typeface="Calibri"/>
                        </a:rPr>
                        <a:t>0.25</a:t>
                      </a:r>
                      <a:endParaRPr lang="ru-RU" sz="1400" b="0" strike="noStrike" spc="-1" dirty="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12240">
                      <a:solidFill>
                        <a:srgbClr val="FFFFFF"/>
                      </a:solidFill>
                    </a:lnB>
                    <a:solidFill>
                      <a:srgbClr val="E9ECF3"/>
                    </a:solidFill>
                  </a:tcPr>
                </a:tc>
                <a:tc>
                  <a:txBody>
                    <a:bodyPr/>
                    <a:lstStyle/>
                    <a:p>
                      <a:endParaRPr lang="fr-FR" dirty="0"/>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extLst>
                  <a:ext uri="{0D108BD9-81ED-4DB2-BD59-A6C34878D82A}">
                    <a16:rowId xmlns:a16="http://schemas.microsoft.com/office/drawing/2014/main" val="10006"/>
                  </a:ext>
                </a:extLst>
              </a:tr>
            </a:tbl>
          </a:graphicData>
        </a:graphic>
      </p:graphicFrame>
      <p:sp>
        <p:nvSpPr>
          <p:cNvPr id="103" name="CustomShape 2"/>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en-US" sz="2800" b="1" strike="noStrike" spc="-1" dirty="0">
                <a:solidFill>
                  <a:srgbClr val="000000"/>
                </a:solidFill>
                <a:uFill>
                  <a:solidFill>
                    <a:srgbClr val="FFFFFF"/>
                  </a:solidFill>
                </a:uFill>
                <a:latin typeface="Calibri"/>
              </a:rPr>
              <a:t>2</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Planification</a:t>
            </a:r>
            <a:r>
              <a:rPr lang="ru-RU" sz="2800" b="1" strike="noStrike" spc="-1" dirty="0">
                <a:solidFill>
                  <a:srgbClr val="000000"/>
                </a:solidFill>
                <a:uFill>
                  <a:solidFill>
                    <a:srgbClr val="FFFFFF"/>
                  </a:solidFill>
                </a:uFill>
                <a:latin typeface="Calibri"/>
              </a:rPr>
              <a:t> RH [Y+3..Y+5]</a:t>
            </a:r>
            <a:endParaRPr lang="ru-RU" sz="1800" b="0" strike="noStrike" spc="-1" dirty="0">
              <a:solidFill>
                <a:srgbClr val="000000"/>
              </a:solidFill>
              <a:uFill>
                <a:solidFill>
                  <a:srgbClr val="FFFFFF"/>
                </a:solidFill>
              </a:uFill>
              <a:latin typeface="Arial"/>
            </a:endParaRPr>
          </a:p>
        </p:txBody>
      </p:sp>
      <p:sp>
        <p:nvSpPr>
          <p:cNvPr id="104" name="CustomShape 3"/>
          <p:cNvSpPr/>
          <p:nvPr/>
        </p:nvSpPr>
        <p:spPr>
          <a:xfrm>
            <a:off x="7055640" y="1052640"/>
            <a:ext cx="1960560" cy="203688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0" strike="noStrike" spc="-1" dirty="0" err="1">
                <a:solidFill>
                  <a:srgbClr val="000000"/>
                </a:solidFill>
                <a:uFill>
                  <a:solidFill>
                    <a:srgbClr val="FFFFFF"/>
                  </a:solidFill>
                </a:uFill>
                <a:latin typeface="Calibri"/>
                <a:ea typeface="DejaVu Sans"/>
              </a:rPr>
              <a:t>Noms</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si</a:t>
            </a:r>
            <a:r>
              <a:rPr lang="ru-RU" sz="1600" b="0" strike="noStrike" spc="-1" dirty="0">
                <a:solidFill>
                  <a:srgbClr val="000000"/>
                </a:solidFill>
                <a:uFill>
                  <a:solidFill>
                    <a:srgbClr val="FFFFFF"/>
                  </a:solidFill>
                </a:uFill>
                <a:latin typeface="Calibri"/>
                <a:ea typeface="DejaVu Sans"/>
              </a:rPr>
              <a:t> </a:t>
            </a:r>
            <a:r>
              <a:rPr lang="ru-RU" sz="1600" b="0" strike="noStrike" spc="-1" dirty="0" err="1">
                <a:solidFill>
                  <a:srgbClr val="000000"/>
                </a:solidFill>
                <a:uFill>
                  <a:solidFill>
                    <a:srgbClr val="FFFFFF"/>
                  </a:solidFill>
                </a:uFill>
                <a:latin typeface="Calibri"/>
                <a:ea typeface="DejaVu Sans"/>
              </a:rPr>
              <a:t>nécessaire</a:t>
            </a:r>
            <a:r>
              <a:rPr lang="ru-RU" sz="1600" b="0" strike="noStrike" spc="-1" dirty="0">
                <a:solidFill>
                  <a:srgbClr val="000000"/>
                </a:solidFill>
                <a:uFill>
                  <a:solidFill>
                    <a:srgbClr val="FFFFFF"/>
                  </a:solidFill>
                </a:uFill>
                <a:latin typeface="Calibri"/>
                <a:ea typeface="DejaVu Sans"/>
              </a:rPr>
              <a:t>):</a:t>
            </a:r>
            <a:endParaRPr lang="ru-RU" sz="1800" b="0" strike="noStrike" spc="-1" dirty="0">
              <a:solidFill>
                <a:srgbClr val="000000"/>
              </a:solidFill>
              <a:uFill>
                <a:solidFill>
                  <a:srgbClr val="FFFFFF"/>
                </a:solidFill>
              </a:uFill>
              <a:latin typeface="Arial"/>
            </a:endParaRPr>
          </a:p>
          <a:p>
            <a:pPr>
              <a:lnSpc>
                <a:spcPct val="100000"/>
              </a:lnSpc>
            </a:pPr>
            <a:r>
              <a:rPr lang="ru-RU" sz="1600" b="0" strike="noStrike" spc="-1" dirty="0">
                <a:solidFill>
                  <a:srgbClr val="000000"/>
                </a:solidFill>
                <a:uFill>
                  <a:solidFill>
                    <a:srgbClr val="FFFFFF"/>
                  </a:solidFill>
                </a:uFill>
                <a:latin typeface="Calibri"/>
                <a:ea typeface="DejaVu Sans"/>
              </a:rPr>
              <a:t> </a:t>
            </a: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a:p>
            <a:pPr>
              <a:lnSpc>
                <a:spcPct val="100000"/>
              </a:lnSpc>
            </a:pPr>
            <a:endParaRPr lang="ru-RU" sz="1800" b="0" strike="noStrike" spc="-1" dirty="0">
              <a:solidFill>
                <a:srgbClr val="000000"/>
              </a:solidFill>
              <a:uFill>
                <a:solidFill>
                  <a:srgbClr val="FFFFFF"/>
                </a:solidFill>
              </a:uFill>
              <a:latin typeface="Arial"/>
            </a:endParaRPr>
          </a:p>
        </p:txBody>
      </p:sp>
      <p:sp>
        <p:nvSpPr>
          <p:cNvPr id="105" name="CustomShape 4"/>
          <p:cNvSpPr/>
          <p:nvPr/>
        </p:nvSpPr>
        <p:spPr>
          <a:xfrm>
            <a:off x="225720" y="631800"/>
            <a:ext cx="2892960" cy="272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ru-RU" sz="1200" b="0" strike="noStrike" spc="-1" dirty="0" err="1">
                <a:solidFill>
                  <a:srgbClr val="7030A0"/>
                </a:solidFill>
                <a:uFill>
                  <a:solidFill>
                    <a:srgbClr val="FFFFFF"/>
                  </a:solidFill>
                </a:uFill>
                <a:latin typeface="Calibri"/>
                <a:ea typeface="DejaVu Sans"/>
              </a:rPr>
              <a:t>Nouveau</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réunion</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000000"/>
                </a:solidFill>
                <a:uFill>
                  <a:solidFill>
                    <a:srgbClr val="FFFFFF"/>
                  </a:solidFill>
                </a:uFill>
                <a:latin typeface="Calibri"/>
                <a:ea typeface="DejaVu Sans"/>
              </a:rPr>
              <a:t>précédente</a:t>
            </a:r>
            <a:r>
              <a:rPr lang="ru-RU" sz="1200" b="0" strike="noStrike" spc="-1" dirty="0">
                <a:solidFill>
                  <a:srgbClr val="000000"/>
                </a:solidFill>
                <a:uFill>
                  <a:solidFill>
                    <a:srgbClr val="FFFFFF"/>
                  </a:solidFill>
                </a:uFill>
                <a:latin typeface="Calibri"/>
                <a:ea typeface="DejaVu Sans"/>
              </a:rPr>
              <a:t>, </a:t>
            </a:r>
            <a:r>
              <a:rPr lang="ru-RU" sz="1200" b="0" strike="noStrike" spc="-1" dirty="0" err="1">
                <a:solidFill>
                  <a:srgbClr val="C00000"/>
                </a:solidFill>
                <a:uFill>
                  <a:solidFill>
                    <a:srgbClr val="FFFFFF"/>
                  </a:solidFill>
                </a:uFill>
                <a:latin typeface="Calibri"/>
                <a:ea typeface="DejaVu Sans"/>
              </a:rPr>
              <a:t>modification</a:t>
            </a:r>
            <a:endParaRPr lang="ru-RU"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1538524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179640" y="692640"/>
            <a:ext cx="8784360" cy="576720"/>
          </a:xfrm>
          <a:prstGeom prst="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0" strike="noStrike" spc="-1" dirty="0">
                <a:solidFill>
                  <a:srgbClr val="000000"/>
                </a:solidFill>
                <a:uFill>
                  <a:solidFill>
                    <a:srgbClr val="FFFFFF"/>
                  </a:solidFill>
                </a:uFill>
                <a:latin typeface="Calibri"/>
                <a:ea typeface="DejaVu Sans"/>
              </a:rPr>
              <a:t>PRODUCTION </a:t>
            </a:r>
            <a:endParaRPr lang="fr-FR" sz="1800" b="0" strike="noStrike" spc="-1" dirty="0">
              <a:solidFill>
                <a:srgbClr val="000000"/>
              </a:solidFill>
              <a:uFill>
                <a:solidFill>
                  <a:srgbClr val="FFFFFF"/>
                </a:solidFill>
              </a:uFill>
              <a:latin typeface="Arial"/>
            </a:endParaRPr>
          </a:p>
          <a:p>
            <a:pPr>
              <a:lnSpc>
                <a:spcPct val="100000"/>
              </a:lnSpc>
            </a:pPr>
            <a:r>
              <a:rPr lang="fr-FR" sz="1600" spc="-1" dirty="0">
                <a:solidFill>
                  <a:srgbClr val="000000"/>
                </a:solidFill>
                <a:uFill>
                  <a:solidFill>
                    <a:srgbClr val="FFFFFF"/>
                  </a:solidFill>
                </a:uFill>
                <a:latin typeface="Calibri"/>
              </a:rPr>
              <a:t>Système de distribution d’horloges et déploiement du software de slow control</a:t>
            </a:r>
          </a:p>
        </p:txBody>
      </p:sp>
      <p:sp>
        <p:nvSpPr>
          <p:cNvPr id="107" name="CustomShape 2"/>
          <p:cNvSpPr/>
          <p:nvPr/>
        </p:nvSpPr>
        <p:spPr>
          <a:xfrm>
            <a:off x="179640" y="5024387"/>
            <a:ext cx="8784360" cy="1538337"/>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fr-FR" sz="1600" b="1" strike="noStrike" spc="-1" dirty="0">
                <a:solidFill>
                  <a:srgbClr val="000000"/>
                </a:solidFill>
                <a:uFill>
                  <a:solidFill>
                    <a:srgbClr val="FFFFFF"/>
                  </a:solidFill>
                </a:uFill>
                <a:latin typeface="Calibri"/>
                <a:ea typeface="DejaVu Sans"/>
              </a:rPr>
              <a:t>Détails techniques</a:t>
            </a:r>
            <a:r>
              <a:rPr lang="fr-FR" sz="1600" b="0" strike="noStrike" spc="-1" dirty="0">
                <a:solidFill>
                  <a:srgbClr val="000000"/>
                </a:solidFill>
                <a:uFill>
                  <a:solidFill>
                    <a:srgbClr val="FFFFFF"/>
                  </a:solidFill>
                </a:uFill>
                <a:latin typeface="Calibri"/>
                <a:ea typeface="DejaVu Sans"/>
              </a:rPr>
              <a:t>, planification, modification vs réunion précédente, finances et engagements contractuels, </a:t>
            </a:r>
            <a:r>
              <a:rPr lang="fr-FR" sz="1600" b="0" strike="noStrike" spc="-1" dirty="0" err="1">
                <a:solidFill>
                  <a:srgbClr val="000000"/>
                </a:solidFill>
                <a:uFill>
                  <a:solidFill>
                    <a:srgbClr val="FFFFFF"/>
                  </a:solidFill>
                </a:uFill>
                <a:latin typeface="Calibri"/>
                <a:ea typeface="DejaVu Sans"/>
              </a:rPr>
              <a:t>aob</a:t>
            </a:r>
            <a:r>
              <a:rPr lang="fr-FR" sz="1600" b="0" strike="noStrike" spc="-1" dirty="0">
                <a:solidFill>
                  <a:srgbClr val="000000"/>
                </a:solidFill>
                <a:uFill>
                  <a:solidFill>
                    <a:srgbClr val="FFFFFF"/>
                  </a:solidFill>
                </a:uFill>
                <a:latin typeface="Calibri"/>
                <a:ea typeface="DejaVu Sans"/>
              </a:rPr>
              <a:t> :</a:t>
            </a:r>
          </a:p>
          <a:p>
            <a:pPr>
              <a:lnSpc>
                <a:spcPct val="100000"/>
              </a:lnSpc>
            </a:pPr>
            <a:r>
              <a:rPr lang="fr-FR" sz="1600" spc="-1" dirty="0">
                <a:solidFill>
                  <a:srgbClr val="000000"/>
                </a:solidFill>
                <a:uFill>
                  <a:solidFill>
                    <a:srgbClr val="FFFFFF"/>
                  </a:solidFill>
                </a:uFill>
                <a:latin typeface="Calibri"/>
              </a:rPr>
              <a:t>Le premier prototype a donné des très bons résultats et un deuxième est en cour de design pour ajouter les derniers éléments de redondance. Le « vertical slice test » commence ou </a:t>
            </a:r>
            <a:r>
              <a:rPr lang="fr-FR" sz="1600" spc="-1" dirty="0" err="1">
                <a:solidFill>
                  <a:srgbClr val="000000"/>
                </a:solidFill>
                <a:uFill>
                  <a:solidFill>
                    <a:srgbClr val="FFFFFF"/>
                  </a:solidFill>
                </a:uFill>
                <a:latin typeface="Calibri"/>
              </a:rPr>
              <a:t>cern</a:t>
            </a:r>
            <a:r>
              <a:rPr lang="fr-FR" sz="1600" spc="-1" dirty="0">
                <a:solidFill>
                  <a:srgbClr val="000000"/>
                </a:solidFill>
                <a:uFill>
                  <a:solidFill>
                    <a:srgbClr val="FFFFFF"/>
                  </a:solidFill>
                </a:uFill>
                <a:latin typeface="Calibri"/>
              </a:rPr>
              <a:t> et inclues toute la chaine d’</a:t>
            </a:r>
            <a:r>
              <a:rPr lang="fr-FR" sz="1600" spc="-1" dirty="0" err="1">
                <a:solidFill>
                  <a:srgbClr val="000000"/>
                </a:solidFill>
                <a:uFill>
                  <a:solidFill>
                    <a:srgbClr val="FFFFFF"/>
                  </a:solidFill>
                </a:uFill>
                <a:latin typeface="Calibri"/>
              </a:rPr>
              <a:t>electronique</a:t>
            </a:r>
            <a:r>
              <a:rPr lang="fr-FR" sz="1600" spc="-1" dirty="0">
                <a:solidFill>
                  <a:srgbClr val="000000"/>
                </a:solidFill>
                <a:uFill>
                  <a:solidFill>
                    <a:srgbClr val="FFFFFF"/>
                  </a:solidFill>
                </a:uFill>
                <a:latin typeface="Calibri"/>
              </a:rPr>
              <a:t>. </a:t>
            </a:r>
          </a:p>
          <a:p>
            <a:pPr>
              <a:lnSpc>
                <a:spcPct val="100000"/>
              </a:lnSpc>
            </a:pPr>
            <a:r>
              <a:rPr lang="fr-FR" sz="1600" spc="-1" dirty="0">
                <a:solidFill>
                  <a:srgbClr val="000000"/>
                </a:solidFill>
                <a:uFill>
                  <a:solidFill>
                    <a:srgbClr val="FFFFFF"/>
                  </a:solidFill>
                </a:uFill>
                <a:latin typeface="Calibri"/>
              </a:rPr>
              <a:t>La partie « </a:t>
            </a:r>
            <a:r>
              <a:rPr lang="fr-FR" sz="1600" spc="-1" dirty="0" err="1">
                <a:solidFill>
                  <a:srgbClr val="000000"/>
                </a:solidFill>
                <a:uFill>
                  <a:solidFill>
                    <a:srgbClr val="FFFFFF"/>
                  </a:solidFill>
                </a:uFill>
                <a:latin typeface="Calibri"/>
              </a:rPr>
              <a:t>generation</a:t>
            </a:r>
            <a:r>
              <a:rPr lang="fr-FR" sz="1600" spc="-1" dirty="0">
                <a:solidFill>
                  <a:srgbClr val="000000"/>
                </a:solidFill>
                <a:uFill>
                  <a:solidFill>
                    <a:srgbClr val="FFFFFF"/>
                  </a:solidFill>
                </a:uFill>
                <a:latin typeface="Calibri"/>
              </a:rPr>
              <a:t> » est en test ou LPNHE avec les algorithmes de correction de drift</a:t>
            </a:r>
          </a:p>
        </p:txBody>
      </p:sp>
      <p:sp>
        <p:nvSpPr>
          <p:cNvPr id="108" name="CustomShape 3"/>
          <p:cNvSpPr/>
          <p:nvPr/>
        </p:nvSpPr>
        <p:spPr>
          <a:xfrm>
            <a:off x="6444360" y="1892880"/>
            <a:ext cx="2519640" cy="546480"/>
          </a:xfrm>
          <a:prstGeom prst="rect">
            <a:avLst/>
          </a:prstGeom>
          <a:solidFill>
            <a:schemeClr val="bg2">
              <a:lumMod val="9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ru-RU" sz="1600" b="1" strike="noStrike" spc="-1">
                <a:solidFill>
                  <a:srgbClr val="000000"/>
                </a:solidFill>
                <a:uFill>
                  <a:solidFill>
                    <a:srgbClr val="FFFFFF"/>
                  </a:solidFill>
                </a:uFill>
                <a:latin typeface="Calibri"/>
                <a:ea typeface="DejaVu Sans"/>
              </a:rPr>
              <a:t>Critères de réussite</a:t>
            </a:r>
            <a:endParaRPr lang="ru-RU" sz="1800" b="0" strike="noStrike" spc="-1">
              <a:solidFill>
                <a:srgbClr val="000000"/>
              </a:solidFill>
              <a:uFill>
                <a:solidFill>
                  <a:srgbClr val="FFFFFF"/>
                </a:solidFill>
              </a:uFill>
              <a:latin typeface="Arial"/>
            </a:endParaRPr>
          </a:p>
          <a:p>
            <a:pPr>
              <a:lnSpc>
                <a:spcPct val="100000"/>
              </a:lnSpc>
            </a:pPr>
            <a:r>
              <a:rPr lang="ru-RU" sz="1400" b="0" strike="noStrike" spc="-1">
                <a:solidFill>
                  <a:srgbClr val="000000"/>
                </a:solidFill>
                <a:uFill>
                  <a:solidFill>
                    <a:srgbClr val="FFFFFF"/>
                  </a:solidFill>
                </a:uFill>
                <a:latin typeface="Calibri"/>
                <a:ea typeface="DejaVu Sans"/>
              </a:rPr>
              <a:t>   </a:t>
            </a:r>
            <a:endParaRPr lang="ru-RU" sz="1800" b="0" strike="noStrike" spc="-1">
              <a:solidFill>
                <a:srgbClr val="000000"/>
              </a:solidFill>
              <a:uFill>
                <a:solidFill>
                  <a:srgbClr val="FFFFFF"/>
                </a:solidFill>
              </a:uFill>
              <a:latin typeface="Arial"/>
            </a:endParaRPr>
          </a:p>
        </p:txBody>
      </p:sp>
      <p:sp>
        <p:nvSpPr>
          <p:cNvPr id="109" name="CustomShape 4"/>
          <p:cNvSpPr/>
          <p:nvPr/>
        </p:nvSpPr>
        <p:spPr>
          <a:xfrm>
            <a:off x="467640" y="4464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ru-RU" sz="2800" b="1" strike="noStrike" spc="-1" dirty="0" err="1">
                <a:solidFill>
                  <a:srgbClr val="000000"/>
                </a:solidFill>
                <a:uFill>
                  <a:solidFill>
                    <a:srgbClr val="FFFFFF"/>
                  </a:solidFill>
                </a:uFill>
                <a:latin typeface="Calibri"/>
              </a:rPr>
              <a:t>Livrable</a:t>
            </a:r>
            <a:r>
              <a:rPr lang="ru-RU" sz="2800" b="1" strike="noStrike" spc="-1" dirty="0">
                <a:solidFill>
                  <a:srgbClr val="000000"/>
                </a:solidFill>
                <a:uFill>
                  <a:solidFill>
                    <a:srgbClr val="FFFFFF"/>
                  </a:solidFill>
                </a:uFill>
                <a:latin typeface="Calibri"/>
              </a:rPr>
              <a:t> </a:t>
            </a:r>
            <a:r>
              <a:rPr lang="fr-FR" sz="2800" b="1" strike="noStrike" spc="-1" dirty="0">
                <a:solidFill>
                  <a:srgbClr val="000000"/>
                </a:solidFill>
                <a:uFill>
                  <a:solidFill>
                    <a:srgbClr val="FFFFFF"/>
                  </a:solidFill>
                </a:uFill>
                <a:latin typeface="Calibri"/>
              </a:rPr>
              <a:t>3</a:t>
            </a:r>
            <a:r>
              <a:rPr lang="ru-RU" sz="2800" b="1" strike="noStrike" spc="-1" dirty="0">
                <a:solidFill>
                  <a:srgbClr val="000000"/>
                </a:solidFill>
                <a:uFill>
                  <a:solidFill>
                    <a:srgbClr val="FFFFFF"/>
                  </a:solidFill>
                </a:uFill>
                <a:latin typeface="Calibri"/>
              </a:rPr>
              <a:t> : </a:t>
            </a:r>
            <a:r>
              <a:rPr lang="ru-RU" sz="2800" b="1" strike="noStrike" spc="-1" dirty="0" err="1">
                <a:solidFill>
                  <a:srgbClr val="000000"/>
                </a:solidFill>
                <a:uFill>
                  <a:solidFill>
                    <a:srgbClr val="FFFFFF"/>
                  </a:solidFill>
                </a:uFill>
                <a:latin typeface="Calibri"/>
              </a:rPr>
              <a:t>description</a:t>
            </a:r>
            <a:endParaRPr lang="ru-RU" sz="1800" b="0" strike="noStrike" spc="-1" dirty="0">
              <a:solidFill>
                <a:srgbClr val="000000"/>
              </a:solidFill>
              <a:uFill>
                <a:solidFill>
                  <a:srgbClr val="FFFFFF"/>
                </a:solidFill>
              </a:uFill>
              <a:latin typeface="Arial"/>
            </a:endParaRPr>
          </a:p>
        </p:txBody>
      </p:sp>
      <p:graphicFrame>
        <p:nvGraphicFramePr>
          <p:cNvPr id="110" name="Table 5"/>
          <p:cNvGraphicFramePr/>
          <p:nvPr>
            <p:extLst>
              <p:ext uri="{D42A27DB-BD31-4B8C-83A1-F6EECF244321}">
                <p14:modId xmlns:p14="http://schemas.microsoft.com/office/powerpoint/2010/main" val="2360815735"/>
              </p:ext>
            </p:extLst>
          </p:nvPr>
        </p:nvGraphicFramePr>
        <p:xfrm>
          <a:off x="179640" y="1312439"/>
          <a:ext cx="6095520" cy="3746400"/>
        </p:xfrm>
        <a:graphic>
          <a:graphicData uri="http://schemas.openxmlformats.org/drawingml/2006/table">
            <a:tbl>
              <a:tblPr/>
              <a:tblGrid>
                <a:gridCol w="3816360">
                  <a:extLst>
                    <a:ext uri="{9D8B030D-6E8A-4147-A177-3AD203B41FA5}">
                      <a16:colId xmlns:a16="http://schemas.microsoft.com/office/drawing/2014/main" val="20000"/>
                    </a:ext>
                  </a:extLst>
                </a:gridCol>
                <a:gridCol w="936000">
                  <a:extLst>
                    <a:ext uri="{9D8B030D-6E8A-4147-A177-3AD203B41FA5}">
                      <a16:colId xmlns:a16="http://schemas.microsoft.com/office/drawing/2014/main" val="20001"/>
                    </a:ext>
                  </a:extLst>
                </a:gridCol>
                <a:gridCol w="1343160">
                  <a:extLst>
                    <a:ext uri="{9D8B030D-6E8A-4147-A177-3AD203B41FA5}">
                      <a16:colId xmlns:a16="http://schemas.microsoft.com/office/drawing/2014/main" val="20002"/>
                    </a:ext>
                  </a:extLst>
                </a:gridCol>
              </a:tblGrid>
              <a:tr h="270360">
                <a:tc>
                  <a:txBody>
                    <a:bodyPr/>
                    <a:lstStyle/>
                    <a:p>
                      <a:pPr>
                        <a:lnSpc>
                          <a:spcPct val="100000"/>
                        </a:lnSpc>
                      </a:pPr>
                      <a:r>
                        <a:rPr lang="ru-RU" sz="1400" b="1" strike="noStrike" spc="-1">
                          <a:solidFill>
                            <a:srgbClr val="FFFFFF"/>
                          </a:solidFill>
                          <a:uFill>
                            <a:solidFill>
                              <a:srgbClr val="FFFFFF"/>
                            </a:solidFill>
                          </a:uFill>
                          <a:latin typeface="Calibri"/>
                        </a:rPr>
                        <a:t>Etape/ Jalon</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Date</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tc>
                  <a:txBody>
                    <a:bodyPr/>
                    <a:lstStyle/>
                    <a:p>
                      <a:pPr>
                        <a:lnSpc>
                          <a:spcPct val="100000"/>
                        </a:lnSpc>
                      </a:pPr>
                      <a:r>
                        <a:rPr lang="ru-RU" sz="1400" b="1" strike="noStrike" spc="-1">
                          <a:solidFill>
                            <a:srgbClr val="FFFFFF"/>
                          </a:solidFill>
                          <a:uFill>
                            <a:solidFill>
                              <a:srgbClr val="FFFFFF"/>
                            </a:solidFill>
                          </a:uFill>
                          <a:latin typeface="Calibri"/>
                        </a:rPr>
                        <a:t>Statut</a:t>
                      </a:r>
                      <a:endParaRPr lang="ru-RU" sz="18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C0504D"/>
                    </a:solidFill>
                  </a:tcPr>
                </a:tc>
                <a:extLst>
                  <a:ext uri="{0D108BD9-81ED-4DB2-BD59-A6C34878D82A}">
                    <a16:rowId xmlns:a16="http://schemas.microsoft.com/office/drawing/2014/main" val="10000"/>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Conception d’une maquette</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12/2023</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Terminé (anticipé)</a:t>
                      </a: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E8D0CF"/>
                    </a:solidFill>
                  </a:tcPr>
                </a:tc>
                <a:extLst>
                  <a:ext uri="{0D108BD9-81ED-4DB2-BD59-A6C34878D82A}">
                    <a16:rowId xmlns:a16="http://schemas.microsoft.com/office/drawing/2014/main" val="10001"/>
                  </a:ext>
                </a:extLst>
              </a:tr>
              <a:tr h="44892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Fabrication</a:t>
                      </a:r>
                      <a:r>
                        <a:rPr lang="fr-FR" sz="1400" b="0" strike="noStrike" spc="-1" baseline="0" noProof="0" dirty="0">
                          <a:solidFill>
                            <a:srgbClr val="000000"/>
                          </a:solidFill>
                          <a:uFill>
                            <a:solidFill>
                              <a:srgbClr val="FFFFFF"/>
                            </a:solidFill>
                          </a:uFill>
                          <a:latin typeface="Calibri"/>
                          <a:cs typeface="Calibri"/>
                        </a:rPr>
                        <a:t> du premier prototype</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06/2024</a:t>
                      </a: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Terminé</a:t>
                      </a:r>
                    </a:p>
                    <a:p>
                      <a:pPr marL="0" marR="0" lvl="0" indent="0" algn="l"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(anticipé)</a:t>
                      </a:r>
                      <a:endPar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F4E9E9"/>
                    </a:solidFill>
                  </a:tcPr>
                </a:tc>
                <a:extLst>
                  <a:ext uri="{0D108BD9-81ED-4DB2-BD59-A6C34878D82A}">
                    <a16:rowId xmlns:a16="http://schemas.microsoft.com/office/drawing/2014/main" val="10002"/>
                  </a:ext>
                </a:extLst>
              </a:tr>
              <a:tr h="448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Fabrication</a:t>
                      </a:r>
                      <a:r>
                        <a:rPr lang="fr-FR" sz="1400" b="0" strike="noStrike" spc="-1" baseline="0" noProof="0" dirty="0">
                          <a:solidFill>
                            <a:srgbClr val="000000"/>
                          </a:solidFill>
                          <a:uFill>
                            <a:solidFill>
                              <a:srgbClr val="FFFFFF"/>
                            </a:solidFill>
                          </a:uFill>
                          <a:latin typeface="Calibri"/>
                          <a:cs typeface="Calibri"/>
                        </a:rPr>
                        <a:t> du deuxième prototype</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02/24</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rPr>
                        <a:t>En cours</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3720672"/>
                  </a:ext>
                </a:extLst>
              </a:tr>
              <a:tr h="448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Test avec le cartes des </a:t>
                      </a:r>
                      <a:r>
                        <a:rPr lang="fr-FR" sz="1400" b="0" strike="noStrike" spc="-1" noProof="0" dirty="0" err="1">
                          <a:solidFill>
                            <a:srgbClr val="000000"/>
                          </a:solidFill>
                          <a:uFill>
                            <a:solidFill>
                              <a:srgbClr val="FFFFFF"/>
                            </a:solidFill>
                          </a:uFill>
                          <a:latin typeface="Calibri"/>
                          <a:cs typeface="Calibri"/>
                        </a:rPr>
                        <a:t>front-end</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01/25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rPr>
                        <a:t>En cours </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1123520010"/>
                  </a:ext>
                </a:extLst>
              </a:tr>
              <a:tr h="448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Test de la chaine de </a:t>
                      </a:r>
                      <a:r>
                        <a:rPr lang="fr-FR" sz="1400" b="0" strike="noStrike" spc="-1" noProof="0" dirty="0" err="1">
                          <a:solidFill>
                            <a:srgbClr val="000000"/>
                          </a:solidFill>
                          <a:uFill>
                            <a:solidFill>
                              <a:srgbClr val="FFFFFF"/>
                            </a:solidFill>
                          </a:uFill>
                          <a:latin typeface="Calibri"/>
                          <a:cs typeface="Calibri"/>
                        </a:rPr>
                        <a:t>generation</a:t>
                      </a:r>
                      <a:r>
                        <a:rPr lang="fr-FR" sz="1400" b="0" strike="noStrike" spc="-1" noProof="0" dirty="0">
                          <a:solidFill>
                            <a:srgbClr val="000000"/>
                          </a:solidFill>
                          <a:uFill>
                            <a:solidFill>
                              <a:srgbClr val="FFFFFF"/>
                            </a:solidFill>
                          </a:uFill>
                          <a:latin typeface="Calibri"/>
                          <a:cs typeface="Calibri"/>
                        </a:rPr>
                        <a:t> d’horloge</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rPr>
                        <a:t>En cours </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988567402"/>
                  </a:ext>
                </a:extLst>
              </a:tr>
              <a:tr h="44892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Production des cartes</a:t>
                      </a:r>
                      <a:r>
                        <a:rPr lang="fr-FR" sz="1400" b="0" strike="noStrike" spc="-1" baseline="0" noProof="0" dirty="0">
                          <a:solidFill>
                            <a:srgbClr val="000000"/>
                          </a:solidFill>
                          <a:uFill>
                            <a:solidFill>
                              <a:srgbClr val="FFFFFF"/>
                            </a:solidFill>
                          </a:uFill>
                          <a:latin typeface="Calibri"/>
                          <a:cs typeface="Calibri"/>
                        </a:rPr>
                        <a:t> électroniques</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06/2025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sz="1400" b="0" strike="noStrike" spc="-1" noProof="0" dirty="0">
                          <a:solidFill>
                            <a:srgbClr val="000000"/>
                          </a:solidFill>
                          <a:uFill>
                            <a:solidFill>
                              <a:srgbClr val="FFFFFF"/>
                            </a:solidFill>
                          </a:uFill>
                          <a:latin typeface="Calibri"/>
                          <a:cs typeface="Calibri"/>
                        </a:rPr>
                        <a:t>A DEFINIR</a:t>
                      </a:r>
                      <a:endParaRPr kumimoji="0" lang="fr-FR" sz="1400" b="0" i="0" u="none" strike="noStrike" kern="0" cap="none" spc="-1" normalizeH="0" baseline="0" noProof="0" dirty="0">
                        <a:ln>
                          <a:noFill/>
                        </a:ln>
                        <a:solidFill>
                          <a:srgbClr val="000000"/>
                        </a:solidFill>
                        <a:effectLst/>
                        <a:uLnTx/>
                        <a:uFill>
                          <a:solidFill>
                            <a:srgbClr val="FFFFFF"/>
                          </a:solidFill>
                        </a:uFill>
                        <a:latin typeface="Calibri"/>
                        <a:cs typeface="Calibri"/>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4E9E9"/>
                    </a:solidFill>
                  </a:tcPr>
                </a:tc>
                <a:extLst>
                  <a:ext uri="{0D108BD9-81ED-4DB2-BD59-A6C34878D82A}">
                    <a16:rowId xmlns:a16="http://schemas.microsoft.com/office/drawing/2014/main" val="10003"/>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Installation </a:t>
                      </a:r>
                      <a:r>
                        <a:rPr lang="fr-FR" sz="1400" b="0" strike="noStrike" spc="-1" baseline="0" noProof="0" dirty="0">
                          <a:solidFill>
                            <a:srgbClr val="000000"/>
                          </a:solidFill>
                          <a:uFill>
                            <a:solidFill>
                              <a:srgbClr val="FFFFFF"/>
                            </a:solidFill>
                          </a:uFill>
                          <a:latin typeface="Calibri"/>
                          <a:cs typeface="Calibri"/>
                        </a:rPr>
                        <a:t>du slow control</a:t>
                      </a:r>
                      <a:endParaRPr lang="fr-FR" sz="1400" b="0" strike="noStrike" spc="-1" noProof="0" dirty="0">
                        <a:solidFill>
                          <a:srgbClr val="000000"/>
                        </a:solidFill>
                        <a:uFill>
                          <a:solidFill>
                            <a:srgbClr val="FFFFFF"/>
                          </a:solidFill>
                        </a:uFill>
                        <a:latin typeface="Calibri"/>
                        <a:cs typeface="Calibri"/>
                      </a:endParaRP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A DEFINIR</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5"/>
                  </a:ext>
                </a:extLst>
              </a:tr>
              <a:tr h="270360">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Intégration dans le détecteur</a:t>
                      </a:r>
                    </a:p>
                  </a:txBody>
                  <a:tcPr>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12/2026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tc>
                  <a:txBody>
                    <a:bodyPr/>
                    <a:lstStyle/>
                    <a:p>
                      <a:pPr>
                        <a:lnSpc>
                          <a:spcPct val="100000"/>
                        </a:lnSpc>
                      </a:pPr>
                      <a:r>
                        <a:rPr lang="fr-FR" sz="1400" b="0" strike="noStrike" spc="-1" noProof="0" dirty="0">
                          <a:solidFill>
                            <a:srgbClr val="000000"/>
                          </a:solidFill>
                          <a:uFill>
                            <a:solidFill>
                              <a:srgbClr val="FFFFFF"/>
                            </a:solidFill>
                          </a:uFill>
                          <a:latin typeface="Calibri"/>
                          <a:cs typeface="Calibri"/>
                        </a:rPr>
                        <a:t>A DEFINIR</a:t>
                      </a: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8D0C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065584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11604</TotalTime>
  <Words>2633</Words>
  <Application>Microsoft Macintosh PowerPoint</Application>
  <PresentationFormat>On-screen Show (4:3)</PresentationFormat>
  <Paragraphs>677</Paragraphs>
  <Slides>27</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Arial</vt:lpstr>
      <vt:lpstr>Bauhaus 93</vt:lpstr>
      <vt:lpstr>Calibri</vt:lpstr>
      <vt:lpstr>Calibri Light</vt:lpstr>
      <vt:lpstr>Symbol</vt:lpstr>
      <vt:lpstr>Wingdings</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HK Clock Distribution Scheme</vt:lpstr>
      <vt:lpstr>TDM Prototype Tests</vt:lpstr>
      <vt:lpstr>TDM Prototype Tests</vt:lpstr>
      <vt:lpstr>Path to Production</vt:lpstr>
      <vt:lpstr>Timing at JPARC Updated Scheme</vt:lpstr>
      <vt:lpstr>PPS Measure/JPARC Board</vt:lpstr>
      <vt:lpstr>PPS Measure/JPARC Board</vt:lpstr>
      <vt:lpstr>PPS Measure/JPARC Board – Development Plan</vt:lpstr>
      <vt:lpstr>Vertical Slice Test and Integration at CERN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Remi CORNAT</dc:creator>
  <dc:description/>
  <cp:lastModifiedBy>Stefano Russo</cp:lastModifiedBy>
  <cp:revision>158</cp:revision>
  <dcterms:created xsi:type="dcterms:W3CDTF">2017-09-29T07:32:29Z</dcterms:created>
  <dcterms:modified xsi:type="dcterms:W3CDTF">2023-10-02T11:29:14Z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