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7"/>
  </p:notesMasterIdLst>
  <p:handoutMasterIdLst>
    <p:handoutMasterId r:id="rId28"/>
  </p:handoutMasterIdLst>
  <p:sldIdLst>
    <p:sldId id="256" r:id="rId2"/>
    <p:sldId id="341" r:id="rId3"/>
    <p:sldId id="342" r:id="rId4"/>
    <p:sldId id="329" r:id="rId5"/>
    <p:sldId id="330" r:id="rId6"/>
    <p:sldId id="331" r:id="rId7"/>
    <p:sldId id="332" r:id="rId8"/>
    <p:sldId id="333" r:id="rId9"/>
    <p:sldId id="334" r:id="rId10"/>
    <p:sldId id="340" r:id="rId11"/>
    <p:sldId id="343" r:id="rId12"/>
    <p:sldId id="344" r:id="rId13"/>
    <p:sldId id="323" r:id="rId14"/>
    <p:sldId id="345" r:id="rId15"/>
    <p:sldId id="325" r:id="rId16"/>
    <p:sldId id="349" r:id="rId17"/>
    <p:sldId id="347" r:id="rId18"/>
    <p:sldId id="350" r:id="rId19"/>
    <p:sldId id="257" r:id="rId20"/>
    <p:sldId id="258" r:id="rId21"/>
    <p:sldId id="259" r:id="rId22"/>
    <p:sldId id="260" r:id="rId23"/>
    <p:sldId id="261" r:id="rId24"/>
    <p:sldId id="262" r:id="rId25"/>
    <p:sldId id="336" r:id="rId26"/>
  </p:sldIdLst>
  <p:sldSz cx="10080625" cy="5670550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990099"/>
    <a:srgbClr val="CC3399"/>
    <a:srgbClr val="260DDD"/>
    <a:srgbClr val="1F0B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506" autoAdjust="0"/>
  </p:normalViewPr>
  <p:slideViewPr>
    <p:cSldViewPr snapToGrid="0">
      <p:cViewPr varScale="1">
        <p:scale>
          <a:sx n="78" d="100"/>
          <a:sy n="78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53991" cy="496611"/>
          </a:xfrm>
          <a:prstGeom prst="rect">
            <a:avLst/>
          </a:prstGeom>
          <a:noFill/>
          <a:ln>
            <a:noFill/>
          </a:ln>
        </p:spPr>
        <p:txBody>
          <a:bodyPr wrap="none" lIns="84519" tIns="42260" rIns="84519" bIns="42260" anchorCtr="0" compatLnSpc="0">
            <a:noAutofit/>
          </a:bodyPr>
          <a:lstStyle/>
          <a:p>
            <a:pPr hangingPunct="0">
              <a:defRPr sz="1400"/>
            </a:pPr>
            <a:endParaRPr lang="en-US" sz="1300"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Espace réservé de la date 2"/>
          <p:cNvSpPr txBox="1">
            <a:spLocks noGrp="1"/>
          </p:cNvSpPr>
          <p:nvPr>
            <p:ph type="dt" sz="quarter" idx="1"/>
          </p:nvPr>
        </p:nvSpPr>
        <p:spPr>
          <a:xfrm>
            <a:off x="3852894" y="0"/>
            <a:ext cx="2953991" cy="496611"/>
          </a:xfrm>
          <a:prstGeom prst="rect">
            <a:avLst/>
          </a:prstGeom>
          <a:noFill/>
          <a:ln>
            <a:noFill/>
          </a:ln>
        </p:spPr>
        <p:txBody>
          <a:bodyPr wrap="none" lIns="84519" tIns="42260" rIns="84519" bIns="42260" anchorCtr="0" compatLnSpc="0">
            <a:noAutofit/>
          </a:bodyPr>
          <a:lstStyle/>
          <a:p>
            <a:pPr algn="r" hangingPunct="0">
              <a:defRPr sz="1400"/>
            </a:pPr>
            <a:endParaRPr lang="en-US" sz="1300"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Espace réservé du pied de page 3"/>
          <p:cNvSpPr txBox="1">
            <a:spLocks noGrp="1"/>
          </p:cNvSpPr>
          <p:nvPr>
            <p:ph type="ftr" sz="quarter" idx="2"/>
          </p:nvPr>
        </p:nvSpPr>
        <p:spPr>
          <a:xfrm>
            <a:off x="0" y="9442371"/>
            <a:ext cx="2953991" cy="496611"/>
          </a:xfrm>
          <a:prstGeom prst="rect">
            <a:avLst/>
          </a:prstGeom>
          <a:noFill/>
          <a:ln>
            <a:noFill/>
          </a:ln>
        </p:spPr>
        <p:txBody>
          <a:bodyPr wrap="none" lIns="84519" tIns="42260" rIns="84519" bIns="42260" anchor="b" anchorCtr="0" compatLnSpc="0">
            <a:noAutofit/>
          </a:bodyPr>
          <a:lstStyle/>
          <a:p>
            <a:pPr hangingPunct="0">
              <a:defRPr sz="1400"/>
            </a:pPr>
            <a:endParaRPr lang="en-US" sz="1300"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Espace réservé du numéro de diapositive 4"/>
          <p:cNvSpPr txBox="1">
            <a:spLocks noGrp="1"/>
          </p:cNvSpPr>
          <p:nvPr>
            <p:ph type="sldNum" sz="quarter" idx="3"/>
          </p:nvPr>
        </p:nvSpPr>
        <p:spPr>
          <a:xfrm>
            <a:off x="3852894" y="9442371"/>
            <a:ext cx="2953991" cy="496611"/>
          </a:xfrm>
          <a:prstGeom prst="rect">
            <a:avLst/>
          </a:prstGeom>
          <a:noFill/>
          <a:ln>
            <a:noFill/>
          </a:ln>
        </p:spPr>
        <p:txBody>
          <a:bodyPr wrap="none" lIns="84519" tIns="42260" rIns="84519" bIns="42260" anchor="b" anchorCtr="0" compatLnSpc="0">
            <a:noAutofit/>
          </a:bodyPr>
          <a:lstStyle/>
          <a:p>
            <a:pPr algn="r" hangingPunct="0">
              <a:defRPr sz="1400"/>
            </a:pPr>
            <a:fld id="{90626A24-3145-4DC0-910A-BED44D936129}" type="slidenum">
              <a:pPr algn="r" hangingPunct="0">
                <a:defRPr sz="1400"/>
              </a:pPr>
              <a:t>‹N°›</a:t>
            </a:fld>
            <a:endParaRPr lang="en-US" sz="1300">
              <a:latin typeface="Liberation Sans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8499286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54063"/>
            <a:ext cx="6624637" cy="372745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Espace réservé des notes 2"/>
          <p:cNvSpPr txBox="1">
            <a:spLocks noGrp="1"/>
          </p:cNvSpPr>
          <p:nvPr>
            <p:ph type="body" sz="quarter" idx="3"/>
          </p:nvPr>
        </p:nvSpPr>
        <p:spPr>
          <a:xfrm>
            <a:off x="680719" y="4721008"/>
            <a:ext cx="5445445" cy="447234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Espace réservé de l'en-tête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53991" cy="49661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hangingPunct="0">
              <a:buNone/>
              <a:tabLst/>
              <a:defRPr lang="en-US" sz="13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Espace réservé de la date 4"/>
          <p:cNvSpPr txBox="1">
            <a:spLocks noGrp="1"/>
          </p:cNvSpPr>
          <p:nvPr>
            <p:ph type="dt" idx="1"/>
          </p:nvPr>
        </p:nvSpPr>
        <p:spPr>
          <a:xfrm>
            <a:off x="3852894" y="0"/>
            <a:ext cx="2953991" cy="49661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hangingPunct="0">
              <a:buNone/>
              <a:tabLst/>
              <a:defRPr lang="en-US" sz="13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Espace réservé du pied de page 5"/>
          <p:cNvSpPr txBox="1">
            <a:spLocks noGrp="1"/>
          </p:cNvSpPr>
          <p:nvPr>
            <p:ph type="ftr" sz="quarter" idx="4"/>
          </p:nvPr>
        </p:nvSpPr>
        <p:spPr>
          <a:xfrm>
            <a:off x="0" y="9442371"/>
            <a:ext cx="2953991" cy="49661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hangingPunct="0">
              <a:buNone/>
              <a:tabLst/>
              <a:defRPr lang="en-US" sz="13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xfrm>
            <a:off x="3852894" y="9442371"/>
            <a:ext cx="2953991" cy="49661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hangingPunct="0">
              <a:buNone/>
              <a:tabLst/>
              <a:defRPr lang="en-US" sz="13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22A3C244-8F9B-43F4-8644-E0E7EE426810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577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hangingPunct="0">
      <a:tabLst/>
      <a:defRPr lang="en-US" sz="2000" b="0" i="0" u="none" strike="noStrike" kern="1200" cap="none">
        <a:ln>
          <a:noFill/>
        </a:ln>
        <a:highlight>
          <a:scrgbClr r="0" g="0" b="0">
            <a:alpha val="0"/>
          </a:scrgbClr>
        </a:highlight>
        <a:latin typeface="Liberation Sans" pitchFamily="18"/>
        <a:ea typeface="Microsoft YaHe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C3B4BC9-1B5A-4253-B80C-B78684E44F46}" type="slidenum">
              <a:t>1</a:t>
            </a:fld>
            <a:endParaRPr lang="en-US"/>
          </a:p>
        </p:txBody>
      </p:sp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0488" y="754063"/>
            <a:ext cx="6624637" cy="372745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140CFC0-8C82-4866-A9B8-DF674560FC3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03A2F4C-E326-40F5-B96E-93F8084FE785}" type="slidenum">
              <a:rPr lang="en-GB" altLang="en-US"/>
              <a:pPr/>
              <a:t>23</a:t>
            </a:fld>
            <a:endParaRPr lang="en-GB" altLang="en-US"/>
          </a:p>
        </p:txBody>
      </p:sp>
      <p:sp>
        <p:nvSpPr>
          <p:cNvPr id="18433" name="Rectangle 1">
            <a:extLst>
              <a:ext uri="{FF2B5EF4-FFF2-40B4-BE49-F238E27FC236}">
                <a16:creationId xmlns:a16="http://schemas.microsoft.com/office/drawing/2014/main" id="{4E8B1F6E-0E23-4811-A9B1-E236DE95021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81280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D0392A8E-3633-4D84-8900-9968923826C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E535937-8CB2-44F5-BC09-C07D38ECC7C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39E6AF9-8D5A-4C2F-9D70-DF0FDA69A85C}" type="slidenum">
              <a:rPr lang="en-GB" altLang="en-US"/>
              <a:pPr/>
              <a:t>24</a:t>
            </a:fld>
            <a:endParaRPr lang="en-GB" altLang="en-US"/>
          </a:p>
        </p:txBody>
      </p:sp>
      <p:sp>
        <p:nvSpPr>
          <p:cNvPr id="19457" name="Rectangle 1">
            <a:extLst>
              <a:ext uri="{FF2B5EF4-FFF2-40B4-BE49-F238E27FC236}">
                <a16:creationId xmlns:a16="http://schemas.microsoft.com/office/drawing/2014/main" id="{7428EF9C-853C-4E97-8836-CC69A82B3F2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81280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7E50B22B-97D5-4D4E-9945-C956ED594D8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 CPPM on </a:t>
            </a:r>
            <a:r>
              <a:rPr lang="en-US" dirty="0" err="1"/>
              <a:t>s’interresse</a:t>
            </a:r>
            <a:r>
              <a:rPr lang="en-US" dirty="0"/>
              <a:t> surtout au </a:t>
            </a:r>
            <a:r>
              <a:rPr lang="en-US" dirty="0" err="1"/>
              <a:t>saveurs</a:t>
            </a:r>
            <a:r>
              <a:rPr lang="en-US" dirty="0"/>
              <a:t> </a:t>
            </a:r>
            <a:r>
              <a:rPr lang="en-US" dirty="0" err="1"/>
              <a:t>lourdes</a:t>
            </a:r>
            <a:r>
              <a:rPr lang="en-US" dirty="0"/>
              <a:t> (beau, lepton tau), le top </a:t>
            </a:r>
            <a:r>
              <a:rPr lang="en-US" dirty="0" err="1"/>
              <a:t>est</a:t>
            </a:r>
            <a:r>
              <a:rPr lang="en-US" dirty="0"/>
              <a:t> particulier, plus </a:t>
            </a:r>
            <a:r>
              <a:rPr lang="en-US" dirty="0" err="1"/>
              <a:t>lour</a:t>
            </a:r>
            <a:r>
              <a:rPr lang="en-US" dirty="0"/>
              <a:t> et </a:t>
            </a:r>
            <a:r>
              <a:rPr lang="en-US" dirty="0" err="1"/>
              <a:t>etudié</a:t>
            </a:r>
            <a:r>
              <a:rPr lang="en-US" dirty="0"/>
              <a:t> par ATLAS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22A3C244-8F9B-43F4-8644-E0E7EE42681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75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me first start</a:t>
            </a:r>
            <a:r>
              <a:rPr lang="en-US" baseline="0" dirty="0"/>
              <a:t> by reminding you that we know only 4% of our universe. These 4% are made of matter, whose fundamental constituents, quarks and leptons, are described by the SM.  Actually the matter we have around us is made on the first family, the 2</a:t>
            </a:r>
            <a:r>
              <a:rPr lang="en-US" baseline="30000" dirty="0"/>
              <a:t>nd</a:t>
            </a:r>
            <a:r>
              <a:rPr lang="en-US" baseline="0" dirty="0"/>
              <a:t> and 3</a:t>
            </a:r>
            <a:r>
              <a:rPr lang="en-US" baseline="30000" dirty="0"/>
              <a:t>rd</a:t>
            </a:r>
            <a:r>
              <a:rPr lang="en-US" baseline="0" dirty="0"/>
              <a:t> contains heavier particles that decays in a short time are studied mainly in particle accelerator.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2A3C244-8F9B-43F4-8644-E0E7EE42681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6119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these deviations are interpreted</a:t>
            </a:r>
            <a:r>
              <a:rPr lang="en-US" baseline="0" dirty="0"/>
              <a:t> as NP, huge enhancement of decays with </a:t>
            </a:r>
            <a:r>
              <a:rPr lang="en-US" baseline="0" dirty="0" err="1"/>
              <a:t>tay</a:t>
            </a:r>
            <a:r>
              <a:rPr lang="en-US" baseline="0" dirty="0"/>
              <a:t> are expected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2A3C244-8F9B-43F4-8644-E0E7EE42681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8541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E565BC5-F4BD-4F14-8E7F-F7D0A1348B7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96DE7C1-1AFE-427F-9370-54C86C288DFC}" type="slidenum">
              <a:rPr lang="en-GB" altLang="en-US"/>
              <a:pPr/>
              <a:t>18</a:t>
            </a:fld>
            <a:endParaRPr lang="en-GB" altLang="en-US"/>
          </a:p>
        </p:txBody>
      </p:sp>
      <p:sp>
        <p:nvSpPr>
          <p:cNvPr id="13313" name="Rectangle 1">
            <a:extLst>
              <a:ext uri="{FF2B5EF4-FFF2-40B4-BE49-F238E27FC236}">
                <a16:creationId xmlns:a16="http://schemas.microsoft.com/office/drawing/2014/main" id="{8F091B1C-281A-4E20-B05F-B709A993FBF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81280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09B7CDAC-CF10-4FB2-B6DA-164E07C06D5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EC02106-0B1B-4493-8BF8-3A2D3248820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8FD64AE-D464-4A79-B8A2-DAA109A406CD}" type="slidenum">
              <a:rPr lang="en-GB" altLang="en-US"/>
              <a:pPr/>
              <a:t>19</a:t>
            </a:fld>
            <a:endParaRPr lang="en-GB" altLang="en-US"/>
          </a:p>
        </p:txBody>
      </p:sp>
      <p:sp>
        <p:nvSpPr>
          <p:cNvPr id="14337" name="Rectangle 1">
            <a:extLst>
              <a:ext uri="{FF2B5EF4-FFF2-40B4-BE49-F238E27FC236}">
                <a16:creationId xmlns:a16="http://schemas.microsoft.com/office/drawing/2014/main" id="{97022555-76E3-497C-A1FC-D5396D54DE5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81280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F24B3F51-68C2-4C9B-9421-A87F438276A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3A3CEF6-8DA4-41FE-89D3-730E478C979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23CFEAC-EC11-4F2F-BD59-23A63CAED0C3}" type="slidenum">
              <a:rPr lang="en-GB" altLang="en-US"/>
              <a:pPr/>
              <a:t>20</a:t>
            </a:fld>
            <a:endParaRPr lang="en-GB" altLang="en-US"/>
          </a:p>
        </p:txBody>
      </p:sp>
      <p:sp>
        <p:nvSpPr>
          <p:cNvPr id="15361" name="Rectangle 1">
            <a:extLst>
              <a:ext uri="{FF2B5EF4-FFF2-40B4-BE49-F238E27FC236}">
                <a16:creationId xmlns:a16="http://schemas.microsoft.com/office/drawing/2014/main" id="{B4A4C1B5-9200-4976-B912-05FF0DE9A06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81280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A5E9A783-1703-4635-8586-1086D275F17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9634A4D-EFBE-428D-8FA0-073307F1A38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09E164E-A6CB-4870-9FE0-D3E547E61680}" type="slidenum">
              <a:rPr lang="en-GB" altLang="en-US"/>
              <a:pPr/>
              <a:t>21</a:t>
            </a:fld>
            <a:endParaRPr lang="en-GB" altLang="en-US"/>
          </a:p>
        </p:txBody>
      </p:sp>
      <p:sp>
        <p:nvSpPr>
          <p:cNvPr id="16385" name="Rectangle 1">
            <a:extLst>
              <a:ext uri="{FF2B5EF4-FFF2-40B4-BE49-F238E27FC236}">
                <a16:creationId xmlns:a16="http://schemas.microsoft.com/office/drawing/2014/main" id="{ADF361C8-EED8-4AFE-BB21-3D73BCBDC10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81280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6BD83433-2A5A-406F-B512-73AF75DFF0D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1BDF7BD-91E1-4B53-A1E5-4D72DBE9642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DBCEB6-C620-423D-95C6-1B96BCEC9282}" type="slidenum">
              <a:rPr lang="en-GB" altLang="en-US"/>
              <a:pPr/>
              <a:t>22</a:t>
            </a:fld>
            <a:endParaRPr lang="en-GB" altLang="en-US"/>
          </a:p>
        </p:txBody>
      </p:sp>
      <p:sp>
        <p:nvSpPr>
          <p:cNvPr id="17409" name="Rectangle 1">
            <a:extLst>
              <a:ext uri="{FF2B5EF4-FFF2-40B4-BE49-F238E27FC236}">
                <a16:creationId xmlns:a16="http://schemas.microsoft.com/office/drawing/2014/main" id="{90264C8C-DC05-4317-BED7-3F14789324E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81280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6F5285EC-AE85-4B0C-9006-8480D16769E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0078" y="928028"/>
            <a:ext cx="7560469" cy="1974191"/>
          </a:xfrm>
        </p:spPr>
        <p:txBody>
          <a:bodyPr anchor="b"/>
          <a:lstStyle>
            <a:lvl1pPr algn="ctr">
              <a:defRPr sz="496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078" y="2978352"/>
            <a:ext cx="7560469" cy="1369070"/>
          </a:xfrm>
        </p:spPr>
        <p:txBody>
          <a:bodyPr/>
          <a:lstStyle>
            <a:lvl1pPr marL="0" indent="0" algn="ctr">
              <a:buNone/>
              <a:defRPr sz="1984"/>
            </a:lvl1pPr>
            <a:lvl2pPr marL="378013" indent="0" algn="ctr">
              <a:buNone/>
              <a:defRPr sz="1654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C3A317C-71F9-4462-8BD2-5480CD9933A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88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750EBCB-8E74-45F2-A80E-BD570769B12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43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47" y="301904"/>
            <a:ext cx="2173635" cy="4805529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3" y="301904"/>
            <a:ext cx="6394896" cy="4805529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3264DB6-1106-4E54-BD59-83946F1E236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468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B597AE4-61F3-457E-B3B5-58ABC5DEDF8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19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793" y="1413700"/>
            <a:ext cx="8694539" cy="2358791"/>
          </a:xfrm>
        </p:spPr>
        <p:txBody>
          <a:bodyPr anchor="b"/>
          <a:lstStyle>
            <a:lvl1pPr>
              <a:defRPr sz="496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793" y="3794807"/>
            <a:ext cx="8694539" cy="1240432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1pPr>
            <a:lvl2pPr marL="378013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5A7AC0F-4CB7-47BD-AFE9-E9207727BAA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00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3043" y="1509521"/>
            <a:ext cx="4284266" cy="359791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3316" y="1509521"/>
            <a:ext cx="4284266" cy="359791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64F8291-DE1A-4CA4-A041-AC8978D3422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32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301905"/>
            <a:ext cx="8694539" cy="1096044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357" y="1390073"/>
            <a:ext cx="4264576" cy="681253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57" y="2071326"/>
            <a:ext cx="4264576" cy="304660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3316" y="1390073"/>
            <a:ext cx="4285579" cy="681253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316" y="2071326"/>
            <a:ext cx="4285579" cy="304660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E93B25E-8BAD-4032-9B53-EA530ED9EB0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204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64C290D-A6B6-4A40-B8BB-4A5C9F7E626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479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63F0F98-43F9-4087-B4ED-D72B45C317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9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378037"/>
            <a:ext cx="3251264" cy="1323128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579" y="816455"/>
            <a:ext cx="5103316" cy="4029766"/>
          </a:xfrm>
        </p:spPr>
        <p:txBody>
          <a:bodyPr/>
          <a:lstStyle>
            <a:lvl1pPr>
              <a:defRPr sz="2646"/>
            </a:lvl1pPr>
            <a:lvl2pPr>
              <a:defRPr sz="2315"/>
            </a:lvl2pPr>
            <a:lvl3pPr>
              <a:defRPr sz="1984"/>
            </a:lvl3pPr>
            <a:lvl4pPr>
              <a:defRPr sz="1654"/>
            </a:lvl4pPr>
            <a:lvl5pPr>
              <a:defRPr sz="1654"/>
            </a:lvl5pPr>
            <a:lvl6pPr>
              <a:defRPr sz="1654"/>
            </a:lvl6pPr>
            <a:lvl7pPr>
              <a:defRPr sz="1654"/>
            </a:lvl7pPr>
            <a:lvl8pPr>
              <a:defRPr sz="1654"/>
            </a:lvl8pPr>
            <a:lvl9pPr>
              <a:defRPr sz="1654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1701165"/>
            <a:ext cx="3251264" cy="3151619"/>
          </a:xfrm>
        </p:spPr>
        <p:txBody>
          <a:bodyPr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6B3828B-ABD9-41BC-BB85-982D824C4B5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35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378037"/>
            <a:ext cx="3251264" cy="1323128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85579" y="816455"/>
            <a:ext cx="5103316" cy="4029766"/>
          </a:xfrm>
        </p:spPr>
        <p:txBody>
          <a:bodyPr anchor="t"/>
          <a:lstStyle>
            <a:lvl1pPr marL="0" indent="0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1701165"/>
            <a:ext cx="3251264" cy="3151619"/>
          </a:xfrm>
        </p:spPr>
        <p:txBody>
          <a:bodyPr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1947D30-2B33-4432-B6E4-972CE9E4DCC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23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43" y="301905"/>
            <a:ext cx="8694539" cy="1096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43" y="1509521"/>
            <a:ext cx="8694539" cy="3597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043" y="5255760"/>
            <a:ext cx="2268141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9207" y="5255760"/>
            <a:ext cx="3402211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19441" y="5255760"/>
            <a:ext cx="2268141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A23BC23E-E6A1-404F-ABFF-50B6E5A1EC9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171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756026" rtl="0" eaLnBrk="1" latinLnBrk="0" hangingPunct="1">
        <a:lnSpc>
          <a:spcPct val="90000"/>
        </a:lnSpc>
        <a:spcBef>
          <a:spcPct val="0"/>
        </a:spcBef>
        <a:buNone/>
        <a:defRPr sz="36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9006" indent="-189006" algn="l" defTabSz="756026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7019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5032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4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1058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9071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7084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5097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3110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hyperlink" Target="mailto:Anton.Poluektov@cern.ch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png"/><Relationship Id="rId4" Type="http://schemas.openxmlformats.org/officeDocument/2006/relationships/image" Target="../media/image9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png"/><Relationship Id="rId5" Type="http://schemas.openxmlformats.org/officeDocument/2006/relationships/image" Target="../media/image9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2672491" y="1265475"/>
            <a:ext cx="4735642" cy="9477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/>
              <a:t>Physique des </a:t>
            </a:r>
            <a:r>
              <a:rPr lang="en-US" sz="4000" dirty="0" err="1"/>
              <a:t>saveurs</a:t>
            </a:r>
            <a:br>
              <a:rPr lang="en-US" sz="4000" dirty="0"/>
            </a:br>
            <a:br>
              <a:rPr lang="en-US" sz="4000" dirty="0"/>
            </a:br>
            <a:r>
              <a:rPr lang="en-US" sz="2900" dirty="0"/>
              <a:t>Justine Serrano</a:t>
            </a:r>
            <a:br>
              <a:rPr lang="en-US" sz="2900" dirty="0"/>
            </a:br>
            <a:r>
              <a:rPr lang="en-US" sz="1800" dirty="0"/>
              <a:t>serrano@cppm.in2p3.fr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63F0F98-43F9-4087-B4ED-D72B45C3173D}" type="slidenum">
              <a:rPr lang="en-US" smtClean="0"/>
              <a:t>1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1B87AFD-F237-4182-8CFB-145BA258BA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9536">
            <a:off x="2783707" y="3005231"/>
            <a:ext cx="1709232" cy="23194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8E24A0D-ACBB-44EC-84D0-F1C25F724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07">
            <a:off x="5231273" y="3214939"/>
            <a:ext cx="3353054" cy="1900064"/>
          </a:xfrm>
          <a:prstGeom prst="rect">
            <a:avLst/>
          </a:prstGeom>
        </p:spPr>
      </p:pic>
      <p:pic>
        <p:nvPicPr>
          <p:cNvPr id="9" name="Picture 2" descr="http://marwww.in2p3.fr/Logos/Logos_CPPM/CPPM%20JPG.jpg">
            <a:extLst>
              <a:ext uri="{FF2B5EF4-FFF2-40B4-BE49-F238E27FC236}">
                <a16:creationId xmlns:a16="http://schemas.microsoft.com/office/drawing/2014/main" id="{DA893CA8-72A7-4744-9A2F-4A6425449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5" y="4952246"/>
            <a:ext cx="491468" cy="60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B79DBDB-4DAB-4DD2-B027-5F8EA7B124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471" y="272146"/>
            <a:ext cx="1176951" cy="95812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F612CEA-585F-4180-B5FC-3EEA0D9330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75" y="87266"/>
            <a:ext cx="1714500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89C20A-3BAE-4752-A187-81C339E69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practice, we can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042C7E0-9FE0-4BAC-98D8-D5517A2FE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64C290D-A6B6-4A40-B8BB-4A5C9F7E6265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4F9FC11-0E75-4889-984C-6E6284CF7E20}"/>
              </a:ext>
            </a:extLst>
          </p:cNvPr>
          <p:cNvSpPr txBox="1"/>
          <p:nvPr/>
        </p:nvSpPr>
        <p:spPr>
          <a:xfrm>
            <a:off x="977773" y="1240324"/>
            <a:ext cx="662713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Measure quantities precisely predicted by the SM</a:t>
            </a:r>
            <a:r>
              <a:rPr lang="en-US" dirty="0"/>
              <a:t>, ex : B</a:t>
            </a:r>
            <a:r>
              <a:rPr lang="en-US" baseline="-25000" dirty="0"/>
              <a:t>s</a:t>
            </a:r>
            <a:r>
              <a:rPr lang="fr-FR" dirty="0"/>
              <a:t>→µµ</a:t>
            </a:r>
          </a:p>
          <a:p>
            <a:endParaRPr lang="en-US" dirty="0"/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	SM = (3.65±0.23)x10</a:t>
            </a:r>
            <a:r>
              <a:rPr lang="en-US" baseline="30000" dirty="0">
                <a:solidFill>
                  <a:schemeClr val="accent1">
                    <a:lumMod val="75000"/>
                  </a:schemeClr>
                </a:solidFill>
              </a:rPr>
              <a:t>-9</a:t>
            </a:r>
          </a:p>
          <a:p>
            <a:pPr lvl="1"/>
            <a:endParaRPr lang="en-US" baseline="30000" dirty="0"/>
          </a:p>
          <a:p>
            <a:endParaRPr lang="en-US" baseline="30000" dirty="0"/>
          </a:p>
          <a:p>
            <a:r>
              <a:rPr lang="en-US" sz="2400" baseline="30000" dirty="0" err="1"/>
              <a:t>LHCb</a:t>
            </a:r>
            <a:r>
              <a:rPr lang="en-US" sz="2400" baseline="30000" dirty="0"/>
              <a:t> latest measurement:</a:t>
            </a:r>
          </a:p>
          <a:p>
            <a:endParaRPr lang="en-US" sz="2400" baseline="30000" dirty="0"/>
          </a:p>
          <a:p>
            <a:endParaRPr lang="en-US" sz="24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Look for forbidden decays</a:t>
            </a:r>
          </a:p>
          <a:p>
            <a:pPr lvl="1"/>
            <a:r>
              <a:rPr lang="en-US" dirty="0"/>
              <a:t>Ex: lepton number violating, lepton flavor violating</a:t>
            </a:r>
          </a:p>
          <a:p>
            <a:endParaRPr lang="en-US" baseline="30000" dirty="0"/>
          </a:p>
          <a:p>
            <a:endParaRPr lang="en-US" baseline="30000" dirty="0"/>
          </a:p>
          <a:p>
            <a:endParaRPr lang="en-US" baseline="30000" dirty="0"/>
          </a:p>
          <a:p>
            <a:endParaRPr lang="fr-FR" dirty="0"/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4EC86B80-F6C6-4277-B960-F3AB1D862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361" y="1844467"/>
            <a:ext cx="3168131" cy="1891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43E182C-7707-4182-BE6D-5B972332A7D1}"/>
              </a:ext>
            </a:extLst>
          </p:cNvPr>
          <p:cNvSpPr/>
          <p:nvPr/>
        </p:nvSpPr>
        <p:spPr>
          <a:xfrm rot="2053777">
            <a:off x="7166873" y="2225209"/>
            <a:ext cx="20152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sz="1600" i="1" dirty="0">
                <a:solidFill>
                  <a:srgbClr val="0000FF"/>
                </a:solidFill>
              </a:rPr>
              <a:t>Nature 522 (2015) 68 </a:t>
            </a:r>
            <a:endParaRPr lang="fr-FR" altLang="fr-FR" sz="16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05C72B0-4BA2-4AF8-BF88-6802C1526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161" y="2790178"/>
            <a:ext cx="3394812" cy="3110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2FA83FC-C3E4-4CEB-8F0C-EED037C9135D}"/>
              </a:ext>
            </a:extLst>
          </p:cNvPr>
          <p:cNvSpPr/>
          <p:nvPr/>
        </p:nvSpPr>
        <p:spPr>
          <a:xfrm>
            <a:off x="2179788" y="4655124"/>
            <a:ext cx="862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τ</a:t>
            </a:r>
            <a:r>
              <a:rPr lang="fr-FR" dirty="0"/>
              <a:t>→µµµ</a:t>
            </a:r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1E5F2D7-FAA9-43C0-873E-A7D50C8E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890" y="4357012"/>
            <a:ext cx="1685104" cy="10331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E98CAFC-FC08-4591-948C-C26FED70CC45}"/>
              </a:ext>
            </a:extLst>
          </p:cNvPr>
          <p:cNvSpPr/>
          <p:nvPr/>
        </p:nvSpPr>
        <p:spPr>
          <a:xfrm>
            <a:off x="5893068" y="4640877"/>
            <a:ext cx="3993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Observation would be a clear sign of NP!</a:t>
            </a:r>
          </a:p>
        </p:txBody>
      </p:sp>
    </p:spTree>
    <p:extLst>
      <p:ext uri="{BB962C8B-B14F-4D97-AF65-F5344CB8AC3E}">
        <p14:creationId xmlns:p14="http://schemas.microsoft.com/office/powerpoint/2010/main" val="1254673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50C29F-D27F-4307-A32C-0887E18AA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practice, we can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A8900DF-BECC-44AC-9255-1169C7FBF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64C290D-A6B6-4A40-B8BB-4A5C9F7E6265}" type="slidenum">
              <a:rPr lang="en-US" smtClean="0"/>
              <a:t>11</a:t>
            </a:fld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7E02ECB-0A5F-4E1B-8525-DB36DAB468F8}"/>
              </a:ext>
            </a:extLst>
          </p:cNvPr>
          <p:cNvSpPr txBox="1"/>
          <p:nvPr/>
        </p:nvSpPr>
        <p:spPr>
          <a:xfrm>
            <a:off x="977773" y="1240324"/>
            <a:ext cx="66271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Test properties of SM</a:t>
            </a:r>
          </a:p>
          <a:p>
            <a:pPr lvl="1"/>
            <a:r>
              <a:rPr lang="en-US" dirty="0"/>
              <a:t>Ex: lepton flavor universality</a:t>
            </a:r>
          </a:p>
          <a:p>
            <a:endParaRPr lang="en-US" baseline="30000" dirty="0"/>
          </a:p>
          <a:p>
            <a:endParaRPr lang="en-US" baseline="30000" dirty="0"/>
          </a:p>
          <a:p>
            <a:endParaRPr lang="en-US" baseline="30000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A4403EA-2511-4DE3-A1A4-111DEAA9A5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12"/>
          <a:stretch/>
        </p:blipFill>
        <p:spPr>
          <a:xfrm>
            <a:off x="6559473" y="849927"/>
            <a:ext cx="2660333" cy="2965434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08BA4DE-213D-4239-8C09-165CBA775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791" y="2306617"/>
            <a:ext cx="28765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89C9889-5B37-4560-AE0F-D58DE6221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9580" y="3035604"/>
            <a:ext cx="2876550" cy="222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49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02E69D-764F-4E89-903C-F3DE19544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experiments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8CA2026-0F0A-4C7E-8A29-DC5618FA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64C290D-A6B6-4A40-B8BB-4A5C9F7E6265}" type="slidenum">
              <a:rPr lang="en-US" smtClean="0"/>
              <a:t>12</a:t>
            </a:fld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DBABE89-5F70-4B5D-956B-7B15C6EA0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504" y="1523416"/>
            <a:ext cx="2019613" cy="14425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9295D21-520E-40EF-B7B8-E82805537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026" y="1884273"/>
            <a:ext cx="5354478" cy="3123445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0924DE07-4DAA-46F7-8395-576B2FD7DD73}"/>
              </a:ext>
            </a:extLst>
          </p:cNvPr>
          <p:cNvCxnSpPr/>
          <p:nvPr/>
        </p:nvCxnSpPr>
        <p:spPr>
          <a:xfrm flipH="1">
            <a:off x="6355533" y="2516863"/>
            <a:ext cx="1023041" cy="71522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049A9510-7422-4995-B7D6-2E43AFACD12E}"/>
              </a:ext>
            </a:extLst>
          </p:cNvPr>
          <p:cNvCxnSpPr>
            <a:cxnSpLocks/>
          </p:cNvCxnSpPr>
          <p:nvPr/>
        </p:nvCxnSpPr>
        <p:spPr>
          <a:xfrm flipV="1">
            <a:off x="2990231" y="3059083"/>
            <a:ext cx="1594769" cy="53514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9">
            <a:extLst>
              <a:ext uri="{FF2B5EF4-FFF2-40B4-BE49-F238E27FC236}">
                <a16:creationId xmlns:a16="http://schemas.microsoft.com/office/drawing/2014/main" id="{E46268B7-21BA-4106-88A4-B703061BC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41" y="3337665"/>
            <a:ext cx="2509690" cy="1670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1F9B79D-FC2E-4941-AA45-B8E8144493D9}"/>
              </a:ext>
            </a:extLst>
          </p:cNvPr>
          <p:cNvSpPr txBox="1"/>
          <p:nvPr/>
        </p:nvSpPr>
        <p:spPr>
          <a:xfrm>
            <a:off x="267727" y="2835275"/>
            <a:ext cx="1685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LHCb</a:t>
            </a:r>
            <a:r>
              <a:rPr lang="en-US" dirty="0"/>
              <a:t> at the LHC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CB97AC5-6E4B-49E4-B190-D03A923E4C28}"/>
              </a:ext>
            </a:extLst>
          </p:cNvPr>
          <p:cNvSpPr txBox="1"/>
          <p:nvPr/>
        </p:nvSpPr>
        <p:spPr>
          <a:xfrm>
            <a:off x="7641818" y="1096198"/>
            <a:ext cx="2268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Belle II at </a:t>
            </a:r>
            <a:r>
              <a:rPr lang="en-US" dirty="0" err="1"/>
              <a:t>SuperKEKB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29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63F0F98-43F9-4087-B4ED-D72B45C3173D}" type="slidenum">
              <a:rPr lang="en-US" smtClean="0"/>
              <a:t>13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8025" y="1357756"/>
            <a:ext cx="39984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GB" baseline="30000" dirty="0" err="1">
                <a:solidFill>
                  <a:schemeClr val="accent1">
                    <a:lumMod val="75000"/>
                  </a:schemeClr>
                </a:solidFill>
              </a:rPr>
              <a:t>+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GB" baseline="30000" dirty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/>
              <a:t>collider, located at KEK, 60km from Tokyo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Working at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10.58 GeV to produce b quark pairs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Started in 2019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Most intense accelerator!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693043" y="261712"/>
            <a:ext cx="8694539" cy="1096044"/>
          </a:xfrm>
          <a:prstGeom prst="rect">
            <a:avLst/>
          </a:prstGeom>
        </p:spPr>
        <p:txBody>
          <a:bodyPr/>
          <a:lstStyle>
            <a:lvl1pPr algn="l" defTabSz="7560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SuperKeKb</a:t>
            </a:r>
            <a:r>
              <a:rPr lang="en-US" dirty="0"/>
              <a:t> in Japan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3938FCC-19A9-4DC4-81DA-3A0E2C73D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078" y="1050201"/>
            <a:ext cx="4719238" cy="406808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AFEBF9C-9F9C-485D-B883-7F03BC6B8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43" y="3218663"/>
            <a:ext cx="2659475" cy="189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82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3013CCE-2488-4D23-9088-831B82F32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63F0F98-43F9-4087-B4ED-D72B45C3173D}" type="slidenum">
              <a:rPr lang="en-US" smtClean="0"/>
              <a:t>14</a:t>
            </a:fld>
            <a:endParaRPr lang="en-US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767BDFF-77F2-4787-A343-A9439838961B}"/>
              </a:ext>
            </a:extLst>
          </p:cNvPr>
          <p:cNvSpPr txBox="1">
            <a:spLocks/>
          </p:cNvSpPr>
          <p:nvPr/>
        </p:nvSpPr>
        <p:spPr>
          <a:xfrm>
            <a:off x="693043" y="261712"/>
            <a:ext cx="8694539" cy="1096044"/>
          </a:xfrm>
          <a:prstGeom prst="rect">
            <a:avLst/>
          </a:prstGeom>
        </p:spPr>
        <p:txBody>
          <a:bodyPr/>
          <a:lstStyle>
            <a:lvl1pPr algn="l" defTabSz="7560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Belle II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30329E9-3364-4BFC-846D-58131CAA8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8" y="1398656"/>
            <a:ext cx="5311212" cy="345100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23594DD-7063-41C1-905E-92871A04D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963" y="1518666"/>
            <a:ext cx="4094429" cy="321098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87B9145-5F1D-41CE-BEAB-E48AE79B9E0E}"/>
              </a:ext>
            </a:extLst>
          </p:cNvPr>
          <p:cNvSpPr txBox="1"/>
          <p:nvPr/>
        </p:nvSpPr>
        <p:spPr>
          <a:xfrm>
            <a:off x="2362955" y="5071094"/>
            <a:ext cx="5133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Experiment restarting after 1.5 year of shutdown</a:t>
            </a:r>
          </a:p>
        </p:txBody>
      </p:sp>
    </p:spTree>
    <p:extLst>
      <p:ext uri="{BB962C8B-B14F-4D97-AF65-F5344CB8AC3E}">
        <p14:creationId xmlns:p14="http://schemas.microsoft.com/office/powerpoint/2010/main" val="730589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63F0F98-43F9-4087-B4ED-D72B45C3173D}" type="slidenum">
              <a:rPr lang="en-US" smtClean="0"/>
              <a:t>15</a:t>
            </a:fld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34" y="1922611"/>
            <a:ext cx="8723376" cy="3333149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693043" y="261712"/>
            <a:ext cx="8694539" cy="1096044"/>
          </a:xfrm>
          <a:prstGeom prst="rect">
            <a:avLst/>
          </a:prstGeom>
        </p:spPr>
        <p:txBody>
          <a:bodyPr/>
          <a:lstStyle>
            <a:lvl1pPr algn="l" defTabSz="7560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Belle II collaboration</a:t>
            </a:r>
          </a:p>
          <a:p>
            <a:endParaRPr lang="en-US" dirty="0"/>
          </a:p>
          <a:p>
            <a:r>
              <a:rPr lang="en-US" sz="2000" dirty="0"/>
              <a:t>~1000 physicists</a:t>
            </a:r>
          </a:p>
          <a:p>
            <a:r>
              <a:rPr lang="en-US" sz="2000" dirty="0"/>
              <a:t>In France: Orsay, Strasbourg, Marseille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27609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63F0F98-43F9-4087-B4ED-D72B45C3173D}" type="slidenum">
              <a:rPr lang="en-US" smtClean="0"/>
              <a:t>16</a:t>
            </a:fld>
            <a:endParaRPr lang="en-US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34" y="1922611"/>
            <a:ext cx="8723376" cy="3333149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693043" y="261712"/>
            <a:ext cx="8694539" cy="1096044"/>
          </a:xfrm>
          <a:prstGeom prst="rect">
            <a:avLst/>
          </a:prstGeom>
        </p:spPr>
        <p:txBody>
          <a:bodyPr/>
          <a:lstStyle>
            <a:lvl1pPr algn="l" defTabSz="7560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Belle II collaboration</a:t>
            </a:r>
          </a:p>
          <a:p>
            <a:endParaRPr lang="en-US" dirty="0"/>
          </a:p>
          <a:p>
            <a:r>
              <a:rPr lang="en-US" sz="2000" dirty="0"/>
              <a:t>~1000 physicists</a:t>
            </a:r>
          </a:p>
          <a:p>
            <a:r>
              <a:rPr lang="en-US" sz="2000" dirty="0"/>
              <a:t>In France: Orsay Strasbourg, Marseille</a:t>
            </a:r>
            <a:endParaRPr lang="fr-FR" sz="2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4A1F08E-2201-432C-BD87-4578EA9D45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74" t="8037" r="6779" b="7179"/>
          <a:stretch/>
        </p:blipFill>
        <p:spPr>
          <a:xfrm>
            <a:off x="4083113" y="2219091"/>
            <a:ext cx="4037845" cy="2928028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935A2869-57B2-4101-9883-395DD2F33ED9}"/>
              </a:ext>
            </a:extLst>
          </p:cNvPr>
          <p:cNvCxnSpPr/>
          <p:nvPr/>
        </p:nvCxnSpPr>
        <p:spPr>
          <a:xfrm flipH="1" flipV="1">
            <a:off x="1711105" y="2716040"/>
            <a:ext cx="2372008" cy="7242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980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DAF459C-6360-4C64-A571-3D5B74377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63F0F98-43F9-4087-B4ED-D72B45C3173D}" type="slidenum">
              <a:rPr lang="en-US" smtClean="0"/>
              <a:t>17</a:t>
            </a:fld>
            <a:endParaRPr lang="en-US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BB375DD-6B73-4D52-8911-D6AFBB058D1C}"/>
              </a:ext>
            </a:extLst>
          </p:cNvPr>
          <p:cNvSpPr txBox="1">
            <a:spLocks/>
          </p:cNvSpPr>
          <p:nvPr/>
        </p:nvSpPr>
        <p:spPr>
          <a:xfrm>
            <a:off x="822406" y="457620"/>
            <a:ext cx="8694539" cy="1096044"/>
          </a:xfrm>
          <a:prstGeom prst="rect">
            <a:avLst/>
          </a:prstGeom>
        </p:spPr>
        <p:txBody>
          <a:bodyPr/>
          <a:lstStyle>
            <a:lvl1pPr algn="l" defTabSz="7560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Belle II @CPPM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A3671D-1963-43BE-8160-49AF2EA2B05B}"/>
              </a:ext>
            </a:extLst>
          </p:cNvPr>
          <p:cNvSpPr/>
          <p:nvPr/>
        </p:nvSpPr>
        <p:spPr>
          <a:xfrm>
            <a:off x="81481" y="1257903"/>
            <a:ext cx="88452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Group created in 2019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3 seniors / 2 postdocs / 3 PhD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Activities: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Search for lepton flavor violating decays of </a:t>
            </a:r>
            <a:r>
              <a:rPr lang="el-GR" dirty="0"/>
              <a:t>τ</a:t>
            </a:r>
            <a:r>
              <a:rPr lang="en-US" dirty="0"/>
              <a:t> lepton and B meson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Tracking performance studies, improvement of tracking algorithms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Operation of the silicon vertex detector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Development of new vertex detector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3740B7-A9AC-4588-9C13-A5EF0231D18C}"/>
              </a:ext>
            </a:extLst>
          </p:cNvPr>
          <p:cNvSpPr/>
          <p:nvPr/>
        </p:nvSpPr>
        <p:spPr>
          <a:xfrm>
            <a:off x="2685758" y="4142903"/>
            <a:ext cx="3899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https://www.cppm.in2p3.fr/Belle2/en/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7090753-55AA-4918-8953-7B19F54DE603}"/>
              </a:ext>
            </a:extLst>
          </p:cNvPr>
          <p:cNvSpPr txBox="1"/>
          <p:nvPr/>
        </p:nvSpPr>
        <p:spPr>
          <a:xfrm>
            <a:off x="1819746" y="4653481"/>
            <a:ext cx="6441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interested, contact Justine Serrano (serrano@cppm.in2p3.fr)</a:t>
            </a:r>
          </a:p>
        </p:txBody>
      </p:sp>
    </p:spTree>
    <p:extLst>
      <p:ext uri="{BB962C8B-B14F-4D97-AF65-F5344CB8AC3E}">
        <p14:creationId xmlns:p14="http://schemas.microsoft.com/office/powerpoint/2010/main" val="2885723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99A0ECA3-7B5E-41AA-A38E-7406EFA58D1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421497" y="9527"/>
            <a:ext cx="7399580" cy="529903"/>
          </a:xfrm>
          <a:ln/>
        </p:spPr>
        <p:txBody>
          <a:bodyPr vert="horz" lIns="91440" tIns="24033" rIns="91440" bIns="45720" rtlCol="0" anchor="ctr">
            <a:normAutofit fontScale="90000"/>
          </a:bodyPr>
          <a:lstStyle/>
          <a:p>
            <a:pPr>
              <a:tabLst>
                <a:tab pos="0" algn="l"/>
                <a:tab pos="335801" algn="l"/>
                <a:tab pos="672793" algn="l"/>
                <a:tab pos="1009785" algn="l"/>
                <a:tab pos="1346777" algn="l"/>
                <a:tab pos="1683768" algn="l"/>
                <a:tab pos="2020760" algn="l"/>
                <a:tab pos="2357752" algn="l"/>
                <a:tab pos="2694744" algn="l"/>
                <a:tab pos="3031735" algn="l"/>
                <a:tab pos="3368728" algn="l"/>
                <a:tab pos="3705719" algn="l"/>
                <a:tab pos="4042711" algn="l"/>
                <a:tab pos="4379703" algn="l"/>
                <a:tab pos="4716695" algn="l"/>
                <a:tab pos="5053686" algn="l"/>
                <a:tab pos="5390678" algn="l"/>
                <a:tab pos="5727670" algn="l"/>
                <a:tab pos="6064662" algn="l"/>
                <a:tab pos="6401653" algn="l"/>
                <a:tab pos="6738646" algn="l"/>
                <a:tab pos="6739836" algn="l"/>
                <a:tab pos="7076828" algn="l"/>
              </a:tabLst>
            </a:pPr>
            <a:r>
              <a:rPr lang="en-GB" altLang="en-US"/>
              <a:t>LHCb experiment (2011-2018)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1AED203-41C0-4684-AD87-B37873FC3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865" y="578725"/>
            <a:ext cx="6592223" cy="435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6147" name="Group 3">
            <a:extLst>
              <a:ext uri="{FF2B5EF4-FFF2-40B4-BE49-F238E27FC236}">
                <a16:creationId xmlns:a16="http://schemas.microsoft.com/office/drawing/2014/main" id="{75223648-5ED3-4477-BC9E-4C81AC5B5CD2}"/>
              </a:ext>
            </a:extLst>
          </p:cNvPr>
          <p:cNvGrpSpPr>
            <a:grpSpLocks/>
          </p:cNvGrpSpPr>
          <p:nvPr/>
        </p:nvGrpSpPr>
        <p:grpSpPr bwMode="auto">
          <a:xfrm>
            <a:off x="1475083" y="1836202"/>
            <a:ext cx="7234059" cy="2698334"/>
            <a:chOff x="181" y="1542"/>
            <a:chExt cx="6075" cy="2266"/>
          </a:xfrm>
        </p:grpSpPr>
        <p:sp>
          <p:nvSpPr>
            <p:cNvPr id="6148" name="Rectangle 4">
              <a:extLst>
                <a:ext uri="{FF2B5EF4-FFF2-40B4-BE49-F238E27FC236}">
                  <a16:creationId xmlns:a16="http://schemas.microsoft.com/office/drawing/2014/main" id="{27204538-2172-4911-8228-0B2D710BC5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8" y="2223"/>
              <a:ext cx="1948" cy="814"/>
            </a:xfrm>
            <a:prstGeom prst="rect">
              <a:avLst/>
            </a:prstGeom>
            <a:solidFill>
              <a:srgbClr val="003D7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7509" tIns="33755" rIns="67509" bIns="33755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5pPr>
              <a:lvl6pPr marL="2514600" indent="-228600" defTabSz="449263" fontAlgn="base" hangingPunct="0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6pPr>
              <a:lvl7pPr marL="2971800" indent="-228600" defTabSz="449263" fontAlgn="base" hangingPunct="0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7pPr>
              <a:lvl8pPr marL="3429000" indent="-228600" defTabSz="449263" fontAlgn="base" hangingPunct="0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8pPr>
              <a:lvl9pPr marL="3886200" indent="-228600" defTabSz="449263" fontAlgn="base" hangingPunct="0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9pPr>
            </a:lstStyle>
            <a:p>
              <a:pPr algn="ctr">
                <a:lnSpc>
                  <a:spcPct val="93000"/>
                </a:lnSpc>
                <a:buClrTx/>
                <a:buFontTx/>
                <a:buNone/>
              </a:pPr>
              <a:r>
                <a:rPr lang="en-GB" altLang="en-US" sz="1200">
                  <a:solidFill>
                    <a:srgbClr val="FFFFFF"/>
                  </a:solidFill>
                </a:rPr>
                <a:t>“Light” </a:t>
              </a:r>
              <a:r>
                <a:rPr lang="en-GB" altLang="en-US" sz="1200" i="1">
                  <a:solidFill>
                    <a:srgbClr val="FFFFFF"/>
                  </a:solidFill>
                </a:rPr>
                <a:t>b</a:t>
              </a:r>
              <a:r>
                <a:rPr lang="en-GB" altLang="en-US" sz="1200">
                  <a:solidFill>
                    <a:srgbClr val="FFFFFF"/>
                  </a:solidFill>
                </a:rPr>
                <a:t> and </a:t>
              </a:r>
              <a:r>
                <a:rPr lang="en-GB" altLang="en-US" sz="1200" i="1">
                  <a:solidFill>
                    <a:srgbClr val="FFFFFF"/>
                  </a:solidFill>
                </a:rPr>
                <a:t>c</a:t>
              </a:r>
              <a:r>
                <a:rPr lang="en-GB" altLang="en-US" sz="1200">
                  <a:solidFill>
                    <a:srgbClr val="FFFFFF"/>
                  </a:solidFill>
                </a:rPr>
                <a:t> hadrons are </a:t>
              </a:r>
              <a:br>
                <a:rPr lang="en-GB" altLang="en-US" sz="1200">
                  <a:solidFill>
                    <a:srgbClr val="FFFFFF"/>
                  </a:solidFill>
                </a:rPr>
              </a:br>
              <a:r>
                <a:rPr lang="en-GB" altLang="en-US" sz="1200">
                  <a:solidFill>
                    <a:srgbClr val="FFFFFF"/>
                  </a:solidFill>
                </a:rPr>
                <a:t>produced mostly in “backward” </a:t>
              </a:r>
              <a:br>
                <a:rPr lang="en-GB" altLang="en-US" sz="1200">
                  <a:solidFill>
                    <a:srgbClr val="FFFFFF"/>
                  </a:solidFill>
                </a:rPr>
              </a:br>
              <a:r>
                <a:rPr lang="en-GB" altLang="en-US" sz="1200">
                  <a:solidFill>
                    <a:srgbClr val="FFFFFF"/>
                  </a:solidFill>
                </a:rPr>
                <a:t>and “forward” directions, </a:t>
              </a:r>
            </a:p>
            <a:p>
              <a:pPr algn="ctr">
                <a:lnSpc>
                  <a:spcPct val="107000"/>
                </a:lnSpc>
                <a:buClrTx/>
                <a:buFontTx/>
                <a:buNone/>
              </a:pPr>
              <a:r>
                <a:rPr lang="en-GB" altLang="en-US" sz="1200">
                  <a:solidFill>
                    <a:srgbClr val="FFFFFF"/>
                  </a:solidFill>
                </a:rPr>
                <a:t>only “forward” is instrumented</a:t>
              </a:r>
            </a:p>
          </p:txBody>
        </p:sp>
        <p:sp>
          <p:nvSpPr>
            <p:cNvPr id="6149" name="Line 5">
              <a:extLst>
                <a:ext uri="{FF2B5EF4-FFF2-40B4-BE49-F238E27FC236}">
                  <a16:creationId xmlns:a16="http://schemas.microsoft.com/office/drawing/2014/main" id="{2DDC069C-13A4-4124-A8BF-7E30CACDE3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4" y="1541"/>
              <a:ext cx="4986" cy="1180"/>
            </a:xfrm>
            <a:prstGeom prst="line">
              <a:avLst/>
            </a:prstGeom>
            <a:noFill/>
            <a:ln w="36000" cap="flat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6150" name="Line 6">
              <a:extLst>
                <a:ext uri="{FF2B5EF4-FFF2-40B4-BE49-F238E27FC236}">
                  <a16:creationId xmlns:a16="http://schemas.microsoft.com/office/drawing/2014/main" id="{37F2F13C-0F68-4A37-AD85-D7263454CA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4" y="2721"/>
              <a:ext cx="5054" cy="1086"/>
            </a:xfrm>
            <a:prstGeom prst="line">
              <a:avLst/>
            </a:prstGeom>
            <a:noFill/>
            <a:ln w="36000" cap="flat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6151" name="AutoShape 7">
              <a:extLst>
                <a:ext uri="{FF2B5EF4-FFF2-40B4-BE49-F238E27FC236}">
                  <a16:creationId xmlns:a16="http://schemas.microsoft.com/office/drawing/2014/main" id="{64780A4B-4CC2-41C9-86CD-85925F89F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" y="3220"/>
              <a:ext cx="610" cy="452"/>
            </a:xfrm>
            <a:prstGeom prst="wedgeRectCallout">
              <a:avLst>
                <a:gd name="adj1" fmla="val 45778"/>
                <a:gd name="adj2" fmla="val -148148"/>
              </a:avLst>
            </a:prstGeom>
            <a:solidFill>
              <a:srgbClr val="003D7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7509" tIns="33755" rIns="67509" bIns="33755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5pPr>
              <a:lvl6pPr marL="2514600" indent="-228600" defTabSz="449263" fontAlgn="base" hangingPunct="0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6pPr>
              <a:lvl7pPr marL="2971800" indent="-228600" defTabSz="449263" fontAlgn="base" hangingPunct="0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7pPr>
              <a:lvl8pPr marL="3429000" indent="-228600" defTabSz="449263" fontAlgn="base" hangingPunct="0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8pPr>
              <a:lvl9pPr marL="3886200" indent="-228600" defTabSz="449263" fontAlgn="base" hangingPunct="0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9pPr>
            </a:lstStyle>
            <a:p>
              <a:pPr algn="ctr">
                <a:lnSpc>
                  <a:spcPct val="93000"/>
                </a:lnSpc>
                <a:buClrTx/>
                <a:buFontTx/>
                <a:buNone/>
              </a:pPr>
              <a:r>
                <a:rPr lang="en-GB" altLang="en-US" sz="1200">
                  <a:solidFill>
                    <a:srgbClr val="FFFFFF"/>
                  </a:solidFill>
                </a:rPr>
                <a:t>Collision </a:t>
              </a:r>
              <a:br>
                <a:rPr lang="en-GB" altLang="en-US" sz="1200">
                  <a:solidFill>
                    <a:srgbClr val="FFFFFF"/>
                  </a:solidFill>
                </a:rPr>
              </a:br>
              <a:r>
                <a:rPr lang="en-GB" altLang="en-US" sz="1200">
                  <a:solidFill>
                    <a:srgbClr val="FFFFFF"/>
                  </a:solidFill>
                </a:rPr>
                <a:t>point</a:t>
              </a:r>
            </a:p>
          </p:txBody>
        </p:sp>
      </p:grpSp>
      <p:pic>
        <p:nvPicPr>
          <p:cNvPr id="6152" name="Picture 8">
            <a:extLst>
              <a:ext uri="{FF2B5EF4-FFF2-40B4-BE49-F238E27FC236}">
                <a16:creationId xmlns:a16="http://schemas.microsoft.com/office/drawing/2014/main" id="{F496C43D-7E33-4EED-84EF-57561F573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01" y="673989"/>
            <a:ext cx="1783806" cy="1540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3" name="Picture 9">
            <a:extLst>
              <a:ext uri="{FF2B5EF4-FFF2-40B4-BE49-F238E27FC236}">
                <a16:creationId xmlns:a16="http://schemas.microsoft.com/office/drawing/2014/main" id="{80D51310-947C-48FE-9D7E-EF7BA4053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849" y="647792"/>
            <a:ext cx="2353004" cy="1565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AF36359B-A217-42CB-BC18-24BEC21AB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301" y="4108232"/>
            <a:ext cx="1658773" cy="123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5" name="Picture 11">
            <a:extLst>
              <a:ext uri="{FF2B5EF4-FFF2-40B4-BE49-F238E27FC236}">
                <a16:creationId xmlns:a16="http://schemas.microsoft.com/office/drawing/2014/main" id="{A8FCDCDB-271C-4AF4-89B4-DA63FA0C3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108" y="3186559"/>
            <a:ext cx="1692115" cy="216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8C590759-73F1-48BE-99CF-88F5E9956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413" y="625166"/>
            <a:ext cx="2519715" cy="1643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7" name="Picture 13">
            <a:extLst>
              <a:ext uri="{FF2B5EF4-FFF2-40B4-BE49-F238E27FC236}">
                <a16:creationId xmlns:a16="http://schemas.microsoft.com/office/drawing/2014/main" id="{70DE6E7B-D145-4AE4-A8E0-134805044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25" y="9527"/>
            <a:ext cx="768061" cy="52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>
            <a:extLst>
              <a:ext uri="{FF2B5EF4-FFF2-40B4-BE49-F238E27FC236}">
                <a16:creationId xmlns:a16="http://schemas.microsoft.com/office/drawing/2014/main" id="{DE760BB5-F051-49DB-838A-B220DA81A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125" y="3186559"/>
            <a:ext cx="1774280" cy="2160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0" name="AutoShape 2">
            <a:extLst>
              <a:ext uri="{FF2B5EF4-FFF2-40B4-BE49-F238E27FC236}">
                <a16:creationId xmlns:a16="http://schemas.microsoft.com/office/drawing/2014/main" id="{628AD2D4-85E9-4783-95C3-90164C353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1950" y="3996297"/>
            <a:ext cx="1748082" cy="1296773"/>
          </a:xfrm>
          <a:prstGeom prst="wedgeRectCallout">
            <a:avLst>
              <a:gd name="adj1" fmla="val 62199"/>
              <a:gd name="adj2" fmla="val -51644"/>
            </a:avLst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D1C14A62-CDED-4C66-8D9F-979CEFA4C5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21497" y="9527"/>
            <a:ext cx="7399580" cy="529903"/>
          </a:xfrm>
          <a:ln/>
        </p:spPr>
        <p:txBody>
          <a:bodyPr vert="horz" lIns="91440" tIns="24033" rIns="91440" bIns="45720" rtlCol="0" anchor="ctr">
            <a:normAutofit fontScale="90000"/>
          </a:bodyPr>
          <a:lstStyle/>
          <a:p>
            <a:pPr>
              <a:tabLst>
                <a:tab pos="0" algn="l"/>
                <a:tab pos="335801" algn="l"/>
                <a:tab pos="672793" algn="l"/>
                <a:tab pos="1009785" algn="l"/>
                <a:tab pos="1346777" algn="l"/>
                <a:tab pos="1683768" algn="l"/>
                <a:tab pos="2020760" algn="l"/>
                <a:tab pos="2357752" algn="l"/>
                <a:tab pos="2694744" algn="l"/>
                <a:tab pos="3031735" algn="l"/>
                <a:tab pos="3368728" algn="l"/>
                <a:tab pos="3705719" algn="l"/>
                <a:tab pos="4042711" algn="l"/>
                <a:tab pos="4379703" algn="l"/>
                <a:tab pos="4716695" algn="l"/>
                <a:tab pos="5053686" algn="l"/>
                <a:tab pos="5390678" algn="l"/>
                <a:tab pos="5727670" algn="l"/>
                <a:tab pos="6064662" algn="l"/>
                <a:tab pos="6401653" algn="l"/>
                <a:tab pos="6738646" algn="l"/>
                <a:tab pos="6739836" algn="l"/>
                <a:tab pos="7076828" algn="l"/>
              </a:tabLst>
            </a:pPr>
            <a:r>
              <a:rPr lang="en-GB" altLang="en-US"/>
              <a:t>Upgraded LHCb (2022-)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4EC806EA-27D5-4B29-A2F7-6C9274ED6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109" y="620403"/>
            <a:ext cx="5209713" cy="3322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3BFA6AAD-C364-4016-95AC-FCD0AFAFE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514" y="571581"/>
            <a:ext cx="1755227" cy="2236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4" name="AutoShape 6">
            <a:extLst>
              <a:ext uri="{FF2B5EF4-FFF2-40B4-BE49-F238E27FC236}">
                <a16:creationId xmlns:a16="http://schemas.microsoft.com/office/drawing/2014/main" id="{ABAD3748-E694-41AB-B55B-6AF767AE5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2357" y="2862664"/>
            <a:ext cx="702567" cy="302461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175" name="Text Box 7">
            <a:extLst>
              <a:ext uri="{FF2B5EF4-FFF2-40B4-BE49-F238E27FC236}">
                <a16:creationId xmlns:a16="http://schemas.microsoft.com/office/drawing/2014/main" id="{DD07863D-1AB3-482A-B663-0E3A705D1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3616" y="4057028"/>
            <a:ext cx="788304" cy="302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509" tIns="48337" rIns="67509" bIns="33755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>
              <a:lnSpc>
                <a:spcPct val="93000"/>
              </a:lnSpc>
              <a:buClrTx/>
              <a:buFontTx/>
              <a:buNone/>
            </a:pPr>
            <a:r>
              <a:rPr lang="en-GB" altLang="en-US" sz="1650">
                <a:solidFill>
                  <a:srgbClr val="FFFFFF"/>
                </a:solidFill>
              </a:rPr>
              <a:t>~500 </a:t>
            </a:r>
            <a:r>
              <a:rPr lang="en-GB" altLang="en-US" sz="1650">
                <a:solidFill>
                  <a:srgbClr val="FFFFFF"/>
                </a:solidFill>
                <a:latin typeface="FreeSans" pitchFamily="32" charset="0"/>
                <a:cs typeface="FreeSans" pitchFamily="32" charset="0"/>
              </a:rPr>
              <a:t>⨉</a:t>
            </a:r>
          </a:p>
        </p:txBody>
      </p:sp>
      <p:sp>
        <p:nvSpPr>
          <p:cNvPr id="7176" name="Text Box 8">
            <a:extLst>
              <a:ext uri="{FF2B5EF4-FFF2-40B4-BE49-F238E27FC236}">
                <a16:creationId xmlns:a16="http://schemas.microsoft.com/office/drawing/2014/main" id="{384FF0EF-6BBC-489E-B9C1-CCC3B1DD9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4109" y="4030831"/>
            <a:ext cx="3511644" cy="1289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509" tIns="33755" rIns="67509" bIns="33755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>
              <a:lnSpc>
                <a:spcPct val="93000"/>
              </a:lnSpc>
              <a:buClrTx/>
              <a:buFontTx/>
              <a:buNone/>
            </a:pPr>
            <a:r>
              <a:rPr lang="en-GB" altLang="en-US" sz="1500"/>
              <a:t>Increase luminosity by ~x5</a:t>
            </a:r>
          </a:p>
          <a:p>
            <a:pPr>
              <a:lnSpc>
                <a:spcPct val="107000"/>
              </a:lnSpc>
              <a:buClrTx/>
              <a:buFontTx/>
              <a:buNone/>
            </a:pPr>
            <a:endParaRPr lang="en-GB" altLang="en-US" sz="1500"/>
          </a:p>
          <a:p>
            <a:pPr>
              <a:lnSpc>
                <a:spcPct val="107000"/>
              </a:lnSpc>
              <a:buClrTx/>
              <a:buFontTx/>
              <a:buNone/>
            </a:pPr>
            <a:r>
              <a:rPr lang="en-GB" altLang="en-US" sz="1500"/>
              <a:t>Major detector, data acquisition </a:t>
            </a:r>
            <a:br>
              <a:rPr lang="en-GB" altLang="en-US" sz="1500"/>
            </a:br>
            <a:r>
              <a:rPr lang="en-GB" altLang="en-US" sz="1500"/>
              <a:t>and trigger upgrade</a:t>
            </a:r>
            <a:br>
              <a:rPr lang="en-GB" altLang="en-US" sz="1500"/>
            </a:br>
            <a:r>
              <a:rPr lang="en-GB" altLang="en-US" sz="1500"/>
              <a:t>(including fully software trigger on GPU)</a:t>
            </a:r>
          </a:p>
        </p:txBody>
      </p:sp>
      <p:pic>
        <p:nvPicPr>
          <p:cNvPr id="7177" name="Picture 9">
            <a:extLst>
              <a:ext uri="{FF2B5EF4-FFF2-40B4-BE49-F238E27FC236}">
                <a16:creationId xmlns:a16="http://schemas.microsoft.com/office/drawing/2014/main" id="{31CDECA4-F534-42AD-816C-D3F094F9D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950" y="3645015"/>
            <a:ext cx="1944563" cy="194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9B6EC94-05F1-4EC4-9571-09FB5D2C3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63F0F98-43F9-4087-B4ED-D72B45C3173D}" type="slidenum">
              <a:rPr lang="en-US" smtClean="0"/>
              <a:t>2</a:t>
            </a:fld>
            <a:endParaRPr lang="en-US"/>
          </a:p>
        </p:txBody>
      </p:sp>
      <p:pic>
        <p:nvPicPr>
          <p:cNvPr id="3" name="image5.png" descr="Particules_elementaires.png">
            <a:extLst>
              <a:ext uri="{FF2B5EF4-FFF2-40B4-BE49-F238E27FC236}">
                <a16:creationId xmlns:a16="http://schemas.microsoft.com/office/drawing/2014/main" id="{76CFB4DC-2F55-461C-8FC6-0EC452781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9" y="1685687"/>
            <a:ext cx="4108445" cy="3345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" name="Titre 2">
            <a:extLst>
              <a:ext uri="{FF2B5EF4-FFF2-40B4-BE49-F238E27FC236}">
                <a16:creationId xmlns:a16="http://schemas.microsoft.com/office/drawing/2014/main" id="{B40E3991-8BD4-49E2-89B4-077ED54EAD34}"/>
              </a:ext>
            </a:extLst>
          </p:cNvPr>
          <p:cNvSpPr txBox="1">
            <a:spLocks/>
          </p:cNvSpPr>
          <p:nvPr/>
        </p:nvSpPr>
        <p:spPr>
          <a:xfrm>
            <a:off x="714644" y="365050"/>
            <a:ext cx="7895201" cy="1096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560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standard model of particle physics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4203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16BB670D-D1F2-4B2C-8C85-4DA0A3B1156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421497" y="9527"/>
            <a:ext cx="7399580" cy="529903"/>
          </a:xfrm>
          <a:ln/>
        </p:spPr>
        <p:txBody>
          <a:bodyPr vert="horz" lIns="91440" tIns="24033" rIns="91440" bIns="45720" rtlCol="0" anchor="ctr">
            <a:normAutofit fontScale="90000"/>
          </a:bodyPr>
          <a:lstStyle/>
          <a:p>
            <a:pPr>
              <a:tabLst>
                <a:tab pos="0" algn="l"/>
                <a:tab pos="335801" algn="l"/>
                <a:tab pos="672793" algn="l"/>
                <a:tab pos="1009785" algn="l"/>
                <a:tab pos="1346777" algn="l"/>
                <a:tab pos="1683768" algn="l"/>
                <a:tab pos="2020760" algn="l"/>
                <a:tab pos="2357752" algn="l"/>
                <a:tab pos="2694744" algn="l"/>
                <a:tab pos="3031735" algn="l"/>
                <a:tab pos="3368728" algn="l"/>
                <a:tab pos="3705719" algn="l"/>
                <a:tab pos="4042711" algn="l"/>
                <a:tab pos="4379703" algn="l"/>
                <a:tab pos="4716695" algn="l"/>
                <a:tab pos="5053686" algn="l"/>
                <a:tab pos="5390678" algn="l"/>
                <a:tab pos="5727670" algn="l"/>
                <a:tab pos="6064662" algn="l"/>
                <a:tab pos="6401653" algn="l"/>
                <a:tab pos="6738646" algn="l"/>
                <a:tab pos="6739836" algn="l"/>
                <a:tab pos="7076828" algn="l"/>
              </a:tabLst>
            </a:pPr>
            <a:r>
              <a:rPr lang="en-GB" altLang="en-US"/>
              <a:t>LHCb group at CPPM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C4CE351B-1CA8-4366-A2FD-1AF0D26D6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543" y="1052661"/>
            <a:ext cx="6900637" cy="2079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Text Box 3">
            <a:extLst>
              <a:ext uri="{FF2B5EF4-FFF2-40B4-BE49-F238E27FC236}">
                <a16:creationId xmlns:a16="http://schemas.microsoft.com/office/drawing/2014/main" id="{0FDBD1A3-965A-4F56-9A5B-E62A1449D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7030" y="3348507"/>
            <a:ext cx="4834614" cy="1661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509" tIns="33755" rIns="67509" bIns="33755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>
              <a:lnSpc>
                <a:spcPct val="93000"/>
              </a:lnSpc>
              <a:buClrTx/>
              <a:buFontTx/>
              <a:buNone/>
            </a:pPr>
            <a:r>
              <a:rPr lang="en-GB" altLang="en-US" sz="1500" b="1"/>
              <a:t>Main activities of the group:</a:t>
            </a:r>
            <a:r>
              <a:rPr lang="en-GB" altLang="en-US" sz="1500"/>
              <a:t> </a:t>
            </a:r>
          </a:p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en-GB" altLang="en-US" sz="1500"/>
              <a:t> Analyses: charged anomalies (semileptonic B decays)</a:t>
            </a:r>
          </a:p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en-GB" altLang="en-US" sz="1500"/>
              <a:t> DAQ electronics (PCI readout boards)</a:t>
            </a:r>
          </a:p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en-GB" altLang="en-US" sz="1500"/>
              <a:t> Trigger (HLT1 on GPU and HLT2 on CPU) </a:t>
            </a:r>
          </a:p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en-GB" altLang="en-US" sz="1500"/>
              <a:t> Preparation for Upgrade II: vertex detector sensors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6F1AD620-961F-4276-909A-814752185D4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421497" y="9527"/>
            <a:ext cx="7399580" cy="529903"/>
          </a:xfrm>
          <a:ln/>
        </p:spPr>
        <p:txBody>
          <a:bodyPr vert="horz" lIns="91440" tIns="24033" rIns="91440" bIns="45720" rtlCol="0" anchor="ctr">
            <a:normAutofit fontScale="90000"/>
          </a:bodyPr>
          <a:lstStyle/>
          <a:p>
            <a:pPr>
              <a:tabLst>
                <a:tab pos="0" algn="l"/>
                <a:tab pos="335801" algn="l"/>
                <a:tab pos="672793" algn="l"/>
                <a:tab pos="1009785" algn="l"/>
                <a:tab pos="1346777" algn="l"/>
                <a:tab pos="1683768" algn="l"/>
                <a:tab pos="2020760" algn="l"/>
                <a:tab pos="2357752" algn="l"/>
                <a:tab pos="2694744" algn="l"/>
                <a:tab pos="3031735" algn="l"/>
                <a:tab pos="3368728" algn="l"/>
                <a:tab pos="3705719" algn="l"/>
                <a:tab pos="4042711" algn="l"/>
                <a:tab pos="4379703" algn="l"/>
                <a:tab pos="4716695" algn="l"/>
                <a:tab pos="5053686" algn="l"/>
                <a:tab pos="5390678" algn="l"/>
                <a:tab pos="5727670" algn="l"/>
                <a:tab pos="6064662" algn="l"/>
                <a:tab pos="6401653" algn="l"/>
                <a:tab pos="6738646" algn="l"/>
                <a:tab pos="6739836" algn="l"/>
                <a:tab pos="7076828" algn="l"/>
              </a:tabLst>
            </a:pPr>
            <a:r>
              <a:rPr lang="en-GB" altLang="en-US"/>
              <a:t>Lepton flavour universality: b→cl</a:t>
            </a:r>
            <a:r>
              <a:rPr lang="en-GB" altLang="en-US">
                <a:latin typeface="FreeSans" pitchFamily="32" charset="0"/>
                <a:cs typeface="FreeSans" pitchFamily="32" charset="0"/>
              </a:rPr>
              <a:t>ν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155629BB-A576-41BD-89C5-A5442117F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321" y="1458721"/>
            <a:ext cx="2129136" cy="1282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9" name="Text Box 3">
            <a:extLst>
              <a:ext uri="{FF2B5EF4-FFF2-40B4-BE49-F238E27FC236}">
                <a16:creationId xmlns:a16="http://schemas.microsoft.com/office/drawing/2014/main" id="{1ABC584D-10F6-4AEB-B78F-6D0E025DE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1496" y="675180"/>
            <a:ext cx="4482140" cy="219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509" tIns="33755" rIns="67509" bIns="33755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>
              <a:lnSpc>
                <a:spcPct val="93000"/>
              </a:lnSpc>
              <a:buClrTx/>
              <a:buFontTx/>
              <a:buNone/>
            </a:pPr>
            <a:r>
              <a:rPr lang="en-GB" altLang="en-US" sz="1500"/>
              <a:t>Study </a:t>
            </a:r>
            <a:r>
              <a:rPr lang="en-GB" altLang="en-US" sz="1500" b="1"/>
              <a:t>charged weak current:</a:t>
            </a:r>
            <a:r>
              <a:rPr lang="en-GB" altLang="en-US" sz="1500"/>
              <a:t> e.g.</a:t>
            </a:r>
            <a:br>
              <a:rPr lang="en-GB" altLang="en-US" sz="1500"/>
            </a:br>
            <a:endParaRPr lang="en-GB" altLang="en-US" sz="1500"/>
          </a:p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en-GB" altLang="en-US" sz="1500"/>
              <a:t>  Tricky: neutrinos are </a:t>
            </a:r>
            <a:r>
              <a:rPr lang="en-GB" altLang="en-US" sz="1500" b="1"/>
              <a:t>not</a:t>
            </a:r>
            <a:r>
              <a:rPr lang="en-GB" altLang="en-US" sz="1500"/>
              <a:t> reconstructed</a:t>
            </a:r>
          </a:p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en-GB" altLang="en-US" sz="1500"/>
              <a:t>  Use event </a:t>
            </a:r>
            <a:r>
              <a:rPr lang="en-GB" altLang="en-US" sz="1500" b="1"/>
              <a:t>topology</a:t>
            </a:r>
            <a:r>
              <a:rPr lang="en-GB" altLang="en-US" sz="1500"/>
              <a:t> for kinematic constraints</a:t>
            </a:r>
          </a:p>
          <a:p>
            <a:pPr>
              <a:buSzPct val="45000"/>
              <a:buFont typeface="Wingdings" panose="05000000000000000000" pitchFamily="2" charset="2"/>
              <a:buChar char=""/>
            </a:pPr>
            <a:r>
              <a:rPr lang="en-GB" altLang="en-US" sz="1500"/>
              <a:t>  Use </a:t>
            </a:r>
            <a:r>
              <a:rPr lang="en-GB" altLang="en-US" sz="1500" b="1"/>
              <a:t>machine learning</a:t>
            </a:r>
            <a:r>
              <a:rPr lang="en-GB" altLang="en-US" sz="1500"/>
              <a:t> algorithms trained on </a:t>
            </a:r>
            <a:br>
              <a:rPr lang="en-GB" altLang="en-US" sz="1500"/>
            </a:br>
            <a:r>
              <a:rPr lang="en-GB" altLang="en-US" sz="1500"/>
              <a:t>    simulated signal and backgrounds 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E96C1E14-B9F0-4236-9E67-84E96335C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715" y="2700716"/>
            <a:ext cx="3444960" cy="258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0967F779-278F-4613-9178-7572C666E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858" y="566818"/>
            <a:ext cx="2258932" cy="540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9222" name="Group 6">
            <a:extLst>
              <a:ext uri="{FF2B5EF4-FFF2-40B4-BE49-F238E27FC236}">
                <a16:creationId xmlns:a16="http://schemas.microsoft.com/office/drawing/2014/main" id="{C51D98B6-9AFE-47FC-B464-0F62CB751A7B}"/>
              </a:ext>
            </a:extLst>
          </p:cNvPr>
          <p:cNvGrpSpPr>
            <a:grpSpLocks/>
          </p:cNvGrpSpPr>
          <p:nvPr/>
        </p:nvGrpSpPr>
        <p:grpSpPr bwMode="auto">
          <a:xfrm>
            <a:off x="5202260" y="2969835"/>
            <a:ext cx="3399710" cy="2104129"/>
            <a:chOff x="3311" y="2494"/>
            <a:chExt cx="2855" cy="1767"/>
          </a:xfrm>
        </p:grpSpPr>
        <p:sp>
          <p:nvSpPr>
            <p:cNvPr id="9223" name="Rectangle 7">
              <a:extLst>
                <a:ext uri="{FF2B5EF4-FFF2-40B4-BE49-F238E27FC236}">
                  <a16:creationId xmlns:a16="http://schemas.microsoft.com/office/drawing/2014/main" id="{3A433021-20BE-45F7-8242-DCABEC4A16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1" y="2494"/>
              <a:ext cx="2855" cy="17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pic>
          <p:nvPicPr>
            <p:cNvPr id="9224" name="Picture 8">
              <a:extLst>
                <a:ext uri="{FF2B5EF4-FFF2-40B4-BE49-F238E27FC236}">
                  <a16:creationId xmlns:a16="http://schemas.microsoft.com/office/drawing/2014/main" id="{60337B30-C9F3-4503-AF43-13D71F21A7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4" y="2700"/>
              <a:ext cx="2579" cy="1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225" name="AutoShape 9">
              <a:extLst>
                <a:ext uri="{FF2B5EF4-FFF2-40B4-BE49-F238E27FC236}">
                  <a16:creationId xmlns:a16="http://schemas.microsoft.com/office/drawing/2014/main" id="{FB961E8D-9EBD-42B0-ADF7-3F8C6D720E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3" y="2824"/>
              <a:ext cx="692" cy="327"/>
            </a:xfrm>
            <a:prstGeom prst="wedgeRectCallout">
              <a:avLst>
                <a:gd name="adj1" fmla="val -87306"/>
                <a:gd name="adj2" fmla="val 170523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7509" tIns="33755" rIns="67509" bIns="33755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5pPr>
              <a:lvl6pPr marL="2514600" indent="-228600" defTabSz="449263" fontAlgn="base" hangingPunct="0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6pPr>
              <a:lvl7pPr marL="2971800" indent="-228600" defTabSz="449263" fontAlgn="base" hangingPunct="0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7pPr>
              <a:lvl8pPr marL="3429000" indent="-228600" defTabSz="449263" fontAlgn="base" hangingPunct="0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8pPr>
              <a:lvl9pPr marL="3886200" indent="-228600" defTabSz="449263" fontAlgn="base" hangingPunct="0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9pPr>
            </a:lstStyle>
            <a:p>
              <a:pPr algn="ctr">
                <a:lnSpc>
                  <a:spcPct val="93000"/>
                </a:lnSpc>
                <a:buClrTx/>
                <a:buFontTx/>
                <a:buNone/>
              </a:pPr>
              <a:r>
                <a:rPr lang="en-GB" altLang="en-US" sz="1200"/>
                <a:t>Proton </a:t>
              </a:r>
              <a:br>
                <a:rPr lang="en-GB" altLang="en-US" sz="1200"/>
              </a:br>
              <a:r>
                <a:rPr lang="en-GB" altLang="en-US" sz="1200"/>
                <a:t>interaction</a:t>
              </a:r>
            </a:p>
          </p:txBody>
        </p:sp>
        <p:sp>
          <p:nvSpPr>
            <p:cNvPr id="9226" name="AutoShape 10">
              <a:extLst>
                <a:ext uri="{FF2B5EF4-FFF2-40B4-BE49-F238E27FC236}">
                  <a16:creationId xmlns:a16="http://schemas.microsoft.com/office/drawing/2014/main" id="{914C137E-61D5-4327-8D45-81E599F78F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8" y="2988"/>
              <a:ext cx="712" cy="327"/>
            </a:xfrm>
            <a:prstGeom prst="wedgeRectCallout">
              <a:avLst>
                <a:gd name="adj1" fmla="val -158218"/>
                <a:gd name="adj2" fmla="val 78787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7509" tIns="33755" rIns="67509" bIns="33755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5pPr>
              <a:lvl6pPr marL="2514600" indent="-228600" defTabSz="449263" fontAlgn="base" hangingPunct="0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6pPr>
              <a:lvl7pPr marL="2971800" indent="-228600" defTabSz="449263" fontAlgn="base" hangingPunct="0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7pPr>
              <a:lvl8pPr marL="3429000" indent="-228600" defTabSz="449263" fontAlgn="base" hangingPunct="0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8pPr>
              <a:lvl9pPr marL="3886200" indent="-228600" defTabSz="449263" fontAlgn="base" hangingPunct="0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000">
                  <a:solidFill>
                    <a:srgbClr val="000000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9pPr>
            </a:lstStyle>
            <a:p>
              <a:pPr algn="ctr">
                <a:lnSpc>
                  <a:spcPct val="93000"/>
                </a:lnSpc>
                <a:buClrTx/>
                <a:buFontTx/>
                <a:buNone/>
              </a:pPr>
              <a:r>
                <a:rPr lang="en-GB" altLang="en-US" sz="1200"/>
                <a:t>B meson</a:t>
              </a:r>
            </a:p>
            <a:p>
              <a:pPr algn="ctr">
                <a:lnSpc>
                  <a:spcPct val="107000"/>
                </a:lnSpc>
                <a:buClrTx/>
                <a:buFontTx/>
                <a:buNone/>
              </a:pPr>
              <a:r>
                <a:rPr lang="en-GB" altLang="en-US" sz="1200"/>
                <a:t>decay</a:t>
              </a:r>
            </a:p>
          </p:txBody>
        </p:sp>
        <p:pic>
          <p:nvPicPr>
            <p:cNvPr id="9227" name="Picture 11">
              <a:extLst>
                <a:ext uri="{FF2B5EF4-FFF2-40B4-BE49-F238E27FC236}">
                  <a16:creationId xmlns:a16="http://schemas.microsoft.com/office/drawing/2014/main" id="{3FA1AD53-A56A-42B9-A24D-2246F3093F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3" y="3401"/>
              <a:ext cx="570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>
            <a:extLst>
              <a:ext uri="{FF2B5EF4-FFF2-40B4-BE49-F238E27FC236}">
                <a16:creationId xmlns:a16="http://schemas.microsoft.com/office/drawing/2014/main" id="{5504BE22-BF4E-4BF5-813D-878DBE2F5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860" y="566818"/>
            <a:ext cx="2258932" cy="540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9647CA5A-7DE9-4F90-945C-3AFB7E15EFD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421497" y="9527"/>
            <a:ext cx="7399580" cy="529903"/>
          </a:xfrm>
          <a:ln/>
        </p:spPr>
        <p:txBody>
          <a:bodyPr vert="horz" lIns="91440" tIns="24033" rIns="91440" bIns="45720" rtlCol="0" anchor="ctr">
            <a:normAutofit fontScale="90000"/>
          </a:bodyPr>
          <a:lstStyle/>
          <a:p>
            <a:pPr>
              <a:tabLst>
                <a:tab pos="0" algn="l"/>
                <a:tab pos="335801" algn="l"/>
                <a:tab pos="672793" algn="l"/>
                <a:tab pos="1009785" algn="l"/>
                <a:tab pos="1346777" algn="l"/>
                <a:tab pos="1683768" algn="l"/>
                <a:tab pos="2020760" algn="l"/>
                <a:tab pos="2357752" algn="l"/>
                <a:tab pos="2694744" algn="l"/>
                <a:tab pos="3031735" algn="l"/>
                <a:tab pos="3368728" algn="l"/>
                <a:tab pos="3705719" algn="l"/>
                <a:tab pos="4042711" algn="l"/>
                <a:tab pos="4379703" algn="l"/>
                <a:tab pos="4716695" algn="l"/>
                <a:tab pos="5053686" algn="l"/>
                <a:tab pos="5390678" algn="l"/>
                <a:tab pos="5727670" algn="l"/>
                <a:tab pos="6064662" algn="l"/>
                <a:tab pos="6401653" algn="l"/>
                <a:tab pos="6738646" algn="l"/>
                <a:tab pos="6739836" algn="l"/>
                <a:tab pos="7076828" algn="l"/>
              </a:tabLst>
            </a:pPr>
            <a:r>
              <a:rPr lang="en-GB" altLang="en-US"/>
              <a:t>Lepton flavour universality: b→cl</a:t>
            </a:r>
            <a:r>
              <a:rPr lang="en-GB" altLang="en-US">
                <a:latin typeface="FreeSans" pitchFamily="32" charset="0"/>
                <a:cs typeface="FreeSans" pitchFamily="32" charset="0"/>
              </a:rPr>
              <a:t>ν</a:t>
            </a:r>
          </a:p>
        </p:txBody>
      </p:sp>
      <p:pic>
        <p:nvPicPr>
          <p:cNvPr id="10243" name="Picture 3">
            <a:extLst>
              <a:ext uri="{FF2B5EF4-FFF2-40B4-BE49-F238E27FC236}">
                <a16:creationId xmlns:a16="http://schemas.microsoft.com/office/drawing/2014/main" id="{92169274-EFBB-4B37-8F2E-9DB8B9B93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776" y="1471819"/>
            <a:ext cx="2129136" cy="1282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9B9E2ABD-5EEC-4CDB-97DD-021386975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552" y="3702172"/>
            <a:ext cx="2129136" cy="1267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5" name="Text Box 5">
            <a:extLst>
              <a:ext uri="{FF2B5EF4-FFF2-40B4-BE49-F238E27FC236}">
                <a16:creationId xmlns:a16="http://schemas.microsoft.com/office/drawing/2014/main" id="{DF82E0AC-ED3F-4298-8A44-A7493E189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1497" y="675179"/>
            <a:ext cx="4232074" cy="704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509" tIns="33755" rIns="67509" bIns="33755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216"/>
              </a:spcBef>
              <a:spcAft>
                <a:spcPts val="216"/>
              </a:spcAft>
            </a:pPr>
            <a:r>
              <a:rPr lang="en-GB" altLang="en-US" sz="1500"/>
              <a:t>Study </a:t>
            </a:r>
            <a:r>
              <a:rPr lang="en-GB" altLang="en-US" sz="1500" b="1"/>
              <a:t>charged weak current:</a:t>
            </a:r>
          </a:p>
          <a:p>
            <a:pPr>
              <a:lnSpc>
                <a:spcPct val="93000"/>
              </a:lnSpc>
              <a:spcBef>
                <a:spcPts val="216"/>
              </a:spcBef>
              <a:spcAft>
                <a:spcPts val="216"/>
              </a:spcAft>
            </a:pPr>
            <a:r>
              <a:rPr lang="en-GB" altLang="en-US" sz="1500" b="1"/>
              <a:t> </a:t>
            </a:r>
            <a:br>
              <a:rPr lang="en-GB" altLang="en-US" sz="1500" b="1"/>
            </a:br>
            <a:r>
              <a:rPr lang="en-GB" altLang="en-US" sz="1500"/>
              <a:t>All measurements are systematically </a:t>
            </a:r>
            <a:r>
              <a:rPr lang="en-GB" altLang="en-US" sz="1500" b="1"/>
              <a:t>above</a:t>
            </a:r>
            <a:r>
              <a:rPr lang="en-GB" altLang="en-US" sz="1500"/>
              <a:t> SM!</a:t>
            </a:r>
          </a:p>
        </p:txBody>
      </p:sp>
      <p:pic>
        <p:nvPicPr>
          <p:cNvPr id="10246" name="Picture 6">
            <a:extLst>
              <a:ext uri="{FF2B5EF4-FFF2-40B4-BE49-F238E27FC236}">
                <a16:creationId xmlns:a16="http://schemas.microsoft.com/office/drawing/2014/main" id="{2F37CA18-4E82-4CA4-9984-95741656B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496" y="3672402"/>
            <a:ext cx="2129136" cy="1282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7" name="Text Box 7">
            <a:extLst>
              <a:ext uri="{FF2B5EF4-FFF2-40B4-BE49-F238E27FC236}">
                <a16:creationId xmlns:a16="http://schemas.microsoft.com/office/drawing/2014/main" id="{CA63600A-0E78-4CF6-A92D-906842F03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07" y="2969835"/>
            <a:ext cx="3810533" cy="73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509" tIns="33755" rIns="67509" bIns="33755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>
              <a:lnSpc>
                <a:spcPct val="93000"/>
              </a:lnSpc>
              <a:buClrTx/>
              <a:buFontTx/>
              <a:buNone/>
            </a:pPr>
            <a:r>
              <a:rPr lang="en-GB" altLang="en-US" sz="1500"/>
              <a:t>Can be explained by “</a:t>
            </a:r>
            <a:r>
              <a:rPr lang="en-GB" altLang="en-US" sz="1500" b="1"/>
              <a:t>New Physics</a:t>
            </a:r>
            <a:r>
              <a:rPr lang="en-GB" altLang="en-US" sz="1500"/>
              <a:t>”:  </a:t>
            </a:r>
          </a:p>
        </p:txBody>
      </p:sp>
      <p:pic>
        <p:nvPicPr>
          <p:cNvPr id="10248" name="Picture 8">
            <a:extLst>
              <a:ext uri="{FF2B5EF4-FFF2-40B4-BE49-F238E27FC236}">
                <a16:creationId xmlns:a16="http://schemas.microsoft.com/office/drawing/2014/main" id="{C8043864-41BA-4535-92AD-93E4C7BFF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912" y="1593280"/>
            <a:ext cx="3049617" cy="3723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>
            <a:extLst>
              <a:ext uri="{FF2B5EF4-FFF2-40B4-BE49-F238E27FC236}">
                <a16:creationId xmlns:a16="http://schemas.microsoft.com/office/drawing/2014/main" id="{DDF33FBC-5346-486A-B278-1464151DC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83" y="728765"/>
            <a:ext cx="3373512" cy="193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6" name="Rectangle 2">
            <a:extLst>
              <a:ext uri="{FF2B5EF4-FFF2-40B4-BE49-F238E27FC236}">
                <a16:creationId xmlns:a16="http://schemas.microsoft.com/office/drawing/2014/main" id="{D612F266-E0D2-454E-A4AA-891380847C6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421497" y="9527"/>
            <a:ext cx="7399580" cy="529903"/>
          </a:xfrm>
          <a:ln/>
        </p:spPr>
        <p:txBody>
          <a:bodyPr vert="horz" lIns="91440" tIns="24033" rIns="91440" bIns="45720" rtlCol="0" anchor="ctr">
            <a:normAutofit fontScale="90000"/>
          </a:bodyPr>
          <a:lstStyle/>
          <a:p>
            <a:pPr>
              <a:tabLst>
                <a:tab pos="0" algn="l"/>
                <a:tab pos="335801" algn="l"/>
                <a:tab pos="672793" algn="l"/>
                <a:tab pos="1009785" algn="l"/>
                <a:tab pos="1346777" algn="l"/>
                <a:tab pos="1683768" algn="l"/>
                <a:tab pos="2020760" algn="l"/>
                <a:tab pos="2357752" algn="l"/>
                <a:tab pos="2694744" algn="l"/>
                <a:tab pos="3031735" algn="l"/>
                <a:tab pos="3368728" algn="l"/>
                <a:tab pos="3705719" algn="l"/>
                <a:tab pos="4042711" algn="l"/>
                <a:tab pos="4379703" algn="l"/>
                <a:tab pos="4716695" algn="l"/>
                <a:tab pos="5053686" algn="l"/>
                <a:tab pos="5390678" algn="l"/>
                <a:tab pos="5727670" algn="l"/>
                <a:tab pos="6064662" algn="l"/>
                <a:tab pos="6401653" algn="l"/>
                <a:tab pos="6738646" algn="l"/>
                <a:tab pos="6739836" algn="l"/>
                <a:tab pos="7076828" algn="l"/>
              </a:tabLst>
            </a:pPr>
            <a:r>
              <a:rPr lang="en-GB" altLang="en-US"/>
              <a:t>Semileptonic B decays: other than </a:t>
            </a:r>
            <a:r>
              <a:rPr lang="en-GB" altLang="en-US" i="1"/>
              <a:t>R(D*)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F7A2298A-C295-4DBF-ACB8-38B5116133C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367911" y="756154"/>
            <a:ext cx="7344803" cy="4536916"/>
          </a:xfrm>
          <a:ln/>
        </p:spPr>
        <p:txBody>
          <a:bodyPr vert="horz" lIns="91440" tIns="14582" rIns="91440" bIns="45720" rtlCol="0">
            <a:normAutofit lnSpcReduction="10000"/>
          </a:bodyPr>
          <a:lstStyle/>
          <a:p>
            <a:pPr marL="0" indent="80973">
              <a:lnSpc>
                <a:spcPct val="93000"/>
              </a:lnSpc>
              <a:buNone/>
              <a:tabLst>
                <a:tab pos="0" algn="l"/>
                <a:tab pos="78592" algn="l"/>
                <a:tab pos="415584" algn="l"/>
                <a:tab pos="752575" algn="l"/>
                <a:tab pos="1089568" algn="l"/>
                <a:tab pos="1426559" algn="l"/>
                <a:tab pos="1763551" algn="l"/>
                <a:tab pos="2100543" algn="l"/>
                <a:tab pos="2437535" algn="l"/>
                <a:tab pos="2774526" algn="l"/>
                <a:tab pos="3111518" algn="l"/>
                <a:tab pos="3448510" algn="l"/>
                <a:tab pos="3785502" algn="l"/>
                <a:tab pos="4122493" algn="l"/>
                <a:tab pos="4459486" algn="l"/>
                <a:tab pos="4796477" algn="l"/>
                <a:tab pos="5133469" algn="l"/>
                <a:tab pos="5470461" algn="l"/>
                <a:tab pos="5807453" algn="l"/>
                <a:tab pos="6144444" algn="l"/>
                <a:tab pos="6481436" algn="l"/>
                <a:tab pos="6739836" algn="l"/>
                <a:tab pos="7076828" algn="l"/>
              </a:tabLst>
            </a:pPr>
            <a:r>
              <a:rPr lang="en-GB" altLang="en-US">
                <a:latin typeface="Arial" panose="020B0604020202020204" pitchFamily="34" charset="0"/>
                <a:cs typeface="FreeSans" pitchFamily="32" charset="0"/>
              </a:rPr>
              <a:t>Investigating other observables sensitive to </a:t>
            </a:r>
            <a:r>
              <a:rPr lang="en-GB" altLang="en-US" b="1">
                <a:latin typeface="Arial" panose="020B0604020202020204" pitchFamily="34" charset="0"/>
                <a:cs typeface="FreeSans" pitchFamily="32" charset="0"/>
              </a:rPr>
              <a:t>NP</a:t>
            </a:r>
            <a:r>
              <a:rPr lang="en-GB" altLang="en-US">
                <a:latin typeface="Arial" panose="020B0604020202020204" pitchFamily="34" charset="0"/>
                <a:cs typeface="FreeSans" pitchFamily="32" charset="0"/>
              </a:rPr>
              <a:t>: </a:t>
            </a:r>
          </a:p>
          <a:p>
            <a:pPr marL="322703" indent="-242920">
              <a:lnSpc>
                <a:spcPct val="93000"/>
              </a:lnSpc>
              <a:buSzPct val="45000"/>
              <a:buFont typeface="Wingdings" panose="05000000000000000000" pitchFamily="2" charset="2"/>
              <a:buChar char=""/>
              <a:tabLst>
                <a:tab pos="0" algn="l"/>
                <a:tab pos="78592" algn="l"/>
                <a:tab pos="415584" algn="l"/>
                <a:tab pos="752575" algn="l"/>
                <a:tab pos="1089568" algn="l"/>
                <a:tab pos="1426559" algn="l"/>
                <a:tab pos="1763551" algn="l"/>
                <a:tab pos="2100543" algn="l"/>
                <a:tab pos="2437535" algn="l"/>
                <a:tab pos="2774526" algn="l"/>
                <a:tab pos="3111518" algn="l"/>
                <a:tab pos="3448510" algn="l"/>
                <a:tab pos="3785502" algn="l"/>
                <a:tab pos="4122493" algn="l"/>
                <a:tab pos="4459486" algn="l"/>
                <a:tab pos="4796477" algn="l"/>
                <a:tab pos="5133469" algn="l"/>
                <a:tab pos="5470461" algn="l"/>
                <a:tab pos="5807453" algn="l"/>
                <a:tab pos="6144444" algn="l"/>
                <a:tab pos="6481436" algn="l"/>
                <a:tab pos="6739836" algn="l"/>
                <a:tab pos="7076828" algn="l"/>
              </a:tabLst>
            </a:pPr>
            <a:r>
              <a:rPr lang="en-GB" altLang="en-US">
                <a:latin typeface="Arial" panose="020B0604020202020204" pitchFamily="34" charset="0"/>
                <a:cs typeface="FreeSans" pitchFamily="32" charset="0"/>
              </a:rPr>
              <a:t>Angular distributions: </a:t>
            </a:r>
          </a:p>
          <a:p>
            <a:pPr marL="323893" indent="-241729">
              <a:lnSpc>
                <a:spcPct val="93000"/>
              </a:lnSpc>
              <a:buSzPct val="45000"/>
              <a:buNone/>
              <a:tabLst>
                <a:tab pos="0" algn="l"/>
                <a:tab pos="78592" algn="l"/>
                <a:tab pos="415584" algn="l"/>
                <a:tab pos="752575" algn="l"/>
                <a:tab pos="1089568" algn="l"/>
                <a:tab pos="1426559" algn="l"/>
                <a:tab pos="1763551" algn="l"/>
                <a:tab pos="2100543" algn="l"/>
                <a:tab pos="2437535" algn="l"/>
                <a:tab pos="2774526" algn="l"/>
                <a:tab pos="3111518" algn="l"/>
                <a:tab pos="3448510" algn="l"/>
                <a:tab pos="3785502" algn="l"/>
                <a:tab pos="4122493" algn="l"/>
                <a:tab pos="4459486" algn="l"/>
                <a:tab pos="4796477" algn="l"/>
                <a:tab pos="5133469" algn="l"/>
                <a:tab pos="5470461" algn="l"/>
                <a:tab pos="5807453" algn="l"/>
                <a:tab pos="6144444" algn="l"/>
                <a:tab pos="6481436" algn="l"/>
                <a:tab pos="6739836" algn="l"/>
                <a:tab pos="7076828" algn="l"/>
              </a:tabLst>
            </a:pPr>
            <a:endParaRPr lang="en-GB" altLang="en-US">
              <a:latin typeface="Arial" panose="020B0604020202020204" pitchFamily="34" charset="0"/>
              <a:cs typeface="FreeSans" pitchFamily="32" charset="0"/>
            </a:endParaRPr>
          </a:p>
          <a:p>
            <a:pPr marL="323893" indent="-241729">
              <a:lnSpc>
                <a:spcPct val="93000"/>
              </a:lnSpc>
              <a:buSzPct val="45000"/>
              <a:buNone/>
              <a:tabLst>
                <a:tab pos="0" algn="l"/>
                <a:tab pos="78592" algn="l"/>
                <a:tab pos="415584" algn="l"/>
                <a:tab pos="752575" algn="l"/>
                <a:tab pos="1089568" algn="l"/>
                <a:tab pos="1426559" algn="l"/>
                <a:tab pos="1763551" algn="l"/>
                <a:tab pos="2100543" algn="l"/>
                <a:tab pos="2437535" algn="l"/>
                <a:tab pos="2774526" algn="l"/>
                <a:tab pos="3111518" algn="l"/>
                <a:tab pos="3448510" algn="l"/>
                <a:tab pos="3785502" algn="l"/>
                <a:tab pos="4122493" algn="l"/>
                <a:tab pos="4459486" algn="l"/>
                <a:tab pos="4796477" algn="l"/>
                <a:tab pos="5133469" algn="l"/>
                <a:tab pos="5470461" algn="l"/>
                <a:tab pos="5807453" algn="l"/>
                <a:tab pos="6144444" algn="l"/>
                <a:tab pos="6481436" algn="l"/>
                <a:tab pos="6739836" algn="l"/>
                <a:tab pos="7076828" algn="l"/>
              </a:tabLst>
            </a:pPr>
            <a:endParaRPr lang="en-GB" altLang="en-US">
              <a:latin typeface="Arial" panose="020B0604020202020204" pitchFamily="34" charset="0"/>
              <a:cs typeface="FreeSans" pitchFamily="32" charset="0"/>
            </a:endParaRPr>
          </a:p>
          <a:p>
            <a:pPr marL="323893" indent="-241729">
              <a:lnSpc>
                <a:spcPct val="93000"/>
              </a:lnSpc>
              <a:buSzPct val="45000"/>
              <a:buNone/>
              <a:tabLst>
                <a:tab pos="0" algn="l"/>
                <a:tab pos="78592" algn="l"/>
                <a:tab pos="415584" algn="l"/>
                <a:tab pos="752575" algn="l"/>
                <a:tab pos="1089568" algn="l"/>
                <a:tab pos="1426559" algn="l"/>
                <a:tab pos="1763551" algn="l"/>
                <a:tab pos="2100543" algn="l"/>
                <a:tab pos="2437535" algn="l"/>
                <a:tab pos="2774526" algn="l"/>
                <a:tab pos="3111518" algn="l"/>
                <a:tab pos="3448510" algn="l"/>
                <a:tab pos="3785502" algn="l"/>
                <a:tab pos="4122493" algn="l"/>
                <a:tab pos="4459486" algn="l"/>
                <a:tab pos="4796477" algn="l"/>
                <a:tab pos="5133469" algn="l"/>
                <a:tab pos="5470461" algn="l"/>
                <a:tab pos="5807453" algn="l"/>
                <a:tab pos="6144444" algn="l"/>
                <a:tab pos="6481436" algn="l"/>
                <a:tab pos="6739836" algn="l"/>
                <a:tab pos="7076828" algn="l"/>
              </a:tabLst>
            </a:pPr>
            <a:endParaRPr lang="en-GB" altLang="en-US">
              <a:latin typeface="Arial" panose="020B0604020202020204" pitchFamily="34" charset="0"/>
              <a:cs typeface="FreeSans" pitchFamily="32" charset="0"/>
            </a:endParaRPr>
          </a:p>
          <a:p>
            <a:pPr marL="323893" indent="-241729">
              <a:lnSpc>
                <a:spcPct val="93000"/>
              </a:lnSpc>
              <a:buSzPct val="45000"/>
              <a:buNone/>
              <a:tabLst>
                <a:tab pos="0" algn="l"/>
                <a:tab pos="78592" algn="l"/>
                <a:tab pos="415584" algn="l"/>
                <a:tab pos="752575" algn="l"/>
                <a:tab pos="1089568" algn="l"/>
                <a:tab pos="1426559" algn="l"/>
                <a:tab pos="1763551" algn="l"/>
                <a:tab pos="2100543" algn="l"/>
                <a:tab pos="2437535" algn="l"/>
                <a:tab pos="2774526" algn="l"/>
                <a:tab pos="3111518" algn="l"/>
                <a:tab pos="3448510" algn="l"/>
                <a:tab pos="3785502" algn="l"/>
                <a:tab pos="4122493" algn="l"/>
                <a:tab pos="4459486" algn="l"/>
                <a:tab pos="4796477" algn="l"/>
                <a:tab pos="5133469" algn="l"/>
                <a:tab pos="5470461" algn="l"/>
                <a:tab pos="5807453" algn="l"/>
                <a:tab pos="6144444" algn="l"/>
                <a:tab pos="6481436" algn="l"/>
                <a:tab pos="6739836" algn="l"/>
                <a:tab pos="7076828" algn="l"/>
              </a:tabLst>
            </a:pPr>
            <a:endParaRPr lang="en-GB" altLang="en-US">
              <a:latin typeface="Arial" panose="020B0604020202020204" pitchFamily="34" charset="0"/>
              <a:cs typeface="FreeSans" pitchFamily="32" charset="0"/>
            </a:endParaRPr>
          </a:p>
          <a:p>
            <a:pPr marL="323893" indent="-241729">
              <a:lnSpc>
                <a:spcPct val="93000"/>
              </a:lnSpc>
              <a:buSzPct val="45000"/>
              <a:buNone/>
              <a:tabLst>
                <a:tab pos="0" algn="l"/>
                <a:tab pos="78592" algn="l"/>
                <a:tab pos="415584" algn="l"/>
                <a:tab pos="752575" algn="l"/>
                <a:tab pos="1089568" algn="l"/>
                <a:tab pos="1426559" algn="l"/>
                <a:tab pos="1763551" algn="l"/>
                <a:tab pos="2100543" algn="l"/>
                <a:tab pos="2437535" algn="l"/>
                <a:tab pos="2774526" algn="l"/>
                <a:tab pos="3111518" algn="l"/>
                <a:tab pos="3448510" algn="l"/>
                <a:tab pos="3785502" algn="l"/>
                <a:tab pos="4122493" algn="l"/>
                <a:tab pos="4459486" algn="l"/>
                <a:tab pos="4796477" algn="l"/>
                <a:tab pos="5133469" algn="l"/>
                <a:tab pos="5470461" algn="l"/>
                <a:tab pos="5807453" algn="l"/>
                <a:tab pos="6144444" algn="l"/>
                <a:tab pos="6481436" algn="l"/>
                <a:tab pos="6739836" algn="l"/>
                <a:tab pos="7076828" algn="l"/>
              </a:tabLst>
            </a:pPr>
            <a:endParaRPr lang="en-GB" altLang="en-US">
              <a:latin typeface="Arial" panose="020B0604020202020204" pitchFamily="34" charset="0"/>
              <a:cs typeface="FreeSans" pitchFamily="32" charset="0"/>
            </a:endParaRPr>
          </a:p>
          <a:p>
            <a:pPr marL="323893" indent="-241729">
              <a:lnSpc>
                <a:spcPct val="93000"/>
              </a:lnSpc>
              <a:buSzPct val="45000"/>
              <a:buNone/>
              <a:tabLst>
                <a:tab pos="0" algn="l"/>
                <a:tab pos="78592" algn="l"/>
                <a:tab pos="415584" algn="l"/>
                <a:tab pos="752575" algn="l"/>
                <a:tab pos="1089568" algn="l"/>
                <a:tab pos="1426559" algn="l"/>
                <a:tab pos="1763551" algn="l"/>
                <a:tab pos="2100543" algn="l"/>
                <a:tab pos="2437535" algn="l"/>
                <a:tab pos="2774526" algn="l"/>
                <a:tab pos="3111518" algn="l"/>
                <a:tab pos="3448510" algn="l"/>
                <a:tab pos="3785502" algn="l"/>
                <a:tab pos="4122493" algn="l"/>
                <a:tab pos="4459486" algn="l"/>
                <a:tab pos="4796477" algn="l"/>
                <a:tab pos="5133469" algn="l"/>
                <a:tab pos="5470461" algn="l"/>
                <a:tab pos="5807453" algn="l"/>
                <a:tab pos="6144444" algn="l"/>
                <a:tab pos="6481436" algn="l"/>
                <a:tab pos="6739836" algn="l"/>
                <a:tab pos="7076828" algn="l"/>
              </a:tabLst>
            </a:pPr>
            <a:endParaRPr lang="en-GB" altLang="en-US">
              <a:latin typeface="Arial" panose="020B0604020202020204" pitchFamily="34" charset="0"/>
              <a:cs typeface="FreeSans" pitchFamily="32" charset="0"/>
            </a:endParaRPr>
          </a:p>
          <a:p>
            <a:pPr marL="322703" indent="-242920">
              <a:lnSpc>
                <a:spcPct val="93000"/>
              </a:lnSpc>
              <a:buSzPct val="45000"/>
              <a:buFont typeface="Wingdings" panose="05000000000000000000" pitchFamily="2" charset="2"/>
              <a:buChar char=""/>
              <a:tabLst>
                <a:tab pos="0" algn="l"/>
                <a:tab pos="78592" algn="l"/>
                <a:tab pos="415584" algn="l"/>
                <a:tab pos="752575" algn="l"/>
                <a:tab pos="1089568" algn="l"/>
                <a:tab pos="1426559" algn="l"/>
                <a:tab pos="1763551" algn="l"/>
                <a:tab pos="2100543" algn="l"/>
                <a:tab pos="2437535" algn="l"/>
                <a:tab pos="2774526" algn="l"/>
                <a:tab pos="3111518" algn="l"/>
                <a:tab pos="3448510" algn="l"/>
                <a:tab pos="3785502" algn="l"/>
                <a:tab pos="4122493" algn="l"/>
                <a:tab pos="4459486" algn="l"/>
                <a:tab pos="4796477" algn="l"/>
                <a:tab pos="5133469" algn="l"/>
                <a:tab pos="5470461" algn="l"/>
                <a:tab pos="5807453" algn="l"/>
                <a:tab pos="6144444" algn="l"/>
                <a:tab pos="6481436" algn="l"/>
                <a:tab pos="6739836" algn="l"/>
                <a:tab pos="7076828" algn="l"/>
              </a:tabLst>
            </a:pPr>
            <a:r>
              <a:rPr lang="en-GB" altLang="en-US">
                <a:latin typeface="Arial" panose="020B0604020202020204" pitchFamily="34" charset="0"/>
                <a:cs typeface="FreeSans" pitchFamily="32" charset="0"/>
              </a:rPr>
              <a:t>LFU observables with electrons: </a:t>
            </a:r>
            <a:r>
              <a:rPr lang="en-GB" altLang="en-US" i="1">
                <a:latin typeface="Times New Roman" panose="02020603050405020304" pitchFamily="18" charset="0"/>
                <a:cs typeface="FreeSans" pitchFamily="32" charset="0"/>
              </a:rPr>
              <a:t>R</a:t>
            </a:r>
            <a:r>
              <a:rPr lang="en-GB" altLang="en-US" i="1" baseline="-33000">
                <a:latin typeface="Times New Roman" panose="02020603050405020304" pitchFamily="18" charset="0"/>
                <a:cs typeface="Arial" panose="020B0604020202020204" pitchFamily="34" charset="0"/>
              </a:rPr>
              <a:t>eτ</a:t>
            </a:r>
            <a:r>
              <a:rPr lang="en-GB" altLang="en-US" i="1">
                <a:latin typeface="Times New Roman" panose="02020603050405020304" pitchFamily="18" charset="0"/>
                <a:cs typeface="FreeSans" pitchFamily="32" charset="0"/>
              </a:rPr>
              <a:t>(D*), R</a:t>
            </a:r>
            <a:r>
              <a:rPr lang="en-GB" altLang="en-US" i="1" baseline="-33000">
                <a:latin typeface="Times New Roman" panose="02020603050405020304" pitchFamily="18" charset="0"/>
                <a:cs typeface="Arial" panose="020B0604020202020204" pitchFamily="34" charset="0"/>
              </a:rPr>
              <a:t>eμ</a:t>
            </a:r>
            <a:r>
              <a:rPr lang="en-GB" altLang="en-US" i="1">
                <a:latin typeface="Times New Roman" panose="02020603050405020304" pitchFamily="18" charset="0"/>
                <a:cs typeface="FreeSans" pitchFamily="32" charset="0"/>
              </a:rPr>
              <a:t>(D*)</a:t>
            </a:r>
          </a:p>
          <a:p>
            <a:pPr marL="322703" indent="-242920">
              <a:lnSpc>
                <a:spcPct val="93000"/>
              </a:lnSpc>
              <a:buSzPct val="45000"/>
              <a:buFont typeface="Wingdings" panose="05000000000000000000" pitchFamily="2" charset="2"/>
              <a:buChar char=""/>
              <a:tabLst>
                <a:tab pos="0" algn="l"/>
                <a:tab pos="78592" algn="l"/>
                <a:tab pos="415584" algn="l"/>
                <a:tab pos="752575" algn="l"/>
                <a:tab pos="1089568" algn="l"/>
                <a:tab pos="1426559" algn="l"/>
                <a:tab pos="1763551" algn="l"/>
                <a:tab pos="2100543" algn="l"/>
                <a:tab pos="2437535" algn="l"/>
                <a:tab pos="2774526" algn="l"/>
                <a:tab pos="3111518" algn="l"/>
                <a:tab pos="3448510" algn="l"/>
                <a:tab pos="3785502" algn="l"/>
                <a:tab pos="4122493" algn="l"/>
                <a:tab pos="4459486" algn="l"/>
                <a:tab pos="4796477" algn="l"/>
                <a:tab pos="5133469" algn="l"/>
                <a:tab pos="5470461" algn="l"/>
                <a:tab pos="5807453" algn="l"/>
                <a:tab pos="6144444" algn="l"/>
                <a:tab pos="6481436" algn="l"/>
                <a:tab pos="6739836" algn="l"/>
                <a:tab pos="7076828" algn="l"/>
              </a:tabLst>
            </a:pPr>
            <a:r>
              <a:rPr lang="en-GB" altLang="en-US">
                <a:latin typeface="Arial" panose="020B0604020202020204" pitchFamily="34" charset="0"/>
                <a:cs typeface="FreeSans" pitchFamily="32" charset="0"/>
              </a:rPr>
              <a:t>Decay with other </a:t>
            </a:r>
            <a:r>
              <a:rPr lang="en-GB" altLang="en-US" i="1">
                <a:latin typeface="Arial" panose="020B0604020202020204" pitchFamily="34" charset="0"/>
                <a:cs typeface="FreeSans" pitchFamily="32" charset="0"/>
              </a:rPr>
              <a:t>D</a:t>
            </a:r>
            <a:r>
              <a:rPr lang="en-GB" altLang="en-US">
                <a:latin typeface="Arial" panose="020B0604020202020204" pitchFamily="34" charset="0"/>
                <a:cs typeface="FreeSans" pitchFamily="32" charset="0"/>
              </a:rPr>
              <a:t> states: orbital </a:t>
            </a:r>
            <a:r>
              <a:rPr lang="en-GB" altLang="en-US" i="1">
                <a:latin typeface="Arial" panose="020B0604020202020204" pitchFamily="34" charset="0"/>
                <a:cs typeface="FreeSans" pitchFamily="32" charset="0"/>
              </a:rPr>
              <a:t>D</a:t>
            </a:r>
            <a:r>
              <a:rPr lang="en-GB" altLang="en-US">
                <a:latin typeface="Arial" panose="020B0604020202020204" pitchFamily="34" charset="0"/>
                <a:cs typeface="FreeSans" pitchFamily="32" charset="0"/>
              </a:rPr>
              <a:t> excitations</a:t>
            </a:r>
          </a:p>
          <a:p>
            <a:pPr marL="646596" lvl="1" indent="-241729">
              <a:lnSpc>
                <a:spcPct val="93000"/>
              </a:lnSpc>
              <a:buSzPct val="45000"/>
              <a:buFont typeface="Wingdings" panose="05000000000000000000" pitchFamily="2" charset="2"/>
              <a:buChar char=""/>
              <a:tabLst>
                <a:tab pos="0" algn="l"/>
                <a:tab pos="78592" algn="l"/>
                <a:tab pos="415584" algn="l"/>
                <a:tab pos="752575" algn="l"/>
                <a:tab pos="1089568" algn="l"/>
                <a:tab pos="1426559" algn="l"/>
                <a:tab pos="1763551" algn="l"/>
                <a:tab pos="2100543" algn="l"/>
                <a:tab pos="2437535" algn="l"/>
                <a:tab pos="2774526" algn="l"/>
                <a:tab pos="3111518" algn="l"/>
                <a:tab pos="3448510" algn="l"/>
                <a:tab pos="3785502" algn="l"/>
                <a:tab pos="4122493" algn="l"/>
                <a:tab pos="4459486" algn="l"/>
                <a:tab pos="4796477" algn="l"/>
                <a:tab pos="5133469" algn="l"/>
                <a:tab pos="5470461" algn="l"/>
                <a:tab pos="5807453" algn="l"/>
                <a:tab pos="6144444" algn="l"/>
                <a:tab pos="6481436" algn="l"/>
                <a:tab pos="6739836" algn="l"/>
                <a:tab pos="7076828" algn="l"/>
              </a:tabLst>
            </a:pPr>
            <a:r>
              <a:rPr lang="en-GB" altLang="en-US">
                <a:latin typeface="Arial" panose="020B0604020202020204" pitchFamily="34" charset="0"/>
                <a:cs typeface="FreeSans" pitchFamily="32" charset="0"/>
              </a:rPr>
              <a:t>Master internship and PhD project in 2024</a:t>
            </a:r>
          </a:p>
          <a:p>
            <a:pPr marL="646596" lvl="1" indent="-241729">
              <a:lnSpc>
                <a:spcPct val="113000"/>
              </a:lnSpc>
              <a:buSzPct val="45000"/>
              <a:buFont typeface="Wingdings" panose="05000000000000000000" pitchFamily="2" charset="2"/>
              <a:buChar char=""/>
              <a:tabLst>
                <a:tab pos="0" algn="l"/>
                <a:tab pos="78592" algn="l"/>
                <a:tab pos="415584" algn="l"/>
                <a:tab pos="752575" algn="l"/>
                <a:tab pos="1089568" algn="l"/>
                <a:tab pos="1426559" algn="l"/>
                <a:tab pos="1763551" algn="l"/>
                <a:tab pos="2100543" algn="l"/>
                <a:tab pos="2437535" algn="l"/>
                <a:tab pos="2774526" algn="l"/>
                <a:tab pos="3111518" algn="l"/>
                <a:tab pos="3448510" algn="l"/>
                <a:tab pos="3785502" algn="l"/>
                <a:tab pos="4122493" algn="l"/>
                <a:tab pos="4459486" algn="l"/>
                <a:tab pos="4796477" algn="l"/>
                <a:tab pos="5133469" algn="l"/>
                <a:tab pos="5470461" algn="l"/>
                <a:tab pos="5807453" algn="l"/>
                <a:tab pos="6144444" algn="l"/>
                <a:tab pos="6481436" algn="l"/>
                <a:tab pos="6739836" algn="l"/>
                <a:tab pos="7076828" algn="l"/>
              </a:tabLst>
            </a:pPr>
            <a:r>
              <a:rPr lang="en-GB" altLang="en-US" sz="1350">
                <a:latin typeface="Noto Sans" panose="020B0502040504020204" pitchFamily="34"/>
                <a:cs typeface="Noto Sans" panose="020B0502040504020204" pitchFamily="34"/>
              </a:rPr>
              <a:t>Contact Anton Poluektov (</a:t>
            </a:r>
            <a:r>
              <a:rPr lang="en-GB" altLang="en-US" sz="1350">
                <a:solidFill>
                  <a:srgbClr val="CCCCFF"/>
                </a:solidFill>
                <a:latin typeface="Noto Sans" panose="020B0502040504020204" pitchFamily="34"/>
                <a:cs typeface="Noto Sans" panose="020B0502040504020204" pitchFamily="34"/>
                <a:hlinkClick r:id="rId4"/>
              </a:rPr>
              <a:t>Anton.Poluektov@cern.ch</a:t>
            </a:r>
            <a:r>
              <a:rPr lang="en-GB" altLang="en-US" sz="1350">
                <a:latin typeface="Noto Sans" panose="020B0502040504020204" pitchFamily="34"/>
                <a:cs typeface="Noto Sans" panose="020B0502040504020204" pitchFamily="34"/>
              </a:rPr>
              <a:t>)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C5C11EC9-9876-4626-BBF8-B432E3BD0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109" y="1483727"/>
            <a:ext cx="4482140" cy="189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9" name="Rectangle 5">
            <a:extLst>
              <a:ext uri="{FF2B5EF4-FFF2-40B4-BE49-F238E27FC236}">
                <a16:creationId xmlns:a16="http://schemas.microsoft.com/office/drawing/2014/main" id="{DA602837-1CC1-43E7-97CF-ACEDC209F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160" y="2673328"/>
            <a:ext cx="540619" cy="270309"/>
          </a:xfrm>
          <a:prstGeom prst="rect">
            <a:avLst/>
          </a:prstGeom>
          <a:noFill/>
          <a:ln w="36000" cap="flat">
            <a:solidFill>
              <a:srgbClr val="ED1C2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6B677B33-AB91-46A4-ADAC-0DAB79618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5134" y="2430406"/>
            <a:ext cx="594205" cy="242922"/>
          </a:xfrm>
          <a:prstGeom prst="rect">
            <a:avLst/>
          </a:prstGeom>
          <a:noFill/>
          <a:ln w="36000" cap="flat">
            <a:solidFill>
              <a:srgbClr val="ED1C2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271" name="Rectangle 7">
            <a:extLst>
              <a:ext uri="{FF2B5EF4-FFF2-40B4-BE49-F238E27FC236}">
                <a16:creationId xmlns:a16="http://schemas.microsoft.com/office/drawing/2014/main" id="{D1B062E4-24E0-46FF-962A-BFE2E9DED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160" y="2997224"/>
            <a:ext cx="540619" cy="270309"/>
          </a:xfrm>
          <a:prstGeom prst="rect">
            <a:avLst/>
          </a:prstGeom>
          <a:noFill/>
          <a:ln w="36000" cap="flat">
            <a:solidFill>
              <a:srgbClr val="ED1C2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272" name="Text Box 8">
            <a:extLst>
              <a:ext uri="{FF2B5EF4-FFF2-40B4-BE49-F238E27FC236}">
                <a16:creationId xmlns:a16="http://schemas.microsoft.com/office/drawing/2014/main" id="{12D606D6-5BEE-4CE4-AC27-082AADBDA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7439" y="2564966"/>
            <a:ext cx="1407516" cy="856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011" tIns="47257" rIns="81011" bIns="47257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>
              <a:lnSpc>
                <a:spcPct val="93000"/>
              </a:lnSpc>
              <a:buClrTx/>
              <a:buFontTx/>
              <a:buNone/>
            </a:pPr>
            <a:r>
              <a:rPr lang="en-GB" altLang="en-US" sz="1200">
                <a:solidFill>
                  <a:srgbClr val="CE181E"/>
                </a:solidFill>
              </a:rPr>
              <a:t>Parity- and </a:t>
            </a:r>
            <a:br>
              <a:rPr lang="en-GB" altLang="en-US" sz="1200">
                <a:solidFill>
                  <a:srgbClr val="CE181E"/>
                </a:solidFill>
              </a:rPr>
            </a:br>
            <a:r>
              <a:rPr lang="en-GB" altLang="en-US" sz="1200">
                <a:solidFill>
                  <a:srgbClr val="CE181E"/>
                </a:solidFill>
              </a:rPr>
              <a:t>CP-violating terms</a:t>
            </a:r>
          </a:p>
          <a:p>
            <a:pPr>
              <a:buClrTx/>
              <a:buFontTx/>
              <a:buNone/>
            </a:pPr>
            <a:r>
              <a:rPr lang="en-GB" altLang="en-US" sz="1200">
                <a:solidFill>
                  <a:srgbClr val="CE181E"/>
                </a:solidFill>
                <a:cs typeface="Arial" panose="020B0604020202020204" pitchFamily="34" charset="0"/>
              </a:rPr>
              <a:t>    ≡ 0 in SM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68E1F671-ACD7-4F56-9996-8E9005321D4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421497" y="9527"/>
            <a:ext cx="7399580" cy="529903"/>
          </a:xfrm>
          <a:ln/>
        </p:spPr>
        <p:txBody>
          <a:bodyPr vert="horz" lIns="91440" tIns="24033" rIns="91440" bIns="45720" rtlCol="0" anchor="ctr">
            <a:normAutofit fontScale="90000"/>
          </a:bodyPr>
          <a:lstStyle/>
          <a:p>
            <a:pPr>
              <a:tabLst>
                <a:tab pos="0" algn="l"/>
                <a:tab pos="335801" algn="l"/>
                <a:tab pos="672793" algn="l"/>
                <a:tab pos="1009785" algn="l"/>
                <a:tab pos="1346777" algn="l"/>
                <a:tab pos="1683768" algn="l"/>
                <a:tab pos="2020760" algn="l"/>
                <a:tab pos="2357752" algn="l"/>
                <a:tab pos="2694744" algn="l"/>
                <a:tab pos="3031735" algn="l"/>
                <a:tab pos="3368728" algn="l"/>
                <a:tab pos="3705719" algn="l"/>
                <a:tab pos="4042711" algn="l"/>
                <a:tab pos="4379703" algn="l"/>
                <a:tab pos="4716695" algn="l"/>
                <a:tab pos="5053686" algn="l"/>
                <a:tab pos="5390678" algn="l"/>
                <a:tab pos="5727670" algn="l"/>
                <a:tab pos="6064662" algn="l"/>
                <a:tab pos="6401653" algn="l"/>
                <a:tab pos="6738646" algn="l"/>
                <a:tab pos="6739836" algn="l"/>
                <a:tab pos="7076828" algn="l"/>
              </a:tabLst>
            </a:pPr>
            <a:r>
              <a:rPr lang="en-GB" altLang="en-US"/>
              <a:t>LHC long-term schedule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0839D760-71BA-437F-860B-E823F66A6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885" y="1727840"/>
            <a:ext cx="7560336" cy="277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AutoShape 3">
            <a:extLst>
              <a:ext uri="{FF2B5EF4-FFF2-40B4-BE49-F238E27FC236}">
                <a16:creationId xmlns:a16="http://schemas.microsoft.com/office/drawing/2014/main" id="{EBF39907-DA0F-4AEB-A553-D3473979C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2213" y="4213021"/>
            <a:ext cx="1565891" cy="485843"/>
          </a:xfrm>
          <a:prstGeom prst="wedgeRoundRectCallout">
            <a:avLst>
              <a:gd name="adj1" fmla="val -18903"/>
              <a:gd name="adj2" fmla="val -125065"/>
              <a:gd name="adj3" fmla="val 16667"/>
            </a:avLst>
          </a:prstGeom>
          <a:solidFill>
            <a:srgbClr val="FF0000"/>
          </a:solidFill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509" tIns="33755" rIns="67509" bIns="33755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ctr">
              <a:lnSpc>
                <a:spcPct val="93000"/>
              </a:lnSpc>
              <a:buClrTx/>
              <a:buFontTx/>
              <a:buNone/>
            </a:pPr>
            <a:r>
              <a:rPr lang="en-GB" altLang="en-US" sz="1500">
                <a:solidFill>
                  <a:srgbClr val="FFFFFF"/>
                </a:solidFill>
              </a:rPr>
              <a:t>LHCb Upgrade II</a:t>
            </a:r>
          </a:p>
        </p:txBody>
      </p:sp>
      <p:sp>
        <p:nvSpPr>
          <p:cNvPr id="12292" name="AutoShape 4">
            <a:extLst>
              <a:ext uri="{FF2B5EF4-FFF2-40B4-BE49-F238E27FC236}">
                <a16:creationId xmlns:a16="http://schemas.microsoft.com/office/drawing/2014/main" id="{04FD80AC-5DAC-4339-B9FB-72CC97383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0523" y="540620"/>
            <a:ext cx="1512305" cy="485843"/>
          </a:xfrm>
          <a:prstGeom prst="wedgeRoundRectCallout">
            <a:avLst>
              <a:gd name="adj1" fmla="val -27241"/>
              <a:gd name="adj2" fmla="val 179537"/>
              <a:gd name="adj3" fmla="val 16667"/>
            </a:avLst>
          </a:prstGeom>
          <a:solidFill>
            <a:srgbClr val="FF0000"/>
          </a:solidFill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509" tIns="33755" rIns="67509" bIns="33755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ctr">
              <a:lnSpc>
                <a:spcPct val="93000"/>
              </a:lnSpc>
              <a:buClrTx/>
              <a:buFontTx/>
              <a:buNone/>
            </a:pPr>
            <a:r>
              <a:rPr lang="en-GB" altLang="en-US" sz="1500">
                <a:solidFill>
                  <a:srgbClr val="FFFFFF"/>
                </a:solidFill>
              </a:rPr>
              <a:t>LHCb Upgrade I</a:t>
            </a:r>
          </a:p>
        </p:txBody>
      </p:sp>
      <p:sp>
        <p:nvSpPr>
          <p:cNvPr id="12293" name="AutoShape 5">
            <a:extLst>
              <a:ext uri="{FF2B5EF4-FFF2-40B4-BE49-F238E27FC236}">
                <a16:creationId xmlns:a16="http://schemas.microsoft.com/office/drawing/2014/main" id="{C78A624D-E689-4866-B242-1AAAEC7E6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7750" y="4104660"/>
            <a:ext cx="2511379" cy="647791"/>
          </a:xfrm>
          <a:prstGeom prst="notchedRightArrow">
            <a:avLst>
              <a:gd name="adj1" fmla="val 50000"/>
              <a:gd name="adj2" fmla="val 96921"/>
            </a:avLst>
          </a:prstGeom>
          <a:solidFill>
            <a:srgbClr val="FF0000"/>
          </a:solidFill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509" tIns="33755" rIns="67509" bIns="33755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ctr">
              <a:lnSpc>
                <a:spcPct val="93000"/>
              </a:lnSpc>
              <a:buClrTx/>
              <a:buFontTx/>
              <a:buNone/>
            </a:pPr>
            <a:r>
              <a:rPr lang="en-GB" altLang="en-US" sz="1500">
                <a:solidFill>
                  <a:srgbClr val="FFFFFF"/>
                </a:solidFill>
              </a:rPr>
              <a:t>Run 5, 300 fb</a:t>
            </a:r>
            <a:r>
              <a:rPr lang="en-GB" altLang="en-US" sz="1500" baseline="33000">
                <a:solidFill>
                  <a:srgbClr val="FFFFFF"/>
                </a:solidFill>
              </a:rPr>
              <a:t>-1</a:t>
            </a:r>
          </a:p>
        </p:txBody>
      </p:sp>
      <p:sp>
        <p:nvSpPr>
          <p:cNvPr id="12294" name="AutoShape 6">
            <a:extLst>
              <a:ext uri="{FF2B5EF4-FFF2-40B4-BE49-F238E27FC236}">
                <a16:creationId xmlns:a16="http://schemas.microsoft.com/office/drawing/2014/main" id="{E5AD36CB-B1E3-44DE-BD9A-AAA529A2C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6322" y="891904"/>
            <a:ext cx="2754301" cy="594205"/>
          </a:xfrm>
          <a:prstGeom prst="leftRightArrow">
            <a:avLst>
              <a:gd name="adj1" fmla="val 50000"/>
              <a:gd name="adj2" fmla="val 92276"/>
            </a:avLst>
          </a:prstGeom>
          <a:solidFill>
            <a:srgbClr val="FF0000"/>
          </a:solidFill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509" tIns="33755" rIns="67509" bIns="33755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ctr">
              <a:lnSpc>
                <a:spcPct val="93000"/>
              </a:lnSpc>
              <a:buClrTx/>
              <a:buFontTx/>
              <a:buNone/>
            </a:pPr>
            <a:r>
              <a:rPr lang="en-GB" altLang="en-US" sz="1500">
                <a:solidFill>
                  <a:srgbClr val="FFFFFF"/>
                </a:solidFill>
              </a:rPr>
              <a:t>Run 3, 25 fb</a:t>
            </a:r>
            <a:r>
              <a:rPr lang="en-GB" altLang="en-US" sz="1500" baseline="33000">
                <a:solidFill>
                  <a:srgbClr val="FFFFFF"/>
                </a:solidFill>
              </a:rPr>
              <a:t>-1</a:t>
            </a:r>
          </a:p>
        </p:txBody>
      </p:sp>
      <p:sp>
        <p:nvSpPr>
          <p:cNvPr id="12295" name="AutoShape 7">
            <a:extLst>
              <a:ext uri="{FF2B5EF4-FFF2-40B4-BE49-F238E27FC236}">
                <a16:creationId xmlns:a16="http://schemas.microsoft.com/office/drawing/2014/main" id="{306F2438-3FF0-49C1-B087-BB708CC00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6252" y="1052661"/>
            <a:ext cx="1080048" cy="594205"/>
          </a:xfrm>
          <a:prstGeom prst="rightArrow">
            <a:avLst>
              <a:gd name="adj1" fmla="val 50000"/>
              <a:gd name="adj2" fmla="val 45441"/>
            </a:avLst>
          </a:prstGeom>
          <a:solidFill>
            <a:srgbClr val="FF0000"/>
          </a:solidFill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509" tIns="33755" rIns="67509" bIns="33755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ctr">
              <a:lnSpc>
                <a:spcPct val="93000"/>
              </a:lnSpc>
              <a:buClrTx/>
              <a:buFontTx/>
              <a:buNone/>
            </a:pPr>
            <a:r>
              <a:rPr lang="en-GB" altLang="en-US" sz="1500">
                <a:solidFill>
                  <a:srgbClr val="FFFFFF"/>
                </a:solidFill>
              </a:rPr>
              <a:t>Run 4</a:t>
            </a:r>
          </a:p>
        </p:txBody>
      </p:sp>
      <p:sp>
        <p:nvSpPr>
          <p:cNvPr id="12296" name="AutoShape 8">
            <a:extLst>
              <a:ext uri="{FF2B5EF4-FFF2-40B4-BE49-F238E27FC236}">
                <a16:creationId xmlns:a16="http://schemas.microsoft.com/office/drawing/2014/main" id="{DF1F8582-626C-41D5-87B7-3E46749FF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083" y="4536917"/>
            <a:ext cx="2160096" cy="594205"/>
          </a:xfrm>
          <a:prstGeom prst="rightArrow">
            <a:avLst>
              <a:gd name="adj1" fmla="val 50000"/>
              <a:gd name="adj2" fmla="val 90882"/>
            </a:avLst>
          </a:prstGeom>
          <a:solidFill>
            <a:srgbClr val="FF0000"/>
          </a:solidFill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509" tIns="33755" rIns="67509" bIns="33755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algn="ctr">
              <a:lnSpc>
                <a:spcPct val="93000"/>
              </a:lnSpc>
              <a:buClrTx/>
              <a:buFontTx/>
              <a:buNone/>
            </a:pPr>
            <a:r>
              <a:rPr lang="en-GB" altLang="en-US" sz="1500">
                <a:solidFill>
                  <a:srgbClr val="FFFFFF"/>
                </a:solidFill>
              </a:rPr>
              <a:t>Run 4, 25 fb</a:t>
            </a:r>
            <a:r>
              <a:rPr lang="en-GB" altLang="en-US" sz="1500" baseline="33000">
                <a:solidFill>
                  <a:srgbClr val="FFFFFF"/>
                </a:solidFill>
              </a:rPr>
              <a:t>-1</a:t>
            </a:r>
          </a:p>
        </p:txBody>
      </p:sp>
      <p:sp>
        <p:nvSpPr>
          <p:cNvPr id="12297" name="Text Box 9">
            <a:extLst>
              <a:ext uri="{FF2B5EF4-FFF2-40B4-BE49-F238E27FC236}">
                <a16:creationId xmlns:a16="http://schemas.microsoft.com/office/drawing/2014/main" id="{224CE953-4C6A-4FD2-82A5-09F81F4DA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3971" y="4969175"/>
            <a:ext cx="997883" cy="387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509" tIns="33755" rIns="67509" bIns="33755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>
              <a:lnSpc>
                <a:spcPct val="93000"/>
              </a:lnSpc>
              <a:buClrTx/>
              <a:buFontTx/>
              <a:buNone/>
            </a:pPr>
            <a:r>
              <a:rPr lang="en-GB" altLang="en-US" sz="1500"/>
              <a:t>L = 2x10</a:t>
            </a:r>
            <a:r>
              <a:rPr lang="en-GB" altLang="en-US" sz="1500" baseline="33000"/>
              <a:t>33</a:t>
            </a:r>
          </a:p>
        </p:txBody>
      </p:sp>
      <p:sp>
        <p:nvSpPr>
          <p:cNvPr id="12298" name="Text Box 10">
            <a:extLst>
              <a:ext uri="{FF2B5EF4-FFF2-40B4-BE49-F238E27FC236}">
                <a16:creationId xmlns:a16="http://schemas.microsoft.com/office/drawing/2014/main" id="{88CB9008-0C9C-4971-B666-6D3819C31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0360" y="4617890"/>
            <a:ext cx="2105320" cy="704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7509" tIns="33755" rIns="67509" bIns="33755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defTabSz="449263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>
              <a:lnSpc>
                <a:spcPct val="93000"/>
              </a:lnSpc>
              <a:buClrTx/>
              <a:buFontTx/>
              <a:buNone/>
            </a:pPr>
            <a:r>
              <a:rPr lang="en-GB" altLang="en-US" sz="1500"/>
              <a:t>L = 2x10</a:t>
            </a:r>
            <a:r>
              <a:rPr lang="en-GB" altLang="en-US" sz="1500" baseline="33000"/>
              <a:t>34</a:t>
            </a:r>
            <a:r>
              <a:rPr lang="en-GB" altLang="en-US" sz="1500"/>
              <a:t>, </a:t>
            </a:r>
            <a:r>
              <a:rPr lang="en-GB" altLang="en-US" sz="1500">
                <a:cs typeface="Arial" panose="020B0604020202020204" pitchFamily="34" charset="0"/>
              </a:rPr>
              <a:t>μ=50</a:t>
            </a:r>
          </a:p>
          <a:p>
            <a:pPr>
              <a:buClrTx/>
              <a:buFontTx/>
              <a:buNone/>
            </a:pPr>
            <a:r>
              <a:rPr lang="en-GB" altLang="en-US" sz="1500">
                <a:cs typeface="Arial" panose="020B0604020202020204" pitchFamily="34" charset="0"/>
              </a:rPr>
              <a:t>~400 Tb/sec at readout</a:t>
            </a:r>
          </a:p>
        </p:txBody>
      </p:sp>
      <p:pic>
        <p:nvPicPr>
          <p:cNvPr id="12299" name="Picture 11">
            <a:extLst>
              <a:ext uri="{FF2B5EF4-FFF2-40B4-BE49-F238E27FC236}">
                <a16:creationId xmlns:a16="http://schemas.microsoft.com/office/drawing/2014/main" id="{412F6764-94D6-4E28-8151-7E886B5C0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836" y="1395608"/>
            <a:ext cx="432257" cy="67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3346" y="2186384"/>
            <a:ext cx="8694539" cy="1096044"/>
          </a:xfrm>
        </p:spPr>
        <p:txBody>
          <a:bodyPr/>
          <a:lstStyle/>
          <a:p>
            <a:r>
              <a:rPr lang="fr-FR" dirty="0" err="1"/>
              <a:t>Thanks</a:t>
            </a:r>
            <a:r>
              <a:rPr lang="fr-FR" dirty="0"/>
              <a:t>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B597AE4-61F3-457E-B3B5-58ABC5DEDF8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916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9B6EC94-05F1-4EC4-9571-09FB5D2C3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63F0F98-43F9-4087-B4ED-D72B45C3173D}" type="slidenum">
              <a:rPr lang="en-US" smtClean="0"/>
              <a:t>3</a:t>
            </a:fld>
            <a:endParaRPr lang="en-US"/>
          </a:p>
        </p:txBody>
      </p:sp>
      <p:pic>
        <p:nvPicPr>
          <p:cNvPr id="3" name="image5.png" descr="Particules_elementaires.png">
            <a:extLst>
              <a:ext uri="{FF2B5EF4-FFF2-40B4-BE49-F238E27FC236}">
                <a16:creationId xmlns:a16="http://schemas.microsoft.com/office/drawing/2014/main" id="{76CFB4DC-2F55-461C-8FC6-0EC452781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9" y="1685687"/>
            <a:ext cx="4108445" cy="3345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" name="Titre 2">
            <a:extLst>
              <a:ext uri="{FF2B5EF4-FFF2-40B4-BE49-F238E27FC236}">
                <a16:creationId xmlns:a16="http://schemas.microsoft.com/office/drawing/2014/main" id="{B40E3991-8BD4-49E2-89B4-077ED54EAD34}"/>
              </a:ext>
            </a:extLst>
          </p:cNvPr>
          <p:cNvSpPr txBox="1">
            <a:spLocks/>
          </p:cNvSpPr>
          <p:nvPr/>
        </p:nvSpPr>
        <p:spPr>
          <a:xfrm>
            <a:off x="714644" y="365050"/>
            <a:ext cx="7895201" cy="1096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560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standard model of particle physics</a:t>
            </a: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535108-222A-4AC9-B201-DF378BC96C47}"/>
              </a:ext>
            </a:extLst>
          </p:cNvPr>
          <p:cNvSpPr/>
          <p:nvPr/>
        </p:nvSpPr>
        <p:spPr>
          <a:xfrm>
            <a:off x="2879002" y="1919335"/>
            <a:ext cx="2688879" cy="236295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B1F5ADF-7B9F-4E5C-B3C2-BD73FA419B14}"/>
              </a:ext>
            </a:extLst>
          </p:cNvPr>
          <p:cNvSpPr txBox="1"/>
          <p:nvPr/>
        </p:nvSpPr>
        <p:spPr>
          <a:xfrm>
            <a:off x="851026" y="2969537"/>
            <a:ext cx="1593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Flavour</a:t>
            </a:r>
            <a:r>
              <a:rPr lang="en-US" dirty="0">
                <a:solidFill>
                  <a:srgbClr val="FF0000"/>
                </a:solidFill>
              </a:rPr>
              <a:t> physics</a:t>
            </a:r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AFF8E757-D5B5-4854-85C3-8A995F166673}"/>
              </a:ext>
            </a:extLst>
          </p:cNvPr>
          <p:cNvSpPr/>
          <p:nvPr/>
        </p:nvSpPr>
        <p:spPr>
          <a:xfrm>
            <a:off x="2444436" y="3051018"/>
            <a:ext cx="325924" cy="28785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AEFE9A5-567E-4EA7-ACE0-0E23ADECEB87}"/>
              </a:ext>
            </a:extLst>
          </p:cNvPr>
          <p:cNvSpPr/>
          <p:nvPr/>
        </p:nvSpPr>
        <p:spPr>
          <a:xfrm>
            <a:off x="4816443" y="2697932"/>
            <a:ext cx="751437" cy="15119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39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2"/>
          <p:cNvSpPr txBox="1">
            <a:spLocks/>
          </p:cNvSpPr>
          <p:nvPr/>
        </p:nvSpPr>
        <p:spPr>
          <a:xfrm>
            <a:off x="714645" y="365050"/>
            <a:ext cx="4229477" cy="1096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560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What we do know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97840" y="1691638"/>
            <a:ext cx="4485640" cy="70788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4% of the Universe content: matter, described by the Standard Model </a:t>
            </a:r>
            <a:endParaRPr lang="fr-FR" sz="20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64C290D-A6B6-4A40-B8BB-4A5C9F7E6265}" type="slidenum">
              <a:rPr lang="en-US" smtClean="0"/>
              <a:t>4</a:t>
            </a:fld>
            <a:endParaRPr lang="en-US"/>
          </a:p>
        </p:txBody>
      </p:sp>
      <p:pic>
        <p:nvPicPr>
          <p:cNvPr id="8" name="image5.png" descr="Particules_elementaires.png">
            <a:extLst>
              <a:ext uri="{FF2B5EF4-FFF2-40B4-BE49-F238E27FC236}">
                <a16:creationId xmlns:a16="http://schemas.microsoft.com/office/drawing/2014/main" id="{002B9F72-F773-4D5F-A3AF-B514F4D8E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839" y="2854662"/>
            <a:ext cx="2948690" cy="2401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405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2"/>
          <p:cNvSpPr txBox="1">
            <a:spLocks/>
          </p:cNvSpPr>
          <p:nvPr/>
        </p:nvSpPr>
        <p:spPr>
          <a:xfrm>
            <a:off x="717361" y="365050"/>
            <a:ext cx="4229477" cy="1096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560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What we do know</a:t>
            </a:r>
            <a:endParaRPr lang="fr-FR" dirty="0"/>
          </a:p>
        </p:txBody>
      </p:sp>
      <p:sp>
        <p:nvSpPr>
          <p:cNvPr id="6" name="Titre 2"/>
          <p:cNvSpPr>
            <a:spLocks noGrp="1"/>
          </p:cNvSpPr>
          <p:nvPr>
            <p:ph type="title"/>
          </p:nvPr>
        </p:nvSpPr>
        <p:spPr>
          <a:xfrm>
            <a:off x="5640963" y="362131"/>
            <a:ext cx="4229477" cy="1096044"/>
          </a:xfrm>
        </p:spPr>
        <p:txBody>
          <a:bodyPr/>
          <a:lstStyle/>
          <a:p>
            <a:r>
              <a:rPr lang="en-US" dirty="0"/>
              <a:t>What we don’t know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191760" y="1701798"/>
            <a:ext cx="4749800" cy="283154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96% of the Universe content: dark matter and dark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Why is Universe made of matter and not antimatter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Why 3 families in the 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….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64C290D-A6B6-4A40-B8BB-4A5C9F7E6265}" type="slidenum">
              <a:rPr lang="en-US" smtClean="0"/>
              <a:t>5</a:t>
            </a:fld>
            <a:endParaRPr lang="en-US"/>
          </a:p>
        </p:txBody>
      </p:sp>
      <p:sp>
        <p:nvSpPr>
          <p:cNvPr id="12" name="ZoneTexte 11"/>
          <p:cNvSpPr txBox="1"/>
          <p:nvPr/>
        </p:nvSpPr>
        <p:spPr>
          <a:xfrm>
            <a:off x="497840" y="1691638"/>
            <a:ext cx="4485640" cy="70788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4% of the Universe content: matter, described by the Standard Model </a:t>
            </a:r>
            <a:endParaRPr lang="fr-FR" sz="2000" dirty="0"/>
          </a:p>
        </p:txBody>
      </p:sp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CFE5E517-CB9C-42BF-9253-17B7E4657614}"/>
              </a:ext>
            </a:extLst>
          </p:cNvPr>
          <p:cNvSpPr/>
          <p:nvPr/>
        </p:nvSpPr>
        <p:spPr>
          <a:xfrm>
            <a:off x="5530368" y="4948030"/>
            <a:ext cx="624689" cy="3487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D72A12-E7C3-40AF-A554-933006405C53}"/>
              </a:ext>
            </a:extLst>
          </p:cNvPr>
          <p:cNvSpPr/>
          <p:nvPr/>
        </p:nvSpPr>
        <p:spPr>
          <a:xfrm>
            <a:off x="6323998" y="4865925"/>
            <a:ext cx="159088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/>
              <a:t>New Physics</a:t>
            </a:r>
          </a:p>
        </p:txBody>
      </p:sp>
      <p:pic>
        <p:nvPicPr>
          <p:cNvPr id="10" name="image5.png" descr="Particules_elementaires.png">
            <a:extLst>
              <a:ext uri="{FF2B5EF4-FFF2-40B4-BE49-F238E27FC236}">
                <a16:creationId xmlns:a16="http://schemas.microsoft.com/office/drawing/2014/main" id="{0EB03898-95CA-4582-BBD3-FF7200131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839" y="2854662"/>
            <a:ext cx="2948690" cy="2401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5028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1"/>
          <a:stretch/>
        </p:blipFill>
        <p:spPr>
          <a:xfrm>
            <a:off x="5703216" y="2578230"/>
            <a:ext cx="2801639" cy="267752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26071" y="1357437"/>
            <a:ext cx="8415761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Direct</a:t>
            </a:r>
            <a:r>
              <a:rPr lang="en-US" sz="2000" dirty="0"/>
              <a:t> search for new particles (LHC experiments ATLAS and CMS)</a:t>
            </a:r>
            <a:endParaRPr lang="fr-FR" sz="2000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693043" y="301905"/>
            <a:ext cx="8501757" cy="1082395"/>
          </a:xfrm>
        </p:spPr>
        <p:txBody>
          <a:bodyPr/>
          <a:lstStyle/>
          <a:p>
            <a:r>
              <a:rPr lang="en-US" dirty="0"/>
              <a:t>Search for New Physics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64C290D-A6B6-4A40-B8BB-4A5C9F7E6265}" type="slidenum">
              <a:rPr lang="en-US" smtClean="0"/>
              <a:t>6</a:t>
            </a:fld>
            <a:endParaRPr lang="en-US" dirty="0"/>
          </a:p>
        </p:txBody>
      </p:sp>
      <p:sp>
        <p:nvSpPr>
          <p:cNvPr id="13" name="ZoneTexte 12"/>
          <p:cNvSpPr txBox="1"/>
          <p:nvPr/>
        </p:nvSpPr>
        <p:spPr>
          <a:xfrm>
            <a:off x="4067815" y="1834113"/>
            <a:ext cx="13938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FR" sz="2800" dirty="0">
                <a:latin typeface="+mn-lt"/>
              </a:rPr>
              <a:t>E=mc</a:t>
            </a:r>
            <a:r>
              <a:rPr lang="fr-FR" sz="2800" baseline="30000" dirty="0">
                <a:latin typeface="+mn-lt"/>
              </a:rPr>
              <a:t>2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3" r="616"/>
          <a:stretch/>
        </p:blipFill>
        <p:spPr>
          <a:xfrm>
            <a:off x="418855" y="3122184"/>
            <a:ext cx="3648960" cy="2055433"/>
          </a:xfrm>
          <a:prstGeom prst="rect">
            <a:avLst/>
          </a:prstGeom>
        </p:spPr>
      </p:pic>
      <p:sp>
        <p:nvSpPr>
          <p:cNvPr id="17" name="Ellipse 16"/>
          <p:cNvSpPr/>
          <p:nvPr/>
        </p:nvSpPr>
        <p:spPr>
          <a:xfrm>
            <a:off x="1139618" y="3268215"/>
            <a:ext cx="2136202" cy="7201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avec flèche 17"/>
          <p:cNvCxnSpPr/>
          <p:nvPr/>
        </p:nvCxnSpPr>
        <p:spPr>
          <a:xfrm flipV="1">
            <a:off x="2771750" y="2358656"/>
            <a:ext cx="1008140" cy="62828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1043395" y="5149559"/>
            <a:ext cx="3024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Particle accelerator</a:t>
            </a:r>
            <a:endParaRPr lang="fr-FR" dirty="0"/>
          </a:p>
        </p:txBody>
      </p:sp>
      <p:cxnSp>
        <p:nvCxnSpPr>
          <p:cNvPr id="20" name="Connecteur droit avec flèche 19"/>
          <p:cNvCxnSpPr/>
          <p:nvPr/>
        </p:nvCxnSpPr>
        <p:spPr>
          <a:xfrm>
            <a:off x="5118755" y="2276325"/>
            <a:ext cx="1715678" cy="13765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6446215" y="5188332"/>
            <a:ext cx="3024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particles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0049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326071" y="1357437"/>
            <a:ext cx="8415761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Direct</a:t>
            </a:r>
            <a:r>
              <a:rPr lang="en-US" sz="2000" dirty="0"/>
              <a:t> search for new particles (LHC experiments ATLAS and CMS)</a:t>
            </a:r>
            <a:endParaRPr lang="fr-FR" sz="2000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693043" y="301905"/>
            <a:ext cx="8501757" cy="1082395"/>
          </a:xfrm>
        </p:spPr>
        <p:txBody>
          <a:bodyPr/>
          <a:lstStyle/>
          <a:p>
            <a:r>
              <a:rPr lang="en-US" dirty="0"/>
              <a:t>Search for New Physics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64C290D-A6B6-4A40-B8BB-4A5C9F7E6265}" type="slidenum">
              <a:rPr lang="en-US" smtClean="0"/>
              <a:t>7</a:t>
            </a:fld>
            <a:endParaRPr lang="en-US" dirty="0"/>
          </a:p>
        </p:txBody>
      </p:sp>
      <p:sp>
        <p:nvSpPr>
          <p:cNvPr id="13" name="ZoneTexte 12"/>
          <p:cNvSpPr txBox="1"/>
          <p:nvPr/>
        </p:nvSpPr>
        <p:spPr>
          <a:xfrm>
            <a:off x="4067815" y="1834113"/>
            <a:ext cx="13938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r-FR" sz="2800" dirty="0">
                <a:latin typeface="+mn-lt"/>
              </a:rPr>
              <a:t>E=mc</a:t>
            </a:r>
            <a:r>
              <a:rPr lang="fr-FR" sz="2800" baseline="30000" dirty="0">
                <a:latin typeface="+mn-lt"/>
              </a:rPr>
              <a:t>2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3" r="616"/>
          <a:stretch/>
        </p:blipFill>
        <p:spPr>
          <a:xfrm>
            <a:off x="418855" y="3122184"/>
            <a:ext cx="3648960" cy="2055433"/>
          </a:xfrm>
          <a:prstGeom prst="rect">
            <a:avLst/>
          </a:prstGeom>
        </p:spPr>
      </p:pic>
      <p:sp>
        <p:nvSpPr>
          <p:cNvPr id="17" name="Ellipse 16"/>
          <p:cNvSpPr/>
          <p:nvPr/>
        </p:nvSpPr>
        <p:spPr>
          <a:xfrm>
            <a:off x="1139618" y="3252364"/>
            <a:ext cx="2136202" cy="7201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avec flèche 17"/>
          <p:cNvCxnSpPr/>
          <p:nvPr/>
        </p:nvCxnSpPr>
        <p:spPr>
          <a:xfrm flipV="1">
            <a:off x="2771750" y="2358656"/>
            <a:ext cx="1008140" cy="62828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1043395" y="5149559"/>
            <a:ext cx="3024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Particle accelerator</a:t>
            </a:r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1"/>
          <a:stretch/>
        </p:blipFill>
        <p:spPr>
          <a:xfrm>
            <a:off x="5703216" y="2578230"/>
            <a:ext cx="2801639" cy="2677529"/>
          </a:xfrm>
          <a:prstGeom prst="rect">
            <a:avLst/>
          </a:prstGeom>
        </p:spPr>
      </p:pic>
      <p:cxnSp>
        <p:nvCxnSpPr>
          <p:cNvPr id="23" name="Connecteur droit avec flèche 22"/>
          <p:cNvCxnSpPr/>
          <p:nvPr/>
        </p:nvCxnSpPr>
        <p:spPr>
          <a:xfrm>
            <a:off x="5118755" y="2276325"/>
            <a:ext cx="1715678" cy="13765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6446215" y="5188332"/>
            <a:ext cx="3024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particles</a:t>
            </a:r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4CA7C17-B8BE-4623-A7FA-C05E30888CE4}"/>
              </a:ext>
            </a:extLst>
          </p:cNvPr>
          <p:cNvSpPr txBox="1"/>
          <p:nvPr/>
        </p:nvSpPr>
        <p:spPr>
          <a:xfrm>
            <a:off x="3779890" y="4369886"/>
            <a:ext cx="232674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High energy needed!</a:t>
            </a:r>
          </a:p>
          <a:p>
            <a:r>
              <a:rPr lang="en-US" dirty="0"/>
              <a:t>		LHC</a:t>
            </a:r>
          </a:p>
        </p:txBody>
      </p:sp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FAADF608-879E-48CE-A59D-D4EE4A54390D}"/>
              </a:ext>
            </a:extLst>
          </p:cNvPr>
          <p:cNvSpPr/>
          <p:nvPr/>
        </p:nvSpPr>
        <p:spPr>
          <a:xfrm>
            <a:off x="4348355" y="4751937"/>
            <a:ext cx="371192" cy="2206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724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693043" y="301905"/>
            <a:ext cx="8501757" cy="1082395"/>
          </a:xfrm>
        </p:spPr>
        <p:txBody>
          <a:bodyPr/>
          <a:lstStyle/>
          <a:p>
            <a:r>
              <a:rPr lang="en-US" dirty="0"/>
              <a:t>Search for New Physics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325309" y="1372785"/>
            <a:ext cx="8415761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Indirect</a:t>
            </a:r>
            <a:r>
              <a:rPr lang="en-US" sz="2000" dirty="0"/>
              <a:t> effects through high precision tests of SM (</a:t>
            </a:r>
            <a:r>
              <a:rPr lang="en-US" sz="2000" dirty="0" err="1"/>
              <a:t>LHCb</a:t>
            </a:r>
            <a:r>
              <a:rPr lang="en-US" sz="2000" dirty="0"/>
              <a:t>, Belle II,…)</a:t>
            </a:r>
            <a:endParaRPr lang="fr-FR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64C290D-A6B6-4A40-B8BB-4A5C9F7E6265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10" name="Object 38"/>
          <p:cNvGraphicFramePr>
            <a:graphicFrameLocks noChangeAspect="1"/>
          </p:cNvGraphicFramePr>
          <p:nvPr>
            <p:extLst/>
          </p:nvPr>
        </p:nvGraphicFramePr>
        <p:xfrm>
          <a:off x="2243753" y="2451602"/>
          <a:ext cx="2232025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" name="Equation" r:id="rId3" imgW="1002865" imgH="177723" progId="Equation.3">
                  <p:embed/>
                </p:oleObj>
              </mc:Choice>
              <mc:Fallback>
                <p:oleObj name="Equation" r:id="rId3" imgW="1002865" imgH="177723" progId="Equation.3">
                  <p:embed/>
                  <p:pic>
                    <p:nvPicPr>
                      <p:cNvPr id="1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3753" y="2451602"/>
                        <a:ext cx="2232025" cy="3952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Connecteur droit avec flèche 12"/>
          <p:cNvCxnSpPr/>
          <p:nvPr/>
        </p:nvCxnSpPr>
        <p:spPr>
          <a:xfrm>
            <a:off x="4741953" y="2704134"/>
            <a:ext cx="508778" cy="13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5501239" y="2043720"/>
            <a:ext cx="2435642" cy="132343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New particles can appear during a short time, modifying the property of a decay</a:t>
            </a: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"/>
          <a:stretch/>
        </p:blipFill>
        <p:spPr bwMode="auto">
          <a:xfrm>
            <a:off x="2886251" y="3485957"/>
            <a:ext cx="4381815" cy="153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615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693043" y="301905"/>
            <a:ext cx="8501757" cy="1082395"/>
          </a:xfrm>
        </p:spPr>
        <p:txBody>
          <a:bodyPr/>
          <a:lstStyle/>
          <a:p>
            <a:r>
              <a:rPr lang="en-US" dirty="0"/>
              <a:t>Search for New Physics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325309" y="1372785"/>
            <a:ext cx="8415761" cy="40011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Indirect</a:t>
            </a:r>
            <a:r>
              <a:rPr lang="en-US" sz="2000" dirty="0"/>
              <a:t> effects through high precision tests of SM (</a:t>
            </a:r>
            <a:r>
              <a:rPr lang="en-US" sz="2000" dirty="0" err="1"/>
              <a:t>LHCb</a:t>
            </a:r>
            <a:r>
              <a:rPr lang="en-US" sz="2000" dirty="0"/>
              <a:t>, Belle II,…)</a:t>
            </a:r>
            <a:endParaRPr lang="fr-FR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64C290D-A6B6-4A40-B8BB-4A5C9F7E6265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10" name="Object 38"/>
          <p:cNvGraphicFramePr>
            <a:graphicFrameLocks noChangeAspect="1"/>
          </p:cNvGraphicFramePr>
          <p:nvPr>
            <p:extLst/>
          </p:nvPr>
        </p:nvGraphicFramePr>
        <p:xfrm>
          <a:off x="2243753" y="2451602"/>
          <a:ext cx="2232025" cy="395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4" name="Equation" r:id="rId4" imgW="1002865" imgH="177723" progId="Equation.3">
                  <p:embed/>
                </p:oleObj>
              </mc:Choice>
              <mc:Fallback>
                <p:oleObj name="Equation" r:id="rId4" imgW="1002865" imgH="177723" progId="Equation.3">
                  <p:embed/>
                  <p:pic>
                    <p:nvPicPr>
                      <p:cNvPr id="1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3753" y="2451602"/>
                        <a:ext cx="2232025" cy="3952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Connecteur droit avec flèche 12"/>
          <p:cNvCxnSpPr/>
          <p:nvPr/>
        </p:nvCxnSpPr>
        <p:spPr>
          <a:xfrm>
            <a:off x="4741953" y="2704134"/>
            <a:ext cx="508778" cy="13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5501239" y="2043720"/>
            <a:ext cx="2435642" cy="132343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New particles can appear during a short time, modifying the property of a decay</a:t>
            </a: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"/>
          <a:stretch/>
        </p:blipFill>
        <p:spPr bwMode="auto">
          <a:xfrm>
            <a:off x="2886251" y="3485957"/>
            <a:ext cx="4381815" cy="153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5BB2F22-FFBB-4418-8549-9EE06469FDF9}"/>
              </a:ext>
            </a:extLst>
          </p:cNvPr>
          <p:cNvSpPr txBox="1"/>
          <p:nvPr/>
        </p:nvSpPr>
        <p:spPr>
          <a:xfrm>
            <a:off x="3832972" y="4694314"/>
            <a:ext cx="2640256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High statistics needed!</a:t>
            </a:r>
          </a:p>
          <a:p>
            <a:r>
              <a:rPr lang="en-US" dirty="0"/>
              <a:t>		LHC, </a:t>
            </a:r>
            <a:r>
              <a:rPr lang="en-US" dirty="0" err="1"/>
              <a:t>SuperKEKb</a:t>
            </a:r>
            <a:endParaRPr lang="en-US" dirty="0"/>
          </a:p>
        </p:txBody>
      </p:sp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813F67A8-6833-4248-AFD7-9C836B570AC0}"/>
              </a:ext>
            </a:extLst>
          </p:cNvPr>
          <p:cNvSpPr/>
          <p:nvPr/>
        </p:nvSpPr>
        <p:spPr>
          <a:xfrm>
            <a:off x="4290182" y="5068745"/>
            <a:ext cx="371192" cy="2206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26088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36128</TotalTime>
  <Words>913</Words>
  <Application>Microsoft Office PowerPoint</Application>
  <PresentationFormat>Personnalisé</PresentationFormat>
  <Paragraphs>175</Paragraphs>
  <Slides>25</Slides>
  <Notes>11</Notes>
  <HiddenSlides>0</HiddenSlides>
  <MMClips>0</MMClips>
  <ScaleCrop>false</ScaleCrop>
  <HeadingPairs>
    <vt:vector size="8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41" baseType="lpstr">
      <vt:lpstr>Microsoft YaHei</vt:lpstr>
      <vt:lpstr>Arial</vt:lpstr>
      <vt:lpstr>Calibri</vt:lpstr>
      <vt:lpstr>Calibri Light</vt:lpstr>
      <vt:lpstr>DejaVu Sans</vt:lpstr>
      <vt:lpstr>FreeSans</vt:lpstr>
      <vt:lpstr>Liberation Sans</vt:lpstr>
      <vt:lpstr>Liberation Serif</vt:lpstr>
      <vt:lpstr>Mangal</vt:lpstr>
      <vt:lpstr>Noto Sans</vt:lpstr>
      <vt:lpstr>Segoe UI</vt:lpstr>
      <vt:lpstr>Tahoma</vt:lpstr>
      <vt:lpstr>Times New Roman</vt:lpstr>
      <vt:lpstr>Wingdings</vt:lpstr>
      <vt:lpstr>Thème Office</vt:lpstr>
      <vt:lpstr>Equation</vt:lpstr>
      <vt:lpstr>Physique des saveurs  Justine Serrano serrano@cppm.in2p3.fr</vt:lpstr>
      <vt:lpstr>Présentation PowerPoint</vt:lpstr>
      <vt:lpstr>Présentation PowerPoint</vt:lpstr>
      <vt:lpstr>Présentation PowerPoint</vt:lpstr>
      <vt:lpstr>What we don’t know</vt:lpstr>
      <vt:lpstr>Search for New Physics</vt:lpstr>
      <vt:lpstr>Search for New Physics</vt:lpstr>
      <vt:lpstr>Search for New Physics</vt:lpstr>
      <vt:lpstr>Search for New Physics</vt:lpstr>
      <vt:lpstr>In practice, we can</vt:lpstr>
      <vt:lpstr>In practice, we can</vt:lpstr>
      <vt:lpstr>The experiments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LHCb experiment (2011-2018)</vt:lpstr>
      <vt:lpstr>Upgraded LHCb (2022-)</vt:lpstr>
      <vt:lpstr>LHCb group at CPPM</vt:lpstr>
      <vt:lpstr>Lepton flavour universality: b→clν</vt:lpstr>
      <vt:lpstr>Lepton flavour universality: b→clν</vt:lpstr>
      <vt:lpstr>Semileptonic B decays: other than R(D*)</vt:lpstr>
      <vt:lpstr>LHC long-term schedule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Physics Searches with Tau Leptons</dc:title>
  <dc:creator>justine</dc:creator>
  <cp:lastModifiedBy>Justine</cp:lastModifiedBy>
  <cp:revision>415</cp:revision>
  <cp:lastPrinted>2018-09-17T09:44:32Z</cp:lastPrinted>
  <dcterms:created xsi:type="dcterms:W3CDTF">2017-10-20T23:41:18Z</dcterms:created>
  <dcterms:modified xsi:type="dcterms:W3CDTF">2023-10-05T15:14:37Z</dcterms:modified>
</cp:coreProperties>
</file>