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98" r:id="rId3"/>
    <p:sldId id="294" r:id="rId4"/>
    <p:sldId id="328" r:id="rId5"/>
    <p:sldId id="299" r:id="rId6"/>
    <p:sldId id="587" r:id="rId7"/>
    <p:sldId id="317" r:id="rId8"/>
    <p:sldId id="655" r:id="rId9"/>
    <p:sldId id="594" r:id="rId10"/>
    <p:sldId id="619" r:id="rId11"/>
    <p:sldId id="629" r:id="rId12"/>
    <p:sldId id="647" r:id="rId13"/>
    <p:sldId id="657" r:id="rId14"/>
    <p:sldId id="348" r:id="rId15"/>
    <p:sldId id="582" r:id="rId16"/>
    <p:sldId id="656" r:id="rId17"/>
    <p:sldId id="626" r:id="rId18"/>
    <p:sldId id="300" r:id="rId19"/>
    <p:sldId id="638" r:id="rId20"/>
    <p:sldId id="654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5"/>
    <p:restoredTop sz="94974"/>
  </p:normalViewPr>
  <p:slideViewPr>
    <p:cSldViewPr snapToGrid="0" snapToObjects="1">
      <p:cViewPr varScale="1">
        <p:scale>
          <a:sx n="71" d="100"/>
          <a:sy n="71" d="100"/>
        </p:scale>
        <p:origin x="176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98160-473B-9446-B7A8-AF9CCB701A00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9B75E-01F7-7744-9DF4-D8994FBC4B3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90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63462-29D9-1849-9070-2DE2AE725BCE}" type="slidenum">
              <a:rPr lang="en-US"/>
              <a:pPr/>
              <a:t>2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A481E30-B428-0D4D-B4E9-0584709872E6}" type="slidenum">
              <a:rPr lang="en-US"/>
              <a:pPr/>
              <a:t>3</a:t>
            </a:fld>
            <a:endParaRPr lang="en-US"/>
          </a:p>
        </p:txBody>
      </p:sp>
      <p:sp>
        <p:nvSpPr>
          <p:cNvPr id="696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68611" cy="4096149"/>
          </a:xfrm>
          <a:noFill/>
          <a:ln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A481E30-B428-0D4D-B4E9-0584709872E6}" type="slidenum">
              <a:rPr lang="en-US"/>
              <a:pPr/>
              <a:t>4</a:t>
            </a:fld>
            <a:endParaRPr lang="en-US"/>
          </a:p>
        </p:txBody>
      </p:sp>
      <p:sp>
        <p:nvSpPr>
          <p:cNvPr id="696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68611" cy="4096149"/>
          </a:xfrm>
          <a:noFill/>
          <a:ln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3910D-6015-6747-A81C-AC3A7D4E7959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668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3910D-6015-6747-A81C-AC3A7D4E7959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462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90D287-4B32-1161-D141-C06D1B07B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750317-C6D0-09E7-E9B3-754ACBE5BC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775F90-269B-5BDF-3100-554736B35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BEB3-E2C6-E841-B41C-C46F22A2D60E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B94CA6-05C8-6223-3447-0C0D1F5B3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7B70B1-C821-23A5-B7C4-6D8716ECC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0974-6ED0-134F-B466-71703FA5B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0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F693F-07F1-AFFB-B203-3E1649DEE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A55F93B-2717-6AB1-924A-2E684926F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93FCC9-3D54-BACB-3B71-D1B21A4A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BEB3-E2C6-E841-B41C-C46F22A2D60E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CE0047-A4BA-B829-79D7-A3ED8EC0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808CE1-23F0-D0BA-114B-1F1ABE603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0974-6ED0-134F-B466-71703FA5B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12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CCE3ABA-4F45-42CC-C2D1-31C89B6DD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B64A27F-2331-17F2-3064-C4C1D4C34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A96EDB-B948-2EFB-D1C1-535672BEB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BEB3-E2C6-E841-B41C-C46F22A2D60E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7C0278-DC5C-50A1-C3E1-B2883C3F9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FCA5E7-8F66-06FE-EF43-82C56997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0974-6ED0-134F-B466-71703FA5B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06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10C57-0E2C-51C6-D035-E95A85160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5D4996-D351-2135-9521-00C702EDC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B54102-669B-5459-88FE-4D85A8E96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BEB3-E2C6-E841-B41C-C46F22A2D60E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B36A2A-3674-0D80-7FB8-BC5C43CE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133CE6-5114-D51C-D939-69F808BB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0974-6ED0-134F-B466-71703FA5B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1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370E8A-F67B-3F7B-894E-C9592FFDE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333BF8-942F-0F6B-8660-C68023EF3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0C62AE-613E-7074-6705-17F0232D6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BEB3-E2C6-E841-B41C-C46F22A2D60E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24494E-49A8-D1C4-970A-0A1CB6957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37B9B0-AF56-60E8-0BAF-1B8882CDA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0974-6ED0-134F-B466-71703FA5B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27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72C619-F584-64C3-1A88-ED41068FF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8B7EB6-164C-5572-BFA0-C2CA3FE1C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27F2B32-5078-27B6-BFE5-FB924A661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5E5158-6263-2D54-C84F-A355D64C8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BEB3-E2C6-E841-B41C-C46F22A2D60E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E1D7CD3-6C23-552F-F4CA-E527F5528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35AD59-EE1D-7AC6-EAA0-8BD3F2B6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0974-6ED0-134F-B466-71703FA5B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26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4B1128-C2A2-3026-F73B-2F20AE0B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16FE53-B825-F68D-6017-16AABCD8D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397EC0-7B2C-90F0-026E-B1A04FFDF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184498-1A06-4201-EF51-F9D29A60B8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A732755-E44E-96A8-E095-27EA6931E7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59B8C61-C6E3-B6CB-5BFF-1803343D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BEB3-E2C6-E841-B41C-C46F22A2D60E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C4D08F-4504-57F7-D401-613843C68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D83EB6E-865A-C883-0373-1C4DEA374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0974-6ED0-134F-B466-71703FA5B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7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57F7C2-2108-A1FC-656B-0E0EFAF80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5E9C16A-7085-12B8-7852-D4BC8A8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BEB3-E2C6-E841-B41C-C46F22A2D60E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8C77A8A-33C1-54D1-4583-025BB06A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57B2CC4-C8BB-EAEE-FCC3-C17375B2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0974-6ED0-134F-B466-71703FA5B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9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7EBFEA1-665C-6450-98CE-2D48DA49D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BEB3-E2C6-E841-B41C-C46F22A2D60E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13980AC-7737-BA9F-4F03-424A63BD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58A560-EA34-7D8C-76DC-5AA4A717C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0974-6ED0-134F-B466-71703FA5B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8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1A79F6-F8B9-4270-19A4-ECE275BD5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97DD62-3D88-D040-D5CF-EF5C95EE1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471EF5-C4F2-BBFE-2A33-78B6BDF62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9E77121-A2FE-FC7F-D656-4F28E70CE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BEB3-E2C6-E841-B41C-C46F22A2D60E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646147-BD92-0216-4B53-787EA69AF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5AADE7-8D35-31F8-720C-DA8901FD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0974-6ED0-134F-B466-71703FA5B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24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B1071-44AA-D8D9-2A06-88032F46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464E2EE-B37C-DF8E-B238-8FB018D7E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4B28F93-871D-3E1C-21A4-44C0BBA3C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2278AE-A5CE-41E2-FB35-206C965B5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BEB3-E2C6-E841-B41C-C46F22A2D60E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B35758-A3EA-F940-13C0-A91A9FA0F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874077-F0D7-C231-C057-8A8D17FD9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0974-6ED0-134F-B466-71703FA5B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2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9A718D1-D783-9079-3D98-F86E8898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5299AF-E514-E7E5-098E-92B572A2D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0AA0B0-3AB7-4E2A-76E9-97459F7EB0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5BEB3-E2C6-E841-B41C-C46F22A2D60E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31283A-359F-310B-3BF1-961CD1F97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435D85-6BDA-61CA-6F5B-9478057EF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0974-6ED0-134F-B466-71703FA5B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7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jinst.sissa.it/jinst/common/archiveFile?filePath=/home/jinst/jinstArchive/archive/papers/preprint/JINST_012P_0216/6/2016_JINST_11_P04001.pdf&amp;fileType=pdf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://jinst.sissa.it/jinst/common/archiveFile?filePath=/home/jinst/jinstArchive/archive/papers/preprint/JINST_012P_0216/6/2016_JINST_11_P04001.pdf&amp;fileType=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8476" y="425931"/>
            <a:ext cx="7772400" cy="188574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Bangla MN" pitchFamily="2" charset="0"/>
                <a:cs typeface="Bangla MN" pitchFamily="2" charset="0"/>
              </a:rPr>
              <a:t>(T)SDHCAL</a:t>
            </a:r>
            <a:br>
              <a:rPr lang="en-US" sz="2800" dirty="0">
                <a:latin typeface="Bangla MN" pitchFamily="2" charset="0"/>
                <a:cs typeface="Bangla MN" pitchFamily="2" charset="0"/>
              </a:rPr>
            </a:br>
            <a:br>
              <a:rPr lang="en-US" sz="2800" b="1" cap="small" dirty="0">
                <a:latin typeface="Bangla MN" pitchFamily="2" charset="0"/>
                <a:cs typeface="Bangla MN" pitchFamily="2" charset="0"/>
              </a:rPr>
            </a:br>
            <a:endParaRPr lang="en-US" sz="2800" dirty="0">
              <a:latin typeface="Bangla MN" pitchFamily="2" charset="0"/>
              <a:cs typeface="Bangla MN" pitchFamily="2" charset="0"/>
            </a:endParaRPr>
          </a:p>
        </p:txBody>
      </p:sp>
      <p:sp>
        <p:nvSpPr>
          <p:cNvPr id="4" name="Google Shape;245;p44">
            <a:extLst>
              <a:ext uri="{FF2B5EF4-FFF2-40B4-BE49-F238E27FC236}">
                <a16:creationId xmlns:a16="http://schemas.microsoft.com/office/drawing/2014/main" id="{A8059B6F-69FD-8498-0015-152EF97F28B5}"/>
              </a:ext>
            </a:extLst>
          </p:cNvPr>
          <p:cNvSpPr/>
          <p:nvPr/>
        </p:nvSpPr>
        <p:spPr>
          <a:xfrm>
            <a:off x="1096476" y="2311679"/>
            <a:ext cx="9996400" cy="1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br>
              <a:rPr lang="en" sz="2400" dirty="0">
                <a:latin typeface="Arial"/>
                <a:ea typeface="Arial"/>
                <a:cs typeface="Arial"/>
                <a:sym typeface="Arial"/>
              </a:rPr>
            </a:br>
            <a:r>
              <a:rPr lang="en" sz="2400" b="1" i="1" dirty="0" err="1">
                <a:latin typeface="Times New Roman"/>
                <a:ea typeface="Times New Roman"/>
                <a:cs typeface="Times New Roman"/>
                <a:sym typeface="Times New Roman"/>
              </a:rPr>
              <a:t>I.Laktineh</a:t>
            </a:r>
            <a:endParaRPr lang="en" sz="2400" b="1"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en" sz="2667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IP2I, Lyon, France</a:t>
            </a:r>
          </a:p>
          <a:p>
            <a:pPr algn="ctr"/>
            <a:endParaRPr lang="en" sz="2667" dirty="0">
              <a:solidFill>
                <a:srgbClr val="000090"/>
              </a:solidFill>
              <a:latin typeface="Times New Roman"/>
              <a:ea typeface="Arial"/>
              <a:cs typeface="Times New Roman"/>
              <a:sym typeface="Times New Roman"/>
            </a:endParaRPr>
          </a:p>
          <a:p>
            <a:pPr algn="ctr"/>
            <a:r>
              <a:rPr lang="en" sz="2667" dirty="0">
                <a:solidFill>
                  <a:srgbClr val="000090"/>
                </a:solidFill>
                <a:latin typeface="Times New Roman"/>
                <a:ea typeface="Arial"/>
                <a:cs typeface="Times New Roman"/>
                <a:sym typeface="Times New Roman"/>
              </a:rPr>
              <a:t>On behalf of the French g</a:t>
            </a:r>
            <a:r>
              <a:rPr lang="fr-FR" sz="2667" dirty="0">
                <a:solidFill>
                  <a:srgbClr val="000090"/>
                </a:solidFill>
                <a:latin typeface="Times New Roman"/>
                <a:ea typeface="Arial"/>
                <a:cs typeface="Times New Roman"/>
                <a:sym typeface="Times New Roman"/>
              </a:rPr>
              <a:t>ro</a:t>
            </a:r>
            <a:r>
              <a:rPr lang="en" sz="2667" dirty="0">
                <a:solidFill>
                  <a:srgbClr val="000090"/>
                </a:solidFill>
                <a:latin typeface="Times New Roman"/>
                <a:ea typeface="Arial"/>
                <a:cs typeface="Times New Roman"/>
                <a:sym typeface="Times New Roman"/>
              </a:rPr>
              <a:t>ups of</a:t>
            </a:r>
          </a:p>
          <a:p>
            <a:pPr algn="ctr"/>
            <a:r>
              <a:rPr lang="en" sz="2667" dirty="0">
                <a:solidFill>
                  <a:srgbClr val="000090"/>
                </a:solidFill>
                <a:latin typeface="Times New Roman"/>
                <a:ea typeface="Arial"/>
                <a:cs typeface="Times New Roman"/>
                <a:sym typeface="Times New Roman"/>
              </a:rPr>
              <a:t>IP2I, LPCC, OMEGA</a:t>
            </a:r>
          </a:p>
          <a:p>
            <a:pPr algn="ctr"/>
            <a:r>
              <a:rPr lang="fr-FR" sz="2667" dirty="0">
                <a:solidFill>
                  <a:srgbClr val="000090"/>
                </a:solidFill>
                <a:latin typeface="Times New Roman"/>
                <a:ea typeface="Arial"/>
                <a:cs typeface="Times New Roman"/>
                <a:sym typeface="Times New Roman"/>
              </a:rPr>
              <a:t>a</a:t>
            </a:r>
            <a:r>
              <a:rPr lang="en" sz="2667" dirty="0" err="1">
                <a:solidFill>
                  <a:srgbClr val="000090"/>
                </a:solidFill>
                <a:latin typeface="Times New Roman"/>
                <a:ea typeface="Arial"/>
                <a:cs typeface="Times New Roman"/>
                <a:sym typeface="Times New Roman"/>
              </a:rPr>
              <a:t>nd</a:t>
            </a:r>
            <a:r>
              <a:rPr lang="en" sz="2667" dirty="0">
                <a:solidFill>
                  <a:srgbClr val="000090"/>
                </a:solidFill>
                <a:latin typeface="Times New Roman"/>
                <a:ea typeface="Arial"/>
                <a:cs typeface="Times New Roman"/>
                <a:sym typeface="Times New Roman"/>
              </a:rPr>
              <a:t> 7 other groups from Spain, Belgium, </a:t>
            </a:r>
            <a:r>
              <a:rPr lang="en" sz="2667" dirty="0" err="1">
                <a:solidFill>
                  <a:srgbClr val="000090"/>
                </a:solidFill>
                <a:latin typeface="Times New Roman"/>
                <a:ea typeface="Arial"/>
                <a:cs typeface="Times New Roman"/>
                <a:sym typeface="Times New Roman"/>
              </a:rPr>
              <a:t>S.Korea</a:t>
            </a:r>
            <a:r>
              <a:rPr lang="en" sz="2667" dirty="0">
                <a:solidFill>
                  <a:srgbClr val="000090"/>
                </a:solidFill>
                <a:latin typeface="Times New Roman"/>
                <a:ea typeface="Arial"/>
                <a:cs typeface="Times New Roman"/>
                <a:sym typeface="Times New Roman"/>
              </a:rPr>
              <a:t>, China and Tunisia</a:t>
            </a:r>
            <a:endParaRPr sz="26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246;p44">
            <a:extLst>
              <a:ext uri="{FF2B5EF4-FFF2-40B4-BE49-F238E27FC236}">
                <a16:creationId xmlns:a16="http://schemas.microsoft.com/office/drawing/2014/main" id="{D3D9EB7A-5961-D1B8-33A4-995BAEBA666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62666" y="4968694"/>
            <a:ext cx="2200133" cy="155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47;p44">
            <a:extLst>
              <a:ext uri="{FF2B5EF4-FFF2-40B4-BE49-F238E27FC236}">
                <a16:creationId xmlns:a16="http://schemas.microsoft.com/office/drawing/2014/main" id="{99D83B27-BEEF-BCCA-FBD0-AEE90668855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6760" y="5062736"/>
            <a:ext cx="2595833" cy="136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48;p44">
            <a:extLst>
              <a:ext uri="{FF2B5EF4-FFF2-40B4-BE49-F238E27FC236}">
                <a16:creationId xmlns:a16="http://schemas.microsoft.com/office/drawing/2014/main" id="{91B9E3E3-80C5-9F3D-ECAC-7B524207A46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5063" y="4968691"/>
            <a:ext cx="1463368" cy="1463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46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4"/>
    </mc:Choice>
    <mc:Fallback xmlns="">
      <p:transition spd="slow" advTm="1329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59B4A4-88F0-52FB-C11E-6EA2BE494AED}"/>
              </a:ext>
            </a:extLst>
          </p:cNvPr>
          <p:cNvSpPr/>
          <p:nvPr/>
        </p:nvSpPr>
        <p:spPr>
          <a:xfrm>
            <a:off x="6554931" y="1156774"/>
            <a:ext cx="1139693" cy="194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61C5A6-F4C8-7141-D2BE-3306090AA36B}"/>
              </a:ext>
            </a:extLst>
          </p:cNvPr>
          <p:cNvSpPr txBox="1"/>
          <p:nvPr/>
        </p:nvSpPr>
        <p:spPr>
          <a:xfrm>
            <a:off x="900753" y="608514"/>
            <a:ext cx="961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 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Timing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an important factor to identify delayed neutrons and </a:t>
            </a:r>
            <a:r>
              <a:rPr lang="en-US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reconstruct their energy</a:t>
            </a:r>
          </a:p>
        </p:txBody>
      </p:sp>
      <p:pic>
        <p:nvPicPr>
          <p:cNvPr id="6" name="Image 19" descr="distanceNKZoom.png">
            <a:extLst>
              <a:ext uri="{FF2B5EF4-FFF2-40B4-BE49-F238E27FC236}">
                <a16:creationId xmlns:a16="http://schemas.microsoft.com/office/drawing/2014/main" id="{D0C879B3-62A6-6FA4-B8E5-8354229ADC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3068" y="988785"/>
            <a:ext cx="2389901" cy="191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20" descr="distanceZoom.png">
            <a:extLst>
              <a:ext uri="{FF2B5EF4-FFF2-40B4-BE49-F238E27FC236}">
                <a16:creationId xmlns:a16="http://schemas.microsoft.com/office/drawing/2014/main" id="{04369952-681A-A47C-F12E-650C161DD5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100" y="1041626"/>
            <a:ext cx="2137680" cy="186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1AC6084-5ADB-693C-0CA8-1AE3F1A55020}"/>
              </a:ext>
            </a:extLst>
          </p:cNvPr>
          <p:cNvSpPr txBox="1"/>
          <p:nvPr/>
        </p:nvSpPr>
        <p:spPr>
          <a:xfrm>
            <a:off x="1644318" y="2771859"/>
            <a:ext cx="8337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Timing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help to separate close-by showers and reduce the confusion for a better </a:t>
            </a: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PFA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application. Example:  pi-(20 GeV), K-(10 GeV) separated by 15 cm.</a:t>
            </a:r>
          </a:p>
        </p:txBody>
      </p:sp>
      <p:pic>
        <p:nvPicPr>
          <p:cNvPr id="9" name="Image 8" descr="Capture d’écran 2020-01-22 à 18.18.22.png">
            <a:extLst>
              <a:ext uri="{FF2B5EF4-FFF2-40B4-BE49-F238E27FC236}">
                <a16:creationId xmlns:a16="http://schemas.microsoft.com/office/drawing/2014/main" id="{25191682-E1AC-31F4-9084-5C17BBC2C8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295" y="3516649"/>
            <a:ext cx="3206563" cy="1736819"/>
          </a:xfrm>
          <a:prstGeom prst="rect">
            <a:avLst/>
          </a:prstGeom>
        </p:spPr>
      </p:pic>
      <p:pic>
        <p:nvPicPr>
          <p:cNvPr id="10" name="Image 9" descr="Capture d’écran 2020-01-22 à 18.18.42.png">
            <a:extLst>
              <a:ext uri="{FF2B5EF4-FFF2-40B4-BE49-F238E27FC236}">
                <a16:creationId xmlns:a16="http://schemas.microsoft.com/office/drawing/2014/main" id="{71C74B07-D48E-4CCE-060E-C3F7E628F9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293" y="5046393"/>
            <a:ext cx="3206562" cy="1825291"/>
          </a:xfrm>
          <a:prstGeom prst="rect">
            <a:avLst/>
          </a:prstGeom>
        </p:spPr>
      </p:pic>
      <p:pic>
        <p:nvPicPr>
          <p:cNvPr id="11" name="Image 10" descr="Capture d’écran 2020-01-22 à 18.19.47.png">
            <a:extLst>
              <a:ext uri="{FF2B5EF4-FFF2-40B4-BE49-F238E27FC236}">
                <a16:creationId xmlns:a16="http://schemas.microsoft.com/office/drawing/2014/main" id="{75302CD6-E94E-74FD-31C6-1CBCB5AA5E5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760" y="3483826"/>
            <a:ext cx="2781603" cy="1618692"/>
          </a:xfrm>
          <a:prstGeom prst="rect">
            <a:avLst/>
          </a:prstGeom>
        </p:spPr>
      </p:pic>
      <p:pic>
        <p:nvPicPr>
          <p:cNvPr id="12" name="Image 11" descr="Capture d’écran 2020-01-22 à 18.20.34.png">
            <a:extLst>
              <a:ext uri="{FF2B5EF4-FFF2-40B4-BE49-F238E27FC236}">
                <a16:creationId xmlns:a16="http://schemas.microsoft.com/office/drawing/2014/main" id="{803DE457-DDB4-3A84-EA70-92FE0F8875D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930" y="5117860"/>
            <a:ext cx="2781603" cy="161869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9056DF7-5C41-627A-277C-09C28CD8D1C6}"/>
              </a:ext>
            </a:extLst>
          </p:cNvPr>
          <p:cNvSpPr txBox="1"/>
          <p:nvPr/>
        </p:nvSpPr>
        <p:spPr>
          <a:xfrm>
            <a:off x="6829024" y="3516649"/>
            <a:ext cx="1731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 ns  resolution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DA81FA7-7B86-24E2-0924-5A8AD8FE92DA}"/>
              </a:ext>
            </a:extLst>
          </p:cNvPr>
          <p:cNvSpPr txBox="1"/>
          <p:nvPr/>
        </p:nvSpPr>
        <p:spPr>
          <a:xfrm>
            <a:off x="6829024" y="5390659"/>
            <a:ext cx="2128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100 </a:t>
            </a:r>
            <a:r>
              <a:rPr lang="en-US" sz="1400" dirty="0" err="1"/>
              <a:t>ps</a:t>
            </a:r>
            <a:r>
              <a:rPr lang="en-US" sz="1400" dirty="0"/>
              <a:t>  resolution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2CC9884-46DD-F744-C09F-CB87993BEA96}"/>
              </a:ext>
            </a:extLst>
          </p:cNvPr>
          <p:cNvSpPr txBox="1"/>
          <p:nvPr/>
        </p:nvSpPr>
        <p:spPr>
          <a:xfrm>
            <a:off x="1948769" y="4156155"/>
            <a:ext cx="296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DB46E9C-139E-1733-B9AD-277928AFF9B1}"/>
              </a:ext>
            </a:extLst>
          </p:cNvPr>
          <p:cNvSpPr txBox="1"/>
          <p:nvPr/>
        </p:nvSpPr>
        <p:spPr>
          <a:xfrm>
            <a:off x="1964340" y="580651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EAD0376-64CF-771E-1CB5-45330BFCC83C}"/>
              </a:ext>
            </a:extLst>
          </p:cNvPr>
          <p:cNvSpPr txBox="1"/>
          <p:nvPr/>
        </p:nvSpPr>
        <p:spPr>
          <a:xfrm>
            <a:off x="4697506" y="4704811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78FFCFE-4E53-A3F8-06A1-645D72154D92}"/>
              </a:ext>
            </a:extLst>
          </p:cNvPr>
          <p:cNvSpPr txBox="1"/>
          <p:nvPr/>
        </p:nvSpPr>
        <p:spPr>
          <a:xfrm>
            <a:off x="4654477" y="635776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A9B0D55-362A-DD78-D299-8592036B79AE}"/>
              </a:ext>
            </a:extLst>
          </p:cNvPr>
          <p:cNvSpPr txBox="1"/>
          <p:nvPr/>
        </p:nvSpPr>
        <p:spPr>
          <a:xfrm>
            <a:off x="6400771" y="4213608"/>
            <a:ext cx="4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99267C2-DAE7-1928-E224-3F70B8E773A3}"/>
              </a:ext>
            </a:extLst>
          </p:cNvPr>
          <p:cNvSpPr txBox="1"/>
          <p:nvPr/>
        </p:nvSpPr>
        <p:spPr>
          <a:xfrm>
            <a:off x="8864737" y="4883542"/>
            <a:ext cx="350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AA11431-36F1-603C-9359-F5A2A87BE05A}"/>
              </a:ext>
            </a:extLst>
          </p:cNvPr>
          <p:cNvSpPr txBox="1"/>
          <p:nvPr/>
        </p:nvSpPr>
        <p:spPr>
          <a:xfrm>
            <a:off x="8864737" y="6542431"/>
            <a:ext cx="350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9F083B4-F4BE-12DD-A3A8-3C66DE3F6F29}"/>
              </a:ext>
            </a:extLst>
          </p:cNvPr>
          <p:cNvSpPr txBox="1"/>
          <p:nvPr/>
        </p:nvSpPr>
        <p:spPr>
          <a:xfrm>
            <a:off x="6325462" y="5869215"/>
            <a:ext cx="4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058915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8AD977A-4432-4552-F775-12C5E214D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2199268"/>
            <a:ext cx="7772400" cy="192677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363DFD5-8DDD-1E25-5EAA-08CAB7FD6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4271554"/>
            <a:ext cx="7876902" cy="22990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B857FD8-CDBB-D6D2-AB72-47D65BCA6940}"/>
              </a:ext>
            </a:extLst>
          </p:cNvPr>
          <p:cNvSpPr txBox="1"/>
          <p:nvPr/>
        </p:nvSpPr>
        <p:spPr>
          <a:xfrm>
            <a:off x="900752" y="1153882"/>
            <a:ext cx="9414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Including time information in the simulation to separate hadronic showers ( 10 GeV neutral particle from 30 GeV charged particle) using techniques similar to ARBOR’s ones.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24ED8E-7892-3C90-7943-8CAB9C1C17E6}"/>
              </a:ext>
            </a:extLst>
          </p:cNvPr>
          <p:cNvSpPr txBox="1"/>
          <p:nvPr/>
        </p:nvSpPr>
        <p:spPr>
          <a:xfrm>
            <a:off x="3016156" y="388627"/>
            <a:ext cx="551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Timing for PFA</a:t>
            </a:r>
          </a:p>
        </p:txBody>
      </p:sp>
    </p:spTree>
    <p:extLst>
      <p:ext uri="{BB962C8B-B14F-4D97-AF65-F5344CB8AC3E}">
        <p14:creationId xmlns:p14="http://schemas.microsoft.com/office/powerpoint/2010/main" val="142275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15">
            <a:extLst>
              <a:ext uri="{FF2B5EF4-FFF2-40B4-BE49-F238E27FC236}">
                <a16:creationId xmlns:a16="http://schemas.microsoft.com/office/drawing/2014/main" id="{94786805-2D6A-AB40-8CD1-5984C9400680}"/>
              </a:ext>
            </a:extLst>
          </p:cNvPr>
          <p:cNvGrpSpPr/>
          <p:nvPr/>
        </p:nvGrpSpPr>
        <p:grpSpPr>
          <a:xfrm>
            <a:off x="948646" y="1886082"/>
            <a:ext cx="9144000" cy="2304875"/>
            <a:chOff x="0" y="4150100"/>
            <a:chExt cx="9144000" cy="2707900"/>
          </a:xfrm>
        </p:grpSpPr>
        <p:pic>
          <p:nvPicPr>
            <p:cNvPr id="7" name="Image 6" descr="Capture d’écran 2017-04-04 à 11.02.46.png">
              <a:extLst>
                <a:ext uri="{FF2B5EF4-FFF2-40B4-BE49-F238E27FC236}">
                  <a16:creationId xmlns:a16="http://schemas.microsoft.com/office/drawing/2014/main" id="{EDDC0186-5B85-E941-8878-D29FAEDF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279900"/>
              <a:ext cx="2921000" cy="2441574"/>
            </a:xfrm>
            <a:prstGeom prst="rect">
              <a:avLst/>
            </a:prstGeom>
          </p:spPr>
        </p:pic>
        <p:pic>
          <p:nvPicPr>
            <p:cNvPr id="10" name="Image 9" descr="Capture d’écran 2017-04-04 à 11.05.48.png">
              <a:extLst>
                <a:ext uri="{FF2B5EF4-FFF2-40B4-BE49-F238E27FC236}">
                  <a16:creationId xmlns:a16="http://schemas.microsoft.com/office/drawing/2014/main" id="{9297914E-8601-1A48-8EA7-6067B250E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1304" y="4787900"/>
              <a:ext cx="2712696" cy="2070100"/>
            </a:xfrm>
            <a:prstGeom prst="rect">
              <a:avLst/>
            </a:prstGeom>
          </p:spPr>
        </p:pic>
        <p:pic>
          <p:nvPicPr>
            <p:cNvPr id="11" name="Image 10" descr="Capture d’écran 2017-04-04 à 11.03.13.png">
              <a:extLst>
                <a:ext uri="{FF2B5EF4-FFF2-40B4-BE49-F238E27FC236}">
                  <a16:creationId xmlns:a16="http://schemas.microsoft.com/office/drawing/2014/main" id="{CAD4C786-CBD8-8843-B63F-FD453296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1000" y="4150100"/>
              <a:ext cx="3510304" cy="257137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A86191-5015-5A42-ACEB-2C55D9A1EBCA}"/>
                </a:ext>
              </a:extLst>
            </p:cNvPr>
            <p:cNvSpPr/>
            <p:nvPr/>
          </p:nvSpPr>
          <p:spPr>
            <a:xfrm>
              <a:off x="2921000" y="4150100"/>
              <a:ext cx="990600" cy="129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9A9D8546-E213-9746-B98B-9177A40BD1C8}"/>
              </a:ext>
            </a:extLst>
          </p:cNvPr>
          <p:cNvSpPr txBox="1"/>
          <p:nvPr/>
        </p:nvSpPr>
        <p:spPr>
          <a:xfrm>
            <a:off x="466104" y="226998"/>
            <a:ext cx="9769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</a:p>
          <a:p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MultiGAP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RPC is an excellent candidate. 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5-gap of 200 µm each separating glass plates of 250 µm thick can provide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 time resolution of around 100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" descr="page18image14341408">
            <a:extLst>
              <a:ext uri="{FF2B5EF4-FFF2-40B4-BE49-F238E27FC236}">
                <a16:creationId xmlns:a16="http://schemas.microsoft.com/office/drawing/2014/main" id="{69027792-A640-5462-09E6-33B3A8658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49" y="4910386"/>
            <a:ext cx="2628759" cy="185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D8263B3-6ED9-9C6E-919E-1B449B9E8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0300" y="4839033"/>
            <a:ext cx="2406779" cy="19393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C001CB-7222-B582-8988-3EF6969B9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9136" y="4814849"/>
            <a:ext cx="2698166" cy="1987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A411040-CE74-8FE5-4E43-6C05A8EF983E}"/>
              </a:ext>
            </a:extLst>
          </p:cNvPr>
          <p:cNvSpPr txBox="1"/>
          <p:nvPr/>
        </p:nvSpPr>
        <p:spPr>
          <a:xfrm>
            <a:off x="948646" y="4136716"/>
            <a:ext cx="9551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and easy way to build MRPC was recently developed. </a:t>
            </a:r>
          </a:p>
          <a:p>
            <a:r>
              <a:rPr lang="en-US" dirty="0"/>
              <a:t>Preliminary results  show an efficiency &gt; 93% with 5 gaps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CC41BC-00D5-2318-30F9-B4388EDEC353}"/>
              </a:ext>
            </a:extLst>
          </p:cNvPr>
          <p:cNvSpPr txBox="1"/>
          <p:nvPr/>
        </p:nvSpPr>
        <p:spPr>
          <a:xfrm>
            <a:off x="659232" y="1638348"/>
            <a:ext cx="688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standard method to build MRPC is based on using fishing line</a:t>
            </a:r>
          </a:p>
        </p:txBody>
      </p:sp>
      <p:grpSp>
        <p:nvGrpSpPr>
          <p:cNvPr id="2" name="Grouper 69">
            <a:extLst>
              <a:ext uri="{FF2B5EF4-FFF2-40B4-BE49-F238E27FC236}">
                <a16:creationId xmlns:a16="http://schemas.microsoft.com/office/drawing/2014/main" id="{FA8D45E9-24A4-0B98-B2D1-CEF0F5B110B8}"/>
              </a:ext>
            </a:extLst>
          </p:cNvPr>
          <p:cNvGrpSpPr/>
          <p:nvPr/>
        </p:nvGrpSpPr>
        <p:grpSpPr>
          <a:xfrm>
            <a:off x="8851803" y="554324"/>
            <a:ext cx="2481686" cy="1762001"/>
            <a:chOff x="304800" y="861393"/>
            <a:chExt cx="3124200" cy="5463207"/>
          </a:xfrm>
        </p:grpSpPr>
        <p:sp>
          <p:nvSpPr>
            <p:cNvPr id="5" name="Freeform 1">
              <a:extLst>
                <a:ext uri="{FF2B5EF4-FFF2-40B4-BE49-F238E27FC236}">
                  <a16:creationId xmlns:a16="http://schemas.microsoft.com/office/drawing/2014/main" id="{BE71312B-C63A-49BE-45FB-F0EDF475B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325" y="2362200"/>
              <a:ext cx="207963" cy="319088"/>
            </a:xfrm>
            <a:custGeom>
              <a:avLst/>
              <a:gdLst>
                <a:gd name="T0" fmla="+- 0 15000 10000"/>
                <a:gd name="T1" fmla="*/ T0 w 10000"/>
                <a:gd name="T2" fmla="+- 0 10000 10000"/>
                <a:gd name="T3" fmla="*/ 10000 h 10000"/>
                <a:gd name="T4" fmla="+- 0 10000 10000"/>
                <a:gd name="T5" fmla="*/ T4 w 10000"/>
                <a:gd name="T6" fmla="+- 0 20000 10000"/>
                <a:gd name="T7" fmla="*/ 20000 h 10000"/>
                <a:gd name="T8" fmla="+- 0 20000 10000"/>
                <a:gd name="T9" fmla="*/ T8 w 10000"/>
                <a:gd name="T10" fmla="+- 0 20000 10000"/>
                <a:gd name="T11" fmla="*/ 20000 h 10000"/>
                <a:gd name="T12" fmla="+- 0 15000 10000"/>
                <a:gd name="T13" fmla="*/ T12 w 10000"/>
                <a:gd name="T14" fmla="+- 0 10000 10000"/>
                <a:gd name="T15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00" h="10000">
                  <a:moveTo>
                    <a:pt x="5000" y="0"/>
                  </a:moveTo>
                  <a:lnTo>
                    <a:pt x="0" y="10000"/>
                  </a:lnTo>
                  <a:lnTo>
                    <a:pt x="10000" y="10000"/>
                  </a:lnTo>
                  <a:close/>
                  <a:moveTo>
                    <a:pt x="5000" y="0"/>
                  </a:moveTo>
                </a:path>
              </a:pathLst>
            </a:custGeom>
            <a:solidFill>
              <a:srgbClr val="66FFFF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30CF0595-E337-4BD8-274B-C87621632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925" y="3186113"/>
              <a:ext cx="207963" cy="319087"/>
            </a:xfrm>
            <a:custGeom>
              <a:avLst/>
              <a:gdLst>
                <a:gd name="T0" fmla="+- 0 15000 10000"/>
                <a:gd name="T1" fmla="*/ T0 w 10000"/>
                <a:gd name="T2" fmla="+- 0 10000 10000"/>
                <a:gd name="T3" fmla="*/ 10000 h 10000"/>
                <a:gd name="T4" fmla="+- 0 10000 10000"/>
                <a:gd name="T5" fmla="*/ T4 w 10000"/>
                <a:gd name="T6" fmla="+- 0 20000 10000"/>
                <a:gd name="T7" fmla="*/ 20000 h 10000"/>
                <a:gd name="T8" fmla="+- 0 20000 10000"/>
                <a:gd name="T9" fmla="*/ T8 w 10000"/>
                <a:gd name="T10" fmla="+- 0 20000 10000"/>
                <a:gd name="T11" fmla="*/ 20000 h 10000"/>
                <a:gd name="T12" fmla="+- 0 15000 10000"/>
                <a:gd name="T13" fmla="*/ T12 w 10000"/>
                <a:gd name="T14" fmla="+- 0 10000 10000"/>
                <a:gd name="T15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00" h="10000">
                  <a:moveTo>
                    <a:pt x="5000" y="0"/>
                  </a:moveTo>
                  <a:lnTo>
                    <a:pt x="0" y="10000"/>
                  </a:lnTo>
                  <a:lnTo>
                    <a:pt x="10000" y="10000"/>
                  </a:lnTo>
                  <a:close/>
                  <a:moveTo>
                    <a:pt x="5000" y="0"/>
                  </a:moveTo>
                </a:path>
              </a:pathLst>
            </a:custGeom>
            <a:solidFill>
              <a:srgbClr val="66FFFF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FD737796-F0DE-A93A-C9FD-3BE585F26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3063" y="3730625"/>
              <a:ext cx="207962" cy="319088"/>
            </a:xfrm>
            <a:custGeom>
              <a:avLst/>
              <a:gdLst>
                <a:gd name="T0" fmla="+- 0 15000 10000"/>
                <a:gd name="T1" fmla="*/ T0 w 10000"/>
                <a:gd name="T2" fmla="+- 0 10000 10000"/>
                <a:gd name="T3" fmla="*/ 10000 h 10000"/>
                <a:gd name="T4" fmla="+- 0 10000 10000"/>
                <a:gd name="T5" fmla="*/ T4 w 10000"/>
                <a:gd name="T6" fmla="+- 0 20000 10000"/>
                <a:gd name="T7" fmla="*/ 20000 h 10000"/>
                <a:gd name="T8" fmla="+- 0 20000 10000"/>
                <a:gd name="T9" fmla="*/ T8 w 10000"/>
                <a:gd name="T10" fmla="+- 0 20000 10000"/>
                <a:gd name="T11" fmla="*/ 20000 h 10000"/>
                <a:gd name="T12" fmla="+- 0 15000 10000"/>
                <a:gd name="T13" fmla="*/ T12 w 10000"/>
                <a:gd name="T14" fmla="+- 0 10000 10000"/>
                <a:gd name="T15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00" h="10000">
                  <a:moveTo>
                    <a:pt x="5000" y="0"/>
                  </a:moveTo>
                  <a:lnTo>
                    <a:pt x="0" y="10000"/>
                  </a:lnTo>
                  <a:lnTo>
                    <a:pt x="10000" y="10000"/>
                  </a:lnTo>
                  <a:close/>
                  <a:moveTo>
                    <a:pt x="5000" y="0"/>
                  </a:moveTo>
                </a:path>
              </a:pathLst>
            </a:custGeom>
            <a:solidFill>
              <a:srgbClr val="66FFFF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B52BC3DF-9A73-FCAC-1054-07D006FBC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7800" y="5167313"/>
              <a:ext cx="207963" cy="319087"/>
            </a:xfrm>
            <a:custGeom>
              <a:avLst/>
              <a:gdLst>
                <a:gd name="T0" fmla="+- 0 15000 10000"/>
                <a:gd name="T1" fmla="*/ T0 w 10000"/>
                <a:gd name="T2" fmla="+- 0 10000 10000"/>
                <a:gd name="T3" fmla="*/ 10000 h 10000"/>
                <a:gd name="T4" fmla="+- 0 10000 10000"/>
                <a:gd name="T5" fmla="*/ T4 w 10000"/>
                <a:gd name="T6" fmla="+- 0 20000 10000"/>
                <a:gd name="T7" fmla="*/ 20000 h 10000"/>
                <a:gd name="T8" fmla="+- 0 20000 10000"/>
                <a:gd name="T9" fmla="*/ T8 w 10000"/>
                <a:gd name="T10" fmla="+- 0 20000 10000"/>
                <a:gd name="T11" fmla="*/ 20000 h 10000"/>
                <a:gd name="T12" fmla="+- 0 15000 10000"/>
                <a:gd name="T13" fmla="*/ T12 w 10000"/>
                <a:gd name="T14" fmla="+- 0 10000 10000"/>
                <a:gd name="T15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00" h="10000">
                  <a:moveTo>
                    <a:pt x="5000" y="0"/>
                  </a:moveTo>
                  <a:lnTo>
                    <a:pt x="0" y="10000"/>
                  </a:lnTo>
                  <a:lnTo>
                    <a:pt x="10000" y="10000"/>
                  </a:lnTo>
                  <a:close/>
                  <a:moveTo>
                    <a:pt x="5000" y="0"/>
                  </a:moveTo>
                </a:path>
              </a:pathLst>
            </a:custGeom>
            <a:solidFill>
              <a:srgbClr val="66FFFF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51A0C038-6D32-AAEC-5A4B-087B043DD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" y="2001838"/>
              <a:ext cx="3124200" cy="269875"/>
            </a:xfrm>
            <a:custGeom>
              <a:avLst/>
              <a:gdLst>
                <a:gd name="T0" fmla="+- 0 10000 10000"/>
                <a:gd name="T1" fmla="*/ T0 w 10000"/>
                <a:gd name="T2" fmla="+- 0 10000 10000"/>
                <a:gd name="T3" fmla="*/ 10000 h 10000"/>
                <a:gd name="T4" fmla="+- 0 20000 10000"/>
                <a:gd name="T5" fmla="*/ T4 w 10000"/>
                <a:gd name="T6" fmla="+- 0 10000 10000"/>
                <a:gd name="T7" fmla="*/ 10000 h 10000"/>
                <a:gd name="T8" fmla="+- 0 20000 10000"/>
                <a:gd name="T9" fmla="*/ T8 w 10000"/>
                <a:gd name="T10" fmla="+- 0 20000 10000"/>
                <a:gd name="T11" fmla="*/ 20000 h 10000"/>
                <a:gd name="T12" fmla="+- 0 10000 10000"/>
                <a:gd name="T13" fmla="*/ T12 w 10000"/>
                <a:gd name="T14" fmla="+- 0 20000 10000"/>
                <a:gd name="T15" fmla="*/ 20000 h 10000"/>
                <a:gd name="T16" fmla="+- 0 10000 10000"/>
                <a:gd name="T17" fmla="*/ T16 w 10000"/>
                <a:gd name="T18" fmla="+- 0 10000 10000"/>
                <a:gd name="T19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8821AF9D-AB43-A22A-86A2-F44F597D0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" y="2682875"/>
              <a:ext cx="3124200" cy="269875"/>
            </a:xfrm>
            <a:custGeom>
              <a:avLst/>
              <a:gdLst>
                <a:gd name="T0" fmla="+- 0 10000 10000"/>
                <a:gd name="T1" fmla="*/ T0 w 10000"/>
                <a:gd name="T2" fmla="+- 0 10000 10000"/>
                <a:gd name="T3" fmla="*/ 10000 h 10000"/>
                <a:gd name="T4" fmla="+- 0 20000 10000"/>
                <a:gd name="T5" fmla="*/ T4 w 10000"/>
                <a:gd name="T6" fmla="+- 0 10000 10000"/>
                <a:gd name="T7" fmla="*/ 10000 h 10000"/>
                <a:gd name="T8" fmla="+- 0 20000 10000"/>
                <a:gd name="T9" fmla="*/ T8 w 10000"/>
                <a:gd name="T10" fmla="+- 0 20000 10000"/>
                <a:gd name="T11" fmla="*/ 20000 h 10000"/>
                <a:gd name="T12" fmla="+- 0 10000 10000"/>
                <a:gd name="T13" fmla="*/ T12 w 10000"/>
                <a:gd name="T14" fmla="+- 0 20000 10000"/>
                <a:gd name="T15" fmla="*/ 20000 h 10000"/>
                <a:gd name="T16" fmla="+- 0 10000 10000"/>
                <a:gd name="T17" fmla="*/ T16 w 10000"/>
                <a:gd name="T18" fmla="+- 0 10000 10000"/>
                <a:gd name="T19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8B4F3D0C-B153-3F8B-BA0B-74BE2945B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" y="3363913"/>
              <a:ext cx="3124200" cy="269875"/>
            </a:xfrm>
            <a:custGeom>
              <a:avLst/>
              <a:gdLst>
                <a:gd name="T0" fmla="+- 0 10000 10000"/>
                <a:gd name="T1" fmla="*/ T0 w 10000"/>
                <a:gd name="T2" fmla="+- 0 10000 10000"/>
                <a:gd name="T3" fmla="*/ 10000 h 10000"/>
                <a:gd name="T4" fmla="+- 0 20000 10000"/>
                <a:gd name="T5" fmla="*/ T4 w 10000"/>
                <a:gd name="T6" fmla="+- 0 10000 10000"/>
                <a:gd name="T7" fmla="*/ 10000 h 10000"/>
                <a:gd name="T8" fmla="+- 0 20000 10000"/>
                <a:gd name="T9" fmla="*/ T8 w 10000"/>
                <a:gd name="T10" fmla="+- 0 20000 10000"/>
                <a:gd name="T11" fmla="*/ 20000 h 10000"/>
                <a:gd name="T12" fmla="+- 0 10000 10000"/>
                <a:gd name="T13" fmla="*/ T12 w 10000"/>
                <a:gd name="T14" fmla="+- 0 20000 10000"/>
                <a:gd name="T15" fmla="*/ 20000 h 10000"/>
                <a:gd name="T16" fmla="+- 0 10000 10000"/>
                <a:gd name="T17" fmla="*/ T16 w 10000"/>
                <a:gd name="T18" fmla="+- 0 10000 10000"/>
                <a:gd name="T19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332C8F8A-842F-8863-2F3F-AE8C25D49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" y="4727575"/>
              <a:ext cx="3124200" cy="269875"/>
            </a:xfrm>
            <a:custGeom>
              <a:avLst/>
              <a:gdLst>
                <a:gd name="T0" fmla="+- 0 10000 10000"/>
                <a:gd name="T1" fmla="*/ T0 w 10000"/>
                <a:gd name="T2" fmla="+- 0 10000 10000"/>
                <a:gd name="T3" fmla="*/ 10000 h 10000"/>
                <a:gd name="T4" fmla="+- 0 20000 10000"/>
                <a:gd name="T5" fmla="*/ T4 w 10000"/>
                <a:gd name="T6" fmla="+- 0 10000 10000"/>
                <a:gd name="T7" fmla="*/ 10000 h 10000"/>
                <a:gd name="T8" fmla="+- 0 20000 10000"/>
                <a:gd name="T9" fmla="*/ T8 w 10000"/>
                <a:gd name="T10" fmla="+- 0 20000 10000"/>
                <a:gd name="T11" fmla="*/ 20000 h 10000"/>
                <a:gd name="T12" fmla="+- 0 10000 10000"/>
                <a:gd name="T13" fmla="*/ T12 w 10000"/>
                <a:gd name="T14" fmla="+- 0 20000 10000"/>
                <a:gd name="T15" fmla="*/ 20000 h 10000"/>
                <a:gd name="T16" fmla="+- 0 10000 10000"/>
                <a:gd name="T17" fmla="*/ T16 w 10000"/>
                <a:gd name="T18" fmla="+- 0 10000 10000"/>
                <a:gd name="T19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DFFD99C3-33E2-92C9-075E-4E7449D4C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" y="5410200"/>
              <a:ext cx="3124200" cy="269875"/>
            </a:xfrm>
            <a:custGeom>
              <a:avLst/>
              <a:gdLst>
                <a:gd name="T0" fmla="+- 0 10000 10000"/>
                <a:gd name="T1" fmla="*/ T0 w 10000"/>
                <a:gd name="T2" fmla="+- 0 10000 10000"/>
                <a:gd name="T3" fmla="*/ 10000 h 10000"/>
                <a:gd name="T4" fmla="+- 0 20000 10000"/>
                <a:gd name="T5" fmla="*/ T4 w 10000"/>
                <a:gd name="T6" fmla="+- 0 10000 10000"/>
                <a:gd name="T7" fmla="*/ 10000 h 10000"/>
                <a:gd name="T8" fmla="+- 0 20000 10000"/>
                <a:gd name="T9" fmla="*/ T8 w 10000"/>
                <a:gd name="T10" fmla="+- 0 20000 10000"/>
                <a:gd name="T11" fmla="*/ 20000 h 10000"/>
                <a:gd name="T12" fmla="+- 0 10000 10000"/>
                <a:gd name="T13" fmla="*/ T12 w 10000"/>
                <a:gd name="T14" fmla="+- 0 20000 10000"/>
                <a:gd name="T15" fmla="*/ 20000 h 10000"/>
                <a:gd name="T16" fmla="+- 0 10000 10000"/>
                <a:gd name="T17" fmla="*/ T16 w 10000"/>
                <a:gd name="T18" fmla="+- 0 10000 10000"/>
                <a:gd name="T19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7A1FA4B7-C8E4-C092-3FD9-D21EBECD3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" y="4046538"/>
              <a:ext cx="3124200" cy="269875"/>
            </a:xfrm>
            <a:custGeom>
              <a:avLst/>
              <a:gdLst>
                <a:gd name="T0" fmla="+- 0 10000 10000"/>
                <a:gd name="T1" fmla="*/ T0 w 10000"/>
                <a:gd name="T2" fmla="+- 0 10000 10000"/>
                <a:gd name="T3" fmla="*/ 10000 h 10000"/>
                <a:gd name="T4" fmla="+- 0 20000 10000"/>
                <a:gd name="T5" fmla="*/ T4 w 10000"/>
                <a:gd name="T6" fmla="+- 0 10000 10000"/>
                <a:gd name="T7" fmla="*/ 10000 h 10000"/>
                <a:gd name="T8" fmla="+- 0 20000 10000"/>
                <a:gd name="T9" fmla="*/ T8 w 10000"/>
                <a:gd name="T10" fmla="+- 0 20000 10000"/>
                <a:gd name="T11" fmla="*/ 20000 h 10000"/>
                <a:gd name="T12" fmla="+- 0 10000 10000"/>
                <a:gd name="T13" fmla="*/ T12 w 10000"/>
                <a:gd name="T14" fmla="+- 0 20000 10000"/>
                <a:gd name="T15" fmla="*/ 20000 h 10000"/>
                <a:gd name="T16" fmla="+- 0 10000 10000"/>
                <a:gd name="T17" fmla="*/ T16 w 10000"/>
                <a:gd name="T18" fmla="+- 0 10000 10000"/>
                <a:gd name="T19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blipFill dpi="0" rotWithShape="0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65187BD-B387-680A-ECC0-D8F0BC5FC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" y="1752600"/>
              <a:ext cx="3124200" cy="115888"/>
            </a:xfrm>
            <a:custGeom>
              <a:avLst/>
              <a:gdLst>
                <a:gd name="T0" fmla="+- 0 10000 10000"/>
                <a:gd name="T1" fmla="*/ T0 w 10000"/>
                <a:gd name="T2" fmla="+- 0 10000 10000"/>
                <a:gd name="T3" fmla="*/ 10000 h 10000"/>
                <a:gd name="T4" fmla="+- 0 20000 10000"/>
                <a:gd name="T5" fmla="*/ T4 w 10000"/>
                <a:gd name="T6" fmla="+- 0 10000 10000"/>
                <a:gd name="T7" fmla="*/ 10000 h 10000"/>
                <a:gd name="T8" fmla="+- 0 20000 10000"/>
                <a:gd name="T9" fmla="*/ T8 w 10000"/>
                <a:gd name="T10" fmla="+- 0 20000 10000"/>
                <a:gd name="T11" fmla="*/ 20000 h 10000"/>
                <a:gd name="T12" fmla="+- 0 10000 10000"/>
                <a:gd name="T13" fmla="*/ T12 w 10000"/>
                <a:gd name="T14" fmla="+- 0 20000 10000"/>
                <a:gd name="T15" fmla="*/ 20000 h 10000"/>
                <a:gd name="T16" fmla="+- 0 10000 10000"/>
                <a:gd name="T17" fmla="*/ T16 w 10000"/>
                <a:gd name="T18" fmla="+- 0 10000 10000"/>
                <a:gd name="T19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15">
              <a:extLst>
                <a:ext uri="{FF2B5EF4-FFF2-40B4-BE49-F238E27FC236}">
                  <a16:creationId xmlns:a16="http://schemas.microsoft.com/office/drawing/2014/main" id="{AEC7755C-2EF9-B15F-9362-ABD37E83E4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71600" y="1524000"/>
              <a:ext cx="762000" cy="4800600"/>
            </a:xfrm>
            <a:prstGeom prst="line">
              <a:avLst/>
            </a:prstGeom>
            <a:noFill/>
            <a:ln w="25400">
              <a:solidFill>
                <a:srgbClr val="5D5D5D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63E83290-AA95-DD64-3CAA-4C243EDB4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5000" y="2286000"/>
              <a:ext cx="76200" cy="76200"/>
            </a:xfrm>
            <a:custGeom>
              <a:avLst/>
              <a:gdLst>
                <a:gd name="T0" fmla="+- 0 15000 10000"/>
                <a:gd name="T1" fmla="*/ T0 w 10000"/>
                <a:gd name="T2" fmla="+- 0 10000 10000"/>
                <a:gd name="T3" fmla="*/ 10000 h 10000"/>
                <a:gd name="T4" fmla="+- 0 10000 10000"/>
                <a:gd name="T5" fmla="*/ T4 w 10000"/>
                <a:gd name="T6" fmla="+- 0 15000 10000"/>
                <a:gd name="T7" fmla="*/ 15000 h 10000"/>
                <a:gd name="T8" fmla="+- 0 15000 10000"/>
                <a:gd name="T9" fmla="*/ T8 w 10000"/>
                <a:gd name="T10" fmla="+- 0 20000 10000"/>
                <a:gd name="T11" fmla="*/ 20000 h 10000"/>
                <a:gd name="T12" fmla="+- 0 20000 10000"/>
                <a:gd name="T13" fmla="*/ T12 w 10000"/>
                <a:gd name="T14" fmla="+- 0 15000 10000"/>
                <a:gd name="T15" fmla="*/ 15000 h 10000"/>
                <a:gd name="T16" fmla="+- 0 15000 10000"/>
                <a:gd name="T17" fmla="*/ T16 w 10000"/>
                <a:gd name="T18" fmla="+- 0 10000 10000"/>
                <a:gd name="T19" fmla="*/ 10000 h 10000"/>
                <a:gd name="T20" fmla="+- 0 15000 10000"/>
                <a:gd name="T21" fmla="*/ T20 w 10000"/>
                <a:gd name="T22" fmla="+- 0 10000 10000"/>
                <a:gd name="T23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10000" h="10000">
                  <a:moveTo>
                    <a:pt x="5000" y="0"/>
                  </a:moveTo>
                  <a:cubicBezTo>
                    <a:pt x="2238" y="0"/>
                    <a:pt x="0" y="2238"/>
                    <a:pt x="0" y="5000"/>
                  </a:cubicBezTo>
                  <a:cubicBezTo>
                    <a:pt x="0" y="7761"/>
                    <a:pt x="2238" y="10000"/>
                    <a:pt x="5000" y="10000"/>
                  </a:cubicBezTo>
                  <a:cubicBezTo>
                    <a:pt x="7761" y="10000"/>
                    <a:pt x="10000" y="7761"/>
                    <a:pt x="10000" y="5000"/>
                  </a:cubicBezTo>
                  <a:cubicBezTo>
                    <a:pt x="10000" y="2238"/>
                    <a:pt x="7761" y="0"/>
                    <a:pt x="5000" y="0"/>
                  </a:cubicBezTo>
                  <a:close/>
                  <a:moveTo>
                    <a:pt x="5000" y="0"/>
                  </a:moveTo>
                </a:path>
              </a:pathLst>
            </a:custGeom>
            <a:solidFill>
              <a:srgbClr val="CC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A5358D6D-2A72-AB92-8F37-9D2EF23DA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2775" y="3124200"/>
              <a:ext cx="76200" cy="76200"/>
            </a:xfrm>
            <a:custGeom>
              <a:avLst/>
              <a:gdLst>
                <a:gd name="T0" fmla="+- 0 15000 10000"/>
                <a:gd name="T1" fmla="*/ T0 w 10000"/>
                <a:gd name="T2" fmla="+- 0 10000 10000"/>
                <a:gd name="T3" fmla="*/ 10000 h 10000"/>
                <a:gd name="T4" fmla="+- 0 10000 10000"/>
                <a:gd name="T5" fmla="*/ T4 w 10000"/>
                <a:gd name="T6" fmla="+- 0 15000 10000"/>
                <a:gd name="T7" fmla="*/ 15000 h 10000"/>
                <a:gd name="T8" fmla="+- 0 15000 10000"/>
                <a:gd name="T9" fmla="*/ T8 w 10000"/>
                <a:gd name="T10" fmla="+- 0 20000 10000"/>
                <a:gd name="T11" fmla="*/ 20000 h 10000"/>
                <a:gd name="T12" fmla="+- 0 20000 10000"/>
                <a:gd name="T13" fmla="*/ T12 w 10000"/>
                <a:gd name="T14" fmla="+- 0 15000 10000"/>
                <a:gd name="T15" fmla="*/ 15000 h 10000"/>
                <a:gd name="T16" fmla="+- 0 15000 10000"/>
                <a:gd name="T17" fmla="*/ T16 w 10000"/>
                <a:gd name="T18" fmla="+- 0 10000 10000"/>
                <a:gd name="T19" fmla="*/ 10000 h 10000"/>
                <a:gd name="T20" fmla="+- 0 15000 10000"/>
                <a:gd name="T21" fmla="*/ T20 w 10000"/>
                <a:gd name="T22" fmla="+- 0 10000 10000"/>
                <a:gd name="T23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10000" h="10000">
                  <a:moveTo>
                    <a:pt x="5000" y="0"/>
                  </a:moveTo>
                  <a:cubicBezTo>
                    <a:pt x="2238" y="0"/>
                    <a:pt x="0" y="2238"/>
                    <a:pt x="0" y="5000"/>
                  </a:cubicBezTo>
                  <a:cubicBezTo>
                    <a:pt x="0" y="7761"/>
                    <a:pt x="2238" y="10000"/>
                    <a:pt x="5000" y="10000"/>
                  </a:cubicBezTo>
                  <a:cubicBezTo>
                    <a:pt x="7761" y="10000"/>
                    <a:pt x="10000" y="7761"/>
                    <a:pt x="10000" y="5000"/>
                  </a:cubicBezTo>
                  <a:cubicBezTo>
                    <a:pt x="10000" y="2238"/>
                    <a:pt x="7761" y="0"/>
                    <a:pt x="5000" y="0"/>
                  </a:cubicBezTo>
                  <a:close/>
                  <a:moveTo>
                    <a:pt x="5000" y="0"/>
                  </a:moveTo>
                </a:path>
              </a:pathLst>
            </a:custGeom>
            <a:solidFill>
              <a:srgbClr val="CC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4B4B068-1D17-9408-1F07-6DE5C97CA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0" y="3657600"/>
              <a:ext cx="76200" cy="76200"/>
            </a:xfrm>
            <a:custGeom>
              <a:avLst/>
              <a:gdLst>
                <a:gd name="T0" fmla="+- 0 15000 10000"/>
                <a:gd name="T1" fmla="*/ T0 w 10000"/>
                <a:gd name="T2" fmla="+- 0 10000 10000"/>
                <a:gd name="T3" fmla="*/ 10000 h 10000"/>
                <a:gd name="T4" fmla="+- 0 10000 10000"/>
                <a:gd name="T5" fmla="*/ T4 w 10000"/>
                <a:gd name="T6" fmla="+- 0 15000 10000"/>
                <a:gd name="T7" fmla="*/ 15000 h 10000"/>
                <a:gd name="T8" fmla="+- 0 15000 10000"/>
                <a:gd name="T9" fmla="*/ T8 w 10000"/>
                <a:gd name="T10" fmla="+- 0 20000 10000"/>
                <a:gd name="T11" fmla="*/ 20000 h 10000"/>
                <a:gd name="T12" fmla="+- 0 20000 10000"/>
                <a:gd name="T13" fmla="*/ T12 w 10000"/>
                <a:gd name="T14" fmla="+- 0 15000 10000"/>
                <a:gd name="T15" fmla="*/ 15000 h 10000"/>
                <a:gd name="T16" fmla="+- 0 15000 10000"/>
                <a:gd name="T17" fmla="*/ T16 w 10000"/>
                <a:gd name="T18" fmla="+- 0 10000 10000"/>
                <a:gd name="T19" fmla="*/ 10000 h 10000"/>
                <a:gd name="T20" fmla="+- 0 15000 10000"/>
                <a:gd name="T21" fmla="*/ T20 w 10000"/>
                <a:gd name="T22" fmla="+- 0 10000 10000"/>
                <a:gd name="T23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10000" h="10000">
                  <a:moveTo>
                    <a:pt x="5000" y="0"/>
                  </a:moveTo>
                  <a:cubicBezTo>
                    <a:pt x="2238" y="0"/>
                    <a:pt x="0" y="2238"/>
                    <a:pt x="0" y="5000"/>
                  </a:cubicBezTo>
                  <a:cubicBezTo>
                    <a:pt x="0" y="7761"/>
                    <a:pt x="2238" y="10000"/>
                    <a:pt x="5000" y="10000"/>
                  </a:cubicBezTo>
                  <a:cubicBezTo>
                    <a:pt x="7761" y="10000"/>
                    <a:pt x="10000" y="7761"/>
                    <a:pt x="10000" y="5000"/>
                  </a:cubicBezTo>
                  <a:cubicBezTo>
                    <a:pt x="10000" y="2238"/>
                    <a:pt x="7761" y="0"/>
                    <a:pt x="5000" y="0"/>
                  </a:cubicBezTo>
                  <a:close/>
                  <a:moveTo>
                    <a:pt x="5000" y="0"/>
                  </a:moveTo>
                </a:path>
              </a:pathLst>
            </a:custGeom>
            <a:solidFill>
              <a:srgbClr val="CC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67A26C9D-61DE-BB3F-EA40-83A7299B3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4475" y="5105400"/>
              <a:ext cx="76200" cy="76200"/>
            </a:xfrm>
            <a:custGeom>
              <a:avLst/>
              <a:gdLst>
                <a:gd name="T0" fmla="+- 0 15000 10000"/>
                <a:gd name="T1" fmla="*/ T0 w 10000"/>
                <a:gd name="T2" fmla="+- 0 10000 10000"/>
                <a:gd name="T3" fmla="*/ 10000 h 10000"/>
                <a:gd name="T4" fmla="+- 0 10000 10000"/>
                <a:gd name="T5" fmla="*/ T4 w 10000"/>
                <a:gd name="T6" fmla="+- 0 15000 10000"/>
                <a:gd name="T7" fmla="*/ 15000 h 10000"/>
                <a:gd name="T8" fmla="+- 0 15000 10000"/>
                <a:gd name="T9" fmla="*/ T8 w 10000"/>
                <a:gd name="T10" fmla="+- 0 20000 10000"/>
                <a:gd name="T11" fmla="*/ 20000 h 10000"/>
                <a:gd name="T12" fmla="+- 0 20000 10000"/>
                <a:gd name="T13" fmla="*/ T12 w 10000"/>
                <a:gd name="T14" fmla="+- 0 15000 10000"/>
                <a:gd name="T15" fmla="*/ 15000 h 10000"/>
                <a:gd name="T16" fmla="+- 0 15000 10000"/>
                <a:gd name="T17" fmla="*/ T16 w 10000"/>
                <a:gd name="T18" fmla="+- 0 10000 10000"/>
                <a:gd name="T19" fmla="*/ 10000 h 10000"/>
                <a:gd name="T20" fmla="+- 0 15000 10000"/>
                <a:gd name="T21" fmla="*/ T20 w 10000"/>
                <a:gd name="T22" fmla="+- 0 10000 10000"/>
                <a:gd name="T23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10000" h="10000">
                  <a:moveTo>
                    <a:pt x="5000" y="0"/>
                  </a:moveTo>
                  <a:cubicBezTo>
                    <a:pt x="2238" y="0"/>
                    <a:pt x="0" y="2238"/>
                    <a:pt x="0" y="5000"/>
                  </a:cubicBezTo>
                  <a:cubicBezTo>
                    <a:pt x="0" y="7761"/>
                    <a:pt x="2238" y="10000"/>
                    <a:pt x="5000" y="10000"/>
                  </a:cubicBezTo>
                  <a:cubicBezTo>
                    <a:pt x="7761" y="10000"/>
                    <a:pt x="10000" y="7761"/>
                    <a:pt x="10000" y="5000"/>
                  </a:cubicBezTo>
                  <a:cubicBezTo>
                    <a:pt x="10000" y="2238"/>
                    <a:pt x="7761" y="0"/>
                    <a:pt x="5000" y="0"/>
                  </a:cubicBezTo>
                  <a:close/>
                  <a:moveTo>
                    <a:pt x="5000" y="0"/>
                  </a:moveTo>
                </a:path>
              </a:pathLst>
            </a:custGeom>
            <a:solidFill>
              <a:srgbClr val="CC0000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846B2B1-8485-3D29-EF10-949D4631FDF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510005" y="861393"/>
              <a:ext cx="687388" cy="681039"/>
            </a:xfrm>
            <a:custGeom>
              <a:avLst/>
              <a:gdLst>
                <a:gd name="T0" fmla="+- 0 10000 10000"/>
                <a:gd name="T1" fmla="*/ T0 w 10000"/>
                <a:gd name="T2" fmla="+- 0 10022 10000"/>
                <a:gd name="T3" fmla="*/ 10022 h 10000"/>
                <a:gd name="T4" fmla="+- 0 13625 10000"/>
                <a:gd name="T5" fmla="*/ T4 w 10000"/>
                <a:gd name="T6" fmla="+- 0 10000 10000"/>
                <a:gd name="T7" fmla="*/ 10000 h 10000"/>
                <a:gd name="T8" fmla="+- 0 14480 10000"/>
                <a:gd name="T9" fmla="*/ T8 w 10000"/>
                <a:gd name="T10" fmla="+- 0 11379 10000"/>
                <a:gd name="T11" fmla="*/ 11379 h 10000"/>
                <a:gd name="T12" fmla="+- 0 15565 10000"/>
                <a:gd name="T13" fmla="*/ T12 w 10000"/>
                <a:gd name="T14" fmla="+- 0 20000 10000"/>
                <a:gd name="T15" fmla="*/ 20000 h 10000"/>
                <a:gd name="T16" fmla="+- 0 16304 10000"/>
                <a:gd name="T17" fmla="*/ T16 w 10000"/>
                <a:gd name="T18" fmla="+- 0 11172 10000"/>
                <a:gd name="T19" fmla="*/ 11172 h 10000"/>
                <a:gd name="T20" fmla="+- 0 17043 10000"/>
                <a:gd name="T21" fmla="*/ T20 w 10000"/>
                <a:gd name="T22" fmla="+- 0 10068 10000"/>
                <a:gd name="T23" fmla="*/ 10068 h 10000"/>
                <a:gd name="T24" fmla="+- 0 20000 10000"/>
                <a:gd name="T25" fmla="*/ T24 w 10000"/>
                <a:gd name="T26" fmla="+- 0 10068 10000"/>
                <a:gd name="T27" fmla="*/ 10068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10000" h="10000">
                  <a:moveTo>
                    <a:pt x="0" y="22"/>
                  </a:moveTo>
                  <a:lnTo>
                    <a:pt x="3625" y="0"/>
                  </a:lnTo>
                  <a:lnTo>
                    <a:pt x="4480" y="1379"/>
                  </a:lnTo>
                  <a:lnTo>
                    <a:pt x="5565" y="10000"/>
                  </a:lnTo>
                  <a:lnTo>
                    <a:pt x="6304" y="1172"/>
                  </a:lnTo>
                  <a:lnTo>
                    <a:pt x="7043" y="68"/>
                  </a:lnTo>
                  <a:lnTo>
                    <a:pt x="10000" y="68"/>
                  </a:lnTo>
                </a:path>
              </a:pathLst>
            </a:custGeom>
            <a:noFill/>
            <a:ln w="9525">
              <a:solidFill>
                <a:srgbClr val="CC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7BF0B14D-B735-2EDA-0A00-00F72ABAB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" y="5638800"/>
              <a:ext cx="3124200" cy="92075"/>
            </a:xfrm>
            <a:custGeom>
              <a:avLst/>
              <a:gdLst>
                <a:gd name="T0" fmla="+- 0 10000 10000"/>
                <a:gd name="T1" fmla="*/ T0 w 10000"/>
                <a:gd name="T2" fmla="+- 0 10000 10000"/>
                <a:gd name="T3" fmla="*/ 10000 h 10000"/>
                <a:gd name="T4" fmla="+- 0 20000 10000"/>
                <a:gd name="T5" fmla="*/ T4 w 10000"/>
                <a:gd name="T6" fmla="+- 0 10000 10000"/>
                <a:gd name="T7" fmla="*/ 10000 h 10000"/>
                <a:gd name="T8" fmla="+- 0 20000 10000"/>
                <a:gd name="T9" fmla="*/ T8 w 10000"/>
                <a:gd name="T10" fmla="+- 0 20000 10000"/>
                <a:gd name="T11" fmla="*/ 20000 h 10000"/>
                <a:gd name="T12" fmla="+- 0 10000 10000"/>
                <a:gd name="T13" fmla="*/ T12 w 10000"/>
                <a:gd name="T14" fmla="+- 0 20000 10000"/>
                <a:gd name="T15" fmla="*/ 20000 h 10000"/>
                <a:gd name="T16" fmla="+- 0 10000 10000"/>
                <a:gd name="T17" fmla="*/ T16 w 10000"/>
                <a:gd name="T18" fmla="+- 0 10000 10000"/>
                <a:gd name="T19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777777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926F5C8D-2CFB-DD71-BDDF-8318CB683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" y="1920875"/>
              <a:ext cx="3124200" cy="92075"/>
            </a:xfrm>
            <a:custGeom>
              <a:avLst/>
              <a:gdLst>
                <a:gd name="T0" fmla="+- 0 10000 10000"/>
                <a:gd name="T1" fmla="*/ T0 w 10000"/>
                <a:gd name="T2" fmla="+- 0 10000 10000"/>
                <a:gd name="T3" fmla="*/ 10000 h 10000"/>
                <a:gd name="T4" fmla="+- 0 20000 10000"/>
                <a:gd name="T5" fmla="*/ T4 w 10000"/>
                <a:gd name="T6" fmla="+- 0 10000 10000"/>
                <a:gd name="T7" fmla="*/ 10000 h 10000"/>
                <a:gd name="T8" fmla="+- 0 20000 10000"/>
                <a:gd name="T9" fmla="*/ T8 w 10000"/>
                <a:gd name="T10" fmla="+- 0 20000 10000"/>
                <a:gd name="T11" fmla="*/ 20000 h 10000"/>
                <a:gd name="T12" fmla="+- 0 10000 10000"/>
                <a:gd name="T13" fmla="*/ T12 w 10000"/>
                <a:gd name="T14" fmla="+- 0 20000 10000"/>
                <a:gd name="T15" fmla="*/ 20000 h 10000"/>
                <a:gd name="T16" fmla="+- 0 10000 10000"/>
                <a:gd name="T17" fmla="*/ T16 w 10000"/>
                <a:gd name="T18" fmla="+- 0 10000 10000"/>
                <a:gd name="T19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777777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4243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84"/>
    </mc:Choice>
    <mc:Fallback xmlns="">
      <p:transition spd="slow" advTm="5788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igh_Rate_.tif">
            <a:extLst>
              <a:ext uri="{FF2B5EF4-FFF2-40B4-BE49-F238E27FC236}">
                <a16:creationId xmlns:a16="http://schemas.microsoft.com/office/drawing/2014/main" id="{C2633AFC-0766-A34A-349F-A42025633B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6949" b="5498"/>
          <a:stretch>
            <a:fillRect/>
          </a:stretch>
        </p:blipFill>
        <p:spPr bwMode="auto">
          <a:xfrm>
            <a:off x="2747330" y="1233324"/>
            <a:ext cx="5733428" cy="370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E4B0145-9175-4E85-B6D7-45B1756D101A}"/>
              </a:ext>
            </a:extLst>
          </p:cNvPr>
          <p:cNvSpPr txBox="1"/>
          <p:nvPr/>
        </p:nvSpPr>
        <p:spPr>
          <a:xfrm>
            <a:off x="3482939" y="5440010"/>
            <a:ext cx="407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2x 4-gap RPC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resitivity</a:t>
            </a:r>
            <a:r>
              <a:rPr lang="fr-FR" dirty="0"/>
              <a:t> glass</a:t>
            </a:r>
          </a:p>
        </p:txBody>
      </p:sp>
    </p:spTree>
    <p:extLst>
      <p:ext uri="{BB962C8B-B14F-4D97-AF65-F5344CB8AC3E}">
        <p14:creationId xmlns:p14="http://schemas.microsoft.com/office/powerpoint/2010/main" val="1809078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4480" y="319599"/>
            <a:ext cx="6647535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 readout</a:t>
            </a:r>
          </a:p>
          <a:p>
            <a:pPr>
              <a:buFontTx/>
              <a:buChar char="-"/>
            </a:pPr>
            <a:endParaRPr lang="en-GB" sz="1600" b="1" dirty="0"/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fast preamplifier, precise discriminator and excellent  TDC is needed</a:t>
            </a:r>
          </a:p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PETIROC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32-channel,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bandwidth preamp (GBWP&gt; 10 GHz), &lt;3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dual time and  charge  measurement (Q&gt;50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jitter &lt; 20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rms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@ Q&gt;0.3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Internal TDC of 50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ps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time resolution.           </a:t>
            </a:r>
          </a:p>
          <a:p>
            <a:endParaRPr lang="en-GB" sz="1500" dirty="0">
              <a:latin typeface="Times New Roman" panose="02020603050405020304" pitchFamily="18" charset="0"/>
              <a:cs typeface="Times New Roman" panose="02020603050405020304" pitchFamily="18" charset="0"/>
              <a:sym typeface="Wingdings"/>
            </a:endParaRPr>
          </a:p>
          <a:p>
            <a:endParaRPr lang="en-GB" sz="1500" dirty="0">
              <a:latin typeface="Times New Roman" panose="02020603050405020304" pitchFamily="18" charset="0"/>
              <a:cs typeface="Times New Roman" panose="02020603050405020304" pitchFamily="18" charset="0"/>
              <a:sym typeface="Wingdings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  <a:sym typeface="Wingdings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Another ASIC in TSMC 130 nm  developed by OMEGA&amp;WEEROC called </a:t>
            </a: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LIROC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with a time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jitter &lt; 10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ps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is to be used in the future but it needs to be equipped with an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internal TDC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before (DRD6).</a:t>
            </a:r>
          </a:p>
        </p:txBody>
      </p:sp>
      <p:pic>
        <p:nvPicPr>
          <p:cNvPr id="13" name="Image 12" descr="Capture d’écran 2016-09-25 à 11.58.57.png">
            <a:extLst>
              <a:ext uri="{FF2B5EF4-FFF2-40B4-BE49-F238E27FC236}">
                <a16:creationId xmlns:a16="http://schemas.microsoft.com/office/drawing/2014/main" id="{F97265D1-23A1-C445-ABA6-74A88D107F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243" y="97641"/>
            <a:ext cx="2472635" cy="1723554"/>
          </a:xfrm>
          <a:prstGeom prst="rect">
            <a:avLst/>
          </a:prstGeom>
        </p:spPr>
      </p:pic>
      <p:pic>
        <p:nvPicPr>
          <p:cNvPr id="14" name="Image 4" descr="Capture d’écran 2016-05-29 à 17.34.37.png">
            <a:extLst>
              <a:ext uri="{FF2B5EF4-FFF2-40B4-BE49-F238E27FC236}">
                <a16:creationId xmlns:a16="http://schemas.microsoft.com/office/drawing/2014/main" id="{5B498FA0-43EF-0B4B-926B-8FD24FB1A4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1434" y="1685860"/>
            <a:ext cx="3818262" cy="19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48AC438-F3C1-67FA-B2AA-ACD05286E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110" y="4312088"/>
            <a:ext cx="4832350" cy="241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9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84"/>
    </mc:Choice>
    <mc:Fallback xmlns="">
      <p:transition spd="slow" advTm="5788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3C07A522-9967-CC40-B976-56193DCAC7E5}"/>
              </a:ext>
            </a:extLst>
          </p:cNvPr>
          <p:cNvGrpSpPr/>
          <p:nvPr/>
        </p:nvGrpSpPr>
        <p:grpSpPr>
          <a:xfrm>
            <a:off x="1524000" y="1378348"/>
            <a:ext cx="9092217" cy="2210918"/>
            <a:chOff x="51783" y="1855505"/>
            <a:chExt cx="9092217" cy="1795655"/>
          </a:xfrm>
        </p:grpSpPr>
        <p:sp>
          <p:nvSpPr>
            <p:cNvPr id="6" name="Content Placeholder 9">
              <a:extLst>
                <a:ext uri="{FF2B5EF4-FFF2-40B4-BE49-F238E27FC236}">
                  <a16:creationId xmlns:a16="http://schemas.microsoft.com/office/drawing/2014/main" id="{67462FB4-C4B5-094F-BAF0-CAF8B9A737C9}"/>
                </a:ext>
              </a:extLst>
            </p:cNvPr>
            <p:cNvSpPr txBox="1">
              <a:spLocks/>
            </p:cNvSpPr>
            <p:nvPr/>
          </p:nvSpPr>
          <p:spPr>
            <a:xfrm>
              <a:off x="5795682" y="2149657"/>
              <a:ext cx="3348318" cy="120735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Front-End Electronics for MRPC readout with high timing resolution</a:t>
              </a:r>
            </a:p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system includes </a:t>
              </a:r>
              <a:r>
                <a:rPr lang="en-US" altLang="zh-CN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front-end board (FEB)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detector interface card (DIF) 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</a:t>
              </a:r>
              <a:r>
                <a:rPr lang="en-US" altLang="zh-CN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acquisition system(DAQ)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based on ZCU102.</a:t>
              </a:r>
            </a:p>
            <a:p>
              <a:endPara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altLang="zh-CN" sz="1200" dirty="0"/>
            </a:p>
          </p:txBody>
        </p:sp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0742D7CF-A761-614A-A050-6C2EF1861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83" y="1855505"/>
              <a:ext cx="5727193" cy="1795655"/>
            </a:xfrm>
            <a:prstGeom prst="rect">
              <a:avLst/>
            </a:prstGeom>
          </p:spPr>
        </p:pic>
      </p:grpSp>
      <p:pic>
        <p:nvPicPr>
          <p:cNvPr id="2" name="Picture 1" descr="page14image14616608">
            <a:extLst>
              <a:ext uri="{FF2B5EF4-FFF2-40B4-BE49-F238E27FC236}">
                <a16:creationId xmlns:a16="http://schemas.microsoft.com/office/drawing/2014/main" id="{460B6584-C65C-CD07-E6B4-3767C463C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320" y="5038739"/>
            <a:ext cx="3433041" cy="148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age14image14620768">
            <a:extLst>
              <a:ext uri="{FF2B5EF4-FFF2-40B4-BE49-F238E27FC236}">
                <a16:creationId xmlns:a16="http://schemas.microsoft.com/office/drawing/2014/main" id="{40026881-CE03-179B-4AD2-34D1F9DEC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868" y="5014280"/>
            <a:ext cx="1981758" cy="147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age14image14626384">
            <a:extLst>
              <a:ext uri="{FF2B5EF4-FFF2-40B4-BE49-F238E27FC236}">
                <a16:creationId xmlns:a16="http://schemas.microsoft.com/office/drawing/2014/main" id="{8B012BE2-D023-81FE-651F-51792472A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08" y="5014280"/>
            <a:ext cx="2780213" cy="184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59F1FA-699F-0286-D7C8-00E12A54CC1D}"/>
              </a:ext>
            </a:extLst>
          </p:cNvPr>
          <p:cNvSpPr txBox="1"/>
          <p:nvPr/>
        </p:nvSpPr>
        <p:spPr>
          <a:xfrm>
            <a:off x="4668714" y="6525844"/>
            <a:ext cx="1009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Top view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0F097650-B86C-B79E-CE34-D9ED39A1461A}"/>
              </a:ext>
            </a:extLst>
          </p:cNvPr>
          <p:cNvSpPr txBox="1"/>
          <p:nvPr/>
        </p:nvSpPr>
        <p:spPr>
          <a:xfrm>
            <a:off x="7697336" y="6465685"/>
            <a:ext cx="151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Bttom view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6942A8-33A2-E452-097A-3A57F8A9B98E}"/>
              </a:ext>
            </a:extLst>
          </p:cNvPr>
          <p:cNvSpPr txBox="1"/>
          <p:nvPr/>
        </p:nvSpPr>
        <p:spPr>
          <a:xfrm>
            <a:off x="392215" y="516822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Small ASU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B97B358-DD25-B3BD-3450-7983BF419174}"/>
              </a:ext>
            </a:extLst>
          </p:cNvPr>
          <p:cNvSpPr txBox="1"/>
          <p:nvPr/>
        </p:nvSpPr>
        <p:spPr>
          <a:xfrm>
            <a:off x="392215" y="3623502"/>
            <a:ext cx="1483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“Large” ASU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BBA2BF54-A1C2-DFC3-B336-50FC3E0FEA9B}"/>
              </a:ext>
            </a:extLst>
          </p:cNvPr>
          <p:cNvSpPr txBox="1">
            <a:spLocks/>
          </p:cNvSpPr>
          <p:nvPr/>
        </p:nvSpPr>
        <p:spPr>
          <a:xfrm>
            <a:off x="903643" y="3937935"/>
            <a:ext cx="6967907" cy="11243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Board with 8 (could be extended to 12) Petircoc2B ASICs are conceived </a:t>
            </a:r>
          </a:p>
          <a:p>
            <a:r>
              <a:rPr lang="en-US" sz="1600" dirty="0"/>
              <a:t>Pads 2cm x 2cm, 256 channels</a:t>
            </a:r>
          </a:p>
          <a:p>
            <a:r>
              <a:rPr lang="en-US" sz="1600" dirty="0"/>
              <a:t>Local FPGA (Xilinx Spartan-6 TQFP) embedded on board</a:t>
            </a:r>
          </a:p>
          <a:p>
            <a:endParaRPr lang="en-CN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0B60F85-6D00-D66C-7D34-CD1A7B57D68F}"/>
              </a:ext>
            </a:extLst>
          </p:cNvPr>
          <p:cNvSpPr txBox="1"/>
          <p:nvPr/>
        </p:nvSpPr>
        <p:spPr>
          <a:xfrm>
            <a:off x="1325366" y="886154"/>
            <a:ext cx="9342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board with 4 </a:t>
            </a:r>
            <a:r>
              <a:rPr lang="en-US" dirty="0" err="1"/>
              <a:t>petiroc</a:t>
            </a:r>
            <a:r>
              <a:rPr lang="en-US" dirty="0"/>
              <a:t>, 128 pads as well as the whole DAQ system was developed and being  tested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6EA3B1E-85A8-E06E-AF0F-4A8E4CD313CA}"/>
              </a:ext>
            </a:extLst>
          </p:cNvPr>
          <p:cNvSpPr txBox="1"/>
          <p:nvPr/>
        </p:nvSpPr>
        <p:spPr>
          <a:xfrm>
            <a:off x="7638535" y="4500088"/>
            <a:ext cx="163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 cm x 33 cm</a:t>
            </a:r>
          </a:p>
        </p:txBody>
      </p:sp>
    </p:spTree>
    <p:extLst>
      <p:ext uri="{BB962C8B-B14F-4D97-AF65-F5344CB8AC3E}">
        <p14:creationId xmlns:p14="http://schemas.microsoft.com/office/powerpoint/2010/main" val="5854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65"/>
    </mc:Choice>
    <mc:Fallback xmlns="">
      <p:transition spd="slow" advTm="5036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BE5E3D8-6F6A-8ACD-58D4-BB92A0C92697}"/>
              </a:ext>
            </a:extLst>
          </p:cNvPr>
          <p:cNvSpPr txBox="1"/>
          <p:nvPr/>
        </p:nvSpPr>
        <p:spPr>
          <a:xfrm>
            <a:off x="559295" y="266415"/>
            <a:ext cx="453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(T)SDHCAL power consumption and cooling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D5C157-D04E-6783-A41E-6AC935DF046E}"/>
              </a:ext>
            </a:extLst>
          </p:cNvPr>
          <p:cNvSpPr txBox="1"/>
          <p:nvPr/>
        </p:nvSpPr>
        <p:spPr>
          <a:xfrm>
            <a:off x="559295" y="807058"/>
            <a:ext cx="8977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duty cycle of </a:t>
            </a:r>
            <a:r>
              <a:rPr lang="en-US" dirty="0" err="1"/>
              <a:t>FCCee</a:t>
            </a:r>
            <a:r>
              <a:rPr lang="en-US" dirty="0"/>
              <a:t>/CEPC is different from that of ILC and no power pulsing is possible.</a:t>
            </a:r>
          </a:p>
          <a:p>
            <a:r>
              <a:rPr lang="en-US" dirty="0"/>
              <a:t>The power consumption is therefore increased by a factor of 100-200 with respect to ILC and active cooling is needed.</a:t>
            </a:r>
          </a:p>
          <a:p>
            <a:endParaRPr lang="en-US" dirty="0"/>
          </a:p>
          <a:p>
            <a:r>
              <a:rPr lang="en-US" dirty="0"/>
              <a:t>Lyon and Shanghai groups worked on a  simple cooling system for SDHCAL based on using water circulating into copper pipes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13AB3B6-E160-F798-974E-2E92CAD41F96}"/>
              </a:ext>
            </a:extLst>
          </p:cNvPr>
          <p:cNvGrpSpPr/>
          <p:nvPr/>
        </p:nvGrpSpPr>
        <p:grpSpPr>
          <a:xfrm>
            <a:off x="1749942" y="2926082"/>
            <a:ext cx="8692116" cy="3301315"/>
            <a:chOff x="177564" y="898096"/>
            <a:chExt cx="8558212" cy="389238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374FDF5-EADE-BEE3-D5DE-4B4722E0B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3698" y="898096"/>
              <a:ext cx="6170005" cy="3892386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9C3FFDC-5914-CFDD-3A9B-3AAF6E4A8006}"/>
                </a:ext>
              </a:extLst>
            </p:cNvPr>
            <p:cNvSpPr txBox="1"/>
            <p:nvPr/>
          </p:nvSpPr>
          <p:spPr>
            <a:xfrm>
              <a:off x="7452320" y="1052735"/>
              <a:ext cx="1224136" cy="43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108 chips</a:t>
              </a:r>
            </a:p>
          </p:txBody>
        </p: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9A4F6A38-D3B4-DA1E-3EE7-B804902A658C}"/>
                </a:ext>
              </a:extLst>
            </p:cNvPr>
            <p:cNvCxnSpPr/>
            <p:nvPr/>
          </p:nvCxnSpPr>
          <p:spPr>
            <a:xfrm flipH="1">
              <a:off x="6588224" y="1340768"/>
              <a:ext cx="864096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FA6410E-56ED-1A75-9178-D25B9C8D13C6}"/>
                </a:ext>
              </a:extLst>
            </p:cNvPr>
            <p:cNvSpPr txBox="1"/>
            <p:nvPr/>
          </p:nvSpPr>
          <p:spPr>
            <a:xfrm>
              <a:off x="611560" y="1422068"/>
              <a:ext cx="2808312" cy="362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/>
                <a:t>Rectangular</a:t>
              </a:r>
              <a:r>
                <a:rPr lang="fr-FR" sz="1400" dirty="0"/>
                <a:t> section tubes : 2x1 mm</a:t>
              </a:r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B90511D4-3445-8608-7B2B-117FB6B77458}"/>
                </a:ext>
              </a:extLst>
            </p:cNvPr>
            <p:cNvCxnSpPr/>
            <p:nvPr/>
          </p:nvCxnSpPr>
          <p:spPr>
            <a:xfrm>
              <a:off x="2339752" y="1729845"/>
              <a:ext cx="1656184" cy="7630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C049350-6F04-A180-1F0B-5718396F99A0}"/>
                </a:ext>
              </a:extLst>
            </p:cNvPr>
            <p:cNvSpPr txBox="1"/>
            <p:nvPr/>
          </p:nvSpPr>
          <p:spPr>
            <a:xfrm>
              <a:off x="287524" y="2492896"/>
              <a:ext cx="2412268" cy="399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Copper plate over: 1.5 mm</a:t>
              </a:r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1952C1A9-04B2-119F-E1D4-B11FF6ADD1E2}"/>
                </a:ext>
              </a:extLst>
            </p:cNvPr>
            <p:cNvCxnSpPr>
              <a:stCxn id="5" idx="1"/>
            </p:cNvCxnSpPr>
            <p:nvPr/>
          </p:nvCxnSpPr>
          <p:spPr>
            <a:xfrm>
              <a:off x="1383698" y="2844289"/>
              <a:ext cx="457200" cy="71810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C0C11A3-86D6-558D-088C-E55BE17E4CCC}"/>
                </a:ext>
              </a:extLst>
            </p:cNvPr>
            <p:cNvSpPr txBox="1"/>
            <p:nvPr/>
          </p:nvSpPr>
          <p:spPr>
            <a:xfrm>
              <a:off x="5167424" y="4149080"/>
              <a:ext cx="2412268" cy="399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PCB plate </a:t>
              </a:r>
              <a:r>
                <a:rPr lang="fr-FR" sz="1600" dirty="0" err="1"/>
                <a:t>under</a:t>
              </a:r>
              <a:r>
                <a:rPr lang="fr-FR" sz="1600" dirty="0"/>
                <a:t>: 1.4 mm</a:t>
              </a: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69F395E8-024F-6707-A60A-E6ED1584F3E1}"/>
                </a:ext>
              </a:extLst>
            </p:cNvPr>
            <p:cNvCxnSpPr/>
            <p:nvPr/>
          </p:nvCxnSpPr>
          <p:spPr>
            <a:xfrm flipH="1" flipV="1">
              <a:off x="3851920" y="4221088"/>
              <a:ext cx="1315504" cy="9726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3E8021E-D685-17EE-0A33-1B0787EABCBA}"/>
                </a:ext>
              </a:extLst>
            </p:cNvPr>
            <p:cNvSpPr txBox="1"/>
            <p:nvPr/>
          </p:nvSpPr>
          <p:spPr>
            <a:xfrm>
              <a:off x="6588224" y="3403739"/>
              <a:ext cx="1206134" cy="399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solidFill>
                    <a:srgbClr val="00B050"/>
                  </a:solidFill>
                </a:rPr>
                <a:t>symmetry</a:t>
              </a:r>
              <a:endParaRPr lang="fr-FR" sz="1600" dirty="0">
                <a:solidFill>
                  <a:srgbClr val="00B050"/>
                </a:solidFill>
              </a:endParaRP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7C45B036-B955-F139-86AC-CEF0F7B6AE1C}"/>
                </a:ext>
              </a:extLst>
            </p:cNvPr>
            <p:cNvCxnSpPr/>
            <p:nvPr/>
          </p:nvCxnSpPr>
          <p:spPr>
            <a:xfrm flipH="1" flipV="1">
              <a:off x="5580112" y="3284984"/>
              <a:ext cx="100811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3E5BD309-A802-5827-9963-16D8061447E1}"/>
                </a:ext>
              </a:extLst>
            </p:cNvPr>
            <p:cNvCxnSpPr/>
            <p:nvPr/>
          </p:nvCxnSpPr>
          <p:spPr>
            <a:xfrm flipV="1">
              <a:off x="4067944" y="1575956"/>
              <a:ext cx="648072" cy="412884"/>
            </a:xfrm>
            <a:prstGeom prst="straightConnector1">
              <a:avLst/>
            </a:prstGeom>
            <a:ln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C14D940-4683-6E7B-F6C6-735BD95293E9}"/>
                </a:ext>
              </a:extLst>
            </p:cNvPr>
            <p:cNvSpPr txBox="1"/>
            <p:nvPr/>
          </p:nvSpPr>
          <p:spPr>
            <a:xfrm>
              <a:off x="3913465" y="1366114"/>
              <a:ext cx="833395" cy="43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1.5 m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4238C92-7064-1AC3-24D6-ADE3E746ABD4}"/>
                </a:ext>
              </a:extLst>
            </p:cNvPr>
            <p:cNvSpPr txBox="1"/>
            <p:nvPr/>
          </p:nvSpPr>
          <p:spPr>
            <a:xfrm>
              <a:off x="6186877" y="1149182"/>
              <a:ext cx="833395" cy="43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0.5 m</a:t>
              </a: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1CD7363E-B124-B189-DD7F-47757761FA89}"/>
                </a:ext>
              </a:extLst>
            </p:cNvPr>
            <p:cNvCxnSpPr/>
            <p:nvPr/>
          </p:nvCxnSpPr>
          <p:spPr>
            <a:xfrm>
              <a:off x="5955502" y="1385320"/>
              <a:ext cx="648072" cy="243480"/>
            </a:xfrm>
            <a:prstGeom prst="straightConnector1">
              <a:avLst/>
            </a:prstGeom>
            <a:ln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65D99C0A-9E7F-596D-1B89-B273FA47D1D1}"/>
                </a:ext>
              </a:extLst>
            </p:cNvPr>
            <p:cNvCxnSpPr/>
            <p:nvPr/>
          </p:nvCxnSpPr>
          <p:spPr>
            <a:xfrm flipV="1">
              <a:off x="827584" y="3861048"/>
              <a:ext cx="784714" cy="45730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6FCEB42-7232-5F24-F6B9-B50B5219DD95}"/>
                </a:ext>
              </a:extLst>
            </p:cNvPr>
            <p:cNvSpPr txBox="1"/>
            <p:nvPr/>
          </p:nvSpPr>
          <p:spPr>
            <a:xfrm>
              <a:off x="177564" y="4336508"/>
              <a:ext cx="1206134" cy="399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Flow in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9AB6AC1-3CE4-7338-4CAC-D6F0115E62BB}"/>
                </a:ext>
              </a:extLst>
            </p:cNvPr>
            <p:cNvSpPr txBox="1"/>
            <p:nvPr/>
          </p:nvSpPr>
          <p:spPr>
            <a:xfrm>
              <a:off x="7529642" y="2821421"/>
              <a:ext cx="1206134" cy="399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FF0000"/>
                  </a:solidFill>
                </a:rPr>
                <a:t>Flow out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AF74A636-7B25-56D2-7C36-1D29A72EA83C}"/>
                </a:ext>
              </a:extLst>
            </p:cNvPr>
            <p:cNvCxnSpPr/>
            <p:nvPr/>
          </p:nvCxnSpPr>
          <p:spPr>
            <a:xfrm>
              <a:off x="7366046" y="2331628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3FC06E41-BF24-822F-DB0F-371DA27B03A0}"/>
                </a:ext>
              </a:extLst>
            </p:cNvPr>
            <p:cNvCxnSpPr/>
            <p:nvPr/>
          </p:nvCxnSpPr>
          <p:spPr>
            <a:xfrm>
              <a:off x="7113969" y="2412034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2C8E30AE-51A2-9C8F-F668-4ADB0E232C42}"/>
                </a:ext>
              </a:extLst>
            </p:cNvPr>
            <p:cNvCxnSpPr/>
            <p:nvPr/>
          </p:nvCxnSpPr>
          <p:spPr>
            <a:xfrm>
              <a:off x="6852940" y="2559321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97EB65A5-00A5-D6B5-5978-3898AAF36CFC}"/>
                </a:ext>
              </a:extLst>
            </p:cNvPr>
            <p:cNvCxnSpPr/>
            <p:nvPr/>
          </p:nvCxnSpPr>
          <p:spPr>
            <a:xfrm>
              <a:off x="6625685" y="2670638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AE1AB0D3-0E75-C892-C522-BE538ED237A3}"/>
                </a:ext>
              </a:extLst>
            </p:cNvPr>
            <p:cNvCxnSpPr/>
            <p:nvPr/>
          </p:nvCxnSpPr>
          <p:spPr>
            <a:xfrm>
              <a:off x="6429964" y="2817925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447C7B40-5A51-5D21-EE32-01C9068FECDC}"/>
              </a:ext>
            </a:extLst>
          </p:cNvPr>
          <p:cNvSpPr txBox="1"/>
          <p:nvPr/>
        </p:nvSpPr>
        <p:spPr>
          <a:xfrm>
            <a:off x="1918070" y="2583460"/>
            <a:ext cx="8023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 0.8 mW/chips </a:t>
            </a:r>
            <a:r>
              <a:rPr lang="fr-FR" dirty="0" err="1">
                <a:solidFill>
                  <a:srgbClr val="FF0000"/>
                </a:solidFill>
              </a:rPr>
              <a:t>with</a:t>
            </a:r>
            <a:r>
              <a:rPr lang="fr-FR" dirty="0">
                <a:solidFill>
                  <a:srgbClr val="FF0000"/>
                </a:solidFill>
              </a:rPr>
              <a:t> power </a:t>
            </a:r>
            <a:r>
              <a:rPr lang="fr-FR" dirty="0" err="1">
                <a:solidFill>
                  <a:srgbClr val="FF0000"/>
                </a:solidFill>
              </a:rPr>
              <a:t>pulsing</a:t>
            </a:r>
            <a:r>
              <a:rPr lang="fr-FR" dirty="0">
                <a:solidFill>
                  <a:srgbClr val="FF0000"/>
                </a:solidFill>
              </a:rPr>
              <a:t>, 80 mW/chips </a:t>
            </a:r>
            <a:r>
              <a:rPr lang="fr-FR" dirty="0" err="1">
                <a:solidFill>
                  <a:srgbClr val="FF0000"/>
                </a:solidFill>
              </a:rPr>
              <a:t>without</a:t>
            </a:r>
            <a:r>
              <a:rPr lang="fr-FR" dirty="0">
                <a:solidFill>
                  <a:srgbClr val="FF0000"/>
                </a:solidFill>
              </a:rPr>
              <a:t> power </a:t>
            </a:r>
            <a:r>
              <a:rPr lang="fr-FR" dirty="0" err="1">
                <a:solidFill>
                  <a:srgbClr val="FF0000"/>
                </a:solidFill>
              </a:rPr>
              <a:t>pulsing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919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BE5E3D8-6F6A-8ACD-58D4-BB92A0C92697}"/>
              </a:ext>
            </a:extLst>
          </p:cNvPr>
          <p:cNvSpPr txBox="1"/>
          <p:nvPr/>
        </p:nvSpPr>
        <p:spPr>
          <a:xfrm>
            <a:off x="671770" y="253726"/>
            <a:ext cx="453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(T) SDHCAL power consumption and cooling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47C7B40-5A51-5D21-EE32-01C9068FECDC}"/>
              </a:ext>
            </a:extLst>
          </p:cNvPr>
          <p:cNvSpPr txBox="1"/>
          <p:nvPr/>
        </p:nvSpPr>
        <p:spPr>
          <a:xfrm>
            <a:off x="1918070" y="2583460"/>
            <a:ext cx="8023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 0.8 mW/chips </a:t>
            </a:r>
            <a:r>
              <a:rPr lang="fr-FR" dirty="0" err="1">
                <a:solidFill>
                  <a:srgbClr val="FF0000"/>
                </a:solidFill>
              </a:rPr>
              <a:t>with</a:t>
            </a:r>
            <a:r>
              <a:rPr lang="fr-FR" dirty="0">
                <a:solidFill>
                  <a:srgbClr val="FF0000"/>
                </a:solidFill>
              </a:rPr>
              <a:t> power </a:t>
            </a:r>
            <a:r>
              <a:rPr lang="fr-FR" dirty="0" err="1">
                <a:solidFill>
                  <a:srgbClr val="FF0000"/>
                </a:solidFill>
              </a:rPr>
              <a:t>pulsing</a:t>
            </a:r>
            <a:r>
              <a:rPr lang="fr-FR" dirty="0">
                <a:solidFill>
                  <a:srgbClr val="FF0000"/>
                </a:solidFill>
              </a:rPr>
              <a:t>, 80 mW/chips </a:t>
            </a:r>
            <a:r>
              <a:rPr lang="fr-FR" dirty="0" err="1">
                <a:solidFill>
                  <a:srgbClr val="FF0000"/>
                </a:solidFill>
              </a:rPr>
              <a:t>without</a:t>
            </a:r>
            <a:r>
              <a:rPr lang="fr-FR" dirty="0">
                <a:solidFill>
                  <a:srgbClr val="FF0000"/>
                </a:solidFill>
              </a:rPr>
              <a:t> power </a:t>
            </a:r>
            <a:r>
              <a:rPr lang="fr-FR" dirty="0" err="1">
                <a:solidFill>
                  <a:srgbClr val="FF0000"/>
                </a:solidFill>
              </a:rPr>
              <a:t>pulsing</a:t>
            </a:r>
            <a:endParaRPr lang="en-US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1B8D49E8-5B2D-F67E-66C8-652BBF8F66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52" y="2952792"/>
            <a:ext cx="8360229" cy="368715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C57DF9E-3EFD-3CA1-8F6D-72DD78750617}"/>
              </a:ext>
            </a:extLst>
          </p:cNvPr>
          <p:cNvSpPr txBox="1"/>
          <p:nvPr/>
        </p:nvSpPr>
        <p:spPr>
          <a:xfrm>
            <a:off x="671770" y="777049"/>
            <a:ext cx="8977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duty cycle of </a:t>
            </a:r>
            <a:r>
              <a:rPr lang="en-US" dirty="0" err="1"/>
              <a:t>FCCee</a:t>
            </a:r>
            <a:r>
              <a:rPr lang="en-US" dirty="0"/>
              <a:t>/CEPC is different from that of ILC and no power pulsing is possible.</a:t>
            </a:r>
          </a:p>
          <a:p>
            <a:r>
              <a:rPr lang="en-US" dirty="0"/>
              <a:t>The power consumption is therefore increased by a factor of 100-200 with respect to ILC and active cooling is needed.</a:t>
            </a:r>
          </a:p>
          <a:p>
            <a:endParaRPr lang="en-US" dirty="0"/>
          </a:p>
          <a:p>
            <a:r>
              <a:rPr lang="en-US" dirty="0"/>
              <a:t>Lyon and Shanghai groups worked on a  simple cooling system for SDHCAL based on using water circulating into copper pipes.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38483D-95FD-7615-5B68-8E425FBB49C4}"/>
              </a:ext>
            </a:extLst>
          </p:cNvPr>
          <p:cNvSpPr txBox="1"/>
          <p:nvPr/>
        </p:nvSpPr>
        <p:spPr>
          <a:xfrm>
            <a:off x="7765576" y="4913194"/>
            <a:ext cx="4326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Results are very encouraging but we need to confirm by producing a prototype</a:t>
            </a:r>
          </a:p>
        </p:txBody>
      </p:sp>
    </p:spTree>
    <p:extLst>
      <p:ext uri="{BB962C8B-B14F-4D97-AF65-F5344CB8AC3E}">
        <p14:creationId xmlns:p14="http://schemas.microsoft.com/office/powerpoint/2010/main" val="3711523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A95D889-91F9-A545-85D7-E2C7E22599E8}"/>
              </a:ext>
            </a:extLst>
          </p:cNvPr>
          <p:cNvSpPr txBox="1"/>
          <p:nvPr/>
        </p:nvSpPr>
        <p:spPr>
          <a:xfrm>
            <a:off x="460663" y="793070"/>
            <a:ext cx="7147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(M)RPC are low-rate capability detectors due to the resistive nature of the electrodes. The capability could be significantly increased by developing low resistivity materials.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77BDC3-26F7-F847-B4FF-A2BDBE820E19}"/>
              </a:ext>
            </a:extLst>
          </p:cNvPr>
          <p:cNvSpPr txBox="1"/>
          <p:nvPr/>
        </p:nvSpPr>
        <p:spPr>
          <a:xfrm>
            <a:off x="408558" y="1675143"/>
            <a:ext cx="7251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Dopped glass </a:t>
            </a:r>
            <a:r>
              <a:rPr lang="en-US" dirty="0"/>
              <a:t>(by Tsinghua group) could be a solution</a:t>
            </a:r>
          </a:p>
          <a:p>
            <a:endParaRPr lang="en-US" b="1" dirty="0"/>
          </a:p>
          <a:p>
            <a:r>
              <a:rPr lang="en-US" b="1" dirty="0" err="1">
                <a:solidFill>
                  <a:srgbClr val="C00000"/>
                </a:solidFill>
              </a:rPr>
              <a:t>PVdF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C00000"/>
                </a:solidFill>
              </a:rPr>
              <a:t>PEEK</a:t>
            </a:r>
            <a:r>
              <a:rPr lang="en-US" dirty="0"/>
              <a:t> are very stable and chemically inert thermoplastic</a:t>
            </a:r>
          </a:p>
          <a:p>
            <a:r>
              <a:rPr lang="en-US" dirty="0"/>
              <a:t>-New kind of </a:t>
            </a:r>
            <a:r>
              <a:rPr lang="en-US" dirty="0" err="1"/>
              <a:t>PVdF</a:t>
            </a:r>
            <a:r>
              <a:rPr lang="en-US" dirty="0"/>
              <a:t> developed with the help of PolyOne company,</a:t>
            </a:r>
          </a:p>
          <a:p>
            <a:r>
              <a:rPr lang="en-US" dirty="0"/>
              <a:t> doped with CNT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 bulk resistivity of </a:t>
            </a:r>
            <a:r>
              <a:rPr lang="en-US" b="1" dirty="0">
                <a:solidFill>
                  <a:srgbClr val="FF0000"/>
                </a:solidFill>
              </a:rPr>
              <a:t>10</a:t>
            </a:r>
            <a:r>
              <a:rPr lang="en-US" b="1" baseline="30000" dirty="0">
                <a:solidFill>
                  <a:srgbClr val="FF0000"/>
                </a:solidFill>
              </a:rPr>
              <a:t>11-12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ymbol" pitchFamily="2" charset="2"/>
              </a:rPr>
              <a:t>W</a:t>
            </a:r>
            <a:r>
              <a:rPr lang="en-US" b="1" dirty="0" err="1">
                <a:solidFill>
                  <a:srgbClr val="FF0000"/>
                </a:solidFill>
              </a:rPr>
              <a:t>.cm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/>
              <a:t>-New charged PEEK developed with the help of </a:t>
            </a:r>
            <a:r>
              <a:rPr lang="en-US" dirty="0" err="1"/>
              <a:t>Krefine</a:t>
            </a:r>
            <a:r>
              <a:rPr lang="en-US" dirty="0"/>
              <a:t> company.</a:t>
            </a:r>
          </a:p>
          <a:p>
            <a:r>
              <a:rPr lang="en-US" dirty="0"/>
              <a:t> doped with Black Carbon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bulk resistivity of </a:t>
            </a:r>
            <a:r>
              <a:rPr lang="en-US" b="1" dirty="0">
                <a:solidFill>
                  <a:srgbClr val="FF0000"/>
                </a:solidFill>
              </a:rPr>
              <a:t>10</a:t>
            </a:r>
            <a:r>
              <a:rPr lang="en-US" b="1" baseline="30000" dirty="0">
                <a:solidFill>
                  <a:srgbClr val="FF0000"/>
                </a:solidFill>
              </a:rPr>
              <a:t>8-9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ymbol" pitchFamily="2" charset="2"/>
              </a:rPr>
              <a:t>W</a:t>
            </a:r>
            <a:r>
              <a:rPr lang="en-US" b="1" dirty="0" err="1">
                <a:solidFill>
                  <a:srgbClr val="FF0000"/>
                </a:solidFill>
              </a:rPr>
              <a:t>.cm</a:t>
            </a:r>
            <a:r>
              <a:rPr lang="en-US" b="1" dirty="0">
                <a:solidFill>
                  <a:srgbClr val="FF0000"/>
                </a:solidFill>
              </a:rPr>
              <a:t>  </a:t>
            </a:r>
            <a:r>
              <a:rPr lang="en-US" dirty="0"/>
              <a:t>was achieved.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B6061C-4D62-4C4A-BB1B-9B96C48172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61" y="3983467"/>
            <a:ext cx="4607704" cy="264273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E9C88AC-FB7F-DF46-8DD2-CA91E3729A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167" y="693462"/>
            <a:ext cx="3988472" cy="255454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6F975E3-A214-D44E-9E66-6F9771B1B1CD}"/>
              </a:ext>
            </a:extLst>
          </p:cNvPr>
          <p:cNvSpPr txBox="1"/>
          <p:nvPr/>
        </p:nvSpPr>
        <p:spPr>
          <a:xfrm>
            <a:off x="5425466" y="4181449"/>
            <a:ext cx="63614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few small detectors were made using doped </a:t>
            </a:r>
            <a:r>
              <a:rPr lang="en-US" sz="2000" dirty="0" err="1"/>
              <a:t>PVdF</a:t>
            </a:r>
            <a:r>
              <a:rPr lang="en-US" sz="2000" dirty="0"/>
              <a:t> plates of 2-3 mm thickness.</a:t>
            </a:r>
          </a:p>
          <a:p>
            <a:r>
              <a:rPr lang="en-US" sz="2000" dirty="0"/>
              <a:t>High efficiency was  obtained with cosmic</a:t>
            </a:r>
          </a:p>
          <a:p>
            <a:endParaRPr lang="en-US" sz="2000" dirty="0"/>
          </a:p>
          <a:p>
            <a:r>
              <a:rPr lang="en-US" sz="2000" dirty="0"/>
              <a:t>Plates made with charged PEEK were produced  </a:t>
            </a:r>
          </a:p>
          <a:p>
            <a:r>
              <a:rPr lang="en-US" sz="2000" dirty="0"/>
              <a:t>Some homogeneity due to extrusion need to be fixed before to have a final material.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347D576-63C7-C2DD-765C-CABAD6D01FA6}"/>
              </a:ext>
            </a:extLst>
          </p:cNvPr>
          <p:cNvSpPr txBox="1"/>
          <p:nvPr/>
        </p:nvSpPr>
        <p:spPr>
          <a:xfrm>
            <a:off x="449852" y="231797"/>
            <a:ext cx="3420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High-Rate capability</a:t>
            </a:r>
          </a:p>
        </p:txBody>
      </p:sp>
    </p:spTree>
    <p:extLst>
      <p:ext uri="{BB962C8B-B14F-4D97-AF65-F5344CB8AC3E}">
        <p14:creationId xmlns:p14="http://schemas.microsoft.com/office/powerpoint/2010/main" val="3001942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9A6873B-B604-1EE5-712A-5F727C2FD3FF}"/>
              </a:ext>
            </a:extLst>
          </p:cNvPr>
          <p:cNvSpPr txBox="1"/>
          <p:nvPr/>
        </p:nvSpPr>
        <p:spPr>
          <a:xfrm>
            <a:off x="3007435" y="366432"/>
            <a:ext cx="5013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</a:t>
            </a:r>
            <a:r>
              <a:rPr lang="en-US" sz="2400" b="1" dirty="0">
                <a:solidFill>
                  <a:srgbClr val="FF0000"/>
                </a:solidFill>
              </a:rPr>
              <a:t>New friendly gases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B49B91-AA0C-1A58-32CB-EAD277FDE9E2}"/>
              </a:ext>
            </a:extLst>
          </p:cNvPr>
          <p:cNvSpPr txBox="1"/>
          <p:nvPr/>
        </p:nvSpPr>
        <p:spPr>
          <a:xfrm>
            <a:off x="570155" y="1194099"/>
            <a:ext cx="88212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CERN gas group has identified friendly gases to replace TFE and SF6 for  (M)RPC </a:t>
            </a:r>
          </a:p>
          <a:p>
            <a:endParaRPr lang="en-US" dirty="0"/>
          </a:p>
          <a:p>
            <a:r>
              <a:rPr lang="en-US" dirty="0"/>
              <a:t>TFE</a:t>
            </a:r>
            <a:r>
              <a:rPr lang="en-US" dirty="0">
                <a:sym typeface="Wingdings" pitchFamily="2" charset="2"/>
              </a:rPr>
              <a:t> HFO1234ze </a:t>
            </a:r>
          </a:p>
          <a:p>
            <a:r>
              <a:rPr lang="en-US" dirty="0">
                <a:sym typeface="Wingdings" pitchFamily="2" charset="2"/>
              </a:rPr>
              <a:t>SF6 Nova4710 ( not good for Bakelite but ok for GRPC and MRPC) 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Techniques of recycling the gas mixture is being constantly improved (&gt;90%)</a:t>
            </a:r>
          </a:p>
          <a:p>
            <a:r>
              <a:rPr lang="en-US" dirty="0">
                <a:sym typeface="Wingdings" pitchFamily="2" charset="2"/>
              </a:rPr>
              <a:t>Techniques to recover the different exhaust gases (distillation…</a:t>
            </a:r>
            <a:r>
              <a:rPr lang="en-US" dirty="0" err="1">
                <a:sym typeface="Wingdings" pitchFamily="2" charset="2"/>
              </a:rPr>
              <a:t>etc</a:t>
            </a:r>
            <a:r>
              <a:rPr lang="en-US" dirty="0">
                <a:sym typeface="Wingdings" pitchFamily="2" charset="2"/>
              </a:rPr>
              <a:t>) are being developed and  promising results have been obtained.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b="1" dirty="0">
                <a:sym typeface="Wingdings" pitchFamily="2" charset="2"/>
              </a:rPr>
              <a:t>Recent results by our partners of GWNU showed that HFO1234ZE provides similar performances as TFE with no need to CO2 and SF6</a:t>
            </a:r>
          </a:p>
          <a:p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65144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3" descr="DHCALview_globa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5835" y="1163196"/>
            <a:ext cx="33528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726236" y="2075144"/>
            <a:ext cx="5105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cs typeface="Verdana"/>
              </a:rPr>
              <a:t>The structure proposed for the SDHCAL :</a:t>
            </a:r>
          </a:p>
          <a:p>
            <a:pPr>
              <a:buFontTx/>
              <a:buChar char="•"/>
            </a:pPr>
            <a:r>
              <a:rPr lang="en-US" sz="1400" dirty="0">
                <a:latin typeface="Verdana"/>
                <a:cs typeface="Verdana"/>
              </a:rPr>
              <a:t>  is very compact with negligible dead zones</a:t>
            </a:r>
          </a:p>
          <a:p>
            <a:pPr>
              <a:buFontTx/>
              <a:buChar char="•"/>
            </a:pPr>
            <a:r>
              <a:rPr lang="en-US" sz="1400" dirty="0">
                <a:latin typeface="Verdana"/>
                <a:cs typeface="Verdana"/>
              </a:rPr>
              <a:t>  Eliminates projective cracks  </a:t>
            </a:r>
          </a:p>
          <a:p>
            <a:pPr>
              <a:buFontTx/>
              <a:buChar char="•"/>
            </a:pPr>
            <a:r>
              <a:rPr lang="en-US" sz="1400" dirty="0">
                <a:latin typeface="Verdana"/>
                <a:cs typeface="Verdana"/>
              </a:rPr>
              <a:t>  Minimizes barrel / </a:t>
            </a:r>
            <a:r>
              <a:rPr lang="en-US" sz="1400" dirty="0" err="1">
                <a:latin typeface="Verdana"/>
                <a:cs typeface="Verdana"/>
              </a:rPr>
              <a:t>endcap</a:t>
            </a:r>
            <a:r>
              <a:rPr lang="en-US" sz="1400" dirty="0">
                <a:latin typeface="Verdana"/>
                <a:cs typeface="Verdana"/>
              </a:rPr>
              <a:t> separation </a:t>
            </a:r>
          </a:p>
          <a:p>
            <a:r>
              <a:rPr lang="en-US" sz="1400" dirty="0">
                <a:latin typeface="Verdana"/>
                <a:cs typeface="Verdana"/>
              </a:rPr>
              <a:t>   (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Verdana"/>
              </a:rPr>
              <a:t>services leaving from the outer radius</a:t>
            </a:r>
            <a:r>
              <a:rPr lang="en-US" sz="1400" dirty="0">
                <a:latin typeface="Verdana"/>
                <a:cs typeface="Verdana"/>
              </a:rPr>
              <a:t>)</a:t>
            </a:r>
          </a:p>
        </p:txBody>
      </p:sp>
      <p:sp>
        <p:nvSpPr>
          <p:cNvPr id="162837" name="Text Box 21"/>
          <p:cNvSpPr txBox="1">
            <a:spLocks noChangeArrowheads="1"/>
          </p:cNvSpPr>
          <p:nvPr/>
        </p:nvSpPr>
        <p:spPr bwMode="auto">
          <a:xfrm>
            <a:off x="4414129" y="171270"/>
            <a:ext cx="16818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SDHCAL</a:t>
            </a:r>
          </a:p>
        </p:txBody>
      </p:sp>
      <p:sp>
        <p:nvSpPr>
          <p:cNvPr id="162838" name="Text Box 22"/>
          <p:cNvSpPr txBox="1">
            <a:spLocks noChangeArrowheads="1"/>
          </p:cNvSpPr>
          <p:nvPr/>
        </p:nvSpPr>
        <p:spPr bwMode="auto">
          <a:xfrm>
            <a:off x="726236" y="795250"/>
            <a:ext cx="858447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cs typeface="Verdana"/>
              </a:rPr>
              <a:t>The SDHCAL concept is  based on exploiting  </a:t>
            </a:r>
            <a:r>
              <a:rPr lang="en-US" sz="1400" b="1" dirty="0">
                <a:solidFill>
                  <a:srgbClr val="FF0000"/>
                </a:solidFill>
                <a:latin typeface="Verdana"/>
                <a:cs typeface="Verdana"/>
              </a:rPr>
              <a:t>Gaseous Detectors </a:t>
            </a:r>
            <a:r>
              <a:rPr lang="en-US" sz="1400" dirty="0">
                <a:latin typeface="Verdana"/>
                <a:cs typeface="Verdana"/>
              </a:rPr>
              <a:t>high granularity potential</a:t>
            </a:r>
          </a:p>
          <a:p>
            <a:r>
              <a:rPr lang="en-US" sz="1400" dirty="0">
                <a:latin typeface="Verdana"/>
                <a:cs typeface="Verdana"/>
              </a:rPr>
              <a:t>For PFA applications. It was conceived and proposed for </a:t>
            </a:r>
            <a:r>
              <a:rPr lang="en-US" sz="1400" b="1" dirty="0">
                <a:latin typeface="Verdana"/>
                <a:cs typeface="Verdana"/>
              </a:rPr>
              <a:t>ILD@ILC</a:t>
            </a:r>
          </a:p>
          <a:p>
            <a:r>
              <a:rPr lang="en-US" sz="1400" b="1" dirty="0">
                <a:solidFill>
                  <a:srgbClr val="FF0000"/>
                </a:solidFill>
                <a:latin typeface="Verdana"/>
                <a:cs typeface="Verdana"/>
              </a:rPr>
              <a:t>Semi-digital </a:t>
            </a:r>
            <a:r>
              <a:rPr lang="en-US" sz="1400" dirty="0">
                <a:latin typeface="Verdana"/>
                <a:cs typeface="Verdana"/>
              </a:rPr>
              <a:t>readout to improve on </a:t>
            </a:r>
          </a:p>
          <a:p>
            <a:r>
              <a:rPr lang="en-US" sz="1400" b="1" dirty="0">
                <a:solidFill>
                  <a:srgbClr val="FF0000"/>
                </a:solidFill>
                <a:latin typeface="Verdana"/>
                <a:cs typeface="Verdana"/>
              </a:rPr>
              <a:t>power-pulsed </a:t>
            </a:r>
            <a:r>
              <a:rPr lang="en-US" sz="1400" dirty="0">
                <a:latin typeface="Verdana"/>
                <a:cs typeface="Verdana"/>
              </a:rPr>
              <a:t>electronics to reduce power consumption and eliminate active cooling</a:t>
            </a:r>
          </a:p>
          <a:p>
            <a:r>
              <a:rPr lang="en-US" sz="1400" b="1" dirty="0">
                <a:solidFill>
                  <a:srgbClr val="FF0000"/>
                </a:solidFill>
                <a:latin typeface="Verdana"/>
                <a:cs typeface="Verdana"/>
              </a:rPr>
              <a:t>self-supporting mechanical </a:t>
            </a:r>
            <a:r>
              <a:rPr lang="en-US" sz="1400" dirty="0">
                <a:latin typeface="Verdana"/>
                <a:cs typeface="Verdana"/>
              </a:rPr>
              <a:t>structure to serve as absorber as well.   </a:t>
            </a:r>
          </a:p>
        </p:txBody>
      </p:sp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4510" y="4014788"/>
            <a:ext cx="4235450" cy="284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99616" y="3244695"/>
            <a:ext cx="7905026" cy="29876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dirty="0">
              <a:solidFill>
                <a:srgbClr val="FF0000"/>
              </a:solidFill>
              <a:latin typeface="Verdana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latin typeface="Verdana" charset="0"/>
              </a:rPr>
              <a:t>SDHCAL </a:t>
            </a:r>
            <a:r>
              <a:rPr lang="en-US" sz="1600" b="1" dirty="0">
                <a:solidFill>
                  <a:srgbClr val="22C916"/>
                </a:solidFill>
                <a:latin typeface="Verdana" charset="0"/>
              </a:rPr>
              <a:t>Technological </a:t>
            </a:r>
            <a:r>
              <a:rPr lang="en-US" sz="1600" b="1" dirty="0">
                <a:latin typeface="Verdana" charset="0"/>
              </a:rPr>
              <a:t>Prototype</a:t>
            </a:r>
            <a:r>
              <a:rPr lang="en-US" sz="1400" b="1" dirty="0">
                <a:latin typeface="Verdana" charset="0"/>
              </a:rPr>
              <a:t> </a:t>
            </a:r>
            <a:r>
              <a:rPr lang="en-US" sz="1400" dirty="0">
                <a:latin typeface="Verdana" charset="0"/>
              </a:rPr>
              <a:t>was proposed in 2008 to be</a:t>
            </a:r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as much as possible similar to the ILD module and able to study </a:t>
            </a:r>
            <a:r>
              <a:rPr lang="en-US" sz="1400" b="1" dirty="0">
                <a:latin typeface="Verdana" charset="0"/>
              </a:rPr>
              <a:t>hadronic showers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 dirty="0">
              <a:solidFill>
                <a:srgbClr val="3366FF"/>
              </a:solidFill>
              <a:latin typeface="Verdana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3366FF"/>
                </a:solidFill>
                <a:latin typeface="Verdana" charset="0"/>
              </a:rPr>
              <a:t>Challenges</a:t>
            </a:r>
            <a:r>
              <a:rPr lang="en-US" sz="1400" dirty="0">
                <a:solidFill>
                  <a:srgbClr val="3366FF"/>
                </a:solidFill>
                <a:latin typeface="Verdana" charset="0"/>
              </a:rPr>
              <a:t>  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dirty="0">
              <a:latin typeface="Verdana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latin typeface="Verdana" charset="0"/>
              </a:rPr>
              <a:t>-Homogeneity for large surfaces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latin typeface="Verdana" charset="0"/>
              </a:rPr>
              <a:t>-Thickness of only few mms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latin typeface="Verdana" charset="0"/>
              </a:rPr>
              <a:t>-Lateral segmentation of 1 cm X 1 cm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latin typeface="Verdana" charset="0"/>
              </a:rPr>
              <a:t>-Services from one side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latin typeface="Verdana" charset="0"/>
              </a:rPr>
              <a:t>-Embedded power-cycled electronics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latin typeface="Verdana" charset="0"/>
              </a:rPr>
              <a:t>-Self-supporting mechanical structure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rgbClr val="1F497D"/>
                </a:solidFill>
                <a:latin typeface="Verdana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56"/>
    </mc:Choice>
    <mc:Fallback xmlns="">
      <p:transition spd="slow" advTm="11635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87D1EFF-2BE7-ED9D-A9A2-76B810C47026}"/>
              </a:ext>
            </a:extLst>
          </p:cNvPr>
          <p:cNvSpPr txBox="1"/>
          <p:nvPr/>
        </p:nvSpPr>
        <p:spPr>
          <a:xfrm>
            <a:off x="1056526" y="843677"/>
            <a:ext cx="966798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2"/>
                </a:solidFill>
              </a:rPr>
              <a:t>Conclusion</a:t>
            </a:r>
          </a:p>
          <a:p>
            <a:pPr algn="ctr"/>
            <a:endParaRPr lang="fr-FR" dirty="0"/>
          </a:p>
          <a:p>
            <a:pPr algn="ctr"/>
            <a:endParaRPr lang="en-GB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SDHCAL is ready for ILC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Many developments are needed to adapt SDHCAL for </a:t>
            </a:r>
            <a:r>
              <a:rPr lang="en-GB" sz="2400" dirty="0" err="1"/>
              <a:t>FCCee</a:t>
            </a:r>
            <a:endParaRPr lang="en-GB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 Adding time information will certainly improve on SDHCAL already excellent performances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2400" dirty="0"/>
          </a:p>
          <a:p>
            <a:r>
              <a:rPr lang="en-GB" sz="2400" dirty="0"/>
              <a:t>Finally, developing T-SDHCAL is also developing excellent muon chambers for </a:t>
            </a:r>
            <a:r>
              <a:rPr lang="en-GB" sz="2400" dirty="0" err="1"/>
              <a:t>FCCee</a:t>
            </a:r>
            <a:r>
              <a:rPr lang="en-GB" sz="2400" dirty="0"/>
              <a:t>.</a:t>
            </a:r>
          </a:p>
          <a:p>
            <a:pPr algn="ctr"/>
            <a:endParaRPr lang="en-GB" dirty="0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2988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117F45-D225-3C4A-9CB4-89620BD6B35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209" y="4359546"/>
            <a:ext cx="2895601" cy="243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Imag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5354" y="4387324"/>
            <a:ext cx="289560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r 18"/>
          <p:cNvGrpSpPr/>
          <p:nvPr/>
        </p:nvGrpSpPr>
        <p:grpSpPr>
          <a:xfrm>
            <a:off x="832187" y="278966"/>
            <a:ext cx="5531223" cy="4162949"/>
            <a:chOff x="1495" y="-43328"/>
            <a:chExt cx="5531223" cy="3765005"/>
          </a:xfrm>
        </p:grpSpPr>
        <p:sp>
          <p:nvSpPr>
            <p:cNvPr id="68613" name="ZoneTexte 7"/>
            <p:cNvSpPr txBox="1">
              <a:spLocks noChangeArrowheads="1"/>
            </p:cNvSpPr>
            <p:nvPr/>
          </p:nvSpPr>
          <p:spPr bwMode="auto">
            <a:xfrm>
              <a:off x="46318" y="457200"/>
              <a:ext cx="5486400" cy="473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10500 64-ch ASIC  were tested  and calibrated using a   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dedicated (</a:t>
              </a:r>
              <a:r>
                <a:rPr lang="en-US" sz="1400" dirty="0" err="1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ASICs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layout : 93% ).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76200" y="-43328"/>
              <a:ext cx="4876800" cy="36186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rgbClr val="000000"/>
                  </a:solidFill>
                  <a:latin typeface="Verdana"/>
                  <a:cs typeface="Verdana"/>
                </a:rPr>
                <a:t>SDHCAL prototype construction</a:t>
              </a:r>
            </a:p>
          </p:txBody>
        </p:sp>
        <p:sp>
          <p:nvSpPr>
            <p:cNvPr id="68615" name="ZoneTexte 10"/>
            <p:cNvSpPr txBox="1">
              <a:spLocks noChangeArrowheads="1"/>
            </p:cNvSpPr>
            <p:nvPr/>
          </p:nvSpPr>
          <p:spPr bwMode="auto">
            <a:xfrm>
              <a:off x="1495" y="992999"/>
              <a:ext cx="5486400" cy="797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310 PCBs were produced, cabled and tested.  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They were assembled by sets of six to make 1m</a:t>
              </a:r>
              <a:r>
                <a:rPr lang="en-US" sz="1400" baseline="300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2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ASUs</a:t>
              </a:r>
              <a:endParaRPr lang="en-US" sz="1400" baseline="300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  <a:p>
              <a:r>
                <a:rPr lang="en-US" sz="1400" baseline="300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  </a:t>
              </a:r>
            </a:p>
            <a:p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3" name="ZoneTexte 10"/>
            <p:cNvSpPr txBox="1">
              <a:spLocks noChangeArrowheads="1"/>
            </p:cNvSpPr>
            <p:nvPr/>
          </p:nvSpPr>
          <p:spPr bwMode="auto">
            <a:xfrm>
              <a:off x="46318" y="1955453"/>
              <a:ext cx="5334000" cy="473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50 detectors were built and assembled with  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their electronics into cassettes. </a:t>
              </a:r>
            </a:p>
          </p:txBody>
        </p:sp>
        <p:sp>
          <p:nvSpPr>
            <p:cNvPr id="14" name="ZoneTexte 10"/>
            <p:cNvSpPr txBox="1">
              <a:spLocks noChangeArrowheads="1"/>
            </p:cNvSpPr>
            <p:nvPr/>
          </p:nvSpPr>
          <p:spPr bwMode="auto">
            <a:xfrm>
              <a:off x="47813" y="2517917"/>
              <a:ext cx="48006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Self-supporting mechanical structure.  </a:t>
              </a:r>
            </a:p>
          </p:txBody>
        </p:sp>
        <p:sp>
          <p:nvSpPr>
            <p:cNvPr id="16" name="ZoneTexte 10"/>
            <p:cNvSpPr txBox="1">
              <a:spLocks noChangeArrowheads="1"/>
            </p:cNvSpPr>
            <p:nvPr/>
          </p:nvSpPr>
          <p:spPr bwMode="auto">
            <a:xfrm>
              <a:off x="62754" y="3443321"/>
              <a:ext cx="48006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Full assembly took place at CERN.</a:t>
              </a:r>
            </a:p>
          </p:txBody>
        </p:sp>
        <p:sp>
          <p:nvSpPr>
            <p:cNvPr id="17" name="ZoneTexte 10"/>
            <p:cNvSpPr txBox="1">
              <a:spLocks noChangeArrowheads="1"/>
            </p:cNvSpPr>
            <p:nvPr/>
          </p:nvSpPr>
          <p:spPr bwMode="auto">
            <a:xfrm>
              <a:off x="16436" y="1566359"/>
              <a:ext cx="51054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170 DIF, 20 DCC were built and tested.</a:t>
              </a:r>
            </a:p>
          </p:txBody>
        </p:sp>
      </p:grp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78982" y="91100"/>
            <a:ext cx="2895601" cy="1984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6199" y="4336437"/>
            <a:ext cx="2895600" cy="2430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ZoneTexte 10"/>
          <p:cNvSpPr txBox="1">
            <a:spLocks noChangeArrowheads="1"/>
          </p:cNvSpPr>
          <p:nvPr/>
        </p:nvSpPr>
        <p:spPr bwMode="auto">
          <a:xfrm>
            <a:off x="847128" y="3514874"/>
            <a:ext cx="480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DAQ system using both USB and HTML protocol  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was developed and used.  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DFF7553B-B5AD-BD66-6625-16D1E597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99" y="2060377"/>
            <a:ext cx="2895600" cy="217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1" y="4419600"/>
            <a:ext cx="2895601" cy="243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Image 8" descr="Capture d’écran 2014-01-21 à 23.21.1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1" y="4419600"/>
            <a:ext cx="2819401" cy="2438400"/>
          </a:xfrm>
          <a:prstGeom prst="rect">
            <a:avLst/>
          </a:prstGeom>
        </p:spPr>
      </p:pic>
      <p:pic>
        <p:nvPicPr>
          <p:cNvPr id="11" name="Imag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198" y="4419600"/>
            <a:ext cx="289560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r 18"/>
          <p:cNvGrpSpPr/>
          <p:nvPr/>
        </p:nvGrpSpPr>
        <p:grpSpPr>
          <a:xfrm>
            <a:off x="1754096" y="182283"/>
            <a:ext cx="5531223" cy="4162949"/>
            <a:chOff x="1495" y="-43328"/>
            <a:chExt cx="5531223" cy="3765005"/>
          </a:xfrm>
        </p:grpSpPr>
        <p:sp>
          <p:nvSpPr>
            <p:cNvPr id="68613" name="ZoneTexte 7"/>
            <p:cNvSpPr txBox="1">
              <a:spLocks noChangeArrowheads="1"/>
            </p:cNvSpPr>
            <p:nvPr/>
          </p:nvSpPr>
          <p:spPr bwMode="auto">
            <a:xfrm>
              <a:off x="46318" y="457200"/>
              <a:ext cx="5486400" cy="473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10500 64-ch ASIC  were tested  and calibrated using a   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dedicated (</a:t>
              </a:r>
              <a:r>
                <a:rPr lang="en-US" sz="1400" dirty="0" err="1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ASICs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layout : 93% ).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76200" y="-43328"/>
              <a:ext cx="4876800" cy="36186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rgbClr val="000000"/>
                  </a:solidFill>
                  <a:latin typeface="Verdana"/>
                  <a:cs typeface="Verdana"/>
                </a:rPr>
                <a:t>SDHCAL prototype construction</a:t>
              </a:r>
            </a:p>
          </p:txBody>
        </p:sp>
        <p:sp>
          <p:nvSpPr>
            <p:cNvPr id="68615" name="ZoneTexte 10"/>
            <p:cNvSpPr txBox="1">
              <a:spLocks noChangeArrowheads="1"/>
            </p:cNvSpPr>
            <p:nvPr/>
          </p:nvSpPr>
          <p:spPr bwMode="auto">
            <a:xfrm>
              <a:off x="1495" y="992999"/>
              <a:ext cx="5486400" cy="797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310 PCBs were produced, cabled and tested.  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They were assembled by sets of six to make 1m</a:t>
              </a:r>
              <a:r>
                <a:rPr lang="en-US" sz="1400" baseline="300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2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ASUs</a:t>
              </a:r>
              <a:endParaRPr lang="en-US" sz="1400" baseline="300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  <a:p>
              <a:r>
                <a:rPr lang="en-US" sz="1400" baseline="300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  </a:t>
              </a:r>
            </a:p>
            <a:p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3" name="ZoneTexte 10"/>
            <p:cNvSpPr txBox="1">
              <a:spLocks noChangeArrowheads="1"/>
            </p:cNvSpPr>
            <p:nvPr/>
          </p:nvSpPr>
          <p:spPr bwMode="auto">
            <a:xfrm>
              <a:off x="46318" y="1955453"/>
              <a:ext cx="5334000" cy="473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50 detectors were built and assembled with  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their electronics into cassettes. </a:t>
              </a:r>
            </a:p>
          </p:txBody>
        </p:sp>
        <p:sp>
          <p:nvSpPr>
            <p:cNvPr id="14" name="ZoneTexte 10"/>
            <p:cNvSpPr txBox="1">
              <a:spLocks noChangeArrowheads="1"/>
            </p:cNvSpPr>
            <p:nvPr/>
          </p:nvSpPr>
          <p:spPr bwMode="auto">
            <a:xfrm>
              <a:off x="47813" y="2517917"/>
              <a:ext cx="48006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Self-supporting mechanical structure.  </a:t>
              </a:r>
            </a:p>
          </p:txBody>
        </p:sp>
        <p:sp>
          <p:nvSpPr>
            <p:cNvPr id="16" name="ZoneTexte 10"/>
            <p:cNvSpPr txBox="1">
              <a:spLocks noChangeArrowheads="1"/>
            </p:cNvSpPr>
            <p:nvPr/>
          </p:nvSpPr>
          <p:spPr bwMode="auto">
            <a:xfrm>
              <a:off x="62754" y="3443321"/>
              <a:ext cx="48006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Full assembly took place at CERN.</a:t>
              </a:r>
            </a:p>
          </p:txBody>
        </p:sp>
        <p:sp>
          <p:nvSpPr>
            <p:cNvPr id="17" name="ZoneTexte 10"/>
            <p:cNvSpPr txBox="1">
              <a:spLocks noChangeArrowheads="1"/>
            </p:cNvSpPr>
            <p:nvPr/>
          </p:nvSpPr>
          <p:spPr bwMode="auto">
            <a:xfrm>
              <a:off x="16436" y="1566359"/>
              <a:ext cx="51054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170 DIF, 20 DCC were built and tested.</a:t>
              </a:r>
            </a:p>
          </p:txBody>
        </p:sp>
      </p:grp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1989138"/>
            <a:ext cx="2895600" cy="2430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ZoneTexte 10"/>
          <p:cNvSpPr txBox="1">
            <a:spLocks noChangeArrowheads="1"/>
          </p:cNvSpPr>
          <p:nvPr/>
        </p:nvSpPr>
        <p:spPr bwMode="auto">
          <a:xfrm>
            <a:off x="1818344" y="3450518"/>
            <a:ext cx="480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DAQ system using both USB and HTML protocol  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was developed and used.  </a:t>
            </a:r>
          </a:p>
        </p:txBody>
      </p:sp>
      <p:pic>
        <p:nvPicPr>
          <p:cNvPr id="23" name="Image 22" descr="Capture d’écran 2017-05-20 à 13.41.0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293914"/>
            <a:ext cx="9144000" cy="6564086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756400" y="6273800"/>
            <a:ext cx="387350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hlinkClick r:id="rId8"/>
              </a:rPr>
              <a:t>Published</a:t>
            </a:r>
            <a:r>
              <a:rPr lang="fr-FR" dirty="0">
                <a:solidFill>
                  <a:srgbClr val="0000FF"/>
                </a:solidFill>
                <a:hlinkClick r:id="rId8"/>
              </a:rPr>
              <a:t>: </a:t>
            </a:r>
            <a:r>
              <a:rPr lang="fr-FR" dirty="0">
                <a:solidFill>
                  <a:srgbClr val="0000FF"/>
                </a:solidFill>
              </a:rPr>
              <a:t>JINST 10 (2015) P10039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F9A3C51-8329-5674-C29C-2B38CFE33C18}"/>
              </a:ext>
            </a:extLst>
          </p:cNvPr>
          <p:cNvSpPr txBox="1"/>
          <p:nvPr/>
        </p:nvSpPr>
        <p:spPr>
          <a:xfrm>
            <a:off x="6650805" y="4158249"/>
            <a:ext cx="4017195" cy="175432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48 layers (</a:t>
            </a:r>
            <a:r>
              <a:rPr lang="en-US" dirty="0">
                <a:latin typeface="Verdana" charset="0"/>
              </a:rPr>
              <a:t>-</a:t>
            </a:r>
            <a:r>
              <a:rPr lang="en-US" dirty="0">
                <a:latin typeface="Verdana"/>
                <a:cs typeface="Verdana"/>
              </a:rPr>
              <a:t>6λ</a:t>
            </a:r>
            <a:r>
              <a:rPr lang="en-US" baseline="-25000" dirty="0">
                <a:latin typeface="Verdana"/>
                <a:cs typeface="Verdana"/>
              </a:rPr>
              <a:t>I</a:t>
            </a:r>
            <a:r>
              <a:rPr lang="en-US" dirty="0">
                <a:latin typeface="Verdana"/>
                <a:cs typeface="Verdana"/>
              </a:rPr>
              <a:t>)</a:t>
            </a: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1 cm X 1 cm granularity </a:t>
            </a:r>
          </a:p>
          <a:p>
            <a:r>
              <a:rPr lang="en-US" dirty="0"/>
              <a:t>      3-threshold, 500000 channels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 Power-Pulsed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Triggerless DAQ system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Self-supporting mechanical structure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A177C1E-DFE9-0692-1244-0EB30EED3610}"/>
              </a:ext>
            </a:extLst>
          </p:cNvPr>
          <p:cNvSpPr txBox="1"/>
          <p:nvPr/>
        </p:nvSpPr>
        <p:spPr>
          <a:xfrm>
            <a:off x="5340539" y="364447"/>
            <a:ext cx="2507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  </a:t>
            </a:r>
            <a:r>
              <a:rPr lang="en-US" sz="2400" b="1" dirty="0">
                <a:solidFill>
                  <a:schemeClr val="bg1"/>
                </a:solidFill>
              </a:rPr>
              <a:t>CALICE</a:t>
            </a:r>
            <a:r>
              <a:rPr lang="en-US" dirty="0"/>
              <a:t> </a:t>
            </a:r>
            <a:r>
              <a:rPr lang="en-US" sz="2400" b="1" dirty="0">
                <a:solidFill>
                  <a:schemeClr val="bg1"/>
                </a:solidFill>
              </a:rPr>
              <a:t>SDHCAL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Since 2012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A266E57-7661-C0DC-8AED-BC1BB60FF7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4688801"/>
            <a:ext cx="4152900" cy="182563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time_hit_sprectrum_all_centered_R715651_T28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812" y="1816100"/>
            <a:ext cx="3170188" cy="1714500"/>
          </a:xfrm>
          <a:prstGeom prst="rect">
            <a:avLst/>
          </a:prstGeom>
        </p:spPr>
      </p:pic>
      <p:pic>
        <p:nvPicPr>
          <p:cNvPr id="7" name="Image 6" descr="zoom_spectrum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512" y="125930"/>
            <a:ext cx="3170188" cy="169017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89100" y="99824"/>
            <a:ext cx="8299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SDHCAL performance</a:t>
            </a:r>
          </a:p>
          <a:p>
            <a:pPr algn="ctr"/>
            <a:endParaRPr lang="en-GB" sz="2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524000" y="738376"/>
            <a:ext cx="8534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q"/>
            </a:pPr>
            <a:r>
              <a:rPr lang="en-US" sz="1600" dirty="0"/>
              <a:t> The SDHCAL prototype  was exposed to </a:t>
            </a:r>
            <a:r>
              <a:rPr lang="en-US" sz="1600" dirty="0" err="1"/>
              <a:t>hadron</a:t>
            </a:r>
            <a:r>
              <a:rPr lang="en-US" sz="1600" dirty="0"/>
              <a:t>, </a:t>
            </a:r>
            <a:r>
              <a:rPr lang="en-US" sz="1600" dirty="0" err="1"/>
              <a:t>muon</a:t>
            </a:r>
            <a:r>
              <a:rPr lang="en-US" sz="1600" dirty="0"/>
              <a:t> and electron </a:t>
            </a:r>
          </a:p>
          <a:p>
            <a:r>
              <a:rPr lang="en-US" sz="1600" dirty="0"/>
              <a:t>     beams in 2012, 2015 , 2018 and 2022 on PS,  H6 and H8 -SPS lines.  </a:t>
            </a:r>
          </a:p>
          <a:p>
            <a:endParaRPr lang="en-US" sz="1600" dirty="0"/>
          </a:p>
          <a:p>
            <a:pPr>
              <a:buFont typeface="Wingdings" charset="2"/>
              <a:buChar char="q"/>
            </a:pPr>
            <a:r>
              <a:rPr lang="en-US" sz="1600" dirty="0"/>
              <a:t> </a:t>
            </a:r>
            <a:r>
              <a:rPr lang="en-US" sz="1600" b="1" dirty="0">
                <a:solidFill>
                  <a:srgbClr val="FF0000"/>
                </a:solidFill>
              </a:rPr>
              <a:t>Power-pulsing</a:t>
            </a:r>
            <a:r>
              <a:rPr lang="en-US" sz="1600" dirty="0"/>
              <a:t> using the SPS spill structure was used to reduce the</a:t>
            </a:r>
          </a:p>
          <a:p>
            <a:r>
              <a:rPr lang="en-US" sz="1600" dirty="0"/>
              <a:t>     power consumption.</a:t>
            </a:r>
          </a:p>
          <a:p>
            <a:endParaRPr lang="en-US" sz="1600" dirty="0"/>
          </a:p>
          <a:p>
            <a:pPr>
              <a:buFont typeface="Wingdings" charset="2"/>
              <a:buChar char="q"/>
            </a:pPr>
            <a:r>
              <a:rPr lang="en-US" sz="1600" dirty="0"/>
              <a:t> </a:t>
            </a:r>
            <a:r>
              <a:rPr lang="en-US" sz="1600" b="1" dirty="0">
                <a:solidFill>
                  <a:srgbClr val="FF0000"/>
                </a:solidFill>
              </a:rPr>
              <a:t>Self-triggering </a:t>
            </a:r>
            <a:r>
              <a:rPr lang="en-US" sz="1600" dirty="0"/>
              <a:t>mode is used but </a:t>
            </a:r>
            <a:r>
              <a:rPr lang="en-US" sz="1600" dirty="0">
                <a:solidFill>
                  <a:srgbClr val="FF6600"/>
                </a:solidFill>
              </a:rPr>
              <a:t>external trigger </a:t>
            </a:r>
            <a:r>
              <a:rPr lang="en-US" sz="1600" dirty="0"/>
              <a:t>mode is possible </a:t>
            </a:r>
          </a:p>
          <a:p>
            <a:endParaRPr lang="en-US" sz="1600" dirty="0"/>
          </a:p>
          <a:p>
            <a:pPr>
              <a:buFont typeface="Wingdings" charset="2"/>
              <a:buChar char="q"/>
            </a:pPr>
            <a:r>
              <a:rPr lang="en-US" sz="1600" dirty="0"/>
              <a:t> The </a:t>
            </a:r>
            <a:r>
              <a:rPr lang="en-US" sz="1600" dirty="0">
                <a:solidFill>
                  <a:srgbClr val="FF0000"/>
                </a:solidFill>
              </a:rPr>
              <a:t>threshold information </a:t>
            </a:r>
            <a:r>
              <a:rPr lang="en-US" sz="1600" dirty="0"/>
              <a:t>helps to improve on the energy rec.</a:t>
            </a:r>
          </a:p>
          <a:p>
            <a:r>
              <a:rPr lang="en-US" sz="1600" dirty="0"/>
              <a:t>     by better accounting for the number of tracks crossing one pad</a:t>
            </a:r>
          </a:p>
          <a:p>
            <a:endParaRPr lang="en-US" sz="1600" dirty="0"/>
          </a:p>
          <a:p>
            <a:pPr>
              <a:buFont typeface="Wingdings" charset="2"/>
              <a:buChar char="q"/>
            </a:pPr>
            <a:r>
              <a:rPr lang="en-US" sz="1600" dirty="0"/>
              <a:t> Data were taken in 2012, 2015, 2017, 2018 and 2022 with </a:t>
            </a:r>
          </a:p>
          <a:p>
            <a:r>
              <a:rPr lang="en-US" sz="1600" dirty="0"/>
              <a:t>    continuously improved DAQ system.</a:t>
            </a:r>
          </a:p>
          <a:p>
            <a:r>
              <a:rPr lang="en-US" sz="1600" dirty="0"/>
              <a:t>    </a:t>
            </a:r>
          </a:p>
        </p:txBody>
      </p:sp>
      <p:pic>
        <p:nvPicPr>
          <p:cNvPr id="9" name="Image 8" descr="event_display_x1_new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100" y="4095318"/>
            <a:ext cx="2578100" cy="2559482"/>
          </a:xfrm>
          <a:prstGeom prst="rect">
            <a:avLst/>
          </a:prstGeom>
        </p:spPr>
      </p:pic>
      <p:pic>
        <p:nvPicPr>
          <p:cNvPr id="10" name="Image 9" descr="event_display_x_e1_new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366" y="4044518"/>
            <a:ext cx="2610935" cy="2559482"/>
          </a:xfrm>
          <a:prstGeom prst="rect">
            <a:avLst/>
          </a:prstGeom>
        </p:spPr>
      </p:pic>
      <p:pic>
        <p:nvPicPr>
          <p:cNvPr id="11" name="Image 10" descr="effLayerh2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512" y="3505200"/>
            <a:ext cx="3030488" cy="1676400"/>
          </a:xfrm>
          <a:prstGeom prst="rect">
            <a:avLst/>
          </a:prstGeom>
        </p:spPr>
      </p:pic>
      <p:pic>
        <p:nvPicPr>
          <p:cNvPr id="12" name="Image 11" descr="mulLayerh2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140" y="5181600"/>
            <a:ext cx="3005860" cy="156582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I.Laktineh          ILD meeting  2021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B3DDB9F-07C8-4B9D-B182-86DC23EBA4BA}"/>
              </a:ext>
            </a:extLst>
          </p:cNvPr>
          <p:cNvSpPr txBox="1"/>
          <p:nvPr/>
        </p:nvSpPr>
        <p:spPr>
          <a:xfrm>
            <a:off x="8511997" y="330656"/>
            <a:ext cx="2029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Triggerless</a:t>
            </a:r>
          </a:p>
          <a:p>
            <a:r>
              <a:rPr lang="en-US" sz="1200" dirty="0"/>
              <a:t>Time-based clustering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A15DE2-6993-F118-1507-7E0FE021528A}"/>
              </a:ext>
            </a:extLst>
          </p:cNvPr>
          <p:cNvSpPr txBox="1"/>
          <p:nvPr/>
        </p:nvSpPr>
        <p:spPr>
          <a:xfrm>
            <a:off x="8796130" y="2713383"/>
            <a:ext cx="822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Noise rate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2B4BD20-8EF1-2456-B633-CCC9758319DC}"/>
              </a:ext>
            </a:extLst>
          </p:cNvPr>
          <p:cNvSpPr txBox="1"/>
          <p:nvPr/>
        </p:nvSpPr>
        <p:spPr>
          <a:xfrm>
            <a:off x="9134061" y="4244009"/>
            <a:ext cx="855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Efficiency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B9E7E6A-DDA7-6569-9B04-EA397AF14379}"/>
              </a:ext>
            </a:extLst>
          </p:cNvPr>
          <p:cNvSpPr txBox="1"/>
          <p:nvPr/>
        </p:nvSpPr>
        <p:spPr>
          <a:xfrm>
            <a:off x="9213573" y="6221896"/>
            <a:ext cx="1063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Multiplicity</a:t>
            </a:r>
          </a:p>
        </p:txBody>
      </p:sp>
    </p:spTree>
    <p:extLst>
      <p:ext uri="{BB962C8B-B14F-4D97-AF65-F5344CB8AC3E}">
        <p14:creationId xmlns:p14="http://schemas.microsoft.com/office/powerpoint/2010/main" val="3945558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16E54BF4-8488-5F4E-BB59-4508BC874DE3}"/>
              </a:ext>
            </a:extLst>
          </p:cNvPr>
          <p:cNvSpPr txBox="1"/>
          <p:nvPr/>
        </p:nvSpPr>
        <p:spPr>
          <a:xfrm>
            <a:off x="2551741" y="169212"/>
            <a:ext cx="6041205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SDHCAL Performance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9A79E70-A199-2443-84F0-578E0376755A}"/>
              </a:ext>
            </a:extLst>
          </p:cNvPr>
          <p:cNvSpPr txBox="1"/>
          <p:nvPr/>
        </p:nvSpPr>
        <p:spPr>
          <a:xfrm>
            <a:off x="729097" y="907890"/>
            <a:ext cx="362689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E</a:t>
            </a:r>
            <a:r>
              <a:rPr lang="en-US" sz="1600" b="1" baseline="-25000" dirty="0" err="1">
                <a:solidFill>
                  <a:srgbClr val="FF0000"/>
                </a:solidFill>
              </a:rPr>
              <a:t>rec</a:t>
            </a:r>
            <a:r>
              <a:rPr lang="en-US" sz="1600" b="1" baseline="-25000" dirty="0">
                <a:solidFill>
                  <a:srgbClr val="FF0000"/>
                </a:solidFill>
              </a:rPr>
              <a:t>  = </a:t>
            </a:r>
            <a:r>
              <a:rPr lang="en-US" sz="1600" b="1" dirty="0">
                <a:solidFill>
                  <a:srgbClr val="FF0000"/>
                </a:solidFill>
                <a:latin typeface="Apple Symbols"/>
                <a:cs typeface="Apple Symbols"/>
              </a:rPr>
              <a:t>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pple Symbols"/>
                <a:cs typeface="Apple Symbols"/>
              </a:rPr>
              <a:t> </a:t>
            </a:r>
            <a:r>
              <a:rPr lang="en-US" sz="1600" b="1" dirty="0">
                <a:solidFill>
                  <a:srgbClr val="00B050"/>
                </a:solidFill>
                <a:latin typeface="Apple Symbols"/>
                <a:cs typeface="Apple Symbols"/>
              </a:rPr>
              <a:t>α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pple Symbols"/>
                <a:cs typeface="Apple Symbols"/>
              </a:rPr>
              <a:t>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pple Symbols"/>
                <a:cs typeface="Apple Symbols"/>
              </a:rPr>
              <a:t>(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pple Symbols"/>
                <a:cs typeface="Apple Symbols"/>
              </a:rPr>
              <a:t>N</a:t>
            </a:r>
            <a:r>
              <a:rPr lang="en-US" sz="1600" b="1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pple Symbols"/>
                <a:cs typeface="Apple Symbols"/>
              </a:rPr>
              <a:t>tot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en-US" sz="1600" b="1" dirty="0">
                <a:solidFill>
                  <a:srgbClr val="92D050"/>
                </a:solidFill>
              </a:rPr>
              <a:t>N</a:t>
            </a:r>
            <a:r>
              <a:rPr lang="en-US" sz="1600" b="1" baseline="-25000" dirty="0">
                <a:solidFill>
                  <a:srgbClr val="92D050"/>
                </a:solidFill>
              </a:rPr>
              <a:t>1</a:t>
            </a:r>
            <a:r>
              <a:rPr lang="en-US" sz="1600" b="1" dirty="0">
                <a:solidFill>
                  <a:srgbClr val="FF0000"/>
                </a:solidFill>
              </a:rPr>
              <a:t> + </a:t>
            </a:r>
            <a:r>
              <a:rPr lang="en-US" sz="1600" b="1" dirty="0">
                <a:solidFill>
                  <a:srgbClr val="0000FF"/>
                </a:solidFill>
              </a:rPr>
              <a:t>β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1600" b="1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tot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en-US" sz="1600" b="1" dirty="0">
                <a:solidFill>
                  <a:srgbClr val="00B0F0"/>
                </a:solidFill>
              </a:rPr>
              <a:t>N</a:t>
            </a:r>
            <a:r>
              <a:rPr lang="en-US" sz="1600" b="1" baseline="-25000" dirty="0">
                <a:solidFill>
                  <a:srgbClr val="00B0F0"/>
                </a:solidFill>
              </a:rPr>
              <a:t>2</a:t>
            </a:r>
            <a:r>
              <a:rPr lang="en-US" sz="1600" b="1" dirty="0">
                <a:solidFill>
                  <a:srgbClr val="FF0000"/>
                </a:solidFill>
              </a:rPr>
              <a:t> + γ</a:t>
            </a:r>
            <a:r>
              <a:rPr lang="en-US" sz="1600" b="1" dirty="0">
                <a:solidFill>
                  <a:srgbClr val="FF3399"/>
                </a:solidFill>
              </a:rPr>
              <a:t>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1600" b="1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tot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en-US" sz="1600" b="1" dirty="0">
                <a:solidFill>
                  <a:srgbClr val="C00000"/>
                </a:solidFill>
              </a:rPr>
              <a:t>N</a:t>
            </a:r>
            <a:r>
              <a:rPr lang="en-US" sz="1600" b="1" baseline="-25000" dirty="0">
                <a:solidFill>
                  <a:srgbClr val="C00000"/>
                </a:solidFill>
              </a:rPr>
              <a:t>3</a:t>
            </a:r>
            <a:r>
              <a:rPr lang="en-US" sz="1600" b="1" baseline="-25000" dirty="0">
                <a:solidFill>
                  <a:srgbClr val="FF0000"/>
                </a:solidFill>
              </a:rPr>
              <a:t>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DC9844-B61C-E142-9006-88C66FB21BF2}"/>
              </a:ext>
            </a:extLst>
          </p:cNvPr>
          <p:cNvSpPr txBox="1"/>
          <p:nvPr/>
        </p:nvSpPr>
        <p:spPr>
          <a:xfrm>
            <a:off x="431863" y="1375750"/>
            <a:ext cx="361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pple Symbols"/>
                <a:cs typeface="Apple Symbols"/>
              </a:rPr>
              <a:t>α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pple Symbols"/>
                <a:cs typeface="Apple Symbols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pple Symbols"/>
                <a:cs typeface="Apple Symbols"/>
              </a:rPr>
              <a:t>, </a:t>
            </a:r>
            <a:r>
              <a:rPr lang="en-US" dirty="0">
                <a:solidFill>
                  <a:srgbClr val="0000FF"/>
                </a:solidFill>
              </a:rPr>
              <a:t>β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γ</a:t>
            </a:r>
            <a:r>
              <a:rPr lang="en-US" dirty="0">
                <a:solidFill>
                  <a:srgbClr val="FF3399"/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are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quadratic functions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of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They are computed by minimizing</a:t>
            </a:r>
            <a:r>
              <a:rPr lang="en-US" dirty="0"/>
              <a:t> 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E0411F7-0FA0-E644-A987-C15DECAAA1F0}"/>
              </a:ext>
            </a:extLst>
          </p:cNvPr>
          <p:cNvSpPr txBox="1"/>
          <p:nvPr/>
        </p:nvSpPr>
        <p:spPr>
          <a:xfrm>
            <a:off x="1056195" y="2114229"/>
            <a:ext cx="218027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χ</a:t>
            </a:r>
            <a:r>
              <a:rPr lang="en-US" b="1" baseline="30000" dirty="0"/>
              <a:t>2</a:t>
            </a:r>
            <a:r>
              <a:rPr lang="en-US" b="1" dirty="0"/>
              <a:t>= (</a:t>
            </a:r>
            <a:r>
              <a:rPr lang="en-US" b="1" dirty="0" err="1"/>
              <a:t>E</a:t>
            </a:r>
            <a:r>
              <a:rPr lang="en-US" b="1" baseline="-25000" dirty="0" err="1"/>
              <a:t>beam</a:t>
            </a:r>
            <a:r>
              <a:rPr lang="en-US" b="1" dirty="0" err="1"/>
              <a:t>-E</a:t>
            </a:r>
            <a:r>
              <a:rPr lang="en-US" b="1" baseline="-25000" dirty="0" err="1"/>
              <a:t>rec</a:t>
            </a:r>
            <a:r>
              <a:rPr lang="en-US" b="1" dirty="0"/>
              <a:t>)</a:t>
            </a:r>
            <a:r>
              <a:rPr lang="en-US" b="1" baseline="30000" dirty="0"/>
              <a:t>2</a:t>
            </a:r>
            <a:r>
              <a:rPr lang="en-US" b="1" dirty="0"/>
              <a:t>/</a:t>
            </a:r>
            <a:r>
              <a:rPr lang="en-US" b="1" dirty="0" err="1"/>
              <a:t>E</a:t>
            </a:r>
            <a:r>
              <a:rPr lang="en-US" b="1" baseline="-25000" dirty="0" err="1"/>
              <a:t>beam</a:t>
            </a:r>
            <a:endParaRPr lang="en-US" b="1" baseline="-250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97F56DD-737C-E14B-A7CB-91AB027246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92" y="3300055"/>
            <a:ext cx="3724670" cy="226851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37CE5C9-A04A-FC4A-A18F-BDA4973C92B4}"/>
              </a:ext>
            </a:extLst>
          </p:cNvPr>
          <p:cNvSpPr txBox="1"/>
          <p:nvPr/>
        </p:nvSpPr>
        <p:spPr>
          <a:xfrm>
            <a:off x="178449" y="2956582"/>
            <a:ext cx="557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Track segments reconstruction using 3D-Hough Transform helps </a:t>
            </a:r>
          </a:p>
          <a:p>
            <a:r>
              <a:rPr lang="en-US" sz="1400" dirty="0"/>
              <a:t>apply different treatment to the hits of these segments.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4E5132F-3584-2248-8131-B2910FB9EFDF}"/>
              </a:ext>
            </a:extLst>
          </p:cNvPr>
          <p:cNvSpPr txBox="1"/>
          <p:nvPr/>
        </p:nvSpPr>
        <p:spPr>
          <a:xfrm>
            <a:off x="9182584" y="1143787"/>
            <a:ext cx="1984043" cy="3077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FFFF"/>
                </a:solidFill>
                <a:hlinkClick r:id="rId4"/>
              </a:rPr>
              <a:t> </a:t>
            </a:r>
            <a:r>
              <a:rPr lang="fr-FR" sz="1400" dirty="0">
                <a:solidFill>
                  <a:schemeClr val="bg1"/>
                </a:solidFill>
                <a:hlinkClick r:id="rId4"/>
              </a:rPr>
              <a:t>JINST 11 (2016) P04001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D6BD72-1B11-2237-2F22-76D0D79A43C3}"/>
              </a:ext>
            </a:extLst>
          </p:cNvPr>
          <p:cNvSpPr txBox="1"/>
          <p:nvPr/>
        </p:nvSpPr>
        <p:spPr>
          <a:xfrm>
            <a:off x="321132" y="2646577"/>
            <a:ext cx="184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Hough-Transform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12A05B4-B05B-B443-968E-ECD9C1037857}"/>
              </a:ext>
            </a:extLst>
          </p:cNvPr>
          <p:cNvSpPr txBox="1"/>
          <p:nvPr/>
        </p:nvSpPr>
        <p:spPr>
          <a:xfrm>
            <a:off x="1175171" y="6431655"/>
            <a:ext cx="2007814" cy="3077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u="sng" dirty="0">
                <a:solidFill>
                  <a:srgbClr val="0000FF"/>
                </a:solidFill>
              </a:rPr>
              <a:t>JINST 12 (2017) P05009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F80B12A-1835-B136-4FD6-BBFBE8C6995D}"/>
              </a:ext>
            </a:extLst>
          </p:cNvPr>
          <p:cNvSpPr txBox="1"/>
          <p:nvPr/>
        </p:nvSpPr>
        <p:spPr>
          <a:xfrm>
            <a:off x="178449" y="5606735"/>
            <a:ext cx="4641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Track segments can also be used as in-situ calibration </a:t>
            </a:r>
          </a:p>
          <a:p>
            <a:r>
              <a:rPr lang="en-US" sz="1600" dirty="0"/>
              <a:t>and monitoring tools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5BDA3A-4024-CB44-0943-C252ECC344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646" y="4239355"/>
            <a:ext cx="6734955" cy="216858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719C56D-EF56-DB63-8361-87755FDCEC82}"/>
              </a:ext>
            </a:extLst>
          </p:cNvPr>
          <p:cNvSpPr txBox="1"/>
          <p:nvPr/>
        </p:nvSpPr>
        <p:spPr>
          <a:xfrm>
            <a:off x="9379199" y="3953370"/>
            <a:ext cx="1913635" cy="3077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00FF"/>
                </a:solidFill>
              </a:rPr>
              <a:t>JINST 15 (2020) P10009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917D5BE-F321-ED80-9E30-05CBF788E50F}"/>
              </a:ext>
            </a:extLst>
          </p:cNvPr>
          <p:cNvSpPr txBox="1"/>
          <p:nvPr/>
        </p:nvSpPr>
        <p:spPr>
          <a:xfrm>
            <a:off x="6893960" y="907890"/>
            <a:ext cx="2650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 reconstruction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6F47F2C-E20C-F395-D3A6-8FBD5AFCE5D8}"/>
              </a:ext>
            </a:extLst>
          </p:cNvPr>
          <p:cNvSpPr txBox="1"/>
          <p:nvPr/>
        </p:nvSpPr>
        <p:spPr>
          <a:xfrm>
            <a:off x="7129861" y="4005939"/>
            <a:ext cx="217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Particle identification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C4C2B72-1817-1895-E8CE-83FA3107D67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698" y="1781277"/>
            <a:ext cx="3276349" cy="203574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521F293-8444-B541-B4C3-B665E7D600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105" y="1698915"/>
            <a:ext cx="2981700" cy="2168582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E9324997-7356-D706-6FBC-D05CF3921688}"/>
              </a:ext>
            </a:extLst>
          </p:cNvPr>
          <p:cNvSpPr txBox="1"/>
          <p:nvPr/>
        </p:nvSpPr>
        <p:spPr>
          <a:xfrm>
            <a:off x="9201463" y="1459153"/>
            <a:ext cx="1984044" cy="30777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5">
                    <a:lumMod val="50000"/>
                  </a:schemeClr>
                </a:solidFill>
                <a:effectLst/>
              </a:rPr>
              <a:t>JINST 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effectLst/>
              </a:rPr>
              <a:t>17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  <a:effectLst/>
              </a:rPr>
              <a:t> (2022) P07017</a:t>
            </a:r>
            <a:endParaRPr lang="en-GB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67"/>
    </mc:Choice>
    <mc:Fallback xmlns="">
      <p:transition spd="slow" advTm="7576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5-30 à 21.23.4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5125" y="1273286"/>
            <a:ext cx="2673350" cy="1610305"/>
          </a:xfrm>
          <a:prstGeom prst="rect">
            <a:avLst/>
          </a:prstGeom>
        </p:spPr>
      </p:pic>
      <p:pic>
        <p:nvPicPr>
          <p:cNvPr id="3" name="Image 2" descr="Capture d’écran 2016-05-30 à 21.24.3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01546" y="1002264"/>
            <a:ext cx="1610304" cy="208811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30686" y="1406263"/>
            <a:ext cx="42709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3366FF"/>
                </a:solidFill>
              </a:rPr>
              <a:t>ArborPFA</a:t>
            </a:r>
            <a:r>
              <a:rPr lang="en-GB" b="1" dirty="0">
                <a:solidFill>
                  <a:srgbClr val="3366FF"/>
                </a:solidFill>
              </a:rPr>
              <a:t>, April  algorithms:</a:t>
            </a:r>
            <a:endParaRPr lang="en-GB" dirty="0">
              <a:solidFill>
                <a:srgbClr val="3366FF"/>
              </a:solidFill>
            </a:endParaRPr>
          </a:p>
          <a:p>
            <a:r>
              <a:rPr lang="en-GB" dirty="0"/>
              <a:t>they connect hits and then their clusters using distance and orientation information</a:t>
            </a:r>
          </a:p>
          <a:p>
            <a:r>
              <a:rPr lang="en-GB" dirty="0"/>
              <a:t>then user tracker information (momentum)</a:t>
            </a:r>
          </a:p>
          <a:p>
            <a:r>
              <a:rPr lang="en-GB" dirty="0"/>
              <a:t>to improve on the correction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E32F1B2-0225-4E27-AA23-B60BBAB64F38}"/>
              </a:ext>
            </a:extLst>
          </p:cNvPr>
          <p:cNvGrpSpPr/>
          <p:nvPr/>
        </p:nvGrpSpPr>
        <p:grpSpPr>
          <a:xfrm>
            <a:off x="674488" y="3162955"/>
            <a:ext cx="9860637" cy="3252062"/>
            <a:chOff x="1730349" y="3214470"/>
            <a:chExt cx="8731250" cy="3252062"/>
          </a:xfrm>
        </p:grpSpPr>
        <p:pic>
          <p:nvPicPr>
            <p:cNvPr id="6" name="Image 5" descr="Capture d’écran 2017-05-19 à 15.57.32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0349" y="3214470"/>
              <a:ext cx="5915051" cy="3021230"/>
            </a:xfrm>
            <a:prstGeom prst="rect">
              <a:avLst/>
            </a:prstGeom>
          </p:spPr>
        </p:pic>
        <p:pic>
          <p:nvPicPr>
            <p:cNvPr id="7" name="Image 6" descr="Capture d’écran 2017-05-19 à 15.58.27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7300" y="3252570"/>
              <a:ext cx="2854299" cy="2932330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7645399" y="6097200"/>
              <a:ext cx="2743200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0000FF"/>
                  </a:solidFill>
                </a:rPr>
                <a:t>CALICE note CAN054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454400" y="3708401"/>
              <a:ext cx="787400" cy="27699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/>
                <a:t>Efficiency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445322" y="3985400"/>
              <a:ext cx="698429" cy="27699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Purity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9321800" y="3846900"/>
              <a:ext cx="495300" cy="27699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ΔE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9523D32-9846-5B0B-6F93-DDC9DED6101D}"/>
                </a:ext>
              </a:extLst>
            </p:cNvPr>
            <p:cNvSpPr txBox="1"/>
            <p:nvPr/>
          </p:nvSpPr>
          <p:spPr>
            <a:xfrm>
              <a:off x="3121025" y="4675198"/>
              <a:ext cx="1271380" cy="24622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1 neutral of 10 GeV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D7A0FF5-2970-F86B-C344-0063D79322BC}"/>
                </a:ext>
              </a:extLst>
            </p:cNvPr>
            <p:cNvSpPr txBox="1"/>
            <p:nvPr/>
          </p:nvSpPr>
          <p:spPr>
            <a:xfrm>
              <a:off x="5922272" y="4683368"/>
              <a:ext cx="1218327" cy="2308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1 neutral of 10 GeV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0CF54F5-A001-7671-A3D7-F4459DAD6ED0}"/>
                </a:ext>
              </a:extLst>
            </p:cNvPr>
            <p:cNvSpPr txBox="1"/>
            <p:nvPr/>
          </p:nvSpPr>
          <p:spPr>
            <a:xfrm>
              <a:off x="8723517" y="4551776"/>
              <a:ext cx="1271380" cy="24622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1 neutral of 10 GeV</a:t>
              </a:r>
            </a:p>
          </p:txBody>
        </p:sp>
      </p:grpSp>
      <p:sp>
        <p:nvSpPr>
          <p:cNvPr id="10" name="CuadroTexto 7">
            <a:extLst>
              <a:ext uri="{FF2B5EF4-FFF2-40B4-BE49-F238E27FC236}">
                <a16:creationId xmlns:a16="http://schemas.microsoft.com/office/drawing/2014/main" id="{CD858186-D930-EF7D-9549-FCDEE17A3A69}"/>
              </a:ext>
            </a:extLst>
          </p:cNvPr>
          <p:cNvSpPr txBox="1"/>
          <p:nvPr/>
        </p:nvSpPr>
        <p:spPr>
          <a:xfrm>
            <a:off x="2388033" y="255539"/>
            <a:ext cx="6041205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Shower separations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C56F64C-C4EC-F2A0-74E0-A3336591AFD2}"/>
              </a:ext>
            </a:extLst>
          </p:cNvPr>
          <p:cNvSpPr txBox="1"/>
          <p:nvPr/>
        </p:nvSpPr>
        <p:spPr>
          <a:xfrm>
            <a:off x="1505830" y="6229154"/>
            <a:ext cx="2834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R. </a:t>
            </a:r>
            <a:r>
              <a:rPr lang="en-US" dirty="0" err="1"/>
              <a:t>Eté</a:t>
            </a:r>
            <a:r>
              <a:rPr lang="en-US" dirty="0"/>
              <a:t> PhD thesis</a:t>
            </a:r>
          </a:p>
          <a:p>
            <a:r>
              <a:rPr lang="en-US" dirty="0"/>
              <a:t>L. BO (LIO postdoc)</a:t>
            </a:r>
          </a:p>
        </p:txBody>
      </p:sp>
    </p:spTree>
    <p:extLst>
      <p:ext uri="{BB962C8B-B14F-4D97-AF65-F5344CB8AC3E}">
        <p14:creationId xmlns:p14="http://schemas.microsoft.com/office/powerpoint/2010/main" val="679631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5080306-A075-E6A7-E7DC-94018BD665B7}"/>
              </a:ext>
            </a:extLst>
          </p:cNvPr>
          <p:cNvSpPr txBox="1"/>
          <p:nvPr/>
        </p:nvSpPr>
        <p:spPr>
          <a:xfrm>
            <a:off x="2019869" y="696037"/>
            <a:ext cx="7820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SDHCL for Circular Collider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33CD76B-4CEB-D06A-5982-D2EACB76B481}"/>
              </a:ext>
            </a:extLst>
          </p:cNvPr>
          <p:cNvSpPr txBox="1"/>
          <p:nvPr/>
        </p:nvSpPr>
        <p:spPr>
          <a:xfrm>
            <a:off x="1228299" y="1733266"/>
            <a:ext cx="952613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dirty="0"/>
              <a:t> New readout electronics:</a:t>
            </a:r>
          </a:p>
          <a:p>
            <a:endParaRPr lang="en-US" sz="2400" dirty="0"/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2400" dirty="0"/>
              <a:t>       </a:t>
            </a:r>
            <a:r>
              <a:rPr lang="en-US" sz="2400" b="1" dirty="0"/>
              <a:t>Continuous</a:t>
            </a:r>
            <a:r>
              <a:rPr lang="en-US" sz="2400" dirty="0"/>
              <a:t> readout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2400" dirty="0"/>
              <a:t>       Precise </a:t>
            </a:r>
            <a:r>
              <a:rPr lang="en-US" sz="2400" b="1" dirty="0"/>
              <a:t>time</a:t>
            </a:r>
            <a:r>
              <a:rPr lang="en-US" sz="2400" dirty="0"/>
              <a:t> information 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b="1" dirty="0">
                <a:sym typeface="Wingdings" pitchFamily="2" charset="2"/>
              </a:rPr>
              <a:t>T-SDHCAL</a:t>
            </a:r>
            <a:endParaRPr lang="en-US" sz="2400" b="1" dirty="0"/>
          </a:p>
          <a:p>
            <a:r>
              <a:rPr lang="en-US" sz="2400" dirty="0"/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/>
              <a:t> Mechanics &amp; services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2400" dirty="0"/>
              <a:t> active </a:t>
            </a:r>
            <a:r>
              <a:rPr lang="en-US" sz="2400" b="1" dirty="0"/>
              <a:t>cooling</a:t>
            </a:r>
            <a:r>
              <a:rPr lang="en-US" sz="2400" dirty="0"/>
              <a:t> is mandatory</a:t>
            </a:r>
          </a:p>
          <a:p>
            <a:pPr lvl="1"/>
            <a:r>
              <a:rPr lang="en-US" sz="2400" dirty="0"/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/>
              <a:t>High rate </a:t>
            </a:r>
            <a:r>
              <a:rPr lang="en-US" sz="2400" dirty="0"/>
              <a:t>capability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/>
              <a:t> </a:t>
            </a:r>
            <a:r>
              <a:rPr lang="en-US" sz="2400" b="1" dirty="0"/>
              <a:t>New friendly gases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10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5F46004-4F98-1B5A-2F10-4CA1F36F281D}"/>
              </a:ext>
            </a:extLst>
          </p:cNvPr>
          <p:cNvSpPr txBox="1"/>
          <p:nvPr/>
        </p:nvSpPr>
        <p:spPr>
          <a:xfrm>
            <a:off x="2468983" y="2828835"/>
            <a:ext cx="655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SDHCAL</a:t>
            </a:r>
            <a:r>
              <a:rPr lang="en-US" sz="36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3600" b="1" dirty="0">
                <a:solidFill>
                  <a:srgbClr val="FF0000"/>
                </a:solidFill>
              </a:rPr>
              <a:t>T-SDHCAL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4464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50889</TotalTime>
  <Words>1628</Words>
  <Application>Microsoft Macintosh PowerPoint</Application>
  <PresentationFormat>Grand écran</PresentationFormat>
  <Paragraphs>240</Paragraphs>
  <Slides>20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0" baseType="lpstr">
      <vt:lpstr>Apple Symbols</vt:lpstr>
      <vt:lpstr>Arial</vt:lpstr>
      <vt:lpstr>Bangla MN</vt:lpstr>
      <vt:lpstr>Calibri</vt:lpstr>
      <vt:lpstr>Calibri Light</vt:lpstr>
      <vt:lpstr>Symbol</vt:lpstr>
      <vt:lpstr>Times New Roman</vt:lpstr>
      <vt:lpstr>Verdana</vt:lpstr>
      <vt:lpstr>Wingdings</vt:lpstr>
      <vt:lpstr>Thème Office</vt:lpstr>
      <vt:lpstr>(T)SDHCAL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SDHCAL</dc:title>
  <dc:creator>laktineh imad</dc:creator>
  <cp:lastModifiedBy>laktineh imad</cp:lastModifiedBy>
  <cp:revision>64</cp:revision>
  <dcterms:created xsi:type="dcterms:W3CDTF">2022-08-30T09:53:31Z</dcterms:created>
  <dcterms:modified xsi:type="dcterms:W3CDTF">2023-11-23T10:53:06Z</dcterms:modified>
</cp:coreProperties>
</file>