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36" r:id="rId2"/>
    <p:sldId id="3409" r:id="rId3"/>
    <p:sldId id="3406" r:id="rId4"/>
    <p:sldId id="3343" r:id="rId5"/>
    <p:sldId id="3375" r:id="rId6"/>
    <p:sldId id="3390" r:id="rId7"/>
    <p:sldId id="3386" r:id="rId8"/>
    <p:sldId id="3389" r:id="rId9"/>
    <p:sldId id="3378" r:id="rId10"/>
    <p:sldId id="3379" r:id="rId11"/>
    <p:sldId id="3381" r:id="rId12"/>
    <p:sldId id="3391" r:id="rId13"/>
    <p:sldId id="2664" r:id="rId14"/>
    <p:sldId id="3392" r:id="rId15"/>
    <p:sldId id="3394" r:id="rId16"/>
    <p:sldId id="3396" r:id="rId17"/>
    <p:sldId id="3404" r:id="rId18"/>
    <p:sldId id="3383" r:id="rId19"/>
    <p:sldId id="3384" r:id="rId20"/>
    <p:sldId id="3387" r:id="rId21"/>
    <p:sldId id="3382" r:id="rId22"/>
    <p:sldId id="3407" r:id="rId23"/>
    <p:sldId id="3399" r:id="rId24"/>
    <p:sldId id="3400" r:id="rId25"/>
    <p:sldId id="3401" r:id="rId26"/>
    <p:sldId id="3376" r:id="rId27"/>
    <p:sldId id="3380" r:id="rId28"/>
    <p:sldId id="3352" r:id="rId29"/>
    <p:sldId id="335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algeri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FF00"/>
    <a:srgbClr val="008215"/>
    <a:srgbClr val="9FAC81"/>
    <a:srgbClr val="FFB1B0"/>
    <a:srgbClr val="FF9700"/>
    <a:srgbClr val="8CAC47"/>
    <a:srgbClr val="00E16B"/>
    <a:srgbClr val="50AD33"/>
    <a:srgbClr val="C24746"/>
    <a:srgbClr val="AAB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7" autoAdjust="0"/>
    <p:restoredTop sz="95666" autoAdjust="0"/>
  </p:normalViewPr>
  <p:slideViewPr>
    <p:cSldViewPr snapToGrid="0" snapToObjects="1">
      <p:cViewPr varScale="1">
        <p:scale>
          <a:sx n="94" d="100"/>
          <a:sy n="94" d="100"/>
        </p:scale>
        <p:origin x="55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8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11/23/23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8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06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11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94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6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0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7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9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97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89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26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39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0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8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68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0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0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9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venir Next" panose="020B0503020202020204" pitchFamily="34" charset="0"/>
              </a:rPr>
              <a:t>In each area identified performance parameters for the different projects, here by detector use in Vertex Detectors, Central Tracker, Calorimeters and for Time of Flight, </a:t>
            </a:r>
          </a:p>
          <a:p>
            <a:r>
              <a:rPr lang="en-US" sz="1600" dirty="0">
                <a:latin typeface="Avenir Next" panose="020B0503020202020204" pitchFamily="34" charset="0"/>
              </a:rPr>
              <a:t>and summarized in main Detector R&amp;D Themes to be achieved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6CAB-7AFB-054D-8CC8-92C3C9C73555}" type="datetime1">
              <a:rPr lang="fr-FR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CEA-3075-0841-8798-0CD574AD1FE7}" type="datetime1">
              <a:rPr lang="fr-FR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119E-8C6D-B042-AC46-EEB9BED9BF4C}" type="datetime1">
              <a:rPr lang="fr-FR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8"/>
            <a:ext cx="12192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12192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CEA5-867A-AF40-BC7F-D86A3131E008}" type="datetime1">
              <a:rPr lang="fr-FR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04F-0F11-0E41-AED2-0280D15E2FAC}" type="datetime1">
              <a:rPr lang="fr-FR" smtClean="0"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768106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AED-B430-0B44-A681-B0B62036C6AE}" type="datetime1">
              <a:rPr lang="fr-FR" smtClean="0"/>
              <a:t>23/11/2023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E52-6DD5-7F4B-BF58-8AEB612274AC}" type="datetime1">
              <a:rPr lang="fr-FR" smtClean="0"/>
              <a:t>23/11/2023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747622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DACA-3821-2646-9EFB-525566772EAB}" type="datetime1">
              <a:rPr lang="fr-FR" smtClean="0"/>
              <a:t>23/11/2023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67B2-9C07-AF48-B057-59B658C86A0A}" type="datetime1">
              <a:rPr lang="fr-FR" smtClean="0"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501B-2E89-E34D-8158-C74E88986CC9}" type="datetime1">
              <a:rPr lang="fr-FR" smtClean="0"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588"/>
            <a:ext cx="109728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7622"/>
            <a:ext cx="109728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B7D7-48B2-6242-AE25-3C06ACB42634}" type="datetime1">
              <a:rPr lang="fr-FR" smtClean="0"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6435" y="1"/>
            <a:ext cx="2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en-US"/>
              <a:t>MB Apr. 9,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112" y="1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373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2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directorates/heo/scan/engineering/technology/technology_readiness_lev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04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cds.cern.ch/record/2784893" TargetMode="External"/><Relationship Id="rId7" Type="http://schemas.openxmlformats.org/officeDocument/2006/relationships/hyperlink" Target="https://indico.cern.ch/event/957057/page/20875-panel-members-and-task-forc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s.cern.ch/record/2691414/files/1910.11775.pdf" TargetMode="External"/><Relationship Id="rId5" Type="http://schemas.openxmlformats.org/officeDocument/2006/relationships/hyperlink" Target="https://indico.cern.ch/event/808335/timetable/?view=standard" TargetMode="External"/><Relationship Id="rId10" Type="http://schemas.openxmlformats.org/officeDocument/2006/relationships/hyperlink" Target="https://cds.cern.ch/record/2800190" TargetMode="External"/><Relationship Id="rId4" Type="http://schemas.openxmlformats.org/officeDocument/2006/relationships/hyperlink" Target="https://cds.cern.ch/record/2721370" TargetMode="External"/><Relationship Id="rId9" Type="http://schemas.openxmlformats.org/officeDocument/2006/relationships/hyperlink" Target="https://indico.cern.ch/event/1197445/contributions/5034860/attachments/2517863/4329123/spc-e-1190-c-e-3679-Implementation_Detector_Roadmap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ittees.web.cern.ch/drdc" TargetMode="External"/><Relationship Id="rId5" Type="http://schemas.openxmlformats.org/officeDocument/2006/relationships/hyperlink" Target="https://ecfa-dp.desy.de/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cds.cern.ch/record/2728154/files/General-Conditions_CERN_experiment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ds.cern.ch/record/278489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1344395/" TargetMode="External"/><Relationship Id="rId4" Type="http://schemas.openxmlformats.org/officeDocument/2006/relationships/hyperlink" Target="https://committees.web.cern.ch/drd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0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cds.cern.ch/record/278489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1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07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6E97E-9886-2103-C096-943E5F8A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8782"/>
            <a:ext cx="12192000" cy="4946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909BE-1566-02B8-18AC-AC3EDCE0D178}"/>
              </a:ext>
            </a:extLst>
          </p:cNvPr>
          <p:cNvSpPr txBox="1"/>
          <p:nvPr/>
        </p:nvSpPr>
        <p:spPr>
          <a:xfrm>
            <a:off x="51773" y="5630628"/>
            <a:ext cx="12070955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Highlights of French interests in the new DRD collaborations at CERN </a:t>
            </a:r>
          </a:p>
          <a:p>
            <a:pPr algn="ctr">
              <a:spcAft>
                <a:spcPts val="200"/>
              </a:spcAft>
            </a:pPr>
            <a:r>
              <a:rPr lang="en-US" dirty="0">
                <a:latin typeface="Avenir Next" panose="020B0503020202020204" pitchFamily="34" charset="0"/>
              </a:rPr>
              <a:t>D. </a:t>
            </a:r>
            <a:r>
              <a:rPr lang="en-US" dirty="0" err="1">
                <a:latin typeface="Avenir Next" panose="020B0503020202020204" pitchFamily="34" charset="0"/>
              </a:rPr>
              <a:t>Contardo</a:t>
            </a:r>
            <a:r>
              <a:rPr lang="en-US" dirty="0">
                <a:latin typeface="Avenir Next" panose="020B0503020202020204" pitchFamily="34" charset="0"/>
              </a:rPr>
              <a:t> IP2I</a:t>
            </a:r>
          </a:p>
        </p:txBody>
      </p:sp>
    </p:spTree>
    <p:extLst>
      <p:ext uri="{BB962C8B-B14F-4D97-AF65-F5344CB8AC3E}">
        <p14:creationId xmlns:p14="http://schemas.microsoft.com/office/powerpoint/2010/main" val="351715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A1D04-B627-D1A3-45F5-546EEF067B10}"/>
              </a:ext>
            </a:extLst>
          </p:cNvPr>
          <p:cNvSpPr txBox="1"/>
          <p:nvPr/>
        </p:nvSpPr>
        <p:spPr>
          <a:xfrm>
            <a:off x="569053" y="346317"/>
            <a:ext cx="11128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DRD6: Calorimetry</a:t>
            </a:r>
            <a:endParaRPr lang="en-GB" sz="2000" dirty="0">
              <a:latin typeface="Avenir Next" panose="020B0503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19DDC-4ACD-6ADB-A699-B627DD5D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83948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7ED61-70D2-9B7C-A64E-1890D6B5FBBA}"/>
              </a:ext>
            </a:extLst>
          </p:cNvPr>
          <p:cNvSpPr txBox="1"/>
          <p:nvPr/>
        </p:nvSpPr>
        <p:spPr>
          <a:xfrm>
            <a:off x="689597" y="4223807"/>
            <a:ext cx="108128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WP1 : .1.1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SiW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-ECAL at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LLR, LPNHE, Omega, (DMLAB) (see V.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Boudry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); </a:t>
            </a:r>
            <a:r>
              <a:rPr lang="en-GB" dirty="0">
                <a:latin typeface="Avenir Next" panose="020B0503020202020204" pitchFamily="34" charset="0"/>
              </a:rPr>
              <a:t>.2.1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AHCAL at Omega;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             </a:t>
            </a:r>
            <a:r>
              <a:rPr lang="en-GB" dirty="0">
                <a:latin typeface="Avenir Next" panose="020B0503020202020204" pitchFamily="34" charset="0"/>
              </a:rPr>
              <a:t>.2.3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T-SDHCAL at IP2I, Omega (see I.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Laktineh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GB" dirty="0">
                <a:latin typeface="Avenir Next" panose="020B0503020202020204" pitchFamily="34" charset="0"/>
              </a:rPr>
              <a:t>WP2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APC, CPPM, LPNHE, Omega (see N.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Morange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GB" dirty="0">
                <a:latin typeface="Avenir Next" panose="020B0503020202020204" pitchFamily="34" charset="0"/>
              </a:rPr>
              <a:t>WP3 : .1.2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IP2I</a:t>
            </a:r>
            <a:r>
              <a:rPr lang="en-GB" dirty="0">
                <a:latin typeface="Avenir Next" panose="020B0503020202020204" pitchFamily="34" charset="0"/>
              </a:rPr>
              <a:t>, .2.1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GRAiNITA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at IJCLAB, LPC-CF (see M.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Schune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); </a:t>
            </a:r>
            <a:r>
              <a:rPr lang="en-GB" dirty="0">
                <a:latin typeface="Avenir Next" panose="020B0503020202020204" pitchFamily="34" charset="0"/>
              </a:rPr>
              <a:t>.2.2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SpaCal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at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IP2I, LPC-Caen, LPC-CF; .3.4 at CPPM,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ILM, IP2I, IRFU (see S. Gascon)</a:t>
            </a:r>
          </a:p>
          <a:p>
            <a:r>
              <a:rPr lang="en-GB" dirty="0">
                <a:latin typeface="Avenir Next" panose="020B0503020202020204" pitchFamily="34" charset="0"/>
              </a:rPr>
              <a:t>WP4 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Omega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GB" dirty="0">
                <a:latin typeface="Avenir Next" panose="020B0503020202020204" pitchFamily="34" charset="0"/>
              </a:rPr>
              <a:t>WG </a:t>
            </a:r>
            <a:r>
              <a:rPr lang="en-GB" dirty="0" err="1">
                <a:latin typeface="Avenir Next" panose="020B0503020202020204" pitchFamily="34" charset="0"/>
              </a:rPr>
              <a:t>PhotoDetectors</a:t>
            </a:r>
            <a:r>
              <a:rPr lang="en-GB" dirty="0">
                <a:latin typeface="Avenir Next" panose="020B0503020202020204" pitchFamily="34" charset="0"/>
              </a:rPr>
              <a:t>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IRFU,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GB" dirty="0">
                <a:latin typeface="Avenir Next" panose="020B0503020202020204" pitchFamily="34" charset="0"/>
              </a:rPr>
              <a:t>WG Electronics and DAQ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Omega, IRFU</a:t>
            </a:r>
          </a:p>
          <a:p>
            <a:r>
              <a:rPr lang="en-GB" dirty="0">
                <a:latin typeface="Avenir Next" panose="020B0503020202020204" pitchFamily="34" charset="0"/>
              </a:rPr>
              <a:t>WG Detector Physics…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LPC-CF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83D92-D7BF-C62D-B440-5B8FAAD85A51}"/>
              </a:ext>
            </a:extLst>
          </p:cNvPr>
          <p:cNvGrpSpPr/>
          <p:nvPr/>
        </p:nvGrpSpPr>
        <p:grpSpPr>
          <a:xfrm>
            <a:off x="2427624" y="1068316"/>
            <a:ext cx="8192279" cy="3080150"/>
            <a:chOff x="2427624" y="1068316"/>
            <a:chExt cx="8192279" cy="30801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88ECA2-3723-C704-E2BB-6B62CB560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59" t="44617" r="3920" b="1"/>
            <a:stretch/>
          </p:blipFill>
          <p:spPr>
            <a:xfrm>
              <a:off x="2844196" y="1653659"/>
              <a:ext cx="7775707" cy="247871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8548BF9-A3CB-E7B6-C934-5383A415A7F9}"/>
                </a:ext>
              </a:extLst>
            </p:cNvPr>
            <p:cNvGrpSpPr/>
            <p:nvPr/>
          </p:nvGrpSpPr>
          <p:grpSpPr>
            <a:xfrm>
              <a:off x="2427624" y="1068316"/>
              <a:ext cx="6060907" cy="3080150"/>
              <a:chOff x="2371768" y="1068316"/>
              <a:chExt cx="6060907" cy="308015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32E58C4-C5C1-4683-265E-82878DCA6154}"/>
                  </a:ext>
                </a:extLst>
              </p:cNvPr>
              <p:cNvGrpSpPr/>
              <p:nvPr/>
            </p:nvGrpSpPr>
            <p:grpSpPr>
              <a:xfrm>
                <a:off x="2956931" y="1104862"/>
                <a:ext cx="5475744" cy="3043604"/>
                <a:chOff x="3631884" y="1104862"/>
                <a:chExt cx="5475744" cy="304360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4F02ED4-6656-6CF2-EA9D-B802BBC6E176}"/>
                    </a:ext>
                  </a:extLst>
                </p:cNvPr>
                <p:cNvGrpSpPr/>
                <p:nvPr/>
              </p:nvGrpSpPr>
              <p:grpSpPr>
                <a:xfrm>
                  <a:off x="3631884" y="1104862"/>
                  <a:ext cx="5475744" cy="1360100"/>
                  <a:chOff x="2546790" y="1449240"/>
                  <a:chExt cx="5475744" cy="1360100"/>
                </a:xfrm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9304A99E-44CC-DF81-31F4-17733EEE281D}"/>
                      </a:ext>
                    </a:extLst>
                  </p:cNvPr>
                  <p:cNvSpPr/>
                  <p:nvPr/>
                </p:nvSpPr>
                <p:spPr>
                  <a:xfrm flipH="1">
                    <a:off x="6073751" y="1998038"/>
                    <a:ext cx="351944" cy="81130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73E5C98-48F9-74FC-0F68-ED52FFAE3B5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790" y="1449240"/>
                    <a:ext cx="1512000" cy="12240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F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ILD’, CLD</a:t>
                    </a:r>
                  </a:p>
                  <a:p>
                    <a:pPr algn="ctr"/>
                    <a:endParaRPr lang="en-US" sz="2000" dirty="0">
                      <a:solidFill>
                        <a:srgbClr val="00B0F0"/>
                      </a:solidFill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US" sz="20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 </a:t>
                    </a:r>
                    <a:endParaRPr lang="en-FR" sz="2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B40BE40-8FE0-AE68-A7E6-53386D247DFD}"/>
                      </a:ext>
                    </a:extLst>
                  </p:cNvPr>
                  <p:cNvSpPr txBox="1"/>
                  <p:nvPr/>
                </p:nvSpPr>
                <p:spPr>
                  <a:xfrm>
                    <a:off x="4492294" y="1449241"/>
                    <a:ext cx="1512000" cy="12240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F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ALLEGRO </a:t>
                    </a:r>
                    <a:endParaRPr lang="en-FR" sz="2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D3C4BFC-ECCA-1ADD-3834-DC3628DE22A4}"/>
                      </a:ext>
                    </a:extLst>
                  </p:cNvPr>
                  <p:cNvSpPr txBox="1"/>
                  <p:nvPr/>
                </p:nvSpPr>
                <p:spPr>
                  <a:xfrm>
                    <a:off x="6510534" y="1449240"/>
                    <a:ext cx="1512000" cy="12240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F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IDEA </a:t>
                    </a:r>
                    <a:endParaRPr lang="en-FR" sz="2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15" name="Right Brace 14">
                  <a:extLst>
                    <a:ext uri="{FF2B5EF4-FFF2-40B4-BE49-F238E27FC236}">
                      <a16:creationId xmlns:a16="http://schemas.microsoft.com/office/drawing/2014/main" id="{A58183D5-12D5-8A40-45AB-AC86BEB136BF}"/>
                    </a:ext>
                  </a:extLst>
                </p:cNvPr>
                <p:cNvSpPr/>
                <p:nvPr/>
              </p:nvSpPr>
              <p:spPr>
                <a:xfrm flipH="1">
                  <a:off x="4370720" y="2655136"/>
                  <a:ext cx="148352" cy="1444577"/>
                </a:xfrm>
                <a:prstGeom prst="rightBrace">
                  <a:avLst/>
                </a:prstGeom>
                <a:ln w="19050">
                  <a:solidFill>
                    <a:srgbClr val="E5860E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DB83157-1148-9446-C48A-F26F2F335550}"/>
                    </a:ext>
                  </a:extLst>
                </p:cNvPr>
                <p:cNvSpPr txBox="1"/>
                <p:nvPr/>
              </p:nvSpPr>
              <p:spPr>
                <a:xfrm rot="16200000">
                  <a:off x="3379577" y="3228214"/>
                  <a:ext cx="15327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rgbClr val="E5860E"/>
                      </a:solidFill>
                      <a:latin typeface="Avenir Next" panose="020B0503020202020204" pitchFamily="34" charset="0"/>
                    </a:rPr>
                    <a:t>W</a:t>
                  </a:r>
                  <a:r>
                    <a:rPr lang="en-FR" sz="1400" dirty="0">
                      <a:solidFill>
                        <a:srgbClr val="E5860E"/>
                      </a:solidFill>
                      <a:latin typeface="Avenir Next" panose="020B0503020202020204" pitchFamily="34" charset="0"/>
                    </a:rPr>
                    <a:t>orking Groups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C90FDD-13B3-6C09-E9E6-DE1CA6115077}"/>
                  </a:ext>
                </a:extLst>
              </p:cNvPr>
              <p:cNvSpPr txBox="1"/>
              <p:nvPr/>
            </p:nvSpPr>
            <p:spPr>
              <a:xfrm rot="16200000">
                <a:off x="1903329" y="1536755"/>
                <a:ext cx="1336988" cy="40011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rgbClr val="00B0F0"/>
                    </a:solidFill>
                    <a:latin typeface="Avenir Next" panose="020B0503020202020204" pitchFamily="34" charset="0"/>
                  </a:rPr>
                  <a:t>@ FCC-</a:t>
                </a:r>
                <a:r>
                  <a:rPr lang="en-US" sz="2000" dirty="0" err="1">
                    <a:solidFill>
                      <a:srgbClr val="00B0F0"/>
                    </a:solidFill>
                    <a:latin typeface="Avenir Next" panose="020B0503020202020204" pitchFamily="34" charset="0"/>
                  </a:rPr>
                  <a:t>ee</a:t>
                </a:r>
                <a:r>
                  <a:rPr lang="en-US" sz="2000" dirty="0">
                    <a:solidFill>
                      <a:srgbClr val="00B0F0"/>
                    </a:solidFill>
                    <a:latin typeface="Avenir Next" panose="020B0503020202020204" pitchFamily="34" charset="0"/>
                  </a:rPr>
                  <a:t> </a:t>
                </a:r>
                <a:endParaRPr lang="en-FR" sz="20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54E05-D6F9-4463-F518-41A9D4867229}"/>
              </a:ext>
            </a:extLst>
          </p:cNvPr>
          <p:cNvSpPr txBox="1"/>
          <p:nvPr/>
        </p:nvSpPr>
        <p:spPr>
          <a:xfrm>
            <a:off x="8922035" y="1104862"/>
            <a:ext cx="1512000" cy="4001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All</a:t>
            </a:r>
            <a:endParaRPr lang="en-FR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9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A1D04-B627-D1A3-45F5-546EEF067B10}"/>
              </a:ext>
            </a:extLst>
          </p:cNvPr>
          <p:cNvSpPr txBox="1"/>
          <p:nvPr/>
        </p:nvSpPr>
        <p:spPr>
          <a:xfrm>
            <a:off x="1180984" y="123574"/>
            <a:ext cx="98300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DRD7: Electronic systems</a:t>
            </a:r>
            <a:endParaRPr lang="en-GB" sz="2800" dirty="0">
              <a:latin typeface="Avenir Next" panose="020B0503020202020204" pitchFamily="34" charset="0"/>
            </a:endParaRPr>
          </a:p>
          <a:p>
            <a:r>
              <a:rPr lang="en-US" sz="2000" dirty="0">
                <a:latin typeface="Avenir Next" panose="020B0503020202020204" pitchFamily="34" charset="0"/>
              </a:rPr>
              <a:t>improve and develop further common standards, methodologies, and IP blocks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provide facilities and tools for R&amp;D in the community, with long-term continuity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support development of complex ASICs in other DRDs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691CC-8B87-CDBB-CC4A-DEF7B27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08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E836F-A730-CB4C-C13A-06BC2EEAD66F}"/>
              </a:ext>
            </a:extLst>
          </p:cNvPr>
          <p:cNvSpPr txBox="1"/>
          <p:nvPr/>
        </p:nvSpPr>
        <p:spPr>
          <a:xfrm>
            <a:off x="490883" y="4463943"/>
            <a:ext cx="112102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WP7.1.c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wireless Allowing Data and Power Transmission (WADAPT) at IRFU, LPSC, LETI CEA Gren. (see F.E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Rarbi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WP7.2 : .?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LP2I and IPHC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WP7.3.a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high performance TDC and ADC blocks at ultralow power at CPPM, IP2I, IRFU, Omega*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WP7.3 : .b1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data driven calibration at LPC; </a:t>
            </a:r>
            <a:r>
              <a:rPr lang="en-GB" dirty="0">
                <a:latin typeface="Avenir Next" panose="020B0503020202020204" pitchFamily="34" charset="0"/>
              </a:rPr>
              <a:t>.b2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clock distribution techniques at CPPM,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.?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LPSC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WP7.4 : .b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radiation tolerance of advanced CMOS nodes;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GB" dirty="0">
                <a:latin typeface="Avenir Next" panose="020B0503020202020204" pitchFamily="34" charset="0"/>
              </a:rPr>
              <a:t>.c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cooling at CPPM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WP7.5 : .b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no back-end at CPPM, </a:t>
            </a:r>
            <a:r>
              <a:rPr lang="en-GB" dirty="0">
                <a:latin typeface="Avenir Next" panose="020B0503020202020204" pitchFamily="34" charset="0"/>
              </a:rPr>
              <a:t>.c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generic backend (TBC)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WP7.6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common access to </a:t>
            </a:r>
            <a:r>
              <a:rPr lang="en-GB" dirty="0">
                <a:latin typeface="Avenir Next" panose="020B0503020202020204" pitchFamily="34" charset="0"/>
              </a:rPr>
              <a:t>.a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techno. and IP (IPHC, IP2I, CPPM); </a:t>
            </a:r>
            <a:r>
              <a:rPr lang="en-GB" dirty="0">
                <a:latin typeface="Avenir Next" panose="020B0503020202020204" pitchFamily="34" charset="0"/>
              </a:rPr>
              <a:t>.b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3D and advanced integration IP2I</a:t>
            </a:r>
            <a:endParaRPr lang="en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09A8A-B5B5-67A6-C99D-4C2E653A47D9}"/>
              </a:ext>
            </a:extLst>
          </p:cNvPr>
          <p:cNvSpPr txBox="1"/>
          <p:nvPr/>
        </p:nvSpPr>
        <p:spPr>
          <a:xfrm>
            <a:off x="6231" y="6591869"/>
            <a:ext cx="1035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ADC in MCMOS at APC not (yet) included in WP7.3a, White Rabbit clock distribution at IJCLab not (yet) included in WP7.3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62330-C7F4-A16E-1767-D0210CCD3FE8}"/>
              </a:ext>
            </a:extLst>
          </p:cNvPr>
          <p:cNvSpPr txBox="1"/>
          <p:nvPr/>
        </p:nvSpPr>
        <p:spPr>
          <a:xfrm>
            <a:off x="1650581" y="1857282"/>
            <a:ext cx="1097394" cy="4001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  <a:endParaRPr lang="en-FR" sz="2000" dirty="0">
              <a:solidFill>
                <a:srgbClr val="00B0F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5DDBD8-F587-4569-1734-11B5C671AE5C}"/>
              </a:ext>
            </a:extLst>
          </p:cNvPr>
          <p:cNvGrpSpPr/>
          <p:nvPr/>
        </p:nvGrpSpPr>
        <p:grpSpPr>
          <a:xfrm>
            <a:off x="2894035" y="1656069"/>
            <a:ext cx="6849221" cy="2667090"/>
            <a:chOff x="2794219" y="1950083"/>
            <a:chExt cx="6849221" cy="29578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AA61C0-6AC7-4D28-CFC7-0C1CA7EF6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904" b="12981"/>
            <a:stretch/>
          </p:blipFill>
          <p:spPr>
            <a:xfrm>
              <a:off x="2794219" y="1950083"/>
              <a:ext cx="6849221" cy="29578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00B584-D58F-06CD-7D6B-6813C0F76EBB}"/>
                </a:ext>
              </a:extLst>
            </p:cNvPr>
            <p:cNvSpPr/>
            <p:nvPr/>
          </p:nvSpPr>
          <p:spPr>
            <a:xfrm>
              <a:off x="3025961" y="2069316"/>
              <a:ext cx="936000" cy="61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9ABA8-94A0-CD30-4145-A1A3F6716797}"/>
                </a:ext>
              </a:extLst>
            </p:cNvPr>
            <p:cNvSpPr/>
            <p:nvPr/>
          </p:nvSpPr>
          <p:spPr>
            <a:xfrm>
              <a:off x="4108021" y="2069316"/>
              <a:ext cx="936000" cy="61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F395BB-B8C4-6EB5-8AFA-19BA07B5B4A3}"/>
                </a:ext>
              </a:extLst>
            </p:cNvPr>
            <p:cNvSpPr/>
            <p:nvPr/>
          </p:nvSpPr>
          <p:spPr>
            <a:xfrm>
              <a:off x="5209052" y="2069316"/>
              <a:ext cx="936000" cy="61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BE882-66B1-BA51-F42C-09768A7391A0}"/>
                </a:ext>
              </a:extLst>
            </p:cNvPr>
            <p:cNvSpPr/>
            <p:nvPr/>
          </p:nvSpPr>
          <p:spPr>
            <a:xfrm>
              <a:off x="7385760" y="2069316"/>
              <a:ext cx="936000" cy="61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6FBD8E-0CB8-AB3E-E7C4-170F433D55CD}"/>
                </a:ext>
              </a:extLst>
            </p:cNvPr>
            <p:cNvSpPr/>
            <p:nvPr/>
          </p:nvSpPr>
          <p:spPr>
            <a:xfrm>
              <a:off x="8477831" y="2069316"/>
              <a:ext cx="936000" cy="61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D4D8DF0-0FCC-E358-A09B-45E3E9B322F7}"/>
              </a:ext>
            </a:extLst>
          </p:cNvPr>
          <p:cNvSpPr txBox="1"/>
          <p:nvPr/>
        </p:nvSpPr>
        <p:spPr>
          <a:xfrm>
            <a:off x="9104227" y="5681644"/>
            <a:ext cx="241072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venir Next" panose="020B0503020202020204" pitchFamily="34" charset="0"/>
              </a:rPr>
              <a:t>p</a:t>
            </a:r>
            <a:r>
              <a:rPr lang="en-FR" sz="1600" dirty="0">
                <a:latin typeface="Avenir Next" panose="020B0503020202020204" pitchFamily="34" charset="0"/>
              </a:rPr>
              <a:t>reliminary interim doc.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3EE6EB-3F5F-4DB9-2D9D-ADB9B4438114}"/>
              </a:ext>
            </a:extLst>
          </p:cNvPr>
          <p:cNvSpPr/>
          <p:nvPr/>
        </p:nvSpPr>
        <p:spPr>
          <a:xfrm>
            <a:off x="6398193" y="1765055"/>
            <a:ext cx="936000" cy="55184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FA74FE-D118-04CA-06F4-7155C4B81212}"/>
              </a:ext>
            </a:extLst>
          </p:cNvPr>
          <p:cNvSpPr txBox="1"/>
          <p:nvPr/>
        </p:nvSpPr>
        <p:spPr>
          <a:xfrm>
            <a:off x="9877689" y="1857282"/>
            <a:ext cx="1097394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venir Next" panose="020B0503020202020204" pitchFamily="34" charset="0"/>
              </a:rPr>
              <a:t>FCC-</a:t>
            </a:r>
            <a:r>
              <a:rPr lang="en-US" sz="2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hh</a:t>
            </a:r>
            <a:r>
              <a:rPr lang="en-US" sz="2000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  <a:endParaRPr lang="en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9" y="2921169"/>
            <a:ext cx="11812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French institute interests per DRD </a:t>
            </a:r>
          </a:p>
          <a:p>
            <a:pPr algn="ctr"/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2400" dirty="0">
                <a:latin typeface="Avenir Next" panose="020B0503020202020204" pitchFamily="34" charset="0"/>
              </a:rPr>
              <a:t>reported as they can enter FCC detector concepts*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548C4-6203-E0D9-DE64-F4B241CDF3DA}"/>
              </a:ext>
            </a:extLst>
          </p:cNvPr>
          <p:cNvSpPr txBox="1"/>
          <p:nvPr/>
        </p:nvSpPr>
        <p:spPr>
          <a:xfrm>
            <a:off x="0" y="6520585"/>
            <a:ext cx="114343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Next" panose="020B0503020202020204" pitchFamily="34" charset="0"/>
              </a:rPr>
              <a:t>* exercise, based on system technologies considered or plausible today and assigning some interests not yet attached to a specific systems</a:t>
            </a:r>
          </a:p>
        </p:txBody>
      </p:sp>
    </p:spTree>
    <p:extLst>
      <p:ext uri="{BB962C8B-B14F-4D97-AF65-F5344CB8AC3E}">
        <p14:creationId xmlns:p14="http://schemas.microsoft.com/office/powerpoint/2010/main" val="147373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525E7-B809-E196-4C35-E5D7A02ACD33}"/>
              </a:ext>
            </a:extLst>
          </p:cNvPr>
          <p:cNvSpPr txBox="1"/>
          <p:nvPr/>
        </p:nvSpPr>
        <p:spPr>
          <a:xfrm>
            <a:off x="1095738" y="3038314"/>
            <a:ext cx="48727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Next" panose="020B0503020202020204" pitchFamily="34" charset="0"/>
              </a:rPr>
              <a:t>Sandwich calorimeter 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with fully embedded electronics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DRD6 - WP1 (DRD1- WP6) :</a:t>
            </a:r>
            <a:r>
              <a:rPr lang="en-GB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  <a:r>
              <a:rPr lang="en-GB" sz="1600" dirty="0">
                <a:solidFill>
                  <a:srgbClr val="9FAC81"/>
                </a:solidFill>
                <a:latin typeface="Avenir Next" panose="020B0503020202020204" pitchFamily="34" charset="0"/>
              </a:rPr>
              <a:t>AHCAL at Omega; </a:t>
            </a:r>
          </a:p>
          <a:p>
            <a:pPr algn="r"/>
            <a:r>
              <a:rPr lang="en-GB" sz="1600" dirty="0">
                <a:solidFill>
                  <a:srgbClr val="9FAC81"/>
                </a:solidFill>
                <a:latin typeface="Avenir Next" panose="020B0503020202020204" pitchFamily="34" charset="0"/>
              </a:rPr>
              <a:t>T-SDHCAL at IP2I, Omega</a:t>
            </a:r>
            <a:endParaRPr lang="en-GB" dirty="0">
              <a:latin typeface="Avenir Next" panose="020B0503020202020204" pitchFamily="34" charset="0"/>
            </a:endParaRPr>
          </a:p>
          <a:p>
            <a:pPr algn="r"/>
            <a:r>
              <a:rPr lang="en-GB" sz="1600" dirty="0" err="1">
                <a:solidFill>
                  <a:srgbClr val="008215"/>
                </a:solidFill>
                <a:latin typeface="Avenir Next" panose="020B0503020202020204" pitchFamily="34" charset="0"/>
              </a:rPr>
              <a:t>SiW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-ECAL at </a:t>
            </a:r>
            <a:r>
              <a:rPr lang="en-GB" sz="1600" dirty="0" err="1">
                <a:solidFill>
                  <a:srgbClr val="008215"/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, LLR, LPNHE, Omega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9B449-BC6C-EDD4-E850-9216F5987976}"/>
              </a:ext>
            </a:extLst>
          </p:cNvPr>
          <p:cNvSpPr txBox="1"/>
          <p:nvPr/>
        </p:nvSpPr>
        <p:spPr>
          <a:xfrm>
            <a:off x="2252944" y="1365336"/>
            <a:ext cx="3715586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rgbClr val="00E16B"/>
                </a:solidFill>
                <a:latin typeface="Avenir Next" panose="020B0503020202020204" pitchFamily="34" charset="0"/>
              </a:rPr>
              <a:t>Muon hodoscope </a:t>
            </a:r>
            <a:r>
              <a:rPr lang="en-US" dirty="0">
                <a:solidFill>
                  <a:srgbClr val="9FAC81"/>
                </a:solidFill>
                <a:latin typeface="Avenir Next" panose="020B0503020202020204" pitchFamily="34" charset="0"/>
              </a:rPr>
              <a:t>(HCAL?)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DRD1 - WP1 : </a:t>
            </a:r>
            <a:r>
              <a:rPr lang="en-US" sz="1600" dirty="0">
                <a:solidFill>
                  <a:srgbClr val="00E16B"/>
                </a:solidFill>
                <a:latin typeface="Avenir Next" panose="020B0503020202020204" pitchFamily="34" charset="0"/>
              </a:rPr>
              <a:t>Micromegas at IRFU</a:t>
            </a:r>
          </a:p>
          <a:p>
            <a:pPr marL="115200" algn="r"/>
            <a:endParaRPr lang="en-US" sz="1600" dirty="0">
              <a:solidFill>
                <a:srgbClr val="00E16B"/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DCDA4-41AA-C23C-D1B7-469AA2555920}"/>
              </a:ext>
            </a:extLst>
          </p:cNvPr>
          <p:cNvSpPr txBox="1"/>
          <p:nvPr/>
        </p:nvSpPr>
        <p:spPr>
          <a:xfrm>
            <a:off x="1985881" y="5573689"/>
            <a:ext cx="3982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Tracking </a:t>
            </a:r>
            <a:r>
              <a:rPr lang="en-US" dirty="0">
                <a:solidFill>
                  <a:srgbClr val="008215"/>
                </a:solidFill>
                <a:latin typeface="Avenir Next" panose="020B0503020202020204" pitchFamily="34" charset="0"/>
              </a:rPr>
              <a:t>(ECAL?)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DRD3 - WP1 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Monolithic CMOS </a:t>
            </a:r>
          </a:p>
          <a:p>
            <a:pPr marL="115200" algn="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APC, CPPM, IPHC, IP2I, LPNHE, IRFU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9DBEC1-CD3F-B084-56BE-CCEB85D9787F}"/>
              </a:ext>
            </a:extLst>
          </p:cNvPr>
          <p:cNvSpPr txBox="1"/>
          <p:nvPr/>
        </p:nvSpPr>
        <p:spPr>
          <a:xfrm>
            <a:off x="404172" y="169411"/>
            <a:ext cx="10451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</a:rPr>
              <a:t>DRD interest links to FCC-</a:t>
            </a:r>
            <a:r>
              <a:rPr lang="en-GB" sz="2800" dirty="0" err="1">
                <a:latin typeface="Avenir Next" panose="020B0503020202020204" pitchFamily="34" charset="0"/>
              </a:rPr>
              <a:t>ee</a:t>
            </a:r>
            <a:r>
              <a:rPr lang="en-GB" sz="2800" dirty="0">
                <a:latin typeface="Avenir Next" panose="020B0503020202020204" pitchFamily="34" charset="0"/>
              </a:rPr>
              <a:t> CLD</a:t>
            </a:r>
            <a:r>
              <a:rPr lang="en-GB" sz="2800" baseline="30000" dirty="0">
                <a:latin typeface="Avenir Next" panose="020B0503020202020204" pitchFamily="34" charset="0"/>
              </a:rPr>
              <a:t>+</a:t>
            </a:r>
            <a:r>
              <a:rPr lang="en-GB" sz="2800" dirty="0">
                <a:latin typeface="Avenir Next" panose="020B0503020202020204" pitchFamily="34" charset="0"/>
              </a:rPr>
              <a:t> (w/ PID) concept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APC, CPPM,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IPHC, IP2I, IRFU, LLR, LPNHE, Omega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4EDD804-05B7-58EF-B25A-33E4523E2C65}"/>
              </a:ext>
            </a:extLst>
          </p:cNvPr>
          <p:cNvGrpSpPr/>
          <p:nvPr/>
        </p:nvGrpSpPr>
        <p:grpSpPr>
          <a:xfrm>
            <a:off x="6223471" y="962214"/>
            <a:ext cx="5645192" cy="5366083"/>
            <a:chOff x="6223471" y="962214"/>
            <a:chExt cx="5645192" cy="536608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7CC5326-E81F-D864-EFC7-2BAE017DFD87}"/>
                </a:ext>
              </a:extLst>
            </p:cNvPr>
            <p:cNvGrpSpPr/>
            <p:nvPr/>
          </p:nvGrpSpPr>
          <p:grpSpPr>
            <a:xfrm>
              <a:off x="6223471" y="962214"/>
              <a:ext cx="5645192" cy="5366083"/>
              <a:chOff x="6223471" y="962214"/>
              <a:chExt cx="5645192" cy="5366083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2979FB4-5A9B-B286-632F-F7B7F8FB17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3471" y="962214"/>
                <a:ext cx="5645192" cy="536608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E1AAEFA-C045-C728-C32E-D8766A075B2D}"/>
                  </a:ext>
                </a:extLst>
              </p:cNvPr>
              <p:cNvSpPr/>
              <p:nvPr/>
            </p:nvSpPr>
            <p:spPr>
              <a:xfrm flipH="1">
                <a:off x="6236510" y="4425020"/>
                <a:ext cx="2338778" cy="197981"/>
              </a:xfrm>
              <a:prstGeom prst="rect">
                <a:avLst/>
              </a:prstGeom>
              <a:solidFill>
                <a:srgbClr val="FFB1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73630C8-8175-B4A4-7935-B9523DF5B29F}"/>
                  </a:ext>
                </a:extLst>
              </p:cNvPr>
              <p:cNvSpPr/>
              <p:nvPr/>
            </p:nvSpPr>
            <p:spPr>
              <a:xfrm rot="5400000" flipH="1">
                <a:off x="7568448" y="5265702"/>
                <a:ext cx="1891013" cy="211871"/>
              </a:xfrm>
              <a:prstGeom prst="rect">
                <a:avLst/>
              </a:prstGeom>
              <a:solidFill>
                <a:srgbClr val="FFB1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AB7B3E-B23F-D841-70C7-FFE8C5243A1C}"/>
                </a:ext>
              </a:extLst>
            </p:cNvPr>
            <p:cNvCxnSpPr>
              <a:cxnSpLocks/>
            </p:cNvCxnSpPr>
            <p:nvPr/>
          </p:nvCxnSpPr>
          <p:spPr>
            <a:xfrm>
              <a:off x="6227251" y="4594627"/>
              <a:ext cx="2217661" cy="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8A495F7-B8D5-3DC8-0CDC-FCF97F9BB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4912" y="4563739"/>
              <a:ext cx="0" cy="17640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DC4AA54-87E4-6CBF-0A73-9B2EF8931329}"/>
              </a:ext>
            </a:extLst>
          </p:cNvPr>
          <p:cNvSpPr txBox="1"/>
          <p:nvPr/>
        </p:nvSpPr>
        <p:spPr>
          <a:xfrm>
            <a:off x="102040" y="4450433"/>
            <a:ext cx="58664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Timing L</a:t>
            </a:r>
            <a:r>
              <a:rPr lang="en-GB" dirty="0">
                <a:solidFill>
                  <a:srgbClr val="FF0000"/>
                </a:solidFill>
                <a:latin typeface="Avenir Next" panose="020B0503020202020204" pitchFamily="34" charset="0"/>
              </a:rPr>
              <a:t>a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yer </a:t>
            </a:r>
            <a:r>
              <a:rPr lang="en-FR" dirty="0">
                <a:latin typeface="Avenir Next" panose="020B0503020202020204" pitchFamily="34" charset="0"/>
              </a:rPr>
              <a:t>DRD1 - WP5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Picosec at IRFU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DRD3 - WP1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MCMOS </a:t>
            </a:r>
            <a:r>
              <a:rPr lang="en-US" sz="1600" dirty="0">
                <a:solidFill>
                  <a:srgbClr val="FF0000"/>
                </a:solidFill>
                <a:latin typeface="Avenir Next" panose="020B0503020202020204" pitchFamily="34" charset="0"/>
              </a:rPr>
              <a:t>at APC, AMU, CPPM, IPHC, IP2I, IRFU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DRD3 - WP2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LGAD at </a:t>
            </a:r>
            <a:r>
              <a:rPr lang="en-US" sz="1600" dirty="0" err="1">
                <a:solidFill>
                  <a:srgbClr val="FF0000"/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rgbClr val="FF0000"/>
                </a:solidFill>
                <a:latin typeface="Avenir Next" panose="020B0503020202020204" pitchFamily="34" charset="0"/>
              </a:rPr>
              <a:t>, CPPM, LPNHE</a:t>
            </a:r>
          </a:p>
          <a:p>
            <a:pPr algn="r"/>
            <a:r>
              <a:rPr lang="en-FR" sz="1600" dirty="0">
                <a:latin typeface="Avenir Next" panose="020B0503020202020204" pitchFamily="34" charset="0"/>
              </a:rPr>
              <a:t>DRD4 - WP4.2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nano MCP at IP2I; </a:t>
            </a:r>
            <a:r>
              <a:rPr lang="en-FR" sz="1600" dirty="0">
                <a:latin typeface="Avenir Next" panose="020B0503020202020204" pitchFamily="34" charset="0"/>
              </a:rPr>
              <a:t>WP4.3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materials at CPPM</a:t>
            </a:r>
          </a:p>
        </p:txBody>
      </p:sp>
    </p:spTree>
    <p:extLst>
      <p:ext uri="{BB962C8B-B14F-4D97-AF65-F5344CB8AC3E}">
        <p14:creationId xmlns:p14="http://schemas.microsoft.com/office/powerpoint/2010/main" val="9242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708B876-8244-51E6-5289-EBD60E8ED2A9}"/>
              </a:ext>
            </a:extLst>
          </p:cNvPr>
          <p:cNvSpPr txBox="1"/>
          <p:nvPr/>
        </p:nvSpPr>
        <p:spPr>
          <a:xfrm>
            <a:off x="478393" y="161804"/>
            <a:ext cx="7259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</a:rPr>
              <a:t>DRD links to 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FCC-</a:t>
            </a:r>
            <a:r>
              <a:rPr lang="en-US" sz="2800" dirty="0" err="1">
                <a:latin typeface="Avenir Next" panose="020B0503020202020204" pitchFamily="34" charset="0"/>
                <a:sym typeface="Wingdings"/>
              </a:rPr>
              <a:t>ee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 ILD‘ concept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APC, CPPM,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IPHC, IP2I, IRFU, LLR, LPNHE, Omega</a:t>
            </a:r>
            <a:r>
              <a:rPr lang="en-US" sz="2000" dirty="0">
                <a:latin typeface="Avenir Next" panose="020B0503020202020204" pitchFamily="34" charset="0"/>
                <a:sym typeface="Wingdings"/>
              </a:rPr>
              <a:t> </a:t>
            </a:r>
            <a:endParaRPr lang="en-FR" sz="2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D90294-44F0-9115-ECE0-856BEB8541D8}"/>
              </a:ext>
            </a:extLst>
          </p:cNvPr>
          <p:cNvSpPr txBox="1"/>
          <p:nvPr/>
        </p:nvSpPr>
        <p:spPr>
          <a:xfrm>
            <a:off x="5920567" y="4607443"/>
            <a:ext cx="27996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ctr"/>
            <a:r>
              <a:rPr lang="en-US" dirty="0">
                <a:latin typeface="Avenir Next" panose="020B0503020202020204" pitchFamily="34" charset="0"/>
              </a:rPr>
              <a:t>TPC </a:t>
            </a:r>
          </a:p>
          <a:p>
            <a:pPr marL="115200"/>
            <a:r>
              <a:rPr lang="en-US" dirty="0">
                <a:latin typeface="Avenir Next" panose="020B0503020202020204" pitchFamily="34" charset="0"/>
              </a:rPr>
              <a:t>DRD1 - WP4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IBF studies &amp; electronics for MM RO</a:t>
            </a:r>
          </a:p>
          <a:p>
            <a:pPr marL="11520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 IRFU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0BD0C1-9BA8-FC8C-C3CF-1AE85E2F0304}"/>
              </a:ext>
            </a:extLst>
          </p:cNvPr>
          <p:cNvSpPr txBox="1"/>
          <p:nvPr/>
        </p:nvSpPr>
        <p:spPr>
          <a:xfrm>
            <a:off x="1086340" y="2273250"/>
            <a:ext cx="48727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Next" panose="020B0503020202020204" pitchFamily="34" charset="0"/>
              </a:rPr>
              <a:t>Sandwich calorimeter 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with fully embedded electronics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DRD6 - WP1 :</a:t>
            </a:r>
            <a:r>
              <a:rPr lang="en-GB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AHCAL at Omega; </a:t>
            </a:r>
          </a:p>
          <a:p>
            <a:pPr algn="r"/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T-SDHCAL at IP2I, Omega </a:t>
            </a:r>
            <a:r>
              <a:rPr lang="en-GB" sz="1600" dirty="0">
                <a:latin typeface="Avenir Next" panose="020B0503020202020204" pitchFamily="34" charset="0"/>
              </a:rPr>
              <a:t>also</a:t>
            </a:r>
            <a:r>
              <a:rPr lang="en-GB" dirty="0">
                <a:latin typeface="Avenir Next" panose="020B0503020202020204" pitchFamily="34" charset="0"/>
              </a:rPr>
              <a:t> DRD1 - WP6</a:t>
            </a:r>
          </a:p>
          <a:p>
            <a:pPr algn="r"/>
            <a:r>
              <a:rPr lang="en-GB" sz="1600" dirty="0" err="1">
                <a:solidFill>
                  <a:srgbClr val="0070C0"/>
                </a:solidFill>
                <a:latin typeface="Avenir Next" panose="020B0503020202020204" pitchFamily="34" charset="0"/>
              </a:rPr>
              <a:t>SiW</a:t>
            </a:r>
            <a:r>
              <a:rPr lang="en-GB" sz="1600" dirty="0">
                <a:solidFill>
                  <a:srgbClr val="0070C0"/>
                </a:solidFill>
                <a:latin typeface="Avenir Next" panose="020B0503020202020204" pitchFamily="34" charset="0"/>
              </a:rPr>
              <a:t>-ECAL at </a:t>
            </a:r>
            <a:r>
              <a:rPr lang="en-GB" sz="1600" dirty="0" err="1">
                <a:solidFill>
                  <a:srgbClr val="0070C0"/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rgbClr val="0070C0"/>
                </a:solidFill>
                <a:latin typeface="Avenir Next" panose="020B0503020202020204" pitchFamily="34" charset="0"/>
              </a:rPr>
              <a:t>, LLR, LPNHE, Omega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707A82-023E-7182-BD8C-246C81220CB9}"/>
              </a:ext>
            </a:extLst>
          </p:cNvPr>
          <p:cNvSpPr txBox="1"/>
          <p:nvPr/>
        </p:nvSpPr>
        <p:spPr>
          <a:xfrm>
            <a:off x="2243546" y="1044097"/>
            <a:ext cx="37155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Muon hodoscope </a:t>
            </a:r>
            <a:r>
              <a:rPr lang="en-US" dirty="0">
                <a:solidFill>
                  <a:srgbClr val="008215"/>
                </a:solidFill>
                <a:latin typeface="Avenir Next" panose="020B0503020202020204" pitchFamily="34" charset="0"/>
              </a:rPr>
              <a:t>(HCAL?)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DRD1 - WP1 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at IRFU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C2E027-729B-19B6-8B4A-BA4B081433A1}"/>
              </a:ext>
            </a:extLst>
          </p:cNvPr>
          <p:cNvSpPr txBox="1"/>
          <p:nvPr/>
        </p:nvSpPr>
        <p:spPr>
          <a:xfrm>
            <a:off x="2311974" y="5667308"/>
            <a:ext cx="36065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VD - Wrapper </a:t>
            </a:r>
            <a:r>
              <a:rPr lang="en-US" dirty="0">
                <a:latin typeface="Avenir Next" panose="020B0503020202020204" pitchFamily="34" charset="0"/>
              </a:rPr>
              <a:t>– </a:t>
            </a:r>
            <a:r>
              <a:rPr lang="en-US" dirty="0">
                <a:solidFill>
                  <a:srgbClr val="0070C0"/>
                </a:solidFill>
                <a:latin typeface="Avenir Next" panose="020B0503020202020204" pitchFamily="34" charset="0"/>
              </a:rPr>
              <a:t>(ECAL?)  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DRD3 - WP1 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Monolithic CMOS </a:t>
            </a:r>
          </a:p>
          <a:p>
            <a:pPr marL="115200" algn="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APC, CPPM, IPHC, IP2I, LPNHE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9AD4D7-6658-3701-E734-7C2F143CAA17}"/>
              </a:ext>
            </a:extLst>
          </p:cNvPr>
          <p:cNvSpPr txBox="1"/>
          <p:nvPr/>
        </p:nvSpPr>
        <p:spPr>
          <a:xfrm>
            <a:off x="1048693" y="4907861"/>
            <a:ext cx="4869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F9700"/>
                </a:solidFill>
                <a:latin typeface="Avenir Next" panose="020B0503020202020204" pitchFamily="34" charset="0"/>
              </a:rPr>
              <a:t>Time Projection Chambers </a:t>
            </a:r>
          </a:p>
          <a:p>
            <a:pPr algn="r"/>
            <a:r>
              <a:rPr lang="en-US" dirty="0">
                <a:latin typeface="Avenir Next" panose="020B0503020202020204" pitchFamily="34" charset="0"/>
              </a:rPr>
              <a:t>DRD1 – WP4: 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IBF &amp; </a:t>
            </a:r>
            <a:r>
              <a:rPr lang="en-US" sz="1600" dirty="0" err="1">
                <a:solidFill>
                  <a:srgbClr val="FF9700"/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 readout at IRFU </a:t>
            </a:r>
            <a:endParaRPr lang="en-FR" sz="1600" dirty="0">
              <a:solidFill>
                <a:srgbClr val="FF97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F72178-8008-6644-CF77-8E471E1CC8E0}"/>
              </a:ext>
            </a:extLst>
          </p:cNvPr>
          <p:cNvSpPr txBox="1"/>
          <p:nvPr/>
        </p:nvSpPr>
        <p:spPr>
          <a:xfrm>
            <a:off x="6770889" y="4993047"/>
            <a:ext cx="10621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Next" panose="020B0503020202020204" pitchFamily="34" charset="0"/>
              </a:rPr>
              <a:t>TPC</a:t>
            </a:r>
            <a:endParaRPr lang="en-FR" sz="16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48659A-58AE-684F-6632-99A2A34FF7E7}"/>
              </a:ext>
            </a:extLst>
          </p:cNvPr>
          <p:cNvSpPr txBox="1"/>
          <p:nvPr/>
        </p:nvSpPr>
        <p:spPr>
          <a:xfrm>
            <a:off x="73277" y="3714693"/>
            <a:ext cx="58664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Timing L</a:t>
            </a:r>
            <a:r>
              <a:rPr lang="en-GB" dirty="0">
                <a:solidFill>
                  <a:srgbClr val="FF0000"/>
                </a:solidFill>
                <a:latin typeface="Avenir Next" panose="020B0503020202020204" pitchFamily="34" charset="0"/>
              </a:rPr>
              <a:t>a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yer </a:t>
            </a:r>
            <a:r>
              <a:rPr lang="en-FR" dirty="0">
                <a:latin typeface="Avenir Next" panose="020B0503020202020204" pitchFamily="34" charset="0"/>
              </a:rPr>
              <a:t>DRD1 - WP5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Picosec at IRFU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DRD3 - WP1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MCMOS </a:t>
            </a:r>
            <a:r>
              <a:rPr lang="en-US" sz="1600" dirty="0">
                <a:solidFill>
                  <a:srgbClr val="FF0000"/>
                </a:solidFill>
                <a:latin typeface="Avenir Next" panose="020B0503020202020204" pitchFamily="34" charset="0"/>
              </a:rPr>
              <a:t>at APC, AMU, CPPM, IPHC, IP2I, IRFU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DRD3 - WP2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LGAD at </a:t>
            </a:r>
            <a:r>
              <a:rPr lang="en-US" sz="1600" dirty="0" err="1">
                <a:solidFill>
                  <a:srgbClr val="FF0000"/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rgbClr val="FF0000"/>
                </a:solidFill>
                <a:latin typeface="Avenir Next" panose="020B0503020202020204" pitchFamily="34" charset="0"/>
              </a:rPr>
              <a:t>, CPPM, LPNHE</a:t>
            </a:r>
          </a:p>
          <a:p>
            <a:pPr algn="r"/>
            <a:r>
              <a:rPr lang="en-FR" sz="1600" dirty="0">
                <a:latin typeface="Avenir Next" panose="020B0503020202020204" pitchFamily="34" charset="0"/>
              </a:rPr>
              <a:t>DRD4 - WP4.2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nano MCP at IP2I; </a:t>
            </a:r>
            <a:r>
              <a:rPr lang="en-FR" sz="1600" dirty="0">
                <a:latin typeface="Avenir Next" panose="020B0503020202020204" pitchFamily="34" charset="0"/>
              </a:rPr>
              <a:t>WP4.3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materials at CPPM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06C1C1-AB40-E0ED-DF52-12BC6D89465F}"/>
              </a:ext>
            </a:extLst>
          </p:cNvPr>
          <p:cNvGrpSpPr/>
          <p:nvPr/>
        </p:nvGrpSpPr>
        <p:grpSpPr>
          <a:xfrm>
            <a:off x="6142628" y="966977"/>
            <a:ext cx="5624459" cy="5366083"/>
            <a:chOff x="5922707" y="966977"/>
            <a:chExt cx="5624459" cy="536608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46D7D9B-7062-8B6D-5454-4DF339187D05}"/>
                </a:ext>
              </a:extLst>
            </p:cNvPr>
            <p:cNvGrpSpPr/>
            <p:nvPr/>
          </p:nvGrpSpPr>
          <p:grpSpPr>
            <a:xfrm>
              <a:off x="5922707" y="966977"/>
              <a:ext cx="5624459" cy="5366083"/>
              <a:chOff x="5922707" y="966977"/>
              <a:chExt cx="5624459" cy="536608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4743E2A-8069-F54A-CDD5-534CACF20B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055" t="20884" r="38922" b="39334"/>
              <a:stretch/>
            </p:blipFill>
            <p:spPr>
              <a:xfrm flipH="1">
                <a:off x="5923131" y="966977"/>
                <a:ext cx="5624035" cy="5366083"/>
              </a:xfrm>
              <a:prstGeom prst="rect">
                <a:avLst/>
              </a:prstGeom>
            </p:spPr>
          </p:pic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DB46009-8677-EC35-8DFD-D20FC2D9E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9209" y="4463468"/>
                <a:ext cx="0" cy="147226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27FF5A-2E51-0594-A4F9-982126C92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4282" y="5897351"/>
                <a:ext cx="2726502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F18149E-7448-DBF7-FDB3-03DFEE0C5A1A}"/>
                  </a:ext>
                </a:extLst>
              </p:cNvPr>
              <p:cNvSpPr/>
              <p:nvPr/>
            </p:nvSpPr>
            <p:spPr>
              <a:xfrm>
                <a:off x="5936578" y="4514054"/>
                <a:ext cx="2682000" cy="1368000"/>
              </a:xfrm>
              <a:prstGeom prst="rect">
                <a:avLst/>
              </a:prstGeom>
              <a:solidFill>
                <a:srgbClr val="FFC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67DBEEA-C934-F03B-097E-31DB6BB8E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4282" y="4463468"/>
                <a:ext cx="2726502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331C9B5-A446-5D4A-710B-1374634FE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2707" y="4542739"/>
                <a:ext cx="2668627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88A6968-DE47-F54D-EC99-285942D9B795}"/>
                  </a:ext>
                </a:extLst>
              </p:cNvPr>
              <p:cNvSpPr txBox="1"/>
              <p:nvPr/>
            </p:nvSpPr>
            <p:spPr>
              <a:xfrm>
                <a:off x="6771427" y="3383719"/>
                <a:ext cx="106215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Avenir Next" panose="020B0503020202020204" pitchFamily="34" charset="0"/>
                  </a:rPr>
                  <a:t>HCAL</a:t>
                </a:r>
                <a:endParaRPr lang="en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57312CA-3BCD-6C0E-720E-33D57A472D5D}"/>
                  </a:ext>
                </a:extLst>
              </p:cNvPr>
              <p:cNvSpPr txBox="1"/>
              <p:nvPr/>
            </p:nvSpPr>
            <p:spPr>
              <a:xfrm>
                <a:off x="6771427" y="4171735"/>
                <a:ext cx="106215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Avenir Next" panose="020B0503020202020204" pitchFamily="34" charset="0"/>
                  </a:rPr>
                  <a:t>ECAL</a:t>
                </a:r>
                <a:endParaRPr lang="en-FR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8E08824-9B3A-7267-8BB5-4C12F5D4AD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9759" y="4565889"/>
                <a:ext cx="424" cy="1319887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FBBCEFD-5BC8-7D0B-9F98-E0B44E588EAE}"/>
                </a:ext>
              </a:extLst>
            </p:cNvPr>
            <p:cNvSpPr txBox="1"/>
            <p:nvPr/>
          </p:nvSpPr>
          <p:spPr>
            <a:xfrm>
              <a:off x="6784336" y="5028677"/>
              <a:ext cx="10621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TPC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03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708B876-8244-51E6-5289-EBD60E8ED2A9}"/>
              </a:ext>
            </a:extLst>
          </p:cNvPr>
          <p:cNvSpPr txBox="1"/>
          <p:nvPr/>
        </p:nvSpPr>
        <p:spPr>
          <a:xfrm>
            <a:off x="600731" y="194916"/>
            <a:ext cx="8519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</a:rPr>
              <a:t>DRD interest links to 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FCC-</a:t>
            </a:r>
            <a:r>
              <a:rPr lang="en-US" sz="2800" dirty="0" err="1">
                <a:latin typeface="Avenir Next" panose="020B0503020202020204" pitchFamily="34" charset="0"/>
                <a:sym typeface="Wingdings"/>
              </a:rPr>
              <a:t>ee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 ALLEGRO concept</a:t>
            </a:r>
          </a:p>
          <a:p>
            <a:r>
              <a:rPr lang="en-US" sz="2000" dirty="0">
                <a:latin typeface="Avenir Next" panose="020B0503020202020204" pitchFamily="34" charset="0"/>
                <a:sym typeface="Wingdings"/>
              </a:rPr>
              <a:t>APC, CPPM, </a:t>
            </a:r>
            <a:r>
              <a:rPr lang="en-US" sz="2000" dirty="0" err="1">
                <a:latin typeface="Avenir Next" panose="020B0503020202020204" pitchFamily="34" charset="0"/>
                <a:sym typeface="Wingdings"/>
              </a:rPr>
              <a:t>IJCLab</a:t>
            </a:r>
            <a:r>
              <a:rPr lang="en-US" sz="2000" dirty="0">
                <a:latin typeface="Avenir Next" panose="020B0503020202020204" pitchFamily="34" charset="0"/>
                <a:sym typeface="Wingdings"/>
              </a:rPr>
              <a:t>, IPHC, IP2I, IRFU, LPNHE, LPSC, Omega </a:t>
            </a:r>
            <a:endParaRPr lang="en-FR" sz="2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0BD0C1-9BA8-FC8C-C3CF-1AE85E2F0304}"/>
              </a:ext>
            </a:extLst>
          </p:cNvPr>
          <p:cNvSpPr txBox="1"/>
          <p:nvPr/>
        </p:nvSpPr>
        <p:spPr>
          <a:xfrm>
            <a:off x="2542479" y="3175490"/>
            <a:ext cx="3798893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Liquid Noble Gas </a:t>
            </a:r>
            <a:r>
              <a:rPr lang="en-GB" dirty="0">
                <a:latin typeface="Avenir Next" panose="020B0503020202020204" pitchFamily="34" charset="0"/>
              </a:rPr>
              <a:t>DRD6 - WP2 :</a:t>
            </a:r>
            <a:r>
              <a:rPr lang="en-GB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at </a:t>
            </a:r>
            <a:r>
              <a:rPr lang="en-GB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, APC, CPPM, LPNHE, Omega </a:t>
            </a:r>
            <a:endParaRPr lang="en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707A82-023E-7182-BD8C-246C81220CB9}"/>
              </a:ext>
            </a:extLst>
          </p:cNvPr>
          <p:cNvSpPr txBox="1"/>
          <p:nvPr/>
        </p:nvSpPr>
        <p:spPr>
          <a:xfrm>
            <a:off x="2625786" y="1000315"/>
            <a:ext cx="37155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rgbClr val="FFC000"/>
                </a:solidFill>
                <a:latin typeface="Avenir Next" panose="020B0503020202020204" pitchFamily="34" charset="0"/>
              </a:rPr>
              <a:t>Muon Tagger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DRD1 - WP1 : </a:t>
            </a:r>
            <a:r>
              <a:rPr lang="en-US" sz="1600" dirty="0">
                <a:solidFill>
                  <a:srgbClr val="FFC000"/>
                </a:solidFill>
                <a:latin typeface="Avenir Next" panose="020B0503020202020204" pitchFamily="34" charset="0"/>
              </a:rPr>
              <a:t>Micromegas at IRFU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C2E027-729B-19B6-8B4A-BA4B081433A1}"/>
              </a:ext>
            </a:extLst>
          </p:cNvPr>
          <p:cNvSpPr txBox="1"/>
          <p:nvPr/>
        </p:nvSpPr>
        <p:spPr>
          <a:xfrm>
            <a:off x="2274849" y="5754370"/>
            <a:ext cx="40665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VD - Wrapper 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DRD3 - WP1 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Monolithic CMOS </a:t>
            </a:r>
          </a:p>
          <a:p>
            <a:pPr marL="115200" algn="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at APC, CPPM, IPHC, IP2I, LPNHE, IRFU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9AD4D7-6658-3701-E734-7C2F143CAA17}"/>
              </a:ext>
            </a:extLst>
          </p:cNvPr>
          <p:cNvSpPr txBox="1"/>
          <p:nvPr/>
        </p:nvSpPr>
        <p:spPr>
          <a:xfrm>
            <a:off x="120627" y="4932503"/>
            <a:ext cx="6220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F9700"/>
                </a:solidFill>
                <a:latin typeface="Avenir Next" panose="020B0503020202020204" pitchFamily="34" charset="0"/>
              </a:rPr>
              <a:t>Drift or Time Projection Chamber </a:t>
            </a:r>
          </a:p>
          <a:p>
            <a:pPr algn="r"/>
            <a:r>
              <a:rPr lang="en-US" dirty="0">
                <a:latin typeface="Avenir Next" panose="020B0503020202020204" pitchFamily="34" charset="0"/>
              </a:rPr>
              <a:t>DRD1 - WP4: 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TPC IBF &amp; </a:t>
            </a:r>
            <a:r>
              <a:rPr lang="en-US" sz="1600" dirty="0" err="1">
                <a:solidFill>
                  <a:srgbClr val="FF9700"/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 readout at IRFU </a:t>
            </a:r>
            <a:r>
              <a:rPr lang="en-US" sz="1800" dirty="0">
                <a:solidFill>
                  <a:srgbClr val="FF9700"/>
                </a:solidFill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US" dirty="0">
                <a:latin typeface="Avenir Next" panose="020B0503020202020204" pitchFamily="34" charset="0"/>
              </a:rPr>
              <a:t>DRD1 - WP4: 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DCH light wires &amp; weaving at </a:t>
            </a:r>
            <a:r>
              <a:rPr lang="en-US" sz="1600" dirty="0" err="1">
                <a:solidFill>
                  <a:srgbClr val="FF9700"/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, </a:t>
            </a:r>
            <a:r>
              <a:rPr lang="en-US" sz="1600" dirty="0" err="1">
                <a:solidFill>
                  <a:srgbClr val="FF9700"/>
                </a:solidFill>
                <a:latin typeface="Avenir Next" panose="020B0503020202020204" pitchFamily="34" charset="0"/>
              </a:rPr>
              <a:t>Ganil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, LPSC   </a:t>
            </a:r>
            <a:endParaRPr lang="en-FR" sz="1600" dirty="0">
              <a:solidFill>
                <a:srgbClr val="FF97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C92E5-A142-ED4C-D649-8076B474173F}"/>
              </a:ext>
            </a:extLst>
          </p:cNvPr>
          <p:cNvSpPr txBox="1"/>
          <p:nvPr/>
        </p:nvSpPr>
        <p:spPr>
          <a:xfrm>
            <a:off x="474882" y="3791043"/>
            <a:ext cx="58664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Timing L</a:t>
            </a:r>
            <a:r>
              <a:rPr lang="en-GB" dirty="0">
                <a:solidFill>
                  <a:srgbClr val="FF0000"/>
                </a:solidFill>
                <a:latin typeface="Avenir Next" panose="020B0503020202020204" pitchFamily="34" charset="0"/>
              </a:rPr>
              <a:t>a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yer </a:t>
            </a:r>
            <a:r>
              <a:rPr lang="en-FR" dirty="0">
                <a:latin typeface="Avenir Next" panose="020B0503020202020204" pitchFamily="34" charset="0"/>
              </a:rPr>
              <a:t>DRD1 - WP5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Picosec at IRFU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DRD3 - WP1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MCMOS </a:t>
            </a:r>
            <a:r>
              <a:rPr lang="en-US" sz="1600" dirty="0">
                <a:solidFill>
                  <a:srgbClr val="FF0000"/>
                </a:solidFill>
                <a:latin typeface="Avenir Next" panose="020B0503020202020204" pitchFamily="34" charset="0"/>
              </a:rPr>
              <a:t>at APC, AMU, CPPM, IPHC, IP2I, IRFU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DRD3 - WP2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LGAD at </a:t>
            </a:r>
            <a:r>
              <a:rPr lang="en-US" sz="1600" dirty="0" err="1">
                <a:solidFill>
                  <a:srgbClr val="FF0000"/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rgbClr val="FF0000"/>
                </a:solidFill>
                <a:latin typeface="Avenir Next" panose="020B0503020202020204" pitchFamily="34" charset="0"/>
              </a:rPr>
              <a:t>, CPPM, LPNHE</a:t>
            </a:r>
          </a:p>
          <a:p>
            <a:pPr algn="r"/>
            <a:r>
              <a:rPr lang="en-FR" sz="1600" dirty="0">
                <a:latin typeface="Avenir Next" panose="020B0503020202020204" pitchFamily="34" charset="0"/>
              </a:rPr>
              <a:t>DRD4 - WP4.2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nano MCP at IP2I; </a:t>
            </a:r>
            <a:r>
              <a:rPr lang="en-FR" sz="1600" dirty="0">
                <a:latin typeface="Avenir Next" panose="020B0503020202020204" pitchFamily="34" charset="0"/>
              </a:rPr>
              <a:t>WP4.3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materials at CPPM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F22B3-3397-EE1E-967A-84878F518B7C}"/>
              </a:ext>
            </a:extLst>
          </p:cNvPr>
          <p:cNvSpPr txBox="1"/>
          <p:nvPr/>
        </p:nvSpPr>
        <p:spPr>
          <a:xfrm>
            <a:off x="6916357" y="4859620"/>
            <a:ext cx="14363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Next" panose="020B0503020202020204" pitchFamily="34" charset="0"/>
              </a:rPr>
              <a:t>DCH OR TPC</a:t>
            </a:r>
            <a:endParaRPr lang="en-FR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30FB37-48EA-23A3-EAA3-D169A06833A7}"/>
              </a:ext>
            </a:extLst>
          </p:cNvPr>
          <p:cNvSpPr txBox="1"/>
          <p:nvPr/>
        </p:nvSpPr>
        <p:spPr>
          <a:xfrm>
            <a:off x="7125155" y="4910165"/>
            <a:ext cx="10621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venir Next" panose="020B0503020202020204" pitchFamily="34" charset="0"/>
              </a:rPr>
              <a:t>DCH or TPC</a:t>
            </a:r>
            <a:endParaRPr lang="en-FR" sz="1200" b="1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3B4FD4-4A2E-9B84-7565-5CDB1B1B9C4D}"/>
              </a:ext>
            </a:extLst>
          </p:cNvPr>
          <p:cNvGrpSpPr/>
          <p:nvPr/>
        </p:nvGrpSpPr>
        <p:grpSpPr>
          <a:xfrm>
            <a:off x="6420062" y="1006683"/>
            <a:ext cx="5389079" cy="5407398"/>
            <a:chOff x="6420062" y="925658"/>
            <a:chExt cx="5389079" cy="54073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8C49D2-FC09-D682-12DC-ABC3A2BD6696}"/>
                </a:ext>
              </a:extLst>
            </p:cNvPr>
            <p:cNvGrpSpPr/>
            <p:nvPr/>
          </p:nvGrpSpPr>
          <p:grpSpPr>
            <a:xfrm>
              <a:off x="6424932" y="925658"/>
              <a:ext cx="5384209" cy="5407398"/>
              <a:chOff x="6424932" y="925658"/>
              <a:chExt cx="5384209" cy="540739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89BA0D8-2E90-4AFD-A63F-39C9BA1597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88" t="13537" r="14188" b="3986"/>
              <a:stretch/>
            </p:blipFill>
            <p:spPr>
              <a:xfrm>
                <a:off x="6424932" y="925658"/>
                <a:ext cx="5384209" cy="5407398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7C9EBE-FEC7-9599-28EF-7B99CCBB06E8}"/>
                  </a:ext>
                </a:extLst>
              </p:cNvPr>
              <p:cNvSpPr/>
              <p:nvPr/>
            </p:nvSpPr>
            <p:spPr>
              <a:xfrm>
                <a:off x="6436081" y="4153318"/>
                <a:ext cx="2628000" cy="180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DD24C7-27C7-C4B8-E199-61876AF4D4BC}"/>
                </a:ext>
              </a:extLst>
            </p:cNvPr>
            <p:cNvCxnSpPr>
              <a:cxnSpLocks/>
            </p:cNvCxnSpPr>
            <p:nvPr/>
          </p:nvCxnSpPr>
          <p:spPr>
            <a:xfrm>
              <a:off x="6441012" y="4063006"/>
              <a:ext cx="277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BA3DE7-7322-8AAE-A34B-9B922AD74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73032" y="4032117"/>
              <a:ext cx="0" cy="19800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F03302-123F-FAF6-DC1C-E4F80942DBCC}"/>
                </a:ext>
              </a:extLst>
            </p:cNvPr>
            <p:cNvCxnSpPr>
              <a:cxnSpLocks/>
            </p:cNvCxnSpPr>
            <p:nvPr/>
          </p:nvCxnSpPr>
          <p:spPr>
            <a:xfrm>
              <a:off x="6420062" y="4130670"/>
              <a:ext cx="270000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1CA8C1-C691-DD0C-CA95-9C313C354A81}"/>
                </a:ext>
              </a:extLst>
            </p:cNvPr>
            <p:cNvCxnSpPr>
              <a:cxnSpLocks/>
            </p:cNvCxnSpPr>
            <p:nvPr/>
          </p:nvCxnSpPr>
          <p:spPr>
            <a:xfrm>
              <a:off x="9103839" y="4108088"/>
              <a:ext cx="0" cy="190800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A98C84-5D5A-9238-2A36-E896F6A8346A}"/>
                </a:ext>
              </a:extLst>
            </p:cNvPr>
            <p:cNvCxnSpPr>
              <a:cxnSpLocks/>
            </p:cNvCxnSpPr>
            <p:nvPr/>
          </p:nvCxnSpPr>
          <p:spPr>
            <a:xfrm>
              <a:off x="6427876" y="5966721"/>
              <a:ext cx="270000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48107C-842F-8FB8-D7E5-539445A61074}"/>
              </a:ext>
            </a:extLst>
          </p:cNvPr>
          <p:cNvSpPr txBox="1"/>
          <p:nvPr/>
        </p:nvSpPr>
        <p:spPr>
          <a:xfrm>
            <a:off x="7004257" y="5028677"/>
            <a:ext cx="10621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Next" panose="020B0503020202020204" pitchFamily="34" charset="0"/>
              </a:rPr>
              <a:t>DCH</a:t>
            </a:r>
            <a:endParaRPr lang="en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C2E027-729B-19B6-8B4A-BA4B081433A1}"/>
              </a:ext>
            </a:extLst>
          </p:cNvPr>
          <p:cNvSpPr txBox="1"/>
          <p:nvPr/>
        </p:nvSpPr>
        <p:spPr>
          <a:xfrm>
            <a:off x="2304856" y="5747553"/>
            <a:ext cx="39773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VD, Wrapper 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DRD3 - WP1 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Monolithic CMOS </a:t>
            </a:r>
          </a:p>
          <a:p>
            <a:pPr marL="115200" algn="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at APC, CPPM, IPHC, IP2I, LPNHE, IRFU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9AD4D7-6658-3701-E734-7C2F143CAA17}"/>
              </a:ext>
            </a:extLst>
          </p:cNvPr>
          <p:cNvSpPr txBox="1"/>
          <p:nvPr/>
        </p:nvSpPr>
        <p:spPr>
          <a:xfrm>
            <a:off x="61424" y="5140051"/>
            <a:ext cx="6220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F9700"/>
                </a:solidFill>
                <a:latin typeface="Avenir Next" panose="020B0503020202020204" pitchFamily="34" charset="0"/>
              </a:rPr>
              <a:t>Drift Chamber </a:t>
            </a:r>
          </a:p>
          <a:p>
            <a:pPr algn="r"/>
            <a:r>
              <a:rPr lang="en-US" dirty="0">
                <a:latin typeface="Avenir Next" panose="020B0503020202020204" pitchFamily="34" charset="0"/>
              </a:rPr>
              <a:t>DRD1 - WP4: 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DCH light wires &amp; weaving at </a:t>
            </a:r>
            <a:r>
              <a:rPr lang="en-US" sz="1600" dirty="0" err="1">
                <a:solidFill>
                  <a:srgbClr val="FF9700"/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, </a:t>
            </a:r>
            <a:r>
              <a:rPr lang="en-US" sz="1600" dirty="0" err="1">
                <a:solidFill>
                  <a:srgbClr val="FF9700"/>
                </a:solidFill>
                <a:latin typeface="Avenir Next" panose="020B0503020202020204" pitchFamily="34" charset="0"/>
              </a:rPr>
              <a:t>Ganil</a:t>
            </a:r>
            <a:r>
              <a:rPr lang="en-US" sz="1600" dirty="0">
                <a:solidFill>
                  <a:srgbClr val="FF9700"/>
                </a:solidFill>
                <a:latin typeface="Avenir Next" panose="020B0503020202020204" pitchFamily="34" charset="0"/>
              </a:rPr>
              <a:t>, LPSC   </a:t>
            </a:r>
            <a:endParaRPr lang="en-FR" sz="1600" dirty="0">
              <a:solidFill>
                <a:srgbClr val="FF97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AD091-C934-DDFC-5307-F9FBA856B17F}"/>
              </a:ext>
            </a:extLst>
          </p:cNvPr>
          <p:cNvSpPr txBox="1"/>
          <p:nvPr/>
        </p:nvSpPr>
        <p:spPr>
          <a:xfrm>
            <a:off x="773740" y="3102096"/>
            <a:ext cx="5540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008215"/>
                </a:solidFill>
                <a:latin typeface="Avenir Next" panose="020B0503020202020204" pitchFamily="34" charset="0"/>
              </a:rPr>
              <a:t>ECAL</a:t>
            </a:r>
            <a:r>
              <a:rPr lang="en-GB" dirty="0"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DRD6 - WP3 : </a:t>
            </a:r>
            <a:r>
              <a:rPr lang="en-GB" sz="1600" dirty="0" err="1">
                <a:solidFill>
                  <a:srgbClr val="008215"/>
                </a:solidFill>
                <a:latin typeface="Avenir Next" panose="020B0503020202020204" pitchFamily="34" charset="0"/>
              </a:rPr>
              <a:t>GRAiNITA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 at IJCLAB, LPC-CF; </a:t>
            </a:r>
          </a:p>
          <a:p>
            <a:pPr algn="r"/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MAXICC at IP2I</a:t>
            </a:r>
            <a:endParaRPr lang="en-GB" dirty="0">
              <a:solidFill>
                <a:srgbClr val="008215"/>
              </a:solidFill>
              <a:latin typeface="Avenir Next" panose="020B0503020202020204" pitchFamily="34" charset="0"/>
            </a:endParaRP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DRD6 - WG materials : 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at CPPM, </a:t>
            </a:r>
            <a:r>
              <a:rPr lang="en-GB" sz="1600" dirty="0" err="1">
                <a:solidFill>
                  <a:srgbClr val="008215"/>
                </a:solidFill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, ILM, IP2I, IRFU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DRD6 - WG Photodetectors : </a:t>
            </a:r>
            <a:r>
              <a:rPr lang="en-GB" sz="1600" dirty="0">
                <a:solidFill>
                  <a:srgbClr val="008215"/>
                </a:solidFill>
                <a:latin typeface="Avenir Next" panose="020B0503020202020204" pitchFamily="34" charset="0"/>
              </a:rPr>
              <a:t>at CPPM, IRFU, </a:t>
            </a:r>
            <a:r>
              <a:rPr lang="en-GB" sz="1600" dirty="0" err="1">
                <a:solidFill>
                  <a:srgbClr val="008215"/>
                </a:solidFill>
                <a:latin typeface="Avenir Next" panose="020B0503020202020204" pitchFamily="34" charset="0"/>
              </a:rPr>
              <a:t>IJCLab</a:t>
            </a:r>
            <a:endParaRPr lang="en-GB" sz="1600" dirty="0">
              <a:solidFill>
                <a:srgbClr val="008215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D15C26-76BB-4310-6392-78AA363F689E}"/>
              </a:ext>
            </a:extLst>
          </p:cNvPr>
          <p:cNvSpPr txBox="1"/>
          <p:nvPr/>
        </p:nvSpPr>
        <p:spPr>
          <a:xfrm>
            <a:off x="2591061" y="1114921"/>
            <a:ext cx="37155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Muon Tagger</a:t>
            </a:r>
          </a:p>
          <a:p>
            <a:pPr marL="115200" algn="r"/>
            <a:r>
              <a:rPr lang="en-US" dirty="0">
                <a:latin typeface="Avenir Next" panose="020B0503020202020204" pitchFamily="34" charset="0"/>
              </a:rPr>
              <a:t>DRD1 - WP1 :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Micromegas at IRFU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313C2-60FD-4713-FE6A-49F347AF29EA}"/>
              </a:ext>
            </a:extLst>
          </p:cNvPr>
          <p:cNvSpPr txBox="1"/>
          <p:nvPr/>
        </p:nvSpPr>
        <p:spPr>
          <a:xfrm>
            <a:off x="158149" y="4436232"/>
            <a:ext cx="6148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Timing L</a:t>
            </a:r>
            <a:r>
              <a:rPr lang="en-GB" dirty="0">
                <a:solidFill>
                  <a:srgbClr val="FF0000"/>
                </a:solidFill>
                <a:latin typeface="Avenir Next" panose="020B0503020202020204" pitchFamily="34" charset="0"/>
              </a:rPr>
              <a:t>a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yer with crystals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DRD4 - WP4.2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nano MCP at IP2I; </a:t>
            </a:r>
            <a:r>
              <a:rPr lang="en-FR" sz="1600" dirty="0">
                <a:latin typeface="Avenir Next" panose="020B0503020202020204" pitchFamily="34" charset="0"/>
              </a:rPr>
              <a:t>WP4.3 : </a:t>
            </a:r>
            <a:r>
              <a:rPr lang="en-FR" sz="1600" dirty="0">
                <a:solidFill>
                  <a:srgbClr val="FF0000"/>
                </a:solidFill>
                <a:latin typeface="Avenir Next" panose="020B0503020202020204" pitchFamily="34" charset="0"/>
              </a:rPr>
              <a:t>materials at CPPM 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E39E4C-CFD9-5778-D3F1-830541333930}"/>
              </a:ext>
            </a:extLst>
          </p:cNvPr>
          <p:cNvGrpSpPr/>
          <p:nvPr/>
        </p:nvGrpSpPr>
        <p:grpSpPr>
          <a:xfrm>
            <a:off x="6417315" y="1072794"/>
            <a:ext cx="5547086" cy="5266607"/>
            <a:chOff x="6452040" y="922319"/>
            <a:chExt cx="5547086" cy="52666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2E8D4E-AFEA-0B91-3098-96A3C8CB96DF}"/>
                </a:ext>
              </a:extLst>
            </p:cNvPr>
            <p:cNvGrpSpPr/>
            <p:nvPr/>
          </p:nvGrpSpPr>
          <p:grpSpPr>
            <a:xfrm>
              <a:off x="6458798" y="922319"/>
              <a:ext cx="5540328" cy="5266607"/>
              <a:chOff x="4720865" y="2365197"/>
              <a:chExt cx="2662177" cy="256958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A894348-848D-7888-33B3-10B8B65E47CC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0865" y="2365197"/>
                <a:ext cx="2662177" cy="256958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C44972B-5059-566A-88A6-0D052CD7A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9390" y="2749222"/>
                <a:ext cx="2250133" cy="214378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6B194A-50BC-62F0-49BE-EA607D538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258" y="4063393"/>
                <a:ext cx="858860" cy="868861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815A74-BBAE-9288-49BE-6C5E23CC6106}"/>
                </a:ext>
              </a:extLst>
            </p:cNvPr>
            <p:cNvSpPr/>
            <p:nvPr/>
          </p:nvSpPr>
          <p:spPr>
            <a:xfrm>
              <a:off x="6463484" y="4536356"/>
              <a:ext cx="1609999" cy="136800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3570E1-C850-9CCE-8FAB-4C0CD22C350F}"/>
                </a:ext>
              </a:extLst>
            </p:cNvPr>
            <p:cNvSpPr txBox="1"/>
            <p:nvPr/>
          </p:nvSpPr>
          <p:spPr>
            <a:xfrm>
              <a:off x="6991337" y="2532888"/>
              <a:ext cx="10621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DRCAL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BBF78E-61AC-2759-5A46-65AA91C69643}"/>
                </a:ext>
              </a:extLst>
            </p:cNvPr>
            <p:cNvSpPr txBox="1"/>
            <p:nvPr/>
          </p:nvSpPr>
          <p:spPr>
            <a:xfrm>
              <a:off x="6991337" y="4092191"/>
              <a:ext cx="10621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ECAL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0E0F7-6485-0765-92AC-24F5C201BC11}"/>
                </a:ext>
              </a:extLst>
            </p:cNvPr>
            <p:cNvSpPr txBox="1"/>
            <p:nvPr/>
          </p:nvSpPr>
          <p:spPr>
            <a:xfrm>
              <a:off x="6991337" y="5010525"/>
              <a:ext cx="10621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DCH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3D2B74-355B-3053-F3AA-60F1489EDC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8798" y="4519737"/>
              <a:ext cx="170046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58A831-D185-D242-6609-A26741AF7B16}"/>
                </a:ext>
              </a:extLst>
            </p:cNvPr>
            <p:cNvCxnSpPr>
              <a:cxnSpLocks/>
            </p:cNvCxnSpPr>
            <p:nvPr/>
          </p:nvCxnSpPr>
          <p:spPr>
            <a:xfrm>
              <a:off x="8129928" y="4524299"/>
              <a:ext cx="0" cy="138005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84018-8367-D6E0-B25D-A797E51A06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57654" y="4428596"/>
              <a:ext cx="1764574" cy="11697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6EB839-9A95-053E-E0E5-EC8078A8F028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16" y="4419456"/>
              <a:ext cx="0" cy="15120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A426C4-0EBA-6B5C-2E6E-D7B50C4A7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2040" y="5931456"/>
              <a:ext cx="170046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0C26E6-8871-7C79-C2DE-F516CC7E2779}"/>
              </a:ext>
            </a:extLst>
          </p:cNvPr>
          <p:cNvSpPr txBox="1"/>
          <p:nvPr/>
        </p:nvSpPr>
        <p:spPr>
          <a:xfrm>
            <a:off x="465311" y="282724"/>
            <a:ext cx="11492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</a:rPr>
              <a:t>DRD interest links to 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FCC-</a:t>
            </a:r>
            <a:r>
              <a:rPr lang="en-US" sz="2800" dirty="0" err="1">
                <a:latin typeface="Avenir Next" panose="020B0503020202020204" pitchFamily="34" charset="0"/>
                <a:sym typeface="Wingdings"/>
              </a:rPr>
              <a:t>ee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 IDEA</a:t>
            </a:r>
            <a:r>
              <a:rPr lang="en-US" sz="2800" baseline="30000" dirty="0">
                <a:latin typeface="Avenir Next" panose="020B0503020202020204" pitchFamily="34" charset="0"/>
                <a:sym typeface="Wingdings"/>
              </a:rPr>
              <a:t>+</a:t>
            </a:r>
            <a:r>
              <a:rPr lang="en-US" sz="2800" dirty="0">
                <a:latin typeface="Avenir Next" panose="020B0503020202020204" pitchFamily="34" charset="0"/>
                <a:sym typeface="Wingdings"/>
              </a:rPr>
              <a:t> w/ crystal ECAL concept</a:t>
            </a:r>
          </a:p>
          <a:p>
            <a:r>
              <a:rPr lang="en-US" sz="2000" dirty="0">
                <a:latin typeface="Avenir Next" panose="020B0503020202020204" pitchFamily="34" charset="0"/>
                <a:sym typeface="Wingdings"/>
              </a:rPr>
              <a:t>APC, CPPM, </a:t>
            </a:r>
            <a:r>
              <a:rPr lang="en-US" sz="2000" dirty="0" err="1">
                <a:latin typeface="Avenir Next" panose="020B0503020202020204" pitchFamily="34" charset="0"/>
                <a:sym typeface="Wingdings"/>
              </a:rPr>
              <a:t>IJCLab</a:t>
            </a:r>
            <a:r>
              <a:rPr lang="en-US" sz="2000" dirty="0">
                <a:latin typeface="Avenir Next" panose="020B0503020202020204" pitchFamily="34" charset="0"/>
                <a:sym typeface="Wingdings"/>
              </a:rPr>
              <a:t>, IPHC, IP2I, IRFU, LPNHE, LPSC</a:t>
            </a:r>
            <a:endParaRPr lang="en-FR" sz="2000" dirty="0"/>
          </a:p>
        </p:txBody>
      </p:sp>
    </p:spTree>
    <p:extLst>
      <p:ext uri="{BB962C8B-B14F-4D97-AF65-F5344CB8AC3E}">
        <p14:creationId xmlns:p14="http://schemas.microsoft.com/office/powerpoint/2010/main" val="161610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8" y="1351563"/>
            <a:ext cx="118126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French institute interests per DRD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as a function of systems for FCC-</a:t>
            </a:r>
            <a:r>
              <a:rPr lang="en-US" sz="2400" dirty="0" err="1">
                <a:latin typeface="Avenir Next" panose="020B0503020202020204" pitchFamily="34" charset="0"/>
              </a:rPr>
              <a:t>ee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C1E11-E638-52CA-A0CB-69584C71A9A2}"/>
              </a:ext>
            </a:extLst>
          </p:cNvPr>
          <p:cNvSpPr txBox="1"/>
          <p:nvPr/>
        </p:nvSpPr>
        <p:spPr>
          <a:xfrm>
            <a:off x="1884527" y="2355482"/>
            <a:ext cx="842294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Muon hodoscope/tagger 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 at IRFU, (RPC experience at IP2I but no specific project)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Sampling calorimetry with fully embedded electronics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 at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LLR, LPNHE; HCAL at IP2I,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electronique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at Omega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NLG calorimetry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 at APC, CPPM, IJCLAB, LPNHE, Omega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Optical calorimetry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GRAiNita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at IJCLAB, LPC-CF, MAXICC at IP2I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Timing Layers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IRFU, LGAD LPNHE, MCMOS IPHC, IP2I, CPPM, optical CPPM, IP2I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Tracking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DCH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Ganil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LPSC; TPC IRFU; MCMOS APC, CPPM, IPHC, IP2I, LPNHE</a:t>
            </a:r>
          </a:p>
        </p:txBody>
      </p:sp>
    </p:spTree>
    <p:extLst>
      <p:ext uri="{BB962C8B-B14F-4D97-AF65-F5344CB8AC3E}">
        <p14:creationId xmlns:p14="http://schemas.microsoft.com/office/powerpoint/2010/main" val="24839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93B2D-A8AF-2D8C-6263-7D94C480AC77}"/>
              </a:ext>
            </a:extLst>
          </p:cNvPr>
          <p:cNvSpPr/>
          <p:nvPr/>
        </p:nvSpPr>
        <p:spPr>
          <a:xfrm>
            <a:off x="105508" y="272794"/>
            <a:ext cx="1198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France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in context of international contributions and interests   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3D3165-00AD-6D73-EFF7-5065E8A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76D6B8-9F1B-674D-F3BC-0CD32366C05B}"/>
              </a:ext>
            </a:extLst>
          </p:cNvPr>
          <p:cNvSpPr txBox="1"/>
          <p:nvPr/>
        </p:nvSpPr>
        <p:spPr>
          <a:xfrm>
            <a:off x="10850249" y="38469"/>
            <a:ext cx="117984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venir Next" panose="020B0503020202020204" pitchFamily="34" charset="0"/>
              </a:rPr>
              <a:t>preliminary </a:t>
            </a:r>
            <a:endParaRPr lang="en-F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1A326-1F30-05FF-4BD3-4E0C3F89A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84"/>
          <a:stretch/>
        </p:blipFill>
        <p:spPr>
          <a:xfrm>
            <a:off x="6136518" y="3947183"/>
            <a:ext cx="4022262" cy="25610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1F2AE2-F659-D2FF-85BD-76EB5072FAF9}"/>
              </a:ext>
            </a:extLst>
          </p:cNvPr>
          <p:cNvSpPr/>
          <p:nvPr/>
        </p:nvSpPr>
        <p:spPr>
          <a:xfrm rot="5400000">
            <a:off x="3066070" y="2585428"/>
            <a:ext cx="818750" cy="153633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E3E041-A785-31AE-7A2D-56992DC5D8C9}"/>
              </a:ext>
            </a:extLst>
          </p:cNvPr>
          <p:cNvGrpSpPr/>
          <p:nvPr/>
        </p:nvGrpSpPr>
        <p:grpSpPr>
          <a:xfrm>
            <a:off x="6207743" y="1147009"/>
            <a:ext cx="3916800" cy="2367914"/>
            <a:chOff x="7973043" y="1147009"/>
            <a:chExt cx="3916800" cy="2367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E6BB40-500C-C4FB-908A-6738A3C55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3118"/>
            <a:stretch/>
          </p:blipFill>
          <p:spPr>
            <a:xfrm>
              <a:off x="7973043" y="1525622"/>
              <a:ext cx="3916800" cy="19893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B4AEF1-C71C-590A-951D-6F2D75933124}"/>
                </a:ext>
              </a:extLst>
            </p:cNvPr>
            <p:cNvSpPr txBox="1"/>
            <p:nvPr/>
          </p:nvSpPr>
          <p:spPr>
            <a:xfrm>
              <a:off x="8151367" y="1147009"/>
              <a:ext cx="3512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DRD3 129 institutes in 27 countries</a:t>
              </a:r>
              <a:endParaRPr lang="en-FR" sz="16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5D383E3-8C25-8A57-7B5B-CA2ACEC13B07}"/>
              </a:ext>
            </a:extLst>
          </p:cNvPr>
          <p:cNvSpPr/>
          <p:nvPr/>
        </p:nvSpPr>
        <p:spPr>
          <a:xfrm rot="5400000">
            <a:off x="6650143" y="2613950"/>
            <a:ext cx="630783" cy="128102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E7DD98-172F-1AB0-8683-3B164EEE4E82}"/>
              </a:ext>
            </a:extLst>
          </p:cNvPr>
          <p:cNvCxnSpPr>
            <a:cxnSpLocks/>
          </p:cNvCxnSpPr>
          <p:nvPr/>
        </p:nvCxnSpPr>
        <p:spPr>
          <a:xfrm>
            <a:off x="6717056" y="1877308"/>
            <a:ext cx="172033" cy="39402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A1EAD5-6863-0F68-909E-6EEBDDE929B8}"/>
              </a:ext>
            </a:extLst>
          </p:cNvPr>
          <p:cNvSpPr txBox="1"/>
          <p:nvPr/>
        </p:nvSpPr>
        <p:spPr>
          <a:xfrm>
            <a:off x="6407011" y="150897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0B0F0"/>
                </a:solidFill>
              </a:rPr>
              <a:t>6.4%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65C42A-F9E1-6BE5-B450-71B8417AFC1F}"/>
              </a:ext>
            </a:extLst>
          </p:cNvPr>
          <p:cNvGrpSpPr/>
          <p:nvPr/>
        </p:nvGrpSpPr>
        <p:grpSpPr>
          <a:xfrm>
            <a:off x="898204" y="1061931"/>
            <a:ext cx="10497192" cy="5480927"/>
            <a:chOff x="1169001" y="1061931"/>
            <a:chExt cx="10497192" cy="54809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7944B3-4EC5-6A00-ECAF-880A9CF7CAD6}"/>
                </a:ext>
              </a:extLst>
            </p:cNvPr>
            <p:cNvGrpSpPr/>
            <p:nvPr/>
          </p:nvGrpSpPr>
          <p:grpSpPr>
            <a:xfrm>
              <a:off x="1169001" y="1061931"/>
              <a:ext cx="10497192" cy="5480927"/>
              <a:chOff x="1321401" y="1061931"/>
              <a:chExt cx="10497192" cy="54809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B2B87EB-516F-C8A9-9470-A8F6D94C4AB0}"/>
                  </a:ext>
                </a:extLst>
              </p:cNvPr>
              <p:cNvGrpSpPr/>
              <p:nvPr/>
            </p:nvGrpSpPr>
            <p:grpSpPr>
              <a:xfrm>
                <a:off x="1321401" y="1061931"/>
                <a:ext cx="10497192" cy="5480927"/>
                <a:chOff x="1321401" y="1061931"/>
                <a:chExt cx="10497192" cy="548092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F78FD585-5C04-921E-2EFC-DA83D3225DC5}"/>
                    </a:ext>
                  </a:extLst>
                </p:cNvPr>
                <p:cNvGrpSpPr/>
                <p:nvPr/>
              </p:nvGrpSpPr>
              <p:grpSpPr>
                <a:xfrm>
                  <a:off x="1321401" y="1061931"/>
                  <a:ext cx="10497192" cy="5480927"/>
                  <a:chOff x="1321401" y="1136073"/>
                  <a:chExt cx="10497192" cy="5480927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013EF0BC-9694-00B2-2880-475F28836E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436943" y="1393541"/>
                    <a:ext cx="3885586" cy="2119070"/>
                  </a:xfrm>
                  <a:prstGeom prst="rect">
                    <a:avLst/>
                  </a:prstGeom>
                </p:spPr>
              </p:pic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678333" y="4476750"/>
                    <a:ext cx="1846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fr-FR" dirty="0"/>
                  </a:p>
                </p:txBody>
              </p:sp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D2B5E085-F524-1276-D52D-4137B2CAEE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12846" t="1434" b="12996"/>
                  <a:stretch/>
                </p:blipFill>
                <p:spPr>
                  <a:xfrm>
                    <a:off x="3344109" y="3941258"/>
                    <a:ext cx="2071254" cy="2202271"/>
                  </a:xfrm>
                  <a:prstGeom prst="rect">
                    <a:avLst/>
                  </a:prstGeom>
                </p:spPr>
              </p:pic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9139FA8-4DFB-5EBC-379A-D32A87B57331}"/>
                      </a:ext>
                    </a:extLst>
                  </p:cNvPr>
                  <p:cNvSpPr txBox="1"/>
                  <p:nvPr/>
                </p:nvSpPr>
                <p:spPr>
                  <a:xfrm>
                    <a:off x="1321401" y="1308011"/>
                    <a:ext cx="192567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en-US" sz="1400" dirty="0">
                      <a:latin typeface="Avenir Next" panose="020B0503020202020204" pitchFamily="34" charset="0"/>
                    </a:endParaRPr>
                  </a:p>
                </p:txBody>
              </p:sp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237A4902-B67F-5ACA-2E08-93966F4EC4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86391" b="-3337"/>
                  <a:stretch/>
                </p:blipFill>
                <p:spPr>
                  <a:xfrm>
                    <a:off x="3134951" y="6160127"/>
                    <a:ext cx="2489571" cy="456873"/>
                  </a:xfrm>
                  <a:prstGeom prst="rect">
                    <a:avLst/>
                  </a:prstGeom>
                </p:spPr>
              </p:pic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0321D85-EFAE-BA80-BA26-1F075FC2122C}"/>
                      </a:ext>
                    </a:extLst>
                  </p:cNvPr>
                  <p:cNvSpPr txBox="1"/>
                  <p:nvPr/>
                </p:nvSpPr>
                <p:spPr>
                  <a:xfrm>
                    <a:off x="9222004" y="3752345"/>
                    <a:ext cx="2596589" cy="360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en-FR" sz="1400" dirty="0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927AB2DD-CD81-24CC-6C3D-718663789942}"/>
                      </a:ext>
                    </a:extLst>
                  </p:cNvPr>
                  <p:cNvSpPr/>
                  <p:nvPr/>
                </p:nvSpPr>
                <p:spPr>
                  <a:xfrm>
                    <a:off x="2343728" y="1136073"/>
                    <a:ext cx="4082356" cy="5462988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8DDBBC6-258B-0AFA-3FA4-B2578B4C8C88}"/>
                      </a:ext>
                    </a:extLst>
                  </p:cNvPr>
                  <p:cNvSpPr/>
                  <p:nvPr/>
                </p:nvSpPr>
                <p:spPr>
                  <a:xfrm>
                    <a:off x="6519417" y="1136073"/>
                    <a:ext cx="4082356" cy="5462988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</p:grp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EB98AD-91E4-D0F6-83A3-F1FB4BA68116}"/>
                    </a:ext>
                  </a:extLst>
                </p:cNvPr>
                <p:cNvSpPr txBox="1"/>
                <p:nvPr/>
              </p:nvSpPr>
              <p:spPr>
                <a:xfrm>
                  <a:off x="3390326" y="1549091"/>
                  <a:ext cx="6415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dirty="0">
                      <a:solidFill>
                        <a:srgbClr val="00B0F0"/>
                      </a:solidFill>
                    </a:rPr>
                    <a:t>4.6%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519076-9819-C97D-BE8C-0BB0B52CB348}"/>
                  </a:ext>
                </a:extLst>
              </p:cNvPr>
              <p:cNvSpPr txBox="1"/>
              <p:nvPr/>
            </p:nvSpPr>
            <p:spPr>
              <a:xfrm>
                <a:off x="2572539" y="1193651"/>
                <a:ext cx="35127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DRD1 153 institutes in 31 countries</a:t>
                </a:r>
                <a:endParaRPr lang="en-FR" sz="16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ED23CE7-DFE8-CC72-32B8-772A6A896B88}"/>
                </a:ext>
              </a:extLst>
            </p:cNvPr>
            <p:cNvCxnSpPr>
              <a:cxnSpLocks/>
            </p:cNvCxnSpPr>
            <p:nvPr/>
          </p:nvCxnSpPr>
          <p:spPr>
            <a:xfrm>
              <a:off x="3501573" y="1896985"/>
              <a:ext cx="172033" cy="394027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DCC6A8-C00B-0FE5-4739-A6D74F04F821}"/>
                </a:ext>
              </a:extLst>
            </p:cNvPr>
            <p:cNvSpPr/>
            <p:nvPr/>
          </p:nvSpPr>
          <p:spPr>
            <a:xfrm rot="5400000">
              <a:off x="3392019" y="2607130"/>
              <a:ext cx="673749" cy="15363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136554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A513CCF-520B-290F-E831-E7FC7C8C7FBD}"/>
              </a:ext>
            </a:extLst>
          </p:cNvPr>
          <p:cNvGrpSpPr/>
          <p:nvPr/>
        </p:nvGrpSpPr>
        <p:grpSpPr>
          <a:xfrm>
            <a:off x="2267528" y="1049574"/>
            <a:ext cx="8233127" cy="5462988"/>
            <a:chOff x="235528" y="1049574"/>
            <a:chExt cx="8233127" cy="54629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E0B35F-25C2-67FA-06B7-13692455BEB4}"/>
                </a:ext>
              </a:extLst>
            </p:cNvPr>
            <p:cNvGrpSpPr/>
            <p:nvPr/>
          </p:nvGrpSpPr>
          <p:grpSpPr>
            <a:xfrm>
              <a:off x="235528" y="1049574"/>
              <a:ext cx="8233127" cy="5462988"/>
              <a:chOff x="235528" y="1049574"/>
              <a:chExt cx="8233127" cy="546298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7AB2DD-CD81-24CC-6C3D-718663789942}"/>
                  </a:ext>
                </a:extLst>
              </p:cNvPr>
              <p:cNvSpPr/>
              <p:nvPr/>
            </p:nvSpPr>
            <p:spPr>
              <a:xfrm>
                <a:off x="235528" y="1049574"/>
                <a:ext cx="4082018" cy="54629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DDBBC6-258B-0AFA-3FA4-B2578B4C8C88}"/>
                  </a:ext>
                </a:extLst>
              </p:cNvPr>
              <p:cNvSpPr/>
              <p:nvPr/>
            </p:nvSpPr>
            <p:spPr>
              <a:xfrm>
                <a:off x="4386637" y="1049574"/>
                <a:ext cx="4082018" cy="54629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B5F07D1-5F0B-9505-3767-BD4D6C195C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2008" b="-1"/>
              <a:stretch/>
            </p:blipFill>
            <p:spPr>
              <a:xfrm>
                <a:off x="490089" y="1637333"/>
                <a:ext cx="3572897" cy="188527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92BB9C-46C3-D2D9-809C-A224B184E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6664" b="11066"/>
              <a:stretch/>
            </p:blipFill>
            <p:spPr>
              <a:xfrm>
                <a:off x="427888" y="3903975"/>
                <a:ext cx="3697298" cy="221315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5420950-D8C2-02C8-53A0-C06FE677E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51617"/>
              <a:stretch/>
            </p:blipFill>
            <p:spPr>
              <a:xfrm>
                <a:off x="4641198" y="1637333"/>
                <a:ext cx="3572896" cy="192595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D9BDF82-5970-94C9-9B4C-14EA38C82A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51697"/>
              <a:stretch/>
            </p:blipFill>
            <p:spPr>
              <a:xfrm>
                <a:off x="4641198" y="4094436"/>
                <a:ext cx="3572896" cy="1832235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583DC8-9A55-EF38-062C-7FD2E0539BB8}"/>
                </a:ext>
              </a:extLst>
            </p:cNvPr>
            <p:cNvSpPr txBox="1"/>
            <p:nvPr/>
          </p:nvSpPr>
          <p:spPr>
            <a:xfrm>
              <a:off x="545174" y="1187209"/>
              <a:ext cx="3512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DRD4 74 institutes in 19 countries</a:t>
              </a:r>
              <a:endParaRPr lang="en-FR" sz="16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7D174E-1E92-DEFF-1BAD-270BB0CEFCD7}"/>
                </a:ext>
              </a:extLst>
            </p:cNvPr>
            <p:cNvSpPr txBox="1"/>
            <p:nvPr/>
          </p:nvSpPr>
          <p:spPr>
            <a:xfrm>
              <a:off x="4773659" y="1187209"/>
              <a:ext cx="3512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DRD6 131 institutes in 29 countries</a:t>
              </a:r>
              <a:endParaRPr lang="en-FR" sz="1600" dirty="0"/>
            </a:p>
          </p:txBody>
        </p:sp>
      </p:grp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3D3165-00AD-6D73-EFF7-5065E8A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76D6B8-9F1B-674D-F3BC-0CD32366C05B}"/>
              </a:ext>
            </a:extLst>
          </p:cNvPr>
          <p:cNvSpPr txBox="1"/>
          <p:nvPr/>
        </p:nvSpPr>
        <p:spPr>
          <a:xfrm>
            <a:off x="10856111" y="76989"/>
            <a:ext cx="117984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venir Next" panose="020B0503020202020204" pitchFamily="34" charset="0"/>
              </a:rPr>
              <a:t>preliminary </a:t>
            </a:r>
            <a:endParaRPr lang="en-F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677634" y="4390251"/>
            <a:ext cx="18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321D85-EFAE-BA80-BA26-1F075FC2122C}"/>
              </a:ext>
            </a:extLst>
          </p:cNvPr>
          <p:cNvSpPr txBox="1"/>
          <p:nvPr/>
        </p:nvSpPr>
        <p:spPr>
          <a:xfrm>
            <a:off x="7148559" y="1593800"/>
            <a:ext cx="3097535" cy="36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FR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B1982-65AC-2866-BDBD-D32B23BF2F6C}"/>
              </a:ext>
            </a:extLst>
          </p:cNvPr>
          <p:cNvSpPr/>
          <p:nvPr/>
        </p:nvSpPr>
        <p:spPr>
          <a:xfrm rot="5400000">
            <a:off x="3732218" y="2705530"/>
            <a:ext cx="969684" cy="14250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518E4B-4003-9E68-FB47-1390F2CD5E8F}"/>
              </a:ext>
            </a:extLst>
          </p:cNvPr>
          <p:cNvCxnSpPr>
            <a:cxnSpLocks/>
          </p:cNvCxnSpPr>
          <p:nvPr/>
        </p:nvCxnSpPr>
        <p:spPr>
          <a:xfrm>
            <a:off x="3973774" y="1810754"/>
            <a:ext cx="172033" cy="39402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74B15C-6447-593A-26AF-A23913A398F5}"/>
              </a:ext>
            </a:extLst>
          </p:cNvPr>
          <p:cNvCxnSpPr>
            <a:cxnSpLocks/>
          </p:cNvCxnSpPr>
          <p:nvPr/>
        </p:nvCxnSpPr>
        <p:spPr>
          <a:xfrm>
            <a:off x="7226739" y="2007767"/>
            <a:ext cx="172033" cy="39402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01857-4473-4812-1488-603DAE188769}"/>
              </a:ext>
            </a:extLst>
          </p:cNvPr>
          <p:cNvSpPr/>
          <p:nvPr/>
        </p:nvSpPr>
        <p:spPr>
          <a:xfrm rot="5400000">
            <a:off x="7083801" y="2755817"/>
            <a:ext cx="756000" cy="1440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8332A8-0C32-6F56-7B7A-FDA7627CEE54}"/>
              </a:ext>
            </a:extLst>
          </p:cNvPr>
          <p:cNvSpPr/>
          <p:nvPr/>
        </p:nvSpPr>
        <p:spPr>
          <a:xfrm>
            <a:off x="105508" y="282626"/>
            <a:ext cx="1198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France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in context of international contributions and interests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9AD3D-C884-24BF-2047-1C59840AA0EF}"/>
              </a:ext>
            </a:extLst>
          </p:cNvPr>
          <p:cNvSpPr txBox="1"/>
          <p:nvPr/>
        </p:nvSpPr>
        <p:spPr>
          <a:xfrm>
            <a:off x="3618318" y="188763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>
                <a:solidFill>
                  <a:srgbClr val="00B0F0"/>
                </a:solidFill>
                <a:latin typeface="Avenir Next" panose="020B0503020202020204" pitchFamily="34" charset="0"/>
              </a:rPr>
              <a:t>5?</a:t>
            </a:r>
          </a:p>
        </p:txBody>
      </p:sp>
    </p:spTree>
    <p:extLst>
      <p:ext uri="{BB962C8B-B14F-4D97-AF65-F5344CB8AC3E}">
        <p14:creationId xmlns:p14="http://schemas.microsoft.com/office/powerpoint/2010/main" val="47418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201405" y="326089"/>
            <a:ext cx="1178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Context of HEP projects for Detector Research &amp;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1EAE-5103-4F65-9F5B-1324B8B3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30885E2-31EC-02E8-5190-C8F7C4AEE49F}"/>
              </a:ext>
            </a:extLst>
          </p:cNvPr>
          <p:cNvSpPr txBox="1"/>
          <p:nvPr/>
        </p:nvSpPr>
        <p:spPr>
          <a:xfrm>
            <a:off x="-11463" y="6388996"/>
            <a:ext cx="11925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Avenir Next" panose="020B0503020202020204" pitchFamily="34" charset="0"/>
              </a:rPr>
              <a:t>*  </a:t>
            </a:r>
            <a:r>
              <a:rPr lang="en-GB" sz="1400" i="1" dirty="0"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Readiness Level defined by NASA</a:t>
            </a:r>
            <a:r>
              <a:rPr lang="en-US" sz="1400" i="1" dirty="0">
                <a:latin typeface="Avenir Next" panose="020B0503020202020204" pitchFamily="34" charset="0"/>
              </a:rPr>
              <a:t>,, low TRL </a:t>
            </a:r>
            <a:r>
              <a:rPr lang="en-FR" sz="1400" i="1" dirty="0">
                <a:latin typeface="Avenir Next" panose="020B0503020202020204" pitchFamily="34" charset="0"/>
              </a:rPr>
              <a:t>&lt;</a:t>
            </a:r>
            <a:r>
              <a:rPr lang="en-US" sz="1400" i="1" dirty="0">
                <a:latin typeface="Avenir Next" panose="020B0503020202020204" pitchFamily="34" charset="0"/>
              </a:rPr>
              <a:t> 3 also often referred as “blue sky” , TRL </a:t>
            </a:r>
            <a:r>
              <a:rPr lang="en-FR" sz="1400" i="1" dirty="0">
                <a:latin typeface="Avenir Next" panose="020B0503020202020204" pitchFamily="34" charset="0"/>
              </a:rPr>
              <a:t>&gt;</a:t>
            </a:r>
            <a:r>
              <a:rPr lang="en-US" sz="1400" i="1" dirty="0">
                <a:latin typeface="Avenir Next" panose="020B0503020202020204" pitchFamily="34" charset="0"/>
              </a:rPr>
              <a:t> 6 are experiment specific R&amp;D</a:t>
            </a:r>
          </a:p>
          <a:p>
            <a:r>
              <a:rPr lang="en-GB" sz="1400" i="1" dirty="0">
                <a:latin typeface="Avenir Next" panose="020B0503020202020204" pitchFamily="34" charset="0"/>
              </a:rPr>
              <a:t>** Planning of projects is for physics start, end of strategic R&amp;D should consider specific project engineering, construction, and installation time</a:t>
            </a:r>
            <a:r>
              <a:rPr lang="en-US" sz="1400" i="1" dirty="0">
                <a:latin typeface="Avenir Next" panose="020B0503020202020204" pitchFamily="34" charset="0"/>
              </a:rPr>
              <a:t>  </a:t>
            </a:r>
            <a:endParaRPr lang="en-US" sz="1400" i="1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75C4B6-99FF-48F6-43E2-EF3E0DCD77DE}"/>
              </a:ext>
            </a:extLst>
          </p:cNvPr>
          <p:cNvGrpSpPr/>
          <p:nvPr/>
        </p:nvGrpSpPr>
        <p:grpSpPr>
          <a:xfrm>
            <a:off x="166910" y="1212070"/>
            <a:ext cx="11983438" cy="4941691"/>
            <a:chOff x="166910" y="1336249"/>
            <a:chExt cx="11983438" cy="49416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CFFCD7-130C-F864-EF48-C084AE12B039}"/>
                </a:ext>
              </a:extLst>
            </p:cNvPr>
            <p:cNvGrpSpPr/>
            <p:nvPr/>
          </p:nvGrpSpPr>
          <p:grpSpPr>
            <a:xfrm>
              <a:off x="166910" y="1336249"/>
              <a:ext cx="11983438" cy="4941691"/>
              <a:chOff x="166910" y="1629763"/>
              <a:chExt cx="11983438" cy="4941691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DD332B3-FCB0-37ED-48A7-7EB81E3B9836}"/>
                  </a:ext>
                </a:extLst>
              </p:cNvPr>
              <p:cNvGrpSpPr/>
              <p:nvPr/>
            </p:nvGrpSpPr>
            <p:grpSpPr>
              <a:xfrm>
                <a:off x="166910" y="1629763"/>
                <a:ext cx="11983438" cy="4941691"/>
                <a:chOff x="166910" y="1643015"/>
                <a:chExt cx="11983438" cy="4941691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F04CFB7-490D-3A00-705D-0E2803ECE423}"/>
                    </a:ext>
                  </a:extLst>
                </p:cNvPr>
                <p:cNvGrpSpPr/>
                <p:nvPr/>
              </p:nvGrpSpPr>
              <p:grpSpPr>
                <a:xfrm>
                  <a:off x="166910" y="1643015"/>
                  <a:ext cx="11983438" cy="4092549"/>
                  <a:chOff x="166910" y="1520983"/>
                  <a:chExt cx="11983438" cy="4092549"/>
                </a:xfrm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F3A2AE8D-066E-6437-6861-C309680B945E}"/>
                      </a:ext>
                    </a:extLst>
                  </p:cNvPr>
                  <p:cNvGrpSpPr/>
                  <p:nvPr/>
                </p:nvGrpSpPr>
                <p:grpSpPr>
                  <a:xfrm>
                    <a:off x="1392898" y="5037532"/>
                    <a:ext cx="4703102" cy="576000"/>
                    <a:chOff x="1392898" y="3857752"/>
                    <a:chExt cx="4703102" cy="576000"/>
                  </a:xfrm>
                </p:grpSpPr>
                <p:sp>
                  <p:nvSpPr>
                    <p:cNvPr id="70" name="Left-right Arrow 69">
                      <a:extLst>
                        <a:ext uri="{FF2B5EF4-FFF2-40B4-BE49-F238E27FC236}">
                          <a16:creationId xmlns:a16="http://schemas.microsoft.com/office/drawing/2014/main" id="{77D95336-D13E-594B-B3BC-84A046D6E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2898" y="3857752"/>
                      <a:ext cx="4703102" cy="576000"/>
                    </a:xfrm>
                    <a:prstGeom prst="leftRightArrow">
                      <a:avLst/>
                    </a:prstGeom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50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/>
                    </a:p>
                  </p:txBody>
                </p:sp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EC1A2FB-12F2-0DBA-DD8A-BD88E8A3DC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4694" y="3984973"/>
                      <a:ext cx="12977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FR" dirty="0">
                          <a:latin typeface="Avenir Next" panose="020B0503020202020204" pitchFamily="34" charset="0"/>
                        </a:rPr>
                        <a:t>TRL &gt;3</a:t>
                      </a:r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CD4E3D09-2451-0C8B-5BAC-8202D0D1CD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95277" y="3973797"/>
                      <a:ext cx="11742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FR">
                          <a:latin typeface="Avenir Next" panose="020B0503020202020204" pitchFamily="34" charset="0"/>
                        </a:rPr>
                        <a:t>TRL  &lt; 6</a:t>
                      </a:r>
                      <a:endParaRPr lang="en-FR" dirty="0">
                        <a:latin typeface="Avenir Next" panose="020B0503020202020204" pitchFamily="34" charset="0"/>
                      </a:endParaRPr>
                    </a:p>
                  </p:txBody>
                </p:sp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7DBC3EFA-46C1-C4F4-9A83-1C9096FB48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81252" y="3968374"/>
                      <a:ext cx="191210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FR" dirty="0">
                          <a:latin typeface="Avenir Next" panose="020B0503020202020204" pitchFamily="34" charset="0"/>
                        </a:rPr>
                        <a:t>Strategic DRD</a:t>
                      </a: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EC1C4A7C-A0BA-E0EF-1478-444BEC0C2409}"/>
                      </a:ext>
                    </a:extLst>
                  </p:cNvPr>
                  <p:cNvGrpSpPr/>
                  <p:nvPr/>
                </p:nvGrpSpPr>
                <p:grpSpPr>
                  <a:xfrm>
                    <a:off x="166910" y="1520983"/>
                    <a:ext cx="11983438" cy="3526969"/>
                    <a:chOff x="166910" y="1190783"/>
                    <a:chExt cx="11983438" cy="3526969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67EB6819-FE07-985C-AA25-E98D36B4C4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910" y="1619382"/>
                      <a:ext cx="11983438" cy="3098370"/>
                      <a:chOff x="104280" y="1253425"/>
                      <a:chExt cx="11983438" cy="3098370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56633B5F-3CDF-E6C5-6662-794EE6AE7D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280" y="1253425"/>
                        <a:ext cx="11983438" cy="2852149"/>
                        <a:chOff x="77117" y="1942651"/>
                        <a:chExt cx="11983438" cy="2852149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B36F813E-5205-5A5A-9948-A15185669B5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7117" y="1942651"/>
                          <a:ext cx="11983438" cy="2311024"/>
                          <a:chOff x="1771374" y="721952"/>
                          <a:chExt cx="11857253" cy="3366996"/>
                        </a:xfrm>
                      </p:grpSpPr>
                      <p:pic>
                        <p:nvPicPr>
                          <p:cNvPr id="38" name="Picture 37">
                            <a:extLst>
                              <a:ext uri="{FF2B5EF4-FFF2-40B4-BE49-F238E27FC236}">
                                <a16:creationId xmlns:a16="http://schemas.microsoft.com/office/drawing/2014/main" id="{0CF8A157-F710-986B-E304-8166E94F2063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4"/>
                          <a:srcRect l="2543" t="28432" r="3785" b="22002"/>
                          <a:stretch/>
                        </p:blipFill>
                        <p:spPr>
                          <a:xfrm>
                            <a:off x="1771374" y="1316841"/>
                            <a:ext cx="5944602" cy="2772107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</p:spPr>
                      </p:pic>
                      <p:pic>
                        <p:nvPicPr>
                          <p:cNvPr id="39" name="Picture 38">
                            <a:extLst>
                              <a:ext uri="{FF2B5EF4-FFF2-40B4-BE49-F238E27FC236}">
                                <a16:creationId xmlns:a16="http://schemas.microsoft.com/office/drawing/2014/main" id="{DDD719BF-F4DE-790D-A76B-B84077797758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5"/>
                          <a:srcRect t="15385" b="18485"/>
                          <a:stretch/>
                        </p:blipFill>
                        <p:spPr>
                          <a:xfrm>
                            <a:off x="7684025" y="721952"/>
                            <a:ext cx="5944602" cy="3316726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37" name="TextBox 36">
                          <a:extLst>
                            <a:ext uri="{FF2B5EF4-FFF2-40B4-BE49-F238E27FC236}">
                              <a16:creationId xmlns:a16="http://schemas.microsoft.com/office/drawing/2014/main" id="{EEF2C32B-59B5-B6B2-334F-607CCCE726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59969" y="4456246"/>
                          <a:ext cx="40320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lvl="2" algn="ctr"/>
                          <a:r>
                            <a:rPr lang="en-US" sz="1600" dirty="0">
                              <a:latin typeface="Avenir Next" panose="020B0503020202020204" pitchFamily="34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rPr>
                            <a:t>2 next generations of detectors </a:t>
                          </a:r>
                        </a:p>
                      </p:txBody>
                    </p:sp>
                  </p:grpSp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21E086C9-F349-DF59-28F6-FE2CCE80BB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46258" y="3767020"/>
                        <a:ext cx="2688609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600" dirty="0">
                            <a:latin typeface="Avenir Next" panose="020B0503020202020204" pitchFamily="34" charset="0"/>
                          </a:rPr>
                          <a:t>planning </a:t>
                        </a:r>
                        <a:r>
                          <a:rPr lang="en-FR" sz="1600" dirty="0">
                            <a:latin typeface="Avenir Next" panose="020B0503020202020204" pitchFamily="34" charset="0"/>
                          </a:rPr>
                          <a:t>at the time of </a:t>
                        </a:r>
                      </a:p>
                      <a:p>
                        <a:pPr algn="ctr"/>
                        <a:r>
                          <a:rPr lang="en-FR" sz="1600" dirty="0">
                            <a:latin typeface="Avenir Next" panose="020B0503020202020204" pitchFamily="34" charset="0"/>
                          </a:rPr>
                          <a:t>ECFA DRD </a:t>
                        </a:r>
                        <a:r>
                          <a:rPr lang="en-GB" sz="1600" dirty="0">
                            <a:latin typeface="Avenir Next" panose="020B0503020202020204" pitchFamily="34" charset="0"/>
                          </a:rPr>
                          <a:t>r</a:t>
                        </a:r>
                        <a:r>
                          <a:rPr lang="en-FR" sz="1600" dirty="0">
                            <a:latin typeface="Avenir Next" panose="020B0503020202020204" pitchFamily="34" charset="0"/>
                          </a:rPr>
                          <a:t>oadmap</a:t>
                        </a:r>
                      </a:p>
                    </p:txBody>
                  </p:sp>
                </p:grpSp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A249A8B5-36E5-3837-8B12-79D19A4807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199" y="4132977"/>
                      <a:ext cx="1836001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dirty="0">
                          <a:latin typeface="Avenir Next" panose="020B0503020202020204" pitchFamily="34" charset="0"/>
                        </a:rPr>
                        <a:t>ongoing </a:t>
                      </a:r>
                    </a:p>
                    <a:p>
                      <a:pPr algn="ctr"/>
                      <a:r>
                        <a:rPr lang="en-GB" sz="1600" dirty="0">
                          <a:latin typeface="Avenir Next" panose="020B0503020202020204" pitchFamily="34" charset="0"/>
                        </a:rPr>
                        <a:t>&amp; upgrades</a:t>
                      </a:r>
                      <a:endParaRPr lang="en-FR" sz="1600" dirty="0">
                        <a:latin typeface="Avenir Next" panose="020B0503020202020204" pitchFamily="34" charset="0"/>
                      </a:endParaRPr>
                    </a:p>
                  </p:txBody>
                </p:sp>
                <p:sp>
                  <p:nvSpPr>
                    <p:cNvPr id="78" name="Right Brace 77">
                      <a:extLst>
                        <a:ext uri="{FF2B5EF4-FFF2-40B4-BE49-F238E27FC236}">
                          <a16:creationId xmlns:a16="http://schemas.microsoft.com/office/drawing/2014/main" id="{B6606A50-D351-3E50-EAB3-81267B32EE4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001562" y="2021399"/>
                      <a:ext cx="108000" cy="4032000"/>
                    </a:xfrm>
                    <a:prstGeom prst="rightBrace">
                      <a:avLst/>
                    </a:prstGeom>
                    <a:ln w="19050">
                      <a:solidFill>
                        <a:srgbClr val="00B0F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/>
                    </a:p>
                  </p:txBody>
                </p:sp>
                <p:sp>
                  <p:nvSpPr>
                    <p:cNvPr id="79" name="Right Brace 78">
                      <a:extLst>
                        <a:ext uri="{FF2B5EF4-FFF2-40B4-BE49-F238E27FC236}">
                          <a16:creationId xmlns:a16="http://schemas.microsoft.com/office/drawing/2014/main" id="{ADD80B92-A6EF-9A59-6911-71AFC32EBC1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411762" y="2093399"/>
                      <a:ext cx="108000" cy="3888000"/>
                    </a:xfrm>
                    <a:prstGeom prst="rightBrace">
                      <a:avLst/>
                    </a:prstGeom>
                    <a:ln w="19050">
                      <a:solidFill>
                        <a:srgbClr val="00B0F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/>
                    </a:p>
                  </p:txBody>
                </p:sp>
                <p:sp>
                  <p:nvSpPr>
                    <p:cNvPr id="81" name="Right Brace 80">
                      <a:extLst>
                        <a:ext uri="{FF2B5EF4-FFF2-40B4-BE49-F238E27FC236}">
                          <a16:creationId xmlns:a16="http://schemas.microsoft.com/office/drawing/2014/main" id="{C521AA8A-541A-313D-9393-9A7F245C9B25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1044557" y="3119399"/>
                      <a:ext cx="108000" cy="1835999"/>
                    </a:xfrm>
                    <a:prstGeom prst="rightBrace">
                      <a:avLst/>
                    </a:prstGeom>
                    <a:ln w="19050">
                      <a:solidFill>
                        <a:srgbClr val="00B0F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/>
                    </a:p>
                  </p:txBody>
                </p:sp>
                <p:sp>
                  <p:nvSpPr>
                    <p:cNvPr id="82" name="Right Brace 81">
                      <a:extLst>
                        <a:ext uri="{FF2B5EF4-FFF2-40B4-BE49-F238E27FC236}">
                          <a16:creationId xmlns:a16="http://schemas.microsoft.com/office/drawing/2014/main" id="{2F96D2D9-BB1A-97A0-5F95-658360A36020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6778075" y="3407399"/>
                      <a:ext cx="108000" cy="1260000"/>
                    </a:xfrm>
                    <a:prstGeom prst="rightBrace">
                      <a:avLst/>
                    </a:prstGeom>
                    <a:ln w="19050">
                      <a:solidFill>
                        <a:srgbClr val="00B0F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/>
                    </a:p>
                  </p:txBody>
                </p:sp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4C129053-DFF7-8A90-E4D5-4A4EFC49B9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9784" y="1190783"/>
                      <a:ext cx="33106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GB" sz="2000" dirty="0">
                          <a:latin typeface="Avenir Next" panose="020B0503020202020204" pitchFamily="34" charset="0"/>
                        </a:rPr>
                        <a:t>large accelerators</a:t>
                      </a:r>
                      <a:endParaRPr lang="en-FR" sz="2000" dirty="0">
                        <a:latin typeface="Avenir Next" panose="020B0503020202020204" pitchFamily="34" charset="0"/>
                      </a:endParaRPr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16C3E4FB-78DD-581D-9540-9E562FE2AA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25336" y="1190783"/>
                      <a:ext cx="57168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dirty="0">
                          <a:latin typeface="Avenir Next" panose="020B0503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small accelerators, nuclear reactors, cosmic rays</a:t>
                      </a:r>
                    </a:p>
                  </p:txBody>
                </p:sp>
              </p:grpSp>
            </p:grp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EEB751B-3134-2D25-A505-0D1D6D3BD088}"/>
                    </a:ext>
                  </a:extLst>
                </p:cNvPr>
                <p:cNvSpPr txBox="1"/>
                <p:nvPr/>
              </p:nvSpPr>
              <p:spPr>
                <a:xfrm>
                  <a:off x="1379589" y="5876820"/>
                  <a:ext cx="9406202" cy="707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venir Next" panose="020B0503020202020204" pitchFamily="34" charset="0"/>
                    </a:rPr>
                    <a:t>S</a:t>
                  </a:r>
                  <a:r>
                    <a:rPr lang="en-FR" sz="2000" dirty="0">
                      <a:latin typeface="Avenir Next" panose="020B0503020202020204" pitchFamily="34" charset="0"/>
                    </a:rPr>
                    <a:t>trategic DRD programs evolve with technical success and increase of TRL*</a:t>
                  </a:r>
                </a:p>
                <a:p>
                  <a:pPr algn="ctr"/>
                  <a:r>
                    <a:rPr lang="en-GB" sz="2000" dirty="0">
                      <a:latin typeface="Avenir Next" panose="020B0503020202020204" pitchFamily="34" charset="0"/>
                    </a:rPr>
                    <a:t>DRD proposal consider a first phase of about 3-4 year, </a:t>
                  </a:r>
                  <a:r>
                    <a:rPr lang="en-GB" sz="2000" dirty="0" err="1">
                      <a:latin typeface="Avenir Next" panose="020B0503020202020204" pitchFamily="34" charset="0"/>
                    </a:rPr>
                    <a:t>eg</a:t>
                  </a:r>
                  <a:r>
                    <a:rPr lang="en-GB" sz="2000" dirty="0">
                      <a:latin typeface="Avenir Next" panose="020B0503020202020204" pitchFamily="34" charset="0"/>
                    </a:rPr>
                    <a:t> timescale for LS4*</a:t>
                  </a:r>
                  <a:r>
                    <a:rPr lang="en-FR" sz="2000" dirty="0">
                      <a:latin typeface="Avenir Next" panose="020B050302020202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90815C-E3A8-A267-6ED7-A2E18F349A96}"/>
                  </a:ext>
                </a:extLst>
              </p:cNvPr>
              <p:cNvSpPr txBox="1"/>
              <p:nvPr/>
            </p:nvSpPr>
            <p:spPr>
              <a:xfrm>
                <a:off x="6069607" y="4571957"/>
                <a:ext cx="15263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Avenir Next" panose="020B0503020202020204" pitchFamily="34" charset="0"/>
                  </a:rPr>
                  <a:t>ongoing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5A857-7A6A-497B-5F36-1575F0CAE597}"/>
                </a:ext>
              </a:extLst>
            </p:cNvPr>
            <p:cNvSpPr txBox="1"/>
            <p:nvPr/>
          </p:nvSpPr>
          <p:spPr>
            <a:xfrm>
              <a:off x="6209099" y="4949961"/>
              <a:ext cx="53148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FR" sz="1800" dirty="0">
                  <a:latin typeface="Avenir Next" panose="020B0503020202020204" pitchFamily="34" charset="0"/>
                </a:rPr>
                <a:t>shorter cycles </a:t>
              </a:r>
              <a:r>
                <a:rPr lang="en-FR" dirty="0">
                  <a:latin typeface="Avenir Next" panose="020B0503020202020204" pitchFamily="34" charset="0"/>
                </a:rPr>
                <a:t>of</a:t>
              </a:r>
              <a:r>
                <a:rPr lang="en-FR" sz="1800" dirty="0">
                  <a:latin typeface="Avenir Next" panose="020B0503020202020204" pitchFamily="34" charset="0"/>
                </a:rPr>
                <a:t> experiment scaling/upgrades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047AB1E-A389-A517-96CF-E292B61F1634}"/>
              </a:ext>
            </a:extLst>
          </p:cNvPr>
          <p:cNvSpPr/>
          <p:nvPr/>
        </p:nvSpPr>
        <p:spPr>
          <a:xfrm>
            <a:off x="1419297" y="2693623"/>
            <a:ext cx="4663393" cy="1248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A6C80-1EEA-6ECC-B91A-473877533436}"/>
              </a:ext>
            </a:extLst>
          </p:cNvPr>
          <p:cNvSpPr txBox="1"/>
          <p:nvPr/>
        </p:nvSpPr>
        <p:spPr>
          <a:xfrm>
            <a:off x="2438375" y="2715357"/>
            <a:ext cx="284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>
                <a:latin typeface="Avenir Next" panose="020B0503020202020204" pitchFamily="34" charset="0"/>
              </a:rPr>
              <a:t>FCC-ee physic now 2048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34616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93B2D-A8AF-2D8C-6263-7D94C480AC77}"/>
              </a:ext>
            </a:extLst>
          </p:cNvPr>
          <p:cNvSpPr/>
          <p:nvPr/>
        </p:nvSpPr>
        <p:spPr>
          <a:xfrm>
            <a:off x="105507" y="2166909"/>
            <a:ext cx="1198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contributions to DRD implementation teams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3D3165-00AD-6D73-EFF7-5065E8A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213F2-0ED7-8CF7-6B58-D174BF465A4C}"/>
              </a:ext>
            </a:extLst>
          </p:cNvPr>
          <p:cNvSpPr txBox="1"/>
          <p:nvPr/>
        </p:nvSpPr>
        <p:spPr>
          <a:xfrm>
            <a:off x="609599" y="2912428"/>
            <a:ext cx="1097279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venir Next" panose="020B0503020202020204" pitchFamily="34" charset="0"/>
              </a:rPr>
              <a:t>DRD1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G. Charles (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IJCLab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), M.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Gouzevitch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,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I.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Laktineh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 (IP2I), E. Ferrer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Ribas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, M.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Titov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P. Colas, F.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</a:rPr>
              <a:t>Jeanneau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(IRFU)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venir Next" panose="020B0503020202020204" pitchFamily="34" charset="0"/>
              </a:rPr>
              <a:t>DRD2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D. Franco (APC)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Next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DRD3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Calderini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(LPNHE)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venir Next" panose="020B0503020202020204" pitchFamily="34" charset="0"/>
              </a:rPr>
              <a:t>DRD4 :</a:t>
            </a:r>
            <a:r>
              <a:rPr lang="en-GB" dirty="0">
                <a:latin typeface="Avenir Next" panose="020B0503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Laktineh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(IP2I)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venir Next" panose="020B0503020202020204" pitchFamily="34" charset="0"/>
              </a:rPr>
              <a:t>DRD6 :</a:t>
            </a:r>
            <a:r>
              <a:rPr lang="en-GB" dirty="0">
                <a:latin typeface="Avenir Next" panose="020B0503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Morange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I.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Laktineh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(IP2I), R.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Poeschl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(LLR), C. de la Taille (Omega),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DRD7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J.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Baudot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(IPHC)</a:t>
            </a:r>
          </a:p>
        </p:txBody>
      </p:sp>
    </p:spTree>
    <p:extLst>
      <p:ext uri="{BB962C8B-B14F-4D97-AF65-F5344CB8AC3E}">
        <p14:creationId xmlns:p14="http://schemas.microsoft.com/office/powerpoint/2010/main" val="185137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B93B2D-A8AF-2D8C-6263-7D94C480AC77}"/>
              </a:ext>
            </a:extLst>
          </p:cNvPr>
          <p:cNvSpPr/>
          <p:nvPr/>
        </p:nvSpPr>
        <p:spPr>
          <a:xfrm>
            <a:off x="105508" y="317075"/>
            <a:ext cx="1198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Outlook  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3D3165-00AD-6D73-EFF7-5065E8A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A0202-5A18-2B8B-D1BB-55DAAA37DCC7}"/>
              </a:ext>
            </a:extLst>
          </p:cNvPr>
          <p:cNvSpPr txBox="1"/>
          <p:nvPr/>
        </p:nvSpPr>
        <p:spPr>
          <a:xfrm>
            <a:off x="419022" y="964484"/>
            <a:ext cx="1135395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Several proposed French contributions to DRDs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some associated to specific detector concepts at FCC-</a:t>
            </a:r>
            <a:r>
              <a:rPr lang="en-US" dirty="0" err="1">
                <a:latin typeface="Avenir Next" panose="020B0503020202020204" pitchFamily="34" charset="0"/>
              </a:rPr>
              <a:t>ee</a:t>
            </a:r>
            <a:r>
              <a:rPr lang="en-US" dirty="0">
                <a:latin typeface="Avenir Next" panose="020B0503020202020204" pitchFamily="34" charset="0"/>
              </a:rPr>
              <a:t>*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typically DCH, TPC, Calorimetry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some for systems not directly attached to a detector concepts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typically PID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ToF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layers with LGAD,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MircroMegas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some not yet assigned to a system and that can appear in all or specific concepts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typically MCMOS (for VD, Central Tracking, Calorimetry, possibly w/ precision timing)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some with possible intermediate targets in LS4 (or similar timescale ex. Belle-2) :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typically MCMOS and LGADs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latin typeface="Avenir Next" panose="020B0503020202020204" pitchFamily="34" charset="0"/>
              </a:rPr>
              <a:t>All labs have DRD interests that can enter different FCC-</a:t>
            </a:r>
            <a:r>
              <a:rPr lang="en-US" sz="2000" dirty="0" err="1">
                <a:latin typeface="Avenir Next" panose="020B0503020202020204" pitchFamily="34" charset="0"/>
              </a:rPr>
              <a:t>ee</a:t>
            </a:r>
            <a:r>
              <a:rPr lang="en-US" sz="2000" dirty="0">
                <a:latin typeface="Avenir Next" panose="020B0503020202020204" pitchFamily="34" charset="0"/>
              </a:rPr>
              <a:t> detector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 approval by DRDC (see L. Serin)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</a:rPr>
              <a:t>collaboration will soon form, important to be involved in the key contribution areas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French R&amp;D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no time in the preparation phase to consider synergies and contributions to common deliverables within and across DRDs - more discussion can happen now considering international context and MoU preparation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framework for allocation of resources see A.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Lucotte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How to integrate DRD interests in FCC-</a:t>
            </a:r>
            <a:r>
              <a:rPr lang="en-US" dirty="0" err="1">
                <a:latin typeface="Avenir Next" panose="020B0503020202020204" pitchFamily="34" charset="0"/>
              </a:rPr>
              <a:t>ee</a:t>
            </a:r>
            <a:r>
              <a:rPr lang="en-US" dirty="0">
                <a:latin typeface="Avenir Next" panose="020B0503020202020204" pitchFamily="34" charset="0"/>
              </a:rPr>
              <a:t> detector </a:t>
            </a:r>
            <a:r>
              <a:rPr lang="en-US" dirty="0" err="1">
                <a:latin typeface="Avenir Next" panose="020B0503020202020204" pitchFamily="34" charset="0"/>
              </a:rPr>
              <a:t>LoI</a:t>
            </a:r>
            <a:r>
              <a:rPr lang="en-US" dirty="0">
                <a:latin typeface="Avenir Next" panose="020B0503020202020204" pitchFamily="34" charset="0"/>
              </a:rPr>
              <a:t> in 2025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discussion this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DF36B-0028-962A-3FDC-FF3C06A60560}"/>
              </a:ext>
            </a:extLst>
          </p:cNvPr>
          <p:cNvSpPr txBox="1"/>
          <p:nvPr/>
        </p:nvSpPr>
        <p:spPr>
          <a:xfrm>
            <a:off x="0" y="6559271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</a:t>
            </a:r>
            <a:r>
              <a:rPr lang="en-GB" sz="1400" i="1" dirty="0">
                <a:latin typeface="Avenir Next" panose="020B0503020202020204" pitchFamily="34" charset="0"/>
              </a:rPr>
              <a:t>or </a:t>
            </a:r>
            <a:r>
              <a:rPr lang="en-FR" sz="1400" i="1" dirty="0">
                <a:latin typeface="Avenir Next" panose="020B0503020202020204" pitchFamily="34" charset="0"/>
              </a:rPr>
              <a:t>at other e-e colliders </a:t>
            </a:r>
          </a:p>
        </p:txBody>
      </p:sp>
    </p:spTree>
    <p:extLst>
      <p:ext uri="{BB962C8B-B14F-4D97-AF65-F5344CB8AC3E}">
        <p14:creationId xmlns:p14="http://schemas.microsoft.com/office/powerpoint/2010/main" val="262007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B93B2D-A8AF-2D8C-6263-7D94C480AC77}"/>
              </a:ext>
            </a:extLst>
          </p:cNvPr>
          <p:cNvSpPr/>
          <p:nvPr/>
        </p:nvSpPr>
        <p:spPr>
          <a:xfrm>
            <a:off x="105508" y="3167390"/>
            <a:ext cx="1198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Further information 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3D3165-00AD-6D73-EFF7-5065E8AF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8" y="288723"/>
            <a:ext cx="1181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French interests in DRD WPs per institute (FCC-</a:t>
            </a:r>
            <a:r>
              <a:rPr lang="en-US" sz="2800" dirty="0" err="1">
                <a:latin typeface="Avenir Next" panose="020B0503020202020204" pitchFamily="34" charset="0"/>
              </a:rPr>
              <a:t>ee</a:t>
            </a:r>
            <a:r>
              <a:rPr lang="en-US" sz="2800" dirty="0">
                <a:latin typeface="Avenir Next" panose="020B0503020202020204" pitchFamily="34" charset="0"/>
              </a:rPr>
              <a:t> only) (1)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C1E11-E638-52CA-A0CB-69584C71A9A2}"/>
              </a:ext>
            </a:extLst>
          </p:cNvPr>
          <p:cNvSpPr txBox="1"/>
          <p:nvPr/>
        </p:nvSpPr>
        <p:spPr>
          <a:xfrm>
            <a:off x="375354" y="1043731"/>
            <a:ext cx="1144128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APC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MCMOS VD, CT/Wrapper (TL?)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latin typeface="Avenir Next" panose="020B0503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ILD’,CLD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NLG-ECAL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ALLEGRO  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CPPM - AMU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WP1 / DRD 7.3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MCMOS VD, CT/Wrapper (TL?)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latin typeface="Avenir Next" panose="020B0503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ILD’,CLD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LGAD TL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latin typeface="Avenir Next" panose="020B0503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ILD’,CLD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WP4 / DRD 7.6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interconnection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- all concepts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DRD4 - WP4.2 </a:t>
            </a:r>
            <a:r>
              <a:rPr lang="en-US" sz="1600" dirty="0">
                <a:latin typeface="Avenir Next" panose="020B0503020202020204" pitchFamily="34" charset="0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material optical TL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 (IDEA)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NLG-ECAL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ALLEGRO  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 7.5 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no back-end </a:t>
            </a:r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" panose="020B0503020202020204" pitchFamily="34" charset="0"/>
              </a:rPr>
              <a:t>IJCLab</a:t>
            </a:r>
            <a:endParaRPr lang="en-US" dirty="0">
              <a:latin typeface="Avenir Next" panose="020B0503020202020204" pitchFamily="34" charset="0"/>
            </a:endParaRP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DRD1 -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Drift Chamber at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Ganil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LPSC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IDEA, ALLEGRO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</a:t>
            </a:r>
            <a:r>
              <a:rPr lang="en-GB" dirty="0">
                <a:latin typeface="Avenir Next" panose="020B0503020202020204" pitchFamily="34" charset="0"/>
              </a:rPr>
              <a:t>WP1 :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SiW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-ECAL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 CLD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NLG-ECAL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ALLEGRO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– WP3 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GRAiNITA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IDEA’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IPHC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WP1 / DRD 7.6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MCMOS VD, CT/Wrapper (TL?)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latin typeface="Avenir Next" panose="020B0503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ILD’,CLD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DRD7 – WP7.2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Intelligence On-Detector ?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5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8" y="288723"/>
            <a:ext cx="1181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French interests in DRD WPs per institute (FCC-</a:t>
            </a:r>
            <a:r>
              <a:rPr lang="en-US" sz="2800" dirty="0" err="1">
                <a:latin typeface="Avenir Next" panose="020B0503020202020204" pitchFamily="34" charset="0"/>
              </a:rPr>
              <a:t>ee</a:t>
            </a:r>
            <a:r>
              <a:rPr lang="en-US" sz="2800" dirty="0">
                <a:latin typeface="Avenir Next" panose="020B0503020202020204" pitchFamily="34" charset="0"/>
              </a:rPr>
              <a:t> only) (2)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C1E11-E638-52CA-A0CB-69584C71A9A2}"/>
              </a:ext>
            </a:extLst>
          </p:cNvPr>
          <p:cNvSpPr txBox="1"/>
          <p:nvPr/>
        </p:nvSpPr>
        <p:spPr>
          <a:xfrm>
            <a:off x="375354" y="1251752"/>
            <a:ext cx="1144128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IP2I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DRD1 - WP6 / DRD6 – </a:t>
            </a:r>
            <a:r>
              <a:rPr lang="en-GB" dirty="0">
                <a:latin typeface="Avenir Next" panose="020B0503020202020204" pitchFamily="34" charset="0"/>
              </a:rPr>
              <a:t>WP1</a:t>
            </a:r>
            <a:r>
              <a:rPr lang="en-US" dirty="0">
                <a:latin typeface="Avenir Next" panose="020B0503020202020204" pitchFamily="34" charset="0"/>
              </a:rPr>
              <a:t>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RPC T-SDHCAL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 CLD;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(RPC muon hodoscope/tagger -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all concepts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?)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WP1 / DRD7.3-7.6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MCMOS VD, CT/Wrapper(TL?)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concepts;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ILD’,CLD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WP4 / DRD 7.6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interconnection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all concepts 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DRD4 - WP4.2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nano-MCP optical TL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- all concepts (IDEA)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IRFU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DRD1 - 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 large size, high rates – muon hodoscope/tagger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HCAL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- ILD’, CLD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DRD1 - WP4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Time Projection Chambers IBF with electronics for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readout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 ALLEGRO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DRD1 - WP5 / DRD 7.3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Timing Layer with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WP1 / DRD 7.3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MCMOS VD, CT/Wrapper (TL?)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latin typeface="Avenir Next" panose="020B0503020202020204" pitchFamily="34" charset="0"/>
              </a:rPr>
              <a:t>,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ILD’,CLD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DRD7 – WP7.1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Wireless Data Transmission And Powering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– all concepts</a:t>
            </a:r>
            <a:endParaRPr lang="en-US" sz="1600" dirty="0">
              <a:solidFill>
                <a:srgbClr val="00B0F0"/>
              </a:solidFill>
              <a:latin typeface="Avenir Next" panose="020B0503020202020204" pitchFamily="34" charset="0"/>
            </a:endParaRP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LLR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WP1 :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SiW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-ECAL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 CLD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LPC-CF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GRAiNITA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</a:rPr>
              <a:t>- IDEA’,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(precision timing electronics for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LHCb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SpaCal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LPSC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DRD7 – WP7.1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Wireless Data Transmission And Powering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4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8" y="288723"/>
            <a:ext cx="1181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French interests in DRD WPs per institute (FCC-</a:t>
            </a:r>
            <a:r>
              <a:rPr lang="en-US" sz="2800" dirty="0" err="1">
                <a:latin typeface="Avenir Next" panose="020B0503020202020204" pitchFamily="34" charset="0"/>
              </a:rPr>
              <a:t>ee</a:t>
            </a:r>
            <a:r>
              <a:rPr lang="en-US" sz="2800" dirty="0">
                <a:latin typeface="Avenir Next" panose="020B0503020202020204" pitchFamily="34" charset="0"/>
              </a:rPr>
              <a:t> only) (3)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C1E11-E638-52CA-A0CB-69584C71A9A2}"/>
              </a:ext>
            </a:extLst>
          </p:cNvPr>
          <p:cNvSpPr txBox="1"/>
          <p:nvPr/>
        </p:nvSpPr>
        <p:spPr>
          <a:xfrm>
            <a:off x="375354" y="1320730"/>
            <a:ext cx="114412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LI2P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GRAiNITA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</a:rPr>
              <a:t>- IDEA’,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(precision timing electronics for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LHCb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SpaCal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DRD7 – WP7.2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Intelligence On-Detector ?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 concepts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LPNHE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MCMOS VD, CT/Wrapper(TL?) -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all concepts;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ECAL</a:t>
            </a:r>
            <a:r>
              <a:rPr lang="en-US" sz="1600" dirty="0">
                <a:latin typeface="Avenir Next" panose="020B0503020202020204" pitchFamily="34" charset="0"/>
              </a:rPr>
              <a:t> -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ILD’,CLD 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DRD3 - WP4 / DRD7.6: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interconnection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- all concepts 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</a:t>
            </a:r>
            <a:r>
              <a:rPr lang="en-GB" dirty="0">
                <a:latin typeface="Avenir Next" panose="020B0503020202020204" pitchFamily="34" charset="0"/>
              </a:rPr>
              <a:t>WP1 :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SiW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-ECAL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 CLD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</a:p>
          <a:p>
            <a:pPr marL="856800" lvl="1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NLG-ECAL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ALLEGRO 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Omega :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WP1 / DRD7.3 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SiWECAL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RPC TSDHCAL, AHCAL </a:t>
            </a:r>
            <a:r>
              <a:rPr lang="en-GB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ILD’, CLD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DRD6 - 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NLG-ECAL </a:t>
            </a:r>
            <a:r>
              <a:rPr lang="en-US" sz="1600" dirty="0">
                <a:solidFill>
                  <a:srgbClr val="00B0F0"/>
                </a:solidFill>
                <a:latin typeface="Avenir Next" panose="020B0503020202020204" pitchFamily="34" charset="0"/>
              </a:rPr>
              <a:t>- ALLEGRO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9C874-7195-BEFF-3759-BF8D0CA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3DFE6-785A-586F-4387-B2EDCCE49F53}"/>
              </a:ext>
            </a:extLst>
          </p:cNvPr>
          <p:cNvSpPr/>
          <p:nvPr/>
        </p:nvSpPr>
        <p:spPr>
          <a:xfrm>
            <a:off x="449110" y="399857"/>
            <a:ext cx="1146532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DRD2: Liquid Detectors</a:t>
            </a:r>
            <a:endParaRPr lang="en-US" sz="28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Avenir Next" panose="020B0503020202020204" pitchFamily="34" charset="0"/>
              </a:rPr>
              <a:t>Water Cerenkov, Noble Liquids, Liquid Scintillators for DM, Neutrino &amp; rare process (ex. 0𝜈ββ)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746D9D-4653-F0E2-5FA4-B14AB2396B08}"/>
              </a:ext>
            </a:extLst>
          </p:cNvPr>
          <p:cNvSpPr txBox="1"/>
          <p:nvPr/>
        </p:nvSpPr>
        <p:spPr>
          <a:xfrm>
            <a:off x="220461" y="5055727"/>
            <a:ext cx="11751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WP1.2 (TA3.2)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double phase TPC XELAB at LPNHE – characterization of charge amplification &amp; scalability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WP3.1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opaque scintillator TPC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LiquidO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at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 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WP3.2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microphysics of NL liquids, characterize and model of light emission and transport at APC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WP4.1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radio assay and material fabrication and selection at CPPM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WP4.3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large area readout at LLR, Omega, IRFU (ILANCE)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BFC2BC-0FB6-A469-6043-05C01B85F077}"/>
              </a:ext>
            </a:extLst>
          </p:cNvPr>
          <p:cNvSpPr txBox="1"/>
          <p:nvPr/>
        </p:nvSpPr>
        <p:spPr>
          <a:xfrm>
            <a:off x="1361354" y="1331804"/>
            <a:ext cx="94692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@ 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 : </a:t>
            </a:r>
            <a:r>
              <a:rPr lang="en-US" dirty="0">
                <a:latin typeface="Avenir Next" panose="020B0503020202020204" pitchFamily="34" charset="0"/>
              </a:rPr>
              <a:t>synergies for photodetectors (</a:t>
            </a:r>
            <a:r>
              <a:rPr lang="en-US" dirty="0" err="1">
                <a:latin typeface="Avenir Next" panose="020B0503020202020204" pitchFamily="34" charset="0"/>
              </a:rPr>
              <a:t>SiPM</a:t>
            </a:r>
            <a:r>
              <a:rPr lang="en-US" dirty="0">
                <a:latin typeface="Avenir Next" panose="020B0503020202020204" pitchFamily="34" charset="0"/>
              </a:rPr>
              <a:t>/SPAD) with DRD4 (RICH PID) and DRD6; </a:t>
            </a:r>
          </a:p>
          <a:p>
            <a:r>
              <a:rPr lang="en-US" dirty="0">
                <a:latin typeface="Avenir Next" panose="020B0503020202020204" pitchFamily="34" charset="0"/>
              </a:rPr>
              <a:t>                        and for cryogenic operation of readout with DRD6 and DRD7  </a:t>
            </a:r>
            <a:endParaRPr lang="en-F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729BA2-16FC-89BC-6793-CB5665E8A39F}"/>
              </a:ext>
            </a:extLst>
          </p:cNvPr>
          <p:cNvGrpSpPr/>
          <p:nvPr/>
        </p:nvGrpSpPr>
        <p:grpSpPr>
          <a:xfrm>
            <a:off x="410053" y="1962744"/>
            <a:ext cx="6481448" cy="3182077"/>
            <a:chOff x="2530953" y="2320054"/>
            <a:chExt cx="6481448" cy="31820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94E5E2-F4D9-6DB5-DF2D-39AC534BB9B4}"/>
                </a:ext>
              </a:extLst>
            </p:cNvPr>
            <p:cNvGrpSpPr/>
            <p:nvPr/>
          </p:nvGrpSpPr>
          <p:grpSpPr>
            <a:xfrm>
              <a:off x="2530953" y="2320054"/>
              <a:ext cx="6481448" cy="3182077"/>
              <a:chOff x="2530953" y="2595626"/>
              <a:chExt cx="6481448" cy="318207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AF1CE63-7FB0-A996-9F54-2E5A7859A8C9}"/>
                  </a:ext>
                </a:extLst>
              </p:cNvPr>
              <p:cNvGrpSpPr/>
              <p:nvPr/>
            </p:nvGrpSpPr>
            <p:grpSpPr>
              <a:xfrm>
                <a:off x="2530953" y="2595626"/>
                <a:ext cx="6481448" cy="3009885"/>
                <a:chOff x="2530953" y="2595626"/>
                <a:chExt cx="6481448" cy="3009885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C7AD041C-2A0D-5FEB-6685-3A5C1632EC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9512" y="2819406"/>
                  <a:ext cx="6112889" cy="2786105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6D9E5E-7106-5A1C-C5F8-166F6E94C5AF}"/>
                    </a:ext>
                  </a:extLst>
                </p:cNvPr>
                <p:cNvSpPr txBox="1"/>
                <p:nvPr/>
              </p:nvSpPr>
              <p:spPr>
                <a:xfrm>
                  <a:off x="3443621" y="2595626"/>
                  <a:ext cx="5293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WP1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5895818-E693-456A-46A8-4F4B5FBEB0B3}"/>
                    </a:ext>
                  </a:extLst>
                </p:cNvPr>
                <p:cNvSpPr txBox="1"/>
                <p:nvPr/>
              </p:nvSpPr>
              <p:spPr>
                <a:xfrm>
                  <a:off x="4910898" y="2595626"/>
                  <a:ext cx="5293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WP2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7F6C205-2108-EE0C-E593-0D65A64824AD}"/>
                    </a:ext>
                  </a:extLst>
                </p:cNvPr>
                <p:cNvSpPr txBox="1"/>
                <p:nvPr/>
              </p:nvSpPr>
              <p:spPr>
                <a:xfrm>
                  <a:off x="6368053" y="2595626"/>
                  <a:ext cx="5293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WP3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1FD5728-709C-DBF7-7177-AC533B3A2B64}"/>
                    </a:ext>
                  </a:extLst>
                </p:cNvPr>
                <p:cNvSpPr txBox="1"/>
                <p:nvPr/>
              </p:nvSpPr>
              <p:spPr>
                <a:xfrm>
                  <a:off x="7897289" y="2595626"/>
                  <a:ext cx="5293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WP4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8E237F-AF96-4520-4775-2D7D40E72920}"/>
                    </a:ext>
                  </a:extLst>
                </p:cNvPr>
                <p:cNvSpPr txBox="1"/>
                <p:nvPr/>
              </p:nvSpPr>
              <p:spPr>
                <a:xfrm>
                  <a:off x="2530953" y="2999968"/>
                  <a:ext cx="6158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WPi.1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B4E2D6E-0349-3D4A-A7CC-E9A51BF32570}"/>
                    </a:ext>
                  </a:extLst>
                </p:cNvPr>
                <p:cNvSpPr txBox="1"/>
                <p:nvPr/>
              </p:nvSpPr>
              <p:spPr>
                <a:xfrm>
                  <a:off x="2530953" y="3513677"/>
                  <a:ext cx="6158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WPi.2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8EE861A-5284-F59E-6FB5-A7316306727E}"/>
                    </a:ext>
                  </a:extLst>
                </p:cNvPr>
                <p:cNvSpPr txBox="1"/>
                <p:nvPr/>
              </p:nvSpPr>
              <p:spPr>
                <a:xfrm>
                  <a:off x="2530953" y="4064855"/>
                  <a:ext cx="6158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WPi.3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4E0DD5-ADA0-8E9F-17C4-FC2F06CF9181}"/>
                    </a:ext>
                  </a:extLst>
                </p:cNvPr>
                <p:cNvSpPr txBox="1"/>
                <p:nvPr/>
              </p:nvSpPr>
              <p:spPr>
                <a:xfrm>
                  <a:off x="2530953" y="4629606"/>
                  <a:ext cx="6158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sz="1400" dirty="0"/>
                    <a:t>WPi.4</a:t>
                  </a:r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BE8042-2B09-96A5-10BA-8B35FB1B2E41}"/>
                  </a:ext>
                </a:extLst>
              </p:cNvPr>
              <p:cNvSpPr txBox="1"/>
              <p:nvPr/>
            </p:nvSpPr>
            <p:spPr>
              <a:xfrm>
                <a:off x="3509789" y="5031518"/>
                <a:ext cx="181597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DRDT2.1 and DRDT2.2</a:t>
                </a:r>
                <a:endParaRPr lang="en-FR" sz="12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AE97DF-6502-18CA-03CB-3292B53947A9}"/>
                  </a:ext>
                </a:extLst>
              </p:cNvPr>
              <p:cNvSpPr txBox="1"/>
              <p:nvPr/>
            </p:nvSpPr>
            <p:spPr>
              <a:xfrm>
                <a:off x="6107600" y="5031517"/>
                <a:ext cx="96522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DRDT2.3</a:t>
                </a:r>
                <a:endParaRPr lang="en-FR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6A18EA-A060-9963-7860-81DE8407DF82}"/>
                  </a:ext>
                </a:extLst>
              </p:cNvPr>
              <p:cNvSpPr txBox="1"/>
              <p:nvPr/>
            </p:nvSpPr>
            <p:spPr>
              <a:xfrm>
                <a:off x="7641853" y="5500704"/>
                <a:ext cx="96522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DRDT2.4</a:t>
                </a:r>
                <a:endParaRPr lang="en-FR" sz="12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973969-9B6C-FB4C-A84A-898972EEFC90}"/>
                </a:ext>
              </a:extLst>
            </p:cNvPr>
            <p:cNvSpPr/>
            <p:nvPr/>
          </p:nvSpPr>
          <p:spPr>
            <a:xfrm>
              <a:off x="4436076" y="2578857"/>
              <a:ext cx="1404000" cy="2196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98E36B-C2D7-2FD4-160C-34E0CABE0CBE}"/>
              </a:ext>
            </a:extLst>
          </p:cNvPr>
          <p:cNvSpPr txBox="1"/>
          <p:nvPr/>
        </p:nvSpPr>
        <p:spPr>
          <a:xfrm>
            <a:off x="5391807" y="-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2EADE-1614-1948-1315-B7834ED27D60}"/>
              </a:ext>
            </a:extLst>
          </p:cNvPr>
          <p:cNvSpPr txBox="1"/>
          <p:nvPr/>
        </p:nvSpPr>
        <p:spPr>
          <a:xfrm>
            <a:off x="-11463" y="6576219"/>
            <a:ext cx="11925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R2D2 new concept of radial HP Xe TPC for </a:t>
            </a:r>
            <a:r>
              <a:rPr lang="en-GB" sz="1400" i="1" dirty="0">
                <a:latin typeface="Avenir Next" panose="020B0503020202020204" pitchFamily="34" charset="0"/>
              </a:rPr>
              <a:t>0𝜈ββ </a:t>
            </a:r>
            <a:r>
              <a:rPr lang="en-US" sz="1400" i="1" dirty="0">
                <a:latin typeface="Avenir Next" panose="020B0503020202020204" pitchFamily="34" charset="0"/>
              </a:rPr>
              <a:t>not (yet?) part of DRD2 </a:t>
            </a:r>
            <a:endParaRPr lang="en-US" sz="1400" i="1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20773D-4083-2D6B-4373-98D6170EB53B}"/>
              </a:ext>
            </a:extLst>
          </p:cNvPr>
          <p:cNvSpPr txBox="1"/>
          <p:nvPr/>
        </p:nvSpPr>
        <p:spPr>
          <a:xfrm>
            <a:off x="7100565" y="6128830"/>
            <a:ext cx="491256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Avenir Next" panose="020B0503020202020204" pitchFamily="34" charset="0"/>
              </a:rPr>
              <a:t>no</a:t>
            </a:r>
            <a:r>
              <a:rPr lang="en-FR" dirty="0">
                <a:solidFill>
                  <a:srgbClr val="00B0F0"/>
                </a:solidFill>
                <a:latin typeface="Avenir Next" panose="020B0503020202020204" pitchFamily="34" charset="0"/>
              </a:rPr>
              <a:t> direct links to FCC-ee in this contributions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5BE5572-D78D-F344-539B-B8BCD603D3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04" t="11893" r="3886" b="21627"/>
          <a:stretch/>
        </p:blipFill>
        <p:spPr>
          <a:xfrm>
            <a:off x="6917915" y="2593856"/>
            <a:ext cx="3151250" cy="188579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9CB3F19-64B2-29BD-AAAD-A53CD30CA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7624" y="2606854"/>
            <a:ext cx="2011509" cy="18857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6893A79-B7E2-C317-1FD7-14BBE8637E61}"/>
              </a:ext>
            </a:extLst>
          </p:cNvPr>
          <p:cNvSpPr txBox="1"/>
          <p:nvPr/>
        </p:nvSpPr>
        <p:spPr>
          <a:xfrm>
            <a:off x="7875595" y="2224524"/>
            <a:ext cx="351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DRD2 114 institutes in 51 countries</a:t>
            </a:r>
            <a:endParaRPr lang="en-FR" sz="1600" dirty="0"/>
          </a:p>
        </p:txBody>
      </p:sp>
    </p:spTree>
    <p:extLst>
      <p:ext uri="{BB962C8B-B14F-4D97-AF65-F5344CB8AC3E}">
        <p14:creationId xmlns:p14="http://schemas.microsoft.com/office/powerpoint/2010/main" val="3720039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74CE-B704-796F-B6F1-89CFDF7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15100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0BDCB-AEC0-71C3-CE35-AA0B749F8325}"/>
              </a:ext>
            </a:extLst>
          </p:cNvPr>
          <p:cNvSpPr txBox="1"/>
          <p:nvPr/>
        </p:nvSpPr>
        <p:spPr>
          <a:xfrm>
            <a:off x="443144" y="535568"/>
            <a:ext cx="111780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</a:rPr>
              <a:t>DRD5: Quantum sensors and emerging technologies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sensors with high sensitivity and precision, nano/meta/heterogenous materials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enabling new experimental concepts, so far applications in EDM, DM, neutrino, 0𝜈ββ searches,</a:t>
            </a:r>
          </a:p>
          <a:p>
            <a:r>
              <a:rPr lang="en-GB" sz="2000" dirty="0">
                <a:latin typeface="Avenir Next" panose="020B0503020202020204" pitchFamily="34" charset="0"/>
              </a:rPr>
              <a:t>fundamental forces, …</a:t>
            </a:r>
            <a:endParaRPr lang="en-US" sz="20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C553F-4075-B161-4015-F03FF1DFEC95}"/>
              </a:ext>
            </a:extLst>
          </p:cNvPr>
          <p:cNvSpPr txBox="1"/>
          <p:nvPr/>
        </p:nvSpPr>
        <p:spPr>
          <a:xfrm>
            <a:off x="4781411" y="2847176"/>
            <a:ext cx="719066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atomic, nuclear &amp; molecular systems in trap &amp; beam,    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                 TA1 and TA5 (TA4)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quantum materials, TA2, TA3, TA4, TA6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large ensembles of quantum sensors (multi-modal)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WP4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scaled-up “quantum for HEP”, (TA2), TA3, (TA4),TA5</a:t>
            </a:r>
          </a:p>
          <a:p>
            <a:pPr marL="18720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WP5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quantum techniques for sensing, TA1-5</a:t>
            </a:r>
            <a:endParaRPr lang="en-GB" dirty="0">
              <a:latin typeface="Avenir Next" panose="020B0503020202020204" pitchFamily="34" charset="0"/>
            </a:endParaRPr>
          </a:p>
          <a:p>
            <a:pPr marL="18720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WP6 :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networking, training, shared expertise and infrastructure (all TAs)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84767-1E41-CC77-59CD-D958F7C57DE6}"/>
              </a:ext>
            </a:extLst>
          </p:cNvPr>
          <p:cNvSpPr txBox="1"/>
          <p:nvPr/>
        </p:nvSpPr>
        <p:spPr>
          <a:xfrm>
            <a:off x="840818" y="6099079"/>
            <a:ext cx="10474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40 institutes in 15 countries, 25 proposed contributions - </a:t>
            </a:r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interests (IML Univ. Lyon in TA6) 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D7A60B-7534-D1D7-2FF1-507343B503D1}"/>
              </a:ext>
            </a:extLst>
          </p:cNvPr>
          <p:cNvSpPr txBox="1"/>
          <p:nvPr/>
        </p:nvSpPr>
        <p:spPr>
          <a:xfrm>
            <a:off x="4781411" y="2341977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</a:rPr>
              <a:t>@ FCC-</a:t>
            </a:r>
            <a:r>
              <a:rPr lang="en-US" sz="18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</a:rPr>
              <a:t> : </a:t>
            </a:r>
            <a:endParaRPr lang="en-FR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F3F08A-666F-37DB-DBE6-10884AB459D2}"/>
              </a:ext>
            </a:extLst>
          </p:cNvPr>
          <p:cNvGrpSpPr/>
          <p:nvPr/>
        </p:nvGrpSpPr>
        <p:grpSpPr>
          <a:xfrm>
            <a:off x="840818" y="2310536"/>
            <a:ext cx="3800995" cy="3453484"/>
            <a:chOff x="840818" y="2310536"/>
            <a:chExt cx="3800995" cy="34534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9BBAE0-A356-3CF4-DA0C-87BDC08953B2}"/>
                </a:ext>
              </a:extLst>
            </p:cNvPr>
            <p:cNvGrpSpPr/>
            <p:nvPr/>
          </p:nvGrpSpPr>
          <p:grpSpPr>
            <a:xfrm>
              <a:off x="840818" y="2349433"/>
              <a:ext cx="3784726" cy="3414587"/>
              <a:chOff x="1117347" y="2627398"/>
              <a:chExt cx="3784726" cy="341458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EDDCF60-11FF-3050-843B-4D07423709B1}"/>
                  </a:ext>
                </a:extLst>
              </p:cNvPr>
              <p:cNvGrpSpPr/>
              <p:nvPr/>
            </p:nvGrpSpPr>
            <p:grpSpPr>
              <a:xfrm>
                <a:off x="1493134" y="2639029"/>
                <a:ext cx="3408939" cy="3402956"/>
                <a:chOff x="554073" y="4286246"/>
                <a:chExt cx="1963055" cy="191469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7192F65D-1DE7-60CF-AE28-43A66E4CE7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1808" t="50710" r="80746" b="12447"/>
                <a:stretch/>
              </p:blipFill>
              <p:spPr>
                <a:xfrm>
                  <a:off x="554073" y="4286246"/>
                  <a:ext cx="1963055" cy="1914699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0C12A3-1891-32B3-8935-EB989FC27374}"/>
                    </a:ext>
                  </a:extLst>
                </p:cNvPr>
                <p:cNvSpPr/>
                <p:nvPr/>
              </p:nvSpPr>
              <p:spPr>
                <a:xfrm>
                  <a:off x="715751" y="4286247"/>
                  <a:ext cx="1796590" cy="194413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8B0E41D-5CAD-6877-B7A2-809D026B6BA3}"/>
                    </a:ext>
                  </a:extLst>
                </p:cNvPr>
                <p:cNvSpPr/>
                <p:nvPr/>
              </p:nvSpPr>
              <p:spPr>
                <a:xfrm>
                  <a:off x="715751" y="4522019"/>
                  <a:ext cx="1796590" cy="194413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6C6FCE8-5EC5-69BD-A168-D373E5367D83}"/>
                    </a:ext>
                  </a:extLst>
                </p:cNvPr>
                <p:cNvSpPr/>
                <p:nvPr/>
              </p:nvSpPr>
              <p:spPr>
                <a:xfrm>
                  <a:off x="715751" y="4751021"/>
                  <a:ext cx="1796590" cy="351822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010E943-010B-4D2C-D52C-B7F8AEFA40B8}"/>
                    </a:ext>
                  </a:extLst>
                </p:cNvPr>
                <p:cNvSpPr/>
                <p:nvPr/>
              </p:nvSpPr>
              <p:spPr>
                <a:xfrm>
                  <a:off x="715751" y="5136519"/>
                  <a:ext cx="1796590" cy="194413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0C742D1-DA02-0138-7ABE-33634B013D72}"/>
                    </a:ext>
                  </a:extLst>
                </p:cNvPr>
                <p:cNvSpPr/>
                <p:nvPr/>
              </p:nvSpPr>
              <p:spPr>
                <a:xfrm>
                  <a:off x="715751" y="5377237"/>
                  <a:ext cx="1796590" cy="351822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B2BA3A9-6D4F-86AB-316C-47F4DFF01650}"/>
                    </a:ext>
                  </a:extLst>
                </p:cNvPr>
                <p:cNvSpPr/>
                <p:nvPr/>
              </p:nvSpPr>
              <p:spPr>
                <a:xfrm>
                  <a:off x="715751" y="5768575"/>
                  <a:ext cx="1796590" cy="391568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4D1E27-8C1D-B3D6-2DB0-C86E52F8CC5F}"/>
                  </a:ext>
                </a:extLst>
              </p:cNvPr>
              <p:cNvSpPr txBox="1"/>
              <p:nvPr/>
            </p:nvSpPr>
            <p:spPr>
              <a:xfrm>
                <a:off x="1129960" y="2627398"/>
                <a:ext cx="59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TA1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3CB79D-7C6C-D3BD-12E4-5B9C7415B6BA}"/>
                  </a:ext>
                </a:extLst>
              </p:cNvPr>
              <p:cNvSpPr txBox="1"/>
              <p:nvPr/>
            </p:nvSpPr>
            <p:spPr>
              <a:xfrm>
                <a:off x="1129960" y="3046161"/>
                <a:ext cx="59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TA2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EECC66-DD3F-9CE1-866D-EA24BC61D31D}"/>
                  </a:ext>
                </a:extLst>
              </p:cNvPr>
              <p:cNvSpPr txBox="1"/>
              <p:nvPr/>
            </p:nvSpPr>
            <p:spPr>
              <a:xfrm>
                <a:off x="1117347" y="3592968"/>
                <a:ext cx="6114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TA3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0A794A-D8FC-92B7-E084-0EA9FC18DAF4}"/>
                  </a:ext>
                </a:extLst>
              </p:cNvPr>
              <p:cNvSpPr txBox="1"/>
              <p:nvPr/>
            </p:nvSpPr>
            <p:spPr>
              <a:xfrm>
                <a:off x="1129960" y="4138052"/>
                <a:ext cx="59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TA4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EA47A2-4ABC-9DF4-9190-DC11ED132DC7}"/>
                  </a:ext>
                </a:extLst>
              </p:cNvPr>
              <p:cNvSpPr txBox="1"/>
              <p:nvPr/>
            </p:nvSpPr>
            <p:spPr>
              <a:xfrm>
                <a:off x="1129960" y="4706002"/>
                <a:ext cx="59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TA5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B66052-38A0-3E30-7D97-CDDD682F65C2}"/>
                  </a:ext>
                </a:extLst>
              </p:cNvPr>
              <p:cNvSpPr txBox="1"/>
              <p:nvPr/>
            </p:nvSpPr>
            <p:spPr>
              <a:xfrm>
                <a:off x="1129960" y="5436840"/>
                <a:ext cx="59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TA6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1EB197-8718-A3F8-0E57-C674C8EF5BCE}"/>
                </a:ext>
              </a:extLst>
            </p:cNvPr>
            <p:cNvSpPr/>
            <p:nvPr/>
          </p:nvSpPr>
          <p:spPr>
            <a:xfrm>
              <a:off x="1473813" y="2310536"/>
              <a:ext cx="3168000" cy="432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2E7D1B-682A-BDAE-6737-F29D2B5D95E7}"/>
                </a:ext>
              </a:extLst>
            </p:cNvPr>
            <p:cNvSpPr/>
            <p:nvPr/>
          </p:nvSpPr>
          <p:spPr>
            <a:xfrm>
              <a:off x="1473812" y="4960284"/>
              <a:ext cx="3168000" cy="7560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AA594BC-FE41-1263-E690-286E44652A42}"/>
              </a:ext>
            </a:extLst>
          </p:cNvPr>
          <p:cNvSpPr txBox="1"/>
          <p:nvPr/>
        </p:nvSpPr>
        <p:spPr>
          <a:xfrm>
            <a:off x="4781411" y="5158875"/>
            <a:ext cx="6193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Opening window for new detector concepts?</a:t>
            </a:r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5873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EF06184-24A1-DD7B-AFDF-20E1B1242BB3}"/>
              </a:ext>
            </a:extLst>
          </p:cNvPr>
          <p:cNvSpPr/>
          <p:nvPr/>
        </p:nvSpPr>
        <p:spPr>
          <a:xfrm>
            <a:off x="131691" y="777484"/>
            <a:ext cx="1192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Steps toward a long term </a:t>
            </a:r>
            <a:r>
              <a:rPr lang="en-US" sz="2800" dirty="0">
                <a:latin typeface="Avenir Next" panose="020B0503020202020204" pitchFamily="34" charset="0"/>
                <a:hlinkClick r:id="rId3"/>
              </a:rPr>
              <a:t>detector R&amp;D program</a:t>
            </a:r>
            <a:endParaRPr lang="en-US" sz="2800" dirty="0">
              <a:latin typeface="Avenir Next" panose="020B0503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36AFD6-E77B-B848-CF9A-EAC885D21E29}"/>
              </a:ext>
            </a:extLst>
          </p:cNvPr>
          <p:cNvGrpSpPr/>
          <p:nvPr/>
        </p:nvGrpSpPr>
        <p:grpSpPr>
          <a:xfrm>
            <a:off x="130904" y="1504524"/>
            <a:ext cx="11928620" cy="1328864"/>
            <a:chOff x="279761" y="1168848"/>
            <a:chExt cx="11928620" cy="132886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E24D5A-B3DB-5AE9-29AB-45FBD975D20F}"/>
                </a:ext>
              </a:extLst>
            </p:cNvPr>
            <p:cNvGrpSpPr/>
            <p:nvPr/>
          </p:nvGrpSpPr>
          <p:grpSpPr>
            <a:xfrm>
              <a:off x="279761" y="1168848"/>
              <a:ext cx="10709770" cy="1328864"/>
              <a:chOff x="614021" y="1144383"/>
              <a:chExt cx="10709770" cy="132886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B0AEBB9-75C1-B0DA-E4FA-BF80C8D84B52}"/>
                  </a:ext>
                </a:extLst>
              </p:cNvPr>
              <p:cNvCxnSpPr>
                <a:cxnSpLocks/>
                <a:stCxn id="86" idx="6"/>
                <a:endCxn id="3" idx="2"/>
              </p:cNvCxnSpPr>
              <p:nvPr/>
            </p:nvCxnSpPr>
            <p:spPr>
              <a:xfrm>
                <a:off x="2074170" y="1780605"/>
                <a:ext cx="79751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318D3C-FEA0-81CE-B474-73BF76963D8E}"/>
                  </a:ext>
                </a:extLst>
              </p:cNvPr>
              <p:cNvSpPr txBox="1"/>
              <p:nvPr/>
            </p:nvSpPr>
            <p:spPr>
              <a:xfrm>
                <a:off x="7689922" y="1961568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>
                    <a:latin typeface="Avenir Next" panose="020B0503020202020204" pitchFamily="34" charset="0"/>
                  </a:rPr>
                  <a:t>2023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A27C95-C644-80F3-3C09-A2A70C9556F3}"/>
                  </a:ext>
                </a:extLst>
              </p:cNvPr>
              <p:cNvSpPr txBox="1"/>
              <p:nvPr/>
            </p:nvSpPr>
            <p:spPr>
              <a:xfrm>
                <a:off x="6796914" y="1267493"/>
                <a:ext cx="24995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ECFA DRD proposals </a:t>
                </a:r>
                <a:endParaRPr lang="en-FR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BBD6F7F-DB56-C3E2-892B-52FD52C6E33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6044682" y="17446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24F9F-04B1-B5FC-8D30-FCF8D4D9AEED}"/>
                  </a:ext>
                </a:extLst>
              </p:cNvPr>
              <p:cNvSpPr txBox="1"/>
              <p:nvPr/>
            </p:nvSpPr>
            <p:spPr>
              <a:xfrm>
                <a:off x="3699210" y="1961568"/>
                <a:ext cx="7638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2020 </a:t>
                </a:r>
                <a:r>
                  <a:rPr lang="en-US" sz="18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endParaRPr lang="en-FR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CD54E3-04D5-BD6A-6471-705A8BEA1241}"/>
                  </a:ext>
                </a:extLst>
              </p:cNvPr>
              <p:cNvSpPr txBox="1"/>
              <p:nvPr/>
            </p:nvSpPr>
            <p:spPr>
              <a:xfrm>
                <a:off x="2807848" y="1144383"/>
                <a:ext cx="2591916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ESPP update</a:t>
                </a:r>
                <a:endParaRPr lang="en-US" sz="18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HEP strategic projects</a:t>
                </a:r>
                <a:endParaRPr lang="en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9C2CBCF-DAF8-3178-EB32-CBB707ECBFF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2074170" y="17446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76ED5B-1C22-1C4B-FE7B-CB1C15A1B87B}"/>
                  </a:ext>
                </a:extLst>
              </p:cNvPr>
              <p:cNvSpPr txBox="1"/>
              <p:nvPr/>
            </p:nvSpPr>
            <p:spPr>
              <a:xfrm>
                <a:off x="1814168" y="1267493"/>
                <a:ext cx="7638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2019 </a:t>
                </a:r>
                <a:r>
                  <a:rPr lang="en-US" sz="18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endParaRPr lang="en-FR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441E17-A507-5041-FB6F-A4262AC7083E}"/>
                  </a:ext>
                </a:extLst>
              </p:cNvPr>
              <p:cNvSpPr txBox="1"/>
              <p:nvPr/>
            </p:nvSpPr>
            <p:spPr>
              <a:xfrm>
                <a:off x="614021" y="1819222"/>
                <a:ext cx="3093385" cy="654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Granada Symposium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WGs and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Physics Briefing Book </a:t>
                </a:r>
                <a:endParaRPr lang="en-F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9DA90D8-D7DF-D39C-7D88-A0D3532172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061548" y="17446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5E13DC-9F2D-2247-2CB4-D58639F3DDF9}"/>
                  </a:ext>
                </a:extLst>
              </p:cNvPr>
              <p:cNvSpPr txBox="1"/>
              <p:nvPr/>
            </p:nvSpPr>
            <p:spPr>
              <a:xfrm>
                <a:off x="5702920" y="1267493"/>
                <a:ext cx="7638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2021 </a:t>
                </a:r>
                <a:r>
                  <a:rPr lang="en-US" sz="18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endParaRPr lang="en-FR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52B898-834F-BBCB-4EB2-68B4E899F128}"/>
                  </a:ext>
                </a:extLst>
              </p:cNvPr>
              <p:cNvSpPr txBox="1"/>
              <p:nvPr/>
            </p:nvSpPr>
            <p:spPr>
              <a:xfrm>
                <a:off x="4370681" y="1816605"/>
                <a:ext cx="3428398" cy="654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ECFA d</a:t>
                </a:r>
                <a:r>
                  <a:rPr lang="en-US" sz="18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etector R&amp;D </a:t>
                </a:r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roadmap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TF &amp; workshops community driven </a:t>
                </a:r>
                <a:r>
                  <a:rPr lang="en-US" sz="16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endPara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A5D7E0A-E6C7-95BA-65C7-2F3A066776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8007163" y="17446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6C9088-D585-E5AC-E915-B67442918C20}"/>
                  </a:ext>
                </a:extLst>
              </p:cNvPr>
              <p:cNvSpPr txBox="1"/>
              <p:nvPr/>
            </p:nvSpPr>
            <p:spPr>
              <a:xfrm>
                <a:off x="9643040" y="1267493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>
                    <a:latin typeface="Avenir Next" panose="020B0503020202020204" pitchFamily="34" charset="0"/>
                  </a:rPr>
                  <a:t>2024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82F03F-9E26-266D-B522-E9BA0FD3B3A9}"/>
                  </a:ext>
                </a:extLst>
              </p:cNvPr>
              <p:cNvSpPr txBox="1"/>
              <p:nvPr/>
            </p:nvSpPr>
            <p:spPr>
              <a:xfrm>
                <a:off x="8702790" y="1819222"/>
                <a:ext cx="2621001" cy="654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DRD </a:t>
                </a:r>
                <a:r>
                  <a:rPr lang="en-US" dirty="0" err="1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MoUs</a:t>
                </a:r>
                <a:endPara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collaborations active</a:t>
                </a: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D682666-5953-A9C1-DFBA-26DDC5BC808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9977291" y="174460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7A7152-624B-D563-0962-3A94BCC7DA3B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9715031" y="1805070"/>
              <a:ext cx="1670486" cy="0"/>
            </a:xfrm>
            <a:prstGeom prst="line">
              <a:avLst/>
            </a:prstGeom>
            <a:ln w="19050">
              <a:solidFill>
                <a:schemeClr val="tx1">
                  <a:alpha val="2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7E832B-71E5-53F5-EE4A-78C7114878B1}"/>
                </a:ext>
              </a:extLst>
            </p:cNvPr>
            <p:cNvSpPr txBox="1"/>
            <p:nvPr/>
          </p:nvSpPr>
          <p:spPr>
            <a:xfrm>
              <a:off x="10919685" y="1986033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>
                  <a:solidFill>
                    <a:schemeClr val="tx1">
                      <a:alpha val="25000"/>
                    </a:schemeClr>
                  </a:solidFill>
                  <a:latin typeface="Avenir Next" panose="020B0503020202020204" pitchFamily="34" charset="0"/>
                </a:rPr>
                <a:t>2026-27</a:t>
              </a:r>
              <a:endParaRPr lang="en-FR" dirty="0">
                <a:solidFill>
                  <a:schemeClr val="tx1">
                    <a:alpha val="25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134E4F-38FA-8A94-79AD-448AFDE8A014}"/>
                </a:ext>
              </a:extLst>
            </p:cNvPr>
            <p:cNvSpPr txBox="1"/>
            <p:nvPr/>
          </p:nvSpPr>
          <p:spPr>
            <a:xfrm>
              <a:off x="10444635" y="1291958"/>
              <a:ext cx="17637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alpha val="25000"/>
                    </a:schemeClr>
                  </a:solidFill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ESPP update</a:t>
              </a:r>
              <a:endParaRPr lang="en-FR" dirty="0">
                <a:solidFill>
                  <a:schemeClr val="tx1">
                    <a:alpha val="25000"/>
                  </a:schemeClr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F2120E-9F2E-C35F-5774-9BDA2D608D19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11355315" y="1772608"/>
              <a:ext cx="72000" cy="72000"/>
            </a:xfrm>
            <a:prstGeom prst="ellipse">
              <a:avLst/>
            </a:prstGeom>
            <a:solidFill>
              <a:schemeClr val="tx1">
                <a:alpha val="25124"/>
              </a:schemeClr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D6A2-0B00-1B3C-C8EA-4F8A0AA59FE5}"/>
              </a:ext>
            </a:extLst>
          </p:cNvPr>
          <p:cNvGrpSpPr/>
          <p:nvPr/>
        </p:nvGrpSpPr>
        <p:grpSpPr>
          <a:xfrm>
            <a:off x="135355" y="3430439"/>
            <a:ext cx="11996296" cy="2753688"/>
            <a:chOff x="130904" y="3036893"/>
            <a:chExt cx="11996296" cy="27536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8A9039-BF22-4EE5-4121-C6FD1D78571F}"/>
                </a:ext>
              </a:extLst>
            </p:cNvPr>
            <p:cNvGrpSpPr/>
            <p:nvPr/>
          </p:nvGrpSpPr>
          <p:grpSpPr>
            <a:xfrm>
              <a:off x="130904" y="3036893"/>
              <a:ext cx="11996296" cy="2753688"/>
              <a:chOff x="130904" y="2819522"/>
              <a:chExt cx="11996296" cy="275368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CC803-A260-1BE0-2292-58A77D11E313}"/>
                  </a:ext>
                </a:extLst>
              </p:cNvPr>
              <p:cNvSpPr/>
              <p:nvPr/>
            </p:nvSpPr>
            <p:spPr>
              <a:xfrm>
                <a:off x="130904" y="2819522"/>
                <a:ext cx="11921290" cy="27536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pic>
            <p:nvPicPr>
              <p:cNvPr id="109" name="Image 7">
                <a:extLst>
                  <a:ext uri="{FF2B5EF4-FFF2-40B4-BE49-F238E27FC236}">
                    <a16:creationId xmlns:a16="http://schemas.microsoft.com/office/drawing/2014/main" id="{44EA14A9-08FA-B287-E3FC-756D46E3F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911" y="2926515"/>
                <a:ext cx="5780752" cy="2537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E173F4-1ACD-C9BA-6513-802BFE6C9057}"/>
                  </a:ext>
                </a:extLst>
              </p:cNvPr>
              <p:cNvSpPr txBox="1"/>
              <p:nvPr/>
            </p:nvSpPr>
            <p:spPr>
              <a:xfrm>
                <a:off x="5913557" y="3226785"/>
                <a:ext cx="6213643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venir Next" panose="020B0503020202020204" pitchFamily="34" charset="0"/>
                  </a:rPr>
                  <a:t>10 Global Recommendations</a:t>
                </a:r>
              </a:p>
              <a:p>
                <a:pPr algn="ctr"/>
                <a:r>
                  <a:rPr lang="en-US" sz="1600" dirty="0">
                    <a:latin typeface="Avenir Next" panose="020B0503020202020204" pitchFamily="34" charset="0"/>
                  </a:rPr>
                  <a:t>GSR4: international coordination &amp; organization of R&amp;D activities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latin typeface="Avenir Next" panose="020B0503020202020204" pitchFamily="34" charset="0"/>
                  </a:rPr>
                  <a:t>GSR6: establish long term strategic funding program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682E15-4164-5BAC-08B7-36BCCD1CE26E}"/>
                  </a:ext>
                </a:extLst>
              </p:cNvPr>
              <p:cNvSpPr txBox="1"/>
              <p:nvPr/>
            </p:nvSpPr>
            <p:spPr>
              <a:xfrm>
                <a:off x="6015370" y="4448195"/>
                <a:ext cx="5915513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venir Next" panose="020B0503020202020204" pitchFamily="34" charset="0"/>
                  </a:rPr>
                  <a:t>Form international DRD collaborations </a:t>
                </a:r>
              </a:p>
              <a:p>
                <a:pPr algn="ctr"/>
                <a:r>
                  <a:rPr lang="en-US" sz="1600" dirty="0">
                    <a:latin typeface="Avenir Next" panose="020B0503020202020204" pitchFamily="34" charset="0"/>
                  </a:rPr>
                  <a:t>hosted at CERN (</a:t>
                </a:r>
                <a:r>
                  <a:rPr lang="en-US" sz="1600" dirty="0">
                    <a:latin typeface="Avenir Next" panose="020B0503020202020204" pitchFamily="34" charset="0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CERN/SPC/1190</a:t>
                </a:r>
                <a:r>
                  <a:rPr lang="en-US" sz="1600" dirty="0">
                    <a:latin typeface="Avenir Next" panose="020B0503020202020204" pitchFamily="34" charset="0"/>
                  </a:rPr>
                  <a:t>) </a:t>
                </a:r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962AC72-B8B3-F530-7185-A88F78723D9E}"/>
                </a:ext>
              </a:extLst>
            </p:cNvPr>
            <p:cNvCxnSpPr>
              <a:cxnSpLocks/>
            </p:cNvCxnSpPr>
            <p:nvPr/>
          </p:nvCxnSpPr>
          <p:spPr>
            <a:xfrm>
              <a:off x="8961556" y="4329080"/>
              <a:ext cx="0" cy="2429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A8B452-3B17-D046-2FE8-F60C5151AC3D}"/>
              </a:ext>
            </a:extLst>
          </p:cNvPr>
          <p:cNvSpPr txBox="1"/>
          <p:nvPr/>
        </p:nvSpPr>
        <p:spPr>
          <a:xfrm>
            <a:off x="-8244" y="6550223"/>
            <a:ext cx="764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latin typeface="Avenir Next" panose="020B0503020202020204" pitchFamily="34" charset="0"/>
              </a:rPr>
              <a:t>a</a:t>
            </a:r>
            <a:r>
              <a:rPr lang="en-FR" sz="1400" i="1" dirty="0">
                <a:latin typeface="Avenir Next" panose="020B0503020202020204" pitchFamily="34" charset="0"/>
              </a:rPr>
              <a:t>n </a:t>
            </a:r>
            <a:r>
              <a:rPr lang="en-US" sz="1400" i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accelerator R&amp;D roadmap</a:t>
            </a:r>
            <a:r>
              <a:rPr lang="en-US" sz="1400" i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FR" sz="1400" i="1" dirty="0">
                <a:latin typeface="Avenir Next" panose="020B0503020202020204" pitchFamily="34" charset="0"/>
              </a:rPr>
              <a:t>was </a:t>
            </a:r>
            <a:r>
              <a:rPr lang="en-FR" sz="1400" i="1">
                <a:latin typeface="Avenir Next" panose="020B0503020202020204" pitchFamily="34" charset="0"/>
              </a:rPr>
              <a:t>also prepared </a:t>
            </a:r>
            <a:r>
              <a:rPr lang="en-FR" sz="1400" i="1" dirty="0">
                <a:latin typeface="Avenir Next" panose="020B0503020202020204" pitchFamily="34" charset="0"/>
              </a:rPr>
              <a:t>in 2021 by the Laborartory Directors Group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36F8138-E5E7-2E4E-82D4-DEA330B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11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1476CC7-602A-569C-DE6E-83AC37F8CF38}"/>
              </a:ext>
            </a:extLst>
          </p:cNvPr>
          <p:cNvSpPr txBox="1"/>
          <p:nvPr/>
        </p:nvSpPr>
        <p:spPr>
          <a:xfrm>
            <a:off x="188453" y="5386416"/>
            <a:ext cx="1192128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venir Next" panose="020B0503020202020204" pitchFamily="34" charset="0"/>
              </a:rPr>
              <a:t>EDP provides input on DRD proposals to the DRDC* in terms of roadmap priorities </a:t>
            </a:r>
          </a:p>
          <a:p>
            <a:pPr algn="ctr"/>
            <a:r>
              <a:rPr lang="en-GB" sz="2000" dirty="0">
                <a:latin typeface="Avenir Next" panose="020B0503020202020204" pitchFamily="34" charset="0"/>
              </a:rPr>
              <a:t>it follows up achievements and evolution from experiment concept groups </a:t>
            </a:r>
            <a:r>
              <a:rPr lang="en-FR" sz="2000" dirty="0">
                <a:latin typeface="Avenir Next" panose="020B0503020202020204" pitchFamily="34" charset="0"/>
              </a:rPr>
              <a:t>for update of the rodmap</a:t>
            </a:r>
            <a:endParaRPr lang="en-GB" sz="2000" dirty="0">
              <a:latin typeface="Avenir Next" panose="020B0503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E92ED-9925-09E3-0C11-8CF07628833C}"/>
              </a:ext>
            </a:extLst>
          </p:cNvPr>
          <p:cNvGrpSpPr/>
          <p:nvPr/>
        </p:nvGrpSpPr>
        <p:grpSpPr>
          <a:xfrm>
            <a:off x="99546" y="1837121"/>
            <a:ext cx="12010196" cy="3290023"/>
            <a:chOff x="99546" y="1883615"/>
            <a:chExt cx="12010196" cy="3290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E32FE4-8096-B66C-45A5-E5542AC9967B}"/>
                </a:ext>
              </a:extLst>
            </p:cNvPr>
            <p:cNvGrpSpPr/>
            <p:nvPr/>
          </p:nvGrpSpPr>
          <p:grpSpPr>
            <a:xfrm>
              <a:off x="99546" y="1883615"/>
              <a:ext cx="12010196" cy="3290023"/>
              <a:chOff x="41998" y="3002167"/>
              <a:chExt cx="12010196" cy="32900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E8A34E5-6463-0627-DC5A-6EF28EE00C94}"/>
                  </a:ext>
                </a:extLst>
              </p:cNvPr>
              <p:cNvSpPr/>
              <p:nvPr/>
            </p:nvSpPr>
            <p:spPr>
              <a:xfrm>
                <a:off x="41998" y="3002167"/>
                <a:ext cx="12010196" cy="32900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FC5A44F-4B95-6EB2-7C11-07C839558446}"/>
                  </a:ext>
                </a:extLst>
              </p:cNvPr>
              <p:cNvGrpSpPr/>
              <p:nvPr/>
            </p:nvGrpSpPr>
            <p:grpSpPr>
              <a:xfrm>
                <a:off x="325368" y="3227415"/>
                <a:ext cx="11216981" cy="3000195"/>
                <a:chOff x="325368" y="3192690"/>
                <a:chExt cx="11216981" cy="3000195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4192B74F-6B4A-B420-60B5-C7E5942A29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98258" y="3288706"/>
                  <a:ext cx="5742404" cy="254409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E6CC054-41F4-CB37-34BC-8E6B18D894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5368" y="3192690"/>
                  <a:ext cx="2606544" cy="2698426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291541D-B71E-CC93-0327-A4BD9C2FB783}"/>
                    </a:ext>
                  </a:extLst>
                </p:cNvPr>
                <p:cNvSpPr txBox="1"/>
                <p:nvPr/>
              </p:nvSpPr>
              <p:spPr>
                <a:xfrm>
                  <a:off x="363858" y="5854331"/>
                  <a:ext cx="25680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ECFA Detector Panel</a:t>
                  </a:r>
                  <a:endParaRPr lang="en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01253B3-0360-9EF0-5F8D-3084E56F70BE}"/>
                    </a:ext>
                  </a:extLst>
                </p:cNvPr>
                <p:cNvSpPr txBox="1"/>
                <p:nvPr/>
              </p:nvSpPr>
              <p:spPr>
                <a:xfrm>
                  <a:off x="9413861" y="5854331"/>
                  <a:ext cx="212848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  <a:hlinkClick r:id="rId6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DRDC</a:t>
                  </a:r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membership   </a:t>
                  </a:r>
                  <a:endParaRPr lang="en-F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2DD91B-50F7-17BF-7273-9C8E26BA06C7}"/>
                </a:ext>
              </a:extLst>
            </p:cNvPr>
            <p:cNvGrpSpPr/>
            <p:nvPr/>
          </p:nvGrpSpPr>
          <p:grpSpPr>
            <a:xfrm>
              <a:off x="9106334" y="2213024"/>
              <a:ext cx="2739308" cy="2510886"/>
              <a:chOff x="5589343" y="691866"/>
              <a:chExt cx="5160080" cy="47455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30BEEE5-17D7-05B9-5618-D404EAE039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17182"/>
              <a:stretch/>
            </p:blipFill>
            <p:spPr>
              <a:xfrm>
                <a:off x="7068373" y="691870"/>
                <a:ext cx="3681050" cy="4745511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E1B6A21-9B1E-7BD4-7775-697F89EAF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9343" y="691866"/>
                <a:ext cx="1457467" cy="4745513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167FC6-68BB-2616-7D3C-E9B7049B6800}"/>
              </a:ext>
            </a:extLst>
          </p:cNvPr>
          <p:cNvSpPr txBox="1"/>
          <p:nvPr/>
        </p:nvSpPr>
        <p:spPr>
          <a:xfrm>
            <a:off x="82258" y="6511108"/>
            <a:ext cx="11921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venir Next" panose="020B0503020202020204" pitchFamily="34" charset="0"/>
              </a:rPr>
              <a:t>* through its co-chairs, appointed members in the DRDC or via topic-specific experts in the conduct of the DRDC reviews </a:t>
            </a:r>
            <a:endParaRPr lang="en-FR" sz="1600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6132716-C2DA-FA60-278E-06740356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FEC6E-EB0E-D4D2-729F-641D3D69B5FC}"/>
              </a:ext>
            </a:extLst>
          </p:cNvPr>
          <p:cNvSpPr txBox="1"/>
          <p:nvPr/>
        </p:nvSpPr>
        <p:spPr>
          <a:xfrm>
            <a:off x="66363" y="487650"/>
            <a:ext cx="11921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Framework for DRD collaborations 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similar 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conditions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for execution of experiments at CERN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with a dedicated Detector R&amp;D review Committee and MoU with Funding Agencies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4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1EAE-5103-4F65-9F5B-1324B8B3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83AA26-6851-C89A-8159-A513450FA6BC}"/>
              </a:ext>
            </a:extLst>
          </p:cNvPr>
          <p:cNvGrpSpPr/>
          <p:nvPr/>
        </p:nvGrpSpPr>
        <p:grpSpPr>
          <a:xfrm>
            <a:off x="166910" y="1276430"/>
            <a:ext cx="11983438" cy="4345593"/>
            <a:chOff x="166910" y="1307902"/>
            <a:chExt cx="11983438" cy="434559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C1C4A7C-A0BA-E0EF-1478-444BEC0C2409}"/>
                </a:ext>
              </a:extLst>
            </p:cNvPr>
            <p:cNvGrpSpPr/>
            <p:nvPr/>
          </p:nvGrpSpPr>
          <p:grpSpPr>
            <a:xfrm>
              <a:off x="166910" y="1307902"/>
              <a:ext cx="11983438" cy="3092404"/>
              <a:chOff x="166910" y="838002"/>
              <a:chExt cx="11983438" cy="309240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36F813E-5205-5A5A-9948-A15185669B53}"/>
                  </a:ext>
                </a:extLst>
              </p:cNvPr>
              <p:cNvGrpSpPr/>
              <p:nvPr/>
            </p:nvGrpSpPr>
            <p:grpSpPr>
              <a:xfrm>
                <a:off x="166910" y="1619382"/>
                <a:ext cx="11983438" cy="2311024"/>
                <a:chOff x="1771374" y="721952"/>
                <a:chExt cx="11857253" cy="3366996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CF8A157-F710-986B-E304-8166E94F20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543" t="28432" r="3785" b="22002"/>
                <a:stretch/>
              </p:blipFill>
              <p:spPr>
                <a:xfrm>
                  <a:off x="1771374" y="1316841"/>
                  <a:ext cx="5944602" cy="277210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DDD719BF-F4DE-790D-A76B-B84077797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5385" b="18485"/>
                <a:stretch/>
              </p:blipFill>
              <p:spPr>
                <a:xfrm>
                  <a:off x="7684025" y="721952"/>
                  <a:ext cx="5944602" cy="3316726"/>
                </a:xfrm>
                <a:prstGeom prst="rect">
                  <a:avLst/>
                </a:prstGeom>
              </p:spPr>
            </p:pic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C129053-DFF7-8A90-E4D5-4A4EFC49B9A0}"/>
                  </a:ext>
                </a:extLst>
              </p:cNvPr>
              <p:cNvSpPr txBox="1"/>
              <p:nvPr/>
            </p:nvSpPr>
            <p:spPr>
              <a:xfrm>
                <a:off x="1069475" y="1115001"/>
                <a:ext cx="42264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venir Next" panose="020B0503020202020204" pitchFamily="34" charset="0"/>
                  </a:rPr>
                  <a:t>Large accelerators - long cycles</a:t>
                </a:r>
                <a:r>
                  <a:rPr lang="en-FR" sz="2000" dirty="0">
                    <a:latin typeface="Avenir Next" panose="020B0503020202020204" pitchFamily="34" charset="0"/>
                  </a:rPr>
                  <a:t> 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6C3E4FB-78DD-581D-9540-9E562FE2AADE}"/>
                  </a:ext>
                </a:extLst>
              </p:cNvPr>
              <p:cNvSpPr txBox="1"/>
              <p:nvPr/>
            </p:nvSpPr>
            <p:spPr>
              <a:xfrm>
                <a:off x="6259203" y="838002"/>
                <a:ext cx="57168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small accelerators, nuclear reactors, cosmic rays</a:t>
                </a:r>
              </a:p>
              <a:p>
                <a:r>
                  <a:rPr lang="en-FR" sz="2000" dirty="0">
                    <a:latin typeface="Avenir Next" panose="020B0503020202020204" pitchFamily="34" charset="0"/>
                  </a:rPr>
                  <a:t>- shorter cycles experiment scaling/upgrades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148D58-A239-3829-7690-7BD9A8148F15}"/>
                </a:ext>
              </a:extLst>
            </p:cNvPr>
            <p:cNvSpPr txBox="1"/>
            <p:nvPr/>
          </p:nvSpPr>
          <p:spPr>
            <a:xfrm>
              <a:off x="902954" y="5284163"/>
              <a:ext cx="99445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DRD7 electronics and on-detector processing - DRD8 integration - DRD9 training and career</a:t>
              </a:r>
              <a:endParaRPr lang="en-FR" dirty="0"/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070C111-BCA9-B572-72DC-F8C3254EF936}"/>
                </a:ext>
              </a:extLst>
            </p:cNvPr>
            <p:cNvSpPr/>
            <p:nvPr/>
          </p:nvSpPr>
          <p:spPr>
            <a:xfrm rot="16200000">
              <a:off x="5752055" y="-392629"/>
              <a:ext cx="184347" cy="11211740"/>
            </a:xfrm>
            <a:prstGeom prst="leftBrac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AF880D-D3FD-93F5-8EB7-59BF1C498633}"/>
                </a:ext>
              </a:extLst>
            </p:cNvPr>
            <p:cNvSpPr txBox="1"/>
            <p:nvPr/>
          </p:nvSpPr>
          <p:spPr>
            <a:xfrm>
              <a:off x="261083" y="4419266"/>
              <a:ext cx="10663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DRD1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gaseous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B3A5D-ED00-84AA-4436-A9E1D8494985}"/>
                </a:ext>
              </a:extLst>
            </p:cNvPr>
            <p:cNvSpPr txBox="1"/>
            <p:nvPr/>
          </p:nvSpPr>
          <p:spPr>
            <a:xfrm>
              <a:off x="1451656" y="4419266"/>
              <a:ext cx="131157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DRD3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solid state 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F3BD67-E877-886A-AE4A-840E0AC7FC41}"/>
                </a:ext>
              </a:extLst>
            </p:cNvPr>
            <p:cNvSpPr txBox="1"/>
            <p:nvPr/>
          </p:nvSpPr>
          <p:spPr>
            <a:xfrm>
              <a:off x="2887488" y="4406566"/>
              <a:ext cx="16594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DRD4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photon &amp; PID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D23253-EE52-9FCF-DD62-AB989D6C9E74}"/>
                </a:ext>
              </a:extLst>
            </p:cNvPr>
            <p:cNvSpPr txBox="1"/>
            <p:nvPr/>
          </p:nvSpPr>
          <p:spPr>
            <a:xfrm>
              <a:off x="4671171" y="4419266"/>
              <a:ext cx="13869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DRD6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calorimeter</a:t>
              </a:r>
              <a:endParaRPr lang="en-FR" dirty="0">
                <a:latin typeface="Avenir Next" panose="020B0503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95685-7622-E82A-E99D-E587B73E4FD1}"/>
                </a:ext>
              </a:extLst>
            </p:cNvPr>
            <p:cNvSpPr txBox="1"/>
            <p:nvPr/>
          </p:nvSpPr>
          <p:spPr>
            <a:xfrm>
              <a:off x="6721018" y="4406566"/>
              <a:ext cx="80663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DRD2</a:t>
              </a:r>
            </a:p>
            <a:p>
              <a:pPr algn="ctr"/>
              <a:r>
                <a:rPr lang="en-GB" dirty="0">
                  <a:latin typeface="Avenir Next" panose="020B0503020202020204" pitchFamily="34" charset="0"/>
                </a:rPr>
                <a:t>l</a:t>
              </a:r>
              <a:r>
                <a:rPr lang="en-FR" dirty="0">
                  <a:latin typeface="Avenir Next" panose="020B0503020202020204" pitchFamily="34" charset="0"/>
                </a:rPr>
                <a:t>iquid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9146A9-14F6-3DAA-A0AD-8CC23AD1BA36}"/>
                </a:ext>
              </a:extLst>
            </p:cNvPr>
            <p:cNvSpPr txBox="1"/>
            <p:nvPr/>
          </p:nvSpPr>
          <p:spPr>
            <a:xfrm>
              <a:off x="7797190" y="4406566"/>
              <a:ext cx="328872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FR" dirty="0">
                  <a:latin typeface="Avenir Next" panose="020B0503020202020204" pitchFamily="34" charset="0"/>
                </a:rPr>
                <a:t>DRD5</a:t>
              </a:r>
            </a:p>
            <a:p>
              <a:pPr algn="ctr"/>
              <a:r>
                <a:rPr lang="en-GB" dirty="0">
                  <a:latin typeface="Avenir Next" panose="020B0503020202020204" pitchFamily="34" charset="0"/>
                </a:rPr>
                <a:t>q</a:t>
              </a:r>
              <a:r>
                <a:rPr lang="en-FR" dirty="0">
                  <a:latin typeface="Avenir Next" panose="020B0503020202020204" pitchFamily="34" charset="0"/>
                </a:rPr>
                <a:t>uantum &amp; emerging techno.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EB5EB-1CD9-EFB3-FA29-C3E84C95F526}"/>
              </a:ext>
            </a:extLst>
          </p:cNvPr>
          <p:cNvSpPr/>
          <p:nvPr/>
        </p:nvSpPr>
        <p:spPr>
          <a:xfrm>
            <a:off x="361156" y="326089"/>
            <a:ext cx="1146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DRDs areas defined in the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sz="2800" dirty="0">
                <a:latin typeface="Avenir Next" panose="020B0503020202020204" pitchFamily="34" charset="0"/>
                <a:hlinkClick r:id="rId5"/>
              </a:rPr>
              <a:t>ECFA detector roadmap</a:t>
            </a:r>
            <a:endParaRPr lang="en-US" sz="2800" dirty="0"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A7D67-F3B8-926B-B617-E874B3EC3FD4}"/>
              </a:ext>
            </a:extLst>
          </p:cNvPr>
          <p:cNvSpPr txBox="1"/>
          <p:nvPr/>
        </p:nvSpPr>
        <p:spPr>
          <a:xfrm>
            <a:off x="1491773" y="5805495"/>
            <a:ext cx="920845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Relative match between the DRD areas and the two types of strategic projects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also considering technology versus detector systems </a:t>
            </a:r>
            <a:endParaRPr lang="en-FR" sz="20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9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23B4A-4182-AE95-A3A5-0C427ACD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87D84CB-52A3-DB46-84DC-404D2683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968" y="1860987"/>
            <a:ext cx="7350063" cy="3540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B80AE-DDA3-D9D2-0860-C269717A7381}"/>
              </a:ext>
            </a:extLst>
          </p:cNvPr>
          <p:cNvSpPr txBox="1"/>
          <p:nvPr/>
        </p:nvSpPr>
        <p:spPr>
          <a:xfrm>
            <a:off x="654032" y="5569354"/>
            <a:ext cx="109813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venir Next" panose="020B0503020202020204" pitchFamily="34" charset="0"/>
              </a:rPr>
              <a:t>So far DRD1/2/3/4/6 proposals under scrutiny of </a:t>
            </a:r>
            <a:r>
              <a:rPr lang="en-GB" sz="2000" dirty="0">
                <a:latin typeface="Avenir Next" panose="020B0503020202020204" pitchFamily="34" charset="0"/>
                <a:hlinkClick r:id="rId4"/>
              </a:rPr>
              <a:t>DRDC</a:t>
            </a:r>
            <a:r>
              <a:rPr lang="en-GB" sz="2000" dirty="0">
                <a:latin typeface="Avenir Next" panose="020B0503020202020204" pitchFamily="34" charset="0"/>
              </a:rPr>
              <a:t>* (see L. Serin)</a:t>
            </a:r>
            <a:r>
              <a:rPr lang="en-FR" sz="2000" dirty="0"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Avenir Next" panose="020B0503020202020204" pitchFamily="34" charset="0"/>
              </a:rPr>
              <a:t>DRD7 provided an interim document with proposal target during summer also for DRD5</a:t>
            </a:r>
            <a:endParaRPr lang="en-FR" sz="2000" dirty="0">
              <a:latin typeface="Avenir Next" panose="020B0503020202020204" pitchFamily="34" charset="0"/>
            </a:endParaRPr>
          </a:p>
          <a:p>
            <a:pPr algn="ctr"/>
            <a:r>
              <a:rPr lang="en-FR" sz="2000" dirty="0">
                <a:latin typeface="Avenir Next" panose="020B0503020202020204" pitchFamily="34" charset="0"/>
              </a:rPr>
              <a:t>DRD8 being investigated </a:t>
            </a:r>
            <a:r>
              <a:rPr lang="en-FR" sz="2000" dirty="0">
                <a:latin typeface="Avenir Next" panose="020B0503020202020204" pitchFamily="34" charset="0"/>
                <a:hlinkClick r:id="rId5"/>
              </a:rPr>
              <a:t>community meeting 6 Dec</a:t>
            </a:r>
            <a:r>
              <a:rPr lang="en-FR" sz="2000" dirty="0">
                <a:latin typeface="Avenir Next" panose="020B0503020202020204" pitchFamily="34" charset="0"/>
              </a:rPr>
              <a:t>., DRD9 new forum being form</a:t>
            </a:r>
            <a:endParaRPr lang="en-GB" sz="2000" dirty="0">
              <a:latin typeface="Avenir Next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74681-4EBC-DC4F-9785-DCE6946067EF}"/>
              </a:ext>
            </a:extLst>
          </p:cNvPr>
          <p:cNvSpPr txBox="1"/>
          <p:nvPr/>
        </p:nvSpPr>
        <p:spPr>
          <a:xfrm>
            <a:off x="-11463" y="6616900"/>
            <a:ext cx="119258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Avenir Next" panose="020B0503020202020204" pitchFamily="34" charset="0"/>
              </a:rPr>
              <a:t>* CERN </a:t>
            </a:r>
            <a:r>
              <a:rPr lang="en-US" sz="1200" i="1" dirty="0">
                <a:latin typeface="Avenir Next" panose="020B0503020202020204" pitchFamily="34" charset="0"/>
              </a:rPr>
              <a:t>Detector Research and Development review Committee</a:t>
            </a:r>
            <a:endParaRPr lang="en-US" sz="1200" i="1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C5969-8B9A-CC3C-6A77-24215D7D33D8}"/>
              </a:ext>
            </a:extLst>
          </p:cNvPr>
          <p:cNvSpPr txBox="1"/>
          <p:nvPr/>
        </p:nvSpPr>
        <p:spPr>
          <a:xfrm rot="16200000">
            <a:off x="957715" y="3198162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Next" panose="020B0503020202020204" pitchFamily="34" charset="0"/>
              </a:rPr>
              <a:t>French contact L. Serin</a:t>
            </a:r>
            <a:endParaRPr lang="en-FR" dirty="0">
              <a:latin typeface="Avenir Next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30DD25-B314-B7C2-429B-2FC7EA99D108}"/>
              </a:ext>
            </a:extLst>
          </p:cNvPr>
          <p:cNvSpPr/>
          <p:nvPr/>
        </p:nvSpPr>
        <p:spPr>
          <a:xfrm>
            <a:off x="654032" y="290412"/>
            <a:ext cx="10981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Broad brush links between DRDs and with external partners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DRDs can provide technologies to others and/or share developments of similar components with different performance or operation conditions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can involve participation cross-DRD on a same topic (naturally true for transverse DRD7)</a:t>
            </a:r>
          </a:p>
        </p:txBody>
      </p:sp>
    </p:spTree>
    <p:extLst>
      <p:ext uri="{BB962C8B-B14F-4D97-AF65-F5344CB8AC3E}">
        <p14:creationId xmlns:p14="http://schemas.microsoft.com/office/powerpoint/2010/main" val="9327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9" y="628878"/>
            <a:ext cx="1181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DRD proposals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B281E-D6CD-7DBA-6562-AD09BAAC7AB2}"/>
              </a:ext>
            </a:extLst>
          </p:cNvPr>
          <p:cNvSpPr txBox="1"/>
          <p:nvPr/>
        </p:nvSpPr>
        <p:spPr>
          <a:xfrm>
            <a:off x="476388" y="1371074"/>
            <a:ext cx="1123922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Next" panose="020B0503020202020204" pitchFamily="34" charset="0"/>
              </a:rPr>
              <a:t>Scientific program</a:t>
            </a:r>
            <a:r>
              <a:rPr lang="en-US" sz="2000" b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cover about TRL 3 to 6 and consider other DRD programs</a:t>
            </a:r>
          </a:p>
          <a:p>
            <a:pPr marL="630000" lvl="1" indent="-27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breakdown in Work Packages with Deliverables due to achieve Research Goals/Tasks Milestones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Planning is focused on first R&amp;D period of 3 - 4 years</a:t>
            </a:r>
          </a:p>
          <a:p>
            <a:pPr marL="630000" lvl="1" indent="-270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stepping stones earlier strategic programs</a:t>
            </a:r>
          </a:p>
          <a:p>
            <a:pPr marL="630000" lvl="1" indent="-27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iterations toward longer term goals: new technologies - new materials - ultimate radiation tolerance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Human resources and funding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in public document</a:t>
            </a:r>
          </a:p>
          <a:p>
            <a:pPr marL="1200150" lvl="2" indent="-342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list of institutes willing to contribute to various WPs</a:t>
            </a:r>
          </a:p>
          <a:p>
            <a:pPr marL="1200150" lvl="2" indent="-3420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estimate of human and funding resources required to achieve the WP goals</a:t>
            </a:r>
          </a:p>
          <a:p>
            <a:pPr marL="1200150" lvl="2" indent="-34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sums of expected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confidential to DRDC to evaluate feasibility of the programs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current level of human and funding resources expected to be available/prolongated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new resources being requested to achieve the strategic scope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preliminary breakdown of resources per Funding Agency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Basis to establish Funding Agency MoU commitments to DRD WP deliverables (see L. Serin)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9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89659" y="2582615"/>
            <a:ext cx="11812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French institute interests per DRD </a:t>
            </a:r>
          </a:p>
          <a:p>
            <a:pPr algn="ctr"/>
            <a:r>
              <a:rPr lang="en-US" sz="2800" dirty="0">
                <a:latin typeface="Avenir Next" panose="020B0503020202020204" pitchFamily="34" charset="0"/>
              </a:rPr>
              <a:t> </a:t>
            </a:r>
            <a:r>
              <a:rPr lang="en-US" sz="2400" dirty="0">
                <a:latin typeface="Avenir Next" panose="020B0503020202020204" pitchFamily="34" charset="0"/>
              </a:rPr>
              <a:t>reported as they appear in the proposals </a:t>
            </a:r>
            <a:r>
              <a:rPr lang="en-US" sz="2200" dirty="0">
                <a:latin typeface="Avenir Next" panose="020B0503020202020204" pitchFamily="34" charset="0"/>
              </a:rPr>
              <a:t>Work Packages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3220C80-2030-4AB6-1D82-579CB04A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6C79D-5034-E487-9C1D-BB421FB31115}"/>
              </a:ext>
            </a:extLst>
          </p:cNvPr>
          <p:cNvSpPr txBox="1"/>
          <p:nvPr/>
        </p:nvSpPr>
        <p:spPr>
          <a:xfrm>
            <a:off x="-13252" y="6576455"/>
            <a:ext cx="11316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* need cross-check by proponents</a:t>
            </a:r>
            <a:endParaRPr lang="en-US" sz="1400" i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4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3DFE6-785A-586F-4387-B2EDCCE49F53}"/>
              </a:ext>
            </a:extLst>
          </p:cNvPr>
          <p:cNvSpPr/>
          <p:nvPr/>
        </p:nvSpPr>
        <p:spPr>
          <a:xfrm>
            <a:off x="200891" y="513011"/>
            <a:ext cx="11790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DRD1: Gaseous Detectors</a:t>
            </a:r>
            <a:endParaRPr lang="en-US" sz="28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82F3D05-4543-724A-F45A-D017BCBB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2D41-78FA-FCC7-320F-036B7715E6CE}"/>
              </a:ext>
            </a:extLst>
          </p:cNvPr>
          <p:cNvSpPr txBox="1"/>
          <p:nvPr/>
        </p:nvSpPr>
        <p:spPr>
          <a:xfrm>
            <a:off x="375356" y="4907303"/>
            <a:ext cx="114412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 at IRFU large size, high rates… (see F.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Janneau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Drift Chamber light wires, drift cell design and weaving procedures at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Ganil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, LPSC  (see N.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Filippis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WP4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Time Projection Chamber IBF studies and electronics for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readout at IRFU (see D. Jeans)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WP5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RPCs large size multigap and FE with &lt;100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precision at IP2I and Omega (see I.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Laktineh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WP7 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ToF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with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MicroMegas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Picosec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project at IRFU (see A.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Kallitsopoulou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); RPC IP2I, OMEGA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63A17E-9DA5-56F9-8303-68C3DF0A2DA9}"/>
              </a:ext>
            </a:extLst>
          </p:cNvPr>
          <p:cNvSpPr txBox="1"/>
          <p:nvPr/>
        </p:nvSpPr>
        <p:spPr>
          <a:xfrm>
            <a:off x="0" y="6588552"/>
            <a:ext cx="9642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* Detector Research and Development Themes defined in the </a:t>
            </a:r>
            <a:r>
              <a:rPr lang="en-US" sz="1400" i="1" dirty="0">
                <a:latin typeface="Avenir Next" panose="020B0503020202020204" pitchFamily="34" charset="0"/>
                <a:hlinkClick r:id="rId4"/>
              </a:rPr>
              <a:t>ECFA detector roadmap</a:t>
            </a:r>
            <a:endParaRPr lang="en-US" sz="1400" i="1" dirty="0">
              <a:latin typeface="Avenir Next" panose="020B0503020202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459093-AEA3-0D4C-B6BE-C7B5394A7B75}"/>
              </a:ext>
            </a:extLst>
          </p:cNvPr>
          <p:cNvGrpSpPr/>
          <p:nvPr/>
        </p:nvGrpSpPr>
        <p:grpSpPr>
          <a:xfrm>
            <a:off x="1112261" y="1365339"/>
            <a:ext cx="9652953" cy="3252731"/>
            <a:chOff x="1112261" y="1496407"/>
            <a:chExt cx="9652953" cy="325273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ABEC292-8830-35E3-509C-A3AAE011871A}"/>
                </a:ext>
              </a:extLst>
            </p:cNvPr>
            <p:cNvGrpSpPr/>
            <p:nvPr/>
          </p:nvGrpSpPr>
          <p:grpSpPr>
            <a:xfrm>
              <a:off x="1112261" y="1496407"/>
              <a:ext cx="9652953" cy="3252731"/>
              <a:chOff x="1112261" y="1496407"/>
              <a:chExt cx="9652953" cy="3252731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70ADE80-FC4D-6594-EA96-CC12A695C218}"/>
                  </a:ext>
                </a:extLst>
              </p:cNvPr>
              <p:cNvGrpSpPr/>
              <p:nvPr/>
            </p:nvGrpSpPr>
            <p:grpSpPr>
              <a:xfrm>
                <a:off x="1112261" y="1496407"/>
                <a:ext cx="9652953" cy="3252731"/>
                <a:chOff x="1112261" y="1496407"/>
                <a:chExt cx="9652953" cy="3252731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6E0FEC5E-2364-23AA-8353-E4C8621A4351}"/>
                    </a:ext>
                  </a:extLst>
                </p:cNvPr>
                <p:cNvGrpSpPr/>
                <p:nvPr/>
              </p:nvGrpSpPr>
              <p:grpSpPr>
                <a:xfrm>
                  <a:off x="1112261" y="1618585"/>
                  <a:ext cx="9652953" cy="3130553"/>
                  <a:chOff x="975514" y="1670540"/>
                  <a:chExt cx="9652953" cy="3130553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876F9D06-0EB5-B4B3-56DE-2C017D0312B6}"/>
                      </a:ext>
                    </a:extLst>
                  </p:cNvPr>
                  <p:cNvGrpSpPr/>
                  <p:nvPr/>
                </p:nvGrpSpPr>
                <p:grpSpPr>
                  <a:xfrm>
                    <a:off x="975514" y="1670540"/>
                    <a:ext cx="9652953" cy="3130553"/>
                    <a:chOff x="64677" y="1632401"/>
                    <a:chExt cx="9652953" cy="3130553"/>
                  </a:xfrm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8C18E755-ED1D-E680-B554-5E2BA71EE3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7571" y="1632401"/>
                      <a:ext cx="8810059" cy="3130553"/>
                      <a:chOff x="523423" y="1642792"/>
                      <a:chExt cx="8810059" cy="3130553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A4C5A048-76FF-206D-711F-8F59DC9F32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3423" y="1642792"/>
                        <a:ext cx="8810059" cy="3130553"/>
                        <a:chOff x="4031061" y="1986581"/>
                        <a:chExt cx="8810059" cy="3130553"/>
                      </a:xfrm>
                    </p:grpSpPr>
                    <p:pic>
                      <p:nvPicPr>
                        <p:cNvPr id="7" name="Picture 6">
                          <a:extLst>
                            <a:ext uri="{FF2B5EF4-FFF2-40B4-BE49-F238E27FC236}">
                              <a16:creationId xmlns:a16="http://schemas.microsoft.com/office/drawing/2014/main" id="{E9E6DAF7-9BE7-8D6C-CD64-6637407EFAA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96000" y="1986581"/>
                          <a:ext cx="6745120" cy="3130553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1" name="Rectangle 10">
                          <a:extLst>
                            <a:ext uri="{FF2B5EF4-FFF2-40B4-BE49-F238E27FC236}">
                              <a16:creationId xmlns:a16="http://schemas.microsoft.com/office/drawing/2014/main" id="{9501E789-64ED-87F7-1970-E3567615FC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31061" y="2523468"/>
                          <a:ext cx="5040000" cy="21600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00B0F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FR" dirty="0"/>
                        </a:p>
                      </p:txBody>
                    </p:sp>
                    <p:sp>
                      <p:nvSpPr>
                        <p:cNvPr id="14" name="Rectangle 13">
                          <a:extLst>
                            <a:ext uri="{FF2B5EF4-FFF2-40B4-BE49-F238E27FC236}">
                              <a16:creationId xmlns:a16="http://schemas.microsoft.com/office/drawing/2014/main" id="{1F484E53-847B-4840-F82F-3D0E967E9E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31061" y="2806810"/>
                          <a:ext cx="5040000" cy="21600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00B0F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FR"/>
                        </a:p>
                      </p:txBody>
                    </p:sp>
                  </p:grp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3F170176-B095-39F1-4D25-E36E02DD52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17939" y="2136387"/>
                        <a:ext cx="52931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FR" sz="1400" dirty="0"/>
                          <a:t>WP1</a:t>
                        </a:r>
                      </a:p>
                    </p:txBody>
                  </p:sp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868815F4-176D-58CE-989C-1A0DB565C0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17939" y="2424076"/>
                        <a:ext cx="52931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FR" sz="1400" dirty="0"/>
                          <a:t>WP2</a:t>
                        </a:r>
                      </a:p>
                    </p:txBody>
                  </p:sp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2FD6CA8A-E8DE-092E-8687-A8F69F91E67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17939" y="2999454"/>
                        <a:ext cx="52931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FR" sz="1400" dirty="0"/>
                          <a:t>WP4</a:t>
                        </a:r>
                      </a:p>
                    </p:txBody>
                  </p:sp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01DB6B1E-F6D8-16CC-B51E-E3758C29892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17939" y="3297069"/>
                        <a:ext cx="52931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FR" sz="1400" dirty="0"/>
                          <a:t>WP5</a:t>
                        </a:r>
                      </a:p>
                    </p:txBody>
                  </p:sp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23C75A24-7414-F651-BCA5-9AC3DA28CB4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17939" y="3870339"/>
                        <a:ext cx="52931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FR" sz="1400" dirty="0"/>
                          <a:t>WP7</a:t>
                        </a:r>
                      </a:p>
                    </p:txBody>
                  </p:sp>
                </p:grp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437901D0-91F1-264E-D96D-91C3610369E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-746795" y="2844376"/>
                      <a:ext cx="2330830" cy="70788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FCC-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ee</a:t>
                      </a:r>
                      <a:endParaRPr lang="en-US" sz="20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detector concepts </a:t>
                      </a:r>
                      <a:endParaRPr lang="en-FR" sz="20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C9249154-ADEF-0F3B-D05C-FF19400557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253" y="2121799"/>
                      <a:ext cx="147944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all</a:t>
                      </a:r>
                      <a:endParaRPr lang="en-FR" sz="1600" dirty="0"/>
                    </a:p>
                  </p:txBody>
                </p: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C10AC1C9-27B8-3189-5F73-11EDD9F5E2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253" y="2402537"/>
                      <a:ext cx="187296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IDEA, ALLEGRO</a:t>
                      </a:r>
                      <a:endParaRPr lang="en-FR" sz="1600" dirty="0"/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546DA857-FCD2-5725-54F7-15D3AE357D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253" y="2986885"/>
                      <a:ext cx="170670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ILD’, ALLEGRO</a:t>
                      </a:r>
                      <a:endParaRPr lang="en-FR" sz="1600" dirty="0"/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7D75E792-740A-99A3-CC3A-F13062D403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253" y="3275507"/>
                      <a:ext cx="112874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ILD’, CLD</a:t>
                      </a:r>
                      <a:endParaRPr lang="en-FR" sz="1600" dirty="0"/>
                    </a:p>
                  </p:txBody>
                </p: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B46557B9-2E6C-DF71-398D-0841803397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253" y="3870734"/>
                      <a:ext cx="147944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all</a:t>
                      </a:r>
                      <a:endParaRPr lang="en-FR" sz="1600" dirty="0"/>
                    </a:p>
                  </p:txBody>
                </p:sp>
              </p:grp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458F8D4B-88E6-B45E-6536-716081930ADE}"/>
                      </a:ext>
                    </a:extLst>
                  </p:cNvPr>
                  <p:cNvSpPr/>
                  <p:nvPr/>
                </p:nvSpPr>
                <p:spPr>
                  <a:xfrm>
                    <a:off x="1814379" y="3067507"/>
                    <a:ext cx="5040000" cy="2160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F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ED89709E-909C-3228-BD00-E5468F084D16}"/>
                      </a:ext>
                    </a:extLst>
                  </p:cNvPr>
                  <p:cNvSpPr/>
                  <p:nvPr/>
                </p:nvSpPr>
                <p:spPr>
                  <a:xfrm>
                    <a:off x="1814379" y="3355855"/>
                    <a:ext cx="5040000" cy="2160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F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C870816B-FED9-9F0B-F542-123EBFFEC6CC}"/>
                      </a:ext>
                    </a:extLst>
                  </p:cNvPr>
                  <p:cNvSpPr/>
                  <p:nvPr/>
                </p:nvSpPr>
                <p:spPr>
                  <a:xfrm>
                    <a:off x="1814379" y="3953661"/>
                    <a:ext cx="5040000" cy="216000"/>
                  </a:xfrm>
                  <a:prstGeom prst="rect">
                    <a:avLst/>
                  </a:prstGeom>
                  <a:noFill/>
                  <a:ln w="19050">
                    <a:solidFill>
                      <a:srgbClr val="00B0F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9807567-86D4-4462-71E5-48537DBCD6C3}"/>
                    </a:ext>
                  </a:extLst>
                </p:cNvPr>
                <p:cNvSpPr txBox="1"/>
                <p:nvPr/>
              </p:nvSpPr>
              <p:spPr>
                <a:xfrm>
                  <a:off x="4935683" y="149640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dirty="0"/>
                    <a:t>*</a:t>
                  </a: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52CA83F-E900-5205-0C19-EB21F8272873}"/>
                  </a:ext>
                </a:extLst>
              </p:cNvPr>
              <p:cNvSpPr txBox="1"/>
              <p:nvPr/>
            </p:nvSpPr>
            <p:spPr>
              <a:xfrm>
                <a:off x="1894155" y="4147593"/>
                <a:ext cx="1800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600" dirty="0"/>
                  <a:t>IRFU - GANIL - LPSC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28906-DE93-5831-3DA5-FC343AE50805}"/>
                  </a:ext>
                </a:extLst>
              </p:cNvPr>
              <p:cNvSpPr txBox="1"/>
              <p:nvPr/>
            </p:nvSpPr>
            <p:spPr>
              <a:xfrm>
                <a:off x="3549671" y="4147593"/>
                <a:ext cx="5293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400" dirty="0"/>
                  <a:t>WP8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96516AA-B772-D15B-2B14-EA3C03DFE3F1}"/>
                </a:ext>
              </a:extLst>
            </p:cNvPr>
            <p:cNvSpPr txBox="1"/>
            <p:nvPr/>
          </p:nvSpPr>
          <p:spPr>
            <a:xfrm>
              <a:off x="2605888" y="4398695"/>
              <a:ext cx="1088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/>
                <a:t>IRFU- LSBB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57B5B3-5FEC-52E3-A16E-C643E0967CE5}"/>
                </a:ext>
              </a:extLst>
            </p:cNvPr>
            <p:cNvSpPr txBox="1"/>
            <p:nvPr/>
          </p:nvSpPr>
          <p:spPr>
            <a:xfrm>
              <a:off x="3549671" y="4426002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400" dirty="0"/>
                <a:t>WP9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26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A1D04-B627-D1A3-45F5-546EEF067B10}"/>
              </a:ext>
            </a:extLst>
          </p:cNvPr>
          <p:cNvSpPr txBox="1"/>
          <p:nvPr/>
        </p:nvSpPr>
        <p:spPr>
          <a:xfrm>
            <a:off x="531033" y="456611"/>
            <a:ext cx="10932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DRD3: Solid State Detectors</a:t>
            </a:r>
            <a:endParaRPr lang="en-GB" sz="2800" dirty="0">
              <a:latin typeface="Avenir Next" panose="020B0503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1211321-A84E-367E-73AD-30C6BA5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F0AD16-91CD-C246-CD63-7AB925E9DEAB}"/>
              </a:ext>
            </a:extLst>
          </p:cNvPr>
          <p:cNvGrpSpPr/>
          <p:nvPr/>
        </p:nvGrpSpPr>
        <p:grpSpPr>
          <a:xfrm>
            <a:off x="806561" y="1594594"/>
            <a:ext cx="10578879" cy="2636501"/>
            <a:chOff x="878171" y="1795927"/>
            <a:chExt cx="10578879" cy="263650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44001AA-48A9-5C96-654B-08289D094949}"/>
                </a:ext>
              </a:extLst>
            </p:cNvPr>
            <p:cNvGrpSpPr/>
            <p:nvPr/>
          </p:nvGrpSpPr>
          <p:grpSpPr>
            <a:xfrm>
              <a:off x="2277766" y="1797267"/>
              <a:ext cx="5809236" cy="2606762"/>
              <a:chOff x="2188471" y="4481694"/>
              <a:chExt cx="5809236" cy="26067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F91598B-563C-CD6C-D8C1-46CDAB85AE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3200"/>
              <a:stretch/>
            </p:blipFill>
            <p:spPr>
              <a:xfrm>
                <a:off x="2188471" y="4481694"/>
                <a:ext cx="5809236" cy="260676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F4732C-B927-879B-69C3-1E1D1708DE18}"/>
                  </a:ext>
                </a:extLst>
              </p:cNvPr>
              <p:cNvSpPr/>
              <p:nvPr/>
            </p:nvSpPr>
            <p:spPr>
              <a:xfrm>
                <a:off x="2588964" y="4666411"/>
                <a:ext cx="914400" cy="40011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23FC19-BA2E-2A2B-A856-F79A3498D214}"/>
                  </a:ext>
                </a:extLst>
              </p:cNvPr>
              <p:cNvSpPr/>
              <p:nvPr/>
            </p:nvSpPr>
            <p:spPr>
              <a:xfrm>
                <a:off x="2588964" y="5225241"/>
                <a:ext cx="914400" cy="400110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7417B8-7A75-CFD4-ACB9-A85F2813917E}"/>
                  </a:ext>
                </a:extLst>
              </p:cNvPr>
              <p:cNvSpPr/>
              <p:nvPr/>
            </p:nvSpPr>
            <p:spPr>
              <a:xfrm>
                <a:off x="2591520" y="6392747"/>
                <a:ext cx="914400" cy="454236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1E637B6-79A1-7459-9DAF-4F173A312DC7}"/>
                  </a:ext>
                </a:extLst>
              </p:cNvPr>
              <p:cNvSpPr/>
              <p:nvPr/>
            </p:nvSpPr>
            <p:spPr>
              <a:xfrm>
                <a:off x="2588964" y="5808365"/>
                <a:ext cx="9144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02FA2E4-448F-2C41-9227-BEAF6B72D786}"/>
                </a:ext>
              </a:extLst>
            </p:cNvPr>
            <p:cNvGrpSpPr/>
            <p:nvPr/>
          </p:nvGrpSpPr>
          <p:grpSpPr>
            <a:xfrm>
              <a:off x="878171" y="1795927"/>
              <a:ext cx="10578879" cy="2636501"/>
              <a:chOff x="415807" y="2315333"/>
              <a:chExt cx="10578879" cy="263650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2B359D-981A-063A-62B2-43FF4C2C5B46}"/>
                  </a:ext>
                </a:extLst>
              </p:cNvPr>
              <p:cNvSpPr txBox="1"/>
              <p:nvPr/>
            </p:nvSpPr>
            <p:spPr>
              <a:xfrm rot="5400000">
                <a:off x="9398516" y="3355664"/>
                <a:ext cx="2607565" cy="58477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</a:rPr>
                  <a:t>can collapse in monolithic design with 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0048639-58BD-C245-598E-E41B480BE5CA}"/>
                  </a:ext>
                </a:extLst>
              </p:cNvPr>
              <p:cNvGrpSpPr/>
              <p:nvPr/>
            </p:nvGrpSpPr>
            <p:grpSpPr>
              <a:xfrm>
                <a:off x="415807" y="2315333"/>
                <a:ext cx="9938444" cy="2427348"/>
                <a:chOff x="415807" y="2315333"/>
                <a:chExt cx="9938444" cy="2427348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C555BA0-2D6C-E6B9-0816-0FDCA28DEFD0}"/>
                    </a:ext>
                  </a:extLst>
                </p:cNvPr>
                <p:cNvSpPr txBox="1"/>
                <p:nvPr/>
              </p:nvSpPr>
              <p:spPr>
                <a:xfrm>
                  <a:off x="415807" y="2773125"/>
                  <a:ext cx="1336988" cy="400110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@ FCC-</a:t>
                  </a:r>
                  <a:r>
                    <a:rPr lang="en-US" sz="2000" dirty="0" err="1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ee</a:t>
                  </a:r>
                  <a:r>
                    <a:rPr lang="en-US" sz="20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 </a:t>
                  </a:r>
                  <a:endParaRPr lang="en-FR" sz="2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B8535F-017A-AC4B-36EB-F526DAB453D1}"/>
                    </a:ext>
                  </a:extLst>
                </p:cNvPr>
                <p:cNvSpPr txBox="1"/>
                <p:nvPr/>
              </p:nvSpPr>
              <p:spPr>
                <a:xfrm>
                  <a:off x="415807" y="3648048"/>
                  <a:ext cx="1336988" cy="40011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rgbClr val="FF0000"/>
                      </a:solidFill>
                      <a:latin typeface="Avenir Next" panose="020B0503020202020204" pitchFamily="34" charset="0"/>
                    </a:rPr>
                    <a:t>@ FCC-</a:t>
                  </a:r>
                  <a:r>
                    <a:rPr lang="en-US" sz="2000" dirty="0" err="1">
                      <a:solidFill>
                        <a:srgbClr val="FF0000"/>
                      </a:solidFill>
                      <a:latin typeface="Avenir Next" panose="020B0503020202020204" pitchFamily="34" charset="0"/>
                    </a:rPr>
                    <a:t>hh</a:t>
                  </a:r>
                  <a:endParaRPr lang="en-FR" sz="2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DAA1A6-20C8-29F9-BA97-7A029849860E}"/>
                    </a:ext>
                  </a:extLst>
                </p:cNvPr>
                <p:cNvSpPr txBox="1"/>
                <p:nvPr/>
              </p:nvSpPr>
              <p:spPr>
                <a:xfrm>
                  <a:off x="415807" y="4217188"/>
                  <a:ext cx="1336988" cy="400110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@ FCC-</a:t>
                  </a:r>
                  <a:r>
                    <a:rPr lang="en-US" sz="2000" dirty="0" err="1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ee</a:t>
                  </a:r>
                  <a:r>
                    <a:rPr lang="en-US" sz="20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 </a:t>
                  </a:r>
                  <a:endParaRPr lang="en-FR" sz="2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5C20EE3-AC21-5423-2477-5DF2B991270D}"/>
                    </a:ext>
                  </a:extLst>
                </p:cNvPr>
                <p:cNvSpPr txBox="1"/>
                <p:nvPr/>
              </p:nvSpPr>
              <p:spPr>
                <a:xfrm>
                  <a:off x="7694368" y="2357474"/>
                  <a:ext cx="2562406" cy="584775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VD </a:t>
                  </a:r>
                  <a:r>
                    <a: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all concepts </a:t>
                  </a:r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- CT </a:t>
                  </a:r>
                  <a:r>
                    <a: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CLD</a:t>
                  </a:r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 - HGC </a:t>
                  </a:r>
                  <a:r>
                    <a: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ILD’ &amp; CLD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269A452-F331-9280-2CD4-4E5DC84332AF}"/>
                    </a:ext>
                  </a:extLst>
                </p:cNvPr>
                <p:cNvSpPr txBox="1"/>
                <p:nvPr/>
              </p:nvSpPr>
              <p:spPr>
                <a:xfrm>
                  <a:off x="7717849" y="3079802"/>
                  <a:ext cx="2538924" cy="584775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CT </a:t>
                  </a:r>
                  <a:r>
                    <a: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CLD</a:t>
                  </a:r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 - HGC </a:t>
                  </a:r>
                  <a:r>
                    <a: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ILD’ &amp; CLD </a:t>
                  </a:r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- TL </a:t>
                  </a:r>
                  <a:r>
                    <a: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all concepts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1FBB6B-CB9D-CA92-2417-48FD52F5A920}"/>
                    </a:ext>
                  </a:extLst>
                </p:cNvPr>
                <p:cNvSpPr txBox="1"/>
                <p:nvPr/>
              </p:nvSpPr>
              <p:spPr>
                <a:xfrm>
                  <a:off x="7717848" y="4157906"/>
                  <a:ext cx="1799181" cy="584775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monolithic for FE </a:t>
                  </a:r>
                </a:p>
                <a:p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" panose="020B0503020202020204" pitchFamily="34" charset="0"/>
                    </a:rPr>
                    <a:t>+ digital features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6AA725E-DB62-DC27-6258-CD5FAD7332B9}"/>
                    </a:ext>
                  </a:extLst>
                </p:cNvPr>
                <p:cNvCxnSpPr/>
                <p:nvPr/>
              </p:nvCxnSpPr>
              <p:spPr>
                <a:xfrm flipH="1">
                  <a:off x="9676341" y="4439688"/>
                  <a:ext cx="602466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ight Brace 28">
                  <a:extLst>
                    <a:ext uri="{FF2B5EF4-FFF2-40B4-BE49-F238E27FC236}">
                      <a16:creationId xmlns:a16="http://schemas.microsoft.com/office/drawing/2014/main" id="{C806A84B-14DC-E884-42E8-66A6652943DD}"/>
                    </a:ext>
                  </a:extLst>
                </p:cNvPr>
                <p:cNvSpPr/>
                <p:nvPr/>
              </p:nvSpPr>
              <p:spPr>
                <a:xfrm>
                  <a:off x="10308532" y="2315333"/>
                  <a:ext cx="45719" cy="1152000"/>
                </a:xfrm>
                <a:prstGeom prst="rightBrace">
                  <a:avLst/>
                </a:prstGeom>
                <a:ln w="19050">
                  <a:solidFill>
                    <a:srgbClr val="00B0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28" name="Right Brace 27">
                  <a:extLst>
                    <a:ext uri="{FF2B5EF4-FFF2-40B4-BE49-F238E27FC236}">
                      <a16:creationId xmlns:a16="http://schemas.microsoft.com/office/drawing/2014/main" id="{736065BC-701B-22C1-9A98-68743EDC0B6B}"/>
                    </a:ext>
                  </a:extLst>
                </p:cNvPr>
                <p:cNvSpPr/>
                <p:nvPr/>
              </p:nvSpPr>
              <p:spPr>
                <a:xfrm flipH="1">
                  <a:off x="2027132" y="2477640"/>
                  <a:ext cx="61120" cy="998366"/>
                </a:xfrm>
                <a:prstGeom prst="rightBrace">
                  <a:avLst/>
                </a:prstGeom>
                <a:ln w="19050">
                  <a:solidFill>
                    <a:srgbClr val="00B0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8845547-2610-C51C-97BE-3C2A7BC2B95B}"/>
              </a:ext>
            </a:extLst>
          </p:cNvPr>
          <p:cNvSpPr txBox="1"/>
          <p:nvPr/>
        </p:nvSpPr>
        <p:spPr>
          <a:xfrm>
            <a:off x="290955" y="4648345"/>
            <a:ext cx="1161009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TJ 65 (180) nm  (small electrode design) at APC, CPPM, IPHC, IP2I, LPNHE (see A. Besson);</a:t>
            </a:r>
          </a:p>
          <a:p>
            <a:pPr marL="572400"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       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LFoundry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150 nm (large electrode design) at IRFU (see P.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Schwemling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LGAD at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, Omega, LPNHE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WP3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WBG at LPSC, Diamond and Silicon at LPSC,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; Silicon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at APC, IRFU and LPNHE (HL-LHC and FCC-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hh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)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WP4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in house interconnect. 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CPPM,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IJCLab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; wafer to wafer interconnect. for MCMOS at IP2I, all interconnection  </a:t>
            </a:r>
          </a:p>
          <a:p>
            <a:pPr marL="11430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                  techniques at LPNHE, mechanics &amp; cooling 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CPPM, LPNHE (see M. Winter)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3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7C8703-EF5F-364D-7E9C-662486B3887B}"/>
              </a:ext>
            </a:extLst>
          </p:cNvPr>
          <p:cNvSpPr txBox="1"/>
          <p:nvPr/>
        </p:nvSpPr>
        <p:spPr>
          <a:xfrm>
            <a:off x="722511" y="434082"/>
            <a:ext cx="10215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DRD4: Photon detectors and PID</a:t>
            </a:r>
            <a:endParaRPr lang="en-GB" sz="2800" dirty="0">
              <a:latin typeface="Avenir Next" panose="020B0503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078B1-2614-6692-C5FB-F4C5FC03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22334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700A25-E5A5-8A2E-9FD5-63677E9153FE}"/>
              </a:ext>
            </a:extLst>
          </p:cNvPr>
          <p:cNvSpPr txBox="1"/>
          <p:nvPr/>
        </p:nvSpPr>
        <p:spPr>
          <a:xfrm>
            <a:off x="422564" y="5202031"/>
            <a:ext cx="11346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WP 4.5.1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radiation hard scintillating fibers at LPC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" panose="020B0503020202020204" pitchFamily="34" charset="0"/>
              </a:rPr>
              <a:t>WP 4.2.1/4.2</a:t>
            </a:r>
            <a:r>
              <a:rPr lang="en-US" dirty="0">
                <a:latin typeface="Avenir Next" panose="020B0503020202020204" pitchFamily="34" charset="0"/>
              </a:rPr>
              <a:t>.2/4.2.3</a:t>
            </a:r>
            <a:r>
              <a:rPr lang="en-US" sz="1800" dirty="0">
                <a:latin typeface="Avenir Next" panose="020B0503020202020204" pitchFamily="34" charset="0"/>
              </a:rPr>
              <a:t>. 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PICMIC nano-PMT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photodetector concept at IP2I (low TRL in WG6) 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WP 4.3.1/4.4.1/4.4.2 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new radiators materials &amp; components, coupling to single photon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SiPM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for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ToF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TL at CPPM</a:t>
            </a:r>
          </a:p>
          <a:p>
            <a:pPr marL="399600" indent="-28440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WG 4.1/4.4/4 </a:t>
            </a:r>
            <a:r>
              <a:rPr lang="en-US" sz="1600" dirty="0">
                <a:latin typeface="Avenir Next" panose="020B0503020202020204" pitchFamily="34" charset="0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IRFU interest not yet assigned to WPs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1BBDB3-514D-BA91-6DC8-E6CEA3F5C4E0}"/>
              </a:ext>
            </a:extLst>
          </p:cNvPr>
          <p:cNvSpPr txBox="1"/>
          <p:nvPr/>
        </p:nvSpPr>
        <p:spPr>
          <a:xfrm>
            <a:off x="1419643" y="1254436"/>
            <a:ext cx="93527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@ 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 :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  <a:r>
              <a:rPr lang="en-US" dirty="0">
                <a:latin typeface="Avenir Next" panose="020B0503020202020204" pitchFamily="34" charset="0"/>
              </a:rPr>
              <a:t>synergies for solid state photodetectors (</a:t>
            </a:r>
            <a:r>
              <a:rPr lang="en-US" dirty="0" err="1">
                <a:latin typeface="Avenir Next" panose="020B0503020202020204" pitchFamily="34" charset="0"/>
              </a:rPr>
              <a:t>SiPM</a:t>
            </a:r>
            <a:r>
              <a:rPr lang="en-US" dirty="0">
                <a:latin typeface="Avenir Next" panose="020B0503020202020204" pitchFamily="34" charset="0"/>
              </a:rPr>
              <a:t>/SPAD) for calorimetry  </a:t>
            </a:r>
          </a:p>
          <a:p>
            <a:r>
              <a:rPr lang="en-US" dirty="0">
                <a:latin typeface="Avenir Next" panose="020B0503020202020204" pitchFamily="34" charset="0"/>
              </a:rPr>
              <a:t>                        in </a:t>
            </a:r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IDEA, ILD’, CLD</a:t>
            </a:r>
            <a:r>
              <a:rPr lang="en-US" dirty="0">
                <a:latin typeface="Avenir Next" panose="020B0503020202020204" pitchFamily="34" charset="0"/>
              </a:rPr>
              <a:t>, for ARC in </a:t>
            </a:r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ILD’, CLD </a:t>
            </a:r>
            <a:r>
              <a:rPr lang="en-US" dirty="0">
                <a:latin typeface="Avenir Next" panose="020B0503020202020204" pitchFamily="34" charset="0"/>
              </a:rPr>
              <a:t>and optical </a:t>
            </a:r>
            <a:r>
              <a:rPr lang="en-US" dirty="0" err="1">
                <a:latin typeface="Avenir Next" panose="020B0503020202020204" pitchFamily="34" charset="0"/>
              </a:rPr>
              <a:t>ToF</a:t>
            </a:r>
            <a:r>
              <a:rPr lang="en-US" dirty="0">
                <a:latin typeface="Avenir Next" panose="020B0503020202020204" pitchFamily="34" charset="0"/>
              </a:rPr>
              <a:t> TL </a:t>
            </a:r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(in all concepts)</a:t>
            </a:r>
            <a:endParaRPr lang="en-FR" dirty="0">
              <a:solidFill>
                <a:srgbClr val="00B0F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B90E1F-382B-721A-8040-0A04FE2C95B3}"/>
              </a:ext>
            </a:extLst>
          </p:cNvPr>
          <p:cNvGrpSpPr/>
          <p:nvPr/>
        </p:nvGrpSpPr>
        <p:grpSpPr>
          <a:xfrm>
            <a:off x="2895739" y="2115401"/>
            <a:ext cx="6377944" cy="2849738"/>
            <a:chOff x="2641321" y="2216019"/>
            <a:chExt cx="6377944" cy="28497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64ECEF-C949-8D19-FF75-28DCF5FC8704}"/>
                </a:ext>
              </a:extLst>
            </p:cNvPr>
            <p:cNvGrpSpPr/>
            <p:nvPr/>
          </p:nvGrpSpPr>
          <p:grpSpPr>
            <a:xfrm>
              <a:off x="2641321" y="2216019"/>
              <a:ext cx="6377944" cy="2849738"/>
              <a:chOff x="2807178" y="3918244"/>
              <a:chExt cx="6377944" cy="27866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B2E960B-E59E-0BF9-2C83-18396474F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7178" y="3968300"/>
                <a:ext cx="6377944" cy="273659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254A91-6C66-912E-DDDB-ADD2FF961854}"/>
                  </a:ext>
                </a:extLst>
              </p:cNvPr>
              <p:cNvSpPr/>
              <p:nvPr/>
            </p:nvSpPr>
            <p:spPr>
              <a:xfrm flipH="1">
                <a:off x="5514609" y="3918244"/>
                <a:ext cx="184667" cy="161901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D06750-B128-633C-E3BC-06840BE8A1E2}"/>
                </a:ext>
              </a:extLst>
            </p:cNvPr>
            <p:cNvSpPr/>
            <p:nvPr/>
          </p:nvSpPr>
          <p:spPr>
            <a:xfrm>
              <a:off x="2985018" y="3027901"/>
              <a:ext cx="960894" cy="840506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8C6580-B609-27A3-EAC7-5736871117EF}"/>
                </a:ext>
              </a:extLst>
            </p:cNvPr>
            <p:cNvSpPr/>
            <p:nvPr/>
          </p:nvSpPr>
          <p:spPr>
            <a:xfrm>
              <a:off x="5660037" y="2966616"/>
              <a:ext cx="776559" cy="840506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1CE47A-21A5-EA8C-90C9-4228BD5F7C0F}"/>
                </a:ext>
              </a:extLst>
            </p:cNvPr>
            <p:cNvSpPr/>
            <p:nvPr/>
          </p:nvSpPr>
          <p:spPr>
            <a:xfrm>
              <a:off x="6598897" y="2967531"/>
              <a:ext cx="776559" cy="840506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367164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397626</TotalTime>
  <Words>3559</Words>
  <Application>Microsoft Macintosh PowerPoint</Application>
  <PresentationFormat>Widescreen</PresentationFormat>
  <Paragraphs>445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Next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Microsoft Office User</cp:lastModifiedBy>
  <cp:revision>17107</cp:revision>
  <cp:lastPrinted>2020-01-16T15:11:18Z</cp:lastPrinted>
  <dcterms:created xsi:type="dcterms:W3CDTF">2015-10-09T13:44:56Z</dcterms:created>
  <dcterms:modified xsi:type="dcterms:W3CDTF">2023-11-23T13:20:51Z</dcterms:modified>
</cp:coreProperties>
</file>