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fr-FR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6"/>
    <p:restoredTop sz="94712"/>
  </p:normalViewPr>
  <p:slideViewPr>
    <p:cSldViewPr snapToGrid="0">
      <p:cViewPr varScale="1">
        <p:scale>
          <a:sx n="125" d="100"/>
          <a:sy n="125" d="100"/>
        </p:scale>
        <p:origin x="184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914400" y="2130426"/>
            <a:ext cx="10363200" cy="1470025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43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70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839200" y="274639"/>
            <a:ext cx="2743200" cy="5851525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609600" y="274639"/>
            <a:ext cx="8026400" cy="5851525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20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161312" y="6469954"/>
            <a:ext cx="17012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3557093" y="6469954"/>
            <a:ext cx="50778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233776" y="6469954"/>
            <a:ext cx="1796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0000"/>
                </a:solidFill>
              </a:defRPr>
            </a:lvl1pPr>
          </a:lstStyle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50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>
  <p:cSld name="En-têt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34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40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endParaRPr lang="fr-FR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14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49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92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08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pour une image  2"/>
          <p:cNvSpPr>
            <a:spLocks noGrp="1"/>
          </p:cNvSpPr>
          <p:nvPr>
            <p:ph type="pic" idx="1"/>
          </p:nvPr>
        </p:nvSpPr>
        <p:spPr bwMode="auto"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90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9"/>
          <p:cNvPicPr>
            <a:picLocks noChangeAspect="1"/>
          </p:cNvPicPr>
          <p:nvPr/>
        </p:nvPicPr>
        <p:blipFill>
          <a:blip r:embed="rId13"/>
          <a:stretch/>
        </p:blipFill>
        <p:spPr bwMode="auto">
          <a:xfrm>
            <a:off x="0" y="1"/>
            <a:ext cx="12192000" cy="6858001"/>
          </a:xfrm>
          <a:prstGeom prst="rect">
            <a:avLst/>
          </a:prstGeom>
        </p:spPr>
      </p:pic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09600" y="652741"/>
            <a:ext cx="10972800" cy="764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bn-IN"/>
              <a:t>Cliquez et modifiez le titre</a:t>
            </a:r>
            <a:endParaRPr lang="fr-FR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bn-IN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bn-IN"/>
              <a:t>Deuxième niveau</a:t>
            </a:r>
            <a:endParaRPr/>
          </a:p>
          <a:p>
            <a:pPr lvl="2">
              <a:defRPr/>
            </a:pPr>
            <a:r>
              <a:rPr lang="bn-IN"/>
              <a:t>Troisième niveau</a:t>
            </a:r>
            <a:endParaRPr/>
          </a:p>
          <a:p>
            <a:pPr lvl="3">
              <a:defRPr/>
            </a:pPr>
            <a:r>
              <a:rPr lang="bn-IN"/>
              <a:t>Quatrième niveau</a:t>
            </a:r>
            <a:endParaRPr/>
          </a:p>
          <a:p>
            <a:pPr lvl="4">
              <a:defRPr/>
            </a:pPr>
            <a:r>
              <a:rPr lang="bn-IN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161312" y="6469954"/>
            <a:ext cx="17012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fld id="{28A165D9-DD4B-BB4D-9CE4-2DEE5A4B520B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3557093" y="6469954"/>
            <a:ext cx="50778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233776" y="6469954"/>
            <a:ext cx="1796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0000"/>
                </a:solidFill>
              </a:defRPr>
            </a:lvl1pPr>
          </a:lstStyle>
          <a:p>
            <a:fld id="{9534F30B-268E-BA44-A067-7F112CF412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6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585" eaLnBrk="1" hangingPunct="1">
        <a:spcBef>
          <a:spcPts val="0"/>
        </a:spcBef>
        <a:buNone/>
        <a:defRPr sz="48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eaLnBrk="1" hangingPunct="1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eaLnBrk="1" hangingPunct="1">
        <a:spcBef>
          <a:spcPts val="0"/>
        </a:spcBef>
        <a:buFont typeface="Arial"/>
        <a:buChar char="–"/>
        <a:defRPr sz="2667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eaLnBrk="1" hangingPunct="1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eaLnBrk="1" hangingPunct="1">
        <a:spcBef>
          <a:spcPts val="0"/>
        </a:spcBef>
        <a:buFont typeface="Arial"/>
        <a:buChar char="–"/>
        <a:defRPr sz="2133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eaLnBrk="1" hangingPunct="1">
        <a:spcBef>
          <a:spcPts val="0"/>
        </a:spcBef>
        <a:buFont typeface="Arial"/>
        <a:buChar char="»"/>
        <a:defRPr sz="2133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eaLnBrk="1" hangingPunct="1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eaLnBrk="1" hangingPunct="1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eaLnBrk="1" hangingPunct="1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eaLnBrk="1" hangingPunct="1">
        <a:spcBef>
          <a:spcPts val="0"/>
        </a:spcBef>
        <a:buFont typeface="Arial"/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eaLnBrk="1" hangingPunct="1">
        <a:defRPr sz="24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57E111-57A4-AFD3-BAC2-5E394FFFD8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Intégrer les coûts d’exploitation dans les achats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8CB837-4FC3-270F-1FAA-815573E466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68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F4FE52-9B53-92CE-FA84-09723003E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Problématique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120F93-BF89-C890-E2A0-FFB64C104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Mieux intégrer les couts d’exploitation dans les choix matériels</a:t>
            </a:r>
          </a:p>
          <a:p>
            <a:pPr lvl="1"/>
            <a:r>
              <a:rPr lang="fr-FR" dirty="0"/>
              <a:t>En particulier les coûts électriques</a:t>
            </a:r>
          </a:p>
          <a:p>
            <a:r>
              <a:rPr lang="fr-FR" dirty="0"/>
              <a:t>Les chiffres sont a prendre avec prudence</a:t>
            </a:r>
          </a:p>
          <a:p>
            <a:pPr lvl="1"/>
            <a:r>
              <a:rPr lang="fr-FR" dirty="0"/>
              <a:t>Avant tout une initiative a poursuivre dans les années a suivre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A5255A1-96E4-F968-F84A-E68EF851C22B}"/>
              </a:ext>
            </a:extLst>
          </p:cNvPr>
          <p:cNvSpPr txBox="1"/>
          <p:nvPr/>
        </p:nvSpPr>
        <p:spPr>
          <a:xfrm rot="20406231">
            <a:off x="3981040" y="4674209"/>
            <a:ext cx="5282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Cette fois ci présentation sans cout CO2</a:t>
            </a:r>
          </a:p>
        </p:txBody>
      </p:sp>
    </p:spTree>
    <p:extLst>
      <p:ext uri="{BB962C8B-B14F-4D97-AF65-F5344CB8AC3E}">
        <p14:creationId xmlns:p14="http://schemas.microsoft.com/office/powerpoint/2010/main" val="2406827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89D8FC-FF6D-DF2C-D243-DF0CBBB77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004"/>
            <a:ext cx="10515600" cy="1325563"/>
          </a:xfrm>
        </p:spPr>
        <p:txBody>
          <a:bodyPr/>
          <a:lstStyle/>
          <a:p>
            <a:r>
              <a:rPr lang="fr-FR" dirty="0"/>
              <a:t>Consommation (basé sur les TPD)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E5A56FAD-362C-EECA-8D6F-A8D7ACD59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370585"/>
              </p:ext>
            </p:extLst>
          </p:nvPr>
        </p:nvGraphicFramePr>
        <p:xfrm>
          <a:off x="55881" y="1483360"/>
          <a:ext cx="12080237" cy="4612640"/>
        </p:xfrm>
        <a:graphic>
          <a:graphicData uri="http://schemas.openxmlformats.org/drawingml/2006/table">
            <a:tbl>
              <a:tblPr/>
              <a:tblGrid>
                <a:gridCol w="1039960">
                  <a:extLst>
                    <a:ext uri="{9D8B030D-6E8A-4147-A177-3AD203B41FA5}">
                      <a16:colId xmlns:a16="http://schemas.microsoft.com/office/drawing/2014/main" val="3688953371"/>
                    </a:ext>
                  </a:extLst>
                </a:gridCol>
                <a:gridCol w="686158">
                  <a:extLst>
                    <a:ext uri="{9D8B030D-6E8A-4147-A177-3AD203B41FA5}">
                      <a16:colId xmlns:a16="http://schemas.microsoft.com/office/drawing/2014/main" val="954421508"/>
                    </a:ext>
                  </a:extLst>
                </a:gridCol>
                <a:gridCol w="621832">
                  <a:extLst>
                    <a:ext uri="{9D8B030D-6E8A-4147-A177-3AD203B41FA5}">
                      <a16:colId xmlns:a16="http://schemas.microsoft.com/office/drawing/2014/main" val="1049386013"/>
                    </a:ext>
                  </a:extLst>
                </a:gridCol>
                <a:gridCol w="686158">
                  <a:extLst>
                    <a:ext uri="{9D8B030D-6E8A-4147-A177-3AD203B41FA5}">
                      <a16:colId xmlns:a16="http://schemas.microsoft.com/office/drawing/2014/main" val="3285767700"/>
                    </a:ext>
                  </a:extLst>
                </a:gridCol>
                <a:gridCol w="686158">
                  <a:extLst>
                    <a:ext uri="{9D8B030D-6E8A-4147-A177-3AD203B41FA5}">
                      <a16:colId xmlns:a16="http://schemas.microsoft.com/office/drawing/2014/main" val="504977406"/>
                    </a:ext>
                  </a:extLst>
                </a:gridCol>
                <a:gridCol w="686158">
                  <a:extLst>
                    <a:ext uri="{9D8B030D-6E8A-4147-A177-3AD203B41FA5}">
                      <a16:colId xmlns:a16="http://schemas.microsoft.com/office/drawing/2014/main" val="2290142660"/>
                    </a:ext>
                  </a:extLst>
                </a:gridCol>
                <a:gridCol w="718323">
                  <a:extLst>
                    <a:ext uri="{9D8B030D-6E8A-4147-A177-3AD203B41FA5}">
                      <a16:colId xmlns:a16="http://schemas.microsoft.com/office/drawing/2014/main" val="263379158"/>
                    </a:ext>
                  </a:extLst>
                </a:gridCol>
                <a:gridCol w="686158">
                  <a:extLst>
                    <a:ext uri="{9D8B030D-6E8A-4147-A177-3AD203B41FA5}">
                      <a16:colId xmlns:a16="http://schemas.microsoft.com/office/drawing/2014/main" val="2145394717"/>
                    </a:ext>
                  </a:extLst>
                </a:gridCol>
                <a:gridCol w="686158">
                  <a:extLst>
                    <a:ext uri="{9D8B030D-6E8A-4147-A177-3AD203B41FA5}">
                      <a16:colId xmlns:a16="http://schemas.microsoft.com/office/drawing/2014/main" val="140380893"/>
                    </a:ext>
                  </a:extLst>
                </a:gridCol>
                <a:gridCol w="57676">
                  <a:extLst>
                    <a:ext uri="{9D8B030D-6E8A-4147-A177-3AD203B41FA5}">
                      <a16:colId xmlns:a16="http://schemas.microsoft.com/office/drawing/2014/main" val="97023096"/>
                    </a:ext>
                  </a:extLst>
                </a:gridCol>
                <a:gridCol w="57676">
                  <a:extLst>
                    <a:ext uri="{9D8B030D-6E8A-4147-A177-3AD203B41FA5}">
                      <a16:colId xmlns:a16="http://schemas.microsoft.com/office/drawing/2014/main" val="3969916286"/>
                    </a:ext>
                  </a:extLst>
                </a:gridCol>
                <a:gridCol w="686158">
                  <a:extLst>
                    <a:ext uri="{9D8B030D-6E8A-4147-A177-3AD203B41FA5}">
                      <a16:colId xmlns:a16="http://schemas.microsoft.com/office/drawing/2014/main" val="2667394523"/>
                    </a:ext>
                  </a:extLst>
                </a:gridCol>
                <a:gridCol w="686158">
                  <a:extLst>
                    <a:ext uri="{9D8B030D-6E8A-4147-A177-3AD203B41FA5}">
                      <a16:colId xmlns:a16="http://schemas.microsoft.com/office/drawing/2014/main" val="74257150"/>
                    </a:ext>
                  </a:extLst>
                </a:gridCol>
                <a:gridCol w="686158">
                  <a:extLst>
                    <a:ext uri="{9D8B030D-6E8A-4147-A177-3AD203B41FA5}">
                      <a16:colId xmlns:a16="http://schemas.microsoft.com/office/drawing/2014/main" val="1684828007"/>
                    </a:ext>
                  </a:extLst>
                </a:gridCol>
                <a:gridCol w="686158">
                  <a:extLst>
                    <a:ext uri="{9D8B030D-6E8A-4147-A177-3AD203B41FA5}">
                      <a16:colId xmlns:a16="http://schemas.microsoft.com/office/drawing/2014/main" val="4043992944"/>
                    </a:ext>
                  </a:extLst>
                </a:gridCol>
                <a:gridCol w="686158">
                  <a:extLst>
                    <a:ext uri="{9D8B030D-6E8A-4147-A177-3AD203B41FA5}">
                      <a16:colId xmlns:a16="http://schemas.microsoft.com/office/drawing/2014/main" val="2335910341"/>
                    </a:ext>
                  </a:extLst>
                </a:gridCol>
                <a:gridCol w="1179334">
                  <a:extLst>
                    <a:ext uri="{9D8B030D-6E8A-4147-A177-3AD203B41FA5}">
                      <a16:colId xmlns:a16="http://schemas.microsoft.com/office/drawing/2014/main" val="2976872776"/>
                    </a:ext>
                  </a:extLst>
                </a:gridCol>
                <a:gridCol w="857698">
                  <a:extLst>
                    <a:ext uri="{9D8B030D-6E8A-4147-A177-3AD203B41FA5}">
                      <a16:colId xmlns:a16="http://schemas.microsoft.com/office/drawing/2014/main" val="3195751632"/>
                    </a:ext>
                  </a:extLst>
                </a:gridCol>
              </a:tblGrid>
              <a:tr h="1153160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dirty="0" err="1">
                          <a:effectLst/>
                        </a:rPr>
                        <a:t>Modele</a:t>
                      </a:r>
                      <a:endParaRPr lang="fr-FR" sz="900" dirty="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>
                          <a:effectLst/>
                        </a:rPr>
                        <a:t>CPU</a:t>
                      </a:r>
                      <a:endParaRPr lang="fr-FR" sz="9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>
                          <a:effectLst/>
                        </a:rPr>
                        <a:t>TPD (Watt)</a:t>
                      </a:r>
                      <a:endParaRPr lang="fr-FR" sz="9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>
                          <a:effectLst/>
                        </a:rPr>
                        <a:t>HS23 / thread</a:t>
                      </a:r>
                      <a:endParaRPr lang="fr-FR" sz="9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>
                          <a:effectLst/>
                        </a:rPr>
                        <a:t>Watt / thread</a:t>
                      </a:r>
                      <a:endParaRPr lang="fr-FR" sz="9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>
                          <a:effectLst/>
                        </a:rPr>
                        <a:t>Watt / HS23</a:t>
                      </a:r>
                      <a:endParaRPr lang="fr-FR" sz="9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fr-FR" sz="900" b="1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>
                          <a:effectLst/>
                        </a:rPr>
                        <a:t>€ / KWh</a:t>
                      </a:r>
                      <a:endParaRPr lang="fr-FR" sz="9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fr-FR" sz="900" b="1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dirty="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dirty="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dirty="0">
                          <a:effectLst/>
                        </a:rPr>
                        <a:t>HS23/W</a:t>
                      </a:r>
                      <a:endParaRPr lang="fr-FR" sz="900" dirty="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>
                          <a:effectLst/>
                        </a:rPr>
                        <a:t>KWh/an.thread</a:t>
                      </a:r>
                      <a:endParaRPr lang="fr-FR" sz="9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>
                          <a:effectLst/>
                        </a:rPr>
                        <a:t>KWh/an.HS23</a:t>
                      </a:r>
                      <a:endParaRPr lang="fr-FR" sz="9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>
                          <a:effectLst/>
                        </a:rPr>
                        <a:t>€/an.thread</a:t>
                      </a:r>
                      <a:endParaRPr lang="fr-FR" sz="9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>
                          <a:effectLst/>
                        </a:rPr>
                        <a:t>€/an.HS23</a:t>
                      </a:r>
                      <a:endParaRPr lang="fr-FR" sz="9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718320"/>
                  </a:ext>
                </a:extLst>
              </a:tr>
              <a:tr h="576580"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EPYC 9634 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84.00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290.00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11.55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0.15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0.43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0.56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984344"/>
                  </a:ext>
                </a:extLst>
              </a:tr>
              <a:tr h="576580"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EPYC 7702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64.00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200.00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10.49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1.56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0.15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0.43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rgbClr val="FF0000"/>
                          </a:solidFill>
                          <a:effectLst/>
                        </a:rPr>
                        <a:t>6.71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13.69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1.30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5.89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rgbClr val="FF0000"/>
                          </a:solidFill>
                          <a:effectLst/>
                        </a:rPr>
                        <a:t>0.56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41752"/>
                  </a:ext>
                </a:extLst>
              </a:tr>
              <a:tr h="576580"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EPYC 7453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28.00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225.00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14.90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4.02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0.27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 dirty="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0.43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rgbClr val="FF0000"/>
                          </a:solidFill>
                          <a:effectLst/>
                        </a:rPr>
                        <a:t>3.71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35.20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2.36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15.13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rgbClr val="FF0000"/>
                          </a:solidFill>
                          <a:effectLst/>
                        </a:rPr>
                        <a:t>1.02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13467"/>
                  </a:ext>
                </a:extLst>
              </a:tr>
              <a:tr h="576580"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EPYC 9534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280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13.11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2.19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0.17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0.43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rgbClr val="FF0000"/>
                          </a:solidFill>
                          <a:effectLst/>
                        </a:rPr>
                        <a:t>5.99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19.16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1.46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>
                          <a:effectLst/>
                        </a:rPr>
                        <a:t>8.24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rgbClr val="FF0000"/>
                          </a:solidFill>
                          <a:effectLst/>
                        </a:rPr>
                        <a:t>0.63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555987"/>
                  </a:ext>
                </a:extLst>
              </a:tr>
              <a:tr h="576580"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ARM 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128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190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10.50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1.48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0.14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accent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0.43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accent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7.07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accent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13.00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1.24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accent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5.59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chemeClr val="accent1"/>
                          </a:solidFill>
                          <a:effectLst/>
                        </a:rPr>
                        <a:t>0.53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350310"/>
                  </a:ext>
                </a:extLst>
              </a:tr>
              <a:tr h="576580"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EPYC 7513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200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14.70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3.13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0.21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0.43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 dirty="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fr-FR" sz="1100" dirty="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rgbClr val="FF0000"/>
                          </a:solidFill>
                          <a:effectLst/>
                        </a:rPr>
                        <a:t>4.70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 dirty="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27.38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1.86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fr-FR" sz="1100" dirty="0">
                        <a:effectLst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effectLst/>
                        </a:rPr>
                        <a:t>11.77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100" dirty="0">
                          <a:solidFill>
                            <a:srgbClr val="FF0000"/>
                          </a:solidFill>
                          <a:effectLst/>
                        </a:rPr>
                        <a:t>0.80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081757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ECD7F569-6892-67BF-007A-9C518B869AD5}"/>
              </a:ext>
            </a:extLst>
          </p:cNvPr>
          <p:cNvSpPr txBox="1"/>
          <p:nvPr/>
        </p:nvSpPr>
        <p:spPr>
          <a:xfrm>
            <a:off x="350520" y="6117664"/>
            <a:ext cx="1137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*: Estimé</a:t>
            </a:r>
          </a:p>
        </p:txBody>
      </p:sp>
    </p:spTree>
    <p:extLst>
      <p:ext uri="{BB962C8B-B14F-4D97-AF65-F5344CB8AC3E}">
        <p14:creationId xmlns:p14="http://schemas.microsoft.com/office/powerpoint/2010/main" val="410023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6D1AA7-F51C-7D8B-FA29-19E8F9F18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Achats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6599D8-BD48-F23C-53CF-F1A7B3609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DL365 – 2 * EPYC 7513 ( 12 K€) – 1880 HS23</a:t>
            </a:r>
          </a:p>
          <a:p>
            <a:pPr lvl="1"/>
            <a:r>
              <a:rPr lang="fr-FR" dirty="0"/>
              <a:t>6.4 €/HS23</a:t>
            </a:r>
          </a:p>
          <a:p>
            <a:pPr lvl="1"/>
            <a:r>
              <a:rPr lang="fr-FR" dirty="0"/>
              <a:t>0.91 €/HS23.an ( + 0.8 consommation) – 1.7 €/an</a:t>
            </a:r>
          </a:p>
          <a:p>
            <a:r>
              <a:rPr lang="fr-FR" dirty="0"/>
              <a:t>DL365 – 2 * EPYC 7702 ( 19.7 K€) – 2690 HS23</a:t>
            </a:r>
          </a:p>
          <a:p>
            <a:pPr lvl="1"/>
            <a:r>
              <a:rPr lang="fr-FR" dirty="0"/>
              <a:t>7.3 €/HS23</a:t>
            </a:r>
          </a:p>
          <a:p>
            <a:pPr lvl="1"/>
            <a:r>
              <a:rPr lang="fr-FR" dirty="0"/>
              <a:t>1.04 €/HS23.an ( + 0.6 consommation) - 1.64 €/an</a:t>
            </a:r>
          </a:p>
          <a:p>
            <a:r>
              <a:rPr lang="fr-FR" dirty="0"/>
              <a:t>DL365 – 2* EPYC 9634 (29 K€) – Estim. 3260 HS23</a:t>
            </a:r>
          </a:p>
          <a:p>
            <a:pPr lvl="1"/>
            <a:r>
              <a:rPr lang="fr-FR" dirty="0"/>
              <a:t>9.8 €/HS23</a:t>
            </a:r>
          </a:p>
          <a:p>
            <a:pPr lvl="1"/>
            <a:r>
              <a:rPr lang="fr-FR" dirty="0"/>
              <a:t>1.4 €/HS23.an ( + 0.6 consommation) – 2 €/an</a:t>
            </a:r>
          </a:p>
          <a:p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ARM – 2 * </a:t>
            </a:r>
            <a:r>
              <a:rPr lang="fr-FR" dirty="0" err="1">
                <a:solidFill>
                  <a:schemeClr val="bg2">
                    <a:lumMod val="50000"/>
                  </a:schemeClr>
                </a:solidFill>
              </a:rPr>
              <a:t>Ampere</a:t>
            </a:r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 Max (12.5 K€</a:t>
            </a:r>
            <a:r>
              <a:rPr lang="fr-FR">
                <a:solidFill>
                  <a:schemeClr val="bg2">
                    <a:lumMod val="50000"/>
                  </a:schemeClr>
                </a:solidFill>
              </a:rPr>
              <a:t>) (</a:t>
            </a:r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Devis Juin 2023)</a:t>
            </a:r>
          </a:p>
          <a:p>
            <a:pPr lvl="1"/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6.05 €/HS23</a:t>
            </a:r>
          </a:p>
          <a:p>
            <a:pPr lvl="1"/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0.86 €/HS23.an ( + 0.53 consommation) – 1.4 €/an</a:t>
            </a:r>
          </a:p>
        </p:txBody>
      </p:sp>
    </p:spTree>
    <p:extLst>
      <p:ext uri="{BB962C8B-B14F-4D97-AF65-F5344CB8AC3E}">
        <p14:creationId xmlns:p14="http://schemas.microsoft.com/office/powerpoint/2010/main" val="1455145439"/>
      </p:ext>
    </p:extLst>
  </p:cSld>
  <p:clrMapOvr>
    <a:masterClrMapping/>
  </p:clrMapOvr>
</p:sld>
</file>

<file path=ppt/theme/theme1.xml><?xml version="1.0" encoding="utf-8"?>
<a:theme xmlns:a="http://schemas.openxmlformats.org/drawingml/2006/main" name="IJCLab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Bureau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JCLab" id="{E43EE543-B303-5C4F-8C09-E56607717CB2}" vid="{9F245249-52A8-CA41-9E47-7F2BD908670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IJCLab</Template>
  <TotalTime>74</TotalTime>
  <Words>317</Words>
  <Application>Microsoft Macintosh PowerPoint</Application>
  <PresentationFormat>Grand écran</PresentationFormat>
  <Paragraphs>106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IJCLab</vt:lpstr>
      <vt:lpstr>Intégrer les coûts d’exploitation dans les achats</vt:lpstr>
      <vt:lpstr>Problématique</vt:lpstr>
      <vt:lpstr>Consommation (basé sur les TPD)</vt:lpstr>
      <vt:lpstr>Achats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Cout CPU et achats ARM</dc:title>
  <dc:creator>Guillaume Philippon</dc:creator>
  <cp:lastModifiedBy>Guillaume Philippon</cp:lastModifiedBy>
  <cp:revision>11</cp:revision>
  <dcterms:created xsi:type="dcterms:W3CDTF">2023-11-29T13:35:07Z</dcterms:created>
  <dcterms:modified xsi:type="dcterms:W3CDTF">2023-11-29T14:49:13Z</dcterms:modified>
</cp:coreProperties>
</file>