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256" r:id="rId5"/>
    <p:sldId id="257" r:id="rId6"/>
    <p:sldId id="269" r:id="rId7"/>
    <p:sldId id="303" r:id="rId8"/>
    <p:sldId id="295" r:id="rId9"/>
    <p:sldId id="299" r:id="rId10"/>
    <p:sldId id="305" r:id="rId11"/>
    <p:sldId id="281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83" r:id="rId20"/>
    <p:sldId id="284" r:id="rId21"/>
    <p:sldId id="285" r:id="rId22"/>
    <p:sldId id="286" r:id="rId23"/>
    <p:sldId id="349" r:id="rId24"/>
    <p:sldId id="350" r:id="rId25"/>
    <p:sldId id="351" r:id="rId26"/>
    <p:sldId id="352" r:id="rId27"/>
    <p:sldId id="353" r:id="rId28"/>
    <p:sldId id="319" r:id="rId29"/>
    <p:sldId id="354" r:id="rId30"/>
    <p:sldId id="355" r:id="rId31"/>
    <p:sldId id="359" r:id="rId32"/>
    <p:sldId id="361" r:id="rId33"/>
    <p:sldId id="362" r:id="rId34"/>
    <p:sldId id="357" r:id="rId35"/>
    <p:sldId id="358" r:id="rId36"/>
    <p:sldId id="301" r:id="rId37"/>
    <p:sldId id="265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6A"/>
    <a:srgbClr val="85CDDA"/>
    <a:srgbClr val="C2A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67" autoAdjust="0"/>
    <p:restoredTop sz="94660"/>
  </p:normalViewPr>
  <p:slideViewPr>
    <p:cSldViewPr snapToGrid="0">
      <p:cViewPr varScale="1">
        <p:scale>
          <a:sx n="213" d="100"/>
          <a:sy n="213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0FBF7-E35B-EE4A-8EE1-1314635166C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4D113-E5A8-0B4F-A7AC-32FB011D5A1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43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50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8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8ABB8FA-E11F-654D-A799-0D271E87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0936027-F456-DC48-AD12-58FBE035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368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6C0939C-BB57-4F44-BDE8-52FCD982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FD55E58D-1C57-EC49-89F6-BAADB19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14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BCDB7C72-DB0B-7746-B8C1-E786444A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76012147-C10E-704A-A68B-7BFB8410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35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AE0F5ED-9D49-E449-97EE-A4103E83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0ED3C3DD-0900-0843-9BB9-C885EAB3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24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EB48529-41CD-1A40-8904-189AB030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4B76EA9-1591-B444-9D32-88ADEF76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074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60C662-0DA6-E346-AFC2-3FBC402C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CB0A5-B580-7B47-B0A5-F3A262F4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864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22E9464-96DA-0E4F-A527-6E0198BA6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2EB8BB8-07FC-5F4F-806E-36FA9666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5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400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AC752119-8F98-F344-A906-10CB47C9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C8C5DC8-CDA2-7E4A-9B4A-5CF6F0E5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856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FC6C1504-BBF8-0E4F-9696-A1DBF223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03B8DD6A-F72E-F24E-B550-86FE816D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104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C2932764-0061-A648-A3C6-7484B2A0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ADD203A-BEB8-4D46-8E9C-AD02FAF4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078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070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976767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5766" y="6356350"/>
            <a:ext cx="678034" cy="365125"/>
          </a:xfrm>
        </p:spPr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78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122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232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409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075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38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265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436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971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253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921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55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50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461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493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0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8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942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366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351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162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776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7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94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0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94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50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0867" y="6409444"/>
            <a:ext cx="7805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497842" y="6409444"/>
            <a:ext cx="587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2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3FBE433-5999-AA4C-B1E3-882A78EE2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547" y="6511627"/>
            <a:ext cx="786585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DBCDD92D-8389-6748-84D5-1ECAC0074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1226" y="64742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30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6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tiff"/><Relationship Id="rId7" Type="http://schemas.openxmlformats.org/officeDocument/2006/relationships/hyperlink" Target="https://github.com/lpc-umr6533/cpo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1016/j.ejmp.2021.07.016" TargetMode="External"/><Relationship Id="rId5" Type="http://schemas.openxmlformats.org/officeDocument/2006/relationships/hyperlink" Target="https://www.physicamedica.com/article/S1120-1797(21)00260-X/fulltext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lpc-umr6533/cpo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cp.2014.06.01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002/mp.14490" TargetMode="External"/><Relationship Id="rId4" Type="http://schemas.openxmlformats.org/officeDocument/2006/relationships/hyperlink" Target="https://doi.org/10.1016/j.ejmp.2021.05.02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hyperlink" Target="http://opengatecollaboration.org/mailinglis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nssmic.ieee.org/2023/" TargetMode="External"/><Relationship Id="rId7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nrsformation.cnrs.fr/python-data-analysis-for-gate-simulations?mc=gate" TargetMode="External"/><Relationship Id="rId5" Type="http://schemas.openxmlformats.org/officeDocument/2006/relationships/hyperlink" Target="https://cnrsformation.cnrs.fr/gate-training-on-medical-imaging-dosimetry-radiation-therapy?mc=GATE%20Training" TargetMode="External"/><Relationship Id="rId4" Type="http://schemas.openxmlformats.org/officeDocument/2006/relationships/hyperlink" Target="https://indico.in2p3.fr/e/gate2023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OpenGATE/Gate" TargetMode="External"/><Relationship Id="rId13" Type="http://schemas.openxmlformats.org/officeDocument/2006/relationships/hyperlink" Target="https://indico.in2p3.fr/e/gate2022" TargetMode="External"/><Relationship Id="rId3" Type="http://schemas.openxmlformats.org/officeDocument/2006/relationships/hyperlink" Target="http://www.opengatecollaboration.org/" TargetMode="External"/><Relationship Id="rId7" Type="http://schemas.openxmlformats.org/officeDocument/2006/relationships/image" Target="../media/image54.tiff"/><Relationship Id="rId12" Type="http://schemas.openxmlformats.org/officeDocument/2006/relationships/hyperlink" Target="https://cnrsformation.cnrs.fr/python-data-analysis-for-gate-simulations?mc=gat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opengate.readthedocs.io/en/latest/" TargetMode="External"/><Relationship Id="rId11" Type="http://schemas.openxmlformats.org/officeDocument/2006/relationships/hyperlink" Target="https://cnrsformation.cnrs.fr/gate-training-on-medical-imaging-dosimetry-radiation-therapy?mc=gate" TargetMode="External"/><Relationship Id="rId5" Type="http://schemas.openxmlformats.org/officeDocument/2006/relationships/hyperlink" Target="https://opengate.readthedocs.io/en/latest/installation.html" TargetMode="External"/><Relationship Id="rId10" Type="http://schemas.openxmlformats.org/officeDocument/2006/relationships/hyperlink" Target="https://github.com/OpenGATE/gatetools" TargetMode="External"/><Relationship Id="rId4" Type="http://schemas.openxmlformats.org/officeDocument/2006/relationships/hyperlink" Target="https://listserv.in2p3.fr/cgi-bin/wa?A0=OPENGATE-L" TargetMode="External"/><Relationship Id="rId9" Type="http://schemas.openxmlformats.org/officeDocument/2006/relationships/hyperlink" Target="https://github.com/OpenGATE/GateContrib" TargetMode="External"/><Relationship Id="rId14" Type="http://schemas.openxmlformats.org/officeDocument/2006/relationships/hyperlink" Target="https://indico.in2p3.fr/e/gate202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GATE/opengat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am-gate.readthedocs.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OpenGate/opengat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83576" y="2080100"/>
            <a:ext cx="8224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bg1"/>
                </a:solidFill>
              </a:rPr>
              <a:t>Advances</a:t>
            </a:r>
            <a:r>
              <a:rPr lang="fr-FR" sz="5400" b="1" dirty="0">
                <a:solidFill>
                  <a:schemeClr val="bg1"/>
                </a:solidFill>
              </a:rPr>
              <a:t> for ion </a:t>
            </a:r>
            <a:r>
              <a:rPr lang="fr-FR" sz="5400" b="1" dirty="0" err="1">
                <a:solidFill>
                  <a:schemeClr val="bg1"/>
                </a:solidFill>
              </a:rPr>
              <a:t>beam</a:t>
            </a:r>
            <a:r>
              <a:rPr lang="fr-FR" sz="5400" b="1" dirty="0">
                <a:solidFill>
                  <a:schemeClr val="bg1"/>
                </a:solidFill>
              </a:rPr>
              <a:t> irradiation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32585" y="3900737"/>
            <a:ext cx="470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Lydia Maigne, Lydia.Maigne@clermont.in2p3.fr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On </a:t>
            </a:r>
            <a:r>
              <a:rPr lang="fr-FR" b="1" dirty="0" err="1">
                <a:solidFill>
                  <a:schemeClr val="bg1"/>
                </a:solidFill>
              </a:rPr>
              <a:t>behalf</a:t>
            </a:r>
            <a:r>
              <a:rPr lang="fr-FR" b="1" dirty="0">
                <a:solidFill>
                  <a:schemeClr val="bg1"/>
                </a:solidFill>
              </a:rPr>
              <a:t> of the </a:t>
            </a:r>
            <a:r>
              <a:rPr lang="fr-FR" b="1" dirty="0" err="1">
                <a:solidFill>
                  <a:schemeClr val="bg1"/>
                </a:solidFill>
              </a:rPr>
              <a:t>OpenGATE</a:t>
            </a:r>
            <a:r>
              <a:rPr lang="fr-FR" b="1" dirty="0">
                <a:solidFill>
                  <a:schemeClr val="bg1"/>
                </a:solidFill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3728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741FCC-58A5-4AFC-7892-CD8B22E19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052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0E6A4E-F170-038F-97CC-17061BEC6ADE}"/>
              </a:ext>
            </a:extLst>
          </p:cNvPr>
          <p:cNvSpPr txBox="1"/>
          <p:nvPr/>
        </p:nvSpPr>
        <p:spPr>
          <a:xfrm>
            <a:off x="7844854" y="5940611"/>
            <a:ext cx="357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Work in </a:t>
            </a:r>
            <a:r>
              <a:rPr lang="fr-FR" b="1" dirty="0" err="1">
                <a:solidFill>
                  <a:srgbClr val="7030A0"/>
                </a:solidFill>
              </a:rPr>
              <a:t>progress</a:t>
            </a:r>
            <a:r>
              <a:rPr lang="fr-FR" b="1" dirty="0">
                <a:solidFill>
                  <a:srgbClr val="7030A0"/>
                </a:solidFill>
              </a:rPr>
              <a:t> for </a:t>
            </a:r>
            <a:r>
              <a:rPr lang="fr-FR" b="1" dirty="0" err="1">
                <a:solidFill>
                  <a:srgbClr val="7030A0"/>
                </a:solidFill>
              </a:rPr>
              <a:t>other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cell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lines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872FBE-A9BE-E6A7-5171-19D7855D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132629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0F8108-DAA4-789F-E57F-FFF53CD4B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0524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A9D56F-3BD3-B1D6-F3E6-165EA440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375485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BE3E40-D60D-B1E3-C601-81EF32BB1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0"/>
            <a:ext cx="12192000" cy="660524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79A6B-2C74-1792-BE6F-D5EEBD4E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280763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13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3B93FC-96D9-F7B8-EA19-DF0D6DAEE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0524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9427A3-B7F6-AEF2-5206-6D883A11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225447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8D7DBF-3188-2CCC-DCC7-8C933C08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0524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517B8-BB70-6F8F-31D1-DDA362D6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419735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484536-58B7-18D2-EEB4-7DCF66E0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5" y="1529627"/>
            <a:ext cx="6609976" cy="2432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64F520-CDEC-175E-7E9F-2A13005F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398" y="3897817"/>
            <a:ext cx="6609977" cy="24322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E031A3-2465-CB28-7B72-0218DC511DFB}"/>
              </a:ext>
            </a:extLst>
          </p:cNvPr>
          <p:cNvSpPr txBox="1"/>
          <p:nvPr/>
        </p:nvSpPr>
        <p:spPr>
          <a:xfrm>
            <a:off x="1884779" y="592325"/>
            <a:ext cx="910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Validation, C-ion , </a:t>
            </a:r>
            <a:r>
              <a:rPr lang="fr-FR" sz="2800" b="1" dirty="0" err="1">
                <a:solidFill>
                  <a:srgbClr val="0C406A"/>
                </a:solidFill>
              </a:rPr>
              <a:t>physical</a:t>
            </a:r>
            <a:r>
              <a:rPr lang="fr-FR" sz="2800" b="1" dirty="0">
                <a:solidFill>
                  <a:srgbClr val="0C406A"/>
                </a:solidFill>
              </a:rPr>
              <a:t> and </a:t>
            </a:r>
            <a:r>
              <a:rPr lang="fr-FR" sz="2800" b="1" dirty="0" err="1">
                <a:solidFill>
                  <a:srgbClr val="0C406A"/>
                </a:solidFill>
              </a:rPr>
              <a:t>biological</a:t>
            </a:r>
            <a:r>
              <a:rPr lang="fr-FR" sz="2800" b="1" dirty="0">
                <a:solidFill>
                  <a:srgbClr val="0C406A"/>
                </a:solidFill>
              </a:rPr>
              <a:t> dose </a:t>
            </a:r>
            <a:r>
              <a:rPr lang="fr-FR" sz="2800" b="1" dirty="0" err="1">
                <a:solidFill>
                  <a:srgbClr val="0C406A"/>
                </a:solidFill>
              </a:rPr>
              <a:t>using</a:t>
            </a:r>
            <a:r>
              <a:rPr lang="fr-FR" sz="2800" b="1" dirty="0">
                <a:solidFill>
                  <a:srgbClr val="0C406A"/>
                </a:solidFill>
              </a:rPr>
              <a:t> </a:t>
            </a:r>
            <a:r>
              <a:rPr lang="fr-FR" sz="2800" b="1" dirty="0" err="1">
                <a:solidFill>
                  <a:srgbClr val="0C406A"/>
                </a:solidFill>
              </a:rPr>
              <a:t>mMKM</a:t>
            </a:r>
            <a:endParaRPr lang="fr-FR" sz="2800" b="1" dirty="0">
              <a:solidFill>
                <a:srgbClr val="0C406A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3D1A2D-AA0A-9E78-618C-134DC409EDFC}"/>
              </a:ext>
            </a:extLst>
          </p:cNvPr>
          <p:cNvSpPr txBox="1"/>
          <p:nvPr/>
        </p:nvSpPr>
        <p:spPr>
          <a:xfrm>
            <a:off x="2743199" y="1344961"/>
            <a:ext cx="145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Physical dose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D64622-4E0E-72EB-AC28-0B9C3101B972}"/>
              </a:ext>
            </a:extLst>
          </p:cNvPr>
          <p:cNvSpPr txBox="1"/>
          <p:nvPr/>
        </p:nvSpPr>
        <p:spPr>
          <a:xfrm>
            <a:off x="8017434" y="3633750"/>
            <a:ext cx="16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Biological</a:t>
            </a:r>
            <a:r>
              <a:rPr lang="fr-FR" b="1" dirty="0"/>
              <a:t> dose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A2B41FA-D0F9-64AB-B3F3-A5DF508B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86976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16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0D28D5-D897-1224-C129-E6D5C3CF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38"/>
            <a:ext cx="12192000" cy="6604744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4FE66FF-D603-199C-F4A1-1F7D0E46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239829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62023" y="1767721"/>
            <a:ext cx="92385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for radiation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CPOP &amp; water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radiolysis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chemistry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31728" y="4181180"/>
            <a:ext cx="362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collaboration: LPC, LP2IB, LPSC</a:t>
            </a:r>
          </a:p>
        </p:txBody>
      </p:sp>
    </p:spTree>
    <p:extLst>
      <p:ext uri="{BB962C8B-B14F-4D97-AF65-F5344CB8AC3E}">
        <p14:creationId xmlns:p14="http://schemas.microsoft.com/office/powerpoint/2010/main" val="276439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96069-72C6-CD4E-B053-861EAE0D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322971-0EFE-B54F-82AE-644D2D64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5F6BB8-FDC4-4B0D-844F-C8A15974EB03}"/>
              </a:ext>
            </a:extLst>
          </p:cNvPr>
          <p:cNvSpPr txBox="1"/>
          <p:nvPr/>
        </p:nvSpPr>
        <p:spPr>
          <a:xfrm>
            <a:off x="7253557" y="5025437"/>
            <a:ext cx="566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FA4509-FCB8-C7E3-5D66-B6B79B83E3E3}"/>
              </a:ext>
            </a:extLst>
          </p:cNvPr>
          <p:cNvSpPr txBox="1"/>
          <p:nvPr/>
        </p:nvSpPr>
        <p:spPr>
          <a:xfrm>
            <a:off x="6316965" y="5186085"/>
            <a:ext cx="83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Dosimetry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D4481B-DFBB-7B44-FDCA-34088D8BCAAE}"/>
              </a:ext>
            </a:extLst>
          </p:cNvPr>
          <p:cNvSpPr txBox="1"/>
          <p:nvPr/>
        </p:nvSpPr>
        <p:spPr>
          <a:xfrm>
            <a:off x="7012968" y="5700717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BAB2451-9F6D-473B-9CD3-DBD981EED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7915" y="210209"/>
            <a:ext cx="10008506" cy="1143000"/>
          </a:xfrm>
        </p:spPr>
        <p:txBody>
          <a:bodyPr>
            <a:normAutofit/>
          </a:bodyPr>
          <a:lstStyle/>
          <a:p>
            <a:pPr algn="r"/>
            <a:r>
              <a:rPr lang="fr-FR" altLang="fr-FR" sz="32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CPOP: a C++ </a:t>
            </a:r>
            <a:r>
              <a:rPr lang="fr-FR" altLang="fr-FR" sz="3200" b="1" dirty="0" err="1">
                <a:solidFill>
                  <a:srgbClr val="0C406A"/>
                </a:solidFill>
                <a:latin typeface="+mn-lt"/>
                <a:ea typeface="+mn-ea"/>
                <a:cs typeface="+mn-cs"/>
              </a:rPr>
              <a:t>cell</a:t>
            </a:r>
            <a:r>
              <a:rPr lang="fr-FR" altLang="fr-FR" sz="32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 population modeler </a:t>
            </a:r>
            <a:r>
              <a:rPr lang="fr-FR" altLang="fr-FR" sz="3200" b="1" dirty="0" err="1">
                <a:solidFill>
                  <a:srgbClr val="0C406A"/>
                </a:solidFill>
                <a:latin typeface="+mn-lt"/>
                <a:ea typeface="+mn-ea"/>
                <a:cs typeface="+mn-cs"/>
              </a:rPr>
              <a:t>coupled</a:t>
            </a:r>
            <a:r>
              <a:rPr lang="fr-FR" altLang="fr-FR" sz="32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altLang="fr-FR" sz="3200" b="1" dirty="0" err="1">
                <a:solidFill>
                  <a:srgbClr val="0C406A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FR" altLang="fr-FR" sz="32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 Geant4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0BD72EA-436F-102B-364B-79AE3BFF2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4" y="3725513"/>
            <a:ext cx="8727425" cy="434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" sz="1400" dirty="0"/>
              <a:t>3 </a:t>
            </a:r>
            <a:r>
              <a:rPr lang="fr-FR" sz="1400" dirty="0" err="1"/>
              <a:t>shells</a:t>
            </a:r>
            <a:r>
              <a:rPr lang="fr" sz="1400" dirty="0"/>
              <a:t>: </a:t>
            </a:r>
            <a:r>
              <a:rPr lang="fr" sz="1400" dirty="0" err="1">
                <a:solidFill>
                  <a:srgbClr val="008000"/>
                </a:solidFill>
              </a:rPr>
              <a:t>Necrosis</a:t>
            </a:r>
            <a:r>
              <a:rPr lang="fr" sz="1400" dirty="0">
                <a:solidFill>
                  <a:srgbClr val="008000"/>
                </a:solidFill>
              </a:rPr>
              <a:t>, </a:t>
            </a:r>
            <a:r>
              <a:rPr lang="fr" sz="1400" dirty="0" err="1">
                <a:solidFill>
                  <a:srgbClr val="FF6600"/>
                </a:solidFill>
              </a:rPr>
              <a:t>Intermediary</a:t>
            </a:r>
            <a:r>
              <a:rPr lang="fr" sz="1400" dirty="0">
                <a:solidFill>
                  <a:srgbClr val="FF6600"/>
                </a:solidFill>
              </a:rPr>
              <a:t>, </a:t>
            </a:r>
            <a:r>
              <a:rPr lang="fr" sz="1400" dirty="0" err="1">
                <a:solidFill>
                  <a:schemeClr val="accent5">
                    <a:lumMod val="75000"/>
                  </a:schemeClr>
                </a:solidFill>
              </a:rPr>
              <a:t>External</a:t>
            </a:r>
            <a:endParaRPr lang="fr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sampled</a:t>
            </a:r>
            <a:r>
              <a:rPr lang="fr-FR" sz="1400" dirty="0"/>
              <a:t> per zone</a:t>
            </a:r>
          </a:p>
          <a:p>
            <a:pPr>
              <a:defRPr/>
            </a:pPr>
            <a:r>
              <a:rPr lang="fr-FR" sz="1400" dirty="0" err="1"/>
              <a:t>NPs</a:t>
            </a:r>
            <a:r>
              <a:rPr lang="fr-FR" sz="1400" dirty="0"/>
              <a:t> </a:t>
            </a:r>
            <a:r>
              <a:rPr lang="fr-FR" sz="1400" dirty="0" err="1"/>
              <a:t>positionning</a:t>
            </a:r>
            <a:r>
              <a:rPr lang="fr-FR" sz="1400" dirty="0"/>
              <a:t>: membrane, </a:t>
            </a:r>
            <a:r>
              <a:rPr lang="fr-FR" sz="1400" dirty="0" err="1"/>
              <a:t>cytoplasm</a:t>
            </a:r>
            <a:r>
              <a:rPr lang="fr-FR" sz="1400" dirty="0"/>
              <a:t>, </a:t>
            </a:r>
            <a:r>
              <a:rPr lang="fr-FR" sz="1400" dirty="0" err="1"/>
              <a:t>nucleoplasm</a:t>
            </a:r>
            <a:r>
              <a:rPr lang="fr-FR" sz="1400" dirty="0"/>
              <a:t> or </a:t>
            </a:r>
            <a:r>
              <a:rPr lang="fr-FR" sz="1400" dirty="0" err="1"/>
              <a:t>nuclear</a:t>
            </a:r>
            <a:r>
              <a:rPr lang="fr-FR" sz="1400" dirty="0"/>
              <a:t> membrane</a:t>
            </a:r>
          </a:p>
          <a:p>
            <a:pPr>
              <a:defRPr/>
            </a:pPr>
            <a:r>
              <a:rPr lang="fr-FR" sz="1400" dirty="0"/>
              <a:t>Energy </a:t>
            </a:r>
            <a:r>
              <a:rPr lang="fr-FR" sz="1400" dirty="0" err="1"/>
              <a:t>spectra</a:t>
            </a:r>
            <a:r>
              <a:rPr lang="fr-FR" sz="1400" dirty="0"/>
              <a:t> of </a:t>
            </a:r>
            <a:r>
              <a:rPr lang="fr-FR" sz="1400" dirty="0" err="1"/>
              <a:t>particles</a:t>
            </a:r>
            <a:r>
              <a:rPr lang="fr-FR" sz="1400" dirty="0"/>
              <a:t>:</a:t>
            </a:r>
          </a:p>
          <a:p>
            <a:pPr lvl="1">
              <a:defRPr/>
            </a:pPr>
            <a:r>
              <a:rPr lang="fr-FR" sz="1400" dirty="0" err="1"/>
              <a:t>With</a:t>
            </a:r>
            <a:r>
              <a:rPr lang="fr-FR" sz="1400" dirty="0"/>
              <a:t> and </a:t>
            </a:r>
            <a:r>
              <a:rPr lang="fr-FR" sz="1400" dirty="0" err="1"/>
              <a:t>without</a:t>
            </a:r>
            <a:r>
              <a:rPr lang="fr-FR" sz="1400" dirty="0"/>
              <a:t> Gd NP</a:t>
            </a:r>
          </a:p>
          <a:p>
            <a:pPr lvl="1">
              <a:defRPr/>
            </a:pP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levels</a:t>
            </a:r>
            <a:r>
              <a:rPr lang="fr-FR" sz="1400" dirty="0"/>
              <a:t> </a:t>
            </a:r>
            <a:endParaRPr lang="fr" sz="1400" dirty="0"/>
          </a:p>
          <a:p>
            <a:pPr>
              <a:defRPr/>
            </a:pPr>
            <a:r>
              <a:rPr lang="fr" sz="1400" dirty="0"/>
              <a:t>G4 PhysicsList: </a:t>
            </a:r>
            <a:r>
              <a:rPr lang="fr-FR" sz="1400" dirty="0"/>
              <a:t>Penelope, Geant4-DNA…</a:t>
            </a:r>
          </a:p>
          <a:p>
            <a:pPr>
              <a:defRPr/>
            </a:pPr>
            <a:r>
              <a:rPr lang="fr-FR" sz="1400" dirty="0"/>
              <a:t>Energy </a:t>
            </a:r>
            <a:r>
              <a:rPr lang="fr-FR" sz="1400" dirty="0" err="1"/>
              <a:t>deposited</a:t>
            </a:r>
            <a:r>
              <a:rPr lang="fr-FR" sz="1400" dirty="0"/>
              <a:t> to </a:t>
            </a:r>
            <a:r>
              <a:rPr lang="fr-FR" sz="1400" dirty="0" err="1"/>
              <a:t>cells</a:t>
            </a:r>
            <a:r>
              <a:rPr lang="fr-FR" sz="1400" dirty="0"/>
              <a:t> and </a:t>
            </a:r>
            <a:r>
              <a:rPr lang="fr-FR" sz="1400" dirty="0" err="1"/>
              <a:t>sub</a:t>
            </a:r>
            <a:r>
              <a:rPr lang="fr-FR" sz="1400" dirty="0"/>
              <a:t>-cellular </a:t>
            </a:r>
            <a:r>
              <a:rPr lang="fr-FR" sz="1400" dirty="0" err="1"/>
              <a:t>compartment</a:t>
            </a:r>
            <a:endParaRPr lang="fr-FR" sz="1400" dirty="0"/>
          </a:p>
          <a:p>
            <a:pPr>
              <a:defRPr/>
            </a:pPr>
            <a:r>
              <a:rPr lang="fr-FR" sz="1400" dirty="0" err="1"/>
              <a:t>Tested</a:t>
            </a:r>
            <a:r>
              <a:rPr lang="fr-FR" sz="1400" dirty="0"/>
              <a:t> in </a:t>
            </a:r>
            <a:r>
              <a:rPr lang="fr-FR" sz="1400" dirty="0" err="1"/>
              <a:t>targeted</a:t>
            </a:r>
            <a:r>
              <a:rPr lang="fr-FR" sz="1400" dirty="0"/>
              <a:t> alpha </a:t>
            </a:r>
            <a:r>
              <a:rPr lang="fr-FR" sz="1400" dirty="0" err="1"/>
              <a:t>therapy</a:t>
            </a:r>
            <a:endParaRPr lang="fr" sz="1400" dirty="0"/>
          </a:p>
        </p:txBody>
      </p:sp>
      <p:pic>
        <p:nvPicPr>
          <p:cNvPr id="20" name="Image 2">
            <a:extLst>
              <a:ext uri="{FF2B5EF4-FFF2-40B4-BE49-F238E27FC236}">
                <a16:creationId xmlns:a16="http://schemas.microsoft.com/office/drawing/2014/main" id="{7DB24053-E84D-B891-4DBD-2D460F20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24" y="4072857"/>
            <a:ext cx="274161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204DF9-61A6-9A19-4C7F-9656463F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734" y="1868664"/>
            <a:ext cx="6145916" cy="163293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A1ECEA3-7519-AB33-2228-3A3ED9B32807}"/>
              </a:ext>
            </a:extLst>
          </p:cNvPr>
          <p:cNvSpPr txBox="1"/>
          <p:nvPr/>
        </p:nvSpPr>
        <p:spPr>
          <a:xfrm>
            <a:off x="7641346" y="1110113"/>
            <a:ext cx="4017446" cy="600164"/>
          </a:xfrm>
          <a:prstGeom prst="rect">
            <a:avLst/>
          </a:prstGeom>
          <a:solidFill>
            <a:srgbClr val="85CDDA"/>
          </a:solidFill>
          <a:ln>
            <a:solidFill>
              <a:srgbClr val="85CDD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Correspondence information about the author L. Maigne"/>
              </a:rPr>
              <a:t>L. Maigne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2021,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https://doi.org/10.1016/j.ejmp.2021.07.016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https://github.com/lpc-umr6533/cpop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347EC31-94BD-C2AA-02A0-CB771A941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84" y="1526881"/>
            <a:ext cx="4496878" cy="22386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24AB7C0-9D53-1715-F1CA-C05DA6A704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89"/>
          <a:stretch/>
        </p:blipFill>
        <p:spPr>
          <a:xfrm>
            <a:off x="6072327" y="4770758"/>
            <a:ext cx="2712277" cy="15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to use the platform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5C5A15-7839-5585-FF1B-9EF67717013A}"/>
              </a:ext>
            </a:extLst>
          </p:cNvPr>
          <p:cNvSpPr txBox="1"/>
          <p:nvPr/>
        </p:nvSpPr>
        <p:spPr>
          <a:xfrm>
            <a:off x="1018251" y="1480318"/>
            <a:ext cx="4993483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Mandatory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libraries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Geant4 (11.1)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CGAL 5.5.1 (=&gt; Boost,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Mpfr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Xerces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CLHEP (2.4.6.1)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Root (6.26.10)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Compilation and installation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cmake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A2BA2B9-F58E-5286-4CC7-8B6737107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90664" y="1076171"/>
            <a:ext cx="4007628" cy="42833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098B27-D5C0-9AC9-A01B-BAA9D3CE45E3}"/>
              </a:ext>
            </a:extLst>
          </p:cNvPr>
          <p:cNvSpPr txBox="1"/>
          <p:nvPr/>
        </p:nvSpPr>
        <p:spPr>
          <a:xfrm>
            <a:off x="7431369" y="57135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https://github.com/lpc-umr6533/cpop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A9992B-5193-BC02-1296-DFB667F4D31A}"/>
              </a:ext>
            </a:extLst>
          </p:cNvPr>
          <p:cNvSpPr txBox="1"/>
          <p:nvPr/>
        </p:nvSpPr>
        <p:spPr>
          <a:xfrm>
            <a:off x="1135529" y="5635302"/>
            <a:ext cx="4334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85CDDA"/>
                </a:solidFill>
              </a:rPr>
              <a:t>Soon</a:t>
            </a:r>
            <a:r>
              <a:rPr lang="fr-FR" sz="2400" b="1" dirty="0">
                <a:solidFill>
                  <a:srgbClr val="85CDDA"/>
                </a:solidFill>
              </a:rPr>
              <a:t> </a:t>
            </a:r>
            <a:r>
              <a:rPr lang="fr-FR" sz="2400" b="1" dirty="0" err="1">
                <a:solidFill>
                  <a:srgbClr val="85CDDA"/>
                </a:solidFill>
              </a:rPr>
              <a:t>available</a:t>
            </a:r>
            <a:r>
              <a:rPr lang="fr-FR" sz="2400" b="1" dirty="0">
                <a:solidFill>
                  <a:srgbClr val="85CDDA"/>
                </a:solidFill>
              </a:rPr>
              <a:t> in Geant4 release</a:t>
            </a:r>
          </a:p>
        </p:txBody>
      </p:sp>
    </p:spTree>
    <p:extLst>
      <p:ext uri="{BB962C8B-B14F-4D97-AF65-F5344CB8AC3E}">
        <p14:creationId xmlns:p14="http://schemas.microsoft.com/office/powerpoint/2010/main" val="185954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id="{8A371241-2B40-57A9-43BC-7CEC6DC51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2" r="5755" b="26313"/>
          <a:stretch/>
        </p:blipFill>
        <p:spPr>
          <a:xfrm>
            <a:off x="5875845" y="3410760"/>
            <a:ext cx="5662246" cy="2908186"/>
          </a:xfrm>
          <a:prstGeom prst="rect">
            <a:avLst/>
          </a:prstGeom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5F392D03-F875-368A-BBB6-C6844FB1055D}"/>
              </a:ext>
            </a:extLst>
          </p:cNvPr>
          <p:cNvSpPr/>
          <p:nvPr/>
        </p:nvSpPr>
        <p:spPr>
          <a:xfrm flipH="1">
            <a:off x="8850391" y="4472987"/>
            <a:ext cx="90148" cy="889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2CB823A-FDC8-5AE5-7057-94076F9A6465}"/>
              </a:ext>
            </a:extLst>
          </p:cNvPr>
          <p:cNvSpPr/>
          <p:nvPr/>
        </p:nvSpPr>
        <p:spPr>
          <a:xfrm flipH="1">
            <a:off x="10518389" y="4666152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A6FB9A5-559F-9751-37D6-B96B64FD9331}"/>
              </a:ext>
            </a:extLst>
          </p:cNvPr>
          <p:cNvSpPr/>
          <p:nvPr/>
        </p:nvSpPr>
        <p:spPr>
          <a:xfrm flipH="1">
            <a:off x="7640882" y="4619174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323EA59-3916-0562-CBB4-58A724636CA3}"/>
              </a:ext>
            </a:extLst>
          </p:cNvPr>
          <p:cNvSpPr/>
          <p:nvPr/>
        </p:nvSpPr>
        <p:spPr>
          <a:xfrm flipH="1">
            <a:off x="7016179" y="4595784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D4CA268-1E36-14BB-7975-6C1D8874FC3D}"/>
              </a:ext>
            </a:extLst>
          </p:cNvPr>
          <p:cNvSpPr/>
          <p:nvPr/>
        </p:nvSpPr>
        <p:spPr>
          <a:xfrm flipH="1">
            <a:off x="10680879" y="4632170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E4F8D44-302E-3B21-6000-19F7B837D0AD}"/>
              </a:ext>
            </a:extLst>
          </p:cNvPr>
          <p:cNvSpPr txBox="1"/>
          <p:nvPr/>
        </p:nvSpPr>
        <p:spPr>
          <a:xfrm>
            <a:off x="1932127" y="564183"/>
            <a:ext cx="279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The collaboration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69C8326-4A2B-18F2-FF5F-29D3ECCD7FA5}"/>
              </a:ext>
            </a:extLst>
          </p:cNvPr>
          <p:cNvSpPr txBox="1"/>
          <p:nvPr/>
        </p:nvSpPr>
        <p:spPr>
          <a:xfrm>
            <a:off x="654093" y="1153799"/>
            <a:ext cx="5473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85CDDA"/>
                </a:solidFill>
              </a:rPr>
              <a:t>25 </a:t>
            </a:r>
            <a:r>
              <a:rPr lang="fr-FR" sz="2800" b="1" dirty="0" err="1">
                <a:solidFill>
                  <a:srgbClr val="85CDDA"/>
                </a:solidFill>
              </a:rPr>
              <a:t>members</a:t>
            </a:r>
            <a:r>
              <a:rPr lang="fr-FR" sz="2800" b="1" dirty="0">
                <a:solidFill>
                  <a:srgbClr val="85CDDA"/>
                </a:solidFill>
              </a:rPr>
              <a:t>, public </a:t>
            </a:r>
            <a:r>
              <a:rPr lang="fr-FR" sz="2800" b="1" dirty="0" err="1">
                <a:solidFill>
                  <a:srgbClr val="85CDDA"/>
                </a:solidFill>
              </a:rPr>
              <a:t>laboratories</a:t>
            </a:r>
            <a:r>
              <a:rPr lang="fr-FR" sz="2800" b="1" dirty="0">
                <a:solidFill>
                  <a:srgbClr val="85CDDA"/>
                </a:solidFill>
              </a:rPr>
              <a:t> and </a:t>
            </a:r>
            <a:r>
              <a:rPr lang="fr-FR" sz="2800" b="1" dirty="0" err="1">
                <a:solidFill>
                  <a:srgbClr val="85CDDA"/>
                </a:solidFill>
              </a:rPr>
              <a:t>companies</a:t>
            </a:r>
            <a:r>
              <a:rPr lang="fr-FR" sz="2800" b="1" dirty="0">
                <a:solidFill>
                  <a:srgbClr val="85CDDA"/>
                </a:solidFill>
              </a:rPr>
              <a:t> </a:t>
            </a:r>
            <a:r>
              <a:rPr lang="fr-FR" sz="2800" b="1" dirty="0" err="1">
                <a:solidFill>
                  <a:srgbClr val="85CDDA"/>
                </a:solidFill>
              </a:rPr>
              <a:t>developing</a:t>
            </a:r>
            <a:r>
              <a:rPr lang="fr-FR" sz="2800" b="1" dirty="0">
                <a:solidFill>
                  <a:srgbClr val="85CDDA"/>
                </a:solidFill>
              </a:rPr>
              <a:t> an open source </a:t>
            </a:r>
            <a:r>
              <a:rPr lang="fr-FR" sz="2800" b="1" dirty="0" err="1">
                <a:solidFill>
                  <a:srgbClr val="85CDDA"/>
                </a:solidFill>
              </a:rPr>
              <a:t>platform</a:t>
            </a:r>
            <a:endParaRPr lang="fr-FR" sz="2800" b="1" dirty="0">
              <a:solidFill>
                <a:srgbClr val="85CDDA"/>
              </a:solidFill>
            </a:endParaRPr>
          </a:p>
          <a:p>
            <a:r>
              <a:rPr lang="fr-FR" b="1" dirty="0">
                <a:solidFill>
                  <a:srgbClr val="7030A0"/>
                </a:solidFill>
                <a:ea typeface="MS PGothic" pitchFamily="34" charset="-128"/>
              </a:rPr>
              <a:t>8 </a:t>
            </a:r>
            <a:r>
              <a:rPr lang="fr-FR" b="1" dirty="0" err="1">
                <a:solidFill>
                  <a:srgbClr val="7030A0"/>
                </a:solidFill>
                <a:ea typeface="MS PGothic" pitchFamily="34" charset="-128"/>
              </a:rPr>
              <a:t>members</a:t>
            </a:r>
            <a:r>
              <a:rPr lang="fr-FR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lang="fr-FR" b="1" dirty="0" err="1">
                <a:solidFill>
                  <a:srgbClr val="7030A0"/>
                </a:solidFill>
                <a:ea typeface="MS PGothic" pitchFamily="34" charset="-128"/>
              </a:rPr>
              <a:t>involved</a:t>
            </a:r>
            <a:r>
              <a:rPr lang="fr-FR" b="1" dirty="0">
                <a:solidFill>
                  <a:srgbClr val="7030A0"/>
                </a:solidFill>
                <a:ea typeface="MS PGothic" pitchFamily="34" charset="-128"/>
              </a:rPr>
              <a:t> in ion </a:t>
            </a:r>
            <a:r>
              <a:rPr lang="fr-FR" b="1" dirty="0" err="1">
                <a:solidFill>
                  <a:srgbClr val="7030A0"/>
                </a:solidFill>
                <a:ea typeface="MS PGothic" pitchFamily="34" charset="-128"/>
              </a:rPr>
              <a:t>beam</a:t>
            </a:r>
            <a:r>
              <a:rPr lang="fr-FR" b="1" dirty="0">
                <a:solidFill>
                  <a:srgbClr val="7030A0"/>
                </a:solidFill>
                <a:ea typeface="MS PGothic" pitchFamily="34" charset="-128"/>
              </a:rPr>
              <a:t> applications</a:t>
            </a:r>
          </a:p>
          <a:p>
            <a:endParaRPr lang="fr-FR" b="1" dirty="0">
              <a:solidFill>
                <a:srgbClr val="85CDDA"/>
              </a:solidFill>
            </a:endParaRPr>
          </a:p>
          <a:p>
            <a:r>
              <a:rPr lang="fr-FR" sz="2000" dirty="0" err="1">
                <a:solidFill>
                  <a:srgbClr val="0C406A"/>
                </a:solidFill>
              </a:rPr>
              <a:t>Spokesperson</a:t>
            </a:r>
            <a:r>
              <a:rPr lang="fr-FR" sz="2000" dirty="0">
                <a:solidFill>
                  <a:srgbClr val="0C406A"/>
                </a:solidFill>
              </a:rPr>
              <a:t>: Lydia </a:t>
            </a:r>
            <a:r>
              <a:rPr lang="fr-FR" sz="2000" dirty="0" err="1">
                <a:solidFill>
                  <a:srgbClr val="0C406A"/>
                </a:solidFill>
              </a:rPr>
              <a:t>Maigne</a:t>
            </a:r>
            <a:endParaRPr lang="fr-FR" sz="2000" dirty="0">
              <a:solidFill>
                <a:srgbClr val="0C406A"/>
              </a:solidFill>
            </a:endParaRPr>
          </a:p>
          <a:p>
            <a:r>
              <a:rPr lang="fr-FR" sz="2000" dirty="0" err="1">
                <a:solidFill>
                  <a:srgbClr val="0C406A"/>
                </a:solidFill>
              </a:rPr>
              <a:t>Technical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coordinator</a:t>
            </a:r>
            <a:r>
              <a:rPr lang="fr-FR" sz="2000" dirty="0">
                <a:solidFill>
                  <a:srgbClr val="0C406A"/>
                </a:solidFill>
              </a:rPr>
              <a:t>: David </a:t>
            </a:r>
            <a:r>
              <a:rPr lang="fr-FR" sz="2000" dirty="0" err="1">
                <a:solidFill>
                  <a:srgbClr val="0C406A"/>
                </a:solidFill>
              </a:rPr>
              <a:t>Sarrut</a:t>
            </a:r>
            <a:endParaRPr lang="fr-FR" sz="2000" dirty="0">
              <a:solidFill>
                <a:srgbClr val="0C406A"/>
              </a:solidFill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66577B4E-8282-7DEB-BE15-8A32234EB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141" y="491120"/>
            <a:ext cx="8859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Eurostile" charset="0"/>
              <a:buNone/>
            </a:pPr>
            <a:r>
              <a:rPr lang="en-GB" altLang="fr-FR" sz="2000" b="1" dirty="0">
                <a:solidFill>
                  <a:srgbClr val="000000"/>
                </a:solidFill>
                <a:latin typeface="+mn-lt"/>
              </a:rPr>
              <a:t>France</a:t>
            </a:r>
          </a:p>
        </p:txBody>
      </p:sp>
      <p:pic>
        <p:nvPicPr>
          <p:cNvPr id="55" name="Picture 12" descr="DrapeauFrance">
            <a:extLst>
              <a:ext uri="{FF2B5EF4-FFF2-40B4-BE49-F238E27FC236}">
                <a16:creationId xmlns:a16="http://schemas.microsoft.com/office/drawing/2014/main" id="{0F812F21-8C37-38C9-766C-EDC7E51F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19" y="534291"/>
            <a:ext cx="61505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11499C6B-09D1-72F5-9C53-20677972511C}"/>
              </a:ext>
            </a:extLst>
          </p:cNvPr>
          <p:cNvGrpSpPr/>
          <p:nvPr/>
        </p:nvGrpSpPr>
        <p:grpSpPr>
          <a:xfrm>
            <a:off x="576824" y="3682124"/>
            <a:ext cx="4914363" cy="2668588"/>
            <a:chOff x="3687503" y="2093291"/>
            <a:chExt cx="7866221" cy="2668588"/>
          </a:xfrm>
        </p:grpSpPr>
        <p:grpSp>
          <p:nvGrpSpPr>
            <p:cNvPr id="57" name="Group 7">
              <a:extLst>
                <a:ext uri="{FF2B5EF4-FFF2-40B4-BE49-F238E27FC236}">
                  <a16:creationId xmlns:a16="http://schemas.microsoft.com/office/drawing/2014/main" id="{2BF91800-D5B2-489A-CFD5-16A62A907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7503" y="2093291"/>
              <a:ext cx="7866221" cy="2668588"/>
              <a:chOff x="2541" y="1359"/>
              <a:chExt cx="13801" cy="1681"/>
            </a:xfrm>
          </p:grpSpPr>
          <p:sp>
            <p:nvSpPr>
              <p:cNvPr id="59" name="Rectangle 8">
                <a:extLst>
                  <a:ext uri="{FF2B5EF4-FFF2-40B4-BE49-F238E27FC236}">
                    <a16:creationId xmlns:a16="http://schemas.microsoft.com/office/drawing/2014/main" id="{EB364B6D-0C21-60B9-30E2-9630698F8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1" y="1623"/>
                <a:ext cx="13801" cy="1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400" dirty="0">
                    <a:latin typeface="+mn-lt"/>
                  </a:rPr>
                  <a:t>FH Aachen, University of Applied Sciences, Julich, Germany</a:t>
                </a:r>
              </a:p>
              <a:p>
                <a:pPr eaLnBrk="1" hangingPunct="1"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400" dirty="0" err="1">
                    <a:latin typeface="+mn-lt"/>
                  </a:rPr>
                  <a:t>Medisip</a:t>
                </a:r>
                <a:r>
                  <a:rPr lang="en-GB" altLang="fr-FR" sz="1400" dirty="0">
                    <a:latin typeface="+mn-lt"/>
                  </a:rPr>
                  <a:t>, Ghent University, Belgium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fr-FR" sz="1400" b="1" dirty="0" err="1">
                    <a:solidFill>
                      <a:srgbClr val="7030A0"/>
                    </a:solidFill>
                    <a:latin typeface="+mn-lt"/>
                  </a:rPr>
                  <a:t>Medical</a:t>
                </a:r>
                <a:r>
                  <a:rPr lang="fr-FR" sz="1400" b="1" dirty="0">
                    <a:solidFill>
                      <a:srgbClr val="7030A0"/>
                    </a:solidFill>
                    <a:latin typeface="+mn-lt"/>
                  </a:rPr>
                  <a:t> </a:t>
                </a:r>
                <a:r>
                  <a:rPr lang="fr-FR" sz="1400" b="1" dirty="0" err="1">
                    <a:solidFill>
                      <a:srgbClr val="7030A0"/>
                    </a:solidFill>
                    <a:latin typeface="+mn-lt"/>
                  </a:rPr>
                  <a:t>University</a:t>
                </a:r>
                <a:r>
                  <a:rPr lang="fr-FR" sz="1400" b="1" dirty="0">
                    <a:solidFill>
                      <a:srgbClr val="7030A0"/>
                    </a:solidFill>
                    <a:latin typeface="+mn-lt"/>
                  </a:rPr>
                  <a:t> of Vienna, Wiener Neustadt, </a:t>
                </a:r>
                <a:r>
                  <a:rPr lang="fr-FR" sz="1400" b="1" dirty="0" err="1">
                    <a:solidFill>
                      <a:srgbClr val="7030A0"/>
                    </a:solidFill>
                    <a:latin typeface="+mn-lt"/>
                  </a:rPr>
                  <a:t>Austria</a:t>
                </a:r>
                <a:endParaRPr lang="en-GB" altLang="fr-FR" sz="1400" b="1" dirty="0">
                  <a:solidFill>
                    <a:srgbClr val="7030A0"/>
                  </a:solidFill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400" b="1" dirty="0" err="1">
                    <a:solidFill>
                      <a:srgbClr val="7030A0"/>
                    </a:solidFill>
                    <a:latin typeface="+mn-lt"/>
                  </a:rPr>
                  <a:t>MedAustron</a:t>
                </a:r>
                <a:r>
                  <a:rPr lang="en-GB" altLang="fr-FR" sz="1400" b="1" dirty="0">
                    <a:solidFill>
                      <a:srgbClr val="7030A0"/>
                    </a:solidFill>
                    <a:latin typeface="+mn-lt"/>
                  </a:rPr>
                  <a:t>, Wiener Neustadt, Austria</a:t>
                </a:r>
                <a:endParaRPr lang="en" altLang="fr-FR" sz="1400" b="1" i="1" dirty="0">
                  <a:solidFill>
                    <a:srgbClr val="7030A0"/>
                  </a:solidFill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400" b="1" dirty="0">
                    <a:solidFill>
                      <a:srgbClr val="7030A0"/>
                    </a:solidFill>
                    <a:latin typeface="+mn-lt"/>
                  </a:rPr>
                  <a:t>Christie Medical Physics &amp; Engineering, Manchester, UK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400" dirty="0">
                    <a:latin typeface="+mn-lt"/>
                  </a:rPr>
                  <a:t>JPET collaboration, Poland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400" dirty="0">
                    <a:latin typeface="+mn-lt"/>
                  </a:rPr>
                  <a:t>Institute of Nuclear Physics Polish Academy of Sciences, Poland </a:t>
                </a:r>
                <a:endParaRPr lang="en" altLang="fr-FR" sz="1400" dirty="0"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400" dirty="0">
                    <a:latin typeface="+mn-lt"/>
                  </a:rPr>
                  <a:t>Univ. of Patras, Dept of Med. Phys., Greece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400" dirty="0" err="1">
                    <a:latin typeface="+mn-lt"/>
                  </a:rPr>
                  <a:t>BioemTech</a:t>
                </a:r>
                <a:r>
                  <a:rPr lang="en" altLang="fr-FR" sz="1400" dirty="0">
                    <a:latin typeface="+mn-lt"/>
                  </a:rPr>
                  <a:t>, Athens, Greece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400" dirty="0">
                    <a:latin typeface="+mn-lt"/>
                  </a:rPr>
                  <a:t>Paul Scherrer Institute (PSI), Switzerland</a:t>
                </a:r>
                <a:endParaRPr lang="en-GB" altLang="fr-FR" sz="1400" dirty="0">
                  <a:latin typeface="+mn-lt"/>
                </a:endParaRPr>
              </a:p>
            </p:txBody>
          </p:sp>
          <p:sp>
            <p:nvSpPr>
              <p:cNvPr id="60" name="Rectangle 9">
                <a:extLst>
                  <a:ext uri="{FF2B5EF4-FFF2-40B4-BE49-F238E27FC236}">
                    <a16:creationId xmlns:a16="http://schemas.microsoft.com/office/drawing/2014/main" id="{9758DC09-2284-0B74-340E-8DF7C564B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9" y="1359"/>
                <a:ext cx="263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Eurostile" charset="0"/>
                  <a:buNone/>
                </a:pPr>
                <a:r>
                  <a:rPr lang="en-GB" altLang="fr-FR" sz="2000" b="1" dirty="0">
                    <a:solidFill>
                      <a:srgbClr val="000000"/>
                    </a:solidFill>
                    <a:latin typeface="+mn-lt"/>
                  </a:rPr>
                  <a:t>Europe</a:t>
                </a:r>
              </a:p>
            </p:txBody>
          </p:sp>
        </p:grpSp>
        <p:pic>
          <p:nvPicPr>
            <p:cNvPr id="58" name="Picture 13" descr="Drapeau_Europe">
              <a:extLst>
                <a:ext uri="{FF2B5EF4-FFF2-40B4-BE49-F238E27FC236}">
                  <a16:creationId xmlns:a16="http://schemas.microsoft.com/office/drawing/2014/main" id="{B6C7E808-B44E-0E2C-CF0C-838C6D3D9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098" y="2132184"/>
              <a:ext cx="81923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A158C32E-8310-F16B-632D-8AF25F55455D}"/>
              </a:ext>
            </a:extLst>
          </p:cNvPr>
          <p:cNvGrpSpPr/>
          <p:nvPr/>
        </p:nvGrpSpPr>
        <p:grpSpPr>
          <a:xfrm>
            <a:off x="8448723" y="5011684"/>
            <a:ext cx="3316288" cy="1366839"/>
            <a:chOff x="1384626" y="4751437"/>
            <a:chExt cx="3316288" cy="1366839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CAC5782F-C973-D0BD-5C7B-86FA81064E15}"/>
                </a:ext>
              </a:extLst>
            </p:cNvPr>
            <p:cNvGrpSpPr/>
            <p:nvPr/>
          </p:nvGrpSpPr>
          <p:grpSpPr>
            <a:xfrm>
              <a:off x="1384626" y="4751437"/>
              <a:ext cx="3316288" cy="1366839"/>
              <a:chOff x="1011200" y="4713010"/>
              <a:chExt cx="3316288" cy="1366839"/>
            </a:xfrm>
          </p:grpSpPr>
          <p:grpSp>
            <p:nvGrpSpPr>
              <p:cNvPr id="64" name="Group 10">
                <a:extLst>
                  <a:ext uri="{FF2B5EF4-FFF2-40B4-BE49-F238E27FC236}">
                    <a16:creationId xmlns:a16="http://schemas.microsoft.com/office/drawing/2014/main" id="{4BDC92F7-F085-858F-E994-78182A3D0C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1200" y="4713010"/>
                <a:ext cx="3316288" cy="1366839"/>
                <a:chOff x="1389" y="2721"/>
                <a:chExt cx="2089" cy="861"/>
              </a:xfrm>
            </p:grpSpPr>
            <p:sp>
              <p:nvSpPr>
                <p:cNvPr id="67" name="Rectangle 11">
                  <a:extLst>
                    <a:ext uri="{FF2B5EF4-FFF2-40B4-BE49-F238E27FC236}">
                      <a16:creationId xmlns:a16="http://schemas.microsoft.com/office/drawing/2014/main" id="{BF9CD4DA-DD2A-8F3C-9AA9-5BE61B40E5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3" y="2980"/>
                  <a:ext cx="1845" cy="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MSKCC, New York, USA</a:t>
                  </a:r>
                </a:p>
                <a:p>
                  <a:pPr algn="r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UC Davis, Davis, USA</a:t>
                  </a:r>
                </a:p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 err="1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Sogang</a:t>
                  </a: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 University, Seoul, South Korea</a:t>
                  </a:r>
                </a:p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b="1" dirty="0">
                      <a:solidFill>
                        <a:srgbClr val="7030A0"/>
                      </a:solidFill>
                      <a:latin typeface="+mn-lt"/>
                    </a:rPr>
                    <a:t>QST, Chiba, Japan</a:t>
                  </a:r>
                </a:p>
              </p:txBody>
            </p:sp>
            <p:sp>
              <p:nvSpPr>
                <p:cNvPr id="68" name="Rectangle 12">
                  <a:extLst>
                    <a:ext uri="{FF2B5EF4-FFF2-40B4-BE49-F238E27FC236}">
                      <a16:creationId xmlns:a16="http://schemas.microsoft.com/office/drawing/2014/main" id="{45AC3647-A427-1C52-E555-A9AE96A2B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9" y="2721"/>
                  <a:ext cx="805" cy="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ct val="100000"/>
                    <a:buFont typeface="Eurostile" charset="0"/>
                    <a:buNone/>
                  </a:pPr>
                  <a:r>
                    <a:rPr lang="en-GB" altLang="fr-FR" sz="2000" b="1" dirty="0">
                      <a:solidFill>
                        <a:srgbClr val="000000"/>
                      </a:solidFill>
                      <a:latin typeface="+mn-lt"/>
                    </a:rPr>
                    <a:t>Elsewhere</a:t>
                  </a:r>
                </a:p>
              </p:txBody>
            </p:sp>
          </p:grpSp>
          <p:pic>
            <p:nvPicPr>
              <p:cNvPr id="65" name="Picture 14" descr="DrapeauUsa">
                <a:extLst>
                  <a:ext uri="{FF2B5EF4-FFF2-40B4-BE49-F238E27FC236}">
                    <a16:creationId xmlns:a16="http://schemas.microsoft.com/office/drawing/2014/main" id="{B1E6CAE8-56D0-E834-77F7-B7D77F57D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" t="1515" r="833" b="1515"/>
              <a:stretch>
                <a:fillRect/>
              </a:stretch>
            </p:blipFill>
            <p:spPr bwMode="auto">
              <a:xfrm>
                <a:off x="2417818" y="4760195"/>
                <a:ext cx="493713" cy="322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16" descr="drapeau-coreesud">
                <a:extLst>
                  <a:ext uri="{FF2B5EF4-FFF2-40B4-BE49-F238E27FC236}">
                    <a16:creationId xmlns:a16="http://schemas.microsoft.com/office/drawing/2014/main" id="{1D2B2FD4-DC61-28EE-157B-9045DD0343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8281" y="4745907"/>
                <a:ext cx="522287" cy="347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3" name="Picture 2" descr="Drapeau du Japon — Wikipédia">
              <a:extLst>
                <a:ext uri="{FF2B5EF4-FFF2-40B4-BE49-F238E27FC236}">
                  <a16:creationId xmlns:a16="http://schemas.microsoft.com/office/drawing/2014/main" id="{271545E3-9F39-E99C-C935-A8DD6FAED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539" y="4775719"/>
              <a:ext cx="520576" cy="34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2" descr="Lancement de la semaine de l'Europe">
            <a:extLst>
              <a:ext uri="{FF2B5EF4-FFF2-40B4-BE49-F238E27FC236}">
                <a16:creationId xmlns:a16="http://schemas.microsoft.com/office/drawing/2014/main" id="{3D747D3A-2B41-EC1E-751A-16CCC659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564183"/>
            <a:ext cx="3126974" cy="27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AA4416B3-CA5F-296A-B7B2-FB94479D0EA4}"/>
              </a:ext>
            </a:extLst>
          </p:cNvPr>
          <p:cNvSpPr/>
          <p:nvPr/>
        </p:nvSpPr>
        <p:spPr>
          <a:xfrm>
            <a:off x="6239071" y="252047"/>
            <a:ext cx="3276980" cy="331746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F1EEC71-4FE0-6C5C-2B40-72F2C5A6F3EA}"/>
              </a:ext>
            </a:extLst>
          </p:cNvPr>
          <p:cNvCxnSpPr>
            <a:cxnSpLocks/>
          </p:cNvCxnSpPr>
          <p:nvPr/>
        </p:nvCxnSpPr>
        <p:spPr>
          <a:xfrm flipH="1" flipV="1">
            <a:off x="6935337" y="3268594"/>
            <a:ext cx="1908876" cy="124887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BF4A96C5-62AA-98C3-72DF-F7E9C80E5004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8895465" y="2344615"/>
            <a:ext cx="559197" cy="212837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Image 72">
            <a:extLst>
              <a:ext uri="{FF2B5EF4-FFF2-40B4-BE49-F238E27FC236}">
                <a16:creationId xmlns:a16="http://schemas.microsoft.com/office/drawing/2014/main" id="{D5822FE2-4E08-DB90-6BCF-A53286651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304" y="1251482"/>
            <a:ext cx="954108" cy="954108"/>
          </a:xfrm>
          <a:prstGeom prst="rect">
            <a:avLst/>
          </a:prstGeom>
        </p:spPr>
      </p:pic>
      <p:pic>
        <p:nvPicPr>
          <p:cNvPr id="74" name="Image 7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64AA31-4FCA-954C-2BE6-EC435CA461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96" y="2597882"/>
            <a:ext cx="825781" cy="205528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43BEBEAD-E4CC-C576-0ABC-773855B4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711" y="2344615"/>
            <a:ext cx="458795" cy="45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7E04907C-2832-7381-F8DA-94AE7D176756}"/>
              </a:ext>
            </a:extLst>
          </p:cNvPr>
          <p:cNvSpPr txBox="1"/>
          <p:nvPr/>
        </p:nvSpPr>
        <p:spPr>
          <a:xfrm>
            <a:off x="10849361" y="891699"/>
            <a:ext cx="85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10 </a:t>
            </a:r>
            <a:r>
              <a:rPr lang="fr-FR" b="1" dirty="0" err="1"/>
              <a:t>labs</a:t>
            </a:r>
            <a:endParaRPr lang="fr-FR" b="1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E006342C-3908-6B74-B17A-B51B6B531729}"/>
              </a:ext>
            </a:extLst>
          </p:cNvPr>
          <p:cNvSpPr/>
          <p:nvPr/>
        </p:nvSpPr>
        <p:spPr>
          <a:xfrm flipH="1">
            <a:off x="7196284" y="1882740"/>
            <a:ext cx="41293" cy="457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862B864-F301-190E-D624-C379C506C7AC}"/>
              </a:ext>
            </a:extLst>
          </p:cNvPr>
          <p:cNvSpPr/>
          <p:nvPr/>
        </p:nvSpPr>
        <p:spPr>
          <a:xfrm flipH="1">
            <a:off x="7272482" y="2433729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F22149D-BD2C-7276-4F27-5EC91B137FC6}"/>
              </a:ext>
            </a:extLst>
          </p:cNvPr>
          <p:cNvSpPr/>
          <p:nvPr/>
        </p:nvSpPr>
        <p:spPr>
          <a:xfrm flipH="1">
            <a:off x="7729684" y="2164094"/>
            <a:ext cx="41293" cy="4576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AA60237-23C5-7F08-F949-BD3741EF9DAF}"/>
              </a:ext>
            </a:extLst>
          </p:cNvPr>
          <p:cNvSpPr/>
          <p:nvPr/>
        </p:nvSpPr>
        <p:spPr>
          <a:xfrm flipH="1">
            <a:off x="7589010" y="2457168"/>
            <a:ext cx="41293" cy="457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A5545A9-8C07-E443-EEB1-AD1DBF16E391}"/>
              </a:ext>
            </a:extLst>
          </p:cNvPr>
          <p:cNvSpPr/>
          <p:nvPr/>
        </p:nvSpPr>
        <p:spPr>
          <a:xfrm flipH="1">
            <a:off x="8438940" y="2949542"/>
            <a:ext cx="41293" cy="457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E9635F3-4040-0BD3-FB69-1C259269EDCD}"/>
              </a:ext>
            </a:extLst>
          </p:cNvPr>
          <p:cNvSpPr/>
          <p:nvPr/>
        </p:nvSpPr>
        <p:spPr>
          <a:xfrm flipH="1">
            <a:off x="8239647" y="2099619"/>
            <a:ext cx="41293" cy="4576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8DE74FB-69CD-E056-3830-6ED759D31809}"/>
              </a:ext>
            </a:extLst>
          </p:cNvPr>
          <p:cNvSpPr/>
          <p:nvPr/>
        </p:nvSpPr>
        <p:spPr>
          <a:xfrm flipH="1">
            <a:off x="7465918" y="2146512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CBF30E0-5F0E-ECC5-B6DB-E8CA9174269B}"/>
              </a:ext>
            </a:extLst>
          </p:cNvPr>
          <p:cNvSpPr/>
          <p:nvPr/>
        </p:nvSpPr>
        <p:spPr>
          <a:xfrm flipH="1">
            <a:off x="7981728" y="2457166"/>
            <a:ext cx="41293" cy="457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C4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0711C4-721B-84FE-D13B-C7067D049902}"/>
              </a:ext>
            </a:extLst>
          </p:cNvPr>
          <p:cNvSpPr txBox="1"/>
          <p:nvPr/>
        </p:nvSpPr>
        <p:spPr>
          <a:xfrm>
            <a:off x="10490424" y="1282086"/>
            <a:ext cx="13105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CREATIS, Lyon</a:t>
            </a:r>
          </a:p>
          <a:p>
            <a:r>
              <a:rPr lang="fr-FR" sz="1400" b="1" dirty="0">
                <a:solidFill>
                  <a:srgbClr val="7030A0"/>
                </a:solidFill>
              </a:rPr>
              <a:t>IP2I, Lyon</a:t>
            </a:r>
          </a:p>
          <a:p>
            <a:r>
              <a:rPr lang="fr-FR" sz="1400" b="1" dirty="0">
                <a:solidFill>
                  <a:srgbClr val="7030A0"/>
                </a:solidFill>
              </a:rPr>
              <a:t>LPSC, Grenoble</a:t>
            </a:r>
          </a:p>
          <a:p>
            <a:r>
              <a:rPr lang="fr-FR" sz="1400" b="1" dirty="0">
                <a:solidFill>
                  <a:srgbClr val="7030A0"/>
                </a:solidFill>
              </a:rPr>
              <a:t>LPC, Clermont</a:t>
            </a:r>
          </a:p>
          <a:p>
            <a:r>
              <a:rPr lang="fr-FR" sz="1400" b="1" dirty="0">
                <a:solidFill>
                  <a:srgbClr val="7030A0"/>
                </a:solidFill>
              </a:rPr>
              <a:t>IPHC, Grenoble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9ACD8-9A53-21E8-A007-C940B4DB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18FD1-4D6B-9A53-BEA3-D4FD5644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738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 1: Generate a cell population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7E7971-D0E9-F698-A983-5E859FB764A8}"/>
              </a:ext>
            </a:extLst>
          </p:cNvPr>
          <p:cNvSpPr txBox="1"/>
          <p:nvPr/>
        </p:nvSpPr>
        <p:spPr>
          <a:xfrm>
            <a:off x="553121" y="1440320"/>
            <a:ext cx="78658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generatePopulation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-f data/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exampleConfig.cfg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–vis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geomview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data/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exampleConfig.cfg.off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&amp;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15F271-F2B3-7C1E-2B0B-59EFF69BB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548" y="538316"/>
            <a:ext cx="2606872" cy="5781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016AC3-60B9-CE5A-12F6-89FB528B2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16" y="2553166"/>
            <a:ext cx="3730640" cy="37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2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 2: uniform radiation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7E7971-D0E9-F698-A983-5E859FB764A8}"/>
              </a:ext>
            </a:extLst>
          </p:cNvPr>
          <p:cNvSpPr txBox="1"/>
          <p:nvPr/>
        </p:nvSpPr>
        <p:spPr>
          <a:xfrm>
            <a:off x="553121" y="1189949"/>
            <a:ext cx="786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homogeneousRadiation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-m data/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run.mac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668DA8-96C3-DC02-BF5C-0F4E9CD6684B}"/>
              </a:ext>
            </a:extLst>
          </p:cNvPr>
          <p:cNvSpPr txBox="1"/>
          <p:nvPr/>
        </p:nvSpPr>
        <p:spPr>
          <a:xfrm>
            <a:off x="5464626" y="1788274"/>
            <a:ext cx="6215743" cy="440120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/population/input data/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population.xml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numberFacet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internalRatio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0.25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intermediaryRatio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0.75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/population/sampling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/population/init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/run/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initialize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#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a gamma source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using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a user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defined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spectrum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addUniform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gamma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/source/gamma/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particle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gamma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/source/gamma/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spectrum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data/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phspectrum_spheroid.txt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/source/gamma/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totalParticle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analysis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setFileName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output.root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/run/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beamOn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10000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2405EE-52A6-C631-BFC8-C0FC0C43D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9" r="16299" b="16300"/>
          <a:stretch/>
        </p:blipFill>
        <p:spPr>
          <a:xfrm>
            <a:off x="2185978" y="1991777"/>
            <a:ext cx="3084986" cy="17689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52771A-EAF1-054B-48D2-AA0FA666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5" y="1634275"/>
            <a:ext cx="1469295" cy="1457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FB3053-A981-CEF3-FDDC-AD1B8B314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97" y="3704782"/>
            <a:ext cx="2981030" cy="21385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461110-E854-7744-FF7E-167981E8859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1" r="51125"/>
          <a:stretch/>
        </p:blipFill>
        <p:spPr>
          <a:xfrm>
            <a:off x="2811036" y="4713514"/>
            <a:ext cx="2556759" cy="155923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2F7CCA6-F653-0D53-5C5A-4A5D1B148E02}"/>
              </a:ext>
            </a:extLst>
          </p:cNvPr>
          <p:cNvCxnSpPr>
            <a:cxnSpLocks/>
          </p:cNvCxnSpPr>
          <p:nvPr/>
        </p:nvCxnSpPr>
        <p:spPr>
          <a:xfrm>
            <a:off x="2024743" y="1908511"/>
            <a:ext cx="3548742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ABE04FF-700C-0353-4EE5-0BBA81A165AD}"/>
              </a:ext>
            </a:extLst>
          </p:cNvPr>
          <p:cNvCxnSpPr>
            <a:cxnSpLocks/>
          </p:cNvCxnSpPr>
          <p:nvPr/>
        </p:nvCxnSpPr>
        <p:spPr>
          <a:xfrm>
            <a:off x="3886198" y="3643204"/>
            <a:ext cx="1578428" cy="107031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73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 3: complex radiation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7E7971-D0E9-F698-A983-5E859FB764A8}"/>
              </a:ext>
            </a:extLst>
          </p:cNvPr>
          <p:cNvSpPr txBox="1"/>
          <p:nvPr/>
        </p:nvSpPr>
        <p:spPr>
          <a:xfrm>
            <a:off x="553121" y="1189949"/>
            <a:ext cx="786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complexRadiation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-m data/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run.mac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6A2B60-6C04-4E66-C7E5-F1A14AC4022B}"/>
              </a:ext>
            </a:extLst>
          </p:cNvPr>
          <p:cNvSpPr txBox="1"/>
          <p:nvPr/>
        </p:nvSpPr>
        <p:spPr>
          <a:xfrm>
            <a:off x="5040086" y="2468901"/>
            <a:ext cx="6628738" cy="224676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addDistribution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gadolinium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/source/gadolinium/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particle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/source/gadolinium/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spectrum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data/eSpectrumGBN_550um.txt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/source/gadolinium/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totalSource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/source/gadolinium/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particlesPerSource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/source/gadolinium/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distributionInRegion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10 10 10</a:t>
            </a:r>
          </a:p>
        </p:txBody>
      </p:sp>
      <p:pic>
        <p:nvPicPr>
          <p:cNvPr id="17" name="Image4">
            <a:extLst>
              <a:ext uri="{FF2B5EF4-FFF2-40B4-BE49-F238E27FC236}">
                <a16:creationId xmlns:a16="http://schemas.microsoft.com/office/drawing/2014/main" id="{E1635118-4507-8789-B441-A5C33F70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3121" y="1807028"/>
            <a:ext cx="2923360" cy="178525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E711AD8-135E-2B4D-CE65-D4E233970DF8}"/>
              </a:ext>
            </a:extLst>
          </p:cNvPr>
          <p:cNvCxnSpPr>
            <a:stCxn id="17" idx="3"/>
          </p:cNvCxnSpPr>
          <p:nvPr/>
        </p:nvCxnSpPr>
        <p:spPr>
          <a:xfrm>
            <a:off x="3476481" y="2699657"/>
            <a:ext cx="1563605" cy="5225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197AB950-ADBA-8D0C-5128-CFF65850D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" y="3870856"/>
            <a:ext cx="4191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 4: alpha targeted therapy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7E7971-D0E9-F698-A983-5E859FB764A8}"/>
              </a:ext>
            </a:extLst>
          </p:cNvPr>
          <p:cNvSpPr txBox="1"/>
          <p:nvPr/>
        </p:nvSpPr>
        <p:spPr>
          <a:xfrm>
            <a:off x="559690" y="1071462"/>
            <a:ext cx="786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targetedAlphaTherapy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-m data/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run.mac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778303-2066-220C-18A2-CA6288955FED}"/>
              </a:ext>
            </a:extLst>
          </p:cNvPr>
          <p:cNvSpPr txBox="1"/>
          <p:nvPr/>
        </p:nvSpPr>
        <p:spPr>
          <a:xfrm>
            <a:off x="4660530" y="1582615"/>
            <a:ext cx="6971780" cy="470898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addDistribution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particle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alpha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spectrum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data/At211.txt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totalSource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particlesPerSource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# set to 1 to have all sources in 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cell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located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in the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same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place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# set to 0 for 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random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distribution of sources in 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cell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only_one_position_for_all_particles_on_a_cell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# set the source distribution in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each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region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distributionInRegion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0 0 2000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distributionInCell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1 0 0 0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#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Activate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diffusion of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radionuclide's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daughter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(for At-211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only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daughterDiffusion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maxSourcesPerCell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0 10000 10000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cpop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/source/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radionuclide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cellLabelingPercentagePerRegion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100 100 100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B13B6B-EECE-3425-ECFD-60612D59F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0" y="2307770"/>
            <a:ext cx="3757678" cy="3012621"/>
          </a:xfrm>
          <a:prstGeom prst="rect">
            <a:avLst/>
          </a:prstGeom>
        </p:spPr>
      </p:pic>
      <p:pic>
        <p:nvPicPr>
          <p:cNvPr id="1026" name="Picture 2" descr="LPSC">
            <a:extLst>
              <a:ext uri="{FF2B5EF4-FFF2-40B4-BE49-F238E27FC236}">
                <a16:creationId xmlns:a16="http://schemas.microsoft.com/office/drawing/2014/main" id="{C1D981BA-2090-ADEF-114A-150A0854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868" y="563462"/>
            <a:ext cx="1734115" cy="8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39AB36-1639-4131-41AB-5376E21406B3}"/>
              </a:ext>
            </a:extLst>
          </p:cNvPr>
          <p:cNvSpPr txBox="1"/>
          <p:nvPr/>
        </p:nvSpPr>
        <p:spPr>
          <a:xfrm>
            <a:off x="1125746" y="5286270"/>
            <a:ext cx="2819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Victor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Levrague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LPSC</a:t>
            </a:r>
          </a:p>
        </p:txBody>
      </p:sp>
    </p:spTree>
    <p:extLst>
      <p:ext uri="{BB962C8B-B14F-4D97-AF65-F5344CB8AC3E}">
        <p14:creationId xmlns:p14="http://schemas.microsoft.com/office/powerpoint/2010/main" val="3437019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46F9821-9E96-0030-8B71-45E13AF69873}"/>
              </a:ext>
            </a:extLst>
          </p:cNvPr>
          <p:cNvSpPr/>
          <p:nvPr/>
        </p:nvSpPr>
        <p:spPr>
          <a:xfrm>
            <a:off x="968824" y="4016887"/>
            <a:ext cx="9122237" cy="23164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C555642-A6F0-3EBD-A8A6-521B616EE8CE}"/>
              </a:ext>
            </a:extLst>
          </p:cNvPr>
          <p:cNvSpPr/>
          <p:nvPr/>
        </p:nvSpPr>
        <p:spPr>
          <a:xfrm>
            <a:off x="968828" y="1106194"/>
            <a:ext cx="9013371" cy="2734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B51F93B3-2C4C-3F46-801C-E6FC3E3B4A3D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Implementation in GATE 10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E6CDE5C-2E6F-954E-A55C-92B3F100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934F1A5-D33B-AE4A-B631-AB9C3CDD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yH5BAEAAAAALAAAAAABAAEAAAIBRAA7 - Python Logo">
            <a:extLst>
              <a:ext uri="{FF2B5EF4-FFF2-40B4-BE49-F238E27FC236}">
                <a16:creationId xmlns:a16="http://schemas.microsoft.com/office/drawing/2014/main" id="{532C8D77-FD0A-4C4F-D4AC-3AB6ADE6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83" y="4357891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BF092F1-EFA4-C301-E9C0-13097EF8A182}"/>
              </a:ext>
            </a:extLst>
          </p:cNvPr>
          <p:cNvSpPr txBox="1"/>
          <p:nvPr/>
        </p:nvSpPr>
        <p:spPr>
          <a:xfrm>
            <a:off x="3995062" y="1173661"/>
            <a:ext cx="62489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Generation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of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population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geometry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opengate_lib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GateCellPopulation.h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GateCellPopulation.cpp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actors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analyze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energy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deposited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opengate_lib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GateCellUniformActor.h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GateCellUniformActor.cpp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GateCellNanoActor.h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GateCellNanoActor.cpp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GateCellAlphaActor.h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GateCellAlphaActor.cpp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673727-452A-8103-38C1-19CC1382D29A}"/>
              </a:ext>
            </a:extLst>
          </p:cNvPr>
          <p:cNvSpPr txBox="1"/>
          <p:nvPr/>
        </p:nvSpPr>
        <p:spPr>
          <a:xfrm>
            <a:off x="4038604" y="4185015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Generation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of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population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geometry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CellPopulation.py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actors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analyze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energy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deposited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CellUniformActor.py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CellNanoActor.py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CellAlphaActor.py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C1CFDDE-358A-2D68-EADE-274B62A2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29" y="1583994"/>
            <a:ext cx="1589553" cy="178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C17B30E-F9D5-0344-8FD9-8D17B8402F61}"/>
              </a:ext>
            </a:extLst>
          </p:cNvPr>
          <p:cNvSpPr txBox="1"/>
          <p:nvPr/>
        </p:nvSpPr>
        <p:spPr>
          <a:xfrm>
            <a:off x="2511680" y="2532641"/>
            <a:ext cx="7703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Geant4-DNA water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radiolysis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Chemistry module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03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6F48211-1B18-0379-E2F5-9BBD2E7B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47" y="1023257"/>
            <a:ext cx="10967866" cy="5272315"/>
          </a:xfrm>
          <a:prstGeom prst="rect">
            <a:avLst/>
          </a:prstGeom>
        </p:spPr>
      </p:pic>
      <p:sp>
        <p:nvSpPr>
          <p:cNvPr id="31" name="Titre 2">
            <a:extLst>
              <a:ext uri="{FF2B5EF4-FFF2-40B4-BE49-F238E27FC236}">
                <a16:creationId xmlns:a16="http://schemas.microsoft.com/office/drawing/2014/main" id="{DAF40E34-E241-9092-588A-38AC818E8E36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Handle water radiolysis chemistry in Geant4-DNA</a:t>
            </a:r>
          </a:p>
        </p:txBody>
      </p:sp>
    </p:spTree>
    <p:extLst>
      <p:ext uri="{BB962C8B-B14F-4D97-AF65-F5344CB8AC3E}">
        <p14:creationId xmlns:p14="http://schemas.microsoft.com/office/powerpoint/2010/main" val="50085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hlinkClick r:id="rId3"/>
            <a:extLst>
              <a:ext uri="{FF2B5EF4-FFF2-40B4-BE49-F238E27FC236}">
                <a16:creationId xmlns:a16="http://schemas.microsoft.com/office/drawing/2014/main" id="{5F067F14-AFFB-CAC2-245F-4901A12AFC65}"/>
              </a:ext>
            </a:extLst>
          </p:cNvPr>
          <p:cNvSpPr txBox="1"/>
          <p:nvPr/>
        </p:nvSpPr>
        <p:spPr>
          <a:xfrm>
            <a:off x="4529563" y="5471923"/>
            <a:ext cx="1814919" cy="338554"/>
          </a:xfrm>
          <a:prstGeom prst="rect">
            <a:avLst/>
          </a:prstGeom>
          <a:solidFill>
            <a:srgbClr val="00FF00"/>
          </a:solidFill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Phys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 Med. 88 (2021) 86-90 (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4"/>
              </a:rPr>
              <a:t>link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Med. </a:t>
            </a:r>
            <a:r>
              <a:rPr kumimoji="0" lang="pt-B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Phys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 47 (2020) 5920-5930 (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5"/>
              </a:rPr>
              <a:t>link</a:t>
            </a: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au 14">
            <a:extLst>
              <a:ext uri="{FF2B5EF4-FFF2-40B4-BE49-F238E27FC236}">
                <a16:creationId xmlns:a16="http://schemas.microsoft.com/office/drawing/2014/main" id="{1F3BD3B7-95DD-6C5E-F981-B8B6548BF18C}"/>
              </a:ext>
            </a:extLst>
          </p:cNvPr>
          <p:cNvGraphicFramePr>
            <a:graphicFrameLocks noGrp="1"/>
          </p:cNvGraphicFramePr>
          <p:nvPr/>
        </p:nvGraphicFramePr>
        <p:xfrm>
          <a:off x="642258" y="1237007"/>
          <a:ext cx="1094702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685">
                  <a:extLst>
                    <a:ext uri="{9D8B030D-6E8A-4147-A177-3AD203B41FA5}">
                      <a16:colId xmlns:a16="http://schemas.microsoft.com/office/drawing/2014/main" val="2581904649"/>
                    </a:ext>
                  </a:extLst>
                </a:gridCol>
                <a:gridCol w="5976257">
                  <a:extLst>
                    <a:ext uri="{9D8B030D-6E8A-4147-A177-3AD203B41FA5}">
                      <a16:colId xmlns:a16="http://schemas.microsoft.com/office/drawing/2014/main" val="2580774749"/>
                    </a:ext>
                  </a:extLst>
                </a:gridCol>
                <a:gridCol w="1226078">
                  <a:extLst>
                    <a:ext uri="{9D8B030D-6E8A-4147-A177-3AD203B41FA5}">
                      <a16:colId xmlns:a16="http://schemas.microsoft.com/office/drawing/2014/main" val="49455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/>
                        <a:t>Chemistry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b="1" dirty="0" err="1"/>
                        <a:t>constructor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/>
                        <a:t>Approach</a:t>
                      </a:r>
                      <a:endParaRPr lang="fr-FR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563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G4EmDNAChemistry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First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b="1" dirty="0" err="1"/>
                        <a:t>constructor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dirty="0" err="1"/>
                        <a:t>implemented</a:t>
                      </a:r>
                      <a:r>
                        <a:rPr lang="fr-FR" sz="1800" dirty="0"/>
                        <a:t> in Geant4-</a:t>
                      </a:r>
                    </a:p>
                    <a:p>
                      <a:pPr algn="ctr"/>
                      <a:r>
                        <a:rPr lang="fr-FR" sz="1800" dirty="0"/>
                        <a:t>DNA for the </a:t>
                      </a:r>
                      <a:r>
                        <a:rPr lang="fr-FR" sz="1800" dirty="0" err="1"/>
                        <a:t>chemistry</a:t>
                      </a:r>
                      <a:r>
                        <a:rPr lang="fr-FR" sz="1800" dirty="0"/>
                        <a:t> </a:t>
                      </a:r>
                      <a:r>
                        <a:rPr lang="fr-FR" sz="1800" dirty="0" err="1"/>
                        <a:t>processes</a:t>
                      </a:r>
                      <a:r>
                        <a:rPr lang="fr-FR" sz="1800" dirty="0"/>
                        <a:t> </a:t>
                      </a:r>
                      <a:r>
                        <a:rPr lang="fr-FR" sz="1800" dirty="0" err="1"/>
                        <a:t>with</a:t>
                      </a:r>
                      <a:endParaRPr lang="fr-FR" sz="1800" dirty="0"/>
                    </a:p>
                    <a:p>
                      <a:pPr algn="ctr"/>
                      <a:r>
                        <a:rPr lang="fr-FR" sz="1800" dirty="0" err="1"/>
                        <a:t>parameter</a:t>
                      </a:r>
                      <a:r>
                        <a:rPr lang="fr-FR" sz="1800" dirty="0"/>
                        <a:t> values </a:t>
                      </a:r>
                      <a:r>
                        <a:rPr lang="fr-FR" sz="1800" dirty="0" err="1"/>
                        <a:t>from</a:t>
                      </a:r>
                      <a:r>
                        <a:rPr lang="fr-FR" sz="1800" dirty="0"/>
                        <a:t> </a:t>
                      </a:r>
                      <a:r>
                        <a:rPr lang="fr-FR" sz="1800" dirty="0" err="1"/>
                        <a:t>Karamitros</a:t>
                      </a:r>
                      <a:r>
                        <a:rPr lang="fr-FR" sz="1800" dirty="0"/>
                        <a:t> et al. (2014)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– </a:t>
                      </a:r>
                      <a:r>
                        <a:rPr lang="fr-FR" sz="1800" dirty="0" err="1">
                          <a:solidFill>
                            <a:srgbClr val="0432FF"/>
                          </a:solidFill>
                        </a:rPr>
                        <a:t>from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</a:rPr>
                        <a:t> PARTRAC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SBS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9717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G4EmDNAChemistry_option1</a:t>
                      </a:r>
                    </a:p>
                    <a:p>
                      <a:pPr algn="ctr"/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/>
                        <a:t>Implements</a:t>
                      </a:r>
                      <a:r>
                        <a:rPr lang="fr-FR" sz="1800" dirty="0"/>
                        <a:t> a </a:t>
                      </a:r>
                      <a:r>
                        <a:rPr lang="fr-FR" sz="1800" b="1" dirty="0" err="1"/>
                        <a:t>revisited</a:t>
                      </a:r>
                      <a:r>
                        <a:rPr lang="fr-FR" sz="1800" b="1" dirty="0"/>
                        <a:t> set of </a:t>
                      </a:r>
                      <a:r>
                        <a:rPr lang="fr-FR" sz="1800" b="1" dirty="0" err="1"/>
                        <a:t>chemistry</a:t>
                      </a:r>
                      <a:endParaRPr lang="fr-FR" sz="1800" b="1" dirty="0"/>
                    </a:p>
                    <a:p>
                      <a:pPr algn="ctr"/>
                      <a:r>
                        <a:rPr lang="fr-FR" sz="1800" b="1" dirty="0" err="1"/>
                        <a:t>parameters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dirty="0" err="1"/>
                        <a:t>from</a:t>
                      </a:r>
                      <a:r>
                        <a:rPr lang="fr-FR" sz="1800" dirty="0"/>
                        <a:t> Shin et al. (2019)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– </a:t>
                      </a:r>
                      <a:r>
                        <a:rPr lang="fr-FR" sz="1800" dirty="0" err="1">
                          <a:solidFill>
                            <a:srgbClr val="0432FF"/>
                          </a:solidFill>
                        </a:rPr>
                        <a:t>from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fr-FR" sz="1800" dirty="0" err="1">
                          <a:solidFill>
                            <a:srgbClr val="0432FF"/>
                          </a:solidFill>
                        </a:rPr>
                        <a:t>TRACs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</a:rPr>
                        <a:t> + Burns et al. (1981) + Rowe et al. (1988)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SBS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53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G4EmDNAChemistry_option2</a:t>
                      </a:r>
                    </a:p>
                    <a:p>
                      <a:pPr algn="ctr"/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/>
                        <a:t>Includes</a:t>
                      </a:r>
                      <a:r>
                        <a:rPr lang="fr-FR" sz="1800" dirty="0"/>
                        <a:t> </a:t>
                      </a:r>
                      <a:r>
                        <a:rPr lang="fr-FR" sz="1800" dirty="0" err="1"/>
                        <a:t>chemistry</a:t>
                      </a:r>
                      <a:r>
                        <a:rPr lang="fr-FR" sz="1800" dirty="0"/>
                        <a:t> </a:t>
                      </a:r>
                      <a:r>
                        <a:rPr lang="fr-FR" sz="1800" dirty="0" err="1"/>
                        <a:t>parameters</a:t>
                      </a:r>
                      <a:r>
                        <a:rPr lang="fr-FR" sz="1800" dirty="0"/>
                        <a:t> for</a:t>
                      </a:r>
                    </a:p>
                    <a:p>
                      <a:pPr algn="ctr"/>
                      <a:r>
                        <a:rPr lang="fr-FR" sz="1800" dirty="0" err="1"/>
                        <a:t>simulating</a:t>
                      </a:r>
                      <a:r>
                        <a:rPr lang="fr-FR" sz="1800" dirty="0"/>
                        <a:t> </a:t>
                      </a:r>
                      <a:br>
                        <a:rPr lang="fr-FR" sz="1800" dirty="0"/>
                      </a:br>
                      <a:r>
                        <a:rPr lang="fr-FR" sz="1800" b="1" dirty="0" err="1"/>
                        <a:t>reactions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b="1" dirty="0" err="1"/>
                        <a:t>with</a:t>
                      </a:r>
                      <a:r>
                        <a:rPr lang="fr-FR" sz="1800" b="1" dirty="0"/>
                        <a:t> DNA components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– </a:t>
                      </a:r>
                      <a:r>
                        <a:rPr lang="fr-FR" sz="1800" dirty="0" err="1">
                          <a:solidFill>
                            <a:srgbClr val="0432FF"/>
                          </a:solidFill>
                        </a:rPr>
                        <a:t>from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</a:rPr>
                        <a:t> Buxton et al. (1988)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SBS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929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G4EmDNAChemistry_option3</a:t>
                      </a:r>
                    </a:p>
                    <a:p>
                      <a:pPr algn="ctr"/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/>
                        <a:t>Implements</a:t>
                      </a:r>
                      <a:r>
                        <a:rPr lang="fr-FR" sz="1800" dirty="0"/>
                        <a:t> the </a:t>
                      </a:r>
                      <a:r>
                        <a:rPr lang="fr-FR" sz="1800" b="1" dirty="0"/>
                        <a:t>IRT </a:t>
                      </a:r>
                      <a:r>
                        <a:rPr lang="fr-FR" sz="1800" b="1" dirty="0" err="1"/>
                        <a:t>approach</a:t>
                      </a:r>
                      <a:r>
                        <a:rPr lang="fr-FR" sz="1800" b="1" dirty="0"/>
                        <a:t> </a:t>
                      </a:r>
                      <a:r>
                        <a:rPr lang="fr-FR" sz="1800" dirty="0" err="1"/>
                        <a:t>from</a:t>
                      </a:r>
                      <a:r>
                        <a:rPr lang="fr-FR" sz="1800" dirty="0"/>
                        <a:t> Ramos-</a:t>
                      </a:r>
                      <a:r>
                        <a:rPr lang="fr-FR" sz="1800" dirty="0" err="1"/>
                        <a:t>Mendez</a:t>
                      </a:r>
                      <a:r>
                        <a:rPr lang="fr-FR" sz="1800" dirty="0"/>
                        <a:t> et al. (2020)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– </a:t>
                      </a:r>
                      <a:r>
                        <a:rPr lang="fr-FR" sz="1800" dirty="0" err="1">
                          <a:solidFill>
                            <a:srgbClr val="0432FF"/>
                          </a:solidFill>
                        </a:rPr>
                        <a:t>from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</a:rPr>
                        <a:t> RITRACKS &amp; Elliot et al. (1994)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IRT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590377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BC7A4C7D-D3EE-91E2-C435-4919651FEE87}"/>
              </a:ext>
            </a:extLst>
          </p:cNvPr>
          <p:cNvSpPr txBox="1">
            <a:spLocks/>
          </p:cNvSpPr>
          <p:nvPr/>
        </p:nvSpPr>
        <p:spPr>
          <a:xfrm>
            <a:off x="2015336" y="534444"/>
            <a:ext cx="9991608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4 Geant4-DNA « 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chemistry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constructors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23183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9DD335A-B2BD-2547-BFFC-D82770F56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83" y="738112"/>
            <a:ext cx="10136113" cy="55776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286A6E-E757-22CC-8634-186D78118139}"/>
              </a:ext>
            </a:extLst>
          </p:cNvPr>
          <p:cNvSpPr/>
          <p:nvPr/>
        </p:nvSpPr>
        <p:spPr>
          <a:xfrm>
            <a:off x="1954422" y="478471"/>
            <a:ext cx="7892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The FLASHMOD collaboration</a:t>
            </a:r>
            <a:endParaRPr lang="fr-FR" sz="3200" i="1" dirty="0">
              <a:solidFill>
                <a:srgbClr val="0C406A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FF2639-3D09-9A1E-1B51-50576B719A9D}"/>
              </a:ext>
            </a:extLst>
          </p:cNvPr>
          <p:cNvSpPr txBox="1"/>
          <p:nvPr/>
        </p:nvSpPr>
        <p:spPr>
          <a:xfrm>
            <a:off x="8308592" y="1142466"/>
            <a:ext cx="307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PhD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student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Daeun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Kwon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(CNRS) 2023-2026</a:t>
            </a:r>
          </a:p>
        </p:txBody>
      </p:sp>
    </p:spTree>
    <p:extLst>
      <p:ext uri="{BB962C8B-B14F-4D97-AF65-F5344CB8AC3E}">
        <p14:creationId xmlns:p14="http://schemas.microsoft.com/office/powerpoint/2010/main" val="317457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Accueil">
            <a:extLst>
              <a:ext uri="{FF2B5EF4-FFF2-40B4-BE49-F238E27FC236}">
                <a16:creationId xmlns:a16="http://schemas.microsoft.com/office/drawing/2014/main" id="{9A6C9ECA-3A7B-5954-3CCF-F5D7A57F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7696" y="10271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219342-F345-3F32-D506-28667FD1E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4" t="25050" r="12128" b="17094"/>
          <a:stretch/>
        </p:blipFill>
        <p:spPr>
          <a:xfrm>
            <a:off x="317376" y="1111353"/>
            <a:ext cx="4574664" cy="162866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2DA23C-0D2C-C61C-8EA1-9CB3248FDB6A}"/>
              </a:ext>
            </a:extLst>
          </p:cNvPr>
          <p:cNvCxnSpPr>
            <a:cxnSpLocks/>
          </p:cNvCxnSpPr>
          <p:nvPr/>
        </p:nvCxnSpPr>
        <p:spPr>
          <a:xfrm>
            <a:off x="645441" y="2803139"/>
            <a:ext cx="379884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A347A4B-763C-284E-C61B-A6469599FBF8}"/>
              </a:ext>
            </a:extLst>
          </p:cNvPr>
          <p:cNvCxnSpPr>
            <a:cxnSpLocks/>
          </p:cNvCxnSpPr>
          <p:nvPr/>
        </p:nvCxnSpPr>
        <p:spPr>
          <a:xfrm flipV="1">
            <a:off x="3434271" y="2519901"/>
            <a:ext cx="0" cy="28323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BE4602-9A7B-3919-B95D-8C7F0FE81815}"/>
              </a:ext>
            </a:extLst>
          </p:cNvPr>
          <p:cNvCxnSpPr>
            <a:cxnSpLocks/>
          </p:cNvCxnSpPr>
          <p:nvPr/>
        </p:nvCxnSpPr>
        <p:spPr>
          <a:xfrm flipV="1">
            <a:off x="3955991" y="2564848"/>
            <a:ext cx="0" cy="2382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4EC201-92EC-08C8-A26D-ECD7A58B91F1}"/>
              </a:ext>
            </a:extLst>
          </p:cNvPr>
          <p:cNvCxnSpPr>
            <a:cxnSpLocks/>
          </p:cNvCxnSpPr>
          <p:nvPr/>
        </p:nvCxnSpPr>
        <p:spPr>
          <a:xfrm flipV="1">
            <a:off x="4091501" y="1990139"/>
            <a:ext cx="0" cy="81300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4E71351-D5E8-D9AD-BB17-255D6EFA30D1}"/>
              </a:ext>
            </a:extLst>
          </p:cNvPr>
          <p:cNvCxnSpPr>
            <a:cxnSpLocks/>
          </p:cNvCxnSpPr>
          <p:nvPr/>
        </p:nvCxnSpPr>
        <p:spPr>
          <a:xfrm flipV="1">
            <a:off x="4444285" y="2126748"/>
            <a:ext cx="0" cy="6763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7E38CA0-B343-4E0E-870A-D156A986C887}"/>
              </a:ext>
            </a:extLst>
          </p:cNvPr>
          <p:cNvCxnSpPr>
            <a:cxnSpLocks/>
          </p:cNvCxnSpPr>
          <p:nvPr/>
        </p:nvCxnSpPr>
        <p:spPr>
          <a:xfrm flipV="1">
            <a:off x="645441" y="1699777"/>
            <a:ext cx="0" cy="110336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3537C51-84A8-3C45-CBE1-CA2AA6A05DAC}"/>
              </a:ext>
            </a:extLst>
          </p:cNvPr>
          <p:cNvCxnSpPr>
            <a:cxnSpLocks/>
          </p:cNvCxnSpPr>
          <p:nvPr/>
        </p:nvCxnSpPr>
        <p:spPr>
          <a:xfrm flipH="1">
            <a:off x="3434271" y="2740020"/>
            <a:ext cx="5217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E71CC64-2A68-FD3E-5B0A-D5B55D45FFCC}"/>
              </a:ext>
            </a:extLst>
          </p:cNvPr>
          <p:cNvSpPr txBox="1"/>
          <p:nvPr/>
        </p:nvSpPr>
        <p:spPr>
          <a:xfrm>
            <a:off x="1783741" y="2560621"/>
            <a:ext cx="630129" cy="19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T Mono" panose="02060509020205020204" pitchFamily="49" charset="77"/>
              </a:rPr>
              <a:t>1,5 m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172400E-5D35-6572-DADD-48E1DA5AB027}"/>
              </a:ext>
            </a:extLst>
          </p:cNvPr>
          <p:cNvCxnSpPr>
            <a:cxnSpLocks/>
          </p:cNvCxnSpPr>
          <p:nvPr/>
        </p:nvCxnSpPr>
        <p:spPr>
          <a:xfrm flipH="1">
            <a:off x="645441" y="2740020"/>
            <a:ext cx="27888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531E8AD-F7EB-8756-50C6-F0E29A72C9D2}"/>
              </a:ext>
            </a:extLst>
          </p:cNvPr>
          <p:cNvCxnSpPr>
            <a:cxnSpLocks/>
          </p:cNvCxnSpPr>
          <p:nvPr/>
        </p:nvCxnSpPr>
        <p:spPr>
          <a:xfrm flipH="1">
            <a:off x="3955991" y="2847115"/>
            <a:ext cx="1355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66A6BF5-167E-2DC9-BF7E-BA18FBA94901}"/>
              </a:ext>
            </a:extLst>
          </p:cNvPr>
          <p:cNvCxnSpPr>
            <a:cxnSpLocks/>
          </p:cNvCxnSpPr>
          <p:nvPr/>
        </p:nvCxnSpPr>
        <p:spPr>
          <a:xfrm flipH="1">
            <a:off x="3955992" y="2740020"/>
            <a:ext cx="4882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3AA693BF-BAA6-51BC-9124-FD8A45564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52" r="31836"/>
          <a:stretch/>
        </p:blipFill>
        <p:spPr>
          <a:xfrm>
            <a:off x="6436676" y="1284213"/>
            <a:ext cx="1361951" cy="164627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02C915F0-D72F-F236-BC89-E7205748B057}"/>
              </a:ext>
            </a:extLst>
          </p:cNvPr>
          <p:cNvGrpSpPr/>
          <p:nvPr/>
        </p:nvGrpSpPr>
        <p:grpSpPr>
          <a:xfrm>
            <a:off x="5262167" y="1569805"/>
            <a:ext cx="994695" cy="1021948"/>
            <a:chOff x="8673945" y="2041882"/>
            <a:chExt cx="1129078" cy="1021948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A2F769E-809F-5A20-D1EC-BAE850409AEA}"/>
                </a:ext>
              </a:extLst>
            </p:cNvPr>
            <p:cNvSpPr/>
            <p:nvPr/>
          </p:nvSpPr>
          <p:spPr>
            <a:xfrm>
              <a:off x="8673945" y="2041882"/>
              <a:ext cx="256022" cy="100281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75736C63-7884-6ADB-7465-A633729B35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6323" y="3050143"/>
              <a:ext cx="873056" cy="13687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231006DD-6958-BC66-1696-F2EB62F80486}"/>
                </a:ext>
              </a:extLst>
            </p:cNvPr>
            <p:cNvCxnSpPr>
              <a:cxnSpLocks/>
            </p:cNvCxnSpPr>
            <p:nvPr/>
          </p:nvCxnSpPr>
          <p:spPr>
            <a:xfrm>
              <a:off x="8793836" y="2041882"/>
              <a:ext cx="873056" cy="13687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DF42D8E-074E-2D3C-B6DE-1E5DF6F30FA3}"/>
                </a:ext>
              </a:extLst>
            </p:cNvPr>
            <p:cNvSpPr/>
            <p:nvPr/>
          </p:nvSpPr>
          <p:spPr>
            <a:xfrm>
              <a:off x="8763417" y="2381498"/>
              <a:ext cx="103622" cy="34959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BA6E6C6-E570-BD25-B855-CF880442C656}"/>
                </a:ext>
              </a:extLst>
            </p:cNvPr>
            <p:cNvSpPr/>
            <p:nvPr/>
          </p:nvSpPr>
          <p:spPr>
            <a:xfrm>
              <a:off x="9632806" y="2378166"/>
              <a:ext cx="103622" cy="34959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437A2C6-4AA9-746B-56FA-E4AAF66B6051}"/>
                </a:ext>
              </a:extLst>
            </p:cNvPr>
            <p:cNvSpPr/>
            <p:nvPr/>
          </p:nvSpPr>
          <p:spPr>
            <a:xfrm>
              <a:off x="8826322" y="2378166"/>
              <a:ext cx="848689" cy="3495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A92A3F9-53ED-61EE-6B88-0EAB71734E11}"/>
                </a:ext>
              </a:extLst>
            </p:cNvPr>
            <p:cNvSpPr/>
            <p:nvPr/>
          </p:nvSpPr>
          <p:spPr>
            <a:xfrm>
              <a:off x="9547001" y="2055569"/>
              <a:ext cx="256022" cy="100281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C952416-E5E3-BE1F-AC01-569FC7841C84}"/>
              </a:ext>
            </a:extLst>
          </p:cNvPr>
          <p:cNvCxnSpPr>
            <a:cxnSpLocks/>
            <a:endCxn id="21" idx="0"/>
          </p:cNvCxnSpPr>
          <p:nvPr/>
        </p:nvCxnSpPr>
        <p:spPr>
          <a:xfrm flipV="1">
            <a:off x="4437734" y="1569805"/>
            <a:ext cx="937208" cy="341116"/>
          </a:xfrm>
          <a:prstGeom prst="line">
            <a:avLst/>
          </a:prstGeom>
          <a:ln>
            <a:solidFill>
              <a:srgbClr val="FF1DF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7E94F91-AF78-C944-8CD4-946929FCA523}"/>
              </a:ext>
            </a:extLst>
          </p:cNvPr>
          <p:cNvCxnSpPr>
            <a:cxnSpLocks/>
            <a:endCxn id="21" idx="4"/>
          </p:cNvCxnSpPr>
          <p:nvPr/>
        </p:nvCxnSpPr>
        <p:spPr>
          <a:xfrm>
            <a:off x="4436840" y="2153650"/>
            <a:ext cx="938102" cy="418967"/>
          </a:xfrm>
          <a:prstGeom prst="line">
            <a:avLst/>
          </a:prstGeom>
          <a:ln>
            <a:solidFill>
              <a:srgbClr val="FF1DF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185F3BE-DD15-EC10-B4C7-A36CB77B75B3}"/>
              </a:ext>
            </a:extLst>
          </p:cNvPr>
          <p:cNvGrpSpPr/>
          <p:nvPr/>
        </p:nvGrpSpPr>
        <p:grpSpPr>
          <a:xfrm>
            <a:off x="1806858" y="3451194"/>
            <a:ext cx="3254826" cy="2766855"/>
            <a:chOff x="6031312" y="3746690"/>
            <a:chExt cx="3254826" cy="2766855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8016283-728C-AA72-DBF6-BF42CBAA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1312" y="3746690"/>
              <a:ext cx="3254826" cy="2594113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8B667B1-D28F-A885-B4C2-A1EE57EF917C}"/>
                </a:ext>
              </a:extLst>
            </p:cNvPr>
            <p:cNvSpPr txBox="1"/>
            <p:nvPr/>
          </p:nvSpPr>
          <p:spPr>
            <a:xfrm>
              <a:off x="6256862" y="6234794"/>
              <a:ext cx="2845644" cy="2787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hangingPunct="0">
                <a:buSzPct val="45000"/>
              </a:pPr>
              <a:r>
                <a:rPr lang="en-US" sz="1200" b="0" i="1" u="none" strike="noStrike" kern="1200" cap="none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+mj-lt"/>
                  <a:ea typeface="Noto Sans CJK SC Regular" pitchFamily="2"/>
                  <a:cs typeface="FreeSans" pitchFamily="2"/>
                </a:rPr>
                <a:t>PhaseSpace</a:t>
              </a:r>
              <a:r>
                <a:rPr lang="en-US" sz="1200" b="0" i="1" u="none" strike="noStrike" kern="1200" cap="none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+mj-lt"/>
                  <a:ea typeface="Noto Sans CJK SC Regular" pitchFamily="2"/>
                  <a:cs typeface="FreeSans" pitchFamily="2"/>
                </a:rPr>
                <a:t> around the target box</a:t>
              </a:r>
              <a:endParaRPr lang="en-US" sz="1200" b="1" i="1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Noto Sans CJK SC Regular" pitchFamily="2"/>
                <a:cs typeface="FreeSans" pitchFamily="2"/>
              </a:endParaRPr>
            </a:p>
          </p:txBody>
        </p:sp>
      </p:grpSp>
      <p:sp>
        <p:nvSpPr>
          <p:cNvPr id="33" name="Cube 32">
            <a:extLst>
              <a:ext uri="{FF2B5EF4-FFF2-40B4-BE49-F238E27FC236}">
                <a16:creationId xmlns:a16="http://schemas.microsoft.com/office/drawing/2014/main" id="{4606C9AD-7C74-4982-3837-AA6AD7CFF7A8}"/>
              </a:ext>
            </a:extLst>
          </p:cNvPr>
          <p:cNvSpPr/>
          <p:nvPr/>
        </p:nvSpPr>
        <p:spPr>
          <a:xfrm>
            <a:off x="5414544" y="2016146"/>
            <a:ext cx="121137" cy="137504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7C9A3F7-9513-5B02-47D6-F5F4FEC17934}"/>
              </a:ext>
            </a:extLst>
          </p:cNvPr>
          <p:cNvSpPr txBox="1"/>
          <p:nvPr/>
        </p:nvSpPr>
        <p:spPr>
          <a:xfrm>
            <a:off x="317375" y="1161261"/>
            <a:ext cx="361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Proton Energy: 67.5 +/- 0.35 MeV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2D203AC-06AA-1257-C170-B0CD72769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401" y="1096581"/>
            <a:ext cx="4114800" cy="2318197"/>
          </a:xfrm>
          <a:prstGeom prst="rect">
            <a:avLst/>
          </a:prstGeom>
        </p:spPr>
      </p:pic>
      <p:sp>
        <p:nvSpPr>
          <p:cNvPr id="36" name="Cadre 35">
            <a:extLst>
              <a:ext uri="{FF2B5EF4-FFF2-40B4-BE49-F238E27FC236}">
                <a16:creationId xmlns:a16="http://schemas.microsoft.com/office/drawing/2014/main" id="{CBE6482B-EF8D-241D-5E86-0C3494FC6796}"/>
              </a:ext>
            </a:extLst>
          </p:cNvPr>
          <p:cNvSpPr/>
          <p:nvPr/>
        </p:nvSpPr>
        <p:spPr>
          <a:xfrm>
            <a:off x="8533067" y="2375970"/>
            <a:ext cx="741156" cy="53073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7FA0551-7231-ACB4-8CD7-B25FAD408BC1}"/>
                  </a:ext>
                </a:extLst>
              </p:cNvPr>
              <p:cNvSpPr txBox="1"/>
              <p:nvPr/>
            </p:nvSpPr>
            <p:spPr>
              <a:xfrm>
                <a:off x="8489260" y="2055967"/>
                <a:ext cx="1878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LET 1.2 keV/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7FA0551-7231-ACB4-8CD7-B25FAD408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260" y="2055967"/>
                <a:ext cx="1878009" cy="338554"/>
              </a:xfrm>
              <a:prstGeom prst="rect">
                <a:avLst/>
              </a:prstGeom>
              <a:blipFill>
                <a:blip r:embed="rId7"/>
                <a:stretch>
                  <a:fillRect l="-2013" t="-3571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1165D985-D8F5-302F-1200-97FECF1E2504}"/>
              </a:ext>
            </a:extLst>
          </p:cNvPr>
          <p:cNvGrpSpPr/>
          <p:nvPr/>
        </p:nvGrpSpPr>
        <p:grpSpPr>
          <a:xfrm>
            <a:off x="5932401" y="3523003"/>
            <a:ext cx="3732451" cy="2886427"/>
            <a:chOff x="596233" y="3593751"/>
            <a:chExt cx="3732451" cy="2886427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2ABB2FC-3C86-0EA5-C751-14A185CA95A4}"/>
                </a:ext>
              </a:extLst>
            </p:cNvPr>
            <p:cNvSpPr txBox="1"/>
            <p:nvPr/>
          </p:nvSpPr>
          <p:spPr>
            <a:xfrm>
              <a:off x="1483040" y="6201427"/>
              <a:ext cx="2845644" cy="2787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hangingPunct="0">
                <a:buSzPct val="45000"/>
              </a:pP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Noto Sans CJK SC Regular" pitchFamily="2"/>
                  <a:cs typeface="FreeSans" pitchFamily="2"/>
                </a:rPr>
                <a:t>Kinetic energy in MeV</a:t>
              </a:r>
              <a:endParaRPr lang="en-US" sz="1200" b="1" i="1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Noto Sans CJK SC Regular" pitchFamily="2"/>
                <a:cs typeface="FreeSans" pitchFamily="2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F5E5BD1-6BC9-7EE9-1397-4F7EC3A8A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244"/>
            <a:stretch/>
          </p:blipFill>
          <p:spPr>
            <a:xfrm>
              <a:off x="596233" y="3593751"/>
              <a:ext cx="3495268" cy="2624298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02459DD5-4535-7F8D-BD79-758AD99935BB}"/>
              </a:ext>
            </a:extLst>
          </p:cNvPr>
          <p:cNvSpPr/>
          <p:nvPr/>
        </p:nvSpPr>
        <p:spPr>
          <a:xfrm>
            <a:off x="1982770" y="435721"/>
            <a:ext cx="8548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C406A"/>
                </a:solidFill>
              </a:rPr>
              <a:t>Beam line simulation </a:t>
            </a:r>
          </a:p>
        </p:txBody>
      </p:sp>
    </p:spTree>
    <p:extLst>
      <p:ext uri="{BB962C8B-B14F-4D97-AF65-F5344CB8AC3E}">
        <p14:creationId xmlns:p14="http://schemas.microsoft.com/office/powerpoint/2010/main" val="291938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3B5F2DA-B861-ED3D-C130-7F2D1D41DBF5}"/>
              </a:ext>
            </a:extLst>
          </p:cNvPr>
          <p:cNvSpPr/>
          <p:nvPr/>
        </p:nvSpPr>
        <p:spPr>
          <a:xfrm>
            <a:off x="767459" y="4409730"/>
            <a:ext cx="5875982" cy="13188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F91B0B-ED62-3752-B9C3-BECEE56E9242}"/>
              </a:ext>
            </a:extLst>
          </p:cNvPr>
          <p:cNvSpPr/>
          <p:nvPr/>
        </p:nvSpPr>
        <p:spPr>
          <a:xfrm>
            <a:off x="697120" y="1286242"/>
            <a:ext cx="6682557" cy="27044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EE461CF-EC91-C272-BA48-8653319BB465}"/>
              </a:ext>
            </a:extLst>
          </p:cNvPr>
          <p:cNvSpPr txBox="1"/>
          <p:nvPr/>
        </p:nvSpPr>
        <p:spPr>
          <a:xfrm>
            <a:off x="1851696" y="476817"/>
            <a:ext cx="732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Open-source  Code – Examples - Tools</a:t>
            </a:r>
          </a:p>
        </p:txBody>
      </p:sp>
      <p:pic>
        <p:nvPicPr>
          <p:cNvPr id="27" name="Picture 4" descr="logo github Icône gratuit">
            <a:extLst>
              <a:ext uri="{FF2B5EF4-FFF2-40B4-BE49-F238E27FC236}">
                <a16:creationId xmlns:a16="http://schemas.microsoft.com/office/drawing/2014/main" id="{28B916F6-03CD-13A7-510D-DC934BF3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00" y="476817"/>
            <a:ext cx="1664676" cy="16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462A741-6EC2-2A3E-9979-D15E813B056F}"/>
              </a:ext>
            </a:extLst>
          </p:cNvPr>
          <p:cNvSpPr txBox="1"/>
          <p:nvPr/>
        </p:nvSpPr>
        <p:spPr>
          <a:xfrm>
            <a:off x="626782" y="1286243"/>
            <a:ext cx="7010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code  -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86C7EA8-F453-7697-4239-6373C3869E24}"/>
              </a:ext>
            </a:extLst>
          </p:cNvPr>
          <p:cNvSpPr txBox="1"/>
          <p:nvPr/>
        </p:nvSpPr>
        <p:spPr>
          <a:xfrm>
            <a:off x="626782" y="1975514"/>
            <a:ext cx="66825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GateContrib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FED7415-CE4B-C243-104C-5FA364DA4584}"/>
              </a:ext>
            </a:extLst>
          </p:cNvPr>
          <p:cNvSpPr txBox="1"/>
          <p:nvPr/>
        </p:nvSpPr>
        <p:spPr>
          <a:xfrm>
            <a:off x="626782" y="2720440"/>
            <a:ext cx="7151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Python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gatetools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05D7BC-DEB9-E7E6-164D-1F2F69E11E93}"/>
              </a:ext>
            </a:extLst>
          </p:cNvPr>
          <p:cNvSpPr txBox="1"/>
          <p:nvPr/>
        </p:nvSpPr>
        <p:spPr>
          <a:xfrm>
            <a:off x="838199" y="446990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8F5ED1B-642B-A98E-30CE-52D45987F2F1}"/>
              </a:ext>
            </a:extLst>
          </p:cNvPr>
          <p:cNvSpPr txBox="1"/>
          <p:nvPr/>
        </p:nvSpPr>
        <p:spPr>
          <a:xfrm>
            <a:off x="7490145" y="2086367"/>
            <a:ext cx="43354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9.3 release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(April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Compatible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G4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000" b="1" i="0" u="none" strike="noStrike" kern="1200" cap="none" spc="0" normalizeH="0" baseline="0" noProof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70 contributors (since 2012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000" b="1" i="0" u="none" strike="noStrike" kern="1200" cap="none" spc="0" normalizeH="0" baseline="0" noProof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25+ benchmarks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B795C56-171C-B9A4-DC6B-354F9BDC57C5}"/>
              </a:ext>
            </a:extLst>
          </p:cNvPr>
          <p:cNvSpPr txBox="1"/>
          <p:nvPr/>
        </p:nvSpPr>
        <p:spPr>
          <a:xfrm>
            <a:off x="1928379" y="5154655"/>
            <a:ext cx="335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release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01D4401-64F5-F016-2D0A-EC633E1B8595}"/>
              </a:ext>
            </a:extLst>
          </p:cNvPr>
          <p:cNvSpPr txBox="1"/>
          <p:nvPr/>
        </p:nvSpPr>
        <p:spPr>
          <a:xfrm>
            <a:off x="767459" y="5890135"/>
            <a:ext cx="1104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USERS MAILING LIST -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Information, job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bug reports, help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http://opengatecollaboration.org/mailinglist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1443925-C465-A582-ED79-A681FF48F4B1}"/>
              </a:ext>
            </a:extLst>
          </p:cNvPr>
          <p:cNvSpPr txBox="1"/>
          <p:nvPr/>
        </p:nvSpPr>
        <p:spPr>
          <a:xfrm>
            <a:off x="626782" y="3455920"/>
            <a:ext cx="7151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Docker + VM -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opengatecollaboration.org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8" descr="yH5BAEAAAAALAAAAAABAAEAAAIBRAA7 - Python Logo">
            <a:extLst>
              <a:ext uri="{FF2B5EF4-FFF2-40B4-BE49-F238E27FC236}">
                <a16:creationId xmlns:a16="http://schemas.microsoft.com/office/drawing/2014/main" id="{F3530135-FF46-BCDC-DB9F-D8AE13DB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65" y="4367357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E218C0-08F8-1F00-482F-DB100324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41C9FA-A200-9A0C-AB22-FB1167A5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60188" y="6356350"/>
            <a:ext cx="8613588" cy="365125"/>
          </a:xfrm>
        </p:spPr>
        <p:txBody>
          <a:bodyPr/>
          <a:lstStyle/>
          <a:p>
            <a:r>
              <a:rPr lang="fr-FR" dirty="0"/>
              <a:t>Lydia </a:t>
            </a:r>
            <a:r>
              <a:rPr lang="fr-FR" dirty="0" err="1"/>
              <a:t>Maigne</a:t>
            </a:r>
            <a:r>
              <a:rPr lang="fr-FR" dirty="0"/>
              <a:t> - GATE </a:t>
            </a:r>
            <a:r>
              <a:rPr lang="fr-FR" dirty="0" err="1"/>
              <a:t>advances</a:t>
            </a:r>
            <a:r>
              <a:rPr lang="fr-FR" dirty="0"/>
              <a:t> for ion </a:t>
            </a:r>
            <a:r>
              <a:rPr lang="fr-FR" dirty="0" err="1"/>
              <a:t>beam</a:t>
            </a:r>
            <a:r>
              <a:rPr lang="fr-FR" dirty="0"/>
              <a:t> irradiation - CNAO IN2P3 collaboration meeting - 24 </a:t>
            </a:r>
            <a:r>
              <a:rPr lang="fr-FR" dirty="0" err="1"/>
              <a:t>oct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523398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B699689-1522-BFE2-5C96-0B5934A3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217" y="509159"/>
            <a:ext cx="10512424" cy="1600200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Radiolytic species yields under radiation</a:t>
            </a:r>
            <a:r>
              <a:rPr lang="fr-FR" sz="28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 </a:t>
            </a:r>
            <a:endParaRPr lang="en-US" sz="2800" b="1" dirty="0">
              <a:solidFill>
                <a:srgbClr val="0C406A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Espace réservé du contenu 5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08B1B73-11C1-29F9-D467-CC9DE78D1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3893" y="1238627"/>
            <a:ext cx="6172200" cy="4371220"/>
          </a:xfr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FFD1694-9B4D-B86B-0401-40EDDD91741B}"/>
              </a:ext>
            </a:extLst>
          </p:cNvPr>
          <p:cNvSpPr txBox="1">
            <a:spLocks/>
          </p:cNvSpPr>
          <p:nvPr/>
        </p:nvSpPr>
        <p:spPr>
          <a:xfrm>
            <a:off x="652266" y="1737153"/>
            <a:ext cx="3932237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Simulated time dependent yields (from 10</a:t>
            </a:r>
            <a:r>
              <a:rPr lang="en-US" sz="18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-12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s to 1 hour) of different chemical species obtained in a 3.2 µm side cubic liquid water </a:t>
            </a:r>
            <a:r>
              <a:rPr lang="en-US" sz="1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volume (19% of oxygen) irradiated 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with a monoenergetic 59.41 MeV proton beam. </a:t>
            </a:r>
          </a:p>
          <a:p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Parameters that can be changed</a:t>
            </a:r>
          </a:p>
          <a:p>
            <a:pPr lvl="1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O2 concentration</a:t>
            </a:r>
          </a:p>
          <a:p>
            <a:pPr lvl="1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pH</a:t>
            </a:r>
          </a:p>
          <a:p>
            <a:pPr lvl="1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scavengers</a:t>
            </a:r>
          </a:p>
        </p:txBody>
      </p:sp>
    </p:spTree>
    <p:extLst>
      <p:ext uri="{BB962C8B-B14F-4D97-AF65-F5344CB8AC3E}">
        <p14:creationId xmlns:p14="http://schemas.microsoft.com/office/powerpoint/2010/main" val="4029819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8">
            <a:extLst>
              <a:ext uri="{FF2B5EF4-FFF2-40B4-BE49-F238E27FC236}">
                <a16:creationId xmlns:a16="http://schemas.microsoft.com/office/drawing/2014/main" id="{9E94EE45-860F-2317-EEA2-36E99B27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011" y="1731764"/>
            <a:ext cx="11036446" cy="3394472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0C406A"/>
                </a:solidFill>
              </a:rPr>
              <a:t>Six </a:t>
            </a:r>
            <a:r>
              <a:rPr lang="fr-FR" sz="2400" dirty="0" err="1">
                <a:solidFill>
                  <a:srgbClr val="0C406A"/>
                </a:solidFill>
              </a:rPr>
              <a:t>examples</a:t>
            </a:r>
            <a:r>
              <a:rPr lang="fr-FR" sz="2400" dirty="0">
                <a:solidFill>
                  <a:srgbClr val="0C406A"/>
                </a:solidFill>
              </a:rPr>
              <a:t> are </a:t>
            </a:r>
            <a:r>
              <a:rPr lang="fr-FR" sz="2400" dirty="0" err="1">
                <a:solidFill>
                  <a:srgbClr val="0C406A"/>
                </a:solidFill>
              </a:rPr>
              <a:t>available</a:t>
            </a:r>
            <a:r>
              <a:rPr lang="fr-FR" sz="2400" dirty="0">
                <a:solidFill>
                  <a:srgbClr val="0C406A"/>
                </a:solidFill>
              </a:rPr>
              <a:t> in Geant4-DNA in </a:t>
            </a:r>
            <a:r>
              <a:rPr lang="fr-FR" sz="2000" dirty="0" err="1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extended</a:t>
            </a:r>
            <a:r>
              <a:rPr lang="fr-FR" sz="2000" dirty="0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2000" dirty="0" err="1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  <a:r>
              <a:rPr lang="fr-FR" sz="2000" dirty="0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fr-FR" sz="2000" dirty="0" err="1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medical</a:t>
            </a:r>
            <a:r>
              <a:rPr lang="fr-FR" sz="2000" dirty="0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fr-FR" sz="2000" dirty="0" err="1">
                <a:solidFill>
                  <a:srgbClr val="0C406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dna</a:t>
            </a:r>
            <a:endParaRPr lang="fr-FR" sz="2400" dirty="0">
              <a:solidFill>
                <a:srgbClr val="0C406A"/>
              </a:solidFill>
            </a:endParaRP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chem1</a:t>
            </a:r>
            <a:r>
              <a:rPr lang="fr-FR" sz="2000" dirty="0">
                <a:solidFill>
                  <a:srgbClr val="0C406A"/>
                </a:solidFill>
              </a:rPr>
              <a:t>: </a:t>
            </a:r>
            <a:r>
              <a:rPr lang="fr-FR" sz="2000" dirty="0" err="1">
                <a:solidFill>
                  <a:srgbClr val="0C406A"/>
                </a:solidFill>
              </a:rPr>
              <a:t>activating</a:t>
            </a:r>
            <a:r>
              <a:rPr lang="fr-FR" sz="2000" dirty="0">
                <a:solidFill>
                  <a:srgbClr val="0C406A"/>
                </a:solidFill>
              </a:rPr>
              <a:t> chemistry</a:t>
            </a: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chem2</a:t>
            </a:r>
            <a:r>
              <a:rPr lang="fr-FR" sz="2000" dirty="0">
                <a:solidFill>
                  <a:srgbClr val="0C406A"/>
                </a:solidFill>
              </a:rPr>
              <a:t>: how to set minimum time-</a:t>
            </a:r>
            <a:r>
              <a:rPr lang="fr-FR" sz="2000" dirty="0" err="1">
                <a:solidFill>
                  <a:srgbClr val="0C406A"/>
                </a:solidFill>
              </a:rPr>
              <a:t>step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limits</a:t>
            </a:r>
            <a:endParaRPr lang="fr-FR" sz="2000" dirty="0">
              <a:solidFill>
                <a:srgbClr val="0C406A"/>
              </a:solidFill>
            </a:endParaRP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chem3</a:t>
            </a:r>
            <a:r>
              <a:rPr lang="fr-FR" sz="2000" dirty="0">
                <a:solidFill>
                  <a:srgbClr val="0C406A"/>
                </a:solidFill>
              </a:rPr>
              <a:t>: user </a:t>
            </a:r>
            <a:r>
              <a:rPr lang="fr-FR" sz="2000" dirty="0" err="1">
                <a:solidFill>
                  <a:srgbClr val="0C406A"/>
                </a:solidFill>
              </a:rPr>
              <a:t>interactivity</a:t>
            </a:r>
            <a:r>
              <a:rPr lang="fr-FR" sz="2000" dirty="0">
                <a:solidFill>
                  <a:srgbClr val="0C406A"/>
                </a:solidFill>
              </a:rPr>
              <a:t> and </a:t>
            </a:r>
            <a:r>
              <a:rPr lang="fr-FR" sz="2000" dirty="0" err="1">
                <a:solidFill>
                  <a:srgbClr val="0C406A"/>
                </a:solidFill>
              </a:rPr>
              <a:t>visualization</a:t>
            </a:r>
            <a:endParaRPr lang="fr-FR" sz="2000" dirty="0">
              <a:solidFill>
                <a:srgbClr val="0C406A"/>
              </a:solidFill>
            </a:endParaRP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chem4</a:t>
            </a:r>
            <a:r>
              <a:rPr lang="fr-FR" sz="2000" dirty="0">
                <a:solidFill>
                  <a:srgbClr val="0C406A"/>
                </a:solidFill>
              </a:rPr>
              <a:t>: extraction of </a:t>
            </a:r>
            <a:r>
              <a:rPr lang="fr-FR" sz="2000" dirty="0" err="1">
                <a:solidFill>
                  <a:srgbClr val="0C406A"/>
                </a:solidFill>
              </a:rPr>
              <a:t>radiochemical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yields</a:t>
            </a:r>
            <a:r>
              <a:rPr lang="fr-FR" sz="2000" dirty="0">
                <a:solidFill>
                  <a:srgbClr val="0C406A"/>
                </a:solidFill>
              </a:rPr>
              <a:t> (G) in a range of </a:t>
            </a:r>
            <a:r>
              <a:rPr lang="fr-FR" sz="2000" dirty="0" err="1">
                <a:solidFill>
                  <a:srgbClr val="0C406A"/>
                </a:solidFill>
              </a:rPr>
              <a:t>deposited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energy</a:t>
            </a:r>
            <a:endParaRPr lang="fr-FR" sz="2000" dirty="0">
              <a:solidFill>
                <a:srgbClr val="0C406A"/>
              </a:solidFill>
            </a:endParaRP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chem5</a:t>
            </a:r>
            <a:r>
              <a:rPr lang="fr-FR" sz="2000" dirty="0">
                <a:solidFill>
                  <a:srgbClr val="0C406A"/>
                </a:solidFill>
              </a:rPr>
              <a:t>: </a:t>
            </a:r>
            <a:r>
              <a:rPr lang="fr-FR" sz="2000" dirty="0" err="1">
                <a:solidFill>
                  <a:srgbClr val="0C406A"/>
                </a:solidFill>
              </a:rPr>
              <a:t>same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with</a:t>
            </a:r>
            <a:r>
              <a:rPr lang="fr-FR" sz="2000" dirty="0">
                <a:solidFill>
                  <a:srgbClr val="0C406A"/>
                </a:solidFill>
              </a:rPr>
              <a:t> alternative </a:t>
            </a:r>
            <a:r>
              <a:rPr lang="fr-FR" sz="2000" dirty="0" err="1">
                <a:solidFill>
                  <a:srgbClr val="0C406A"/>
                </a:solidFill>
              </a:rPr>
              <a:t>physics</a:t>
            </a:r>
            <a:r>
              <a:rPr lang="fr-FR" sz="2000" dirty="0">
                <a:solidFill>
                  <a:srgbClr val="0C406A"/>
                </a:solidFill>
              </a:rPr>
              <a:t> and </a:t>
            </a:r>
            <a:r>
              <a:rPr lang="fr-FR" sz="2000" dirty="0" err="1">
                <a:solidFill>
                  <a:srgbClr val="0C406A"/>
                </a:solidFill>
              </a:rPr>
              <a:t>chemistry</a:t>
            </a:r>
            <a:r>
              <a:rPr lang="fr-FR" sz="2000" dirty="0">
                <a:solidFill>
                  <a:srgbClr val="0C406A"/>
                </a:solidFill>
              </a:rPr>
              <a:t> </a:t>
            </a:r>
            <a:r>
              <a:rPr lang="fr-FR" sz="2000" dirty="0" err="1">
                <a:solidFill>
                  <a:srgbClr val="0C406A"/>
                </a:solidFill>
              </a:rPr>
              <a:t>constructors</a:t>
            </a:r>
            <a:endParaRPr lang="fr-FR" sz="2000" dirty="0">
              <a:solidFill>
                <a:srgbClr val="0C406A"/>
              </a:solidFill>
            </a:endParaRPr>
          </a:p>
          <a:p>
            <a:pPr lvl="1"/>
            <a:r>
              <a:rPr lang="fr-FR" sz="2000" cap="small" dirty="0">
                <a:solidFill>
                  <a:srgbClr val="0C406A"/>
                </a:solidFill>
              </a:rPr>
              <a:t>chem6</a:t>
            </a:r>
            <a:r>
              <a:rPr lang="fr-FR" sz="2000" dirty="0">
                <a:solidFill>
                  <a:srgbClr val="0C406A"/>
                </a:solidFill>
              </a:rPr>
              <a:t>: </a:t>
            </a:r>
            <a:r>
              <a:rPr lang="fr-FR" sz="2000" dirty="0" err="1">
                <a:solidFill>
                  <a:srgbClr val="0C406A"/>
                </a:solidFill>
              </a:rPr>
              <a:t>example</a:t>
            </a:r>
            <a:r>
              <a:rPr lang="fr-FR" sz="2000" dirty="0">
                <a:solidFill>
                  <a:srgbClr val="0C406A"/>
                </a:solidFill>
              </a:rPr>
              <a:t> for IRT </a:t>
            </a:r>
            <a:r>
              <a:rPr lang="fr-FR" sz="2000" dirty="0" err="1">
                <a:solidFill>
                  <a:srgbClr val="0C406A"/>
                </a:solidFill>
              </a:rPr>
              <a:t>approach</a:t>
            </a:r>
            <a:endParaRPr lang="fr-FR" sz="2000" dirty="0">
              <a:solidFill>
                <a:srgbClr val="0C406A"/>
              </a:solidFill>
            </a:endParaRPr>
          </a:p>
          <a:p>
            <a:endParaRPr lang="fr-FR" sz="2000" dirty="0">
              <a:solidFill>
                <a:srgbClr val="0C406A"/>
              </a:solidFill>
            </a:endParaRPr>
          </a:p>
          <a:p>
            <a:endParaRPr lang="fr-FR" sz="2000" dirty="0">
              <a:solidFill>
                <a:srgbClr val="0C406A"/>
              </a:solidFill>
            </a:endParaRPr>
          </a:p>
          <a:p>
            <a:r>
              <a:rPr lang="fr-FR" sz="2000" dirty="0">
                <a:solidFill>
                  <a:srgbClr val="0C406A"/>
                </a:solidFill>
              </a:rPr>
              <a:t>Note</a:t>
            </a:r>
          </a:p>
          <a:p>
            <a:pPr lvl="1"/>
            <a:r>
              <a:rPr lang="fr-FR" sz="2000" dirty="0">
                <a:solidFill>
                  <a:srgbClr val="0C406A"/>
                </a:solidFill>
              </a:rPr>
              <a:t>Slow simulations: </a:t>
            </a:r>
            <a:r>
              <a:rPr lang="fr-FR" sz="2000" dirty="0" err="1">
                <a:solidFill>
                  <a:srgbClr val="0C406A"/>
                </a:solidFill>
              </a:rPr>
              <a:t>examples</a:t>
            </a:r>
            <a:r>
              <a:rPr lang="fr-FR" sz="2000" dirty="0">
                <a:solidFill>
                  <a:srgbClr val="0C406A"/>
                </a:solidFill>
              </a:rPr>
              <a:t> can be run in </a:t>
            </a:r>
            <a:r>
              <a:rPr lang="fr-FR" sz="2000" dirty="0" err="1">
                <a:solidFill>
                  <a:srgbClr val="0C406A"/>
                </a:solidFill>
              </a:rPr>
              <a:t>MultiThreading</a:t>
            </a:r>
            <a:r>
              <a:rPr lang="fr-FR" sz="2000" dirty="0">
                <a:solidFill>
                  <a:srgbClr val="0C406A"/>
                </a:solidFill>
              </a:rPr>
              <a:t> mode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B5085-2151-07F8-3290-177CC076FA38}"/>
              </a:ext>
            </a:extLst>
          </p:cNvPr>
          <p:cNvSpPr/>
          <p:nvPr/>
        </p:nvSpPr>
        <p:spPr>
          <a:xfrm>
            <a:off x="10137469" y="3532354"/>
            <a:ext cx="154166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D9CF3C-1D71-CDAB-3CE6-49D3F79519AD}"/>
              </a:ext>
            </a:extLst>
          </p:cNvPr>
          <p:cNvSpPr/>
          <p:nvPr/>
        </p:nvSpPr>
        <p:spPr>
          <a:xfrm>
            <a:off x="8022771" y="4874567"/>
            <a:ext cx="161462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radiochemical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2ACB9-833D-548D-DDAB-997918602D28}"/>
              </a:ext>
            </a:extLst>
          </p:cNvPr>
          <p:cNvSpPr/>
          <p:nvPr/>
        </p:nvSpPr>
        <p:spPr>
          <a:xfrm>
            <a:off x="10041963" y="5156917"/>
            <a:ext cx="1419025" cy="88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Deposited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100 eV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91FC1EC-973C-675A-7FE8-FCA222567B7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946458" y="4144422"/>
            <a:ext cx="191011" cy="22419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1B1FA-E4EA-5D6E-996E-B00E59DC27E5}"/>
              </a:ext>
            </a:extLst>
          </p:cNvPr>
          <p:cNvCxnSpPr>
            <a:cxnSpLocks/>
          </p:cNvCxnSpPr>
          <p:nvPr/>
        </p:nvCxnSpPr>
        <p:spPr>
          <a:xfrm flipH="1" flipV="1">
            <a:off x="9900980" y="3966696"/>
            <a:ext cx="288834" cy="23803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F04B7D0-F093-B6A0-0B90-1BF3994B5718}"/>
              </a:ext>
            </a:extLst>
          </p:cNvPr>
          <p:cNvCxnSpPr>
            <a:cxnSpLocks/>
          </p:cNvCxnSpPr>
          <p:nvPr/>
        </p:nvCxnSpPr>
        <p:spPr>
          <a:xfrm flipH="1" flipV="1">
            <a:off x="8795657" y="4766501"/>
            <a:ext cx="104414" cy="666666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1225A6E-7692-13DC-FC29-C242D9320802}"/>
                  </a:ext>
                </a:extLst>
              </p:cNvPr>
              <p:cNvSpPr txBox="1"/>
              <p:nvPr/>
            </p:nvSpPr>
            <p:spPr>
              <a:xfrm>
                <a:off x="8022771" y="3966696"/>
                <a:ext cx="1828181" cy="8065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𝐺</m:t>
                      </m:r>
                      <m:d>
                        <m:dPr>
                          <m:ctrlP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fr-F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fr-F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fr-F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fr-F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𝑑𝑒𝑝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1225A6E-7692-13DC-FC29-C242D9320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771" y="3966696"/>
                <a:ext cx="1828181" cy="806503"/>
              </a:xfrm>
              <a:prstGeom prst="rect">
                <a:avLst/>
              </a:prstGeom>
              <a:blipFill>
                <a:blip r:embed="rId3"/>
                <a:stretch>
                  <a:fillRect t="-3125" r="-1379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DC11A6E-016F-9AB7-D46C-90F3F35A70A4}"/>
              </a:ext>
            </a:extLst>
          </p:cNvPr>
          <p:cNvCxnSpPr>
            <a:cxnSpLocks/>
          </p:cNvCxnSpPr>
          <p:nvPr/>
        </p:nvCxnSpPr>
        <p:spPr>
          <a:xfrm flipH="1" flipV="1">
            <a:off x="9722061" y="4843576"/>
            <a:ext cx="534037" cy="526929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CD94F68-989A-0065-8F0F-E60F92CC2781}"/>
              </a:ext>
            </a:extLst>
          </p:cNvPr>
          <p:cNvCxnSpPr>
            <a:cxnSpLocks/>
          </p:cNvCxnSpPr>
          <p:nvPr/>
        </p:nvCxnSpPr>
        <p:spPr>
          <a:xfrm flipH="1">
            <a:off x="9850952" y="4220580"/>
            <a:ext cx="415408" cy="112985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28308E51-05CB-AF46-84E2-EE275EE07760}"/>
              </a:ext>
            </a:extLst>
          </p:cNvPr>
          <p:cNvSpPr txBox="1">
            <a:spLocks/>
          </p:cNvSpPr>
          <p:nvPr/>
        </p:nvSpPr>
        <p:spPr>
          <a:xfrm>
            <a:off x="2015336" y="534444"/>
            <a:ext cx="9991608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Geant4-DNA « 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chem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 »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8208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F3463-435F-BB43-AE8C-F3C49466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1966F2-B57A-1F45-AE21-C9009172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94E63274-06D0-606C-3E8D-AF056778F12A}"/>
              </a:ext>
            </a:extLst>
          </p:cNvPr>
          <p:cNvSpPr txBox="1">
            <a:spLocks/>
          </p:cNvSpPr>
          <p:nvPr/>
        </p:nvSpPr>
        <p:spPr>
          <a:xfrm>
            <a:off x="1948016" y="262499"/>
            <a:ext cx="8596668" cy="92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Access in GATE 10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98CD6DB-4FF4-ADCC-27B2-FA4E0ED0CDE9}"/>
              </a:ext>
            </a:extLst>
          </p:cNvPr>
          <p:cNvSpPr/>
          <p:nvPr/>
        </p:nvSpPr>
        <p:spPr>
          <a:xfrm>
            <a:off x="968824" y="4016887"/>
            <a:ext cx="9122237" cy="23164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0C8D095-4B0D-D44D-BB12-51E50014C9FA}"/>
              </a:ext>
            </a:extLst>
          </p:cNvPr>
          <p:cNvSpPr/>
          <p:nvPr/>
        </p:nvSpPr>
        <p:spPr>
          <a:xfrm>
            <a:off x="968828" y="1106194"/>
            <a:ext cx="9013371" cy="2734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yH5BAEAAAAALAAAAAABAAEAAAIBRAA7 - Python Logo">
            <a:extLst>
              <a:ext uri="{FF2B5EF4-FFF2-40B4-BE49-F238E27FC236}">
                <a16:creationId xmlns:a16="http://schemas.microsoft.com/office/drawing/2014/main" id="{E3F4E0D1-10CC-2A5A-953B-5308398E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83" y="4357891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6A0B25-F2E7-21C1-AC87-EC9E2EEE55C7}"/>
              </a:ext>
            </a:extLst>
          </p:cNvPr>
          <p:cNvSpPr txBox="1"/>
          <p:nvPr/>
        </p:nvSpPr>
        <p:spPr>
          <a:xfrm>
            <a:off x="3885682" y="1457686"/>
            <a:ext cx="62489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Chemistry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constructors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g4_bindings/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pyPhysicsList.h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pyPhysicsList.cpp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actor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score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species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along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opengate_lib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GateScoreSpecies.h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GateScoreSpecies.cpp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3B8091-CA67-2F4E-0C55-F24B0F77842C}"/>
              </a:ext>
            </a:extLst>
          </p:cNvPr>
          <p:cNvSpPr txBox="1"/>
          <p:nvPr/>
        </p:nvSpPr>
        <p:spPr>
          <a:xfrm>
            <a:off x="3962143" y="482847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actor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score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species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along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opengate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ScoreSpecies.py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FED141-08AC-D59F-EF58-3ABBC8DF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29" y="1583994"/>
            <a:ext cx="1589553" cy="178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7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937602" y="530797"/>
            <a:ext cx="3178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 2023-2024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3B78D0-EDCE-4B42-BD48-331A60815D5F}"/>
              </a:ext>
            </a:extLst>
          </p:cNvPr>
          <p:cNvSpPr/>
          <p:nvPr/>
        </p:nvSpPr>
        <p:spPr>
          <a:xfrm>
            <a:off x="749437" y="1332349"/>
            <a:ext cx="884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2023 IEEE NSS-MIC conference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7/11 - GATE 10 training &amp; </a:t>
            </a:r>
            <a:r>
              <a:rPr lang="fr-FR" sz="2400" b="1" dirty="0">
                <a:solidFill>
                  <a:srgbClr val="7030A0"/>
                </a:solidFill>
                <a:latin typeface="Calibri" panose="020F0502020204030204"/>
              </a:rPr>
              <a:t>9/11 - GATE w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orkshop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75AF35-1F7F-DD93-4DF8-DECA8B3DEAFA}"/>
              </a:ext>
            </a:extLst>
          </p:cNvPr>
          <p:cNvSpPr txBox="1"/>
          <p:nvPr/>
        </p:nvSpPr>
        <p:spPr>
          <a:xfrm>
            <a:off x="749437" y="3561119"/>
            <a:ext cx="74203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meetings: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25-26 April 2023, in Krakow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https://indico.in2p3.fr/e/gate2023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E8236B-A9AD-1B11-9B91-63EE0D621BDA}"/>
              </a:ext>
            </a:extLst>
          </p:cNvPr>
          <p:cNvSpPr txBox="1"/>
          <p:nvPr/>
        </p:nvSpPr>
        <p:spPr>
          <a:xfrm>
            <a:off x="829770" y="4792616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GATE trainings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GATE training for beginners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Python data analysis for GATE simulations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trainings in master programs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4" descr="Faut-il interdire l'utilisation d'ordinateurs en cours par les étudiants ?  – Learning Lab">
            <a:extLst>
              <a:ext uri="{FF2B5EF4-FFF2-40B4-BE49-F238E27FC236}">
                <a16:creationId xmlns:a16="http://schemas.microsoft.com/office/drawing/2014/main" id="{EAB9A8CD-E859-47E7-E910-1F789DE0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99" y="4325323"/>
            <a:ext cx="2681050" cy="17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E6BBAEB-F407-BFE4-C2EB-48E98E49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49" y="1029500"/>
            <a:ext cx="1340027" cy="13400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F56D8B0-B5B1-DFB6-6573-EDB32FD7E0FE}"/>
              </a:ext>
            </a:extLst>
          </p:cNvPr>
          <p:cNvSpPr txBox="1"/>
          <p:nvPr/>
        </p:nvSpPr>
        <p:spPr>
          <a:xfrm>
            <a:off x="749437" y="22128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C406A"/>
                </a:solidFill>
              </a:rPr>
              <a:t>31 Jan- 2 </a:t>
            </a:r>
            <a:r>
              <a:rPr lang="fr-FR" sz="2000" b="1" dirty="0" err="1">
                <a:solidFill>
                  <a:srgbClr val="0C406A"/>
                </a:solidFill>
              </a:rPr>
              <a:t>Feb</a:t>
            </a:r>
            <a:r>
              <a:rPr lang="fr-FR" sz="2000" b="1" dirty="0">
                <a:solidFill>
                  <a:srgbClr val="0C406A"/>
                </a:solidFill>
              </a:rPr>
              <a:t>. 2024 (Lyon) , GATE 10 beta </a:t>
            </a:r>
            <a:r>
              <a:rPr lang="fr-FR" sz="2000" b="1" dirty="0" err="1">
                <a:solidFill>
                  <a:srgbClr val="0C406A"/>
                </a:solidFill>
              </a:rPr>
              <a:t>Hackaton</a:t>
            </a:r>
            <a:endParaRPr lang="fr-FR" sz="2000" b="1" dirty="0">
              <a:solidFill>
                <a:srgbClr val="0C406A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A6DCCF-DD32-7013-3629-612C2DFFFE7D}"/>
              </a:ext>
            </a:extLst>
          </p:cNvPr>
          <p:cNvSpPr txBox="1"/>
          <p:nvPr/>
        </p:nvSpPr>
        <p:spPr>
          <a:xfrm>
            <a:off x="724342" y="2607700"/>
            <a:ext cx="1074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C406A"/>
                </a:solidFill>
              </a:rPr>
              <a:t>March 2024 (Osaka, Japan), Geant4 Asia &amp; Pacific International User </a:t>
            </a:r>
            <a:r>
              <a:rPr lang="fr-FR" sz="2000" b="1" dirty="0" err="1">
                <a:solidFill>
                  <a:srgbClr val="0C406A"/>
                </a:solidFill>
              </a:rPr>
              <a:t>Conference</a:t>
            </a:r>
            <a:r>
              <a:rPr lang="fr-FR" sz="2000" b="1" dirty="0">
                <a:solidFill>
                  <a:srgbClr val="0C406A"/>
                </a:solidFill>
              </a:rPr>
              <a:t> at the </a:t>
            </a:r>
            <a:r>
              <a:rPr lang="fr-FR" sz="2000" b="1" dirty="0" err="1">
                <a:solidFill>
                  <a:srgbClr val="0C406A"/>
                </a:solidFill>
              </a:rPr>
              <a:t>Physics</a:t>
            </a:r>
            <a:r>
              <a:rPr lang="fr-FR" sz="2000" b="1" dirty="0">
                <a:solidFill>
                  <a:srgbClr val="0C406A"/>
                </a:solidFill>
              </a:rPr>
              <a:t> -</a:t>
            </a:r>
            <a:r>
              <a:rPr lang="fr-FR" sz="2000" b="1" dirty="0" err="1">
                <a:solidFill>
                  <a:srgbClr val="0C406A"/>
                </a:solidFill>
              </a:rPr>
              <a:t>Medicine</a:t>
            </a:r>
            <a:r>
              <a:rPr lang="fr-FR" sz="2000" b="1" dirty="0">
                <a:solidFill>
                  <a:srgbClr val="0C406A"/>
                </a:solidFill>
              </a:rPr>
              <a:t> -</a:t>
            </a:r>
            <a:r>
              <a:rPr lang="fr-FR" sz="2000" b="1" dirty="0" err="1">
                <a:solidFill>
                  <a:srgbClr val="0C406A"/>
                </a:solidFill>
              </a:rPr>
              <a:t>Biology</a:t>
            </a:r>
            <a:r>
              <a:rPr lang="fr-FR" sz="2000" b="1" dirty="0">
                <a:solidFill>
                  <a:srgbClr val="0C406A"/>
                </a:solidFill>
              </a:rPr>
              <a:t> </a:t>
            </a:r>
            <a:r>
              <a:rPr lang="fr-FR" sz="2000" b="1" dirty="0" err="1">
                <a:solidFill>
                  <a:srgbClr val="0C406A"/>
                </a:solidFill>
              </a:rPr>
              <a:t>frontier</a:t>
            </a:r>
            <a:r>
              <a:rPr lang="fr-FR" sz="2000" b="1" dirty="0">
                <a:solidFill>
                  <a:srgbClr val="0C406A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1010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8123589-5214-17D5-578E-314A1591C55F}"/>
              </a:ext>
            </a:extLst>
          </p:cNvPr>
          <p:cNvSpPr txBox="1"/>
          <p:nvPr/>
        </p:nvSpPr>
        <p:spPr>
          <a:xfrm>
            <a:off x="2078540" y="539461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E50DF9-96E2-2FDD-07C5-CCCF9CC15986}"/>
              </a:ext>
            </a:extLst>
          </p:cNvPr>
          <p:cNvSpPr txBox="1"/>
          <p:nvPr/>
        </p:nvSpPr>
        <p:spPr>
          <a:xfrm>
            <a:off x="570577" y="1223475"/>
            <a:ext cx="95787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site 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http://www.opengatecollaboration.org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user mailing list 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https://listserv.in2p3.fr/cgi-bin/wa?A0=OPENGATE-L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documentation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install GATE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https://opengate.readthedocs.io/en/latest/installation.html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use GATE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https://opengate.readthedocs.io/en/latest/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0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18D890-5D35-49DF-3468-A23E8F9CC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948" y="3164765"/>
            <a:ext cx="1009634" cy="100963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CCA5B2B-4F11-E627-9CFA-571B1ED80046}"/>
              </a:ext>
            </a:extLst>
          </p:cNvPr>
          <p:cNvSpPr txBox="1"/>
          <p:nvPr/>
        </p:nvSpPr>
        <p:spPr>
          <a:xfrm>
            <a:off x="570577" y="3754148"/>
            <a:ext cx="5525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code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https://github.com/OpenGATE/Gate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https://github.com/OpenGATE/GateContrib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https://github.com/OpenGATE/gatetools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9B56C5-BF21-C84E-FA86-E9BE5AFB35FE}"/>
              </a:ext>
            </a:extLst>
          </p:cNvPr>
          <p:cNvSpPr txBox="1"/>
          <p:nvPr/>
        </p:nvSpPr>
        <p:spPr>
          <a:xfrm>
            <a:off x="518525" y="3355534"/>
            <a:ext cx="353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09C28-F222-204D-E3EF-A852867B9911}"/>
              </a:ext>
            </a:extLst>
          </p:cNvPr>
          <p:cNvSpPr txBox="1"/>
          <p:nvPr/>
        </p:nvSpPr>
        <p:spPr>
          <a:xfrm>
            <a:off x="570577" y="4691013"/>
            <a:ext cx="74528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Trainings &amp; Workshops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workshop @ main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IEEE NSS-MIC, AAPM, MCMA, PTCOG…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Trainings : 2/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GATE training (beginner level): 22-24/11/23 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/>
              </a:rPr>
              <a:t>Python data analysis for GATE simulations: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7C864D-1239-7B36-B5A4-30F0CE434D3F}"/>
              </a:ext>
            </a:extLst>
          </p:cNvPr>
          <p:cNvSpPr txBox="1"/>
          <p:nvPr/>
        </p:nvSpPr>
        <p:spPr>
          <a:xfrm>
            <a:off x="6628130" y="3442625"/>
            <a:ext cx="4951059" cy="1292662"/>
          </a:xfrm>
          <a:prstGeom prst="rect">
            <a:avLst/>
          </a:prstGeom>
          <a:noFill/>
          <a:ln w="38100">
            <a:solidFill>
              <a:srgbClr val="C2A06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meetings: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2022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/>
              </a:rPr>
              <a:t>https://indico.in2p3.fr/e/gate2022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25-26 April 2023, in Krakow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/>
              </a:rPr>
              <a:t>https://indico.in2p3.fr/e/gate2023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67B33-89B2-5356-67E0-3459431F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8E81C7D-BC69-E625-64CC-5BA72DAE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78118" y="6356350"/>
            <a:ext cx="8631518" cy="365125"/>
          </a:xfrm>
        </p:spPr>
        <p:txBody>
          <a:bodyPr/>
          <a:lstStyle/>
          <a:p>
            <a:r>
              <a:rPr lang="fr-FR" dirty="0"/>
              <a:t>Lydia </a:t>
            </a:r>
            <a:r>
              <a:rPr lang="fr-FR" dirty="0" err="1"/>
              <a:t>Maigne</a:t>
            </a:r>
            <a:r>
              <a:rPr lang="fr-FR" dirty="0"/>
              <a:t> - GATE </a:t>
            </a:r>
            <a:r>
              <a:rPr lang="fr-FR" dirty="0" err="1"/>
              <a:t>advances</a:t>
            </a:r>
            <a:r>
              <a:rPr lang="fr-FR" dirty="0"/>
              <a:t> for ion </a:t>
            </a:r>
            <a:r>
              <a:rPr lang="fr-FR" dirty="0" err="1"/>
              <a:t>beam</a:t>
            </a:r>
            <a:r>
              <a:rPr lang="fr-FR" dirty="0"/>
              <a:t> irradiation - CNAO IN2P3 collaboration meeting - 24 </a:t>
            </a:r>
            <a:r>
              <a:rPr lang="fr-FR" dirty="0" err="1"/>
              <a:t>oct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8832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996414" y="524935"/>
            <a:ext cx="3954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(beta) - Try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324081-86B4-F3C2-3B54-C3EC5E9B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1240"/>
            <a:ext cx="1082297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0C406A"/>
                </a:solidFill>
              </a:rPr>
              <a:t>Create a Python environment (optional, but highly recommended)</a:t>
            </a:r>
          </a:p>
          <a:p>
            <a:pPr marL="0" indent="0">
              <a:buNone/>
            </a:pPr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pip install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opengate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opengate_tests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</a:p>
          <a:p>
            <a:pPr marL="0" indent="0">
              <a:buNone/>
            </a:pPr>
            <a:endParaRPr lang="en-GB" sz="360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See: </a:t>
            </a:r>
            <a:r>
              <a:rPr lang="en-GB" dirty="0">
                <a:hlinkClick r:id="rId3"/>
              </a:rPr>
              <a:t>https://github.com/OpenGATE/opengate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Docs </a:t>
            </a:r>
            <a:r>
              <a:rPr lang="en-GB" dirty="0">
                <a:hlinkClick r:id="rId4"/>
              </a:rPr>
              <a:t>https://opengate-python.readthedocs.io</a:t>
            </a:r>
            <a:r>
              <a:rPr lang="en-GB" dirty="0"/>
              <a:t> (</a:t>
            </a:r>
            <a:r>
              <a:rPr lang="en-GB" dirty="0" err="1"/>
              <a:t>wip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solidFill>
                  <a:srgbClr val="0C406A"/>
                </a:solidFill>
              </a:rPr>
              <a:t>More than 100 tests &amp; examples available</a:t>
            </a:r>
            <a:endParaRPr lang="en-FR" sz="3200" b="1" dirty="0">
              <a:solidFill>
                <a:srgbClr val="0C40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3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B4A2D9-1C97-E07C-D92D-9AEEDA0A6C4F}"/>
              </a:ext>
            </a:extLst>
          </p:cNvPr>
          <p:cNvSpPr/>
          <p:nvPr/>
        </p:nvSpPr>
        <p:spPr>
          <a:xfrm>
            <a:off x="2084292" y="3966519"/>
            <a:ext cx="8672264" cy="2302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30979" y="588981"/>
            <a:ext cx="4642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The source code</a:t>
            </a:r>
          </a:p>
        </p:txBody>
      </p:sp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4210C-8036-44DD-EF9A-F0664924F662}"/>
              </a:ext>
            </a:extLst>
          </p:cNvPr>
          <p:cNvSpPr/>
          <p:nvPr/>
        </p:nvSpPr>
        <p:spPr>
          <a:xfrm>
            <a:off x="2084292" y="1548661"/>
            <a:ext cx="8672264" cy="213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7C2D44-33AA-37AF-DB17-607DD74D3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217" y="1721578"/>
            <a:ext cx="8233599" cy="3831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g4_bindings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Geant4 binding from C++ to Python</a:t>
            </a:r>
          </a:p>
          <a:p>
            <a:pPr marL="0" indent="0">
              <a:buNone/>
            </a:pPr>
            <a:r>
              <a:rPr lang="en-FR" sz="2400" dirty="0"/>
              <a:t>		</a:t>
            </a:r>
            <a:r>
              <a:rPr lang="en-FR" sz="2400"/>
              <a:t>	(</a:t>
            </a:r>
            <a:r>
              <a:rPr lang="en-FR" sz="2400" dirty="0"/>
              <a:t>expose functions, classes) ; </a:t>
            </a:r>
            <a:r>
              <a:rPr lang="en-FR" sz="2400" i="1" dirty="0"/>
              <a:t>pybind11</a:t>
            </a:r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opengate_lib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Core classes (</a:t>
            </a:r>
            <a:r>
              <a:rPr lang="en-FR" sz="2400" dirty="0">
                <a:solidFill>
                  <a:schemeClr val="accent1"/>
                </a:solidFill>
              </a:rPr>
              <a:t>running</a:t>
            </a:r>
            <a:r>
              <a:rPr lang="en-FR" sz="2400" dirty="0"/>
              <a:t>): source, scorers etc</a:t>
            </a: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pengate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</a:t>
            </a:r>
            <a:r>
              <a:rPr lang="en-FR" sz="2400"/>
              <a:t>User </a:t>
            </a:r>
            <a:r>
              <a:rPr lang="en-FR" sz="2400" dirty="0"/>
              <a:t>UI (</a:t>
            </a:r>
            <a:r>
              <a:rPr lang="en-FR" sz="2400">
                <a:solidFill>
                  <a:schemeClr val="accent1"/>
                </a:solidFill>
              </a:rPr>
              <a:t>initialisation</a:t>
            </a:r>
            <a:r>
              <a:rPr lang="en-FR" sz="2400"/>
              <a:t>)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One main object : 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Simulation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4 sub-main concepts: 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volume source physics actors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All users parameters like “dictionary” structure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Stored in 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user_info </a:t>
            </a:r>
            <a:r>
              <a:rPr lang="en-FR" sz="2400"/>
              <a:t>object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5294D2-6D24-BFA1-C3DB-53A1E6F2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5" y="2138028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yH5BAEAAAAALAAAAAABAAEAAAIBRAA7 - Python Logo">
            <a:extLst>
              <a:ext uri="{FF2B5EF4-FFF2-40B4-BE49-F238E27FC236}">
                <a16:creationId xmlns:a16="http://schemas.microsoft.com/office/drawing/2014/main" id="{B3AA42E6-7C59-DB7A-B01F-31C151A4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7" y="4367357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3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" descr="page1image41007360">
            <a:extLst>
              <a:ext uri="{FF2B5EF4-FFF2-40B4-BE49-F238E27FC236}">
                <a16:creationId xmlns:a16="http://schemas.microsoft.com/office/drawing/2014/main" id="{87BDDABC-EAB3-2046-B56E-BA6EBB46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14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40993728">
            <a:extLst>
              <a:ext uri="{FF2B5EF4-FFF2-40B4-BE49-F238E27FC236}">
                <a16:creationId xmlns:a16="http://schemas.microsoft.com/office/drawing/2014/main" id="{E1AFD344-BA70-2D46-8D04-86555C14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14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41005632">
            <a:extLst>
              <a:ext uri="{FF2B5EF4-FFF2-40B4-BE49-F238E27FC236}">
                <a16:creationId xmlns:a16="http://schemas.microsoft.com/office/drawing/2014/main" id="{4F20DDA5-4615-F842-91B6-EF7B0FDB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14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F19ACC-14EC-4A80-04A1-704F04AE4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1098"/>
            <a:ext cx="10515600" cy="484089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sz="5700" b="1" dirty="0">
                <a:solidFill>
                  <a:schemeClr val="accent6">
                    <a:lumMod val="75000"/>
                  </a:schemeClr>
                </a:solidFill>
              </a:rPr>
              <a:t>60% </a:t>
            </a:r>
            <a:r>
              <a:rPr lang="fr-FR" sz="3700" b="1" dirty="0" err="1">
                <a:solidFill>
                  <a:schemeClr val="accent6">
                    <a:lumMod val="75000"/>
                  </a:schemeClr>
                </a:solidFill>
              </a:rPr>
              <a:t>already</a:t>
            </a:r>
            <a:r>
              <a:rPr lang="fr-FR" sz="3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700" b="1" dirty="0" err="1">
                <a:solidFill>
                  <a:schemeClr val="accent6">
                    <a:lumMod val="75000"/>
                  </a:schemeClr>
                </a:solidFill>
              </a:rPr>
              <a:t>developed</a:t>
            </a:r>
            <a:endParaRPr lang="en-FR" sz="37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FR" dirty="0"/>
          </a:p>
          <a:p>
            <a:r>
              <a:rPr lang="en-FR" sz="4000">
                <a:solidFill>
                  <a:schemeClr val="accent2"/>
                </a:solidFill>
              </a:rPr>
              <a:t>Core system almost done</a:t>
            </a:r>
          </a:p>
          <a:p>
            <a:r>
              <a:rPr lang="en-FR" sz="4000">
                <a:solidFill>
                  <a:schemeClr val="accent6">
                    <a:lumMod val="75000"/>
                  </a:schemeClr>
                </a:solidFill>
              </a:rPr>
              <a:t>Additional features (compared to version 9.x) : multithread, parallel world, boolean volume, faster embedable, easier to use</a:t>
            </a:r>
          </a:p>
          <a:p>
            <a:pPr marL="0" indent="0">
              <a:buNone/>
            </a:pPr>
            <a:endParaRPr lang="en-FR" sz="4000"/>
          </a:p>
          <a:p>
            <a:r>
              <a:rPr lang="en-GB" sz="40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FR" sz="4000">
                <a:solidFill>
                  <a:schemeClr val="accent6">
                    <a:lumMod val="75000"/>
                  </a:schemeClr>
                </a:solidFill>
              </a:rPr>
              <a:t>eady for dose computation (photon, proton, hadron, internal/external radiation therapy)</a:t>
            </a:r>
          </a:p>
          <a:p>
            <a:r>
              <a:rPr lang="en-FR" sz="4000">
                <a:solidFill>
                  <a:schemeClr val="accent2"/>
                </a:solidFill>
              </a:rPr>
              <a:t>Still missing: dose2water, biological dose, </a:t>
            </a:r>
          </a:p>
          <a:p>
            <a:r>
              <a:rPr lang="en-FR" sz="4000">
                <a:solidFill>
                  <a:schemeClr val="accent6">
                    <a:lumMod val="75000"/>
                  </a:schemeClr>
                </a:solidFill>
              </a:rPr>
              <a:t>Ready for SPECT imaging</a:t>
            </a:r>
          </a:p>
          <a:p>
            <a:r>
              <a:rPr lang="en-FR" sz="4000">
                <a:solidFill>
                  <a:schemeClr val="accent6">
                    <a:lumMod val="75000"/>
                  </a:schemeClr>
                </a:solidFill>
              </a:rPr>
              <a:t>PET imaging : before coincidence sorter (singles)</a:t>
            </a:r>
            <a:r>
              <a:rPr lang="en-FR" sz="4000"/>
              <a:t> </a:t>
            </a:r>
            <a:r>
              <a:rPr lang="en-FR" sz="4000">
                <a:solidFill>
                  <a:schemeClr val="accent2"/>
                </a:solidFill>
              </a:rPr>
              <a:t>; some digitizer modules still work in progress (dead time, pile up)</a:t>
            </a:r>
          </a:p>
          <a:p>
            <a:r>
              <a:rPr lang="en-FR" sz="4000">
                <a:solidFill>
                  <a:schemeClr val="accent2"/>
                </a:solidFill>
              </a:rPr>
              <a:t>Still missing : STL volumes, EM fields</a:t>
            </a:r>
          </a:p>
          <a:p>
            <a:endParaRPr lang="en-FR" sz="4000"/>
          </a:p>
          <a:p>
            <a:r>
              <a:rPr lang="en-FR" sz="4000"/>
              <a:t>First beta release planned in 2024, but already usable</a:t>
            </a:r>
          </a:p>
          <a:p>
            <a:pPr marL="0" indent="0" algn="ctr">
              <a:buNone/>
            </a:pPr>
            <a:r>
              <a:rPr lang="en-GB" sz="4000" dirty="0">
                <a:hlinkClick r:id="rId4"/>
              </a:rPr>
              <a:t>https://github.com/OpenGate/opengate</a:t>
            </a:r>
            <a:endParaRPr lang="en-FR" sz="3800" dirty="0"/>
          </a:p>
          <a:p>
            <a:pPr marL="0" indent="0">
              <a:buNone/>
            </a:pPr>
            <a:endParaRPr lang="en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BADF33-8DC2-3026-A621-95AB940F93D8}"/>
              </a:ext>
            </a:extLst>
          </p:cNvPr>
          <p:cNvSpPr txBox="1"/>
          <p:nvPr/>
        </p:nvSpPr>
        <p:spPr>
          <a:xfrm>
            <a:off x="2058164" y="560502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STATUS</a:t>
            </a:r>
          </a:p>
        </p:txBody>
      </p:sp>
    </p:spTree>
    <p:extLst>
      <p:ext uri="{BB962C8B-B14F-4D97-AF65-F5344CB8AC3E}">
        <p14:creationId xmlns:p14="http://schemas.microsoft.com/office/powerpoint/2010/main" val="246967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GATE advances for ion beam irradiation - CNAO IN2P3 collaboration meeting - 24 oct 2023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801208" y="524935"/>
            <a:ext cx="5039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Simulation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4B2668-1C3E-242A-B51C-195BB7CD8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08" y="1036231"/>
            <a:ext cx="3897087" cy="5227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1D5912-60E0-9D0E-7A62-CDB963D7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165" y="1109710"/>
            <a:ext cx="3737393" cy="5130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7F0D2-1EFD-B0AE-D5BB-0BAE3C503BF1}"/>
              </a:ext>
            </a:extLst>
          </p:cNvPr>
          <p:cNvSpPr/>
          <p:nvPr/>
        </p:nvSpPr>
        <p:spPr>
          <a:xfrm>
            <a:off x="540808" y="1036231"/>
            <a:ext cx="3897087" cy="1047011"/>
          </a:xfrm>
          <a:prstGeom prst="rect">
            <a:avLst/>
          </a:prstGeom>
          <a:noFill/>
          <a:ln>
            <a:solidFill>
              <a:srgbClr val="85C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9FCF4B-4202-C077-255C-B2F8641CD8AC}"/>
              </a:ext>
            </a:extLst>
          </p:cNvPr>
          <p:cNvSpPr/>
          <p:nvPr/>
        </p:nvSpPr>
        <p:spPr>
          <a:xfrm>
            <a:off x="540808" y="2083242"/>
            <a:ext cx="3897088" cy="1463040"/>
          </a:xfrm>
          <a:prstGeom prst="rect">
            <a:avLst/>
          </a:prstGeom>
          <a:noFill/>
          <a:ln>
            <a:solidFill>
              <a:srgbClr val="C2A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F304B-E0DB-7316-421D-C717983AAD10}"/>
              </a:ext>
            </a:extLst>
          </p:cNvPr>
          <p:cNvSpPr/>
          <p:nvPr/>
        </p:nvSpPr>
        <p:spPr>
          <a:xfrm>
            <a:off x="540806" y="3539655"/>
            <a:ext cx="3897087" cy="27006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96925-3B9C-DAD0-11A5-0E949122FA54}"/>
              </a:ext>
            </a:extLst>
          </p:cNvPr>
          <p:cNvSpPr/>
          <p:nvPr/>
        </p:nvSpPr>
        <p:spPr>
          <a:xfrm>
            <a:off x="7872585" y="1109711"/>
            <a:ext cx="3169899" cy="5847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C2109-5321-AC27-5323-EFE52E242FCE}"/>
              </a:ext>
            </a:extLst>
          </p:cNvPr>
          <p:cNvSpPr/>
          <p:nvPr/>
        </p:nvSpPr>
        <p:spPr>
          <a:xfrm>
            <a:off x="7872585" y="1694487"/>
            <a:ext cx="3169899" cy="122364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D00465-19EC-232A-280D-81B1D1F2BDF3}"/>
              </a:ext>
            </a:extLst>
          </p:cNvPr>
          <p:cNvSpPr/>
          <p:nvPr/>
        </p:nvSpPr>
        <p:spPr>
          <a:xfrm>
            <a:off x="7872584" y="2918128"/>
            <a:ext cx="3169900" cy="18844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2F21AE-D041-DC72-0D5F-6F8AFE0623C6}"/>
              </a:ext>
            </a:extLst>
          </p:cNvPr>
          <p:cNvSpPr/>
          <p:nvPr/>
        </p:nvSpPr>
        <p:spPr>
          <a:xfrm>
            <a:off x="7872583" y="4811865"/>
            <a:ext cx="3169899" cy="142846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3538D6-2166-8D76-1121-85ABDD089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416" y="1972776"/>
            <a:ext cx="3239690" cy="33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6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83576" y="2080100"/>
            <a:ext cx="822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bg1"/>
                </a:solidFill>
              </a:rPr>
              <a:t>BioDose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actor</a:t>
            </a:r>
            <a:endParaRPr lang="fr-FR" sz="5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34038" y="3309067"/>
            <a:ext cx="2666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Jointly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developed</a:t>
            </a:r>
            <a:r>
              <a:rPr lang="fr-FR" b="1" dirty="0">
                <a:solidFill>
                  <a:schemeClr val="bg1"/>
                </a:solidFill>
              </a:rPr>
              <a:t> by: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LPC, IP2I and </a:t>
            </a:r>
            <a:r>
              <a:rPr lang="fr-FR" b="1" dirty="0" err="1">
                <a:solidFill>
                  <a:schemeClr val="bg1"/>
                </a:solidFill>
              </a:rPr>
              <a:t>MedAustron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8DFE0-972E-EF48-BFD6-9D8C7C1F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9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29F9E2-E8ED-ED5C-1190-9ED413405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052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0749EB-409F-C9B7-C47B-20A557325314}"/>
              </a:ext>
            </a:extLst>
          </p:cNvPr>
          <p:cNvSpPr txBox="1"/>
          <p:nvPr/>
        </p:nvSpPr>
        <p:spPr>
          <a:xfrm>
            <a:off x="1117600" y="5546165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7030A0"/>
                </a:solidFill>
              </a:rPr>
              <a:t>Other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models</a:t>
            </a:r>
            <a:r>
              <a:rPr lang="fr-FR" sz="2400" b="1" dirty="0">
                <a:solidFill>
                  <a:srgbClr val="7030A0"/>
                </a:solidFill>
              </a:rPr>
              <a:t> ? 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C88113-AF8E-A6FF-0A43-CE2C2CE7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GATE advances for ion beam irradiation - CNAO IN2P3 collaboration meeting - 24 oct 2023</a:t>
            </a:r>
          </a:p>
        </p:txBody>
      </p:sp>
    </p:spTree>
    <p:extLst>
      <p:ext uri="{BB962C8B-B14F-4D97-AF65-F5344CB8AC3E}">
        <p14:creationId xmlns:p14="http://schemas.microsoft.com/office/powerpoint/2010/main" val="22856410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2533</Words>
  <Application>Microsoft Macintosh PowerPoint</Application>
  <PresentationFormat>Grand écran</PresentationFormat>
  <Paragraphs>372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34</vt:i4>
      </vt:variant>
    </vt:vector>
  </HeadingPairs>
  <TitlesOfParts>
    <vt:vector size="48" baseType="lpstr">
      <vt:lpstr>Arial</vt:lpstr>
      <vt:lpstr>Avenir Book</vt:lpstr>
      <vt:lpstr>Calibri</vt:lpstr>
      <vt:lpstr>Calibri Light</vt:lpstr>
      <vt:lpstr>Cambria Math</vt:lpstr>
      <vt:lpstr>Corbel</vt:lpstr>
      <vt:lpstr>Courier New</vt:lpstr>
      <vt:lpstr>Eurostile</vt:lpstr>
      <vt:lpstr>PT Mono</vt:lpstr>
      <vt:lpstr>Wingdings</vt:lpstr>
      <vt:lpstr>Thème Office</vt:lpstr>
      <vt:lpstr>1_Thème Office</vt:lpstr>
      <vt:lpstr>2_Thème Office</vt:lpstr>
      <vt:lpstr>3_Thème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CPOP: a C++ cell population modeler coupled with Geant4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Radiolytic species yields under radiation </vt:lpstr>
      <vt:lpstr>Présentation PowerPoint</vt:lpstr>
      <vt:lpstr>Présentation PowerPoint</vt:lpstr>
      <vt:lpstr>Présentation PowerPoint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Aurelien RACAULT</dc:creator>
  <cp:lastModifiedBy>Lydia Maigne</cp:lastModifiedBy>
  <cp:revision>102</cp:revision>
  <dcterms:created xsi:type="dcterms:W3CDTF">2019-05-15T08:17:33Z</dcterms:created>
  <dcterms:modified xsi:type="dcterms:W3CDTF">2023-10-24T10:14:11Z</dcterms:modified>
</cp:coreProperties>
</file>