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sldIdLst>
    <p:sldId id="256" r:id="rId2"/>
    <p:sldId id="877" r:id="rId3"/>
    <p:sldId id="878" r:id="rId4"/>
    <p:sldId id="995" r:id="rId5"/>
    <p:sldId id="893" r:id="rId6"/>
    <p:sldId id="897" r:id="rId7"/>
    <p:sldId id="898" r:id="rId8"/>
    <p:sldId id="899" r:id="rId9"/>
    <p:sldId id="294" r:id="rId10"/>
    <p:sldId id="1001" r:id="rId11"/>
    <p:sldId id="999" r:id="rId12"/>
    <p:sldId id="1000" r:id="rId13"/>
    <p:sldId id="1008" r:id="rId14"/>
    <p:sldId id="1009" r:id="rId15"/>
    <p:sldId id="1022" r:id="rId16"/>
    <p:sldId id="1023" r:id="rId17"/>
    <p:sldId id="1010" r:id="rId18"/>
    <p:sldId id="1024" r:id="rId19"/>
    <p:sldId id="1018" r:id="rId20"/>
    <p:sldId id="1015" r:id="rId21"/>
    <p:sldId id="1016" r:id="rId22"/>
    <p:sldId id="1017" r:id="rId23"/>
    <p:sldId id="1020" r:id="rId24"/>
    <p:sldId id="1021" r:id="rId25"/>
    <p:sldId id="721"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67C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90" d="100"/>
          <a:sy n="90" d="100"/>
        </p:scale>
        <p:origin x="398"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overlay val="0"/>
      <c:txPr>
        <a:bodyPr/>
        <a:lstStyle/>
        <a:p>
          <a:pPr>
            <a:defRPr sz="1400" b="1"/>
          </a:pPr>
          <a:endParaRPr lang="it-IT"/>
        </a:p>
      </c:txPr>
    </c:legend>
    <c:plotVisOnly val="1"/>
    <c:dispBlanksAs val="zero"/>
    <c:showDLblsOverMax val="0"/>
  </c:chart>
  <c:txPr>
    <a:bodyPr/>
    <a:lstStyle/>
    <a:p>
      <a:pPr>
        <a:defRPr sz="1800"/>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EAB66-BED8-4AE6-9621-910C985D2711}" type="datetimeFigureOut">
              <a:rPr lang="it-IT" smtClean="0"/>
              <a:t>24/10/2023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6C33B3-4D68-4CFA-BDC2-5B2466B90D1E}" type="slidenum">
              <a:rPr lang="it-IT" smtClean="0"/>
              <a:t>‹N›</a:t>
            </a:fld>
            <a:endParaRPr lang="it-IT"/>
          </a:p>
        </p:txBody>
      </p:sp>
    </p:spTree>
    <p:extLst>
      <p:ext uri="{BB962C8B-B14F-4D97-AF65-F5344CB8AC3E}">
        <p14:creationId xmlns:p14="http://schemas.microsoft.com/office/powerpoint/2010/main" val="1178458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lcr.amegroups.org/article/view/20665/16112#B57"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tlcr.amegroups.org/article/view/20665/16112#B60" TargetMode="External"/><Relationship Id="rId5" Type="http://schemas.openxmlformats.org/officeDocument/2006/relationships/hyperlink" Target="https://tlcr.amegroups.org/article/view/20665/16112#B59" TargetMode="External"/><Relationship Id="rId4" Type="http://schemas.openxmlformats.org/officeDocument/2006/relationships/hyperlink" Target="https://tlcr.amegroups.org/article/view/20665/16112#B5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A6C33B3-4D68-4CFA-BDC2-5B2466B90D1E}" type="slidenum">
              <a:rPr lang="it-IT" smtClean="0"/>
              <a:t>1</a:t>
            </a:fld>
            <a:endParaRPr lang="it-IT"/>
          </a:p>
        </p:txBody>
      </p:sp>
    </p:spTree>
    <p:extLst>
      <p:ext uri="{BB962C8B-B14F-4D97-AF65-F5344CB8AC3E}">
        <p14:creationId xmlns:p14="http://schemas.microsoft.com/office/powerpoint/2010/main" val="873347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BCDEF23-DCDB-4EDC-8624-A10892F2F1B2}" type="slidenum">
              <a:rPr lang="it-IT" smtClean="0"/>
              <a:pPr/>
              <a:t>20</a:t>
            </a:fld>
            <a:endParaRPr lang="it-IT"/>
          </a:p>
        </p:txBody>
      </p:sp>
    </p:spTree>
    <p:extLst>
      <p:ext uri="{BB962C8B-B14F-4D97-AF65-F5344CB8AC3E}">
        <p14:creationId xmlns:p14="http://schemas.microsoft.com/office/powerpoint/2010/main" val="1291194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BCDEF23-DCDB-4EDC-8624-A10892F2F1B2}" type="slidenum">
              <a:rPr lang="it-IT" smtClean="0"/>
              <a:pPr/>
              <a:t>21</a:t>
            </a:fld>
            <a:endParaRPr lang="it-IT"/>
          </a:p>
        </p:txBody>
      </p:sp>
    </p:spTree>
    <p:extLst>
      <p:ext uri="{BB962C8B-B14F-4D97-AF65-F5344CB8AC3E}">
        <p14:creationId xmlns:p14="http://schemas.microsoft.com/office/powerpoint/2010/main" val="3777221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BCDEF23-DCDB-4EDC-8624-A10892F2F1B2}" type="slidenum">
              <a:rPr lang="it-IT" smtClean="0"/>
              <a:pPr/>
              <a:t>22</a:t>
            </a:fld>
            <a:endParaRPr lang="it-IT"/>
          </a:p>
        </p:txBody>
      </p:sp>
    </p:spTree>
    <p:extLst>
      <p:ext uri="{BB962C8B-B14F-4D97-AF65-F5344CB8AC3E}">
        <p14:creationId xmlns:p14="http://schemas.microsoft.com/office/powerpoint/2010/main" val="4279170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1E78CD9-4D4A-4FEF-A00F-E58CE041E38F}" type="slidenum">
              <a:rPr lang="it-IT" smtClean="0"/>
              <a:t>25</a:t>
            </a:fld>
            <a:endParaRPr lang="it-IT"/>
          </a:p>
        </p:txBody>
      </p:sp>
    </p:spTree>
    <p:extLst>
      <p:ext uri="{BB962C8B-B14F-4D97-AF65-F5344CB8AC3E}">
        <p14:creationId xmlns:p14="http://schemas.microsoft.com/office/powerpoint/2010/main" val="1554869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a:xfrm>
            <a:off x="381000" y="685800"/>
            <a:ext cx="6096000" cy="3429000"/>
          </a:xfrm>
          <a:prstGeom prst="rect">
            <a:avLst/>
          </a:prstGeom>
          <a:ln/>
        </p:spPr>
      </p:sp>
      <p:sp>
        <p:nvSpPr>
          <p:cNvPr id="3" name="Segnaposto note 2"/>
          <p:cNvSpPr>
            <a:spLocks noGrp="1"/>
          </p:cNvSpPr>
          <p:nvPr>
            <p:ph type="body" idx="1"/>
          </p:nvPr>
        </p:nvSpPr>
        <p:spPr/>
        <p:txBody>
          <a:bodyPr/>
          <a:lstStyle/>
          <a:p>
            <a:endParaRPr lang="it-IT" dirty="0">
              <a:latin typeface="+mn-lt"/>
              <a:ea typeface="+mn-ea"/>
              <a:cs typeface="+mn-cs"/>
            </a:endParaRPr>
          </a:p>
        </p:txBody>
      </p:sp>
      <p:sp>
        <p:nvSpPr>
          <p:cNvPr id="5222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fld id="{171450C1-5A3D-426B-AFE0-B7A0D6DB7E5F}" type="slidenum">
              <a:rPr lang="it-IT" altLang="it-IT" sz="1200" smtClean="0">
                <a:latin typeface="Times New Roman" pitchFamily="18" charset="0"/>
              </a:rPr>
              <a:pPr eaLnBrk="1" hangingPunct="1"/>
              <a:t>2</a:t>
            </a:fld>
            <a:endParaRPr lang="it-IT" altLang="it-IT" sz="1200">
              <a:latin typeface="Times New Roman" pitchFamily="18" charset="0"/>
            </a:endParaRPr>
          </a:p>
        </p:txBody>
      </p:sp>
    </p:spTree>
    <p:extLst>
      <p:ext uri="{BB962C8B-B14F-4D97-AF65-F5344CB8AC3E}">
        <p14:creationId xmlns:p14="http://schemas.microsoft.com/office/powerpoint/2010/main" val="1587201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5FC4FD9-9CB8-4680-B49F-480C9A99F1AF}" type="slidenum">
              <a:rPr lang="it-IT" smtClean="0"/>
              <a:t>4</a:t>
            </a:fld>
            <a:endParaRPr lang="it-IT"/>
          </a:p>
        </p:txBody>
      </p:sp>
    </p:spTree>
    <p:extLst>
      <p:ext uri="{BB962C8B-B14F-4D97-AF65-F5344CB8AC3E}">
        <p14:creationId xmlns:p14="http://schemas.microsoft.com/office/powerpoint/2010/main" val="335510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41FF647-75F5-42D7-A1EE-11BC5A6FEB4B}" type="slidenum">
              <a:rPr lang="it-IT" smtClean="0"/>
              <a:t>6</a:t>
            </a:fld>
            <a:endParaRPr lang="it-IT"/>
          </a:p>
        </p:txBody>
      </p:sp>
    </p:spTree>
    <p:extLst>
      <p:ext uri="{BB962C8B-B14F-4D97-AF65-F5344CB8AC3E}">
        <p14:creationId xmlns:p14="http://schemas.microsoft.com/office/powerpoint/2010/main" val="1451895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41FF647-75F5-42D7-A1EE-11BC5A6FEB4B}" type="slidenum">
              <a:rPr lang="it-IT" smtClean="0"/>
              <a:t>7</a:t>
            </a:fld>
            <a:endParaRPr lang="it-IT"/>
          </a:p>
        </p:txBody>
      </p:sp>
    </p:spTree>
    <p:extLst>
      <p:ext uri="{BB962C8B-B14F-4D97-AF65-F5344CB8AC3E}">
        <p14:creationId xmlns:p14="http://schemas.microsoft.com/office/powerpoint/2010/main" val="183778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B4633775-77B0-47D4-A067-CA3BD889B481}" type="slidenum">
              <a:rPr lang="it-IT" smtClean="0"/>
              <a:pPr/>
              <a:t>10</a:t>
            </a:fld>
            <a:endParaRPr lang="it-IT"/>
          </a:p>
        </p:txBody>
      </p:sp>
    </p:spTree>
    <p:extLst>
      <p:ext uri="{BB962C8B-B14F-4D97-AF65-F5344CB8AC3E}">
        <p14:creationId xmlns:p14="http://schemas.microsoft.com/office/powerpoint/2010/main" val="848981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B4633775-77B0-47D4-A067-CA3BD889B481}" type="slidenum">
              <a:rPr lang="it-IT" smtClean="0"/>
              <a:pPr/>
              <a:t>11</a:t>
            </a:fld>
            <a:endParaRPr lang="it-IT"/>
          </a:p>
        </p:txBody>
      </p:sp>
    </p:spTree>
    <p:extLst>
      <p:ext uri="{BB962C8B-B14F-4D97-AF65-F5344CB8AC3E}">
        <p14:creationId xmlns:p14="http://schemas.microsoft.com/office/powerpoint/2010/main" val="3147075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B4633775-77B0-47D4-A067-CA3BD889B481}" type="slidenum">
              <a:rPr lang="it-IT" smtClean="0"/>
              <a:pPr/>
              <a:t>12</a:t>
            </a:fld>
            <a:endParaRPr lang="it-IT"/>
          </a:p>
        </p:txBody>
      </p:sp>
    </p:spTree>
    <p:extLst>
      <p:ext uri="{BB962C8B-B14F-4D97-AF65-F5344CB8AC3E}">
        <p14:creationId xmlns:p14="http://schemas.microsoft.com/office/powerpoint/2010/main" val="2967061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b="0" i="0" dirty="0">
                <a:solidFill>
                  <a:srgbClr val="333333"/>
                </a:solidFill>
                <a:effectLst/>
                <a:latin typeface="Helvetica Neue"/>
              </a:rPr>
              <a:t>In addition to its different dose deposition profile, proton beams also have a higher linear energy transfer (LET) than photon radiation which translate to a different biologic effect. LET is defined as the amount of energy per particle transferred per unit distance, and the increased number of ionization events delivered in a shorter distance increases the probability for double strand DNA breaks in addition to other effects in a tumor cell. This is related to the biological damage delivered per unit dose by calculated comparison to an equivalent photon dose, and is described by the term relative biological effectiveness (RBE). </a:t>
            </a:r>
            <a:r>
              <a:rPr lang="en-US" b="0" i="1" dirty="0">
                <a:solidFill>
                  <a:srgbClr val="333333"/>
                </a:solidFill>
                <a:effectLst/>
                <a:latin typeface="Helvetica Neue"/>
              </a:rPr>
              <a:t>In vitro</a:t>
            </a:r>
            <a:r>
              <a:rPr lang="en-US" b="0" i="0" dirty="0">
                <a:solidFill>
                  <a:srgbClr val="333333"/>
                </a:solidFill>
                <a:effectLst/>
                <a:latin typeface="Helvetica Neue"/>
              </a:rPr>
              <a:t> work has suggested that higher radiation-induced immunogenicity may be correlated with higher LET (</a:t>
            </a:r>
            <a:r>
              <a:rPr lang="en-US" b="0" i="0" u="none" strike="noStrike" dirty="0">
                <a:solidFill>
                  <a:srgbClr val="004986"/>
                </a:solidFill>
                <a:effectLst/>
                <a:latin typeface="Helvetica Neue"/>
                <a:hlinkClick r:id="rId3"/>
              </a:rPr>
              <a:t>57</a:t>
            </a:r>
            <a:r>
              <a:rPr lang="en-US" b="0" i="0" dirty="0">
                <a:solidFill>
                  <a:srgbClr val="333333"/>
                </a:solidFill>
                <a:effectLst/>
                <a:latin typeface="Helvetica Neue"/>
              </a:rPr>
              <a:t>,</a:t>
            </a:r>
            <a:r>
              <a:rPr lang="en-US" b="0" i="0" u="none" strike="noStrike" dirty="0">
                <a:solidFill>
                  <a:srgbClr val="004986"/>
                </a:solidFill>
                <a:effectLst/>
                <a:latin typeface="Helvetica Neue"/>
                <a:hlinkClick r:id="rId4"/>
              </a:rPr>
              <a:t>58</a:t>
            </a:r>
            <a:r>
              <a:rPr lang="en-US" b="0" i="0" dirty="0">
                <a:solidFill>
                  <a:srgbClr val="333333"/>
                </a:solidFill>
                <a:effectLst/>
                <a:latin typeface="Helvetica Neue"/>
              </a:rPr>
              <a:t>). Much of the pioneering work in particle radiotherapy has been performed in Japan and Germany using carbon ions, a form of particle therapy with dose distributive effects similar to protons but with higher LET (</a:t>
            </a:r>
            <a:r>
              <a:rPr lang="en-US" b="0" i="0" u="none" strike="noStrike" dirty="0">
                <a:solidFill>
                  <a:srgbClr val="004986"/>
                </a:solidFill>
                <a:effectLst/>
                <a:latin typeface="Helvetica Neue"/>
                <a:hlinkClick r:id="rId5"/>
              </a:rPr>
              <a:t>59</a:t>
            </a:r>
            <a:r>
              <a:rPr lang="en-US" b="0" i="0" dirty="0">
                <a:solidFill>
                  <a:srgbClr val="333333"/>
                </a:solidFill>
                <a:effectLst/>
                <a:latin typeface="Helvetica Neue"/>
              </a:rPr>
              <a:t>).</a:t>
            </a:r>
          </a:p>
          <a:p>
            <a:pPr algn="l"/>
            <a:r>
              <a:rPr lang="en-US" b="0" i="0" dirty="0">
                <a:solidFill>
                  <a:srgbClr val="333333"/>
                </a:solidFill>
                <a:effectLst/>
                <a:latin typeface="Helvetica Neue"/>
              </a:rPr>
              <a:t>A major question is the degree to which these differences in biological effect may translate to a clinical benefit. In combination, the dose-distribution benefit and increased RBE 2 to 3 times that of photon irradiation (for carbon ions) act through a predominantly direct DNA damage mechanism that is relatively cell-cycle and oxygenation independent compared to conventional X-ray therapy. This may have applications in radioresistant and hypoxic tumors (</a:t>
            </a:r>
            <a:r>
              <a:rPr lang="en-US" b="0" i="0" u="none" strike="noStrike" dirty="0">
                <a:solidFill>
                  <a:srgbClr val="004986"/>
                </a:solidFill>
                <a:effectLst/>
                <a:latin typeface="Helvetica Neue"/>
                <a:hlinkClick r:id="rId6"/>
              </a:rPr>
              <a:t>60</a:t>
            </a:r>
            <a:r>
              <a:rPr lang="en-US" b="0" i="0" dirty="0">
                <a:solidFill>
                  <a:srgbClr val="333333"/>
                </a:solidFill>
                <a:effectLst/>
                <a:latin typeface="Helvetica Neue"/>
              </a:rPr>
              <a:t>). Clinically, although proton therapy dose is converted to photon therapy dose by simple multiplication of an RBE of 1.1, it is known that the actual RBE of a proton beam varies with beam depth and increases nonlinearly beyond the Bragg peak, leading to a small region with increased RBE at the end of the beam. Preclinical work supports the immunogenic potential of proton therapy and suggests that it may in fact have broader immunogenic applications than photons.</a:t>
            </a:r>
          </a:p>
          <a:p>
            <a:endParaRPr lang="it-IT" dirty="0"/>
          </a:p>
        </p:txBody>
      </p:sp>
      <p:sp>
        <p:nvSpPr>
          <p:cNvPr id="4" name="Segnaposto numero diapositiva 3"/>
          <p:cNvSpPr>
            <a:spLocks noGrp="1"/>
          </p:cNvSpPr>
          <p:nvPr>
            <p:ph type="sldNum" sz="quarter" idx="5"/>
          </p:nvPr>
        </p:nvSpPr>
        <p:spPr/>
        <p:txBody>
          <a:bodyPr/>
          <a:lstStyle/>
          <a:p>
            <a:fld id="{B26046BA-42C5-4291-88B5-24C1002D7BC3}" type="slidenum">
              <a:rPr lang="it-IT" smtClean="0"/>
              <a:t>18</a:t>
            </a:fld>
            <a:endParaRPr lang="it-IT"/>
          </a:p>
        </p:txBody>
      </p:sp>
    </p:spTree>
    <p:extLst>
      <p:ext uri="{BB962C8B-B14F-4D97-AF65-F5344CB8AC3E}">
        <p14:creationId xmlns:p14="http://schemas.microsoft.com/office/powerpoint/2010/main" val="3016119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1537" y="1651246"/>
            <a:ext cx="11073409" cy="2673865"/>
          </a:xfrm>
        </p:spPr>
        <p:txBody>
          <a:bodyPr anchor="ctr">
            <a:normAutofit/>
          </a:bodyPr>
          <a:lstStyle>
            <a:lvl1pPr algn="l">
              <a:lnSpc>
                <a:spcPct val="85000"/>
              </a:lnSpc>
              <a:defRPr sz="4000" b="1" spc="-50" baseline="0">
                <a:solidFill>
                  <a:schemeClr val="tx1">
                    <a:lumMod val="85000"/>
                    <a:lumOff val="15000"/>
                  </a:schemeClr>
                </a:solidFill>
                <a:latin typeface="Arial" panose="020B0604020202020204" pitchFamily="34" charset="0"/>
                <a:cs typeface="Arial" panose="020B0604020202020204" pitchFamily="34" charset="0"/>
              </a:defRPr>
            </a:lvl1pPr>
          </a:lstStyle>
          <a:p>
            <a:r>
              <a:rPr lang="it-IT" dirty="0"/>
              <a:t>TITLE</a:t>
            </a:r>
            <a:endParaRPr lang="en-US" dirty="0"/>
          </a:p>
        </p:txBody>
      </p:sp>
      <p:sp>
        <p:nvSpPr>
          <p:cNvPr id="3" name="Subtitle 2"/>
          <p:cNvSpPr>
            <a:spLocks noGrp="1"/>
          </p:cNvSpPr>
          <p:nvPr>
            <p:ph type="subTitle" idx="1" hasCustomPrompt="1"/>
          </p:nvPr>
        </p:nvSpPr>
        <p:spPr>
          <a:xfrm>
            <a:off x="541538" y="4455620"/>
            <a:ext cx="11073408"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dirty="0"/>
              <a:t>AUTHOR NAME</a:t>
            </a:r>
            <a:endParaRPr lang="en-US" dirty="0"/>
          </a:p>
        </p:txBody>
      </p:sp>
      <p:sp>
        <p:nvSpPr>
          <p:cNvPr id="18" name="Rectangle 6"/>
          <p:cNvSpPr/>
          <p:nvPr userDrawn="1"/>
        </p:nvSpPr>
        <p:spPr>
          <a:xfrm>
            <a:off x="1" y="6400800"/>
            <a:ext cx="12192000" cy="457200"/>
          </a:xfrm>
          <a:prstGeom prst="rect">
            <a:avLst/>
          </a:prstGeom>
          <a:solidFill>
            <a:srgbClr val="67C9F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8"/>
          <p:cNvSpPr/>
          <p:nvPr userDrawn="1"/>
        </p:nvSpPr>
        <p:spPr>
          <a:xfrm>
            <a:off x="0" y="6334316"/>
            <a:ext cx="12192001" cy="6599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BE1BC7D-DDBF-4ECD-9465-702FF7643EEF}" type="datetime1">
              <a:rPr lang="it-IT" smtClean="0"/>
              <a:t>24/10/2023</a:t>
            </a:fld>
            <a:endParaRPr lang="it-IT" dirty="0"/>
          </a:p>
        </p:txBody>
      </p:sp>
      <p:sp>
        <p:nvSpPr>
          <p:cNvPr id="21"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22" name="Rectangle 8"/>
          <p:cNvSpPr/>
          <p:nvPr userDrawn="1"/>
        </p:nvSpPr>
        <p:spPr>
          <a:xfrm>
            <a:off x="-1" y="6305866"/>
            <a:ext cx="12192001"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Immagin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1022" y="-51247"/>
            <a:ext cx="2229954" cy="1115334"/>
          </a:xfrm>
          <a:prstGeom prst="rect">
            <a:avLst/>
          </a:prstGeom>
        </p:spPr>
      </p:pic>
      <p:cxnSp>
        <p:nvCxnSpPr>
          <p:cNvPr id="30" name="Straight Connector 9"/>
          <p:cNvCxnSpPr/>
          <p:nvPr userDrawn="1"/>
        </p:nvCxnSpPr>
        <p:spPr>
          <a:xfrm>
            <a:off x="1193532" y="4392271"/>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Slide Number Placeholder 4"/>
          <p:cNvSpPr>
            <a:spLocks noGrp="1"/>
          </p:cNvSpPr>
          <p:nvPr>
            <p:ph type="sldNum" sz="quarter" idx="12"/>
          </p:nvPr>
        </p:nvSpPr>
        <p:spPr>
          <a:xfrm>
            <a:off x="9927091" y="6459785"/>
            <a:ext cx="1312025" cy="365125"/>
          </a:xfrm>
          <a:prstGeom prst="rect">
            <a:avLst/>
          </a:prstGeom>
        </p:spPr>
        <p:txBody>
          <a:bodyPr anchor="ctr"/>
          <a:lstStyle>
            <a:lvl1pPr marL="0" algn="ctr" defTabSz="914400" rtl="0" eaLnBrk="1" latinLnBrk="0" hangingPunct="1">
              <a:defRPr lang="it-IT" sz="900" kern="1200" cap="all" baseline="0" smtClean="0">
                <a:solidFill>
                  <a:srgbClr val="FFFFFF"/>
                </a:solidFill>
                <a:latin typeface="Arial" panose="020B0604020202020204" pitchFamily="34" charset="0"/>
                <a:ea typeface="+mn-ea"/>
                <a:cs typeface="Arial" panose="020B0604020202020204" pitchFamily="34" charset="0"/>
              </a:defRPr>
            </a:lvl1pPr>
          </a:lstStyle>
          <a:p>
            <a:fld id="{57A0FA2E-2223-4FE8-9E15-7906F6757A08}" type="slidenum">
              <a:rPr lang="it-IT" smtClean="0"/>
              <a:pPr/>
              <a:t>‹N›</a:t>
            </a:fld>
            <a:endParaRPr lang="it-IT" dirty="0"/>
          </a:p>
        </p:txBody>
      </p:sp>
      <p:pic>
        <p:nvPicPr>
          <p:cNvPr id="6" name="Immagin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5803" y="5650938"/>
            <a:ext cx="5042417" cy="586217"/>
          </a:xfrm>
          <a:prstGeom prst="rect">
            <a:avLst/>
          </a:prstGeom>
        </p:spPr>
      </p:pic>
    </p:spTree>
    <p:extLst>
      <p:ext uri="{BB962C8B-B14F-4D97-AF65-F5344CB8AC3E}">
        <p14:creationId xmlns:p14="http://schemas.microsoft.com/office/powerpoint/2010/main" val="154883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539" y="286603"/>
            <a:ext cx="11073408" cy="1450757"/>
          </a:xfrm>
        </p:spPr>
        <p:txBody>
          <a:bodyPr anchor="ctr">
            <a:normAutofit/>
          </a:bodyPr>
          <a:lstStyle>
            <a:lvl1pPr>
              <a:defRPr sz="3000">
                <a:latin typeface="Arial" panose="020B0604020202020204" pitchFamily="34" charset="0"/>
                <a:cs typeface="Arial" panose="020B0604020202020204" pitchFamily="34" charset="0"/>
              </a:defRPr>
            </a:lvl1pPr>
          </a:lstStyle>
          <a:p>
            <a:r>
              <a:rPr lang="it-IT" dirty="0"/>
              <a:t>FARE CLIC PER MODIFICARE LO STILE DEL TITOLO</a:t>
            </a:r>
            <a:endParaRPr lang="en-US" dirty="0"/>
          </a:p>
        </p:txBody>
      </p:sp>
      <p:sp>
        <p:nvSpPr>
          <p:cNvPr id="3" name="Date Placeholder 2"/>
          <p:cNvSpPr>
            <a:spLocks noGrp="1"/>
          </p:cNvSpPr>
          <p:nvPr>
            <p:ph type="dt" sz="half" idx="10"/>
          </p:nvPr>
        </p:nvSpPr>
        <p:spPr/>
        <p:txBody>
          <a:bodyPr/>
          <a:lstStyle/>
          <a:p>
            <a:fld id="{C2493A9E-C768-4E41-B3A1-AD51A73D1C5A}" type="datetime1">
              <a:rPr lang="it-IT" smtClean="0"/>
              <a:t>24/10/2023</a:t>
            </a:fld>
            <a:endParaRPr lang="it-IT"/>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a:xfrm>
            <a:off x="9927091" y="6459785"/>
            <a:ext cx="1312025" cy="365125"/>
          </a:xfrm>
          <a:prstGeom prst="rect">
            <a:avLst/>
          </a:prstGeom>
        </p:spPr>
        <p:txBody>
          <a:bodyPr anchor="ctr"/>
          <a:lstStyle>
            <a:lvl1pPr marL="0" algn="ctr" defTabSz="914400" rtl="0" eaLnBrk="1" latinLnBrk="0" hangingPunct="1">
              <a:defRPr lang="it-IT" sz="900" kern="1200" cap="all" baseline="0" smtClean="0">
                <a:solidFill>
                  <a:srgbClr val="FFFFFF"/>
                </a:solidFill>
                <a:latin typeface="Arial" panose="020B0604020202020204" pitchFamily="34" charset="0"/>
                <a:ea typeface="+mn-ea"/>
                <a:cs typeface="Arial" panose="020B0604020202020204" pitchFamily="34" charset="0"/>
              </a:defRPr>
            </a:lvl1pPr>
          </a:lstStyle>
          <a:p>
            <a:fld id="{57A0FA2E-2223-4FE8-9E15-7906F6757A08}" type="slidenum">
              <a:rPr lang="it-IT" smtClean="0"/>
              <a:pPr/>
              <a:t>‹N›</a:t>
            </a:fld>
            <a:endParaRPr lang="it-IT" dirty="0"/>
          </a:p>
        </p:txBody>
      </p:sp>
      <p:pic>
        <p:nvPicPr>
          <p:cNvPr id="6" name="Immagin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628"/>
          <a:stretch/>
        </p:blipFill>
        <p:spPr>
          <a:xfrm>
            <a:off x="541538" y="5598725"/>
            <a:ext cx="1384915" cy="749879"/>
          </a:xfrm>
          <a:prstGeom prst="rect">
            <a:avLst/>
          </a:prstGeom>
        </p:spPr>
      </p:pic>
      <p:pic>
        <p:nvPicPr>
          <p:cNvPr id="8" name="Immagin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3472" y="5788112"/>
            <a:ext cx="4108465" cy="477638"/>
          </a:xfrm>
          <a:prstGeom prst="rect">
            <a:avLst/>
          </a:prstGeom>
        </p:spPr>
      </p:pic>
    </p:spTree>
    <p:extLst>
      <p:ext uri="{BB962C8B-B14F-4D97-AF65-F5344CB8AC3E}">
        <p14:creationId xmlns:p14="http://schemas.microsoft.com/office/powerpoint/2010/main" val="229337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541537" y="286603"/>
            <a:ext cx="11073409" cy="1450757"/>
          </a:xfrm>
        </p:spPr>
        <p:txBody>
          <a:bodyPr anchor="ctr">
            <a:normAutofit/>
          </a:bodyPr>
          <a:lstStyle>
            <a:lvl1pPr algn="l" defTabSz="914400" rtl="0" eaLnBrk="1" latinLnBrk="0" hangingPunct="1">
              <a:lnSpc>
                <a:spcPct val="85000"/>
              </a:lnSpc>
              <a:spcBef>
                <a:spcPct val="0"/>
              </a:spcBef>
              <a:buNone/>
              <a:defRPr lang="it-IT" sz="3000" kern="1200" spc="-50" baseline="0" dirty="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it-IT" dirty="0"/>
              <a:t>FARE CLIC PER MODIFICARE LO STILE DEL TITOLO</a:t>
            </a:r>
          </a:p>
        </p:txBody>
      </p:sp>
      <p:sp>
        <p:nvSpPr>
          <p:cNvPr id="3" name="Segnaposto contenuto 2"/>
          <p:cNvSpPr>
            <a:spLocks noGrp="1"/>
          </p:cNvSpPr>
          <p:nvPr>
            <p:ph idx="1"/>
          </p:nvPr>
        </p:nvSpPr>
        <p:spPr>
          <a:xfrm>
            <a:off x="541537" y="1845734"/>
            <a:ext cx="11073409" cy="3641809"/>
          </a:xfr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p:txBody>
      </p:sp>
      <p:sp>
        <p:nvSpPr>
          <p:cNvPr id="4" name="Segnaposto data 3"/>
          <p:cNvSpPr>
            <a:spLocks noGrp="1"/>
          </p:cNvSpPr>
          <p:nvPr>
            <p:ph type="dt" sz="half" idx="10"/>
          </p:nvPr>
        </p:nvSpPr>
        <p:spPr/>
        <p:txBody>
          <a:bodyPr/>
          <a:lstStyle/>
          <a:p>
            <a:fld id="{2F5F5B08-F7E1-47E3-AC3C-9CB5582ACB44}" type="datetime1">
              <a:rPr lang="it-IT" smtClean="0"/>
              <a:t>24/10/2023</a:t>
            </a:fld>
            <a:endParaRPr lang="it-IT"/>
          </a:p>
        </p:txBody>
      </p:sp>
      <p:sp>
        <p:nvSpPr>
          <p:cNvPr id="5" name="Segnaposto piè di pagina 4"/>
          <p:cNvSpPr>
            <a:spLocks noGrp="1"/>
          </p:cNvSpPr>
          <p:nvPr>
            <p:ph type="ftr" sz="quarter" idx="11"/>
          </p:nvPr>
        </p:nvSpPr>
        <p:spPr/>
        <p:txBody>
          <a:bodyPr/>
          <a:lstStyle/>
          <a:p>
            <a:endParaRPr lang="it-IT"/>
          </a:p>
        </p:txBody>
      </p:sp>
      <p:sp>
        <p:nvSpPr>
          <p:cNvPr id="7" name="Slide Number Placeholder 4"/>
          <p:cNvSpPr>
            <a:spLocks noGrp="1"/>
          </p:cNvSpPr>
          <p:nvPr>
            <p:ph type="sldNum" sz="quarter" idx="12"/>
          </p:nvPr>
        </p:nvSpPr>
        <p:spPr>
          <a:xfrm>
            <a:off x="9927091" y="6459785"/>
            <a:ext cx="1312025" cy="365125"/>
          </a:xfrm>
          <a:prstGeom prst="rect">
            <a:avLst/>
          </a:prstGeom>
        </p:spPr>
        <p:txBody>
          <a:bodyPr anchor="ctr"/>
          <a:lstStyle>
            <a:lvl1pPr marL="0" algn="ctr" defTabSz="914400" rtl="0" eaLnBrk="1" latinLnBrk="0" hangingPunct="1">
              <a:defRPr lang="it-IT" sz="900" kern="1200" cap="all" baseline="0" smtClean="0">
                <a:solidFill>
                  <a:srgbClr val="FFFFFF"/>
                </a:solidFill>
                <a:latin typeface="Arial" panose="020B0604020202020204" pitchFamily="34" charset="0"/>
                <a:ea typeface="+mn-ea"/>
                <a:cs typeface="Arial" panose="020B0604020202020204" pitchFamily="34" charset="0"/>
              </a:defRPr>
            </a:lvl1pPr>
          </a:lstStyle>
          <a:p>
            <a:fld id="{57A0FA2E-2223-4FE8-9E15-7906F6757A08}" type="slidenum">
              <a:rPr lang="it-IT" smtClean="0"/>
              <a:pPr/>
              <a:t>‹N›</a:t>
            </a:fld>
            <a:endParaRPr lang="it-IT" dirty="0"/>
          </a:p>
        </p:txBody>
      </p:sp>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28"/>
          <a:stretch/>
        </p:blipFill>
        <p:spPr>
          <a:xfrm>
            <a:off x="541538" y="5598725"/>
            <a:ext cx="1384915" cy="749879"/>
          </a:xfrm>
          <a:prstGeom prst="rect">
            <a:avLst/>
          </a:prstGeom>
        </p:spPr>
      </p:pic>
      <p:pic>
        <p:nvPicPr>
          <p:cNvPr id="11" name="Immagin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3472" y="5788112"/>
            <a:ext cx="4108465" cy="477638"/>
          </a:xfrm>
          <a:prstGeom prst="rect">
            <a:avLst/>
          </a:prstGeom>
        </p:spPr>
      </p:pic>
    </p:spTree>
    <p:extLst>
      <p:ext uri="{BB962C8B-B14F-4D97-AF65-F5344CB8AC3E}">
        <p14:creationId xmlns:p14="http://schemas.microsoft.com/office/powerpoint/2010/main" val="21811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541538" y="457200"/>
            <a:ext cx="11073408" cy="1229557"/>
          </a:xfrm>
        </p:spPr>
        <p:txBody>
          <a:bodyPr anchor="ctr">
            <a:noAutofit/>
          </a:bodyPr>
          <a:lstStyle>
            <a:lvl1pPr>
              <a:defRPr sz="3000">
                <a:latin typeface="Arial" panose="020B0604020202020204" pitchFamily="34" charset="0"/>
                <a:cs typeface="Arial" panose="020B0604020202020204" pitchFamily="34" charset="0"/>
              </a:defRPr>
            </a:lvl1pPr>
          </a:lstStyle>
          <a:p>
            <a:r>
              <a:rPr lang="it-IT" dirty="0"/>
              <a:t>FARE CLIC PER MODIFICARE LO STILE DEL TITOLO</a:t>
            </a:r>
          </a:p>
        </p:txBody>
      </p:sp>
      <p:sp>
        <p:nvSpPr>
          <p:cNvPr id="3" name="Segnaposto immagine 2"/>
          <p:cNvSpPr>
            <a:spLocks noGrp="1"/>
          </p:cNvSpPr>
          <p:nvPr>
            <p:ph type="pic" idx="1"/>
          </p:nvPr>
        </p:nvSpPr>
        <p:spPr>
          <a:xfrm>
            <a:off x="5183187" y="1819922"/>
            <a:ext cx="6431759" cy="3778803"/>
          </a:xfrm>
        </p:spPr>
        <p:txBody>
          <a:bodyPr>
            <a:normAutofit/>
          </a:bodyPr>
          <a:lstStyle>
            <a:lvl1pPr marL="0" indent="0">
              <a:buNone/>
              <a:defRPr sz="3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541538" y="1819922"/>
            <a:ext cx="4230487" cy="3778803"/>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stili del testo dello schema</a:t>
            </a:r>
          </a:p>
        </p:txBody>
      </p:sp>
      <p:sp>
        <p:nvSpPr>
          <p:cNvPr id="5" name="Segnaposto data 4"/>
          <p:cNvSpPr>
            <a:spLocks noGrp="1"/>
          </p:cNvSpPr>
          <p:nvPr>
            <p:ph type="dt" sz="half" idx="10"/>
          </p:nvPr>
        </p:nvSpPr>
        <p:spPr/>
        <p:txBody>
          <a:bodyPr/>
          <a:lstStyle/>
          <a:p>
            <a:fld id="{6B2EFBE5-16BA-4121-9014-946DDBFC04C4}" type="datetime1">
              <a:rPr lang="it-IT" smtClean="0"/>
              <a:t>24/10/2023</a:t>
            </a:fld>
            <a:endParaRPr lang="it-IT" dirty="0"/>
          </a:p>
        </p:txBody>
      </p:sp>
      <p:sp>
        <p:nvSpPr>
          <p:cNvPr id="6" name="Segnaposto piè di pagina 5"/>
          <p:cNvSpPr>
            <a:spLocks noGrp="1"/>
          </p:cNvSpPr>
          <p:nvPr>
            <p:ph type="ftr" sz="quarter" idx="11"/>
          </p:nvPr>
        </p:nvSpPr>
        <p:spPr/>
        <p:txBody>
          <a:bodyPr/>
          <a:lstStyle/>
          <a:p>
            <a:endParaRPr lang="it-IT"/>
          </a:p>
        </p:txBody>
      </p:sp>
      <p:sp>
        <p:nvSpPr>
          <p:cNvPr id="8" name="Slide Number Placeholder 4"/>
          <p:cNvSpPr>
            <a:spLocks noGrp="1"/>
          </p:cNvSpPr>
          <p:nvPr>
            <p:ph type="sldNum" sz="quarter" idx="12"/>
          </p:nvPr>
        </p:nvSpPr>
        <p:spPr>
          <a:xfrm>
            <a:off x="9927091" y="6459785"/>
            <a:ext cx="1312025" cy="365125"/>
          </a:xfrm>
          <a:prstGeom prst="rect">
            <a:avLst/>
          </a:prstGeom>
        </p:spPr>
        <p:txBody>
          <a:bodyPr anchor="ctr"/>
          <a:lstStyle>
            <a:lvl1pPr marL="0" algn="ctr" defTabSz="914400" rtl="0" eaLnBrk="1" latinLnBrk="0" hangingPunct="1">
              <a:defRPr lang="it-IT" sz="900" kern="1200" cap="all" baseline="0" smtClean="0">
                <a:solidFill>
                  <a:srgbClr val="FFFFFF"/>
                </a:solidFill>
                <a:latin typeface="Arial" panose="020B0604020202020204" pitchFamily="34" charset="0"/>
                <a:ea typeface="+mn-ea"/>
                <a:cs typeface="Arial" panose="020B0604020202020204" pitchFamily="34" charset="0"/>
              </a:defRPr>
            </a:lvl1pPr>
          </a:lstStyle>
          <a:p>
            <a:fld id="{57A0FA2E-2223-4FE8-9E15-7906F6757A08}" type="slidenum">
              <a:rPr lang="it-IT" smtClean="0"/>
              <a:pPr/>
              <a:t>‹N›</a:t>
            </a:fld>
            <a:endParaRPr lang="it-IT" dirty="0"/>
          </a:p>
        </p:txBody>
      </p:sp>
      <p:pic>
        <p:nvPicPr>
          <p:cNvPr id="9" name="Immagin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28"/>
          <a:stretch/>
        </p:blipFill>
        <p:spPr>
          <a:xfrm>
            <a:off x="541538" y="5598725"/>
            <a:ext cx="1384915" cy="749879"/>
          </a:xfrm>
          <a:prstGeom prst="rect">
            <a:avLst/>
          </a:prstGeom>
        </p:spPr>
      </p:pic>
      <p:pic>
        <p:nvPicPr>
          <p:cNvPr id="10" name="Immagin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3472" y="5788112"/>
            <a:ext cx="4108465" cy="477638"/>
          </a:xfrm>
          <a:prstGeom prst="rect">
            <a:avLst/>
          </a:prstGeom>
        </p:spPr>
      </p:pic>
    </p:spTree>
    <p:extLst>
      <p:ext uri="{BB962C8B-B14F-4D97-AF65-F5344CB8AC3E}">
        <p14:creationId xmlns:p14="http://schemas.microsoft.com/office/powerpoint/2010/main" val="59684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1537" y="1651246"/>
            <a:ext cx="11073409" cy="2673865"/>
          </a:xfrm>
        </p:spPr>
        <p:txBody>
          <a:bodyPr anchor="ctr">
            <a:normAutofit/>
          </a:bodyPr>
          <a:lstStyle>
            <a:lvl1pPr algn="l">
              <a:lnSpc>
                <a:spcPct val="85000"/>
              </a:lnSpc>
              <a:defRPr sz="4000" b="1" spc="-50" baseline="0">
                <a:solidFill>
                  <a:schemeClr val="tx1">
                    <a:lumMod val="85000"/>
                    <a:lumOff val="15000"/>
                  </a:schemeClr>
                </a:solidFill>
                <a:latin typeface="Arial" panose="020B0604020202020204" pitchFamily="34" charset="0"/>
                <a:cs typeface="Arial" panose="020B0604020202020204" pitchFamily="34" charset="0"/>
              </a:defRPr>
            </a:lvl1pPr>
          </a:lstStyle>
          <a:p>
            <a:r>
              <a:rPr lang="it-IT" dirty="0"/>
              <a:t>THANK YOU</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6"/>
          <p:cNvSpPr/>
          <p:nvPr userDrawn="1"/>
        </p:nvSpPr>
        <p:spPr>
          <a:xfrm>
            <a:off x="1" y="6400800"/>
            <a:ext cx="12192000" cy="457200"/>
          </a:xfrm>
          <a:prstGeom prst="rect">
            <a:avLst/>
          </a:prstGeom>
          <a:solidFill>
            <a:srgbClr val="67C9F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8"/>
          <p:cNvSpPr/>
          <p:nvPr userDrawn="1"/>
        </p:nvSpPr>
        <p:spPr>
          <a:xfrm>
            <a:off x="0" y="6334316"/>
            <a:ext cx="12192001" cy="6599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8"/>
          <p:cNvSpPr/>
          <p:nvPr userDrawn="1"/>
        </p:nvSpPr>
        <p:spPr>
          <a:xfrm>
            <a:off x="-1" y="6305866"/>
            <a:ext cx="12192001"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magin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628"/>
          <a:stretch/>
        </p:blipFill>
        <p:spPr>
          <a:xfrm>
            <a:off x="541538" y="5598725"/>
            <a:ext cx="1384915" cy="749879"/>
          </a:xfrm>
          <a:prstGeom prst="rect">
            <a:avLst/>
          </a:prstGeom>
        </p:spPr>
      </p:pic>
      <p:pic>
        <p:nvPicPr>
          <p:cNvPr id="11" name="Immagin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3472" y="5788112"/>
            <a:ext cx="4108465" cy="477638"/>
          </a:xfrm>
          <a:prstGeom prst="rect">
            <a:avLst/>
          </a:prstGeom>
        </p:spPr>
      </p:pic>
    </p:spTree>
    <p:extLst>
      <p:ext uri="{BB962C8B-B14F-4D97-AF65-F5344CB8AC3E}">
        <p14:creationId xmlns:p14="http://schemas.microsoft.com/office/powerpoint/2010/main" val="221151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EE80D6B-75F6-4F54-963D-3A45B2DB468A}"/>
              </a:ext>
            </a:extLst>
          </p:cNvPr>
          <p:cNvSpPr>
            <a:spLocks noGrp="1"/>
          </p:cNvSpPr>
          <p:nvPr>
            <p:ph type="title"/>
          </p:nvPr>
        </p:nvSpPr>
        <p:spPr/>
        <p:txBody>
          <a:bodyPr/>
          <a:lstStyle/>
          <a:p>
            <a:r>
              <a:rPr lang="it-IT" dirty="0"/>
              <a:t>Fare clic per modificare lo stile del titolo dello schema</a:t>
            </a:r>
          </a:p>
        </p:txBody>
      </p:sp>
      <p:sp>
        <p:nvSpPr>
          <p:cNvPr id="6" name="Segnaposto contenuto 3">
            <a:extLst>
              <a:ext uri="{FF2B5EF4-FFF2-40B4-BE49-F238E27FC236}">
                <a16:creationId xmlns:a16="http://schemas.microsoft.com/office/drawing/2014/main" xmlns="" id="{C6B0A16C-EACF-4BD5-8824-D32F0BB16B3C}"/>
              </a:ext>
            </a:extLst>
          </p:cNvPr>
          <p:cNvSpPr>
            <a:spLocks noGrp="1"/>
          </p:cNvSpPr>
          <p:nvPr>
            <p:ph sz="quarter" idx="10"/>
          </p:nvPr>
        </p:nvSpPr>
        <p:spPr>
          <a:xfrm>
            <a:off x="311987" y="6538185"/>
            <a:ext cx="11488948" cy="230832"/>
          </a:xfrm>
        </p:spPr>
        <p:txBody>
          <a:bodyPr anchor="b" anchorCtr="0">
            <a:noAutofit/>
          </a:bodyPr>
          <a:lstStyle>
            <a:lvl1pPr marL="0" indent="0" algn="r">
              <a:spcBef>
                <a:spcPts val="0"/>
              </a:spcBef>
              <a:buNone/>
              <a:defRPr sz="1100"/>
            </a:lvl1pPr>
          </a:lstStyle>
          <a:p>
            <a:pPr lvl="0"/>
            <a:r>
              <a:rPr lang="it-IT" dirty="0"/>
              <a:t>Fare clic per modificare gli stili del testo dello schema</a:t>
            </a:r>
          </a:p>
        </p:txBody>
      </p:sp>
    </p:spTree>
    <p:extLst>
      <p:ext uri="{BB962C8B-B14F-4D97-AF65-F5344CB8AC3E}">
        <p14:creationId xmlns:p14="http://schemas.microsoft.com/office/powerpoint/2010/main" val="295751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ACC78F0-B89B-414D-B4E9-151881F661CC}"/>
              </a:ext>
            </a:extLst>
          </p:cNvPr>
          <p:cNvSpPr>
            <a:spLocks noGrp="1"/>
          </p:cNvSpPr>
          <p:nvPr>
            <p:ph type="title"/>
          </p:nvPr>
        </p:nvSpPr>
        <p:spPr/>
        <p:txBody>
          <a:bodyPr/>
          <a:lstStyle>
            <a:lvl1pPr>
              <a:defRPr>
                <a:solidFill>
                  <a:srgbClr val="0062A5"/>
                </a:solidFill>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xmlns="" id="{B8D947B9-3515-4E91-B890-57232D5691C4}"/>
              </a:ext>
            </a:extLst>
          </p:cNvPr>
          <p:cNvSpPr>
            <a:spLocks noGrp="1"/>
          </p:cNvSpPr>
          <p:nvPr>
            <p:ph idx="1"/>
          </p:nvPr>
        </p:nvSpPr>
        <p:spPr/>
        <p:txBody>
          <a:bodyPr/>
          <a:lstStyle>
            <a:lvl1pPr marL="0" indent="0">
              <a:buNone/>
              <a:defRPr/>
            </a:lvl1pPr>
            <a:lvl2pPr marL="685800" indent="0">
              <a:buNone/>
              <a:defRPr/>
            </a:lvl2pPr>
            <a:lvl3pPr marL="1143000" indent="0">
              <a:buNone/>
              <a:defRPr/>
            </a:lvl3pPr>
            <a:lvl4pPr marL="1543050" indent="0">
              <a:buNone/>
              <a:defRPr/>
            </a:lvl4pPr>
            <a:lvl5pPr marL="2000250" indent="0">
              <a:buNone/>
              <a:defRPr/>
            </a:lvl5pPr>
          </a:lstStyle>
          <a:p>
            <a:pPr lvl="0"/>
            <a:r>
              <a:rPr lang="it-IT" dirty="0"/>
              <a:t>Fare clic per modificare gli stili del testo dello schema</a:t>
            </a:r>
          </a:p>
        </p:txBody>
      </p:sp>
      <p:sp>
        <p:nvSpPr>
          <p:cNvPr id="7" name="Segnaposto contenuto 3">
            <a:extLst>
              <a:ext uri="{FF2B5EF4-FFF2-40B4-BE49-F238E27FC236}">
                <a16:creationId xmlns:a16="http://schemas.microsoft.com/office/drawing/2014/main" xmlns="" id="{0062F82F-EFEA-44F8-9D5C-67BF3A88406B}"/>
              </a:ext>
            </a:extLst>
          </p:cNvPr>
          <p:cNvSpPr>
            <a:spLocks noGrp="1"/>
          </p:cNvSpPr>
          <p:nvPr>
            <p:ph sz="quarter" idx="10"/>
          </p:nvPr>
        </p:nvSpPr>
        <p:spPr>
          <a:xfrm>
            <a:off x="311987" y="6538185"/>
            <a:ext cx="11488948" cy="230832"/>
          </a:xfrm>
        </p:spPr>
        <p:txBody>
          <a:bodyPr anchor="b" anchorCtr="0">
            <a:noAutofit/>
          </a:bodyPr>
          <a:lstStyle>
            <a:lvl1pPr marL="0" indent="0" algn="r">
              <a:spcBef>
                <a:spcPts val="0"/>
              </a:spcBef>
              <a:buNone/>
              <a:defRPr sz="1100"/>
            </a:lvl1pPr>
          </a:lstStyle>
          <a:p>
            <a:pPr lvl="0"/>
            <a:r>
              <a:rPr lang="it-IT" dirty="0"/>
              <a:t>Fare clic per modificare gli stili del testo dello schema</a:t>
            </a:r>
          </a:p>
        </p:txBody>
      </p:sp>
    </p:spTree>
    <p:extLst>
      <p:ext uri="{BB962C8B-B14F-4D97-AF65-F5344CB8AC3E}">
        <p14:creationId xmlns:p14="http://schemas.microsoft.com/office/powerpoint/2010/main" val="277942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5B7611F1-C1BC-D1A6-4913-D1FE109F6096}"/>
              </a:ext>
            </a:extLst>
          </p:cNvPr>
          <p:cNvSpPr>
            <a:spLocks noGrp="1"/>
          </p:cNvSpPr>
          <p:nvPr>
            <p:ph type="dt" sz="half" idx="10"/>
          </p:nvPr>
        </p:nvSpPr>
        <p:spPr/>
        <p:txBody>
          <a:bodyPr/>
          <a:lstStyle/>
          <a:p>
            <a:fld id="{B2E259BA-476C-4AB6-854C-58234ED16214}" type="datetimeFigureOut">
              <a:rPr lang="it-IT" smtClean="0"/>
              <a:t>24/10/2023</a:t>
            </a:fld>
            <a:endParaRPr lang="it-IT"/>
          </a:p>
        </p:txBody>
      </p:sp>
      <p:sp>
        <p:nvSpPr>
          <p:cNvPr id="3" name="Segnaposto piè di pagina 2">
            <a:extLst>
              <a:ext uri="{FF2B5EF4-FFF2-40B4-BE49-F238E27FC236}">
                <a16:creationId xmlns="" xmlns:a16="http://schemas.microsoft.com/office/drawing/2014/main" id="{26C80A0A-5010-F685-9339-5950D253D2D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BA5B200C-9CD3-4985-6647-272B4AB33887}"/>
              </a:ext>
            </a:extLst>
          </p:cNvPr>
          <p:cNvSpPr>
            <a:spLocks noGrp="1"/>
          </p:cNvSpPr>
          <p:nvPr>
            <p:ph type="sldNum" sz="quarter" idx="12"/>
          </p:nvPr>
        </p:nvSpPr>
        <p:spPr/>
        <p:txBody>
          <a:bodyPr/>
          <a:lstStyle/>
          <a:p>
            <a:fld id="{B88E5DD8-3D7F-41E1-A3FC-FD85F7B8F9D5}" type="slidenum">
              <a:rPr lang="it-IT" smtClean="0"/>
              <a:t>‹N›</a:t>
            </a:fld>
            <a:endParaRPr lang="it-IT"/>
          </a:p>
        </p:txBody>
      </p:sp>
    </p:spTree>
    <p:extLst>
      <p:ext uri="{BB962C8B-B14F-4D97-AF65-F5344CB8AC3E}">
        <p14:creationId xmlns:p14="http://schemas.microsoft.com/office/powerpoint/2010/main" val="4167054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rgbClr val="67C9F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latin typeface="Arial" panose="020B0604020202020204" pitchFamily="34" charset="0"/>
                <a:cs typeface="Arial" panose="020B0604020202020204" pitchFamily="34" charset="0"/>
              </a:defRPr>
            </a:lvl1pPr>
          </a:lstStyle>
          <a:p>
            <a:fld id="{47F50668-7C7A-4E04-AF8E-2281C5E456CB}" type="datetime1">
              <a:rPr lang="it-IT" smtClean="0"/>
              <a:pPr/>
              <a:t>24/10/2023</a:t>
            </a:fld>
            <a:endParaRPr lang="it-IT"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endParaRPr lang="it-IT"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8"/>
          <p:cNvSpPr/>
          <p:nvPr userDrawn="1"/>
        </p:nvSpPr>
        <p:spPr>
          <a:xfrm>
            <a:off x="-1" y="6305866"/>
            <a:ext cx="12192001"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Slide Number Placeholder 4"/>
          <p:cNvSpPr>
            <a:spLocks noGrp="1"/>
          </p:cNvSpPr>
          <p:nvPr>
            <p:ph type="sldNum" sz="quarter" idx="4"/>
          </p:nvPr>
        </p:nvSpPr>
        <p:spPr>
          <a:xfrm>
            <a:off x="9927091" y="6459785"/>
            <a:ext cx="1312025" cy="365125"/>
          </a:xfrm>
          <a:prstGeom prst="rect">
            <a:avLst/>
          </a:prstGeom>
        </p:spPr>
        <p:txBody>
          <a:bodyPr anchor="ctr"/>
          <a:lstStyle>
            <a:lvl1pPr marL="0" algn="ctr" defTabSz="914400" rtl="0" eaLnBrk="1" latinLnBrk="0" hangingPunct="1">
              <a:defRPr lang="it-IT" sz="900" kern="1200" cap="all" baseline="0" smtClean="0">
                <a:solidFill>
                  <a:srgbClr val="FFFFFF"/>
                </a:solidFill>
                <a:latin typeface="Arial" panose="020B0604020202020204" pitchFamily="34" charset="0"/>
                <a:ea typeface="+mn-ea"/>
                <a:cs typeface="Arial" panose="020B0604020202020204" pitchFamily="34" charset="0"/>
              </a:defRPr>
            </a:lvl1pPr>
          </a:lstStyle>
          <a:p>
            <a:fld id="{57A0FA2E-2223-4FE8-9E15-7906F6757A08}" type="slidenum">
              <a:rPr lang="it-IT" smtClean="0"/>
              <a:pPr/>
              <a:t>‹N›</a:t>
            </a:fld>
            <a:endParaRPr lang="it-IT" dirty="0"/>
          </a:p>
        </p:txBody>
      </p:sp>
    </p:spTree>
    <p:extLst>
      <p:ext uri="{BB962C8B-B14F-4D97-AF65-F5344CB8AC3E}">
        <p14:creationId xmlns:p14="http://schemas.microsoft.com/office/powerpoint/2010/main" val="2863844392"/>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70" r:id="rId3"/>
    <p:sldLayoutId id="2147483680" r:id="rId4"/>
    <p:sldLayoutId id="2147483667" r:id="rId5"/>
    <p:sldLayoutId id="2147483683" r:id="rId6"/>
    <p:sldLayoutId id="2147483684" r:id="rId7"/>
    <p:sldLayoutId id="2147483685" r:id="rId8"/>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emf"/></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mailto:ester.orlandi@cnao.it" TargetMode="Externa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US" b="1" dirty="0" smtClean="0">
                <a:solidFill>
                  <a:srgbClr val="FF0000"/>
                </a:solidFill>
              </a:rPr>
              <a:t>Clinical </a:t>
            </a:r>
            <a:r>
              <a:rPr lang="en-US" b="1" dirty="0">
                <a:solidFill>
                  <a:srgbClr val="FF0000"/>
                </a:solidFill>
              </a:rPr>
              <a:t>and clinical research </a:t>
            </a:r>
            <a:r>
              <a:rPr lang="en-US" b="1" dirty="0" smtClean="0">
                <a:solidFill>
                  <a:srgbClr val="FF0000"/>
                </a:solidFill>
              </a:rPr>
              <a:t>activities @CNAO</a:t>
            </a:r>
            <a:endParaRPr lang="it-IT" b="1" dirty="0">
              <a:solidFill>
                <a:srgbClr val="FF0000"/>
              </a:solidFill>
            </a:endParaRPr>
          </a:p>
        </p:txBody>
      </p:sp>
      <p:sp>
        <p:nvSpPr>
          <p:cNvPr id="3" name="Sottotitolo 2"/>
          <p:cNvSpPr>
            <a:spLocks noGrp="1"/>
          </p:cNvSpPr>
          <p:nvPr>
            <p:ph sz="quarter" idx="10"/>
          </p:nvPr>
        </p:nvSpPr>
        <p:spPr/>
        <p:txBody>
          <a:bodyPr>
            <a:normAutofit fontScale="25000" lnSpcReduction="20000"/>
          </a:bodyPr>
          <a:lstStyle/>
          <a:p>
            <a:r>
              <a:rPr lang="it-IT" b="1" dirty="0">
                <a:solidFill>
                  <a:schemeClr val="tx1"/>
                </a:solidFill>
              </a:rPr>
              <a:t>Ester Orlandi</a:t>
            </a:r>
          </a:p>
          <a:p>
            <a:r>
              <a:rPr lang="it-IT" b="1" dirty="0" err="1">
                <a:solidFill>
                  <a:schemeClr val="tx1"/>
                </a:solidFill>
              </a:rPr>
              <a:t>Radiotherapy</a:t>
            </a:r>
            <a:r>
              <a:rPr lang="it-IT" b="1" dirty="0">
                <a:solidFill>
                  <a:schemeClr val="tx1"/>
                </a:solidFill>
              </a:rPr>
              <a:t> </a:t>
            </a:r>
            <a:r>
              <a:rPr lang="it-IT" b="1" dirty="0" err="1">
                <a:solidFill>
                  <a:schemeClr val="tx1"/>
                </a:solidFill>
              </a:rPr>
              <a:t>Clinical</a:t>
            </a:r>
            <a:r>
              <a:rPr lang="it-IT" b="1" dirty="0">
                <a:solidFill>
                  <a:schemeClr val="tx1"/>
                </a:solidFill>
              </a:rPr>
              <a:t> </a:t>
            </a:r>
            <a:r>
              <a:rPr lang="it-IT" b="1" dirty="0" err="1">
                <a:solidFill>
                  <a:schemeClr val="tx1"/>
                </a:solidFill>
              </a:rPr>
              <a:t>department</a:t>
            </a:r>
            <a:endParaRPr lang="it-IT" b="1" dirty="0">
              <a:solidFill>
                <a:schemeClr val="tx1"/>
              </a:solidFill>
            </a:endParaRPr>
          </a:p>
          <a:p>
            <a:r>
              <a:rPr lang="it-IT" b="1" dirty="0" err="1">
                <a:solidFill>
                  <a:schemeClr val="tx1"/>
                </a:solidFill>
              </a:rPr>
              <a:t>Italian</a:t>
            </a:r>
            <a:r>
              <a:rPr lang="it-IT" b="1" dirty="0">
                <a:solidFill>
                  <a:schemeClr val="tx1"/>
                </a:solidFill>
              </a:rPr>
              <a:t> National Center for </a:t>
            </a:r>
            <a:r>
              <a:rPr lang="it-IT" b="1" dirty="0" err="1">
                <a:solidFill>
                  <a:schemeClr val="tx1"/>
                </a:solidFill>
              </a:rPr>
              <a:t>Oncological</a:t>
            </a:r>
            <a:r>
              <a:rPr lang="it-IT" b="1" dirty="0">
                <a:solidFill>
                  <a:schemeClr val="tx1"/>
                </a:solidFill>
              </a:rPr>
              <a:t> </a:t>
            </a:r>
            <a:r>
              <a:rPr lang="it-IT" b="1" dirty="0" err="1">
                <a:solidFill>
                  <a:schemeClr val="tx1"/>
                </a:solidFill>
              </a:rPr>
              <a:t>Hadrontherapy</a:t>
            </a:r>
            <a:r>
              <a:rPr lang="it-IT" b="1" dirty="0">
                <a:solidFill>
                  <a:schemeClr val="tx1"/>
                </a:solidFill>
              </a:rPr>
              <a:t> (CNAO) </a:t>
            </a:r>
          </a:p>
        </p:txBody>
      </p:sp>
      <p:sp>
        <p:nvSpPr>
          <p:cNvPr id="4" name="Segnaposto testo 11">
            <a:extLst>
              <a:ext uri="{FF2B5EF4-FFF2-40B4-BE49-F238E27FC236}">
                <a16:creationId xmlns="" xmlns:a16="http://schemas.microsoft.com/office/drawing/2014/main" id="{80FC90FF-00F7-4D48-A3A9-64BD9F09A8E0}"/>
              </a:ext>
            </a:extLst>
          </p:cNvPr>
          <p:cNvSpPr txBox="1">
            <a:spLocks/>
          </p:cNvSpPr>
          <p:nvPr/>
        </p:nvSpPr>
        <p:spPr>
          <a:xfrm>
            <a:off x="487137" y="4148243"/>
            <a:ext cx="11855570" cy="121152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it-IT" dirty="0" smtClean="0">
                <a:solidFill>
                  <a:schemeClr val="tx1"/>
                </a:solidFill>
                <a:latin typeface="Calibri" panose="020F0502020204030204" pitchFamily="34" charset="0"/>
                <a:ea typeface="Calibri" panose="020F0502020204030204" pitchFamily="34" charset="0"/>
                <a:cs typeface="Calibri" panose="020F0502020204030204" pitchFamily="34" charset="0"/>
              </a:rPr>
              <a:t>Ester Orlandi</a:t>
            </a:r>
          </a:p>
          <a:p>
            <a:r>
              <a:rPr lang="it-IT"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Radiotherapy</a:t>
            </a:r>
            <a:r>
              <a:rPr lang="it-IT"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it-IT"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Clinical</a:t>
            </a:r>
            <a:r>
              <a:rPr lang="it-IT"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it-IT"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Department</a:t>
            </a:r>
            <a:endParaRPr lang="it-IT"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it-IT" dirty="0" smtClean="0">
                <a:solidFill>
                  <a:schemeClr val="tx1"/>
                </a:solidFill>
                <a:latin typeface="Calibri" panose="020F0502020204030204" pitchFamily="34" charset="0"/>
                <a:ea typeface="Calibri" panose="020F0502020204030204" pitchFamily="34" charset="0"/>
                <a:cs typeface="Calibri" panose="020F0502020204030204" pitchFamily="34" charset="0"/>
              </a:rPr>
              <a:t>National Center for </a:t>
            </a:r>
            <a:r>
              <a:rPr lang="it-IT"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Oncological</a:t>
            </a:r>
            <a:r>
              <a:rPr lang="it-IT" dirty="0" smtClean="0">
                <a:solidFill>
                  <a:schemeClr val="tx1"/>
                </a:solidFill>
                <a:latin typeface="Calibri" panose="020F0502020204030204" pitchFamily="34" charset="0"/>
                <a:ea typeface="Calibri" panose="020F0502020204030204" pitchFamily="34" charset="0"/>
                <a:cs typeface="Calibri" panose="020F0502020204030204" pitchFamily="34" charset="0"/>
              </a:rPr>
              <a:t> Hadrontherapy (CNAO) </a:t>
            </a:r>
          </a:p>
          <a:p>
            <a:r>
              <a:rPr lang="it-IT"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University</a:t>
            </a:r>
            <a:r>
              <a:rPr lang="it-IT" dirty="0" smtClean="0">
                <a:solidFill>
                  <a:schemeClr val="tx1"/>
                </a:solidFill>
                <a:latin typeface="Calibri" panose="020F0502020204030204" pitchFamily="34" charset="0"/>
                <a:ea typeface="Calibri" panose="020F0502020204030204" pitchFamily="34" charset="0"/>
                <a:cs typeface="Calibri" panose="020F0502020204030204" pitchFamily="34" charset="0"/>
              </a:rPr>
              <a:t> of Pavia</a:t>
            </a:r>
            <a:endParaRPr lang="it-IT"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3542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DB49E201-B24C-4A6F-BAC1-1D07CA3A128B}"/>
              </a:ext>
            </a:extLst>
          </p:cNvPr>
          <p:cNvSpPr txBox="1">
            <a:spLocks/>
          </p:cNvSpPr>
          <p:nvPr/>
        </p:nvSpPr>
        <p:spPr>
          <a:xfrm>
            <a:off x="-939800" y="146565"/>
            <a:ext cx="11015472" cy="854540"/>
          </a:xfrm>
          <a:prstGeom prst="rect">
            <a:avLst/>
          </a:prstGeom>
        </p:spPr>
        <p:txBody>
          <a:bodyPr vert="horz" lIns="91440" tIns="45720" rIns="91440" bIns="45720" rtlCol="0">
            <a:normAutofit/>
          </a:bodyPr>
          <a:lstStyle>
            <a:defPPr>
              <a:defRPr lang="it-IT"/>
            </a:defPPr>
            <a:lvl1pPr indent="0">
              <a:lnSpc>
                <a:spcPct val="90000"/>
              </a:lnSpc>
              <a:spcBef>
                <a:spcPts val="1000"/>
              </a:spcBef>
              <a:buFont typeface="Arial" panose="020B0604020202020204" pitchFamily="34" charset="0"/>
              <a:buNone/>
              <a:defRPr sz="2400" b="1">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dirty="0"/>
              <a:t>CNAO registry </a:t>
            </a:r>
            <a:r>
              <a:rPr lang="en-US" dirty="0" smtClean="0"/>
              <a:t>– </a:t>
            </a:r>
            <a:r>
              <a:rPr lang="en-US" u="sng" dirty="0" smtClean="0">
                <a:solidFill>
                  <a:srgbClr val="FF0000"/>
                </a:solidFill>
              </a:rPr>
              <a:t>REGAL (</a:t>
            </a:r>
            <a:r>
              <a:rPr lang="it-IT" dirty="0" smtClean="0">
                <a:solidFill>
                  <a:srgbClr val="FF0000"/>
                </a:solidFill>
              </a:rPr>
              <a:t>NCT05203250)</a:t>
            </a:r>
            <a:endParaRPr lang="en-US" u="sng" dirty="0">
              <a:solidFill>
                <a:srgbClr val="FF0000"/>
              </a:solidFill>
            </a:endParaRPr>
          </a:p>
        </p:txBody>
      </p:sp>
      <p:graphicFrame>
        <p:nvGraphicFramePr>
          <p:cNvPr id="5" name="Tabella 6">
            <a:extLst>
              <a:ext uri="{FF2B5EF4-FFF2-40B4-BE49-F238E27FC236}">
                <a16:creationId xmlns:a16="http://schemas.microsoft.com/office/drawing/2014/main" xmlns="" id="{6C159CBF-1931-4C9F-8657-408CAD409CF1}"/>
              </a:ext>
            </a:extLst>
          </p:cNvPr>
          <p:cNvGraphicFramePr>
            <a:graphicFrameLocks noGrp="1"/>
          </p:cNvGraphicFramePr>
          <p:nvPr>
            <p:extLst/>
          </p:nvPr>
        </p:nvGraphicFramePr>
        <p:xfrm>
          <a:off x="490754" y="573835"/>
          <a:ext cx="10852775" cy="4952628"/>
        </p:xfrm>
        <a:graphic>
          <a:graphicData uri="http://schemas.openxmlformats.org/drawingml/2006/table">
            <a:tbl>
              <a:tblPr firstRow="1" bandRow="1">
                <a:tableStyleId>{F2DE63D5-997A-4646-A377-4702673A728D}</a:tableStyleId>
              </a:tblPr>
              <a:tblGrid>
                <a:gridCol w="1966040">
                  <a:extLst>
                    <a:ext uri="{9D8B030D-6E8A-4147-A177-3AD203B41FA5}">
                      <a16:colId xmlns:a16="http://schemas.microsoft.com/office/drawing/2014/main" xmlns="" val="249623752"/>
                    </a:ext>
                  </a:extLst>
                </a:gridCol>
                <a:gridCol w="8886735">
                  <a:extLst>
                    <a:ext uri="{9D8B030D-6E8A-4147-A177-3AD203B41FA5}">
                      <a16:colId xmlns:a16="http://schemas.microsoft.com/office/drawing/2014/main" xmlns="" val="3042581870"/>
                    </a:ext>
                  </a:extLst>
                </a:gridCol>
              </a:tblGrid>
              <a:tr h="320423">
                <a:tc>
                  <a:txBody>
                    <a:bodyPr/>
                    <a:lstStyle/>
                    <a:p>
                      <a:pPr rtl="0" fontAlgn="ctr">
                        <a:spcBef>
                          <a:spcPts val="0"/>
                        </a:spcBef>
                        <a:spcAft>
                          <a:spcPts val="0"/>
                        </a:spcAft>
                      </a:pPr>
                      <a:r>
                        <a:rPr lang="it-IT" sz="1100" b="1" i="0" u="none" strike="noStrike" dirty="0" err="1">
                          <a:solidFill>
                            <a:srgbClr val="000000"/>
                          </a:solidFill>
                          <a:effectLst/>
                          <a:latin typeface="Arial" panose="020B0604020202020204" pitchFamily="34" charset="0"/>
                          <a:cs typeface="Arial" panose="020B0604020202020204" pitchFamily="34" charset="0"/>
                        </a:rPr>
                        <a:t>Study</a:t>
                      </a:r>
                      <a:r>
                        <a:rPr lang="it-IT" sz="1100" b="1" i="0" u="none" strike="noStrike" dirty="0">
                          <a:solidFill>
                            <a:srgbClr val="000000"/>
                          </a:solidFill>
                          <a:effectLst/>
                          <a:latin typeface="Arial" panose="020B0604020202020204" pitchFamily="34" charset="0"/>
                          <a:cs typeface="Arial" panose="020B0604020202020204" pitchFamily="34" charset="0"/>
                        </a:rPr>
                        <a:t> Design</a:t>
                      </a:r>
                      <a:endParaRPr lang="it-IT" sz="1100" dirty="0">
                        <a:effectLst/>
                        <a:latin typeface="Arial" panose="020B0604020202020204" pitchFamily="34" charset="0"/>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spcBef>
                          <a:spcPts val="0"/>
                        </a:spcBef>
                        <a:spcAft>
                          <a:spcPts val="0"/>
                        </a:spcAft>
                      </a:pPr>
                      <a:r>
                        <a:rPr lang="en-US" sz="1100" b="0" i="0" u="none" strike="noStrike" dirty="0" smtClean="0">
                          <a:solidFill>
                            <a:srgbClr val="000000"/>
                          </a:solidFill>
                          <a:effectLst/>
                          <a:latin typeface="Arial" panose="020B0604020202020204" pitchFamily="34" charset="0"/>
                          <a:cs typeface="Arial" panose="020B0604020202020204" pitchFamily="34" charset="0"/>
                        </a:rPr>
                        <a:t>This is a </a:t>
                      </a:r>
                      <a:r>
                        <a:rPr lang="en-US" sz="1100" b="1" i="0" u="none" strike="noStrike" dirty="0" smtClean="0">
                          <a:solidFill>
                            <a:schemeClr val="tx1"/>
                          </a:solidFill>
                          <a:effectLst/>
                          <a:latin typeface="Arial" panose="020B0604020202020204" pitchFamily="34" charset="0"/>
                          <a:cs typeface="Arial" panose="020B0604020202020204" pitchFamily="34" charset="0"/>
                        </a:rPr>
                        <a:t>longitudinal registry </a:t>
                      </a:r>
                      <a:r>
                        <a:rPr lang="en-US" sz="1100" b="0" i="0" u="none" strike="noStrike" dirty="0" smtClean="0">
                          <a:solidFill>
                            <a:srgbClr val="000000"/>
                          </a:solidFill>
                          <a:effectLst/>
                          <a:latin typeface="Arial" panose="020B0604020202020204" pitchFamily="34" charset="0"/>
                          <a:cs typeface="Arial" panose="020B0604020202020204" pitchFamily="34" charset="0"/>
                        </a:rPr>
                        <a:t>which will include both retrospective and prospective collection of clinical data derived from diagnostic tests and treatments performed by CNAO for patient management.</a:t>
                      </a:r>
                    </a:p>
                    <a:p>
                      <a:pPr algn="l" rtl="0" fontAlgn="ctr">
                        <a:spcBef>
                          <a:spcPts val="0"/>
                        </a:spcBef>
                        <a:spcAft>
                          <a:spcPts val="0"/>
                        </a:spcAft>
                      </a:pPr>
                      <a:r>
                        <a:rPr lang="en-US" sz="1100" b="0" i="0" u="none" strike="noStrike" dirty="0" smtClean="0">
                          <a:solidFill>
                            <a:srgbClr val="000000"/>
                          </a:solidFill>
                          <a:effectLst/>
                          <a:latin typeface="Arial" panose="020B0604020202020204" pitchFamily="34" charset="0"/>
                          <a:cs typeface="Arial" panose="020B0604020202020204" pitchFamily="34" charset="0"/>
                        </a:rPr>
                        <a:t>Only data available from routine clinical practice will be collected. Intervention is not assigned. </a:t>
                      </a: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3794468"/>
                  </a:ext>
                </a:extLst>
              </a:tr>
              <a:tr h="553457">
                <a:tc>
                  <a:txBody>
                    <a:bodyPr/>
                    <a:lstStyle/>
                    <a:p>
                      <a:pPr rtl="0" fontAlgn="ctr">
                        <a:spcBef>
                          <a:spcPts val="0"/>
                        </a:spcBef>
                        <a:spcAft>
                          <a:spcPts val="0"/>
                        </a:spcAft>
                      </a:pPr>
                      <a:r>
                        <a:rPr lang="it-IT" sz="1100" b="1" i="0" u="none" strike="noStrike" kern="1200" dirty="0" smtClean="0">
                          <a:solidFill>
                            <a:srgbClr val="000000"/>
                          </a:solidFill>
                          <a:effectLst/>
                          <a:latin typeface="Arial" panose="020B0604020202020204" pitchFamily="34" charset="0"/>
                          <a:ea typeface="+mn-ea"/>
                          <a:cs typeface="Arial" panose="020B0604020202020204" pitchFamily="34" charset="0"/>
                        </a:rPr>
                        <a:t>Promotor</a:t>
                      </a:r>
                      <a:endParaRPr lang="it-IT" sz="11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spcBef>
                          <a:spcPts val="0"/>
                        </a:spcBef>
                        <a:spcAft>
                          <a:spcPts val="0"/>
                        </a:spcAft>
                      </a:pPr>
                      <a:r>
                        <a:rPr lang="it-IT" sz="1100" dirty="0" smtClean="0">
                          <a:effectLst/>
                          <a:latin typeface="Arial" panose="020B0604020202020204" pitchFamily="34" charset="0"/>
                          <a:cs typeface="Arial" panose="020B0604020202020204" pitchFamily="34" charset="0"/>
                        </a:rPr>
                        <a:t>CNAO</a:t>
                      </a:r>
                      <a:endParaRPr lang="it-IT" sz="1100" dirty="0">
                        <a:effectLst/>
                        <a:latin typeface="Arial" panose="020B0604020202020204" pitchFamily="34" charset="0"/>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4811">
                <a:tc>
                  <a:txBody>
                    <a:bodyPr/>
                    <a:lstStyle/>
                    <a:p>
                      <a:pPr rtl="0" fontAlgn="ctr">
                        <a:spcBef>
                          <a:spcPts val="0"/>
                        </a:spcBef>
                        <a:spcAft>
                          <a:spcPts val="0"/>
                        </a:spcAft>
                      </a:pPr>
                      <a:r>
                        <a:rPr lang="it-IT" sz="1100" b="1" i="0" u="none" strike="noStrike" dirty="0" err="1" smtClean="0">
                          <a:solidFill>
                            <a:srgbClr val="000000"/>
                          </a:solidFill>
                          <a:effectLst/>
                          <a:latin typeface="Arial" panose="020B0604020202020204" pitchFamily="34" charset="0"/>
                          <a:cs typeface="Arial" panose="020B0604020202020204" pitchFamily="34" charset="0"/>
                        </a:rPr>
                        <a:t>Objectives</a:t>
                      </a:r>
                      <a:endParaRPr lang="it-IT" sz="1100" dirty="0">
                        <a:effectLst/>
                        <a:latin typeface="Arial" panose="020B0604020202020204" pitchFamily="34" charset="0"/>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i="0" u="none" strike="noStrike" kern="1200" dirty="0" smtClean="0">
                          <a:solidFill>
                            <a:srgbClr val="000000"/>
                          </a:solidFill>
                          <a:effectLst/>
                          <a:latin typeface="Arial" panose="020B0604020202020204" pitchFamily="34" charset="0"/>
                          <a:ea typeface="+mn-ea"/>
                          <a:cs typeface="Arial" panose="020B0604020202020204" pitchFamily="34" charset="0"/>
                        </a:rPr>
                        <a:t>Primary objective: </a:t>
                      </a:r>
                      <a:endParaRPr lang="en-US" sz="1100" b="1" i="0" u="none" strike="noStrike" kern="1200" dirty="0" smtClean="0">
                        <a:solidFill>
                          <a:srgbClr val="FF0000"/>
                        </a:solidFill>
                        <a:effectLst/>
                        <a:latin typeface="Arial" panose="020B0604020202020204" pitchFamily="34" charset="0"/>
                        <a:ea typeface="+mn-ea"/>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effectLst/>
                          <a:latin typeface="Arial" panose="020B0604020202020204" pitchFamily="34" charset="0"/>
                          <a:ea typeface="+mn-ea"/>
                          <a:cs typeface="Arial" panose="020B0604020202020204" pitchFamily="34" charset="0"/>
                        </a:rPr>
                        <a:t>To collect real world data of patients </a:t>
                      </a:r>
                      <a:r>
                        <a:rPr lang="en-US" sz="1100" b="0" i="0" u="none" strike="noStrike" kern="1200" dirty="0" smtClean="0">
                          <a:solidFill>
                            <a:srgbClr val="000000"/>
                          </a:solidFill>
                          <a:effectLst/>
                          <a:latin typeface="Arial" panose="020B0604020202020204" pitchFamily="34" charset="0"/>
                          <a:ea typeface="+mn-ea"/>
                          <a:cs typeface="Arial" panose="020B0604020202020204" pitchFamily="34" charset="0"/>
                        </a:rPr>
                        <a:t>treated with radiotherapy, to support </a:t>
                      </a:r>
                      <a:r>
                        <a:rPr lang="en-US" sz="1100" b="1" i="0" u="none" strike="noStrike" kern="1200" dirty="0" smtClean="0">
                          <a:solidFill>
                            <a:srgbClr val="000000"/>
                          </a:solidFill>
                          <a:effectLst/>
                          <a:latin typeface="Arial" panose="020B0604020202020204" pitchFamily="34" charset="0"/>
                          <a:ea typeface="+mn-ea"/>
                          <a:cs typeface="Arial" panose="020B0604020202020204" pitchFamily="34" charset="0"/>
                        </a:rPr>
                        <a:t>particle radiotherapy </a:t>
                      </a:r>
                      <a:r>
                        <a:rPr lang="en-US" sz="1100" b="0" i="0" u="none" strike="noStrike" kern="1200" dirty="0" smtClean="0">
                          <a:solidFill>
                            <a:srgbClr val="000000"/>
                          </a:solidFill>
                          <a:effectLst/>
                          <a:latin typeface="Arial" panose="020B0604020202020204" pitchFamily="34" charset="0"/>
                          <a:ea typeface="+mn-ea"/>
                          <a:cs typeface="Arial" panose="020B0604020202020204" pitchFamily="34" charset="0"/>
                        </a:rPr>
                        <a:t>and to provide evidence of the role of radiation oncology within the multidisciplinary approach. </a:t>
                      </a:r>
                    </a:p>
                    <a:p>
                      <a:pPr algn="l" rtl="0" fontAlgn="ctr">
                        <a:spcBef>
                          <a:spcPts val="0"/>
                        </a:spcBef>
                        <a:spcAft>
                          <a:spcPts val="0"/>
                        </a:spcAft>
                      </a:pPr>
                      <a:r>
                        <a:rPr lang="en-US" sz="1100" b="1" i="0" u="none" strike="noStrike" kern="1200" dirty="0" smtClean="0">
                          <a:solidFill>
                            <a:srgbClr val="000000"/>
                          </a:solidFill>
                          <a:effectLst/>
                          <a:latin typeface="Arial" panose="020B0604020202020204" pitchFamily="34" charset="0"/>
                          <a:ea typeface="+mn-ea"/>
                          <a:cs typeface="Arial" panose="020B0604020202020204" pitchFamily="34" charset="0"/>
                        </a:rPr>
                        <a:t>Secondary objectives: </a:t>
                      </a:r>
                    </a:p>
                    <a:p>
                      <a:pPr algn="l" rtl="0" fontAlgn="ctr">
                        <a:spcBef>
                          <a:spcPts val="0"/>
                        </a:spcBef>
                        <a:spcAft>
                          <a:spcPts val="0"/>
                        </a:spcAft>
                      </a:pPr>
                      <a:r>
                        <a:rPr lang="en-US" sz="1100" b="0" i="0" u="none" strike="noStrike" kern="1200" dirty="0" smtClean="0">
                          <a:solidFill>
                            <a:srgbClr val="000000"/>
                          </a:solidFill>
                          <a:effectLst/>
                          <a:latin typeface="Arial" panose="020B0604020202020204" pitchFamily="34" charset="0"/>
                          <a:ea typeface="+mn-ea"/>
                          <a:cs typeface="Arial" panose="020B0604020202020204" pitchFamily="34" charset="0"/>
                        </a:rPr>
                        <a:t>• To analyze the disease course and treatment performed by collecting demographic, disease characteristics and delivered treatment</a:t>
                      </a:r>
                    </a:p>
                    <a:p>
                      <a:pPr algn="l" rtl="0" fontAlgn="ctr">
                        <a:spcBef>
                          <a:spcPts val="0"/>
                        </a:spcBef>
                        <a:spcAft>
                          <a:spcPts val="0"/>
                        </a:spcAft>
                      </a:pPr>
                      <a:r>
                        <a:rPr lang="en-US" sz="1100" b="0" i="0" u="none" strike="noStrike" kern="1200" dirty="0" smtClean="0">
                          <a:solidFill>
                            <a:srgbClr val="000000"/>
                          </a:solidFill>
                          <a:effectLst/>
                          <a:latin typeface="Arial" panose="020B0604020202020204" pitchFamily="34" charset="0"/>
                          <a:ea typeface="+mn-ea"/>
                          <a:cs typeface="Arial" panose="020B0604020202020204" pitchFamily="34" charset="0"/>
                        </a:rPr>
                        <a:t>• To collect details about the radiation treatment and radiobiological parameters to develop predictive models (outcome and toxicity)</a:t>
                      </a:r>
                    </a:p>
                    <a:p>
                      <a:pPr algn="l" rtl="0" fontAlgn="ctr">
                        <a:spcBef>
                          <a:spcPts val="0"/>
                        </a:spcBef>
                        <a:spcAft>
                          <a:spcPts val="0"/>
                        </a:spcAft>
                      </a:pPr>
                      <a:r>
                        <a:rPr lang="en-US" sz="1100" b="0" i="0" u="none" strike="noStrike" kern="1200" dirty="0" smtClean="0">
                          <a:solidFill>
                            <a:srgbClr val="000000"/>
                          </a:solidFill>
                          <a:effectLst/>
                          <a:latin typeface="Arial" panose="020B0604020202020204" pitchFamily="34" charset="0"/>
                          <a:ea typeface="+mn-ea"/>
                          <a:cs typeface="Arial" panose="020B0604020202020204" pitchFamily="34" charset="0"/>
                        </a:rPr>
                        <a:t>• To collect outcome data (in terms of overall survival, progression free-survival and local control) and to correlate them with the delivered treatment </a:t>
                      </a:r>
                    </a:p>
                    <a:p>
                      <a:pPr algn="l" rtl="0" fontAlgn="ctr">
                        <a:spcBef>
                          <a:spcPts val="0"/>
                        </a:spcBef>
                        <a:spcAft>
                          <a:spcPts val="0"/>
                        </a:spcAft>
                      </a:pPr>
                      <a:r>
                        <a:rPr lang="en-US" sz="1100" b="0" i="0" u="none" strike="noStrike" kern="1200" dirty="0" smtClean="0">
                          <a:solidFill>
                            <a:srgbClr val="000000"/>
                          </a:solidFill>
                          <a:effectLst/>
                          <a:latin typeface="Arial" panose="020B0604020202020204" pitchFamily="34" charset="0"/>
                          <a:ea typeface="+mn-ea"/>
                          <a:cs typeface="Arial" panose="020B0604020202020204" pitchFamily="34" charset="0"/>
                        </a:rPr>
                        <a:t>• To define acute, intermediate and late toxicities, according to CTCAE v 5.0 and to correlate it  with the delivered treatment </a:t>
                      </a:r>
                    </a:p>
                    <a:p>
                      <a:pPr algn="l" rtl="0" fontAlgn="ctr">
                        <a:spcBef>
                          <a:spcPts val="0"/>
                        </a:spcBef>
                        <a:spcAft>
                          <a:spcPts val="0"/>
                        </a:spcAft>
                      </a:pPr>
                      <a:r>
                        <a:rPr lang="en-US" sz="1100" b="0" i="0" u="none" strike="noStrike" kern="1200" dirty="0" smtClean="0">
                          <a:solidFill>
                            <a:srgbClr val="000000"/>
                          </a:solidFill>
                          <a:effectLst/>
                          <a:latin typeface="Arial" panose="020B0604020202020204" pitchFamily="34" charset="0"/>
                          <a:ea typeface="+mn-ea"/>
                          <a:cs typeface="Arial" panose="020B0604020202020204" pitchFamily="34" charset="0"/>
                        </a:rPr>
                        <a:t>• To collect data on standardized </a:t>
                      </a:r>
                      <a:r>
                        <a:rPr lang="en-US" sz="1100" b="0" i="0" u="none" strike="noStrike" kern="1200" dirty="0" err="1" smtClean="0">
                          <a:solidFill>
                            <a:srgbClr val="000000"/>
                          </a:solidFill>
                          <a:effectLst/>
                          <a:latin typeface="Arial" panose="020B0604020202020204" pitchFamily="34" charset="0"/>
                          <a:ea typeface="+mn-ea"/>
                          <a:cs typeface="Arial" panose="020B0604020202020204" pitchFamily="34" charset="0"/>
                        </a:rPr>
                        <a:t>QoL</a:t>
                      </a:r>
                      <a:r>
                        <a:rPr lang="en-US" sz="1100" b="0" i="0" u="none" strike="noStrike" kern="1200" dirty="0" smtClean="0">
                          <a:solidFill>
                            <a:srgbClr val="000000"/>
                          </a:solidFill>
                          <a:effectLst/>
                          <a:latin typeface="Arial" panose="020B0604020202020204" pitchFamily="34" charset="0"/>
                          <a:ea typeface="+mn-ea"/>
                          <a:cs typeface="Arial" panose="020B0604020202020204" pitchFamily="34" charset="0"/>
                        </a:rPr>
                        <a:t> questionnaires and PROMS (</a:t>
                      </a:r>
                      <a:r>
                        <a:rPr lang="en-US" sz="1100" b="0" i="0" u="none" strike="noStrike" kern="1200" dirty="0" err="1" smtClean="0">
                          <a:solidFill>
                            <a:srgbClr val="000000"/>
                          </a:solidFill>
                          <a:effectLst/>
                          <a:latin typeface="Arial" panose="020B0604020202020204" pitchFamily="34" charset="0"/>
                          <a:ea typeface="+mn-ea"/>
                          <a:cs typeface="Arial" panose="020B0604020202020204" pitchFamily="34" charset="0"/>
                        </a:rPr>
                        <a:t>e,g</a:t>
                      </a:r>
                      <a:r>
                        <a:rPr lang="en-US" sz="1100" b="0" i="0" u="none" strike="noStrike" kern="1200" dirty="0" smtClean="0">
                          <a:solidFill>
                            <a:srgbClr val="000000"/>
                          </a:solidFill>
                          <a:effectLst/>
                          <a:latin typeface="Arial" panose="020B0604020202020204" pitchFamily="34" charset="0"/>
                          <a:ea typeface="+mn-ea"/>
                          <a:cs typeface="Arial" panose="020B0604020202020204" pitchFamily="34" charset="0"/>
                        </a:rPr>
                        <a:t> EORTC C30, EQDL) at 6, 12. 18, 24, 36 months and to correlate them with the delivered treatment </a:t>
                      </a:r>
                    </a:p>
                    <a:p>
                      <a:pPr algn="l" rtl="0" fontAlgn="ctr">
                        <a:spcBef>
                          <a:spcPts val="0"/>
                        </a:spcBef>
                        <a:spcAft>
                          <a:spcPts val="0"/>
                        </a:spcAft>
                      </a:pPr>
                      <a:r>
                        <a:rPr lang="en-US" sz="1100" b="0" i="0" u="none" strike="noStrike" kern="1200" dirty="0" smtClean="0">
                          <a:solidFill>
                            <a:srgbClr val="000000"/>
                          </a:solidFill>
                          <a:effectLst/>
                          <a:latin typeface="Arial" panose="020B0604020202020204" pitchFamily="34" charset="0"/>
                          <a:ea typeface="+mn-ea"/>
                          <a:cs typeface="Arial" panose="020B0604020202020204" pitchFamily="34" charset="0"/>
                        </a:rPr>
                        <a:t>• To generate hypotheses for further research </a:t>
                      </a:r>
                    </a:p>
                    <a:p>
                      <a:pPr algn="l" rtl="0" fontAlgn="ctr">
                        <a:spcBef>
                          <a:spcPts val="0"/>
                        </a:spcBef>
                        <a:spcAft>
                          <a:spcPts val="0"/>
                        </a:spcAft>
                      </a:pPr>
                      <a:endParaRPr lang="en-US" sz="1100" b="1" dirty="0" smtClean="0">
                        <a:effectLst/>
                        <a:latin typeface="Arial" panose="020B0604020202020204" pitchFamily="34" charset="0"/>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28931708"/>
                  </a:ext>
                </a:extLst>
              </a:tr>
            </a:tbl>
          </a:graphicData>
        </a:graphic>
      </p:graphicFrame>
      <p:sp>
        <p:nvSpPr>
          <p:cNvPr id="3" name="Segnaposto contenuto 2"/>
          <p:cNvSpPr>
            <a:spLocks noGrp="1"/>
          </p:cNvSpPr>
          <p:nvPr>
            <p:ph sz="quarter" idx="10"/>
          </p:nvPr>
        </p:nvSpPr>
        <p:spPr/>
        <p:txBody>
          <a:bodyPr/>
          <a:lstStyle/>
          <a:p>
            <a:endParaRPr lang="it-IT"/>
          </a:p>
        </p:txBody>
      </p:sp>
    </p:spTree>
    <p:extLst>
      <p:ext uri="{BB962C8B-B14F-4D97-AF65-F5344CB8AC3E}">
        <p14:creationId xmlns:p14="http://schemas.microsoft.com/office/powerpoint/2010/main" val="3204155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03895" y="370936"/>
            <a:ext cx="7384210" cy="461665"/>
          </a:xfrm>
          <a:prstGeom prst="rect">
            <a:avLst/>
          </a:prstGeom>
          <a:noFill/>
        </p:spPr>
        <p:txBody>
          <a:bodyPr wrap="square" rtlCol="0">
            <a:spAutoFit/>
          </a:bodyPr>
          <a:lstStyle/>
          <a:p>
            <a:pPr algn="ctr"/>
            <a:r>
              <a:rPr lang="it-IT" sz="2400" b="1" dirty="0">
                <a:solidFill>
                  <a:srgbClr val="FF0000"/>
                </a:solidFill>
                <a:latin typeface="Arial" panose="020B0604020202020204" pitchFamily="34" charset="0"/>
                <a:cs typeface="Arial" panose="020B0604020202020204" pitchFamily="34" charset="0"/>
              </a:rPr>
              <a:t>SEMANTICS IN REGAL</a:t>
            </a:r>
          </a:p>
        </p:txBody>
      </p:sp>
      <p:grpSp>
        <p:nvGrpSpPr>
          <p:cNvPr id="15" name="Gruppo 14"/>
          <p:cNvGrpSpPr/>
          <p:nvPr/>
        </p:nvGrpSpPr>
        <p:grpSpPr>
          <a:xfrm>
            <a:off x="5590947" y="4797421"/>
            <a:ext cx="5494496" cy="1051279"/>
            <a:chOff x="6690877" y="4452865"/>
            <a:chExt cx="5494496" cy="1051279"/>
          </a:xfrm>
        </p:grpSpPr>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0877" y="5100249"/>
              <a:ext cx="5494496" cy="403895"/>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3501" y="4452865"/>
              <a:ext cx="1889924" cy="708721"/>
            </a:xfrm>
            <a:prstGeom prst="rect">
              <a:avLst/>
            </a:prstGeom>
          </p:spPr>
        </p:pic>
      </p:grpSp>
      <p:pic>
        <p:nvPicPr>
          <p:cNvPr id="11" name="Immagin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1637723"/>
            <a:ext cx="3362139" cy="2324851"/>
          </a:xfrm>
          <a:prstGeom prst="rect">
            <a:avLst/>
          </a:prstGeom>
        </p:spPr>
      </p:pic>
      <p:pic>
        <p:nvPicPr>
          <p:cNvPr id="12" name="Immagin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016" y="5000505"/>
            <a:ext cx="3139712" cy="777307"/>
          </a:xfrm>
          <a:prstGeom prst="rect">
            <a:avLst/>
          </a:prstGeom>
        </p:spPr>
      </p:pic>
      <p:pic>
        <p:nvPicPr>
          <p:cNvPr id="13" name="Immagin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010" y="1245402"/>
            <a:ext cx="1852891" cy="2507579"/>
          </a:xfrm>
          <a:prstGeom prst="rect">
            <a:avLst/>
          </a:prstGeom>
          <a:ln>
            <a:solidFill>
              <a:schemeClr val="tx1"/>
            </a:solidFill>
          </a:ln>
        </p:spPr>
      </p:pic>
      <p:pic>
        <p:nvPicPr>
          <p:cNvPr id="14" name="Immagin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6124" y="1245402"/>
            <a:ext cx="1819208" cy="2507579"/>
          </a:xfrm>
          <a:prstGeom prst="rect">
            <a:avLst/>
          </a:prstGeom>
          <a:ln>
            <a:solidFill>
              <a:schemeClr val="tx1"/>
            </a:solidFill>
          </a:ln>
        </p:spPr>
      </p:pic>
      <p:sp>
        <p:nvSpPr>
          <p:cNvPr id="17" name="CasellaDiTesto 16"/>
          <p:cNvSpPr txBox="1"/>
          <p:nvPr/>
        </p:nvSpPr>
        <p:spPr>
          <a:xfrm>
            <a:off x="2996124" y="3750585"/>
            <a:ext cx="2345635" cy="307777"/>
          </a:xfrm>
          <a:prstGeom prst="rect">
            <a:avLst/>
          </a:prstGeom>
          <a:noFill/>
        </p:spPr>
        <p:txBody>
          <a:bodyPr wrap="square" rtlCol="0">
            <a:spAutoFit/>
          </a:bodyPr>
          <a:lstStyle/>
          <a:p>
            <a:r>
              <a:rPr lang="it-IT" sz="1400" i="1" dirty="0" err="1"/>
              <a:t>Diagnosis</a:t>
            </a:r>
            <a:endParaRPr lang="it-IT" i="1" dirty="0"/>
          </a:p>
        </p:txBody>
      </p:sp>
      <p:sp>
        <p:nvSpPr>
          <p:cNvPr id="18" name="CasellaDiTesto 17"/>
          <p:cNvSpPr txBox="1"/>
          <p:nvPr/>
        </p:nvSpPr>
        <p:spPr>
          <a:xfrm>
            <a:off x="699756" y="3744471"/>
            <a:ext cx="2345635" cy="307777"/>
          </a:xfrm>
          <a:prstGeom prst="rect">
            <a:avLst/>
          </a:prstGeom>
          <a:noFill/>
        </p:spPr>
        <p:txBody>
          <a:bodyPr wrap="square" rtlCol="0">
            <a:spAutoFit/>
          </a:bodyPr>
          <a:lstStyle/>
          <a:p>
            <a:r>
              <a:rPr lang="it-IT" sz="1400" i="1" dirty="0" err="1"/>
              <a:t>Histology</a:t>
            </a:r>
            <a:r>
              <a:rPr lang="it-IT" sz="1400" i="1" dirty="0"/>
              <a:t> and </a:t>
            </a:r>
            <a:r>
              <a:rPr lang="it-IT" sz="1400" i="1" dirty="0" err="1"/>
              <a:t>Topography</a:t>
            </a:r>
            <a:endParaRPr lang="it-IT" sz="1400" i="1" dirty="0"/>
          </a:p>
        </p:txBody>
      </p:sp>
      <p:sp>
        <p:nvSpPr>
          <p:cNvPr id="19" name="CasellaDiTesto 18"/>
          <p:cNvSpPr txBox="1"/>
          <p:nvPr/>
        </p:nvSpPr>
        <p:spPr>
          <a:xfrm>
            <a:off x="6183267" y="3856603"/>
            <a:ext cx="2345635" cy="307777"/>
          </a:xfrm>
          <a:prstGeom prst="rect">
            <a:avLst/>
          </a:prstGeom>
          <a:noFill/>
        </p:spPr>
        <p:txBody>
          <a:bodyPr wrap="square" rtlCol="0">
            <a:spAutoFit/>
          </a:bodyPr>
          <a:lstStyle/>
          <a:p>
            <a:r>
              <a:rPr lang="it-IT" sz="1400" i="1" dirty="0" err="1"/>
              <a:t>Toxicities</a:t>
            </a:r>
            <a:endParaRPr lang="it-IT" i="1" dirty="0"/>
          </a:p>
        </p:txBody>
      </p:sp>
      <p:sp>
        <p:nvSpPr>
          <p:cNvPr id="20" name="CasellaDiTesto 19"/>
          <p:cNvSpPr txBox="1"/>
          <p:nvPr/>
        </p:nvSpPr>
        <p:spPr>
          <a:xfrm>
            <a:off x="789010" y="5777812"/>
            <a:ext cx="2345635" cy="307777"/>
          </a:xfrm>
          <a:prstGeom prst="rect">
            <a:avLst/>
          </a:prstGeom>
          <a:noFill/>
        </p:spPr>
        <p:txBody>
          <a:bodyPr wrap="square" rtlCol="0">
            <a:spAutoFit/>
          </a:bodyPr>
          <a:lstStyle/>
          <a:p>
            <a:r>
              <a:rPr lang="it-IT" sz="1400" i="1" dirty="0" err="1"/>
              <a:t>Comorbidities</a:t>
            </a:r>
            <a:endParaRPr lang="it-IT" i="1" dirty="0"/>
          </a:p>
        </p:txBody>
      </p:sp>
      <p:sp>
        <p:nvSpPr>
          <p:cNvPr id="21" name="CasellaDiTesto 20"/>
          <p:cNvSpPr txBox="1"/>
          <p:nvPr/>
        </p:nvSpPr>
        <p:spPr>
          <a:xfrm>
            <a:off x="5703571" y="5777811"/>
            <a:ext cx="2345635" cy="307777"/>
          </a:xfrm>
          <a:prstGeom prst="rect">
            <a:avLst/>
          </a:prstGeom>
          <a:noFill/>
        </p:spPr>
        <p:txBody>
          <a:bodyPr wrap="square" rtlCol="0">
            <a:spAutoFit/>
          </a:bodyPr>
          <a:lstStyle/>
          <a:p>
            <a:r>
              <a:rPr lang="it-IT" sz="1400" i="1" dirty="0" err="1"/>
              <a:t>Concomitant</a:t>
            </a:r>
            <a:r>
              <a:rPr lang="it-IT" sz="1400" i="1" dirty="0"/>
              <a:t> </a:t>
            </a:r>
            <a:r>
              <a:rPr lang="it-IT" sz="1400" i="1" dirty="0" err="1"/>
              <a:t>Medications</a:t>
            </a:r>
            <a:endParaRPr lang="it-IT" i="1" dirty="0"/>
          </a:p>
        </p:txBody>
      </p:sp>
      <p:sp>
        <p:nvSpPr>
          <p:cNvPr id="3" name="Titolo 2"/>
          <p:cNvSpPr>
            <a:spLocks noGrp="1"/>
          </p:cNvSpPr>
          <p:nvPr>
            <p:ph type="title"/>
          </p:nvPr>
        </p:nvSpPr>
        <p:spPr/>
        <p:txBody>
          <a:bodyPr/>
          <a:lstStyle/>
          <a:p>
            <a:endParaRPr lang="it-IT"/>
          </a:p>
        </p:txBody>
      </p:sp>
      <p:sp>
        <p:nvSpPr>
          <p:cNvPr id="5" name="Segnaposto contenuto 4"/>
          <p:cNvSpPr>
            <a:spLocks noGrp="1"/>
          </p:cNvSpPr>
          <p:nvPr>
            <p:ph sz="quarter" idx="10"/>
          </p:nvPr>
        </p:nvSpPr>
        <p:spPr/>
        <p:txBody>
          <a:bodyPr/>
          <a:lstStyle/>
          <a:p>
            <a:endParaRPr lang="it-IT"/>
          </a:p>
        </p:txBody>
      </p:sp>
    </p:spTree>
    <p:extLst>
      <p:ext uri="{BB962C8B-B14F-4D97-AF65-F5344CB8AC3E}">
        <p14:creationId xmlns:p14="http://schemas.microsoft.com/office/powerpoint/2010/main" val="3439266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734448" y="1323109"/>
            <a:ext cx="10702633" cy="4886733"/>
            <a:chOff x="755075" y="1375724"/>
            <a:chExt cx="10702633" cy="4724849"/>
          </a:xfrm>
        </p:grpSpPr>
        <p:grpSp>
          <p:nvGrpSpPr>
            <p:cNvPr id="6" name="Gruppo 5"/>
            <p:cNvGrpSpPr/>
            <p:nvPr/>
          </p:nvGrpSpPr>
          <p:grpSpPr>
            <a:xfrm>
              <a:off x="7709902" y="4329809"/>
              <a:ext cx="3478699" cy="1580322"/>
              <a:chOff x="640368" y="546182"/>
              <a:chExt cx="3478699" cy="1895547"/>
            </a:xfrm>
          </p:grpSpPr>
          <p:sp>
            <p:nvSpPr>
              <p:cNvPr id="29" name="Rettangolo arrotondato 28"/>
              <p:cNvSpPr/>
              <p:nvPr/>
            </p:nvSpPr>
            <p:spPr>
              <a:xfrm>
                <a:off x="640368" y="546182"/>
                <a:ext cx="3478699" cy="1895547"/>
              </a:xfrm>
              <a:prstGeom prst="roundRect">
                <a:avLst>
                  <a:gd name="adj" fmla="val 10000"/>
                </a:avLst>
              </a:prstGeom>
              <a:ln w="38100">
                <a:solidFill>
                  <a:schemeClr val="accent4">
                    <a:lumMod val="60000"/>
                    <a:lumOff val="40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ettangolo 29"/>
              <p:cNvSpPr/>
              <p:nvPr/>
            </p:nvSpPr>
            <p:spPr>
              <a:xfrm>
                <a:off x="707221" y="673070"/>
                <a:ext cx="2914217" cy="1358167"/>
              </a:xfrm>
              <a:prstGeom prst="rect">
                <a:avLst/>
              </a:prstGeom>
              <a:ln w="3810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marL="0" lvl="1" algn="ctr" defTabSz="711200">
                  <a:lnSpc>
                    <a:spcPct val="90000"/>
                  </a:lnSpc>
                  <a:spcBef>
                    <a:spcPct val="0"/>
                  </a:spcBef>
                  <a:spcAft>
                    <a:spcPct val="15000"/>
                  </a:spcAft>
                </a:pPr>
                <a:endParaRPr lang="it-IT" sz="1600" dirty="0"/>
              </a:p>
              <a:p>
                <a:pPr marL="0" lvl="1" algn="ctr" defTabSz="711200">
                  <a:lnSpc>
                    <a:spcPct val="90000"/>
                  </a:lnSpc>
                  <a:spcBef>
                    <a:spcPct val="0"/>
                  </a:spcBef>
                  <a:spcAft>
                    <a:spcPct val="15000"/>
                  </a:spcAft>
                </a:pPr>
                <a:endParaRPr lang="it-IT" sz="1600" dirty="0"/>
              </a:p>
              <a:p>
                <a:pPr marL="0" lvl="1" algn="ctr" defTabSz="711200">
                  <a:lnSpc>
                    <a:spcPct val="90000"/>
                  </a:lnSpc>
                  <a:spcBef>
                    <a:spcPct val="0"/>
                  </a:spcBef>
                  <a:spcAft>
                    <a:spcPct val="15000"/>
                  </a:spcAft>
                </a:pPr>
                <a:r>
                  <a:rPr lang="it-IT" dirty="0"/>
                  <a:t>CNAO </a:t>
                </a:r>
                <a:r>
                  <a:rPr lang="it-IT" b="1" dirty="0" err="1"/>
                  <a:t>REG</a:t>
                </a:r>
                <a:r>
                  <a:rPr lang="it-IT" dirty="0" err="1"/>
                  <a:t>istry</a:t>
                </a:r>
                <a:r>
                  <a:rPr lang="it-IT" dirty="0"/>
                  <a:t> </a:t>
                </a:r>
                <a:r>
                  <a:rPr lang="it-IT" dirty="0" err="1"/>
                  <a:t>Tri</a:t>
                </a:r>
                <a:r>
                  <a:rPr lang="it-IT" b="1" dirty="0" err="1"/>
                  <a:t>AL</a:t>
                </a:r>
                <a:r>
                  <a:rPr lang="it-IT" dirty="0"/>
                  <a:t> </a:t>
                </a:r>
                <a:endParaRPr lang="en-US" sz="1600" dirty="0"/>
              </a:p>
            </p:txBody>
          </p:sp>
        </p:grpSp>
        <p:grpSp>
          <p:nvGrpSpPr>
            <p:cNvPr id="7" name="Gruppo 6"/>
            <p:cNvGrpSpPr/>
            <p:nvPr/>
          </p:nvGrpSpPr>
          <p:grpSpPr>
            <a:xfrm>
              <a:off x="755075" y="1375724"/>
              <a:ext cx="10702633" cy="4724849"/>
              <a:chOff x="755075" y="1327235"/>
              <a:chExt cx="10702633" cy="4724849"/>
            </a:xfrm>
          </p:grpSpPr>
          <p:grpSp>
            <p:nvGrpSpPr>
              <p:cNvPr id="8" name="Gruppo 7"/>
              <p:cNvGrpSpPr/>
              <p:nvPr/>
            </p:nvGrpSpPr>
            <p:grpSpPr>
              <a:xfrm>
                <a:off x="7495309" y="1529070"/>
                <a:ext cx="3962399" cy="1716152"/>
                <a:chOff x="313138" y="792494"/>
                <a:chExt cx="3782348" cy="1895548"/>
              </a:xfrm>
            </p:grpSpPr>
            <p:sp>
              <p:nvSpPr>
                <p:cNvPr id="27" name="Rettangolo arrotondato 26"/>
                <p:cNvSpPr/>
                <p:nvPr/>
              </p:nvSpPr>
              <p:spPr>
                <a:xfrm>
                  <a:off x="313138" y="792494"/>
                  <a:ext cx="3782348" cy="1895548"/>
                </a:xfrm>
                <a:prstGeom prst="roundRect">
                  <a:avLst>
                    <a:gd name="adj" fmla="val 10000"/>
                  </a:avLst>
                </a:prstGeom>
                <a:ln w="38100">
                  <a:solidFill>
                    <a:srgbClr val="989A99"/>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ettangolo 27"/>
                <p:cNvSpPr/>
                <p:nvPr/>
              </p:nvSpPr>
              <p:spPr>
                <a:xfrm>
                  <a:off x="671367" y="829770"/>
                  <a:ext cx="1843860" cy="1610693"/>
                </a:xfrm>
                <a:prstGeom prst="rect">
                  <a:avLst/>
                </a:prstGeom>
                <a:ln w="3810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marL="0" lvl="1" defTabSz="711200">
                    <a:lnSpc>
                      <a:spcPct val="90000"/>
                    </a:lnSpc>
                    <a:spcBef>
                      <a:spcPct val="0"/>
                    </a:spcBef>
                    <a:spcAft>
                      <a:spcPct val="15000"/>
                    </a:spcAft>
                  </a:pPr>
                  <a:endParaRPr lang="en-US" sz="1600" dirty="0"/>
                </a:p>
                <a:p>
                  <a:r>
                    <a:rPr lang="it-IT" b="1" dirty="0"/>
                    <a:t>A</a:t>
                  </a:r>
                  <a:r>
                    <a:rPr lang="it-IT" dirty="0"/>
                    <a:t>IOCC </a:t>
                  </a:r>
                  <a:r>
                    <a:rPr lang="it-IT" b="1" dirty="0" err="1"/>
                    <a:t>I</a:t>
                  </a:r>
                  <a:r>
                    <a:rPr lang="it-IT" dirty="0" err="1"/>
                    <a:t>talian</a:t>
                  </a:r>
                  <a:r>
                    <a:rPr lang="it-IT" dirty="0"/>
                    <a:t> </a:t>
                  </a:r>
                  <a:r>
                    <a:rPr lang="it-IT" b="1" dirty="0" err="1"/>
                    <a:t>Re</a:t>
                  </a:r>
                  <a:r>
                    <a:rPr lang="it-IT" dirty="0" err="1"/>
                    <a:t>gistry</a:t>
                  </a:r>
                  <a:r>
                    <a:rPr lang="it-IT" dirty="0"/>
                    <a:t> on</a:t>
                  </a:r>
                </a:p>
                <a:p>
                  <a:r>
                    <a:rPr lang="it-IT" dirty="0"/>
                    <a:t>Head and </a:t>
                  </a:r>
                  <a:r>
                    <a:rPr lang="it-IT" dirty="0" err="1"/>
                    <a:t>Neck</a:t>
                  </a:r>
                  <a:r>
                    <a:rPr lang="it-IT" dirty="0"/>
                    <a:t> Carcinoma</a:t>
                  </a:r>
                  <a:endParaRPr lang="it-IT" sz="1100" kern="1200" dirty="0"/>
                </a:p>
              </p:txBody>
            </p:sp>
          </p:grpSp>
          <p:grpSp>
            <p:nvGrpSpPr>
              <p:cNvPr id="9" name="Gruppo 8"/>
              <p:cNvGrpSpPr/>
              <p:nvPr/>
            </p:nvGrpSpPr>
            <p:grpSpPr>
              <a:xfrm>
                <a:off x="847064" y="1327235"/>
                <a:ext cx="3849428" cy="2474018"/>
                <a:chOff x="431620" y="425673"/>
                <a:chExt cx="3849428" cy="3275967"/>
              </a:xfrm>
            </p:grpSpPr>
            <p:sp>
              <p:nvSpPr>
                <p:cNvPr id="25" name="Rettangolo arrotondato 24"/>
                <p:cNvSpPr/>
                <p:nvPr/>
              </p:nvSpPr>
              <p:spPr>
                <a:xfrm>
                  <a:off x="431620" y="425673"/>
                  <a:ext cx="3844956" cy="3275967"/>
                </a:xfrm>
                <a:prstGeom prst="roundRect">
                  <a:avLst>
                    <a:gd name="adj" fmla="val 10000"/>
                  </a:avLst>
                </a:prstGeom>
                <a:ln w="38100"/>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ttangolo 25"/>
                <p:cNvSpPr/>
                <p:nvPr/>
              </p:nvSpPr>
              <p:spPr>
                <a:xfrm>
                  <a:off x="633444" y="551671"/>
                  <a:ext cx="3647604" cy="1494577"/>
                </a:xfrm>
                <a:prstGeom prst="rect">
                  <a:avLst/>
                </a:prstGeom>
                <a:ln w="381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marL="0" lvl="1" defTabSz="711200">
                    <a:lnSpc>
                      <a:spcPct val="90000"/>
                    </a:lnSpc>
                    <a:spcBef>
                      <a:spcPct val="0"/>
                    </a:spcBef>
                    <a:spcAft>
                      <a:spcPct val="15000"/>
                    </a:spcAft>
                  </a:pPr>
                  <a:endParaRPr lang="en-US" sz="1600" dirty="0"/>
                </a:p>
              </p:txBody>
            </p:sp>
          </p:grpSp>
          <p:grpSp>
            <p:nvGrpSpPr>
              <p:cNvPr id="10" name="Gruppo 9"/>
              <p:cNvGrpSpPr/>
              <p:nvPr/>
            </p:nvGrpSpPr>
            <p:grpSpPr>
              <a:xfrm>
                <a:off x="755075" y="3830746"/>
                <a:ext cx="3936944" cy="2221338"/>
                <a:chOff x="519229" y="-131459"/>
                <a:chExt cx="3689243" cy="2783103"/>
              </a:xfrm>
            </p:grpSpPr>
            <p:sp>
              <p:nvSpPr>
                <p:cNvPr id="23" name="Rettangolo arrotondato 22"/>
                <p:cNvSpPr/>
                <p:nvPr/>
              </p:nvSpPr>
              <p:spPr>
                <a:xfrm>
                  <a:off x="519229" y="263852"/>
                  <a:ext cx="3689243" cy="2227409"/>
                </a:xfrm>
                <a:prstGeom prst="roundRect">
                  <a:avLst>
                    <a:gd name="adj" fmla="val 10000"/>
                  </a:avLst>
                </a:prstGeom>
                <a:ln w="38100">
                  <a:solidFill>
                    <a:schemeClr val="accent1">
                      <a:lumMod val="60000"/>
                      <a:lumOff val="40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endParaRPr lang="it-IT" b="1" dirty="0"/>
                </a:p>
                <a:p>
                  <a:pPr algn="ctr"/>
                  <a:r>
                    <a:rPr lang="it-IT" b="1" dirty="0" err="1"/>
                    <a:t>H</a:t>
                  </a:r>
                  <a:r>
                    <a:rPr lang="it-IT" dirty="0" err="1"/>
                    <a:t>eavy</a:t>
                  </a:r>
                  <a:r>
                    <a:rPr lang="it-IT" dirty="0"/>
                    <a:t> </a:t>
                  </a:r>
                  <a:r>
                    <a:rPr lang="it-IT" b="1" dirty="0" err="1"/>
                    <a:t>I</a:t>
                  </a:r>
                  <a:r>
                    <a:rPr lang="it-IT" dirty="0" err="1"/>
                    <a:t>on</a:t>
                  </a:r>
                  <a:r>
                    <a:rPr lang="it-IT" dirty="0"/>
                    <a:t> </a:t>
                  </a:r>
                  <a:r>
                    <a:rPr lang="it-IT" b="1" dirty="0" err="1"/>
                    <a:t>T</a:t>
                  </a:r>
                  <a:r>
                    <a:rPr lang="it-IT" dirty="0" err="1"/>
                    <a:t>herapy</a:t>
                  </a:r>
                  <a:r>
                    <a:rPr lang="it-IT" dirty="0"/>
                    <a:t> </a:t>
                  </a:r>
                  <a:r>
                    <a:rPr lang="it-IT" b="1" dirty="0" err="1"/>
                    <a:t>R</a:t>
                  </a:r>
                  <a:r>
                    <a:rPr lang="it-IT" dirty="0" err="1"/>
                    <a:t>esearch</a:t>
                  </a:r>
                  <a:r>
                    <a:rPr lang="it-IT" dirty="0"/>
                    <a:t> </a:t>
                  </a:r>
                  <a:r>
                    <a:rPr lang="it-IT" b="1" dirty="0"/>
                    <a:t>I</a:t>
                  </a:r>
                  <a:r>
                    <a:rPr lang="it-IT" dirty="0"/>
                    <a:t>ntegration plus</a:t>
                  </a:r>
                </a:p>
              </p:txBody>
            </p:sp>
            <p:sp>
              <p:nvSpPr>
                <p:cNvPr id="24" name="Rettangolo 23"/>
                <p:cNvSpPr/>
                <p:nvPr/>
              </p:nvSpPr>
              <p:spPr>
                <a:xfrm>
                  <a:off x="564285" y="-131459"/>
                  <a:ext cx="3514361" cy="2783103"/>
                </a:xfrm>
                <a:prstGeom prst="rect">
                  <a:avLst/>
                </a:prstGeom>
                <a:ln w="381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marL="0" lvl="1" defTabSz="711200">
                    <a:lnSpc>
                      <a:spcPct val="90000"/>
                    </a:lnSpc>
                    <a:spcBef>
                      <a:spcPct val="0"/>
                    </a:spcBef>
                    <a:spcAft>
                      <a:spcPct val="15000"/>
                    </a:spcAft>
                  </a:pPr>
                  <a:endParaRPr lang="en-US" sz="1600" dirty="0"/>
                </a:p>
                <a:p>
                  <a:pPr marL="0" lvl="1" defTabSz="711200">
                    <a:lnSpc>
                      <a:spcPct val="90000"/>
                    </a:lnSpc>
                    <a:spcBef>
                      <a:spcPct val="0"/>
                    </a:spcBef>
                    <a:spcAft>
                      <a:spcPct val="15000"/>
                    </a:spcAft>
                  </a:pPr>
                  <a:endParaRPr lang="en-US" sz="1600" dirty="0"/>
                </a:p>
                <a:p>
                  <a:pPr marL="171450" lvl="1" indent="-171450" defTabSz="711200">
                    <a:lnSpc>
                      <a:spcPct val="90000"/>
                    </a:lnSpc>
                    <a:spcBef>
                      <a:spcPct val="0"/>
                    </a:spcBef>
                    <a:spcAft>
                      <a:spcPct val="15000"/>
                    </a:spcAft>
                    <a:buChar char="••"/>
                  </a:pPr>
                  <a:endParaRPr lang="it-IT" sz="1600" kern="1200" dirty="0"/>
                </a:p>
              </p:txBody>
            </p:sp>
          </p:grpSp>
          <p:grpSp>
            <p:nvGrpSpPr>
              <p:cNvPr id="11" name="Gruppo 10"/>
              <p:cNvGrpSpPr/>
              <p:nvPr/>
            </p:nvGrpSpPr>
            <p:grpSpPr>
              <a:xfrm>
                <a:off x="4276956" y="2202229"/>
                <a:ext cx="1881697" cy="1770072"/>
                <a:chOff x="3435307" y="1579166"/>
                <a:chExt cx="1881697" cy="1770072"/>
              </a:xfrm>
            </p:grpSpPr>
            <p:sp>
              <p:nvSpPr>
                <p:cNvPr id="21" name="Torta 20"/>
                <p:cNvSpPr/>
                <p:nvPr/>
              </p:nvSpPr>
              <p:spPr>
                <a:xfrm>
                  <a:off x="3435307" y="1579166"/>
                  <a:ext cx="1881697" cy="1770072"/>
                </a:xfrm>
                <a:prstGeom prst="pieWedg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Torta 4"/>
                <p:cNvSpPr/>
                <p:nvPr/>
              </p:nvSpPr>
              <p:spPr>
                <a:xfrm>
                  <a:off x="3784618" y="2048805"/>
                  <a:ext cx="1330561" cy="12516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it-IT" sz="1800" b="1" i="1" u="none" kern="1200" dirty="0"/>
                    <a:t>RARITY</a:t>
                  </a:r>
                </a:p>
              </p:txBody>
            </p:sp>
          </p:grpSp>
          <p:grpSp>
            <p:nvGrpSpPr>
              <p:cNvPr id="12" name="Gruppo 11"/>
              <p:cNvGrpSpPr/>
              <p:nvPr/>
            </p:nvGrpSpPr>
            <p:grpSpPr>
              <a:xfrm>
                <a:off x="6165763" y="2202015"/>
                <a:ext cx="1881697" cy="1770072"/>
                <a:chOff x="5324114" y="1578952"/>
                <a:chExt cx="1881697" cy="1770072"/>
              </a:xfrm>
            </p:grpSpPr>
            <p:sp>
              <p:nvSpPr>
                <p:cNvPr id="19" name="Torta 18"/>
                <p:cNvSpPr/>
                <p:nvPr/>
              </p:nvSpPr>
              <p:spPr>
                <a:xfrm rot="5400000">
                  <a:off x="5379927" y="1523139"/>
                  <a:ext cx="1770072" cy="1881697"/>
                </a:xfrm>
                <a:prstGeom prst="pieWedg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0" name="Torta 6"/>
                <p:cNvSpPr/>
                <p:nvPr/>
              </p:nvSpPr>
              <p:spPr>
                <a:xfrm>
                  <a:off x="5433538" y="2062661"/>
                  <a:ext cx="1483207" cy="12516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it-IT" sz="1800" b="1" i="1" u="none" kern="1200" dirty="0"/>
                    <a:t>AIR Study</a:t>
                  </a:r>
                </a:p>
              </p:txBody>
            </p:sp>
          </p:grpSp>
          <p:grpSp>
            <p:nvGrpSpPr>
              <p:cNvPr id="13" name="Gruppo 12"/>
              <p:cNvGrpSpPr/>
              <p:nvPr/>
            </p:nvGrpSpPr>
            <p:grpSpPr>
              <a:xfrm>
                <a:off x="4276989" y="3999646"/>
                <a:ext cx="1881697" cy="1770072"/>
                <a:chOff x="3435340" y="3376583"/>
                <a:chExt cx="1881697" cy="1770072"/>
              </a:xfrm>
            </p:grpSpPr>
            <p:sp>
              <p:nvSpPr>
                <p:cNvPr id="17" name="Torta 16"/>
                <p:cNvSpPr/>
                <p:nvPr/>
              </p:nvSpPr>
              <p:spPr>
                <a:xfrm rot="16200000">
                  <a:off x="3491153" y="3320770"/>
                  <a:ext cx="1770072" cy="1881697"/>
                </a:xfrm>
                <a:prstGeom prst="pieWedg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Torta 10"/>
                <p:cNvSpPr/>
                <p:nvPr/>
              </p:nvSpPr>
              <p:spPr>
                <a:xfrm>
                  <a:off x="3793102" y="3534777"/>
                  <a:ext cx="1330561" cy="12516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it-IT" sz="1800" b="1" i="1" u="none" kern="1200" dirty="0" err="1"/>
                    <a:t>HITRIPlus</a:t>
                  </a:r>
                  <a:endParaRPr lang="it-IT" sz="1800" b="1" i="1" u="none" kern="1200" dirty="0"/>
                </a:p>
              </p:txBody>
            </p:sp>
          </p:grpSp>
          <p:grpSp>
            <p:nvGrpSpPr>
              <p:cNvPr id="14" name="Gruppo 13"/>
              <p:cNvGrpSpPr/>
              <p:nvPr/>
            </p:nvGrpSpPr>
            <p:grpSpPr>
              <a:xfrm>
                <a:off x="6178720" y="3999531"/>
                <a:ext cx="1881697" cy="1770072"/>
                <a:chOff x="5337071" y="3376468"/>
                <a:chExt cx="1881697" cy="1770072"/>
              </a:xfrm>
            </p:grpSpPr>
            <p:sp>
              <p:nvSpPr>
                <p:cNvPr id="15" name="Torta 14"/>
                <p:cNvSpPr/>
                <p:nvPr/>
              </p:nvSpPr>
              <p:spPr>
                <a:xfrm rot="10800000">
                  <a:off x="5337071" y="3376468"/>
                  <a:ext cx="1881697" cy="1770072"/>
                </a:xfrm>
                <a:prstGeom prst="pieWedg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Torta 8"/>
                <p:cNvSpPr/>
                <p:nvPr/>
              </p:nvSpPr>
              <p:spPr>
                <a:xfrm>
                  <a:off x="5376790" y="3510594"/>
                  <a:ext cx="1587270" cy="12516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b="1" i="1" kern="1200" dirty="0"/>
                    <a:t>REGAL</a:t>
                  </a:r>
                  <a:endParaRPr lang="it-IT" kern="1200" dirty="0"/>
                </a:p>
              </p:txBody>
            </p:sp>
          </p:grpSp>
        </p:grpSp>
      </p:grpSp>
      <p:sp>
        <p:nvSpPr>
          <p:cNvPr id="31" name="Rettangolo 30"/>
          <p:cNvSpPr/>
          <p:nvPr/>
        </p:nvSpPr>
        <p:spPr>
          <a:xfrm>
            <a:off x="2511173" y="569400"/>
            <a:ext cx="7169655" cy="523220"/>
          </a:xfrm>
          <a:prstGeom prst="rect">
            <a:avLst/>
          </a:prstGeom>
        </p:spPr>
        <p:txBody>
          <a:bodyPr wrap="none">
            <a:spAutoFit/>
          </a:bodyPr>
          <a:lstStyle/>
          <a:p>
            <a:pPr algn="just">
              <a:spcAft>
                <a:spcPts val="0"/>
              </a:spcAft>
            </a:pPr>
            <a:r>
              <a:rPr lang="en-US" sz="2800" b="1" dirty="0">
                <a:solidFill>
                  <a:srgbClr val="305494"/>
                </a:solidFill>
                <a:latin typeface="Calibri" panose="020F0502020204030204" pitchFamily="34" charset="0"/>
                <a:ea typeface="Times New Roman" panose="02020603050405020304" pitchFamily="18" charset="0"/>
                <a:cs typeface="Times New Roman" panose="02020603050405020304" pitchFamily="18" charset="0"/>
              </a:rPr>
              <a:t>  </a:t>
            </a:r>
            <a:r>
              <a:rPr lang="en-US" sz="2400" b="1" dirty="0">
                <a:latin typeface="Arial" panose="020B0604020202020204" pitchFamily="34" charset="0"/>
                <a:cs typeface="Arial" panose="020B0604020202020204" pitchFamily="34" charset="0"/>
              </a:rPr>
              <a:t>NATIONAL AND INTERNATIONAL REGISTRIES</a:t>
            </a:r>
          </a:p>
        </p:txBody>
      </p:sp>
      <p:pic>
        <p:nvPicPr>
          <p:cNvPr id="33" name="Picture 2" descr="REDCap Report FY18 | Mass General Brigham RIS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742" t="10000" r="30485" b="10702"/>
          <a:stretch/>
        </p:blipFill>
        <p:spPr bwMode="auto">
          <a:xfrm>
            <a:off x="10253219" y="5007640"/>
            <a:ext cx="797969" cy="823018"/>
          </a:xfrm>
          <a:prstGeom prst="rect">
            <a:avLst/>
          </a:prstGeom>
          <a:noFill/>
          <a:extLst>
            <a:ext uri="{909E8E84-426E-40DD-AFC4-6F175D3DCCD1}">
              <a14:hiddenFill xmlns:a14="http://schemas.microsoft.com/office/drawing/2010/main">
                <a:solidFill>
                  <a:srgbClr val="FFFFFF"/>
                </a:solidFill>
              </a14:hiddenFill>
            </a:ext>
          </a:extLst>
        </p:spPr>
      </p:pic>
      <p:sp>
        <p:nvSpPr>
          <p:cNvPr id="34" name="Rettangolo 33"/>
          <p:cNvSpPr/>
          <p:nvPr/>
        </p:nvSpPr>
        <p:spPr>
          <a:xfrm>
            <a:off x="1030099" y="1756936"/>
            <a:ext cx="1917063" cy="1754326"/>
          </a:xfrm>
          <a:prstGeom prst="rect">
            <a:avLst/>
          </a:prstGeom>
        </p:spPr>
        <p:txBody>
          <a:bodyPr wrap="square">
            <a:spAutoFit/>
          </a:bodyPr>
          <a:lstStyle/>
          <a:p>
            <a:r>
              <a:rPr lang="it-IT" b="1" dirty="0" err="1"/>
              <a:t>R</a:t>
            </a:r>
            <a:r>
              <a:rPr lang="it-IT" dirty="0" err="1"/>
              <a:t>egistry</a:t>
            </a:r>
            <a:r>
              <a:rPr lang="it-IT" dirty="0"/>
              <a:t> of the </a:t>
            </a:r>
            <a:r>
              <a:rPr lang="it-IT" dirty="0" err="1"/>
              <a:t>European</a:t>
            </a:r>
            <a:r>
              <a:rPr lang="it-IT" dirty="0"/>
              <a:t> </a:t>
            </a:r>
            <a:r>
              <a:rPr lang="it-IT" b="1" dirty="0"/>
              <a:t>R</a:t>
            </a:r>
            <a:r>
              <a:rPr lang="it-IT" dirty="0"/>
              <a:t>eference </a:t>
            </a:r>
            <a:r>
              <a:rPr lang="it-IT" b="1" dirty="0"/>
              <a:t>N</a:t>
            </a:r>
            <a:r>
              <a:rPr lang="it-IT" dirty="0"/>
              <a:t>etwork on Rare </a:t>
            </a:r>
            <a:r>
              <a:rPr lang="it-IT" dirty="0" err="1"/>
              <a:t>Adult</a:t>
            </a:r>
            <a:r>
              <a:rPr lang="it-IT" dirty="0"/>
              <a:t> Solid </a:t>
            </a:r>
            <a:r>
              <a:rPr lang="it-IT" dirty="0" err="1"/>
              <a:t>Cancer</a:t>
            </a:r>
            <a:r>
              <a:rPr lang="it-IT" dirty="0"/>
              <a:t> “EURACAN”</a:t>
            </a:r>
          </a:p>
        </p:txBody>
      </p:sp>
      <p:pic>
        <p:nvPicPr>
          <p:cNvPr id="35" name="Immagine 34"/>
          <p:cNvPicPr>
            <a:picLocks noChangeAspect="1"/>
          </p:cNvPicPr>
          <p:nvPr/>
        </p:nvPicPr>
        <p:blipFill>
          <a:blip r:embed="rId4" cstate="print"/>
          <a:stretch>
            <a:fillRect/>
          </a:stretch>
        </p:blipFill>
        <p:spPr>
          <a:xfrm>
            <a:off x="9674130" y="1947368"/>
            <a:ext cx="1470600" cy="919967"/>
          </a:xfrm>
          <a:prstGeom prst="rect">
            <a:avLst/>
          </a:prstGeom>
        </p:spPr>
      </p:pic>
      <p:pic>
        <p:nvPicPr>
          <p:cNvPr id="36" name="Immagine 35"/>
          <p:cNvPicPr/>
          <p:nvPr/>
        </p:nvPicPr>
        <p:blipFill>
          <a:blip r:embed="rId5" cstate="print">
            <a:extLst>
              <a:ext uri="{28A0092B-C50C-407E-A947-70E740481C1C}">
                <a14:useLocalDpi xmlns:a14="http://schemas.microsoft.com/office/drawing/2010/main" val="0"/>
              </a:ext>
            </a:extLst>
          </a:blip>
          <a:stretch>
            <a:fillRect/>
          </a:stretch>
        </p:blipFill>
        <p:spPr>
          <a:xfrm>
            <a:off x="2666468" y="2582142"/>
            <a:ext cx="1762125" cy="1172310"/>
          </a:xfrm>
          <a:prstGeom prst="rect">
            <a:avLst/>
          </a:prstGeom>
        </p:spPr>
      </p:pic>
      <p:pic>
        <p:nvPicPr>
          <p:cNvPr id="37" name="Immagine 36"/>
          <p:cNvPicPr/>
          <p:nvPr/>
        </p:nvPicPr>
        <p:blipFill rotWithShape="1">
          <a:blip r:embed="rId6" cstate="print">
            <a:extLst>
              <a:ext uri="{28A0092B-C50C-407E-A947-70E740481C1C}">
                <a14:useLocalDpi xmlns:a14="http://schemas.microsoft.com/office/drawing/2010/main" val="0"/>
              </a:ext>
            </a:extLst>
          </a:blip>
          <a:srcRect l="12342" t="12302" r="11950" b="39859"/>
          <a:stretch/>
        </p:blipFill>
        <p:spPr>
          <a:xfrm>
            <a:off x="2705401" y="1420683"/>
            <a:ext cx="1650365" cy="1089559"/>
          </a:xfrm>
          <a:prstGeom prst="rect">
            <a:avLst/>
          </a:prstGeom>
        </p:spPr>
      </p:pic>
      <p:pic>
        <p:nvPicPr>
          <p:cNvPr id="38" name="Picture 2" descr="https://indico.cern.ch/event/1132969/images/35596-Screen%20Shot%202022-02-23%20at%2019.24.0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39" t="25513" r="65533" b="18232"/>
          <a:stretch/>
        </p:blipFill>
        <p:spPr bwMode="auto">
          <a:xfrm>
            <a:off x="2025806" y="5255617"/>
            <a:ext cx="1396677" cy="658946"/>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0"/>
          </p:nvPr>
        </p:nvSpPr>
        <p:spPr/>
        <p:txBody>
          <a:bodyPr/>
          <a:lstStyle/>
          <a:p>
            <a:endParaRPr lang="it-IT"/>
          </a:p>
        </p:txBody>
      </p:sp>
    </p:spTree>
    <p:extLst>
      <p:ext uri="{BB962C8B-B14F-4D97-AF65-F5344CB8AC3E}">
        <p14:creationId xmlns:p14="http://schemas.microsoft.com/office/powerpoint/2010/main" val="13157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p:cNvSpPr>
            <a:spLocks noGrp="1"/>
          </p:cNvSpPr>
          <p:nvPr>
            <p:ph sz="quarter" idx="10"/>
          </p:nvPr>
        </p:nvSpPr>
        <p:spPr/>
        <p:txBody>
          <a:bodyPr/>
          <a:lstStyle/>
          <a:p>
            <a:endParaRPr lang="it-IT"/>
          </a:p>
        </p:txBody>
      </p:sp>
      <p:sp>
        <p:nvSpPr>
          <p:cNvPr id="2" name="Segnaposto data 1">
            <a:extLst>
              <a:ext uri="{FF2B5EF4-FFF2-40B4-BE49-F238E27FC236}">
                <a16:creationId xmlns:a16="http://schemas.microsoft.com/office/drawing/2014/main" xmlns="" id="{BDC4AB6D-6B84-488B-B96E-08DCB83615B8}"/>
              </a:ext>
            </a:extLst>
          </p:cNvPr>
          <p:cNvSpPr>
            <a:spLocks noGrp="1"/>
          </p:cNvSpPr>
          <p:nvPr>
            <p:ph type="dt" sz="half" idx="4294967295"/>
          </p:nvPr>
        </p:nvSpPr>
        <p:spPr>
          <a:xfrm>
            <a:off x="0" y="6356350"/>
            <a:ext cx="1354138" cy="365125"/>
          </a:xfrm>
        </p:spPr>
        <p:txBody>
          <a:bodyPr/>
          <a:lstStyle/>
          <a:p>
            <a:fld id="{70D587FE-086F-487C-8EA5-829E0B3C6EF2}" type="datetime1">
              <a:rPr lang="it-IT" smtClean="0"/>
              <a:t>24/10/2023</a:t>
            </a:fld>
            <a:endParaRPr lang="it-IT" dirty="0"/>
          </a:p>
        </p:txBody>
      </p:sp>
      <p:sp>
        <p:nvSpPr>
          <p:cNvPr id="5" name="Titolo 1">
            <a:extLst>
              <a:ext uri="{FF2B5EF4-FFF2-40B4-BE49-F238E27FC236}">
                <a16:creationId xmlns:a16="http://schemas.microsoft.com/office/drawing/2014/main" xmlns="" id="{DB49E201-B24C-4A6F-BAC1-1D07CA3A128B}"/>
              </a:ext>
            </a:extLst>
          </p:cNvPr>
          <p:cNvSpPr txBox="1">
            <a:spLocks/>
          </p:cNvSpPr>
          <p:nvPr/>
        </p:nvSpPr>
        <p:spPr>
          <a:xfrm>
            <a:off x="990600" y="212725"/>
            <a:ext cx="11015472" cy="854540"/>
          </a:xfrm>
          <a:prstGeom prst="rect">
            <a:avLst/>
          </a:prstGeom>
        </p:spPr>
        <p:txBody>
          <a:bodyPr vert="horz" lIns="91440" tIns="45720" rIns="91440" bIns="45720" rtlCol="0">
            <a:normAutofit/>
          </a:bodyPr>
          <a:lstStyle>
            <a:defPPr>
              <a:defRPr lang="it-IT"/>
            </a:defPPr>
            <a:lvl1pPr indent="0">
              <a:lnSpc>
                <a:spcPct val="90000"/>
              </a:lnSpc>
              <a:spcBef>
                <a:spcPts val="1000"/>
              </a:spcBef>
              <a:buFont typeface="Arial" panose="020B0604020202020204" pitchFamily="34" charset="0"/>
              <a:buNone/>
              <a:defRPr sz="2400" b="1">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Phase II clinical study on the re-irradiation of lateral pelvic recurrences of gynecological malignancies </a:t>
            </a:r>
            <a:r>
              <a:rPr lang="en-US" dirty="0" smtClean="0"/>
              <a:t>(</a:t>
            </a:r>
            <a:r>
              <a:rPr lang="en-US" u="sng" dirty="0" smtClean="0">
                <a:solidFill>
                  <a:srgbClr val="FF0000"/>
                </a:solidFill>
              </a:rPr>
              <a:t>CYCLOPS</a:t>
            </a:r>
            <a:r>
              <a:rPr lang="en-US" dirty="0" smtClean="0"/>
              <a:t>)</a:t>
            </a:r>
            <a:endParaRPr lang="en-US" dirty="0"/>
          </a:p>
        </p:txBody>
      </p:sp>
      <p:sp>
        <p:nvSpPr>
          <p:cNvPr id="13" name="Titolo 1">
            <a:extLst>
              <a:ext uri="{FF2B5EF4-FFF2-40B4-BE49-F238E27FC236}">
                <a16:creationId xmlns:a16="http://schemas.microsoft.com/office/drawing/2014/main" xmlns="" id="{9176DC64-4B68-4FA1-B5B4-35B09B80DDF7}"/>
              </a:ext>
            </a:extLst>
          </p:cNvPr>
          <p:cNvSpPr txBox="1">
            <a:spLocks/>
          </p:cNvSpPr>
          <p:nvPr/>
        </p:nvSpPr>
        <p:spPr>
          <a:xfrm>
            <a:off x="990600" y="205562"/>
            <a:ext cx="11015472" cy="8545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fr-FR" sz="4000" b="1" dirty="0">
              <a:solidFill>
                <a:srgbClr val="000000"/>
              </a:solidFill>
              <a:latin typeface="+mn-lt"/>
            </a:endParaRPr>
          </a:p>
        </p:txBody>
      </p:sp>
      <p:pic>
        <p:nvPicPr>
          <p:cNvPr id="4" name="table">
            <a:extLst>
              <a:ext uri="{FF2B5EF4-FFF2-40B4-BE49-F238E27FC236}">
                <a16:creationId xmlns:a16="http://schemas.microsoft.com/office/drawing/2014/main" xmlns="" id="{168B5D19-FA31-9071-9E27-A6D0388EA7F3}"/>
              </a:ext>
            </a:extLst>
          </p:cNvPr>
          <p:cNvPicPr>
            <a:picLocks noChangeAspect="1"/>
          </p:cNvPicPr>
          <p:nvPr/>
        </p:nvPicPr>
        <p:blipFill rotWithShape="1">
          <a:blip r:embed="rId2"/>
          <a:srcRect b="9154"/>
          <a:stretch/>
        </p:blipFill>
        <p:spPr>
          <a:xfrm>
            <a:off x="751715" y="1356317"/>
            <a:ext cx="11169691" cy="4443350"/>
          </a:xfrm>
          <a:prstGeom prst="rect">
            <a:avLst/>
          </a:prstGeom>
        </p:spPr>
      </p:pic>
    </p:spTree>
    <p:extLst>
      <p:ext uri="{BB962C8B-B14F-4D97-AF65-F5344CB8AC3E}">
        <p14:creationId xmlns:p14="http://schemas.microsoft.com/office/powerpoint/2010/main" val="3062437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it-IT"/>
          </a:p>
        </p:txBody>
      </p:sp>
      <p:sp>
        <p:nvSpPr>
          <p:cNvPr id="9" name="Segnaposto contenuto 8"/>
          <p:cNvSpPr>
            <a:spLocks noGrp="1"/>
          </p:cNvSpPr>
          <p:nvPr>
            <p:ph sz="quarter" idx="10"/>
          </p:nvPr>
        </p:nvSpPr>
        <p:spPr/>
        <p:txBody>
          <a:bodyPr/>
          <a:lstStyle/>
          <a:p>
            <a:endParaRPr lang="it-IT"/>
          </a:p>
        </p:txBody>
      </p:sp>
      <p:sp>
        <p:nvSpPr>
          <p:cNvPr id="2" name="Segnaposto data 1">
            <a:extLst>
              <a:ext uri="{FF2B5EF4-FFF2-40B4-BE49-F238E27FC236}">
                <a16:creationId xmlns:a16="http://schemas.microsoft.com/office/drawing/2014/main" xmlns="" id="{BDC4AB6D-6B84-488B-B96E-08DCB83615B8}"/>
              </a:ext>
            </a:extLst>
          </p:cNvPr>
          <p:cNvSpPr>
            <a:spLocks noGrp="1"/>
          </p:cNvSpPr>
          <p:nvPr>
            <p:ph type="dt" sz="half" idx="4294967295"/>
          </p:nvPr>
        </p:nvSpPr>
        <p:spPr>
          <a:xfrm>
            <a:off x="0" y="6356350"/>
            <a:ext cx="1354138" cy="365125"/>
          </a:xfrm>
        </p:spPr>
        <p:txBody>
          <a:bodyPr/>
          <a:lstStyle/>
          <a:p>
            <a:fld id="{70D587FE-086F-487C-8EA5-829E0B3C6EF2}" type="datetime1">
              <a:rPr lang="it-IT" smtClean="0"/>
              <a:t>24/10/2023</a:t>
            </a:fld>
            <a:endParaRPr lang="it-IT" dirty="0"/>
          </a:p>
        </p:txBody>
      </p:sp>
      <p:sp>
        <p:nvSpPr>
          <p:cNvPr id="13" name="Titolo 1">
            <a:extLst>
              <a:ext uri="{FF2B5EF4-FFF2-40B4-BE49-F238E27FC236}">
                <a16:creationId xmlns:a16="http://schemas.microsoft.com/office/drawing/2014/main" xmlns="" id="{9176DC64-4B68-4FA1-B5B4-35B09B80DDF7}"/>
              </a:ext>
            </a:extLst>
          </p:cNvPr>
          <p:cNvSpPr txBox="1">
            <a:spLocks/>
          </p:cNvSpPr>
          <p:nvPr/>
        </p:nvSpPr>
        <p:spPr>
          <a:xfrm>
            <a:off x="990600" y="205562"/>
            <a:ext cx="11015472" cy="8545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fr-FR" sz="4000" b="1" dirty="0">
              <a:solidFill>
                <a:srgbClr val="000000"/>
              </a:solidFill>
              <a:latin typeface="+mn-lt"/>
            </a:endParaRPr>
          </a:p>
        </p:txBody>
      </p:sp>
      <p:sp>
        <p:nvSpPr>
          <p:cNvPr id="6" name="Rettangolo 5">
            <a:extLst>
              <a:ext uri="{FF2B5EF4-FFF2-40B4-BE49-F238E27FC236}">
                <a16:creationId xmlns:a16="http://schemas.microsoft.com/office/drawing/2014/main" xmlns="" id="{250D31D0-2C45-4304-8C95-30362D3BE68E}"/>
              </a:ext>
            </a:extLst>
          </p:cNvPr>
          <p:cNvSpPr/>
          <p:nvPr/>
        </p:nvSpPr>
        <p:spPr>
          <a:xfrm>
            <a:off x="6234223" y="769036"/>
            <a:ext cx="5542280" cy="4701600"/>
          </a:xfrm>
          <a:prstGeom prst="rect">
            <a:avLst/>
          </a:prstGeom>
          <a:ln w="28575">
            <a:solidFill>
              <a:schemeClr val="tx1">
                <a:lumMod val="85000"/>
                <a:lumOff val="15000"/>
              </a:schemeClr>
            </a:solidFill>
          </a:ln>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fontAlgn="base"/>
            <a:r>
              <a:rPr lang="it-IT" sz="2400" b="1" dirty="0" err="1">
                <a:latin typeface="Arial" panose="020B0604020202020204" pitchFamily="34" charset="0"/>
                <a:ea typeface="Verdana" panose="020B0604030504040204" pitchFamily="34" charset="0"/>
                <a:cs typeface="Arial" panose="020B0604020202020204" pitchFamily="34" charset="0"/>
              </a:rPr>
              <a:t>Exclusion</a:t>
            </a:r>
            <a:r>
              <a:rPr lang="it-IT" sz="2400" b="1" dirty="0">
                <a:latin typeface="Arial" panose="020B0604020202020204" pitchFamily="34" charset="0"/>
                <a:ea typeface="Verdana" panose="020B0604030504040204" pitchFamily="34" charset="0"/>
                <a:cs typeface="Arial" panose="020B0604020202020204" pitchFamily="34" charset="0"/>
              </a:rPr>
              <a:t> </a:t>
            </a:r>
            <a:r>
              <a:rPr lang="it-IT" sz="2400" b="1" dirty="0" err="1">
                <a:latin typeface="Arial" panose="020B0604020202020204" pitchFamily="34" charset="0"/>
                <a:ea typeface="Verdana" panose="020B0604030504040204" pitchFamily="34" charset="0"/>
                <a:cs typeface="Arial" panose="020B0604020202020204" pitchFamily="34" charset="0"/>
              </a:rPr>
              <a:t>criteria</a:t>
            </a:r>
            <a:endParaRPr lang="en-US" sz="2400" b="1" dirty="0">
              <a:latin typeface="Arial" panose="020B0604020202020204" pitchFamily="34" charset="0"/>
              <a:ea typeface="Verdana" panose="020B0604030504040204" pitchFamily="34" charset="0"/>
              <a:cs typeface="Arial" panose="020B0604020202020204" pitchFamily="34" charset="0"/>
            </a:endParaRPr>
          </a:p>
          <a:p>
            <a:pPr marL="285750" indent="-285750" algn="just" rtl="0" fontAlgn="base">
              <a:spcBef>
                <a:spcPts val="0"/>
              </a:spcBef>
              <a:spcAft>
                <a:spcPts val="0"/>
              </a:spcAft>
              <a:buFont typeface="Arial" panose="020B0604020202020204" pitchFamily="34" charset="0"/>
              <a:buChar char="•"/>
            </a:pPr>
            <a:r>
              <a:rPr lang="en-US" sz="1600" dirty="0">
                <a:latin typeface="Arial" panose="020B0604020202020204" pitchFamily="34" charset="0"/>
                <a:cs typeface="Arial" panose="020B0604020202020204" pitchFamily="34" charset="0"/>
              </a:rPr>
              <a:t>prosthesis, metal prostheses or any other condition that prevents adequate imaging to identify the target volume and calculate the dose in the treatment plan</a:t>
            </a:r>
          </a:p>
          <a:p>
            <a:pPr marL="285750" indent="-285750" algn="just" rtl="0" fontAlgn="base">
              <a:spcBef>
                <a:spcPts val="0"/>
              </a:spcBef>
              <a:spcAft>
                <a:spcPts val="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Intestinal infiltration</a:t>
            </a:r>
          </a:p>
          <a:p>
            <a:pPr marL="285750" indent="-285750" algn="just" rtl="0" fontAlgn="base">
              <a:spcBef>
                <a:spcPts val="0"/>
              </a:spcBef>
              <a:spcAft>
                <a:spcPts val="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Bladder infiltration </a:t>
            </a:r>
          </a:p>
          <a:p>
            <a:pPr marL="285750" indent="-285750" algn="just" rtl="0" fontAlgn="base">
              <a:spcBef>
                <a:spcPts val="0"/>
              </a:spcBef>
              <a:spcAft>
                <a:spcPts val="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Vessel infiltration</a:t>
            </a:r>
          </a:p>
          <a:p>
            <a:pPr marL="285750" indent="-285750" algn="just" rtl="0" fontAlgn="base">
              <a:spcBef>
                <a:spcPts val="0"/>
              </a:spcBef>
              <a:spcAft>
                <a:spcPts val="0"/>
              </a:spcAft>
              <a:buFont typeface="Arial" panose="020B0604020202020204" pitchFamily="34" charset="0"/>
              <a:buChar char="•"/>
            </a:pPr>
            <a:r>
              <a:rPr lang="en-US" sz="1600" dirty="0">
                <a:latin typeface="Arial" panose="020B0604020202020204" pitchFamily="34" charset="0"/>
                <a:cs typeface="Arial" panose="020B0604020202020204" pitchFamily="34" charset="0"/>
              </a:rPr>
              <a:t>Previous therapy with </a:t>
            </a:r>
            <a:r>
              <a:rPr lang="en-US" sz="1600" b="1" dirty="0">
                <a:latin typeface="Arial" panose="020B0604020202020204" pitchFamily="34" charset="0"/>
                <a:cs typeface="Arial" panose="020B0604020202020204" pitchFamily="34" charset="0"/>
              </a:rPr>
              <a:t>anti-angiogenesis drugs</a:t>
            </a:r>
          </a:p>
          <a:p>
            <a:pPr marL="285750" indent="-285750" algn="just" rtl="0" fontAlgn="base">
              <a:spcBef>
                <a:spcPts val="0"/>
              </a:spcBef>
              <a:spcAft>
                <a:spcPts val="0"/>
              </a:spcAft>
              <a:buFont typeface="Arial" panose="020B0604020202020204" pitchFamily="34" charset="0"/>
              <a:buChar char="•"/>
            </a:pPr>
            <a:r>
              <a:rPr lang="en-US" sz="1600" dirty="0">
                <a:latin typeface="Arial" panose="020B0604020202020204" pitchFamily="34" charset="0"/>
                <a:cs typeface="Arial" panose="020B0604020202020204" pitchFamily="34" charset="0"/>
              </a:rPr>
              <a:t>Psychic or other disorders that may prevent informed consent</a:t>
            </a:r>
          </a:p>
          <a:p>
            <a:pPr marL="285750" indent="-285750" algn="just" rtl="0" fontAlgn="base">
              <a:spcBef>
                <a:spcPts val="0"/>
              </a:spcBef>
              <a:spcAft>
                <a:spcPts val="0"/>
              </a:spcAft>
              <a:buFont typeface="Arial" panose="020B0604020202020204" pitchFamily="34" charset="0"/>
              <a:buChar char="•"/>
            </a:pPr>
            <a:r>
              <a:rPr lang="en-US" sz="1600" dirty="0">
                <a:latin typeface="Arial" panose="020B0604020202020204" pitchFamily="34" charset="0"/>
                <a:cs typeface="Arial" panose="020B0604020202020204" pitchFamily="34" charset="0"/>
              </a:rPr>
              <a:t>Previous invasive tumor, with the exception of skin cancer (excluding melanoma) unless disease-free for at least 3 years</a:t>
            </a:r>
          </a:p>
          <a:p>
            <a:pPr marL="285750" indent="-285750" algn="just" rtl="0" fontAlgn="base">
              <a:spcBef>
                <a:spcPts val="0"/>
              </a:spcBef>
              <a:spcAft>
                <a:spcPts val="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Spacer in absorbable material (i.e. </a:t>
            </a:r>
            <a:r>
              <a:rPr lang="en-US" sz="1600" b="1" dirty="0" err="1">
                <a:latin typeface="Arial" panose="020B0604020202020204" pitchFamily="34" charset="0"/>
                <a:cs typeface="Arial" panose="020B0604020202020204" pitchFamily="34" charset="0"/>
              </a:rPr>
              <a:t>vycril</a:t>
            </a:r>
            <a:r>
              <a:rPr lang="en-US" sz="1600" b="1" dirty="0">
                <a:latin typeface="Arial" panose="020B0604020202020204" pitchFamily="34" charset="0"/>
                <a:cs typeface="Arial" panose="020B0604020202020204" pitchFamily="34" charset="0"/>
              </a:rPr>
              <a:t>)</a:t>
            </a:r>
          </a:p>
          <a:p>
            <a:pPr marL="285750" indent="-285750" algn="just" rtl="0" fontAlgn="base">
              <a:spcBef>
                <a:spcPts val="0"/>
              </a:spcBef>
              <a:spcAft>
                <a:spcPts val="0"/>
              </a:spcAft>
              <a:buFont typeface="Arial" panose="020B0604020202020204" pitchFamily="34" charset="0"/>
              <a:buChar char="•"/>
            </a:pPr>
            <a:r>
              <a:rPr lang="en-US" sz="1600" dirty="0">
                <a:latin typeface="Arial" panose="020B0604020202020204" pitchFamily="34" charset="0"/>
                <a:cs typeface="Arial" panose="020B0604020202020204" pitchFamily="34" charset="0"/>
              </a:rPr>
              <a:t>Distance &lt; 10 mm between </a:t>
            </a:r>
            <a:r>
              <a:rPr lang="en-US" sz="1600" dirty="0" err="1">
                <a:latin typeface="Arial" panose="020B0604020202020204" pitchFamily="34" charset="0"/>
                <a:cs typeface="Arial" panose="020B0604020202020204" pitchFamily="34" charset="0"/>
              </a:rPr>
              <a:t>tumour</a:t>
            </a:r>
            <a:r>
              <a:rPr lang="en-US" sz="1600" dirty="0">
                <a:latin typeface="Arial" panose="020B0604020202020204" pitchFamily="34" charset="0"/>
                <a:cs typeface="Arial" panose="020B0604020202020204" pitchFamily="34" charset="0"/>
              </a:rPr>
              <a:t> and close intestinal tract (small intestine), radiologically evaluated</a:t>
            </a:r>
          </a:p>
          <a:p>
            <a:pPr marL="285750" indent="-285750" algn="just" rtl="0" fontAlgn="base">
              <a:spcBef>
                <a:spcPts val="0"/>
              </a:spcBef>
              <a:spcAft>
                <a:spcPts val="0"/>
              </a:spcAft>
              <a:buFont typeface="Arial" panose="020B0604020202020204" pitchFamily="34" charset="0"/>
              <a:buChar char="•"/>
            </a:pPr>
            <a:r>
              <a:rPr lang="en-US" sz="1600" dirty="0">
                <a:latin typeface="Arial" panose="020B0604020202020204" pitchFamily="34" charset="0"/>
                <a:cs typeface="Arial" panose="020B0604020202020204" pitchFamily="34" charset="0"/>
              </a:rPr>
              <a:t>Impossibility to assess MRI</a:t>
            </a:r>
          </a:p>
          <a:p>
            <a:r>
              <a:rPr lang="it-IT" sz="1600"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xmlns="" id="{E2E3F56C-068C-4024-B2A6-85674EECF8F2}"/>
              </a:ext>
            </a:extLst>
          </p:cNvPr>
          <p:cNvSpPr/>
          <p:nvPr/>
        </p:nvSpPr>
        <p:spPr>
          <a:xfrm>
            <a:off x="691943" y="767810"/>
            <a:ext cx="5542280" cy="4702826"/>
          </a:xfrm>
          <a:prstGeom prst="rect">
            <a:avLst/>
          </a:prstGeom>
          <a:ln w="28575">
            <a:solidFill>
              <a:schemeClr val="tx1">
                <a:lumMod val="85000"/>
                <a:lumOff val="15000"/>
              </a:schemeClr>
            </a:solidFill>
          </a:ln>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lnSpc>
                <a:spcPct val="115000"/>
              </a:lnSpc>
              <a:spcAft>
                <a:spcPts val="0"/>
              </a:spcAft>
            </a:pPr>
            <a:r>
              <a:rPr lang="it-IT" sz="2400" b="1" kern="1200" dirty="0" err="1">
                <a:solidFill>
                  <a:schemeClr val="tx1"/>
                </a:solidFill>
                <a:latin typeface="Arial" panose="020B0604020202020204" pitchFamily="34" charset="0"/>
                <a:ea typeface="Verdana" panose="020B0604030504040204" pitchFamily="34" charset="0"/>
                <a:cs typeface="Arial" panose="020B0604020202020204" pitchFamily="34" charset="0"/>
              </a:rPr>
              <a:t>Inclusion</a:t>
            </a:r>
            <a:r>
              <a:rPr lang="it-IT" sz="2400" b="1" kern="1200"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it-IT" sz="2400" b="1" kern="1200" dirty="0" err="1">
                <a:solidFill>
                  <a:schemeClr val="tx1"/>
                </a:solidFill>
                <a:latin typeface="Arial" panose="020B0604020202020204" pitchFamily="34" charset="0"/>
                <a:ea typeface="Verdana" panose="020B0604030504040204" pitchFamily="34" charset="0"/>
                <a:cs typeface="Arial" panose="020B0604020202020204" pitchFamily="34" charset="0"/>
              </a:rPr>
              <a:t>Criteria</a:t>
            </a:r>
            <a:endParaRPr lang="it-IT" sz="2400" b="1" kern="12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marL="285750" indent="-285750" rtl="0" fontAlgn="base">
              <a:buFont typeface="Arial" panose="020B0604020202020204" pitchFamily="34" charset="0"/>
              <a:buChar char="•"/>
            </a:pP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Patients ≥ 18 years of age</a:t>
            </a:r>
          </a:p>
          <a:p>
            <a:pPr marL="285750" indent="-285750" rtl="0" fontAlgn="base">
              <a:buFont typeface="Arial" panose="020B0604020202020204" pitchFamily="34" charset="0"/>
              <a:buChar char="•"/>
            </a:pPr>
            <a:r>
              <a:rPr lang="en-US" sz="1600" b="0" i="0" u="none" strike="noStrike" kern="1200" dirty="0" err="1">
                <a:solidFill>
                  <a:schemeClr val="tx1"/>
                </a:solidFill>
                <a:effectLst/>
                <a:latin typeface="Arial" panose="020B0604020202020204" pitchFamily="34" charset="0"/>
                <a:ea typeface="+mn-ea"/>
                <a:cs typeface="Arial" panose="020B0604020202020204" pitchFamily="34" charset="0"/>
              </a:rPr>
              <a:t>Karnofsky</a:t>
            </a: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 Index ≥ 70</a:t>
            </a:r>
          </a:p>
          <a:p>
            <a:pPr marL="285750" indent="-285750" rtl="0" fontAlgn="base">
              <a:buFont typeface="Arial" panose="020B0604020202020204" pitchFamily="34" charset="0"/>
              <a:buChar char="•"/>
            </a:pPr>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Histological or radiological diagnosis </a:t>
            </a: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of pelvic recurrence</a:t>
            </a:r>
          </a:p>
          <a:p>
            <a:pPr marL="285750" indent="-285750" rtl="0" fontAlgn="base">
              <a:buFont typeface="Arial" panose="020B0604020202020204" pitchFamily="34" charset="0"/>
              <a:buChar char="•"/>
            </a:pPr>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Contraindications for radical surgery </a:t>
            </a:r>
          </a:p>
          <a:p>
            <a:pPr marL="285750" indent="-285750" rtl="0" fontAlgn="base">
              <a:buFont typeface="Arial" panose="020B0604020202020204" pitchFamily="34" charset="0"/>
              <a:buChar char="•"/>
            </a:pP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No other distant progression or stable disease (SD) of known </a:t>
            </a:r>
            <a:r>
              <a:rPr lang="en-US" sz="1600" b="0" i="0" u="none" strike="noStrike" kern="1200" dirty="0" err="1">
                <a:solidFill>
                  <a:schemeClr val="tx1"/>
                </a:solidFill>
                <a:effectLst/>
                <a:latin typeface="Arial" panose="020B0604020202020204" pitchFamily="34" charset="0"/>
                <a:ea typeface="+mn-ea"/>
                <a:cs typeface="Arial" panose="020B0604020202020204" pitchFamily="34" charset="0"/>
              </a:rPr>
              <a:t>secondarisms</a:t>
            </a: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 (≥6 months)</a:t>
            </a:r>
          </a:p>
          <a:p>
            <a:pPr marL="285750" indent="-285750" rtl="0" fontAlgn="base">
              <a:buFont typeface="Arial" panose="020B0604020202020204" pitchFamily="34" charset="0"/>
              <a:buChar char="•"/>
            </a:pP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Previous radiation therapy on pelvis</a:t>
            </a:r>
          </a:p>
          <a:p>
            <a:pPr marL="285750" indent="-285750" rtl="0" fontAlgn="base">
              <a:buFont typeface="Arial" panose="020B0604020202020204" pitchFamily="34" charset="0"/>
              <a:buChar char="•"/>
            </a:pP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Distance ≥ 10 mm between </a:t>
            </a:r>
            <a:r>
              <a:rPr lang="en-US" sz="1600" b="0" i="0" u="none" strike="noStrike" kern="1200" dirty="0" err="1">
                <a:solidFill>
                  <a:schemeClr val="tx1"/>
                </a:solidFill>
                <a:effectLst/>
                <a:latin typeface="Arial" panose="020B0604020202020204" pitchFamily="34" charset="0"/>
                <a:ea typeface="+mn-ea"/>
                <a:cs typeface="Arial" panose="020B0604020202020204" pitchFamily="34" charset="0"/>
              </a:rPr>
              <a:t>tumour</a:t>
            </a: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 and close intestinal tract (small intestine), radiologically evaluated</a:t>
            </a:r>
          </a:p>
          <a:p>
            <a:pPr marL="285750" indent="-285750" rtl="0" fontAlgn="base">
              <a:buFont typeface="Arial" panose="020B0604020202020204" pitchFamily="34" charset="0"/>
              <a:buChar char="•"/>
            </a:pPr>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Possibility to perform a surgery to space the intestinal loops, in case of distance &lt; 10mm </a:t>
            </a:r>
          </a:p>
          <a:p>
            <a:pPr marL="285750" indent="-285750" rtl="0" fontAlgn="base">
              <a:buFont typeface="Arial" panose="020B0604020202020204" pitchFamily="34" charset="0"/>
              <a:buChar char="•"/>
            </a:pP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If needed, </a:t>
            </a:r>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spacer</a:t>
            </a: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 in biocompatible material (silicon, </a:t>
            </a:r>
            <a:r>
              <a:rPr lang="en-US" sz="1600" b="0" i="0" u="none" strike="noStrike" kern="1200" dirty="0" err="1">
                <a:solidFill>
                  <a:schemeClr val="tx1"/>
                </a:solidFill>
                <a:effectLst/>
                <a:latin typeface="Arial" panose="020B0604020202020204" pitchFamily="34" charset="0"/>
                <a:ea typeface="+mn-ea"/>
                <a:cs typeface="Arial" panose="020B0604020202020204" pitchFamily="34" charset="0"/>
              </a:rPr>
              <a:t>goretex</a:t>
            </a: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 or anatomical material (</a:t>
            </a:r>
            <a:r>
              <a:rPr lang="en-US" sz="1600" b="0" i="0" u="none" strike="noStrike" kern="1200" dirty="0" err="1">
                <a:solidFill>
                  <a:schemeClr val="tx1"/>
                </a:solidFill>
                <a:effectLst/>
                <a:latin typeface="Arial" panose="020B0604020202020204" pitchFamily="34" charset="0"/>
                <a:ea typeface="+mn-ea"/>
                <a:cs typeface="Arial" panose="020B0604020202020204" pitchFamily="34" charset="0"/>
              </a:rPr>
              <a:t>omentum</a:t>
            </a: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 muscle patch), </a:t>
            </a:r>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non-absorbable.  </a:t>
            </a:r>
          </a:p>
          <a:p>
            <a:pPr marL="285750" indent="-285750" rtl="0" fontAlgn="base">
              <a:buFont typeface="Arial" panose="020B0604020202020204" pitchFamily="34" charset="0"/>
              <a:buChar char="•"/>
            </a:pP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DICOM images of the previous treatment plan availability</a:t>
            </a:r>
            <a:endParaRPr lang="en-GB" sz="1600" dirty="0"/>
          </a:p>
        </p:txBody>
      </p:sp>
      <p:sp>
        <p:nvSpPr>
          <p:cNvPr id="8" name="CasellaDiTesto 7"/>
          <p:cNvSpPr txBox="1"/>
          <p:nvPr/>
        </p:nvSpPr>
        <p:spPr>
          <a:xfrm>
            <a:off x="1339648" y="5470636"/>
            <a:ext cx="10138198" cy="923330"/>
          </a:xfrm>
          <a:prstGeom prst="rect">
            <a:avLst/>
          </a:prstGeom>
          <a:noFill/>
        </p:spPr>
        <p:txBody>
          <a:bodyPr wrap="square" rtlCol="0">
            <a:spAutoFit/>
          </a:bodyPr>
          <a:lstStyle/>
          <a:p>
            <a:r>
              <a:rPr lang="it-IT" dirty="0" err="1"/>
              <a:t>Enrolled</a:t>
            </a:r>
            <a:r>
              <a:rPr lang="it-IT" dirty="0"/>
              <a:t> </a:t>
            </a:r>
            <a:r>
              <a:rPr lang="it-IT" dirty="0" err="1"/>
              <a:t>patients</a:t>
            </a:r>
            <a:r>
              <a:rPr lang="it-IT" dirty="0"/>
              <a:t>: 5</a:t>
            </a:r>
          </a:p>
          <a:p>
            <a:r>
              <a:rPr lang="it-IT" dirty="0" err="1" smtClean="0"/>
              <a:t>Ongoing</a:t>
            </a:r>
            <a:r>
              <a:rPr lang="it-IT" dirty="0" smtClean="0"/>
              <a:t> </a:t>
            </a:r>
            <a:r>
              <a:rPr lang="it-IT" dirty="0" err="1" smtClean="0"/>
              <a:t>emendament</a:t>
            </a:r>
            <a:r>
              <a:rPr lang="it-IT" dirty="0" smtClean="0"/>
              <a:t> with </a:t>
            </a:r>
            <a:r>
              <a:rPr lang="it-IT" dirty="0" err="1" smtClean="0"/>
              <a:t>inclusion</a:t>
            </a:r>
            <a:r>
              <a:rPr lang="it-IT" dirty="0" smtClean="0"/>
              <a:t> </a:t>
            </a:r>
            <a:r>
              <a:rPr lang="it-IT" dirty="0" err="1" smtClean="0"/>
              <a:t>criteria</a:t>
            </a:r>
            <a:r>
              <a:rPr lang="it-IT" dirty="0" smtClean="0"/>
              <a:t> </a:t>
            </a:r>
            <a:r>
              <a:rPr lang="it-IT" dirty="0" err="1" smtClean="0"/>
              <a:t>changes</a:t>
            </a:r>
            <a:r>
              <a:rPr lang="it-IT" dirty="0" smtClean="0"/>
              <a:t> (</a:t>
            </a:r>
            <a:r>
              <a:rPr lang="it-IT" dirty="0" err="1" smtClean="0"/>
              <a:t>oligoprogrssive</a:t>
            </a:r>
            <a:r>
              <a:rPr lang="it-IT" dirty="0" smtClean="0"/>
              <a:t> </a:t>
            </a:r>
            <a:r>
              <a:rPr lang="it-IT" dirty="0" err="1" smtClean="0"/>
              <a:t>disease</a:t>
            </a:r>
            <a:r>
              <a:rPr lang="it-IT" dirty="0" smtClean="0"/>
              <a:t> </a:t>
            </a:r>
            <a:r>
              <a:rPr lang="it-IT" dirty="0" err="1" smtClean="0"/>
              <a:t>not</a:t>
            </a:r>
            <a:r>
              <a:rPr lang="it-IT" dirty="0" smtClean="0"/>
              <a:t> </a:t>
            </a:r>
            <a:r>
              <a:rPr lang="it-IT" dirty="0" err="1" smtClean="0"/>
              <a:t>only</a:t>
            </a:r>
            <a:r>
              <a:rPr lang="it-IT" dirty="0" smtClean="0"/>
              <a:t> in the </a:t>
            </a:r>
            <a:r>
              <a:rPr lang="it-IT" dirty="0" err="1" smtClean="0"/>
              <a:t>plevis</a:t>
            </a:r>
            <a:r>
              <a:rPr lang="it-IT" dirty="0" smtClean="0"/>
              <a:t> or in </a:t>
            </a:r>
            <a:r>
              <a:rPr lang="it-IT" dirty="0" err="1" smtClean="0"/>
              <a:t>reirratition</a:t>
            </a:r>
            <a:r>
              <a:rPr lang="it-IT" dirty="0" smtClean="0"/>
              <a:t> </a:t>
            </a:r>
            <a:r>
              <a:rPr lang="it-IT" dirty="0" err="1" smtClean="0"/>
              <a:t>setting</a:t>
            </a:r>
            <a:r>
              <a:rPr lang="it-IT" dirty="0" smtClean="0"/>
              <a:t>) in </a:t>
            </a:r>
            <a:r>
              <a:rPr lang="it-IT" dirty="0" err="1" smtClean="0"/>
              <a:t>order</a:t>
            </a:r>
            <a:r>
              <a:rPr lang="it-IT" dirty="0" smtClean="0"/>
              <a:t> to </a:t>
            </a:r>
            <a:r>
              <a:rPr lang="it-IT" dirty="0" err="1" smtClean="0"/>
              <a:t>improve</a:t>
            </a:r>
            <a:r>
              <a:rPr lang="it-IT" dirty="0" smtClean="0"/>
              <a:t> the </a:t>
            </a:r>
            <a:r>
              <a:rPr lang="it-IT" dirty="0" err="1" smtClean="0"/>
              <a:t>accrual</a:t>
            </a:r>
            <a:r>
              <a:rPr lang="it-IT" dirty="0" smtClean="0"/>
              <a:t>)</a:t>
            </a:r>
          </a:p>
        </p:txBody>
      </p:sp>
    </p:spTree>
    <p:extLst>
      <p:ext uri="{BB962C8B-B14F-4D97-AF65-F5344CB8AC3E}">
        <p14:creationId xmlns:p14="http://schemas.microsoft.com/office/powerpoint/2010/main" val="798580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6">
            <a:extLst>
              <a:ext uri="{FF2B5EF4-FFF2-40B4-BE49-F238E27FC236}">
                <a16:creationId xmlns:a16="http://schemas.microsoft.com/office/drawing/2014/main" xmlns="" id="{6C159CBF-1931-4C9F-8657-408CAD409CF1}"/>
              </a:ext>
            </a:extLst>
          </p:cNvPr>
          <p:cNvGraphicFramePr>
            <a:graphicFrameLocks noGrp="1"/>
          </p:cNvGraphicFramePr>
          <p:nvPr>
            <p:extLst/>
          </p:nvPr>
        </p:nvGraphicFramePr>
        <p:xfrm>
          <a:off x="1153297" y="2219537"/>
          <a:ext cx="10852775" cy="1984986"/>
        </p:xfrm>
        <a:graphic>
          <a:graphicData uri="http://schemas.openxmlformats.org/drawingml/2006/table">
            <a:tbl>
              <a:tblPr firstRow="1" bandRow="1">
                <a:tableStyleId>{F2DE63D5-997A-4646-A377-4702673A728D}</a:tableStyleId>
              </a:tblPr>
              <a:tblGrid>
                <a:gridCol w="1966040">
                  <a:extLst>
                    <a:ext uri="{9D8B030D-6E8A-4147-A177-3AD203B41FA5}">
                      <a16:colId xmlns:a16="http://schemas.microsoft.com/office/drawing/2014/main" xmlns="" val="249623752"/>
                    </a:ext>
                  </a:extLst>
                </a:gridCol>
                <a:gridCol w="8886735">
                  <a:extLst>
                    <a:ext uri="{9D8B030D-6E8A-4147-A177-3AD203B41FA5}">
                      <a16:colId xmlns:a16="http://schemas.microsoft.com/office/drawing/2014/main" xmlns="" val="3042581870"/>
                    </a:ext>
                  </a:extLst>
                </a:gridCol>
              </a:tblGrid>
              <a:tr h="194758">
                <a:tc>
                  <a:txBody>
                    <a:bodyPr/>
                    <a:lstStyle/>
                    <a:p>
                      <a:pPr rtl="0" fontAlgn="ctr">
                        <a:spcBef>
                          <a:spcPts val="0"/>
                        </a:spcBef>
                        <a:spcAft>
                          <a:spcPts val="0"/>
                        </a:spcAft>
                      </a:pPr>
                      <a:r>
                        <a:rPr lang="it-IT" sz="1100" b="1" i="0" u="none" strike="noStrike" dirty="0" err="1">
                          <a:solidFill>
                            <a:srgbClr val="000000"/>
                          </a:solidFill>
                          <a:effectLst/>
                          <a:latin typeface="Arial" panose="020B0604020202020204" pitchFamily="34" charset="0"/>
                          <a:cs typeface="Arial" panose="020B0604020202020204" pitchFamily="34" charset="0"/>
                        </a:rPr>
                        <a:t>Study</a:t>
                      </a:r>
                      <a:r>
                        <a:rPr lang="it-IT" sz="1100" b="1" i="0" u="none" strike="noStrike" dirty="0">
                          <a:solidFill>
                            <a:srgbClr val="000000"/>
                          </a:solidFill>
                          <a:effectLst/>
                          <a:latin typeface="Arial" panose="020B0604020202020204" pitchFamily="34" charset="0"/>
                          <a:cs typeface="Arial" panose="020B0604020202020204" pitchFamily="34" charset="0"/>
                        </a:rPr>
                        <a:t> Design</a:t>
                      </a:r>
                      <a:endParaRPr lang="it-IT" sz="1100" dirty="0">
                        <a:effectLst/>
                        <a:latin typeface="Arial" panose="020B0604020202020204" pitchFamily="34" charset="0"/>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spcBef>
                          <a:spcPts val="0"/>
                        </a:spcBef>
                        <a:spcAft>
                          <a:spcPts val="0"/>
                        </a:spcAft>
                      </a:pPr>
                      <a:r>
                        <a:rPr lang="en-US" sz="1100" b="0" i="0" u="none" strike="noStrike" dirty="0" smtClean="0">
                          <a:solidFill>
                            <a:srgbClr val="000000"/>
                          </a:solidFill>
                          <a:effectLst/>
                          <a:latin typeface="Arial" panose="020B0604020202020204" pitchFamily="34" charset="0"/>
                          <a:cs typeface="Arial" panose="020B0604020202020204" pitchFamily="34" charset="0"/>
                        </a:rPr>
                        <a:t>Monocentric, single arm prospective phase II clinical trial</a:t>
                      </a:r>
                      <a:endParaRPr lang="en-US" sz="1100" dirty="0">
                        <a:effectLst/>
                        <a:latin typeface="Arial" panose="020B0604020202020204" pitchFamily="34" charset="0"/>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3794468"/>
                  </a:ext>
                </a:extLst>
              </a:tr>
              <a:tr h="321492">
                <a:tc>
                  <a:txBody>
                    <a:bodyPr/>
                    <a:lstStyle/>
                    <a:p>
                      <a:pPr rtl="0" fontAlgn="ctr">
                        <a:spcBef>
                          <a:spcPts val="0"/>
                        </a:spcBef>
                        <a:spcAft>
                          <a:spcPts val="0"/>
                        </a:spcAft>
                      </a:pPr>
                      <a:r>
                        <a:rPr lang="it-IT" sz="1100" b="1" i="0" u="none" strike="noStrike" kern="1200" dirty="0" smtClean="0">
                          <a:solidFill>
                            <a:srgbClr val="000000"/>
                          </a:solidFill>
                          <a:effectLst/>
                          <a:latin typeface="Arial" panose="020B0604020202020204" pitchFamily="34" charset="0"/>
                          <a:ea typeface="+mn-ea"/>
                          <a:cs typeface="Arial" panose="020B0604020202020204" pitchFamily="34" charset="0"/>
                        </a:rPr>
                        <a:t>Promotor</a:t>
                      </a:r>
                      <a:endParaRPr lang="it-IT" sz="11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spcBef>
                          <a:spcPts val="0"/>
                        </a:spcBef>
                        <a:spcAft>
                          <a:spcPts val="0"/>
                        </a:spcAft>
                      </a:pPr>
                      <a:r>
                        <a:rPr lang="it-IT" sz="1100" dirty="0" smtClean="0">
                          <a:effectLst/>
                          <a:latin typeface="Arial" panose="020B0604020202020204" pitchFamily="34" charset="0"/>
                          <a:cs typeface="Arial" panose="020B0604020202020204" pitchFamily="34" charset="0"/>
                        </a:rPr>
                        <a:t>CNAO</a:t>
                      </a:r>
                      <a:endParaRPr lang="it-IT" sz="1100" dirty="0">
                        <a:effectLst/>
                        <a:latin typeface="Arial" panose="020B0604020202020204" pitchFamily="34" charset="0"/>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04414">
                <a:tc>
                  <a:txBody>
                    <a:bodyPr/>
                    <a:lstStyle/>
                    <a:p>
                      <a:pPr rtl="0" fontAlgn="ctr">
                        <a:spcBef>
                          <a:spcPts val="0"/>
                        </a:spcBef>
                        <a:spcAft>
                          <a:spcPts val="0"/>
                        </a:spcAft>
                      </a:pPr>
                      <a:r>
                        <a:rPr lang="it-IT" sz="1100" b="1" i="0" u="none" strike="noStrike" dirty="0" err="1" smtClean="0">
                          <a:solidFill>
                            <a:srgbClr val="000000"/>
                          </a:solidFill>
                          <a:effectLst/>
                          <a:latin typeface="Arial" panose="020B0604020202020204" pitchFamily="34" charset="0"/>
                          <a:cs typeface="Arial" panose="020B0604020202020204" pitchFamily="34" charset="0"/>
                        </a:rPr>
                        <a:t>Objectives</a:t>
                      </a:r>
                      <a:endParaRPr lang="it-IT" sz="1100" dirty="0">
                        <a:effectLst/>
                        <a:latin typeface="Arial" panose="020B0604020202020204" pitchFamily="34" charset="0"/>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Arial" panose="020B0604020202020204" pitchFamily="34" charset="0"/>
                          <a:cs typeface="Arial" panose="020B0604020202020204" pitchFamily="34" charset="0"/>
                        </a:rPr>
                        <a:t>Primary</a:t>
                      </a:r>
                      <a:r>
                        <a:rPr lang="en-US" sz="1100" b="1" i="0" u="none" strike="noStrike" baseline="0" dirty="0" smtClean="0">
                          <a:solidFill>
                            <a:srgbClr val="000000"/>
                          </a:solidFill>
                          <a:effectLst/>
                          <a:latin typeface="Arial" panose="020B0604020202020204" pitchFamily="34" charset="0"/>
                          <a:cs typeface="Arial" panose="020B0604020202020204" pitchFamily="34" charset="0"/>
                        </a:rPr>
                        <a:t> </a:t>
                      </a:r>
                      <a:r>
                        <a:rPr lang="en-US" sz="1100" b="1" i="0" u="none" strike="noStrike" dirty="0" smtClean="0">
                          <a:solidFill>
                            <a:srgbClr val="000000"/>
                          </a:solidFill>
                          <a:effectLst/>
                          <a:latin typeface="Arial" panose="020B0604020202020204" pitchFamily="34" charset="0"/>
                          <a:cs typeface="Arial" panose="020B0604020202020204" pitchFamily="34" charset="0"/>
                        </a:rPr>
                        <a:t>objective: </a:t>
                      </a:r>
                      <a:endParaRPr lang="en-US" sz="1100" b="0" i="0" u="none" strike="noStrike" dirty="0" smtClean="0">
                        <a:solidFill>
                          <a:srgbClr val="000000"/>
                        </a:solidFill>
                        <a:effectLst/>
                        <a:latin typeface="Arial" panose="020B0604020202020204" pitchFamily="34" charset="0"/>
                        <a:cs typeface="Arial" panose="020B0604020202020204" pitchFamily="34" charset="0"/>
                      </a:endParaRPr>
                    </a:p>
                    <a:p>
                      <a:pPr algn="l" rtl="0" fontAlgn="ctr">
                        <a:spcBef>
                          <a:spcPts val="0"/>
                        </a:spcBef>
                        <a:spcAft>
                          <a:spcPts val="0"/>
                        </a:spcAft>
                      </a:pPr>
                      <a:r>
                        <a:rPr lang="en-US" sz="1100" b="0" i="0" u="none" strike="noStrike" dirty="0" smtClean="0">
                          <a:solidFill>
                            <a:srgbClr val="000000"/>
                          </a:solidFill>
                          <a:effectLst/>
                          <a:latin typeface="Arial" panose="020B0604020202020204" pitchFamily="34" charset="0"/>
                          <a:cs typeface="Arial" panose="020B0604020202020204" pitchFamily="34" charset="0"/>
                        </a:rPr>
                        <a:t>To assess acute (within 3 months after treatment conclusion) and midterm toxicity (from 3 to 6 months after treatment end) of SIB in CIRT and to compare it with the historical series of patients treated with CIRT using a SEQ approach and the same total dose prescription at CNAO.</a:t>
                      </a:r>
                    </a:p>
                    <a:p>
                      <a:pPr algn="l" rtl="0" fontAlgn="ctr">
                        <a:spcBef>
                          <a:spcPts val="0"/>
                        </a:spcBef>
                        <a:spcAft>
                          <a:spcPts val="0"/>
                        </a:spcAft>
                      </a:pPr>
                      <a:endParaRPr lang="en-US" sz="1100" b="0" i="0" u="none" strike="noStrike" dirty="0" smtClean="0">
                        <a:solidFill>
                          <a:srgbClr val="000000"/>
                        </a:solidFill>
                        <a:effectLst/>
                        <a:latin typeface="Arial" panose="020B0604020202020204" pitchFamily="34" charset="0"/>
                        <a:cs typeface="Arial" panose="020B0604020202020204" pitchFamily="34" charset="0"/>
                      </a:endParaRPr>
                    </a:p>
                    <a:p>
                      <a:pPr algn="l" rtl="0" fontAlgn="ctr">
                        <a:spcBef>
                          <a:spcPts val="0"/>
                        </a:spcBef>
                        <a:spcAft>
                          <a:spcPts val="0"/>
                        </a:spcAft>
                      </a:pPr>
                      <a:r>
                        <a:rPr lang="en-US" sz="1100" b="1" i="0" u="none" strike="noStrike" dirty="0" smtClean="0">
                          <a:solidFill>
                            <a:srgbClr val="000000"/>
                          </a:solidFill>
                          <a:effectLst/>
                          <a:latin typeface="Arial" panose="020B0604020202020204" pitchFamily="34" charset="0"/>
                          <a:cs typeface="Arial" panose="020B0604020202020204" pitchFamily="34" charset="0"/>
                        </a:rPr>
                        <a:t>Secondary objectives: </a:t>
                      </a:r>
                      <a:endParaRPr lang="en-US" sz="1100" b="1" dirty="0" smtClean="0">
                        <a:effectLst/>
                        <a:latin typeface="Arial" panose="020B0604020202020204" pitchFamily="34" charset="0"/>
                        <a:cs typeface="Arial" panose="020B0604020202020204" pitchFamily="34" charset="0"/>
                      </a:endParaRPr>
                    </a:p>
                    <a:p>
                      <a:pPr algn="just" rtl="0" fontAlgn="base">
                        <a:spcBef>
                          <a:spcPts val="0"/>
                        </a:spcBef>
                        <a:spcAft>
                          <a:spcPts val="0"/>
                        </a:spcAft>
                        <a:buFont typeface="Arial" panose="020B0604020202020204" pitchFamily="34" charset="0"/>
                        <a:buNone/>
                      </a:pPr>
                      <a:r>
                        <a:rPr lang="en-US" sz="1100" b="0" i="0" u="none" strike="noStrike" dirty="0" smtClean="0">
                          <a:solidFill>
                            <a:srgbClr val="000000"/>
                          </a:solidFill>
                          <a:effectLst/>
                          <a:latin typeface="Arial" panose="020B0604020202020204" pitchFamily="34" charset="0"/>
                          <a:cs typeface="Arial" panose="020B0604020202020204" pitchFamily="34" charset="0"/>
                        </a:rPr>
                        <a:t>are equivalence in terms of Local Control compared to the historical series treated in CNAO, predictive factors for various toxicity endpoints, and Quality of Life evaluation.</a:t>
                      </a: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28931708"/>
                  </a:ext>
                </a:extLst>
              </a:tr>
            </a:tbl>
          </a:graphicData>
        </a:graphic>
      </p:graphicFrame>
      <p:sp>
        <p:nvSpPr>
          <p:cNvPr id="3" name="Titolo 1">
            <a:extLst>
              <a:ext uri="{FF2B5EF4-FFF2-40B4-BE49-F238E27FC236}">
                <a16:creationId xmlns:a16="http://schemas.microsoft.com/office/drawing/2014/main" xmlns="" id="{DB49E201-B24C-4A6F-BAC1-1D07CA3A128B}"/>
              </a:ext>
            </a:extLst>
          </p:cNvPr>
          <p:cNvSpPr txBox="1">
            <a:spLocks/>
          </p:cNvSpPr>
          <p:nvPr/>
        </p:nvSpPr>
        <p:spPr>
          <a:xfrm>
            <a:off x="990600" y="212725"/>
            <a:ext cx="11015472" cy="854540"/>
          </a:xfrm>
          <a:prstGeom prst="rect">
            <a:avLst/>
          </a:prstGeom>
        </p:spPr>
        <p:txBody>
          <a:bodyPr vert="horz" lIns="91440" tIns="45720" rIns="91440" bIns="45720" rtlCol="0">
            <a:normAutofit/>
          </a:bodyPr>
          <a:lstStyle>
            <a:defPPr>
              <a:defRPr lang="it-IT"/>
            </a:defPPr>
            <a:lvl1pPr indent="0">
              <a:lnSpc>
                <a:spcPct val="90000"/>
              </a:lnSpc>
              <a:spcBef>
                <a:spcPts val="1000"/>
              </a:spcBef>
              <a:buFont typeface="Arial" panose="020B0604020202020204" pitchFamily="34" charset="0"/>
              <a:buNone/>
              <a:defRPr sz="2400" b="1">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Simultaneous Integrated Boost (SIB) planning Approach in Carbon Ion </a:t>
            </a:r>
            <a:r>
              <a:rPr lang="en-US" dirty="0" err="1"/>
              <a:t>RadioTherapy</a:t>
            </a:r>
            <a:r>
              <a:rPr lang="en-US" dirty="0"/>
              <a:t> for head and neck adenoid cystic </a:t>
            </a:r>
            <a:r>
              <a:rPr lang="en-US" dirty="0" smtClean="0"/>
              <a:t>carcinoma (</a:t>
            </a:r>
            <a:r>
              <a:rPr lang="en-GB" dirty="0" smtClean="0">
                <a:solidFill>
                  <a:srgbClr val="FF0000"/>
                </a:solidFill>
              </a:rPr>
              <a:t>SIBACIRT</a:t>
            </a:r>
            <a:r>
              <a:rPr lang="en-GB" dirty="0" smtClean="0"/>
              <a:t>)</a:t>
            </a:r>
            <a:endParaRPr lang="it-IT" dirty="0"/>
          </a:p>
        </p:txBody>
      </p:sp>
      <p:sp>
        <p:nvSpPr>
          <p:cNvPr id="5" name="Segnaposto contenuto 4"/>
          <p:cNvSpPr>
            <a:spLocks noGrp="1"/>
          </p:cNvSpPr>
          <p:nvPr>
            <p:ph sz="quarter" idx="10"/>
          </p:nvPr>
        </p:nvSpPr>
        <p:spPr/>
        <p:txBody>
          <a:bodyPr/>
          <a:lstStyle/>
          <a:p>
            <a:endParaRPr lang="it-IT"/>
          </a:p>
        </p:txBody>
      </p:sp>
    </p:spTree>
    <p:extLst>
      <p:ext uri="{BB962C8B-B14F-4D97-AF65-F5344CB8AC3E}">
        <p14:creationId xmlns:p14="http://schemas.microsoft.com/office/powerpoint/2010/main" val="303592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6">
            <a:extLst>
              <a:ext uri="{FF2B5EF4-FFF2-40B4-BE49-F238E27FC236}">
                <a16:creationId xmlns:a16="http://schemas.microsoft.com/office/drawing/2014/main" xmlns="" id="{9898FA51-7C26-4E03-9472-8EDC54D57E2F}"/>
              </a:ext>
            </a:extLst>
          </p:cNvPr>
          <p:cNvGraphicFramePr>
            <a:graphicFrameLocks noGrp="1"/>
          </p:cNvGraphicFramePr>
          <p:nvPr>
            <p:extLst/>
          </p:nvPr>
        </p:nvGraphicFramePr>
        <p:xfrm>
          <a:off x="962076" y="71337"/>
          <a:ext cx="11229924" cy="5943600"/>
        </p:xfrm>
        <a:graphic>
          <a:graphicData uri="http://schemas.openxmlformats.org/drawingml/2006/table">
            <a:tbl>
              <a:tblPr firstRow="1" bandRow="1">
                <a:tableStyleId>{F2DE63D5-997A-4646-A377-4702673A728D}</a:tableStyleId>
              </a:tblPr>
              <a:tblGrid>
                <a:gridCol w="2034361">
                  <a:extLst>
                    <a:ext uri="{9D8B030D-6E8A-4147-A177-3AD203B41FA5}">
                      <a16:colId xmlns:a16="http://schemas.microsoft.com/office/drawing/2014/main" xmlns="" val="249623752"/>
                    </a:ext>
                  </a:extLst>
                </a:gridCol>
                <a:gridCol w="9195563">
                  <a:extLst>
                    <a:ext uri="{9D8B030D-6E8A-4147-A177-3AD203B41FA5}">
                      <a16:colId xmlns:a16="http://schemas.microsoft.com/office/drawing/2014/main" xmlns="" val="3042581870"/>
                    </a:ext>
                  </a:extLst>
                </a:gridCol>
              </a:tblGrid>
              <a:tr h="1827291">
                <a:tc>
                  <a:txBody>
                    <a:bodyPr/>
                    <a:lstStyle/>
                    <a:p>
                      <a:pPr rtl="0" fontAlgn="ctr">
                        <a:spcBef>
                          <a:spcPts val="0"/>
                        </a:spcBef>
                        <a:spcAft>
                          <a:spcPts val="0"/>
                        </a:spcAft>
                      </a:pPr>
                      <a:r>
                        <a:rPr lang="it-IT" sz="1600" b="1" i="0" u="none" strike="noStrike" dirty="0" err="1">
                          <a:solidFill>
                            <a:srgbClr val="000000"/>
                          </a:solidFill>
                          <a:effectLst/>
                          <a:latin typeface="Arial" panose="020B0604020202020204" pitchFamily="34" charset="0"/>
                          <a:cs typeface="Arial" panose="020B0604020202020204" pitchFamily="34" charset="0"/>
                        </a:rPr>
                        <a:t>Inclusion</a:t>
                      </a:r>
                      <a:r>
                        <a:rPr lang="it-IT" sz="1600" b="1" i="0" u="none" strike="noStrike" dirty="0">
                          <a:solidFill>
                            <a:srgbClr val="000000"/>
                          </a:solidFill>
                          <a:effectLst/>
                          <a:latin typeface="Arial" panose="020B0604020202020204" pitchFamily="34" charset="0"/>
                          <a:cs typeface="Arial" panose="020B0604020202020204" pitchFamily="34" charset="0"/>
                        </a:rPr>
                        <a:t> </a:t>
                      </a:r>
                      <a:r>
                        <a:rPr lang="it-IT" sz="1600" b="1" i="0" u="none" strike="noStrike" dirty="0" err="1">
                          <a:solidFill>
                            <a:srgbClr val="000000"/>
                          </a:solidFill>
                          <a:effectLst/>
                          <a:latin typeface="Arial" panose="020B0604020202020204" pitchFamily="34" charset="0"/>
                          <a:cs typeface="Arial" panose="020B0604020202020204" pitchFamily="34" charset="0"/>
                        </a:rPr>
                        <a:t>Criteria</a:t>
                      </a:r>
                      <a:endParaRPr lang="it-IT" sz="1600" dirty="0">
                        <a:effectLst/>
                        <a:latin typeface="Arial" panose="020B0604020202020204" pitchFamily="34" charset="0"/>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just" rtl="0" fontAlgn="ctr">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Histologically-proven primary head and neck ACC;</a:t>
                      </a:r>
                    </a:p>
                    <a:p>
                      <a:pPr marL="285750" indent="-285750" algn="just" rtl="0" fontAlgn="ctr">
                        <a:spcBef>
                          <a:spcPts val="0"/>
                        </a:spcBef>
                        <a:spcAft>
                          <a:spcPts val="0"/>
                        </a:spcAft>
                        <a:buFont typeface="Arial" panose="020B0604020202020204" pitchFamily="34" charset="0"/>
                        <a:buChar char="•"/>
                      </a:pPr>
                      <a:r>
                        <a:rPr lang="en-US" sz="1400" b="0" i="0" u="none" strike="noStrike" dirty="0" err="1" smtClean="0">
                          <a:solidFill>
                            <a:srgbClr val="000000"/>
                          </a:solidFill>
                          <a:effectLst/>
                          <a:latin typeface="Arial" panose="020B0604020202020204" pitchFamily="34" charset="0"/>
                          <a:cs typeface="Arial" panose="020B0604020202020204" pitchFamily="34" charset="0"/>
                        </a:rPr>
                        <a:t>unresectable</a:t>
                      </a:r>
                      <a:r>
                        <a:rPr lang="en-US" sz="1400" b="0" i="0" u="none" strike="noStrike" dirty="0" smtClean="0">
                          <a:solidFill>
                            <a:srgbClr val="000000"/>
                          </a:solidFill>
                          <a:effectLst/>
                          <a:latin typeface="Arial" panose="020B0604020202020204" pitchFamily="34" charset="0"/>
                          <a:cs typeface="Arial" panose="020B0604020202020204" pitchFamily="34" charset="0"/>
                        </a:rPr>
                        <a:t> stage or residual macroscopic disease after surgery or multiple microscopic margins after surgery;</a:t>
                      </a:r>
                    </a:p>
                    <a:p>
                      <a:pPr marL="285750" indent="-285750" algn="just" rtl="0" fontAlgn="ctr">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patient with </a:t>
                      </a:r>
                      <a:r>
                        <a:rPr lang="en-US" sz="1400" b="0" i="0" u="none" strike="noStrike" dirty="0" err="1" smtClean="0">
                          <a:solidFill>
                            <a:srgbClr val="000000"/>
                          </a:solidFill>
                          <a:effectLst/>
                          <a:latin typeface="Arial" panose="020B0604020202020204" pitchFamily="34" charset="0"/>
                          <a:cs typeface="Arial" panose="020B0604020202020204" pitchFamily="34" charset="0"/>
                        </a:rPr>
                        <a:t>resectable</a:t>
                      </a:r>
                      <a:r>
                        <a:rPr lang="en-US" sz="1400" b="0" i="0" u="none" strike="noStrike" dirty="0" smtClean="0">
                          <a:solidFill>
                            <a:srgbClr val="000000"/>
                          </a:solidFill>
                          <a:effectLst/>
                          <a:latin typeface="Arial" panose="020B0604020202020204" pitchFamily="34" charset="0"/>
                          <a:cs typeface="Arial" panose="020B0604020202020204" pitchFamily="34" charset="0"/>
                        </a:rPr>
                        <a:t> tumor but refusing surgery</a:t>
                      </a:r>
                    </a:p>
                    <a:p>
                      <a:pPr marL="285750" indent="-285750" algn="just" rtl="0" fontAlgn="ctr">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cN0/pN0 – cN1/pN1 patients (only ipsilateral neck levels I and II) </a:t>
                      </a:r>
                    </a:p>
                    <a:p>
                      <a:pPr marL="285750" indent="-285750" algn="just" rtl="0" fontAlgn="ctr">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Absence of distant metastases or </a:t>
                      </a:r>
                      <a:r>
                        <a:rPr lang="en-US" sz="1400" b="0" i="0" u="none" strike="noStrike" dirty="0" err="1" smtClean="0">
                          <a:solidFill>
                            <a:srgbClr val="000000"/>
                          </a:solidFill>
                          <a:effectLst/>
                          <a:latin typeface="Arial" panose="020B0604020202020204" pitchFamily="34" charset="0"/>
                          <a:cs typeface="Arial" panose="020B0604020202020204" pitchFamily="34" charset="0"/>
                        </a:rPr>
                        <a:t>oligometastatic</a:t>
                      </a:r>
                      <a:r>
                        <a:rPr lang="en-US" sz="1400" b="0" i="0" u="none" strike="noStrike" dirty="0" smtClean="0">
                          <a:solidFill>
                            <a:srgbClr val="000000"/>
                          </a:solidFill>
                          <a:effectLst/>
                          <a:latin typeface="Arial" panose="020B0604020202020204" pitchFamily="34" charset="0"/>
                          <a:cs typeface="Arial" panose="020B0604020202020204" pitchFamily="34" charset="0"/>
                        </a:rPr>
                        <a:t> status (patients with ≤ 3 metastatic lung or bone lesions, excluding other sites;</a:t>
                      </a:r>
                    </a:p>
                    <a:p>
                      <a:pPr marL="285750" indent="-285750" algn="just" rtl="0" fontAlgn="ctr">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No previous radiotherapy in head and neck region;</a:t>
                      </a:r>
                    </a:p>
                    <a:p>
                      <a:pPr marL="285750" indent="-285750" algn="just" rtl="0" fontAlgn="ctr">
                        <a:spcBef>
                          <a:spcPts val="0"/>
                        </a:spcBef>
                        <a:spcAft>
                          <a:spcPts val="0"/>
                        </a:spcAft>
                        <a:buFont typeface="Arial" panose="020B0604020202020204" pitchFamily="34" charset="0"/>
                        <a:buChar char="•"/>
                      </a:pPr>
                      <a:r>
                        <a:rPr lang="en-US" sz="1400" b="0" i="0" u="none" strike="noStrike" dirty="0" err="1" smtClean="0">
                          <a:solidFill>
                            <a:srgbClr val="000000"/>
                          </a:solidFill>
                          <a:effectLst/>
                          <a:latin typeface="Arial" panose="020B0604020202020204" pitchFamily="34" charset="0"/>
                          <a:cs typeface="Arial" panose="020B0604020202020204" pitchFamily="34" charset="0"/>
                        </a:rPr>
                        <a:t>Karnofsky</a:t>
                      </a:r>
                      <a:r>
                        <a:rPr lang="en-US" sz="1400" b="0" i="0" u="none" strike="noStrike" dirty="0" smtClean="0">
                          <a:solidFill>
                            <a:srgbClr val="000000"/>
                          </a:solidFill>
                          <a:effectLst/>
                          <a:latin typeface="Arial" panose="020B0604020202020204" pitchFamily="34" charset="0"/>
                          <a:cs typeface="Arial" panose="020B0604020202020204" pitchFamily="34" charset="0"/>
                        </a:rPr>
                        <a:t> Performance Status ≥ 70;</a:t>
                      </a:r>
                    </a:p>
                    <a:p>
                      <a:pPr marL="285750" indent="-285750" algn="just" rtl="0" fontAlgn="ctr">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Age ≥ 18 years;</a:t>
                      </a:r>
                    </a:p>
                    <a:p>
                      <a:pPr marL="285750" indent="-285750" algn="just" rtl="0" fontAlgn="ctr">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Written informed consent</a:t>
                      </a:r>
                    </a:p>
                    <a:p>
                      <a:pPr marL="285750" indent="-285750" algn="just" rtl="0" fontAlgn="ctr">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Patients’ ability to understand the characteristics and consequences of the clinical trial.</a:t>
                      </a: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3794468"/>
                  </a:ext>
                </a:extLst>
              </a:tr>
              <a:tr h="164048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kern="1200" dirty="0">
                          <a:solidFill>
                            <a:srgbClr val="000000"/>
                          </a:solidFill>
                          <a:effectLst/>
                          <a:latin typeface="Arial" panose="020B0604020202020204" pitchFamily="34" charset="0"/>
                          <a:ea typeface="+mn-ea"/>
                          <a:cs typeface="Arial" panose="020B0604020202020204" pitchFamily="34" charset="0"/>
                        </a:rPr>
                        <a:t>Exclusion criteria</a:t>
                      </a:r>
                    </a:p>
                    <a:p>
                      <a:pPr rtl="0" fontAlgn="ctr">
                        <a:spcBef>
                          <a:spcPts val="0"/>
                        </a:spcBef>
                        <a:spcAft>
                          <a:spcPts val="0"/>
                        </a:spcAft>
                      </a:pPr>
                      <a:endParaRPr lang="it-IT" sz="1600" dirty="0">
                        <a:effectLst/>
                        <a:latin typeface="Arial" panose="020B0604020202020204" pitchFamily="34" charset="0"/>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rtl="0" fontAlgn="base">
                        <a:buFont typeface="Arial" panose="020B0604020202020204" pitchFamily="34" charset="0"/>
                        <a:buChar char="•"/>
                      </a:pPr>
                      <a:r>
                        <a:rPr lang="en-US" sz="1400" baseline="0" dirty="0" smtClean="0">
                          <a:effectLst/>
                          <a:latin typeface="Arial" panose="020B0604020202020204" pitchFamily="34" charset="0"/>
                          <a:cs typeface="Arial" panose="020B0604020202020204" pitchFamily="34" charset="0"/>
                        </a:rPr>
                        <a:t> </a:t>
                      </a:r>
                      <a:r>
                        <a:rPr lang="en-US" sz="1400" dirty="0" smtClean="0">
                          <a:effectLst/>
                          <a:latin typeface="Arial" panose="020B0604020202020204" pitchFamily="34" charset="0"/>
                          <a:cs typeface="Arial" panose="020B0604020202020204" pitchFamily="34" charset="0"/>
                        </a:rPr>
                        <a:t>local conditions contraindicating CIRT (e.g., active infection or previous history of recurrent infections in or close to the </a:t>
                      </a:r>
                      <a:r>
                        <a:rPr lang="en-US" sz="1400" dirty="0" err="1" smtClean="0">
                          <a:effectLst/>
                          <a:latin typeface="Arial" panose="020B0604020202020204" pitchFamily="34" charset="0"/>
                          <a:cs typeface="Arial" panose="020B0604020202020204" pitchFamily="34" charset="0"/>
                        </a:rPr>
                        <a:t>tumour</a:t>
                      </a:r>
                      <a:r>
                        <a:rPr lang="en-US" sz="1400" dirty="0" smtClean="0">
                          <a:effectLst/>
                          <a:latin typeface="Arial" panose="020B0604020202020204" pitchFamily="34" charset="0"/>
                          <a:cs typeface="Arial" panose="020B0604020202020204" pitchFamily="34" charset="0"/>
                        </a:rPr>
                        <a:t> site; </a:t>
                      </a:r>
                      <a:r>
                        <a:rPr lang="en-US" sz="1400" dirty="0" err="1" smtClean="0">
                          <a:effectLst/>
                          <a:latin typeface="Arial" panose="020B0604020202020204" pitchFamily="34" charset="0"/>
                          <a:cs typeface="Arial" panose="020B0604020202020204" pitchFamily="34" charset="0"/>
                        </a:rPr>
                        <a:t>intratumoral</a:t>
                      </a:r>
                      <a:r>
                        <a:rPr lang="en-US" sz="1400" dirty="0" smtClean="0">
                          <a:effectLst/>
                          <a:latin typeface="Arial" panose="020B0604020202020204" pitchFamily="34" charset="0"/>
                          <a:cs typeface="Arial" panose="020B0604020202020204" pitchFamily="34" charset="0"/>
                        </a:rPr>
                        <a:t> necrosis in strict proximity of vessels; pre-existing skin, bone or soft tissue fistula; extended mucosal involvement by the tumor; previous surgery with flap reconstruction);</a:t>
                      </a:r>
                    </a:p>
                    <a:p>
                      <a:pPr marL="285750" indent="-285750" rtl="0" fontAlgn="base">
                        <a:buFont typeface="Arial" panose="020B0604020202020204" pitchFamily="34" charset="0"/>
                        <a:buChar char="•"/>
                      </a:pPr>
                      <a:r>
                        <a:rPr lang="en-US" sz="1400" dirty="0" smtClean="0">
                          <a:effectLst/>
                          <a:latin typeface="Arial" panose="020B0604020202020204" pitchFamily="34" charset="0"/>
                          <a:cs typeface="Arial" panose="020B0604020202020204" pitchFamily="34" charset="0"/>
                        </a:rPr>
                        <a:t>tumor site in nasopharynx, pharynx and tongue base (where an exclusive CIRT treatment could be at high risk of toxicity);</a:t>
                      </a:r>
                    </a:p>
                    <a:p>
                      <a:pPr marL="285750" indent="-285750" rtl="0" fontAlgn="base">
                        <a:buFont typeface="Arial" panose="020B0604020202020204" pitchFamily="34" charset="0"/>
                        <a:buChar char="•"/>
                      </a:pPr>
                      <a:r>
                        <a:rPr lang="en-US" sz="1400" dirty="0" smtClean="0">
                          <a:effectLst/>
                          <a:latin typeface="Arial" panose="020B0604020202020204" pitchFamily="34" charset="0"/>
                          <a:cs typeface="Arial" panose="020B0604020202020204" pitchFamily="34" charset="0"/>
                        </a:rPr>
                        <a:t>tumor disease involving ≥ 50% of the palate with consequent high risks of serious anatomical damage in case of significant and rapid disease response to CIRT</a:t>
                      </a:r>
                    </a:p>
                    <a:p>
                      <a:pPr marL="285750" indent="-285750" rtl="0" fontAlgn="base">
                        <a:buFont typeface="Arial" panose="020B0604020202020204" pitchFamily="34" charset="0"/>
                        <a:buChar char="•"/>
                      </a:pPr>
                      <a:r>
                        <a:rPr lang="en-US" sz="1400" dirty="0" smtClean="0">
                          <a:effectLst/>
                          <a:latin typeface="Arial" panose="020B0604020202020204" pitchFamily="34" charset="0"/>
                          <a:cs typeface="Arial" panose="020B0604020202020204" pitchFamily="34" charset="0"/>
                        </a:rPr>
                        <a:t>nodal involvement &gt; cN1/pN1 or cN1/pN1 outside ipsilateral levels I and II</a:t>
                      </a:r>
                    </a:p>
                    <a:p>
                      <a:pPr marL="285750" indent="-285750" rtl="0" fontAlgn="base">
                        <a:buFont typeface="Arial" panose="020B0604020202020204" pitchFamily="34" charset="0"/>
                        <a:buChar char="•"/>
                      </a:pPr>
                      <a:r>
                        <a:rPr lang="en-US" sz="1400" dirty="0" smtClean="0">
                          <a:effectLst/>
                          <a:latin typeface="Arial" panose="020B0604020202020204" pitchFamily="34" charset="0"/>
                          <a:cs typeface="Arial" panose="020B0604020202020204" pitchFamily="34" charset="0"/>
                        </a:rPr>
                        <a:t>tumor surrounding carotid artery &gt; 180° or infiltrating the vessels</a:t>
                      </a:r>
                    </a:p>
                    <a:p>
                      <a:pPr marL="285750" indent="-285750" rtl="0" fontAlgn="base">
                        <a:buFont typeface="Arial" panose="020B0604020202020204" pitchFamily="34" charset="0"/>
                        <a:buChar char="•"/>
                      </a:pPr>
                      <a:r>
                        <a:rPr lang="en-US" sz="1400" dirty="0" smtClean="0">
                          <a:effectLst/>
                          <a:latin typeface="Arial" panose="020B0604020202020204" pitchFamily="34" charset="0"/>
                          <a:cs typeface="Arial" panose="020B0604020202020204" pitchFamily="34" charset="0"/>
                        </a:rPr>
                        <a:t>Titanium surgical implants or metal prostheses or any other condition that prevents adequate imaging to identify the target volume and may determine uncertainties in CIRT dose distribution during treatment planning</a:t>
                      </a:r>
                    </a:p>
                    <a:p>
                      <a:pPr marL="285750" indent="-285750" rtl="0" fontAlgn="base">
                        <a:buFont typeface="Arial" panose="020B0604020202020204" pitchFamily="34" charset="0"/>
                        <a:buChar char="•"/>
                      </a:pPr>
                      <a:r>
                        <a:rPr lang="en-US" sz="1400" dirty="0" smtClean="0">
                          <a:effectLst/>
                          <a:latin typeface="Arial" panose="020B0604020202020204" pitchFamily="34" charset="0"/>
                          <a:cs typeface="Arial" panose="020B0604020202020204" pitchFamily="34" charset="0"/>
                        </a:rPr>
                        <a:t>Presence of any comorbidity deemed to impact on treatment toxicity;</a:t>
                      </a:r>
                    </a:p>
                    <a:p>
                      <a:pPr marL="285750" indent="-285750" rtl="0" fontAlgn="base">
                        <a:buFont typeface="Arial" panose="020B0604020202020204" pitchFamily="34" charset="0"/>
                        <a:buChar char="•"/>
                      </a:pPr>
                      <a:r>
                        <a:rPr lang="en-US" sz="1400" dirty="0" smtClean="0">
                          <a:effectLst/>
                          <a:latin typeface="Arial" panose="020B0604020202020204" pitchFamily="34" charset="0"/>
                          <a:cs typeface="Arial" panose="020B0604020202020204" pitchFamily="34" charset="0"/>
                        </a:rPr>
                        <a:t>Psychic or other disorders that may prevent informed consent</a:t>
                      </a:r>
                    </a:p>
                    <a:p>
                      <a:pPr marL="285750" indent="-285750" rtl="0" fontAlgn="base">
                        <a:buFont typeface="Arial" panose="020B0604020202020204" pitchFamily="34" charset="0"/>
                        <a:buChar char="•"/>
                      </a:pPr>
                      <a:r>
                        <a:rPr lang="en-US" sz="1400" dirty="0" smtClean="0">
                          <a:effectLst/>
                          <a:latin typeface="Arial" panose="020B0604020202020204" pitchFamily="34" charset="0"/>
                          <a:cs typeface="Arial" panose="020B0604020202020204" pitchFamily="34" charset="0"/>
                        </a:rPr>
                        <a:t>active autoimmune disease (e.g. systemic lupus erythematosus, systemic sclerosis, rheumatoid arthritis)</a:t>
                      </a:r>
                    </a:p>
                    <a:p>
                      <a:pPr marL="285750" indent="-285750" rtl="0" fontAlgn="base">
                        <a:buFont typeface="Arial" panose="020B0604020202020204" pitchFamily="34" charset="0"/>
                        <a:buChar char="•"/>
                      </a:pPr>
                      <a:r>
                        <a:rPr lang="en-US" sz="1400" dirty="0" smtClean="0">
                          <a:effectLst/>
                          <a:latin typeface="Arial" panose="020B0604020202020204" pitchFamily="34" charset="0"/>
                          <a:cs typeface="Arial" panose="020B0604020202020204" pitchFamily="34" charset="0"/>
                        </a:rPr>
                        <a:t>Contraindication to MRI</a:t>
                      </a:r>
                    </a:p>
                    <a:p>
                      <a:pPr marL="285750" indent="-285750" rtl="0" fontAlgn="base">
                        <a:buFont typeface="Arial" panose="020B0604020202020204" pitchFamily="34" charset="0"/>
                        <a:buChar char="•"/>
                      </a:pPr>
                      <a:r>
                        <a:rPr lang="en-US" sz="1400" dirty="0" smtClean="0">
                          <a:effectLst/>
                          <a:latin typeface="Arial" panose="020B0604020202020204" pitchFamily="34" charset="0"/>
                          <a:cs typeface="Arial" panose="020B0604020202020204" pitchFamily="34" charset="0"/>
                        </a:rPr>
                        <a:t>Pregnancy or breastfeeding in progress</a:t>
                      </a: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26078899"/>
                  </a:ext>
                </a:extLst>
              </a:tr>
            </a:tbl>
          </a:graphicData>
        </a:graphic>
      </p:graphicFrame>
      <p:sp>
        <p:nvSpPr>
          <p:cNvPr id="4" name="Segnaposto contenuto 3"/>
          <p:cNvSpPr>
            <a:spLocks noGrp="1"/>
          </p:cNvSpPr>
          <p:nvPr>
            <p:ph sz="quarter" idx="10"/>
          </p:nvPr>
        </p:nvSpPr>
        <p:spPr/>
        <p:txBody>
          <a:bodyPr/>
          <a:lstStyle/>
          <a:p>
            <a:endParaRPr lang="it-IT"/>
          </a:p>
        </p:txBody>
      </p:sp>
    </p:spTree>
    <p:extLst>
      <p:ext uri="{BB962C8B-B14F-4D97-AF65-F5344CB8AC3E}">
        <p14:creationId xmlns:p14="http://schemas.microsoft.com/office/powerpoint/2010/main" val="323522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6">
            <a:extLst>
              <a:ext uri="{FF2B5EF4-FFF2-40B4-BE49-F238E27FC236}">
                <a16:creationId xmlns:a16="http://schemas.microsoft.com/office/drawing/2014/main" xmlns="" id="{6C159CBF-1931-4C9F-8657-408CAD409CF1}"/>
              </a:ext>
            </a:extLst>
          </p:cNvPr>
          <p:cNvGraphicFramePr>
            <a:graphicFrameLocks noGrp="1"/>
          </p:cNvGraphicFramePr>
          <p:nvPr>
            <p:extLst/>
          </p:nvPr>
        </p:nvGraphicFramePr>
        <p:xfrm>
          <a:off x="1015687" y="1389803"/>
          <a:ext cx="10852775" cy="3753857"/>
        </p:xfrm>
        <a:graphic>
          <a:graphicData uri="http://schemas.openxmlformats.org/drawingml/2006/table">
            <a:tbl>
              <a:tblPr firstRow="1" bandRow="1">
                <a:tableStyleId>{F2DE63D5-997A-4646-A377-4702673A728D}</a:tableStyleId>
              </a:tblPr>
              <a:tblGrid>
                <a:gridCol w="1966040">
                  <a:extLst>
                    <a:ext uri="{9D8B030D-6E8A-4147-A177-3AD203B41FA5}">
                      <a16:colId xmlns:a16="http://schemas.microsoft.com/office/drawing/2014/main" xmlns="" val="249623752"/>
                    </a:ext>
                  </a:extLst>
                </a:gridCol>
                <a:gridCol w="8886735">
                  <a:extLst>
                    <a:ext uri="{9D8B030D-6E8A-4147-A177-3AD203B41FA5}">
                      <a16:colId xmlns:a16="http://schemas.microsoft.com/office/drawing/2014/main" xmlns="" val="3042581870"/>
                    </a:ext>
                  </a:extLst>
                </a:gridCol>
              </a:tblGrid>
              <a:tr h="320423">
                <a:tc>
                  <a:txBody>
                    <a:bodyPr/>
                    <a:lstStyle/>
                    <a:p>
                      <a:pPr rtl="0" fontAlgn="ctr">
                        <a:spcBef>
                          <a:spcPts val="0"/>
                        </a:spcBef>
                        <a:spcAft>
                          <a:spcPts val="0"/>
                        </a:spcAft>
                      </a:pPr>
                      <a:r>
                        <a:rPr lang="it-IT" sz="1600" b="1" i="0" u="none" strike="noStrike" dirty="0" err="1">
                          <a:solidFill>
                            <a:srgbClr val="000000"/>
                          </a:solidFill>
                          <a:effectLst/>
                          <a:latin typeface="Arial" panose="020B0604020202020204" pitchFamily="34" charset="0"/>
                          <a:cs typeface="Arial" panose="020B0604020202020204" pitchFamily="34" charset="0"/>
                        </a:rPr>
                        <a:t>Study</a:t>
                      </a:r>
                      <a:r>
                        <a:rPr lang="it-IT" sz="1600" b="1" i="0" u="none" strike="noStrike" dirty="0">
                          <a:solidFill>
                            <a:srgbClr val="000000"/>
                          </a:solidFill>
                          <a:effectLst/>
                          <a:latin typeface="Arial" panose="020B0604020202020204" pitchFamily="34" charset="0"/>
                          <a:cs typeface="Arial" panose="020B0604020202020204" pitchFamily="34" charset="0"/>
                        </a:rPr>
                        <a:t> Design</a:t>
                      </a:r>
                      <a:endParaRPr lang="it-IT" sz="1600" dirty="0">
                        <a:effectLst/>
                        <a:latin typeface="Arial" panose="020B0604020202020204" pitchFamily="34" charset="0"/>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spcBef>
                          <a:spcPts val="0"/>
                        </a:spcBef>
                        <a:spcAft>
                          <a:spcPts val="0"/>
                        </a:spcAft>
                      </a:pPr>
                      <a:r>
                        <a:rPr lang="en-US" sz="1600" b="0" i="0" u="none" strike="noStrike" dirty="0" smtClean="0">
                          <a:solidFill>
                            <a:srgbClr val="000000"/>
                          </a:solidFill>
                          <a:effectLst/>
                          <a:latin typeface="Arial" panose="020B0604020202020204" pitchFamily="34" charset="0"/>
                          <a:cs typeface="Arial" panose="020B0604020202020204" pitchFamily="34" charset="0"/>
                        </a:rPr>
                        <a:t>Non-randomized, open label, single arm, phase II clinical trial</a:t>
                      </a:r>
                      <a:endParaRPr lang="en-US" sz="1600" dirty="0">
                        <a:effectLst/>
                        <a:latin typeface="Arial" panose="020B0604020202020204" pitchFamily="34" charset="0"/>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3794468"/>
                  </a:ext>
                </a:extLst>
              </a:tr>
              <a:tr h="553457">
                <a:tc>
                  <a:txBody>
                    <a:bodyPr/>
                    <a:lstStyle/>
                    <a:p>
                      <a:pPr rtl="0" fontAlgn="ctr">
                        <a:spcBef>
                          <a:spcPts val="0"/>
                        </a:spcBef>
                        <a:spcAft>
                          <a:spcPts val="0"/>
                        </a:spcAft>
                      </a:pPr>
                      <a:r>
                        <a:rPr lang="it-IT" sz="1600" b="1" i="0" u="none" strike="noStrike" kern="1200" dirty="0" smtClean="0">
                          <a:solidFill>
                            <a:srgbClr val="000000"/>
                          </a:solidFill>
                          <a:effectLst/>
                          <a:latin typeface="Arial" panose="020B0604020202020204" pitchFamily="34" charset="0"/>
                          <a:ea typeface="+mn-ea"/>
                          <a:cs typeface="Arial" panose="020B0604020202020204" pitchFamily="34" charset="0"/>
                        </a:rPr>
                        <a:t>Promotor</a:t>
                      </a:r>
                      <a:endParaRPr lang="it-IT" sz="16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spcBef>
                          <a:spcPts val="0"/>
                        </a:spcBef>
                        <a:spcAft>
                          <a:spcPts val="0"/>
                        </a:spcAft>
                      </a:pPr>
                      <a:r>
                        <a:rPr lang="it-IT" sz="1600" dirty="0" smtClean="0">
                          <a:effectLst/>
                          <a:latin typeface="Arial" panose="020B0604020202020204" pitchFamily="34" charset="0"/>
                          <a:cs typeface="Arial" panose="020B0604020202020204" pitchFamily="34" charset="0"/>
                        </a:rPr>
                        <a:t>CNAO</a:t>
                      </a:r>
                      <a:endParaRPr lang="it-IT" sz="1600" dirty="0">
                        <a:effectLst/>
                        <a:latin typeface="Arial" panose="020B0604020202020204" pitchFamily="34" charset="0"/>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735">
                <a:tc>
                  <a:txBody>
                    <a:bodyPr/>
                    <a:lstStyle/>
                    <a:p>
                      <a:pPr rtl="0" fontAlgn="ctr">
                        <a:spcBef>
                          <a:spcPts val="0"/>
                        </a:spcBef>
                        <a:spcAft>
                          <a:spcPts val="0"/>
                        </a:spcAft>
                      </a:pPr>
                      <a:r>
                        <a:rPr lang="it-IT" sz="1600" b="1" i="0" u="none" strike="noStrike" dirty="0" err="1" smtClean="0">
                          <a:solidFill>
                            <a:srgbClr val="000000"/>
                          </a:solidFill>
                          <a:effectLst/>
                          <a:latin typeface="Arial" panose="020B0604020202020204" pitchFamily="34" charset="0"/>
                          <a:cs typeface="Arial" panose="020B0604020202020204" pitchFamily="34" charset="0"/>
                        </a:rPr>
                        <a:t>Objectives</a:t>
                      </a:r>
                      <a:endParaRPr lang="it-IT" sz="1600" dirty="0">
                        <a:effectLst/>
                        <a:latin typeface="Arial" panose="020B0604020202020204" pitchFamily="34" charset="0"/>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Arial" panose="020B0604020202020204" pitchFamily="34" charset="0"/>
                          <a:cs typeface="Arial" panose="020B0604020202020204" pitchFamily="34" charset="0"/>
                        </a:rPr>
                        <a:t>Primary</a:t>
                      </a:r>
                      <a:r>
                        <a:rPr lang="en-US" sz="1600" b="1" i="0" u="none" strike="noStrike" baseline="0" dirty="0" smtClean="0">
                          <a:solidFill>
                            <a:srgbClr val="000000"/>
                          </a:solidFill>
                          <a:effectLst/>
                          <a:latin typeface="Arial" panose="020B0604020202020204" pitchFamily="34" charset="0"/>
                          <a:cs typeface="Arial" panose="020B0604020202020204" pitchFamily="34" charset="0"/>
                        </a:rPr>
                        <a:t> </a:t>
                      </a:r>
                      <a:r>
                        <a:rPr lang="en-US" sz="1600" b="1" i="0" u="none" strike="noStrike" dirty="0" smtClean="0">
                          <a:solidFill>
                            <a:srgbClr val="000000"/>
                          </a:solidFill>
                          <a:effectLst/>
                          <a:latin typeface="Arial" panose="020B0604020202020204" pitchFamily="34" charset="0"/>
                          <a:cs typeface="Arial" panose="020B0604020202020204" pitchFamily="34" charset="0"/>
                        </a:rPr>
                        <a:t>objective: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tx1"/>
                          </a:solidFill>
                          <a:latin typeface="+mn-lt"/>
                          <a:ea typeface="+mn-ea"/>
                          <a:cs typeface="+mn-cs"/>
                        </a:rPr>
                        <a:t>to estimate the effect, in terms of clinical response, of immunotherapy associating carbon ion treatment in the palliative setting across different malignancies, for which immunotherapy is currently the standard of care. 		</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600" b="0" i="0" u="none" strike="noStrike" dirty="0" smtClean="0">
                        <a:solidFill>
                          <a:srgbClr val="000000"/>
                        </a:solidFill>
                        <a:effectLst/>
                        <a:latin typeface="Arial" panose="020B0604020202020204" pitchFamily="34" charset="0"/>
                        <a:cs typeface="Arial" panose="020B0604020202020204" pitchFamily="34" charset="0"/>
                      </a:endParaRPr>
                    </a:p>
                    <a:p>
                      <a:pPr algn="l" rtl="0" fontAlgn="ctr">
                        <a:spcBef>
                          <a:spcPts val="0"/>
                        </a:spcBef>
                        <a:spcAft>
                          <a:spcPts val="0"/>
                        </a:spcAft>
                      </a:pPr>
                      <a:r>
                        <a:rPr lang="en-US" sz="1600" b="1" i="0" u="none" strike="noStrike" dirty="0" smtClean="0">
                          <a:solidFill>
                            <a:srgbClr val="000000"/>
                          </a:solidFill>
                          <a:effectLst/>
                          <a:latin typeface="Arial" panose="020B0604020202020204" pitchFamily="34" charset="0"/>
                          <a:cs typeface="Arial" panose="020B0604020202020204" pitchFamily="34" charset="0"/>
                        </a:rPr>
                        <a:t>Secondary objectives: </a:t>
                      </a:r>
                      <a:endParaRPr lang="en-US" sz="1600" b="1" dirty="0" smtClean="0">
                        <a:effectLst/>
                        <a:latin typeface="Arial" panose="020B0604020202020204" pitchFamily="34" charset="0"/>
                        <a:cs typeface="Arial" panose="020B0604020202020204" pitchFamily="34" charset="0"/>
                      </a:endParaRPr>
                    </a:p>
                    <a:p>
                      <a:pPr marL="342900" indent="-342900" algn="just" rtl="0" fontAlgn="base">
                        <a:spcBef>
                          <a:spcPts val="0"/>
                        </a:spcBef>
                        <a:spcAft>
                          <a:spcPts val="0"/>
                        </a:spcAft>
                        <a:buFont typeface="Arial" panose="020B0604020202020204" pitchFamily="34" charset="0"/>
                        <a:buAutoNum type="arabicPeriod"/>
                      </a:pPr>
                      <a:r>
                        <a:rPr lang="en-US" sz="1600" b="0" i="0" u="none" strike="noStrike" dirty="0" smtClean="0">
                          <a:solidFill>
                            <a:srgbClr val="000000"/>
                          </a:solidFill>
                          <a:effectLst/>
                          <a:latin typeface="Arial" panose="020B0604020202020204" pitchFamily="34" charset="0"/>
                          <a:cs typeface="Arial" panose="020B0604020202020204" pitchFamily="34" charset="0"/>
                        </a:rPr>
                        <a:t>to describe the safety profile of the association of carbon ion radiation therapy and systemic immunotherapy in the palliative setting across different malignancies, for which immunotherapy is currently the standard of care;</a:t>
                      </a:r>
                    </a:p>
                    <a:p>
                      <a:pPr marL="342900" indent="-342900" algn="just" rtl="0" fontAlgn="base">
                        <a:spcBef>
                          <a:spcPts val="0"/>
                        </a:spcBef>
                        <a:spcAft>
                          <a:spcPts val="0"/>
                        </a:spcAft>
                        <a:buFont typeface="Arial" panose="020B0604020202020204" pitchFamily="34" charset="0"/>
                        <a:buAutoNum type="arabicPeriod"/>
                      </a:pPr>
                      <a:r>
                        <a:rPr lang="en-US" sz="1600" b="0" i="0" u="none" strike="noStrike" dirty="0" smtClean="0">
                          <a:solidFill>
                            <a:srgbClr val="000000"/>
                          </a:solidFill>
                          <a:effectLst/>
                          <a:latin typeface="Arial" panose="020B0604020202020204" pitchFamily="34" charset="0"/>
                          <a:cs typeface="Arial" panose="020B0604020202020204" pitchFamily="34" charset="0"/>
                        </a:rPr>
                        <a:t>to estimate the effect, in terms of survival, of immunotherapy with the association of carbon ion radiation treatment in the palliative setting across different</a:t>
                      </a: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28931708"/>
                  </a:ext>
                </a:extLst>
              </a:tr>
            </a:tbl>
          </a:graphicData>
        </a:graphic>
      </p:graphicFrame>
      <p:sp>
        <p:nvSpPr>
          <p:cNvPr id="3" name="Titolo 1">
            <a:extLst>
              <a:ext uri="{FF2B5EF4-FFF2-40B4-BE49-F238E27FC236}">
                <a16:creationId xmlns:a16="http://schemas.microsoft.com/office/drawing/2014/main" xmlns="" id="{DB49E201-B24C-4A6F-BAC1-1D07CA3A128B}"/>
              </a:ext>
            </a:extLst>
          </p:cNvPr>
          <p:cNvSpPr txBox="1">
            <a:spLocks/>
          </p:cNvSpPr>
          <p:nvPr/>
        </p:nvSpPr>
        <p:spPr>
          <a:xfrm>
            <a:off x="990600" y="212725"/>
            <a:ext cx="11015472" cy="854540"/>
          </a:xfrm>
          <a:prstGeom prst="rect">
            <a:avLst/>
          </a:prstGeom>
        </p:spPr>
        <p:txBody>
          <a:bodyPr vert="horz" lIns="91440" tIns="45720" rIns="91440" bIns="45720" rtlCol="0">
            <a:normAutofit/>
          </a:bodyPr>
          <a:lstStyle>
            <a:defPPr>
              <a:defRPr lang="it-IT"/>
            </a:defPPr>
            <a:lvl1pPr indent="0">
              <a:lnSpc>
                <a:spcPct val="90000"/>
              </a:lnSpc>
              <a:spcBef>
                <a:spcPts val="1000"/>
              </a:spcBef>
              <a:buFont typeface="Arial" panose="020B0604020202020204" pitchFamily="34" charset="0"/>
              <a:buNone/>
              <a:defRPr sz="2400" b="1">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Immune checkpoint inhibitors and Carbon </a:t>
            </a:r>
            <a:r>
              <a:rPr lang="en-US" dirty="0" err="1"/>
              <a:t>iON</a:t>
            </a:r>
            <a:r>
              <a:rPr lang="en-US" dirty="0"/>
              <a:t> radiotherapy In solid Cancers with stable disease (</a:t>
            </a:r>
            <a:r>
              <a:rPr lang="en-US" u="sng" dirty="0">
                <a:solidFill>
                  <a:srgbClr val="FF0000"/>
                </a:solidFill>
              </a:rPr>
              <a:t>ICONIC</a:t>
            </a:r>
            <a:r>
              <a:rPr lang="en-US" dirty="0"/>
              <a:t>)</a:t>
            </a:r>
          </a:p>
        </p:txBody>
      </p:sp>
      <p:sp>
        <p:nvSpPr>
          <p:cNvPr id="4" name="CasellaDiTesto 3"/>
          <p:cNvSpPr txBox="1"/>
          <p:nvPr/>
        </p:nvSpPr>
        <p:spPr>
          <a:xfrm>
            <a:off x="3184394" y="5680856"/>
            <a:ext cx="6292420" cy="369332"/>
          </a:xfrm>
          <a:prstGeom prst="rect">
            <a:avLst/>
          </a:prstGeom>
          <a:noFill/>
        </p:spPr>
        <p:txBody>
          <a:bodyPr wrap="square" rtlCol="0">
            <a:spAutoFit/>
          </a:bodyPr>
          <a:lstStyle/>
          <a:p>
            <a:r>
              <a:rPr lang="it-IT" dirty="0" err="1" smtClean="0"/>
              <a:t>Enrolled</a:t>
            </a:r>
            <a:r>
              <a:rPr lang="it-IT" dirty="0" smtClean="0"/>
              <a:t> </a:t>
            </a:r>
            <a:r>
              <a:rPr lang="it-IT" dirty="0" err="1" smtClean="0"/>
              <a:t>patients</a:t>
            </a:r>
            <a:r>
              <a:rPr lang="it-IT" dirty="0" smtClean="0"/>
              <a:t>: 2/27 </a:t>
            </a:r>
          </a:p>
        </p:txBody>
      </p:sp>
      <p:sp>
        <p:nvSpPr>
          <p:cNvPr id="6" name="Segnaposto contenuto 5"/>
          <p:cNvSpPr>
            <a:spLocks noGrp="1"/>
          </p:cNvSpPr>
          <p:nvPr>
            <p:ph sz="quarter" idx="10"/>
          </p:nvPr>
        </p:nvSpPr>
        <p:spPr/>
        <p:txBody>
          <a:bodyPr/>
          <a:lstStyle/>
          <a:p>
            <a:endParaRPr lang="it-IT"/>
          </a:p>
        </p:txBody>
      </p:sp>
    </p:spTree>
    <p:extLst>
      <p:ext uri="{BB962C8B-B14F-4D97-AF65-F5344CB8AC3E}">
        <p14:creationId xmlns:p14="http://schemas.microsoft.com/office/powerpoint/2010/main" val="2872854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9115425" y="3607512"/>
            <a:ext cx="4171950"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Durante M, 2019</a:t>
            </a:r>
          </a:p>
        </p:txBody>
      </p:sp>
      <p:pic>
        <p:nvPicPr>
          <p:cNvPr id="6" name="Immagine 5"/>
          <p:cNvPicPr>
            <a:picLocks noChangeAspect="1"/>
          </p:cNvPicPr>
          <p:nvPr/>
        </p:nvPicPr>
        <p:blipFill rotWithShape="1">
          <a:blip r:embed="rId3"/>
          <a:srcRect b="225"/>
          <a:stretch/>
        </p:blipFill>
        <p:spPr>
          <a:xfrm>
            <a:off x="356763" y="29448"/>
            <a:ext cx="5462146" cy="5367647"/>
          </a:xfrm>
          <a:prstGeom prst="rect">
            <a:avLst/>
          </a:prstGeom>
        </p:spPr>
      </p:pic>
      <p:pic>
        <p:nvPicPr>
          <p:cNvPr id="7" name="Immagine 6">
            <a:extLst>
              <a:ext uri="{FF2B5EF4-FFF2-40B4-BE49-F238E27FC236}">
                <a16:creationId xmlns="" xmlns:a16="http://schemas.microsoft.com/office/drawing/2014/main" id="{20657813-B2B4-9463-E1D0-BE74B872FED0}"/>
              </a:ext>
            </a:extLst>
          </p:cNvPr>
          <p:cNvPicPr>
            <a:picLocks noChangeAspect="1"/>
          </p:cNvPicPr>
          <p:nvPr/>
        </p:nvPicPr>
        <p:blipFill>
          <a:blip r:embed="rId4"/>
          <a:stretch>
            <a:fillRect/>
          </a:stretch>
        </p:blipFill>
        <p:spPr>
          <a:xfrm>
            <a:off x="5712031" y="482275"/>
            <a:ext cx="6258544" cy="3712615"/>
          </a:xfrm>
          <a:prstGeom prst="rect">
            <a:avLst/>
          </a:prstGeom>
        </p:spPr>
      </p:pic>
      <p:sp>
        <p:nvSpPr>
          <p:cNvPr id="8" name="Rettangolo 7"/>
          <p:cNvSpPr/>
          <p:nvPr/>
        </p:nvSpPr>
        <p:spPr>
          <a:xfrm>
            <a:off x="3983060" y="5191523"/>
            <a:ext cx="6096000" cy="492443"/>
          </a:xfrm>
          <a:prstGeom prst="rect">
            <a:avLst/>
          </a:prstGeom>
        </p:spPr>
        <p:txBody>
          <a:bodyPr>
            <a:spAutoFit/>
          </a:bodyPr>
          <a:lstStyle/>
          <a:p>
            <a:r>
              <a:rPr lang="it-IT" sz="1200" dirty="0" err="1">
                <a:solidFill>
                  <a:srgbClr val="000000"/>
                </a:solidFill>
              </a:rPr>
              <a:t>Gaikwad</a:t>
            </a:r>
            <a:r>
              <a:rPr lang="it-IT" sz="1200" dirty="0">
                <a:solidFill>
                  <a:srgbClr val="000000"/>
                </a:solidFill>
              </a:rPr>
              <a:t> U 2023</a:t>
            </a:r>
            <a:r>
              <a:rPr lang="it-IT" sz="1200" dirty="0"/>
              <a:t> </a:t>
            </a:r>
            <a:r>
              <a:rPr lang="it-IT" sz="1400" dirty="0"/>
              <a:t/>
            </a:r>
            <a:br>
              <a:rPr lang="it-IT" sz="1400" dirty="0"/>
            </a:br>
            <a:endParaRPr lang="it-IT" sz="1400" dirty="0"/>
          </a:p>
        </p:txBody>
      </p:sp>
      <p:sp>
        <p:nvSpPr>
          <p:cNvPr id="10" name="Rettangolo 9"/>
          <p:cNvSpPr/>
          <p:nvPr/>
        </p:nvSpPr>
        <p:spPr>
          <a:xfrm>
            <a:off x="9928062" y="3986942"/>
            <a:ext cx="6096000" cy="492443"/>
          </a:xfrm>
          <a:prstGeom prst="rect">
            <a:avLst/>
          </a:prstGeom>
        </p:spPr>
        <p:txBody>
          <a:bodyPr>
            <a:spAutoFit/>
          </a:bodyPr>
          <a:lstStyle/>
          <a:p>
            <a:r>
              <a:rPr lang="it-IT" sz="1200" dirty="0">
                <a:solidFill>
                  <a:srgbClr val="000000"/>
                </a:solidFill>
              </a:rPr>
              <a:t>Durante M 2019</a:t>
            </a:r>
            <a:r>
              <a:rPr lang="it-IT" sz="1400" dirty="0"/>
              <a:t/>
            </a:r>
            <a:br>
              <a:rPr lang="it-IT" sz="1400" dirty="0"/>
            </a:br>
            <a:endParaRPr lang="it-IT" sz="1400" dirty="0"/>
          </a:p>
        </p:txBody>
      </p:sp>
      <p:sp>
        <p:nvSpPr>
          <p:cNvPr id="3" name="CasellaDiTesto 2">
            <a:extLst>
              <a:ext uri="{FF2B5EF4-FFF2-40B4-BE49-F238E27FC236}">
                <a16:creationId xmlns="" xmlns:a16="http://schemas.microsoft.com/office/drawing/2014/main" id="{C5FC389A-DBB3-027A-D8AC-CB069A90E9D7}"/>
              </a:ext>
            </a:extLst>
          </p:cNvPr>
          <p:cNvSpPr txBox="1"/>
          <p:nvPr/>
        </p:nvSpPr>
        <p:spPr>
          <a:xfrm>
            <a:off x="7819937" y="4700603"/>
            <a:ext cx="4383208" cy="2308324"/>
          </a:xfrm>
          <a:prstGeom prst="rect">
            <a:avLst/>
          </a:prstGeom>
          <a:noFill/>
        </p:spPr>
        <p:txBody>
          <a:bodyPr wrap="square">
            <a:spAutoFit/>
          </a:bodyPr>
          <a:lstStyle/>
          <a:p>
            <a:pPr marL="285750" indent="-285750">
              <a:buFont typeface="Wingdings" panose="05000000000000000000" pitchFamily="2" charset="2"/>
              <a:buChar char="§"/>
            </a:pPr>
            <a:r>
              <a:rPr lang="en-US" sz="1600" dirty="0"/>
              <a:t>Higher LET and RBE have  greater impact on antigen release and less immune suppression</a:t>
            </a:r>
            <a:r>
              <a:rPr lang="en-US" sz="1600" b="0" i="0" dirty="0">
                <a:effectLst/>
              </a:rPr>
              <a:t> increasing sensitivity to CTLs and induction of  </a:t>
            </a:r>
            <a:r>
              <a:rPr lang="it-IT" sz="1600" b="0" i="0" dirty="0">
                <a:effectLst/>
              </a:rPr>
              <a:t>MDSC/</a:t>
            </a:r>
            <a:r>
              <a:rPr lang="it-IT" sz="1600" b="0" i="0" dirty="0" err="1">
                <a:effectLst/>
              </a:rPr>
              <a:t>T</a:t>
            </a:r>
            <a:r>
              <a:rPr lang="it-IT" sz="1600" b="0" i="0" baseline="-25000" dirty="0" err="1">
                <a:effectLst/>
              </a:rPr>
              <a:t>reg</a:t>
            </a:r>
            <a:r>
              <a:rPr lang="it-IT" sz="1600" b="0" i="0" dirty="0">
                <a:effectLst/>
              </a:rPr>
              <a:t> </a:t>
            </a:r>
          </a:p>
          <a:p>
            <a:pPr marL="285750" indent="-285750">
              <a:buFont typeface="Wingdings" panose="05000000000000000000" pitchFamily="2" charset="2"/>
              <a:buChar char="§"/>
            </a:pPr>
            <a:r>
              <a:rPr lang="en-US" sz="1600" b="0" i="0" dirty="0">
                <a:effectLst/>
              </a:rPr>
              <a:t>PBT induces long-term inhibition of cell migration</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Ø"/>
            </a:pPr>
            <a:r>
              <a:rPr lang="en-US" sz="1600" b="0" i="0" dirty="0">
                <a:effectLst/>
              </a:rPr>
              <a:t> </a:t>
            </a:r>
            <a:r>
              <a:rPr lang="en-US" sz="1600" dirty="0"/>
              <a:t>Lower severe lymphopenia with protons</a:t>
            </a:r>
          </a:p>
          <a:p>
            <a:endParaRPr lang="it-IT" sz="1600" dirty="0"/>
          </a:p>
        </p:txBody>
      </p:sp>
      <p:sp>
        <p:nvSpPr>
          <p:cNvPr id="4" name="Parentesi graffa aperta 3">
            <a:extLst>
              <a:ext uri="{FF2B5EF4-FFF2-40B4-BE49-F238E27FC236}">
                <a16:creationId xmlns="" xmlns:a16="http://schemas.microsoft.com/office/drawing/2014/main" id="{5396CD2B-66A0-E158-61A8-CC058EE08845}"/>
              </a:ext>
            </a:extLst>
          </p:cNvPr>
          <p:cNvSpPr/>
          <p:nvPr/>
        </p:nvSpPr>
        <p:spPr>
          <a:xfrm>
            <a:off x="7458138" y="4454331"/>
            <a:ext cx="345839" cy="2302516"/>
          </a:xfrm>
          <a:prstGeom prst="lef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 name="CasellaDiTesto 1">
            <a:extLst>
              <a:ext uri="{FF2B5EF4-FFF2-40B4-BE49-F238E27FC236}">
                <a16:creationId xmlns="" xmlns:a16="http://schemas.microsoft.com/office/drawing/2014/main" id="{A341A250-1B6B-952C-C1BE-23AA3635AA4F}"/>
              </a:ext>
            </a:extLst>
          </p:cNvPr>
          <p:cNvSpPr txBox="1"/>
          <p:nvPr/>
        </p:nvSpPr>
        <p:spPr>
          <a:xfrm>
            <a:off x="7881415" y="4298971"/>
            <a:ext cx="911916" cy="369332"/>
          </a:xfrm>
          <a:prstGeom prst="rect">
            <a:avLst/>
          </a:prstGeom>
          <a:noFill/>
        </p:spPr>
        <p:txBody>
          <a:bodyPr wrap="none" rtlCol="0">
            <a:spAutoFit/>
          </a:bodyPr>
          <a:lstStyle/>
          <a:p>
            <a:r>
              <a:rPr lang="it-IT" dirty="0"/>
              <a:t>In vitro:</a:t>
            </a:r>
          </a:p>
        </p:txBody>
      </p:sp>
    </p:spTree>
    <p:extLst>
      <p:ext uri="{BB962C8B-B14F-4D97-AF65-F5344CB8AC3E}">
        <p14:creationId xmlns:p14="http://schemas.microsoft.com/office/powerpoint/2010/main" val="334330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tangolo 33"/>
          <p:cNvSpPr/>
          <p:nvPr/>
        </p:nvSpPr>
        <p:spPr>
          <a:xfrm>
            <a:off x="1295467" y="2624523"/>
            <a:ext cx="20162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err="1"/>
              <a:t>Advanced</a:t>
            </a:r>
            <a:r>
              <a:rPr lang="it-IT" sz="2400" dirty="0"/>
              <a:t> </a:t>
            </a:r>
            <a:r>
              <a:rPr lang="it-IT" sz="2400" dirty="0" err="1"/>
              <a:t>disease</a:t>
            </a:r>
            <a:endParaRPr lang="it-IT" sz="2400" dirty="0"/>
          </a:p>
        </p:txBody>
      </p:sp>
      <p:cxnSp>
        <p:nvCxnSpPr>
          <p:cNvPr id="36" name="Connettore 2 35"/>
          <p:cNvCxnSpPr>
            <a:stCxn id="34" idx="3"/>
            <a:endCxn id="37" idx="1"/>
          </p:cNvCxnSpPr>
          <p:nvPr/>
        </p:nvCxnSpPr>
        <p:spPr>
          <a:xfrm>
            <a:off x="3311691" y="2912555"/>
            <a:ext cx="12481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Rettangolo 36"/>
          <p:cNvSpPr/>
          <p:nvPr/>
        </p:nvSpPr>
        <p:spPr>
          <a:xfrm>
            <a:off x="4559829" y="2624523"/>
            <a:ext cx="2016224"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rPr>
              <a:t>SD</a:t>
            </a:r>
          </a:p>
        </p:txBody>
      </p:sp>
      <p:sp>
        <p:nvSpPr>
          <p:cNvPr id="38" name="Freccia a destra 37"/>
          <p:cNvSpPr/>
          <p:nvPr/>
        </p:nvSpPr>
        <p:spPr>
          <a:xfrm>
            <a:off x="5697089" y="3488619"/>
            <a:ext cx="4224000" cy="792088"/>
          </a:xfrm>
          <a:prstGeom prst="right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err="1"/>
              <a:t>Immunotherapy</a:t>
            </a:r>
            <a:endParaRPr lang="it-IT" sz="2400" dirty="0"/>
          </a:p>
        </p:txBody>
      </p:sp>
      <p:sp>
        <p:nvSpPr>
          <p:cNvPr id="39" name="Freccia in giù 38"/>
          <p:cNvSpPr/>
          <p:nvPr/>
        </p:nvSpPr>
        <p:spPr>
          <a:xfrm rot="10800000">
            <a:off x="5283312" y="3272595"/>
            <a:ext cx="480000" cy="108000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dirty="0"/>
          </a:p>
        </p:txBody>
      </p:sp>
      <p:sp>
        <p:nvSpPr>
          <p:cNvPr id="40" name="CasellaDiTesto 39"/>
          <p:cNvSpPr txBox="1"/>
          <p:nvPr/>
        </p:nvSpPr>
        <p:spPr>
          <a:xfrm>
            <a:off x="4655840" y="4280707"/>
            <a:ext cx="1728192" cy="461665"/>
          </a:xfrm>
          <a:prstGeom prst="rect">
            <a:avLst/>
          </a:prstGeom>
          <a:noFill/>
        </p:spPr>
        <p:txBody>
          <a:bodyPr wrap="square" rtlCol="0">
            <a:spAutoFit/>
          </a:bodyPr>
          <a:lstStyle/>
          <a:p>
            <a:pPr algn="ctr"/>
            <a:r>
              <a:rPr lang="it-IT" sz="2400" dirty="0" err="1"/>
              <a:t>Carbon</a:t>
            </a:r>
            <a:r>
              <a:rPr lang="it-IT" sz="2400" dirty="0"/>
              <a:t> </a:t>
            </a:r>
            <a:r>
              <a:rPr lang="it-IT" sz="2400" dirty="0" err="1"/>
              <a:t>ion</a:t>
            </a:r>
            <a:endParaRPr lang="it-IT" sz="2400" dirty="0"/>
          </a:p>
        </p:txBody>
      </p:sp>
      <p:sp>
        <p:nvSpPr>
          <p:cNvPr id="41" name="Rettangolo 40"/>
          <p:cNvSpPr/>
          <p:nvPr/>
        </p:nvSpPr>
        <p:spPr>
          <a:xfrm>
            <a:off x="9936427" y="3632635"/>
            <a:ext cx="960107" cy="432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STOP</a:t>
            </a:r>
          </a:p>
        </p:txBody>
      </p:sp>
      <p:cxnSp>
        <p:nvCxnSpPr>
          <p:cNvPr id="42" name="Connettore 2 41"/>
          <p:cNvCxnSpPr>
            <a:stCxn id="37" idx="3"/>
            <a:endCxn id="43" idx="1"/>
          </p:cNvCxnSpPr>
          <p:nvPr/>
        </p:nvCxnSpPr>
        <p:spPr>
          <a:xfrm flipV="1">
            <a:off x="6576053" y="2910696"/>
            <a:ext cx="2400267" cy="18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Rettangolo 42"/>
          <p:cNvSpPr/>
          <p:nvPr/>
        </p:nvSpPr>
        <p:spPr>
          <a:xfrm>
            <a:off x="8976320" y="2622664"/>
            <a:ext cx="2112235"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PD</a:t>
            </a:r>
          </a:p>
        </p:txBody>
      </p:sp>
      <p:sp>
        <p:nvSpPr>
          <p:cNvPr id="44" name="Rettangolo 43"/>
          <p:cNvSpPr/>
          <p:nvPr/>
        </p:nvSpPr>
        <p:spPr>
          <a:xfrm>
            <a:off x="1775520" y="3684007"/>
            <a:ext cx="3588933" cy="396000"/>
          </a:xfrm>
          <a:prstGeom prst="rect">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err="1"/>
              <a:t>Immunotherapy</a:t>
            </a:r>
            <a:r>
              <a:rPr lang="it-IT" sz="2400" dirty="0"/>
              <a:t> (1st </a:t>
            </a:r>
            <a:r>
              <a:rPr lang="it-IT" sz="2400" dirty="0" err="1"/>
              <a:t>line</a:t>
            </a:r>
            <a:r>
              <a:rPr lang="it-IT" sz="2400" dirty="0"/>
              <a:t>)</a:t>
            </a:r>
          </a:p>
        </p:txBody>
      </p:sp>
      <p:sp>
        <p:nvSpPr>
          <p:cNvPr id="76" name="Titolo 75"/>
          <p:cNvSpPr>
            <a:spLocks noGrp="1"/>
          </p:cNvSpPr>
          <p:nvPr>
            <p:ph type="title"/>
          </p:nvPr>
        </p:nvSpPr>
        <p:spPr/>
        <p:txBody>
          <a:bodyPr>
            <a:normAutofit/>
          </a:bodyPr>
          <a:lstStyle/>
          <a:p>
            <a:r>
              <a:rPr lang="it-IT" sz="3600" dirty="0" smtClean="0">
                <a:solidFill>
                  <a:srgbClr val="FF0000"/>
                </a:solidFill>
              </a:rPr>
              <a:t>ICONIC: </a:t>
            </a:r>
            <a:r>
              <a:rPr lang="it-IT" sz="3600" dirty="0" err="1" smtClean="0">
                <a:solidFill>
                  <a:srgbClr val="FF0000"/>
                </a:solidFill>
              </a:rPr>
              <a:t>Study</a:t>
            </a:r>
            <a:r>
              <a:rPr lang="it-IT" sz="3600" dirty="0" smtClean="0">
                <a:solidFill>
                  <a:srgbClr val="FF0000"/>
                </a:solidFill>
              </a:rPr>
              <a:t> </a:t>
            </a:r>
            <a:r>
              <a:rPr lang="it-IT" sz="3600" dirty="0" err="1" smtClean="0">
                <a:solidFill>
                  <a:srgbClr val="FF0000"/>
                </a:solidFill>
              </a:rPr>
              <a:t>intervention</a:t>
            </a:r>
            <a:endParaRPr lang="it-IT" sz="3600" dirty="0">
              <a:solidFill>
                <a:srgbClr val="FF0000"/>
              </a:solidFill>
            </a:endParaRPr>
          </a:p>
        </p:txBody>
      </p:sp>
      <p:sp>
        <p:nvSpPr>
          <p:cNvPr id="4" name="Segnaposto contenuto 3"/>
          <p:cNvSpPr>
            <a:spLocks noGrp="1"/>
          </p:cNvSpPr>
          <p:nvPr>
            <p:ph sz="quarter" idx="10"/>
          </p:nvPr>
        </p:nvSpPr>
        <p:spPr/>
        <p:txBody>
          <a:bodyPr/>
          <a:lstStyle/>
          <a:p>
            <a:endParaRPr lang="it-IT"/>
          </a:p>
        </p:txBody>
      </p:sp>
      <p:sp>
        <p:nvSpPr>
          <p:cNvPr id="14" name="Parentesi graffa chiusa 13"/>
          <p:cNvSpPr/>
          <p:nvPr/>
        </p:nvSpPr>
        <p:spPr>
          <a:xfrm rot="5400000">
            <a:off x="7824480" y="2661181"/>
            <a:ext cx="192000" cy="499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2400"/>
          </a:p>
        </p:txBody>
      </p:sp>
      <p:sp>
        <p:nvSpPr>
          <p:cNvPr id="15" name="CasellaDiTesto 14"/>
          <p:cNvSpPr txBox="1"/>
          <p:nvPr/>
        </p:nvSpPr>
        <p:spPr>
          <a:xfrm>
            <a:off x="6111834" y="5349214"/>
            <a:ext cx="3648405" cy="461665"/>
          </a:xfrm>
          <a:prstGeom prst="rect">
            <a:avLst/>
          </a:prstGeom>
          <a:noFill/>
        </p:spPr>
        <p:txBody>
          <a:bodyPr wrap="square" rtlCol="0">
            <a:spAutoFit/>
          </a:bodyPr>
          <a:lstStyle/>
          <a:p>
            <a:pPr algn="ctr"/>
            <a:r>
              <a:rPr lang="it-IT" sz="2400" i="1" dirty="0"/>
              <a:t>ICONIC </a:t>
            </a:r>
            <a:r>
              <a:rPr lang="it-IT" sz="2400" i="1" dirty="0" err="1"/>
              <a:t>study</a:t>
            </a:r>
            <a:endParaRPr lang="it-IT" sz="2400" i="1" dirty="0"/>
          </a:p>
        </p:txBody>
      </p:sp>
      <p:sp>
        <p:nvSpPr>
          <p:cNvPr id="2" name="CasellaDiTesto 1"/>
          <p:cNvSpPr txBox="1"/>
          <p:nvPr/>
        </p:nvSpPr>
        <p:spPr>
          <a:xfrm>
            <a:off x="228599" y="4472051"/>
            <a:ext cx="4826111" cy="1754326"/>
          </a:xfrm>
          <a:prstGeom prst="rect">
            <a:avLst/>
          </a:prstGeom>
          <a:solidFill>
            <a:schemeClr val="bg1"/>
          </a:solidFill>
          <a:ln>
            <a:noFill/>
          </a:ln>
        </p:spPr>
        <p:txBody>
          <a:bodyPr wrap="square" rtlCol="0">
            <a:spAutoFit/>
          </a:bodyPr>
          <a:lstStyle/>
          <a:p>
            <a:pPr>
              <a:buNone/>
            </a:pPr>
            <a:r>
              <a:rPr lang="en-US"/>
              <a:t>Inclusion of cancer pts:</a:t>
            </a:r>
          </a:p>
          <a:p>
            <a:r>
              <a:rPr lang="en-US"/>
              <a:t>Under treatment with pembrolizumab per clinical practice (AIFA)</a:t>
            </a:r>
          </a:p>
          <a:p>
            <a:r>
              <a:rPr lang="en-US"/>
              <a:t>If best response = SD after at least 9-12 weeks from pembro start</a:t>
            </a:r>
            <a:endParaRPr lang="it-IT"/>
          </a:p>
          <a:p>
            <a:endParaRPr lang="it-IT" dirty="0"/>
          </a:p>
        </p:txBody>
      </p:sp>
      <p:sp>
        <p:nvSpPr>
          <p:cNvPr id="3" name="CasellaDiTesto 2"/>
          <p:cNvSpPr txBox="1"/>
          <p:nvPr/>
        </p:nvSpPr>
        <p:spPr>
          <a:xfrm>
            <a:off x="7676462" y="5792762"/>
            <a:ext cx="4167553" cy="466829"/>
          </a:xfrm>
          <a:prstGeom prst="rect">
            <a:avLst/>
          </a:prstGeom>
          <a:solidFill>
            <a:schemeClr val="bg1"/>
          </a:solidFill>
        </p:spPr>
        <p:txBody>
          <a:bodyPr wrap="square" rtlCol="0">
            <a:spAutoFit/>
          </a:bodyPr>
          <a:lstStyle/>
          <a:p>
            <a:endParaRPr lang="it-IT" dirty="0"/>
          </a:p>
        </p:txBody>
      </p:sp>
    </p:spTree>
    <p:extLst>
      <p:ext uri="{BB962C8B-B14F-4D97-AF65-F5344CB8AC3E}">
        <p14:creationId xmlns:p14="http://schemas.microsoft.com/office/powerpoint/2010/main" val="2387195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7388225" y="444500"/>
            <a:ext cx="3208338" cy="1447800"/>
          </a:xfrm>
          <a:prstGeom prst="rect">
            <a:avLst/>
          </a:prstGeom>
          <a:solidFill>
            <a:schemeClr val="bg1">
              <a:lumMod val="85000"/>
            </a:schemeClr>
          </a:solidFill>
          <a:ln>
            <a:noFill/>
          </a:ln>
          <a:extLst>
            <a:ext uri="{FAA26D3D-D897-4be2-8F04-BA451C77F1D7}"/>
          </a:extLst>
        </p:spPr>
        <p:txBody>
          <a:bodyPr lIns="92075" tIns="46038" rIns="92075" bIns="46038" anchor="ctr">
            <a:spAutoFit/>
          </a:bodyPr>
          <a:lstStyle>
            <a:lvl1pPr algn="ctr" rtl="0" fontAlgn="base">
              <a:spcBef>
                <a:spcPct val="0"/>
              </a:spcBef>
              <a:spcAft>
                <a:spcPct val="0"/>
              </a:spcAft>
              <a:defRPr kumimoji="1" sz="3200" b="1">
                <a:solidFill>
                  <a:schemeClr val="tx2"/>
                </a:solidFill>
                <a:latin typeface="+mj-lt"/>
                <a:ea typeface="+mj-ea"/>
                <a:cs typeface="+mj-cs"/>
              </a:defRPr>
            </a:lvl1pPr>
            <a:lvl2pPr algn="ctr" rtl="0" fontAlgn="base">
              <a:spcBef>
                <a:spcPct val="0"/>
              </a:spcBef>
              <a:spcAft>
                <a:spcPct val="0"/>
              </a:spcAft>
              <a:defRPr kumimoji="1" sz="3200" b="1">
                <a:solidFill>
                  <a:schemeClr val="tx2"/>
                </a:solidFill>
                <a:latin typeface="Helvetica" pitchFamily="31" charset="0"/>
                <a:ea typeface="ＭＳ Ｐゴシック" pitchFamily="31" charset="-128"/>
                <a:cs typeface="ＭＳ Ｐゴシック" pitchFamily="31" charset="-128"/>
              </a:defRPr>
            </a:lvl2pPr>
            <a:lvl3pPr algn="ctr" rtl="0" fontAlgn="base">
              <a:spcBef>
                <a:spcPct val="0"/>
              </a:spcBef>
              <a:spcAft>
                <a:spcPct val="0"/>
              </a:spcAft>
              <a:defRPr kumimoji="1" sz="3200" b="1">
                <a:solidFill>
                  <a:schemeClr val="tx2"/>
                </a:solidFill>
                <a:latin typeface="Helvetica" pitchFamily="31" charset="0"/>
                <a:ea typeface="ＭＳ Ｐゴシック" pitchFamily="31" charset="-128"/>
                <a:cs typeface="ＭＳ Ｐゴシック" pitchFamily="31" charset="-128"/>
              </a:defRPr>
            </a:lvl3pPr>
            <a:lvl4pPr algn="ctr" rtl="0" fontAlgn="base">
              <a:spcBef>
                <a:spcPct val="0"/>
              </a:spcBef>
              <a:spcAft>
                <a:spcPct val="0"/>
              </a:spcAft>
              <a:defRPr kumimoji="1" sz="3200" b="1">
                <a:solidFill>
                  <a:schemeClr val="tx2"/>
                </a:solidFill>
                <a:latin typeface="Helvetica" pitchFamily="31" charset="0"/>
                <a:ea typeface="ＭＳ Ｐゴシック" pitchFamily="31" charset="-128"/>
                <a:cs typeface="ＭＳ Ｐゴシック" pitchFamily="31" charset="-128"/>
              </a:defRPr>
            </a:lvl4pPr>
            <a:lvl5pPr algn="ctr" rtl="0" fontAlgn="base">
              <a:spcBef>
                <a:spcPct val="0"/>
              </a:spcBef>
              <a:spcAft>
                <a:spcPct val="0"/>
              </a:spcAft>
              <a:defRPr kumimoji="1" sz="3200" b="1">
                <a:solidFill>
                  <a:schemeClr val="tx2"/>
                </a:solidFill>
                <a:latin typeface="Helvetica" pitchFamily="31" charset="0"/>
                <a:ea typeface="ＭＳ Ｐゴシック" pitchFamily="31" charset="-128"/>
                <a:cs typeface="ＭＳ Ｐゴシック" pitchFamily="31" charset="-128"/>
              </a:defRPr>
            </a:lvl5pPr>
            <a:lvl6pPr marL="457200" algn="ctr" rtl="0" fontAlgn="base">
              <a:spcBef>
                <a:spcPct val="0"/>
              </a:spcBef>
              <a:spcAft>
                <a:spcPct val="0"/>
              </a:spcAft>
              <a:defRPr kumimoji="1" sz="3200" b="1">
                <a:solidFill>
                  <a:schemeClr val="tx2"/>
                </a:solidFill>
                <a:latin typeface="Helvetica" pitchFamily="31" charset="0"/>
                <a:ea typeface="ＭＳ Ｐゴシック" pitchFamily="31" charset="-128"/>
                <a:cs typeface="ＭＳ Ｐゴシック" pitchFamily="31" charset="-128"/>
              </a:defRPr>
            </a:lvl6pPr>
            <a:lvl7pPr marL="914400" algn="ctr" rtl="0" fontAlgn="base">
              <a:spcBef>
                <a:spcPct val="0"/>
              </a:spcBef>
              <a:spcAft>
                <a:spcPct val="0"/>
              </a:spcAft>
              <a:defRPr kumimoji="1" sz="3200" b="1">
                <a:solidFill>
                  <a:schemeClr val="tx2"/>
                </a:solidFill>
                <a:latin typeface="Helvetica" pitchFamily="31" charset="0"/>
                <a:ea typeface="ＭＳ Ｐゴシック" pitchFamily="31" charset="-128"/>
                <a:cs typeface="ＭＳ Ｐゴシック" pitchFamily="31" charset="-128"/>
              </a:defRPr>
            </a:lvl7pPr>
            <a:lvl8pPr marL="1371600" algn="ctr" rtl="0" fontAlgn="base">
              <a:spcBef>
                <a:spcPct val="0"/>
              </a:spcBef>
              <a:spcAft>
                <a:spcPct val="0"/>
              </a:spcAft>
              <a:defRPr kumimoji="1" sz="3200" b="1">
                <a:solidFill>
                  <a:schemeClr val="tx2"/>
                </a:solidFill>
                <a:latin typeface="Helvetica" pitchFamily="31" charset="0"/>
                <a:ea typeface="ＭＳ Ｐゴシック" pitchFamily="31" charset="-128"/>
                <a:cs typeface="ＭＳ Ｐゴシック" pitchFamily="31" charset="-128"/>
              </a:defRPr>
            </a:lvl8pPr>
            <a:lvl9pPr marL="1828800" algn="ctr" rtl="0" fontAlgn="base">
              <a:spcBef>
                <a:spcPct val="0"/>
              </a:spcBef>
              <a:spcAft>
                <a:spcPct val="0"/>
              </a:spcAft>
              <a:defRPr kumimoji="1" sz="3200" b="1">
                <a:solidFill>
                  <a:schemeClr val="tx2"/>
                </a:solidFill>
                <a:latin typeface="Helvetica" pitchFamily="31" charset="0"/>
                <a:ea typeface="ＭＳ Ｐゴシック" pitchFamily="31" charset="-128"/>
                <a:cs typeface="ＭＳ Ｐゴシック" pitchFamily="31" charset="-128"/>
              </a:defRPr>
            </a:lvl9pPr>
          </a:lstStyle>
          <a:p>
            <a:pPr>
              <a:defRPr/>
            </a:pPr>
            <a:r>
              <a:rPr lang="en-US" sz="2800" kern="0" dirty="0">
                <a:latin typeface="Arial Black" pitchFamily="34" charset="0"/>
              </a:rPr>
              <a:t>CNAO in Pavia</a:t>
            </a:r>
          </a:p>
          <a:p>
            <a:pPr>
              <a:defRPr/>
            </a:pPr>
            <a:r>
              <a:rPr lang="en-US" sz="2000" kern="0" dirty="0">
                <a:latin typeface="Arial Black" pitchFamily="34" charset="0"/>
              </a:rPr>
              <a:t>dual center</a:t>
            </a:r>
          </a:p>
          <a:p>
            <a:pPr>
              <a:defRPr/>
            </a:pPr>
            <a:r>
              <a:rPr lang="en-US" sz="2000" kern="0" dirty="0">
                <a:latin typeface="Arial Black" pitchFamily="34" charset="0"/>
              </a:rPr>
              <a:t>active scanning</a:t>
            </a:r>
          </a:p>
          <a:p>
            <a:pPr>
              <a:defRPr/>
            </a:pPr>
            <a:r>
              <a:rPr lang="en-US" sz="2000" kern="0" dirty="0">
                <a:latin typeface="Arial Black" pitchFamily="34" charset="0"/>
              </a:rPr>
              <a:t>Protons /Carbon Ions </a:t>
            </a:r>
            <a:endParaRPr lang="en-GB" sz="2000" kern="0" dirty="0">
              <a:latin typeface="Arial Black" pitchFamily="34" charset="0"/>
            </a:endParaRPr>
          </a:p>
        </p:txBody>
      </p:sp>
      <p:pic>
        <p:nvPicPr>
          <p:cNvPr id="15363" name="Picture 6" descr="adroterapia3"/>
          <p:cNvPicPr>
            <a:picLocks noChangeAspect="1" noChangeArrowheads="1"/>
          </p:cNvPicPr>
          <p:nvPr/>
        </p:nvPicPr>
        <p:blipFill>
          <a:blip r:embed="rId3" cstate="print">
            <a:extLst>
              <a:ext uri="{28A0092B-C50C-407E-A947-70E740481C1C}">
                <a14:useLocalDpi xmlns:a14="http://schemas.microsoft.com/office/drawing/2010/main" val="0"/>
              </a:ext>
            </a:extLst>
          </a:blip>
          <a:srcRect l="51709" t="31229" b="16698"/>
          <a:stretch>
            <a:fillRect/>
          </a:stretch>
        </p:blipFill>
        <p:spPr bwMode="auto">
          <a:xfrm>
            <a:off x="1568451" y="2843218"/>
            <a:ext cx="4319588"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Immagine 5" descr="DSCN4598.JPG"/>
          <p:cNvPicPr>
            <a:picLocks noChangeAspect="1"/>
          </p:cNvPicPr>
          <p:nvPr/>
        </p:nvPicPr>
        <p:blipFill>
          <a:blip r:embed="rId4" cstate="print">
            <a:extLst>
              <a:ext uri="{28A0092B-C50C-407E-A947-70E740481C1C}">
                <a14:useLocalDpi xmlns:a14="http://schemas.microsoft.com/office/drawing/2010/main" val="0"/>
              </a:ext>
            </a:extLst>
          </a:blip>
          <a:srcRect r="21065" b="22270"/>
          <a:stretch>
            <a:fillRect/>
          </a:stretch>
        </p:blipFill>
        <p:spPr bwMode="auto">
          <a:xfrm>
            <a:off x="1665288" y="115891"/>
            <a:ext cx="1839912"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
          <p:cNvSpPr txBox="1">
            <a:spLocks noChangeArrowheads="1"/>
          </p:cNvSpPr>
          <p:nvPr/>
        </p:nvSpPr>
        <p:spPr bwMode="auto">
          <a:xfrm>
            <a:off x="1624013" y="3494091"/>
            <a:ext cx="380176" cy="4622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87" tIns="53643" rIns="107287" bIns="53643">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GB" altLang="it-IT" sz="2300" b="1">
                <a:solidFill>
                  <a:srgbClr val="FF0000"/>
                </a:solidFill>
              </a:rPr>
              <a:t>1</a:t>
            </a:r>
          </a:p>
        </p:txBody>
      </p:sp>
      <p:sp>
        <p:nvSpPr>
          <p:cNvPr id="15366" name="TextBox 1"/>
          <p:cNvSpPr txBox="1">
            <a:spLocks noChangeArrowheads="1"/>
          </p:cNvSpPr>
          <p:nvPr/>
        </p:nvSpPr>
        <p:spPr bwMode="auto">
          <a:xfrm>
            <a:off x="3544889" y="3032146"/>
            <a:ext cx="380176" cy="4622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87" tIns="53643" rIns="107287" bIns="53643">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GB" altLang="it-IT" sz="2300" b="1">
                <a:solidFill>
                  <a:srgbClr val="FF0000"/>
                </a:solidFill>
              </a:rPr>
              <a:t>3</a:t>
            </a:r>
          </a:p>
        </p:txBody>
      </p:sp>
      <p:sp>
        <p:nvSpPr>
          <p:cNvPr id="15367" name="TextBox 1"/>
          <p:cNvSpPr txBox="1">
            <a:spLocks noChangeArrowheads="1"/>
          </p:cNvSpPr>
          <p:nvPr/>
        </p:nvSpPr>
        <p:spPr bwMode="auto">
          <a:xfrm>
            <a:off x="2452688" y="3032146"/>
            <a:ext cx="380176" cy="4622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87" tIns="53643" rIns="107287" bIns="53643">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GB" altLang="it-IT" sz="2300" b="1">
                <a:solidFill>
                  <a:srgbClr val="FF0000"/>
                </a:solidFill>
              </a:rPr>
              <a:t>2</a:t>
            </a:r>
          </a:p>
        </p:txBody>
      </p:sp>
      <p:pic>
        <p:nvPicPr>
          <p:cNvPr id="15368" name="Immagin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2386" y="4124329"/>
            <a:ext cx="3025775"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Box 1"/>
          <p:cNvSpPr txBox="1">
            <a:spLocks noChangeArrowheads="1"/>
          </p:cNvSpPr>
          <p:nvPr/>
        </p:nvSpPr>
        <p:spPr bwMode="auto">
          <a:xfrm>
            <a:off x="4414849" y="2906713"/>
            <a:ext cx="441325" cy="461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7287" tIns="53643" rIns="107287" bIns="53643">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GB" altLang="it-IT" sz="2300" b="1">
                <a:solidFill>
                  <a:srgbClr val="FF0000"/>
                </a:solidFill>
              </a:rPr>
              <a:t>4</a:t>
            </a:r>
          </a:p>
        </p:txBody>
      </p:sp>
      <p:sp>
        <p:nvSpPr>
          <p:cNvPr id="4" name="Freccia angolare in su 3"/>
          <p:cNvSpPr/>
          <p:nvPr/>
        </p:nvSpPr>
        <p:spPr bwMode="auto">
          <a:xfrm rot="18933016">
            <a:off x="4464061" y="3386138"/>
            <a:ext cx="530225" cy="398462"/>
          </a:xfrm>
          <a:prstGeom prst="bentUpArrow">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wrap="none" lIns="90000" tIns="46800" rIns="90000" bIns="46800" anchor="ctr"/>
          <a:lstStyle/>
          <a:p>
            <a:pPr>
              <a:defRPr/>
            </a:pPr>
            <a:endParaRPr lang="it-IT">
              <a:latin typeface="Arial" charset="0"/>
              <a:ea typeface="ＭＳ Ｐゴシック" charset="0"/>
            </a:endParaRPr>
          </a:p>
        </p:txBody>
      </p:sp>
      <p:sp>
        <p:nvSpPr>
          <p:cNvPr id="31756" name="CasellaDiTesto 19"/>
          <p:cNvSpPr txBox="1">
            <a:spLocks noChangeArrowheads="1"/>
          </p:cNvSpPr>
          <p:nvPr/>
        </p:nvSpPr>
        <p:spPr bwMode="auto">
          <a:xfrm>
            <a:off x="4729174" y="3617914"/>
            <a:ext cx="2738437" cy="338137"/>
          </a:xfrm>
          <a:prstGeom prst="rect">
            <a:avLst/>
          </a:prstGeom>
          <a:solidFill>
            <a:schemeClr val="bg1">
              <a:lumMod val="85000"/>
            </a:schemeClr>
          </a:solidFill>
          <a:ln>
            <a:noFill/>
          </a:ln>
        </p:spPr>
        <p:txBody>
          <a:bodyPr>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r" eaLnBrk="1" hangingPunct="1">
              <a:defRPr/>
            </a:pPr>
            <a:r>
              <a:rPr lang="it-IT" altLang="it-IT" sz="1600" b="1" dirty="0"/>
              <a:t> </a:t>
            </a:r>
            <a:r>
              <a:rPr lang="it-IT" altLang="it-IT" sz="1600" b="1" dirty="0" err="1"/>
              <a:t>experimental</a:t>
            </a:r>
            <a:r>
              <a:rPr lang="it-IT" altLang="it-IT" sz="1600" b="1" dirty="0"/>
              <a:t> room (2017)  </a:t>
            </a:r>
          </a:p>
        </p:txBody>
      </p:sp>
      <p:sp>
        <p:nvSpPr>
          <p:cNvPr id="31758" name="CasellaDiTesto 17"/>
          <p:cNvSpPr txBox="1">
            <a:spLocks noChangeArrowheads="1"/>
          </p:cNvSpPr>
          <p:nvPr/>
        </p:nvSpPr>
        <p:spPr bwMode="auto">
          <a:xfrm>
            <a:off x="1665289" y="6273800"/>
            <a:ext cx="3759200" cy="400050"/>
          </a:xfrm>
          <a:prstGeom prst="rect">
            <a:avLst/>
          </a:prstGeom>
          <a:solidFill>
            <a:schemeClr val="bg1">
              <a:lumMod val="85000"/>
            </a:schemeClr>
          </a:solidFill>
          <a:ln w="38100">
            <a:solidFill>
              <a:schemeClr val="tx2"/>
            </a:solidFill>
            <a:miter lim="800000"/>
            <a:headEnd/>
            <a:tailEnd/>
          </a:ln>
        </p:spPr>
        <p:txBody>
          <a:bodyPr>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defRPr/>
            </a:pPr>
            <a:r>
              <a:rPr lang="it-IT" altLang="it-IT" b="1" dirty="0">
                <a:solidFill>
                  <a:srgbClr val="002060"/>
                </a:solidFill>
              </a:rPr>
              <a:t> </a:t>
            </a:r>
            <a:r>
              <a:rPr lang="it-IT" altLang="it-IT" b="1" dirty="0" err="1"/>
              <a:t>Synchrotron</a:t>
            </a:r>
            <a:r>
              <a:rPr lang="it-IT" altLang="it-IT" b="1" dirty="0"/>
              <a:t> P-C 400 </a:t>
            </a:r>
            <a:r>
              <a:rPr lang="it-IT" altLang="it-IT" b="1" dirty="0" err="1"/>
              <a:t>meV</a:t>
            </a:r>
            <a:r>
              <a:rPr lang="it-IT" altLang="it-IT" b="1" dirty="0"/>
              <a:t>/</a:t>
            </a:r>
            <a:r>
              <a:rPr lang="it-IT" altLang="it-IT" b="1" i="1" dirty="0"/>
              <a:t>u</a:t>
            </a:r>
            <a:r>
              <a:rPr lang="it-IT" altLang="it-IT" b="1" dirty="0"/>
              <a:t> </a:t>
            </a:r>
          </a:p>
        </p:txBody>
      </p:sp>
      <p:pic>
        <p:nvPicPr>
          <p:cNvPr id="1537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5050" y="115888"/>
            <a:ext cx="2541588"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5" descr="http://static.bakeca.it/immagini/469/46997da7a72b1e71858bb9f1d6274d21.jpg"/>
          <p:cNvPicPr>
            <a:picLocks noChangeAspect="1" noChangeArrowheads="1"/>
          </p:cNvPicPr>
          <p:nvPr/>
        </p:nvPicPr>
        <p:blipFill>
          <a:blip r:embed="rId7" cstate="print">
            <a:extLst>
              <a:ext uri="{28A0092B-C50C-407E-A947-70E740481C1C}">
                <a14:useLocalDpi xmlns:a14="http://schemas.microsoft.com/office/drawing/2010/main" val="0"/>
              </a:ext>
            </a:extLst>
          </a:blip>
          <a:srcRect r="31094"/>
          <a:stretch>
            <a:fillRect/>
          </a:stretch>
        </p:blipFill>
        <p:spPr bwMode="auto">
          <a:xfrm>
            <a:off x="3575058" y="1603378"/>
            <a:ext cx="830263"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73565" y="1808166"/>
            <a:ext cx="9461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Immagine 5" descr="_MG_7918modificata.jpg"/>
          <p:cNvPicPr>
            <a:picLocks noChangeAspect="1"/>
          </p:cNvPicPr>
          <p:nvPr/>
        </p:nvPicPr>
        <p:blipFill>
          <a:blip r:embed="rId9" cstate="print">
            <a:extLst>
              <a:ext uri="{28A0092B-C50C-407E-A947-70E740481C1C}">
                <a14:useLocalDpi xmlns:a14="http://schemas.microsoft.com/office/drawing/2010/main" val="0"/>
              </a:ext>
            </a:extLst>
          </a:blip>
          <a:srcRect l="4326" r="2713"/>
          <a:stretch>
            <a:fillRect/>
          </a:stretch>
        </p:blipFill>
        <p:spPr bwMode="auto">
          <a:xfrm>
            <a:off x="7566036" y="2019303"/>
            <a:ext cx="302577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asellaDiTesto 18"/>
          <p:cNvSpPr txBox="1">
            <a:spLocks noChangeArrowheads="1"/>
          </p:cNvSpPr>
          <p:nvPr/>
        </p:nvSpPr>
        <p:spPr bwMode="auto">
          <a:xfrm>
            <a:off x="8037513" y="3910022"/>
            <a:ext cx="2544762" cy="369887"/>
          </a:xfrm>
          <a:prstGeom prst="rect">
            <a:avLst/>
          </a:prstGeom>
          <a:solidFill>
            <a:schemeClr val="bg1">
              <a:lumMod val="85000"/>
            </a:schemeClr>
          </a:solidFill>
          <a:ln w="38100">
            <a:solidFill>
              <a:schemeClr val="bg1"/>
            </a:solidFill>
            <a:miter lim="800000"/>
            <a:headEnd/>
            <a:tailEnd/>
          </a:ln>
        </p:spPr>
        <p:txBody>
          <a:bodyPr>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defRPr/>
            </a:pPr>
            <a:r>
              <a:rPr lang="it-IT" altLang="it-IT" sz="1800" b="1" dirty="0"/>
              <a:t> in room 3D </a:t>
            </a:r>
            <a:r>
              <a:rPr lang="it-IT" altLang="it-IT" sz="1800" b="1" dirty="0" err="1"/>
              <a:t>imaging</a:t>
            </a:r>
            <a:endParaRPr lang="it-IT" altLang="it-IT" sz="1800" b="1" dirty="0"/>
          </a:p>
        </p:txBody>
      </p:sp>
      <p:pic>
        <p:nvPicPr>
          <p:cNvPr id="15380" name="Immagine 7"/>
          <p:cNvPicPr>
            <a:picLocks noChangeAspect="1"/>
          </p:cNvPicPr>
          <p:nvPr/>
        </p:nvPicPr>
        <p:blipFill>
          <a:blip r:embed="rId10" cstate="print">
            <a:extLst>
              <a:ext uri="{28A0092B-C50C-407E-A947-70E740481C1C}">
                <a14:useLocalDpi xmlns:a14="http://schemas.microsoft.com/office/drawing/2010/main" val="0"/>
              </a:ext>
            </a:extLst>
          </a:blip>
          <a:srcRect l="9215" t="5907" r="6340" b="5585"/>
          <a:stretch>
            <a:fillRect/>
          </a:stretch>
        </p:blipFill>
        <p:spPr bwMode="auto">
          <a:xfrm>
            <a:off x="5768986" y="3952879"/>
            <a:ext cx="16986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asellaDiTesto 5"/>
          <p:cNvSpPr txBox="1">
            <a:spLocks noChangeArrowheads="1"/>
          </p:cNvSpPr>
          <p:nvPr/>
        </p:nvSpPr>
        <p:spPr bwMode="auto">
          <a:xfrm>
            <a:off x="1461926" y="51281"/>
            <a:ext cx="5290505" cy="2308324"/>
          </a:xfrm>
          <a:prstGeom prst="rect">
            <a:avLst/>
          </a:prstGeom>
          <a:solidFill>
            <a:schemeClr val="bg1">
              <a:lumMod val="50000"/>
            </a:schemeClr>
          </a:solidFill>
          <a:ln w="9525">
            <a:solidFill>
              <a:srgbClr val="FF0000"/>
            </a:solidFill>
            <a:miter lim="800000"/>
            <a:headEnd/>
            <a:tailEnd/>
          </a:ln>
        </p:spPr>
        <p:txBody>
          <a:bodyPr wrap="squar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defRPr/>
            </a:pPr>
            <a:r>
              <a:rPr lang="it-IT" altLang="it-IT" sz="3600" b="1" u="sng" dirty="0" err="1">
                <a:latin typeface="+mn-lt"/>
              </a:rPr>
              <a:t>Experimental</a:t>
            </a:r>
            <a:r>
              <a:rPr lang="it-IT" altLang="it-IT" sz="3600" b="1" u="sng" dirty="0">
                <a:latin typeface="+mn-lt"/>
              </a:rPr>
              <a:t> </a:t>
            </a:r>
            <a:r>
              <a:rPr lang="it-IT" altLang="it-IT" sz="3600" b="1" u="sng" dirty="0" err="1">
                <a:latin typeface="+mn-lt"/>
              </a:rPr>
              <a:t>Phase</a:t>
            </a:r>
            <a:endParaRPr lang="it-IT" altLang="it-IT" sz="3600" b="1" u="sng" dirty="0">
              <a:latin typeface="+mn-lt"/>
            </a:endParaRPr>
          </a:p>
          <a:p>
            <a:pPr algn="ctr" eaLnBrk="1" hangingPunct="1">
              <a:defRPr/>
            </a:pPr>
            <a:r>
              <a:rPr lang="it-IT" altLang="it-IT" sz="3600" b="1" u="sng" dirty="0">
                <a:latin typeface="+mn-lt"/>
              </a:rPr>
              <a:t>179 </a:t>
            </a:r>
            <a:r>
              <a:rPr lang="it-IT" altLang="it-IT" sz="3600" b="1" u="sng" dirty="0" err="1">
                <a:latin typeface="+mn-lt"/>
              </a:rPr>
              <a:t>patients</a:t>
            </a:r>
            <a:r>
              <a:rPr lang="it-IT" altLang="it-IT" sz="3600" b="1" u="sng" dirty="0">
                <a:latin typeface="+mn-lt"/>
              </a:rPr>
              <a:t> </a:t>
            </a:r>
          </a:p>
          <a:p>
            <a:pPr algn="ctr" eaLnBrk="1" hangingPunct="1">
              <a:defRPr/>
            </a:pPr>
            <a:r>
              <a:rPr lang="it-IT" altLang="it-IT" sz="3600" b="1" u="sng" dirty="0" err="1">
                <a:latin typeface="+mn-lt"/>
              </a:rPr>
              <a:t>September</a:t>
            </a:r>
            <a:r>
              <a:rPr lang="it-IT" altLang="it-IT" sz="3600" b="1" u="sng" dirty="0">
                <a:latin typeface="+mn-lt"/>
              </a:rPr>
              <a:t> 2011- </a:t>
            </a:r>
            <a:r>
              <a:rPr lang="it-IT" altLang="it-IT" sz="3600" b="1" u="sng" dirty="0" err="1">
                <a:latin typeface="+mn-lt"/>
              </a:rPr>
              <a:t>December</a:t>
            </a:r>
            <a:r>
              <a:rPr lang="it-IT" altLang="it-IT" sz="3600" b="1" u="sng" dirty="0">
                <a:latin typeface="+mn-lt"/>
              </a:rPr>
              <a:t> 2013</a:t>
            </a:r>
            <a:r>
              <a:rPr lang="it-IT" altLang="it-IT" sz="3600" b="1" u="sng" dirty="0">
                <a:solidFill>
                  <a:schemeClr val="bg1"/>
                </a:solidFill>
                <a:latin typeface="+mn-lt"/>
              </a:rPr>
              <a:t> </a:t>
            </a:r>
            <a:r>
              <a:rPr lang="it-IT" altLang="it-IT" sz="3600" b="1" dirty="0">
                <a:solidFill>
                  <a:schemeClr val="bg1"/>
                </a:solidFill>
                <a:latin typeface="+mn-lt"/>
              </a:rPr>
              <a:t> </a:t>
            </a:r>
          </a:p>
        </p:txBody>
      </p:sp>
      <p:sp>
        <p:nvSpPr>
          <p:cNvPr id="23" name="CasellaDiTesto 7"/>
          <p:cNvSpPr txBox="1">
            <a:spLocks noChangeArrowheads="1"/>
          </p:cNvSpPr>
          <p:nvPr/>
        </p:nvSpPr>
        <p:spPr bwMode="auto">
          <a:xfrm>
            <a:off x="1730375" y="4905375"/>
            <a:ext cx="6686550" cy="1754188"/>
          </a:xfrm>
          <a:prstGeom prst="rect">
            <a:avLst/>
          </a:prstGeom>
          <a:solidFill>
            <a:schemeClr val="accent4">
              <a:lumMod val="85000"/>
              <a:lumOff val="15000"/>
            </a:schemeClr>
          </a:solidFill>
          <a:ln w="9525">
            <a:solidFill>
              <a:srgbClr val="FF0000"/>
            </a:solidFill>
            <a:miter lim="800000"/>
            <a:headEnd/>
            <a:tailEnd/>
          </a:ln>
        </p:spPr>
        <p:txBody>
          <a:bodyPr>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defRPr/>
            </a:pPr>
            <a:r>
              <a:rPr lang="it-IT" altLang="it-IT" sz="3600" b="1" u="sng" dirty="0" err="1">
                <a:solidFill>
                  <a:schemeClr val="bg1"/>
                </a:solidFill>
                <a:latin typeface="+mn-lt"/>
              </a:rPr>
              <a:t>Clinical</a:t>
            </a:r>
            <a:r>
              <a:rPr lang="it-IT" altLang="it-IT" sz="3600" b="1" u="sng" dirty="0">
                <a:solidFill>
                  <a:schemeClr val="bg1"/>
                </a:solidFill>
                <a:latin typeface="+mn-lt"/>
              </a:rPr>
              <a:t> </a:t>
            </a:r>
            <a:r>
              <a:rPr lang="it-IT" altLang="it-IT" sz="3600" b="1" u="sng" dirty="0" err="1">
                <a:solidFill>
                  <a:schemeClr val="bg1"/>
                </a:solidFill>
                <a:latin typeface="+mn-lt"/>
              </a:rPr>
              <a:t>Phase</a:t>
            </a:r>
            <a:r>
              <a:rPr lang="it-IT" altLang="it-IT" sz="3600" b="1" u="sng" dirty="0">
                <a:solidFill>
                  <a:schemeClr val="bg1"/>
                </a:solidFill>
                <a:latin typeface="+mn-lt"/>
              </a:rPr>
              <a:t> </a:t>
            </a:r>
          </a:p>
          <a:p>
            <a:pPr algn="ctr" eaLnBrk="1" hangingPunct="1">
              <a:defRPr/>
            </a:pPr>
            <a:r>
              <a:rPr lang="it-IT" altLang="it-IT" sz="3600" b="1" u="sng" dirty="0">
                <a:solidFill>
                  <a:schemeClr val="bg1"/>
                </a:solidFill>
                <a:latin typeface="+mn-lt"/>
              </a:rPr>
              <a:t>(National  </a:t>
            </a:r>
            <a:r>
              <a:rPr lang="it-IT" altLang="it-IT" sz="3600" b="1" u="sng" dirty="0" err="1">
                <a:solidFill>
                  <a:schemeClr val="bg1"/>
                </a:solidFill>
                <a:latin typeface="+mn-lt"/>
              </a:rPr>
              <a:t>Health</a:t>
            </a:r>
            <a:r>
              <a:rPr lang="it-IT" altLang="it-IT" sz="3600" b="1" u="sng" dirty="0">
                <a:solidFill>
                  <a:schemeClr val="bg1"/>
                </a:solidFill>
                <a:latin typeface="+mn-lt"/>
              </a:rPr>
              <a:t> System)</a:t>
            </a:r>
          </a:p>
          <a:p>
            <a:pPr algn="ctr" eaLnBrk="1" hangingPunct="1">
              <a:defRPr/>
            </a:pPr>
            <a:r>
              <a:rPr lang="it-IT" altLang="it-IT" sz="3600" b="1" u="sng" dirty="0" err="1">
                <a:solidFill>
                  <a:schemeClr val="bg1"/>
                </a:solidFill>
                <a:latin typeface="+mn-lt"/>
              </a:rPr>
              <a:t>Started</a:t>
            </a:r>
            <a:r>
              <a:rPr lang="it-IT" altLang="it-IT" sz="3600" b="1" u="sng" dirty="0">
                <a:solidFill>
                  <a:schemeClr val="bg1"/>
                </a:solidFill>
                <a:latin typeface="+mn-lt"/>
              </a:rPr>
              <a:t> </a:t>
            </a:r>
            <a:r>
              <a:rPr lang="it-IT" altLang="it-IT" sz="3600" b="1" u="sng" dirty="0" err="1">
                <a:solidFill>
                  <a:schemeClr val="bg1"/>
                </a:solidFill>
                <a:latin typeface="+mn-lt"/>
              </a:rPr>
              <a:t>since</a:t>
            </a:r>
            <a:r>
              <a:rPr lang="it-IT" altLang="it-IT" sz="3600" b="1" u="sng" dirty="0">
                <a:solidFill>
                  <a:schemeClr val="bg1"/>
                </a:solidFill>
                <a:latin typeface="+mn-lt"/>
              </a:rPr>
              <a:t> </a:t>
            </a:r>
            <a:r>
              <a:rPr lang="it-IT" altLang="it-IT" sz="3600" b="1" u="sng" dirty="0" err="1">
                <a:solidFill>
                  <a:schemeClr val="bg1"/>
                </a:solidFill>
                <a:latin typeface="+mn-lt"/>
              </a:rPr>
              <a:t>January</a:t>
            </a:r>
            <a:r>
              <a:rPr lang="it-IT" altLang="it-IT" sz="3600" b="1" u="sng" dirty="0">
                <a:solidFill>
                  <a:schemeClr val="bg1"/>
                </a:solidFill>
                <a:latin typeface="+mn-lt"/>
              </a:rPr>
              <a:t> 2014 </a:t>
            </a:r>
            <a:r>
              <a:rPr lang="it-IT" altLang="it-IT" sz="3600" b="1" dirty="0">
                <a:solidFill>
                  <a:schemeClr val="bg1"/>
                </a:solidFill>
                <a:latin typeface="+mn-lt"/>
              </a:rPr>
              <a:t> </a:t>
            </a:r>
          </a:p>
        </p:txBody>
      </p:sp>
      <p:sp>
        <p:nvSpPr>
          <p:cNvPr id="7" name="Segnaposto contenuto 6"/>
          <p:cNvSpPr>
            <a:spLocks noGrp="1"/>
          </p:cNvSpPr>
          <p:nvPr>
            <p:ph sz="quarter" idx="10"/>
          </p:nvPr>
        </p:nvSpPr>
        <p:spPr/>
        <p:txBody>
          <a:bodyPr/>
          <a:lstStyle/>
          <a:p>
            <a:endParaRPr lang="it-IT"/>
          </a:p>
        </p:txBody>
      </p:sp>
    </p:spTree>
    <p:extLst>
      <p:ext uri="{BB962C8B-B14F-4D97-AF65-F5344CB8AC3E}">
        <p14:creationId xmlns:p14="http://schemas.microsoft.com/office/powerpoint/2010/main" val="608106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124603" y="276972"/>
            <a:ext cx="11125200" cy="461665"/>
          </a:xfrm>
          <a:prstGeom prst="rect">
            <a:avLst/>
          </a:prstGeom>
          <a:noFill/>
        </p:spPr>
        <p:txBody>
          <a:bodyPr wrap="square" rtlCol="0">
            <a:spAutoFit/>
          </a:bodyPr>
          <a:lstStyle/>
          <a:p>
            <a:pPr algn="ctr"/>
            <a:r>
              <a:rPr lang="it-IT" sz="2400" b="1" i="1" dirty="0" err="1" smtClean="0">
                <a:ln w="0"/>
                <a:solidFill>
                  <a:srgbClr val="FF0000"/>
                </a:solidFill>
                <a:latin typeface="Century Gothic" panose="020B0502020202020204" pitchFamily="34" charset="0"/>
                <a:cs typeface="Calibri" panose="020F0502020204030204" pitchFamily="34" charset="0"/>
              </a:rPr>
              <a:t>Neopesino</a:t>
            </a:r>
            <a:r>
              <a:rPr lang="it-IT" sz="2400" b="1" i="1" dirty="0" smtClean="0">
                <a:ln w="0"/>
                <a:solidFill>
                  <a:srgbClr val="FF0000"/>
                </a:solidFill>
                <a:latin typeface="Century Gothic" panose="020B0502020202020204" pitchFamily="34" charset="0"/>
                <a:cs typeface="Calibri" panose="020F0502020204030204" pitchFamily="34" charset="0"/>
              </a:rPr>
              <a:t> Project: </a:t>
            </a:r>
            <a:r>
              <a:rPr lang="it-IT" sz="2400" b="1" i="1" dirty="0" err="1" smtClean="0">
                <a:ln w="0"/>
                <a:solidFill>
                  <a:srgbClr val="FF0000"/>
                </a:solidFill>
                <a:latin typeface="Century Gothic" panose="020B0502020202020204" pitchFamily="34" charset="0"/>
                <a:cs typeface="Calibri" panose="020F0502020204030204" pitchFamily="34" charset="0"/>
              </a:rPr>
              <a:t>aims</a:t>
            </a:r>
            <a:endParaRPr lang="it-IT" sz="2400" b="1" i="1" dirty="0">
              <a:ln w="0"/>
              <a:solidFill>
                <a:srgbClr val="FF0000"/>
              </a:solidFill>
              <a:latin typeface="Century Gothic" panose="020B0502020202020204" pitchFamily="34" charset="0"/>
              <a:cs typeface="Calibri" panose="020F0502020204030204" pitchFamily="34" charset="0"/>
            </a:endParaRPr>
          </a:p>
        </p:txBody>
      </p:sp>
      <p:cxnSp>
        <p:nvCxnSpPr>
          <p:cNvPr id="14" name="Connettore diritto 13"/>
          <p:cNvCxnSpPr/>
          <p:nvPr/>
        </p:nvCxnSpPr>
        <p:spPr>
          <a:xfrm>
            <a:off x="457200" y="988171"/>
            <a:ext cx="111633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magine 3" descr="Immagine che contiene testo&#10;&#10;Descrizione generata automaticamen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38062"/>
            <a:ext cx="1095375" cy="540370"/>
          </a:xfrm>
          <a:prstGeom prst="rect">
            <a:avLst/>
          </a:prstGeom>
        </p:spPr>
      </p:pic>
      <p:sp>
        <p:nvSpPr>
          <p:cNvPr id="3" name="CasellaDiTesto 2"/>
          <p:cNvSpPr txBox="1"/>
          <p:nvPr/>
        </p:nvSpPr>
        <p:spPr>
          <a:xfrm>
            <a:off x="457200" y="6526642"/>
            <a:ext cx="3749744" cy="213585"/>
          </a:xfrm>
          <a:prstGeom prst="rect">
            <a:avLst/>
          </a:prstGeom>
          <a:noFill/>
        </p:spPr>
        <p:txBody>
          <a:bodyPr wrap="none" rtlCol="0">
            <a:spAutoFit/>
          </a:bodyPr>
          <a:lstStyle/>
          <a:p>
            <a:r>
              <a:rPr lang="it-IT" sz="790" i="1" dirty="0">
                <a:solidFill>
                  <a:srgbClr val="002060"/>
                </a:solidFill>
                <a:latin typeface="Century Gothic" panose="020B0502020202020204" pitchFamily="34" charset="0"/>
              </a:rPr>
              <a:t>16 novembre 2023 – premiazione vincitori bando </a:t>
            </a:r>
            <a:r>
              <a:rPr lang="it-IT" sz="790" i="1" dirty="0" err="1">
                <a:solidFill>
                  <a:srgbClr val="002060"/>
                </a:solidFill>
                <a:latin typeface="Century Gothic" panose="020B0502020202020204" pitchFamily="34" charset="0"/>
              </a:rPr>
              <a:t>Unmet</a:t>
            </a:r>
            <a:r>
              <a:rPr lang="it-IT" sz="790" i="1" dirty="0">
                <a:solidFill>
                  <a:srgbClr val="002060"/>
                </a:solidFill>
                <a:latin typeface="Century Gothic" panose="020B0502020202020204" pitchFamily="34" charset="0"/>
              </a:rPr>
              <a:t> </a:t>
            </a:r>
            <a:r>
              <a:rPr lang="it-IT" sz="790" i="1" dirty="0" err="1">
                <a:solidFill>
                  <a:srgbClr val="002060"/>
                </a:solidFill>
                <a:latin typeface="Century Gothic" panose="020B0502020202020204" pitchFamily="34" charset="0"/>
              </a:rPr>
              <a:t>Medical</a:t>
            </a:r>
            <a:r>
              <a:rPr lang="it-IT" sz="790" i="1" dirty="0">
                <a:solidFill>
                  <a:srgbClr val="002060"/>
                </a:solidFill>
                <a:latin typeface="Century Gothic" panose="020B0502020202020204" pitchFamily="34" charset="0"/>
              </a:rPr>
              <a:t> </a:t>
            </a:r>
            <a:r>
              <a:rPr lang="it-IT" sz="790" i="1" dirty="0" err="1">
                <a:solidFill>
                  <a:srgbClr val="002060"/>
                </a:solidFill>
                <a:latin typeface="Century Gothic" panose="020B0502020202020204" pitchFamily="34" charset="0"/>
              </a:rPr>
              <a:t>Needs</a:t>
            </a:r>
            <a:endParaRPr lang="it-IT" sz="790" i="1" dirty="0">
              <a:solidFill>
                <a:srgbClr val="002060"/>
              </a:solidFill>
              <a:latin typeface="Century Gothic" panose="020B0502020202020204" pitchFamily="34" charset="0"/>
            </a:endParaRPr>
          </a:p>
        </p:txBody>
      </p:sp>
      <p:sp>
        <p:nvSpPr>
          <p:cNvPr id="2" name="Text Box 1"/>
          <p:cNvSpPr txBox="1"/>
          <p:nvPr/>
        </p:nvSpPr>
        <p:spPr>
          <a:xfrm>
            <a:off x="776605" y="1111693"/>
            <a:ext cx="10639425" cy="5857053"/>
          </a:xfrm>
          <a:prstGeom prst="rect">
            <a:avLst/>
          </a:prstGeom>
          <a:noFill/>
        </p:spPr>
        <p:txBody>
          <a:bodyPr wrap="square" rtlCol="0">
            <a:spAutoFit/>
          </a:bodyPr>
          <a:lstStyle/>
          <a:p>
            <a:pPr marL="342900" indent="-342900" algn="just">
              <a:buFont typeface="Wingdings" panose="05000000000000000000" charset="0"/>
              <a:buChar char="Ø"/>
            </a:pPr>
            <a:r>
              <a:rPr lang="it-IT" altLang="en-US" dirty="0">
                <a:solidFill>
                  <a:srgbClr val="002060"/>
                </a:solidFill>
              </a:rPr>
              <a:t>Studio di fase II avente come </a:t>
            </a:r>
            <a:r>
              <a:rPr lang="it-IT" altLang="en-US" u="sng" dirty="0">
                <a:solidFill>
                  <a:srgbClr val="002060"/>
                </a:solidFill>
              </a:rPr>
              <a:t>obiettivo primario </a:t>
            </a:r>
            <a:r>
              <a:rPr lang="it-IT" altLang="en-US" dirty="0">
                <a:solidFill>
                  <a:srgbClr val="002060"/>
                </a:solidFill>
              </a:rPr>
              <a:t>la dimostrazione della</a:t>
            </a:r>
            <a:r>
              <a:rPr lang="it-IT" altLang="en-US" b="1" dirty="0">
                <a:solidFill>
                  <a:srgbClr val="002060"/>
                </a:solidFill>
              </a:rPr>
              <a:t> sicurezza ed efficacia dell’immunoterapia (</a:t>
            </a:r>
            <a:r>
              <a:rPr lang="it-IT" altLang="en-US" b="1" dirty="0" err="1">
                <a:solidFill>
                  <a:srgbClr val="002060"/>
                </a:solidFill>
              </a:rPr>
              <a:t>Pembrolizumab</a:t>
            </a:r>
            <a:r>
              <a:rPr lang="it-IT" altLang="en-US" b="1" dirty="0">
                <a:solidFill>
                  <a:srgbClr val="002060"/>
                </a:solidFill>
              </a:rPr>
              <a:t>) in associazione a chemioterapia</a:t>
            </a:r>
            <a:r>
              <a:rPr lang="it-IT" altLang="en-US" dirty="0">
                <a:solidFill>
                  <a:srgbClr val="002060"/>
                </a:solidFill>
              </a:rPr>
              <a:t> </a:t>
            </a:r>
            <a:r>
              <a:rPr lang="it-IT" altLang="en-US" b="1" dirty="0">
                <a:solidFill>
                  <a:srgbClr val="002060"/>
                </a:solidFill>
              </a:rPr>
              <a:t>neoadiuvante, chemio-radioterapia con protoni</a:t>
            </a:r>
            <a:r>
              <a:rPr lang="it-IT" altLang="en-US" dirty="0">
                <a:solidFill>
                  <a:srgbClr val="002060"/>
                </a:solidFill>
              </a:rPr>
              <a:t> e </a:t>
            </a:r>
            <a:r>
              <a:rPr lang="it-IT" altLang="en-US" b="1" dirty="0">
                <a:solidFill>
                  <a:srgbClr val="002060"/>
                </a:solidFill>
              </a:rPr>
              <a:t>immunoterapia adiuvante </a:t>
            </a:r>
            <a:r>
              <a:rPr lang="it-IT" altLang="en-US" dirty="0">
                <a:solidFill>
                  <a:srgbClr val="002060"/>
                </a:solidFill>
              </a:rPr>
              <a:t>nei pazienti affetti da carcinoma dei seni paranasali indifferenziati (SNUC), localmente avanzati. </a:t>
            </a:r>
          </a:p>
          <a:p>
            <a:pPr marL="342900" indent="-342900">
              <a:buFont typeface="Wingdings" panose="05000000000000000000" charset="0"/>
              <a:buChar char="Ø"/>
            </a:pPr>
            <a:endParaRPr lang="it-IT" altLang="en-US" dirty="0">
              <a:solidFill>
                <a:srgbClr val="002060"/>
              </a:solidFill>
            </a:endParaRPr>
          </a:p>
          <a:p>
            <a:pPr marL="342900" indent="-342900">
              <a:buFont typeface="Wingdings" panose="05000000000000000000" charset="0"/>
              <a:buChar char="Ø"/>
            </a:pPr>
            <a:r>
              <a:rPr lang="it-IT" altLang="en-US" dirty="0">
                <a:solidFill>
                  <a:srgbClr val="002060"/>
                </a:solidFill>
              </a:rPr>
              <a:t>Gli obiettivi secondari dello studio sono:</a:t>
            </a:r>
          </a:p>
          <a:p>
            <a:pPr marL="800100" lvl="1" indent="-342900">
              <a:buFont typeface="Wingdings" panose="05000000000000000000" charset="0"/>
              <a:buChar char="Ø"/>
            </a:pPr>
            <a:r>
              <a:rPr lang="it-IT" altLang="en-US" dirty="0">
                <a:solidFill>
                  <a:srgbClr val="002060"/>
                </a:solidFill>
              </a:rPr>
              <a:t>Durata della risposta;</a:t>
            </a:r>
          </a:p>
          <a:p>
            <a:pPr marL="800100" lvl="1" indent="-342900">
              <a:buFont typeface="Wingdings" panose="05000000000000000000" charset="0"/>
              <a:buChar char="Ø"/>
            </a:pPr>
            <a:r>
              <a:rPr lang="it-IT" altLang="en-US" dirty="0">
                <a:solidFill>
                  <a:srgbClr val="002060"/>
                </a:solidFill>
              </a:rPr>
              <a:t>Sopravvivenza libera da malattia;</a:t>
            </a:r>
          </a:p>
          <a:p>
            <a:pPr marL="800100" lvl="1" indent="-342900">
              <a:buFont typeface="Wingdings" panose="05000000000000000000" charset="0"/>
              <a:buChar char="Ø"/>
            </a:pPr>
            <a:r>
              <a:rPr lang="it-IT" altLang="en-US" dirty="0">
                <a:solidFill>
                  <a:srgbClr val="002060"/>
                </a:solidFill>
              </a:rPr>
              <a:t>Sopravvivenza globale;</a:t>
            </a:r>
          </a:p>
          <a:p>
            <a:pPr marL="800100" lvl="1" indent="-342900">
              <a:buFont typeface="Wingdings" panose="05000000000000000000" charset="0"/>
              <a:buChar char="Ø"/>
            </a:pPr>
            <a:r>
              <a:rPr lang="it-IT" altLang="en-US" dirty="0">
                <a:solidFill>
                  <a:srgbClr val="002060"/>
                </a:solidFill>
              </a:rPr>
              <a:t>Profilo di sicurezza;</a:t>
            </a:r>
          </a:p>
          <a:p>
            <a:pPr marL="800100" lvl="1" indent="-342900">
              <a:buFont typeface="Wingdings" panose="05000000000000000000" charset="0"/>
              <a:buChar char="Ø"/>
            </a:pPr>
            <a:r>
              <a:rPr lang="it-IT" altLang="en-US" dirty="0">
                <a:solidFill>
                  <a:srgbClr val="002060"/>
                </a:solidFill>
              </a:rPr>
              <a:t>Tasso di chirurgie con risparmio d’organo;</a:t>
            </a:r>
          </a:p>
          <a:p>
            <a:pPr marL="800100" lvl="1" indent="-342900">
              <a:buFont typeface="Wingdings" panose="05000000000000000000" charset="0"/>
              <a:buChar char="Ø"/>
            </a:pPr>
            <a:r>
              <a:rPr lang="it-IT" altLang="en-US" dirty="0">
                <a:solidFill>
                  <a:srgbClr val="002060"/>
                </a:solidFill>
              </a:rPr>
              <a:t>Validazione di modelli di tossicità provenienti da radioterapia convenzionale </a:t>
            </a:r>
          </a:p>
          <a:p>
            <a:pPr lvl="0"/>
            <a:endParaRPr lang="it-IT" altLang="en-US" dirty="0">
              <a:solidFill>
                <a:srgbClr val="002060"/>
              </a:solidFill>
            </a:endParaRPr>
          </a:p>
          <a:p>
            <a:pPr marL="285750" lvl="0" indent="-285750">
              <a:buFont typeface="Arial" panose="020B0604020202020204" pitchFamily="34" charset="0"/>
              <a:buChar char="•"/>
            </a:pPr>
            <a:r>
              <a:rPr lang="it-IT" altLang="en-US" sz="1600" b="1" dirty="0">
                <a:solidFill>
                  <a:srgbClr val="002060"/>
                </a:solidFill>
              </a:rPr>
              <a:t>Gli obiettivi traslazionali sono: </a:t>
            </a:r>
          </a:p>
          <a:p>
            <a:pPr marL="342900" lvl="0" indent="-342900" algn="just">
              <a:lnSpc>
                <a:spcPct val="107000"/>
              </a:lnSpc>
              <a:spcAft>
                <a:spcPts val="300"/>
              </a:spcAft>
              <a:buFont typeface="Times New Roman" panose="02020603050405020304" pitchFamily="18" charset="0"/>
              <a:buChar char="-"/>
            </a:pPr>
            <a:r>
              <a:rPr lang="it-IT" sz="1600" kern="100" dirty="0">
                <a:solidFill>
                  <a:srgbClr val="002060"/>
                </a:solidFill>
                <a:latin typeface="Calibri" panose="020F0502020204030204" pitchFamily="34" charset="0"/>
                <a:ea typeface="Times New Roman" panose="02020603050405020304" pitchFamily="18" charset="0"/>
                <a:cs typeface="Arial" panose="020B0604020202020204" pitchFamily="34" charset="0"/>
              </a:rPr>
              <a:t>i</a:t>
            </a:r>
            <a:r>
              <a:rPr lang="it-IT" sz="1600" kern="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ndagare il comportamento dei linfociti T CD8+ in risposta a pembrolizumab e le relazioni tra cluster di cellule T. Approcci innovativi di </a:t>
            </a:r>
            <a:r>
              <a:rPr lang="it-IT" sz="1600" kern="100" dirty="0">
                <a:solidFill>
                  <a:srgbClr val="002060"/>
                </a:solidFill>
                <a:latin typeface="Calibri" panose="020F0502020204030204" pitchFamily="34" charset="0"/>
                <a:ea typeface="Times New Roman" panose="02020603050405020304" pitchFamily="18" charset="0"/>
                <a:cs typeface="Arial" panose="020B0604020202020204" pitchFamily="34" charset="0"/>
              </a:rPr>
              <a:t>s</a:t>
            </a:r>
            <a:r>
              <a:rPr lang="it-IT" sz="1600" kern="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ingle-cell RNA sequencing saranno eseguiti nel tumore e a livello periferico, prima e dopo pembrolizumab.</a:t>
            </a:r>
            <a:endParaRPr lang="it-IT" sz="16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300"/>
              </a:spcAft>
              <a:buFont typeface="Times New Roman" panose="02020603050405020304" pitchFamily="18" charset="0"/>
              <a:buChar char="-"/>
            </a:pPr>
            <a:r>
              <a:rPr lang="it-IT" sz="1600" kern="100" dirty="0">
                <a:solidFill>
                  <a:srgbClr val="002060"/>
                </a:solidFill>
                <a:latin typeface="Calibri" panose="020F0502020204030204" pitchFamily="34" charset="0"/>
                <a:ea typeface="Times New Roman" panose="02020603050405020304" pitchFamily="18" charset="0"/>
                <a:cs typeface="Arial" panose="020B0604020202020204" pitchFamily="34" charset="0"/>
              </a:rPr>
              <a:t>v</a:t>
            </a:r>
            <a:r>
              <a:rPr lang="it-IT" sz="1600" kern="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alutare la persistenza di cloni di cellule T tumore-specifici dopo il trattamento del cancro primario, che potenzialmente contribuiscono a una risposta immunitaria duratura. Ai campioni di sangue prelevati verrà applicato il sequenziamento single-cell. </a:t>
            </a:r>
            <a:endParaRPr lang="it-IT" sz="16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indent="0">
              <a:buFont typeface="Wingdings" panose="05000000000000000000" charset="0"/>
              <a:buNone/>
            </a:pPr>
            <a:endParaRPr lang="it-IT" altLang="en-US" sz="1600" dirty="0">
              <a:solidFill>
                <a:srgbClr val="002060"/>
              </a:solidFill>
            </a:endParaRPr>
          </a:p>
          <a:p>
            <a:pPr marL="800100" lvl="1" indent="-342900">
              <a:buFont typeface="Wingdings" panose="05000000000000000000" charset="0"/>
              <a:buChar char="Ø"/>
            </a:pPr>
            <a:endParaRPr lang="it-IT" altLang="en-US" dirty="0"/>
          </a:p>
        </p:txBody>
      </p:sp>
      <p:pic>
        <p:nvPicPr>
          <p:cNvPr id="7" name="Immagine 6">
            <a:extLst>
              <a:ext uri="{FF2B5EF4-FFF2-40B4-BE49-F238E27FC236}">
                <a16:creationId xmlns="" xmlns:a16="http://schemas.microsoft.com/office/drawing/2014/main" id="{E0D026C1-E14D-8B30-3874-C945DB46E5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161" y="-12464"/>
            <a:ext cx="854873" cy="866121"/>
          </a:xfrm>
          <a:prstGeom prst="rect">
            <a:avLst/>
          </a:prstGeom>
        </p:spPr>
      </p:pic>
      <p:pic>
        <p:nvPicPr>
          <p:cNvPr id="5" name="Immagine 4"/>
          <p:cNvPicPr>
            <a:picLocks noChangeAspect="1"/>
          </p:cNvPicPr>
          <p:nvPr/>
        </p:nvPicPr>
        <p:blipFill>
          <a:blip r:embed="rId5"/>
          <a:stretch>
            <a:fillRect/>
          </a:stretch>
        </p:blipFill>
        <p:spPr>
          <a:xfrm>
            <a:off x="8187266" y="151914"/>
            <a:ext cx="1786176" cy="731387"/>
          </a:xfrm>
          <a:prstGeom prst="rect">
            <a:avLst/>
          </a:prstGeom>
        </p:spPr>
      </p:pic>
      <p:sp>
        <p:nvSpPr>
          <p:cNvPr id="12" name="Segnaposto contenuto 11"/>
          <p:cNvSpPr>
            <a:spLocks noGrp="1"/>
          </p:cNvSpPr>
          <p:nvPr>
            <p:ph sz="quarter" idx="10"/>
          </p:nvPr>
        </p:nvSpPr>
        <p:spPr/>
        <p:txBody>
          <a:bodyPr/>
          <a:lstStyle/>
          <a:p>
            <a:endParaRPr lang="it-IT"/>
          </a:p>
        </p:txBody>
      </p:sp>
      <p:sp>
        <p:nvSpPr>
          <p:cNvPr id="11" name="CasellaDiTesto 10"/>
          <p:cNvSpPr txBox="1"/>
          <p:nvPr/>
        </p:nvSpPr>
        <p:spPr>
          <a:xfrm>
            <a:off x="-124603" y="277199"/>
            <a:ext cx="11125200" cy="461665"/>
          </a:xfrm>
          <a:prstGeom prst="rect">
            <a:avLst/>
          </a:prstGeom>
          <a:noFill/>
        </p:spPr>
        <p:txBody>
          <a:bodyPr wrap="square" rtlCol="0">
            <a:spAutoFit/>
          </a:bodyPr>
          <a:lstStyle/>
          <a:p>
            <a:pPr algn="ctr"/>
            <a:r>
              <a:rPr lang="it-IT" sz="2400" b="1" i="1" dirty="0" err="1" smtClean="0">
                <a:ln w="0"/>
                <a:solidFill>
                  <a:srgbClr val="FF0000"/>
                </a:solidFill>
                <a:latin typeface="Century Gothic" panose="020B0502020202020204" pitchFamily="34" charset="0"/>
                <a:cs typeface="Calibri" panose="020F0502020204030204" pitchFamily="34" charset="0"/>
              </a:rPr>
              <a:t>Neopesino</a:t>
            </a:r>
            <a:r>
              <a:rPr lang="it-IT" sz="2400" b="1" i="1" dirty="0" smtClean="0">
                <a:ln w="0"/>
                <a:solidFill>
                  <a:srgbClr val="FF0000"/>
                </a:solidFill>
                <a:latin typeface="Century Gothic" panose="020B0502020202020204" pitchFamily="34" charset="0"/>
                <a:cs typeface="Calibri" panose="020F0502020204030204" pitchFamily="34" charset="0"/>
              </a:rPr>
              <a:t> Project: </a:t>
            </a:r>
            <a:r>
              <a:rPr lang="it-IT" sz="2400" b="1" i="1" dirty="0" err="1" smtClean="0">
                <a:ln w="0"/>
                <a:solidFill>
                  <a:srgbClr val="FF0000"/>
                </a:solidFill>
                <a:latin typeface="Century Gothic" panose="020B0502020202020204" pitchFamily="34" charset="0"/>
                <a:cs typeface="Calibri" panose="020F0502020204030204" pitchFamily="34" charset="0"/>
              </a:rPr>
              <a:t>aims</a:t>
            </a:r>
            <a:endParaRPr lang="it-IT" sz="2400" b="1" i="1" dirty="0">
              <a:ln w="0"/>
              <a:solidFill>
                <a:srgbClr val="FF0000"/>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911119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ttore diritto 13"/>
          <p:cNvCxnSpPr/>
          <p:nvPr/>
        </p:nvCxnSpPr>
        <p:spPr>
          <a:xfrm>
            <a:off x="457200" y="988171"/>
            <a:ext cx="111633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magine 3" descr="Immagine che contiene testo&#10;&#10;Descrizione generata automaticamen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38062"/>
            <a:ext cx="1095375" cy="540370"/>
          </a:xfrm>
          <a:prstGeom prst="rect">
            <a:avLst/>
          </a:prstGeom>
        </p:spPr>
      </p:pic>
      <p:sp>
        <p:nvSpPr>
          <p:cNvPr id="3" name="CasellaDiTesto 2"/>
          <p:cNvSpPr txBox="1"/>
          <p:nvPr/>
        </p:nvSpPr>
        <p:spPr>
          <a:xfrm>
            <a:off x="457200" y="6526642"/>
            <a:ext cx="3749744" cy="213585"/>
          </a:xfrm>
          <a:prstGeom prst="rect">
            <a:avLst/>
          </a:prstGeom>
          <a:noFill/>
        </p:spPr>
        <p:txBody>
          <a:bodyPr wrap="none" rtlCol="0">
            <a:spAutoFit/>
          </a:bodyPr>
          <a:lstStyle/>
          <a:p>
            <a:r>
              <a:rPr lang="it-IT" sz="790" i="1" dirty="0">
                <a:solidFill>
                  <a:srgbClr val="002060"/>
                </a:solidFill>
                <a:latin typeface="Century Gothic" panose="020B0502020202020204" pitchFamily="34" charset="0"/>
              </a:rPr>
              <a:t>16 novembre 2023 – premiazione vincitori bando </a:t>
            </a:r>
            <a:r>
              <a:rPr lang="it-IT" sz="790" i="1" dirty="0" err="1">
                <a:solidFill>
                  <a:srgbClr val="002060"/>
                </a:solidFill>
                <a:latin typeface="Century Gothic" panose="020B0502020202020204" pitchFamily="34" charset="0"/>
              </a:rPr>
              <a:t>Unmet</a:t>
            </a:r>
            <a:r>
              <a:rPr lang="it-IT" sz="790" i="1" dirty="0">
                <a:solidFill>
                  <a:srgbClr val="002060"/>
                </a:solidFill>
                <a:latin typeface="Century Gothic" panose="020B0502020202020204" pitchFamily="34" charset="0"/>
              </a:rPr>
              <a:t> </a:t>
            </a:r>
            <a:r>
              <a:rPr lang="it-IT" sz="790" i="1" dirty="0" err="1">
                <a:solidFill>
                  <a:srgbClr val="002060"/>
                </a:solidFill>
                <a:latin typeface="Century Gothic" panose="020B0502020202020204" pitchFamily="34" charset="0"/>
              </a:rPr>
              <a:t>Medical</a:t>
            </a:r>
            <a:r>
              <a:rPr lang="it-IT" sz="790" i="1" dirty="0">
                <a:solidFill>
                  <a:srgbClr val="002060"/>
                </a:solidFill>
                <a:latin typeface="Century Gothic" panose="020B0502020202020204" pitchFamily="34" charset="0"/>
              </a:rPr>
              <a:t> </a:t>
            </a:r>
            <a:r>
              <a:rPr lang="it-IT" sz="790" i="1" dirty="0" err="1">
                <a:solidFill>
                  <a:srgbClr val="002060"/>
                </a:solidFill>
                <a:latin typeface="Century Gothic" panose="020B0502020202020204" pitchFamily="34" charset="0"/>
              </a:rPr>
              <a:t>Needs</a:t>
            </a:r>
            <a:endParaRPr lang="it-IT" sz="790" i="1" dirty="0">
              <a:solidFill>
                <a:srgbClr val="002060"/>
              </a:solidFill>
              <a:latin typeface="Century Gothic" panose="020B0502020202020204" pitchFamily="34" charset="0"/>
            </a:endParaRPr>
          </a:p>
        </p:txBody>
      </p:sp>
      <p:sp>
        <p:nvSpPr>
          <p:cNvPr id="2" name="Text Box 1"/>
          <p:cNvSpPr txBox="1"/>
          <p:nvPr/>
        </p:nvSpPr>
        <p:spPr>
          <a:xfrm>
            <a:off x="718820" y="1275082"/>
            <a:ext cx="10639425" cy="4524315"/>
          </a:xfrm>
          <a:prstGeom prst="rect">
            <a:avLst/>
          </a:prstGeom>
          <a:noFill/>
        </p:spPr>
        <p:txBody>
          <a:bodyPr wrap="square" rtlCol="0">
            <a:spAutoFit/>
          </a:bodyPr>
          <a:lstStyle/>
          <a:p>
            <a:pPr marL="342900" indent="-342900" algn="just">
              <a:buFont typeface="Wingdings" panose="05000000000000000000" charset="0"/>
              <a:buChar char="Ø"/>
            </a:pPr>
            <a:r>
              <a:rPr lang="it-IT" altLang="en-US" dirty="0">
                <a:solidFill>
                  <a:srgbClr val="002060"/>
                </a:solidFill>
              </a:rPr>
              <a:t>Lo studio propone un </a:t>
            </a:r>
            <a:r>
              <a:rPr lang="it-IT" altLang="en-US" u="sng" dirty="0">
                <a:solidFill>
                  <a:srgbClr val="002060"/>
                </a:solidFill>
              </a:rPr>
              <a:t>nuovo approccio terapeutico</a:t>
            </a:r>
            <a:r>
              <a:rPr lang="it-IT" altLang="en-US" dirty="0">
                <a:solidFill>
                  <a:srgbClr val="002060"/>
                </a:solidFill>
              </a:rPr>
              <a:t> per i pazienti affetti da SNUC, localmente avanzato. Si tratta di un tumore raro del distretto </a:t>
            </a:r>
            <a:r>
              <a:rPr lang="it-IT" altLang="en-US" dirty="0" err="1">
                <a:solidFill>
                  <a:srgbClr val="002060"/>
                </a:solidFill>
              </a:rPr>
              <a:t>cervico</a:t>
            </a:r>
            <a:r>
              <a:rPr lang="it-IT" altLang="en-US" dirty="0">
                <a:solidFill>
                  <a:srgbClr val="002060"/>
                </a:solidFill>
              </a:rPr>
              <a:t>-cefalico, caratterizzato da ottima chemio-radiosensibilità ma con una prognosi molto severa (PFS a 5 anni, &lt; 15%). </a:t>
            </a:r>
            <a:r>
              <a:rPr lang="it-IT"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A livello preclinico, questi tumori si distinguono dagli altri tipi istologici dei carcinomi dei seni paranasali, per un profilo immunitario arricchito da linfociti CD8+ [De Cecco L, 2019 https://</a:t>
            </a:r>
            <a:r>
              <a:rPr lang="it-IT" sz="1800" dirty="0" err="1">
                <a:solidFill>
                  <a:srgbClr val="002060"/>
                </a:solidFill>
                <a:effectLst/>
                <a:latin typeface="Calibri" panose="020F0502020204030204" pitchFamily="34" charset="0"/>
                <a:ea typeface="Calibri" panose="020F0502020204030204" pitchFamily="34" charset="0"/>
                <a:cs typeface="Arial" panose="020B0604020202020204" pitchFamily="34" charset="0"/>
              </a:rPr>
              <a:t>doi.org</a:t>
            </a:r>
            <a:r>
              <a:rPr lang="it-IT"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/10.1016/j.oraloncology.2019.02.003]. </a:t>
            </a:r>
            <a:r>
              <a:rPr lang="it-IT" altLang="en-US" dirty="0">
                <a:solidFill>
                  <a:srgbClr val="002060"/>
                </a:solidFill>
              </a:rPr>
              <a:t>La radioterapia con protoni ha mostrato migliori profili di tossicità e qualità di vita per i pazienti con tumori della testa collo, con un potenziale pro-immunogenico e ridotta linfopenia rispetto alla radioterapia convenzionale con fotoni.</a:t>
            </a:r>
          </a:p>
          <a:p>
            <a:pPr marL="342900" indent="-342900" algn="just">
              <a:buFont typeface="Wingdings" panose="05000000000000000000" charset="0"/>
              <a:buChar char="Ø"/>
            </a:pPr>
            <a:endParaRPr lang="it-IT" altLang="en-US" dirty="0">
              <a:solidFill>
                <a:srgbClr val="002060"/>
              </a:solidFill>
            </a:endParaRPr>
          </a:p>
          <a:p>
            <a:pPr marL="342900" indent="-342900" algn="just">
              <a:buFont typeface="Wingdings" panose="05000000000000000000" charset="0"/>
              <a:buChar char="Ø"/>
            </a:pPr>
            <a:r>
              <a:rPr lang="it-IT" altLang="en-US" dirty="0">
                <a:solidFill>
                  <a:srgbClr val="002060"/>
                </a:solidFill>
              </a:rPr>
              <a:t>L’innovazione portata da questo studio deriva dal:</a:t>
            </a:r>
          </a:p>
          <a:p>
            <a:pPr marL="800100" lvl="1" indent="-342900" algn="just">
              <a:buFont typeface="Wingdings" panose="05000000000000000000" charset="0"/>
              <a:buChar char="Ø"/>
            </a:pPr>
            <a:r>
              <a:rPr lang="it-IT" altLang="en-US" dirty="0">
                <a:solidFill>
                  <a:srgbClr val="002060"/>
                </a:solidFill>
              </a:rPr>
              <a:t>uso dell’immunoterapia in questo sottotipo di tumore;</a:t>
            </a:r>
          </a:p>
          <a:p>
            <a:pPr marL="800100" lvl="1" indent="-342900" algn="just">
              <a:buFont typeface="Wingdings" panose="05000000000000000000" charset="0"/>
              <a:buChar char="Ø"/>
            </a:pPr>
            <a:r>
              <a:rPr lang="it-IT" altLang="en-US" dirty="0">
                <a:solidFill>
                  <a:srgbClr val="002060"/>
                </a:solidFill>
              </a:rPr>
              <a:t>schema di trattamento basato su immunoterapia in neoadiuvante in combinazione con chemioterapia e immunoterapia adiuvante;</a:t>
            </a:r>
          </a:p>
          <a:p>
            <a:pPr marL="800100" lvl="1" indent="-342900" algn="just">
              <a:buFont typeface="Wingdings" panose="05000000000000000000" charset="0"/>
              <a:buChar char="Ø"/>
            </a:pPr>
            <a:r>
              <a:rPr lang="it-IT" altLang="en-US" dirty="0">
                <a:solidFill>
                  <a:srgbClr val="002060"/>
                </a:solidFill>
              </a:rPr>
              <a:t>uso della radioterapia con protoni in associazione a chemioterapia, dopo immunoterapia;</a:t>
            </a:r>
          </a:p>
          <a:p>
            <a:pPr lvl="1" algn="just"/>
            <a:endParaRPr lang="it-IT" altLang="en-US" dirty="0">
              <a:solidFill>
                <a:srgbClr val="002060"/>
              </a:solidFill>
            </a:endParaRPr>
          </a:p>
          <a:p>
            <a:pPr marL="342900" lvl="0" indent="-342900" algn="just">
              <a:buFont typeface="Wingdings" panose="05000000000000000000" charset="0"/>
              <a:buChar char="Ø"/>
            </a:pPr>
            <a:r>
              <a:rPr lang="it-IT" altLang="en-US" dirty="0">
                <a:solidFill>
                  <a:srgbClr val="002060"/>
                </a:solidFill>
              </a:rPr>
              <a:t>Non esistendo uno standard di trattamento per questi pazienti, lo studio ricerca un </a:t>
            </a:r>
            <a:r>
              <a:rPr lang="it-IT" altLang="en-US" b="1" dirty="0">
                <a:solidFill>
                  <a:srgbClr val="002060"/>
                </a:solidFill>
              </a:rPr>
              <a:t>nuovo approccio di terapie combinate per garantire il maggior successo terapeutico, minimizzando gli effetti avversi</a:t>
            </a:r>
            <a:r>
              <a:rPr lang="it-IT" altLang="en-US" dirty="0">
                <a:solidFill>
                  <a:srgbClr val="002060"/>
                </a:solidFill>
              </a:rPr>
              <a:t>.</a:t>
            </a:r>
          </a:p>
        </p:txBody>
      </p:sp>
      <p:pic>
        <p:nvPicPr>
          <p:cNvPr id="44" name="Immagine 43">
            <a:extLst>
              <a:ext uri="{FF2B5EF4-FFF2-40B4-BE49-F238E27FC236}">
                <a16:creationId xmlns="" xmlns:a16="http://schemas.microsoft.com/office/drawing/2014/main" id="{A89A004E-CDD9-CD39-99DC-249E02C848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4207" y="81320"/>
            <a:ext cx="854873" cy="866121"/>
          </a:xfrm>
          <a:prstGeom prst="rect">
            <a:avLst/>
          </a:prstGeom>
        </p:spPr>
      </p:pic>
      <p:pic>
        <p:nvPicPr>
          <p:cNvPr id="9" name="Immagine 8"/>
          <p:cNvPicPr>
            <a:picLocks noChangeAspect="1"/>
          </p:cNvPicPr>
          <p:nvPr/>
        </p:nvPicPr>
        <p:blipFill>
          <a:blip r:embed="rId5"/>
          <a:stretch>
            <a:fillRect/>
          </a:stretch>
        </p:blipFill>
        <p:spPr>
          <a:xfrm>
            <a:off x="8187266" y="151914"/>
            <a:ext cx="1786176" cy="731387"/>
          </a:xfrm>
          <a:prstGeom prst="rect">
            <a:avLst/>
          </a:prstGeom>
        </p:spPr>
      </p:pic>
      <p:sp>
        <p:nvSpPr>
          <p:cNvPr id="10" name="Segnaposto contenuto 9"/>
          <p:cNvSpPr>
            <a:spLocks noGrp="1"/>
          </p:cNvSpPr>
          <p:nvPr>
            <p:ph sz="quarter" idx="10"/>
          </p:nvPr>
        </p:nvSpPr>
        <p:spPr/>
        <p:txBody>
          <a:bodyPr/>
          <a:lstStyle/>
          <a:p>
            <a:endParaRPr lang="it-IT"/>
          </a:p>
        </p:txBody>
      </p:sp>
      <p:sp>
        <p:nvSpPr>
          <p:cNvPr id="12" name="CasellaDiTesto 11"/>
          <p:cNvSpPr txBox="1"/>
          <p:nvPr/>
        </p:nvSpPr>
        <p:spPr>
          <a:xfrm>
            <a:off x="-253557" y="316767"/>
            <a:ext cx="11125200" cy="461665"/>
          </a:xfrm>
          <a:prstGeom prst="rect">
            <a:avLst/>
          </a:prstGeom>
          <a:noFill/>
        </p:spPr>
        <p:txBody>
          <a:bodyPr wrap="square" rtlCol="0">
            <a:spAutoFit/>
          </a:bodyPr>
          <a:lstStyle/>
          <a:p>
            <a:pPr algn="ctr"/>
            <a:r>
              <a:rPr lang="it-IT" sz="2400" b="1" i="1" dirty="0" err="1" smtClean="0">
                <a:ln w="0"/>
                <a:solidFill>
                  <a:srgbClr val="FF0000"/>
                </a:solidFill>
                <a:latin typeface="Century Gothic" panose="020B0502020202020204" pitchFamily="34" charset="0"/>
                <a:cs typeface="Calibri" panose="020F0502020204030204" pitchFamily="34" charset="0"/>
              </a:rPr>
              <a:t>Neopesino</a:t>
            </a:r>
            <a:r>
              <a:rPr lang="it-IT" sz="2400" b="1" i="1" dirty="0" smtClean="0">
                <a:ln w="0"/>
                <a:solidFill>
                  <a:srgbClr val="FF0000"/>
                </a:solidFill>
                <a:latin typeface="Century Gothic" panose="020B0502020202020204" pitchFamily="34" charset="0"/>
                <a:cs typeface="Calibri" panose="020F0502020204030204" pitchFamily="34" charset="0"/>
              </a:rPr>
              <a:t> Project: </a:t>
            </a:r>
            <a:r>
              <a:rPr lang="it-IT" sz="2400" b="1" i="1" dirty="0" err="1" smtClean="0">
                <a:ln w="0"/>
                <a:solidFill>
                  <a:srgbClr val="FF0000"/>
                </a:solidFill>
                <a:latin typeface="Century Gothic" panose="020B0502020202020204" pitchFamily="34" charset="0"/>
                <a:cs typeface="Calibri" panose="020F0502020204030204" pitchFamily="34" charset="0"/>
              </a:rPr>
              <a:t>potential</a:t>
            </a:r>
            <a:r>
              <a:rPr lang="it-IT" sz="2400" b="1" i="1" dirty="0" smtClean="0">
                <a:ln w="0"/>
                <a:solidFill>
                  <a:srgbClr val="FF0000"/>
                </a:solidFill>
                <a:latin typeface="Century Gothic" panose="020B0502020202020204" pitchFamily="34" charset="0"/>
                <a:cs typeface="Calibri" panose="020F0502020204030204" pitchFamily="34" charset="0"/>
              </a:rPr>
              <a:t> impact</a:t>
            </a:r>
            <a:endParaRPr lang="it-IT" sz="2400" b="1" i="1" dirty="0">
              <a:ln w="0"/>
              <a:solidFill>
                <a:srgbClr val="FF0000"/>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2416429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ttore diritto 13"/>
          <p:cNvCxnSpPr/>
          <p:nvPr/>
        </p:nvCxnSpPr>
        <p:spPr>
          <a:xfrm>
            <a:off x="457200" y="988171"/>
            <a:ext cx="111633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magine 3" descr="Immagine che contiene testo&#10;&#10;Descrizione generata automaticamen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38062"/>
            <a:ext cx="1095375" cy="540370"/>
          </a:xfrm>
          <a:prstGeom prst="rect">
            <a:avLst/>
          </a:prstGeom>
        </p:spPr>
      </p:pic>
      <p:sp>
        <p:nvSpPr>
          <p:cNvPr id="3" name="CasellaDiTesto 2"/>
          <p:cNvSpPr txBox="1"/>
          <p:nvPr/>
        </p:nvSpPr>
        <p:spPr>
          <a:xfrm>
            <a:off x="457200" y="6526642"/>
            <a:ext cx="3749744" cy="213585"/>
          </a:xfrm>
          <a:prstGeom prst="rect">
            <a:avLst/>
          </a:prstGeom>
          <a:noFill/>
        </p:spPr>
        <p:txBody>
          <a:bodyPr wrap="none" rtlCol="0">
            <a:spAutoFit/>
          </a:bodyPr>
          <a:lstStyle/>
          <a:p>
            <a:r>
              <a:rPr lang="it-IT" sz="790" i="1" dirty="0">
                <a:solidFill>
                  <a:srgbClr val="002060"/>
                </a:solidFill>
                <a:latin typeface="Century Gothic" panose="020B0502020202020204" pitchFamily="34" charset="0"/>
              </a:rPr>
              <a:t>16 novembre 2023 – premiazione vincitori bando </a:t>
            </a:r>
            <a:r>
              <a:rPr lang="it-IT" sz="790" i="1" dirty="0" err="1">
                <a:solidFill>
                  <a:srgbClr val="002060"/>
                </a:solidFill>
                <a:latin typeface="Century Gothic" panose="020B0502020202020204" pitchFamily="34" charset="0"/>
              </a:rPr>
              <a:t>Unmet</a:t>
            </a:r>
            <a:r>
              <a:rPr lang="it-IT" sz="790" i="1" dirty="0">
                <a:solidFill>
                  <a:srgbClr val="002060"/>
                </a:solidFill>
                <a:latin typeface="Century Gothic" panose="020B0502020202020204" pitchFamily="34" charset="0"/>
              </a:rPr>
              <a:t> </a:t>
            </a:r>
            <a:r>
              <a:rPr lang="it-IT" sz="790" i="1" dirty="0" err="1">
                <a:solidFill>
                  <a:srgbClr val="002060"/>
                </a:solidFill>
                <a:latin typeface="Century Gothic" panose="020B0502020202020204" pitchFamily="34" charset="0"/>
              </a:rPr>
              <a:t>Medical</a:t>
            </a:r>
            <a:r>
              <a:rPr lang="it-IT" sz="790" i="1" dirty="0">
                <a:solidFill>
                  <a:srgbClr val="002060"/>
                </a:solidFill>
                <a:latin typeface="Century Gothic" panose="020B0502020202020204" pitchFamily="34" charset="0"/>
              </a:rPr>
              <a:t> </a:t>
            </a:r>
            <a:r>
              <a:rPr lang="it-IT" sz="790" i="1" dirty="0" err="1">
                <a:solidFill>
                  <a:srgbClr val="002060"/>
                </a:solidFill>
                <a:latin typeface="Century Gothic" panose="020B0502020202020204" pitchFamily="34" charset="0"/>
              </a:rPr>
              <a:t>Needs</a:t>
            </a:r>
            <a:endParaRPr lang="it-IT" sz="790" i="1" dirty="0">
              <a:solidFill>
                <a:srgbClr val="002060"/>
              </a:solidFill>
              <a:latin typeface="Century Gothic" panose="020B0502020202020204" pitchFamily="34" charset="0"/>
            </a:endParaRPr>
          </a:p>
        </p:txBody>
      </p:sp>
      <p:sp>
        <p:nvSpPr>
          <p:cNvPr id="7" name="Rectangle 20">
            <a:extLst>
              <a:ext uri="{FF2B5EF4-FFF2-40B4-BE49-F238E27FC236}">
                <a16:creationId xmlns="" xmlns:a16="http://schemas.microsoft.com/office/drawing/2014/main" id="{E0E1537E-A1C8-19E1-5A25-D55C7C1FABA2}"/>
              </a:ext>
            </a:extLst>
          </p:cNvPr>
          <p:cNvSpPr/>
          <p:nvPr/>
        </p:nvSpPr>
        <p:spPr>
          <a:xfrm>
            <a:off x="2276833" y="1623780"/>
            <a:ext cx="1047319" cy="355674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itchFamily="34" charset="0"/>
              <a:cs typeface="Arial" pitchFamily="34" charset="0"/>
            </a:endParaRPr>
          </a:p>
        </p:txBody>
      </p:sp>
      <p:sp>
        <p:nvSpPr>
          <p:cNvPr id="9" name="Rectangle 21">
            <a:extLst>
              <a:ext uri="{FF2B5EF4-FFF2-40B4-BE49-F238E27FC236}">
                <a16:creationId xmlns="" xmlns:a16="http://schemas.microsoft.com/office/drawing/2014/main" id="{3C11807E-877F-DAEE-33B1-99BAA3B6C373}"/>
              </a:ext>
            </a:extLst>
          </p:cNvPr>
          <p:cNvSpPr/>
          <p:nvPr/>
        </p:nvSpPr>
        <p:spPr>
          <a:xfrm>
            <a:off x="3319001" y="1623780"/>
            <a:ext cx="6119483" cy="355674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itchFamily="34" charset="0"/>
              <a:cs typeface="Arial" pitchFamily="34" charset="0"/>
            </a:endParaRPr>
          </a:p>
        </p:txBody>
      </p:sp>
      <p:sp>
        <p:nvSpPr>
          <p:cNvPr id="10" name="Rectangle 22">
            <a:extLst>
              <a:ext uri="{FF2B5EF4-FFF2-40B4-BE49-F238E27FC236}">
                <a16:creationId xmlns="" xmlns:a16="http://schemas.microsoft.com/office/drawing/2014/main" id="{9987C006-EF54-CA88-AF17-6E1C06896691}"/>
              </a:ext>
            </a:extLst>
          </p:cNvPr>
          <p:cNvSpPr/>
          <p:nvPr/>
        </p:nvSpPr>
        <p:spPr>
          <a:xfrm>
            <a:off x="5045996" y="1623780"/>
            <a:ext cx="936104" cy="355674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itchFamily="34" charset="0"/>
              <a:cs typeface="Arial" pitchFamily="34" charset="0"/>
            </a:endParaRPr>
          </a:p>
        </p:txBody>
      </p:sp>
      <p:sp>
        <p:nvSpPr>
          <p:cNvPr id="11" name="Rounded Rectangle 24">
            <a:extLst>
              <a:ext uri="{FF2B5EF4-FFF2-40B4-BE49-F238E27FC236}">
                <a16:creationId xmlns="" xmlns:a16="http://schemas.microsoft.com/office/drawing/2014/main" id="{1EB4B8B8-42D3-21FB-CBE7-664F8A710766}"/>
              </a:ext>
            </a:extLst>
          </p:cNvPr>
          <p:cNvSpPr/>
          <p:nvPr/>
        </p:nvSpPr>
        <p:spPr>
          <a:xfrm>
            <a:off x="2297571" y="3544480"/>
            <a:ext cx="1005840" cy="820624"/>
          </a:xfrm>
          <a:prstGeom prst="roundRect">
            <a:avLst/>
          </a:prstGeom>
          <a:solidFill>
            <a:srgbClr val="00A242"/>
          </a:solidFill>
          <a:ln w="25400" cap="flat" cmpd="sng" algn="ctr">
            <a:noFill/>
            <a:prstDash val="solid"/>
          </a:ln>
          <a:effectLst/>
        </p:spPr>
        <p:txBody>
          <a:bodyPr wrap="square" lIns="45720" rIns="45720" rtlCol="0" anchor="ctr">
            <a:noAutofit/>
          </a:bodyPr>
          <a:lstStyle/>
          <a:p>
            <a:pPr algn="ctr" fontAlgn="base">
              <a:spcBef>
                <a:spcPct val="0"/>
              </a:spcBef>
              <a:spcAft>
                <a:spcPct val="0"/>
              </a:spcAft>
              <a:defRPr/>
            </a:pPr>
            <a:r>
              <a:rPr lang="en-US" sz="900" kern="0" dirty="0">
                <a:solidFill>
                  <a:srgbClr val="FFFFFF"/>
                </a:solidFill>
                <a:latin typeface="Arial" pitchFamily="34" charset="0"/>
                <a:cs typeface="Arial" pitchFamily="34" charset="0"/>
              </a:rPr>
              <a:t>Collection of blood samples; pretreatment </a:t>
            </a:r>
          </a:p>
          <a:p>
            <a:pPr algn="ctr" fontAlgn="base">
              <a:spcBef>
                <a:spcPct val="0"/>
              </a:spcBef>
              <a:spcAft>
                <a:spcPct val="0"/>
              </a:spcAft>
              <a:defRPr/>
            </a:pPr>
            <a:r>
              <a:rPr lang="en-US" sz="900" kern="0" dirty="0">
                <a:solidFill>
                  <a:srgbClr val="FFFFFF"/>
                </a:solidFill>
                <a:latin typeface="Arial" pitchFamily="34" charset="0"/>
                <a:cs typeface="Arial" pitchFamily="34" charset="0"/>
              </a:rPr>
              <a:t>biopsy</a:t>
            </a:r>
          </a:p>
        </p:txBody>
      </p:sp>
      <p:sp>
        <p:nvSpPr>
          <p:cNvPr id="13" name="Rounded Rectangle 25">
            <a:extLst>
              <a:ext uri="{FF2B5EF4-FFF2-40B4-BE49-F238E27FC236}">
                <a16:creationId xmlns="" xmlns:a16="http://schemas.microsoft.com/office/drawing/2014/main" id="{7D45911A-BBF2-5A91-16E4-63387FD29262}"/>
              </a:ext>
            </a:extLst>
          </p:cNvPr>
          <p:cNvSpPr/>
          <p:nvPr/>
        </p:nvSpPr>
        <p:spPr>
          <a:xfrm>
            <a:off x="3322405" y="2769728"/>
            <a:ext cx="1507567" cy="731520"/>
          </a:xfrm>
          <a:prstGeom prst="roundRect">
            <a:avLst/>
          </a:prstGeom>
          <a:solidFill>
            <a:srgbClr val="0065A4"/>
          </a:solidFill>
          <a:ln w="25400" cap="flat" cmpd="sng" algn="ctr">
            <a:noFill/>
            <a:prstDash val="solid"/>
          </a:ln>
          <a:effectLst>
            <a:outerShdw blurRad="44450" dist="27940" dir="5400000" algn="ctr">
              <a:srgbClr val="000000">
                <a:alpha val="32000"/>
              </a:srgbClr>
            </a:outerShdw>
          </a:effectLst>
        </p:spPr>
        <p:txBody>
          <a:bodyPr wrap="square" lIns="45720" rIns="45720" rtlCol="0" anchor="ctr">
            <a:noAutofit/>
          </a:bodyPr>
          <a:lstStyle/>
          <a:p>
            <a:pPr algn="ctr" fontAlgn="base">
              <a:spcBef>
                <a:spcPct val="0"/>
              </a:spcBef>
              <a:spcAft>
                <a:spcPct val="0"/>
              </a:spcAft>
              <a:defRPr/>
            </a:pPr>
            <a:endParaRPr lang="en-US" sz="900" kern="0" dirty="0">
              <a:solidFill>
                <a:srgbClr val="FFFFFF"/>
              </a:solidFill>
              <a:latin typeface="Arial" pitchFamily="34" charset="0"/>
              <a:cs typeface="Arial" pitchFamily="34" charset="0"/>
            </a:endParaRPr>
          </a:p>
          <a:p>
            <a:pPr algn="ctr" fontAlgn="base">
              <a:spcBef>
                <a:spcPct val="0"/>
              </a:spcBef>
              <a:spcAft>
                <a:spcPct val="0"/>
              </a:spcAft>
              <a:defRPr/>
            </a:pPr>
            <a:r>
              <a:rPr lang="en-US" sz="900" b="1" kern="0" dirty="0" err="1">
                <a:solidFill>
                  <a:srgbClr val="FFFFFF"/>
                </a:solidFill>
                <a:latin typeface="Arial" pitchFamily="34" charset="0"/>
                <a:cs typeface="Arial" pitchFamily="34" charset="0"/>
              </a:rPr>
              <a:t>Pembrolizumab</a:t>
            </a:r>
            <a:r>
              <a:rPr lang="en-US" sz="900" b="1" kern="0" dirty="0">
                <a:solidFill>
                  <a:srgbClr val="FFFFFF"/>
                </a:solidFill>
                <a:latin typeface="Arial" pitchFamily="34" charset="0"/>
                <a:cs typeface="Arial" pitchFamily="34" charset="0"/>
              </a:rPr>
              <a:t> </a:t>
            </a:r>
          </a:p>
          <a:p>
            <a:pPr algn="ctr" fontAlgn="base">
              <a:spcBef>
                <a:spcPct val="0"/>
              </a:spcBef>
              <a:spcAft>
                <a:spcPct val="0"/>
              </a:spcAft>
              <a:defRPr/>
            </a:pPr>
            <a:r>
              <a:rPr lang="en-US" sz="900" b="1" kern="0" dirty="0">
                <a:solidFill>
                  <a:srgbClr val="FFFFFF"/>
                </a:solidFill>
                <a:latin typeface="Arial" pitchFamily="34" charset="0"/>
                <a:cs typeface="Arial" pitchFamily="34" charset="0"/>
              </a:rPr>
              <a:t>200 mg + </a:t>
            </a:r>
            <a:r>
              <a:rPr lang="en-US" sz="900" b="1" kern="0" dirty="0" err="1">
                <a:solidFill>
                  <a:srgbClr val="FFFFFF"/>
                </a:solidFill>
                <a:latin typeface="Arial" pitchFamily="34" charset="0"/>
                <a:cs typeface="Arial" pitchFamily="34" charset="0"/>
              </a:rPr>
              <a:t>cisplatin</a:t>
            </a:r>
            <a:r>
              <a:rPr lang="en-US" sz="900" b="1" kern="0" dirty="0">
                <a:solidFill>
                  <a:srgbClr val="FFFFFF"/>
                </a:solidFill>
                <a:latin typeface="Arial" pitchFamily="34" charset="0"/>
                <a:cs typeface="Arial" pitchFamily="34" charset="0"/>
              </a:rPr>
              <a:t> 75mg/</a:t>
            </a:r>
            <a:r>
              <a:rPr lang="en-US" sz="900" b="1" kern="0" dirty="0" err="1">
                <a:solidFill>
                  <a:srgbClr val="FFFFFF"/>
                </a:solidFill>
                <a:latin typeface="Arial" pitchFamily="34" charset="0"/>
                <a:cs typeface="Arial" pitchFamily="34" charset="0"/>
              </a:rPr>
              <a:t>mq</a:t>
            </a:r>
            <a:r>
              <a:rPr lang="en-US" sz="900" b="1" kern="0" dirty="0">
                <a:solidFill>
                  <a:srgbClr val="FFFFFF"/>
                </a:solidFill>
                <a:latin typeface="Arial" pitchFamily="34" charset="0"/>
                <a:cs typeface="Arial" pitchFamily="34" charset="0"/>
              </a:rPr>
              <a:t> and </a:t>
            </a:r>
            <a:r>
              <a:rPr lang="en-US" sz="900" b="1" kern="0" dirty="0" err="1">
                <a:solidFill>
                  <a:srgbClr val="FFFFFF"/>
                </a:solidFill>
                <a:latin typeface="Arial" pitchFamily="34" charset="0"/>
                <a:cs typeface="Arial" pitchFamily="34" charset="0"/>
              </a:rPr>
              <a:t>docetaxel</a:t>
            </a:r>
            <a:r>
              <a:rPr lang="en-US" sz="900" b="1" kern="0" dirty="0">
                <a:solidFill>
                  <a:srgbClr val="FFFFFF"/>
                </a:solidFill>
                <a:latin typeface="Arial" pitchFamily="34" charset="0"/>
                <a:cs typeface="Arial" pitchFamily="34" charset="0"/>
              </a:rPr>
              <a:t> 75 mg/</a:t>
            </a:r>
            <a:r>
              <a:rPr lang="en-US" sz="900" b="1" kern="0" dirty="0" err="1">
                <a:solidFill>
                  <a:srgbClr val="FFFFFF"/>
                </a:solidFill>
                <a:latin typeface="Arial" pitchFamily="34" charset="0"/>
                <a:cs typeface="Arial" pitchFamily="34" charset="0"/>
              </a:rPr>
              <a:t>mq</a:t>
            </a:r>
            <a:endParaRPr lang="en-US" sz="900" b="1" kern="0" dirty="0">
              <a:solidFill>
                <a:srgbClr val="FFFFFF"/>
              </a:solidFill>
              <a:latin typeface="Arial" pitchFamily="34" charset="0"/>
              <a:cs typeface="Arial" pitchFamily="34" charset="0"/>
            </a:endParaRPr>
          </a:p>
        </p:txBody>
      </p:sp>
      <p:sp>
        <p:nvSpPr>
          <p:cNvPr id="15" name="Right Arrow 27">
            <a:extLst>
              <a:ext uri="{FF2B5EF4-FFF2-40B4-BE49-F238E27FC236}">
                <a16:creationId xmlns="" xmlns:a16="http://schemas.microsoft.com/office/drawing/2014/main" id="{B5E16553-B397-15CE-2C14-8123078DD4AD}"/>
              </a:ext>
            </a:extLst>
          </p:cNvPr>
          <p:cNvSpPr/>
          <p:nvPr/>
        </p:nvSpPr>
        <p:spPr>
          <a:xfrm>
            <a:off x="2269566" y="1976496"/>
            <a:ext cx="8140517" cy="792480"/>
          </a:xfrm>
          <a:prstGeom prst="rightArrow">
            <a:avLst/>
          </a:prstGeom>
          <a:solidFill>
            <a:srgbClr val="003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itchFamily="34" charset="0"/>
              <a:cs typeface="Arial" pitchFamily="34" charset="0"/>
            </a:endParaRPr>
          </a:p>
        </p:txBody>
      </p:sp>
      <p:sp>
        <p:nvSpPr>
          <p:cNvPr id="16" name="TextBox 28">
            <a:extLst>
              <a:ext uri="{FF2B5EF4-FFF2-40B4-BE49-F238E27FC236}">
                <a16:creationId xmlns="" xmlns:a16="http://schemas.microsoft.com/office/drawing/2014/main" id="{D1026652-C3A0-75B8-CB97-AA7AD0677DE9}"/>
              </a:ext>
            </a:extLst>
          </p:cNvPr>
          <p:cNvSpPr txBox="1"/>
          <p:nvPr/>
        </p:nvSpPr>
        <p:spPr>
          <a:xfrm>
            <a:off x="2237684" y="1702621"/>
            <a:ext cx="1125617" cy="230832"/>
          </a:xfrm>
          <a:prstGeom prst="rect">
            <a:avLst/>
          </a:prstGeom>
          <a:noFill/>
        </p:spPr>
        <p:txBody>
          <a:bodyPr wrap="square" rtlCol="0">
            <a:spAutoFit/>
          </a:bodyPr>
          <a:lstStyle/>
          <a:p>
            <a:pPr algn="ctr"/>
            <a:r>
              <a:rPr lang="en-US" sz="900" b="1" dirty="0">
                <a:latin typeface="Arial" pitchFamily="34" charset="0"/>
                <a:cs typeface="Arial" pitchFamily="34" charset="0"/>
              </a:rPr>
              <a:t>Screening</a:t>
            </a:r>
          </a:p>
        </p:txBody>
      </p:sp>
      <p:sp>
        <p:nvSpPr>
          <p:cNvPr id="17" name="TextBox 29">
            <a:extLst>
              <a:ext uri="{FF2B5EF4-FFF2-40B4-BE49-F238E27FC236}">
                <a16:creationId xmlns="" xmlns:a16="http://schemas.microsoft.com/office/drawing/2014/main" id="{7A4E963D-0EDC-2B00-B219-94C788D03CF8}"/>
              </a:ext>
            </a:extLst>
          </p:cNvPr>
          <p:cNvSpPr txBox="1"/>
          <p:nvPr/>
        </p:nvSpPr>
        <p:spPr>
          <a:xfrm>
            <a:off x="3605836" y="2257320"/>
            <a:ext cx="1008112" cy="230832"/>
          </a:xfrm>
          <a:prstGeom prst="rect">
            <a:avLst/>
          </a:prstGeom>
          <a:noFill/>
        </p:spPr>
        <p:txBody>
          <a:bodyPr wrap="square" rtlCol="0" anchor="ctr">
            <a:spAutoFit/>
          </a:bodyPr>
          <a:lstStyle/>
          <a:p>
            <a:pPr algn="ctr"/>
            <a:r>
              <a:rPr lang="en-US" sz="900" b="1" dirty="0">
                <a:solidFill>
                  <a:schemeClr val="bg1"/>
                </a:solidFill>
                <a:latin typeface="Arial" pitchFamily="34" charset="0"/>
                <a:cs typeface="Arial" pitchFamily="34" charset="0"/>
              </a:rPr>
              <a:t>Day 1, 21, 42</a:t>
            </a:r>
          </a:p>
        </p:txBody>
      </p:sp>
      <p:sp>
        <p:nvSpPr>
          <p:cNvPr id="18" name="TextBox 30">
            <a:extLst>
              <a:ext uri="{FF2B5EF4-FFF2-40B4-BE49-F238E27FC236}">
                <a16:creationId xmlns="" xmlns:a16="http://schemas.microsoft.com/office/drawing/2014/main" id="{75D7247C-9C21-849D-B8EF-120076FA0DEB}"/>
              </a:ext>
            </a:extLst>
          </p:cNvPr>
          <p:cNvSpPr txBox="1"/>
          <p:nvPr/>
        </p:nvSpPr>
        <p:spPr>
          <a:xfrm>
            <a:off x="5106564" y="1772816"/>
            <a:ext cx="731520" cy="230832"/>
          </a:xfrm>
          <a:prstGeom prst="rect">
            <a:avLst/>
          </a:prstGeom>
          <a:noFill/>
        </p:spPr>
        <p:txBody>
          <a:bodyPr wrap="square" rtlCol="0" anchor="ctr">
            <a:spAutoFit/>
          </a:bodyPr>
          <a:lstStyle/>
          <a:p>
            <a:pPr algn="ctr"/>
            <a:r>
              <a:rPr lang="en-US" sz="900" b="1" dirty="0">
                <a:latin typeface="Arial" pitchFamily="34" charset="0"/>
                <a:cs typeface="Arial" pitchFamily="34" charset="0"/>
              </a:rPr>
              <a:t>Surgery</a:t>
            </a:r>
          </a:p>
        </p:txBody>
      </p:sp>
      <p:sp>
        <p:nvSpPr>
          <p:cNvPr id="19" name="TextBox 31">
            <a:extLst>
              <a:ext uri="{FF2B5EF4-FFF2-40B4-BE49-F238E27FC236}">
                <a16:creationId xmlns="" xmlns:a16="http://schemas.microsoft.com/office/drawing/2014/main" id="{F1F989AD-FD25-B4B7-A178-E09B6F2ADC62}"/>
              </a:ext>
            </a:extLst>
          </p:cNvPr>
          <p:cNvSpPr txBox="1"/>
          <p:nvPr/>
        </p:nvSpPr>
        <p:spPr>
          <a:xfrm>
            <a:off x="6198124" y="1772816"/>
            <a:ext cx="1008112" cy="230832"/>
          </a:xfrm>
          <a:prstGeom prst="rect">
            <a:avLst/>
          </a:prstGeom>
          <a:noFill/>
        </p:spPr>
        <p:txBody>
          <a:bodyPr wrap="square" rtlCol="0" anchor="ctr">
            <a:spAutoFit/>
          </a:bodyPr>
          <a:lstStyle/>
          <a:p>
            <a:pPr algn="ctr"/>
            <a:r>
              <a:rPr lang="en-US" sz="900" b="1" dirty="0">
                <a:latin typeface="Arial" pitchFamily="34" charset="0"/>
                <a:cs typeface="Arial" pitchFamily="34" charset="0"/>
              </a:rPr>
              <a:t>Radiotherapy</a:t>
            </a:r>
            <a:endParaRPr lang="en-US" sz="900" b="1" baseline="30000" dirty="0">
              <a:latin typeface="Arial" pitchFamily="34" charset="0"/>
              <a:cs typeface="Arial" pitchFamily="34" charset="0"/>
            </a:endParaRPr>
          </a:p>
        </p:txBody>
      </p:sp>
      <p:sp>
        <p:nvSpPr>
          <p:cNvPr id="20" name="Rounded Rectangle 33">
            <a:extLst>
              <a:ext uri="{FF2B5EF4-FFF2-40B4-BE49-F238E27FC236}">
                <a16:creationId xmlns="" xmlns:a16="http://schemas.microsoft.com/office/drawing/2014/main" id="{C33D967A-2870-A9FE-A266-B47C82A786DC}"/>
              </a:ext>
            </a:extLst>
          </p:cNvPr>
          <p:cNvSpPr/>
          <p:nvPr/>
        </p:nvSpPr>
        <p:spPr>
          <a:xfrm>
            <a:off x="5045996" y="3590112"/>
            <a:ext cx="936104" cy="731520"/>
          </a:xfrm>
          <a:prstGeom prst="roundRect">
            <a:avLst/>
          </a:prstGeom>
          <a:solidFill>
            <a:srgbClr val="00A242"/>
          </a:solidFill>
          <a:ln w="25400" cap="flat" cmpd="sng" algn="ctr">
            <a:noFill/>
            <a:prstDash val="solid"/>
          </a:ln>
          <a:effectLst/>
        </p:spPr>
        <p:txBody>
          <a:bodyPr wrap="square" lIns="45720" rIns="45720" rtlCol="0" anchor="ctr">
            <a:noAutofit/>
          </a:bodyPr>
          <a:lstStyle/>
          <a:p>
            <a:pPr algn="ctr" fontAlgn="base">
              <a:spcBef>
                <a:spcPct val="0"/>
              </a:spcBef>
              <a:spcAft>
                <a:spcPct val="0"/>
              </a:spcAft>
              <a:defRPr/>
            </a:pPr>
            <a:r>
              <a:rPr lang="en-US" sz="900" kern="0" dirty="0">
                <a:solidFill>
                  <a:srgbClr val="FFFFFF"/>
                </a:solidFill>
                <a:latin typeface="Arial" pitchFamily="34" charset="0"/>
                <a:cs typeface="Arial" pitchFamily="34" charset="0"/>
              </a:rPr>
              <a:t>Collection of  blood samples</a:t>
            </a:r>
          </a:p>
          <a:p>
            <a:pPr algn="ctr" fontAlgn="base">
              <a:spcBef>
                <a:spcPct val="0"/>
              </a:spcBef>
              <a:spcAft>
                <a:spcPct val="0"/>
              </a:spcAft>
              <a:defRPr/>
            </a:pPr>
            <a:r>
              <a:rPr lang="en-US" sz="900" kern="0" dirty="0">
                <a:solidFill>
                  <a:srgbClr val="FFFFFF"/>
                </a:solidFill>
                <a:latin typeface="Arial" pitchFamily="34" charset="0"/>
                <a:cs typeface="Arial" pitchFamily="34" charset="0"/>
              </a:rPr>
              <a:t>Before and after surgery</a:t>
            </a:r>
          </a:p>
        </p:txBody>
      </p:sp>
      <p:sp>
        <p:nvSpPr>
          <p:cNvPr id="21" name="Rounded Rectangle 34">
            <a:extLst>
              <a:ext uri="{FF2B5EF4-FFF2-40B4-BE49-F238E27FC236}">
                <a16:creationId xmlns="" xmlns:a16="http://schemas.microsoft.com/office/drawing/2014/main" id="{F03A5D71-B698-A3B0-4B8C-63CF97067BCE}"/>
              </a:ext>
            </a:extLst>
          </p:cNvPr>
          <p:cNvSpPr/>
          <p:nvPr/>
        </p:nvSpPr>
        <p:spPr>
          <a:xfrm>
            <a:off x="2297571" y="4414507"/>
            <a:ext cx="1005840" cy="731520"/>
          </a:xfrm>
          <a:prstGeom prst="roundRect">
            <a:avLst/>
          </a:prstGeom>
          <a:solidFill>
            <a:schemeClr val="bg1"/>
          </a:solidFill>
          <a:ln w="12700" cap="flat" cmpd="sng" algn="ctr">
            <a:solidFill>
              <a:schemeClr val="tx1"/>
            </a:solidFill>
            <a:prstDash val="solid"/>
          </a:ln>
          <a:effectLst/>
        </p:spPr>
        <p:txBody>
          <a:bodyPr wrap="square" lIns="45720" rIns="45720" rtlCol="0" anchor="ctr">
            <a:noAutofit/>
          </a:bodyPr>
          <a:lstStyle/>
          <a:p>
            <a:pPr algn="ctr" fontAlgn="base">
              <a:spcBef>
                <a:spcPct val="0"/>
              </a:spcBef>
              <a:spcAft>
                <a:spcPct val="0"/>
              </a:spcAft>
            </a:pPr>
            <a:r>
              <a:rPr lang="en-US" sz="900" kern="0" dirty="0">
                <a:latin typeface="Arial" pitchFamily="34" charset="0"/>
                <a:cs typeface="Arial" pitchFamily="34" charset="0"/>
              </a:rPr>
              <a:t>Baseline Head Neck MRI/PET whole body</a:t>
            </a:r>
          </a:p>
        </p:txBody>
      </p:sp>
      <p:sp>
        <p:nvSpPr>
          <p:cNvPr id="22" name="TextBox 35">
            <a:extLst>
              <a:ext uri="{FF2B5EF4-FFF2-40B4-BE49-F238E27FC236}">
                <a16:creationId xmlns="" xmlns:a16="http://schemas.microsoft.com/office/drawing/2014/main" id="{EF39D4E7-5F15-3AA7-AC9D-7944586C7FB8}"/>
              </a:ext>
            </a:extLst>
          </p:cNvPr>
          <p:cNvSpPr txBox="1"/>
          <p:nvPr/>
        </p:nvSpPr>
        <p:spPr>
          <a:xfrm>
            <a:off x="2957764" y="1702621"/>
            <a:ext cx="2361406" cy="369332"/>
          </a:xfrm>
          <a:prstGeom prst="rect">
            <a:avLst/>
          </a:prstGeom>
          <a:noFill/>
        </p:spPr>
        <p:txBody>
          <a:bodyPr wrap="square" rtlCol="0">
            <a:spAutoFit/>
          </a:bodyPr>
          <a:lstStyle/>
          <a:p>
            <a:pPr algn="ctr"/>
            <a:r>
              <a:rPr lang="en-US" sz="900" b="1" dirty="0" err="1">
                <a:latin typeface="Arial" pitchFamily="34" charset="0"/>
                <a:cs typeface="Arial" pitchFamily="34" charset="0"/>
              </a:rPr>
              <a:t>Neoadjuvant</a:t>
            </a:r>
            <a:r>
              <a:rPr lang="en-US" sz="900" b="1" dirty="0">
                <a:latin typeface="Arial" pitchFamily="34" charset="0"/>
                <a:cs typeface="Arial" pitchFamily="34" charset="0"/>
              </a:rPr>
              <a:t> </a:t>
            </a:r>
            <a:r>
              <a:rPr lang="en-US" sz="900" b="1" dirty="0" err="1">
                <a:latin typeface="Arial" pitchFamily="34" charset="0"/>
                <a:cs typeface="Arial" pitchFamily="34" charset="0"/>
              </a:rPr>
              <a:t>pembrolizumab</a:t>
            </a:r>
            <a:r>
              <a:rPr lang="en-US" sz="900" b="1" dirty="0">
                <a:latin typeface="Arial" pitchFamily="34" charset="0"/>
                <a:cs typeface="Arial" pitchFamily="34" charset="0"/>
              </a:rPr>
              <a:t> </a:t>
            </a:r>
          </a:p>
          <a:p>
            <a:pPr algn="ctr"/>
            <a:r>
              <a:rPr lang="en-US" sz="900" b="1" dirty="0">
                <a:latin typeface="Arial" pitchFamily="34" charset="0"/>
                <a:cs typeface="Arial" pitchFamily="34" charset="0"/>
              </a:rPr>
              <a:t>plus chemotherapy</a:t>
            </a:r>
          </a:p>
        </p:txBody>
      </p:sp>
      <p:sp>
        <p:nvSpPr>
          <p:cNvPr id="23" name="Isosceles Triangle 37">
            <a:extLst>
              <a:ext uri="{FF2B5EF4-FFF2-40B4-BE49-F238E27FC236}">
                <a16:creationId xmlns="" xmlns:a16="http://schemas.microsoft.com/office/drawing/2014/main" id="{ECE83444-D5DE-21AD-7302-B1845C35E889}"/>
              </a:ext>
            </a:extLst>
          </p:cNvPr>
          <p:cNvSpPr/>
          <p:nvPr/>
        </p:nvSpPr>
        <p:spPr>
          <a:xfrm>
            <a:off x="4017308" y="2564904"/>
            <a:ext cx="164592" cy="182880"/>
          </a:xfrm>
          <a:prstGeom prst="triangle">
            <a:avLst/>
          </a:prstGeom>
          <a:solidFill>
            <a:srgbClr val="0065A4"/>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itchFamily="34" charset="0"/>
              <a:cs typeface="Arial" pitchFamily="34" charset="0"/>
            </a:endParaRPr>
          </a:p>
        </p:txBody>
      </p:sp>
      <p:sp>
        <p:nvSpPr>
          <p:cNvPr id="24" name="Rounded Rectangle 39">
            <a:extLst>
              <a:ext uri="{FF2B5EF4-FFF2-40B4-BE49-F238E27FC236}">
                <a16:creationId xmlns="" xmlns:a16="http://schemas.microsoft.com/office/drawing/2014/main" id="{956DECF5-1BE4-54BE-2FF9-FD7E63E2EF32}"/>
              </a:ext>
            </a:extLst>
          </p:cNvPr>
          <p:cNvSpPr/>
          <p:nvPr/>
        </p:nvSpPr>
        <p:spPr>
          <a:xfrm>
            <a:off x="3965877" y="4414507"/>
            <a:ext cx="792088" cy="731520"/>
          </a:xfrm>
          <a:prstGeom prst="roundRect">
            <a:avLst/>
          </a:prstGeom>
          <a:solidFill>
            <a:schemeClr val="bg1"/>
          </a:solidFill>
          <a:ln w="12700" cap="flat" cmpd="sng" algn="ctr">
            <a:solidFill>
              <a:schemeClr val="tx1"/>
            </a:solidFill>
            <a:prstDash val="solid"/>
          </a:ln>
          <a:effectLst/>
        </p:spPr>
        <p:txBody>
          <a:bodyPr wrap="square" lIns="45720" rIns="45720" rtlCol="0" anchor="ctr">
            <a:noAutofit/>
          </a:bodyPr>
          <a:lstStyle/>
          <a:p>
            <a:pPr algn="ctr" fontAlgn="base">
              <a:spcBef>
                <a:spcPct val="0"/>
              </a:spcBef>
              <a:spcAft>
                <a:spcPct val="0"/>
              </a:spcAft>
              <a:defRPr/>
            </a:pPr>
            <a:r>
              <a:rPr lang="en-US" sz="900" kern="0" dirty="0">
                <a:latin typeface="Arial" pitchFamily="34" charset="0"/>
                <a:cs typeface="Arial" pitchFamily="34" charset="0"/>
              </a:rPr>
              <a:t>Head and Neck MRI</a:t>
            </a:r>
            <a:endParaRPr lang="en-US" sz="2000" kern="0" baseline="30000" dirty="0">
              <a:latin typeface="Arial" pitchFamily="34" charset="0"/>
              <a:cs typeface="Arial" pitchFamily="34" charset="0"/>
            </a:endParaRPr>
          </a:p>
          <a:p>
            <a:pPr algn="ctr" fontAlgn="base">
              <a:spcBef>
                <a:spcPct val="0"/>
              </a:spcBef>
              <a:spcAft>
                <a:spcPct val="0"/>
              </a:spcAft>
              <a:defRPr/>
            </a:pPr>
            <a:r>
              <a:rPr lang="en-US" sz="900" kern="0" dirty="0">
                <a:latin typeface="Arial" pitchFamily="34" charset="0"/>
                <a:cs typeface="Arial" pitchFamily="34" charset="0"/>
              </a:rPr>
              <a:t>d42 -7 days</a:t>
            </a:r>
          </a:p>
        </p:txBody>
      </p:sp>
      <p:sp>
        <p:nvSpPr>
          <p:cNvPr id="25" name="Rounded Rectangle 40">
            <a:extLst>
              <a:ext uri="{FF2B5EF4-FFF2-40B4-BE49-F238E27FC236}">
                <a16:creationId xmlns="" xmlns:a16="http://schemas.microsoft.com/office/drawing/2014/main" id="{BEBC26AD-8FE8-EC73-186B-3115DFDF5DAE}"/>
              </a:ext>
            </a:extLst>
          </p:cNvPr>
          <p:cNvSpPr/>
          <p:nvPr/>
        </p:nvSpPr>
        <p:spPr>
          <a:xfrm>
            <a:off x="7350252" y="5157192"/>
            <a:ext cx="1097280" cy="731520"/>
          </a:xfrm>
          <a:prstGeom prst="roundRect">
            <a:avLst/>
          </a:prstGeom>
          <a:noFill/>
          <a:ln w="12700" cap="flat" cmpd="sng" algn="ctr">
            <a:solidFill>
              <a:schemeClr val="tx1"/>
            </a:solidFill>
            <a:prstDash val="solid"/>
          </a:ln>
          <a:effectLst/>
        </p:spPr>
        <p:txBody>
          <a:bodyPr wrap="square" lIns="45720" rIns="45720" rtlCol="0" anchor="ctr">
            <a:noAutofit/>
          </a:bodyPr>
          <a:lstStyle/>
          <a:p>
            <a:pPr algn="ctr" fontAlgn="base">
              <a:spcBef>
                <a:spcPct val="0"/>
              </a:spcBef>
              <a:spcAft>
                <a:spcPct val="0"/>
              </a:spcAft>
              <a:defRPr/>
            </a:pPr>
            <a:r>
              <a:rPr lang="en-US" sz="900" kern="0" dirty="0">
                <a:latin typeface="Arial" pitchFamily="34" charset="0"/>
                <a:cs typeface="Arial" pitchFamily="34" charset="0"/>
              </a:rPr>
              <a:t>Follow-up assessments*</a:t>
            </a:r>
            <a:endParaRPr lang="en-US" sz="900" kern="0" baseline="30000" dirty="0">
              <a:latin typeface="Arial" pitchFamily="34" charset="0"/>
              <a:cs typeface="Arial" pitchFamily="34" charset="0"/>
            </a:endParaRPr>
          </a:p>
        </p:txBody>
      </p:sp>
      <p:sp>
        <p:nvSpPr>
          <p:cNvPr id="26" name="Rounded Rectangle 41">
            <a:extLst>
              <a:ext uri="{FF2B5EF4-FFF2-40B4-BE49-F238E27FC236}">
                <a16:creationId xmlns="" xmlns:a16="http://schemas.microsoft.com/office/drawing/2014/main" id="{84AB8E41-955E-D1DD-4C0E-C1A66E1C931E}"/>
              </a:ext>
            </a:extLst>
          </p:cNvPr>
          <p:cNvSpPr/>
          <p:nvPr/>
        </p:nvSpPr>
        <p:spPr>
          <a:xfrm>
            <a:off x="8502380" y="5157192"/>
            <a:ext cx="1097280" cy="731520"/>
          </a:xfrm>
          <a:prstGeom prst="roundRect">
            <a:avLst/>
          </a:prstGeom>
          <a:noFill/>
          <a:ln w="12700" cap="flat" cmpd="sng" algn="ctr">
            <a:solidFill>
              <a:schemeClr val="tx1"/>
            </a:solidFill>
            <a:prstDash val="solid"/>
          </a:ln>
          <a:effectLst/>
        </p:spPr>
        <p:txBody>
          <a:bodyPr wrap="square" lIns="45720" rIns="45720" rtlCol="0" anchor="ctr">
            <a:noAutofit/>
          </a:bodyPr>
          <a:lstStyle/>
          <a:p>
            <a:pPr algn="ctr" fontAlgn="base">
              <a:spcBef>
                <a:spcPct val="0"/>
              </a:spcBef>
              <a:spcAft>
                <a:spcPct val="0"/>
              </a:spcAft>
              <a:defRPr/>
            </a:pPr>
            <a:r>
              <a:rPr lang="en-US" sz="900" kern="0" dirty="0">
                <a:latin typeface="Arial" pitchFamily="34" charset="0"/>
                <a:cs typeface="Arial" pitchFamily="34" charset="0"/>
              </a:rPr>
              <a:t>Survival assessments</a:t>
            </a:r>
            <a:endParaRPr lang="en-US" sz="900" kern="0" baseline="30000" dirty="0">
              <a:latin typeface="Arial" pitchFamily="34" charset="0"/>
              <a:cs typeface="Arial" pitchFamily="34" charset="0"/>
            </a:endParaRPr>
          </a:p>
        </p:txBody>
      </p:sp>
      <p:sp>
        <p:nvSpPr>
          <p:cNvPr id="27" name="TextBox 43">
            <a:extLst>
              <a:ext uri="{FF2B5EF4-FFF2-40B4-BE49-F238E27FC236}">
                <a16:creationId xmlns="" xmlns:a16="http://schemas.microsoft.com/office/drawing/2014/main" id="{1C9122BE-B777-12DE-A79D-0C1368630874}"/>
              </a:ext>
            </a:extLst>
          </p:cNvPr>
          <p:cNvSpPr txBox="1"/>
          <p:nvPr/>
        </p:nvSpPr>
        <p:spPr>
          <a:xfrm>
            <a:off x="1328307" y="2950823"/>
            <a:ext cx="1032851" cy="230832"/>
          </a:xfrm>
          <a:prstGeom prst="rect">
            <a:avLst/>
          </a:prstGeom>
          <a:noFill/>
        </p:spPr>
        <p:txBody>
          <a:bodyPr wrap="square" rtlCol="0">
            <a:spAutoFit/>
          </a:bodyPr>
          <a:lstStyle/>
          <a:p>
            <a:r>
              <a:rPr lang="en-US" sz="900" b="1" dirty="0">
                <a:latin typeface="Arial" pitchFamily="34" charset="0"/>
                <a:cs typeface="Arial" pitchFamily="34" charset="0"/>
              </a:rPr>
              <a:t>Dosing</a:t>
            </a:r>
          </a:p>
        </p:txBody>
      </p:sp>
      <p:sp>
        <p:nvSpPr>
          <p:cNvPr id="28" name="TextBox 44">
            <a:extLst>
              <a:ext uri="{FF2B5EF4-FFF2-40B4-BE49-F238E27FC236}">
                <a16:creationId xmlns="" xmlns:a16="http://schemas.microsoft.com/office/drawing/2014/main" id="{0D5335D4-2819-95F7-BD3A-147F54DD3CFF}"/>
              </a:ext>
            </a:extLst>
          </p:cNvPr>
          <p:cNvSpPr txBox="1"/>
          <p:nvPr/>
        </p:nvSpPr>
        <p:spPr>
          <a:xfrm>
            <a:off x="1318989" y="3771207"/>
            <a:ext cx="1032851" cy="230832"/>
          </a:xfrm>
          <a:prstGeom prst="rect">
            <a:avLst/>
          </a:prstGeom>
          <a:noFill/>
        </p:spPr>
        <p:txBody>
          <a:bodyPr wrap="square" rtlCol="0">
            <a:spAutoFit/>
          </a:bodyPr>
          <a:lstStyle/>
          <a:p>
            <a:r>
              <a:rPr lang="en-US" sz="900" b="1" dirty="0">
                <a:latin typeface="Arial" pitchFamily="34" charset="0"/>
                <a:cs typeface="Arial" pitchFamily="34" charset="0"/>
              </a:rPr>
              <a:t>Procedures</a:t>
            </a:r>
          </a:p>
        </p:txBody>
      </p:sp>
      <p:sp>
        <p:nvSpPr>
          <p:cNvPr id="29" name="TextBox 45">
            <a:extLst>
              <a:ext uri="{FF2B5EF4-FFF2-40B4-BE49-F238E27FC236}">
                <a16:creationId xmlns="" xmlns:a16="http://schemas.microsoft.com/office/drawing/2014/main" id="{D0E7E468-CCC1-7902-85F7-0C2F6DF2B951}"/>
              </a:ext>
            </a:extLst>
          </p:cNvPr>
          <p:cNvSpPr txBox="1"/>
          <p:nvPr/>
        </p:nvSpPr>
        <p:spPr>
          <a:xfrm>
            <a:off x="1318988" y="4630106"/>
            <a:ext cx="1188720" cy="230832"/>
          </a:xfrm>
          <a:prstGeom prst="rect">
            <a:avLst/>
          </a:prstGeom>
          <a:noFill/>
        </p:spPr>
        <p:txBody>
          <a:bodyPr wrap="square" rtlCol="0">
            <a:spAutoFit/>
          </a:bodyPr>
          <a:lstStyle/>
          <a:p>
            <a:r>
              <a:rPr lang="en-US" sz="900" b="1" dirty="0">
                <a:latin typeface="Arial" pitchFamily="34" charset="0"/>
                <a:cs typeface="Arial" pitchFamily="34" charset="0"/>
              </a:rPr>
              <a:t>Assessments</a:t>
            </a:r>
          </a:p>
        </p:txBody>
      </p:sp>
      <p:cxnSp>
        <p:nvCxnSpPr>
          <p:cNvPr id="30" name="Straight Connector 46">
            <a:extLst>
              <a:ext uri="{FF2B5EF4-FFF2-40B4-BE49-F238E27FC236}">
                <a16:creationId xmlns="" xmlns:a16="http://schemas.microsoft.com/office/drawing/2014/main" id="{5544E61F-A28F-8A5D-54E9-3DD4FC513B42}"/>
              </a:ext>
            </a:extLst>
          </p:cNvPr>
          <p:cNvCxnSpPr/>
          <p:nvPr/>
        </p:nvCxnSpPr>
        <p:spPr>
          <a:xfrm>
            <a:off x="1420372" y="3540089"/>
            <a:ext cx="8838334" cy="0"/>
          </a:xfrm>
          <a:prstGeom prst="line">
            <a:avLst/>
          </a:prstGeom>
          <a:ln>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47">
            <a:extLst>
              <a:ext uri="{FF2B5EF4-FFF2-40B4-BE49-F238E27FC236}">
                <a16:creationId xmlns="" xmlns:a16="http://schemas.microsoft.com/office/drawing/2014/main" id="{6996937E-1B15-F92B-CFB7-72CFDC0C1F5F}"/>
              </a:ext>
            </a:extLst>
          </p:cNvPr>
          <p:cNvCxnSpPr/>
          <p:nvPr/>
        </p:nvCxnSpPr>
        <p:spPr>
          <a:xfrm>
            <a:off x="1420372" y="4368712"/>
            <a:ext cx="8838334" cy="0"/>
          </a:xfrm>
          <a:prstGeom prst="line">
            <a:avLst/>
          </a:prstGeom>
          <a:ln>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TextBox 42">
            <a:extLst>
              <a:ext uri="{FF2B5EF4-FFF2-40B4-BE49-F238E27FC236}">
                <a16:creationId xmlns="" xmlns:a16="http://schemas.microsoft.com/office/drawing/2014/main" id="{DB963CD6-E6C2-3FED-F22D-642EFA57EF73}"/>
              </a:ext>
            </a:extLst>
          </p:cNvPr>
          <p:cNvSpPr txBox="1"/>
          <p:nvPr/>
        </p:nvSpPr>
        <p:spPr>
          <a:xfrm>
            <a:off x="1949652" y="6209058"/>
            <a:ext cx="7920880" cy="184666"/>
          </a:xfrm>
          <a:prstGeom prst="rect">
            <a:avLst/>
          </a:prstGeom>
          <a:noFill/>
        </p:spPr>
        <p:txBody>
          <a:bodyPr wrap="square" lIns="0" tIns="0" rIns="0" bIns="0" rtlCol="0" anchor="b" anchorCtr="0">
            <a:spAutoFit/>
          </a:bodyPr>
          <a:lstStyle/>
          <a:p>
            <a:r>
              <a:rPr lang="en-US" sz="1200" b="1" dirty="0">
                <a:solidFill>
                  <a:srgbClr val="002060"/>
                </a:solidFill>
              </a:rPr>
              <a:t>* Loco-regional assessment with HN MRI q12wks; PET whole body q24wks </a:t>
            </a:r>
            <a:endParaRPr lang="en-US" sz="1050" b="1" dirty="0">
              <a:solidFill>
                <a:srgbClr val="002060"/>
              </a:solidFill>
            </a:endParaRPr>
          </a:p>
        </p:txBody>
      </p:sp>
      <p:sp>
        <p:nvSpPr>
          <p:cNvPr id="33" name="Rounded Rectangle 33">
            <a:extLst>
              <a:ext uri="{FF2B5EF4-FFF2-40B4-BE49-F238E27FC236}">
                <a16:creationId xmlns="" xmlns:a16="http://schemas.microsoft.com/office/drawing/2014/main" id="{813B5964-BE2A-5B1E-8C28-47AD7923C930}"/>
              </a:ext>
            </a:extLst>
          </p:cNvPr>
          <p:cNvSpPr/>
          <p:nvPr/>
        </p:nvSpPr>
        <p:spPr>
          <a:xfrm>
            <a:off x="3389812" y="3573016"/>
            <a:ext cx="1392249" cy="731520"/>
          </a:xfrm>
          <a:prstGeom prst="roundRect">
            <a:avLst/>
          </a:prstGeom>
          <a:solidFill>
            <a:srgbClr val="00A242"/>
          </a:solidFill>
          <a:ln w="25400" cap="flat" cmpd="sng" algn="ctr">
            <a:noFill/>
            <a:prstDash val="solid"/>
          </a:ln>
          <a:effectLst/>
        </p:spPr>
        <p:txBody>
          <a:bodyPr wrap="square" lIns="45720" rIns="45720" rtlCol="0" anchor="ctr">
            <a:noAutofit/>
          </a:bodyPr>
          <a:lstStyle/>
          <a:p>
            <a:pPr algn="ctr" fontAlgn="base">
              <a:spcBef>
                <a:spcPct val="0"/>
              </a:spcBef>
              <a:spcAft>
                <a:spcPct val="0"/>
              </a:spcAft>
              <a:defRPr/>
            </a:pPr>
            <a:r>
              <a:rPr lang="en-US" sz="900" kern="0" dirty="0">
                <a:solidFill>
                  <a:srgbClr val="FFFFFF"/>
                </a:solidFill>
                <a:latin typeface="Arial" pitchFamily="34" charset="0"/>
                <a:cs typeface="Arial" pitchFamily="34" charset="0"/>
              </a:rPr>
              <a:t>Collection of  </a:t>
            </a:r>
          </a:p>
          <a:p>
            <a:pPr algn="ctr" fontAlgn="base">
              <a:spcBef>
                <a:spcPct val="0"/>
              </a:spcBef>
              <a:spcAft>
                <a:spcPct val="0"/>
              </a:spcAft>
              <a:defRPr/>
            </a:pPr>
            <a:r>
              <a:rPr lang="en-US" sz="900" kern="0" dirty="0">
                <a:solidFill>
                  <a:srgbClr val="FFFFFF"/>
                </a:solidFill>
                <a:latin typeface="Arial" pitchFamily="34" charset="0"/>
                <a:cs typeface="Arial" pitchFamily="34" charset="0"/>
              </a:rPr>
              <a:t>blood samples at d1, d42</a:t>
            </a:r>
          </a:p>
        </p:txBody>
      </p:sp>
      <p:sp>
        <p:nvSpPr>
          <p:cNvPr id="34" name="TextBox 29">
            <a:extLst>
              <a:ext uri="{FF2B5EF4-FFF2-40B4-BE49-F238E27FC236}">
                <a16:creationId xmlns="" xmlns:a16="http://schemas.microsoft.com/office/drawing/2014/main" id="{91703D17-B567-DB43-E72D-3AE7F9398613}"/>
              </a:ext>
            </a:extLst>
          </p:cNvPr>
          <p:cNvSpPr txBox="1"/>
          <p:nvPr/>
        </p:nvSpPr>
        <p:spPr>
          <a:xfrm>
            <a:off x="4973988" y="2192814"/>
            <a:ext cx="1008112" cy="369332"/>
          </a:xfrm>
          <a:prstGeom prst="rect">
            <a:avLst/>
          </a:prstGeom>
          <a:noFill/>
        </p:spPr>
        <p:txBody>
          <a:bodyPr wrap="square" rtlCol="0" anchor="ctr">
            <a:spAutoFit/>
          </a:bodyPr>
          <a:lstStyle/>
          <a:p>
            <a:pPr algn="ctr"/>
            <a:r>
              <a:rPr lang="en-US" sz="900" b="1" dirty="0">
                <a:solidFill>
                  <a:schemeClr val="bg1"/>
                </a:solidFill>
                <a:latin typeface="Arial" pitchFamily="34" charset="0"/>
                <a:cs typeface="Arial" pitchFamily="34" charset="0"/>
              </a:rPr>
              <a:t>Day 63</a:t>
            </a:r>
          </a:p>
          <a:p>
            <a:pPr algn="ctr"/>
            <a:r>
              <a:rPr lang="en-US" sz="900" b="1" dirty="0">
                <a:solidFill>
                  <a:schemeClr val="bg1"/>
                </a:solidFill>
                <a:latin typeface="Arial" pitchFamily="34" charset="0"/>
                <a:cs typeface="Arial" pitchFamily="34" charset="0"/>
              </a:rPr>
              <a:t>(+/- 10 days)</a:t>
            </a:r>
          </a:p>
        </p:txBody>
      </p:sp>
      <p:sp>
        <p:nvSpPr>
          <p:cNvPr id="35" name="TextBox 29">
            <a:extLst>
              <a:ext uri="{FF2B5EF4-FFF2-40B4-BE49-F238E27FC236}">
                <a16:creationId xmlns="" xmlns:a16="http://schemas.microsoft.com/office/drawing/2014/main" id="{899CB4AC-37B4-0560-EAD5-EE282ADF2E81}"/>
              </a:ext>
            </a:extLst>
          </p:cNvPr>
          <p:cNvSpPr txBox="1"/>
          <p:nvPr/>
        </p:nvSpPr>
        <p:spPr>
          <a:xfrm>
            <a:off x="6126116" y="2126323"/>
            <a:ext cx="1008112" cy="507831"/>
          </a:xfrm>
          <a:prstGeom prst="rect">
            <a:avLst/>
          </a:prstGeom>
          <a:noFill/>
        </p:spPr>
        <p:txBody>
          <a:bodyPr wrap="square" rtlCol="0" anchor="ctr">
            <a:spAutoFit/>
          </a:bodyPr>
          <a:lstStyle/>
          <a:p>
            <a:pPr algn="ctr"/>
            <a:r>
              <a:rPr lang="en-US" sz="900" b="1" dirty="0">
                <a:solidFill>
                  <a:schemeClr val="bg1"/>
                </a:solidFill>
                <a:latin typeface="Arial" pitchFamily="34" charset="0"/>
                <a:cs typeface="Arial" pitchFamily="34" charset="0"/>
              </a:rPr>
              <a:t>No more than 90 days after surgery</a:t>
            </a:r>
          </a:p>
        </p:txBody>
      </p:sp>
      <p:sp>
        <p:nvSpPr>
          <p:cNvPr id="36" name="Rounded Rectangle 25">
            <a:extLst>
              <a:ext uri="{FF2B5EF4-FFF2-40B4-BE49-F238E27FC236}">
                <a16:creationId xmlns="" xmlns:a16="http://schemas.microsoft.com/office/drawing/2014/main" id="{89646AB7-C414-A4EC-0DDA-A31066D4AA60}"/>
              </a:ext>
            </a:extLst>
          </p:cNvPr>
          <p:cNvSpPr/>
          <p:nvPr/>
        </p:nvSpPr>
        <p:spPr>
          <a:xfrm>
            <a:off x="5045996" y="2780928"/>
            <a:ext cx="864096" cy="731520"/>
          </a:xfrm>
          <a:prstGeom prst="roundRect">
            <a:avLst/>
          </a:prstGeom>
          <a:solidFill>
            <a:srgbClr val="0065A4"/>
          </a:solidFill>
          <a:ln w="25400" cap="flat" cmpd="sng" algn="ctr">
            <a:noFill/>
            <a:prstDash val="solid"/>
          </a:ln>
          <a:effectLst>
            <a:outerShdw blurRad="44450" dist="27940" dir="5400000" algn="ctr">
              <a:srgbClr val="000000">
                <a:alpha val="32000"/>
              </a:srgbClr>
            </a:outerShdw>
          </a:effectLst>
        </p:spPr>
        <p:txBody>
          <a:bodyPr wrap="square" lIns="45720" rIns="45720" rtlCol="0" anchor="ctr">
            <a:noAutofit/>
          </a:bodyPr>
          <a:lstStyle/>
          <a:p>
            <a:pPr algn="ctr" fontAlgn="base">
              <a:spcBef>
                <a:spcPct val="0"/>
              </a:spcBef>
              <a:spcAft>
                <a:spcPct val="0"/>
              </a:spcAft>
              <a:defRPr/>
            </a:pPr>
            <a:endParaRPr lang="en-US" sz="900" kern="0" dirty="0">
              <a:solidFill>
                <a:srgbClr val="FFFFFF"/>
              </a:solidFill>
              <a:latin typeface="Arial" pitchFamily="34" charset="0"/>
              <a:cs typeface="Arial" pitchFamily="34" charset="0"/>
            </a:endParaRPr>
          </a:p>
          <a:p>
            <a:pPr algn="ctr" fontAlgn="base">
              <a:spcBef>
                <a:spcPct val="0"/>
              </a:spcBef>
              <a:spcAft>
                <a:spcPct val="0"/>
              </a:spcAft>
              <a:defRPr/>
            </a:pPr>
            <a:r>
              <a:rPr lang="en-US" sz="900" b="1" kern="0" dirty="0" err="1">
                <a:solidFill>
                  <a:srgbClr val="FFFFFF"/>
                </a:solidFill>
                <a:latin typeface="Arial" pitchFamily="34" charset="0"/>
                <a:cs typeface="Arial" pitchFamily="34" charset="0"/>
              </a:rPr>
              <a:t>Resectable</a:t>
            </a:r>
            <a:r>
              <a:rPr lang="en-US" sz="900" b="1" kern="0" dirty="0">
                <a:solidFill>
                  <a:srgbClr val="FFFFFF"/>
                </a:solidFill>
                <a:latin typeface="Arial" pitchFamily="34" charset="0"/>
                <a:cs typeface="Arial" pitchFamily="34" charset="0"/>
              </a:rPr>
              <a:t> patients with ORR </a:t>
            </a:r>
            <a:r>
              <a:rPr lang="en-US" sz="900" b="1" kern="0">
                <a:solidFill>
                  <a:srgbClr val="FFFFFF"/>
                </a:solidFill>
                <a:latin typeface="Arial" pitchFamily="34" charset="0"/>
                <a:cs typeface="Arial" pitchFamily="34" charset="0"/>
              </a:rPr>
              <a:t>&lt; 50</a:t>
            </a:r>
            <a:r>
              <a:rPr lang="en-US" sz="900" b="1" kern="0" dirty="0">
                <a:solidFill>
                  <a:srgbClr val="FFFFFF"/>
                </a:solidFill>
                <a:latin typeface="Arial" pitchFamily="34" charset="0"/>
                <a:cs typeface="Arial" pitchFamily="34" charset="0"/>
              </a:rPr>
              <a:t>%</a:t>
            </a:r>
          </a:p>
        </p:txBody>
      </p:sp>
      <p:sp>
        <p:nvSpPr>
          <p:cNvPr id="37" name="Rounded Rectangle 25">
            <a:extLst>
              <a:ext uri="{FF2B5EF4-FFF2-40B4-BE49-F238E27FC236}">
                <a16:creationId xmlns="" xmlns:a16="http://schemas.microsoft.com/office/drawing/2014/main" id="{E16D9D50-9D14-205F-F034-A0211714E522}"/>
              </a:ext>
            </a:extLst>
          </p:cNvPr>
          <p:cNvSpPr/>
          <p:nvPr/>
        </p:nvSpPr>
        <p:spPr>
          <a:xfrm>
            <a:off x="5982101" y="2780928"/>
            <a:ext cx="1440160" cy="731520"/>
          </a:xfrm>
          <a:prstGeom prst="roundRect">
            <a:avLst/>
          </a:prstGeom>
          <a:solidFill>
            <a:srgbClr val="0065A4"/>
          </a:solidFill>
          <a:ln w="25400" cap="flat" cmpd="sng" algn="ctr">
            <a:noFill/>
            <a:prstDash val="solid"/>
          </a:ln>
          <a:effectLst>
            <a:outerShdw blurRad="44450" dist="27940" dir="5400000" algn="ctr">
              <a:srgbClr val="000000">
                <a:alpha val="32000"/>
              </a:srgbClr>
            </a:outerShdw>
          </a:effectLst>
        </p:spPr>
        <p:txBody>
          <a:bodyPr wrap="square" lIns="45720" rIns="45720" rtlCol="0" anchor="ctr">
            <a:noAutofit/>
          </a:bodyPr>
          <a:lstStyle/>
          <a:p>
            <a:pPr algn="ctr" fontAlgn="base">
              <a:spcBef>
                <a:spcPct val="0"/>
              </a:spcBef>
              <a:spcAft>
                <a:spcPct val="0"/>
              </a:spcAft>
              <a:defRPr/>
            </a:pPr>
            <a:r>
              <a:rPr lang="en-US" sz="900" b="1" kern="0" dirty="0">
                <a:solidFill>
                  <a:srgbClr val="FFFFFF"/>
                </a:solidFill>
                <a:latin typeface="Arial" pitchFamily="34" charset="0"/>
                <a:cs typeface="Arial" pitchFamily="34" charset="0"/>
              </a:rPr>
              <a:t>Concomitant platinum-based chemotherapy according to pathological report and clinical characteristics</a:t>
            </a:r>
          </a:p>
        </p:txBody>
      </p:sp>
      <p:sp>
        <p:nvSpPr>
          <p:cNvPr id="38" name="Rounded Rectangle 33">
            <a:extLst>
              <a:ext uri="{FF2B5EF4-FFF2-40B4-BE49-F238E27FC236}">
                <a16:creationId xmlns="" xmlns:a16="http://schemas.microsoft.com/office/drawing/2014/main" id="{E2D3C9A2-10F7-C2AA-6559-6B2DCAB95F7C}"/>
              </a:ext>
            </a:extLst>
          </p:cNvPr>
          <p:cNvSpPr/>
          <p:nvPr/>
        </p:nvSpPr>
        <p:spPr>
          <a:xfrm>
            <a:off x="6198124" y="3573016"/>
            <a:ext cx="936104" cy="731520"/>
          </a:xfrm>
          <a:prstGeom prst="roundRect">
            <a:avLst/>
          </a:prstGeom>
          <a:solidFill>
            <a:srgbClr val="00A242"/>
          </a:solidFill>
          <a:ln w="25400" cap="flat" cmpd="sng" algn="ctr">
            <a:noFill/>
            <a:prstDash val="solid"/>
          </a:ln>
          <a:effectLst/>
        </p:spPr>
        <p:txBody>
          <a:bodyPr wrap="square" lIns="45720" rIns="45720" rtlCol="0" anchor="ctr">
            <a:noAutofit/>
          </a:bodyPr>
          <a:lstStyle/>
          <a:p>
            <a:pPr algn="ctr" fontAlgn="base">
              <a:spcBef>
                <a:spcPct val="0"/>
              </a:spcBef>
              <a:spcAft>
                <a:spcPct val="0"/>
              </a:spcAft>
              <a:defRPr/>
            </a:pPr>
            <a:r>
              <a:rPr lang="en-US" sz="900" kern="0" dirty="0">
                <a:solidFill>
                  <a:srgbClr val="FFFFFF"/>
                </a:solidFill>
                <a:latin typeface="Arial" pitchFamily="34" charset="0"/>
                <a:cs typeface="Arial" pitchFamily="34" charset="0"/>
              </a:rPr>
              <a:t>Collection of  blood samples</a:t>
            </a:r>
          </a:p>
          <a:p>
            <a:pPr algn="ctr" fontAlgn="base">
              <a:spcBef>
                <a:spcPct val="0"/>
              </a:spcBef>
              <a:spcAft>
                <a:spcPct val="0"/>
              </a:spcAft>
              <a:defRPr/>
            </a:pPr>
            <a:r>
              <a:rPr lang="en-US" sz="900" kern="0" dirty="0">
                <a:solidFill>
                  <a:srgbClr val="FFFFFF"/>
                </a:solidFill>
                <a:latin typeface="Arial" pitchFamily="34" charset="0"/>
                <a:cs typeface="Arial" pitchFamily="34" charset="0"/>
              </a:rPr>
              <a:t>d1, d15 and  d30</a:t>
            </a:r>
          </a:p>
        </p:txBody>
      </p:sp>
      <p:sp>
        <p:nvSpPr>
          <p:cNvPr id="39" name="Isosceles Triangle 37">
            <a:extLst>
              <a:ext uri="{FF2B5EF4-FFF2-40B4-BE49-F238E27FC236}">
                <a16:creationId xmlns="" xmlns:a16="http://schemas.microsoft.com/office/drawing/2014/main" id="{FF866E1F-FA96-9352-2830-034578F6B5D9}"/>
              </a:ext>
            </a:extLst>
          </p:cNvPr>
          <p:cNvSpPr/>
          <p:nvPr/>
        </p:nvSpPr>
        <p:spPr>
          <a:xfrm>
            <a:off x="5406036" y="2564904"/>
            <a:ext cx="164592" cy="182880"/>
          </a:xfrm>
          <a:prstGeom prst="triangle">
            <a:avLst/>
          </a:prstGeom>
          <a:solidFill>
            <a:srgbClr val="0065A4"/>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itchFamily="34" charset="0"/>
              <a:cs typeface="Arial" pitchFamily="34" charset="0"/>
            </a:endParaRPr>
          </a:p>
        </p:txBody>
      </p:sp>
      <p:sp>
        <p:nvSpPr>
          <p:cNvPr id="40" name="Isosceles Triangle 37">
            <a:extLst>
              <a:ext uri="{FF2B5EF4-FFF2-40B4-BE49-F238E27FC236}">
                <a16:creationId xmlns="" xmlns:a16="http://schemas.microsoft.com/office/drawing/2014/main" id="{CAB94314-F781-007B-C97E-FB3C5C013008}"/>
              </a:ext>
            </a:extLst>
          </p:cNvPr>
          <p:cNvSpPr/>
          <p:nvPr/>
        </p:nvSpPr>
        <p:spPr>
          <a:xfrm>
            <a:off x="6609596" y="2564904"/>
            <a:ext cx="164592" cy="182880"/>
          </a:xfrm>
          <a:prstGeom prst="triangle">
            <a:avLst/>
          </a:prstGeom>
          <a:solidFill>
            <a:srgbClr val="0065A4"/>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itchFamily="34" charset="0"/>
              <a:cs typeface="Arial" pitchFamily="34" charset="0"/>
            </a:endParaRPr>
          </a:p>
        </p:txBody>
      </p:sp>
      <p:sp>
        <p:nvSpPr>
          <p:cNvPr id="41" name="TextBox 31">
            <a:extLst>
              <a:ext uri="{FF2B5EF4-FFF2-40B4-BE49-F238E27FC236}">
                <a16:creationId xmlns="" xmlns:a16="http://schemas.microsoft.com/office/drawing/2014/main" id="{A5A9C874-FCBB-EC5A-F0DE-0976013CFC4B}"/>
              </a:ext>
            </a:extLst>
          </p:cNvPr>
          <p:cNvSpPr txBox="1"/>
          <p:nvPr/>
        </p:nvSpPr>
        <p:spPr>
          <a:xfrm>
            <a:off x="7926316" y="1703566"/>
            <a:ext cx="1296144" cy="369332"/>
          </a:xfrm>
          <a:prstGeom prst="rect">
            <a:avLst/>
          </a:prstGeom>
          <a:noFill/>
        </p:spPr>
        <p:txBody>
          <a:bodyPr wrap="square" rtlCol="0" anchor="ctr">
            <a:spAutoFit/>
          </a:bodyPr>
          <a:lstStyle/>
          <a:p>
            <a:pPr algn="ctr"/>
            <a:r>
              <a:rPr lang="en-US" sz="900" b="1" dirty="0">
                <a:latin typeface="Arial" pitchFamily="34" charset="0"/>
                <a:cs typeface="Arial" pitchFamily="34" charset="0"/>
              </a:rPr>
              <a:t>Adjuvant </a:t>
            </a:r>
            <a:r>
              <a:rPr lang="en-US" sz="900" b="1" dirty="0" err="1">
                <a:latin typeface="Arial" pitchFamily="34" charset="0"/>
                <a:cs typeface="Arial" pitchFamily="34" charset="0"/>
              </a:rPr>
              <a:t>pembrolizumab</a:t>
            </a:r>
            <a:endParaRPr lang="en-US" sz="900" b="1" baseline="30000" dirty="0">
              <a:latin typeface="Arial" pitchFamily="34" charset="0"/>
              <a:cs typeface="Arial" pitchFamily="34" charset="0"/>
            </a:endParaRPr>
          </a:p>
        </p:txBody>
      </p:sp>
      <p:sp>
        <p:nvSpPr>
          <p:cNvPr id="42" name="Rounded Rectangle 33">
            <a:extLst>
              <a:ext uri="{FF2B5EF4-FFF2-40B4-BE49-F238E27FC236}">
                <a16:creationId xmlns="" xmlns:a16="http://schemas.microsoft.com/office/drawing/2014/main" id="{FC0F71AB-D0D1-63BE-C765-C7C4F168096F}"/>
              </a:ext>
            </a:extLst>
          </p:cNvPr>
          <p:cNvSpPr/>
          <p:nvPr/>
        </p:nvSpPr>
        <p:spPr>
          <a:xfrm>
            <a:off x="8214348" y="3573016"/>
            <a:ext cx="936104" cy="731520"/>
          </a:xfrm>
          <a:prstGeom prst="roundRect">
            <a:avLst/>
          </a:prstGeom>
          <a:solidFill>
            <a:srgbClr val="00A242"/>
          </a:solidFill>
          <a:ln w="25400" cap="flat" cmpd="sng" algn="ctr">
            <a:noFill/>
            <a:prstDash val="solid"/>
          </a:ln>
          <a:effectLst/>
        </p:spPr>
        <p:txBody>
          <a:bodyPr wrap="square" lIns="45720" rIns="45720" rtlCol="0" anchor="ctr">
            <a:noAutofit/>
          </a:bodyPr>
          <a:lstStyle/>
          <a:p>
            <a:pPr algn="ctr" fontAlgn="base">
              <a:spcBef>
                <a:spcPct val="0"/>
              </a:spcBef>
              <a:spcAft>
                <a:spcPct val="0"/>
              </a:spcAft>
              <a:defRPr/>
            </a:pPr>
            <a:r>
              <a:rPr lang="en-US" sz="900" kern="0" dirty="0">
                <a:solidFill>
                  <a:srgbClr val="FFFFFF"/>
                </a:solidFill>
                <a:latin typeface="Arial" pitchFamily="34" charset="0"/>
                <a:cs typeface="Arial" pitchFamily="34" charset="0"/>
              </a:rPr>
              <a:t>Collection of  blood samples</a:t>
            </a:r>
          </a:p>
          <a:p>
            <a:pPr algn="ctr" fontAlgn="base">
              <a:spcBef>
                <a:spcPct val="0"/>
              </a:spcBef>
              <a:spcAft>
                <a:spcPct val="0"/>
              </a:spcAft>
              <a:defRPr/>
            </a:pPr>
            <a:r>
              <a:rPr lang="en-US" sz="900" kern="0" dirty="0">
                <a:solidFill>
                  <a:srgbClr val="FFFFFF"/>
                </a:solidFill>
                <a:latin typeface="Arial" pitchFamily="34" charset="0"/>
                <a:cs typeface="Arial" pitchFamily="34" charset="0"/>
              </a:rPr>
              <a:t>each 3 courses</a:t>
            </a:r>
          </a:p>
        </p:txBody>
      </p:sp>
      <p:sp>
        <p:nvSpPr>
          <p:cNvPr id="43" name="TextBox 29">
            <a:extLst>
              <a:ext uri="{FF2B5EF4-FFF2-40B4-BE49-F238E27FC236}">
                <a16:creationId xmlns="" xmlns:a16="http://schemas.microsoft.com/office/drawing/2014/main" id="{7DBB05B4-72A9-A317-38F5-F109CE4CFD44}"/>
              </a:ext>
            </a:extLst>
          </p:cNvPr>
          <p:cNvSpPr txBox="1"/>
          <p:nvPr/>
        </p:nvSpPr>
        <p:spPr>
          <a:xfrm>
            <a:off x="8070332" y="2192814"/>
            <a:ext cx="1008112" cy="369332"/>
          </a:xfrm>
          <a:prstGeom prst="rect">
            <a:avLst/>
          </a:prstGeom>
          <a:noFill/>
        </p:spPr>
        <p:txBody>
          <a:bodyPr wrap="square" rtlCol="0" anchor="ctr">
            <a:spAutoFit/>
          </a:bodyPr>
          <a:lstStyle/>
          <a:p>
            <a:pPr algn="ctr"/>
            <a:r>
              <a:rPr lang="en-US" sz="900" b="1" dirty="0">
                <a:solidFill>
                  <a:schemeClr val="bg1"/>
                </a:solidFill>
                <a:latin typeface="Arial" pitchFamily="34" charset="0"/>
                <a:cs typeface="Arial" pitchFamily="34" charset="0"/>
              </a:rPr>
              <a:t>Q3wks for 14 courses </a:t>
            </a:r>
          </a:p>
        </p:txBody>
      </p:sp>
      <p:pic>
        <p:nvPicPr>
          <p:cNvPr id="49" name="Immagine 48">
            <a:extLst>
              <a:ext uri="{FF2B5EF4-FFF2-40B4-BE49-F238E27FC236}">
                <a16:creationId xmlns="" xmlns:a16="http://schemas.microsoft.com/office/drawing/2014/main" id="{3ADCF211-67D3-E34B-8391-AED68EC71B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4206" y="72356"/>
            <a:ext cx="854873" cy="866121"/>
          </a:xfrm>
          <a:prstGeom prst="rect">
            <a:avLst/>
          </a:prstGeom>
        </p:spPr>
      </p:pic>
      <p:pic>
        <p:nvPicPr>
          <p:cNvPr id="44" name="Immagine 43"/>
          <p:cNvPicPr>
            <a:picLocks noChangeAspect="1"/>
          </p:cNvPicPr>
          <p:nvPr/>
        </p:nvPicPr>
        <p:blipFill>
          <a:blip r:embed="rId5"/>
          <a:stretch>
            <a:fillRect/>
          </a:stretch>
        </p:blipFill>
        <p:spPr>
          <a:xfrm>
            <a:off x="8187266" y="151914"/>
            <a:ext cx="1786176" cy="731387"/>
          </a:xfrm>
          <a:prstGeom prst="rect">
            <a:avLst/>
          </a:prstGeom>
        </p:spPr>
      </p:pic>
      <p:sp>
        <p:nvSpPr>
          <p:cNvPr id="12" name="Segnaposto contenuto 11"/>
          <p:cNvSpPr>
            <a:spLocks noGrp="1"/>
          </p:cNvSpPr>
          <p:nvPr>
            <p:ph sz="quarter" idx="10"/>
          </p:nvPr>
        </p:nvSpPr>
        <p:spPr/>
        <p:txBody>
          <a:bodyPr/>
          <a:lstStyle/>
          <a:p>
            <a:endParaRPr lang="it-IT"/>
          </a:p>
        </p:txBody>
      </p:sp>
      <p:sp>
        <p:nvSpPr>
          <p:cNvPr id="45" name="CasellaDiTesto 44"/>
          <p:cNvSpPr txBox="1"/>
          <p:nvPr/>
        </p:nvSpPr>
        <p:spPr>
          <a:xfrm>
            <a:off x="-253557" y="316767"/>
            <a:ext cx="11125200" cy="461665"/>
          </a:xfrm>
          <a:prstGeom prst="rect">
            <a:avLst/>
          </a:prstGeom>
          <a:noFill/>
        </p:spPr>
        <p:txBody>
          <a:bodyPr wrap="square" rtlCol="0">
            <a:spAutoFit/>
          </a:bodyPr>
          <a:lstStyle/>
          <a:p>
            <a:pPr algn="ctr"/>
            <a:r>
              <a:rPr lang="it-IT" sz="2400" b="1" i="1" dirty="0" err="1" smtClean="0">
                <a:ln w="0"/>
                <a:solidFill>
                  <a:srgbClr val="FF0000"/>
                </a:solidFill>
                <a:latin typeface="Century Gothic" panose="020B0502020202020204" pitchFamily="34" charset="0"/>
                <a:cs typeface="Calibri" panose="020F0502020204030204" pitchFamily="34" charset="0"/>
              </a:rPr>
              <a:t>Neopesino</a:t>
            </a:r>
            <a:r>
              <a:rPr lang="it-IT" sz="2400" b="1" i="1" dirty="0" smtClean="0">
                <a:ln w="0"/>
                <a:solidFill>
                  <a:srgbClr val="FF0000"/>
                </a:solidFill>
                <a:latin typeface="Century Gothic" panose="020B0502020202020204" pitchFamily="34" charset="0"/>
                <a:cs typeface="Calibri" panose="020F0502020204030204" pitchFamily="34" charset="0"/>
              </a:rPr>
              <a:t> Project</a:t>
            </a:r>
            <a:endParaRPr lang="it-IT" sz="2400" b="1" i="1" dirty="0">
              <a:ln w="0"/>
              <a:solidFill>
                <a:srgbClr val="FF0000"/>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421732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6">
            <a:extLst>
              <a:ext uri="{FF2B5EF4-FFF2-40B4-BE49-F238E27FC236}">
                <a16:creationId xmlns:a16="http://schemas.microsoft.com/office/drawing/2014/main" xmlns="" id="{6C159CBF-1931-4C9F-8657-408CAD409CF1}"/>
              </a:ext>
            </a:extLst>
          </p:cNvPr>
          <p:cNvGraphicFramePr>
            <a:graphicFrameLocks noGrp="1"/>
          </p:cNvGraphicFramePr>
          <p:nvPr>
            <p:extLst/>
          </p:nvPr>
        </p:nvGraphicFramePr>
        <p:xfrm>
          <a:off x="990287" y="1178136"/>
          <a:ext cx="10852775" cy="5034017"/>
        </p:xfrm>
        <a:graphic>
          <a:graphicData uri="http://schemas.openxmlformats.org/drawingml/2006/table">
            <a:tbl>
              <a:tblPr firstRow="1" bandRow="1">
                <a:tableStyleId>{F2DE63D5-997A-4646-A377-4702673A728D}</a:tableStyleId>
              </a:tblPr>
              <a:tblGrid>
                <a:gridCol w="1966040">
                  <a:extLst>
                    <a:ext uri="{9D8B030D-6E8A-4147-A177-3AD203B41FA5}">
                      <a16:colId xmlns:a16="http://schemas.microsoft.com/office/drawing/2014/main" xmlns="" val="249623752"/>
                    </a:ext>
                  </a:extLst>
                </a:gridCol>
                <a:gridCol w="8886735">
                  <a:extLst>
                    <a:ext uri="{9D8B030D-6E8A-4147-A177-3AD203B41FA5}">
                      <a16:colId xmlns:a16="http://schemas.microsoft.com/office/drawing/2014/main" xmlns="" val="3042581870"/>
                    </a:ext>
                  </a:extLst>
                </a:gridCol>
              </a:tblGrid>
              <a:tr h="320423">
                <a:tc>
                  <a:txBody>
                    <a:bodyPr/>
                    <a:lstStyle/>
                    <a:p>
                      <a:pPr rtl="0" fontAlgn="ctr">
                        <a:spcBef>
                          <a:spcPts val="0"/>
                        </a:spcBef>
                        <a:spcAft>
                          <a:spcPts val="0"/>
                        </a:spcAft>
                      </a:pPr>
                      <a:r>
                        <a:rPr lang="it-IT" sz="1600" b="1" i="0" u="none" strike="noStrike" dirty="0" err="1">
                          <a:solidFill>
                            <a:srgbClr val="000000"/>
                          </a:solidFill>
                          <a:effectLst/>
                          <a:latin typeface="Arial" panose="020B0604020202020204" pitchFamily="34" charset="0"/>
                          <a:cs typeface="Arial" panose="020B0604020202020204" pitchFamily="34" charset="0"/>
                        </a:rPr>
                        <a:t>Study</a:t>
                      </a:r>
                      <a:r>
                        <a:rPr lang="it-IT" sz="1600" b="1" i="0" u="none" strike="noStrike" dirty="0">
                          <a:solidFill>
                            <a:srgbClr val="000000"/>
                          </a:solidFill>
                          <a:effectLst/>
                          <a:latin typeface="Arial" panose="020B0604020202020204" pitchFamily="34" charset="0"/>
                          <a:cs typeface="Arial" panose="020B0604020202020204" pitchFamily="34" charset="0"/>
                        </a:rPr>
                        <a:t> Design</a:t>
                      </a:r>
                      <a:endParaRPr lang="it-IT" sz="1600" dirty="0">
                        <a:effectLst/>
                        <a:latin typeface="Arial" panose="020B0604020202020204" pitchFamily="34" charset="0"/>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spcBef>
                          <a:spcPts val="0"/>
                        </a:spcBef>
                        <a:spcAft>
                          <a:spcPts val="0"/>
                        </a:spcAft>
                      </a:pPr>
                      <a:r>
                        <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rPr>
                        <a:t>This is a mono-institutional, longitudinal prospective trial. </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3794468"/>
                  </a:ext>
                </a:extLst>
              </a:tr>
              <a:tr h="553457">
                <a:tc>
                  <a:txBody>
                    <a:bodyPr/>
                    <a:lstStyle/>
                    <a:p>
                      <a:pPr rtl="0" fontAlgn="ctr">
                        <a:spcBef>
                          <a:spcPts val="0"/>
                        </a:spcBef>
                        <a:spcAft>
                          <a:spcPts val="0"/>
                        </a:spcAft>
                      </a:pPr>
                      <a:r>
                        <a:rPr lang="it-IT" sz="1600" b="1" i="0" u="none" strike="noStrike" kern="1200" dirty="0" smtClean="0">
                          <a:solidFill>
                            <a:srgbClr val="000000"/>
                          </a:solidFill>
                          <a:effectLst/>
                          <a:latin typeface="Arial" panose="020B0604020202020204" pitchFamily="34" charset="0"/>
                          <a:ea typeface="+mn-ea"/>
                          <a:cs typeface="Arial" panose="020B0604020202020204" pitchFamily="34" charset="0"/>
                        </a:rPr>
                        <a:t>Promotor</a:t>
                      </a:r>
                      <a:endParaRPr lang="it-IT" sz="16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spcBef>
                          <a:spcPts val="0"/>
                        </a:spcBef>
                        <a:spcAft>
                          <a:spcPts val="0"/>
                        </a:spcAft>
                      </a:pPr>
                      <a:r>
                        <a:rPr lang="it-IT" sz="1600" dirty="0" smtClean="0">
                          <a:effectLst/>
                          <a:latin typeface="Arial" panose="020B0604020202020204" pitchFamily="34" charset="0"/>
                          <a:cs typeface="Arial" panose="020B0604020202020204" pitchFamily="34" charset="0"/>
                        </a:rPr>
                        <a:t>CNAO</a:t>
                      </a:r>
                      <a:endParaRPr lang="it-IT" sz="1600" dirty="0">
                        <a:effectLst/>
                        <a:latin typeface="Arial" panose="020B0604020202020204" pitchFamily="34" charset="0"/>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735">
                <a:tc>
                  <a:txBody>
                    <a:bodyPr/>
                    <a:lstStyle/>
                    <a:p>
                      <a:pPr rtl="0" fontAlgn="ctr">
                        <a:spcBef>
                          <a:spcPts val="0"/>
                        </a:spcBef>
                        <a:spcAft>
                          <a:spcPts val="0"/>
                        </a:spcAft>
                      </a:pPr>
                      <a:r>
                        <a:rPr lang="it-IT" sz="1600" b="1" i="0" u="none" strike="noStrike" dirty="0" err="1" smtClean="0">
                          <a:solidFill>
                            <a:srgbClr val="000000"/>
                          </a:solidFill>
                          <a:effectLst/>
                          <a:latin typeface="Arial" panose="020B0604020202020204" pitchFamily="34" charset="0"/>
                          <a:cs typeface="Arial" panose="020B0604020202020204" pitchFamily="34" charset="0"/>
                        </a:rPr>
                        <a:t>Endpoint</a:t>
                      </a:r>
                      <a:endParaRPr lang="it-IT" sz="1600" dirty="0">
                        <a:effectLst/>
                        <a:latin typeface="Arial" panose="020B0604020202020204" pitchFamily="34" charset="0"/>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Arial" panose="020B0604020202020204" pitchFamily="34" charset="0"/>
                          <a:cs typeface="Arial" panose="020B0604020202020204" pitchFamily="34" charset="0"/>
                        </a:rPr>
                        <a:t>Primary</a:t>
                      </a:r>
                      <a:r>
                        <a:rPr lang="en-US" sz="1400" b="1" i="0" u="none" strike="noStrike" baseline="0" dirty="0" smtClean="0">
                          <a:solidFill>
                            <a:srgbClr val="000000"/>
                          </a:solidFill>
                          <a:effectLst/>
                          <a:latin typeface="Arial" panose="020B0604020202020204" pitchFamily="34" charset="0"/>
                          <a:cs typeface="Arial" panose="020B0604020202020204" pitchFamily="34" charset="0"/>
                        </a:rPr>
                        <a:t> </a:t>
                      </a:r>
                      <a:r>
                        <a:rPr lang="en-US" sz="1400" b="1" i="0" u="none" strike="noStrike" dirty="0" smtClean="0">
                          <a:solidFill>
                            <a:srgbClr val="000000"/>
                          </a:solidFill>
                          <a:effectLst/>
                          <a:latin typeface="Arial" panose="020B0604020202020204" pitchFamily="34" charset="0"/>
                          <a:cs typeface="Arial" panose="020B0604020202020204" pitchFamily="34" charset="0"/>
                        </a:rPr>
                        <a:t>objective: </a:t>
                      </a:r>
                      <a:endParaRPr lang="en-US" sz="1400" b="0" i="0" u="none" strike="noStrike" dirty="0" smtClean="0">
                        <a:solidFill>
                          <a:srgbClr val="000000"/>
                        </a:solidFill>
                        <a:effectLst/>
                        <a:latin typeface="Arial" panose="020B0604020202020204" pitchFamily="34" charset="0"/>
                        <a:cs typeface="Arial" panose="020B0604020202020204" pitchFamily="34" charset="0"/>
                      </a:endParaRPr>
                    </a:p>
                    <a:p>
                      <a:pPr algn="l" rtl="0" fontAlgn="ctr">
                        <a:spcBef>
                          <a:spcPts val="0"/>
                        </a:spcBef>
                        <a:spcAft>
                          <a:spcPts val="0"/>
                        </a:spcAft>
                      </a:pPr>
                      <a:r>
                        <a:rPr lang="en-US" sz="1400" b="0" i="0" u="none" strike="noStrike" dirty="0" smtClean="0">
                          <a:solidFill>
                            <a:srgbClr val="000000"/>
                          </a:solidFill>
                          <a:effectLst/>
                          <a:latin typeface="Arial" panose="020B0604020202020204" pitchFamily="34" charset="0"/>
                          <a:cs typeface="Arial" panose="020B0604020202020204" pitchFamily="34" charset="0"/>
                        </a:rPr>
                        <a:t>To assess </a:t>
                      </a:r>
                      <a:r>
                        <a:rPr lang="en-US" sz="1400" b="0" i="0" u="none" strike="noStrike" dirty="0" err="1" smtClean="0">
                          <a:solidFill>
                            <a:srgbClr val="000000"/>
                          </a:solidFill>
                          <a:effectLst/>
                          <a:latin typeface="Arial" panose="020B0604020202020204" pitchFamily="34" charset="0"/>
                          <a:cs typeface="Arial" panose="020B0604020202020204" pitchFamily="34" charset="0"/>
                        </a:rPr>
                        <a:t>QoL</a:t>
                      </a:r>
                      <a:r>
                        <a:rPr lang="en-US" sz="1400" b="0" i="0" u="none" strike="noStrike" dirty="0" smtClean="0">
                          <a:solidFill>
                            <a:srgbClr val="000000"/>
                          </a:solidFill>
                          <a:effectLst/>
                          <a:latin typeface="Arial" panose="020B0604020202020204" pitchFamily="34" charset="0"/>
                          <a:cs typeface="Arial" panose="020B0604020202020204" pitchFamily="34" charset="0"/>
                        </a:rPr>
                        <a:t> in subjects treated with curative </a:t>
                      </a:r>
                      <a:r>
                        <a:rPr lang="en-US" sz="1400" b="0" i="0" u="none" strike="noStrike" dirty="0" err="1" smtClean="0">
                          <a:solidFill>
                            <a:srgbClr val="000000"/>
                          </a:solidFill>
                          <a:effectLst/>
                          <a:latin typeface="Arial" panose="020B0604020202020204" pitchFamily="34" charset="0"/>
                          <a:cs typeface="Arial" panose="020B0604020202020204" pitchFamily="34" charset="0"/>
                        </a:rPr>
                        <a:t>hadrontherapy</a:t>
                      </a:r>
                      <a:r>
                        <a:rPr lang="en-US" sz="1400" b="0" i="0" u="none" strike="noStrike" dirty="0" smtClean="0">
                          <a:solidFill>
                            <a:srgbClr val="000000"/>
                          </a:solidFill>
                          <a:effectLst/>
                          <a:latin typeface="Arial" panose="020B0604020202020204" pitchFamily="34" charset="0"/>
                          <a:cs typeface="Arial" panose="020B0604020202020204" pitchFamily="34" charset="0"/>
                        </a:rPr>
                        <a:t> at different </a:t>
                      </a:r>
                      <a:r>
                        <a:rPr lang="en-US" sz="1400" b="0" i="0" u="none" strike="noStrike" dirty="0" err="1" smtClean="0">
                          <a:solidFill>
                            <a:srgbClr val="000000"/>
                          </a:solidFill>
                          <a:effectLst/>
                          <a:latin typeface="Arial" panose="020B0604020202020204" pitchFamily="34" charset="0"/>
                          <a:cs typeface="Arial" panose="020B0604020202020204" pitchFamily="34" charset="0"/>
                        </a:rPr>
                        <a:t>timepoints</a:t>
                      </a:r>
                      <a:r>
                        <a:rPr lang="en-US" sz="1400" b="0" i="0" u="none" strike="noStrike" dirty="0" smtClean="0">
                          <a:solidFill>
                            <a:srgbClr val="000000"/>
                          </a:solidFill>
                          <a:effectLst/>
                          <a:latin typeface="Arial" panose="020B0604020202020204" pitchFamily="34" charset="0"/>
                          <a:cs typeface="Arial" panose="020B0604020202020204" pitchFamily="34" charset="0"/>
                        </a:rPr>
                        <a:t> investigated by global score according to SF-12 and to compare it with SF-12 results in healthy population (cohort A and B) </a:t>
                      </a:r>
                    </a:p>
                    <a:p>
                      <a:pPr algn="l" rtl="0" fontAlgn="ctr">
                        <a:spcBef>
                          <a:spcPts val="0"/>
                        </a:spcBef>
                        <a:spcAft>
                          <a:spcPts val="0"/>
                        </a:spcAft>
                      </a:pPr>
                      <a:r>
                        <a:rPr lang="en-US" sz="1400" b="1" i="0" u="none" strike="noStrike" dirty="0" smtClean="0">
                          <a:solidFill>
                            <a:srgbClr val="000000"/>
                          </a:solidFill>
                          <a:effectLst/>
                          <a:latin typeface="Arial" panose="020B0604020202020204" pitchFamily="34" charset="0"/>
                          <a:cs typeface="Arial" panose="020B0604020202020204" pitchFamily="34" charset="0"/>
                        </a:rPr>
                        <a:t>Secondary objectives: </a:t>
                      </a:r>
                      <a:endParaRPr lang="en-US" sz="1400" b="1" dirty="0" smtClean="0">
                        <a:effectLst/>
                        <a:latin typeface="Arial" panose="020B0604020202020204" pitchFamily="34" charset="0"/>
                        <a:cs typeface="Arial" panose="020B0604020202020204" pitchFamily="34" charset="0"/>
                      </a:endParaRPr>
                    </a:p>
                    <a:p>
                      <a:pPr marL="285750" indent="-285750" algn="just" rtl="0" fontAlgn="base">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to assess </a:t>
                      </a:r>
                      <a:r>
                        <a:rPr lang="en-US" sz="1400" b="0" i="0" u="none" strike="noStrike" dirty="0" err="1" smtClean="0">
                          <a:solidFill>
                            <a:srgbClr val="000000"/>
                          </a:solidFill>
                          <a:effectLst/>
                          <a:latin typeface="Arial" panose="020B0604020202020204" pitchFamily="34" charset="0"/>
                          <a:cs typeface="Arial" panose="020B0604020202020204" pitchFamily="34" charset="0"/>
                        </a:rPr>
                        <a:t>QoL</a:t>
                      </a:r>
                      <a:r>
                        <a:rPr lang="en-US" sz="1400" b="0" i="0" u="none" strike="noStrike" dirty="0" smtClean="0">
                          <a:solidFill>
                            <a:srgbClr val="000000"/>
                          </a:solidFill>
                          <a:effectLst/>
                          <a:latin typeface="Arial" panose="020B0604020202020204" pitchFamily="34" charset="0"/>
                          <a:cs typeface="Arial" panose="020B0604020202020204" pitchFamily="34" charset="0"/>
                        </a:rPr>
                        <a:t> in subjects treated with curative </a:t>
                      </a:r>
                      <a:r>
                        <a:rPr lang="en-US" sz="1400" b="0" i="0" u="none" strike="noStrike" dirty="0" err="1" smtClean="0">
                          <a:solidFill>
                            <a:srgbClr val="000000"/>
                          </a:solidFill>
                          <a:effectLst/>
                          <a:latin typeface="Arial" panose="020B0604020202020204" pitchFamily="34" charset="0"/>
                          <a:cs typeface="Arial" panose="020B0604020202020204" pitchFamily="34" charset="0"/>
                        </a:rPr>
                        <a:t>hadrontherapy</a:t>
                      </a:r>
                      <a:r>
                        <a:rPr lang="en-US" sz="1400" b="0" i="0" u="none" strike="noStrike" dirty="0" smtClean="0">
                          <a:solidFill>
                            <a:srgbClr val="000000"/>
                          </a:solidFill>
                          <a:effectLst/>
                          <a:latin typeface="Arial" panose="020B0604020202020204" pitchFamily="34" charset="0"/>
                          <a:cs typeface="Arial" panose="020B0604020202020204" pitchFamily="34" charset="0"/>
                        </a:rPr>
                        <a:t> at different </a:t>
                      </a:r>
                      <a:r>
                        <a:rPr lang="en-US" sz="1400" b="0" i="0" u="none" strike="noStrike" dirty="0" err="1" smtClean="0">
                          <a:solidFill>
                            <a:srgbClr val="000000"/>
                          </a:solidFill>
                          <a:effectLst/>
                          <a:latin typeface="Arial" panose="020B0604020202020204" pitchFamily="34" charset="0"/>
                          <a:cs typeface="Arial" panose="020B0604020202020204" pitchFamily="34" charset="0"/>
                        </a:rPr>
                        <a:t>timepoints</a:t>
                      </a:r>
                      <a:r>
                        <a:rPr lang="en-US" sz="1400" b="0" i="0" u="none" strike="noStrike" dirty="0" smtClean="0">
                          <a:solidFill>
                            <a:srgbClr val="000000"/>
                          </a:solidFill>
                          <a:effectLst/>
                          <a:latin typeface="Arial" panose="020B0604020202020204" pitchFamily="34" charset="0"/>
                          <a:cs typeface="Arial" panose="020B0604020202020204" pitchFamily="34" charset="0"/>
                        </a:rPr>
                        <a:t>  investigated by  global score according to EORTC QLQ-C30 and to compare it with EORTC QLQ-C30 results obtained from relevant literature in similar study population if available (cohort A and B).</a:t>
                      </a:r>
                    </a:p>
                    <a:p>
                      <a:pPr marL="285750" indent="-285750" algn="just" rtl="0" fontAlgn="base">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to investigate </a:t>
                      </a:r>
                      <a:r>
                        <a:rPr lang="en-US" sz="1400" b="0" i="0" u="none" strike="noStrike" dirty="0" err="1" smtClean="0">
                          <a:solidFill>
                            <a:srgbClr val="000000"/>
                          </a:solidFill>
                          <a:effectLst/>
                          <a:latin typeface="Arial" panose="020B0604020202020204" pitchFamily="34" charset="0"/>
                          <a:cs typeface="Arial" panose="020B0604020202020204" pitchFamily="34" charset="0"/>
                        </a:rPr>
                        <a:t>QoL</a:t>
                      </a:r>
                      <a:r>
                        <a:rPr lang="en-US" sz="1400" b="0" i="0" u="none" strike="noStrike" dirty="0" smtClean="0">
                          <a:solidFill>
                            <a:srgbClr val="000000"/>
                          </a:solidFill>
                          <a:effectLst/>
                          <a:latin typeface="Arial" panose="020B0604020202020204" pitchFamily="34" charset="0"/>
                          <a:cs typeface="Arial" panose="020B0604020202020204" pitchFamily="34" charset="0"/>
                        </a:rPr>
                        <a:t> determinants in relation to clinical patients characteristics (age, gender, site of primary tumor), type of received radiation, prevalence  of late toxicity recorded according to CTCAE scale v 5.0; (cohort A and B).</a:t>
                      </a:r>
                    </a:p>
                    <a:p>
                      <a:pPr marL="285750" indent="-285750" algn="just" rtl="0" fontAlgn="base">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to investigate </a:t>
                      </a:r>
                      <a:r>
                        <a:rPr lang="en-US" sz="1400" b="0" i="0" u="none" strike="noStrike" dirty="0" err="1" smtClean="0">
                          <a:solidFill>
                            <a:srgbClr val="000000"/>
                          </a:solidFill>
                          <a:effectLst/>
                          <a:latin typeface="Arial" panose="020B0604020202020204" pitchFamily="34" charset="0"/>
                          <a:cs typeface="Arial" panose="020B0604020202020204" pitchFamily="34" charset="0"/>
                        </a:rPr>
                        <a:t>QoL</a:t>
                      </a:r>
                      <a:r>
                        <a:rPr lang="en-US" sz="1400" b="0" i="0" u="none" strike="noStrike" dirty="0" smtClean="0">
                          <a:solidFill>
                            <a:srgbClr val="000000"/>
                          </a:solidFill>
                          <a:effectLst/>
                          <a:latin typeface="Arial" panose="020B0604020202020204" pitchFamily="34" charset="0"/>
                          <a:cs typeface="Arial" panose="020B0604020202020204" pitchFamily="34" charset="0"/>
                        </a:rPr>
                        <a:t> determinants in relation to:</a:t>
                      </a:r>
                    </a:p>
                    <a:p>
                      <a:pPr marL="457200" lvl="1" indent="0" algn="just" rtl="0" fontAlgn="base">
                        <a:spcBef>
                          <a:spcPts val="0"/>
                        </a:spcBef>
                        <a:spcAft>
                          <a:spcPts val="0"/>
                        </a:spcAft>
                        <a:buFont typeface="Arial" panose="020B0604020202020204" pitchFamily="34" charset="0"/>
                        <a:buNone/>
                      </a:pPr>
                      <a:r>
                        <a:rPr lang="en-US" sz="1400" b="0" i="0" u="none" strike="noStrike" dirty="0" smtClean="0">
                          <a:solidFill>
                            <a:srgbClr val="000000"/>
                          </a:solidFill>
                          <a:effectLst/>
                          <a:latin typeface="Arial" panose="020B0604020202020204" pitchFamily="34" charset="0"/>
                          <a:cs typeface="Arial" panose="020B0604020202020204" pitchFamily="34" charset="0"/>
                        </a:rPr>
                        <a:t>1. psychological variables (anxiety and depression according to HADS questionnaire, optimism, self-esteem, life satisfaction and coping according to BRIEF-cope questionnaire) (cohort A). </a:t>
                      </a:r>
                    </a:p>
                    <a:p>
                      <a:pPr marL="457200" lvl="1" indent="0" algn="just" rtl="0" fontAlgn="base">
                        <a:spcBef>
                          <a:spcPts val="0"/>
                        </a:spcBef>
                        <a:spcAft>
                          <a:spcPts val="0"/>
                        </a:spcAft>
                        <a:buFont typeface="Arial" panose="020B0604020202020204" pitchFamily="34" charset="0"/>
                        <a:buNone/>
                      </a:pPr>
                      <a:r>
                        <a:rPr lang="en-US" sz="1400" b="0" i="0" u="none" strike="noStrike" dirty="0" smtClean="0">
                          <a:solidFill>
                            <a:srgbClr val="000000"/>
                          </a:solidFill>
                          <a:effectLst/>
                          <a:latin typeface="Arial" panose="020B0604020202020204" pitchFamily="34" charset="0"/>
                          <a:cs typeface="Arial" panose="020B0604020202020204" pitchFamily="34" charset="0"/>
                        </a:rPr>
                        <a:t>2. socio-cognitive factors (presence of caregiver and social support) (cohort A and B). </a:t>
                      </a:r>
                    </a:p>
                    <a:p>
                      <a:pPr marL="457200" lvl="1" indent="0" algn="just" rtl="0" fontAlgn="base">
                        <a:spcBef>
                          <a:spcPts val="0"/>
                        </a:spcBef>
                        <a:spcAft>
                          <a:spcPts val="0"/>
                        </a:spcAft>
                        <a:buFont typeface="Arial" panose="020B0604020202020204" pitchFamily="34" charset="0"/>
                        <a:buNone/>
                      </a:pPr>
                      <a:r>
                        <a:rPr lang="en-US" sz="1400" b="0" i="0" u="none" strike="noStrike" dirty="0" smtClean="0">
                          <a:solidFill>
                            <a:srgbClr val="000000"/>
                          </a:solidFill>
                          <a:effectLst/>
                          <a:latin typeface="Arial" panose="020B0604020202020204" pitchFamily="34" charset="0"/>
                          <a:cs typeface="Arial" panose="020B0604020202020204" pitchFamily="34" charset="0"/>
                        </a:rPr>
                        <a:t>3. resilience according to Brief Resilient Copy Scale (BRCS) (cohort A and small sample of Cohort B). </a:t>
                      </a:r>
                    </a:p>
                    <a:p>
                      <a:pPr marL="285750" indent="-285750" algn="just" rtl="0" fontAlgn="base">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to investigate feasibility and acceptability of pts study engagement by means of teleconsultation and ad hoc designed surveys (cohort A). </a:t>
                      </a:r>
                    </a:p>
                    <a:p>
                      <a:pPr marL="285750" indent="-285750" algn="just" rtl="0" fontAlgn="base">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to explore financial toxicity through administration of PROFFIT questionnaire (cohort B). </a:t>
                      </a:r>
                    </a:p>
                    <a:p>
                      <a:pPr marL="285750" indent="-285750" algn="just" rtl="0" fontAlgn="base">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to compare the </a:t>
                      </a:r>
                      <a:r>
                        <a:rPr lang="en-US" sz="1400" b="0" i="0" u="none" strike="noStrike" dirty="0" err="1" smtClean="0">
                          <a:solidFill>
                            <a:srgbClr val="000000"/>
                          </a:solidFill>
                          <a:effectLst/>
                          <a:latin typeface="Arial" panose="020B0604020202020204" pitchFamily="34" charset="0"/>
                          <a:cs typeface="Arial" panose="020B0604020202020204" pitchFamily="34" charset="0"/>
                        </a:rPr>
                        <a:t>QoL</a:t>
                      </a:r>
                      <a:r>
                        <a:rPr lang="en-US" sz="1400" b="0" i="0" u="none" strike="noStrike" dirty="0" smtClean="0">
                          <a:solidFill>
                            <a:srgbClr val="000000"/>
                          </a:solidFill>
                          <a:effectLst/>
                          <a:latin typeface="Arial" panose="020B0604020202020204" pitchFamily="34" charset="0"/>
                          <a:cs typeface="Arial" panose="020B0604020202020204" pitchFamily="34" charset="0"/>
                        </a:rPr>
                        <a:t> pre-treatment and 1 year after therapy in a patients’ cohort (cohort B). </a:t>
                      </a: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28931708"/>
                  </a:ext>
                </a:extLst>
              </a:tr>
            </a:tbl>
          </a:graphicData>
        </a:graphic>
      </p:graphicFrame>
      <p:sp>
        <p:nvSpPr>
          <p:cNvPr id="3" name="Titolo 1">
            <a:extLst>
              <a:ext uri="{FF2B5EF4-FFF2-40B4-BE49-F238E27FC236}">
                <a16:creationId xmlns:a16="http://schemas.microsoft.com/office/drawing/2014/main" xmlns="" id="{DB49E201-B24C-4A6F-BAC1-1D07CA3A128B}"/>
              </a:ext>
            </a:extLst>
          </p:cNvPr>
          <p:cNvSpPr txBox="1">
            <a:spLocks/>
          </p:cNvSpPr>
          <p:nvPr/>
        </p:nvSpPr>
        <p:spPr>
          <a:xfrm>
            <a:off x="849549" y="212725"/>
            <a:ext cx="11297055" cy="854540"/>
          </a:xfrm>
          <a:prstGeom prst="rect">
            <a:avLst/>
          </a:prstGeom>
        </p:spPr>
        <p:txBody>
          <a:bodyPr vert="horz" lIns="91440" tIns="45720" rIns="91440" bIns="45720" rtlCol="0">
            <a:normAutofit/>
          </a:bodyPr>
          <a:lstStyle>
            <a:defPPr>
              <a:defRPr lang="it-IT"/>
            </a:defPPr>
            <a:lvl1pPr indent="0">
              <a:lnSpc>
                <a:spcPct val="90000"/>
              </a:lnSpc>
              <a:spcBef>
                <a:spcPts val="1000"/>
              </a:spcBef>
              <a:buFont typeface="Arial" panose="020B0604020202020204" pitchFamily="34" charset="0"/>
              <a:buNone/>
              <a:defRPr sz="2400" b="1">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Health related quality of life (</a:t>
            </a:r>
            <a:r>
              <a:rPr lang="en-US" dirty="0" err="1"/>
              <a:t>HRQoL</a:t>
            </a:r>
            <a:r>
              <a:rPr lang="en-US" dirty="0"/>
              <a:t>) in patients with solid tumors treated with </a:t>
            </a:r>
            <a:r>
              <a:rPr lang="en-US" dirty="0" err="1"/>
              <a:t>hadrontherapy</a:t>
            </a:r>
            <a:r>
              <a:rPr lang="en-US" dirty="0"/>
              <a:t> (</a:t>
            </a:r>
            <a:r>
              <a:rPr lang="en-US" u="sng" dirty="0" err="1">
                <a:solidFill>
                  <a:srgbClr val="FF0000"/>
                </a:solidFill>
              </a:rPr>
              <a:t>HadroQoL</a:t>
            </a:r>
            <a:r>
              <a:rPr lang="en-US" dirty="0"/>
              <a:t>). </a:t>
            </a:r>
            <a:endParaRPr lang="it-IT" dirty="0"/>
          </a:p>
        </p:txBody>
      </p:sp>
      <p:sp>
        <p:nvSpPr>
          <p:cNvPr id="4" name="Titolo 3"/>
          <p:cNvSpPr>
            <a:spLocks noGrp="1"/>
          </p:cNvSpPr>
          <p:nvPr>
            <p:ph type="title"/>
          </p:nvPr>
        </p:nvSpPr>
        <p:spPr/>
        <p:txBody>
          <a:bodyPr/>
          <a:lstStyle/>
          <a:p>
            <a:endParaRPr lang="it-IT"/>
          </a:p>
        </p:txBody>
      </p:sp>
      <p:sp>
        <p:nvSpPr>
          <p:cNvPr id="5" name="Segnaposto contenuto 4"/>
          <p:cNvSpPr>
            <a:spLocks noGrp="1"/>
          </p:cNvSpPr>
          <p:nvPr>
            <p:ph sz="quarter" idx="10"/>
          </p:nvPr>
        </p:nvSpPr>
        <p:spPr/>
        <p:txBody>
          <a:bodyPr/>
          <a:lstStyle/>
          <a:p>
            <a:endParaRPr lang="it-IT"/>
          </a:p>
        </p:txBody>
      </p:sp>
    </p:spTree>
    <p:extLst>
      <p:ext uri="{BB962C8B-B14F-4D97-AF65-F5344CB8AC3E}">
        <p14:creationId xmlns:p14="http://schemas.microsoft.com/office/powerpoint/2010/main" val="1653284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6">
            <a:extLst>
              <a:ext uri="{FF2B5EF4-FFF2-40B4-BE49-F238E27FC236}">
                <a16:creationId xmlns:a16="http://schemas.microsoft.com/office/drawing/2014/main" xmlns="" id="{9898FA51-7C26-4E03-9472-8EDC54D57E2F}"/>
              </a:ext>
            </a:extLst>
          </p:cNvPr>
          <p:cNvGraphicFramePr>
            <a:graphicFrameLocks noGrp="1"/>
          </p:cNvGraphicFramePr>
          <p:nvPr>
            <p:extLst/>
          </p:nvPr>
        </p:nvGraphicFramePr>
        <p:xfrm>
          <a:off x="962076" y="71337"/>
          <a:ext cx="11229924" cy="5516880"/>
        </p:xfrm>
        <a:graphic>
          <a:graphicData uri="http://schemas.openxmlformats.org/drawingml/2006/table">
            <a:tbl>
              <a:tblPr firstRow="1" bandRow="1">
                <a:tableStyleId>{F2DE63D5-997A-4646-A377-4702673A728D}</a:tableStyleId>
              </a:tblPr>
              <a:tblGrid>
                <a:gridCol w="2034361">
                  <a:extLst>
                    <a:ext uri="{9D8B030D-6E8A-4147-A177-3AD203B41FA5}">
                      <a16:colId xmlns:a16="http://schemas.microsoft.com/office/drawing/2014/main" xmlns="" val="249623752"/>
                    </a:ext>
                  </a:extLst>
                </a:gridCol>
                <a:gridCol w="9195563">
                  <a:extLst>
                    <a:ext uri="{9D8B030D-6E8A-4147-A177-3AD203B41FA5}">
                      <a16:colId xmlns:a16="http://schemas.microsoft.com/office/drawing/2014/main" xmlns="" val="3042581870"/>
                    </a:ext>
                  </a:extLst>
                </a:gridCol>
              </a:tblGrid>
              <a:tr h="1827291">
                <a:tc>
                  <a:txBody>
                    <a:bodyPr/>
                    <a:lstStyle/>
                    <a:p>
                      <a:pPr rtl="0" fontAlgn="ctr">
                        <a:spcBef>
                          <a:spcPts val="0"/>
                        </a:spcBef>
                        <a:spcAft>
                          <a:spcPts val="0"/>
                        </a:spcAft>
                      </a:pPr>
                      <a:r>
                        <a:rPr lang="it-IT" sz="1600" b="1" i="0" u="none" strike="noStrike" dirty="0" err="1">
                          <a:solidFill>
                            <a:srgbClr val="000000"/>
                          </a:solidFill>
                          <a:effectLst/>
                          <a:latin typeface="Arial" panose="020B0604020202020204" pitchFamily="34" charset="0"/>
                          <a:cs typeface="Arial" panose="020B0604020202020204" pitchFamily="34" charset="0"/>
                        </a:rPr>
                        <a:t>Inclusion</a:t>
                      </a:r>
                      <a:r>
                        <a:rPr lang="it-IT" sz="1600" b="1" i="0" u="none" strike="noStrike" dirty="0">
                          <a:solidFill>
                            <a:srgbClr val="000000"/>
                          </a:solidFill>
                          <a:effectLst/>
                          <a:latin typeface="Arial" panose="020B0604020202020204" pitchFamily="34" charset="0"/>
                          <a:cs typeface="Arial" panose="020B0604020202020204" pitchFamily="34" charset="0"/>
                        </a:rPr>
                        <a:t> </a:t>
                      </a:r>
                      <a:r>
                        <a:rPr lang="it-IT" sz="1600" b="1" i="0" u="none" strike="noStrike" dirty="0" err="1">
                          <a:solidFill>
                            <a:srgbClr val="000000"/>
                          </a:solidFill>
                          <a:effectLst/>
                          <a:latin typeface="Arial" panose="020B0604020202020204" pitchFamily="34" charset="0"/>
                          <a:cs typeface="Arial" panose="020B0604020202020204" pitchFamily="34" charset="0"/>
                        </a:rPr>
                        <a:t>Criteria</a:t>
                      </a:r>
                      <a:endParaRPr lang="it-IT" sz="1600" dirty="0">
                        <a:effectLst/>
                        <a:latin typeface="Arial" panose="020B0604020202020204" pitchFamily="34" charset="0"/>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rtl="0" fontAlgn="ctr">
                        <a:spcBef>
                          <a:spcPts val="0"/>
                        </a:spcBef>
                        <a:spcAft>
                          <a:spcPts val="0"/>
                        </a:spcAft>
                        <a:buFont typeface="Arial" panose="020B0604020202020204" pitchFamily="34" charset="0"/>
                        <a:buNone/>
                      </a:pPr>
                      <a:r>
                        <a:rPr lang="en-US" sz="1400" b="0" i="0" u="none" strike="noStrike" dirty="0" smtClean="0">
                          <a:solidFill>
                            <a:srgbClr val="000000"/>
                          </a:solidFill>
                          <a:effectLst/>
                          <a:latin typeface="Arial" panose="020B0604020202020204" pitchFamily="34" charset="0"/>
                          <a:cs typeface="Arial" panose="020B0604020202020204" pitchFamily="34" charset="0"/>
                        </a:rPr>
                        <a:t>Cohort A (“survivors”): </a:t>
                      </a:r>
                    </a:p>
                    <a:p>
                      <a:pPr marL="285750" indent="-285750" algn="just" rtl="0" fontAlgn="ctr">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Patients with at least a follow up of 5 years with head and neck, skull base and brain tumors and no evidence of progressive disease. </a:t>
                      </a:r>
                    </a:p>
                    <a:p>
                      <a:pPr marL="285750" indent="-285750" algn="just" rtl="0" fontAlgn="ctr">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Patients ≥ 18 years of age</a:t>
                      </a:r>
                    </a:p>
                    <a:p>
                      <a:pPr marL="285750" indent="-285750" algn="just" rtl="0" fontAlgn="ctr">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The patient is able to give consent</a:t>
                      </a:r>
                    </a:p>
                    <a:p>
                      <a:pPr marL="285750" indent="-285750" algn="just" rtl="0" fontAlgn="ctr">
                        <a:spcBef>
                          <a:spcPts val="0"/>
                        </a:spcBef>
                        <a:spcAft>
                          <a:spcPts val="0"/>
                        </a:spcAft>
                        <a:buFont typeface="Arial" panose="020B0604020202020204" pitchFamily="34" charset="0"/>
                        <a:buChar char="•"/>
                      </a:pPr>
                      <a:endParaRPr lang="en-US" sz="1400" b="0" i="0" u="none" strike="noStrike" dirty="0" smtClean="0">
                        <a:solidFill>
                          <a:srgbClr val="000000"/>
                        </a:solidFill>
                        <a:effectLst/>
                        <a:latin typeface="Arial" panose="020B0604020202020204" pitchFamily="34" charset="0"/>
                        <a:cs typeface="Arial" panose="020B0604020202020204" pitchFamily="34" charset="0"/>
                      </a:endParaRPr>
                    </a:p>
                    <a:p>
                      <a:pPr marL="0" indent="0" algn="just" rtl="0" fontAlgn="ctr">
                        <a:spcBef>
                          <a:spcPts val="0"/>
                        </a:spcBef>
                        <a:spcAft>
                          <a:spcPts val="0"/>
                        </a:spcAft>
                        <a:buFont typeface="Arial" panose="020B0604020202020204" pitchFamily="34" charset="0"/>
                        <a:buNone/>
                      </a:pPr>
                      <a:r>
                        <a:rPr lang="en-US" sz="1400" b="0" i="0" u="none" strike="noStrike" dirty="0" smtClean="0">
                          <a:solidFill>
                            <a:srgbClr val="000000"/>
                          </a:solidFill>
                          <a:effectLst/>
                          <a:latin typeface="Arial" panose="020B0604020202020204" pitchFamily="34" charset="0"/>
                          <a:cs typeface="Arial" panose="020B0604020202020204" pitchFamily="34" charset="0"/>
                        </a:rPr>
                        <a:t>Cohort B:</a:t>
                      </a:r>
                    </a:p>
                    <a:p>
                      <a:pPr marL="285750" indent="-285750" algn="just" rtl="0" fontAlgn="ctr">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Histological and/or radiological diagnosis of head and neck tumors </a:t>
                      </a:r>
                    </a:p>
                    <a:p>
                      <a:pPr marL="285750" indent="-285750" algn="just" rtl="0" fontAlgn="ctr">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Patients candidate for curative intent </a:t>
                      </a:r>
                      <a:r>
                        <a:rPr lang="en-US" sz="1400" b="0" i="0" u="none" strike="noStrike" dirty="0" err="1" smtClean="0">
                          <a:solidFill>
                            <a:srgbClr val="000000"/>
                          </a:solidFill>
                          <a:effectLst/>
                          <a:latin typeface="Arial" panose="020B0604020202020204" pitchFamily="34" charset="0"/>
                          <a:cs typeface="Arial" panose="020B0604020202020204" pitchFamily="34" charset="0"/>
                        </a:rPr>
                        <a:t>hadrontherapy</a:t>
                      </a:r>
                      <a:r>
                        <a:rPr lang="en-US" sz="1400" b="0" i="0" u="none" strike="noStrike" dirty="0" smtClean="0">
                          <a:solidFill>
                            <a:srgbClr val="000000"/>
                          </a:solidFill>
                          <a:effectLst/>
                          <a:latin typeface="Arial" panose="020B0604020202020204" pitchFamily="34" charset="0"/>
                          <a:cs typeface="Arial" panose="020B0604020202020204" pitchFamily="34" charset="0"/>
                        </a:rPr>
                        <a:t> </a:t>
                      </a:r>
                    </a:p>
                    <a:p>
                      <a:pPr marL="285750" indent="-285750" algn="just" rtl="0" fontAlgn="ctr">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Patients ≥ 18 years of age</a:t>
                      </a:r>
                    </a:p>
                    <a:p>
                      <a:pPr marL="285750" indent="-285750" algn="just" rtl="0" fontAlgn="ctr">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The patient is able to give consent</a:t>
                      </a: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3794468"/>
                  </a:ext>
                </a:extLst>
              </a:tr>
              <a:tr h="164048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kern="1200" dirty="0">
                          <a:solidFill>
                            <a:srgbClr val="000000"/>
                          </a:solidFill>
                          <a:effectLst/>
                          <a:latin typeface="Arial" panose="020B0604020202020204" pitchFamily="34" charset="0"/>
                          <a:ea typeface="+mn-ea"/>
                          <a:cs typeface="Arial" panose="020B0604020202020204" pitchFamily="34" charset="0"/>
                        </a:rPr>
                        <a:t>Exclusion criteria</a:t>
                      </a:r>
                    </a:p>
                    <a:p>
                      <a:pPr rtl="0" fontAlgn="ctr">
                        <a:spcBef>
                          <a:spcPts val="0"/>
                        </a:spcBef>
                        <a:spcAft>
                          <a:spcPts val="0"/>
                        </a:spcAft>
                      </a:pPr>
                      <a:endParaRPr lang="it-IT" sz="1600" dirty="0">
                        <a:effectLst/>
                        <a:latin typeface="Arial" panose="020B0604020202020204" pitchFamily="34" charset="0"/>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rtl="0" fontAlgn="ctr">
                        <a:spcBef>
                          <a:spcPts val="0"/>
                        </a:spcBef>
                        <a:spcAft>
                          <a:spcPts val="0"/>
                        </a:spcAft>
                        <a:buFont typeface="Arial" panose="020B0604020202020204" pitchFamily="34" charset="0"/>
                        <a:buNone/>
                      </a:pPr>
                      <a:r>
                        <a:rPr lang="en-US" sz="1400" b="0" i="0" u="none" strike="noStrike" dirty="0" smtClean="0">
                          <a:solidFill>
                            <a:srgbClr val="000000"/>
                          </a:solidFill>
                          <a:effectLst/>
                          <a:latin typeface="Arial" panose="020B0604020202020204" pitchFamily="34" charset="0"/>
                          <a:cs typeface="Arial" panose="020B0604020202020204" pitchFamily="34" charset="0"/>
                        </a:rPr>
                        <a:t>Cohort A (“survivors”): </a:t>
                      </a:r>
                    </a:p>
                    <a:p>
                      <a:pPr marL="285750" indent="-285750" algn="just" rtl="0" fontAlgn="ctr">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Re-irradiation. </a:t>
                      </a:r>
                    </a:p>
                    <a:p>
                      <a:pPr marL="285750" indent="-285750" algn="just" rtl="0" fontAlgn="ctr">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Second tumor. </a:t>
                      </a:r>
                    </a:p>
                    <a:p>
                      <a:pPr marL="285750" indent="-285750" algn="just" rtl="0" fontAlgn="ctr">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Known cases of any psychiatric and neurological diseases leading to disability (</a:t>
                      </a:r>
                      <a:r>
                        <a:rPr lang="en-US" sz="1400" b="0" i="0" u="none" strike="noStrike" dirty="0" err="1" smtClean="0">
                          <a:solidFill>
                            <a:srgbClr val="000000"/>
                          </a:solidFill>
                          <a:effectLst/>
                          <a:latin typeface="Arial" panose="020B0604020202020204" pitchFamily="34" charset="0"/>
                          <a:cs typeface="Arial" panose="020B0604020202020204" pitchFamily="34" charset="0"/>
                        </a:rPr>
                        <a:t>eg</a:t>
                      </a:r>
                      <a:r>
                        <a:rPr lang="en-US" sz="1400" b="0" i="0" u="none" strike="noStrike" dirty="0" smtClean="0">
                          <a:solidFill>
                            <a:srgbClr val="000000"/>
                          </a:solidFill>
                          <a:effectLst/>
                          <a:latin typeface="Arial" panose="020B0604020202020204" pitchFamily="34" charset="0"/>
                          <a:cs typeface="Arial" panose="020B0604020202020204" pitchFamily="34" charset="0"/>
                        </a:rPr>
                        <a:t>, manic disorder, schizophrenia etc..), which could impair compilation of questionnaires or affect quality of life.</a:t>
                      </a:r>
                    </a:p>
                    <a:p>
                      <a:pPr marL="285750" indent="-285750" algn="just" rtl="0" fontAlgn="ctr">
                        <a:spcBef>
                          <a:spcPts val="0"/>
                        </a:spcBef>
                        <a:spcAft>
                          <a:spcPts val="0"/>
                        </a:spcAft>
                        <a:buFont typeface="Arial" panose="020B0604020202020204" pitchFamily="34" charset="0"/>
                        <a:buChar char="•"/>
                      </a:pPr>
                      <a:endParaRPr lang="en-US" sz="1400" b="0" i="0" u="none" strike="noStrike" dirty="0" smtClean="0">
                        <a:solidFill>
                          <a:srgbClr val="000000"/>
                        </a:solidFill>
                        <a:effectLst/>
                        <a:latin typeface="Arial" panose="020B0604020202020204" pitchFamily="34" charset="0"/>
                        <a:cs typeface="Arial" panose="020B0604020202020204" pitchFamily="34" charset="0"/>
                      </a:endParaRPr>
                    </a:p>
                    <a:p>
                      <a:pPr marL="0" indent="0" algn="just" rtl="0" fontAlgn="ctr">
                        <a:spcBef>
                          <a:spcPts val="0"/>
                        </a:spcBef>
                        <a:spcAft>
                          <a:spcPts val="0"/>
                        </a:spcAft>
                        <a:buFont typeface="Arial" panose="020B0604020202020204" pitchFamily="34" charset="0"/>
                        <a:buNone/>
                      </a:pPr>
                      <a:r>
                        <a:rPr lang="en-US" sz="1400" b="0" i="0" u="none" strike="noStrike" dirty="0" smtClean="0">
                          <a:solidFill>
                            <a:srgbClr val="000000"/>
                          </a:solidFill>
                          <a:effectLst/>
                          <a:latin typeface="Arial" panose="020B0604020202020204" pitchFamily="34" charset="0"/>
                          <a:cs typeface="Arial" panose="020B0604020202020204" pitchFamily="34" charset="0"/>
                        </a:rPr>
                        <a:t>Cohort B:</a:t>
                      </a:r>
                    </a:p>
                    <a:p>
                      <a:pPr marL="285750" indent="-285750" algn="just" rtl="0" fontAlgn="ctr">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Re-irradiation.</a:t>
                      </a:r>
                    </a:p>
                    <a:p>
                      <a:pPr marL="285750" indent="-285750" algn="just" rtl="0" fontAlgn="ctr">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Second tumor</a:t>
                      </a:r>
                    </a:p>
                    <a:p>
                      <a:pPr marL="285750" indent="-285750" algn="just" rtl="0" fontAlgn="ctr">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Known cases of any psychiatric and neurological diseases leading to disability (</a:t>
                      </a:r>
                      <a:r>
                        <a:rPr lang="en-US" sz="1400" b="0" i="0" u="none" strike="noStrike" dirty="0" err="1" smtClean="0">
                          <a:solidFill>
                            <a:srgbClr val="000000"/>
                          </a:solidFill>
                          <a:effectLst/>
                          <a:latin typeface="Arial" panose="020B0604020202020204" pitchFamily="34" charset="0"/>
                          <a:cs typeface="Arial" panose="020B0604020202020204" pitchFamily="34" charset="0"/>
                        </a:rPr>
                        <a:t>eg</a:t>
                      </a:r>
                      <a:r>
                        <a:rPr lang="en-US" sz="1400" b="0" i="0" u="none" strike="noStrike" dirty="0" smtClean="0">
                          <a:solidFill>
                            <a:srgbClr val="000000"/>
                          </a:solidFill>
                          <a:effectLst/>
                          <a:latin typeface="Arial" panose="020B0604020202020204" pitchFamily="34" charset="0"/>
                          <a:cs typeface="Arial" panose="020B0604020202020204" pitchFamily="34" charset="0"/>
                        </a:rPr>
                        <a:t>, manic disorder, schizophrenia etc..), which could impair compilation of questionnaires or affect quality of life</a:t>
                      </a:r>
                    </a:p>
                    <a:p>
                      <a:pPr marL="285750" indent="-285750" algn="just" rtl="0" fontAlgn="ctr">
                        <a:spcBef>
                          <a:spcPts val="0"/>
                        </a:spcBef>
                        <a:spcAft>
                          <a:spcPts val="0"/>
                        </a:spcAft>
                        <a:buFont typeface="Arial" panose="020B0604020202020204" pitchFamily="34" charset="0"/>
                        <a:buChar char="•"/>
                      </a:pPr>
                      <a:r>
                        <a:rPr lang="en-US" sz="1400" b="0" i="0" u="none" strike="noStrike" dirty="0" smtClean="0">
                          <a:solidFill>
                            <a:srgbClr val="000000"/>
                          </a:solidFill>
                          <a:effectLst/>
                          <a:latin typeface="Arial" panose="020B0604020202020204" pitchFamily="34" charset="0"/>
                          <a:cs typeface="Arial" panose="020B0604020202020204" pitchFamily="34" charset="0"/>
                        </a:rPr>
                        <a:t>Presence of diffuse metastasis</a:t>
                      </a:r>
                    </a:p>
                    <a:p>
                      <a:pPr marL="285750" indent="-285750" algn="just" rtl="0" fontAlgn="ctr">
                        <a:spcBef>
                          <a:spcPts val="0"/>
                        </a:spcBef>
                        <a:spcAft>
                          <a:spcPts val="0"/>
                        </a:spcAft>
                        <a:buFont typeface="Arial" panose="020B0604020202020204" pitchFamily="34" charset="0"/>
                        <a:buChar char="•"/>
                      </a:pPr>
                      <a:endParaRPr lang="en-US" sz="1400" b="0" i="0" u="none" strike="noStrike" dirty="0" smtClean="0">
                        <a:solidFill>
                          <a:srgbClr val="000000"/>
                        </a:solidFill>
                        <a:effectLst/>
                        <a:latin typeface="Arial" panose="020B0604020202020204" pitchFamily="34" charset="0"/>
                        <a:cs typeface="Arial" panose="020B0604020202020204" pitchFamily="34" charset="0"/>
                      </a:endParaRPr>
                    </a:p>
                    <a:p>
                      <a:pPr marL="0" indent="0" rtl="0" fontAlgn="base">
                        <a:buFont typeface="Arial" panose="020B0604020202020204" pitchFamily="34" charset="0"/>
                        <a:buNone/>
                      </a:pPr>
                      <a:endParaRPr lang="en-US" sz="1400" dirty="0" smtClean="0">
                        <a:effectLst/>
                        <a:latin typeface="Arial" panose="020B0604020202020204" pitchFamily="34" charset="0"/>
                        <a:cs typeface="Arial" panose="020B0604020202020204" pitchFamily="34" charset="0"/>
                      </a:endParaRPr>
                    </a:p>
                  </a:txBody>
                  <a:tcPr marL="73025" marR="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26078899"/>
                  </a:ext>
                </a:extLst>
              </a:tr>
            </a:tbl>
          </a:graphicData>
        </a:graphic>
      </p:graphicFrame>
      <p:sp>
        <p:nvSpPr>
          <p:cNvPr id="3" name="CasellaDiTesto 2"/>
          <p:cNvSpPr txBox="1"/>
          <p:nvPr/>
        </p:nvSpPr>
        <p:spPr>
          <a:xfrm>
            <a:off x="1771269" y="5483059"/>
            <a:ext cx="9540198" cy="923330"/>
          </a:xfrm>
          <a:prstGeom prst="rect">
            <a:avLst/>
          </a:prstGeom>
          <a:noFill/>
        </p:spPr>
        <p:txBody>
          <a:bodyPr wrap="square" rtlCol="0">
            <a:spAutoFit/>
          </a:bodyPr>
          <a:lstStyle/>
          <a:p>
            <a:r>
              <a:rPr lang="it-IT" dirty="0" err="1" smtClean="0"/>
              <a:t>Enrolled</a:t>
            </a:r>
            <a:r>
              <a:rPr lang="it-IT" dirty="0" smtClean="0"/>
              <a:t> </a:t>
            </a:r>
            <a:r>
              <a:rPr lang="it-IT" dirty="0" err="1" smtClean="0"/>
              <a:t>patients</a:t>
            </a:r>
            <a:endParaRPr lang="it-IT" dirty="0"/>
          </a:p>
          <a:p>
            <a:pPr marL="285750" indent="-285750">
              <a:buFont typeface="Arial" panose="020B0604020202020204" pitchFamily="34" charset="0"/>
              <a:buChar char="•"/>
            </a:pPr>
            <a:r>
              <a:rPr lang="it-IT" dirty="0" err="1" smtClean="0"/>
              <a:t>Cohort</a:t>
            </a:r>
            <a:r>
              <a:rPr lang="it-IT" dirty="0" smtClean="0"/>
              <a:t> A: 12</a:t>
            </a:r>
          </a:p>
          <a:p>
            <a:pPr marL="285750" indent="-285750">
              <a:buFont typeface="Arial" panose="020B0604020202020204" pitchFamily="34" charset="0"/>
              <a:buChar char="•"/>
            </a:pPr>
            <a:r>
              <a:rPr lang="it-IT" dirty="0" err="1" smtClean="0"/>
              <a:t>Cohort</a:t>
            </a:r>
            <a:r>
              <a:rPr lang="it-IT" dirty="0" smtClean="0"/>
              <a:t> B: 7 </a:t>
            </a:r>
          </a:p>
        </p:txBody>
      </p:sp>
      <p:sp>
        <p:nvSpPr>
          <p:cNvPr id="4" name="Titolo 3"/>
          <p:cNvSpPr>
            <a:spLocks noGrp="1"/>
          </p:cNvSpPr>
          <p:nvPr>
            <p:ph type="title"/>
          </p:nvPr>
        </p:nvSpPr>
        <p:spPr/>
        <p:txBody>
          <a:bodyPr/>
          <a:lstStyle/>
          <a:p>
            <a:endParaRPr lang="it-IT"/>
          </a:p>
        </p:txBody>
      </p:sp>
      <p:sp>
        <p:nvSpPr>
          <p:cNvPr id="5" name="Segnaposto contenuto 4"/>
          <p:cNvSpPr>
            <a:spLocks noGrp="1"/>
          </p:cNvSpPr>
          <p:nvPr>
            <p:ph sz="quarter" idx="10"/>
          </p:nvPr>
        </p:nvSpPr>
        <p:spPr/>
        <p:txBody>
          <a:bodyPr/>
          <a:lstStyle/>
          <a:p>
            <a:endParaRPr lang="it-IT"/>
          </a:p>
        </p:txBody>
      </p:sp>
    </p:spTree>
    <p:extLst>
      <p:ext uri="{BB962C8B-B14F-4D97-AF65-F5344CB8AC3E}">
        <p14:creationId xmlns:p14="http://schemas.microsoft.com/office/powerpoint/2010/main" val="1640066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kyrm.org/wp-content/uploads/thank-you.jpg">
            <a:extLst>
              <a:ext uri="{FF2B5EF4-FFF2-40B4-BE49-F238E27FC236}">
                <a16:creationId xmlns="" xmlns:a16="http://schemas.microsoft.com/office/drawing/2014/main" id="{38EFCC23-06B9-6D40-8FE3-79A118E8E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32" y="0"/>
            <a:ext cx="5332467" cy="411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descr="Immagine che contiene testo, esterni, edificio, persona&#10;&#10;Descrizione generata automaticamente">
            <a:extLst>
              <a:ext uri="{FF2B5EF4-FFF2-40B4-BE49-F238E27FC236}">
                <a16:creationId xmlns="" xmlns:a16="http://schemas.microsoft.com/office/drawing/2014/main" id="{CE50BEB7-6DE8-C148-921A-D199F30B5E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9203" y="396441"/>
            <a:ext cx="5579679" cy="3543300"/>
          </a:xfrm>
          <a:prstGeom prst="rect">
            <a:avLst/>
          </a:prstGeom>
        </p:spPr>
      </p:pic>
      <p:sp>
        <p:nvSpPr>
          <p:cNvPr id="2" name="CasellaDiTesto 1">
            <a:extLst>
              <a:ext uri="{FF2B5EF4-FFF2-40B4-BE49-F238E27FC236}">
                <a16:creationId xmlns="" xmlns:a16="http://schemas.microsoft.com/office/drawing/2014/main" id="{BACC6453-90AD-EEBF-1E0B-893FC7319408}"/>
              </a:ext>
            </a:extLst>
          </p:cNvPr>
          <p:cNvSpPr txBox="1"/>
          <p:nvPr/>
        </p:nvSpPr>
        <p:spPr>
          <a:xfrm>
            <a:off x="4457598" y="4867717"/>
            <a:ext cx="2870401" cy="461665"/>
          </a:xfrm>
          <a:prstGeom prst="rect">
            <a:avLst/>
          </a:prstGeom>
          <a:noFill/>
        </p:spPr>
        <p:txBody>
          <a:bodyPr wrap="none" rtlCol="0">
            <a:spAutoFit/>
          </a:bodyPr>
          <a:lstStyle/>
          <a:p>
            <a:r>
              <a:rPr lang="it-IT" sz="2400" u="sng" dirty="0">
                <a:solidFill>
                  <a:srgbClr val="FF0000"/>
                </a:solidFill>
                <a:hlinkClick r:id="rId5">
                  <a:extLst>
                    <a:ext uri="{A12FA001-AC4F-418D-AE19-62706E023703}">
                      <ahyp:hlinkClr xmlns="" xmlns:ahyp="http://schemas.microsoft.com/office/drawing/2018/hyperlinkcolor" val="tx"/>
                    </a:ext>
                  </a:extLst>
                </a:hlinkClick>
              </a:rPr>
              <a:t>ester.orlandi@cnao.it</a:t>
            </a:r>
            <a:endParaRPr lang="it-IT" sz="2400" u="sng" dirty="0">
              <a:solidFill>
                <a:srgbClr val="FF0000"/>
              </a:solidFill>
            </a:endParaRPr>
          </a:p>
        </p:txBody>
      </p:sp>
      <p:sp>
        <p:nvSpPr>
          <p:cNvPr id="6" name="Titolo 5"/>
          <p:cNvSpPr>
            <a:spLocks noGrp="1"/>
          </p:cNvSpPr>
          <p:nvPr>
            <p:ph type="title"/>
          </p:nvPr>
        </p:nvSpPr>
        <p:spPr/>
        <p:txBody>
          <a:bodyPr/>
          <a:lstStyle/>
          <a:p>
            <a:endParaRPr lang="it-IT"/>
          </a:p>
        </p:txBody>
      </p:sp>
      <p:sp>
        <p:nvSpPr>
          <p:cNvPr id="8" name="Segnaposto contenuto 7"/>
          <p:cNvSpPr>
            <a:spLocks noGrp="1"/>
          </p:cNvSpPr>
          <p:nvPr>
            <p:ph sz="quarter" idx="10"/>
          </p:nvPr>
        </p:nvSpPr>
        <p:spPr/>
        <p:txBody>
          <a:bodyPr/>
          <a:lstStyle/>
          <a:p>
            <a:endParaRPr lang="it-IT"/>
          </a:p>
        </p:txBody>
      </p:sp>
    </p:spTree>
    <p:extLst>
      <p:ext uri="{BB962C8B-B14F-4D97-AF65-F5344CB8AC3E}">
        <p14:creationId xmlns:p14="http://schemas.microsoft.com/office/powerpoint/2010/main" val="59594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649193" y="2287059"/>
            <a:ext cx="5825265" cy="1190629"/>
          </a:xfrm>
          <a:prstGeom prst="rect">
            <a:avLst/>
          </a:prstGeom>
        </p:spPr>
      </p:pic>
      <p:sp>
        <p:nvSpPr>
          <p:cNvPr id="8" name="Parentesi graffa aperta 7"/>
          <p:cNvSpPr/>
          <p:nvPr/>
        </p:nvSpPr>
        <p:spPr>
          <a:xfrm>
            <a:off x="6070598" y="709979"/>
            <a:ext cx="113454" cy="423334"/>
          </a:xfrm>
          <a:prstGeom prst="leftBrace">
            <a:avLst/>
          </a:prstGeom>
          <a:noFill/>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 name="CasellaDiTesto 1">
            <a:extLst>
              <a:ext uri="{FF2B5EF4-FFF2-40B4-BE49-F238E27FC236}">
                <a16:creationId xmlns="" xmlns:a16="http://schemas.microsoft.com/office/drawing/2014/main" id="{783C3260-3756-2B1B-2B84-DFC6FF3A0277}"/>
              </a:ext>
            </a:extLst>
          </p:cNvPr>
          <p:cNvSpPr txBox="1"/>
          <p:nvPr/>
        </p:nvSpPr>
        <p:spPr>
          <a:xfrm flipH="1">
            <a:off x="1844687" y="320589"/>
            <a:ext cx="11334102" cy="646331"/>
          </a:xfrm>
          <a:prstGeom prst="rect">
            <a:avLst/>
          </a:prstGeom>
          <a:noFill/>
        </p:spPr>
        <p:txBody>
          <a:bodyPr wrap="square" rtlCol="0">
            <a:spAutoFit/>
          </a:bodyPr>
          <a:lstStyle/>
          <a:p>
            <a:r>
              <a:rPr lang="it-IT" sz="3600" b="1" dirty="0" err="1">
                <a:solidFill>
                  <a:srgbClr val="FF0000"/>
                </a:solidFill>
                <a:latin typeface="+mj-lt"/>
              </a:rPr>
              <a:t>Clinical</a:t>
            </a:r>
            <a:r>
              <a:rPr lang="it-IT" sz="3600" b="1" dirty="0">
                <a:solidFill>
                  <a:srgbClr val="FF0000"/>
                </a:solidFill>
                <a:latin typeface="+mj-lt"/>
              </a:rPr>
              <a:t> activity in CNAO: a </a:t>
            </a:r>
            <a:r>
              <a:rPr lang="it-IT" sz="3600" b="1" dirty="0" err="1">
                <a:solidFill>
                  <a:srgbClr val="FF0000"/>
                </a:solidFill>
                <a:latin typeface="+mj-lt"/>
              </a:rPr>
              <a:t>handful</a:t>
            </a:r>
            <a:r>
              <a:rPr lang="it-IT" sz="3600" b="1" dirty="0">
                <a:solidFill>
                  <a:srgbClr val="FF0000"/>
                </a:solidFill>
                <a:latin typeface="+mj-lt"/>
              </a:rPr>
              <a:t> of </a:t>
            </a:r>
            <a:r>
              <a:rPr lang="it-IT" sz="3600" b="1" dirty="0" err="1">
                <a:solidFill>
                  <a:srgbClr val="FF0000"/>
                </a:solidFill>
                <a:latin typeface="+mj-lt"/>
              </a:rPr>
              <a:t>numbers</a:t>
            </a:r>
            <a:endParaRPr lang="it-IT" sz="3600" b="1" dirty="0">
              <a:solidFill>
                <a:srgbClr val="FF0000"/>
              </a:solidFill>
              <a:latin typeface="+mj-lt"/>
            </a:endParaRPr>
          </a:p>
        </p:txBody>
      </p:sp>
      <p:pic>
        <p:nvPicPr>
          <p:cNvPr id="14" name="Immagine 13">
            <a:extLst>
              <a:ext uri="{FF2B5EF4-FFF2-40B4-BE49-F238E27FC236}">
                <a16:creationId xmlns="" xmlns:a16="http://schemas.microsoft.com/office/drawing/2014/main" id="{7C396E54-CF5D-97CB-0595-67D5C8EBF346}"/>
              </a:ext>
            </a:extLst>
          </p:cNvPr>
          <p:cNvPicPr>
            <a:picLocks noChangeAspect="1"/>
          </p:cNvPicPr>
          <p:nvPr/>
        </p:nvPicPr>
        <p:blipFill>
          <a:blip r:embed="rId3"/>
          <a:stretch>
            <a:fillRect/>
          </a:stretch>
        </p:blipFill>
        <p:spPr>
          <a:xfrm>
            <a:off x="6664232" y="1484414"/>
            <a:ext cx="4146103" cy="2781652"/>
          </a:xfrm>
          <a:prstGeom prst="rect">
            <a:avLst/>
          </a:prstGeom>
        </p:spPr>
      </p:pic>
      <p:pic>
        <p:nvPicPr>
          <p:cNvPr id="3" name="Immagine 2"/>
          <p:cNvPicPr>
            <a:picLocks noChangeAspect="1"/>
          </p:cNvPicPr>
          <p:nvPr/>
        </p:nvPicPr>
        <p:blipFill>
          <a:blip r:embed="rId4"/>
          <a:stretch>
            <a:fillRect/>
          </a:stretch>
        </p:blipFill>
        <p:spPr>
          <a:xfrm>
            <a:off x="571970" y="4615340"/>
            <a:ext cx="10177828" cy="1139005"/>
          </a:xfrm>
          <a:prstGeom prst="rect">
            <a:avLst/>
          </a:prstGeom>
        </p:spPr>
      </p:pic>
      <p:sp>
        <p:nvSpPr>
          <p:cNvPr id="5" name="CasellaDiTesto 4">
            <a:extLst>
              <a:ext uri="{FF2B5EF4-FFF2-40B4-BE49-F238E27FC236}">
                <a16:creationId xmlns="" xmlns:a16="http://schemas.microsoft.com/office/drawing/2014/main" id="{877688F2-875D-00A2-AE44-5FE9029220F1}"/>
              </a:ext>
            </a:extLst>
          </p:cNvPr>
          <p:cNvSpPr txBox="1"/>
          <p:nvPr/>
        </p:nvSpPr>
        <p:spPr>
          <a:xfrm flipH="1">
            <a:off x="9098279" y="5826621"/>
            <a:ext cx="1380586" cy="276999"/>
          </a:xfrm>
          <a:prstGeom prst="rect">
            <a:avLst/>
          </a:prstGeom>
          <a:noFill/>
        </p:spPr>
        <p:txBody>
          <a:bodyPr wrap="square" rtlCol="0">
            <a:spAutoFit/>
          </a:bodyPr>
          <a:lstStyle/>
          <a:p>
            <a:r>
              <a:rPr lang="it-IT" sz="1200" i="1" dirty="0" err="1"/>
              <a:t>May</a:t>
            </a:r>
            <a:r>
              <a:rPr lang="it-IT" sz="1200" dirty="0"/>
              <a:t> </a:t>
            </a:r>
            <a:r>
              <a:rPr lang="it-IT" sz="1200" i="1" dirty="0"/>
              <a:t>2023</a:t>
            </a:r>
            <a:r>
              <a:rPr lang="it-IT" sz="1200" dirty="0"/>
              <a:t> </a:t>
            </a:r>
          </a:p>
        </p:txBody>
      </p:sp>
      <p:cxnSp>
        <p:nvCxnSpPr>
          <p:cNvPr id="7" name="Connettore 2 6">
            <a:extLst>
              <a:ext uri="{FF2B5EF4-FFF2-40B4-BE49-F238E27FC236}">
                <a16:creationId xmlns="" xmlns:a16="http://schemas.microsoft.com/office/drawing/2014/main" id="{2D958582-6E28-14CD-8462-DF8C2E5E2451}"/>
              </a:ext>
            </a:extLst>
          </p:cNvPr>
          <p:cNvCxnSpPr>
            <a:cxnSpLocks/>
          </p:cNvCxnSpPr>
          <p:nvPr/>
        </p:nvCxnSpPr>
        <p:spPr>
          <a:xfrm flipV="1">
            <a:off x="3716443" y="5920739"/>
            <a:ext cx="6537960" cy="36576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Segnaposto contenuto 10"/>
          <p:cNvSpPr>
            <a:spLocks noGrp="1"/>
          </p:cNvSpPr>
          <p:nvPr>
            <p:ph sz="quarter" idx="10"/>
          </p:nvPr>
        </p:nvSpPr>
        <p:spPr/>
        <p:txBody>
          <a:bodyPr/>
          <a:lstStyle/>
          <a:p>
            <a:endParaRPr lang="it-IT"/>
          </a:p>
        </p:txBody>
      </p:sp>
    </p:spTree>
    <p:extLst>
      <p:ext uri="{BB962C8B-B14F-4D97-AF65-F5344CB8AC3E}">
        <p14:creationId xmlns:p14="http://schemas.microsoft.com/office/powerpoint/2010/main" val="1887778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FD09774-F212-A5A0-43F5-133F219F3133}"/>
              </a:ext>
            </a:extLst>
          </p:cNvPr>
          <p:cNvSpPr>
            <a:spLocks noGrp="1"/>
          </p:cNvSpPr>
          <p:nvPr>
            <p:ph type="title"/>
          </p:nvPr>
        </p:nvSpPr>
        <p:spPr>
          <a:xfrm>
            <a:off x="1097280" y="-712464"/>
            <a:ext cx="10058400" cy="1450757"/>
          </a:xfrm>
        </p:spPr>
        <p:txBody>
          <a:bodyPr/>
          <a:lstStyle/>
          <a:p>
            <a:r>
              <a:rPr lang="en-US" sz="3200" b="1" dirty="0">
                <a:solidFill>
                  <a:srgbClr val="FF0000"/>
                </a:solidFill>
                <a:latin typeface="+mj-lt"/>
              </a:rPr>
              <a:t>Summary of the rationale for </a:t>
            </a:r>
            <a:r>
              <a:rPr lang="it-IT" sz="3200" b="1" dirty="0" err="1">
                <a:solidFill>
                  <a:srgbClr val="FF0000"/>
                </a:solidFill>
                <a:latin typeface="+mj-lt"/>
              </a:rPr>
              <a:t>using</a:t>
            </a:r>
            <a:r>
              <a:rPr lang="it-IT" sz="3200" b="1" dirty="0">
                <a:solidFill>
                  <a:srgbClr val="FF0000"/>
                </a:solidFill>
                <a:latin typeface="+mj-lt"/>
              </a:rPr>
              <a:t> </a:t>
            </a:r>
            <a:r>
              <a:rPr lang="it-IT" sz="3200" b="1" dirty="0" err="1">
                <a:solidFill>
                  <a:srgbClr val="FF0000"/>
                </a:solidFill>
                <a:latin typeface="+mj-lt"/>
              </a:rPr>
              <a:t>hadrontherapy</a:t>
            </a:r>
            <a:endParaRPr lang="it-IT" sz="3200" b="1" dirty="0">
              <a:solidFill>
                <a:srgbClr val="FF0000"/>
              </a:solidFill>
              <a:latin typeface="+mj-lt"/>
            </a:endParaRPr>
          </a:p>
        </p:txBody>
      </p:sp>
      <p:sp>
        <p:nvSpPr>
          <p:cNvPr id="3" name="Segnaposto contenuto 2"/>
          <p:cNvSpPr>
            <a:spLocks noGrp="1"/>
          </p:cNvSpPr>
          <p:nvPr>
            <p:ph sz="quarter" idx="10"/>
          </p:nvPr>
        </p:nvSpPr>
        <p:spPr/>
        <p:txBody>
          <a:bodyPr/>
          <a:lstStyle/>
          <a:p>
            <a:endParaRPr lang="it-IT"/>
          </a:p>
        </p:txBody>
      </p:sp>
      <p:sp>
        <p:nvSpPr>
          <p:cNvPr id="5" name="CasellaDiTesto 4">
            <a:extLst>
              <a:ext uri="{FF2B5EF4-FFF2-40B4-BE49-F238E27FC236}">
                <a16:creationId xmlns:a16="http://schemas.microsoft.com/office/drawing/2014/main" xmlns="" id="{26078C82-01E4-A23A-F0A0-6522F61F4DDF}"/>
              </a:ext>
            </a:extLst>
          </p:cNvPr>
          <p:cNvSpPr txBox="1"/>
          <p:nvPr/>
        </p:nvSpPr>
        <p:spPr>
          <a:xfrm>
            <a:off x="4035296" y="2076703"/>
            <a:ext cx="3011275" cy="954107"/>
          </a:xfrm>
          <a:prstGeom prst="rect">
            <a:avLst/>
          </a:prstGeom>
          <a:noFill/>
          <a:ln>
            <a:solidFill>
              <a:srgbClr val="FFC000"/>
            </a:solidFill>
          </a:ln>
        </p:spPr>
        <p:txBody>
          <a:bodyPr wrap="square" rtlCol="0">
            <a:spAutoFit/>
          </a:bodyPr>
          <a:lstStyle/>
          <a:p>
            <a:pPr marL="285750" indent="-285750" algn="just">
              <a:buFont typeface="Wingdings" panose="05000000000000000000" pitchFamily="2" charset="2"/>
              <a:buChar char="q"/>
            </a:pPr>
            <a:r>
              <a:rPr lang="it-IT" sz="1400" dirty="0" err="1"/>
              <a:t>Anatomical</a:t>
            </a:r>
            <a:r>
              <a:rPr lang="it-IT" sz="1400" dirty="0"/>
              <a:t> </a:t>
            </a:r>
            <a:r>
              <a:rPr lang="it-IT" sz="1400" dirty="0" err="1"/>
              <a:t>constraints</a:t>
            </a:r>
            <a:endParaRPr lang="it-IT" sz="1400" dirty="0"/>
          </a:p>
          <a:p>
            <a:pPr marL="285750" indent="-285750" algn="just">
              <a:buFont typeface="Wingdings" panose="05000000000000000000" pitchFamily="2" charset="2"/>
              <a:buChar char="§"/>
            </a:pPr>
            <a:r>
              <a:rPr lang="en-US" sz="1400" dirty="0"/>
              <a:t>proximity of vital  organs</a:t>
            </a:r>
          </a:p>
          <a:p>
            <a:pPr marL="285750" indent="-285750" algn="just">
              <a:buFont typeface="Wingdings" panose="05000000000000000000" pitchFamily="2" charset="2"/>
              <a:buChar char="§"/>
            </a:pPr>
            <a:r>
              <a:rPr lang="en-US" sz="1400" dirty="0"/>
              <a:t>unresectable, recurrent</a:t>
            </a:r>
          </a:p>
          <a:p>
            <a:pPr algn="just"/>
            <a:r>
              <a:rPr lang="en-US" sz="1400" dirty="0"/>
              <a:t>       or “residual” disease</a:t>
            </a:r>
            <a:endParaRPr lang="it-IT" sz="1400" dirty="0"/>
          </a:p>
        </p:txBody>
      </p:sp>
      <p:sp>
        <p:nvSpPr>
          <p:cNvPr id="6" name="CasellaDiTesto 5">
            <a:extLst>
              <a:ext uri="{FF2B5EF4-FFF2-40B4-BE49-F238E27FC236}">
                <a16:creationId xmlns:a16="http://schemas.microsoft.com/office/drawing/2014/main" xmlns="" id="{9D26B45D-9274-89AF-E184-7CD4C2238485}"/>
              </a:ext>
            </a:extLst>
          </p:cNvPr>
          <p:cNvSpPr txBox="1"/>
          <p:nvPr/>
        </p:nvSpPr>
        <p:spPr>
          <a:xfrm>
            <a:off x="327234" y="1864958"/>
            <a:ext cx="3485038" cy="1384995"/>
          </a:xfrm>
          <a:prstGeom prst="rect">
            <a:avLst/>
          </a:prstGeom>
          <a:noFill/>
          <a:ln>
            <a:solidFill>
              <a:srgbClr val="FFC000"/>
            </a:solidFill>
          </a:ln>
        </p:spPr>
        <p:txBody>
          <a:bodyPr wrap="square" rtlCol="0">
            <a:spAutoFit/>
          </a:bodyPr>
          <a:lstStyle/>
          <a:p>
            <a:pPr marL="285750" indent="-285750" algn="just">
              <a:buFont typeface="Wingdings" panose="05000000000000000000" pitchFamily="2" charset="2"/>
              <a:buChar char="q"/>
            </a:pPr>
            <a:r>
              <a:rPr lang="it-IT" sz="1400" dirty="0" err="1"/>
              <a:t>Biological</a:t>
            </a:r>
            <a:r>
              <a:rPr lang="it-IT" sz="1400" dirty="0"/>
              <a:t> </a:t>
            </a:r>
            <a:r>
              <a:rPr lang="it-IT" sz="1400" dirty="0" err="1"/>
              <a:t>constraints</a:t>
            </a:r>
            <a:endParaRPr lang="it-IT" sz="1400" dirty="0"/>
          </a:p>
          <a:p>
            <a:pPr marL="285750" indent="-285750" algn="just">
              <a:buFont typeface="Wingdings" panose="05000000000000000000" pitchFamily="2" charset="2"/>
              <a:buChar char="§"/>
            </a:pPr>
            <a:r>
              <a:rPr lang="en-US" sz="1400" dirty="0"/>
              <a:t>resistance (innate or acquired) to XRT because of histology, genetic background and/or the local microenvironment, including hypoxia </a:t>
            </a:r>
          </a:p>
          <a:p>
            <a:pPr marL="285750" indent="-285750" algn="just">
              <a:buFont typeface="Wingdings" panose="05000000000000000000" pitchFamily="2" charset="2"/>
              <a:buChar char="§"/>
            </a:pPr>
            <a:r>
              <a:rPr lang="en-US" sz="1400" dirty="0"/>
              <a:t>slow proliferation</a:t>
            </a:r>
            <a:endParaRPr lang="it-IT" sz="1400" dirty="0"/>
          </a:p>
        </p:txBody>
      </p:sp>
      <p:sp>
        <p:nvSpPr>
          <p:cNvPr id="9" name="CasellaDiTesto 8">
            <a:extLst>
              <a:ext uri="{FF2B5EF4-FFF2-40B4-BE49-F238E27FC236}">
                <a16:creationId xmlns:a16="http://schemas.microsoft.com/office/drawing/2014/main" xmlns="" id="{55D58980-FCF6-D98B-7D3E-48208A1E3C0E}"/>
              </a:ext>
            </a:extLst>
          </p:cNvPr>
          <p:cNvSpPr txBox="1"/>
          <p:nvPr/>
        </p:nvSpPr>
        <p:spPr>
          <a:xfrm>
            <a:off x="2552647" y="1270727"/>
            <a:ext cx="2185150" cy="369332"/>
          </a:xfrm>
          <a:prstGeom prst="rect">
            <a:avLst/>
          </a:prstGeom>
          <a:noFill/>
          <a:ln>
            <a:solidFill>
              <a:srgbClr val="FF0000"/>
            </a:solidFill>
          </a:ln>
        </p:spPr>
        <p:txBody>
          <a:bodyPr wrap="none" rtlCol="0">
            <a:spAutoFit/>
          </a:bodyPr>
          <a:lstStyle/>
          <a:p>
            <a:r>
              <a:rPr lang="it-IT" dirty="0" err="1"/>
              <a:t>Tumor</a:t>
            </a:r>
            <a:r>
              <a:rPr lang="it-IT" dirty="0"/>
              <a:t> </a:t>
            </a:r>
            <a:r>
              <a:rPr lang="it-IT" dirty="0" err="1"/>
              <a:t>characteristics</a:t>
            </a:r>
            <a:endParaRPr lang="it-IT" dirty="0"/>
          </a:p>
        </p:txBody>
      </p:sp>
      <p:sp>
        <p:nvSpPr>
          <p:cNvPr id="11" name="CasellaDiTesto 10">
            <a:extLst>
              <a:ext uri="{FF2B5EF4-FFF2-40B4-BE49-F238E27FC236}">
                <a16:creationId xmlns:a16="http://schemas.microsoft.com/office/drawing/2014/main" xmlns="" id="{AB5FAAD1-9058-E819-E357-78287CC2E05C}"/>
              </a:ext>
            </a:extLst>
          </p:cNvPr>
          <p:cNvSpPr txBox="1"/>
          <p:nvPr/>
        </p:nvSpPr>
        <p:spPr>
          <a:xfrm>
            <a:off x="8515350" y="1295721"/>
            <a:ext cx="2243178" cy="369332"/>
          </a:xfrm>
          <a:prstGeom prst="rect">
            <a:avLst/>
          </a:prstGeom>
          <a:noFill/>
          <a:ln>
            <a:solidFill>
              <a:srgbClr val="FF0000"/>
            </a:solidFill>
          </a:ln>
        </p:spPr>
        <p:txBody>
          <a:bodyPr wrap="none" rtlCol="0">
            <a:spAutoFit/>
          </a:bodyPr>
          <a:lstStyle/>
          <a:p>
            <a:r>
              <a:rPr lang="it-IT" dirty="0" err="1"/>
              <a:t>Patient</a:t>
            </a:r>
            <a:r>
              <a:rPr lang="it-IT" dirty="0"/>
              <a:t> </a:t>
            </a:r>
            <a:r>
              <a:rPr lang="it-IT" dirty="0" err="1"/>
              <a:t>characteristics</a:t>
            </a:r>
            <a:endParaRPr lang="it-IT" dirty="0"/>
          </a:p>
        </p:txBody>
      </p:sp>
      <p:sp>
        <p:nvSpPr>
          <p:cNvPr id="12" name="CasellaDiTesto 11">
            <a:extLst>
              <a:ext uri="{FF2B5EF4-FFF2-40B4-BE49-F238E27FC236}">
                <a16:creationId xmlns:a16="http://schemas.microsoft.com/office/drawing/2014/main" xmlns="" id="{0985BAAF-C12A-E127-A73F-0DE134A3A0BF}"/>
              </a:ext>
            </a:extLst>
          </p:cNvPr>
          <p:cNvSpPr txBox="1"/>
          <p:nvPr/>
        </p:nvSpPr>
        <p:spPr>
          <a:xfrm>
            <a:off x="8040106" y="1864958"/>
            <a:ext cx="3412394" cy="1169551"/>
          </a:xfrm>
          <a:prstGeom prst="rect">
            <a:avLst/>
          </a:prstGeom>
          <a:noFill/>
          <a:ln>
            <a:solidFill>
              <a:srgbClr val="FFC000"/>
            </a:solidFill>
          </a:ln>
        </p:spPr>
        <p:txBody>
          <a:bodyPr wrap="square" rtlCol="0">
            <a:spAutoFit/>
          </a:bodyPr>
          <a:lstStyle/>
          <a:p>
            <a:pPr marL="285750" indent="-285750" algn="just">
              <a:buFont typeface="Wingdings" panose="05000000000000000000" pitchFamily="2" charset="2"/>
              <a:buChar char="§"/>
            </a:pPr>
            <a:r>
              <a:rPr lang="it-IT" sz="1400" dirty="0" err="1"/>
              <a:t>Need</a:t>
            </a:r>
            <a:r>
              <a:rPr lang="it-IT" sz="1400" dirty="0"/>
              <a:t> of </a:t>
            </a:r>
            <a:r>
              <a:rPr lang="it-IT" sz="1400" dirty="0" err="1"/>
              <a:t>integral</a:t>
            </a:r>
            <a:r>
              <a:rPr lang="it-IT" sz="1400" dirty="0"/>
              <a:t> dose </a:t>
            </a:r>
            <a:r>
              <a:rPr lang="it-IT" sz="1400" dirty="0" err="1"/>
              <a:t>sparing</a:t>
            </a:r>
            <a:r>
              <a:rPr lang="it-IT" sz="1400" dirty="0"/>
              <a:t> </a:t>
            </a:r>
            <a:r>
              <a:rPr lang="it-IT" sz="1400" dirty="0" err="1"/>
              <a:t>effects</a:t>
            </a:r>
            <a:r>
              <a:rPr lang="it-IT" sz="1400" dirty="0"/>
              <a:t> (</a:t>
            </a:r>
            <a:r>
              <a:rPr lang="it-IT" sz="1400" dirty="0" err="1"/>
              <a:t>paediatric</a:t>
            </a:r>
            <a:r>
              <a:rPr lang="it-IT" sz="1400" dirty="0"/>
              <a:t> –</a:t>
            </a:r>
            <a:r>
              <a:rPr lang="it-IT" sz="1400" dirty="0" err="1"/>
              <a:t>young</a:t>
            </a:r>
            <a:r>
              <a:rPr lang="it-IT" sz="1400" dirty="0"/>
              <a:t> </a:t>
            </a:r>
            <a:r>
              <a:rPr lang="it-IT" sz="1400" dirty="0" err="1"/>
              <a:t>adult</a:t>
            </a:r>
            <a:r>
              <a:rPr lang="it-IT" sz="1400" dirty="0"/>
              <a:t>  </a:t>
            </a:r>
            <a:r>
              <a:rPr lang="it-IT" sz="1400" dirty="0" err="1"/>
              <a:t>pts</a:t>
            </a:r>
            <a:r>
              <a:rPr lang="it-IT" sz="1400" dirty="0"/>
              <a:t>)</a:t>
            </a:r>
          </a:p>
          <a:p>
            <a:pPr marL="285750" indent="-285750" algn="just">
              <a:buFont typeface="Wingdings" panose="05000000000000000000" pitchFamily="2" charset="2"/>
              <a:buChar char="§"/>
            </a:pPr>
            <a:r>
              <a:rPr lang="it-IT" sz="1400" dirty="0"/>
              <a:t>High </a:t>
            </a:r>
            <a:r>
              <a:rPr lang="it-IT" sz="1400" dirty="0" err="1"/>
              <a:t>individual</a:t>
            </a:r>
            <a:r>
              <a:rPr lang="it-IT" sz="1400" dirty="0"/>
              <a:t> </a:t>
            </a:r>
            <a:r>
              <a:rPr lang="it-IT" sz="1400" dirty="0" err="1"/>
              <a:t>radiosensitivity</a:t>
            </a:r>
            <a:endParaRPr lang="it-IT" sz="1400" dirty="0"/>
          </a:p>
          <a:p>
            <a:pPr algn="just"/>
            <a:r>
              <a:rPr lang="it-IT" sz="1400" dirty="0"/>
              <a:t>      </a:t>
            </a:r>
            <a:r>
              <a:rPr lang="it-IT" sz="1400" dirty="0" err="1"/>
              <a:t>based</a:t>
            </a:r>
            <a:r>
              <a:rPr lang="it-IT" sz="1400" dirty="0"/>
              <a:t> on </a:t>
            </a:r>
            <a:r>
              <a:rPr lang="it-IT" sz="1400" dirty="0" err="1"/>
              <a:t>genetic</a:t>
            </a:r>
            <a:r>
              <a:rPr lang="it-IT" sz="1400" dirty="0"/>
              <a:t> background e/o </a:t>
            </a:r>
            <a:r>
              <a:rPr lang="it-IT" sz="1400" dirty="0" err="1"/>
              <a:t>local</a:t>
            </a:r>
            <a:endParaRPr lang="it-IT" sz="1400" dirty="0"/>
          </a:p>
          <a:p>
            <a:pPr algn="just"/>
            <a:r>
              <a:rPr lang="it-IT" sz="1400" dirty="0"/>
              <a:t>      </a:t>
            </a:r>
            <a:r>
              <a:rPr lang="it-IT" sz="1400" dirty="0" err="1"/>
              <a:t>microenvironment</a:t>
            </a:r>
            <a:r>
              <a:rPr lang="it-IT" sz="1400" dirty="0"/>
              <a:t> </a:t>
            </a:r>
          </a:p>
        </p:txBody>
      </p:sp>
      <p:sp>
        <p:nvSpPr>
          <p:cNvPr id="13" name="CasellaDiTesto 12">
            <a:extLst>
              <a:ext uri="{FF2B5EF4-FFF2-40B4-BE49-F238E27FC236}">
                <a16:creationId xmlns:a16="http://schemas.microsoft.com/office/drawing/2014/main" xmlns="" id="{B8EC2196-7197-8EBA-6492-BECF1BF0757D}"/>
              </a:ext>
            </a:extLst>
          </p:cNvPr>
          <p:cNvSpPr txBox="1"/>
          <p:nvPr/>
        </p:nvSpPr>
        <p:spPr>
          <a:xfrm>
            <a:off x="6857741" y="5521063"/>
            <a:ext cx="1920499" cy="369332"/>
          </a:xfrm>
          <a:prstGeom prst="rect">
            <a:avLst/>
          </a:prstGeom>
          <a:noFill/>
          <a:ln>
            <a:solidFill>
              <a:srgbClr val="0062A5"/>
            </a:solidFill>
          </a:ln>
        </p:spPr>
        <p:txBody>
          <a:bodyPr wrap="square" rtlCol="0">
            <a:spAutoFit/>
          </a:bodyPr>
          <a:lstStyle/>
          <a:p>
            <a:pPr algn="just"/>
            <a:r>
              <a:rPr lang="it-IT" dirty="0"/>
              <a:t>   Proton therapy</a:t>
            </a:r>
          </a:p>
        </p:txBody>
      </p:sp>
      <p:sp>
        <p:nvSpPr>
          <p:cNvPr id="18" name="CasellaDiTesto 17">
            <a:extLst>
              <a:ext uri="{FF2B5EF4-FFF2-40B4-BE49-F238E27FC236}">
                <a16:creationId xmlns:a16="http://schemas.microsoft.com/office/drawing/2014/main" xmlns="" id="{093F363C-A600-CC1C-A500-337E0B33AEC6}"/>
              </a:ext>
            </a:extLst>
          </p:cNvPr>
          <p:cNvSpPr txBox="1"/>
          <p:nvPr/>
        </p:nvSpPr>
        <p:spPr>
          <a:xfrm>
            <a:off x="2765310" y="5510034"/>
            <a:ext cx="2241030" cy="369332"/>
          </a:xfrm>
          <a:prstGeom prst="rect">
            <a:avLst/>
          </a:prstGeom>
          <a:noFill/>
          <a:ln>
            <a:solidFill>
              <a:srgbClr val="0062A5"/>
            </a:solidFill>
          </a:ln>
        </p:spPr>
        <p:txBody>
          <a:bodyPr wrap="square" rtlCol="0">
            <a:spAutoFit/>
          </a:bodyPr>
          <a:lstStyle/>
          <a:p>
            <a:pPr algn="ctr"/>
            <a:r>
              <a:rPr lang="it-IT" dirty="0"/>
              <a:t>Carbon </a:t>
            </a:r>
            <a:r>
              <a:rPr lang="it-IT" dirty="0" err="1"/>
              <a:t>ion</a:t>
            </a:r>
            <a:r>
              <a:rPr lang="it-IT" dirty="0"/>
              <a:t> therapy</a:t>
            </a:r>
          </a:p>
        </p:txBody>
      </p:sp>
      <p:cxnSp>
        <p:nvCxnSpPr>
          <p:cNvPr id="45" name="Connettore 2 44">
            <a:extLst>
              <a:ext uri="{FF2B5EF4-FFF2-40B4-BE49-F238E27FC236}">
                <a16:creationId xmlns:a16="http://schemas.microsoft.com/office/drawing/2014/main" xmlns="" id="{99987947-71D7-BDE9-1297-112C6CF228DD}"/>
              </a:ext>
            </a:extLst>
          </p:cNvPr>
          <p:cNvCxnSpPr>
            <a:cxnSpLocks/>
          </p:cNvCxnSpPr>
          <p:nvPr/>
        </p:nvCxnSpPr>
        <p:spPr>
          <a:xfrm>
            <a:off x="5211924" y="3212269"/>
            <a:ext cx="2455220" cy="215215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ttore 2 45">
            <a:extLst>
              <a:ext uri="{FF2B5EF4-FFF2-40B4-BE49-F238E27FC236}">
                <a16:creationId xmlns:a16="http://schemas.microsoft.com/office/drawing/2014/main" xmlns="" id="{3519C698-B06B-A7DC-480A-7195C22EFAB3}"/>
              </a:ext>
            </a:extLst>
          </p:cNvPr>
          <p:cNvCxnSpPr>
            <a:cxnSpLocks/>
          </p:cNvCxnSpPr>
          <p:nvPr/>
        </p:nvCxnSpPr>
        <p:spPr>
          <a:xfrm flipH="1">
            <a:off x="8020205" y="3198367"/>
            <a:ext cx="1161948" cy="222969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ttore 2 50">
            <a:extLst>
              <a:ext uri="{FF2B5EF4-FFF2-40B4-BE49-F238E27FC236}">
                <a16:creationId xmlns:a16="http://schemas.microsoft.com/office/drawing/2014/main" xmlns="" id="{B8C2B662-A36C-F67F-56EC-F0412714E96E}"/>
              </a:ext>
            </a:extLst>
          </p:cNvPr>
          <p:cNvCxnSpPr>
            <a:cxnSpLocks/>
          </p:cNvCxnSpPr>
          <p:nvPr/>
        </p:nvCxnSpPr>
        <p:spPr>
          <a:xfrm>
            <a:off x="3009847" y="3330419"/>
            <a:ext cx="4277145" cy="2034001"/>
          </a:xfrm>
          <a:prstGeom prst="straightConnector1">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Connettore 2 54">
            <a:extLst>
              <a:ext uri="{FF2B5EF4-FFF2-40B4-BE49-F238E27FC236}">
                <a16:creationId xmlns:a16="http://schemas.microsoft.com/office/drawing/2014/main" xmlns="" id="{C0B6312B-DF22-9F9D-E4BF-A1FE52BA5557}"/>
              </a:ext>
            </a:extLst>
          </p:cNvPr>
          <p:cNvCxnSpPr>
            <a:cxnSpLocks/>
          </p:cNvCxnSpPr>
          <p:nvPr/>
        </p:nvCxnSpPr>
        <p:spPr>
          <a:xfrm flipH="1">
            <a:off x="4035296" y="3249953"/>
            <a:ext cx="823567" cy="2114467"/>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ttore 2 58">
            <a:extLst>
              <a:ext uri="{FF2B5EF4-FFF2-40B4-BE49-F238E27FC236}">
                <a16:creationId xmlns:a16="http://schemas.microsoft.com/office/drawing/2014/main" xmlns="" id="{EA07C43E-6DD5-973A-6C93-0AEE535517A6}"/>
              </a:ext>
            </a:extLst>
          </p:cNvPr>
          <p:cNvCxnSpPr>
            <a:cxnSpLocks/>
          </p:cNvCxnSpPr>
          <p:nvPr/>
        </p:nvCxnSpPr>
        <p:spPr>
          <a:xfrm>
            <a:off x="2332510" y="3429000"/>
            <a:ext cx="1479762" cy="193542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xmlns="" id="{F991D0D1-A6A7-D081-0CD3-BA525BDB6156}"/>
              </a:ext>
            </a:extLst>
          </p:cNvPr>
          <p:cNvCxnSpPr>
            <a:cxnSpLocks/>
          </p:cNvCxnSpPr>
          <p:nvPr/>
        </p:nvCxnSpPr>
        <p:spPr>
          <a:xfrm flipH="1">
            <a:off x="4293871" y="3134728"/>
            <a:ext cx="4221479" cy="2229692"/>
          </a:xfrm>
          <a:prstGeom prst="straightConnector1">
            <a:avLst/>
          </a:prstGeom>
          <a:ln w="5715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839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2">
            <a:extLst>
              <a:ext uri="{FF2B5EF4-FFF2-40B4-BE49-F238E27FC236}">
                <a16:creationId xmlns="" xmlns:a16="http://schemas.microsoft.com/office/drawing/2014/main" id="{F1A4E4AA-D258-9346-9FBF-E02760AE43A2}"/>
              </a:ext>
            </a:extLst>
          </p:cNvPr>
          <p:cNvSpPr>
            <a:spLocks noGrp="1"/>
          </p:cNvSpPr>
          <p:nvPr/>
        </p:nvSpPr>
        <p:spPr>
          <a:xfrm>
            <a:off x="5901187" y="625980"/>
            <a:ext cx="6290813" cy="4659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it-IT" sz="2400" kern="1200" dirty="0"/>
          </a:p>
          <a:p>
            <a:endParaRPr lang="it-IT" kern="1200" dirty="0"/>
          </a:p>
        </p:txBody>
      </p:sp>
      <p:sp>
        <p:nvSpPr>
          <p:cNvPr id="9" name="Titolo 3">
            <a:extLst>
              <a:ext uri="{FF2B5EF4-FFF2-40B4-BE49-F238E27FC236}">
                <a16:creationId xmlns="" xmlns:a16="http://schemas.microsoft.com/office/drawing/2014/main" id="{27665AAB-A575-F24D-AE43-1C78C4B40837}"/>
              </a:ext>
            </a:extLst>
          </p:cNvPr>
          <p:cNvSpPr>
            <a:spLocks noGrp="1"/>
          </p:cNvSpPr>
          <p:nvPr/>
        </p:nvSpPr>
        <p:spPr>
          <a:xfrm>
            <a:off x="838200" y="369311"/>
            <a:ext cx="10484174" cy="6000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endParaRPr lang="it-IT" kern="1200" dirty="0"/>
          </a:p>
        </p:txBody>
      </p:sp>
      <p:sp>
        <p:nvSpPr>
          <p:cNvPr id="7" name="CasellaDiTesto 6">
            <a:extLst>
              <a:ext uri="{FF2B5EF4-FFF2-40B4-BE49-F238E27FC236}">
                <a16:creationId xmlns="" xmlns:a16="http://schemas.microsoft.com/office/drawing/2014/main" id="{EE4747D3-C02B-4144-8F48-6DE333503DE2}"/>
              </a:ext>
            </a:extLst>
          </p:cNvPr>
          <p:cNvSpPr txBox="1"/>
          <p:nvPr/>
        </p:nvSpPr>
        <p:spPr>
          <a:xfrm>
            <a:off x="1632802" y="544287"/>
            <a:ext cx="9527354" cy="1077218"/>
          </a:xfrm>
          <a:prstGeom prst="rect">
            <a:avLst/>
          </a:prstGeom>
          <a:noFill/>
        </p:spPr>
        <p:txBody>
          <a:bodyPr wrap="square">
            <a:spAutoFit/>
          </a:bodyPr>
          <a:lstStyle/>
          <a:p>
            <a:r>
              <a:rPr lang="it-IT" sz="3200" b="1" dirty="0">
                <a:solidFill>
                  <a:srgbClr val="FF0000"/>
                </a:solidFill>
              </a:rPr>
              <a:t>Livelli Essenziali di Assistenza _ Adroterapia : </a:t>
            </a:r>
          </a:p>
          <a:p>
            <a:r>
              <a:rPr lang="it-IT" sz="3200" b="1" dirty="0">
                <a:solidFill>
                  <a:srgbClr val="FF0000"/>
                </a:solidFill>
              </a:rPr>
              <a:t>Decreto ministeriale  Gazzetta Ufficiale 18.3.2017 </a:t>
            </a:r>
          </a:p>
        </p:txBody>
      </p:sp>
      <p:sp>
        <p:nvSpPr>
          <p:cNvPr id="4" name="Rettangolo 3">
            <a:extLst>
              <a:ext uri="{FF2B5EF4-FFF2-40B4-BE49-F238E27FC236}">
                <a16:creationId xmlns="" xmlns:a16="http://schemas.microsoft.com/office/drawing/2014/main" id="{C8F6DF41-5FFA-4557-BA00-1BF39D2D2DBA}"/>
              </a:ext>
            </a:extLst>
          </p:cNvPr>
          <p:cNvSpPr/>
          <p:nvPr/>
        </p:nvSpPr>
        <p:spPr>
          <a:xfrm>
            <a:off x="3388289" y="3708391"/>
            <a:ext cx="1375390" cy="15519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 xmlns:a16="http://schemas.microsoft.com/office/drawing/2014/main" id="{1EFDD4C0-EBE6-4B48-8F98-78BB52D7726B}"/>
              </a:ext>
            </a:extLst>
          </p:cNvPr>
          <p:cNvSpPr/>
          <p:nvPr/>
        </p:nvSpPr>
        <p:spPr>
          <a:xfrm>
            <a:off x="4835315" y="3695173"/>
            <a:ext cx="1260685" cy="15770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 xmlns:a16="http://schemas.microsoft.com/office/drawing/2014/main" id="{178EB63A-B1D1-6442-9E76-6E5041203E35}"/>
              </a:ext>
            </a:extLst>
          </p:cNvPr>
          <p:cNvPicPr>
            <a:picLocks noChangeAspect="1"/>
          </p:cNvPicPr>
          <p:nvPr/>
        </p:nvPicPr>
        <p:blipFill>
          <a:blip r:embed="rId2"/>
          <a:stretch>
            <a:fillRect/>
          </a:stretch>
        </p:blipFill>
        <p:spPr>
          <a:xfrm>
            <a:off x="1469160" y="2011280"/>
            <a:ext cx="8277139" cy="4302433"/>
          </a:xfrm>
          <a:prstGeom prst="rect">
            <a:avLst/>
          </a:prstGeom>
        </p:spPr>
      </p:pic>
      <p:sp>
        <p:nvSpPr>
          <p:cNvPr id="10" name="Segnaposto contenuto 9"/>
          <p:cNvSpPr>
            <a:spLocks noGrp="1"/>
          </p:cNvSpPr>
          <p:nvPr>
            <p:ph sz="quarter" idx="10"/>
          </p:nvPr>
        </p:nvSpPr>
        <p:spPr/>
        <p:txBody>
          <a:bodyPr/>
          <a:lstStyle/>
          <a:p>
            <a:endParaRPr lang="it-IT"/>
          </a:p>
        </p:txBody>
      </p:sp>
    </p:spTree>
    <p:extLst>
      <p:ext uri="{BB962C8B-B14F-4D97-AF65-F5344CB8AC3E}">
        <p14:creationId xmlns:p14="http://schemas.microsoft.com/office/powerpoint/2010/main" val="2167665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 xmlns:a16="http://schemas.microsoft.com/office/drawing/2014/main" id="{556F240A-14E0-4336-B72D-480618A112E2}"/>
              </a:ext>
            </a:extLst>
          </p:cNvPr>
          <p:cNvPicPr>
            <a:picLocks noChangeAspect="1"/>
          </p:cNvPicPr>
          <p:nvPr/>
        </p:nvPicPr>
        <p:blipFill>
          <a:blip r:embed="rId3"/>
          <a:stretch>
            <a:fillRect/>
          </a:stretch>
        </p:blipFill>
        <p:spPr>
          <a:xfrm>
            <a:off x="627320" y="1373207"/>
            <a:ext cx="5465401" cy="3853980"/>
          </a:xfrm>
          <a:prstGeom prst="rect">
            <a:avLst/>
          </a:prstGeom>
        </p:spPr>
      </p:pic>
      <p:pic>
        <p:nvPicPr>
          <p:cNvPr id="12" name="Immagine 11">
            <a:extLst>
              <a:ext uri="{FF2B5EF4-FFF2-40B4-BE49-F238E27FC236}">
                <a16:creationId xmlns="" xmlns:a16="http://schemas.microsoft.com/office/drawing/2014/main" id="{1145369E-D305-4CB4-89C4-C154BCEFFB83}"/>
              </a:ext>
            </a:extLst>
          </p:cNvPr>
          <p:cNvPicPr>
            <a:picLocks noChangeAspect="1"/>
          </p:cNvPicPr>
          <p:nvPr/>
        </p:nvPicPr>
        <p:blipFill>
          <a:blip r:embed="rId4"/>
          <a:stretch>
            <a:fillRect/>
          </a:stretch>
        </p:blipFill>
        <p:spPr>
          <a:xfrm>
            <a:off x="5911211" y="1841416"/>
            <a:ext cx="5972179" cy="3772217"/>
          </a:xfrm>
          <a:prstGeom prst="rect">
            <a:avLst/>
          </a:prstGeom>
        </p:spPr>
      </p:pic>
      <p:sp>
        <p:nvSpPr>
          <p:cNvPr id="3" name="CasellaDiTesto 2">
            <a:extLst>
              <a:ext uri="{FF2B5EF4-FFF2-40B4-BE49-F238E27FC236}">
                <a16:creationId xmlns="" xmlns:a16="http://schemas.microsoft.com/office/drawing/2014/main" id="{B9697BDE-065F-DAF5-EA23-FAE55810C4B3}"/>
              </a:ext>
            </a:extLst>
          </p:cNvPr>
          <p:cNvSpPr txBox="1"/>
          <p:nvPr/>
        </p:nvSpPr>
        <p:spPr>
          <a:xfrm>
            <a:off x="4478607" y="340430"/>
            <a:ext cx="2865208" cy="646331"/>
          </a:xfrm>
          <a:prstGeom prst="rect">
            <a:avLst/>
          </a:prstGeom>
          <a:noFill/>
        </p:spPr>
        <p:txBody>
          <a:bodyPr wrap="none" rtlCol="0">
            <a:spAutoFit/>
          </a:bodyPr>
          <a:lstStyle/>
          <a:p>
            <a:r>
              <a:rPr lang="it-IT" sz="3600" b="1" dirty="0" err="1">
                <a:solidFill>
                  <a:srgbClr val="FF0000"/>
                </a:solidFill>
                <a:latin typeface="+mj-lt"/>
              </a:rPr>
              <a:t>Clinical</a:t>
            </a:r>
            <a:r>
              <a:rPr lang="it-IT" sz="3600" b="1" dirty="0">
                <a:solidFill>
                  <a:srgbClr val="FF0000"/>
                </a:solidFill>
                <a:latin typeface="+mj-lt"/>
              </a:rPr>
              <a:t> </a:t>
            </a:r>
            <a:r>
              <a:rPr lang="it-IT" sz="3600" b="1" dirty="0" err="1" smtClean="0">
                <a:solidFill>
                  <a:srgbClr val="FF0000"/>
                </a:solidFill>
                <a:latin typeface="+mj-lt"/>
              </a:rPr>
              <a:t>activity</a:t>
            </a:r>
            <a:endParaRPr lang="it-IT" sz="3600" b="1" dirty="0">
              <a:solidFill>
                <a:srgbClr val="FF0000"/>
              </a:solidFill>
              <a:latin typeface="+mj-lt"/>
            </a:endParaRPr>
          </a:p>
        </p:txBody>
      </p:sp>
      <p:sp>
        <p:nvSpPr>
          <p:cNvPr id="2" name="Rettangolo 1"/>
          <p:cNvSpPr/>
          <p:nvPr/>
        </p:nvSpPr>
        <p:spPr>
          <a:xfrm>
            <a:off x="1583265" y="1473200"/>
            <a:ext cx="448733" cy="287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7205132" y="1913466"/>
            <a:ext cx="448733" cy="287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egnaposto contenuto 7"/>
          <p:cNvSpPr>
            <a:spLocks noGrp="1"/>
          </p:cNvSpPr>
          <p:nvPr>
            <p:ph sz="quarter" idx="10"/>
          </p:nvPr>
        </p:nvSpPr>
        <p:spPr/>
        <p:txBody>
          <a:bodyPr/>
          <a:lstStyle/>
          <a:p>
            <a:endParaRPr lang="it-IT"/>
          </a:p>
        </p:txBody>
      </p:sp>
    </p:spTree>
    <p:extLst>
      <p:ext uri="{BB962C8B-B14F-4D97-AF65-F5344CB8AC3E}">
        <p14:creationId xmlns:p14="http://schemas.microsoft.com/office/powerpoint/2010/main" val="616149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contenuto 11"/>
          <p:cNvSpPr>
            <a:spLocks noGrp="1"/>
          </p:cNvSpPr>
          <p:nvPr>
            <p:ph sz="quarter" idx="10"/>
          </p:nvPr>
        </p:nvSpPr>
        <p:spPr/>
        <p:txBody>
          <a:bodyPr/>
          <a:lstStyle/>
          <a:p>
            <a:endParaRPr lang="it-IT"/>
          </a:p>
        </p:txBody>
      </p:sp>
      <p:sp>
        <p:nvSpPr>
          <p:cNvPr id="2" name="Segnaposto data 1">
            <a:extLst>
              <a:ext uri="{FF2B5EF4-FFF2-40B4-BE49-F238E27FC236}">
                <a16:creationId xmlns="" xmlns:a16="http://schemas.microsoft.com/office/drawing/2014/main" id="{CE79121F-BF61-4BE4-8DB4-2F6B732B3226}"/>
              </a:ext>
            </a:extLst>
          </p:cNvPr>
          <p:cNvSpPr>
            <a:spLocks noGrp="1"/>
          </p:cNvSpPr>
          <p:nvPr>
            <p:ph type="dt" sz="half" idx="4294967295"/>
          </p:nvPr>
        </p:nvSpPr>
        <p:spPr>
          <a:xfrm>
            <a:off x="0" y="6356350"/>
            <a:ext cx="1354138" cy="365125"/>
          </a:xfrm>
        </p:spPr>
        <p:txBody>
          <a:bodyPr/>
          <a:lstStyle/>
          <a:p>
            <a:fld id="{8E9EAA0F-B83F-41BC-92D9-AC3D649C3CBC}" type="datetime1">
              <a:rPr lang="it-IT" smtClean="0"/>
              <a:t>24/10/2023</a:t>
            </a:fld>
            <a:endParaRPr lang="it-IT" dirty="0"/>
          </a:p>
        </p:txBody>
      </p:sp>
      <p:sp>
        <p:nvSpPr>
          <p:cNvPr id="6" name="CasellaDiTesto 5">
            <a:extLst>
              <a:ext uri="{FF2B5EF4-FFF2-40B4-BE49-F238E27FC236}">
                <a16:creationId xmlns="" xmlns:a16="http://schemas.microsoft.com/office/drawing/2014/main" id="{E083C3A3-A519-49EF-88A6-1BAAD03113C1}"/>
              </a:ext>
            </a:extLst>
          </p:cNvPr>
          <p:cNvSpPr txBox="1"/>
          <p:nvPr/>
        </p:nvSpPr>
        <p:spPr>
          <a:xfrm flipH="1">
            <a:off x="2652396" y="259879"/>
            <a:ext cx="9248791" cy="646331"/>
          </a:xfrm>
          <a:prstGeom prst="rect">
            <a:avLst/>
          </a:prstGeom>
          <a:noFill/>
        </p:spPr>
        <p:txBody>
          <a:bodyPr wrap="square" rtlCol="0">
            <a:spAutoFit/>
          </a:bodyPr>
          <a:lstStyle/>
          <a:p>
            <a:r>
              <a:rPr lang="it-IT" sz="3600" b="1" dirty="0" err="1">
                <a:solidFill>
                  <a:srgbClr val="FF0000"/>
                </a:solidFill>
                <a:latin typeface="+mj-lt"/>
              </a:rPr>
              <a:t>Setting</a:t>
            </a:r>
            <a:r>
              <a:rPr lang="it-IT" sz="3600" b="1" dirty="0">
                <a:solidFill>
                  <a:srgbClr val="FF0000"/>
                </a:solidFill>
                <a:latin typeface="+mj-lt"/>
              </a:rPr>
              <a:t> of CIRT/PT treatments</a:t>
            </a:r>
          </a:p>
        </p:txBody>
      </p:sp>
      <p:graphicFrame>
        <p:nvGraphicFramePr>
          <p:cNvPr id="9" name="Grafico 8">
            <a:extLst>
              <a:ext uri="{FF2B5EF4-FFF2-40B4-BE49-F238E27FC236}">
                <a16:creationId xmlns="" xmlns:a16="http://schemas.microsoft.com/office/drawing/2014/main" id="{DF66AD0F-E5E9-496C-890C-290B18F7C2EF}"/>
              </a:ext>
            </a:extLst>
          </p:cNvPr>
          <p:cNvGraphicFramePr/>
          <p:nvPr/>
        </p:nvGraphicFramePr>
        <p:xfrm>
          <a:off x="6637225" y="3782449"/>
          <a:ext cx="4320480" cy="1579920"/>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magine 6">
            <a:extLst>
              <a:ext uri="{FF2B5EF4-FFF2-40B4-BE49-F238E27FC236}">
                <a16:creationId xmlns="" xmlns:a16="http://schemas.microsoft.com/office/drawing/2014/main" id="{3CF50B68-73C9-4843-ABD9-FC997D7D02AB}"/>
              </a:ext>
            </a:extLst>
          </p:cNvPr>
          <p:cNvPicPr>
            <a:picLocks noChangeAspect="1"/>
          </p:cNvPicPr>
          <p:nvPr/>
        </p:nvPicPr>
        <p:blipFill>
          <a:blip r:embed="rId4"/>
          <a:stretch>
            <a:fillRect/>
          </a:stretch>
        </p:blipFill>
        <p:spPr>
          <a:xfrm>
            <a:off x="2652396" y="1495631"/>
            <a:ext cx="7134542" cy="4302045"/>
          </a:xfrm>
          <a:prstGeom prst="rect">
            <a:avLst/>
          </a:prstGeom>
        </p:spPr>
      </p:pic>
      <p:sp>
        <p:nvSpPr>
          <p:cNvPr id="4" name="CasellaDiTesto 3"/>
          <p:cNvSpPr txBox="1"/>
          <p:nvPr/>
        </p:nvSpPr>
        <p:spPr>
          <a:xfrm>
            <a:off x="4208207" y="1706459"/>
            <a:ext cx="3569110" cy="285196"/>
          </a:xfrm>
          <a:prstGeom prst="rect">
            <a:avLst/>
          </a:prstGeom>
          <a:solidFill>
            <a:schemeClr val="bg1"/>
          </a:solidFill>
        </p:spPr>
        <p:txBody>
          <a:bodyPr wrap="square" rtlCol="0">
            <a:spAutoFit/>
          </a:bodyPr>
          <a:lstStyle/>
          <a:p>
            <a:endParaRPr lang="it-IT" dirty="0"/>
          </a:p>
        </p:txBody>
      </p:sp>
      <p:sp>
        <p:nvSpPr>
          <p:cNvPr id="5" name="CasellaDiTesto 4"/>
          <p:cNvSpPr txBox="1"/>
          <p:nvPr/>
        </p:nvSpPr>
        <p:spPr>
          <a:xfrm>
            <a:off x="2956806" y="5669950"/>
            <a:ext cx="2502801" cy="338554"/>
          </a:xfrm>
          <a:prstGeom prst="rect">
            <a:avLst/>
          </a:prstGeom>
          <a:noFill/>
          <a:ln>
            <a:solidFill>
              <a:schemeClr val="bg1"/>
            </a:solidFill>
          </a:ln>
        </p:spPr>
        <p:txBody>
          <a:bodyPr wrap="none" rtlCol="0">
            <a:spAutoFit/>
          </a:bodyPr>
          <a:lstStyle/>
          <a:p>
            <a:r>
              <a:rPr lang="it-IT" sz="1600" b="1" dirty="0">
                <a:solidFill>
                  <a:srgbClr val="FF0000"/>
                </a:solidFill>
              </a:rPr>
              <a:t>27% </a:t>
            </a:r>
            <a:r>
              <a:rPr lang="it-IT" sz="1600" b="1" dirty="0" err="1">
                <a:solidFill>
                  <a:srgbClr val="FF0000"/>
                </a:solidFill>
              </a:rPr>
              <a:t>concurrent</a:t>
            </a:r>
            <a:r>
              <a:rPr lang="it-IT" sz="1600" b="1" dirty="0">
                <a:solidFill>
                  <a:srgbClr val="FF0000"/>
                </a:solidFill>
              </a:rPr>
              <a:t> CT(with PT)</a:t>
            </a:r>
          </a:p>
        </p:txBody>
      </p:sp>
    </p:spTree>
    <p:extLst>
      <p:ext uri="{BB962C8B-B14F-4D97-AF65-F5344CB8AC3E}">
        <p14:creationId xmlns:p14="http://schemas.microsoft.com/office/powerpoint/2010/main" val="2456466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 xmlns:a16="http://schemas.microsoft.com/office/drawing/2014/main" id="{33FE038F-E035-5748-A2AD-307237EA4807}"/>
              </a:ext>
            </a:extLst>
          </p:cNvPr>
          <p:cNvSpPr txBox="1"/>
          <p:nvPr/>
        </p:nvSpPr>
        <p:spPr>
          <a:xfrm>
            <a:off x="1349406" y="86310"/>
            <a:ext cx="9493188" cy="1631216"/>
          </a:xfrm>
          <a:prstGeom prst="rect">
            <a:avLst/>
          </a:prstGeom>
          <a:noFill/>
        </p:spPr>
        <p:txBody>
          <a:bodyPr wrap="square" rtlCol="0">
            <a:spAutoFit/>
          </a:bodyPr>
          <a:lstStyle/>
          <a:p>
            <a:pPr algn="ctr"/>
            <a:r>
              <a:rPr lang="en-US" sz="3200" b="1" dirty="0">
                <a:solidFill>
                  <a:srgbClr val="FF0000"/>
                </a:solidFill>
                <a:latin typeface="+mj-lt"/>
              </a:rPr>
              <a:t>CNAO is within the EUROPEAN REFERENCE NETWORK ON ADULT CANCERS</a:t>
            </a:r>
          </a:p>
          <a:p>
            <a:pPr algn="ctr"/>
            <a:r>
              <a:rPr lang="en-US" sz="3200" b="1" dirty="0">
                <a:solidFill>
                  <a:srgbClr val="FF0000"/>
                </a:solidFill>
                <a:latin typeface="+mj-lt"/>
              </a:rPr>
              <a:t>EURACAN </a:t>
            </a:r>
            <a:r>
              <a:rPr lang="en-US" sz="3200" b="1" i="1" dirty="0">
                <a:solidFill>
                  <a:srgbClr val="FF0000"/>
                </a:solidFill>
                <a:latin typeface="+mj-lt"/>
              </a:rPr>
              <a:t>(</a:t>
            </a:r>
            <a:r>
              <a:rPr lang="en-US" sz="2800" b="1" i="1" dirty="0">
                <a:solidFill>
                  <a:srgbClr val="FF0000"/>
                </a:solidFill>
                <a:latin typeface="+mj-lt"/>
              </a:rPr>
              <a:t>Approval in December 2021</a:t>
            </a:r>
            <a:r>
              <a:rPr lang="en-US" sz="3200" b="1" i="1" dirty="0">
                <a:solidFill>
                  <a:srgbClr val="FF0000"/>
                </a:solidFill>
                <a:latin typeface="+mj-lt"/>
              </a:rPr>
              <a:t>)</a:t>
            </a:r>
          </a:p>
        </p:txBody>
      </p:sp>
      <p:sp>
        <p:nvSpPr>
          <p:cNvPr id="7" name="Titolo 1">
            <a:extLst>
              <a:ext uri="{FF2B5EF4-FFF2-40B4-BE49-F238E27FC236}">
                <a16:creationId xmlns="" xmlns:a16="http://schemas.microsoft.com/office/drawing/2014/main" id="{E7450185-9840-4B28-B305-7DF7227800F1}"/>
              </a:ext>
            </a:extLst>
          </p:cNvPr>
          <p:cNvSpPr txBox="1">
            <a:spLocks/>
          </p:cNvSpPr>
          <p:nvPr/>
        </p:nvSpPr>
        <p:spPr>
          <a:xfrm>
            <a:off x="1524000" y="1977398"/>
            <a:ext cx="9144000" cy="2387600"/>
          </a:xfr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
            </a:r>
            <a:br>
              <a:rPr lang="en-US" b="1" dirty="0"/>
            </a:br>
            <a:endParaRPr lang="it-IT" b="1" dirty="0"/>
          </a:p>
        </p:txBody>
      </p:sp>
      <p:sp>
        <p:nvSpPr>
          <p:cNvPr id="8" name="Sottotitolo 2">
            <a:extLst>
              <a:ext uri="{FF2B5EF4-FFF2-40B4-BE49-F238E27FC236}">
                <a16:creationId xmlns="" xmlns:a16="http://schemas.microsoft.com/office/drawing/2014/main" id="{08B23C37-FC9A-4327-BDE5-CE15B64B6DC1}"/>
              </a:ext>
            </a:extLst>
          </p:cNvPr>
          <p:cNvSpPr txBox="1">
            <a:spLocks/>
          </p:cNvSpPr>
          <p:nvPr/>
        </p:nvSpPr>
        <p:spPr>
          <a:xfrm>
            <a:off x="8484780" y="5895126"/>
            <a:ext cx="2831805" cy="49149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210" y="2240863"/>
            <a:ext cx="4582160" cy="4582160"/>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7980" y="4078403"/>
            <a:ext cx="2971800" cy="1362075"/>
          </a:xfrm>
          <a:prstGeom prst="rect">
            <a:avLst/>
          </a:prstGeom>
        </p:spPr>
      </p:pic>
      <p:sp>
        <p:nvSpPr>
          <p:cNvPr id="3" name="Rettangolo 2"/>
          <p:cNvSpPr/>
          <p:nvPr/>
        </p:nvSpPr>
        <p:spPr>
          <a:xfrm>
            <a:off x="696687" y="5544457"/>
            <a:ext cx="1785256" cy="10958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2302604" y="2285403"/>
            <a:ext cx="1139371" cy="9434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696686" y="6087776"/>
            <a:ext cx="1854803" cy="615553"/>
          </a:xfrm>
          <a:prstGeom prst="rect">
            <a:avLst/>
          </a:prstGeom>
          <a:noFill/>
        </p:spPr>
        <p:txBody>
          <a:bodyPr wrap="none" rtlCol="0">
            <a:spAutoFit/>
          </a:bodyPr>
          <a:lstStyle/>
          <a:p>
            <a:endParaRPr lang="it-IT" sz="1400" b="1" dirty="0">
              <a:solidFill>
                <a:srgbClr val="FF0000"/>
              </a:solidFill>
            </a:endParaRPr>
          </a:p>
          <a:p>
            <a:r>
              <a:rPr lang="it-IT" sz="2000" b="1" dirty="0">
                <a:solidFill>
                  <a:srgbClr val="FF0000"/>
                </a:solidFill>
              </a:rPr>
              <a:t>NPC, SGC, PNSC</a:t>
            </a:r>
          </a:p>
        </p:txBody>
      </p:sp>
      <p:sp>
        <p:nvSpPr>
          <p:cNvPr id="13" name="Segnaposto contenuto 12"/>
          <p:cNvSpPr>
            <a:spLocks noGrp="1"/>
          </p:cNvSpPr>
          <p:nvPr>
            <p:ph sz="quarter" idx="10"/>
          </p:nvPr>
        </p:nvSpPr>
        <p:spPr/>
        <p:txBody>
          <a:bodyPr/>
          <a:lstStyle/>
          <a:p>
            <a:endParaRPr lang="it-IT"/>
          </a:p>
        </p:txBody>
      </p:sp>
    </p:spTree>
    <p:extLst>
      <p:ext uri="{BB962C8B-B14F-4D97-AF65-F5344CB8AC3E}">
        <p14:creationId xmlns:p14="http://schemas.microsoft.com/office/powerpoint/2010/main" val="2543398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8"/>
          <p:cNvSpPr>
            <a:spLocks noGrp="1"/>
          </p:cNvSpPr>
          <p:nvPr>
            <p:ph sz="quarter" idx="10"/>
          </p:nvPr>
        </p:nvSpPr>
        <p:spPr/>
        <p:txBody>
          <a:bodyPr/>
          <a:lstStyle/>
          <a:p>
            <a:endParaRPr lang="it-IT"/>
          </a:p>
        </p:txBody>
      </p:sp>
      <p:sp>
        <p:nvSpPr>
          <p:cNvPr id="2" name="Segnaposto data 1"/>
          <p:cNvSpPr>
            <a:spLocks noGrp="1"/>
          </p:cNvSpPr>
          <p:nvPr>
            <p:ph type="dt" sz="half" idx="4294967295"/>
          </p:nvPr>
        </p:nvSpPr>
        <p:spPr>
          <a:xfrm>
            <a:off x="0" y="6356350"/>
            <a:ext cx="1354138" cy="365125"/>
          </a:xfrm>
        </p:spPr>
        <p:txBody>
          <a:bodyPr/>
          <a:lstStyle/>
          <a:p>
            <a:fld id="{8BF34617-6EA3-48C2-AAF6-1BDE42731B30}" type="datetime1">
              <a:rPr lang="it-IT" smtClean="0"/>
              <a:t>24/10/2023</a:t>
            </a:fld>
            <a:endParaRPr lang="it-IT" dirty="0"/>
          </a:p>
        </p:txBody>
      </p:sp>
      <p:sp>
        <p:nvSpPr>
          <p:cNvPr id="3" name="Segnaposto numero diapositiva 2"/>
          <p:cNvSpPr>
            <a:spLocks noGrp="1"/>
          </p:cNvSpPr>
          <p:nvPr>
            <p:ph type="sldNum" sz="quarter" idx="4294967295"/>
          </p:nvPr>
        </p:nvSpPr>
        <p:spPr>
          <a:xfrm>
            <a:off x="11172825" y="6356350"/>
            <a:ext cx="1019175" cy="365125"/>
          </a:xfrm>
        </p:spPr>
        <p:txBody>
          <a:bodyPr/>
          <a:lstStyle/>
          <a:p>
            <a:r>
              <a:rPr lang="it-IT"/>
              <a:t>Pag. </a:t>
            </a:r>
            <a:fld id="{D2B91252-54D1-FE45-A607-C2B73D764620}" type="slidenum">
              <a:rPr lang="it-IT" smtClean="0"/>
              <a:pPr/>
              <a:t>9</a:t>
            </a:fld>
            <a:endParaRPr lang="it-IT" dirty="0"/>
          </a:p>
        </p:txBody>
      </p:sp>
      <p:sp>
        <p:nvSpPr>
          <p:cNvPr id="4" name="CasellaDiTesto 3">
            <a:extLst>
              <a:ext uri="{FF2B5EF4-FFF2-40B4-BE49-F238E27FC236}">
                <a16:creationId xmlns="" xmlns:a16="http://schemas.microsoft.com/office/drawing/2014/main" id="{235ADA1A-651A-4B07-BD49-89EE5D6A859A}"/>
              </a:ext>
            </a:extLst>
          </p:cNvPr>
          <p:cNvSpPr txBox="1"/>
          <p:nvPr/>
        </p:nvSpPr>
        <p:spPr>
          <a:xfrm>
            <a:off x="686292" y="907748"/>
            <a:ext cx="10819416" cy="4893647"/>
          </a:xfrm>
          <a:prstGeom prst="rect">
            <a:avLst/>
          </a:prstGeom>
          <a:noFill/>
        </p:spPr>
        <p:txBody>
          <a:bodyPr wrap="square" rtlCol="0">
            <a:spAutoFit/>
          </a:bodyPr>
          <a:lstStyle/>
          <a:p>
            <a:pPr marL="571500" indent="-571500">
              <a:buFont typeface="Wingdings" panose="05000000000000000000" pitchFamily="2" charset="2"/>
              <a:buChar char="ü"/>
            </a:pPr>
            <a:r>
              <a:rPr lang="en-US" sz="2400" dirty="0">
                <a:cs typeface="Arial" panose="020B0604020202020204" pitchFamily="34" charset="0"/>
              </a:rPr>
              <a:t>To collect real world data of patients treated with particles</a:t>
            </a:r>
          </a:p>
          <a:p>
            <a:pPr marL="571500" indent="-571500">
              <a:buFont typeface="Wingdings" panose="05000000000000000000" pitchFamily="2" charset="2"/>
              <a:buChar char="ü"/>
            </a:pPr>
            <a:r>
              <a:rPr lang="it-IT" sz="2400" dirty="0"/>
              <a:t>To </a:t>
            </a:r>
            <a:r>
              <a:rPr lang="it-IT" sz="2400" dirty="0" err="1"/>
              <a:t>assess</a:t>
            </a:r>
            <a:r>
              <a:rPr lang="it-IT" sz="2400" dirty="0"/>
              <a:t> the </a:t>
            </a:r>
            <a:r>
              <a:rPr lang="it-IT" sz="2400" dirty="0" err="1"/>
              <a:t>effectiveness</a:t>
            </a:r>
            <a:r>
              <a:rPr lang="it-IT" sz="2400" dirty="0"/>
              <a:t> and </a:t>
            </a:r>
            <a:r>
              <a:rPr lang="it-IT" sz="2400" dirty="0" err="1"/>
              <a:t>safety</a:t>
            </a:r>
            <a:r>
              <a:rPr lang="it-IT" sz="2400" dirty="0"/>
              <a:t> of </a:t>
            </a:r>
            <a:r>
              <a:rPr lang="en-US" sz="2400" dirty="0"/>
              <a:t>CIRT in selected gynecological tumors</a:t>
            </a:r>
          </a:p>
          <a:p>
            <a:pPr marL="571500" indent="-571500">
              <a:buFont typeface="Wingdings" panose="05000000000000000000" pitchFamily="2" charset="2"/>
              <a:buChar char="ü"/>
            </a:pPr>
            <a:r>
              <a:rPr lang="en-US" sz="2400" dirty="0"/>
              <a:t>To compare surgery and CIRT in sacral </a:t>
            </a:r>
            <a:r>
              <a:rPr lang="en-US" sz="2400" dirty="0" err="1"/>
              <a:t>chordoma</a:t>
            </a:r>
            <a:endParaRPr lang="en-US" sz="2400" dirty="0"/>
          </a:p>
          <a:p>
            <a:pPr marL="571500" indent="-571500">
              <a:buFont typeface="Wingdings" panose="05000000000000000000" pitchFamily="2" charset="2"/>
              <a:buChar char="ü"/>
            </a:pPr>
            <a:r>
              <a:rPr lang="it-IT" sz="2400" dirty="0"/>
              <a:t>To </a:t>
            </a:r>
            <a:r>
              <a:rPr lang="it-IT" sz="2400" dirty="0" err="1"/>
              <a:t>clinically</a:t>
            </a:r>
            <a:r>
              <a:rPr lang="it-IT" sz="2400" dirty="0"/>
              <a:t> test a </a:t>
            </a:r>
            <a:r>
              <a:rPr lang="it-IT" sz="2400" dirty="0" err="1"/>
              <a:t>simoultaneously</a:t>
            </a:r>
            <a:r>
              <a:rPr lang="it-IT" sz="2400" dirty="0"/>
              <a:t> </a:t>
            </a:r>
            <a:r>
              <a:rPr lang="it-IT" sz="2400" dirty="0" err="1"/>
              <a:t>integrated</a:t>
            </a:r>
            <a:r>
              <a:rPr lang="it-IT" sz="2400" dirty="0"/>
              <a:t> </a:t>
            </a:r>
            <a:r>
              <a:rPr lang="it-IT" sz="2400" dirty="0" err="1"/>
              <a:t>boost</a:t>
            </a:r>
            <a:r>
              <a:rPr lang="it-IT" sz="2400" dirty="0"/>
              <a:t> with CIRT in a </a:t>
            </a:r>
            <a:r>
              <a:rPr lang="it-IT" sz="2400" dirty="0" err="1"/>
              <a:t>selected</a:t>
            </a:r>
            <a:r>
              <a:rPr lang="it-IT" sz="2400" dirty="0"/>
              <a:t>   </a:t>
            </a:r>
          </a:p>
          <a:p>
            <a:pPr marL="571500" indent="-571500">
              <a:buFont typeface="Wingdings" panose="05000000000000000000" pitchFamily="2" charset="2"/>
              <a:buChar char="ü"/>
            </a:pPr>
            <a:r>
              <a:rPr lang="it-IT" sz="2400" dirty="0"/>
              <a:t>To combine </a:t>
            </a:r>
            <a:r>
              <a:rPr lang="it-IT" sz="2400" dirty="0" smtClean="0"/>
              <a:t>CIRT/PT </a:t>
            </a:r>
            <a:r>
              <a:rPr lang="it-IT" sz="2400" dirty="0"/>
              <a:t>and </a:t>
            </a:r>
            <a:r>
              <a:rPr lang="it-IT" sz="2400" dirty="0" err="1"/>
              <a:t>immunotherapy</a:t>
            </a:r>
            <a:endParaRPr lang="it-IT" sz="2400" dirty="0"/>
          </a:p>
          <a:p>
            <a:pPr marL="571500" indent="-571500">
              <a:buFont typeface="Wingdings" panose="05000000000000000000" pitchFamily="2" charset="2"/>
              <a:buChar char="ü"/>
            </a:pPr>
            <a:r>
              <a:rPr lang="it-IT" sz="2400" dirty="0"/>
              <a:t>To </a:t>
            </a:r>
            <a:r>
              <a:rPr lang="it-IT" sz="2400" dirty="0" err="1"/>
              <a:t>search</a:t>
            </a:r>
            <a:r>
              <a:rPr lang="it-IT" sz="2400" dirty="0"/>
              <a:t> </a:t>
            </a:r>
            <a:r>
              <a:rPr lang="it-IT" sz="2400" dirty="0" err="1"/>
              <a:t>predictive</a:t>
            </a:r>
            <a:r>
              <a:rPr lang="it-IT" sz="2400" dirty="0"/>
              <a:t> </a:t>
            </a:r>
            <a:r>
              <a:rPr lang="it-IT" sz="2400" dirty="0" err="1"/>
              <a:t>biomarkers</a:t>
            </a:r>
            <a:r>
              <a:rPr lang="it-IT" sz="2400" dirty="0"/>
              <a:t> for </a:t>
            </a:r>
            <a:r>
              <a:rPr lang="it-IT" sz="2400" dirty="0" err="1"/>
              <a:t>outcome</a:t>
            </a:r>
            <a:r>
              <a:rPr lang="it-IT" sz="2400" dirty="0"/>
              <a:t> and </a:t>
            </a:r>
            <a:r>
              <a:rPr lang="it-IT" sz="2400" dirty="0" err="1"/>
              <a:t>tox</a:t>
            </a:r>
            <a:r>
              <a:rPr lang="it-IT" sz="2400" dirty="0"/>
              <a:t> </a:t>
            </a:r>
            <a:r>
              <a:rPr lang="it-IT" sz="2400" dirty="0" err="1"/>
              <a:t>following</a:t>
            </a:r>
            <a:r>
              <a:rPr lang="it-IT" sz="2400" dirty="0"/>
              <a:t> </a:t>
            </a:r>
            <a:r>
              <a:rPr lang="it-IT" sz="2400" dirty="0" err="1"/>
              <a:t>particle</a:t>
            </a:r>
            <a:r>
              <a:rPr lang="it-IT" sz="2400" dirty="0"/>
              <a:t> therapy</a:t>
            </a:r>
          </a:p>
          <a:p>
            <a:pPr marL="571500" indent="-571500">
              <a:buFont typeface="Wingdings" panose="05000000000000000000" pitchFamily="2" charset="2"/>
              <a:buChar char="ü"/>
            </a:pPr>
            <a:r>
              <a:rPr lang="it-IT" sz="2400" dirty="0"/>
              <a:t>To </a:t>
            </a:r>
            <a:r>
              <a:rPr lang="it-IT" sz="2400" dirty="0" err="1"/>
              <a:t>prospectively</a:t>
            </a:r>
            <a:r>
              <a:rPr lang="it-IT" sz="2400" dirty="0"/>
              <a:t> </a:t>
            </a:r>
            <a:r>
              <a:rPr lang="it-IT" sz="2400" dirty="0" err="1"/>
              <a:t>longitudinally</a:t>
            </a:r>
            <a:r>
              <a:rPr lang="it-IT" sz="2400" dirty="0"/>
              <a:t> </a:t>
            </a:r>
            <a:r>
              <a:rPr lang="it-IT" sz="2400" dirty="0" err="1"/>
              <a:t>assess</a:t>
            </a:r>
            <a:r>
              <a:rPr lang="it-IT" sz="2400" dirty="0"/>
              <a:t> QOL and </a:t>
            </a:r>
            <a:r>
              <a:rPr lang="it-IT" sz="2400" dirty="0" err="1"/>
              <a:t>financial</a:t>
            </a:r>
            <a:r>
              <a:rPr lang="it-IT" sz="2400" dirty="0"/>
              <a:t> </a:t>
            </a:r>
            <a:r>
              <a:rPr lang="it-IT" sz="2400" dirty="0" err="1"/>
              <a:t>tox</a:t>
            </a:r>
            <a:r>
              <a:rPr lang="it-IT" sz="2400" dirty="0"/>
              <a:t>  in </a:t>
            </a:r>
            <a:r>
              <a:rPr lang="it-IT" sz="2400" dirty="0" err="1"/>
              <a:t>patients</a:t>
            </a:r>
            <a:r>
              <a:rPr lang="it-IT" sz="2400" dirty="0"/>
              <a:t> </a:t>
            </a:r>
            <a:r>
              <a:rPr lang="it-IT" sz="2400" dirty="0" err="1"/>
              <a:t>managed</a:t>
            </a:r>
            <a:r>
              <a:rPr lang="it-IT" sz="2400" dirty="0"/>
              <a:t> with </a:t>
            </a:r>
            <a:r>
              <a:rPr lang="it-IT" sz="2400" dirty="0" err="1"/>
              <a:t>particle</a:t>
            </a:r>
            <a:endParaRPr lang="it-IT" sz="2400" dirty="0"/>
          </a:p>
          <a:p>
            <a:pPr marL="571500" indent="-571500">
              <a:buFont typeface="Wingdings" panose="05000000000000000000" pitchFamily="2" charset="2"/>
              <a:buChar char="ü"/>
            </a:pPr>
            <a:r>
              <a:rPr lang="it-IT" sz="2400" dirty="0"/>
              <a:t>to </a:t>
            </a:r>
            <a:r>
              <a:rPr lang="it-IT" sz="2400" dirty="0" err="1"/>
              <a:t>assess</a:t>
            </a:r>
            <a:r>
              <a:rPr lang="it-IT" sz="2400" dirty="0"/>
              <a:t> the </a:t>
            </a:r>
            <a:r>
              <a:rPr lang="it-IT" sz="2400" dirty="0" err="1"/>
              <a:t>effectiveness</a:t>
            </a:r>
            <a:r>
              <a:rPr lang="it-IT" sz="2400" dirty="0"/>
              <a:t> and </a:t>
            </a:r>
            <a:r>
              <a:rPr lang="it-IT" sz="2400" dirty="0" err="1"/>
              <a:t>safety</a:t>
            </a:r>
            <a:r>
              <a:rPr lang="it-IT" sz="2400" dirty="0"/>
              <a:t> of de-</a:t>
            </a:r>
            <a:r>
              <a:rPr lang="it-IT" sz="2400" dirty="0" err="1"/>
              <a:t>escalating</a:t>
            </a:r>
            <a:r>
              <a:rPr lang="it-IT" sz="2400" dirty="0"/>
              <a:t> </a:t>
            </a:r>
            <a:r>
              <a:rPr lang="it-IT" sz="2400" dirty="0" err="1"/>
              <a:t>elective</a:t>
            </a:r>
            <a:r>
              <a:rPr lang="it-IT" sz="2400" dirty="0"/>
              <a:t> </a:t>
            </a:r>
            <a:r>
              <a:rPr lang="it-IT" sz="2400" dirty="0" err="1"/>
              <a:t>nodal</a:t>
            </a:r>
            <a:r>
              <a:rPr lang="it-IT" sz="2400" dirty="0"/>
              <a:t> volume with </a:t>
            </a:r>
            <a:r>
              <a:rPr lang="it-IT" sz="2400" dirty="0" err="1"/>
              <a:t>protons</a:t>
            </a:r>
            <a:r>
              <a:rPr lang="it-IT" sz="2400" dirty="0"/>
              <a:t> in NPC </a:t>
            </a:r>
            <a:r>
              <a:rPr lang="it-IT" sz="2400" dirty="0" err="1"/>
              <a:t>pts</a:t>
            </a:r>
            <a:endParaRPr lang="it-IT" sz="2400" dirty="0"/>
          </a:p>
          <a:p>
            <a:pPr marL="571500" indent="-571500">
              <a:buFont typeface="Wingdings" panose="05000000000000000000" pitchFamily="2" charset="2"/>
              <a:buChar char="ü"/>
            </a:pPr>
            <a:r>
              <a:rPr lang="it-IT" sz="2400" dirty="0" err="1"/>
              <a:t>All</a:t>
            </a:r>
            <a:r>
              <a:rPr lang="it-IT" sz="2400" dirty="0"/>
              <a:t> trials </a:t>
            </a:r>
            <a:r>
              <a:rPr lang="it-IT" sz="2400" dirty="0" err="1"/>
              <a:t>have</a:t>
            </a:r>
            <a:r>
              <a:rPr lang="it-IT" sz="2400" dirty="0"/>
              <a:t> </a:t>
            </a:r>
            <a:r>
              <a:rPr lang="it-IT" sz="2400" dirty="0" err="1"/>
              <a:t>been</a:t>
            </a:r>
            <a:r>
              <a:rPr lang="it-IT" sz="2400" dirty="0"/>
              <a:t> </a:t>
            </a:r>
            <a:r>
              <a:rPr lang="it-IT" sz="2400" dirty="0" err="1"/>
              <a:t>registered</a:t>
            </a:r>
            <a:r>
              <a:rPr lang="it-IT" sz="2400" dirty="0"/>
              <a:t> on Clinical Trials.gov. </a:t>
            </a:r>
          </a:p>
          <a:p>
            <a:pPr marL="571500" indent="-571500">
              <a:buFont typeface="Wingdings" panose="05000000000000000000" pitchFamily="2" charset="2"/>
              <a:buChar char="ü"/>
            </a:pPr>
            <a:endParaRPr lang="it-IT" sz="2400" dirty="0"/>
          </a:p>
          <a:p>
            <a:pPr marL="571500" indent="-571500">
              <a:buFont typeface="Wingdings" panose="05000000000000000000" pitchFamily="2" charset="2"/>
              <a:buChar char="ü"/>
            </a:pPr>
            <a:endParaRPr lang="it-IT" sz="2400" dirty="0"/>
          </a:p>
        </p:txBody>
      </p:sp>
      <p:sp>
        <p:nvSpPr>
          <p:cNvPr id="5" name="CasellaDiTesto 4"/>
          <p:cNvSpPr txBox="1"/>
          <p:nvPr/>
        </p:nvSpPr>
        <p:spPr>
          <a:xfrm>
            <a:off x="440267" y="0"/>
            <a:ext cx="8974666" cy="707886"/>
          </a:xfrm>
          <a:prstGeom prst="rect">
            <a:avLst/>
          </a:prstGeom>
          <a:noFill/>
        </p:spPr>
        <p:txBody>
          <a:bodyPr wrap="square" rtlCol="0">
            <a:spAutoFit/>
          </a:bodyPr>
          <a:lstStyle/>
          <a:p>
            <a:r>
              <a:rPr lang="it-IT" sz="4000" b="1" dirty="0">
                <a:solidFill>
                  <a:srgbClr val="FF0000"/>
                </a:solidFill>
              </a:rPr>
              <a:t>The </a:t>
            </a:r>
            <a:r>
              <a:rPr lang="it-IT" sz="4000" b="1" dirty="0" err="1">
                <a:solidFill>
                  <a:srgbClr val="FF0000"/>
                </a:solidFill>
              </a:rPr>
              <a:t>clinical</a:t>
            </a:r>
            <a:r>
              <a:rPr lang="it-IT" sz="4000" b="1" dirty="0">
                <a:solidFill>
                  <a:srgbClr val="FF0000"/>
                </a:solidFill>
              </a:rPr>
              <a:t> </a:t>
            </a:r>
            <a:r>
              <a:rPr lang="it-IT" sz="4000" b="1" dirty="0" err="1">
                <a:solidFill>
                  <a:srgbClr val="FF0000"/>
                </a:solidFill>
              </a:rPr>
              <a:t>research</a:t>
            </a:r>
            <a:r>
              <a:rPr lang="it-IT" sz="4000" b="1" dirty="0">
                <a:solidFill>
                  <a:srgbClr val="FF0000"/>
                </a:solidFill>
              </a:rPr>
              <a:t> @ CNAO: </a:t>
            </a:r>
            <a:r>
              <a:rPr lang="it-IT" sz="4000" b="1" dirty="0" err="1">
                <a:solidFill>
                  <a:srgbClr val="FF0000"/>
                </a:solidFill>
              </a:rPr>
              <a:t>main</a:t>
            </a:r>
            <a:r>
              <a:rPr lang="it-IT" sz="4000" b="1" dirty="0">
                <a:solidFill>
                  <a:srgbClr val="FF0000"/>
                </a:solidFill>
              </a:rPr>
              <a:t> </a:t>
            </a:r>
            <a:r>
              <a:rPr lang="it-IT" sz="4000" b="1" dirty="0" err="1">
                <a:solidFill>
                  <a:srgbClr val="FF0000"/>
                </a:solidFill>
              </a:rPr>
              <a:t>aims</a:t>
            </a:r>
            <a:r>
              <a:rPr lang="it-IT" sz="4000" b="1" dirty="0">
                <a:solidFill>
                  <a:srgbClr val="FF0000"/>
                </a:solidFill>
              </a:rPr>
              <a:t>  </a:t>
            </a:r>
          </a:p>
        </p:txBody>
      </p:sp>
    </p:spTree>
    <p:extLst>
      <p:ext uri="{BB962C8B-B14F-4D97-AF65-F5344CB8AC3E}">
        <p14:creationId xmlns:p14="http://schemas.microsoft.com/office/powerpoint/2010/main" val="723051744"/>
      </p:ext>
    </p:extLst>
  </p:cSld>
  <p:clrMapOvr>
    <a:masterClrMapping/>
  </p:clrMapOvr>
</p:sld>
</file>

<file path=ppt/theme/theme1.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Retrospettivo</Template>
  <TotalTime>511</TotalTime>
  <Words>1881</Words>
  <Application>Microsoft Office PowerPoint</Application>
  <PresentationFormat>Widescreen</PresentationFormat>
  <Paragraphs>321</Paragraphs>
  <Slides>25</Slides>
  <Notes>13</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25</vt:i4>
      </vt:variant>
    </vt:vector>
  </HeadingPairs>
  <TitlesOfParts>
    <vt:vector size="37" baseType="lpstr">
      <vt:lpstr>MS PGothic</vt:lpstr>
      <vt:lpstr>MS PGothic</vt:lpstr>
      <vt:lpstr>Arial</vt:lpstr>
      <vt:lpstr>Arial Black</vt:lpstr>
      <vt:lpstr>Calibri</vt:lpstr>
      <vt:lpstr>Calibri Light</vt:lpstr>
      <vt:lpstr>Century Gothic</vt:lpstr>
      <vt:lpstr>Helvetica Neue</vt:lpstr>
      <vt:lpstr>Times New Roman</vt:lpstr>
      <vt:lpstr>Verdana</vt:lpstr>
      <vt:lpstr>Wingdings</vt:lpstr>
      <vt:lpstr>Retrospettivo</vt:lpstr>
      <vt:lpstr>Clinical and clinical research activities @CNAO</vt:lpstr>
      <vt:lpstr>Presentazione standard di PowerPoint</vt:lpstr>
      <vt:lpstr>Presentazione standard di PowerPoint</vt:lpstr>
      <vt:lpstr>Summary of the rationale for using hadrontherapy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ICONIC: Study intervention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Gaglianone Maria Teresa</dc:creator>
  <cp:lastModifiedBy>Orlandi Ester</cp:lastModifiedBy>
  <cp:revision>44</cp:revision>
  <dcterms:created xsi:type="dcterms:W3CDTF">2021-02-25T08:52:29Z</dcterms:created>
  <dcterms:modified xsi:type="dcterms:W3CDTF">2023-10-24T10:47:11Z</dcterms:modified>
</cp:coreProperties>
</file>