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17"/>
  </p:notesMasterIdLst>
  <p:sldIdLst>
    <p:sldId id="274" r:id="rId2"/>
    <p:sldId id="285" r:id="rId3"/>
    <p:sldId id="261" r:id="rId4"/>
    <p:sldId id="265" r:id="rId5"/>
    <p:sldId id="275" r:id="rId6"/>
    <p:sldId id="286" r:id="rId7"/>
    <p:sldId id="287" r:id="rId8"/>
    <p:sldId id="288" r:id="rId9"/>
    <p:sldId id="289" r:id="rId10"/>
    <p:sldId id="306" r:id="rId11"/>
    <p:sldId id="290" r:id="rId12"/>
    <p:sldId id="302" r:id="rId13"/>
    <p:sldId id="303" r:id="rId14"/>
    <p:sldId id="266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4472C4"/>
    <a:srgbClr val="FF6699"/>
    <a:srgbClr val="000000"/>
    <a:srgbClr val="4A66AC"/>
    <a:srgbClr val="FFFFFF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97" autoAdjust="0"/>
    <p:restoredTop sz="94090" autoAdjust="0"/>
  </p:normalViewPr>
  <p:slideViewPr>
    <p:cSldViewPr snapToGrid="0">
      <p:cViewPr varScale="1">
        <p:scale>
          <a:sx n="70" d="100"/>
          <a:sy n="70" d="100"/>
        </p:scale>
        <p:origin x="72" y="38"/>
      </p:cViewPr>
      <p:guideLst/>
    </p:cSldViewPr>
  </p:slideViewPr>
  <p:outlineViewPr>
    <p:cViewPr>
      <p:scale>
        <a:sx n="33" d="100"/>
        <a:sy n="33" d="100"/>
      </p:scale>
      <p:origin x="0" y="-518"/>
    </p:cViewPr>
  </p:outlin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3C5A1C-9A07-40F9-8941-9329FDCF4C8D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CAA78F-D3DB-46EE-B047-76C2CCDA0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91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AA78F-D3DB-46EE-B047-76C2CCDA03D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35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AA78F-D3DB-46EE-B047-76C2CCDA03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84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AA78F-D3DB-46EE-B047-76C2CCDA03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89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AA78F-D3DB-46EE-B047-76C2CCDA03D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972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">
    <p:bg>
      <p:bgPr>
        <a:solidFill>
          <a:srgbClr val="002E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BD73724-7B23-FE4A-B979-EF5C240A5F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00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0E1-4802-4D29-8601-486109CAE62D}" type="datetime1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23/10/2023</a:t>
            </a:fld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D5510DA-8359-0C44-8B24-01B1521D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CNAO – IN2P3 Collaboration meeting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873ACBD-0AA8-5843-8D3E-1EEA098F82E0}"/>
              </a:ext>
            </a:extLst>
          </p:cNvPr>
          <p:cNvSpPr/>
          <p:nvPr userDrawn="1"/>
        </p:nvSpPr>
        <p:spPr>
          <a:xfrm>
            <a:off x="0" y="0"/>
            <a:ext cx="559558" cy="6858000"/>
          </a:xfrm>
          <a:prstGeom prst="rect">
            <a:avLst/>
          </a:prstGeom>
          <a:solidFill>
            <a:srgbClr val="989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magine 8" descr="Immagine che contiene tavolo&#10;&#10;Descrizione generata automaticamente">
            <a:extLst>
              <a:ext uri="{FF2B5EF4-FFF2-40B4-BE49-F238E27FC236}">
                <a16:creationId xmlns:a16="http://schemas.microsoft.com/office/drawing/2014/main" id="{AC8A7DF9-3E4E-7C4E-8F90-F54F58A40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1163" y="0"/>
            <a:ext cx="1470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18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BD73724-7B23-FE4A-B979-EF5C240A5F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135489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221F93-474F-44B7-AD70-4C23DCF9FA4B}" type="datetime1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23/10/2023</a:t>
            </a:fld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D5510DA-8359-0C44-8B24-01B1521D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rgbClr val="002E6C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CNAO – IN2P3 Collaboration meeting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2E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4060E7-C33E-F24C-9F55-BBE16252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6938" y="6492874"/>
            <a:ext cx="101917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E6C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Pag. </a:t>
            </a:r>
            <a:fld id="{D2B91252-54D1-FE45-A607-C2B73D764620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2E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873ACBD-0AA8-5843-8D3E-1EEA098F82E0}"/>
              </a:ext>
            </a:extLst>
          </p:cNvPr>
          <p:cNvSpPr/>
          <p:nvPr userDrawn="1"/>
        </p:nvSpPr>
        <p:spPr>
          <a:xfrm>
            <a:off x="0" y="0"/>
            <a:ext cx="559558" cy="6858000"/>
          </a:xfrm>
          <a:prstGeom prst="rect">
            <a:avLst/>
          </a:prstGeom>
          <a:solidFill>
            <a:srgbClr val="989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magine 7" descr="Immagine che contiene disegnando, tavolo&#10;&#10;Descrizione generata automaticamente">
            <a:extLst>
              <a:ext uri="{FF2B5EF4-FFF2-40B4-BE49-F238E27FC236}">
                <a16:creationId xmlns:a16="http://schemas.microsoft.com/office/drawing/2014/main" id="{C6D31A4D-F816-124A-BCBA-873C86217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1163" y="0"/>
            <a:ext cx="147083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175385" cy="747068"/>
          </a:xfrm>
          <a:prstGeom prst="rect">
            <a:avLst/>
          </a:prstGeom>
        </p:spPr>
      </p:pic>
      <p:pic>
        <p:nvPicPr>
          <p:cNvPr id="11" name="Picture 2" descr="Image 1 of 1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3" t="8544" r="22821"/>
          <a:stretch/>
        </p:blipFill>
        <p:spPr bwMode="auto">
          <a:xfrm>
            <a:off x="11278619" y="1"/>
            <a:ext cx="91338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432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BD73724-7B23-FE4A-B979-EF5C240A5F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135489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AC3AE4-629C-4274-A38D-951F6B5CB103}" type="datetime1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23/10/2023</a:t>
            </a:fld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D5510DA-8359-0C44-8B24-01B1521D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rgbClr val="002E6C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CNAO – IN2P3 Collaboration meeting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2E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4060E7-C33E-F24C-9F55-BBE16252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6938" y="6492874"/>
            <a:ext cx="101917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E6C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Pag. </a:t>
            </a:r>
            <a:fld id="{D2B91252-54D1-FE45-A607-C2B73D764620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2E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873ACBD-0AA8-5843-8D3E-1EEA098F82E0}"/>
              </a:ext>
            </a:extLst>
          </p:cNvPr>
          <p:cNvSpPr/>
          <p:nvPr userDrawn="1"/>
        </p:nvSpPr>
        <p:spPr>
          <a:xfrm>
            <a:off x="0" y="0"/>
            <a:ext cx="559558" cy="6858000"/>
          </a:xfrm>
          <a:prstGeom prst="rect">
            <a:avLst/>
          </a:prstGeom>
          <a:solidFill>
            <a:srgbClr val="989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magine 7" descr="Immagine che contiene disegnando, tavolo&#10;&#10;Descrizione generata automaticamente">
            <a:extLst>
              <a:ext uri="{FF2B5EF4-FFF2-40B4-BE49-F238E27FC236}">
                <a16:creationId xmlns:a16="http://schemas.microsoft.com/office/drawing/2014/main" id="{C6D31A4D-F816-124A-BCBA-873C86217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1163" y="0"/>
            <a:ext cx="1470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04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295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4" r:id="rId3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jpeg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34.png"/><Relationship Id="rId10" Type="http://schemas.openxmlformats.org/officeDocument/2006/relationships/image" Target="../media/image35.png"/><Relationship Id="rId4" Type="http://schemas.openxmlformats.org/officeDocument/2006/relationships/image" Target="../media/image29.emf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F4CCF42-CA41-EE41-90F9-E5A54A8CF3C1}"/>
              </a:ext>
            </a:extLst>
          </p:cNvPr>
          <p:cNvSpPr txBox="1"/>
          <p:nvPr/>
        </p:nvSpPr>
        <p:spPr>
          <a:xfrm>
            <a:off x="1139876" y="749028"/>
            <a:ext cx="83790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000" b="1" i="0" u="none" strike="noStrike" kern="1200" cap="none" spc="0" normalizeH="0" baseline="0" noProof="0" dirty="0">
                <a:ln>
                  <a:noFill/>
                </a:ln>
                <a:solidFill>
                  <a:srgbClr val="002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LOREM IPSUM DOLOR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000" b="1" i="0" u="none" strike="noStrike" kern="1200" cap="none" spc="0" normalizeH="0" baseline="0" noProof="0" dirty="0">
                <a:ln>
                  <a:noFill/>
                </a:ln>
                <a:solidFill>
                  <a:srgbClr val="002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 AMET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3FE038F-E035-5748-A2AD-307237EA4807}"/>
              </a:ext>
            </a:extLst>
          </p:cNvPr>
          <p:cNvSpPr txBox="1"/>
          <p:nvPr/>
        </p:nvSpPr>
        <p:spPr>
          <a:xfrm>
            <a:off x="715331" y="732699"/>
            <a:ext cx="107146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5000" b="1" dirty="0">
                <a:solidFill>
                  <a:srgbClr val="FFFF00"/>
                </a:solidFill>
              </a:rPr>
              <a:t>Beam monitoring with silicon detectors</a:t>
            </a:r>
            <a:endParaRPr kumimoji="0" lang="it-IT" sz="5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C24EB02-1E17-C243-B6FF-33CAB85111B4}"/>
              </a:ext>
            </a:extLst>
          </p:cNvPr>
          <p:cNvSpPr txBox="1"/>
          <p:nvPr/>
        </p:nvSpPr>
        <p:spPr>
          <a:xfrm>
            <a:off x="813305" y="1586841"/>
            <a:ext cx="7356763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>
                <a:solidFill>
                  <a:prstClr val="white"/>
                </a:solidFill>
              </a:rPr>
              <a:t>Prof. R. Sacchi – University of Torino and INFN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614" y="2315572"/>
            <a:ext cx="2265596" cy="14399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/>
          <p:cNvSpPr txBox="1"/>
          <p:nvPr/>
        </p:nvSpPr>
        <p:spPr>
          <a:xfrm>
            <a:off x="1255777" y="5498592"/>
            <a:ext cx="9229344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… follow-up of the workshop held in November 2021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51215" y="4001806"/>
            <a:ext cx="8164286" cy="13234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CNAO – IN2P3 collaboration meeting 24 October 2023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Image 1 of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3" t="8544" r="22821"/>
          <a:stretch/>
        </p:blipFill>
        <p:spPr bwMode="auto">
          <a:xfrm>
            <a:off x="2063262" y="2250830"/>
            <a:ext cx="1433624" cy="143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40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3552825" y="1340024"/>
            <a:ext cx="8572500" cy="2752725"/>
          </a:xfrm>
          <a:prstGeom prst="rect">
            <a:avLst/>
          </a:prstGeom>
          <a:solidFill>
            <a:schemeClr val="bg2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221F93-474F-44B7-AD70-4C23DCF9FA4B}" type="datetime1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23/10/2023</a:t>
            </a:fld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CNAO – IN2P3 Collaboration meeting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2E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Pag. </a:t>
            </a:r>
            <a:fld id="{D2B91252-54D1-FE45-A607-C2B73D764620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2E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0160" y="85344"/>
            <a:ext cx="987552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/>
              <a:t>Time measurements with CERN picoTDC</a:t>
            </a:r>
            <a:endParaRPr lang="en-US" sz="3600" dirty="0"/>
          </a:p>
        </p:txBody>
      </p:sp>
      <p:pic>
        <p:nvPicPr>
          <p:cNvPr id="6" name="Immagine 26">
            <a:extLst>
              <a:ext uri="{FF2B5EF4-FFF2-40B4-BE49-F238E27FC236}">
                <a16:creationId xmlns:a16="http://schemas.microsoft.com/office/drawing/2014/main" id="{689F415D-BD26-4C68-8179-FE3ED5C978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43" r="5843"/>
          <a:stretch/>
        </p:blipFill>
        <p:spPr>
          <a:xfrm rot="16200000">
            <a:off x="1143398" y="427218"/>
            <a:ext cx="1458686" cy="3238592"/>
          </a:xfrm>
          <a:prstGeom prst="rect">
            <a:avLst/>
          </a:prstGeom>
        </p:spPr>
      </p:pic>
      <p:sp>
        <p:nvSpPr>
          <p:cNvPr id="8" name="CasellaDiTesto 4">
            <a:extLst>
              <a:ext uri="{FF2B5EF4-FFF2-40B4-BE49-F238E27FC236}">
                <a16:creationId xmlns:a16="http://schemas.microsoft.com/office/drawing/2014/main" id="{DA3529AD-40E7-4826-8568-CB57734A6D4B}"/>
              </a:ext>
            </a:extLst>
          </p:cNvPr>
          <p:cNvSpPr txBox="1"/>
          <p:nvPr/>
        </p:nvSpPr>
        <p:spPr>
          <a:xfrm>
            <a:off x="250371" y="2755264"/>
            <a:ext cx="3243945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elNeue"/>
                <a:ea typeface="+mn-ea"/>
                <a:cs typeface="+mn-cs"/>
              </a:rPr>
              <a:t>3ps or 12ps binning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elNeue"/>
                <a:ea typeface="+mn-ea"/>
                <a:cs typeface="+mn-cs"/>
              </a:rPr>
              <a:t>very low jitter (&lt;1ps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elNeue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elNeue"/>
                <a:ea typeface="+mn-ea"/>
                <a:cs typeface="+mn-cs"/>
              </a:rPr>
              <a:t>High rate capability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2000" dirty="0" smtClean="0">
                <a:solidFill>
                  <a:prstClr val="black"/>
                </a:solidFill>
                <a:latin typeface="BaselNeue"/>
              </a:rPr>
              <a:t>Readout through FPGA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sellaDiTesto 36">
            <a:extLst>
              <a:ext uri="{FF2B5EF4-FFF2-40B4-BE49-F238E27FC236}">
                <a16:creationId xmlns:a16="http://schemas.microsoft.com/office/drawing/2014/main" id="{7DE9C3C8-1A6E-4FC2-9B20-DBD11700BA34}"/>
              </a:ext>
            </a:extLst>
          </p:cNvPr>
          <p:cNvSpPr txBox="1"/>
          <p:nvPr/>
        </p:nvSpPr>
        <p:spPr>
          <a:xfrm>
            <a:off x="225097" y="735662"/>
            <a:ext cx="7633028" cy="52322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marL="0" marR="0" lvl="0" indent="0" algn="ctr" defTabSz="756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CERN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picoTDC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evaluation board (64 input channels)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1257" y="1338943"/>
            <a:ext cx="3243943" cy="2743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810000" y="1638300"/>
            <a:ext cx="34385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000" b="1" dirty="0" smtClean="0">
                <a:solidFill>
                  <a:srgbClr val="002060"/>
                </a:solidFill>
              </a:rPr>
              <a:t>Successfully integrated with 1 channel of  ESA-ABACUS board</a:t>
            </a:r>
            <a:endParaRPr lang="it-IT" sz="2000" b="1" dirty="0">
              <a:solidFill>
                <a:srgbClr val="002060"/>
              </a:solidFill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it-IT" sz="2000" b="1" dirty="0" smtClean="0">
                <a:solidFill>
                  <a:srgbClr val="002060"/>
                </a:solidFill>
              </a:rPr>
              <a:t>Conversion efficiency 100%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it-IT" sz="2000" b="1" dirty="0" smtClean="0">
                <a:solidFill>
                  <a:srgbClr val="002060"/>
                </a:solidFill>
              </a:rPr>
              <a:t>Tested up to 150 MHz freq.</a:t>
            </a:r>
            <a:endParaRPr lang="en-US" sz="2000" b="1" dirty="0">
              <a:solidFill>
                <a:srgbClr val="00206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572377" y="1400175"/>
            <a:ext cx="4480831" cy="2660525"/>
            <a:chOff x="7412984" y="1291319"/>
            <a:chExt cx="4629747" cy="2782997"/>
          </a:xfrm>
        </p:grpSpPr>
        <p:grpSp>
          <p:nvGrpSpPr>
            <p:cNvPr id="32" name="Group 31"/>
            <p:cNvGrpSpPr/>
            <p:nvPr/>
          </p:nvGrpSpPr>
          <p:grpSpPr>
            <a:xfrm>
              <a:off x="7412984" y="1291319"/>
              <a:ext cx="4629747" cy="2782997"/>
              <a:chOff x="7393934" y="1338944"/>
              <a:chExt cx="4629747" cy="2782997"/>
            </a:xfrm>
          </p:grpSpPr>
          <p:pic>
            <p:nvPicPr>
              <p:cNvPr id="9" name="Picture 8" descr="delay_hist_example.pdf"/>
              <p:cNvPicPr>
                <a:picLocks noChangeAspect="1"/>
              </p:cNvPicPr>
              <p:nvPr/>
            </p:nvPicPr>
            <p:blipFill rotWithShape="1">
              <a:blip r:embed="rId3"/>
              <a:srcRect l="4741" t="9898" r="4096" b="4850"/>
              <a:stretch/>
            </p:blipFill>
            <p:spPr>
              <a:xfrm>
                <a:off x="7393934" y="1338944"/>
                <a:ext cx="4409017" cy="2782997"/>
              </a:xfrm>
              <a:prstGeom prst="rect">
                <a:avLst/>
              </a:prstGeom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10390824" y="2142716"/>
                <a:ext cx="1632857" cy="17054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0183171" y="2445658"/>
                <a:ext cx="146590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>
                    <a:solidFill>
                      <a:srgbClr val="FF0000"/>
                    </a:solidFill>
                    <a:latin typeface="Bahnschrift SemiBold" panose="020B0502040204020203" pitchFamily="34" charset="0"/>
                  </a:rPr>
                  <a:t>15 ps time resolution </a:t>
                </a:r>
                <a:endParaRPr lang="en-US" sz="2000" dirty="0">
                  <a:solidFill>
                    <a:srgbClr val="FF0000"/>
                  </a:solidFill>
                  <a:latin typeface="Bahnschrift SemiBold" panose="020B0502040204020203" pitchFamily="34" charset="0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7762874" y="1781175"/>
              <a:ext cx="12096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rgbClr val="002060"/>
                  </a:solidFill>
                </a:rPr>
                <a:t>Q</a:t>
              </a:r>
              <a:r>
                <a:rPr lang="it-IT" b="1" baseline="-25000" dirty="0" smtClean="0">
                  <a:solidFill>
                    <a:srgbClr val="002060"/>
                  </a:solidFill>
                </a:rPr>
                <a:t>in</a:t>
              </a:r>
              <a:r>
                <a:rPr lang="it-IT" b="1" dirty="0" smtClean="0">
                  <a:solidFill>
                    <a:srgbClr val="002060"/>
                  </a:solidFill>
                </a:rPr>
                <a:t> = 48 fC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791449" y="2095500"/>
              <a:ext cx="12096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rgbClr val="002060"/>
                  </a:solidFill>
                </a:rPr>
                <a:t>f = 1 MHz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762874" y="1495425"/>
              <a:ext cx="12096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u="sng" dirty="0" smtClean="0">
                  <a:solidFill>
                    <a:srgbClr val="002060"/>
                  </a:solidFill>
                </a:rPr>
                <a:t>1 channel</a:t>
              </a:r>
              <a:endParaRPr lang="en-US" b="1" u="sng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82889" y="4146115"/>
            <a:ext cx="11591993" cy="2560413"/>
            <a:chOff x="382889" y="4146115"/>
            <a:chExt cx="11591993" cy="2560413"/>
          </a:xfrm>
        </p:grpSpPr>
        <p:pic>
          <p:nvPicPr>
            <p:cNvPr id="10" name="Picture 9" descr="A computer parts on a table&#10;&#10;Description automatically generated">
              <a:extLst>
                <a:ext uri="{FF2B5EF4-FFF2-40B4-BE49-F238E27FC236}">
                  <a16:creationId xmlns:a16="http://schemas.microsoft.com/office/drawing/2014/main" id="{299971F2-BE07-03EF-B01B-16EAD1BBC7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553" t="15488" r="2538" b="2357"/>
            <a:stretch/>
          </p:blipFill>
          <p:spPr>
            <a:xfrm>
              <a:off x="4847572" y="4689805"/>
              <a:ext cx="2957122" cy="1954580"/>
            </a:xfrm>
            <a:prstGeom prst="rect">
              <a:avLst/>
            </a:prstGeom>
          </p:spPr>
        </p:pic>
        <p:pic>
          <p:nvPicPr>
            <p:cNvPr id="12" name="Picture 11" descr="A red and white electronic device&#10;&#10;Description automatically generated">
              <a:extLst>
                <a:ext uri="{FF2B5EF4-FFF2-40B4-BE49-F238E27FC236}">
                  <a16:creationId xmlns:a16="http://schemas.microsoft.com/office/drawing/2014/main" id="{E2BEA8CA-01A6-8DB1-0691-04A3E0C32F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1022" r="30317"/>
            <a:stretch/>
          </p:blipFill>
          <p:spPr>
            <a:xfrm>
              <a:off x="3557391" y="4741370"/>
              <a:ext cx="676406" cy="1965158"/>
            </a:xfrm>
            <a:prstGeom prst="rect">
              <a:avLst/>
            </a:prstGeom>
          </p:spPr>
        </p:pic>
        <p:sp>
          <p:nvSpPr>
            <p:cNvPr id="13" name="TextBox 4">
              <a:extLst>
                <a:ext uri="{FF2B5EF4-FFF2-40B4-BE49-F238E27FC236}">
                  <a16:creationId xmlns:a16="http://schemas.microsoft.com/office/drawing/2014/main" id="{7123C50D-BE9C-5E65-1A93-CD14B84D3EFD}"/>
                </a:ext>
              </a:extLst>
            </p:cNvPr>
            <p:cNvSpPr txBox="1"/>
            <p:nvPr/>
          </p:nvSpPr>
          <p:spPr>
            <a:xfrm>
              <a:off x="3824140" y="4718625"/>
              <a:ext cx="731920" cy="36933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cs typeface="Calibri"/>
                </a:rPr>
                <a:t>CFD</a:t>
              </a:r>
              <a:endParaRPr lang="en-US" b="1" dirty="0"/>
            </a:p>
          </p:txBody>
        </p:sp>
        <p:pic>
          <p:nvPicPr>
            <p:cNvPr id="14" name="Picture 13" descr="A machine on a table&#10;&#10;Description automatically generated">
              <a:extLst>
                <a:ext uri="{FF2B5EF4-FFF2-40B4-BE49-F238E27FC236}">
                  <a16:creationId xmlns:a16="http://schemas.microsoft.com/office/drawing/2014/main" id="{43B17627-BB21-C1CD-E1CD-E44FAA4E29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5616" r="61314" b="33973"/>
            <a:stretch/>
          </p:blipFill>
          <p:spPr>
            <a:xfrm flipH="1">
              <a:off x="1736691" y="4856591"/>
              <a:ext cx="1432393" cy="1525932"/>
            </a:xfrm>
            <a:prstGeom prst="rect">
              <a:avLst/>
            </a:prstGeom>
          </p:spPr>
        </p:pic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223FACF5-1339-2833-9FD3-1F7590AC092D}"/>
                </a:ext>
              </a:extLst>
            </p:cNvPr>
            <p:cNvSpPr txBox="1"/>
            <p:nvPr/>
          </p:nvSpPr>
          <p:spPr>
            <a:xfrm>
              <a:off x="382889" y="4878936"/>
              <a:ext cx="1433385" cy="1231106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u="sng" dirty="0">
                  <a:solidFill>
                    <a:srgbClr val="002060"/>
                  </a:solidFill>
                  <a:cs typeface="Calibri"/>
                </a:rPr>
                <a:t>PG </a:t>
              </a:r>
              <a:r>
                <a:rPr lang="en-US" sz="2000" b="1" u="sng" dirty="0" smtClean="0">
                  <a:solidFill>
                    <a:srgbClr val="002060"/>
                  </a:solidFill>
                  <a:cs typeface="Calibri"/>
                </a:rPr>
                <a:t>detector</a:t>
              </a:r>
            </a:p>
            <a:p>
              <a:pPr algn="ctr"/>
              <a:r>
                <a:rPr lang="it-IT" b="1" dirty="0" smtClean="0">
                  <a:solidFill>
                    <a:srgbClr val="002060"/>
                  </a:solidFill>
                  <a:cs typeface="Calibri"/>
                </a:rPr>
                <a:t>LaBr3</a:t>
              </a:r>
            </a:p>
            <a:p>
              <a:pPr algn="ctr"/>
              <a:r>
                <a:rPr lang="it-IT" b="1" dirty="0" smtClean="0">
                  <a:solidFill>
                    <a:srgbClr val="002060"/>
                  </a:solidFill>
                  <a:cs typeface="Calibri"/>
                </a:rPr>
                <a:t>+</a:t>
              </a:r>
            </a:p>
            <a:p>
              <a:pPr algn="ctr"/>
              <a:r>
                <a:rPr lang="it-IT" b="1" dirty="0" smtClean="0">
                  <a:solidFill>
                    <a:srgbClr val="002060"/>
                  </a:solidFill>
                  <a:cs typeface="Calibri"/>
                </a:rPr>
                <a:t>PMT/SIP</a:t>
              </a:r>
              <a:r>
                <a:rPr lang="it-IT" b="1" dirty="0" smtClean="0">
                  <a:cs typeface="Calibri"/>
                </a:rPr>
                <a:t>M</a:t>
              </a:r>
              <a:endParaRPr lang="en-US" b="1" dirty="0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DB610A2-0D7C-7D15-018B-22E49C8F76E5}"/>
                </a:ext>
              </a:extLst>
            </p:cNvPr>
            <p:cNvCxnSpPr>
              <a:stCxn id="14" idx="1"/>
            </p:cNvCxnSpPr>
            <p:nvPr/>
          </p:nvCxnSpPr>
          <p:spPr>
            <a:xfrm flipV="1">
              <a:off x="3169084" y="5614650"/>
              <a:ext cx="463155" cy="4907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AF1EBA6-ACE6-9CE5-A554-FBBE618FCC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58433" y="5619678"/>
              <a:ext cx="799845" cy="4508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1" t="23656" r="1469" b="19140"/>
            <a:stretch/>
          </p:blipFill>
          <p:spPr>
            <a:xfrm>
              <a:off x="8945387" y="4648571"/>
              <a:ext cx="3016970" cy="1779410"/>
            </a:xfrm>
            <a:prstGeom prst="rect">
              <a:avLst/>
            </a:prstGeom>
          </p:spPr>
        </p:pic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AF1EBA6-ACE6-9CE5-A554-FBBE618FCC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22504" y="5070620"/>
              <a:ext cx="1115084" cy="242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DAF1EBA6-ACE6-9CE5-A554-FBBE618FCC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22504" y="5223020"/>
              <a:ext cx="1115084" cy="242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DAF1EBA6-ACE6-9CE5-A554-FBBE618FCC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22504" y="5375420"/>
              <a:ext cx="1115084" cy="242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DAF1EBA6-ACE6-9CE5-A554-FBBE618FCC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22504" y="5527820"/>
              <a:ext cx="1115084" cy="242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DAF1EBA6-ACE6-9CE5-A554-FBBE618FCC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22504" y="5680220"/>
              <a:ext cx="1115084" cy="242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DAF1EBA6-ACE6-9CE5-A554-FBBE618FCC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22504" y="5832620"/>
              <a:ext cx="1115084" cy="242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AF1EBA6-ACE6-9CE5-A554-FBBE618FCC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22504" y="5985020"/>
              <a:ext cx="1115084" cy="242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DAF1EBA6-ACE6-9CE5-A554-FBBE618FCC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8329" y="6162472"/>
              <a:ext cx="1115084" cy="242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7991605" y="4684734"/>
              <a:ext cx="91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 smtClean="0">
                  <a:solidFill>
                    <a:srgbClr val="002060"/>
                  </a:solidFill>
                </a:rPr>
                <a:t>8 chn.</a:t>
              </a:r>
              <a:endParaRPr lang="en-US" sz="2000" b="1" dirty="0">
                <a:solidFill>
                  <a:srgbClr val="00206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908120" y="5112706"/>
              <a:ext cx="10292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 smtClean="0">
                  <a:solidFill>
                    <a:srgbClr val="002060"/>
                  </a:solidFill>
                </a:rPr>
                <a:t>1-4 chn.</a:t>
              </a:r>
              <a:endParaRPr lang="en-US" sz="2000" b="1" dirty="0">
                <a:solidFill>
                  <a:srgbClr val="002060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88723" y="4146115"/>
              <a:ext cx="113861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200" i="1" dirty="0" smtClean="0"/>
                <a:t>Preparation for December integration test @ CNAO</a:t>
              </a:r>
              <a:endParaRPr lang="en-US" sz="32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8420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221F93-474F-44B7-AD70-4C23DCF9FA4B}" type="datetime1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23/10/2023</a:t>
            </a:fld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CNAO – IN2P3 Collaboration meeting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2E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Pag. </a:t>
            </a:r>
            <a:fld id="{D2B91252-54D1-FE45-A607-C2B73D764620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2E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0160" y="85344"/>
            <a:ext cx="987552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/>
              <a:t>Monitoring of FLASH UHDR electron beams</a:t>
            </a:r>
            <a:endParaRPr lang="en-US" sz="3600" dirty="0"/>
          </a:p>
        </p:txBody>
      </p:sp>
      <p:pic>
        <p:nvPicPr>
          <p:cNvPr id="6" name="Segnaposto contenuto 5" descr="Immagine che contiene parete, interni, pavimento, blu&#10;&#10;Descrizione generata automaticamente">
            <a:extLst>
              <a:ext uri="{FF2B5EF4-FFF2-40B4-BE49-F238E27FC236}">
                <a16:creationId xmlns:a16="http://schemas.microsoft.com/office/drawing/2014/main" id="{2E16D657-41F8-274E-B5AF-61495295A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066" y="3701143"/>
            <a:ext cx="4248757" cy="2831398"/>
          </a:xfrm>
          <a:prstGeom prst="rect">
            <a:avLst/>
          </a:prstGeom>
        </p:spPr>
      </p:pic>
      <p:pic>
        <p:nvPicPr>
          <p:cNvPr id="9" name="Segnaposto contenuto 7">
            <a:extLst>
              <a:ext uri="{FF2B5EF4-FFF2-40B4-BE49-F238E27FC236}">
                <a16:creationId xmlns:a16="http://schemas.microsoft.com/office/drawing/2014/main" id="{C4ADB512-9BD2-61BB-A155-D87DAE2E30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95" t="20351" r="3438" b="10207"/>
          <a:stretch/>
        </p:blipFill>
        <p:spPr>
          <a:xfrm>
            <a:off x="9334356" y="3511745"/>
            <a:ext cx="2688609" cy="2962735"/>
          </a:xfrm>
          <a:prstGeom prst="rect">
            <a:avLst/>
          </a:prstGeom>
        </p:spPr>
      </p:pic>
      <p:pic>
        <p:nvPicPr>
          <p:cNvPr id="10" name="Immagine 13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4E5FA66E-0243-67B8-A095-6B553ADB6F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353"/>
          <a:stretch/>
        </p:blipFill>
        <p:spPr>
          <a:xfrm>
            <a:off x="6382982" y="3511745"/>
            <a:ext cx="2688609" cy="2962735"/>
          </a:xfrm>
          <a:prstGeom prst="rect">
            <a:avLst/>
          </a:prstGeom>
        </p:spPr>
      </p:pic>
      <p:cxnSp>
        <p:nvCxnSpPr>
          <p:cNvPr id="11" name="Connettore 2 15">
            <a:extLst>
              <a:ext uri="{FF2B5EF4-FFF2-40B4-BE49-F238E27FC236}">
                <a16:creationId xmlns:a16="http://schemas.microsoft.com/office/drawing/2014/main" id="{5A6D9A7F-3F18-D522-11BC-575AF79D3E65}"/>
              </a:ext>
            </a:extLst>
          </p:cNvPr>
          <p:cNvCxnSpPr>
            <a:cxnSpLocks/>
          </p:cNvCxnSpPr>
          <p:nvPr/>
        </p:nvCxnSpPr>
        <p:spPr>
          <a:xfrm>
            <a:off x="7937500" y="3319621"/>
            <a:ext cx="0" cy="64922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6">
            <a:extLst>
              <a:ext uri="{FF2B5EF4-FFF2-40B4-BE49-F238E27FC236}">
                <a16:creationId xmlns:a16="http://schemas.microsoft.com/office/drawing/2014/main" id="{5148D49C-4484-5DC5-6866-95E5481F92D9}"/>
              </a:ext>
            </a:extLst>
          </p:cNvPr>
          <p:cNvCxnSpPr>
            <a:cxnSpLocks/>
          </p:cNvCxnSpPr>
          <p:nvPr/>
        </p:nvCxnSpPr>
        <p:spPr>
          <a:xfrm>
            <a:off x="10003809" y="3213100"/>
            <a:ext cx="0" cy="153196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9">
            <a:extLst>
              <a:ext uri="{FF2B5EF4-FFF2-40B4-BE49-F238E27FC236}">
                <a16:creationId xmlns:a16="http://schemas.microsoft.com/office/drawing/2014/main" id="{079EF309-1EF6-B8C4-4F97-4739D46F80A6}"/>
              </a:ext>
            </a:extLst>
          </p:cNvPr>
          <p:cNvCxnSpPr>
            <a:cxnSpLocks/>
          </p:cNvCxnSpPr>
          <p:nvPr/>
        </p:nvCxnSpPr>
        <p:spPr>
          <a:xfrm>
            <a:off x="10956309" y="3213100"/>
            <a:ext cx="0" cy="151148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24">
            <a:extLst>
              <a:ext uri="{FF2B5EF4-FFF2-40B4-BE49-F238E27FC236}">
                <a16:creationId xmlns:a16="http://schemas.microsoft.com/office/drawing/2014/main" id="{E9925DC7-B6AB-6D3E-B0DC-E1E54B4D13C8}"/>
              </a:ext>
            </a:extLst>
          </p:cNvPr>
          <p:cNvSpPr txBox="1"/>
          <p:nvPr/>
        </p:nvSpPr>
        <p:spPr>
          <a:xfrm>
            <a:off x="6885331" y="3047712"/>
            <a:ext cx="21659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  <a:cs typeface="Arial" panose="020B0604020202020204" pitchFamily="34" charset="0"/>
              </a:rPr>
              <a:t>13mm </a:t>
            </a:r>
            <a:r>
              <a:rPr lang="it-IT" sz="1600" b="1" dirty="0" err="1">
                <a:solidFill>
                  <a:srgbClr val="FF0000"/>
                </a:solidFill>
                <a:cs typeface="Arial" panose="020B0604020202020204" pitchFamily="34" charset="0"/>
              </a:rPr>
              <a:t>solid</a:t>
            </a:r>
            <a:r>
              <a:rPr lang="it-IT" sz="1600" b="1" dirty="0">
                <a:solidFill>
                  <a:srgbClr val="FF0000"/>
                </a:solidFill>
                <a:cs typeface="Arial" panose="020B0604020202020204" pitchFamily="34" charset="0"/>
              </a:rPr>
              <a:t> water </a:t>
            </a:r>
            <a:r>
              <a:rPr lang="it-IT" sz="1600" b="1" dirty="0" err="1">
                <a:solidFill>
                  <a:srgbClr val="FF0000"/>
                </a:solidFill>
                <a:cs typeface="Arial" panose="020B0604020202020204" pitchFamily="34" charset="0"/>
              </a:rPr>
              <a:t>slab</a:t>
            </a:r>
            <a:r>
              <a:rPr lang="it-IT" sz="1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15" name="CasellaDiTesto 25">
            <a:extLst>
              <a:ext uri="{FF2B5EF4-FFF2-40B4-BE49-F238E27FC236}">
                <a16:creationId xmlns:a16="http://schemas.microsoft.com/office/drawing/2014/main" id="{D03CA2B4-BF71-6F1D-8452-59635FE14ECA}"/>
              </a:ext>
            </a:extLst>
          </p:cNvPr>
          <p:cNvSpPr txBox="1"/>
          <p:nvPr/>
        </p:nvSpPr>
        <p:spPr>
          <a:xfrm>
            <a:off x="9372456" y="2741479"/>
            <a:ext cx="28195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 err="1">
                <a:solidFill>
                  <a:srgbClr val="FF0000"/>
                </a:solidFill>
                <a:cs typeface="Arial" panose="020B0604020202020204" pitchFamily="34" charset="0"/>
              </a:rPr>
              <a:t>FlashDiamond</a:t>
            </a:r>
            <a:r>
              <a:rPr lang="it-IT" sz="1600" b="1" dirty="0">
                <a:solidFill>
                  <a:srgbClr val="FF0000"/>
                </a:solidFill>
                <a:cs typeface="Arial" panose="020B0604020202020204" pitchFamily="34" charset="0"/>
              </a:rPr>
              <a:t> and silicon </a:t>
            </a:r>
            <a:r>
              <a:rPr lang="it-IT" sz="1600" b="1" dirty="0" err="1">
                <a:solidFill>
                  <a:srgbClr val="FF0000"/>
                </a:solidFill>
                <a:cs typeface="Arial" panose="020B0604020202020204" pitchFamily="34" charset="0"/>
              </a:rPr>
              <a:t>sensor</a:t>
            </a:r>
            <a:r>
              <a:rPr lang="it-IT" sz="1600" b="1" dirty="0">
                <a:solidFill>
                  <a:srgbClr val="FF0000"/>
                </a:solidFill>
                <a:cs typeface="Arial" panose="020B0604020202020204" pitchFamily="34" charset="0"/>
              </a:rPr>
              <a:t> in </a:t>
            </a:r>
            <a:r>
              <a:rPr lang="it-IT" sz="1600" b="1" dirty="0" err="1">
                <a:solidFill>
                  <a:srgbClr val="FF0000"/>
                </a:solidFill>
                <a:cs typeface="Arial" panose="020B0604020202020204" pitchFamily="34" charset="0"/>
              </a:rPr>
              <a:t>same</a:t>
            </a:r>
            <a:r>
              <a:rPr lang="it-IT" sz="1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it-IT" sz="1600" b="1" dirty="0" err="1">
                <a:solidFill>
                  <a:srgbClr val="FF0000"/>
                </a:solidFill>
                <a:cs typeface="Arial" panose="020B0604020202020204" pitchFamily="34" charset="0"/>
              </a:rPr>
              <a:t>conditions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2171" y="775418"/>
            <a:ext cx="5936343" cy="2859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chemeClr val="accent6">
                  <a:lumMod val="75000"/>
                </a:schemeClr>
              </a:buClr>
            </a:pPr>
            <a:r>
              <a:rPr lang="it-IT" sz="2800" b="1" dirty="0">
                <a:solidFill>
                  <a:srgbClr val="002060"/>
                </a:solidFill>
                <a:cs typeface="Arial" panose="020B0604020202020204" pitchFamily="34" charset="0"/>
              </a:rPr>
              <a:t>ElectronFlash accelerator </a:t>
            </a:r>
            <a:r>
              <a:rPr lang="it-IT" sz="2800" dirty="0">
                <a:solidFill>
                  <a:srgbClr val="002060"/>
                </a:solidFill>
                <a:cs typeface="Arial" panose="020B0604020202020204" pitchFamily="34" charset="0"/>
              </a:rPr>
              <a:t>(</a:t>
            </a:r>
            <a:r>
              <a:rPr lang="it-IT" sz="2800" dirty="0" smtClean="0">
                <a:solidFill>
                  <a:srgbClr val="002060"/>
                </a:solidFill>
                <a:cs typeface="Arial" panose="020B0604020202020204" pitchFamily="34" charset="0"/>
              </a:rPr>
              <a:t>CFR - Pisa)</a:t>
            </a:r>
            <a:endParaRPr lang="it-IT" sz="28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9 MeV </a:t>
            </a:r>
            <a:r>
              <a:rPr lang="it-IT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electrons pulsed beam</a:t>
            </a:r>
            <a:endParaRPr lang="it-IT" sz="24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Beam current: </a:t>
            </a: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1-100 </a:t>
            </a:r>
            <a:r>
              <a:rPr 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mA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Pulse </a:t>
            </a:r>
            <a:r>
              <a:rPr 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duration: </a:t>
            </a:r>
            <a:r>
              <a:rPr 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4 𝜇s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Pulse </a:t>
            </a:r>
            <a:r>
              <a:rPr 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frequency: </a:t>
            </a: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5</a:t>
            </a:r>
            <a:r>
              <a:rPr 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Hz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Uniform fields using 3 cm PMMA </a:t>
            </a:r>
            <a:r>
              <a:rPr 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plastic </a:t>
            </a:r>
            <a:r>
              <a:rPr lang="it-IT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applicator</a:t>
            </a:r>
            <a:endParaRPr lang="it-IT" sz="24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472944" y="1360715"/>
            <a:ext cx="1538940" cy="1542117"/>
            <a:chOff x="7583288" y="1006904"/>
            <a:chExt cx="1694676" cy="1689099"/>
          </a:xfrm>
        </p:grpSpPr>
        <p:pic>
          <p:nvPicPr>
            <p:cNvPr id="18" name="Segnaposto contenuto 4">
              <a:extLst>
                <a:ext uri="{FF2B5EF4-FFF2-40B4-BE49-F238E27FC236}">
                  <a16:creationId xmlns:a16="http://schemas.microsoft.com/office/drawing/2014/main" id="{796539E6-E9AF-32D0-B92A-45A1A4ED9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7586076" y="1004116"/>
              <a:ext cx="1689099" cy="1694676"/>
            </a:xfrm>
            <a:prstGeom prst="rect">
              <a:avLst/>
            </a:prstGeom>
          </p:spPr>
        </p:pic>
        <p:sp>
          <p:nvSpPr>
            <p:cNvPr id="19" name="Rettangolo con angoli arrotondati 9">
              <a:extLst>
                <a:ext uri="{FF2B5EF4-FFF2-40B4-BE49-F238E27FC236}">
                  <a16:creationId xmlns:a16="http://schemas.microsoft.com/office/drawing/2014/main" id="{860A91FB-9386-398A-9D4D-C76D179C8055}"/>
                </a:ext>
              </a:extLst>
            </p:cNvPr>
            <p:cNvSpPr/>
            <p:nvPr/>
          </p:nvSpPr>
          <p:spPr>
            <a:xfrm>
              <a:off x="7883586" y="1378488"/>
              <a:ext cx="266635" cy="233856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Franklin Gothic Book" panose="020B0503020102020204" pitchFamily="34" charset="0"/>
              </a:endParaRPr>
            </a:p>
          </p:txBody>
        </p:sp>
        <p:sp>
          <p:nvSpPr>
            <p:cNvPr id="20" name="Rettangolo con angoli arrotondati 11">
              <a:extLst>
                <a:ext uri="{FF2B5EF4-FFF2-40B4-BE49-F238E27FC236}">
                  <a16:creationId xmlns:a16="http://schemas.microsoft.com/office/drawing/2014/main" id="{8F4A2F7E-142C-0A12-8FCB-6005BE49DF8E}"/>
                </a:ext>
              </a:extLst>
            </p:cNvPr>
            <p:cNvSpPr/>
            <p:nvPr/>
          </p:nvSpPr>
          <p:spPr>
            <a:xfrm>
              <a:off x="7703849" y="2103102"/>
              <a:ext cx="457569" cy="480417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Franklin Gothic Book" panose="020B0503020102020204" pitchFamily="34" charset="0"/>
              </a:endParaRPr>
            </a:p>
          </p:txBody>
        </p:sp>
        <p:sp>
          <p:nvSpPr>
            <p:cNvPr id="21" name="Rettangolo con angoli arrotondati 27">
              <a:extLst>
                <a:ext uri="{FF2B5EF4-FFF2-40B4-BE49-F238E27FC236}">
                  <a16:creationId xmlns:a16="http://schemas.microsoft.com/office/drawing/2014/main" id="{59DB1DE1-82B1-68CC-7D52-587772AC8262}"/>
                </a:ext>
              </a:extLst>
            </p:cNvPr>
            <p:cNvSpPr/>
            <p:nvPr/>
          </p:nvSpPr>
          <p:spPr>
            <a:xfrm>
              <a:off x="8254884" y="1748392"/>
              <a:ext cx="503326" cy="771897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>
                  <a:latin typeface="Franklin Gothic Book" panose="020B0503020102020204" pitchFamily="34" charset="0"/>
                </a:rPr>
                <a:t>f</a:t>
              </a:r>
              <a:endParaRPr lang="it-IT" dirty="0">
                <a:latin typeface="Franklin Gothic Book" panose="020B0503020102020204" pitchFamily="34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8098973" y="1311787"/>
            <a:ext cx="6096000" cy="143116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45/ </a:t>
            </a: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30𝜇m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thickness 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2/1/0.25 </a:t>
            </a: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mm</a:t>
            </a:r>
            <a:r>
              <a:rPr lang="it-IT" sz="2000" b="1" baseline="30000" dirty="0">
                <a:solidFill>
                  <a:srgbClr val="002060"/>
                </a:solidFill>
                <a:cs typeface="Arial" panose="020B0604020202020204" pitchFamily="34" charset="0"/>
              </a:rPr>
              <a:t>2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area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Bias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voltage: </a:t>
            </a:r>
            <a:r>
              <a:rPr lang="it-IT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10V ÷ 200V</a:t>
            </a:r>
            <a:endParaRPr lang="it-IT" sz="20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Dose/Pulse </a:t>
            </a:r>
            <a:r>
              <a:rPr lang="it-IT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0 ÷</a:t>
            </a: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it-IT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10Gy</a:t>
            </a:r>
            <a:endParaRPr lang="it-IT" sz="20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09877" y="750763"/>
            <a:ext cx="23460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Sensors tested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14" descr="Immagine che contiene testo, linea, schermata, Diagramma&#10;&#10;Descrizione generata automaticamente">
            <a:extLst>
              <a:ext uri="{FF2B5EF4-FFF2-40B4-BE49-F238E27FC236}">
                <a16:creationId xmlns:a16="http://schemas.microsoft.com/office/drawing/2014/main" id="{BACC15CD-FAA2-040A-E590-A8AAE7B6A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214" y="740019"/>
            <a:ext cx="4586130" cy="416920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221F93-474F-44B7-AD70-4C23DCF9FA4B}" type="datetime1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23/10/2023</a:t>
            </a:fld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CNAO – IN2P3 Collaboration meeting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2E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Pag. </a:t>
            </a:r>
            <a:fld id="{D2B91252-54D1-FE45-A607-C2B73D764620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2E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0160" y="85344"/>
            <a:ext cx="987552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/>
              <a:t>Monitoring of FLASH UHDR electron beams</a:t>
            </a:r>
            <a:endParaRPr lang="en-US" sz="3600" dirty="0"/>
          </a:p>
        </p:txBody>
      </p:sp>
      <p:pic>
        <p:nvPicPr>
          <p:cNvPr id="6" name="Immagine 12" descr="Immagine che contiene testo, linea, diagramma, schermata&#10;&#10;Descrizione generata automaticamente">
            <a:extLst>
              <a:ext uri="{FF2B5EF4-FFF2-40B4-BE49-F238E27FC236}">
                <a16:creationId xmlns:a16="http://schemas.microsoft.com/office/drawing/2014/main" id="{94041104-0427-1F73-F969-A0BEF2AFD0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77" r="6807"/>
          <a:stretch/>
        </p:blipFill>
        <p:spPr>
          <a:xfrm>
            <a:off x="1604322" y="1197429"/>
            <a:ext cx="4273964" cy="37491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40972" y="5148943"/>
            <a:ext cx="9808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400" dirty="0" smtClean="0">
                <a:solidFill>
                  <a:srgbClr val="002060"/>
                </a:solidFill>
              </a:rPr>
              <a:t>Collected charge/pulse </a:t>
            </a:r>
            <a:r>
              <a:rPr lang="it-IT" sz="2400" b="1" dirty="0" smtClean="0">
                <a:solidFill>
                  <a:srgbClr val="002060"/>
                </a:solidFill>
              </a:rPr>
              <a:t>scales </a:t>
            </a:r>
            <a:r>
              <a:rPr lang="it-IT" sz="2400" dirty="0" smtClean="0">
                <a:solidFill>
                  <a:srgbClr val="002060"/>
                </a:solidFill>
              </a:rPr>
              <a:t>with</a:t>
            </a:r>
            <a:r>
              <a:rPr lang="it-IT" sz="2400" b="1" dirty="0" smtClean="0">
                <a:solidFill>
                  <a:srgbClr val="002060"/>
                </a:solidFill>
              </a:rPr>
              <a:t> pad area </a:t>
            </a:r>
            <a:r>
              <a:rPr lang="it-IT" sz="2400" dirty="0" smtClean="0">
                <a:solidFill>
                  <a:srgbClr val="002060"/>
                </a:solidFill>
              </a:rPr>
              <a:t>and</a:t>
            </a:r>
            <a:r>
              <a:rPr lang="it-IT" sz="2400" b="1" dirty="0" smtClean="0">
                <a:solidFill>
                  <a:srgbClr val="002060"/>
                </a:solidFill>
              </a:rPr>
              <a:t> sensor thickness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400" b="1" dirty="0" smtClean="0">
                <a:solidFill>
                  <a:srgbClr val="002060"/>
                </a:solidFill>
              </a:rPr>
              <a:t>Ratios</a:t>
            </a:r>
            <a:r>
              <a:rPr lang="it-IT" sz="2400" dirty="0" smtClean="0">
                <a:solidFill>
                  <a:srgbClr val="002060"/>
                </a:solidFill>
              </a:rPr>
              <a:t> between different area/thickness </a:t>
            </a:r>
            <a:r>
              <a:rPr lang="it-IT" sz="2400" b="1" dirty="0" smtClean="0">
                <a:solidFill>
                  <a:srgbClr val="002060"/>
                </a:solidFill>
              </a:rPr>
              <a:t>independent from dose/pulse  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10886" y="2656114"/>
            <a:ext cx="3352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Charge collected (nC/pulse)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231571" y="4735286"/>
            <a:ext cx="3352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Measured dose (Gy/pulse)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259285" y="4637313"/>
            <a:ext cx="3352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Measured dose (Gy/pulse)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2339811" y="2191384"/>
            <a:ext cx="200330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chemeClr val="accent6">
                  <a:lumMod val="75000"/>
                </a:schemeClr>
              </a:buClr>
            </a:pPr>
            <a:r>
              <a:rPr lang="it-IT" b="1" dirty="0">
                <a:solidFill>
                  <a:srgbClr val="002060"/>
                </a:solidFill>
                <a:cs typeface="Arial" panose="020B0604020202020204" pitchFamily="34" charset="0"/>
              </a:rPr>
              <a:t>4 𝜇</a:t>
            </a:r>
            <a:r>
              <a:rPr lang="it-IT" b="1" dirty="0" smtClean="0">
                <a:solidFill>
                  <a:srgbClr val="002060"/>
                </a:solidFill>
                <a:cs typeface="Arial" panose="020B0604020202020204" pitchFamily="34" charset="0"/>
              </a:rPr>
              <a:t>s pulse duration</a:t>
            </a:r>
            <a:endParaRPr lang="it-IT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23983" y="2082527"/>
            <a:ext cx="200330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chemeClr val="accent6">
                  <a:lumMod val="75000"/>
                </a:schemeClr>
              </a:buClr>
            </a:pPr>
            <a:r>
              <a:rPr lang="it-IT" b="1" dirty="0">
                <a:solidFill>
                  <a:srgbClr val="002060"/>
                </a:solidFill>
                <a:cs typeface="Arial" panose="020B0604020202020204" pitchFamily="34" charset="0"/>
              </a:rPr>
              <a:t>4 𝜇</a:t>
            </a:r>
            <a:r>
              <a:rPr lang="it-IT" b="1" dirty="0" smtClean="0">
                <a:solidFill>
                  <a:srgbClr val="002060"/>
                </a:solidFill>
                <a:cs typeface="Arial" panose="020B0604020202020204" pitchFamily="34" charset="0"/>
              </a:rPr>
              <a:t>s pulse duration</a:t>
            </a:r>
            <a:endParaRPr lang="it-IT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03714" y="1284514"/>
            <a:ext cx="3233057" cy="3189515"/>
          </a:xfrm>
          <a:prstGeom prst="rect">
            <a:avLst/>
          </a:prstGeom>
          <a:solidFill>
            <a:srgbClr val="FF0000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sellaDiTesto 13">
            <a:extLst>
              <a:ext uri="{FF2B5EF4-FFF2-40B4-BE49-F238E27FC236}">
                <a16:creationId xmlns:a16="http://schemas.microsoft.com/office/drawing/2014/main" id="{E2397653-060D-D895-A9B2-35C82243720D}"/>
              </a:ext>
            </a:extLst>
          </p:cNvPr>
          <p:cNvSpPr txBox="1"/>
          <p:nvPr/>
        </p:nvSpPr>
        <p:spPr>
          <a:xfrm>
            <a:off x="2562089" y="2551154"/>
            <a:ext cx="13241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FLASH regime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672943" y="1251857"/>
            <a:ext cx="3102428" cy="3189515"/>
          </a:xfrm>
          <a:prstGeom prst="rect">
            <a:avLst/>
          </a:prstGeom>
          <a:solidFill>
            <a:srgbClr val="FF0000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asellaDiTesto 13">
            <a:extLst>
              <a:ext uri="{FF2B5EF4-FFF2-40B4-BE49-F238E27FC236}">
                <a16:creationId xmlns:a16="http://schemas.microsoft.com/office/drawing/2014/main" id="{E2397653-060D-D895-A9B2-35C82243720D}"/>
              </a:ext>
            </a:extLst>
          </p:cNvPr>
          <p:cNvSpPr txBox="1"/>
          <p:nvPr/>
        </p:nvSpPr>
        <p:spPr>
          <a:xfrm>
            <a:off x="6731318" y="2485840"/>
            <a:ext cx="11608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FLASH regime</a:t>
            </a:r>
            <a:endParaRPr lang="it-IT" sz="1600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80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221F93-474F-44B7-AD70-4C23DCF9FA4B}" type="datetime1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23/10/2023</a:t>
            </a:fld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CNAO – IN2P3 Collaboration meeting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2E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Pag. </a:t>
            </a:r>
            <a:fld id="{D2B91252-54D1-FE45-A607-C2B73D764620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2E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80160" y="85344"/>
            <a:ext cx="987552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/>
              <a:t>Monitoring of FLASH UHDR: front-end readout</a:t>
            </a:r>
            <a:endParaRPr lang="en-US" sz="3600" dirty="0"/>
          </a:p>
        </p:txBody>
      </p:sp>
      <p:sp>
        <p:nvSpPr>
          <p:cNvPr id="17" name="TextBox 16"/>
          <p:cNvSpPr txBox="1"/>
          <p:nvPr/>
        </p:nvSpPr>
        <p:spPr>
          <a:xfrm>
            <a:off x="511629" y="751114"/>
            <a:ext cx="50400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2060"/>
                </a:solidFill>
              </a:rPr>
              <a:t>Readout with TERA08 readout ASIC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rgbClr val="002060"/>
                </a:solidFill>
              </a:rPr>
              <a:t>64-channels front-end used @ CNAO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2060"/>
                </a:solidFill>
              </a:rPr>
              <a:t>d</a:t>
            </a:r>
            <a:r>
              <a:rPr lang="it-IT" sz="2000" dirty="0" smtClean="0">
                <a:solidFill>
                  <a:srgbClr val="002060"/>
                </a:solidFill>
              </a:rPr>
              <a:t>eadtime free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rgbClr val="002060"/>
                </a:solidFill>
              </a:rPr>
              <a:t>RC input circuit </a:t>
            </a:r>
            <a:r>
              <a:rPr lang="it-IT" sz="2000" dirty="0" smtClean="0">
                <a:solidFill>
                  <a:srgbClr val="002060"/>
                </a:solidFill>
              </a:rPr>
              <a:t>to prevent from saturation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5758543" y="849086"/>
            <a:ext cx="21771" cy="5334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370507" y="2438399"/>
            <a:ext cx="5181208" cy="3896303"/>
            <a:chOff x="283420" y="2013857"/>
            <a:chExt cx="5345921" cy="4026932"/>
          </a:xfrm>
        </p:grpSpPr>
        <p:grpSp>
          <p:nvGrpSpPr>
            <p:cNvPr id="36" name="Group 35"/>
            <p:cNvGrpSpPr/>
            <p:nvPr/>
          </p:nvGrpSpPr>
          <p:grpSpPr>
            <a:xfrm>
              <a:off x="424544" y="2013857"/>
              <a:ext cx="5204797" cy="3920047"/>
              <a:chOff x="424544" y="2013857"/>
              <a:chExt cx="5204797" cy="3920047"/>
            </a:xfrm>
          </p:grpSpPr>
          <p:pic>
            <p:nvPicPr>
              <p:cNvPr id="5" name="Segnaposto contenuto 15" descr="Immagine che contiene testo, linea, Diagramma, diagramma&#10;&#10;Descrizione generata automaticamente">
                <a:extLst>
                  <a:ext uri="{FF2B5EF4-FFF2-40B4-BE49-F238E27FC236}">
                    <a16:creationId xmlns:a16="http://schemas.microsoft.com/office/drawing/2014/main" id="{52112213-6AA3-0063-5F37-EFF700E65E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591" t="9724" r="8482" b="498"/>
              <a:stretch/>
            </p:blipFill>
            <p:spPr>
              <a:xfrm>
                <a:off x="424544" y="2013857"/>
                <a:ext cx="5204797" cy="3920047"/>
              </a:xfrm>
              <a:prstGeom prst="rect">
                <a:avLst/>
              </a:prstGeom>
            </p:spPr>
          </p:pic>
          <p:sp>
            <p:nvSpPr>
              <p:cNvPr id="12" name="CasellaDiTesto 5">
                <a:extLst>
                  <a:ext uri="{FF2B5EF4-FFF2-40B4-BE49-F238E27FC236}">
                    <a16:creationId xmlns:a16="http://schemas.microsoft.com/office/drawing/2014/main" id="{642A7FF0-914D-84DE-E22C-2DEC8EA7299D}"/>
                  </a:ext>
                </a:extLst>
              </p:cNvPr>
              <p:cNvSpPr txBox="1"/>
              <p:nvPr/>
            </p:nvSpPr>
            <p:spPr>
              <a:xfrm>
                <a:off x="3472543" y="4765869"/>
                <a:ext cx="140425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300" dirty="0">
                    <a:solidFill>
                      <a:srgbClr val="9D4131"/>
                    </a:solidFill>
                    <a:latin typeface="Palatino Linotype" panose="02040502050505030304" pitchFamily="18" charset="0"/>
                    <a:ea typeface="Ayuthaya" pitchFamily="2" charset="-34"/>
                    <a:cs typeface="Arial" panose="020B0604020202020204" pitchFamily="34" charset="0"/>
                  </a:rPr>
                  <a:t>UNPUBLISHED RESULTS!</a:t>
                </a:r>
              </a:p>
            </p:txBody>
          </p:sp>
          <p:sp>
            <p:nvSpPr>
              <p:cNvPr id="13" name="Rettangolo con angoli arrotondati 7">
                <a:extLst>
                  <a:ext uri="{FF2B5EF4-FFF2-40B4-BE49-F238E27FC236}">
                    <a16:creationId xmlns:a16="http://schemas.microsoft.com/office/drawing/2014/main" id="{E8BB02B6-EF9C-3F08-D3D4-C88D47A683CD}"/>
                  </a:ext>
                </a:extLst>
              </p:cNvPr>
              <p:cNvSpPr/>
              <p:nvPr/>
            </p:nvSpPr>
            <p:spPr>
              <a:xfrm>
                <a:off x="3433468" y="4779134"/>
                <a:ext cx="1465103" cy="456546"/>
              </a:xfrm>
              <a:prstGeom prst="roundRect">
                <a:avLst/>
              </a:prstGeom>
              <a:noFill/>
              <a:ln w="22225">
                <a:solidFill>
                  <a:srgbClr val="9D4131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xmlns="" sd="1219033472">
                      <a:custGeom>
                        <a:avLst/>
                        <a:gdLst>
                          <a:gd name="connsiteX0" fmla="*/ 0 w 1896781"/>
                          <a:gd name="connsiteY0" fmla="*/ 92335 h 553998"/>
                          <a:gd name="connsiteX1" fmla="*/ 92335 w 1896781"/>
                          <a:gd name="connsiteY1" fmla="*/ 0 h 553998"/>
                          <a:gd name="connsiteX2" fmla="*/ 1804446 w 1896781"/>
                          <a:gd name="connsiteY2" fmla="*/ 0 h 553998"/>
                          <a:gd name="connsiteX3" fmla="*/ 1896781 w 1896781"/>
                          <a:gd name="connsiteY3" fmla="*/ 92335 h 553998"/>
                          <a:gd name="connsiteX4" fmla="*/ 1896781 w 1896781"/>
                          <a:gd name="connsiteY4" fmla="*/ 461663 h 553998"/>
                          <a:gd name="connsiteX5" fmla="*/ 1804446 w 1896781"/>
                          <a:gd name="connsiteY5" fmla="*/ 553998 h 553998"/>
                          <a:gd name="connsiteX6" fmla="*/ 92335 w 1896781"/>
                          <a:gd name="connsiteY6" fmla="*/ 553998 h 553998"/>
                          <a:gd name="connsiteX7" fmla="*/ 0 w 1896781"/>
                          <a:gd name="connsiteY7" fmla="*/ 461663 h 553998"/>
                          <a:gd name="connsiteX8" fmla="*/ 0 w 1896781"/>
                          <a:gd name="connsiteY8" fmla="*/ 92335 h 55399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896781" h="553998" extrusionOk="0">
                            <a:moveTo>
                              <a:pt x="0" y="92335"/>
                            </a:moveTo>
                            <a:cubicBezTo>
                              <a:pt x="-6298" y="37455"/>
                              <a:pt x="34701" y="2492"/>
                              <a:pt x="92335" y="0"/>
                            </a:cubicBezTo>
                            <a:cubicBezTo>
                              <a:pt x="349065" y="-131260"/>
                              <a:pt x="1529379" y="81928"/>
                              <a:pt x="1804446" y="0"/>
                            </a:cubicBezTo>
                            <a:cubicBezTo>
                              <a:pt x="1851394" y="3952"/>
                              <a:pt x="1896133" y="44923"/>
                              <a:pt x="1896781" y="92335"/>
                            </a:cubicBezTo>
                            <a:cubicBezTo>
                              <a:pt x="1876854" y="150749"/>
                              <a:pt x="1869992" y="390908"/>
                              <a:pt x="1896781" y="461663"/>
                            </a:cubicBezTo>
                            <a:cubicBezTo>
                              <a:pt x="1904838" y="513614"/>
                              <a:pt x="1859121" y="546425"/>
                              <a:pt x="1804446" y="553998"/>
                            </a:cubicBezTo>
                            <a:cubicBezTo>
                              <a:pt x="985062" y="441704"/>
                              <a:pt x="317178" y="482337"/>
                              <a:pt x="92335" y="553998"/>
                            </a:cubicBezTo>
                            <a:cubicBezTo>
                              <a:pt x="40300" y="544079"/>
                              <a:pt x="-2088" y="515560"/>
                              <a:pt x="0" y="461663"/>
                            </a:cubicBezTo>
                            <a:cubicBezTo>
                              <a:pt x="679" y="418068"/>
                              <a:pt x="30738" y="180936"/>
                              <a:pt x="0" y="92335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buFont typeface="Wingdings" pitchFamily="2" charset="2"/>
                  <a:buChar char="q"/>
                </a:pPr>
                <a:endParaRPr lang="it-IT" dirty="0">
                  <a:latin typeface="Franklin Gothic Book" panose="020B0503020102020204" pitchFamily="34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025300" y="2794632"/>
                <a:ext cx="322485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74625" indent="-174625">
                  <a:buFont typeface="Arial" panose="020B0604020202020204" pitchFamily="34" charset="0"/>
                  <a:buChar char="•"/>
                </a:pPr>
                <a:r>
                  <a:rPr lang="it-IT" sz="1600" b="1" dirty="0" smtClean="0">
                    <a:solidFill>
                      <a:srgbClr val="002060"/>
                    </a:solidFill>
                  </a:rPr>
                  <a:t>45 𝜇m thickness, 2mm</a:t>
                </a:r>
                <a:r>
                  <a:rPr lang="it-IT" sz="1600" b="1" baseline="30000" dirty="0" smtClean="0">
                    <a:solidFill>
                      <a:srgbClr val="002060"/>
                    </a:solidFill>
                  </a:rPr>
                  <a:t>2 </a:t>
                </a:r>
                <a:r>
                  <a:rPr lang="it-IT" sz="1600" b="1" dirty="0" smtClean="0">
                    <a:solidFill>
                      <a:srgbClr val="002060"/>
                    </a:solidFill>
                  </a:rPr>
                  <a:t>area pad</a:t>
                </a:r>
              </a:p>
              <a:p>
                <a:pPr marL="174625" indent="-174625">
                  <a:buFont typeface="Arial" panose="020B0604020202020204" pitchFamily="34" charset="0"/>
                  <a:buChar char="•"/>
                </a:pPr>
                <a:r>
                  <a:rPr lang="it-IT" sz="1600" b="1" dirty="0" smtClean="0">
                    <a:solidFill>
                      <a:srgbClr val="002060"/>
                    </a:solidFill>
                  </a:rPr>
                  <a:t>200 V bias voltage</a:t>
                </a:r>
                <a:endParaRPr lang="it-IT" sz="1600" b="1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 rot="16200000">
              <a:off x="-1475015" y="3783178"/>
              <a:ext cx="38862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smtClean="0"/>
                <a:t>Charge collected (nC/pulse)</a:t>
              </a:r>
              <a:endParaRPr lang="en-US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621971" y="5671457"/>
              <a:ext cx="33528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smtClean="0"/>
                <a:t>Measured dose (Gy/pulse)</a:t>
              </a:r>
              <a:endParaRPr lang="en-US" b="1" dirty="0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5838810" y="751505"/>
            <a:ext cx="62439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>
                <a:solidFill>
                  <a:srgbClr val="002060"/>
                </a:solidFill>
              </a:rPr>
              <a:t>Detector interface board for TERA09 front-end</a:t>
            </a:r>
            <a:endParaRPr lang="it-IT" sz="2400" b="1" dirty="0">
              <a:solidFill>
                <a:srgbClr val="002060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750629" y="1251454"/>
            <a:ext cx="3978077" cy="3377526"/>
            <a:chOff x="7151915" y="1240568"/>
            <a:chExt cx="3978077" cy="3377526"/>
          </a:xfrm>
        </p:grpSpPr>
        <p:pic>
          <p:nvPicPr>
            <p:cNvPr id="19" name="Immagine 6">
              <a:extLst>
                <a:ext uri="{FF2B5EF4-FFF2-40B4-BE49-F238E27FC236}">
                  <a16:creationId xmlns:a16="http://schemas.microsoft.com/office/drawing/2014/main" id="{8B25D890-2FF1-8891-47D9-2E5B136A1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51915" y="1240568"/>
              <a:ext cx="3978077" cy="3377526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9" t="21294" r="32338" b="20796"/>
            <a:stretch/>
          </p:blipFill>
          <p:spPr>
            <a:xfrm>
              <a:off x="9043156" y="2383970"/>
              <a:ext cx="902515" cy="89150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839200" y="2525486"/>
              <a:ext cx="13171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smtClean="0">
                  <a:solidFill>
                    <a:srgbClr val="4472C4"/>
                  </a:solidFill>
                </a:rPr>
                <a:t>144 strip sensor</a:t>
              </a:r>
              <a:endParaRPr lang="en-US" sz="1600" b="1" dirty="0">
                <a:solidFill>
                  <a:srgbClr val="4472C4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5900057" y="4626429"/>
            <a:ext cx="59000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b="1" dirty="0" smtClean="0">
                <a:solidFill>
                  <a:srgbClr val="002060"/>
                </a:solidFill>
              </a:rPr>
              <a:t>4 × dynamic range</a:t>
            </a:r>
            <a:r>
              <a:rPr lang="it-IT" sz="2000" dirty="0" smtClean="0">
                <a:solidFill>
                  <a:srgbClr val="002060"/>
                </a:solidFill>
              </a:rPr>
              <a:t> compared to TERA08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b="1" dirty="0" smtClean="0">
                <a:solidFill>
                  <a:srgbClr val="002060"/>
                </a:solidFill>
              </a:rPr>
              <a:t>Large area </a:t>
            </a:r>
            <a:r>
              <a:rPr lang="it-IT" sz="2000" dirty="0" smtClean="0">
                <a:solidFill>
                  <a:srgbClr val="002060"/>
                </a:solidFill>
              </a:rPr>
              <a:t>sensor (2.7×2.7 cm</a:t>
            </a:r>
            <a:r>
              <a:rPr lang="it-IT" sz="2000" baseline="30000" dirty="0" smtClean="0">
                <a:solidFill>
                  <a:srgbClr val="002060"/>
                </a:solidFill>
              </a:rPr>
              <a:t>2</a:t>
            </a:r>
            <a:r>
              <a:rPr lang="it-IT" sz="2000" dirty="0" smtClean="0">
                <a:solidFill>
                  <a:srgbClr val="002060"/>
                </a:solidFill>
              </a:rPr>
              <a:t>) to cover </a:t>
            </a:r>
            <a:r>
              <a:rPr lang="it-IT" sz="2000" b="1" dirty="0" smtClean="0">
                <a:solidFill>
                  <a:srgbClr val="002060"/>
                </a:solidFill>
              </a:rPr>
              <a:t>proton </a:t>
            </a:r>
            <a:r>
              <a:rPr lang="it-IT" sz="2000" dirty="0" smtClean="0">
                <a:solidFill>
                  <a:srgbClr val="002060"/>
                </a:solidFill>
              </a:rPr>
              <a:t>pencil beam cross section</a:t>
            </a:r>
          </a:p>
        </p:txBody>
      </p:sp>
      <p:sp>
        <p:nvSpPr>
          <p:cNvPr id="31" name="Rettangolo 19">
            <a:extLst>
              <a:ext uri="{FF2B5EF4-FFF2-40B4-BE49-F238E27FC236}">
                <a16:creationId xmlns:a16="http://schemas.microsoft.com/office/drawing/2014/main" id="{6DFFAB24-1632-8106-3468-B2514FC264A4}"/>
              </a:ext>
            </a:extLst>
          </p:cNvPr>
          <p:cNvSpPr/>
          <p:nvPr/>
        </p:nvSpPr>
        <p:spPr>
          <a:xfrm rot="16200000">
            <a:off x="6577324" y="2109479"/>
            <a:ext cx="1003896" cy="655432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5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TERA09</a:t>
            </a:r>
          </a:p>
          <a:p>
            <a:pPr algn="ctr"/>
            <a:r>
              <a:rPr lang="it-IT" sz="15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64 ch. </a:t>
            </a:r>
            <a:endParaRPr lang="it-IT" sz="15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3" name="Rettangolo 19">
            <a:extLst>
              <a:ext uri="{FF2B5EF4-FFF2-40B4-BE49-F238E27FC236}">
                <a16:creationId xmlns:a16="http://schemas.microsoft.com/office/drawing/2014/main" id="{6DFFAB24-1632-8106-3468-B2514FC264A4}"/>
              </a:ext>
            </a:extLst>
          </p:cNvPr>
          <p:cNvSpPr/>
          <p:nvPr/>
        </p:nvSpPr>
        <p:spPr>
          <a:xfrm rot="16200000">
            <a:off x="6577324" y="3165393"/>
            <a:ext cx="1003896" cy="655432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5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TERA09</a:t>
            </a:r>
          </a:p>
          <a:p>
            <a:pPr algn="ctr"/>
            <a:r>
              <a:rPr lang="it-IT" sz="15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64 ch. </a:t>
            </a:r>
            <a:endParaRPr lang="it-IT" sz="15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4" name="Right Arrow 33"/>
          <p:cNvSpPr/>
          <p:nvPr/>
        </p:nvSpPr>
        <p:spPr>
          <a:xfrm rot="10800000">
            <a:off x="7532915" y="2177143"/>
            <a:ext cx="359228" cy="4898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 rot="10800000">
            <a:off x="7522029" y="3222171"/>
            <a:ext cx="359228" cy="4898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116149" y="5715392"/>
            <a:ext cx="58389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 smtClean="0">
                <a:solidFill>
                  <a:srgbClr val="4472C4"/>
                </a:solidFill>
              </a:rPr>
              <a:t>Tests foreseen at TIFPA beginning 2024</a:t>
            </a:r>
            <a:endParaRPr lang="en-US" sz="2800" dirty="0">
              <a:solidFill>
                <a:srgbClr val="4472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73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  <p:bldP spid="31" grpId="0" animBg="1"/>
      <p:bldP spid="33" grpId="0" animBg="1"/>
      <p:bldP spid="34" grpId="0" animBg="1"/>
      <p:bldP spid="35" grpId="0" animBg="1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8D4B9-C776-405C-B6CF-B7C36BAFCED2}" type="datetime1">
              <a:rPr lang="it-IT" smtClean="0"/>
              <a:t>23/10/2023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CNAO – IN2P3 Collaboration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AA19E-CE74-4DAC-B7DB-168B59DC7E00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84300" y="96971"/>
            <a:ext cx="953770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/>
              <a:t>Summary and Outlook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205774" y="856357"/>
            <a:ext cx="12062425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013" indent="-354013">
              <a:buFont typeface="Wingdings" panose="05000000000000000000" pitchFamily="2" charset="2"/>
              <a:buChar char="§"/>
            </a:pPr>
            <a:r>
              <a:rPr lang="it-IT" sz="28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Silicon detectors offer interesting features for new developments in beam monitoring in PT</a:t>
            </a:r>
          </a:p>
          <a:p>
            <a:pPr marL="354013" indent="-354013">
              <a:buFont typeface="Wingdings" panose="05000000000000000000" pitchFamily="2" charset="2"/>
              <a:buChar char="§"/>
            </a:pPr>
            <a:endParaRPr lang="it-IT" sz="28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8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Integrating </a:t>
            </a:r>
            <a:r>
              <a:rPr lang="it-IT" sz="2800" dirty="0">
                <a:solidFill>
                  <a:srgbClr val="002060"/>
                </a:solidFill>
                <a:latin typeface="Trebuchet MS" panose="020B0603020202020204" pitchFamily="34" charset="0"/>
              </a:rPr>
              <a:t>counting and timing in the same </a:t>
            </a:r>
            <a:r>
              <a:rPr lang="it-IT" sz="28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device seem possible with </a:t>
            </a:r>
            <a:r>
              <a:rPr lang="it-IT" sz="2800" dirty="0">
                <a:solidFill>
                  <a:srgbClr val="002060"/>
                </a:solidFill>
                <a:latin typeface="Trebuchet MS" panose="020B0603020202020204" pitchFamily="34" charset="0"/>
              </a:rPr>
              <a:t>state-of-the-art TDCs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8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354013" indent="-354013">
              <a:buFont typeface="Wingdings" panose="05000000000000000000" pitchFamily="2" charset="2"/>
              <a:buChar char="§"/>
            </a:pPr>
            <a:r>
              <a:rPr lang="it-IT" sz="28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Covering </a:t>
            </a:r>
            <a:r>
              <a:rPr lang="it-IT" sz="28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larger </a:t>
            </a:r>
            <a:r>
              <a:rPr lang="it-IT" sz="28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(20×20 cm</a:t>
            </a:r>
            <a:r>
              <a:rPr lang="it-IT" sz="2800" baseline="300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2</a:t>
            </a:r>
            <a:r>
              <a:rPr lang="it-IT" sz="28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) </a:t>
            </a:r>
            <a:r>
              <a:rPr lang="it-IT" sz="28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area and reaching clinical proton beam fluxes require pixel segmentation</a:t>
            </a:r>
            <a:endParaRPr lang="it-IT" sz="2800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it-IT" sz="2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quantum </a:t>
            </a:r>
            <a:r>
              <a:rPr lang="it-IT" sz="2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leap in system complexity (and costs </a:t>
            </a:r>
            <a:r>
              <a:rPr lang="it-IT" sz="2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!!!)</a:t>
            </a:r>
            <a:endParaRPr lang="it-IT" sz="2400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8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Good linearity with dose per pulse </a:t>
            </a:r>
            <a:r>
              <a:rPr lang="it-IT" sz="2800" dirty="0">
                <a:solidFill>
                  <a:srgbClr val="002060"/>
                </a:solidFill>
                <a:latin typeface="Trebuchet MS" panose="020B0603020202020204" pitchFamily="34" charset="0"/>
              </a:rPr>
              <a:t>was demonstrated </a:t>
            </a:r>
            <a:r>
              <a:rPr lang="it-IT" sz="28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in FLASH e</a:t>
            </a:r>
            <a:r>
              <a:rPr lang="it-IT" sz="2800" baseline="300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-</a:t>
            </a:r>
            <a:r>
              <a:rPr lang="it-IT" sz="28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beams</a:t>
            </a:r>
            <a:endParaRPr lang="it-IT" sz="24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it-IT" sz="2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Interesting for possible combined Si – IC technology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it-IT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Results need to be confirmed with </a:t>
            </a:r>
            <a:r>
              <a:rPr lang="it-IT" sz="2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p-beams</a:t>
            </a:r>
            <a:endParaRPr lang="it-IT" sz="24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endParaRPr lang="it-IT" sz="2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238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56AAC-FC2B-4E1D-90DA-0F74EDFD8FED}" type="datetime1">
              <a:rPr lang="it-IT" smtClean="0"/>
              <a:t>23/10/2023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CNAO – IN2P3 Collaboration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AA19E-CE74-4DAC-B7DB-168B59DC7E00}" type="slidenum">
              <a:rPr lang="en-US" smtClean="0"/>
              <a:t>15</a:t>
            </a:fld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5CDDD313-5DF2-B9DA-2553-D2BBBE4798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2" b="15152"/>
          <a:stretch/>
        </p:blipFill>
        <p:spPr>
          <a:xfrm>
            <a:off x="933719" y="609600"/>
            <a:ext cx="10498991" cy="540537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78325" y="3907972"/>
            <a:ext cx="529895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Thank you </a:t>
            </a:r>
            <a:endParaRPr lang="en-US" sz="8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325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040930"/>
            <a:ext cx="1354896" cy="365125"/>
          </a:xfrm>
        </p:spPr>
        <p:txBody>
          <a:bodyPr/>
          <a:lstStyle/>
          <a:p>
            <a:fld id="{53712B7A-E58F-438B-9B5F-22823EE2CA51}" type="datetime1">
              <a:rPr lang="it-IT" smtClean="0"/>
              <a:t>23/10/2023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040930"/>
            <a:ext cx="4114800" cy="365125"/>
          </a:xfrm>
        </p:spPr>
        <p:txBody>
          <a:bodyPr/>
          <a:lstStyle/>
          <a:p>
            <a:r>
              <a:rPr lang="en-US" smtClean="0"/>
              <a:t>CNAO – IN2P3 Collaboration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AA19E-CE74-4DAC-B7DB-168B59DC7E00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00843" y="0"/>
            <a:ext cx="9985248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4A66AC"/>
                </a:solidFill>
              </a:rPr>
              <a:t>Motivation for Solid State sensors</a:t>
            </a:r>
            <a:endParaRPr lang="en-US" sz="3600" dirty="0">
              <a:solidFill>
                <a:srgbClr val="4A66AC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035954" y="724237"/>
            <a:ext cx="1712524" cy="1330088"/>
            <a:chOff x="147068" y="1067345"/>
            <a:chExt cx="2405065" cy="2126889"/>
          </a:xfrm>
        </p:grpSpPr>
        <p:pic>
          <p:nvPicPr>
            <p:cNvPr id="6" name="Picture 9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04" t="27240" r="47763" b="40320"/>
            <a:stretch>
              <a:fillRect/>
            </a:stretch>
          </p:blipFill>
          <p:spPr bwMode="auto">
            <a:xfrm>
              <a:off x="464026" y="1067345"/>
              <a:ext cx="2088107" cy="21268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29999" t="25200" r="47499" b="40320"/>
                    <a:stretch>
                      <a:fillRect/>
                    </a:stretch>
                  </a:blipFill>
                </a14:hiddenFill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068" y="1143142"/>
              <a:ext cx="542925" cy="19240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431647" y="942549"/>
            <a:ext cx="1831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IONIZATION CHAMBERS</a:t>
            </a:r>
            <a:endParaRPr lang="en-US" sz="2400" b="1" i="1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929905" y="912318"/>
            <a:ext cx="2259131" cy="1025667"/>
            <a:chOff x="5394221" y="1358235"/>
            <a:chExt cx="2259131" cy="1025667"/>
          </a:xfrm>
        </p:grpSpPr>
        <p:sp>
          <p:nvSpPr>
            <p:cNvPr id="12" name="TextBox 11"/>
            <p:cNvSpPr txBox="1"/>
            <p:nvPr/>
          </p:nvSpPr>
          <p:spPr>
            <a:xfrm>
              <a:off x="6473497" y="1444525"/>
              <a:ext cx="11798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i="1" dirty="0" smtClean="0">
                  <a:solidFill>
                    <a:srgbClr val="002060"/>
                  </a:solidFill>
                  <a:latin typeface="Trebuchet MS" panose="020B0603020202020204" pitchFamily="34" charset="0"/>
                </a:rPr>
                <a:t>SOLID STATE</a:t>
              </a:r>
            </a:p>
          </p:txBody>
        </p:sp>
        <p:pic>
          <p:nvPicPr>
            <p:cNvPr id="7" name="Immagine 3"/>
            <p:cNvPicPr>
              <a:picLocks noChangeAspect="1"/>
            </p:cNvPicPr>
            <p:nvPr/>
          </p:nvPicPr>
          <p:blipFill rotWithShape="1">
            <a:blip r:embed="rId4"/>
            <a:srcRect l="28045"/>
            <a:stretch/>
          </p:blipFill>
          <p:spPr>
            <a:xfrm>
              <a:off x="5394221" y="1358235"/>
              <a:ext cx="1115609" cy="10256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4" name="TextBox 23"/>
          <p:cNvSpPr txBox="1"/>
          <p:nvPr/>
        </p:nvSpPr>
        <p:spPr>
          <a:xfrm>
            <a:off x="7857460" y="732233"/>
            <a:ext cx="4334540" cy="50167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u="sng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Main issues</a:t>
            </a:r>
            <a:endParaRPr lang="it-IT" sz="2400" b="1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endParaRPr lang="it-IT" sz="2000" b="1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it-IT" sz="20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Counting particles: signal pile-up </a:t>
            </a:r>
          </a:p>
          <a:p>
            <a:pPr defTabSz="447675"/>
            <a:r>
              <a:rPr lang="it-IT" sz="24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	</a:t>
            </a:r>
            <a:r>
              <a:rPr lang="it-IT" sz="2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fast sensors &amp; readout</a:t>
            </a:r>
          </a:p>
          <a:p>
            <a:pPr defTabSz="447675"/>
            <a:r>
              <a:rPr lang="it-IT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it-IT" sz="2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segmentation</a:t>
            </a:r>
          </a:p>
          <a:p>
            <a:pPr defTabSz="447675"/>
            <a:r>
              <a:rPr lang="it-IT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→ difficult </a:t>
            </a:r>
            <a:r>
              <a:rPr lang="it-IT" sz="2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above </a:t>
            </a:r>
            <a:r>
              <a:rPr lang="it-IT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it-IT" sz="2400" b="1" baseline="30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it-IT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p/cm</a:t>
            </a:r>
            <a:r>
              <a:rPr lang="it-IT" sz="2400" b="1" baseline="30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it-IT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 </a:t>
            </a:r>
            <a:endParaRPr lang="it-IT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447675"/>
            <a:endParaRPr lang="it-IT" sz="2400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447675"/>
            <a:r>
              <a:rPr lang="it-IT" sz="20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High dose rates (FLASH)  </a:t>
            </a:r>
            <a:endParaRPr lang="it-IT" sz="20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defTabSz="447675"/>
            <a:r>
              <a:rPr lang="it-IT" sz="2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→ 10</a:t>
            </a:r>
            <a:r>
              <a:rPr lang="it-IT" sz="2400" baseline="30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it-IT" sz="2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× </a:t>
            </a:r>
            <a:r>
              <a:rPr lang="it-IT" sz="2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dose rates</a:t>
            </a:r>
          </a:p>
          <a:p>
            <a:pPr defTabSz="447675"/>
            <a:r>
              <a:rPr lang="it-IT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→ </a:t>
            </a:r>
            <a:r>
              <a:rPr lang="it-IT" sz="2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plasma effects in silicon</a:t>
            </a:r>
          </a:p>
          <a:p>
            <a:endParaRPr lang="it-IT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000" b="1" dirty="0" smtClean="0">
                <a:solidFill>
                  <a:srgbClr val="00206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Radiation tolerance</a:t>
            </a:r>
          </a:p>
          <a:p>
            <a:pPr defTabSz="447675"/>
            <a:r>
              <a:rPr lang="it-IT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it-IT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lang="it-IT" sz="2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manufacturing strategies</a:t>
            </a:r>
          </a:p>
          <a:p>
            <a:pPr defTabSz="447675"/>
            <a:r>
              <a:rPr lang="it-IT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it-IT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damage compensation</a:t>
            </a:r>
            <a:endParaRPr lang="en-US" sz="2400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798795" y="5825507"/>
            <a:ext cx="4472154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Increased complexity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777098"/>
              </p:ext>
            </p:extLst>
          </p:nvPr>
        </p:nvGraphicFramePr>
        <p:xfrm>
          <a:off x="168441" y="2111451"/>
          <a:ext cx="7708603" cy="452628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950127">
                  <a:extLst>
                    <a:ext uri="{9D8B030D-6E8A-4147-A177-3AD203B41FA5}">
                      <a16:colId xmlns:a16="http://schemas.microsoft.com/office/drawing/2014/main" val="404232881"/>
                    </a:ext>
                  </a:extLst>
                </a:gridCol>
                <a:gridCol w="1739209">
                  <a:extLst>
                    <a:ext uri="{9D8B030D-6E8A-4147-A177-3AD203B41FA5}">
                      <a16:colId xmlns:a16="http://schemas.microsoft.com/office/drawing/2014/main" val="1692738932"/>
                    </a:ext>
                  </a:extLst>
                </a:gridCol>
                <a:gridCol w="4019267">
                  <a:extLst>
                    <a:ext uri="{9D8B030D-6E8A-4147-A177-3AD203B41FA5}">
                      <a16:colId xmlns:a16="http://schemas.microsoft.com/office/drawing/2014/main" val="4128128856"/>
                    </a:ext>
                  </a:extLst>
                </a:gridCol>
              </a:tblGrid>
              <a:tr h="359169">
                <a:tc>
                  <a:txBody>
                    <a:bodyPr/>
                    <a:lstStyle/>
                    <a:p>
                      <a:r>
                        <a:rPr lang="it-IT" sz="1800" b="1" dirty="0" smtClean="0">
                          <a:solidFill>
                            <a:srgbClr val="002060"/>
                          </a:solidFill>
                          <a:latin typeface="Trebuchet MS" panose="020B0603020202020204" pitchFamily="34" charset="0"/>
                        </a:rPr>
                        <a:t>Collection times 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800" b="1" dirty="0" smtClean="0">
                          <a:solidFill>
                            <a:srgbClr val="FF0000"/>
                          </a:solidFill>
                          <a:effectLst/>
                          <a:latin typeface="Trebuchet MS" panose="020B0603020202020204" pitchFamily="34" charset="0"/>
                        </a:rPr>
                        <a:t>~ 100 µs</a:t>
                      </a:r>
                      <a:endParaRPr lang="en-US" sz="18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 smtClean="0">
                          <a:solidFill>
                            <a:srgbClr val="FF0000"/>
                          </a:solidFill>
                          <a:effectLst/>
                          <a:latin typeface="Trebuchet MS" panose="020B0603020202020204" pitchFamily="34" charset="0"/>
                        </a:rPr>
                        <a:t>~ ns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2962626"/>
                  </a:ext>
                </a:extLst>
              </a:tr>
              <a:tr h="703372">
                <a:tc>
                  <a:txBody>
                    <a:bodyPr/>
                    <a:lstStyle/>
                    <a:p>
                      <a:r>
                        <a:rPr lang="it-IT" sz="1800" b="1" dirty="0" smtClean="0">
                          <a:solidFill>
                            <a:srgbClr val="002060"/>
                          </a:solidFill>
                          <a:latin typeface="Trebuchet MS" panose="020B0603020202020204" pitchFamily="34" charset="0"/>
                        </a:rPr>
                        <a:t>Sensitivity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it-IT" sz="1800" b="1" dirty="0" smtClean="0">
                          <a:solidFill>
                            <a:srgbClr val="FF0000"/>
                          </a:solidFill>
                          <a:effectLst/>
                          <a:latin typeface="Trebuchet MS" panose="020B0603020202020204" pitchFamily="34" charset="0"/>
                        </a:rPr>
                        <a:t>~ 10</a:t>
                      </a:r>
                      <a:r>
                        <a:rPr lang="it-IT" sz="1800" b="1" baseline="30000" dirty="0" smtClean="0">
                          <a:solidFill>
                            <a:srgbClr val="FF0000"/>
                          </a:solidFill>
                          <a:effectLst/>
                          <a:latin typeface="Trebuchet MS" panose="020B0603020202020204" pitchFamily="34" charset="0"/>
                        </a:rPr>
                        <a:t>4</a:t>
                      </a:r>
                      <a:r>
                        <a:rPr lang="it-IT" sz="1800" b="1" dirty="0" smtClean="0">
                          <a:solidFill>
                            <a:srgbClr val="FF0000"/>
                          </a:solidFill>
                          <a:effectLst/>
                          <a:latin typeface="Trebuchet MS" panose="020B0603020202020204" pitchFamily="34" charset="0"/>
                        </a:rPr>
                        <a:t> protons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it-IT" sz="1800" b="1" dirty="0" smtClean="0">
                          <a:solidFill>
                            <a:srgbClr val="FF0000"/>
                          </a:solidFill>
                          <a:effectLst/>
                          <a:latin typeface="Trebuchet MS" panose="020B0603020202020204" pitchFamily="34" charset="0"/>
                        </a:rPr>
                        <a:t>~ 10</a:t>
                      </a:r>
                      <a:r>
                        <a:rPr lang="it-IT" sz="1800" b="1" baseline="30000" dirty="0" smtClean="0">
                          <a:solidFill>
                            <a:srgbClr val="FF0000"/>
                          </a:solidFill>
                          <a:effectLst/>
                          <a:latin typeface="Trebuchet MS" panose="020B0603020202020204" pitchFamily="34" charset="0"/>
                        </a:rPr>
                        <a:t>3</a:t>
                      </a:r>
                      <a:r>
                        <a:rPr lang="it-IT" sz="1800" b="1" dirty="0" smtClean="0">
                          <a:solidFill>
                            <a:srgbClr val="FF0000"/>
                          </a:solidFill>
                          <a:effectLst/>
                          <a:latin typeface="Trebuchet MS" panose="020B0603020202020204" pitchFamily="34" charset="0"/>
                        </a:rPr>
                        <a:t> C 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 smtClean="0">
                          <a:solidFill>
                            <a:srgbClr val="FF0000"/>
                          </a:solidFill>
                          <a:effectLst/>
                          <a:latin typeface="Trebuchet MS" panose="020B0603020202020204" pitchFamily="34" charset="0"/>
                        </a:rPr>
                        <a:t>single particle</a:t>
                      </a:r>
                      <a:endParaRPr lang="it-IT" sz="1800" dirty="0" smtClean="0">
                        <a:solidFill>
                          <a:srgbClr val="00206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  <a:p>
                      <a:endParaRPr lang="en-US" sz="18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6451273"/>
                  </a:ext>
                </a:extLst>
              </a:tr>
              <a:tr h="364157">
                <a:tc>
                  <a:txBody>
                    <a:bodyPr/>
                    <a:lstStyle/>
                    <a:p>
                      <a:r>
                        <a:rPr lang="it-IT" sz="1800" b="1" dirty="0" smtClean="0">
                          <a:solidFill>
                            <a:srgbClr val="002060"/>
                          </a:solidFill>
                          <a:latin typeface="Trebuchet MS" panose="020B0603020202020204" pitchFamily="34" charset="0"/>
                        </a:rPr>
                        <a:t>Time resolution</a:t>
                      </a:r>
                      <a:r>
                        <a:rPr lang="it-IT" sz="18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rebuchet MS" panose="020B0603020202020204" pitchFamily="34" charset="0"/>
                        </a:rPr>
                        <a:t> 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800" b="1" dirty="0" smtClean="0">
                          <a:solidFill>
                            <a:srgbClr val="FF0000"/>
                          </a:solidFill>
                          <a:effectLst/>
                          <a:latin typeface="Trebuchet MS" panose="020B0603020202020204" pitchFamily="34" charset="0"/>
                        </a:rPr>
                        <a:t>~ no/poor</a:t>
                      </a:r>
                      <a:endParaRPr lang="en-US" sz="18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 smtClean="0">
                          <a:solidFill>
                            <a:srgbClr val="FF0000"/>
                          </a:solidFill>
                          <a:effectLst/>
                          <a:latin typeface="Trebuchet MS" panose="020B0603020202020204" pitchFamily="34" charset="0"/>
                        </a:rPr>
                        <a:t>&lt; 100 ps</a:t>
                      </a:r>
                      <a:endParaRPr lang="it-IT" sz="1800" dirty="0" smtClean="0">
                        <a:solidFill>
                          <a:srgbClr val="00206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653384"/>
                  </a:ext>
                </a:extLst>
              </a:tr>
              <a:tr h="1436675">
                <a:tc gridSpan="2">
                  <a:txBody>
                    <a:bodyPr/>
                    <a:lstStyle/>
                    <a:p>
                      <a:r>
                        <a:rPr lang="it-IT" sz="1800" b="1" dirty="0" smtClean="0">
                          <a:solidFill>
                            <a:srgbClr val="002060"/>
                          </a:solidFill>
                          <a:latin typeface="Trebuchet MS" panose="020B0603020202020204" pitchFamily="34" charset="0"/>
                        </a:rPr>
                        <a:t>Deviation from linearity @ high dose rates</a:t>
                      </a:r>
                      <a:endParaRPr lang="it-IT" sz="1800" dirty="0" smtClean="0">
                        <a:solidFill>
                          <a:srgbClr val="002060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it-IT" sz="1800" b="1" dirty="0" smtClean="0">
                          <a:solidFill>
                            <a:srgbClr val="002060"/>
                          </a:solidFill>
                          <a:latin typeface="Trebuchet MS" panose="020B0603020202020204" pitchFamily="34" charset="0"/>
                        </a:rPr>
                        <a:t>Less recombination</a:t>
                      </a:r>
                      <a:r>
                        <a:rPr lang="it-IT" sz="1800" b="1" baseline="0" dirty="0" smtClean="0">
                          <a:solidFill>
                            <a:srgbClr val="002060"/>
                          </a:solidFill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it-IT" sz="1800" b="1" dirty="0" smtClean="0">
                          <a:solidFill>
                            <a:srgbClr val="002060"/>
                          </a:solidFill>
                          <a:latin typeface="Trebuchet MS" panose="020B0603020202020204" pitchFamily="34" charset="0"/>
                        </a:rPr>
                        <a:t>@ high dose rates</a:t>
                      </a:r>
                      <a:endParaRPr lang="it-IT" sz="1800" dirty="0" smtClean="0">
                        <a:solidFill>
                          <a:srgbClr val="4A66A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rebuchet MS" panose="020B0603020202020204" pitchFamily="34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t-IT" sz="1800" b="1" dirty="0" smtClean="0">
                          <a:solidFill>
                            <a:srgbClr val="FF0000"/>
                          </a:solidFill>
                          <a:effectLst/>
                          <a:latin typeface="Trebuchet MS" panose="020B0603020202020204" pitchFamily="34" charset="0"/>
                        </a:rPr>
                        <a:t>10</a:t>
                      </a:r>
                      <a:r>
                        <a:rPr lang="it-IT" sz="1800" b="1" baseline="30000" dirty="0" smtClean="0">
                          <a:solidFill>
                            <a:srgbClr val="FF0000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r>
                        <a:rPr lang="it-IT" sz="1800" dirty="0" smtClean="0">
                          <a:solidFill>
                            <a:srgbClr val="FF0000"/>
                          </a:solidFill>
                          <a:effectLst/>
                          <a:latin typeface="Trebuchet MS" panose="020B0603020202020204" pitchFamily="34" charset="0"/>
                        </a:rPr>
                        <a:t> ×</a:t>
                      </a:r>
                      <a:r>
                        <a:rPr lang="it-IT" sz="1800" baseline="0" dirty="0" smtClean="0">
                          <a:solidFill>
                            <a:srgbClr val="FF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it-IT" sz="1800" dirty="0" smtClean="0">
                          <a:solidFill>
                            <a:srgbClr val="FF0000"/>
                          </a:solidFill>
                          <a:effectLst/>
                          <a:latin typeface="Trebuchet MS" panose="020B0603020202020204" pitchFamily="34" charset="0"/>
                        </a:rPr>
                        <a:t>E field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800" b="1" dirty="0" smtClean="0">
                          <a:solidFill>
                            <a:srgbClr val="FF0000"/>
                          </a:solidFill>
                          <a:effectLst/>
                          <a:latin typeface="Trebuchet MS" panose="020B0603020202020204" pitchFamily="34" charset="0"/>
                        </a:rPr>
                        <a:t>10</a:t>
                      </a:r>
                      <a:r>
                        <a:rPr lang="it-IT" sz="1800" b="1" baseline="30000" dirty="0" smtClean="0">
                          <a:solidFill>
                            <a:srgbClr val="FF0000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r>
                        <a:rPr lang="it-IT" sz="1800" dirty="0" smtClean="0">
                          <a:solidFill>
                            <a:srgbClr val="FF0000"/>
                          </a:solidFill>
                          <a:effectLst/>
                          <a:latin typeface="Trebuchet MS" panose="020B0603020202020204" pitchFamily="34" charset="0"/>
                        </a:rPr>
                        <a:t> ×</a:t>
                      </a:r>
                      <a:r>
                        <a:rPr lang="it-IT" sz="1800" baseline="0" dirty="0" smtClean="0">
                          <a:solidFill>
                            <a:srgbClr val="FF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it-IT" sz="1800" b="0" baseline="0" dirty="0" smtClean="0">
                          <a:solidFill>
                            <a:srgbClr val="FF0000"/>
                          </a:solidFill>
                          <a:effectLst/>
                          <a:latin typeface="Trebuchet MS" panose="020B0603020202020204" pitchFamily="34" charset="0"/>
                        </a:rPr>
                        <a:t>c</a:t>
                      </a:r>
                      <a:r>
                        <a:rPr lang="it-IT" sz="1800" b="0" dirty="0" smtClean="0">
                          <a:solidFill>
                            <a:srgbClr val="FF0000"/>
                          </a:solidFill>
                          <a:effectLst/>
                          <a:latin typeface="Trebuchet MS" panose="020B0603020202020204" pitchFamily="34" charset="0"/>
                        </a:rPr>
                        <a:t>harge</a:t>
                      </a:r>
                      <a:r>
                        <a:rPr lang="it-IT" sz="1800" b="0" baseline="0" dirty="0" smtClean="0">
                          <a:solidFill>
                            <a:srgbClr val="FF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it-IT" sz="1800" b="0" dirty="0" smtClean="0">
                          <a:solidFill>
                            <a:srgbClr val="FF0000"/>
                          </a:solidFill>
                          <a:effectLst/>
                          <a:latin typeface="Trebuchet MS" panose="020B0603020202020204" pitchFamily="34" charset="0"/>
                        </a:rPr>
                        <a:t>mobility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800" b="1" dirty="0" smtClean="0">
                          <a:solidFill>
                            <a:srgbClr val="FF0000"/>
                          </a:solidFill>
                          <a:effectLst/>
                          <a:latin typeface="Trebuchet MS" panose="020B0603020202020204" pitchFamily="34" charset="0"/>
                        </a:rPr>
                        <a:t>10</a:t>
                      </a:r>
                      <a:r>
                        <a:rPr lang="it-IT" sz="1800" b="1" baseline="30000" dirty="0" smtClean="0">
                          <a:solidFill>
                            <a:srgbClr val="FF0000"/>
                          </a:solidFill>
                          <a:effectLst/>
                          <a:latin typeface="Trebuchet MS" panose="020B0603020202020204" pitchFamily="34" charset="0"/>
                        </a:rPr>
                        <a:t>-1 </a:t>
                      </a:r>
                      <a:r>
                        <a:rPr lang="it-IT" sz="1800" dirty="0" smtClean="0">
                          <a:solidFill>
                            <a:srgbClr val="FF0000"/>
                          </a:solidFill>
                          <a:effectLst/>
                          <a:latin typeface="Trebuchet MS" panose="020B0603020202020204" pitchFamily="34" charset="0"/>
                        </a:rPr>
                        <a:t>× </a:t>
                      </a:r>
                      <a:r>
                        <a:rPr lang="it-IT" sz="1800" b="0" baseline="0" dirty="0" smtClean="0">
                          <a:solidFill>
                            <a:srgbClr val="FF0000"/>
                          </a:solidFill>
                          <a:effectLst/>
                          <a:latin typeface="Trebuchet MS" panose="020B0603020202020204" pitchFamily="34" charset="0"/>
                        </a:rPr>
                        <a:t>t</a:t>
                      </a:r>
                      <a:r>
                        <a:rPr lang="it-IT" sz="1800" dirty="0" smtClean="0">
                          <a:solidFill>
                            <a:srgbClr val="FF0000"/>
                          </a:solidFill>
                          <a:effectLst/>
                          <a:latin typeface="Trebuchet MS" panose="020B0603020202020204" pitchFamily="34" charset="0"/>
                        </a:rPr>
                        <a:t>hickness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0288656"/>
                  </a:ext>
                </a:extLst>
              </a:tr>
              <a:tr h="1586329">
                <a:tc gridSpan="2">
                  <a:txBody>
                    <a:bodyPr/>
                    <a:lstStyle/>
                    <a:p>
                      <a:r>
                        <a:rPr lang="it-IT" sz="2000" b="1" u="sng" dirty="0" smtClean="0">
                          <a:solidFill>
                            <a:srgbClr val="002060"/>
                          </a:solidFill>
                          <a:latin typeface="Trebuchet MS" panose="020B0603020202020204" pitchFamily="34" charset="0"/>
                        </a:rPr>
                        <a:t>Not suitable </a:t>
                      </a:r>
                      <a:r>
                        <a:rPr lang="it-IT" sz="2000" b="1" dirty="0" smtClean="0">
                          <a:solidFill>
                            <a:srgbClr val="002060"/>
                          </a:solidFill>
                          <a:latin typeface="Trebuchet MS" panose="020B0603020202020204" pitchFamily="34" charset="0"/>
                        </a:rPr>
                        <a:t>for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it-IT" sz="2000" b="1" dirty="0" smtClean="0">
                          <a:solidFill>
                            <a:srgbClr val="002060"/>
                          </a:solidFill>
                          <a:latin typeface="Trebuchet MS" panose="020B0603020202020204" pitchFamily="34" charset="0"/>
                        </a:rPr>
                        <a:t>fast scanning modalities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it-IT" sz="2000" b="1" dirty="0" smtClean="0">
                          <a:solidFill>
                            <a:srgbClr val="002060"/>
                          </a:solidFill>
                          <a:latin typeface="Trebuchet MS" panose="020B0603020202020204" pitchFamily="34" charset="0"/>
                        </a:rPr>
                        <a:t>timing applications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it-IT" sz="2000" b="1" dirty="0" smtClean="0">
                          <a:solidFill>
                            <a:srgbClr val="002060"/>
                          </a:solidFill>
                          <a:latin typeface="Trebuchet MS" panose="020B0603020202020204" pitchFamily="34" charset="0"/>
                        </a:rPr>
                        <a:t>high dose rates (FLASH)</a:t>
                      </a:r>
                      <a:endParaRPr lang="en-US" sz="2000" b="1" dirty="0" smtClean="0">
                        <a:solidFill>
                          <a:srgbClr val="002060"/>
                        </a:solidFill>
                        <a:latin typeface="Trebuchet MS" panose="020B0603020202020204" pitchFamily="34" charset="0"/>
                      </a:endParaRPr>
                    </a:p>
                    <a:p>
                      <a:endParaRPr lang="it-IT" sz="2000" b="1" dirty="0" smtClean="0">
                        <a:solidFill>
                          <a:srgbClr val="002060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b="1" u="sng" dirty="0" smtClean="0">
                          <a:solidFill>
                            <a:srgbClr val="002060"/>
                          </a:solidFill>
                          <a:latin typeface="Trebuchet MS" panose="020B0603020202020204" pitchFamily="34" charset="0"/>
                        </a:rPr>
                        <a:t>New applications</a:t>
                      </a:r>
                    </a:p>
                    <a:p>
                      <a:pPr marL="177800" indent="-177800">
                        <a:buFont typeface="Arial" panose="020B0604020202020204" pitchFamily="34" charset="0"/>
                        <a:buChar char="•"/>
                      </a:pPr>
                      <a:r>
                        <a:rPr lang="it-IT" sz="2000" b="1" dirty="0" smtClean="0">
                          <a:solidFill>
                            <a:srgbClr val="002060"/>
                          </a:solidFill>
                          <a:latin typeface="Trebuchet MS" panose="020B0603020202020204" pitchFamily="34" charset="0"/>
                        </a:rPr>
                        <a:t>direct counting # particles</a:t>
                      </a:r>
                    </a:p>
                    <a:p>
                      <a:pPr marL="177800" indent="-177800">
                        <a:buFont typeface="Arial" panose="020B0604020202020204" pitchFamily="34" charset="0"/>
                        <a:buChar char="•"/>
                      </a:pPr>
                      <a:r>
                        <a:rPr lang="it-IT" sz="2000" b="1" dirty="0" smtClean="0">
                          <a:solidFill>
                            <a:srgbClr val="002060"/>
                          </a:solidFill>
                          <a:latin typeface="Trebuchet MS" panose="020B0603020202020204" pitchFamily="34" charset="0"/>
                        </a:rPr>
                        <a:t>timing applications</a:t>
                      </a:r>
                    </a:p>
                    <a:p>
                      <a:pPr marL="177800" indent="-177800">
                        <a:buFont typeface="Arial" panose="020B0604020202020204" pitchFamily="34" charset="0"/>
                        <a:buChar char="•"/>
                      </a:pPr>
                      <a:r>
                        <a:rPr lang="it-IT" sz="2000" b="1" dirty="0" smtClean="0">
                          <a:solidFill>
                            <a:srgbClr val="002060"/>
                          </a:solidFill>
                          <a:latin typeface="Trebuchet MS" panose="020B0603020202020204" pitchFamily="34" charset="0"/>
                        </a:rPr>
                        <a:t>high dose rates (FLASH)</a:t>
                      </a:r>
                      <a:endParaRPr lang="en-US" sz="2000" b="1" dirty="0" smtClean="0">
                        <a:solidFill>
                          <a:srgbClr val="002060"/>
                        </a:solidFill>
                        <a:latin typeface="Trebuchet MS" panose="020B0603020202020204" pitchFamily="34" charset="0"/>
                      </a:endParaRPr>
                    </a:p>
                    <a:p>
                      <a:endParaRPr lang="it-IT" sz="2000" b="1" dirty="0" smtClean="0">
                        <a:solidFill>
                          <a:srgbClr val="002060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4858250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3858759" y="644577"/>
            <a:ext cx="4077325" cy="6213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15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05508" y="4607169"/>
            <a:ext cx="9483969" cy="1887416"/>
          </a:xfrm>
          <a:prstGeom prst="rect">
            <a:avLst/>
          </a:prstGeom>
          <a:solidFill>
            <a:schemeClr val="accent6">
              <a:lumMod val="60000"/>
              <a:lumOff val="40000"/>
              <a:alpha val="1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39486" y="1524000"/>
            <a:ext cx="9350828" cy="3091543"/>
          </a:xfrm>
          <a:prstGeom prst="rect">
            <a:avLst/>
          </a:prstGeom>
          <a:solidFill>
            <a:srgbClr val="4472C4">
              <a:alpha val="1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88064-972C-4540-A0A5-0544F6D8CE80}" type="datetime1">
              <a:rPr lang="it-IT" smtClean="0"/>
              <a:t>23/10/2023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CNAO – IN2P3 Collaboration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AA19E-CE74-4DAC-B7DB-168B59DC7E00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43584" y="96971"/>
            <a:ext cx="993648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/>
              <a:t>Thin Low Gain Avalanche Detectors (LGADs) 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288069" y="780125"/>
            <a:ext cx="5924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Wingdings" panose="05000000000000000000" pitchFamily="2" charset="2"/>
              <a:buChar char="§"/>
            </a:pPr>
            <a:r>
              <a:rPr lang="it-IT" sz="2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thickness of sensitive volume </a:t>
            </a:r>
            <a:r>
              <a:rPr lang="it-IT" sz="24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&lt; 50 µm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it-IT" sz="2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internal charge multiplication </a:t>
            </a:r>
            <a:r>
              <a:rPr lang="it-IT" sz="24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~ </a:t>
            </a:r>
            <a:r>
              <a:rPr lang="it-IT" sz="2400" b="1" dirty="0">
                <a:solidFill>
                  <a:srgbClr val="002060"/>
                </a:solidFill>
                <a:latin typeface="Trebuchet MS" panose="020B0603020202020204" pitchFamily="34" charset="0"/>
              </a:rPr>
              <a:t>1</a:t>
            </a:r>
            <a:r>
              <a:rPr lang="it-IT" sz="24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0 </a:t>
            </a:r>
            <a:endParaRPr lang="en-US" sz="2400" b="1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969768" y="553615"/>
            <a:ext cx="6124260" cy="1200329"/>
            <a:chOff x="6056854" y="564501"/>
            <a:chExt cx="6124260" cy="1200329"/>
          </a:xfrm>
        </p:grpSpPr>
        <p:sp>
          <p:nvSpPr>
            <p:cNvPr id="9" name="TextBox 8"/>
            <p:cNvSpPr txBox="1"/>
            <p:nvPr/>
          </p:nvSpPr>
          <p:spPr>
            <a:xfrm>
              <a:off x="8997820" y="564501"/>
              <a:ext cx="10077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7200" b="1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+</a:t>
              </a:r>
              <a:endParaRPr lang="en-US" sz="7200" b="1" dirty="0" smtClean="0">
                <a:solidFill>
                  <a:srgbClr val="002060"/>
                </a:solidFill>
                <a:latin typeface="Trebuchet MS" panose="020B0603020202020204" pitchFamily="34" charset="0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6056854" y="784790"/>
              <a:ext cx="6124260" cy="834107"/>
              <a:chOff x="6056854" y="784790"/>
              <a:chExt cx="6124260" cy="834107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6316824" y="784790"/>
                <a:ext cx="323772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Enhanced signal of very small duration</a:t>
                </a:r>
                <a:endPara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9733384" y="787900"/>
                <a:ext cx="244773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Time resolution of tens of ps</a:t>
                </a:r>
                <a:endPara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endParaRPr>
              </a:p>
            </p:txBody>
          </p:sp>
          <p:sp>
            <p:nvSpPr>
              <p:cNvPr id="10" name="Right Arrow 9"/>
              <p:cNvSpPr/>
              <p:nvPr/>
            </p:nvSpPr>
            <p:spPr>
              <a:xfrm>
                <a:off x="6056854" y="1000521"/>
                <a:ext cx="251927" cy="40121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2" name="TextBox 11"/>
          <p:cNvSpPr txBox="1"/>
          <p:nvPr/>
        </p:nvSpPr>
        <p:spPr>
          <a:xfrm>
            <a:off x="199697" y="1531267"/>
            <a:ext cx="791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u="sng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Strip detectors </a:t>
            </a:r>
            <a:r>
              <a:rPr lang="it-IT" sz="20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(strip area ~ 3 mm</a:t>
            </a:r>
            <a:r>
              <a:rPr lang="it-IT" sz="2000" baseline="300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2</a:t>
            </a:r>
            <a:r>
              <a:rPr lang="it-IT" sz="20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, active thickness 45µm)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54241" y="2012163"/>
            <a:ext cx="3789529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b="1" u="sng" dirty="0">
                <a:solidFill>
                  <a:srgbClr val="002060"/>
                </a:solidFill>
                <a:latin typeface="Trebuchet MS" panose="020B0603020202020204" pitchFamily="34" charset="0"/>
              </a:rPr>
              <a:t>Detectors for </a:t>
            </a:r>
            <a:r>
              <a:rPr lang="it-IT" b="1" u="sng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particle counting </a:t>
            </a:r>
            <a:endParaRPr lang="it-IT" b="1" u="sng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Large area (2.7×2,7 cm</a:t>
            </a:r>
            <a:r>
              <a:rPr lang="it-IT" sz="1600" baseline="30000" dirty="0">
                <a:solidFill>
                  <a:srgbClr val="002060"/>
                </a:solidFill>
                <a:latin typeface="Trebuchet MS" panose="020B0603020202020204" pitchFamily="34" charset="0"/>
              </a:rPr>
              <a:t>2</a:t>
            </a:r>
            <a:r>
              <a:rPr lang="it-IT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)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16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144 </a:t>
            </a:r>
            <a:r>
              <a:rPr lang="it-IT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strips</a:t>
            </a:r>
          </a:p>
          <a:p>
            <a:endParaRPr lang="it-IT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it-IT" b="1" u="sng" dirty="0">
                <a:solidFill>
                  <a:srgbClr val="002060"/>
                </a:solidFill>
                <a:latin typeface="Trebuchet MS" panose="020B0603020202020204" pitchFamily="34" charset="0"/>
              </a:rPr>
              <a:t>Detectors for timing applications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16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Smaller size, 11 </a:t>
            </a:r>
            <a:r>
              <a:rPr lang="it-IT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strips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Si- substrate </a:t>
            </a:r>
            <a:r>
              <a:rPr lang="it-IT" sz="16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removed to reduce total thickness to 70 µm</a:t>
            </a:r>
            <a:endParaRPr lang="it-IT" sz="16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9" t="21294" r="32338" b="20796"/>
          <a:stretch/>
        </p:blipFill>
        <p:spPr>
          <a:xfrm>
            <a:off x="7994244" y="1647343"/>
            <a:ext cx="1515999" cy="149750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7643173" y="2103413"/>
            <a:ext cx="2279176" cy="2493038"/>
            <a:chOff x="9030376" y="2130990"/>
            <a:chExt cx="2279176" cy="2493038"/>
          </a:xfrm>
        </p:grpSpPr>
        <p:sp>
          <p:nvSpPr>
            <p:cNvPr id="17" name="Oval 16"/>
            <p:cNvSpPr/>
            <p:nvPr/>
          </p:nvSpPr>
          <p:spPr>
            <a:xfrm>
              <a:off x="9849015" y="2130990"/>
              <a:ext cx="593680" cy="579414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9500169" y="3328744"/>
              <a:ext cx="1350973" cy="1295284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030376" y="3097561"/>
              <a:ext cx="2279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smtClean="0">
                  <a:solidFill>
                    <a:srgbClr val="FF0000"/>
                  </a:solidFill>
                  <a:latin typeface="Trebuchet MS" panose="020B0603020202020204" pitchFamily="34" charset="0"/>
                </a:rPr>
                <a:t>Beam spot</a:t>
              </a:r>
            </a:p>
            <a:p>
              <a:pPr algn="ctr"/>
              <a:r>
                <a:rPr lang="it-IT" b="1" dirty="0" smtClean="0">
                  <a:solidFill>
                    <a:srgbClr val="FF0000"/>
                  </a:solidFill>
                  <a:latin typeface="Trebuchet MS" panose="020B0603020202020204" pitchFamily="34" charset="0"/>
                </a:rPr>
                <a:t>1 cm FWHM</a:t>
              </a:r>
              <a:endParaRPr lang="en-US" b="1" dirty="0" smtClean="0">
                <a:solidFill>
                  <a:srgbClr val="FF0000"/>
                </a:solidFill>
                <a:latin typeface="Trebuchet MS" panose="020B060302020202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b="48849"/>
          <a:stretch/>
        </p:blipFill>
        <p:spPr>
          <a:xfrm rot="16200000">
            <a:off x="8537330" y="3548517"/>
            <a:ext cx="518011" cy="792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grpSp>
        <p:nvGrpSpPr>
          <p:cNvPr id="32" name="Group 31"/>
          <p:cNvGrpSpPr/>
          <p:nvPr/>
        </p:nvGrpSpPr>
        <p:grpSpPr>
          <a:xfrm>
            <a:off x="888410" y="2019618"/>
            <a:ext cx="2856275" cy="2510938"/>
            <a:chOff x="888410" y="2019618"/>
            <a:chExt cx="2856275" cy="2510938"/>
          </a:xfrm>
        </p:grpSpPr>
        <p:pic>
          <p:nvPicPr>
            <p:cNvPr id="11" name="Segnaposto immagine 7">
              <a:extLst>
                <a:ext uri="{FF2B5EF4-FFF2-40B4-BE49-F238E27FC236}">
                  <a16:creationId xmlns:a16="http://schemas.microsoft.com/office/drawing/2014/main" id="{86198F28-1402-404B-94A6-98AA48C0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5061" b="10960"/>
            <a:stretch/>
          </p:blipFill>
          <p:spPr>
            <a:xfrm>
              <a:off x="888410" y="2019618"/>
              <a:ext cx="2856275" cy="2510938"/>
            </a:xfrm>
            <a:prstGeom prst="rect">
              <a:avLst/>
            </a:prstGeom>
          </p:spPr>
        </p:pic>
        <p:pic>
          <p:nvPicPr>
            <p:cNvPr id="2050" name="Picture 2" descr="Fondazione Bruno Kessler - Wikipedi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8032" y="2309000"/>
              <a:ext cx="1978025" cy="1695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/>
          <p:cNvSpPr txBox="1"/>
          <p:nvPr/>
        </p:nvSpPr>
        <p:spPr>
          <a:xfrm>
            <a:off x="225221" y="4571011"/>
            <a:ext cx="7500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u="sng" dirty="0">
                <a:solidFill>
                  <a:srgbClr val="002060"/>
                </a:solidFill>
                <a:latin typeface="Trebuchet MS" panose="020B0603020202020204" pitchFamily="34" charset="0"/>
              </a:rPr>
              <a:t>Pads </a:t>
            </a:r>
            <a:r>
              <a:rPr lang="it-IT" sz="2400" b="1" u="sng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for large </a:t>
            </a:r>
            <a:r>
              <a:rPr lang="it-IT" sz="2400" b="1" u="sng" dirty="0">
                <a:solidFill>
                  <a:srgbClr val="002060"/>
                </a:solidFill>
                <a:latin typeface="Trebuchet MS" panose="020B0603020202020204" pitchFamily="34" charset="0"/>
              </a:rPr>
              <a:t>ionization rate </a:t>
            </a:r>
            <a:r>
              <a:rPr lang="it-IT" sz="2400" b="1" u="sng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studies  </a:t>
            </a:r>
          </a:p>
        </p:txBody>
      </p:sp>
      <p:pic>
        <p:nvPicPr>
          <p:cNvPr id="28" name="Segnaposto contenuto 4">
            <a:extLst>
              <a:ext uri="{FF2B5EF4-FFF2-40B4-BE49-F238E27FC236}">
                <a16:creationId xmlns:a16="http://schemas.microsoft.com/office/drawing/2014/main" id="{A3282FBE-9B4F-2CC6-E2B7-8B566D702E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2391" y="4747846"/>
            <a:ext cx="1565725" cy="157089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480457" y="5271767"/>
            <a:ext cx="5553389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3600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4 </a:t>
            </a:r>
            <a:r>
              <a:rPr lang="it-IT" dirty="0">
                <a:solidFill>
                  <a:srgbClr val="002060"/>
                </a:solidFill>
                <a:latin typeface="Trebuchet MS" panose="020B0603020202020204" pitchFamily="34" charset="0"/>
              </a:rPr>
              <a:t>active </a:t>
            </a:r>
            <a:r>
              <a:rPr lang="it-IT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thicknesses (15/20/30/45 µm)</a:t>
            </a:r>
          </a:p>
          <a:p>
            <a:pPr marL="360000" indent="-3600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5 pad sizes (0,125/0,25/0,56/1/2 mm</a:t>
            </a:r>
            <a:r>
              <a:rPr lang="it-IT" baseline="300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2</a:t>
            </a:r>
            <a:r>
              <a:rPr lang="it-IT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)</a:t>
            </a: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657062"/>
              </p:ext>
            </p:extLst>
          </p:nvPr>
        </p:nvGraphicFramePr>
        <p:xfrm>
          <a:off x="9675446" y="1516836"/>
          <a:ext cx="2399324" cy="49097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99662">
                  <a:extLst>
                    <a:ext uri="{9D8B030D-6E8A-4147-A177-3AD203B41FA5}">
                      <a16:colId xmlns:a16="http://schemas.microsoft.com/office/drawing/2014/main" val="1791203916"/>
                    </a:ext>
                  </a:extLst>
                </a:gridCol>
                <a:gridCol w="1199662">
                  <a:extLst>
                    <a:ext uri="{9D8B030D-6E8A-4147-A177-3AD203B41FA5}">
                      <a16:colId xmlns:a16="http://schemas.microsoft.com/office/drawing/2014/main" val="3044170115"/>
                    </a:ext>
                  </a:extLst>
                </a:gridCol>
              </a:tblGrid>
              <a:tr h="421005">
                <a:tc gridSpan="2">
                  <a:txBody>
                    <a:bodyPr/>
                    <a:lstStyle/>
                    <a:p>
                      <a:pPr algn="ctr"/>
                      <a:r>
                        <a:rPr lang="it-IT" sz="2400" b="1" dirty="0" smtClean="0">
                          <a:solidFill>
                            <a:srgbClr val="002060"/>
                          </a:solidFill>
                        </a:rPr>
                        <a:t>Internal</a:t>
                      </a:r>
                      <a:r>
                        <a:rPr lang="it-IT" sz="2400" b="1" baseline="0" dirty="0" smtClean="0">
                          <a:solidFill>
                            <a:srgbClr val="002060"/>
                          </a:solidFill>
                        </a:rPr>
                        <a:t> gain</a:t>
                      </a:r>
                      <a:endParaRPr lang="en-US" sz="24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9493640"/>
                  </a:ext>
                </a:extLst>
              </a:tr>
              <a:tr h="206456"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yes </a:t>
                      </a:r>
                      <a:endParaRPr lang="en-US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no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0872501"/>
                  </a:ext>
                </a:extLst>
              </a:tr>
              <a:tr h="118885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chemeClr val="accent6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4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chemeClr val="accent6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4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64343603"/>
                  </a:ext>
                </a:extLst>
              </a:tr>
              <a:tr h="14653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 smtClean="0">
                          <a:solidFill>
                            <a:schemeClr val="accent6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4400" dirty="0" smtClean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 smtClean="0">
                          <a:solidFill>
                            <a:schemeClr val="accent6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4400" dirty="0" smtClean="0">
                        <a:solidFill>
                          <a:schemeClr val="accent6"/>
                        </a:solidFill>
                      </a:endParaRPr>
                    </a:p>
                    <a:p>
                      <a:pPr algn="ctr"/>
                      <a:endParaRPr lang="en-US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4711910"/>
                  </a:ext>
                </a:extLst>
              </a:tr>
              <a:tr h="14066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endParaRPr lang="en-US" sz="440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en-US" sz="4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 smtClean="0">
                          <a:solidFill>
                            <a:schemeClr val="accent6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4400" dirty="0" smtClean="0">
                        <a:solidFill>
                          <a:schemeClr val="accent6"/>
                        </a:solidFill>
                      </a:endParaRPr>
                    </a:p>
                    <a:p>
                      <a:pPr algn="ctr"/>
                      <a:endParaRPr lang="en-US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6085437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434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9" grpId="0" animBg="1"/>
      <p:bldP spid="12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23BEC-B602-4F84-B16D-29E5138100E5}" type="datetime1">
              <a:rPr lang="it-IT" smtClean="0"/>
              <a:t>23/10/2023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CNAO – IN2P3 Collaboration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AA19E-CE74-4DAC-B7DB-168B59DC7E00}" type="slidenum">
              <a:rPr lang="en-US" smtClean="0"/>
              <a:t>4</a:t>
            </a:fld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255776" y="109728"/>
            <a:ext cx="987552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/>
              <a:t>INFN MoveIT project (2017-2021) </a:t>
            </a:r>
            <a:endParaRPr lang="en-US" sz="36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" t="23656" r="1469" b="19140"/>
          <a:stretch/>
        </p:blipFill>
        <p:spPr>
          <a:xfrm>
            <a:off x="76959" y="840658"/>
            <a:ext cx="4200962" cy="247772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415" y="3457552"/>
            <a:ext cx="4901801" cy="2759638"/>
          </a:xfrm>
          <a:prstGeom prst="rect">
            <a:avLst/>
          </a:prstGeom>
        </p:spPr>
      </p:pic>
      <p:cxnSp>
        <p:nvCxnSpPr>
          <p:cNvPr id="35" name="Straight Connector 34"/>
          <p:cNvCxnSpPr/>
          <p:nvPr/>
        </p:nvCxnSpPr>
        <p:spPr>
          <a:xfrm flipV="1">
            <a:off x="88490" y="3347884"/>
            <a:ext cx="11960942" cy="73742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321278" y="855407"/>
            <a:ext cx="787072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u="sng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Proton beam particle counter (ESA ABACUS) 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it-IT" sz="2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Six ABACUS front-end discriminators -&gt; 3 FPGA boards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it-IT" sz="2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2.7×2.7 cm</a:t>
            </a:r>
            <a:r>
              <a:rPr lang="it-IT" sz="2200" baseline="300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2</a:t>
            </a:r>
            <a:r>
              <a:rPr lang="it-IT" sz="2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active area (144 strips)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it-IT" sz="2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Counting rate up to 100 MHz with &lt; 2% pileup inefficiency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it-IT" sz="2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For larger rates, inefficiency measurement implemented in FPGA </a:t>
            </a:r>
            <a:endParaRPr lang="en-US" sz="2200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0" y="3474570"/>
            <a:ext cx="759542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u="sng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Beam energy detector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it-IT" sz="2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High precision mechanical system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it-IT" sz="2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XYZ axes remotely controlled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it-IT" sz="2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8 channel FE board, sensor active area 20 mm</a:t>
            </a:r>
            <a:r>
              <a:rPr lang="it-IT" sz="2200" baseline="300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2</a:t>
            </a:r>
            <a:endParaRPr lang="it-IT" sz="2200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it-IT" sz="2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accuracy on ToF </a:t>
            </a:r>
            <a:r>
              <a:rPr lang="it-IT" sz="2200" dirty="0">
                <a:solidFill>
                  <a:srgbClr val="002060"/>
                </a:solidFill>
                <a:latin typeface="Trebuchet MS" panose="020B0603020202020204" pitchFamily="34" charset="0"/>
              </a:rPr>
              <a:t>measurement &lt; 10 ps </a:t>
            </a:r>
            <a:endParaRPr lang="it-IT" sz="2200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it-IT" sz="2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Self-calibration method developed and tested</a:t>
            </a:r>
          </a:p>
        </p:txBody>
      </p:sp>
      <p:pic>
        <p:nvPicPr>
          <p:cNvPr id="11" name="Picture 2" descr="MoVe-IT collaboration meet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661" y="156576"/>
            <a:ext cx="1574800" cy="56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5847" y="5943600"/>
            <a:ext cx="5087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A. Vignati, et. al</a:t>
            </a:r>
            <a:r>
              <a:rPr lang="it-IT" sz="1600" b="1" dirty="0" smtClean="0"/>
              <a:t>., </a:t>
            </a:r>
            <a:r>
              <a:rPr lang="en-US" sz="1600" b="1" i="1" dirty="0"/>
              <a:t>Phys. Med. Biol. 65 (2020) </a:t>
            </a:r>
            <a:r>
              <a:rPr lang="en-US" sz="1600" b="1" i="1" dirty="0" smtClean="0"/>
              <a:t>215030</a:t>
            </a:r>
            <a:endParaRPr lang="en-US" sz="1600" b="1" dirty="0"/>
          </a:p>
          <a:p>
            <a:r>
              <a:rPr lang="it-IT" sz="1600" b="1" dirty="0" smtClean="0"/>
              <a:t>A. Vignati, et. al., </a:t>
            </a:r>
            <a:r>
              <a:rPr lang="en-US" sz="1600" b="1" i="1" dirty="0" smtClean="0"/>
              <a:t>Med. Phys. 50 </a:t>
            </a:r>
            <a:r>
              <a:rPr lang="en-US" sz="1600" b="1" i="1" dirty="0"/>
              <a:t>(2023) </a:t>
            </a:r>
            <a:r>
              <a:rPr lang="en-US" sz="1600" b="1" i="1" dirty="0" smtClean="0"/>
              <a:t>5817-5827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955323" y="2919046"/>
            <a:ext cx="5955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/>
              <a:t>Mohammadian-Behbahani </a:t>
            </a:r>
            <a:r>
              <a:rPr lang="it-IT" sz="1600" b="1" dirty="0"/>
              <a:t>M</a:t>
            </a:r>
            <a:r>
              <a:rPr lang="it-IT" sz="1600" b="1" dirty="0" smtClean="0"/>
              <a:t>, </a:t>
            </a:r>
            <a:r>
              <a:rPr lang="it-IT" sz="1600" b="1" dirty="0"/>
              <a:t>et. al</a:t>
            </a:r>
            <a:r>
              <a:rPr lang="it-IT" sz="1600" b="1" dirty="0" smtClean="0"/>
              <a:t>., </a:t>
            </a:r>
            <a:r>
              <a:rPr lang="it-IT" sz="1600" b="1" i="1" dirty="0" smtClean="0"/>
              <a:t>NIM </a:t>
            </a:r>
            <a:r>
              <a:rPr lang="en-US" sz="1600" b="1" i="1" dirty="0" smtClean="0"/>
              <a:t>A </a:t>
            </a:r>
            <a:r>
              <a:rPr lang="en-US" sz="1600" b="1" i="1" dirty="0"/>
              <a:t>1040 (2022) </a:t>
            </a:r>
            <a:r>
              <a:rPr lang="en-US" sz="1600" b="1" i="1" dirty="0" smtClean="0"/>
              <a:t>167195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82941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035CD7-7E4C-49A7-BD8C-95655834F5A8}" type="datetime1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23/10/2023</a:t>
            </a:fld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CNAO – IN2P3 Collaboration meeting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2E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Pag. </a:t>
            </a:r>
            <a:fld id="{D2B91252-54D1-FE45-A607-C2B73D764620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2E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0160" y="85344"/>
            <a:ext cx="987552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/>
              <a:t>INFN SIG project (2022-2025) </a:t>
            </a:r>
            <a:endParaRPr lang="en-US" sz="3600" dirty="0"/>
          </a:p>
        </p:txBody>
      </p:sp>
      <p:pic>
        <p:nvPicPr>
          <p:cNvPr id="6" name="Google Shape;54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960608" y="1132163"/>
            <a:ext cx="1231392" cy="92828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792480" y="938784"/>
            <a:ext cx="110215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R&amp;D towards an advanced </a:t>
            </a:r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uperconducting Ion Gantry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chemeClr val="bg1">
                    <a:lumMod val="65000"/>
                  </a:schemeClr>
                </a:solidFill>
              </a:rPr>
              <a:t>Multi-ion (He </a:t>
            </a:r>
            <a:r>
              <a:rPr lang="it-IT" sz="2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it-IT" sz="2400" dirty="0" smtClean="0">
                <a:solidFill>
                  <a:schemeClr val="bg1">
                    <a:lumMod val="65000"/>
                  </a:schemeClr>
                </a:solidFill>
              </a:rPr>
              <a:t> 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chemeClr val="bg1">
                    <a:lumMod val="65000"/>
                  </a:schemeClr>
                </a:solidFill>
              </a:rPr>
              <a:t>Lightweight (based on 4-5 T SC curved dipole)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dirty="0" smtClean="0"/>
              <a:t>Integrated novel </a:t>
            </a:r>
            <a:r>
              <a:rPr lang="it-IT" sz="2400" b="1" dirty="0" smtClean="0"/>
              <a:t>Dose Delivery </a:t>
            </a:r>
            <a:r>
              <a:rPr lang="it-IT" sz="2400" dirty="0" smtClean="0"/>
              <a:t>and in-vivo </a:t>
            </a:r>
            <a:r>
              <a:rPr lang="it-IT" sz="2400" b="1" dirty="0" smtClean="0"/>
              <a:t>Range Verification Systems for ions </a:t>
            </a:r>
            <a:endParaRPr lang="en-US" sz="2400" b="1" dirty="0"/>
          </a:p>
        </p:txBody>
      </p:sp>
      <p:sp>
        <p:nvSpPr>
          <p:cNvPr id="34" name="Google Shape;371;p2"/>
          <p:cNvSpPr/>
          <p:nvPr/>
        </p:nvSpPr>
        <p:spPr>
          <a:xfrm>
            <a:off x="816427" y="6826034"/>
            <a:ext cx="10626969" cy="31966"/>
          </a:xfrm>
          <a:prstGeom prst="rect">
            <a:avLst/>
          </a:prstGeom>
          <a:gradFill>
            <a:gsLst>
              <a:gs pos="0">
                <a:srgbClr val="CC0000"/>
              </a:gs>
              <a:gs pos="100000">
                <a:srgbClr val="EA9999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31371" y="2525741"/>
            <a:ext cx="11430000" cy="4196084"/>
            <a:chOff x="631371" y="2525741"/>
            <a:chExt cx="11430000" cy="4196084"/>
          </a:xfrm>
        </p:grpSpPr>
        <p:sp>
          <p:nvSpPr>
            <p:cNvPr id="7" name="Rectangle 6"/>
            <p:cNvSpPr/>
            <p:nvPr/>
          </p:nvSpPr>
          <p:spPr>
            <a:xfrm>
              <a:off x="631371" y="2623457"/>
              <a:ext cx="11430000" cy="39624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Google Shape;372;p2"/>
            <p:cNvSpPr txBox="1"/>
            <p:nvPr/>
          </p:nvSpPr>
          <p:spPr>
            <a:xfrm>
              <a:off x="642257" y="2525741"/>
              <a:ext cx="10681991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it" sz="2400" b="1" dirty="0" smtClean="0">
                  <a:solidFill>
                    <a:srgbClr val="002060"/>
                  </a:solidFill>
                  <a:latin typeface="Cambria"/>
                  <a:ea typeface="Cambria"/>
                  <a:cs typeface="Cambria"/>
                  <a:sym typeface="Cambria"/>
                </a:rPr>
                <a:t>Prompt Gamma Timing (PGT)</a:t>
              </a:r>
            </a:p>
            <a:p>
              <a:pPr algn="ctr"/>
              <a:r>
                <a:rPr lang="it" sz="2000" b="1" dirty="0">
                  <a:solidFill>
                    <a:srgbClr val="002060"/>
                  </a:solidFill>
                  <a:latin typeface="Cambria"/>
                  <a:ea typeface="Cambria"/>
                  <a:cs typeface="Cambria"/>
                  <a:sym typeface="Cambria"/>
                </a:rPr>
                <a:t>m</a:t>
              </a:r>
              <a:r>
                <a:rPr lang="it" sz="2000" b="1" dirty="0" smtClean="0">
                  <a:solidFill>
                    <a:srgbClr val="002060"/>
                  </a:solidFill>
                  <a:latin typeface="Cambria"/>
                  <a:ea typeface="Cambria"/>
                  <a:cs typeface="Cambria"/>
                  <a:sym typeface="Cambria"/>
                </a:rPr>
                <a:t>easurement of prompt gamma emission time to get insights into the range of ions</a:t>
              </a:r>
              <a:endParaRPr sz="2000" dirty="0"/>
            </a:p>
          </p:txBody>
        </p:sp>
        <p:sp>
          <p:nvSpPr>
            <p:cNvPr id="41" name="Google Shape;448;p5"/>
            <p:cNvSpPr txBox="1"/>
            <p:nvPr/>
          </p:nvSpPr>
          <p:spPr>
            <a:xfrm>
              <a:off x="5823857" y="3459424"/>
              <a:ext cx="5976257" cy="3262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271463" indent="-271463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rgbClr val="002060"/>
                  </a:solidFill>
                  <a:latin typeface="Cambria"/>
                  <a:ea typeface="Cambria"/>
                  <a:sym typeface="Cambria"/>
                </a:rPr>
                <a:t>Integration with beam monitoring for time </a:t>
              </a:r>
              <a:r>
                <a:rPr lang="en-US" sz="2000" b="1" dirty="0" smtClean="0">
                  <a:solidFill>
                    <a:srgbClr val="002060"/>
                  </a:solidFill>
                  <a:latin typeface="Cambria"/>
                  <a:ea typeface="Cambria"/>
                  <a:sym typeface="Cambria"/>
                </a:rPr>
                <a:t>synchronization</a:t>
              </a:r>
              <a:endParaRPr lang="it-IT" sz="2000" b="1" dirty="0">
                <a:solidFill>
                  <a:srgbClr val="002060"/>
                </a:solidFill>
                <a:latin typeface="Cambria"/>
                <a:ea typeface="Cambria"/>
                <a:sym typeface="Cambria"/>
              </a:endParaRPr>
            </a:p>
            <a:p>
              <a:pPr marL="271463" indent="-271463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it-IT" sz="2000" b="1" dirty="0" smtClean="0">
                  <a:solidFill>
                    <a:srgbClr val="002060"/>
                  </a:solidFill>
                  <a:latin typeface="Cambria"/>
                  <a:ea typeface="Cambria"/>
                  <a:sym typeface="Cambria"/>
                </a:rPr>
                <a:t>PGT distributions measured @ CNAO with protons and C-ions (Merlino INFN project)</a:t>
              </a:r>
            </a:p>
            <a:p>
              <a:pPr marL="728663" lvl="2" indent="-271463">
                <a:buFont typeface="Wingdings" panose="05000000000000000000" pitchFamily="2" charset="2"/>
                <a:buChar char="Ø"/>
              </a:pPr>
              <a:r>
                <a:rPr lang="it-IT" sz="2000" b="1" dirty="0" smtClean="0">
                  <a:solidFill>
                    <a:srgbClr val="002060"/>
                  </a:solidFill>
                  <a:latin typeface="Cambria"/>
                  <a:ea typeface="Cambria"/>
                  <a:sym typeface="Cambria"/>
                </a:rPr>
                <a:t>Non-optimized acquisition system</a:t>
              </a:r>
            </a:p>
            <a:p>
              <a:pPr marL="728663" lvl="2" indent="-271463">
                <a:buFont typeface="Wingdings" panose="05000000000000000000" pitchFamily="2" charset="2"/>
                <a:buChar char="Ø"/>
              </a:pPr>
              <a:r>
                <a:rPr lang="it-IT" sz="2000" b="1" dirty="0" smtClean="0">
                  <a:solidFill>
                    <a:srgbClr val="002060"/>
                  </a:solidFill>
                  <a:latin typeface="Cambria"/>
                  <a:ea typeface="Cambria"/>
                  <a:sym typeface="Cambria"/>
                </a:rPr>
                <a:t>Low efficiency (large deadtimes)</a:t>
              </a:r>
            </a:p>
            <a:p>
              <a:pPr marL="728663" lvl="2" indent="-271463">
                <a:spcAft>
                  <a:spcPts val="1200"/>
                </a:spcAft>
                <a:buFont typeface="Wingdings" panose="05000000000000000000" pitchFamily="2" charset="2"/>
                <a:buChar char="Ø"/>
              </a:pPr>
              <a:r>
                <a:rPr lang="it-IT" sz="2000" b="1" dirty="0" smtClean="0">
                  <a:solidFill>
                    <a:srgbClr val="002060"/>
                  </a:solidFill>
                  <a:latin typeface="Cambria"/>
                  <a:ea typeface="Cambria"/>
                  <a:sym typeface="Cambria"/>
                </a:rPr>
                <a:t>Sub-clinical beam intensities</a:t>
              </a:r>
              <a:endParaRPr lang="it" sz="2000" b="1" i="0" u="none" strike="noStrike" cap="none" dirty="0" smtClean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271463" marR="0" lvl="0" indent="-271463" rtl="0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it" sz="2000" b="1" i="0" u="none" strike="noStrike" cap="none" dirty="0" smtClean="0">
                  <a:solidFill>
                    <a:srgbClr val="002060"/>
                  </a:solidFill>
                  <a:latin typeface="Cambria"/>
                  <a:ea typeface="Cambria"/>
                  <a:cs typeface="Cambria"/>
                  <a:sym typeface="Cambria"/>
                </a:rPr>
                <a:t>Develop new acq. system based on TDC</a:t>
              </a: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816427" y="3361603"/>
              <a:ext cx="4855030" cy="3198115"/>
              <a:chOff x="859970" y="3230974"/>
              <a:chExt cx="4855030" cy="3198115"/>
            </a:xfrm>
          </p:grpSpPr>
          <p:pic>
            <p:nvPicPr>
              <p:cNvPr id="32" name="Google Shape;367;p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859970" y="3260272"/>
                <a:ext cx="4855030" cy="314053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" name="Google Shape;368;p2" descr="Diagram&#10;&#10;Description automatically generated"/>
              <p:cNvPicPr preferRelativeResize="0"/>
              <p:nvPr/>
            </p:nvPicPr>
            <p:blipFill rotWithShape="1">
              <a:blip r:embed="rId3">
                <a:alphaModFix/>
              </a:blip>
              <a:srcRect t="45418" r="75403" b="397"/>
              <a:stretch/>
            </p:blipFill>
            <p:spPr>
              <a:xfrm rot="16200000">
                <a:off x="4096838" y="2664903"/>
                <a:ext cx="910578" cy="20427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" name="Google Shape;380;p2" descr="Diagram&#10;&#10;Description automatically generated"/>
              <p:cNvPicPr preferRelativeResize="0"/>
              <p:nvPr/>
            </p:nvPicPr>
            <p:blipFill rotWithShape="1">
              <a:blip r:embed="rId3">
                <a:alphaModFix/>
              </a:blip>
              <a:srcRect t="45418" r="75403" b="397"/>
              <a:stretch/>
            </p:blipFill>
            <p:spPr>
              <a:xfrm rot="16200000">
                <a:off x="1953560" y="3107100"/>
                <a:ext cx="703609" cy="119501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" name="Google Shape;381;p2" descr="Diagram&#10;&#10;Description automatically generated"/>
              <p:cNvPicPr preferRelativeResize="0"/>
              <p:nvPr/>
            </p:nvPicPr>
            <p:blipFill rotWithShape="1">
              <a:blip r:embed="rId3">
                <a:alphaModFix/>
              </a:blip>
              <a:srcRect t="45418" r="75403" b="397"/>
              <a:stretch/>
            </p:blipFill>
            <p:spPr>
              <a:xfrm rot="16200000">
                <a:off x="2264888" y="5759782"/>
                <a:ext cx="857188" cy="4814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" name="Google Shape;382;p2" descr="Diagram&#10;&#10;Description automatically generated"/>
              <p:cNvPicPr preferRelativeResize="0"/>
              <p:nvPr/>
            </p:nvPicPr>
            <p:blipFill rotWithShape="1">
              <a:blip r:embed="rId3">
                <a:alphaModFix/>
              </a:blip>
              <a:srcRect t="45418" r="75403" b="397"/>
              <a:stretch/>
            </p:blipFill>
            <p:spPr>
              <a:xfrm rot="16200000">
                <a:off x="3289740" y="5162083"/>
                <a:ext cx="680335" cy="175355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9" name="Google Shape;383;p2"/>
              <p:cNvSpPr txBox="1"/>
              <p:nvPr/>
            </p:nvSpPr>
            <p:spPr>
              <a:xfrm>
                <a:off x="1578247" y="3242021"/>
                <a:ext cx="1323553" cy="8617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algn="ctr"/>
                <a:r>
                  <a:rPr lang="it" sz="1600" b="1" dirty="0">
                    <a:solidFill>
                      <a:srgbClr val="002060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beam monitoring system</a:t>
                </a:r>
                <a:endParaRPr sz="1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384;p2"/>
              <p:cNvSpPr txBox="1"/>
              <p:nvPr/>
            </p:nvSpPr>
            <p:spPr>
              <a:xfrm>
                <a:off x="2253330" y="5721635"/>
                <a:ext cx="2398818" cy="6154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algn="ctr"/>
                <a:r>
                  <a:rPr lang="it" sz="1600" b="1" dirty="0">
                    <a:solidFill>
                      <a:srgbClr val="002060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secondary radiation detectors</a:t>
                </a:r>
                <a:endParaRPr sz="1600" dirty="0"/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1" t="23656" r="1469" b="19140"/>
              <a:stretch/>
            </p:blipFill>
            <p:spPr>
              <a:xfrm>
                <a:off x="965178" y="4811486"/>
                <a:ext cx="1033569" cy="609600"/>
              </a:xfrm>
              <a:prstGeom prst="rect">
                <a:avLst/>
              </a:prstGeom>
            </p:spPr>
          </p:pic>
          <p:pic>
            <p:nvPicPr>
              <p:cNvPr id="43" name="Google Shape;368;p2" descr="Diagram&#10;&#10;Description automatically generated"/>
              <p:cNvPicPr preferRelativeResize="0"/>
              <p:nvPr/>
            </p:nvPicPr>
            <p:blipFill rotWithShape="1">
              <a:blip r:embed="rId3">
                <a:alphaModFix/>
              </a:blip>
              <a:srcRect t="45418" r="75403" b="397"/>
              <a:stretch/>
            </p:blipFill>
            <p:spPr>
              <a:xfrm rot="16200000">
                <a:off x="1132117" y="4256314"/>
                <a:ext cx="217713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4" name="Rectangle 43"/>
              <p:cNvSpPr/>
              <p:nvPr/>
            </p:nvSpPr>
            <p:spPr>
              <a:xfrm rot="16200000">
                <a:off x="1790703" y="4359727"/>
                <a:ext cx="849085" cy="22860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" name="Elbow Connector 45"/>
              <p:cNvCxnSpPr/>
              <p:nvPr/>
            </p:nvCxnSpPr>
            <p:spPr>
              <a:xfrm rot="5400000">
                <a:off x="1856017" y="5001988"/>
                <a:ext cx="424540" cy="239487"/>
              </a:xfrm>
              <a:prstGeom prst="bentConnector3">
                <a:avLst>
                  <a:gd name="adj1" fmla="val 98718"/>
                </a:avLst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3664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221F93-474F-44B7-AD70-4C23DCF9FA4B}" type="datetime1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23/10/2023</a:t>
            </a:fld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CNAO – IN2P3 Collaboration meeting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2E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Pag. </a:t>
            </a:r>
            <a:fld id="{D2B91252-54D1-FE45-A607-C2B73D764620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2E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21CF007-2AA5-55D7-CD5C-113D94270D5F}"/>
              </a:ext>
            </a:extLst>
          </p:cNvPr>
          <p:cNvGrpSpPr/>
          <p:nvPr/>
        </p:nvGrpSpPr>
        <p:grpSpPr>
          <a:xfrm>
            <a:off x="5287108" y="1043354"/>
            <a:ext cx="6799385" cy="4660263"/>
            <a:chOff x="101598" y="711240"/>
            <a:chExt cx="7711442" cy="3992840"/>
          </a:xfrm>
        </p:grpSpPr>
        <p:sp>
          <p:nvSpPr>
            <p:cNvPr id="6" name="object 8">
              <a:extLst>
                <a:ext uri="{FF2B5EF4-FFF2-40B4-BE49-F238E27FC236}">
                  <a16:creationId xmlns:a16="http://schemas.microsoft.com/office/drawing/2014/main" id="{D9F02530-9833-CD6F-CB04-67C4E474462E}"/>
                </a:ext>
              </a:extLst>
            </p:cNvPr>
            <p:cNvSpPr/>
            <p:nvPr/>
          </p:nvSpPr>
          <p:spPr>
            <a:xfrm>
              <a:off x="101598" y="711240"/>
              <a:ext cx="7711442" cy="3992840"/>
            </a:xfrm>
            <a:prstGeom prst="rect">
              <a:avLst/>
            </a:prstGeom>
            <a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 t="-3876" r="132"/>
              </a:stretch>
            </a:blipFill>
            <a:ln w="28575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02EC1B8-4626-4959-E278-75D8EE9650BD}"/>
                </a:ext>
              </a:extLst>
            </p:cNvPr>
            <p:cNvSpPr txBox="1"/>
            <p:nvPr/>
          </p:nvSpPr>
          <p:spPr>
            <a:xfrm rot="16200000">
              <a:off x="-416560" y="2297816"/>
              <a:ext cx="1788160" cy="276999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latin typeface="+mj-lt"/>
                </a:rPr>
                <a:t>Amplitude (mV)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D74C487-0BC0-69F9-C28B-6ED6ED10FFEA}"/>
                </a:ext>
              </a:extLst>
            </p:cNvPr>
            <p:cNvSpPr txBox="1"/>
            <p:nvPr/>
          </p:nvSpPr>
          <p:spPr>
            <a:xfrm>
              <a:off x="3422073" y="4416921"/>
              <a:ext cx="1788160" cy="276999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latin typeface="+mj-lt"/>
                </a:rPr>
                <a:t>Time (ns)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280160" y="85344"/>
            <a:ext cx="987552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/>
              <a:t>C-ions signal in thin sensors</a:t>
            </a:r>
            <a:endParaRPr lang="en-US" sz="3600" dirty="0"/>
          </a:p>
        </p:txBody>
      </p:sp>
      <p:pic>
        <p:nvPicPr>
          <p:cNvPr id="28" name="Imagem 3" descr="Diagrama&#10;&#10;Descrição gerada automaticamente">
            <a:extLst>
              <a:ext uri="{FF2B5EF4-FFF2-40B4-BE49-F238E27FC236}">
                <a16:creationId xmlns:a16="http://schemas.microsoft.com/office/drawing/2014/main" id="{AC68218D-E3E9-155C-EF78-7E5296C67D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" t="7482" r="63001" b="33834"/>
          <a:stretch/>
        </p:blipFill>
        <p:spPr>
          <a:xfrm>
            <a:off x="1594338" y="738554"/>
            <a:ext cx="2965939" cy="3445397"/>
          </a:xfrm>
          <a:prstGeom prst="rect">
            <a:avLst/>
          </a:prstGeom>
        </p:spPr>
      </p:pic>
      <p:pic>
        <p:nvPicPr>
          <p:cNvPr id="30" name="Picture 2" descr="CNAO Centro Nazionale di Adroterapia Oncologica - SHARPER Night">
            <a:extLst>
              <a:ext uri="{FF2B5EF4-FFF2-40B4-BE49-F238E27FC236}">
                <a16:creationId xmlns:a16="http://schemas.microsoft.com/office/drawing/2014/main" id="{E277E877-1056-5B69-5B1C-41E89DF85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91" y="2088425"/>
            <a:ext cx="1795055" cy="92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aixaDeTexto 9">
            <a:extLst>
              <a:ext uri="{FF2B5EF4-FFF2-40B4-BE49-F238E27FC236}">
                <a16:creationId xmlns:a16="http://schemas.microsoft.com/office/drawing/2014/main" id="{06199973-951E-D9F0-29F2-927AAA90DC0E}"/>
              </a:ext>
            </a:extLst>
          </p:cNvPr>
          <p:cNvSpPr txBox="1"/>
          <p:nvPr/>
        </p:nvSpPr>
        <p:spPr>
          <a:xfrm>
            <a:off x="554639" y="4365887"/>
            <a:ext cx="4884869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176213" indent="-176213" algn="just"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sz="2000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11-strips sensor </a:t>
            </a:r>
            <a:r>
              <a:rPr lang="it-IT" sz="2000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with </a:t>
            </a:r>
            <a:r>
              <a:rPr lang="it-IT" sz="2000" b="1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gain=1</a:t>
            </a:r>
          </a:p>
          <a:p>
            <a:pPr marL="176213" indent="-176213" algn="just"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sz="2000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8-channels </a:t>
            </a:r>
            <a:r>
              <a:rPr lang="en-US" sz="2000" spc="-25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amplifier board</a:t>
            </a:r>
          </a:p>
          <a:p>
            <a:pPr marL="176213" indent="-176213" algn="just"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sz="2000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Acquisition with CAEN DT5742 digitizer</a:t>
            </a:r>
          </a:p>
          <a:p>
            <a:pPr marL="800100" lvl="1" indent="-342900" algn="just">
              <a:spcAft>
                <a:spcPts val="6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16+1 channels, 12 bit ADC</a:t>
            </a:r>
          </a:p>
          <a:p>
            <a:pPr marL="800100" lvl="1" indent="-342900" algn="just">
              <a:spcAft>
                <a:spcPts val="6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5 GS/s sampling rate</a:t>
            </a:r>
            <a:endParaRPr lang="en-US" sz="2000" dirty="0">
              <a:solidFill>
                <a:srgbClr val="002060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288215" y="1606061"/>
            <a:ext cx="325901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 smtClean="0">
                <a:solidFill>
                  <a:schemeClr val="accent1"/>
                </a:solidFill>
              </a:rPr>
              <a:t>E</a:t>
            </a:r>
            <a:r>
              <a:rPr lang="it-IT" sz="2600" b="1" baseline="-25000" dirty="0" smtClean="0">
                <a:solidFill>
                  <a:schemeClr val="accent1"/>
                </a:solidFill>
              </a:rPr>
              <a:t>beam </a:t>
            </a:r>
            <a:r>
              <a:rPr lang="it-IT" sz="2600" b="1" dirty="0" smtClean="0">
                <a:solidFill>
                  <a:schemeClr val="accent1"/>
                </a:solidFill>
              </a:rPr>
              <a:t> = 398.8 MeV/u</a:t>
            </a:r>
            <a:endParaRPr lang="it-IT" sz="2600" b="1" dirty="0">
              <a:solidFill>
                <a:schemeClr val="accent1"/>
              </a:solidFill>
            </a:endParaRPr>
          </a:p>
          <a:p>
            <a:r>
              <a:rPr lang="it-IT" sz="2600" b="1" dirty="0" smtClean="0">
                <a:solidFill>
                  <a:schemeClr val="accent1"/>
                </a:solidFill>
              </a:rPr>
              <a:t>V</a:t>
            </a:r>
            <a:r>
              <a:rPr lang="it-IT" sz="2600" b="1" baseline="-25000" dirty="0" smtClean="0">
                <a:solidFill>
                  <a:schemeClr val="accent1"/>
                </a:solidFill>
              </a:rPr>
              <a:t>bias</a:t>
            </a:r>
            <a:r>
              <a:rPr lang="it-IT" sz="2600" b="1" dirty="0" smtClean="0">
                <a:solidFill>
                  <a:schemeClr val="accent1"/>
                </a:solidFill>
              </a:rPr>
              <a:t>=149V</a:t>
            </a:r>
            <a:endParaRPr lang="en-US" sz="2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69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221F93-474F-44B7-AD70-4C23DCF9FA4B}" type="datetime1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23/10/2023</a:t>
            </a:fld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CNAO – IN2P3 Collaboration meeting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2E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Pag. </a:t>
            </a:r>
            <a:fld id="{D2B91252-54D1-FE45-A607-C2B73D764620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2E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0160" y="85344"/>
            <a:ext cx="987552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/>
              <a:t>C-ions signal amplitude</a:t>
            </a:r>
            <a:endParaRPr lang="en-US" sz="36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E8D7287-4572-6C7C-1CD4-29D63E32CDD3}"/>
              </a:ext>
            </a:extLst>
          </p:cNvPr>
          <p:cNvGrpSpPr/>
          <p:nvPr/>
        </p:nvGrpSpPr>
        <p:grpSpPr>
          <a:xfrm>
            <a:off x="697771" y="1031418"/>
            <a:ext cx="5737197" cy="4783228"/>
            <a:chOff x="1674059" y="765965"/>
            <a:chExt cx="8485941" cy="5151209"/>
          </a:xfrm>
        </p:grpSpPr>
        <p:sp>
          <p:nvSpPr>
            <p:cNvPr id="26" name="object 3">
              <a:extLst>
                <a:ext uri="{FF2B5EF4-FFF2-40B4-BE49-F238E27FC236}">
                  <a16:creationId xmlns:a16="http://schemas.microsoft.com/office/drawing/2014/main" id="{3A0FD316-F53E-5153-8848-93261A57FB11}"/>
                </a:ext>
              </a:extLst>
            </p:cNvPr>
            <p:cNvSpPr/>
            <p:nvPr/>
          </p:nvSpPr>
          <p:spPr>
            <a:xfrm>
              <a:off x="1743635" y="765965"/>
              <a:ext cx="8416365" cy="5093344"/>
            </a:xfrm>
            <a:prstGeom prst="rect">
              <a:avLst/>
            </a:prstGeom>
            <a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</a:extLst>
              </a:blip>
              <a:stretch>
                <a:fillRect r="-9444"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CaixaDeTexto 10">
              <a:extLst>
                <a:ext uri="{FF2B5EF4-FFF2-40B4-BE49-F238E27FC236}">
                  <a16:creationId xmlns:a16="http://schemas.microsoft.com/office/drawing/2014/main" id="{E6067A43-6774-97C6-C15A-71EC3C3288BE}"/>
                </a:ext>
              </a:extLst>
            </p:cNvPr>
            <p:cNvSpPr txBox="1"/>
            <p:nvPr/>
          </p:nvSpPr>
          <p:spPr>
            <a:xfrm>
              <a:off x="5384167" y="5547427"/>
              <a:ext cx="1816221" cy="36974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+mj-lt"/>
                </a:rPr>
                <a:t>Peak Amplitude (mV)</a:t>
              </a:r>
            </a:p>
          </p:txBody>
        </p:sp>
        <p:sp>
          <p:nvSpPr>
            <p:cNvPr id="28" name="CaixaDeTexto 12">
              <a:extLst>
                <a:ext uri="{FF2B5EF4-FFF2-40B4-BE49-F238E27FC236}">
                  <a16:creationId xmlns:a16="http://schemas.microsoft.com/office/drawing/2014/main" id="{45B3229B-043B-C480-0C91-B3BB02DAD10D}"/>
                </a:ext>
              </a:extLst>
            </p:cNvPr>
            <p:cNvSpPr txBox="1"/>
            <p:nvPr/>
          </p:nvSpPr>
          <p:spPr>
            <a:xfrm rot="16200000">
              <a:off x="986385" y="3215751"/>
              <a:ext cx="1733674" cy="3583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j-lt"/>
                </a:rPr>
                <a:t>Number of peaks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EC7A0E6B-9864-AB88-8C7C-871851C35330}"/>
              </a:ext>
            </a:extLst>
          </p:cNvPr>
          <p:cNvSpPr/>
          <p:nvPr/>
        </p:nvSpPr>
        <p:spPr>
          <a:xfrm>
            <a:off x="2246234" y="4997790"/>
            <a:ext cx="1618502" cy="286835"/>
          </a:xfrm>
          <a:prstGeom prst="rect">
            <a:avLst/>
          </a:prstGeom>
          <a:noFill/>
          <a:ln w="57150">
            <a:solidFill>
              <a:srgbClr val="FF0000">
                <a:alpha val="32157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4" name="Conector de Seta Reta 7">
            <a:extLst>
              <a:ext uri="{FF2B5EF4-FFF2-40B4-BE49-F238E27FC236}">
                <a16:creationId xmlns:a16="http://schemas.microsoft.com/office/drawing/2014/main" id="{971A0BA9-6D1E-B3B3-418F-EA86FE04E3D5}"/>
              </a:ext>
            </a:extLst>
          </p:cNvPr>
          <p:cNvCxnSpPr>
            <a:cxnSpLocks/>
            <a:stCxn id="35" idx="2"/>
          </p:cNvCxnSpPr>
          <p:nvPr/>
        </p:nvCxnSpPr>
        <p:spPr>
          <a:xfrm>
            <a:off x="2342365" y="4215501"/>
            <a:ext cx="166373" cy="731637"/>
          </a:xfrm>
          <a:prstGeom prst="straightConnector1">
            <a:avLst/>
          </a:prstGeom>
          <a:ln w="57150">
            <a:solidFill>
              <a:srgbClr val="FF0000">
                <a:alpha val="34902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ixaDeTexto 8">
            <a:extLst>
              <a:ext uri="{FF2B5EF4-FFF2-40B4-BE49-F238E27FC236}">
                <a16:creationId xmlns:a16="http://schemas.microsoft.com/office/drawing/2014/main" id="{AE62C457-C584-F0E5-DEB5-F408B138860B}"/>
              </a:ext>
            </a:extLst>
          </p:cNvPr>
          <p:cNvSpPr txBox="1"/>
          <p:nvPr/>
        </p:nvSpPr>
        <p:spPr>
          <a:xfrm>
            <a:off x="1695344" y="2892062"/>
            <a:ext cx="12940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+mj-lt"/>
              </a:rPr>
              <a:t>Charge 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sharing</a:t>
            </a:r>
          </a:p>
          <a:p>
            <a:pPr algn="ctr"/>
            <a:r>
              <a:rPr lang="it-IT" sz="1600" b="1" dirty="0">
                <a:solidFill>
                  <a:srgbClr val="FF0000"/>
                </a:solidFill>
                <a:latin typeface="+mj-lt"/>
              </a:rPr>
              <a:t>b</a:t>
            </a:r>
            <a:r>
              <a:rPr lang="it-IT" sz="1600" b="1" dirty="0" smtClean="0">
                <a:solidFill>
                  <a:srgbClr val="FF0000"/>
                </a:solidFill>
                <a:latin typeface="+mj-lt"/>
              </a:rPr>
              <a:t>etween neighbouring channels</a:t>
            </a:r>
            <a:endParaRPr lang="en-US" sz="1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637693" y="1946031"/>
            <a:ext cx="1301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accent1"/>
                </a:solidFill>
              </a:rPr>
              <a:t>399 MeV/u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28646" y="2614246"/>
            <a:ext cx="1301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7030A0"/>
                </a:solidFill>
              </a:rPr>
              <a:t>269 MeV/u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868615" y="3247293"/>
            <a:ext cx="1301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B050"/>
                </a:solidFill>
              </a:rPr>
              <a:t>166 MeV/u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964781" y="3607751"/>
            <a:ext cx="1254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</a:rPr>
              <a:t>115 </a:t>
            </a:r>
            <a:r>
              <a:rPr lang="it-IT" b="1" dirty="0">
                <a:solidFill>
                  <a:srgbClr val="C00000"/>
                </a:solidFill>
              </a:rPr>
              <a:t>MeV/u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184031" y="1395046"/>
            <a:ext cx="169984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Electronic noise </a:t>
            </a:r>
          </a:p>
          <a:p>
            <a:pPr algn="ctr"/>
            <a:r>
              <a:rPr lang="it-IT" b="1" dirty="0" smtClean="0"/>
              <a:t>&amp; Cross talk</a:t>
            </a:r>
            <a:endParaRPr lang="en-US" b="1" dirty="0"/>
          </a:p>
        </p:txBody>
      </p:sp>
      <p:sp>
        <p:nvSpPr>
          <p:cNvPr id="41" name="Rectangle 40"/>
          <p:cNvSpPr/>
          <p:nvPr/>
        </p:nvSpPr>
        <p:spPr>
          <a:xfrm>
            <a:off x="4121810" y="1450703"/>
            <a:ext cx="118173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chemeClr val="accent1"/>
                </a:solidFill>
              </a:rPr>
              <a:t>V</a:t>
            </a:r>
            <a:r>
              <a:rPr lang="it-IT" b="1" baseline="-25000" dirty="0">
                <a:solidFill>
                  <a:schemeClr val="accent1"/>
                </a:solidFill>
              </a:rPr>
              <a:t>bias</a:t>
            </a:r>
            <a:r>
              <a:rPr lang="it-IT" b="1" dirty="0">
                <a:solidFill>
                  <a:schemeClr val="accent1"/>
                </a:solidFill>
              </a:rPr>
              <a:t>=149V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38400" y="5451232"/>
            <a:ext cx="26963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/>
              <a:t>Peak amplitude (mV)</a:t>
            </a:r>
            <a:endParaRPr lang="en-US" sz="1600" b="1" dirty="0"/>
          </a:p>
        </p:txBody>
      </p:sp>
      <p:grpSp>
        <p:nvGrpSpPr>
          <p:cNvPr id="71" name="Group 70"/>
          <p:cNvGrpSpPr/>
          <p:nvPr/>
        </p:nvGrpSpPr>
        <p:grpSpPr>
          <a:xfrm>
            <a:off x="996461" y="5726723"/>
            <a:ext cx="5638800" cy="753161"/>
            <a:chOff x="996461" y="5726723"/>
            <a:chExt cx="5638800" cy="753161"/>
          </a:xfrm>
        </p:grpSpPr>
        <p:sp>
          <p:nvSpPr>
            <p:cNvPr id="45" name="TextBox 44"/>
            <p:cNvSpPr txBox="1"/>
            <p:nvPr/>
          </p:nvSpPr>
          <p:spPr>
            <a:xfrm>
              <a:off x="2309447" y="6141330"/>
              <a:ext cx="26845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smtClean="0">
                  <a:solidFill>
                    <a:srgbClr val="0070C0"/>
                  </a:solidFill>
                </a:rPr>
                <a:t>Released </a:t>
              </a:r>
              <a:r>
                <a:rPr lang="it-IT" sz="1600" b="1" dirty="0" smtClean="0">
                  <a:solidFill>
                    <a:srgbClr val="0070C0"/>
                  </a:solidFill>
                </a:rPr>
                <a:t>charge (fC)</a:t>
              </a:r>
              <a:endParaRPr lang="en-US" sz="1600" b="1" dirty="0">
                <a:solidFill>
                  <a:srgbClr val="0070C0"/>
                </a:solidFill>
              </a:endParaRPr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996461" y="5726723"/>
              <a:ext cx="5638800" cy="580348"/>
              <a:chOff x="996461" y="5726723"/>
              <a:chExt cx="5638800" cy="580348"/>
            </a:xfrm>
          </p:grpSpPr>
          <p:cxnSp>
            <p:nvCxnSpPr>
              <p:cNvPr id="47" name="Straight Arrow Connector 46"/>
              <p:cNvCxnSpPr/>
              <p:nvPr/>
            </p:nvCxnSpPr>
            <p:spPr>
              <a:xfrm flipV="1">
                <a:off x="1160585" y="5838092"/>
                <a:ext cx="5275384" cy="11723"/>
              </a:xfrm>
              <a:prstGeom prst="straightConnector1">
                <a:avLst/>
              </a:prstGeom>
              <a:ln w="38100"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137138" y="5726723"/>
                <a:ext cx="0" cy="222739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3139440" y="5726723"/>
                <a:ext cx="0" cy="222739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2138289" y="5726723"/>
                <a:ext cx="0" cy="222739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4140591" y="5726723"/>
                <a:ext cx="0" cy="222739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5141742" y="5726723"/>
                <a:ext cx="0" cy="222739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6142891" y="5726723"/>
                <a:ext cx="0" cy="222739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/>
              <p:cNvSpPr txBox="1"/>
              <p:nvPr/>
            </p:nvSpPr>
            <p:spPr>
              <a:xfrm>
                <a:off x="996461" y="5937739"/>
                <a:ext cx="2813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0070C0"/>
                    </a:solidFill>
                  </a:rPr>
                  <a:t>0</a:t>
                </a:r>
                <a:endParaRPr lang="en-US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922583" y="5937739"/>
                <a:ext cx="4220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0070C0"/>
                    </a:solidFill>
                  </a:rPr>
                  <a:t>20</a:t>
                </a:r>
                <a:endParaRPr lang="en-US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2942490" y="5937739"/>
                <a:ext cx="4220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0070C0"/>
                    </a:solidFill>
                  </a:rPr>
                  <a:t>40</a:t>
                </a:r>
                <a:endParaRPr lang="en-US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915506" y="5937739"/>
                <a:ext cx="4220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0070C0"/>
                    </a:solidFill>
                  </a:rPr>
                  <a:t>60</a:t>
                </a:r>
                <a:endParaRPr lang="en-US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4935413" y="5937739"/>
                <a:ext cx="4220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0070C0"/>
                    </a:solidFill>
                  </a:rPr>
                  <a:t>80</a:t>
                </a:r>
                <a:endParaRPr lang="en-US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5896705" y="5937739"/>
                <a:ext cx="7385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0070C0"/>
                    </a:solidFill>
                  </a:rPr>
                  <a:t>100</a:t>
                </a:r>
                <a:endParaRPr lang="en-US" b="1" dirty="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74" name="Group 73"/>
          <p:cNvGrpSpPr/>
          <p:nvPr/>
        </p:nvGrpSpPr>
        <p:grpSpPr>
          <a:xfrm>
            <a:off x="6623538" y="1110733"/>
            <a:ext cx="5298830" cy="4973543"/>
            <a:chOff x="6623538" y="1110733"/>
            <a:chExt cx="5298830" cy="4973543"/>
          </a:xfrm>
        </p:grpSpPr>
        <p:sp>
          <p:nvSpPr>
            <p:cNvPr id="72" name="object 6">
              <a:extLst>
                <a:ext uri="{FF2B5EF4-FFF2-40B4-BE49-F238E27FC236}">
                  <a16:creationId xmlns:a16="http://schemas.microsoft.com/office/drawing/2014/main" id="{EBD6461C-FEB1-189A-0DE3-BA7B3926E59F}"/>
                </a:ext>
              </a:extLst>
            </p:cNvPr>
            <p:cNvSpPr/>
            <p:nvPr/>
          </p:nvSpPr>
          <p:spPr>
            <a:xfrm>
              <a:off x="6623538" y="1348153"/>
              <a:ext cx="5298830" cy="4736123"/>
            </a:xfrm>
            <a:prstGeom prst="rect">
              <a:avLst/>
            </a:prstGeom>
            <a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27127" t="-25802" r="-14769" b="-6270"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400733" y="1110733"/>
              <a:ext cx="217322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it-IT" b="1" dirty="0" smtClean="0">
                  <a:solidFill>
                    <a:schemeClr val="accent1"/>
                  </a:solidFill>
                </a:rPr>
                <a:t>MPV from Landau fit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439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221F93-474F-44B7-AD70-4C23DCF9FA4B}" type="datetime1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23/10/2023</a:t>
            </a:fld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CNAO – IN2P3 Collaboration meeting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2E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Pag. </a:t>
            </a:r>
            <a:fld id="{D2B91252-54D1-FE45-A607-C2B73D764620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2E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0160" y="85344"/>
            <a:ext cx="987552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/>
              <a:t>C-ions time resolution</a:t>
            </a:r>
            <a:endParaRPr lang="en-US" sz="3600" dirty="0"/>
          </a:p>
        </p:txBody>
      </p:sp>
      <p:pic>
        <p:nvPicPr>
          <p:cNvPr id="13" name="Imagem 59">
            <a:extLst>
              <a:ext uri="{FF2B5EF4-FFF2-40B4-BE49-F238E27FC236}">
                <a16:creationId xmlns:a16="http://schemas.microsoft.com/office/drawing/2014/main" id="{6876165E-FB2A-0AA6-2A9F-E25C33952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521" y="790054"/>
            <a:ext cx="2932689" cy="2304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4" name="Group 23"/>
          <p:cNvGrpSpPr/>
          <p:nvPr/>
        </p:nvGrpSpPr>
        <p:grpSpPr>
          <a:xfrm>
            <a:off x="5873261" y="3233825"/>
            <a:ext cx="5886909" cy="3171250"/>
            <a:chOff x="6119446" y="2577332"/>
            <a:chExt cx="5886909" cy="3171250"/>
          </a:xfrm>
        </p:grpSpPr>
        <p:pic>
          <p:nvPicPr>
            <p:cNvPr id="5" name="Imagem 8">
              <a:extLst>
                <a:ext uri="{FF2B5EF4-FFF2-40B4-BE49-F238E27FC236}">
                  <a16:creationId xmlns:a16="http://schemas.microsoft.com/office/drawing/2014/main" id="{6CDE3655-1D8E-CF71-B15E-5C6E6CC18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1" t="2976" r="8381"/>
            <a:stretch/>
          </p:blipFill>
          <p:spPr>
            <a:xfrm>
              <a:off x="6119446" y="2577332"/>
              <a:ext cx="5886909" cy="317125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8575489" y="3232613"/>
              <a:ext cx="12542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 smtClean="0">
                  <a:solidFill>
                    <a:srgbClr val="FF0000"/>
                  </a:solidFill>
                </a:rPr>
                <a:t>115 </a:t>
              </a:r>
              <a:r>
                <a:rPr lang="it-IT" b="1" dirty="0">
                  <a:solidFill>
                    <a:srgbClr val="FF0000"/>
                  </a:solidFill>
                </a:rPr>
                <a:t>MeV/u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311662" y="4454769"/>
              <a:ext cx="13012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chemeClr val="accent1"/>
                  </a:solidFill>
                </a:rPr>
                <a:t>399 MeV/u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915507" y="1336431"/>
            <a:ext cx="6764215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rgbClr val="002060"/>
                </a:solidFill>
              </a:rPr>
              <a:t>2 identical sensors </a:t>
            </a:r>
            <a:r>
              <a:rPr lang="it-IT" sz="2400" b="1" dirty="0" smtClean="0">
                <a:solidFill>
                  <a:srgbClr val="002060"/>
                </a:solidFill>
              </a:rPr>
              <a:t>30 cm apart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rgbClr val="002060"/>
                </a:solidFill>
              </a:rPr>
              <a:t>8 + 8 channels acquired </a:t>
            </a:r>
            <a:r>
              <a:rPr lang="it-IT" sz="2400" dirty="0">
                <a:solidFill>
                  <a:srgbClr val="002060"/>
                </a:solidFill>
              </a:rPr>
              <a:t>by </a:t>
            </a:r>
            <a:r>
              <a:rPr lang="it-IT" sz="2400" dirty="0" smtClean="0">
                <a:solidFill>
                  <a:srgbClr val="002060"/>
                </a:solidFill>
              </a:rPr>
              <a:t>CAEN 5 Gs/s digitizer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rgbClr val="002060"/>
                </a:solidFill>
              </a:rPr>
              <a:t>CFD algorithm to correct for time walk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4958862" y="4536831"/>
            <a:ext cx="797169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364942" y="3247292"/>
            <a:ext cx="4429796" cy="3305909"/>
            <a:chOff x="364942" y="3247292"/>
            <a:chExt cx="4429796" cy="330590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EE61EEE-0AEB-1BB1-AF0E-7AC7B7FCEA9D}"/>
                </a:ext>
              </a:extLst>
            </p:cNvPr>
            <p:cNvGrpSpPr/>
            <p:nvPr/>
          </p:nvGrpSpPr>
          <p:grpSpPr>
            <a:xfrm>
              <a:off x="364942" y="4003038"/>
              <a:ext cx="216035" cy="297492"/>
              <a:chOff x="7863570" y="3869218"/>
              <a:chExt cx="216035" cy="297492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6D0BC84-5851-8105-75F2-5C1929ED36DB}"/>
                  </a:ext>
                </a:extLst>
              </p:cNvPr>
              <p:cNvSpPr/>
              <p:nvPr/>
            </p:nvSpPr>
            <p:spPr>
              <a:xfrm>
                <a:off x="7967845" y="4028353"/>
                <a:ext cx="111760" cy="94587"/>
              </a:xfrm>
              <a:prstGeom prst="rect">
                <a:avLst/>
              </a:prstGeom>
              <a:solidFill>
                <a:srgbClr val="9BA8A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742DB66-E1FF-0186-A3AC-C8EDEF9740A2}"/>
                  </a:ext>
                </a:extLst>
              </p:cNvPr>
              <p:cNvSpPr/>
              <p:nvPr/>
            </p:nvSpPr>
            <p:spPr>
              <a:xfrm>
                <a:off x="7894050" y="3869218"/>
                <a:ext cx="111760" cy="137149"/>
              </a:xfrm>
              <a:prstGeom prst="rect">
                <a:avLst/>
              </a:prstGeom>
              <a:solidFill>
                <a:srgbClr val="9BA8A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EC549D5-4CC5-1BAD-6BA5-4D38A7BC7A43}"/>
                  </a:ext>
                </a:extLst>
              </p:cNvPr>
              <p:cNvSpPr/>
              <p:nvPr/>
            </p:nvSpPr>
            <p:spPr>
              <a:xfrm>
                <a:off x="7863570" y="4029561"/>
                <a:ext cx="111760" cy="137149"/>
              </a:xfrm>
              <a:prstGeom prst="rect">
                <a:avLst/>
              </a:prstGeom>
              <a:solidFill>
                <a:srgbClr val="B8B3B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19" name="Immagine 4">
              <a:extLst>
                <a:ext uri="{FF2B5EF4-FFF2-40B4-BE49-F238E27FC236}">
                  <a16:creationId xmlns:a16="http://schemas.microsoft.com/office/drawing/2014/main" id="{264D3F21-47F8-1AE8-7B7F-9D8B58025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52" t="5880" r="6693" b="-2013"/>
            <a:stretch/>
          </p:blipFill>
          <p:spPr>
            <a:xfrm>
              <a:off x="979646" y="3532647"/>
              <a:ext cx="3697861" cy="3020554"/>
            </a:xfrm>
            <a:prstGeom prst="rect">
              <a:avLst/>
            </a:prstGeom>
          </p:spPr>
        </p:pic>
        <p:sp>
          <p:nvSpPr>
            <p:cNvPr id="21" name="CaixaDeTexto 13">
              <a:extLst>
                <a:ext uri="{FF2B5EF4-FFF2-40B4-BE49-F238E27FC236}">
                  <a16:creationId xmlns:a16="http://schemas.microsoft.com/office/drawing/2014/main" id="{7DCF7CB0-7129-620C-765B-5400881BDA6D}"/>
                </a:ext>
              </a:extLst>
            </p:cNvPr>
            <p:cNvSpPr txBox="1"/>
            <p:nvPr/>
          </p:nvSpPr>
          <p:spPr>
            <a:xfrm rot="16200000">
              <a:off x="-16155" y="4598532"/>
              <a:ext cx="17353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+mj-lt"/>
                </a:rPr>
                <a:t>Coincidences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08184" y="3247292"/>
              <a:ext cx="37865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rgbClr val="002060"/>
                  </a:solidFill>
                </a:rPr>
                <a:t>Histogram of arrival time difference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089088" y="3783599"/>
              <a:ext cx="14269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 smtClean="0">
                  <a:solidFill>
                    <a:srgbClr val="FF0000"/>
                  </a:solidFill>
                </a:rPr>
                <a:t>Coincidences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>
              <a:off x="3048000" y="4114800"/>
              <a:ext cx="715108" cy="48064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990657" y="4709722"/>
              <a:ext cx="171737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b="1" dirty="0" smtClean="0">
                  <a:solidFill>
                    <a:srgbClr val="002060"/>
                  </a:solidFill>
                </a:rPr>
                <a:t>Combinatorial background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H="1">
              <a:off x="1676399" y="5310554"/>
              <a:ext cx="82063" cy="633046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CaixaDeTexto 15">
                  <a:extLst>
                    <a:ext uri="{FF2B5EF4-FFF2-40B4-BE49-F238E27FC236}">
                      <a16:creationId xmlns:a16="http://schemas.microsoft.com/office/drawing/2014/main" id="{DDEEA3D7-2455-E703-2837-D40862CF67A2}"/>
                    </a:ext>
                  </a:extLst>
                </p:cNvPr>
                <p:cNvSpPr txBox="1"/>
                <p:nvPr/>
              </p:nvSpPr>
              <p:spPr>
                <a:xfrm>
                  <a:off x="1125226" y="3886409"/>
                  <a:ext cx="1559359" cy="4301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sz="2000" b="1" dirty="0" smtClean="0">
                      <a:solidFill>
                        <a:srgbClr val="C00000"/>
                      </a:solidFill>
                      <a:latin typeface="+mj-lt"/>
                    </a:rPr>
                    <a:t>σ</a:t>
                  </a:r>
                  <a:r>
                    <a:rPr lang="it-IT" sz="2000" b="1" baseline="-25000" dirty="0" smtClean="0">
                      <a:solidFill>
                        <a:srgbClr val="C00000"/>
                      </a:solidFill>
                      <a:latin typeface="Baskerville Old Face" panose="02020602080505020303" pitchFamily="18" charset="0"/>
                    </a:rPr>
                    <a:t>t</a:t>
                  </a:r>
                  <a:r>
                    <a:rPr lang="it-IT" sz="2000" b="1" dirty="0" smtClean="0">
                      <a:solidFill>
                        <a:srgbClr val="C00000"/>
                      </a:solidFill>
                      <a:latin typeface="Baskerville Old Face" panose="02020602080505020303" pitchFamily="18" charset="0"/>
                    </a:rPr>
                    <a:t> </a:t>
                  </a:r>
                  <a:r>
                    <a:rPr lang="it-IT" sz="2000" b="1" dirty="0">
                      <a:solidFill>
                        <a:srgbClr val="C00000"/>
                      </a:solidFill>
                      <a:latin typeface="Baskerville Old Face" panose="02020602080505020303" pitchFamily="18" charset="0"/>
                    </a:rPr>
                    <a:t>= </a:t>
                  </a:r>
                  <a:r>
                    <a:rPr lang="el-GR" sz="2000" b="1" dirty="0">
                      <a:solidFill>
                        <a:srgbClr val="C00000"/>
                      </a:solidFill>
                      <a:latin typeface="+mj-lt"/>
                    </a:rPr>
                    <a:t>σ</a:t>
                  </a:r>
                  <a:r>
                    <a:rPr lang="it-IT" sz="2000" b="1" dirty="0">
                      <a:solidFill>
                        <a:srgbClr val="C00000"/>
                      </a:solidFill>
                      <a:latin typeface="Baskerville Old Face" panose="02020602080505020303" pitchFamily="18" charset="0"/>
                    </a:rPr>
                    <a:t>(</a:t>
                  </a:r>
                  <a14:m>
                    <m:oMath xmlns:m="http://schemas.openxmlformats.org/officeDocument/2006/math">
                      <m:r>
                        <a:rPr lang="it-IT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𝒕</m:t>
                      </m:r>
                    </m:oMath>
                  </a14:m>
                  <a:r>
                    <a:rPr lang="it-IT" sz="2000" b="1" dirty="0" smtClean="0">
                      <a:solidFill>
                        <a:srgbClr val="C00000"/>
                      </a:solidFill>
                      <a:latin typeface="Baskerville Old Face" panose="02020602080505020303" pitchFamily="18" charset="0"/>
                    </a:rPr>
                    <a:t>)/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it-IT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rad>
                    </m:oMath>
                  </a14:m>
                  <a:endParaRPr lang="it-IT" sz="2000" b="1" dirty="0">
                    <a:solidFill>
                      <a:srgbClr val="C00000"/>
                    </a:solidFill>
                    <a:latin typeface="Baskerville Old Face" panose="02020602080505020303" pitchFamily="18" charset="0"/>
                  </a:endParaRPr>
                </a:p>
              </p:txBody>
            </p:sp>
          </mc:Choice>
          <mc:Fallback xmlns="">
            <p:sp>
              <p:nvSpPr>
                <p:cNvPr id="35" name="CaixaDeTexto 15">
                  <a:extLst>
                    <a:ext uri="{FF2B5EF4-FFF2-40B4-BE49-F238E27FC236}">
                      <a16:creationId xmlns:a16="http://schemas.microsoft.com/office/drawing/2014/main" id="{DDEEA3D7-2455-E703-2837-D40862CF67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5226" y="3886409"/>
                  <a:ext cx="1559359" cy="430118"/>
                </a:xfrm>
                <a:prstGeom prst="rect">
                  <a:avLst/>
                </a:prstGeom>
                <a:blipFill>
                  <a:blip r:embed="rId5"/>
                  <a:stretch>
                    <a:fillRect l="-4314" t="-1429" b="-25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Arrow Connector 36"/>
            <p:cNvCxnSpPr/>
            <p:nvPr/>
          </p:nvCxnSpPr>
          <p:spPr>
            <a:xfrm>
              <a:off x="2637692" y="5087815"/>
              <a:ext cx="433754" cy="1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2098431" y="4267200"/>
              <a:ext cx="550984" cy="738554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/>
          <p:cNvSpPr txBox="1"/>
          <p:nvPr/>
        </p:nvSpPr>
        <p:spPr>
          <a:xfrm>
            <a:off x="6576644" y="2848708"/>
            <a:ext cx="4548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2060"/>
                </a:solidFill>
              </a:rPr>
              <a:t>Single Hit time resolution (ps)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74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D2E75B12-A117-F912-200E-287EB77DAE70}"/>
              </a:ext>
            </a:extLst>
          </p:cNvPr>
          <p:cNvGrpSpPr/>
          <p:nvPr/>
        </p:nvGrpSpPr>
        <p:grpSpPr>
          <a:xfrm>
            <a:off x="5490095" y="925153"/>
            <a:ext cx="4759675" cy="2994543"/>
            <a:chOff x="6295636" y="858221"/>
            <a:chExt cx="4759675" cy="2994543"/>
          </a:xfrm>
        </p:grpSpPr>
        <p:pic>
          <p:nvPicPr>
            <p:cNvPr id="55" name="Picture 54" descr="setup_CNAO">
              <a:extLst>
                <a:ext uri="{FF2B5EF4-FFF2-40B4-BE49-F238E27FC236}">
                  <a16:creationId xmlns:a16="http://schemas.microsoft.com/office/drawing/2014/main" id="{E2C7F248-68AF-EBD0-316C-101BE355D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95636" y="858221"/>
              <a:ext cx="4759675" cy="29945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66C3636-3253-DC0B-FB71-87C571D368F6}"/>
                </a:ext>
              </a:extLst>
            </p:cNvPr>
            <p:cNvCxnSpPr>
              <a:cxnSpLocks/>
            </p:cNvCxnSpPr>
            <p:nvPr/>
          </p:nvCxnSpPr>
          <p:spPr>
            <a:xfrm>
              <a:off x="9625954" y="2341827"/>
              <a:ext cx="1198301" cy="742703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7917680" y="3679372"/>
            <a:ext cx="4274320" cy="3102428"/>
            <a:chOff x="7917680" y="3679372"/>
            <a:chExt cx="4274320" cy="310242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4B78EB0-56DD-AC47-89C9-9C040C7B26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49" t="6380" r="7152"/>
            <a:stretch/>
          </p:blipFill>
          <p:spPr>
            <a:xfrm>
              <a:off x="7917680" y="3679372"/>
              <a:ext cx="4274320" cy="3102428"/>
            </a:xfrm>
            <a:prstGeom prst="rect">
              <a:avLst/>
            </a:prstGeom>
            <a:solidFill>
              <a:schemeClr val="bg1"/>
            </a:solidFill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8403772" y="3744684"/>
                  <a:ext cx="2764971" cy="6139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it-IT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it-IT" b="1" dirty="0">
                                <a:solidFill>
                                  <a:schemeClr val="tx1"/>
                                </a:solidFill>
                              </a:rPr>
                              <m:t># </m:t>
                            </m:r>
                            <m:r>
                              <m:rPr>
                                <m:nor/>
                              </m:rPr>
                              <a:rPr lang="it-IT" b="1" dirty="0">
                                <a:solidFill>
                                  <a:schemeClr val="tx1"/>
                                </a:solidFill>
                              </a:rPr>
                              <m:t>measured</m:t>
                            </m:r>
                            <m:r>
                              <m:rPr>
                                <m:nor/>
                              </m:rPr>
                              <a:rPr lang="it-IT" b="1" dirty="0">
                                <a:solidFill>
                                  <a:schemeClr val="tx1"/>
                                </a:solidFill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it-IT" b="1" dirty="0">
                                <a:solidFill>
                                  <a:schemeClr val="tx1"/>
                                </a:solidFill>
                              </a:rPr>
                              <m:t>ions</m:t>
                            </m:r>
                            <m:r>
                              <m:rPr>
                                <m:nor/>
                              </m:rPr>
                              <a:rPr lang="en-US" b="1" dirty="0">
                                <a:solidFill>
                                  <a:schemeClr val="tx1"/>
                                </a:solidFill>
                              </a:rPr>
                              <m:t>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it-IT" b="1" dirty="0">
                                <a:solidFill>
                                  <a:schemeClr val="tx1"/>
                                </a:solidFill>
                              </a:rPr>
                              <m:t># </m:t>
                            </m:r>
                            <m:r>
                              <m:rPr>
                                <m:nor/>
                              </m:rPr>
                              <a:rPr lang="it-IT" b="1" dirty="0">
                                <a:solidFill>
                                  <a:schemeClr val="tx1"/>
                                </a:solidFill>
                              </a:rPr>
                              <m:t>ions</m:t>
                            </m:r>
                            <m:r>
                              <m:rPr>
                                <m:nor/>
                              </m:rPr>
                              <a:rPr lang="it-IT" b="1" i="0" dirty="0" smtClean="0">
                                <a:solidFill>
                                  <a:schemeClr val="tx1"/>
                                </a:solidFill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it-IT" b="1" i="0" dirty="0" smtClean="0">
                                <a:solidFill>
                                  <a:schemeClr val="tx1"/>
                                </a:solidFill>
                              </a:rPr>
                              <m:t>from</m:t>
                            </m:r>
                            <m:r>
                              <m:rPr>
                                <m:nor/>
                              </m:rPr>
                              <a:rPr lang="it-IT" b="1" i="0" dirty="0" smtClean="0">
                                <a:solidFill>
                                  <a:schemeClr val="tx1"/>
                                </a:solidFill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it-IT" b="1" i="0" dirty="0" smtClean="0">
                                <a:solidFill>
                                  <a:schemeClr val="tx1"/>
                                </a:solidFill>
                              </a:rPr>
                              <m:t>CNAO</m:t>
                            </m:r>
                            <m:r>
                              <m:rPr>
                                <m:nor/>
                              </m:rPr>
                              <a:rPr lang="it-IT" b="1" i="0" dirty="0" smtClean="0">
                                <a:solidFill>
                                  <a:schemeClr val="tx1"/>
                                </a:solidFill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it-IT" b="1" i="0" dirty="0" smtClean="0">
                                <a:solidFill>
                                  <a:schemeClr val="tx1"/>
                                </a:solidFill>
                              </a:rPr>
                              <m:t>monitors</m:t>
                            </m:r>
                            <m:r>
                              <m:rPr>
                                <m:nor/>
                              </m:rPr>
                              <a:rPr lang="en-US" b="1" dirty="0">
                                <a:solidFill>
                                  <a:schemeClr val="tx1"/>
                                </a:solidFill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it-IT" b="1" dirty="0" smtClean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3772" y="3744684"/>
                  <a:ext cx="2764971" cy="61395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TextBox 34"/>
            <p:cNvSpPr txBox="1"/>
            <p:nvPr/>
          </p:nvSpPr>
          <p:spPr>
            <a:xfrm>
              <a:off x="10199915" y="5246915"/>
              <a:ext cx="6531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 smtClean="0">
                  <a:solidFill>
                    <a:srgbClr val="FF0000"/>
                  </a:solidFill>
                </a:rPr>
                <a:t>100%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199915" y="4778829"/>
              <a:ext cx="6531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 smtClean="0">
                  <a:solidFill>
                    <a:srgbClr val="0070C0"/>
                  </a:solidFill>
                </a:rPr>
                <a:t>50%</a:t>
              </a:r>
              <a:endParaRPr lang="en-US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013372" y="4452257"/>
              <a:ext cx="18179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 smtClean="0">
                  <a:solidFill>
                    <a:srgbClr val="FF6699"/>
                  </a:solidFill>
                </a:rPr>
                <a:t>Beam Intensitiy 20%</a:t>
              </a:r>
              <a:endParaRPr lang="en-US" sz="1400" b="1" dirty="0">
                <a:solidFill>
                  <a:srgbClr val="FF6699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221F93-474F-44B7-AD70-4C23DCF9FA4B}" type="datetime1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23/10/2023</a:t>
            </a:fld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CNAO – IN2P3 Collaboration meeting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2E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29938" y="6492875"/>
            <a:ext cx="1019174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Pag. </a:t>
            </a:r>
            <a:fld id="{D2B91252-54D1-FE45-A607-C2B73D764620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2E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0160" y="85344"/>
            <a:ext cx="987552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/>
              <a:t>C-ion beam counter</a:t>
            </a:r>
            <a:endParaRPr lang="en-US" sz="3600" dirty="0"/>
          </a:p>
        </p:txBody>
      </p:sp>
      <p:pic>
        <p:nvPicPr>
          <p:cNvPr id="7" name="Picture 6" descr="ESA-ABACUS">
            <a:extLst>
              <a:ext uri="{FF2B5EF4-FFF2-40B4-BE49-F238E27FC236}">
                <a16:creationId xmlns:a16="http://schemas.microsoft.com/office/drawing/2014/main" id="{64735008-76FA-3271-F5E1-939BE15111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154" y="773724"/>
            <a:ext cx="3341078" cy="2140026"/>
          </a:xfrm>
          <a:prstGeom prst="rect">
            <a:avLst/>
          </a:prstGeom>
          <a:effectLst>
            <a:softEdge rad="50800"/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07B0D44-5C74-8195-9453-A7CCD4EC5C65}"/>
              </a:ext>
            </a:extLst>
          </p:cNvPr>
          <p:cNvGrpSpPr/>
          <p:nvPr/>
        </p:nvGrpSpPr>
        <p:grpSpPr>
          <a:xfrm>
            <a:off x="722496" y="845629"/>
            <a:ext cx="4273426" cy="5727919"/>
            <a:chOff x="124619" y="704952"/>
            <a:chExt cx="4273426" cy="5727919"/>
          </a:xfrm>
          <a:solidFill>
            <a:schemeClr val="bg1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658B191-7F38-012B-1196-CD84CA8415E9}"/>
                </a:ext>
              </a:extLst>
            </p:cNvPr>
            <p:cNvGrpSpPr/>
            <p:nvPr/>
          </p:nvGrpSpPr>
          <p:grpSpPr>
            <a:xfrm>
              <a:off x="124619" y="1004431"/>
              <a:ext cx="4273426" cy="5428440"/>
              <a:chOff x="191386" y="1209469"/>
              <a:chExt cx="4273426" cy="5428440"/>
            </a:xfrm>
            <a:grpFill/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7D6376D-A078-D9D6-BD72-ACA51534AD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9737" t="6983" r="73740" b="48561"/>
              <a:stretch/>
            </p:blipFill>
            <p:spPr>
              <a:xfrm>
                <a:off x="191386" y="1209469"/>
                <a:ext cx="2158410" cy="2800794"/>
              </a:xfrm>
              <a:prstGeom prst="rect">
                <a:avLst/>
              </a:prstGeom>
              <a:grpFill/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8075EC9-924B-BFD3-877B-13209BBEAC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58519" t="6983" r="24958" b="48764"/>
              <a:stretch/>
            </p:blipFill>
            <p:spPr>
              <a:xfrm>
                <a:off x="191386" y="4010263"/>
                <a:ext cx="2158410" cy="2549864"/>
              </a:xfrm>
              <a:prstGeom prst="rect">
                <a:avLst/>
              </a:prstGeom>
              <a:grpFill/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F9377E7-9984-C2F4-FE0C-E8962A89CB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42003" t="6984" r="40987" b="48305"/>
              <a:stretch/>
            </p:blipFill>
            <p:spPr>
              <a:xfrm>
                <a:off x="2255406" y="1209470"/>
                <a:ext cx="2209406" cy="2800793"/>
              </a:xfrm>
              <a:prstGeom prst="rect">
                <a:avLst/>
              </a:prstGeom>
              <a:grpFill/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0212C27A-3EB8-60BE-FEF9-D92E7ADADE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58267" t="51096" r="24629" b="1825"/>
              <a:stretch/>
            </p:blipFill>
            <p:spPr>
              <a:xfrm>
                <a:off x="2306402" y="3979222"/>
                <a:ext cx="2158410" cy="2658687"/>
              </a:xfrm>
              <a:prstGeom prst="rect">
                <a:avLst/>
              </a:prstGeom>
              <a:grpFill/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537EE1-62C2-A58E-84A8-034D48A0C832}"/>
                </a:ext>
              </a:extLst>
            </p:cNvPr>
            <p:cNvSpPr txBox="1"/>
            <p:nvPr/>
          </p:nvSpPr>
          <p:spPr>
            <a:xfrm>
              <a:off x="1348309" y="704952"/>
              <a:ext cx="1869440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Beam Profile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909458" y="3788229"/>
            <a:ext cx="7086599" cy="2057399"/>
            <a:chOff x="4909458" y="3788229"/>
            <a:chExt cx="7086599" cy="2057399"/>
          </a:xfrm>
        </p:grpSpPr>
        <p:grpSp>
          <p:nvGrpSpPr>
            <p:cNvPr id="28" name="Group 27"/>
            <p:cNvGrpSpPr/>
            <p:nvPr/>
          </p:nvGrpSpPr>
          <p:grpSpPr>
            <a:xfrm>
              <a:off x="4909458" y="3788229"/>
              <a:ext cx="3004455" cy="1196645"/>
              <a:chOff x="4909458" y="3788229"/>
              <a:chExt cx="3004455" cy="1196645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4909458" y="3788229"/>
                <a:ext cx="2569028" cy="646331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4472C4"/>
                    </a:solidFill>
                  </a:rPr>
                  <a:t>3% difference between low-high energy </a:t>
                </a:r>
                <a:endParaRPr lang="en-US" b="1" dirty="0">
                  <a:solidFill>
                    <a:srgbClr val="4472C4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725886" y="4615542"/>
                <a:ext cx="2188027" cy="369332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b="1" dirty="0" smtClean="0">
                    <a:solidFill>
                      <a:srgbClr val="4472C4"/>
                    </a:solidFill>
                  </a:rPr>
                  <a:t>Tails of beam profile</a:t>
                </a:r>
                <a:endParaRPr lang="en-US" b="1" dirty="0">
                  <a:solidFill>
                    <a:srgbClr val="4472C4"/>
                  </a:solidFill>
                </a:endParaRPr>
              </a:p>
            </p:txBody>
          </p:sp>
          <p:sp>
            <p:nvSpPr>
              <p:cNvPr id="27" name="Bent Arrow 26"/>
              <p:cNvSpPr/>
              <p:nvPr/>
            </p:nvSpPr>
            <p:spPr>
              <a:xfrm rot="10800000" flipH="1">
                <a:off x="4953001" y="4408713"/>
                <a:ext cx="674914" cy="566058"/>
              </a:xfrm>
              <a:prstGeom prst="ben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30" name="Straight Connector 29"/>
            <p:cNvCxnSpPr/>
            <p:nvPr/>
          </p:nvCxnSpPr>
          <p:spPr>
            <a:xfrm flipH="1">
              <a:off x="8479971" y="5845628"/>
              <a:ext cx="3396343" cy="0"/>
            </a:xfrm>
            <a:prstGeom prst="line">
              <a:avLst/>
            </a:prstGeom>
            <a:ln w="38100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1832771" y="4419600"/>
              <a:ext cx="10886" cy="1393371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11266714" y="4953000"/>
              <a:ext cx="7293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 smtClean="0">
                  <a:solidFill>
                    <a:schemeClr val="accent4"/>
                  </a:solidFill>
                </a:rPr>
                <a:t>3%</a:t>
              </a:r>
              <a:endParaRPr lang="en-US" sz="24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931230" y="4797000"/>
            <a:ext cx="5410199" cy="1803816"/>
            <a:chOff x="4931230" y="4797000"/>
            <a:chExt cx="5410199" cy="1803816"/>
          </a:xfrm>
        </p:grpSpPr>
        <p:sp>
          <p:nvSpPr>
            <p:cNvPr id="42" name="TextBox 41"/>
            <p:cNvSpPr txBox="1"/>
            <p:nvPr/>
          </p:nvSpPr>
          <p:spPr>
            <a:xfrm>
              <a:off x="4931230" y="5127172"/>
              <a:ext cx="2569028" cy="646331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4472C4"/>
                  </a:solidFill>
                </a:rPr>
                <a:t>1</a:t>
              </a:r>
              <a:r>
                <a:rPr lang="it-IT" b="1" dirty="0" smtClean="0">
                  <a:solidFill>
                    <a:srgbClr val="4472C4"/>
                  </a:solidFill>
                </a:rPr>
                <a:t>% difference between low-high intensity </a:t>
              </a:r>
              <a:endParaRPr lang="en-US" b="1" dirty="0">
                <a:solidFill>
                  <a:srgbClr val="4472C4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595258" y="5954485"/>
              <a:ext cx="2819400" cy="646331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it-IT" b="1" dirty="0" smtClean="0">
                  <a:solidFill>
                    <a:srgbClr val="4472C4"/>
                  </a:solidFill>
                </a:rPr>
                <a:t>Pile-up inefficiency reduced to 0.5% after corrections  </a:t>
              </a:r>
              <a:endParaRPr lang="en-US" b="1" dirty="0">
                <a:solidFill>
                  <a:srgbClr val="4472C4"/>
                </a:solidFill>
              </a:endParaRPr>
            </a:p>
          </p:txBody>
        </p:sp>
        <p:sp>
          <p:nvSpPr>
            <p:cNvPr id="44" name="Bent Arrow 43"/>
            <p:cNvSpPr/>
            <p:nvPr/>
          </p:nvSpPr>
          <p:spPr>
            <a:xfrm rot="10800000" flipH="1">
              <a:off x="4974773" y="5747656"/>
              <a:ext cx="674914" cy="566058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5" name="Straight Arrow Connector 44"/>
            <p:cNvCxnSpPr>
              <a:endCxn id="47" idx="0"/>
            </p:cNvCxnSpPr>
            <p:nvPr/>
          </p:nvCxnSpPr>
          <p:spPr>
            <a:xfrm flipH="1">
              <a:off x="9976758" y="4797000"/>
              <a:ext cx="7242" cy="460800"/>
            </a:xfrm>
            <a:prstGeom prst="straightConnector1">
              <a:avLst/>
            </a:prstGeom>
            <a:ln w="38100">
              <a:solidFill>
                <a:srgbClr val="92D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9612086" y="5257800"/>
              <a:ext cx="7293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 smtClean="0">
                  <a:solidFill>
                    <a:srgbClr val="92D050"/>
                  </a:solidFill>
                </a:rPr>
                <a:t>1%</a:t>
              </a:r>
              <a:endParaRPr lang="en-US" sz="2400" b="1" dirty="0">
                <a:solidFill>
                  <a:srgbClr val="92D050"/>
                </a:solidFill>
              </a:endParaRPr>
            </a:p>
          </p:txBody>
        </p:sp>
      </p:grpSp>
      <p:sp>
        <p:nvSpPr>
          <p:cNvPr id="53" name="Rectangle 52"/>
          <p:cNvSpPr/>
          <p:nvPr/>
        </p:nvSpPr>
        <p:spPr>
          <a:xfrm>
            <a:off x="2021598" y="1502619"/>
            <a:ext cx="2255746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Spots of </a:t>
            </a:r>
            <a:r>
              <a:rPr lang="en-GB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5*10</a:t>
            </a:r>
            <a:r>
              <a:rPr lang="en-GB" b="1" baseline="30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</a:t>
            </a:r>
            <a:r>
              <a:rPr lang="en-GB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ions </a:t>
            </a:r>
            <a:endParaRPr lang="en-US" dirty="0"/>
          </a:p>
        </p:txBody>
      </p:sp>
      <p:grpSp>
        <p:nvGrpSpPr>
          <p:cNvPr id="65" name="Group 64"/>
          <p:cNvGrpSpPr/>
          <p:nvPr/>
        </p:nvGrpSpPr>
        <p:grpSpPr>
          <a:xfrm>
            <a:off x="4968073" y="716785"/>
            <a:ext cx="7092462" cy="2907323"/>
            <a:chOff x="4968073" y="716785"/>
            <a:chExt cx="7092462" cy="2907323"/>
          </a:xfrm>
        </p:grpSpPr>
        <p:sp>
          <p:nvSpPr>
            <p:cNvPr id="21" name="Rectangle 20"/>
            <p:cNvSpPr/>
            <p:nvPr/>
          </p:nvSpPr>
          <p:spPr>
            <a:xfrm>
              <a:off x="4968073" y="716785"/>
              <a:ext cx="7092462" cy="290732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aixaDeTexto 24">
              <a:extLst>
                <a:ext uri="{FF2B5EF4-FFF2-40B4-BE49-F238E27FC236}">
                  <a16:creationId xmlns:a16="http://schemas.microsoft.com/office/drawing/2014/main" id="{67B03A30-98EF-D5B9-D9F6-0C96912DE270}"/>
                </a:ext>
              </a:extLst>
            </p:cNvPr>
            <p:cNvSpPr txBox="1"/>
            <p:nvPr/>
          </p:nvSpPr>
          <p:spPr>
            <a:xfrm>
              <a:off x="6324599" y="3236267"/>
              <a:ext cx="52737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Comparison of beam FWHM </a:t>
              </a:r>
              <a:r>
                <a:rPr lang="it-IT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with GAFCHROMIC </a:t>
              </a:r>
              <a:r>
                <a:rPr lang="it-IT" sz="1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films</a:t>
              </a:r>
              <a:endParaRPr lang="it-IT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2" name="Picture 61" descr="comparison_FWHM_vs_energy_y-1"/>
            <p:cNvPicPr>
              <a:picLocks noChangeAspect="1"/>
            </p:cNvPicPr>
            <p:nvPr/>
          </p:nvPicPr>
          <p:blipFill rotWithShape="1">
            <a:blip r:embed="rId8"/>
            <a:srcRect r="7991"/>
            <a:stretch/>
          </p:blipFill>
          <p:spPr>
            <a:xfrm>
              <a:off x="8567058" y="760800"/>
              <a:ext cx="3058886" cy="2559276"/>
            </a:xfrm>
            <a:prstGeom prst="rect">
              <a:avLst/>
            </a:prstGeom>
          </p:spPr>
        </p:pic>
        <p:pic>
          <p:nvPicPr>
            <p:cNvPr id="63" name="Picture 62" descr="comparison_FWHM_vs_energy_x-1"/>
            <p:cNvPicPr>
              <a:picLocks noChangeAspect="1"/>
            </p:cNvPicPr>
            <p:nvPr/>
          </p:nvPicPr>
          <p:blipFill rotWithShape="1">
            <a:blip r:embed="rId9"/>
            <a:srcRect r="8782"/>
            <a:stretch/>
          </p:blipFill>
          <p:spPr>
            <a:xfrm>
              <a:off x="5236030" y="789844"/>
              <a:ext cx="3113314" cy="2519414"/>
            </a:xfrm>
            <a:prstGeom prst="rect">
              <a:avLst/>
            </a:prstGeom>
          </p:spPr>
        </p:pic>
        <p:pic>
          <p:nvPicPr>
            <p:cNvPr id="18" name="Imagem 20" descr="Padrão do plano de fundo&#10;&#10;Descrição gerada automaticamente com confiança média">
              <a:extLst>
                <a:ext uri="{FF2B5EF4-FFF2-40B4-BE49-F238E27FC236}">
                  <a16:creationId xmlns:a16="http://schemas.microsoft.com/office/drawing/2014/main" id="{D716B0BC-0739-5137-A401-8DC55C8480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8840" r="-935" b="23333"/>
            <a:stretch/>
          </p:blipFill>
          <p:spPr>
            <a:xfrm>
              <a:off x="5758491" y="2241193"/>
              <a:ext cx="943311" cy="7197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318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6790</TotalTime>
  <Words>1191</Words>
  <Application>Microsoft Office PowerPoint</Application>
  <PresentationFormat>Widescreen</PresentationFormat>
  <Paragraphs>285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Arial</vt:lpstr>
      <vt:lpstr>Ayuthaya</vt:lpstr>
      <vt:lpstr>Bahnschrift SemiBold</vt:lpstr>
      <vt:lpstr>BaselNeue</vt:lpstr>
      <vt:lpstr>Baskerville Old Face</vt:lpstr>
      <vt:lpstr>Calibri</vt:lpstr>
      <vt:lpstr>Calibri Light</vt:lpstr>
      <vt:lpstr>Cambria</vt:lpstr>
      <vt:lpstr>Cambria Math</vt:lpstr>
      <vt:lpstr>Franklin Gothic Book</vt:lpstr>
      <vt:lpstr>Palatino Linotype</vt:lpstr>
      <vt:lpstr>Times New Roman</vt:lpstr>
      <vt:lpstr>Trebuchet MS</vt:lpstr>
      <vt:lpstr>Wingdings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Innovative detectors for beam monitoring in particle therapy</dc:title>
  <dc:creator>Sacchi</dc:creator>
  <cp:lastModifiedBy>Sacchi</cp:lastModifiedBy>
  <cp:revision>256</cp:revision>
  <dcterms:created xsi:type="dcterms:W3CDTF">2021-05-13T06:52:02Z</dcterms:created>
  <dcterms:modified xsi:type="dcterms:W3CDTF">2023-10-23T21:10:11Z</dcterms:modified>
</cp:coreProperties>
</file>