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279" r:id="rId2"/>
    <p:sldId id="538" r:id="rId3"/>
    <p:sldId id="591" r:id="rId4"/>
    <p:sldId id="592" r:id="rId5"/>
    <p:sldId id="468" r:id="rId6"/>
    <p:sldId id="471" r:id="rId7"/>
    <p:sldId id="424" r:id="rId8"/>
    <p:sldId id="537" r:id="rId9"/>
    <p:sldId id="564" r:id="rId10"/>
    <p:sldId id="566" r:id="rId11"/>
    <p:sldId id="477" r:id="rId12"/>
    <p:sldId id="426" r:id="rId13"/>
    <p:sldId id="429" r:id="rId14"/>
    <p:sldId id="431" r:id="rId15"/>
    <p:sldId id="430" r:id="rId16"/>
    <p:sldId id="432" r:id="rId17"/>
    <p:sldId id="593" r:id="rId18"/>
    <p:sldId id="539" r:id="rId19"/>
    <p:sldId id="478" r:id="rId20"/>
    <p:sldId id="568" r:id="rId21"/>
    <p:sldId id="565" r:id="rId22"/>
    <p:sldId id="437" r:id="rId23"/>
    <p:sldId id="365" r:id="rId24"/>
    <p:sldId id="406" r:id="rId25"/>
    <p:sldId id="573" r:id="rId26"/>
    <p:sldId id="444" r:id="rId27"/>
    <p:sldId id="409" r:id="rId28"/>
    <p:sldId id="391" r:id="rId29"/>
    <p:sldId id="678" r:id="rId30"/>
    <p:sldId id="680" r:id="rId31"/>
    <p:sldId id="681" r:id="rId32"/>
    <p:sldId id="300" r:id="rId33"/>
    <p:sldId id="684" r:id="rId34"/>
    <p:sldId id="685" r:id="rId35"/>
    <p:sldId id="686" r:id="rId36"/>
    <p:sldId id="687" r:id="rId37"/>
    <p:sldId id="688" r:id="rId38"/>
    <p:sldId id="302" r:id="rId39"/>
    <p:sldId id="303" r:id="rId40"/>
    <p:sldId id="679" r:id="rId41"/>
    <p:sldId id="689" r:id="rId42"/>
    <p:sldId id="690" r:id="rId43"/>
    <p:sldId id="536" r:id="rId44"/>
    <p:sldId id="422" r:id="rId4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BAE"/>
    <a:srgbClr val="7F7F7F"/>
    <a:srgbClr val="FFFFFF"/>
    <a:srgbClr val="019119"/>
    <a:srgbClr val="D35752"/>
    <a:srgbClr val="0000FF"/>
    <a:srgbClr val="00B0EF"/>
    <a:srgbClr val="019301"/>
    <a:srgbClr val="FF8000"/>
    <a:srgbClr val="E09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14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85 steps (110µs)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baseline="30000" dirty="0"/>
          </a:p>
        </c:rich>
      </c:tx>
      <c:layout>
        <c:manualLayout>
          <c:xMode val="edge"/>
          <c:yMode val="edge"/>
          <c:x val="0.13513184320326066"/>
          <c:y val="2.8571428571428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621142214067085"/>
          <c:y val="0.23542182227221597"/>
          <c:w val="0.62684178149606296"/>
          <c:h val="0.60784657599618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85 steps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88-46C5-9E6A-A7B320F2F49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70-4C4A-98A2-BA1234B462C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F88-46C5-9E6A-A7B320F2F49C}"/>
              </c:ext>
            </c:extLst>
          </c:dPt>
          <c:dLbls>
            <c:dLbl>
              <c:idx val="0"/>
              <c:layout>
                <c:manualLayout>
                  <c:x val="1.4926181102362204E-2"/>
                  <c:y val="1.65915056072536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88-46C5-9E6A-A7B320F2F49C}"/>
                </c:ext>
              </c:extLst>
            </c:dLbl>
            <c:dLbl>
              <c:idx val="2"/>
              <c:layout>
                <c:manualLayout>
                  <c:x val="0.20881192585301836"/>
                  <c:y val="0.101963731806251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88-46C5-9E6A-A7B320F2F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Build H</c:v>
                </c:pt>
                <c:pt idx="1">
                  <c:v>Solve H</c:v>
                </c:pt>
                <c:pt idx="2">
                  <c:v>Propagate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5</c:v>
                </c:pt>
                <c:pt idx="1">
                  <c:v>60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8-46C5-9E6A-A7B320F2F49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729102044062676"/>
          <c:w val="1"/>
          <c:h val="0.15270897955937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Single Step (2.2µs)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Single Layer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FD-4FC2-BEC0-43BF05BA1C7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FD-4FC2-BEC0-43BF05BA1C7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FD-4FC2-BEC0-43BF05BA1C7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6C-4C7A-B390-12A2331F0E03}"/>
              </c:ext>
            </c:extLst>
          </c:dPt>
          <c:dLbls>
            <c:dLbl>
              <c:idx val="0"/>
              <c:layout>
                <c:manualLayout>
                  <c:x val="-0.15470445076162526"/>
                  <c:y val="0.162397644464784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FD-4FC2-BEC0-43BF05BA1C73}"/>
                </c:ext>
              </c:extLst>
            </c:dLbl>
            <c:dLbl>
              <c:idx val="2"/>
              <c:layout>
                <c:manualLayout>
                  <c:x val="0.18932962483011473"/>
                  <c:y val="0.122165752008271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FD-4FC2-BEC0-43BF05BA1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Build H</c:v>
                </c:pt>
                <c:pt idx="1">
                  <c:v>Solve H</c:v>
                </c:pt>
                <c:pt idx="2">
                  <c:v>Propagate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50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FD-4FC2-BEC0-43BF05BA1C7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D7F3-7D65-4EDA-9BD3-3E8489DDCD9D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F3AC9-FE72-4031-AC3B-D2B885EFA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F3AC9-FE72-4031-AC3B-D2B885EFA5B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f795ff8f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0f795ff8f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5047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f795ff8f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0f795ff8f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5119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f795ff8f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0f795ff8f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603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f795ff8f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0f795ff8f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8025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f795ff8f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0f795ff8f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737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f795ff8f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0f795ff8f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220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f795ff8f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0f795ff8f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719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f795ff8f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0f795ff8f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591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5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1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FCAD0-09B3-4867-A3D4-63291170C97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0f795ff8f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0f795ff8f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048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4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6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Joao Coelho - APC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 Nov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Joao Coelho - APC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BCBA-4EEB-461D-A835-899ACC60E9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hyperlink" Target="https://github.com/joaoabcoelho/OscPro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8.0003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10484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9154886" cy="1676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53975"/>
            <a:ext cx="9144000" cy="147002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Neutrino Oscillation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Computational Aspects</a:t>
            </a:r>
            <a:endParaRPr lang="en-US" sz="3600" b="1" baseline="-25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590800"/>
            <a:ext cx="7620000" cy="25908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João</a:t>
            </a:r>
            <a:r>
              <a:rPr lang="en-US" sz="2800" b="1" dirty="0">
                <a:solidFill>
                  <a:schemeClr val="tx1"/>
                </a:solidFill>
              </a:rPr>
              <a:t> Coelho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APC Laboratory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tx1"/>
                </a:solidFill>
              </a:rPr>
              <a:t>15 November 2023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F:\Estudos\PostDoc\Talks\NeuTel2015\minos_logo_lowr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3970" b="8353"/>
          <a:stretch/>
        </p:blipFill>
        <p:spPr bwMode="auto">
          <a:xfrm>
            <a:off x="4810020" y="4685937"/>
            <a:ext cx="1541135" cy="15519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4" descr="Image result for cn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7193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915400" cy="132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7"/>
          <p:cNvSpPr txBox="1"/>
          <p:nvPr/>
        </p:nvSpPr>
        <p:spPr>
          <a:xfrm>
            <a:off x="152400" y="0"/>
            <a:ext cx="8835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Neutrino Hamiltonian in Vacuum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43310"/>
            <a:ext cx="379256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771960"/>
            <a:ext cx="1885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09800" y="2667000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Mass basis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3200400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Flavour</a:t>
            </a:r>
            <a:r>
              <a:rPr lang="en-US" sz="2000" b="1" dirty="0"/>
              <a:t> basis</a:t>
            </a:r>
          </a:p>
        </p:txBody>
      </p:sp>
      <p:sp>
        <p:nvSpPr>
          <p:cNvPr id="16" name="U-Turn Arrow 15"/>
          <p:cNvSpPr/>
          <p:nvPr/>
        </p:nvSpPr>
        <p:spPr>
          <a:xfrm flipH="1" flipV="1">
            <a:off x="2590800" y="4267200"/>
            <a:ext cx="5029200" cy="1219200"/>
          </a:xfrm>
          <a:prstGeom prst="uturnArrow">
            <a:avLst>
              <a:gd name="adj1" fmla="val 22585"/>
              <a:gd name="adj2" fmla="val 24440"/>
              <a:gd name="adj3" fmla="val 26119"/>
              <a:gd name="adj4" fmla="val 56005"/>
              <a:gd name="adj5" fmla="val 77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7993" y="4648200"/>
            <a:ext cx="208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Easy to solve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0746" y="5572780"/>
            <a:ext cx="460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Already know </a:t>
            </a:r>
            <a:r>
              <a:rPr lang="en-US" sz="2800" b="1" dirty="0" err="1"/>
              <a:t>diagonalisation</a:t>
            </a:r>
            <a:endParaRPr lang="en-US" sz="2800" b="1" dirty="0"/>
          </a:p>
          <a:p>
            <a:pPr algn="ctr"/>
            <a:r>
              <a:rPr lang="en-US" sz="2000" b="1" dirty="0"/>
              <a:t>(Eigenvectors and </a:t>
            </a:r>
            <a:r>
              <a:rPr lang="en-US" sz="2000" b="1" dirty="0" err="1"/>
              <a:t>Eigenvalues</a:t>
            </a:r>
            <a:r>
              <a:rPr lang="en-US" sz="2000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838200"/>
            <a:ext cx="470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PMNS Matrix = Vacuum Eigenvectors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8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51A758-1AFF-464E-A188-C557E858D269}"/>
              </a:ext>
            </a:extLst>
          </p:cNvPr>
          <p:cNvSpPr/>
          <p:nvPr/>
        </p:nvSpPr>
        <p:spPr>
          <a:xfrm>
            <a:off x="2680716" y="2362200"/>
            <a:ext cx="3872484" cy="3048000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0" y="914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Neutrinos in Matter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63781"/>
            <a:ext cx="4648200" cy="26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49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Matter Effects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21" y="3760629"/>
            <a:ext cx="3334879" cy="187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91468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ass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2520"/>
            <a:ext cx="3048000" cy="2291080"/>
          </a:xfrm>
          <a:prstGeom prst="rect">
            <a:avLst/>
          </a:prstGeom>
        </p:spPr>
      </p:pic>
      <p:cxnSp>
        <p:nvCxnSpPr>
          <p:cNvPr id="11" name="Straight Arrow Connector 30"/>
          <p:cNvCxnSpPr/>
          <p:nvPr/>
        </p:nvCxnSpPr>
        <p:spPr>
          <a:xfrm flipV="1">
            <a:off x="2971800" y="2971800"/>
            <a:ext cx="266700" cy="594764"/>
          </a:xfrm>
          <a:prstGeom prst="straightConnector1">
            <a:avLst/>
          </a:prstGeom>
          <a:ln w="38100">
            <a:solidFill>
              <a:srgbClr val="0C00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0"/>
          <p:cNvCxnSpPr/>
          <p:nvPr/>
        </p:nvCxnSpPr>
        <p:spPr>
          <a:xfrm flipH="1" flipV="1">
            <a:off x="6477000" y="2971800"/>
            <a:ext cx="152400" cy="9144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colade ouvrante 7"/>
          <p:cNvSpPr/>
          <p:nvPr/>
        </p:nvSpPr>
        <p:spPr>
          <a:xfrm rot="5400000">
            <a:off x="3444341" y="137059"/>
            <a:ext cx="304800" cy="2621482"/>
          </a:xfrm>
          <a:prstGeom prst="leftBrace">
            <a:avLst/>
          </a:prstGeom>
          <a:ln w="28575">
            <a:solidFill>
              <a:srgbClr val="0C0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ccolade ouvrante 18"/>
          <p:cNvSpPr/>
          <p:nvPr/>
        </p:nvSpPr>
        <p:spPr>
          <a:xfrm rot="5400000">
            <a:off x="6530441" y="556159"/>
            <a:ext cx="304800" cy="178328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19"/>
          <p:cNvSpPr txBox="1"/>
          <p:nvPr/>
        </p:nvSpPr>
        <p:spPr>
          <a:xfrm>
            <a:off x="3288703" y="83820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00F6"/>
                </a:solidFill>
              </a:rPr>
              <a:t>H</a:t>
            </a:r>
            <a:r>
              <a:rPr lang="en-US" sz="2400" b="1" baseline="-25000" dirty="0">
                <a:solidFill>
                  <a:srgbClr val="0C00F6"/>
                </a:solidFill>
              </a:rPr>
              <a:t>0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6468150" y="762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equation">
            <a:extLst>
              <a:ext uri="{FF2B5EF4-FFF2-40B4-BE49-F238E27FC236}">
                <a16:creationId xmlns:a16="http://schemas.microsoft.com/office/drawing/2014/main" id="{E7CABB9B-D71F-4998-B504-89E06D86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486400"/>
            <a:ext cx="24860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0861C-A5DF-4C95-BB73-D35CD4A93324}"/>
              </a:ext>
            </a:extLst>
          </p:cNvPr>
          <p:cNvSpPr txBox="1"/>
          <p:nvPr/>
        </p:nvSpPr>
        <p:spPr>
          <a:xfrm>
            <a:off x="3900053" y="6367046"/>
            <a:ext cx="1662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Effective Mixing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1EEBB-9518-4F04-AE19-F53152999138}"/>
              </a:ext>
            </a:extLst>
          </p:cNvPr>
          <p:cNvSpPr txBox="1"/>
          <p:nvPr/>
        </p:nvSpPr>
        <p:spPr>
          <a:xfrm>
            <a:off x="5943599" y="6306191"/>
            <a:ext cx="1828801" cy="3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Effective Masses</a:t>
            </a:r>
          </a:p>
        </p:txBody>
      </p:sp>
      <p:cxnSp>
        <p:nvCxnSpPr>
          <p:cNvPr id="20" name="Straight Arrow Connector 30">
            <a:extLst>
              <a:ext uri="{FF2B5EF4-FFF2-40B4-BE49-F238E27FC236}">
                <a16:creationId xmlns:a16="http://schemas.microsoft.com/office/drawing/2014/main" id="{268949CA-BA82-4B58-B241-14A9B4545A39}"/>
              </a:ext>
            </a:extLst>
          </p:cNvPr>
          <p:cNvCxnSpPr>
            <a:cxnSpLocks/>
            <a:endCxn id="2052" idx="2"/>
          </p:cNvCxnSpPr>
          <p:nvPr/>
        </p:nvCxnSpPr>
        <p:spPr>
          <a:xfrm flipV="1">
            <a:off x="5240990" y="5953125"/>
            <a:ext cx="145398" cy="4090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0">
            <a:extLst>
              <a:ext uri="{FF2B5EF4-FFF2-40B4-BE49-F238E27FC236}">
                <a16:creationId xmlns:a16="http://schemas.microsoft.com/office/drawing/2014/main" id="{73695E34-1F05-445E-8BE6-BDC4D5A277F5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5953125"/>
            <a:ext cx="242887" cy="3371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6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181100"/>
            <a:ext cx="58007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Resonance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3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76009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Resonances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1" name="Groupe 20"/>
          <p:cNvGrpSpPr/>
          <p:nvPr/>
        </p:nvGrpSpPr>
        <p:grpSpPr>
          <a:xfrm>
            <a:off x="1836605" y="762000"/>
            <a:ext cx="5050170" cy="4309478"/>
            <a:chOff x="533400" y="795921"/>
            <a:chExt cx="5050170" cy="430947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795921"/>
              <a:ext cx="5050170" cy="4309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641585" y="2788789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C00F6"/>
                  </a:solidFill>
                  <a:latin typeface="Symbol" pitchFamily="18" charset="2"/>
                </a:rPr>
                <a:t>q</a:t>
              </a:r>
              <a:r>
                <a:rPr lang="en-US" b="1" baseline="-25000" dirty="0">
                  <a:solidFill>
                    <a:srgbClr val="0C00F6"/>
                  </a:solidFill>
                </a:rPr>
                <a:t>12</a:t>
              </a:r>
              <a:endParaRPr lang="en-US" b="1" baseline="30000" dirty="0">
                <a:solidFill>
                  <a:srgbClr val="0C00F6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1785" y="3059668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b="1" baseline="-25000" dirty="0">
                  <a:solidFill>
                    <a:srgbClr val="FF0000"/>
                  </a:solidFill>
                </a:rPr>
                <a:t>13</a:t>
              </a:r>
              <a:endParaRPr lang="en-US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16395" y="1143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Symbol" pitchFamily="18" charset="2"/>
                </a:rPr>
                <a:t>q</a:t>
              </a:r>
              <a:r>
                <a:rPr lang="en-US" b="1" baseline="-25000" dirty="0">
                  <a:solidFill>
                    <a:srgbClr val="00B050"/>
                  </a:solidFill>
                </a:rPr>
                <a:t>23</a:t>
              </a:r>
              <a:endParaRPr lang="en-US" b="1" baseline="30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4" name="TextBox 23"/>
          <p:cNvSpPr txBox="1"/>
          <p:nvPr/>
        </p:nvSpPr>
        <p:spPr>
          <a:xfrm rot="16200000">
            <a:off x="2868332" y="2639732"/>
            <a:ext cx="15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cos2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</a:p>
        </p:txBody>
      </p:sp>
      <p:sp>
        <p:nvSpPr>
          <p:cNvPr id="65" name="TextBox 23"/>
          <p:cNvSpPr txBox="1"/>
          <p:nvPr/>
        </p:nvSpPr>
        <p:spPr>
          <a:xfrm rot="16200000">
            <a:off x="5535332" y="2715932"/>
            <a:ext cx="15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31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cos2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en-US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</a:p>
        </p:txBody>
      </p:sp>
      <p:cxnSp>
        <p:nvCxnSpPr>
          <p:cNvPr id="29" name="Connecteur droit avec flèche 28"/>
          <p:cNvCxnSpPr>
            <a:stCxn id="65" idx="0"/>
          </p:cNvCxnSpPr>
          <p:nvPr/>
        </p:nvCxnSpPr>
        <p:spPr>
          <a:xfrm flipH="1" flipV="1">
            <a:off x="5492995" y="2814872"/>
            <a:ext cx="614673" cy="8572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57"/>
          <p:cNvCxnSpPr/>
          <p:nvPr/>
        </p:nvCxnSpPr>
        <p:spPr>
          <a:xfrm rot="5400000" flipH="1" flipV="1">
            <a:off x="3449140" y="5346335"/>
            <a:ext cx="1024520" cy="474810"/>
          </a:xfrm>
          <a:prstGeom prst="bentConnector3">
            <a:avLst>
              <a:gd name="adj1" fmla="val 999"/>
            </a:avLst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4648200" y="5071480"/>
            <a:ext cx="1371600" cy="6435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07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76009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Resonances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1" name="Groupe 20"/>
          <p:cNvGrpSpPr/>
          <p:nvPr/>
        </p:nvGrpSpPr>
        <p:grpSpPr>
          <a:xfrm>
            <a:off x="1836605" y="762000"/>
            <a:ext cx="5050170" cy="4309478"/>
            <a:chOff x="533400" y="795921"/>
            <a:chExt cx="5050170" cy="430947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795921"/>
              <a:ext cx="5050170" cy="4309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23"/>
            <p:cNvSpPr txBox="1"/>
            <p:nvPr/>
          </p:nvSpPr>
          <p:spPr>
            <a:xfrm>
              <a:off x="3725995" y="3920121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IH</a:t>
              </a:r>
            </a:p>
          </p:txBody>
        </p:sp>
        <p:sp>
          <p:nvSpPr>
            <p:cNvPr id="57" name="TextBox 23"/>
            <p:cNvSpPr txBox="1"/>
            <p:nvPr/>
          </p:nvSpPr>
          <p:spPr>
            <a:xfrm>
              <a:off x="4114800" y="2133600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NH</a:t>
              </a:r>
            </a:p>
          </p:txBody>
        </p:sp>
      </p:grpSp>
      <p:sp>
        <p:nvSpPr>
          <p:cNvPr id="16" name="TextBox 22"/>
          <p:cNvSpPr txBox="1"/>
          <p:nvPr/>
        </p:nvSpPr>
        <p:spPr>
          <a:xfrm>
            <a:off x="3944790" y="275486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C00F6"/>
                </a:solidFill>
                <a:latin typeface="Symbol" pitchFamily="18" charset="2"/>
              </a:rPr>
              <a:t>q</a:t>
            </a:r>
            <a:r>
              <a:rPr lang="en-US" b="1" baseline="-25000" dirty="0">
                <a:solidFill>
                  <a:srgbClr val="0C00F6"/>
                </a:solidFill>
              </a:rPr>
              <a:t>12</a:t>
            </a:r>
            <a:endParaRPr lang="en-US" b="1" baseline="30000" dirty="0">
              <a:solidFill>
                <a:srgbClr val="0C00F6"/>
              </a:solidFill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5544990" y="3025747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="1" baseline="-25000" dirty="0">
                <a:solidFill>
                  <a:srgbClr val="FF0000"/>
                </a:solidFill>
              </a:rPr>
              <a:t>13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4419600" y="1109079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Symbol" pitchFamily="18" charset="2"/>
              </a:rPr>
              <a:t>q</a:t>
            </a:r>
            <a:r>
              <a:rPr lang="en-US" b="1" baseline="-25000" dirty="0">
                <a:solidFill>
                  <a:srgbClr val="00B050"/>
                </a:solidFill>
              </a:rPr>
              <a:t>23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1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76009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Resonances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1" name="Groupe 20"/>
          <p:cNvGrpSpPr/>
          <p:nvPr/>
        </p:nvGrpSpPr>
        <p:grpSpPr>
          <a:xfrm>
            <a:off x="1836605" y="762000"/>
            <a:ext cx="6707131" cy="4309478"/>
            <a:chOff x="533400" y="795921"/>
            <a:chExt cx="6707131" cy="430947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795921"/>
              <a:ext cx="5050170" cy="4309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Connecteur droit avec flèche 30"/>
            <p:cNvCxnSpPr>
              <a:stCxn id="44" idx="2"/>
            </p:cNvCxnSpPr>
            <p:nvPr/>
          </p:nvCxnSpPr>
          <p:spPr>
            <a:xfrm>
              <a:off x="3559829" y="3553599"/>
              <a:ext cx="89966" cy="224135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23"/>
            <p:cNvSpPr txBox="1"/>
            <p:nvPr/>
          </p:nvSpPr>
          <p:spPr>
            <a:xfrm>
              <a:off x="4038600" y="1270516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</a:rPr>
                <a:t>  Atm. </a:t>
              </a:r>
              <a:r>
                <a:rPr lang="en-US" b="1" dirty="0">
                  <a:solidFill>
                    <a:srgbClr val="00B0F0"/>
                  </a:solidFill>
                  <a:latin typeface="Symbol" panose="05050102010706020507" pitchFamily="18" charset="2"/>
                </a:rPr>
                <a:t>n</a:t>
              </a:r>
            </a:p>
          </p:txBody>
        </p:sp>
        <p:sp>
          <p:nvSpPr>
            <p:cNvPr id="40" name="TextBox 23"/>
            <p:cNvSpPr txBox="1"/>
            <p:nvPr/>
          </p:nvSpPr>
          <p:spPr>
            <a:xfrm>
              <a:off x="5585398" y="2373868"/>
              <a:ext cx="1655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F0"/>
                  </a:solidFill>
                  <a:latin typeface="Symbol" panose="05050102010706020507" pitchFamily="18" charset="2"/>
                </a:rPr>
                <a:t>n</a:t>
              </a:r>
              <a:r>
                <a:rPr lang="en-US" b="1" dirty="0">
                  <a:solidFill>
                    <a:srgbClr val="00B0F0"/>
                  </a:solidFill>
                </a:rPr>
                <a:t> Telescopes</a:t>
              </a:r>
            </a:p>
          </p:txBody>
        </p:sp>
        <p:sp>
          <p:nvSpPr>
            <p:cNvPr id="41" name="TextBox 23"/>
            <p:cNvSpPr txBox="1"/>
            <p:nvPr/>
          </p:nvSpPr>
          <p:spPr>
            <a:xfrm>
              <a:off x="1820995" y="3593068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T2K</a:t>
              </a:r>
            </a:p>
          </p:txBody>
        </p:sp>
        <p:sp>
          <p:nvSpPr>
            <p:cNvPr id="43" name="TextBox 23"/>
            <p:cNvSpPr txBox="1"/>
            <p:nvPr/>
          </p:nvSpPr>
          <p:spPr>
            <a:xfrm>
              <a:off x="2286000" y="3212068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C00000"/>
                  </a:solidFill>
                </a:rPr>
                <a:t>NOvA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23"/>
            <p:cNvSpPr txBox="1"/>
            <p:nvPr/>
          </p:nvSpPr>
          <p:spPr>
            <a:xfrm>
              <a:off x="3140483" y="2907268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DUNE</a:t>
              </a:r>
            </a:p>
            <a:p>
              <a:r>
                <a:rPr lang="en-US" b="1" dirty="0">
                  <a:solidFill>
                    <a:srgbClr val="C00000"/>
                  </a:solidFill>
                </a:rPr>
                <a:t>LBL</a:t>
              </a: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2970929" y="3527167"/>
              <a:ext cx="450266" cy="402967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2430595" y="3767721"/>
              <a:ext cx="609600" cy="26086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flipH="1" flipV="1">
              <a:off x="5583571" y="2057400"/>
              <a:ext cx="393313" cy="31646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2"/>
          <p:cNvSpPr txBox="1"/>
          <p:nvPr/>
        </p:nvSpPr>
        <p:spPr>
          <a:xfrm>
            <a:off x="3944790" y="275486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C00F6"/>
                </a:solidFill>
                <a:latin typeface="Symbol" pitchFamily="18" charset="2"/>
              </a:rPr>
              <a:t>q</a:t>
            </a:r>
            <a:r>
              <a:rPr lang="en-US" b="1" baseline="-25000" dirty="0">
                <a:solidFill>
                  <a:srgbClr val="0C00F6"/>
                </a:solidFill>
              </a:rPr>
              <a:t>12</a:t>
            </a:r>
            <a:endParaRPr lang="en-US" b="1" baseline="30000" dirty="0">
              <a:solidFill>
                <a:srgbClr val="0C00F6"/>
              </a:solidFill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544990" y="3025747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="1" baseline="-25000" dirty="0">
                <a:solidFill>
                  <a:srgbClr val="FF0000"/>
                </a:solidFill>
              </a:rPr>
              <a:t>13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419600" y="1109079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Symbol" pitchFamily="18" charset="2"/>
              </a:rPr>
              <a:t>q</a:t>
            </a:r>
            <a:r>
              <a:rPr lang="en-US" b="1" baseline="-25000" dirty="0">
                <a:solidFill>
                  <a:srgbClr val="00B050"/>
                </a:solidFill>
              </a:rPr>
              <a:t>23</a:t>
            </a:r>
            <a:endParaRPr lang="en-US" b="1" baseline="30000" dirty="0">
              <a:solidFill>
                <a:srgbClr val="00B050"/>
              </a:solidFill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2635625" y="227027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C00F6"/>
                </a:solidFill>
              </a:rPr>
              <a:t>JUNO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H="1" flipV="1">
            <a:off x="2790067" y="1676400"/>
            <a:ext cx="105534" cy="575786"/>
          </a:xfrm>
          <a:prstGeom prst="straightConnector1">
            <a:avLst/>
          </a:prstGeom>
          <a:ln w="25400">
            <a:solidFill>
              <a:srgbClr val="0C00F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43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76009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Resonances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F6F84-DAF6-4925-8888-87FD8CE45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800" y="782427"/>
            <a:ext cx="5244400" cy="40943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F2ADBCB-50AA-4756-AD66-2D0E899C0595}"/>
              </a:ext>
            </a:extLst>
          </p:cNvPr>
          <p:cNvSpPr txBox="1"/>
          <p:nvPr/>
        </p:nvSpPr>
        <p:spPr>
          <a:xfrm>
            <a:off x="5917231" y="35168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C00F6"/>
                </a:solidFill>
              </a:rPr>
              <a:t>m</a:t>
            </a:r>
            <a:r>
              <a:rPr lang="en-US" b="1" baseline="-25000" dirty="0">
                <a:solidFill>
                  <a:srgbClr val="0C00F6"/>
                </a:solidFill>
              </a:rPr>
              <a:t>1</a:t>
            </a:r>
            <a:r>
              <a:rPr lang="en-US" b="1" baseline="30000" dirty="0">
                <a:solidFill>
                  <a:srgbClr val="0C00F6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DE8B43-B074-4D2D-B9C2-E8918FD1F0E8}"/>
              </a:ext>
            </a:extLst>
          </p:cNvPr>
          <p:cNvSpPr txBox="1"/>
          <p:nvPr/>
        </p:nvSpPr>
        <p:spPr>
          <a:xfrm>
            <a:off x="3653631" y="3304143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0A2C46-D0ED-4705-A3C0-D056EF4DF11F}"/>
              </a:ext>
            </a:extLst>
          </p:cNvPr>
          <p:cNvSpPr txBox="1"/>
          <p:nvPr/>
        </p:nvSpPr>
        <p:spPr>
          <a:xfrm>
            <a:off x="3653631" y="22214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</a:t>
            </a:r>
            <a:r>
              <a:rPr lang="en-US" b="1" baseline="-25000" dirty="0">
                <a:solidFill>
                  <a:srgbClr val="00B050"/>
                </a:solidFill>
              </a:rPr>
              <a:t>3</a:t>
            </a:r>
            <a:r>
              <a:rPr lang="en-US" b="1" baseline="30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6A20B9-285C-4247-AE1E-E5341062E11E}"/>
              </a:ext>
            </a:extLst>
          </p:cNvPr>
          <p:cNvSpPr txBox="1"/>
          <p:nvPr/>
        </p:nvSpPr>
        <p:spPr>
          <a:xfrm>
            <a:off x="5139086" y="33644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b="1" baseline="-25000" dirty="0" err="1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en-US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94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dn.mos.cms.futurecdn.net/fqX3qDntRKQwa5i2q3dH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9212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Atmospheric Neutrinos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816907"/>
            <a:ext cx="8382000" cy="6064082"/>
            <a:chOff x="977687" y="880642"/>
            <a:chExt cx="8382000" cy="6064082"/>
          </a:xfrm>
        </p:grpSpPr>
        <p:cxnSp>
          <p:nvCxnSpPr>
            <p:cNvPr id="8" name="Straight Connector 7"/>
            <p:cNvCxnSpPr>
              <a:stCxn id="36" idx="2"/>
            </p:cNvCxnSpPr>
            <p:nvPr/>
          </p:nvCxnSpPr>
          <p:spPr>
            <a:xfrm flipH="1">
              <a:off x="8382002" y="880642"/>
              <a:ext cx="897767" cy="109237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696201" y="1973015"/>
              <a:ext cx="685800" cy="37672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467601" y="2283872"/>
              <a:ext cx="609599" cy="61331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229601" y="1968006"/>
              <a:ext cx="152400" cy="3943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039101" y="2280829"/>
              <a:ext cx="38099" cy="36670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371700" y="2400522"/>
              <a:ext cx="40107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Symbol" panose="05050102010706020507" pitchFamily="18" charset="2"/>
                </a:rPr>
                <a:t>p</a:t>
              </a:r>
              <a:r>
                <a:rPr lang="en-GB" baseline="30000" dirty="0">
                  <a:solidFill>
                    <a:schemeClr val="bg1"/>
                  </a:solidFill>
                  <a:latin typeface="+mj-lt"/>
                </a:rPr>
                <a:t>+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977687" y="2873901"/>
              <a:ext cx="6508574" cy="4036191"/>
            </a:xfrm>
            <a:prstGeom prst="line">
              <a:avLst/>
            </a:prstGeom>
            <a:ln w="38100">
              <a:solidFill>
                <a:srgbClr val="FF8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990701" y="2873901"/>
              <a:ext cx="495560" cy="5959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47801" y="3460200"/>
              <a:ext cx="358506" cy="11369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781320" y="3469846"/>
              <a:ext cx="2209381" cy="345188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420554" y="3464356"/>
              <a:ext cx="580130" cy="3452092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54092" y="2291147"/>
              <a:ext cx="362600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Symbol" panose="05050102010706020507" pitchFamily="18" charset="2"/>
                </a:rPr>
                <a:t>p</a:t>
              </a:r>
              <a:r>
                <a:rPr lang="en-GB" baseline="30000" dirty="0">
                  <a:solidFill>
                    <a:schemeClr val="bg1"/>
                  </a:solidFill>
                  <a:latin typeface="+mj-lt"/>
                </a:rPr>
                <a:t>-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8043750" y="2598712"/>
              <a:ext cx="1315937" cy="4346012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2649200" flipH="1" flipV="1">
              <a:off x="7766184" y="2687128"/>
              <a:ext cx="495560" cy="59594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2649200" flipH="1" flipV="1">
              <a:off x="7889460" y="3462500"/>
              <a:ext cx="358506" cy="11369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393564" y="3371488"/>
              <a:ext cx="590616" cy="3550247"/>
            </a:xfrm>
            <a:prstGeom prst="line">
              <a:avLst/>
            </a:prstGeom>
            <a:ln w="38100">
              <a:solidFill>
                <a:srgbClr val="FF8000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867936" y="3360595"/>
              <a:ext cx="2112905" cy="3561140"/>
            </a:xfrm>
            <a:prstGeom prst="line">
              <a:avLst/>
            </a:prstGeom>
            <a:ln w="38100">
              <a:solidFill>
                <a:srgbClr val="019119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170197" y="3046330"/>
              <a:ext cx="40748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en-GB" baseline="30000" dirty="0">
                  <a:solidFill>
                    <a:schemeClr val="bg1"/>
                  </a:solidFill>
                  <a:latin typeface="+mj-lt"/>
                </a:rPr>
                <a:t>+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01492" y="3346716"/>
              <a:ext cx="402674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+mj-lt"/>
                </a:rPr>
                <a:t>e</a:t>
              </a:r>
              <a:r>
                <a:rPr lang="en-GB" baseline="30000" dirty="0">
                  <a:solidFill>
                    <a:schemeClr val="bg1"/>
                  </a:solidFill>
                  <a:latin typeface="+mj-lt"/>
                </a:rPr>
                <a:t>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44687" y="4264915"/>
              <a:ext cx="510076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8000"/>
                  </a:solidFill>
                  <a:latin typeface="Symbol" panose="05050102010706020507" pitchFamily="18" charset="2"/>
                </a:rPr>
                <a:t>n</a:t>
              </a:r>
              <a:r>
                <a:rPr lang="en-GB" sz="2800" b="1" baseline="-25000" dirty="0">
                  <a:solidFill>
                    <a:srgbClr val="FF8000"/>
                  </a:solidFill>
                  <a:latin typeface="Symbol" panose="05050102010706020507" pitchFamily="18" charset="2"/>
                </a:rPr>
                <a:t>m</a:t>
              </a:r>
              <a:endParaRPr lang="en-GB" sz="2800" b="1" baseline="-250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89837" y="5437204"/>
              <a:ext cx="510076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FF8000"/>
                  </a:solidFill>
                  <a:latin typeface="Symbol" panose="05050102010706020507" pitchFamily="18" charset="2"/>
                </a:rPr>
                <a:t>n</a:t>
              </a:r>
              <a:r>
                <a:rPr lang="en-GB" sz="2800" b="1" baseline="-25000" dirty="0">
                  <a:solidFill>
                    <a:srgbClr val="FF8000"/>
                  </a:solidFill>
                  <a:latin typeface="Symbol" panose="05050102010706020507" pitchFamily="18" charset="2"/>
                </a:rPr>
                <a:t>m</a:t>
              </a:r>
              <a:endParaRPr lang="en-GB" sz="2800" b="1" baseline="-250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802715" y="4826773"/>
              <a:ext cx="510076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800" b="1" dirty="0" err="1">
                  <a:solidFill>
                    <a:schemeClr val="accent6">
                      <a:lumMod val="50000"/>
                    </a:schemeClr>
                  </a:solidFill>
                  <a:latin typeface="Symbol" panose="05050102010706020507" pitchFamily="18" charset="2"/>
                </a:rPr>
                <a:t>n</a:t>
              </a:r>
              <a:r>
                <a:rPr lang="en-GB" sz="2800" b="1" dirty="0" err="1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̅</a:t>
              </a:r>
              <a:r>
                <a:rPr lang="en-GB" sz="2800" b="1" baseline="-25000" dirty="0" err="1">
                  <a:solidFill>
                    <a:schemeClr val="accent6">
                      <a:lumMod val="50000"/>
                    </a:schemeClr>
                  </a:solidFill>
                  <a:latin typeface="Symbol" panose="05050102010706020507" pitchFamily="18" charset="2"/>
                </a:rPr>
                <a:t>m</a:t>
              </a:r>
              <a:endParaRPr lang="en-GB" sz="2800" b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15811" y="5003113"/>
              <a:ext cx="510076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800" b="1" dirty="0" err="1">
                  <a:solidFill>
                    <a:schemeClr val="accent6">
                      <a:lumMod val="50000"/>
                    </a:schemeClr>
                  </a:solidFill>
                  <a:latin typeface="Symbol" panose="05050102010706020507" pitchFamily="18" charset="2"/>
                </a:rPr>
                <a:t>n</a:t>
              </a:r>
              <a:r>
                <a:rPr lang="en-GB" sz="2800" b="1" dirty="0" err="1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̅</a:t>
              </a:r>
              <a:r>
                <a:rPr lang="en-GB" sz="2800" b="1" baseline="-25000" dirty="0" err="1">
                  <a:solidFill>
                    <a:schemeClr val="accent6">
                      <a:lumMod val="50000"/>
                    </a:schemeClr>
                  </a:solidFill>
                  <a:latin typeface="Symbol" panose="05050102010706020507" pitchFamily="18" charset="2"/>
                </a:rPr>
                <a:t>m</a:t>
              </a:r>
              <a:endParaRPr lang="en-GB" sz="2800" b="1" baseline="-25000" dirty="0">
                <a:solidFill>
                  <a:schemeClr val="accent6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49167" y="4756203"/>
              <a:ext cx="505267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800" b="1" dirty="0" err="1">
                  <a:solidFill>
                    <a:srgbClr val="019301"/>
                  </a:solidFill>
                  <a:latin typeface="Symbol" panose="05050102010706020507" pitchFamily="18" charset="2"/>
                </a:rPr>
                <a:t>n</a:t>
              </a:r>
              <a:r>
                <a:rPr lang="en-GB" sz="2800" b="1" dirty="0" err="1">
                  <a:solidFill>
                    <a:srgbClr val="01930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̅</a:t>
              </a:r>
              <a:r>
                <a:rPr lang="en-GB" sz="2800" b="1" baseline="-25000" dirty="0" err="1">
                  <a:solidFill>
                    <a:srgbClr val="019301"/>
                  </a:solidFill>
                  <a:latin typeface="+mj-lt"/>
                </a:rPr>
                <a:t>e</a:t>
              </a:r>
              <a:endParaRPr lang="en-GB" sz="2800" b="1" baseline="-25000" dirty="0">
                <a:solidFill>
                  <a:srgbClr val="019301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6164" y="3483724"/>
              <a:ext cx="505267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Symbol" panose="05050102010706020507" pitchFamily="18" charset="2"/>
                </a:rPr>
                <a:t>n</a:t>
              </a:r>
              <a:r>
                <a:rPr lang="en-GB" sz="2800" b="1" baseline="-25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lt"/>
                </a:rPr>
                <a:t>e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8077200" y="1994770"/>
              <a:ext cx="274086" cy="29572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696028" y="2732026"/>
              <a:ext cx="36901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en-GB" baseline="30000" dirty="0">
                  <a:solidFill>
                    <a:schemeClr val="bg1"/>
                  </a:solidFill>
                  <a:latin typeface="+mj-lt"/>
                </a:rPr>
                <a:t>-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25135" y="3413622"/>
              <a:ext cx="36420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+mj-lt"/>
                </a:rPr>
                <a:t>e</a:t>
              </a:r>
              <a:r>
                <a:rPr lang="en-GB" baseline="30000" dirty="0">
                  <a:solidFill>
                    <a:schemeClr val="bg1"/>
                  </a:solidFill>
                  <a:latin typeface="+mj-lt"/>
                </a:rPr>
                <a:t>-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977428" y="17057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+mj-lt"/>
              </a:rPr>
              <a:t>Cosmic</a:t>
            </a:r>
          </a:p>
          <a:p>
            <a:pPr algn="r"/>
            <a:r>
              <a:rPr lang="en-GB" dirty="0">
                <a:solidFill>
                  <a:schemeClr val="bg1"/>
                </a:solidFill>
                <a:latin typeface="+mj-lt"/>
              </a:rPr>
              <a:t>Ray</a:t>
            </a:r>
          </a:p>
        </p:txBody>
      </p:sp>
    </p:spTree>
    <p:extLst>
      <p:ext uri="{BB962C8B-B14F-4D97-AF65-F5344CB8AC3E}">
        <p14:creationId xmlns:p14="http://schemas.microsoft.com/office/powerpoint/2010/main" val="689141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Atmospheric Neutrinos</a:t>
            </a:r>
          </a:p>
        </p:txBody>
      </p:sp>
      <p:pic>
        <p:nvPicPr>
          <p:cNvPr id="14338" name="Picture 2" descr="http://www-sk.icrr.u-tokyo.ac.jp/sk/_images/photo/sk/taiki_hyou0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64022"/>
            <a:ext cx="4953000" cy="58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3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D61D0C-5ECD-4D82-ADD9-9B1A20B1D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0862"/>
          <a:stretch/>
        </p:blipFill>
        <p:spPr>
          <a:xfrm>
            <a:off x="763266" y="571499"/>
            <a:ext cx="7617468" cy="5867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Neutrino Oscillations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5236" y="1932801"/>
            <a:ext cx="39469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Quantum Mechanics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43000" y="990600"/>
            <a:ext cx="6934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Neutrinos are created in a superposition of mass states</a:t>
            </a:r>
          </a:p>
          <a:p>
            <a:r>
              <a:rPr lang="en-US" sz="2000" dirty="0"/>
              <a:t>Time evolution generates </a:t>
            </a:r>
            <a:r>
              <a:rPr lang="en-US" sz="2000" dirty="0" err="1"/>
              <a:t>flavour</a:t>
            </a:r>
            <a:r>
              <a:rPr lang="en-US" sz="2000" dirty="0"/>
              <a:t> oscillations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12945" y="4671373"/>
            <a:ext cx="6564255" cy="1684977"/>
            <a:chOff x="1512945" y="4671373"/>
            <a:chExt cx="6564255" cy="16849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2945" y="4671373"/>
              <a:ext cx="6564255" cy="168497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053444" y="4953000"/>
              <a:ext cx="5414156" cy="886968"/>
              <a:chOff x="3057144" y="1207196"/>
              <a:chExt cx="5414156" cy="88696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66589" y="1207196"/>
                <a:ext cx="74251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8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en-GB" sz="4800" baseline="-250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m</a:t>
                </a:r>
                <a:endParaRPr lang="en-GB" baseline="-25000" dirty="0">
                  <a:solidFill>
                    <a:schemeClr val="bg1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57144" y="1263167"/>
                <a:ext cx="73289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8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en-GB" sz="4800" baseline="-25000" dirty="0">
                    <a:solidFill>
                      <a:schemeClr val="bg1"/>
                    </a:solidFill>
                  </a:rPr>
                  <a:t>e</a:t>
                </a:r>
                <a:endParaRPr lang="en-GB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86497" y="1207196"/>
                <a:ext cx="6848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800" dirty="0" err="1">
                    <a:solidFill>
                      <a:schemeClr val="bg1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en-GB" sz="4800" baseline="-25000" dirty="0" err="1">
                    <a:solidFill>
                      <a:schemeClr val="bg1"/>
                    </a:solidFill>
                    <a:latin typeface="Symbol" panose="05050102010706020507" pitchFamily="18" charset="2"/>
                  </a:rPr>
                  <a:t>t</a:t>
                </a:r>
                <a:endParaRPr lang="en-GB" baseline="-25000" dirty="0">
                  <a:solidFill>
                    <a:schemeClr val="bg1"/>
                  </a:solidFill>
                  <a:latin typeface="Symbol" panose="05050102010706020507" pitchFamily="18" charset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903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7"/>
          <p:cNvSpPr txBox="1"/>
          <p:nvPr/>
        </p:nvSpPr>
        <p:spPr>
          <a:xfrm>
            <a:off x="708081" y="0"/>
            <a:ext cx="8032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Neutrino Hamiltonian in Matter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r="14277" b="67066"/>
          <a:stretch/>
        </p:blipFill>
        <p:spPr bwMode="auto">
          <a:xfrm>
            <a:off x="496291" y="866623"/>
            <a:ext cx="7809509" cy="172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5246"/>
            <a:ext cx="4176043" cy="17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6" name="Picture 4" descr="1: Density profile of the Earth according to the PREM model [19]. Different colors correspond to different Earth layers: 1. inner ad outer core in red; 2. mantle in green; and 3. crust in blue. Visualizing the shell structure in scale, we notice that a neutrino can cross the core only if its angle is smaller than ≈ 32 • .">
            <a:extLst>
              <a:ext uri="{FF2B5EF4-FFF2-40B4-BE49-F238E27FC236}">
                <a16:creationId xmlns:a16="http://schemas.microsoft.com/office/drawing/2014/main" id="{D6DF280D-B9AF-45B4-9409-7373A8A2C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102692"/>
            <a:ext cx="4524422" cy="30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3DAB0C4-AC97-40B0-8659-C12D1176D0DE}"/>
              </a:ext>
            </a:extLst>
          </p:cNvPr>
          <p:cNvSpPr/>
          <p:nvPr/>
        </p:nvSpPr>
        <p:spPr>
          <a:xfrm>
            <a:off x="5562600" y="1295400"/>
            <a:ext cx="6096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49B172-0607-4266-963B-507549D1A1D0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5867400" y="2057400"/>
            <a:ext cx="228600" cy="8611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FD5E2E-D719-4A57-B2FA-E8C98211B71D}"/>
              </a:ext>
            </a:extLst>
          </p:cNvPr>
          <p:cNvSpPr txBox="1"/>
          <p:nvPr/>
        </p:nvSpPr>
        <p:spPr>
          <a:xfrm>
            <a:off x="6324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 Dependent</a:t>
            </a:r>
          </a:p>
        </p:txBody>
      </p:sp>
    </p:spTree>
    <p:extLst>
      <p:ext uri="{BB962C8B-B14F-4D97-AF65-F5344CB8AC3E}">
        <p14:creationId xmlns:p14="http://schemas.microsoft.com/office/powerpoint/2010/main" val="2163943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221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7"/>
          <p:cNvSpPr txBox="1"/>
          <p:nvPr/>
        </p:nvSpPr>
        <p:spPr>
          <a:xfrm>
            <a:off x="1981200" y="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Quantum Evolution</a:t>
            </a:r>
          </a:p>
        </p:txBody>
      </p:sp>
      <p:sp>
        <p:nvSpPr>
          <p:cNvPr id="7" name="Arc 6"/>
          <p:cNvSpPr/>
          <p:nvPr/>
        </p:nvSpPr>
        <p:spPr>
          <a:xfrm>
            <a:off x="457200" y="3200400"/>
            <a:ext cx="4495800" cy="3810000"/>
          </a:xfrm>
          <a:prstGeom prst="arc">
            <a:avLst>
              <a:gd name="adj1" fmla="val 16060398"/>
              <a:gd name="adj2" fmla="val 0"/>
            </a:avLst>
          </a:prstGeom>
          <a:ln w="127000">
            <a:solidFill>
              <a:srgbClr val="7030A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359B8B-37E7-48B5-B1B3-C83619AF9CB5}"/>
              </a:ext>
            </a:extLst>
          </p:cNvPr>
          <p:cNvGrpSpPr/>
          <p:nvPr/>
        </p:nvGrpSpPr>
        <p:grpSpPr>
          <a:xfrm>
            <a:off x="5286425" y="909697"/>
            <a:ext cx="3221081" cy="2893595"/>
            <a:chOff x="457200" y="3514925"/>
            <a:chExt cx="3221081" cy="28935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20C060-9F0C-47BC-B12A-0EBF03EF8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514925"/>
              <a:ext cx="3221081" cy="2893595"/>
            </a:xfrm>
            <a:prstGeom prst="rect">
              <a:avLst/>
            </a:prstGeom>
          </p:spPr>
        </p:pic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EAB1AC14-E544-43B9-8048-EC99DD9E3662}"/>
                </a:ext>
              </a:extLst>
            </p:cNvPr>
            <p:cNvSpPr/>
            <p:nvPr/>
          </p:nvSpPr>
          <p:spPr>
            <a:xfrm rot="20567036">
              <a:off x="2426446" y="3917562"/>
              <a:ext cx="152400" cy="4572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E7501CC7-114C-476F-9E90-0B8D1F78019B}"/>
                </a:ext>
              </a:extLst>
            </p:cNvPr>
            <p:cNvSpPr/>
            <p:nvPr/>
          </p:nvSpPr>
          <p:spPr>
            <a:xfrm rot="20567036">
              <a:off x="2687303" y="4371196"/>
              <a:ext cx="152400" cy="1078054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034E8710-F223-43BA-A581-123534EB98B5}"/>
                </a:ext>
              </a:extLst>
            </p:cNvPr>
            <p:cNvSpPr/>
            <p:nvPr/>
          </p:nvSpPr>
          <p:spPr>
            <a:xfrm rot="20567036">
              <a:off x="2917079" y="5393937"/>
              <a:ext cx="152400" cy="4572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567018D4-CE8A-4501-A04F-BD7D89F0F377}"/>
                </a:ext>
              </a:extLst>
            </p:cNvPr>
            <p:cNvSpPr/>
            <p:nvPr/>
          </p:nvSpPr>
          <p:spPr>
            <a:xfrm rot="20567036">
              <a:off x="2989945" y="5854833"/>
              <a:ext cx="152400" cy="14567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45D3FBCF-CF5F-41D3-A8D7-BDF4C166C81D}"/>
                </a:ext>
              </a:extLst>
            </p:cNvPr>
            <p:cNvSpPr/>
            <p:nvPr/>
          </p:nvSpPr>
          <p:spPr>
            <a:xfrm rot="20567036">
              <a:off x="2323195" y="3762615"/>
              <a:ext cx="152400" cy="14567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989AF1-D904-4F18-A780-A46412E370AA}"/>
              </a:ext>
            </a:extLst>
          </p:cNvPr>
          <p:cNvSpPr txBox="1"/>
          <p:nvPr/>
        </p:nvSpPr>
        <p:spPr>
          <a:xfrm>
            <a:off x="5958840" y="3886200"/>
            <a:ext cx="31851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Trace neutrino path through the Earth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Break path into N segments of similar electron density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Compute evolution through each segment with constant density assumption</a:t>
            </a:r>
          </a:p>
        </p:txBody>
      </p:sp>
    </p:spTree>
    <p:extLst>
      <p:ext uri="{BB962C8B-B14F-4D97-AF65-F5344CB8AC3E}">
        <p14:creationId xmlns:p14="http://schemas.microsoft.com/office/powerpoint/2010/main" val="200847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u Mu to Nu e Sterile Neutrino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Joao Coelho\Desktop\diffplots\myanimation-op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5831"/>
            <a:ext cx="4495800" cy="12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00551" y="5955268"/>
            <a:ext cx="3866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 err="1"/>
              <a:t>Nue</a:t>
            </a:r>
            <a:r>
              <a:rPr lang="en-US" dirty="0"/>
              <a:t> appearance at the surface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Atmospheric Neutrinos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86400" y="4343400"/>
            <a:ext cx="2876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/>
              <a:t>Oscillations are </a:t>
            </a:r>
            <a:r>
              <a:rPr lang="en-US" b="1" dirty="0">
                <a:solidFill>
                  <a:srgbClr val="FF0000"/>
                </a:solidFill>
              </a:rPr>
              <a:t>resonant</a:t>
            </a:r>
            <a:r>
              <a:rPr lang="en-US" dirty="0"/>
              <a:t> at certain energies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72099" y="5373469"/>
            <a:ext cx="3104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 err="1"/>
              <a:t>E</a:t>
            </a:r>
            <a:r>
              <a:rPr lang="en-US" baseline="-25000" dirty="0" err="1"/>
              <a:t>res</a:t>
            </a:r>
            <a:r>
              <a:rPr lang="en-US" dirty="0"/>
              <a:t> ~ 7 GeV in Mantle</a:t>
            </a:r>
          </a:p>
          <a:p>
            <a:pPr algn="ctr">
              <a:defRPr/>
            </a:pPr>
            <a:r>
              <a:rPr lang="en-US" dirty="0" err="1"/>
              <a:t>E</a:t>
            </a:r>
            <a:r>
              <a:rPr lang="en-US" baseline="-25000" dirty="0" err="1"/>
              <a:t>res</a:t>
            </a:r>
            <a:r>
              <a:rPr lang="en-US" dirty="0"/>
              <a:t> ~ 3 GeV in Core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992170"/>
            <a:ext cx="3543189" cy="31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08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1526"/>
            <a:ext cx="7543800" cy="115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3621"/>
            <a:ext cx="9144000" cy="22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Extended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Non-Standard Interactions (NSI)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2420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Sterile Neutrinos (3+N </a:t>
            </a:r>
            <a:r>
              <a:rPr lang="en-US" sz="2800" dirty="0" err="1"/>
              <a:t>Flavours</a:t>
            </a:r>
            <a:r>
              <a:rPr lang="en-US" sz="2800" dirty="0"/>
              <a:t>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09620"/>
            <a:ext cx="6629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057400" cy="204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Extended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Decoherence</a:t>
            </a:r>
            <a:endParaRPr lang="en-US" sz="2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7" descr="https://latex.codecogs.com/png.latex?%5Cbg_white%20%5Chuge%20%5Cpartial_t%5Crho%3D%7B%5Ccolor%7Bblue%7D-i%5BH%2C%5Crho%5D%7D%5C%20%5C%20&amp;plus;%5C%20%5C%20%7B%5Ccolor%7Bred%7D%5Cfrac%7B1%7D%7B2%7D%5Csum_j2%20A_j%20%5Crho%20A_j%5E%5Cdag%20-%20%5C%7BA_j%5E%5Cdag%20A_j%2C%5Crho%5C%7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60550"/>
            <a:ext cx="5562600" cy="8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8"/>
          <p:cNvSpPr txBox="1"/>
          <p:nvPr/>
        </p:nvSpPr>
        <p:spPr>
          <a:xfrm>
            <a:off x="2677845" y="156877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C00F6"/>
                </a:solidFill>
              </a:rPr>
              <a:t>Unitary</a:t>
            </a:r>
            <a:endParaRPr lang="en-GB" b="1" dirty="0">
              <a:solidFill>
                <a:srgbClr val="0C00F6"/>
              </a:solidFill>
            </a:endParaRPr>
          </a:p>
        </p:txBody>
      </p:sp>
      <p:sp>
        <p:nvSpPr>
          <p:cNvPr id="14" name="ZoneTexte 9"/>
          <p:cNvSpPr txBox="1"/>
          <p:nvPr/>
        </p:nvSpPr>
        <p:spPr>
          <a:xfrm>
            <a:off x="4929553" y="158675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Non-Unitary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59069"/>
            <a:ext cx="28575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3366049"/>
            <a:ext cx="2254249" cy="7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èche droite 9"/>
          <p:cNvSpPr/>
          <p:nvPr/>
        </p:nvSpPr>
        <p:spPr>
          <a:xfrm rot="5400000">
            <a:off x="1638300" y="3506569"/>
            <a:ext cx="1600200" cy="304800"/>
          </a:xfrm>
          <a:prstGeom prst="rightArrow">
            <a:avLst/>
          </a:prstGeom>
          <a:solidFill>
            <a:srgbClr val="FF65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ZoneTexte 10"/>
          <p:cNvSpPr txBox="1"/>
          <p:nvPr/>
        </p:nvSpPr>
        <p:spPr>
          <a:xfrm>
            <a:off x="3276600" y="2743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F0BAE"/>
                </a:solidFill>
              </a:rPr>
              <a:t>Operators as sum SU(3) of generators</a:t>
            </a:r>
            <a:endParaRPr lang="en-GB" b="1" dirty="0">
              <a:solidFill>
                <a:srgbClr val="CF0BAE"/>
              </a:solidFill>
            </a:endParaRPr>
          </a:p>
        </p:txBody>
      </p:sp>
      <p:sp>
        <p:nvSpPr>
          <p:cNvPr id="22" name="ZoneTexte 11"/>
          <p:cNvSpPr txBox="1"/>
          <p:nvPr/>
        </p:nvSpPr>
        <p:spPr>
          <a:xfrm>
            <a:off x="1257300" y="5297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C00F6"/>
                </a:solidFill>
              </a:rPr>
              <a:t>System of 9 coupled equations</a:t>
            </a:r>
            <a:endParaRPr lang="en-GB" b="1" dirty="0">
              <a:solidFill>
                <a:srgbClr val="0C00F6"/>
              </a:solidFill>
            </a:endParaRPr>
          </a:p>
        </p:txBody>
      </p:sp>
      <p:sp>
        <p:nvSpPr>
          <p:cNvPr id="23" name="ZoneTexte 13"/>
          <p:cNvSpPr txBox="1"/>
          <p:nvPr/>
        </p:nvSpPr>
        <p:spPr>
          <a:xfrm>
            <a:off x="5334000" y="4355068"/>
            <a:ext cx="349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Diagonal w/ energy </a:t>
            </a:r>
            <a:r>
              <a:rPr lang="en-US" b="1" dirty="0" err="1"/>
              <a:t>conserv</a:t>
            </a:r>
            <a:r>
              <a:rPr lang="en-US" b="1" dirty="0"/>
              <a:t>.</a:t>
            </a:r>
            <a:endParaRPr lang="en-GB" b="1" dirty="0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81" y="4724400"/>
            <a:ext cx="3617119" cy="163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294" y="3249572"/>
            <a:ext cx="2664618" cy="71282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ZoneTexte 18"/>
          <p:cNvSpPr txBox="1"/>
          <p:nvPr/>
        </p:nvSpPr>
        <p:spPr>
          <a:xfrm>
            <a:off x="6096000" y="28956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In general* 36 parameters!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5BEBE2-7300-4189-B7C2-4C5585CC484D}"/>
              </a:ext>
            </a:extLst>
          </p:cNvPr>
          <p:cNvSpPr txBox="1"/>
          <p:nvPr/>
        </p:nvSpPr>
        <p:spPr>
          <a:xfrm>
            <a:off x="6900380" y="769441"/>
            <a:ext cx="1705738" cy="830997"/>
          </a:xfrm>
          <a:prstGeom prst="rect">
            <a:avLst/>
          </a:prstGeom>
          <a:noFill/>
          <a:ln w="38100">
            <a:solidFill>
              <a:srgbClr val="A825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825FF"/>
                </a:solidFill>
                <a:latin typeface="Stencil" panose="040409050D0802020404" pitchFamily="82" charset="0"/>
              </a:rPr>
              <a:t>HELP Needed</a:t>
            </a:r>
          </a:p>
        </p:txBody>
      </p:sp>
    </p:spTree>
    <p:extLst>
      <p:ext uri="{BB962C8B-B14F-4D97-AF65-F5344CB8AC3E}">
        <p14:creationId xmlns:p14="http://schemas.microsoft.com/office/powerpoint/2010/main" val="1787805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7"/>
          <p:cNvSpPr txBox="1"/>
          <p:nvPr/>
        </p:nvSpPr>
        <p:spPr>
          <a:xfrm>
            <a:off x="1981200" y="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OscProb</a:t>
            </a:r>
            <a:r>
              <a:rPr lang="en-US" sz="4400" dirty="0"/>
              <a:t> Package</a:t>
            </a:r>
          </a:p>
        </p:txBody>
      </p:sp>
      <p:sp>
        <p:nvSpPr>
          <p:cNvPr id="21506" name="AutoShape 2" descr="data:image/png;base64,iVBORw0KGgoAAAANSUhEUgAAAnsAAAEYCAYAAAAkvDD+AAAgAElEQVR4Xu2dfZQbd3nvvy63yaZNyiaB7Loh9fokTTaEW8u0NytD25WTgJWkwXJDWZneYPlisCDca7n3xWPAp+KkZcc9ba20DSiQ1jItsUxpLScnscxLLHOBVXrPxQoFsmmhlpNQKykhKgm1CJfuPaORVjOjeZVG2hnNd/9KrJnfPM/neWZ+33l+L7NqaWlpCfwjARIgARIgARIgARIYSQKrKPZGMq50igRIgARIgARIgASaBCj2mAgkQAIkQAIkQAIkMMIEKPZGOLh0jQRIgARIgARIgAQo9pgDJEACJEACJEACJDDCBCj2Rji4dI0ESIAESIAESIAEKPaYAyRAAiRAAiRAAiQwwgQo9kY4uHSNBEiABEiABEiABCj2mAMkQAIkQAIkQAIkMMIEKPZGOLh0jQRIgARIgARIgAQo9pgDJEACJEACJEACJDDCBCj2Rji4dI0ESIAESIAESIAEKPaYAx4nUMdisYBsPody6RQePyuZO4HrZsOIxOJIxOMIT66kC2WIqzZgr4kJa2ZmEQrFkUonERmirWVxFTa0DNt8+BwK8SFcvCxiVfuiukzWYGY2hFA8hXQyArVFeiw34/CZAuJT2sbKECc3YO9z6n+fX1iCEJb/rZaPYfXWY/L/TOzE8cUsouPdRllzqqNaLCCTz6FYPIWnWteU4hqJJZFMuJWDNeRjq9E22SilViqfhnOXNVArF5DLZlHQvd9jCE+OaUxRc1PmwHBsdvcqqrw1TgLMhkKIJVJIxKahk9Y9GdVYLCAjisgeehzSo3biulmEUhkUk6Ge2uNJ3iFAseedWNASDYHGYg7J6HYcago8o78JbJovIC+EXXvgOQuEtdjrtDeD+YUShLC2s3J2RbtHW4sYuy05OM5S7CnampnHQklAB4c+y53HX0RWq9IqGYTW78YTGtMMxR6AdfMLKAthaOmbcmpUkIlFsfuERlWqrrsG246WkIt1KVIH4KRD7Ym9lconh844P7xehhiPYa8p6wnM7smjIEYU93sAxZ6C7pptR1HKxdBv9qFWQDy0BUc0qa57/zmPLs9YYQIUeyscAF7egEA1j3h4a9eDx4jXzM7jyGej/T/wHAfEidiTXpV34WQ1g8gQ9J7nxV4Tx0lUM5GWADNgueskzi8fIweomo9hrU4JzEzsAZtw8EwRCU2vaMypgbIYxoa9WkmplyQzOHC6jFRfBRCnYk8CuAcnq+JQ8snxreHkhEYZYmQD9j5u76SZ+dMoCaFW3gRb7EkjHTuPL3a/ENlDuXxUrRDH6i1H5P/ffBBnCokVeJ46NJqH2yZAsWcbFQ8cHoEKMuH12N1+8E/MYlcmAyEWgjyC00CtUoCYSuHeU+3X0AnMHa0gHxvCUKUKhFKgbMbhcwWoRksbNVTyAmLbDzWHRaS/Yb0pr7jY23wY5wpx1VBto1ZBXohh+3K5dieOv9geXjUQexPzOF0T0NFRdRSTl+LW+7sz0lzsSaO5x7GYjaqqwIac6kUkL70V8mUmMPfxAsREGFOtHKxXChCSW3F/K08n9pxEVWwL117uFjuipYFqMY34rfvRvj12nTyPzDDeHnpxydY5Ujyncev9rXt5YhPmcxkkI9MYb7GulvPICILiflcKdzvcbBniiYNUw7jzC1hqz0tQWFev5CEktuL+9nvI3FGcy8c00yKcuVPJhLB+d6tBg+s6a5FHe4kAxZ6XokFbmgTqhQQu3XJIpjExh8PlvM6cLenHKvLxMLa2xx3WHcDpSkohCoYB1ELsNU1ooCRMYeP+Vmc2pAepF8WejKMEYWojOjja8+zUYm9i82aEjx3DMczi4JlSpyLXKCF10UbcKwnnnTtx//0d1Wcl9oB1mF8oq4bSDTnV8oit3gp51t8eLCyJaE0HXE6sRimFizZKlkjjxP3mn13R0kApdRHalx3afMxB3U6qIXmjOZqtvImIqMcTiEejiEy3Z6rZ5TYoB9xt147Yaz79VNXteSwsCV356cQy5X2AIT2jnNjHY/sjQLHXHz+e7ToBddVm08EzKGrH3ZTXXMwicv37cEpWhphfqC1P0G8Kx8UCsmKme7K37gKBdsPShPw8xGwOxWOdicrRRApCMoblPqZ5uB2xp1ksoHiQKh+w8wtnEMonkbz3BM5iDWa2icjn4stDKfVqEXkxi1zxmLxQZc0MNkfjSKQSiKmNki3TLtCILDarI5nm5Gup/SQEIalzrlp0dU14V83L03Qyyt90KnsyYaPOWX3dzYePIpza0lyEoRI0ZRGTG/biOczh6NEQtmzpLI8xFHvr1mHdE0/Ic/w2HcSZYmeIym5lb3aXCFGQFmMMagzermhRiz29yl4773PLC0pai5qM8r5WQjadQb5UxqnWChR5AYpeznduwFopi7R0f514Cs81F05FkUgmkYiHbVeZlBWldQdOo+J4LNyKWx2LhSzETA7FU5KdzZUHmA1HEE+lkdRZNdXLc6OXc/Qen7bFXi6CtdvlJ5/+i0YNpWwaYqaAE1JMJZ+jCSSTCcSVq9rM5tlq7mHZx84CjjUzmxFNJCHEo5jSrBJx8myzn0fKWMvPnilVDpo912RUXc/RFpeU7rNQfl7Z4uh6X+hugxR77vJka30TUHb4moqObtsVZELr0R59mD14BqWWOKzm4whvPSI/3HX+JmYPoFhMIaTqu6soJCLYYrQqpKvSaEfsqSt7E/OnURPkQUnlA3FmZgaPP94anFszg/lcCUJzeE6aOxZFbO8pA18mMDtfQFGz+EDZ9uzcNqB0CMuj3ss89BYXDFjsqSp7E5g/XYOMQyv2TiNZWi8P1+48jhdbw6/VdicnVdKyDaxXrP41FHvzR3G8mmwNFarnOBlXQDXDiy1m0grFaDSOaCyCaLg91Nh34puIYEXbjToqBQHJrffLw7jr5rFQVi5yARplEZENe5eHebWWTcwdRUUx5Gd1PNZsw9FyDuoZElUUk3Hc2h7D1lxkYnYehaLaLn1CaqG2Z2EJorZ8aonWTOxJ904EGwwnA3ZP/+jludHLOUZuWYs9aRpLHqno9uU5zV1TCKpFJOO3Lk8xUF9L87ywJfYaqGRiiO4+of8MknKklINyjZK9Z5vTPFLGeifm5yvYqxvbGcyfLkFQP9xRLSQQ2dKZUqPlMne4jLxy6b8TjpZ5urIHUOytLH9eXUtANXS2CyfPWy1mqKEQX432vOLl4QeloNh0AAv5FMLSm2ejinyiM/Srrhw2UBEjWN96eMzsOY5COorJsQaq+URHOKoqQ+Zir1GvopJPI/4+/Tl7qqETaV6Y9mEjSYBCHKEtLdE6swfHC2lEJ8fQqJWQScRbqxe7z9W2vWk+j5wgbXdSx2JeQKItGKCdazgosddAvVpBPh3H+2zM2ZOqeZlGvFW9aA+jKh720sKNeBkX2RJ7C1iKLyK6djtOaESS+Wpcq4UDE7huTkA2k3JhWx2HCzQmZjFfKGpWdyteftbtwcmSiMi4lPY5xNdubw1JK1+iqshF12K7BGViJ45WMog1K5d1lMQoNrbuBa2YqOaiWNs8CZjZeRT5TAxTY3Us5pKIbJdzVb34xuhRp7l/dLfZsXpMmog9xRDxuj0nUWqu4m2gmpPyqrUtz+xBnCm1Kr29PDd6OcfEJVtbr6jO1y48UsQUM9h5NI9MbApj9UXkkhFsb057mcCuk1XVXE+zYVxpusLUxnvluG46gELreVorCoi154+aVMybc151nm3O80h7j8xgz/EC0tFJjGme7coXRAlXoyIisr71EqR8jlbzSCwvBlSy7I2jVbau1O8UeytFntc1eNFXzpOyNw9F9yGlFI0z8zhZTCEiz/YGqjlE1m6Xh36V86yUE/K7VjlWkYushTxqsg4HTldaKy8drsadOYDT5c68QpXtyk6nTUdVBdNZTar0U7OXnKptzYO4OY8wNYWN98p1z96Gz3RC6GTrFUkoHDiN8vKwnbaydw6FqQxWbdjfYT7VWTSx+fAZFKYLqi1YjCt70kT3kGp1bVvoW89tbA3jiPfjhOE2QG5sq+NM7M3uOopsWjOtYHmIG1BWuW0NnUtV61IO8enWfaKYGwloFtIs73G4E8fPZxFdro7XUUhcCnnKrf7qZ3XW2KmMWz0sjcVeWZzEhuZmjJpRAtVLpeI508tzo5dz3BJ7azbj44UckiHFGKoiByTBcz4b7Ww3VC8gcekWyOExns6gnrOn5DuLjz9ZQnK640BnGH4Ce05WIbYWC1k+26RKvuM8Use667lVFlrPC0mVKhd2KacHqe2Uu4TOkPhymz1ytMrWlfqdYm+lyPO6NsReH5U91UpK+VKWw2/KB4Vi2NA8VA7EnsVQh+6kaOUDZ/NhnCl05vDJdqnnOCrnb6mGcRXD2x0dqVhc4MJqvma7DsRe9/5gapbNIb2pAuKrt0DaEKIpXqazrYd5a/h3UvlyAJiLvTAg5cX0rWgu/GyJ4/Gs3c2nG6gvVlAqF1DMF1rz1BTZ0fe2Os7EnpzUZguYGqgtVlCpVFAsZJA/0pqvBiUn9TSIZpvNuaARxKJxRKKh1upjhZ/KBRU68zKVHaf1yvMBV/aUN2+jhsWKxKOIQiaPI+3dsaEQe708N3o5p1+xd91OHMwLiIemuvaNVM6B7F68o3xpVQp49ZQS1bNI5V/3C7hykZJSfFku+Ogpj9T3SNd8VSMRjzKEVRsgvTaqX1yMA9ErR6927RR7Xo1MYO0a1pw9efgtl20N72q/uGB7NZqF2JMm/05PYzpuPYlZXYmRE8B6/o7OQozW3i+WFStbiykcJqKF2JME9/T0NOJJAfHolGYjbL3hY0XnNHcUx8Np3NqcoNnqqBoOxV7zLb4zBClttJzBBmzs6Usj9ea2Osvz5/reVsdqoYEUi9ZQuBDD+9qr0LcdxYu52DLL5iT6tICMQtxpo6gUxVZz9tZs2gUxI3Yqfg4EvXXFuIp8bO3yV0Pcn7MnL85ICxmFuOuioVrJaj7/rvu5IbXWyzlGd5b+Pd9ArZRBIr4X7T2npeHUYkE751gj2kxvX+UIhYnYUwkoi+eB4iXZ6mXTyYthJ48s7hE7FVuluDdxRz0NxsxvNUeHT8yhHU6xNzTUvJA9Auo5eJadhWrbBqPVuJ3VY102KIY+7Qirbh/6G4ayEmR2bDJqw6pt1cPWcOWsvagtH9WXgNSfK1gWVqE5kotZzM6ewilpKL095K3piCwre029VIYY3gB5r+RN2LTpBE7I088Uq37Vebjt6IvIxfQ/StWxT7Nq2CE646FWnYYM5raq5iVJq2Pn4kjFYohEp1BJdERV1wrr5mpcEZnCieXPwamvqtg02oHYs7OFR2eotdfpBEYCQD0HV1qNOhdPISYtrJmqILG2va1Od7VKu+rU7LnR/q2Xc/RSxOyeb0iLcTbsX/5yzMTcYZTz6mq/fZGiroQbVuKciD3Fc8TR88fqXll++fai2FNztHJlpX6n2Fsp8ryuIQHVPnvYjI8/mUeyPY9IeZZ2133TrwnIQ1plnSG4uaPn5M2YlcO4tsXPYMWeVpD1OoyrJ5pVe8TZHra2SNwBiD3Vzv7ty+9ZwJK0bLMXsScNfheTmL71/q6VhcphL+VwpHZ+U4dCA8XkRcsbPPe3552dyl7rysq5V9IWNOfyiE2qh/SbcxqXVxbabVuqHC6iXC6jWMyh0PpGqnTV5VXkFRGT66Wtb5rquGvjbMePNtv77JUhxlJYjEjfg40iPD1u/gUN1fCjZv8+w+E+rfU2nhtdDvdyTqcR8xe87tXF2u2pKuIk1rc+Gu0kH43FXmcqBWxWxSRvLMVeT3nUo9hTDePqbH6vk7S9cnSc/0M6gWJvSKB5GQcEGhWIkfWdTydJX9AQRaTina8XdO+or95CQTlUNzG/gJpmF3rdaoyqc9BOPAeUczg6D9gBiz1HCzTUn85SPby7NvxVbwdjuZ+h3fC5JvYUQyM638FdFuia7VpsVfaavihX2nWcU3WO1Vxn9a40lW3bx5FPJxCWP6EBaaV1OZtEfG97O4p+h3PsCbJGvYKCkMTW9rYny7FV+6Sq3qkWW3QqEY2SgKmN+w2Fm2rj3nZ1RZWT2vtEOQfQzgINiaRURQ1hS3tYWucLGt1fzFGyNuCmip+6eqd60VEImF6eG72cY3Y7WVbzuz4tpxayqphqF2go7yXbCzSUeaVdoKFckGO8QENXdPaUR72KPfWL0M7j55HtrCqSHu6dhV4tLpPKe8MBR7uPymEfR7E3bOK8ni0CjUoWsej7luenWJ3UNdlf6tymNkJebKpYni910rUi0rFbsb+5UZmyQ1IP+0zMHUQpm2huolyv5JBs72ulWvU6YLGnmWOGnrdeAVRbyRRSiG9p7dWmWcWr3e/O/U2VjaJpwFIjVMxWQ9sXe/J+dOENe5eHxORC1TkUlr93Z7VHm9oP7f51Vjnb/XsPCzSaiyrbG4+rO7R1u46jmIlislFFIRXHFsWeeB1Oyo58AnMHi8gmQvL8v3oFuWR0easO5UrLSiaM9a3vGa7ZdhDFjHSfqLco0vs0nSGTagGJyBYYbW+pPW9mfgGl5X0lDQSA6uVtHXYdLyITnUSjWkAqvkWxB51CCPby3OjlHJPksBR7zZkI6r0U1ayVn5tcg20Hi8gkpjGu2pqk+3u6ZgsqlJXwidk9yOVFRCeBeklEdGN7OxPjnQaMKozO86hXsafZemViDgdLWSTkh7sqzzvfGe6No/P7fjhnUOwNhzOv0gOBxmIeKen7j6YfR5/A7J48Cs39s9R/DWnPsOhuE8Got/eTxabK0G6xMXix19zzTIghvt94U+VNB4oopNofhpc5qIZR5uZQPqK3wbTeliGD2mfPKgmMWKon8as/XWZsq3Wn2b1pst7qRbPNg9seGU2Wt/JY/btzsaeds6Wes6dufc2aNTh7Vt47RjXEa7pxrNyGWlxJ/6L5VGG3GsNCyc6myooT6yUIsTj2d+/8rThoArO7cshlostfljGe66iZs6eycQ3WrDkLGYemMtbDc6O3Z41+dljnrXSe9kVEs29eNY/48t5x3dfpjqfJAo3m6RYvPjqrwi2HcZvtOs2j3sVe82qmmyrr5HkPHJ3d88M7mmJveKx5pZ4ISJ8uKyCTz6FcOiV/Jqz5WaYwIrE4EvGY+eer6oso5DLI5Ys4Jp/c3IIlHIkjKcQR1X7jp3mEwefSogkkhIRm89xhiD0ZXD+fS5MqOYlGFmnpk1HNT8BJnxVKIZ1OItoaluyEx2tiD1DOn4Fqm5h+xJ685+LyRstdlb0OkVo5j3wuj4Lic2LSFiWzkTAS0qT/rpXFvSS7TbHX+tRXLCHNXZvuesmpL+aRTqWRb37CbA1mNkeRkD4LNlXs+Nq172INpZyIXK7Y+aRY079Y9+e1ll3Tu082IZYSkE5Km3f38te534uqT71NIxxKIJ6K6dyzZgJA2kA8jVQ6L38yrLmtTAKpdBJTxc6q7K5pDL08N3o5RweRPbHXWmgU2dCZ7rJuDxakanV7z8N6FcW8iGyu/eybwHWbYkgJ+p+Is9wqRRpwL+eRy0qfbDwlL+RZM4NtSUHnM5I25uz1lEf9iT3d52jzc2lRJBICEjqfzoNDjr1k/TDOodgbBmVegwRIgARIgARIgARWiADF3gqB52VJgARIgARIgARIYBgEKPaGQZnXIAESIAESIAESIIEVIkCxt0LgeVkSIIHRJOD8Q/Yu7Vc3mjjpFQmQgAsEKPZcgMgmSIAESKBNgGKPuUACJOA1AhR7XosI7SEBEiABEiABEiABFwlQ7LkIk02RAAmQAAmQAAmQgNcIUOx5LSK0hwRIgARIgARIgARcJECx5yJMNkUCJEACJEACJEACXiNAsee1iNAeEiABEiABEiABEnCRAMWeizDZFAmQAAmQAAmQAAl4jQDFntciQntIgARIgARIgARIwEUCFHsuwmRTJEACJEACJEACJOA1AhR7XosI7SEBEiABEiABEiABFwlQ7LkIk02RAAmQAAmQAAmQgNcIUOx5LSK0hwRIgARIgARIgARcJECx5yJMNkUCJEACJEACJEACXiNAsee1iNAeEiABEiABEiABEnCRAMWeizDZFAmQAAmQAAmQAAl4jQDFntciQntIgARIgARIgARIwEUCFHsuwmRTJEACJEACJEACJOA1AhR7XosI7SEBEiABEiABEiABFwlQ7LkIk02RAAmQAAmQAAmQgNcIUOx5LSK0hwRIgARIgARIgARcJOCi2KsiH4sgHy+hEJ9y0UQ2RQIkQAIkQAIkQAIk0CsBh2KvgkxyEfFsHFUxhHK0glSofWm3xF4Z4qoN2Cs1u/kwzhXimHTkXQ35WBLIFhB3dqLFVb6HQupv8KGyfNgFl12E2N0bIdx+FV565NOYvec8dn9qB3ZcewYPbPkcDqy5Hqf2AR+8/Ul85YZr8bk/34grIbfx6FvuxCduOY9C5iTEo+fxUrPF1Xiw/DasM7RCfX1c8Cr80u3/EX+4ZwZXOuLTx8HfeAg37HgJv//IbyN2eR/t8FQSIAESIAESIIGhEXAo9soQ4zUk8mGU40k0Mm4LKoXftTxkzbaSYq+KfELEmJhFbLIlttZE8M3dV+MHC4/izt3PY+5TOxD7R0nsvYw33/MOfOINf4/E3JN44o3X4/NtsYdX4a4H7oLwhpdaYu8O7PjGw9h+7lp8LiOJQDt/revjepzK/Dou+NpDuPP953DrAzvxO2+wc74Lx5iIvVohBXEshUyUVV0XSLMJEiABEiABEnCNgG2xV8vHsHrrsa4Lzy8sQYCIVRuatThsPnwOhXZJTRJsGSDZyCF57wlg0wEUCimExqQjG1jMC0gJ9+LEWZ0qno7YK4urUIosQQhL50sVwBIiSwLCqKOcSSIhHsFTz01gYiKMTEUWoo3FPISUgHtPNHDdnIBcNoXwuA1+jQoysRQWUzlkmwJGKfauA/AtiOH/jX+65x24+xufwX2vXIHv4Wp8IvwkPnJ2HD/62I9w9yPjuO/27+ClG17B1y8PYeEPrsZjzcreWxH7/OfwP9Gn2Eudh/DIHG6+5CmI4RL+suXWJTdcgd//vS24eTWAF76FB+75Ku4r/wSvSL/PSWJVsh/43tcewQc//Cy+8n3g8vDr8If7bseNZhW7ptir4667LsSjR+p46eJx/P6fz+E26TqQhHEUhUgBucQ0miHmHwmQAAmQAAmQwIoTsC32mpZW84jlp1AQoBBaHR8kQZhEVi32VmcwfbwAMTqOUmoK+egistFxNEoCprPTKGQTCOmJLwdibzIXRbwmoChEMI4qcrEUxprDuBVkokWE80JT4NVLAqL5CIrZKEz1Xr0EIZbGuFiAsKwM9Sp7dew4+i5M5+/HfdeGcOPn/w2X/OI/48LZq/DojnpL7D2D2/a/Bg/seQ53Hb0NF+6Xh3H/dM1XceeOczgjDcf++hR2747gxsv/g0lCaIZxAay969fw4N2vx8+pznoJX7znQfy3H4Ww8HszOHPgfrzzH6/F5z6mqSCeO4mtW/4ZsaNzmFt9XnWOuj1F402xdw5r534ND+6+BIW7HsWB8M04ffc1rYPqKAkxpMdFFISwOeMVT30aQAIkQAIkQALBIOBM7JVFxKoJFGKLSMVrEDRDrLpiTzEUq/xdqtIVIksQm1U6nT/bYi+BqjTeKw0pN0cQFXP2ahmE1u/GE8rmreYBShW9SByVdAm5qHLSn1psXbJmHDv2vBU73ngpnjggib078K5vPIqPnLsa9+97FcTbFWLvkdtwwf7P4MAbQrj7axV5zt7trwFeeAqF/N/jyNEX8PWXL8DuT23HjmuNEk89jPuacyfx3i3/gAvveQf+9C0X4p8eOYEP3fc8vv791vlhebgXn/803rLvZVwSvgI73vJ63HzLdbjyQuB7zXmGL6sv1jrnNUYmqIZxtZXO9kk15OOrkQmfRikVYoUvGM8RekkCJEACJOBhAjbFniSgVqN7FHceC81hVPlv2GJPWFVCbKkl9pYXZEgLRVLyAo2aiMlcGNVMxJnosKzsycOg8t9L+OKHH8Txt7wTu18+isQLv4bP3/4M3nt7HTseGccDtz+D2x75bdx69ijCqZcwveY8Lom3xF67iRe+iv96+9/jR/s0/65KHI3Yw3MovL+AD/1iBN+8vYq3vOsZ3PyxOQhvvKQpPt95VhZ7knD7QfVbeOyRb8mi8vLX4cFP3Y4rvyCJvUtwsPw23Gg3QS3FHit7dlHyOBIgARIgARIYFgGbYq8j5jJTBYhjIiaLEdTkyXPLf07EXr2QwHQ+inIujim9CV46lb2KOInMdAW52BjKYhQb9saaYhPiJMSpMgrxcSzmkohsbyBzroD4eAnCVAZTxRySumPFJpgt5+y1z5VF2OKOnRDaCyVe+BLeK4m8v7oKj/5nWezFLv82HtjyRRw4B7xZI+p+0Fps8asfS+B333ihgVH6lb3X7H8nPnr5l7B+x/PYnd+Od134Jbx37kl85Y0dsSc3+P+wmP9L3Jn5GfzJ5+dw87kT+I13VfHz++7AJ27/+a5r/ugbj2Dr+58F3v9W/G18rfy7qdjjnL1h3bS8DgmQAAmQAAk4IeBI7C0vkICAWDW5vJ+e3uKN5sKNKfWKWrUYVC6qUCzQkETe6q1QLQWZX8CSJCyrBSQiW3CoMYtdmTgaW+tISJXFahGpRAL3Lo5jm5hBuJDFeKvS16hkkUyKOPS4tApEs4DEkpTRalxlZc+u2AO++7efwlv/4DzevO9m3Pb5L+pu42Ik9ZYXiLS2fsHFr8JNOyL4w/g1uBDP4dEPP4wPfeEnuPCNr4Nwwwv40D9ONSt735WqfEdkRy+47GLM7bsFwoaJ5v9/99RR/I/9iqFfxeINp2KPq3Etk4kHkAAJkAAJkMCKEHAk9lbEQl6UBEiABEiABEiABEigZwIUez2jG8SJ6i1UVFdQVN0GcWW2SQIkQAIkQMYz1oEAACAASURBVAIkMJoEKPZGM670igRIgARIgARIgASaBCj2mAgkQAIkQAIkQAIkMMIEKPZGOLh0jQRIgARIgARIgAQo9pgDJEACJEACJEACJDDCBCj2Rji4dI0ESIAESIAESIAEKPaYAyRAAiRAAiRAAiQwwgQo9kY4uHSNBEiABEiABEiABCj2mAMkQAIkQAIkQAIkMMIEKPZGOLh0jQRIgARIgARIgAQo9pgDJEACJEACJEACJDDCBCj2Rji4dI0ESIAESIAESIAEKPaYAyRAAiRAAiRAAiQwwgQo9kY4uHSNBEiABEiABEiABCj2mAMkQAIkQAIkQAIkMMIEKPZGOLh0jQRIgARIgARIgAQo9pgDJEACJEACJEACJDDCBCj2Rji4dI0ESIAESIAESIAEfC72aqjVJzE5zkCSAAmQAAmQAAmQAAnoEXAg9mrIx1YjHz+HQnzSBs0yxFUbgIUlCGEbh9s6RNlmDYX4aiym3GzflhE9HVTLx7A6H8e5QhyTGASbnszq+aRGOYNYfDdOnAV2Hn8R2ahLiru+iEJWhJg9hMfPAhPXbUIsJSCdjMBO1pk7JOfw1mPqo6RrxNMZiPFpjPVMpN+Y2rWtjEw4i0YqhWQ8BC31Rq2EvJhFKZJBLiYRk9tNjR1FJR9TMyyLkG9RAfItWkc5KyCdKeDEU88Ba2awLSlASMYwbTu8en5M4LpNMQhiBolQ74R7Dg1PJAESIIGAE/CZ2FNGS+5UqoIfxZ7/s64sroIw/iRKyWn3nKkWkYwnUYvnkElGMCXpgkYVpUwS8UIEhZKAcF9awSBnakUIsQTq6cU+RKs7Yq8rn7tsk69T2rQZkXRB8yJVRzEZgVB+AlNC+6WsLb4mMHe0gnxTALb+VGKvgYoYQbKeRj4dbbGXxF8csXwUxXIKIVuR1mPcQK0oIJpoQFzMwq33Alvm8CASIAESIAH0IfakTkfE+NEoSkIaR54CrptLI59LQn55lzul6oGPo5EXcejxhuZ3qSNfRF5IQbj3BM5OXIe5VAaiEMVUMzDS+QVMHa1B2HIIjV3HUc2MI9MsRZzDlNip0Gw+LHdsjcU8hFQa+RNP4TlI1YQ40hkR8WnJICt7AVQLSCVTuPcEsGlXFtlM2xYrW3UyqV5GJpmAeOQpjG2aRzpaxvaSfmXP3G7JriJSySTuPSExFJAOl7BV1ZaWUxSww+J4HIsZQW53WwbFzDSKyTjSTZt3IZvNICoHQ/GnrdzMy5UhbSyFHLKpcKvypBfLqKaKJgmVaWTCZRQT2os2UBbCiCGDqhjBGBpYzAtICffixFltnM3iaPyCUM1FsLYmYqlZhjaw19JHOd/rWel+GMOmXSIyYhzN9GtV2DqVcW2l3IltG4DDh1GpTCLX5NH6qxeQEKoI1XajtFyBl9stTe9BOVdFupLHst5TiT0jsVqGOBkDijUIttSekR/y/Td1roD2wIB53lvE2PTZ4XQUgj0BCZAACYw2gT7F3gZk5g6ilE1geryKfDwMMVxEJSX1CnLnYfy7dHwEhWgR2cQ0xlFDUYgh0RBRzUgdmHx+fs9JlKQOrQGMjamHcVWVvXoRyek0pgpFCGFpzEm2ZyuyONccvrKyp4JMOIGaWIIYqSMfW4tc7ExLeFjZqk0Sqa0oyqkycvEpoJpHIrwVR8KHu4dxp63s7rSVj0+hvphDMrK9qy0Vp4ZVm20Wh1HOxTGFMoTwBuTq25Ap5RCfqqMkRLCxkcH5Ziy6/6TKnjjVqR4V4iGIoTyKQgTjjSryiTAyoSJKQsgglpo2pfhdWkDsRYPKTzWHyNoK0ucziFSzCEcWkV7MNKtEtUISofQ0ihWp+mQWR2eCSp170rQBax/3zsxjoSggPN7K53oai9lo13BrN1FntjVfeDIZTOZERFoBqhcSSI+nEc6sVUy3aLd7HpFCGLGqgHJeirl0iyqHceXjMpMHkUnHEZ7stYRqVNlLI1mJIS+E5Xyyul8XzWLs9H4c7Yc4vSMBEiABKwJ9i736whLE1pw8vXlphr9XMgilxlEoJVqVPKl6VkLqojyizQ5fFiTK89sCUp4HaD2M69ieBJBrCgbNn6Wt2uNFTCbGWuJD/q1ZOSokbc3ZU9o9XhIwlZ5GWcGpkglhfUlQtaXmpCMldOYMKs+RxFsMC6i1J1iWBawSQ61rWIg9iU+0hky1IzzQFGdlCIax1GG2Higszx/TXlNRGaqKWJWs42RJREQ7l0yyxSiOreqadqi0sVhAKp7GVFYSve0qsCb3bPkYAxZqnaFVqdJ2aR6xc4pqmuEdqZ/PRrZJ90CyJom7LDJNtSedL2IyL6AWV86tVbQbkvyLoSqUIb04qMWeJMDKyCTi2H3sbHO+3uZoBLFYArGo9DJm909/7iEwgdldOeSU1XJNk6r7VRKiZjE2fXbYtZXHkQAJkEAwCPQt9pQLMKwWISh/hyQ+tDPlm8xncfBMCYkpvWElk8pe89w6FssllMtVVCoFlEun8HhIp5qmI07Hiklcmo3oipum3aa2qpNFzUH+rVFK4aJM2EDsGdvd5FQVWsOLcltWnOWjnLFQV+paVR9xypbYq+uyUw7b2ZjP1rVYwETsTVZRSESw5ZA0rB2HEE8gGg1BKkbp29JuS1+IrJnZhmQ6DWF5zLrbXns+qocp1S8nVg+UHmybLiCRHkdWqr5Wc4hlp5AXp1FQLaRSi8hGWUA4VoVQziNe0y7QaNnYqKJSKqNcLCCTP4KnpuaxYHu+pL5orVdySEYFTOWrENulSNMcNY6x0/vRijx/JwESIIFRJ7CyYm95daoeZodir1GBGIkiNxVHKhZFKBTCeDmJ6wvGK2CVoslS7Jnaai32oKqUKXwLmdvdk9jrgcWKiz3LYdw8YmvLSEnDuK0RxkatgmIxh7yYx5FGDMcrWYTLxqK9PW/OelGPm2IvBpy2M9/NulItZ5nStjoKCQFjmSymCzFkp/KtKQgGlb3mS05r/qM0nJuqYq1qNa7efSgtWrke+fgZlLrmUuodb+xHWViF2Php1KTJf5Y52npJ0olxqKhc2T7qj2j6RwIkQAL9E1gxsTdZFjEZqyOvHPpT+eNM7LUrZ2cKrflINoZOVRWySvfQ67I5lrZqAqHTltEwbqohV/yM7LY7jKussPbCoh+xB1tDnFbb8Fgs0BAjiNXF1gINbeIvIhu5HuXUi8hNZbuG0DtH9yKoWmfb8jGJsdMVNKesSn+1PGKrS0gazUNUudGbbVLFUUAC4UwBUwVpGN3Gwo9GGWIkhspUGEeOhOUFNlLORoFCrb0NS8c4KTeSY6dbc3GtHjrmYk+YlkWjdY6axHgya/HssLKRv5MACZBAsAisnNhDFbnoWmRDx1EQo5iEtD1DGjFpWKokIKRajNEOSvcwbil5HtnoWHP+0WSshlxr0n69nEE8thsnpg/iTHO+W7d4VA+HKif2j2ExG0OkKrTEhZWt2qSRjg+jGC/Ji0+qecSNFmjAym6DBRqRo6qFJ6r9DHtg0ZfYg73FC5Z7LtaKSMbkrVey0r56BluvNKR5jMI48kVBnrPX5JtDtFxEYsosjr0JqpZys7VAQ7kgqZCMIT2Vba4ktl7u0KNtUkU0msZiLINSc76lDbEn1ffKIiIb9uJxtFZTtxY0ZcYzyIoxhMab8FGv5JGMFREv25l32FS4ulsiycO4BcQqrdW4Fjk6aRpjp/djsB7q9JYESIAEtARWUOxJ08oqyAkC0vefwFmswcy2FDKZFJqLaXU3HlYLtlohgfCWQzg7v4AlIYRKNoF4+giewnXYFBMgJupIbqhCbA79WYk97RYnym1krGzVSax6BdnlbUzMtl5pWNjdbZcYKWJLvT2PT68CatVm9zn9iT3N1jTSZrypDDKqrVesKnsthrY2VW6gkktBSN/f3NR54ro5CLksUnLiaLaqUcaxR0HVDq9yuw9dH5VbEUlbryi379EXYdqtWJwPMcsV0UqivTDEnthrDueKEWzYG1NsqlxDKZtGJlfEMWlH69Y9KYopRGzvaK0397C9qbKIRKi91MMqRy1ibPrs4NYr7OpIgARIQEnAgdgjOK8QkIaEw7WMPPeJfyRAAiRAAiRAAiRgQoBiz+vp0ZxLVUW2kpU3w60VkYqmMZkrQeCnp7wePdpHAiRAAiRAAitOgGJvxUNgZUBrOEuUv1faNWRpdTp/JwG3CDQXnGyF5tPCitbb8//cuiDbIQESIAEScIMAxZ4bFNkGCZAACZAACZAACXiUAMWeRwNDs0iABEiABEiABEjADQIUe25QZBskQAIkQAIkQAIk4FECFHseDQzNIgESIAESIAESIAE3CFDsuUGRbZAACZAACZAACZCARwlQ7Hk0MDSLBEiABEiABEiABNwgQLHnBkW2QQIkQAIkQAIkQAIeJUCx59HA0CwSIAESIAESIAEScIMAxZ4bFNkGCZAACZAACZAACXiUAMWeRwNDs0iABEiABEiABEjADQIUe25QZBskQAIkQAIkQAIk4FECFHseDQzNIgESIAESIAESIAE3CFDsuUGRbZAACZAACZAACZCARwlQ7Hk0MDSLBEiABEiABEiABNwgQLHnBkW2QQIkQAIkQAIkQAIeJUCx59HA0CwSIAH7BFatWmX/YB5JAiYElpaWyIcERo4Axd7IhZQOkUDwCEhij5108OLutsfMI7eJsj2vEKDY80okaAcJkEDPBNhJ94yOJyoIMI+YDqNKgGJvVCNLv0ggQATYSQco2AN0lXk0QLhsekUJUOytKH5enARIwA0C7KTdoMg2mEfMgVElQLE3qpGlXyQQIALspAMU7AG6yjwaIFw2vaIEKPZWFD8vTgIk4AaBXjpp7QpeNxZ46K0K7qddN/yS+CptsGpT+bvRsdp/75Wl27z6zSUrNv22z/NJYKUIUOytFHlelwRIwDUCTjtpveOdtqFnvNvt9mKTlQ1tgaUnQrW/GR1rJQjt2m1lq2sJYrMhu3bbbI6HkYBnCFDseSYUNIQESKBXAk46abNjjSpWWmGkrEhZVc302pTO0Qqmtu967ZkJNC0zKwHlVOxpbZWuZyX27MbRytb2tfTYKH+zGx8ru5zkkVVb/J0EvESAYs9L0aAtJEACPRFw0knbFXtGgsZIvGlFUNsRKwFp1Z7UTlvM2LHJSkC1f7crQq3EnpnosgqmXVv1WNphYRQTI7uc5JGVb/ydBLxEgGLPS9GgLSRAAj0RcNJJ9yL2lEZZna91QK/qZFYNNKua2fFTWXXUq4j1Iva0osnIDicVSKVIVDIzm+Nop6JoJp6tkssOX6s2+DsJeJEAxZ4Xo0KbSIAEHBFw0klbiTWtEFNW1qwqRXbssBIjbog9p4LJaZXMyk+r3/UqdUb/phWvduJjJbhZ2XN0e/HgESBAsTcCQaQLJBB0AnbFRa9izU5FyaptMzFjVOmzEoZ6cbdioedLP2LPaijWLDetzrXrv934WN0nVuyszufvJOBVAhR7Xo0M7SIBErBNwGknbSUytMLNbrXNjh1WAkZ7LWVlsZf2tRCdXt9o8YPePEKzip1dYdoLa7vnWCWUHb5WbfB3EvAiAYo9L0aFNpEACTgi0EsnbTY8qBQtSrGl/Xftb3bsMBKa7bbtrsa1W41zW+xphXD7/5XXsbu3oDYGdlibiWGr+FgllZ34WbXB30nAiwQo9rwYFdpEAiTgiAA7aUe4eLABAeYRU2NUCVDsjWpk6RcJBIgAO2lvBluvcqdXwfSK9cwjr0SCdrhNgGLPbaJsjwRIYOgE2EkPHflIXpB5NJJhpVPSRuhLdidXEBcJkAAJeJQAO2mPBsZnZjGPfBYwmmubAMWebVQ8kARIwKsE2El7NTL+sot55K940Vr7BCj27LPikSRAAh4lwE7ao4HxmVnMI58FjObaJkCxZxsVDyQBEvAqAXbSXo2Mv+xiHvkrXrTWPgGKPfuseCQJkIBHCbCT9mhgfGYW88hnAaO5tglQ7NlGxQNJgAS8SsBsiw+v2ky7vEmAaxa9GRda1R8Bir3++PFsEiABEvAFgVWr7sXS0i5f2EojSYAE3CVAsecuT7ZGAiRAAp4kQLHnybDQKBIYCgGKvaFg5kVIgARIYOUISEKv/cfq3srFgVcmgZUiQLG3UuR5XRIgARIYEgGKvSGB5mVIwKMEKPY8GhiaRQIkQAJuEFAKPVb33CDKNkjAfwQo9vwXM1pMAiRAArYJUOzZRsUDSWBkCVDsjWxo6RgJkAAJdAhwgQazgQSCS4BiL7ixp+ckQAIBIkCxF6Bg01US0BCg2GNKkAAJkEAACFDsBSDIdJEEDAhQ7DE1SIAESCAABCj2AhBkukgCFHvMARIgARIILgGKveDGnp6TACt7zAESIAESCAABir0ABJkukgAre8wBEiABEgguAYq94MaenpMAK3vMARIgARIIAAGKvQAEmS6SACt7zAESIAESCC4Bir3gxp6ekwAre8wBEiABEggAAYq9AASZLpIAK3vMARIggVEgoPf5r1Hwiz54m8DS0i5vG0jrSMCEACt7TA8SIAFfEWCFylfhGgljmXMjEcZAO0GxF+jw03kS8B8Bdrz+i5nfLWbO+T2CtJ9ijzlAAiTgKwLseH0VrpEwljk3EmEMtBMUe4EOP50nAf8RYMfrv5j53WLmnN8jSPsp9pgDJEACviLAjtdX4RoJY5lzIxHGQDtBsRfo8NN5EvAfAXa8/ouZ3y1mzvk9grSfYo85QAIk4CsC7Hh9Fa6RMJY5NxJhDLQTFHuBDj+dJwH/EWDH67+Y+d1i5pzfI0j7KfaYAyRAAr4iwI7XV+EaCWOZcyMRxkA7QbEX6PDTeRLwHwF2vP6Lmd8tZs75PYK0n2KPOUACJOArAux4fRWukTCWOTcSYQy0ExR7gQ4/nScB/xFgx+u/mPndYuac3yNI+yn2mAMkQAK+IsCO11fhGgljmXMjEcZAO0GxF+jw03kS8B8Bdrz+i5nfLWbO+T2CtJ9ijzlAAiTgKwLseH0VrpEwljk3EmEMtBMUe4EOP533GoFcbrvXTPKcPdu3h3DwYMVzdnnNoETioC2TmHPWmJhz1oykI+zmnL3WeJSbBCj23KTJtkigTwJSx5tIJPpshacHnUAul7Pd8TLngp4t7vjvJOfcuSJbcUKAYs8JLR5LAgMmwI53wIAD0ryTjpc5F5CkGLCbTnJuwKaweR0CFHtMCxLwEAF2vB4Kho9NcdLxMud8HGgPme4k5zxkdmBModgLTKjpqB8IsOP1Q5S8b6OTjpc55/14+sFCJznnB39GzUaKvVGLKP3xNQF2vL4On2eMd9LxMuc8EzZfG+Ik53ztqE+Np9jzaeBo9mgS6KfjXbUqooKytFTqG5K2TanBftqV2nN6vpUNVm0qfzc6VvvvvbLUs3UlmDnpeO3kXK88zBLQKq5Ok9cqD/Tas7LBqs1h5pZkv1kcrGy1ikX7vuy1HSc55zS2PL5/AhR7/TNkCyTgGgE7Ha9Rp6UVUb0+tJXt67XRT7u9nGtlQ7sD1BOR2t+MjrXqtO3abfc4JwnTS5tOOl6rnLPi78QX5lb3y47d+FrFwW47VvHqtR0nOWdlA393nwDFnvtM2SIJ9EzAquO1K/TaxxlVrPSEYfsc5W9WHUy72iCdoxVMZu2ZCTStj1Y2OBV7WluVPmj/22kg7XSUyuqMURyUVRY9jlZ2Oel4zXLOzB/mllxJ11bE9Lj0WzWzyku9nLLKM+V9YPayY9aOMg+d5JxV/vJ39wlQ7LnPlC2SQM8EBin2jB7oTjsnq07eqj29DtJMcNkRe2YCTs9vMxvbtijttBtQK7FnxUZPFFi1qWebk47XDbHH3JKHWK1eJPrJLatzrQSb9iXO6X1oJTid5Jzd+4nHuUeAYs89lmyJBPomMCyxpzTUqnqjdcpquNiuoLHqPNrXVVYW2v+mV300uq4dIWLEwEkFUtkZK5mZzVE066CV/jud5+ik43Vb7DG3OsLPLMed5paWq/ZlxKnYM6rgO2lHaZOTnOv7QckGHBOg2HOMjCeQwOAIDFLsGVUGrMSeldCwUyUzGsayU7WyOsaqcmen83JyDbPoW7WjJwjNKi52BbHWJicdrxtij7mlFnjKuFnlhNXvdvNNm+dmL2l2X8isXrQo9gbXF7jdMsWe20TZHgn0QWDQYk+vWkSx1z3f0Kp6aRRiq47bShg7jY+RHSsh9pzabsVKT+jaFSl2RbKVDW6/SOhdz8oGPa5WrK3atMvRqh2KvT4e9kM+lWJvyMB5ORIwI9CL2DPq2Hp9oNsZWlT6YCVg9CoOTiasW3U4Tq9vZ1HESog9I+5W/uvlk1tij7mlXj1r955SijHpv83y3W58rYSinQq2kXC0m3tmtjrJOfYCwydAsTd85rwiCRgS6FXstTtlZcN2tiLRdkrKjqmf6ohy+Mdofp3ZtZwIzn7FnlEFyYqlXhDtdNxaNmZiWBlXq+H0XqssdnJOabM2bkbChrklE9DLz15yy+oeb8fIzkpuJ6LV6F7W5j/Fnrc7Noo9b8eH1gWMgJ2ON2BI6G4PBJx0vMy5HgDzlC4CTnKO+IZPgGJv+Mx5RRIwJMCO19vJoa1w9VqhGbSXTjpe5tygo2Gvfb/klpE3TnLOHhEe5SYBij03abItEuiTADvePgHy9CYBJx0vc45J4wYBJznnxvXYhjMCFHvOePFoEhgoAXa8A8UbmMaddLzMucCkxUAddZJzAzWEjesSoNhjYpCAhwiw4/VQMHxsipOOlznn40B7yHQnOechswNjCsVeYEJNR/1AgB2vH6LkfRuddLzMOe/H0w8WOsk5P/gzajZS7I1aROmPrwmw4/V1+DxjvJOOlznnmbD52hAnOedrR31qPMWeTwNHs0eTADve0YzrsL1y0vEy54YdndG8npOcG00C3vaKYs/b8aF1ASMgdbz8IwE3CCQSB201w5yzhYkH2SBgN+dsNMVDXCZAsecyUDZHAiQwWAKrVt2LpaVdg70IWycBEiCBESJAsTdCwaQrJBAEAhR7QYgyfSQBEnCTAMWemzTZFgmQwEAJSEKv/cfq3kBRs3ESIIERIkCxN0LBpCskMOoEKPZGPcL0jwRIYBAEKPYGQZVtkgAJuE5AKfRY3XMdLxskARIYYQIUeyMcXLpGAqNEgGJvlKJJX0iABIZJgGJvmLR5LRIggb4JcIFG3wjZAAmQQMAIUOwFLOB0lwT8ToBiz+8RpP0kQALDJkCxN2zivB4JkEBfBCj2+sLHk0mABAJIgGIvgEGnyyTgZwIUe36OHm0nARJYCQIUeytBndckARLomQDFXs/oeCIJkEBACVDsBTTwdJsE/EqAYs+vkaPdJEACK0WAYm+lyPO6JEACPRGg2OsJG08iARIIMAGKvQAHn66TgB8JUOz5MWq0mQRIYCUJUOytJH1emwRIwDEBij3HyHgCCZBAwAlQ7AU8Aeg+CfiNAMWe3yJGe0mABFaaAMXeSkeA1ycBEnBEgGLPES4eTAIkQAKg2GMSkAAJ+IoAxZ6vwkVjSYAEPECAYs8DQaAJJEAC9glQ7NlnxSNJgARIQCJAscc8IAES8BUBij1fhYvGkgAJeIAAxZ4HgkATSIAE7BOg2LPPikeSAAmQACt7zAESIAHfEaDY813IaDAJkMAKE2Blb4UDwMuTAAk4I0Cx54wXjyYBEiABij3mAAmQgK8IUOz5Klw0lgRIwAMEKPY8EASaQAIkYJ8AxZ59VjySBEiABCQCFHvMAxIgAV8RoNjzVbhoLAmQgAcIUOx5IAg0gQRIwD4Bij37rHgkCZAACbCyxxwgARLwHQGKPd+FjAaTAAmsMAFW9lY4ALw8CZCAMwIUe8548WgSIAESoNhjDpAACfiKAMWer8JFY0mABDxAgGLPA0GgCSRAAvYJUOzZZ8UjSYAESEAiQLHHPCABEvAVAYo9X4WLxpIACXiAAMWeB4JAE0igTSCX204YFgS2bw/h4MEKOVkQSCQOkhEJkAAJNAlQ7DERSMBDBCSxl0gkPGQRTfEjgVwuB4o9P0aONpPAYAhQ7A2GK1slgZ4IUOz1hI0naQhQ7DElSIAElAQo9pgPJOAhAhR7HgqGj02h2PNx8Gg6CQyAAMXeAKCySRLolQDFXq/keJ6SAMUe84EESICVPeYACXiUAMWeRwPjM7Mo9nwWMJpLAgMmwMregAGzeRJwQsANsbdqVUR1yaWlkhMTdI/Vtikd1E+7UntOz7eywapN5e9Gx2r/vVeWbrRv5Y9ZUCn2+k55NkACI0WAYm+kwkln/E6gX7GnJxD6EQ1tnm6324tNVja0hZmeiNT+ZnSslSC0a7cb7du9ll7OU+z5/UlA+0nAXQIUe+7yZGsk0BeBfsSemTgwqlhphZGykqX8zUpoSU63j9EKpjYQvfbMBJoWpJUNTsWeZI8el7ad/YgtPRZKRtr/1kuafq5PsdfXbciTSWDkCFDsjVxI6ZCfCQxD7BlVr5wKHysBadWecijYjk12xJ6ZgNO7hpmNbUGmtNNubtkRe1btU+zZpc3jSIAErAhQ7FkR4u8kMEQCwxZ7StesKoNaDHpVQbNqoNkQqR1ho6w6WlULjaqIelU7q6FbK1FmVZXrtX07TIxSk5W9Id60vBQJ+IAAxZ4PgkQTg0NgGGLPSLxYiT2rBRV2qmRGQ6R2hI3VMVaVOzti08k1zLLSiIWT9q2ONbs+xV5wnhn0lATsEKDYs0OJx5DAkAgMS+y13bFTdWqLw6CJPath437FnlX7FHtDuul4GRIIAAGKvQAEmS76h0A/Ys9IlFnNnbNTbbMjPJxW9iR7nSyGsLLB6fWNFqeY2WRlg56IVv6blc92xbdVRrOyZ0WIv5NAsAhQ7AUr3vTW4wT6FXttwad0085WJFpBohQlvVb2tLbYXY1rJHishFa/Yk/PT+08QavqppnYc9q+lb9mqUyx5/EbneaRwJAJUOwNGTgvRwLmM1APlQAACJNJREFUnfR2JBIJQiKBvghQ7PWFjyeTwMgRoNgbuZDSIT8TcKOy52f//WK73srgtu12q3+D9JVib5B02TYJ+I8AxZ7/YkaLR5gAxd4IB3eIrlHsDRE2L0UCPiBAseeDINHE4BCg2AtOrAfpKcXeIOmybRLwHwGKPf/FjBaPMAGKvREO7hBdo9gbImxeigR8QIBizwdBoonBIUCxF5xYD9JTir1B0mXbJOA/AhR7/osZLR5hAhR7IxzcIbpGsTdE2LwUCfiAAMWeD4JEE4NDgGIvOLEepKcUe4Oky7ZJwH8EKPb8FzNaPMIEJLHHPxJwg0AicdCNZtgGCZDACBCg2BuBINIFEiABEiABEiABEjAiQLHH3CABEiABEiABEiCBESawQmLveTz//StwxWUjTJaukQAJkAAJkAAJkIAHCDgQe8/j2N0n8cx75vCBkJ7lT+LPbvo68MdGv7fPeR7Fu0/i24btWFNpVB7Du/f8C0o/Bu768Fsh3nSp9UnLRyjttGuzg+ZdO9TLtrnmJBsiARIgARIgARIYMAEXxZ5dS61Eo3U7//fAEcxffCM++5611gd3HUGx1wM0nkICJEACJEACJOBTAi6KPaWI+iG+/dCX8bv31ZvVt6uvGsd/3/er2HzND5vVwfc/KdPalNqIv3jbFd3oXj6DYwdO46Mnf4xnf/qn8La3vQHi3dfj1ZCFYvt84HI89Ngt+GVNC41vfxXz93wXx575d/wLlNf/WQB2xZ503D/g5z78Wnzn0DN44Bng6v90FT695wqc3Hcaf/zkv+PCq8Yh7r8FGydfJVugtfuma/DBPetxVfNHp+3Jdj575yT+tVjDQz8EIhuvwkd2vwnXXNxy2PJ6T+Oq1Cv4aObf8KM3X4vyPdfiWd24SFz4RwIkQAIkQAIkMIoEBiP2Lj6FO+7+IX7n8C3YeBnwfPEE3nrfz+LTD9+EG1qCzXg4WB7mve+aafzV7nV49StP49juBTxwTQh/vfs6jAGQKnv3XW0kFE9DuPPbeN09m/CBG38OwLM4dvdX8H5M4fR9M7jCkdj7Oh64/io8fGAGV73yD/jo1q/jM6/8DD7yyU3Y/AsNfHX/CfzWK9fgO/vWYwzncOzuL6H45hshvnNtU5ievOcUduMalJu/y+LNfnvy8fOXXo6HDm3EL1/8gtzey2txav+v4NU2r3ds0zQ+u+d6XPgKMPb0gklcRjG96RMJkAAJkAAJkMBgxB6+gCv3/QR/ffgWvOniVtVrmbXFMO63HsNbdv8YH3l4E950Qeukp7+MtydexN0P3YGNF1uIPZ2YPv/QMaw/8Vqcvu9NjsXeD8S344M3yj5IIvPd+CVUdl8vX+XvTuDKQ5fI7Up233MB/uLwr7YqeQBeOY3fjT6LSNNuWbzZbm9ZlL4dHwi1GH7/caTeXkP0s5sRrTm/HipmceHNQAIkQAIkQAIkMIoEBiP2QudQ3P0lvPsJ4Orrx/GBO65G5Ka1uOICSbSYi71/fexhvP5vLm8JszZyeQj0qgc3Y/OkHbH3Ir5d+Q6+dvIH+ObTdXztWz/G1665qiexp1xw0lVRlMTTJ3+m2S4kQZlp6OTIT+NA7jfxjl/oXnBh1p5cgez4LDfcaeMdTzu/HmAWl1FMb/pEAiRAAiRAAiQwILEngf0JGrUzKD32HRw7XMdDr1yCvzp8GzZeNmCx98pT+LOtFXxmchw7Nl2BG15/JV5dWcDsyd4qe47E3nL1UC+xBiD2HF5PtsooLrwZSIAESIAESIAERpHAAMWeEtcZfGrr3+Fr225GJvrv5lu49DmM2/jyo7j60DjKn3zT8nDqMw/+LcJfmRxoZe+KyhcQ2vMTfEw5/KzKmF7E3jdw4Z/9Jt7z+tYwbu2r+C/vfAF3ScPC33Z+ve4EVsblNaOY3/SJBEiABEiABAJPYCBib8fLJxA+8Cp87JO/jjdddgHw9FfxvvfUsPGT0nCmXNlbuPM3IN4kLbfontPX1wKNpuh6BQdai0P+tfJlvF/ak++yK1FuzqdzshpXvW+g+bDr0/jMtgX85TXX4s/3rccVOI/nH/sS3n3fqyAevgU3XNCL2JMWdFyJz+7fgGsuPofingX80eQb8PDu6zEG59drfNksLoG/FwiABEiABEiABEaSgGOx19n2pMNjb3MjZfXWK9988BQ+euil5tYrr/3ZMdy97814z41y9ej54sO44w/+Dc/e8Uv4bnuxgxKvZkuR33rbG/CR5tYr8p/palz8EN/85Bfwvs828B38FCKh1fjgna9AEBrYW7wNb1KJLrONi52KM2nrlafwmXu+iT/6Pz/GswDeuO61SO+bxS9fJglap+21tmr5X+NYuK+99crVEPf9SmcBiMPrQWJjGBdZhB/bZLDKeSTTn06RAAmQAAmQwOgTcCD2Rh8GPSQBEiABEiABEiCBUSNgW+xdedORUfOd/pgQ+O5jc+RDAiRAAiRAAiQwAgRsi70R8JUukAAJkAAJkAAJkEDgCFDsBS7kdJgESIAESIAESCBIBCj2ghRt+koCJEACJEACJBA4AhR7gQs5HSYBEiABEiABEggSAYq9IEWbvpIACZAACZAACQSOAMVe4EJOh0mABEiABEiABIJEgGIvSNGmryRAAiRAAiRAAoEjQLEXuJDTYRIgARIgARIggSARoNgLUrTpKwmQAAmQAAmQQOAIUOwFLuR0mARIgARIgARIIEgEKPaCFG36SgIkQAIkQAIkEDgCFHuBCzkdJgESIAESIAESCBIBir0gRZu+kgAJkAAJkAAJBI4AxV7gQk6HSYAESIAESIAEgkSAYi9I0aavJEACJEACJEACgSNAsRe4kNNhEiABEiABEiCBIBGg2AtStOkrCZAACZAACZBA4AhQ7AUu5HSYBEiABEiABEggSAQo9oIUbfpKAiRAAiRAAiQQOAL/H/dZU7ZIK85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png;base64,iVBORw0KGgoAAAANSUhEUgAAAnsAAAEYCAYAAAAkvDD+AAAgAElEQVR4Xu2dfZQbd3nvvy63yaZNyiaB7Loh9fokTTaEW8u0NytD25WTgJWkwXJDWZneYPlisCDca7n3xWPAp+KkZcc9ba20DSiQ1jItsUxpLScnscxLLHOBVXrPxQoFsmmhlpNQKykhKgm1CJfuPaORVjOjeZVG2hnNd/9KrJnfPM/neWZ+33l+L7NqaWlpCfwjARIgARIgARIgARIYSQKrKPZGMq50igRIgARIgARIgASaBCj2mAgkQAIkQAIkQAIkMMIEKPZGOLh0jQRIgARIgARIgAQo9pgDJEACJEACJEACJDDCBCj2Rji4dI0ESIAESIAESIAEKPaYAyRAAiRAAiRAAiQwwgQo9kY4uHSNBEiABEiABEiABCj2mAMkQAIkQAIkQAIkMMIEKPZGOLh0jQRIgARIgARIgAQo9pgDJEACJEACJEACJDDCBCj2Rji4dI0ESIAESIAESIAEKPaYAx4nUMdisYBsPody6RQePyuZO4HrZsOIxOJIxOMIT66kC2WIqzZgr4kJa2ZmEQrFkUonERmirWVxFTa0DNt8+BwK8SFcvCxiVfuiukzWYGY2hFA8hXQyArVFeiw34/CZAuJT2sbKECc3YO9z6n+fX1iCEJb/rZaPYfXWY/L/TOzE8cUsouPdRllzqqNaLCCTz6FYPIWnWteU4hqJJZFMuJWDNeRjq9E22SilViqfhnOXNVArF5DLZlHQvd9jCE+OaUxRc1PmwHBsdvcqqrw1TgLMhkKIJVJIxKahk9Y9GdVYLCAjisgeehzSo3biulmEUhkUk6Ge2uNJ3iFAseedWNASDYHGYg7J6HYcago8o78JbJovIC+EXXvgOQuEtdjrtDeD+YUShLC2s3J2RbtHW4sYuy05OM5S7CnampnHQklAB4c+y53HX0RWq9IqGYTW78YTGtMMxR6AdfMLKAthaOmbcmpUkIlFsfuERlWqrrsG246WkIt1KVIH4KRD7Ym9lconh844P7xehhiPYa8p6wnM7smjIEYU93sAxZ6C7pptR1HKxdBv9qFWQDy0BUc0qa57/zmPLs9YYQIUeyscAF7egEA1j3h4a9eDx4jXzM7jyGej/T/wHAfEidiTXpV34WQ1g8gQ9J7nxV4Tx0lUM5GWADNgueskzi8fIweomo9hrU4JzEzsAZtw8EwRCU2vaMypgbIYxoa9WkmplyQzOHC6jFRfBRCnYk8CuAcnq+JQ8snxreHkhEYZYmQD9j5u76SZ+dMoCaFW3gRb7EkjHTuPL3a/ENlDuXxUrRDH6i1H5P/ffBBnCokVeJ46NJqH2yZAsWcbFQ8cHoEKMuH12N1+8E/MYlcmAyEWgjyC00CtUoCYSuHeU+3X0AnMHa0gHxvCUKUKhFKgbMbhcwWoRksbNVTyAmLbDzWHRaS/Yb0pr7jY23wY5wpx1VBto1ZBXohh+3K5dieOv9geXjUQexPzOF0T0NFRdRSTl+LW+7sz0lzsSaO5x7GYjaqqwIac6kUkL70V8mUmMPfxAsREGFOtHKxXChCSW3F/K08n9pxEVWwL117uFjuipYFqMY34rfvRvj12nTyPzDDeHnpxydY5Ujyncev9rXt5YhPmcxkkI9MYb7GulvPICILiflcKdzvcbBniiYNUw7jzC1hqz0tQWFev5CEktuL+9nvI3FGcy8c00yKcuVPJhLB+d6tBg+s6a5FHe4kAxZ6XokFbmgTqhQQu3XJIpjExh8PlvM6cLenHKvLxMLa2xx3WHcDpSkohCoYB1ELsNU1ooCRMYeP+Vmc2pAepF8WejKMEYWojOjja8+zUYm9i82aEjx3DMczi4JlSpyLXKCF10UbcKwnnnTtx//0d1Wcl9oB1mF8oq4bSDTnV8oit3gp51t8eLCyJaE0HXE6sRimFizZKlkjjxP3mn13R0kApdRHalx3afMxB3U6qIXmjOZqtvImIqMcTiEejiEy3Z6rZ5TYoB9xt147Yaz79VNXteSwsCV356cQy5X2AIT2jnNjHY/sjQLHXHz+e7ToBddVm08EzKGrH3ZTXXMwicv37cEpWhphfqC1P0G8Kx8UCsmKme7K37gKBdsPShPw8xGwOxWOdicrRRApCMoblPqZ5uB2xp1ksoHiQKh+w8wtnEMonkbz3BM5iDWa2icjn4stDKfVqEXkxi1zxmLxQZc0MNkfjSKQSiKmNki3TLtCILDarI5nm5Gup/SQEIalzrlp0dU14V83L03Qyyt90KnsyYaPOWX3dzYePIpza0lyEoRI0ZRGTG/biOczh6NEQtmzpLI8xFHvr1mHdE0/Ic/w2HcSZYmeIym5lb3aXCFGQFmMMagzermhRiz29yl4773PLC0pai5qM8r5WQjadQb5UxqnWChR5AYpeznduwFopi7R0f514Cs81F05FkUgmkYiHbVeZlBWldQdOo+J4LNyKWx2LhSzETA7FU5KdzZUHmA1HEE+lkdRZNdXLc6OXc/Qen7bFXi6CtdvlJ5/+i0YNpWwaYqaAE1JMJZ+jCSSTCcSVq9rM5tlq7mHZx84CjjUzmxFNJCHEo5jSrBJx8myzn0fKWMvPnilVDpo912RUXc/RFpeU7rNQfl7Z4uh6X+hugxR77vJka30TUHb4moqObtsVZELr0R59mD14BqWWOKzm4whvPSI/3HX+JmYPoFhMIaTqu6soJCLYYrQqpKvSaEfsqSt7E/OnURPkQUnlA3FmZgaPP94anFszg/lcCUJzeE6aOxZFbO8pA18mMDtfQFGz+EDZ9uzcNqB0CMuj3ss89BYXDFjsqSp7E5g/XYOMQyv2TiNZWi8P1+48jhdbw6/VdicnVdKyDaxXrP41FHvzR3G8mmwNFarnOBlXQDXDiy1m0grFaDSOaCyCaLg91Nh34puIYEXbjToqBQHJrffLw7jr5rFQVi5yARplEZENe5eHebWWTcwdRUUx5Gd1PNZsw9FyDuoZElUUk3Hc2h7D1lxkYnYehaLaLn1CaqG2Z2EJorZ8aonWTOxJ904EGwwnA3ZP/+jludHLOUZuWYs9aRpLHqno9uU5zV1TCKpFJOO3Lk8xUF9L87ywJfYaqGRiiO4+of8MknKklINyjZK9Z5vTPFLGeifm5yvYqxvbGcyfLkFQP9xRLSQQ2dKZUqPlMne4jLxy6b8TjpZ5urIHUOytLH9eXUtANXS2CyfPWy1mqKEQX432vOLl4QeloNh0AAv5FMLSm2ejinyiM/Srrhw2UBEjWN96eMzsOY5COorJsQaq+URHOKoqQ+Zir1GvopJPI/4+/Tl7qqETaV6Y9mEjSYBCHKEtLdE6swfHC2lEJ8fQqJWQScRbqxe7z9W2vWk+j5wgbXdSx2JeQKItGKCdazgosddAvVpBPh3H+2zM2ZOqeZlGvFW9aA+jKh720sKNeBkX2RJ7C1iKLyK6djtOaESS+Wpcq4UDE7huTkA2k3JhWx2HCzQmZjFfKGpWdyteftbtwcmSiMi4lPY5xNdubw1JK1+iqshF12K7BGViJ45WMog1K5d1lMQoNrbuBa2YqOaiWNs8CZjZeRT5TAxTY3Us5pKIbJdzVb34xuhRp7l/dLfZsXpMmog9xRDxuj0nUWqu4m2gmpPyqrUtz+xBnCm1Kr29PDd6OcfEJVtbr6jO1y48UsQUM9h5NI9MbApj9UXkkhFsb057mcCuk1XVXE+zYVxpusLUxnvluG46gELreVorCoi154+aVMybc151nm3O80h7j8xgz/EC0tFJjGme7coXRAlXoyIisr71EqR8jlbzSCwvBlSy7I2jVbau1O8UeytFntc1eNFXzpOyNw9F9yGlFI0z8zhZTCEiz/YGqjlE1m6Xh36V86yUE/K7VjlWkYushTxqsg4HTldaKy8drsadOYDT5c68QpXtyk6nTUdVBdNZTar0U7OXnKptzYO4OY8wNYWN98p1z96Gz3RC6GTrFUkoHDiN8vKwnbaydw6FqQxWbdjfYT7VWTSx+fAZFKYLqi1YjCt70kT3kGp1bVvoW89tbA3jiPfjhOE2QG5sq+NM7M3uOopsWjOtYHmIG1BWuW0NnUtV61IO8enWfaKYGwloFtIs73G4E8fPZxFdro7XUUhcCnnKrf7qZ3XW2KmMWz0sjcVeWZzEhuZmjJpRAtVLpeI508tzo5dz3BJ7azbj44UckiHFGKoiByTBcz4b7Ww3VC8gcekWyOExns6gnrOn5DuLjz9ZQnK640BnGH4Ce05WIbYWC1k+26RKvuM8Use667lVFlrPC0mVKhd2KacHqe2Uu4TOkPhymz1ytMrWlfqdYm+lyPO6NsReH5U91UpK+VKWw2/KB4Vi2NA8VA7EnsVQh+6kaOUDZ/NhnCl05vDJdqnnOCrnb6mGcRXD2x0dqVhc4MJqvma7DsRe9/5gapbNIb2pAuKrt0DaEKIpXqazrYd5a/h3UvlyAJiLvTAg5cX0rWgu/GyJ4/Gs3c2nG6gvVlAqF1DMF1rz1BTZ0fe2Os7EnpzUZguYGqgtVlCpVFAsZJA/0pqvBiUn9TSIZpvNuaARxKJxRKKh1upjhZ/KBRU68zKVHaf1yvMBV/aUN2+jhsWKxKOIQiaPI+3dsaEQe708N3o5p1+xd91OHMwLiIemuvaNVM6B7F68o3xpVQp49ZQS1bNI5V/3C7hykZJSfFku+Ogpj9T3SNd8VSMRjzKEVRsgvTaqX1yMA9ErR6927RR7Xo1MYO0a1pw9efgtl20N72q/uGB7NZqF2JMm/05PYzpuPYlZXYmRE8B6/o7OQozW3i+WFStbiykcJqKF2JME9/T0NOJJAfHolGYjbL3hY0XnNHcUx8Np3NqcoNnqqBoOxV7zLb4zBClttJzBBmzs6Usj9ea2Osvz5/reVsdqoYEUi9ZQuBDD+9qr0LcdxYu52DLL5iT6tICMQtxpo6gUxVZz9tZs2gUxI3Yqfg4EvXXFuIp8bO3yV0Pcn7MnL85ICxmFuOuioVrJaj7/rvu5IbXWyzlGd5b+Pd9ArZRBIr4X7T2npeHUYkE751gj2kxvX+UIhYnYUwkoi+eB4iXZ6mXTyYthJ48s7hE7FVuluDdxRz0NxsxvNUeHT8yhHU6xNzTUvJA9Auo5eJadhWrbBqPVuJ3VY102KIY+7Qirbh/6G4ayEmR2bDJqw6pt1cPWcOWsvagtH9WXgNSfK1gWVqE5kotZzM6ewilpKL095K3piCwre029VIYY3gB5r+RN2LTpBE7I088Uq37Vebjt6IvIxfQ/StWxT7Nq2CE646FWnYYM5raq5iVJq2Pn4kjFYohEp1BJdERV1wrr5mpcEZnCieXPwamvqtg02oHYs7OFR2eotdfpBEYCQD0HV1qNOhdPISYtrJmqILG2va1Od7VKu+rU7LnR/q2Xc/RSxOyeb0iLcTbsX/5yzMTcYZTz6mq/fZGiroQbVuKciD3Fc8TR88fqXll++fai2FNztHJlpX6n2Fsp8ryuIQHVPnvYjI8/mUeyPY9IeZZ2133TrwnIQ1plnSG4uaPn5M2YlcO4tsXPYMWeVpD1OoyrJ5pVe8TZHra2SNwBiD3Vzv7ty+9ZwJK0bLMXsScNfheTmL71/q6VhcphL+VwpHZ+U4dCA8XkRcsbPPe3552dyl7rysq5V9IWNOfyiE2qh/SbcxqXVxbabVuqHC6iXC6jWMyh0PpGqnTV5VXkFRGT66Wtb5rquGvjbMePNtv77JUhxlJYjEjfg40iPD1u/gUN1fCjZv8+w+E+rfU2nhtdDvdyTqcR8xe87tXF2u2pKuIk1rc+Gu0kH43FXmcqBWxWxSRvLMVeT3nUo9hTDePqbH6vk7S9cnSc/0M6gWJvSKB5GQcEGhWIkfWdTydJX9AQRaTina8XdO+or95CQTlUNzG/gJpmF3rdaoyqc9BOPAeUczg6D9gBiz1HCzTUn85SPby7NvxVbwdjuZ+h3fC5JvYUQyM638FdFuia7VpsVfaavihX2nWcU3WO1Vxn9a40lW3bx5FPJxCWP6EBaaV1OZtEfG97O4p+h3PsCbJGvYKCkMTW9rYny7FV+6Sq3qkWW3QqEY2SgKmN+w2Fm2rj3nZ1RZWT2vtEOQfQzgINiaRURQ1hS3tYWucLGt1fzFGyNuCmip+6eqd60VEImF6eG72cY3Y7WVbzuz4tpxayqphqF2go7yXbCzSUeaVdoKFckGO8QENXdPaUR72KPfWL0M7j55HtrCqSHu6dhV4tLpPKe8MBR7uPymEfR7E3bOK8ni0CjUoWsej7luenWJ3UNdlf6tymNkJebKpYni910rUi0rFbsb+5UZmyQ1IP+0zMHUQpm2huolyv5JBs72ulWvU6YLGnmWOGnrdeAVRbyRRSiG9p7dWmWcWr3e/O/U2VjaJpwFIjVMxWQ9sXe/J+dOENe5eHxORC1TkUlr93Z7VHm9oP7f51Vjnb/XsPCzSaiyrbG4+rO7R1u46jmIlislFFIRXHFsWeeB1Oyo58AnMHi8gmQvL8v3oFuWR0easO5UrLSiaM9a3vGa7ZdhDFjHSfqLco0vs0nSGTagGJyBYYbW+pPW9mfgGl5X0lDQSA6uVtHXYdLyITnUSjWkAqvkWxB51CCPby3OjlHJPksBR7zZkI6r0U1ayVn5tcg20Hi8gkpjGu2pqk+3u6ZgsqlJXwidk9yOVFRCeBeklEdGN7OxPjnQaMKozO86hXsafZemViDgdLWSTkh7sqzzvfGe6No/P7fjhnUOwNhzOv0gOBxmIeKen7j6YfR5/A7J48Cs39s9R/DWnPsOhuE8Got/eTxabK0G6xMXix19zzTIghvt94U+VNB4oopNofhpc5qIZR5uZQPqK3wbTeliGD2mfPKgmMWKon8as/XWZsq3Wn2b1pst7qRbPNg9seGU2Wt/JY/btzsaeds6Wes6dufc2aNTh7Vt47RjXEa7pxrNyGWlxJ/6L5VGG3GsNCyc6myooT6yUIsTj2d+/8rThoArO7cshlostfljGe66iZs6eycQ3WrDkLGYemMtbDc6O3Z41+dljnrXSe9kVEs29eNY/48t5x3dfpjqfJAo3m6RYvPjqrwi2HcZvtOs2j3sVe82qmmyrr5HkPHJ3d88M7mmJveKx5pZ4ISJ8uKyCTz6FcOiV/Jqz5WaYwIrE4EvGY+eer6oso5DLI5Ys4Jp/c3IIlHIkjKcQR1X7jp3mEwefSogkkhIRm89xhiD0ZXD+fS5MqOYlGFmnpk1HNT8BJnxVKIZ1OItoaluyEx2tiD1DOn4Fqm5h+xJ685+LyRstdlb0OkVo5j3wuj4Lic2LSFiWzkTAS0qT/rpXFvSS7TbHX+tRXLCHNXZvuesmpL+aRTqWRb37CbA1mNkeRkD4LNlXs+Nq172INpZyIXK7Y+aRY079Y9+e1ll3Tu082IZYSkE5Km3f38te534uqT71NIxxKIJ6K6dyzZgJA2kA8jVQ6L38yrLmtTAKpdBJTxc6q7K5pDL08N3o5RweRPbHXWmgU2dCZ7rJuDxakanV7z8N6FcW8iGyu/eybwHWbYkgJ+p+Is9wqRRpwL+eRy0qfbDwlL+RZM4NtSUHnM5I25uz1lEf9iT3d52jzc2lRJBICEjqfzoNDjr1k/TDOodgbBmVegwRIgARIgARIgARWiADF3gqB52VJgARIgARIgARIYBgEKPaGQZnXIAESIAESIAESIIEVIkCxt0LgeVkSIIHRJOD8Q/Yu7Vc3mjjpFQmQgAsEKPZcgMgmSIAESKBNgGKPuUACJOA1AhR7XosI7SEBEiABEiABEiABFwlQ7LkIk02RAAmQAAmQAAmQgNcIUOx5LSK0hwRIgARIgARIgARcJECx5yJMNkUCJEACJEACJEACXiNAsee1iNAeEiABEiABEiABEnCRAMWeizDZFAmQAAmQAAmQAAl4jQDFntciQntIgARIgARIgARIwEUCFHsuwmRTJEACJEACJEACJOA1AhR7XosI7SEBEiABEiABEiABFwlQ7LkIk02RAAmQAAmQAAmQgNcIUOx5LSK0hwRIgARIgARIgARcJECx5yJMNkUCJEACJEACJEACXiNAsee1iNAeEiABEiABEiABEnCRAMWeizDZFAmQAAmQAAmQAAl4jQDFntciQntIgARIgARIgARIwEUCFHsuwmRTJEACJEACJEACJOA1AhR7XosI7SEBEiABEiABEiABFwlQ7LkIk02RAAmQAAmQAAmQgNcIUOx5LSK0hwRIgARIgARIgARcJOCi2KsiH4sgHy+hEJ9y0UQ2RQIkQAIkQAIkQAIk0CsBh2KvgkxyEfFsHFUxhHK0glSofWm3xF4Z4qoN2Cs1u/kwzhXimHTkXQ35WBLIFhB3dqLFVb6HQupv8KGyfNgFl12E2N0bIdx+FV565NOYvec8dn9qB3ZcewYPbPkcDqy5Hqf2AR+8/Ul85YZr8bk/34grIbfx6FvuxCduOY9C5iTEo+fxUrPF1Xiw/DasM7RCfX1c8Cr80u3/EX+4ZwZXOuLTx8HfeAg37HgJv//IbyN2eR/t8FQSIAESIAESIIGhEXAo9soQ4zUk8mGU40k0Mm4LKoXftTxkzbaSYq+KfELEmJhFbLIlttZE8M3dV+MHC4/izt3PY+5TOxD7R0nsvYw33/MOfOINf4/E3JN44o3X4/NtsYdX4a4H7oLwhpdaYu8O7PjGw9h+7lp8LiOJQDt/revjepzK/Dou+NpDuPP953DrAzvxO2+wc74Lx5iIvVohBXEshUyUVV0XSLMJEiABEiABEnCNgG2xV8vHsHrrsa4Lzy8sQYCIVRuatThsPnwOhXZJTRJsGSDZyCF57wlg0wEUCimExqQjG1jMC0gJ9+LEWZ0qno7YK4urUIosQQhL50sVwBIiSwLCqKOcSSIhHsFTz01gYiKMTEUWoo3FPISUgHtPNHDdnIBcNoXwuA1+jQoysRQWUzlkmwJGKfauA/AtiOH/jX+65x24+xufwX2vXIHv4Wp8IvwkPnJ2HD/62I9w9yPjuO/27+ClG17B1y8PYeEPrsZjzcreWxH7/OfwP9Gn2Eudh/DIHG6+5CmI4RL+suXWJTdcgd//vS24eTWAF76FB+75Ku4r/wSvSL/PSWJVsh/43tcewQc//Cy+8n3g8vDr8If7bseNZhW7ptir4667LsSjR+p46eJx/P6fz+E26TqQhHEUhUgBucQ0miHmHwmQAAmQAAmQwIoTsC32mpZW84jlp1AQoBBaHR8kQZhEVi32VmcwfbwAMTqOUmoK+egistFxNEoCprPTKGQTCOmJLwdibzIXRbwmoChEMI4qcrEUxprDuBVkokWE80JT4NVLAqL5CIrZKEz1Xr0EIZbGuFiAsKwM9Sp7dew4+i5M5+/HfdeGcOPn/w2X/OI/48LZq/DojnpL7D2D2/a/Bg/seQ53Hb0NF+6Xh3H/dM1XceeOczgjDcf++hR2747gxsv/g0lCaIZxAay969fw4N2vx8+pznoJX7znQfy3H4Ww8HszOHPgfrzzH6/F5z6mqSCeO4mtW/4ZsaNzmFt9XnWOuj1F402xdw5r534ND+6+BIW7HsWB8M04ffc1rYPqKAkxpMdFFISwOeMVT30aQAIkQAIkQALBIOBM7JVFxKoJFGKLSMVrEDRDrLpiTzEUq/xdqtIVIksQm1U6nT/bYi+BqjTeKw0pN0cQFXP2ahmE1u/GE8rmreYBShW9SByVdAm5qHLSn1psXbJmHDv2vBU73ngpnjggib078K5vPIqPnLsa9+97FcTbFWLvkdtwwf7P4MAbQrj7axV5zt7trwFeeAqF/N/jyNEX8PWXL8DuT23HjmuNEk89jPuacyfx3i3/gAvveQf+9C0X4p8eOYEP3fc8vv791vlhebgXn/803rLvZVwSvgI73vJ63HzLdbjyQuB7zXmGL6sv1jrnNUYmqIZxtZXO9kk15OOrkQmfRikVYoUvGM8RekkCJEACJOBhAjbFniSgVqN7FHceC81hVPlv2GJPWFVCbKkl9pYXZEgLRVLyAo2aiMlcGNVMxJnosKzsycOg8t9L+OKHH8Txt7wTu18+isQLv4bP3/4M3nt7HTseGccDtz+D2x75bdx69ijCqZcwveY8Lom3xF67iRe+iv96+9/jR/s0/65KHI3Yw3MovL+AD/1iBN+8vYq3vOsZ3PyxOQhvvKQpPt95VhZ7knD7QfVbeOyRb8mi8vLX4cFP3Y4rvyCJvUtwsPw23Gg3QS3FHit7dlHyOBIgARIgARIYFgGbYq8j5jJTBYhjIiaLEdTkyXPLf07EXr2QwHQ+inIujim9CV46lb2KOInMdAW52BjKYhQb9saaYhPiJMSpMgrxcSzmkohsbyBzroD4eAnCVAZTxRySumPFJpgt5+y1z5VF2OKOnRDaCyVe+BLeK4m8v7oKj/5nWezFLv82HtjyRRw4B7xZI+p+0Fps8asfS+B333ihgVH6lb3X7H8nPnr5l7B+x/PYnd+Od134Jbx37kl85Y0dsSc3+P+wmP9L3Jn5GfzJ5+dw87kT+I13VfHz++7AJ27/+a5r/ugbj2Dr+58F3v9W/G18rfy7qdjjnL1h3bS8DgmQAAmQAAk4IeBI7C0vkICAWDW5vJ+e3uKN5sKNKfWKWrUYVC6qUCzQkETe6q1QLQWZX8CSJCyrBSQiW3CoMYtdmTgaW+tISJXFahGpRAL3Lo5jm5hBuJDFeKvS16hkkUyKOPS4tApEs4DEkpTRalxlZc+u2AO++7efwlv/4DzevO9m3Pb5L+pu42Ik9ZYXiLS2fsHFr8JNOyL4w/g1uBDP4dEPP4wPfeEnuPCNr4Nwwwv40D9ONSt735WqfEdkRy+47GLM7bsFwoaJ5v9/99RR/I/9iqFfxeINp2KPq3Etk4kHkAAJkAAJkMCKEHAk9lbEQl6UBEiABEiABEiABEigZwIUez2jG8SJ6i1UVFdQVN0GcWW2SQIkQAIkQMYz1oEAACAASURBVAIkMJoEKPZGM670igRIgARIgARIgASaBCj2mAgkQAIkQAIkQAIkMMIEKPZGOLh0jQRIgARIgARIgAQo9pgDJEACJEACJEACJDDCBCj2Rji4dI0ESIAESIAESIAEKPaYAyRAAiRAAiRAAiQwwgQo9kY4uHSNBEiABEiABEiABCj2mAMkQAIkQAIkQAIkMMIEKPZGOLh0jQRIgARIgARIgAQo9pgDJEACJEACJEACJDDCBCj2Rji4dI0ESIAESIAESIAEKPaYAyRAAiRAAiRAAiQwwgQo9kY4uHSNBEiABEiABEiABCj2mAMkQAIkQAIkQAIkMMIEKPZGOLh0jQRIgARIgARIgAQo9pgDJEACJEACJEACJDDCBCj2Rji4dI0ESIAESIAESIAEfC72aqjVJzE5zkCSAAmQAAmQAAmQAAnoEXAg9mrIx1YjHz+HQnzSBs0yxFUbgIUlCGEbh9s6RNlmDYX4aiym3GzflhE9HVTLx7A6H8e5QhyTGASbnszq+aRGOYNYfDdOnAV2Hn8R2ahLiru+iEJWhJg9hMfPAhPXbUIsJSCdjMBO1pk7JOfw1mPqo6RrxNMZiPFpjPVMpN+Y2rWtjEw4i0YqhWQ8BC31Rq2EvJhFKZJBLiYRk9tNjR1FJR9TMyyLkG9RAfItWkc5KyCdKeDEU88Ba2awLSlASMYwbTu8en5M4LpNMQhiBolQ74R7Dg1PJAESIIGAE/CZ2FNGS+5UqoIfxZ7/s64sroIw/iRKyWn3nKkWkYwnUYvnkElGMCXpgkYVpUwS8UIEhZKAcF9awSBnakUIsQTq6cU+RKs7Yq8rn7tsk69T2rQZkXRB8yJVRzEZgVB+AlNC+6WsLb4mMHe0gnxTALb+VGKvgYoYQbKeRj4dbbGXxF8csXwUxXIKIVuR1mPcQK0oIJpoQFzMwq33Alvm8CASIAESIAH0IfakTkfE+NEoSkIaR54CrptLI59LQn55lzul6oGPo5EXcejxhuZ3qSNfRF5IQbj3BM5OXIe5VAaiEMVUMzDS+QVMHa1B2HIIjV3HUc2MI9MsRZzDlNip0Gw+LHdsjcU8hFQa+RNP4TlI1YQ40hkR8WnJICt7AVQLSCVTuPcEsGlXFtlM2xYrW3UyqV5GJpmAeOQpjG2aRzpaxvaSfmXP3G7JriJSySTuPSExFJAOl7BV1ZaWUxSww+J4HIsZQW53WwbFzDSKyTjSTZt3IZvNICoHQ/GnrdzMy5UhbSyFHLKpcKvypBfLqKaKJgmVaWTCZRQT2os2UBbCiCGDqhjBGBpYzAtICffixFltnM3iaPyCUM1FsLYmYqlZhjaw19JHOd/rWel+GMOmXSIyYhzN9GtV2DqVcW2l3IltG4DDh1GpTCLX5NH6qxeQEKoI1XajtFyBl9stTe9BOVdFupLHst5TiT0jsVqGOBkDijUIttSekR/y/Td1roD2wIB53lvE2PTZ4XQUgj0BCZAACYw2gT7F3gZk5g6ilE1geryKfDwMMVxEJSX1CnLnYfy7dHwEhWgR2cQ0xlFDUYgh0RBRzUgdmHx+fs9JlKQOrQGMjamHcVWVvXoRyek0pgpFCGFpzEm2ZyuyONccvrKyp4JMOIGaWIIYqSMfW4tc7ExLeFjZqk0Sqa0oyqkycvEpoJpHIrwVR8KHu4dxp63s7rSVj0+hvphDMrK9qy0Vp4ZVm20Wh1HOxTGFMoTwBuTq25Ap5RCfqqMkRLCxkcH5Ziy6/6TKnjjVqR4V4iGIoTyKQgTjjSryiTAyoSJKQsgglpo2pfhdWkDsRYPKTzWHyNoK0ucziFSzCEcWkV7MNKtEtUISofQ0ihWp+mQWR2eCSp170rQBax/3zsxjoSggPN7K53oai9lo13BrN1FntjVfeDIZTOZERFoBqhcSSI+nEc6sVUy3aLd7HpFCGLGqgHJeirl0iyqHceXjMpMHkUnHEZ7stYRqVNlLI1mJIS+E5Xyyul8XzWLs9H4c7Yc4vSMBEiABKwJ9i736whLE1pw8vXlphr9XMgilxlEoJVqVPKl6VkLqojyizQ5fFiTK89sCUp4HaD2M69ieBJBrCgbNn6Wt2uNFTCbGWuJD/q1ZOSokbc3ZU9o9XhIwlZ5GWcGpkglhfUlQtaXmpCMldOYMKs+RxFsMC6i1J1iWBawSQ61rWIg9iU+0hky1IzzQFGdlCIax1GG2Higszx/TXlNRGaqKWJWs42RJREQ7l0yyxSiOreqadqi0sVhAKp7GVFYSve0qsCb3bPkYAxZqnaFVqdJ2aR6xc4pqmuEdqZ/PRrZJ90CyJom7LDJNtSedL2IyL6AWV86tVbQbkvyLoSqUIb04qMWeJMDKyCTi2H3sbHO+3uZoBLFYArGo9DJm909/7iEwgdldOeSU1XJNk6r7VRKiZjE2fXbYtZXHkQAJkEAwCPQt9pQLMKwWISh/hyQ+tDPlm8xncfBMCYkpvWElk8pe89w6FssllMtVVCoFlEun8HhIp5qmI07Hiklcmo3oipum3aa2qpNFzUH+rVFK4aJM2EDsGdvd5FQVWsOLcltWnOWjnLFQV+paVR9xypbYq+uyUw7b2ZjP1rVYwETsTVZRSESw5ZA0rB2HEE8gGg1BKkbp29JuS1+IrJnZhmQ6DWF5zLrbXns+qocp1S8nVg+UHmybLiCRHkdWqr5Wc4hlp5AXp1FQLaRSi8hGWUA4VoVQziNe0y7QaNnYqKJSKqNcLCCTP4KnpuaxYHu+pL5orVdySEYFTOWrENulSNMcNY6x0/vRijx/JwESIIFRJ7CyYm95daoeZodir1GBGIkiNxVHKhZFKBTCeDmJ6wvGK2CVoslS7Jnaai32oKqUKXwLmdvdk9jrgcWKiz3LYdw8YmvLSEnDuK0RxkatgmIxh7yYx5FGDMcrWYTLxqK9PW/OelGPm2IvBpy2M9/NulItZ5nStjoKCQFjmSymCzFkp/KtKQgGlb3mS05r/qM0nJuqYq1qNa7efSgtWrke+fgZlLrmUuodb+xHWViF2Php1KTJf5Y52npJ0olxqKhc2T7qj2j6RwIkQAL9E1gxsTdZFjEZqyOvHPpT+eNM7LUrZ2cKrflINoZOVRWySvfQ67I5lrZqAqHTltEwbqohV/yM7LY7jKussPbCoh+xB1tDnFbb8Fgs0BAjiNXF1gINbeIvIhu5HuXUi8hNZbuG0DtH9yKoWmfb8jGJsdMVNKesSn+1PGKrS0gazUNUudGbbVLFUUAC4UwBUwVpGN3Gwo9GGWIkhspUGEeOhOUFNlLORoFCrb0NS8c4KTeSY6dbc3GtHjrmYk+YlkWjdY6axHgya/HssLKRv5MACZBAsAisnNhDFbnoWmRDx1EQo5iEtD1DGjFpWKokIKRajNEOSvcwbil5HtnoWHP+0WSshlxr0n69nEE8thsnpg/iTHO+W7d4VA+HKif2j2ExG0OkKrTEhZWt2qSRjg+jGC/Ji0+qecSNFmjAym6DBRqRo6qFJ6r9DHtg0ZfYg73FC5Z7LtaKSMbkrVey0r56BluvNKR5jMI48kVBnrPX5JtDtFxEYsosjr0JqpZys7VAQ7kgqZCMIT2Vba4ktl7u0KNtUkU0msZiLINSc76lDbEn1ffKIiIb9uJxtFZTtxY0ZcYzyIoxhMab8FGv5JGMFREv25l32FS4ulsiycO4BcQqrdW4Fjk6aRpjp/djsB7q9JYESIAEtARWUOxJ08oqyAkC0vefwFmswcy2FDKZFJqLaXU3HlYLtlohgfCWQzg7v4AlIYRKNoF4+giewnXYFBMgJupIbqhCbA79WYk97RYnym1krGzVSax6BdnlbUzMtl5pWNjdbZcYKWJLvT2PT68CatVm9zn9iT3N1jTSZrypDDKqrVesKnsthrY2VW6gkktBSN/f3NR54ro5CLksUnLiaLaqUcaxR0HVDq9yuw9dH5VbEUlbryi379EXYdqtWJwPMcsV0UqivTDEnthrDueKEWzYG1NsqlxDKZtGJlfEMWlH69Y9KYopRGzvaK0397C9qbKIRKi91MMqRy1ibPrs4NYr7OpIgARIQEnAgdgjOK8QkIaEw7WMPPeJfyRAAiRAAiRAAiRgQoBiz+vp0ZxLVUW2kpU3w60VkYqmMZkrQeCnp7wePdpHAiRAAiRAAitOgGJvxUNgZUBrOEuUv1faNWRpdTp/JwG3CDQXnGyF5tPCitbb8//cuiDbIQESIAEScIMAxZ4bFNkGCZAACZAACZAACXiUAMWeRwNDs0iABEiABEiABEjADQIUe25QZBskQAIkQAIkQAIk4FECFHseDQzNIgESIAESIAESIAE3CFDsuUGRbZAACZAACZAACZCARwlQ7Hk0MDSLBEiABEiABEiABNwgQLHnBkW2QQIkQAIkQAIkQAIeJUCx59HA0CwSIAESIAESIAEScIMAxZ4bFNkGCZAACZAACZAACXiUAMWeRwNDs0iABEiABEiABEjADQIUe25QZBskQAIkQAIkQAIk4FECFHseDQzNIgESIAESIAESIAE3CFDsuUGRbZAACZAACZAACZCARwlQ7Hk0MDSLBEiABEiABEiABNwgQLHnBkW2QQIkQAIkQAIkQAIeJUCx59HA0CwSIAH7BFatWmX/YB5JAiYElpaWyIcERo4Axd7IhZQOkUDwCEhij5108OLutsfMI7eJsj2vEKDY80okaAcJkEDPBNhJ94yOJyoIMI+YDqNKgGJvVCNLv0ggQATYSQco2AN0lXk0QLhsekUJUOytKH5enARIwA0C7KTdoMg2mEfMgVElQLE3qpGlXyQQIALspAMU7AG6yjwaIFw2vaIEKPZWFD8vTgIk4AaBXjpp7QpeNxZ46K0K7qddN/yS+CptsGpT+bvRsdp/75Wl27z6zSUrNv22z/NJYKUIUOytFHlelwRIwDUCTjtpveOdtqFnvNvt9mKTlQ1tgaUnQrW/GR1rJQjt2m1lq2sJYrMhu3bbbI6HkYBnCFDseSYUNIQESKBXAk46abNjjSpWWmGkrEhZVc302pTO0Qqmtu967ZkJNC0zKwHlVOxpbZWuZyX27MbRytb2tfTYKH+zGx8ru5zkkVVb/J0EvESAYs9L0aAtJEACPRFw0knbFXtGgsZIvGlFUNsRKwFp1Z7UTlvM2LHJSkC1f7crQq3EnpnosgqmXVv1WNphYRQTI7uc5JGVb/ydBLxEgGLPS9GgLSRAAj0RcNJJ9yL2lEZZna91QK/qZFYNNKua2fFTWXXUq4j1Iva0osnIDicVSKVIVDIzm+Nop6JoJp6tkssOX6s2+DsJeJEAxZ4Xo0KbSIAEHBFw0klbiTWtEFNW1qwqRXbssBIjbog9p4LJaZXMyk+r3/UqdUb/phWvduJjJbhZ2XN0e/HgESBAsTcCQaQLJBB0AnbFRa9izU5FyaptMzFjVOmzEoZ6cbdioedLP2LPaijWLDetzrXrv934WN0nVuyszufvJOBVAhR7Xo0M7SIBErBNwGknbSUytMLNbrXNjh1WAkZ7LWVlsZf2tRCdXt9o8YPePEKzip1dYdoLa7vnWCWUHb5WbfB3EvAiAYo9L0aFNpEACTgi0EsnbTY8qBQtSrGl/Xftb3bsMBKa7bbtrsa1W41zW+xphXD7/5XXsbu3oDYGdlibiWGr+FgllZ34WbXB30nAiwQo9rwYFdpEAiTgiAA7aUe4eLABAeYRU2NUCVDsjWpk6RcJBIgAO2lvBluvcqdXwfSK9cwjr0SCdrhNgGLPbaJsjwRIYOgE2EkPHflIXpB5NJJhpVPSRuhLdidXEBcJkAAJeJQAO2mPBsZnZjGPfBYwmmubAMWebVQ8kARIwKsE2El7NTL+sot55K940Vr7BCj27LPikSRAAh4lwE7ao4HxmVnMI58FjObaJkCxZxsVDyQBEvAqAXbSXo2Mv+xiHvkrXrTWPgGKPfuseCQJkIBHCbCT9mhgfGYW88hnAaO5tglQ7NlGxQNJgAS8SsBsiw+v2ky7vEmAaxa9GRda1R8Bir3++PFsEiABEvAFgVWr7sXS0i5f2EojSYAE3CVAsecuT7ZGAiRAAp4kQLHnybDQKBIYCgGKvaFg5kVIgARIYOUISEKv/cfq3srFgVcmgZUiQLG3UuR5XRIgARIYEgGKvSGB5mVIwKMEKPY8GhiaRQIkQAJuEFAKPVb33CDKNkjAfwQo9vwXM1pMAiRAArYJUOzZRsUDSWBkCVDsjWxo6RgJkAAJdAhwgQazgQSCS4BiL7ixp+ckQAIBIkCxF6Bg01US0BCg2GNKkAAJkEAACFDsBSDIdJEEDAhQ7DE1SIAESCAABCj2AhBkukgCFHvMARIgARIILgGKveDGnp6TACt7zAESIAESCAABir0ABJkukgAre8wBEiABEgguAYq94MaenpMAK3vMARIgARIIAAGKvQAEmS6SACt7zAESIAESCC4Bir3gxp6ekwAre8wBEiABEggAAYq9AASZLpIAK3vMARIggVEgoPf5r1Hwiz54m8DS0i5vG0jrSMCEACt7TA8SIAFfEWCFylfhGgljmXMjEcZAO0GxF+jw03kS8B8Bdrz+i5nfLWbO+T2CtJ9ijzlAAiTgKwLseH0VrpEwljk3EmEMtBMUe4EOP50nAf8RYMfrv5j53WLmnN8jSPsp9pgDJEACviLAjtdX4RoJY5lzIxHGQDtBsRfo8NN5EvAfAXa8/ouZ3y1mzvk9grSfYo85QAIk4CsC7Hh9Fa6RMJY5NxJhDLQTFHuBDj+dJwH/EWDH67+Y+d1i5pzfI0j7KfaYAyRAAr4iwI7XV+EaCWOZcyMRxkA7QbEX6PDTeRLwHwF2vP6Lmd8tZs75PYK0n2KPOUACJOArAux4fRWukTCWOTcSYQy0ExR7gQ4/nScB/xFgx+u/mPndYuac3yNI+yn2mAMkQAK+IsCO11fhGgljmXMjEcZAO0GxF+jw03kS8B8Bdrz+i5nfLWbO+T2CtJ9ijzlAAiTgKwLseH0VrpEwljk3EmEMtBMUe4EOP533GoFcbrvXTPKcPdu3h3DwYMVzdnnNoETioC2TmHPWmJhz1oykI+zmnL3WeJSbBCj23KTJtkigTwJSx5tIJPpshacHnUAul7Pd8TLngp4t7vjvJOfcuSJbcUKAYs8JLR5LAgMmwI53wIAD0ryTjpc5F5CkGLCbTnJuwKaweR0CFHtMCxLwEAF2vB4Kho9NcdLxMud8HGgPme4k5zxkdmBModgLTKjpqB8IsOP1Q5S8b6OTjpc55/14+sFCJznnB39GzUaKvVGLKP3xNQF2vL4On2eMd9LxMuc8EzZfG+Ik53ztqE+Np9jzaeBo9mgS6KfjXbUqooKytFTqG5K2TanBftqV2nN6vpUNVm0qfzc6VvvvvbLUs3UlmDnpeO3kXK88zBLQKq5Ok9cqD/Tas7LBqs1h5pZkv1kcrGy1ikX7vuy1HSc55zS2PL5/AhR7/TNkCyTgGgE7Ha9Rp6UVUb0+tJXt67XRT7u9nGtlQ7sD1BOR2t+MjrXqtO3abfc4JwnTS5tOOl6rnLPi78QX5lb3y47d+FrFwW47VvHqtR0nOWdlA393nwDFnvtM2SIJ9EzAquO1K/TaxxlVrPSEYfsc5W9WHUy72iCdoxVMZu2ZCTStj1Y2OBV7WluVPmj/22kg7XSUyuqMURyUVRY9jlZ2Oel4zXLOzB/mllxJ11bE9Lj0WzWzyku9nLLKM+V9YPayY9aOMg+d5JxV/vJ39wlQ7LnPlC2SQM8EBin2jB7oTjsnq07eqj29DtJMcNkRe2YCTs9vMxvbtijttBtQK7FnxUZPFFi1qWebk47XDbHH3JKHWK1eJPrJLatzrQSb9iXO6X1oJTid5Jzd+4nHuUeAYs89lmyJBPomMCyxpzTUqnqjdcpquNiuoLHqPNrXVVYW2v+mV300uq4dIWLEwEkFUtkZK5mZzVE066CV/jud5+ik43Vb7DG3OsLPLMed5paWq/ZlxKnYM6rgO2lHaZOTnOv7QckGHBOg2HOMjCeQwOAIDFLsGVUGrMSeldCwUyUzGsayU7WyOsaqcmen83JyDbPoW7WjJwjNKi52BbHWJicdrxtij7mlFnjKuFnlhNXvdvNNm+dmL2l2X8isXrQo9gbXF7jdMsWe20TZHgn0QWDQYk+vWkSx1z3f0Kp6aRRiq47bShg7jY+RHSsh9pzabsVKT+jaFSl2RbKVDW6/SOhdz8oGPa5WrK3atMvRqh2KvT4e9kM+lWJvyMB5ORIwI9CL2DPq2Hp9oNsZWlT6YCVg9CoOTiasW3U4Tq9vZ1HESog9I+5W/uvlk1tij7mlXj1r955SijHpv83y3W58rYSinQq2kXC0m3tmtjrJOfYCwydAsTd85rwiCRgS6FXstTtlZcN2tiLRdkrKjqmf6ohy+Mdofp3ZtZwIzn7FnlEFyYqlXhDtdNxaNmZiWBlXq+H0XqssdnJOabM2bkbChrklE9DLz15yy+oeb8fIzkpuJ6LV6F7W5j/Fnrc7Noo9b8eH1gWMgJ2ON2BI6G4PBJx0vMy5HgDzlC4CTnKO+IZPgGJv+Mx5RRIwJMCO19vJoa1w9VqhGbSXTjpe5tygo2Gvfb/klpE3TnLOHhEe5SYBij03abItEuiTADvePgHy9CYBJx0vc45J4wYBJznnxvXYhjMCFHvOePFoEhgoAXa8A8UbmMaddLzMucCkxUAddZJzAzWEjesSoNhjYpCAhwiw4/VQMHxsipOOlznn40B7yHQnOechswNjCsVeYEJNR/1AgB2vH6LkfRuddLzMOe/H0w8WOsk5P/gzajZS7I1aROmPrwmw4/V1+DxjvJOOlznnmbD52hAnOedrR31qPMWeTwNHs0eTADve0YzrsL1y0vEy54YdndG8npOcG00C3vaKYs/b8aF1ASMgdbz8IwE3CCQSB201w5yzhYkH2SBgN+dsNMVDXCZAsecyUDZHAiQwWAKrVt2LpaVdg70IWycBEiCBESJAsTdCwaQrJBAEAhR7QYgyfSQBEnCTAMWemzTZFgmQwEAJSEKv/cfq3kBRs3ESIIERIkCxN0LBpCskMOoEKPZGPcL0jwRIYBAEKPYGQZVtkgAJuE5AKfRY3XMdLxskARIYYQIUeyMcXLpGAqNEgGJvlKJJX0iABIZJgGJvmLR5LRIggb4JcIFG3wjZAAmQQMAIUOwFLOB0lwT8ToBiz+8RpP0kQALDJkCxN2zivB4JkEBfBCj2+sLHk0mABAJIgGIvgEGnyyTgZwIUe36OHm0nARJYCQIUeytBndckARLomQDFXs/oeCIJkEBACVDsBTTwdJsE/EqAYs+vkaPdJEACK0WAYm+lyPO6JEACPRGg2OsJG08iARIIMAGKvQAHn66TgB8JUOz5MWq0mQRIYCUJUOytJH1emwRIwDEBij3HyHgCCZBAwAlQ7AU8Aeg+CfiNAMWe3yJGe0mABFaaAMXeSkeA1ycBEnBEgGLPES4eTAIkQAKg2GMSkAAJ+IoAxZ6vwkVjSYAEPECAYs8DQaAJJEAC9glQ7NlnxSNJgARIQCJAscc8IAES8BUBij1fhYvGkgAJeIAAxZ4HgkATSIAE7BOg2LPPikeSAAmQACt7zAESIAHfEaDY813IaDAJkMAKE2Blb4UDwMuTAAk4I0Cx54wXjyYBEiABij3mAAmQgK8IUOz5Klw0lgRIwAMEKPY8EASaQAIkYJ8AxZ59VjySBEiABCQCFHvMAxIgAV8RoNjzVbhoLAmQgAcIUOx5IAg0gQRIwD4Bij37rHgkCZAACbCyxxwgARLwHQGKPd+FjAaTAAmsMAFW9lY4ALw8CZCAMwIUe8548WgSIAESoNhjDpAACfiKAMWer8JFY0mABDxAgGLPA0GgCSRAAvYJUOzZZ8UjSYAESEAiQLHHPCABEvAVAYo9X4WLxpIACXiAAMWeB4JAE0igTSCX204YFgS2bw/h4MEKOVkQSCQOkhEJkAAJNAlQ7DERSMBDBCSxl0gkPGQRTfEjgVwuB4o9P0aONpPAYAhQ7A2GK1slgZ4IUOz1hI0naQhQ7DElSIAElAQo9pgPJOAhAhR7HgqGj02h2PNx8Gg6CQyAAMXeAKCySRLolQDFXq/keJ6SAMUe84EESICVPeYACXiUAMWeRwPjM7Mo9nwWMJpLAgMmwMregAGzeRJwQsANsbdqVUR1yaWlkhMTdI/Vtikd1E+7UntOz7eywapN5e9Gx2r/vVeWbrRv5Y9ZUCn2+k55NkACI0WAYm+kwkln/E6gX7GnJxD6EQ1tnm6324tNVja0hZmeiNT+ZnSslSC0a7cb7du9ll7OU+z5/UlA+0nAXQIUe+7yZGsk0BeBfsSemTgwqlhphZGykqX8zUpoSU63j9EKpjYQvfbMBJoWpJUNTsWeZI8el7ad/YgtPRZKRtr/1kuafq5PsdfXbciTSWDkCFDsjVxI6ZCfCQxD7BlVr5wKHysBadWecijYjk12xJ6ZgNO7hpmNbUGmtNNubtkRe1btU+zZpc3jSIAErAhQ7FkR4u8kMEQCwxZ7StesKoNaDHpVQbNqoNkQqR1ho6w6WlULjaqIelU7q6FbK1FmVZXrtX07TIxSk5W9Id60vBQJ+IAAxZ4PgkQTg0NgGGLPSLxYiT2rBRV2qmRGQ6R2hI3VMVaVOzti08k1zLLSiIWT9q2ONbs+xV5wnhn0lATsEKDYs0OJx5DAkAgMS+y13bFTdWqLw6CJPath437FnlX7FHtDuul4GRIIAAGKvQAEmS76h0A/Ys9IlFnNnbNTbbMjPJxW9iR7nSyGsLLB6fWNFqeY2WRlg56IVv6blc92xbdVRrOyZ0WIv5NAsAhQ7AUr3vTW4wT6FXttwad0085WJFpBohQlvVb2tLbYXY1rJHishFa/Yk/PT+08QavqppnYc9q+lb9mqUyx5/EbneaRwJAJUOwNGTgvRwLmM1APlQAACJNJREFUnfR2JBIJQiKBvghQ7PWFjyeTwMgRoNgbuZDSIT8TcKOy52f//WK73srgtu12q3+D9JVib5B02TYJ+I8AxZ7/YkaLR5gAxd4IB3eIrlHsDRE2L0UCPiBAseeDINHE4BCg2AtOrAfpKcXeIOmybRLwHwGKPf/FjBaPMAGKvREO7hBdo9gbImxeigR8QIBizwdBoonBIUCxF5xYD9JTir1B0mXbJOA/AhR7/osZLR5hAhR7IxzcIbpGsTdE2LwUCfiAAMWeD4JEE4NDgGIvOLEepKcUe4Oky7ZJwH8EKPb8FzNaPMIEJLHHPxJwg0AicdCNZtgGCZDACBCg2BuBINIFEiABEiABEiABEjAiQLHH3CABEiABEiABEiCBESawQmLveTz//StwxWUjTJaukQAJkAAJkAAJkIAHCDgQe8/j2N0n8cx75vCBkJ7lT+LPbvo68MdGv7fPeR7Fu0/i24btWFNpVB7Du/f8C0o/Bu768Fsh3nSp9UnLRyjttGuzg+ZdO9TLtrnmJBsiARIgARIgARIYMAEXxZ5dS61Eo3U7//fAEcxffCM++5611gd3HUGx1wM0nkICJEACJEACJOBTAi6KPaWI+iG+/dCX8bv31ZvVt6uvGsd/3/er2HzND5vVwfc/KdPalNqIv3jbFd3oXj6DYwdO46Mnf4xnf/qn8La3vQHi3dfj1ZCFYvt84HI89Ngt+GVNC41vfxXz93wXx575d/wLlNf/WQB2xZ503D/g5z78Wnzn0DN44Bng6v90FT695wqc3Hcaf/zkv+PCq8Yh7r8FGydfJVugtfuma/DBPetxVfNHp+3Jdj575yT+tVjDQz8EIhuvwkd2vwnXXNxy2PJ6T+Oq1Cv4aObf8KM3X4vyPdfiWd24SFz4RwIkQAIkQAIkMIoEBiP2Lj6FO+7+IX7n8C3YeBnwfPEE3nrfz+LTD9+EG1qCzXg4WB7mve+aafzV7nV49StP49juBTxwTQh/vfs6jAGQKnv3XW0kFE9DuPPbeN09m/CBG38OwLM4dvdX8H5M4fR9M7jCkdj7Oh64/io8fGAGV73yD/jo1q/jM6/8DD7yyU3Y/AsNfHX/CfzWK9fgO/vWYwzncOzuL6H45hshvnNtU5ievOcUduMalJu/y+LNfnvy8fOXXo6HDm3EL1/8gtzey2txav+v4NU2r3ds0zQ+u+d6XPgKMPb0gklcRjG96RMJkAAJkAAJkMBgxB6+gCv3/QR/ffgWvOniVtVrmbXFMO63HsNbdv8YH3l4E950Qeukp7+MtydexN0P3YGNF1uIPZ2YPv/QMaw/8Vqcvu9NjsXeD8S344M3yj5IIvPd+CVUdl8vX+XvTuDKQ5fI7Up233MB/uLwr7YqeQBeOY3fjT6LSNNuWbzZbm9ZlL4dHwi1GH7/caTeXkP0s5sRrTm/HipmceHNQAIkQAIkQAIkMIoEBiP2QudQ3P0lvPsJ4Orrx/GBO65G5Ka1uOICSbSYi71/fexhvP5vLm8JszZyeQj0qgc3Y/OkHbH3Ir5d+Q6+dvIH+ObTdXztWz/G1665qiexp1xw0lVRlMTTJ3+m2S4kQZlp6OTIT+NA7jfxjl/oXnBh1p5cgez4LDfcaeMdTzu/HmAWl1FMb/pEAiRAAiRAAiQwILEngf0JGrUzKD32HRw7XMdDr1yCvzp8GzZeNmCx98pT+LOtFXxmchw7Nl2BG15/JV5dWcDsyd4qe47E3nL1UC+xBiD2HF5PtsooLrwZSIAESIAESIAERpHAAMWeEtcZfGrr3+Fr225GJvrv5lu49DmM2/jyo7j60DjKn3zT8nDqMw/+LcJfmRxoZe+KyhcQ2vMTfEw5/KzKmF7E3jdw4Z/9Jt7z+tYwbu2r+C/vfAF3ScPC33Z+ve4EVsblNaOY3/SJBEiABEiABAJPYCBib8fLJxA+8Cp87JO/jjdddgHw9FfxvvfUsPGT0nCmXNlbuPM3IN4kLbfontPX1wKNpuh6BQdai0P+tfJlvF/ak++yK1FuzqdzshpXvW+g+bDr0/jMtgX85TXX4s/3rccVOI/nH/sS3n3fqyAevgU3XNCL2JMWdFyJz+7fgGsuPofingX80eQb8PDu6zEG59drfNksLoG/FwiABEiABEiABEaSgGOx19n2pMNjb3MjZfXWK9988BQ+euil5tYrr/3ZMdy97814z41y9ej54sO44w/+Dc/e8Uv4bnuxgxKvZkuR33rbG/CR5tYr8p/palz8EN/85Bfwvs828B38FCKh1fjgna9AEBrYW7wNb1KJLrONi52KM2nrlafwmXu+iT/6Pz/GswDeuO61SO+bxS9fJglap+21tmr5X+NYuK+99crVEPf9SmcBiMPrQWJjGBdZhB/bZLDKeSTTn06RAAmQAAmQwOgTcCD2Rh8GPSQBEiABEiABEiCBUSNgW+xdedORUfOd/pgQ+O5jc+RDAiRAAiRAAiQwAgRsi70R8JUukAAJkAAJkAAJkEDgCFDsBS7kdJgESIAESIAESCBIBCj2ghRt+koCJEACJEACJBA4AhR7gQs5HSYBEiABEiABEggSAYq9IEWbvpIACZAACZAACQSOAMVe4EJOh0mABEiABEiABIJEgGIvSNGmryRAAiRAAiRAAoEjQLEXuJDTYRIgARIgARIggSARoNgLUrTpKwmQAAmQAAmQQOAIUOwFLuR0mARIgARIgARIIEgEKPaCFG36SgIkQAIkQAIkEDgCFHuBCzkdJgESIAESIAESCBIBir0gRZu+kgAJkAAJkAAJBI4AxV7gQk6HSYAESIAESIAEgkSAYi9I0aavJEACJEACJEACgSNAsRe4kNNhEiABEiABEiCBIBGg2AtStOkrCZAACZAACZBA4AhQ7AUu5HSYBEiABEiABEggSAQo9oIUbfpKAiRAAiRAAiQQOAL/H/dZU7ZIK85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png;base64,iVBORw0KGgoAAAANSUhEUgAAAnsAAAEYCAYAAAAkvDD+AAAgAElEQVR4Xu2dfZQbd3nvvy63yaZNyiaB7Loh9fokTTaEW8u0NytD25WTgJWkwXJDWZneYPlisCDca7n3xWPAp+KkZcc9ba20DSiQ1jItsUxpLScnscxLLHOBVXrPxQoFsmmhlpNQKykhKgm1CJfuPaORVjOjeZVG2hnNd/9KrJnfPM/neWZ+33l+L7NqaWlpCfwjARIgARIgARIgARIYSQKrKPZGMq50igRIgARIgARIgASaBCj2mAgkQAIkQAIkQAIkMMIEKPZGOLh0jQRIgARIgARIgAQo9pgDJEACJEACJEACJDDCBCj2Rji4dI0ESIAESIAESIAEKPaYAyRAAiRAAiRAAiQwwgQo9kY4uHSNBEiABEiABEiABCj2mAMkQAIkQAIkQAIkMMIEKPZGOLh0jQRIgARIgARIgAQo9pgDJEACJEACJEACJDDCBCj2Rji4dI0ESIAESIAESIAEKPaYAx4nUMdisYBsPody6RQePyuZO4HrZsOIxOJIxOMIT66kC2WIqzZgr4kJa2ZmEQrFkUonERmirWVxFTa0DNt8+BwK8SFcvCxiVfuiukzWYGY2hFA8hXQyArVFeiw34/CZAuJT2sbKECc3YO9z6n+fX1iCEJb/rZaPYfXWY/L/TOzE8cUsouPdRllzqqNaLCCTz6FYPIWnWteU4hqJJZFMuJWDNeRjq9E22SilViqfhnOXNVArF5DLZlHQvd9jCE+OaUxRc1PmwHBsdvcqqrw1TgLMhkKIJVJIxKahk9Y9GdVYLCAjisgeehzSo3biulmEUhkUk6Ge2uNJ3iFAseedWNASDYHGYg7J6HYcago8o78JbJovIC+EXXvgOQuEtdjrtDeD+YUShLC2s3J2RbtHW4sYuy05OM5S7CnampnHQklAB4c+y53HX0RWq9IqGYTW78YTGtMMxR6AdfMLKAthaOmbcmpUkIlFsfuERlWqrrsG246WkIt1KVIH4KRD7Ym9lconh844P7xehhiPYa8p6wnM7smjIEYU93sAxZ6C7pptR1HKxdBv9qFWQDy0BUc0qa57/zmPLs9YYQIUeyscAF7egEA1j3h4a9eDx4jXzM7jyGej/T/wHAfEidiTXpV34WQ1g8gQ9J7nxV4Tx0lUM5GWADNgueskzi8fIweomo9hrU4JzEzsAZtw8EwRCU2vaMypgbIYxoa9WkmplyQzOHC6jFRfBRCnYk8CuAcnq+JQ8snxreHkhEYZYmQD9j5u76SZ+dMoCaFW3gRb7EkjHTuPL3a/ENlDuXxUrRDH6i1H5P/ffBBnCokVeJ46NJqH2yZAsWcbFQ8cHoEKMuH12N1+8E/MYlcmAyEWgjyC00CtUoCYSuHeU+3X0AnMHa0gHxvCUKUKhFKgbMbhcwWoRksbNVTyAmLbDzWHRaS/Yb0pr7jY23wY5wpx1VBto1ZBXohh+3K5dieOv9geXjUQexPzOF0T0NFRdRSTl+LW+7sz0lzsSaO5x7GYjaqqwIac6kUkL70V8mUmMPfxAsREGFOtHKxXChCSW3F/K08n9pxEVWwL117uFjuipYFqMY34rfvRvj12nTyPzDDeHnpxydY5Ujyncev9rXt5YhPmcxkkI9MYb7GulvPICILiflcKdzvcbBniiYNUw7jzC1hqz0tQWFev5CEktuL+9nvI3FGcy8c00yKcuVPJhLB+d6tBg+s6a5FHe4kAxZ6XokFbmgTqhQQu3XJIpjExh8PlvM6cLenHKvLxMLa2xx3WHcDpSkohCoYB1ELsNU1ooCRMYeP+Vmc2pAepF8WejKMEYWojOjja8+zUYm9i82aEjx3DMczi4JlSpyLXKCF10UbcKwnnnTtx//0d1Wcl9oB1mF8oq4bSDTnV8oit3gp51t8eLCyJaE0HXE6sRimFizZKlkjjxP3mn13R0kApdRHalx3afMxB3U6qIXmjOZqtvImIqMcTiEejiEy3Z6rZ5TYoB9xt147Yaz79VNXteSwsCV356cQy5X2AIT2jnNjHY/sjQLHXHz+e7ToBddVm08EzKGrH3ZTXXMwicv37cEpWhphfqC1P0G8Kx8UCsmKme7K37gKBdsPShPw8xGwOxWOdicrRRApCMoblPqZ5uB2xp1ksoHiQKh+w8wtnEMonkbz3BM5iDWa2icjn4stDKfVqEXkxi1zxmLxQZc0MNkfjSKQSiKmNki3TLtCILDarI5nm5Gup/SQEIalzrlp0dU14V83L03Qyyt90KnsyYaPOWX3dzYePIpza0lyEoRI0ZRGTG/biOczh6NEQtmzpLI8xFHvr1mHdE0/Ic/w2HcSZYmeIym5lb3aXCFGQFmMMagzermhRiz29yl4773PLC0pai5qM8r5WQjadQb5UxqnWChR5AYpeznduwFopi7R0f514Cs81F05FkUgmkYiHbVeZlBWldQdOo+J4LNyKWx2LhSzETA7FU5KdzZUHmA1HEE+lkdRZNdXLc6OXc/Qen7bFXi6CtdvlJ5/+i0YNpWwaYqaAE1JMJZ+jCSSTCcSVq9rM5tlq7mHZx84CjjUzmxFNJCHEo5jSrBJx8myzn0fKWMvPnilVDpo912RUXc/RFpeU7rNQfl7Z4uh6X+hugxR77vJka30TUHb4moqObtsVZELr0R59mD14BqWWOKzm4whvPSI/3HX+JmYPoFhMIaTqu6soJCLYYrQqpKvSaEfsqSt7E/OnURPkQUnlA3FmZgaPP94anFszg/lcCUJzeE6aOxZFbO8pA18mMDtfQFGz+EDZ9uzcNqB0CMuj3ss89BYXDFjsqSp7E5g/XYOMQyv2TiNZWi8P1+48jhdbw6/VdicnVdKyDaxXrP41FHvzR3G8mmwNFarnOBlXQDXDiy1m0grFaDSOaCyCaLg91Nh34puIYEXbjToqBQHJrffLw7jr5rFQVi5yARplEZENe5eHebWWTcwdRUUx5Gd1PNZsw9FyDuoZElUUk3Hc2h7D1lxkYnYehaLaLn1CaqG2Z2EJorZ8aonWTOxJ904EGwwnA3ZP/+jludHLOUZuWYs9aRpLHqno9uU5zV1TCKpFJOO3Lk8xUF9L87ywJfYaqGRiiO4+of8MknKklINyjZK9Z5vTPFLGeifm5yvYqxvbGcyfLkFQP9xRLSQQ2dKZUqPlMne4jLxy6b8TjpZ5urIHUOytLH9eXUtANXS2CyfPWy1mqKEQX432vOLl4QeloNh0AAv5FMLSm2ejinyiM/Srrhw2UBEjWN96eMzsOY5COorJsQaq+URHOKoqQ+Zir1GvopJPI/4+/Tl7qqETaV6Y9mEjSYBCHKEtLdE6swfHC2lEJ8fQqJWQScRbqxe7z9W2vWk+j5wgbXdSx2JeQKItGKCdazgosddAvVpBPh3H+2zM2ZOqeZlGvFW9aA+jKh720sKNeBkX2RJ7C1iKLyK6djtOaESS+Wpcq4UDE7huTkA2k3JhWx2HCzQmZjFfKGpWdyteftbtwcmSiMi4lPY5xNdubw1JK1+iqshF12K7BGViJ45WMog1K5d1lMQoNrbuBa2YqOaiWNs8CZjZeRT5TAxTY3Us5pKIbJdzVb34xuhRp7l/dLfZsXpMmog9xRDxuj0nUWqu4m2gmpPyqrUtz+xBnCm1Kr29PDd6OcfEJVtbr6jO1y48UsQUM9h5NI9MbApj9UXkkhFsb057mcCuk1XVXE+zYVxpusLUxnvluG46gELreVorCoi154+aVMybc151nm3O80h7j8xgz/EC0tFJjGme7coXRAlXoyIisr71EqR8jlbzSCwvBlSy7I2jVbau1O8UeytFntc1eNFXzpOyNw9F9yGlFI0z8zhZTCEiz/YGqjlE1m6Xh36V86yUE/K7VjlWkYushTxqsg4HTldaKy8drsadOYDT5c68QpXtyk6nTUdVBdNZTar0U7OXnKptzYO4OY8wNYWN98p1z96Gz3RC6GTrFUkoHDiN8vKwnbaydw6FqQxWbdjfYT7VWTSx+fAZFKYLqi1YjCt70kT3kGp1bVvoW89tbA3jiPfjhOE2QG5sq+NM7M3uOopsWjOtYHmIG1BWuW0NnUtV61IO8enWfaKYGwloFtIs73G4E8fPZxFdro7XUUhcCnnKrf7qZ3XW2KmMWz0sjcVeWZzEhuZmjJpRAtVLpeI508tzo5dz3BJ7azbj44UckiHFGKoiByTBcz4b7Ww3VC8gcekWyOExns6gnrOn5DuLjz9ZQnK640BnGH4Ce05WIbYWC1k+26RKvuM8Use667lVFlrPC0mVKhd2KacHqe2Uu4TOkPhymz1ytMrWlfqdYm+lyPO6NsReH5U91UpK+VKWw2/KB4Vi2NA8VA7EnsVQh+6kaOUDZ/NhnCl05vDJdqnnOCrnb6mGcRXD2x0dqVhc4MJqvma7DsRe9/5gapbNIb2pAuKrt0DaEKIpXqazrYd5a/h3UvlyAJiLvTAg5cX0rWgu/GyJ4/Gs3c2nG6gvVlAqF1DMF1rz1BTZ0fe2Os7EnpzUZguYGqgtVlCpVFAsZJA/0pqvBiUn9TSIZpvNuaARxKJxRKKh1upjhZ/KBRU68zKVHaf1yvMBV/aUN2+jhsWKxKOIQiaPI+3dsaEQe708N3o5p1+xd91OHMwLiIemuvaNVM6B7F68o3xpVQp49ZQS1bNI5V/3C7hykZJSfFku+Ogpj9T3SNd8VSMRjzKEVRsgvTaqX1yMA9ErR6927RR7Xo1MYO0a1pw9efgtl20N72q/uGB7NZqF2JMm/05PYzpuPYlZXYmRE8B6/o7OQozW3i+WFStbiykcJqKF2JME9/T0NOJJAfHolGYjbL3hY0XnNHcUx8Np3NqcoNnqqBoOxV7zLb4zBClttJzBBmzs6Usj9ea2Osvz5/reVsdqoYEUi9ZQuBDD+9qr0LcdxYu52DLL5iT6tICMQtxpo6gUxVZz9tZs2gUxI3Yqfg4EvXXFuIp8bO3yV0Pcn7MnL85ICxmFuOuioVrJaj7/rvu5IbXWyzlGd5b+Pd9ArZRBIr4X7T2npeHUYkE751gj2kxvX+UIhYnYUwkoi+eB4iXZ6mXTyYthJ48s7hE7FVuluDdxRz0NxsxvNUeHT8yhHU6xNzTUvJA9Auo5eJadhWrbBqPVuJ3VY102KIY+7Qirbh/6G4ayEmR2bDJqw6pt1cPWcOWsvagtH9WXgNSfK1gWVqE5kotZzM6ewilpKL095K3piCwre029VIYY3gB5r+RN2LTpBE7I088Uq37Vebjt6IvIxfQ/StWxT7Nq2CE646FWnYYM5raq5iVJq2Pn4kjFYohEp1BJdERV1wrr5mpcEZnCieXPwamvqtg02oHYs7OFR2eotdfpBEYCQD0HV1qNOhdPISYtrJmqILG2va1Od7VKu+rU7LnR/q2Xc/RSxOyeb0iLcTbsX/5yzMTcYZTz6mq/fZGiroQbVuKciD3Fc8TR88fqXll++fai2FNztHJlpX6n2Fsp8ryuIQHVPnvYjI8/mUeyPY9IeZZ2133TrwnIQ1plnSG4uaPn5M2YlcO4tsXPYMWeVpD1OoyrJ5pVe8TZHra2SNwBiD3Vzv7ty+9ZwJK0bLMXsScNfheTmL71/q6VhcphL+VwpHZ+U4dCA8XkRcsbPPe3552dyl7rysq5V9IWNOfyiE2qh/SbcxqXVxbabVuqHC6iXC6jWMyh0PpGqnTV5VXkFRGT66Wtb5rquGvjbMePNtv77JUhxlJYjEjfg40iPD1u/gUN1fCjZv8+w+E+rfU2nhtdDvdyTqcR8xe87tXF2u2pKuIk1rc+Gu0kH43FXmcqBWxWxSRvLMVeT3nUo9hTDePqbH6vk7S9cnSc/0M6gWJvSKB5GQcEGhWIkfWdTydJX9AQRaTina8XdO+or95CQTlUNzG/gJpmF3rdaoyqc9BOPAeUczg6D9gBiz1HCzTUn85SPby7NvxVbwdjuZ+h3fC5JvYUQyM638FdFuia7VpsVfaavihX2nWcU3WO1Vxn9a40lW3bx5FPJxCWP6EBaaV1OZtEfG97O4p+h3PsCbJGvYKCkMTW9rYny7FV+6Sq3qkWW3QqEY2SgKmN+w2Fm2rj3nZ1RZWT2vtEOQfQzgINiaRURQ1hS3tYWucLGt1fzFGyNuCmip+6eqd60VEImF6eG72cY3Y7WVbzuz4tpxayqphqF2go7yXbCzSUeaVdoKFckGO8QENXdPaUR72KPfWL0M7j55HtrCqSHu6dhV4tLpPKe8MBR7uPymEfR7E3bOK8ni0CjUoWsej7luenWJ3UNdlf6tymNkJebKpYni910rUi0rFbsb+5UZmyQ1IP+0zMHUQpm2huolyv5JBs72ulWvU6YLGnmWOGnrdeAVRbyRRSiG9p7dWmWcWr3e/O/U2VjaJpwFIjVMxWQ9sXe/J+dOENe5eHxORC1TkUlr93Z7VHm9oP7f51Vjnb/XsPCzSaiyrbG4+rO7R1u46jmIlislFFIRXHFsWeeB1Oyo58AnMHi8gmQvL8v3oFuWR0easO5UrLSiaM9a3vGa7ZdhDFjHSfqLco0vs0nSGTagGJyBYYbW+pPW9mfgGl5X0lDQSA6uVtHXYdLyITnUSjWkAqvkWxB51CCPby3OjlHJPksBR7zZkI6r0U1ayVn5tcg20Hi8gkpjGu2pqk+3u6ZgsqlJXwidk9yOVFRCeBeklEdGN7OxPjnQaMKozO86hXsafZemViDgdLWSTkh7sqzzvfGe6No/P7fjhnUOwNhzOv0gOBxmIeKen7j6YfR5/A7J48Cs39s9R/DWnPsOhuE8Got/eTxabK0G6xMXix19zzTIghvt94U+VNB4oopNofhpc5qIZR5uZQPqK3wbTeliGD2mfPKgmMWKon8as/XWZsq3Wn2b1pst7qRbPNg9seGU2Wt/JY/btzsaeds6Wes6dufc2aNTh7Vt47RjXEa7pxrNyGWlxJ/6L5VGG3GsNCyc6myooT6yUIsTj2d+/8rThoArO7cshlostfljGe66iZs6eycQ3WrDkLGYemMtbDc6O3Z41+dljnrXSe9kVEs29eNY/48t5x3dfpjqfJAo3m6RYvPjqrwi2HcZvtOs2j3sVe82qmmyrr5HkPHJ3d88M7mmJveKx5pZ4ISJ8uKyCTz6FcOiV/Jqz5WaYwIrE4EvGY+eer6oso5DLI5Ys4Jp/c3IIlHIkjKcQR1X7jp3mEwefSogkkhIRm89xhiD0ZXD+fS5MqOYlGFmnpk1HNT8BJnxVKIZ1OItoaluyEx2tiD1DOn4Fqm5h+xJ685+LyRstdlb0OkVo5j3wuj4Lic2LSFiWzkTAS0qT/rpXFvSS7TbHX+tRXLCHNXZvuesmpL+aRTqWRb37CbA1mNkeRkD4LNlXs+Nq172INpZyIXK7Y+aRY079Y9+e1ll3Tu082IZYSkE5Km3f38te534uqT71NIxxKIJ6K6dyzZgJA2kA8jVQ6L38yrLmtTAKpdBJTxc6q7K5pDL08N3o5RweRPbHXWmgU2dCZ7rJuDxakanV7z8N6FcW8iGyu/eybwHWbYkgJ+p+Is9wqRRpwL+eRy0qfbDwlL+RZM4NtSUHnM5I25uz1lEf9iT3d52jzc2lRJBICEjqfzoNDjr1k/TDOodgbBmVegwRIgARIgARIgARWiADF3gqB52VJgARIgARIgARIYBgEKPaGQZnXIAESIAESIAESIIEVIkCxt0LgeVkSIIHRJOD8Q/Yu7Vc3mjjpFQmQgAsEKPZcgMgmSIAESKBNgGKPuUACJOA1AhR7XosI7SEBEiABEiABEiABFwlQ7LkIk02RAAmQAAmQAAmQgNcIUOx5LSK0hwRIgARIgARIgARcJECx5yJMNkUCJEACJEACJEACXiNAsee1iNAeEiABEiABEiABEnCRAMWeizDZFAmQAAmQAAmQAAl4jQDFntciQntIgARIgARIgARIwEUCFHsuwmRTJEACJEACJEACJOA1AhR7XosI7SEBEiABEiABEiABFwlQ7LkIk02RAAmQAAmQAAmQgNcIUOx5LSK0hwRIgARIgARIgARcJECx5yJMNkUCJEACJEACJEACXiNAsee1iNAeEiABEiABEiABEnCRAMWeizDZFAmQAAmQAAmQAAl4jQDFntciQntIgARIgARIgARIwEUCFHsuwmRTJEACJEACJEACJOA1AhR7XosI7SEBEiABEiABEiABFwlQ7LkIk02RAAmQAAmQAAmQgNcIUOx5LSK0hwRIgARIgARIgARcJOCi2KsiH4sgHy+hEJ9y0UQ2RQIkQAIkQAIkQAIk0CsBh2KvgkxyEfFsHFUxhHK0glSofWm3xF4Z4qoN2Cs1u/kwzhXimHTkXQ35WBLIFhB3dqLFVb6HQupv8KGyfNgFl12E2N0bIdx+FV565NOYvec8dn9qB3ZcewYPbPkcDqy5Hqf2AR+8/Ul85YZr8bk/34grIbfx6FvuxCduOY9C5iTEo+fxUrPF1Xiw/DasM7RCfX1c8Cr80u3/EX+4ZwZXOuLTx8HfeAg37HgJv//IbyN2eR/t8FQSIAESIAESIIGhEXAo9soQ4zUk8mGU40k0Mm4LKoXftTxkzbaSYq+KfELEmJhFbLIlttZE8M3dV+MHC4/izt3PY+5TOxD7R0nsvYw33/MOfOINf4/E3JN44o3X4/NtsYdX4a4H7oLwhpdaYu8O7PjGw9h+7lp8LiOJQDt/revjepzK/Dou+NpDuPP953DrAzvxO2+wc74Lx5iIvVohBXEshUyUVV0XSLMJEiABEiABEnCNgG2xV8vHsHrrsa4Lzy8sQYCIVRuatThsPnwOhXZJTRJsGSDZyCF57wlg0wEUCimExqQjG1jMC0gJ9+LEWZ0qno7YK4urUIosQQhL50sVwBIiSwLCqKOcSSIhHsFTz01gYiKMTEUWoo3FPISUgHtPNHDdnIBcNoXwuA1+jQoysRQWUzlkmwJGKfauA/AtiOH/jX+65x24+xufwX2vXIHv4Wp8IvwkPnJ2HD/62I9w9yPjuO/27+ClG17B1y8PYeEPrsZjzcreWxH7/OfwP9Gn2Eudh/DIHG6+5CmI4RL+suXWJTdcgd//vS24eTWAF76FB+75Ku4r/wSvSL/PSWJVsh/43tcewQc//Cy+8n3g8vDr8If7bseNZhW7ptir4667LsSjR+p46eJx/P6fz+E26TqQhHEUhUgBucQ0miHmHwmQAAmQAAmQwIoTsC32mpZW84jlp1AQoBBaHR8kQZhEVi32VmcwfbwAMTqOUmoK+egistFxNEoCprPTKGQTCOmJLwdibzIXRbwmoChEMI4qcrEUxprDuBVkokWE80JT4NVLAqL5CIrZKEz1Xr0EIZbGuFiAsKwM9Sp7dew4+i5M5+/HfdeGcOPn/w2X/OI/48LZq/DojnpL7D2D2/a/Bg/seQ53Hb0NF+6Xh3H/dM1XceeOczgjDcf++hR2747gxsv/g0lCaIZxAay969fw4N2vx8+pznoJX7znQfy3H4Ww8HszOHPgfrzzH6/F5z6mqSCeO4mtW/4ZsaNzmFt9XnWOuj1F402xdw5r534ND+6+BIW7HsWB8M04ffc1rYPqKAkxpMdFFISwOeMVT30aQAIkQAIkQALBIOBM7JVFxKoJFGKLSMVrEDRDrLpiTzEUq/xdqtIVIksQm1U6nT/bYi+BqjTeKw0pN0cQFXP2ahmE1u/GE8rmreYBShW9SByVdAm5qHLSn1psXbJmHDv2vBU73ngpnjggib078K5vPIqPnLsa9+97FcTbFWLvkdtwwf7P4MAbQrj7axV5zt7trwFeeAqF/N/jyNEX8PWXL8DuT23HjmuNEk89jPuacyfx3i3/gAvveQf+9C0X4p8eOYEP3fc8vv791vlhebgXn/803rLvZVwSvgI73vJ63HzLdbjyQuB7zXmGL6sv1jrnNUYmqIZxtZXO9kk15OOrkQmfRikVYoUvGM8RekkCJEACJOBhAjbFniSgVqN7FHceC81hVPlv2GJPWFVCbKkl9pYXZEgLRVLyAo2aiMlcGNVMxJnosKzsycOg8t9L+OKHH8Txt7wTu18+isQLv4bP3/4M3nt7HTseGccDtz+D2x75bdx69ijCqZcwveY8Lom3xF67iRe+iv96+9/jR/s0/65KHI3Yw3MovL+AD/1iBN+8vYq3vOsZ3PyxOQhvvKQpPt95VhZ7knD7QfVbeOyRb8mi8vLX4cFP3Y4rvyCJvUtwsPw23Gg3QS3FHit7dlHyOBIgARIgARIYFgGbYq8j5jJTBYhjIiaLEdTkyXPLf07EXr2QwHQ+inIujim9CV46lb2KOInMdAW52BjKYhQb9saaYhPiJMSpMgrxcSzmkohsbyBzroD4eAnCVAZTxRySumPFJpgt5+y1z5VF2OKOnRDaCyVe+BLeK4m8v7oKj/5nWezFLv82HtjyRRw4B7xZI+p+0Fps8asfS+B333ihgVH6lb3X7H8nPnr5l7B+x/PYnd+Od134Jbx37kl85Y0dsSc3+P+wmP9L3Jn5GfzJ5+dw87kT+I13VfHz++7AJ27/+a5r/ugbj2Dr+58F3v9W/G18rfy7qdjjnL1h3bS8DgmQAAmQAAk4IeBI7C0vkICAWDW5vJ+e3uKN5sKNKfWKWrUYVC6qUCzQkETe6q1QLQWZX8CSJCyrBSQiW3CoMYtdmTgaW+tISJXFahGpRAL3Lo5jm5hBuJDFeKvS16hkkUyKOPS4tApEs4DEkpTRalxlZc+u2AO++7efwlv/4DzevO9m3Pb5L+pu42Ik9ZYXiLS2fsHFr8JNOyL4w/g1uBDP4dEPP4wPfeEnuPCNr4Nwwwv40D9ONSt735WqfEdkRy+47GLM7bsFwoaJ5v9/99RR/I/9iqFfxeINp2KPq3Etk4kHkAAJkAAJkMCKEHAk9lbEQl6UBEiABEiABEiABEigZwIUez2jG8SJ6i1UVFdQVN0GcWW2SQIkQAIkQMYz1oEAACAASURBVAIkMJoEKPZGM670igRIgARIgARIgASaBCj2mAgkQAIkQAIkQAIkMMIEKPZGOLh0jQRIgARIgARIgAQo9pgDJEACJEACJEACJDDCBCj2Rji4dI0ESIAESIAESIAEKPaYAyRAAiRAAiRAAiQwwgQo9kY4uHSNBEiABEiABEiABCj2mAMkQAIkQAIkQAIkMMIEKPZGOLh0jQRIgARIgARIgAQo9pgDJEACJEACJEACJDDCBCj2Rji4dI0ESIAESIAESIAEKPaYAyRAAiRAAiRAAiQwwgQo9kY4uHSNBEiABEiABEiABCj2mAMkQAIkQAIkQAIkMMIEKPZGOLh0jQRIgARIgARIgAQo9pgDJEACJEACJEACJDDCBCj2Rji4dI0ESIAESIAESIAEfC72aqjVJzE5zkCSAAmQAAmQAAmQAAnoEXAg9mrIx1YjHz+HQnzSBs0yxFUbgIUlCGEbh9s6RNlmDYX4aiym3GzflhE9HVTLx7A6H8e5QhyTGASbnszq+aRGOYNYfDdOnAV2Hn8R2ahLiru+iEJWhJg9hMfPAhPXbUIsJSCdjMBO1pk7JOfw1mPqo6RrxNMZiPFpjPVMpN+Y2rWtjEw4i0YqhWQ8BC31Rq2EvJhFKZJBLiYRk9tNjR1FJR9TMyyLkG9RAfItWkc5KyCdKeDEU88Ba2awLSlASMYwbTu8en5M4LpNMQhiBolQ74R7Dg1PJAESIIGAE/CZ2FNGS+5UqoIfxZ7/s64sroIw/iRKyWn3nKkWkYwnUYvnkElGMCXpgkYVpUwS8UIEhZKAcF9awSBnakUIsQTq6cU+RKs7Yq8rn7tsk69T2rQZkXRB8yJVRzEZgVB+AlNC+6WsLb4mMHe0gnxTALb+VGKvgYoYQbKeRj4dbbGXxF8csXwUxXIKIVuR1mPcQK0oIJpoQFzMwq33Alvm8CASIAESIAH0IfakTkfE+NEoSkIaR54CrptLI59LQn55lzul6oGPo5EXcejxhuZ3qSNfRF5IQbj3BM5OXIe5VAaiEMVUMzDS+QVMHa1B2HIIjV3HUc2MI9MsRZzDlNip0Gw+LHdsjcU8hFQa+RNP4TlI1YQ40hkR8WnJICt7AVQLSCVTuPcEsGlXFtlM2xYrW3UyqV5GJpmAeOQpjG2aRzpaxvaSfmXP3G7JriJSySTuPSExFJAOl7BV1ZaWUxSww+J4HIsZQW53WwbFzDSKyTjSTZt3IZvNICoHQ/GnrdzMy5UhbSyFHLKpcKvypBfLqKaKJgmVaWTCZRQT2os2UBbCiCGDqhjBGBpYzAtICffixFltnM3iaPyCUM1FsLYmYqlZhjaw19JHOd/rWel+GMOmXSIyYhzN9GtV2DqVcW2l3IltG4DDh1GpTCLX5NH6qxeQEKoI1XajtFyBl9stTe9BOVdFupLHst5TiT0jsVqGOBkDijUIttSekR/y/Td1roD2wIB53lvE2PTZ4XQUgj0BCZAACYw2gT7F3gZk5g6ilE1geryKfDwMMVxEJSX1CnLnYfy7dHwEhWgR2cQ0xlFDUYgh0RBRzUgdmHx+fs9JlKQOrQGMjamHcVWVvXoRyek0pgpFCGFpzEm2ZyuyONccvrKyp4JMOIGaWIIYqSMfW4tc7ExLeFjZqk0Sqa0oyqkycvEpoJpHIrwVR8KHu4dxp63s7rSVj0+hvphDMrK9qy0Vp4ZVm20Wh1HOxTGFMoTwBuTq25Ap5RCfqqMkRLCxkcH5Ziy6/6TKnjjVqR4V4iGIoTyKQgTjjSryiTAyoSJKQsgglpo2pfhdWkDsRYPKTzWHyNoK0ucziFSzCEcWkV7MNKtEtUISofQ0ihWp+mQWR2eCSp170rQBax/3zsxjoSggPN7K53oai9lo13BrN1FntjVfeDIZTOZERFoBqhcSSI+nEc6sVUy3aLd7HpFCGLGqgHJeirl0iyqHceXjMpMHkUnHEZ7stYRqVNlLI1mJIS+E5Xyyul8XzWLs9H4c7Yc4vSMBEiABKwJ9i736whLE1pw8vXlphr9XMgilxlEoJVqVPKl6VkLqojyizQ5fFiTK89sCUp4HaD2M69ieBJBrCgbNn6Wt2uNFTCbGWuJD/q1ZOSokbc3ZU9o9XhIwlZ5GWcGpkglhfUlQtaXmpCMldOYMKs+RxFsMC6i1J1iWBawSQ61rWIg9iU+0hky1IzzQFGdlCIax1GG2Higszx/TXlNRGaqKWJWs42RJREQ7l0yyxSiOreqadqi0sVhAKp7GVFYSve0qsCb3bPkYAxZqnaFVqdJ2aR6xc4pqmuEdqZ/PRrZJ90CyJom7LDJNtSedL2IyL6AWV86tVbQbkvyLoSqUIb04qMWeJMDKyCTi2H3sbHO+3uZoBLFYArGo9DJm909/7iEwgdldOeSU1XJNk6r7VRKiZjE2fXbYtZXHkQAJkEAwCPQt9pQLMKwWISh/hyQ+tDPlm8xncfBMCYkpvWElk8pe89w6FssllMtVVCoFlEun8HhIp5qmI07Hiklcmo3oipum3aa2qpNFzUH+rVFK4aJM2EDsGdvd5FQVWsOLcltWnOWjnLFQV+paVR9xypbYq+uyUw7b2ZjP1rVYwETsTVZRSESw5ZA0rB2HEE8gGg1BKkbp29JuS1+IrJnZhmQ6DWF5zLrbXns+qocp1S8nVg+UHmybLiCRHkdWqr5Wc4hlp5AXp1FQLaRSi8hGWUA4VoVQziNe0y7QaNnYqKJSKqNcLCCTP4KnpuaxYHu+pL5orVdySEYFTOWrENulSNMcNY6x0/vRijx/JwESIIFRJ7CyYm95daoeZodir1GBGIkiNxVHKhZFKBTCeDmJ6wvGK2CVoslS7Jnaai32oKqUKXwLmdvdk9jrgcWKiz3LYdw8YmvLSEnDuK0RxkatgmIxh7yYx5FGDMcrWYTLxqK9PW/OelGPm2IvBpy2M9/NulItZ5nStjoKCQFjmSymCzFkp/KtKQgGlb3mS05r/qM0nJuqYq1qNa7efSgtWrke+fgZlLrmUuodb+xHWViF2Php1KTJf5Y52npJ0olxqKhc2T7qj2j6RwIkQAL9E1gxsTdZFjEZqyOvHPpT+eNM7LUrZ2cKrflINoZOVRWySvfQ67I5lrZqAqHTltEwbqohV/yM7LY7jKussPbCoh+xB1tDnFbb8Fgs0BAjiNXF1gINbeIvIhu5HuXUi8hNZbuG0DtH9yKoWmfb8jGJsdMVNKesSn+1PGKrS0gazUNUudGbbVLFUUAC4UwBUwVpGN3Gwo9GGWIkhspUGEeOhOUFNlLORoFCrb0NS8c4KTeSY6dbc3GtHjrmYk+YlkWjdY6axHgya/HssLKRv5MACZBAsAisnNhDFbnoWmRDx1EQo5iEtD1DGjFpWKokIKRajNEOSvcwbil5HtnoWHP+0WSshlxr0n69nEE8thsnpg/iTHO+W7d4VA+HKif2j2ExG0OkKrTEhZWt2qSRjg+jGC/Ji0+qecSNFmjAym6DBRqRo6qFJ6r9DHtg0ZfYg73FC5Z7LtaKSMbkrVey0r56BluvNKR5jMI48kVBnrPX5JtDtFxEYsosjr0JqpZys7VAQ7kgqZCMIT2Vba4ktl7u0KNtUkU0msZiLINSc76lDbEn1ffKIiIb9uJxtFZTtxY0ZcYzyIoxhMab8FGv5JGMFREv25l32FS4ulsiycO4BcQqrdW4Fjk6aRpjp/djsB7q9JYESIAEtARWUOxJ08oqyAkC0vefwFmswcy2FDKZFJqLaXU3HlYLtlohgfCWQzg7v4AlIYRKNoF4+giewnXYFBMgJupIbqhCbA79WYk97RYnym1krGzVSax6BdnlbUzMtl5pWNjdbZcYKWJLvT2PT68CatVm9zn9iT3N1jTSZrypDDKqrVesKnsthrY2VW6gkktBSN/f3NR54ro5CLksUnLiaLaqUcaxR0HVDq9yuw9dH5VbEUlbryi379EXYdqtWJwPMcsV0UqivTDEnthrDueKEWzYG1NsqlxDKZtGJlfEMWlH69Y9KYopRGzvaK0397C9qbKIRKi91MMqRy1ibPrs4NYr7OpIgARIQEnAgdgjOK8QkIaEw7WMPPeJfyRAAiRAAiRAAiRgQoBiz+vp0ZxLVUW2kpU3w60VkYqmMZkrQeCnp7wePdpHAiRAAiRAAitOgGJvxUNgZUBrOEuUv1faNWRpdTp/JwG3CDQXnGyF5tPCitbb8//cuiDbIQESIAEScIMAxZ4bFNkGCZAACZAACZAACXiUAMWeRwNDs0iABEiABEiABEjADQIUe25QZBskQAIkQAIkQAIk4FECFHseDQzNIgESIAESIAESIAE3CFDsuUGRbZAACZAACZAACZCARwlQ7Hk0MDSLBEiABEiABEiABNwgQLHnBkW2QQIkQAIkQAIkQAIeJUCx59HA0CwSIAESIAESIAEScIMAxZ4bFNkGCZAACZAACZAACXiUAMWeRwNDs0iABEiABEiABEjADQIUe25QZBskQAIkQAIkQAIk4FECFHseDQzNIgESIAESIAESIAE3CFDsuUGRbZAACZAACZAACZCARwlQ7Hk0MDSLBEiABEiABEiABNwgQLHnBkW2QQIkQAIkQAIkQAIeJUCx59HA0CwSIAH7BFatWmX/YB5JAiYElpaWyIcERo4Axd7IhZQOkUDwCEhij5108OLutsfMI7eJsj2vEKDY80okaAcJkEDPBNhJ94yOJyoIMI+YDqNKgGJvVCNLv0ggQATYSQco2AN0lXk0QLhsekUJUOytKH5enARIwA0C7KTdoMg2mEfMgVElQLE3qpGlXyQQIALspAMU7AG6yjwaIFw2vaIEKPZWFD8vTgIk4AaBXjpp7QpeNxZ46K0K7qddN/yS+CptsGpT+bvRsdp/75Wl27z6zSUrNv22z/NJYKUIUOytFHlelwRIwDUCTjtpveOdtqFnvNvt9mKTlQ1tgaUnQrW/GR1rJQjt2m1lq2sJYrMhu3bbbI6HkYBnCFDseSYUNIQESKBXAk46abNjjSpWWmGkrEhZVc302pTO0Qqmtu967ZkJNC0zKwHlVOxpbZWuZyX27MbRytb2tfTYKH+zGx8ru5zkkVVb/J0EvESAYs9L0aAtJEACPRFw0knbFXtGgsZIvGlFUNsRKwFp1Z7UTlvM2LHJSkC1f7crQq3EnpnosgqmXVv1WNphYRQTI7uc5JGVb/ydBLxEgGLPS9GgLSRAAj0RcNJJ9yL2lEZZna91QK/qZFYNNKua2fFTWXXUq4j1Iva0osnIDicVSKVIVDIzm+Nop6JoJp6tkssOX6s2+DsJeJEAxZ4Xo0KbSIAEHBFw0klbiTWtEFNW1qwqRXbssBIjbog9p4LJaZXMyk+r3/UqdUb/phWvduJjJbhZ2XN0e/HgESBAsTcCQaQLJBB0AnbFRa9izU5FyaptMzFjVOmzEoZ6cbdioedLP2LPaijWLDetzrXrv934WN0nVuyszufvJOBVAhR7Xo0M7SIBErBNwGknbSUytMLNbrXNjh1WAkZ7LWVlsZf2tRCdXt9o8YPePEKzip1dYdoLa7vnWCWUHb5WbfB3EvAiAYo9L0aFNpEACTgi0EsnbTY8qBQtSrGl/Xftb3bsMBKa7bbtrsa1W41zW+xphXD7/5XXsbu3oDYGdlibiWGr+FgllZ34WbXB30nAiwQo9rwYFdpEAiTgiAA7aUe4eLABAeYRU2NUCVDsjWpk6RcJBIgAO2lvBluvcqdXwfSK9cwjr0SCdrhNgGLPbaJsjwRIYOgE2EkPHflIXpB5NJJhpVPSRuhLdidXEBcJkAAJeJQAO2mPBsZnZjGPfBYwmmubAMWebVQ8kARIwKsE2El7NTL+sot55K940Vr7BCj27LPikSRAAh4lwE7ao4HxmVnMI58FjObaJkCxZxsVDyQBEvAqAXbSXo2Mv+xiHvkrXrTWPgGKPfuseCQJkIBHCbCT9mhgfGYW88hnAaO5tglQ7NlGxQNJgAS8SsBsiw+v2ky7vEmAaxa9GRda1R8Bir3++PFsEiABEvAFgVWr7sXS0i5f2EojSYAE3CVAsecuT7ZGAiRAAp4kQLHnybDQKBIYCgGKvaFg5kVIgARIYOUISEKv/cfq3srFgVcmgZUiQLG3UuR5XRIgARIYEgGKvSGB5mVIwKMEKPY8GhiaRQIkQAJuEFAKPVb33CDKNkjAfwQo9vwXM1pMAiRAArYJUOzZRsUDSWBkCVDsjWxo6RgJkAAJdAhwgQazgQSCS4BiL7ixp+ckQAIBIkCxF6Bg01US0BCg2GNKkAAJkEAACFDsBSDIdJEEDAhQ7DE1SIAESCAABCj2AhBkukgCFHvMARIgARIILgGKveDGnp6TACt7zAESIAESCAABir0ABJkukgAre8wBEiABEgguAYq94MaenpMAK3vMARIgARIIAAGKvQAEmS6SACt7zAESIAESCC4Bir3gxp6ekwAre8wBEiABEggAAYq9AASZLpIAK3vMARIggVEgoPf5r1Hwiz54m8DS0i5vG0jrSMCEACt7TA8SIAFfEWCFylfhGgljmXMjEcZAO0GxF+jw03kS8B8Bdrz+i5nfLWbO+T2CtJ9ijzlAAiTgKwLseH0VrpEwljk3EmEMtBMUe4EOP50nAf8RYMfrv5j53WLmnN8jSPsp9pgDJEACviLAjtdX4RoJY5lzIxHGQDtBsRfo8NN5EvAfAXa8/ouZ3y1mzvk9grSfYo85QAIk4CsC7Hh9Fa6RMJY5NxJhDLQTFHuBDj+dJwH/EWDH67+Y+d1i5pzfI0j7KfaYAyRAAr4iwI7XV+EaCWOZcyMRxkA7QbEX6PDTeRLwHwF2vP6Lmd8tZs75PYK0n2KPOUACJOArAux4fRWukTCWOTcSYQy0ExR7gQ4/nScB/xFgx+u/mPndYuac3yNI+yn2mAMkQAK+IsCO11fhGgljmXMjEcZAO0GxF+jw03kS8B8Bdrz+i5nfLWbO+T2CtJ9ijzlAAiTgKwLseH0VrpEwljk3EmEMtBMUe4EOP533GoFcbrvXTPKcPdu3h3DwYMVzdnnNoETioC2TmHPWmJhz1oykI+zmnL3WeJSbBCj23KTJtkigTwJSx5tIJPpshacHnUAul7Pd8TLngp4t7vjvJOfcuSJbcUKAYs8JLR5LAgMmwI53wIAD0ryTjpc5F5CkGLCbTnJuwKaweR0CFHtMCxLwEAF2vB4Kho9NcdLxMud8HGgPme4k5zxkdmBModgLTKjpqB8IsOP1Q5S8b6OTjpc55/14+sFCJznnB39GzUaKvVGLKP3xNQF2vL4On2eMd9LxMuc8EzZfG+Ik53ztqE+Np9jzaeBo9mgS6KfjXbUqooKytFTqG5K2TanBftqV2nN6vpUNVm0qfzc6VvvvvbLUs3UlmDnpeO3kXK88zBLQKq5Ok9cqD/Tas7LBqs1h5pZkv1kcrGy1ikX7vuy1HSc55zS2PL5/AhR7/TNkCyTgGgE7Ha9Rp6UVUb0+tJXt67XRT7u9nGtlQ7sD1BOR2t+MjrXqtO3abfc4JwnTS5tOOl6rnLPi78QX5lb3y47d+FrFwW47VvHqtR0nOWdlA393nwDFnvtM2SIJ9EzAquO1K/TaxxlVrPSEYfsc5W9WHUy72iCdoxVMZu2ZCTStj1Y2OBV7WluVPmj/22kg7XSUyuqMURyUVRY9jlZ2Oel4zXLOzB/mllxJ11bE9Lj0WzWzyku9nLLKM+V9YPayY9aOMg+d5JxV/vJ39wlQ7LnPlC2SQM8EBin2jB7oTjsnq07eqj29DtJMcNkRe2YCTs9vMxvbtijttBtQK7FnxUZPFFi1qWebk47XDbHH3JKHWK1eJPrJLatzrQSb9iXO6X1oJTid5Jzd+4nHuUeAYs89lmyJBPomMCyxpzTUqnqjdcpquNiuoLHqPNrXVVYW2v+mV300uq4dIWLEwEkFUtkZK5mZzVE066CV/jud5+ik43Vb7DG3OsLPLMed5paWq/ZlxKnYM6rgO2lHaZOTnOv7QckGHBOg2HOMjCeQwOAIDFLsGVUGrMSeldCwUyUzGsayU7WyOsaqcmen83JyDbPoW7WjJwjNKi52BbHWJicdrxtij7mlFnjKuFnlhNXvdvNNm+dmL2l2X8isXrQo9gbXF7jdMsWe20TZHgn0QWDQYk+vWkSx1z3f0Kp6aRRiq47bShg7jY+RHSsh9pzabsVKT+jaFSl2RbKVDW6/SOhdz8oGPa5WrK3atMvRqh2KvT4e9kM+lWJvyMB5ORIwI9CL2DPq2Hp9oNsZWlT6YCVg9CoOTiasW3U4Tq9vZ1HESog9I+5W/uvlk1tij7mlXj1r955SijHpv83y3W58rYSinQq2kXC0m3tmtjrJOfYCwydAsTd85rwiCRgS6FXstTtlZcN2tiLRdkrKjqmf6ohy+Mdofp3ZtZwIzn7FnlEFyYqlXhDtdNxaNmZiWBlXq+H0XqssdnJOabM2bkbChrklE9DLz15yy+oeb8fIzkpuJ6LV6F7W5j/Fnrc7Noo9b8eH1gWMgJ2ON2BI6G4PBJx0vMy5HgDzlC4CTnKO+IZPgGJv+Mx5RRIwJMCO19vJoa1w9VqhGbSXTjpe5tygo2Gvfb/klpE3TnLOHhEe5SYBij03abItEuiTADvePgHy9CYBJx0vc45J4wYBJznnxvXYhjMCFHvOePFoEhgoAXa8A8UbmMaddLzMucCkxUAddZJzAzWEjesSoNhjYpCAhwiw4/VQMHxsipOOlznn40B7yHQnOechswNjCsVeYEJNR/1AgB2vH6LkfRuddLzMOe/H0w8WOsk5P/gzajZS7I1aROmPrwmw4/V1+DxjvJOOlznnmbD52hAnOedrR31qPMWeTwNHs0eTADve0YzrsL1y0vEy54YdndG8npOcG00C3vaKYs/b8aF1ASMgdbz8IwE3CCQSB201w5yzhYkH2SBgN+dsNMVDXCZAsecyUDZHAiQwWAKrVt2LpaVdg70IWycBEiCBESJAsTdCwaQrJBAEAhR7QYgyfSQBEnCTAMWemzTZFgmQwEAJSEKv/cfq3kBRs3ESIIERIkCxN0LBpCskMOoEKPZGPcL0jwRIYBAEKPYGQZVtkgAJuE5AKfRY3XMdLxskARIYYQIUeyMcXLpGAqNEgGJvlKJJX0iABIZJgGJvmLR5LRIggb4JcIFG3wjZAAmQQMAIUOwFLOB0lwT8ToBiz+8RpP0kQALDJkCxN2zivB4JkEBfBCj2+sLHk0mABAJIgGIvgEGnyyTgZwIUe36OHm0nARJYCQIUeytBndckARLomQDFXs/oeCIJkEBACVDsBTTwdJsE/EqAYs+vkaPdJEACK0WAYm+lyPO6JEACPRGg2OsJG08iARIIMAGKvQAHn66TgB8JUOz5MWq0mQRIYCUJUOytJH1emwRIwDEBij3HyHgCCZBAwAlQ7AU8Aeg+CfiNAMWe3yJGe0mABFaaAMXeSkeA1ycBEnBEgGLPES4eTAIkQAKg2GMSkAAJ+IoAxZ6vwkVjSYAEPECAYs8DQaAJJEAC9glQ7NlnxSNJgARIQCJAscc8IAES8BUBij1fhYvGkgAJeIAAxZ4HgkATSIAE7BOg2LPPikeSAAmQACt7zAESIAHfEaDY813IaDAJkMAKE2Blb4UDwMuTAAk4I0Cx54wXjyYBEiABij3mAAmQgK8IUOz5Klw0lgRIwAMEKPY8EASaQAIkYJ8AxZ59VjySBEiABCQCFHvMAxIgAV8RoNjzVbhoLAmQgAcIUOx5IAg0gQRIwD4Bij37rHgkCZAACbCyxxwgARLwHQGKPd+FjAaTAAmsMAFW9lY4ALw8CZCAMwIUe8548WgSIAESoNhjDpAACfiKAMWer8JFY0mABDxAgGLPA0GgCSRAAvYJUOzZZ8UjSYAESEAiQLHHPCABEvAVAYo9X4WLxpIACXiAAMWeB4JAE0igTSCX204YFgS2bw/h4MEKOVkQSCQOkhEJkAAJNAlQ7DERSMBDBCSxl0gkPGQRTfEjgVwuB4o9P0aONpPAYAhQ7A2GK1slgZ4IUOz1hI0naQhQ7DElSIAElAQo9pgPJOAhAhR7HgqGj02h2PNx8Gg6CQyAAMXeAKCySRLolQDFXq/keJ6SAMUe84EESICVPeYACXiUAMWeRwPjM7Mo9nwWMJpLAgMmwMregAGzeRJwQsANsbdqVUR1yaWlkhMTdI/Vtikd1E+7UntOz7eywapN5e9Gx2r/vVeWbrRv5Y9ZUCn2+k55NkACI0WAYm+kwkln/E6gX7GnJxD6EQ1tnm6324tNVja0hZmeiNT+ZnSslSC0a7cb7du9ll7OU+z5/UlA+0nAXQIUe+7yZGsk0BeBfsSemTgwqlhphZGykqX8zUpoSU63j9EKpjYQvfbMBJoWpJUNTsWeZI8el7ad/YgtPRZKRtr/1kuafq5PsdfXbciTSWDkCFDsjVxI6ZCfCQxD7BlVr5wKHysBadWecijYjk12xJ6ZgNO7hpmNbUGmtNNubtkRe1btU+zZpc3jSIAErAhQ7FkR4u8kMEQCwxZ7StesKoNaDHpVQbNqoNkQqR1ho6w6WlULjaqIelU7q6FbK1FmVZXrtX07TIxSk5W9Id60vBQJ+IAAxZ4PgkQTg0NgGGLPSLxYiT2rBRV2qmRGQ6R2hI3VMVaVOzti08k1zLLSiIWT9q2ONbs+xV5wnhn0lATsEKDYs0OJx5DAkAgMS+y13bFTdWqLw6CJPath437FnlX7FHtDuul4GRIIAAGKvQAEmS76h0A/Ys9IlFnNnbNTbbMjPJxW9iR7nSyGsLLB6fWNFqeY2WRlg56IVv6blc92xbdVRrOyZ0WIv5NAsAhQ7AUr3vTW4wT6FXttwad0085WJFpBohQlvVb2tLbYXY1rJHishFa/Yk/PT+08QavqppnYc9q+lb9mqUyx5/EbneaRwJAJUOwNGTgvRwLmM1APlQAACJNJREFUnfR2JBIJQiKBvghQ7PWFjyeTwMgRoNgbuZDSIT8TcKOy52f//WK73srgtu12q3+D9JVib5B02TYJ+I8AxZ7/YkaLR5gAxd4IB3eIrlHsDRE2L0UCPiBAseeDINHE4BCg2AtOrAfpKcXeIOmybRLwHwGKPf/FjBaPMAGKvREO7hBdo9gbImxeigR8QIBizwdBoonBIUCxF5xYD9JTir1B0mXbJOA/AhR7/osZLR5hAhR7IxzcIbpGsTdE2LwUCfiAAMWeD4JEE4NDgGIvOLEepKcUe4Oky7ZJwH8EKPb8FzNaPMIEJLHHPxJwg0AicdCNZtgGCZDACBCg2BuBINIFEiABEiABEiABEjAiQLHH3CABEiABEiABEiCBESawQmLveTz//StwxWUjTJaukQAJkAAJkAAJkIAHCDgQe8/j2N0n8cx75vCBkJ7lT+LPbvo68MdGv7fPeR7Fu0/i24btWFNpVB7Du/f8C0o/Bu768Fsh3nSp9UnLRyjttGuzg+ZdO9TLtrnmJBsiARIgARIgARIYMAEXxZ5dS61Eo3U7//fAEcxffCM++5611gd3HUGx1wM0nkICJEACJEACJOBTAi6KPaWI+iG+/dCX8bv31ZvVt6uvGsd/3/er2HzND5vVwfc/KdPalNqIv3jbFd3oXj6DYwdO46Mnf4xnf/qn8La3vQHi3dfj1ZCFYvt84HI89Ngt+GVNC41vfxXz93wXx575d/wLlNf/WQB2xZ503D/g5z78Wnzn0DN44Bng6v90FT695wqc3Hcaf/zkv+PCq8Yh7r8FGydfJVugtfuma/DBPetxVfNHp+3Jdj575yT+tVjDQz8EIhuvwkd2vwnXXNxy2PJ6T+Oq1Cv4aObf8KM3X4vyPdfiWd24SFz4RwIkQAIkQAIkMIoEBiP2Lj6FO+7+IX7n8C3YeBnwfPEE3nrfz+LTD9+EG1qCzXg4WB7mve+aafzV7nV49StP49juBTxwTQh/vfs6jAGQKnv3XW0kFE9DuPPbeN09m/CBG38OwLM4dvdX8H5M4fR9M7jCkdj7Oh64/io8fGAGV73yD/jo1q/jM6/8DD7yyU3Y/AsNfHX/CfzWK9fgO/vWYwzncOzuL6H45hshvnNtU5ievOcUduMalJu/y+LNfnvy8fOXXo6HDm3EL1/8gtzey2txav+v4NU2r3ds0zQ+u+d6XPgKMPb0gklcRjG96RMJkAAJkAAJkMBgxB6+gCv3/QR/ffgWvOniVtVrmbXFMO63HsNbdv8YH3l4E950Qeukp7+MtydexN0P3YGNF1uIPZ2YPv/QMaw/8Vqcvu9NjsXeD8S344M3yj5IIvPd+CVUdl8vX+XvTuDKQ5fI7Up233MB/uLwr7YqeQBeOY3fjT6LSNNuWbzZbm9ZlL4dHwi1GH7/caTeXkP0s5sRrTm/HipmceHNQAIkQAIkQAIkMIoEBiP2QudQ3P0lvPsJ4Orrx/GBO65G5Ka1uOICSbSYi71/fexhvP5vLm8JszZyeQj0qgc3Y/OkHbH3Ir5d+Q6+dvIH+ObTdXztWz/G1665qiexp1xw0lVRlMTTJ3+m2S4kQZlp6OTIT+NA7jfxjl/oXnBh1p5cgez4LDfcaeMdTzu/HmAWl1FMb/pEAiRAAiRAAiQwILEngf0JGrUzKD32HRw7XMdDr1yCvzp8GzZeNmCx98pT+LOtFXxmchw7Nl2BG15/JV5dWcDsyd4qe47E3nL1UC+xBiD2HF5PtsooLrwZSIAESIAESIAERpHAAMWeEtcZfGrr3+Fr225GJvrv5lu49DmM2/jyo7j60DjKn3zT8nDqMw/+LcJfmRxoZe+KyhcQ2vMTfEw5/KzKmF7E3jdw4Z/9Jt7z+tYwbu2r+C/vfAF3ScPC33Z+ve4EVsblNaOY3/SJBEiABEiABAJPYCBib8fLJxA+8Cp87JO/jjdddgHw9FfxvvfUsPGT0nCmXNlbuPM3IN4kLbfontPX1wKNpuh6BQdai0P+tfJlvF/ak++yK1FuzqdzshpXvW+g+bDr0/jMtgX85TXX4s/3rccVOI/nH/sS3n3fqyAevgU3XNCL2JMWdFyJz+7fgGsuPofingX80eQb8PDu6zEG59drfNksLoG/FwiABEiABEiABEaSgGOx19n2pMNjb3MjZfXWK9988BQ+euil5tYrr/3ZMdy97814z41y9ej54sO44w/+Dc/e8Uv4bnuxgxKvZkuR33rbG/CR5tYr8p/palz8EN/85Bfwvs828B38FCKh1fjgna9AEBrYW7wNb1KJLrONi52KM2nrlafwmXu+iT/6Pz/GswDeuO61SO+bxS9fJglap+21tmr5X+NYuK+99crVEPf9SmcBiMPrQWJjGBdZhB/bZLDKeSTTn06RAAmQAAmQwOgTcCD2Rh8GPSQBEiABEiABEiCBUSNgW+xdedORUfOd/pgQ+O5jc+RDAiRAAiRAAiQwAgRsi70R8JUukAAJkAAJkAAJkEDgCFDsBS7kdJgESIAESIAESCBIBCj2ghRt+koCJEACJEACJBA4AhR7gQs5HSYBEiABEiABEggSAYq9IEWbvpIACZAACZAACQSOAMVe4EJOh0mABEiABEiABIJEgGIvSNGmryRAAiRAAiRAAoEjQLEXuJDTYRIgARIgARIggSARoNgLUrTpKwmQAAmQAAmQQOAIUOwFLuR0mARIgARIgARIIEgEKPaCFG36SgIkQAIkQAIkEDgCFHuBCzkdJgESIAESIAESCBIBir0gRZu+kgAJkAAJkAAJBI4AxV7gQk6HSYAESIAESIAEgkSAYi9I0aavJEACJEACJEACgSNAsRe4kNNhEiABEiABEiCBIBGg2AtStOkrCZAACZAACZBA4AhQ7AUu5HSYBEiABEiABEggSAQo9oIUbfpKAiRAAiRAAiQQOAL/H/dZU7ZIK85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685800" y="884396"/>
            <a:ext cx="8077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Diagonalises</a:t>
            </a:r>
            <a:r>
              <a:rPr lang="en-US" dirty="0"/>
              <a:t> Hamiltonian to obtain </a:t>
            </a:r>
            <a:r>
              <a:rPr lang="en-US" b="1" dirty="0">
                <a:solidFill>
                  <a:srgbClr val="0C00F6"/>
                </a:solidFill>
              </a:rPr>
              <a:t>exact probabilities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Three step process: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Build Hamiltonian</a:t>
            </a:r>
            <a:r>
              <a:rPr lang="en-US" dirty="0"/>
              <a:t> from parameters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Solve Hamiltonian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Fast algorithm from </a:t>
            </a:r>
            <a:r>
              <a:rPr lang="en-US" dirty="0" err="1"/>
              <a:t>GLoBES</a:t>
            </a:r>
            <a:r>
              <a:rPr lang="en-US" dirty="0"/>
              <a:t> for 3 neutrinos*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Propagate neutrino</a:t>
            </a:r>
            <a:r>
              <a:rPr lang="en-US" dirty="0"/>
              <a:t> state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Repeat for each step of constant matter in neutrino path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PremModel</a:t>
            </a:r>
            <a:r>
              <a:rPr lang="en-US" dirty="0"/>
              <a:t> class has built-in Earth layers model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6400800"/>
            <a:ext cx="3786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*J. Kopp, Int. J. Mod. Phys. C, </a:t>
            </a:r>
            <a:r>
              <a:rPr lang="en-US" sz="1400" b="1" dirty="0"/>
              <a:t>19</a:t>
            </a:r>
            <a:r>
              <a:rPr lang="en-US" sz="1400" dirty="0"/>
              <a:t>, 523 (2008)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6454685" y="3048000"/>
          <a:ext cx="253691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6454685" y="832067"/>
          <a:ext cx="2689315" cy="229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6789497" y="5867400"/>
            <a:ext cx="21259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Up-going (42+2 layers)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5FA691-D3F1-4630-8927-3A2420562467}"/>
              </a:ext>
            </a:extLst>
          </p:cNvPr>
          <p:cNvSpPr txBox="1"/>
          <p:nvPr/>
        </p:nvSpPr>
        <p:spPr>
          <a:xfrm>
            <a:off x="1524000" y="4340423"/>
            <a:ext cx="358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https://github.com/joaoabcoelho/OscProb</a:t>
            </a:r>
            <a:endParaRPr lang="en-US" sz="1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E97659-9E84-44AE-8023-2F6FA84C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4896323" cy="15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8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Why Performance Matters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5" name="Espaço Reservado para Conteúdo 5"/>
          <p:cNvSpPr txBox="1">
            <a:spLocks/>
          </p:cNvSpPr>
          <p:nvPr/>
        </p:nvSpPr>
        <p:spPr>
          <a:xfrm>
            <a:off x="381000" y="914400"/>
            <a:ext cx="83820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274320">
              <a:spcBef>
                <a:spcPts val="600"/>
              </a:spcBef>
            </a:pPr>
            <a:r>
              <a:rPr lang="en-US" sz="1800" dirty="0"/>
              <a:t>Computing oscillation probabilities is a big part of CPU time</a:t>
            </a:r>
          </a:p>
          <a:p>
            <a:pPr marL="182880" indent="-274320">
              <a:spcBef>
                <a:spcPts val="600"/>
              </a:spcBef>
            </a:pPr>
            <a:r>
              <a:rPr lang="en-US" sz="1800" dirty="0"/>
              <a:t>Total computations:   </a:t>
            </a:r>
            <a:r>
              <a:rPr lang="en-US" sz="1800" b="1" dirty="0" err="1"/>
              <a:t>F</a:t>
            </a:r>
            <a:r>
              <a:rPr lang="en-US" sz="1800" b="1" baseline="-25000" dirty="0" err="1"/>
              <a:t>p</a:t>
            </a:r>
            <a:r>
              <a:rPr lang="en-US" sz="1800" b="1" dirty="0"/>
              <a:t> × </a:t>
            </a:r>
            <a:r>
              <a:rPr lang="en-US" sz="1800" b="1" dirty="0" err="1"/>
              <a:t>F</a:t>
            </a:r>
            <a:r>
              <a:rPr lang="en-US" sz="1800" b="1" baseline="-25000" dirty="0" err="1"/>
              <a:t>d</a:t>
            </a:r>
            <a:r>
              <a:rPr lang="en-US" sz="1800" b="1" dirty="0"/>
              <a:t> × CP × E</a:t>
            </a:r>
            <a:r>
              <a:rPr lang="en-US" sz="1800" b="1" baseline="-25000" dirty="0"/>
              <a:t>b</a:t>
            </a:r>
            <a:r>
              <a:rPr lang="en-US" sz="1800" b="1" dirty="0"/>
              <a:t> × </a:t>
            </a:r>
            <a:r>
              <a:rPr lang="en-US" sz="1800" b="1" dirty="0" err="1">
                <a:latin typeface="Symbol" panose="05050102010706020507" pitchFamily="18" charset="2"/>
              </a:rPr>
              <a:t>Q</a:t>
            </a:r>
            <a:r>
              <a:rPr lang="en-US" sz="1800" b="1" baseline="-25000" dirty="0" err="1"/>
              <a:t>b</a:t>
            </a:r>
            <a:r>
              <a:rPr lang="en-US" sz="1800" b="1" dirty="0"/>
              <a:t> × L × C × </a:t>
            </a:r>
            <a:r>
              <a:rPr lang="en-US" sz="1800" b="1" dirty="0" err="1"/>
              <a:t>Pn</a:t>
            </a:r>
            <a:r>
              <a:rPr lang="en-US" sz="1800" b="1" dirty="0"/>
              <a:t> × M</a:t>
            </a:r>
          </a:p>
          <a:p>
            <a:pPr marL="582930" lvl="1" indent="-274320">
              <a:spcBef>
                <a:spcPts val="600"/>
              </a:spcBef>
            </a:pPr>
            <a:r>
              <a:rPr lang="en-US" sz="1400" dirty="0" err="1"/>
              <a:t>Fp</a:t>
            </a:r>
            <a:r>
              <a:rPr lang="en-US" sz="1400" dirty="0"/>
              <a:t>: Initial </a:t>
            </a:r>
            <a:r>
              <a:rPr lang="en-US" sz="1400" dirty="0" err="1"/>
              <a:t>flavours</a:t>
            </a:r>
            <a:r>
              <a:rPr lang="en-US" sz="1400" dirty="0"/>
              <a:t> produced (2)</a:t>
            </a:r>
          </a:p>
          <a:p>
            <a:pPr marL="582930" lvl="1" indent="-274320">
              <a:spcBef>
                <a:spcPts val="600"/>
              </a:spcBef>
            </a:pPr>
            <a:r>
              <a:rPr lang="en-US" sz="1400" dirty="0" err="1"/>
              <a:t>Fd</a:t>
            </a:r>
            <a:r>
              <a:rPr lang="en-US" sz="1400" dirty="0"/>
              <a:t>: </a:t>
            </a:r>
            <a:r>
              <a:rPr lang="en-US" sz="1400" dirty="0" err="1"/>
              <a:t>Flavours</a:t>
            </a:r>
            <a:r>
              <a:rPr lang="en-US" sz="1400" dirty="0"/>
              <a:t> detected (3+NC)</a:t>
            </a:r>
          </a:p>
          <a:p>
            <a:pPr marL="582930" lvl="1" indent="-274320">
              <a:spcBef>
                <a:spcPts val="600"/>
              </a:spcBef>
            </a:pPr>
            <a:r>
              <a:rPr lang="en-US" sz="1400" dirty="0"/>
              <a:t>CP: Nu and </a:t>
            </a:r>
            <a:r>
              <a:rPr lang="en-US" sz="1400" dirty="0" err="1"/>
              <a:t>nubar</a:t>
            </a:r>
            <a:r>
              <a:rPr lang="en-US" sz="1400" dirty="0"/>
              <a:t> (2)</a:t>
            </a:r>
          </a:p>
          <a:p>
            <a:pPr marL="582930" lvl="1" indent="-274320">
              <a:spcBef>
                <a:spcPts val="600"/>
              </a:spcBef>
            </a:pPr>
            <a:r>
              <a:rPr lang="en-US" sz="1400" dirty="0"/>
              <a:t>E</a:t>
            </a:r>
            <a:r>
              <a:rPr lang="en-US" sz="1400" baseline="-25000" dirty="0"/>
              <a:t>b</a:t>
            </a:r>
            <a:r>
              <a:rPr lang="en-US" sz="1400" dirty="0"/>
              <a:t>: Energy bins (~100)</a:t>
            </a:r>
          </a:p>
          <a:p>
            <a:pPr marL="582930" lvl="1" indent="-274320">
              <a:spcBef>
                <a:spcPts val="600"/>
              </a:spcBef>
            </a:pPr>
            <a:r>
              <a:rPr lang="en-US" sz="1400" dirty="0" err="1">
                <a:latin typeface="Symbol" panose="05050102010706020507" pitchFamily="18" charset="2"/>
              </a:rPr>
              <a:t>Q</a:t>
            </a:r>
            <a:r>
              <a:rPr lang="en-US" sz="1400" baseline="-25000" dirty="0" err="1"/>
              <a:t>b</a:t>
            </a:r>
            <a:r>
              <a:rPr lang="en-US" sz="1400" dirty="0"/>
              <a:t>: Direction bins (~100)</a:t>
            </a:r>
          </a:p>
          <a:p>
            <a:pPr marL="582930" lvl="1" indent="-274320">
              <a:spcBef>
                <a:spcPts val="600"/>
              </a:spcBef>
            </a:pPr>
            <a:r>
              <a:rPr lang="en-US" sz="1400" dirty="0"/>
              <a:t>L: Earth layers to cross (~40)</a:t>
            </a:r>
          </a:p>
          <a:p>
            <a:pPr marL="582930" lvl="1" indent="-274320">
              <a:spcBef>
                <a:spcPts val="600"/>
              </a:spcBef>
            </a:pPr>
            <a:r>
              <a:rPr lang="en-US" sz="1400" dirty="0">
                <a:latin typeface="+mj-lt"/>
              </a:rPr>
              <a:t>C</a:t>
            </a:r>
            <a:r>
              <a:rPr lang="en-US" sz="1400" dirty="0"/>
              <a:t>: </a:t>
            </a:r>
            <a:r>
              <a:rPr lang="en-US" sz="1400" dirty="0">
                <a:latin typeface="Symbol" panose="05050102010706020507" pitchFamily="18" charset="2"/>
              </a:rPr>
              <a:t>Dc</a:t>
            </a:r>
            <a:r>
              <a:rPr lang="en-US" sz="1400" baseline="30000" dirty="0"/>
              <a:t>2</a:t>
            </a:r>
            <a:r>
              <a:rPr lang="en-US" sz="1400" dirty="0"/>
              <a:t> surface points (e.g. contour: ~50x50)</a:t>
            </a:r>
          </a:p>
          <a:p>
            <a:pPr marL="582930" lvl="1" indent="-274320">
              <a:spcBef>
                <a:spcPts val="600"/>
              </a:spcBef>
            </a:pPr>
            <a:r>
              <a:rPr lang="en-US" sz="1400" dirty="0" err="1"/>
              <a:t>P</a:t>
            </a:r>
            <a:r>
              <a:rPr lang="en-US" sz="1400" baseline="-25000" dirty="0" err="1"/>
              <a:t>n</a:t>
            </a:r>
            <a:r>
              <a:rPr lang="en-US" sz="1400" dirty="0"/>
              <a:t>: Nuisance parameters (e.g. syst.: ~20)</a:t>
            </a:r>
          </a:p>
          <a:p>
            <a:pPr marL="582930" lvl="1" indent="-274320">
              <a:spcBef>
                <a:spcPts val="600"/>
              </a:spcBef>
            </a:pPr>
            <a:r>
              <a:rPr lang="en-US" sz="1400" dirty="0"/>
              <a:t>M: </a:t>
            </a:r>
            <a:r>
              <a:rPr lang="en-US" sz="1400" dirty="0" err="1"/>
              <a:t>Minimisation</a:t>
            </a:r>
            <a:r>
              <a:rPr lang="en-US" sz="1400" dirty="0"/>
              <a:t> steps (~100)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495800"/>
            <a:ext cx="41148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1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Typically </a:t>
            </a:r>
            <a:r>
              <a:rPr lang="en-US" b="1" dirty="0">
                <a:solidFill>
                  <a:srgbClr val="FF0000"/>
                </a:solidFill>
              </a:rPr>
              <a:t>~10</a:t>
            </a:r>
            <a:r>
              <a:rPr lang="en-US" b="1" baseline="30000" dirty="0">
                <a:solidFill>
                  <a:srgbClr val="FF0000"/>
                </a:solidFill>
              </a:rPr>
              <a:t>13</a:t>
            </a:r>
            <a:r>
              <a:rPr lang="en-US" dirty="0"/>
              <a:t> computations to obtain a full likelihood surface</a:t>
            </a:r>
          </a:p>
          <a:p>
            <a:pPr marL="19431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At 1µs / comp.: </a:t>
            </a:r>
            <a:r>
              <a:rPr lang="en-US" b="1" dirty="0">
                <a:solidFill>
                  <a:srgbClr val="FF0000"/>
                </a:solidFill>
              </a:rPr>
              <a:t>~1 CPU-year</a:t>
            </a:r>
          </a:p>
          <a:p>
            <a:pPr marL="19431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 typically grows with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marL="19431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Feldman-Cousins corrections would require ~10k contours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867" y="1752600"/>
            <a:ext cx="4296273" cy="44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8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7"/>
          <p:cNvSpPr txBox="1"/>
          <p:nvPr/>
        </p:nvSpPr>
        <p:spPr>
          <a:xfrm>
            <a:off x="1981200" y="-71718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Main </a:t>
            </a:r>
            <a:r>
              <a:rPr lang="en-US" sz="4400" dirty="0" err="1"/>
              <a:t>Optimisations</a:t>
            </a:r>
            <a:endParaRPr lang="en-US" sz="4400" dirty="0"/>
          </a:p>
        </p:txBody>
      </p:sp>
      <p:sp>
        <p:nvSpPr>
          <p:cNvPr id="15" name="CaixaDeTexto 8"/>
          <p:cNvSpPr txBox="1"/>
          <p:nvPr/>
        </p:nvSpPr>
        <p:spPr>
          <a:xfrm>
            <a:off x="685800" y="1035308"/>
            <a:ext cx="807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Use a fast algorithm for solving </a:t>
            </a:r>
            <a:r>
              <a:rPr lang="en-US" sz="2000" b="1" dirty="0" err="1">
                <a:solidFill>
                  <a:srgbClr val="0C00F6"/>
                </a:solidFill>
              </a:rPr>
              <a:t>eigensystem</a:t>
            </a:r>
            <a:endParaRPr lang="en-US" sz="2000" b="1" dirty="0">
              <a:solidFill>
                <a:srgbClr val="0C00F6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J. Kopp, Int. J. Mod. Phys. C, </a:t>
            </a:r>
            <a:r>
              <a:rPr lang="en-US" sz="2000" b="1" dirty="0"/>
              <a:t>19</a:t>
            </a:r>
            <a:r>
              <a:rPr lang="en-US" sz="2000" dirty="0"/>
              <a:t>, 523 (2008)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Uses analytical solutions for 3x3 matrix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Developed for </a:t>
            </a:r>
            <a:r>
              <a:rPr lang="en-US" sz="2000" dirty="0" err="1"/>
              <a:t>GLoBES</a:t>
            </a:r>
            <a:endParaRPr lang="en-US" sz="2000" dirty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Some BSM models need different methods: Eigen library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PMNS_Sterile</a:t>
            </a:r>
            <a:r>
              <a:rPr lang="en-US" sz="2000" dirty="0"/>
              <a:t> class solves </a:t>
            </a:r>
            <a:r>
              <a:rPr lang="en-US" sz="2000" dirty="0" err="1"/>
              <a:t>NxN</a:t>
            </a:r>
            <a:r>
              <a:rPr lang="en-US" sz="2000" dirty="0"/>
              <a:t> matrices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PMNS_Decay</a:t>
            </a:r>
            <a:r>
              <a:rPr lang="en-US" sz="2000" dirty="0"/>
              <a:t> class solves non-Hermitian matrices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Reduce number of operations when </a:t>
            </a:r>
            <a:r>
              <a:rPr lang="en-US" sz="2000" b="1" dirty="0">
                <a:solidFill>
                  <a:srgbClr val="0C00F6"/>
                </a:solidFill>
              </a:rPr>
              <a:t>computing Hamiltonian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Take into account known form of PMNS matrix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Caching of eigensystem for reusing known solutions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62000"/>
            <a:ext cx="67246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Hamiltonian </a:t>
            </a:r>
            <a:r>
              <a:rPr lang="en-US" sz="4400" dirty="0" err="1"/>
              <a:t>Optimisation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aixaDeTexto 8"/>
          <p:cNvSpPr txBox="1"/>
          <p:nvPr/>
        </p:nvSpPr>
        <p:spPr>
          <a:xfrm>
            <a:off x="3733800" y="4648200"/>
            <a:ext cx="449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 Each rotation only affects some columns and rows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Hermitian</a:t>
            </a:r>
            <a:r>
              <a:rPr lang="en-US" sz="2200" dirty="0"/>
              <a:t>, so only upper triangle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Total of </a:t>
            </a:r>
            <a:r>
              <a:rPr lang="en-US" sz="2200" b="1" dirty="0">
                <a:solidFill>
                  <a:srgbClr val="0C00F6"/>
                </a:solidFill>
              </a:rPr>
              <a:t>O(n</a:t>
            </a:r>
            <a:r>
              <a:rPr lang="en-US" sz="2200" b="1" baseline="30000" dirty="0">
                <a:solidFill>
                  <a:srgbClr val="0C00F6"/>
                </a:solidFill>
              </a:rPr>
              <a:t>3</a:t>
            </a:r>
            <a:r>
              <a:rPr lang="en-US" sz="2200" b="1" dirty="0">
                <a:solidFill>
                  <a:srgbClr val="0C00F6"/>
                </a:solidFill>
              </a:rPr>
              <a:t>) operations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Std. matrix </a:t>
            </a:r>
            <a:r>
              <a:rPr lang="en-US" sz="2200" dirty="0" err="1"/>
              <a:t>mult</a:t>
            </a:r>
            <a:r>
              <a:rPr lang="en-US" sz="2200" dirty="0"/>
              <a:t>. </a:t>
            </a:r>
            <a:r>
              <a:rPr lang="en-US" sz="2200" dirty="0">
                <a:latin typeface="Times New Roman"/>
                <a:cs typeface="Times New Roman"/>
              </a:rPr>
              <a:t>→ O(</a:t>
            </a:r>
            <a:r>
              <a:rPr lang="en-US" sz="2200" dirty="0"/>
              <a:t>n</a:t>
            </a:r>
            <a:r>
              <a:rPr lang="en-US" sz="2200" baseline="30000" dirty="0"/>
              <a:t>4</a:t>
            </a:r>
            <a:r>
              <a:rPr lang="en-US" sz="2200" dirty="0"/>
              <a:t>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0" y="1584960"/>
          <a:ext cx="22098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5x5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6x6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86600" y="12192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# of Operations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390B-7C2C-A047-A40A-A9C00ED8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Extra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92955-F01E-AD46-AA44-256CBF23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89BB-805C-624D-9CA4-95669B8CBDD6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723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Caching of eigensystem solutions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Often we have to solve the same </a:t>
            </a:r>
            <a:r>
              <a:rPr lang="en-GB" dirty="0" err="1"/>
              <a:t>eigensystem</a:t>
            </a:r>
            <a:r>
              <a:rPr lang="en-GB" dirty="0"/>
              <a:t> multiple times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E.g.: Neutrinos cross same Earth layer from different angles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/>
              <a:t>OscProb</a:t>
            </a:r>
            <a:r>
              <a:rPr lang="en-GB" dirty="0"/>
              <a:t> can save these to avoid repeated computations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Balance between hashing overhead and eigensystem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Earth models can be too detailed for our 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Default is 44 layers of constant density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Can easily go down to 15 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Even better, </a:t>
            </a:r>
            <a:r>
              <a:rPr lang="en-GB" dirty="0" err="1"/>
              <a:t>OscProb</a:t>
            </a:r>
            <a:r>
              <a:rPr lang="en-GB" dirty="0"/>
              <a:t> can dynamically merge similar layers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Parallelise oscillation propagations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Usually we need to compute 2x3 transitions (</a:t>
            </a:r>
            <a:r>
              <a:rPr lang="en-GB" dirty="0" err="1">
                <a:latin typeface="Symbol" panose="05050102010706020507" pitchFamily="18" charset="2"/>
              </a:rPr>
              <a:t>n</a:t>
            </a:r>
            <a:r>
              <a:rPr lang="en-GB" baseline="-25000" dirty="0" err="1"/>
              <a:t>e,</a:t>
            </a:r>
            <a:r>
              <a:rPr lang="en-GB" baseline="-25000" dirty="0" err="1">
                <a:latin typeface="Symbol" panose="05050102010706020507" pitchFamily="18" charset="2"/>
              </a:rPr>
              <a:t>m</a:t>
            </a:r>
            <a:r>
              <a:rPr lang="en-GB" dirty="0"/>
              <a:t> -&gt; </a:t>
            </a:r>
            <a:r>
              <a:rPr lang="en-GB" dirty="0" err="1">
                <a:latin typeface="Symbol" panose="05050102010706020507" pitchFamily="18" charset="2"/>
              </a:rPr>
              <a:t>n</a:t>
            </a:r>
            <a:r>
              <a:rPr lang="en-GB" baseline="-25000" dirty="0" err="1"/>
              <a:t>e,</a:t>
            </a:r>
            <a:r>
              <a:rPr lang="en-GB" baseline="-25000" dirty="0" err="1">
                <a:latin typeface="Symbol" panose="05050102010706020507" pitchFamily="18" charset="2"/>
              </a:rPr>
              <a:t>m</a:t>
            </a:r>
            <a:r>
              <a:rPr lang="en-GB" baseline="-25000" dirty="0" err="1"/>
              <a:t>,</a:t>
            </a:r>
            <a:r>
              <a:rPr lang="en-GB" baseline="-25000" dirty="0" err="1">
                <a:latin typeface="Symbol" panose="05050102010706020507" pitchFamily="18" charset="2"/>
              </a:rPr>
              <a:t>t</a:t>
            </a:r>
            <a:r>
              <a:rPr lang="en-GB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/>
              <a:t>OscProb</a:t>
            </a:r>
            <a:r>
              <a:rPr lang="en-GB" dirty="0"/>
              <a:t> can compute all of these in parallel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Avoids some extra propagation costs</a:t>
            </a:r>
          </a:p>
        </p:txBody>
      </p:sp>
    </p:spTree>
    <p:extLst>
      <p:ext uri="{BB962C8B-B14F-4D97-AF65-F5344CB8AC3E}">
        <p14:creationId xmlns:p14="http://schemas.microsoft.com/office/powerpoint/2010/main" val="251420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Neutrino Oscillations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26425" y="1343274"/>
            <a:ext cx="7795114" cy="4332666"/>
            <a:chOff x="726425" y="1343274"/>
            <a:chExt cx="7795114" cy="433266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371600" y="3429000"/>
              <a:ext cx="838200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71600" y="3657600"/>
              <a:ext cx="838200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>
              <a:off x="2057400" y="3429000"/>
              <a:ext cx="304800" cy="228600"/>
            </a:xfrm>
            <a:prstGeom prst="arc">
              <a:avLst>
                <a:gd name="adj1" fmla="val 16200000"/>
                <a:gd name="adj2" fmla="val 539379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374392" y="3448050"/>
              <a:ext cx="1143001" cy="190511"/>
              <a:chOff x="2907792" y="3448050"/>
              <a:chExt cx="1143001" cy="19051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907792" y="3448050"/>
                <a:ext cx="571500" cy="190500"/>
                <a:chOff x="2781300" y="3924300"/>
                <a:chExt cx="914400" cy="304800"/>
              </a:xfrm>
            </p:grpSpPr>
            <p:sp>
              <p:nvSpPr>
                <p:cNvPr id="16" name="Arc 15"/>
                <p:cNvSpPr/>
                <p:nvPr/>
              </p:nvSpPr>
              <p:spPr>
                <a:xfrm rot="5400000">
                  <a:off x="27432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rot="16200000">
                  <a:off x="29718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Arc 17"/>
                <p:cNvSpPr/>
                <p:nvPr/>
              </p:nvSpPr>
              <p:spPr>
                <a:xfrm rot="5400000">
                  <a:off x="32004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Arc 20"/>
                <p:cNvSpPr/>
                <p:nvPr/>
              </p:nvSpPr>
              <p:spPr>
                <a:xfrm rot="16200000">
                  <a:off x="34290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479293" y="3448055"/>
                <a:ext cx="571500" cy="190506"/>
                <a:chOff x="2781300" y="3924300"/>
                <a:chExt cx="914400" cy="304809"/>
              </a:xfrm>
            </p:grpSpPr>
            <p:sp>
              <p:nvSpPr>
                <p:cNvPr id="29" name="Arc 28"/>
                <p:cNvSpPr/>
                <p:nvPr/>
              </p:nvSpPr>
              <p:spPr>
                <a:xfrm rot="5400000">
                  <a:off x="27432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 rot="16200000">
                  <a:off x="29718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Arc 30"/>
                <p:cNvSpPr/>
                <p:nvPr/>
              </p:nvSpPr>
              <p:spPr>
                <a:xfrm rot="5400000">
                  <a:off x="32004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Arc 31"/>
                <p:cNvSpPr/>
                <p:nvPr/>
              </p:nvSpPr>
              <p:spPr>
                <a:xfrm rot="16200000">
                  <a:off x="3429000" y="3962410"/>
                  <a:ext cx="304799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2" name="Straight Connector 11"/>
            <p:cNvCxnSpPr>
              <a:stCxn id="32" idx="2"/>
            </p:cNvCxnSpPr>
            <p:nvPr/>
          </p:nvCxnSpPr>
          <p:spPr>
            <a:xfrm flipV="1">
              <a:off x="3517393" y="1828800"/>
              <a:ext cx="1588007" cy="17143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>
              <a:off x="3517393" y="3543183"/>
              <a:ext cx="280720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324600" y="1837944"/>
              <a:ext cx="1588007" cy="171438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 rot="3146050">
              <a:off x="6113025" y="3880636"/>
              <a:ext cx="1143001" cy="190511"/>
              <a:chOff x="2907792" y="3448050"/>
              <a:chExt cx="1143001" cy="190511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907792" y="3448050"/>
                <a:ext cx="571500" cy="190500"/>
                <a:chOff x="2781300" y="3924300"/>
                <a:chExt cx="914400" cy="304800"/>
              </a:xfrm>
            </p:grpSpPr>
            <p:sp>
              <p:nvSpPr>
                <p:cNvPr id="45" name="Arc 44"/>
                <p:cNvSpPr/>
                <p:nvPr/>
              </p:nvSpPr>
              <p:spPr>
                <a:xfrm rot="5400000">
                  <a:off x="27432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rot="16200000">
                  <a:off x="29718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Arc 46"/>
                <p:cNvSpPr/>
                <p:nvPr/>
              </p:nvSpPr>
              <p:spPr>
                <a:xfrm rot="5400000">
                  <a:off x="32004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Arc 47"/>
                <p:cNvSpPr/>
                <p:nvPr/>
              </p:nvSpPr>
              <p:spPr>
                <a:xfrm rot="16200000">
                  <a:off x="34290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3479293" y="3448055"/>
                <a:ext cx="571500" cy="190506"/>
                <a:chOff x="2781300" y="3924300"/>
                <a:chExt cx="914400" cy="304809"/>
              </a:xfrm>
            </p:grpSpPr>
            <p:sp>
              <p:nvSpPr>
                <p:cNvPr id="41" name="Arc 40"/>
                <p:cNvSpPr/>
                <p:nvPr/>
              </p:nvSpPr>
              <p:spPr>
                <a:xfrm rot="5400000">
                  <a:off x="27432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rot="16200000">
                  <a:off x="29718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Arc 42"/>
                <p:cNvSpPr/>
                <p:nvPr/>
              </p:nvSpPr>
              <p:spPr>
                <a:xfrm rot="5400000">
                  <a:off x="3200400" y="3962400"/>
                  <a:ext cx="304800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rot="16200000">
                  <a:off x="3429000" y="3962410"/>
                  <a:ext cx="304799" cy="228600"/>
                </a:xfrm>
                <a:prstGeom prst="arc">
                  <a:avLst>
                    <a:gd name="adj1" fmla="val 16200000"/>
                    <a:gd name="adj2" fmla="val 539379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9" name="Straight Connector 48"/>
            <p:cNvCxnSpPr/>
            <p:nvPr/>
          </p:nvCxnSpPr>
          <p:spPr>
            <a:xfrm rot="20225366">
              <a:off x="5448215" y="4749994"/>
              <a:ext cx="1676400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20225366">
              <a:off x="5586205" y="4951882"/>
              <a:ext cx="1524000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573451" y="4537741"/>
              <a:ext cx="1467002" cy="620005"/>
            </a:xfrm>
            <a:prstGeom prst="line">
              <a:avLst/>
            </a:prstGeom>
            <a:ln w="38100" cap="sq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064878" y="4432804"/>
              <a:ext cx="1406736" cy="683486"/>
            </a:xfrm>
            <a:prstGeom prst="line">
              <a:avLst/>
            </a:prstGeom>
            <a:ln w="38100" cap="sq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054476" y="4653654"/>
              <a:ext cx="1324720" cy="643637"/>
            </a:xfrm>
            <a:prstGeom prst="line">
              <a:avLst/>
            </a:prstGeom>
            <a:ln w="38100" cap="sq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554815">
              <a:off x="6983501" y="4866882"/>
              <a:ext cx="1524000" cy="0"/>
            </a:xfrm>
            <a:prstGeom prst="line">
              <a:avLst/>
            </a:prstGeom>
            <a:ln w="38100" cap="sq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26425" y="3119218"/>
              <a:ext cx="5405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latin typeface="Symbol" panose="05050102010706020507" pitchFamily="18" charset="2"/>
                </a:rPr>
                <a:t>p</a:t>
              </a:r>
              <a:r>
                <a:rPr lang="en-GB" sz="3600" b="1" baseline="30000" dirty="0">
                  <a:latin typeface="+mj-lt"/>
                </a:rPr>
                <a:t>-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36367" y="1343274"/>
              <a:ext cx="5533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solidFill>
                    <a:schemeClr val="accent6"/>
                  </a:solidFill>
                  <a:latin typeface="Symbol" panose="05050102010706020507" pitchFamily="18" charset="2"/>
                </a:rPr>
                <a:t>m</a:t>
              </a:r>
              <a:r>
                <a:rPr lang="en-GB" sz="3600" b="1" baseline="30000" dirty="0">
                  <a:solidFill>
                    <a:schemeClr val="accent6"/>
                  </a:solidFill>
                  <a:latin typeface="+mj-lt"/>
                </a:rPr>
                <a:t>-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977800" y="1381952"/>
              <a:ext cx="543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00B050"/>
                  </a:solidFill>
                  <a:latin typeface="+mj-lt"/>
                </a:rPr>
                <a:t>e</a:t>
              </a:r>
              <a:r>
                <a:rPr lang="en-GB" sz="3600" b="1" baseline="30000" dirty="0">
                  <a:solidFill>
                    <a:srgbClr val="00B050"/>
                  </a:solidFill>
                  <a:latin typeface="+mj-lt"/>
                </a:rPr>
                <a:t>-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67703" y="3442383"/>
              <a:ext cx="5613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solidFill>
                    <a:schemeClr val="bg1">
                      <a:lumMod val="50000"/>
                    </a:schemeClr>
                  </a:solidFill>
                  <a:latin typeface="Symbol" panose="05050102010706020507" pitchFamily="18" charset="2"/>
                </a:rPr>
                <a:t>n</a:t>
              </a:r>
              <a:r>
                <a:rPr lang="en-GB" sz="3600" b="1" baseline="-25000" dirty="0">
                  <a:solidFill>
                    <a:schemeClr val="bg1">
                      <a:lumMod val="50000"/>
                    </a:schemeClr>
                  </a:solidFill>
                  <a:latin typeface="Symbol" panose="05050102010706020507" pitchFamily="18" charset="2"/>
                </a:rPr>
                <a:t>?</a:t>
              </a:r>
              <a:endParaRPr lang="en-GB" sz="3600" b="1" baseline="300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811676" y="502960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latin typeface="+mj-lt"/>
                </a:rPr>
                <a:t>n</a:t>
              </a:r>
              <a:endParaRPr lang="en-GB" sz="3600" baseline="30000" dirty="0">
                <a:latin typeface="+mj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83654" y="5029200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latin typeface="+mj-lt"/>
                </a:rPr>
                <a:t>p</a:t>
              </a:r>
              <a:r>
                <a:rPr lang="en-GB" sz="3600" baseline="30000" dirty="0">
                  <a:latin typeface="+mj-lt"/>
                </a:rPr>
                <a:t>+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29000" y="3429000"/>
              <a:ext cx="603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ymbol" panose="05050102010706020507" pitchFamily="18" charset="2"/>
                </a:rPr>
                <a:t>n</a:t>
              </a:r>
              <a:r>
                <a:rPr lang="en-GB" sz="3600" b="1" baseline="-250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Symbol" panose="05050102010706020507" pitchFamily="18" charset="2"/>
                </a:rPr>
                <a:t>m</a:t>
              </a:r>
              <a:endParaRPr lang="en-GB" sz="3600" b="1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871970" y="3429000"/>
              <a:ext cx="5966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Symbol" panose="05050102010706020507" pitchFamily="18" charset="2"/>
                </a:rPr>
                <a:t>n</a:t>
              </a:r>
              <a:r>
                <a:rPr lang="en-GB" sz="3600" b="1" baseline="-25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lt"/>
                </a:rPr>
                <a:t>e</a:t>
              </a:r>
              <a:endParaRPr lang="en-GB" sz="3600" b="1" baseline="300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456735" y="3469815"/>
              <a:ext cx="145323" cy="14532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6243049" y="3468279"/>
              <a:ext cx="145323" cy="14532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2812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1F6EBDD0-9B92-48F5-BAD7-EF7A1AF005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5" y="4670266"/>
            <a:ext cx="3334879" cy="187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407F919-A3B0-4613-9004-02EAA294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21" y="4675029"/>
            <a:ext cx="3334879" cy="187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D216E41C-66D4-40F4-8C84-EFD9D324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21" y="4675029"/>
            <a:ext cx="3334879" cy="187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1390B-7C2C-A047-A40A-A9C00ED8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Iterative 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92955-F01E-AD46-AA44-256CBF23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89BB-805C-624D-9CA4-95669B8CBDD6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pic>
        <p:nvPicPr>
          <p:cNvPr id="4100" name="Picture 4" descr="equation">
            <a:extLst>
              <a:ext uri="{FF2B5EF4-FFF2-40B4-BE49-F238E27FC236}">
                <a16:creationId xmlns:a16="http://schemas.microsoft.com/office/drawing/2014/main" id="{580ED4C9-2F82-4645-9ED0-96ECFA6D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666875"/>
            <a:ext cx="75533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24637-E1E6-440C-BCA5-F029E676B7EA}"/>
              </a:ext>
            </a:extLst>
          </p:cNvPr>
          <p:cNvSpPr txBox="1"/>
          <p:nvPr/>
        </p:nvSpPr>
        <p:spPr>
          <a:xfrm>
            <a:off x="3230492" y="1198879"/>
            <a:ext cx="2690760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Zassenhaus</a:t>
            </a:r>
            <a:r>
              <a:rPr lang="en-US" b="1" dirty="0"/>
              <a:t> Formula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B6332-5B9F-4DA7-8B98-B76B9D0DF330}"/>
              </a:ext>
            </a:extLst>
          </p:cNvPr>
          <p:cNvSpPr txBox="1"/>
          <p:nvPr/>
        </p:nvSpPr>
        <p:spPr>
          <a:xfrm>
            <a:off x="2188577" y="2541060"/>
            <a:ext cx="4766846" cy="4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 is small, we can ignore higher order terms</a:t>
            </a:r>
          </a:p>
        </p:txBody>
      </p:sp>
      <p:pic>
        <p:nvPicPr>
          <p:cNvPr id="4102" name="Picture 6" descr="equation">
            <a:extLst>
              <a:ext uri="{FF2B5EF4-FFF2-40B4-BE49-F238E27FC236}">
                <a16:creationId xmlns:a16="http://schemas.microsoft.com/office/drawing/2014/main" id="{4B6B9E87-BA98-4A5E-95ED-2224B58D8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238500"/>
            <a:ext cx="7696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FBBFCE-7580-41A7-9852-37D982831B6C}"/>
              </a:ext>
            </a:extLst>
          </p:cNvPr>
          <p:cNvSpPr txBox="1"/>
          <p:nvPr/>
        </p:nvSpPr>
        <p:spPr>
          <a:xfrm>
            <a:off x="1250461" y="4065060"/>
            <a:ext cx="697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Everything is already diagonal. No need for solving eigensystems</a:t>
            </a:r>
          </a:p>
        </p:txBody>
      </p:sp>
      <p:pic>
        <p:nvPicPr>
          <p:cNvPr id="4104" name="Picture 8" descr="equation">
            <a:extLst>
              <a:ext uri="{FF2B5EF4-FFF2-40B4-BE49-F238E27FC236}">
                <a16:creationId xmlns:a16="http://schemas.microsoft.com/office/drawing/2014/main" id="{B4D3884F-6F7B-4F16-BC4E-3ACE863F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5" y="4974412"/>
            <a:ext cx="1164521" cy="2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quation">
            <a:extLst>
              <a:ext uri="{FF2B5EF4-FFF2-40B4-BE49-F238E27FC236}">
                <a16:creationId xmlns:a16="http://schemas.microsoft.com/office/drawing/2014/main" id="{D2E592DE-C574-4202-B00A-87D4F470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41" y="4974412"/>
            <a:ext cx="739959" cy="2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equation">
            <a:extLst>
              <a:ext uri="{FF2B5EF4-FFF2-40B4-BE49-F238E27FC236}">
                <a16:creationId xmlns:a16="http://schemas.microsoft.com/office/drawing/2014/main" id="{791D833C-B5D6-45A8-AB0A-0659070B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9200"/>
            <a:ext cx="1164521" cy="2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equation">
            <a:extLst>
              <a:ext uri="{FF2B5EF4-FFF2-40B4-BE49-F238E27FC236}">
                <a16:creationId xmlns:a16="http://schemas.microsoft.com/office/drawing/2014/main" id="{6B8133B1-DFBD-4BB6-BFE6-FC22F395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16" y="5029200"/>
            <a:ext cx="739959" cy="2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equation">
            <a:extLst>
              <a:ext uri="{FF2B5EF4-FFF2-40B4-BE49-F238E27FC236}">
                <a16:creationId xmlns:a16="http://schemas.microsoft.com/office/drawing/2014/main" id="{A6BB02FC-1154-43C0-BA7B-CECDF2F8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29200"/>
            <a:ext cx="1164521" cy="2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equation">
            <a:extLst>
              <a:ext uri="{FF2B5EF4-FFF2-40B4-BE49-F238E27FC236}">
                <a16:creationId xmlns:a16="http://schemas.microsoft.com/office/drawing/2014/main" id="{7F97DFC2-1C5F-4FAB-8FC0-99FC607B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16" y="5029200"/>
            <a:ext cx="739959" cy="2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72EFEB-7C95-42A9-8B6E-5E598001545A}"/>
              </a:ext>
            </a:extLst>
          </p:cNvPr>
          <p:cNvSpPr txBox="1"/>
          <p:nvPr/>
        </p:nvSpPr>
        <p:spPr>
          <a:xfrm>
            <a:off x="7924800" y="4974412"/>
            <a:ext cx="445055" cy="37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4494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Interpolation?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7CE-CB18-447E-AD8C-5717191B6380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EDE8AC-621D-4257-800A-7C2466AE445F}"/>
              </a:ext>
            </a:extLst>
          </p:cNvPr>
          <p:cNvGrpSpPr/>
          <p:nvPr/>
        </p:nvGrpSpPr>
        <p:grpSpPr>
          <a:xfrm>
            <a:off x="4800600" y="784795"/>
            <a:ext cx="4209290" cy="3591927"/>
            <a:chOff x="1894515" y="784795"/>
            <a:chExt cx="5050170" cy="4309478"/>
          </a:xfrm>
        </p:grpSpPr>
        <p:grpSp>
          <p:nvGrpSpPr>
            <p:cNvPr id="21" name="Groupe 20"/>
            <p:cNvGrpSpPr/>
            <p:nvPr/>
          </p:nvGrpSpPr>
          <p:grpSpPr>
            <a:xfrm>
              <a:off x="1894515" y="784795"/>
              <a:ext cx="5050170" cy="4309478"/>
              <a:chOff x="591310" y="818716"/>
              <a:chExt cx="5050170" cy="4309478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1310" y="818716"/>
                <a:ext cx="5050170" cy="4309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Box 23"/>
              <p:cNvSpPr txBox="1"/>
              <p:nvPr/>
            </p:nvSpPr>
            <p:spPr>
              <a:xfrm>
                <a:off x="3725995" y="3920121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IH</a:t>
                </a: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4248202" y="2280578"/>
                <a:ext cx="642638" cy="481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NH</a:t>
                </a:r>
              </a:p>
            </p:txBody>
          </p:sp>
        </p:grpSp>
        <p:sp>
          <p:nvSpPr>
            <p:cNvPr id="16" name="TextBox 22"/>
            <p:cNvSpPr txBox="1"/>
            <p:nvPr/>
          </p:nvSpPr>
          <p:spPr>
            <a:xfrm>
              <a:off x="3944790" y="2754868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C00F6"/>
                  </a:solidFill>
                  <a:latin typeface="Symbol" pitchFamily="18" charset="2"/>
                </a:rPr>
                <a:t>q</a:t>
              </a:r>
              <a:r>
                <a:rPr lang="en-US" b="1" baseline="-25000" dirty="0">
                  <a:solidFill>
                    <a:srgbClr val="0C00F6"/>
                  </a:solidFill>
                </a:rPr>
                <a:t>12</a:t>
              </a:r>
              <a:endParaRPr lang="en-US" b="1" baseline="30000" dirty="0">
                <a:solidFill>
                  <a:srgbClr val="0C00F6"/>
                </a:solidFill>
              </a:endParaRP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5544990" y="302574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b="1" baseline="-25000" dirty="0">
                  <a:solidFill>
                    <a:srgbClr val="FF0000"/>
                  </a:solidFill>
                </a:rPr>
                <a:t>13</a:t>
              </a:r>
              <a:endParaRPr lang="en-US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24"/>
            <p:cNvSpPr txBox="1"/>
            <p:nvPr/>
          </p:nvSpPr>
          <p:spPr>
            <a:xfrm>
              <a:off x="4419600" y="1109079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  <a:latin typeface="Symbol" pitchFamily="18" charset="2"/>
                </a:rPr>
                <a:t>q</a:t>
              </a:r>
              <a:r>
                <a:rPr lang="en-US" b="1" baseline="-25000" dirty="0">
                  <a:solidFill>
                    <a:srgbClr val="00B050"/>
                  </a:solidFill>
                </a:rPr>
                <a:t>23</a:t>
              </a:r>
              <a:endParaRPr lang="en-US" b="1" baseline="300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A736833-D0C1-40DE-88C3-FC66F1889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59" y="966342"/>
            <a:ext cx="4231274" cy="328881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2466E2-4346-4E72-8923-BF60782F12CB}"/>
              </a:ext>
            </a:extLst>
          </p:cNvPr>
          <p:cNvSpPr txBox="1">
            <a:spLocks/>
          </p:cNvSpPr>
          <p:nvPr/>
        </p:nvSpPr>
        <p:spPr>
          <a:xfrm>
            <a:off x="609600" y="4800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Interpolating oscillation probabilities can be difficult due to fast oscillations at some energies</a:t>
            </a:r>
          </a:p>
          <a:p>
            <a:r>
              <a:rPr lang="en-US" sz="2000" dirty="0"/>
              <a:t>One idea would be to instead interpolate the eigensystem solutions</a:t>
            </a:r>
          </a:p>
          <a:p>
            <a:r>
              <a:rPr lang="en-US" sz="2000" dirty="0"/>
              <a:t>Equivalent to interpolating the effective mixing parameters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2C7F69-FE98-4741-AE31-BFC685045FDE}"/>
              </a:ext>
            </a:extLst>
          </p:cNvPr>
          <p:cNvSpPr txBox="1"/>
          <p:nvPr/>
        </p:nvSpPr>
        <p:spPr>
          <a:xfrm>
            <a:off x="6900380" y="76200"/>
            <a:ext cx="1705738" cy="830997"/>
          </a:xfrm>
          <a:prstGeom prst="rect">
            <a:avLst/>
          </a:prstGeom>
          <a:noFill/>
          <a:ln w="38100">
            <a:solidFill>
              <a:srgbClr val="A825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825FF"/>
                </a:solidFill>
                <a:latin typeface="Stencil" panose="040409050D0802020404" pitchFamily="82" charset="0"/>
              </a:rPr>
              <a:t>HELP Needed</a:t>
            </a:r>
          </a:p>
        </p:txBody>
      </p:sp>
    </p:spTree>
    <p:extLst>
      <p:ext uri="{BB962C8B-B14F-4D97-AF65-F5344CB8AC3E}">
        <p14:creationId xmlns:p14="http://schemas.microsoft.com/office/powerpoint/2010/main" val="316333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0118B3-F68A-4D7B-B208-6A75FC24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176" y="2669875"/>
            <a:ext cx="3819646" cy="3669102"/>
          </a:xfrm>
          <a:prstGeom prst="rect">
            <a:avLst/>
          </a:prstGeom>
        </p:spPr>
      </p:pic>
      <p:sp>
        <p:nvSpPr>
          <p:cNvPr id="280" name="Google Shape;280;g20f795ff8f2_0_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Oscillation Averaging</a:t>
            </a:r>
            <a:endParaRPr dirty="0"/>
          </a:p>
        </p:txBody>
      </p:sp>
      <p:sp>
        <p:nvSpPr>
          <p:cNvPr id="281" name="Google Shape;281;g20f795ff8f2_0_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282" name="Google Shape;282;g20f795ff8f2_0_164"/>
          <p:cNvSpPr txBox="1">
            <a:spLocks noGrp="1"/>
          </p:cNvSpPr>
          <p:nvPr>
            <p:ph type="body" idx="1"/>
          </p:nvPr>
        </p:nvSpPr>
        <p:spPr>
          <a:xfrm>
            <a:off x="913374" y="888387"/>
            <a:ext cx="7582925" cy="41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Another problem with fast oscillations is computing the average oscillation over a bin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Simply taking the bin center value is equivalent to a linear approximation of the function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A0231-21DE-4E10-8F3E-836AEAF54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</p:spTree>
    <p:extLst>
      <p:ext uri="{BB962C8B-B14F-4D97-AF65-F5344CB8AC3E}">
        <p14:creationId xmlns:p14="http://schemas.microsoft.com/office/powerpoint/2010/main" val="428710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5A20A5-4C20-4EB4-A4F3-53ED7ACFF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176" y="2655498"/>
            <a:ext cx="3819646" cy="3669102"/>
          </a:xfrm>
          <a:prstGeom prst="rect">
            <a:avLst/>
          </a:prstGeom>
        </p:spPr>
      </p:pic>
      <p:sp>
        <p:nvSpPr>
          <p:cNvPr id="280" name="Google Shape;280;g20f795ff8f2_0_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Oscillation Averaging</a:t>
            </a:r>
            <a:endParaRPr dirty="0"/>
          </a:p>
        </p:txBody>
      </p:sp>
      <p:sp>
        <p:nvSpPr>
          <p:cNvPr id="281" name="Google Shape;281;g20f795ff8f2_0_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282" name="Google Shape;282;g20f795ff8f2_0_164"/>
          <p:cNvSpPr txBox="1">
            <a:spLocks noGrp="1"/>
          </p:cNvSpPr>
          <p:nvPr>
            <p:ph type="body" idx="1"/>
          </p:nvPr>
        </p:nvSpPr>
        <p:spPr>
          <a:xfrm>
            <a:off x="913374" y="888387"/>
            <a:ext cx="7582925" cy="41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Another problem with fast oscillations is computing the average oscillation over a bin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Simply taking the bin center value is equivalent to a linear approximation of the function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A0231-21DE-4E10-8F3E-836AEAF54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</p:spTree>
    <p:extLst>
      <p:ext uri="{BB962C8B-B14F-4D97-AF65-F5344CB8AC3E}">
        <p14:creationId xmlns:p14="http://schemas.microsoft.com/office/powerpoint/2010/main" val="1952347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f795ff8f2_0_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Oscillation Averaging</a:t>
            </a:r>
            <a:endParaRPr dirty="0"/>
          </a:p>
        </p:txBody>
      </p:sp>
      <p:sp>
        <p:nvSpPr>
          <p:cNvPr id="281" name="Google Shape;281;g20f795ff8f2_0_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sp>
        <p:nvSpPr>
          <p:cNvPr id="282" name="Google Shape;282;g20f795ff8f2_0_164"/>
          <p:cNvSpPr txBox="1">
            <a:spLocks noGrp="1"/>
          </p:cNvSpPr>
          <p:nvPr>
            <p:ph type="body" idx="1"/>
          </p:nvPr>
        </p:nvSpPr>
        <p:spPr>
          <a:xfrm>
            <a:off x="913374" y="888387"/>
            <a:ext cx="7582925" cy="41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Another problem with fast oscillations is computing the average oscillation over a bin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Will fail if function is not approximately linear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Gaussian quadrature improves this to 3</a:t>
            </a:r>
            <a:r>
              <a:rPr lang="en-US" sz="2000" baseline="30000" dirty="0"/>
              <a:t>rd</a:t>
            </a:r>
            <a:r>
              <a:rPr lang="en-US" sz="2000" dirty="0"/>
              <a:t> order polynomial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A0231-21DE-4E10-8F3E-836AEAF54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8569B-E593-4FC0-81DA-D8FEB66C2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74" y="2590800"/>
            <a:ext cx="3819646" cy="3669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3B647-0A7E-48F6-9513-7410E5A29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590800"/>
            <a:ext cx="3819646" cy="36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54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f795ff8f2_0_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Oscillation Averaging</a:t>
            </a:r>
            <a:endParaRPr dirty="0"/>
          </a:p>
        </p:txBody>
      </p:sp>
      <p:sp>
        <p:nvSpPr>
          <p:cNvPr id="281" name="Google Shape;281;g20f795ff8f2_0_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sp>
        <p:nvSpPr>
          <p:cNvPr id="282" name="Google Shape;282;g20f795ff8f2_0_164"/>
          <p:cNvSpPr txBox="1">
            <a:spLocks noGrp="1"/>
          </p:cNvSpPr>
          <p:nvPr>
            <p:ph type="body" idx="1"/>
          </p:nvPr>
        </p:nvSpPr>
        <p:spPr>
          <a:xfrm>
            <a:off x="913374" y="888387"/>
            <a:ext cx="7582925" cy="41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Another problem with fast oscillations is computing the average oscillation over a bin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But also fails for oscillating functions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Can be extended by moving from polynomial to trig functions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A0231-21DE-4E10-8F3E-836AEAF54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4F500-0E57-4D37-93D3-03695D8C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4" y="2579298"/>
            <a:ext cx="3819646" cy="3669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30F27-8136-4DF6-BA69-27C7C8D47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284" y="2558167"/>
            <a:ext cx="3819646" cy="36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09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2E8614-60CA-46EA-BFE4-22688A98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58167"/>
            <a:ext cx="3819646" cy="3669102"/>
          </a:xfrm>
          <a:prstGeom prst="rect">
            <a:avLst/>
          </a:prstGeom>
        </p:spPr>
      </p:pic>
      <p:sp>
        <p:nvSpPr>
          <p:cNvPr id="280" name="Google Shape;280;g20f795ff8f2_0_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Oscillation Averaging</a:t>
            </a:r>
            <a:endParaRPr dirty="0"/>
          </a:p>
        </p:txBody>
      </p:sp>
      <p:sp>
        <p:nvSpPr>
          <p:cNvPr id="281" name="Google Shape;281;g20f795ff8f2_0_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sp>
        <p:nvSpPr>
          <p:cNvPr id="282" name="Google Shape;282;g20f795ff8f2_0_164"/>
          <p:cNvSpPr txBox="1">
            <a:spLocks noGrp="1"/>
          </p:cNvSpPr>
          <p:nvPr>
            <p:ph type="body" idx="1"/>
          </p:nvPr>
        </p:nvSpPr>
        <p:spPr>
          <a:xfrm>
            <a:off x="913374" y="888387"/>
            <a:ext cx="7582925" cy="41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Another problem with fast oscillations is computing the average oscillation over a bin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Works even at high frequencies, but requires known </a:t>
            </a:r>
            <a:r>
              <a:rPr lang="en-US" sz="2000" dirty="0" err="1">
                <a:solidFill>
                  <a:schemeClr val="tx1"/>
                </a:solidFill>
              </a:rPr>
              <a:t>freqs</a:t>
            </a: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Also, only valid for single frequency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A0231-21DE-4E10-8F3E-836AEAF54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816B5-8783-4D37-81E1-5E12A52CB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558166"/>
            <a:ext cx="3819646" cy="366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99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f795ff8f2_0_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Oscillation Averaging</a:t>
            </a:r>
            <a:endParaRPr dirty="0"/>
          </a:p>
        </p:txBody>
      </p:sp>
      <p:sp>
        <p:nvSpPr>
          <p:cNvPr id="281" name="Google Shape;281;g20f795ff8f2_0_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sp>
        <p:nvSpPr>
          <p:cNvPr id="282" name="Google Shape;282;g20f795ff8f2_0_164"/>
          <p:cNvSpPr txBox="1">
            <a:spLocks noGrp="1"/>
          </p:cNvSpPr>
          <p:nvPr>
            <p:ph type="body" idx="1"/>
          </p:nvPr>
        </p:nvSpPr>
        <p:spPr>
          <a:xfrm>
            <a:off x="913372" y="914400"/>
            <a:ext cx="7582925" cy="15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Solution can be generalized for multiple frequencies</a:t>
            </a: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However, no analytical solution and hard to solve numerically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Current implementation approximates by assuming frequencies are hierarchical and can be solved independently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Numerical solution improves on this, bu</a:t>
            </a:r>
            <a:r>
              <a:rPr lang="en-US" sz="2000" dirty="0"/>
              <a:t>t doesn’t work reliably</a:t>
            </a: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A0231-21DE-4E10-8F3E-836AEAF54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696FE-0C97-47AE-89B9-9D5F8C24D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154" y="2438400"/>
            <a:ext cx="6813363" cy="4213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90325-1573-4E7F-9A45-718B098B5EA7}"/>
              </a:ext>
            </a:extLst>
          </p:cNvPr>
          <p:cNvSpPr txBox="1"/>
          <p:nvPr/>
        </p:nvSpPr>
        <p:spPr>
          <a:xfrm>
            <a:off x="7285862" y="228600"/>
            <a:ext cx="1705738" cy="830997"/>
          </a:xfrm>
          <a:prstGeom prst="rect">
            <a:avLst/>
          </a:prstGeom>
          <a:noFill/>
          <a:ln w="38100">
            <a:solidFill>
              <a:srgbClr val="A825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825FF"/>
                </a:solidFill>
                <a:latin typeface="Stencil" panose="040409050D0802020404" pitchFamily="82" charset="0"/>
              </a:rPr>
              <a:t>HELP Needed</a:t>
            </a:r>
          </a:p>
        </p:txBody>
      </p:sp>
    </p:spTree>
    <p:extLst>
      <p:ext uri="{BB962C8B-B14F-4D97-AF65-F5344CB8AC3E}">
        <p14:creationId xmlns:p14="http://schemas.microsoft.com/office/powerpoint/2010/main" val="2673758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f795ff8f2_0_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Alternative Approach</a:t>
            </a:r>
            <a:endParaRPr dirty="0"/>
          </a:p>
        </p:txBody>
      </p:sp>
      <p:sp>
        <p:nvSpPr>
          <p:cNvPr id="281" name="Google Shape;281;g20f795ff8f2_0_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sp>
        <p:nvSpPr>
          <p:cNvPr id="282" name="Google Shape;282;g20f795ff8f2_0_164"/>
          <p:cNvSpPr txBox="1">
            <a:spLocks noGrp="1"/>
          </p:cNvSpPr>
          <p:nvPr>
            <p:ph type="body" idx="1"/>
          </p:nvPr>
        </p:nvSpPr>
        <p:spPr>
          <a:xfrm>
            <a:off x="917008" y="911314"/>
            <a:ext cx="7582925" cy="544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perturbation theory to approximate evolution: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Based on very interesting new paper:</a:t>
            </a:r>
          </a:p>
          <a:p>
            <a:pPr lvl="1" indent="-355600">
              <a:spcBef>
                <a:spcPts val="400"/>
              </a:spcBef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  <a:hlinkClick r:id="rId3"/>
              </a:rPr>
              <a:t>https://arxiv.org/abs/2308.00037</a:t>
            </a:r>
            <a:endParaRPr lang="en-US" sz="2000" dirty="0">
              <a:solidFill>
                <a:schemeClr val="tx1"/>
              </a:solidFill>
            </a:endParaRPr>
          </a:p>
          <a:p>
            <a:pPr lvl="1" indent="-355600">
              <a:spcBef>
                <a:spcPts val="400"/>
              </a:spcBef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/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/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/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MaCh3 does something similar adapted from SK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A0231-21DE-4E10-8F3E-836AEAF54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30DFB-8602-4B81-A2A4-519F8ACEC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59" y="1391675"/>
            <a:ext cx="7066431" cy="89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693ECF-51FF-423A-829C-A9A978CCC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683" y="3167377"/>
            <a:ext cx="5393435" cy="2387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3E4B7E-B78D-41DF-9F03-5D25288BA0D1}"/>
              </a:ext>
            </a:extLst>
          </p:cNvPr>
          <p:cNvSpPr txBox="1"/>
          <p:nvPr/>
        </p:nvSpPr>
        <p:spPr>
          <a:xfrm>
            <a:off x="7285862" y="304800"/>
            <a:ext cx="1705738" cy="830997"/>
          </a:xfrm>
          <a:prstGeom prst="rect">
            <a:avLst/>
          </a:prstGeom>
          <a:noFill/>
          <a:ln w="38100">
            <a:solidFill>
              <a:srgbClr val="A825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825FF"/>
                </a:solidFill>
                <a:latin typeface="Stencil" panose="040409050D0802020404" pitchFamily="82" charset="0"/>
              </a:rPr>
              <a:t>HELP Needed</a:t>
            </a:r>
          </a:p>
        </p:txBody>
      </p:sp>
    </p:spTree>
    <p:extLst>
      <p:ext uri="{BB962C8B-B14F-4D97-AF65-F5344CB8AC3E}">
        <p14:creationId xmlns:p14="http://schemas.microsoft.com/office/powerpoint/2010/main" val="741701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f795ff8f2_0_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 err="1"/>
              <a:t>AvgProb</a:t>
            </a:r>
            <a:r>
              <a:rPr lang="en-GB" dirty="0"/>
              <a:t> Precision</a:t>
            </a:r>
            <a:endParaRPr dirty="0"/>
          </a:p>
        </p:txBody>
      </p:sp>
      <p:sp>
        <p:nvSpPr>
          <p:cNvPr id="281" name="Google Shape;281;g20f795ff8f2_0_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sp>
        <p:nvSpPr>
          <p:cNvPr id="282" name="Google Shape;282;g20f795ff8f2_0_164"/>
          <p:cNvSpPr txBox="1">
            <a:spLocks noGrp="1"/>
          </p:cNvSpPr>
          <p:nvPr>
            <p:ph type="body" idx="1"/>
          </p:nvPr>
        </p:nvSpPr>
        <p:spPr>
          <a:xfrm>
            <a:off x="752950" y="1193187"/>
            <a:ext cx="8161973" cy="41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Whatever the solution, we need to be able to estimate the approximation error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Current estimates are too conservative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Default</a:t>
            </a:r>
            <a:r>
              <a:rPr lang="en-US" sz="2000" dirty="0">
                <a:solidFill>
                  <a:schemeClr val="tx1"/>
                </a:solidFill>
              </a:rPr>
              <a:t> precision set to 0.01% but samples too many points 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analysis level, one needs to optimize </a:t>
            </a:r>
            <a:r>
              <a:rPr lang="en-US" sz="2000" dirty="0"/>
              <a:t>the balance between precision and speed in these calculations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A0231-21DE-4E10-8F3E-836AEAF54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C766C-FD9A-44EE-981F-2B6E22467859}"/>
              </a:ext>
            </a:extLst>
          </p:cNvPr>
          <p:cNvSpPr txBox="1"/>
          <p:nvPr/>
        </p:nvSpPr>
        <p:spPr>
          <a:xfrm>
            <a:off x="7133462" y="228600"/>
            <a:ext cx="1705738" cy="830997"/>
          </a:xfrm>
          <a:prstGeom prst="rect">
            <a:avLst/>
          </a:prstGeom>
          <a:noFill/>
          <a:ln w="38100">
            <a:solidFill>
              <a:srgbClr val="A825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825FF"/>
                </a:solidFill>
                <a:latin typeface="Stencil" panose="040409050D0802020404" pitchFamily="82" charset="0"/>
              </a:rPr>
              <a:t>HELP Needed</a:t>
            </a:r>
          </a:p>
        </p:txBody>
      </p:sp>
    </p:spTree>
    <p:extLst>
      <p:ext uri="{BB962C8B-B14F-4D97-AF65-F5344CB8AC3E}">
        <p14:creationId xmlns:p14="http://schemas.microsoft.com/office/powerpoint/2010/main" val="393645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76200"/>
            <a:ext cx="332051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Neutrino Oscillations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58FFB2-D74F-4312-98CA-6B132C2EC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5008473" cy="2887055"/>
          </a:xfrm>
          <a:prstGeom prst="rect">
            <a:avLst/>
          </a:prstGeom>
        </p:spPr>
      </p:pic>
      <p:pic>
        <p:nvPicPr>
          <p:cNvPr id="1028" name="Picture 4" descr="equation">
            <a:extLst>
              <a:ext uri="{FF2B5EF4-FFF2-40B4-BE49-F238E27FC236}">
                <a16:creationId xmlns:a16="http://schemas.microsoft.com/office/drawing/2014/main" id="{AA592608-1C20-4807-8369-94CBA4DC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42181"/>
            <a:ext cx="4589318" cy="33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quation">
            <a:extLst>
              <a:ext uri="{FF2B5EF4-FFF2-40B4-BE49-F238E27FC236}">
                <a16:creationId xmlns:a16="http://schemas.microsoft.com/office/drawing/2014/main" id="{1BC524A5-25EA-43EF-BA6D-136CD866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5" y="3035930"/>
            <a:ext cx="7021735" cy="3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quation">
            <a:extLst>
              <a:ext uri="{FF2B5EF4-FFF2-40B4-BE49-F238E27FC236}">
                <a16:creationId xmlns:a16="http://schemas.microsoft.com/office/drawing/2014/main" id="{520291A3-4FDC-4CA5-9720-86F9CD3C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23381"/>
            <a:ext cx="7557025" cy="3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quation">
            <a:extLst>
              <a:ext uri="{FF2B5EF4-FFF2-40B4-BE49-F238E27FC236}">
                <a16:creationId xmlns:a16="http://schemas.microsoft.com/office/drawing/2014/main" id="{1EFCE645-D9DA-4963-B3CA-E456893BE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" y="5029200"/>
            <a:ext cx="1610161" cy="62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quation">
            <a:extLst>
              <a:ext uri="{FF2B5EF4-FFF2-40B4-BE49-F238E27FC236}">
                <a16:creationId xmlns:a16="http://schemas.microsoft.com/office/drawing/2014/main" id="{32754A61-B905-4902-A85F-B5F764B44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6" y="5928748"/>
            <a:ext cx="732086" cy="2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063432-6411-47BA-9FD2-4E66AF372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3881" y="4953000"/>
            <a:ext cx="5522919" cy="1383518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8BCE8C53-5B17-42C2-914D-5A97A32483AA}"/>
              </a:ext>
            </a:extLst>
          </p:cNvPr>
          <p:cNvSpPr/>
          <p:nvPr/>
        </p:nvSpPr>
        <p:spPr>
          <a:xfrm>
            <a:off x="2314024" y="5410200"/>
            <a:ext cx="629752" cy="39621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390B-7C2C-A047-A40A-A9C00ED8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Benchmarking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92955-F01E-AD46-AA44-256CBF23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89BB-805C-624D-9CA4-95669B8CBDD6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Compute 100x20 oscillograms for </a:t>
            </a:r>
            <a:r>
              <a:rPr lang="en-GB" dirty="0">
                <a:latin typeface="Symbol" panose="05050102010706020507" pitchFamily="18" charset="2"/>
              </a:rPr>
              <a:t>n</a:t>
            </a:r>
            <a:r>
              <a:rPr lang="en-GB" baseline="-25000" dirty="0">
                <a:latin typeface="Symbol" panose="05050102010706020507" pitchFamily="18" charset="2"/>
              </a:rPr>
              <a:t>m</a:t>
            </a:r>
            <a:r>
              <a:rPr lang="en-GB" dirty="0"/>
              <a:t> -&gt; </a:t>
            </a:r>
            <a:r>
              <a:rPr lang="en-GB" dirty="0">
                <a:latin typeface="Symbol" panose="05050102010706020507" pitchFamily="18" charset="2"/>
              </a:rPr>
              <a:t>n</a:t>
            </a:r>
            <a:r>
              <a:rPr lang="en-GB" baseline="-25000" dirty="0"/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</a:t>
            </a:r>
            <a:r>
              <a:rPr lang="en-GB" dirty="0" err="1"/>
              <a:t>AvgProb</a:t>
            </a:r>
            <a:r>
              <a:rPr lang="en-GB" dirty="0"/>
              <a:t> to remove fast oscillations</a:t>
            </a:r>
            <a:endParaRPr lang="en-GB" dirty="0">
              <a:solidFill>
                <a:srgbClr val="0C00F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4DD5C0-C7A0-4B7A-8A15-8348951A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78" y="1987030"/>
            <a:ext cx="6664016" cy="34993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C688A7-BB6F-4E02-8466-573BA1E66BF8}"/>
              </a:ext>
            </a:extLst>
          </p:cNvPr>
          <p:cNvSpPr txBox="1"/>
          <p:nvPr/>
        </p:nvSpPr>
        <p:spPr>
          <a:xfrm>
            <a:off x="1143000" y="5791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Would be great to have some comparisons with other tools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7A7481-E720-432F-B758-42CE4161E48B}"/>
              </a:ext>
            </a:extLst>
          </p:cNvPr>
          <p:cNvSpPr txBox="1"/>
          <p:nvPr/>
        </p:nvSpPr>
        <p:spPr>
          <a:xfrm>
            <a:off x="6900380" y="381000"/>
            <a:ext cx="1705738" cy="830997"/>
          </a:xfrm>
          <a:prstGeom prst="rect">
            <a:avLst/>
          </a:prstGeom>
          <a:noFill/>
          <a:ln w="38100">
            <a:solidFill>
              <a:srgbClr val="A825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825FF"/>
                </a:solidFill>
                <a:latin typeface="Stencil" panose="040409050D0802020404" pitchFamily="82" charset="0"/>
              </a:rPr>
              <a:t>HELP Needed</a:t>
            </a:r>
          </a:p>
        </p:txBody>
      </p:sp>
    </p:spTree>
    <p:extLst>
      <p:ext uri="{BB962C8B-B14F-4D97-AF65-F5344CB8AC3E}">
        <p14:creationId xmlns:p14="http://schemas.microsoft.com/office/powerpoint/2010/main" val="3807866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0f795ff8f2_0_16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Conclusion</a:t>
            </a:r>
            <a:endParaRPr dirty="0"/>
          </a:p>
        </p:txBody>
      </p:sp>
      <p:sp>
        <p:nvSpPr>
          <p:cNvPr id="281" name="Google Shape;281;g20f795ff8f2_0_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sp>
        <p:nvSpPr>
          <p:cNvPr id="282" name="Google Shape;282;g20f795ff8f2_0_164"/>
          <p:cNvSpPr txBox="1">
            <a:spLocks noGrp="1"/>
          </p:cNvSpPr>
          <p:nvPr>
            <p:ph type="body" idx="1"/>
          </p:nvPr>
        </p:nvSpPr>
        <p:spPr>
          <a:xfrm>
            <a:off x="838200" y="1193187"/>
            <a:ext cx="7419975" cy="41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Oscillation calculations are the core of many analyses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Computations are fast, but need to be done trillions of times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OscProb</a:t>
            </a:r>
            <a:r>
              <a:rPr lang="en-US" sz="2000" dirty="0">
                <a:solidFill>
                  <a:schemeClr val="tx1"/>
                </a:solidFill>
              </a:rPr>
              <a:t> is a</a:t>
            </a:r>
            <a:r>
              <a:rPr lang="en-US" sz="2000" dirty="0"/>
              <a:t>n open source option for computing oscillations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Goal is to be fast and cover many BSM models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/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If you have ideas or would like to help with current issues, you are very welcome to contribute to the project in </a:t>
            </a:r>
            <a:r>
              <a:rPr lang="en-US" sz="2000" dirty="0" err="1">
                <a:solidFill>
                  <a:srgbClr val="0070C0"/>
                </a:solidFill>
              </a:rPr>
              <a:t>Github</a:t>
            </a:r>
            <a:endParaRPr lang="en-US" sz="2000" dirty="0">
              <a:solidFill>
                <a:srgbClr val="0070C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endParaRPr lang="en-US" sz="2000" dirty="0"/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rgbClr val="CF0BAE"/>
                </a:solidFill>
              </a:rPr>
              <a:t>Integrating </a:t>
            </a:r>
            <a:r>
              <a:rPr lang="en-US" sz="2000" dirty="0" err="1">
                <a:solidFill>
                  <a:srgbClr val="CF0BAE"/>
                </a:solidFill>
              </a:rPr>
              <a:t>OscProb</a:t>
            </a:r>
            <a:r>
              <a:rPr lang="en-US" sz="2000" dirty="0">
                <a:solidFill>
                  <a:srgbClr val="CF0BAE"/>
                </a:solidFill>
              </a:rPr>
              <a:t> into DUNE tools like MaCh3 would also be very much appreciated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A0231-21DE-4E10-8F3E-836AEAF54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6D7ED-A0CB-4D1D-A38C-EE1B28315128}"/>
              </a:ext>
            </a:extLst>
          </p:cNvPr>
          <p:cNvSpPr txBox="1"/>
          <p:nvPr/>
        </p:nvSpPr>
        <p:spPr>
          <a:xfrm>
            <a:off x="1810108" y="5585936"/>
            <a:ext cx="60853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Joao Coelho, Rebekah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Pestes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Alba Domi, Simon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Bourret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Ushakrhmn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lmaderer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&amp;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vicacuen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 (2023).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joaoabcoelho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/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OscProb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: v2.0.12 (v2.0.12).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Zenodo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3"/>
              </a:rPr>
              <a:t>https://doi.org/10.5281/zenodo.10104847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64D0F-3DF5-42EF-B567-A1E0729052F8}"/>
              </a:ext>
            </a:extLst>
          </p:cNvPr>
          <p:cNvSpPr txBox="1"/>
          <p:nvPr/>
        </p:nvSpPr>
        <p:spPr>
          <a:xfrm>
            <a:off x="6781800" y="235803"/>
            <a:ext cx="1705738" cy="830997"/>
          </a:xfrm>
          <a:prstGeom prst="rect">
            <a:avLst/>
          </a:prstGeom>
          <a:noFill/>
          <a:ln w="38100">
            <a:solidFill>
              <a:srgbClr val="A825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A825FF"/>
                </a:solidFill>
                <a:latin typeface="Stencil" panose="040409050D0802020404" pitchFamily="82" charset="0"/>
              </a:rPr>
              <a:t>HELP Needed</a:t>
            </a:r>
          </a:p>
        </p:txBody>
      </p:sp>
    </p:spTree>
    <p:extLst>
      <p:ext uri="{BB962C8B-B14F-4D97-AF65-F5344CB8AC3E}">
        <p14:creationId xmlns:p14="http://schemas.microsoft.com/office/powerpoint/2010/main" val="2958541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94699A-BE11-4DBF-9BCD-FB151ACB9C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95B5B-5107-4532-827E-D5EFBA5F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D1E43-7EB5-4A73-B2DC-2F298363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6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Missing Pieces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19200"/>
          </a:xfrm>
        </p:spPr>
        <p:txBody>
          <a:bodyPr>
            <a:normAutofit/>
          </a:bodyPr>
          <a:lstStyle/>
          <a:p>
            <a:r>
              <a:rPr lang="en-US" sz="2000" dirty="0"/>
              <a:t>Is 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23</a:t>
            </a:r>
            <a:r>
              <a:rPr lang="en-US" sz="2000" dirty="0"/>
              <a:t> = 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/4? Underlying symmetry?</a:t>
            </a:r>
          </a:p>
          <a:p>
            <a:r>
              <a:rPr lang="en-US" sz="2000" dirty="0"/>
              <a:t>Do neutrinos violate CP? (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baseline="-25000" dirty="0" err="1"/>
              <a:t>CP</a:t>
            </a:r>
            <a:r>
              <a:rPr lang="en-US" sz="2000" dirty="0"/>
              <a:t>)</a:t>
            </a:r>
          </a:p>
          <a:p>
            <a:r>
              <a:rPr lang="en-US" sz="2000" b="1" dirty="0"/>
              <a:t>What is the mass ordering?  (Mass Hierarchy)</a:t>
            </a:r>
          </a:p>
        </p:txBody>
      </p:sp>
      <p:pic>
        <p:nvPicPr>
          <p:cNvPr id="14" name="Picture 13" descr="Mass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97226"/>
            <a:ext cx="4724400" cy="3551174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890825" y="3118983"/>
            <a:ext cx="242775" cy="310017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01417" y="3419318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same?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68434" y="4418848"/>
            <a:ext cx="14175" cy="38100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38400" y="3962400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baseline="-25000" dirty="0" err="1"/>
              <a:t>CP</a:t>
            </a:r>
            <a:r>
              <a:rPr lang="en-US" sz="2400" dirty="0"/>
              <a:t> ?</a:t>
            </a:r>
            <a:endParaRPr lang="en-US" sz="2400" baseline="-250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43</a:t>
            </a:fld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667000" y="3124201"/>
            <a:ext cx="304800" cy="304799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Mass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697226"/>
            <a:ext cx="4724399" cy="355117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53293" y="3810000"/>
            <a:ext cx="1869423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m</a:t>
            </a:r>
            <a:r>
              <a:rPr lang="en-US" sz="2400" baseline="30000" dirty="0"/>
              <a:t>2</a:t>
            </a:r>
            <a:r>
              <a:rPr lang="en-US" sz="2400" baseline="-25000" dirty="0"/>
              <a:t>32 </a:t>
            </a:r>
            <a:r>
              <a:rPr lang="en-US" sz="2400" dirty="0"/>
              <a:t>&lt; 0 ?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600" baseline="-25000" dirty="0">
                <a:solidFill>
                  <a:schemeClr val="bg1">
                    <a:lumMod val="50000"/>
                  </a:schemeClr>
                </a:solidFill>
              </a:rPr>
              <a:t>31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&lt;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16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600" baseline="-25000" dirty="0">
                <a:solidFill>
                  <a:schemeClr val="bg1">
                    <a:lumMod val="50000"/>
                  </a:schemeClr>
                </a:solidFill>
              </a:rPr>
              <a:t>32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??)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JUNO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62400" y="2743200"/>
            <a:ext cx="2286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1219200" y="232789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900B4"/>
                </a:solidFill>
              </a:rPr>
              <a:t>Normal Hierarchy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31834" y="232789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900B4"/>
                </a:solidFill>
              </a:rPr>
              <a:t>Inverted Hierarchy</a:t>
            </a:r>
          </a:p>
        </p:txBody>
      </p:sp>
      <p:pic>
        <p:nvPicPr>
          <p:cNvPr id="15362" name="Picture 2" descr="https://latex.codecogs.com/gif.latex?%5Chuge%20%5Csin%5E22%5Ctheta%5Ctimes%5Csin%5E2%5Cleft%28%5Cfrac%7B%5CDelta%7Bm%5E2%7DL%7D%7B4E%7D%5Cright%20%2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3" t="-11969" r="-6019" b="-8854"/>
          <a:stretch/>
        </p:blipFill>
        <p:spPr bwMode="auto">
          <a:xfrm>
            <a:off x="6629400" y="902445"/>
            <a:ext cx="2286000" cy="773955"/>
          </a:xfrm>
          <a:prstGeom prst="rect">
            <a:avLst/>
          </a:prstGeom>
          <a:noFill/>
          <a:ln w="28575">
            <a:solidFill>
              <a:srgbClr val="0C00F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9"/>
          <p:cNvSpPr txBox="1"/>
          <p:nvPr/>
        </p:nvSpPr>
        <p:spPr>
          <a:xfrm>
            <a:off x="7010400" y="457200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C00F6"/>
                </a:solidFill>
              </a:rPr>
              <a:t>symmetries</a:t>
            </a:r>
          </a:p>
        </p:txBody>
      </p:sp>
    </p:spTree>
    <p:extLst>
      <p:ext uri="{BB962C8B-B14F-4D97-AF65-F5344CB8AC3E}">
        <p14:creationId xmlns:p14="http://schemas.microsoft.com/office/powerpoint/2010/main" val="4090538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07" y="3706763"/>
            <a:ext cx="3300070" cy="30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47" y="886215"/>
            <a:ext cx="3398825" cy="28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7" y="2067908"/>
            <a:ext cx="2336746" cy="289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Matter Effects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44</a:t>
            </a:fld>
            <a:endParaRPr lang="en-US"/>
          </a:p>
        </p:txBody>
      </p:sp>
      <p:cxnSp>
        <p:nvCxnSpPr>
          <p:cNvPr id="21" name="Connecteur en angle 20"/>
          <p:cNvCxnSpPr/>
          <p:nvPr/>
        </p:nvCxnSpPr>
        <p:spPr>
          <a:xfrm flipV="1">
            <a:off x="3281210" y="2215878"/>
            <a:ext cx="1747990" cy="1255819"/>
          </a:xfrm>
          <a:prstGeom prst="bent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/>
          <p:cNvCxnSpPr/>
          <p:nvPr/>
        </p:nvCxnSpPr>
        <p:spPr>
          <a:xfrm>
            <a:off x="3281210" y="3471697"/>
            <a:ext cx="1747990" cy="1405103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9"/>
          <p:cNvSpPr txBox="1"/>
          <p:nvPr/>
        </p:nvSpPr>
        <p:spPr>
          <a:xfrm>
            <a:off x="2895600" y="1519535"/>
            <a:ext cx="20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eff</a:t>
            </a:r>
            <a:r>
              <a:rPr lang="en-US" sz="2400" dirty="0"/>
              <a:t> = H</a:t>
            </a:r>
            <a:r>
              <a:rPr lang="en-US" sz="2400" baseline="-25000" dirty="0"/>
              <a:t>0</a:t>
            </a:r>
            <a:r>
              <a:rPr lang="en-US" sz="2400" dirty="0"/>
              <a:t> + </a:t>
            </a:r>
            <a:r>
              <a:rPr lang="en-US" sz="2400" dirty="0" err="1"/>
              <a:t>V</a:t>
            </a:r>
            <a:r>
              <a:rPr lang="en-US" sz="2400" baseline="-25000" dirty="0" err="1">
                <a:latin typeface="Symbol" panose="05050102010706020507" pitchFamily="18" charset="2"/>
              </a:rPr>
              <a:t>a</a:t>
            </a:r>
            <a:endParaRPr lang="en-US" sz="2400" dirty="0">
              <a:latin typeface="+mj-lt"/>
            </a:endParaRPr>
          </a:p>
        </p:txBody>
      </p:sp>
      <p:sp>
        <p:nvSpPr>
          <p:cNvPr id="51" name="TextBox 19"/>
          <p:cNvSpPr txBox="1"/>
          <p:nvPr/>
        </p:nvSpPr>
        <p:spPr>
          <a:xfrm>
            <a:off x="2895600" y="5253335"/>
            <a:ext cx="19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eff</a:t>
            </a:r>
            <a:r>
              <a:rPr lang="en-US" sz="2400" dirty="0"/>
              <a:t> = H</a:t>
            </a:r>
            <a:r>
              <a:rPr lang="en-US" sz="2400" baseline="-25000" dirty="0"/>
              <a:t>0</a:t>
            </a:r>
            <a:r>
              <a:rPr lang="en-US" sz="2400" dirty="0"/>
              <a:t> - </a:t>
            </a:r>
            <a:r>
              <a:rPr lang="en-US" sz="2400" dirty="0" err="1"/>
              <a:t>V</a:t>
            </a:r>
            <a:r>
              <a:rPr lang="en-US" sz="2400" baseline="-25000" dirty="0" err="1">
                <a:latin typeface="Symbol" panose="05050102010706020507" pitchFamily="18" charset="2"/>
              </a:rPr>
              <a:t>a</a:t>
            </a:r>
            <a:endParaRPr lang="en-US" sz="2400" baseline="-25000" dirty="0">
              <a:latin typeface="Symbol" panose="05050102010706020507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35" y="2485846"/>
            <a:ext cx="11715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40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Neutrino Oscillations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8" name="Picture 8" descr="https://latex.codecogs.com/gif.latex?%5Chuge%20P%28%5Cnu_%7B%5Calpha%7D%5Crightarrow%5Cnu_%7B%5Cbeta%7D%29%5Capprox%5Csin%5E22%5Ctheta%5C%20%5Ctimes%5C%20%5Csin%5E2%5Cleft%281.27%5Ctimes%5CDelta%7Bm%5E2%7D%5C%20%5B%5Cmbox%7BeV%7D%5E2%5D%5Ctimes%20L/E%5C%20%5B%5Cmbox%7Bkm/GeV%7D%5D%5Cright%2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2" t="-28985" r="-2350" b="-17647"/>
          <a:stretch/>
        </p:blipFill>
        <p:spPr bwMode="auto">
          <a:xfrm>
            <a:off x="457200" y="1219200"/>
            <a:ext cx="8310282" cy="770965"/>
          </a:xfrm>
          <a:prstGeom prst="rect">
            <a:avLst/>
          </a:prstGeom>
          <a:noFill/>
          <a:ln w="38100">
            <a:solidFill>
              <a:srgbClr val="0C00F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47975"/>
            <a:ext cx="77819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8"/>
          <p:cNvCxnSpPr/>
          <p:nvPr/>
        </p:nvCxnSpPr>
        <p:spPr>
          <a:xfrm flipV="1">
            <a:off x="2595562" y="3200400"/>
            <a:ext cx="0" cy="2438401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 rot="16200000">
            <a:off x="1852410" y="4393554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sin</a:t>
            </a:r>
            <a:r>
              <a:rPr lang="en-US" sz="2400" baseline="30000" dirty="0"/>
              <a:t>2</a:t>
            </a:r>
            <a:r>
              <a:rPr lang="en-US" sz="2400" dirty="0"/>
              <a:t>2</a:t>
            </a:r>
            <a:r>
              <a:rPr lang="en-US" sz="2400" dirty="0">
                <a:latin typeface="Symbol" pitchFamily="18" charset="2"/>
              </a:rPr>
              <a:t>q</a:t>
            </a:r>
            <a:endParaRPr lang="en-US" sz="2400" dirty="0"/>
          </a:p>
        </p:txBody>
      </p:sp>
      <p:cxnSp>
        <p:nvCxnSpPr>
          <p:cNvPr id="20" name="Straight Arrow Connector 18"/>
          <p:cNvCxnSpPr/>
          <p:nvPr/>
        </p:nvCxnSpPr>
        <p:spPr>
          <a:xfrm>
            <a:off x="1376362" y="2819400"/>
            <a:ext cx="2209800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6"/>
          <p:cNvSpPr txBox="1"/>
          <p:nvPr/>
        </p:nvSpPr>
        <p:spPr>
          <a:xfrm>
            <a:off x="1833562" y="2362200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a </a:t>
            </a:r>
            <a:r>
              <a:rPr lang="en-US" sz="2400" dirty="0">
                <a:cs typeface="Calibri" panose="020F0502020204030204" pitchFamily="34" charset="0"/>
              </a:rPr>
              <a:t>(</a:t>
            </a:r>
            <a:r>
              <a:rPr lang="en-US" sz="2400" dirty="0">
                <a:latin typeface="Symbol" panose="05050102010706020507" pitchFamily="18" charset="2"/>
              </a:rPr>
              <a:t>D</a:t>
            </a:r>
            <a:r>
              <a:rPr lang="en-US" sz="2400" dirty="0"/>
              <a:t>m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93537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The Data: Reactor Neutrinos</a:t>
            </a: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6521" y="835140"/>
            <a:ext cx="9160521" cy="5317325"/>
            <a:chOff x="533400" y="1458818"/>
            <a:chExt cx="8074536" cy="4686953"/>
          </a:xfrm>
        </p:grpSpPr>
        <p:pic>
          <p:nvPicPr>
            <p:cNvPr id="28" name="Picture 27" descr="Mas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458818"/>
              <a:ext cx="8074536" cy="4637182"/>
            </a:xfrm>
            <a:prstGeom prst="rect">
              <a:avLst/>
            </a:prstGeom>
          </p:spPr>
        </p:pic>
        <p:pic>
          <p:nvPicPr>
            <p:cNvPr id="3075" name="Picture 3" descr="D:\Estudos\Tufts\Talks\MINOS_Talks\WorldNus_Sterile\KamLAND_Osc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904" y="4409660"/>
              <a:ext cx="2318527" cy="173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9"/>
            <p:cNvSpPr txBox="1"/>
            <p:nvPr/>
          </p:nvSpPr>
          <p:spPr>
            <a:xfrm>
              <a:off x="6629400" y="4081007"/>
              <a:ext cx="11961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KamLAND</a:t>
              </a:r>
              <a:endParaRPr lang="en-US" sz="16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090" y="2922280"/>
              <a:ext cx="2570936" cy="1487381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 flipV="1">
              <a:off x="3100287" y="2656390"/>
              <a:ext cx="67166" cy="26589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9"/>
            <p:cNvSpPr txBox="1"/>
            <p:nvPr/>
          </p:nvSpPr>
          <p:spPr>
            <a:xfrm rot="5400000">
              <a:off x="3731925" y="3463061"/>
              <a:ext cx="1106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Daya</a:t>
              </a:r>
              <a:r>
                <a:rPr lang="en-US" sz="1600" b="1" dirty="0"/>
                <a:t> Bay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5791200" y="4506818"/>
              <a:ext cx="457200" cy="27118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404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The Data: Accelerator Neutrinos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7051" y="976216"/>
            <a:ext cx="9161051" cy="5261166"/>
            <a:chOff x="381001" y="1600200"/>
            <a:chExt cx="8074533" cy="4637182"/>
          </a:xfrm>
        </p:grpSpPr>
        <p:pic>
          <p:nvPicPr>
            <p:cNvPr id="28" name="Picture 27" descr="Mass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1" y="1600200"/>
              <a:ext cx="8074533" cy="4637182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4800600" y="3185564"/>
              <a:ext cx="864408" cy="91036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105401" y="5105400"/>
              <a:ext cx="990599" cy="304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9"/>
            <p:cNvSpPr txBox="1"/>
            <p:nvPr/>
          </p:nvSpPr>
          <p:spPr>
            <a:xfrm>
              <a:off x="3696210" y="4233446"/>
              <a:ext cx="570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T2K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2002" y="2459296"/>
              <a:ext cx="1946360" cy="15435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3813" y="4209482"/>
              <a:ext cx="1729434" cy="1365985"/>
            </a:xfrm>
            <a:prstGeom prst="rect">
              <a:avLst/>
            </a:prstGeom>
          </p:spPr>
        </p:pic>
        <p:sp>
          <p:nvSpPr>
            <p:cNvPr id="18" name="TextBox 19"/>
            <p:cNvSpPr txBox="1"/>
            <p:nvPr/>
          </p:nvSpPr>
          <p:spPr>
            <a:xfrm>
              <a:off x="3589668" y="3928646"/>
              <a:ext cx="753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NOvA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00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Neutrino Oscillations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04B0-685B-4D63-9BF6-C7D39EB363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914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There are 3 neutrinos, so things are a bit more complicated</a:t>
            </a:r>
          </a:p>
          <a:p>
            <a:r>
              <a:rPr lang="en-US" sz="2000" dirty="0"/>
              <a:t>Two independent differences in mass-squared (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baseline="-25000" dirty="0"/>
              <a:t>21</a:t>
            </a:r>
            <a:r>
              <a:rPr lang="en-US" sz="2000" dirty="0"/>
              <a:t>,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m</a:t>
            </a:r>
            <a:r>
              <a:rPr lang="en-US" sz="2000" baseline="30000" dirty="0"/>
              <a:t>2</a:t>
            </a:r>
            <a:r>
              <a:rPr lang="en-US" sz="2000" baseline="-25000" dirty="0"/>
              <a:t>32</a:t>
            </a:r>
            <a:r>
              <a:rPr lang="en-US" sz="2000" dirty="0"/>
              <a:t>)</a:t>
            </a:r>
          </a:p>
          <a:p>
            <a:r>
              <a:rPr lang="en-US" sz="2000" dirty="0"/>
              <a:t>3 mixing angles (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12</a:t>
            </a:r>
            <a:r>
              <a:rPr lang="en-US" sz="2000" dirty="0"/>
              <a:t>, 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13</a:t>
            </a:r>
            <a:r>
              <a:rPr lang="en-US" sz="2000" dirty="0"/>
              <a:t>, </a:t>
            </a:r>
            <a:r>
              <a:rPr lang="en-US" sz="2000" dirty="0">
                <a:latin typeface="Symbol" pitchFamily="18" charset="2"/>
              </a:rPr>
              <a:t>q</a:t>
            </a:r>
            <a:r>
              <a:rPr lang="en-US" sz="2000" baseline="-25000" dirty="0"/>
              <a:t>23</a:t>
            </a:r>
            <a:r>
              <a:rPr lang="en-US" sz="2000" dirty="0"/>
              <a:t>) and 1 CPV phase 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baseline="-25000" dirty="0" err="1"/>
              <a:t>CP</a:t>
            </a:r>
            <a:endParaRPr lang="en-US" sz="20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066800" y="2544826"/>
            <a:ext cx="5805030" cy="3551174"/>
            <a:chOff x="-852030" y="2697226"/>
            <a:chExt cx="5805030" cy="3551174"/>
          </a:xfrm>
        </p:grpSpPr>
        <p:pic>
          <p:nvPicPr>
            <p:cNvPr id="30" name="Picture 13" descr="Masse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697226"/>
              <a:ext cx="4724400" cy="3551174"/>
            </a:xfrm>
            <a:prstGeom prst="rect">
              <a:avLst/>
            </a:prstGeom>
          </p:spPr>
        </p:pic>
        <p:cxnSp>
          <p:nvCxnSpPr>
            <p:cNvPr id="32" name="Straight Arrow Connector 15"/>
            <p:cNvCxnSpPr/>
            <p:nvPr/>
          </p:nvCxnSpPr>
          <p:spPr>
            <a:xfrm flipV="1">
              <a:off x="685800" y="3118983"/>
              <a:ext cx="0" cy="3048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6"/>
            <p:cNvSpPr txBox="1"/>
            <p:nvPr/>
          </p:nvSpPr>
          <p:spPr>
            <a:xfrm>
              <a:off x="-852030" y="3419318"/>
              <a:ext cx="2154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|U</a:t>
              </a:r>
              <a:r>
                <a:rPr lang="en-US" sz="2400" baseline="-25000" dirty="0">
                  <a:solidFill>
                    <a:srgbClr val="00B050"/>
                  </a:solidFill>
                </a:rPr>
                <a:t>e3</a:t>
              </a:r>
              <a:r>
                <a:rPr lang="en-US" sz="2400" dirty="0">
                  <a:solidFill>
                    <a:srgbClr val="00B050"/>
                  </a:solidFill>
                </a:rPr>
                <a:t>|</a:t>
              </a:r>
              <a:r>
                <a:rPr lang="en-US" sz="2400" baseline="30000" dirty="0">
                  <a:solidFill>
                    <a:srgbClr val="00B050"/>
                  </a:solidFill>
                </a:rPr>
                <a:t>2</a:t>
              </a:r>
              <a:r>
                <a:rPr lang="en-US" sz="2400" dirty="0">
                  <a:solidFill>
                    <a:srgbClr val="00B050"/>
                  </a:solidFill>
                </a:rPr>
                <a:t> = sin</a:t>
              </a:r>
              <a:r>
                <a:rPr lang="en-US" sz="2400" baseline="30000" dirty="0">
                  <a:solidFill>
                    <a:srgbClr val="00B050"/>
                  </a:solidFill>
                </a:rPr>
                <a:t>2</a:t>
              </a:r>
              <a:r>
                <a:rPr lang="en-US" sz="2400" dirty="0">
                  <a:solidFill>
                    <a:srgbClr val="00B050"/>
                  </a:solidFill>
                  <a:latin typeface="Symbol" pitchFamily="18" charset="2"/>
                </a:rPr>
                <a:t>q</a:t>
              </a:r>
              <a:r>
                <a:rPr lang="en-US" sz="2400" baseline="-25000" dirty="0">
                  <a:solidFill>
                    <a:srgbClr val="00B050"/>
                  </a:solidFill>
                </a:rPr>
                <a:t>13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34" name="Straight Arrow Connector 18"/>
            <p:cNvCxnSpPr/>
            <p:nvPr/>
          </p:nvCxnSpPr>
          <p:spPr>
            <a:xfrm flipV="1">
              <a:off x="1890825" y="3118983"/>
              <a:ext cx="0" cy="304800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9"/>
            <p:cNvSpPr txBox="1"/>
            <p:nvPr/>
          </p:nvSpPr>
          <p:spPr>
            <a:xfrm>
              <a:off x="1484204" y="3419318"/>
              <a:ext cx="21595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sin</a:t>
              </a:r>
              <a:r>
                <a:rPr lang="en-US" sz="2400" baseline="30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sz="2400" baseline="-25000" dirty="0">
                  <a:solidFill>
                    <a:schemeClr val="accent6">
                      <a:lumMod val="75000"/>
                    </a:schemeClr>
                  </a:solidFill>
                </a:rPr>
                <a:t>23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 ~ |U</a:t>
              </a:r>
              <a:r>
                <a:rPr lang="en-US" sz="2400" baseline="-25000" dirty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m</a:t>
              </a:r>
              <a:r>
                <a:rPr lang="en-US" sz="2400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|</a:t>
              </a:r>
              <a:r>
                <a:rPr lang="en-US" sz="2400" baseline="30000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  <p:cxnSp>
          <p:nvCxnSpPr>
            <p:cNvPr id="36" name="Straight Arrow Connector 21"/>
            <p:cNvCxnSpPr/>
            <p:nvPr/>
          </p:nvCxnSpPr>
          <p:spPr>
            <a:xfrm>
              <a:off x="1281225" y="4414383"/>
              <a:ext cx="14175" cy="38100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2"/>
            <p:cNvSpPr txBox="1"/>
            <p:nvPr/>
          </p:nvSpPr>
          <p:spPr>
            <a:xfrm>
              <a:off x="-166230" y="4028918"/>
              <a:ext cx="2212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|U</a:t>
              </a:r>
              <a:r>
                <a:rPr lang="en-US" sz="2400" baseline="-25000" dirty="0">
                  <a:solidFill>
                    <a:srgbClr val="00B050"/>
                  </a:solidFill>
                </a:rPr>
                <a:t>e2</a:t>
              </a:r>
              <a:r>
                <a:rPr lang="en-US" sz="2400" dirty="0">
                  <a:solidFill>
                    <a:srgbClr val="00B050"/>
                  </a:solidFill>
                </a:rPr>
                <a:t>|</a:t>
              </a:r>
              <a:r>
                <a:rPr lang="en-US" sz="2400" baseline="30000" dirty="0">
                  <a:solidFill>
                    <a:srgbClr val="00B050"/>
                  </a:solidFill>
                </a:rPr>
                <a:t>2</a:t>
              </a:r>
              <a:r>
                <a:rPr lang="en-US" sz="2400" dirty="0">
                  <a:solidFill>
                    <a:srgbClr val="00B050"/>
                  </a:solidFill>
                </a:rPr>
                <a:t> ~ sin</a:t>
              </a:r>
              <a:r>
                <a:rPr lang="en-US" sz="2400" baseline="30000" dirty="0">
                  <a:solidFill>
                    <a:srgbClr val="00B050"/>
                  </a:solidFill>
                </a:rPr>
                <a:t>2</a:t>
              </a:r>
              <a:r>
                <a:rPr lang="en-US" sz="2400" dirty="0">
                  <a:solidFill>
                    <a:srgbClr val="00B050"/>
                  </a:solidFill>
                  <a:latin typeface="Symbol" pitchFamily="18" charset="2"/>
                </a:rPr>
                <a:t>q</a:t>
              </a:r>
              <a:r>
                <a:rPr lang="en-US" sz="2400" baseline="-25000" dirty="0">
                  <a:solidFill>
                    <a:srgbClr val="00B050"/>
                  </a:solidFill>
                </a:rPr>
                <a:t>12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38" name="Straight Arrow Connector 24"/>
            <p:cNvCxnSpPr/>
            <p:nvPr/>
          </p:nvCxnSpPr>
          <p:spPr>
            <a:xfrm>
              <a:off x="2668434" y="4418848"/>
              <a:ext cx="14175" cy="381000"/>
            </a:xfrm>
            <a:prstGeom prst="straightConnector1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5"/>
            <p:cNvSpPr txBox="1"/>
            <p:nvPr/>
          </p:nvSpPr>
          <p:spPr>
            <a:xfrm>
              <a:off x="2239239" y="4033383"/>
              <a:ext cx="961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chemeClr val="accent6">
                      <a:lumMod val="75000"/>
                    </a:schemeClr>
                  </a:solidFill>
                </a:rPr>
                <a:t>cos</a:t>
              </a:r>
              <a:r>
                <a:rPr lang="en-US" sz="2400" dirty="0" err="1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2400" baseline="-25000" dirty="0" err="1">
                  <a:solidFill>
                    <a:srgbClr val="7030A0"/>
                  </a:solidFill>
                </a:rPr>
                <a:t>CP</a:t>
              </a:r>
              <a:endParaRPr lang="en-US" sz="2400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40" name="Straight Arrow Connector 26"/>
            <p:cNvCxnSpPr/>
            <p:nvPr/>
          </p:nvCxnSpPr>
          <p:spPr>
            <a:xfrm>
              <a:off x="2699487" y="4414383"/>
              <a:ext cx="14175" cy="38100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529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5791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371600"/>
            <a:ext cx="2114550" cy="78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7"/>
          <p:cNvSpPr txBox="1"/>
          <p:nvPr/>
        </p:nvSpPr>
        <p:spPr>
          <a:xfrm>
            <a:off x="1981200" y="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Quantum Evolution</a:t>
            </a:r>
          </a:p>
        </p:txBody>
      </p:sp>
      <p:cxnSp>
        <p:nvCxnSpPr>
          <p:cNvPr id="20" name="Conector de seta reta 10"/>
          <p:cNvCxnSpPr/>
          <p:nvPr/>
        </p:nvCxnSpPr>
        <p:spPr>
          <a:xfrm flipV="1">
            <a:off x="5777613" y="2145268"/>
            <a:ext cx="304800" cy="457200"/>
          </a:xfrm>
          <a:prstGeom prst="straightConnector1">
            <a:avLst/>
          </a:prstGeom>
          <a:ln w="28575">
            <a:solidFill>
              <a:srgbClr val="9900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12"/>
          <p:cNvSpPr txBox="1"/>
          <p:nvPr/>
        </p:nvSpPr>
        <p:spPr>
          <a:xfrm>
            <a:off x="5015613" y="2602468"/>
            <a:ext cx="138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900CC"/>
                </a:solidFill>
              </a:rPr>
              <a:t>Eigenvectors</a:t>
            </a:r>
          </a:p>
        </p:txBody>
      </p:sp>
      <p:cxnSp>
        <p:nvCxnSpPr>
          <p:cNvPr id="22" name="Conector de seta reta 10"/>
          <p:cNvCxnSpPr>
            <a:stCxn id="23" idx="1"/>
          </p:cNvCxnSpPr>
          <p:nvPr/>
        </p:nvCxnSpPr>
        <p:spPr>
          <a:xfrm flipH="1" flipV="1">
            <a:off x="3352800" y="4419601"/>
            <a:ext cx="838200" cy="242500"/>
          </a:xfrm>
          <a:prstGeom prst="straightConnector1">
            <a:avLst/>
          </a:prstGeom>
          <a:ln w="444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12"/>
          <p:cNvSpPr txBox="1"/>
          <p:nvPr/>
        </p:nvSpPr>
        <p:spPr>
          <a:xfrm>
            <a:off x="4191000" y="4431268"/>
            <a:ext cx="228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Easy to compute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6" name="Conector de seta reta 10"/>
          <p:cNvCxnSpPr>
            <a:stCxn id="27" idx="1"/>
          </p:cNvCxnSpPr>
          <p:nvPr/>
        </p:nvCxnSpPr>
        <p:spPr>
          <a:xfrm flipH="1">
            <a:off x="2667000" y="3807768"/>
            <a:ext cx="914400" cy="2232"/>
          </a:xfrm>
          <a:prstGeom prst="straightConnector1">
            <a:avLst/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12"/>
          <p:cNvSpPr txBox="1"/>
          <p:nvPr/>
        </p:nvSpPr>
        <p:spPr>
          <a:xfrm>
            <a:off x="3581400" y="3576935"/>
            <a:ext cx="228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Main problem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2" name="Conector de seta reta 14"/>
          <p:cNvCxnSpPr/>
          <p:nvPr/>
        </p:nvCxnSpPr>
        <p:spPr>
          <a:xfrm flipH="1" flipV="1">
            <a:off x="6789983" y="2145268"/>
            <a:ext cx="457199" cy="457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15"/>
          <p:cNvSpPr txBox="1"/>
          <p:nvPr/>
        </p:nvSpPr>
        <p:spPr>
          <a:xfrm>
            <a:off x="6852595" y="2602468"/>
            <a:ext cx="130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Eigenvalues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 Nov 2023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BCBA-4EEB-461D-A835-899ACC60E9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643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17382</TotalTime>
  <Words>1587</Words>
  <Application>Microsoft Office PowerPoint</Application>
  <PresentationFormat>On-screen Show (4:3)</PresentationFormat>
  <Paragraphs>403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Helvetica</vt:lpstr>
      <vt:lpstr>Stencil</vt:lpstr>
      <vt:lpstr>Symbol</vt:lpstr>
      <vt:lpstr>Times New Roman</vt:lpstr>
      <vt:lpstr>Thème Office</vt:lpstr>
      <vt:lpstr>Neutrino Oscillation Computational Aspects</vt:lpstr>
      <vt:lpstr>Neutrino Oscillations</vt:lpstr>
      <vt:lpstr>Neutrino Oscillations</vt:lpstr>
      <vt:lpstr>Neutrino Oscillations</vt:lpstr>
      <vt:lpstr>Neutrino Oscillations</vt:lpstr>
      <vt:lpstr>The Data: Reactor Neutrinos</vt:lpstr>
      <vt:lpstr>The Data: Accelerator Neutrinos</vt:lpstr>
      <vt:lpstr>Neutrino Oscillations</vt:lpstr>
      <vt:lpstr>PowerPoint Presentation</vt:lpstr>
      <vt:lpstr>PowerPoint Presentation</vt:lpstr>
      <vt:lpstr>PowerPoint Presentation</vt:lpstr>
      <vt:lpstr>Matter Effects</vt:lpstr>
      <vt:lpstr>Resonance</vt:lpstr>
      <vt:lpstr>Resonances</vt:lpstr>
      <vt:lpstr>Resonances</vt:lpstr>
      <vt:lpstr>Resonances</vt:lpstr>
      <vt:lpstr>Resonances</vt:lpstr>
      <vt:lpstr>Atmospheric Neutrinos</vt:lpstr>
      <vt:lpstr>Atmospheric Neutrinos</vt:lpstr>
      <vt:lpstr>PowerPoint Presentation</vt:lpstr>
      <vt:lpstr>PowerPoint Presentation</vt:lpstr>
      <vt:lpstr>Atmospheric Neutrinos</vt:lpstr>
      <vt:lpstr>PowerPoint Presentation</vt:lpstr>
      <vt:lpstr>PowerPoint Presentation</vt:lpstr>
      <vt:lpstr>PowerPoint Presentation</vt:lpstr>
      <vt:lpstr>Why Performance Matters</vt:lpstr>
      <vt:lpstr>PowerPoint Presentation</vt:lpstr>
      <vt:lpstr>PowerPoint Presentation</vt:lpstr>
      <vt:lpstr>Extra Considerations</vt:lpstr>
      <vt:lpstr>Iterative Approximation</vt:lpstr>
      <vt:lpstr>Interpolation?</vt:lpstr>
      <vt:lpstr>Oscillation Averaging</vt:lpstr>
      <vt:lpstr>Oscillation Averaging</vt:lpstr>
      <vt:lpstr>Oscillation Averaging</vt:lpstr>
      <vt:lpstr>Oscillation Averaging</vt:lpstr>
      <vt:lpstr>Oscillation Averaging</vt:lpstr>
      <vt:lpstr>Oscillation Averaging</vt:lpstr>
      <vt:lpstr>Alternative Approach</vt:lpstr>
      <vt:lpstr>AvgProb Precision</vt:lpstr>
      <vt:lpstr>Benchmarking</vt:lpstr>
      <vt:lpstr>Conclusion</vt:lpstr>
      <vt:lpstr>Backup</vt:lpstr>
      <vt:lpstr>Missing Pieces</vt:lpstr>
      <vt:lpstr>Matter Effects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Oscillation Computational Aspects</dc:title>
  <dc:creator>Joao</dc:creator>
  <cp:lastModifiedBy>Joao Coelho</cp:lastModifiedBy>
  <cp:revision>496</cp:revision>
  <dcterms:created xsi:type="dcterms:W3CDTF">2013-08-06T21:35:27Z</dcterms:created>
  <dcterms:modified xsi:type="dcterms:W3CDTF">2023-11-15T10:17:13Z</dcterms:modified>
</cp:coreProperties>
</file>