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1" r:id="rId5"/>
    <p:sldId id="262" r:id="rId6"/>
    <p:sldId id="263" r:id="rId7"/>
    <p:sldId id="264" r:id="rId8"/>
    <p:sldId id="299" r:id="rId9"/>
    <p:sldId id="302" r:id="rId10"/>
    <p:sldId id="265" r:id="rId11"/>
    <p:sldId id="322" r:id="rId12"/>
    <p:sldId id="337" r:id="rId13"/>
    <p:sldId id="339" r:id="rId14"/>
    <p:sldId id="341" r:id="rId15"/>
    <p:sldId id="343" r:id="rId16"/>
    <p:sldId id="345" r:id="rId17"/>
    <p:sldId id="347" r:id="rId18"/>
    <p:sldId id="349" r:id="rId19"/>
    <p:sldId id="338" r:id="rId20"/>
    <p:sldId id="351" r:id="rId21"/>
    <p:sldId id="323" r:id="rId22"/>
    <p:sldId id="353" r:id="rId23"/>
    <p:sldId id="308" r:id="rId24"/>
    <p:sldId id="309" r:id="rId25"/>
    <p:sldId id="311" r:id="rId26"/>
    <p:sldId id="266" r:id="rId27"/>
    <p:sldId id="268" r:id="rId28"/>
    <p:sldId id="269" r:id="rId29"/>
    <p:sldId id="336" r:id="rId30"/>
    <p:sldId id="330" r:id="rId31"/>
    <p:sldId id="331" r:id="rId32"/>
    <p:sldId id="332" r:id="rId33"/>
    <p:sldId id="270" r:id="rId34"/>
    <p:sldId id="307" r:id="rId35"/>
    <p:sldId id="271" r:id="rId36"/>
    <p:sldId id="272" r:id="rId37"/>
    <p:sldId id="321" r:id="rId38"/>
    <p:sldId id="273" r:id="rId39"/>
    <p:sldId id="274" r:id="rId40"/>
    <p:sldId id="275" r:id="rId41"/>
    <p:sldId id="276" r:id="rId42"/>
    <p:sldId id="277" r:id="rId43"/>
    <p:sldId id="278" r:id="rId44"/>
    <p:sldId id="279" r:id="rId45"/>
    <p:sldId id="281" r:id="rId46"/>
    <p:sldId id="282" r:id="rId47"/>
    <p:sldId id="314" r:id="rId48"/>
    <p:sldId id="283" r:id="rId49"/>
    <p:sldId id="284" r:id="rId50"/>
    <p:sldId id="285" r:id="rId51"/>
    <p:sldId id="286" r:id="rId52"/>
    <p:sldId id="287" r:id="rId53"/>
    <p:sldId id="288" r:id="rId54"/>
    <p:sldId id="289" r:id="rId55"/>
    <p:sldId id="290" r:id="rId56"/>
    <p:sldId id="291" r:id="rId57"/>
    <p:sldId id="292" r:id="rId58"/>
    <p:sldId id="315" r:id="rId59"/>
    <p:sldId id="293" r:id="rId60"/>
    <p:sldId id="294" r:id="rId61"/>
    <p:sldId id="316" r:id="rId62"/>
    <p:sldId id="319" r:id="rId63"/>
    <p:sldId id="317" r:id="rId64"/>
    <p:sldId id="320" r:id="rId65"/>
    <p:sldId id="295" r:id="rId66"/>
    <p:sldId id="297" r:id="rId6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1" autoAdjust="0"/>
    <p:restoredTop sz="94660"/>
  </p:normalViewPr>
  <p:slideViewPr>
    <p:cSldViewPr snapToGrid="0">
      <p:cViewPr varScale="1">
        <p:scale>
          <a:sx n="86" d="100"/>
          <a:sy n="86" d="100"/>
        </p:scale>
        <p:origin x="12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F0396740-B374-425A-8ADC-F83BCB1B88BD}" type="datetimeFigureOut">
              <a:rPr lang="fr-FR" smtClean="0"/>
              <a:t>04/10/2023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62BAD0A-18CA-48B0-BE83-DA68CC424204}" type="slidenum">
              <a:rPr lang="fr-FR" smtClean="0"/>
              <a:t>‹N°›</a:t>
            </a:fld>
            <a:endParaRPr lang="fr-FR"/>
          </a:p>
        </p:txBody>
      </p:sp>
    </p:spTree>
    <p:extLst>
      <p:ext uri="{BB962C8B-B14F-4D97-AF65-F5344CB8AC3E}">
        <p14:creationId xmlns:p14="http://schemas.microsoft.com/office/powerpoint/2010/main" val="428833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0396740-B374-425A-8ADC-F83BCB1B88BD}" type="datetimeFigureOut">
              <a:rPr lang="fr-FR" smtClean="0"/>
              <a:t>04/10/2023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62BAD0A-18CA-48B0-BE83-DA68CC424204}" type="slidenum">
              <a:rPr lang="fr-FR" smtClean="0"/>
              <a:t>‹N°›</a:t>
            </a:fld>
            <a:endParaRPr lang="fr-FR"/>
          </a:p>
        </p:txBody>
      </p:sp>
    </p:spTree>
    <p:extLst>
      <p:ext uri="{BB962C8B-B14F-4D97-AF65-F5344CB8AC3E}">
        <p14:creationId xmlns:p14="http://schemas.microsoft.com/office/powerpoint/2010/main" val="2837212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0396740-B374-425A-8ADC-F83BCB1B88BD}" type="datetimeFigureOut">
              <a:rPr lang="fr-FR" smtClean="0"/>
              <a:t>04/10/2023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62BAD0A-18CA-48B0-BE83-DA68CC424204}" type="slidenum">
              <a:rPr lang="fr-FR" smtClean="0"/>
              <a:t>‹N°›</a:t>
            </a:fld>
            <a:endParaRPr lang="fr-FR"/>
          </a:p>
        </p:txBody>
      </p:sp>
    </p:spTree>
    <p:extLst>
      <p:ext uri="{BB962C8B-B14F-4D97-AF65-F5344CB8AC3E}">
        <p14:creationId xmlns:p14="http://schemas.microsoft.com/office/powerpoint/2010/main" val="729858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0396740-B374-425A-8ADC-F83BCB1B88BD}" type="datetimeFigureOut">
              <a:rPr lang="fr-FR" smtClean="0"/>
              <a:t>04/10/2023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62BAD0A-18CA-48B0-BE83-DA68CC424204}" type="slidenum">
              <a:rPr lang="fr-FR" smtClean="0"/>
              <a:t>‹N°›</a:t>
            </a:fld>
            <a:endParaRPr lang="fr-FR"/>
          </a:p>
        </p:txBody>
      </p:sp>
    </p:spTree>
    <p:extLst>
      <p:ext uri="{BB962C8B-B14F-4D97-AF65-F5344CB8AC3E}">
        <p14:creationId xmlns:p14="http://schemas.microsoft.com/office/powerpoint/2010/main" val="4077370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F0396740-B374-425A-8ADC-F83BCB1B88BD}" type="datetimeFigureOut">
              <a:rPr lang="fr-FR" smtClean="0"/>
              <a:t>04/10/2023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62BAD0A-18CA-48B0-BE83-DA68CC424204}" type="slidenum">
              <a:rPr lang="fr-FR" smtClean="0"/>
              <a:t>‹N°›</a:t>
            </a:fld>
            <a:endParaRPr lang="fr-FR"/>
          </a:p>
        </p:txBody>
      </p:sp>
    </p:spTree>
    <p:extLst>
      <p:ext uri="{BB962C8B-B14F-4D97-AF65-F5344CB8AC3E}">
        <p14:creationId xmlns:p14="http://schemas.microsoft.com/office/powerpoint/2010/main" val="626873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0396740-B374-425A-8ADC-F83BCB1B88BD}" type="datetimeFigureOut">
              <a:rPr lang="fr-FR" smtClean="0"/>
              <a:t>04/10/2023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62BAD0A-18CA-48B0-BE83-DA68CC424204}" type="slidenum">
              <a:rPr lang="fr-FR" smtClean="0"/>
              <a:t>‹N°›</a:t>
            </a:fld>
            <a:endParaRPr lang="fr-FR"/>
          </a:p>
        </p:txBody>
      </p:sp>
    </p:spTree>
    <p:extLst>
      <p:ext uri="{BB962C8B-B14F-4D97-AF65-F5344CB8AC3E}">
        <p14:creationId xmlns:p14="http://schemas.microsoft.com/office/powerpoint/2010/main" val="3657259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0396740-B374-425A-8ADC-F83BCB1B88BD}" type="datetimeFigureOut">
              <a:rPr lang="fr-FR" smtClean="0"/>
              <a:t>04/10/2023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62BAD0A-18CA-48B0-BE83-DA68CC424204}" type="slidenum">
              <a:rPr lang="fr-FR" smtClean="0"/>
              <a:t>‹N°›</a:t>
            </a:fld>
            <a:endParaRPr lang="fr-FR"/>
          </a:p>
        </p:txBody>
      </p:sp>
    </p:spTree>
    <p:extLst>
      <p:ext uri="{BB962C8B-B14F-4D97-AF65-F5344CB8AC3E}">
        <p14:creationId xmlns:p14="http://schemas.microsoft.com/office/powerpoint/2010/main" val="388142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F0396740-B374-425A-8ADC-F83BCB1B88BD}" type="datetimeFigureOut">
              <a:rPr lang="fr-FR" smtClean="0"/>
              <a:t>04/10/2023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62BAD0A-18CA-48B0-BE83-DA68CC424204}" type="slidenum">
              <a:rPr lang="fr-FR" smtClean="0"/>
              <a:t>‹N°›</a:t>
            </a:fld>
            <a:endParaRPr lang="fr-FR"/>
          </a:p>
        </p:txBody>
      </p:sp>
    </p:spTree>
    <p:extLst>
      <p:ext uri="{BB962C8B-B14F-4D97-AF65-F5344CB8AC3E}">
        <p14:creationId xmlns:p14="http://schemas.microsoft.com/office/powerpoint/2010/main" val="1788620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0396740-B374-425A-8ADC-F83BCB1B88BD}" type="datetimeFigureOut">
              <a:rPr lang="fr-FR" smtClean="0"/>
              <a:t>04/10/2023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62BAD0A-18CA-48B0-BE83-DA68CC424204}" type="slidenum">
              <a:rPr lang="fr-FR" smtClean="0"/>
              <a:t>‹N°›</a:t>
            </a:fld>
            <a:endParaRPr lang="fr-FR"/>
          </a:p>
        </p:txBody>
      </p:sp>
    </p:spTree>
    <p:extLst>
      <p:ext uri="{BB962C8B-B14F-4D97-AF65-F5344CB8AC3E}">
        <p14:creationId xmlns:p14="http://schemas.microsoft.com/office/powerpoint/2010/main" val="1273459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0396740-B374-425A-8ADC-F83BCB1B88BD}" type="datetimeFigureOut">
              <a:rPr lang="fr-FR" smtClean="0"/>
              <a:t>04/10/2023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62BAD0A-18CA-48B0-BE83-DA68CC424204}" type="slidenum">
              <a:rPr lang="fr-FR" smtClean="0"/>
              <a:t>‹N°›</a:t>
            </a:fld>
            <a:endParaRPr lang="fr-FR"/>
          </a:p>
        </p:txBody>
      </p:sp>
    </p:spTree>
    <p:extLst>
      <p:ext uri="{BB962C8B-B14F-4D97-AF65-F5344CB8AC3E}">
        <p14:creationId xmlns:p14="http://schemas.microsoft.com/office/powerpoint/2010/main" val="1343974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0396740-B374-425A-8ADC-F83BCB1B88BD}" type="datetimeFigureOut">
              <a:rPr lang="fr-FR" smtClean="0"/>
              <a:t>04/10/2023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62BAD0A-18CA-48B0-BE83-DA68CC424204}" type="slidenum">
              <a:rPr lang="fr-FR" smtClean="0"/>
              <a:t>‹N°›</a:t>
            </a:fld>
            <a:endParaRPr lang="fr-FR"/>
          </a:p>
        </p:txBody>
      </p:sp>
    </p:spTree>
    <p:extLst>
      <p:ext uri="{BB962C8B-B14F-4D97-AF65-F5344CB8AC3E}">
        <p14:creationId xmlns:p14="http://schemas.microsoft.com/office/powerpoint/2010/main" val="1715130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396740-B374-425A-8ADC-F83BCB1B88BD}" type="datetimeFigureOut">
              <a:rPr lang="fr-FR" smtClean="0"/>
              <a:t>04/10/2023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2BAD0A-18CA-48B0-BE83-DA68CC424204}" type="slidenum">
              <a:rPr lang="fr-FR" smtClean="0"/>
              <a:t>‹N°›</a:t>
            </a:fld>
            <a:endParaRPr lang="fr-FR"/>
          </a:p>
        </p:txBody>
      </p:sp>
    </p:spTree>
    <p:extLst>
      <p:ext uri="{BB962C8B-B14F-4D97-AF65-F5344CB8AC3E}">
        <p14:creationId xmlns:p14="http://schemas.microsoft.com/office/powerpoint/2010/main" val="620039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35398"/>
            <a:ext cx="9144000" cy="4715943"/>
          </a:xfrm>
        </p:spPr>
        <p:txBody>
          <a:bodyPr>
            <a:normAutofit fontScale="90000"/>
          </a:bodyPr>
          <a:lstStyle/>
          <a:p>
            <a:r>
              <a:rPr lang="fr-FR" sz="2000" dirty="0" smtClean="0">
                <a:latin typeface="Arial Black" panose="020B0A04020102020204" pitchFamily="34" charset="0"/>
              </a:rPr>
              <a:t/>
            </a:r>
            <a:br>
              <a:rPr lang="fr-FR" sz="2000" dirty="0" smtClean="0">
                <a:latin typeface="Arial Black" panose="020B0A04020102020204" pitchFamily="34" charset="0"/>
              </a:rPr>
            </a:br>
            <a:r>
              <a:rPr lang="fr-FR" sz="2000" dirty="0">
                <a:latin typeface="Arial Black" panose="020B0A04020102020204" pitchFamily="34" charset="0"/>
              </a:rPr>
              <a:t/>
            </a:r>
            <a:br>
              <a:rPr lang="fr-FR" sz="2000" dirty="0">
                <a:latin typeface="Arial Black" panose="020B0A04020102020204" pitchFamily="34" charset="0"/>
              </a:rPr>
            </a:br>
            <a:r>
              <a:rPr lang="fr-FR" sz="2000" dirty="0" smtClean="0">
                <a:latin typeface="Arial Black" panose="020B0A04020102020204" pitchFamily="34" charset="0"/>
              </a:rPr>
              <a:t/>
            </a:r>
            <a:br>
              <a:rPr lang="fr-FR" sz="2000" dirty="0" smtClean="0">
                <a:latin typeface="Arial Black" panose="020B0A04020102020204" pitchFamily="34" charset="0"/>
              </a:rPr>
            </a:br>
            <a:r>
              <a:rPr lang="fr-FR" sz="2000" dirty="0">
                <a:latin typeface="Arial Black" panose="020B0A04020102020204" pitchFamily="34" charset="0"/>
              </a:rPr>
              <a:t/>
            </a:r>
            <a:br>
              <a:rPr lang="fr-FR" sz="2000" dirty="0">
                <a:latin typeface="Arial Black" panose="020B0A04020102020204" pitchFamily="34" charset="0"/>
              </a:rPr>
            </a:br>
            <a:r>
              <a:rPr lang="fr-FR" sz="2000" dirty="0" smtClean="0">
                <a:latin typeface="Arial Black" panose="020B0A04020102020204" pitchFamily="34" charset="0"/>
              </a:rPr>
              <a:t/>
            </a:r>
            <a:br>
              <a:rPr lang="fr-FR" sz="2000" dirty="0" smtClean="0">
                <a:latin typeface="Arial Black" panose="020B0A04020102020204" pitchFamily="34" charset="0"/>
              </a:rPr>
            </a:br>
            <a:r>
              <a:rPr lang="fr-FR" sz="2000" dirty="0">
                <a:latin typeface="Arial Black" panose="020B0A04020102020204" pitchFamily="34" charset="0"/>
              </a:rPr>
              <a:t/>
            </a:r>
            <a:br>
              <a:rPr lang="fr-FR" sz="2000" dirty="0">
                <a:latin typeface="Arial Black" panose="020B0A04020102020204" pitchFamily="34" charset="0"/>
              </a:rPr>
            </a:br>
            <a:r>
              <a:rPr lang="fr-FR" sz="2000" dirty="0" smtClean="0">
                <a:latin typeface="Arial Black" panose="020B0A04020102020204" pitchFamily="34" charset="0"/>
              </a:rPr>
              <a:t/>
            </a:r>
            <a:br>
              <a:rPr lang="fr-FR" sz="2000" dirty="0" smtClean="0">
                <a:latin typeface="Arial Black" panose="020B0A04020102020204" pitchFamily="34" charset="0"/>
              </a:rPr>
            </a:br>
            <a:r>
              <a:rPr lang="fr-FR" sz="2000" dirty="0" smtClean="0">
                <a:latin typeface="Arial Black" panose="020B0A04020102020204" pitchFamily="34" charset="0"/>
              </a:rPr>
              <a:t/>
            </a:r>
            <a:br>
              <a:rPr lang="fr-FR" sz="2000" dirty="0" smtClean="0">
                <a:latin typeface="Arial Black" panose="020B0A04020102020204" pitchFamily="34" charset="0"/>
              </a:rPr>
            </a:br>
            <a:r>
              <a:rPr lang="fr-FR" sz="2000" dirty="0" smtClean="0">
                <a:latin typeface="Arial Black" panose="020B0A04020102020204" pitchFamily="34" charset="0"/>
              </a:rPr>
              <a:t/>
            </a:r>
            <a:br>
              <a:rPr lang="fr-FR" sz="2000" dirty="0" smtClean="0">
                <a:latin typeface="Arial Black" panose="020B0A04020102020204" pitchFamily="34" charset="0"/>
              </a:rPr>
            </a:br>
            <a:r>
              <a:rPr lang="fr-FR" sz="2000" dirty="0" smtClean="0">
                <a:latin typeface="Arial Black" panose="020B0A04020102020204" pitchFamily="34" charset="0"/>
              </a:rPr>
              <a:t/>
            </a:r>
            <a:br>
              <a:rPr lang="fr-FR" sz="2000" dirty="0" smtClean="0">
                <a:latin typeface="Arial Black" panose="020B0A04020102020204" pitchFamily="34" charset="0"/>
              </a:rPr>
            </a:br>
            <a:r>
              <a:rPr lang="fr-FR" sz="2000" dirty="0">
                <a:latin typeface="Arial Black" panose="020B0A04020102020204" pitchFamily="34" charset="0"/>
              </a:rPr>
              <a:t/>
            </a:r>
            <a:br>
              <a:rPr lang="fr-FR" sz="2000" dirty="0">
                <a:latin typeface="Arial Black" panose="020B0A04020102020204" pitchFamily="34" charset="0"/>
              </a:rPr>
            </a:br>
            <a:r>
              <a:rPr lang="fr-FR" sz="2000" dirty="0" smtClean="0">
                <a:latin typeface="Arial Black" panose="020B0A04020102020204" pitchFamily="34" charset="0"/>
              </a:rPr>
              <a:t/>
            </a:r>
            <a:br>
              <a:rPr lang="fr-FR" sz="2000" dirty="0" smtClean="0">
                <a:latin typeface="Arial Black" panose="020B0A04020102020204" pitchFamily="34" charset="0"/>
              </a:rPr>
            </a:br>
            <a:r>
              <a:rPr lang="fr-FR" sz="2000" dirty="0">
                <a:latin typeface="Arial Black" panose="020B0A04020102020204" pitchFamily="34" charset="0"/>
              </a:rPr>
              <a:t/>
            </a:r>
            <a:br>
              <a:rPr lang="fr-FR" sz="2000" dirty="0">
                <a:latin typeface="Arial Black" panose="020B0A04020102020204" pitchFamily="34" charset="0"/>
              </a:rPr>
            </a:br>
            <a:r>
              <a:rPr lang="fr-FR" sz="2000" dirty="0" smtClean="0">
                <a:latin typeface="Arial Black" panose="020B0A04020102020204" pitchFamily="34" charset="0"/>
              </a:rPr>
              <a:t/>
            </a:r>
            <a:br>
              <a:rPr lang="fr-FR" sz="2000" dirty="0" smtClean="0">
                <a:latin typeface="Arial Black" panose="020B0A04020102020204" pitchFamily="34" charset="0"/>
              </a:rPr>
            </a:br>
            <a:r>
              <a:rPr lang="fr-FR" sz="2000" dirty="0" smtClean="0">
                <a:latin typeface="Arial Black" panose="020B0A04020102020204" pitchFamily="34" charset="0"/>
              </a:rPr>
              <a:t>GOITRES ET CANCERS DE LA THYROÏDE</a:t>
            </a:r>
            <a:br>
              <a:rPr lang="fr-FR" sz="2000" dirty="0" smtClean="0">
                <a:latin typeface="Arial Black" panose="020B0A04020102020204" pitchFamily="34" charset="0"/>
              </a:rPr>
            </a:br>
            <a:r>
              <a:rPr lang="fr-FR" sz="2000" dirty="0" smtClean="0">
                <a:latin typeface="Arial Black" panose="020B0A04020102020204" pitchFamily="34" charset="0"/>
              </a:rPr>
              <a:t/>
            </a:r>
            <a:br>
              <a:rPr lang="fr-FR" sz="2000" dirty="0" smtClean="0">
                <a:latin typeface="Arial Black" panose="020B0A04020102020204" pitchFamily="34" charset="0"/>
              </a:rPr>
            </a:br>
            <a:r>
              <a:rPr lang="fr-FR" sz="2000" dirty="0" smtClean="0">
                <a:latin typeface="Arial Black" panose="020B0A04020102020204" pitchFamily="34" charset="0"/>
              </a:rPr>
              <a:t>par Joseph BIDINGIJA </a:t>
            </a:r>
            <a:r>
              <a:rPr lang="fr-FR" sz="2000" dirty="0" err="1" smtClean="0">
                <a:latin typeface="Arial Black" panose="020B0A04020102020204" pitchFamily="34" charset="0"/>
              </a:rPr>
              <a:t>Mabika</a:t>
            </a:r>
            <a:r>
              <a:rPr lang="fr-FR" sz="2000" dirty="0" smtClean="0">
                <a:latin typeface="Arial Black" panose="020B0A04020102020204" pitchFamily="34" charset="0"/>
              </a:rPr>
              <a:t>; PhD. M.</a:t>
            </a:r>
            <a:br>
              <a:rPr lang="fr-FR" sz="2000" dirty="0" smtClean="0">
                <a:latin typeface="Arial Black" panose="020B0A04020102020204" pitchFamily="34" charset="0"/>
              </a:rPr>
            </a:br>
            <a:r>
              <a:rPr lang="fr-FR" sz="2000" dirty="0" smtClean="0">
                <a:latin typeface="Arial Black" panose="020B0A04020102020204" pitchFamily="34" charset="0"/>
              </a:rPr>
              <a:t>Service  d’Endocrinologie et Médecine nucléaire/CUK</a:t>
            </a:r>
            <a:br>
              <a:rPr lang="fr-FR" sz="2000" dirty="0" smtClean="0">
                <a:latin typeface="Arial Black" panose="020B0A04020102020204" pitchFamily="34" charset="0"/>
              </a:rPr>
            </a:br>
            <a:r>
              <a:rPr lang="fr-FR" sz="2000" dirty="0" smtClean="0">
                <a:latin typeface="Arial Black" panose="020B0A04020102020204" pitchFamily="34" charset="0"/>
              </a:rPr>
              <a:t>Communication faite ce 04 octobre 2023 à la </a:t>
            </a:r>
            <a:br>
              <a:rPr lang="fr-FR" sz="2000" dirty="0" smtClean="0">
                <a:latin typeface="Arial Black" panose="020B0A04020102020204" pitchFamily="34" charset="0"/>
              </a:rPr>
            </a:br>
            <a:r>
              <a:rPr lang="fr-FR" sz="2000" dirty="0" smtClean="0">
                <a:latin typeface="Arial Black" panose="020B0A04020102020204" pitchFamily="34" charset="0"/>
              </a:rPr>
              <a:t>Résidence St Pierre Claver</a:t>
            </a:r>
            <a:br>
              <a:rPr lang="fr-FR" sz="2000" dirty="0" smtClean="0">
                <a:latin typeface="Arial Black" panose="020B0A04020102020204" pitchFamily="34" charset="0"/>
              </a:rPr>
            </a:br>
            <a:r>
              <a:rPr lang="fr-FR" sz="2000" dirty="0" smtClean="0">
                <a:latin typeface="Arial Black" panose="020B0A04020102020204" pitchFamily="34" charset="0"/>
              </a:rPr>
              <a:t>à Kinshasa/Gombe</a:t>
            </a:r>
            <a:br>
              <a:rPr lang="fr-FR" sz="2000" dirty="0" smtClean="0">
                <a:latin typeface="Arial Black" panose="020B0A04020102020204" pitchFamily="34" charset="0"/>
              </a:rPr>
            </a:br>
            <a:r>
              <a:rPr lang="fr-FR" dirty="0"/>
              <a:t/>
            </a:r>
            <a:br>
              <a:rPr lang="fr-FR" dirty="0"/>
            </a:br>
            <a:endParaRPr lang="fr-FR" dirty="0"/>
          </a:p>
        </p:txBody>
      </p:sp>
      <p:sp>
        <p:nvSpPr>
          <p:cNvPr id="3" name="Sous-titre 2"/>
          <p:cNvSpPr>
            <a:spLocks noGrp="1"/>
          </p:cNvSpPr>
          <p:nvPr>
            <p:ph type="subTitle" idx="1"/>
          </p:nvPr>
        </p:nvSpPr>
        <p:spPr/>
        <p:txBody>
          <a:bodyPr/>
          <a:lstStyle/>
          <a:p>
            <a:endParaRPr lang="fr-FR" dirty="0"/>
          </a:p>
        </p:txBody>
      </p:sp>
      <p:sp>
        <p:nvSpPr>
          <p:cNvPr id="6" name="Rectangle 5"/>
          <p:cNvSpPr>
            <a:spLocks noChangeArrowheads="1"/>
          </p:cNvSpPr>
          <p:nvPr/>
        </p:nvSpPr>
        <p:spPr bwMode="auto">
          <a:xfrm>
            <a:off x="0" y="74144"/>
            <a:ext cx="8258992" cy="1000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fr-FR" altLang="fr-FR" sz="1000" b="1" i="0" u="none" strike="noStrike" cap="none" normalizeH="0" dirty="0" smtClean="0">
                <a:ln>
                  <a:noFill/>
                </a:ln>
                <a:solidFill>
                  <a:schemeClr val="tx1"/>
                </a:solidFill>
                <a:effectLst/>
                <a:latin typeface="Arial" panose="020B0604020202020204" pitchFamily="34" charset="0"/>
                <a:ea typeface="Times New Roman" panose="02020603050405020304" pitchFamily="18" charset="0"/>
              </a:rPr>
              <a:t>    </a:t>
            </a:r>
            <a:r>
              <a:rPr kumimoji="0" lang="fr-FR" altLang="fr-FR" sz="10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REPUBLIQUE DEMOCRATIQUE DU CONGO</a:t>
            </a:r>
            <a:endParaRPr kumimoji="0" lang="fr-FR" altLang="fr-FR"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MINISTERE DE L’ENSEIGNEMENT SUPERIEUR ET UNIVERSITAIRE</a:t>
            </a:r>
          </a:p>
          <a:p>
            <a:pPr marL="0" marR="0" lvl="0" indent="0" algn="l" defTabSz="914400" rtl="0" eaLnBrk="0" fontAlgn="base" latinLnBrk="0" hangingPunct="0">
              <a:lnSpc>
                <a:spcPct val="100000"/>
              </a:lnSpc>
              <a:spcBef>
                <a:spcPct val="0"/>
              </a:spcBef>
              <a:spcAft>
                <a:spcPct val="0"/>
              </a:spcAft>
              <a:buClrTx/>
              <a:buSzTx/>
              <a:buFontTx/>
              <a:buNone/>
              <a:tabLst/>
            </a:pPr>
            <a:r>
              <a:rPr lang="fr-FR" altLang="fr-FR" sz="1000" b="1" dirty="0" smtClean="0">
                <a:latin typeface="Arial" panose="020B0604020202020204" pitchFamily="34" charset="0"/>
              </a:rPr>
              <a:t>                                                                                                                                                       Faculté de Médecine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pic>
        <p:nvPicPr>
          <p:cNvPr id="1028" name="Imagen 2" descr="Logo de l'Université de Kinsha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4820" y="554728"/>
            <a:ext cx="676275" cy="7048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0" y="118435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fr-FR" altLang="fr-FR" sz="11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FACULTE DE MEDECINE</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17624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sz="1600" dirty="0">
              <a:latin typeface="Arial Black" panose="020B0A04020102020204" pitchFamily="34" charset="0"/>
            </a:endParaRPr>
          </a:p>
        </p:txBody>
      </p:sp>
      <p:sp>
        <p:nvSpPr>
          <p:cNvPr id="3" name="Espace réservé du contenu 2"/>
          <p:cNvSpPr>
            <a:spLocks noGrp="1"/>
          </p:cNvSpPr>
          <p:nvPr>
            <p:ph idx="1"/>
          </p:nvPr>
        </p:nvSpPr>
        <p:spPr/>
        <p:txBody>
          <a:bodyPr>
            <a:normAutofit/>
          </a:bodyPr>
          <a:lstStyle/>
          <a:p>
            <a:pPr marL="457200" lvl="1" indent="0">
              <a:buNone/>
            </a:pPr>
            <a:r>
              <a:rPr lang="fr-FR" b="1" dirty="0" smtClean="0">
                <a:latin typeface="Arial Black" panose="020B0A04020102020204" pitchFamily="34" charset="0"/>
              </a:rPr>
              <a:t>Histologie</a:t>
            </a:r>
            <a:r>
              <a:rPr lang="fr-FR" b="1" dirty="0" smtClean="0"/>
              <a:t> </a:t>
            </a:r>
            <a:endParaRPr lang="fr-FR" dirty="0"/>
          </a:p>
          <a:p>
            <a:pPr marL="0" indent="0">
              <a:buNone/>
            </a:pPr>
            <a:endParaRPr lang="fr-FR" dirty="0"/>
          </a:p>
          <a:p>
            <a:pPr lvl="0"/>
            <a:r>
              <a:rPr lang="fr-FR" sz="1800" dirty="0">
                <a:latin typeface="Arial Black" panose="020B0A04020102020204" pitchFamily="34" charset="0"/>
              </a:rPr>
              <a:t>Les lobes contiennent des follicules thyroïdiens (98-99% de l’ensemble) qui sont des vésicules closes, sphériques ou ovoïdes, isolés les unes des autres et dont la paroi est formée d’un épithélium cubique simple.</a:t>
            </a:r>
          </a:p>
          <a:p>
            <a:pPr lvl="0"/>
            <a:r>
              <a:rPr lang="fr-FR" sz="1800" dirty="0">
                <a:latin typeface="Arial Black" panose="020B0A04020102020204" pitchFamily="34" charset="0"/>
              </a:rPr>
              <a:t>Ces cellules épithéliales synthétisent et sécrètent trois substances sous la stimulation directe de la Thyréostimuline (TSH) : 1) une substance gélatineuse (colloïde) stockée dans la lumière de la vésicule riche en  thyroglobuline,  2) les hormones thyroïdiennes (Thyroxine  et la tri-</a:t>
            </a:r>
            <a:r>
              <a:rPr lang="fr-FR" sz="1800" dirty="0" err="1">
                <a:latin typeface="Arial Black" panose="020B0A04020102020204" pitchFamily="34" charset="0"/>
              </a:rPr>
              <a:t>iodothyronine</a:t>
            </a:r>
            <a:r>
              <a:rPr lang="fr-FR" sz="1800" dirty="0">
                <a:latin typeface="Arial Black" panose="020B0A04020102020204" pitchFamily="34" charset="0"/>
              </a:rPr>
              <a:t>).</a:t>
            </a:r>
          </a:p>
          <a:p>
            <a:pPr lvl="0"/>
            <a:r>
              <a:rPr lang="fr-FR" sz="1800" dirty="0">
                <a:latin typeface="Arial Black" panose="020B0A04020102020204" pitchFamily="34" charset="0"/>
              </a:rPr>
              <a:t>Dans la paroi des follicules thyroïdiens, quelques cellules claires (cellules </a:t>
            </a:r>
            <a:r>
              <a:rPr lang="fr-FR" sz="1800" dirty="0" err="1">
                <a:latin typeface="Arial Black" panose="020B0A04020102020204" pitchFamily="34" charset="0"/>
              </a:rPr>
              <a:t>parafolliculaires</a:t>
            </a:r>
            <a:r>
              <a:rPr lang="fr-FR" sz="1800" dirty="0">
                <a:latin typeface="Arial Black" panose="020B0A04020102020204" pitchFamily="34" charset="0"/>
              </a:rPr>
              <a:t> (environ 2% de l’ensemble des cellules). sans contact avec la colloïde, sécrétant la calcitonine</a:t>
            </a:r>
          </a:p>
          <a:p>
            <a:endParaRPr lang="fr-FR" dirty="0"/>
          </a:p>
        </p:txBody>
      </p:sp>
    </p:spTree>
    <p:extLst>
      <p:ext uri="{BB962C8B-B14F-4D97-AF65-F5344CB8AC3E}">
        <p14:creationId xmlns:p14="http://schemas.microsoft.com/office/powerpoint/2010/main" val="13229691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1400" b="1" dirty="0" smtClean="0">
                <a:latin typeface="Arial Black" panose="020B0A04020102020204" pitchFamily="34" charset="0"/>
              </a:rPr>
              <a:t/>
            </a:r>
            <a:br>
              <a:rPr lang="fr-FR" sz="1400" b="1" dirty="0" smtClean="0">
                <a:latin typeface="Arial Black" panose="020B0A04020102020204" pitchFamily="34" charset="0"/>
              </a:rPr>
            </a:br>
            <a:r>
              <a:rPr lang="fr-FR" sz="1400" b="1" dirty="0" smtClean="0">
                <a:latin typeface="Arial Black" panose="020B0A04020102020204" pitchFamily="34" charset="0"/>
              </a:rPr>
              <a:t/>
            </a:r>
            <a:br>
              <a:rPr lang="fr-FR" sz="1400" b="1" dirty="0" smtClean="0">
                <a:latin typeface="Arial Black" panose="020B0A04020102020204" pitchFamily="34" charset="0"/>
              </a:rPr>
            </a:br>
            <a:r>
              <a:rPr lang="fr-FR" sz="1400" b="1" dirty="0">
                <a:latin typeface="Arial Black" panose="020B0A04020102020204" pitchFamily="34" charset="0"/>
              </a:rPr>
              <a:t/>
            </a:r>
            <a:br>
              <a:rPr lang="fr-FR" sz="1400" b="1" dirty="0">
                <a:latin typeface="Arial Black" panose="020B0A04020102020204" pitchFamily="34" charset="0"/>
              </a:rPr>
            </a:br>
            <a:r>
              <a:rPr lang="fr-FR" sz="1400" b="1" dirty="0" smtClean="0">
                <a:latin typeface="Arial Black" panose="020B0A04020102020204" pitchFamily="34" charset="0"/>
              </a:rPr>
              <a:t/>
            </a:r>
            <a:br>
              <a:rPr lang="fr-FR" sz="1400" b="1" dirty="0" smtClean="0">
                <a:latin typeface="Arial Black" panose="020B0A04020102020204" pitchFamily="34" charset="0"/>
              </a:rPr>
            </a:br>
            <a:r>
              <a:rPr lang="fr-FR" sz="1400" b="1" dirty="0">
                <a:latin typeface="Arial Black" panose="020B0A04020102020204" pitchFamily="34" charset="0"/>
              </a:rPr>
              <a:t/>
            </a:r>
            <a:br>
              <a:rPr lang="fr-FR" sz="1400" b="1" dirty="0">
                <a:latin typeface="Arial Black" panose="020B0A04020102020204" pitchFamily="34" charset="0"/>
              </a:rPr>
            </a:br>
            <a:r>
              <a:rPr lang="fr-FR" sz="1400" b="1" dirty="0" smtClean="0">
                <a:latin typeface="Arial Black" panose="020B0A04020102020204" pitchFamily="34" charset="0"/>
              </a:rPr>
              <a:t/>
            </a:r>
            <a:br>
              <a:rPr lang="fr-FR" sz="1400" b="1" dirty="0" smtClean="0">
                <a:latin typeface="Arial Black" panose="020B0A04020102020204" pitchFamily="34" charset="0"/>
              </a:rPr>
            </a:br>
            <a:r>
              <a:rPr lang="fr-FR" sz="1400" b="1" dirty="0">
                <a:latin typeface="Arial Black" panose="020B0A04020102020204" pitchFamily="34" charset="0"/>
              </a:rPr>
              <a:t/>
            </a:r>
            <a:br>
              <a:rPr lang="fr-FR" sz="1400" b="1" dirty="0">
                <a:latin typeface="Arial Black" panose="020B0A04020102020204" pitchFamily="34" charset="0"/>
              </a:rPr>
            </a:br>
            <a:r>
              <a:rPr lang="fr-FR" sz="1400" b="1" dirty="0" smtClean="0">
                <a:latin typeface="Arial Black" panose="020B0A04020102020204" pitchFamily="34" charset="0"/>
              </a:rPr>
              <a:t/>
            </a:r>
            <a:br>
              <a:rPr lang="fr-FR" sz="1400" b="1" dirty="0" smtClean="0">
                <a:latin typeface="Arial Black" panose="020B0A04020102020204" pitchFamily="34" charset="0"/>
              </a:rPr>
            </a:br>
            <a:r>
              <a:rPr lang="fr-FR" sz="1400" b="1" dirty="0">
                <a:latin typeface="Arial Black" panose="020B0A04020102020204" pitchFamily="34" charset="0"/>
              </a:rPr>
              <a:t/>
            </a:r>
            <a:br>
              <a:rPr lang="fr-FR" sz="1400" b="1" dirty="0">
                <a:latin typeface="Arial Black" panose="020B0A04020102020204" pitchFamily="34" charset="0"/>
              </a:rPr>
            </a:br>
            <a:r>
              <a:rPr lang="fr-FR" sz="1400" b="1" dirty="0" smtClean="0">
                <a:latin typeface="Arial Black" panose="020B0A04020102020204" pitchFamily="34" charset="0"/>
              </a:rPr>
              <a:t/>
            </a:r>
            <a:br>
              <a:rPr lang="fr-FR" sz="1400" b="1" dirty="0" smtClean="0">
                <a:latin typeface="Arial Black" panose="020B0A04020102020204" pitchFamily="34" charset="0"/>
              </a:rPr>
            </a:br>
            <a:r>
              <a:rPr lang="fr-FR" sz="1400" b="1" dirty="0">
                <a:latin typeface="Arial Black" panose="020B0A04020102020204" pitchFamily="34" charset="0"/>
              </a:rPr>
              <a:t/>
            </a:r>
            <a:br>
              <a:rPr lang="fr-FR" sz="1400" b="1" dirty="0">
                <a:latin typeface="Arial Black" panose="020B0A04020102020204" pitchFamily="34" charset="0"/>
              </a:rPr>
            </a:br>
            <a:r>
              <a:rPr lang="fr-FR" sz="1400" b="1" dirty="0" smtClean="0">
                <a:latin typeface="Arial Black" panose="020B0A04020102020204" pitchFamily="34" charset="0"/>
              </a:rPr>
              <a:t/>
            </a:r>
            <a:br>
              <a:rPr lang="fr-FR" sz="1400" b="1" dirty="0" smtClean="0">
                <a:latin typeface="Arial Black" panose="020B0A04020102020204" pitchFamily="34" charset="0"/>
              </a:rPr>
            </a:br>
            <a:r>
              <a:rPr lang="fr-FR" sz="1400" b="1" dirty="0">
                <a:latin typeface="Arial Black" panose="020B0A04020102020204" pitchFamily="34" charset="0"/>
              </a:rPr>
              <a:t/>
            </a:r>
            <a:br>
              <a:rPr lang="fr-FR" sz="1400" b="1" dirty="0">
                <a:latin typeface="Arial Black" panose="020B0A04020102020204" pitchFamily="34" charset="0"/>
              </a:rPr>
            </a:br>
            <a:r>
              <a:rPr lang="fr-FR" sz="1400" b="1" dirty="0" smtClean="0">
                <a:latin typeface="Arial Black" panose="020B0A04020102020204" pitchFamily="34" charset="0"/>
              </a:rPr>
              <a:t/>
            </a:r>
            <a:br>
              <a:rPr lang="fr-FR" sz="1400" b="1" dirty="0" smtClean="0">
                <a:latin typeface="Arial Black" panose="020B0A04020102020204" pitchFamily="34" charset="0"/>
              </a:rPr>
            </a:br>
            <a:r>
              <a:rPr lang="fr-FR" sz="1400" b="1" dirty="0">
                <a:latin typeface="Arial Black" panose="020B0A04020102020204" pitchFamily="34" charset="0"/>
              </a:rPr>
              <a:t/>
            </a:r>
            <a:br>
              <a:rPr lang="fr-FR" sz="1400" b="1" dirty="0">
                <a:latin typeface="Arial Black" panose="020B0A04020102020204" pitchFamily="34" charset="0"/>
              </a:rPr>
            </a:br>
            <a:r>
              <a:rPr lang="fr-FR" sz="1400" b="1" dirty="0" smtClean="0">
                <a:latin typeface="Arial Black" panose="020B0A04020102020204" pitchFamily="34" charset="0"/>
              </a:rPr>
              <a:t/>
            </a:r>
            <a:br>
              <a:rPr lang="fr-FR" sz="1400" b="1" dirty="0" smtClean="0">
                <a:latin typeface="Arial Black" panose="020B0A04020102020204" pitchFamily="34" charset="0"/>
              </a:rPr>
            </a:br>
            <a:r>
              <a:rPr lang="fr-FR" sz="1400" b="1" dirty="0">
                <a:latin typeface="Arial Black" panose="020B0A04020102020204" pitchFamily="34" charset="0"/>
              </a:rPr>
              <a:t/>
            </a:r>
            <a:br>
              <a:rPr lang="fr-FR" sz="1400" b="1" dirty="0">
                <a:latin typeface="Arial Black" panose="020B0A04020102020204" pitchFamily="34" charset="0"/>
              </a:rPr>
            </a:br>
            <a:r>
              <a:rPr lang="fr-FR" sz="1400" b="1" dirty="0" smtClean="0">
                <a:latin typeface="Arial Black" panose="020B0A04020102020204" pitchFamily="34" charset="0"/>
              </a:rPr>
              <a:t/>
            </a:r>
            <a:br>
              <a:rPr lang="fr-FR" sz="1400" b="1" dirty="0" smtClean="0">
                <a:latin typeface="Arial Black" panose="020B0A04020102020204" pitchFamily="34" charset="0"/>
              </a:rPr>
            </a:br>
            <a:r>
              <a:rPr lang="fr-FR" sz="1400" b="1" dirty="0">
                <a:latin typeface="Arial Black" panose="020B0A04020102020204" pitchFamily="34" charset="0"/>
              </a:rPr>
              <a:t/>
            </a:r>
            <a:br>
              <a:rPr lang="fr-FR" sz="1400" b="1" dirty="0">
                <a:latin typeface="Arial Black" panose="020B0A04020102020204" pitchFamily="34" charset="0"/>
              </a:rPr>
            </a:br>
            <a:r>
              <a:rPr lang="fr-FR" sz="1400" b="1" dirty="0" smtClean="0">
                <a:latin typeface="Arial Black" panose="020B0A04020102020204" pitchFamily="34" charset="0"/>
              </a:rPr>
              <a:t/>
            </a:r>
            <a:br>
              <a:rPr lang="fr-FR" sz="1400" b="1" dirty="0" smtClean="0">
                <a:latin typeface="Arial Black" panose="020B0A04020102020204" pitchFamily="34" charset="0"/>
              </a:rPr>
            </a:br>
            <a:r>
              <a:rPr lang="fr-FR" sz="1400" b="1" dirty="0">
                <a:latin typeface="Arial Black" panose="020B0A04020102020204" pitchFamily="34" charset="0"/>
              </a:rPr>
              <a:t/>
            </a:r>
            <a:br>
              <a:rPr lang="fr-FR" sz="1400" b="1" dirty="0">
                <a:latin typeface="Arial Black" panose="020B0A04020102020204" pitchFamily="34" charset="0"/>
              </a:rPr>
            </a:br>
            <a:r>
              <a:rPr lang="fr-FR" sz="1400" b="1" dirty="0" smtClean="0">
                <a:latin typeface="Arial Black" panose="020B0A04020102020204" pitchFamily="34" charset="0"/>
              </a:rPr>
              <a:t/>
            </a:r>
            <a:br>
              <a:rPr lang="fr-FR" sz="1400" b="1" dirty="0" smtClean="0">
                <a:latin typeface="Arial Black" panose="020B0A04020102020204" pitchFamily="34" charset="0"/>
              </a:rPr>
            </a:br>
            <a:r>
              <a:rPr lang="fr-FR" sz="1400" b="1" dirty="0">
                <a:latin typeface="Arial Black" panose="020B0A04020102020204" pitchFamily="34" charset="0"/>
              </a:rPr>
              <a:t/>
            </a:r>
            <a:br>
              <a:rPr lang="fr-FR" sz="1400" b="1" dirty="0">
                <a:latin typeface="Arial Black" panose="020B0A04020102020204" pitchFamily="34" charset="0"/>
              </a:rPr>
            </a:br>
            <a:r>
              <a:rPr lang="fr-FR" sz="1400" b="1" dirty="0" smtClean="0">
                <a:latin typeface="Arial Black" panose="020B0A04020102020204" pitchFamily="34" charset="0"/>
              </a:rPr>
              <a:t/>
            </a:r>
            <a:br>
              <a:rPr lang="fr-FR" sz="1400" b="1" dirty="0" smtClean="0">
                <a:latin typeface="Arial Black" panose="020B0A04020102020204" pitchFamily="34" charset="0"/>
              </a:rPr>
            </a:br>
            <a:r>
              <a:rPr lang="fr-FR" sz="1400" b="1" dirty="0">
                <a:latin typeface="Arial Black" panose="020B0A04020102020204" pitchFamily="34" charset="0"/>
              </a:rPr>
              <a:t/>
            </a:r>
            <a:br>
              <a:rPr lang="fr-FR" sz="1400" b="1" dirty="0">
                <a:latin typeface="Arial Black" panose="020B0A04020102020204" pitchFamily="34" charset="0"/>
              </a:rPr>
            </a:br>
            <a:r>
              <a:rPr lang="fr-FR" sz="1400" b="1" dirty="0" smtClean="0">
                <a:latin typeface="Arial Black" panose="020B0A04020102020204" pitchFamily="34" charset="0"/>
              </a:rPr>
              <a:t/>
            </a:r>
            <a:br>
              <a:rPr lang="fr-FR" sz="1400" b="1" dirty="0" smtClean="0">
                <a:latin typeface="Arial Black" panose="020B0A04020102020204" pitchFamily="34" charset="0"/>
              </a:rPr>
            </a:br>
            <a:r>
              <a:rPr lang="fr-FR" sz="1400" b="1" dirty="0">
                <a:latin typeface="Arial Black" panose="020B0A04020102020204" pitchFamily="34" charset="0"/>
              </a:rPr>
              <a:t/>
            </a:r>
            <a:br>
              <a:rPr lang="fr-FR" sz="1400" b="1" dirty="0">
                <a:latin typeface="Arial Black" panose="020B0A04020102020204" pitchFamily="34" charset="0"/>
              </a:rPr>
            </a:br>
            <a:r>
              <a:rPr lang="fr-FR" sz="1400" b="1" dirty="0" smtClean="0">
                <a:latin typeface="Arial Black" panose="020B0A04020102020204" pitchFamily="34" charset="0"/>
              </a:rPr>
              <a:t/>
            </a:r>
            <a:br>
              <a:rPr lang="fr-FR" sz="1400" b="1" dirty="0" smtClean="0">
                <a:latin typeface="Arial Black" panose="020B0A04020102020204" pitchFamily="34" charset="0"/>
              </a:rPr>
            </a:br>
            <a:r>
              <a:rPr lang="fr-FR" sz="1400" b="1" dirty="0">
                <a:latin typeface="Arial Black" panose="020B0A04020102020204" pitchFamily="34" charset="0"/>
              </a:rPr>
              <a:t/>
            </a:r>
            <a:br>
              <a:rPr lang="fr-FR" sz="1400" b="1" dirty="0">
                <a:latin typeface="Arial Black" panose="020B0A04020102020204" pitchFamily="34" charset="0"/>
              </a:rPr>
            </a:br>
            <a:r>
              <a:rPr lang="fr-FR" sz="1400" b="1" dirty="0" smtClean="0">
                <a:latin typeface="Arial Black" panose="020B0A04020102020204" pitchFamily="34" charset="0"/>
              </a:rPr>
              <a:t/>
            </a:r>
            <a:br>
              <a:rPr lang="fr-FR" sz="1400" b="1" dirty="0" smtClean="0">
                <a:latin typeface="Arial Black" panose="020B0A04020102020204" pitchFamily="34" charset="0"/>
              </a:rPr>
            </a:br>
            <a:r>
              <a:rPr lang="fr-FR" sz="1400" b="1" dirty="0">
                <a:latin typeface="Arial Black" panose="020B0A04020102020204" pitchFamily="34" charset="0"/>
              </a:rPr>
              <a:t/>
            </a:r>
            <a:br>
              <a:rPr lang="fr-FR" sz="1400" b="1" dirty="0">
                <a:latin typeface="Arial Black" panose="020B0A04020102020204" pitchFamily="34" charset="0"/>
              </a:rPr>
            </a:br>
            <a:r>
              <a:rPr lang="fr-FR" sz="1400" b="1" dirty="0" smtClean="0">
                <a:latin typeface="Arial Black" panose="020B0A04020102020204" pitchFamily="34" charset="0"/>
              </a:rPr>
              <a:t/>
            </a:r>
            <a:br>
              <a:rPr lang="fr-FR" sz="1400" b="1" dirty="0" smtClean="0">
                <a:latin typeface="Arial Black" panose="020B0A04020102020204" pitchFamily="34" charset="0"/>
              </a:rPr>
            </a:br>
            <a:r>
              <a:rPr lang="fr-FR" sz="1400" b="1" dirty="0">
                <a:latin typeface="Arial Black" panose="020B0A04020102020204" pitchFamily="34" charset="0"/>
              </a:rPr>
              <a:t/>
            </a:r>
            <a:br>
              <a:rPr lang="fr-FR" sz="1400" b="1" dirty="0">
                <a:latin typeface="Arial Black" panose="020B0A04020102020204" pitchFamily="34" charset="0"/>
              </a:rPr>
            </a:br>
            <a:r>
              <a:rPr lang="fr-FR" sz="1400" b="1" dirty="0" smtClean="0">
                <a:latin typeface="Arial Black" panose="020B0A04020102020204" pitchFamily="34" charset="0"/>
              </a:rPr>
              <a:t/>
            </a:r>
            <a:br>
              <a:rPr lang="fr-FR" sz="1400" b="1" dirty="0" smtClean="0">
                <a:latin typeface="Arial Black" panose="020B0A04020102020204" pitchFamily="34" charset="0"/>
              </a:rPr>
            </a:br>
            <a:r>
              <a:rPr lang="fr-FR" sz="1400" b="1" dirty="0">
                <a:latin typeface="Arial Black" panose="020B0A04020102020204" pitchFamily="34" charset="0"/>
              </a:rPr>
              <a:t/>
            </a:r>
            <a:br>
              <a:rPr lang="fr-FR" sz="1400" b="1" dirty="0">
                <a:latin typeface="Arial Black" panose="020B0A04020102020204" pitchFamily="34" charset="0"/>
              </a:rPr>
            </a:br>
            <a:r>
              <a:rPr lang="fr-FR" sz="1400" b="1" dirty="0" smtClean="0">
                <a:latin typeface="Arial Black" panose="020B0A04020102020204" pitchFamily="34" charset="0"/>
              </a:rPr>
              <a:t/>
            </a:r>
            <a:br>
              <a:rPr lang="fr-FR" sz="1400" b="1" dirty="0" smtClean="0">
                <a:latin typeface="Arial Black" panose="020B0A04020102020204" pitchFamily="34" charset="0"/>
              </a:rPr>
            </a:br>
            <a:r>
              <a:rPr lang="fr-FR" sz="1400" b="1" dirty="0">
                <a:latin typeface="Arial Black" panose="020B0A04020102020204" pitchFamily="34" charset="0"/>
              </a:rPr>
              <a:t/>
            </a:r>
            <a:br>
              <a:rPr lang="fr-FR" sz="1400" b="1" dirty="0">
                <a:latin typeface="Arial Black" panose="020B0A04020102020204" pitchFamily="34" charset="0"/>
              </a:rPr>
            </a:br>
            <a:r>
              <a:rPr lang="fr-FR" sz="1400" b="1" dirty="0" smtClean="0">
                <a:latin typeface="Arial Black" panose="020B0A04020102020204" pitchFamily="34" charset="0"/>
              </a:rPr>
              <a:t/>
            </a:r>
            <a:br>
              <a:rPr lang="fr-FR" sz="1400" b="1" dirty="0" smtClean="0">
                <a:latin typeface="Arial Black" panose="020B0A04020102020204" pitchFamily="34" charset="0"/>
              </a:rPr>
            </a:br>
            <a:r>
              <a:rPr lang="fr-FR" sz="1400" b="1" dirty="0">
                <a:latin typeface="Arial Black" panose="020B0A04020102020204" pitchFamily="34" charset="0"/>
              </a:rPr>
              <a:t/>
            </a:r>
            <a:br>
              <a:rPr lang="fr-FR" sz="1400" b="1" dirty="0">
                <a:latin typeface="Arial Black" panose="020B0A04020102020204" pitchFamily="34" charset="0"/>
              </a:rPr>
            </a:br>
            <a:r>
              <a:rPr lang="fr-FR" sz="1400" b="1" dirty="0" smtClean="0">
                <a:latin typeface="Arial Black" panose="020B0A04020102020204" pitchFamily="34" charset="0"/>
              </a:rPr>
              <a:t/>
            </a:r>
            <a:br>
              <a:rPr lang="fr-FR" sz="1400" b="1" dirty="0" smtClean="0">
                <a:latin typeface="Arial Black" panose="020B0A04020102020204" pitchFamily="34" charset="0"/>
              </a:rPr>
            </a:br>
            <a:r>
              <a:rPr lang="fr-FR" sz="1400" b="1" dirty="0">
                <a:latin typeface="Arial Black" panose="020B0A04020102020204" pitchFamily="34" charset="0"/>
              </a:rPr>
              <a:t/>
            </a:r>
            <a:br>
              <a:rPr lang="fr-FR" sz="1400" b="1" dirty="0">
                <a:latin typeface="Arial Black" panose="020B0A04020102020204" pitchFamily="34" charset="0"/>
              </a:rPr>
            </a:br>
            <a:r>
              <a:rPr lang="fr-FR" sz="1400" b="1" dirty="0" smtClean="0">
                <a:latin typeface="Arial Black" panose="020B0A04020102020204" pitchFamily="34" charset="0"/>
              </a:rPr>
              <a:t/>
            </a:r>
            <a:br>
              <a:rPr lang="fr-FR" sz="1400" b="1" dirty="0" smtClean="0">
                <a:latin typeface="Arial Black" panose="020B0A04020102020204" pitchFamily="34" charset="0"/>
              </a:rPr>
            </a:br>
            <a:r>
              <a:rPr lang="fr-FR" sz="1400" b="1" dirty="0">
                <a:latin typeface="Arial Black" panose="020B0A04020102020204" pitchFamily="34" charset="0"/>
              </a:rPr>
              <a:t/>
            </a:r>
            <a:br>
              <a:rPr lang="fr-FR" sz="1400" b="1" dirty="0">
                <a:latin typeface="Arial Black" panose="020B0A04020102020204" pitchFamily="34" charset="0"/>
              </a:rPr>
            </a:br>
            <a:r>
              <a:rPr lang="fr-FR" sz="1400" b="1" dirty="0" smtClean="0">
                <a:latin typeface="Arial Black" panose="020B0A04020102020204" pitchFamily="34" charset="0"/>
              </a:rPr>
              <a:t/>
            </a:r>
            <a:br>
              <a:rPr lang="fr-FR" sz="1400" b="1" dirty="0" smtClean="0">
                <a:latin typeface="Arial Black" panose="020B0A04020102020204" pitchFamily="34" charset="0"/>
              </a:rPr>
            </a:br>
            <a:r>
              <a:rPr lang="fr-FR" sz="1400" b="1" dirty="0">
                <a:latin typeface="Arial Black" panose="020B0A04020102020204" pitchFamily="34" charset="0"/>
              </a:rPr>
              <a:t/>
            </a:r>
            <a:br>
              <a:rPr lang="fr-FR" sz="1400" b="1" dirty="0">
                <a:latin typeface="Arial Black" panose="020B0A04020102020204" pitchFamily="34" charset="0"/>
              </a:rPr>
            </a:br>
            <a:r>
              <a:rPr lang="fr-FR" sz="1400" b="1" dirty="0" smtClean="0">
                <a:latin typeface="Arial Black" panose="020B0A04020102020204" pitchFamily="34" charset="0"/>
              </a:rPr>
              <a:t/>
            </a:r>
            <a:br>
              <a:rPr lang="fr-FR" sz="1400" b="1" dirty="0" smtClean="0">
                <a:latin typeface="Arial Black" panose="020B0A04020102020204" pitchFamily="34" charset="0"/>
              </a:rPr>
            </a:br>
            <a:r>
              <a:rPr lang="fr-FR" sz="1400" b="1" dirty="0">
                <a:latin typeface="Arial Black" panose="020B0A04020102020204" pitchFamily="34" charset="0"/>
              </a:rPr>
              <a:t/>
            </a:r>
            <a:br>
              <a:rPr lang="fr-FR" sz="1400" b="1" dirty="0">
                <a:latin typeface="Arial Black" panose="020B0A04020102020204" pitchFamily="34" charset="0"/>
              </a:rPr>
            </a:br>
            <a:r>
              <a:rPr lang="fr-FR" sz="1400" b="1" dirty="0" smtClean="0">
                <a:latin typeface="Arial Black" panose="020B0A04020102020204" pitchFamily="34" charset="0"/>
              </a:rPr>
              <a:t/>
            </a:r>
            <a:br>
              <a:rPr lang="fr-FR" sz="1400" b="1" dirty="0" smtClean="0">
                <a:latin typeface="Arial Black" panose="020B0A04020102020204" pitchFamily="34" charset="0"/>
              </a:rPr>
            </a:br>
            <a:r>
              <a:rPr lang="fr-FR" sz="1400" b="1" dirty="0">
                <a:latin typeface="Arial Black" panose="020B0A04020102020204" pitchFamily="34" charset="0"/>
              </a:rPr>
              <a:t/>
            </a:r>
            <a:br>
              <a:rPr lang="fr-FR" sz="1400" b="1" dirty="0">
                <a:latin typeface="Arial Black" panose="020B0A04020102020204" pitchFamily="34" charset="0"/>
              </a:rPr>
            </a:br>
            <a:r>
              <a:rPr lang="fr-FR" sz="1400" b="1" dirty="0" smtClean="0">
                <a:latin typeface="Arial Black" panose="020B0A04020102020204" pitchFamily="34" charset="0"/>
              </a:rPr>
              <a:t/>
            </a:r>
            <a:br>
              <a:rPr lang="fr-FR" sz="1400" b="1" dirty="0" smtClean="0">
                <a:latin typeface="Arial Black" panose="020B0A04020102020204" pitchFamily="34" charset="0"/>
              </a:rPr>
            </a:br>
            <a:r>
              <a:rPr lang="fr-FR" sz="1400" b="1" dirty="0">
                <a:latin typeface="Arial Black" panose="020B0A04020102020204" pitchFamily="34" charset="0"/>
              </a:rPr>
              <a:t/>
            </a:r>
            <a:br>
              <a:rPr lang="fr-FR" sz="1400" b="1" dirty="0">
                <a:latin typeface="Arial Black" panose="020B0A04020102020204" pitchFamily="34" charset="0"/>
              </a:rPr>
            </a:br>
            <a:r>
              <a:rPr lang="fr-FR" sz="1400" b="1" dirty="0" smtClean="0">
                <a:latin typeface="Arial Black" panose="020B0A04020102020204" pitchFamily="34" charset="0"/>
              </a:rPr>
              <a:t/>
            </a:r>
            <a:br>
              <a:rPr lang="fr-FR" sz="1400" b="1" dirty="0" smtClean="0">
                <a:latin typeface="Arial Black" panose="020B0A04020102020204" pitchFamily="34" charset="0"/>
              </a:rPr>
            </a:br>
            <a:r>
              <a:rPr lang="fr-FR" sz="1400" b="1" dirty="0">
                <a:latin typeface="Arial Black" panose="020B0A04020102020204" pitchFamily="34" charset="0"/>
              </a:rPr>
              <a:t/>
            </a:r>
            <a:br>
              <a:rPr lang="fr-FR" sz="1400" b="1" dirty="0">
                <a:latin typeface="Arial Black" panose="020B0A04020102020204" pitchFamily="34" charset="0"/>
              </a:rPr>
            </a:br>
            <a:r>
              <a:rPr lang="fr-FR" sz="1400" b="1" dirty="0" smtClean="0">
                <a:latin typeface="Arial Black" panose="020B0A04020102020204" pitchFamily="34" charset="0"/>
              </a:rPr>
              <a:t/>
            </a:r>
            <a:br>
              <a:rPr lang="fr-FR" sz="1400" b="1" dirty="0" smtClean="0">
                <a:latin typeface="Arial Black" panose="020B0A04020102020204" pitchFamily="34" charset="0"/>
              </a:rPr>
            </a:br>
            <a:r>
              <a:rPr lang="fr-FR" sz="1400" b="1" dirty="0">
                <a:latin typeface="Arial Black" panose="020B0A04020102020204" pitchFamily="34" charset="0"/>
              </a:rPr>
              <a:t/>
            </a:r>
            <a:br>
              <a:rPr lang="fr-FR" sz="1400" b="1" dirty="0">
                <a:latin typeface="Arial Black" panose="020B0A04020102020204" pitchFamily="34" charset="0"/>
              </a:rPr>
            </a:br>
            <a:r>
              <a:rPr lang="fr-FR" sz="1400" b="1" dirty="0" smtClean="0">
                <a:latin typeface="Arial Black" panose="020B0A04020102020204" pitchFamily="34" charset="0"/>
              </a:rPr>
              <a:t>	Figure </a:t>
            </a:r>
            <a:r>
              <a:rPr lang="fr-FR" sz="1400" b="1" dirty="0">
                <a:latin typeface="Arial Black" panose="020B0A04020102020204" pitchFamily="34" charset="0"/>
              </a:rPr>
              <a:t>1. </a:t>
            </a:r>
            <a:r>
              <a:rPr lang="fr-FR" sz="1400" dirty="0">
                <a:latin typeface="Arial Black" panose="020B0A04020102020204" pitchFamily="34" charset="0"/>
              </a:rPr>
              <a:t>Carcinome papillaire : aspect des formes usuelles d’architecture</a:t>
            </a:r>
            <a:br>
              <a:rPr lang="fr-FR" sz="1400" dirty="0">
                <a:latin typeface="Arial Black" panose="020B0A04020102020204" pitchFamily="34" charset="0"/>
              </a:rPr>
            </a:br>
            <a:r>
              <a:rPr lang="fr-FR" sz="1400" dirty="0" smtClean="0">
                <a:latin typeface="Arial Black" panose="020B0A04020102020204" pitchFamily="34" charset="0"/>
              </a:rPr>
              <a:t>	papillaire</a:t>
            </a:r>
            <a:r>
              <a:rPr lang="fr-FR" sz="1400" dirty="0">
                <a:latin typeface="Arial Black" panose="020B0A04020102020204" pitchFamily="34" charset="0"/>
              </a:rPr>
              <a:t>. L’architecture est papillaire. La papille est centrée par un</a:t>
            </a:r>
            <a:br>
              <a:rPr lang="fr-FR" sz="1400" dirty="0">
                <a:latin typeface="Arial Black" panose="020B0A04020102020204" pitchFamily="34" charset="0"/>
              </a:rPr>
            </a:br>
            <a:r>
              <a:rPr lang="fr-FR" sz="1400" dirty="0" smtClean="0">
                <a:latin typeface="Arial Black" panose="020B0A04020102020204" pitchFamily="34" charset="0"/>
              </a:rPr>
              <a:t>	axe </a:t>
            </a:r>
            <a:r>
              <a:rPr lang="fr-FR" sz="1400" dirty="0" err="1">
                <a:latin typeface="Arial Black" panose="020B0A04020102020204" pitchFamily="34" charset="0"/>
              </a:rPr>
              <a:t>conjonctivovasculaire</a:t>
            </a:r>
            <a:r>
              <a:rPr lang="fr-FR" sz="1400" dirty="0">
                <a:latin typeface="Arial Black" panose="020B0A04020102020204" pitchFamily="34" charset="0"/>
              </a:rPr>
              <a:t> tapissé d’une bordure épithéliale qui apparaît</a:t>
            </a:r>
            <a:br>
              <a:rPr lang="fr-FR" sz="1400" dirty="0">
                <a:latin typeface="Arial Black" panose="020B0A04020102020204" pitchFamily="34" charset="0"/>
              </a:rPr>
            </a:br>
            <a:r>
              <a:rPr lang="fr-FR" sz="1400" dirty="0" smtClean="0">
                <a:latin typeface="Arial Black" panose="020B0A04020102020204" pitchFamily="34" charset="0"/>
              </a:rPr>
              <a:t>	claire</a:t>
            </a:r>
            <a:r>
              <a:rPr lang="fr-FR" sz="1400" dirty="0">
                <a:latin typeface="Arial Black" panose="020B0A04020102020204" pitchFamily="34" charset="0"/>
              </a:rPr>
              <a:t>. Les cellules possèdent des noyaux souvent fendus, en « grains de</a:t>
            </a:r>
            <a:br>
              <a:rPr lang="fr-FR" sz="1400" dirty="0">
                <a:latin typeface="Arial Black" panose="020B0A04020102020204" pitchFamily="34" charset="0"/>
              </a:rPr>
            </a:br>
            <a:r>
              <a:rPr lang="fr-FR" sz="1400" dirty="0" smtClean="0">
                <a:latin typeface="Arial Black" panose="020B0A04020102020204" pitchFamily="34" charset="0"/>
              </a:rPr>
              <a:t>	café </a:t>
            </a:r>
            <a:r>
              <a:rPr lang="fr-FR" sz="1400" dirty="0">
                <a:latin typeface="Arial Black" panose="020B0A04020102020204" pitchFamily="34" charset="0"/>
              </a:rPr>
              <a:t>», chevauchés, de forme allongée, avec un aspect vitreux.</a:t>
            </a:r>
          </a:p>
        </p:txBody>
      </p:sp>
      <p:pic>
        <p:nvPicPr>
          <p:cNvPr id="4" name="Espace réservé du contenu 3"/>
          <p:cNvPicPr>
            <a:picLocks noGrp="1" noChangeAspect="1"/>
          </p:cNvPicPr>
          <p:nvPr>
            <p:ph idx="1"/>
          </p:nvPr>
        </p:nvPicPr>
        <p:blipFill>
          <a:blip r:embed="rId2"/>
          <a:stretch>
            <a:fillRect/>
          </a:stretch>
        </p:blipFill>
        <p:spPr>
          <a:xfrm>
            <a:off x="3941400" y="2282575"/>
            <a:ext cx="4309200" cy="3437438"/>
          </a:xfrm>
          <a:prstGeom prst="rect">
            <a:avLst/>
          </a:prstGeom>
        </p:spPr>
      </p:pic>
      <p:pic>
        <p:nvPicPr>
          <p:cNvPr id="5" name="Image 4"/>
          <p:cNvPicPr>
            <a:picLocks noChangeAspect="1"/>
          </p:cNvPicPr>
          <p:nvPr/>
        </p:nvPicPr>
        <p:blipFill>
          <a:blip r:embed="rId2"/>
          <a:stretch>
            <a:fillRect/>
          </a:stretch>
        </p:blipFill>
        <p:spPr>
          <a:xfrm>
            <a:off x="3941400" y="1710281"/>
            <a:ext cx="4309200" cy="3437438"/>
          </a:xfrm>
          <a:prstGeom prst="rect">
            <a:avLst/>
          </a:prstGeom>
        </p:spPr>
      </p:pic>
      <p:pic>
        <p:nvPicPr>
          <p:cNvPr id="6" name="Image 5"/>
          <p:cNvPicPr>
            <a:picLocks noChangeAspect="1"/>
          </p:cNvPicPr>
          <p:nvPr/>
        </p:nvPicPr>
        <p:blipFill>
          <a:blip r:embed="rId2"/>
          <a:stretch>
            <a:fillRect/>
          </a:stretch>
        </p:blipFill>
        <p:spPr>
          <a:xfrm>
            <a:off x="1784195" y="1862681"/>
            <a:ext cx="6618805" cy="3437438"/>
          </a:xfrm>
          <a:prstGeom prst="rect">
            <a:avLst/>
          </a:prstGeom>
        </p:spPr>
      </p:pic>
    </p:spTree>
    <p:extLst>
      <p:ext uri="{BB962C8B-B14F-4D97-AF65-F5344CB8AC3E}">
        <p14:creationId xmlns:p14="http://schemas.microsoft.com/office/powerpoint/2010/main" val="6104703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Appareillages de Médecine nucléaire</a:t>
            </a:r>
            <a:endParaRPr lang="fr-FR" dirty="0"/>
          </a:p>
        </p:txBody>
      </p:sp>
      <p:sp>
        <p:nvSpPr>
          <p:cNvPr id="3" name="Espace réservé du contenu 2"/>
          <p:cNvSpPr>
            <a:spLocks noGrp="1"/>
          </p:cNvSpPr>
          <p:nvPr>
            <p:ph idx="1"/>
          </p:nvPr>
        </p:nvSpPr>
        <p:spPr/>
        <p:txBody>
          <a:bodyPr/>
          <a:lstStyle/>
          <a:p>
            <a:endParaRPr lang="fr-FR" dirty="0"/>
          </a:p>
        </p:txBody>
      </p:sp>
    </p:spTree>
    <p:extLst>
      <p:ext uri="{BB962C8B-B14F-4D97-AF65-F5344CB8AC3E}">
        <p14:creationId xmlns:p14="http://schemas.microsoft.com/office/powerpoint/2010/main" val="2957169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13432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p:txBody>
          <a:bodyPr/>
          <a:lstStyle/>
          <a:p>
            <a:pPr eaLnBrk="1" hangingPunct="1"/>
            <a:r>
              <a:rPr lang="fr-FR" altLang="fr-FR" smtClean="0"/>
              <a:t>Collimateur pinhole</a:t>
            </a:r>
            <a:endParaRPr lang="en-US" altLang="fr-FR" smtClean="0"/>
          </a:p>
        </p:txBody>
      </p:sp>
      <p:pic>
        <p:nvPicPr>
          <p:cNvPr id="184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85876"/>
            <a:ext cx="8858250"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24914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52625" y="571500"/>
            <a:ext cx="8229600" cy="1143000"/>
          </a:xfrm>
        </p:spPr>
        <p:txBody>
          <a:bodyPr rtlCol="0">
            <a:normAutofit fontScale="90000"/>
          </a:bodyPr>
          <a:lstStyle/>
          <a:p>
            <a:pPr>
              <a:defRPr/>
            </a:pPr>
            <a:r>
              <a:rPr lang="fr-FR" dirty="0" smtClean="0"/>
              <a:t>Multiplier les incidences pour contourner les problèmes d’atténuation </a:t>
            </a:r>
            <a:endParaRPr lang="en-US" dirty="0"/>
          </a:p>
        </p:txBody>
      </p:sp>
      <p:pic>
        <p:nvPicPr>
          <p:cNvPr id="194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000250"/>
            <a:ext cx="885825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69985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40153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a:defRPr/>
            </a:pPr>
            <a:r>
              <a:rPr lang="fr-FR" b="1" dirty="0" smtClean="0"/>
              <a:t/>
            </a:r>
            <a:br>
              <a:rPr lang="fr-FR" b="1" dirty="0" smtClean="0"/>
            </a:br>
            <a:r>
              <a:rPr lang="fr-FR" b="1" dirty="0" smtClean="0"/>
              <a:t/>
            </a:r>
            <a:br>
              <a:rPr lang="fr-FR" b="1" dirty="0" smtClean="0"/>
            </a:br>
            <a:r>
              <a:rPr lang="fr-FR" b="1" dirty="0" smtClean="0"/>
              <a:t>Imagerie TEPSCAN:</a:t>
            </a:r>
            <a:br>
              <a:rPr lang="fr-FR" b="1" dirty="0" smtClean="0"/>
            </a:br>
            <a:r>
              <a:rPr lang="fr-FR" b="1" dirty="0" smtClean="0"/>
              <a:t>C</a:t>
            </a:r>
            <a:r>
              <a:rPr lang="fr-FR" dirty="0" smtClean="0"/>
              <a:t>améra dédiée, couplée à un scanner et 18-FDG (T⅟2:2 h)</a:t>
            </a:r>
            <a:r>
              <a:rPr lang="en-US" b="1" dirty="0" smtClean="0"/>
              <a:t/>
            </a:r>
            <a:br>
              <a:rPr lang="en-US" b="1" dirty="0" smtClean="0"/>
            </a:br>
            <a:endParaRPr lang="en-US" dirty="0"/>
          </a:p>
        </p:txBody>
      </p:sp>
      <p:pic>
        <p:nvPicPr>
          <p:cNvPr id="215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990726"/>
            <a:ext cx="9144000"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14935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p:cNvSpPr>
          <p:nvPr>
            <p:ph type="title"/>
          </p:nvPr>
        </p:nvSpPr>
        <p:spPr/>
        <p:txBody>
          <a:bodyPr/>
          <a:lstStyle/>
          <a:p>
            <a:pPr eaLnBrk="1" hangingPunct="1"/>
            <a:r>
              <a:rPr lang="fr-FR" altLang="fr-FR" smtClean="0"/>
              <a:t>Laboratoire de radiopharmacie</a:t>
            </a:r>
            <a:endParaRPr lang="en-US" altLang="fr-FR" smtClean="0"/>
          </a:p>
        </p:txBody>
      </p:sp>
      <p:pic>
        <p:nvPicPr>
          <p:cNvPr id="235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357314"/>
            <a:ext cx="8786813" cy="550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21637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p:txBody>
          <a:bodyPr>
            <a:normAutofit/>
          </a:bodyPr>
          <a:lstStyle/>
          <a:p>
            <a:pPr algn="ctr" eaLnBrk="1" hangingPunct="1"/>
            <a:r>
              <a:rPr lang="fr-FR" altLang="fr-FR" sz="1800" dirty="0" smtClean="0">
                <a:latin typeface="Arial Black" panose="020B0A04020102020204" pitchFamily="34" charset="0"/>
              </a:rPr>
              <a:t>Types de rayonnements  utilisés en Médecine nucléaire</a:t>
            </a:r>
          </a:p>
        </p:txBody>
      </p:sp>
      <p:pic>
        <p:nvPicPr>
          <p:cNvPr id="163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28750"/>
            <a:ext cx="9144000"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84334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274838"/>
            <a:ext cx="6096000" cy="2492990"/>
          </a:xfrm>
          <a:prstGeom prst="rect">
            <a:avLst/>
          </a:prstGeom>
        </p:spPr>
        <p:txBody>
          <a:bodyPr>
            <a:spAutoFit/>
          </a:bodyPr>
          <a:lstStyle/>
          <a:p>
            <a:pPr algn="ctr">
              <a:spcAft>
                <a:spcPts val="0"/>
              </a:spcAft>
            </a:pPr>
            <a:r>
              <a:rPr lang="fr-FR" dirty="0" smtClean="0">
                <a:effectLst/>
                <a:latin typeface="Arial Black" panose="020B0A04020102020204" pitchFamily="34" charset="0"/>
                <a:ea typeface="MS Mincho" panose="02020609040205080304" pitchFamily="49" charset="-128"/>
              </a:rPr>
              <a:t>Plan</a:t>
            </a:r>
          </a:p>
          <a:p>
            <a:pPr algn="ctr">
              <a:spcAft>
                <a:spcPts val="0"/>
              </a:spcAft>
            </a:pPr>
            <a:endParaRPr lang="fr-FR" sz="1200" dirty="0" smtClean="0">
              <a:latin typeface="Times New Roman" panose="02020603050405020304" pitchFamily="18" charset="0"/>
              <a:ea typeface="MS Mincho" panose="02020609040205080304" pitchFamily="49" charset="-128"/>
            </a:endParaRPr>
          </a:p>
          <a:p>
            <a:pPr marL="342900" indent="-342900">
              <a:spcAft>
                <a:spcPts val="0"/>
              </a:spcAft>
              <a:buAutoNum type="arabicPeriod"/>
            </a:pPr>
            <a:r>
              <a:rPr lang="fr-FR" dirty="0" smtClean="0">
                <a:effectLst/>
                <a:latin typeface="Arial Black" panose="020B0A04020102020204" pitchFamily="34" charset="0"/>
                <a:ea typeface="MS Mincho" panose="02020609040205080304" pitchFamily="49" charset="-128"/>
              </a:rPr>
              <a:t>Introduction</a:t>
            </a:r>
            <a:endParaRPr lang="fr-FR" sz="1200" dirty="0">
              <a:latin typeface="Times New Roman" panose="02020603050405020304" pitchFamily="18" charset="0"/>
              <a:ea typeface="MS Mincho" panose="02020609040205080304" pitchFamily="49" charset="-128"/>
            </a:endParaRPr>
          </a:p>
          <a:p>
            <a:pPr marL="342900" indent="-342900">
              <a:spcAft>
                <a:spcPts val="0"/>
              </a:spcAft>
              <a:buAutoNum type="arabicPeriod"/>
            </a:pPr>
            <a:r>
              <a:rPr lang="fr-FR" dirty="0" smtClean="0">
                <a:effectLst/>
                <a:latin typeface="Arial Black" panose="020B0A04020102020204" pitchFamily="34" charset="0"/>
                <a:ea typeface="MS Mincho" panose="02020609040205080304" pitchFamily="49" charset="-128"/>
                <a:cs typeface="Times New Roman" panose="02020603050405020304" pitchFamily="18" charset="0"/>
              </a:rPr>
              <a:t>Anatomie et physiologie de la thyroide</a:t>
            </a:r>
          </a:p>
          <a:p>
            <a:pPr marL="342900" indent="-342900">
              <a:spcAft>
                <a:spcPts val="0"/>
              </a:spcAft>
              <a:buAutoNum type="arabicPeriod"/>
            </a:pPr>
            <a:r>
              <a:rPr lang="fr-FR" dirty="0" smtClean="0">
                <a:latin typeface="Arial Black" panose="020B0A04020102020204" pitchFamily="34" charset="0"/>
                <a:ea typeface="MS Mincho" panose="02020609040205080304" pitchFamily="49" charset="-128"/>
                <a:cs typeface="Times New Roman" panose="02020603050405020304" pitchFamily="18" charset="0"/>
              </a:rPr>
              <a:t>Appareils de Médecine nucléaire</a:t>
            </a:r>
            <a:r>
              <a:rPr lang="fr-FR" dirty="0" smtClean="0">
                <a:effectLst/>
                <a:latin typeface="Arial Black" panose="020B0A04020102020204" pitchFamily="34" charset="0"/>
                <a:ea typeface="MS Mincho" panose="02020609040205080304" pitchFamily="49" charset="-128"/>
                <a:cs typeface="Times New Roman" panose="02020603050405020304" pitchFamily="18" charset="0"/>
              </a:rPr>
              <a:t> </a:t>
            </a:r>
            <a:endParaRPr lang="fr-FR" sz="1200" dirty="0" smtClean="0">
              <a:effectLst/>
              <a:latin typeface="Arial Black" panose="020B0A04020102020204" pitchFamily="34" charset="0"/>
              <a:ea typeface="MS Mincho" panose="02020609040205080304" pitchFamily="49" charset="-128"/>
              <a:cs typeface="Times New Roman" panose="02020603050405020304" pitchFamily="18" charset="0"/>
            </a:endParaRPr>
          </a:p>
          <a:p>
            <a:pPr marL="342900" lvl="0" indent="-342900">
              <a:spcAft>
                <a:spcPts val="0"/>
              </a:spcAft>
              <a:buFont typeface="+mj-lt"/>
              <a:buAutoNum type="arabicPeriod"/>
            </a:pPr>
            <a:r>
              <a:rPr lang="fr-FR" dirty="0" smtClean="0">
                <a:effectLst/>
                <a:latin typeface="Arial Black" panose="020B0A04020102020204" pitchFamily="34" charset="0"/>
                <a:ea typeface="MS Mincho" panose="02020609040205080304" pitchFamily="49" charset="-128"/>
                <a:cs typeface="Times New Roman" panose="02020603050405020304" pitchFamily="18" charset="0"/>
              </a:rPr>
              <a:t>Maladies de la thyroide : vue globale</a:t>
            </a:r>
            <a:endParaRPr lang="fr-FR" sz="1200" dirty="0" smtClean="0">
              <a:effectLst/>
              <a:latin typeface="Arial Black" panose="020B0A04020102020204" pitchFamily="34" charset="0"/>
              <a:ea typeface="MS Mincho" panose="02020609040205080304" pitchFamily="49" charset="-128"/>
              <a:cs typeface="Times New Roman" panose="02020603050405020304" pitchFamily="18" charset="0"/>
            </a:endParaRPr>
          </a:p>
          <a:p>
            <a:pPr marL="342900" lvl="0" indent="-342900">
              <a:spcAft>
                <a:spcPts val="0"/>
              </a:spcAft>
              <a:buFont typeface="+mj-lt"/>
              <a:buAutoNum type="arabicPeriod"/>
            </a:pPr>
            <a:r>
              <a:rPr lang="fr-FR" dirty="0" smtClean="0">
                <a:effectLst/>
                <a:latin typeface="Arial Black" panose="020B0A04020102020204" pitchFamily="34" charset="0"/>
                <a:ea typeface="MS Mincho" panose="02020609040205080304" pitchFamily="49" charset="-128"/>
                <a:cs typeface="Times New Roman" panose="02020603050405020304" pitchFamily="18" charset="0"/>
              </a:rPr>
              <a:t>Goitre</a:t>
            </a:r>
            <a:endParaRPr lang="fr-FR" sz="1200" dirty="0" smtClean="0">
              <a:effectLst/>
              <a:latin typeface="Arial Black" panose="020B0A04020102020204" pitchFamily="34" charset="0"/>
              <a:ea typeface="MS Mincho" panose="02020609040205080304" pitchFamily="49" charset="-128"/>
              <a:cs typeface="Times New Roman" panose="02020603050405020304" pitchFamily="18" charset="0"/>
            </a:endParaRPr>
          </a:p>
          <a:p>
            <a:pPr marL="342900" lvl="0" indent="-342900">
              <a:spcAft>
                <a:spcPts val="0"/>
              </a:spcAft>
              <a:buFont typeface="+mj-lt"/>
              <a:buAutoNum type="arabicPeriod"/>
            </a:pPr>
            <a:r>
              <a:rPr lang="fr-FR" dirty="0" smtClean="0">
                <a:effectLst/>
                <a:latin typeface="Arial Black" panose="020B0A04020102020204" pitchFamily="34" charset="0"/>
                <a:ea typeface="MS Mincho" panose="02020609040205080304" pitchFamily="49" charset="-128"/>
                <a:cs typeface="Times New Roman" panose="02020603050405020304" pitchFamily="18" charset="0"/>
              </a:rPr>
              <a:t>Cancer </a:t>
            </a:r>
            <a:endParaRPr lang="fr-FR" sz="1200" dirty="0">
              <a:latin typeface="Arial Black" panose="020B0A04020102020204" pitchFamily="34" charset="0"/>
              <a:ea typeface="MS Mincho" panose="02020609040205080304" pitchFamily="49" charset="-128"/>
              <a:cs typeface="Times New Roman" panose="02020603050405020304" pitchFamily="18" charset="0"/>
            </a:endParaRPr>
          </a:p>
          <a:p>
            <a:pPr lvl="0">
              <a:spcAft>
                <a:spcPts val="0"/>
              </a:spcAft>
            </a:pPr>
            <a:r>
              <a:rPr lang="fr-FR" dirty="0" smtClean="0">
                <a:effectLst/>
                <a:latin typeface="Arial Black" panose="020B0A04020102020204" pitchFamily="34" charset="0"/>
                <a:ea typeface="MS Mincho" panose="02020609040205080304" pitchFamily="49" charset="-128"/>
              </a:rPr>
              <a:t>Conclusion</a:t>
            </a:r>
            <a:endParaRPr lang="fr-FR" sz="1200" dirty="0">
              <a:effectLst/>
              <a:latin typeface="Times New Roman" panose="02020603050405020304" pitchFamily="18" charset="0"/>
              <a:ea typeface="MS Mincho" panose="02020609040205080304" pitchFamily="49" charset="-128"/>
            </a:endParaRPr>
          </a:p>
        </p:txBody>
      </p:sp>
    </p:spTree>
    <p:extLst>
      <p:ext uri="{BB962C8B-B14F-4D97-AF65-F5344CB8AC3E}">
        <p14:creationId xmlns:p14="http://schemas.microsoft.com/office/powerpoint/2010/main" val="36458665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p:txBody>
          <a:bodyPr>
            <a:normAutofit/>
          </a:bodyPr>
          <a:lstStyle/>
          <a:p>
            <a:pPr algn="ctr" eaLnBrk="1" hangingPunct="1"/>
            <a:r>
              <a:rPr lang="fr-FR" altLang="fr-FR" sz="1800" dirty="0" smtClean="0">
                <a:latin typeface="Arial Black" panose="020B0A04020102020204" pitchFamily="34" charset="0"/>
              </a:rPr>
              <a:t>Chaine complète d’une Gamma Caméra</a:t>
            </a:r>
          </a:p>
        </p:txBody>
      </p:sp>
      <p:pic>
        <p:nvPicPr>
          <p:cNvPr id="1229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651" y="2139950"/>
            <a:ext cx="9432925"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99478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endParaRPr lang="fr-FR" sz="1600" dirty="0">
              <a:latin typeface="Arial Black" panose="020B0A04020102020204" pitchFamily="34" charset="0"/>
            </a:endParaRPr>
          </a:p>
        </p:txBody>
      </p:sp>
      <p:sp>
        <p:nvSpPr>
          <p:cNvPr id="3" name="Espace réservé du contenu 2"/>
          <p:cNvSpPr>
            <a:spLocks noGrp="1"/>
          </p:cNvSpPr>
          <p:nvPr>
            <p:ph idx="1"/>
          </p:nvPr>
        </p:nvSpPr>
        <p:spPr/>
        <p:txBody>
          <a:bodyPr/>
          <a:lstStyle/>
          <a:p>
            <a:pPr marL="0" indent="0">
              <a:buNone/>
            </a:pPr>
            <a:r>
              <a:rPr lang="fr-FR" dirty="0" smtClean="0">
                <a:latin typeface="Arial Black" panose="020B0A04020102020204" pitchFamily="34" charset="0"/>
              </a:rPr>
              <a:t>	</a:t>
            </a:r>
          </a:p>
          <a:p>
            <a:pPr marL="0" indent="0">
              <a:buNone/>
            </a:pPr>
            <a:endParaRPr lang="fr-FR" dirty="0">
              <a:latin typeface="Arial Black" panose="020B0A04020102020204" pitchFamily="34" charset="0"/>
            </a:endParaRPr>
          </a:p>
          <a:p>
            <a:pPr marL="0" indent="0">
              <a:buNone/>
            </a:pPr>
            <a:r>
              <a:rPr lang="fr-FR" dirty="0" smtClean="0">
                <a:latin typeface="Arial Black" panose="020B0A04020102020204" pitchFamily="34" charset="0"/>
              </a:rPr>
              <a:t>	Images </a:t>
            </a:r>
            <a:r>
              <a:rPr lang="fr-FR" dirty="0">
                <a:latin typeface="Arial Black" panose="020B0A04020102020204" pitchFamily="34" charset="0"/>
              </a:rPr>
              <a:t>illustrant </a:t>
            </a:r>
            <a:r>
              <a:rPr lang="fr-FR" dirty="0" smtClean="0">
                <a:latin typeface="Arial Black" panose="020B0A04020102020204" pitchFamily="34" charset="0"/>
              </a:rPr>
              <a:t>des thyroïdes pathologiques</a:t>
            </a:r>
            <a:endParaRPr lang="fr-FR" dirty="0"/>
          </a:p>
        </p:txBody>
      </p:sp>
    </p:spTree>
    <p:extLst>
      <p:ext uri="{BB962C8B-B14F-4D97-AF65-F5344CB8AC3E}">
        <p14:creationId xmlns:p14="http://schemas.microsoft.com/office/powerpoint/2010/main" val="3101629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re 1"/>
          <p:cNvSpPr>
            <a:spLocks noGrp="1"/>
          </p:cNvSpPr>
          <p:nvPr>
            <p:ph type="title"/>
          </p:nvPr>
        </p:nvSpPr>
        <p:spPr/>
        <p:txBody>
          <a:bodyPr>
            <a:normAutofit/>
          </a:bodyPr>
          <a:lstStyle/>
          <a:p>
            <a:pPr algn="ctr" eaLnBrk="1" hangingPunct="1"/>
            <a:r>
              <a:rPr lang="fr-FR" altLang="fr-FR" sz="1600" dirty="0" smtClean="0">
                <a:latin typeface="Arial Black" panose="020B0A04020102020204" pitchFamily="34" charset="0"/>
              </a:rPr>
              <a:t>Illustrations: phots et images scintigraphiques des thyroïdes pathologiques</a:t>
            </a:r>
          </a:p>
        </p:txBody>
      </p:sp>
      <p:pic>
        <p:nvPicPr>
          <p:cNvPr id="358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4063" y="1773044"/>
            <a:ext cx="8215312" cy="5084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85158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400" dirty="0" smtClean="0">
                <a:latin typeface="Arial Black" panose="020B0A04020102020204" pitchFamily="34" charset="0"/>
              </a:rPr>
              <a:t>Image scintigraphique d’un nodule thyroïdien</a:t>
            </a:r>
            <a:endParaRPr lang="fr-FR" sz="1400" dirty="0">
              <a:latin typeface="Arial Black" panose="020B0A04020102020204" pitchFamily="34" charset="0"/>
            </a:endParaRP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03922" y="1690688"/>
            <a:ext cx="5520649" cy="3739177"/>
          </a:xfrm>
        </p:spPr>
      </p:pic>
    </p:spTree>
    <p:extLst>
      <p:ext uri="{BB962C8B-B14F-4D97-AF65-F5344CB8AC3E}">
        <p14:creationId xmlns:p14="http://schemas.microsoft.com/office/powerpoint/2010/main" val="10908159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600" dirty="0" smtClean="0">
                <a:latin typeface="Arial Black" panose="020B0A04020102020204" pitchFamily="34" charset="0"/>
              </a:rPr>
              <a:t>                         Nodule thyroïdien en noir-blanc</a:t>
            </a:r>
            <a:endParaRPr lang="fr-FR" sz="1600" dirty="0">
              <a:latin typeface="Arial Black" panose="020B0A04020102020204" pitchFamily="34" charset="0"/>
            </a:endParaRPr>
          </a:p>
        </p:txBody>
      </p:sp>
      <p:pic>
        <p:nvPicPr>
          <p:cNvPr id="4"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66415" y="1947647"/>
            <a:ext cx="4847619" cy="4285714"/>
          </a:xfrm>
        </p:spPr>
      </p:pic>
    </p:spTree>
    <p:extLst>
      <p:ext uri="{BB962C8B-B14F-4D97-AF65-F5344CB8AC3E}">
        <p14:creationId xmlns:p14="http://schemas.microsoft.com/office/powerpoint/2010/main" val="11324249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760789" y="1125539"/>
            <a:ext cx="151927" cy="670143"/>
          </a:xfrm>
          <a:ln w="12700" cap="flat">
            <a:solidFill>
              <a:srgbClr val="FC0128"/>
            </a:solidFill>
            <a:miter lim="800000"/>
            <a:headEnd/>
            <a:tailEnd/>
          </a:ln>
        </p:spPr>
        <p:txBody>
          <a:bodyPr vert="horz" wrap="none" lIns="75197" tIns="30079" rIns="75197" bIns="30079" rtlCol="0" anchor="t">
            <a:spAutoFit/>
          </a:bodyPr>
          <a:lstStyle/>
          <a:p>
            <a:pPr defTabSz="762000"/>
            <a:endParaRPr lang="fr-FR" altLang="fr-FR" smtClean="0"/>
          </a:p>
        </p:txBody>
      </p:sp>
      <p:pic>
        <p:nvPicPr>
          <p:cNvPr id="39939"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71500"/>
            <a:ext cx="3963988" cy="6286500"/>
          </a:xfrm>
          <a:prstGeom prst="rect">
            <a:avLst/>
          </a:prstGeom>
          <a:noFill/>
          <a:ln w="12700">
            <a:solidFill>
              <a:srgbClr val="FC0128"/>
            </a:solidFill>
            <a:miter lim="800000"/>
            <a:headEnd/>
            <a:tailEnd/>
          </a:ln>
          <a:extLst>
            <a:ext uri="{909E8E84-426E-40DD-AFC4-6F175D3DCCD1}">
              <a14:hiddenFill xmlns:a14="http://schemas.microsoft.com/office/drawing/2010/main">
                <a:solidFill>
                  <a:srgbClr val="FFFFFF"/>
                </a:solidFill>
              </a14:hiddenFill>
            </a:ext>
          </a:extLst>
        </p:spPr>
      </p:pic>
      <p:pic>
        <p:nvPicPr>
          <p:cNvPr id="39940"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6589" y="571500"/>
            <a:ext cx="4306887" cy="6286500"/>
          </a:xfrm>
          <a:prstGeom prst="rect">
            <a:avLst/>
          </a:prstGeom>
          <a:noFill/>
          <a:ln w="12700">
            <a:solidFill>
              <a:srgbClr val="FC0128"/>
            </a:solidFill>
            <a:miter lim="800000"/>
            <a:headEnd/>
            <a:tailEnd/>
          </a:ln>
          <a:extLst>
            <a:ext uri="{909E8E84-426E-40DD-AFC4-6F175D3DCCD1}">
              <a14:hiddenFill xmlns:a14="http://schemas.microsoft.com/office/drawing/2010/main">
                <a:solidFill>
                  <a:srgbClr val="FFFFFF"/>
                </a:solidFill>
              </a14:hiddenFill>
            </a:ext>
          </a:extLst>
        </p:spPr>
      </p:pic>
      <p:sp>
        <p:nvSpPr>
          <p:cNvPr id="39941" name="Rectangle 5"/>
          <p:cNvSpPr>
            <a:spLocks noChangeArrowheads="1"/>
          </p:cNvSpPr>
          <p:nvPr/>
        </p:nvSpPr>
        <p:spPr bwMode="auto">
          <a:xfrm>
            <a:off x="2189164" y="5719764"/>
            <a:ext cx="7159807" cy="345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5197" tIns="30079" rIns="75197" bIns="30079">
            <a:spAutoFit/>
          </a:bodyPr>
          <a:lstStyle>
            <a:lvl1pPr defTabSz="9017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017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017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017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017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017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017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017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017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88000"/>
              </a:lnSpc>
              <a:spcBef>
                <a:spcPct val="0"/>
              </a:spcBef>
              <a:buFontTx/>
              <a:buNone/>
            </a:pPr>
            <a:r>
              <a:rPr lang="fr-FR" altLang="fr-FR" sz="2100">
                <a:solidFill>
                  <a:schemeClr val="tx2"/>
                </a:solidFill>
              </a:rPr>
              <a:t>       Scintigraphie à 123 I                       Tomographie du médiastin.</a:t>
            </a:r>
          </a:p>
        </p:txBody>
      </p:sp>
      <p:sp>
        <p:nvSpPr>
          <p:cNvPr id="39942" name="Rectangle 6"/>
          <p:cNvSpPr>
            <a:spLocks noChangeArrowheads="1"/>
          </p:cNvSpPr>
          <p:nvPr/>
        </p:nvSpPr>
        <p:spPr bwMode="auto">
          <a:xfrm>
            <a:off x="9629776" y="6284914"/>
            <a:ext cx="589483" cy="345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5197" tIns="30079" rIns="75197" bIns="30079">
            <a:spAutoFit/>
          </a:bodyPr>
          <a:lstStyle>
            <a:lvl1pPr defTabSz="9017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017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017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017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017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017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017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017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017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88000"/>
              </a:lnSpc>
              <a:spcBef>
                <a:spcPct val="0"/>
              </a:spcBef>
              <a:buFontTx/>
              <a:buNone/>
            </a:pPr>
            <a:r>
              <a:rPr lang="fr-FR" altLang="fr-FR" sz="2100">
                <a:solidFill>
                  <a:srgbClr val="00FF00"/>
                </a:solidFill>
              </a:rPr>
              <a:t>D67</a:t>
            </a:r>
          </a:p>
        </p:txBody>
      </p:sp>
    </p:spTree>
    <p:extLst>
      <p:ext uri="{BB962C8B-B14F-4D97-AF65-F5344CB8AC3E}">
        <p14:creationId xmlns:p14="http://schemas.microsoft.com/office/powerpoint/2010/main" val="329014044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marL="0" indent="0">
              <a:buNone/>
            </a:pPr>
            <a:r>
              <a:rPr lang="fr-FR" sz="1400" b="1" dirty="0" smtClean="0">
                <a:latin typeface="Arial Black" panose="020B0A04020102020204" pitchFamily="34" charset="0"/>
              </a:rPr>
              <a:t>1.3</a:t>
            </a:r>
            <a:r>
              <a:rPr lang="fr-FR" sz="1400" b="1" dirty="0">
                <a:latin typeface="Arial Black" panose="020B0A04020102020204" pitchFamily="34" charset="0"/>
              </a:rPr>
              <a:t>. Effets physiologiques des hormones thyroïdiennes</a:t>
            </a:r>
            <a:endParaRPr lang="fr-FR" sz="1400" dirty="0">
              <a:latin typeface="Arial Black" panose="020B0A04020102020204" pitchFamily="34" charset="0"/>
            </a:endParaRPr>
          </a:p>
          <a:p>
            <a:pPr marL="0" indent="0">
              <a:buNone/>
            </a:pPr>
            <a:r>
              <a:rPr lang="fr-FR" sz="1400" b="1" dirty="0">
                <a:latin typeface="Arial Black" panose="020B0A04020102020204" pitchFamily="34" charset="0"/>
              </a:rPr>
              <a:t> </a:t>
            </a:r>
            <a:endParaRPr lang="fr-FR" sz="1400" dirty="0">
              <a:latin typeface="Arial Black" panose="020B0A04020102020204" pitchFamily="34" charset="0"/>
            </a:endParaRPr>
          </a:p>
          <a:p>
            <a:pPr marL="457200" lvl="1" indent="0">
              <a:buNone/>
            </a:pPr>
            <a:r>
              <a:rPr lang="fr-FR" sz="1400" b="1" dirty="0">
                <a:latin typeface="Arial Black" panose="020B0A04020102020204" pitchFamily="34" charset="0"/>
              </a:rPr>
              <a:t>1° Effets sur la croissance </a:t>
            </a:r>
            <a:r>
              <a:rPr lang="fr-FR" sz="1400" b="1" dirty="0" smtClean="0">
                <a:latin typeface="Arial Black" panose="020B0A04020102020204" pitchFamily="34" charset="0"/>
              </a:rPr>
              <a:t>générale et </a:t>
            </a:r>
            <a:r>
              <a:rPr lang="fr-FR" sz="1400" b="1" dirty="0">
                <a:latin typeface="Arial Black" panose="020B0A04020102020204" pitchFamily="34" charset="0"/>
              </a:rPr>
              <a:t>la différentiation </a:t>
            </a:r>
            <a:r>
              <a:rPr lang="fr-FR" sz="1400" b="1" dirty="0" smtClean="0">
                <a:latin typeface="Arial Black" panose="020B0A04020102020204" pitchFamily="34" charset="0"/>
              </a:rPr>
              <a:t>tissulaire,</a:t>
            </a:r>
            <a:endParaRPr lang="fr-FR" sz="1400" dirty="0">
              <a:latin typeface="Arial Black" panose="020B0A04020102020204" pitchFamily="34" charset="0"/>
            </a:endParaRPr>
          </a:p>
          <a:p>
            <a:pPr marL="457200" lvl="1" indent="0">
              <a:buNone/>
            </a:pPr>
            <a:r>
              <a:rPr lang="fr-FR" sz="1400" b="1" dirty="0">
                <a:latin typeface="Arial Black" panose="020B0A04020102020204" pitchFamily="34" charset="0"/>
              </a:rPr>
              <a:t>2° Effets sur le métabolisme de </a:t>
            </a:r>
            <a:r>
              <a:rPr lang="fr-FR" sz="1400" b="1" dirty="0" smtClean="0">
                <a:latin typeface="Arial Black" panose="020B0A04020102020204" pitchFamily="34" charset="0"/>
              </a:rPr>
              <a:t>base/source énergétique,</a:t>
            </a:r>
            <a:endParaRPr lang="fr-FR" sz="1400" dirty="0">
              <a:latin typeface="Arial Black" panose="020B0A04020102020204" pitchFamily="34" charset="0"/>
            </a:endParaRPr>
          </a:p>
          <a:p>
            <a:pPr marL="457200" lvl="1" indent="0">
              <a:buNone/>
            </a:pPr>
            <a:r>
              <a:rPr lang="fr-FR" sz="1400" b="1" dirty="0">
                <a:latin typeface="Arial Black" panose="020B0A04020102020204" pitchFamily="34" charset="0"/>
              </a:rPr>
              <a:t>3° Effets métaboliques sur les HC, les lipides, les protéines, </a:t>
            </a:r>
            <a:endParaRPr lang="fr-FR" sz="1400" dirty="0">
              <a:latin typeface="Arial Black" panose="020B0A04020102020204" pitchFamily="34" charset="0"/>
            </a:endParaRPr>
          </a:p>
          <a:p>
            <a:pPr marL="457200" lvl="1" indent="0">
              <a:buNone/>
            </a:pPr>
            <a:r>
              <a:rPr lang="fr-FR" sz="1400" b="1" dirty="0">
                <a:latin typeface="Arial Black" panose="020B0A04020102020204" pitchFamily="34" charset="0"/>
              </a:rPr>
              <a:t>     l’eau, les électrolytes, sécrétion lactée, acides </a:t>
            </a:r>
            <a:r>
              <a:rPr lang="fr-FR" sz="1400" b="1" dirty="0" smtClean="0">
                <a:latin typeface="Arial Black" panose="020B0A04020102020204" pitchFamily="34" charset="0"/>
              </a:rPr>
              <a:t>nucléaires,</a:t>
            </a:r>
            <a:endParaRPr lang="fr-FR" sz="1400" dirty="0">
              <a:latin typeface="Arial Black" panose="020B0A04020102020204" pitchFamily="34" charset="0"/>
            </a:endParaRPr>
          </a:p>
          <a:p>
            <a:pPr marL="457200" lvl="1" indent="0">
              <a:buNone/>
            </a:pPr>
            <a:r>
              <a:rPr lang="fr-FR" sz="1400" b="1" dirty="0">
                <a:latin typeface="Arial Black" panose="020B0A04020102020204" pitchFamily="34" charset="0"/>
              </a:rPr>
              <a:t>4° Stimulation du Systèmes nerveux central et </a:t>
            </a:r>
            <a:r>
              <a:rPr lang="fr-FR" sz="1400" b="1" dirty="0" smtClean="0">
                <a:latin typeface="Arial Black" panose="020B0A04020102020204" pitchFamily="34" charset="0"/>
              </a:rPr>
              <a:t>autonome, </a:t>
            </a:r>
            <a:endParaRPr lang="fr-FR" sz="1400" dirty="0">
              <a:latin typeface="Arial Black" panose="020B0A04020102020204" pitchFamily="34" charset="0"/>
            </a:endParaRPr>
          </a:p>
          <a:p>
            <a:pPr marL="457200" lvl="1" indent="0">
              <a:buNone/>
            </a:pPr>
            <a:r>
              <a:rPr lang="fr-FR" sz="1400" b="1" dirty="0">
                <a:latin typeface="Arial Black" panose="020B0A04020102020204" pitchFamily="34" charset="0"/>
              </a:rPr>
              <a:t>5° Croissance somatique et développement psychomoteur.</a:t>
            </a:r>
            <a:endParaRPr lang="fr-FR" sz="1400" dirty="0">
              <a:latin typeface="Arial Black" panose="020B0A04020102020204" pitchFamily="34" charset="0"/>
            </a:endParaRPr>
          </a:p>
          <a:p>
            <a:endParaRPr lang="fr-FR" dirty="0"/>
          </a:p>
        </p:txBody>
      </p:sp>
    </p:spTree>
    <p:extLst>
      <p:ext uri="{BB962C8B-B14F-4D97-AF65-F5344CB8AC3E}">
        <p14:creationId xmlns:p14="http://schemas.microsoft.com/office/powerpoint/2010/main" val="25998731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25000" lnSpcReduction="20000"/>
          </a:bodyPr>
          <a:lstStyle/>
          <a:p>
            <a:endParaRPr lang="fr-FR" sz="5600" b="1" i="0" u="none" strike="noStrike" baseline="0" dirty="0" smtClean="0">
              <a:latin typeface="Arial Black" panose="020B0A04020102020204" pitchFamily="34" charset="0"/>
            </a:endParaRPr>
          </a:p>
          <a:p>
            <a:pPr marL="0" indent="0">
              <a:buNone/>
            </a:pPr>
            <a:r>
              <a:rPr lang="fr-FR" sz="5600" b="1" i="0" u="none" strike="noStrike" cap="all" baseline="0" dirty="0" smtClean="0">
                <a:latin typeface="Arial Black" panose="020B0A04020102020204" pitchFamily="34" charset="0"/>
              </a:rPr>
              <a:t>2.</a:t>
            </a:r>
            <a:r>
              <a:rPr lang="fr-FR" sz="5600" b="1" i="0" u="none" strike="noStrike" cap="all" dirty="0" smtClean="0">
                <a:latin typeface="Arial Black" panose="020B0A04020102020204" pitchFamily="34" charset="0"/>
              </a:rPr>
              <a:t> </a:t>
            </a:r>
            <a:r>
              <a:rPr lang="fr-FR" sz="5600" b="1" i="0" u="none" strike="noStrike" cap="all" baseline="0" dirty="0" smtClean="0">
                <a:latin typeface="Arial Black" panose="020B0A04020102020204" pitchFamily="34" charset="0"/>
              </a:rPr>
              <a:t>Maladies de la glande thyroide</a:t>
            </a:r>
          </a:p>
          <a:p>
            <a:endParaRPr lang="fr-FR" sz="5600" b="1" i="0" u="none" strike="noStrike" baseline="0" dirty="0" smtClean="0">
              <a:latin typeface="Arial Black" panose="020B0A04020102020204" pitchFamily="34" charset="0"/>
            </a:endParaRPr>
          </a:p>
          <a:p>
            <a:pPr marL="0" indent="0">
              <a:buNone/>
            </a:pPr>
            <a:r>
              <a:rPr lang="fr-FR" sz="5600" b="1" dirty="0">
                <a:latin typeface="Arial Black" panose="020B0A04020102020204" pitchFamily="34" charset="0"/>
              </a:rPr>
              <a:t> </a:t>
            </a:r>
            <a:r>
              <a:rPr lang="fr-FR" sz="5600" b="1" dirty="0" smtClean="0">
                <a:latin typeface="Arial Black" panose="020B0A04020102020204" pitchFamily="34" charset="0"/>
              </a:rPr>
              <a:t>  A/ </a:t>
            </a:r>
            <a:r>
              <a:rPr lang="fr-FR" sz="5600" b="1" i="0" u="none" strike="noStrike" baseline="0" dirty="0" smtClean="0">
                <a:latin typeface="Arial Black" panose="020B0A04020102020204" pitchFamily="34" charset="0"/>
              </a:rPr>
              <a:t>Aperçu global des maladies de la thyroide </a:t>
            </a:r>
          </a:p>
          <a:p>
            <a:pPr lvl="1"/>
            <a:endParaRPr lang="fr-FR" sz="5600" b="1" i="0" u="none" strike="noStrike" baseline="0" dirty="0" smtClean="0">
              <a:latin typeface="Arial Black" panose="020B0A04020102020204" pitchFamily="34" charset="0"/>
            </a:endParaRPr>
          </a:p>
          <a:p>
            <a:pPr lvl="1"/>
            <a:r>
              <a:rPr lang="fr-FR" sz="5600" b="1" dirty="0" smtClean="0">
                <a:latin typeface="Arial Black" panose="020B0A04020102020204" pitchFamily="34" charset="0"/>
              </a:rPr>
              <a:t>Le </a:t>
            </a:r>
            <a:r>
              <a:rPr lang="fr-FR" sz="5600" b="1" i="0" u="none" strike="noStrike" baseline="0" dirty="0" smtClean="0">
                <a:latin typeface="Arial Black" panose="020B0A04020102020204" pitchFamily="34" charset="0"/>
              </a:rPr>
              <a:t>goitre</a:t>
            </a:r>
          </a:p>
          <a:p>
            <a:pPr lvl="1"/>
            <a:r>
              <a:rPr lang="fr-FR" sz="5600" b="1" dirty="0" smtClean="0">
                <a:latin typeface="Arial Black" panose="020B0A04020102020204" pitchFamily="34" charset="0"/>
              </a:rPr>
              <a:t>Les </a:t>
            </a:r>
            <a:r>
              <a:rPr lang="fr-FR" sz="5600" b="1" i="0" u="none" strike="noStrike" baseline="0" dirty="0" err="1" smtClean="0">
                <a:latin typeface="Arial Black" panose="020B0A04020102020204" pitchFamily="34" charset="0"/>
              </a:rPr>
              <a:t>thyroidites</a:t>
            </a:r>
            <a:r>
              <a:rPr lang="fr-FR" sz="5600" b="1" i="0" u="none" strike="noStrike" baseline="0" dirty="0" smtClean="0">
                <a:latin typeface="Arial Black" panose="020B0A04020102020204" pitchFamily="34" charset="0"/>
              </a:rPr>
              <a:t>; aigues, </a:t>
            </a:r>
            <a:r>
              <a:rPr lang="fr-FR" sz="5600" b="1" i="0" u="none" strike="noStrike" baseline="0" dirty="0" err="1" smtClean="0">
                <a:latin typeface="Arial Black" panose="020B0A04020102020204" pitchFamily="34" charset="0"/>
              </a:rPr>
              <a:t>subaigues</a:t>
            </a:r>
            <a:r>
              <a:rPr lang="fr-FR" sz="5600" b="1" i="0" u="none" strike="noStrike" baseline="0" dirty="0" smtClean="0">
                <a:latin typeface="Arial Black" panose="020B0A04020102020204" pitchFamily="34" charset="0"/>
              </a:rPr>
              <a:t>, chroniques</a:t>
            </a:r>
          </a:p>
          <a:p>
            <a:pPr lvl="1"/>
            <a:r>
              <a:rPr lang="fr-FR" sz="5600" b="1" dirty="0" smtClean="0">
                <a:latin typeface="Arial Black" panose="020B0A04020102020204" pitchFamily="34" charset="0"/>
              </a:rPr>
              <a:t>Les </a:t>
            </a:r>
            <a:r>
              <a:rPr lang="fr-FR" sz="5600" b="1" i="0" u="none" strike="noStrike" baseline="0" dirty="0" smtClean="0">
                <a:latin typeface="Arial Black" panose="020B0A04020102020204" pitchFamily="34" charset="0"/>
              </a:rPr>
              <a:t>tumeurs </a:t>
            </a:r>
          </a:p>
          <a:p>
            <a:pPr marL="0" indent="0">
              <a:buNone/>
            </a:pPr>
            <a:r>
              <a:rPr lang="fr-FR" sz="5600" b="1" dirty="0">
                <a:latin typeface="Arial Black" panose="020B0A04020102020204" pitchFamily="34" charset="0"/>
              </a:rPr>
              <a:t>	</a:t>
            </a:r>
            <a:r>
              <a:rPr lang="fr-FR" sz="5600" b="1" i="0" u="none" strike="noStrike" baseline="0" dirty="0" smtClean="0">
                <a:latin typeface="Arial Black" panose="020B0A04020102020204" pitchFamily="34" charset="0"/>
              </a:rPr>
              <a:t>2.1.1.Goitre</a:t>
            </a:r>
          </a:p>
          <a:p>
            <a:pPr marL="0" indent="0">
              <a:buNone/>
            </a:pPr>
            <a:r>
              <a:rPr lang="fr-FR" sz="5600" b="1" i="0" u="none" strike="noStrike" baseline="0" dirty="0" smtClean="0">
                <a:latin typeface="Arial Black" panose="020B0A04020102020204" pitchFamily="34" charset="0"/>
              </a:rPr>
              <a:t>	2.1.2. Tumeurs  de la thyroide</a:t>
            </a:r>
          </a:p>
          <a:p>
            <a:pPr marL="0" indent="0">
              <a:buNone/>
            </a:pPr>
            <a:r>
              <a:rPr lang="fr-FR" sz="5600" b="1" i="0" u="none" strike="noStrike" baseline="0" dirty="0" smtClean="0">
                <a:latin typeface="Arial Black" panose="020B0A04020102020204" pitchFamily="34" charset="0"/>
              </a:rPr>
              <a:t>	      1° Tumeurs bénignes</a:t>
            </a:r>
          </a:p>
          <a:p>
            <a:pPr marL="0" indent="0">
              <a:buNone/>
            </a:pPr>
            <a:r>
              <a:rPr lang="fr-FR" sz="5600" b="1" i="0" u="none" strike="noStrike" baseline="0" dirty="0" smtClean="0">
                <a:latin typeface="Arial Black" panose="020B0A04020102020204" pitchFamily="34" charset="0"/>
              </a:rPr>
              <a:t>	      2° Tumeurs malignes (accent sur le cancer)</a:t>
            </a:r>
          </a:p>
          <a:p>
            <a:pPr marL="0" indent="0">
              <a:buNone/>
            </a:pPr>
            <a:r>
              <a:rPr lang="fr-FR" sz="5600" b="1" i="0" u="none" strike="noStrike" baseline="0" dirty="0" smtClean="0">
                <a:latin typeface="Arial Black" panose="020B0A04020102020204" pitchFamily="34" charset="0"/>
              </a:rPr>
              <a:t>	2.1.3. Cancer de la thyroide</a:t>
            </a:r>
          </a:p>
          <a:p>
            <a:pPr marL="457200" lvl="1" indent="0">
              <a:buNone/>
            </a:pPr>
            <a:r>
              <a:rPr lang="fr-FR" sz="5200" b="1" dirty="0">
                <a:latin typeface="Arial Black" panose="020B0A04020102020204" pitchFamily="34" charset="0"/>
              </a:rPr>
              <a:t> </a:t>
            </a:r>
            <a:r>
              <a:rPr lang="fr-FR" sz="5200" b="1" dirty="0" smtClean="0">
                <a:latin typeface="Arial Black" panose="020B0A04020102020204" pitchFamily="34" charset="0"/>
              </a:rPr>
              <a:t>           </a:t>
            </a:r>
            <a:r>
              <a:rPr lang="fr-FR" sz="5200" b="1" i="0" u="none" strike="noStrike" baseline="0" dirty="0" smtClean="0">
                <a:latin typeface="Arial Black" panose="020B0A04020102020204" pitchFamily="34" charset="0"/>
              </a:rPr>
              <a:t> 1° Epidémiologie </a:t>
            </a:r>
          </a:p>
          <a:p>
            <a:pPr marL="457200" lvl="1" indent="0">
              <a:buNone/>
            </a:pPr>
            <a:r>
              <a:rPr lang="fr-FR" sz="5200" b="1" i="0" u="none" strike="noStrike" baseline="0" dirty="0" smtClean="0">
                <a:latin typeface="Arial Black" panose="020B0A04020102020204" pitchFamily="34" charset="0"/>
              </a:rPr>
              <a:t>             2° Etiopathogénie </a:t>
            </a:r>
          </a:p>
          <a:p>
            <a:pPr marL="457200" lvl="1" indent="0">
              <a:buNone/>
            </a:pPr>
            <a:r>
              <a:rPr lang="fr-FR" sz="5200" b="1" i="0" u="none" strike="noStrike" baseline="0" dirty="0" smtClean="0">
                <a:latin typeface="Arial Black" panose="020B0A04020102020204" pitchFamily="34" charset="0"/>
              </a:rPr>
              <a:t>             3° Diagnostic  </a:t>
            </a:r>
          </a:p>
          <a:p>
            <a:pPr marL="914400" lvl="2" indent="0">
              <a:buNone/>
            </a:pPr>
            <a:r>
              <a:rPr lang="fr-FR" sz="5600" b="1" dirty="0">
                <a:latin typeface="Arial Black" panose="020B0A04020102020204" pitchFamily="34" charset="0"/>
              </a:rPr>
              <a:t> </a:t>
            </a:r>
            <a:r>
              <a:rPr lang="fr-FR" sz="5600" b="1" dirty="0" smtClean="0">
                <a:latin typeface="Arial Black" panose="020B0A04020102020204" pitchFamily="34" charset="0"/>
              </a:rPr>
              <a:t>   </a:t>
            </a:r>
            <a:r>
              <a:rPr lang="fr-FR" sz="5600" b="1" i="0" u="none" strike="noStrike" baseline="0" dirty="0" smtClean="0">
                <a:latin typeface="Arial Black" panose="020B0A04020102020204" pitchFamily="34" charset="0"/>
              </a:rPr>
              <a:t>4° Traitement : ira thérapie </a:t>
            </a:r>
          </a:p>
          <a:p>
            <a:pPr marL="914400" lvl="2" indent="0">
              <a:buNone/>
            </a:pPr>
            <a:r>
              <a:rPr lang="fr-FR" sz="5600" b="1" i="0" u="none" strike="noStrike" baseline="0" dirty="0" smtClean="0">
                <a:latin typeface="Arial Black" panose="020B0A04020102020204" pitchFamily="34" charset="0"/>
              </a:rPr>
              <a:t>    5° Suivi du malade</a:t>
            </a:r>
            <a:endParaRPr lang="fr-FR" dirty="0"/>
          </a:p>
        </p:txBody>
      </p:sp>
    </p:spTree>
    <p:extLst>
      <p:ext uri="{BB962C8B-B14F-4D97-AF65-F5344CB8AC3E}">
        <p14:creationId xmlns:p14="http://schemas.microsoft.com/office/powerpoint/2010/main" val="33477226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normAutofit fontScale="77500" lnSpcReduction="20000"/>
          </a:bodyPr>
          <a:lstStyle/>
          <a:p>
            <a:pPr marL="0" indent="0">
              <a:buNone/>
            </a:pPr>
            <a:r>
              <a:rPr lang="fr-FR" b="1" dirty="0" smtClean="0"/>
              <a:t>2.1. </a:t>
            </a:r>
            <a:r>
              <a:rPr lang="fr-FR" b="1" dirty="0"/>
              <a:t>Maladies de la glande thyroïde</a:t>
            </a:r>
            <a:endParaRPr lang="fr-FR" dirty="0"/>
          </a:p>
          <a:p>
            <a:pPr marL="0" indent="0">
              <a:buNone/>
            </a:pPr>
            <a:r>
              <a:rPr lang="fr-FR" b="1" dirty="0"/>
              <a:t> </a:t>
            </a:r>
            <a:endParaRPr lang="fr-FR" dirty="0"/>
          </a:p>
          <a:p>
            <a:pPr marL="0" lvl="0" indent="0">
              <a:buNone/>
            </a:pPr>
            <a:r>
              <a:rPr lang="fr-FR" b="1" dirty="0" smtClean="0"/>
              <a:t>       2.1.1.  Maladies </a:t>
            </a:r>
            <a:r>
              <a:rPr lang="fr-FR" b="1" dirty="0"/>
              <a:t>dues à la carence en iode (</a:t>
            </a:r>
            <a:r>
              <a:rPr lang="fr-FR" b="1" dirty="0" smtClean="0"/>
              <a:t>TDCI)</a:t>
            </a:r>
          </a:p>
          <a:p>
            <a:pPr marL="0" lvl="0" indent="0">
              <a:buNone/>
            </a:pPr>
            <a:r>
              <a:rPr lang="fr-FR" b="1" dirty="0"/>
              <a:t> </a:t>
            </a:r>
            <a:endParaRPr lang="fr-FR" b="1" dirty="0" smtClean="0"/>
          </a:p>
          <a:p>
            <a:pPr lvl="1">
              <a:buFont typeface="Wingdings" panose="05000000000000000000" pitchFamily="2" charset="2"/>
              <a:buChar char="§"/>
            </a:pPr>
            <a:r>
              <a:rPr lang="fr-FR" b="1" dirty="0" smtClean="0"/>
              <a:t>Dominées par le goitre</a:t>
            </a:r>
          </a:p>
          <a:p>
            <a:pPr marL="457200" lvl="1" indent="0">
              <a:buNone/>
            </a:pPr>
            <a:endParaRPr lang="fr-FR" b="1" dirty="0" smtClean="0"/>
          </a:p>
          <a:p>
            <a:pPr lvl="1">
              <a:buFont typeface="Wingdings" panose="05000000000000000000" pitchFamily="2" charset="2"/>
              <a:buChar char="Ø"/>
            </a:pPr>
            <a:r>
              <a:rPr lang="fr-FR" b="1" dirty="0" smtClean="0"/>
              <a:t>A</a:t>
            </a:r>
            <a:r>
              <a:rPr lang="fr-FR" dirty="0" smtClean="0"/>
              <a:t>ugmentation </a:t>
            </a:r>
            <a:r>
              <a:rPr lang="fr-FR" dirty="0"/>
              <a:t>du volume de la thyroïde, </a:t>
            </a:r>
            <a:endParaRPr lang="fr-FR" dirty="0" smtClean="0"/>
          </a:p>
          <a:p>
            <a:pPr lvl="1">
              <a:buFont typeface="Wingdings" panose="05000000000000000000" pitchFamily="2" charset="2"/>
              <a:buChar char="Ø"/>
            </a:pPr>
            <a:r>
              <a:rPr lang="fr-FR" dirty="0" smtClean="0"/>
              <a:t>Origine non </a:t>
            </a:r>
            <a:r>
              <a:rPr lang="fr-FR" dirty="0"/>
              <a:t>inflammatoire et non </a:t>
            </a:r>
            <a:r>
              <a:rPr lang="fr-FR" dirty="0" smtClean="0"/>
              <a:t>cancéreuse</a:t>
            </a:r>
          </a:p>
          <a:p>
            <a:pPr lvl="1">
              <a:buFont typeface="Wingdings" panose="05000000000000000000" pitchFamily="2" charset="2"/>
              <a:buChar char="Ø"/>
            </a:pPr>
            <a:r>
              <a:rPr lang="fr-FR" dirty="0" smtClean="0"/>
              <a:t>Avec ou sans signes </a:t>
            </a:r>
            <a:r>
              <a:rPr lang="fr-FR" dirty="0"/>
              <a:t>fonctionnels et /ou  </a:t>
            </a:r>
            <a:r>
              <a:rPr lang="fr-FR" dirty="0" smtClean="0"/>
              <a:t>mécaniques, </a:t>
            </a:r>
          </a:p>
          <a:p>
            <a:pPr lvl="1">
              <a:buFont typeface="Wingdings" panose="05000000000000000000" pitchFamily="2" charset="2"/>
              <a:buChar char="Ø"/>
            </a:pPr>
            <a:r>
              <a:rPr lang="fr-FR" dirty="0" smtClean="0"/>
              <a:t>Facteurs favorisants:  </a:t>
            </a:r>
            <a:r>
              <a:rPr lang="fr-FR" dirty="0"/>
              <a:t>carence en iode (goitre endémique, apport inférieur à 50 </a:t>
            </a:r>
            <a:r>
              <a:rPr lang="fr-FR" dirty="0" err="1"/>
              <a:t>mcg</a:t>
            </a:r>
            <a:r>
              <a:rPr lang="fr-FR" dirty="0"/>
              <a:t>/jour), sporadique (apport normal), déficits enzymatiques, substances goitrigènes, facteurs </a:t>
            </a:r>
            <a:r>
              <a:rPr lang="fr-FR" dirty="0" smtClean="0"/>
              <a:t>génétiques, </a:t>
            </a:r>
          </a:p>
          <a:p>
            <a:pPr lvl="1">
              <a:buFont typeface="Wingdings" panose="05000000000000000000" pitchFamily="2" charset="2"/>
              <a:buChar char="Ø"/>
            </a:pPr>
            <a:r>
              <a:rPr lang="fr-FR" dirty="0"/>
              <a:t>Circonstances d’apparition : enfance, puberté, grossesse, accouchement et </a:t>
            </a:r>
            <a:r>
              <a:rPr lang="fr-FR" dirty="0" smtClean="0"/>
              <a:t>ménopause, </a:t>
            </a:r>
          </a:p>
          <a:p>
            <a:pPr lvl="1">
              <a:buFont typeface="Wingdings" panose="05000000000000000000" pitchFamily="2" charset="2"/>
              <a:buChar char="Ø"/>
            </a:pPr>
            <a:r>
              <a:rPr lang="fr-FR" dirty="0" smtClean="0"/>
              <a:t>Mode évolutif: hypertrophie </a:t>
            </a:r>
            <a:r>
              <a:rPr lang="fr-FR" dirty="0"/>
              <a:t>diffuse au </a:t>
            </a:r>
            <a:r>
              <a:rPr lang="fr-FR" dirty="0" smtClean="0"/>
              <a:t>début; ensuite si pas traité vers </a:t>
            </a:r>
            <a:r>
              <a:rPr lang="fr-FR" dirty="0"/>
              <a:t>la formation de 1 ou plusieurs nodules avec fibrose, donnant lieu au goitre </a:t>
            </a:r>
            <a:r>
              <a:rPr lang="fr-FR" dirty="0" smtClean="0"/>
              <a:t>multioculaire</a:t>
            </a:r>
          </a:p>
        </p:txBody>
      </p:sp>
    </p:spTree>
    <p:extLst>
      <p:ext uri="{BB962C8B-B14F-4D97-AF65-F5344CB8AC3E}">
        <p14:creationId xmlns:p14="http://schemas.microsoft.com/office/powerpoint/2010/main" val="8571216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re 1"/>
          <p:cNvSpPr>
            <a:spLocks noGrp="1"/>
          </p:cNvSpPr>
          <p:nvPr>
            <p:ph type="title"/>
          </p:nvPr>
        </p:nvSpPr>
        <p:spPr/>
        <p:txBody>
          <a:bodyPr>
            <a:normAutofit/>
          </a:bodyPr>
          <a:lstStyle/>
          <a:p>
            <a:pPr algn="ctr" eaLnBrk="1" hangingPunct="1"/>
            <a:r>
              <a:rPr lang="fr-FR" altLang="fr-FR" sz="1600" dirty="0" smtClean="0">
                <a:latin typeface="Arial Black" panose="020B0A04020102020204" pitchFamily="34" charset="0"/>
              </a:rPr>
              <a:t>Illustrations: phots et images scintigraphiques des thyroïdes pathologiques</a:t>
            </a:r>
          </a:p>
        </p:txBody>
      </p:sp>
      <p:pic>
        <p:nvPicPr>
          <p:cNvPr id="358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4063" y="1773044"/>
            <a:ext cx="8215312" cy="5084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96270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85000" lnSpcReduction="20000"/>
          </a:bodyPr>
          <a:lstStyle/>
          <a:p>
            <a:pPr marL="0" indent="0">
              <a:buNone/>
            </a:pPr>
            <a:r>
              <a:rPr lang="fr-FR" dirty="0" smtClean="0"/>
              <a:t>Introduction</a:t>
            </a:r>
          </a:p>
          <a:p>
            <a:pPr marL="0" indent="0">
              <a:buNone/>
            </a:pPr>
            <a:endParaRPr lang="fr-FR" dirty="0"/>
          </a:p>
          <a:p>
            <a:pPr marL="0" indent="0">
              <a:buNone/>
            </a:pPr>
            <a:r>
              <a:rPr lang="fr-FR" dirty="0"/>
              <a:t>Trois pathologies prédominent parmi les maladies endocriniennes et métaboliques dans notre milieu : c’est l’obésité, le diabète sucré et le goitre.</a:t>
            </a:r>
          </a:p>
          <a:p>
            <a:pPr marL="0" indent="0">
              <a:buNone/>
            </a:pPr>
            <a:r>
              <a:rPr lang="fr-FR" dirty="0"/>
              <a:t> </a:t>
            </a:r>
          </a:p>
          <a:p>
            <a:pPr marL="0" indent="0">
              <a:buNone/>
            </a:pPr>
            <a:r>
              <a:rPr lang="fr-FR" dirty="0"/>
              <a:t>Si l’obésité est généralement considérée comme une marque de fierté et de noblesse, les conséquences néfastes qu’elle exerce sur la santé de la population dans notre milieu n’ont jamais fait l’objet d’une attention particulière de la part des cliniciens ou des décideurs politico-sanitaires pour en diminuer l’impact et améliorer la qualité de vie et le pronostic vital des personnes affectées.</a:t>
            </a:r>
          </a:p>
          <a:p>
            <a:pPr marL="0" indent="0">
              <a:buNone/>
            </a:pPr>
            <a:r>
              <a:rPr lang="fr-FR" dirty="0"/>
              <a:t>Il suffit de penser aux </a:t>
            </a:r>
            <a:r>
              <a:rPr lang="fr-FR" dirty="0" smtClean="0"/>
              <a:t>le diabète </a:t>
            </a:r>
            <a:r>
              <a:rPr lang="fr-FR" dirty="0"/>
              <a:t>sucré, </a:t>
            </a:r>
            <a:r>
              <a:rPr lang="fr-FR" dirty="0" smtClean="0"/>
              <a:t>la </a:t>
            </a:r>
            <a:r>
              <a:rPr lang="fr-FR" dirty="0"/>
              <a:t>goutte et </a:t>
            </a:r>
            <a:r>
              <a:rPr lang="fr-FR" dirty="0" smtClean="0"/>
              <a:t>l’HTA </a:t>
            </a:r>
            <a:r>
              <a:rPr lang="fr-FR" dirty="0"/>
              <a:t>qui sévissent dans cette partie de la population pour mesurer notre degré de </a:t>
            </a:r>
            <a:r>
              <a:rPr lang="fr-FR" dirty="0" smtClean="0"/>
              <a:t>inconscience </a:t>
            </a:r>
            <a:r>
              <a:rPr lang="fr-FR" dirty="0"/>
              <a:t>face à ces différents fléaux du monde moderne.</a:t>
            </a:r>
          </a:p>
          <a:p>
            <a:endParaRPr lang="fr-FR" dirty="0"/>
          </a:p>
        </p:txBody>
      </p:sp>
    </p:spTree>
    <p:extLst>
      <p:ext uri="{BB962C8B-B14F-4D97-AF65-F5344CB8AC3E}">
        <p14:creationId xmlns:p14="http://schemas.microsoft.com/office/powerpoint/2010/main" val="396628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400" dirty="0" smtClean="0">
                <a:latin typeface="Arial Black" panose="020B0A04020102020204" pitchFamily="34" charset="0"/>
              </a:rPr>
              <a:t>Image scintigraphique d’un nodule thyroïdien</a:t>
            </a:r>
            <a:endParaRPr lang="fr-FR" sz="1400" dirty="0">
              <a:latin typeface="Arial Black" panose="020B0A04020102020204" pitchFamily="34" charset="0"/>
            </a:endParaRP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03922" y="1690688"/>
            <a:ext cx="5520649" cy="3739177"/>
          </a:xfrm>
        </p:spPr>
      </p:pic>
    </p:spTree>
    <p:extLst>
      <p:ext uri="{BB962C8B-B14F-4D97-AF65-F5344CB8AC3E}">
        <p14:creationId xmlns:p14="http://schemas.microsoft.com/office/powerpoint/2010/main" val="28156871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600" dirty="0" smtClean="0">
                <a:latin typeface="Arial Black" panose="020B0A04020102020204" pitchFamily="34" charset="0"/>
              </a:rPr>
              <a:t>                         Nodule thyroïdien en noir-blanc</a:t>
            </a:r>
            <a:endParaRPr lang="fr-FR" sz="1600" dirty="0">
              <a:latin typeface="Arial Black" panose="020B0A04020102020204" pitchFamily="34" charset="0"/>
            </a:endParaRPr>
          </a:p>
        </p:txBody>
      </p:sp>
      <p:pic>
        <p:nvPicPr>
          <p:cNvPr id="4"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66415" y="1947647"/>
            <a:ext cx="4847619" cy="4285714"/>
          </a:xfrm>
        </p:spPr>
      </p:pic>
    </p:spTree>
    <p:extLst>
      <p:ext uri="{BB962C8B-B14F-4D97-AF65-F5344CB8AC3E}">
        <p14:creationId xmlns:p14="http://schemas.microsoft.com/office/powerpoint/2010/main" val="13211103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760789" y="1125539"/>
            <a:ext cx="151927" cy="670143"/>
          </a:xfrm>
          <a:ln w="12700" cap="flat">
            <a:solidFill>
              <a:srgbClr val="FC0128"/>
            </a:solidFill>
            <a:miter lim="800000"/>
            <a:headEnd/>
            <a:tailEnd/>
          </a:ln>
        </p:spPr>
        <p:txBody>
          <a:bodyPr vert="horz" wrap="none" lIns="75197" tIns="30079" rIns="75197" bIns="30079" rtlCol="0" anchor="t">
            <a:spAutoFit/>
          </a:bodyPr>
          <a:lstStyle/>
          <a:p>
            <a:pPr defTabSz="762000"/>
            <a:endParaRPr lang="fr-FR" altLang="fr-FR" smtClean="0"/>
          </a:p>
        </p:txBody>
      </p:sp>
      <p:pic>
        <p:nvPicPr>
          <p:cNvPr id="39939"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71500"/>
            <a:ext cx="3963988" cy="6286500"/>
          </a:xfrm>
          <a:prstGeom prst="rect">
            <a:avLst/>
          </a:prstGeom>
          <a:noFill/>
          <a:ln w="12700">
            <a:solidFill>
              <a:srgbClr val="FC0128"/>
            </a:solidFill>
            <a:miter lim="800000"/>
            <a:headEnd/>
            <a:tailEnd/>
          </a:ln>
          <a:extLst>
            <a:ext uri="{909E8E84-426E-40DD-AFC4-6F175D3DCCD1}">
              <a14:hiddenFill xmlns:a14="http://schemas.microsoft.com/office/drawing/2010/main">
                <a:solidFill>
                  <a:srgbClr val="FFFFFF"/>
                </a:solidFill>
              </a14:hiddenFill>
            </a:ext>
          </a:extLst>
        </p:spPr>
      </p:pic>
      <p:pic>
        <p:nvPicPr>
          <p:cNvPr id="39940"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6589" y="571500"/>
            <a:ext cx="4306887" cy="6286500"/>
          </a:xfrm>
          <a:prstGeom prst="rect">
            <a:avLst/>
          </a:prstGeom>
          <a:noFill/>
          <a:ln w="12700">
            <a:solidFill>
              <a:srgbClr val="FC0128"/>
            </a:solidFill>
            <a:miter lim="800000"/>
            <a:headEnd/>
            <a:tailEnd/>
          </a:ln>
          <a:extLst>
            <a:ext uri="{909E8E84-426E-40DD-AFC4-6F175D3DCCD1}">
              <a14:hiddenFill xmlns:a14="http://schemas.microsoft.com/office/drawing/2010/main">
                <a:solidFill>
                  <a:srgbClr val="FFFFFF"/>
                </a:solidFill>
              </a14:hiddenFill>
            </a:ext>
          </a:extLst>
        </p:spPr>
      </p:pic>
      <p:sp>
        <p:nvSpPr>
          <p:cNvPr id="39941" name="Rectangle 5"/>
          <p:cNvSpPr>
            <a:spLocks noChangeArrowheads="1"/>
          </p:cNvSpPr>
          <p:nvPr/>
        </p:nvSpPr>
        <p:spPr bwMode="auto">
          <a:xfrm>
            <a:off x="2189164" y="5719764"/>
            <a:ext cx="7159807" cy="345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5197" tIns="30079" rIns="75197" bIns="30079">
            <a:spAutoFit/>
          </a:bodyPr>
          <a:lstStyle>
            <a:lvl1pPr defTabSz="9017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017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017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017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017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017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017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017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017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88000"/>
              </a:lnSpc>
              <a:spcBef>
                <a:spcPct val="0"/>
              </a:spcBef>
              <a:buFontTx/>
              <a:buNone/>
            </a:pPr>
            <a:r>
              <a:rPr lang="fr-FR" altLang="fr-FR" sz="2100">
                <a:solidFill>
                  <a:schemeClr val="tx2"/>
                </a:solidFill>
              </a:rPr>
              <a:t>       Scintigraphie à 123 I                       Tomographie du médiastin.</a:t>
            </a:r>
          </a:p>
        </p:txBody>
      </p:sp>
      <p:sp>
        <p:nvSpPr>
          <p:cNvPr id="39942" name="Rectangle 6"/>
          <p:cNvSpPr>
            <a:spLocks noChangeArrowheads="1"/>
          </p:cNvSpPr>
          <p:nvPr/>
        </p:nvSpPr>
        <p:spPr bwMode="auto">
          <a:xfrm>
            <a:off x="9629776" y="6284914"/>
            <a:ext cx="589483" cy="345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5197" tIns="30079" rIns="75197" bIns="30079">
            <a:spAutoFit/>
          </a:bodyPr>
          <a:lstStyle>
            <a:lvl1pPr defTabSz="9017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017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017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017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017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017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017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017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017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88000"/>
              </a:lnSpc>
              <a:spcBef>
                <a:spcPct val="0"/>
              </a:spcBef>
              <a:buFontTx/>
              <a:buNone/>
            </a:pPr>
            <a:r>
              <a:rPr lang="fr-FR" altLang="fr-FR" sz="2100">
                <a:solidFill>
                  <a:srgbClr val="00FF00"/>
                </a:solidFill>
              </a:rPr>
              <a:t>D67</a:t>
            </a:r>
          </a:p>
        </p:txBody>
      </p:sp>
    </p:spTree>
    <p:extLst>
      <p:ext uri="{BB962C8B-B14F-4D97-AF65-F5344CB8AC3E}">
        <p14:creationId xmlns:p14="http://schemas.microsoft.com/office/powerpoint/2010/main" val="296424371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lvl="0"/>
            <a:r>
              <a:rPr lang="fr-FR" dirty="0"/>
              <a:t>Complications du goitre : </a:t>
            </a:r>
            <a:endParaRPr lang="fr-FR" dirty="0" smtClean="0"/>
          </a:p>
          <a:p>
            <a:pPr marL="0" lvl="0" indent="0">
              <a:buNone/>
            </a:pPr>
            <a:endParaRPr lang="fr-FR" dirty="0"/>
          </a:p>
          <a:p>
            <a:pPr lvl="1">
              <a:buFont typeface="Wingdings" panose="05000000000000000000" pitchFamily="2" charset="2"/>
              <a:buChar char="Ø"/>
            </a:pPr>
            <a:r>
              <a:rPr lang="fr-FR" dirty="0"/>
              <a:t>Complications mécaniques (goitre retro sternal ou plongeant</a:t>
            </a:r>
            <a:r>
              <a:rPr lang="fr-FR" dirty="0" smtClean="0"/>
              <a:t>), </a:t>
            </a:r>
          </a:p>
          <a:p>
            <a:pPr lvl="1">
              <a:buFont typeface="Wingdings" panose="05000000000000000000" pitchFamily="2" charset="2"/>
              <a:buChar char="Ø"/>
            </a:pPr>
            <a:r>
              <a:rPr lang="fr-FR" dirty="0" smtClean="0"/>
              <a:t>Complications </a:t>
            </a:r>
            <a:r>
              <a:rPr lang="fr-FR" dirty="0"/>
              <a:t>inflammatoires : </a:t>
            </a:r>
            <a:r>
              <a:rPr lang="fr-FR" dirty="0" err="1"/>
              <a:t>Strumite</a:t>
            </a:r>
            <a:r>
              <a:rPr lang="fr-FR" dirty="0"/>
              <a:t> ou </a:t>
            </a:r>
            <a:r>
              <a:rPr lang="fr-FR" dirty="0" smtClean="0"/>
              <a:t>thyroïdites, </a:t>
            </a:r>
          </a:p>
          <a:p>
            <a:pPr lvl="1">
              <a:buFont typeface="Wingdings" panose="05000000000000000000" pitchFamily="2" charset="2"/>
              <a:buChar char="Ø"/>
            </a:pPr>
            <a:r>
              <a:rPr lang="fr-FR" dirty="0" smtClean="0"/>
              <a:t>Troubles </a:t>
            </a:r>
            <a:r>
              <a:rPr lang="fr-FR" dirty="0"/>
              <a:t>fonctionnels : </a:t>
            </a:r>
            <a:r>
              <a:rPr lang="fr-FR" dirty="0" smtClean="0"/>
              <a:t>hypothyroïdie/hyperthyroïdie, </a:t>
            </a:r>
          </a:p>
          <a:p>
            <a:pPr lvl="1">
              <a:buFont typeface="Wingdings" panose="05000000000000000000" pitchFamily="2" charset="2"/>
              <a:buChar char="Ø"/>
            </a:pPr>
            <a:r>
              <a:rPr lang="fr-FR" dirty="0" smtClean="0"/>
              <a:t>Complications dégénératives</a:t>
            </a:r>
            <a:r>
              <a:rPr lang="fr-FR" dirty="0"/>
              <a:t> </a:t>
            </a:r>
            <a:r>
              <a:rPr lang="fr-FR" dirty="0" smtClean="0"/>
              <a:t>kystiques </a:t>
            </a:r>
            <a:r>
              <a:rPr lang="fr-FR" dirty="0"/>
              <a:t>ou </a:t>
            </a:r>
            <a:r>
              <a:rPr lang="fr-FR" dirty="0" smtClean="0"/>
              <a:t>malignes </a:t>
            </a:r>
            <a:r>
              <a:rPr lang="fr-FR" dirty="0"/>
              <a:t>(surtout si nodule </a:t>
            </a:r>
            <a:endParaRPr lang="fr-FR" dirty="0" smtClean="0"/>
          </a:p>
          <a:p>
            <a:pPr marL="0" lvl="0" indent="0">
              <a:buNone/>
            </a:pPr>
            <a:r>
              <a:rPr lang="fr-FR" dirty="0"/>
              <a:t> </a:t>
            </a:r>
            <a:r>
              <a:rPr lang="fr-FR" dirty="0" smtClean="0"/>
              <a:t>          isolé) </a:t>
            </a:r>
          </a:p>
          <a:p>
            <a:endParaRPr lang="fr-FR" dirty="0"/>
          </a:p>
        </p:txBody>
      </p:sp>
    </p:spTree>
    <p:extLst>
      <p:ext uri="{BB962C8B-B14F-4D97-AF65-F5344CB8AC3E}">
        <p14:creationId xmlns:p14="http://schemas.microsoft.com/office/powerpoint/2010/main" val="38437824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lvl="0" indent="0">
              <a:buNone/>
            </a:pPr>
            <a:endParaRPr lang="fr-FR" dirty="0"/>
          </a:p>
          <a:p>
            <a:pPr marL="0" lvl="0" indent="0">
              <a:buNone/>
            </a:pPr>
            <a:r>
              <a:rPr lang="fr-FR" dirty="0" smtClean="0"/>
              <a:t>2.2.2. Déficits </a:t>
            </a:r>
            <a:r>
              <a:rPr lang="fr-FR" dirty="0"/>
              <a:t>enzymatiques congénitaux</a:t>
            </a:r>
          </a:p>
          <a:p>
            <a:pPr lvl="0"/>
            <a:r>
              <a:rPr lang="fr-FR" dirty="0"/>
              <a:t>Substances goitrigènes : Thio cyanates d’origine végétale, dérivés de la thio-urée contenus dans le lait de vache</a:t>
            </a:r>
          </a:p>
          <a:p>
            <a:pPr lvl="0"/>
            <a:r>
              <a:rPr lang="fr-FR" dirty="0"/>
              <a:t>Facteurs génétiques : sexe féminin,  dysthyroïdie familiale.</a:t>
            </a:r>
          </a:p>
          <a:p>
            <a:pPr lvl="0"/>
            <a:r>
              <a:rPr lang="fr-FR" dirty="0"/>
              <a:t>Tumeurs de la thyroide : tumeurs bénignes, tumeurs malignes.</a:t>
            </a:r>
          </a:p>
          <a:p>
            <a:endParaRPr lang="fr-FR" dirty="0"/>
          </a:p>
        </p:txBody>
      </p:sp>
    </p:spTree>
    <p:extLst>
      <p:ext uri="{BB962C8B-B14F-4D97-AF65-F5344CB8AC3E}">
        <p14:creationId xmlns:p14="http://schemas.microsoft.com/office/powerpoint/2010/main" val="163387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r>
              <a:rPr lang="fr-FR" dirty="0"/>
              <a:t>Comme signalé plus haut, nous allons nous intéresser plus particulièrement au cancer de la thyroide, ce qui nous permettra d’aborder l’aspect thérapeutique de cette affection grâce au radioiode I-131, que seul ne peut commander et utiliser que le CGEA et le service de Médecine nucléaire dont il est un des principaux  partenaires</a:t>
            </a:r>
            <a:r>
              <a:rPr lang="fr-FR" dirty="0" smtClean="0"/>
              <a:t>.</a:t>
            </a:r>
          </a:p>
          <a:p>
            <a:r>
              <a:rPr lang="fr-FR" dirty="0" smtClean="0"/>
              <a:t>En passant,  qu’il nous soit permis de vous signaler qu’en plus du protocole du traitement du cancer par l’iode I-131, nous avons déjà publié de très résultats sur l’utilisation du même radio-isotope dans le traitement du goitre normo thyroïdien dans notre service.</a:t>
            </a:r>
            <a:endParaRPr lang="fr-FR" dirty="0"/>
          </a:p>
          <a:p>
            <a:endParaRPr lang="fr-FR" dirty="0"/>
          </a:p>
        </p:txBody>
      </p:sp>
    </p:spTree>
    <p:extLst>
      <p:ext uri="{BB962C8B-B14F-4D97-AF65-F5344CB8AC3E}">
        <p14:creationId xmlns:p14="http://schemas.microsoft.com/office/powerpoint/2010/main" val="21083179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1800" dirty="0">
                <a:latin typeface="Arial Black" panose="020B0A04020102020204" pitchFamily="34" charset="0"/>
              </a:rPr>
              <a:t/>
            </a:r>
            <a:br>
              <a:rPr lang="fr-FR" sz="1800" dirty="0">
                <a:latin typeface="Arial Black" panose="020B0A04020102020204" pitchFamily="34" charset="0"/>
              </a:rPr>
            </a:br>
            <a:endParaRPr lang="fr-FR" sz="1800" dirty="0"/>
          </a:p>
        </p:txBody>
      </p:sp>
      <p:sp>
        <p:nvSpPr>
          <p:cNvPr id="3" name="Espace réservé du contenu 2"/>
          <p:cNvSpPr>
            <a:spLocks noGrp="1"/>
          </p:cNvSpPr>
          <p:nvPr>
            <p:ph idx="1"/>
          </p:nvPr>
        </p:nvSpPr>
        <p:spPr>
          <a:xfrm>
            <a:off x="838200" y="1003610"/>
            <a:ext cx="7514063" cy="5564457"/>
          </a:xfrm>
        </p:spPr>
        <p:txBody>
          <a:bodyPr>
            <a:noAutofit/>
          </a:bodyPr>
          <a:lstStyle/>
          <a:p>
            <a:pPr marL="0" indent="0">
              <a:buNone/>
            </a:pPr>
            <a:r>
              <a:rPr lang="fr-FR" sz="1200" dirty="0">
                <a:latin typeface="Arial Black" panose="020B0A04020102020204" pitchFamily="34" charset="0"/>
              </a:rPr>
              <a:t> </a:t>
            </a:r>
          </a:p>
          <a:p>
            <a:pPr marL="0" indent="0">
              <a:buNone/>
            </a:pPr>
            <a:r>
              <a:rPr lang="fr-FR" sz="1600" dirty="0">
                <a:latin typeface="Arial Black" panose="020B0A04020102020204" pitchFamily="34" charset="0"/>
              </a:rPr>
              <a:t>B/ Le cancer de de la </a:t>
            </a:r>
            <a:r>
              <a:rPr lang="fr-FR" sz="1600" dirty="0" smtClean="0">
                <a:latin typeface="Arial Black" panose="020B0A04020102020204" pitchFamily="34" charset="0"/>
              </a:rPr>
              <a:t>thyroide</a:t>
            </a:r>
          </a:p>
          <a:p>
            <a:pPr marL="0" indent="0">
              <a:buNone/>
            </a:pPr>
            <a:endParaRPr lang="fr-FR" sz="1600" dirty="0" smtClean="0">
              <a:latin typeface="Arial Black" panose="020B0A04020102020204" pitchFamily="34" charset="0"/>
            </a:endParaRPr>
          </a:p>
          <a:p>
            <a:pPr marL="0" indent="0">
              <a:buNone/>
            </a:pPr>
            <a:r>
              <a:rPr lang="fr-FR" sz="1200" dirty="0" smtClean="0">
                <a:latin typeface="Arial Black" panose="020B0A04020102020204" pitchFamily="34" charset="0"/>
              </a:rPr>
              <a:t>1</a:t>
            </a:r>
            <a:r>
              <a:rPr lang="fr-FR" sz="1200" dirty="0">
                <a:latin typeface="Arial Black" panose="020B0A04020102020204" pitchFamily="34" charset="0"/>
              </a:rPr>
              <a:t>. Epidémiologie du cancer de la thyroide</a:t>
            </a:r>
          </a:p>
          <a:p>
            <a:pPr marL="0" indent="0">
              <a:buNone/>
            </a:pPr>
            <a:r>
              <a:rPr lang="fr-FR" sz="1200" dirty="0">
                <a:latin typeface="Arial Black" panose="020B0A04020102020204" pitchFamily="34" charset="0"/>
              </a:rPr>
              <a:t> </a:t>
            </a:r>
          </a:p>
          <a:p>
            <a:pPr marL="800100" lvl="1" indent="-342900">
              <a:buAutoNum type="arabicParenR"/>
            </a:pPr>
            <a:r>
              <a:rPr lang="fr-FR" sz="1400" dirty="0" smtClean="0">
                <a:latin typeface="Arial Black" panose="020B0A04020102020204" pitchFamily="34" charset="0"/>
              </a:rPr>
              <a:t>Prévalence</a:t>
            </a:r>
          </a:p>
          <a:p>
            <a:pPr marL="457200" lvl="1" indent="0">
              <a:buNone/>
            </a:pPr>
            <a:r>
              <a:rPr lang="fr-FR" sz="1400" dirty="0">
                <a:latin typeface="Arial Black" panose="020B0A04020102020204" pitchFamily="34" charset="0"/>
              </a:rPr>
              <a:t>	</a:t>
            </a:r>
            <a:r>
              <a:rPr lang="fr-FR" sz="1400" dirty="0" smtClean="0">
                <a:latin typeface="Arial Black" panose="020B0A04020102020204" pitchFamily="34" charset="0"/>
              </a:rPr>
              <a:t>1</a:t>
            </a:r>
            <a:r>
              <a:rPr lang="fr-FR" sz="1400" dirty="0">
                <a:latin typeface="Arial Black" panose="020B0A04020102020204" pitchFamily="34" charset="0"/>
              </a:rPr>
              <a:t>% de l’ensemble des cancers dans le monde (2022);</a:t>
            </a:r>
          </a:p>
          <a:p>
            <a:pPr marL="457200" lvl="1" indent="0">
              <a:buNone/>
            </a:pPr>
            <a:r>
              <a:rPr lang="fr-FR" sz="1400" dirty="0" smtClean="0">
                <a:latin typeface="Arial Black" panose="020B0A04020102020204" pitchFamily="34" charset="0"/>
              </a:rPr>
              <a:t>2) Répartition selon </a:t>
            </a:r>
            <a:r>
              <a:rPr lang="fr-FR" sz="1400" dirty="0">
                <a:latin typeface="Arial Black" panose="020B0A04020102020204" pitchFamily="34" charset="0"/>
              </a:rPr>
              <a:t>l’âge </a:t>
            </a:r>
            <a:r>
              <a:rPr lang="fr-FR" sz="1400" dirty="0" smtClean="0">
                <a:latin typeface="Arial Black" panose="020B0A04020102020204" pitchFamily="34" charset="0"/>
              </a:rPr>
              <a:t>: voir tableau I</a:t>
            </a:r>
          </a:p>
          <a:p>
            <a:pPr marL="0" lvl="0" indent="0">
              <a:buNone/>
            </a:pPr>
            <a:r>
              <a:rPr lang="fr-FR" sz="1200" dirty="0" smtClean="0">
                <a:latin typeface="Arial Black" panose="020B0A04020102020204" pitchFamily="34" charset="0"/>
              </a:rPr>
              <a:t>                            Tableau I: Prévalence du cancer de la thyroide</a:t>
            </a:r>
          </a:p>
          <a:p>
            <a:pPr marL="0" lvl="0" indent="0">
              <a:buNone/>
            </a:pPr>
            <a:endParaRPr lang="fr-FR" sz="1200" dirty="0">
              <a:latin typeface="Arial Black" panose="020B0A04020102020204" pitchFamily="34" charset="0"/>
            </a:endParaRPr>
          </a:p>
          <a:p>
            <a:pPr marL="457200" lvl="1" indent="0" algn="ctr">
              <a:buNone/>
            </a:pPr>
            <a:r>
              <a:rPr lang="fr-FR" sz="1400" u="sng" dirty="0" smtClean="0">
                <a:latin typeface="Arial Black" panose="020B0A04020102020204" pitchFamily="34" charset="0"/>
              </a:rPr>
              <a:t>Occident</a:t>
            </a:r>
            <a:r>
              <a:rPr lang="fr-FR" sz="1400" u="sng" dirty="0">
                <a:latin typeface="Arial Black" panose="020B0A04020102020204" pitchFamily="34" charset="0"/>
              </a:rPr>
              <a:t>*  		</a:t>
            </a:r>
            <a:r>
              <a:rPr lang="fr-FR" sz="1400" u="sng" dirty="0" smtClean="0">
                <a:latin typeface="Arial Black" panose="020B0A04020102020204" pitchFamily="34" charset="0"/>
              </a:rPr>
              <a:t>  RDC </a:t>
            </a:r>
            <a:r>
              <a:rPr lang="fr-FR" sz="1400" u="sng" dirty="0">
                <a:latin typeface="Arial Black" panose="020B0A04020102020204" pitchFamily="34" charset="0"/>
              </a:rPr>
              <a:t>(</a:t>
            </a:r>
            <a:r>
              <a:rPr lang="fr-FR" sz="1400" u="sng" dirty="0" err="1">
                <a:latin typeface="Arial Black" panose="020B0A04020102020204" pitchFamily="34" charset="0"/>
              </a:rPr>
              <a:t>Bukasa</a:t>
            </a:r>
            <a:r>
              <a:rPr lang="fr-FR" sz="1400" u="sng" dirty="0">
                <a:latin typeface="Arial Black" panose="020B0A04020102020204" pitchFamily="34" charset="0"/>
              </a:rPr>
              <a:t> et al, </a:t>
            </a:r>
            <a:r>
              <a:rPr lang="fr-FR" sz="1400" u="sng" dirty="0" smtClean="0">
                <a:latin typeface="Arial Black" panose="020B0A04020102020204" pitchFamily="34" charset="0"/>
              </a:rPr>
              <a:t>2022)</a:t>
            </a:r>
            <a:endParaRPr lang="fr-FR" sz="1400" dirty="0">
              <a:latin typeface="Arial Black" panose="020B0A04020102020204" pitchFamily="34" charset="0"/>
            </a:endParaRPr>
          </a:p>
          <a:p>
            <a:pPr marL="0" indent="0" algn="ctr">
              <a:buNone/>
            </a:pPr>
            <a:r>
              <a:rPr lang="fr-FR" sz="1200" dirty="0" smtClean="0">
                <a:latin typeface="Arial Black" panose="020B0A04020102020204" pitchFamily="34" charset="0"/>
              </a:rPr>
              <a:t>  4</a:t>
            </a:r>
            <a:r>
              <a:rPr lang="fr-FR" sz="1200" dirty="0">
                <a:latin typeface="Arial Black" panose="020B0A04020102020204" pitchFamily="34" charset="0"/>
              </a:rPr>
              <a:t>% des jeunes avant 20 ans	</a:t>
            </a:r>
            <a:r>
              <a:rPr lang="fr-FR" sz="1200" dirty="0" smtClean="0">
                <a:latin typeface="Arial Black" panose="020B0A04020102020204" pitchFamily="34" charset="0"/>
              </a:rPr>
              <a:t>                  vs </a:t>
            </a:r>
            <a:r>
              <a:rPr lang="fr-FR" sz="1200" dirty="0">
                <a:latin typeface="Arial Black" panose="020B0A04020102020204" pitchFamily="34" charset="0"/>
              </a:rPr>
              <a:t>12,6% </a:t>
            </a:r>
            <a:endParaRPr lang="fr-FR" sz="1200" dirty="0" smtClean="0">
              <a:latin typeface="Arial Black" panose="020B0A04020102020204" pitchFamily="34" charset="0"/>
            </a:endParaRPr>
          </a:p>
          <a:p>
            <a:pPr marL="0" indent="0" algn="ctr">
              <a:buNone/>
            </a:pPr>
            <a:r>
              <a:rPr lang="fr-FR" sz="1200" dirty="0" smtClean="0">
                <a:latin typeface="Arial Black" panose="020B0A04020102020204" pitchFamily="34" charset="0"/>
              </a:rPr>
              <a:t>   20% entre 20-41 ans	                   vs 22,7%</a:t>
            </a:r>
          </a:p>
          <a:p>
            <a:pPr marL="0" indent="0" algn="ctr">
              <a:buNone/>
            </a:pPr>
            <a:r>
              <a:rPr lang="fr-FR" sz="1200" dirty="0" smtClean="0">
                <a:latin typeface="Arial Black" panose="020B0A04020102020204" pitchFamily="34" charset="0"/>
              </a:rPr>
              <a:t>  35% entre 41-60 ans 	                vs 41% </a:t>
            </a:r>
          </a:p>
          <a:p>
            <a:pPr marL="0" indent="0" algn="ctr">
              <a:buNone/>
            </a:pPr>
            <a:r>
              <a:rPr lang="fr-FR" sz="1200" u="sng" dirty="0" smtClean="0">
                <a:latin typeface="Arial Black" panose="020B0A04020102020204" pitchFamily="34" charset="0"/>
              </a:rPr>
              <a:t>40% après 60 ans                                          23,5%  </a:t>
            </a:r>
          </a:p>
          <a:p>
            <a:pPr algn="ctr"/>
            <a:r>
              <a:rPr lang="fr-FR" sz="1200" dirty="0" smtClean="0">
                <a:latin typeface="Arial Black" panose="020B0A04020102020204" pitchFamily="34" charset="0"/>
              </a:rPr>
              <a:t>C</a:t>
            </a:r>
            <a:r>
              <a:rPr lang="fr-FR" sz="1200" dirty="0">
                <a:latin typeface="Arial Black" panose="020B0A04020102020204" pitchFamily="34" charset="0"/>
              </a:rPr>
              <a:t>. </a:t>
            </a:r>
            <a:r>
              <a:rPr lang="fr-FR" sz="1200" dirty="0" err="1">
                <a:latin typeface="Arial Black" panose="020B0A04020102020204" pitchFamily="34" charset="0"/>
              </a:rPr>
              <a:t>Sulman</a:t>
            </a:r>
            <a:r>
              <a:rPr lang="fr-FR" sz="1200" dirty="0">
                <a:latin typeface="Arial Black" panose="020B0A04020102020204" pitchFamily="34" charset="0"/>
              </a:rPr>
              <a:t> et Ph. Carpentier ; </a:t>
            </a:r>
            <a:r>
              <a:rPr lang="fr-FR" sz="1200" dirty="0" smtClean="0">
                <a:latin typeface="Arial Black" panose="020B0A04020102020204" pitchFamily="34" charset="0"/>
              </a:rPr>
              <a:t>1999,</a:t>
            </a:r>
            <a:endParaRPr lang="fr-FR" sz="1200" dirty="0">
              <a:latin typeface="Arial Black" panose="020B0A04020102020204" pitchFamily="34" charset="0"/>
            </a:endParaRPr>
          </a:p>
          <a:p>
            <a:pPr marL="0" lvl="0" indent="0" algn="ctr">
              <a:buNone/>
            </a:pPr>
            <a:r>
              <a:rPr lang="fr-FR" sz="1200" dirty="0">
                <a:latin typeface="Arial Black" panose="020B0A04020102020204" pitchFamily="34" charset="0"/>
              </a:rPr>
              <a:t> </a:t>
            </a:r>
            <a:r>
              <a:rPr lang="fr-FR" sz="1200" dirty="0" smtClean="0">
                <a:latin typeface="Arial Black" panose="020B0A04020102020204" pitchFamily="34" charset="0"/>
              </a:rPr>
              <a:t>     21,7</a:t>
            </a:r>
            <a:r>
              <a:rPr lang="fr-FR" sz="1200" dirty="0">
                <a:latin typeface="Arial Black" panose="020B0A04020102020204" pitchFamily="34" charset="0"/>
              </a:rPr>
              <a:t>% des nodules thyroïdiens sont des cancers en RDC (</a:t>
            </a:r>
            <a:r>
              <a:rPr lang="fr-FR" sz="1200" dirty="0" smtClean="0">
                <a:latin typeface="Arial Black" panose="020B0A04020102020204" pitchFamily="34" charset="0"/>
              </a:rPr>
              <a:t>2022)</a:t>
            </a:r>
          </a:p>
        </p:txBody>
      </p:sp>
    </p:spTree>
    <p:extLst>
      <p:ext uri="{BB962C8B-B14F-4D97-AF65-F5344CB8AC3E}">
        <p14:creationId xmlns:p14="http://schemas.microsoft.com/office/powerpoint/2010/main" val="24164461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r>
              <a:rPr lang="fr-FR" dirty="0" smtClean="0"/>
              <a:t>    </a:t>
            </a:r>
          </a:p>
          <a:p>
            <a:pPr marL="0" indent="0">
              <a:buNone/>
            </a:pPr>
            <a:endParaRPr lang="fr-FR" dirty="0" smtClean="0"/>
          </a:p>
          <a:p>
            <a:pPr marL="0" indent="0">
              <a:buNone/>
            </a:pPr>
            <a:r>
              <a:rPr lang="fr-FR" dirty="0"/>
              <a:t> </a:t>
            </a:r>
          </a:p>
        </p:txBody>
      </p:sp>
      <p:sp>
        <p:nvSpPr>
          <p:cNvPr id="4" name="Rectangle 3"/>
          <p:cNvSpPr/>
          <p:nvPr/>
        </p:nvSpPr>
        <p:spPr>
          <a:xfrm>
            <a:off x="1728439" y="2486722"/>
            <a:ext cx="7415561" cy="1200329"/>
          </a:xfrm>
          <a:prstGeom prst="rect">
            <a:avLst/>
          </a:prstGeom>
        </p:spPr>
        <p:txBody>
          <a:bodyPr wrap="square">
            <a:spAutoFit/>
          </a:bodyPr>
          <a:lstStyle/>
          <a:p>
            <a:pPr lvl="0"/>
            <a:r>
              <a:rPr lang="fr-FR" dirty="0">
                <a:latin typeface="Arial Black" panose="020B0A04020102020204" pitchFamily="34" charset="0"/>
              </a:rPr>
              <a:t>3</a:t>
            </a:r>
            <a:r>
              <a:rPr lang="fr-FR" dirty="0" smtClean="0">
                <a:latin typeface="Arial Black" panose="020B0A04020102020204" pitchFamily="34" charset="0"/>
              </a:rPr>
              <a:t>) Incidence </a:t>
            </a:r>
            <a:r>
              <a:rPr lang="fr-FR" dirty="0">
                <a:latin typeface="Arial Black" panose="020B0A04020102020204" pitchFamily="34" charset="0"/>
              </a:rPr>
              <a:t>clinique : 2-10 cas/1 000 000 habitants en </a:t>
            </a:r>
            <a:r>
              <a:rPr lang="fr-FR" dirty="0" smtClean="0">
                <a:latin typeface="Arial Black" panose="020B0A04020102020204" pitchFamily="34" charset="0"/>
              </a:rPr>
              <a:t>  </a:t>
            </a:r>
          </a:p>
          <a:p>
            <a:pPr lvl="0"/>
            <a:r>
              <a:rPr lang="fr-FR" dirty="0">
                <a:latin typeface="Arial Black" panose="020B0A04020102020204" pitchFamily="34" charset="0"/>
              </a:rPr>
              <a:t> </a:t>
            </a:r>
            <a:r>
              <a:rPr lang="fr-FR" dirty="0" smtClean="0">
                <a:latin typeface="Arial Black" panose="020B0A04020102020204" pitchFamily="34" charset="0"/>
              </a:rPr>
              <a:t>   France </a:t>
            </a:r>
            <a:r>
              <a:rPr lang="fr-FR" dirty="0">
                <a:latin typeface="Arial Black" panose="020B0A04020102020204" pitchFamily="34" charset="0"/>
              </a:rPr>
              <a:t>(..), </a:t>
            </a:r>
          </a:p>
          <a:p>
            <a:pPr lvl="0"/>
            <a:r>
              <a:rPr lang="fr-FR" dirty="0" smtClean="0">
                <a:latin typeface="Arial Black" panose="020B0A04020102020204" pitchFamily="34" charset="0"/>
              </a:rPr>
              <a:t>4) Selon </a:t>
            </a:r>
            <a:r>
              <a:rPr lang="fr-FR" dirty="0">
                <a:latin typeface="Arial Black" panose="020B0A04020102020204" pitchFamily="34" charset="0"/>
              </a:rPr>
              <a:t>le sexe : la femme est plus affectée que </a:t>
            </a:r>
            <a:endParaRPr lang="fr-FR" dirty="0" smtClean="0">
              <a:latin typeface="Arial Black" panose="020B0A04020102020204" pitchFamily="34" charset="0"/>
            </a:endParaRPr>
          </a:p>
          <a:p>
            <a:pPr lvl="0"/>
            <a:r>
              <a:rPr lang="fr-FR" dirty="0">
                <a:latin typeface="Arial Black" panose="020B0A04020102020204" pitchFamily="34" charset="0"/>
              </a:rPr>
              <a:t> </a:t>
            </a:r>
            <a:r>
              <a:rPr lang="fr-FR" dirty="0" smtClean="0">
                <a:latin typeface="Arial Black" panose="020B0A04020102020204" pitchFamily="34" charset="0"/>
              </a:rPr>
              <a:t>   l’homme</a:t>
            </a:r>
            <a:r>
              <a:rPr lang="fr-FR" dirty="0">
                <a:latin typeface="Arial Black" panose="020B0A04020102020204" pitchFamily="34" charset="0"/>
              </a:rPr>
              <a:t>.</a:t>
            </a:r>
          </a:p>
        </p:txBody>
      </p:sp>
    </p:spTree>
    <p:extLst>
      <p:ext uri="{BB962C8B-B14F-4D97-AF65-F5344CB8AC3E}">
        <p14:creationId xmlns:p14="http://schemas.microsoft.com/office/powerpoint/2010/main" val="26320983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r>
              <a:rPr lang="fr-FR" sz="1400" b="1" dirty="0">
                <a:latin typeface="Arial Black" panose="020B0A04020102020204" pitchFamily="34" charset="0"/>
              </a:rPr>
              <a:t>2. Etiopathogénie du cancer de la </a:t>
            </a:r>
            <a:r>
              <a:rPr lang="fr-FR" sz="1400" b="1" dirty="0" smtClean="0">
                <a:latin typeface="Arial Black" panose="020B0A04020102020204" pitchFamily="34" charset="0"/>
              </a:rPr>
              <a:t>thyroide</a:t>
            </a:r>
            <a:endParaRPr lang="fr-FR" sz="1400" dirty="0">
              <a:latin typeface="Arial Black" panose="020B0A04020102020204" pitchFamily="34" charset="0"/>
            </a:endParaRPr>
          </a:p>
          <a:p>
            <a:pPr lvl="1"/>
            <a:r>
              <a:rPr lang="fr-FR" sz="1400" dirty="0">
                <a:latin typeface="Arial Black" panose="020B0A04020102020204" pitchFamily="34" charset="0"/>
              </a:rPr>
              <a:t>Etiologie du cancer : inconnue ; </a:t>
            </a:r>
          </a:p>
          <a:p>
            <a:pPr lvl="1"/>
            <a:r>
              <a:rPr lang="fr-FR" sz="1400" dirty="0">
                <a:latin typeface="Arial Black" panose="020B0A04020102020204" pitchFamily="34" charset="0"/>
              </a:rPr>
              <a:t>Facteurs de risque évoqués </a:t>
            </a:r>
            <a:r>
              <a:rPr lang="fr-FR" sz="1400" dirty="0" smtClean="0">
                <a:latin typeface="Arial Black" panose="020B0A04020102020204" pitchFamily="34" charset="0"/>
              </a:rPr>
              <a:t>:</a:t>
            </a:r>
            <a:endParaRPr lang="fr-FR" sz="1400" dirty="0">
              <a:latin typeface="Arial Black" panose="020B0A04020102020204" pitchFamily="34" charset="0"/>
            </a:endParaRPr>
          </a:p>
          <a:p>
            <a:pPr lvl="1"/>
            <a:r>
              <a:rPr lang="fr-FR" sz="1400" dirty="0">
                <a:latin typeface="Arial Black" panose="020B0A04020102020204" pitchFamily="34" charset="0"/>
              </a:rPr>
              <a:t>Irradiation du cou en cas du traitement des amygdalites, du thymome chez l’enfant ou après accident nucléaire (</a:t>
            </a:r>
            <a:r>
              <a:rPr lang="fr-FR" sz="1400" dirty="0" err="1">
                <a:latin typeface="Arial Black" panose="020B0A04020102020204" pitchFamily="34" charset="0"/>
              </a:rPr>
              <a:t>cfr</a:t>
            </a:r>
            <a:r>
              <a:rPr lang="fr-FR" sz="1400" dirty="0">
                <a:latin typeface="Arial Black" panose="020B0A04020102020204" pitchFamily="34" charset="0"/>
              </a:rPr>
              <a:t> : Williams D. ; </a:t>
            </a:r>
            <a:r>
              <a:rPr lang="fr-FR" sz="1400" dirty="0" err="1">
                <a:latin typeface="Arial Black" panose="020B0A04020102020204" pitchFamily="34" charset="0"/>
              </a:rPr>
              <a:t>Chernobyl</a:t>
            </a:r>
            <a:r>
              <a:rPr lang="fr-FR" sz="1400" dirty="0">
                <a:latin typeface="Arial Black" panose="020B0A04020102020204" pitchFamily="34" charset="0"/>
              </a:rPr>
              <a:t> 2008)</a:t>
            </a:r>
          </a:p>
          <a:p>
            <a:endParaRPr lang="fr-FR" dirty="0"/>
          </a:p>
        </p:txBody>
      </p:sp>
    </p:spTree>
    <p:extLst>
      <p:ext uri="{BB962C8B-B14F-4D97-AF65-F5344CB8AC3E}">
        <p14:creationId xmlns:p14="http://schemas.microsoft.com/office/powerpoint/2010/main" val="20125446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marL="0" indent="0">
              <a:buNone/>
            </a:pPr>
            <a:r>
              <a:rPr lang="fr-FR" sz="1400" dirty="0">
                <a:latin typeface="Arial Black" panose="020B0A04020102020204" pitchFamily="34" charset="0"/>
              </a:rPr>
              <a:t>Mécanismes évoqués : </a:t>
            </a:r>
          </a:p>
          <a:p>
            <a:pPr marL="0" indent="0">
              <a:buNone/>
            </a:pPr>
            <a:r>
              <a:rPr lang="fr-FR" sz="1400" dirty="0">
                <a:latin typeface="Arial Black" panose="020B0A04020102020204" pitchFamily="34" charset="0"/>
              </a:rPr>
              <a:t> </a:t>
            </a:r>
          </a:p>
          <a:p>
            <a:pPr marL="0" indent="0">
              <a:buNone/>
            </a:pPr>
            <a:r>
              <a:rPr lang="fr-FR" sz="1400" dirty="0">
                <a:latin typeface="Arial Black" panose="020B0A04020102020204" pitchFamily="34" charset="0"/>
              </a:rPr>
              <a:t>1°  </a:t>
            </a:r>
            <a:r>
              <a:rPr lang="fr-FR" sz="1400" dirty="0" smtClean="0">
                <a:latin typeface="Arial Black" panose="020B0A04020102020204" pitchFamily="34" charset="0"/>
              </a:rPr>
              <a:t>Altération </a:t>
            </a:r>
            <a:r>
              <a:rPr lang="fr-FR" sz="1400" dirty="0">
                <a:latin typeface="Arial Black" panose="020B0A04020102020204" pitchFamily="34" charset="0"/>
              </a:rPr>
              <a:t>du système de surveillance </a:t>
            </a:r>
          </a:p>
          <a:p>
            <a:pPr marL="0" indent="0">
              <a:buNone/>
            </a:pPr>
            <a:r>
              <a:rPr lang="fr-FR" sz="1400" dirty="0">
                <a:latin typeface="Arial Black" panose="020B0A04020102020204" pitchFamily="34" charset="0"/>
              </a:rPr>
              <a:t>      immunologique, </a:t>
            </a:r>
          </a:p>
          <a:p>
            <a:pPr marL="0" indent="0">
              <a:buNone/>
            </a:pPr>
            <a:r>
              <a:rPr lang="fr-FR" sz="1400" dirty="0">
                <a:latin typeface="Arial Black" panose="020B0A04020102020204" pitchFamily="34" charset="0"/>
              </a:rPr>
              <a:t>2°  </a:t>
            </a:r>
            <a:r>
              <a:rPr lang="fr-FR" sz="1400" dirty="0" smtClean="0">
                <a:latin typeface="Arial Black" panose="020B0A04020102020204" pitchFamily="34" charset="0"/>
              </a:rPr>
              <a:t>Lésions </a:t>
            </a:r>
            <a:r>
              <a:rPr lang="fr-FR" sz="1400" dirty="0">
                <a:latin typeface="Arial Black" panose="020B0A04020102020204" pitchFamily="34" charset="0"/>
              </a:rPr>
              <a:t>thyroïdiennes dues aux RX avec </a:t>
            </a:r>
          </a:p>
          <a:p>
            <a:pPr marL="0" indent="0">
              <a:buNone/>
            </a:pPr>
            <a:r>
              <a:rPr lang="fr-FR" sz="1400" dirty="0">
                <a:latin typeface="Arial Black" panose="020B0A04020102020204" pitchFamily="34" charset="0"/>
              </a:rPr>
              <a:t>      comme conséquence l’hypersécrétion de TSH et </a:t>
            </a:r>
          </a:p>
          <a:p>
            <a:pPr marL="0" indent="0">
              <a:buNone/>
            </a:pPr>
            <a:r>
              <a:rPr lang="fr-FR" sz="1400" dirty="0">
                <a:latin typeface="Arial Black" panose="020B0A04020102020204" pitchFamily="34" charset="0"/>
              </a:rPr>
              <a:t>      mutation du gène RET (à l’origine du CMT (</a:t>
            </a:r>
            <a:r>
              <a:rPr lang="fr-FR" sz="1400" b="1" dirty="0">
                <a:latin typeface="Arial Black" panose="020B0A04020102020204" pitchFamily="34" charset="0"/>
              </a:rPr>
              <a:t>22</a:t>
            </a:r>
            <a:r>
              <a:rPr lang="fr-FR" sz="1400" dirty="0">
                <a:latin typeface="Arial Black" panose="020B0A04020102020204" pitchFamily="34" charset="0"/>
              </a:rPr>
              <a:t>) </a:t>
            </a:r>
          </a:p>
          <a:p>
            <a:pPr marL="0" lvl="0" indent="0">
              <a:buNone/>
            </a:pPr>
            <a:r>
              <a:rPr lang="fr-FR" sz="1400" dirty="0" smtClean="0">
                <a:latin typeface="Arial Black" panose="020B0A04020102020204" pitchFamily="34" charset="0"/>
              </a:rPr>
              <a:t>3° Stimulation </a:t>
            </a:r>
            <a:r>
              <a:rPr lang="fr-FR" sz="1400" dirty="0">
                <a:latin typeface="Arial Black" panose="020B0A04020102020204" pitchFamily="34" charset="0"/>
              </a:rPr>
              <a:t>chronique par la TSH chez les sujets </a:t>
            </a:r>
          </a:p>
          <a:p>
            <a:pPr marL="0" indent="0">
              <a:buNone/>
            </a:pPr>
            <a:r>
              <a:rPr lang="fr-FR" sz="1400" dirty="0">
                <a:latin typeface="Arial Black" panose="020B0A04020102020204" pitchFamily="34" charset="0"/>
              </a:rPr>
              <a:t>      </a:t>
            </a:r>
            <a:r>
              <a:rPr lang="fr-FR" sz="1400" dirty="0" smtClean="0">
                <a:latin typeface="Arial Black" panose="020B0A04020102020204" pitchFamily="34" charset="0"/>
              </a:rPr>
              <a:t>présentant </a:t>
            </a:r>
            <a:r>
              <a:rPr lang="fr-FR" sz="1400" dirty="0">
                <a:latin typeface="Arial Black" panose="020B0A04020102020204" pitchFamily="34" charset="0"/>
              </a:rPr>
              <a:t>des troubles métabolique congénitaux, </a:t>
            </a:r>
          </a:p>
          <a:p>
            <a:pPr marL="0" lvl="0" indent="0">
              <a:buNone/>
            </a:pPr>
            <a:r>
              <a:rPr lang="fr-FR" sz="1400" dirty="0" smtClean="0">
                <a:latin typeface="Arial Black" panose="020B0A04020102020204" pitchFamily="34" charset="0"/>
              </a:rPr>
              <a:t>4° Transmission </a:t>
            </a:r>
            <a:r>
              <a:rPr lang="fr-FR" sz="1400" dirty="0">
                <a:latin typeface="Arial Black" panose="020B0A04020102020204" pitchFamily="34" charset="0"/>
              </a:rPr>
              <a:t>d’un trait génétique à caractère dominant  </a:t>
            </a:r>
          </a:p>
          <a:p>
            <a:pPr marL="0" indent="0">
              <a:buNone/>
            </a:pPr>
            <a:r>
              <a:rPr lang="fr-FR" sz="1400" dirty="0">
                <a:latin typeface="Arial Black" panose="020B0A04020102020204" pitchFamily="34" charset="0"/>
              </a:rPr>
              <a:t>      </a:t>
            </a:r>
            <a:r>
              <a:rPr lang="fr-FR" sz="1400" dirty="0" smtClean="0">
                <a:latin typeface="Arial Black" panose="020B0A04020102020204" pitchFamily="34" charset="0"/>
              </a:rPr>
              <a:t>chez </a:t>
            </a:r>
            <a:r>
              <a:rPr lang="fr-FR" sz="1400" dirty="0">
                <a:latin typeface="Arial Black" panose="020B0A04020102020204" pitchFamily="34" charset="0"/>
              </a:rPr>
              <a:t>les sujets atteints de MEN type 2 (MCT + </a:t>
            </a:r>
          </a:p>
          <a:p>
            <a:pPr marL="0" indent="0">
              <a:buNone/>
            </a:pPr>
            <a:r>
              <a:rPr lang="fr-FR" sz="1400" dirty="0">
                <a:latin typeface="Arial Black" panose="020B0A04020102020204" pitchFamily="34" charset="0"/>
              </a:rPr>
              <a:t>      </a:t>
            </a:r>
            <a:r>
              <a:rPr lang="fr-FR" sz="1400" dirty="0" err="1" smtClean="0">
                <a:latin typeface="Arial Black" panose="020B0A04020102020204" pitchFamily="34" charset="0"/>
              </a:rPr>
              <a:t>Phéo</a:t>
            </a:r>
            <a:r>
              <a:rPr lang="fr-FR" sz="1400" dirty="0" smtClean="0">
                <a:latin typeface="Arial Black" panose="020B0A04020102020204" pitchFamily="34" charset="0"/>
              </a:rPr>
              <a:t> </a:t>
            </a:r>
            <a:r>
              <a:rPr lang="fr-FR" sz="1400" dirty="0">
                <a:latin typeface="Arial Black" panose="020B0A04020102020204" pitchFamily="34" charset="0"/>
              </a:rPr>
              <a:t>+ Neurinome  multiple cutané + Adénome </a:t>
            </a:r>
          </a:p>
          <a:p>
            <a:pPr marL="0" indent="0">
              <a:buNone/>
            </a:pPr>
            <a:r>
              <a:rPr lang="fr-FR" sz="1400" dirty="0">
                <a:latin typeface="Arial Black" panose="020B0A04020102020204" pitchFamily="34" charset="0"/>
              </a:rPr>
              <a:t>      </a:t>
            </a:r>
            <a:r>
              <a:rPr lang="fr-FR" sz="1400" dirty="0" smtClean="0">
                <a:latin typeface="Arial Black" panose="020B0A04020102020204" pitchFamily="34" charset="0"/>
              </a:rPr>
              <a:t>parathyroïdien</a:t>
            </a:r>
            <a:r>
              <a:rPr lang="fr-FR" sz="1400" dirty="0">
                <a:latin typeface="Arial Black" panose="020B0A04020102020204" pitchFamily="34" charset="0"/>
              </a:rPr>
              <a:t>).</a:t>
            </a:r>
          </a:p>
          <a:p>
            <a:endParaRPr lang="fr-FR" dirty="0"/>
          </a:p>
        </p:txBody>
      </p:sp>
    </p:spTree>
    <p:extLst>
      <p:ext uri="{BB962C8B-B14F-4D97-AF65-F5344CB8AC3E}">
        <p14:creationId xmlns:p14="http://schemas.microsoft.com/office/powerpoint/2010/main" val="9058282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marL="0" indent="0">
              <a:buNone/>
            </a:pPr>
            <a:r>
              <a:rPr lang="fr-FR" sz="1600" dirty="0" smtClean="0">
                <a:latin typeface="Arial Black" panose="020B0A04020102020204" pitchFamily="34" charset="0"/>
              </a:rPr>
              <a:t>Les premiers travaux connus sur le goitre </a:t>
            </a:r>
            <a:r>
              <a:rPr lang="fr-FR" sz="1600" dirty="0" err="1" smtClean="0">
                <a:latin typeface="Arial Black" panose="020B0A04020102020204" pitchFamily="34" charset="0"/>
              </a:rPr>
              <a:t>remonten</a:t>
            </a:r>
            <a:r>
              <a:rPr lang="fr-FR" sz="1600" dirty="0" smtClean="0">
                <a:latin typeface="Arial Black" panose="020B0A04020102020204" pitchFamily="34" charset="0"/>
              </a:rPr>
              <a:t> </a:t>
            </a:r>
          </a:p>
          <a:p>
            <a:pPr>
              <a:buFontTx/>
              <a:buChar char="-"/>
            </a:pPr>
            <a:r>
              <a:rPr lang="fr-FR" sz="1600" dirty="0" smtClean="0">
                <a:latin typeface="Arial Black" panose="020B0A04020102020204" pitchFamily="34" charset="0"/>
              </a:rPr>
              <a:t>aux années 1954-64 avec DE SMET, </a:t>
            </a:r>
          </a:p>
          <a:p>
            <a:pPr>
              <a:buFontTx/>
              <a:buChar char="-"/>
            </a:pPr>
            <a:r>
              <a:rPr lang="fr-FR" sz="1600" dirty="0" smtClean="0">
                <a:latin typeface="Arial Black" panose="020B0A04020102020204" pitchFamily="34" charset="0"/>
              </a:rPr>
              <a:t>1963 avec C. BECKERS, </a:t>
            </a:r>
          </a:p>
          <a:p>
            <a:pPr>
              <a:buFontTx/>
              <a:buChar char="-"/>
            </a:pPr>
            <a:r>
              <a:rPr lang="fr-FR" sz="1600" dirty="0" smtClean="0">
                <a:latin typeface="Arial Black" panose="020B0A04020102020204" pitchFamily="34" charset="0"/>
              </a:rPr>
              <a:t>1966 avec F. DELANGE </a:t>
            </a:r>
          </a:p>
          <a:p>
            <a:pPr>
              <a:buFontTx/>
              <a:buChar char="-"/>
            </a:pPr>
            <a:r>
              <a:rPr lang="fr-FR" sz="1600" dirty="0" smtClean="0">
                <a:latin typeface="Arial Black" panose="020B0A04020102020204" pitchFamily="34" charset="0"/>
              </a:rPr>
              <a:t>1967 avec A. FAIN et P. MALVAUX</a:t>
            </a:r>
          </a:p>
          <a:p>
            <a:pPr marL="0" indent="0">
              <a:buNone/>
            </a:pPr>
            <a:r>
              <a:rPr lang="fr-FR" sz="1600" dirty="0" smtClean="0">
                <a:latin typeface="Arial Black" panose="020B0A04020102020204" pitchFamily="34" charset="0"/>
              </a:rPr>
              <a:t>Tous ces travaux qui portaient sur les foyens d’endémie goitreuse avaient servi à dresser des cartes de ces zones encore valables jusqu’à ces jours, sans oublier que certaines des publications faisaient état de l’utilisation l’iode radioactif pour étudier le métabolisme de l’iode chez les enfants et adolescents,  ainsi  que chez certaines personnes résidant en dehors de ces zones. </a:t>
            </a:r>
          </a:p>
          <a:p>
            <a:endParaRPr lang="fr-FR" dirty="0" smtClean="0"/>
          </a:p>
          <a:p>
            <a:endParaRPr lang="fr-FR" dirty="0"/>
          </a:p>
        </p:txBody>
      </p:sp>
    </p:spTree>
    <p:extLst>
      <p:ext uri="{BB962C8B-B14F-4D97-AF65-F5344CB8AC3E}">
        <p14:creationId xmlns:p14="http://schemas.microsoft.com/office/powerpoint/2010/main" val="21899468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marL="0" indent="0">
              <a:buNone/>
            </a:pPr>
            <a:r>
              <a:rPr lang="fr-FR" sz="1400" dirty="0">
                <a:latin typeface="Arial Black" panose="020B0A04020102020204" pitchFamily="34" charset="0"/>
              </a:rPr>
              <a:t> </a:t>
            </a:r>
            <a:r>
              <a:rPr lang="fr-FR" sz="1400" dirty="0" smtClean="0">
                <a:latin typeface="Arial Black" panose="020B0A04020102020204" pitchFamily="34" charset="0"/>
              </a:rPr>
              <a:t>3</a:t>
            </a:r>
            <a:r>
              <a:rPr lang="fr-FR" sz="1400" dirty="0">
                <a:latin typeface="Arial Black" panose="020B0A04020102020204" pitchFamily="34" charset="0"/>
              </a:rPr>
              <a:t>. </a:t>
            </a:r>
            <a:r>
              <a:rPr lang="fr-FR" sz="1400" dirty="0" smtClean="0">
                <a:latin typeface="Arial Black" panose="020B0A04020102020204" pitchFamily="34" charset="0"/>
              </a:rPr>
              <a:t>Symptomatologie</a:t>
            </a:r>
            <a:r>
              <a:rPr lang="fr-FR" sz="1400" dirty="0">
                <a:latin typeface="Arial Black" panose="020B0A04020102020204" pitchFamily="34" charset="0"/>
              </a:rPr>
              <a:t>	</a:t>
            </a:r>
          </a:p>
          <a:p>
            <a:pPr marL="0" lvl="0" indent="0">
              <a:buNone/>
            </a:pPr>
            <a:r>
              <a:rPr lang="fr-FR" sz="1400" dirty="0" smtClean="0">
                <a:latin typeface="Arial Black" panose="020B0A04020102020204" pitchFamily="34" charset="0"/>
              </a:rPr>
              <a:t>	1) Asymptomatique </a:t>
            </a:r>
            <a:r>
              <a:rPr lang="fr-FR" sz="1400" dirty="0">
                <a:latin typeface="Arial Black" panose="020B0A04020102020204" pitchFamily="34" charset="0"/>
              </a:rPr>
              <a:t>en général, </a:t>
            </a:r>
          </a:p>
          <a:p>
            <a:pPr marL="0" lvl="0" indent="0">
              <a:buNone/>
            </a:pPr>
            <a:r>
              <a:rPr lang="fr-FR" sz="1400" dirty="0" smtClean="0">
                <a:latin typeface="Arial Black" panose="020B0A04020102020204" pitchFamily="34" charset="0"/>
              </a:rPr>
              <a:t>	2) Signes </a:t>
            </a:r>
            <a:r>
              <a:rPr lang="fr-FR" sz="1400" dirty="0">
                <a:latin typeface="Arial Black" panose="020B0A04020102020204" pitchFamily="34" charset="0"/>
              </a:rPr>
              <a:t>mécaniques : refoulement/compression de la trachée, de l’œsophage, des nerfs </a:t>
            </a:r>
            <a:endParaRPr lang="fr-FR" sz="1400" dirty="0" smtClean="0">
              <a:latin typeface="Arial Black" panose="020B0A04020102020204" pitchFamily="34" charset="0"/>
            </a:endParaRPr>
          </a:p>
          <a:p>
            <a:pPr marL="0" lvl="0" indent="0">
              <a:buNone/>
            </a:pPr>
            <a:r>
              <a:rPr lang="fr-FR" sz="1400" dirty="0">
                <a:latin typeface="Arial Black" panose="020B0A04020102020204" pitchFamily="34" charset="0"/>
              </a:rPr>
              <a:t> </a:t>
            </a:r>
            <a:r>
              <a:rPr lang="fr-FR" sz="1400" dirty="0" smtClean="0">
                <a:latin typeface="Arial Black" panose="020B0A04020102020204" pitchFamily="34" charset="0"/>
              </a:rPr>
              <a:t>                    récurrents </a:t>
            </a:r>
            <a:r>
              <a:rPr lang="fr-FR" sz="1400" dirty="0">
                <a:latin typeface="Arial Black" panose="020B0A04020102020204" pitchFamily="34" charset="0"/>
              </a:rPr>
              <a:t>(dysphonie, dysphagie), </a:t>
            </a:r>
          </a:p>
          <a:p>
            <a:pPr marL="0" lvl="0" indent="0">
              <a:buNone/>
            </a:pPr>
            <a:r>
              <a:rPr lang="fr-FR" sz="1400" dirty="0" smtClean="0">
                <a:latin typeface="Arial Black" panose="020B0A04020102020204" pitchFamily="34" charset="0"/>
              </a:rPr>
              <a:t>                3) Amaigrissement</a:t>
            </a:r>
            <a:endParaRPr lang="fr-FR" sz="1400" dirty="0">
              <a:latin typeface="Arial Black" panose="020B0A04020102020204" pitchFamily="34" charset="0"/>
            </a:endParaRPr>
          </a:p>
          <a:p>
            <a:pPr marL="0" lvl="0" indent="0">
              <a:buNone/>
            </a:pPr>
            <a:r>
              <a:rPr lang="fr-FR" sz="1400" dirty="0" smtClean="0">
                <a:latin typeface="Arial Black" panose="020B0A04020102020204" pitchFamily="34" charset="0"/>
              </a:rPr>
              <a:t>                4) Douleurs </a:t>
            </a:r>
            <a:r>
              <a:rPr lang="fr-FR" sz="1400" dirty="0">
                <a:latin typeface="Arial Black" panose="020B0A04020102020204" pitchFamily="34" charset="0"/>
              </a:rPr>
              <a:t>cervicales,</a:t>
            </a:r>
          </a:p>
          <a:p>
            <a:pPr marL="0" lvl="0" indent="0">
              <a:buNone/>
            </a:pPr>
            <a:r>
              <a:rPr lang="fr-FR" sz="1400" dirty="0" smtClean="0">
                <a:latin typeface="Arial Black" panose="020B0A04020102020204" pitchFamily="34" charset="0"/>
              </a:rPr>
              <a:t>                5) Adénopathies </a:t>
            </a:r>
            <a:r>
              <a:rPr lang="fr-FR" sz="1400" dirty="0">
                <a:latin typeface="Arial Black" panose="020B0A04020102020204" pitchFamily="34" charset="0"/>
              </a:rPr>
              <a:t>cervicales/axillaires</a:t>
            </a:r>
          </a:p>
          <a:p>
            <a:endParaRPr lang="fr-FR" dirty="0"/>
          </a:p>
        </p:txBody>
      </p:sp>
    </p:spTree>
    <p:extLst>
      <p:ext uri="{BB962C8B-B14F-4D97-AF65-F5344CB8AC3E}">
        <p14:creationId xmlns:p14="http://schemas.microsoft.com/office/powerpoint/2010/main" val="5075083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marL="0" indent="0">
              <a:buNone/>
            </a:pPr>
            <a:r>
              <a:rPr lang="fr-FR" sz="1400" dirty="0">
                <a:latin typeface="Arial Black" panose="020B0A04020102020204" pitchFamily="34" charset="0"/>
              </a:rPr>
              <a:t>4. Explorations déterminantes pour le diagnostic définitif du </a:t>
            </a:r>
          </a:p>
          <a:p>
            <a:pPr marL="0" indent="0">
              <a:buNone/>
            </a:pPr>
            <a:r>
              <a:rPr lang="fr-FR" sz="1400" dirty="0" smtClean="0">
                <a:latin typeface="Arial Black" panose="020B0A04020102020204" pitchFamily="34" charset="0"/>
              </a:rPr>
              <a:t>     </a:t>
            </a:r>
            <a:r>
              <a:rPr lang="fr-FR" sz="1400" dirty="0">
                <a:latin typeface="Arial Black" panose="020B0A04020102020204" pitchFamily="34" charset="0"/>
              </a:rPr>
              <a:t>cancer (C. </a:t>
            </a:r>
            <a:r>
              <a:rPr lang="fr-FR" sz="1400" dirty="0" err="1">
                <a:latin typeface="Arial Black" panose="020B0A04020102020204" pitchFamily="34" charset="0"/>
              </a:rPr>
              <a:t>Sulman</a:t>
            </a:r>
            <a:r>
              <a:rPr lang="fr-FR" sz="1400" dirty="0">
                <a:latin typeface="Arial Black" panose="020B0A04020102020204" pitchFamily="34" charset="0"/>
              </a:rPr>
              <a:t> et Ph. Carpentier ; 1999)</a:t>
            </a:r>
          </a:p>
          <a:p>
            <a:pPr marL="0" indent="0">
              <a:buNone/>
            </a:pPr>
            <a:r>
              <a:rPr lang="fr-FR" sz="1600" dirty="0">
                <a:latin typeface="Arial Black" panose="020B0A04020102020204" pitchFamily="34" charset="0"/>
              </a:rPr>
              <a:t> </a:t>
            </a:r>
          </a:p>
          <a:p>
            <a:pPr marL="0" indent="0">
              <a:buNone/>
            </a:pPr>
            <a:r>
              <a:rPr lang="fr-FR" sz="1600" dirty="0">
                <a:latin typeface="Arial Black" panose="020B0A04020102020204" pitchFamily="34" charset="0"/>
              </a:rPr>
              <a:t>     1°   Scintigraphie</a:t>
            </a:r>
          </a:p>
          <a:p>
            <a:pPr lvl="1">
              <a:buFont typeface="Wingdings" panose="05000000000000000000" pitchFamily="2" charset="2"/>
              <a:buChar char="Ø"/>
            </a:pPr>
            <a:r>
              <a:rPr lang="fr-FR" sz="1200" dirty="0">
                <a:latin typeface="Arial Black" panose="020B0A04020102020204" pitchFamily="34" charset="0"/>
              </a:rPr>
              <a:t>Préférence : scintigraphie à l’iode i-131</a:t>
            </a:r>
          </a:p>
          <a:p>
            <a:pPr lvl="1">
              <a:buFont typeface="Wingdings" panose="05000000000000000000" pitchFamily="2" charset="2"/>
              <a:buChar char="Ø"/>
            </a:pPr>
            <a:r>
              <a:rPr lang="fr-FR" sz="1200" dirty="0">
                <a:latin typeface="Arial Black" panose="020B0A04020102020204" pitchFamily="34" charset="0"/>
              </a:rPr>
              <a:t>Anomalies suggestives : nodule froid ? chaud ? </a:t>
            </a:r>
            <a:r>
              <a:rPr lang="fr-FR" sz="1200" dirty="0" err="1">
                <a:latin typeface="Arial Black" panose="020B0A04020102020204" pitchFamily="34" charset="0"/>
              </a:rPr>
              <a:t>isofixant</a:t>
            </a:r>
            <a:r>
              <a:rPr lang="fr-FR" sz="1200" dirty="0">
                <a:latin typeface="Arial Black" panose="020B0A04020102020204" pitchFamily="34" charset="0"/>
              </a:rPr>
              <a:t> ? </a:t>
            </a:r>
          </a:p>
          <a:p>
            <a:pPr lvl="2">
              <a:buFont typeface="Wingdings" panose="05000000000000000000" pitchFamily="2" charset="2"/>
              <a:buChar char="§"/>
            </a:pPr>
            <a:r>
              <a:rPr lang="fr-FR" sz="1400" dirty="0">
                <a:latin typeface="Arial Black" panose="020B0A04020102020204" pitchFamily="34" charset="0"/>
              </a:rPr>
              <a:t>  </a:t>
            </a:r>
            <a:r>
              <a:rPr lang="fr-FR" sz="1400" dirty="0" smtClean="0">
                <a:latin typeface="Arial Black" panose="020B0A04020102020204" pitchFamily="34" charset="0"/>
              </a:rPr>
              <a:t>  3-10</a:t>
            </a:r>
            <a:r>
              <a:rPr lang="fr-FR" sz="1400" dirty="0">
                <a:latin typeface="Arial Black" panose="020B0A04020102020204" pitchFamily="34" charset="0"/>
              </a:rPr>
              <a:t>% des nodules chaud sont malins chez l’enfant et  </a:t>
            </a:r>
            <a:r>
              <a:rPr lang="fr-FR" sz="1400" dirty="0" smtClean="0">
                <a:latin typeface="Arial Black" panose="020B0A04020102020204" pitchFamily="34" charset="0"/>
              </a:rPr>
              <a:t>  </a:t>
            </a:r>
          </a:p>
          <a:p>
            <a:pPr marL="914400" lvl="2" indent="0">
              <a:buNone/>
            </a:pPr>
            <a:r>
              <a:rPr lang="fr-FR" sz="1400" dirty="0" smtClean="0">
                <a:latin typeface="Arial Black" panose="020B0A04020102020204" pitchFamily="34" charset="0"/>
              </a:rPr>
              <a:t>         chez </a:t>
            </a:r>
            <a:r>
              <a:rPr lang="fr-FR" sz="1400" dirty="0">
                <a:latin typeface="Arial Black" panose="020B0A04020102020204" pitchFamily="34" charset="0"/>
              </a:rPr>
              <a:t>l’homme, surtout si nodule solidaire (Se : 76% ; </a:t>
            </a:r>
            <a:r>
              <a:rPr lang="fr-FR" sz="1400" dirty="0" err="1">
                <a:latin typeface="Arial Black" panose="020B0A04020102020204" pitchFamily="34" charset="0"/>
              </a:rPr>
              <a:t>Sp</a:t>
            </a:r>
            <a:r>
              <a:rPr lang="fr-FR" sz="1400" dirty="0">
                <a:latin typeface="Arial Black" panose="020B0A04020102020204" pitchFamily="34" charset="0"/>
              </a:rPr>
              <a:t> : 29</a:t>
            </a:r>
            <a:r>
              <a:rPr lang="fr-FR" sz="1400" dirty="0" smtClean="0">
                <a:latin typeface="Arial Black" panose="020B0A04020102020204" pitchFamily="34" charset="0"/>
              </a:rPr>
              <a:t>%), </a:t>
            </a:r>
          </a:p>
          <a:p>
            <a:pPr lvl="2">
              <a:buFont typeface="Wingdings" panose="05000000000000000000" pitchFamily="2" charset="2"/>
              <a:buChar char="§"/>
            </a:pPr>
            <a:r>
              <a:rPr lang="fr-FR" sz="1400" dirty="0" smtClean="0">
                <a:latin typeface="Arial Black" panose="020B0A04020102020204" pitchFamily="34" charset="0"/>
              </a:rPr>
              <a:t>     Nodule </a:t>
            </a:r>
            <a:r>
              <a:rPr lang="fr-FR" sz="1400" dirty="0">
                <a:latin typeface="Arial Black" panose="020B0A04020102020204" pitchFamily="34" charset="0"/>
              </a:rPr>
              <a:t>froid : kyste, abcès, Hématome ;</a:t>
            </a:r>
          </a:p>
          <a:p>
            <a:endParaRPr lang="fr-FR" dirty="0"/>
          </a:p>
        </p:txBody>
      </p:sp>
    </p:spTree>
    <p:extLst>
      <p:ext uri="{BB962C8B-B14F-4D97-AF65-F5344CB8AC3E}">
        <p14:creationId xmlns:p14="http://schemas.microsoft.com/office/powerpoint/2010/main" val="14859451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marL="0" indent="0">
              <a:buNone/>
            </a:pPr>
            <a:r>
              <a:rPr lang="fr-FR" dirty="0"/>
              <a:t> </a:t>
            </a:r>
            <a:r>
              <a:rPr lang="fr-FR" sz="1400" dirty="0" smtClean="0">
                <a:latin typeface="Arial Black" panose="020B0A04020102020204" pitchFamily="34" charset="0"/>
              </a:rPr>
              <a:t>Explorations (suite)</a:t>
            </a:r>
            <a:endParaRPr lang="fr-FR" sz="1400" dirty="0">
              <a:latin typeface="Arial Black" panose="020B0A04020102020204" pitchFamily="34" charset="0"/>
            </a:endParaRPr>
          </a:p>
          <a:p>
            <a:pPr marL="0" indent="0">
              <a:buNone/>
            </a:pPr>
            <a:r>
              <a:rPr lang="fr-FR" sz="1400" dirty="0">
                <a:latin typeface="Arial Black" panose="020B0A04020102020204" pitchFamily="34" charset="0"/>
              </a:rPr>
              <a:t>2°   Echographie thyroïdienne :</a:t>
            </a:r>
          </a:p>
          <a:p>
            <a:pPr lvl="1"/>
            <a:r>
              <a:rPr lang="fr-FR" sz="1400" dirty="0">
                <a:latin typeface="Arial Black" panose="020B0A04020102020204" pitchFamily="34" charset="0"/>
              </a:rPr>
              <a:t>Meilleure technique permettant la détection et la classification des kystes, des nodules solides ou mixtes</a:t>
            </a:r>
          </a:p>
          <a:p>
            <a:pPr lvl="1"/>
            <a:r>
              <a:rPr lang="fr-FR" sz="1400" dirty="0">
                <a:latin typeface="Arial Black" panose="020B0A04020102020204" pitchFamily="34" charset="0"/>
              </a:rPr>
              <a:t>Les nodules hypo échogènes sont plus suspects que les  nodules hyperéchogènes </a:t>
            </a:r>
            <a:r>
              <a:rPr lang="fr-FR" sz="1400" b="1" dirty="0">
                <a:latin typeface="Arial Black" panose="020B0A04020102020204" pitchFamily="34" charset="0"/>
              </a:rPr>
              <a:t>(</a:t>
            </a:r>
            <a:r>
              <a:rPr lang="fr-FR" sz="1400" dirty="0">
                <a:latin typeface="Arial Black" panose="020B0A04020102020204" pitchFamily="34" charset="0"/>
              </a:rPr>
              <a:t>C. </a:t>
            </a:r>
            <a:r>
              <a:rPr lang="fr-FR" sz="1400" dirty="0" err="1">
                <a:latin typeface="Arial Black" panose="020B0A04020102020204" pitchFamily="34" charset="0"/>
              </a:rPr>
              <a:t>Sulman</a:t>
            </a:r>
            <a:r>
              <a:rPr lang="fr-FR" sz="1400" dirty="0">
                <a:latin typeface="Arial Black" panose="020B0A04020102020204" pitchFamily="34" charset="0"/>
              </a:rPr>
              <a:t> et Ph. Carpentier ; 1999)</a:t>
            </a:r>
          </a:p>
          <a:p>
            <a:pPr marL="0" indent="0">
              <a:buNone/>
            </a:pPr>
            <a:r>
              <a:rPr lang="fr-FR" sz="1400" dirty="0" smtClean="0">
                <a:latin typeface="Arial Black" panose="020B0A04020102020204" pitchFamily="34" charset="0"/>
              </a:rPr>
              <a:t>3</a:t>
            </a:r>
            <a:r>
              <a:rPr lang="fr-FR" sz="1400" dirty="0">
                <a:latin typeface="Arial Black" panose="020B0A04020102020204" pitchFamily="34" charset="0"/>
              </a:rPr>
              <a:t>°    </a:t>
            </a:r>
            <a:r>
              <a:rPr lang="fr-FR" sz="1400" dirty="0" err="1">
                <a:latin typeface="Arial Black" panose="020B0A04020102020204" pitchFamily="34" charset="0"/>
              </a:rPr>
              <a:t>Cyto</a:t>
            </a:r>
            <a:r>
              <a:rPr lang="fr-FR" sz="1400" dirty="0">
                <a:latin typeface="Arial Black" panose="020B0A04020102020204" pitchFamily="34" charset="0"/>
              </a:rPr>
              <a:t>-ponction/biopsie ou exérèse chirurgicale + examen </a:t>
            </a:r>
            <a:r>
              <a:rPr lang="fr-FR" sz="1400" dirty="0" smtClean="0">
                <a:latin typeface="Arial Black" panose="020B0A04020102020204" pitchFamily="34" charset="0"/>
              </a:rPr>
              <a:t>histologique</a:t>
            </a:r>
            <a:endParaRPr lang="fr-FR" sz="1400" dirty="0">
              <a:latin typeface="Arial Black" panose="020B0A04020102020204" pitchFamily="34" charset="0"/>
            </a:endParaRPr>
          </a:p>
          <a:p>
            <a:pPr lvl="1"/>
            <a:r>
              <a:rPr lang="fr-FR" sz="1400" dirty="0">
                <a:latin typeface="Arial Black" panose="020B0A04020102020204" pitchFamily="34" charset="0"/>
              </a:rPr>
              <a:t>sensibilité de la </a:t>
            </a:r>
            <a:r>
              <a:rPr lang="fr-FR" sz="1400" dirty="0" err="1">
                <a:latin typeface="Arial Black" panose="020B0A04020102020204" pitchFamily="34" charset="0"/>
              </a:rPr>
              <a:t>cyto</a:t>
            </a:r>
            <a:r>
              <a:rPr lang="fr-FR" sz="1400" dirty="0">
                <a:latin typeface="Arial Black" panose="020B0A04020102020204" pitchFamily="34" charset="0"/>
              </a:rPr>
              <a:t>-ponction thyroïdienne : &gt;95% </a:t>
            </a:r>
          </a:p>
          <a:p>
            <a:pPr lvl="1"/>
            <a:r>
              <a:rPr lang="fr-FR" sz="1400" dirty="0">
                <a:latin typeface="Arial Black" panose="020B0A04020102020204" pitchFamily="34" charset="0"/>
              </a:rPr>
              <a:t>spécificité de la </a:t>
            </a:r>
            <a:r>
              <a:rPr lang="fr-FR" sz="1400" dirty="0" err="1">
                <a:latin typeface="Arial Black" panose="020B0A04020102020204" pitchFamily="34" charset="0"/>
              </a:rPr>
              <a:t>cyto</a:t>
            </a:r>
            <a:r>
              <a:rPr lang="fr-FR" sz="1400" dirty="0">
                <a:latin typeface="Arial Black" panose="020B0A04020102020204" pitchFamily="34" charset="0"/>
              </a:rPr>
              <a:t>-ponction thyroïdienne : &gt;95%</a:t>
            </a:r>
          </a:p>
          <a:p>
            <a:pPr marL="0" indent="0">
              <a:buNone/>
            </a:pPr>
            <a:r>
              <a:rPr lang="fr-FR" sz="1400" dirty="0">
                <a:latin typeface="Arial Black" panose="020B0A04020102020204" pitchFamily="34" charset="0"/>
              </a:rPr>
              <a:t>4°      Dosage de calcitonine</a:t>
            </a:r>
          </a:p>
          <a:p>
            <a:pPr marL="0" indent="0">
              <a:buNone/>
            </a:pPr>
            <a:r>
              <a:rPr lang="fr-FR" sz="1400" dirty="0">
                <a:latin typeface="Arial Black" panose="020B0A04020102020204" pitchFamily="34" charset="0"/>
              </a:rPr>
              <a:t> </a:t>
            </a:r>
            <a:r>
              <a:rPr lang="fr-FR" sz="1400" dirty="0" smtClean="0">
                <a:latin typeface="Arial Black" panose="020B0A04020102020204" pitchFamily="34" charset="0"/>
              </a:rPr>
              <a:t>      Le </a:t>
            </a:r>
            <a:r>
              <a:rPr lang="fr-FR" sz="1400" dirty="0">
                <a:latin typeface="Arial Black" panose="020B0A04020102020204" pitchFamily="34" charset="0"/>
              </a:rPr>
              <a:t>diagnostic de MTC est très probable si le taux de </a:t>
            </a:r>
            <a:r>
              <a:rPr lang="fr-FR" sz="1400" dirty="0" smtClean="0">
                <a:latin typeface="Arial Black" panose="020B0A04020102020204" pitchFamily="34" charset="0"/>
              </a:rPr>
              <a:t>calcitonine </a:t>
            </a:r>
            <a:r>
              <a:rPr lang="fr-FR" sz="1400" dirty="0">
                <a:latin typeface="Arial Black" panose="020B0A04020102020204" pitchFamily="34" charset="0"/>
              </a:rPr>
              <a:t>&gt;30ng/ml avant </a:t>
            </a:r>
            <a:endParaRPr lang="fr-FR" sz="1400" dirty="0" smtClean="0">
              <a:latin typeface="Arial Black" panose="020B0A04020102020204" pitchFamily="34" charset="0"/>
            </a:endParaRPr>
          </a:p>
          <a:p>
            <a:pPr marL="0" indent="0">
              <a:buNone/>
            </a:pPr>
            <a:r>
              <a:rPr lang="fr-FR" sz="1400" dirty="0">
                <a:latin typeface="Arial Black" panose="020B0A04020102020204" pitchFamily="34" charset="0"/>
              </a:rPr>
              <a:t> </a:t>
            </a:r>
            <a:r>
              <a:rPr lang="fr-FR" sz="1400" dirty="0" smtClean="0">
                <a:latin typeface="Arial Black" panose="020B0A04020102020204" pitchFamily="34" charset="0"/>
              </a:rPr>
              <a:t>       l’infusion </a:t>
            </a:r>
            <a:r>
              <a:rPr lang="fr-FR" sz="1400" dirty="0">
                <a:latin typeface="Arial Black" panose="020B0A04020102020204" pitchFamily="34" charset="0"/>
              </a:rPr>
              <a:t>du calcium et il </a:t>
            </a:r>
            <a:r>
              <a:rPr lang="fr-FR" sz="1400" dirty="0" smtClean="0">
                <a:latin typeface="Arial Black" panose="020B0A04020102020204" pitchFamily="34" charset="0"/>
              </a:rPr>
              <a:t>augmente </a:t>
            </a:r>
            <a:r>
              <a:rPr lang="fr-FR" sz="1400" dirty="0">
                <a:latin typeface="Arial Black" panose="020B0A04020102020204" pitchFamily="34" charset="0"/>
              </a:rPr>
              <a:t>après l’administration du calcium</a:t>
            </a:r>
          </a:p>
          <a:p>
            <a:endParaRPr lang="fr-FR" dirty="0"/>
          </a:p>
        </p:txBody>
      </p:sp>
    </p:spTree>
    <p:extLst>
      <p:ext uri="{BB962C8B-B14F-4D97-AF65-F5344CB8AC3E}">
        <p14:creationId xmlns:p14="http://schemas.microsoft.com/office/powerpoint/2010/main" val="39549563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marL="0" indent="0">
              <a:buNone/>
            </a:pPr>
            <a:r>
              <a:rPr lang="fr-FR" sz="1500" b="1" dirty="0">
                <a:latin typeface="Arial Black" panose="020B0A04020102020204" pitchFamily="34" charset="0"/>
              </a:rPr>
              <a:t>5. Variétés anatomopathologiques du cancer de la thyroide (</a:t>
            </a:r>
            <a:r>
              <a:rPr lang="fr-FR" sz="1500" dirty="0">
                <a:latin typeface="Arial Black" panose="020B0A04020102020204" pitchFamily="34" charset="0"/>
              </a:rPr>
              <a:t>C. </a:t>
            </a:r>
          </a:p>
          <a:p>
            <a:pPr marL="0" indent="0">
              <a:buNone/>
            </a:pPr>
            <a:r>
              <a:rPr lang="fr-FR" sz="1500" dirty="0">
                <a:latin typeface="Arial Black" panose="020B0A04020102020204" pitchFamily="34" charset="0"/>
              </a:rPr>
              <a:t> </a:t>
            </a:r>
            <a:r>
              <a:rPr lang="fr-FR" sz="1500" dirty="0" smtClean="0">
                <a:latin typeface="Arial Black" panose="020B0A04020102020204" pitchFamily="34" charset="0"/>
              </a:rPr>
              <a:t>     </a:t>
            </a:r>
            <a:r>
              <a:rPr lang="fr-FR" sz="1500" dirty="0" err="1" smtClean="0">
                <a:latin typeface="Arial Black" panose="020B0A04020102020204" pitchFamily="34" charset="0"/>
              </a:rPr>
              <a:t>Sulman</a:t>
            </a:r>
            <a:r>
              <a:rPr lang="fr-FR" sz="1500" dirty="0" smtClean="0">
                <a:latin typeface="Arial Black" panose="020B0A04020102020204" pitchFamily="34" charset="0"/>
              </a:rPr>
              <a:t> </a:t>
            </a:r>
            <a:r>
              <a:rPr lang="fr-FR" sz="1500" dirty="0">
                <a:latin typeface="Arial Black" panose="020B0A04020102020204" pitchFamily="34" charset="0"/>
              </a:rPr>
              <a:t>et Ph. Carpentier ; 1999</a:t>
            </a:r>
            <a:r>
              <a:rPr lang="fr-FR" sz="1500" dirty="0" smtClean="0">
                <a:latin typeface="Arial Black" panose="020B0A04020102020204" pitchFamily="34" charset="0"/>
              </a:rPr>
              <a:t>)</a:t>
            </a:r>
            <a:r>
              <a:rPr lang="fr-FR" sz="1500" dirty="0">
                <a:latin typeface="Arial Black" panose="020B0A04020102020204" pitchFamily="34" charset="0"/>
              </a:rPr>
              <a:t> </a:t>
            </a:r>
          </a:p>
          <a:p>
            <a:pPr lvl="1"/>
            <a:r>
              <a:rPr lang="fr-FR" sz="1400" dirty="0">
                <a:latin typeface="Arial Black" panose="020B0A04020102020204" pitchFamily="34" charset="0"/>
              </a:rPr>
              <a:t>carcinome papillaire différencié mixte : 58% des cas ; </a:t>
            </a:r>
          </a:p>
          <a:p>
            <a:pPr lvl="1"/>
            <a:r>
              <a:rPr lang="fr-FR" sz="1400" dirty="0">
                <a:latin typeface="Arial Black" panose="020B0A04020102020204" pitchFamily="34" charset="0"/>
              </a:rPr>
              <a:t>carcinome folliculaire pur                      : 13% des cas,</a:t>
            </a:r>
          </a:p>
          <a:p>
            <a:pPr lvl="1"/>
            <a:r>
              <a:rPr lang="fr-FR" sz="1400" dirty="0">
                <a:latin typeface="Arial Black" panose="020B0A04020102020204" pitchFamily="34" charset="0"/>
              </a:rPr>
              <a:t>carcinome papillaire pur                        : 12% des cas, </a:t>
            </a:r>
          </a:p>
          <a:p>
            <a:pPr lvl="1"/>
            <a:r>
              <a:rPr lang="fr-FR" sz="1400" dirty="0">
                <a:latin typeface="Arial Black" panose="020B0A04020102020204" pitchFamily="34" charset="0"/>
              </a:rPr>
              <a:t>Carcinome anaplasique                          : 11% des cas</a:t>
            </a:r>
          </a:p>
          <a:p>
            <a:pPr lvl="1"/>
            <a:r>
              <a:rPr lang="fr-FR" sz="1400" dirty="0">
                <a:latin typeface="Arial Black" panose="020B0A04020102020204" pitchFamily="34" charset="0"/>
              </a:rPr>
              <a:t>carcinome médullaire                             : 4-8% des cas </a:t>
            </a:r>
          </a:p>
          <a:p>
            <a:pPr lvl="1"/>
            <a:r>
              <a:rPr lang="fr-FR" sz="1400" dirty="0">
                <a:latin typeface="Arial Black" panose="020B0A04020102020204" pitchFamily="34" charset="0"/>
              </a:rPr>
              <a:t>lymphome ou  lymphosarcomes             : rares</a:t>
            </a:r>
          </a:p>
          <a:p>
            <a:endParaRPr lang="fr-FR" dirty="0"/>
          </a:p>
        </p:txBody>
      </p:sp>
    </p:spTree>
    <p:extLst>
      <p:ext uri="{BB962C8B-B14F-4D97-AF65-F5344CB8AC3E}">
        <p14:creationId xmlns:p14="http://schemas.microsoft.com/office/powerpoint/2010/main" val="5979356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marL="0" indent="0">
              <a:buNone/>
            </a:pPr>
            <a:r>
              <a:rPr lang="fr-FR" sz="1400" dirty="0">
                <a:latin typeface="Arial Black" panose="020B0A04020102020204" pitchFamily="34" charset="0"/>
              </a:rPr>
              <a:t>6. Pronostic vital en fonction de la variété </a:t>
            </a:r>
            <a:r>
              <a:rPr lang="fr-FR" sz="1400" dirty="0" smtClean="0">
                <a:latin typeface="Arial Black" panose="020B0A04020102020204" pitchFamily="34" charset="0"/>
              </a:rPr>
              <a:t>histologique</a:t>
            </a:r>
            <a:r>
              <a:rPr lang="fr-FR" sz="1400" dirty="0">
                <a:latin typeface="Arial Black" panose="020B0A04020102020204" pitchFamily="34" charset="0"/>
              </a:rPr>
              <a:t>	</a:t>
            </a:r>
          </a:p>
          <a:p>
            <a:pPr marL="0" indent="0">
              <a:buNone/>
            </a:pPr>
            <a:r>
              <a:rPr lang="fr-FR" sz="1400" dirty="0">
                <a:latin typeface="Arial Black" panose="020B0A04020102020204" pitchFamily="34" charset="0"/>
              </a:rPr>
              <a:t> </a:t>
            </a:r>
            <a:r>
              <a:rPr lang="fr-FR" sz="1400" dirty="0" smtClean="0">
                <a:latin typeface="Arial Black" panose="020B0A04020102020204" pitchFamily="34" charset="0"/>
              </a:rPr>
              <a:t>      1</a:t>
            </a:r>
            <a:r>
              <a:rPr lang="fr-FR" sz="1400" dirty="0">
                <a:latin typeface="Arial Black" panose="020B0A04020102020204" pitchFamily="34" charset="0"/>
              </a:rPr>
              <a:t>° Carcinome </a:t>
            </a:r>
            <a:r>
              <a:rPr lang="fr-FR" sz="1400" dirty="0" smtClean="0">
                <a:latin typeface="Arial Black" panose="020B0A04020102020204" pitchFamily="34" charset="0"/>
              </a:rPr>
              <a:t>papillaire</a:t>
            </a:r>
            <a:r>
              <a:rPr lang="fr-FR" sz="1400" dirty="0">
                <a:latin typeface="Arial Black" panose="020B0A04020102020204" pitchFamily="34" charset="0"/>
              </a:rPr>
              <a:t> </a:t>
            </a:r>
          </a:p>
          <a:p>
            <a:pPr marL="457200" lvl="1" indent="0">
              <a:buNone/>
            </a:pPr>
            <a:r>
              <a:rPr lang="fr-FR" sz="1000" dirty="0" smtClean="0">
                <a:latin typeface="Arial Black" panose="020B0A04020102020204" pitchFamily="34" charset="0"/>
              </a:rPr>
              <a:t>- </a:t>
            </a:r>
            <a:r>
              <a:rPr lang="fr-FR" sz="1000" dirty="0">
                <a:latin typeface="Arial Black" panose="020B0A04020102020204" pitchFamily="34" charset="0"/>
              </a:rPr>
              <a:t> </a:t>
            </a:r>
            <a:r>
              <a:rPr lang="fr-FR" sz="1000" dirty="0" smtClean="0">
                <a:latin typeface="Arial Black" panose="020B0A04020102020204" pitchFamily="34" charset="0"/>
              </a:rPr>
              <a:t>  </a:t>
            </a:r>
            <a:r>
              <a:rPr lang="fr-FR" sz="1400" dirty="0" smtClean="0">
                <a:latin typeface="Arial Black" panose="020B0A04020102020204" pitchFamily="34" charset="0"/>
              </a:rPr>
              <a:t>le </a:t>
            </a:r>
            <a:r>
              <a:rPr lang="fr-FR" sz="1400" dirty="0">
                <a:latin typeface="Arial Black" panose="020B0A04020102020204" pitchFamily="34" charset="0"/>
              </a:rPr>
              <a:t>plus </a:t>
            </a:r>
            <a:r>
              <a:rPr lang="fr-FR" sz="1400" dirty="0" smtClean="0">
                <a:latin typeface="Arial Black" panose="020B0A04020102020204" pitchFamily="34" charset="0"/>
              </a:rPr>
              <a:t>fréquent; il </a:t>
            </a:r>
            <a:r>
              <a:rPr lang="fr-FR" sz="1400" dirty="0">
                <a:latin typeface="Arial Black" panose="020B0A04020102020204" pitchFamily="34" charset="0"/>
              </a:rPr>
              <a:t>représente environ 75-80% des cas </a:t>
            </a:r>
            <a:r>
              <a:rPr lang="fr-FR" sz="1400" b="1" dirty="0" smtClean="0">
                <a:latin typeface="Arial Black" panose="020B0A04020102020204" pitchFamily="34" charset="0"/>
              </a:rPr>
              <a:t>(</a:t>
            </a:r>
            <a:r>
              <a:rPr lang="fr-FR" sz="1400" b="1" dirty="0">
                <a:latin typeface="Arial Black" panose="020B0A04020102020204" pitchFamily="34" charset="0"/>
              </a:rPr>
              <a:t>20),</a:t>
            </a:r>
            <a:r>
              <a:rPr lang="fr-FR" sz="1400" dirty="0">
                <a:latin typeface="Arial Black" panose="020B0A04020102020204" pitchFamily="34" charset="0"/>
              </a:rPr>
              <a:t>  plus fréquent chez les sujets jeunes,</a:t>
            </a:r>
          </a:p>
          <a:p>
            <a:pPr lvl="1">
              <a:buFontTx/>
              <a:buChar char="-"/>
            </a:pPr>
            <a:r>
              <a:rPr lang="fr-FR" sz="1400" dirty="0" smtClean="0">
                <a:latin typeface="Arial Black" panose="020B0A04020102020204" pitchFamily="34" charset="0"/>
              </a:rPr>
              <a:t>formé </a:t>
            </a:r>
            <a:r>
              <a:rPr lang="fr-FR" sz="1400" dirty="0">
                <a:latin typeface="Arial Black" panose="020B0A04020102020204" pitchFamily="34" charset="0"/>
              </a:rPr>
              <a:t>de réseau de petites papilles recouvertes par une seule rangée de cellules cylindriques ; </a:t>
            </a:r>
            <a:r>
              <a:rPr lang="fr-FR" sz="1400" dirty="0" smtClean="0">
                <a:latin typeface="Arial Black" panose="020B0A04020102020204" pitchFamily="34" charset="0"/>
              </a:rPr>
              <a:t> </a:t>
            </a:r>
          </a:p>
          <a:p>
            <a:pPr marL="457200" lvl="1" indent="0">
              <a:buNone/>
            </a:pPr>
            <a:r>
              <a:rPr lang="fr-FR" sz="1400" dirty="0">
                <a:latin typeface="Arial Black" panose="020B0A04020102020204" pitchFamily="34" charset="0"/>
              </a:rPr>
              <a:t> </a:t>
            </a:r>
            <a:r>
              <a:rPr lang="fr-FR" sz="1400" dirty="0" smtClean="0">
                <a:latin typeface="Arial Black" panose="020B0A04020102020204" pitchFamily="34" charset="0"/>
              </a:rPr>
              <a:t>   généralement </a:t>
            </a:r>
            <a:r>
              <a:rPr lang="fr-FR" sz="1400" dirty="0">
                <a:latin typeface="Arial Black" panose="020B0A04020102020204" pitchFamily="34" charset="0"/>
              </a:rPr>
              <a:t>multifocaux et non capsulés ; </a:t>
            </a:r>
            <a:r>
              <a:rPr lang="fr-FR" sz="1400" dirty="0" smtClean="0">
                <a:latin typeface="Arial Black" panose="020B0A04020102020204" pitchFamily="34" charset="0"/>
              </a:rPr>
              <a:t>TSH</a:t>
            </a:r>
            <a:r>
              <a:rPr lang="fr-FR" sz="1400" dirty="0">
                <a:latin typeface="Arial Black" panose="020B0A04020102020204" pitchFamily="34" charset="0"/>
              </a:rPr>
              <a:t> </a:t>
            </a:r>
            <a:r>
              <a:rPr lang="fr-FR" sz="1400" dirty="0" smtClean="0">
                <a:latin typeface="Arial Black" panose="020B0A04020102020204" pitchFamily="34" charset="0"/>
              </a:rPr>
              <a:t>dépendant; </a:t>
            </a:r>
          </a:p>
          <a:p>
            <a:pPr marL="457200" lvl="1" indent="0">
              <a:buNone/>
            </a:pPr>
            <a:r>
              <a:rPr lang="fr-FR" sz="1400" dirty="0" smtClean="0">
                <a:latin typeface="Arial Black" panose="020B0A04020102020204" pitchFamily="34" charset="0"/>
              </a:rPr>
              <a:t>2° </a:t>
            </a:r>
            <a:r>
              <a:rPr lang="fr-FR" sz="1400" dirty="0">
                <a:solidFill>
                  <a:srgbClr val="000000"/>
                </a:solidFill>
                <a:latin typeface="Arial Black" panose="020B0A04020102020204" pitchFamily="34" charset="0"/>
              </a:rPr>
              <a:t>agressivité faible chez les sujets de moins de 40 ans ; la survie à 10 ans est observée chez </a:t>
            </a:r>
            <a:r>
              <a:rPr lang="fr-FR" sz="1400" dirty="0" smtClean="0">
                <a:solidFill>
                  <a:srgbClr val="000000"/>
                </a:solidFill>
                <a:latin typeface="Arial Black" panose="020B0A04020102020204" pitchFamily="34" charset="0"/>
              </a:rPr>
              <a:t>80- </a:t>
            </a:r>
          </a:p>
          <a:p>
            <a:pPr marL="457200" lvl="1" indent="0">
              <a:buNone/>
            </a:pPr>
            <a:r>
              <a:rPr lang="fr-FR" sz="1400" dirty="0">
                <a:solidFill>
                  <a:srgbClr val="000000"/>
                </a:solidFill>
                <a:latin typeface="Arial Black" panose="020B0A04020102020204" pitchFamily="34" charset="0"/>
              </a:rPr>
              <a:t> </a:t>
            </a:r>
            <a:r>
              <a:rPr lang="fr-FR" sz="1400" dirty="0" smtClean="0">
                <a:solidFill>
                  <a:srgbClr val="000000"/>
                </a:solidFill>
                <a:latin typeface="Arial Black" panose="020B0A04020102020204" pitchFamily="34" charset="0"/>
              </a:rPr>
              <a:t>   90</a:t>
            </a:r>
            <a:r>
              <a:rPr lang="fr-FR" sz="1400" dirty="0">
                <a:solidFill>
                  <a:srgbClr val="000000"/>
                </a:solidFill>
                <a:latin typeface="Arial Black" panose="020B0A04020102020204" pitchFamily="34" charset="0"/>
              </a:rPr>
              <a:t>% des sujets selon certains auteurs, et selon C. </a:t>
            </a:r>
            <a:r>
              <a:rPr lang="fr-FR" sz="1400" dirty="0" err="1">
                <a:solidFill>
                  <a:srgbClr val="000000"/>
                </a:solidFill>
                <a:latin typeface="Arial Black" panose="020B0A04020102020204" pitchFamily="34" charset="0"/>
              </a:rPr>
              <a:t>Sulman</a:t>
            </a:r>
            <a:r>
              <a:rPr lang="fr-FR" sz="1400" dirty="0">
                <a:solidFill>
                  <a:srgbClr val="000000"/>
                </a:solidFill>
                <a:latin typeface="Arial Black" panose="020B0A04020102020204" pitchFamily="34" charset="0"/>
              </a:rPr>
              <a:t> et Ph. Carpentier (1999), la survie à 20 </a:t>
            </a:r>
            <a:endParaRPr lang="fr-FR" sz="1400" dirty="0" smtClean="0">
              <a:solidFill>
                <a:srgbClr val="000000"/>
              </a:solidFill>
              <a:latin typeface="Arial Black" panose="020B0A04020102020204" pitchFamily="34" charset="0"/>
            </a:endParaRPr>
          </a:p>
          <a:p>
            <a:pPr marL="457200" lvl="1" indent="0">
              <a:buNone/>
            </a:pPr>
            <a:r>
              <a:rPr lang="fr-FR" sz="1400" dirty="0">
                <a:solidFill>
                  <a:srgbClr val="000000"/>
                </a:solidFill>
                <a:latin typeface="Arial Black" panose="020B0A04020102020204" pitchFamily="34" charset="0"/>
              </a:rPr>
              <a:t> </a:t>
            </a:r>
            <a:r>
              <a:rPr lang="fr-FR" sz="1400" dirty="0" smtClean="0">
                <a:solidFill>
                  <a:srgbClr val="000000"/>
                </a:solidFill>
                <a:latin typeface="Arial Black" panose="020B0A04020102020204" pitchFamily="34" charset="0"/>
              </a:rPr>
              <a:t>   ans </a:t>
            </a:r>
            <a:r>
              <a:rPr lang="fr-FR" sz="1400" dirty="0">
                <a:solidFill>
                  <a:srgbClr val="000000"/>
                </a:solidFill>
                <a:latin typeface="Arial Black" panose="020B0A04020102020204" pitchFamily="34" charset="0"/>
              </a:rPr>
              <a:t>atteindrait 92%; </a:t>
            </a:r>
            <a:endParaRPr lang="fr-FR" sz="1400" dirty="0" smtClean="0">
              <a:solidFill>
                <a:srgbClr val="000000"/>
              </a:solidFill>
              <a:latin typeface="Arial Black" panose="020B0A04020102020204" pitchFamily="34" charset="0"/>
            </a:endParaRPr>
          </a:p>
          <a:p>
            <a:pPr marL="0" indent="0">
              <a:buSzPts val="1400"/>
              <a:buNone/>
            </a:pPr>
            <a:r>
              <a:rPr lang="fr-FR" sz="1400" dirty="0">
                <a:solidFill>
                  <a:srgbClr val="000000"/>
                </a:solidFill>
                <a:latin typeface="Arial Black" panose="020B0A04020102020204" pitchFamily="34" charset="0"/>
              </a:rPr>
              <a:t> </a:t>
            </a:r>
            <a:r>
              <a:rPr lang="fr-FR" sz="1400" dirty="0" smtClean="0">
                <a:solidFill>
                  <a:srgbClr val="000000"/>
                </a:solidFill>
                <a:latin typeface="Arial Black" panose="020B0A04020102020204" pitchFamily="34" charset="0"/>
              </a:rPr>
              <a:t>       3° la </a:t>
            </a:r>
            <a:r>
              <a:rPr lang="fr-FR" sz="1400" dirty="0">
                <a:solidFill>
                  <a:srgbClr val="000000"/>
                </a:solidFill>
                <a:latin typeface="Arial Black" panose="020B0A04020102020204" pitchFamily="34" charset="0"/>
              </a:rPr>
              <a:t>propagation se fait par voie lymphatique, la tumeur reste longtemps confinée au niveau des </a:t>
            </a:r>
            <a:endParaRPr lang="fr-FR" sz="1400" dirty="0" smtClean="0">
              <a:solidFill>
                <a:srgbClr val="000000"/>
              </a:solidFill>
              <a:latin typeface="Arial Black" panose="020B0A04020102020204" pitchFamily="34" charset="0"/>
            </a:endParaRPr>
          </a:p>
          <a:p>
            <a:pPr marL="0" indent="0">
              <a:buSzPts val="1400"/>
              <a:buNone/>
            </a:pPr>
            <a:r>
              <a:rPr lang="fr-FR" sz="1400" dirty="0">
                <a:solidFill>
                  <a:srgbClr val="000000"/>
                </a:solidFill>
                <a:latin typeface="Arial Black" panose="020B0A04020102020204" pitchFamily="34" charset="0"/>
              </a:rPr>
              <a:t> </a:t>
            </a:r>
            <a:r>
              <a:rPr lang="fr-FR" sz="1400" dirty="0" smtClean="0">
                <a:solidFill>
                  <a:srgbClr val="000000"/>
                </a:solidFill>
                <a:latin typeface="Arial Black" panose="020B0A04020102020204" pitchFamily="34" charset="0"/>
              </a:rPr>
              <a:t>           ganglions </a:t>
            </a:r>
            <a:r>
              <a:rPr lang="fr-FR" sz="1400" dirty="0">
                <a:solidFill>
                  <a:srgbClr val="000000"/>
                </a:solidFill>
                <a:latin typeface="Arial Black" panose="020B0A04020102020204" pitchFamily="34" charset="0"/>
              </a:rPr>
              <a:t>cervicaux avant d’envahir les muscles du cou,  le larynx ou les poumons (C. </a:t>
            </a:r>
            <a:r>
              <a:rPr lang="fr-FR" sz="1400" dirty="0" err="1">
                <a:solidFill>
                  <a:srgbClr val="000000"/>
                </a:solidFill>
                <a:latin typeface="Arial Black" panose="020B0A04020102020204" pitchFamily="34" charset="0"/>
              </a:rPr>
              <a:t>Sulman</a:t>
            </a:r>
            <a:r>
              <a:rPr lang="fr-FR" sz="1400" dirty="0">
                <a:solidFill>
                  <a:srgbClr val="000000"/>
                </a:solidFill>
                <a:latin typeface="Arial Black" panose="020B0A04020102020204" pitchFamily="34" charset="0"/>
              </a:rPr>
              <a:t> et </a:t>
            </a:r>
            <a:endParaRPr lang="fr-FR" sz="1400" dirty="0" smtClean="0">
              <a:solidFill>
                <a:srgbClr val="000000"/>
              </a:solidFill>
              <a:latin typeface="Arial Black" panose="020B0A04020102020204" pitchFamily="34" charset="0"/>
            </a:endParaRPr>
          </a:p>
          <a:p>
            <a:pPr marL="0" indent="0">
              <a:buSzPts val="1400"/>
              <a:buNone/>
            </a:pPr>
            <a:r>
              <a:rPr lang="fr-FR" sz="1400" dirty="0">
                <a:solidFill>
                  <a:srgbClr val="000000"/>
                </a:solidFill>
                <a:latin typeface="Arial Black" panose="020B0A04020102020204" pitchFamily="34" charset="0"/>
              </a:rPr>
              <a:t> </a:t>
            </a:r>
            <a:r>
              <a:rPr lang="fr-FR" sz="1400" dirty="0" smtClean="0">
                <a:solidFill>
                  <a:srgbClr val="000000"/>
                </a:solidFill>
                <a:latin typeface="Arial Black" panose="020B0A04020102020204" pitchFamily="34" charset="0"/>
              </a:rPr>
              <a:t>           Ph</a:t>
            </a:r>
            <a:r>
              <a:rPr lang="fr-FR" sz="1400" dirty="0">
                <a:solidFill>
                  <a:srgbClr val="000000"/>
                </a:solidFill>
                <a:latin typeface="Arial Black" panose="020B0A04020102020204" pitchFamily="34" charset="0"/>
              </a:rPr>
              <a:t>. Carpentier (1999).</a:t>
            </a:r>
          </a:p>
          <a:p>
            <a:pPr marL="457200" lvl="1" indent="0">
              <a:buNone/>
            </a:pPr>
            <a:endParaRPr lang="fr-FR" sz="1400" dirty="0">
              <a:latin typeface="Arial Black" panose="020B0A04020102020204" pitchFamily="34" charset="0"/>
            </a:endParaRPr>
          </a:p>
          <a:p>
            <a:endParaRPr lang="fr-FR" dirty="0"/>
          </a:p>
        </p:txBody>
      </p:sp>
    </p:spTree>
    <p:extLst>
      <p:ext uri="{BB962C8B-B14F-4D97-AF65-F5344CB8AC3E}">
        <p14:creationId xmlns:p14="http://schemas.microsoft.com/office/powerpoint/2010/main" val="34992944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marL="0" indent="0">
              <a:buNone/>
            </a:pPr>
            <a:r>
              <a:rPr lang="fr-FR" sz="1800" dirty="0">
                <a:latin typeface="Arial Black" panose="020B0A04020102020204" pitchFamily="34" charset="0"/>
              </a:rPr>
              <a:t>2° Carcinome folliculaire ou </a:t>
            </a:r>
            <a:r>
              <a:rPr lang="fr-FR" sz="1800" dirty="0" smtClean="0">
                <a:latin typeface="Arial Black" panose="020B0A04020102020204" pitchFamily="34" charset="0"/>
              </a:rPr>
              <a:t>vésiculaire</a:t>
            </a:r>
            <a:r>
              <a:rPr lang="fr-FR" sz="1800" dirty="0">
                <a:latin typeface="Arial Black" panose="020B0A04020102020204" pitchFamily="34" charset="0"/>
              </a:rPr>
              <a:t> </a:t>
            </a:r>
          </a:p>
          <a:p>
            <a:pPr marL="0" indent="0">
              <a:buNone/>
            </a:pPr>
            <a:r>
              <a:rPr lang="fr-FR" sz="1800" dirty="0">
                <a:latin typeface="Arial Black" panose="020B0A04020102020204" pitchFamily="34" charset="0"/>
              </a:rPr>
              <a:t>      </a:t>
            </a:r>
            <a:r>
              <a:rPr lang="fr-FR" sz="1800" dirty="0" smtClean="0">
                <a:latin typeface="Arial Black" panose="020B0A04020102020204" pitchFamily="34" charset="0"/>
              </a:rPr>
              <a:t>- </a:t>
            </a:r>
            <a:r>
              <a:rPr lang="fr-FR" sz="1800" dirty="0">
                <a:latin typeface="Arial Black" panose="020B0A04020102020204" pitchFamily="34" charset="0"/>
              </a:rPr>
              <a:t>bien ou peu différentié (trabéculaire) ; structure </a:t>
            </a:r>
            <a:r>
              <a:rPr lang="fr-FR" sz="1800" dirty="0" smtClean="0">
                <a:latin typeface="Arial Black" panose="020B0A04020102020204" pitchFamily="34" charset="0"/>
              </a:rPr>
              <a:t>micro- et  ou   </a:t>
            </a:r>
          </a:p>
          <a:p>
            <a:pPr marL="0" indent="0">
              <a:buNone/>
            </a:pPr>
            <a:r>
              <a:rPr lang="fr-FR" sz="1800" dirty="0">
                <a:latin typeface="Arial Black" panose="020B0A04020102020204" pitchFamily="34" charset="0"/>
              </a:rPr>
              <a:t> </a:t>
            </a:r>
            <a:r>
              <a:rPr lang="fr-FR" sz="1800" dirty="0" smtClean="0">
                <a:latin typeface="Arial Black" panose="020B0A04020102020204" pitchFamily="34" charset="0"/>
              </a:rPr>
              <a:t>        </a:t>
            </a:r>
            <a:r>
              <a:rPr lang="fr-FR" sz="1800" dirty="0" err="1" smtClean="0">
                <a:latin typeface="Arial Black" panose="020B0A04020102020204" pitchFamily="34" charset="0"/>
              </a:rPr>
              <a:t>macrofolliculaire</a:t>
            </a:r>
            <a:r>
              <a:rPr lang="fr-FR" sz="1800" dirty="0" smtClean="0">
                <a:latin typeface="Arial Black" panose="020B0A04020102020204" pitchFamily="34" charset="0"/>
              </a:rPr>
              <a:t> </a:t>
            </a:r>
            <a:r>
              <a:rPr lang="fr-FR" sz="1800" dirty="0">
                <a:latin typeface="Arial Black" panose="020B0A04020102020204" pitchFamily="34" charset="0"/>
              </a:rPr>
              <a:t>difficile à distinguer de </a:t>
            </a:r>
            <a:r>
              <a:rPr lang="fr-FR" sz="1800" dirty="0" smtClean="0">
                <a:latin typeface="Arial Black" panose="020B0A04020102020204" pitchFamily="34" charset="0"/>
              </a:rPr>
              <a:t>celle </a:t>
            </a:r>
            <a:r>
              <a:rPr lang="fr-FR" sz="1800" dirty="0">
                <a:latin typeface="Arial Black" panose="020B0A04020102020204" pitchFamily="34" charset="0"/>
              </a:rPr>
              <a:t>d’une thyroide normale, </a:t>
            </a:r>
            <a:endParaRPr lang="fr-FR" sz="1800" dirty="0" smtClean="0">
              <a:latin typeface="Arial Black" panose="020B0A04020102020204" pitchFamily="34" charset="0"/>
            </a:endParaRPr>
          </a:p>
          <a:p>
            <a:pPr marL="0" indent="0">
              <a:buNone/>
            </a:pPr>
            <a:r>
              <a:rPr lang="fr-FR" sz="1800" dirty="0">
                <a:latin typeface="Arial Black" panose="020B0A04020102020204" pitchFamily="34" charset="0"/>
              </a:rPr>
              <a:t> </a:t>
            </a:r>
            <a:r>
              <a:rPr lang="fr-FR" sz="1800" dirty="0" smtClean="0">
                <a:latin typeface="Arial Black" panose="020B0A04020102020204" pitchFamily="34" charset="0"/>
              </a:rPr>
              <a:t>        encapsulé</a:t>
            </a:r>
            <a:r>
              <a:rPr lang="fr-FR" sz="1800" dirty="0">
                <a:latin typeface="Arial Black" panose="020B0A04020102020204" pitchFamily="34" charset="0"/>
              </a:rPr>
              <a:t>,</a:t>
            </a:r>
          </a:p>
          <a:p>
            <a:pPr marL="0" indent="0">
              <a:buNone/>
            </a:pPr>
            <a:r>
              <a:rPr lang="fr-FR" sz="1800" dirty="0">
                <a:latin typeface="Arial Black" panose="020B0A04020102020204" pitchFamily="34" charset="0"/>
              </a:rPr>
              <a:t>    </a:t>
            </a:r>
            <a:r>
              <a:rPr lang="fr-FR" sz="1800" dirty="0" smtClean="0">
                <a:latin typeface="Arial Black" panose="020B0A04020102020204" pitchFamily="34" charset="0"/>
              </a:rPr>
              <a:t>   - </a:t>
            </a:r>
            <a:r>
              <a:rPr lang="fr-FR" sz="1800" dirty="0">
                <a:latin typeface="Arial Black" panose="020B0A04020102020204" pitchFamily="34" charset="0"/>
              </a:rPr>
              <a:t>15-30% des cancers de la thyroïde</a:t>
            </a:r>
          </a:p>
          <a:p>
            <a:pPr marL="0" indent="0">
              <a:buNone/>
            </a:pPr>
            <a:r>
              <a:rPr lang="fr-FR" sz="1800" dirty="0">
                <a:latin typeface="Arial Black" panose="020B0A04020102020204" pitchFamily="34" charset="0"/>
              </a:rPr>
              <a:t>    </a:t>
            </a:r>
            <a:r>
              <a:rPr lang="fr-FR" sz="1800" dirty="0" smtClean="0">
                <a:latin typeface="Arial Black" panose="020B0A04020102020204" pitchFamily="34" charset="0"/>
              </a:rPr>
              <a:t>   - </a:t>
            </a:r>
            <a:r>
              <a:rPr lang="fr-FR" sz="1800" dirty="0">
                <a:latin typeface="Arial Black" panose="020B0A04020102020204" pitchFamily="34" charset="0"/>
              </a:rPr>
              <a:t>fréquents chez les sujets d’Age autour de la </a:t>
            </a:r>
            <a:r>
              <a:rPr lang="fr-FR" sz="1800" dirty="0" smtClean="0">
                <a:latin typeface="Arial Black" panose="020B0A04020102020204" pitchFamily="34" charset="0"/>
              </a:rPr>
              <a:t>quarantaine            </a:t>
            </a:r>
          </a:p>
          <a:p>
            <a:pPr marL="0" indent="0">
              <a:buNone/>
            </a:pPr>
            <a:r>
              <a:rPr lang="fr-FR" sz="1800" dirty="0" smtClean="0">
                <a:latin typeface="Arial Black" panose="020B0A04020102020204" pitchFamily="34" charset="0"/>
              </a:rPr>
              <a:t>       - </a:t>
            </a:r>
            <a:r>
              <a:rPr lang="fr-FR" sz="1800" dirty="0">
                <a:latin typeface="Arial Black" panose="020B0A04020102020204" pitchFamily="34" charset="0"/>
              </a:rPr>
              <a:t>propagation se fait par la voie hématologique vers les </a:t>
            </a:r>
            <a:r>
              <a:rPr lang="fr-FR" sz="1800" dirty="0" smtClean="0">
                <a:latin typeface="Arial Black" panose="020B0A04020102020204" pitchFamily="34" charset="0"/>
              </a:rPr>
              <a:t>os</a:t>
            </a:r>
            <a:endParaRPr lang="fr-FR" sz="1800" dirty="0">
              <a:latin typeface="Arial Black" panose="020B0A04020102020204" pitchFamily="34" charset="0"/>
            </a:endParaRPr>
          </a:p>
          <a:p>
            <a:pPr marL="0" indent="0">
              <a:buNone/>
            </a:pPr>
            <a:r>
              <a:rPr lang="fr-FR" sz="1800" dirty="0" smtClean="0">
                <a:latin typeface="Arial Black" panose="020B0A04020102020204" pitchFamily="34" charset="0"/>
              </a:rPr>
              <a:t>         et </a:t>
            </a:r>
            <a:r>
              <a:rPr lang="fr-FR" sz="1800" dirty="0">
                <a:latin typeface="Arial Black" panose="020B0A04020102020204" pitchFamily="34" charset="0"/>
              </a:rPr>
              <a:t>les poumons.</a:t>
            </a:r>
          </a:p>
          <a:p>
            <a:pPr marL="0" indent="0">
              <a:buNone/>
            </a:pPr>
            <a:r>
              <a:rPr lang="fr-FR" sz="1800" dirty="0">
                <a:latin typeface="Arial Black" panose="020B0A04020102020204" pitchFamily="34" charset="0"/>
              </a:rPr>
              <a:t>      </a:t>
            </a:r>
            <a:r>
              <a:rPr lang="fr-FR" sz="1800" dirty="0" smtClean="0">
                <a:latin typeface="Arial Black" panose="020B0A04020102020204" pitchFamily="34" charset="0"/>
              </a:rPr>
              <a:t> </a:t>
            </a:r>
            <a:r>
              <a:rPr lang="fr-FR" sz="1800" dirty="0">
                <a:latin typeface="Arial Black" panose="020B0A04020102020204" pitchFamily="34" charset="0"/>
              </a:rPr>
              <a:t>- TSH sensibles et métabolisent l’iode comme le tissu normal. </a:t>
            </a:r>
          </a:p>
          <a:p>
            <a:pPr marL="0" indent="0">
              <a:buNone/>
            </a:pPr>
            <a:r>
              <a:rPr lang="fr-FR" sz="1800" dirty="0">
                <a:latin typeface="Arial Black" panose="020B0A04020102020204" pitchFamily="34" charset="0"/>
              </a:rPr>
              <a:t>      </a:t>
            </a:r>
            <a:r>
              <a:rPr lang="fr-FR" sz="1800" dirty="0" smtClean="0">
                <a:latin typeface="Arial Black" panose="020B0A04020102020204" pitchFamily="34" charset="0"/>
              </a:rPr>
              <a:t> </a:t>
            </a:r>
            <a:r>
              <a:rPr lang="fr-FR" sz="1800" dirty="0">
                <a:latin typeface="Arial Black" panose="020B0A04020102020204" pitchFamily="34" charset="0"/>
              </a:rPr>
              <a:t>- Survie à 10 an : 50% des cas ; à 20 ans : 70% (C. </a:t>
            </a:r>
            <a:r>
              <a:rPr lang="fr-FR" sz="1800" dirty="0" err="1">
                <a:latin typeface="Arial Black" panose="020B0A04020102020204" pitchFamily="34" charset="0"/>
              </a:rPr>
              <a:t>Sulman</a:t>
            </a:r>
            <a:r>
              <a:rPr lang="fr-FR" sz="1800" dirty="0">
                <a:latin typeface="Arial Black" panose="020B0A04020102020204" pitchFamily="34" charset="0"/>
              </a:rPr>
              <a:t> </a:t>
            </a:r>
          </a:p>
          <a:p>
            <a:pPr marL="0" indent="0">
              <a:buNone/>
            </a:pPr>
            <a:r>
              <a:rPr lang="fr-FR" sz="1800" dirty="0">
                <a:latin typeface="Arial Black" panose="020B0A04020102020204" pitchFamily="34" charset="0"/>
              </a:rPr>
              <a:t>      </a:t>
            </a:r>
            <a:r>
              <a:rPr lang="fr-FR" sz="1800" dirty="0" smtClean="0">
                <a:latin typeface="Arial Black" panose="020B0A04020102020204" pitchFamily="34" charset="0"/>
              </a:rPr>
              <a:t>   </a:t>
            </a:r>
            <a:r>
              <a:rPr lang="fr-FR" sz="1800" dirty="0">
                <a:latin typeface="Arial Black" panose="020B0A04020102020204" pitchFamily="34" charset="0"/>
              </a:rPr>
              <a:t>et Ph. Carpentier ; 1999) (20; 21).</a:t>
            </a:r>
          </a:p>
          <a:p>
            <a:endParaRPr lang="fr-FR" dirty="0"/>
          </a:p>
        </p:txBody>
      </p:sp>
    </p:spTree>
    <p:extLst>
      <p:ext uri="{BB962C8B-B14F-4D97-AF65-F5344CB8AC3E}">
        <p14:creationId xmlns:p14="http://schemas.microsoft.com/office/powerpoint/2010/main" val="31914163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marL="0" indent="0">
              <a:buNone/>
            </a:pPr>
            <a:r>
              <a:rPr lang="fr-FR" sz="1400" dirty="0">
                <a:latin typeface="Arial Black" panose="020B0A04020102020204" pitchFamily="34" charset="0"/>
              </a:rPr>
              <a:t>3° Carcinome Médullaire de la thyroïde (MCT</a:t>
            </a:r>
            <a:r>
              <a:rPr lang="fr-FR" sz="1400" dirty="0" smtClean="0">
                <a:latin typeface="Arial Black" panose="020B0A04020102020204" pitchFamily="34" charset="0"/>
              </a:rPr>
              <a:t>)</a:t>
            </a:r>
          </a:p>
          <a:p>
            <a:pPr marL="0" indent="0">
              <a:buNone/>
            </a:pPr>
            <a:endParaRPr lang="fr-FR" sz="1400" dirty="0">
              <a:latin typeface="Arial Black" panose="020B0A04020102020204" pitchFamily="34" charset="0"/>
            </a:endParaRPr>
          </a:p>
          <a:p>
            <a:pPr marL="0" indent="0">
              <a:buNone/>
            </a:pPr>
            <a:r>
              <a:rPr lang="fr-FR" sz="1400" dirty="0">
                <a:latin typeface="Arial Black" panose="020B0A04020102020204" pitchFamily="34" charset="0"/>
              </a:rPr>
              <a:t>               -  Décrite comme formée des cellules ‘‘C’’ de la thyroïde </a:t>
            </a:r>
            <a:r>
              <a:rPr lang="fr-FR" sz="1400" dirty="0" smtClean="0">
                <a:latin typeface="Arial Black" panose="020B0A04020102020204" pitchFamily="34" charset="0"/>
              </a:rPr>
              <a:t>          </a:t>
            </a:r>
          </a:p>
          <a:p>
            <a:pPr marL="0" indent="0">
              <a:buNone/>
            </a:pPr>
            <a:r>
              <a:rPr lang="fr-FR" sz="1400" dirty="0">
                <a:latin typeface="Arial Black" panose="020B0A04020102020204" pitchFamily="34" charset="0"/>
              </a:rPr>
              <a:t> </a:t>
            </a:r>
            <a:r>
              <a:rPr lang="fr-FR" sz="1400" dirty="0" smtClean="0">
                <a:latin typeface="Arial Black" panose="020B0A04020102020204" pitchFamily="34" charset="0"/>
              </a:rPr>
              <a:t>                 en 1966</a:t>
            </a:r>
            <a:r>
              <a:rPr lang="fr-FR" sz="1400" dirty="0">
                <a:latin typeface="Arial Black" panose="020B0A04020102020204" pitchFamily="34" charset="0"/>
              </a:rPr>
              <a:t> ;  il sécrète la calcitonine ; mais il est rare de </a:t>
            </a:r>
          </a:p>
          <a:p>
            <a:pPr marL="0" indent="0">
              <a:buNone/>
            </a:pPr>
            <a:r>
              <a:rPr lang="fr-FR" sz="1400" dirty="0">
                <a:latin typeface="Arial Black" panose="020B0A04020102020204" pitchFamily="34" charset="0"/>
              </a:rPr>
              <a:t>                  rencontrer une  hypocalcémie ;</a:t>
            </a:r>
          </a:p>
          <a:p>
            <a:pPr marL="0" indent="0">
              <a:buNone/>
            </a:pPr>
            <a:r>
              <a:rPr lang="fr-FR" sz="1400" dirty="0">
                <a:latin typeface="Arial Black" panose="020B0A04020102020204" pitchFamily="34" charset="0"/>
              </a:rPr>
              <a:t>               -  Facteur de risque éventuel : </a:t>
            </a:r>
            <a:r>
              <a:rPr lang="fr-FR" sz="1400" dirty="0" err="1">
                <a:latin typeface="Arial Black" panose="020B0A04020102020204" pitchFamily="34" charset="0"/>
              </a:rPr>
              <a:t>Victoza</a:t>
            </a:r>
            <a:r>
              <a:rPr lang="fr-FR" sz="1400" dirty="0">
                <a:latin typeface="Arial Black" panose="020B0A04020102020204" pitchFamily="34" charset="0"/>
              </a:rPr>
              <a:t>, qui est un agoniste </a:t>
            </a:r>
          </a:p>
          <a:p>
            <a:pPr marL="0" indent="0">
              <a:buNone/>
            </a:pPr>
            <a:r>
              <a:rPr lang="fr-FR" sz="1400" dirty="0">
                <a:latin typeface="Arial Black" panose="020B0A04020102020204" pitchFamily="34" charset="0"/>
              </a:rPr>
              <a:t> </a:t>
            </a:r>
            <a:r>
              <a:rPr lang="fr-FR" sz="1400" dirty="0" smtClean="0">
                <a:latin typeface="Arial Black" panose="020B0A04020102020204" pitchFamily="34" charset="0"/>
              </a:rPr>
              <a:t>                  de </a:t>
            </a:r>
            <a:r>
              <a:rPr lang="fr-FR" sz="1400" dirty="0">
                <a:latin typeface="Arial Black" panose="020B0A04020102020204" pitchFamily="34" charset="0"/>
              </a:rPr>
              <a:t>GLP-1 (11), </a:t>
            </a:r>
          </a:p>
          <a:p>
            <a:pPr marL="0" indent="0">
              <a:buNone/>
            </a:pPr>
            <a:r>
              <a:rPr lang="fr-FR" sz="1400" dirty="0">
                <a:latin typeface="Arial Black" panose="020B0A04020102020204" pitchFamily="34" charset="0"/>
              </a:rPr>
              <a:t>               -  Il représente environ 5-7% des cancers thyroïdiens</a:t>
            </a:r>
          </a:p>
          <a:p>
            <a:pPr marL="0" indent="0">
              <a:buNone/>
            </a:pPr>
            <a:r>
              <a:rPr lang="fr-FR" sz="1400" dirty="0">
                <a:latin typeface="Arial Black" panose="020B0A04020102020204" pitchFamily="34" charset="0"/>
              </a:rPr>
              <a:t>               -  Présence de dépôt amyloïde et importante fibrose  </a:t>
            </a:r>
          </a:p>
          <a:p>
            <a:pPr marL="0" indent="0">
              <a:buNone/>
            </a:pPr>
            <a:r>
              <a:rPr lang="fr-FR" sz="1400" dirty="0">
                <a:latin typeface="Arial Black" panose="020B0A04020102020204" pitchFamily="34" charset="0"/>
              </a:rPr>
              <a:t>                  avec infiltration lymphocytaire </a:t>
            </a:r>
            <a:r>
              <a:rPr lang="fr-FR" sz="1400" dirty="0" smtClean="0">
                <a:latin typeface="Arial Black" panose="020B0A04020102020204" pitchFamily="34" charset="0"/>
              </a:rPr>
              <a:t>;</a:t>
            </a:r>
            <a:endParaRPr lang="fr-FR" sz="1400" dirty="0"/>
          </a:p>
        </p:txBody>
      </p:sp>
    </p:spTree>
    <p:extLst>
      <p:ext uri="{BB962C8B-B14F-4D97-AF65-F5344CB8AC3E}">
        <p14:creationId xmlns:p14="http://schemas.microsoft.com/office/powerpoint/2010/main" val="26327562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marL="0" indent="0">
              <a:buNone/>
            </a:pPr>
            <a:endParaRPr lang="fr-FR" sz="1400" dirty="0">
              <a:latin typeface="Arial Black" panose="020B0A04020102020204" pitchFamily="34" charset="0"/>
            </a:endParaRPr>
          </a:p>
          <a:p>
            <a:pPr marL="0" indent="0">
              <a:buNone/>
            </a:pPr>
            <a:r>
              <a:rPr lang="fr-FR" sz="1400" dirty="0" smtClean="0">
                <a:latin typeface="Arial Black" panose="020B0A04020102020204" pitchFamily="34" charset="0"/>
              </a:rPr>
              <a:t>	       Carcinome </a:t>
            </a:r>
            <a:r>
              <a:rPr lang="fr-FR" sz="1400" dirty="0">
                <a:latin typeface="Arial Black" panose="020B0A04020102020204" pitchFamily="34" charset="0"/>
              </a:rPr>
              <a:t>Médullaire de la thyroïde </a:t>
            </a:r>
            <a:r>
              <a:rPr lang="fr-FR" sz="1400" dirty="0" smtClean="0">
                <a:latin typeface="Arial Black" panose="020B0A04020102020204" pitchFamily="34" charset="0"/>
              </a:rPr>
              <a:t>(suite)</a:t>
            </a:r>
            <a:endParaRPr lang="fr-FR" sz="1400" dirty="0">
              <a:latin typeface="Arial Black" panose="020B0A04020102020204" pitchFamily="34" charset="0"/>
            </a:endParaRPr>
          </a:p>
          <a:p>
            <a:pPr marL="0" indent="0">
              <a:buNone/>
            </a:pPr>
            <a:endParaRPr lang="fr-FR" sz="1400" dirty="0" smtClean="0">
              <a:latin typeface="Arial Black" panose="020B0A04020102020204" pitchFamily="34" charset="0"/>
            </a:endParaRPr>
          </a:p>
          <a:p>
            <a:pPr marL="0" indent="0">
              <a:buNone/>
            </a:pPr>
            <a:r>
              <a:rPr lang="fr-FR" sz="1400" dirty="0" smtClean="0">
                <a:latin typeface="Arial Black" panose="020B0A04020102020204" pitchFamily="34" charset="0"/>
              </a:rPr>
              <a:t>                - </a:t>
            </a:r>
            <a:r>
              <a:rPr lang="fr-FR" sz="1400" dirty="0">
                <a:latin typeface="Arial Black" panose="020B0A04020102020204" pitchFamily="34" charset="0"/>
              </a:rPr>
              <a:t>Métastases sont d’abord locales  et plus tard se font vers  </a:t>
            </a:r>
          </a:p>
          <a:p>
            <a:pPr marL="0" indent="0">
              <a:buNone/>
            </a:pPr>
            <a:r>
              <a:rPr lang="fr-FR" sz="1400" dirty="0">
                <a:latin typeface="Arial Black" panose="020B0A04020102020204" pitchFamily="34" charset="0"/>
              </a:rPr>
              <a:t>                 </a:t>
            </a:r>
            <a:r>
              <a:rPr lang="fr-FR" sz="1400" dirty="0" smtClean="0">
                <a:latin typeface="Arial Black" panose="020B0A04020102020204" pitchFamily="34" charset="0"/>
              </a:rPr>
              <a:t>  </a:t>
            </a:r>
            <a:r>
              <a:rPr lang="fr-FR" sz="1400" dirty="0">
                <a:latin typeface="Arial Black" panose="020B0A04020102020204" pitchFamily="34" charset="0"/>
              </a:rPr>
              <a:t>les poumons et tissus mous ;</a:t>
            </a:r>
          </a:p>
          <a:p>
            <a:pPr marL="0" indent="0">
              <a:buNone/>
            </a:pPr>
            <a:r>
              <a:rPr lang="fr-FR" sz="1400" dirty="0">
                <a:latin typeface="Arial Black" panose="020B0A04020102020204" pitchFamily="34" charset="0"/>
              </a:rPr>
              <a:t>                - Association avec le Phéochromocytome et d’autres  </a:t>
            </a:r>
          </a:p>
          <a:p>
            <a:pPr marL="0" indent="0">
              <a:buNone/>
            </a:pPr>
            <a:r>
              <a:rPr lang="fr-FR" sz="1400" dirty="0">
                <a:latin typeface="Arial Black" panose="020B0A04020102020204" pitchFamily="34" charset="0"/>
              </a:rPr>
              <a:t>                  </a:t>
            </a:r>
            <a:r>
              <a:rPr lang="fr-FR" sz="1400" dirty="0" smtClean="0">
                <a:latin typeface="Arial Black" panose="020B0A04020102020204" pitchFamily="34" charset="0"/>
              </a:rPr>
              <a:t> tumeurs </a:t>
            </a:r>
            <a:r>
              <a:rPr lang="fr-FR" sz="1400" dirty="0">
                <a:latin typeface="Arial Black" panose="020B0A04020102020204" pitchFamily="34" charset="0"/>
              </a:rPr>
              <a:t>endocrines ;	</a:t>
            </a:r>
          </a:p>
          <a:p>
            <a:pPr marL="0" indent="0">
              <a:buNone/>
            </a:pPr>
            <a:r>
              <a:rPr lang="fr-FR" sz="1400" dirty="0">
                <a:latin typeface="Arial Black" panose="020B0A04020102020204" pitchFamily="34" charset="0"/>
              </a:rPr>
              <a:t>                - Sécrétion possible d’un polypeptide à activité ACTH-</a:t>
            </a:r>
          </a:p>
          <a:p>
            <a:pPr marL="0" indent="0">
              <a:buNone/>
            </a:pPr>
            <a:r>
              <a:rPr lang="fr-FR" sz="1400" dirty="0">
                <a:latin typeface="Arial Black" panose="020B0A04020102020204" pitchFamily="34" charset="0"/>
              </a:rPr>
              <a:t>                   </a:t>
            </a:r>
            <a:r>
              <a:rPr lang="fr-FR" sz="1400" dirty="0" err="1">
                <a:latin typeface="Arial Black" panose="020B0A04020102020204" pitchFamily="34" charset="0"/>
              </a:rPr>
              <a:t>like</a:t>
            </a:r>
            <a:r>
              <a:rPr lang="fr-FR" sz="1400" dirty="0">
                <a:latin typeface="Arial Black" panose="020B0A04020102020204" pitchFamily="34" charset="0"/>
              </a:rPr>
              <a:t>, responsable du syndrome de Cushing avec </a:t>
            </a:r>
          </a:p>
          <a:p>
            <a:pPr marL="0" indent="0">
              <a:buNone/>
            </a:pPr>
            <a:r>
              <a:rPr lang="fr-FR" sz="1400" dirty="0">
                <a:latin typeface="Arial Black" panose="020B0A04020102020204" pitchFamily="34" charset="0"/>
              </a:rPr>
              <a:t>                   production de sérotonine,</a:t>
            </a:r>
          </a:p>
          <a:p>
            <a:pPr marL="0" indent="0">
              <a:buNone/>
            </a:pPr>
            <a:r>
              <a:rPr lang="fr-FR" sz="1400" dirty="0">
                <a:latin typeface="Arial Black" panose="020B0A04020102020204" pitchFamily="34" charset="0"/>
              </a:rPr>
              <a:t>                - Survie à 10 ans s’observe dans 60% des cas (C. </a:t>
            </a:r>
            <a:r>
              <a:rPr lang="fr-FR" sz="1400" dirty="0" err="1">
                <a:latin typeface="Arial Black" panose="020B0A04020102020204" pitchFamily="34" charset="0"/>
              </a:rPr>
              <a:t>Sulman</a:t>
            </a:r>
            <a:r>
              <a:rPr lang="fr-FR" sz="1400" dirty="0">
                <a:latin typeface="Arial Black" panose="020B0A04020102020204" pitchFamily="34" charset="0"/>
              </a:rPr>
              <a:t> </a:t>
            </a:r>
          </a:p>
          <a:p>
            <a:pPr marL="0" indent="0">
              <a:buNone/>
            </a:pPr>
            <a:r>
              <a:rPr lang="fr-FR" sz="1400" dirty="0">
                <a:latin typeface="Arial Black" panose="020B0A04020102020204" pitchFamily="34" charset="0"/>
              </a:rPr>
              <a:t>                  </a:t>
            </a:r>
            <a:r>
              <a:rPr lang="fr-FR" sz="1400" dirty="0" smtClean="0">
                <a:latin typeface="Arial Black" panose="020B0A04020102020204" pitchFamily="34" charset="0"/>
              </a:rPr>
              <a:t> et </a:t>
            </a:r>
            <a:r>
              <a:rPr lang="fr-FR" sz="1400" dirty="0">
                <a:latin typeface="Arial Black" panose="020B0A04020102020204" pitchFamily="34" charset="0"/>
              </a:rPr>
              <a:t>Ph. Carpentier (1999).</a:t>
            </a:r>
          </a:p>
        </p:txBody>
      </p:sp>
    </p:spTree>
    <p:extLst>
      <p:ext uri="{BB962C8B-B14F-4D97-AF65-F5344CB8AC3E}">
        <p14:creationId xmlns:p14="http://schemas.microsoft.com/office/powerpoint/2010/main" val="13416964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marL="0" indent="0">
              <a:buNone/>
            </a:pPr>
            <a:r>
              <a:rPr lang="fr-FR" sz="1600" dirty="0">
                <a:latin typeface="Arial Black" panose="020B0A04020102020204" pitchFamily="34" charset="0"/>
              </a:rPr>
              <a:t>4° Carcinome anaplasique</a:t>
            </a:r>
          </a:p>
          <a:p>
            <a:pPr marL="0" indent="0">
              <a:buNone/>
            </a:pPr>
            <a:r>
              <a:rPr lang="fr-FR" sz="1600" dirty="0">
                <a:latin typeface="Arial Black" panose="020B0A04020102020204" pitchFamily="34" charset="0"/>
              </a:rPr>
              <a:t> </a:t>
            </a:r>
          </a:p>
          <a:p>
            <a:pPr marL="0" indent="0">
              <a:buNone/>
            </a:pPr>
            <a:r>
              <a:rPr lang="fr-FR" sz="1600" dirty="0">
                <a:latin typeface="Arial Black" panose="020B0A04020102020204" pitchFamily="34" charset="0"/>
              </a:rPr>
              <a:t>  - Il peut s’agir de carcinome à petites cellules, à cellules </a:t>
            </a:r>
            <a:r>
              <a:rPr lang="fr-FR" sz="1600" dirty="0" smtClean="0">
                <a:latin typeface="Arial Black" panose="020B0A04020102020204" pitchFamily="34" charset="0"/>
              </a:rPr>
              <a:t>géantes</a:t>
            </a:r>
            <a:r>
              <a:rPr lang="fr-FR" sz="1600" dirty="0">
                <a:latin typeface="Arial Black" panose="020B0A04020102020204" pitchFamily="34" charset="0"/>
              </a:rPr>
              <a:t>, à cellules </a:t>
            </a:r>
            <a:endParaRPr lang="fr-FR" sz="1600" dirty="0" smtClean="0">
              <a:latin typeface="Arial Black" panose="020B0A04020102020204" pitchFamily="34" charset="0"/>
            </a:endParaRPr>
          </a:p>
          <a:p>
            <a:pPr marL="0" indent="0">
              <a:buNone/>
            </a:pPr>
            <a:r>
              <a:rPr lang="fr-FR" sz="1600" dirty="0">
                <a:latin typeface="Arial Black" panose="020B0A04020102020204" pitchFamily="34" charset="0"/>
              </a:rPr>
              <a:t> </a:t>
            </a:r>
            <a:r>
              <a:rPr lang="fr-FR" sz="1600" dirty="0" smtClean="0">
                <a:latin typeface="Arial Black" panose="020B0A04020102020204" pitchFamily="34" charset="0"/>
              </a:rPr>
              <a:t>    épidermoïdes ou </a:t>
            </a:r>
            <a:r>
              <a:rPr lang="fr-FR" sz="1600" dirty="0">
                <a:latin typeface="Arial Black" panose="020B0A04020102020204" pitchFamily="34" charset="0"/>
              </a:rPr>
              <a:t>un </a:t>
            </a:r>
            <a:r>
              <a:rPr lang="fr-FR" sz="1600" dirty="0" err="1" smtClean="0">
                <a:latin typeface="Arial Black" panose="020B0A04020102020204" pitchFamily="34" charset="0"/>
              </a:rPr>
              <a:t>carcinosarconne</a:t>
            </a:r>
            <a:r>
              <a:rPr lang="fr-FR" sz="1600" dirty="0">
                <a:latin typeface="Arial Black" panose="020B0A04020102020204" pitchFamily="34" charset="0"/>
              </a:rPr>
              <a:t> ; </a:t>
            </a:r>
            <a:endParaRPr lang="fr-FR" sz="1600" dirty="0" smtClean="0">
              <a:latin typeface="Arial Black" panose="020B0A04020102020204" pitchFamily="34" charset="0"/>
            </a:endParaRPr>
          </a:p>
          <a:p>
            <a:pPr marL="0" indent="0">
              <a:buNone/>
            </a:pPr>
            <a:r>
              <a:rPr lang="fr-FR" sz="1600" dirty="0">
                <a:latin typeface="Arial Black" panose="020B0A04020102020204" pitchFamily="34" charset="0"/>
              </a:rPr>
              <a:t> </a:t>
            </a:r>
            <a:r>
              <a:rPr lang="fr-FR" sz="1600" dirty="0" smtClean="0">
                <a:latin typeface="Arial Black" panose="020B0A04020102020204" pitchFamily="34" charset="0"/>
              </a:rPr>
              <a:t>  - il </a:t>
            </a:r>
            <a:r>
              <a:rPr lang="fr-FR" sz="1600" dirty="0">
                <a:latin typeface="Arial Black" panose="020B0A04020102020204" pitchFamily="34" charset="0"/>
              </a:rPr>
              <a:t>s’’agirait-il des lymphomes ou des </a:t>
            </a:r>
            <a:r>
              <a:rPr lang="fr-FR" sz="1600" dirty="0" smtClean="0">
                <a:latin typeface="Arial Black" panose="020B0A04020102020204" pitchFamily="34" charset="0"/>
              </a:rPr>
              <a:t>cancers </a:t>
            </a:r>
            <a:r>
              <a:rPr lang="fr-FR" sz="1600" dirty="0">
                <a:latin typeface="Arial Black" panose="020B0A04020102020204" pitchFamily="34" charset="0"/>
              </a:rPr>
              <a:t>médullaires peu différenciés ?</a:t>
            </a:r>
          </a:p>
          <a:p>
            <a:pPr marL="0" indent="0">
              <a:buNone/>
            </a:pPr>
            <a:r>
              <a:rPr lang="fr-FR" sz="1600" dirty="0">
                <a:latin typeface="Arial Black" panose="020B0A04020102020204" pitchFamily="34" charset="0"/>
              </a:rPr>
              <a:t>  -  Représente environ 5% des cancers thyroïdiens</a:t>
            </a:r>
          </a:p>
          <a:p>
            <a:pPr marL="0" indent="0">
              <a:buNone/>
            </a:pPr>
            <a:r>
              <a:rPr lang="fr-FR" sz="1600" dirty="0" smtClean="0">
                <a:latin typeface="Arial Black" panose="020B0A04020102020204" pitchFamily="34" charset="0"/>
              </a:rPr>
              <a:t>  </a:t>
            </a:r>
            <a:r>
              <a:rPr lang="fr-FR" sz="1600" dirty="0">
                <a:latin typeface="Arial Black" panose="020B0A04020102020204" pitchFamily="34" charset="0"/>
              </a:rPr>
              <a:t>-  Grande malignité : évolution particulièrement rapide, </a:t>
            </a:r>
          </a:p>
          <a:p>
            <a:pPr marL="0" indent="0">
              <a:buNone/>
            </a:pPr>
            <a:r>
              <a:rPr lang="fr-FR" sz="1600" dirty="0">
                <a:latin typeface="Arial Black" panose="020B0A04020102020204" pitchFamily="34" charset="0"/>
              </a:rPr>
              <a:t>  -  Invasion  de proche ou proche vers n’importe quel </a:t>
            </a:r>
            <a:r>
              <a:rPr lang="fr-FR" sz="1600" dirty="0" smtClean="0">
                <a:latin typeface="Arial Black" panose="020B0A04020102020204" pitchFamily="34" charset="0"/>
              </a:rPr>
              <a:t>organe</a:t>
            </a:r>
            <a:r>
              <a:rPr lang="fr-FR" sz="1600" dirty="0">
                <a:latin typeface="Arial Black" panose="020B0A04020102020204" pitchFamily="34" charset="0"/>
              </a:rPr>
              <a:t> ;</a:t>
            </a:r>
          </a:p>
          <a:p>
            <a:pPr marL="0" indent="0">
              <a:buNone/>
            </a:pPr>
            <a:r>
              <a:rPr lang="fr-FR" sz="1600" dirty="0">
                <a:latin typeface="Arial Black" panose="020B0A04020102020204" pitchFamily="34" charset="0"/>
              </a:rPr>
              <a:t>  </a:t>
            </a:r>
            <a:r>
              <a:rPr lang="fr-FR" sz="1600" dirty="0" smtClean="0">
                <a:latin typeface="Arial Black" panose="020B0A04020102020204" pitchFamily="34" charset="0"/>
              </a:rPr>
              <a:t>-  </a:t>
            </a:r>
            <a:r>
              <a:rPr lang="fr-FR" sz="1600" dirty="0">
                <a:latin typeface="Arial Black" panose="020B0A04020102020204" pitchFamily="34" charset="0"/>
              </a:rPr>
              <a:t>Survie à 1 an dans 10-20% de cas, et nulle à 3 ans (C. </a:t>
            </a:r>
          </a:p>
          <a:p>
            <a:pPr marL="0" indent="0">
              <a:buNone/>
            </a:pPr>
            <a:r>
              <a:rPr lang="fr-FR" sz="1600" dirty="0">
                <a:latin typeface="Arial Black" panose="020B0A04020102020204" pitchFamily="34" charset="0"/>
              </a:rPr>
              <a:t>                       </a:t>
            </a:r>
            <a:r>
              <a:rPr lang="fr-FR" sz="1600" dirty="0" err="1">
                <a:latin typeface="Arial Black" panose="020B0A04020102020204" pitchFamily="34" charset="0"/>
              </a:rPr>
              <a:t>Sulman</a:t>
            </a:r>
            <a:r>
              <a:rPr lang="fr-FR" sz="1600" dirty="0">
                <a:latin typeface="Arial Black" panose="020B0A04020102020204" pitchFamily="34" charset="0"/>
              </a:rPr>
              <a:t> et Ph. Carpentier ; 1999)</a:t>
            </a:r>
          </a:p>
          <a:p>
            <a:endParaRPr lang="fr-FR" dirty="0"/>
          </a:p>
        </p:txBody>
      </p:sp>
    </p:spTree>
    <p:extLst>
      <p:ext uri="{BB962C8B-B14F-4D97-AF65-F5344CB8AC3E}">
        <p14:creationId xmlns:p14="http://schemas.microsoft.com/office/powerpoint/2010/main" val="21795175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r>
              <a:rPr lang="fr-FR" sz="1400" b="1" dirty="0">
                <a:latin typeface="Arial Black" panose="020B0A04020102020204" pitchFamily="34" charset="0"/>
              </a:rPr>
              <a:t>7. Traitement radical chirurgical du cancer de la </a:t>
            </a:r>
            <a:r>
              <a:rPr lang="fr-FR" sz="1400" b="1" dirty="0" smtClean="0">
                <a:latin typeface="Arial Black" panose="020B0A04020102020204" pitchFamily="34" charset="0"/>
              </a:rPr>
              <a:t>thyroide</a:t>
            </a:r>
            <a:r>
              <a:rPr lang="fr-FR" sz="1400" b="1" dirty="0">
                <a:latin typeface="Arial Black" panose="020B0A04020102020204" pitchFamily="34" charset="0"/>
              </a:rPr>
              <a:t> </a:t>
            </a:r>
            <a:endParaRPr lang="fr-FR" sz="1400" dirty="0">
              <a:latin typeface="Arial Black" panose="020B0A04020102020204" pitchFamily="34" charset="0"/>
            </a:endParaRPr>
          </a:p>
          <a:p>
            <a:pPr lvl="1">
              <a:buFont typeface="Wingdings" panose="05000000000000000000" pitchFamily="2" charset="2"/>
              <a:buChar char="§"/>
            </a:pPr>
            <a:r>
              <a:rPr lang="fr-FR" sz="1400" b="1" dirty="0" smtClean="0">
                <a:latin typeface="Arial Black" panose="020B0A04020102020204" pitchFamily="34" charset="0"/>
              </a:rPr>
              <a:t>Meilleurs résultats quand il est associé au traitement métabolique</a:t>
            </a:r>
          </a:p>
          <a:p>
            <a:pPr lvl="1">
              <a:buFont typeface="Wingdings" panose="05000000000000000000" pitchFamily="2" charset="2"/>
              <a:buChar char="§"/>
            </a:pPr>
            <a:r>
              <a:rPr lang="fr-FR" sz="1400" b="1" dirty="0" smtClean="0">
                <a:latin typeface="Arial Black" panose="020B0A04020102020204" pitchFamily="34" charset="0"/>
              </a:rPr>
              <a:t>Cependant, multiples </a:t>
            </a:r>
            <a:r>
              <a:rPr lang="fr-FR" sz="1400" b="1" dirty="0">
                <a:latin typeface="Arial Black" panose="020B0A04020102020204" pitchFamily="34" charset="0"/>
              </a:rPr>
              <a:t>complications </a:t>
            </a:r>
            <a:r>
              <a:rPr lang="fr-FR" sz="1400" b="1" dirty="0" smtClean="0">
                <a:latin typeface="Arial Black" panose="020B0A04020102020204" pitchFamily="34" charset="0"/>
              </a:rPr>
              <a:t>pendant </a:t>
            </a:r>
            <a:r>
              <a:rPr lang="fr-FR" sz="1400" b="1" dirty="0">
                <a:latin typeface="Arial Black" panose="020B0A04020102020204" pitchFamily="34" charset="0"/>
              </a:rPr>
              <a:t>ou après l’ablation </a:t>
            </a:r>
            <a:r>
              <a:rPr lang="fr-FR" sz="1400" b="1" dirty="0" smtClean="0">
                <a:latin typeface="Arial Black" panose="020B0A04020102020204" pitchFamily="34" charset="0"/>
              </a:rPr>
              <a:t>chirurgicale</a:t>
            </a:r>
          </a:p>
          <a:p>
            <a:pPr lvl="1">
              <a:buFont typeface="Wingdings" panose="05000000000000000000" pitchFamily="2" charset="2"/>
              <a:buChar char="§"/>
            </a:pPr>
            <a:r>
              <a:rPr lang="fr-FR" sz="1400" b="1" dirty="0" smtClean="0">
                <a:latin typeface="Arial Black" panose="020B0A04020102020204" pitchFamily="34" charset="0"/>
              </a:rPr>
              <a:t>Nécessaire car elle permet de </a:t>
            </a:r>
            <a:r>
              <a:rPr lang="fr-FR" sz="1400" b="1" dirty="0" err="1" smtClean="0">
                <a:latin typeface="Arial Black" panose="020B0A04020102020204" pitchFamily="34" charset="0"/>
              </a:rPr>
              <a:t>éduire</a:t>
            </a:r>
            <a:r>
              <a:rPr lang="fr-FR" sz="1400" b="1" dirty="0" smtClean="0">
                <a:latin typeface="Arial Black" panose="020B0A04020102020204" pitchFamily="34" charset="0"/>
              </a:rPr>
              <a:t> les doses du radioiode et d’éviter le surdosage</a:t>
            </a:r>
            <a:endParaRPr lang="fr-FR" sz="1400" dirty="0">
              <a:latin typeface="Arial Black" panose="020B0A04020102020204" pitchFamily="34" charset="0"/>
            </a:endParaRPr>
          </a:p>
          <a:p>
            <a:endParaRPr lang="fr-FR" dirty="0"/>
          </a:p>
        </p:txBody>
      </p:sp>
    </p:spTree>
    <p:extLst>
      <p:ext uri="{BB962C8B-B14F-4D97-AF65-F5344CB8AC3E}">
        <p14:creationId xmlns:p14="http://schemas.microsoft.com/office/powerpoint/2010/main" val="8709928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sz="1600" dirty="0">
                <a:latin typeface="Arial Black" panose="020B0A04020102020204" pitchFamily="34" charset="0"/>
              </a:rPr>
              <a:t>De nos jours, malgré les efforts fournis par le TDCI-CEPLANUT (Lutte TDCI-</a:t>
            </a:r>
            <a:r>
              <a:rPr lang="fr-FR" sz="1600" dirty="0" err="1">
                <a:latin typeface="Arial Black" panose="020B0A04020102020204" pitchFamily="34" charset="0"/>
              </a:rPr>
              <a:t>Pronanut</a:t>
            </a:r>
            <a:r>
              <a:rPr lang="fr-FR" sz="1600" dirty="0">
                <a:latin typeface="Arial Black" panose="020B0A04020102020204" pitchFamily="34" charset="0"/>
              </a:rPr>
              <a:t>, jan-2021) visant la diminution de la prévalence du goitre dans notre pays, </a:t>
            </a:r>
            <a:r>
              <a:rPr lang="fr-FR" sz="1600" dirty="0" smtClean="0">
                <a:latin typeface="Arial Black" panose="020B0A04020102020204" pitchFamily="34" charset="0"/>
              </a:rPr>
              <a:t>cette  dernière </a:t>
            </a:r>
            <a:r>
              <a:rPr lang="fr-FR" sz="1600" dirty="0">
                <a:latin typeface="Arial Black" panose="020B0A04020102020204" pitchFamily="34" charset="0"/>
              </a:rPr>
              <a:t>semble remonter de nouveau, à cause de la faible consommation du sel iodé ou des aliments riches en iode. Or, comme nous le verrons plus loin, un goitre simple peut </a:t>
            </a:r>
            <a:r>
              <a:rPr lang="fr-FR" sz="1600" dirty="0" smtClean="0">
                <a:latin typeface="Arial Black" panose="020B0A04020102020204" pitchFamily="34" charset="0"/>
              </a:rPr>
              <a:t>être, </a:t>
            </a:r>
            <a:r>
              <a:rPr lang="fr-FR" sz="1600" dirty="0">
                <a:latin typeface="Arial Black" panose="020B0A04020102020204" pitchFamily="34" charset="0"/>
              </a:rPr>
              <a:t>avec le siège des complications importantes parmi lesquelles figure le cancer de la </a:t>
            </a:r>
            <a:r>
              <a:rPr lang="fr-FR" sz="1600" dirty="0" smtClean="0">
                <a:latin typeface="Arial Black" panose="020B0A04020102020204" pitchFamily="34" charset="0"/>
              </a:rPr>
              <a:t>thyroide qui fait l’objet de notre communication.</a:t>
            </a:r>
            <a:endParaRPr lang="fr-FR" sz="1600" dirty="0">
              <a:latin typeface="Arial Black" panose="020B0A04020102020204" pitchFamily="34" charset="0"/>
            </a:endParaRPr>
          </a:p>
          <a:p>
            <a:endParaRPr lang="fr-FR" dirty="0"/>
          </a:p>
        </p:txBody>
      </p:sp>
    </p:spTree>
    <p:extLst>
      <p:ext uri="{BB962C8B-B14F-4D97-AF65-F5344CB8AC3E}">
        <p14:creationId xmlns:p14="http://schemas.microsoft.com/office/powerpoint/2010/main" val="5066622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lgn="ctr">
              <a:buNone/>
            </a:pPr>
            <a:r>
              <a:rPr lang="fr-FR" sz="1600" b="1" dirty="0">
                <a:latin typeface="Arial Black" panose="020B0A04020102020204" pitchFamily="34" charset="0"/>
              </a:rPr>
              <a:t>Avantages de la thyroïdectomie totale avec ou sans </a:t>
            </a:r>
            <a:endParaRPr lang="fr-FR" sz="1600" b="1" dirty="0" smtClean="0">
              <a:latin typeface="Arial Black" panose="020B0A04020102020204" pitchFamily="34" charset="0"/>
            </a:endParaRPr>
          </a:p>
          <a:p>
            <a:pPr marL="0" indent="0" algn="ctr">
              <a:buNone/>
            </a:pPr>
            <a:r>
              <a:rPr lang="fr-FR" sz="1600" b="1" dirty="0" smtClean="0">
                <a:latin typeface="Arial Black" panose="020B0A04020102020204" pitchFamily="34" charset="0"/>
              </a:rPr>
              <a:t>curage </a:t>
            </a:r>
            <a:r>
              <a:rPr lang="fr-FR" sz="1600" b="1" dirty="0">
                <a:latin typeface="Arial Black" panose="020B0A04020102020204" pitchFamily="34" charset="0"/>
              </a:rPr>
              <a:t>ganglionnaire </a:t>
            </a:r>
            <a:endParaRPr lang="fr-FR" sz="1600" dirty="0">
              <a:latin typeface="Arial Black" panose="020B0A04020102020204" pitchFamily="34" charset="0"/>
            </a:endParaRPr>
          </a:p>
          <a:p>
            <a:pPr marL="0" indent="0">
              <a:buNone/>
            </a:pPr>
            <a:endParaRPr lang="fr-FR" sz="1400" dirty="0">
              <a:latin typeface="Arial Black" panose="020B0A04020102020204" pitchFamily="34" charset="0"/>
            </a:endParaRPr>
          </a:p>
          <a:p>
            <a:pPr lvl="0"/>
            <a:r>
              <a:rPr lang="fr-FR" sz="1400" b="1" dirty="0">
                <a:latin typeface="Arial Black" panose="020B0A04020102020204" pitchFamily="34" charset="0"/>
              </a:rPr>
              <a:t>Suppression du maximum de tissu cancéreux résiduel et des métastases, </a:t>
            </a:r>
            <a:endParaRPr lang="fr-FR" sz="1400" dirty="0">
              <a:latin typeface="Arial Black" panose="020B0A04020102020204" pitchFamily="34" charset="0"/>
            </a:endParaRPr>
          </a:p>
          <a:p>
            <a:pPr lvl="0"/>
            <a:r>
              <a:rPr lang="fr-FR" sz="1400" b="1" dirty="0">
                <a:latin typeface="Arial Black" panose="020B0A04020102020204" pitchFamily="34" charset="0"/>
              </a:rPr>
              <a:t>Activation des cellules cancéreuses résiduelles éparpillées à travers l’organisme, les rendant de ce </a:t>
            </a:r>
            <a:endParaRPr lang="fr-FR" sz="1400" b="1" dirty="0" smtClean="0">
              <a:latin typeface="Arial Black" panose="020B0A04020102020204" pitchFamily="34" charset="0"/>
            </a:endParaRPr>
          </a:p>
          <a:p>
            <a:pPr marL="0" lvl="0" indent="0">
              <a:buNone/>
            </a:pPr>
            <a:r>
              <a:rPr lang="fr-FR" sz="1400" b="1" dirty="0">
                <a:latin typeface="Arial Black" panose="020B0A04020102020204" pitchFamily="34" charset="0"/>
              </a:rPr>
              <a:t> </a:t>
            </a:r>
            <a:r>
              <a:rPr lang="fr-FR" sz="1400" b="1" dirty="0" smtClean="0">
                <a:latin typeface="Arial Black" panose="020B0A04020102020204" pitchFamily="34" charset="0"/>
              </a:rPr>
              <a:t>   fait </a:t>
            </a:r>
            <a:r>
              <a:rPr lang="fr-FR" sz="1400" b="1" dirty="0">
                <a:latin typeface="Arial Black" panose="020B0A04020102020204" pitchFamily="34" charset="0"/>
              </a:rPr>
              <a:t>capables de capter l’iode I-131 </a:t>
            </a:r>
            <a:r>
              <a:rPr lang="fr-FR" sz="1400" b="1" dirty="0" smtClean="0">
                <a:latin typeface="Arial Black" panose="020B0A04020102020204" pitchFamily="34" charset="0"/>
              </a:rPr>
              <a:t>ingéré</a:t>
            </a:r>
            <a:endParaRPr lang="fr-FR" sz="1400" dirty="0" smtClean="0">
              <a:latin typeface="Arial Black" panose="020B0A04020102020204" pitchFamily="34" charset="0"/>
            </a:endParaRPr>
          </a:p>
          <a:p>
            <a:pPr lvl="0"/>
            <a:r>
              <a:rPr lang="fr-FR" sz="1400" b="1" dirty="0" smtClean="0">
                <a:latin typeface="Arial Black" panose="020B0A04020102020204" pitchFamily="34" charset="0"/>
              </a:rPr>
              <a:t>Efficacité des doses modérées du radioiode</a:t>
            </a:r>
            <a:r>
              <a:rPr lang="fr-FR" b="1" dirty="0" smtClean="0"/>
              <a:t> </a:t>
            </a:r>
            <a:endParaRPr lang="fr-FR" dirty="0" smtClean="0"/>
          </a:p>
          <a:p>
            <a:endParaRPr lang="fr-FR" dirty="0"/>
          </a:p>
        </p:txBody>
      </p:sp>
    </p:spTree>
    <p:extLst>
      <p:ext uri="{BB962C8B-B14F-4D97-AF65-F5344CB8AC3E}">
        <p14:creationId xmlns:p14="http://schemas.microsoft.com/office/powerpoint/2010/main" val="1422711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70000" lnSpcReduction="20000"/>
          </a:bodyPr>
          <a:lstStyle/>
          <a:p>
            <a:pPr marL="0" indent="0">
              <a:buNone/>
            </a:pPr>
            <a:r>
              <a:rPr lang="fr-FR" b="1" dirty="0"/>
              <a:t> </a:t>
            </a:r>
            <a:endParaRPr lang="fr-FR" dirty="0"/>
          </a:p>
          <a:p>
            <a:pPr marL="0" indent="0">
              <a:buNone/>
            </a:pPr>
            <a:r>
              <a:rPr lang="fr-FR" sz="2200" b="1" dirty="0">
                <a:latin typeface="Arial Black" panose="020B0A04020102020204" pitchFamily="34" charset="0"/>
              </a:rPr>
              <a:t>8. Traitement substitutif et surveillance postopératoire</a:t>
            </a:r>
            <a:endParaRPr lang="fr-FR" sz="2200" dirty="0">
              <a:latin typeface="Arial Black" panose="020B0A04020102020204" pitchFamily="34" charset="0"/>
            </a:endParaRPr>
          </a:p>
          <a:p>
            <a:pPr marL="0" indent="0">
              <a:buNone/>
            </a:pPr>
            <a:r>
              <a:rPr lang="fr-FR" sz="2200" b="1" dirty="0">
                <a:latin typeface="Arial Black" panose="020B0A04020102020204" pitchFamily="34" charset="0"/>
              </a:rPr>
              <a:t> </a:t>
            </a:r>
            <a:endParaRPr lang="fr-FR" sz="2200" dirty="0">
              <a:latin typeface="Arial Black" panose="020B0A04020102020204" pitchFamily="34" charset="0"/>
            </a:endParaRPr>
          </a:p>
          <a:p>
            <a:pPr marL="0" indent="0">
              <a:buNone/>
            </a:pPr>
            <a:r>
              <a:rPr lang="fr-FR" sz="2200" dirty="0">
                <a:latin typeface="Arial Black" panose="020B0A04020102020204" pitchFamily="34" charset="0"/>
              </a:rPr>
              <a:t>1° Opothérapie thyroïdienne à vie après thyroïdectomie </a:t>
            </a:r>
          </a:p>
          <a:p>
            <a:pPr marL="0" indent="0">
              <a:buNone/>
            </a:pPr>
            <a:r>
              <a:rPr lang="fr-FR" sz="2200" dirty="0">
                <a:latin typeface="Arial Black" panose="020B0A04020102020204" pitchFamily="34" charset="0"/>
              </a:rPr>
              <a:t>     totale : voir préparation &amp; protocole du service</a:t>
            </a:r>
          </a:p>
          <a:p>
            <a:pPr marL="0" indent="0">
              <a:buNone/>
            </a:pPr>
            <a:r>
              <a:rPr lang="fr-FR" sz="2200" dirty="0">
                <a:latin typeface="Arial Black" panose="020B0A04020102020204" pitchFamily="34" charset="0"/>
              </a:rPr>
              <a:t>2° Si carcinome médullaire, lymphome ou </a:t>
            </a:r>
          </a:p>
          <a:p>
            <a:pPr marL="0" indent="0">
              <a:buNone/>
            </a:pPr>
            <a:r>
              <a:rPr lang="fr-FR" sz="2200" dirty="0">
                <a:latin typeface="Arial Black" panose="020B0A04020102020204" pitchFamily="34" charset="0"/>
              </a:rPr>
              <a:t>     </a:t>
            </a:r>
            <a:r>
              <a:rPr lang="fr-FR" sz="2200" dirty="0" smtClean="0">
                <a:latin typeface="Arial Black" panose="020B0A04020102020204" pitchFamily="34" charset="0"/>
              </a:rPr>
              <a:t>lymphosarcome: </a:t>
            </a:r>
          </a:p>
          <a:p>
            <a:pPr marL="0" indent="0">
              <a:buNone/>
            </a:pPr>
            <a:endParaRPr lang="fr-FR" sz="2200" dirty="0">
              <a:latin typeface="Arial Black" panose="020B0A04020102020204" pitchFamily="34" charset="0"/>
            </a:endParaRPr>
          </a:p>
          <a:p>
            <a:pPr marL="457200" lvl="1" indent="0">
              <a:buNone/>
            </a:pPr>
            <a:r>
              <a:rPr lang="fr-FR" sz="2200" dirty="0">
                <a:latin typeface="Arial Black" panose="020B0A04020102020204" pitchFamily="34" charset="0"/>
              </a:rPr>
              <a:t>Chirurgie survie de Radiothérapie </a:t>
            </a:r>
          </a:p>
          <a:p>
            <a:pPr marL="457200" lvl="1" indent="0">
              <a:buNone/>
            </a:pPr>
            <a:r>
              <a:rPr lang="fr-FR" sz="2200" dirty="0">
                <a:latin typeface="Arial Black" panose="020B0A04020102020204" pitchFamily="34" charset="0"/>
              </a:rPr>
              <a:t>Supplémentation calcique en cas  d’hypocalcémie et </a:t>
            </a:r>
          </a:p>
          <a:p>
            <a:pPr marL="0" indent="0">
              <a:buNone/>
            </a:pPr>
            <a:r>
              <a:rPr lang="fr-FR" sz="2200" dirty="0">
                <a:latin typeface="Arial Black" panose="020B0A04020102020204" pitchFamily="34" charset="0"/>
              </a:rPr>
              <a:t>3°  Recherche des signes cliniques d’Hypoparathyroïdie</a:t>
            </a:r>
          </a:p>
          <a:p>
            <a:pPr marL="0" indent="0">
              <a:buNone/>
            </a:pPr>
            <a:r>
              <a:rPr lang="fr-FR" sz="2200" dirty="0">
                <a:latin typeface="Arial Black" panose="020B0A04020102020204" pitchFamily="34" charset="0"/>
              </a:rPr>
              <a:t>4°  Dosage de la </a:t>
            </a:r>
            <a:r>
              <a:rPr lang="fr-FR" sz="2200" dirty="0" err="1">
                <a:latin typeface="Arial Black" panose="020B0A04020102020204" pitchFamily="34" charset="0"/>
              </a:rPr>
              <a:t>iPTH</a:t>
            </a:r>
            <a:endParaRPr lang="fr-FR" sz="2200" dirty="0">
              <a:latin typeface="Arial Black" panose="020B0A04020102020204" pitchFamily="34" charset="0"/>
            </a:endParaRPr>
          </a:p>
          <a:p>
            <a:pPr marL="0" indent="0">
              <a:buNone/>
            </a:pPr>
            <a:r>
              <a:rPr lang="fr-FR" sz="2200" dirty="0">
                <a:latin typeface="Arial Black" panose="020B0A04020102020204" pitchFamily="34" charset="0"/>
              </a:rPr>
              <a:t>5°  Supplémentation en vitamine D,  Calcium (injectables si </a:t>
            </a:r>
          </a:p>
          <a:p>
            <a:pPr marL="0" indent="0">
              <a:buNone/>
            </a:pPr>
            <a:r>
              <a:rPr lang="fr-FR" sz="2200" dirty="0">
                <a:latin typeface="Arial Black" panose="020B0A04020102020204" pitchFamily="34" charset="0"/>
              </a:rPr>
              <a:t>     crises de contractures, et puis per os pour l’entretien) </a:t>
            </a:r>
          </a:p>
          <a:p>
            <a:pPr marL="0" indent="0">
              <a:buNone/>
            </a:pPr>
            <a:r>
              <a:rPr lang="fr-FR" sz="2200" dirty="0">
                <a:latin typeface="Arial Black" panose="020B0A04020102020204" pitchFamily="34" charset="0"/>
              </a:rPr>
              <a:t>     et </a:t>
            </a:r>
            <a:r>
              <a:rPr lang="fr-FR" sz="2200" dirty="0" smtClean="0">
                <a:latin typeface="Arial Black" panose="020B0A04020102020204" pitchFamily="34" charset="0"/>
              </a:rPr>
              <a:t>Magnésium</a:t>
            </a:r>
            <a:endParaRPr lang="fr-FR" sz="2200" dirty="0">
              <a:latin typeface="Arial Black" panose="020B0A04020102020204" pitchFamily="34" charset="0"/>
            </a:endParaRPr>
          </a:p>
          <a:p>
            <a:endParaRPr lang="fr-FR" dirty="0"/>
          </a:p>
        </p:txBody>
      </p:sp>
    </p:spTree>
    <p:extLst>
      <p:ext uri="{BB962C8B-B14F-4D97-AF65-F5344CB8AC3E}">
        <p14:creationId xmlns:p14="http://schemas.microsoft.com/office/powerpoint/2010/main" val="186759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normAutofit/>
          </a:bodyPr>
          <a:lstStyle/>
          <a:p>
            <a:pPr marL="0" indent="0">
              <a:buNone/>
            </a:pPr>
            <a:r>
              <a:rPr lang="fr-FR" sz="1900" b="1" dirty="0">
                <a:latin typeface="Arial Black" panose="020B0A04020102020204" pitchFamily="34" charset="0"/>
              </a:rPr>
              <a:t>9. Cas cliniques</a:t>
            </a:r>
            <a:endParaRPr lang="fr-FR" sz="1900" dirty="0">
              <a:latin typeface="Arial Black" panose="020B0A04020102020204" pitchFamily="34" charset="0"/>
            </a:endParaRPr>
          </a:p>
          <a:p>
            <a:pPr marL="0" indent="0">
              <a:buNone/>
            </a:pPr>
            <a:endParaRPr lang="fr-FR" sz="1900" dirty="0">
              <a:latin typeface="Arial Black" panose="020B0A04020102020204" pitchFamily="34" charset="0"/>
            </a:endParaRPr>
          </a:p>
          <a:p>
            <a:pPr marL="0" indent="0">
              <a:buNone/>
            </a:pPr>
            <a:r>
              <a:rPr lang="fr-FR" sz="1400" b="1" dirty="0">
                <a:latin typeface="Arial Black" panose="020B0A04020102020204" pitchFamily="34" charset="0"/>
              </a:rPr>
              <a:t>2.1. Effectif et genre</a:t>
            </a:r>
            <a:endParaRPr lang="fr-FR" sz="1400" dirty="0">
              <a:latin typeface="Arial Black" panose="020B0A04020102020204" pitchFamily="34" charset="0"/>
            </a:endParaRPr>
          </a:p>
          <a:p>
            <a:pPr marL="0" lvl="0" indent="0">
              <a:buNone/>
            </a:pPr>
            <a:r>
              <a:rPr lang="fr-FR" sz="1400" b="1" dirty="0" smtClean="0">
                <a:latin typeface="Arial Black" panose="020B0A04020102020204" pitchFamily="34" charset="0"/>
              </a:rPr>
              <a:t>	7 </a:t>
            </a:r>
            <a:r>
              <a:rPr lang="fr-FR" sz="1400" b="1" dirty="0">
                <a:latin typeface="Arial Black" panose="020B0A04020102020204" pitchFamily="34" charset="0"/>
              </a:rPr>
              <a:t>patients, dont 4 hommes et 3 femmes</a:t>
            </a:r>
            <a:endParaRPr lang="fr-FR" sz="1400" dirty="0">
              <a:latin typeface="Arial Black" panose="020B0A04020102020204" pitchFamily="34" charset="0"/>
            </a:endParaRPr>
          </a:p>
          <a:p>
            <a:pPr marL="0" indent="0">
              <a:buNone/>
            </a:pPr>
            <a:r>
              <a:rPr lang="fr-FR" sz="1400" b="1" dirty="0">
                <a:latin typeface="Arial Black" panose="020B0A04020102020204" pitchFamily="34" charset="0"/>
              </a:rPr>
              <a:t>2.2. Age des patients : </a:t>
            </a:r>
            <a:endParaRPr lang="fr-FR" sz="1400" dirty="0">
              <a:latin typeface="Arial Black" panose="020B0A04020102020204" pitchFamily="34" charset="0"/>
            </a:endParaRPr>
          </a:p>
          <a:p>
            <a:pPr marL="0" lvl="0" indent="0">
              <a:buNone/>
            </a:pPr>
            <a:r>
              <a:rPr lang="fr-FR" sz="1400" b="1" dirty="0" smtClean="0">
                <a:latin typeface="Arial Black" panose="020B0A04020102020204" pitchFamily="34" charset="0"/>
              </a:rPr>
              <a:t>	Age </a:t>
            </a:r>
            <a:r>
              <a:rPr lang="fr-FR" sz="1400" b="1" dirty="0">
                <a:latin typeface="Arial Black" panose="020B0A04020102020204" pitchFamily="34" charset="0"/>
              </a:rPr>
              <a:t>moyen : 45,6 ans</a:t>
            </a:r>
            <a:endParaRPr lang="fr-FR" sz="1400" dirty="0">
              <a:latin typeface="Arial Black" panose="020B0A04020102020204" pitchFamily="34" charset="0"/>
            </a:endParaRPr>
          </a:p>
          <a:p>
            <a:pPr marL="0" lvl="0" indent="0">
              <a:buNone/>
            </a:pPr>
            <a:r>
              <a:rPr lang="fr-FR" sz="1400" b="1" dirty="0" smtClean="0">
                <a:latin typeface="Arial Black" panose="020B0A04020102020204" pitchFamily="34" charset="0"/>
              </a:rPr>
              <a:t>	Extrêmes</a:t>
            </a:r>
            <a:r>
              <a:rPr lang="fr-FR" sz="1400" b="1" dirty="0">
                <a:latin typeface="Arial Black" panose="020B0A04020102020204" pitchFamily="34" charset="0"/>
              </a:rPr>
              <a:t> : 24-68 ans</a:t>
            </a:r>
            <a:endParaRPr lang="fr-FR" sz="1400" dirty="0">
              <a:latin typeface="Arial Black" panose="020B0A04020102020204" pitchFamily="34" charset="0"/>
            </a:endParaRPr>
          </a:p>
          <a:p>
            <a:pPr marL="0" indent="0">
              <a:buNone/>
            </a:pPr>
            <a:r>
              <a:rPr lang="fr-FR" sz="1400" b="1" dirty="0">
                <a:latin typeface="Arial Black" panose="020B0A04020102020204" pitchFamily="34" charset="0"/>
              </a:rPr>
              <a:t>2.3. Profession</a:t>
            </a:r>
            <a:endParaRPr lang="fr-FR" sz="1400" dirty="0">
              <a:latin typeface="Arial Black" panose="020B0A04020102020204" pitchFamily="34" charset="0"/>
            </a:endParaRPr>
          </a:p>
          <a:p>
            <a:pPr marL="0" lvl="0" indent="0">
              <a:buNone/>
            </a:pPr>
            <a:r>
              <a:rPr lang="fr-FR" sz="1400" b="1" dirty="0" smtClean="0">
                <a:latin typeface="Arial Black" panose="020B0A04020102020204" pitchFamily="34" charset="0"/>
              </a:rPr>
              <a:t>	Ménagères</a:t>
            </a:r>
            <a:r>
              <a:rPr lang="fr-FR" sz="1400" b="1" dirty="0">
                <a:latin typeface="Arial Black" panose="020B0A04020102020204" pitchFamily="34" charset="0"/>
              </a:rPr>
              <a:t>  			</a:t>
            </a:r>
            <a:r>
              <a:rPr lang="fr-FR" sz="1400" b="1" dirty="0" smtClean="0">
                <a:latin typeface="Arial Black" panose="020B0A04020102020204" pitchFamily="34" charset="0"/>
              </a:rPr>
              <a:t>6 </a:t>
            </a:r>
            <a:r>
              <a:rPr lang="fr-FR" sz="1400" b="1" dirty="0">
                <a:latin typeface="Arial Black" panose="020B0A04020102020204" pitchFamily="34" charset="0"/>
              </a:rPr>
              <a:t>cas (50%)</a:t>
            </a:r>
            <a:endParaRPr lang="fr-FR" sz="1400" dirty="0">
              <a:latin typeface="Arial Black" panose="020B0A04020102020204" pitchFamily="34" charset="0"/>
            </a:endParaRPr>
          </a:p>
          <a:p>
            <a:pPr marL="0" lvl="0" indent="0">
              <a:buNone/>
            </a:pPr>
            <a:r>
              <a:rPr lang="fr-FR" sz="1400" b="1" dirty="0" smtClean="0">
                <a:latin typeface="Arial Black" panose="020B0A04020102020204" pitchFamily="34" charset="0"/>
              </a:rPr>
              <a:t>	Agents </a:t>
            </a:r>
            <a:r>
              <a:rPr lang="fr-FR" sz="1400" b="1" dirty="0">
                <a:latin typeface="Arial Black" panose="020B0A04020102020204" pitchFamily="34" charset="0"/>
              </a:rPr>
              <a:t>de l’Etat		</a:t>
            </a:r>
            <a:r>
              <a:rPr lang="fr-FR" sz="1400" b="1" dirty="0" smtClean="0">
                <a:latin typeface="Arial Black" panose="020B0A04020102020204" pitchFamily="34" charset="0"/>
              </a:rPr>
              <a:t>2 </a:t>
            </a:r>
            <a:r>
              <a:rPr lang="fr-FR" sz="1400" b="1" dirty="0">
                <a:latin typeface="Arial Black" panose="020B0A04020102020204" pitchFamily="34" charset="0"/>
              </a:rPr>
              <a:t>cas (16,7%)</a:t>
            </a:r>
            <a:endParaRPr lang="fr-FR" sz="1400" dirty="0">
              <a:latin typeface="Arial Black" panose="020B0A04020102020204" pitchFamily="34" charset="0"/>
            </a:endParaRPr>
          </a:p>
          <a:p>
            <a:pPr marL="0" lvl="0" indent="0">
              <a:buNone/>
            </a:pPr>
            <a:r>
              <a:rPr lang="fr-FR" sz="1400" b="1" dirty="0" smtClean="0">
                <a:latin typeface="Arial Black" panose="020B0A04020102020204" pitchFamily="34" charset="0"/>
              </a:rPr>
              <a:t>	Etudiants</a:t>
            </a:r>
            <a:r>
              <a:rPr lang="fr-FR" sz="1400" b="1" dirty="0">
                <a:latin typeface="Arial Black" panose="020B0A04020102020204" pitchFamily="34" charset="0"/>
              </a:rPr>
              <a:t>			</a:t>
            </a:r>
            <a:r>
              <a:rPr lang="fr-FR" sz="1400" b="1" dirty="0" smtClean="0">
                <a:latin typeface="Arial Black" panose="020B0A04020102020204" pitchFamily="34" charset="0"/>
              </a:rPr>
              <a:t>2 </a:t>
            </a:r>
            <a:r>
              <a:rPr lang="fr-FR" sz="1400" b="1" dirty="0">
                <a:latin typeface="Arial Black" panose="020B0A04020102020204" pitchFamily="34" charset="0"/>
              </a:rPr>
              <a:t>cas (16,7%)</a:t>
            </a:r>
            <a:endParaRPr lang="fr-FR" sz="1400" dirty="0">
              <a:latin typeface="Arial Black" panose="020B0A04020102020204" pitchFamily="34" charset="0"/>
            </a:endParaRPr>
          </a:p>
          <a:p>
            <a:pPr marL="0" lvl="0" indent="0">
              <a:buNone/>
            </a:pPr>
            <a:r>
              <a:rPr lang="fr-FR" sz="1400" b="1" dirty="0" smtClean="0">
                <a:latin typeface="Arial Black" panose="020B0A04020102020204" pitchFamily="34" charset="0"/>
              </a:rPr>
              <a:t>	</a:t>
            </a:r>
            <a:r>
              <a:rPr lang="fr-FR" sz="1400" b="1" dirty="0" err="1" smtClean="0">
                <a:latin typeface="Arial Black" panose="020B0A04020102020204" pitchFamily="34" charset="0"/>
              </a:rPr>
              <a:t>Busnessman</a:t>
            </a:r>
            <a:r>
              <a:rPr lang="fr-FR" sz="1400" b="1" dirty="0">
                <a:latin typeface="Arial Black" panose="020B0A04020102020204" pitchFamily="34" charset="0"/>
              </a:rPr>
              <a:t>			</a:t>
            </a:r>
            <a:r>
              <a:rPr lang="fr-FR" sz="1400" b="1" dirty="0" smtClean="0">
                <a:latin typeface="Arial Black" panose="020B0A04020102020204" pitchFamily="34" charset="0"/>
              </a:rPr>
              <a:t>1 </a:t>
            </a:r>
            <a:r>
              <a:rPr lang="fr-FR" sz="1400" b="1" dirty="0">
                <a:latin typeface="Arial Black" panose="020B0A04020102020204" pitchFamily="34" charset="0"/>
              </a:rPr>
              <a:t>cas (8,3%)</a:t>
            </a:r>
            <a:endParaRPr lang="fr-FR" sz="1400" dirty="0">
              <a:latin typeface="Arial Black" panose="020B0A04020102020204" pitchFamily="34" charset="0"/>
            </a:endParaRPr>
          </a:p>
          <a:p>
            <a:pPr marL="0" lvl="0" indent="0">
              <a:buNone/>
            </a:pPr>
            <a:r>
              <a:rPr lang="fr-FR" sz="1400" b="1" dirty="0" smtClean="0">
                <a:latin typeface="Arial Black" panose="020B0A04020102020204" pitchFamily="34" charset="0"/>
              </a:rPr>
              <a:t>	Sans </a:t>
            </a:r>
            <a:r>
              <a:rPr lang="fr-FR" sz="1400" b="1" dirty="0">
                <a:latin typeface="Arial Black" panose="020B0A04020102020204" pitchFamily="34" charset="0"/>
              </a:rPr>
              <a:t>emploi			</a:t>
            </a:r>
            <a:r>
              <a:rPr lang="fr-FR" sz="1400" b="1" dirty="0" smtClean="0">
                <a:latin typeface="Arial Black" panose="020B0A04020102020204" pitchFamily="34" charset="0"/>
              </a:rPr>
              <a:t>1 </a:t>
            </a:r>
            <a:r>
              <a:rPr lang="fr-FR" sz="1400" b="1" dirty="0">
                <a:latin typeface="Arial Black" panose="020B0A04020102020204" pitchFamily="34" charset="0"/>
              </a:rPr>
              <a:t>cas (8,3%)</a:t>
            </a:r>
            <a:endParaRPr lang="fr-FR" sz="1400" dirty="0">
              <a:latin typeface="Arial Black" panose="020B0A04020102020204" pitchFamily="34" charset="0"/>
            </a:endParaRPr>
          </a:p>
          <a:p>
            <a:endParaRPr lang="fr-FR" dirty="0"/>
          </a:p>
        </p:txBody>
      </p:sp>
    </p:spTree>
    <p:extLst>
      <p:ext uri="{BB962C8B-B14F-4D97-AF65-F5344CB8AC3E}">
        <p14:creationId xmlns:p14="http://schemas.microsoft.com/office/powerpoint/2010/main" val="1059393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r>
              <a:rPr lang="fr-FR" sz="1400" b="1" dirty="0">
                <a:latin typeface="Arial Black" panose="020B0A04020102020204" pitchFamily="34" charset="0"/>
              </a:rPr>
              <a:t>2.4. Caractéristiques </a:t>
            </a:r>
            <a:r>
              <a:rPr lang="fr-FR" sz="1400" b="1" dirty="0" smtClean="0">
                <a:latin typeface="Arial Black" panose="020B0A04020102020204" pitchFamily="34" charset="0"/>
              </a:rPr>
              <a:t>cliniques</a:t>
            </a:r>
          </a:p>
          <a:p>
            <a:pPr marL="0" indent="0">
              <a:buNone/>
            </a:pPr>
            <a:endParaRPr lang="fr-FR" dirty="0"/>
          </a:p>
          <a:p>
            <a:pPr lvl="1"/>
            <a:r>
              <a:rPr lang="fr-FR" sz="1400" b="1" dirty="0">
                <a:latin typeface="Arial Black" panose="020B0A04020102020204" pitchFamily="34" charset="0"/>
              </a:rPr>
              <a:t>Résidus thyroïdiens dégénérés	4 cas (33,3%)</a:t>
            </a:r>
            <a:endParaRPr lang="fr-FR" sz="1400" dirty="0">
              <a:latin typeface="Arial Black" panose="020B0A04020102020204" pitchFamily="34" charset="0"/>
            </a:endParaRPr>
          </a:p>
          <a:p>
            <a:pPr lvl="1"/>
            <a:r>
              <a:rPr lang="fr-FR" sz="1400" b="1" dirty="0">
                <a:latin typeface="Arial Black" panose="020B0A04020102020204" pitchFamily="34" charset="0"/>
              </a:rPr>
              <a:t>Métastases osseuses		</a:t>
            </a:r>
            <a:r>
              <a:rPr lang="fr-FR" sz="1400" b="1" dirty="0" smtClean="0">
                <a:latin typeface="Arial Black" panose="020B0A04020102020204" pitchFamily="34" charset="0"/>
              </a:rPr>
              <a:t>2 </a:t>
            </a:r>
            <a:r>
              <a:rPr lang="fr-FR" sz="1400" b="1" dirty="0">
                <a:latin typeface="Arial Black" panose="020B0A04020102020204" pitchFamily="34" charset="0"/>
              </a:rPr>
              <a:t>cas (16,7%)</a:t>
            </a:r>
            <a:endParaRPr lang="fr-FR" sz="1400" dirty="0">
              <a:latin typeface="Arial Black" panose="020B0A04020102020204" pitchFamily="34" charset="0"/>
            </a:endParaRPr>
          </a:p>
          <a:p>
            <a:pPr lvl="1"/>
            <a:r>
              <a:rPr lang="fr-FR" sz="1400" b="1" dirty="0">
                <a:latin typeface="Arial Black" panose="020B0A04020102020204" pitchFamily="34" charset="0"/>
              </a:rPr>
              <a:t>Hérédité goitreuse			2 cas (16,7%)</a:t>
            </a:r>
            <a:endParaRPr lang="fr-FR" sz="1400" dirty="0">
              <a:latin typeface="Arial Black" panose="020B0A04020102020204" pitchFamily="34" charset="0"/>
            </a:endParaRPr>
          </a:p>
          <a:p>
            <a:pPr lvl="1"/>
            <a:r>
              <a:rPr lang="fr-FR" sz="1400" b="1" dirty="0">
                <a:latin typeface="Arial Black" panose="020B0A04020102020204" pitchFamily="34" charset="0"/>
              </a:rPr>
              <a:t>Métastases pleuropulmonaires	1 cas (16,7%)</a:t>
            </a:r>
            <a:endParaRPr lang="fr-FR" sz="1400" dirty="0">
              <a:latin typeface="Arial Black" panose="020B0A04020102020204" pitchFamily="34" charset="0"/>
            </a:endParaRPr>
          </a:p>
          <a:p>
            <a:pPr lvl="1"/>
            <a:r>
              <a:rPr lang="fr-FR" sz="1400" b="1" dirty="0">
                <a:latin typeface="Arial Black" panose="020B0A04020102020204" pitchFamily="34" charset="0"/>
              </a:rPr>
              <a:t>Nodule malin			</a:t>
            </a:r>
            <a:r>
              <a:rPr lang="fr-FR" sz="1400" b="1" dirty="0" smtClean="0">
                <a:latin typeface="Arial Black" panose="020B0A04020102020204" pitchFamily="34" charset="0"/>
              </a:rPr>
              <a:t>1 </a:t>
            </a:r>
            <a:r>
              <a:rPr lang="fr-FR" sz="1400" b="1" dirty="0">
                <a:latin typeface="Arial Black" panose="020B0A04020102020204" pitchFamily="34" charset="0"/>
              </a:rPr>
              <a:t>cas (16,7%)</a:t>
            </a:r>
            <a:endParaRPr lang="fr-FR" sz="1400" dirty="0">
              <a:latin typeface="Arial Black" panose="020B0A04020102020204" pitchFamily="34" charset="0"/>
            </a:endParaRPr>
          </a:p>
          <a:p>
            <a:pPr lvl="1"/>
            <a:r>
              <a:rPr lang="fr-FR" sz="1400" b="1" dirty="0">
                <a:latin typeface="Arial Black" panose="020B0A04020102020204" pitchFamily="34" charset="0"/>
              </a:rPr>
              <a:t>Perte pondérale + toux rebelle	</a:t>
            </a:r>
            <a:r>
              <a:rPr lang="fr-FR" sz="1400" b="1" dirty="0" smtClean="0">
                <a:latin typeface="Arial Black" panose="020B0A04020102020204" pitchFamily="34" charset="0"/>
              </a:rPr>
              <a:t>                1 cas (16,7</a:t>
            </a:r>
            <a:r>
              <a:rPr lang="fr-FR" sz="1400" b="1" dirty="0">
                <a:latin typeface="Arial Black" panose="020B0A04020102020204" pitchFamily="34" charset="0"/>
              </a:rPr>
              <a:t>%)</a:t>
            </a:r>
            <a:endParaRPr lang="fr-FR" sz="1400" dirty="0">
              <a:latin typeface="Arial Black" panose="020B0A04020102020204" pitchFamily="34" charset="0"/>
            </a:endParaRPr>
          </a:p>
          <a:p>
            <a:pPr lvl="1"/>
            <a:r>
              <a:rPr lang="fr-FR" sz="1400" b="1" dirty="0">
                <a:latin typeface="Arial Black" panose="020B0A04020102020204" pitchFamily="34" charset="0"/>
              </a:rPr>
              <a:t>Dysphonie			</a:t>
            </a:r>
            <a:r>
              <a:rPr lang="fr-FR" sz="1400" b="1" dirty="0" smtClean="0">
                <a:latin typeface="Arial Black" panose="020B0A04020102020204" pitchFamily="34" charset="0"/>
              </a:rPr>
              <a:t>              </a:t>
            </a:r>
            <a:r>
              <a:rPr lang="fr-FR" sz="1400" b="1" dirty="0">
                <a:latin typeface="Arial Black" panose="020B0A04020102020204" pitchFamily="34" charset="0"/>
              </a:rPr>
              <a:t>	</a:t>
            </a:r>
            <a:r>
              <a:rPr lang="fr-FR" sz="1400" b="1" dirty="0" smtClean="0">
                <a:latin typeface="Arial Black" panose="020B0A04020102020204" pitchFamily="34" charset="0"/>
              </a:rPr>
              <a:t>1 </a:t>
            </a:r>
            <a:r>
              <a:rPr lang="fr-FR" sz="1400" b="1" dirty="0">
                <a:latin typeface="Arial Black" panose="020B0A04020102020204" pitchFamily="34" charset="0"/>
              </a:rPr>
              <a:t>cas (16,7%)</a:t>
            </a:r>
            <a:endParaRPr lang="fr-FR" sz="1400" dirty="0">
              <a:latin typeface="Arial Black" panose="020B0A04020102020204" pitchFamily="34" charset="0"/>
            </a:endParaRPr>
          </a:p>
        </p:txBody>
      </p:sp>
    </p:spTree>
    <p:extLst>
      <p:ext uri="{BB962C8B-B14F-4D97-AF65-F5344CB8AC3E}">
        <p14:creationId xmlns:p14="http://schemas.microsoft.com/office/powerpoint/2010/main" val="30525278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marL="0" indent="0">
              <a:buNone/>
            </a:pPr>
            <a:r>
              <a:rPr lang="fr-FR" sz="1400" b="1" dirty="0">
                <a:latin typeface="Arial Black" panose="020B0A04020102020204" pitchFamily="34" charset="0"/>
              </a:rPr>
              <a:t>2.5. Méthodes ou moyens de diagnostic</a:t>
            </a:r>
            <a:endParaRPr lang="fr-FR" sz="1400" dirty="0">
              <a:latin typeface="Arial Black" panose="020B0A04020102020204" pitchFamily="34" charset="0"/>
            </a:endParaRPr>
          </a:p>
          <a:p>
            <a:pPr marL="457200" lvl="1" indent="0">
              <a:buNone/>
            </a:pPr>
            <a:r>
              <a:rPr lang="fr-FR" sz="1400" b="1" dirty="0">
                <a:latin typeface="Arial Black" panose="020B0A04020102020204" pitchFamily="34" charset="0"/>
              </a:rPr>
              <a:t>1) Travail d’équipe</a:t>
            </a:r>
            <a:endParaRPr lang="fr-FR" sz="1400" dirty="0">
              <a:latin typeface="Arial Black" panose="020B0A04020102020204" pitchFamily="34" charset="0"/>
            </a:endParaRPr>
          </a:p>
          <a:p>
            <a:pPr marL="457200" lvl="1" indent="0">
              <a:buNone/>
            </a:pPr>
            <a:r>
              <a:rPr lang="fr-FR" sz="1400" b="1" dirty="0">
                <a:latin typeface="Arial Black" panose="020B0A04020102020204" pitchFamily="34" charset="0"/>
              </a:rPr>
              <a:t>2) </a:t>
            </a:r>
            <a:r>
              <a:rPr lang="fr-FR" sz="1400" b="1" dirty="0" err="1">
                <a:latin typeface="Arial Black" panose="020B0A04020102020204" pitchFamily="34" charset="0"/>
              </a:rPr>
              <a:t>Rx</a:t>
            </a:r>
            <a:r>
              <a:rPr lang="fr-FR" sz="1400" b="1" dirty="0">
                <a:latin typeface="Arial Black" panose="020B0A04020102020204" pitchFamily="34" charset="0"/>
              </a:rPr>
              <a:t> thoracique : </a:t>
            </a:r>
            <a:endParaRPr lang="fr-FR" sz="1400" dirty="0">
              <a:latin typeface="Arial Black" panose="020B0A04020102020204" pitchFamily="34" charset="0"/>
            </a:endParaRPr>
          </a:p>
          <a:p>
            <a:pPr marL="914400" lvl="2" indent="0">
              <a:buNone/>
            </a:pPr>
            <a:r>
              <a:rPr lang="fr-FR" sz="1400" b="1" dirty="0">
                <a:latin typeface="Arial Black" panose="020B0A04020102020204" pitchFamily="34" charset="0"/>
              </a:rPr>
              <a:t>4 cas/12</a:t>
            </a:r>
            <a:endParaRPr lang="fr-FR" sz="1400" dirty="0">
              <a:latin typeface="Arial Black" panose="020B0A04020102020204" pitchFamily="34" charset="0"/>
            </a:endParaRPr>
          </a:p>
          <a:p>
            <a:pPr marL="914400" lvl="2" indent="0">
              <a:buNone/>
            </a:pPr>
            <a:r>
              <a:rPr lang="fr-FR" sz="1400" b="1" dirty="0">
                <a:latin typeface="Arial Black" panose="020B0A04020102020204" pitchFamily="34" charset="0"/>
              </a:rPr>
              <a:t>2 cas de milliaire carcinomateuse</a:t>
            </a:r>
            <a:endParaRPr lang="fr-FR" sz="1400" dirty="0">
              <a:latin typeface="Arial Black" panose="020B0A04020102020204" pitchFamily="34" charset="0"/>
            </a:endParaRPr>
          </a:p>
          <a:p>
            <a:pPr marL="457200" lvl="1" indent="0">
              <a:buNone/>
            </a:pPr>
            <a:r>
              <a:rPr lang="fr-FR" sz="1400" b="1" dirty="0">
                <a:latin typeface="Arial Black" panose="020B0A04020102020204" pitchFamily="34" charset="0"/>
              </a:rPr>
              <a:t>3) CPTAF : rarement pratiquée</a:t>
            </a:r>
            <a:endParaRPr lang="fr-FR" sz="1400" dirty="0">
              <a:latin typeface="Arial Black" panose="020B0A04020102020204" pitchFamily="34" charset="0"/>
            </a:endParaRPr>
          </a:p>
          <a:p>
            <a:pPr marL="457200" lvl="1" indent="0">
              <a:buNone/>
            </a:pPr>
            <a:r>
              <a:rPr lang="fr-FR" sz="1400" b="1" dirty="0">
                <a:latin typeface="Arial Black" panose="020B0A04020102020204" pitchFamily="34" charset="0"/>
              </a:rPr>
              <a:t>4) Biopsie extemporanée (thyroide ou adénopathies </a:t>
            </a:r>
            <a:endParaRPr lang="fr-FR" sz="1400" dirty="0">
              <a:latin typeface="Arial Black" panose="020B0A04020102020204" pitchFamily="34" charset="0"/>
            </a:endParaRPr>
          </a:p>
          <a:p>
            <a:pPr marL="457200" lvl="1" indent="0">
              <a:buNone/>
            </a:pPr>
            <a:r>
              <a:rPr lang="fr-FR" sz="1400" b="1" dirty="0">
                <a:latin typeface="Arial Black" panose="020B0A04020102020204" pitchFamily="34" charset="0"/>
              </a:rPr>
              <a:t>     périphériques</a:t>
            </a:r>
            <a:endParaRPr lang="fr-FR" sz="1400" dirty="0">
              <a:latin typeface="Arial Black" panose="020B0A04020102020204" pitchFamily="34" charset="0"/>
            </a:endParaRPr>
          </a:p>
          <a:p>
            <a:pPr marL="457200" lvl="1" indent="0">
              <a:buNone/>
            </a:pPr>
            <a:r>
              <a:rPr lang="fr-FR" sz="1400" b="1" dirty="0">
                <a:latin typeface="Arial Black" panose="020B0A04020102020204" pitchFamily="34" charset="0"/>
              </a:rPr>
              <a:t>5) Histologie/</a:t>
            </a:r>
            <a:r>
              <a:rPr lang="fr-FR" sz="1400" b="1" dirty="0" err="1">
                <a:latin typeface="Arial Black" panose="020B0A04020102020204" pitchFamily="34" charset="0"/>
              </a:rPr>
              <a:t>histo</a:t>
            </a:r>
            <a:r>
              <a:rPr lang="fr-FR" sz="1400" b="1" dirty="0">
                <a:latin typeface="Arial Black" panose="020B0A04020102020204" pitchFamily="34" charset="0"/>
              </a:rPr>
              <a:t>-immunochimie des pièces prélevées</a:t>
            </a:r>
            <a:endParaRPr lang="fr-FR" sz="1400" dirty="0">
              <a:latin typeface="Arial Black" panose="020B0A04020102020204" pitchFamily="34" charset="0"/>
            </a:endParaRPr>
          </a:p>
        </p:txBody>
      </p:sp>
    </p:spTree>
    <p:extLst>
      <p:ext uri="{BB962C8B-B14F-4D97-AF65-F5344CB8AC3E}">
        <p14:creationId xmlns:p14="http://schemas.microsoft.com/office/powerpoint/2010/main" val="182110263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r>
              <a:rPr lang="fr-FR" sz="1400" b="1" dirty="0">
                <a:latin typeface="Arial Black" panose="020B0A04020102020204" pitchFamily="34" charset="0"/>
              </a:rPr>
              <a:t>2.6. Types </a:t>
            </a:r>
            <a:r>
              <a:rPr lang="fr-FR" sz="1400" b="1" dirty="0" smtClean="0">
                <a:latin typeface="Arial Black" panose="020B0A04020102020204" pitchFamily="34" charset="0"/>
              </a:rPr>
              <a:t>histologiques</a:t>
            </a:r>
          </a:p>
          <a:p>
            <a:pPr marL="0" indent="0">
              <a:buNone/>
            </a:pPr>
            <a:endParaRPr lang="fr-FR" dirty="0"/>
          </a:p>
          <a:p>
            <a:pPr marL="457200" lvl="1" indent="0">
              <a:buNone/>
            </a:pPr>
            <a:r>
              <a:rPr lang="fr-FR" sz="1400" b="1" dirty="0">
                <a:latin typeface="Arial Black" panose="020B0A04020102020204" pitchFamily="34" charset="0"/>
              </a:rPr>
              <a:t>1) Carcinome papillaire pur 				5</a:t>
            </a:r>
            <a:endParaRPr lang="fr-FR" sz="1400" dirty="0">
              <a:latin typeface="Arial Black" panose="020B0A04020102020204" pitchFamily="34" charset="0"/>
            </a:endParaRPr>
          </a:p>
          <a:p>
            <a:pPr marL="457200" lvl="1" indent="0">
              <a:buNone/>
            </a:pPr>
            <a:r>
              <a:rPr lang="fr-FR" sz="1400" b="1" dirty="0">
                <a:latin typeface="Arial Black" panose="020B0A04020102020204" pitchFamily="34" charset="0"/>
              </a:rPr>
              <a:t>2) Carcinome vésiculaire </a:t>
            </a:r>
            <a:r>
              <a:rPr lang="fr-FR" sz="1400" b="1" dirty="0" smtClean="0">
                <a:latin typeface="Arial Black" panose="020B0A04020102020204" pitchFamily="34" charset="0"/>
              </a:rPr>
              <a:t>pur</a:t>
            </a:r>
            <a:r>
              <a:rPr lang="fr-FR" sz="1400" b="1" dirty="0">
                <a:latin typeface="Arial Black" panose="020B0A04020102020204" pitchFamily="34" charset="0"/>
              </a:rPr>
              <a:t>			</a:t>
            </a:r>
            <a:r>
              <a:rPr lang="fr-FR" sz="1400" b="1" dirty="0" smtClean="0">
                <a:latin typeface="Arial Black" panose="020B0A04020102020204" pitchFamily="34" charset="0"/>
              </a:rPr>
              <a:t>                2</a:t>
            </a:r>
            <a:endParaRPr lang="fr-FR" sz="1400" dirty="0">
              <a:latin typeface="Arial Black" panose="020B0A04020102020204" pitchFamily="34" charset="0"/>
            </a:endParaRPr>
          </a:p>
          <a:p>
            <a:pPr marL="457200" lvl="1" indent="0">
              <a:buNone/>
            </a:pPr>
            <a:r>
              <a:rPr lang="fr-FR" sz="1400" b="1" dirty="0">
                <a:latin typeface="Arial Black" panose="020B0A04020102020204" pitchFamily="34" charset="0"/>
              </a:rPr>
              <a:t>3) Carcinome mixte (</a:t>
            </a:r>
            <a:r>
              <a:rPr lang="fr-FR" sz="1400" b="1" dirty="0" err="1">
                <a:latin typeface="Arial Black" panose="020B0A04020102020204" pitchFamily="34" charset="0"/>
              </a:rPr>
              <a:t>papillo</a:t>
            </a:r>
            <a:r>
              <a:rPr lang="fr-FR" sz="1400" b="1" dirty="0">
                <a:latin typeface="Arial Black" panose="020B0A04020102020204" pitchFamily="34" charset="0"/>
              </a:rPr>
              <a:t>-vésiculaire) </a:t>
            </a:r>
            <a:r>
              <a:rPr lang="fr-FR" sz="1400" b="1" dirty="0" smtClean="0">
                <a:latin typeface="Arial Black" panose="020B0A04020102020204" pitchFamily="34" charset="0"/>
              </a:rPr>
              <a:t> </a:t>
            </a:r>
            <a:r>
              <a:rPr lang="fr-FR" sz="1400" b="1" dirty="0">
                <a:latin typeface="Arial Black" panose="020B0A04020102020204" pitchFamily="34" charset="0"/>
              </a:rPr>
              <a:t>		</a:t>
            </a:r>
            <a:r>
              <a:rPr lang="fr-FR" sz="1400" b="1" dirty="0" smtClean="0">
                <a:latin typeface="Arial Black" panose="020B0A04020102020204" pitchFamily="34" charset="0"/>
              </a:rPr>
              <a:t>                1</a:t>
            </a:r>
            <a:endParaRPr lang="fr-FR" sz="1400" dirty="0">
              <a:latin typeface="Arial Black" panose="020B0A04020102020204" pitchFamily="34" charset="0"/>
            </a:endParaRPr>
          </a:p>
          <a:p>
            <a:pPr marL="457200" lvl="1" indent="0">
              <a:buNone/>
            </a:pPr>
            <a:r>
              <a:rPr lang="fr-FR" sz="1400" b="1" dirty="0">
                <a:latin typeface="Arial Black" panose="020B0A04020102020204" pitchFamily="34" charset="0"/>
              </a:rPr>
              <a:t>4) Carcinome papillaire infiltrant la capsule </a:t>
            </a:r>
            <a:r>
              <a:rPr lang="fr-FR" sz="1400" b="1" dirty="0" smtClean="0">
                <a:latin typeface="Arial Black" panose="020B0A04020102020204" pitchFamily="34" charset="0"/>
              </a:rPr>
              <a:t> </a:t>
            </a:r>
            <a:r>
              <a:rPr lang="fr-FR" sz="1400" b="1" dirty="0">
                <a:latin typeface="Arial Black" panose="020B0A04020102020204" pitchFamily="34" charset="0"/>
              </a:rPr>
              <a:t>		</a:t>
            </a:r>
            <a:r>
              <a:rPr lang="fr-FR" sz="1400" b="1" dirty="0" smtClean="0">
                <a:latin typeface="Arial Black" panose="020B0A04020102020204" pitchFamily="34" charset="0"/>
              </a:rPr>
              <a:t> 2</a:t>
            </a:r>
            <a:endParaRPr lang="fr-FR" sz="1400" dirty="0">
              <a:latin typeface="Arial Black" panose="020B0A04020102020204" pitchFamily="34" charset="0"/>
            </a:endParaRPr>
          </a:p>
          <a:p>
            <a:pPr marL="457200" lvl="1" indent="0">
              <a:buNone/>
            </a:pPr>
            <a:r>
              <a:rPr lang="fr-FR" sz="1400" b="1" dirty="0">
                <a:latin typeface="Arial Black" panose="020B0A04020102020204" pitchFamily="34" charset="0"/>
              </a:rPr>
              <a:t>5) Carcinome vésiculaire infiltrant la capsule 		</a:t>
            </a:r>
            <a:r>
              <a:rPr lang="fr-FR" sz="1400" b="1" dirty="0" smtClean="0">
                <a:latin typeface="Arial Black" panose="020B0A04020102020204" pitchFamily="34" charset="0"/>
              </a:rPr>
              <a:t> 1</a:t>
            </a:r>
          </a:p>
          <a:p>
            <a:pPr marL="457200" lvl="1" indent="0">
              <a:buNone/>
            </a:pPr>
            <a:r>
              <a:rPr lang="fr-FR" sz="1400" b="1" dirty="0" smtClean="0">
                <a:latin typeface="Arial Black" panose="020B0A04020102020204" pitchFamily="34" charset="0"/>
              </a:rPr>
              <a:t>6</a:t>
            </a:r>
            <a:r>
              <a:rPr lang="fr-FR" sz="1400" b="1" dirty="0">
                <a:latin typeface="Arial Black" panose="020B0A04020102020204" pitchFamily="34" charset="0"/>
              </a:rPr>
              <a:t>) Carcinome </a:t>
            </a:r>
            <a:r>
              <a:rPr lang="fr-FR" sz="1400" b="1" dirty="0" err="1">
                <a:latin typeface="Arial Black" panose="020B0A04020102020204" pitchFamily="34" charset="0"/>
              </a:rPr>
              <a:t>papillo</a:t>
            </a:r>
            <a:r>
              <a:rPr lang="fr-FR" sz="1400" b="1" dirty="0">
                <a:latin typeface="Arial Black" panose="020B0A04020102020204" pitchFamily="34" charset="0"/>
              </a:rPr>
              <a:t>-vésiculaire non </a:t>
            </a:r>
            <a:r>
              <a:rPr lang="fr-FR" sz="1400" b="1" dirty="0" smtClean="0">
                <a:latin typeface="Arial Black" panose="020B0A04020102020204" pitchFamily="34" charset="0"/>
              </a:rPr>
              <a:t>infiltrant</a:t>
            </a:r>
            <a:r>
              <a:rPr lang="fr-FR" sz="1400" b="1" dirty="0">
                <a:latin typeface="Arial Black" panose="020B0A04020102020204" pitchFamily="34" charset="0"/>
              </a:rPr>
              <a:t>	</a:t>
            </a:r>
            <a:r>
              <a:rPr lang="fr-FR" sz="1000" b="1" dirty="0">
                <a:latin typeface="Arial Black" panose="020B0A04020102020204" pitchFamily="34" charset="0"/>
              </a:rPr>
              <a:t>	</a:t>
            </a:r>
            <a:r>
              <a:rPr lang="fr-FR" sz="1000" b="1" dirty="0" smtClean="0">
                <a:latin typeface="Arial Black" panose="020B0A04020102020204" pitchFamily="34" charset="0"/>
              </a:rPr>
              <a:t>   1</a:t>
            </a:r>
            <a:r>
              <a:rPr lang="fr-FR" b="1" dirty="0"/>
              <a:t>	</a:t>
            </a:r>
            <a:endParaRPr lang="fr-FR" dirty="0"/>
          </a:p>
          <a:p>
            <a:endParaRPr lang="fr-FR" dirty="0"/>
          </a:p>
        </p:txBody>
      </p:sp>
    </p:spTree>
    <p:extLst>
      <p:ext uri="{BB962C8B-B14F-4D97-AF65-F5344CB8AC3E}">
        <p14:creationId xmlns:p14="http://schemas.microsoft.com/office/powerpoint/2010/main" val="42166753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r>
              <a:rPr lang="fr-FR" sz="1400" b="1" dirty="0">
                <a:latin typeface="Arial Black" panose="020B0A04020102020204" pitchFamily="34" charset="0"/>
              </a:rPr>
              <a:t>2.7. Valeur diagnostique TSH</a:t>
            </a:r>
            <a:endParaRPr lang="fr-FR" sz="1400" dirty="0">
              <a:latin typeface="Arial Black" panose="020B0A04020102020204" pitchFamily="34" charset="0"/>
            </a:endParaRPr>
          </a:p>
          <a:p>
            <a:pPr lvl="1"/>
            <a:r>
              <a:rPr lang="fr-FR" sz="1400" b="1" dirty="0">
                <a:latin typeface="Arial Black" panose="020B0A04020102020204" pitchFamily="34" charset="0"/>
              </a:rPr>
              <a:t>Indispensable pour le dépistage précoce de l’hypothyroïdie  après le traitement radical</a:t>
            </a:r>
            <a:endParaRPr lang="fr-FR" sz="1400" dirty="0">
              <a:latin typeface="Arial Black" panose="020B0A04020102020204" pitchFamily="34" charset="0"/>
            </a:endParaRPr>
          </a:p>
          <a:p>
            <a:pPr lvl="1"/>
            <a:r>
              <a:rPr lang="fr-FR" sz="1400" b="1" dirty="0">
                <a:latin typeface="Arial Black" panose="020B0A04020102020204" pitchFamily="34" charset="0"/>
              </a:rPr>
              <a:t>Confrontation aux taux circulants des hormones thyroïdiennes obligatoire</a:t>
            </a:r>
            <a:endParaRPr lang="fr-FR" sz="1400" dirty="0">
              <a:latin typeface="Arial Black" panose="020B0A04020102020204" pitchFamily="34" charset="0"/>
            </a:endParaRPr>
          </a:p>
          <a:p>
            <a:endParaRPr lang="fr-FR" dirty="0"/>
          </a:p>
        </p:txBody>
      </p:sp>
    </p:spTree>
    <p:extLst>
      <p:ext uri="{BB962C8B-B14F-4D97-AF65-F5344CB8AC3E}">
        <p14:creationId xmlns:p14="http://schemas.microsoft.com/office/powerpoint/2010/main" val="15036623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marL="0" indent="0">
              <a:buNone/>
            </a:pPr>
            <a:r>
              <a:rPr lang="fr-FR" sz="1600" b="1" dirty="0">
                <a:latin typeface="Arial Black" panose="020B0A04020102020204" pitchFamily="34" charset="0"/>
              </a:rPr>
              <a:t>2.8. Préparation avant l'ingestion du I-131</a:t>
            </a:r>
            <a:endParaRPr lang="fr-FR" sz="1600" dirty="0">
              <a:latin typeface="Arial Black" panose="020B0A04020102020204" pitchFamily="34" charset="0"/>
            </a:endParaRPr>
          </a:p>
          <a:p>
            <a:pPr marL="0" indent="0">
              <a:buNone/>
            </a:pPr>
            <a:r>
              <a:rPr lang="fr-FR" b="1" dirty="0"/>
              <a:t> </a:t>
            </a:r>
            <a:r>
              <a:rPr lang="fr-FR" b="1" dirty="0" smtClean="0"/>
              <a:t>   </a:t>
            </a:r>
            <a:r>
              <a:rPr lang="fr-FR" sz="1400" b="1" dirty="0" smtClean="0">
                <a:latin typeface="Arial Black" panose="020B0A04020102020204" pitchFamily="34" charset="0"/>
              </a:rPr>
              <a:t>2.8.1</a:t>
            </a:r>
            <a:r>
              <a:rPr lang="fr-FR" sz="1400" b="1" dirty="0">
                <a:latin typeface="Arial Black" panose="020B0A04020102020204" pitchFamily="34" charset="0"/>
              </a:rPr>
              <a:t>. Imagerie médicale :</a:t>
            </a:r>
            <a:r>
              <a:rPr lang="fr-FR" sz="1400" dirty="0">
                <a:latin typeface="Arial Black" panose="020B0A04020102020204" pitchFamily="34" charset="0"/>
              </a:rPr>
              <a:t> CT scan thyroïdien/thoracique; </a:t>
            </a:r>
            <a:r>
              <a:rPr lang="fr-FR" sz="1400" dirty="0" err="1">
                <a:latin typeface="Arial Black" panose="020B0A04020102020204" pitchFamily="34" charset="0"/>
              </a:rPr>
              <a:t>Rx</a:t>
            </a:r>
            <a:r>
              <a:rPr lang="fr-FR" sz="1400" dirty="0">
                <a:latin typeface="Arial Black" panose="020B0A04020102020204" pitchFamily="34" charset="0"/>
              </a:rPr>
              <a:t> </a:t>
            </a:r>
          </a:p>
          <a:p>
            <a:pPr marL="0" indent="0">
              <a:buNone/>
            </a:pPr>
            <a:r>
              <a:rPr lang="fr-FR" sz="1400" dirty="0">
                <a:latin typeface="Arial Black" panose="020B0A04020102020204" pitchFamily="34" charset="0"/>
              </a:rPr>
              <a:t>                </a:t>
            </a:r>
            <a:r>
              <a:rPr lang="fr-FR" sz="1400" dirty="0" smtClean="0">
                <a:latin typeface="Arial Black" panose="020B0A04020102020204" pitchFamily="34" charset="0"/>
              </a:rPr>
              <a:t>cervico-thoracique</a:t>
            </a:r>
            <a:r>
              <a:rPr lang="fr-FR" sz="1400" dirty="0">
                <a:latin typeface="Arial Black" panose="020B0A04020102020204" pitchFamily="34" charset="0"/>
              </a:rPr>
              <a:t>; </a:t>
            </a:r>
            <a:r>
              <a:rPr lang="fr-FR" sz="1400" dirty="0" smtClean="0">
                <a:latin typeface="Arial Black" panose="020B0A04020102020204" pitchFamily="34" charset="0"/>
              </a:rPr>
              <a:t>IRM</a:t>
            </a:r>
          </a:p>
          <a:p>
            <a:pPr marL="0" indent="0">
              <a:buNone/>
            </a:pPr>
            <a:r>
              <a:rPr lang="fr-FR" sz="1400" dirty="0">
                <a:latin typeface="Arial Black" panose="020B0A04020102020204" pitchFamily="34" charset="0"/>
              </a:rPr>
              <a:t> </a:t>
            </a:r>
            <a:r>
              <a:rPr lang="fr-FR" sz="1400" dirty="0" smtClean="0">
                <a:latin typeface="Arial Black" panose="020B0A04020102020204" pitchFamily="34" charset="0"/>
              </a:rPr>
              <a:t>    2.8.2</a:t>
            </a:r>
            <a:r>
              <a:rPr lang="fr-FR" sz="1400" dirty="0">
                <a:latin typeface="Arial Black" panose="020B0A04020102020204" pitchFamily="34" charset="0"/>
              </a:rPr>
              <a:t>. Dosages des hormones : TT4/LT4 ; TT3/LT3 ; Tg, TSH, Calcitonine</a:t>
            </a:r>
          </a:p>
          <a:p>
            <a:pPr marL="0" indent="0">
              <a:buNone/>
            </a:pPr>
            <a:r>
              <a:rPr lang="fr-FR" sz="1400" dirty="0">
                <a:latin typeface="Arial Black" panose="020B0A04020102020204" pitchFamily="34" charset="0"/>
              </a:rPr>
              <a:t> </a:t>
            </a:r>
            <a:r>
              <a:rPr lang="fr-FR" sz="1400" dirty="0" smtClean="0">
                <a:latin typeface="Arial Black" panose="020B0A04020102020204" pitchFamily="34" charset="0"/>
              </a:rPr>
              <a:t>    </a:t>
            </a:r>
            <a:endParaRPr lang="fr-FR" dirty="0"/>
          </a:p>
        </p:txBody>
      </p:sp>
    </p:spTree>
    <p:extLst>
      <p:ext uri="{BB962C8B-B14F-4D97-AF65-F5344CB8AC3E}">
        <p14:creationId xmlns:p14="http://schemas.microsoft.com/office/powerpoint/2010/main" val="379127046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r>
              <a:rPr lang="fr-FR" sz="1400" dirty="0">
                <a:latin typeface="Arial Black" panose="020B0A04020102020204" pitchFamily="34" charset="0"/>
              </a:rPr>
              <a:t>2.8.3. Préparation </a:t>
            </a:r>
            <a:r>
              <a:rPr lang="fr-FR" sz="1400" dirty="0" smtClean="0">
                <a:latin typeface="Arial Black" panose="020B0A04020102020204" pitchFamily="34" charset="0"/>
              </a:rPr>
              <a:t>psychologique</a:t>
            </a:r>
          </a:p>
          <a:p>
            <a:pPr marL="0" indent="0">
              <a:buNone/>
            </a:pPr>
            <a:endParaRPr lang="fr-FR" sz="1400" dirty="0">
              <a:latin typeface="Arial Black" panose="020B0A04020102020204" pitchFamily="34" charset="0"/>
            </a:endParaRPr>
          </a:p>
          <a:p>
            <a:pPr marL="457200" lvl="1" indent="0">
              <a:buNone/>
            </a:pPr>
            <a:r>
              <a:rPr lang="fr-FR" sz="1400" dirty="0" smtClean="0">
                <a:latin typeface="Arial Black" panose="020B0A04020102020204" pitchFamily="34" charset="0"/>
              </a:rPr>
              <a:t>1) Préparation </a:t>
            </a:r>
            <a:r>
              <a:rPr lang="fr-FR" sz="1400" dirty="0">
                <a:latin typeface="Arial Black" panose="020B0A04020102020204" pitchFamily="34" charset="0"/>
              </a:rPr>
              <a:t>du malade et ou de la famille : ratio bénéfice/risque  du traitement</a:t>
            </a:r>
          </a:p>
          <a:p>
            <a:pPr marL="457200" lvl="1" indent="0">
              <a:buNone/>
            </a:pPr>
            <a:r>
              <a:rPr lang="fr-FR" sz="1400" dirty="0" smtClean="0">
                <a:latin typeface="Arial Black" panose="020B0A04020102020204" pitchFamily="34" charset="0"/>
              </a:rPr>
              <a:t>2) Consentement </a:t>
            </a:r>
            <a:r>
              <a:rPr lang="fr-FR" sz="1400" dirty="0">
                <a:latin typeface="Arial Black" panose="020B0A04020102020204" pitchFamily="34" charset="0"/>
              </a:rPr>
              <a:t>éclairé et signé du malade ou de la malade</a:t>
            </a:r>
          </a:p>
          <a:p>
            <a:pPr marL="457200" lvl="1" indent="0">
              <a:buNone/>
            </a:pPr>
            <a:r>
              <a:rPr lang="fr-FR" sz="1400" dirty="0" smtClean="0">
                <a:latin typeface="Arial Black" panose="020B0A04020102020204" pitchFamily="34" charset="0"/>
              </a:rPr>
              <a:t>3) Consentement </a:t>
            </a:r>
            <a:r>
              <a:rPr lang="fr-FR" sz="1400" dirty="0">
                <a:latin typeface="Arial Black" panose="020B0A04020102020204" pitchFamily="34" charset="0"/>
              </a:rPr>
              <a:t>éclairé et signé du conjoint si femme mariée en âge de procréation</a:t>
            </a:r>
          </a:p>
          <a:p>
            <a:pPr marL="457200" lvl="1" indent="0">
              <a:buNone/>
            </a:pPr>
            <a:r>
              <a:rPr lang="fr-FR" sz="1400" dirty="0" smtClean="0">
                <a:latin typeface="Arial Black" panose="020B0A04020102020204" pitchFamily="34" charset="0"/>
              </a:rPr>
              <a:t>4) Mesures </a:t>
            </a:r>
            <a:r>
              <a:rPr lang="fr-FR" sz="1400" dirty="0">
                <a:latin typeface="Arial Black" panose="020B0A04020102020204" pitchFamily="34" charset="0"/>
              </a:rPr>
              <a:t>de contraception pour les couples mariés en âge de reproduction : 6-8 mois post-I-131</a:t>
            </a:r>
          </a:p>
          <a:p>
            <a:pPr marL="457200" lvl="1" indent="0">
              <a:buNone/>
            </a:pPr>
            <a:r>
              <a:rPr lang="fr-FR" sz="1400" dirty="0" smtClean="0">
                <a:latin typeface="Arial Black" panose="020B0A04020102020204" pitchFamily="34" charset="0"/>
              </a:rPr>
              <a:t>5) Eviction </a:t>
            </a:r>
            <a:r>
              <a:rPr lang="fr-FR" sz="1400" dirty="0">
                <a:latin typeface="Arial Black" panose="020B0A04020102020204" pitchFamily="34" charset="0"/>
              </a:rPr>
              <a:t>des explorations recourant aux produits de contraste iodé pendant au moins 6 mois</a:t>
            </a:r>
          </a:p>
          <a:p>
            <a:endParaRPr lang="fr-FR" dirty="0"/>
          </a:p>
        </p:txBody>
      </p:sp>
    </p:spTree>
    <p:extLst>
      <p:ext uri="{BB962C8B-B14F-4D97-AF65-F5344CB8AC3E}">
        <p14:creationId xmlns:p14="http://schemas.microsoft.com/office/powerpoint/2010/main" val="406535738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marL="0" indent="0">
              <a:buNone/>
            </a:pPr>
            <a:r>
              <a:rPr lang="fr-FR" sz="1600" dirty="0">
                <a:latin typeface="Arial Black" panose="020B0A04020102020204" pitchFamily="34" charset="0"/>
              </a:rPr>
              <a:t>2.8.4. Mesures de radioprotection face aux visiteurs et </a:t>
            </a:r>
            <a:r>
              <a:rPr lang="fr-FR" sz="1600" dirty="0" smtClean="0">
                <a:latin typeface="Arial Black" panose="020B0A04020102020204" pitchFamily="34" charset="0"/>
              </a:rPr>
              <a:t>membres </a:t>
            </a:r>
            <a:r>
              <a:rPr lang="fr-FR" sz="1600" dirty="0">
                <a:latin typeface="Arial Black" panose="020B0A04020102020204" pitchFamily="34" charset="0"/>
              </a:rPr>
              <a:t>de famille pendant la </a:t>
            </a:r>
            <a:endParaRPr lang="fr-FR" sz="1600" dirty="0" smtClean="0">
              <a:latin typeface="Arial Black" panose="020B0A04020102020204" pitchFamily="34" charset="0"/>
            </a:endParaRPr>
          </a:p>
          <a:p>
            <a:pPr marL="0" indent="0">
              <a:buNone/>
            </a:pPr>
            <a:r>
              <a:rPr lang="fr-FR" sz="1600" dirty="0">
                <a:latin typeface="Arial Black" panose="020B0A04020102020204" pitchFamily="34" charset="0"/>
              </a:rPr>
              <a:t> </a:t>
            </a:r>
            <a:r>
              <a:rPr lang="fr-FR" sz="1600" dirty="0" smtClean="0">
                <a:latin typeface="Arial Black" panose="020B0A04020102020204" pitchFamily="34" charset="0"/>
              </a:rPr>
              <a:t>         quarantaine:</a:t>
            </a:r>
            <a:endParaRPr lang="fr-FR" sz="1600" dirty="0">
              <a:latin typeface="Arial Black" panose="020B0A04020102020204" pitchFamily="34" charset="0"/>
            </a:endParaRPr>
          </a:p>
          <a:p>
            <a:pPr marL="0" lvl="0" indent="0">
              <a:buNone/>
            </a:pPr>
            <a:r>
              <a:rPr lang="fr-FR" sz="1600" dirty="0" smtClean="0">
                <a:latin typeface="Arial Black" panose="020B0A04020102020204" pitchFamily="34" charset="0"/>
              </a:rPr>
              <a:t>	1) Distance </a:t>
            </a:r>
            <a:r>
              <a:rPr lang="fr-FR" sz="1600" dirty="0">
                <a:latin typeface="Arial Black" panose="020B0A04020102020204" pitchFamily="34" charset="0"/>
              </a:rPr>
              <a:t>par rapport au malade et durée de visite</a:t>
            </a:r>
          </a:p>
          <a:p>
            <a:pPr marL="0" lvl="0" indent="0">
              <a:buNone/>
            </a:pPr>
            <a:r>
              <a:rPr lang="fr-FR" sz="1600" dirty="0" smtClean="0">
                <a:latin typeface="Arial Black" panose="020B0A04020102020204" pitchFamily="34" charset="0"/>
              </a:rPr>
              <a:t>	2) Eviction </a:t>
            </a:r>
            <a:r>
              <a:rPr lang="fr-FR" sz="1600" dirty="0">
                <a:latin typeface="Arial Black" panose="020B0A04020102020204" pitchFamily="34" charset="0"/>
              </a:rPr>
              <a:t>des objets utilitaires du malade </a:t>
            </a:r>
          </a:p>
          <a:p>
            <a:pPr marL="0" lvl="0" indent="0">
              <a:buNone/>
            </a:pPr>
            <a:r>
              <a:rPr lang="fr-FR" sz="1600" dirty="0" smtClean="0">
                <a:latin typeface="Arial Black" panose="020B0A04020102020204" pitchFamily="34" charset="0"/>
              </a:rPr>
              <a:t>	3) Pot </a:t>
            </a:r>
            <a:r>
              <a:rPr lang="fr-FR" sz="1600" dirty="0">
                <a:latin typeface="Arial Black" panose="020B0A04020102020204" pitchFamily="34" charset="0"/>
              </a:rPr>
              <a:t>personnel pour la collecte des urines et utilisation de toilette avec eau </a:t>
            </a:r>
            <a:endParaRPr lang="fr-FR" sz="1600" dirty="0" smtClean="0">
              <a:latin typeface="Arial Black" panose="020B0A04020102020204" pitchFamily="34" charset="0"/>
            </a:endParaRPr>
          </a:p>
          <a:p>
            <a:pPr marL="0" lvl="0" indent="0">
              <a:buNone/>
            </a:pPr>
            <a:r>
              <a:rPr lang="fr-FR" sz="1600" dirty="0">
                <a:latin typeface="Arial Black" panose="020B0A04020102020204" pitchFamily="34" charset="0"/>
              </a:rPr>
              <a:t> </a:t>
            </a:r>
            <a:r>
              <a:rPr lang="fr-FR" sz="1600" dirty="0" smtClean="0">
                <a:latin typeface="Arial Black" panose="020B0A04020102020204" pitchFamily="34" charset="0"/>
              </a:rPr>
              <a:t>                 courante</a:t>
            </a:r>
            <a:endParaRPr lang="fr-FR" sz="1600" dirty="0">
              <a:latin typeface="Arial Black" panose="020B0A04020102020204" pitchFamily="34" charset="0"/>
            </a:endParaRPr>
          </a:p>
          <a:p>
            <a:pPr marL="0" indent="0">
              <a:buNone/>
            </a:pPr>
            <a:r>
              <a:rPr lang="fr-FR" sz="1600" dirty="0" smtClean="0">
                <a:latin typeface="Arial Black" panose="020B0A04020102020204" pitchFamily="34" charset="0"/>
              </a:rPr>
              <a:t>2.8.5</a:t>
            </a:r>
            <a:r>
              <a:rPr lang="fr-FR" sz="1600" dirty="0">
                <a:latin typeface="Arial Black" panose="020B0A04020102020204" pitchFamily="34" charset="0"/>
              </a:rPr>
              <a:t>. Mesures de radioprotection face au conjoint ou à la </a:t>
            </a:r>
            <a:r>
              <a:rPr lang="fr-FR" sz="1600" dirty="0" smtClean="0">
                <a:latin typeface="Arial Black" panose="020B0A04020102020204" pitchFamily="34" charset="0"/>
              </a:rPr>
              <a:t>conjointe </a:t>
            </a:r>
            <a:r>
              <a:rPr lang="fr-FR" sz="1600" dirty="0">
                <a:latin typeface="Arial Black" panose="020B0A04020102020204" pitchFamily="34" charset="0"/>
              </a:rPr>
              <a:t>à domicile :</a:t>
            </a:r>
          </a:p>
          <a:p>
            <a:pPr marL="0" lvl="0" indent="0">
              <a:buNone/>
            </a:pPr>
            <a:r>
              <a:rPr lang="fr-FR" sz="1600" dirty="0" smtClean="0">
                <a:latin typeface="Arial Black" panose="020B0A04020102020204" pitchFamily="34" charset="0"/>
              </a:rPr>
              <a:t>	1) Séparation </a:t>
            </a:r>
            <a:r>
              <a:rPr lang="fr-FR" sz="1600" dirty="0">
                <a:latin typeface="Arial Black" panose="020B0A04020102020204" pitchFamily="34" charset="0"/>
              </a:rPr>
              <a:t>des </a:t>
            </a:r>
            <a:r>
              <a:rPr lang="fr-FR" sz="1600" dirty="0" smtClean="0">
                <a:latin typeface="Arial Black" panose="020B0A04020102020204" pitchFamily="34" charset="0"/>
              </a:rPr>
              <a:t>lits: 3-7 jours</a:t>
            </a:r>
            <a:endParaRPr lang="fr-FR" sz="1600" dirty="0">
              <a:latin typeface="Arial Black" panose="020B0A04020102020204" pitchFamily="34" charset="0"/>
            </a:endParaRPr>
          </a:p>
          <a:p>
            <a:pPr marL="0" lvl="0" indent="0">
              <a:buNone/>
            </a:pPr>
            <a:r>
              <a:rPr lang="fr-FR" sz="1600" dirty="0" smtClean="0">
                <a:latin typeface="Arial Black" panose="020B0A04020102020204" pitchFamily="34" charset="0"/>
              </a:rPr>
              <a:t>	2) Pas </a:t>
            </a:r>
            <a:r>
              <a:rPr lang="fr-FR" sz="1600" dirty="0">
                <a:latin typeface="Arial Black" panose="020B0A04020102020204" pitchFamily="34" charset="0"/>
              </a:rPr>
              <a:t>de contact direct de plus de 30 minutes</a:t>
            </a:r>
          </a:p>
          <a:p>
            <a:endParaRPr lang="fr-FR" dirty="0"/>
          </a:p>
        </p:txBody>
      </p:sp>
    </p:spTree>
    <p:extLst>
      <p:ext uri="{BB962C8B-B14F-4D97-AF65-F5344CB8AC3E}">
        <p14:creationId xmlns:p14="http://schemas.microsoft.com/office/powerpoint/2010/main" val="20844099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77500" lnSpcReduction="20000"/>
          </a:bodyPr>
          <a:lstStyle/>
          <a:p>
            <a:pPr marL="0" indent="0">
              <a:buNone/>
            </a:pPr>
            <a:endParaRPr lang="fr-FR" dirty="0"/>
          </a:p>
          <a:p>
            <a:pPr marL="514350" lvl="0" indent="-514350">
              <a:buAutoNum type="arabicPeriod"/>
            </a:pPr>
            <a:r>
              <a:rPr lang="fr-FR" dirty="0" smtClean="0"/>
              <a:t>Anatomie </a:t>
            </a:r>
            <a:r>
              <a:rPr lang="fr-FR" dirty="0"/>
              <a:t>et physiologie de la glande </a:t>
            </a:r>
            <a:r>
              <a:rPr lang="fr-FR" dirty="0" smtClean="0"/>
              <a:t>thyroide</a:t>
            </a:r>
          </a:p>
          <a:p>
            <a:pPr marL="0" lvl="0" indent="0">
              <a:buNone/>
            </a:pPr>
            <a:endParaRPr lang="fr-FR" dirty="0"/>
          </a:p>
          <a:p>
            <a:pPr marL="0" indent="0">
              <a:buNone/>
            </a:pPr>
            <a:r>
              <a:rPr lang="fr-FR" dirty="0"/>
              <a:t> 	</a:t>
            </a:r>
            <a:r>
              <a:rPr lang="fr-FR" b="1" dirty="0"/>
              <a:t>1.1. Anatomique macroscopique et topographique</a:t>
            </a:r>
            <a:endParaRPr lang="fr-FR" dirty="0"/>
          </a:p>
          <a:p>
            <a:pPr marL="0" indent="0">
              <a:buNone/>
            </a:pPr>
            <a:r>
              <a:rPr lang="fr-FR" dirty="0"/>
              <a:t> </a:t>
            </a:r>
          </a:p>
          <a:p>
            <a:pPr marL="0" lvl="0" indent="0">
              <a:buNone/>
            </a:pPr>
            <a:r>
              <a:rPr lang="fr-FR" dirty="0" smtClean="0"/>
              <a:t>	- Poids</a:t>
            </a:r>
            <a:r>
              <a:rPr lang="fr-FR" dirty="0"/>
              <a:t> : 20-30 g</a:t>
            </a:r>
          </a:p>
          <a:p>
            <a:pPr marL="0" lvl="0" indent="0">
              <a:buNone/>
            </a:pPr>
            <a:r>
              <a:rPr lang="fr-FR" dirty="0" smtClean="0"/>
              <a:t>	- Siège</a:t>
            </a:r>
            <a:r>
              <a:rPr lang="fr-FR" dirty="0"/>
              <a:t> : superficiel dans la partie antéro-inférieure du cou, devant la base </a:t>
            </a:r>
            <a:endParaRPr lang="fr-FR" dirty="0" smtClean="0"/>
          </a:p>
          <a:p>
            <a:pPr marL="0" lvl="0" indent="0">
              <a:buNone/>
            </a:pPr>
            <a:r>
              <a:rPr lang="fr-FR" dirty="0"/>
              <a:t> </a:t>
            </a:r>
            <a:r>
              <a:rPr lang="fr-FR" dirty="0" smtClean="0"/>
              <a:t>                            du </a:t>
            </a:r>
            <a:r>
              <a:rPr lang="fr-FR" dirty="0"/>
              <a:t>larynx et des premiers anneaux  trachéaux.</a:t>
            </a:r>
          </a:p>
          <a:p>
            <a:pPr marL="0" lvl="0" indent="0">
              <a:buNone/>
            </a:pPr>
            <a:r>
              <a:rPr lang="fr-FR" dirty="0" smtClean="0"/>
              <a:t>	- Forme</a:t>
            </a:r>
            <a:r>
              <a:rPr lang="fr-FR" dirty="0"/>
              <a:t> : comme un papillon  comprenant : </a:t>
            </a:r>
          </a:p>
          <a:p>
            <a:pPr marL="0" lvl="0" indent="0">
              <a:buNone/>
            </a:pPr>
            <a:r>
              <a:rPr lang="fr-FR" dirty="0" smtClean="0"/>
              <a:t>	               deux </a:t>
            </a:r>
            <a:r>
              <a:rPr lang="fr-FR" dirty="0"/>
              <a:t>lobes latéraux verticaux, appliqués sur les faces latérales de la </a:t>
            </a:r>
            <a:endParaRPr lang="fr-FR" dirty="0" smtClean="0"/>
          </a:p>
          <a:p>
            <a:pPr marL="0" lvl="0" indent="0">
              <a:buNone/>
            </a:pPr>
            <a:r>
              <a:rPr lang="fr-FR" dirty="0"/>
              <a:t> </a:t>
            </a:r>
            <a:r>
              <a:rPr lang="fr-FR" dirty="0" smtClean="0"/>
              <a:t>                             trachée un </a:t>
            </a:r>
            <a:r>
              <a:rPr lang="fr-FR" dirty="0"/>
              <a:t>pont horizontal de tissu réunissant les deux lobes, appelé </a:t>
            </a:r>
            <a:endParaRPr lang="fr-FR" dirty="0" smtClean="0"/>
          </a:p>
          <a:p>
            <a:pPr marL="0" lvl="0" indent="0">
              <a:buNone/>
            </a:pPr>
            <a:r>
              <a:rPr lang="fr-FR" dirty="0"/>
              <a:t> </a:t>
            </a:r>
            <a:r>
              <a:rPr lang="fr-FR" dirty="0" smtClean="0"/>
              <a:t>                             isthme thyroïdien</a:t>
            </a:r>
            <a:endParaRPr lang="fr-FR" dirty="0"/>
          </a:p>
          <a:p>
            <a:endParaRPr lang="fr-FR" dirty="0"/>
          </a:p>
        </p:txBody>
      </p:sp>
    </p:spTree>
    <p:extLst>
      <p:ext uri="{BB962C8B-B14F-4D97-AF65-F5344CB8AC3E}">
        <p14:creationId xmlns:p14="http://schemas.microsoft.com/office/powerpoint/2010/main" val="410469479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55000" lnSpcReduction="20000"/>
          </a:bodyPr>
          <a:lstStyle/>
          <a:p>
            <a:pPr marL="0" indent="0">
              <a:buNone/>
            </a:pPr>
            <a:r>
              <a:rPr lang="fr-FR" sz="5600" dirty="0">
                <a:solidFill>
                  <a:srgbClr val="000000"/>
                </a:solidFill>
                <a:latin typeface="Arial Black" panose="020B0A04020102020204" pitchFamily="34" charset="0"/>
              </a:rPr>
              <a:t>	</a:t>
            </a:r>
            <a:r>
              <a:rPr lang="fr-FR" sz="4000" b="0" i="0" u="none" strike="noStrike" baseline="0" dirty="0" smtClean="0">
                <a:solidFill>
                  <a:srgbClr val="000000"/>
                </a:solidFill>
                <a:latin typeface="Arial Black" panose="020B0A04020102020204" pitchFamily="34" charset="0"/>
              </a:rPr>
              <a:t>2.9. Résultats obtenus chez les 12 malades pris en charge 	</a:t>
            </a:r>
          </a:p>
          <a:p>
            <a:endParaRPr lang="fr-FR" sz="4000" b="1" i="0" u="none" strike="noStrike" baseline="0" dirty="0" smtClean="0">
              <a:solidFill>
                <a:srgbClr val="000000"/>
              </a:solidFill>
              <a:latin typeface="Arial Black" panose="020B0A04020102020204" pitchFamily="34" charset="0"/>
            </a:endParaRPr>
          </a:p>
          <a:p>
            <a:endParaRPr lang="fr-FR" sz="4000" b="0" i="0" u="none" strike="noStrike" baseline="0" dirty="0" smtClean="0">
              <a:latin typeface="Arial Black" panose="020B0A04020102020204" pitchFamily="34" charset="0"/>
            </a:endParaRPr>
          </a:p>
          <a:p>
            <a:pPr marL="0" indent="0">
              <a:buNone/>
            </a:pPr>
            <a:r>
              <a:rPr lang="fr-FR" sz="4000" b="0" i="0" u="none" strike="noStrike" baseline="0" dirty="0" smtClean="0">
                <a:solidFill>
                  <a:srgbClr val="000000"/>
                </a:solidFill>
                <a:latin typeface="Arial Black" panose="020B0A04020102020204" pitchFamily="34" charset="0"/>
              </a:rPr>
              <a:t>1) Absence de masse thyroïdienne détectée :           6 cas (50%)</a:t>
            </a:r>
            <a:endParaRPr lang="fr-FR" sz="4000" b="0" i="0" u="none" strike="noStrike" baseline="0" dirty="0" smtClean="0">
              <a:latin typeface="Arial Black" panose="020B0A04020102020204" pitchFamily="34" charset="0"/>
            </a:endParaRPr>
          </a:p>
          <a:p>
            <a:pPr marL="0" indent="0">
              <a:buNone/>
            </a:pPr>
            <a:r>
              <a:rPr lang="fr-FR" sz="4000" b="0" i="0" u="none" strike="noStrike" baseline="0" dirty="0" smtClean="0">
                <a:solidFill>
                  <a:srgbClr val="000000"/>
                </a:solidFill>
                <a:latin typeface="Arial Black" panose="020B0A04020102020204" pitchFamily="34" charset="0"/>
              </a:rPr>
              <a:t>2) Moignons thyroïdiens de 9,1-17,5 ml :                    2 cas (16,7%)</a:t>
            </a:r>
            <a:endParaRPr lang="fr-FR" sz="4000" b="0" i="0" u="none" strike="noStrike" baseline="0" dirty="0" smtClean="0">
              <a:latin typeface="Arial Black" panose="020B0A04020102020204" pitchFamily="34" charset="0"/>
            </a:endParaRPr>
          </a:p>
          <a:p>
            <a:pPr marL="0" indent="0">
              <a:buNone/>
            </a:pPr>
            <a:r>
              <a:rPr lang="fr-FR" sz="4000" b="0" i="0" u="none" strike="noStrike" baseline="0" dirty="0" smtClean="0">
                <a:solidFill>
                  <a:srgbClr val="000000"/>
                </a:solidFill>
                <a:latin typeface="Arial Black" panose="020B0A04020102020204" pitchFamily="34" charset="0"/>
              </a:rPr>
              <a:t>4) Masse thyroïdienne de 39,1ml :                              1 cas (8,3%)</a:t>
            </a:r>
            <a:endParaRPr lang="fr-FR" sz="4000" b="0" i="0" u="none" strike="noStrike" baseline="0" dirty="0" smtClean="0">
              <a:latin typeface="Arial Black" panose="020B0A04020102020204" pitchFamily="34" charset="0"/>
            </a:endParaRPr>
          </a:p>
          <a:p>
            <a:pPr marL="0" indent="0">
              <a:buNone/>
            </a:pPr>
            <a:r>
              <a:rPr lang="fr-FR" sz="4000" b="0" i="0" u="none" strike="noStrike" baseline="0" dirty="0" smtClean="0">
                <a:solidFill>
                  <a:srgbClr val="000000"/>
                </a:solidFill>
                <a:latin typeface="Arial Black" panose="020B0A04020102020204" pitchFamily="34" charset="0"/>
              </a:rPr>
              <a:t>3) Nodules </a:t>
            </a:r>
            <a:r>
              <a:rPr lang="fr-FR" sz="4000" b="0" i="0" u="none" strike="noStrike" baseline="0" dirty="0" err="1" smtClean="0">
                <a:solidFill>
                  <a:srgbClr val="000000"/>
                </a:solidFill>
                <a:latin typeface="Arial Black" panose="020B0A04020102020204" pitchFamily="34" charset="0"/>
              </a:rPr>
              <a:t>fibrosés</a:t>
            </a:r>
            <a:r>
              <a:rPr lang="fr-FR" sz="4000" b="0" i="0" u="none" strike="noStrike" baseline="0" dirty="0" smtClean="0">
                <a:solidFill>
                  <a:srgbClr val="000000"/>
                </a:solidFill>
                <a:latin typeface="Arial Black" panose="020B0A04020102020204" pitchFamily="34" charset="0"/>
              </a:rPr>
              <a:t> non fonctionnels :                       1 cas (8,3%)</a:t>
            </a:r>
            <a:endParaRPr lang="fr-FR" sz="4000" b="0" i="0" u="none" strike="noStrike" baseline="0" dirty="0" smtClean="0">
              <a:latin typeface="Arial Black" panose="020B0A04020102020204" pitchFamily="34" charset="0"/>
            </a:endParaRPr>
          </a:p>
          <a:p>
            <a:pPr marL="0" indent="0">
              <a:buNone/>
            </a:pPr>
            <a:r>
              <a:rPr lang="fr-FR" sz="4000" b="0" i="0" u="none" strike="noStrike" baseline="0" dirty="0" smtClean="0">
                <a:solidFill>
                  <a:srgbClr val="000000"/>
                </a:solidFill>
                <a:latin typeface="Arial Black" panose="020B0A04020102020204" pitchFamily="34" charset="0"/>
              </a:rPr>
              <a:t>5) Hypertrophie isolée  de l'isthme :                           1 cas (8,3%)</a:t>
            </a:r>
            <a:endParaRPr lang="fr-FR" sz="4000" b="0" i="0" u="none" strike="noStrike" baseline="0" dirty="0" smtClean="0">
              <a:latin typeface="Arial Black" panose="020B0A04020102020204" pitchFamily="34" charset="0"/>
            </a:endParaRPr>
          </a:p>
          <a:p>
            <a:pPr marL="0" indent="0">
              <a:buNone/>
            </a:pPr>
            <a:r>
              <a:rPr lang="fr-FR" sz="4000" b="0" i="0" u="none" strike="noStrike" baseline="0" dirty="0" smtClean="0">
                <a:solidFill>
                  <a:srgbClr val="000000"/>
                </a:solidFill>
                <a:latin typeface="Arial Black" panose="020B0A04020102020204" pitchFamily="34" charset="0"/>
              </a:rPr>
              <a:t>6) Survie de 12 ans sans goitre :                                 1 cas (8,3%)</a:t>
            </a:r>
          </a:p>
          <a:p>
            <a:pPr marL="0" indent="0">
              <a:buNone/>
            </a:pPr>
            <a:r>
              <a:rPr lang="fr-FR" sz="4000" b="0" i="0" u="none" strike="noStrike" baseline="0" dirty="0" smtClean="0">
                <a:solidFill>
                  <a:srgbClr val="000000"/>
                </a:solidFill>
                <a:latin typeface="Arial Black" panose="020B0A04020102020204" pitchFamily="34" charset="0"/>
              </a:rPr>
              <a:t>	</a:t>
            </a:r>
            <a:endParaRPr lang="fr-FR" sz="4000" dirty="0"/>
          </a:p>
        </p:txBody>
      </p:sp>
    </p:spTree>
    <p:extLst>
      <p:ext uri="{BB962C8B-B14F-4D97-AF65-F5344CB8AC3E}">
        <p14:creationId xmlns:p14="http://schemas.microsoft.com/office/powerpoint/2010/main" val="252899746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endParaRPr lang="fr-FR" sz="1600" dirty="0">
              <a:solidFill>
                <a:srgbClr val="000000"/>
              </a:solidFill>
              <a:latin typeface="Arial Black" panose="020B0A04020102020204" pitchFamily="34" charset="0"/>
            </a:endParaRPr>
          </a:p>
          <a:p>
            <a:pPr marL="0" indent="0">
              <a:buNone/>
            </a:pPr>
            <a:r>
              <a:rPr lang="fr-FR" sz="1600" dirty="0">
                <a:solidFill>
                  <a:srgbClr val="000000"/>
                </a:solidFill>
                <a:latin typeface="Arial Black" panose="020B0A04020102020204" pitchFamily="34" charset="0"/>
              </a:rPr>
              <a:t>2.10. Conclusion : </a:t>
            </a:r>
          </a:p>
          <a:p>
            <a:pPr lvl="1">
              <a:buClr>
                <a:srgbClr val="000000"/>
              </a:buClr>
              <a:buFont typeface="Wingdings" panose="05000000000000000000" pitchFamily="2" charset="2"/>
              <a:buChar char="Ø"/>
            </a:pPr>
            <a:r>
              <a:rPr lang="fr-FR" sz="1600" dirty="0">
                <a:solidFill>
                  <a:srgbClr val="000000"/>
                </a:solidFill>
                <a:latin typeface="Arial Black" panose="020B0A04020102020204" pitchFamily="34" charset="0"/>
              </a:rPr>
              <a:t>Encourageant, en ce qui concerne la non évolution de la maladie (66,7%), sous réserve du nombre très limité des cas</a:t>
            </a:r>
          </a:p>
          <a:p>
            <a:pPr lvl="1">
              <a:buClr>
                <a:srgbClr val="000000"/>
              </a:buClr>
              <a:buFont typeface="Wingdings" panose="05000000000000000000" pitchFamily="2" charset="2"/>
              <a:buChar char="Ø"/>
            </a:pPr>
            <a:r>
              <a:rPr lang="fr-FR" sz="1600" dirty="0">
                <a:solidFill>
                  <a:srgbClr val="000000"/>
                </a:solidFill>
                <a:latin typeface="Arial Black" panose="020B0A04020102020204" pitchFamily="34" charset="0"/>
              </a:rPr>
              <a:t>Ne pas oublier en Médecine due c’est rare  à 1% de la population est à 100% pour un individu </a:t>
            </a:r>
            <a:r>
              <a:rPr lang="fr-FR" sz="1600" dirty="0" smtClean="0">
                <a:solidFill>
                  <a:srgbClr val="000000"/>
                </a:solidFill>
                <a:latin typeface="Arial Black" panose="020B0A04020102020204" pitchFamily="34" charset="0"/>
              </a:rPr>
              <a:t>!</a:t>
            </a:r>
            <a:endParaRPr lang="fr-FR" sz="1600" dirty="0">
              <a:solidFill>
                <a:srgbClr val="000000"/>
              </a:solidFill>
              <a:latin typeface="Arial Black" panose="020B0A04020102020204" pitchFamily="34" charset="0"/>
            </a:endParaRPr>
          </a:p>
        </p:txBody>
      </p:sp>
    </p:spTree>
    <p:extLst>
      <p:ext uri="{BB962C8B-B14F-4D97-AF65-F5344CB8AC3E}">
        <p14:creationId xmlns:p14="http://schemas.microsoft.com/office/powerpoint/2010/main" val="406311097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marL="0" indent="0">
              <a:buNone/>
            </a:pPr>
            <a:r>
              <a:rPr lang="fr-FR" sz="1900" dirty="0">
                <a:solidFill>
                  <a:srgbClr val="000000"/>
                </a:solidFill>
                <a:latin typeface="Arial Black" panose="020B0A04020102020204" pitchFamily="34" charset="0"/>
              </a:rPr>
              <a:t>2.11.  Difficultés</a:t>
            </a:r>
            <a:r>
              <a:rPr lang="fr-FR" sz="1900" b="1" dirty="0">
                <a:solidFill>
                  <a:srgbClr val="000000"/>
                </a:solidFill>
                <a:latin typeface="Arial Black" panose="020B0A04020102020204" pitchFamily="34" charset="0"/>
              </a:rPr>
              <a:t> </a:t>
            </a:r>
            <a:r>
              <a:rPr lang="fr-FR" sz="1900" b="1" dirty="0" smtClean="0">
                <a:solidFill>
                  <a:srgbClr val="000000"/>
                </a:solidFill>
                <a:latin typeface="Arial Black" panose="020B0A04020102020204" pitchFamily="34" charset="0"/>
              </a:rPr>
              <a:t>rencontrées</a:t>
            </a:r>
          </a:p>
          <a:p>
            <a:pPr marL="0" indent="0">
              <a:buNone/>
            </a:pPr>
            <a:endParaRPr lang="fr-FR" sz="1900" b="1" dirty="0">
              <a:solidFill>
                <a:srgbClr val="000000"/>
              </a:solidFill>
              <a:latin typeface="Arial Black" panose="020B0A04020102020204" pitchFamily="34" charset="0"/>
            </a:endParaRPr>
          </a:p>
          <a:p>
            <a:pPr marL="457200" lvl="1" indent="0">
              <a:buClr>
                <a:srgbClr val="000000"/>
              </a:buClr>
              <a:buNone/>
            </a:pPr>
            <a:r>
              <a:rPr lang="fr-FR" sz="1500" dirty="0" smtClean="0">
                <a:solidFill>
                  <a:srgbClr val="000000"/>
                </a:solidFill>
                <a:latin typeface="Arial Black" panose="020B0A04020102020204" pitchFamily="34" charset="0"/>
              </a:rPr>
              <a:t>1) Difficultés </a:t>
            </a:r>
            <a:r>
              <a:rPr lang="fr-FR" sz="1500" dirty="0">
                <a:solidFill>
                  <a:srgbClr val="000000"/>
                </a:solidFill>
                <a:latin typeface="Arial Black" panose="020B0A04020102020204" pitchFamily="34" charset="0"/>
              </a:rPr>
              <a:t>d’accès aux CUK pour les malades de l’intérieur du pays</a:t>
            </a:r>
          </a:p>
          <a:p>
            <a:pPr marL="457200" lvl="1" indent="0">
              <a:buClr>
                <a:srgbClr val="000000"/>
              </a:buClr>
              <a:buNone/>
            </a:pPr>
            <a:r>
              <a:rPr lang="fr-FR" sz="1500" dirty="0" smtClean="0">
                <a:solidFill>
                  <a:srgbClr val="000000"/>
                </a:solidFill>
                <a:latin typeface="Arial Black" panose="020B0A04020102020204" pitchFamily="34" charset="0"/>
              </a:rPr>
              <a:t>2) Retard </a:t>
            </a:r>
            <a:r>
              <a:rPr lang="fr-FR" sz="1500" dirty="0">
                <a:solidFill>
                  <a:srgbClr val="000000"/>
                </a:solidFill>
                <a:latin typeface="Arial Black" panose="020B0A04020102020204" pitchFamily="34" charset="0"/>
              </a:rPr>
              <a:t>de diagnostic du cancer de la thyroide, alors que la fréquence du goitre augmente et </a:t>
            </a:r>
            <a:endParaRPr lang="fr-FR" sz="1500" dirty="0" smtClean="0">
              <a:solidFill>
                <a:srgbClr val="000000"/>
              </a:solidFill>
              <a:latin typeface="Arial Black" panose="020B0A04020102020204" pitchFamily="34" charset="0"/>
            </a:endParaRPr>
          </a:p>
          <a:p>
            <a:pPr marL="457200" lvl="1" indent="0">
              <a:buClr>
                <a:srgbClr val="000000"/>
              </a:buClr>
              <a:buNone/>
            </a:pPr>
            <a:r>
              <a:rPr lang="fr-FR" sz="1500" dirty="0">
                <a:solidFill>
                  <a:srgbClr val="000000"/>
                </a:solidFill>
                <a:latin typeface="Arial Black" panose="020B0A04020102020204" pitchFamily="34" charset="0"/>
              </a:rPr>
              <a:t> </a:t>
            </a:r>
            <a:r>
              <a:rPr lang="fr-FR" sz="1500" dirty="0" smtClean="0">
                <a:solidFill>
                  <a:srgbClr val="000000"/>
                </a:solidFill>
                <a:latin typeface="Arial Black" panose="020B0A04020102020204" pitchFamily="34" charset="0"/>
              </a:rPr>
              <a:t>   constitue </a:t>
            </a:r>
            <a:r>
              <a:rPr lang="fr-FR" sz="1500" dirty="0">
                <a:solidFill>
                  <a:srgbClr val="000000"/>
                </a:solidFill>
                <a:latin typeface="Arial Black" panose="020B0A04020102020204" pitchFamily="34" charset="0"/>
              </a:rPr>
              <a:t>la 2</a:t>
            </a:r>
            <a:r>
              <a:rPr lang="fr-FR" sz="1500" baseline="30000" dirty="0">
                <a:solidFill>
                  <a:srgbClr val="000000"/>
                </a:solidFill>
                <a:latin typeface="Arial Black" panose="020B0A04020102020204" pitchFamily="34" charset="0"/>
              </a:rPr>
              <a:t>e</a:t>
            </a:r>
            <a:r>
              <a:rPr lang="fr-FR" sz="1500" dirty="0">
                <a:solidFill>
                  <a:srgbClr val="000000"/>
                </a:solidFill>
                <a:latin typeface="Arial Black" panose="020B0A04020102020204" pitchFamily="34" charset="0"/>
              </a:rPr>
              <a:t> pathologie endocrinienne pour notre pays.</a:t>
            </a:r>
          </a:p>
          <a:p>
            <a:pPr marL="457200" lvl="1" indent="0">
              <a:buClr>
                <a:srgbClr val="000000"/>
              </a:buClr>
              <a:buNone/>
            </a:pPr>
            <a:r>
              <a:rPr lang="fr-FR" sz="1500" dirty="0" smtClean="0">
                <a:solidFill>
                  <a:srgbClr val="000000"/>
                </a:solidFill>
                <a:latin typeface="Arial Black" panose="020B0A04020102020204" pitchFamily="34" charset="0"/>
              </a:rPr>
              <a:t>3) Délai </a:t>
            </a:r>
            <a:r>
              <a:rPr lang="fr-FR" sz="1500" dirty="0">
                <a:solidFill>
                  <a:srgbClr val="000000"/>
                </a:solidFill>
                <a:latin typeface="Arial Black" panose="020B0A04020102020204" pitchFamily="34" charset="0"/>
              </a:rPr>
              <a:t>important entre la commande et la réception du radioiode</a:t>
            </a:r>
          </a:p>
          <a:p>
            <a:pPr marL="457200" lvl="1" indent="0">
              <a:buClr>
                <a:srgbClr val="000000"/>
              </a:buClr>
              <a:buNone/>
            </a:pPr>
            <a:r>
              <a:rPr lang="fr-FR" sz="1500" dirty="0" smtClean="0">
                <a:solidFill>
                  <a:srgbClr val="000000"/>
                </a:solidFill>
                <a:latin typeface="Arial Black" panose="020B0A04020102020204" pitchFamily="34" charset="0"/>
              </a:rPr>
              <a:t>4) Coût </a:t>
            </a:r>
            <a:r>
              <a:rPr lang="fr-FR" sz="1500" dirty="0">
                <a:solidFill>
                  <a:srgbClr val="000000"/>
                </a:solidFill>
                <a:latin typeface="Arial Black" panose="020B0A04020102020204" pitchFamily="34" charset="0"/>
              </a:rPr>
              <a:t>élevé du prix et des frais de transport et de dédouanement,</a:t>
            </a:r>
          </a:p>
          <a:p>
            <a:pPr marL="457200" lvl="1" indent="0">
              <a:buClr>
                <a:srgbClr val="000000"/>
              </a:buClr>
              <a:buNone/>
            </a:pPr>
            <a:r>
              <a:rPr lang="fr-FR" sz="1500" dirty="0" smtClean="0">
                <a:solidFill>
                  <a:srgbClr val="000000"/>
                </a:solidFill>
                <a:latin typeface="Arial Black" panose="020B0A04020102020204" pitchFamily="34" charset="0"/>
              </a:rPr>
              <a:t>5) Absence </a:t>
            </a:r>
            <a:r>
              <a:rPr lang="fr-FR" sz="1500" dirty="0">
                <a:solidFill>
                  <a:srgbClr val="000000"/>
                </a:solidFill>
                <a:latin typeface="Arial Black" panose="020B0A04020102020204" pitchFamily="34" charset="0"/>
              </a:rPr>
              <a:t>des frais de recherche sur le cancer de la thyroide, responsable de métastases </a:t>
            </a:r>
            <a:endParaRPr lang="fr-FR" sz="1500" dirty="0" smtClean="0">
              <a:solidFill>
                <a:srgbClr val="000000"/>
              </a:solidFill>
              <a:latin typeface="Arial Black" panose="020B0A04020102020204" pitchFamily="34" charset="0"/>
            </a:endParaRPr>
          </a:p>
          <a:p>
            <a:pPr marL="457200" lvl="1" indent="0">
              <a:buClr>
                <a:srgbClr val="000000"/>
              </a:buClr>
              <a:buNone/>
            </a:pPr>
            <a:r>
              <a:rPr lang="fr-FR" sz="1500" dirty="0">
                <a:solidFill>
                  <a:srgbClr val="000000"/>
                </a:solidFill>
                <a:latin typeface="Arial Black" panose="020B0A04020102020204" pitchFamily="34" charset="0"/>
              </a:rPr>
              <a:t> </a:t>
            </a:r>
            <a:r>
              <a:rPr lang="fr-FR" sz="1500" dirty="0" smtClean="0">
                <a:solidFill>
                  <a:srgbClr val="000000"/>
                </a:solidFill>
                <a:latin typeface="Arial Black" panose="020B0A04020102020204" pitchFamily="34" charset="0"/>
              </a:rPr>
              <a:t>   ganglionnaires</a:t>
            </a:r>
            <a:r>
              <a:rPr lang="fr-FR" sz="1500" dirty="0">
                <a:solidFill>
                  <a:srgbClr val="000000"/>
                </a:solidFill>
                <a:latin typeface="Arial Black" panose="020B0A04020102020204" pitchFamily="34" charset="0"/>
              </a:rPr>
              <a:t>, pulmonaires et cérébrales qui mettent en péril la vie des patients.</a:t>
            </a:r>
          </a:p>
          <a:p>
            <a:endParaRPr lang="fr-FR" dirty="0"/>
          </a:p>
        </p:txBody>
      </p:sp>
    </p:spTree>
    <p:extLst>
      <p:ext uri="{BB962C8B-B14F-4D97-AF65-F5344CB8AC3E}">
        <p14:creationId xmlns:p14="http://schemas.microsoft.com/office/powerpoint/2010/main" val="186457876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32500" lnSpcReduction="20000"/>
          </a:bodyPr>
          <a:lstStyle/>
          <a:p>
            <a:endParaRPr lang="fr-FR" dirty="0">
              <a:solidFill>
                <a:srgbClr val="000000"/>
              </a:solidFill>
              <a:latin typeface="Arial Black" panose="020B0A04020102020204" pitchFamily="34" charset="0"/>
            </a:endParaRPr>
          </a:p>
          <a:p>
            <a:pPr marL="0" indent="0">
              <a:buNone/>
            </a:pPr>
            <a:r>
              <a:rPr lang="fr-FR" sz="6400" dirty="0" smtClean="0">
                <a:solidFill>
                  <a:srgbClr val="000000"/>
                </a:solidFill>
                <a:latin typeface="Arial Black" panose="020B0A04020102020204" pitchFamily="34" charset="0"/>
              </a:rPr>
              <a:t>12. Recommandations</a:t>
            </a:r>
          </a:p>
          <a:p>
            <a:pPr marL="0" indent="0">
              <a:buNone/>
            </a:pPr>
            <a:endParaRPr lang="fr-FR" sz="6400" dirty="0">
              <a:solidFill>
                <a:srgbClr val="000000"/>
              </a:solidFill>
              <a:latin typeface="Arial Black" panose="020B0A04020102020204" pitchFamily="34" charset="0"/>
            </a:endParaRPr>
          </a:p>
          <a:p>
            <a:pPr marL="0" indent="0">
              <a:buNone/>
            </a:pPr>
            <a:r>
              <a:rPr lang="fr-FR" sz="6400" dirty="0" smtClean="0">
                <a:solidFill>
                  <a:srgbClr val="000000"/>
                </a:solidFill>
                <a:latin typeface="Arial Black" panose="020B0A04020102020204" pitchFamily="34" charset="0"/>
              </a:rPr>
              <a:t>12.1. Recommandations aux patients</a:t>
            </a:r>
          </a:p>
          <a:p>
            <a:pPr marL="0" indent="0">
              <a:buNone/>
            </a:pPr>
            <a:endParaRPr lang="fr-FR" sz="6400" dirty="0">
              <a:solidFill>
                <a:srgbClr val="000000"/>
              </a:solidFill>
              <a:latin typeface="Arial Black" panose="020B0A04020102020204" pitchFamily="34" charset="0"/>
            </a:endParaRPr>
          </a:p>
          <a:p>
            <a:pPr marL="457200" lvl="1" indent="0">
              <a:buNone/>
            </a:pPr>
            <a:r>
              <a:rPr lang="fr-FR" sz="6200" dirty="0" smtClean="0">
                <a:solidFill>
                  <a:srgbClr val="000000"/>
                </a:solidFill>
                <a:latin typeface="Arial Black" panose="020B0A04020102020204" pitchFamily="34" charset="0"/>
              </a:rPr>
              <a:t>1) Consultation </a:t>
            </a:r>
            <a:r>
              <a:rPr lang="fr-FR" sz="6200" dirty="0">
                <a:solidFill>
                  <a:srgbClr val="000000"/>
                </a:solidFill>
                <a:latin typeface="Arial Black" panose="020B0A04020102020204" pitchFamily="34" charset="0"/>
              </a:rPr>
              <a:t>médicale précoce (dès le constat d’un nodule </a:t>
            </a:r>
            <a:r>
              <a:rPr lang="fr-FR" sz="6200" dirty="0" err="1" smtClean="0">
                <a:solidFill>
                  <a:srgbClr val="000000"/>
                </a:solidFill>
                <a:latin typeface="Arial Black" panose="020B0A04020102020204" pitchFamily="34" charset="0"/>
              </a:rPr>
              <a:t>basi</a:t>
            </a:r>
            <a:r>
              <a:rPr lang="fr-FR" sz="6200" dirty="0" smtClean="0">
                <a:solidFill>
                  <a:srgbClr val="000000"/>
                </a:solidFill>
                <a:latin typeface="Arial Black" panose="020B0A04020102020204" pitchFamily="34" charset="0"/>
              </a:rPr>
              <a:t>-</a:t>
            </a:r>
          </a:p>
          <a:p>
            <a:pPr marL="457200" lvl="1" indent="0">
              <a:buNone/>
            </a:pPr>
            <a:r>
              <a:rPr lang="fr-FR" sz="6200" dirty="0" smtClean="0">
                <a:solidFill>
                  <a:srgbClr val="000000"/>
                </a:solidFill>
                <a:latin typeface="Arial Black" panose="020B0A04020102020204" pitchFamily="34" charset="0"/>
              </a:rPr>
              <a:t>     cervical</a:t>
            </a:r>
            <a:r>
              <a:rPr lang="fr-FR" sz="6200" dirty="0">
                <a:solidFill>
                  <a:srgbClr val="000000"/>
                </a:solidFill>
                <a:latin typeface="Arial Black" panose="020B0A04020102020204" pitchFamily="34" charset="0"/>
              </a:rPr>
              <a:t>)</a:t>
            </a:r>
          </a:p>
          <a:p>
            <a:pPr marL="457200" lvl="1" indent="0">
              <a:buNone/>
            </a:pPr>
            <a:r>
              <a:rPr lang="fr-FR" sz="6200" dirty="0" smtClean="0">
                <a:solidFill>
                  <a:srgbClr val="000000"/>
                </a:solidFill>
                <a:latin typeface="Arial Black" panose="020B0A04020102020204" pitchFamily="34" charset="0"/>
              </a:rPr>
              <a:t>2) Eviction </a:t>
            </a:r>
            <a:r>
              <a:rPr lang="fr-FR" sz="6200" dirty="0">
                <a:solidFill>
                  <a:srgbClr val="000000"/>
                </a:solidFill>
                <a:latin typeface="Arial Black" panose="020B0A04020102020204" pitchFamily="34" charset="0"/>
              </a:rPr>
              <a:t>les produits de contraste iodé, des médicaments contenant </a:t>
            </a:r>
            <a:r>
              <a:rPr lang="fr-FR" sz="6200" dirty="0" smtClean="0">
                <a:solidFill>
                  <a:srgbClr val="000000"/>
                </a:solidFill>
                <a:latin typeface="Arial Black" panose="020B0A04020102020204" pitchFamily="34" charset="0"/>
              </a:rPr>
              <a:t>  </a:t>
            </a:r>
          </a:p>
          <a:p>
            <a:pPr marL="457200" lvl="1" indent="0">
              <a:buNone/>
            </a:pPr>
            <a:r>
              <a:rPr lang="fr-FR" sz="6200" dirty="0">
                <a:solidFill>
                  <a:srgbClr val="000000"/>
                </a:solidFill>
                <a:latin typeface="Arial Black" panose="020B0A04020102020204" pitchFamily="34" charset="0"/>
              </a:rPr>
              <a:t> </a:t>
            </a:r>
            <a:r>
              <a:rPr lang="fr-FR" sz="6200" dirty="0" smtClean="0">
                <a:solidFill>
                  <a:srgbClr val="000000"/>
                </a:solidFill>
                <a:latin typeface="Arial Black" panose="020B0A04020102020204" pitchFamily="34" charset="0"/>
              </a:rPr>
              <a:t>    l’iode (</a:t>
            </a:r>
            <a:r>
              <a:rPr lang="fr-FR" sz="6200" dirty="0" err="1" smtClean="0">
                <a:solidFill>
                  <a:srgbClr val="000000"/>
                </a:solidFill>
                <a:latin typeface="Arial Black" panose="020B0A04020102020204" pitchFamily="34" charset="0"/>
              </a:rPr>
              <a:t>Cordarone</a:t>
            </a:r>
            <a:r>
              <a:rPr lang="fr-FR" sz="6200" dirty="0" smtClean="0">
                <a:solidFill>
                  <a:srgbClr val="000000"/>
                </a:solidFill>
                <a:latin typeface="Arial Black" panose="020B0A04020102020204" pitchFamily="34" charset="0"/>
              </a:rPr>
              <a:t>/Amiodarone</a:t>
            </a:r>
            <a:r>
              <a:rPr lang="fr-FR" sz="6200" dirty="0">
                <a:solidFill>
                  <a:srgbClr val="000000"/>
                </a:solidFill>
                <a:latin typeface="Arial Black" panose="020B0A04020102020204" pitchFamily="34" charset="0"/>
              </a:rPr>
              <a:t>, Argyrol gouttes nasales, teinture </a:t>
            </a:r>
            <a:endParaRPr lang="fr-FR" sz="6200" dirty="0" smtClean="0">
              <a:solidFill>
                <a:srgbClr val="000000"/>
              </a:solidFill>
              <a:latin typeface="Arial Black" panose="020B0A04020102020204" pitchFamily="34" charset="0"/>
            </a:endParaRPr>
          </a:p>
          <a:p>
            <a:pPr marL="457200" lvl="1" indent="0">
              <a:buNone/>
            </a:pPr>
            <a:r>
              <a:rPr lang="fr-FR" sz="6200" dirty="0">
                <a:solidFill>
                  <a:srgbClr val="000000"/>
                </a:solidFill>
                <a:latin typeface="Arial Black" panose="020B0A04020102020204" pitchFamily="34" charset="0"/>
              </a:rPr>
              <a:t> </a:t>
            </a:r>
            <a:r>
              <a:rPr lang="fr-FR" sz="6200" dirty="0" smtClean="0">
                <a:solidFill>
                  <a:srgbClr val="000000"/>
                </a:solidFill>
                <a:latin typeface="Arial Black" panose="020B0A04020102020204" pitchFamily="34" charset="0"/>
              </a:rPr>
              <a:t>    d’iode</a:t>
            </a:r>
            <a:r>
              <a:rPr lang="fr-FR" sz="6200" dirty="0">
                <a:solidFill>
                  <a:srgbClr val="000000"/>
                </a:solidFill>
                <a:latin typeface="Arial Black" panose="020B0A04020102020204" pitchFamily="34" charset="0"/>
              </a:rPr>
              <a:t>) dans les 6 mois </a:t>
            </a:r>
            <a:r>
              <a:rPr lang="fr-FR" sz="6200" dirty="0" smtClean="0">
                <a:solidFill>
                  <a:srgbClr val="000000"/>
                </a:solidFill>
                <a:latin typeface="Arial Black" panose="020B0A04020102020204" pitchFamily="34" charset="0"/>
              </a:rPr>
              <a:t>qui </a:t>
            </a:r>
            <a:r>
              <a:rPr lang="fr-FR" sz="6200" dirty="0">
                <a:solidFill>
                  <a:srgbClr val="000000"/>
                </a:solidFill>
                <a:latin typeface="Arial Black" panose="020B0A04020102020204" pitchFamily="34" charset="0"/>
              </a:rPr>
              <a:t>suivent l’ingestion du radioiode</a:t>
            </a:r>
            <a:endParaRPr lang="fr-FR" sz="6000" dirty="0" smtClean="0">
              <a:solidFill>
                <a:srgbClr val="000000"/>
              </a:solidFill>
              <a:latin typeface="Arial Black" panose="020B0A04020102020204" pitchFamily="34" charset="0"/>
            </a:endParaRPr>
          </a:p>
          <a:p>
            <a:pPr marL="457200" lvl="1" indent="0">
              <a:buClr>
                <a:srgbClr val="000000"/>
              </a:buClr>
              <a:buNone/>
            </a:pPr>
            <a:r>
              <a:rPr lang="fr-FR" sz="6200" dirty="0" smtClean="0">
                <a:solidFill>
                  <a:srgbClr val="000000"/>
                </a:solidFill>
                <a:latin typeface="Arial Black" panose="020B0A04020102020204" pitchFamily="34" charset="0"/>
              </a:rPr>
              <a:t>3) Interdiction </a:t>
            </a:r>
            <a:r>
              <a:rPr lang="fr-FR" sz="6200" dirty="0">
                <a:solidFill>
                  <a:srgbClr val="000000"/>
                </a:solidFill>
                <a:latin typeface="Arial Black" panose="020B0A04020102020204" pitchFamily="34" charset="0"/>
              </a:rPr>
              <a:t>formelle d’interruption unilatérale du traitement </a:t>
            </a:r>
            <a:endParaRPr lang="fr-FR" sz="6200" dirty="0" smtClean="0">
              <a:solidFill>
                <a:srgbClr val="000000"/>
              </a:solidFill>
              <a:latin typeface="Arial Black" panose="020B0A04020102020204" pitchFamily="34" charset="0"/>
            </a:endParaRPr>
          </a:p>
          <a:p>
            <a:pPr marL="457200" lvl="1" indent="0">
              <a:buClr>
                <a:srgbClr val="000000"/>
              </a:buClr>
              <a:buNone/>
            </a:pPr>
            <a:r>
              <a:rPr lang="fr-FR" sz="6200" dirty="0">
                <a:solidFill>
                  <a:srgbClr val="000000"/>
                </a:solidFill>
                <a:latin typeface="Arial Black" panose="020B0A04020102020204" pitchFamily="34" charset="0"/>
              </a:rPr>
              <a:t> </a:t>
            </a:r>
            <a:r>
              <a:rPr lang="fr-FR" sz="6200" dirty="0" smtClean="0">
                <a:solidFill>
                  <a:srgbClr val="000000"/>
                </a:solidFill>
                <a:latin typeface="Arial Black" panose="020B0A04020102020204" pitchFamily="34" charset="0"/>
              </a:rPr>
              <a:t>    substitutif </a:t>
            </a:r>
            <a:r>
              <a:rPr lang="fr-FR" sz="6200" dirty="0">
                <a:solidFill>
                  <a:srgbClr val="000000"/>
                </a:solidFill>
                <a:latin typeface="Arial Black" panose="020B0A04020102020204" pitchFamily="34" charset="0"/>
              </a:rPr>
              <a:t>sans l’aval </a:t>
            </a:r>
            <a:r>
              <a:rPr lang="fr-FR" sz="6200" dirty="0" smtClean="0">
                <a:solidFill>
                  <a:srgbClr val="000000"/>
                </a:solidFill>
                <a:latin typeface="Arial Black" panose="020B0A04020102020204" pitchFamily="34" charset="0"/>
              </a:rPr>
              <a:t>du médecin (endocrinologue) traitant</a:t>
            </a:r>
          </a:p>
        </p:txBody>
      </p:sp>
    </p:spTree>
    <p:extLst>
      <p:ext uri="{BB962C8B-B14F-4D97-AF65-F5344CB8AC3E}">
        <p14:creationId xmlns:p14="http://schemas.microsoft.com/office/powerpoint/2010/main" val="357825278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62500" lnSpcReduction="20000"/>
          </a:bodyPr>
          <a:lstStyle/>
          <a:p>
            <a:pPr marL="0" indent="0">
              <a:buClr>
                <a:srgbClr val="000000"/>
              </a:buClr>
              <a:buNone/>
            </a:pPr>
            <a:r>
              <a:rPr lang="fr-FR" dirty="0">
                <a:solidFill>
                  <a:srgbClr val="000000"/>
                </a:solidFill>
                <a:latin typeface="Arial Black" panose="020B0A04020102020204" pitchFamily="34" charset="0"/>
              </a:rPr>
              <a:t>12.2. Recommandations aux cliniciens et autres personnels de santé</a:t>
            </a:r>
          </a:p>
          <a:p>
            <a:pPr marL="0" indent="0">
              <a:buClr>
                <a:srgbClr val="000000"/>
              </a:buClr>
              <a:buNone/>
            </a:pPr>
            <a:endParaRPr lang="fr-FR" dirty="0">
              <a:solidFill>
                <a:srgbClr val="000000"/>
              </a:solidFill>
              <a:latin typeface="Arial Black" panose="020B0A04020102020204" pitchFamily="34" charset="0"/>
            </a:endParaRPr>
          </a:p>
          <a:p>
            <a:pPr marL="0" indent="0">
              <a:buClr>
                <a:srgbClr val="000000"/>
              </a:buClr>
              <a:buNone/>
            </a:pPr>
            <a:r>
              <a:rPr lang="fr-FR" dirty="0" smtClean="0">
                <a:solidFill>
                  <a:srgbClr val="000000"/>
                </a:solidFill>
                <a:latin typeface="Arial Black" panose="020B0A04020102020204" pitchFamily="34" charset="0"/>
              </a:rPr>
              <a:t>1) Recherche </a:t>
            </a:r>
            <a:r>
              <a:rPr lang="fr-FR" dirty="0">
                <a:solidFill>
                  <a:srgbClr val="000000"/>
                </a:solidFill>
                <a:latin typeface="Arial Black" panose="020B0A04020102020204" pitchFamily="34" charset="0"/>
              </a:rPr>
              <a:t>impérieuse des antécédents familiaux et héréditaires du cancer de </a:t>
            </a:r>
            <a:endParaRPr lang="fr-FR" dirty="0" smtClean="0">
              <a:solidFill>
                <a:srgbClr val="000000"/>
              </a:solidFill>
              <a:latin typeface="Arial Black" panose="020B0A04020102020204" pitchFamily="34" charset="0"/>
            </a:endParaRPr>
          </a:p>
          <a:p>
            <a:pPr marL="0" indent="0">
              <a:buClr>
                <a:srgbClr val="000000"/>
              </a:buClr>
              <a:buNone/>
            </a:pPr>
            <a:r>
              <a:rPr lang="fr-FR" dirty="0">
                <a:solidFill>
                  <a:srgbClr val="000000"/>
                </a:solidFill>
                <a:latin typeface="Arial Black" panose="020B0A04020102020204" pitchFamily="34" charset="0"/>
              </a:rPr>
              <a:t> </a:t>
            </a:r>
            <a:r>
              <a:rPr lang="fr-FR" dirty="0" smtClean="0">
                <a:solidFill>
                  <a:srgbClr val="000000"/>
                </a:solidFill>
                <a:latin typeface="Arial Black" panose="020B0A04020102020204" pitchFamily="34" charset="0"/>
              </a:rPr>
              <a:t>    la thyroide</a:t>
            </a:r>
            <a:endParaRPr lang="fr-FR" dirty="0">
              <a:solidFill>
                <a:srgbClr val="000000"/>
              </a:solidFill>
              <a:latin typeface="Arial Black" panose="020B0A04020102020204" pitchFamily="34" charset="0"/>
            </a:endParaRPr>
          </a:p>
          <a:p>
            <a:pPr marL="0" indent="0">
              <a:buClr>
                <a:srgbClr val="000000"/>
              </a:buClr>
              <a:buNone/>
            </a:pPr>
            <a:r>
              <a:rPr lang="fr-FR" dirty="0">
                <a:solidFill>
                  <a:srgbClr val="000000"/>
                </a:solidFill>
                <a:latin typeface="Arial Black" panose="020B0A04020102020204" pitchFamily="34" charset="0"/>
              </a:rPr>
              <a:t>2) Eviction des thyroïdectomies à l’aveugle pour ne pas passer à côté des </a:t>
            </a:r>
            <a:endParaRPr lang="fr-FR" dirty="0" smtClean="0">
              <a:solidFill>
                <a:srgbClr val="000000"/>
              </a:solidFill>
              <a:latin typeface="Arial Black" panose="020B0A04020102020204" pitchFamily="34" charset="0"/>
            </a:endParaRPr>
          </a:p>
          <a:p>
            <a:pPr marL="0" indent="0">
              <a:buClr>
                <a:srgbClr val="000000"/>
              </a:buClr>
              <a:buNone/>
            </a:pPr>
            <a:r>
              <a:rPr lang="fr-FR" dirty="0">
                <a:solidFill>
                  <a:srgbClr val="000000"/>
                </a:solidFill>
                <a:latin typeface="Arial Black" panose="020B0A04020102020204" pitchFamily="34" charset="0"/>
              </a:rPr>
              <a:t> </a:t>
            </a:r>
            <a:r>
              <a:rPr lang="fr-FR" dirty="0" smtClean="0">
                <a:solidFill>
                  <a:srgbClr val="000000"/>
                </a:solidFill>
                <a:latin typeface="Arial Black" panose="020B0A04020102020204" pitchFamily="34" charset="0"/>
              </a:rPr>
              <a:t>    antécédents </a:t>
            </a:r>
            <a:endParaRPr lang="fr-FR" dirty="0">
              <a:solidFill>
                <a:srgbClr val="000000"/>
              </a:solidFill>
              <a:latin typeface="Arial Black" panose="020B0A04020102020204" pitchFamily="34" charset="0"/>
            </a:endParaRPr>
          </a:p>
          <a:p>
            <a:pPr marL="0" indent="0">
              <a:buClr>
                <a:srgbClr val="000000"/>
              </a:buClr>
              <a:buNone/>
            </a:pPr>
            <a:r>
              <a:rPr lang="fr-FR" dirty="0">
                <a:solidFill>
                  <a:srgbClr val="000000"/>
                </a:solidFill>
                <a:latin typeface="Arial Black" panose="020B0A04020102020204" pitchFamily="34" charset="0"/>
              </a:rPr>
              <a:t>     héréditaires et familiaux de cancer  thyroïdien</a:t>
            </a:r>
          </a:p>
          <a:p>
            <a:pPr marL="0" indent="0">
              <a:buClr>
                <a:srgbClr val="000000"/>
              </a:buClr>
              <a:buNone/>
            </a:pPr>
            <a:r>
              <a:rPr lang="fr-FR" dirty="0">
                <a:solidFill>
                  <a:srgbClr val="000000"/>
                </a:solidFill>
                <a:latin typeface="Arial Black" panose="020B0A04020102020204" pitchFamily="34" charset="0"/>
              </a:rPr>
              <a:t>3) Travail en équipe multidisciplinaire avec concertation entre endocrinologues, </a:t>
            </a:r>
          </a:p>
          <a:p>
            <a:pPr marL="0" indent="0">
              <a:buClr>
                <a:srgbClr val="000000"/>
              </a:buClr>
              <a:buNone/>
            </a:pPr>
            <a:r>
              <a:rPr lang="fr-FR" dirty="0">
                <a:solidFill>
                  <a:srgbClr val="000000"/>
                </a:solidFill>
                <a:latin typeface="Arial Black" panose="020B0A04020102020204" pitchFamily="34" charset="0"/>
              </a:rPr>
              <a:t>     échographistes, radiologues et chirurgiens et nutritionnistes, pour le choix de </a:t>
            </a:r>
          </a:p>
          <a:p>
            <a:pPr marL="0" indent="0">
              <a:buClr>
                <a:srgbClr val="000000"/>
              </a:buClr>
              <a:buNone/>
            </a:pPr>
            <a:r>
              <a:rPr lang="fr-FR" dirty="0">
                <a:solidFill>
                  <a:srgbClr val="000000"/>
                </a:solidFill>
                <a:latin typeface="Arial Black" panose="020B0A04020102020204" pitchFamily="34" charset="0"/>
              </a:rPr>
              <a:t>     modalité thérapeutique adaptée et un meilleur suivi des malades</a:t>
            </a:r>
          </a:p>
          <a:p>
            <a:pPr marL="0" indent="0">
              <a:buClr>
                <a:srgbClr val="000000"/>
              </a:buClr>
              <a:buNone/>
            </a:pPr>
            <a:r>
              <a:rPr lang="fr-FR" dirty="0">
                <a:solidFill>
                  <a:srgbClr val="000000"/>
                </a:solidFill>
                <a:latin typeface="Arial Black" panose="020B0A04020102020204" pitchFamily="34" charset="0"/>
              </a:rPr>
              <a:t>4) Pratique systématique de la CTPAF et analyse histologique devant toute </a:t>
            </a:r>
            <a:endParaRPr lang="fr-FR" dirty="0" smtClean="0">
              <a:solidFill>
                <a:srgbClr val="000000"/>
              </a:solidFill>
              <a:latin typeface="Arial Black" panose="020B0A04020102020204" pitchFamily="34" charset="0"/>
            </a:endParaRPr>
          </a:p>
          <a:p>
            <a:pPr marL="0" indent="0">
              <a:buClr>
                <a:srgbClr val="000000"/>
              </a:buClr>
              <a:buNone/>
            </a:pPr>
            <a:r>
              <a:rPr lang="fr-FR" dirty="0">
                <a:solidFill>
                  <a:srgbClr val="000000"/>
                </a:solidFill>
                <a:latin typeface="Arial Black" panose="020B0A04020102020204" pitchFamily="34" charset="0"/>
              </a:rPr>
              <a:t> </a:t>
            </a:r>
            <a:r>
              <a:rPr lang="fr-FR" dirty="0" smtClean="0">
                <a:solidFill>
                  <a:srgbClr val="000000"/>
                </a:solidFill>
                <a:latin typeface="Arial Black" panose="020B0A04020102020204" pitchFamily="34" charset="0"/>
              </a:rPr>
              <a:t>    suspicion du </a:t>
            </a:r>
            <a:r>
              <a:rPr lang="fr-FR" dirty="0">
                <a:solidFill>
                  <a:srgbClr val="000000"/>
                </a:solidFill>
                <a:latin typeface="Arial Black" panose="020B0A04020102020204" pitchFamily="34" charset="0"/>
              </a:rPr>
              <a:t>cancer de la </a:t>
            </a:r>
            <a:r>
              <a:rPr lang="fr-FR" dirty="0" smtClean="0">
                <a:solidFill>
                  <a:srgbClr val="000000"/>
                </a:solidFill>
                <a:latin typeface="Arial Black" panose="020B0A04020102020204" pitchFamily="34" charset="0"/>
              </a:rPr>
              <a:t>thyroide,</a:t>
            </a:r>
            <a:endParaRPr lang="fr-FR" dirty="0">
              <a:solidFill>
                <a:srgbClr val="000000"/>
              </a:solidFill>
              <a:latin typeface="Arial Black" panose="020B0A04020102020204" pitchFamily="34" charset="0"/>
            </a:endParaRPr>
          </a:p>
          <a:p>
            <a:endParaRPr lang="fr-FR" dirty="0"/>
          </a:p>
        </p:txBody>
      </p:sp>
    </p:spTree>
    <p:extLst>
      <p:ext uri="{BB962C8B-B14F-4D97-AF65-F5344CB8AC3E}">
        <p14:creationId xmlns:p14="http://schemas.microsoft.com/office/powerpoint/2010/main" val="423234777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55000" lnSpcReduction="20000"/>
          </a:bodyPr>
          <a:lstStyle/>
          <a:p>
            <a:pPr marL="0" indent="0">
              <a:buNone/>
            </a:pPr>
            <a:r>
              <a:rPr lang="fr-FR" b="0" i="0" u="none" strike="noStrike" baseline="0" dirty="0" smtClean="0">
                <a:solidFill>
                  <a:srgbClr val="000000"/>
                </a:solidFill>
                <a:latin typeface="Arial Black" panose="020B0A04020102020204" pitchFamily="34" charset="0"/>
              </a:rPr>
              <a:t>2.10. Conclusion </a:t>
            </a:r>
          </a:p>
          <a:p>
            <a:pPr marL="0" indent="0">
              <a:buNone/>
            </a:pPr>
            <a:r>
              <a:rPr lang="fr-FR" b="0" i="0" u="none" strike="noStrike" baseline="0" dirty="0" smtClean="0">
                <a:solidFill>
                  <a:srgbClr val="000000"/>
                </a:solidFill>
                <a:latin typeface="Arial Black" panose="020B0A04020102020204" pitchFamily="34" charset="0"/>
              </a:rPr>
              <a:t> </a:t>
            </a:r>
          </a:p>
          <a:p>
            <a:pPr lvl="1">
              <a:buClr>
                <a:srgbClr val="000000"/>
              </a:buClr>
              <a:buFont typeface="Wingdings" panose="05000000000000000000" pitchFamily="2" charset="2"/>
              <a:buChar char="Ø"/>
            </a:pPr>
            <a:r>
              <a:rPr lang="fr-FR" sz="2600" b="0" i="0" u="none" strike="noStrike" baseline="0" dirty="0" smtClean="0">
                <a:solidFill>
                  <a:srgbClr val="000000"/>
                </a:solidFill>
                <a:latin typeface="Arial Black" panose="020B0A04020102020204" pitchFamily="34" charset="0"/>
              </a:rPr>
              <a:t>Encourageant, en ce qui concerne la non évolution de la maladie (66,7%), sous réserve du nombre très limité des cas</a:t>
            </a:r>
          </a:p>
          <a:p>
            <a:pPr lvl="1">
              <a:buClr>
                <a:srgbClr val="000000"/>
              </a:buClr>
              <a:buFont typeface="Wingdings" panose="05000000000000000000" pitchFamily="2" charset="2"/>
              <a:buChar char="Ø"/>
            </a:pPr>
            <a:r>
              <a:rPr lang="fr-FR" sz="2600" b="0" i="0" u="none" strike="noStrike" baseline="0" dirty="0" smtClean="0">
                <a:solidFill>
                  <a:srgbClr val="000000"/>
                </a:solidFill>
                <a:latin typeface="Arial Black" panose="020B0A04020102020204" pitchFamily="34" charset="0"/>
              </a:rPr>
              <a:t>Ne pas oublier en Médecine due c’est rare  à 1% de la population est à 100% pour un individu !</a:t>
            </a:r>
          </a:p>
          <a:p>
            <a:pPr lvl="1">
              <a:buClr>
                <a:srgbClr val="000000"/>
              </a:buClr>
              <a:buFont typeface="Wingdings" panose="05000000000000000000" pitchFamily="2" charset="2"/>
              <a:buChar char="Ø"/>
            </a:pPr>
            <a:endParaRPr lang="fr-FR" sz="2600" b="0" i="0" u="none" strike="noStrike" baseline="0" dirty="0" smtClean="0">
              <a:solidFill>
                <a:srgbClr val="000000"/>
              </a:solidFill>
              <a:latin typeface="Arial Black" panose="020B0A04020102020204" pitchFamily="34" charset="0"/>
            </a:endParaRPr>
          </a:p>
          <a:p>
            <a:pPr marL="0" indent="0">
              <a:buNone/>
            </a:pPr>
            <a:r>
              <a:rPr lang="fr-FR" sz="2900" b="0" i="0" u="none" strike="noStrike" baseline="0" dirty="0" smtClean="0">
                <a:solidFill>
                  <a:srgbClr val="000000"/>
                </a:solidFill>
                <a:latin typeface="Arial Black" panose="020B0A04020102020204" pitchFamily="34" charset="0"/>
              </a:rPr>
              <a:t>2.11.  Difficultés</a:t>
            </a:r>
            <a:r>
              <a:rPr lang="fr-FR" sz="2900" b="1" i="0" u="none" strike="noStrike" baseline="0" dirty="0" smtClean="0">
                <a:solidFill>
                  <a:srgbClr val="000000"/>
                </a:solidFill>
                <a:latin typeface="Arial Black" panose="020B0A04020102020204" pitchFamily="34" charset="0"/>
              </a:rPr>
              <a:t> rencontrées</a:t>
            </a:r>
          </a:p>
          <a:p>
            <a:pPr marL="0" indent="0">
              <a:buNone/>
            </a:pPr>
            <a:endParaRPr lang="fr-FR" sz="2900" b="1" i="0" u="none" strike="noStrike" baseline="0" dirty="0" smtClean="0">
              <a:solidFill>
                <a:srgbClr val="000000"/>
              </a:solidFill>
              <a:latin typeface="Arial Black" panose="020B0A04020102020204" pitchFamily="34" charset="0"/>
            </a:endParaRPr>
          </a:p>
          <a:p>
            <a:pPr lvl="1">
              <a:buClr>
                <a:srgbClr val="000000"/>
              </a:buClr>
              <a:buFont typeface="Wingdings" panose="05000000000000000000" pitchFamily="2" charset="2"/>
              <a:buChar char="Ø"/>
            </a:pPr>
            <a:r>
              <a:rPr lang="fr-FR" sz="2500" b="0" i="0" u="none" strike="noStrike" baseline="0" dirty="0" smtClean="0">
                <a:solidFill>
                  <a:srgbClr val="000000"/>
                </a:solidFill>
                <a:latin typeface="Arial Black" panose="020B0A04020102020204" pitchFamily="34" charset="0"/>
              </a:rPr>
              <a:t>Difficultés d’accès aux CUK pour les malades de l’intérieur du pays</a:t>
            </a:r>
          </a:p>
          <a:p>
            <a:pPr lvl="1">
              <a:buClr>
                <a:srgbClr val="000000"/>
              </a:buClr>
              <a:buFont typeface="Wingdings" panose="05000000000000000000" pitchFamily="2" charset="2"/>
              <a:buChar char="Ø"/>
            </a:pPr>
            <a:r>
              <a:rPr lang="fr-FR" sz="2500" b="0" i="0" u="none" strike="noStrike" baseline="0" dirty="0" smtClean="0">
                <a:solidFill>
                  <a:srgbClr val="000000"/>
                </a:solidFill>
                <a:latin typeface="Arial Black" panose="020B0A04020102020204" pitchFamily="34" charset="0"/>
              </a:rPr>
              <a:t>Retard de diagnostic du cancer de la thyroide, alors que la fréquence du goitre augmente et qu’il </a:t>
            </a:r>
          </a:p>
          <a:p>
            <a:pPr marL="457200" lvl="1" indent="0">
              <a:buClr>
                <a:srgbClr val="000000"/>
              </a:buClr>
              <a:buNone/>
            </a:pPr>
            <a:r>
              <a:rPr lang="fr-FR" sz="2500" dirty="0">
                <a:solidFill>
                  <a:srgbClr val="000000"/>
                </a:solidFill>
                <a:latin typeface="Arial Black" panose="020B0A04020102020204" pitchFamily="34" charset="0"/>
              </a:rPr>
              <a:t> </a:t>
            </a:r>
            <a:r>
              <a:rPr lang="fr-FR" sz="2500" dirty="0" smtClean="0">
                <a:solidFill>
                  <a:srgbClr val="000000"/>
                </a:solidFill>
                <a:latin typeface="Arial Black" panose="020B0A04020102020204" pitchFamily="34" charset="0"/>
              </a:rPr>
              <a:t>   </a:t>
            </a:r>
            <a:r>
              <a:rPr lang="fr-FR" sz="2500" b="0" i="0" u="none" strike="noStrike" baseline="0" dirty="0" smtClean="0">
                <a:solidFill>
                  <a:srgbClr val="000000"/>
                </a:solidFill>
                <a:latin typeface="Arial Black" panose="020B0A04020102020204" pitchFamily="34" charset="0"/>
              </a:rPr>
              <a:t>est la 2</a:t>
            </a:r>
            <a:r>
              <a:rPr lang="fr-FR" sz="2500" b="0" i="0" u="none" strike="noStrike" baseline="30000" dirty="0" smtClean="0">
                <a:solidFill>
                  <a:srgbClr val="000000"/>
                </a:solidFill>
                <a:latin typeface="Arial Black" panose="020B0A04020102020204" pitchFamily="34" charset="0"/>
              </a:rPr>
              <a:t>e</a:t>
            </a:r>
            <a:r>
              <a:rPr lang="fr-FR" sz="2500" b="0" i="0" u="none" strike="noStrike" baseline="0" dirty="0" smtClean="0">
                <a:solidFill>
                  <a:srgbClr val="000000"/>
                </a:solidFill>
                <a:latin typeface="Arial Black" panose="020B0A04020102020204" pitchFamily="34" charset="0"/>
              </a:rPr>
              <a:t> pathologie endocrinienne à nos consultations journalières après le diabète sucré</a:t>
            </a:r>
          </a:p>
          <a:p>
            <a:pPr lvl="1">
              <a:buClr>
                <a:srgbClr val="000000"/>
              </a:buClr>
              <a:buFont typeface="Wingdings" panose="05000000000000000000" pitchFamily="2" charset="2"/>
              <a:buChar char="Ø"/>
            </a:pPr>
            <a:r>
              <a:rPr lang="fr-FR" sz="2500" b="0" i="0" u="none" strike="noStrike" baseline="0" dirty="0" smtClean="0">
                <a:solidFill>
                  <a:srgbClr val="000000"/>
                </a:solidFill>
                <a:latin typeface="Arial Black" panose="020B0A04020102020204" pitchFamily="34" charset="0"/>
              </a:rPr>
              <a:t>Délai important entre la commande et la réception du radioiode</a:t>
            </a:r>
          </a:p>
          <a:p>
            <a:pPr lvl="1">
              <a:buClr>
                <a:srgbClr val="000000"/>
              </a:buClr>
              <a:buFont typeface="Wingdings" panose="05000000000000000000" pitchFamily="2" charset="2"/>
              <a:buChar char="Ø"/>
            </a:pPr>
            <a:r>
              <a:rPr lang="fr-FR" sz="2500" b="0" i="0" u="none" strike="noStrike" baseline="0" dirty="0" smtClean="0">
                <a:solidFill>
                  <a:srgbClr val="000000"/>
                </a:solidFill>
                <a:latin typeface="Arial Black" panose="020B0A04020102020204" pitchFamily="34" charset="0"/>
              </a:rPr>
              <a:t>Coût élevé du prix et des frais de transport et de dédouanement,</a:t>
            </a:r>
          </a:p>
          <a:p>
            <a:pPr lvl="1">
              <a:buClr>
                <a:srgbClr val="000000"/>
              </a:buClr>
              <a:buFont typeface="Wingdings" panose="05000000000000000000" pitchFamily="2" charset="2"/>
              <a:buChar char="Ø"/>
            </a:pPr>
            <a:r>
              <a:rPr lang="fr-FR" sz="2500" b="0" i="0" u="none" strike="noStrike" baseline="0" dirty="0" smtClean="0">
                <a:solidFill>
                  <a:srgbClr val="000000"/>
                </a:solidFill>
                <a:latin typeface="Arial Black" panose="020B0A04020102020204" pitchFamily="34" charset="0"/>
              </a:rPr>
              <a:t>Absence des frais de recherche sur le cancer de la thyroide, responsable de métastases </a:t>
            </a:r>
          </a:p>
          <a:p>
            <a:pPr marL="457200" lvl="1" indent="0">
              <a:buClr>
                <a:srgbClr val="000000"/>
              </a:buClr>
              <a:buNone/>
            </a:pPr>
            <a:r>
              <a:rPr lang="fr-FR" sz="2500" dirty="0">
                <a:solidFill>
                  <a:srgbClr val="000000"/>
                </a:solidFill>
                <a:latin typeface="Arial Black" panose="020B0A04020102020204" pitchFamily="34" charset="0"/>
              </a:rPr>
              <a:t> </a:t>
            </a:r>
            <a:r>
              <a:rPr lang="fr-FR" sz="2500" dirty="0" smtClean="0">
                <a:solidFill>
                  <a:srgbClr val="000000"/>
                </a:solidFill>
                <a:latin typeface="Arial Black" panose="020B0A04020102020204" pitchFamily="34" charset="0"/>
              </a:rPr>
              <a:t>   </a:t>
            </a:r>
            <a:r>
              <a:rPr lang="fr-FR" sz="2500" b="0" i="0" u="none" strike="noStrike" baseline="0" dirty="0" smtClean="0">
                <a:solidFill>
                  <a:srgbClr val="000000"/>
                </a:solidFill>
                <a:latin typeface="Arial Black" panose="020B0A04020102020204" pitchFamily="34" charset="0"/>
              </a:rPr>
              <a:t>ganglionnaires, pulmonaires et cérébrales qui mettent en péril la vie des patients.</a:t>
            </a:r>
          </a:p>
          <a:p>
            <a:pPr lvl="1"/>
            <a:endParaRPr lang="fr-FR" sz="2500" dirty="0"/>
          </a:p>
        </p:txBody>
      </p:sp>
    </p:spTree>
    <p:extLst>
      <p:ext uri="{BB962C8B-B14F-4D97-AF65-F5344CB8AC3E}">
        <p14:creationId xmlns:p14="http://schemas.microsoft.com/office/powerpoint/2010/main" val="318529654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endParaRPr lang="fr-FR" dirty="0" smtClean="0">
              <a:latin typeface="Arial Black" panose="020B0A04020102020204" pitchFamily="34" charset="0"/>
            </a:endParaRPr>
          </a:p>
          <a:p>
            <a:pPr marL="0" indent="0">
              <a:buNone/>
            </a:pPr>
            <a:r>
              <a:rPr lang="fr-FR" dirty="0" smtClean="0">
                <a:latin typeface="Arial Black" panose="020B0A04020102020204" pitchFamily="34" charset="0"/>
              </a:rPr>
              <a:t>Grand merci pour l’attention nous accordée.</a:t>
            </a:r>
          </a:p>
          <a:p>
            <a:endParaRPr lang="fr-FR" dirty="0"/>
          </a:p>
        </p:txBody>
      </p:sp>
    </p:spTree>
    <p:extLst>
      <p:ext uri="{BB962C8B-B14F-4D97-AF65-F5344CB8AC3E}">
        <p14:creationId xmlns:p14="http://schemas.microsoft.com/office/powerpoint/2010/main" val="37041057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600" dirty="0" smtClean="0">
                <a:latin typeface="Arial Black" panose="020B0A04020102020204" pitchFamily="34" charset="0"/>
              </a:rPr>
              <a:t>Anatomie suite</a:t>
            </a:r>
            <a:endParaRPr lang="fr-FR" sz="1600" dirty="0">
              <a:latin typeface="Arial Black" panose="020B0A04020102020204" pitchFamily="34" charset="0"/>
            </a:endParaRPr>
          </a:p>
        </p:txBody>
      </p:sp>
      <p:sp>
        <p:nvSpPr>
          <p:cNvPr id="3" name="Espace réservé du contenu 2"/>
          <p:cNvSpPr>
            <a:spLocks noGrp="1"/>
          </p:cNvSpPr>
          <p:nvPr>
            <p:ph idx="1"/>
          </p:nvPr>
        </p:nvSpPr>
        <p:spPr/>
        <p:txBody>
          <a:bodyPr>
            <a:normAutofit/>
          </a:bodyPr>
          <a:lstStyle/>
          <a:p>
            <a:pPr lvl="0"/>
            <a:r>
              <a:rPr lang="fr-FR" sz="1400" dirty="0">
                <a:latin typeface="Arial Black" panose="020B0A04020102020204" pitchFamily="34" charset="0"/>
              </a:rPr>
              <a:t>Entourée d’une capsule qui envoie des prolongements à l’intérieur de la glande et la subdivise en nombreux lobules.</a:t>
            </a:r>
          </a:p>
          <a:p>
            <a:pPr lvl="0"/>
            <a:r>
              <a:rPr lang="fr-FR" sz="1400" dirty="0">
                <a:latin typeface="Arial Black" panose="020B0A04020102020204" pitchFamily="34" charset="0"/>
              </a:rPr>
              <a:t>Irrigation : artères thyroïdiennes supérieures provenant de la carotide externe et de la thyroïdienne inférieure issue de l’artère sous-clavière. </a:t>
            </a:r>
          </a:p>
          <a:p>
            <a:pPr lvl="0"/>
            <a:r>
              <a:rPr lang="fr-FR" sz="1400" dirty="0">
                <a:latin typeface="Arial Black" panose="020B0A04020102020204" pitchFamily="34" charset="0"/>
              </a:rPr>
              <a:t>Perfusion de la glande : environ 5 litres par heure. </a:t>
            </a:r>
          </a:p>
          <a:p>
            <a:pPr lvl="0"/>
            <a:r>
              <a:rPr lang="fr-FR" sz="1400" dirty="0">
                <a:latin typeface="Arial Black" panose="020B0A04020102020204" pitchFamily="34" charset="0"/>
              </a:rPr>
              <a:t>Innervation : système nerveux sympathique (ganglion cervical) et nerf vague (fibres cholinergiques). </a:t>
            </a:r>
          </a:p>
          <a:p>
            <a:endParaRPr lang="fr-FR" dirty="0"/>
          </a:p>
        </p:txBody>
      </p:sp>
    </p:spTree>
    <p:extLst>
      <p:ext uri="{BB962C8B-B14F-4D97-AF65-F5344CB8AC3E}">
        <p14:creationId xmlns:p14="http://schemas.microsoft.com/office/powerpoint/2010/main" val="1441800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Topographie de glande thyroide</a:t>
            </a:r>
            <a:endParaRPr lang="fr-FR" dirty="0"/>
          </a:p>
        </p:txBody>
      </p:sp>
      <p:graphicFrame>
        <p:nvGraphicFramePr>
          <p:cNvPr id="4" name="Object 1"/>
          <p:cNvGraphicFramePr>
            <a:graphicFrameLocks noGrp="1" noChangeAspect="1"/>
          </p:cNvGraphicFramePr>
          <p:nvPr>
            <p:ph idx="1"/>
            <p:extLst>
              <p:ext uri="{D42A27DB-BD31-4B8C-83A1-F6EECF244321}">
                <p14:modId xmlns:p14="http://schemas.microsoft.com/office/powerpoint/2010/main" val="2550901478"/>
              </p:ext>
            </p:extLst>
          </p:nvPr>
        </p:nvGraphicFramePr>
        <p:xfrm>
          <a:off x="2096430" y="1964202"/>
          <a:ext cx="7560526" cy="3427413"/>
        </p:xfrm>
        <a:graphic>
          <a:graphicData uri="http://schemas.openxmlformats.org/presentationml/2006/ole">
            <mc:AlternateContent xmlns:mc="http://schemas.openxmlformats.org/markup-compatibility/2006">
              <mc:Choice xmlns:v="urn:schemas-microsoft-com:vml" Requires="v">
                <p:oleObj spid="_x0000_s1067" name="Diapositive" r:id="rId3" imgW="4570378" imgH="3427533" progId="PowerPoint.Slide.12">
                  <p:embed/>
                </p:oleObj>
              </mc:Choice>
              <mc:Fallback>
                <p:oleObj name="Diapositive" r:id="rId3" imgW="4570378" imgH="3427533" progId="PowerPoint.Slide.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6430" y="1964202"/>
                        <a:ext cx="7560526" cy="3427413"/>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7305443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
            </a:r>
            <a:br>
              <a:rPr lang="fr-FR" dirty="0" smtClean="0"/>
            </a:br>
            <a:r>
              <a:rPr lang="fr-FR" dirty="0" smtClean="0"/>
              <a:t>Image scintigraphique en couleurs </a:t>
            </a:r>
            <a:endParaRPr lang="fr-FR" dirty="0"/>
          </a:p>
        </p:txBody>
      </p:sp>
      <p:pic>
        <p:nvPicPr>
          <p:cNvPr id="4" name="Espace réservé du contenu 3"/>
          <p:cNvPicPr>
            <a:picLocks noGrp="1" noChangeAspect="1"/>
          </p:cNvPicPr>
          <p:nvPr>
            <p:ph idx="1"/>
          </p:nvPr>
        </p:nvPicPr>
        <p:blipFill>
          <a:blip r:embed="rId2"/>
          <a:stretch>
            <a:fillRect/>
          </a:stretch>
        </p:blipFill>
        <p:spPr>
          <a:xfrm>
            <a:off x="4299860" y="1825625"/>
            <a:ext cx="3592279" cy="4351338"/>
          </a:xfrm>
          <a:prstGeom prst="rect">
            <a:avLst/>
          </a:prstGeom>
        </p:spPr>
      </p:pic>
    </p:spTree>
    <p:extLst>
      <p:ext uri="{BB962C8B-B14F-4D97-AF65-F5344CB8AC3E}">
        <p14:creationId xmlns:p14="http://schemas.microsoft.com/office/powerpoint/2010/main" val="57536134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357</TotalTime>
  <Words>1047</Words>
  <Application>Microsoft Office PowerPoint</Application>
  <PresentationFormat>Grand écran</PresentationFormat>
  <Paragraphs>406</Paragraphs>
  <Slides>66</Slides>
  <Notes>0</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1</vt:i4>
      </vt:variant>
      <vt:variant>
        <vt:lpstr>Titres des diapositives</vt:lpstr>
      </vt:variant>
      <vt:variant>
        <vt:i4>66</vt:i4>
      </vt:variant>
    </vt:vector>
  </HeadingPairs>
  <TitlesOfParts>
    <vt:vector size="75" baseType="lpstr">
      <vt:lpstr>MS Mincho</vt:lpstr>
      <vt:lpstr>Arial</vt:lpstr>
      <vt:lpstr>Arial Black</vt:lpstr>
      <vt:lpstr>Calibri</vt:lpstr>
      <vt:lpstr>Calibri Light</vt:lpstr>
      <vt:lpstr>Times New Roman</vt:lpstr>
      <vt:lpstr>Wingdings</vt:lpstr>
      <vt:lpstr>Thème Office</vt:lpstr>
      <vt:lpstr>Diapositive</vt:lpstr>
      <vt:lpstr>              GOITRES ET CANCERS DE LA THYROÏDE  par Joseph BIDINGIJA Mabika; PhD. M. Service  d’Endocrinologie et Médecine nucléaire/CUK Communication faite ce 04 octobre 2023 à la  Résidence St Pierre Claver à Kinshasa/Gombe  </vt:lpstr>
      <vt:lpstr>Présentation PowerPoint</vt:lpstr>
      <vt:lpstr>Présentation PowerPoint</vt:lpstr>
      <vt:lpstr>Présentation PowerPoint</vt:lpstr>
      <vt:lpstr>Présentation PowerPoint</vt:lpstr>
      <vt:lpstr>Présentation PowerPoint</vt:lpstr>
      <vt:lpstr>Anatomie suite</vt:lpstr>
      <vt:lpstr>         Topographie de glande thyroide</vt:lpstr>
      <vt:lpstr> Image scintigraphique en couleurs </vt:lpstr>
      <vt:lpstr>Présentation PowerPoint</vt:lpstr>
      <vt:lpstr>                                                        Figure 1. Carcinome papillaire : aspect des formes usuelles d’architecture  papillaire. L’architecture est papillaire. La papille est centrée par un  axe conjonctivovasculaire tapissé d’une bordure épithéliale qui apparaît  claire. Les cellules possèdent des noyaux souvent fendus, en « grains de  café », chevauchés, de forme allongée, avec un aspect vitreux.</vt:lpstr>
      <vt:lpstr>Appareillages de Médecine nucléaire</vt:lpstr>
      <vt:lpstr>Présentation PowerPoint</vt:lpstr>
      <vt:lpstr>Collimateur pinhole</vt:lpstr>
      <vt:lpstr>Multiplier les incidences pour contourner les problèmes d’atténuation </vt:lpstr>
      <vt:lpstr>Présentation PowerPoint</vt:lpstr>
      <vt:lpstr>  Imagerie TEPSCAN: Caméra dédiée, couplée à un scanner et 18-FDG (T⅟2:2 h) </vt:lpstr>
      <vt:lpstr>Laboratoire de radiopharmacie</vt:lpstr>
      <vt:lpstr>Types de rayonnements  utilisés en Médecine nucléaire</vt:lpstr>
      <vt:lpstr>Chaine complète d’une Gamma Caméra</vt:lpstr>
      <vt:lpstr>Présentation PowerPoint</vt:lpstr>
      <vt:lpstr>Illustrations: phots et images scintigraphiques des thyroïdes pathologiques</vt:lpstr>
      <vt:lpstr>Image scintigraphique d’un nodule thyroïdien</vt:lpstr>
      <vt:lpstr>                         Nodule thyroïdien en noir-blanc</vt:lpstr>
      <vt:lpstr>Présentation PowerPoint</vt:lpstr>
      <vt:lpstr>Présentation PowerPoint</vt:lpstr>
      <vt:lpstr>Présentation PowerPoint</vt:lpstr>
      <vt:lpstr>Présentation PowerPoint</vt:lpstr>
      <vt:lpstr>Illustrations: phots et images scintigraphiques des thyroïdes pathologiques</vt:lpstr>
      <vt:lpstr>Image scintigraphique d’un nodule thyroïdien</vt:lpstr>
      <vt:lpstr>                         Nodule thyroïdien en noir-blanc</vt:lpstr>
      <vt:lpstr>Présentation PowerPoint</vt:lpstr>
      <vt:lpstr>Présentation PowerPoint</vt:lpstr>
      <vt:lpstr>Présentation PowerPoint</vt:lpstr>
      <vt:lpstr>Présentation PowerPoint</vt:lpstr>
      <vt:lpst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GOITRES ET CANCERS DE LA THYROÏDE  par Joseph BIDINGIJA Mabika; PhD M. Service  d’Endocrinologie et médecine nucléaire/CUK</dc:title>
  <dc:creator>Prof Bidingija</dc:creator>
  <cp:lastModifiedBy>Prof Bidingija</cp:lastModifiedBy>
  <cp:revision>61</cp:revision>
  <dcterms:created xsi:type="dcterms:W3CDTF">2023-10-03T12:35:59Z</dcterms:created>
  <dcterms:modified xsi:type="dcterms:W3CDTF">2023-10-04T08:41:51Z</dcterms:modified>
</cp:coreProperties>
</file>