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1" r:id="rId1"/>
  </p:sldMasterIdLst>
  <p:notesMasterIdLst>
    <p:notesMasterId r:id="rId37"/>
  </p:notesMasterIdLst>
  <p:sldIdLst>
    <p:sldId id="256" r:id="rId2"/>
    <p:sldId id="259" r:id="rId3"/>
    <p:sldId id="376" r:id="rId4"/>
    <p:sldId id="377" r:id="rId5"/>
    <p:sldId id="379" r:id="rId6"/>
    <p:sldId id="374" r:id="rId7"/>
    <p:sldId id="380" r:id="rId8"/>
    <p:sldId id="381" r:id="rId9"/>
    <p:sldId id="383" r:id="rId10"/>
    <p:sldId id="384" r:id="rId11"/>
    <p:sldId id="382" r:id="rId12"/>
    <p:sldId id="385" r:id="rId13"/>
    <p:sldId id="386" r:id="rId14"/>
    <p:sldId id="387" r:id="rId15"/>
    <p:sldId id="388" r:id="rId16"/>
    <p:sldId id="389" r:id="rId17"/>
    <p:sldId id="390" r:id="rId18"/>
    <p:sldId id="392" r:id="rId19"/>
    <p:sldId id="395" r:id="rId20"/>
    <p:sldId id="391" r:id="rId21"/>
    <p:sldId id="393" r:id="rId22"/>
    <p:sldId id="407" r:id="rId23"/>
    <p:sldId id="363" r:id="rId24"/>
    <p:sldId id="398" r:id="rId25"/>
    <p:sldId id="364" r:id="rId26"/>
    <p:sldId id="405" r:id="rId27"/>
    <p:sldId id="406" r:id="rId28"/>
    <p:sldId id="400" r:id="rId29"/>
    <p:sldId id="396" r:id="rId30"/>
    <p:sldId id="401" r:id="rId31"/>
    <p:sldId id="402" r:id="rId32"/>
    <p:sldId id="404" r:id="rId33"/>
    <p:sldId id="403" r:id="rId34"/>
    <p:sldId id="408" r:id="rId35"/>
    <p:sldId id="36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3300"/>
    <a:srgbClr val="33CCCC"/>
    <a:srgbClr val="00CC00"/>
    <a:srgbClr val="0099CC"/>
    <a:srgbClr val="0066CC"/>
    <a:srgbClr val="FF6600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Workshop%20octobre%202023\Elution%20et%20Conditionn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833092738407697"/>
          <c:y val="7.072045330890965E-2"/>
          <c:w val="0.70507852143482064"/>
          <c:h val="0.72805575970595737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Sheet1!$M$57:$T$57</c:f>
              <c:strCache>
                <c:ptCount val="8"/>
                <c:pt idx="0">
                  <c:v>Cerveau</c:v>
                </c:pt>
                <c:pt idx="1">
                  <c:v>Thyroide</c:v>
                </c:pt>
                <c:pt idx="2">
                  <c:v>Cœur</c:v>
                </c:pt>
                <c:pt idx="3">
                  <c:v>OS</c:v>
                </c:pt>
                <c:pt idx="4">
                  <c:v>Poumon</c:v>
                </c:pt>
                <c:pt idx="5">
                  <c:v>Rein, Dyn</c:v>
                </c:pt>
                <c:pt idx="6">
                  <c:v>Foie</c:v>
                </c:pt>
                <c:pt idx="7">
                  <c:v>Rein, Stat</c:v>
                </c:pt>
              </c:strCache>
            </c:strRef>
          </c:cat>
          <c:val>
            <c:numRef>
              <c:f>Sheet1!$M$58:$T$58</c:f>
              <c:numCache>
                <c:formatCode>0.0</c:formatCode>
                <c:ptCount val="8"/>
                <c:pt idx="0">
                  <c:v>0.87950747581354449</c:v>
                </c:pt>
                <c:pt idx="1">
                  <c:v>71.152154793315745</c:v>
                </c:pt>
                <c:pt idx="2">
                  <c:v>1.3192612137203166</c:v>
                </c:pt>
                <c:pt idx="3">
                  <c:v>14.599824098504838</c:v>
                </c:pt>
                <c:pt idx="4">
                  <c:v>0.17590149516270889</c:v>
                </c:pt>
                <c:pt idx="5">
                  <c:v>10.378188214599824</c:v>
                </c:pt>
                <c:pt idx="6">
                  <c:v>0.43975373790677225</c:v>
                </c:pt>
                <c:pt idx="7">
                  <c:v>1.0554089709762533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6145808"/>
        <c:axId val="706142000"/>
        <c:axId val="749401344"/>
      </c:bar3DChart>
      <c:catAx>
        <c:axId val="70614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ysClr val="windowText" lastClr="000000"/>
                    </a:solidFill>
                  </a:rPr>
                  <a:t>Organes</a:t>
                </a:r>
              </a:p>
            </c:rich>
          </c:tx>
          <c:layout>
            <c:manualLayout>
              <c:xMode val="edge"/>
              <c:yMode val="edge"/>
              <c:x val="0.36572972425520373"/>
              <c:y val="0.82786795510701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142000"/>
        <c:crosses val="autoZero"/>
        <c:auto val="1"/>
        <c:lblAlgn val="ctr"/>
        <c:lblOffset val="100"/>
        <c:noMultiLvlLbl val="0"/>
      </c:catAx>
      <c:valAx>
        <c:axId val="70614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</a:rPr>
                  <a:t>Proportion (%)</a:t>
                </a:r>
              </a:p>
            </c:rich>
          </c:tx>
          <c:layout>
            <c:manualLayout>
              <c:xMode val="edge"/>
              <c:yMode val="edge"/>
              <c:x val="5.6081751016273329E-2"/>
              <c:y val="0.18170280851738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145808"/>
        <c:crosses val="autoZero"/>
        <c:crossBetween val="between"/>
      </c:valAx>
      <c:serAx>
        <c:axId val="749401344"/>
        <c:scaling>
          <c:orientation val="minMax"/>
        </c:scaling>
        <c:delete val="1"/>
        <c:axPos val="b"/>
        <c:majorTickMark val="none"/>
        <c:minorTickMark val="none"/>
        <c:tickLblPos val="nextTo"/>
        <c:crossAx val="7061420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8878F-A160-4F77-A54C-E371474EE4B4}" type="datetimeFigureOut">
              <a:rPr lang="fr-FR" smtClean="0"/>
              <a:t>03/10/2023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02283-5034-4891-8846-8C7105D9A05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0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3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86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51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32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924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252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79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678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583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094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5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07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22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66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56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357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22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708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27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857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70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90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357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378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247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067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81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25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49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16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15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83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44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72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CA70-A79E-44D1-A1AC-9F88F4FCBD0E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5BDC-D0F9-4665-AB7D-CE3FD272C9DB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9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C8DD-336C-4237-AAB0-B8F9B6B0A9C7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26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EBE8-13FB-4130-A4DE-29B69EE05B78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5F84-0257-416E-994D-003B84D62340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56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103A-96D7-463F-BB36-08F9E2B20CF8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43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C14F-91FD-4F3A-87CE-AE8EC637AD58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29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F6E8-516A-4A9E-9106-C07611F35EFE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1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E66F-AA87-45A5-B217-41BE77252E79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1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3C3B-3BAF-493E-984F-7D506EFBDDFA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238C-98DE-404C-9A63-052B35EE3B3B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8942-1C69-43EA-AAA6-0CF308FE7EFB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2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2E7D-BBB1-4A3E-B6E1-DCDEEB02AAFB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3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33CE-ED2B-4F41-9364-1F46980814D4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4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6185F-55F6-4A9B-A1DD-98B7E02AC864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93C1-AD33-479E-9899-2EB171C8601F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11000"/>
            <a:lum/>
          </a:blip>
          <a:srcRect/>
          <a:stretch>
            <a:fillRect l="22000" t="8000" r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674B0-BB9E-4F15-9F05-43B7313D829E}" type="datetime1">
              <a:rPr lang="fr-FR" smtClean="0"/>
              <a:t>03/10/2023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00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 l="22000" t="5000" r="1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907629" y="2217199"/>
            <a:ext cx="9375104" cy="1584419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fr-CD" sz="4800" b="1" dirty="0" smtClean="0">
                <a:solidFill>
                  <a:srgbClr val="660033"/>
                </a:solidFill>
              </a:rPr>
              <a:t>EXPERIENCE ET PERPECTIVES DE LA RADIOPHARMACIE EN RDC</a:t>
            </a:r>
            <a:endParaRPr lang="fr-FR" sz="4800" b="1" dirty="0">
              <a:solidFill>
                <a:srgbClr val="660033"/>
              </a:solidFill>
            </a:endParaRP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608083" y="4556950"/>
            <a:ext cx="9674650" cy="1458223"/>
          </a:xfrm>
        </p:spPr>
        <p:txBody>
          <a:bodyPr>
            <a:noAutofit/>
          </a:bodyPr>
          <a:lstStyle/>
          <a:p>
            <a:pPr marR="0" algn="ctr">
              <a:defRPr/>
            </a:pPr>
            <a:r>
              <a:rPr lang="fr-CD" altLang="fr-F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Heri</a:t>
            </a:r>
            <a:r>
              <a:rPr lang="fr-CD" altLang="fr-F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KADIMA TSHISEKEDI</a:t>
            </a:r>
          </a:p>
          <a:p>
            <a:pPr marR="0" algn="ctr">
              <a:defRPr/>
            </a:pPr>
            <a:r>
              <a:rPr lang="fr-CD" altLang="fr-FR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Attaché de recherche</a:t>
            </a:r>
          </a:p>
          <a:p>
            <a:pPr marR="0" algn="ctr">
              <a:defRPr/>
            </a:pPr>
            <a:r>
              <a:rPr lang="fr-CD" altLang="fr-FR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MASTER EN SCIENCES CHIMIQUES ET RADIOPHARMACEUTIQUES</a:t>
            </a:r>
          </a:p>
          <a:p>
            <a:pPr marR="0" algn="ctr">
              <a:defRPr/>
            </a:pPr>
            <a:r>
              <a:rPr lang="fr-CD" altLang="fr-FR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CGEA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487" y="507760"/>
            <a:ext cx="4397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</a:t>
            </a:r>
          </a:p>
          <a:p>
            <a:pPr algn="ctr"/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Octobre 2023</a:t>
            </a:r>
            <a:endParaRPr lang="en-US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Aprovisionnement</a:t>
            </a:r>
            <a:r>
              <a:rPr lang="fr-FR" sz="2800" dirty="0" smtClean="0">
                <a:solidFill>
                  <a:schemeClr val="tx1"/>
                </a:solidFill>
              </a:rPr>
              <a:t> en Produits </a:t>
            </a:r>
            <a:r>
              <a:rPr lang="fr-FR" sz="2800" dirty="0" err="1" smtClean="0">
                <a:solidFill>
                  <a:schemeClr val="tx1"/>
                </a:solidFill>
              </a:rPr>
              <a:t>radiopharmaceutiques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AEC-AMERSHAM soc Ltd (South </a:t>
            </a:r>
            <a:r>
              <a:rPr lang="fr-FR" sz="2800" dirty="0" err="1" smtClean="0">
                <a:solidFill>
                  <a:schemeClr val="tx1"/>
                </a:solidFill>
              </a:rPr>
              <a:t>Africa</a:t>
            </a:r>
            <a:r>
              <a:rPr lang="fr-FR" sz="2800" dirty="0" smtClean="0">
                <a:solidFill>
                  <a:schemeClr val="tx1"/>
                </a:solidFill>
              </a:rPr>
              <a:t>);</a:t>
            </a: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7778" r="60000" b="5278"/>
          <a:stretch/>
        </p:blipFill>
        <p:spPr>
          <a:xfrm rot="5400000">
            <a:off x="3635709" y="-183495"/>
            <a:ext cx="4360891" cy="8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Aprovisionnement</a:t>
            </a:r>
            <a:r>
              <a:rPr lang="fr-FR" sz="2800" dirty="0" smtClean="0">
                <a:solidFill>
                  <a:schemeClr val="tx1"/>
                </a:solidFill>
              </a:rPr>
              <a:t> en Produits </a:t>
            </a:r>
            <a:r>
              <a:rPr lang="fr-FR" sz="2800" dirty="0" err="1" smtClean="0">
                <a:solidFill>
                  <a:schemeClr val="tx1"/>
                </a:solidFill>
              </a:rPr>
              <a:t>radiopharmaceutiques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CURIUM PHARMA (France),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MONROL (Turquie).</a:t>
            </a:r>
            <a:endParaRPr lang="fr-FR" sz="40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4"/>
              <p:cNvSpPr>
                <a:spLocks noChangeArrowheads="1"/>
              </p:cNvSpPr>
              <p:nvPr/>
            </p:nvSpPr>
            <p:spPr bwMode="auto">
              <a:xfrm>
                <a:off x="1311579" y="1602426"/>
                <a:ext cx="3276187" cy="1708333"/>
              </a:xfrm>
              <a:prstGeom prst="foldedCorner">
                <a:avLst>
                  <a:gd name="adj" fmla="val 29454"/>
                </a:avLst>
              </a:prstGeom>
              <a:solidFill>
                <a:srgbClr val="CC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endParaRPr lang="fr-FR" altLang="fr-FR" sz="2800" b="1" i="1" dirty="0" smtClean="0">
                  <a:latin typeface="Arial" panose="020B0604020202020204" pitchFamily="34" charset="0"/>
                </a:endParaRPr>
              </a:p>
              <a:p>
                <a:pPr algn="ctr" eaLnBrk="1" hangingPunct="1"/>
                <a:r>
                  <a:rPr lang="fr-FR" altLang="fr-FR" sz="2800" b="1" i="1" dirty="0" err="1" smtClean="0">
                    <a:latin typeface="Arial" panose="020B0604020202020204" pitchFamily="34" charset="0"/>
                  </a:rPr>
                  <a:t>Radiotraceur</a:t>
                </a:r>
                <a:r>
                  <a:rPr lang="fr-FR" altLang="fr-FR" sz="2800" b="1" i="1" dirty="0">
                    <a:latin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altLang="fr-FR" sz="2800" b="1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PrePr>
                        <m:sub/>
                        <m:sup>
                          <m:r>
                            <a:rPr lang="fr-FR" sz="2800" b="1" i="1">
                              <a:latin typeface="Cambria Math" panose="02040503050406030204" pitchFamily="18" charset="0"/>
                            </a:rPr>
                            <m:t>𝟗𝟗</m:t>
                          </m:r>
                          <m:r>
                            <a:rPr lang="fr-FR" sz="2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  <m:e>
                          <m:r>
                            <a:rPr lang="fr-FR" sz="2800" b="1" i="1">
                              <a:latin typeface="Cambria Math" panose="02040503050406030204" pitchFamily="18" charset="0"/>
                            </a:rPr>
                            <m:t>𝑻𝒄</m:t>
                          </m:r>
                          <m:sSubSup>
                            <m:sSubSupPr>
                              <m:ctrlPr>
                                <a:rPr lang="fr-FR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e>
                            <m:sub>
                              <m:r>
                                <a:rPr lang="fr-FR" sz="28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  <m:sup>
                              <m:r>
                                <a:rPr lang="fr-FR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1" i="1">
                                  <a:latin typeface="Cambria Math" panose="02040503050406030204" pitchFamily="18" charset="0"/>
                                </a:rPr>
                                <m:t>𝑵𝒂</m:t>
                              </m:r>
                            </m:e>
                            <m:sup>
                              <m:r>
                                <a:rPr lang="fr-FR" sz="2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altLang="fr-FR" sz="2800" b="1" i="1" dirty="0" smtClean="0">
                  <a:latin typeface="Arial" panose="020B0604020202020204" pitchFamily="34" charset="0"/>
                </a:endParaRPr>
              </a:p>
              <a:p>
                <a:pPr algn="ctr"/>
                <a:r>
                  <a:rPr lang="fr-FR" altLang="fr-FR" sz="2800" b="1" i="1" dirty="0" smtClean="0">
                    <a:latin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𝑁𝑎𝐼</m:t>
                    </m:r>
                    <m:d>
                      <m:dPr>
                        <m:begChr m:val="["/>
                        <m:endChr m:val="]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131</m:t>
                            </m:r>
                          </m:sup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sPre>
                      </m:e>
                    </m:d>
                  </m:oMath>
                </a14:m>
                <a:r>
                  <a:rPr lang="fr-FR" altLang="fr-FR" sz="2800" b="1" i="1" dirty="0" smtClean="0">
                    <a:latin typeface="Arial" panose="020B0604020202020204" pitchFamily="34" charset="0"/>
                  </a:rPr>
                  <a:t> </a:t>
                </a:r>
                <a:endParaRPr lang="fr-FR" altLang="fr-FR" sz="2800" b="1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Auto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1579" y="1602426"/>
                <a:ext cx="3276187" cy="1708333"/>
              </a:xfrm>
              <a:prstGeom prst="foldedCorner">
                <a:avLst>
                  <a:gd name="adj" fmla="val 29454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 descr="Numériser0009"/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b="5458"/>
          <a:stretch>
            <a:fillRect/>
          </a:stretch>
        </p:blipFill>
        <p:spPr bwMode="auto">
          <a:xfrm>
            <a:off x="5990809" y="1634962"/>
            <a:ext cx="2115917" cy="196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106725" y="1796097"/>
            <a:ext cx="3557365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Nodule toxique autonome</a:t>
            </a:r>
          </a:p>
        </p:txBody>
      </p:sp>
      <p:pic>
        <p:nvPicPr>
          <p:cNvPr id="13" name="Picture 6" descr="Numériser0004"/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21059"/>
          <a:stretch>
            <a:fillRect/>
          </a:stretch>
        </p:blipFill>
        <p:spPr bwMode="auto">
          <a:xfrm>
            <a:off x="1149702" y="3617354"/>
            <a:ext cx="2060886" cy="221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Numériser0006"/>
          <p:cNvPicPr>
            <a:picLocks noChangeAspect="1" noChangeArrowheads="1"/>
          </p:cNvPicPr>
          <p:nvPr/>
        </p:nvPicPr>
        <p:blipFill>
          <a:blip r:embed="rId7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>
            <a:fillRect/>
          </a:stretch>
        </p:blipFill>
        <p:spPr bwMode="auto">
          <a:xfrm>
            <a:off x="3796723" y="3919766"/>
            <a:ext cx="28797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565674" y="5612843"/>
            <a:ext cx="3082103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 dirty="0" err="1">
                <a:latin typeface="Arial" panose="020B0604020202020204" pitchFamily="34" charset="0"/>
              </a:rPr>
              <a:t>Goître</a:t>
            </a:r>
            <a:r>
              <a:rPr lang="fr-FR" altLang="fr-FR" sz="2400" b="1" dirty="0">
                <a:latin typeface="Arial" panose="020B0604020202020204" pitchFamily="34" charset="0"/>
              </a:rPr>
              <a:t> multi-nodulaire</a:t>
            </a: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935078"/>
              </p:ext>
            </p:extLst>
          </p:nvPr>
        </p:nvGraphicFramePr>
        <p:xfrm>
          <a:off x="8142138" y="2627094"/>
          <a:ext cx="2735262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 Editor Photo" r:id="rId8" imgW="4038095" imgH="4191585" progId="MSPhotoEd.3">
                  <p:embed/>
                </p:oleObj>
              </mc:Choice>
              <mc:Fallback>
                <p:oleObj name="Photo Editor Photo" r:id="rId8" imgW="4038095" imgH="41915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72" t="3496" r="17027" b="30733"/>
                      <a:stretch>
                        <a:fillRect/>
                      </a:stretch>
                    </p:blipFill>
                    <p:spPr bwMode="auto">
                      <a:xfrm>
                        <a:off x="8142138" y="2627094"/>
                        <a:ext cx="2735262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79333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053112" y="1664004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>
                <a:latin typeface="Arial" panose="020B0604020202020204" pitchFamily="34" charset="0"/>
              </a:rPr>
              <a:t>DTPA-</a:t>
            </a:r>
            <a:r>
              <a:rPr lang="fr-FR" altLang="fr-FR" sz="2800" b="1" i="1" baseline="30000" dirty="0">
                <a:latin typeface="Arial" panose="020B0604020202020204" pitchFamily="34" charset="0"/>
              </a:rPr>
              <a:t>99m</a:t>
            </a:r>
            <a:r>
              <a:rPr lang="fr-FR" altLang="fr-FR" sz="2800" b="1" i="1" dirty="0">
                <a:latin typeface="Arial" panose="020B0604020202020204" pitchFamily="34" charset="0"/>
              </a:rPr>
              <a:t>Tc</a:t>
            </a:r>
          </a:p>
        </p:txBody>
      </p:sp>
      <p:pic>
        <p:nvPicPr>
          <p:cNvPr id="10" name="Picture 3" descr="Numériser000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16229" r="2751" b="3362"/>
          <a:stretch>
            <a:fillRect/>
          </a:stretch>
        </p:blipFill>
        <p:spPr bwMode="auto">
          <a:xfrm>
            <a:off x="733257" y="3314282"/>
            <a:ext cx="4608513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 descr="39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r="2373" b="28430"/>
          <a:stretch>
            <a:fillRect/>
          </a:stretch>
        </p:blipFill>
        <p:spPr>
          <a:xfrm>
            <a:off x="6788693" y="2747350"/>
            <a:ext cx="4956618" cy="38899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7" b="5757"/>
          <a:stretch/>
        </p:blipFill>
        <p:spPr bwMode="auto">
          <a:xfrm>
            <a:off x="10341742" y="1881560"/>
            <a:ext cx="1478181" cy="173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07" y="5239559"/>
            <a:ext cx="2130613" cy="139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072065" y="1639449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MIBI-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  <a:endParaRPr lang="fr-FR" altLang="fr-FR" sz="2800" b="1" i="1" dirty="0">
              <a:latin typeface="Arial" panose="020B0604020202020204" pitchFamily="34" charset="0"/>
            </a:endParaRPr>
          </a:p>
        </p:txBody>
      </p:sp>
      <p:pic>
        <p:nvPicPr>
          <p:cNvPr id="9" name="Picture 2" descr="La scintigraphie myocardique en ppt téléchar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1137"/>
          <a:stretch/>
        </p:blipFill>
        <p:spPr bwMode="auto">
          <a:xfrm>
            <a:off x="4096102" y="1905000"/>
            <a:ext cx="7127674" cy="47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" y="3201580"/>
            <a:ext cx="2743201" cy="232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6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7" name="Picture 5" descr="Numériser0021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3812" b="7060"/>
          <a:stretch>
            <a:fillRect/>
          </a:stretch>
        </p:blipFill>
        <p:spPr bwMode="auto">
          <a:xfrm>
            <a:off x="6490050" y="2396359"/>
            <a:ext cx="5130718" cy="41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495459" y="1811010"/>
            <a:ext cx="3323531" cy="1472929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DMSA-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7" b="5757"/>
          <a:stretch/>
        </p:blipFill>
        <p:spPr bwMode="auto">
          <a:xfrm>
            <a:off x="2162937" y="3592136"/>
            <a:ext cx="1988573" cy="232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6" b="6020"/>
          <a:stretch/>
        </p:blipFill>
        <p:spPr bwMode="auto">
          <a:xfrm>
            <a:off x="1702695" y="3391897"/>
            <a:ext cx="2523650" cy="23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797278" y="1696972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MAA-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  <a:endParaRPr lang="fr-FR" altLang="fr-FR" sz="2800" b="1" i="1" dirty="0">
              <a:latin typeface="Arial" panose="020B0604020202020204" pitchFamily="34" charset="0"/>
            </a:endParaRPr>
          </a:p>
        </p:txBody>
      </p:sp>
      <p:pic>
        <p:nvPicPr>
          <p:cNvPr id="12" name="Picture 3" descr="Numériser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0" t="12593" r="5026" b="3380"/>
          <a:stretch>
            <a:fillRect/>
          </a:stretch>
        </p:blipFill>
        <p:spPr bwMode="auto">
          <a:xfrm>
            <a:off x="6117021" y="1875780"/>
            <a:ext cx="4525230" cy="470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8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5" name="Picture 4" descr="Numériser0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23" y="1505434"/>
            <a:ext cx="34750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217611" y="1605083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 :</a:t>
            </a:r>
            <a:endParaRPr lang="fr-FR" altLang="fr-FR" sz="2800" b="1" i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MPD-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  <a:endParaRPr lang="fr-FR" altLang="fr-FR" sz="2800" b="1" i="1" dirty="0"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652" y="1522655"/>
            <a:ext cx="3271784" cy="48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6"/>
          <a:stretch/>
        </p:blipFill>
        <p:spPr>
          <a:xfrm rot="7422416">
            <a:off x="1400154" y="1217312"/>
            <a:ext cx="5257089" cy="443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6749" y="1279333"/>
            <a:ext cx="6051068" cy="45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8730CF2-4634-42D7-85E9-C2D19BBF0B67}"/>
              </a:ext>
            </a:extLst>
          </p:cNvPr>
          <p:cNvSpPr txBox="1"/>
          <p:nvPr/>
        </p:nvSpPr>
        <p:spPr>
          <a:xfrm>
            <a:off x="912335" y="3262746"/>
            <a:ext cx="205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Flacon d’</a:t>
            </a:r>
            <a:r>
              <a:rPr lang="fr-CH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elution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CDE1BB9-037C-4A3C-AF24-BE50C7776411}"/>
              </a:ext>
            </a:extLst>
          </p:cNvPr>
          <p:cNvSpPr txBox="1"/>
          <p:nvPr/>
        </p:nvSpPr>
        <p:spPr>
          <a:xfrm>
            <a:off x="6723719" y="3159047"/>
            <a:ext cx="135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MIBI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16EA30A-4D8A-4930-B001-392D9FF50853}"/>
              </a:ext>
            </a:extLst>
          </p:cNvPr>
          <p:cNvSpPr txBox="1"/>
          <p:nvPr/>
        </p:nvSpPr>
        <p:spPr>
          <a:xfrm>
            <a:off x="10207050" y="3105834"/>
            <a:ext cx="160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Bain marie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0D660AC-1F5A-4F91-9D9E-3553C906F75E}"/>
              </a:ext>
            </a:extLst>
          </p:cNvPr>
          <p:cNvSpPr txBox="1"/>
          <p:nvPr/>
        </p:nvSpPr>
        <p:spPr>
          <a:xfrm>
            <a:off x="8265333" y="5475288"/>
            <a:ext cx="135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Produit fini</a:t>
            </a:r>
          </a:p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Stabilité 10 h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xmlns="" id="{1B65BA61-92BB-4F9F-82FD-C1736A18AE6C}"/>
              </a:ext>
            </a:extLst>
          </p:cNvPr>
          <p:cNvSpPr/>
          <p:nvPr/>
        </p:nvSpPr>
        <p:spPr>
          <a:xfrm>
            <a:off x="2646218" y="1274618"/>
            <a:ext cx="2978727" cy="498764"/>
          </a:xfrm>
          <a:custGeom>
            <a:avLst/>
            <a:gdLst>
              <a:gd name="connsiteX0" fmla="*/ 0 w 2978727"/>
              <a:gd name="connsiteY0" fmla="*/ 457200 h 498764"/>
              <a:gd name="connsiteX1" fmla="*/ 69273 w 2978727"/>
              <a:gd name="connsiteY1" fmla="*/ 443346 h 498764"/>
              <a:gd name="connsiteX2" fmla="*/ 110837 w 2978727"/>
              <a:gd name="connsiteY2" fmla="*/ 401782 h 498764"/>
              <a:gd name="connsiteX3" fmla="*/ 152400 w 2978727"/>
              <a:gd name="connsiteY3" fmla="*/ 387927 h 498764"/>
              <a:gd name="connsiteX4" fmla="*/ 249382 w 2978727"/>
              <a:gd name="connsiteY4" fmla="*/ 304800 h 498764"/>
              <a:gd name="connsiteX5" fmla="*/ 290946 w 2978727"/>
              <a:gd name="connsiteY5" fmla="*/ 263237 h 498764"/>
              <a:gd name="connsiteX6" fmla="*/ 387927 w 2978727"/>
              <a:gd name="connsiteY6" fmla="*/ 235527 h 498764"/>
              <a:gd name="connsiteX7" fmla="*/ 443346 w 2978727"/>
              <a:gd name="connsiteY7" fmla="*/ 207818 h 498764"/>
              <a:gd name="connsiteX8" fmla="*/ 540327 w 2978727"/>
              <a:gd name="connsiteY8" fmla="*/ 193964 h 498764"/>
              <a:gd name="connsiteX9" fmla="*/ 595746 w 2978727"/>
              <a:gd name="connsiteY9" fmla="*/ 180109 h 498764"/>
              <a:gd name="connsiteX10" fmla="*/ 775855 w 2978727"/>
              <a:gd name="connsiteY10" fmla="*/ 193964 h 498764"/>
              <a:gd name="connsiteX11" fmla="*/ 845127 w 2978727"/>
              <a:gd name="connsiteY11" fmla="*/ 221673 h 498764"/>
              <a:gd name="connsiteX12" fmla="*/ 997527 w 2978727"/>
              <a:gd name="connsiteY12" fmla="*/ 235527 h 498764"/>
              <a:gd name="connsiteX13" fmla="*/ 1094509 w 2978727"/>
              <a:gd name="connsiteY13" fmla="*/ 249382 h 498764"/>
              <a:gd name="connsiteX14" fmla="*/ 1620982 w 2978727"/>
              <a:gd name="connsiteY14" fmla="*/ 235527 h 498764"/>
              <a:gd name="connsiteX15" fmla="*/ 1717964 w 2978727"/>
              <a:gd name="connsiteY15" fmla="*/ 193964 h 498764"/>
              <a:gd name="connsiteX16" fmla="*/ 1759527 w 2978727"/>
              <a:gd name="connsiteY16" fmla="*/ 180109 h 498764"/>
              <a:gd name="connsiteX17" fmla="*/ 1828800 w 2978727"/>
              <a:gd name="connsiteY17" fmla="*/ 152400 h 498764"/>
              <a:gd name="connsiteX18" fmla="*/ 1953491 w 2978727"/>
              <a:gd name="connsiteY18" fmla="*/ 124691 h 498764"/>
              <a:gd name="connsiteX19" fmla="*/ 2064327 w 2978727"/>
              <a:gd name="connsiteY19" fmla="*/ 69273 h 498764"/>
              <a:gd name="connsiteX20" fmla="*/ 2244437 w 2978727"/>
              <a:gd name="connsiteY20" fmla="*/ 41564 h 498764"/>
              <a:gd name="connsiteX21" fmla="*/ 2272146 w 2978727"/>
              <a:gd name="connsiteY21" fmla="*/ 0 h 498764"/>
              <a:gd name="connsiteX22" fmla="*/ 2660073 w 2978727"/>
              <a:gd name="connsiteY22" fmla="*/ 27709 h 498764"/>
              <a:gd name="connsiteX23" fmla="*/ 2701637 w 2978727"/>
              <a:gd name="connsiteY23" fmla="*/ 55418 h 498764"/>
              <a:gd name="connsiteX24" fmla="*/ 2743200 w 2978727"/>
              <a:gd name="connsiteY24" fmla="*/ 69273 h 498764"/>
              <a:gd name="connsiteX25" fmla="*/ 2770909 w 2978727"/>
              <a:gd name="connsiteY25" fmla="*/ 110837 h 498764"/>
              <a:gd name="connsiteX26" fmla="*/ 2854037 w 2978727"/>
              <a:gd name="connsiteY26" fmla="*/ 290946 h 498764"/>
              <a:gd name="connsiteX27" fmla="*/ 2895600 w 2978727"/>
              <a:gd name="connsiteY27" fmla="*/ 387927 h 498764"/>
              <a:gd name="connsiteX28" fmla="*/ 2951018 w 2978727"/>
              <a:gd name="connsiteY28" fmla="*/ 484909 h 498764"/>
              <a:gd name="connsiteX29" fmla="*/ 2978727 w 2978727"/>
              <a:gd name="connsiteY29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78727" h="498764">
                <a:moveTo>
                  <a:pt x="0" y="457200"/>
                </a:moveTo>
                <a:cubicBezTo>
                  <a:pt x="23091" y="452582"/>
                  <a:pt x="48211" y="453877"/>
                  <a:pt x="69273" y="443346"/>
                </a:cubicBezTo>
                <a:cubicBezTo>
                  <a:pt x="86798" y="434584"/>
                  <a:pt x="94534" y="412651"/>
                  <a:pt x="110837" y="401782"/>
                </a:cubicBezTo>
                <a:cubicBezTo>
                  <a:pt x="122988" y="393681"/>
                  <a:pt x="138546" y="392545"/>
                  <a:pt x="152400" y="387927"/>
                </a:cubicBezTo>
                <a:cubicBezTo>
                  <a:pt x="184727" y="360218"/>
                  <a:pt x="217734" y="333283"/>
                  <a:pt x="249382" y="304800"/>
                </a:cubicBezTo>
                <a:cubicBezTo>
                  <a:pt x="263946" y="291693"/>
                  <a:pt x="273421" y="271999"/>
                  <a:pt x="290946" y="263237"/>
                </a:cubicBezTo>
                <a:cubicBezTo>
                  <a:pt x="321017" y="248201"/>
                  <a:pt x="356331" y="247017"/>
                  <a:pt x="387927" y="235527"/>
                </a:cubicBezTo>
                <a:cubicBezTo>
                  <a:pt x="407337" y="228469"/>
                  <a:pt x="423420" y="213252"/>
                  <a:pt x="443346" y="207818"/>
                </a:cubicBezTo>
                <a:cubicBezTo>
                  <a:pt x="474851" y="199226"/>
                  <a:pt x="508199" y="199806"/>
                  <a:pt x="540327" y="193964"/>
                </a:cubicBezTo>
                <a:cubicBezTo>
                  <a:pt x="559061" y="190558"/>
                  <a:pt x="577273" y="184727"/>
                  <a:pt x="595746" y="180109"/>
                </a:cubicBezTo>
                <a:cubicBezTo>
                  <a:pt x="655782" y="184727"/>
                  <a:pt x="716461" y="184065"/>
                  <a:pt x="775855" y="193964"/>
                </a:cubicBezTo>
                <a:cubicBezTo>
                  <a:pt x="800386" y="198053"/>
                  <a:pt x="820684" y="217090"/>
                  <a:pt x="845127" y="221673"/>
                </a:cubicBezTo>
                <a:cubicBezTo>
                  <a:pt x="895263" y="231073"/>
                  <a:pt x="946830" y="229894"/>
                  <a:pt x="997527" y="235527"/>
                </a:cubicBezTo>
                <a:cubicBezTo>
                  <a:pt x="1029983" y="239133"/>
                  <a:pt x="1062182" y="244764"/>
                  <a:pt x="1094509" y="249382"/>
                </a:cubicBezTo>
                <a:cubicBezTo>
                  <a:pt x="1270000" y="244764"/>
                  <a:pt x="1445639" y="244080"/>
                  <a:pt x="1620982" y="235527"/>
                </a:cubicBezTo>
                <a:cubicBezTo>
                  <a:pt x="1645428" y="234335"/>
                  <a:pt x="1701402" y="201062"/>
                  <a:pt x="1717964" y="193964"/>
                </a:cubicBezTo>
                <a:cubicBezTo>
                  <a:pt x="1731387" y="188211"/>
                  <a:pt x="1745853" y="185237"/>
                  <a:pt x="1759527" y="180109"/>
                </a:cubicBezTo>
                <a:cubicBezTo>
                  <a:pt x="1782813" y="171377"/>
                  <a:pt x="1805514" y="161132"/>
                  <a:pt x="1828800" y="152400"/>
                </a:cubicBezTo>
                <a:cubicBezTo>
                  <a:pt x="1896842" y="126885"/>
                  <a:pt x="1856289" y="146291"/>
                  <a:pt x="1953491" y="124691"/>
                </a:cubicBezTo>
                <a:cubicBezTo>
                  <a:pt x="2009731" y="112193"/>
                  <a:pt x="2002576" y="100149"/>
                  <a:pt x="2064327" y="69273"/>
                </a:cubicBezTo>
                <a:cubicBezTo>
                  <a:pt x="2114258" y="44307"/>
                  <a:pt x="2204699" y="45538"/>
                  <a:pt x="2244437" y="41564"/>
                </a:cubicBezTo>
                <a:cubicBezTo>
                  <a:pt x="2253673" y="27709"/>
                  <a:pt x="2255540" y="1230"/>
                  <a:pt x="2272146" y="0"/>
                </a:cubicBezTo>
                <a:lnTo>
                  <a:pt x="2660073" y="27709"/>
                </a:lnTo>
                <a:cubicBezTo>
                  <a:pt x="2673928" y="36945"/>
                  <a:pt x="2686744" y="47971"/>
                  <a:pt x="2701637" y="55418"/>
                </a:cubicBezTo>
                <a:cubicBezTo>
                  <a:pt x="2714699" y="61949"/>
                  <a:pt x="2731796" y="60150"/>
                  <a:pt x="2743200" y="69273"/>
                </a:cubicBezTo>
                <a:cubicBezTo>
                  <a:pt x="2756202" y="79675"/>
                  <a:pt x="2761673" y="96982"/>
                  <a:pt x="2770909" y="110837"/>
                </a:cubicBezTo>
                <a:cubicBezTo>
                  <a:pt x="2805790" y="250361"/>
                  <a:pt x="2774828" y="191936"/>
                  <a:pt x="2854037" y="290946"/>
                </a:cubicBezTo>
                <a:cubicBezTo>
                  <a:pt x="2876792" y="381971"/>
                  <a:pt x="2853076" y="313510"/>
                  <a:pt x="2895600" y="387927"/>
                </a:cubicBezTo>
                <a:cubicBezTo>
                  <a:pt x="2910090" y="413284"/>
                  <a:pt x="2928513" y="462404"/>
                  <a:pt x="2951018" y="484909"/>
                </a:cubicBezTo>
                <a:cubicBezTo>
                  <a:pt x="2958320" y="492211"/>
                  <a:pt x="2969491" y="494146"/>
                  <a:pt x="2978727" y="498764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38ACBB3-9D7C-4C28-A1E2-D9AE46D66E55}"/>
              </a:ext>
            </a:extLst>
          </p:cNvPr>
          <p:cNvSpPr txBox="1"/>
          <p:nvPr/>
        </p:nvSpPr>
        <p:spPr>
          <a:xfrm>
            <a:off x="3233620" y="819865"/>
            <a:ext cx="164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Marquage</a:t>
            </a:r>
            <a:endParaRPr lang="en-US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95C249E-A609-4DEF-B159-79B3F601FB56}"/>
              </a:ext>
            </a:extLst>
          </p:cNvPr>
          <p:cNvSpPr txBox="1"/>
          <p:nvPr/>
        </p:nvSpPr>
        <p:spPr>
          <a:xfrm>
            <a:off x="3098492" y="1776230"/>
            <a:ext cx="164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405 </a:t>
            </a:r>
            <a:r>
              <a:rPr lang="fr-CH" b="1" dirty="0" err="1"/>
              <a:t>mCi</a:t>
            </a:r>
            <a:endParaRPr lang="fr-CH" b="1" dirty="0"/>
          </a:p>
          <a:p>
            <a:pPr algn="ctr"/>
            <a:r>
              <a:rPr lang="fr-CH" b="1" dirty="0"/>
              <a:t>(max)</a:t>
            </a:r>
          </a:p>
          <a:p>
            <a:pPr algn="ctr"/>
            <a:r>
              <a:rPr lang="en-US" b="1" dirty="0"/>
              <a:t>1 à 3 ml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0530CD97-FCC8-4B7D-AFEA-4BFDF1329A19}"/>
              </a:ext>
            </a:extLst>
          </p:cNvPr>
          <p:cNvSpPr/>
          <p:nvPr/>
        </p:nvSpPr>
        <p:spPr>
          <a:xfrm>
            <a:off x="5943600" y="942109"/>
            <a:ext cx="3700899" cy="803564"/>
          </a:xfrm>
          <a:custGeom>
            <a:avLst/>
            <a:gdLst>
              <a:gd name="connsiteX0" fmla="*/ 0 w 3700899"/>
              <a:gd name="connsiteY0" fmla="*/ 803564 h 803564"/>
              <a:gd name="connsiteX1" fmla="*/ 166255 w 3700899"/>
              <a:gd name="connsiteY1" fmla="*/ 692727 h 803564"/>
              <a:gd name="connsiteX2" fmla="*/ 235527 w 3700899"/>
              <a:gd name="connsiteY2" fmla="*/ 581891 h 803564"/>
              <a:gd name="connsiteX3" fmla="*/ 401782 w 3700899"/>
              <a:gd name="connsiteY3" fmla="*/ 415636 h 803564"/>
              <a:gd name="connsiteX4" fmla="*/ 498764 w 3700899"/>
              <a:gd name="connsiteY4" fmla="*/ 346364 h 803564"/>
              <a:gd name="connsiteX5" fmla="*/ 942109 w 3700899"/>
              <a:gd name="connsiteY5" fmla="*/ 387927 h 803564"/>
              <a:gd name="connsiteX6" fmla="*/ 1136073 w 3700899"/>
              <a:gd name="connsiteY6" fmla="*/ 443346 h 803564"/>
              <a:gd name="connsiteX7" fmla="*/ 1233055 w 3700899"/>
              <a:gd name="connsiteY7" fmla="*/ 471055 h 803564"/>
              <a:gd name="connsiteX8" fmla="*/ 1524000 w 3700899"/>
              <a:gd name="connsiteY8" fmla="*/ 457200 h 803564"/>
              <a:gd name="connsiteX9" fmla="*/ 1634836 w 3700899"/>
              <a:gd name="connsiteY9" fmla="*/ 415636 h 803564"/>
              <a:gd name="connsiteX10" fmla="*/ 1731818 w 3700899"/>
              <a:gd name="connsiteY10" fmla="*/ 387927 h 803564"/>
              <a:gd name="connsiteX11" fmla="*/ 1814945 w 3700899"/>
              <a:gd name="connsiteY11" fmla="*/ 346364 h 803564"/>
              <a:gd name="connsiteX12" fmla="*/ 1953491 w 3700899"/>
              <a:gd name="connsiteY12" fmla="*/ 290946 h 803564"/>
              <a:gd name="connsiteX13" fmla="*/ 2022764 w 3700899"/>
              <a:gd name="connsiteY13" fmla="*/ 277091 h 803564"/>
              <a:gd name="connsiteX14" fmla="*/ 2133600 w 3700899"/>
              <a:gd name="connsiteY14" fmla="*/ 207818 h 803564"/>
              <a:gd name="connsiteX15" fmla="*/ 2369127 w 3700899"/>
              <a:gd name="connsiteY15" fmla="*/ 110836 h 803564"/>
              <a:gd name="connsiteX16" fmla="*/ 2535382 w 3700899"/>
              <a:gd name="connsiteY16" fmla="*/ 0 h 803564"/>
              <a:gd name="connsiteX17" fmla="*/ 3075709 w 3700899"/>
              <a:gd name="connsiteY17" fmla="*/ 13855 h 803564"/>
              <a:gd name="connsiteX18" fmla="*/ 3131127 w 3700899"/>
              <a:gd name="connsiteY18" fmla="*/ 27709 h 803564"/>
              <a:gd name="connsiteX19" fmla="*/ 3449782 w 3700899"/>
              <a:gd name="connsiteY19" fmla="*/ 96982 h 803564"/>
              <a:gd name="connsiteX20" fmla="*/ 3532909 w 3700899"/>
              <a:gd name="connsiteY20" fmla="*/ 124691 h 803564"/>
              <a:gd name="connsiteX21" fmla="*/ 3643745 w 3700899"/>
              <a:gd name="connsiteY21" fmla="*/ 207818 h 803564"/>
              <a:gd name="connsiteX22" fmla="*/ 3671455 w 3700899"/>
              <a:gd name="connsiteY22" fmla="*/ 346364 h 803564"/>
              <a:gd name="connsiteX23" fmla="*/ 3699164 w 3700899"/>
              <a:gd name="connsiteY23" fmla="*/ 443346 h 803564"/>
              <a:gd name="connsiteX24" fmla="*/ 3699164 w 3700899"/>
              <a:gd name="connsiteY24" fmla="*/ 748146 h 8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00899" h="803564">
                <a:moveTo>
                  <a:pt x="0" y="803564"/>
                </a:moveTo>
                <a:cubicBezTo>
                  <a:pt x="81483" y="770971"/>
                  <a:pt x="97168" y="773329"/>
                  <a:pt x="166255" y="692727"/>
                </a:cubicBezTo>
                <a:cubicBezTo>
                  <a:pt x="194608" y="659648"/>
                  <a:pt x="207311" y="615087"/>
                  <a:pt x="235527" y="581891"/>
                </a:cubicBezTo>
                <a:cubicBezTo>
                  <a:pt x="286285" y="522175"/>
                  <a:pt x="354758" y="478335"/>
                  <a:pt x="401782" y="415636"/>
                </a:cubicBezTo>
                <a:cubicBezTo>
                  <a:pt x="454770" y="344985"/>
                  <a:pt x="420944" y="365818"/>
                  <a:pt x="498764" y="346364"/>
                </a:cubicBezTo>
                <a:cubicBezTo>
                  <a:pt x="555973" y="350602"/>
                  <a:pt x="814332" y="354301"/>
                  <a:pt x="942109" y="387927"/>
                </a:cubicBezTo>
                <a:cubicBezTo>
                  <a:pt x="1007137" y="405040"/>
                  <a:pt x="1071418" y="424873"/>
                  <a:pt x="1136073" y="443346"/>
                </a:cubicBezTo>
                <a:lnTo>
                  <a:pt x="1233055" y="471055"/>
                </a:lnTo>
                <a:cubicBezTo>
                  <a:pt x="1330037" y="466437"/>
                  <a:pt x="1427819" y="470467"/>
                  <a:pt x="1524000" y="457200"/>
                </a:cubicBezTo>
                <a:cubicBezTo>
                  <a:pt x="1563088" y="451809"/>
                  <a:pt x="1597403" y="428114"/>
                  <a:pt x="1634836" y="415636"/>
                </a:cubicBezTo>
                <a:cubicBezTo>
                  <a:pt x="1666732" y="405004"/>
                  <a:pt x="1700438" y="399996"/>
                  <a:pt x="1731818" y="387927"/>
                </a:cubicBezTo>
                <a:cubicBezTo>
                  <a:pt x="1760733" y="376806"/>
                  <a:pt x="1786817" y="359346"/>
                  <a:pt x="1814945" y="346364"/>
                </a:cubicBezTo>
                <a:cubicBezTo>
                  <a:pt x="1837070" y="336153"/>
                  <a:pt x="1915217" y="300514"/>
                  <a:pt x="1953491" y="290946"/>
                </a:cubicBezTo>
                <a:cubicBezTo>
                  <a:pt x="1976336" y="285235"/>
                  <a:pt x="1999673" y="281709"/>
                  <a:pt x="2022764" y="277091"/>
                </a:cubicBezTo>
                <a:cubicBezTo>
                  <a:pt x="2059709" y="254000"/>
                  <a:pt x="2094323" y="226671"/>
                  <a:pt x="2133600" y="207818"/>
                </a:cubicBezTo>
                <a:cubicBezTo>
                  <a:pt x="2210143" y="171077"/>
                  <a:pt x="2302107" y="162962"/>
                  <a:pt x="2369127" y="110836"/>
                </a:cubicBezTo>
                <a:cubicBezTo>
                  <a:pt x="2505346" y="4889"/>
                  <a:pt x="2443865" y="30506"/>
                  <a:pt x="2535382" y="0"/>
                </a:cubicBezTo>
                <a:cubicBezTo>
                  <a:pt x="2715491" y="4618"/>
                  <a:pt x="2895735" y="5484"/>
                  <a:pt x="3075709" y="13855"/>
                </a:cubicBezTo>
                <a:cubicBezTo>
                  <a:pt x="3094730" y="14740"/>
                  <a:pt x="3112494" y="23786"/>
                  <a:pt x="3131127" y="27709"/>
                </a:cubicBezTo>
                <a:cubicBezTo>
                  <a:pt x="3252546" y="53271"/>
                  <a:pt x="3337116" y="64792"/>
                  <a:pt x="3449782" y="96982"/>
                </a:cubicBezTo>
                <a:cubicBezTo>
                  <a:pt x="3477866" y="105006"/>
                  <a:pt x="3505200" y="115455"/>
                  <a:pt x="3532909" y="124691"/>
                </a:cubicBezTo>
                <a:cubicBezTo>
                  <a:pt x="3569854" y="152400"/>
                  <a:pt x="3634688" y="162533"/>
                  <a:pt x="3643745" y="207818"/>
                </a:cubicBezTo>
                <a:cubicBezTo>
                  <a:pt x="3652982" y="254000"/>
                  <a:pt x="3656562" y="301684"/>
                  <a:pt x="3671455" y="346364"/>
                </a:cubicBezTo>
                <a:cubicBezTo>
                  <a:pt x="3678568" y="367703"/>
                  <a:pt x="3698408" y="423683"/>
                  <a:pt x="3699164" y="443346"/>
                </a:cubicBezTo>
                <a:cubicBezTo>
                  <a:pt x="3703069" y="544871"/>
                  <a:pt x="3699164" y="646546"/>
                  <a:pt x="3699164" y="748146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D74D9F35-AFA8-4980-A87A-D6B1E632765E}"/>
              </a:ext>
            </a:extLst>
          </p:cNvPr>
          <p:cNvSpPr txBox="1"/>
          <p:nvPr/>
        </p:nvSpPr>
        <p:spPr>
          <a:xfrm>
            <a:off x="7230485" y="1561007"/>
            <a:ext cx="164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15 min</a:t>
            </a:r>
          </a:p>
          <a:p>
            <a:pPr algn="ctr"/>
            <a:r>
              <a:rPr lang="fr-CH" b="1" dirty="0"/>
              <a:t>100°C</a:t>
            </a:r>
          </a:p>
          <a:p>
            <a:pPr algn="ctr"/>
            <a:r>
              <a:rPr lang="fr-CH" b="1" dirty="0"/>
              <a:t>(</a:t>
            </a:r>
            <a:r>
              <a:rPr lang="fr-CH" b="1" dirty="0" err="1"/>
              <a:t>ebullition</a:t>
            </a:r>
            <a:r>
              <a:rPr lang="fr-CH" b="1" dirty="0"/>
              <a:t>)</a:t>
            </a:r>
            <a:endParaRPr lang="en-US" b="1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xmlns="" id="{49471CF0-7D78-4E44-B059-78387C8B1FF1}"/>
              </a:ext>
            </a:extLst>
          </p:cNvPr>
          <p:cNvSpPr/>
          <p:nvPr/>
        </p:nvSpPr>
        <p:spPr>
          <a:xfrm>
            <a:off x="8147047" y="3228109"/>
            <a:ext cx="1883644" cy="1675601"/>
          </a:xfrm>
          <a:custGeom>
            <a:avLst/>
            <a:gdLst>
              <a:gd name="connsiteX0" fmla="*/ 2161309 w 2313709"/>
              <a:gd name="connsiteY0" fmla="*/ 0 h 2008909"/>
              <a:gd name="connsiteX1" fmla="*/ 2119745 w 2313709"/>
              <a:gd name="connsiteY1" fmla="*/ 69273 h 2008909"/>
              <a:gd name="connsiteX2" fmla="*/ 2147454 w 2313709"/>
              <a:gd name="connsiteY2" fmla="*/ 374073 h 2008909"/>
              <a:gd name="connsiteX3" fmla="*/ 2175163 w 2313709"/>
              <a:gd name="connsiteY3" fmla="*/ 429491 h 2008909"/>
              <a:gd name="connsiteX4" fmla="*/ 2230582 w 2313709"/>
              <a:gd name="connsiteY4" fmla="*/ 471055 h 2008909"/>
              <a:gd name="connsiteX5" fmla="*/ 2272145 w 2313709"/>
              <a:gd name="connsiteY5" fmla="*/ 540327 h 2008909"/>
              <a:gd name="connsiteX6" fmla="*/ 2313709 w 2313709"/>
              <a:gd name="connsiteY6" fmla="*/ 678873 h 2008909"/>
              <a:gd name="connsiteX7" fmla="*/ 2286000 w 2313709"/>
              <a:gd name="connsiteY7" fmla="*/ 831273 h 2008909"/>
              <a:gd name="connsiteX8" fmla="*/ 2230582 w 2313709"/>
              <a:gd name="connsiteY8" fmla="*/ 845127 h 2008909"/>
              <a:gd name="connsiteX9" fmla="*/ 2064327 w 2313709"/>
              <a:gd name="connsiteY9" fmla="*/ 872836 h 2008909"/>
              <a:gd name="connsiteX10" fmla="*/ 2022763 w 2313709"/>
              <a:gd name="connsiteY10" fmla="*/ 900546 h 2008909"/>
              <a:gd name="connsiteX11" fmla="*/ 1995054 w 2313709"/>
              <a:gd name="connsiteY11" fmla="*/ 955964 h 2008909"/>
              <a:gd name="connsiteX12" fmla="*/ 1953491 w 2313709"/>
              <a:gd name="connsiteY12" fmla="*/ 1011382 h 2008909"/>
              <a:gd name="connsiteX13" fmla="*/ 1939636 w 2313709"/>
              <a:gd name="connsiteY13" fmla="*/ 1080655 h 2008909"/>
              <a:gd name="connsiteX14" fmla="*/ 1911927 w 2313709"/>
              <a:gd name="connsiteY14" fmla="*/ 1122218 h 2008909"/>
              <a:gd name="connsiteX15" fmla="*/ 1939636 w 2313709"/>
              <a:gd name="connsiteY15" fmla="*/ 1399309 h 2008909"/>
              <a:gd name="connsiteX16" fmla="*/ 1953491 w 2313709"/>
              <a:gd name="connsiteY16" fmla="*/ 1454727 h 2008909"/>
              <a:gd name="connsiteX17" fmla="*/ 1967345 w 2313709"/>
              <a:gd name="connsiteY17" fmla="*/ 1524000 h 2008909"/>
              <a:gd name="connsiteX18" fmla="*/ 1953491 w 2313709"/>
              <a:gd name="connsiteY18" fmla="*/ 1690255 h 2008909"/>
              <a:gd name="connsiteX19" fmla="*/ 1939636 w 2313709"/>
              <a:gd name="connsiteY19" fmla="*/ 1745673 h 2008909"/>
              <a:gd name="connsiteX20" fmla="*/ 1745673 w 2313709"/>
              <a:gd name="connsiteY20" fmla="*/ 1911927 h 2008909"/>
              <a:gd name="connsiteX21" fmla="*/ 1704109 w 2313709"/>
              <a:gd name="connsiteY21" fmla="*/ 1953491 h 2008909"/>
              <a:gd name="connsiteX22" fmla="*/ 1662545 w 2313709"/>
              <a:gd name="connsiteY22" fmla="*/ 1967346 h 2008909"/>
              <a:gd name="connsiteX23" fmla="*/ 1537854 w 2313709"/>
              <a:gd name="connsiteY23" fmla="*/ 2008909 h 2008909"/>
              <a:gd name="connsiteX24" fmla="*/ 1302327 w 2313709"/>
              <a:gd name="connsiteY24" fmla="*/ 1995055 h 2008909"/>
              <a:gd name="connsiteX25" fmla="*/ 1246909 w 2313709"/>
              <a:gd name="connsiteY25" fmla="*/ 1981200 h 2008909"/>
              <a:gd name="connsiteX26" fmla="*/ 1136073 w 2313709"/>
              <a:gd name="connsiteY26" fmla="*/ 1967346 h 2008909"/>
              <a:gd name="connsiteX27" fmla="*/ 1066800 w 2313709"/>
              <a:gd name="connsiteY27" fmla="*/ 1939636 h 2008909"/>
              <a:gd name="connsiteX28" fmla="*/ 997527 w 2313709"/>
              <a:gd name="connsiteY28" fmla="*/ 1925782 h 2008909"/>
              <a:gd name="connsiteX29" fmla="*/ 942109 w 2313709"/>
              <a:gd name="connsiteY29" fmla="*/ 1911927 h 2008909"/>
              <a:gd name="connsiteX30" fmla="*/ 526473 w 2313709"/>
              <a:gd name="connsiteY30" fmla="*/ 1925782 h 2008909"/>
              <a:gd name="connsiteX31" fmla="*/ 387927 w 2313709"/>
              <a:gd name="connsiteY31" fmla="*/ 1953491 h 2008909"/>
              <a:gd name="connsiteX32" fmla="*/ 0 w 2313709"/>
              <a:gd name="connsiteY32" fmla="*/ 1967346 h 200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13709" h="2008909">
                <a:moveTo>
                  <a:pt x="2161309" y="0"/>
                </a:moveTo>
                <a:cubicBezTo>
                  <a:pt x="2147454" y="23091"/>
                  <a:pt x="2127664" y="43535"/>
                  <a:pt x="2119745" y="69273"/>
                </a:cubicBezTo>
                <a:cubicBezTo>
                  <a:pt x="2086724" y="176592"/>
                  <a:pt x="2117564" y="266469"/>
                  <a:pt x="2147454" y="374073"/>
                </a:cubicBezTo>
                <a:cubicBezTo>
                  <a:pt x="2152982" y="393973"/>
                  <a:pt x="2161722" y="413810"/>
                  <a:pt x="2175163" y="429491"/>
                </a:cubicBezTo>
                <a:cubicBezTo>
                  <a:pt x="2190191" y="447023"/>
                  <a:pt x="2212109" y="457200"/>
                  <a:pt x="2230582" y="471055"/>
                </a:cubicBezTo>
                <a:cubicBezTo>
                  <a:pt x="2244436" y="494146"/>
                  <a:pt x="2261002" y="515813"/>
                  <a:pt x="2272145" y="540327"/>
                </a:cubicBezTo>
                <a:cubicBezTo>
                  <a:pt x="2290882" y="581550"/>
                  <a:pt x="2302544" y="634214"/>
                  <a:pt x="2313709" y="678873"/>
                </a:cubicBezTo>
                <a:cubicBezTo>
                  <a:pt x="2304473" y="729673"/>
                  <a:pt x="2309091" y="785091"/>
                  <a:pt x="2286000" y="831273"/>
                </a:cubicBezTo>
                <a:cubicBezTo>
                  <a:pt x="2277485" y="848304"/>
                  <a:pt x="2249170" y="840996"/>
                  <a:pt x="2230582" y="845127"/>
                </a:cubicBezTo>
                <a:cubicBezTo>
                  <a:pt x="2157640" y="861336"/>
                  <a:pt x="2145304" y="861268"/>
                  <a:pt x="2064327" y="872836"/>
                </a:cubicBezTo>
                <a:cubicBezTo>
                  <a:pt x="2050472" y="882073"/>
                  <a:pt x="2033423" y="887754"/>
                  <a:pt x="2022763" y="900546"/>
                </a:cubicBezTo>
                <a:cubicBezTo>
                  <a:pt x="2009541" y="916412"/>
                  <a:pt x="2006000" y="938450"/>
                  <a:pt x="1995054" y="955964"/>
                </a:cubicBezTo>
                <a:cubicBezTo>
                  <a:pt x="1982816" y="975545"/>
                  <a:pt x="1967345" y="992909"/>
                  <a:pt x="1953491" y="1011382"/>
                </a:cubicBezTo>
                <a:cubicBezTo>
                  <a:pt x="1948873" y="1034473"/>
                  <a:pt x="1947904" y="1058606"/>
                  <a:pt x="1939636" y="1080655"/>
                </a:cubicBezTo>
                <a:cubicBezTo>
                  <a:pt x="1933789" y="1096246"/>
                  <a:pt x="1911927" y="1105567"/>
                  <a:pt x="1911927" y="1122218"/>
                </a:cubicBezTo>
                <a:cubicBezTo>
                  <a:pt x="1911927" y="1215042"/>
                  <a:pt x="1928122" y="1307201"/>
                  <a:pt x="1939636" y="1399309"/>
                </a:cubicBezTo>
                <a:cubicBezTo>
                  <a:pt x="1941998" y="1418203"/>
                  <a:pt x="1949360" y="1436139"/>
                  <a:pt x="1953491" y="1454727"/>
                </a:cubicBezTo>
                <a:cubicBezTo>
                  <a:pt x="1958599" y="1477715"/>
                  <a:pt x="1962727" y="1500909"/>
                  <a:pt x="1967345" y="1524000"/>
                </a:cubicBezTo>
                <a:cubicBezTo>
                  <a:pt x="1962727" y="1579418"/>
                  <a:pt x="1960389" y="1635074"/>
                  <a:pt x="1953491" y="1690255"/>
                </a:cubicBezTo>
                <a:cubicBezTo>
                  <a:pt x="1951129" y="1709149"/>
                  <a:pt x="1951061" y="1730440"/>
                  <a:pt x="1939636" y="1745673"/>
                </a:cubicBezTo>
                <a:cubicBezTo>
                  <a:pt x="1741006" y="2010512"/>
                  <a:pt x="1913223" y="1744377"/>
                  <a:pt x="1745673" y="1911927"/>
                </a:cubicBezTo>
                <a:cubicBezTo>
                  <a:pt x="1731818" y="1925782"/>
                  <a:pt x="1720412" y="1942622"/>
                  <a:pt x="1704109" y="1953491"/>
                </a:cubicBezTo>
                <a:cubicBezTo>
                  <a:pt x="1691958" y="1961592"/>
                  <a:pt x="1675968" y="1961593"/>
                  <a:pt x="1662545" y="1967346"/>
                </a:cubicBezTo>
                <a:cubicBezTo>
                  <a:pt x="1562167" y="2010365"/>
                  <a:pt x="1654627" y="1985555"/>
                  <a:pt x="1537854" y="2008909"/>
                </a:cubicBezTo>
                <a:cubicBezTo>
                  <a:pt x="1459345" y="2004291"/>
                  <a:pt x="1380617" y="2002511"/>
                  <a:pt x="1302327" y="1995055"/>
                </a:cubicBezTo>
                <a:cubicBezTo>
                  <a:pt x="1283372" y="1993250"/>
                  <a:pt x="1265691" y="1984330"/>
                  <a:pt x="1246909" y="1981200"/>
                </a:cubicBezTo>
                <a:cubicBezTo>
                  <a:pt x="1210183" y="1975079"/>
                  <a:pt x="1173018" y="1971964"/>
                  <a:pt x="1136073" y="1967346"/>
                </a:cubicBezTo>
                <a:cubicBezTo>
                  <a:pt x="1112982" y="1958109"/>
                  <a:pt x="1090621" y="1946782"/>
                  <a:pt x="1066800" y="1939636"/>
                </a:cubicBezTo>
                <a:cubicBezTo>
                  <a:pt x="1044245" y="1932869"/>
                  <a:pt x="1020515" y="1930890"/>
                  <a:pt x="997527" y="1925782"/>
                </a:cubicBezTo>
                <a:cubicBezTo>
                  <a:pt x="978939" y="1921651"/>
                  <a:pt x="960582" y="1916545"/>
                  <a:pt x="942109" y="1911927"/>
                </a:cubicBezTo>
                <a:cubicBezTo>
                  <a:pt x="803564" y="1916545"/>
                  <a:pt x="664707" y="1915414"/>
                  <a:pt x="526473" y="1925782"/>
                </a:cubicBezTo>
                <a:cubicBezTo>
                  <a:pt x="479508" y="1929304"/>
                  <a:pt x="434790" y="1948805"/>
                  <a:pt x="387927" y="1953491"/>
                </a:cubicBezTo>
                <a:cubicBezTo>
                  <a:pt x="230928" y="1969191"/>
                  <a:pt x="140597" y="1967346"/>
                  <a:pt x="0" y="1967346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18E96A97-F7E3-4B13-B520-04C85D9F33F3}"/>
              </a:ext>
            </a:extLst>
          </p:cNvPr>
          <p:cNvSpPr txBox="1"/>
          <p:nvPr/>
        </p:nvSpPr>
        <p:spPr>
          <a:xfrm>
            <a:off x="9795736" y="4078179"/>
            <a:ext cx="164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Repos</a:t>
            </a:r>
          </a:p>
          <a:p>
            <a:pPr algn="ctr"/>
            <a:r>
              <a:rPr lang="fr-CH" b="1" dirty="0"/>
              <a:t>10 min</a:t>
            </a:r>
          </a:p>
          <a:p>
            <a:pPr algn="ctr"/>
            <a:r>
              <a:rPr lang="fr-CH" b="1" dirty="0"/>
              <a:t>25°C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9F726A3E-6841-4F45-8396-E0F2BAF53745}"/>
              </a:ext>
            </a:extLst>
          </p:cNvPr>
          <p:cNvSpPr txBox="1"/>
          <p:nvPr/>
        </p:nvSpPr>
        <p:spPr>
          <a:xfrm>
            <a:off x="844746" y="5906760"/>
            <a:ext cx="218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10 à 24 </a:t>
            </a:r>
            <a:r>
              <a:rPr lang="fr-CH" b="1" dirty="0" err="1"/>
              <a:t>mCi</a:t>
            </a:r>
            <a:endParaRPr lang="fr-CH" b="1" dirty="0"/>
          </a:p>
          <a:p>
            <a:pPr algn="ctr"/>
            <a:r>
              <a:rPr lang="fr-CH" b="1" dirty="0"/>
              <a:t>Patient de 70 kg</a:t>
            </a:r>
            <a:endParaRPr lang="en-US" b="1" dirty="0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xmlns="" id="{39B19692-2424-4AE4-9A88-609872757E0A}"/>
              </a:ext>
            </a:extLst>
          </p:cNvPr>
          <p:cNvSpPr/>
          <p:nvPr/>
        </p:nvSpPr>
        <p:spPr>
          <a:xfrm>
            <a:off x="2923310" y="4281055"/>
            <a:ext cx="3172690" cy="1103781"/>
          </a:xfrm>
          <a:custGeom>
            <a:avLst/>
            <a:gdLst>
              <a:gd name="connsiteX0" fmla="*/ 3574473 w 3574473"/>
              <a:gd name="connsiteY0" fmla="*/ 0 h 1121193"/>
              <a:gd name="connsiteX1" fmla="*/ 3020291 w 3574473"/>
              <a:gd name="connsiteY1" fmla="*/ 13854 h 1121193"/>
              <a:gd name="connsiteX2" fmla="*/ 2937164 w 3574473"/>
              <a:gd name="connsiteY2" fmla="*/ 69272 h 1121193"/>
              <a:gd name="connsiteX3" fmla="*/ 2715491 w 3574473"/>
              <a:gd name="connsiteY3" fmla="*/ 96981 h 1121193"/>
              <a:gd name="connsiteX4" fmla="*/ 2410691 w 3574473"/>
              <a:gd name="connsiteY4" fmla="*/ 152400 h 1121193"/>
              <a:gd name="connsiteX5" fmla="*/ 2369127 w 3574473"/>
              <a:gd name="connsiteY5" fmla="*/ 180109 h 1121193"/>
              <a:gd name="connsiteX6" fmla="*/ 2327564 w 3574473"/>
              <a:gd name="connsiteY6" fmla="*/ 221672 h 1121193"/>
              <a:gd name="connsiteX7" fmla="*/ 2272146 w 3574473"/>
              <a:gd name="connsiteY7" fmla="*/ 235527 h 1121193"/>
              <a:gd name="connsiteX8" fmla="*/ 2230582 w 3574473"/>
              <a:gd name="connsiteY8" fmla="*/ 249381 h 1121193"/>
              <a:gd name="connsiteX9" fmla="*/ 2105891 w 3574473"/>
              <a:gd name="connsiteY9" fmla="*/ 235527 h 1121193"/>
              <a:gd name="connsiteX10" fmla="*/ 2008909 w 3574473"/>
              <a:gd name="connsiteY10" fmla="*/ 207818 h 1121193"/>
              <a:gd name="connsiteX11" fmla="*/ 1870364 w 3574473"/>
              <a:gd name="connsiteY11" fmla="*/ 166254 h 1121193"/>
              <a:gd name="connsiteX12" fmla="*/ 1648691 w 3574473"/>
              <a:gd name="connsiteY12" fmla="*/ 180109 h 1121193"/>
              <a:gd name="connsiteX13" fmla="*/ 1607127 w 3574473"/>
              <a:gd name="connsiteY13" fmla="*/ 207818 h 1121193"/>
              <a:gd name="connsiteX14" fmla="*/ 1496291 w 3574473"/>
              <a:gd name="connsiteY14" fmla="*/ 235527 h 1121193"/>
              <a:gd name="connsiteX15" fmla="*/ 1427018 w 3574473"/>
              <a:gd name="connsiteY15" fmla="*/ 304800 h 1121193"/>
              <a:gd name="connsiteX16" fmla="*/ 1371600 w 3574473"/>
              <a:gd name="connsiteY16" fmla="*/ 332509 h 1121193"/>
              <a:gd name="connsiteX17" fmla="*/ 1260764 w 3574473"/>
              <a:gd name="connsiteY17" fmla="*/ 429490 h 1121193"/>
              <a:gd name="connsiteX18" fmla="*/ 1191491 w 3574473"/>
              <a:gd name="connsiteY18" fmla="*/ 526472 h 1121193"/>
              <a:gd name="connsiteX19" fmla="*/ 1136073 w 3574473"/>
              <a:gd name="connsiteY19" fmla="*/ 568036 h 1121193"/>
              <a:gd name="connsiteX20" fmla="*/ 1039091 w 3574473"/>
              <a:gd name="connsiteY20" fmla="*/ 678872 h 1121193"/>
              <a:gd name="connsiteX21" fmla="*/ 928255 w 3574473"/>
              <a:gd name="connsiteY21" fmla="*/ 831272 h 1121193"/>
              <a:gd name="connsiteX22" fmla="*/ 831273 w 3574473"/>
              <a:gd name="connsiteY22" fmla="*/ 942109 h 1121193"/>
              <a:gd name="connsiteX23" fmla="*/ 803564 w 3574473"/>
              <a:gd name="connsiteY23" fmla="*/ 983672 h 1121193"/>
              <a:gd name="connsiteX24" fmla="*/ 665018 w 3574473"/>
              <a:gd name="connsiteY24" fmla="*/ 1052945 h 1121193"/>
              <a:gd name="connsiteX25" fmla="*/ 235527 w 3574473"/>
              <a:gd name="connsiteY25" fmla="*/ 1080654 h 1121193"/>
              <a:gd name="connsiteX26" fmla="*/ 0 w 3574473"/>
              <a:gd name="connsiteY26" fmla="*/ 1108363 h 112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74473" h="1121193">
                <a:moveTo>
                  <a:pt x="3574473" y="0"/>
                </a:moveTo>
                <a:lnTo>
                  <a:pt x="3020291" y="13854"/>
                </a:lnTo>
                <a:cubicBezTo>
                  <a:pt x="2987184" y="17453"/>
                  <a:pt x="2970013" y="63797"/>
                  <a:pt x="2937164" y="69272"/>
                </a:cubicBezTo>
                <a:cubicBezTo>
                  <a:pt x="2808256" y="90757"/>
                  <a:pt x="2881988" y="80332"/>
                  <a:pt x="2715491" y="96981"/>
                </a:cubicBezTo>
                <a:cubicBezTo>
                  <a:pt x="2541294" y="140530"/>
                  <a:pt x="2642355" y="119304"/>
                  <a:pt x="2410691" y="152400"/>
                </a:cubicBezTo>
                <a:cubicBezTo>
                  <a:pt x="2396836" y="161636"/>
                  <a:pt x="2381919" y="169449"/>
                  <a:pt x="2369127" y="180109"/>
                </a:cubicBezTo>
                <a:cubicBezTo>
                  <a:pt x="2354075" y="192652"/>
                  <a:pt x="2344575" y="211951"/>
                  <a:pt x="2327564" y="221672"/>
                </a:cubicBezTo>
                <a:cubicBezTo>
                  <a:pt x="2311032" y="231119"/>
                  <a:pt x="2290455" y="230296"/>
                  <a:pt x="2272146" y="235527"/>
                </a:cubicBezTo>
                <a:cubicBezTo>
                  <a:pt x="2258104" y="239539"/>
                  <a:pt x="2244437" y="244763"/>
                  <a:pt x="2230582" y="249381"/>
                </a:cubicBezTo>
                <a:cubicBezTo>
                  <a:pt x="2189018" y="244763"/>
                  <a:pt x="2146994" y="243234"/>
                  <a:pt x="2105891" y="235527"/>
                </a:cubicBezTo>
                <a:cubicBezTo>
                  <a:pt x="2072846" y="229331"/>
                  <a:pt x="2041526" y="215972"/>
                  <a:pt x="2008909" y="207818"/>
                </a:cubicBezTo>
                <a:cubicBezTo>
                  <a:pt x="1884033" y="176599"/>
                  <a:pt x="1994468" y="215896"/>
                  <a:pt x="1870364" y="166254"/>
                </a:cubicBezTo>
                <a:cubicBezTo>
                  <a:pt x="1796473" y="170872"/>
                  <a:pt x="1721820" y="168562"/>
                  <a:pt x="1648691" y="180109"/>
                </a:cubicBezTo>
                <a:cubicBezTo>
                  <a:pt x="1632244" y="182706"/>
                  <a:pt x="1622776" y="202128"/>
                  <a:pt x="1607127" y="207818"/>
                </a:cubicBezTo>
                <a:cubicBezTo>
                  <a:pt x="1571337" y="220832"/>
                  <a:pt x="1533236" y="226291"/>
                  <a:pt x="1496291" y="235527"/>
                </a:cubicBezTo>
                <a:cubicBezTo>
                  <a:pt x="1473200" y="258618"/>
                  <a:pt x="1452795" y="284751"/>
                  <a:pt x="1427018" y="304800"/>
                </a:cubicBezTo>
                <a:cubicBezTo>
                  <a:pt x="1410715" y="317480"/>
                  <a:pt x="1389114" y="321563"/>
                  <a:pt x="1371600" y="332509"/>
                </a:cubicBezTo>
                <a:cubicBezTo>
                  <a:pt x="1332406" y="357005"/>
                  <a:pt x="1290509" y="394787"/>
                  <a:pt x="1260764" y="429490"/>
                </a:cubicBezTo>
                <a:cubicBezTo>
                  <a:pt x="1213559" y="484563"/>
                  <a:pt x="1252320" y="465643"/>
                  <a:pt x="1191491" y="526472"/>
                </a:cubicBezTo>
                <a:cubicBezTo>
                  <a:pt x="1175163" y="542800"/>
                  <a:pt x="1151414" y="550778"/>
                  <a:pt x="1136073" y="568036"/>
                </a:cubicBezTo>
                <a:cubicBezTo>
                  <a:pt x="1018522" y="700282"/>
                  <a:pt x="1134813" y="615058"/>
                  <a:pt x="1039091" y="678872"/>
                </a:cubicBezTo>
                <a:cubicBezTo>
                  <a:pt x="999976" y="796218"/>
                  <a:pt x="1033820" y="743301"/>
                  <a:pt x="928255" y="831272"/>
                </a:cubicBezTo>
                <a:cubicBezTo>
                  <a:pt x="841155" y="976438"/>
                  <a:pt x="937093" y="836289"/>
                  <a:pt x="831273" y="942109"/>
                </a:cubicBezTo>
                <a:cubicBezTo>
                  <a:pt x="819499" y="953883"/>
                  <a:pt x="817418" y="974436"/>
                  <a:pt x="803564" y="983672"/>
                </a:cubicBezTo>
                <a:cubicBezTo>
                  <a:pt x="760603" y="1012313"/>
                  <a:pt x="665018" y="1052945"/>
                  <a:pt x="665018" y="1052945"/>
                </a:cubicBezTo>
                <a:cubicBezTo>
                  <a:pt x="529758" y="1188208"/>
                  <a:pt x="657590" y="1080654"/>
                  <a:pt x="235527" y="1080654"/>
                </a:cubicBezTo>
                <a:cubicBezTo>
                  <a:pt x="97697" y="1080654"/>
                  <a:pt x="94461" y="1084749"/>
                  <a:pt x="0" y="1108363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6F4EF692-B2DB-4EB5-AE78-592DA2819D46}"/>
              </a:ext>
            </a:extLst>
          </p:cNvPr>
          <p:cNvSpPr txBox="1"/>
          <p:nvPr/>
        </p:nvSpPr>
        <p:spPr>
          <a:xfrm>
            <a:off x="3926636" y="4796834"/>
            <a:ext cx="21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Conditionnement en </a:t>
            </a:r>
            <a:r>
              <a:rPr lang="fr-CH" b="1" dirty="0" err="1"/>
              <a:t>séringue</a:t>
            </a:r>
            <a:endParaRPr lang="en-US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1921FAD-AD0A-4D2D-AD5B-B334E5649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9" t="13739" r="22879" b="16329"/>
          <a:stretch/>
        </p:blipFill>
        <p:spPr>
          <a:xfrm>
            <a:off x="4917331" y="1836417"/>
            <a:ext cx="2052538" cy="18962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0719498-C930-43BB-BC3B-0A7F17367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6" t="29957" r="9600" b="23103"/>
          <a:stretch/>
        </p:blipFill>
        <p:spPr>
          <a:xfrm>
            <a:off x="8801688" y="1754971"/>
            <a:ext cx="2711713" cy="1370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7BF6128-C82E-4E71-8282-6512E15A5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4" t="25590" r="30781" b="23551"/>
          <a:stretch/>
        </p:blipFill>
        <p:spPr>
          <a:xfrm>
            <a:off x="6263672" y="3771749"/>
            <a:ext cx="1757429" cy="238604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43A22A7-869E-41B2-B9FD-0DB29324E0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29" t="40116" r="36567" b="30793"/>
          <a:stretch/>
        </p:blipFill>
        <p:spPr>
          <a:xfrm rot="5400000">
            <a:off x="958992" y="1577171"/>
            <a:ext cx="2052813" cy="106341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1EA9AEB2-9611-4156-9F03-3BE640BFAECC}"/>
              </a:ext>
            </a:extLst>
          </p:cNvPr>
          <p:cNvSpPr txBox="1"/>
          <p:nvPr/>
        </p:nvSpPr>
        <p:spPr>
          <a:xfrm>
            <a:off x="7678424" y="550702"/>
            <a:ext cx="164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Chauffage</a:t>
            </a:r>
            <a:endParaRPr lang="en-US" b="1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5CB043EE-8DE3-4097-82FC-A2A02995AF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9495" t="39485" r="18586" b="30119"/>
          <a:stretch/>
        </p:blipFill>
        <p:spPr>
          <a:xfrm>
            <a:off x="702040" y="4780037"/>
            <a:ext cx="2108215" cy="110378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A9E0BE00-3492-419F-AD5E-F5EB7B89ACED}"/>
              </a:ext>
            </a:extLst>
          </p:cNvPr>
          <p:cNvSpPr txBox="1"/>
          <p:nvPr/>
        </p:nvSpPr>
        <p:spPr>
          <a:xfrm>
            <a:off x="757720" y="4338554"/>
            <a:ext cx="205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Produit  à administrer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82E2E1B0-A6E8-447A-939A-59E04E023588}"/>
              </a:ext>
            </a:extLst>
          </p:cNvPr>
          <p:cNvSpPr txBox="1"/>
          <p:nvPr/>
        </p:nvSpPr>
        <p:spPr>
          <a:xfrm>
            <a:off x="1324698" y="628074"/>
            <a:ext cx="164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Tc-99m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854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 animBg="1"/>
      <p:bldP spid="20" grpId="0"/>
      <p:bldP spid="21" grpId="0"/>
      <p:bldP spid="23" grpId="0" animBg="1"/>
      <p:bldP spid="24" grpId="0"/>
      <p:bldP spid="25" grpId="0" animBg="1"/>
      <p:bldP spid="26" grpId="0"/>
      <p:bldP spid="27" grpId="0"/>
      <p:bldP spid="28" grpId="0" animBg="1"/>
      <p:bldP spid="29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Introduction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588169" y="1905000"/>
            <a:ext cx="3632326" cy="11562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RADIOPHARMACIE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212" y="5304810"/>
            <a:ext cx="7854199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Activités de la </a:t>
            </a:r>
            <a:r>
              <a:rPr lang="fr-FR" sz="3200" b="1" dirty="0" smtClean="0"/>
              <a:t>PHARMACIE</a:t>
            </a:r>
            <a:r>
              <a:rPr lang="fr-FR" sz="2400" b="1" dirty="0" smtClean="0"/>
              <a:t> HOSPITALIERE relatives aux PRODUITS RADIOPHARMACEUTIQUES</a:t>
            </a:r>
            <a:endParaRPr lang="en-US" sz="2400" b="1" dirty="0"/>
          </a:p>
        </p:txBody>
      </p:sp>
      <p:sp>
        <p:nvSpPr>
          <p:cNvPr id="11" name="Freeform 10"/>
          <p:cNvSpPr/>
          <p:nvPr/>
        </p:nvSpPr>
        <p:spPr>
          <a:xfrm>
            <a:off x="1652337" y="3176337"/>
            <a:ext cx="1139566" cy="2580938"/>
          </a:xfrm>
          <a:custGeom>
            <a:avLst/>
            <a:gdLst>
              <a:gd name="connsiteX0" fmla="*/ 433137 w 1139566"/>
              <a:gd name="connsiteY0" fmla="*/ 0 h 2580938"/>
              <a:gd name="connsiteX1" fmla="*/ 449179 w 1139566"/>
              <a:gd name="connsiteY1" fmla="*/ 80210 h 2580938"/>
              <a:gd name="connsiteX2" fmla="*/ 465221 w 1139566"/>
              <a:gd name="connsiteY2" fmla="*/ 320842 h 2580938"/>
              <a:gd name="connsiteX3" fmla="*/ 545431 w 1139566"/>
              <a:gd name="connsiteY3" fmla="*/ 417095 h 2580938"/>
              <a:gd name="connsiteX4" fmla="*/ 577516 w 1139566"/>
              <a:gd name="connsiteY4" fmla="*/ 513347 h 2580938"/>
              <a:gd name="connsiteX5" fmla="*/ 802105 w 1139566"/>
              <a:gd name="connsiteY5" fmla="*/ 593558 h 2580938"/>
              <a:gd name="connsiteX6" fmla="*/ 994610 w 1139566"/>
              <a:gd name="connsiteY6" fmla="*/ 689810 h 2580938"/>
              <a:gd name="connsiteX7" fmla="*/ 1026695 w 1139566"/>
              <a:gd name="connsiteY7" fmla="*/ 721895 h 2580938"/>
              <a:gd name="connsiteX8" fmla="*/ 1058779 w 1139566"/>
              <a:gd name="connsiteY8" fmla="*/ 770021 h 2580938"/>
              <a:gd name="connsiteX9" fmla="*/ 1106905 w 1139566"/>
              <a:gd name="connsiteY9" fmla="*/ 802105 h 2580938"/>
              <a:gd name="connsiteX10" fmla="*/ 1138989 w 1139566"/>
              <a:gd name="connsiteY10" fmla="*/ 898358 h 2580938"/>
              <a:gd name="connsiteX11" fmla="*/ 1090863 w 1139566"/>
              <a:gd name="connsiteY11" fmla="*/ 1106905 h 2580938"/>
              <a:gd name="connsiteX12" fmla="*/ 1058779 w 1139566"/>
              <a:gd name="connsiteY12" fmla="*/ 1155031 h 2580938"/>
              <a:gd name="connsiteX13" fmla="*/ 1026695 w 1139566"/>
              <a:gd name="connsiteY13" fmla="*/ 1187116 h 2580938"/>
              <a:gd name="connsiteX14" fmla="*/ 962526 w 1139566"/>
              <a:gd name="connsiteY14" fmla="*/ 1283368 h 2580938"/>
              <a:gd name="connsiteX15" fmla="*/ 930442 w 1139566"/>
              <a:gd name="connsiteY15" fmla="*/ 1331495 h 2580938"/>
              <a:gd name="connsiteX16" fmla="*/ 882316 w 1139566"/>
              <a:gd name="connsiteY16" fmla="*/ 1363579 h 2580938"/>
              <a:gd name="connsiteX17" fmla="*/ 818147 w 1139566"/>
              <a:gd name="connsiteY17" fmla="*/ 1443789 h 2580938"/>
              <a:gd name="connsiteX18" fmla="*/ 737937 w 1139566"/>
              <a:gd name="connsiteY18" fmla="*/ 1507958 h 2580938"/>
              <a:gd name="connsiteX19" fmla="*/ 641684 w 1139566"/>
              <a:gd name="connsiteY19" fmla="*/ 1636295 h 2580938"/>
              <a:gd name="connsiteX20" fmla="*/ 593558 w 1139566"/>
              <a:gd name="connsiteY20" fmla="*/ 1668379 h 2580938"/>
              <a:gd name="connsiteX21" fmla="*/ 497305 w 1139566"/>
              <a:gd name="connsiteY21" fmla="*/ 1764631 h 2580938"/>
              <a:gd name="connsiteX22" fmla="*/ 465221 w 1139566"/>
              <a:gd name="connsiteY22" fmla="*/ 1796716 h 2580938"/>
              <a:gd name="connsiteX23" fmla="*/ 433137 w 1139566"/>
              <a:gd name="connsiteY23" fmla="*/ 1844842 h 2580938"/>
              <a:gd name="connsiteX24" fmla="*/ 417095 w 1139566"/>
              <a:gd name="connsiteY24" fmla="*/ 1892968 h 2580938"/>
              <a:gd name="connsiteX25" fmla="*/ 304800 w 1139566"/>
              <a:gd name="connsiteY25" fmla="*/ 1989221 h 2580938"/>
              <a:gd name="connsiteX26" fmla="*/ 256674 w 1139566"/>
              <a:gd name="connsiteY26" fmla="*/ 2005263 h 2580938"/>
              <a:gd name="connsiteX27" fmla="*/ 224589 w 1139566"/>
              <a:gd name="connsiteY27" fmla="*/ 2037347 h 2580938"/>
              <a:gd name="connsiteX28" fmla="*/ 128337 w 1139566"/>
              <a:gd name="connsiteY28" fmla="*/ 2085474 h 2580938"/>
              <a:gd name="connsiteX29" fmla="*/ 64168 w 1139566"/>
              <a:gd name="connsiteY29" fmla="*/ 2165684 h 2580938"/>
              <a:gd name="connsiteX30" fmla="*/ 16042 w 1139566"/>
              <a:gd name="connsiteY30" fmla="*/ 2213810 h 2580938"/>
              <a:gd name="connsiteX31" fmla="*/ 0 w 1139566"/>
              <a:gd name="connsiteY31" fmla="*/ 2261937 h 2580938"/>
              <a:gd name="connsiteX32" fmla="*/ 16042 w 1139566"/>
              <a:gd name="connsiteY32" fmla="*/ 2358189 h 2580938"/>
              <a:gd name="connsiteX33" fmla="*/ 80210 w 1139566"/>
              <a:gd name="connsiteY33" fmla="*/ 2454442 h 2580938"/>
              <a:gd name="connsiteX34" fmla="*/ 176463 w 1139566"/>
              <a:gd name="connsiteY34" fmla="*/ 2486526 h 2580938"/>
              <a:gd name="connsiteX35" fmla="*/ 224589 w 1139566"/>
              <a:gd name="connsiteY35" fmla="*/ 2502568 h 2580938"/>
              <a:gd name="connsiteX36" fmla="*/ 272716 w 1139566"/>
              <a:gd name="connsiteY36" fmla="*/ 2518610 h 2580938"/>
              <a:gd name="connsiteX37" fmla="*/ 786063 w 1139566"/>
              <a:gd name="connsiteY37" fmla="*/ 2550695 h 258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9566" h="2580938">
                <a:moveTo>
                  <a:pt x="433137" y="0"/>
                </a:moveTo>
                <a:cubicBezTo>
                  <a:pt x="438484" y="26737"/>
                  <a:pt x="446466" y="53079"/>
                  <a:pt x="449179" y="80210"/>
                </a:cubicBezTo>
                <a:cubicBezTo>
                  <a:pt x="457178" y="160200"/>
                  <a:pt x="452005" y="241547"/>
                  <a:pt x="465221" y="320842"/>
                </a:cubicBezTo>
                <a:cubicBezTo>
                  <a:pt x="469688" y="347642"/>
                  <a:pt x="530978" y="402642"/>
                  <a:pt x="545431" y="417095"/>
                </a:cubicBezTo>
                <a:cubicBezTo>
                  <a:pt x="556126" y="449179"/>
                  <a:pt x="549377" y="494587"/>
                  <a:pt x="577516" y="513347"/>
                </a:cubicBezTo>
                <a:cubicBezTo>
                  <a:pt x="709639" y="601430"/>
                  <a:pt x="635505" y="572733"/>
                  <a:pt x="802105" y="593558"/>
                </a:cubicBezTo>
                <a:cubicBezTo>
                  <a:pt x="880390" y="619653"/>
                  <a:pt x="932414" y="627614"/>
                  <a:pt x="994610" y="689810"/>
                </a:cubicBezTo>
                <a:cubicBezTo>
                  <a:pt x="1005305" y="700505"/>
                  <a:pt x="1017246" y="710084"/>
                  <a:pt x="1026695" y="721895"/>
                </a:cubicBezTo>
                <a:cubicBezTo>
                  <a:pt x="1038739" y="736950"/>
                  <a:pt x="1045146" y="756388"/>
                  <a:pt x="1058779" y="770021"/>
                </a:cubicBezTo>
                <a:cubicBezTo>
                  <a:pt x="1072412" y="783654"/>
                  <a:pt x="1090863" y="791410"/>
                  <a:pt x="1106905" y="802105"/>
                </a:cubicBezTo>
                <a:cubicBezTo>
                  <a:pt x="1117600" y="834189"/>
                  <a:pt x="1143772" y="864878"/>
                  <a:pt x="1138989" y="898358"/>
                </a:cubicBezTo>
                <a:cubicBezTo>
                  <a:pt x="1131593" y="950129"/>
                  <a:pt x="1122892" y="1058861"/>
                  <a:pt x="1090863" y="1106905"/>
                </a:cubicBezTo>
                <a:cubicBezTo>
                  <a:pt x="1080168" y="1122947"/>
                  <a:pt x="1070823" y="1139976"/>
                  <a:pt x="1058779" y="1155031"/>
                </a:cubicBezTo>
                <a:cubicBezTo>
                  <a:pt x="1049331" y="1166842"/>
                  <a:pt x="1035770" y="1175016"/>
                  <a:pt x="1026695" y="1187116"/>
                </a:cubicBezTo>
                <a:cubicBezTo>
                  <a:pt x="1003559" y="1217964"/>
                  <a:pt x="983915" y="1251284"/>
                  <a:pt x="962526" y="1283368"/>
                </a:cubicBezTo>
                <a:cubicBezTo>
                  <a:pt x="951831" y="1299410"/>
                  <a:pt x="946484" y="1320800"/>
                  <a:pt x="930442" y="1331495"/>
                </a:cubicBezTo>
                <a:cubicBezTo>
                  <a:pt x="914400" y="1342190"/>
                  <a:pt x="897371" y="1351535"/>
                  <a:pt x="882316" y="1363579"/>
                </a:cubicBezTo>
                <a:cubicBezTo>
                  <a:pt x="839276" y="1398010"/>
                  <a:pt x="855206" y="1397465"/>
                  <a:pt x="818147" y="1443789"/>
                </a:cubicBezTo>
                <a:cubicBezTo>
                  <a:pt x="792021" y="1476446"/>
                  <a:pt x="773674" y="1484133"/>
                  <a:pt x="737937" y="1507958"/>
                </a:cubicBezTo>
                <a:cubicBezTo>
                  <a:pt x="708616" y="1551938"/>
                  <a:pt x="684074" y="1602382"/>
                  <a:pt x="641684" y="1636295"/>
                </a:cubicBezTo>
                <a:cubicBezTo>
                  <a:pt x="626629" y="1648339"/>
                  <a:pt x="607968" y="1655570"/>
                  <a:pt x="593558" y="1668379"/>
                </a:cubicBezTo>
                <a:cubicBezTo>
                  <a:pt x="559645" y="1698524"/>
                  <a:pt x="529389" y="1732547"/>
                  <a:pt x="497305" y="1764631"/>
                </a:cubicBezTo>
                <a:cubicBezTo>
                  <a:pt x="486610" y="1775326"/>
                  <a:pt x="473611" y="1784131"/>
                  <a:pt x="465221" y="1796716"/>
                </a:cubicBezTo>
                <a:cubicBezTo>
                  <a:pt x="454526" y="1812758"/>
                  <a:pt x="441759" y="1827597"/>
                  <a:pt x="433137" y="1844842"/>
                </a:cubicBezTo>
                <a:cubicBezTo>
                  <a:pt x="425575" y="1859967"/>
                  <a:pt x="426924" y="1879208"/>
                  <a:pt x="417095" y="1892968"/>
                </a:cubicBezTo>
                <a:cubicBezTo>
                  <a:pt x="395167" y="1923667"/>
                  <a:pt x="342483" y="1970380"/>
                  <a:pt x="304800" y="1989221"/>
                </a:cubicBezTo>
                <a:cubicBezTo>
                  <a:pt x="289675" y="1996783"/>
                  <a:pt x="272716" y="1999916"/>
                  <a:pt x="256674" y="2005263"/>
                </a:cubicBezTo>
                <a:cubicBezTo>
                  <a:pt x="245979" y="2015958"/>
                  <a:pt x="237558" y="2029565"/>
                  <a:pt x="224589" y="2037347"/>
                </a:cubicBezTo>
                <a:cubicBezTo>
                  <a:pt x="105982" y="2108510"/>
                  <a:pt x="250039" y="1988112"/>
                  <a:pt x="128337" y="2085474"/>
                </a:cubicBezTo>
                <a:cubicBezTo>
                  <a:pt x="81661" y="2122815"/>
                  <a:pt x="105863" y="2115651"/>
                  <a:pt x="64168" y="2165684"/>
                </a:cubicBezTo>
                <a:cubicBezTo>
                  <a:pt x="49644" y="2183112"/>
                  <a:pt x="32084" y="2197768"/>
                  <a:pt x="16042" y="2213810"/>
                </a:cubicBezTo>
                <a:cubicBezTo>
                  <a:pt x="10695" y="2229852"/>
                  <a:pt x="0" y="2245027"/>
                  <a:pt x="0" y="2261937"/>
                </a:cubicBezTo>
                <a:cubicBezTo>
                  <a:pt x="0" y="2294464"/>
                  <a:pt x="8986" y="2326437"/>
                  <a:pt x="16042" y="2358189"/>
                </a:cubicBezTo>
                <a:cubicBezTo>
                  <a:pt x="25384" y="2400226"/>
                  <a:pt x="38741" y="2431404"/>
                  <a:pt x="80210" y="2454442"/>
                </a:cubicBezTo>
                <a:cubicBezTo>
                  <a:pt x="109774" y="2470866"/>
                  <a:pt x="144379" y="2475831"/>
                  <a:pt x="176463" y="2486526"/>
                </a:cubicBezTo>
                <a:lnTo>
                  <a:pt x="224589" y="2502568"/>
                </a:lnTo>
                <a:lnTo>
                  <a:pt x="272716" y="2518610"/>
                </a:lnTo>
                <a:cubicBezTo>
                  <a:pt x="449870" y="2636716"/>
                  <a:pt x="301562" y="2550695"/>
                  <a:pt x="786063" y="2550695"/>
                </a:cubicBezTo>
              </a:path>
            </a:pathLst>
          </a:custGeom>
          <a:noFill/>
          <a:ln w="635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11579" y="4032080"/>
            <a:ext cx="4500159" cy="7513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Selon la Réglementation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48768" y="3596524"/>
            <a:ext cx="4804266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PHARMACIE</a:t>
            </a:r>
            <a:r>
              <a:rPr lang="fr-FR" sz="2400" b="1" dirty="0" smtClean="0"/>
              <a:t> </a:t>
            </a:r>
            <a:r>
              <a:rPr lang="fr-FR" sz="3200" b="1" dirty="0" smtClean="0"/>
              <a:t>de la </a:t>
            </a:r>
            <a:r>
              <a:rPr lang="fr-FR" sz="3200" b="1" dirty="0" smtClean="0">
                <a:solidFill>
                  <a:srgbClr val="C00000"/>
                </a:solidFill>
              </a:rPr>
              <a:t>MEDECINE NUCLEAIRE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297214" y="1828800"/>
            <a:ext cx="3348115" cy="1718441"/>
          </a:xfrm>
          <a:custGeom>
            <a:avLst/>
            <a:gdLst>
              <a:gd name="connsiteX0" fmla="*/ 0 w 3348115"/>
              <a:gd name="connsiteY0" fmla="*/ 646386 h 1718441"/>
              <a:gd name="connsiteX1" fmla="*/ 78827 w 3348115"/>
              <a:gd name="connsiteY1" fmla="*/ 662152 h 1718441"/>
              <a:gd name="connsiteX2" fmla="*/ 173420 w 3348115"/>
              <a:gd name="connsiteY2" fmla="*/ 677917 h 1718441"/>
              <a:gd name="connsiteX3" fmla="*/ 299545 w 3348115"/>
              <a:gd name="connsiteY3" fmla="*/ 709448 h 1718441"/>
              <a:gd name="connsiteX4" fmla="*/ 504496 w 3348115"/>
              <a:gd name="connsiteY4" fmla="*/ 693683 h 1718441"/>
              <a:gd name="connsiteX5" fmla="*/ 646386 w 3348115"/>
              <a:gd name="connsiteY5" fmla="*/ 614855 h 1718441"/>
              <a:gd name="connsiteX6" fmla="*/ 756745 w 3348115"/>
              <a:gd name="connsiteY6" fmla="*/ 567559 h 1718441"/>
              <a:gd name="connsiteX7" fmla="*/ 804041 w 3348115"/>
              <a:gd name="connsiteY7" fmla="*/ 536028 h 1718441"/>
              <a:gd name="connsiteX8" fmla="*/ 1072055 w 3348115"/>
              <a:gd name="connsiteY8" fmla="*/ 536028 h 1718441"/>
              <a:gd name="connsiteX9" fmla="*/ 1119352 w 3348115"/>
              <a:gd name="connsiteY9" fmla="*/ 551793 h 1718441"/>
              <a:gd name="connsiteX10" fmla="*/ 1166648 w 3348115"/>
              <a:gd name="connsiteY10" fmla="*/ 583324 h 1718441"/>
              <a:gd name="connsiteX11" fmla="*/ 1261241 w 3348115"/>
              <a:gd name="connsiteY11" fmla="*/ 614855 h 1718441"/>
              <a:gd name="connsiteX12" fmla="*/ 1608083 w 3348115"/>
              <a:gd name="connsiteY12" fmla="*/ 567559 h 1718441"/>
              <a:gd name="connsiteX13" fmla="*/ 1686910 w 3348115"/>
              <a:gd name="connsiteY13" fmla="*/ 472966 h 1718441"/>
              <a:gd name="connsiteX14" fmla="*/ 1734207 w 3348115"/>
              <a:gd name="connsiteY14" fmla="*/ 457200 h 1718441"/>
              <a:gd name="connsiteX15" fmla="*/ 1781503 w 3348115"/>
              <a:gd name="connsiteY15" fmla="*/ 425669 h 1718441"/>
              <a:gd name="connsiteX16" fmla="*/ 1813034 w 3348115"/>
              <a:gd name="connsiteY16" fmla="*/ 378372 h 1718441"/>
              <a:gd name="connsiteX17" fmla="*/ 1907627 w 3348115"/>
              <a:gd name="connsiteY17" fmla="*/ 331076 h 1718441"/>
              <a:gd name="connsiteX18" fmla="*/ 1970689 w 3348115"/>
              <a:gd name="connsiteY18" fmla="*/ 236483 h 1718441"/>
              <a:gd name="connsiteX19" fmla="*/ 2002220 w 3348115"/>
              <a:gd name="connsiteY19" fmla="*/ 189186 h 1718441"/>
              <a:gd name="connsiteX20" fmla="*/ 2128345 w 3348115"/>
              <a:gd name="connsiteY20" fmla="*/ 94593 h 1718441"/>
              <a:gd name="connsiteX21" fmla="*/ 2222938 w 3348115"/>
              <a:gd name="connsiteY21" fmla="*/ 63062 h 1718441"/>
              <a:gd name="connsiteX22" fmla="*/ 2270234 w 3348115"/>
              <a:gd name="connsiteY22" fmla="*/ 31531 h 1718441"/>
              <a:gd name="connsiteX23" fmla="*/ 2364827 w 3348115"/>
              <a:gd name="connsiteY23" fmla="*/ 0 h 1718441"/>
              <a:gd name="connsiteX24" fmla="*/ 2585545 w 3348115"/>
              <a:gd name="connsiteY24" fmla="*/ 15766 h 1718441"/>
              <a:gd name="connsiteX25" fmla="*/ 2664372 w 3348115"/>
              <a:gd name="connsiteY25" fmla="*/ 31531 h 1718441"/>
              <a:gd name="connsiteX26" fmla="*/ 2758965 w 3348115"/>
              <a:gd name="connsiteY26" fmla="*/ 47297 h 1718441"/>
              <a:gd name="connsiteX27" fmla="*/ 2822027 w 3348115"/>
              <a:gd name="connsiteY27" fmla="*/ 63062 h 1718441"/>
              <a:gd name="connsiteX28" fmla="*/ 2932386 w 3348115"/>
              <a:gd name="connsiteY28" fmla="*/ 78828 h 1718441"/>
              <a:gd name="connsiteX29" fmla="*/ 3011214 w 3348115"/>
              <a:gd name="connsiteY29" fmla="*/ 157655 h 1718441"/>
              <a:gd name="connsiteX30" fmla="*/ 3042745 w 3348115"/>
              <a:gd name="connsiteY30" fmla="*/ 252248 h 1718441"/>
              <a:gd name="connsiteX31" fmla="*/ 3058510 w 3348115"/>
              <a:gd name="connsiteY31" fmla="*/ 299545 h 1718441"/>
              <a:gd name="connsiteX32" fmla="*/ 3121572 w 3348115"/>
              <a:gd name="connsiteY32" fmla="*/ 394138 h 1718441"/>
              <a:gd name="connsiteX33" fmla="*/ 3168869 w 3348115"/>
              <a:gd name="connsiteY33" fmla="*/ 472966 h 1718441"/>
              <a:gd name="connsiteX34" fmla="*/ 3184634 w 3348115"/>
              <a:gd name="connsiteY34" fmla="*/ 520262 h 1718441"/>
              <a:gd name="connsiteX35" fmla="*/ 3231931 w 3348115"/>
              <a:gd name="connsiteY35" fmla="*/ 551793 h 1718441"/>
              <a:gd name="connsiteX36" fmla="*/ 3263462 w 3348115"/>
              <a:gd name="connsiteY36" fmla="*/ 646386 h 1718441"/>
              <a:gd name="connsiteX37" fmla="*/ 3326524 w 3348115"/>
              <a:gd name="connsiteY37" fmla="*/ 740979 h 1718441"/>
              <a:gd name="connsiteX38" fmla="*/ 3326524 w 3348115"/>
              <a:gd name="connsiteY38" fmla="*/ 1008993 h 1718441"/>
              <a:gd name="connsiteX39" fmla="*/ 3294993 w 3348115"/>
              <a:gd name="connsiteY39" fmla="*/ 1481959 h 1718441"/>
              <a:gd name="connsiteX40" fmla="*/ 3279227 w 3348115"/>
              <a:gd name="connsiteY40" fmla="*/ 1623848 h 1718441"/>
              <a:gd name="connsiteX41" fmla="*/ 3263462 w 3348115"/>
              <a:gd name="connsiteY41" fmla="*/ 1718441 h 171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348115" h="1718441">
                <a:moveTo>
                  <a:pt x="0" y="646386"/>
                </a:moveTo>
                <a:lnTo>
                  <a:pt x="78827" y="662152"/>
                </a:lnTo>
                <a:cubicBezTo>
                  <a:pt x="110277" y="667870"/>
                  <a:pt x="142164" y="671219"/>
                  <a:pt x="173420" y="677917"/>
                </a:cubicBezTo>
                <a:cubicBezTo>
                  <a:pt x="215794" y="686997"/>
                  <a:pt x="299545" y="709448"/>
                  <a:pt x="299545" y="709448"/>
                </a:cubicBezTo>
                <a:cubicBezTo>
                  <a:pt x="367862" y="704193"/>
                  <a:pt x="436506" y="702182"/>
                  <a:pt x="504496" y="693683"/>
                </a:cubicBezTo>
                <a:cubicBezTo>
                  <a:pt x="562625" y="686417"/>
                  <a:pt x="595244" y="640426"/>
                  <a:pt x="646386" y="614855"/>
                </a:cubicBezTo>
                <a:cubicBezTo>
                  <a:pt x="724312" y="575892"/>
                  <a:pt x="687152" y="590756"/>
                  <a:pt x="756745" y="567559"/>
                </a:cubicBezTo>
                <a:cubicBezTo>
                  <a:pt x="772510" y="557049"/>
                  <a:pt x="786625" y="543492"/>
                  <a:pt x="804041" y="536028"/>
                </a:cubicBezTo>
                <a:cubicBezTo>
                  <a:pt x="887818" y="500123"/>
                  <a:pt x="990201" y="529731"/>
                  <a:pt x="1072055" y="536028"/>
                </a:cubicBezTo>
                <a:cubicBezTo>
                  <a:pt x="1087821" y="541283"/>
                  <a:pt x="1104488" y="544361"/>
                  <a:pt x="1119352" y="551793"/>
                </a:cubicBezTo>
                <a:cubicBezTo>
                  <a:pt x="1136299" y="560267"/>
                  <a:pt x="1149333" y="575629"/>
                  <a:pt x="1166648" y="583324"/>
                </a:cubicBezTo>
                <a:cubicBezTo>
                  <a:pt x="1197020" y="596823"/>
                  <a:pt x="1261241" y="614855"/>
                  <a:pt x="1261241" y="614855"/>
                </a:cubicBezTo>
                <a:cubicBezTo>
                  <a:pt x="1545208" y="579359"/>
                  <a:pt x="1429905" y="597254"/>
                  <a:pt x="1608083" y="567559"/>
                </a:cubicBezTo>
                <a:cubicBezTo>
                  <a:pt x="1631349" y="532659"/>
                  <a:pt x="1650493" y="497244"/>
                  <a:pt x="1686910" y="472966"/>
                </a:cubicBezTo>
                <a:cubicBezTo>
                  <a:pt x="1700737" y="463748"/>
                  <a:pt x="1719343" y="464632"/>
                  <a:pt x="1734207" y="457200"/>
                </a:cubicBezTo>
                <a:cubicBezTo>
                  <a:pt x="1751154" y="448726"/>
                  <a:pt x="1765738" y="436179"/>
                  <a:pt x="1781503" y="425669"/>
                </a:cubicBezTo>
                <a:cubicBezTo>
                  <a:pt x="1792013" y="409903"/>
                  <a:pt x="1799636" y="391770"/>
                  <a:pt x="1813034" y="378372"/>
                </a:cubicBezTo>
                <a:cubicBezTo>
                  <a:pt x="1843596" y="347810"/>
                  <a:pt x="1869160" y="343898"/>
                  <a:pt x="1907627" y="331076"/>
                </a:cubicBezTo>
                <a:lnTo>
                  <a:pt x="1970689" y="236483"/>
                </a:lnTo>
                <a:cubicBezTo>
                  <a:pt x="1981199" y="220717"/>
                  <a:pt x="1988822" y="202584"/>
                  <a:pt x="2002220" y="189186"/>
                </a:cubicBezTo>
                <a:cubicBezTo>
                  <a:pt x="2039571" y="151837"/>
                  <a:pt x="2074867" y="112419"/>
                  <a:pt x="2128345" y="94593"/>
                </a:cubicBezTo>
                <a:cubicBezTo>
                  <a:pt x="2159876" y="84083"/>
                  <a:pt x="2195284" y="81498"/>
                  <a:pt x="2222938" y="63062"/>
                </a:cubicBezTo>
                <a:cubicBezTo>
                  <a:pt x="2238703" y="52552"/>
                  <a:pt x="2252919" y="39226"/>
                  <a:pt x="2270234" y="31531"/>
                </a:cubicBezTo>
                <a:cubicBezTo>
                  <a:pt x="2300606" y="18032"/>
                  <a:pt x="2364827" y="0"/>
                  <a:pt x="2364827" y="0"/>
                </a:cubicBezTo>
                <a:cubicBezTo>
                  <a:pt x="2438400" y="5255"/>
                  <a:pt x="2512190" y="8044"/>
                  <a:pt x="2585545" y="15766"/>
                </a:cubicBezTo>
                <a:cubicBezTo>
                  <a:pt x="2612194" y="18571"/>
                  <a:pt x="2638008" y="26738"/>
                  <a:pt x="2664372" y="31531"/>
                </a:cubicBezTo>
                <a:cubicBezTo>
                  <a:pt x="2695822" y="37249"/>
                  <a:pt x="2727620" y="41028"/>
                  <a:pt x="2758965" y="47297"/>
                </a:cubicBezTo>
                <a:cubicBezTo>
                  <a:pt x="2780212" y="51546"/>
                  <a:pt x="2800709" y="59186"/>
                  <a:pt x="2822027" y="63062"/>
                </a:cubicBezTo>
                <a:cubicBezTo>
                  <a:pt x="2858587" y="69709"/>
                  <a:pt x="2895600" y="73573"/>
                  <a:pt x="2932386" y="78828"/>
                </a:cubicBezTo>
                <a:cubicBezTo>
                  <a:pt x="2975534" y="107593"/>
                  <a:pt x="2989087" y="107870"/>
                  <a:pt x="3011214" y="157655"/>
                </a:cubicBezTo>
                <a:cubicBezTo>
                  <a:pt x="3024713" y="188027"/>
                  <a:pt x="3032235" y="220717"/>
                  <a:pt x="3042745" y="252248"/>
                </a:cubicBezTo>
                <a:cubicBezTo>
                  <a:pt x="3048000" y="268014"/>
                  <a:pt x="3049292" y="285718"/>
                  <a:pt x="3058510" y="299545"/>
                </a:cubicBezTo>
                <a:cubicBezTo>
                  <a:pt x="3079531" y="331076"/>
                  <a:pt x="3109588" y="358187"/>
                  <a:pt x="3121572" y="394138"/>
                </a:cubicBezTo>
                <a:cubicBezTo>
                  <a:pt x="3142039" y="455535"/>
                  <a:pt x="3125587" y="429683"/>
                  <a:pt x="3168869" y="472966"/>
                </a:cubicBezTo>
                <a:cubicBezTo>
                  <a:pt x="3174124" y="488731"/>
                  <a:pt x="3174253" y="507285"/>
                  <a:pt x="3184634" y="520262"/>
                </a:cubicBezTo>
                <a:cubicBezTo>
                  <a:pt x="3196471" y="535058"/>
                  <a:pt x="3221889" y="535725"/>
                  <a:pt x="3231931" y="551793"/>
                </a:cubicBezTo>
                <a:cubicBezTo>
                  <a:pt x="3249546" y="579978"/>
                  <a:pt x="3245026" y="618731"/>
                  <a:pt x="3263462" y="646386"/>
                </a:cubicBezTo>
                <a:lnTo>
                  <a:pt x="3326524" y="740979"/>
                </a:lnTo>
                <a:cubicBezTo>
                  <a:pt x="3365825" y="858887"/>
                  <a:pt x="3342532" y="768876"/>
                  <a:pt x="3326524" y="1008993"/>
                </a:cubicBezTo>
                <a:cubicBezTo>
                  <a:pt x="3318103" y="1135315"/>
                  <a:pt x="3306301" y="1351913"/>
                  <a:pt x="3294993" y="1481959"/>
                </a:cubicBezTo>
                <a:cubicBezTo>
                  <a:pt x="3290871" y="1529368"/>
                  <a:pt x="3285516" y="1576678"/>
                  <a:pt x="3279227" y="1623848"/>
                </a:cubicBezTo>
                <a:cubicBezTo>
                  <a:pt x="3275002" y="1655533"/>
                  <a:pt x="3263462" y="1718441"/>
                  <a:pt x="3263462" y="1718441"/>
                </a:cubicBezTo>
              </a:path>
            </a:pathLst>
          </a:custGeom>
          <a:noFill/>
          <a:ln w="635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44330" y="2101330"/>
            <a:ext cx="2499081" cy="7513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Selon MOI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56432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70469"/>
              </p:ext>
            </p:extLst>
          </p:nvPr>
        </p:nvGraphicFramePr>
        <p:xfrm>
          <a:off x="1946973" y="1451842"/>
          <a:ext cx="8904476" cy="51506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8742"/>
                <a:gridCol w="1565437"/>
                <a:gridCol w="2407071"/>
                <a:gridCol w="2693226"/>
              </a:tblGrid>
              <a:tr h="747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Année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Nombre des générateurs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Nombre d'élutions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Nombre des doses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2007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143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2008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107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2009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154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133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67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2021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2022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C00000"/>
                          </a:solidFill>
                          <a:effectLst/>
                        </a:rPr>
                        <a:t>35</a:t>
                      </a:r>
                      <a:endParaRPr lang="en-US" sz="1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C00000"/>
                          </a:solidFill>
                          <a:effectLst/>
                        </a:rPr>
                        <a:t>288</a:t>
                      </a:r>
                      <a:endParaRPr lang="en-US" sz="1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C00000"/>
                          </a:solidFill>
                          <a:effectLst/>
                        </a:rPr>
                        <a:t>1137</a:t>
                      </a:r>
                      <a:endParaRPr lang="en-US" sz="1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9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Moyenne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annuelle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2.1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16.9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66.9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9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921069"/>
              </p:ext>
            </p:extLst>
          </p:nvPr>
        </p:nvGraphicFramePr>
        <p:xfrm>
          <a:off x="2033752" y="1659731"/>
          <a:ext cx="8623737" cy="484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89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Générateurs de Novembre 2010 et Avril 2011 = 80 patients par générateur;</a:t>
            </a:r>
          </a:p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La scintigraphie avec l’I-131 = 10 %;</a:t>
            </a:r>
          </a:p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Générateurs non utilisés avec efficience = Pannes de Gamma-caméra;</a:t>
            </a:r>
          </a:p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Seuil acceptable (moyenne annuelle) 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Au moins 6 générateur par an;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Au moins 300 doses par an.</a:t>
            </a:r>
          </a:p>
          <a:p>
            <a:pPr>
              <a:defRPr/>
            </a:pPr>
            <a:endParaRPr lang="fr-FR" sz="28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40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Difficultés rencontrées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Les pannes des Gamma-caméras.</a:t>
            </a:r>
            <a:endParaRPr lang="fr-FR" sz="26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6" name="Picture 9" descr="100_2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" b="16042"/>
          <a:stretch>
            <a:fillRect/>
          </a:stretch>
        </p:blipFill>
        <p:spPr bwMode="auto">
          <a:xfrm>
            <a:off x="1551482" y="2999841"/>
            <a:ext cx="4847729" cy="29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>
          <a:xfrm rot="5400000">
            <a:off x="7482116" y="2738295"/>
            <a:ext cx="3880594" cy="34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4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4889020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Radiopharmacie</a:t>
            </a:r>
            <a:r>
              <a:rPr lang="fr-FR" sz="2800" dirty="0" smtClean="0">
                <a:solidFill>
                  <a:schemeClr val="tx1"/>
                </a:solidFill>
              </a:rPr>
              <a:t> avec les émetteurs de positons.</a:t>
            </a: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2050" name="Picture 2" descr="https://hm-offload.s3.eu-west-3.amazonaws.com/iba/2023/04/cyclone_kiube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16800" r="20316" b="18682"/>
          <a:stretch/>
        </p:blipFill>
        <p:spPr bwMode="auto">
          <a:xfrm>
            <a:off x="7226451" y="970344"/>
            <a:ext cx="4526605" cy="51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9"/>
              <p:cNvSpPr txBox="1"/>
              <p:nvPr/>
            </p:nvSpPr>
            <p:spPr>
              <a:xfrm>
                <a:off x="3149765" y="4873703"/>
                <a:ext cx="38990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𝑪𝒚𝒄𝒍𝒐𝒏𝒆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® 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𝑲𝑰𝑼𝑩𝑬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765" y="4873703"/>
                <a:ext cx="3899003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4851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"/>
              <p:cNvSpPr txBox="1"/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7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577459" y="1861233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858" y="3086916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2111259" y="1967466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/>
          <p:nvPr/>
        </p:nvCxnSpPr>
        <p:spPr>
          <a:xfrm rot="5400000" flipH="1" flipV="1">
            <a:off x="2234883" y="3347148"/>
            <a:ext cx="1057026" cy="940272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6"/>
          <p:cNvCxnSpPr/>
          <p:nvPr/>
        </p:nvCxnSpPr>
        <p:spPr>
          <a:xfrm rot="10800000" flipH="1" flipV="1">
            <a:off x="3621158" y="3347148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blipFill rotWithShape="0">
                <a:blip r:embed="rId5"/>
                <a:stretch>
                  <a:fillRect l="-162992" r="-10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9"/>
          <p:cNvSpPr txBox="1"/>
          <p:nvPr/>
        </p:nvSpPr>
        <p:spPr>
          <a:xfrm>
            <a:off x="1590622" y="1534772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9"/>
          <p:cNvSpPr txBox="1"/>
          <p:nvPr/>
        </p:nvSpPr>
        <p:spPr>
          <a:xfrm>
            <a:off x="3856013" y="4287420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𝟏𝟏𝟎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blipFill rotWithShape="0">
                <a:blip r:embed="rId6"/>
                <a:stretch>
                  <a:fillRect t="-16000" r="-3756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Image illustrative de l’article Fluorodésoxyglucose (18F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71" y="1403718"/>
            <a:ext cx="5075140" cy="37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9178271" y="1080178"/>
            <a:ext cx="2326341" cy="854704"/>
          </a:xfrm>
          <a:prstGeom prst="wedgeRoundRectCallout">
            <a:avLst>
              <a:gd name="adj1" fmla="val -50112"/>
              <a:gd name="adj2" fmla="val 957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Tumeurs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9"/>
              <p:cNvSpPr txBox="1"/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𝑭𝑫𝑮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6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7" grpId="0"/>
      <p:bldP spid="18" grpId="0"/>
      <p:bldP spid="19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"/>
              <p:cNvSpPr txBox="1"/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7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577459" y="1861233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858" y="3086916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2111259" y="1967466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/>
          <p:nvPr/>
        </p:nvCxnSpPr>
        <p:spPr>
          <a:xfrm rot="5400000" flipH="1" flipV="1">
            <a:off x="2234883" y="3347148"/>
            <a:ext cx="1057026" cy="940272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6"/>
          <p:cNvCxnSpPr/>
          <p:nvPr/>
        </p:nvCxnSpPr>
        <p:spPr>
          <a:xfrm rot="10800000" flipH="1" flipV="1">
            <a:off x="3621158" y="3347148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𝒁𝒏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𝑮𝒂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blipFill rotWithShape="0">
                <a:blip r:embed="rId5"/>
                <a:stretch>
                  <a:fillRect l="-203150" r="-14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9"/>
          <p:cNvSpPr txBox="1"/>
          <p:nvPr/>
        </p:nvSpPr>
        <p:spPr>
          <a:xfrm>
            <a:off x="1590622" y="1534772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9"/>
          <p:cNvSpPr txBox="1"/>
          <p:nvPr/>
        </p:nvSpPr>
        <p:spPr>
          <a:xfrm>
            <a:off x="3856013" y="4287420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284015" y="5697548"/>
                <a:ext cx="3701588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𝟔𝟖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015" y="5697548"/>
                <a:ext cx="3701588" cy="763094"/>
              </a:xfrm>
              <a:prstGeom prst="rect">
                <a:avLst/>
              </a:prstGeom>
              <a:blipFill rotWithShape="0">
                <a:blip r:embed="rId6"/>
                <a:stretch>
                  <a:fillRect t="-16000" r="-2471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5820847" y="2525676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847" y="2525676"/>
                <a:ext cx="3701588" cy="78951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5852957" y="3497848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957" y="3497848"/>
                <a:ext cx="3701588" cy="78951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2"/>
          <p:cNvSpPr/>
          <p:nvPr/>
        </p:nvSpPr>
        <p:spPr>
          <a:xfrm>
            <a:off x="9193737" y="1582898"/>
            <a:ext cx="2326341" cy="854704"/>
          </a:xfrm>
          <a:prstGeom prst="wedgeRoundRectCallout">
            <a:avLst>
              <a:gd name="adj1" fmla="val -57049"/>
              <a:gd name="adj2" fmla="val 12251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Théranostic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dirty="0" smtClean="0"/>
              <a:t>EXPERIENCE ET PERSPECTIVES DE LA RADIOPHARMACIE EN RDC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"/>
              <p:cNvSpPr txBox="1"/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7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577459" y="1861233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858" y="3086916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2111259" y="1967466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/>
          <p:nvPr/>
        </p:nvCxnSpPr>
        <p:spPr>
          <a:xfrm rot="5400000" flipH="1" flipV="1">
            <a:off x="2234883" y="3347148"/>
            <a:ext cx="1057026" cy="940272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6"/>
          <p:cNvCxnSpPr/>
          <p:nvPr/>
        </p:nvCxnSpPr>
        <p:spPr>
          <a:xfrm rot="10800000" flipH="1" flipV="1">
            <a:off x="3621158" y="3347148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6896389" y="4819879"/>
                <a:ext cx="775252" cy="78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𝟏𝟐𝟒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𝑻𝒆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𝟏𝟐𝟒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89" y="4819879"/>
                <a:ext cx="775252" cy="788293"/>
              </a:xfrm>
              <a:prstGeom prst="rect">
                <a:avLst/>
              </a:prstGeom>
              <a:blipFill rotWithShape="0">
                <a:blip r:embed="rId5"/>
                <a:stretch>
                  <a:fillRect l="-199213" r="-138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9"/>
          <p:cNvSpPr txBox="1"/>
          <p:nvPr/>
        </p:nvSpPr>
        <p:spPr>
          <a:xfrm>
            <a:off x="1590622" y="1534772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9"/>
          <p:cNvSpPr txBox="1"/>
          <p:nvPr/>
        </p:nvSpPr>
        <p:spPr>
          <a:xfrm>
            <a:off x="3856013" y="4287420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048768" y="5760683"/>
                <a:ext cx="4220597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𝟒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𝟐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jours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768" y="5760683"/>
                <a:ext cx="4220597" cy="763094"/>
              </a:xfrm>
              <a:prstGeom prst="rect">
                <a:avLst/>
              </a:prstGeom>
              <a:blipFill rotWithShape="0">
                <a:blip r:embed="rId6"/>
                <a:stretch>
                  <a:fillRect t="-16000" r="-1154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5565177" y="3593946"/>
                <a:ext cx="3701588" cy="78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𝟏𝟐𝟒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𝐌𝐈𝐁𝐆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177" y="3593946"/>
                <a:ext cx="3701588" cy="78643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5565177" y="2294118"/>
                <a:ext cx="3701588" cy="80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𝐍𝐚𝐈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>
                                  <a:latin typeface="Cambria Math" panose="02040503050406030204" pitchFamily="18" charset="0"/>
                                </a:rPr>
                                <m:t>𝟏𝟐𝟒</m:t>
                              </m:r>
                            </m:sup>
                            <m:e>
                              <m:r>
                                <a:rPr lang="fr-FR" sz="40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177" y="2294118"/>
                <a:ext cx="3701588" cy="8096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ular Callout 21"/>
          <p:cNvSpPr/>
          <p:nvPr/>
        </p:nvSpPr>
        <p:spPr>
          <a:xfrm>
            <a:off x="9193737" y="1582898"/>
            <a:ext cx="2326341" cy="854704"/>
          </a:xfrm>
          <a:prstGeom prst="wedgeRoundRectCallout">
            <a:avLst>
              <a:gd name="adj1" fmla="val -76124"/>
              <a:gd name="adj2" fmla="val 8003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Thyroïde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9431446" y="3965175"/>
            <a:ext cx="2326341" cy="854704"/>
          </a:xfrm>
          <a:prstGeom prst="wedgeRoundRectCallout">
            <a:avLst>
              <a:gd name="adj1" fmla="val -80748"/>
              <a:gd name="adj2" fmla="val -363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 et Tumeurs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1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861404" y="1905000"/>
                <a:ext cx="8614091" cy="3777622"/>
              </a:xfrm>
            </p:spPr>
            <p:txBody>
              <a:bodyPr>
                <a:noAutofit/>
              </a:bodyPr>
              <a:lstStyle/>
              <a:p>
                <a:r>
                  <a:rPr lang="fr-CD" altLang="fr-FR" sz="2800" b="1" dirty="0" smtClean="0">
                    <a:solidFill>
                      <a:srgbClr val="A50021"/>
                    </a:solidFill>
                  </a:rPr>
                  <a:t>THERANOSTIQUE = THERAPIE + DIAGNOSTIC</a:t>
                </a:r>
              </a:p>
              <a:p>
                <a:pPr marL="282575" indent="0">
                  <a:buNone/>
                </a:pPr>
                <a:r>
                  <a:rPr lang="fr-CD" altLang="fr-FR" sz="2800" b="1" dirty="0" smtClean="0">
                    <a:solidFill>
                      <a:srgbClr val="A50021"/>
                    </a:solidFill>
                  </a:rPr>
                  <a:t>(Thérapie ciblée, Médecine personnalisée)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𝟕𝟏</m:t>
                        </m:r>
                      </m:sub>
                      <m:sup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𝟏𝟕𝟕</m:t>
                        </m:r>
                      </m:sup>
                      <m:e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𝑳𝒖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𝑫𝑶𝑻𝑨𝑻𝑨𝑻𝑬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/</m:t>
                        </m:r>
                      </m:e>
                    </m:sPre>
                    <m:sSup>
                      <m:sSup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fr-FR" sz="26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CD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b>
                          <m:sup>
                            <m:r>
                              <a:rPr lang="fr-CD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𝟔𝟖</m:t>
                            </m:r>
                          </m:sup>
                          <m:e>
                            <m:r>
                              <a:rPr lang="fr-CD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𝑮𝒂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𝑫𝑶𝑻𝑨𝑻𝑨𝑻𝑬</m:t>
                            </m:r>
                          </m:e>
                        </m:sPre>
                      </m:e>
                      <m:sup/>
                    </m:sSup>
                  </m:oMath>
                </a14:m>
                <a:endParaRPr lang="fr-CD" altLang="fr-FR" sz="26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fr-FR" sz="26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𝟖𝟗</m:t>
                            </m:r>
                          </m:sub>
                          <m:sup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𝟐𝟐𝟓</m:t>
                            </m:r>
                          </m:sup>
                          <m:e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𝑨𝒄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𝑷𝑺𝑴𝑨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/</m:t>
                            </m:r>
                          </m:e>
                        </m:sPre>
                        <m:sSup>
                          <m:sSupPr>
                            <m:ctrlPr>
                              <a:rPr lang="fr-FR" sz="2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Pre>
                              <m:sPrePr>
                                <m:ctrlPr>
                                  <a:rPr lang="fr-FR" sz="2600" b="1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fr-CD" sz="2600" b="1" i="1">
                                    <a:latin typeface="Cambria Math" panose="02040503050406030204" pitchFamily="18" charset="0"/>
                                  </a:rPr>
                                  <m:t>𝟕𝟏</m:t>
                                </m:r>
                              </m:sub>
                              <m:sup>
                                <m:r>
                                  <a:rPr lang="fr-CD" sz="2600" b="1" i="1">
                                    <a:latin typeface="Cambria Math" panose="02040503050406030204" pitchFamily="18" charset="0"/>
                                  </a:rPr>
                                  <m:t>𝟏𝟕𝟕</m:t>
                                </m:r>
                              </m:sup>
                              <m:e>
                                <m:r>
                                  <a:rPr lang="fr-CD" sz="2600" b="1" i="1">
                                    <a:latin typeface="Cambria Math" panose="02040503050406030204" pitchFamily="18" charset="0"/>
                                  </a:rPr>
                                  <m:t>𝑳𝒖</m:t>
                                </m:r>
                                <m:r>
                                  <a:rPr lang="fr-CD" sz="26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2600" b="1" i="1" smtClean="0">
                                    <a:latin typeface="Cambria Math" panose="02040503050406030204" pitchFamily="18" charset="0"/>
                                  </a:rPr>
                                  <m:t>𝑷𝑺𝑴𝑨</m:t>
                                </m:r>
                              </m:e>
                            </m:sPre>
                          </m:e>
                          <m:sup/>
                        </m:sSup>
                      </m:e>
                      <m:sup/>
                    </m:sSup>
                  </m:oMath>
                </a14:m>
                <a:endParaRPr lang="fr-CD" altLang="fr-FR" sz="26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CD" sz="2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sub>
                      <m:sup>
                        <m:r>
                          <a:rPr lang="fr-CD" sz="2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sup>
                      <m:e>
                        <m:r>
                          <a:rPr lang="fr-CD" sz="2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𝑫𝑶𝑻𝑨𝑻𝑶𝑪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/</m:t>
                        </m:r>
                      </m:e>
                    </m:sPre>
                    <m:sSup>
                      <m:sSup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fr-FR" sz="26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𝟕𝟏</m:t>
                            </m:r>
                          </m:sub>
                          <m:sup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𝟏𝟕𝟕</m:t>
                            </m:r>
                          </m:sup>
                          <m:e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𝑳𝒖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𝑫𝑶𝑻𝑨𝑻𝑶𝑪</m:t>
                            </m:r>
                          </m:e>
                        </m:sPre>
                      </m:e>
                      <m:sup/>
                    </m:sSup>
                  </m:oMath>
                </a14:m>
                <a:endParaRPr lang="fr-CD" altLang="fr-FR" sz="26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𝟖𝟗</m:t>
                        </m:r>
                      </m:sub>
                      <m:sup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𝟐𝟐𝟓</m:t>
                        </m:r>
                      </m:sup>
                      <m:e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𝑨𝒄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𝑷𝑺𝑴𝑨</m:t>
                        </m:r>
                        <m:r>
                          <a:rPr lang="fr-CD" sz="2600" b="1" i="1">
                            <a:latin typeface="Cambria Math" panose="02040503050406030204" pitchFamily="18" charset="0"/>
                          </a:rPr>
                          <m:t>/</m:t>
                        </m:r>
                      </m:e>
                    </m:sPre>
                    <m:sSup>
                      <m:sSup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fr-FR" sz="26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CD" sz="2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b>
                          <m:sup>
                            <m:r>
                              <a:rPr lang="fr-CD" sz="2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𝟔𝟖</m:t>
                            </m:r>
                          </m:sup>
                          <m:e>
                            <m:r>
                              <a:rPr lang="fr-CD" sz="2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𝑮𝒂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D" sz="2600" b="1" i="1">
                                <a:latin typeface="Cambria Math" panose="02040503050406030204" pitchFamily="18" charset="0"/>
                              </a:rPr>
                              <m:t>𝑷𝑺𝑴𝑨</m:t>
                            </m:r>
                          </m:e>
                        </m:sPre>
                      </m:e>
                      <m:sup/>
                    </m:sSup>
                  </m:oMath>
                </a14:m>
                <a:endParaRPr lang="fr-FR" sz="2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  <a:defRPr/>
                </a:pP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1404" y="1905000"/>
                <a:ext cx="8614091" cy="3777622"/>
              </a:xfrm>
              <a:blipFill rotWithShape="0">
                <a:blip r:embed="rId3"/>
                <a:stretch>
                  <a:fillRect l="-1274" t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Préparation locale d’une trousse </a:t>
            </a:r>
            <a:r>
              <a:rPr lang="fr-FR" sz="2800" dirty="0" err="1" smtClean="0">
                <a:solidFill>
                  <a:schemeClr val="tx1"/>
                </a:solidFill>
              </a:rPr>
              <a:t>radiopharmaceutique</a:t>
            </a:r>
            <a:r>
              <a:rPr lang="fr-FR" sz="2800" dirty="0" smtClean="0">
                <a:solidFill>
                  <a:schemeClr val="tx1"/>
                </a:solidFill>
              </a:rPr>
              <a:t> de </a:t>
            </a:r>
            <a:r>
              <a:rPr lang="fr-FR" sz="2800" dirty="0" err="1" smtClean="0">
                <a:solidFill>
                  <a:schemeClr val="tx1"/>
                </a:solidFill>
              </a:rPr>
              <a:t>Cyprofloxacine</a:t>
            </a:r>
            <a:r>
              <a:rPr lang="fr-FR" sz="2800" dirty="0" smtClean="0">
                <a:solidFill>
                  <a:schemeClr val="tx1"/>
                </a:solidFill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Solubilité,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Marquage,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Stabilité du produit,</a:t>
            </a: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6" name="Picture 2" descr="Image illustrative de l’article Ciprofloxa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97" y="2819385"/>
            <a:ext cx="4615208" cy="27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Introduction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394712" y="1905001"/>
            <a:ext cx="4109899" cy="11562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AUTRES SPECIALITES DE LA MEDECINE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88169" y="1905000"/>
            <a:ext cx="3632326" cy="11562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MEDECINE NUCLEAIRE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4712" y="3926008"/>
            <a:ext cx="2499081" cy="7513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MEDICAMENT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499875" y="3125826"/>
            <a:ext cx="96252" cy="74032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58063" y="2505928"/>
            <a:ext cx="1892969" cy="0"/>
          </a:xfrm>
          <a:prstGeom prst="line">
            <a:avLst/>
          </a:prstGeom>
          <a:ln w="762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1155032" y="3866147"/>
            <a:ext cx="3160294" cy="1171074"/>
          </a:xfrm>
          <a:custGeom>
            <a:avLst/>
            <a:gdLst>
              <a:gd name="connsiteX0" fmla="*/ 192505 w 2743200"/>
              <a:gd name="connsiteY0" fmla="*/ 449179 h 1171074"/>
              <a:gd name="connsiteX1" fmla="*/ 48126 w 2743200"/>
              <a:gd name="connsiteY1" fmla="*/ 802106 h 1171074"/>
              <a:gd name="connsiteX2" fmla="*/ 401052 w 2743200"/>
              <a:gd name="connsiteY2" fmla="*/ 914400 h 1171074"/>
              <a:gd name="connsiteX3" fmla="*/ 561473 w 2743200"/>
              <a:gd name="connsiteY3" fmla="*/ 1138990 h 1171074"/>
              <a:gd name="connsiteX4" fmla="*/ 753979 w 2743200"/>
              <a:gd name="connsiteY4" fmla="*/ 946485 h 1171074"/>
              <a:gd name="connsiteX5" fmla="*/ 1058779 w 2743200"/>
              <a:gd name="connsiteY5" fmla="*/ 978569 h 1171074"/>
              <a:gd name="connsiteX6" fmla="*/ 1235242 w 2743200"/>
              <a:gd name="connsiteY6" fmla="*/ 1171074 h 1171074"/>
              <a:gd name="connsiteX7" fmla="*/ 1427747 w 2743200"/>
              <a:gd name="connsiteY7" fmla="*/ 1010653 h 1171074"/>
              <a:gd name="connsiteX8" fmla="*/ 1716505 w 2743200"/>
              <a:gd name="connsiteY8" fmla="*/ 930442 h 1171074"/>
              <a:gd name="connsiteX9" fmla="*/ 1860884 w 2743200"/>
              <a:gd name="connsiteY9" fmla="*/ 1106906 h 1171074"/>
              <a:gd name="connsiteX10" fmla="*/ 1973179 w 2743200"/>
              <a:gd name="connsiteY10" fmla="*/ 914400 h 1171074"/>
              <a:gd name="connsiteX11" fmla="*/ 2213810 w 2743200"/>
              <a:gd name="connsiteY11" fmla="*/ 786064 h 1171074"/>
              <a:gd name="connsiteX12" fmla="*/ 2598821 w 2743200"/>
              <a:gd name="connsiteY12" fmla="*/ 834190 h 1171074"/>
              <a:gd name="connsiteX13" fmla="*/ 2743200 w 2743200"/>
              <a:gd name="connsiteY13" fmla="*/ 657727 h 1171074"/>
              <a:gd name="connsiteX14" fmla="*/ 2550694 w 2743200"/>
              <a:gd name="connsiteY14" fmla="*/ 433137 h 1171074"/>
              <a:gd name="connsiteX15" fmla="*/ 2550694 w 2743200"/>
              <a:gd name="connsiteY15" fmla="*/ 256674 h 1171074"/>
              <a:gd name="connsiteX16" fmla="*/ 2037347 w 2743200"/>
              <a:gd name="connsiteY16" fmla="*/ 0 h 1171074"/>
              <a:gd name="connsiteX17" fmla="*/ 1524000 w 2743200"/>
              <a:gd name="connsiteY17" fmla="*/ 96253 h 1171074"/>
              <a:gd name="connsiteX18" fmla="*/ 1106905 w 2743200"/>
              <a:gd name="connsiteY18" fmla="*/ 96253 h 1171074"/>
              <a:gd name="connsiteX19" fmla="*/ 882315 w 2743200"/>
              <a:gd name="connsiteY19" fmla="*/ 16042 h 1171074"/>
              <a:gd name="connsiteX20" fmla="*/ 673768 w 2743200"/>
              <a:gd name="connsiteY20" fmla="*/ 32085 h 1171074"/>
              <a:gd name="connsiteX21" fmla="*/ 433136 w 2743200"/>
              <a:gd name="connsiteY21" fmla="*/ 32085 h 1171074"/>
              <a:gd name="connsiteX22" fmla="*/ 401052 w 2743200"/>
              <a:gd name="connsiteY22" fmla="*/ 192506 h 1171074"/>
              <a:gd name="connsiteX23" fmla="*/ 0 w 2743200"/>
              <a:gd name="connsiteY23" fmla="*/ 192506 h 1171074"/>
              <a:gd name="connsiteX24" fmla="*/ 240631 w 2743200"/>
              <a:gd name="connsiteY24" fmla="*/ 481264 h 1171074"/>
              <a:gd name="connsiteX25" fmla="*/ 192505 w 2743200"/>
              <a:gd name="connsiteY25" fmla="*/ 449179 h 117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43200" h="1171074">
                <a:moveTo>
                  <a:pt x="192505" y="449179"/>
                </a:moveTo>
                <a:lnTo>
                  <a:pt x="48126" y="802106"/>
                </a:lnTo>
                <a:lnTo>
                  <a:pt x="401052" y="914400"/>
                </a:lnTo>
                <a:lnTo>
                  <a:pt x="561473" y="1138990"/>
                </a:lnTo>
                <a:lnTo>
                  <a:pt x="753979" y="946485"/>
                </a:lnTo>
                <a:lnTo>
                  <a:pt x="1058779" y="978569"/>
                </a:lnTo>
                <a:lnTo>
                  <a:pt x="1235242" y="1171074"/>
                </a:lnTo>
                <a:lnTo>
                  <a:pt x="1427747" y="1010653"/>
                </a:lnTo>
                <a:lnTo>
                  <a:pt x="1716505" y="930442"/>
                </a:lnTo>
                <a:lnTo>
                  <a:pt x="1860884" y="1106906"/>
                </a:lnTo>
                <a:lnTo>
                  <a:pt x="1973179" y="914400"/>
                </a:lnTo>
                <a:lnTo>
                  <a:pt x="2213810" y="786064"/>
                </a:lnTo>
                <a:lnTo>
                  <a:pt x="2598821" y="834190"/>
                </a:lnTo>
                <a:lnTo>
                  <a:pt x="2743200" y="657727"/>
                </a:lnTo>
                <a:lnTo>
                  <a:pt x="2550694" y="433137"/>
                </a:lnTo>
                <a:lnTo>
                  <a:pt x="2550694" y="256674"/>
                </a:lnTo>
                <a:lnTo>
                  <a:pt x="2037347" y="0"/>
                </a:lnTo>
                <a:lnTo>
                  <a:pt x="1524000" y="96253"/>
                </a:lnTo>
                <a:lnTo>
                  <a:pt x="1106905" y="96253"/>
                </a:lnTo>
                <a:lnTo>
                  <a:pt x="882315" y="16042"/>
                </a:lnTo>
                <a:lnTo>
                  <a:pt x="673768" y="32085"/>
                </a:lnTo>
                <a:lnTo>
                  <a:pt x="433136" y="32085"/>
                </a:lnTo>
                <a:lnTo>
                  <a:pt x="401052" y="192506"/>
                </a:lnTo>
                <a:lnTo>
                  <a:pt x="0" y="192506"/>
                </a:lnTo>
                <a:lnTo>
                  <a:pt x="240631" y="481264"/>
                </a:lnTo>
                <a:lnTo>
                  <a:pt x="192505" y="44917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smtClean="0">
                <a:solidFill>
                  <a:schemeClr val="tx1"/>
                </a:solidFill>
              </a:rPr>
              <a:t>RADIONUCLEIDE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15326" y="4342142"/>
            <a:ext cx="2935706" cy="0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35179" y="3176676"/>
            <a:ext cx="96252" cy="740321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237389" y="4897465"/>
            <a:ext cx="5622758" cy="13553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MEDICAMENT RADIOPHARMACEUTIQUE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 flipH="1">
            <a:off x="8941884" y="4753600"/>
            <a:ext cx="1363579" cy="786063"/>
          </a:xfrm>
          <a:custGeom>
            <a:avLst/>
            <a:gdLst>
              <a:gd name="connsiteX0" fmla="*/ 561474 w 1363579"/>
              <a:gd name="connsiteY0" fmla="*/ 0 h 786063"/>
              <a:gd name="connsiteX1" fmla="*/ 545432 w 1363579"/>
              <a:gd name="connsiteY1" fmla="*/ 80211 h 786063"/>
              <a:gd name="connsiteX2" fmla="*/ 529390 w 1363579"/>
              <a:gd name="connsiteY2" fmla="*/ 208547 h 786063"/>
              <a:gd name="connsiteX3" fmla="*/ 465221 w 1363579"/>
              <a:gd name="connsiteY3" fmla="*/ 272716 h 786063"/>
              <a:gd name="connsiteX4" fmla="*/ 368969 w 1363579"/>
              <a:gd name="connsiteY4" fmla="*/ 336884 h 786063"/>
              <a:gd name="connsiteX5" fmla="*/ 288758 w 1363579"/>
              <a:gd name="connsiteY5" fmla="*/ 385011 h 786063"/>
              <a:gd name="connsiteX6" fmla="*/ 240632 w 1363579"/>
              <a:gd name="connsiteY6" fmla="*/ 417095 h 786063"/>
              <a:gd name="connsiteX7" fmla="*/ 192506 w 1363579"/>
              <a:gd name="connsiteY7" fmla="*/ 433137 h 786063"/>
              <a:gd name="connsiteX8" fmla="*/ 128337 w 1363579"/>
              <a:gd name="connsiteY8" fmla="*/ 465221 h 786063"/>
              <a:gd name="connsiteX9" fmla="*/ 80211 w 1363579"/>
              <a:gd name="connsiteY9" fmla="*/ 497305 h 786063"/>
              <a:gd name="connsiteX10" fmla="*/ 16042 w 1363579"/>
              <a:gd name="connsiteY10" fmla="*/ 561474 h 786063"/>
              <a:gd name="connsiteX11" fmla="*/ 0 w 1363579"/>
              <a:gd name="connsiteY11" fmla="*/ 609600 h 786063"/>
              <a:gd name="connsiteX12" fmla="*/ 48127 w 1363579"/>
              <a:gd name="connsiteY12" fmla="*/ 705853 h 786063"/>
              <a:gd name="connsiteX13" fmla="*/ 96253 w 1363579"/>
              <a:gd name="connsiteY13" fmla="*/ 721895 h 786063"/>
              <a:gd name="connsiteX14" fmla="*/ 192506 w 1363579"/>
              <a:gd name="connsiteY14" fmla="*/ 786063 h 786063"/>
              <a:gd name="connsiteX15" fmla="*/ 1363579 w 1363579"/>
              <a:gd name="connsiteY15" fmla="*/ 786063 h 78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63579" h="786063">
                <a:moveTo>
                  <a:pt x="561474" y="0"/>
                </a:moveTo>
                <a:cubicBezTo>
                  <a:pt x="556127" y="26737"/>
                  <a:pt x="549578" y="53262"/>
                  <a:pt x="545432" y="80211"/>
                </a:cubicBezTo>
                <a:cubicBezTo>
                  <a:pt x="538877" y="122821"/>
                  <a:pt x="545971" y="168752"/>
                  <a:pt x="529390" y="208547"/>
                </a:cubicBezTo>
                <a:cubicBezTo>
                  <a:pt x="517755" y="236470"/>
                  <a:pt x="486611" y="251326"/>
                  <a:pt x="465221" y="272716"/>
                </a:cubicBezTo>
                <a:cubicBezTo>
                  <a:pt x="405138" y="332799"/>
                  <a:pt x="438618" y="313668"/>
                  <a:pt x="368969" y="336884"/>
                </a:cubicBezTo>
                <a:cubicBezTo>
                  <a:pt x="306300" y="399551"/>
                  <a:pt x="372058" y="343360"/>
                  <a:pt x="288758" y="385011"/>
                </a:cubicBezTo>
                <a:cubicBezTo>
                  <a:pt x="271513" y="393633"/>
                  <a:pt x="257877" y="408473"/>
                  <a:pt x="240632" y="417095"/>
                </a:cubicBezTo>
                <a:cubicBezTo>
                  <a:pt x="225507" y="424657"/>
                  <a:pt x="208049" y="426476"/>
                  <a:pt x="192506" y="433137"/>
                </a:cubicBezTo>
                <a:cubicBezTo>
                  <a:pt x="170525" y="442557"/>
                  <a:pt x="149100" y="453356"/>
                  <a:pt x="128337" y="465221"/>
                </a:cubicBezTo>
                <a:cubicBezTo>
                  <a:pt x="111597" y="474787"/>
                  <a:pt x="94850" y="484758"/>
                  <a:pt x="80211" y="497305"/>
                </a:cubicBezTo>
                <a:cubicBezTo>
                  <a:pt x="57244" y="516991"/>
                  <a:pt x="16042" y="561474"/>
                  <a:pt x="16042" y="561474"/>
                </a:cubicBezTo>
                <a:cubicBezTo>
                  <a:pt x="10695" y="577516"/>
                  <a:pt x="0" y="592690"/>
                  <a:pt x="0" y="609600"/>
                </a:cubicBezTo>
                <a:cubicBezTo>
                  <a:pt x="0" y="648817"/>
                  <a:pt x="13974" y="685361"/>
                  <a:pt x="48127" y="705853"/>
                </a:cubicBezTo>
                <a:cubicBezTo>
                  <a:pt x="62627" y="714553"/>
                  <a:pt x="81471" y="713683"/>
                  <a:pt x="96253" y="721895"/>
                </a:cubicBezTo>
                <a:cubicBezTo>
                  <a:pt x="129961" y="740622"/>
                  <a:pt x="153946" y="786063"/>
                  <a:pt x="192506" y="786063"/>
                </a:cubicBezTo>
                <a:lnTo>
                  <a:pt x="1363579" y="786063"/>
                </a:lnTo>
              </a:path>
            </a:pathLst>
          </a:custGeom>
          <a:noFill/>
          <a:ln w="76200">
            <a:solidFill>
              <a:srgbClr val="00206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26" idx="3"/>
          </p:cNvCxnSpPr>
          <p:nvPr/>
        </p:nvCxnSpPr>
        <p:spPr>
          <a:xfrm flipH="1">
            <a:off x="3404332" y="5410373"/>
            <a:ext cx="1538104" cy="67591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404332" y="5780534"/>
            <a:ext cx="1271942" cy="397821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85474" y="5216354"/>
            <a:ext cx="1318858" cy="523220"/>
          </a:xfrm>
          <a:prstGeom prst="rect">
            <a:avLst/>
          </a:prstGeom>
          <a:solidFill>
            <a:srgbClr val="00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TEST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21695" y="5874198"/>
            <a:ext cx="2369266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TRAITEMENT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92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6" grpId="0" animBg="1"/>
      <p:bldP spid="22" grpId="0" animBg="1"/>
      <p:bldP spid="21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861404" y="1905000"/>
                <a:ext cx="8614091" cy="3777622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fr-FR" sz="2800" dirty="0" smtClean="0">
                    <a:solidFill>
                      <a:schemeClr val="tx1"/>
                    </a:solidFill>
                  </a:rPr>
                  <a:t>La volémie :</a:t>
                </a:r>
              </a:p>
              <a:p>
                <a:pPr lvl="1">
                  <a:buFont typeface="Wingdings" panose="05000000000000000000" pitchFamily="2" charset="2"/>
                  <a:buChar char="§"/>
                  <a:defRPr/>
                </a:pPr>
                <a:r>
                  <a:rPr lang="fr-FR" sz="2600" dirty="0" smtClean="0">
                    <a:solidFill>
                      <a:schemeClr val="tx1"/>
                    </a:solidFill>
                  </a:rPr>
                  <a:t>Permet de distinguer une polyglobulie vraie d’une polyglobulie secondaire;</a:t>
                </a:r>
              </a:p>
              <a:p>
                <a:pPr lvl="1">
                  <a:buFont typeface="Wingdings" panose="05000000000000000000" pitchFamily="2" charset="2"/>
                  <a:buChar char="§"/>
                  <a:defRPr/>
                </a:pPr>
                <a:r>
                  <a:rPr lang="fr-FR" sz="2600" dirty="0" smtClean="0">
                    <a:solidFill>
                      <a:schemeClr val="tx1"/>
                    </a:solidFill>
                  </a:rPr>
                  <a:t>Méthode : Marquage des Globules Rouges;</a:t>
                </a:r>
              </a:p>
              <a:p>
                <a:pPr lvl="1">
                  <a:buFont typeface="Wingdings" panose="05000000000000000000" pitchFamily="2" charset="2"/>
                  <a:buChar char="§"/>
                  <a:defRPr/>
                </a:pPr>
                <a:r>
                  <a:rPr lang="fr-FR" sz="2600" dirty="0" err="1" smtClean="0">
                    <a:solidFill>
                      <a:schemeClr val="tx1"/>
                    </a:solidFill>
                  </a:rPr>
                  <a:t>Radiotraceur</a:t>
                </a:r>
                <a:r>
                  <a:rPr lang="fr-FR" sz="2600" dirty="0" smtClean="0">
                    <a:solidFill>
                      <a:schemeClr val="tx1"/>
                    </a:solidFill>
                  </a:rPr>
                  <a:t> 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altLang="fr-FR" sz="2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PrePr>
                      <m:sub/>
                      <m:sup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𝟗𝟗</m:t>
                        </m:r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𝑻𝒄</m:t>
                        </m:r>
                        <m:sSubSup>
                          <m:sSubSupPr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sSup>
                          <m:sSupPr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𝑵𝒂</m:t>
                            </m:r>
                          </m:e>
                          <m:sup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  <m:r>
                      <a:rPr lang="fr-FR" sz="24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fr-FR" sz="260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  <a:defRPr/>
                </a:pPr>
                <a:r>
                  <a:rPr lang="fr-FR" sz="2600" dirty="0" smtClean="0">
                    <a:solidFill>
                      <a:schemeClr val="tx1"/>
                    </a:solidFill>
                  </a:rPr>
                  <a:t>Trousse : Pyrophosphate.</a:t>
                </a:r>
              </a:p>
              <a:p>
                <a:pPr marL="860425" lvl="1" indent="-403225">
                  <a:buFont typeface="Wingdings" panose="05000000000000000000" pitchFamily="2" charset="2"/>
                  <a:buChar char="v"/>
                  <a:defRPr/>
                </a:pPr>
                <a:endParaRPr lang="fr-FR" sz="26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  <a:defRPr/>
                </a:pP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1404" y="1905000"/>
                <a:ext cx="8614091" cy="3777622"/>
              </a:xfrm>
              <a:blipFill rotWithShape="0">
                <a:blip r:embed="rId3"/>
                <a:stretch>
                  <a:fillRect l="-1274" t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Détermination du Débit de Filtration Glomérulaire (DFG)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Permet le diagnostic d’une insuffisance rénale;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err="1" smtClean="0">
                <a:solidFill>
                  <a:schemeClr val="tx1"/>
                </a:solidFill>
              </a:rPr>
              <a:t>Radiotraceur</a:t>
            </a:r>
            <a:r>
              <a:rPr lang="fr-FR" sz="2600" dirty="0" smtClean="0">
                <a:solidFill>
                  <a:schemeClr val="tx1"/>
                </a:solidFill>
              </a:rPr>
              <a:t> : </a:t>
            </a:r>
            <a:r>
              <a:rPr lang="fr-FR" altLang="fr-FR" sz="2400" b="1" i="1" dirty="0" smtClean="0">
                <a:latin typeface="Arial" panose="020B0604020202020204" pitchFamily="34" charset="0"/>
              </a:rPr>
              <a:t>DTPA-</a:t>
            </a:r>
            <a:r>
              <a:rPr lang="fr-FR" altLang="fr-FR" sz="24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400" b="1" i="1" dirty="0" smtClean="0">
                <a:latin typeface="Arial" panose="020B0604020202020204" pitchFamily="34" charset="0"/>
              </a:rPr>
              <a:t>Tc;</a:t>
            </a:r>
            <a:endParaRPr lang="fr-FR" sz="26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Avantage : 50 µCi, cent fois moins irradiant que la scintigraphie rénale;</a:t>
            </a: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Détermination du Débit de Filtration Glomérulaire (DFG)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Résultats :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1 : Maladie rénale </a:t>
            </a:r>
            <a:r>
              <a:rPr lang="fr-FR" sz="2400" dirty="0" err="1" smtClean="0">
                <a:solidFill>
                  <a:schemeClr val="tx1"/>
                </a:solidFill>
              </a:rPr>
              <a:t>chron</a:t>
            </a:r>
            <a:r>
              <a:rPr lang="fr-FR" sz="2400" dirty="0" smtClean="0">
                <a:solidFill>
                  <a:schemeClr val="tx1"/>
                </a:solidFill>
              </a:rPr>
              <a:t>. avec DFG augmenté;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2 : Maladie rénale </a:t>
            </a:r>
            <a:r>
              <a:rPr lang="fr-FR" sz="2400" dirty="0" err="1" smtClean="0">
                <a:solidFill>
                  <a:schemeClr val="tx1"/>
                </a:solidFill>
              </a:rPr>
              <a:t>chron</a:t>
            </a:r>
            <a:r>
              <a:rPr lang="fr-FR" sz="2400" dirty="0" smtClean="0">
                <a:solidFill>
                  <a:schemeClr val="tx1"/>
                </a:solidFill>
              </a:rPr>
              <a:t>. </a:t>
            </a:r>
            <a:r>
              <a:rPr lang="fr-FR" sz="2400" dirty="0">
                <a:solidFill>
                  <a:schemeClr val="tx1"/>
                </a:solidFill>
              </a:rPr>
              <a:t>a</a:t>
            </a:r>
            <a:r>
              <a:rPr lang="fr-FR" sz="2400" dirty="0" smtClean="0">
                <a:solidFill>
                  <a:schemeClr val="tx1"/>
                </a:solidFill>
              </a:rPr>
              <a:t>vec DFG diminué;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3A/3B : </a:t>
            </a:r>
            <a:r>
              <a:rPr lang="fr-FR" sz="2400" dirty="0" err="1" smtClean="0">
                <a:solidFill>
                  <a:schemeClr val="tx1"/>
                </a:solidFill>
              </a:rPr>
              <a:t>Insufisance</a:t>
            </a:r>
            <a:r>
              <a:rPr lang="fr-FR" sz="2400" dirty="0" smtClean="0">
                <a:solidFill>
                  <a:schemeClr val="tx1"/>
                </a:solidFill>
              </a:rPr>
              <a:t> rénale </a:t>
            </a:r>
            <a:r>
              <a:rPr lang="fr-FR" sz="2400" dirty="0" err="1" smtClean="0">
                <a:solidFill>
                  <a:schemeClr val="tx1"/>
                </a:solidFill>
              </a:rPr>
              <a:t>chron</a:t>
            </a:r>
            <a:r>
              <a:rPr lang="fr-FR" sz="2400" dirty="0" smtClean="0">
                <a:solidFill>
                  <a:schemeClr val="tx1"/>
                </a:solidFill>
              </a:rPr>
              <a:t>. </a:t>
            </a:r>
            <a:r>
              <a:rPr lang="fr-FR" sz="2400" dirty="0">
                <a:solidFill>
                  <a:schemeClr val="tx1"/>
                </a:solidFill>
              </a:rPr>
              <a:t>m</a:t>
            </a:r>
            <a:r>
              <a:rPr lang="fr-FR" sz="2400" dirty="0" smtClean="0">
                <a:solidFill>
                  <a:schemeClr val="tx1"/>
                </a:solidFill>
              </a:rPr>
              <a:t>odérée;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4 : </a:t>
            </a:r>
            <a:r>
              <a:rPr lang="fr-FR" sz="2400" dirty="0" err="1" smtClean="0">
                <a:solidFill>
                  <a:schemeClr val="tx1"/>
                </a:solidFill>
              </a:rPr>
              <a:t>Insufisance</a:t>
            </a:r>
            <a:r>
              <a:rPr lang="fr-FR" sz="2400" dirty="0" smtClean="0">
                <a:solidFill>
                  <a:schemeClr val="tx1"/>
                </a:solidFill>
              </a:rPr>
              <a:t> rénale </a:t>
            </a:r>
            <a:r>
              <a:rPr lang="fr-FR" sz="2400" dirty="0" err="1" smtClean="0">
                <a:solidFill>
                  <a:schemeClr val="tx1"/>
                </a:solidFill>
              </a:rPr>
              <a:t>chron</a:t>
            </a:r>
            <a:r>
              <a:rPr lang="fr-FR" sz="2400" dirty="0" smtClean="0">
                <a:solidFill>
                  <a:schemeClr val="tx1"/>
                </a:solidFill>
              </a:rPr>
              <a:t>. sévère;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5 : </a:t>
            </a:r>
            <a:r>
              <a:rPr lang="fr-FR" sz="2400" dirty="0" err="1" smtClean="0">
                <a:solidFill>
                  <a:schemeClr val="tx1"/>
                </a:solidFill>
              </a:rPr>
              <a:t>Insufisance</a:t>
            </a:r>
            <a:r>
              <a:rPr lang="fr-FR" sz="2400" dirty="0" smtClean="0">
                <a:solidFill>
                  <a:schemeClr val="tx1"/>
                </a:solidFill>
              </a:rPr>
              <a:t> rénale </a:t>
            </a:r>
            <a:r>
              <a:rPr lang="fr-FR" sz="2400" dirty="0" err="1" smtClean="0">
                <a:solidFill>
                  <a:schemeClr val="tx1"/>
                </a:solidFill>
              </a:rPr>
              <a:t>chron</a:t>
            </a:r>
            <a:r>
              <a:rPr lang="fr-FR" sz="2400" dirty="0" smtClean="0">
                <a:solidFill>
                  <a:schemeClr val="tx1"/>
                </a:solidFill>
              </a:rPr>
              <a:t>. </a:t>
            </a:r>
            <a:r>
              <a:rPr lang="fr-FR" sz="2400" dirty="0">
                <a:solidFill>
                  <a:schemeClr val="tx1"/>
                </a:solidFill>
              </a:rPr>
              <a:t>t</a:t>
            </a:r>
            <a:r>
              <a:rPr lang="fr-FR" sz="2400" dirty="0" smtClean="0">
                <a:solidFill>
                  <a:schemeClr val="tx1"/>
                </a:solidFill>
              </a:rPr>
              <a:t>erminale.</a:t>
            </a: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Rédaction d’un protocole pour la </a:t>
            </a:r>
            <a:r>
              <a:rPr lang="fr-FR" sz="2800" dirty="0" err="1" smtClean="0">
                <a:solidFill>
                  <a:schemeClr val="tx1"/>
                </a:solidFill>
              </a:rPr>
              <a:t>mammoscintigraphie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fr-FR" sz="2600" dirty="0" err="1" smtClean="0">
                <a:solidFill>
                  <a:schemeClr val="tx1"/>
                </a:solidFill>
              </a:rPr>
              <a:t>Radiotraceur</a:t>
            </a:r>
            <a:r>
              <a:rPr lang="fr-FR" sz="2600" dirty="0" smtClean="0">
                <a:solidFill>
                  <a:schemeClr val="tx1"/>
                </a:solidFill>
              </a:rPr>
              <a:t> : </a:t>
            </a:r>
            <a:r>
              <a:rPr lang="fr-FR" altLang="fr-FR" sz="2400" b="1" i="1" dirty="0">
                <a:latin typeface="Arial" panose="020B0604020202020204" pitchFamily="34" charset="0"/>
              </a:rPr>
              <a:t>MIBI-</a:t>
            </a:r>
            <a:r>
              <a:rPr lang="fr-FR" altLang="fr-FR" sz="2400" b="1" i="1" baseline="30000" dirty="0">
                <a:latin typeface="Arial" panose="020B0604020202020204" pitchFamily="34" charset="0"/>
              </a:rPr>
              <a:t>99m</a:t>
            </a:r>
            <a:r>
              <a:rPr lang="fr-FR" altLang="fr-FR" sz="2400" b="1" i="1" dirty="0">
                <a:latin typeface="Arial" panose="020B0604020202020204" pitchFamily="34" charset="0"/>
              </a:rPr>
              <a:t>Tc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fr-FR" sz="2600" dirty="0" smtClean="0">
                <a:solidFill>
                  <a:schemeClr val="tx1"/>
                </a:solidFill>
              </a:rPr>
              <a:t>Avantage : Sensibilité de la méthode.</a:t>
            </a:r>
          </a:p>
          <a:p>
            <a:pPr marL="860425" lvl="1" indent="-403225">
              <a:buFont typeface="Wingdings" panose="05000000000000000000" pitchFamily="2" charset="2"/>
              <a:buChar char="v"/>
              <a:defRPr/>
            </a:pPr>
            <a:endParaRPr lang="fr-FR" sz="26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Perspectives</a:t>
            </a:r>
            <a:endParaRPr lang="fr-FR" altLang="fr-FR" sz="54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25388" y="1905000"/>
                <a:ext cx="7140389" cy="3777622"/>
              </a:xfrm>
            </p:spPr>
            <p:txBody>
              <a:bodyPr>
                <a:noAutofit/>
              </a:bodyPr>
              <a:lstStyle/>
              <a:p>
                <a:pPr marL="400050" lvl="1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Soins </a:t>
                </a:r>
                <a:r>
                  <a:rPr lang="en-US" sz="2800" dirty="0" err="1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palliatifs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avec du </a:t>
                </a:r>
                <a:r>
                  <a:rPr lang="en-US" sz="2800" dirty="0" smtClean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Samarium-153:</a:t>
                </a:r>
                <a:endParaRPr lang="en-US" sz="28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71600" lvl="3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fr-FR" altLang="fr-FR" sz="24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Samarium </a:t>
                </a:r>
                <a:r>
                  <a:rPr lang="fr-FR" altLang="fr-FR" sz="2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[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alt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/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153</m:t>
                        </m:r>
                      </m:sup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𝑆𝑚</m:t>
                        </m:r>
                      </m:e>
                    </m:sPre>
                  </m:oMath>
                </a14:m>
                <a:r>
                  <a:rPr lang="fr-FR" altLang="fr-FR" sz="2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] </a:t>
                </a:r>
                <a:r>
                  <a:rPr lang="fr-FR" altLang="fr-FR" sz="2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lexidronam</a:t>
                </a:r>
                <a:r>
                  <a:rPr lang="fr-FR" altLang="fr-FR" sz="2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4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pentasodium</a:t>
                </a:r>
                <a:r>
                  <a:rPr lang="fr-FR" altLang="fr-FR" sz="24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(EDTMP</a:t>
                </a:r>
                <a:r>
                  <a:rPr lang="fr-FR" altLang="fr-FR" sz="24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)</a:t>
                </a:r>
                <a:endParaRPr lang="fr-FR" sz="26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  <a:defRPr/>
                </a:pP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5388" y="1905000"/>
                <a:ext cx="7140389" cy="3777622"/>
              </a:xfrm>
              <a:blipFill rotWithShape="0">
                <a:blip r:embed="rId3"/>
                <a:stretch>
                  <a:fillRect t="-1939" r="-1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6" name="Picture 2" descr="153Sm-lexidronam struct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99" y="3656596"/>
            <a:ext cx="4020640" cy="202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intech.com/media/chapter/51764/1512345123/media/fig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52" y="1590361"/>
            <a:ext cx="326595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9"/>
              <p:cNvSpPr txBox="1"/>
              <p:nvPr/>
            </p:nvSpPr>
            <p:spPr>
              <a:xfrm>
                <a:off x="4782789" y="5560966"/>
                <a:ext cx="4149822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2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2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2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2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2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𝟒𝟔</m:t>
                    </m:r>
                    <m:r>
                      <a:rPr lang="fr-FR" sz="2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fr-FR" sz="2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𝟑</m:t>
                    </m:r>
                  </m:oMath>
                </a14:m>
                <a:r>
                  <a:rPr lang="fr-FR" sz="28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heures</a:t>
                </a:r>
                <a:endParaRPr lang="fr-FR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789" y="5560966"/>
                <a:ext cx="4149822" cy="561885"/>
              </a:xfrm>
              <a:prstGeom prst="rect">
                <a:avLst/>
              </a:prstGeom>
              <a:blipFill rotWithShape="0">
                <a:blip r:embed="rId7"/>
                <a:stretch>
                  <a:fillRect t="-11957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Conclusion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Dans la lutte contre le cancer en RDC, la </a:t>
            </a:r>
            <a:r>
              <a:rPr lang="fr-FR" sz="2800" dirty="0" err="1" smtClean="0">
                <a:solidFill>
                  <a:schemeClr val="tx1"/>
                </a:solidFill>
              </a:rPr>
              <a:t>Radiopharmacie</a:t>
            </a:r>
            <a:r>
              <a:rPr lang="fr-FR" sz="2800" dirty="0" smtClean="0">
                <a:solidFill>
                  <a:schemeClr val="tx1"/>
                </a:solidFill>
              </a:rPr>
              <a:t>, à travers la Médecine nucléaire, présente un potentiel non négligeable.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1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Introduction</a:t>
            </a:r>
            <a:endParaRPr lang="fr-FR" altLang="fr-FR" sz="5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088879" y="3142287"/>
            <a:ext cx="2499081" cy="7513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MEDICAMENT</a:t>
            </a:r>
            <a:endParaRPr lang="en-US" sz="2400" b="1" dirty="0"/>
          </a:p>
        </p:txBody>
      </p:sp>
      <p:sp>
        <p:nvSpPr>
          <p:cNvPr id="16" name="Freeform 15"/>
          <p:cNvSpPr/>
          <p:nvPr/>
        </p:nvSpPr>
        <p:spPr>
          <a:xfrm>
            <a:off x="1385175" y="2821980"/>
            <a:ext cx="3160294" cy="1171074"/>
          </a:xfrm>
          <a:custGeom>
            <a:avLst/>
            <a:gdLst>
              <a:gd name="connsiteX0" fmla="*/ 192505 w 2743200"/>
              <a:gd name="connsiteY0" fmla="*/ 449179 h 1171074"/>
              <a:gd name="connsiteX1" fmla="*/ 48126 w 2743200"/>
              <a:gd name="connsiteY1" fmla="*/ 802106 h 1171074"/>
              <a:gd name="connsiteX2" fmla="*/ 401052 w 2743200"/>
              <a:gd name="connsiteY2" fmla="*/ 914400 h 1171074"/>
              <a:gd name="connsiteX3" fmla="*/ 561473 w 2743200"/>
              <a:gd name="connsiteY3" fmla="*/ 1138990 h 1171074"/>
              <a:gd name="connsiteX4" fmla="*/ 753979 w 2743200"/>
              <a:gd name="connsiteY4" fmla="*/ 946485 h 1171074"/>
              <a:gd name="connsiteX5" fmla="*/ 1058779 w 2743200"/>
              <a:gd name="connsiteY5" fmla="*/ 978569 h 1171074"/>
              <a:gd name="connsiteX6" fmla="*/ 1235242 w 2743200"/>
              <a:gd name="connsiteY6" fmla="*/ 1171074 h 1171074"/>
              <a:gd name="connsiteX7" fmla="*/ 1427747 w 2743200"/>
              <a:gd name="connsiteY7" fmla="*/ 1010653 h 1171074"/>
              <a:gd name="connsiteX8" fmla="*/ 1716505 w 2743200"/>
              <a:gd name="connsiteY8" fmla="*/ 930442 h 1171074"/>
              <a:gd name="connsiteX9" fmla="*/ 1860884 w 2743200"/>
              <a:gd name="connsiteY9" fmla="*/ 1106906 h 1171074"/>
              <a:gd name="connsiteX10" fmla="*/ 1973179 w 2743200"/>
              <a:gd name="connsiteY10" fmla="*/ 914400 h 1171074"/>
              <a:gd name="connsiteX11" fmla="*/ 2213810 w 2743200"/>
              <a:gd name="connsiteY11" fmla="*/ 786064 h 1171074"/>
              <a:gd name="connsiteX12" fmla="*/ 2598821 w 2743200"/>
              <a:gd name="connsiteY12" fmla="*/ 834190 h 1171074"/>
              <a:gd name="connsiteX13" fmla="*/ 2743200 w 2743200"/>
              <a:gd name="connsiteY13" fmla="*/ 657727 h 1171074"/>
              <a:gd name="connsiteX14" fmla="*/ 2550694 w 2743200"/>
              <a:gd name="connsiteY14" fmla="*/ 433137 h 1171074"/>
              <a:gd name="connsiteX15" fmla="*/ 2550694 w 2743200"/>
              <a:gd name="connsiteY15" fmla="*/ 256674 h 1171074"/>
              <a:gd name="connsiteX16" fmla="*/ 2037347 w 2743200"/>
              <a:gd name="connsiteY16" fmla="*/ 0 h 1171074"/>
              <a:gd name="connsiteX17" fmla="*/ 1524000 w 2743200"/>
              <a:gd name="connsiteY17" fmla="*/ 96253 h 1171074"/>
              <a:gd name="connsiteX18" fmla="*/ 1106905 w 2743200"/>
              <a:gd name="connsiteY18" fmla="*/ 96253 h 1171074"/>
              <a:gd name="connsiteX19" fmla="*/ 882315 w 2743200"/>
              <a:gd name="connsiteY19" fmla="*/ 16042 h 1171074"/>
              <a:gd name="connsiteX20" fmla="*/ 673768 w 2743200"/>
              <a:gd name="connsiteY20" fmla="*/ 32085 h 1171074"/>
              <a:gd name="connsiteX21" fmla="*/ 433136 w 2743200"/>
              <a:gd name="connsiteY21" fmla="*/ 32085 h 1171074"/>
              <a:gd name="connsiteX22" fmla="*/ 401052 w 2743200"/>
              <a:gd name="connsiteY22" fmla="*/ 192506 h 1171074"/>
              <a:gd name="connsiteX23" fmla="*/ 0 w 2743200"/>
              <a:gd name="connsiteY23" fmla="*/ 192506 h 1171074"/>
              <a:gd name="connsiteX24" fmla="*/ 240631 w 2743200"/>
              <a:gd name="connsiteY24" fmla="*/ 481264 h 1171074"/>
              <a:gd name="connsiteX25" fmla="*/ 192505 w 2743200"/>
              <a:gd name="connsiteY25" fmla="*/ 449179 h 117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43200" h="1171074">
                <a:moveTo>
                  <a:pt x="192505" y="449179"/>
                </a:moveTo>
                <a:lnTo>
                  <a:pt x="48126" y="802106"/>
                </a:lnTo>
                <a:lnTo>
                  <a:pt x="401052" y="914400"/>
                </a:lnTo>
                <a:lnTo>
                  <a:pt x="561473" y="1138990"/>
                </a:lnTo>
                <a:lnTo>
                  <a:pt x="753979" y="946485"/>
                </a:lnTo>
                <a:lnTo>
                  <a:pt x="1058779" y="978569"/>
                </a:lnTo>
                <a:lnTo>
                  <a:pt x="1235242" y="1171074"/>
                </a:lnTo>
                <a:lnTo>
                  <a:pt x="1427747" y="1010653"/>
                </a:lnTo>
                <a:lnTo>
                  <a:pt x="1716505" y="930442"/>
                </a:lnTo>
                <a:lnTo>
                  <a:pt x="1860884" y="1106906"/>
                </a:lnTo>
                <a:lnTo>
                  <a:pt x="1973179" y="914400"/>
                </a:lnTo>
                <a:lnTo>
                  <a:pt x="2213810" y="786064"/>
                </a:lnTo>
                <a:lnTo>
                  <a:pt x="2598821" y="834190"/>
                </a:lnTo>
                <a:lnTo>
                  <a:pt x="2743200" y="657727"/>
                </a:lnTo>
                <a:lnTo>
                  <a:pt x="2550694" y="433137"/>
                </a:lnTo>
                <a:lnTo>
                  <a:pt x="2550694" y="256674"/>
                </a:lnTo>
                <a:lnTo>
                  <a:pt x="2037347" y="0"/>
                </a:lnTo>
                <a:lnTo>
                  <a:pt x="1524000" y="96253"/>
                </a:lnTo>
                <a:lnTo>
                  <a:pt x="1106905" y="96253"/>
                </a:lnTo>
                <a:lnTo>
                  <a:pt x="882315" y="16042"/>
                </a:lnTo>
                <a:lnTo>
                  <a:pt x="673768" y="32085"/>
                </a:lnTo>
                <a:lnTo>
                  <a:pt x="433136" y="32085"/>
                </a:lnTo>
                <a:lnTo>
                  <a:pt x="401052" y="192506"/>
                </a:lnTo>
                <a:lnTo>
                  <a:pt x="0" y="192506"/>
                </a:lnTo>
                <a:lnTo>
                  <a:pt x="240631" y="481264"/>
                </a:lnTo>
                <a:lnTo>
                  <a:pt x="192505" y="44917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RADIONUCLEIDE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31133" y="2430423"/>
            <a:ext cx="2033573" cy="165382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055807" y="4580688"/>
            <a:ext cx="5622758" cy="1678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MEDICAMENT RADIOPHARMACEUTIQUE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(</a:t>
            </a:r>
            <a:r>
              <a:rPr lang="fr-FR" sz="2400" b="1" dirty="0" err="1" smtClean="0">
                <a:solidFill>
                  <a:schemeClr val="tx1"/>
                </a:solidFill>
              </a:rPr>
              <a:t>Radiotraceur</a:t>
            </a:r>
            <a:r>
              <a:rPr lang="fr-FR" sz="2400" b="1" dirty="0" smtClean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 flipH="1">
            <a:off x="9761454" y="4092131"/>
            <a:ext cx="1363579" cy="1160580"/>
          </a:xfrm>
          <a:custGeom>
            <a:avLst/>
            <a:gdLst>
              <a:gd name="connsiteX0" fmla="*/ 561474 w 1363579"/>
              <a:gd name="connsiteY0" fmla="*/ 0 h 786063"/>
              <a:gd name="connsiteX1" fmla="*/ 545432 w 1363579"/>
              <a:gd name="connsiteY1" fmla="*/ 80211 h 786063"/>
              <a:gd name="connsiteX2" fmla="*/ 529390 w 1363579"/>
              <a:gd name="connsiteY2" fmla="*/ 208547 h 786063"/>
              <a:gd name="connsiteX3" fmla="*/ 465221 w 1363579"/>
              <a:gd name="connsiteY3" fmla="*/ 272716 h 786063"/>
              <a:gd name="connsiteX4" fmla="*/ 368969 w 1363579"/>
              <a:gd name="connsiteY4" fmla="*/ 336884 h 786063"/>
              <a:gd name="connsiteX5" fmla="*/ 288758 w 1363579"/>
              <a:gd name="connsiteY5" fmla="*/ 385011 h 786063"/>
              <a:gd name="connsiteX6" fmla="*/ 240632 w 1363579"/>
              <a:gd name="connsiteY6" fmla="*/ 417095 h 786063"/>
              <a:gd name="connsiteX7" fmla="*/ 192506 w 1363579"/>
              <a:gd name="connsiteY7" fmla="*/ 433137 h 786063"/>
              <a:gd name="connsiteX8" fmla="*/ 128337 w 1363579"/>
              <a:gd name="connsiteY8" fmla="*/ 465221 h 786063"/>
              <a:gd name="connsiteX9" fmla="*/ 80211 w 1363579"/>
              <a:gd name="connsiteY9" fmla="*/ 497305 h 786063"/>
              <a:gd name="connsiteX10" fmla="*/ 16042 w 1363579"/>
              <a:gd name="connsiteY10" fmla="*/ 561474 h 786063"/>
              <a:gd name="connsiteX11" fmla="*/ 0 w 1363579"/>
              <a:gd name="connsiteY11" fmla="*/ 609600 h 786063"/>
              <a:gd name="connsiteX12" fmla="*/ 48127 w 1363579"/>
              <a:gd name="connsiteY12" fmla="*/ 705853 h 786063"/>
              <a:gd name="connsiteX13" fmla="*/ 96253 w 1363579"/>
              <a:gd name="connsiteY13" fmla="*/ 721895 h 786063"/>
              <a:gd name="connsiteX14" fmla="*/ 192506 w 1363579"/>
              <a:gd name="connsiteY14" fmla="*/ 786063 h 786063"/>
              <a:gd name="connsiteX15" fmla="*/ 1363579 w 1363579"/>
              <a:gd name="connsiteY15" fmla="*/ 786063 h 78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63579" h="786063">
                <a:moveTo>
                  <a:pt x="561474" y="0"/>
                </a:moveTo>
                <a:cubicBezTo>
                  <a:pt x="556127" y="26737"/>
                  <a:pt x="549578" y="53262"/>
                  <a:pt x="545432" y="80211"/>
                </a:cubicBezTo>
                <a:cubicBezTo>
                  <a:pt x="538877" y="122821"/>
                  <a:pt x="545971" y="168752"/>
                  <a:pt x="529390" y="208547"/>
                </a:cubicBezTo>
                <a:cubicBezTo>
                  <a:pt x="517755" y="236470"/>
                  <a:pt x="486611" y="251326"/>
                  <a:pt x="465221" y="272716"/>
                </a:cubicBezTo>
                <a:cubicBezTo>
                  <a:pt x="405138" y="332799"/>
                  <a:pt x="438618" y="313668"/>
                  <a:pt x="368969" y="336884"/>
                </a:cubicBezTo>
                <a:cubicBezTo>
                  <a:pt x="306300" y="399551"/>
                  <a:pt x="372058" y="343360"/>
                  <a:pt x="288758" y="385011"/>
                </a:cubicBezTo>
                <a:cubicBezTo>
                  <a:pt x="271513" y="393633"/>
                  <a:pt x="257877" y="408473"/>
                  <a:pt x="240632" y="417095"/>
                </a:cubicBezTo>
                <a:cubicBezTo>
                  <a:pt x="225507" y="424657"/>
                  <a:pt x="208049" y="426476"/>
                  <a:pt x="192506" y="433137"/>
                </a:cubicBezTo>
                <a:cubicBezTo>
                  <a:pt x="170525" y="442557"/>
                  <a:pt x="149100" y="453356"/>
                  <a:pt x="128337" y="465221"/>
                </a:cubicBezTo>
                <a:cubicBezTo>
                  <a:pt x="111597" y="474787"/>
                  <a:pt x="94850" y="484758"/>
                  <a:pt x="80211" y="497305"/>
                </a:cubicBezTo>
                <a:cubicBezTo>
                  <a:pt x="57244" y="516991"/>
                  <a:pt x="16042" y="561474"/>
                  <a:pt x="16042" y="561474"/>
                </a:cubicBezTo>
                <a:cubicBezTo>
                  <a:pt x="10695" y="577516"/>
                  <a:pt x="0" y="592690"/>
                  <a:pt x="0" y="609600"/>
                </a:cubicBezTo>
                <a:cubicBezTo>
                  <a:pt x="0" y="648817"/>
                  <a:pt x="13974" y="685361"/>
                  <a:pt x="48127" y="705853"/>
                </a:cubicBezTo>
                <a:cubicBezTo>
                  <a:pt x="62627" y="714553"/>
                  <a:pt x="81471" y="713683"/>
                  <a:pt x="96253" y="721895"/>
                </a:cubicBezTo>
                <a:cubicBezTo>
                  <a:pt x="129961" y="740622"/>
                  <a:pt x="153946" y="786063"/>
                  <a:pt x="192506" y="786063"/>
                </a:cubicBezTo>
                <a:lnTo>
                  <a:pt x="1363579" y="786063"/>
                </a:lnTo>
              </a:path>
            </a:pathLst>
          </a:custGeom>
          <a:noFill/>
          <a:ln w="76200">
            <a:solidFill>
              <a:srgbClr val="00206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2334" y="4967949"/>
            <a:ext cx="3322345" cy="954107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Scintigraphie d’une infection</a:t>
            </a:r>
            <a:endParaRPr lang="en-US" sz="2800" b="1" dirty="0"/>
          </a:p>
        </p:txBody>
      </p:sp>
      <p:pic>
        <p:nvPicPr>
          <p:cNvPr id="1026" name="Picture 2" descr="Image illustrative de l’article Ciprofloxa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11" y="1498656"/>
            <a:ext cx="4615208" cy="27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84509" y="2068879"/>
                <a:ext cx="2093844" cy="649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𝟗𝟗</m:t>
                          </m:r>
                          <m: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  <m:e>
                          <m:r>
                            <a:rPr lang="fr-F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𝑻𝒄</m:t>
                          </m:r>
                          <m:sSubSup>
                            <m:sSubSupPr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e>
                            <m:sup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509" y="2068879"/>
                <a:ext cx="2093844" cy="649986"/>
              </a:xfrm>
              <a:prstGeom prst="rect">
                <a:avLst/>
              </a:prstGeom>
              <a:blipFill rotWithShape="0">
                <a:blip r:embed="rId4"/>
                <a:stretch>
                  <a:fillRect r="-17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 flipH="1">
            <a:off x="4134679" y="5377815"/>
            <a:ext cx="1513240" cy="134376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45821" y="1079889"/>
            <a:ext cx="273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Cyprofloxacine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  <p:bldP spid="21" grpId="0" animBg="1"/>
      <p:bldP spid="2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8171" y="1431279"/>
            <a:ext cx="3039059" cy="9259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D" sz="2400" b="1" dirty="0" smtClean="0">
                <a:solidFill>
                  <a:schemeClr val="tx1"/>
                </a:solidFill>
              </a:rPr>
              <a:t>RADIOPHARMACIE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3921071" y="1587313"/>
            <a:ext cx="2051857" cy="2743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5" descr="entrée CRENK.jpg"/>
          <p:cNvPicPr>
            <a:picLocks noChangeAspect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1"/>
          <a:stretch>
            <a:fillRect/>
          </a:stretch>
        </p:blipFill>
        <p:spPr bwMode="auto">
          <a:xfrm>
            <a:off x="6083766" y="529793"/>
            <a:ext cx="5689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à coins arrondis 32"/>
          <p:cNvSpPr/>
          <p:nvPr/>
        </p:nvSpPr>
        <p:spPr>
          <a:xfrm>
            <a:off x="3359022" y="2759850"/>
            <a:ext cx="2124216" cy="667698"/>
          </a:xfrm>
          <a:prstGeom prst="wedgeRoundRectCallout">
            <a:avLst>
              <a:gd name="adj1" fmla="val 76399"/>
              <a:gd name="adj2" fmla="val -51427"/>
              <a:gd name="adj3" fmla="val 16667"/>
            </a:avLst>
          </a:prstGeom>
          <a:noFill/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520883" y="2914614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/>
              <a:t>CGEA/CREN-K</a:t>
            </a:r>
            <a:endParaRPr lang="fr-FR" b="1" dirty="0"/>
          </a:p>
        </p:txBody>
      </p:sp>
      <p:sp>
        <p:nvSpPr>
          <p:cNvPr id="34" name="Rectangle 33"/>
          <p:cNvSpPr/>
          <p:nvPr/>
        </p:nvSpPr>
        <p:spPr>
          <a:xfrm>
            <a:off x="3708115" y="877991"/>
            <a:ext cx="2319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/>
              <a:t>Département de</a:t>
            </a:r>
          </a:p>
          <a:p>
            <a:pPr algn="ctr"/>
            <a:r>
              <a:rPr lang="fr-CD" b="1" dirty="0" smtClean="0"/>
              <a:t>Physique et Chimie</a:t>
            </a:r>
            <a:endParaRPr lang="fr-FR" b="1" dirty="0"/>
          </a:p>
        </p:txBody>
      </p:sp>
      <p:pic>
        <p:nvPicPr>
          <p:cNvPr id="38" name="Picture 6" descr="100_0748"/>
          <p:cNvPicPr>
            <a:picLocks noChangeAspect="1" noChangeArrowheads="1"/>
          </p:cNvPicPr>
          <p:nvPr/>
        </p:nvPicPr>
        <p:blipFill rotWithShape="1"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22"/>
          <a:stretch/>
        </p:blipFill>
        <p:spPr bwMode="auto">
          <a:xfrm>
            <a:off x="1269237" y="4303141"/>
            <a:ext cx="8104280" cy="22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èche droite 35"/>
          <p:cNvSpPr/>
          <p:nvPr/>
        </p:nvSpPr>
        <p:spPr>
          <a:xfrm rot="5400000">
            <a:off x="1545282" y="3393589"/>
            <a:ext cx="2292505" cy="36722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589882" y="3800123"/>
            <a:ext cx="1889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D" b="1" dirty="0" smtClean="0"/>
              <a:t>Service de MN, endocrinologie et </a:t>
            </a:r>
            <a:r>
              <a:rPr lang="fr-CD" b="1" dirty="0" err="1" smtClean="0"/>
              <a:t>Mébolisme</a:t>
            </a:r>
            <a:endParaRPr lang="fr-FR" b="1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9803566" y="4041344"/>
            <a:ext cx="1969799" cy="923330"/>
          </a:xfrm>
          <a:prstGeom prst="wedgeRoundRectCallout">
            <a:avLst>
              <a:gd name="adj1" fmla="val -70474"/>
              <a:gd name="adj2" fmla="val 50853"/>
              <a:gd name="adj3" fmla="val 16667"/>
            </a:avLst>
          </a:prstGeom>
          <a:noFill/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9674579" y="4041344"/>
            <a:ext cx="2166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D" b="1" dirty="0" smtClean="0"/>
              <a:t>Cliniques Universitaires de Kinshasa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3848336" y="1820243"/>
            <a:ext cx="1997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>
                <a:solidFill>
                  <a:srgbClr val="A50021"/>
                </a:solidFill>
              </a:rPr>
              <a:t>Recherche et </a:t>
            </a:r>
          </a:p>
          <a:p>
            <a:pPr algn="ctr"/>
            <a:r>
              <a:rPr lang="fr-CD" b="1" dirty="0" smtClean="0">
                <a:solidFill>
                  <a:srgbClr val="A50021"/>
                </a:solidFill>
              </a:rPr>
              <a:t>Développement</a:t>
            </a:r>
            <a:endParaRPr lang="fr-FR" b="1" dirty="0">
              <a:solidFill>
                <a:srgbClr val="A5002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2952" y="3981880"/>
            <a:ext cx="1483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>
                <a:solidFill>
                  <a:srgbClr val="A50021"/>
                </a:solidFill>
              </a:rPr>
              <a:t>Application</a:t>
            </a:r>
            <a:endParaRPr lang="fr-FR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2" grpId="0"/>
      <p:bldP spid="34" grpId="0"/>
      <p:bldP spid="36" grpId="0" animBg="1"/>
      <p:bldP spid="37" grpId="0"/>
      <p:bldP spid="46" grpId="0" animBg="1"/>
      <p:bldP spid="47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861405" y="1905000"/>
                <a:ext cx="8347806" cy="3777622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fr-FR" sz="2800" dirty="0" smtClean="0">
                    <a:solidFill>
                      <a:schemeClr val="tx1"/>
                    </a:solidFill>
                  </a:rPr>
                  <a:t>L’évolution de la </a:t>
                </a:r>
                <a:r>
                  <a:rPr lang="fr-FR" sz="2800" dirty="0" err="1" smtClean="0">
                    <a:solidFill>
                      <a:schemeClr val="tx1"/>
                    </a:solidFill>
                  </a:rPr>
                  <a:t>Radiopharmacie</a:t>
                </a:r>
                <a:r>
                  <a:rPr lang="fr-FR" sz="2800" dirty="0" smtClean="0">
                    <a:solidFill>
                      <a:schemeClr val="tx1"/>
                    </a:solidFill>
                  </a:rPr>
                  <a:t> dépend des demandes exprimées par la MN ;</a:t>
                </a:r>
              </a:p>
              <a:p>
                <a:pPr>
                  <a:defRPr/>
                </a:pPr>
                <a:r>
                  <a:rPr lang="fr-FR" sz="2800" dirty="0" smtClean="0">
                    <a:solidFill>
                      <a:schemeClr val="tx1"/>
                    </a:solidFill>
                  </a:rPr>
                  <a:t>Principales activités : </a:t>
                </a:r>
              </a:p>
              <a:p>
                <a:pPr lvl="1">
                  <a:buFont typeface="Wingdings" panose="05000000000000000000" pitchFamily="2" charset="2"/>
                  <a:buChar char="Ø"/>
                  <a:defRPr/>
                </a:pPr>
                <a:r>
                  <a:rPr lang="fr-FR" sz="2800" dirty="0" smtClean="0">
                    <a:solidFill>
                      <a:schemeClr val="tx1"/>
                    </a:solidFill>
                  </a:rPr>
                  <a:t>Préparation, conditionnement et CQ des produits </a:t>
                </a:r>
                <a:r>
                  <a:rPr lang="fr-FR" sz="2800" dirty="0" err="1" smtClean="0">
                    <a:solidFill>
                      <a:schemeClr val="tx1"/>
                    </a:solidFill>
                  </a:rPr>
                  <a:t>technétiés</a:t>
                </a:r>
                <a:r>
                  <a:rPr lang="fr-FR" sz="2800" dirty="0" smtClean="0">
                    <a:solidFill>
                      <a:schemeClr val="tx1"/>
                    </a:solidFill>
                  </a:rPr>
                  <a:t> pour la scintigraphie,</a:t>
                </a:r>
              </a:p>
              <a:p>
                <a:pPr lvl="1">
                  <a:buFont typeface="Wingdings" panose="05000000000000000000" pitchFamily="2" charset="2"/>
                  <a:buChar char="Ø"/>
                  <a:defRPr/>
                </a:pPr>
                <a:r>
                  <a:rPr lang="fr-FR" sz="2800" dirty="0" smtClean="0">
                    <a:solidFill>
                      <a:schemeClr val="tx1"/>
                    </a:solidFill>
                  </a:rPr>
                  <a:t>Conditionnement de </a:t>
                </a:r>
                <a14:m>
                  <m:oMath xmlns:m="http://schemas.openxmlformats.org/officeDocument/2006/math">
                    <m:r>
                      <a:rPr lang="fr-FR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𝑁𝑎𝐼</m:t>
                    </m:r>
                    <m:d>
                      <m:dPr>
                        <m:begChr m:val="["/>
                        <m:endChr m:val="]"/>
                        <m:ctrlPr>
                          <a:rPr lang="fr-FR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fr-FR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131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sPre>
                      </m:e>
                    </m:d>
                  </m:oMath>
                </a14:m>
                <a:r>
                  <a:rPr lang="fr-FR" sz="2800" dirty="0" smtClean="0">
                    <a:solidFill>
                      <a:schemeClr val="tx1"/>
                    </a:solidFill>
                  </a:rPr>
                  <a:t>, pour la radiothérapie métabolique (</a:t>
                </a:r>
                <a:r>
                  <a:rPr lang="fr-FR" sz="2800" b="1" i="1" dirty="0" smtClean="0">
                    <a:solidFill>
                      <a:srgbClr val="FF0000"/>
                    </a:solidFill>
                  </a:rPr>
                  <a:t>hyperthyroïdie, goitre simple et cancer de thyroïde</a:t>
                </a:r>
                <a:r>
                  <a:rPr lang="fr-FR" sz="2800" dirty="0" smtClean="0">
                    <a:solidFill>
                      <a:schemeClr val="tx1"/>
                    </a:solidFill>
                  </a:rPr>
                  <a:t>),</a:t>
                </a:r>
                <a:endParaRPr lang="fr-FR" sz="2800" dirty="0">
                  <a:solidFill>
                    <a:srgbClr val="663300"/>
                  </a:solidFill>
                </a:endParaRPr>
              </a:p>
              <a:p>
                <a:pPr>
                  <a:defRPr/>
                </a:pPr>
                <a:endParaRPr lang="fr-FR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1405" y="1905000"/>
                <a:ext cx="8347806" cy="3777622"/>
              </a:xfrm>
              <a:blipFill rotWithShape="0">
                <a:blip r:embed="rId3"/>
                <a:stretch>
                  <a:fillRect l="-1314" t="-1777" r="-2263" b="-25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931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L’évolution de la </a:t>
            </a:r>
            <a:r>
              <a:rPr lang="fr-FR" sz="2800" dirty="0" err="1" smtClean="0">
                <a:solidFill>
                  <a:schemeClr val="tx1"/>
                </a:solidFill>
              </a:rPr>
              <a:t>Radiopharmacie</a:t>
            </a:r>
            <a:r>
              <a:rPr lang="fr-FR" sz="2800" dirty="0" smtClean="0">
                <a:solidFill>
                  <a:schemeClr val="tx1"/>
                </a:solidFill>
              </a:rPr>
              <a:t> dépend des demandes exprimées par la MN ;</a:t>
            </a:r>
          </a:p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Principales activités :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Recherche et Développement sur différents projets.</a:t>
            </a:r>
            <a:endParaRPr lang="fr-FR" sz="40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Aprovisionnement</a:t>
            </a:r>
            <a:r>
              <a:rPr lang="fr-FR" sz="2800" dirty="0" smtClean="0">
                <a:solidFill>
                  <a:schemeClr val="tx1"/>
                </a:solidFill>
              </a:rPr>
              <a:t> en Produits </a:t>
            </a:r>
            <a:r>
              <a:rPr lang="fr-FR" sz="2800" dirty="0" err="1" smtClean="0">
                <a:solidFill>
                  <a:schemeClr val="tx1"/>
                </a:solidFill>
              </a:rPr>
              <a:t>radiopharmaceutiques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AEC-AMERSHAM soc Ltd (South </a:t>
            </a:r>
            <a:r>
              <a:rPr lang="fr-FR" sz="2800" dirty="0" err="1" smtClean="0">
                <a:solidFill>
                  <a:schemeClr val="tx1"/>
                </a:solidFill>
              </a:rPr>
              <a:t>Africa</a:t>
            </a:r>
            <a:r>
              <a:rPr lang="fr-FR" sz="2800" dirty="0" smtClean="0">
                <a:solidFill>
                  <a:schemeClr val="tx1"/>
                </a:solidFill>
              </a:rPr>
              <a:t>);</a:t>
            </a: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Expérience de la RDC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34780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Aprovisionnement</a:t>
            </a:r>
            <a:r>
              <a:rPr lang="fr-FR" sz="2800" dirty="0" smtClean="0">
                <a:solidFill>
                  <a:schemeClr val="tx1"/>
                </a:solidFill>
              </a:rPr>
              <a:t> en Produits </a:t>
            </a:r>
            <a:r>
              <a:rPr lang="fr-FR" sz="2800" dirty="0" err="1" smtClean="0">
                <a:solidFill>
                  <a:schemeClr val="tx1"/>
                </a:solidFill>
              </a:rPr>
              <a:t>radiopharmaceutiques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AEC-AMERSHAM soc Ltd (South </a:t>
            </a:r>
            <a:r>
              <a:rPr lang="fr-FR" sz="2800" dirty="0" err="1" smtClean="0">
                <a:solidFill>
                  <a:schemeClr val="tx1"/>
                </a:solidFill>
              </a:rPr>
              <a:t>Africa</a:t>
            </a:r>
            <a:r>
              <a:rPr lang="fr-FR" sz="2800" dirty="0" smtClean="0">
                <a:solidFill>
                  <a:schemeClr val="tx1"/>
                </a:solidFill>
              </a:rPr>
              <a:t>);</a:t>
            </a:r>
            <a:endParaRPr lang="fr-FR" sz="2800" dirty="0">
              <a:solidFill>
                <a:srgbClr val="663300"/>
              </a:solidFill>
            </a:endParaRPr>
          </a:p>
          <a:p>
            <a:pPr>
              <a:defRPr/>
            </a:pP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D" smtClean="0"/>
              <a:t>EXPERIENCE ET PERSPECTIVES DE LA RADIOPHARMACIE EN RDC</a:t>
            </a:r>
            <a:endParaRPr lang="en-US" dirty="0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xmlns="" id="{02F6366A-7B36-41C6-B230-6558F234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22481" r="13913" b="11397"/>
          <a:stretch>
            <a:fillRect/>
          </a:stretch>
        </p:blipFill>
        <p:spPr>
          <a:xfrm>
            <a:off x="1199147" y="1113530"/>
            <a:ext cx="2935876" cy="536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t="53074" r="33593" b="26493"/>
          <a:stretch/>
        </p:blipFill>
        <p:spPr>
          <a:xfrm flipH="1" flipV="1">
            <a:off x="4684849" y="1451814"/>
            <a:ext cx="8101109" cy="37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96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3945</TotalTime>
  <Words>1039</Words>
  <Application>Microsoft Office PowerPoint</Application>
  <PresentationFormat>Widescreen</PresentationFormat>
  <Paragraphs>371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Calibri</vt:lpstr>
      <vt:lpstr>Cambria Math</vt:lpstr>
      <vt:lpstr>Century Gothic</vt:lpstr>
      <vt:lpstr>Symbol</vt:lpstr>
      <vt:lpstr>Wingdings</vt:lpstr>
      <vt:lpstr>Wingdings 3</vt:lpstr>
      <vt:lpstr>Brin</vt:lpstr>
      <vt:lpstr>Photo Editor Photo</vt:lpstr>
      <vt:lpstr>EXPERIENCE ET PERPECTIVES DE LA RADIOPHARMACIE EN RDC</vt:lpstr>
      <vt:lpstr>Introduction</vt:lpstr>
      <vt:lpstr>Introduction</vt:lpstr>
      <vt:lpstr>Introduction</vt:lpstr>
      <vt:lpstr>PowerPoint Presentation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Expérience de la RDC</vt:lpstr>
      <vt:lpstr>PowerPoint Presentation</vt:lpstr>
      <vt:lpstr>Expérience de la RDC</vt:lpstr>
      <vt:lpstr>Expérience de la RDC</vt:lpstr>
      <vt:lpstr>Expérience de la RDC</vt:lpstr>
      <vt:lpstr>Difficultés rencontrées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Heri Kadima</dc:creator>
  <cp:lastModifiedBy>Windows User</cp:lastModifiedBy>
  <cp:revision>246</cp:revision>
  <dcterms:created xsi:type="dcterms:W3CDTF">2015-03-14T20:25:32Z</dcterms:created>
  <dcterms:modified xsi:type="dcterms:W3CDTF">2023-10-03T06:50:36Z</dcterms:modified>
</cp:coreProperties>
</file>