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3" r:id="rId26"/>
    <p:sldId id="275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72443"/>
  </p:normalViewPr>
  <p:slideViewPr>
    <p:cSldViewPr snapToGrid="0">
      <p:cViewPr varScale="1">
        <p:scale>
          <a:sx n="80" d="100"/>
          <a:sy n="80" d="100"/>
        </p:scale>
        <p:origin x="1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BB18B-B93B-B543-B8DA-F362B51D8CBB}" type="datetimeFigureOut">
              <a:rPr lang="fr-FR" smtClean="0"/>
              <a:t>03/10/2023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10DC7-3BD4-2941-9560-DF1ED2A113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37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objetif</a:t>
            </a:r>
            <a:r>
              <a:rPr lang="fr-FR" dirty="0"/>
              <a:t> de cet exposé est de donner un aperçu et un mécanisme d’interaction entre les cytotoxiques ( </a:t>
            </a:r>
            <a:r>
              <a:rPr lang="fr-FR" dirty="0" err="1"/>
              <a:t>chimiotherapie</a:t>
            </a:r>
            <a:r>
              <a:rPr lang="fr-FR" dirty="0"/>
              <a:t>) et la RTE</a:t>
            </a:r>
          </a:p>
          <a:p>
            <a:r>
              <a:rPr lang="fr-FR" dirty="0"/>
              <a:t>Il sera ici question d’interaction biologique et nous montrerons également qlqs exemples.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2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5FU est également un médicament  fréquemment utilisé avec l’irradiation</a:t>
            </a:r>
          </a:p>
          <a:p>
            <a:r>
              <a:rPr lang="fr-FR" dirty="0"/>
              <a:t>Le métabolisme du 5FU est complexe</a:t>
            </a:r>
          </a:p>
          <a:p>
            <a:r>
              <a:rPr lang="fr-FR" dirty="0" err="1"/>
              <a:t>Schematiquement</a:t>
            </a:r>
            <a:r>
              <a:rPr lang="fr-FR" dirty="0"/>
              <a:t> il va </a:t>
            </a:r>
            <a:r>
              <a:rPr lang="fr-FR" dirty="0" err="1"/>
              <a:t>deboucher</a:t>
            </a:r>
            <a:r>
              <a:rPr lang="fr-FR" dirty="0"/>
              <a:t> sur la production de 3 </a:t>
            </a:r>
            <a:r>
              <a:rPr lang="fr-FR" dirty="0" err="1"/>
              <a:t>metabolites</a:t>
            </a:r>
            <a:r>
              <a:rPr lang="fr-FR" dirty="0"/>
              <a:t> actifs qui ont chacun un effet spécifique en particulier </a:t>
            </a:r>
            <a:r>
              <a:rPr lang="fr-FR" dirty="0" err="1"/>
              <a:t>FdUMP</a:t>
            </a:r>
            <a:r>
              <a:rPr lang="fr-FR" dirty="0"/>
              <a:t> qui va bloquer la </a:t>
            </a:r>
            <a:r>
              <a:rPr lang="fr-FR" dirty="0" err="1"/>
              <a:t>thymidylate</a:t>
            </a:r>
            <a:r>
              <a:rPr lang="fr-FR" dirty="0"/>
              <a:t> synthase.</a:t>
            </a:r>
          </a:p>
          <a:p>
            <a:r>
              <a:rPr lang="fr-FR" dirty="0"/>
              <a:t>L’action du 5FU provient donc de cette inhibition de la </a:t>
            </a:r>
            <a:r>
              <a:rPr lang="fr-FR" dirty="0" err="1"/>
              <a:t>thymidylate</a:t>
            </a:r>
            <a:r>
              <a:rPr lang="fr-FR" dirty="0"/>
              <a:t> synthase également son incorporation dans l’ARN et ADN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69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matière de la Radio sensibilisation, c’est essentiellement l’inhibition de la </a:t>
            </a:r>
            <a:r>
              <a:rPr lang="fr-FR" dirty="0" err="1"/>
              <a:t>Thymidylate</a:t>
            </a:r>
            <a:r>
              <a:rPr lang="fr-FR" dirty="0"/>
              <a:t> synthase qui est important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817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Ceci est bien mis en évidence par cette expérience ou une ligne cellulaire tumorale colique est traité par RTE ou par RTE + dérivé du 5FU</a:t>
            </a:r>
          </a:p>
          <a:p>
            <a:r>
              <a:rPr lang="fr-FR" dirty="0"/>
              <a:t>On note une très claire </a:t>
            </a:r>
            <a:r>
              <a:rPr lang="fr-FR" dirty="0" err="1"/>
              <a:t>radiosensibilisation</a:t>
            </a:r>
            <a:r>
              <a:rPr lang="fr-FR" dirty="0"/>
              <a:t> par rapport à la RTE seule</a:t>
            </a:r>
          </a:p>
          <a:p>
            <a:r>
              <a:rPr lang="fr-FR" dirty="0"/>
              <a:t>Par contre si adjoint les nucléotide ( thymidine triphosphate) on restaure la cellule en diminuant partiellement la radio sensibilisation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546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5 FU a une ½ vie très courte de qlqs heures, en clinique il a été bien démontré du 5FU que la perfusion continue est plus efficace que l’administration en bolus, </a:t>
            </a:r>
          </a:p>
          <a:p>
            <a:r>
              <a:rPr lang="fr-FR" dirty="0"/>
              <a:t>c’est la même chose pour la </a:t>
            </a:r>
            <a:r>
              <a:rPr lang="fr-FR" dirty="0" err="1"/>
              <a:t>radiosensibilisation</a:t>
            </a:r>
            <a:r>
              <a:rPr lang="fr-FR" dirty="0"/>
              <a:t> qui est bcp plus forte en cas de perfusion continue ceci a été </a:t>
            </a:r>
            <a:r>
              <a:rPr lang="fr-FR" dirty="0" err="1"/>
              <a:t>demontré</a:t>
            </a:r>
            <a:r>
              <a:rPr lang="fr-FR" dirty="0"/>
              <a:t> in vivo et in vitro mais également dans un essai clinique dans le cancer du rectum ou une perfusion continue à la dose de 250 à 300mg/m2 en perfusion continue/jr tout le jour du traitement pendant 5 semaines était plus efficace que le bolus réalisé toutes les 3-4 semaines.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36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comprend que cette perfusion continue du 5FU n’est pas trop facile à réaliser à pratique d’où l’</a:t>
            </a:r>
            <a:r>
              <a:rPr lang="fr-FR" dirty="0" err="1"/>
              <a:t>interet</a:t>
            </a:r>
            <a:r>
              <a:rPr lang="fr-FR" dirty="0"/>
              <a:t> du dérivé oraux du 5FU et en particulier de la </a:t>
            </a:r>
            <a:r>
              <a:rPr lang="fr-FR" dirty="0" err="1"/>
              <a:t>capecitabine</a:t>
            </a:r>
            <a:r>
              <a:rPr lang="fr-FR" dirty="0"/>
              <a:t>.</a:t>
            </a:r>
          </a:p>
          <a:p>
            <a:r>
              <a:rPr lang="fr-FR" dirty="0"/>
              <a:t>La </a:t>
            </a:r>
            <a:r>
              <a:rPr lang="fr-FR" dirty="0" err="1"/>
              <a:t>capecitabine</a:t>
            </a:r>
            <a:r>
              <a:rPr lang="fr-FR" dirty="0"/>
              <a:t> est une prodrogue du 5FU avec un métabolisme complexe à 3 étapes</a:t>
            </a:r>
          </a:p>
          <a:p>
            <a:r>
              <a:rPr lang="fr-FR" dirty="0"/>
              <a:t>La dernière étape se situe essentiellement dans les tumeurs sur l’influence d’une enzyme particulière qui s’appelle THYMIDINE PHOSPHORYLASE</a:t>
            </a:r>
          </a:p>
          <a:p>
            <a:r>
              <a:rPr lang="fr-FR" dirty="0"/>
              <a:t>C’est enzyme est présente essentiellement dans les cellules tumorales dans certains tissus sains.</a:t>
            </a:r>
          </a:p>
          <a:p>
            <a:r>
              <a:rPr lang="fr-FR" dirty="0"/>
              <a:t>L’accumulation de la </a:t>
            </a:r>
            <a:r>
              <a:rPr lang="fr-FR" dirty="0" err="1"/>
              <a:t>capecitabine</a:t>
            </a:r>
            <a:r>
              <a:rPr lang="fr-FR" dirty="0"/>
              <a:t> dans les tissus tumoraux lors d’irradiation entraine une augmentation de l’effet de la RTE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10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a été </a:t>
            </a:r>
            <a:r>
              <a:rPr lang="fr-FR" dirty="0" err="1"/>
              <a:t>demontré</a:t>
            </a:r>
            <a:r>
              <a:rPr lang="fr-FR" dirty="0"/>
              <a:t> que l’irradiation induit la synthèse de cette enzyme THYMIDINE PHOSPHORYLASE</a:t>
            </a:r>
          </a:p>
          <a:p>
            <a:r>
              <a:rPr lang="fr-FR" dirty="0"/>
              <a:t>Et donc dans la cellule irradié, on aura préférentiellement un </a:t>
            </a:r>
            <a:r>
              <a:rPr lang="fr-FR" dirty="0" err="1"/>
              <a:t>metabolisme</a:t>
            </a:r>
            <a:r>
              <a:rPr lang="fr-FR" dirty="0"/>
              <a:t> de la </a:t>
            </a:r>
            <a:r>
              <a:rPr lang="fr-FR" dirty="0" err="1"/>
              <a:t>capecitabine</a:t>
            </a:r>
            <a:r>
              <a:rPr lang="fr-FR" dirty="0"/>
              <a:t> et sa transformation en médicament actif.</a:t>
            </a:r>
          </a:p>
          <a:p>
            <a:r>
              <a:rPr lang="fr-FR" dirty="0"/>
              <a:t>Et ceci a été mis en évidence dans la figure à gauche</a:t>
            </a:r>
          </a:p>
          <a:p>
            <a:r>
              <a:rPr lang="fr-FR" dirty="0"/>
              <a:t>Ceci a pour conséquence une très forte </a:t>
            </a:r>
            <a:r>
              <a:rPr lang="fr-FR" dirty="0" err="1"/>
              <a:t>radiosensibilisation</a:t>
            </a:r>
            <a:r>
              <a:rPr lang="fr-FR" dirty="0"/>
              <a:t> dans ce model in vivo de tumeurs colique on voit que par rapport au control</a:t>
            </a:r>
          </a:p>
          <a:p>
            <a:r>
              <a:rPr lang="fr-FR" dirty="0"/>
              <a:t>On voit que Cape et </a:t>
            </a:r>
            <a:r>
              <a:rPr lang="fr-FR" dirty="0" err="1"/>
              <a:t>radioth</a:t>
            </a:r>
            <a:r>
              <a:rPr lang="fr-FR" dirty="0"/>
              <a:t> Seul ont un effet significatif mais pas important par contre l’association RT + cape a plus d’effet important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135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</a:t>
            </a:r>
            <a:r>
              <a:rPr lang="fr-FR" dirty="0" err="1"/>
              <a:t>demonstration</a:t>
            </a:r>
            <a:r>
              <a:rPr lang="fr-FR" dirty="0"/>
              <a:t> de l’iso </a:t>
            </a:r>
            <a:r>
              <a:rPr lang="fr-FR" dirty="0" err="1"/>
              <a:t>effication</a:t>
            </a:r>
            <a:r>
              <a:rPr lang="fr-FR" dirty="0"/>
              <a:t> de la Cape vs 5FU  en perf continue a été </a:t>
            </a:r>
            <a:r>
              <a:rPr lang="fr-FR" dirty="0" err="1"/>
              <a:t>demontré</a:t>
            </a:r>
            <a:r>
              <a:rPr lang="fr-FR" dirty="0"/>
              <a:t> essai </a:t>
            </a:r>
            <a:r>
              <a:rPr lang="fr-FR" dirty="0" err="1"/>
              <a:t>allamend</a:t>
            </a:r>
            <a:r>
              <a:rPr lang="fr-FR" dirty="0"/>
              <a:t> dans le cancer du rectum</a:t>
            </a:r>
          </a:p>
          <a:p>
            <a:r>
              <a:rPr lang="fr-FR" dirty="0"/>
              <a:t>Les patients ont été randomisés en </a:t>
            </a:r>
            <a:r>
              <a:rPr lang="fr-FR" dirty="0" err="1"/>
              <a:t>admnistration</a:t>
            </a:r>
            <a:r>
              <a:rPr lang="fr-FR" dirty="0"/>
              <a:t> de cape 825mg/m2 X 2/jr et en 5FU 225 mg/m2/j en perf continue pendant les 5 semaines de RTE</a:t>
            </a:r>
          </a:p>
          <a:p>
            <a:r>
              <a:rPr lang="fr-FR" dirty="0"/>
              <a:t>Dans cette essai on note une amélioration de la survie </a:t>
            </a:r>
            <a:r>
              <a:rPr lang="fr-FR" dirty="0" err="1"/>
              <a:t>specifique</a:t>
            </a:r>
            <a:r>
              <a:rPr lang="fr-FR" dirty="0"/>
              <a:t> dans le bras Cape mais essentiellement un </a:t>
            </a:r>
            <a:r>
              <a:rPr lang="fr-FR" dirty="0" err="1"/>
              <a:t>benefice</a:t>
            </a:r>
            <a:r>
              <a:rPr lang="fr-FR" dirty="0"/>
              <a:t> sur les M+ mais ceci ont prix de toxicité bcp plus dans le bras Cape: Ex </a:t>
            </a:r>
            <a:r>
              <a:rPr lang="fr-FR" dirty="0" err="1"/>
              <a:t>sd</a:t>
            </a:r>
            <a:r>
              <a:rPr lang="fr-FR" dirty="0"/>
              <a:t> MP 62 vs 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842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Gemcitabine est un autre médicament qui est très radio sensibilisant</a:t>
            </a:r>
          </a:p>
          <a:p>
            <a:r>
              <a:rPr lang="fr-FR" dirty="0"/>
              <a:t>Elle a plusieurs mécanisme d’action mais elle agit également par déplétion du pool du </a:t>
            </a:r>
            <a:r>
              <a:rPr lang="fr-FR" dirty="0" err="1"/>
              <a:t>néocléotides</a:t>
            </a:r>
            <a:r>
              <a:rPr lang="fr-FR" dirty="0"/>
              <a:t> tri-phosphorés</a:t>
            </a:r>
          </a:p>
          <a:p>
            <a:r>
              <a:rPr lang="fr-FR" dirty="0"/>
              <a:t>Ici dans cette lignée HT29 ( Cellules tumorales coliques) on voit une très forte radio sensibilisation de la Gemcitabine qui est dose dépendante</a:t>
            </a:r>
          </a:p>
          <a:p>
            <a:endParaRPr lang="fr-FR" dirty="0"/>
          </a:p>
          <a:p>
            <a:r>
              <a:rPr lang="fr-FR" dirty="0"/>
              <a:t>Très puissant radio sensibilisant in vitro: Facteurs de Radio sensibilisation; 1,1 à 3 après l’O2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654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499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Avec les nouveaux médicaments très souvent on réalise très souvent les expériences au Laboratoire pour essayer de </a:t>
            </a:r>
            <a:r>
              <a:rPr lang="fr-FR" dirty="0" err="1"/>
              <a:t>determiner</a:t>
            </a:r>
            <a:r>
              <a:rPr lang="fr-FR" dirty="0"/>
              <a:t> si il sera </a:t>
            </a:r>
            <a:r>
              <a:rPr lang="fr-FR" dirty="0" err="1"/>
              <a:t>utilse</a:t>
            </a:r>
            <a:r>
              <a:rPr lang="fr-FR" dirty="0"/>
              <a:t> d’associer avec  la RTE ou pas.</a:t>
            </a:r>
          </a:p>
          <a:p>
            <a:endParaRPr lang="fr-FR" dirty="0"/>
          </a:p>
          <a:p>
            <a:r>
              <a:rPr lang="fr-FR" dirty="0"/>
              <a:t>L’apport du laboratoire est multiple: </a:t>
            </a:r>
          </a:p>
          <a:p>
            <a:pPr marL="228600" indent="-228600">
              <a:buAutoNum type="arabicPeriod"/>
            </a:pPr>
            <a:r>
              <a:rPr lang="fr-FR" dirty="0"/>
              <a:t>Déterminer si la drogue est </a:t>
            </a:r>
            <a:r>
              <a:rPr lang="fr-FR" dirty="0" err="1"/>
              <a:t>radiosensibilisante</a:t>
            </a:r>
            <a:r>
              <a:rPr lang="fr-FR" dirty="0"/>
              <a:t> ou pas et quelle est sont les conditions pour obtenir cet effet radio sensibilisant à la fois à terme de </a:t>
            </a:r>
            <a:r>
              <a:rPr lang="fr-FR" dirty="0" err="1"/>
              <a:t>schema</a:t>
            </a:r>
            <a:r>
              <a:rPr lang="fr-FR" dirty="0"/>
              <a:t> et de mode de sensibilisation</a:t>
            </a:r>
          </a:p>
          <a:p>
            <a:pPr marL="228600" indent="-228600">
              <a:buAutoNum type="arabicPeriod"/>
            </a:pPr>
            <a:endParaRPr lang="fr-FR" dirty="0"/>
          </a:p>
          <a:p>
            <a:pPr marL="228600" indent="-228600">
              <a:buAutoNum type="arabicPeriod"/>
            </a:pPr>
            <a:r>
              <a:rPr lang="fr-FR" dirty="0"/>
              <a:t>Pour cela il faut faire des études comparatives de </a:t>
            </a:r>
            <a:r>
              <a:rPr lang="fr-FR" dirty="0" err="1"/>
              <a:t>differents</a:t>
            </a:r>
            <a:r>
              <a:rPr lang="fr-FR" dirty="0"/>
              <a:t> </a:t>
            </a:r>
            <a:r>
              <a:rPr lang="fr-FR" dirty="0" err="1"/>
              <a:t>schema</a:t>
            </a:r>
            <a:r>
              <a:rPr lang="fr-FR" dirty="0"/>
              <a:t> et </a:t>
            </a:r>
            <a:r>
              <a:rPr lang="fr-FR" dirty="0" err="1"/>
              <a:t>differentes</a:t>
            </a:r>
            <a:r>
              <a:rPr lang="fr-FR" dirty="0"/>
              <a:t> doses et </a:t>
            </a:r>
            <a:r>
              <a:rPr lang="fr-FR" dirty="0" err="1"/>
              <a:t>surtt</a:t>
            </a:r>
            <a:r>
              <a:rPr lang="fr-FR" dirty="0"/>
              <a:t> de comprendre les </a:t>
            </a:r>
            <a:r>
              <a:rPr lang="fr-FR" dirty="0" err="1"/>
              <a:t>mecanismes</a:t>
            </a:r>
            <a:r>
              <a:rPr lang="fr-FR" dirty="0"/>
              <a:t> d’</a:t>
            </a:r>
            <a:r>
              <a:rPr lang="fr-FR" dirty="0" err="1"/>
              <a:t>intéraction</a:t>
            </a:r>
            <a:endParaRPr lang="fr-FR" dirty="0"/>
          </a:p>
          <a:p>
            <a:pPr marL="228600" indent="-228600">
              <a:buAutoNum type="arabicPeriod"/>
            </a:pPr>
            <a:r>
              <a:rPr lang="fr-FR" dirty="0"/>
              <a:t>En fin de </a:t>
            </a:r>
            <a:r>
              <a:rPr lang="fr-FR" dirty="0" err="1"/>
              <a:t>predire</a:t>
            </a:r>
            <a:r>
              <a:rPr lang="fr-FR" dirty="0"/>
              <a:t> la toxicité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58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 Associations </a:t>
            </a:r>
            <a:r>
              <a:rPr lang="fr-FR" dirty="0" err="1"/>
              <a:t>ChT</a:t>
            </a:r>
            <a:r>
              <a:rPr lang="fr-FR" dirty="0"/>
              <a:t>-RTE concomitantes sont les </a:t>
            </a:r>
            <a:r>
              <a:rPr lang="fr-FR" dirty="0" err="1"/>
              <a:t>Trt</a:t>
            </a:r>
            <a:r>
              <a:rPr lang="fr-FR" dirty="0"/>
              <a:t> de Références pour plusieurs localisations Tumorales suite à de nombres études de phase III</a:t>
            </a:r>
          </a:p>
          <a:p>
            <a:r>
              <a:rPr lang="fr-FR" dirty="0"/>
              <a:t>Par exemple: ORL, </a:t>
            </a:r>
            <a:r>
              <a:rPr lang="fr-FR" dirty="0" err="1"/>
              <a:t>oesophagiens</a:t>
            </a:r>
            <a:r>
              <a:rPr lang="fr-FR" dirty="0"/>
              <a:t>, ….</a:t>
            </a:r>
          </a:p>
          <a:p>
            <a:r>
              <a:rPr lang="fr-FR" dirty="0"/>
              <a:t>C’est devenu le standard en pratique clinique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56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</a:t>
            </a:r>
            <a:r>
              <a:rPr lang="fr-FR" dirty="0" err="1"/>
              <a:t>partique</a:t>
            </a:r>
            <a:r>
              <a:rPr lang="fr-FR" dirty="0"/>
              <a:t> clinique il existe plusieurs </a:t>
            </a:r>
            <a:r>
              <a:rPr lang="fr-FR" dirty="0" err="1"/>
              <a:t>schema</a:t>
            </a:r>
            <a:r>
              <a:rPr lang="fr-FR" dirty="0"/>
              <a:t> d’association.</a:t>
            </a:r>
          </a:p>
          <a:p>
            <a:pPr marL="228600" indent="-228600">
              <a:buAutoNum type="arabicPeriod"/>
            </a:pPr>
            <a:r>
              <a:rPr lang="fr-FR" dirty="0"/>
              <a:t>Séquentiels: </a:t>
            </a:r>
            <a:r>
              <a:rPr lang="fr-FR" dirty="0" err="1"/>
              <a:t>ChT</a:t>
            </a:r>
            <a:r>
              <a:rPr lang="fr-FR" dirty="0"/>
              <a:t> avant RT: Ex cancer du sein et Hodgkin</a:t>
            </a:r>
          </a:p>
          <a:p>
            <a:pPr marL="228600" indent="-228600">
              <a:buAutoNum type="arabicPeriod"/>
            </a:pPr>
            <a:endParaRPr lang="fr-FR" dirty="0"/>
          </a:p>
          <a:p>
            <a:pPr marL="228600" indent="-228600">
              <a:buAutoNum type="arabicPeriod"/>
            </a:pPr>
            <a:r>
              <a:rPr lang="fr-FR" dirty="0"/>
              <a:t>Alternes ou les </a:t>
            </a:r>
            <a:r>
              <a:rPr lang="fr-FR" dirty="0" err="1"/>
              <a:t>sequences</a:t>
            </a:r>
            <a:r>
              <a:rPr lang="fr-FR" dirty="0"/>
              <a:t> de RT ont été réalisées entre les chimiothérapies: Ex dans lymphomes mais également dans CPC cette modalité est de plus en plus abandonnée car il faut interrompre la RT ce qui n’est pas biologiquement satisfaisant.</a:t>
            </a:r>
          </a:p>
          <a:p>
            <a:pPr marL="228600" indent="-228600">
              <a:buAutoNum type="arabicPeriod"/>
            </a:pPr>
            <a:r>
              <a:rPr lang="fr-FR" dirty="0"/>
              <a:t>Les plus utilisés ce sont les </a:t>
            </a:r>
            <a:r>
              <a:rPr lang="fr-FR" dirty="0" err="1"/>
              <a:t>schema</a:t>
            </a:r>
            <a:r>
              <a:rPr lang="fr-FR" dirty="0"/>
              <a:t> </a:t>
            </a:r>
            <a:r>
              <a:rPr lang="fr-FR" dirty="0" err="1"/>
              <a:t>concomittants</a:t>
            </a:r>
            <a:r>
              <a:rPr lang="fr-FR" dirty="0"/>
              <a:t>: - soit la chimiothérapie à  faible dose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1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fr-FR" dirty="0"/>
              <a:t>Le plus souvent la </a:t>
            </a:r>
            <a:r>
              <a:rPr lang="fr-FR" dirty="0" err="1"/>
              <a:t>chT</a:t>
            </a:r>
            <a:r>
              <a:rPr lang="fr-FR" dirty="0"/>
              <a:t> est utilisé à pleines doses proche à celles qu’on </a:t>
            </a:r>
            <a:r>
              <a:rPr lang="fr-FR" dirty="0" err="1"/>
              <a:t>utilse</a:t>
            </a:r>
            <a:r>
              <a:rPr lang="fr-FR" dirty="0"/>
              <a:t> habituellement et RT en </a:t>
            </a:r>
            <a:r>
              <a:rPr lang="fr-FR" dirty="0" err="1"/>
              <a:t>meme</a:t>
            </a:r>
            <a:r>
              <a:rPr lang="fr-FR" dirty="0"/>
              <a:t> temps selon le </a:t>
            </a:r>
            <a:r>
              <a:rPr lang="fr-FR" dirty="0" err="1"/>
              <a:t>schema</a:t>
            </a:r>
            <a:r>
              <a:rPr lang="fr-FR" dirty="0"/>
              <a:t> fractionné classique</a:t>
            </a:r>
          </a:p>
          <a:p>
            <a:pPr marL="228600" indent="-228600">
              <a:buAutoNum type="alphaUcPeriod"/>
            </a:pPr>
            <a:endParaRPr lang="fr-FR" dirty="0"/>
          </a:p>
          <a:p>
            <a:pPr marL="228600" indent="-228600">
              <a:buAutoNum type="alphaUcPeriod"/>
            </a:pPr>
            <a:r>
              <a:rPr lang="fr-FR" dirty="0"/>
              <a:t>RTE en split-course cad avec une interruption du traitement ce qui permettait de diminuer la toxicité de l’association cependant cette modalité n’est plus utilisé en cause d split course qui est la cause de la surpopulation tumorale et entraine </a:t>
            </a:r>
            <a:r>
              <a:rPr lang="fr-FR" dirty="0" err="1"/>
              <a:t>echec</a:t>
            </a:r>
            <a:r>
              <a:rPr lang="fr-FR" dirty="0"/>
              <a:t> du traitement</a:t>
            </a:r>
          </a:p>
          <a:p>
            <a:pPr marL="228600" indent="-228600">
              <a:buAutoNum type="alphaUcPeriod"/>
            </a:pPr>
            <a:endParaRPr lang="fr-FR" dirty="0"/>
          </a:p>
          <a:p>
            <a:pPr marL="228600" indent="-228600">
              <a:buAutoNum type="alphaUcPeriod"/>
            </a:pPr>
            <a:r>
              <a:rPr lang="fr-FR" dirty="0"/>
              <a:t>Enfin nous avons les </a:t>
            </a:r>
            <a:r>
              <a:rPr lang="fr-FR" dirty="0" err="1"/>
              <a:t>schema</a:t>
            </a:r>
            <a:r>
              <a:rPr lang="fr-FR" dirty="0"/>
              <a:t> </a:t>
            </a:r>
            <a:r>
              <a:rPr lang="fr-FR" dirty="0" err="1"/>
              <a:t>bifractionné</a:t>
            </a:r>
            <a:r>
              <a:rPr lang="fr-FR" dirty="0"/>
              <a:t>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734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ARC est plus toxique que la </a:t>
            </a:r>
            <a:r>
              <a:rPr lang="fr-FR" dirty="0" err="1"/>
              <a:t>ChT</a:t>
            </a:r>
            <a:r>
              <a:rPr lang="fr-FR" dirty="0"/>
              <a:t> et la RT seule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293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majoration de Toxicité de ACR ressort de tous les essais</a:t>
            </a:r>
          </a:p>
          <a:p>
            <a:r>
              <a:rPr lang="fr-FR" dirty="0"/>
              <a:t>Ici on a un exemple dans l’ORL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773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augmentation également de </a:t>
            </a:r>
            <a:r>
              <a:rPr lang="fr-FR" dirty="0" err="1"/>
              <a:t>tox</a:t>
            </a:r>
            <a:r>
              <a:rPr lang="fr-FR" dirty="0"/>
              <a:t> tardives</a:t>
            </a:r>
          </a:p>
          <a:p>
            <a:r>
              <a:rPr lang="fr-FR" dirty="0"/>
              <a:t>ARC dans la cancer ORL on objective une augmentation de la </a:t>
            </a:r>
            <a:r>
              <a:rPr lang="fr-FR" dirty="0" err="1"/>
              <a:t>tox</a:t>
            </a:r>
            <a:r>
              <a:rPr lang="fr-FR" dirty="0"/>
              <a:t> bucco dentaires tardives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124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est très important de tenir compte de la toxicité dans l’ACR</a:t>
            </a:r>
          </a:p>
          <a:p>
            <a:r>
              <a:rPr lang="fr-FR" dirty="0"/>
              <a:t>Et pour cela il faut </a:t>
            </a:r>
            <a:r>
              <a:rPr lang="fr-FR" dirty="0" err="1"/>
              <a:t>ultiliser</a:t>
            </a:r>
            <a:r>
              <a:rPr lang="fr-FR" dirty="0"/>
              <a:t> au maximum la RT de précision = IMRT bien que les données paraissent également avec les. stéréotaxiques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69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conclusion ACR sont une technique efficace qui est devenue de pratique clinique </a:t>
            </a:r>
            <a:r>
              <a:rPr lang="fr-FR" dirty="0" err="1"/>
              <a:t>toutinière</a:t>
            </a:r>
            <a:endParaRPr lang="fr-FR" dirty="0"/>
          </a:p>
          <a:p>
            <a:r>
              <a:rPr lang="fr-FR" dirty="0"/>
              <a:t>De nombreuses études de phase III ont démontré leur intérêt</a:t>
            </a:r>
          </a:p>
          <a:p>
            <a:r>
              <a:rPr lang="fr-FR" dirty="0"/>
              <a:t>Mais c’est une association qui est plus toxique qui </a:t>
            </a:r>
            <a:r>
              <a:rPr lang="fr-FR" dirty="0" err="1"/>
              <a:t>necessite</a:t>
            </a:r>
            <a:r>
              <a:rPr lang="fr-FR" dirty="0"/>
              <a:t> une logistique particulière quand elle est réalisée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7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Gordon </a:t>
            </a:r>
            <a:r>
              <a:rPr lang="fr-FR" dirty="0" err="1"/>
              <a:t>Steeves</a:t>
            </a:r>
            <a:r>
              <a:rPr lang="fr-FR" dirty="0"/>
              <a:t> dans une publication en 1979 a théorisé les </a:t>
            </a:r>
            <a:r>
              <a:rPr lang="fr-FR" dirty="0" err="1"/>
              <a:t>justifiactions</a:t>
            </a:r>
            <a:r>
              <a:rPr lang="fr-FR" dirty="0"/>
              <a:t> de la RCC</a:t>
            </a:r>
          </a:p>
          <a:p>
            <a:r>
              <a:rPr lang="fr-FR" dirty="0"/>
              <a:t>Il y a d’abord le </a:t>
            </a:r>
            <a:r>
              <a:rPr lang="fr-FR" dirty="0" err="1"/>
              <a:t>pheneomene</a:t>
            </a:r>
            <a:r>
              <a:rPr lang="fr-FR" dirty="0"/>
              <a:t> de</a:t>
            </a:r>
          </a:p>
          <a:p>
            <a:r>
              <a:rPr lang="fr-FR" dirty="0"/>
              <a:t>- Coopération spatiale c’est-à-dire la RTE agit localement alors que la </a:t>
            </a:r>
            <a:r>
              <a:rPr lang="fr-FR" dirty="0" err="1"/>
              <a:t>ChT</a:t>
            </a:r>
            <a:r>
              <a:rPr lang="fr-FR" dirty="0"/>
              <a:t> agit sur les micro métastases</a:t>
            </a:r>
          </a:p>
          <a:p>
            <a:r>
              <a:rPr lang="fr-FR" dirty="0"/>
              <a:t>Il </a:t>
            </a:r>
            <a:r>
              <a:rPr lang="fr-FR" dirty="0" err="1"/>
              <a:t>ya</a:t>
            </a:r>
            <a:r>
              <a:rPr lang="fr-FR" dirty="0"/>
              <a:t> qlqs années nous avons compris que le </a:t>
            </a:r>
            <a:r>
              <a:rPr lang="fr-FR" dirty="0" err="1"/>
              <a:t>trt</a:t>
            </a:r>
            <a:r>
              <a:rPr lang="fr-FR" dirty="0"/>
              <a:t> systémique a une forte action locale quand nous </a:t>
            </a:r>
            <a:r>
              <a:rPr lang="fr-FR" dirty="0" err="1"/>
              <a:t>realisons</a:t>
            </a:r>
            <a:r>
              <a:rPr lang="fr-FR" dirty="0"/>
              <a:t> une </a:t>
            </a:r>
            <a:r>
              <a:rPr lang="fr-FR" dirty="0" err="1"/>
              <a:t>Cht</a:t>
            </a:r>
            <a:r>
              <a:rPr lang="fr-FR" dirty="0"/>
              <a:t> </a:t>
            </a:r>
            <a:r>
              <a:rPr lang="fr-FR" dirty="0" err="1"/>
              <a:t>Néoadjuv</a:t>
            </a:r>
            <a:r>
              <a:rPr lang="fr-FR" dirty="0"/>
              <a:t> ce n’est pas seulement pour les micro M+ mais aussi </a:t>
            </a:r>
            <a:r>
              <a:rPr lang="fr-FR" dirty="0" err="1"/>
              <a:t>downstaging</a:t>
            </a:r>
            <a:r>
              <a:rPr lang="fr-FR" dirty="0"/>
              <a:t> mais aussi la RTE peut avoir un impact en distance ce qu’on appelle: EFFET ABSCOPAL cad à distance d’irradiation</a:t>
            </a:r>
          </a:p>
          <a:p>
            <a:endParaRPr lang="fr-FR" dirty="0"/>
          </a:p>
          <a:p>
            <a:r>
              <a:rPr lang="fr-FR" dirty="0"/>
              <a:t>- Additivité et supra additivité est une coopération temporelle basée sur un </a:t>
            </a:r>
            <a:r>
              <a:rPr lang="fr-FR" dirty="0" err="1"/>
              <a:t>schema</a:t>
            </a:r>
            <a:r>
              <a:rPr lang="fr-FR" dirty="0"/>
              <a:t> concomitant</a:t>
            </a:r>
          </a:p>
          <a:p>
            <a:endParaRPr lang="fr-FR" dirty="0"/>
          </a:p>
          <a:p>
            <a:r>
              <a:rPr lang="fr-FR" dirty="0"/>
              <a:t>La supra additivité c’est au Labo ( synergie s’incline les 2 </a:t>
            </a:r>
            <a:r>
              <a:rPr lang="fr-FR" dirty="0" err="1"/>
              <a:t>trt</a:t>
            </a:r>
            <a:r>
              <a:rPr lang="fr-FR" dirty="0"/>
              <a:t> ce sont potentialisés c’est la synergie clinique)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23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Addidivité</a:t>
            </a:r>
            <a:r>
              <a:rPr lang="fr-FR" dirty="0"/>
              <a:t>: A + B = C</a:t>
            </a:r>
          </a:p>
          <a:p>
            <a:endParaRPr lang="fr-FR" dirty="0"/>
          </a:p>
          <a:p>
            <a:r>
              <a:rPr lang="fr-FR" dirty="0"/>
              <a:t>Suppra </a:t>
            </a:r>
            <a:r>
              <a:rPr lang="fr-FR" dirty="0" err="1"/>
              <a:t>addivité</a:t>
            </a:r>
            <a:r>
              <a:rPr lang="fr-FR" dirty="0"/>
              <a:t> : 2 Gy de rayon et au lieu de mettre la dose complète de </a:t>
            </a:r>
            <a:r>
              <a:rPr lang="fr-FR" dirty="0" err="1"/>
              <a:t>ChT</a:t>
            </a:r>
            <a:r>
              <a:rPr lang="fr-FR" dirty="0"/>
              <a:t> ou HT on le met à très faible dose et on a un effet bcp plus sup ( c’est la synergie clinique)</a:t>
            </a:r>
          </a:p>
          <a:p>
            <a:r>
              <a:rPr lang="fr-FR" dirty="0"/>
              <a:t>La supra </a:t>
            </a:r>
            <a:r>
              <a:rPr lang="fr-FR" dirty="0" err="1"/>
              <a:t>addivité</a:t>
            </a:r>
            <a:r>
              <a:rPr lang="fr-FR" dirty="0"/>
              <a:t> a rarement la dose complète de </a:t>
            </a:r>
            <a:r>
              <a:rPr lang="fr-FR" dirty="0" err="1"/>
              <a:t>Cht</a:t>
            </a:r>
            <a:r>
              <a:rPr lang="fr-FR" dirty="0"/>
              <a:t> ou HT associé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25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le plan biologique pour qu’il ait suppra additivité il faut qu’il ait une interaction et cette </a:t>
            </a:r>
            <a:r>
              <a:rPr lang="fr-FR" dirty="0" err="1"/>
              <a:t>intéraction</a:t>
            </a:r>
            <a:r>
              <a:rPr lang="fr-FR" dirty="0"/>
              <a:t> peut avoir </a:t>
            </a:r>
            <a:r>
              <a:rPr lang="fr-FR" dirty="0" err="1"/>
              <a:t>lleu</a:t>
            </a:r>
            <a:r>
              <a:rPr lang="fr-FR" dirty="0"/>
              <a:t> a plusieurs niveaux</a:t>
            </a:r>
          </a:p>
          <a:p>
            <a:pPr marL="228600" indent="-228600">
              <a:buAutoNum type="arabicPeriod"/>
            </a:pPr>
            <a:r>
              <a:rPr lang="fr-FR" dirty="0"/>
              <a:t>Moléculaires</a:t>
            </a:r>
          </a:p>
          <a:p>
            <a:pPr marL="228600" indent="-228600">
              <a:buAutoNum type="arabicPeriod"/>
            </a:pPr>
            <a:r>
              <a:rPr lang="fr-FR" dirty="0"/>
              <a:t>Cellulaires</a:t>
            </a:r>
          </a:p>
          <a:p>
            <a:pPr marL="228600" indent="-228600">
              <a:buAutoNum type="arabicPeriod"/>
            </a:pPr>
            <a:r>
              <a:rPr lang="fr-FR" dirty="0"/>
              <a:t>Tissulaires    avec les différents mécanismes potentiels montrés dans les diapo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08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niveau moléculaire on peut avoir par exemple</a:t>
            </a:r>
          </a:p>
          <a:p>
            <a:r>
              <a:rPr lang="fr-FR" dirty="0"/>
              <a:t>Soit une création de nouvelles lésions qui n’étaient pas </a:t>
            </a:r>
            <a:r>
              <a:rPr lang="fr-FR" dirty="0" err="1"/>
              <a:t>obeservés</a:t>
            </a:r>
            <a:r>
              <a:rPr lang="fr-FR" dirty="0"/>
              <a:t> avec la </a:t>
            </a:r>
            <a:r>
              <a:rPr lang="fr-FR" dirty="0" err="1"/>
              <a:t>ChT</a:t>
            </a:r>
            <a:r>
              <a:rPr lang="fr-FR" dirty="0"/>
              <a:t> ou la RTE seule</a:t>
            </a:r>
          </a:p>
          <a:p>
            <a:r>
              <a:rPr lang="fr-FR" dirty="0"/>
              <a:t>Soit la transformation de lésions </a:t>
            </a:r>
            <a:r>
              <a:rPr lang="fr-FR" dirty="0" err="1"/>
              <a:t>sub</a:t>
            </a:r>
            <a:r>
              <a:rPr lang="fr-FR" dirty="0"/>
              <a:t> létales ( réparables)  en lésions létales qui va entrainer la mort de la cellule</a:t>
            </a:r>
          </a:p>
          <a:p>
            <a:r>
              <a:rPr lang="fr-FR" dirty="0"/>
              <a:t>Soit une Inhibition de la réparation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072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CDDP est l’un de principaux agents </a:t>
            </a:r>
            <a:r>
              <a:rPr lang="fr-FR" dirty="0" err="1"/>
              <a:t>radiosensibilisants</a:t>
            </a:r>
            <a:r>
              <a:rPr lang="fr-FR" dirty="0"/>
              <a:t> utilisé en clinique</a:t>
            </a:r>
          </a:p>
          <a:p>
            <a:r>
              <a:rPr lang="fr-FR" dirty="0"/>
              <a:t>Ce </a:t>
            </a:r>
            <a:r>
              <a:rPr lang="fr-FR" dirty="0" err="1"/>
              <a:t>medicament</a:t>
            </a:r>
            <a:r>
              <a:rPr lang="fr-FR" dirty="0"/>
              <a:t> va créer des adduits sur l’ADN en intra brins et inter brins</a:t>
            </a:r>
          </a:p>
          <a:p>
            <a:r>
              <a:rPr lang="fr-FR" dirty="0"/>
              <a:t>Et ce sont essentiellement les adduits Inter brins ( 95%) qui  sont responsables de la létalité cellulaire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94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mecanisme</a:t>
            </a:r>
            <a:r>
              <a:rPr lang="fr-FR" dirty="0"/>
              <a:t> d’interaction entre CDDP et l’irradiation a été </a:t>
            </a:r>
            <a:r>
              <a:rPr lang="fr-FR" dirty="0" err="1"/>
              <a:t>elucidé</a:t>
            </a:r>
            <a:r>
              <a:rPr lang="fr-FR" dirty="0"/>
              <a:t> par de nombres travaux</a:t>
            </a:r>
          </a:p>
          <a:p>
            <a:r>
              <a:rPr lang="fr-FR" dirty="0"/>
              <a:t>Supposons qu’un adduit a été crée par le Cisplatine par exemple le carré vert sur un brin d’ADN et par ailleurs une cassure simple brin a été crée par la radiothérapie. Ces 2 lésions sont </a:t>
            </a:r>
            <a:r>
              <a:rPr lang="fr-FR" dirty="0" err="1"/>
              <a:t>aisement</a:t>
            </a:r>
            <a:r>
              <a:rPr lang="fr-FR" dirty="0"/>
              <a:t> </a:t>
            </a:r>
            <a:r>
              <a:rPr lang="fr-FR" dirty="0" err="1"/>
              <a:t>reparables</a:t>
            </a:r>
            <a:r>
              <a:rPr lang="fr-FR" dirty="0"/>
              <a:t> par la cellule</a:t>
            </a:r>
          </a:p>
          <a:p>
            <a:r>
              <a:rPr lang="fr-FR" dirty="0"/>
              <a:t>Mais si ces 2 lésions sont a proximité sur l’ADN  ceci devient complexe et </a:t>
            </a:r>
            <a:r>
              <a:rPr lang="fr-FR" dirty="0" err="1"/>
              <a:t>irreparable</a:t>
            </a:r>
            <a:r>
              <a:rPr lang="fr-FR" dirty="0"/>
              <a:t> car cela touche les 2 brins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démonstration clinique de cette supra </a:t>
            </a:r>
            <a:r>
              <a:rPr lang="fr-FR" dirty="0" err="1"/>
              <a:t>addidivité</a:t>
            </a:r>
            <a:r>
              <a:rPr lang="fr-FR" dirty="0"/>
              <a:t> a été publié dans l’essai EORTC ancien avec cancer bronchique non à petites cellules ou les patients ont été randomisés</a:t>
            </a:r>
          </a:p>
          <a:p>
            <a:r>
              <a:rPr lang="fr-FR" dirty="0"/>
              <a:t>RT + CDDP 6mg/m2/jr faible dose</a:t>
            </a:r>
          </a:p>
          <a:p>
            <a:r>
              <a:rPr lang="fr-FR" dirty="0"/>
              <a:t>RT + CDDP 30 mg/m2/</a:t>
            </a:r>
            <a:r>
              <a:rPr lang="fr-FR" dirty="0" err="1"/>
              <a:t>wk</a:t>
            </a:r>
            <a:r>
              <a:rPr lang="fr-FR" dirty="0"/>
              <a:t> </a:t>
            </a:r>
          </a:p>
          <a:p>
            <a:r>
              <a:rPr lang="fr-FR" dirty="0"/>
              <a:t>RT seul</a:t>
            </a:r>
          </a:p>
          <a:p>
            <a:endParaRPr lang="fr-FR" dirty="0"/>
          </a:p>
          <a:p>
            <a:r>
              <a:rPr lang="fr-FR" dirty="0"/>
              <a:t>On a une amélioration de la survie dans le bras avec le cisplatine quotidien essentiellement dit à un meilleur contrôle local sans diminution de nombre de M+ en distance probablement </a:t>
            </a:r>
            <a:r>
              <a:rPr lang="fr-FR" dirty="0" err="1"/>
              <a:t>pck</a:t>
            </a:r>
            <a:r>
              <a:rPr lang="fr-FR" dirty="0"/>
              <a:t> la dose de Cisplatine est trop faible pour entrainer un effet systémique</a:t>
            </a:r>
          </a:p>
          <a:p>
            <a:r>
              <a:rPr lang="fr-FR" dirty="0"/>
              <a:t>On l’a bien la démonstration de la suppra additivité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0DC7-3BD4-2941-9560-DF1ED2A1136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67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F0B83-2B8F-197E-B13A-93F63B0B3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561" y="2857843"/>
            <a:ext cx="10091853" cy="210026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2F39FC"/>
                </a:solidFill>
              </a:rPr>
              <a:t>Principe des traitements combinés</a:t>
            </a:r>
            <a:br>
              <a:rPr lang="fr-FR" dirty="0">
                <a:solidFill>
                  <a:srgbClr val="2F39FC"/>
                </a:solidFill>
              </a:rPr>
            </a:br>
            <a:r>
              <a:rPr lang="fr-FR" dirty="0">
                <a:solidFill>
                  <a:srgbClr val="2F39FC"/>
                </a:solidFill>
              </a:rPr>
              <a:t>- </a:t>
            </a:r>
            <a:r>
              <a:rPr lang="fr-FR" sz="3100" dirty="0">
                <a:solidFill>
                  <a:srgbClr val="2F39FC"/>
                </a:solidFill>
              </a:rPr>
              <a:t>Chimiothérapie – Radiothérapie</a:t>
            </a:r>
            <a:br>
              <a:rPr lang="fr-FR" sz="3100" dirty="0">
                <a:solidFill>
                  <a:srgbClr val="2F39FC"/>
                </a:solidFill>
              </a:rPr>
            </a:br>
            <a:r>
              <a:rPr lang="fr-FR" sz="3100" dirty="0">
                <a:solidFill>
                  <a:srgbClr val="2F39FC"/>
                </a:solidFill>
              </a:rPr>
              <a:t>- Thérapie ciblée - Radiothérapie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BFBDF7-A21E-ED09-AF78-B7BA7EB7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109" y="5268868"/>
            <a:ext cx="4969997" cy="468420"/>
          </a:xfrm>
        </p:spPr>
        <p:txBody>
          <a:bodyPr>
            <a:noAutofit/>
          </a:bodyPr>
          <a:lstStyle/>
          <a:p>
            <a:r>
              <a:rPr lang="fr-FR" sz="2000" b="1" dirty="0"/>
              <a:t>Dr Vincent Wilfred LOKONGA</a:t>
            </a:r>
          </a:p>
          <a:p>
            <a:r>
              <a:rPr lang="fr-FR" sz="2000" b="1" dirty="0"/>
              <a:t>Oncologue Médical/ Ariel Médical Institute</a:t>
            </a:r>
          </a:p>
          <a:p>
            <a:endParaRPr lang="fr-FR" sz="2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34C035-0B38-F7B8-6E28-02B62D23E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699" y="-21602"/>
            <a:ext cx="2891301" cy="1471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82C439-AF43-65E3-CD09-CAFC88A38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602"/>
            <a:ext cx="3522663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0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12779-1827-2316-4E7F-1C03765F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147A32D-3E52-EEE2-52AF-98C2AFC0F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99E33C-80AC-9639-44E8-4594D0ADA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9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C84AF-B24B-4191-2202-E935480F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0F4D2A6-1493-0B92-A5CC-F2E6B035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6" y="624110"/>
            <a:ext cx="8911686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53366B-4536-2821-C3D7-19EFC7D15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3" y="638398"/>
            <a:ext cx="1346198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F71F8A-997C-EA6C-81F4-1DBFACD34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4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30AE7-D49F-D031-4696-B1FABCDE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E420CD-8852-AAB0-15D2-66608D8E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6" y="624110"/>
            <a:ext cx="8911686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9424D7-E9A1-99E7-A34E-65373337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C60841-5BC3-2F69-545C-01409B10F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9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A803D5-30FA-0DCE-D0CC-1AB621E5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B22A49-73DA-4DBD-CCDC-9B95384F0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4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DB6FC7-5DBA-DBBB-6AAC-7250B3115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4DC15C-71F3-3D64-9525-12FF18429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3EDDF-C6BD-7493-E325-7452B686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4355D9-9D37-1689-D119-730669CC6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4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5AE5C7-CA5F-74E2-133A-0A5E8CAE7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49F397-6010-9E01-8295-EE8152860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4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217BB-8DB6-5890-3FFA-169E6544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F367ED3-0026-7D24-4C0B-5D1AC0F9E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6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D7C2C0-5994-4151-8B84-0D763649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0D2B96-6FCF-56AC-EA70-CE6649421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74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FAD64-5866-9FEA-D192-D6A701E7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5F364E-BCA7-671A-0D06-F8285ABF2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4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7E9B64-69D4-6F58-1CA8-35C9A8DAF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3B9B78-D1F8-9BF1-C6F8-4D066B7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8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66566-CE62-E35F-16F5-AF10953B1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9E03D31-4C3E-7ADF-6473-2F94FF275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606C3-C73E-E7BF-AF5D-DB1694C71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58417B-7477-CA0E-E798-DDD9DDF6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96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575EA-5B58-7488-5D25-2155C160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3356D79-0872-5A81-B3D7-41B227ADB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C2643B-355A-EBFF-5276-75366C61D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F7955-3FC4-4E39-8917-96C3603E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438318-7F82-FA4E-6666-54D0844D6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23EBEE-6730-CC9C-6206-3859ECFD0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4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1DB85-E6E8-411E-ED61-FED0A0C5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914CE00-821F-9C5D-7576-35322D388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6" cy="603069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C6C446-7442-3A9F-A001-AEFA5D2BF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074" y="624110"/>
            <a:ext cx="1905537" cy="10046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2892CB-42E9-8E20-A059-BA78FA465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1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26091-ED48-A3B6-1A4F-84C88F18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3C5069-B7A6-6A94-D9B2-CA7EE7A1B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6" y="624110"/>
            <a:ext cx="8911686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6906DD-763E-CE5A-89F8-6AFAD9BE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2F49A5-9D4F-41AD-D8BD-36A84EA2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72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67CB-C674-BFEE-EAD0-259D6467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D90270-7461-254F-0DA7-2B561A956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8E79DB-266A-3E58-1227-893F6BD83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2254D2-A341-1B5D-0CB1-E9042E831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03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B1D86-1B0A-5875-B8DC-78671195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108E59C-9E97-BFFB-9D3F-FAEF2D53B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B37014-2D5E-E61B-5CD6-612AD99CC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781E95-C2E1-0595-600A-1A4152B3D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9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A2A53-BCF0-2455-D365-70946DC6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0CFD59-FA0C-95C8-57A4-76908D473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382DC0-D9C2-02F2-F2C3-F11944401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4CF720-6F94-0AE1-CD47-49B847FCE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7450C-DE4F-0374-E794-23661268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4A5A83A-36C2-BB10-41A2-FDC257AEB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6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898FBE-9649-5546-45E4-9FD88DB35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C3EA16-CDAB-63EC-DB69-8CBC5B552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84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F604-7196-D7B6-DB0A-8BCFA4C7C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BFF3C1-0041-B08A-E5C4-AA6CE1DFF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557083-00CF-D99B-39D4-4DB595958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988" y="624110"/>
            <a:ext cx="1317623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6FC570-C297-DA42-DADD-CE1FEB670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7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6D48E6-6760-69FB-D53A-DAB7F823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C1544F-6604-A111-B535-3073200B4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E612D4-0F49-2B48-894D-56BFE27B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FA63B0-EC51-387A-8092-4248887A4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958" y="1628775"/>
            <a:ext cx="3785937" cy="39699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D79403-6031-06F2-A489-D70207217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8F4AA-E0C8-3175-C8A5-AF7641C2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372699"/>
            <a:ext cx="9242675" cy="1280890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>
                <a:solidFill>
                  <a:srgbClr val="2F39FC"/>
                </a:solidFill>
              </a:rPr>
              <a:t>MERCI POUR VOTRE ATTENTION</a:t>
            </a:r>
            <a:br>
              <a:rPr lang="fr-FR" dirty="0">
                <a:solidFill>
                  <a:srgbClr val="2F39FC"/>
                </a:solidFill>
              </a:rPr>
            </a:br>
            <a:br>
              <a:rPr lang="fr-FR" dirty="0">
                <a:solidFill>
                  <a:srgbClr val="2F39FC"/>
                </a:solidFill>
              </a:rPr>
            </a:br>
            <a:br>
              <a:rPr lang="fr-FR" dirty="0">
                <a:solidFill>
                  <a:srgbClr val="2F39FC"/>
                </a:solidFill>
              </a:rPr>
            </a:br>
            <a:br>
              <a:rPr lang="fr-FR" dirty="0">
                <a:solidFill>
                  <a:srgbClr val="2F39FC"/>
                </a:solidFill>
              </a:rPr>
            </a:br>
            <a:br>
              <a:rPr lang="fr-FR" dirty="0">
                <a:solidFill>
                  <a:srgbClr val="2F39FC"/>
                </a:solidFill>
              </a:rPr>
            </a:br>
            <a:r>
              <a:rPr lang="fr-FR" sz="2200" dirty="0">
                <a:solidFill>
                  <a:srgbClr val="2F39FC"/>
                </a:solidFill>
              </a:rPr>
              <a:t>Contact: +243813098688</a:t>
            </a:r>
            <a:br>
              <a:rPr lang="fr-FR" sz="2200" dirty="0">
                <a:solidFill>
                  <a:srgbClr val="2F39FC"/>
                </a:solidFill>
              </a:rPr>
            </a:br>
            <a:r>
              <a:rPr lang="fr-FR" sz="2200" dirty="0">
                <a:solidFill>
                  <a:srgbClr val="2F39FC"/>
                </a:solidFill>
              </a:rPr>
              <a:t>E-mail: </a:t>
            </a:r>
            <a:r>
              <a:rPr lang="fr-FR" sz="2200" dirty="0" err="1">
                <a:solidFill>
                  <a:srgbClr val="2F39FC"/>
                </a:solidFill>
              </a:rPr>
              <a:t>vincewilfredlokonga@gmail.com</a:t>
            </a:r>
            <a:endParaRPr lang="fr-FR" sz="2200" dirty="0">
              <a:solidFill>
                <a:srgbClr val="2F39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1A4A5-2BA5-6966-420C-65FD3BB3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9D9574-8680-98F4-8624-2DC291723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F801D0-D582-2DC1-CFA6-C2FA17F36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78C75E-A073-F3BD-E07A-A76250FCF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9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67124-1CD1-D1B4-1B7D-A667D007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9F43A0-197A-A995-8695-15A674D9A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4F651B-E4D1-12B1-EA76-141BAC22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2BA708-D9B1-4F7F-8ADC-56181FB9F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3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E96CB-DE42-7AD4-3F21-11838588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108062-4A79-B7C8-5D43-AE05DAC13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B700A0-4036-D5F4-84E7-BB8ED3B94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2FF03E-7E95-E711-C284-9AC516EB5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7B5A0-558C-16B2-A345-6F57533D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7A81AC6-915A-5A61-6F04-E8B93A266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421C1-FE2D-E088-80F7-F95125FA9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8B1EFA-7E0F-7500-A706-3E5668E5C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5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3B19-FD09-CFF5-E18F-55C73B2F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8838F0-1F3A-69D5-1F07-4FDAAE0EA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6" y="624110"/>
            <a:ext cx="8911686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523985-EA19-7F66-A296-AC38761E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0D2F23-FB88-FC50-EFA2-DB12B4628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0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52DAE4-6638-2EE5-26B3-25427FFB6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8D57A5-D4BB-362F-90BF-E4E464020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DCA9E0-C927-649D-D354-5E16E8DE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0D5F66-4368-0698-7163-A3F2A120B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1ACBB-E872-08E7-790B-308AF8DE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C1FDE4-9AE3-9BC4-E4BF-3933B737C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28774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70056D-E233-39D2-BFBF-A92E088AF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112" y="624110"/>
            <a:ext cx="1460499" cy="1004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9C63D8-3547-B50B-6247-E83213F52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02"/>
            <a:ext cx="25929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92610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Brin</Template>
  <TotalTime>968</TotalTime>
  <Words>1614</Words>
  <Application>Microsoft Macintosh PowerPoint</Application>
  <PresentationFormat>Grand écran</PresentationFormat>
  <Paragraphs>124</Paragraphs>
  <Slides>27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Brin</vt:lpstr>
      <vt:lpstr>Principe des traitements combinés - Chimiothérapie – Radiothérapie - Thérapie ciblée - Radiothérapie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     Contact: +243813098688 E-mail: vincewilfredlokonga@gmail.com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Principe des traitements combinés - Chimiothérapie – Radiothérapie - Thérapie ciblée - Radiothérapie</dc:title>
  <dc:creator>Drvince WLK</dc:creator>
  <cp:lastModifiedBy>Drvince WLK</cp:lastModifiedBy>
  <cp:revision>2</cp:revision>
  <dcterms:created xsi:type="dcterms:W3CDTF">2023-10-02T21:27:58Z</dcterms:created>
  <dcterms:modified xsi:type="dcterms:W3CDTF">2023-10-03T13:36:33Z</dcterms:modified>
</cp:coreProperties>
</file>