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8"/>
  </p:notesMasterIdLst>
  <p:sldIdLst>
    <p:sldId id="256" r:id="rId2"/>
    <p:sldId id="289" r:id="rId3"/>
    <p:sldId id="290" r:id="rId4"/>
    <p:sldId id="328" r:id="rId5"/>
    <p:sldId id="329" r:id="rId6"/>
    <p:sldId id="291" r:id="rId7"/>
    <p:sldId id="340" r:id="rId8"/>
    <p:sldId id="342" r:id="rId9"/>
    <p:sldId id="257" r:id="rId10"/>
    <p:sldId id="330" r:id="rId11"/>
    <p:sldId id="336" r:id="rId12"/>
    <p:sldId id="293" r:id="rId13"/>
    <p:sldId id="302" r:id="rId14"/>
    <p:sldId id="305" r:id="rId15"/>
    <p:sldId id="339" r:id="rId16"/>
    <p:sldId id="310" r:id="rId17"/>
    <p:sldId id="324" r:id="rId18"/>
    <p:sldId id="260" r:id="rId19"/>
    <p:sldId id="308" r:id="rId20"/>
    <p:sldId id="309" r:id="rId21"/>
    <p:sldId id="261" r:id="rId22"/>
    <p:sldId id="266" r:id="rId23"/>
    <p:sldId id="270" r:id="rId24"/>
    <p:sldId id="268" r:id="rId25"/>
    <p:sldId id="271" r:id="rId26"/>
    <p:sldId id="272" r:id="rId27"/>
    <p:sldId id="316" r:id="rId28"/>
    <p:sldId id="341" r:id="rId29"/>
    <p:sldId id="344" r:id="rId30"/>
    <p:sldId id="327" r:id="rId31"/>
    <p:sldId id="262" r:id="rId32"/>
    <p:sldId id="263" r:id="rId33"/>
    <p:sldId id="353" r:id="rId34"/>
    <p:sldId id="352" r:id="rId35"/>
    <p:sldId id="354" r:id="rId36"/>
    <p:sldId id="294" r:id="rId37"/>
    <p:sldId id="345" r:id="rId38"/>
    <p:sldId id="348" r:id="rId39"/>
    <p:sldId id="346" r:id="rId40"/>
    <p:sldId id="347" r:id="rId41"/>
    <p:sldId id="264" r:id="rId42"/>
    <p:sldId id="306" r:id="rId43"/>
    <p:sldId id="338" r:id="rId44"/>
    <p:sldId id="337" r:id="rId45"/>
    <p:sldId id="335" r:id="rId46"/>
    <p:sldId id="273" r:id="rId47"/>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Style moyen 3 - Accentuation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7"/>
    <p:restoredTop sz="79845"/>
  </p:normalViewPr>
  <p:slideViewPr>
    <p:cSldViewPr snapToGrid="0">
      <p:cViewPr varScale="1">
        <p:scale>
          <a:sx n="102" d="100"/>
          <a:sy n="102" d="100"/>
        </p:scale>
        <p:origin x="86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50A8CA-1FBB-483A-AC5D-9BB94839E6F2}" type="datetimeFigureOut">
              <a:rPr lang="fr-FR" smtClean="0"/>
              <a:t>03/10/2023</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D0C3B7-B4CF-4B8E-9B8D-245E33F9532C}" type="slidenum">
              <a:rPr lang="fr-FR" smtClean="0"/>
              <a:t>‹N°›</a:t>
            </a:fld>
            <a:endParaRPr lang="fr-FR"/>
          </a:p>
        </p:txBody>
      </p:sp>
    </p:spTree>
    <p:extLst>
      <p:ext uri="{BB962C8B-B14F-4D97-AF65-F5344CB8AC3E}">
        <p14:creationId xmlns:p14="http://schemas.microsoft.com/office/powerpoint/2010/main" val="985426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BD0C3B7-B4CF-4B8E-9B8D-245E33F9532C}" type="slidenum">
              <a:rPr lang="fr-FR" smtClean="0"/>
              <a:t>1</a:t>
            </a:fld>
            <a:endParaRPr lang="fr-FR"/>
          </a:p>
        </p:txBody>
      </p:sp>
    </p:spTree>
    <p:extLst>
      <p:ext uri="{BB962C8B-B14F-4D97-AF65-F5344CB8AC3E}">
        <p14:creationId xmlns:p14="http://schemas.microsoft.com/office/powerpoint/2010/main" val="41456880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D0C3B7-B4CF-4B8E-9B8D-245E33F9532C}" type="slidenum">
              <a:rPr lang="fr-FR" smtClean="0"/>
              <a:t>25</a:t>
            </a:fld>
            <a:endParaRPr lang="fr-FR"/>
          </a:p>
        </p:txBody>
      </p:sp>
    </p:spTree>
    <p:extLst>
      <p:ext uri="{BB962C8B-B14F-4D97-AF65-F5344CB8AC3E}">
        <p14:creationId xmlns:p14="http://schemas.microsoft.com/office/powerpoint/2010/main" val="11718971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Utérus </a:t>
            </a:r>
            <a:r>
              <a:rPr lang="fr-FR" dirty="0" err="1"/>
              <a:t>retroversé</a:t>
            </a:r>
            <a:r>
              <a:rPr lang="fr-FR" dirty="0"/>
              <a:t>, sans lésion complète; restitution de l’hyposignal du col sans prise de contraste après injection  de </a:t>
            </a:r>
            <a:r>
              <a:rPr lang="fr-FR" dirty="0" err="1"/>
              <a:t>gado</a:t>
            </a:r>
            <a:r>
              <a:rPr lang="fr-FR" dirty="0"/>
              <a:t>. Présence de deux formations kystiques du col en hyper T1 T2 non rehaussé après contraste en rapport probable avec des kystes de nabot;</a:t>
            </a:r>
          </a:p>
        </p:txBody>
      </p:sp>
      <p:sp>
        <p:nvSpPr>
          <p:cNvPr id="4" name="Espace réservé du numéro de diapositive 3"/>
          <p:cNvSpPr>
            <a:spLocks noGrp="1"/>
          </p:cNvSpPr>
          <p:nvPr>
            <p:ph type="sldNum" sz="quarter" idx="5"/>
          </p:nvPr>
        </p:nvSpPr>
        <p:spPr/>
        <p:txBody>
          <a:bodyPr/>
          <a:lstStyle/>
          <a:p>
            <a:fld id="{66CCE91D-EF3F-428C-A3ED-F5C11E0B0BF9}" type="slidenum">
              <a:rPr lang="fr-FR" smtClean="0"/>
              <a:t>30</a:t>
            </a:fld>
            <a:endParaRPr lang="fr-FR"/>
          </a:p>
        </p:txBody>
      </p:sp>
    </p:spTree>
    <p:extLst>
      <p:ext uri="{BB962C8B-B14F-4D97-AF65-F5344CB8AC3E}">
        <p14:creationId xmlns:p14="http://schemas.microsoft.com/office/powerpoint/2010/main" val="10523722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L’équipe de radiothérapie avec une patiente traité par radiothérapie (lymphome non hodgkinien cervical </a:t>
            </a:r>
            <a:r>
              <a:rPr lang="fr-FR" dirty="0" err="1"/>
              <a:t>refractaire</a:t>
            </a:r>
            <a:r>
              <a:rPr lang="fr-FR" dirty="0"/>
              <a:t> après chimiothérapie</a:t>
            </a:r>
          </a:p>
        </p:txBody>
      </p:sp>
      <p:sp>
        <p:nvSpPr>
          <p:cNvPr id="4" name="Espace réservé du numéro de diapositive 3"/>
          <p:cNvSpPr>
            <a:spLocks noGrp="1"/>
          </p:cNvSpPr>
          <p:nvPr>
            <p:ph type="sldNum" sz="quarter" idx="10"/>
          </p:nvPr>
        </p:nvSpPr>
        <p:spPr/>
        <p:txBody>
          <a:bodyPr/>
          <a:lstStyle/>
          <a:p>
            <a:fld id="{6BD0C3B7-B4CF-4B8E-9B8D-245E33F9532C}" type="slidenum">
              <a:rPr lang="fr-FR" smtClean="0"/>
              <a:t>45</a:t>
            </a:fld>
            <a:endParaRPr lang="fr-FR"/>
          </a:p>
        </p:txBody>
      </p:sp>
    </p:spTree>
    <p:extLst>
      <p:ext uri="{BB962C8B-B14F-4D97-AF65-F5344CB8AC3E}">
        <p14:creationId xmlns:p14="http://schemas.microsoft.com/office/powerpoint/2010/main" val="41435132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BD0C3B7-B4CF-4B8E-9B8D-245E33F9532C}" type="slidenum">
              <a:rPr lang="fr-FR" smtClean="0"/>
              <a:t>46</a:t>
            </a:fld>
            <a:endParaRPr lang="fr-FR"/>
          </a:p>
        </p:txBody>
      </p:sp>
    </p:spTree>
    <p:extLst>
      <p:ext uri="{BB962C8B-B14F-4D97-AF65-F5344CB8AC3E}">
        <p14:creationId xmlns:p14="http://schemas.microsoft.com/office/powerpoint/2010/main" val="1247225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Les cancers du col utérin sont les plus fréquents et les plus mortels suivis de ceux de la prostate et du</a:t>
            </a:r>
            <a:r>
              <a:rPr lang="fr-FR" baseline="0" dirty="0"/>
              <a:t> sein; la radiothérapie a une place majeur dans le traitement de ces cancers,</a:t>
            </a:r>
            <a:endParaRPr lang="fr-FR" dirty="0"/>
          </a:p>
        </p:txBody>
      </p:sp>
      <p:sp>
        <p:nvSpPr>
          <p:cNvPr id="4" name="Espace réservé du numéro de diapositive 3"/>
          <p:cNvSpPr>
            <a:spLocks noGrp="1"/>
          </p:cNvSpPr>
          <p:nvPr>
            <p:ph type="sldNum" sz="quarter" idx="10"/>
          </p:nvPr>
        </p:nvSpPr>
        <p:spPr/>
        <p:txBody>
          <a:bodyPr/>
          <a:lstStyle/>
          <a:p>
            <a:fld id="{6BD0C3B7-B4CF-4B8E-9B8D-245E33F9532C}" type="slidenum">
              <a:rPr lang="fr-FR" smtClean="0"/>
              <a:t>5</a:t>
            </a:fld>
            <a:endParaRPr lang="fr-FR"/>
          </a:p>
        </p:txBody>
      </p:sp>
    </p:spTree>
    <p:extLst>
      <p:ext uri="{BB962C8B-B14F-4D97-AF65-F5344CB8AC3E}">
        <p14:creationId xmlns:p14="http://schemas.microsoft.com/office/powerpoint/2010/main" val="3214591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Ce sont les mêmes modalités de traitement que nous avons au centre hospitalier </a:t>
            </a:r>
            <a:r>
              <a:rPr lang="fr-FR" dirty="0" err="1"/>
              <a:t>Nganda</a:t>
            </a:r>
            <a:r>
              <a:rPr lang="fr-FR" dirty="0"/>
              <a:t> qui abrite le centre de radiothérapie </a:t>
            </a:r>
            <a:r>
              <a:rPr lang="fr-FR" dirty="0" err="1"/>
              <a:t>Muk</a:t>
            </a:r>
            <a:r>
              <a:rPr lang="fr-FR" dirty="0"/>
              <a:t> et </a:t>
            </a:r>
            <a:r>
              <a:rPr lang="fr-FR" dirty="0" err="1"/>
              <a:t>Maseb</a:t>
            </a:r>
            <a:endParaRPr lang="fr-FR" dirty="0"/>
          </a:p>
        </p:txBody>
      </p:sp>
      <p:sp>
        <p:nvSpPr>
          <p:cNvPr id="4" name="Espace réservé du numéro de diapositive 3"/>
          <p:cNvSpPr>
            <a:spLocks noGrp="1"/>
          </p:cNvSpPr>
          <p:nvPr>
            <p:ph type="sldNum" sz="quarter" idx="10"/>
          </p:nvPr>
        </p:nvSpPr>
        <p:spPr/>
        <p:txBody>
          <a:bodyPr/>
          <a:lstStyle/>
          <a:p>
            <a:fld id="{6BD0C3B7-B4CF-4B8E-9B8D-245E33F9532C}" type="slidenum">
              <a:rPr lang="fr-FR" smtClean="0"/>
              <a:t>6</a:t>
            </a:fld>
            <a:endParaRPr lang="fr-FR"/>
          </a:p>
        </p:txBody>
      </p:sp>
    </p:spTree>
    <p:extLst>
      <p:ext uri="{BB962C8B-B14F-4D97-AF65-F5344CB8AC3E}">
        <p14:creationId xmlns:p14="http://schemas.microsoft.com/office/powerpoint/2010/main" val="3115634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D0C3B7-B4CF-4B8E-9B8D-245E33F9532C}" type="slidenum">
              <a:rPr lang="fr-FR" smtClean="0"/>
              <a:t>8</a:t>
            </a:fld>
            <a:endParaRPr lang="fr-FR"/>
          </a:p>
        </p:txBody>
      </p:sp>
    </p:spTree>
    <p:extLst>
      <p:ext uri="{BB962C8B-B14F-4D97-AF65-F5344CB8AC3E}">
        <p14:creationId xmlns:p14="http://schemas.microsoft.com/office/powerpoint/2010/main" val="1431005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a:t>Treatment planning is a process in which the healthcare team defines the personalized characteristics of radiation therapy technique for a patient. Treatment planning involves many steps, including proper patient diagnosis and staging, image acquisition for treatment planning, locating volumes of interest, beam layout and optimization, and treatment simulation. The Treatment Planning System (TPS) is the combination of software and hardware used to generate the geometry of the treatment beam and calculate the expected dose distribution in the patient's tissues. Numerous software (dose calculation algorithms) and hardware configurations are possible, making the TPS a highly configurable device.</a:t>
            </a:r>
            <a:endParaRPr lang="fr-FR" dirty="0"/>
          </a:p>
        </p:txBody>
      </p:sp>
      <p:sp>
        <p:nvSpPr>
          <p:cNvPr id="4" name="Espace réservé du numéro de diapositive 3"/>
          <p:cNvSpPr>
            <a:spLocks noGrp="1"/>
          </p:cNvSpPr>
          <p:nvPr>
            <p:ph type="sldNum" sz="quarter" idx="10"/>
          </p:nvPr>
        </p:nvSpPr>
        <p:spPr/>
        <p:txBody>
          <a:bodyPr/>
          <a:lstStyle/>
          <a:p>
            <a:fld id="{6BD0C3B7-B4CF-4B8E-9B8D-245E33F9532C}" type="slidenum">
              <a:rPr lang="fr-FR" smtClean="0"/>
              <a:t>11</a:t>
            </a:fld>
            <a:endParaRPr lang="fr-FR"/>
          </a:p>
        </p:txBody>
      </p:sp>
    </p:spTree>
    <p:extLst>
      <p:ext uri="{BB962C8B-B14F-4D97-AF65-F5344CB8AC3E}">
        <p14:creationId xmlns:p14="http://schemas.microsoft.com/office/powerpoint/2010/main" val="1164397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D0C3B7-B4CF-4B8E-9B8D-245E33F9532C}" type="slidenum">
              <a:rPr lang="fr-FR" smtClean="0"/>
              <a:t>15</a:t>
            </a:fld>
            <a:endParaRPr lang="fr-FR"/>
          </a:p>
        </p:txBody>
      </p:sp>
    </p:spTree>
    <p:extLst>
      <p:ext uri="{BB962C8B-B14F-4D97-AF65-F5344CB8AC3E}">
        <p14:creationId xmlns:p14="http://schemas.microsoft.com/office/powerpoint/2010/main" val="902473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85" eaLnBrk="0" hangingPunct="0">
              <a:defRPr sz="3400">
                <a:solidFill>
                  <a:schemeClr val="tx1"/>
                </a:solidFill>
                <a:latin typeface="Times New Roman" charset="0"/>
                <a:ea typeface="MS PGothic" charset="0"/>
                <a:cs typeface="MS PGothic" charset="0"/>
              </a:defRPr>
            </a:lvl1pPr>
            <a:lvl2pPr marL="702756" indent="-270291" defTabSz="914485" eaLnBrk="0" hangingPunct="0">
              <a:defRPr sz="3400">
                <a:solidFill>
                  <a:schemeClr val="tx1"/>
                </a:solidFill>
                <a:latin typeface="Times New Roman" charset="0"/>
                <a:ea typeface="MS PGothic" charset="0"/>
                <a:cs typeface="MS PGothic" charset="0"/>
              </a:defRPr>
            </a:lvl2pPr>
            <a:lvl3pPr marL="1081164" indent="-216233" defTabSz="914485" eaLnBrk="0" hangingPunct="0">
              <a:defRPr sz="3400">
                <a:solidFill>
                  <a:schemeClr val="tx1"/>
                </a:solidFill>
                <a:latin typeface="Times New Roman" charset="0"/>
                <a:ea typeface="MS PGothic" charset="0"/>
                <a:cs typeface="MS PGothic" charset="0"/>
              </a:defRPr>
            </a:lvl3pPr>
            <a:lvl4pPr marL="1513629" indent="-216233" defTabSz="914485" eaLnBrk="0" hangingPunct="0">
              <a:defRPr sz="3400">
                <a:solidFill>
                  <a:schemeClr val="tx1"/>
                </a:solidFill>
                <a:latin typeface="Times New Roman" charset="0"/>
                <a:ea typeface="MS PGothic" charset="0"/>
                <a:cs typeface="MS PGothic" charset="0"/>
              </a:defRPr>
            </a:lvl4pPr>
            <a:lvl5pPr marL="1946095" indent="-216233" defTabSz="914485" eaLnBrk="0" hangingPunct="0">
              <a:defRPr sz="3400">
                <a:solidFill>
                  <a:schemeClr val="tx1"/>
                </a:solidFill>
                <a:latin typeface="Times New Roman" charset="0"/>
                <a:ea typeface="MS PGothic" charset="0"/>
                <a:cs typeface="MS PGothic" charset="0"/>
              </a:defRPr>
            </a:lvl5pPr>
            <a:lvl6pPr marL="2378560" indent="-216233" algn="ctr" defTabSz="914485" eaLnBrk="0" fontAlgn="base" hangingPunct="0">
              <a:spcBef>
                <a:spcPct val="0"/>
              </a:spcBef>
              <a:spcAft>
                <a:spcPct val="0"/>
              </a:spcAft>
              <a:defRPr sz="3400">
                <a:solidFill>
                  <a:schemeClr val="tx1"/>
                </a:solidFill>
                <a:latin typeface="Times New Roman" charset="0"/>
                <a:ea typeface="MS PGothic" charset="0"/>
                <a:cs typeface="MS PGothic" charset="0"/>
              </a:defRPr>
            </a:lvl6pPr>
            <a:lvl7pPr marL="2811026" indent="-216233" algn="ctr" defTabSz="914485" eaLnBrk="0" fontAlgn="base" hangingPunct="0">
              <a:spcBef>
                <a:spcPct val="0"/>
              </a:spcBef>
              <a:spcAft>
                <a:spcPct val="0"/>
              </a:spcAft>
              <a:defRPr sz="3400">
                <a:solidFill>
                  <a:schemeClr val="tx1"/>
                </a:solidFill>
                <a:latin typeface="Times New Roman" charset="0"/>
                <a:ea typeface="MS PGothic" charset="0"/>
                <a:cs typeface="MS PGothic" charset="0"/>
              </a:defRPr>
            </a:lvl7pPr>
            <a:lvl8pPr marL="3243491" indent="-216233" algn="ctr" defTabSz="914485" eaLnBrk="0" fontAlgn="base" hangingPunct="0">
              <a:spcBef>
                <a:spcPct val="0"/>
              </a:spcBef>
              <a:spcAft>
                <a:spcPct val="0"/>
              </a:spcAft>
              <a:defRPr sz="3400">
                <a:solidFill>
                  <a:schemeClr val="tx1"/>
                </a:solidFill>
                <a:latin typeface="Times New Roman" charset="0"/>
                <a:ea typeface="MS PGothic" charset="0"/>
                <a:cs typeface="MS PGothic" charset="0"/>
              </a:defRPr>
            </a:lvl8pPr>
            <a:lvl9pPr marL="3675957" indent="-216233" algn="ctr" defTabSz="914485" eaLnBrk="0" fontAlgn="base" hangingPunct="0">
              <a:spcBef>
                <a:spcPct val="0"/>
              </a:spcBef>
              <a:spcAft>
                <a:spcPct val="0"/>
              </a:spcAft>
              <a:defRPr sz="3400">
                <a:solidFill>
                  <a:schemeClr val="tx1"/>
                </a:solidFill>
                <a:latin typeface="Times New Roman" charset="0"/>
                <a:ea typeface="MS PGothic" charset="0"/>
                <a:cs typeface="MS PGothic" charset="0"/>
              </a:defRPr>
            </a:lvl9pPr>
          </a:lstStyle>
          <a:p>
            <a:pPr eaLnBrk="1" hangingPunct="1"/>
            <a:fld id="{A0DE12A4-F1CC-8A47-A72E-A3D2AA3062AD}" type="slidenum">
              <a:rPr lang="fr-FR" sz="1200"/>
              <a:pPr eaLnBrk="1" hangingPunct="1"/>
              <a:t>17</a:t>
            </a:fld>
            <a:endParaRPr lang="fr-FR" sz="1200"/>
          </a:p>
        </p:txBody>
      </p:sp>
      <p:sp>
        <p:nvSpPr>
          <p:cNvPr id="16386" name="Rectangle 2"/>
          <p:cNvSpPr>
            <a:spLocks noGrp="1" noRot="1" noChangeAspect="1" noChangeArrowheads="1" noTextEdit="1"/>
          </p:cNvSpPr>
          <p:nvPr>
            <p:ph type="sldImg"/>
          </p:nvPr>
        </p:nvSpPr>
        <p:spPr>
          <a:ln/>
        </p:spPr>
      </p:sp>
      <p:sp>
        <p:nvSpPr>
          <p:cNvPr id="405507" name="Rectangle 3"/>
          <p:cNvSpPr>
            <a:spLocks noGrp="1" noChangeArrowheads="1"/>
          </p:cNvSpPr>
          <p:nvPr>
            <p:ph type="body" idx="1"/>
          </p:nvPr>
        </p:nvSpPr>
        <p:spPr>
          <a:xfrm>
            <a:off x="686098" y="4343704"/>
            <a:ext cx="5485805" cy="4113892"/>
          </a:xfrm>
        </p:spPr>
        <p:txBody>
          <a:bodyPr/>
          <a:lstStyle/>
          <a:p>
            <a:pPr eaLnBrk="1" hangingPunct="1">
              <a:defRPr/>
            </a:pPr>
            <a:endParaRPr lang="en-US">
              <a:ea typeface="ＭＳ Ｐゴシック" charset="0"/>
              <a:cs typeface="+mn-cs"/>
            </a:endParaRPr>
          </a:p>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31180542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a:t>95% of the PTV must receive at least 95% of the prescribed dose; strict compliance with constraints on the bladder, intestine and femoral heads</a:t>
            </a:r>
            <a:endParaRPr lang="fr-FR" dirty="0"/>
          </a:p>
        </p:txBody>
      </p:sp>
      <p:sp>
        <p:nvSpPr>
          <p:cNvPr id="4" name="Espace réservé du numéro de diapositive 3"/>
          <p:cNvSpPr>
            <a:spLocks noGrp="1"/>
          </p:cNvSpPr>
          <p:nvPr>
            <p:ph type="sldNum" sz="quarter" idx="10"/>
          </p:nvPr>
        </p:nvSpPr>
        <p:spPr/>
        <p:txBody>
          <a:bodyPr/>
          <a:lstStyle/>
          <a:p>
            <a:fld id="{89F24AF0-CC1F-413A-B49B-0C0D0129A90B}" type="slidenum">
              <a:rPr lang="fr-FR" smtClean="0"/>
              <a:pPr/>
              <a:t>20</a:t>
            </a:fld>
            <a:endParaRPr lang="fr-FR"/>
          </a:p>
        </p:txBody>
      </p:sp>
    </p:spTree>
    <p:extLst>
      <p:ext uri="{BB962C8B-B14F-4D97-AF65-F5344CB8AC3E}">
        <p14:creationId xmlns:p14="http://schemas.microsoft.com/office/powerpoint/2010/main" val="8304287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BD0C3B7-B4CF-4B8E-9B8D-245E33F9532C}" type="slidenum">
              <a:rPr lang="fr-FR" smtClean="0"/>
              <a:t>21</a:t>
            </a:fld>
            <a:endParaRPr lang="fr-FR"/>
          </a:p>
        </p:txBody>
      </p:sp>
    </p:spTree>
    <p:extLst>
      <p:ext uri="{BB962C8B-B14F-4D97-AF65-F5344CB8AC3E}">
        <p14:creationId xmlns:p14="http://schemas.microsoft.com/office/powerpoint/2010/main" val="1807804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7DFF176C-259F-401A-9DFB-9B5737A71E36}" type="datetime1">
              <a:rPr lang="fr-FR" smtClean="0"/>
              <a:t>03/10/2023</a:t>
            </a:fld>
            <a:endParaRPr lang="fr-FR"/>
          </a:p>
        </p:txBody>
      </p:sp>
      <p:sp>
        <p:nvSpPr>
          <p:cNvPr id="5" name="Footer Placeholder 4"/>
          <p:cNvSpPr>
            <a:spLocks noGrp="1"/>
          </p:cNvSpPr>
          <p:nvPr>
            <p:ph type="ftr" sz="quarter" idx="11"/>
          </p:nvPr>
        </p:nvSpPr>
        <p:spPr/>
        <p:txBody>
          <a:bodyPr/>
          <a:lstStyle/>
          <a:p>
            <a:r>
              <a:rPr lang="es-ES"/>
              <a:t>14th Annual WCC, Plaza 3, B1, Catalonia Barcelona Plaza</a:t>
            </a:r>
            <a:endParaRPr lang="fr-FR"/>
          </a:p>
        </p:txBody>
      </p:sp>
      <p:sp>
        <p:nvSpPr>
          <p:cNvPr id="6" name="Slide Number Placeholder 5"/>
          <p:cNvSpPr>
            <a:spLocks noGrp="1"/>
          </p:cNvSpPr>
          <p:nvPr>
            <p:ph type="sldNum" sz="quarter" idx="12"/>
          </p:nvPr>
        </p:nvSpPr>
        <p:spPr/>
        <p:txBody>
          <a:bodyPr/>
          <a:lstStyle/>
          <a:p>
            <a:fld id="{5376FAB4-6E95-4278-A096-F1236FF5347C}" type="slidenum">
              <a:rPr lang="fr-FR" smtClean="0"/>
              <a:t>‹N°›</a:t>
            </a:fld>
            <a:endParaRPr lang="fr-FR"/>
          </a:p>
        </p:txBody>
      </p:sp>
    </p:spTree>
    <p:extLst>
      <p:ext uri="{BB962C8B-B14F-4D97-AF65-F5344CB8AC3E}">
        <p14:creationId xmlns:p14="http://schemas.microsoft.com/office/powerpoint/2010/main" val="604573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6D78333-CCF8-4002-A773-71E7F2E6B91B}" type="datetime1">
              <a:rPr lang="fr-FR" smtClean="0"/>
              <a:t>03/10/2023</a:t>
            </a:fld>
            <a:endParaRPr lang="fr-FR"/>
          </a:p>
        </p:txBody>
      </p:sp>
      <p:sp>
        <p:nvSpPr>
          <p:cNvPr id="5" name="Footer Placeholder 4"/>
          <p:cNvSpPr>
            <a:spLocks noGrp="1"/>
          </p:cNvSpPr>
          <p:nvPr>
            <p:ph type="ftr" sz="quarter" idx="11"/>
          </p:nvPr>
        </p:nvSpPr>
        <p:spPr/>
        <p:txBody>
          <a:bodyPr/>
          <a:lstStyle/>
          <a:p>
            <a:r>
              <a:rPr lang="es-ES"/>
              <a:t>14th Annual WCC, Plaza 3, B1, Catalonia Barcelona Plaza</a:t>
            </a:r>
            <a:endParaRPr lang="fr-FR"/>
          </a:p>
        </p:txBody>
      </p:sp>
      <p:sp>
        <p:nvSpPr>
          <p:cNvPr id="6" name="Slide Number Placeholder 5"/>
          <p:cNvSpPr>
            <a:spLocks noGrp="1"/>
          </p:cNvSpPr>
          <p:nvPr>
            <p:ph type="sldNum" sz="quarter" idx="12"/>
          </p:nvPr>
        </p:nvSpPr>
        <p:spPr/>
        <p:txBody>
          <a:bodyPr/>
          <a:lstStyle/>
          <a:p>
            <a:fld id="{5376FAB4-6E95-4278-A096-F1236FF5347C}" type="slidenum">
              <a:rPr lang="fr-FR" smtClean="0"/>
              <a:t>‹N°›</a:t>
            </a:fld>
            <a:endParaRPr lang="fr-FR"/>
          </a:p>
        </p:txBody>
      </p:sp>
    </p:spTree>
    <p:extLst>
      <p:ext uri="{BB962C8B-B14F-4D97-AF65-F5344CB8AC3E}">
        <p14:creationId xmlns:p14="http://schemas.microsoft.com/office/powerpoint/2010/main" val="2493424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7AFA8D5-FCFF-4F28-B896-5EDA675BDF45}" type="datetime1">
              <a:rPr lang="fr-FR" smtClean="0"/>
              <a:t>03/10/2023</a:t>
            </a:fld>
            <a:endParaRPr lang="fr-FR"/>
          </a:p>
        </p:txBody>
      </p:sp>
      <p:sp>
        <p:nvSpPr>
          <p:cNvPr id="5" name="Footer Placeholder 4"/>
          <p:cNvSpPr>
            <a:spLocks noGrp="1"/>
          </p:cNvSpPr>
          <p:nvPr>
            <p:ph type="ftr" sz="quarter" idx="11"/>
          </p:nvPr>
        </p:nvSpPr>
        <p:spPr/>
        <p:txBody>
          <a:bodyPr/>
          <a:lstStyle/>
          <a:p>
            <a:r>
              <a:rPr lang="es-ES"/>
              <a:t>14th Annual WCC, Plaza 3, B1, Catalonia Barcelona Plaza</a:t>
            </a:r>
            <a:endParaRPr lang="fr-FR"/>
          </a:p>
        </p:txBody>
      </p:sp>
      <p:sp>
        <p:nvSpPr>
          <p:cNvPr id="6" name="Slide Number Placeholder 5"/>
          <p:cNvSpPr>
            <a:spLocks noGrp="1"/>
          </p:cNvSpPr>
          <p:nvPr>
            <p:ph type="sldNum" sz="quarter" idx="12"/>
          </p:nvPr>
        </p:nvSpPr>
        <p:spPr/>
        <p:txBody>
          <a:bodyPr/>
          <a:lstStyle/>
          <a:p>
            <a:fld id="{5376FAB4-6E95-4278-A096-F1236FF5347C}" type="slidenum">
              <a:rPr lang="fr-FR" smtClean="0"/>
              <a:t>‹N°›</a:t>
            </a:fld>
            <a:endParaRPr lang="fr-FR"/>
          </a:p>
        </p:txBody>
      </p:sp>
    </p:spTree>
    <p:extLst>
      <p:ext uri="{BB962C8B-B14F-4D97-AF65-F5344CB8AC3E}">
        <p14:creationId xmlns:p14="http://schemas.microsoft.com/office/powerpoint/2010/main" val="3134652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65E96CD-7EF5-4C02-8EAD-487A82BC72DC}" type="datetime1">
              <a:rPr lang="fr-FR" smtClean="0"/>
              <a:t>03/10/2023</a:t>
            </a:fld>
            <a:endParaRPr lang="fr-FR"/>
          </a:p>
        </p:txBody>
      </p:sp>
      <p:sp>
        <p:nvSpPr>
          <p:cNvPr id="5" name="Footer Placeholder 4"/>
          <p:cNvSpPr>
            <a:spLocks noGrp="1"/>
          </p:cNvSpPr>
          <p:nvPr>
            <p:ph type="ftr" sz="quarter" idx="11"/>
          </p:nvPr>
        </p:nvSpPr>
        <p:spPr/>
        <p:txBody>
          <a:bodyPr/>
          <a:lstStyle/>
          <a:p>
            <a:r>
              <a:rPr lang="es-ES"/>
              <a:t>14th Annual WCC, Plaza 3, B1, Catalonia Barcelona Plaza</a:t>
            </a:r>
            <a:endParaRPr lang="fr-FR"/>
          </a:p>
        </p:txBody>
      </p:sp>
      <p:sp>
        <p:nvSpPr>
          <p:cNvPr id="6" name="Slide Number Placeholder 5"/>
          <p:cNvSpPr>
            <a:spLocks noGrp="1"/>
          </p:cNvSpPr>
          <p:nvPr>
            <p:ph type="sldNum" sz="quarter" idx="12"/>
          </p:nvPr>
        </p:nvSpPr>
        <p:spPr/>
        <p:txBody>
          <a:bodyPr/>
          <a:lstStyle/>
          <a:p>
            <a:fld id="{5376FAB4-6E95-4278-A096-F1236FF5347C}" type="slidenum">
              <a:rPr lang="fr-FR" smtClean="0"/>
              <a:t>‹N°›</a:t>
            </a:fld>
            <a:endParaRPr lang="fr-FR"/>
          </a:p>
        </p:txBody>
      </p:sp>
    </p:spTree>
    <p:extLst>
      <p:ext uri="{BB962C8B-B14F-4D97-AF65-F5344CB8AC3E}">
        <p14:creationId xmlns:p14="http://schemas.microsoft.com/office/powerpoint/2010/main" val="1827157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5D395FE9-B7AC-41FD-8CBC-87C27686EB21}" type="datetime1">
              <a:rPr lang="fr-FR" smtClean="0"/>
              <a:t>03/10/2023</a:t>
            </a:fld>
            <a:endParaRPr lang="fr-FR"/>
          </a:p>
        </p:txBody>
      </p:sp>
      <p:sp>
        <p:nvSpPr>
          <p:cNvPr id="5" name="Footer Placeholder 4"/>
          <p:cNvSpPr>
            <a:spLocks noGrp="1"/>
          </p:cNvSpPr>
          <p:nvPr>
            <p:ph type="ftr" sz="quarter" idx="11"/>
          </p:nvPr>
        </p:nvSpPr>
        <p:spPr/>
        <p:txBody>
          <a:bodyPr/>
          <a:lstStyle/>
          <a:p>
            <a:r>
              <a:rPr lang="es-ES"/>
              <a:t>14th Annual WCC, Plaza 3, B1, Catalonia Barcelona Plaza</a:t>
            </a:r>
            <a:endParaRPr lang="fr-FR"/>
          </a:p>
        </p:txBody>
      </p:sp>
      <p:sp>
        <p:nvSpPr>
          <p:cNvPr id="6" name="Slide Number Placeholder 5"/>
          <p:cNvSpPr>
            <a:spLocks noGrp="1"/>
          </p:cNvSpPr>
          <p:nvPr>
            <p:ph type="sldNum" sz="quarter" idx="12"/>
          </p:nvPr>
        </p:nvSpPr>
        <p:spPr/>
        <p:txBody>
          <a:bodyPr/>
          <a:lstStyle/>
          <a:p>
            <a:fld id="{5376FAB4-6E95-4278-A096-F1236FF5347C}" type="slidenum">
              <a:rPr lang="fr-FR" smtClean="0"/>
              <a:t>‹N°›</a:t>
            </a:fld>
            <a:endParaRPr lang="fr-FR"/>
          </a:p>
        </p:txBody>
      </p:sp>
    </p:spTree>
    <p:extLst>
      <p:ext uri="{BB962C8B-B14F-4D97-AF65-F5344CB8AC3E}">
        <p14:creationId xmlns:p14="http://schemas.microsoft.com/office/powerpoint/2010/main" val="3357233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7989FDBB-56C3-40B9-A23E-026F9092160E}" type="datetime1">
              <a:rPr lang="fr-FR" smtClean="0"/>
              <a:t>03/10/2023</a:t>
            </a:fld>
            <a:endParaRPr lang="fr-FR"/>
          </a:p>
        </p:txBody>
      </p:sp>
      <p:sp>
        <p:nvSpPr>
          <p:cNvPr id="6" name="Footer Placeholder 5"/>
          <p:cNvSpPr>
            <a:spLocks noGrp="1"/>
          </p:cNvSpPr>
          <p:nvPr>
            <p:ph type="ftr" sz="quarter" idx="11"/>
          </p:nvPr>
        </p:nvSpPr>
        <p:spPr/>
        <p:txBody>
          <a:bodyPr/>
          <a:lstStyle/>
          <a:p>
            <a:r>
              <a:rPr lang="es-ES"/>
              <a:t>14th Annual WCC, Plaza 3, B1, Catalonia Barcelona Plaza</a:t>
            </a:r>
            <a:endParaRPr lang="fr-FR"/>
          </a:p>
        </p:txBody>
      </p:sp>
      <p:sp>
        <p:nvSpPr>
          <p:cNvPr id="7" name="Slide Number Placeholder 6"/>
          <p:cNvSpPr>
            <a:spLocks noGrp="1"/>
          </p:cNvSpPr>
          <p:nvPr>
            <p:ph type="sldNum" sz="quarter" idx="12"/>
          </p:nvPr>
        </p:nvSpPr>
        <p:spPr/>
        <p:txBody>
          <a:bodyPr/>
          <a:lstStyle/>
          <a:p>
            <a:fld id="{5376FAB4-6E95-4278-A096-F1236FF5347C}" type="slidenum">
              <a:rPr lang="fr-FR" smtClean="0"/>
              <a:t>‹N°›</a:t>
            </a:fld>
            <a:endParaRPr lang="fr-FR"/>
          </a:p>
        </p:txBody>
      </p:sp>
    </p:spTree>
    <p:extLst>
      <p:ext uri="{BB962C8B-B14F-4D97-AF65-F5344CB8AC3E}">
        <p14:creationId xmlns:p14="http://schemas.microsoft.com/office/powerpoint/2010/main" val="3329544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8BCC0D46-B6DB-46E0-ADA2-B185923983DE}" type="datetime1">
              <a:rPr lang="fr-FR" smtClean="0"/>
              <a:t>03/10/2023</a:t>
            </a:fld>
            <a:endParaRPr lang="fr-FR"/>
          </a:p>
        </p:txBody>
      </p:sp>
      <p:sp>
        <p:nvSpPr>
          <p:cNvPr id="8" name="Footer Placeholder 7"/>
          <p:cNvSpPr>
            <a:spLocks noGrp="1"/>
          </p:cNvSpPr>
          <p:nvPr>
            <p:ph type="ftr" sz="quarter" idx="11"/>
          </p:nvPr>
        </p:nvSpPr>
        <p:spPr/>
        <p:txBody>
          <a:bodyPr/>
          <a:lstStyle/>
          <a:p>
            <a:r>
              <a:rPr lang="es-ES"/>
              <a:t>14th Annual WCC, Plaza 3, B1, Catalonia Barcelona Plaza</a:t>
            </a:r>
            <a:endParaRPr lang="fr-FR"/>
          </a:p>
        </p:txBody>
      </p:sp>
      <p:sp>
        <p:nvSpPr>
          <p:cNvPr id="9" name="Slide Number Placeholder 8"/>
          <p:cNvSpPr>
            <a:spLocks noGrp="1"/>
          </p:cNvSpPr>
          <p:nvPr>
            <p:ph type="sldNum" sz="quarter" idx="12"/>
          </p:nvPr>
        </p:nvSpPr>
        <p:spPr/>
        <p:txBody>
          <a:bodyPr/>
          <a:lstStyle/>
          <a:p>
            <a:fld id="{5376FAB4-6E95-4278-A096-F1236FF5347C}" type="slidenum">
              <a:rPr lang="fr-FR" smtClean="0"/>
              <a:t>‹N°›</a:t>
            </a:fld>
            <a:endParaRPr lang="fr-FR"/>
          </a:p>
        </p:txBody>
      </p:sp>
    </p:spTree>
    <p:extLst>
      <p:ext uri="{BB962C8B-B14F-4D97-AF65-F5344CB8AC3E}">
        <p14:creationId xmlns:p14="http://schemas.microsoft.com/office/powerpoint/2010/main" val="2856526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30119803-E082-43DE-866E-A9C8AC0CEA5C}" type="datetime1">
              <a:rPr lang="fr-FR" smtClean="0"/>
              <a:t>03/10/2023</a:t>
            </a:fld>
            <a:endParaRPr lang="fr-FR"/>
          </a:p>
        </p:txBody>
      </p:sp>
      <p:sp>
        <p:nvSpPr>
          <p:cNvPr id="4" name="Footer Placeholder 3"/>
          <p:cNvSpPr>
            <a:spLocks noGrp="1"/>
          </p:cNvSpPr>
          <p:nvPr>
            <p:ph type="ftr" sz="quarter" idx="11"/>
          </p:nvPr>
        </p:nvSpPr>
        <p:spPr/>
        <p:txBody>
          <a:bodyPr/>
          <a:lstStyle/>
          <a:p>
            <a:r>
              <a:rPr lang="es-ES"/>
              <a:t>14th Annual WCC, Plaza 3, B1, Catalonia Barcelona Plaza</a:t>
            </a:r>
            <a:endParaRPr lang="fr-FR"/>
          </a:p>
        </p:txBody>
      </p:sp>
      <p:sp>
        <p:nvSpPr>
          <p:cNvPr id="5" name="Slide Number Placeholder 4"/>
          <p:cNvSpPr>
            <a:spLocks noGrp="1"/>
          </p:cNvSpPr>
          <p:nvPr>
            <p:ph type="sldNum" sz="quarter" idx="12"/>
          </p:nvPr>
        </p:nvSpPr>
        <p:spPr/>
        <p:txBody>
          <a:bodyPr/>
          <a:lstStyle/>
          <a:p>
            <a:fld id="{5376FAB4-6E95-4278-A096-F1236FF5347C}" type="slidenum">
              <a:rPr lang="fr-FR" smtClean="0"/>
              <a:t>‹N°›</a:t>
            </a:fld>
            <a:endParaRPr lang="fr-FR"/>
          </a:p>
        </p:txBody>
      </p:sp>
    </p:spTree>
    <p:extLst>
      <p:ext uri="{BB962C8B-B14F-4D97-AF65-F5344CB8AC3E}">
        <p14:creationId xmlns:p14="http://schemas.microsoft.com/office/powerpoint/2010/main" val="2745334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F7A76B-A44B-4F71-9C27-13BC8D145C7F}" type="datetime1">
              <a:rPr lang="fr-FR" smtClean="0"/>
              <a:t>03/10/2023</a:t>
            </a:fld>
            <a:endParaRPr lang="fr-FR"/>
          </a:p>
        </p:txBody>
      </p:sp>
      <p:sp>
        <p:nvSpPr>
          <p:cNvPr id="3" name="Footer Placeholder 2"/>
          <p:cNvSpPr>
            <a:spLocks noGrp="1"/>
          </p:cNvSpPr>
          <p:nvPr>
            <p:ph type="ftr" sz="quarter" idx="11"/>
          </p:nvPr>
        </p:nvSpPr>
        <p:spPr/>
        <p:txBody>
          <a:bodyPr/>
          <a:lstStyle/>
          <a:p>
            <a:r>
              <a:rPr lang="es-ES"/>
              <a:t>14th Annual WCC, Plaza 3, B1, Catalonia Barcelona Plaza</a:t>
            </a:r>
            <a:endParaRPr lang="fr-FR"/>
          </a:p>
        </p:txBody>
      </p:sp>
      <p:sp>
        <p:nvSpPr>
          <p:cNvPr id="4" name="Slide Number Placeholder 3"/>
          <p:cNvSpPr>
            <a:spLocks noGrp="1"/>
          </p:cNvSpPr>
          <p:nvPr>
            <p:ph type="sldNum" sz="quarter" idx="12"/>
          </p:nvPr>
        </p:nvSpPr>
        <p:spPr/>
        <p:txBody>
          <a:bodyPr/>
          <a:lstStyle/>
          <a:p>
            <a:fld id="{5376FAB4-6E95-4278-A096-F1236FF5347C}" type="slidenum">
              <a:rPr lang="fr-FR" smtClean="0"/>
              <a:t>‹N°›</a:t>
            </a:fld>
            <a:endParaRPr lang="fr-FR"/>
          </a:p>
        </p:txBody>
      </p:sp>
    </p:spTree>
    <p:extLst>
      <p:ext uri="{BB962C8B-B14F-4D97-AF65-F5344CB8AC3E}">
        <p14:creationId xmlns:p14="http://schemas.microsoft.com/office/powerpoint/2010/main" val="16984199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F42BDAFD-C689-4B52-88A8-51CCB00EA90F}" type="datetime1">
              <a:rPr lang="fr-FR" smtClean="0"/>
              <a:t>03/10/2023</a:t>
            </a:fld>
            <a:endParaRPr lang="fr-FR"/>
          </a:p>
        </p:txBody>
      </p:sp>
      <p:sp>
        <p:nvSpPr>
          <p:cNvPr id="6" name="Footer Placeholder 5"/>
          <p:cNvSpPr>
            <a:spLocks noGrp="1"/>
          </p:cNvSpPr>
          <p:nvPr>
            <p:ph type="ftr" sz="quarter" idx="11"/>
          </p:nvPr>
        </p:nvSpPr>
        <p:spPr/>
        <p:txBody>
          <a:bodyPr/>
          <a:lstStyle/>
          <a:p>
            <a:r>
              <a:rPr lang="es-ES"/>
              <a:t>14th Annual WCC, Plaza 3, B1, Catalonia Barcelona Plaza</a:t>
            </a:r>
            <a:endParaRPr lang="fr-FR"/>
          </a:p>
        </p:txBody>
      </p:sp>
      <p:sp>
        <p:nvSpPr>
          <p:cNvPr id="7" name="Slide Number Placeholder 6"/>
          <p:cNvSpPr>
            <a:spLocks noGrp="1"/>
          </p:cNvSpPr>
          <p:nvPr>
            <p:ph type="sldNum" sz="quarter" idx="12"/>
          </p:nvPr>
        </p:nvSpPr>
        <p:spPr/>
        <p:txBody>
          <a:bodyPr/>
          <a:lstStyle/>
          <a:p>
            <a:fld id="{5376FAB4-6E95-4278-A096-F1236FF5347C}" type="slidenum">
              <a:rPr lang="fr-FR" smtClean="0"/>
              <a:t>‹N°›</a:t>
            </a:fld>
            <a:endParaRPr lang="fr-FR"/>
          </a:p>
        </p:txBody>
      </p:sp>
    </p:spTree>
    <p:extLst>
      <p:ext uri="{BB962C8B-B14F-4D97-AF65-F5344CB8AC3E}">
        <p14:creationId xmlns:p14="http://schemas.microsoft.com/office/powerpoint/2010/main" val="561636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B16F1B8C-1D50-4218-986F-D1DC48165D9A}" type="datetime1">
              <a:rPr lang="fr-FR" smtClean="0"/>
              <a:t>03/10/2023</a:t>
            </a:fld>
            <a:endParaRPr lang="fr-FR"/>
          </a:p>
        </p:txBody>
      </p:sp>
      <p:sp>
        <p:nvSpPr>
          <p:cNvPr id="6" name="Footer Placeholder 5"/>
          <p:cNvSpPr>
            <a:spLocks noGrp="1"/>
          </p:cNvSpPr>
          <p:nvPr>
            <p:ph type="ftr" sz="quarter" idx="11"/>
          </p:nvPr>
        </p:nvSpPr>
        <p:spPr/>
        <p:txBody>
          <a:bodyPr/>
          <a:lstStyle/>
          <a:p>
            <a:r>
              <a:rPr lang="es-ES"/>
              <a:t>14th Annual WCC, Plaza 3, B1, Catalonia Barcelona Plaza</a:t>
            </a:r>
            <a:endParaRPr lang="fr-FR"/>
          </a:p>
        </p:txBody>
      </p:sp>
      <p:sp>
        <p:nvSpPr>
          <p:cNvPr id="7" name="Slide Number Placeholder 6"/>
          <p:cNvSpPr>
            <a:spLocks noGrp="1"/>
          </p:cNvSpPr>
          <p:nvPr>
            <p:ph type="sldNum" sz="quarter" idx="12"/>
          </p:nvPr>
        </p:nvSpPr>
        <p:spPr/>
        <p:txBody>
          <a:bodyPr/>
          <a:lstStyle/>
          <a:p>
            <a:fld id="{5376FAB4-6E95-4278-A096-F1236FF5347C}" type="slidenum">
              <a:rPr lang="fr-FR" smtClean="0"/>
              <a:t>‹N°›</a:t>
            </a:fld>
            <a:endParaRPr lang="fr-FR"/>
          </a:p>
        </p:txBody>
      </p:sp>
    </p:spTree>
    <p:extLst>
      <p:ext uri="{BB962C8B-B14F-4D97-AF65-F5344CB8AC3E}">
        <p14:creationId xmlns:p14="http://schemas.microsoft.com/office/powerpoint/2010/main" val="372470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E8CA04-86CA-4887-A176-EE0164472845}" type="datetime1">
              <a:rPr lang="fr-FR" smtClean="0"/>
              <a:t>03/10/2023</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ES"/>
              <a:t>14th Annual WCC, Plaza 3, B1, Catalonia Barcelona Plaza</a:t>
            </a:r>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76FAB4-6E95-4278-A096-F1236FF5347C}" type="slidenum">
              <a:rPr lang="fr-FR" smtClean="0"/>
              <a:t>‹N°›</a:t>
            </a:fld>
            <a:endParaRPr lang="fr-FR"/>
          </a:p>
        </p:txBody>
      </p:sp>
    </p:spTree>
    <p:extLst>
      <p:ext uri="{BB962C8B-B14F-4D97-AF65-F5344CB8AC3E}">
        <p14:creationId xmlns:p14="http://schemas.microsoft.com/office/powerpoint/2010/main" val="21597254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982638" y="2657303"/>
            <a:ext cx="7178723" cy="1790700"/>
          </a:xfrm>
        </p:spPr>
        <p:txBody>
          <a:bodyPr>
            <a:normAutofit fontScale="90000"/>
          </a:bodyPr>
          <a:lstStyle/>
          <a:p>
            <a:pPr algn="just">
              <a:lnSpc>
                <a:spcPct val="150000"/>
              </a:lnSpc>
            </a:pPr>
            <a:r>
              <a:rPr lang="en-US" sz="2400" b="1" dirty="0">
                <a:latin typeface="Arial Black" panose="020B0A04020102020204" pitchFamily="34" charset="0"/>
                <a:cs typeface="Arial" panose="020B0604020202020204" pitchFamily="34" charset="0"/>
              </a:rPr>
              <a:t>Three years of experience in radiotherapy on a Halcyon 2.0 linear accelerator at the </a:t>
            </a:r>
            <a:r>
              <a:rPr lang="en-US" sz="2400" b="1" dirty="0" err="1">
                <a:latin typeface="Arial Black" panose="020B0A04020102020204" pitchFamily="34" charset="0"/>
                <a:cs typeface="Arial" panose="020B0604020202020204" pitchFamily="34" charset="0"/>
              </a:rPr>
              <a:t>Muk</a:t>
            </a:r>
            <a:r>
              <a:rPr lang="en-US" sz="2400" b="1" dirty="0">
                <a:latin typeface="Arial Black" panose="020B0A04020102020204" pitchFamily="34" charset="0"/>
                <a:cs typeface="Arial" panose="020B0604020202020204" pitchFamily="34" charset="0"/>
              </a:rPr>
              <a:t> and </a:t>
            </a:r>
            <a:r>
              <a:rPr lang="en-US" sz="2400" b="1" dirty="0" err="1">
                <a:latin typeface="Arial Black" panose="020B0A04020102020204" pitchFamily="34" charset="0"/>
                <a:cs typeface="Arial" panose="020B0604020202020204" pitchFamily="34" charset="0"/>
              </a:rPr>
              <a:t>Maseb</a:t>
            </a:r>
            <a:r>
              <a:rPr lang="en-US" sz="2400" b="1" dirty="0">
                <a:latin typeface="Arial Black" panose="020B0A04020102020204" pitchFamily="34" charset="0"/>
                <a:cs typeface="Arial" panose="020B0604020202020204" pitchFamily="34" charset="0"/>
              </a:rPr>
              <a:t> radiotherapy center in Kinshasa (Democratic Republic of Congo)</a:t>
            </a:r>
            <a:endParaRPr lang="fr-FR" sz="2400" dirty="0">
              <a:latin typeface="Arial Black" panose="020B0A04020102020204" pitchFamily="34" charset="0"/>
              <a:cs typeface="Arial" panose="020B0604020202020204" pitchFamily="34" charset="0"/>
            </a:endParaRPr>
          </a:p>
        </p:txBody>
      </p:sp>
      <p:sp>
        <p:nvSpPr>
          <p:cNvPr id="3" name="Sous-titre 2"/>
          <p:cNvSpPr>
            <a:spLocks noGrp="1"/>
          </p:cNvSpPr>
          <p:nvPr>
            <p:ph type="subTitle" idx="1"/>
          </p:nvPr>
        </p:nvSpPr>
        <p:spPr>
          <a:xfrm>
            <a:off x="1303361" y="5522867"/>
            <a:ext cx="6858000" cy="833484"/>
          </a:xfrm>
        </p:spPr>
        <p:txBody>
          <a:bodyPr>
            <a:normAutofit/>
          </a:bodyPr>
          <a:lstStyle/>
          <a:p>
            <a:r>
              <a:rPr lang="en-US" b="1" u="sng" dirty="0">
                <a:latin typeface="Arial" panose="020B0604020202020204" pitchFamily="34" charset="0"/>
                <a:cs typeface="Arial" panose="020B0604020202020204" pitchFamily="34" charset="0"/>
              </a:rPr>
              <a:t>Dr. Mahomed YESSOUFOU, Dr Arnold SULU </a:t>
            </a:r>
          </a:p>
        </p:txBody>
      </p:sp>
      <p:pic>
        <p:nvPicPr>
          <p:cNvPr id="4" name="Image 3"/>
          <p:cNvPicPr>
            <a:picLocks noChangeAspect="1"/>
          </p:cNvPicPr>
          <p:nvPr/>
        </p:nvPicPr>
        <p:blipFill>
          <a:blip r:embed="rId3"/>
          <a:stretch>
            <a:fillRect/>
          </a:stretch>
        </p:blipFill>
        <p:spPr>
          <a:xfrm>
            <a:off x="396573" y="0"/>
            <a:ext cx="8077900" cy="1865538"/>
          </a:xfrm>
          <a:prstGeom prst="rect">
            <a:avLst/>
          </a:prstGeom>
        </p:spPr>
      </p:pic>
      <p:sp>
        <p:nvSpPr>
          <p:cNvPr id="7" name="Espace réservé du numéro de diapositive 6"/>
          <p:cNvSpPr>
            <a:spLocks noGrp="1"/>
          </p:cNvSpPr>
          <p:nvPr>
            <p:ph type="sldNum" sz="quarter" idx="12"/>
          </p:nvPr>
        </p:nvSpPr>
        <p:spPr/>
        <p:txBody>
          <a:bodyPr/>
          <a:lstStyle/>
          <a:p>
            <a:fld id="{5376FAB4-6E95-4278-A096-F1236FF5347C}" type="slidenum">
              <a:rPr lang="fr-FR" smtClean="0"/>
              <a:t>1</a:t>
            </a:fld>
            <a:endParaRPr lang="fr-FR"/>
          </a:p>
        </p:txBody>
      </p:sp>
    </p:spTree>
    <p:extLst>
      <p:ext uri="{BB962C8B-B14F-4D97-AF65-F5344CB8AC3E}">
        <p14:creationId xmlns:p14="http://schemas.microsoft.com/office/powerpoint/2010/main" val="8262180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1977" y="302848"/>
            <a:ext cx="8797626" cy="583574"/>
          </a:xfrm>
        </p:spPr>
        <p:txBody>
          <a:bodyPr vert="horz" lIns="68580" tIns="34290" rIns="68580" bIns="34290" rtlCol="0" anchor="ctr">
            <a:normAutofit fontScale="90000"/>
          </a:bodyPr>
          <a:lstStyle/>
          <a:p>
            <a:r>
              <a:rPr lang="fr-FR" sz="2700" b="1" dirty="0">
                <a:latin typeface="Arial Black" panose="020B0A04020102020204" pitchFamily="34" charset="0"/>
                <a:cs typeface="Arial" panose="020B0604020202020204" pitchFamily="34" charset="0"/>
              </a:rPr>
              <a:t>The </a:t>
            </a:r>
            <a:r>
              <a:rPr lang="fr-FR" sz="2700" b="1" dirty="0" err="1">
                <a:latin typeface="Arial Black" panose="020B0A04020102020204" pitchFamily="34" charset="0"/>
                <a:cs typeface="Arial" panose="020B0604020202020204" pitchFamily="34" charset="0"/>
              </a:rPr>
              <a:t>Muk</a:t>
            </a:r>
            <a:r>
              <a:rPr lang="fr-FR" sz="2700" b="1" dirty="0">
                <a:latin typeface="Arial Black" panose="020B0A04020102020204" pitchFamily="34" charset="0"/>
                <a:cs typeface="Arial" panose="020B0604020202020204" pitchFamily="34" charset="0"/>
              </a:rPr>
              <a:t> et </a:t>
            </a:r>
            <a:r>
              <a:rPr lang="fr-FR" sz="2700" b="1" dirty="0" err="1">
                <a:latin typeface="Arial Black" panose="020B0A04020102020204" pitchFamily="34" charset="0"/>
                <a:cs typeface="Arial" panose="020B0604020202020204" pitchFamily="34" charset="0"/>
              </a:rPr>
              <a:t>Maseb</a:t>
            </a:r>
            <a:r>
              <a:rPr lang="fr-FR" sz="2700" b="1" dirty="0">
                <a:latin typeface="Arial Black" panose="020B0A04020102020204" pitchFamily="34" charset="0"/>
                <a:cs typeface="Arial" panose="020B0604020202020204" pitchFamily="34" charset="0"/>
              </a:rPr>
              <a:t> </a:t>
            </a:r>
            <a:r>
              <a:rPr lang="fr-FR" sz="2700" b="1" dirty="0" err="1">
                <a:latin typeface="Arial Black" panose="020B0A04020102020204" pitchFamily="34" charset="0"/>
                <a:cs typeface="Arial" panose="020B0604020202020204" pitchFamily="34" charset="0"/>
              </a:rPr>
              <a:t>radiotherapy</a:t>
            </a:r>
            <a:r>
              <a:rPr lang="fr-FR" sz="2700" b="1" dirty="0">
                <a:latin typeface="Arial Black" panose="020B0A04020102020204" pitchFamily="34" charset="0"/>
                <a:cs typeface="Arial" panose="020B0604020202020204" pitchFamily="34" charset="0"/>
              </a:rPr>
              <a:t> center Equipment</a:t>
            </a: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10</a:t>
            </a:fld>
            <a:endParaRPr lang="fr-BE"/>
          </a:p>
        </p:txBody>
      </p:sp>
      <p:sp>
        <p:nvSpPr>
          <p:cNvPr id="13" name="ZoneTexte 12"/>
          <p:cNvSpPr txBox="1"/>
          <p:nvPr/>
        </p:nvSpPr>
        <p:spPr>
          <a:xfrm>
            <a:off x="121976" y="5763731"/>
            <a:ext cx="2906974" cy="400110"/>
          </a:xfrm>
          <a:prstGeom prst="rect">
            <a:avLst/>
          </a:prstGeom>
          <a:noFill/>
        </p:spPr>
        <p:txBody>
          <a:bodyPr wrap="square" rtlCol="0">
            <a:spAutoFit/>
          </a:bodyPr>
          <a:lstStyle/>
          <a:p>
            <a:r>
              <a:rPr lang="fr-FR" sz="2000" dirty="0">
                <a:latin typeface="Arial" panose="020B0604020202020204" pitchFamily="34" charset="0"/>
                <a:cs typeface="Arial" panose="020B0604020202020204" pitchFamily="34" charset="0"/>
              </a:rPr>
              <a:t>Simulation Scanner  </a:t>
            </a:r>
          </a:p>
        </p:txBody>
      </p:sp>
      <p:pic>
        <p:nvPicPr>
          <p:cNvPr id="11" name="Image 10"/>
          <p:cNvPicPr>
            <a:picLocks noChangeAspect="1"/>
          </p:cNvPicPr>
          <p:nvPr/>
        </p:nvPicPr>
        <p:blipFill rotWithShape="1">
          <a:blip r:embed="rId2"/>
          <a:srcRect l="37623" t="19916" r="12344" b="17957"/>
          <a:stretch/>
        </p:blipFill>
        <p:spPr>
          <a:xfrm>
            <a:off x="121976" y="918191"/>
            <a:ext cx="5849326" cy="4083493"/>
          </a:xfrm>
          <a:prstGeom prst="rect">
            <a:avLst/>
          </a:prstGeom>
        </p:spPr>
      </p:pic>
      <p:sp>
        <p:nvSpPr>
          <p:cNvPr id="14" name="Rectangle 13"/>
          <p:cNvSpPr/>
          <p:nvPr/>
        </p:nvSpPr>
        <p:spPr>
          <a:xfrm>
            <a:off x="4317381" y="1003799"/>
            <a:ext cx="5009581" cy="707886"/>
          </a:xfrm>
          <a:prstGeom prst="rect">
            <a:avLst/>
          </a:prstGeom>
        </p:spPr>
        <p:txBody>
          <a:bodyPr wrap="square">
            <a:spAutoFit/>
          </a:bodyPr>
          <a:lstStyle/>
          <a:p>
            <a:r>
              <a:rPr lang="fr-FR" sz="2000" dirty="0">
                <a:latin typeface="Arial" panose="020B0604020202020204" pitchFamily="34" charset="0"/>
                <a:cs typeface="Arial" panose="020B0604020202020204" pitchFamily="34" charset="0"/>
              </a:rPr>
              <a:t>The center </a:t>
            </a:r>
            <a:r>
              <a:rPr lang="fr-FR" sz="2000" dirty="0" err="1">
                <a:latin typeface="Arial" panose="020B0604020202020204" pitchFamily="34" charset="0"/>
                <a:cs typeface="Arial" panose="020B0604020202020204" pitchFamily="34" charset="0"/>
              </a:rPr>
              <a:t>is</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equipped</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with</a:t>
            </a:r>
            <a:r>
              <a:rPr lang="fr-FR" sz="2000" dirty="0">
                <a:latin typeface="Arial" panose="020B0604020202020204" pitchFamily="34" charset="0"/>
                <a:cs typeface="Arial" panose="020B0604020202020204" pitchFamily="34" charset="0"/>
              </a:rPr>
              <a:t> a </a:t>
            </a:r>
            <a:r>
              <a:rPr lang="fr-FR" sz="2000" dirty="0" err="1">
                <a:latin typeface="Arial" panose="020B0604020202020204" pitchFamily="34" charset="0"/>
                <a:cs typeface="Arial" panose="020B0604020202020204" pitchFamily="34" charset="0"/>
              </a:rPr>
              <a:t>dedicated</a:t>
            </a:r>
            <a:r>
              <a:rPr lang="fr-FR" sz="2000" dirty="0">
                <a:latin typeface="Arial" panose="020B0604020202020204" pitchFamily="34" charset="0"/>
                <a:cs typeface="Arial" panose="020B0604020202020204" pitchFamily="34" charset="0"/>
              </a:rPr>
              <a:t> General Electric for simulations </a:t>
            </a:r>
          </a:p>
        </p:txBody>
      </p:sp>
      <p:sp>
        <p:nvSpPr>
          <p:cNvPr id="15" name="Rectangle 14"/>
          <p:cNvSpPr/>
          <p:nvPr/>
        </p:nvSpPr>
        <p:spPr>
          <a:xfrm>
            <a:off x="4236775" y="1829063"/>
            <a:ext cx="4453463" cy="400110"/>
          </a:xfrm>
          <a:prstGeom prst="rect">
            <a:avLst/>
          </a:prstGeom>
        </p:spPr>
        <p:txBody>
          <a:bodyPr wrap="none">
            <a:spAutoFit/>
          </a:bodyPr>
          <a:lstStyle/>
          <a:p>
            <a:r>
              <a:rPr lang="fr-FR" sz="2000" dirty="0">
                <a:latin typeface="Arial" panose="020B0604020202020204" pitchFamily="34" charset="0"/>
                <a:cs typeface="Arial" panose="020B0604020202020204" pitchFamily="34" charset="0"/>
              </a:rPr>
              <a:t>It has a large bore(80 cm in </a:t>
            </a:r>
            <a:r>
              <a:rPr lang="fr-FR" sz="2000" dirty="0" err="1">
                <a:latin typeface="Arial" panose="020B0604020202020204" pitchFamily="34" charset="0"/>
                <a:cs typeface="Arial" panose="020B0604020202020204" pitchFamily="34" charset="0"/>
              </a:rPr>
              <a:t>diameter</a:t>
            </a:r>
            <a:r>
              <a:rPr lang="fr-FR" sz="2000" dirty="0">
                <a:latin typeface="Arial" panose="020B0604020202020204" pitchFamily="34" charset="0"/>
                <a:cs typeface="Arial" panose="020B0604020202020204" pitchFamily="34" charset="0"/>
              </a:rPr>
              <a:t>)</a:t>
            </a:r>
          </a:p>
        </p:txBody>
      </p:sp>
      <p:sp>
        <p:nvSpPr>
          <p:cNvPr id="16" name="Rectangle 15"/>
          <p:cNvSpPr/>
          <p:nvPr/>
        </p:nvSpPr>
        <p:spPr>
          <a:xfrm>
            <a:off x="4318663" y="2295425"/>
            <a:ext cx="3190553" cy="400110"/>
          </a:xfrm>
          <a:prstGeom prst="rect">
            <a:avLst/>
          </a:prstGeom>
        </p:spPr>
        <p:txBody>
          <a:bodyPr wrap="none">
            <a:spAutoFit/>
          </a:bodyPr>
          <a:lstStyle/>
          <a:p>
            <a:r>
              <a:rPr lang="fr-FR" sz="2000" dirty="0">
                <a:latin typeface="Arial" panose="020B0604020202020204" pitchFamily="34" charset="0"/>
                <a:cs typeface="Arial" panose="020B0604020202020204" pitchFamily="34" charset="0"/>
              </a:rPr>
              <a:t>A flat table for </a:t>
            </a:r>
            <a:r>
              <a:rPr lang="fr-FR" sz="2000" dirty="0" err="1">
                <a:latin typeface="Arial" panose="020B0604020202020204" pitchFamily="34" charset="0"/>
                <a:cs typeface="Arial" panose="020B0604020202020204" pitchFamily="34" charset="0"/>
              </a:rPr>
              <a:t>positionning</a:t>
            </a:r>
            <a:endParaRPr lang="fr-FR" sz="2000" dirty="0">
              <a:latin typeface="Arial" panose="020B0604020202020204" pitchFamily="34" charset="0"/>
              <a:cs typeface="Arial" panose="020B0604020202020204" pitchFamily="34" charset="0"/>
            </a:endParaRPr>
          </a:p>
        </p:txBody>
      </p:sp>
      <p:sp>
        <p:nvSpPr>
          <p:cNvPr id="17" name="Rectangle 16"/>
          <p:cNvSpPr/>
          <p:nvPr/>
        </p:nvSpPr>
        <p:spPr>
          <a:xfrm>
            <a:off x="2630569" y="5041588"/>
            <a:ext cx="6482686" cy="707886"/>
          </a:xfrm>
          <a:prstGeom prst="rect">
            <a:avLst/>
          </a:prstGeom>
        </p:spPr>
        <p:txBody>
          <a:bodyPr wrap="square">
            <a:spAutoFit/>
          </a:bodyPr>
          <a:lstStyle/>
          <a:p>
            <a:r>
              <a:rPr lang="fr-FR" sz="2000" dirty="0">
                <a:latin typeface="Arial" panose="020B0604020202020204" pitchFamily="34" charset="0"/>
                <a:cs typeface="Arial" panose="020B0604020202020204" pitchFamily="34" charset="0"/>
              </a:rPr>
              <a:t>It </a:t>
            </a:r>
            <a:r>
              <a:rPr lang="fr-FR" sz="2000" dirty="0" err="1">
                <a:latin typeface="Arial" panose="020B0604020202020204" pitchFamily="34" charset="0"/>
                <a:cs typeface="Arial" panose="020B0604020202020204" pitchFamily="34" charset="0"/>
              </a:rPr>
              <a:t>is</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equipped</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with</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built</a:t>
            </a:r>
            <a:r>
              <a:rPr lang="fr-FR" sz="2000" dirty="0">
                <a:latin typeface="Arial" panose="020B0604020202020204" pitchFamily="34" charset="0"/>
                <a:cs typeface="Arial" panose="020B0604020202020204" pitchFamily="34" charset="0"/>
              </a:rPr>
              <a:t>-in laser and mobile lasers and </a:t>
            </a:r>
            <a:r>
              <a:rPr lang="fr-FR" sz="2000" dirty="0" err="1">
                <a:latin typeface="Arial" panose="020B0604020202020204" pitchFamily="34" charset="0"/>
                <a:cs typeface="Arial" panose="020B0604020202020204" pitchFamily="34" charset="0"/>
              </a:rPr>
              <a:t>special</a:t>
            </a:r>
            <a:r>
              <a:rPr lang="fr-FR" sz="2000" dirty="0">
                <a:latin typeface="Arial" panose="020B0604020202020204" pitchFamily="34" charset="0"/>
                <a:cs typeface="Arial" panose="020B0604020202020204" pitchFamily="34" charset="0"/>
              </a:rPr>
              <a:t> software for </a:t>
            </a:r>
            <a:r>
              <a:rPr lang="fr-FR" sz="2000" dirty="0" err="1">
                <a:latin typeface="Arial" panose="020B0604020202020204" pitchFamily="34" charset="0"/>
                <a:cs typeface="Arial" panose="020B0604020202020204" pitchFamily="34" charset="0"/>
              </a:rPr>
              <a:t>virtual</a:t>
            </a:r>
            <a:r>
              <a:rPr lang="fr-FR" sz="2000" dirty="0">
                <a:latin typeface="Arial" panose="020B0604020202020204" pitchFamily="34" charset="0"/>
                <a:cs typeface="Arial" panose="020B0604020202020204" pitchFamily="34" charset="0"/>
              </a:rPr>
              <a:t> simulation.</a:t>
            </a:r>
          </a:p>
        </p:txBody>
      </p:sp>
      <p:sp>
        <p:nvSpPr>
          <p:cNvPr id="22" name="Ellipse 21"/>
          <p:cNvSpPr/>
          <p:nvPr/>
        </p:nvSpPr>
        <p:spPr>
          <a:xfrm>
            <a:off x="777921" y="1446522"/>
            <a:ext cx="545911" cy="27309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p:cNvSpPr/>
          <p:nvPr/>
        </p:nvSpPr>
        <p:spPr>
          <a:xfrm>
            <a:off x="3388259" y="1438590"/>
            <a:ext cx="610535" cy="28102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à coins arrondis 23"/>
          <p:cNvSpPr/>
          <p:nvPr/>
        </p:nvSpPr>
        <p:spPr>
          <a:xfrm>
            <a:off x="3780430" y="1044743"/>
            <a:ext cx="469993" cy="4427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à coins arrondis 24"/>
          <p:cNvSpPr/>
          <p:nvPr/>
        </p:nvSpPr>
        <p:spPr>
          <a:xfrm>
            <a:off x="490447" y="869327"/>
            <a:ext cx="469993" cy="4427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à coins arrondis 25"/>
          <p:cNvSpPr/>
          <p:nvPr/>
        </p:nvSpPr>
        <p:spPr>
          <a:xfrm>
            <a:off x="832129" y="1254013"/>
            <a:ext cx="195269" cy="250548"/>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261744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5376FAB4-6E95-4278-A096-F1236FF5347C}" type="slidenum">
              <a:rPr lang="fr-FR" smtClean="0"/>
              <a:t>11</a:t>
            </a:fld>
            <a:endParaRPr lang="fr-FR"/>
          </a:p>
        </p:txBody>
      </p:sp>
      <p:pic>
        <p:nvPicPr>
          <p:cNvPr id="5" name="Image 4"/>
          <p:cNvPicPr>
            <a:picLocks noChangeAspect="1"/>
          </p:cNvPicPr>
          <p:nvPr/>
        </p:nvPicPr>
        <p:blipFill rotWithShape="1">
          <a:blip r:embed="rId3"/>
          <a:srcRect l="51993" t="15625" r="5840" b="17397"/>
          <a:stretch/>
        </p:blipFill>
        <p:spPr>
          <a:xfrm>
            <a:off x="-1" y="0"/>
            <a:ext cx="6457951" cy="5767174"/>
          </a:xfrm>
          <a:prstGeom prst="rect">
            <a:avLst/>
          </a:prstGeom>
        </p:spPr>
      </p:pic>
      <p:sp>
        <p:nvSpPr>
          <p:cNvPr id="6" name="ZoneTexte 5"/>
          <p:cNvSpPr txBox="1"/>
          <p:nvPr/>
        </p:nvSpPr>
        <p:spPr>
          <a:xfrm>
            <a:off x="6457950" y="384867"/>
            <a:ext cx="2634402" cy="3785652"/>
          </a:xfrm>
          <a:prstGeom prst="rect">
            <a:avLst/>
          </a:prstGeom>
          <a:noFill/>
        </p:spPr>
        <p:txBody>
          <a:bodyPr wrap="square" rtlCol="0">
            <a:spAutoFit/>
          </a:bodyPr>
          <a:lstStyle/>
          <a:p>
            <a:pPr>
              <a:lnSpc>
                <a:spcPct val="150000"/>
              </a:lnSpc>
            </a:pPr>
            <a:r>
              <a:rPr lang="fr-FR" sz="2000" dirty="0">
                <a:latin typeface="Arial" panose="020B0604020202020204" pitchFamily="34" charset="0"/>
                <a:cs typeface="Arial" panose="020B0604020202020204" pitchFamily="34" charset="0"/>
              </a:rPr>
              <a:t>1: </a:t>
            </a:r>
            <a:r>
              <a:rPr lang="fr-FR" sz="2000" dirty="0" err="1">
                <a:latin typeface="Arial" panose="020B0604020202020204" pitchFamily="34" charset="0"/>
                <a:cs typeface="Arial" panose="020B0604020202020204" pitchFamily="34" charset="0"/>
              </a:rPr>
              <a:t>touch</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screen</a:t>
            </a:r>
            <a:r>
              <a:rPr lang="fr-FR" sz="2000" dirty="0">
                <a:latin typeface="Arial" panose="020B0604020202020204" pitchFamily="34" charset="0"/>
                <a:cs typeface="Arial" panose="020B0604020202020204" pitchFamily="34" charset="0"/>
              </a:rPr>
              <a:t>; </a:t>
            </a:r>
          </a:p>
          <a:p>
            <a:pPr>
              <a:lnSpc>
                <a:spcPct val="150000"/>
              </a:lnSpc>
            </a:pPr>
            <a:r>
              <a:rPr lang="fr-FR" sz="2000" dirty="0">
                <a:latin typeface="Arial" panose="020B0604020202020204" pitchFamily="34" charset="0"/>
                <a:cs typeface="Arial" panose="020B0604020202020204" pitchFamily="34" charset="0"/>
              </a:rPr>
              <a:t>2: </a:t>
            </a:r>
            <a:r>
              <a:rPr lang="fr-FR" sz="2000" dirty="0" err="1">
                <a:latin typeface="Arial" panose="020B0604020202020204" pitchFamily="34" charset="0"/>
                <a:cs typeface="Arial" panose="020B0604020202020204" pitchFamily="34" charset="0"/>
              </a:rPr>
              <a:t>orders</a:t>
            </a:r>
            <a:r>
              <a:rPr lang="fr-FR" sz="2000" dirty="0">
                <a:latin typeface="Arial" panose="020B0604020202020204" pitchFamily="34" charset="0"/>
                <a:cs typeface="Arial" panose="020B0604020202020204" pitchFamily="34" charset="0"/>
              </a:rPr>
              <a:t> of shift;</a:t>
            </a:r>
          </a:p>
          <a:p>
            <a:pPr>
              <a:lnSpc>
                <a:spcPct val="150000"/>
              </a:lnSpc>
            </a:pPr>
            <a:r>
              <a:rPr lang="fr-FR" sz="2000" dirty="0">
                <a:latin typeface="Arial" panose="020B0604020202020204" pitchFamily="34" charset="0"/>
                <a:cs typeface="Arial" panose="020B0604020202020204" pitchFamily="34" charset="0"/>
              </a:rPr>
              <a:t>3: tunnel</a:t>
            </a:r>
          </a:p>
          <a:p>
            <a:pPr>
              <a:lnSpc>
                <a:spcPct val="150000"/>
              </a:lnSpc>
            </a:pPr>
            <a:r>
              <a:rPr lang="fr-FR" sz="2000" dirty="0">
                <a:latin typeface="Arial" panose="020B0604020202020204" pitchFamily="34" charset="0"/>
                <a:cs typeface="Arial" panose="020B0604020202020204" pitchFamily="34" charset="0"/>
              </a:rPr>
              <a:t>4: camera</a:t>
            </a:r>
          </a:p>
          <a:p>
            <a:pPr>
              <a:lnSpc>
                <a:spcPct val="150000"/>
              </a:lnSpc>
            </a:pPr>
            <a:r>
              <a:rPr lang="fr-FR" sz="2000" dirty="0">
                <a:latin typeface="Arial" panose="020B0604020202020204" pitchFamily="34" charset="0"/>
                <a:cs typeface="Arial" panose="020B0604020202020204" pitchFamily="34" charset="0"/>
              </a:rPr>
              <a:t>5: detector of table collisions</a:t>
            </a:r>
          </a:p>
          <a:p>
            <a:pPr>
              <a:lnSpc>
                <a:spcPct val="150000"/>
              </a:lnSpc>
            </a:pPr>
            <a:r>
              <a:rPr lang="fr-FR" sz="2000" dirty="0">
                <a:latin typeface="Arial" panose="020B0604020202020204" pitchFamily="34" charset="0"/>
                <a:cs typeface="Arial" panose="020B0604020202020204" pitchFamily="34" charset="0"/>
              </a:rPr>
              <a:t>6: emergency stop </a:t>
            </a:r>
            <a:r>
              <a:rPr lang="fr-FR" sz="2000" dirty="0" err="1">
                <a:latin typeface="Arial" panose="020B0604020202020204" pitchFamily="34" charset="0"/>
                <a:cs typeface="Arial" panose="020B0604020202020204" pitchFamily="34" charset="0"/>
              </a:rPr>
              <a:t>button</a:t>
            </a:r>
            <a:endParaRPr lang="fr-FR" sz="2000" dirty="0">
              <a:latin typeface="Arial" panose="020B0604020202020204" pitchFamily="34" charset="0"/>
              <a:cs typeface="Arial" panose="020B0604020202020204" pitchFamily="34" charset="0"/>
            </a:endParaRPr>
          </a:p>
        </p:txBody>
      </p:sp>
      <p:sp>
        <p:nvSpPr>
          <p:cNvPr id="7" name="Rectangle 6"/>
          <p:cNvSpPr/>
          <p:nvPr/>
        </p:nvSpPr>
        <p:spPr>
          <a:xfrm>
            <a:off x="0" y="5690376"/>
            <a:ext cx="8678105" cy="923330"/>
          </a:xfrm>
          <a:prstGeom prst="rect">
            <a:avLst/>
          </a:prstGeom>
        </p:spPr>
        <p:txBody>
          <a:bodyPr wrap="square">
            <a:spAutoFit/>
          </a:bodyPr>
          <a:lstStyle/>
          <a:p>
            <a:r>
              <a:rPr lang="en-US" dirty="0"/>
              <a:t>The Treatment Planning System (TPS) is the combination of software and hardware used to generate the geometry of the treatment beam and calculate the expected dose distribution in the patient's tissues.</a:t>
            </a:r>
            <a:endParaRPr lang="fr-FR" dirty="0"/>
          </a:p>
        </p:txBody>
      </p:sp>
    </p:spTree>
    <p:extLst>
      <p:ext uri="{BB962C8B-B14F-4D97-AF65-F5344CB8AC3E}">
        <p14:creationId xmlns:p14="http://schemas.microsoft.com/office/powerpoint/2010/main" val="23089201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latin typeface="Arial Black" panose="020B0A04020102020204" pitchFamily="34" charset="0"/>
              </a:rPr>
              <a:t>Goal of the </a:t>
            </a:r>
            <a:r>
              <a:rPr lang="fr-FR" dirty="0" err="1">
                <a:latin typeface="Arial Black" panose="020B0A04020102020204" pitchFamily="34" charset="0"/>
              </a:rPr>
              <a:t>study</a:t>
            </a:r>
            <a:endParaRPr lang="fr-FR" dirty="0">
              <a:latin typeface="Arial Black" panose="020B0A04020102020204" pitchFamily="34" charset="0"/>
            </a:endParaRPr>
          </a:p>
        </p:txBody>
      </p:sp>
      <p:sp>
        <p:nvSpPr>
          <p:cNvPr id="3" name="Espace réservé du contenu 2"/>
          <p:cNvSpPr>
            <a:spLocks noGrp="1"/>
          </p:cNvSpPr>
          <p:nvPr>
            <p:ph idx="1"/>
          </p:nvPr>
        </p:nvSpPr>
        <p:spPr/>
        <p:txBody>
          <a:bodyPr/>
          <a:lstStyle/>
          <a:p>
            <a:pPr algn="just">
              <a:lnSpc>
                <a:spcPct val="150000"/>
              </a:lnSpc>
            </a:pPr>
            <a:r>
              <a:rPr lang="fr-FR" dirty="0">
                <a:latin typeface="Arial" panose="020B0604020202020204" pitchFamily="34" charset="0"/>
                <a:cs typeface="Arial" panose="020B0604020202020204" pitchFamily="34" charset="0"/>
              </a:rPr>
              <a:t>To </a:t>
            </a:r>
            <a:r>
              <a:rPr lang="fr-FR" dirty="0" err="1">
                <a:latin typeface="Arial" panose="020B0604020202020204" pitchFamily="34" charset="0"/>
                <a:cs typeface="Arial" panose="020B0604020202020204" pitchFamily="34" charset="0"/>
              </a:rPr>
              <a:t>describe</a:t>
            </a:r>
            <a:r>
              <a:rPr lang="fr-FR" dirty="0">
                <a:latin typeface="Arial" panose="020B0604020202020204" pitchFamily="34" charset="0"/>
                <a:cs typeface="Arial" panose="020B0604020202020204" pitchFamily="34" charset="0"/>
              </a:rPr>
              <a:t> the </a:t>
            </a:r>
            <a:r>
              <a:rPr lang="fr-FR" dirty="0" err="1">
                <a:latin typeface="Arial" panose="020B0604020202020204" pitchFamily="34" charset="0"/>
                <a:cs typeface="Arial" panose="020B0604020202020204" pitchFamily="34" charset="0"/>
              </a:rPr>
              <a:t>clinical</a:t>
            </a:r>
            <a:r>
              <a:rPr lang="fr-FR" dirty="0">
                <a:latin typeface="Arial" panose="020B0604020202020204" pitchFamily="34" charset="0"/>
                <a:cs typeface="Arial" panose="020B0604020202020204" pitchFamily="34" charset="0"/>
              </a:rPr>
              <a:t> and </a:t>
            </a:r>
            <a:r>
              <a:rPr lang="fr-FR" dirty="0" err="1">
                <a:latin typeface="Arial" panose="020B0604020202020204" pitchFamily="34" charset="0"/>
                <a:cs typeface="Arial" panose="020B0604020202020204" pitchFamily="34" charset="0"/>
              </a:rPr>
              <a:t>pathological</a:t>
            </a:r>
            <a:r>
              <a:rPr lang="fr-FR" dirty="0">
                <a:latin typeface="Arial" panose="020B0604020202020204" pitchFamily="34" charset="0"/>
                <a:cs typeface="Arial" panose="020B0604020202020204" pitchFamily="34" charset="0"/>
              </a:rPr>
              <a:t> profile and </a:t>
            </a:r>
            <a:r>
              <a:rPr lang="fr-FR" dirty="0" err="1">
                <a:latin typeface="Arial" panose="020B0604020202020204" pitchFamily="34" charset="0"/>
                <a:cs typeface="Arial" panose="020B0604020202020204" pitchFamily="34" charset="0"/>
              </a:rPr>
              <a:t>therapeutic</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results</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obtained</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from</a:t>
            </a:r>
            <a:r>
              <a:rPr lang="fr-FR" dirty="0">
                <a:latin typeface="Arial" panose="020B0604020202020204" pitchFamily="34" charset="0"/>
                <a:cs typeface="Arial" panose="020B0604020202020204" pitchFamily="34" charset="0"/>
              </a:rPr>
              <a:t> patients </a:t>
            </a:r>
            <a:r>
              <a:rPr lang="fr-FR" dirty="0" err="1">
                <a:latin typeface="Arial" panose="020B0604020202020204" pitchFamily="34" charset="0"/>
                <a:cs typeface="Arial" panose="020B0604020202020204" pitchFamily="34" charset="0"/>
              </a:rPr>
              <a:t>admitted</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between</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febrary</a:t>
            </a:r>
            <a:r>
              <a:rPr lang="fr-FR" dirty="0">
                <a:latin typeface="Arial" panose="020B0604020202020204" pitchFamily="34" charset="0"/>
                <a:cs typeface="Arial" panose="020B0604020202020204" pitchFamily="34" charset="0"/>
              </a:rPr>
              <a:t> 27, 2020 to </a:t>
            </a:r>
            <a:r>
              <a:rPr lang="fr-FR" dirty="0" err="1">
                <a:latin typeface="Arial" panose="020B0604020202020204" pitchFamily="34" charset="0"/>
                <a:cs typeface="Arial" panose="020B0604020202020204" pitchFamily="34" charset="0"/>
              </a:rPr>
              <a:t>december</a:t>
            </a:r>
            <a:r>
              <a:rPr lang="fr-FR" dirty="0">
                <a:latin typeface="Arial" panose="020B0604020202020204" pitchFamily="34" charset="0"/>
                <a:cs typeface="Arial" panose="020B0604020202020204" pitchFamily="34" charset="0"/>
              </a:rPr>
              <a:t> 31, 2022</a:t>
            </a:r>
          </a:p>
          <a:p>
            <a:pPr algn="just">
              <a:lnSpc>
                <a:spcPct val="150000"/>
              </a:lnSpc>
            </a:pPr>
            <a:endParaRPr lang="fr-FR" dirty="0"/>
          </a:p>
        </p:txBody>
      </p:sp>
      <p:sp>
        <p:nvSpPr>
          <p:cNvPr id="6" name="Espace réservé du numéro de diapositive 5"/>
          <p:cNvSpPr>
            <a:spLocks noGrp="1"/>
          </p:cNvSpPr>
          <p:nvPr>
            <p:ph type="sldNum" sz="quarter" idx="12"/>
          </p:nvPr>
        </p:nvSpPr>
        <p:spPr/>
        <p:txBody>
          <a:bodyPr/>
          <a:lstStyle/>
          <a:p>
            <a:fld id="{5376FAB4-6E95-4278-A096-F1236FF5347C}" type="slidenum">
              <a:rPr lang="fr-FR" smtClean="0"/>
              <a:t>12</a:t>
            </a:fld>
            <a:endParaRPr lang="fr-FR"/>
          </a:p>
        </p:txBody>
      </p:sp>
    </p:spTree>
    <p:extLst>
      <p:ext uri="{BB962C8B-B14F-4D97-AF65-F5344CB8AC3E}">
        <p14:creationId xmlns:p14="http://schemas.microsoft.com/office/powerpoint/2010/main" val="37710389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a:latin typeface="Arial Black" panose="020B0A04020102020204" pitchFamily="34" charset="0"/>
                <a:cs typeface="Arial" panose="020B0604020202020204" pitchFamily="34" charset="0"/>
              </a:rPr>
              <a:t>Patients et </a:t>
            </a:r>
            <a:r>
              <a:rPr lang="fr-FR" sz="3200" dirty="0" err="1">
                <a:latin typeface="Arial Black" panose="020B0A04020102020204" pitchFamily="34" charset="0"/>
                <a:cs typeface="Arial" panose="020B0604020202020204" pitchFamily="34" charset="0"/>
              </a:rPr>
              <a:t>method</a:t>
            </a:r>
            <a:endParaRPr lang="fr-FR" sz="3200" dirty="0">
              <a:latin typeface="Arial Black" panose="020B0A04020102020204" pitchFamily="34" charset="0"/>
              <a:cs typeface="Arial" panose="020B0604020202020204" pitchFamily="34" charset="0"/>
            </a:endParaRPr>
          </a:p>
        </p:txBody>
      </p:sp>
      <p:sp>
        <p:nvSpPr>
          <p:cNvPr id="3" name="Espace réservé du contenu 2"/>
          <p:cNvSpPr>
            <a:spLocks noGrp="1"/>
          </p:cNvSpPr>
          <p:nvPr>
            <p:ph idx="1"/>
          </p:nvPr>
        </p:nvSpPr>
        <p:spPr/>
        <p:txBody>
          <a:bodyPr>
            <a:normAutofit fontScale="92500"/>
          </a:bodyPr>
          <a:lstStyle/>
          <a:p>
            <a:pPr>
              <a:lnSpc>
                <a:spcPct val="150000"/>
              </a:lnSpc>
            </a:pPr>
            <a:r>
              <a:rPr lang="fr-FR" dirty="0">
                <a:latin typeface="Arial" panose="020B0604020202020204" pitchFamily="34" charset="0"/>
                <a:cs typeface="Arial" panose="020B0604020202020204" pitchFamily="34" charset="0"/>
              </a:rPr>
              <a:t>cohorte </a:t>
            </a:r>
            <a:r>
              <a:rPr lang="fr-FR" dirty="0" err="1">
                <a:latin typeface="Arial" panose="020B0604020202020204" pitchFamily="34" charset="0"/>
                <a:cs typeface="Arial" panose="020B0604020202020204" pitchFamily="34" charset="0"/>
              </a:rPr>
              <a:t>study</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with</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retrospective</a:t>
            </a:r>
            <a:r>
              <a:rPr lang="fr-FR" dirty="0">
                <a:latin typeface="Arial" panose="020B0604020202020204" pitchFamily="34" charset="0"/>
                <a:cs typeface="Arial" panose="020B0604020202020204" pitchFamily="34" charset="0"/>
              </a:rPr>
              <a:t> collection data</a:t>
            </a:r>
          </a:p>
          <a:p>
            <a:pPr>
              <a:lnSpc>
                <a:spcPct val="150000"/>
              </a:lnSpc>
            </a:pPr>
            <a:r>
              <a:rPr lang="fr-FR" dirty="0" err="1">
                <a:latin typeface="Arial" panose="020B0604020202020204" pitchFamily="34" charset="0"/>
                <a:cs typeface="Arial" panose="020B0604020202020204" pitchFamily="34" charset="0"/>
              </a:rPr>
              <a:t>Period</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february</a:t>
            </a:r>
            <a:r>
              <a:rPr lang="fr-FR" dirty="0">
                <a:latin typeface="Arial" panose="020B0604020202020204" pitchFamily="34" charset="0"/>
                <a:cs typeface="Arial" panose="020B0604020202020204" pitchFamily="34" charset="0"/>
              </a:rPr>
              <a:t> 27, 2020 to </a:t>
            </a:r>
            <a:r>
              <a:rPr lang="fr-FR" dirty="0" err="1">
                <a:latin typeface="Arial" panose="020B0604020202020204" pitchFamily="34" charset="0"/>
                <a:cs typeface="Arial" panose="020B0604020202020204" pitchFamily="34" charset="0"/>
              </a:rPr>
              <a:t>december</a:t>
            </a:r>
            <a:r>
              <a:rPr lang="fr-FR" dirty="0">
                <a:latin typeface="Arial" panose="020B0604020202020204" pitchFamily="34" charset="0"/>
                <a:cs typeface="Arial" panose="020B0604020202020204" pitchFamily="34" charset="0"/>
              </a:rPr>
              <a:t> 31, 2021;</a:t>
            </a:r>
          </a:p>
          <a:p>
            <a:pPr>
              <a:lnSpc>
                <a:spcPct val="150000"/>
              </a:lnSpc>
            </a:pPr>
            <a:r>
              <a:rPr lang="fr-FR" dirty="0">
                <a:latin typeface="Arial" panose="020B0604020202020204" pitchFamily="34" charset="0"/>
                <a:cs typeface="Arial" panose="020B0604020202020204" pitchFamily="34" charset="0"/>
              </a:rPr>
              <a:t>Inclusion: all </a:t>
            </a:r>
            <a:r>
              <a:rPr lang="fr-FR" dirty="0" err="1">
                <a:latin typeface="Arial" panose="020B0604020202020204" pitchFamily="34" charset="0"/>
                <a:cs typeface="Arial" panose="020B0604020202020204" pitchFamily="34" charset="0"/>
              </a:rPr>
              <a:t>irradiated</a:t>
            </a:r>
            <a:r>
              <a:rPr lang="fr-FR" dirty="0">
                <a:latin typeface="Arial" panose="020B0604020202020204" pitchFamily="34" charset="0"/>
                <a:cs typeface="Arial" panose="020B0604020202020204" pitchFamily="34" charset="0"/>
              </a:rPr>
              <a:t> patients</a:t>
            </a:r>
          </a:p>
          <a:p>
            <a:pPr>
              <a:lnSpc>
                <a:spcPct val="150000"/>
              </a:lnSpc>
            </a:pPr>
            <a:r>
              <a:rPr lang="fr-FR" dirty="0">
                <a:latin typeface="Arial" panose="020B0604020202020204" pitchFamily="34" charset="0"/>
                <a:cs typeface="Arial" panose="020B0604020202020204" pitchFamily="34" charset="0"/>
              </a:rPr>
              <a:t>Exclusion: irradiation not </a:t>
            </a:r>
            <a:r>
              <a:rPr lang="fr-FR" dirty="0" err="1">
                <a:latin typeface="Arial" panose="020B0604020202020204" pitchFamily="34" charset="0"/>
                <a:cs typeface="Arial" panose="020B0604020202020204" pitchFamily="34" charset="0"/>
              </a:rPr>
              <a:t>carried</a:t>
            </a:r>
            <a:r>
              <a:rPr lang="fr-FR" dirty="0">
                <a:latin typeface="Arial" panose="020B0604020202020204" pitchFamily="34" charset="0"/>
                <a:cs typeface="Arial" panose="020B0604020202020204" pitchFamily="34" charset="0"/>
              </a:rPr>
              <a:t> out </a:t>
            </a:r>
            <a:r>
              <a:rPr lang="fr-FR" dirty="0" err="1">
                <a:latin typeface="Arial" panose="020B0604020202020204" pitchFamily="34" charset="0"/>
                <a:cs typeface="Arial" panose="020B0604020202020204" pitchFamily="34" charset="0"/>
              </a:rPr>
              <a:t>after</a:t>
            </a:r>
            <a:r>
              <a:rPr lang="fr-FR" dirty="0">
                <a:latin typeface="Arial" panose="020B0604020202020204" pitchFamily="34" charset="0"/>
                <a:cs typeface="Arial" panose="020B0604020202020204" pitchFamily="34" charset="0"/>
              </a:rPr>
              <a:t> simulation</a:t>
            </a:r>
          </a:p>
          <a:p>
            <a:pPr>
              <a:lnSpc>
                <a:spcPct val="150000"/>
              </a:lnSpc>
            </a:pPr>
            <a:r>
              <a:rPr lang="fr-FR" dirty="0" err="1">
                <a:latin typeface="Arial" panose="020B0604020202020204" pitchFamily="34" charset="0"/>
                <a:cs typeface="Arial" panose="020B0604020202020204" pitchFamily="34" charset="0"/>
              </a:rPr>
              <a:t>Analysed</a:t>
            </a:r>
            <a:r>
              <a:rPr lang="fr-FR" dirty="0">
                <a:latin typeface="Arial" panose="020B0604020202020204" pitchFamily="34" charset="0"/>
                <a:cs typeface="Arial" panose="020B0604020202020204" pitchFamily="34" charset="0"/>
              </a:rPr>
              <a:t> on SPSS 21.</a:t>
            </a:r>
          </a:p>
        </p:txBody>
      </p:sp>
      <p:sp>
        <p:nvSpPr>
          <p:cNvPr id="6" name="Espace réservé du numéro de diapositive 5"/>
          <p:cNvSpPr>
            <a:spLocks noGrp="1"/>
          </p:cNvSpPr>
          <p:nvPr>
            <p:ph type="sldNum" sz="quarter" idx="12"/>
          </p:nvPr>
        </p:nvSpPr>
        <p:spPr/>
        <p:txBody>
          <a:bodyPr/>
          <a:lstStyle/>
          <a:p>
            <a:fld id="{5376FAB4-6E95-4278-A096-F1236FF5347C}" type="slidenum">
              <a:rPr lang="fr-FR" smtClean="0"/>
              <a:t>13</a:t>
            </a:fld>
            <a:endParaRPr lang="fr-FR"/>
          </a:p>
        </p:txBody>
      </p:sp>
    </p:spTree>
    <p:extLst>
      <p:ext uri="{BB962C8B-B14F-4D97-AF65-F5344CB8AC3E}">
        <p14:creationId xmlns:p14="http://schemas.microsoft.com/office/powerpoint/2010/main" val="41709484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7886700" cy="603865"/>
          </a:xfrm>
        </p:spPr>
        <p:txBody>
          <a:bodyPr>
            <a:normAutofit/>
          </a:bodyPr>
          <a:lstStyle/>
          <a:p>
            <a:r>
              <a:rPr lang="fr-FR" sz="3200" i="1" dirty="0" err="1">
                <a:latin typeface="Arial Black" panose="020B0A04020102020204" pitchFamily="34" charset="0"/>
              </a:rPr>
              <a:t>Legal</a:t>
            </a:r>
            <a:r>
              <a:rPr lang="fr-FR" sz="3200" i="1" dirty="0">
                <a:latin typeface="Arial Black" panose="020B0A04020102020204" pitchFamily="34" charset="0"/>
              </a:rPr>
              <a:t> </a:t>
            </a:r>
            <a:r>
              <a:rPr lang="fr-FR" sz="3200" i="1" dirty="0" err="1">
                <a:latin typeface="Arial Black" panose="020B0A04020102020204" pitchFamily="34" charset="0"/>
              </a:rPr>
              <a:t>compliance</a:t>
            </a:r>
            <a:endParaRPr lang="fr-FR" sz="3200" i="1" dirty="0">
              <a:latin typeface="Arial Black" panose="020B0A04020102020204" pitchFamily="34" charset="0"/>
            </a:endParaRPr>
          </a:p>
        </p:txBody>
      </p:sp>
      <p:sp>
        <p:nvSpPr>
          <p:cNvPr id="3" name="Espace réservé du contenu 2"/>
          <p:cNvSpPr>
            <a:spLocks noGrp="1"/>
          </p:cNvSpPr>
          <p:nvPr>
            <p:ph idx="1"/>
          </p:nvPr>
        </p:nvSpPr>
        <p:spPr>
          <a:xfrm>
            <a:off x="382990" y="968990"/>
            <a:ext cx="8283338" cy="5172503"/>
          </a:xfrm>
        </p:spPr>
        <p:txBody>
          <a:bodyPr>
            <a:normAutofit fontScale="77500" lnSpcReduction="20000"/>
          </a:bodyPr>
          <a:lstStyle/>
          <a:p>
            <a:pPr>
              <a:lnSpc>
                <a:spcPct val="160000"/>
              </a:lnSpc>
            </a:pPr>
            <a:r>
              <a:rPr lang="en-US" dirty="0">
                <a:latin typeface="Arial" panose="020B0604020202020204" pitchFamily="34" charset="0"/>
                <a:cs typeface="Arial" panose="020B0604020202020204" pitchFamily="34" charset="0"/>
              </a:rPr>
              <a:t>The construction of the bunker</a:t>
            </a:r>
          </a:p>
          <a:p>
            <a:pPr>
              <a:lnSpc>
                <a:spcPct val="160000"/>
              </a:lnSpc>
            </a:pPr>
            <a:r>
              <a:rPr lang="en-US" dirty="0">
                <a:latin typeface="Arial" panose="020B0604020202020204" pitchFamily="34" charset="0"/>
                <a:cs typeface="Arial" panose="020B0604020202020204" pitchFamily="34" charset="0"/>
              </a:rPr>
              <a:t>Importation and installation of machines: CNPRI authorization (radiation protection authority)</a:t>
            </a:r>
          </a:p>
          <a:p>
            <a:pPr>
              <a:lnSpc>
                <a:spcPct val="160000"/>
              </a:lnSpc>
            </a:pPr>
            <a:r>
              <a:rPr lang="en-US" dirty="0">
                <a:latin typeface="Arial" panose="020B0604020202020204" pitchFamily="34" charset="0"/>
                <a:cs typeface="Arial" panose="020B0604020202020204" pitchFamily="34" charset="0"/>
              </a:rPr>
              <a:t>Operation of machines: CNPRI authorization</a:t>
            </a:r>
          </a:p>
          <a:p>
            <a:pPr>
              <a:lnSpc>
                <a:spcPct val="160000"/>
              </a:lnSpc>
            </a:pPr>
            <a:r>
              <a:rPr lang="en-US" dirty="0">
                <a:latin typeface="Arial" panose="020B0604020202020204" pitchFamily="34" charset="0"/>
                <a:cs typeface="Arial" panose="020B0604020202020204" pitchFamily="34" charset="0"/>
              </a:rPr>
              <a:t>Staff trained (</a:t>
            </a:r>
            <a:r>
              <a:rPr lang="en-US" dirty="0" err="1">
                <a:latin typeface="Arial" panose="020B0604020202020204" pitchFamily="34" charset="0"/>
                <a:cs typeface="Arial" panose="020B0604020202020204" pitchFamily="34" charset="0"/>
              </a:rPr>
              <a:t>handlanding</a:t>
            </a:r>
            <a:r>
              <a:rPr lang="en-US" dirty="0">
                <a:latin typeface="Arial" panose="020B0604020202020204" pitchFamily="34" charset="0"/>
                <a:cs typeface="Arial" panose="020B0604020202020204" pitchFamily="34" charset="0"/>
              </a:rPr>
              <a:t>) and accredited by CNPRI</a:t>
            </a:r>
          </a:p>
          <a:p>
            <a:pPr lvl="1">
              <a:lnSpc>
                <a:spcPct val="160000"/>
              </a:lnSpc>
            </a:pPr>
            <a:r>
              <a:rPr lang="en-US" dirty="0">
                <a:latin typeface="Arial" panose="020B0604020202020204" pitchFamily="34" charset="0"/>
                <a:cs typeface="Arial" panose="020B0604020202020204" pitchFamily="34" charset="0"/>
              </a:rPr>
              <a:t>2 Radiotherapists</a:t>
            </a:r>
          </a:p>
          <a:p>
            <a:pPr lvl="1">
              <a:lnSpc>
                <a:spcPct val="160000"/>
              </a:lnSpc>
            </a:pPr>
            <a:r>
              <a:rPr lang="en-US" dirty="0">
                <a:latin typeface="Arial" panose="020B0604020202020204" pitchFamily="34" charset="0"/>
                <a:cs typeface="Arial" panose="020B0604020202020204" pitchFamily="34" charset="0"/>
              </a:rPr>
              <a:t>2 Medical physicists</a:t>
            </a:r>
          </a:p>
          <a:p>
            <a:pPr lvl="1">
              <a:lnSpc>
                <a:spcPct val="160000"/>
              </a:lnSpc>
            </a:pPr>
            <a:r>
              <a:rPr lang="en-US" dirty="0">
                <a:latin typeface="Arial" panose="020B0604020202020204" pitchFamily="34" charset="0"/>
                <a:cs typeface="Arial" panose="020B0604020202020204" pitchFamily="34" charset="0"/>
              </a:rPr>
              <a:t>3 Radiotherapy technicians</a:t>
            </a:r>
          </a:p>
          <a:p>
            <a:pPr lvl="1">
              <a:lnSpc>
                <a:spcPct val="160000"/>
              </a:lnSpc>
            </a:pPr>
            <a:r>
              <a:rPr lang="en-US" dirty="0">
                <a:latin typeface="Arial" panose="020B0604020202020204" pitchFamily="34" charset="0"/>
                <a:cs typeface="Arial" panose="020B0604020202020204" pitchFamily="34" charset="0"/>
              </a:rPr>
              <a:t>1 medical secretary</a:t>
            </a:r>
          </a:p>
          <a:p>
            <a:pPr lvl="1">
              <a:lnSpc>
                <a:spcPct val="160000"/>
              </a:lnSpc>
            </a:pPr>
            <a:r>
              <a:rPr lang="en-US" dirty="0">
                <a:latin typeface="Arial" panose="020B0604020202020204" pitchFamily="34" charset="0"/>
                <a:cs typeface="Arial" panose="020B0604020202020204" pitchFamily="34" charset="0"/>
              </a:rPr>
              <a:t>2 Nurses</a:t>
            </a:r>
            <a:endParaRPr lang="fr-FR" dirty="0">
              <a:latin typeface="Arial" panose="020B0604020202020204" pitchFamily="34" charset="0"/>
              <a:cs typeface="Arial" panose="020B0604020202020204" pitchFamily="34" charset="0"/>
            </a:endParaRPr>
          </a:p>
        </p:txBody>
      </p:sp>
      <p:sp>
        <p:nvSpPr>
          <p:cNvPr id="6" name="Espace réservé du numéro de diapositive 5"/>
          <p:cNvSpPr>
            <a:spLocks noGrp="1"/>
          </p:cNvSpPr>
          <p:nvPr>
            <p:ph type="sldNum" sz="quarter" idx="12"/>
          </p:nvPr>
        </p:nvSpPr>
        <p:spPr/>
        <p:txBody>
          <a:bodyPr/>
          <a:lstStyle/>
          <a:p>
            <a:fld id="{5376FAB4-6E95-4278-A096-F1236FF5347C}" type="slidenum">
              <a:rPr lang="fr-FR" smtClean="0"/>
              <a:t>14</a:t>
            </a:fld>
            <a:endParaRPr lang="fr-FR"/>
          </a:p>
        </p:txBody>
      </p:sp>
    </p:spTree>
    <p:extLst>
      <p:ext uri="{BB962C8B-B14F-4D97-AF65-F5344CB8AC3E}">
        <p14:creationId xmlns:p14="http://schemas.microsoft.com/office/powerpoint/2010/main" val="7495892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5376FAB4-6E95-4278-A096-F1236FF5347C}" type="slidenum">
              <a:rPr lang="fr-FR" smtClean="0"/>
              <a:t>15</a:t>
            </a:fld>
            <a:endParaRPr lang="fr-FR"/>
          </a:p>
        </p:txBody>
      </p:sp>
      <p:pic>
        <p:nvPicPr>
          <p:cNvPr id="5" name="Image 4"/>
          <p:cNvPicPr>
            <a:picLocks noChangeAspect="1"/>
          </p:cNvPicPr>
          <p:nvPr/>
        </p:nvPicPr>
        <p:blipFill rotWithShape="1">
          <a:blip r:embed="rId3"/>
          <a:srcRect l="15805" r="14861" b="19077"/>
          <a:stretch/>
        </p:blipFill>
        <p:spPr>
          <a:xfrm>
            <a:off x="75063" y="313806"/>
            <a:ext cx="9021170" cy="5919716"/>
          </a:xfrm>
          <a:prstGeom prst="rect">
            <a:avLst/>
          </a:prstGeom>
        </p:spPr>
      </p:pic>
    </p:spTree>
    <p:extLst>
      <p:ext uri="{BB962C8B-B14F-4D97-AF65-F5344CB8AC3E}">
        <p14:creationId xmlns:p14="http://schemas.microsoft.com/office/powerpoint/2010/main" val="31290552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1540" y="441327"/>
            <a:ext cx="8342194" cy="684610"/>
          </a:xfrm>
        </p:spPr>
        <p:txBody>
          <a:bodyPr vert="horz" lIns="68580" tIns="34290" rIns="68580" bIns="34290" rtlCol="0" anchor="ctr">
            <a:normAutofit/>
          </a:bodyPr>
          <a:lstStyle/>
          <a:p>
            <a:r>
              <a:rPr lang="en-US" sz="2200" b="1" dirty="0">
                <a:latin typeface="Arial Black" panose="020B0A04020102020204" pitchFamily="34" charset="0"/>
                <a:cs typeface="Arial" panose="020B0604020202020204" pitchFamily="34" charset="0"/>
              </a:rPr>
              <a:t>Techniques available at the </a:t>
            </a:r>
            <a:r>
              <a:rPr lang="en-US" sz="2200" b="1" dirty="0" err="1">
                <a:latin typeface="Arial Black" panose="020B0A04020102020204" pitchFamily="34" charset="0"/>
                <a:cs typeface="Arial" panose="020B0604020202020204" pitchFamily="34" charset="0"/>
              </a:rPr>
              <a:t>Muk</a:t>
            </a:r>
            <a:r>
              <a:rPr lang="en-US" sz="2200" b="1" dirty="0">
                <a:latin typeface="Arial Black" panose="020B0A04020102020204" pitchFamily="34" charset="0"/>
                <a:cs typeface="Arial" panose="020B0604020202020204" pitchFamily="34" charset="0"/>
              </a:rPr>
              <a:t> and </a:t>
            </a:r>
            <a:r>
              <a:rPr lang="en-US" sz="2200" b="1" dirty="0" err="1">
                <a:latin typeface="Arial Black" panose="020B0A04020102020204" pitchFamily="34" charset="0"/>
                <a:cs typeface="Arial" panose="020B0604020202020204" pitchFamily="34" charset="0"/>
              </a:rPr>
              <a:t>Maseb</a:t>
            </a:r>
            <a:r>
              <a:rPr lang="en-US" sz="2200" b="1" dirty="0">
                <a:latin typeface="Arial Black" panose="020B0A04020102020204" pitchFamily="34" charset="0"/>
                <a:cs typeface="Arial" panose="020B0604020202020204" pitchFamily="34" charset="0"/>
              </a:rPr>
              <a:t> center</a:t>
            </a:r>
            <a:endParaRPr lang="fr-FR" sz="2200" b="1" dirty="0">
              <a:latin typeface="Arial Black" panose="020B0A04020102020204" pitchFamily="34" charset="0"/>
              <a:cs typeface="Arial" panose="020B0604020202020204" pitchFamily="34" charset="0"/>
            </a:endParaRPr>
          </a:p>
        </p:txBody>
      </p:sp>
      <p:sp>
        <p:nvSpPr>
          <p:cNvPr id="3" name="Espace réservé du contenu 2"/>
          <p:cNvSpPr>
            <a:spLocks noGrp="1"/>
          </p:cNvSpPr>
          <p:nvPr>
            <p:ph idx="1"/>
          </p:nvPr>
        </p:nvSpPr>
        <p:spPr>
          <a:xfrm>
            <a:off x="736979" y="1405719"/>
            <a:ext cx="7533564" cy="4517409"/>
          </a:xfrm>
        </p:spPr>
        <p:txBody>
          <a:bodyPr>
            <a:normAutofit fontScale="70000" lnSpcReduction="20000"/>
          </a:bodyPr>
          <a:lstStyle/>
          <a:p>
            <a:pPr>
              <a:lnSpc>
                <a:spcPct val="170000"/>
              </a:lnSpc>
            </a:pPr>
            <a:r>
              <a:rPr lang="fr-FR" dirty="0" err="1">
                <a:latin typeface="Times New Roman" panose="02020603050405020304" pitchFamily="18" charset="0"/>
                <a:cs typeface="Times New Roman" panose="02020603050405020304" pitchFamily="18" charset="0"/>
              </a:rPr>
              <a:t>Three-dimensional</a:t>
            </a:r>
            <a:r>
              <a:rPr lang="fr-FR"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conformal</a:t>
            </a:r>
            <a:r>
              <a:rPr lang="fr-FR"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radiotherapy</a:t>
            </a:r>
            <a:r>
              <a:rPr lang="fr-FR"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with</a:t>
            </a:r>
            <a:r>
              <a:rPr lang="fr-FR"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intensity</a:t>
            </a:r>
            <a:r>
              <a:rPr lang="fr-FR" dirty="0">
                <a:latin typeface="Times New Roman" panose="02020603050405020304" pitchFamily="18" charset="0"/>
                <a:cs typeface="Times New Roman" panose="02020603050405020304" pitchFamily="18" charset="0"/>
              </a:rPr>
              <a:t> modulation (IMRT)</a:t>
            </a:r>
          </a:p>
          <a:p>
            <a:pPr lvl="1">
              <a:lnSpc>
                <a:spcPct val="170000"/>
              </a:lnSpc>
            </a:pPr>
            <a:r>
              <a:rPr lang="fr-FR" dirty="0">
                <a:latin typeface="Times New Roman" panose="02020603050405020304" pitchFamily="18" charset="0"/>
                <a:cs typeface="Times New Roman" panose="02020603050405020304" pitchFamily="18" charset="0"/>
              </a:rPr>
              <a:t>good </a:t>
            </a:r>
            <a:r>
              <a:rPr lang="fr-FR" dirty="0" err="1">
                <a:latin typeface="Times New Roman" panose="02020603050405020304" pitchFamily="18" charset="0"/>
                <a:cs typeface="Times New Roman" panose="02020603050405020304" pitchFamily="18" charset="0"/>
              </a:rPr>
              <a:t>tolerance</a:t>
            </a:r>
            <a:endParaRPr lang="fr-FR" dirty="0">
              <a:latin typeface="Times New Roman" panose="02020603050405020304" pitchFamily="18" charset="0"/>
              <a:cs typeface="Times New Roman" panose="02020603050405020304" pitchFamily="18" charset="0"/>
            </a:endParaRPr>
          </a:p>
          <a:p>
            <a:pPr lvl="1">
              <a:lnSpc>
                <a:spcPct val="170000"/>
              </a:lnSpc>
            </a:pPr>
            <a:r>
              <a:rPr lang="fr-FR" dirty="0">
                <a:latin typeface="Times New Roman" panose="02020603050405020304" pitchFamily="18" charset="0"/>
                <a:cs typeface="Times New Roman" panose="02020603050405020304" pitchFamily="18" charset="0"/>
              </a:rPr>
              <a:t>but </a:t>
            </a:r>
            <a:r>
              <a:rPr lang="fr-FR" dirty="0" err="1">
                <a:latin typeface="Times New Roman" panose="02020603050405020304" pitchFamily="18" charset="0"/>
                <a:cs typeface="Times New Roman" panose="02020603050405020304" pitchFamily="18" charset="0"/>
              </a:rPr>
              <a:t>with</a:t>
            </a:r>
            <a:r>
              <a:rPr lang="fr-FR"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potential</a:t>
            </a:r>
            <a:r>
              <a:rPr lang="fr-FR" dirty="0">
                <a:latin typeface="Times New Roman" panose="02020603050405020304" pitchFamily="18" charset="0"/>
                <a:cs typeface="Times New Roman" panose="02020603050405020304" pitchFamily="18" charset="0"/>
              </a:rPr>
              <a:t> digestive, </a:t>
            </a:r>
            <a:r>
              <a:rPr lang="fr-FR" dirty="0" err="1">
                <a:latin typeface="Times New Roman" panose="02020603050405020304" pitchFamily="18" charset="0"/>
                <a:cs typeface="Times New Roman" panose="02020603050405020304" pitchFamily="18" charset="0"/>
              </a:rPr>
              <a:t>urinary</a:t>
            </a:r>
            <a:r>
              <a:rPr lang="fr-FR" dirty="0">
                <a:latin typeface="Times New Roman" panose="02020603050405020304" pitchFamily="18" charset="0"/>
                <a:cs typeface="Times New Roman" panose="02020603050405020304" pitchFamily="18" charset="0"/>
              </a:rPr>
              <a:t> and </a:t>
            </a:r>
            <a:r>
              <a:rPr lang="fr-FR" dirty="0" err="1">
                <a:latin typeface="Times New Roman" panose="02020603050405020304" pitchFamily="18" charset="0"/>
                <a:cs typeface="Times New Roman" panose="02020603050405020304" pitchFamily="18" charset="0"/>
              </a:rPr>
              <a:t>hematological</a:t>
            </a:r>
            <a:r>
              <a:rPr lang="fr-FR"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toxicity</a:t>
            </a:r>
            <a:r>
              <a:rPr lang="fr-FR" dirty="0">
                <a:latin typeface="Times New Roman" panose="02020603050405020304" pitchFamily="18" charset="0"/>
                <a:cs typeface="Times New Roman" panose="02020603050405020304" pitchFamily="18" charset="0"/>
              </a:rPr>
              <a:t>.</a:t>
            </a:r>
          </a:p>
          <a:p>
            <a:pPr lvl="1">
              <a:lnSpc>
                <a:spcPct val="170000"/>
              </a:lnSpc>
            </a:pPr>
            <a:r>
              <a:rPr lang="fr-FR" dirty="0">
                <a:latin typeface="Times New Roman" panose="02020603050405020304" pitchFamily="18" charset="0"/>
                <a:cs typeface="Times New Roman" panose="02020603050405020304" pitchFamily="18" charset="0"/>
              </a:rPr>
              <a:t>Good </a:t>
            </a:r>
            <a:r>
              <a:rPr lang="fr-FR" dirty="0" err="1">
                <a:latin typeface="Times New Roman" panose="02020603050405020304" pitchFamily="18" charset="0"/>
                <a:cs typeface="Times New Roman" panose="02020603050405020304" pitchFamily="18" charset="0"/>
              </a:rPr>
              <a:t>coverage</a:t>
            </a:r>
            <a:r>
              <a:rPr lang="fr-FR" dirty="0">
                <a:latin typeface="Times New Roman" panose="02020603050405020304" pitchFamily="18" charset="0"/>
                <a:cs typeface="Times New Roman" panose="02020603050405020304" pitchFamily="18" charset="0"/>
              </a:rPr>
              <a:t> of the </a:t>
            </a:r>
            <a:r>
              <a:rPr lang="fr-FR" dirty="0" err="1">
                <a:latin typeface="Times New Roman" panose="02020603050405020304" pitchFamily="18" charset="0"/>
                <a:cs typeface="Times New Roman" panose="02020603050405020304" pitchFamily="18" charset="0"/>
              </a:rPr>
              <a:t>target</a:t>
            </a:r>
            <a:r>
              <a:rPr lang="fr-FR" dirty="0">
                <a:latin typeface="Times New Roman" panose="02020603050405020304" pitchFamily="18" charset="0"/>
                <a:cs typeface="Times New Roman" panose="02020603050405020304" pitchFamily="18" charset="0"/>
              </a:rPr>
              <a:t> volume </a:t>
            </a:r>
            <a:r>
              <a:rPr lang="fr-FR" dirty="0" err="1">
                <a:latin typeface="Times New Roman" panose="02020603050405020304" pitchFamily="18" charset="0"/>
                <a:cs typeface="Times New Roman" panose="02020603050405020304" pitchFamily="18" charset="0"/>
              </a:rPr>
              <a:t>sparing</a:t>
            </a:r>
            <a:r>
              <a:rPr lang="fr-FR" dirty="0">
                <a:latin typeface="Times New Roman" panose="02020603050405020304" pitchFamily="18" charset="0"/>
                <a:cs typeface="Times New Roman" panose="02020603050405020304" pitchFamily="18" charset="0"/>
              </a:rPr>
              <a:t> the </a:t>
            </a:r>
            <a:r>
              <a:rPr lang="fr-FR" dirty="0" err="1">
                <a:latin typeface="Times New Roman" panose="02020603050405020304" pitchFamily="18" charset="0"/>
                <a:cs typeface="Times New Roman" panose="02020603050405020304" pitchFamily="18" charset="0"/>
              </a:rPr>
              <a:t>OARs</a:t>
            </a:r>
            <a:r>
              <a:rPr lang="fr-FR" dirty="0">
                <a:latin typeface="Times New Roman" panose="02020603050405020304" pitchFamily="18" charset="0"/>
                <a:cs typeface="Times New Roman" panose="02020603050405020304" pitchFamily="18" charset="0"/>
              </a:rPr>
              <a:t> (abdominal </a:t>
            </a:r>
            <a:r>
              <a:rPr lang="fr-FR" dirty="0" err="1">
                <a:latin typeface="Times New Roman" panose="02020603050405020304" pitchFamily="18" charset="0"/>
                <a:cs typeface="Times New Roman" panose="02020603050405020304" pitchFamily="18" charset="0"/>
              </a:rPr>
              <a:t>cavity</a:t>
            </a:r>
            <a:r>
              <a:rPr lang="fr-FR"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bladder</a:t>
            </a:r>
            <a:r>
              <a:rPr lang="fr-FR" dirty="0">
                <a:latin typeface="Times New Roman" panose="02020603050405020304" pitchFamily="18" charset="0"/>
                <a:cs typeface="Times New Roman" panose="02020603050405020304" pitchFamily="18" charset="0"/>
              </a:rPr>
              <a:t> and </a:t>
            </a:r>
            <a:r>
              <a:rPr lang="fr-FR" dirty="0" err="1">
                <a:latin typeface="Times New Roman" panose="02020603050405020304" pitchFamily="18" charset="0"/>
                <a:cs typeface="Times New Roman" panose="02020603050405020304" pitchFamily="18" charset="0"/>
              </a:rPr>
              <a:t>bone</a:t>
            </a:r>
            <a:r>
              <a:rPr lang="fr-FR"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marrow</a:t>
            </a:r>
            <a:r>
              <a:rPr lang="fr-FR" dirty="0">
                <a:latin typeface="Times New Roman" panose="02020603050405020304" pitchFamily="18" charset="0"/>
                <a:cs typeface="Times New Roman" panose="02020603050405020304" pitchFamily="18" charset="0"/>
              </a:rPr>
              <a:t>)</a:t>
            </a:r>
          </a:p>
          <a:p>
            <a:pPr>
              <a:lnSpc>
                <a:spcPct val="170000"/>
              </a:lnSpc>
            </a:pPr>
            <a:r>
              <a:rPr lang="fr-FR" dirty="0">
                <a:latin typeface="Times New Roman" panose="02020603050405020304" pitchFamily="18" charset="0"/>
                <a:cs typeface="Times New Roman" panose="02020603050405020304" pitchFamily="18" charset="0"/>
              </a:rPr>
              <a:t>VMAT: </a:t>
            </a:r>
            <a:r>
              <a:rPr lang="fr-FR" dirty="0" err="1">
                <a:latin typeface="Times New Roman" panose="02020603050405020304" pitchFamily="18" charset="0"/>
                <a:cs typeface="Times New Roman" panose="02020603050405020304" pitchFamily="18" charset="0"/>
              </a:rPr>
              <a:t>volumetric</a:t>
            </a:r>
            <a:r>
              <a:rPr lang="fr-FR"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modulated</a:t>
            </a:r>
            <a:r>
              <a:rPr lang="fr-FR" dirty="0">
                <a:latin typeface="Times New Roman" panose="02020603050405020304" pitchFamily="18" charset="0"/>
                <a:cs typeface="Times New Roman" panose="02020603050405020304" pitchFamily="18" charset="0"/>
              </a:rPr>
              <a:t> arc </a:t>
            </a:r>
            <a:r>
              <a:rPr lang="fr-FR" dirty="0" err="1">
                <a:latin typeface="Times New Roman" panose="02020603050405020304" pitchFamily="18" charset="0"/>
                <a:cs typeface="Times New Roman" panose="02020603050405020304" pitchFamily="18" charset="0"/>
              </a:rPr>
              <a:t>therapy</a:t>
            </a:r>
            <a:endParaRPr lang="fr-FR" dirty="0">
              <a:latin typeface="Times New Roman" panose="02020603050405020304" pitchFamily="18" charset="0"/>
              <a:cs typeface="Times New Roman" panose="02020603050405020304" pitchFamily="18" charset="0"/>
            </a:endParaRPr>
          </a:p>
          <a:p>
            <a:pPr lvl="1">
              <a:lnSpc>
                <a:spcPct val="170000"/>
              </a:lnSpc>
            </a:pPr>
            <a:r>
              <a:rPr lang="fr-FR" dirty="0">
                <a:latin typeface="Times New Roman" panose="02020603050405020304" pitchFamily="18" charset="0"/>
                <a:cs typeface="Times New Roman" panose="02020603050405020304" pitchFamily="18" charset="0"/>
              </a:rPr>
              <a:t>dose distributions </a:t>
            </a:r>
            <a:r>
              <a:rPr lang="fr-FR" dirty="0" err="1">
                <a:latin typeface="Times New Roman" panose="02020603050405020304" pitchFamily="18" charset="0"/>
                <a:cs typeface="Times New Roman" panose="02020603050405020304" pitchFamily="18" charset="0"/>
              </a:rPr>
              <a:t>similar</a:t>
            </a:r>
            <a:r>
              <a:rPr lang="fr-FR" dirty="0">
                <a:latin typeface="Times New Roman" panose="02020603050405020304" pitchFamily="18" charset="0"/>
                <a:cs typeface="Times New Roman" panose="02020603050405020304" pitchFamily="18" charset="0"/>
              </a:rPr>
              <a:t> to IMRT;</a:t>
            </a:r>
          </a:p>
          <a:p>
            <a:pPr lvl="1">
              <a:lnSpc>
                <a:spcPct val="170000"/>
              </a:lnSpc>
            </a:pPr>
            <a:r>
              <a:rPr lang="fr-FR" dirty="0" err="1">
                <a:latin typeface="Times New Roman" panose="02020603050405020304" pitchFamily="18" charset="0"/>
                <a:cs typeface="Times New Roman" panose="02020603050405020304" pitchFamily="18" charset="0"/>
              </a:rPr>
              <a:t>Decrease</a:t>
            </a:r>
            <a:r>
              <a:rPr lang="fr-FR" dirty="0">
                <a:latin typeface="Times New Roman" panose="02020603050405020304" pitchFamily="18" charset="0"/>
                <a:cs typeface="Times New Roman" panose="02020603050405020304" pitchFamily="18" charset="0"/>
              </a:rPr>
              <a:t> in </a:t>
            </a:r>
            <a:r>
              <a:rPr lang="fr-FR" dirty="0" err="1">
                <a:latin typeface="Times New Roman" panose="02020603050405020304" pitchFamily="18" charset="0"/>
                <a:cs typeface="Times New Roman" panose="02020603050405020304" pitchFamily="18" charset="0"/>
              </a:rPr>
              <a:t>treatment</a:t>
            </a:r>
            <a:r>
              <a:rPr lang="fr-FR"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delivery</a:t>
            </a:r>
            <a:r>
              <a:rPr lang="fr-FR" dirty="0">
                <a:latin typeface="Times New Roman" panose="02020603050405020304" pitchFamily="18" charset="0"/>
                <a:cs typeface="Times New Roman" panose="02020603050405020304" pitchFamily="18" charset="0"/>
              </a:rPr>
              <a:t> time &lt; 5 min</a:t>
            </a: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16</a:t>
            </a:fld>
            <a:endParaRPr lang="fr-BE"/>
          </a:p>
        </p:txBody>
      </p:sp>
    </p:spTree>
    <p:extLst>
      <p:ext uri="{BB962C8B-B14F-4D97-AF65-F5344CB8AC3E}">
        <p14:creationId xmlns:p14="http://schemas.microsoft.com/office/powerpoint/2010/main" val="23773612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950" y="449629"/>
            <a:ext cx="8784399" cy="669488"/>
          </a:xfrm>
        </p:spPr>
        <p:txBody>
          <a:bodyPr>
            <a:normAutofit/>
          </a:bodyPr>
          <a:lstStyle/>
          <a:p>
            <a:pPr algn="ctr">
              <a:defRPr/>
            </a:pPr>
            <a:r>
              <a:rPr lang="fr-FR" sz="3200" dirty="0" err="1">
                <a:ea typeface="MS PGothic" charset="0"/>
              </a:rPr>
              <a:t>Volumetric</a:t>
            </a:r>
            <a:r>
              <a:rPr lang="fr-FR" sz="3200" dirty="0">
                <a:ea typeface="MS PGothic" charset="0"/>
              </a:rPr>
              <a:t> </a:t>
            </a:r>
            <a:r>
              <a:rPr lang="fr-FR" sz="3200" dirty="0" err="1">
                <a:ea typeface="MS PGothic" charset="0"/>
              </a:rPr>
              <a:t>intensity</a:t>
            </a:r>
            <a:r>
              <a:rPr lang="fr-FR" sz="3200" dirty="0">
                <a:ea typeface="MS PGothic" charset="0"/>
              </a:rPr>
              <a:t> </a:t>
            </a:r>
            <a:r>
              <a:rPr lang="fr-FR" sz="3200" dirty="0" err="1">
                <a:ea typeface="MS PGothic" charset="0"/>
              </a:rPr>
              <a:t>modulated</a:t>
            </a:r>
            <a:r>
              <a:rPr lang="fr-FR" sz="3200" dirty="0">
                <a:ea typeface="MS PGothic" charset="0"/>
              </a:rPr>
              <a:t> </a:t>
            </a:r>
            <a:r>
              <a:rPr lang="fr-FR" sz="3200" dirty="0" err="1">
                <a:ea typeface="MS PGothic" charset="0"/>
              </a:rPr>
              <a:t>arctherapy</a:t>
            </a:r>
            <a:r>
              <a:rPr lang="fr-FR" sz="3200" dirty="0">
                <a:ea typeface="MS PGothic" charset="0"/>
              </a:rPr>
              <a:t> ( VMAT)</a:t>
            </a:r>
            <a:endParaRPr lang="fr-FR" sz="3200" dirty="0">
              <a:solidFill>
                <a:schemeClr val="accent1">
                  <a:satMod val="150000"/>
                </a:schemeClr>
              </a:solidFill>
            </a:endParaRPr>
          </a:p>
        </p:txBody>
      </p:sp>
      <p:sp>
        <p:nvSpPr>
          <p:cNvPr id="5" name="Espace réservé du contenu 4"/>
          <p:cNvSpPr>
            <a:spLocks noGrp="1"/>
          </p:cNvSpPr>
          <p:nvPr>
            <p:ph idx="1"/>
          </p:nvPr>
        </p:nvSpPr>
        <p:spPr>
          <a:xfrm>
            <a:off x="27695" y="1775191"/>
            <a:ext cx="4433455" cy="4597957"/>
          </a:xfrm>
        </p:spPr>
        <p:txBody>
          <a:bodyPr rtlCol="0">
            <a:normAutofit/>
          </a:bodyPr>
          <a:lstStyle/>
          <a:p>
            <a:pPr marL="438912" indent="-320040" fontAlgn="auto">
              <a:spcBef>
                <a:spcPts val="0"/>
              </a:spcBef>
              <a:spcAft>
                <a:spcPts val="0"/>
              </a:spcAft>
              <a:buFont typeface="Wingdings 2"/>
              <a:buChar char=""/>
              <a:defRPr/>
            </a:pPr>
            <a:r>
              <a:rPr lang="en-US" dirty="0">
                <a:latin typeface="Times New Roman" charset="0"/>
                <a:ea typeface="MS PGothic" charset="0"/>
                <a:cs typeface="Times New Roman" charset="0"/>
              </a:rPr>
              <a:t>continuous dose delivery over a full 360° arc</a:t>
            </a:r>
          </a:p>
          <a:p>
            <a:pPr marL="438912" indent="-320040" fontAlgn="auto">
              <a:spcBef>
                <a:spcPts val="0"/>
              </a:spcBef>
              <a:spcAft>
                <a:spcPts val="0"/>
              </a:spcAft>
              <a:buFont typeface="Wingdings 2"/>
              <a:buChar char=""/>
              <a:defRPr/>
            </a:pPr>
            <a:r>
              <a:rPr lang="en-US" dirty="0">
                <a:latin typeface="Times New Roman" charset="0"/>
                <a:ea typeface="MS PGothic" charset="0"/>
                <a:cs typeface="Times New Roman" charset="0"/>
              </a:rPr>
              <a:t>Arc= 177 control points</a:t>
            </a:r>
          </a:p>
          <a:p>
            <a:pPr marL="438912" indent="-320040" fontAlgn="auto">
              <a:spcBef>
                <a:spcPts val="0"/>
              </a:spcBef>
              <a:spcAft>
                <a:spcPts val="0"/>
              </a:spcAft>
              <a:buFont typeface="Wingdings 2"/>
              <a:buChar char=""/>
              <a:defRPr/>
            </a:pPr>
            <a:r>
              <a:rPr lang="en-US" dirty="0">
                <a:latin typeface="Times New Roman" charset="0"/>
                <a:ea typeface="MS PGothic" charset="0"/>
                <a:cs typeface="Times New Roman" charset="0"/>
              </a:rPr>
              <a:t>Checkpoint :</a:t>
            </a:r>
          </a:p>
          <a:p>
            <a:pPr marL="438912" indent="-320040" fontAlgn="auto">
              <a:spcBef>
                <a:spcPts val="0"/>
              </a:spcBef>
              <a:spcAft>
                <a:spcPts val="0"/>
              </a:spcAft>
              <a:buFont typeface="Wingdings 2"/>
              <a:buChar char=""/>
              <a:defRPr/>
            </a:pPr>
            <a:r>
              <a:rPr lang="en-US" dirty="0">
                <a:latin typeface="Times New Roman" charset="0"/>
                <a:ea typeface="MS PGothic" charset="0"/>
                <a:cs typeface="Times New Roman" charset="0"/>
              </a:rPr>
              <a:t>Variable speed rotation</a:t>
            </a:r>
          </a:p>
          <a:p>
            <a:pPr marL="438912" indent="-320040" fontAlgn="auto">
              <a:spcBef>
                <a:spcPts val="0"/>
              </a:spcBef>
              <a:spcAft>
                <a:spcPts val="0"/>
              </a:spcAft>
              <a:buFont typeface="Wingdings 2"/>
              <a:buChar char=""/>
              <a:defRPr/>
            </a:pPr>
            <a:r>
              <a:rPr lang="en-US" dirty="0">
                <a:latin typeface="Times New Roman" charset="0"/>
                <a:ea typeface="MS PGothic" charset="0"/>
                <a:cs typeface="Times New Roman" charset="0"/>
              </a:rPr>
              <a:t>dynamic movement of the MLC at variable speed</a:t>
            </a:r>
          </a:p>
          <a:p>
            <a:pPr marL="438912" indent="-320040" fontAlgn="auto">
              <a:spcBef>
                <a:spcPts val="0"/>
              </a:spcBef>
              <a:spcAft>
                <a:spcPts val="0"/>
              </a:spcAft>
              <a:buFont typeface="Wingdings 2"/>
              <a:buChar char=""/>
              <a:defRPr/>
            </a:pPr>
            <a:r>
              <a:rPr lang="en-US" dirty="0">
                <a:latin typeface="Times New Roman" charset="0"/>
                <a:ea typeface="MS PGothic" charset="0"/>
                <a:cs typeface="Times New Roman" charset="0"/>
              </a:rPr>
              <a:t>Variable dose rate</a:t>
            </a:r>
            <a:endParaRPr lang="fr-FR" sz="2800" dirty="0">
              <a:latin typeface="Times New Roman" charset="0"/>
              <a:ea typeface="MS PGothic" charset="0"/>
              <a:cs typeface="Times New Roman" charset="0"/>
            </a:endParaRPr>
          </a:p>
        </p:txBody>
      </p:sp>
      <p:pic>
        <p:nvPicPr>
          <p:cNvPr id="4" name="Picture 2" descr="C:\Documents and Settings\Utilisateur\Bureau\RapidArc\smart_beam_imrt.jpg"/>
          <p:cNvPicPr>
            <a:picLocks noChangeAspect="1" noChangeArrowheads="1"/>
          </p:cNvPicPr>
          <p:nvPr/>
        </p:nvPicPr>
        <p:blipFill>
          <a:blip r:embed="rId3"/>
          <a:srcRect/>
          <a:stretch>
            <a:fillRect/>
          </a:stretch>
        </p:blipFill>
        <p:spPr bwMode="auto">
          <a:xfrm>
            <a:off x="4283666" y="1775192"/>
            <a:ext cx="4818784" cy="4295674"/>
          </a:xfrm>
          <a:prstGeom prst="rect">
            <a:avLst/>
          </a:prstGeom>
          <a:noFill/>
          <a:ln w="9525">
            <a:noFill/>
            <a:miter lim="800000"/>
            <a:headEnd/>
            <a:tailEnd/>
          </a:ln>
        </p:spPr>
      </p:pic>
      <p:sp>
        <p:nvSpPr>
          <p:cNvPr id="7" name="Espace réservé du numéro de diapositive 6"/>
          <p:cNvSpPr>
            <a:spLocks noGrp="1"/>
          </p:cNvSpPr>
          <p:nvPr>
            <p:ph type="sldNum" sz="quarter" idx="12"/>
          </p:nvPr>
        </p:nvSpPr>
        <p:spPr/>
        <p:txBody>
          <a:bodyPr/>
          <a:lstStyle/>
          <a:p>
            <a:fld id="{5376FAB4-6E95-4278-A096-F1236FF5347C}" type="slidenum">
              <a:rPr lang="fr-FR" smtClean="0"/>
              <a:t>17</a:t>
            </a:fld>
            <a:endParaRPr lang="fr-FR"/>
          </a:p>
        </p:txBody>
      </p:sp>
    </p:spTree>
    <p:extLst>
      <p:ext uri="{BB962C8B-B14F-4D97-AF65-F5344CB8AC3E}">
        <p14:creationId xmlns:p14="http://schemas.microsoft.com/office/powerpoint/2010/main" val="160942391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en-US" sz="3200" dirty="0"/>
              <a:t>Radiotherapy steps for all patients</a:t>
            </a:r>
            <a:endParaRPr lang="fr-FR" sz="3200" dirty="0">
              <a:latin typeface="Arial" panose="020B0604020202020204" pitchFamily="34" charset="0"/>
              <a:cs typeface="Arial" panose="020B0604020202020204" pitchFamily="34" charset="0"/>
            </a:endParaRPr>
          </a:p>
        </p:txBody>
      </p:sp>
      <p:sp>
        <p:nvSpPr>
          <p:cNvPr id="3" name="Espace réservé du contenu 2"/>
          <p:cNvSpPr>
            <a:spLocks noGrp="1"/>
          </p:cNvSpPr>
          <p:nvPr>
            <p:ph idx="1"/>
          </p:nvPr>
        </p:nvSpPr>
        <p:spPr/>
        <p:txBody>
          <a:bodyPr>
            <a:noAutofit/>
          </a:bodyPr>
          <a:lstStyle/>
          <a:p>
            <a:pPr marL="457200" indent="-457200">
              <a:buFont typeface="+mj-lt"/>
              <a:buAutoNum type="arabicPeriod"/>
            </a:pPr>
            <a:r>
              <a:rPr lang="en-US" sz="2200" dirty="0">
                <a:latin typeface="Arial" panose="020B0604020202020204" pitchFamily="34" charset="0"/>
                <a:cs typeface="Arial" panose="020B0604020202020204" pitchFamily="34" charset="0"/>
              </a:rPr>
              <a:t>Treatment consultation</a:t>
            </a:r>
          </a:p>
          <a:p>
            <a:pPr marL="457200" indent="-457200">
              <a:buFont typeface="+mj-lt"/>
              <a:buAutoNum type="arabicPeriod"/>
            </a:pPr>
            <a:r>
              <a:rPr lang="en-US" sz="2200" dirty="0">
                <a:latin typeface="Arial" panose="020B0604020202020204" pitchFamily="34" charset="0"/>
                <a:cs typeface="Arial" panose="020B0604020202020204" pitchFamily="34" charset="0"/>
              </a:rPr>
              <a:t>Simulation on dedicated scanner</a:t>
            </a:r>
          </a:p>
          <a:p>
            <a:pPr marL="457200" indent="-457200">
              <a:buFont typeface="+mj-lt"/>
              <a:buAutoNum type="arabicPeriod"/>
            </a:pPr>
            <a:r>
              <a:rPr lang="en-US" sz="2200" dirty="0">
                <a:latin typeface="Arial" panose="020B0604020202020204" pitchFamily="34" charset="0"/>
                <a:cs typeface="Arial" panose="020B0604020202020204" pitchFamily="34" charset="0"/>
              </a:rPr>
              <a:t>Contouring target volumes and OAR</a:t>
            </a:r>
          </a:p>
          <a:p>
            <a:pPr marL="457200" indent="-457200">
              <a:buFont typeface="+mj-lt"/>
              <a:buAutoNum type="arabicPeriod"/>
            </a:pPr>
            <a:r>
              <a:rPr lang="en-US" sz="2200" dirty="0" err="1">
                <a:latin typeface="Arial" panose="020B0604020202020204" pitchFamily="34" charset="0"/>
                <a:cs typeface="Arial" panose="020B0604020202020204" pitchFamily="34" charset="0"/>
              </a:rPr>
              <a:t>Dosimetric</a:t>
            </a:r>
            <a:r>
              <a:rPr lang="en-US" sz="2200" dirty="0">
                <a:latin typeface="Arial" panose="020B0604020202020204" pitchFamily="34" charset="0"/>
                <a:cs typeface="Arial" panose="020B0604020202020204" pitchFamily="34" charset="0"/>
              </a:rPr>
              <a:t> planning: VMAT, IMRT (palliative case)</a:t>
            </a:r>
          </a:p>
          <a:p>
            <a:pPr marL="457200" indent="-457200">
              <a:buFont typeface="+mj-lt"/>
              <a:buAutoNum type="arabicPeriod"/>
            </a:pPr>
            <a:r>
              <a:rPr lang="en-US" sz="2200" dirty="0">
                <a:latin typeface="Arial" panose="020B0604020202020204" pitchFamily="34" charset="0"/>
                <a:cs typeface="Arial" panose="020B0604020202020204" pitchFamily="34" charset="0"/>
              </a:rPr>
              <a:t>Curative dose-fractionation: according to histological types and organs; 2G/fraction, 5 fraction per week</a:t>
            </a:r>
          </a:p>
          <a:p>
            <a:pPr marL="457200" indent="-457200">
              <a:buFont typeface="+mj-lt"/>
              <a:buAutoNum type="arabicPeriod"/>
            </a:pPr>
            <a:r>
              <a:rPr lang="en-US" sz="2200" dirty="0">
                <a:latin typeface="Arial" panose="020B0604020202020204" pitchFamily="34" charset="0"/>
                <a:cs typeface="Arial" panose="020B0604020202020204" pitchFamily="34" charset="0"/>
              </a:rPr>
              <a:t>Palliative dose fractionation: 30 </a:t>
            </a:r>
            <a:r>
              <a:rPr lang="en-US" sz="2200" dirty="0" err="1">
                <a:latin typeface="Arial" panose="020B0604020202020204" pitchFamily="34" charset="0"/>
                <a:cs typeface="Arial" panose="020B0604020202020204" pitchFamily="34" charset="0"/>
              </a:rPr>
              <a:t>Gy</a:t>
            </a:r>
            <a:r>
              <a:rPr lang="en-US" sz="2200" dirty="0">
                <a:latin typeface="Arial" panose="020B0604020202020204" pitchFamily="34" charset="0"/>
                <a:cs typeface="Arial" panose="020B0604020202020204" pitchFamily="34" charset="0"/>
              </a:rPr>
              <a:t>, 20 </a:t>
            </a:r>
            <a:r>
              <a:rPr lang="en-US" sz="2200" dirty="0" err="1">
                <a:latin typeface="Arial" panose="020B0604020202020204" pitchFamily="34" charset="0"/>
                <a:cs typeface="Arial" panose="020B0604020202020204" pitchFamily="34" charset="0"/>
              </a:rPr>
              <a:t>Gy</a:t>
            </a:r>
            <a:r>
              <a:rPr lang="en-US" sz="2200" dirty="0">
                <a:latin typeface="Arial" panose="020B0604020202020204" pitchFamily="34" charset="0"/>
                <a:cs typeface="Arial" panose="020B0604020202020204" pitchFamily="34" charset="0"/>
              </a:rPr>
              <a:t>, 8 </a:t>
            </a:r>
            <a:r>
              <a:rPr lang="en-US" sz="2200" dirty="0" err="1">
                <a:latin typeface="Arial" panose="020B0604020202020204" pitchFamily="34" charset="0"/>
                <a:cs typeface="Arial" panose="020B0604020202020204" pitchFamily="34" charset="0"/>
              </a:rPr>
              <a:t>Gy</a:t>
            </a:r>
            <a:endParaRPr lang="en-US" sz="2200" dirty="0">
              <a:latin typeface="Arial" panose="020B0604020202020204" pitchFamily="34" charset="0"/>
              <a:cs typeface="Arial" panose="020B0604020202020204" pitchFamily="34" charset="0"/>
            </a:endParaRPr>
          </a:p>
          <a:p>
            <a:pPr marL="457200" indent="-457200">
              <a:buFont typeface="+mj-lt"/>
              <a:buAutoNum type="arabicPeriod"/>
            </a:pPr>
            <a:r>
              <a:rPr lang="en-US" sz="2200" dirty="0">
                <a:latin typeface="Arial" panose="020B0604020202020204" pitchFamily="34" charset="0"/>
                <a:cs typeface="Arial" panose="020B0604020202020204" pitchFamily="34" charset="0"/>
              </a:rPr>
              <a:t>Validation of the plan</a:t>
            </a:r>
          </a:p>
          <a:p>
            <a:pPr marL="457200" indent="-457200">
              <a:buFont typeface="+mj-lt"/>
              <a:buAutoNum type="arabicPeriod"/>
            </a:pPr>
            <a:r>
              <a:rPr lang="en-US" sz="2200" dirty="0">
                <a:latin typeface="Arial" panose="020B0604020202020204" pitchFamily="34" charset="0"/>
                <a:cs typeface="Arial" panose="020B0604020202020204" pitchFamily="34" charset="0"/>
              </a:rPr>
              <a:t>Daily treatment with CBCT every day</a:t>
            </a:r>
          </a:p>
          <a:p>
            <a:pPr marL="457200" indent="-457200">
              <a:buFont typeface="+mj-lt"/>
              <a:buAutoNum type="arabicPeriod"/>
            </a:pPr>
            <a:r>
              <a:rPr lang="en-US" sz="2200" dirty="0">
                <a:latin typeface="Arial" panose="020B0604020202020204" pitchFamily="34" charset="0"/>
                <a:cs typeface="Arial" panose="020B0604020202020204" pitchFamily="34" charset="0"/>
              </a:rPr>
              <a:t>Treatment monitoring</a:t>
            </a:r>
            <a:endParaRPr lang="fr-FR" sz="2200" dirty="0">
              <a:latin typeface="Arial" panose="020B0604020202020204" pitchFamily="34" charset="0"/>
              <a:cs typeface="Arial" panose="020B0604020202020204" pitchFamily="34" charset="0"/>
            </a:endParaRPr>
          </a:p>
        </p:txBody>
      </p:sp>
      <p:sp>
        <p:nvSpPr>
          <p:cNvPr id="6" name="Espace réservé du numéro de diapositive 5"/>
          <p:cNvSpPr>
            <a:spLocks noGrp="1"/>
          </p:cNvSpPr>
          <p:nvPr>
            <p:ph type="sldNum" sz="quarter" idx="12"/>
          </p:nvPr>
        </p:nvSpPr>
        <p:spPr/>
        <p:txBody>
          <a:bodyPr/>
          <a:lstStyle/>
          <a:p>
            <a:fld id="{190197E0-3D7E-4888-BD1B-CB3D30F9FFBC}" type="slidenum">
              <a:rPr lang="fr-FR" smtClean="0"/>
              <a:pPr/>
              <a:t>18</a:t>
            </a:fld>
            <a:endParaRPr lang="fr-FR"/>
          </a:p>
        </p:txBody>
      </p:sp>
    </p:spTree>
    <p:extLst>
      <p:ext uri="{BB962C8B-B14F-4D97-AF65-F5344CB8AC3E}">
        <p14:creationId xmlns:p14="http://schemas.microsoft.com/office/powerpoint/2010/main" val="2731321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17441" y="256241"/>
            <a:ext cx="8097909" cy="746374"/>
          </a:xfrm>
        </p:spPr>
        <p:txBody>
          <a:bodyPr vert="horz" lIns="68580" tIns="34290" rIns="68580" bIns="34290" rtlCol="0" anchor="ctr">
            <a:normAutofit fontScale="90000"/>
          </a:bodyPr>
          <a:lstStyle/>
          <a:p>
            <a:r>
              <a:rPr lang="en-US" sz="2700" b="1" dirty="0">
                <a:latin typeface="Arial Black" panose="020B0A04020102020204" pitchFamily="34" charset="0"/>
                <a:cs typeface="Arial" panose="020B0604020202020204" pitchFamily="34" charset="0"/>
              </a:rPr>
              <a:t>Contouring target volumes and OAR/Rectum</a:t>
            </a:r>
            <a:endParaRPr lang="fr-FR" sz="2700" b="1" dirty="0">
              <a:latin typeface="Arial Black" panose="020B0A04020102020204" pitchFamily="34" charset="0"/>
              <a:cs typeface="Arial" panose="020B0604020202020204" pitchFamily="34" charset="0"/>
            </a:endParaRPr>
          </a:p>
        </p:txBody>
      </p:sp>
      <p:sp>
        <p:nvSpPr>
          <p:cNvPr id="34819" name="Rectangle 3"/>
          <p:cNvSpPr>
            <a:spLocks noGrp="1" noChangeArrowheads="1"/>
          </p:cNvSpPr>
          <p:nvPr>
            <p:ph type="body" idx="1"/>
          </p:nvPr>
        </p:nvSpPr>
        <p:spPr>
          <a:xfrm>
            <a:off x="285180" y="1050890"/>
            <a:ext cx="1662890" cy="3394472"/>
          </a:xfrm>
        </p:spPr>
        <p:txBody>
          <a:bodyPr>
            <a:normAutofit fontScale="55000" lnSpcReduction="20000"/>
          </a:bodyPr>
          <a:lstStyle/>
          <a:p>
            <a:pPr>
              <a:lnSpc>
                <a:spcPct val="150000"/>
              </a:lnSpc>
            </a:pPr>
            <a:r>
              <a:rPr lang="en-US" dirty="0">
                <a:cs typeface="Times New Roman" pitchFamily="18" charset="0"/>
              </a:rPr>
              <a:t>CTV-T=rectum</a:t>
            </a:r>
          </a:p>
          <a:p>
            <a:pPr>
              <a:lnSpc>
                <a:spcPct val="150000"/>
              </a:lnSpc>
            </a:pPr>
            <a:r>
              <a:rPr lang="en-US" dirty="0">
                <a:cs typeface="Times New Roman" pitchFamily="18" charset="0"/>
              </a:rPr>
              <a:t>CTV-N=pelvic LN</a:t>
            </a:r>
          </a:p>
          <a:p>
            <a:pPr>
              <a:lnSpc>
                <a:spcPct val="150000"/>
              </a:lnSpc>
            </a:pPr>
            <a:r>
              <a:rPr lang="en-US" dirty="0">
                <a:cs typeface="Times New Roman" pitchFamily="18" charset="0"/>
              </a:rPr>
              <a:t>PTV=</a:t>
            </a:r>
            <a:r>
              <a:rPr lang="en-US" dirty="0" err="1">
                <a:cs typeface="Times New Roman" pitchFamily="18" charset="0"/>
              </a:rPr>
              <a:t>CTV+margin</a:t>
            </a:r>
            <a:endParaRPr lang="en-US" dirty="0">
              <a:cs typeface="Times New Roman" pitchFamily="18" charset="0"/>
            </a:endParaRPr>
          </a:p>
          <a:p>
            <a:pPr>
              <a:lnSpc>
                <a:spcPct val="150000"/>
              </a:lnSpc>
            </a:pPr>
            <a:r>
              <a:rPr lang="en-US" dirty="0">
                <a:cs typeface="Times New Roman" pitchFamily="18" charset="0"/>
              </a:rPr>
              <a:t>Bowell bag: </a:t>
            </a:r>
          </a:p>
          <a:p>
            <a:pPr>
              <a:lnSpc>
                <a:spcPct val="150000"/>
              </a:lnSpc>
            </a:pPr>
            <a:r>
              <a:rPr lang="en-US" dirty="0">
                <a:cs typeface="Times New Roman" pitchFamily="18" charset="0"/>
              </a:rPr>
              <a:t>bladder:</a:t>
            </a:r>
          </a:p>
          <a:p>
            <a:pPr>
              <a:lnSpc>
                <a:spcPct val="150000"/>
              </a:lnSpc>
            </a:pPr>
            <a:r>
              <a:rPr lang="fr-FR" dirty="0" err="1"/>
              <a:t>Femorals</a:t>
            </a:r>
            <a:r>
              <a:rPr lang="fr-FR" dirty="0"/>
              <a:t> </a:t>
            </a:r>
            <a:r>
              <a:rPr lang="fr-FR" dirty="0" err="1"/>
              <a:t>head</a:t>
            </a:r>
            <a:r>
              <a:rPr lang="fr-FR" dirty="0"/>
              <a:t> and neck </a:t>
            </a: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19</a:t>
            </a:fld>
            <a:endParaRPr lang="fr-BE"/>
          </a:p>
        </p:txBody>
      </p:sp>
      <p:pic>
        <p:nvPicPr>
          <p:cNvPr id="5" name="Image 4"/>
          <p:cNvPicPr>
            <a:picLocks noChangeAspect="1"/>
          </p:cNvPicPr>
          <p:nvPr/>
        </p:nvPicPr>
        <p:blipFill>
          <a:blip r:embed="rId2"/>
          <a:stretch>
            <a:fillRect/>
          </a:stretch>
        </p:blipFill>
        <p:spPr>
          <a:xfrm>
            <a:off x="1948070" y="1048924"/>
            <a:ext cx="3583978" cy="2550606"/>
          </a:xfrm>
          <a:prstGeom prst="rect">
            <a:avLst/>
          </a:prstGeom>
        </p:spPr>
      </p:pic>
      <p:pic>
        <p:nvPicPr>
          <p:cNvPr id="7" name="Image 6"/>
          <p:cNvPicPr>
            <a:picLocks noChangeAspect="1"/>
          </p:cNvPicPr>
          <p:nvPr/>
        </p:nvPicPr>
        <p:blipFill>
          <a:blip r:embed="rId3"/>
          <a:stretch>
            <a:fillRect/>
          </a:stretch>
        </p:blipFill>
        <p:spPr>
          <a:xfrm>
            <a:off x="582361" y="3553044"/>
            <a:ext cx="1074989" cy="2112260"/>
          </a:xfrm>
          <a:prstGeom prst="rect">
            <a:avLst/>
          </a:prstGeom>
        </p:spPr>
      </p:pic>
      <p:pic>
        <p:nvPicPr>
          <p:cNvPr id="9" name="Image 8"/>
          <p:cNvPicPr>
            <a:picLocks noChangeAspect="1"/>
          </p:cNvPicPr>
          <p:nvPr/>
        </p:nvPicPr>
        <p:blipFill>
          <a:blip r:embed="rId4"/>
          <a:stretch>
            <a:fillRect/>
          </a:stretch>
        </p:blipFill>
        <p:spPr>
          <a:xfrm>
            <a:off x="1948071" y="3678870"/>
            <a:ext cx="3583978" cy="1909958"/>
          </a:xfrm>
          <a:prstGeom prst="rect">
            <a:avLst/>
          </a:prstGeom>
        </p:spPr>
      </p:pic>
      <p:pic>
        <p:nvPicPr>
          <p:cNvPr id="10" name="Image 9"/>
          <p:cNvPicPr>
            <a:picLocks noChangeAspect="1"/>
          </p:cNvPicPr>
          <p:nvPr/>
        </p:nvPicPr>
        <p:blipFill rotWithShape="1">
          <a:blip r:embed="rId5"/>
          <a:srcRect b="10954"/>
          <a:stretch/>
        </p:blipFill>
        <p:spPr>
          <a:xfrm>
            <a:off x="5563472" y="1706901"/>
            <a:ext cx="3262932" cy="3271040"/>
          </a:xfrm>
          <a:prstGeom prst="rect">
            <a:avLst/>
          </a:prstGeom>
        </p:spPr>
      </p:pic>
    </p:spTree>
    <p:extLst>
      <p:ext uri="{BB962C8B-B14F-4D97-AF65-F5344CB8AC3E}">
        <p14:creationId xmlns:p14="http://schemas.microsoft.com/office/powerpoint/2010/main" val="1034612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latin typeface="Arial Black" panose="020B0A04020102020204" pitchFamily="34" charset="0"/>
              </a:rPr>
              <a:t>Presentation</a:t>
            </a:r>
            <a:r>
              <a:rPr lang="fr-FR" dirty="0">
                <a:latin typeface="Arial Black" panose="020B0A04020102020204" pitchFamily="34" charset="0"/>
              </a:rPr>
              <a:t> plan</a:t>
            </a:r>
          </a:p>
        </p:txBody>
      </p:sp>
      <p:sp>
        <p:nvSpPr>
          <p:cNvPr id="3" name="Espace réservé du contenu 2"/>
          <p:cNvSpPr>
            <a:spLocks noGrp="1"/>
          </p:cNvSpPr>
          <p:nvPr>
            <p:ph idx="1"/>
          </p:nvPr>
        </p:nvSpPr>
        <p:spPr/>
        <p:txBody>
          <a:bodyPr/>
          <a:lstStyle/>
          <a:p>
            <a:pPr>
              <a:lnSpc>
                <a:spcPct val="150000"/>
              </a:lnSpc>
            </a:pPr>
            <a:r>
              <a:rPr lang="fr-FR" dirty="0">
                <a:latin typeface="Arial" panose="020B0604020202020204" pitchFamily="34" charset="0"/>
                <a:cs typeface="Arial" panose="020B0604020202020204" pitchFamily="34" charset="0"/>
              </a:rPr>
              <a:t>Introduction </a:t>
            </a:r>
          </a:p>
          <a:p>
            <a:pPr>
              <a:lnSpc>
                <a:spcPct val="150000"/>
              </a:lnSpc>
            </a:pPr>
            <a:r>
              <a:rPr lang="fr-FR" dirty="0">
                <a:latin typeface="Arial" panose="020B0604020202020204" pitchFamily="34" charset="0"/>
                <a:cs typeface="Arial" panose="020B0604020202020204" pitchFamily="34" charset="0"/>
              </a:rPr>
              <a:t>Patients et </a:t>
            </a:r>
            <a:r>
              <a:rPr lang="fr-FR" dirty="0" err="1">
                <a:latin typeface="Arial" panose="020B0604020202020204" pitchFamily="34" charset="0"/>
                <a:cs typeface="Arial" panose="020B0604020202020204" pitchFamily="34" charset="0"/>
              </a:rPr>
              <a:t>methods</a:t>
            </a:r>
            <a:endParaRPr lang="fr-FR" dirty="0">
              <a:latin typeface="Arial" panose="020B0604020202020204" pitchFamily="34" charset="0"/>
              <a:cs typeface="Arial" panose="020B0604020202020204" pitchFamily="34" charset="0"/>
            </a:endParaRPr>
          </a:p>
          <a:p>
            <a:pPr>
              <a:lnSpc>
                <a:spcPct val="150000"/>
              </a:lnSpc>
            </a:pPr>
            <a:r>
              <a:rPr lang="fr-FR" dirty="0" err="1">
                <a:latin typeface="Arial" panose="020B0604020202020204" pitchFamily="34" charset="0"/>
                <a:cs typeface="Arial" panose="020B0604020202020204" pitchFamily="34" charset="0"/>
              </a:rPr>
              <a:t>Results</a:t>
            </a:r>
            <a:endParaRPr lang="fr-FR" dirty="0">
              <a:latin typeface="Arial" panose="020B0604020202020204" pitchFamily="34" charset="0"/>
              <a:cs typeface="Arial" panose="020B0604020202020204" pitchFamily="34" charset="0"/>
            </a:endParaRPr>
          </a:p>
          <a:p>
            <a:pPr>
              <a:lnSpc>
                <a:spcPct val="150000"/>
              </a:lnSpc>
            </a:pPr>
            <a:r>
              <a:rPr lang="fr-FR" dirty="0" err="1">
                <a:latin typeface="Arial" panose="020B0604020202020204" pitchFamily="34" charset="0"/>
                <a:cs typeface="Arial" panose="020B0604020202020204" pitchFamily="34" charset="0"/>
              </a:rPr>
              <a:t>Comments</a:t>
            </a:r>
            <a:r>
              <a:rPr lang="fr-FR" dirty="0">
                <a:latin typeface="Arial" panose="020B0604020202020204" pitchFamily="34" charset="0"/>
                <a:cs typeface="Arial" panose="020B0604020202020204" pitchFamily="34" charset="0"/>
              </a:rPr>
              <a:t> </a:t>
            </a:r>
          </a:p>
          <a:p>
            <a:pPr>
              <a:lnSpc>
                <a:spcPct val="150000"/>
              </a:lnSpc>
            </a:pPr>
            <a:r>
              <a:rPr lang="fr-FR" dirty="0">
                <a:latin typeface="Arial" panose="020B0604020202020204" pitchFamily="34" charset="0"/>
                <a:cs typeface="Arial" panose="020B0604020202020204" pitchFamily="34" charset="0"/>
              </a:rPr>
              <a:t>conclusion</a:t>
            </a:r>
          </a:p>
        </p:txBody>
      </p:sp>
      <p:sp>
        <p:nvSpPr>
          <p:cNvPr id="6" name="Espace réservé du numéro de diapositive 5"/>
          <p:cNvSpPr>
            <a:spLocks noGrp="1"/>
          </p:cNvSpPr>
          <p:nvPr>
            <p:ph type="sldNum" sz="quarter" idx="12"/>
          </p:nvPr>
        </p:nvSpPr>
        <p:spPr/>
        <p:txBody>
          <a:bodyPr/>
          <a:lstStyle/>
          <a:p>
            <a:fld id="{5376FAB4-6E95-4278-A096-F1236FF5347C}" type="slidenum">
              <a:rPr lang="fr-FR" smtClean="0"/>
              <a:t>2</a:t>
            </a:fld>
            <a:endParaRPr lang="fr-FR"/>
          </a:p>
        </p:txBody>
      </p:sp>
    </p:spTree>
    <p:extLst>
      <p:ext uri="{BB962C8B-B14F-4D97-AF65-F5344CB8AC3E}">
        <p14:creationId xmlns:p14="http://schemas.microsoft.com/office/powerpoint/2010/main" val="9385715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77343" y="1040182"/>
            <a:ext cx="6690842" cy="529568"/>
          </a:xfrm>
        </p:spPr>
        <p:txBody>
          <a:bodyPr vert="horz" lIns="68580" tIns="34290" rIns="68580" bIns="34290" rtlCol="0" anchor="ctr">
            <a:normAutofit/>
          </a:bodyPr>
          <a:lstStyle/>
          <a:p>
            <a:r>
              <a:rPr lang="fr-FR" sz="2700" b="1" dirty="0" err="1">
                <a:latin typeface="Arial Black" panose="020B0A04020102020204" pitchFamily="34" charset="0"/>
                <a:cs typeface="Arial" panose="020B0604020202020204" pitchFamily="34" charset="0"/>
              </a:rPr>
              <a:t>Dosimetric-treatment</a:t>
            </a:r>
            <a:r>
              <a:rPr lang="fr-FR" sz="2700" b="1" dirty="0">
                <a:latin typeface="Arial Black" panose="020B0A04020102020204" pitchFamily="34" charset="0"/>
                <a:cs typeface="Arial" panose="020B0604020202020204" pitchFamily="34" charset="0"/>
              </a:rPr>
              <a:t> planification</a:t>
            </a: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20</a:t>
            </a:fld>
            <a:endParaRPr lang="fr-BE"/>
          </a:p>
        </p:txBody>
      </p:sp>
      <p:pic>
        <p:nvPicPr>
          <p:cNvPr id="7" name="Image 6"/>
          <p:cNvPicPr>
            <a:picLocks noChangeAspect="1"/>
          </p:cNvPicPr>
          <p:nvPr/>
        </p:nvPicPr>
        <p:blipFill>
          <a:blip r:embed="rId3"/>
          <a:stretch>
            <a:fillRect/>
          </a:stretch>
        </p:blipFill>
        <p:spPr>
          <a:xfrm>
            <a:off x="1479006" y="1592797"/>
            <a:ext cx="6179095" cy="1536842"/>
          </a:xfrm>
          <a:prstGeom prst="rect">
            <a:avLst/>
          </a:prstGeom>
        </p:spPr>
      </p:pic>
      <p:pic>
        <p:nvPicPr>
          <p:cNvPr id="8" name="Image 7"/>
          <p:cNvPicPr>
            <a:picLocks noChangeAspect="1"/>
          </p:cNvPicPr>
          <p:nvPr/>
        </p:nvPicPr>
        <p:blipFill rotWithShape="1">
          <a:blip r:embed="rId4"/>
          <a:srcRect l="17347" t="29328" r="27862" b="23422"/>
          <a:stretch/>
        </p:blipFill>
        <p:spPr>
          <a:xfrm>
            <a:off x="1601670" y="3032225"/>
            <a:ext cx="5346594" cy="2592288"/>
          </a:xfrm>
          <a:prstGeom prst="rect">
            <a:avLst/>
          </a:prstGeom>
        </p:spPr>
      </p:pic>
      <p:sp>
        <p:nvSpPr>
          <p:cNvPr id="3" name="ZoneTexte 2"/>
          <p:cNvSpPr txBox="1"/>
          <p:nvPr/>
        </p:nvSpPr>
        <p:spPr>
          <a:xfrm>
            <a:off x="6948265" y="3591018"/>
            <a:ext cx="701279" cy="300082"/>
          </a:xfrm>
          <a:prstGeom prst="rect">
            <a:avLst/>
          </a:prstGeom>
          <a:noFill/>
        </p:spPr>
        <p:txBody>
          <a:bodyPr wrap="square" rtlCol="0">
            <a:spAutoFit/>
          </a:bodyPr>
          <a:lstStyle/>
          <a:p>
            <a:r>
              <a:rPr lang="fr-FR" sz="1350" dirty="0"/>
              <a:t>      PTV</a:t>
            </a:r>
          </a:p>
        </p:txBody>
      </p:sp>
      <p:cxnSp>
        <p:nvCxnSpPr>
          <p:cNvPr id="14" name="Connecteur droit 13"/>
          <p:cNvCxnSpPr/>
          <p:nvPr/>
        </p:nvCxnSpPr>
        <p:spPr>
          <a:xfrm>
            <a:off x="6948264" y="3699030"/>
            <a:ext cx="27003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ZoneTexte 17"/>
          <p:cNvSpPr txBox="1"/>
          <p:nvPr/>
        </p:nvSpPr>
        <p:spPr>
          <a:xfrm>
            <a:off x="6948263" y="3926125"/>
            <a:ext cx="978597" cy="300082"/>
          </a:xfrm>
          <a:prstGeom prst="rect">
            <a:avLst/>
          </a:prstGeom>
          <a:noFill/>
        </p:spPr>
        <p:txBody>
          <a:bodyPr wrap="square" rtlCol="0">
            <a:spAutoFit/>
          </a:bodyPr>
          <a:lstStyle/>
          <a:p>
            <a:r>
              <a:rPr lang="fr-FR" sz="1350" dirty="0"/>
              <a:t>    </a:t>
            </a:r>
            <a:r>
              <a:rPr lang="fr-FR" sz="1350" dirty="0" err="1"/>
              <a:t>bladder</a:t>
            </a:r>
            <a:endParaRPr lang="fr-FR" sz="1350" dirty="0"/>
          </a:p>
        </p:txBody>
      </p:sp>
      <p:cxnSp>
        <p:nvCxnSpPr>
          <p:cNvPr id="19" name="Connecteur droit 18"/>
          <p:cNvCxnSpPr/>
          <p:nvPr/>
        </p:nvCxnSpPr>
        <p:spPr>
          <a:xfrm>
            <a:off x="6860927" y="4077072"/>
            <a:ext cx="27003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ZoneTexte 19"/>
          <p:cNvSpPr txBox="1"/>
          <p:nvPr/>
        </p:nvSpPr>
        <p:spPr>
          <a:xfrm>
            <a:off x="6858000" y="4412689"/>
            <a:ext cx="2063578" cy="300082"/>
          </a:xfrm>
          <a:prstGeom prst="rect">
            <a:avLst/>
          </a:prstGeom>
          <a:noFill/>
        </p:spPr>
        <p:txBody>
          <a:bodyPr wrap="none" rtlCol="0">
            <a:spAutoFit/>
          </a:bodyPr>
          <a:lstStyle/>
          <a:p>
            <a:r>
              <a:rPr lang="fr-FR" sz="1350" dirty="0"/>
              <a:t>       </a:t>
            </a:r>
            <a:r>
              <a:rPr lang="fr-FR" sz="1350" dirty="0" err="1"/>
              <a:t>femoral</a:t>
            </a:r>
            <a:r>
              <a:rPr lang="fr-FR" sz="1350" dirty="0"/>
              <a:t> </a:t>
            </a:r>
            <a:r>
              <a:rPr lang="fr-FR" sz="1350" dirty="0" err="1"/>
              <a:t>head</a:t>
            </a:r>
            <a:r>
              <a:rPr lang="fr-FR" sz="1350" dirty="0"/>
              <a:t> and neck</a:t>
            </a:r>
          </a:p>
        </p:txBody>
      </p:sp>
      <p:cxnSp>
        <p:nvCxnSpPr>
          <p:cNvPr id="21" name="Connecteur droit 20"/>
          <p:cNvCxnSpPr/>
          <p:nvPr/>
        </p:nvCxnSpPr>
        <p:spPr>
          <a:xfrm>
            <a:off x="6941531" y="4563126"/>
            <a:ext cx="27003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22" name="ZoneTexte 21"/>
          <p:cNvSpPr txBox="1"/>
          <p:nvPr/>
        </p:nvSpPr>
        <p:spPr>
          <a:xfrm>
            <a:off x="6866955" y="5039523"/>
            <a:ext cx="1256434" cy="300082"/>
          </a:xfrm>
          <a:prstGeom prst="rect">
            <a:avLst/>
          </a:prstGeom>
          <a:noFill/>
        </p:spPr>
        <p:txBody>
          <a:bodyPr wrap="none" rtlCol="0">
            <a:spAutoFit/>
          </a:bodyPr>
          <a:lstStyle/>
          <a:p>
            <a:r>
              <a:rPr lang="fr-FR" sz="1350" dirty="0"/>
              <a:t>         </a:t>
            </a:r>
            <a:r>
              <a:rPr lang="fr-FR" sz="1350" dirty="0" err="1"/>
              <a:t>bowel</a:t>
            </a:r>
            <a:r>
              <a:rPr lang="fr-FR" sz="1350" dirty="0"/>
              <a:t> bag</a:t>
            </a:r>
          </a:p>
        </p:txBody>
      </p:sp>
      <p:cxnSp>
        <p:nvCxnSpPr>
          <p:cNvPr id="23" name="Connecteur droit 22"/>
          <p:cNvCxnSpPr/>
          <p:nvPr/>
        </p:nvCxnSpPr>
        <p:spPr>
          <a:xfrm>
            <a:off x="6941531" y="5157192"/>
            <a:ext cx="270030"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53198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87707" y="2644302"/>
            <a:ext cx="7886700" cy="1325563"/>
          </a:xfrm>
        </p:spPr>
        <p:txBody>
          <a:bodyPr/>
          <a:lstStyle/>
          <a:p>
            <a:pPr algn="ctr"/>
            <a:r>
              <a:rPr lang="fr-FR" dirty="0" err="1">
                <a:latin typeface="Arial Black" panose="020B0A04020102020204" pitchFamily="34" charset="0"/>
              </a:rPr>
              <a:t>Results</a:t>
            </a:r>
            <a:r>
              <a:rPr lang="fr-FR" dirty="0">
                <a:latin typeface="Arial Black" panose="020B0A04020102020204" pitchFamily="34" charset="0"/>
              </a:rPr>
              <a:t> </a:t>
            </a:r>
          </a:p>
        </p:txBody>
      </p:sp>
      <p:sp>
        <p:nvSpPr>
          <p:cNvPr id="5" name="Espace réservé du numéro de diapositive 4"/>
          <p:cNvSpPr>
            <a:spLocks noGrp="1"/>
          </p:cNvSpPr>
          <p:nvPr>
            <p:ph type="sldNum" sz="quarter" idx="12"/>
          </p:nvPr>
        </p:nvSpPr>
        <p:spPr/>
        <p:txBody>
          <a:bodyPr/>
          <a:lstStyle/>
          <a:p>
            <a:fld id="{5376FAB4-6E95-4278-A096-F1236FF5347C}" type="slidenum">
              <a:rPr lang="fr-FR" smtClean="0"/>
              <a:t>21</a:t>
            </a:fld>
            <a:endParaRPr lang="fr-FR"/>
          </a:p>
        </p:txBody>
      </p:sp>
    </p:spTree>
    <p:extLst>
      <p:ext uri="{BB962C8B-B14F-4D97-AF65-F5344CB8AC3E}">
        <p14:creationId xmlns:p14="http://schemas.microsoft.com/office/powerpoint/2010/main" val="6039697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a:latin typeface="Arial Black" panose="020B0A04020102020204" pitchFamily="34" charset="0"/>
              </a:rPr>
              <a:t>General </a:t>
            </a:r>
            <a:r>
              <a:rPr lang="fr-FR" sz="3200" dirty="0" err="1">
                <a:latin typeface="Arial Black" panose="020B0A04020102020204" pitchFamily="34" charset="0"/>
              </a:rPr>
              <a:t>Features</a:t>
            </a:r>
            <a:endParaRPr lang="fr-FR" sz="3200" dirty="0">
              <a:latin typeface="Arial Black" panose="020B0A04020102020204" pitchFamily="34" charset="0"/>
            </a:endParaRPr>
          </a:p>
        </p:txBody>
      </p:sp>
      <p:sp>
        <p:nvSpPr>
          <p:cNvPr id="3" name="Espace réservé du contenu 2"/>
          <p:cNvSpPr>
            <a:spLocks noGrp="1"/>
          </p:cNvSpPr>
          <p:nvPr>
            <p:ph idx="1"/>
          </p:nvPr>
        </p:nvSpPr>
        <p:spPr/>
        <p:txBody>
          <a:bodyPr>
            <a:normAutofit fontScale="92500" lnSpcReduction="20000"/>
          </a:bodyPr>
          <a:lstStyle/>
          <a:p>
            <a:pPr>
              <a:lnSpc>
                <a:spcPct val="150000"/>
              </a:lnSpc>
            </a:pPr>
            <a:r>
              <a:rPr lang="en-US" dirty="0">
                <a:latin typeface="Arial" panose="020B0604020202020204" pitchFamily="34" charset="0"/>
                <a:cs typeface="Arial" panose="020B0604020202020204" pitchFamily="34" charset="0"/>
              </a:rPr>
              <a:t>During three years of treatment,</a:t>
            </a:r>
          </a:p>
          <a:p>
            <a:pPr>
              <a:lnSpc>
                <a:spcPct val="150000"/>
              </a:lnSpc>
            </a:pPr>
            <a:r>
              <a:rPr lang="en-US" dirty="0">
                <a:latin typeface="Arial" panose="020B0604020202020204" pitchFamily="34" charset="0"/>
                <a:cs typeface="Arial" panose="020B0604020202020204" pitchFamily="34" charset="0"/>
              </a:rPr>
              <a:t>Number: 289 patients were irradiated</a:t>
            </a:r>
          </a:p>
          <a:p>
            <a:pPr>
              <a:lnSpc>
                <a:spcPct val="150000"/>
              </a:lnSpc>
            </a:pPr>
            <a:r>
              <a:rPr lang="en-US" dirty="0">
                <a:latin typeface="Arial" panose="020B0604020202020204" pitchFamily="34" charset="0"/>
                <a:cs typeface="Arial" panose="020B0604020202020204" pitchFamily="34" charset="0"/>
              </a:rPr>
              <a:t>  women 75% of patients</a:t>
            </a:r>
          </a:p>
          <a:p>
            <a:pPr>
              <a:lnSpc>
                <a:spcPct val="150000"/>
              </a:lnSpc>
            </a:pPr>
            <a:r>
              <a:rPr lang="en-US" dirty="0">
                <a:latin typeface="Arial" panose="020B0604020202020204" pitchFamily="34" charset="0"/>
                <a:cs typeface="Arial" panose="020B0604020202020204" pitchFamily="34" charset="0"/>
              </a:rPr>
              <a:t>Average age 55 years with extremes of 80 and 3 years</a:t>
            </a:r>
          </a:p>
          <a:p>
            <a:pPr>
              <a:lnSpc>
                <a:spcPct val="150000"/>
              </a:lnSpc>
            </a:pPr>
            <a:r>
              <a:rPr lang="en-US" dirty="0">
                <a:latin typeface="Arial" panose="020B0604020202020204" pitchFamily="34" charset="0"/>
                <a:cs typeface="Arial" panose="020B0604020202020204" pitchFamily="34" charset="0"/>
              </a:rPr>
              <a:t>Country of residence: DRC (90%) and Congo (10%)</a:t>
            </a:r>
            <a:endParaRPr lang="fr-FR" dirty="0">
              <a:latin typeface="Arial" panose="020B0604020202020204" pitchFamily="34" charset="0"/>
              <a:cs typeface="Arial" panose="020B0604020202020204" pitchFamily="34" charset="0"/>
            </a:endParaRPr>
          </a:p>
        </p:txBody>
      </p:sp>
      <p:sp>
        <p:nvSpPr>
          <p:cNvPr id="6" name="Espace réservé du numéro de diapositive 5"/>
          <p:cNvSpPr>
            <a:spLocks noGrp="1"/>
          </p:cNvSpPr>
          <p:nvPr>
            <p:ph type="sldNum" sz="quarter" idx="12"/>
          </p:nvPr>
        </p:nvSpPr>
        <p:spPr/>
        <p:txBody>
          <a:bodyPr/>
          <a:lstStyle/>
          <a:p>
            <a:fld id="{5376FAB4-6E95-4278-A096-F1236FF5347C}" type="slidenum">
              <a:rPr lang="fr-FR" smtClean="0"/>
              <a:t>22</a:t>
            </a:fld>
            <a:endParaRPr lang="fr-FR"/>
          </a:p>
        </p:txBody>
      </p:sp>
    </p:spTree>
    <p:extLst>
      <p:ext uri="{BB962C8B-B14F-4D97-AF65-F5344CB8AC3E}">
        <p14:creationId xmlns:p14="http://schemas.microsoft.com/office/powerpoint/2010/main" val="18362122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b="7096"/>
          <a:stretch/>
        </p:blipFill>
        <p:spPr>
          <a:xfrm>
            <a:off x="53781" y="72929"/>
            <a:ext cx="9013796" cy="5473106"/>
          </a:xfrm>
          <a:prstGeom prst="rect">
            <a:avLst/>
          </a:prstGeom>
        </p:spPr>
      </p:pic>
      <p:sp>
        <p:nvSpPr>
          <p:cNvPr id="5" name="Espace réservé du numéro de diapositive 4"/>
          <p:cNvSpPr>
            <a:spLocks noGrp="1"/>
          </p:cNvSpPr>
          <p:nvPr>
            <p:ph type="sldNum" sz="quarter" idx="12"/>
          </p:nvPr>
        </p:nvSpPr>
        <p:spPr/>
        <p:txBody>
          <a:bodyPr/>
          <a:lstStyle/>
          <a:p>
            <a:fld id="{5376FAB4-6E95-4278-A096-F1236FF5347C}" type="slidenum">
              <a:rPr lang="fr-FR" smtClean="0"/>
              <a:t>23</a:t>
            </a:fld>
            <a:endParaRPr lang="fr-FR" dirty="0"/>
          </a:p>
        </p:txBody>
      </p:sp>
      <p:sp>
        <p:nvSpPr>
          <p:cNvPr id="7" name="Rectangle 6"/>
          <p:cNvSpPr/>
          <p:nvPr/>
        </p:nvSpPr>
        <p:spPr>
          <a:xfrm>
            <a:off x="628650" y="5691503"/>
            <a:ext cx="4769254" cy="400110"/>
          </a:xfrm>
          <a:prstGeom prst="rect">
            <a:avLst/>
          </a:prstGeom>
        </p:spPr>
        <p:txBody>
          <a:bodyPr wrap="none">
            <a:spAutoFit/>
          </a:bodyPr>
          <a:lstStyle/>
          <a:p>
            <a:r>
              <a:rPr lang="en-US" sz="2000" dirty="0">
                <a:latin typeface="Arial" panose="020B0604020202020204" pitchFamily="34" charset="0"/>
                <a:cs typeface="Arial" panose="020B0604020202020204" pitchFamily="34" charset="0"/>
              </a:rPr>
              <a:t>Figure 2: distribution of patients per year</a:t>
            </a:r>
            <a:endParaRPr lang="fr-F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2359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8524" y="1"/>
            <a:ext cx="8256043" cy="887104"/>
          </a:xfrm>
        </p:spPr>
        <p:txBody>
          <a:bodyPr>
            <a:normAutofit/>
          </a:bodyPr>
          <a:lstStyle/>
          <a:p>
            <a:r>
              <a:rPr lang="en-US" sz="2800" dirty="0">
                <a:latin typeface="Arial" panose="020B0604020202020204" pitchFamily="34" charset="0"/>
                <a:cs typeface="Arial" panose="020B0604020202020204" pitchFamily="34" charset="0"/>
              </a:rPr>
              <a:t>Table I: distribution of patients by year and by site</a:t>
            </a:r>
            <a:endParaRPr lang="fr-FR" sz="2800" dirty="0">
              <a:latin typeface="Arial" panose="020B0604020202020204" pitchFamily="34" charset="0"/>
              <a:cs typeface="Arial" panose="020B0604020202020204" pitchFamily="34" charset="0"/>
            </a:endParaRPr>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2248305144"/>
              </p:ext>
            </p:extLst>
          </p:nvPr>
        </p:nvGraphicFramePr>
        <p:xfrm>
          <a:off x="-1" y="715102"/>
          <a:ext cx="9004851" cy="5547360"/>
        </p:xfrm>
        <a:graphic>
          <a:graphicData uri="http://schemas.openxmlformats.org/drawingml/2006/table">
            <a:tbl>
              <a:tblPr firstRow="1" bandRow="1">
                <a:tableStyleId>{6E25E649-3F16-4E02-A733-19D2CDBF48F0}</a:tableStyleId>
              </a:tblPr>
              <a:tblGrid>
                <a:gridCol w="2118274">
                  <a:extLst>
                    <a:ext uri="{9D8B030D-6E8A-4147-A177-3AD203B41FA5}">
                      <a16:colId xmlns:a16="http://schemas.microsoft.com/office/drawing/2014/main" val="20000"/>
                    </a:ext>
                  </a:extLst>
                </a:gridCol>
                <a:gridCol w="1483667">
                  <a:extLst>
                    <a:ext uri="{9D8B030D-6E8A-4147-A177-3AD203B41FA5}">
                      <a16:colId xmlns:a16="http://schemas.microsoft.com/office/drawing/2014/main" val="20001"/>
                    </a:ext>
                  </a:extLst>
                </a:gridCol>
                <a:gridCol w="1800970">
                  <a:extLst>
                    <a:ext uri="{9D8B030D-6E8A-4147-A177-3AD203B41FA5}">
                      <a16:colId xmlns:a16="http://schemas.microsoft.com/office/drawing/2014/main" val="20002"/>
                    </a:ext>
                  </a:extLst>
                </a:gridCol>
                <a:gridCol w="1800970">
                  <a:extLst>
                    <a:ext uri="{9D8B030D-6E8A-4147-A177-3AD203B41FA5}">
                      <a16:colId xmlns:a16="http://schemas.microsoft.com/office/drawing/2014/main" val="20003"/>
                    </a:ext>
                  </a:extLst>
                </a:gridCol>
                <a:gridCol w="1800970">
                  <a:extLst>
                    <a:ext uri="{9D8B030D-6E8A-4147-A177-3AD203B41FA5}">
                      <a16:colId xmlns:a16="http://schemas.microsoft.com/office/drawing/2014/main" val="20004"/>
                    </a:ext>
                  </a:extLst>
                </a:gridCol>
              </a:tblGrid>
              <a:tr h="370179">
                <a:tc>
                  <a:txBody>
                    <a:bodyPr/>
                    <a:lstStyle/>
                    <a:p>
                      <a:r>
                        <a:rPr lang="fr-FR" sz="2000" dirty="0">
                          <a:latin typeface="Arial" panose="020B0604020202020204" pitchFamily="34" charset="0"/>
                          <a:cs typeface="Arial" panose="020B0604020202020204" pitchFamily="34" charset="0"/>
                        </a:rPr>
                        <a:t>Site</a:t>
                      </a:r>
                      <a:r>
                        <a:rPr lang="fr-FR" sz="2000" baseline="0" dirty="0">
                          <a:latin typeface="Arial" panose="020B0604020202020204" pitchFamily="34" charset="0"/>
                          <a:cs typeface="Arial" panose="020B0604020202020204" pitchFamily="34" charset="0"/>
                        </a:rPr>
                        <a:t> </a:t>
                      </a:r>
                      <a:endParaRPr lang="fr-FR" sz="2000" dirty="0">
                        <a:latin typeface="Arial" panose="020B0604020202020204" pitchFamily="34" charset="0"/>
                        <a:cs typeface="Arial" panose="020B0604020202020204" pitchFamily="34" charset="0"/>
                      </a:endParaRPr>
                    </a:p>
                  </a:txBody>
                  <a:tcPr/>
                </a:tc>
                <a:tc>
                  <a:txBody>
                    <a:bodyPr/>
                    <a:lstStyle/>
                    <a:p>
                      <a:r>
                        <a:rPr lang="fr-FR" sz="2000" dirty="0">
                          <a:latin typeface="Arial" panose="020B0604020202020204" pitchFamily="34" charset="0"/>
                          <a:cs typeface="Arial" panose="020B0604020202020204" pitchFamily="34" charset="0"/>
                        </a:rPr>
                        <a:t>2020</a:t>
                      </a:r>
                    </a:p>
                  </a:txBody>
                  <a:tcPr/>
                </a:tc>
                <a:tc>
                  <a:txBody>
                    <a:bodyPr/>
                    <a:lstStyle/>
                    <a:p>
                      <a:r>
                        <a:rPr lang="fr-FR" sz="2000" dirty="0">
                          <a:latin typeface="Arial" panose="020B0604020202020204" pitchFamily="34" charset="0"/>
                          <a:cs typeface="Arial" panose="020B0604020202020204" pitchFamily="34" charset="0"/>
                        </a:rPr>
                        <a:t>2021</a:t>
                      </a:r>
                    </a:p>
                  </a:txBody>
                  <a:tcPr/>
                </a:tc>
                <a:tc>
                  <a:txBody>
                    <a:bodyPr/>
                    <a:lstStyle/>
                    <a:p>
                      <a:r>
                        <a:rPr lang="fr-FR" sz="2000" dirty="0">
                          <a:latin typeface="Arial" panose="020B0604020202020204" pitchFamily="34" charset="0"/>
                          <a:cs typeface="Arial" panose="020B0604020202020204" pitchFamily="34" charset="0"/>
                        </a:rPr>
                        <a:t>2022</a:t>
                      </a:r>
                    </a:p>
                  </a:txBody>
                  <a:tcPr/>
                </a:tc>
                <a:tc>
                  <a:txBody>
                    <a:bodyPr/>
                    <a:lstStyle/>
                    <a:p>
                      <a:r>
                        <a:rPr lang="fr-FR" sz="2000" dirty="0">
                          <a:latin typeface="Arial" panose="020B0604020202020204" pitchFamily="34" charset="0"/>
                          <a:cs typeface="Arial" panose="020B0604020202020204" pitchFamily="34" charset="0"/>
                        </a:rPr>
                        <a:t>Total</a:t>
                      </a:r>
                    </a:p>
                  </a:txBody>
                  <a:tcPr/>
                </a:tc>
                <a:extLst>
                  <a:ext uri="{0D108BD9-81ED-4DB2-BD59-A6C34878D82A}">
                    <a16:rowId xmlns:a16="http://schemas.microsoft.com/office/drawing/2014/main" val="10000"/>
                  </a:ext>
                </a:extLst>
              </a:tr>
              <a:tr h="370179">
                <a:tc>
                  <a:txBody>
                    <a:bodyPr/>
                    <a:lstStyle/>
                    <a:p>
                      <a:r>
                        <a:rPr lang="fr-FR" sz="2000" dirty="0" err="1">
                          <a:latin typeface="Arial" panose="020B0604020202020204" pitchFamily="34" charset="0"/>
                          <a:cs typeface="Arial" panose="020B0604020202020204" pitchFamily="34" charset="0"/>
                        </a:rPr>
                        <a:t>Breast</a:t>
                      </a:r>
                      <a:endParaRPr lang="fr-FR" sz="2000" dirty="0">
                        <a:latin typeface="Arial" panose="020B0604020202020204" pitchFamily="34" charset="0"/>
                        <a:cs typeface="Arial" panose="020B0604020202020204" pitchFamily="34" charset="0"/>
                      </a:endParaRPr>
                    </a:p>
                  </a:txBody>
                  <a:tcPr/>
                </a:tc>
                <a:tc>
                  <a:txBody>
                    <a:bodyPr/>
                    <a:lstStyle/>
                    <a:p>
                      <a:pPr algn="r" fontAlgn="b"/>
                      <a:r>
                        <a:rPr lang="fr-FR" sz="2000" u="none" strike="noStrike" dirty="0">
                          <a:effectLst/>
                          <a:latin typeface="Arial" panose="020B0604020202020204" pitchFamily="34" charset="0"/>
                          <a:cs typeface="Arial" panose="020B0604020202020204" pitchFamily="34" charset="0"/>
                        </a:rPr>
                        <a:t>16</a:t>
                      </a:r>
                      <a:endParaRPr lang="fr-FR"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fr-FR" sz="2000" u="none" strike="noStrike">
                          <a:effectLst/>
                          <a:latin typeface="Arial" panose="020B0604020202020204" pitchFamily="34" charset="0"/>
                          <a:cs typeface="Arial" panose="020B0604020202020204" pitchFamily="34" charset="0"/>
                        </a:rPr>
                        <a:t>33</a:t>
                      </a:r>
                      <a:endParaRPr lang="fr-FR"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fr-FR" sz="2000" u="none" strike="noStrike">
                          <a:effectLst/>
                          <a:latin typeface="Arial" panose="020B0604020202020204" pitchFamily="34" charset="0"/>
                          <a:cs typeface="Arial" panose="020B0604020202020204" pitchFamily="34" charset="0"/>
                        </a:rPr>
                        <a:t>28</a:t>
                      </a:r>
                      <a:endParaRPr lang="fr-FR"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fr-FR" sz="2000" u="none" strike="noStrike">
                          <a:effectLst/>
                          <a:latin typeface="Arial" panose="020B0604020202020204" pitchFamily="34" charset="0"/>
                          <a:cs typeface="Arial" panose="020B0604020202020204" pitchFamily="34" charset="0"/>
                        </a:rPr>
                        <a:t>77</a:t>
                      </a:r>
                      <a:endParaRPr lang="fr-FR"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0001"/>
                  </a:ext>
                </a:extLst>
              </a:tr>
              <a:tr h="370179">
                <a:tc>
                  <a:txBody>
                    <a:bodyPr/>
                    <a:lstStyle/>
                    <a:p>
                      <a:r>
                        <a:rPr lang="fr-FR" sz="2000" dirty="0" err="1">
                          <a:latin typeface="Arial" panose="020B0604020202020204" pitchFamily="34" charset="0"/>
                          <a:cs typeface="Arial" panose="020B0604020202020204" pitchFamily="34" charset="0"/>
                        </a:rPr>
                        <a:t>Cervix</a:t>
                      </a:r>
                      <a:endParaRPr lang="fr-FR" sz="2000" dirty="0">
                        <a:latin typeface="Arial" panose="020B0604020202020204" pitchFamily="34" charset="0"/>
                        <a:cs typeface="Arial" panose="020B0604020202020204" pitchFamily="34" charset="0"/>
                      </a:endParaRPr>
                    </a:p>
                  </a:txBody>
                  <a:tcPr/>
                </a:tc>
                <a:tc>
                  <a:txBody>
                    <a:bodyPr/>
                    <a:lstStyle/>
                    <a:p>
                      <a:pPr algn="r" fontAlgn="b"/>
                      <a:r>
                        <a:rPr lang="fr-FR" sz="2000" u="none" strike="noStrike" dirty="0">
                          <a:effectLst/>
                          <a:latin typeface="Arial" panose="020B0604020202020204" pitchFamily="34" charset="0"/>
                          <a:cs typeface="Arial" panose="020B0604020202020204" pitchFamily="34" charset="0"/>
                        </a:rPr>
                        <a:t>23</a:t>
                      </a:r>
                      <a:endParaRPr lang="fr-FR"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fr-FR" sz="2000" u="none" strike="noStrike">
                          <a:effectLst/>
                          <a:latin typeface="Arial" panose="020B0604020202020204" pitchFamily="34" charset="0"/>
                          <a:cs typeface="Arial" panose="020B0604020202020204" pitchFamily="34" charset="0"/>
                        </a:rPr>
                        <a:t>29</a:t>
                      </a:r>
                      <a:endParaRPr lang="fr-FR"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fr-FR" sz="2000" u="none" strike="noStrike">
                          <a:effectLst/>
                          <a:latin typeface="Arial" panose="020B0604020202020204" pitchFamily="34" charset="0"/>
                          <a:cs typeface="Arial" panose="020B0604020202020204" pitchFamily="34" charset="0"/>
                        </a:rPr>
                        <a:t>21</a:t>
                      </a:r>
                      <a:endParaRPr lang="fr-FR"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fr-FR" sz="2000" u="none" strike="noStrike">
                          <a:effectLst/>
                          <a:latin typeface="Arial" panose="020B0604020202020204" pitchFamily="34" charset="0"/>
                          <a:cs typeface="Arial" panose="020B0604020202020204" pitchFamily="34" charset="0"/>
                        </a:rPr>
                        <a:t>73</a:t>
                      </a:r>
                      <a:endParaRPr lang="fr-FR"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0002"/>
                  </a:ext>
                </a:extLst>
              </a:tr>
              <a:tr h="370179">
                <a:tc>
                  <a:txBody>
                    <a:bodyPr/>
                    <a:lstStyle/>
                    <a:p>
                      <a:r>
                        <a:rPr lang="fr-FR" sz="2000" dirty="0">
                          <a:latin typeface="Arial" panose="020B0604020202020204" pitchFamily="34" charset="0"/>
                          <a:cs typeface="Arial" panose="020B0604020202020204" pitchFamily="34" charset="0"/>
                        </a:rPr>
                        <a:t>Prostate</a:t>
                      </a:r>
                    </a:p>
                  </a:txBody>
                  <a:tcPr/>
                </a:tc>
                <a:tc>
                  <a:txBody>
                    <a:bodyPr/>
                    <a:lstStyle/>
                    <a:p>
                      <a:pPr algn="r" fontAlgn="b"/>
                      <a:r>
                        <a:rPr lang="fr-FR" sz="2000" u="none" strike="noStrike">
                          <a:effectLst/>
                          <a:latin typeface="Arial" panose="020B0604020202020204" pitchFamily="34" charset="0"/>
                          <a:cs typeface="Arial" panose="020B0604020202020204" pitchFamily="34" charset="0"/>
                        </a:rPr>
                        <a:t>5</a:t>
                      </a:r>
                      <a:endParaRPr lang="fr-FR"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fr-FR" sz="2000" u="none" strike="noStrike">
                          <a:effectLst/>
                          <a:latin typeface="Arial" panose="020B0604020202020204" pitchFamily="34" charset="0"/>
                          <a:cs typeface="Arial" panose="020B0604020202020204" pitchFamily="34" charset="0"/>
                        </a:rPr>
                        <a:t>16</a:t>
                      </a:r>
                      <a:endParaRPr lang="fr-FR"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fr-FR" sz="2000" u="none" strike="noStrike">
                          <a:effectLst/>
                          <a:latin typeface="Arial" panose="020B0604020202020204" pitchFamily="34" charset="0"/>
                          <a:cs typeface="Arial" panose="020B0604020202020204" pitchFamily="34" charset="0"/>
                        </a:rPr>
                        <a:t>10</a:t>
                      </a:r>
                      <a:endParaRPr lang="fr-FR"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fr-FR" sz="2000" u="none" strike="noStrike">
                          <a:effectLst/>
                          <a:latin typeface="Arial" panose="020B0604020202020204" pitchFamily="34" charset="0"/>
                          <a:cs typeface="Arial" panose="020B0604020202020204" pitchFamily="34" charset="0"/>
                        </a:rPr>
                        <a:t>31</a:t>
                      </a:r>
                      <a:endParaRPr lang="fr-FR"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0003"/>
                  </a:ext>
                </a:extLst>
              </a:tr>
              <a:tr h="370179">
                <a:tc>
                  <a:txBody>
                    <a:bodyPr/>
                    <a:lstStyle/>
                    <a:p>
                      <a:r>
                        <a:rPr lang="fr-FR" sz="2000" dirty="0">
                          <a:latin typeface="Arial" panose="020B0604020202020204" pitchFamily="34" charset="0"/>
                          <a:cs typeface="Arial" panose="020B0604020202020204" pitchFamily="34" charset="0"/>
                        </a:rPr>
                        <a:t>Rectum</a:t>
                      </a:r>
                    </a:p>
                  </a:txBody>
                  <a:tcPr/>
                </a:tc>
                <a:tc>
                  <a:txBody>
                    <a:bodyPr/>
                    <a:lstStyle/>
                    <a:p>
                      <a:pPr algn="r" fontAlgn="b"/>
                      <a:r>
                        <a:rPr lang="fr-FR" sz="2000" u="none" strike="noStrike">
                          <a:effectLst/>
                          <a:latin typeface="Arial" panose="020B0604020202020204" pitchFamily="34" charset="0"/>
                          <a:cs typeface="Arial" panose="020B0604020202020204" pitchFamily="34" charset="0"/>
                        </a:rPr>
                        <a:t>7</a:t>
                      </a:r>
                      <a:endParaRPr lang="fr-FR"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fr-FR" sz="2000" u="none" strike="noStrike">
                          <a:effectLst/>
                          <a:latin typeface="Arial" panose="020B0604020202020204" pitchFamily="34" charset="0"/>
                          <a:cs typeface="Arial" panose="020B0604020202020204" pitchFamily="34" charset="0"/>
                        </a:rPr>
                        <a:t>4</a:t>
                      </a:r>
                      <a:endParaRPr lang="fr-FR"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fr-FR" sz="2000" u="none" strike="noStrike">
                          <a:effectLst/>
                          <a:latin typeface="Arial" panose="020B0604020202020204" pitchFamily="34" charset="0"/>
                          <a:cs typeface="Arial" panose="020B0604020202020204" pitchFamily="34" charset="0"/>
                        </a:rPr>
                        <a:t>5</a:t>
                      </a:r>
                      <a:endParaRPr lang="fr-FR"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fr-FR" sz="2000" u="none" strike="noStrike">
                          <a:effectLst/>
                          <a:latin typeface="Arial" panose="020B0604020202020204" pitchFamily="34" charset="0"/>
                          <a:cs typeface="Arial" panose="020B0604020202020204" pitchFamily="34" charset="0"/>
                        </a:rPr>
                        <a:t>16</a:t>
                      </a:r>
                      <a:endParaRPr lang="fr-FR"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0004"/>
                  </a:ext>
                </a:extLst>
              </a:tr>
              <a:tr h="370179">
                <a:tc>
                  <a:txBody>
                    <a:bodyPr/>
                    <a:lstStyle/>
                    <a:p>
                      <a:r>
                        <a:rPr lang="fr-FR" sz="2000" dirty="0">
                          <a:latin typeface="Arial" panose="020B0604020202020204" pitchFamily="34" charset="0"/>
                          <a:cs typeface="Arial" panose="020B0604020202020204" pitchFamily="34" charset="0"/>
                        </a:rPr>
                        <a:t>Head</a:t>
                      </a:r>
                      <a:r>
                        <a:rPr lang="fr-FR" sz="2000" baseline="0" dirty="0">
                          <a:latin typeface="Arial" panose="020B0604020202020204" pitchFamily="34" charset="0"/>
                          <a:cs typeface="Arial" panose="020B0604020202020204" pitchFamily="34" charset="0"/>
                        </a:rPr>
                        <a:t> and neck</a:t>
                      </a:r>
                      <a:endParaRPr lang="fr-FR" sz="2000" dirty="0">
                        <a:latin typeface="Arial" panose="020B0604020202020204" pitchFamily="34" charset="0"/>
                        <a:cs typeface="Arial" panose="020B0604020202020204" pitchFamily="34" charset="0"/>
                      </a:endParaRPr>
                    </a:p>
                  </a:txBody>
                  <a:tcPr/>
                </a:tc>
                <a:tc>
                  <a:txBody>
                    <a:bodyPr/>
                    <a:lstStyle/>
                    <a:p>
                      <a:pPr algn="r" fontAlgn="b"/>
                      <a:r>
                        <a:rPr lang="fr-FR" sz="2000" u="none" strike="noStrike">
                          <a:effectLst/>
                          <a:latin typeface="Arial" panose="020B0604020202020204" pitchFamily="34" charset="0"/>
                          <a:cs typeface="Arial" panose="020B0604020202020204" pitchFamily="34" charset="0"/>
                        </a:rPr>
                        <a:t>0</a:t>
                      </a:r>
                      <a:endParaRPr lang="fr-FR"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fr-FR" sz="2000" u="none" strike="noStrike">
                          <a:effectLst/>
                          <a:latin typeface="Arial" panose="020B0604020202020204" pitchFamily="34" charset="0"/>
                          <a:cs typeface="Arial" panose="020B0604020202020204" pitchFamily="34" charset="0"/>
                        </a:rPr>
                        <a:t>12</a:t>
                      </a:r>
                      <a:endParaRPr lang="fr-FR"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fr-FR" sz="2000" u="none" strike="noStrike">
                          <a:effectLst/>
                          <a:latin typeface="Arial" panose="020B0604020202020204" pitchFamily="34" charset="0"/>
                          <a:cs typeface="Arial" panose="020B0604020202020204" pitchFamily="34" charset="0"/>
                        </a:rPr>
                        <a:t>7</a:t>
                      </a:r>
                      <a:endParaRPr lang="fr-FR"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fr-FR" sz="2000" u="none" strike="noStrike">
                          <a:effectLst/>
                          <a:latin typeface="Arial" panose="020B0604020202020204" pitchFamily="34" charset="0"/>
                          <a:cs typeface="Arial" panose="020B0604020202020204" pitchFamily="34" charset="0"/>
                        </a:rPr>
                        <a:t>19</a:t>
                      </a:r>
                      <a:endParaRPr lang="fr-FR"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0005"/>
                  </a:ext>
                </a:extLst>
              </a:tr>
              <a:tr h="370179">
                <a:tc>
                  <a:txBody>
                    <a:bodyPr/>
                    <a:lstStyle/>
                    <a:p>
                      <a:r>
                        <a:rPr lang="fr-FR" sz="2000" dirty="0">
                          <a:latin typeface="Arial" panose="020B0604020202020204" pitchFamily="34" charset="0"/>
                          <a:cs typeface="Arial" panose="020B0604020202020204" pitchFamily="34" charset="0"/>
                        </a:rPr>
                        <a:t>CNS</a:t>
                      </a:r>
                    </a:p>
                  </a:txBody>
                  <a:tcPr/>
                </a:tc>
                <a:tc>
                  <a:txBody>
                    <a:bodyPr/>
                    <a:lstStyle/>
                    <a:p>
                      <a:pPr algn="r" fontAlgn="b"/>
                      <a:r>
                        <a:rPr lang="fr-FR" sz="2000" u="none" strike="noStrike">
                          <a:effectLst/>
                          <a:latin typeface="Arial" panose="020B0604020202020204" pitchFamily="34" charset="0"/>
                          <a:cs typeface="Arial" panose="020B0604020202020204" pitchFamily="34" charset="0"/>
                        </a:rPr>
                        <a:t>0</a:t>
                      </a:r>
                      <a:endParaRPr lang="fr-FR"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fr-FR" sz="2000" u="none" strike="noStrike">
                          <a:effectLst/>
                          <a:latin typeface="Arial" panose="020B0604020202020204" pitchFamily="34" charset="0"/>
                          <a:cs typeface="Arial" panose="020B0604020202020204" pitchFamily="34" charset="0"/>
                        </a:rPr>
                        <a:t>2</a:t>
                      </a:r>
                      <a:endParaRPr lang="fr-FR"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fr-FR" sz="2000" u="none" strike="noStrike">
                          <a:effectLst/>
                          <a:latin typeface="Arial" panose="020B0604020202020204" pitchFamily="34" charset="0"/>
                          <a:cs typeface="Arial" panose="020B0604020202020204" pitchFamily="34" charset="0"/>
                        </a:rPr>
                        <a:t>1</a:t>
                      </a:r>
                      <a:endParaRPr lang="fr-FR"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fr-FR" sz="2000" u="none" strike="noStrike">
                          <a:effectLst/>
                          <a:latin typeface="Arial" panose="020B0604020202020204" pitchFamily="34" charset="0"/>
                          <a:cs typeface="Arial" panose="020B0604020202020204" pitchFamily="34" charset="0"/>
                        </a:rPr>
                        <a:t>3</a:t>
                      </a:r>
                      <a:endParaRPr lang="fr-FR"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0006"/>
                  </a:ext>
                </a:extLst>
              </a:tr>
              <a:tr h="370179">
                <a:tc>
                  <a:txBody>
                    <a:bodyPr/>
                    <a:lstStyle/>
                    <a:p>
                      <a:r>
                        <a:rPr lang="fr-FR" sz="2000" dirty="0">
                          <a:latin typeface="Arial" panose="020B0604020202020204" pitchFamily="34" charset="0"/>
                          <a:cs typeface="Arial" panose="020B0604020202020204" pitchFamily="34" charset="0"/>
                        </a:rPr>
                        <a:t>Anus</a:t>
                      </a:r>
                    </a:p>
                  </a:txBody>
                  <a:tcPr/>
                </a:tc>
                <a:tc>
                  <a:txBody>
                    <a:bodyPr/>
                    <a:lstStyle/>
                    <a:p>
                      <a:pPr algn="r" fontAlgn="b"/>
                      <a:r>
                        <a:rPr lang="fr-FR" sz="2000" u="none" strike="noStrike">
                          <a:effectLst/>
                          <a:latin typeface="Arial" panose="020B0604020202020204" pitchFamily="34" charset="0"/>
                          <a:cs typeface="Arial" panose="020B0604020202020204" pitchFamily="34" charset="0"/>
                        </a:rPr>
                        <a:t>1</a:t>
                      </a:r>
                      <a:endParaRPr lang="fr-FR"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fr-FR" sz="2000" u="none" strike="noStrike">
                          <a:effectLst/>
                          <a:latin typeface="Arial" panose="020B0604020202020204" pitchFamily="34" charset="0"/>
                          <a:cs typeface="Arial" panose="020B0604020202020204" pitchFamily="34" charset="0"/>
                        </a:rPr>
                        <a:t>3</a:t>
                      </a:r>
                      <a:endParaRPr lang="fr-FR"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fr-FR" sz="2000" u="none" strike="noStrike">
                          <a:effectLst/>
                          <a:latin typeface="Arial" panose="020B0604020202020204" pitchFamily="34" charset="0"/>
                          <a:cs typeface="Arial" panose="020B0604020202020204" pitchFamily="34" charset="0"/>
                        </a:rPr>
                        <a:t>2</a:t>
                      </a:r>
                      <a:endParaRPr lang="fr-FR"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fr-FR" sz="2000" u="none" strike="noStrike">
                          <a:effectLst/>
                          <a:latin typeface="Arial" panose="020B0604020202020204" pitchFamily="34" charset="0"/>
                          <a:cs typeface="Arial" panose="020B0604020202020204" pitchFamily="34" charset="0"/>
                        </a:rPr>
                        <a:t>6</a:t>
                      </a:r>
                      <a:endParaRPr lang="fr-FR"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0007"/>
                  </a:ext>
                </a:extLst>
              </a:tr>
              <a:tr h="370179">
                <a:tc>
                  <a:txBody>
                    <a:bodyPr/>
                    <a:lstStyle/>
                    <a:p>
                      <a:r>
                        <a:rPr lang="fr-FR" sz="2000" dirty="0" err="1">
                          <a:latin typeface="Arial" panose="020B0604020202020204" pitchFamily="34" charset="0"/>
                          <a:cs typeface="Arial" panose="020B0604020202020204" pitchFamily="34" charset="0"/>
                        </a:rPr>
                        <a:t>Sarcoma</a:t>
                      </a:r>
                      <a:endParaRPr lang="fr-FR" sz="2000" dirty="0">
                        <a:latin typeface="Arial" panose="020B0604020202020204" pitchFamily="34" charset="0"/>
                        <a:cs typeface="Arial" panose="020B0604020202020204" pitchFamily="34" charset="0"/>
                      </a:endParaRPr>
                    </a:p>
                  </a:txBody>
                  <a:tcPr/>
                </a:tc>
                <a:tc>
                  <a:txBody>
                    <a:bodyPr/>
                    <a:lstStyle/>
                    <a:p>
                      <a:pPr algn="r" fontAlgn="b"/>
                      <a:r>
                        <a:rPr lang="fr-FR" sz="2000" u="none" strike="noStrike">
                          <a:effectLst/>
                          <a:latin typeface="Arial" panose="020B0604020202020204" pitchFamily="34" charset="0"/>
                          <a:cs typeface="Arial" panose="020B0604020202020204" pitchFamily="34" charset="0"/>
                        </a:rPr>
                        <a:t>1</a:t>
                      </a:r>
                      <a:endParaRPr lang="fr-FR"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fr-FR" sz="2000" u="none" strike="noStrike">
                          <a:effectLst/>
                          <a:latin typeface="Arial" panose="020B0604020202020204" pitchFamily="34" charset="0"/>
                          <a:cs typeface="Arial" panose="020B0604020202020204" pitchFamily="34" charset="0"/>
                        </a:rPr>
                        <a:t>2</a:t>
                      </a:r>
                      <a:endParaRPr lang="fr-FR"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fr-FR" sz="2000" u="none" strike="noStrike">
                          <a:effectLst/>
                          <a:latin typeface="Arial" panose="020B0604020202020204" pitchFamily="34" charset="0"/>
                          <a:cs typeface="Arial" panose="020B0604020202020204" pitchFamily="34" charset="0"/>
                        </a:rPr>
                        <a:t>3</a:t>
                      </a:r>
                      <a:endParaRPr lang="fr-FR"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fr-FR" sz="2000" u="none" strike="noStrike">
                          <a:effectLst/>
                          <a:latin typeface="Arial" panose="020B0604020202020204" pitchFamily="34" charset="0"/>
                          <a:cs typeface="Arial" panose="020B0604020202020204" pitchFamily="34" charset="0"/>
                        </a:rPr>
                        <a:t>6</a:t>
                      </a:r>
                      <a:endParaRPr lang="fr-FR"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0008"/>
                  </a:ext>
                </a:extLst>
              </a:tr>
              <a:tr h="370179">
                <a:tc>
                  <a:txBody>
                    <a:bodyPr/>
                    <a:lstStyle/>
                    <a:p>
                      <a:r>
                        <a:rPr lang="fr-FR" sz="2000" dirty="0">
                          <a:latin typeface="Arial" panose="020B0604020202020204" pitchFamily="34" charset="0"/>
                          <a:cs typeface="Arial" panose="020B0604020202020204" pitchFamily="34" charset="0"/>
                        </a:rPr>
                        <a:t>Orbital</a:t>
                      </a:r>
                    </a:p>
                  </a:txBody>
                  <a:tcPr/>
                </a:tc>
                <a:tc>
                  <a:txBody>
                    <a:bodyPr/>
                    <a:lstStyle/>
                    <a:p>
                      <a:pPr algn="r" fontAlgn="b"/>
                      <a:r>
                        <a:rPr lang="fr-FR" sz="2000" u="none" strike="noStrike">
                          <a:effectLst/>
                          <a:latin typeface="Arial" panose="020B0604020202020204" pitchFamily="34" charset="0"/>
                          <a:cs typeface="Arial" panose="020B0604020202020204" pitchFamily="34" charset="0"/>
                        </a:rPr>
                        <a:t>2</a:t>
                      </a:r>
                      <a:endParaRPr lang="fr-FR"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fr-FR" sz="2000" u="none" strike="noStrike">
                          <a:effectLst/>
                          <a:latin typeface="Arial" panose="020B0604020202020204" pitchFamily="34" charset="0"/>
                          <a:cs typeface="Arial" panose="020B0604020202020204" pitchFamily="34" charset="0"/>
                        </a:rPr>
                        <a:t>3</a:t>
                      </a:r>
                      <a:endParaRPr lang="fr-FR"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fr-FR" sz="2000" u="none" strike="noStrike">
                          <a:effectLst/>
                          <a:latin typeface="Arial" panose="020B0604020202020204" pitchFamily="34" charset="0"/>
                          <a:cs typeface="Arial" panose="020B0604020202020204" pitchFamily="34" charset="0"/>
                        </a:rPr>
                        <a:t>2</a:t>
                      </a:r>
                      <a:endParaRPr lang="fr-FR"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fr-FR" sz="2000" u="none" strike="noStrike">
                          <a:effectLst/>
                          <a:latin typeface="Arial" panose="020B0604020202020204" pitchFamily="34" charset="0"/>
                          <a:cs typeface="Arial" panose="020B0604020202020204" pitchFamily="34" charset="0"/>
                        </a:rPr>
                        <a:t>7</a:t>
                      </a:r>
                      <a:endParaRPr lang="fr-FR"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0009"/>
                  </a:ext>
                </a:extLst>
              </a:tr>
              <a:tr h="370179">
                <a:tc>
                  <a:txBody>
                    <a:bodyPr/>
                    <a:lstStyle/>
                    <a:p>
                      <a:r>
                        <a:rPr lang="fr-FR" sz="2000" dirty="0">
                          <a:latin typeface="Arial" panose="020B0604020202020204" pitchFamily="34" charset="0"/>
                          <a:cs typeface="Arial" panose="020B0604020202020204" pitchFamily="34" charset="0"/>
                        </a:rPr>
                        <a:t>Palliative</a:t>
                      </a:r>
                    </a:p>
                  </a:txBody>
                  <a:tcPr/>
                </a:tc>
                <a:tc>
                  <a:txBody>
                    <a:bodyPr/>
                    <a:lstStyle/>
                    <a:p>
                      <a:pPr algn="r" fontAlgn="b"/>
                      <a:r>
                        <a:rPr lang="fr-FR" sz="2000" u="none" strike="noStrike">
                          <a:effectLst/>
                          <a:latin typeface="Arial" panose="020B0604020202020204" pitchFamily="34" charset="0"/>
                          <a:cs typeface="Arial" panose="020B0604020202020204" pitchFamily="34" charset="0"/>
                        </a:rPr>
                        <a:t>11</a:t>
                      </a:r>
                      <a:endParaRPr lang="fr-FR"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fr-FR" sz="2000" u="none" strike="noStrike">
                          <a:effectLst/>
                          <a:latin typeface="Arial" panose="020B0604020202020204" pitchFamily="34" charset="0"/>
                          <a:cs typeface="Arial" panose="020B0604020202020204" pitchFamily="34" charset="0"/>
                        </a:rPr>
                        <a:t>8</a:t>
                      </a:r>
                      <a:endParaRPr lang="fr-FR"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fr-FR" sz="2000" u="none" strike="noStrike">
                          <a:effectLst/>
                          <a:latin typeface="Arial" panose="020B0604020202020204" pitchFamily="34" charset="0"/>
                          <a:cs typeface="Arial" panose="020B0604020202020204" pitchFamily="34" charset="0"/>
                        </a:rPr>
                        <a:t>14</a:t>
                      </a:r>
                      <a:endParaRPr lang="fr-FR"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fr-FR" sz="2000" u="none" strike="noStrike">
                          <a:effectLst/>
                          <a:latin typeface="Arial" panose="020B0604020202020204" pitchFamily="34" charset="0"/>
                          <a:cs typeface="Arial" panose="020B0604020202020204" pitchFamily="34" charset="0"/>
                        </a:rPr>
                        <a:t>33</a:t>
                      </a:r>
                      <a:endParaRPr lang="fr-FR"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0010"/>
                  </a:ext>
                </a:extLst>
              </a:tr>
              <a:tr h="370179">
                <a:tc>
                  <a:txBody>
                    <a:bodyPr/>
                    <a:lstStyle/>
                    <a:p>
                      <a:r>
                        <a:rPr lang="fr-FR" sz="2000" dirty="0" err="1">
                          <a:latin typeface="Arial" panose="020B0604020202020204" pitchFamily="34" charset="0"/>
                          <a:cs typeface="Arial" panose="020B0604020202020204" pitchFamily="34" charset="0"/>
                        </a:rPr>
                        <a:t>Lungs</a:t>
                      </a:r>
                      <a:endParaRPr lang="fr-FR" sz="2000" dirty="0">
                        <a:latin typeface="Arial" panose="020B0604020202020204" pitchFamily="34" charset="0"/>
                        <a:cs typeface="Arial" panose="020B0604020202020204" pitchFamily="34" charset="0"/>
                      </a:endParaRPr>
                    </a:p>
                  </a:txBody>
                  <a:tcPr/>
                </a:tc>
                <a:tc>
                  <a:txBody>
                    <a:bodyPr/>
                    <a:lstStyle/>
                    <a:p>
                      <a:pPr algn="r" fontAlgn="b"/>
                      <a:r>
                        <a:rPr lang="fr-FR" sz="2000" u="none" strike="noStrike">
                          <a:effectLst/>
                          <a:latin typeface="Arial" panose="020B0604020202020204" pitchFamily="34" charset="0"/>
                          <a:cs typeface="Arial" panose="020B0604020202020204" pitchFamily="34" charset="0"/>
                        </a:rPr>
                        <a:t>0</a:t>
                      </a:r>
                      <a:endParaRPr lang="fr-FR"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fr-FR" sz="2000" u="none" strike="noStrike">
                          <a:effectLst/>
                          <a:latin typeface="Arial" panose="020B0604020202020204" pitchFamily="34" charset="0"/>
                          <a:cs typeface="Arial" panose="020B0604020202020204" pitchFamily="34" charset="0"/>
                        </a:rPr>
                        <a:t>2</a:t>
                      </a:r>
                      <a:endParaRPr lang="fr-FR"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fr-FR" sz="2000" u="none" strike="noStrike">
                          <a:effectLst/>
                          <a:latin typeface="Arial" panose="020B0604020202020204" pitchFamily="34" charset="0"/>
                          <a:cs typeface="Arial" panose="020B0604020202020204" pitchFamily="34" charset="0"/>
                        </a:rPr>
                        <a:t>0</a:t>
                      </a:r>
                      <a:endParaRPr lang="fr-FR"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fr-FR" sz="2000" u="none" strike="noStrike">
                          <a:effectLst/>
                          <a:latin typeface="Arial" panose="020B0604020202020204" pitchFamily="34" charset="0"/>
                          <a:cs typeface="Arial" panose="020B0604020202020204" pitchFamily="34" charset="0"/>
                        </a:rPr>
                        <a:t>2</a:t>
                      </a:r>
                      <a:endParaRPr lang="fr-FR"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0011"/>
                  </a:ext>
                </a:extLst>
              </a:tr>
              <a:tr h="370179">
                <a:tc>
                  <a:txBody>
                    <a:bodyPr/>
                    <a:lstStyle/>
                    <a:p>
                      <a:r>
                        <a:rPr lang="fr-FR" sz="2000" dirty="0">
                          <a:latin typeface="Arial" panose="020B0604020202020204" pitchFamily="34" charset="0"/>
                          <a:cs typeface="Arial" panose="020B0604020202020204" pitchFamily="34" charset="0"/>
                        </a:rPr>
                        <a:t>Autres </a:t>
                      </a:r>
                    </a:p>
                  </a:txBody>
                  <a:tcPr/>
                </a:tc>
                <a:tc>
                  <a:txBody>
                    <a:bodyPr/>
                    <a:lstStyle/>
                    <a:p>
                      <a:pPr algn="r" fontAlgn="b"/>
                      <a:r>
                        <a:rPr lang="fr-FR" sz="2000" u="none" strike="noStrike">
                          <a:effectLst/>
                          <a:latin typeface="Arial" panose="020B0604020202020204" pitchFamily="34" charset="0"/>
                          <a:cs typeface="Arial" panose="020B0604020202020204" pitchFamily="34" charset="0"/>
                        </a:rPr>
                        <a:t>1</a:t>
                      </a:r>
                      <a:endParaRPr lang="fr-FR"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fr-FR" sz="2000" u="none" strike="noStrike">
                          <a:effectLst/>
                          <a:latin typeface="Arial" panose="020B0604020202020204" pitchFamily="34" charset="0"/>
                          <a:cs typeface="Arial" panose="020B0604020202020204" pitchFamily="34" charset="0"/>
                        </a:rPr>
                        <a:t>2</a:t>
                      </a:r>
                      <a:endParaRPr lang="fr-FR"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fr-FR" sz="2000" u="none" strike="noStrike">
                          <a:effectLst/>
                          <a:latin typeface="Arial" panose="020B0604020202020204" pitchFamily="34" charset="0"/>
                          <a:cs typeface="Arial" panose="020B0604020202020204" pitchFamily="34" charset="0"/>
                        </a:rPr>
                        <a:t>13</a:t>
                      </a:r>
                      <a:endParaRPr lang="fr-FR"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fr-FR" sz="2000" u="none" strike="noStrike">
                          <a:effectLst/>
                          <a:latin typeface="Arial" panose="020B0604020202020204" pitchFamily="34" charset="0"/>
                          <a:cs typeface="Arial" panose="020B0604020202020204" pitchFamily="34" charset="0"/>
                        </a:rPr>
                        <a:t>16</a:t>
                      </a:r>
                      <a:endParaRPr lang="fr-FR"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0012"/>
                  </a:ext>
                </a:extLst>
              </a:tr>
              <a:tr h="370179">
                <a:tc>
                  <a:txBody>
                    <a:bodyPr/>
                    <a:lstStyle/>
                    <a:p>
                      <a:r>
                        <a:rPr lang="fr-FR" sz="2000" dirty="0">
                          <a:latin typeface="Arial" panose="020B0604020202020204" pitchFamily="34" charset="0"/>
                          <a:cs typeface="Arial" panose="020B0604020202020204" pitchFamily="34" charset="0"/>
                        </a:rPr>
                        <a:t>Total </a:t>
                      </a:r>
                    </a:p>
                  </a:txBody>
                  <a:tcPr/>
                </a:tc>
                <a:tc>
                  <a:txBody>
                    <a:bodyPr/>
                    <a:lstStyle/>
                    <a:p>
                      <a:pPr algn="r" fontAlgn="b"/>
                      <a:r>
                        <a:rPr lang="fr-FR" sz="2000" u="none" strike="noStrike">
                          <a:effectLst/>
                          <a:latin typeface="Arial" panose="020B0604020202020204" pitchFamily="34" charset="0"/>
                          <a:cs typeface="Arial" panose="020B0604020202020204" pitchFamily="34" charset="0"/>
                        </a:rPr>
                        <a:t>67</a:t>
                      </a:r>
                      <a:endParaRPr lang="fr-FR"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fr-FR" sz="2000" u="none" strike="noStrike">
                          <a:effectLst/>
                          <a:latin typeface="Arial" panose="020B0604020202020204" pitchFamily="34" charset="0"/>
                          <a:cs typeface="Arial" panose="020B0604020202020204" pitchFamily="34" charset="0"/>
                        </a:rPr>
                        <a:t>116</a:t>
                      </a:r>
                      <a:endParaRPr lang="fr-FR"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fr-FR" sz="2000" u="none" strike="noStrike">
                          <a:effectLst/>
                          <a:latin typeface="Arial" panose="020B0604020202020204" pitchFamily="34" charset="0"/>
                          <a:cs typeface="Arial" panose="020B0604020202020204" pitchFamily="34" charset="0"/>
                        </a:rPr>
                        <a:t>106</a:t>
                      </a:r>
                      <a:endParaRPr lang="fr-FR" sz="2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fontAlgn="b"/>
                      <a:r>
                        <a:rPr lang="fr-FR" sz="2000" u="none" strike="noStrike" dirty="0">
                          <a:effectLst/>
                          <a:latin typeface="Arial" panose="020B0604020202020204" pitchFamily="34" charset="0"/>
                          <a:cs typeface="Arial" panose="020B0604020202020204" pitchFamily="34" charset="0"/>
                        </a:rPr>
                        <a:t>289</a:t>
                      </a:r>
                      <a:endParaRPr lang="fr-FR"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0013"/>
                  </a:ext>
                </a:extLst>
              </a:tr>
            </a:tbl>
          </a:graphicData>
        </a:graphic>
      </p:graphicFrame>
      <p:sp>
        <p:nvSpPr>
          <p:cNvPr id="6" name="Espace réservé du numéro de diapositive 5"/>
          <p:cNvSpPr>
            <a:spLocks noGrp="1"/>
          </p:cNvSpPr>
          <p:nvPr>
            <p:ph type="sldNum" sz="quarter" idx="12"/>
          </p:nvPr>
        </p:nvSpPr>
        <p:spPr/>
        <p:txBody>
          <a:bodyPr/>
          <a:lstStyle/>
          <a:p>
            <a:fld id="{5376FAB4-6E95-4278-A096-F1236FF5347C}" type="slidenum">
              <a:rPr lang="fr-FR" smtClean="0"/>
              <a:t>24</a:t>
            </a:fld>
            <a:endParaRPr lang="fr-FR"/>
          </a:p>
        </p:txBody>
      </p:sp>
    </p:spTree>
    <p:extLst>
      <p:ext uri="{BB962C8B-B14F-4D97-AF65-F5344CB8AC3E}">
        <p14:creationId xmlns:p14="http://schemas.microsoft.com/office/powerpoint/2010/main" val="10108217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5376FAB4-6E95-4278-A096-F1236FF5347C}" type="slidenum">
              <a:rPr lang="fr-FR" smtClean="0"/>
              <a:t>25</a:t>
            </a:fld>
            <a:endParaRPr lang="fr-FR"/>
          </a:p>
        </p:txBody>
      </p:sp>
      <p:pic>
        <p:nvPicPr>
          <p:cNvPr id="9" name="Image 8"/>
          <p:cNvPicPr>
            <a:picLocks noChangeAspect="1"/>
          </p:cNvPicPr>
          <p:nvPr/>
        </p:nvPicPr>
        <p:blipFill rotWithShape="1">
          <a:blip r:embed="rId3"/>
          <a:srcRect l="25097" t="6657" r="14250" b="18886"/>
          <a:stretch/>
        </p:blipFill>
        <p:spPr>
          <a:xfrm>
            <a:off x="0" y="-1"/>
            <a:ext cx="9144000" cy="6310973"/>
          </a:xfrm>
          <a:prstGeom prst="rect">
            <a:avLst/>
          </a:prstGeom>
        </p:spPr>
      </p:pic>
    </p:spTree>
    <p:extLst>
      <p:ext uri="{BB962C8B-B14F-4D97-AF65-F5344CB8AC3E}">
        <p14:creationId xmlns:p14="http://schemas.microsoft.com/office/powerpoint/2010/main" val="34603674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07504" y="238539"/>
            <a:ext cx="8328991" cy="849525"/>
          </a:xfrm>
        </p:spPr>
        <p:txBody>
          <a:bodyPr>
            <a:normAutofit/>
          </a:bodyPr>
          <a:lstStyle/>
          <a:p>
            <a:r>
              <a:rPr lang="en-US" sz="2400" dirty="0">
                <a:latin typeface="Arial" panose="020B0604020202020204" pitchFamily="34" charset="0"/>
                <a:cs typeface="Arial" panose="020B0604020202020204" pitchFamily="34" charset="0"/>
              </a:rPr>
              <a:t>Table II: distribution of patients according to condition at the date of last news (DLN)</a:t>
            </a:r>
            <a:endParaRPr lang="fr-FR" sz="2400" dirty="0">
              <a:latin typeface="Arial" panose="020B0604020202020204" pitchFamily="34" charset="0"/>
              <a:cs typeface="Arial" panose="020B0604020202020204" pitchFamily="34" charset="0"/>
            </a:endParaRPr>
          </a:p>
        </p:txBody>
      </p:sp>
      <p:graphicFrame>
        <p:nvGraphicFramePr>
          <p:cNvPr id="6" name="Espace réservé du contenu 5"/>
          <p:cNvGraphicFramePr>
            <a:graphicFrameLocks noGrp="1"/>
          </p:cNvGraphicFramePr>
          <p:nvPr>
            <p:ph idx="1"/>
            <p:extLst>
              <p:ext uri="{D42A27DB-BD31-4B8C-83A1-F6EECF244321}">
                <p14:modId xmlns:p14="http://schemas.microsoft.com/office/powerpoint/2010/main" val="3045441910"/>
              </p:ext>
            </p:extLst>
          </p:nvPr>
        </p:nvGraphicFramePr>
        <p:xfrm>
          <a:off x="628649" y="1088062"/>
          <a:ext cx="8256933" cy="4219434"/>
        </p:xfrm>
        <a:graphic>
          <a:graphicData uri="http://schemas.openxmlformats.org/drawingml/2006/table">
            <a:tbl>
              <a:tblPr firstRow="1" bandRow="1">
                <a:tableStyleId>{6E25E649-3F16-4E02-A733-19D2CDBF48F0}</a:tableStyleId>
              </a:tblPr>
              <a:tblGrid>
                <a:gridCol w="3846822">
                  <a:extLst>
                    <a:ext uri="{9D8B030D-6E8A-4147-A177-3AD203B41FA5}">
                      <a16:colId xmlns:a16="http://schemas.microsoft.com/office/drawing/2014/main" val="20000"/>
                    </a:ext>
                  </a:extLst>
                </a:gridCol>
                <a:gridCol w="2000724">
                  <a:extLst>
                    <a:ext uri="{9D8B030D-6E8A-4147-A177-3AD203B41FA5}">
                      <a16:colId xmlns:a16="http://schemas.microsoft.com/office/drawing/2014/main" val="20001"/>
                    </a:ext>
                  </a:extLst>
                </a:gridCol>
                <a:gridCol w="2409387">
                  <a:extLst>
                    <a:ext uri="{9D8B030D-6E8A-4147-A177-3AD203B41FA5}">
                      <a16:colId xmlns:a16="http://schemas.microsoft.com/office/drawing/2014/main" val="20002"/>
                    </a:ext>
                  </a:extLst>
                </a:gridCol>
              </a:tblGrid>
              <a:tr h="785637">
                <a:tc>
                  <a:txBody>
                    <a:bodyPr/>
                    <a:lstStyle/>
                    <a:p>
                      <a:pPr>
                        <a:lnSpc>
                          <a:spcPct val="150000"/>
                        </a:lnSpc>
                      </a:pPr>
                      <a:r>
                        <a:rPr lang="fr-FR" dirty="0">
                          <a:solidFill>
                            <a:schemeClr val="tx1"/>
                          </a:solidFill>
                          <a:highlight>
                            <a:srgbClr val="FFFF00"/>
                          </a:highlight>
                          <a:latin typeface="Arial" panose="020B0604020202020204" pitchFamily="34" charset="0"/>
                          <a:cs typeface="Arial" panose="020B0604020202020204" pitchFamily="34" charset="0"/>
                        </a:rPr>
                        <a:t>CONDITION DLN</a:t>
                      </a:r>
                    </a:p>
                  </a:txBody>
                  <a:tcPr/>
                </a:tc>
                <a:tc>
                  <a:txBody>
                    <a:bodyPr/>
                    <a:lstStyle/>
                    <a:p>
                      <a:pPr>
                        <a:lnSpc>
                          <a:spcPct val="150000"/>
                        </a:lnSpc>
                      </a:pPr>
                      <a:r>
                        <a:rPr lang="fr-FR" dirty="0" err="1">
                          <a:solidFill>
                            <a:schemeClr val="tx1"/>
                          </a:solidFill>
                          <a:highlight>
                            <a:srgbClr val="FFFF00"/>
                          </a:highlight>
                          <a:latin typeface="Arial" panose="020B0604020202020204" pitchFamily="34" charset="0"/>
                          <a:cs typeface="Arial" panose="020B0604020202020204" pitchFamily="34" charset="0"/>
                        </a:rPr>
                        <a:t>Number</a:t>
                      </a:r>
                      <a:r>
                        <a:rPr lang="fr-FR" dirty="0">
                          <a:solidFill>
                            <a:schemeClr val="tx1"/>
                          </a:solidFill>
                          <a:highlight>
                            <a:srgbClr val="FFFF00"/>
                          </a:highlight>
                          <a:latin typeface="Arial" panose="020B0604020202020204" pitchFamily="34" charset="0"/>
                          <a:cs typeface="Arial" panose="020B0604020202020204" pitchFamily="34" charset="0"/>
                        </a:rPr>
                        <a:t> </a:t>
                      </a:r>
                    </a:p>
                  </a:txBody>
                  <a:tcPr/>
                </a:tc>
                <a:tc>
                  <a:txBody>
                    <a:bodyPr/>
                    <a:lstStyle/>
                    <a:p>
                      <a:pPr>
                        <a:lnSpc>
                          <a:spcPct val="150000"/>
                        </a:lnSpc>
                      </a:pPr>
                      <a:r>
                        <a:rPr lang="fr-FR" dirty="0" err="1">
                          <a:solidFill>
                            <a:schemeClr val="tx1"/>
                          </a:solidFill>
                          <a:highlight>
                            <a:srgbClr val="FFFF00"/>
                          </a:highlight>
                          <a:latin typeface="Arial" panose="020B0604020202020204" pitchFamily="34" charset="0"/>
                          <a:cs typeface="Arial" panose="020B0604020202020204" pitchFamily="34" charset="0"/>
                        </a:rPr>
                        <a:t>Frequency</a:t>
                      </a:r>
                      <a:r>
                        <a:rPr lang="fr-FR" dirty="0">
                          <a:solidFill>
                            <a:schemeClr val="tx1"/>
                          </a:solidFill>
                          <a:highlight>
                            <a:srgbClr val="FFFF00"/>
                          </a:highlight>
                          <a:latin typeface="Arial" panose="020B0604020202020204" pitchFamily="34" charset="0"/>
                          <a:cs typeface="Arial" panose="020B0604020202020204" pitchFamily="34" charset="0"/>
                        </a:rPr>
                        <a:t> (%)</a:t>
                      </a:r>
                    </a:p>
                  </a:txBody>
                  <a:tcPr/>
                </a:tc>
                <a:extLst>
                  <a:ext uri="{0D108BD9-81ED-4DB2-BD59-A6C34878D82A}">
                    <a16:rowId xmlns:a16="http://schemas.microsoft.com/office/drawing/2014/main" val="10000"/>
                  </a:ext>
                </a:extLst>
              </a:tr>
              <a:tr h="785637">
                <a:tc>
                  <a:txBody>
                    <a:bodyPr/>
                    <a:lstStyle/>
                    <a:p>
                      <a:pPr>
                        <a:lnSpc>
                          <a:spcPct val="150000"/>
                        </a:lnSpc>
                      </a:pPr>
                      <a:r>
                        <a:rPr lang="fr-FR" dirty="0" err="1">
                          <a:highlight>
                            <a:srgbClr val="FFFF00"/>
                          </a:highlight>
                          <a:latin typeface="Arial" panose="020B0604020202020204" pitchFamily="34" charset="0"/>
                          <a:cs typeface="Arial" panose="020B0604020202020204" pitchFamily="34" charset="0"/>
                        </a:rPr>
                        <a:t>Survival</a:t>
                      </a:r>
                      <a:r>
                        <a:rPr lang="fr-FR" dirty="0">
                          <a:highlight>
                            <a:srgbClr val="FFFF00"/>
                          </a:highlight>
                          <a:latin typeface="Arial" panose="020B0604020202020204" pitchFamily="34" charset="0"/>
                          <a:cs typeface="Arial" panose="020B0604020202020204" pitchFamily="34" charset="0"/>
                        </a:rPr>
                        <a:t> </a:t>
                      </a:r>
                      <a:r>
                        <a:rPr lang="fr-FR" dirty="0" err="1">
                          <a:highlight>
                            <a:srgbClr val="FFFF00"/>
                          </a:highlight>
                          <a:latin typeface="Arial" panose="020B0604020202020204" pitchFamily="34" charset="0"/>
                          <a:cs typeface="Arial" panose="020B0604020202020204" pitchFamily="34" charset="0"/>
                        </a:rPr>
                        <a:t>without</a:t>
                      </a:r>
                      <a:r>
                        <a:rPr lang="fr-FR" dirty="0">
                          <a:highlight>
                            <a:srgbClr val="FFFF00"/>
                          </a:highlight>
                          <a:latin typeface="Arial" panose="020B0604020202020204" pitchFamily="34" charset="0"/>
                          <a:cs typeface="Arial" panose="020B0604020202020204" pitchFamily="34" charset="0"/>
                        </a:rPr>
                        <a:t> </a:t>
                      </a:r>
                      <a:r>
                        <a:rPr lang="fr-FR" dirty="0" err="1">
                          <a:highlight>
                            <a:srgbClr val="FFFF00"/>
                          </a:highlight>
                          <a:latin typeface="Arial" panose="020B0604020202020204" pitchFamily="34" charset="0"/>
                          <a:cs typeface="Arial" panose="020B0604020202020204" pitchFamily="34" charset="0"/>
                        </a:rPr>
                        <a:t>disease</a:t>
                      </a:r>
                      <a:r>
                        <a:rPr lang="fr-FR" dirty="0">
                          <a:highlight>
                            <a:srgbClr val="FFFF00"/>
                          </a:highlight>
                          <a:latin typeface="Arial" panose="020B0604020202020204" pitchFamily="34" charset="0"/>
                          <a:cs typeface="Arial" panose="020B0604020202020204" pitchFamily="34" charset="0"/>
                        </a:rPr>
                        <a:t> </a:t>
                      </a:r>
                    </a:p>
                  </a:txBody>
                  <a:tcPr/>
                </a:tc>
                <a:tc>
                  <a:txBody>
                    <a:bodyPr/>
                    <a:lstStyle/>
                    <a:p>
                      <a:pPr>
                        <a:lnSpc>
                          <a:spcPct val="150000"/>
                        </a:lnSpc>
                      </a:pPr>
                      <a:r>
                        <a:rPr lang="fr-FR" dirty="0">
                          <a:highlight>
                            <a:srgbClr val="FFFF00"/>
                          </a:highlight>
                          <a:latin typeface="Arial" panose="020B0604020202020204" pitchFamily="34" charset="0"/>
                          <a:cs typeface="Arial" panose="020B0604020202020204" pitchFamily="34" charset="0"/>
                        </a:rPr>
                        <a:t>240</a:t>
                      </a:r>
                    </a:p>
                  </a:txBody>
                  <a:tcPr/>
                </a:tc>
                <a:tc>
                  <a:txBody>
                    <a:bodyPr/>
                    <a:lstStyle/>
                    <a:p>
                      <a:pPr>
                        <a:lnSpc>
                          <a:spcPct val="150000"/>
                        </a:lnSpc>
                      </a:pPr>
                      <a:r>
                        <a:rPr lang="fr-FR" dirty="0">
                          <a:highlight>
                            <a:srgbClr val="FFFF00"/>
                          </a:highlight>
                          <a:latin typeface="Arial" panose="020B0604020202020204" pitchFamily="34" charset="0"/>
                          <a:cs typeface="Arial" panose="020B0604020202020204" pitchFamily="34" charset="0"/>
                        </a:rPr>
                        <a:t>83</a:t>
                      </a:r>
                    </a:p>
                  </a:txBody>
                  <a:tcPr/>
                </a:tc>
                <a:extLst>
                  <a:ext uri="{0D108BD9-81ED-4DB2-BD59-A6C34878D82A}">
                    <a16:rowId xmlns:a16="http://schemas.microsoft.com/office/drawing/2014/main" val="10001"/>
                  </a:ext>
                </a:extLst>
              </a:tr>
              <a:tr h="785637">
                <a:tc>
                  <a:txBody>
                    <a:bodyPr/>
                    <a:lstStyle/>
                    <a:p>
                      <a:pPr>
                        <a:lnSpc>
                          <a:spcPct val="150000"/>
                        </a:lnSpc>
                      </a:pPr>
                      <a:r>
                        <a:rPr lang="fr-FR" dirty="0" err="1">
                          <a:highlight>
                            <a:srgbClr val="FFFF00"/>
                          </a:highlight>
                          <a:latin typeface="Arial" panose="020B0604020202020204" pitchFamily="34" charset="0"/>
                          <a:cs typeface="Arial" panose="020B0604020202020204" pitchFamily="34" charset="0"/>
                        </a:rPr>
                        <a:t>survival</a:t>
                      </a:r>
                      <a:r>
                        <a:rPr lang="fr-FR" dirty="0">
                          <a:highlight>
                            <a:srgbClr val="FFFF00"/>
                          </a:highlight>
                          <a:latin typeface="Arial" panose="020B0604020202020204" pitchFamily="34" charset="0"/>
                          <a:cs typeface="Arial" panose="020B0604020202020204" pitchFamily="34" charset="0"/>
                        </a:rPr>
                        <a:t> </a:t>
                      </a:r>
                      <a:r>
                        <a:rPr lang="fr-FR" dirty="0" err="1">
                          <a:highlight>
                            <a:srgbClr val="FFFF00"/>
                          </a:highlight>
                          <a:latin typeface="Arial" panose="020B0604020202020204" pitchFamily="34" charset="0"/>
                          <a:cs typeface="Arial" panose="020B0604020202020204" pitchFamily="34" charset="0"/>
                        </a:rPr>
                        <a:t>with</a:t>
                      </a:r>
                      <a:r>
                        <a:rPr lang="fr-FR" dirty="0">
                          <a:highlight>
                            <a:srgbClr val="FFFF00"/>
                          </a:highlight>
                          <a:latin typeface="Arial" panose="020B0604020202020204" pitchFamily="34" charset="0"/>
                          <a:cs typeface="Arial" panose="020B0604020202020204" pitchFamily="34" charset="0"/>
                        </a:rPr>
                        <a:t> progressive </a:t>
                      </a:r>
                      <a:r>
                        <a:rPr lang="fr-FR" dirty="0" err="1">
                          <a:highlight>
                            <a:srgbClr val="FFFF00"/>
                          </a:highlight>
                          <a:latin typeface="Arial" panose="020B0604020202020204" pitchFamily="34" charset="0"/>
                          <a:cs typeface="Arial" panose="020B0604020202020204" pitchFamily="34" charset="0"/>
                        </a:rPr>
                        <a:t>disease</a:t>
                      </a:r>
                      <a:endParaRPr lang="fr-FR" dirty="0">
                        <a:highlight>
                          <a:srgbClr val="FFFF00"/>
                        </a:highlight>
                        <a:latin typeface="Arial" panose="020B0604020202020204" pitchFamily="34" charset="0"/>
                        <a:cs typeface="Arial" panose="020B0604020202020204" pitchFamily="34" charset="0"/>
                      </a:endParaRPr>
                    </a:p>
                  </a:txBody>
                  <a:tcPr/>
                </a:tc>
                <a:tc>
                  <a:txBody>
                    <a:bodyPr/>
                    <a:lstStyle/>
                    <a:p>
                      <a:pPr>
                        <a:lnSpc>
                          <a:spcPct val="150000"/>
                        </a:lnSpc>
                      </a:pPr>
                      <a:r>
                        <a:rPr lang="fr-FR" dirty="0">
                          <a:highlight>
                            <a:srgbClr val="FFFF00"/>
                          </a:highlight>
                          <a:latin typeface="Arial" panose="020B0604020202020204" pitchFamily="34" charset="0"/>
                          <a:cs typeface="Arial" panose="020B0604020202020204" pitchFamily="34" charset="0"/>
                        </a:rPr>
                        <a:t>6</a:t>
                      </a:r>
                    </a:p>
                  </a:txBody>
                  <a:tcPr/>
                </a:tc>
                <a:tc>
                  <a:txBody>
                    <a:bodyPr/>
                    <a:lstStyle/>
                    <a:p>
                      <a:pPr>
                        <a:lnSpc>
                          <a:spcPct val="150000"/>
                        </a:lnSpc>
                      </a:pPr>
                      <a:r>
                        <a:rPr lang="fr-FR" dirty="0">
                          <a:highlight>
                            <a:srgbClr val="FFFF00"/>
                          </a:highlight>
                          <a:latin typeface="Arial" panose="020B0604020202020204" pitchFamily="34" charset="0"/>
                          <a:cs typeface="Arial" panose="020B0604020202020204" pitchFamily="34" charset="0"/>
                        </a:rPr>
                        <a:t>2</a:t>
                      </a:r>
                    </a:p>
                  </a:txBody>
                  <a:tcPr/>
                </a:tc>
                <a:extLst>
                  <a:ext uri="{0D108BD9-81ED-4DB2-BD59-A6C34878D82A}">
                    <a16:rowId xmlns:a16="http://schemas.microsoft.com/office/drawing/2014/main" val="10002"/>
                  </a:ext>
                </a:extLst>
              </a:tr>
              <a:tr h="1076886">
                <a:tc>
                  <a:txBody>
                    <a:bodyPr/>
                    <a:lstStyle/>
                    <a:p>
                      <a:pPr>
                        <a:lnSpc>
                          <a:spcPct val="150000"/>
                        </a:lnSpc>
                      </a:pPr>
                      <a:r>
                        <a:rPr lang="fr-FR" dirty="0" err="1">
                          <a:highlight>
                            <a:srgbClr val="FFFF00"/>
                          </a:highlight>
                          <a:latin typeface="Arial" panose="020B0604020202020204" pitchFamily="34" charset="0"/>
                          <a:cs typeface="Arial" panose="020B0604020202020204" pitchFamily="34" charset="0"/>
                        </a:rPr>
                        <a:t>Survival</a:t>
                      </a:r>
                      <a:r>
                        <a:rPr lang="fr-FR" dirty="0">
                          <a:highlight>
                            <a:srgbClr val="FFFF00"/>
                          </a:highlight>
                          <a:latin typeface="Arial" panose="020B0604020202020204" pitchFamily="34" charset="0"/>
                          <a:cs typeface="Arial" panose="020B0604020202020204" pitchFamily="34" charset="0"/>
                        </a:rPr>
                        <a:t> </a:t>
                      </a:r>
                      <a:r>
                        <a:rPr lang="fr-FR" dirty="0" err="1">
                          <a:highlight>
                            <a:srgbClr val="FFFF00"/>
                          </a:highlight>
                          <a:latin typeface="Arial" panose="020B0604020202020204" pitchFamily="34" charset="0"/>
                          <a:cs typeface="Arial" panose="020B0604020202020204" pitchFamily="34" charset="0"/>
                        </a:rPr>
                        <a:t>with</a:t>
                      </a:r>
                      <a:r>
                        <a:rPr lang="fr-FR" dirty="0">
                          <a:highlight>
                            <a:srgbClr val="FFFF00"/>
                          </a:highlight>
                          <a:latin typeface="Arial" panose="020B0604020202020204" pitchFamily="34" charset="0"/>
                          <a:cs typeface="Arial" panose="020B0604020202020204" pitchFamily="34" charset="0"/>
                        </a:rPr>
                        <a:t> stable </a:t>
                      </a:r>
                      <a:r>
                        <a:rPr lang="fr-FR" dirty="0" err="1">
                          <a:highlight>
                            <a:srgbClr val="FFFF00"/>
                          </a:highlight>
                          <a:latin typeface="Arial" panose="020B0604020202020204" pitchFamily="34" charset="0"/>
                          <a:cs typeface="Arial" panose="020B0604020202020204" pitchFamily="34" charset="0"/>
                        </a:rPr>
                        <a:t>disease</a:t>
                      </a:r>
                      <a:endParaRPr lang="fr-FR" dirty="0">
                        <a:highlight>
                          <a:srgbClr val="FFFF00"/>
                        </a:highlight>
                        <a:latin typeface="Arial" panose="020B0604020202020204" pitchFamily="34" charset="0"/>
                        <a:cs typeface="Arial" panose="020B0604020202020204" pitchFamily="34" charset="0"/>
                      </a:endParaRPr>
                    </a:p>
                  </a:txBody>
                  <a:tcPr/>
                </a:tc>
                <a:tc>
                  <a:txBody>
                    <a:bodyPr/>
                    <a:lstStyle/>
                    <a:p>
                      <a:pPr>
                        <a:lnSpc>
                          <a:spcPct val="150000"/>
                        </a:lnSpc>
                      </a:pPr>
                      <a:r>
                        <a:rPr lang="fr-FR" dirty="0">
                          <a:highlight>
                            <a:srgbClr val="FFFF00"/>
                          </a:highlight>
                          <a:latin typeface="Arial" panose="020B0604020202020204" pitchFamily="34" charset="0"/>
                          <a:cs typeface="Arial" panose="020B0604020202020204" pitchFamily="34" charset="0"/>
                        </a:rPr>
                        <a:t>10</a:t>
                      </a:r>
                    </a:p>
                  </a:txBody>
                  <a:tcPr/>
                </a:tc>
                <a:tc>
                  <a:txBody>
                    <a:bodyPr/>
                    <a:lstStyle/>
                    <a:p>
                      <a:pPr>
                        <a:lnSpc>
                          <a:spcPct val="150000"/>
                        </a:lnSpc>
                      </a:pPr>
                      <a:r>
                        <a:rPr lang="fr-FR" dirty="0">
                          <a:highlight>
                            <a:srgbClr val="FFFF00"/>
                          </a:highlight>
                          <a:latin typeface="Arial" panose="020B0604020202020204" pitchFamily="34" charset="0"/>
                          <a:cs typeface="Arial" panose="020B0604020202020204" pitchFamily="34" charset="0"/>
                        </a:rPr>
                        <a:t>3</a:t>
                      </a:r>
                    </a:p>
                  </a:txBody>
                  <a:tcPr/>
                </a:tc>
                <a:extLst>
                  <a:ext uri="{0D108BD9-81ED-4DB2-BD59-A6C34878D82A}">
                    <a16:rowId xmlns:a16="http://schemas.microsoft.com/office/drawing/2014/main" val="10003"/>
                  </a:ext>
                </a:extLst>
              </a:tr>
              <a:tr h="785637">
                <a:tc>
                  <a:txBody>
                    <a:bodyPr/>
                    <a:lstStyle/>
                    <a:p>
                      <a:pPr>
                        <a:lnSpc>
                          <a:spcPct val="150000"/>
                        </a:lnSpc>
                      </a:pPr>
                      <a:r>
                        <a:rPr lang="fr-FR" dirty="0">
                          <a:highlight>
                            <a:srgbClr val="FFFF00"/>
                          </a:highlight>
                          <a:latin typeface="Arial" panose="020B0604020202020204" pitchFamily="34" charset="0"/>
                          <a:cs typeface="Arial" panose="020B0604020202020204" pitchFamily="34" charset="0"/>
                        </a:rPr>
                        <a:t>Patients</a:t>
                      </a:r>
                      <a:r>
                        <a:rPr lang="fr-FR" baseline="0" dirty="0">
                          <a:highlight>
                            <a:srgbClr val="FFFF00"/>
                          </a:highlight>
                          <a:latin typeface="Arial" panose="020B0604020202020204" pitchFamily="34" charset="0"/>
                          <a:cs typeface="Arial" panose="020B0604020202020204" pitchFamily="34" charset="0"/>
                        </a:rPr>
                        <a:t> </a:t>
                      </a:r>
                      <a:r>
                        <a:rPr lang="fr-FR" baseline="0" dirty="0" err="1">
                          <a:highlight>
                            <a:srgbClr val="FFFF00"/>
                          </a:highlight>
                          <a:latin typeface="Arial" panose="020B0604020202020204" pitchFamily="34" charset="0"/>
                          <a:cs typeface="Arial" panose="020B0604020202020204" pitchFamily="34" charset="0"/>
                        </a:rPr>
                        <a:t>death</a:t>
                      </a:r>
                      <a:endParaRPr lang="fr-FR" dirty="0">
                        <a:highlight>
                          <a:srgbClr val="FFFF00"/>
                        </a:highlight>
                        <a:latin typeface="Arial" panose="020B0604020202020204" pitchFamily="34" charset="0"/>
                        <a:cs typeface="Arial" panose="020B0604020202020204" pitchFamily="34" charset="0"/>
                      </a:endParaRPr>
                    </a:p>
                  </a:txBody>
                  <a:tcPr/>
                </a:tc>
                <a:tc>
                  <a:txBody>
                    <a:bodyPr/>
                    <a:lstStyle/>
                    <a:p>
                      <a:pPr>
                        <a:lnSpc>
                          <a:spcPct val="150000"/>
                        </a:lnSpc>
                      </a:pPr>
                      <a:r>
                        <a:rPr lang="fr-FR" dirty="0">
                          <a:highlight>
                            <a:srgbClr val="FFFF00"/>
                          </a:highlight>
                          <a:latin typeface="Arial" panose="020B0604020202020204" pitchFamily="34" charset="0"/>
                          <a:cs typeface="Arial" panose="020B0604020202020204" pitchFamily="34" charset="0"/>
                        </a:rPr>
                        <a:t>33</a:t>
                      </a:r>
                    </a:p>
                  </a:txBody>
                  <a:tcPr/>
                </a:tc>
                <a:tc>
                  <a:txBody>
                    <a:bodyPr/>
                    <a:lstStyle/>
                    <a:p>
                      <a:pPr>
                        <a:lnSpc>
                          <a:spcPct val="150000"/>
                        </a:lnSpc>
                      </a:pPr>
                      <a:r>
                        <a:rPr lang="fr-FR" dirty="0">
                          <a:highlight>
                            <a:srgbClr val="FFFF00"/>
                          </a:highlight>
                          <a:latin typeface="Arial" panose="020B0604020202020204" pitchFamily="34" charset="0"/>
                          <a:cs typeface="Arial" panose="020B0604020202020204" pitchFamily="34" charset="0"/>
                        </a:rPr>
                        <a:t>11</a:t>
                      </a:r>
                    </a:p>
                  </a:txBody>
                  <a:tcPr/>
                </a:tc>
                <a:extLst>
                  <a:ext uri="{0D108BD9-81ED-4DB2-BD59-A6C34878D82A}">
                    <a16:rowId xmlns:a16="http://schemas.microsoft.com/office/drawing/2014/main" val="10004"/>
                  </a:ext>
                </a:extLst>
              </a:tr>
            </a:tbl>
          </a:graphicData>
        </a:graphic>
      </p:graphicFrame>
      <p:sp>
        <p:nvSpPr>
          <p:cNvPr id="5" name="Espace réservé du numéro de diapositive 4"/>
          <p:cNvSpPr>
            <a:spLocks noGrp="1"/>
          </p:cNvSpPr>
          <p:nvPr>
            <p:ph type="sldNum" sz="quarter" idx="12"/>
          </p:nvPr>
        </p:nvSpPr>
        <p:spPr/>
        <p:txBody>
          <a:bodyPr/>
          <a:lstStyle/>
          <a:p>
            <a:fld id="{5376FAB4-6E95-4278-A096-F1236FF5347C}" type="slidenum">
              <a:rPr lang="fr-FR" smtClean="0"/>
              <a:t>26</a:t>
            </a:fld>
            <a:endParaRPr lang="fr-FR"/>
          </a:p>
        </p:txBody>
      </p:sp>
    </p:spTree>
    <p:extLst>
      <p:ext uri="{BB962C8B-B14F-4D97-AF65-F5344CB8AC3E}">
        <p14:creationId xmlns:p14="http://schemas.microsoft.com/office/powerpoint/2010/main" val="26869453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5376FAB4-6E95-4278-A096-F1236FF5347C}" type="slidenum">
              <a:rPr lang="fr-FR" smtClean="0"/>
              <a:t>27</a:t>
            </a:fld>
            <a:endParaRPr lang="fr-FR"/>
          </a:p>
        </p:txBody>
      </p:sp>
      <p:pic>
        <p:nvPicPr>
          <p:cNvPr id="5" name="Image 4"/>
          <p:cNvPicPr>
            <a:picLocks noChangeAspect="1"/>
          </p:cNvPicPr>
          <p:nvPr/>
        </p:nvPicPr>
        <p:blipFill rotWithShape="1">
          <a:blip r:embed="rId2"/>
          <a:srcRect l="25425" t="40706" r="26128" b="29942"/>
          <a:stretch/>
        </p:blipFill>
        <p:spPr>
          <a:xfrm>
            <a:off x="173964" y="1026942"/>
            <a:ext cx="8083771" cy="2753488"/>
          </a:xfrm>
          <a:prstGeom prst="rect">
            <a:avLst/>
          </a:prstGeom>
        </p:spPr>
      </p:pic>
      <p:sp>
        <p:nvSpPr>
          <p:cNvPr id="6" name="ZoneTexte 5"/>
          <p:cNvSpPr txBox="1"/>
          <p:nvPr/>
        </p:nvSpPr>
        <p:spPr>
          <a:xfrm>
            <a:off x="204716" y="272955"/>
            <a:ext cx="8570794" cy="646331"/>
          </a:xfrm>
          <a:prstGeom prst="rect">
            <a:avLst/>
          </a:prstGeom>
          <a:noFill/>
        </p:spPr>
        <p:txBody>
          <a:bodyPr wrap="square" rtlCol="0">
            <a:spAutoFit/>
          </a:bodyPr>
          <a:lstStyle/>
          <a:p>
            <a:r>
              <a:rPr lang="fr-FR" dirty="0"/>
              <a:t>Les effets secondaires rapportés étaient minimes sous formes de radiodermites ou radiomucites grade I</a:t>
            </a:r>
          </a:p>
        </p:txBody>
      </p:sp>
      <p:sp>
        <p:nvSpPr>
          <p:cNvPr id="7" name="Rectangle 6"/>
          <p:cNvSpPr/>
          <p:nvPr/>
        </p:nvSpPr>
        <p:spPr>
          <a:xfrm>
            <a:off x="416683" y="5714721"/>
            <a:ext cx="8146859" cy="461665"/>
          </a:xfrm>
          <a:prstGeom prst="rect">
            <a:avLst/>
          </a:prstGeom>
        </p:spPr>
        <p:txBody>
          <a:bodyPr wrap="square">
            <a:spAutoFit/>
          </a:bodyPr>
          <a:lstStyle/>
          <a:p>
            <a:r>
              <a:rPr lang="fr-FR" sz="1200" dirty="0">
                <a:latin typeface="Arial" panose="020B0604020202020204" pitchFamily="34" charset="0"/>
                <a:cs typeface="Arial" panose="020B0604020202020204" pitchFamily="34" charset="0"/>
              </a:rPr>
              <a:t>A Dao, et al, </a:t>
            </a:r>
            <a:r>
              <a:rPr lang="fr-FR" sz="1200" dirty="0" err="1">
                <a:latin typeface="Arial" panose="020B0604020202020204" pitchFamily="34" charset="0"/>
                <a:cs typeface="Arial" panose="020B0604020202020204" pitchFamily="34" charset="0"/>
              </a:rPr>
              <a:t>arthérapie</a:t>
            </a:r>
            <a:r>
              <a:rPr lang="fr-FR" sz="1200" dirty="0">
                <a:latin typeface="Arial" panose="020B0604020202020204" pitchFamily="34" charset="0"/>
                <a:cs typeface="Arial" panose="020B0604020202020204" pitchFamily="34" charset="0"/>
              </a:rPr>
              <a:t> volumique avec modulation d’intensité d’un cas de rétinoblastome au centre de  radiothérapie </a:t>
            </a:r>
            <a:r>
              <a:rPr lang="fr-FR" sz="1200" dirty="0" err="1">
                <a:latin typeface="Arial" panose="020B0604020202020204" pitchFamily="34" charset="0"/>
                <a:cs typeface="Arial" panose="020B0604020202020204" pitchFamily="34" charset="0"/>
              </a:rPr>
              <a:t>Muk</a:t>
            </a:r>
            <a:r>
              <a:rPr lang="fr-FR" sz="1200" dirty="0">
                <a:latin typeface="Arial" panose="020B0604020202020204" pitchFamily="34" charset="0"/>
                <a:cs typeface="Arial" panose="020B0604020202020204" pitchFamily="34" charset="0"/>
              </a:rPr>
              <a:t> et </a:t>
            </a:r>
            <a:r>
              <a:rPr lang="fr-FR" sz="1200" dirty="0" err="1">
                <a:latin typeface="Arial" panose="020B0604020202020204" pitchFamily="34" charset="0"/>
                <a:cs typeface="Arial" panose="020B0604020202020204" pitchFamily="34" charset="0"/>
              </a:rPr>
              <a:t>Maseb</a:t>
            </a:r>
            <a:r>
              <a:rPr lang="fr-FR" sz="1200" dirty="0">
                <a:latin typeface="Arial" panose="020B0604020202020204" pitchFamily="34" charset="0"/>
                <a:cs typeface="Arial" panose="020B0604020202020204" pitchFamily="34" charset="0"/>
              </a:rPr>
              <a:t> à </a:t>
            </a:r>
            <a:r>
              <a:rPr lang="fr-FR" sz="1200" dirty="0" err="1">
                <a:latin typeface="Arial" panose="020B0604020202020204" pitchFamily="34" charset="0"/>
                <a:cs typeface="Arial" panose="020B0604020202020204" pitchFamily="34" charset="0"/>
              </a:rPr>
              <a:t>Kinshasae</a:t>
            </a:r>
            <a:r>
              <a:rPr lang="fr-FR" sz="1200" dirty="0">
                <a:latin typeface="Arial" panose="020B0604020202020204" pitchFamily="34" charset="0"/>
                <a:cs typeface="Arial" panose="020B0604020202020204" pitchFamily="34" charset="0"/>
              </a:rPr>
              <a:t>, </a:t>
            </a:r>
            <a:r>
              <a:rPr lang="fr-FR" sz="1200" dirty="0" err="1">
                <a:latin typeface="Arial" panose="020B0604020202020204" pitchFamily="34" charset="0"/>
                <a:cs typeface="Arial" panose="020B0604020202020204" pitchFamily="34" charset="0"/>
              </a:rPr>
              <a:t>Jaccr</a:t>
            </a:r>
            <a:r>
              <a:rPr lang="fr-FR" sz="1200" dirty="0">
                <a:latin typeface="Arial" panose="020B0604020202020204" pitchFamily="34" charset="0"/>
                <a:cs typeface="Arial" panose="020B0604020202020204" pitchFamily="34" charset="0"/>
              </a:rPr>
              <a:t> </a:t>
            </a:r>
            <a:r>
              <a:rPr lang="fr-FR" sz="1200" dirty="0" err="1">
                <a:latin typeface="Arial" panose="020B0604020202020204" pitchFamily="34" charset="0"/>
                <a:cs typeface="Arial" panose="020B0604020202020204" pitchFamily="34" charset="0"/>
              </a:rPr>
              <a:t>Africa</a:t>
            </a:r>
            <a:r>
              <a:rPr lang="fr-FR" sz="1200" dirty="0">
                <a:latin typeface="Arial" panose="020B0604020202020204" pitchFamily="34" charset="0"/>
                <a:cs typeface="Arial" panose="020B0604020202020204" pitchFamily="34" charset="0"/>
              </a:rPr>
              <a:t> 2023; 7(2): 116-121</a:t>
            </a:r>
          </a:p>
        </p:txBody>
      </p:sp>
      <p:sp>
        <p:nvSpPr>
          <p:cNvPr id="8" name="ZoneTexte 7"/>
          <p:cNvSpPr txBox="1"/>
          <p:nvPr/>
        </p:nvSpPr>
        <p:spPr>
          <a:xfrm>
            <a:off x="204717" y="3903540"/>
            <a:ext cx="8053018" cy="1631216"/>
          </a:xfrm>
          <a:prstGeom prst="rect">
            <a:avLst/>
          </a:prstGeom>
          <a:noFill/>
        </p:spPr>
        <p:txBody>
          <a:bodyPr wrap="square" rtlCol="0">
            <a:spAutoFit/>
          </a:bodyPr>
          <a:lstStyle/>
          <a:p>
            <a:pPr algn="just"/>
            <a:r>
              <a:rPr lang="fr-FR" sz="2000" dirty="0">
                <a:latin typeface="Arial" panose="020B0604020202020204" pitchFamily="34" charset="0"/>
                <a:cs typeface="Arial" panose="020B0604020202020204" pitchFamily="34" charset="0"/>
              </a:rPr>
              <a:t>Image 1: Photo d’un enfant de sexe féminin, montrant une volumineuse masse intraoculaire et extra orbitaire avant le traitement (1A) puis une cavité orbitaire vide avec radiodermite grade 1 (1B) sur les paupières et enfant une cavité orbitaire avec cicatrisation complète</a:t>
            </a:r>
          </a:p>
        </p:txBody>
      </p:sp>
    </p:spTree>
    <p:extLst>
      <p:ext uri="{BB962C8B-B14F-4D97-AF65-F5344CB8AC3E}">
        <p14:creationId xmlns:p14="http://schemas.microsoft.com/office/powerpoint/2010/main" val="16106482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4968E199-F7B9-1A29-1277-0037090F3654}"/>
              </a:ext>
            </a:extLst>
          </p:cNvPr>
          <p:cNvSpPr>
            <a:spLocks noGrp="1"/>
          </p:cNvSpPr>
          <p:nvPr>
            <p:ph type="sldNum" sz="quarter" idx="12"/>
          </p:nvPr>
        </p:nvSpPr>
        <p:spPr/>
        <p:txBody>
          <a:bodyPr/>
          <a:lstStyle/>
          <a:p>
            <a:fld id="{5376FAB4-6E95-4278-A096-F1236FF5347C}" type="slidenum">
              <a:rPr lang="fr-FR" smtClean="0"/>
              <a:t>28</a:t>
            </a:fld>
            <a:endParaRPr lang="fr-FR"/>
          </a:p>
        </p:txBody>
      </p:sp>
      <p:grpSp>
        <p:nvGrpSpPr>
          <p:cNvPr id="16" name="Groupe 15">
            <a:extLst>
              <a:ext uri="{FF2B5EF4-FFF2-40B4-BE49-F238E27FC236}">
                <a16:creationId xmlns:a16="http://schemas.microsoft.com/office/drawing/2014/main" id="{EC8EAD6E-B5A8-6E28-F111-D39FC9DBB685}"/>
              </a:ext>
            </a:extLst>
          </p:cNvPr>
          <p:cNvGrpSpPr/>
          <p:nvPr/>
        </p:nvGrpSpPr>
        <p:grpSpPr>
          <a:xfrm>
            <a:off x="0" y="-1"/>
            <a:ext cx="3423000" cy="3054877"/>
            <a:chOff x="72332" y="189354"/>
            <a:chExt cx="3423000" cy="3597495"/>
          </a:xfrm>
        </p:grpSpPr>
        <p:pic>
          <p:nvPicPr>
            <p:cNvPr id="5" name="Image 4">
              <a:extLst>
                <a:ext uri="{FF2B5EF4-FFF2-40B4-BE49-F238E27FC236}">
                  <a16:creationId xmlns:a16="http://schemas.microsoft.com/office/drawing/2014/main" id="{4EBB6919-683C-AD5A-0ECF-23E1BFDBB5D8}"/>
                </a:ext>
              </a:extLst>
            </p:cNvPr>
            <p:cNvPicPr>
              <a:picLocks noChangeAspect="1"/>
            </p:cNvPicPr>
            <p:nvPr/>
          </p:nvPicPr>
          <p:blipFill>
            <a:blip r:embed="rId2"/>
            <a:stretch>
              <a:fillRect/>
            </a:stretch>
          </p:blipFill>
          <p:spPr>
            <a:xfrm>
              <a:off x="72332" y="189354"/>
              <a:ext cx="3423000" cy="3597495"/>
            </a:xfrm>
            <a:prstGeom prst="rect">
              <a:avLst/>
            </a:prstGeom>
          </p:spPr>
        </p:pic>
        <p:sp>
          <p:nvSpPr>
            <p:cNvPr id="10" name="Rectangle 9">
              <a:extLst>
                <a:ext uri="{FF2B5EF4-FFF2-40B4-BE49-F238E27FC236}">
                  <a16:creationId xmlns:a16="http://schemas.microsoft.com/office/drawing/2014/main" id="{31F7B313-C739-BE9E-80B3-7092BB2033B9}"/>
                </a:ext>
              </a:extLst>
            </p:cNvPr>
            <p:cNvSpPr/>
            <p:nvPr/>
          </p:nvSpPr>
          <p:spPr>
            <a:xfrm>
              <a:off x="444324" y="885759"/>
              <a:ext cx="2204580" cy="9144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grpSp>
      <p:grpSp>
        <p:nvGrpSpPr>
          <p:cNvPr id="17" name="Groupe 16">
            <a:extLst>
              <a:ext uri="{FF2B5EF4-FFF2-40B4-BE49-F238E27FC236}">
                <a16:creationId xmlns:a16="http://schemas.microsoft.com/office/drawing/2014/main" id="{600EAD59-92FA-5DAA-D57C-73947EAE41E1}"/>
              </a:ext>
            </a:extLst>
          </p:cNvPr>
          <p:cNvGrpSpPr/>
          <p:nvPr/>
        </p:nvGrpSpPr>
        <p:grpSpPr>
          <a:xfrm>
            <a:off x="3937000" y="16274"/>
            <a:ext cx="3804085" cy="3054877"/>
            <a:chOff x="4007055" y="130714"/>
            <a:chExt cx="4255202" cy="3714776"/>
          </a:xfrm>
        </p:grpSpPr>
        <p:pic>
          <p:nvPicPr>
            <p:cNvPr id="6" name="Image 5">
              <a:extLst>
                <a:ext uri="{FF2B5EF4-FFF2-40B4-BE49-F238E27FC236}">
                  <a16:creationId xmlns:a16="http://schemas.microsoft.com/office/drawing/2014/main" id="{6B93BB80-4E46-1352-F92B-7761F4D1DABA}"/>
                </a:ext>
              </a:extLst>
            </p:cNvPr>
            <p:cNvPicPr>
              <a:picLocks noChangeAspect="1"/>
            </p:cNvPicPr>
            <p:nvPr/>
          </p:nvPicPr>
          <p:blipFill>
            <a:blip r:embed="rId3"/>
            <a:stretch>
              <a:fillRect/>
            </a:stretch>
          </p:blipFill>
          <p:spPr>
            <a:xfrm>
              <a:off x="4007055" y="130714"/>
              <a:ext cx="4255202" cy="3714776"/>
            </a:xfrm>
            <a:prstGeom prst="rect">
              <a:avLst/>
            </a:prstGeom>
          </p:spPr>
        </p:pic>
        <p:sp>
          <p:nvSpPr>
            <p:cNvPr id="11" name="Rectangle 10">
              <a:extLst>
                <a:ext uri="{FF2B5EF4-FFF2-40B4-BE49-F238E27FC236}">
                  <a16:creationId xmlns:a16="http://schemas.microsoft.com/office/drawing/2014/main" id="{315411E0-BE27-52ED-F260-026323EC9316}"/>
                </a:ext>
              </a:extLst>
            </p:cNvPr>
            <p:cNvSpPr/>
            <p:nvPr/>
          </p:nvSpPr>
          <p:spPr>
            <a:xfrm>
              <a:off x="5030501" y="388307"/>
              <a:ext cx="2347849" cy="894697"/>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8" name="Groupe 17">
            <a:extLst>
              <a:ext uri="{FF2B5EF4-FFF2-40B4-BE49-F238E27FC236}">
                <a16:creationId xmlns:a16="http://schemas.microsoft.com/office/drawing/2014/main" id="{E04719AD-6BC7-F45D-AE9E-8F4C207C70F7}"/>
              </a:ext>
            </a:extLst>
          </p:cNvPr>
          <p:cNvGrpSpPr/>
          <p:nvPr/>
        </p:nvGrpSpPr>
        <p:grpSpPr>
          <a:xfrm>
            <a:off x="2605154" y="3054876"/>
            <a:ext cx="3296261" cy="2934627"/>
            <a:chOff x="3362887" y="3786849"/>
            <a:chExt cx="3296261" cy="2934627"/>
          </a:xfrm>
        </p:grpSpPr>
        <p:pic>
          <p:nvPicPr>
            <p:cNvPr id="7" name="Image 6">
              <a:extLst>
                <a:ext uri="{FF2B5EF4-FFF2-40B4-BE49-F238E27FC236}">
                  <a16:creationId xmlns:a16="http://schemas.microsoft.com/office/drawing/2014/main" id="{8F987FA0-9ED2-18A2-457C-1830DB9D6271}"/>
                </a:ext>
              </a:extLst>
            </p:cNvPr>
            <p:cNvPicPr>
              <a:picLocks noChangeAspect="1"/>
            </p:cNvPicPr>
            <p:nvPr/>
          </p:nvPicPr>
          <p:blipFill>
            <a:blip r:embed="rId4"/>
            <a:stretch>
              <a:fillRect/>
            </a:stretch>
          </p:blipFill>
          <p:spPr>
            <a:xfrm>
              <a:off x="3362887" y="3882987"/>
              <a:ext cx="3296261" cy="2838489"/>
            </a:xfrm>
            <a:prstGeom prst="rect">
              <a:avLst/>
            </a:prstGeom>
          </p:spPr>
        </p:pic>
        <p:sp>
          <p:nvSpPr>
            <p:cNvPr id="12" name="Rectangle 11">
              <a:extLst>
                <a:ext uri="{FF2B5EF4-FFF2-40B4-BE49-F238E27FC236}">
                  <a16:creationId xmlns:a16="http://schemas.microsoft.com/office/drawing/2014/main" id="{8E50A637-1259-7248-BCD6-C9461EE4F1B6}"/>
                </a:ext>
              </a:extLst>
            </p:cNvPr>
            <p:cNvSpPr/>
            <p:nvPr/>
          </p:nvSpPr>
          <p:spPr>
            <a:xfrm>
              <a:off x="3738270" y="3786849"/>
              <a:ext cx="2227349" cy="924587"/>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9" name="Rectangle 18">
            <a:extLst>
              <a:ext uri="{FF2B5EF4-FFF2-40B4-BE49-F238E27FC236}">
                <a16:creationId xmlns:a16="http://schemas.microsoft.com/office/drawing/2014/main" id="{1AAF2F61-C980-1C40-FE6D-F57B4674EA6B}"/>
              </a:ext>
            </a:extLst>
          </p:cNvPr>
          <p:cNvSpPr/>
          <p:nvPr/>
        </p:nvSpPr>
        <p:spPr>
          <a:xfrm>
            <a:off x="1123429" y="6162526"/>
            <a:ext cx="6363221" cy="48351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Image  d’un CE avant la Radiothérapie</a:t>
            </a:r>
          </a:p>
        </p:txBody>
      </p:sp>
    </p:spTree>
    <p:extLst>
      <p:ext uri="{BB962C8B-B14F-4D97-AF65-F5344CB8AC3E}">
        <p14:creationId xmlns:p14="http://schemas.microsoft.com/office/powerpoint/2010/main" val="23838478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1CCA9D2-1362-CAEB-93DD-E652940D761B}"/>
              </a:ext>
            </a:extLst>
          </p:cNvPr>
          <p:cNvSpPr>
            <a:spLocks noGrp="1"/>
          </p:cNvSpPr>
          <p:nvPr>
            <p:ph type="sldNum" sz="quarter" idx="12"/>
          </p:nvPr>
        </p:nvSpPr>
        <p:spPr/>
        <p:txBody>
          <a:bodyPr/>
          <a:lstStyle/>
          <a:p>
            <a:fld id="{5376FAB4-6E95-4278-A096-F1236FF5347C}" type="slidenum">
              <a:rPr lang="fr-FR" smtClean="0"/>
              <a:t>29</a:t>
            </a:fld>
            <a:endParaRPr lang="fr-FR"/>
          </a:p>
        </p:txBody>
      </p:sp>
      <p:grpSp>
        <p:nvGrpSpPr>
          <p:cNvPr id="7" name="Groupe 6">
            <a:extLst>
              <a:ext uri="{FF2B5EF4-FFF2-40B4-BE49-F238E27FC236}">
                <a16:creationId xmlns:a16="http://schemas.microsoft.com/office/drawing/2014/main" id="{4F5689F0-4A46-C43C-C93E-889AFF0FC8FE}"/>
              </a:ext>
            </a:extLst>
          </p:cNvPr>
          <p:cNvGrpSpPr/>
          <p:nvPr/>
        </p:nvGrpSpPr>
        <p:grpSpPr>
          <a:xfrm>
            <a:off x="205897" y="136524"/>
            <a:ext cx="3977796" cy="5036725"/>
            <a:chOff x="193371" y="136523"/>
            <a:chExt cx="3890114" cy="4560737"/>
          </a:xfrm>
        </p:grpSpPr>
        <p:pic>
          <p:nvPicPr>
            <p:cNvPr id="5" name="Image 4">
              <a:extLst>
                <a:ext uri="{FF2B5EF4-FFF2-40B4-BE49-F238E27FC236}">
                  <a16:creationId xmlns:a16="http://schemas.microsoft.com/office/drawing/2014/main" id="{CC81878D-2A67-6F9C-F695-EFA9E26E29D7}"/>
                </a:ext>
              </a:extLst>
            </p:cNvPr>
            <p:cNvPicPr>
              <a:picLocks noChangeAspect="1"/>
            </p:cNvPicPr>
            <p:nvPr/>
          </p:nvPicPr>
          <p:blipFill>
            <a:blip r:embed="rId2"/>
            <a:stretch>
              <a:fillRect/>
            </a:stretch>
          </p:blipFill>
          <p:spPr>
            <a:xfrm>
              <a:off x="193371" y="136523"/>
              <a:ext cx="3890114" cy="4560737"/>
            </a:xfrm>
            <a:prstGeom prst="rect">
              <a:avLst/>
            </a:prstGeom>
          </p:spPr>
        </p:pic>
        <p:sp>
          <p:nvSpPr>
            <p:cNvPr id="6" name="Rectangle 5">
              <a:extLst>
                <a:ext uri="{FF2B5EF4-FFF2-40B4-BE49-F238E27FC236}">
                  <a16:creationId xmlns:a16="http://schemas.microsoft.com/office/drawing/2014/main" id="{84AB2533-DEC4-A953-9C30-8370FDFC0FF5}"/>
                </a:ext>
              </a:extLst>
            </p:cNvPr>
            <p:cNvSpPr/>
            <p:nvPr/>
          </p:nvSpPr>
          <p:spPr>
            <a:xfrm>
              <a:off x="628650" y="300625"/>
              <a:ext cx="2400300" cy="1302706"/>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8" name="Groupe 7">
            <a:extLst>
              <a:ext uri="{FF2B5EF4-FFF2-40B4-BE49-F238E27FC236}">
                <a16:creationId xmlns:a16="http://schemas.microsoft.com/office/drawing/2014/main" id="{3BC3DBA8-A8A3-2B59-4E92-6BD050B9F606}"/>
              </a:ext>
            </a:extLst>
          </p:cNvPr>
          <p:cNvGrpSpPr/>
          <p:nvPr/>
        </p:nvGrpSpPr>
        <p:grpSpPr>
          <a:xfrm>
            <a:off x="4568933" y="136525"/>
            <a:ext cx="4196937" cy="5312298"/>
            <a:chOff x="3218470" y="2818356"/>
            <a:chExt cx="4196937" cy="3301521"/>
          </a:xfrm>
        </p:grpSpPr>
        <p:pic>
          <p:nvPicPr>
            <p:cNvPr id="9" name="Image 8">
              <a:extLst>
                <a:ext uri="{FF2B5EF4-FFF2-40B4-BE49-F238E27FC236}">
                  <a16:creationId xmlns:a16="http://schemas.microsoft.com/office/drawing/2014/main" id="{CF09AB54-2E18-59C4-61B5-13F7DF7F5ED1}"/>
                </a:ext>
              </a:extLst>
            </p:cNvPr>
            <p:cNvPicPr>
              <a:picLocks noChangeAspect="1"/>
            </p:cNvPicPr>
            <p:nvPr/>
          </p:nvPicPr>
          <p:blipFill>
            <a:blip r:embed="rId3"/>
            <a:stretch>
              <a:fillRect/>
            </a:stretch>
          </p:blipFill>
          <p:spPr>
            <a:xfrm>
              <a:off x="3218470" y="2818356"/>
              <a:ext cx="4196937" cy="3301521"/>
            </a:xfrm>
            <a:prstGeom prst="rect">
              <a:avLst/>
            </a:prstGeom>
          </p:spPr>
        </p:pic>
        <p:sp>
          <p:nvSpPr>
            <p:cNvPr id="10" name="Rectangle 9">
              <a:extLst>
                <a:ext uri="{FF2B5EF4-FFF2-40B4-BE49-F238E27FC236}">
                  <a16:creationId xmlns:a16="http://schemas.microsoft.com/office/drawing/2014/main" id="{64B221D4-93B4-9774-5EA7-8C7604B90ED5}"/>
                </a:ext>
              </a:extLst>
            </p:cNvPr>
            <p:cNvSpPr/>
            <p:nvPr/>
          </p:nvSpPr>
          <p:spPr>
            <a:xfrm>
              <a:off x="3512244" y="2913561"/>
              <a:ext cx="3572007" cy="160489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1" name="Rectangle 10">
            <a:extLst>
              <a:ext uri="{FF2B5EF4-FFF2-40B4-BE49-F238E27FC236}">
                <a16:creationId xmlns:a16="http://schemas.microsoft.com/office/drawing/2014/main" id="{D9CEA122-3DEB-5DF3-DCB5-75AF948B9C24}"/>
              </a:ext>
            </a:extLst>
          </p:cNvPr>
          <p:cNvSpPr/>
          <p:nvPr/>
        </p:nvSpPr>
        <p:spPr>
          <a:xfrm>
            <a:off x="350729" y="5411246"/>
            <a:ext cx="3356975" cy="851768"/>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Image  d’un CE en cours de RTE au CHNGANDA</a:t>
            </a:r>
          </a:p>
        </p:txBody>
      </p:sp>
      <p:sp>
        <p:nvSpPr>
          <p:cNvPr id="12" name="Rectangle 11">
            <a:extLst>
              <a:ext uri="{FF2B5EF4-FFF2-40B4-BE49-F238E27FC236}">
                <a16:creationId xmlns:a16="http://schemas.microsoft.com/office/drawing/2014/main" id="{3B89FA4D-9E51-B94C-484E-4EBEB8B65E92}"/>
              </a:ext>
            </a:extLst>
          </p:cNvPr>
          <p:cNvSpPr/>
          <p:nvPr/>
        </p:nvSpPr>
        <p:spPr>
          <a:xfrm>
            <a:off x="4988913" y="5668504"/>
            <a:ext cx="3356975" cy="687847"/>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Image  d’un CE 6 MOIS après la fin de RTE au CHNGANDA</a:t>
            </a:r>
          </a:p>
        </p:txBody>
      </p:sp>
    </p:spTree>
    <p:extLst>
      <p:ext uri="{BB962C8B-B14F-4D97-AF65-F5344CB8AC3E}">
        <p14:creationId xmlns:p14="http://schemas.microsoft.com/office/powerpoint/2010/main" val="407731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latin typeface="Arial Black" panose="020B0A04020102020204" pitchFamily="34" charset="0"/>
              </a:rPr>
              <a:t>Introduction </a:t>
            </a:r>
          </a:p>
        </p:txBody>
      </p:sp>
      <p:sp>
        <p:nvSpPr>
          <p:cNvPr id="3" name="Espace réservé du contenu 2"/>
          <p:cNvSpPr>
            <a:spLocks noGrp="1"/>
          </p:cNvSpPr>
          <p:nvPr>
            <p:ph idx="1"/>
          </p:nvPr>
        </p:nvSpPr>
        <p:spPr/>
        <p:txBody>
          <a:bodyPr>
            <a:normAutofit/>
          </a:bodyPr>
          <a:lstStyle/>
          <a:p>
            <a:pPr>
              <a:lnSpc>
                <a:spcPct val="150000"/>
              </a:lnSpc>
            </a:pPr>
            <a:r>
              <a:rPr lang="fr-FR" dirty="0">
                <a:latin typeface="Arial" panose="020B0604020202020204" pitchFamily="34" charset="0"/>
                <a:cs typeface="Arial" panose="020B0604020202020204" pitchFamily="34" charset="0"/>
              </a:rPr>
              <a:t>cancer </a:t>
            </a:r>
            <a:r>
              <a:rPr lang="fr-FR" dirty="0" err="1">
                <a:latin typeface="Arial" panose="020B0604020202020204" pitchFamily="34" charset="0"/>
                <a:cs typeface="Arial" panose="020B0604020202020204" pitchFamily="34" charset="0"/>
              </a:rPr>
              <a:t>is</a:t>
            </a:r>
            <a:r>
              <a:rPr lang="fr-FR" dirty="0">
                <a:latin typeface="Arial" panose="020B0604020202020204" pitchFamily="34" charset="0"/>
                <a:cs typeface="Arial" panose="020B0604020202020204" pitchFamily="34" charset="0"/>
              </a:rPr>
              <a:t> a real public </a:t>
            </a:r>
            <a:r>
              <a:rPr lang="fr-FR" dirty="0" err="1">
                <a:latin typeface="Arial" panose="020B0604020202020204" pitchFamily="34" charset="0"/>
                <a:cs typeface="Arial" panose="020B0604020202020204" pitchFamily="34" charset="0"/>
              </a:rPr>
              <a:t>health</a:t>
            </a:r>
            <a:r>
              <a:rPr lang="fr-FR" dirty="0">
                <a:latin typeface="Arial" panose="020B0604020202020204" pitchFamily="34" charset="0"/>
                <a:cs typeface="Arial" panose="020B0604020202020204" pitchFamily="34" charset="0"/>
              </a:rPr>
              <a:t> issue in world:</a:t>
            </a:r>
          </a:p>
          <a:p>
            <a:pPr lvl="1">
              <a:lnSpc>
                <a:spcPct val="150000"/>
              </a:lnSpc>
            </a:pPr>
            <a:r>
              <a:rPr lang="en-US" dirty="0"/>
              <a:t>Reached millions of people every year</a:t>
            </a:r>
          </a:p>
          <a:p>
            <a:pPr lvl="1">
              <a:lnSpc>
                <a:spcPct val="150000"/>
              </a:lnSpc>
            </a:pPr>
            <a:r>
              <a:rPr lang="en-US" dirty="0"/>
              <a:t>Responsible for the death of millions of people</a:t>
            </a:r>
          </a:p>
          <a:p>
            <a:pPr lvl="1">
              <a:lnSpc>
                <a:spcPct val="150000"/>
              </a:lnSpc>
            </a:pPr>
            <a:r>
              <a:rPr lang="en-US" dirty="0"/>
              <a:t>Affects millions of people (burden) </a:t>
            </a:r>
          </a:p>
          <a:p>
            <a:pPr>
              <a:lnSpc>
                <a:spcPct val="150000"/>
              </a:lnSpc>
            </a:pPr>
            <a:r>
              <a:rPr lang="en-US" dirty="0"/>
              <a:t>What numbers do we have</a:t>
            </a:r>
            <a:r>
              <a:rPr lang="fr-FR" dirty="0">
                <a:latin typeface="Arial" panose="020B0604020202020204" pitchFamily="34" charset="0"/>
                <a:cs typeface="Arial" panose="020B0604020202020204" pitchFamily="34" charset="0"/>
              </a:rPr>
              <a:t>?</a:t>
            </a:r>
          </a:p>
        </p:txBody>
      </p:sp>
      <p:sp>
        <p:nvSpPr>
          <p:cNvPr id="6" name="Espace réservé du numéro de diapositive 5"/>
          <p:cNvSpPr>
            <a:spLocks noGrp="1"/>
          </p:cNvSpPr>
          <p:nvPr>
            <p:ph type="sldNum" sz="quarter" idx="12"/>
          </p:nvPr>
        </p:nvSpPr>
        <p:spPr/>
        <p:txBody>
          <a:bodyPr/>
          <a:lstStyle/>
          <a:p>
            <a:fld id="{5376FAB4-6E95-4278-A096-F1236FF5347C}" type="slidenum">
              <a:rPr lang="fr-FR" smtClean="0"/>
              <a:t>3</a:t>
            </a:fld>
            <a:endParaRPr lang="fr-FR"/>
          </a:p>
        </p:txBody>
      </p:sp>
    </p:spTree>
    <p:extLst>
      <p:ext uri="{BB962C8B-B14F-4D97-AF65-F5344CB8AC3E}">
        <p14:creationId xmlns:p14="http://schemas.microsoft.com/office/powerpoint/2010/main" val="28141010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D98219A6-CFEA-71E9-D68A-E9BDF2FED27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2115" y="3577789"/>
            <a:ext cx="2688022" cy="1757855"/>
          </a:xfrm>
        </p:spPr>
      </p:pic>
      <p:pic>
        <p:nvPicPr>
          <p:cNvPr id="7" name="Image 6" descr="Une image contenant texte, arme, éléments&#10;&#10;Description générée automatiquement">
            <a:extLst>
              <a:ext uri="{FF2B5EF4-FFF2-40B4-BE49-F238E27FC236}">
                <a16:creationId xmlns:a16="http://schemas.microsoft.com/office/drawing/2014/main" id="{BFFC58A7-CF67-C5EC-DA84-4953CCD241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7698" y="1039297"/>
            <a:ext cx="2688022" cy="1757855"/>
          </a:xfrm>
          <a:prstGeom prst="rect">
            <a:avLst/>
          </a:prstGeom>
        </p:spPr>
      </p:pic>
      <p:pic>
        <p:nvPicPr>
          <p:cNvPr id="9" name="Image 8" descr="Une image contenant intérieur, arme&#10;&#10;Description générée automatiquement">
            <a:extLst>
              <a:ext uri="{FF2B5EF4-FFF2-40B4-BE49-F238E27FC236}">
                <a16:creationId xmlns:a16="http://schemas.microsoft.com/office/drawing/2014/main" id="{A604155B-45B5-5807-2562-09EC2A0A08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8882" y="3585045"/>
            <a:ext cx="2775079" cy="1757855"/>
          </a:xfrm>
          <a:prstGeom prst="rect">
            <a:avLst/>
          </a:prstGeom>
        </p:spPr>
      </p:pic>
      <p:pic>
        <p:nvPicPr>
          <p:cNvPr id="11" name="Image 10" descr="Une image contenant extérieur, gens&#10;&#10;Description générée automatiquement">
            <a:extLst>
              <a:ext uri="{FF2B5EF4-FFF2-40B4-BE49-F238E27FC236}">
                <a16:creationId xmlns:a16="http://schemas.microsoft.com/office/drawing/2014/main" id="{56F9DBAD-D447-9A7D-950A-C833A03C6E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67140" y="996422"/>
            <a:ext cx="2451537" cy="1800730"/>
          </a:xfrm>
          <a:prstGeom prst="rect">
            <a:avLst/>
          </a:prstGeom>
        </p:spPr>
      </p:pic>
      <p:pic>
        <p:nvPicPr>
          <p:cNvPr id="13" name="Image 12">
            <a:extLst>
              <a:ext uri="{FF2B5EF4-FFF2-40B4-BE49-F238E27FC236}">
                <a16:creationId xmlns:a16="http://schemas.microsoft.com/office/drawing/2014/main" id="{B6ACC6AB-2104-06EA-70E6-4D7115E301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67140" y="3563607"/>
            <a:ext cx="2451537" cy="1800730"/>
          </a:xfrm>
          <a:prstGeom prst="rect">
            <a:avLst/>
          </a:prstGeom>
        </p:spPr>
      </p:pic>
      <p:pic>
        <p:nvPicPr>
          <p:cNvPr id="15" name="Image 14">
            <a:extLst>
              <a:ext uri="{FF2B5EF4-FFF2-40B4-BE49-F238E27FC236}">
                <a16:creationId xmlns:a16="http://schemas.microsoft.com/office/drawing/2014/main" id="{D66FA331-506E-7B75-1DF2-0809745507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2115" y="1017860"/>
            <a:ext cx="2775079" cy="1800730"/>
          </a:xfrm>
          <a:prstGeom prst="rect">
            <a:avLst/>
          </a:prstGeom>
        </p:spPr>
      </p:pic>
      <p:cxnSp>
        <p:nvCxnSpPr>
          <p:cNvPr id="17" name="Connecteur droit 16">
            <a:extLst>
              <a:ext uri="{FF2B5EF4-FFF2-40B4-BE49-F238E27FC236}">
                <a16:creationId xmlns:a16="http://schemas.microsoft.com/office/drawing/2014/main" id="{9D8ED639-BB6B-5AF9-5A5C-EC5AF52D58EA}"/>
              </a:ext>
            </a:extLst>
          </p:cNvPr>
          <p:cNvCxnSpPr>
            <a:cxnSpLocks/>
          </p:cNvCxnSpPr>
          <p:nvPr/>
        </p:nvCxnSpPr>
        <p:spPr>
          <a:xfrm>
            <a:off x="7622627" y="1478443"/>
            <a:ext cx="0" cy="565835"/>
          </a:xfrm>
          <a:prstGeom prst="line">
            <a:avLst/>
          </a:prstGeom>
          <a:ln w="60325"/>
        </p:spPr>
        <p:style>
          <a:lnRef idx="3">
            <a:schemeClr val="accent6"/>
          </a:lnRef>
          <a:fillRef idx="0">
            <a:schemeClr val="accent6"/>
          </a:fillRef>
          <a:effectRef idx="2">
            <a:schemeClr val="accent6"/>
          </a:effectRef>
          <a:fontRef idx="minor">
            <a:schemeClr val="tx1"/>
          </a:fontRef>
        </p:style>
      </p:cxnSp>
      <p:cxnSp>
        <p:nvCxnSpPr>
          <p:cNvPr id="20" name="Connecteur droit 19">
            <a:extLst>
              <a:ext uri="{FF2B5EF4-FFF2-40B4-BE49-F238E27FC236}">
                <a16:creationId xmlns:a16="http://schemas.microsoft.com/office/drawing/2014/main" id="{3EA43F1E-7E33-0980-B21E-17F7AE7CB3BC}"/>
              </a:ext>
            </a:extLst>
          </p:cNvPr>
          <p:cNvCxnSpPr>
            <a:cxnSpLocks/>
          </p:cNvCxnSpPr>
          <p:nvPr/>
        </p:nvCxnSpPr>
        <p:spPr>
          <a:xfrm flipH="1">
            <a:off x="7342791" y="1690722"/>
            <a:ext cx="559673" cy="206065"/>
          </a:xfrm>
          <a:prstGeom prst="line">
            <a:avLst/>
          </a:prstGeom>
          <a:ln w="60325"/>
        </p:spPr>
        <p:style>
          <a:lnRef idx="3">
            <a:schemeClr val="accent6"/>
          </a:lnRef>
          <a:fillRef idx="0">
            <a:schemeClr val="accent6"/>
          </a:fillRef>
          <a:effectRef idx="2">
            <a:schemeClr val="accent6"/>
          </a:effectRef>
          <a:fontRef idx="minor">
            <a:schemeClr val="tx1"/>
          </a:fontRef>
        </p:style>
      </p:cxnSp>
      <p:sp>
        <p:nvSpPr>
          <p:cNvPr id="25" name="Rectangle : coins arrondis 24">
            <a:extLst>
              <a:ext uri="{FF2B5EF4-FFF2-40B4-BE49-F238E27FC236}">
                <a16:creationId xmlns:a16="http://schemas.microsoft.com/office/drawing/2014/main" id="{003133EE-DE97-E661-EDB2-34CD2FA75385}"/>
              </a:ext>
            </a:extLst>
          </p:cNvPr>
          <p:cNvSpPr/>
          <p:nvPr/>
        </p:nvSpPr>
        <p:spPr>
          <a:xfrm>
            <a:off x="212115" y="2914650"/>
            <a:ext cx="8506563" cy="514350"/>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50" b="1" dirty="0">
                <a:solidFill>
                  <a:schemeClr val="tx1"/>
                </a:solidFill>
              </a:rPr>
              <a:t>Avant la RCC+ CURIETHÉRAPIE</a:t>
            </a:r>
          </a:p>
        </p:txBody>
      </p:sp>
      <p:sp>
        <p:nvSpPr>
          <p:cNvPr id="26" name="Rectangle : coins arrondis 25">
            <a:extLst>
              <a:ext uri="{FF2B5EF4-FFF2-40B4-BE49-F238E27FC236}">
                <a16:creationId xmlns:a16="http://schemas.microsoft.com/office/drawing/2014/main" id="{730AEF4F-8D16-252D-C656-D7AB26A54DCF}"/>
              </a:ext>
            </a:extLst>
          </p:cNvPr>
          <p:cNvSpPr/>
          <p:nvPr/>
        </p:nvSpPr>
        <p:spPr>
          <a:xfrm>
            <a:off x="212114" y="5379557"/>
            <a:ext cx="8506563" cy="51435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50" b="1" dirty="0">
                <a:solidFill>
                  <a:schemeClr val="tx1"/>
                </a:solidFill>
              </a:rPr>
              <a:t>Réévaluation à 06 semaine RCC</a:t>
            </a:r>
          </a:p>
        </p:txBody>
      </p:sp>
    </p:spTree>
    <p:extLst>
      <p:ext uri="{BB962C8B-B14F-4D97-AF65-F5344CB8AC3E}">
        <p14:creationId xmlns:p14="http://schemas.microsoft.com/office/powerpoint/2010/main" val="26915995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latin typeface="Arial Black" panose="020B0A04020102020204" pitchFamily="34" charset="0"/>
              </a:rPr>
              <a:t>Comments</a:t>
            </a:r>
            <a:r>
              <a:rPr lang="fr-FR" dirty="0">
                <a:latin typeface="Arial Black" panose="020B0A04020102020204" pitchFamily="34" charset="0"/>
              </a:rPr>
              <a:t> </a:t>
            </a:r>
          </a:p>
        </p:txBody>
      </p:sp>
      <p:sp>
        <p:nvSpPr>
          <p:cNvPr id="3" name="Espace réservé du contenu 2"/>
          <p:cNvSpPr>
            <a:spLocks noGrp="1"/>
          </p:cNvSpPr>
          <p:nvPr>
            <p:ph idx="1"/>
          </p:nvPr>
        </p:nvSpPr>
        <p:spPr/>
        <p:txBody>
          <a:bodyPr>
            <a:normAutofit/>
          </a:bodyPr>
          <a:lstStyle/>
          <a:p>
            <a:pPr>
              <a:lnSpc>
                <a:spcPct val="150000"/>
              </a:lnSpc>
            </a:pPr>
            <a:r>
              <a:rPr lang="en-US" dirty="0">
                <a:latin typeface="Arial" panose="020B0604020202020204" pitchFamily="34" charset="0"/>
                <a:cs typeface="Arial" panose="020B0604020202020204" pitchFamily="34" charset="0"/>
              </a:rPr>
              <a:t>For the start-up of a radiotherapy </a:t>
            </a:r>
            <a:r>
              <a:rPr lang="en-US" dirty="0" err="1">
                <a:latin typeface="Arial" panose="020B0604020202020204" pitchFamily="34" charset="0"/>
                <a:cs typeface="Arial" panose="020B0604020202020204" pitchFamily="34" charset="0"/>
              </a:rPr>
              <a:t>centre</a:t>
            </a:r>
            <a:r>
              <a:rPr lang="en-US" dirty="0">
                <a:latin typeface="Arial" panose="020B0604020202020204" pitchFamily="34" charset="0"/>
                <a:cs typeface="Arial" panose="020B0604020202020204" pitchFamily="34" charset="0"/>
              </a:rPr>
              <a:t>:</a:t>
            </a:r>
          </a:p>
          <a:p>
            <a:pPr lvl="1">
              <a:lnSpc>
                <a:spcPct val="150000"/>
              </a:lnSpc>
            </a:pPr>
            <a:r>
              <a:rPr lang="en-US" dirty="0">
                <a:latin typeface="Arial" panose="020B0604020202020204" pitchFamily="34" charset="0"/>
                <a:cs typeface="Arial" panose="020B0604020202020204" pitchFamily="34" charset="0"/>
              </a:rPr>
              <a:t>take all technical, clinical and legal measures [</a:t>
            </a:r>
            <a:r>
              <a:rPr lang="en-US" dirty="0" err="1">
                <a:latin typeface="Arial" panose="020B0604020202020204" pitchFamily="34" charset="0"/>
                <a:cs typeface="Arial" panose="020B0604020202020204" pitchFamily="34" charset="0"/>
              </a:rPr>
              <a:t>Ferrand</a:t>
            </a:r>
            <a:r>
              <a:rPr lang="en-US" dirty="0">
                <a:latin typeface="Arial" panose="020B0604020202020204" pitchFamily="34" charset="0"/>
                <a:cs typeface="Arial" panose="020B0604020202020204" pitchFamily="34" charset="0"/>
              </a:rPr>
              <a:t>, 2016].</a:t>
            </a:r>
          </a:p>
          <a:p>
            <a:pPr lvl="1">
              <a:lnSpc>
                <a:spcPct val="150000"/>
              </a:lnSpc>
            </a:pPr>
            <a:r>
              <a:rPr lang="en-US" dirty="0">
                <a:latin typeface="Arial" panose="020B0604020202020204" pitchFamily="34" charset="0"/>
                <a:cs typeface="Arial" panose="020B0604020202020204" pitchFamily="34" charset="0"/>
              </a:rPr>
              <a:t>The challenge: to start and stabilize the supply of modern radiotherapy care to cancer patients.</a:t>
            </a:r>
          </a:p>
          <a:p>
            <a:pPr>
              <a:lnSpc>
                <a:spcPct val="150000"/>
              </a:lnSpc>
            </a:pPr>
            <a:r>
              <a:rPr lang="en-US" dirty="0">
                <a:latin typeface="Arial" panose="020B0604020202020204" pitchFamily="34" charset="0"/>
                <a:cs typeface="Arial" panose="020B0604020202020204" pitchFamily="34" charset="0"/>
              </a:rPr>
              <a:t>Access to radiotherapy care remains limited;</a:t>
            </a:r>
            <a:endParaRPr lang="fr-FR" dirty="0"/>
          </a:p>
        </p:txBody>
      </p:sp>
      <p:sp>
        <p:nvSpPr>
          <p:cNvPr id="6" name="Espace réservé du numéro de diapositive 5"/>
          <p:cNvSpPr>
            <a:spLocks noGrp="1"/>
          </p:cNvSpPr>
          <p:nvPr>
            <p:ph type="sldNum" sz="quarter" idx="12"/>
          </p:nvPr>
        </p:nvSpPr>
        <p:spPr/>
        <p:txBody>
          <a:bodyPr/>
          <a:lstStyle/>
          <a:p>
            <a:fld id="{5376FAB4-6E95-4278-A096-F1236FF5347C}" type="slidenum">
              <a:rPr lang="fr-FR" smtClean="0"/>
              <a:t>31</a:t>
            </a:fld>
            <a:endParaRPr lang="fr-FR"/>
          </a:p>
        </p:txBody>
      </p:sp>
    </p:spTree>
    <p:extLst>
      <p:ext uri="{BB962C8B-B14F-4D97-AF65-F5344CB8AC3E}">
        <p14:creationId xmlns:p14="http://schemas.microsoft.com/office/powerpoint/2010/main" val="14450387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latin typeface="Arial Black" panose="020B0A04020102020204" pitchFamily="34" charset="0"/>
              </a:rPr>
              <a:t>Commentaires </a:t>
            </a:r>
          </a:p>
        </p:txBody>
      </p:sp>
      <p:sp>
        <p:nvSpPr>
          <p:cNvPr id="3" name="Espace réservé du contenu 2"/>
          <p:cNvSpPr>
            <a:spLocks noGrp="1"/>
          </p:cNvSpPr>
          <p:nvPr>
            <p:ph idx="1"/>
          </p:nvPr>
        </p:nvSpPr>
        <p:spPr/>
        <p:txBody>
          <a:bodyPr>
            <a:normAutofit fontScale="85000" lnSpcReduction="20000"/>
          </a:bodyPr>
          <a:lstStyle/>
          <a:p>
            <a:pPr>
              <a:lnSpc>
                <a:spcPct val="150000"/>
              </a:lnSpc>
            </a:pPr>
            <a:r>
              <a:rPr lang="en-US" dirty="0">
                <a:latin typeface="Arial" panose="020B0604020202020204" pitchFamily="34" charset="0"/>
                <a:cs typeface="Arial" panose="020B0604020202020204" pitchFamily="34" charset="0"/>
              </a:rPr>
              <a:t>This could be explained</a:t>
            </a:r>
          </a:p>
          <a:p>
            <a:pPr lvl="1">
              <a:lnSpc>
                <a:spcPct val="150000"/>
              </a:lnSpc>
            </a:pPr>
            <a:r>
              <a:rPr lang="en-US" dirty="0">
                <a:latin typeface="Arial" panose="020B0604020202020204" pitchFamily="34" charset="0"/>
                <a:cs typeface="Arial" panose="020B0604020202020204" pitchFamily="34" charset="0"/>
              </a:rPr>
              <a:t>the covid19 pandemic;</a:t>
            </a:r>
          </a:p>
          <a:p>
            <a:pPr lvl="1">
              <a:lnSpc>
                <a:spcPct val="150000"/>
              </a:lnSpc>
            </a:pPr>
            <a:r>
              <a:rPr lang="en-US" dirty="0">
                <a:latin typeface="Arial" panose="020B0604020202020204" pitchFamily="34" charset="0"/>
                <a:cs typeface="Arial" panose="020B0604020202020204" pitchFamily="34" charset="0"/>
              </a:rPr>
              <a:t>lack of medical insurance</a:t>
            </a:r>
          </a:p>
          <a:p>
            <a:pPr lvl="1">
              <a:lnSpc>
                <a:spcPct val="150000"/>
              </a:lnSpc>
            </a:pPr>
            <a:r>
              <a:rPr lang="en-US" dirty="0">
                <a:latin typeface="Arial" panose="020B0604020202020204" pitchFamily="34" charset="0"/>
                <a:cs typeface="Arial" panose="020B0604020202020204" pitchFamily="34" charset="0"/>
              </a:rPr>
              <a:t>Ignorance of the role of radiotherapy.</a:t>
            </a:r>
          </a:p>
          <a:p>
            <a:pPr>
              <a:lnSpc>
                <a:spcPct val="150000"/>
              </a:lnSpc>
            </a:pPr>
            <a:r>
              <a:rPr lang="en-US" dirty="0">
                <a:latin typeface="Arial" panose="020B0604020202020204" pitchFamily="34" charset="0"/>
                <a:cs typeface="Arial" panose="020B0604020202020204" pitchFamily="34" charset="0"/>
              </a:rPr>
              <a:t>indisputable advantages EBRT by halcyon</a:t>
            </a:r>
          </a:p>
          <a:p>
            <a:pPr lvl="1">
              <a:lnSpc>
                <a:spcPct val="150000"/>
              </a:lnSpc>
            </a:pPr>
            <a:r>
              <a:rPr lang="en-US" dirty="0">
                <a:latin typeface="Arial" panose="020B0604020202020204" pitchFamily="34" charset="0"/>
                <a:cs typeface="Arial" panose="020B0604020202020204" pitchFamily="34" charset="0"/>
              </a:rPr>
              <a:t>simplicity of treatment planning,</a:t>
            </a:r>
          </a:p>
          <a:p>
            <a:pPr lvl="1">
              <a:lnSpc>
                <a:spcPct val="150000"/>
              </a:lnSpc>
            </a:pPr>
            <a:r>
              <a:rPr lang="en-US" dirty="0">
                <a:latin typeface="Arial" panose="020B0604020202020204" pitchFamily="34" charset="0"/>
                <a:cs typeface="Arial" panose="020B0604020202020204" pitchFamily="34" charset="0"/>
              </a:rPr>
              <a:t>speed of irradiation,</a:t>
            </a:r>
          </a:p>
          <a:p>
            <a:pPr lvl="1">
              <a:lnSpc>
                <a:spcPct val="150000"/>
              </a:lnSpc>
            </a:pPr>
            <a:r>
              <a:rPr lang="en-US" dirty="0">
                <a:latin typeface="Arial" panose="020B0604020202020204" pitchFamily="34" charset="0"/>
                <a:cs typeface="Arial" panose="020B0604020202020204" pitchFamily="34" charset="0"/>
              </a:rPr>
              <a:t>and the excellent protection of OARs [Yossi et al., 2019; Yossi et al., 2018].</a:t>
            </a:r>
            <a:endParaRPr lang="fr-FR" dirty="0"/>
          </a:p>
        </p:txBody>
      </p:sp>
      <p:sp>
        <p:nvSpPr>
          <p:cNvPr id="6" name="Espace réservé du numéro de diapositive 5"/>
          <p:cNvSpPr>
            <a:spLocks noGrp="1"/>
          </p:cNvSpPr>
          <p:nvPr>
            <p:ph type="sldNum" sz="quarter" idx="12"/>
          </p:nvPr>
        </p:nvSpPr>
        <p:spPr/>
        <p:txBody>
          <a:bodyPr/>
          <a:lstStyle/>
          <a:p>
            <a:fld id="{5376FAB4-6E95-4278-A096-F1236FF5347C}" type="slidenum">
              <a:rPr lang="fr-FR" smtClean="0"/>
              <a:t>32</a:t>
            </a:fld>
            <a:endParaRPr lang="fr-FR"/>
          </a:p>
        </p:txBody>
      </p:sp>
    </p:spTree>
    <p:extLst>
      <p:ext uri="{BB962C8B-B14F-4D97-AF65-F5344CB8AC3E}">
        <p14:creationId xmlns:p14="http://schemas.microsoft.com/office/powerpoint/2010/main" val="23411320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BFCDCDF5-CC9B-7087-B9A0-30E714CE17A3}"/>
              </a:ext>
            </a:extLst>
          </p:cNvPr>
          <p:cNvSpPr>
            <a:spLocks noGrp="1"/>
          </p:cNvSpPr>
          <p:nvPr>
            <p:ph type="title"/>
          </p:nvPr>
        </p:nvSpPr>
        <p:spPr>
          <a:xfrm>
            <a:off x="728859" y="2766218"/>
            <a:ext cx="7886700" cy="1325563"/>
          </a:xfrm>
        </p:spPr>
        <p:txBody>
          <a:bodyPr/>
          <a:lstStyle/>
          <a:p>
            <a:pPr algn="ctr"/>
            <a:r>
              <a:rPr lang="fr-FR" b="1" dirty="0"/>
              <a:t>PERSPECTIVES</a:t>
            </a:r>
          </a:p>
        </p:txBody>
      </p:sp>
      <p:sp>
        <p:nvSpPr>
          <p:cNvPr id="7" name="Espace réservé du numéro de diapositive 6">
            <a:extLst>
              <a:ext uri="{FF2B5EF4-FFF2-40B4-BE49-F238E27FC236}">
                <a16:creationId xmlns:a16="http://schemas.microsoft.com/office/drawing/2014/main" id="{5C66A12C-9BA7-721C-180D-46C82567FC29}"/>
              </a:ext>
            </a:extLst>
          </p:cNvPr>
          <p:cNvSpPr>
            <a:spLocks noGrp="1"/>
          </p:cNvSpPr>
          <p:nvPr>
            <p:ph type="sldNum" sz="quarter" idx="12"/>
          </p:nvPr>
        </p:nvSpPr>
        <p:spPr/>
        <p:txBody>
          <a:bodyPr/>
          <a:lstStyle/>
          <a:p>
            <a:fld id="{5376FAB4-6E95-4278-A096-F1236FF5347C}" type="slidenum">
              <a:rPr lang="fr-FR" smtClean="0"/>
              <a:t>33</a:t>
            </a:fld>
            <a:endParaRPr lang="fr-FR"/>
          </a:p>
        </p:txBody>
      </p:sp>
    </p:spTree>
    <p:extLst>
      <p:ext uri="{BB962C8B-B14F-4D97-AF65-F5344CB8AC3E}">
        <p14:creationId xmlns:p14="http://schemas.microsoft.com/office/powerpoint/2010/main" val="12386184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Espace réservé de la date 4">
            <a:extLst>
              <a:ext uri="{FF2B5EF4-FFF2-40B4-BE49-F238E27FC236}">
                <a16:creationId xmlns:a16="http://schemas.microsoft.com/office/drawing/2014/main" id="{A80539AD-47FA-A174-402F-F1459ABF37D3}"/>
              </a:ext>
            </a:extLst>
          </p:cNvPr>
          <p:cNvSpPr>
            <a:spLocks noGrp="1"/>
          </p:cNvSpPr>
          <p:nvPr>
            <p:ph type="dt" sz="half" idx="10"/>
          </p:nvPr>
        </p:nvSpPr>
        <p:spPr>
          <a:xfrm>
            <a:off x="628650" y="6356350"/>
            <a:ext cx="2057400" cy="365125"/>
          </a:xfrm>
        </p:spPr>
        <p:txBody>
          <a:bodyPr vert="horz" lIns="91440" tIns="45720" rIns="91440" bIns="45720" rtlCol="0" anchor="ctr">
            <a:normAutofit/>
          </a:bodyPr>
          <a:lstStyle/>
          <a:p>
            <a:pPr>
              <a:spcAft>
                <a:spcPts val="600"/>
              </a:spcAft>
            </a:pPr>
            <a:fld id="{7989FDBB-56C3-40B9-A23E-026F9092160E}" type="datetime1">
              <a:rPr lang="en-US">
                <a:solidFill>
                  <a:srgbClr val="FFFFFF"/>
                </a:solidFill>
              </a:rPr>
              <a:pPr>
                <a:spcAft>
                  <a:spcPts val="600"/>
                </a:spcAft>
              </a:pPr>
              <a:t>10/3/23</a:t>
            </a:fld>
            <a:endParaRPr lang="en-US">
              <a:solidFill>
                <a:srgbClr val="FFFFFF"/>
              </a:solidFill>
            </a:endParaRPr>
          </a:p>
        </p:txBody>
      </p:sp>
      <p:sp>
        <p:nvSpPr>
          <p:cNvPr id="6" name="Espace réservé du pied de page 5">
            <a:extLst>
              <a:ext uri="{FF2B5EF4-FFF2-40B4-BE49-F238E27FC236}">
                <a16:creationId xmlns:a16="http://schemas.microsoft.com/office/drawing/2014/main" id="{385FA7A7-9729-DA30-36C5-44E2F0221080}"/>
              </a:ext>
            </a:extLst>
          </p:cNvPr>
          <p:cNvSpPr>
            <a:spLocks noGrp="1"/>
          </p:cNvSpPr>
          <p:nvPr>
            <p:ph type="ftr" sz="quarter" idx="11"/>
          </p:nvPr>
        </p:nvSpPr>
        <p:spPr>
          <a:xfrm>
            <a:off x="3028950" y="6356350"/>
            <a:ext cx="3086100" cy="365125"/>
          </a:xfrm>
        </p:spPr>
        <p:txBody>
          <a:bodyPr vert="horz" lIns="91440" tIns="45720" rIns="91440" bIns="45720" rtlCol="0" anchor="ctr">
            <a:normAutofit/>
          </a:bodyPr>
          <a:lstStyle/>
          <a:p>
            <a:pPr>
              <a:lnSpc>
                <a:spcPct val="90000"/>
              </a:lnSpc>
              <a:spcAft>
                <a:spcPts val="600"/>
              </a:spcAft>
            </a:pPr>
            <a:r>
              <a:rPr lang="en-US" sz="1000" kern="1200">
                <a:solidFill>
                  <a:srgbClr val="FFFFFF"/>
                </a:solidFill>
                <a:latin typeface="+mn-lt"/>
                <a:ea typeface="+mn-ea"/>
                <a:cs typeface="+mn-cs"/>
              </a:rPr>
              <a:t>14th Annual WCC, Plaza 3, B1, Catalonia Barcelona Plaza</a:t>
            </a:r>
          </a:p>
        </p:txBody>
      </p:sp>
      <p:sp>
        <p:nvSpPr>
          <p:cNvPr id="7" name="Espace réservé du numéro de diapositive 6">
            <a:extLst>
              <a:ext uri="{FF2B5EF4-FFF2-40B4-BE49-F238E27FC236}">
                <a16:creationId xmlns:a16="http://schemas.microsoft.com/office/drawing/2014/main" id="{A6EBD2AD-81BD-4D58-DC57-25F297251782}"/>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5376FAB4-6E95-4278-A096-F1236FF5347C}" type="slidenum">
              <a:rPr lang="en-US">
                <a:solidFill>
                  <a:srgbClr val="FFFFFF"/>
                </a:solidFill>
              </a:rPr>
              <a:pPr>
                <a:spcAft>
                  <a:spcPts val="600"/>
                </a:spcAft>
              </a:pPr>
              <a:t>34</a:t>
            </a:fld>
            <a:endParaRPr lang="en-US">
              <a:solidFill>
                <a:srgbClr val="FFFFFF"/>
              </a:solidFill>
            </a:endParaRPr>
          </a:p>
        </p:txBody>
      </p:sp>
      <p:pic>
        <p:nvPicPr>
          <p:cNvPr id="13" name="Espace réservé du contenu 12" descr="Une image contenant texte, homme, Visage humain, capture d’écran&#10;&#10;Description générée automatiquement">
            <a:extLst>
              <a:ext uri="{FF2B5EF4-FFF2-40B4-BE49-F238E27FC236}">
                <a16:creationId xmlns:a16="http://schemas.microsoft.com/office/drawing/2014/main" id="{D7A7FF55-E0CC-0C7F-06CE-70024D95213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0" y="-1"/>
            <a:ext cx="9043792" cy="6721475"/>
          </a:xfrm>
        </p:spPr>
      </p:pic>
    </p:spTree>
    <p:extLst>
      <p:ext uri="{BB962C8B-B14F-4D97-AF65-F5344CB8AC3E}">
        <p14:creationId xmlns:p14="http://schemas.microsoft.com/office/powerpoint/2010/main" val="31555319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99D34F36-2FF1-4C05-F638-72E08F9662A5}"/>
              </a:ext>
            </a:extLst>
          </p:cNvPr>
          <p:cNvSpPr>
            <a:spLocks noGrp="1"/>
          </p:cNvSpPr>
          <p:nvPr>
            <p:ph type="sldNum" sz="quarter" idx="12"/>
          </p:nvPr>
        </p:nvSpPr>
        <p:spPr/>
        <p:txBody>
          <a:bodyPr/>
          <a:lstStyle/>
          <a:p>
            <a:fld id="{5376FAB4-6E95-4278-A096-F1236FF5347C}" type="slidenum">
              <a:rPr lang="fr-FR" smtClean="0"/>
              <a:t>35</a:t>
            </a:fld>
            <a:endParaRPr lang="fr-FR"/>
          </a:p>
        </p:txBody>
      </p:sp>
      <p:graphicFrame>
        <p:nvGraphicFramePr>
          <p:cNvPr id="7" name="Tableau 6">
            <a:extLst>
              <a:ext uri="{FF2B5EF4-FFF2-40B4-BE49-F238E27FC236}">
                <a16:creationId xmlns:a16="http://schemas.microsoft.com/office/drawing/2014/main" id="{245FACEE-C12F-5449-84D9-A9F9F4940834}"/>
              </a:ext>
            </a:extLst>
          </p:cNvPr>
          <p:cNvGraphicFramePr>
            <a:graphicFrameLocks noGrp="1"/>
          </p:cNvGraphicFramePr>
          <p:nvPr>
            <p:extLst>
              <p:ext uri="{D42A27DB-BD31-4B8C-83A1-F6EECF244321}">
                <p14:modId xmlns:p14="http://schemas.microsoft.com/office/powerpoint/2010/main" val="3384009398"/>
              </p:ext>
            </p:extLst>
          </p:nvPr>
        </p:nvGraphicFramePr>
        <p:xfrm>
          <a:off x="162838" y="852364"/>
          <a:ext cx="8805797" cy="5153272"/>
        </p:xfrm>
        <a:graphic>
          <a:graphicData uri="http://schemas.openxmlformats.org/drawingml/2006/table">
            <a:tbl>
              <a:tblPr firstRow="1" bandRow="1">
                <a:tableStyleId>{5C22544A-7EE6-4342-B048-85BDC9FD1C3A}</a:tableStyleId>
              </a:tblPr>
              <a:tblGrid>
                <a:gridCol w="6968407">
                  <a:extLst>
                    <a:ext uri="{9D8B030D-6E8A-4147-A177-3AD203B41FA5}">
                      <a16:colId xmlns:a16="http://schemas.microsoft.com/office/drawing/2014/main" val="3698158626"/>
                    </a:ext>
                  </a:extLst>
                </a:gridCol>
                <a:gridCol w="1837390">
                  <a:extLst>
                    <a:ext uri="{9D8B030D-6E8A-4147-A177-3AD203B41FA5}">
                      <a16:colId xmlns:a16="http://schemas.microsoft.com/office/drawing/2014/main" val="2821530026"/>
                    </a:ext>
                  </a:extLst>
                </a:gridCol>
              </a:tblGrid>
              <a:tr h="1313786">
                <a:tc>
                  <a:txBody>
                    <a:bodyPr/>
                    <a:lstStyle/>
                    <a:p>
                      <a:r>
                        <a:rPr lang="fr-FR" dirty="0"/>
                        <a:t>Nbre d’</a:t>
                      </a:r>
                      <a:r>
                        <a:rPr lang="fr-FR" dirty="0" err="1"/>
                        <a:t>hopitaux</a:t>
                      </a:r>
                      <a:r>
                        <a:rPr lang="fr-FR" dirty="0"/>
                        <a:t> classés par pays parmi les 50 meilleurs en Afrique (Ecofin,2017)</a:t>
                      </a:r>
                    </a:p>
                  </a:txBody>
                  <a:tcPr/>
                </a:tc>
                <a:tc>
                  <a:txBody>
                    <a:bodyPr/>
                    <a:lstStyle/>
                    <a:p>
                      <a:r>
                        <a:rPr lang="fr-FR" dirty="0"/>
                        <a:t>Total</a:t>
                      </a:r>
                    </a:p>
                  </a:txBody>
                  <a:tcPr/>
                </a:tc>
                <a:extLst>
                  <a:ext uri="{0D108BD9-81ED-4DB2-BD59-A6C34878D82A}">
                    <a16:rowId xmlns:a16="http://schemas.microsoft.com/office/drawing/2014/main" val="20152701"/>
                  </a:ext>
                </a:extLst>
              </a:tr>
              <a:tr h="548498">
                <a:tc>
                  <a:txBody>
                    <a:bodyPr/>
                    <a:lstStyle/>
                    <a:p>
                      <a:r>
                        <a:rPr lang="fr-FR" dirty="0"/>
                        <a:t>Egypte</a:t>
                      </a:r>
                    </a:p>
                  </a:txBody>
                  <a:tcPr/>
                </a:tc>
                <a:tc>
                  <a:txBody>
                    <a:bodyPr/>
                    <a:lstStyle/>
                    <a:p>
                      <a:r>
                        <a:rPr lang="fr-FR" dirty="0"/>
                        <a:t>12</a:t>
                      </a:r>
                    </a:p>
                  </a:txBody>
                  <a:tcPr/>
                </a:tc>
                <a:extLst>
                  <a:ext uri="{0D108BD9-81ED-4DB2-BD59-A6C34878D82A}">
                    <a16:rowId xmlns:a16="http://schemas.microsoft.com/office/drawing/2014/main" val="501943399"/>
                  </a:ext>
                </a:extLst>
              </a:tr>
              <a:tr h="548498">
                <a:tc>
                  <a:txBody>
                    <a:bodyPr/>
                    <a:lstStyle/>
                    <a:p>
                      <a:r>
                        <a:rPr lang="fr-FR" dirty="0"/>
                        <a:t>RSA</a:t>
                      </a:r>
                    </a:p>
                  </a:txBody>
                  <a:tcPr/>
                </a:tc>
                <a:tc>
                  <a:txBody>
                    <a:bodyPr/>
                    <a:lstStyle/>
                    <a:p>
                      <a:r>
                        <a:rPr lang="fr-FR" dirty="0"/>
                        <a:t>11</a:t>
                      </a:r>
                    </a:p>
                  </a:txBody>
                  <a:tcPr/>
                </a:tc>
                <a:extLst>
                  <a:ext uri="{0D108BD9-81ED-4DB2-BD59-A6C34878D82A}">
                    <a16:rowId xmlns:a16="http://schemas.microsoft.com/office/drawing/2014/main" val="1578958658"/>
                  </a:ext>
                </a:extLst>
              </a:tr>
              <a:tr h="548498">
                <a:tc>
                  <a:txBody>
                    <a:bodyPr/>
                    <a:lstStyle/>
                    <a:p>
                      <a:r>
                        <a:rPr lang="fr-FR" dirty="0"/>
                        <a:t>Kenya</a:t>
                      </a:r>
                    </a:p>
                  </a:txBody>
                  <a:tcPr/>
                </a:tc>
                <a:tc>
                  <a:txBody>
                    <a:bodyPr/>
                    <a:lstStyle/>
                    <a:p>
                      <a:r>
                        <a:rPr lang="fr-FR" dirty="0"/>
                        <a:t>6</a:t>
                      </a:r>
                    </a:p>
                  </a:txBody>
                  <a:tcPr/>
                </a:tc>
                <a:extLst>
                  <a:ext uri="{0D108BD9-81ED-4DB2-BD59-A6C34878D82A}">
                    <a16:rowId xmlns:a16="http://schemas.microsoft.com/office/drawing/2014/main" val="826921583"/>
                  </a:ext>
                </a:extLst>
              </a:tr>
              <a:tr h="548498">
                <a:tc>
                  <a:txBody>
                    <a:bodyPr/>
                    <a:lstStyle/>
                    <a:p>
                      <a:r>
                        <a:rPr lang="fr-FR" dirty="0"/>
                        <a:t>Maroc</a:t>
                      </a:r>
                    </a:p>
                  </a:txBody>
                  <a:tcPr/>
                </a:tc>
                <a:tc>
                  <a:txBody>
                    <a:bodyPr/>
                    <a:lstStyle/>
                    <a:p>
                      <a:r>
                        <a:rPr lang="fr-FR" dirty="0"/>
                        <a:t>5</a:t>
                      </a:r>
                    </a:p>
                  </a:txBody>
                  <a:tcPr/>
                </a:tc>
                <a:extLst>
                  <a:ext uri="{0D108BD9-81ED-4DB2-BD59-A6C34878D82A}">
                    <a16:rowId xmlns:a16="http://schemas.microsoft.com/office/drawing/2014/main" val="1352597714"/>
                  </a:ext>
                </a:extLst>
              </a:tr>
              <a:tr h="548498">
                <a:tc>
                  <a:txBody>
                    <a:bodyPr/>
                    <a:lstStyle/>
                    <a:p>
                      <a:r>
                        <a:rPr lang="fr-FR" dirty="0"/>
                        <a:t>Tanzanie</a:t>
                      </a:r>
                    </a:p>
                  </a:txBody>
                  <a:tcPr/>
                </a:tc>
                <a:tc>
                  <a:txBody>
                    <a:bodyPr/>
                    <a:lstStyle/>
                    <a:p>
                      <a:r>
                        <a:rPr lang="fr-FR" dirty="0"/>
                        <a:t>3</a:t>
                      </a:r>
                    </a:p>
                  </a:txBody>
                  <a:tcPr/>
                </a:tc>
                <a:extLst>
                  <a:ext uri="{0D108BD9-81ED-4DB2-BD59-A6C34878D82A}">
                    <a16:rowId xmlns:a16="http://schemas.microsoft.com/office/drawing/2014/main" val="2548686638"/>
                  </a:ext>
                </a:extLst>
              </a:tr>
              <a:tr h="548498">
                <a:tc>
                  <a:txBody>
                    <a:bodyPr/>
                    <a:lstStyle/>
                    <a:p>
                      <a:r>
                        <a:rPr lang="fr-FR" dirty="0"/>
                        <a:t>Maurice</a:t>
                      </a:r>
                    </a:p>
                  </a:txBody>
                  <a:tcPr/>
                </a:tc>
                <a:tc>
                  <a:txBody>
                    <a:bodyPr/>
                    <a:lstStyle/>
                    <a:p>
                      <a:r>
                        <a:rPr lang="fr-FR" dirty="0"/>
                        <a:t>3</a:t>
                      </a:r>
                    </a:p>
                  </a:txBody>
                  <a:tcPr/>
                </a:tc>
                <a:extLst>
                  <a:ext uri="{0D108BD9-81ED-4DB2-BD59-A6C34878D82A}">
                    <a16:rowId xmlns:a16="http://schemas.microsoft.com/office/drawing/2014/main" val="1816961968"/>
                  </a:ext>
                </a:extLst>
              </a:tr>
              <a:tr h="548498">
                <a:tc>
                  <a:txBody>
                    <a:bodyPr/>
                    <a:lstStyle/>
                    <a:p>
                      <a:r>
                        <a:rPr lang="fr-FR" b="1" dirty="0">
                          <a:solidFill>
                            <a:srgbClr val="FF0000"/>
                          </a:solidFill>
                        </a:rPr>
                        <a:t>Swaziland (</a:t>
                      </a:r>
                      <a:r>
                        <a:rPr lang="fr-FR" b="1" dirty="0" err="1">
                          <a:solidFill>
                            <a:srgbClr val="FF0000"/>
                          </a:solidFill>
                        </a:rPr>
                        <a:t>Gambo</a:t>
                      </a:r>
                      <a:r>
                        <a:rPr lang="fr-FR" b="1" dirty="0">
                          <a:solidFill>
                            <a:srgbClr val="FF0000"/>
                          </a:solidFill>
                        </a:rPr>
                        <a:t> Healthcare: 1</a:t>
                      </a:r>
                      <a:r>
                        <a:rPr lang="fr-FR" b="1" baseline="30000" dirty="0">
                          <a:solidFill>
                            <a:srgbClr val="FF0000"/>
                          </a:solidFill>
                        </a:rPr>
                        <a:t>er</a:t>
                      </a:r>
                      <a:r>
                        <a:rPr lang="fr-FR" b="1" dirty="0">
                          <a:solidFill>
                            <a:srgbClr val="FF0000"/>
                          </a:solidFill>
                        </a:rPr>
                        <a:t> centre en Afrique; 598è mondial</a:t>
                      </a:r>
                    </a:p>
                  </a:txBody>
                  <a:tcPr/>
                </a:tc>
                <a:tc>
                  <a:txBody>
                    <a:bodyPr/>
                    <a:lstStyle/>
                    <a:p>
                      <a:r>
                        <a:rPr lang="fr-FR" b="1" dirty="0">
                          <a:solidFill>
                            <a:srgbClr val="FF0000"/>
                          </a:solidFill>
                        </a:rPr>
                        <a:t>1</a:t>
                      </a:r>
                    </a:p>
                  </a:txBody>
                  <a:tcPr/>
                </a:tc>
                <a:extLst>
                  <a:ext uri="{0D108BD9-81ED-4DB2-BD59-A6C34878D82A}">
                    <a16:rowId xmlns:a16="http://schemas.microsoft.com/office/drawing/2014/main" val="1687860299"/>
                  </a:ext>
                </a:extLst>
              </a:tr>
            </a:tbl>
          </a:graphicData>
        </a:graphic>
      </p:graphicFrame>
    </p:spTree>
    <p:extLst>
      <p:ext uri="{BB962C8B-B14F-4D97-AF65-F5344CB8AC3E}">
        <p14:creationId xmlns:p14="http://schemas.microsoft.com/office/powerpoint/2010/main" val="19434453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èche : droite 4">
            <a:extLst>
              <a:ext uri="{FF2B5EF4-FFF2-40B4-BE49-F238E27FC236}">
                <a16:creationId xmlns:a16="http://schemas.microsoft.com/office/drawing/2014/main" id="{92FEA551-40C0-4E66-B4B3-7DDA9FDB03F0}"/>
              </a:ext>
            </a:extLst>
          </p:cNvPr>
          <p:cNvSpPr/>
          <p:nvPr/>
        </p:nvSpPr>
        <p:spPr>
          <a:xfrm>
            <a:off x="275734" y="3284063"/>
            <a:ext cx="395926" cy="2898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D" sz="1350"/>
          </a:p>
        </p:txBody>
      </p:sp>
      <p:sp>
        <p:nvSpPr>
          <p:cNvPr id="6" name="Flèche : droite 5">
            <a:extLst>
              <a:ext uri="{FF2B5EF4-FFF2-40B4-BE49-F238E27FC236}">
                <a16:creationId xmlns:a16="http://schemas.microsoft.com/office/drawing/2014/main" id="{57702832-90B5-400C-8B97-DEE1A4A776BB}"/>
              </a:ext>
            </a:extLst>
          </p:cNvPr>
          <p:cNvSpPr/>
          <p:nvPr/>
        </p:nvSpPr>
        <p:spPr>
          <a:xfrm>
            <a:off x="4751184" y="3284063"/>
            <a:ext cx="395926" cy="2898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D" sz="1350"/>
          </a:p>
        </p:txBody>
      </p:sp>
      <p:pic>
        <p:nvPicPr>
          <p:cNvPr id="8" name="Image 7" descr="Une image contenant texte, capture d’écran, lettre, personne&#10;&#10;Description générée automatiquement">
            <a:extLst>
              <a:ext uri="{FF2B5EF4-FFF2-40B4-BE49-F238E27FC236}">
                <a16:creationId xmlns:a16="http://schemas.microsoft.com/office/drawing/2014/main" id="{C6721F58-9E4D-DCB4-1C97-7E81387B2F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47" y="-260522"/>
            <a:ext cx="9244047" cy="7118522"/>
          </a:xfrm>
          <a:prstGeom prst="rect">
            <a:avLst/>
          </a:prstGeom>
        </p:spPr>
      </p:pic>
    </p:spTree>
    <p:extLst>
      <p:ext uri="{BB962C8B-B14F-4D97-AF65-F5344CB8AC3E}">
        <p14:creationId xmlns:p14="http://schemas.microsoft.com/office/powerpoint/2010/main" val="1993865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F84E27-8AA6-1C1F-51FA-69D038E53423}"/>
              </a:ext>
            </a:extLst>
          </p:cNvPr>
          <p:cNvSpPr>
            <a:spLocks noGrp="1"/>
          </p:cNvSpPr>
          <p:nvPr>
            <p:ph type="title"/>
          </p:nvPr>
        </p:nvSpPr>
        <p:spPr/>
        <p:txBody>
          <a:bodyPr>
            <a:normAutofit/>
          </a:bodyPr>
          <a:lstStyle/>
          <a:p>
            <a:pPr algn="ctr"/>
            <a:r>
              <a:rPr lang="fr-FR" sz="4000" b="1" dirty="0"/>
              <a:t>Perspectives (</a:t>
            </a:r>
            <a:r>
              <a:rPr lang="fr-FR" sz="4000" b="1" dirty="0" err="1"/>
              <a:t>Fight</a:t>
            </a:r>
            <a:r>
              <a:rPr lang="fr-FR" sz="4000" b="1" dirty="0"/>
              <a:t> </a:t>
            </a:r>
            <a:r>
              <a:rPr lang="fr-FR" sz="4000" b="1" dirty="0" err="1"/>
              <a:t>against</a:t>
            </a:r>
            <a:r>
              <a:rPr lang="fr-FR" sz="4000" b="1" dirty="0"/>
              <a:t> cancer)</a:t>
            </a:r>
          </a:p>
        </p:txBody>
      </p:sp>
      <p:sp>
        <p:nvSpPr>
          <p:cNvPr id="3" name="Espace réservé du contenu 2">
            <a:extLst>
              <a:ext uri="{FF2B5EF4-FFF2-40B4-BE49-F238E27FC236}">
                <a16:creationId xmlns:a16="http://schemas.microsoft.com/office/drawing/2014/main" id="{A48D736F-E28C-A6BA-24A0-6E448C0481EA}"/>
              </a:ext>
            </a:extLst>
          </p:cNvPr>
          <p:cNvSpPr>
            <a:spLocks noGrp="1"/>
          </p:cNvSpPr>
          <p:nvPr>
            <p:ph idx="1"/>
          </p:nvPr>
        </p:nvSpPr>
        <p:spPr>
          <a:xfrm>
            <a:off x="0" y="1690689"/>
            <a:ext cx="9031265" cy="4351338"/>
          </a:xfrm>
        </p:spPr>
        <p:txBody>
          <a:bodyPr>
            <a:normAutofit fontScale="92500" lnSpcReduction="20000"/>
          </a:bodyPr>
          <a:lstStyle/>
          <a:p>
            <a:pPr algn="just">
              <a:lnSpc>
                <a:spcPct val="150000"/>
              </a:lnSpc>
            </a:pPr>
            <a:r>
              <a:rPr lang="fr-FR" sz="2400" dirty="0"/>
              <a:t>Upgrade halcyon to the </a:t>
            </a:r>
            <a:r>
              <a:rPr lang="fr-FR" sz="2400" dirty="0" err="1"/>
              <a:t>latest</a:t>
            </a:r>
            <a:r>
              <a:rPr lang="fr-FR" sz="2400" dirty="0"/>
              <a:t> Elite version</a:t>
            </a:r>
          </a:p>
          <a:p>
            <a:pPr algn="just">
              <a:lnSpc>
                <a:spcPct val="150000"/>
              </a:lnSpc>
            </a:pPr>
            <a:r>
              <a:rPr lang="fr-FR" sz="2400" dirty="0"/>
              <a:t>Acquisition of a new-</a:t>
            </a:r>
            <a:r>
              <a:rPr lang="fr-FR" sz="2400" dirty="0" err="1"/>
              <a:t>generation</a:t>
            </a:r>
            <a:r>
              <a:rPr lang="fr-FR" sz="2400" dirty="0"/>
              <a:t> AL</a:t>
            </a:r>
          </a:p>
          <a:p>
            <a:pPr algn="just">
              <a:lnSpc>
                <a:spcPct val="150000"/>
              </a:lnSpc>
            </a:pPr>
            <a:r>
              <a:rPr lang="fr-FR" sz="2400" dirty="0"/>
              <a:t>First </a:t>
            </a:r>
            <a:r>
              <a:rPr lang="fr-FR" sz="2400" dirty="0" err="1"/>
              <a:t>brachytherapy</a:t>
            </a:r>
            <a:r>
              <a:rPr lang="fr-FR" sz="2400" dirty="0"/>
              <a:t> unit to open </a:t>
            </a:r>
            <a:r>
              <a:rPr lang="fr-FR" sz="2400" dirty="0" err="1"/>
              <a:t>soon</a:t>
            </a:r>
            <a:endParaRPr lang="fr-FR" sz="2400" dirty="0"/>
          </a:p>
          <a:p>
            <a:pPr algn="just">
              <a:lnSpc>
                <a:spcPct val="150000"/>
              </a:lnSpc>
            </a:pPr>
            <a:r>
              <a:rPr lang="fr-FR" sz="2400" dirty="0" err="1"/>
              <a:t>Opening</a:t>
            </a:r>
            <a:r>
              <a:rPr lang="fr-FR" sz="2400" dirty="0"/>
              <a:t> of a </a:t>
            </a:r>
            <a:r>
              <a:rPr lang="fr-FR" sz="2400" dirty="0" err="1"/>
              <a:t>nuclear</a:t>
            </a:r>
            <a:r>
              <a:rPr lang="fr-FR" sz="2400" dirty="0"/>
              <a:t> </a:t>
            </a:r>
            <a:r>
              <a:rPr lang="fr-FR" sz="2400" dirty="0" err="1"/>
              <a:t>medicine</a:t>
            </a:r>
            <a:r>
              <a:rPr lang="fr-FR" sz="2400" dirty="0"/>
              <a:t> </a:t>
            </a:r>
            <a:r>
              <a:rPr lang="fr-FR" sz="2400" dirty="0" err="1"/>
              <a:t>department</a:t>
            </a:r>
            <a:endParaRPr lang="fr-FR" sz="2400" dirty="0"/>
          </a:p>
          <a:p>
            <a:pPr algn="just">
              <a:lnSpc>
                <a:spcPct val="150000"/>
              </a:lnSpc>
            </a:pPr>
            <a:r>
              <a:rPr lang="fr-FR" sz="2400" dirty="0"/>
              <a:t>Acquisition of the </a:t>
            </a:r>
            <a:r>
              <a:rPr lang="fr-FR" sz="2400" dirty="0" err="1"/>
              <a:t>elements</a:t>
            </a:r>
            <a:r>
              <a:rPr lang="fr-FR" sz="2400" dirty="0"/>
              <a:t> </a:t>
            </a:r>
            <a:r>
              <a:rPr lang="fr-FR" sz="2400" dirty="0" err="1"/>
              <a:t>required</a:t>
            </a:r>
            <a:r>
              <a:rPr lang="fr-FR" sz="2400" dirty="0"/>
              <a:t> for 4D acquisition</a:t>
            </a:r>
          </a:p>
          <a:p>
            <a:pPr algn="just">
              <a:lnSpc>
                <a:spcPct val="150000"/>
              </a:lnSpc>
            </a:pPr>
            <a:r>
              <a:rPr lang="fr-FR" sz="2400" dirty="0"/>
              <a:t>Acquisition of the </a:t>
            </a:r>
            <a:r>
              <a:rPr lang="fr-FR" sz="2400" dirty="0" err="1"/>
              <a:t>restraint</a:t>
            </a:r>
            <a:r>
              <a:rPr lang="fr-FR" sz="2400" dirty="0"/>
              <a:t> </a:t>
            </a:r>
            <a:r>
              <a:rPr lang="fr-FR" sz="2400" dirty="0" err="1"/>
              <a:t>systems</a:t>
            </a:r>
            <a:r>
              <a:rPr lang="fr-FR" sz="2400" dirty="0"/>
              <a:t> </a:t>
            </a:r>
            <a:r>
              <a:rPr lang="fr-FR" sz="2400" dirty="0" err="1"/>
              <a:t>required</a:t>
            </a:r>
            <a:r>
              <a:rPr lang="fr-FR" sz="2400" dirty="0"/>
              <a:t> for </a:t>
            </a:r>
            <a:r>
              <a:rPr lang="fr-FR" sz="2400" dirty="0" err="1"/>
              <a:t>radiotherapy</a:t>
            </a:r>
            <a:r>
              <a:rPr lang="fr-FR" sz="2400" dirty="0"/>
              <a:t> in </a:t>
            </a:r>
            <a:r>
              <a:rPr lang="fr-FR" sz="2400" dirty="0" err="1"/>
              <a:t>stereotactic</a:t>
            </a:r>
            <a:r>
              <a:rPr lang="fr-FR" sz="2400" dirty="0"/>
              <a:t> conditions</a:t>
            </a:r>
          </a:p>
          <a:p>
            <a:pPr algn="just">
              <a:lnSpc>
                <a:spcPct val="150000"/>
              </a:lnSpc>
            </a:pPr>
            <a:r>
              <a:rPr lang="fr-FR" sz="2400" dirty="0" err="1"/>
              <a:t>Developing</a:t>
            </a:r>
            <a:r>
              <a:rPr lang="fr-FR" sz="2400" dirty="0"/>
              <a:t> </a:t>
            </a:r>
            <a:r>
              <a:rPr lang="fr-FR" sz="2400" dirty="0" err="1"/>
              <a:t>research</a:t>
            </a:r>
            <a:endParaRPr lang="fr-FR" sz="2400" dirty="0"/>
          </a:p>
          <a:p>
            <a:endParaRPr lang="fr-FR" dirty="0"/>
          </a:p>
        </p:txBody>
      </p:sp>
      <p:sp>
        <p:nvSpPr>
          <p:cNvPr id="6" name="Espace réservé du numéro de diapositive 5">
            <a:extLst>
              <a:ext uri="{FF2B5EF4-FFF2-40B4-BE49-F238E27FC236}">
                <a16:creationId xmlns:a16="http://schemas.microsoft.com/office/drawing/2014/main" id="{05531334-35B2-BDFF-0B63-342BDB569884}"/>
              </a:ext>
            </a:extLst>
          </p:cNvPr>
          <p:cNvSpPr>
            <a:spLocks noGrp="1"/>
          </p:cNvSpPr>
          <p:nvPr>
            <p:ph type="sldNum" sz="quarter" idx="12"/>
          </p:nvPr>
        </p:nvSpPr>
        <p:spPr/>
        <p:txBody>
          <a:bodyPr/>
          <a:lstStyle/>
          <a:p>
            <a:fld id="{5376FAB4-6E95-4278-A096-F1236FF5347C}" type="slidenum">
              <a:rPr lang="fr-FR" smtClean="0"/>
              <a:t>37</a:t>
            </a:fld>
            <a:endParaRPr lang="fr-FR"/>
          </a:p>
        </p:txBody>
      </p:sp>
    </p:spTree>
    <p:extLst>
      <p:ext uri="{BB962C8B-B14F-4D97-AF65-F5344CB8AC3E}">
        <p14:creationId xmlns:p14="http://schemas.microsoft.com/office/powerpoint/2010/main" val="28221995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9A0B08F7-0AD5-2497-7F22-507F6E7299C0}"/>
              </a:ext>
            </a:extLst>
          </p:cNvPr>
          <p:cNvSpPr>
            <a:spLocks noGrp="1"/>
          </p:cNvSpPr>
          <p:nvPr>
            <p:ph type="sldNum" sz="quarter" idx="12"/>
          </p:nvPr>
        </p:nvSpPr>
        <p:spPr/>
        <p:txBody>
          <a:bodyPr/>
          <a:lstStyle/>
          <a:p>
            <a:fld id="{5376FAB4-6E95-4278-A096-F1236FF5347C}" type="slidenum">
              <a:rPr lang="fr-FR" smtClean="0"/>
              <a:t>38</a:t>
            </a:fld>
            <a:endParaRPr lang="fr-FR"/>
          </a:p>
        </p:txBody>
      </p:sp>
      <p:pic>
        <p:nvPicPr>
          <p:cNvPr id="7" name="Espace réservé du contenu 6">
            <a:extLst>
              <a:ext uri="{FF2B5EF4-FFF2-40B4-BE49-F238E27FC236}">
                <a16:creationId xmlns:a16="http://schemas.microsoft.com/office/drawing/2014/main" id="{64EA5B27-F0FE-29A3-EF48-2AA32E569842}"/>
              </a:ext>
            </a:extLst>
          </p:cNvPr>
          <p:cNvPicPr>
            <a:picLocks noGrp="1" noChangeAspect="1"/>
          </p:cNvPicPr>
          <p:nvPr>
            <p:ph idx="1"/>
          </p:nvPr>
        </p:nvPicPr>
        <p:blipFill>
          <a:blip r:embed="rId2"/>
          <a:stretch>
            <a:fillRect/>
          </a:stretch>
        </p:blipFill>
        <p:spPr>
          <a:xfrm>
            <a:off x="125260" y="263047"/>
            <a:ext cx="8918532" cy="5913916"/>
          </a:xfrm>
          <a:prstGeom prst="rect">
            <a:avLst/>
          </a:prstGeom>
        </p:spPr>
      </p:pic>
    </p:spTree>
    <p:extLst>
      <p:ext uri="{BB962C8B-B14F-4D97-AF65-F5344CB8AC3E}">
        <p14:creationId xmlns:p14="http://schemas.microsoft.com/office/powerpoint/2010/main" val="33365989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102F65-6CA8-F03C-E271-EDDF331A35E6}"/>
              </a:ext>
            </a:extLst>
          </p:cNvPr>
          <p:cNvSpPr>
            <a:spLocks noGrp="1"/>
          </p:cNvSpPr>
          <p:nvPr>
            <p:ph type="title"/>
          </p:nvPr>
        </p:nvSpPr>
        <p:spPr/>
        <p:txBody>
          <a:bodyPr/>
          <a:lstStyle/>
          <a:p>
            <a:r>
              <a:rPr lang="fr-FR" b="1" dirty="0"/>
              <a:t>Perspectives (</a:t>
            </a:r>
            <a:r>
              <a:rPr lang="fr-FR" dirty="0"/>
              <a:t>Hospital)</a:t>
            </a:r>
          </a:p>
        </p:txBody>
      </p:sp>
      <p:sp>
        <p:nvSpPr>
          <p:cNvPr id="3" name="Espace réservé du contenu 2">
            <a:extLst>
              <a:ext uri="{FF2B5EF4-FFF2-40B4-BE49-F238E27FC236}">
                <a16:creationId xmlns:a16="http://schemas.microsoft.com/office/drawing/2014/main" id="{416D622C-E404-6F81-C62E-02D65EF4B63D}"/>
              </a:ext>
            </a:extLst>
          </p:cNvPr>
          <p:cNvSpPr>
            <a:spLocks noGrp="1"/>
          </p:cNvSpPr>
          <p:nvPr>
            <p:ph idx="1"/>
          </p:nvPr>
        </p:nvSpPr>
        <p:spPr/>
        <p:txBody>
          <a:bodyPr/>
          <a:lstStyle/>
          <a:p>
            <a:pPr marL="0" indent="0" algn="just">
              <a:lnSpc>
                <a:spcPct val="150000"/>
              </a:lnSpc>
              <a:buNone/>
            </a:pPr>
            <a:r>
              <a:rPr lang="fr-FR" dirty="0"/>
              <a:t>- </a:t>
            </a:r>
            <a:r>
              <a:rPr lang="fr-FR" dirty="0" err="1"/>
              <a:t>Increase</a:t>
            </a:r>
            <a:r>
              <a:rPr lang="fr-FR" dirty="0"/>
              <a:t> </a:t>
            </a:r>
            <a:r>
              <a:rPr lang="fr-FR" dirty="0" err="1"/>
              <a:t>bed</a:t>
            </a:r>
            <a:r>
              <a:rPr lang="fr-FR" dirty="0"/>
              <a:t> </a:t>
            </a:r>
            <a:r>
              <a:rPr lang="fr-FR" dirty="0" err="1"/>
              <a:t>capacity</a:t>
            </a:r>
            <a:endParaRPr lang="fr-FR" dirty="0"/>
          </a:p>
          <a:p>
            <a:pPr marL="0" indent="0" algn="just">
              <a:lnSpc>
                <a:spcPct val="150000"/>
              </a:lnSpc>
              <a:buNone/>
            </a:pPr>
            <a:r>
              <a:rPr lang="fr-FR" dirty="0"/>
              <a:t>- Invest in the training of </a:t>
            </a:r>
            <a:r>
              <a:rPr lang="fr-FR" dirty="0" err="1"/>
              <a:t>students</a:t>
            </a:r>
            <a:r>
              <a:rPr lang="fr-FR" dirty="0"/>
              <a:t> and </a:t>
            </a:r>
            <a:r>
              <a:rPr lang="fr-FR" dirty="0" err="1"/>
              <a:t>healthcare</a:t>
            </a:r>
            <a:r>
              <a:rPr lang="fr-FR" dirty="0"/>
              <a:t> </a:t>
            </a:r>
            <a:r>
              <a:rPr lang="fr-FR" dirty="0" err="1"/>
              <a:t>professionals</a:t>
            </a:r>
            <a:r>
              <a:rPr lang="fr-FR" dirty="0"/>
              <a:t> </a:t>
            </a:r>
            <a:r>
              <a:rPr lang="fr-FR" dirty="0" err="1"/>
              <a:t>through</a:t>
            </a:r>
            <a:r>
              <a:rPr lang="fr-FR" dirty="0"/>
              <a:t> partnerships </a:t>
            </a:r>
            <a:r>
              <a:rPr lang="fr-FR" dirty="0" err="1"/>
              <a:t>with</a:t>
            </a:r>
            <a:r>
              <a:rPr lang="fr-FR" dirty="0"/>
              <a:t> </a:t>
            </a:r>
            <a:r>
              <a:rPr lang="fr-FR" dirty="0" err="1"/>
              <a:t>universities</a:t>
            </a:r>
            <a:r>
              <a:rPr lang="fr-FR" dirty="0"/>
              <a:t>.</a:t>
            </a:r>
          </a:p>
          <a:p>
            <a:pPr marL="0" indent="0" algn="just">
              <a:lnSpc>
                <a:spcPct val="150000"/>
              </a:lnSpc>
              <a:buNone/>
            </a:pPr>
            <a:r>
              <a:rPr lang="fr-FR" dirty="0"/>
              <a:t>- </a:t>
            </a:r>
            <a:r>
              <a:rPr lang="fr-FR" dirty="0" err="1"/>
              <a:t>Develop</a:t>
            </a:r>
            <a:r>
              <a:rPr lang="fr-FR" dirty="0"/>
              <a:t> </a:t>
            </a:r>
            <a:r>
              <a:rPr lang="fr-FR" dirty="0" err="1"/>
              <a:t>cooperation</a:t>
            </a:r>
            <a:r>
              <a:rPr lang="fr-FR" dirty="0"/>
              <a:t> </a:t>
            </a:r>
            <a:r>
              <a:rPr lang="fr-FR" dirty="0" err="1"/>
              <a:t>between</a:t>
            </a:r>
            <a:r>
              <a:rPr lang="fr-FR" dirty="0"/>
              <a:t> </a:t>
            </a:r>
            <a:r>
              <a:rPr lang="fr-FR" dirty="0" err="1"/>
              <a:t>health</a:t>
            </a:r>
            <a:r>
              <a:rPr lang="fr-FR" dirty="0"/>
              <a:t> </a:t>
            </a:r>
            <a:r>
              <a:rPr lang="fr-FR" dirty="0" err="1"/>
              <a:t>authorities</a:t>
            </a:r>
            <a:r>
              <a:rPr lang="fr-FR" dirty="0"/>
              <a:t> and </a:t>
            </a:r>
            <a:r>
              <a:rPr lang="fr-FR" dirty="0" err="1"/>
              <a:t>health</a:t>
            </a:r>
            <a:r>
              <a:rPr lang="fr-FR" dirty="0"/>
              <a:t> institutions for the </a:t>
            </a:r>
            <a:r>
              <a:rPr lang="fr-FR" dirty="0" err="1"/>
              <a:t>well-being</a:t>
            </a:r>
            <a:r>
              <a:rPr lang="fr-FR" dirty="0"/>
              <a:t> of the population.</a:t>
            </a:r>
          </a:p>
        </p:txBody>
      </p:sp>
      <p:sp>
        <p:nvSpPr>
          <p:cNvPr id="6" name="Espace réservé du numéro de diapositive 5">
            <a:extLst>
              <a:ext uri="{FF2B5EF4-FFF2-40B4-BE49-F238E27FC236}">
                <a16:creationId xmlns:a16="http://schemas.microsoft.com/office/drawing/2014/main" id="{C8C1E33B-12C5-1C09-671A-2B811D6F74C0}"/>
              </a:ext>
            </a:extLst>
          </p:cNvPr>
          <p:cNvSpPr>
            <a:spLocks noGrp="1"/>
          </p:cNvSpPr>
          <p:nvPr>
            <p:ph type="sldNum" sz="quarter" idx="12"/>
          </p:nvPr>
        </p:nvSpPr>
        <p:spPr/>
        <p:txBody>
          <a:bodyPr/>
          <a:lstStyle/>
          <a:p>
            <a:fld id="{5376FAB4-6E95-4278-A096-F1236FF5347C}" type="slidenum">
              <a:rPr lang="fr-FR" smtClean="0"/>
              <a:t>39</a:t>
            </a:fld>
            <a:endParaRPr lang="fr-FR"/>
          </a:p>
        </p:txBody>
      </p:sp>
    </p:spTree>
    <p:extLst>
      <p:ext uri="{BB962C8B-B14F-4D97-AF65-F5344CB8AC3E}">
        <p14:creationId xmlns:p14="http://schemas.microsoft.com/office/powerpoint/2010/main" val="35318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5376FAB4-6E95-4278-A096-F1236FF5347C}" type="slidenum">
              <a:rPr lang="fr-FR" smtClean="0"/>
              <a:t>4</a:t>
            </a:fld>
            <a:endParaRPr lang="fr-FR"/>
          </a:p>
        </p:txBody>
      </p:sp>
      <p:pic>
        <p:nvPicPr>
          <p:cNvPr id="5" name="Image 4"/>
          <p:cNvPicPr>
            <a:picLocks noChangeAspect="1"/>
          </p:cNvPicPr>
          <p:nvPr/>
        </p:nvPicPr>
        <p:blipFill rotWithShape="1">
          <a:blip r:embed="rId2"/>
          <a:srcRect l="12658" r="12868"/>
          <a:stretch/>
        </p:blipFill>
        <p:spPr>
          <a:xfrm>
            <a:off x="437528" y="22485"/>
            <a:ext cx="8390008" cy="6333866"/>
          </a:xfrm>
          <a:prstGeom prst="rect">
            <a:avLst/>
          </a:prstGeom>
        </p:spPr>
      </p:pic>
    </p:spTree>
    <p:extLst>
      <p:ext uri="{BB962C8B-B14F-4D97-AF65-F5344CB8AC3E}">
        <p14:creationId xmlns:p14="http://schemas.microsoft.com/office/powerpoint/2010/main" val="1675319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A3CC463-F933-4AC4-86E1-5AC14B0C3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025D2DB-A12A-44DB-B00E-F4D622329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998" y="480060"/>
            <a:ext cx="3135249" cy="2788074"/>
          </a:xfrm>
          <a:prstGeom prst="rect">
            <a:avLst/>
          </a:prstGeom>
          <a:solidFill>
            <a:srgbClr val="FFFFFF"/>
          </a:solidFill>
          <a:ln w="19050">
            <a:solidFill>
              <a:srgbClr val="8AB5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 8" descr="Une image contenant bâtiment, architecture, Conception urbaine, fenêtre&#10;&#10;Description générée automatiquement">
            <a:extLst>
              <a:ext uri="{FF2B5EF4-FFF2-40B4-BE49-F238E27FC236}">
                <a16:creationId xmlns:a16="http://schemas.microsoft.com/office/drawing/2014/main" id="{C8F23B0B-C900-FBB5-B49A-31B97C4D2C95}"/>
              </a:ext>
            </a:extLst>
          </p:cNvPr>
          <p:cNvPicPr>
            <a:picLocks noChangeAspect="1"/>
          </p:cNvPicPr>
          <p:nvPr/>
        </p:nvPicPr>
        <p:blipFill>
          <a:blip r:embed="rId2"/>
          <a:stretch>
            <a:fillRect/>
          </a:stretch>
        </p:blipFill>
        <p:spPr>
          <a:xfrm>
            <a:off x="466911" y="757336"/>
            <a:ext cx="2891209" cy="2247914"/>
          </a:xfrm>
          <a:prstGeom prst="rect">
            <a:avLst/>
          </a:prstGeom>
        </p:spPr>
      </p:pic>
      <p:sp>
        <p:nvSpPr>
          <p:cNvPr id="18" name="Rectangle 17">
            <a:extLst>
              <a:ext uri="{FF2B5EF4-FFF2-40B4-BE49-F238E27FC236}">
                <a16:creationId xmlns:a16="http://schemas.microsoft.com/office/drawing/2014/main" id="{CE7E7877-F64E-4EEA-B778-138031EFF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998" y="3603670"/>
            <a:ext cx="3135249" cy="2788074"/>
          </a:xfrm>
          <a:prstGeom prst="rect">
            <a:avLst/>
          </a:prstGeom>
          <a:solidFill>
            <a:srgbClr val="FFFFFF"/>
          </a:solidFill>
          <a:ln w="19050">
            <a:solidFill>
              <a:srgbClr val="8AB5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age 7" descr="Une image contenant plein air, ciel, nuage, architecture&#10;&#10;Description générée automatiquement">
            <a:extLst>
              <a:ext uri="{FF2B5EF4-FFF2-40B4-BE49-F238E27FC236}">
                <a16:creationId xmlns:a16="http://schemas.microsoft.com/office/drawing/2014/main" id="{E0AC9D54-D447-E794-B2A5-516706DAE96C}"/>
              </a:ext>
            </a:extLst>
          </p:cNvPr>
          <p:cNvPicPr>
            <a:picLocks noChangeAspect="1"/>
          </p:cNvPicPr>
          <p:nvPr/>
        </p:nvPicPr>
        <p:blipFill>
          <a:blip r:embed="rId3"/>
          <a:stretch>
            <a:fillRect/>
          </a:stretch>
        </p:blipFill>
        <p:spPr>
          <a:xfrm>
            <a:off x="466911" y="3860052"/>
            <a:ext cx="2891209" cy="2247914"/>
          </a:xfrm>
          <a:prstGeom prst="rect">
            <a:avLst/>
          </a:prstGeom>
        </p:spPr>
      </p:pic>
      <p:sp>
        <p:nvSpPr>
          <p:cNvPr id="6" name="Espace réservé du numéro de diapositive 5">
            <a:extLst>
              <a:ext uri="{FF2B5EF4-FFF2-40B4-BE49-F238E27FC236}">
                <a16:creationId xmlns:a16="http://schemas.microsoft.com/office/drawing/2014/main" id="{57D02FC6-F8E6-2F67-6161-0C6019E8CD42}"/>
              </a:ext>
            </a:extLst>
          </p:cNvPr>
          <p:cNvSpPr>
            <a:spLocks noGrp="1"/>
          </p:cNvSpPr>
          <p:nvPr>
            <p:ph type="sldNum" sz="quarter" idx="12"/>
          </p:nvPr>
        </p:nvSpPr>
        <p:spPr>
          <a:xfrm>
            <a:off x="8018584" y="6356350"/>
            <a:ext cx="496766" cy="365125"/>
          </a:xfrm>
        </p:spPr>
        <p:txBody>
          <a:bodyPr vert="horz" lIns="91440" tIns="45720" rIns="91440" bIns="45720" rtlCol="0" anchor="ctr">
            <a:normAutofit/>
          </a:bodyPr>
          <a:lstStyle/>
          <a:p>
            <a:pPr>
              <a:spcAft>
                <a:spcPts val="600"/>
              </a:spcAft>
            </a:pPr>
            <a:fld id="{5376FAB4-6E95-4278-A096-F1236FF5347C}" type="slidenum">
              <a:rPr lang="en-US">
                <a:solidFill>
                  <a:srgbClr val="FFFFFF"/>
                </a:solidFill>
              </a:rPr>
              <a:pPr>
                <a:spcAft>
                  <a:spcPts val="600"/>
                </a:spcAft>
              </a:pPr>
              <a:t>40</a:t>
            </a:fld>
            <a:endParaRPr lang="en-US">
              <a:solidFill>
                <a:srgbClr val="FFFFFF"/>
              </a:solidFill>
            </a:endParaRPr>
          </a:p>
        </p:txBody>
      </p:sp>
      <p:sp>
        <p:nvSpPr>
          <p:cNvPr id="20" name="Rectangle 19">
            <a:extLst>
              <a:ext uri="{FF2B5EF4-FFF2-40B4-BE49-F238E27FC236}">
                <a16:creationId xmlns:a16="http://schemas.microsoft.com/office/drawing/2014/main" id="{7DD6C4F3-70FD-4F13-919C-702EE4886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5447" y="487090"/>
            <a:ext cx="5056386" cy="5897880"/>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Espace réservé du contenu 6" descr="Une image contenant nuage, ciel, plein air, architecture&#10;&#10;Description générée automatiquement">
            <a:extLst>
              <a:ext uri="{FF2B5EF4-FFF2-40B4-BE49-F238E27FC236}">
                <a16:creationId xmlns:a16="http://schemas.microsoft.com/office/drawing/2014/main" id="{FF0411CB-D874-DFFD-9C07-D6AEA0F0FF06}"/>
              </a:ext>
            </a:extLst>
          </p:cNvPr>
          <p:cNvPicPr>
            <a:picLocks noGrp="1" noChangeAspect="1"/>
          </p:cNvPicPr>
          <p:nvPr>
            <p:ph idx="1"/>
          </p:nvPr>
        </p:nvPicPr>
        <p:blipFill>
          <a:blip r:embed="rId4"/>
          <a:stretch>
            <a:fillRect/>
          </a:stretch>
        </p:blipFill>
        <p:spPr>
          <a:xfrm>
            <a:off x="3858573" y="1567090"/>
            <a:ext cx="4807563" cy="3737880"/>
          </a:xfrm>
          <a:prstGeom prst="rect">
            <a:avLst/>
          </a:prstGeom>
        </p:spPr>
      </p:pic>
    </p:spTree>
    <p:extLst>
      <p:ext uri="{BB962C8B-B14F-4D97-AF65-F5344CB8AC3E}">
        <p14:creationId xmlns:p14="http://schemas.microsoft.com/office/powerpoint/2010/main" val="12073158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latin typeface="Arial Black" panose="020B0A04020102020204" pitchFamily="34" charset="0"/>
              </a:rPr>
              <a:t>Conclusion </a:t>
            </a:r>
          </a:p>
        </p:txBody>
      </p:sp>
      <p:sp>
        <p:nvSpPr>
          <p:cNvPr id="3" name="Espace réservé du contenu 2"/>
          <p:cNvSpPr>
            <a:spLocks noGrp="1"/>
          </p:cNvSpPr>
          <p:nvPr>
            <p:ph idx="1"/>
          </p:nvPr>
        </p:nvSpPr>
        <p:spPr/>
        <p:txBody>
          <a:bodyPr/>
          <a:lstStyle/>
          <a:p>
            <a:pPr algn="just">
              <a:lnSpc>
                <a:spcPct val="150000"/>
              </a:lnSpc>
            </a:pPr>
            <a:r>
              <a:rPr lang="en-US" dirty="0">
                <a:latin typeface="Arial" panose="020B0604020202020204" pitchFamily="34" charset="0"/>
                <a:cs typeface="Arial" panose="020B0604020202020204" pitchFamily="34" charset="0"/>
              </a:rPr>
              <a:t>the availability of HALCYON in the DRC is a godsend for comprehensive cancer care;</a:t>
            </a:r>
          </a:p>
          <a:p>
            <a:pPr algn="just">
              <a:lnSpc>
                <a:spcPct val="150000"/>
              </a:lnSpc>
            </a:pPr>
            <a:r>
              <a:rPr lang="en-US" dirty="0">
                <a:latin typeface="Arial" panose="020B0604020202020204" pitchFamily="34" charset="0"/>
                <a:cs typeface="Arial" panose="020B0604020202020204" pitchFamily="34" charset="0"/>
              </a:rPr>
              <a:t>With IMRT and VMAT, we were able to offer modern radiotherapy care with few side effects</a:t>
            </a:r>
          </a:p>
          <a:p>
            <a:pPr algn="just">
              <a:lnSpc>
                <a:spcPct val="150000"/>
              </a:lnSpc>
            </a:pPr>
            <a:r>
              <a:rPr lang="en-US" dirty="0">
                <a:latin typeface="Arial" panose="020B0604020202020204" pitchFamily="34" charset="0"/>
                <a:cs typeface="Arial" panose="020B0604020202020204" pitchFamily="34" charset="0"/>
              </a:rPr>
              <a:t>Current challenges:</a:t>
            </a:r>
          </a:p>
          <a:p>
            <a:pPr lvl="1" algn="just">
              <a:lnSpc>
                <a:spcPct val="150000"/>
              </a:lnSpc>
            </a:pPr>
            <a:r>
              <a:rPr lang="en-US" dirty="0">
                <a:latin typeface="Arial" panose="020B0604020202020204" pitchFamily="34" charset="0"/>
                <a:cs typeface="Arial" panose="020B0604020202020204" pitchFamily="34" charset="0"/>
              </a:rPr>
              <a:t>Accessibility</a:t>
            </a:r>
            <a:endParaRPr lang="fr-FR" dirty="0">
              <a:latin typeface="Arial" panose="020B0604020202020204" pitchFamily="34" charset="0"/>
              <a:cs typeface="Arial" panose="020B0604020202020204" pitchFamily="34" charset="0"/>
            </a:endParaRPr>
          </a:p>
        </p:txBody>
      </p:sp>
      <p:sp>
        <p:nvSpPr>
          <p:cNvPr id="6" name="Espace réservé du numéro de diapositive 5"/>
          <p:cNvSpPr>
            <a:spLocks noGrp="1"/>
          </p:cNvSpPr>
          <p:nvPr>
            <p:ph type="sldNum" sz="quarter" idx="12"/>
          </p:nvPr>
        </p:nvSpPr>
        <p:spPr/>
        <p:txBody>
          <a:bodyPr/>
          <a:lstStyle/>
          <a:p>
            <a:fld id="{5376FAB4-6E95-4278-A096-F1236FF5347C}" type="slidenum">
              <a:rPr lang="fr-FR" smtClean="0"/>
              <a:t>41</a:t>
            </a:fld>
            <a:endParaRPr lang="fr-FR"/>
          </a:p>
        </p:txBody>
      </p:sp>
    </p:spTree>
    <p:extLst>
      <p:ext uri="{BB962C8B-B14F-4D97-AF65-F5344CB8AC3E}">
        <p14:creationId xmlns:p14="http://schemas.microsoft.com/office/powerpoint/2010/main" val="22791015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err="1">
                <a:latin typeface="Arial Black" panose="020B0A04020102020204" pitchFamily="34" charset="0"/>
                <a:cs typeface="Arial" panose="020B0604020202020204" pitchFamily="34" charset="0"/>
              </a:rPr>
              <a:t>Bibliography</a:t>
            </a:r>
            <a:endParaRPr lang="fr-FR" dirty="0"/>
          </a:p>
        </p:txBody>
      </p:sp>
      <p:sp>
        <p:nvSpPr>
          <p:cNvPr id="3" name="Espace réservé du contenu 2"/>
          <p:cNvSpPr>
            <a:spLocks noGrp="1"/>
          </p:cNvSpPr>
          <p:nvPr>
            <p:ph idx="1"/>
          </p:nvPr>
        </p:nvSpPr>
        <p:spPr/>
        <p:txBody>
          <a:bodyPr>
            <a:normAutofit fontScale="47500" lnSpcReduction="20000"/>
          </a:bodyPr>
          <a:lstStyle/>
          <a:p>
            <a:pPr algn="just">
              <a:lnSpc>
                <a:spcPct val="150000"/>
              </a:lnSpc>
            </a:pPr>
            <a:r>
              <a:rPr lang="fr-FR" dirty="0"/>
              <a:t>A Dao, et al, </a:t>
            </a:r>
            <a:r>
              <a:rPr lang="fr-FR" dirty="0" err="1"/>
              <a:t>arthérapie</a:t>
            </a:r>
            <a:r>
              <a:rPr lang="fr-FR" dirty="0"/>
              <a:t> volumique avec modulation d’intensité d’un cas de rétinoblastome au centre de  radiothérapie </a:t>
            </a:r>
            <a:r>
              <a:rPr lang="fr-FR" dirty="0" err="1"/>
              <a:t>Muk</a:t>
            </a:r>
            <a:r>
              <a:rPr lang="fr-FR" dirty="0"/>
              <a:t> et </a:t>
            </a:r>
            <a:r>
              <a:rPr lang="fr-FR" dirty="0" err="1"/>
              <a:t>Maseb</a:t>
            </a:r>
            <a:r>
              <a:rPr lang="fr-FR" dirty="0"/>
              <a:t> à </a:t>
            </a:r>
            <a:r>
              <a:rPr lang="fr-FR" dirty="0" err="1"/>
              <a:t>Kinshasae</a:t>
            </a:r>
            <a:r>
              <a:rPr lang="fr-FR" dirty="0"/>
              <a:t>, </a:t>
            </a:r>
            <a:r>
              <a:rPr lang="fr-FR" dirty="0" err="1"/>
              <a:t>Jaccr</a:t>
            </a:r>
            <a:r>
              <a:rPr lang="fr-FR" dirty="0"/>
              <a:t> </a:t>
            </a:r>
            <a:r>
              <a:rPr lang="fr-FR" dirty="0" err="1"/>
              <a:t>Africa</a:t>
            </a:r>
            <a:r>
              <a:rPr lang="fr-FR" dirty="0"/>
              <a:t> 2023; 7(2): 116-121</a:t>
            </a:r>
          </a:p>
          <a:p>
            <a:pPr algn="just">
              <a:lnSpc>
                <a:spcPct val="150000"/>
              </a:lnSpc>
            </a:pPr>
            <a:r>
              <a:rPr lang="fr-FR" dirty="0"/>
              <a:t>G. </a:t>
            </a:r>
            <a:r>
              <a:rPr lang="fr-FR" dirty="0" err="1"/>
              <a:t>Klausner</a:t>
            </a:r>
            <a:r>
              <a:rPr lang="fr-FR" dirty="0"/>
              <a:t> </a:t>
            </a:r>
            <a:r>
              <a:rPr lang="fr-FR" dirty="0" err="1"/>
              <a:t>a,b</a:t>
            </a:r>
            <a:r>
              <a:rPr lang="fr-FR" dirty="0"/>
              <a:t>, E. Blais </a:t>
            </a:r>
            <a:r>
              <a:rPr lang="fr-FR" dirty="0" err="1"/>
              <a:t>a,b</a:t>
            </a:r>
            <a:r>
              <a:rPr lang="fr-FR" dirty="0"/>
              <a:t>, C. </a:t>
            </a:r>
            <a:r>
              <a:rPr lang="fr-FR" dirty="0" err="1"/>
              <a:t>Martinc</a:t>
            </a:r>
            <a:r>
              <a:rPr lang="fr-FR" dirty="0"/>
              <a:t> et al: De la construction du bunker à la prise en charge du patient : contrôles qualité des techniques modernes de radiothérapie </a:t>
            </a:r>
            <a:r>
              <a:rPr lang="fr-FR" dirty="0" err="1"/>
              <a:t>From</a:t>
            </a:r>
            <a:r>
              <a:rPr lang="fr-FR" dirty="0"/>
              <a:t> bunker construction to patient </a:t>
            </a:r>
            <a:r>
              <a:rPr lang="fr-FR" dirty="0" err="1"/>
              <a:t>treatment</a:t>
            </a:r>
            <a:r>
              <a:rPr lang="fr-FR" dirty="0"/>
              <a:t>: </a:t>
            </a:r>
            <a:r>
              <a:rPr lang="fr-FR" dirty="0" err="1"/>
              <a:t>quality</a:t>
            </a:r>
            <a:r>
              <a:rPr lang="fr-FR" dirty="0"/>
              <a:t> </a:t>
            </a:r>
            <a:r>
              <a:rPr lang="fr-FR" dirty="0" err="1"/>
              <a:t>controls</a:t>
            </a:r>
            <a:r>
              <a:rPr lang="fr-FR" dirty="0"/>
              <a:t> </a:t>
            </a:r>
            <a:r>
              <a:rPr lang="fr-FR" dirty="0" err="1"/>
              <a:t>applied</a:t>
            </a:r>
            <a:r>
              <a:rPr lang="fr-FR" dirty="0"/>
              <a:t> to modern </a:t>
            </a:r>
            <a:r>
              <a:rPr lang="fr-FR" dirty="0" err="1"/>
              <a:t>radiotherapy</a:t>
            </a:r>
            <a:r>
              <a:rPr lang="fr-FR" dirty="0"/>
              <a:t> techniques; Cancer/Radiothérapie 23 (2019) 248–254 </a:t>
            </a:r>
          </a:p>
          <a:p>
            <a:pPr algn="just">
              <a:lnSpc>
                <a:spcPct val="150000"/>
              </a:lnSpc>
            </a:pPr>
            <a:r>
              <a:rPr lang="fr-FR" dirty="0">
                <a:latin typeface="Arial" panose="020B0604020202020204" pitchFamily="34" charset="0"/>
                <a:cs typeface="Arial" panose="020B0604020202020204" pitchFamily="34" charset="0"/>
              </a:rPr>
              <a:t>Ferrand, R. (2016). Aspects techniques de la protonthérapie : Installation, appareils, radioprotection. </a:t>
            </a:r>
            <a:r>
              <a:rPr lang="fr-FR" i="1" dirty="0">
                <a:latin typeface="Arial" panose="020B0604020202020204" pitchFamily="34" charset="0"/>
                <a:cs typeface="Arial" panose="020B0604020202020204" pitchFamily="34" charset="0"/>
              </a:rPr>
              <a:t>Cancer/Radiothérapie</a:t>
            </a:r>
            <a:r>
              <a:rPr lang="fr-FR" dirty="0">
                <a:latin typeface="Arial" panose="020B0604020202020204" pitchFamily="34" charset="0"/>
                <a:cs typeface="Arial" panose="020B0604020202020204" pitchFamily="34" charset="0"/>
              </a:rPr>
              <a:t>, </a:t>
            </a:r>
            <a:r>
              <a:rPr lang="fr-FR" i="1" dirty="0">
                <a:latin typeface="Arial" panose="020B0604020202020204" pitchFamily="34" charset="0"/>
                <a:cs typeface="Arial" panose="020B0604020202020204" pitchFamily="34" charset="0"/>
              </a:rPr>
              <a:t>20</a:t>
            </a:r>
            <a:r>
              <a:rPr lang="fr-FR" dirty="0">
                <a:latin typeface="Arial" panose="020B0604020202020204" pitchFamily="34" charset="0"/>
                <a:cs typeface="Arial" panose="020B0604020202020204" pitchFamily="34" charset="0"/>
              </a:rPr>
              <a:t>(6‑7), 519‑522. https://doi.org/10.1016/j.canrad.2016.07.091</a:t>
            </a:r>
          </a:p>
          <a:p>
            <a:pPr algn="just">
              <a:lnSpc>
                <a:spcPct val="150000"/>
              </a:lnSpc>
            </a:pPr>
            <a:r>
              <a:rPr lang="fr-FR" dirty="0" err="1">
                <a:latin typeface="Arial" panose="020B0604020202020204" pitchFamily="34" charset="0"/>
                <a:cs typeface="Arial" panose="020B0604020202020204" pitchFamily="34" charset="0"/>
              </a:rPr>
              <a:t>Yossi</a:t>
            </a:r>
            <a:r>
              <a:rPr lang="fr-FR" dirty="0">
                <a:latin typeface="Arial" panose="020B0604020202020204" pitchFamily="34" charset="0"/>
                <a:cs typeface="Arial" panose="020B0604020202020204" pitchFamily="34" charset="0"/>
              </a:rPr>
              <a:t>, S., </a:t>
            </a:r>
            <a:r>
              <a:rPr lang="fr-FR" dirty="0" err="1">
                <a:latin typeface="Arial" panose="020B0604020202020204" pitchFamily="34" charset="0"/>
                <a:cs typeface="Arial" panose="020B0604020202020204" pitchFamily="34" charset="0"/>
              </a:rPr>
              <a:t>Lamberth</a:t>
            </a:r>
            <a:r>
              <a:rPr lang="fr-FR" dirty="0">
                <a:latin typeface="Arial" panose="020B0604020202020204" pitchFamily="34" charset="0"/>
                <a:cs typeface="Arial" panose="020B0604020202020204" pitchFamily="34" charset="0"/>
              </a:rPr>
              <a:t>, F., Marchand, V., </a:t>
            </a:r>
            <a:r>
              <a:rPr lang="fr-FR" dirty="0" err="1">
                <a:latin typeface="Arial" panose="020B0604020202020204" pitchFamily="34" charset="0"/>
                <a:cs typeface="Arial" panose="020B0604020202020204" pitchFamily="34" charset="0"/>
              </a:rPr>
              <a:t>Cervellera</a:t>
            </a:r>
            <a:r>
              <a:rPr lang="fr-FR" dirty="0">
                <a:latin typeface="Arial" panose="020B0604020202020204" pitchFamily="34" charset="0"/>
                <a:cs typeface="Arial" panose="020B0604020202020204" pitchFamily="34" charset="0"/>
              </a:rPr>
              <a:t>, M., </a:t>
            </a:r>
            <a:r>
              <a:rPr lang="fr-FR" dirty="0" err="1">
                <a:latin typeface="Arial" panose="020B0604020202020204" pitchFamily="34" charset="0"/>
                <a:cs typeface="Arial" panose="020B0604020202020204" pitchFamily="34" charset="0"/>
              </a:rPr>
              <a:t>Mammar</a:t>
            </a:r>
            <a:r>
              <a:rPr lang="fr-FR" dirty="0">
                <a:latin typeface="Arial" panose="020B0604020202020204" pitchFamily="34" charset="0"/>
                <a:cs typeface="Arial" panose="020B0604020202020204" pitchFamily="34" charset="0"/>
              </a:rPr>
              <a:t>, V., </a:t>
            </a:r>
            <a:r>
              <a:rPr lang="fr-FR" dirty="0" err="1">
                <a:latin typeface="Arial" panose="020B0604020202020204" pitchFamily="34" charset="0"/>
                <a:cs typeface="Arial" panose="020B0604020202020204" pitchFamily="34" charset="0"/>
              </a:rPr>
              <a:t>Khodri</a:t>
            </a:r>
            <a:r>
              <a:rPr lang="fr-FR" dirty="0">
                <a:latin typeface="Arial" panose="020B0604020202020204" pitchFamily="34" charset="0"/>
                <a:cs typeface="Arial" panose="020B0604020202020204" pitchFamily="34" charset="0"/>
              </a:rPr>
              <a:t>, M., … Barbet, N. (2018). Radiothérapie par modulation d’intensité des cancers du sein sur Halcyon : Résultats préliminaires. </a:t>
            </a:r>
            <a:r>
              <a:rPr lang="fr-FR" i="1" dirty="0">
                <a:latin typeface="Arial" panose="020B0604020202020204" pitchFamily="34" charset="0"/>
                <a:cs typeface="Arial" panose="020B0604020202020204" pitchFamily="34" charset="0"/>
              </a:rPr>
              <a:t>Cancer/Radiothérapie</a:t>
            </a:r>
            <a:r>
              <a:rPr lang="fr-FR" dirty="0">
                <a:latin typeface="Arial" panose="020B0604020202020204" pitchFamily="34" charset="0"/>
                <a:cs typeface="Arial" panose="020B0604020202020204" pitchFamily="34" charset="0"/>
              </a:rPr>
              <a:t>, </a:t>
            </a:r>
            <a:r>
              <a:rPr lang="fr-FR" i="1" dirty="0">
                <a:latin typeface="Arial" panose="020B0604020202020204" pitchFamily="34" charset="0"/>
                <a:cs typeface="Arial" panose="020B0604020202020204" pitchFamily="34" charset="0"/>
              </a:rPr>
              <a:t>22</a:t>
            </a:r>
            <a:r>
              <a:rPr lang="fr-FR" dirty="0">
                <a:latin typeface="Arial" panose="020B0604020202020204" pitchFamily="34" charset="0"/>
                <a:cs typeface="Arial" panose="020B0604020202020204" pitchFamily="34" charset="0"/>
              </a:rPr>
              <a:t>(6‑7), 715‑716. https://doi.org/10.1016/j.canrad.2018.07.062</a:t>
            </a:r>
          </a:p>
          <a:p>
            <a:pPr algn="just">
              <a:lnSpc>
                <a:spcPct val="150000"/>
              </a:lnSpc>
            </a:pPr>
            <a:r>
              <a:rPr lang="fr-FR" dirty="0" err="1">
                <a:latin typeface="Arial" panose="020B0604020202020204" pitchFamily="34" charset="0"/>
                <a:cs typeface="Arial" panose="020B0604020202020204" pitchFamily="34" charset="0"/>
              </a:rPr>
              <a:t>Yossi</a:t>
            </a:r>
            <a:r>
              <a:rPr lang="fr-FR" dirty="0">
                <a:latin typeface="Arial" panose="020B0604020202020204" pitchFamily="34" charset="0"/>
                <a:cs typeface="Arial" panose="020B0604020202020204" pitchFamily="34" charset="0"/>
              </a:rPr>
              <a:t>, S., Nguyen, D., </a:t>
            </a:r>
            <a:r>
              <a:rPr lang="fr-FR" dirty="0" err="1">
                <a:latin typeface="Arial" panose="020B0604020202020204" pitchFamily="34" charset="0"/>
                <a:cs typeface="Arial" panose="020B0604020202020204" pitchFamily="34" charset="0"/>
              </a:rPr>
              <a:t>Khodri</a:t>
            </a:r>
            <a:r>
              <a:rPr lang="fr-FR" dirty="0">
                <a:latin typeface="Arial" panose="020B0604020202020204" pitchFamily="34" charset="0"/>
                <a:cs typeface="Arial" panose="020B0604020202020204" pitchFamily="34" charset="0"/>
              </a:rPr>
              <a:t>, M., </a:t>
            </a:r>
            <a:r>
              <a:rPr lang="fr-FR" dirty="0" err="1">
                <a:latin typeface="Arial" panose="020B0604020202020204" pitchFamily="34" charset="0"/>
                <a:cs typeface="Arial" panose="020B0604020202020204" pitchFamily="34" charset="0"/>
              </a:rPr>
              <a:t>Lorchel</a:t>
            </a:r>
            <a:r>
              <a:rPr lang="fr-FR" dirty="0">
                <a:latin typeface="Arial" panose="020B0604020202020204" pitchFamily="34" charset="0"/>
                <a:cs typeface="Arial" panose="020B0604020202020204" pitchFamily="34" charset="0"/>
              </a:rPr>
              <a:t>, F., Bernard, V., Portier, N., … Barbet, N. (2019). Gestion des changements morphologiques lors des traitements avec modulation d’intensité pour les cancers du sein sur </a:t>
            </a:r>
            <a:r>
              <a:rPr lang="fr-FR" dirty="0" err="1">
                <a:latin typeface="Arial" panose="020B0604020202020204" pitchFamily="34" charset="0"/>
                <a:cs typeface="Arial" panose="020B0604020202020204" pitchFamily="34" charset="0"/>
              </a:rPr>
              <a:t>Halcyon</a:t>
            </a:r>
            <a:r>
              <a:rPr lang="fr-FR" baseline="30000" dirty="0" err="1">
                <a:latin typeface="Arial" panose="020B0604020202020204" pitchFamily="34" charset="0"/>
                <a:cs typeface="Arial" panose="020B0604020202020204" pitchFamily="34" charset="0"/>
              </a:rPr>
              <a:t>TM</a:t>
            </a:r>
            <a:r>
              <a:rPr lang="fr-FR" dirty="0">
                <a:latin typeface="Arial" panose="020B0604020202020204" pitchFamily="34" charset="0"/>
                <a:cs typeface="Arial" panose="020B0604020202020204" pitchFamily="34" charset="0"/>
              </a:rPr>
              <a:t> guidés par l’imagerie conique quotidienne de basse ou de haute énergie . </a:t>
            </a:r>
            <a:r>
              <a:rPr lang="fr-FR" i="1" dirty="0">
                <a:latin typeface="Arial" panose="020B0604020202020204" pitchFamily="34" charset="0"/>
                <a:cs typeface="Arial" panose="020B0604020202020204" pitchFamily="34" charset="0"/>
              </a:rPr>
              <a:t>Cancer/Radiothérapie</a:t>
            </a:r>
            <a:r>
              <a:rPr lang="fr-FR" dirty="0">
                <a:latin typeface="Arial" panose="020B0604020202020204" pitchFamily="34" charset="0"/>
                <a:cs typeface="Arial" panose="020B0604020202020204" pitchFamily="34" charset="0"/>
              </a:rPr>
              <a:t>, </a:t>
            </a:r>
            <a:r>
              <a:rPr lang="fr-FR" i="1" dirty="0">
                <a:latin typeface="Arial" panose="020B0604020202020204" pitchFamily="34" charset="0"/>
                <a:cs typeface="Arial" panose="020B0604020202020204" pitchFamily="34" charset="0"/>
              </a:rPr>
              <a:t>23</a:t>
            </a:r>
            <a:r>
              <a:rPr lang="fr-FR" dirty="0">
                <a:latin typeface="Arial" panose="020B0604020202020204" pitchFamily="34" charset="0"/>
                <a:cs typeface="Arial" panose="020B0604020202020204" pitchFamily="34" charset="0"/>
              </a:rPr>
              <a:t>(6‑7), 815. https://doi.org/10.1016/j.canrad.2019.07.063</a:t>
            </a:r>
          </a:p>
          <a:p>
            <a:endParaRPr lang="fr-FR" dirty="0"/>
          </a:p>
        </p:txBody>
      </p:sp>
      <p:sp>
        <p:nvSpPr>
          <p:cNvPr id="6" name="Espace réservé du numéro de diapositive 5"/>
          <p:cNvSpPr>
            <a:spLocks noGrp="1"/>
          </p:cNvSpPr>
          <p:nvPr>
            <p:ph type="sldNum" sz="quarter" idx="12"/>
          </p:nvPr>
        </p:nvSpPr>
        <p:spPr/>
        <p:txBody>
          <a:bodyPr/>
          <a:lstStyle/>
          <a:p>
            <a:fld id="{5376FAB4-6E95-4278-A096-F1236FF5347C}" type="slidenum">
              <a:rPr lang="fr-FR" smtClean="0"/>
              <a:t>42</a:t>
            </a:fld>
            <a:endParaRPr lang="fr-FR"/>
          </a:p>
        </p:txBody>
      </p:sp>
    </p:spTree>
    <p:extLst>
      <p:ext uri="{BB962C8B-B14F-4D97-AF65-F5344CB8AC3E}">
        <p14:creationId xmlns:p14="http://schemas.microsoft.com/office/powerpoint/2010/main" val="18994283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5376FAB4-6E95-4278-A096-F1236FF5347C}" type="slidenum">
              <a:rPr lang="fr-FR" smtClean="0"/>
              <a:t>43</a:t>
            </a:fld>
            <a:endParaRPr lang="fr-FR"/>
          </a:p>
        </p:txBody>
      </p:sp>
      <p:pic>
        <p:nvPicPr>
          <p:cNvPr id="5" name="Image 4"/>
          <p:cNvPicPr>
            <a:picLocks noChangeAspect="1"/>
          </p:cNvPicPr>
          <p:nvPr/>
        </p:nvPicPr>
        <p:blipFill rotWithShape="1">
          <a:blip r:embed="rId2"/>
          <a:srcRect l="13287" t="7229" r="13393" b="5457"/>
          <a:stretch/>
        </p:blipFill>
        <p:spPr>
          <a:xfrm>
            <a:off x="285750" y="44018"/>
            <a:ext cx="4423361" cy="2961564"/>
          </a:xfrm>
          <a:prstGeom prst="rect">
            <a:avLst/>
          </a:prstGeom>
        </p:spPr>
      </p:pic>
      <p:pic>
        <p:nvPicPr>
          <p:cNvPr id="6" name="Image 5"/>
          <p:cNvPicPr>
            <a:picLocks noChangeAspect="1"/>
          </p:cNvPicPr>
          <p:nvPr/>
        </p:nvPicPr>
        <p:blipFill rotWithShape="1">
          <a:blip r:embed="rId3"/>
          <a:srcRect l="12554" t="8349" r="27867" b="6203"/>
          <a:stretch/>
        </p:blipFill>
        <p:spPr>
          <a:xfrm>
            <a:off x="5240741" y="0"/>
            <a:ext cx="3698544" cy="2982277"/>
          </a:xfrm>
          <a:prstGeom prst="rect">
            <a:avLst/>
          </a:prstGeom>
        </p:spPr>
      </p:pic>
      <p:pic>
        <p:nvPicPr>
          <p:cNvPr id="7" name="Image 6"/>
          <p:cNvPicPr>
            <a:picLocks noChangeAspect="1"/>
          </p:cNvPicPr>
          <p:nvPr/>
        </p:nvPicPr>
        <p:blipFill rotWithShape="1">
          <a:blip r:embed="rId4"/>
          <a:srcRect b="10747"/>
          <a:stretch/>
        </p:blipFill>
        <p:spPr>
          <a:xfrm>
            <a:off x="381285" y="3180550"/>
            <a:ext cx="3601687" cy="3144514"/>
          </a:xfrm>
          <a:prstGeom prst="rect">
            <a:avLst/>
          </a:prstGeom>
        </p:spPr>
      </p:pic>
      <p:pic>
        <p:nvPicPr>
          <p:cNvPr id="8" name="Image 7"/>
          <p:cNvPicPr>
            <a:picLocks noChangeAspect="1"/>
          </p:cNvPicPr>
          <p:nvPr/>
        </p:nvPicPr>
        <p:blipFill>
          <a:blip r:embed="rId5"/>
          <a:stretch>
            <a:fillRect/>
          </a:stretch>
        </p:blipFill>
        <p:spPr>
          <a:xfrm>
            <a:off x="4925444" y="3180550"/>
            <a:ext cx="4013841" cy="2877462"/>
          </a:xfrm>
          <a:prstGeom prst="rect">
            <a:avLst/>
          </a:prstGeom>
        </p:spPr>
      </p:pic>
    </p:spTree>
    <p:extLst>
      <p:ext uri="{BB962C8B-B14F-4D97-AF65-F5344CB8AC3E}">
        <p14:creationId xmlns:p14="http://schemas.microsoft.com/office/powerpoint/2010/main" val="34499896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l="12903" t="24767" r="14406" b="18890"/>
          <a:stretch/>
        </p:blipFill>
        <p:spPr>
          <a:xfrm>
            <a:off x="0" y="0"/>
            <a:ext cx="5167396" cy="2251881"/>
          </a:xfrm>
          <a:prstGeom prst="rect">
            <a:avLst/>
          </a:prstGeom>
        </p:spPr>
      </p:pic>
      <p:pic>
        <p:nvPicPr>
          <p:cNvPr id="3" name="Image 2"/>
          <p:cNvPicPr>
            <a:picLocks noChangeAspect="1"/>
          </p:cNvPicPr>
          <p:nvPr/>
        </p:nvPicPr>
        <p:blipFill rotWithShape="1">
          <a:blip r:embed="rId3"/>
          <a:srcRect l="66188" t="43424" r="22379" b="26352"/>
          <a:stretch/>
        </p:blipFill>
        <p:spPr>
          <a:xfrm>
            <a:off x="5167396" y="0"/>
            <a:ext cx="3867422" cy="6858001"/>
          </a:xfrm>
          <a:prstGeom prst="rect">
            <a:avLst/>
          </a:prstGeom>
        </p:spPr>
      </p:pic>
      <p:sp>
        <p:nvSpPr>
          <p:cNvPr id="7" name="Espace réservé du numéro de diapositive 6"/>
          <p:cNvSpPr>
            <a:spLocks noGrp="1"/>
          </p:cNvSpPr>
          <p:nvPr>
            <p:ph type="sldNum" sz="quarter" idx="12"/>
          </p:nvPr>
        </p:nvSpPr>
        <p:spPr/>
        <p:txBody>
          <a:bodyPr/>
          <a:lstStyle/>
          <a:p>
            <a:fld id="{5376FAB4-6E95-4278-A096-F1236FF5347C}" type="slidenum">
              <a:rPr lang="fr-FR" smtClean="0"/>
              <a:t>44</a:t>
            </a:fld>
            <a:endParaRPr lang="fr-FR"/>
          </a:p>
        </p:txBody>
      </p:sp>
      <p:pic>
        <p:nvPicPr>
          <p:cNvPr id="8" name="Image 7">
            <a:extLst>
              <a:ext uri="{FF2B5EF4-FFF2-40B4-BE49-F238E27FC236}">
                <a16:creationId xmlns:a16="http://schemas.microsoft.com/office/drawing/2014/main" id="{7D91F794-B537-7386-BF41-E2829F8FB3F1}"/>
              </a:ext>
            </a:extLst>
          </p:cNvPr>
          <p:cNvPicPr>
            <a:picLocks noChangeAspect="1"/>
          </p:cNvPicPr>
          <p:nvPr/>
        </p:nvPicPr>
        <p:blipFill rotWithShape="1">
          <a:blip r:embed="rId4"/>
          <a:srcRect l="12973" r="12868"/>
          <a:stretch/>
        </p:blipFill>
        <p:spPr>
          <a:xfrm>
            <a:off x="0" y="2402005"/>
            <a:ext cx="5167396" cy="4455995"/>
          </a:xfrm>
          <a:prstGeom prst="rect">
            <a:avLst/>
          </a:prstGeom>
        </p:spPr>
      </p:pic>
    </p:spTree>
    <p:extLst>
      <p:ext uri="{BB962C8B-B14F-4D97-AF65-F5344CB8AC3E}">
        <p14:creationId xmlns:p14="http://schemas.microsoft.com/office/powerpoint/2010/main" val="12614625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5376FAB4-6E95-4278-A096-F1236FF5347C}" type="slidenum">
              <a:rPr lang="fr-FR" smtClean="0"/>
              <a:t>45</a:t>
            </a:fld>
            <a:endParaRPr lang="fr-FR"/>
          </a:p>
        </p:txBody>
      </p:sp>
      <p:pic>
        <p:nvPicPr>
          <p:cNvPr id="5" name="Image 4"/>
          <p:cNvPicPr>
            <a:picLocks noChangeAspect="1"/>
          </p:cNvPicPr>
          <p:nvPr/>
        </p:nvPicPr>
        <p:blipFill rotWithShape="1">
          <a:blip r:embed="rId3"/>
          <a:srcRect l="12973" r="12868"/>
          <a:stretch/>
        </p:blipFill>
        <p:spPr>
          <a:xfrm>
            <a:off x="381442" y="-98899"/>
            <a:ext cx="8381115" cy="6354000"/>
          </a:xfrm>
          <a:prstGeom prst="rect">
            <a:avLst/>
          </a:prstGeom>
        </p:spPr>
      </p:pic>
    </p:spTree>
    <p:extLst>
      <p:ext uri="{BB962C8B-B14F-4D97-AF65-F5344CB8AC3E}">
        <p14:creationId xmlns:p14="http://schemas.microsoft.com/office/powerpoint/2010/main" val="35139364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4" descr="Une image contenant intérieur, sol, mur, plafond&#10;&#10;Description générée automatiquement">
            <a:extLst>
              <a:ext uri="{FF2B5EF4-FFF2-40B4-BE49-F238E27FC236}">
                <a16:creationId xmlns:a16="http://schemas.microsoft.com/office/drawing/2014/main" id="{27DE4173-C5D3-57C9-3084-AF50D647F398}"/>
              </a:ext>
            </a:extLst>
          </p:cNvPr>
          <p:cNvPicPr>
            <a:picLocks noChangeAspect="1"/>
          </p:cNvPicPr>
          <p:nvPr/>
        </p:nvPicPr>
        <p:blipFill>
          <a:blip r:embed="rId3"/>
          <a:stretch>
            <a:fillRect/>
          </a:stretch>
        </p:blipFill>
        <p:spPr>
          <a:xfrm>
            <a:off x="-1" y="0"/>
            <a:ext cx="9144001" cy="5922349"/>
          </a:xfrm>
          <a:prstGeom prst="rect">
            <a:avLst/>
          </a:prstGeom>
        </p:spPr>
      </p:pic>
      <p:sp>
        <p:nvSpPr>
          <p:cNvPr id="4" name="ZoneTexte 3"/>
          <p:cNvSpPr txBox="1"/>
          <p:nvPr/>
        </p:nvSpPr>
        <p:spPr>
          <a:xfrm>
            <a:off x="2284695" y="2187712"/>
            <a:ext cx="2157650" cy="646331"/>
          </a:xfrm>
          <a:prstGeom prst="rect">
            <a:avLst/>
          </a:prstGeom>
          <a:noFill/>
        </p:spPr>
        <p:txBody>
          <a:bodyPr wrap="square" rtlCol="0">
            <a:spAutoFit/>
          </a:bodyPr>
          <a:lstStyle/>
          <a:p>
            <a:r>
              <a:rPr lang="fr-FR" sz="3600" dirty="0">
                <a:solidFill>
                  <a:schemeClr val="bg1"/>
                </a:solidFill>
                <a:latin typeface="Algerian" panose="04020705040A02060702" pitchFamily="82" charset="0"/>
              </a:rPr>
              <a:t>MERCI !</a:t>
            </a:r>
          </a:p>
        </p:txBody>
      </p:sp>
      <p:sp>
        <p:nvSpPr>
          <p:cNvPr id="6" name="Espace réservé du numéro de diapositive 5"/>
          <p:cNvSpPr>
            <a:spLocks noGrp="1"/>
          </p:cNvSpPr>
          <p:nvPr>
            <p:ph type="sldNum" sz="quarter" idx="12"/>
          </p:nvPr>
        </p:nvSpPr>
        <p:spPr/>
        <p:txBody>
          <a:bodyPr/>
          <a:lstStyle/>
          <a:p>
            <a:fld id="{5376FAB4-6E95-4278-A096-F1236FF5347C}" type="slidenum">
              <a:rPr lang="fr-FR" smtClean="0"/>
              <a:t>46</a:t>
            </a:fld>
            <a:endParaRPr lang="fr-FR"/>
          </a:p>
        </p:txBody>
      </p:sp>
    </p:spTree>
    <p:extLst>
      <p:ext uri="{BB962C8B-B14F-4D97-AF65-F5344CB8AC3E}">
        <p14:creationId xmlns:p14="http://schemas.microsoft.com/office/powerpoint/2010/main" val="22919778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5376FAB4-6E95-4278-A096-F1236FF5347C}" type="slidenum">
              <a:rPr lang="fr-FR" smtClean="0"/>
              <a:t>5</a:t>
            </a:fld>
            <a:endParaRPr lang="fr-FR"/>
          </a:p>
        </p:txBody>
      </p:sp>
      <p:pic>
        <p:nvPicPr>
          <p:cNvPr id="5" name="Image 4"/>
          <p:cNvPicPr>
            <a:picLocks noChangeAspect="1"/>
          </p:cNvPicPr>
          <p:nvPr/>
        </p:nvPicPr>
        <p:blipFill rotWithShape="1">
          <a:blip r:embed="rId3"/>
          <a:srcRect l="12658" r="13288" b="23928"/>
          <a:stretch/>
        </p:blipFill>
        <p:spPr>
          <a:xfrm>
            <a:off x="0" y="-1"/>
            <a:ext cx="9144000" cy="5281114"/>
          </a:xfrm>
          <a:prstGeom prst="rect">
            <a:avLst/>
          </a:prstGeom>
        </p:spPr>
      </p:pic>
      <p:sp>
        <p:nvSpPr>
          <p:cNvPr id="6" name="Rectangle 5"/>
          <p:cNvSpPr/>
          <p:nvPr/>
        </p:nvSpPr>
        <p:spPr>
          <a:xfrm>
            <a:off x="150125" y="5281113"/>
            <a:ext cx="8693624" cy="1015663"/>
          </a:xfrm>
          <a:prstGeom prst="rect">
            <a:avLst/>
          </a:prstGeom>
        </p:spPr>
        <p:txBody>
          <a:bodyPr wrap="square">
            <a:spAutoFit/>
          </a:bodyPr>
          <a:lstStyle/>
          <a:p>
            <a:pPr algn="just"/>
            <a:r>
              <a:rPr lang="en-US" sz="2000" dirty="0">
                <a:latin typeface="Arial" panose="020B0604020202020204" pitchFamily="34" charset="0"/>
                <a:cs typeface="Arial" panose="020B0604020202020204" pitchFamily="34" charset="0"/>
              </a:rPr>
              <a:t>Cancers of the cervix are the most frequent and the most deadly, followed by those of the prostate and the breast; radiotherapy plays a major role in the treatment of these cancers.</a:t>
            </a:r>
            <a:endParaRPr lang="fr-F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41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7886700" cy="863173"/>
          </a:xfrm>
        </p:spPr>
        <p:txBody>
          <a:bodyPr/>
          <a:lstStyle/>
          <a:p>
            <a:r>
              <a:rPr lang="fr-FR" dirty="0">
                <a:latin typeface="Arial Black" panose="020B0A04020102020204" pitchFamily="34" charset="0"/>
              </a:rPr>
              <a:t>Introduction: </a:t>
            </a:r>
            <a:r>
              <a:rPr lang="fr-FR" dirty="0" err="1">
                <a:latin typeface="Arial Black" panose="020B0A04020102020204" pitchFamily="34" charset="0"/>
              </a:rPr>
              <a:t>reminders</a:t>
            </a:r>
            <a:r>
              <a:rPr lang="fr-FR" dirty="0">
                <a:latin typeface="Arial Black" panose="020B0A04020102020204" pitchFamily="34" charset="0"/>
              </a:rPr>
              <a:t> </a:t>
            </a:r>
          </a:p>
        </p:txBody>
      </p:sp>
      <p:sp>
        <p:nvSpPr>
          <p:cNvPr id="3" name="Espace réservé du contenu 2"/>
          <p:cNvSpPr>
            <a:spLocks noGrp="1"/>
          </p:cNvSpPr>
          <p:nvPr>
            <p:ph idx="1"/>
          </p:nvPr>
        </p:nvSpPr>
        <p:spPr/>
        <p:txBody>
          <a:bodyPr>
            <a:normAutofit fontScale="85000" lnSpcReduction="10000"/>
          </a:bodyPr>
          <a:lstStyle/>
          <a:p>
            <a:pPr>
              <a:lnSpc>
                <a:spcPct val="150000"/>
              </a:lnSpc>
            </a:pPr>
            <a:r>
              <a:rPr lang="fr-FR" dirty="0">
                <a:latin typeface="Arial" panose="020B0604020202020204" pitchFamily="34" charset="0"/>
                <a:cs typeface="Arial" panose="020B0604020202020204" pitchFamily="34" charset="0"/>
              </a:rPr>
              <a:t>Cancer </a:t>
            </a:r>
            <a:r>
              <a:rPr lang="fr-FR" dirty="0" err="1">
                <a:latin typeface="Arial" panose="020B0604020202020204" pitchFamily="34" charset="0"/>
                <a:cs typeface="Arial" panose="020B0604020202020204" pitchFamily="34" charset="0"/>
              </a:rPr>
              <a:t>treatment</a:t>
            </a:r>
            <a:r>
              <a:rPr lang="fr-FR" dirty="0">
                <a:latin typeface="Arial" panose="020B0604020202020204" pitchFamily="34" charset="0"/>
                <a:cs typeface="Arial" panose="020B0604020202020204" pitchFamily="34" charset="0"/>
              </a:rPr>
              <a:t>: </a:t>
            </a:r>
          </a:p>
          <a:p>
            <a:pPr lvl="1">
              <a:lnSpc>
                <a:spcPct val="150000"/>
              </a:lnSpc>
            </a:pPr>
            <a:r>
              <a:rPr lang="fr-FR" dirty="0" err="1">
                <a:latin typeface="Arial" panose="020B0604020202020204" pitchFamily="34" charset="0"/>
                <a:cs typeface="Arial" panose="020B0604020202020204" pitchFamily="34" charset="0"/>
              </a:rPr>
              <a:t>surgery</a:t>
            </a:r>
            <a:endParaRPr lang="fr-FR" dirty="0">
              <a:latin typeface="Arial" panose="020B0604020202020204" pitchFamily="34" charset="0"/>
              <a:cs typeface="Arial" panose="020B0604020202020204" pitchFamily="34" charset="0"/>
            </a:endParaRPr>
          </a:p>
          <a:p>
            <a:pPr lvl="1">
              <a:lnSpc>
                <a:spcPct val="150000"/>
              </a:lnSpc>
            </a:pPr>
            <a:r>
              <a:rPr lang="fr-FR" dirty="0" err="1">
                <a:latin typeface="Arial" panose="020B0604020202020204" pitchFamily="34" charset="0"/>
                <a:cs typeface="Arial" panose="020B0604020202020204" pitchFamily="34" charset="0"/>
              </a:rPr>
              <a:t>Systemic</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treatment</a:t>
            </a:r>
            <a:endParaRPr lang="fr-FR" dirty="0">
              <a:latin typeface="Arial" panose="020B0604020202020204" pitchFamily="34" charset="0"/>
              <a:cs typeface="Arial" panose="020B0604020202020204" pitchFamily="34" charset="0"/>
            </a:endParaRPr>
          </a:p>
          <a:p>
            <a:pPr lvl="2">
              <a:lnSpc>
                <a:spcPct val="150000"/>
              </a:lnSpc>
            </a:pPr>
            <a:r>
              <a:rPr lang="fr-FR" dirty="0">
                <a:latin typeface="Arial" panose="020B0604020202020204" pitchFamily="34" charset="0"/>
                <a:cs typeface="Arial" panose="020B0604020202020204" pitchFamily="34" charset="0"/>
              </a:rPr>
              <a:t>Cancer </a:t>
            </a:r>
            <a:r>
              <a:rPr lang="fr-FR" dirty="0" err="1">
                <a:latin typeface="Arial" panose="020B0604020202020204" pitchFamily="34" charset="0"/>
                <a:cs typeface="Arial" panose="020B0604020202020204" pitchFamily="34" charset="0"/>
              </a:rPr>
              <a:t>chemotherapy</a:t>
            </a:r>
            <a:endParaRPr lang="fr-FR" dirty="0">
              <a:latin typeface="Arial" panose="020B0604020202020204" pitchFamily="34" charset="0"/>
              <a:cs typeface="Arial" panose="020B0604020202020204" pitchFamily="34" charset="0"/>
            </a:endParaRPr>
          </a:p>
          <a:p>
            <a:pPr lvl="2">
              <a:lnSpc>
                <a:spcPct val="150000"/>
              </a:lnSpc>
            </a:pPr>
            <a:r>
              <a:rPr lang="fr-FR" dirty="0" err="1">
                <a:latin typeface="Arial" panose="020B0604020202020204" pitchFamily="34" charset="0"/>
                <a:cs typeface="Arial" panose="020B0604020202020204" pitchFamily="34" charset="0"/>
              </a:rPr>
              <a:t>Targeted</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therapy</a:t>
            </a:r>
            <a:endParaRPr lang="fr-FR" dirty="0">
              <a:latin typeface="Arial" panose="020B0604020202020204" pitchFamily="34" charset="0"/>
              <a:cs typeface="Arial" panose="020B0604020202020204" pitchFamily="34" charset="0"/>
            </a:endParaRPr>
          </a:p>
          <a:p>
            <a:pPr lvl="2">
              <a:lnSpc>
                <a:spcPct val="150000"/>
              </a:lnSpc>
            </a:pPr>
            <a:r>
              <a:rPr lang="fr-FR" dirty="0" err="1">
                <a:latin typeface="Arial" panose="020B0604020202020204" pitchFamily="34" charset="0"/>
                <a:cs typeface="Arial" panose="020B0604020202020204" pitchFamily="34" charset="0"/>
              </a:rPr>
              <a:t>Immunotherapy</a:t>
            </a:r>
            <a:endParaRPr lang="fr-FR" dirty="0">
              <a:latin typeface="Arial" panose="020B0604020202020204" pitchFamily="34" charset="0"/>
              <a:cs typeface="Arial" panose="020B0604020202020204" pitchFamily="34" charset="0"/>
            </a:endParaRPr>
          </a:p>
          <a:p>
            <a:pPr lvl="2">
              <a:lnSpc>
                <a:spcPct val="150000"/>
              </a:lnSpc>
            </a:pPr>
            <a:r>
              <a:rPr lang="fr-FR" dirty="0">
                <a:latin typeface="Arial" panose="020B0604020202020204" pitchFamily="34" charset="0"/>
                <a:cs typeface="Arial" panose="020B0604020202020204" pitchFamily="34" charset="0"/>
              </a:rPr>
              <a:t>Hormone </a:t>
            </a:r>
            <a:r>
              <a:rPr lang="fr-FR" dirty="0" err="1">
                <a:latin typeface="Arial" panose="020B0604020202020204" pitchFamily="34" charset="0"/>
                <a:cs typeface="Arial" panose="020B0604020202020204" pitchFamily="34" charset="0"/>
              </a:rPr>
              <a:t>therapy</a:t>
            </a:r>
            <a:endParaRPr lang="fr-FR" dirty="0">
              <a:latin typeface="Arial" panose="020B0604020202020204" pitchFamily="34" charset="0"/>
              <a:cs typeface="Arial" panose="020B0604020202020204" pitchFamily="34" charset="0"/>
            </a:endParaRPr>
          </a:p>
          <a:p>
            <a:pPr lvl="2">
              <a:lnSpc>
                <a:spcPct val="150000"/>
              </a:lnSpc>
            </a:pPr>
            <a:r>
              <a:rPr lang="fr-FR" dirty="0" err="1">
                <a:latin typeface="Arial" panose="020B0604020202020204" pitchFamily="34" charset="0"/>
                <a:cs typeface="Arial" panose="020B0604020202020204" pitchFamily="34" charset="0"/>
              </a:rPr>
              <a:t>Supportive</a:t>
            </a:r>
            <a:r>
              <a:rPr lang="fr-FR" dirty="0">
                <a:latin typeface="Arial" panose="020B0604020202020204" pitchFamily="34" charset="0"/>
                <a:cs typeface="Arial" panose="020B0604020202020204" pitchFamily="34" charset="0"/>
              </a:rPr>
              <a:t> care</a:t>
            </a:r>
          </a:p>
          <a:p>
            <a:pPr lvl="1">
              <a:lnSpc>
                <a:spcPct val="150000"/>
              </a:lnSpc>
            </a:pPr>
            <a:r>
              <a:rPr lang="fr-FR" dirty="0" err="1">
                <a:latin typeface="Arial" panose="020B0604020202020204" pitchFamily="34" charset="0"/>
                <a:cs typeface="Arial" panose="020B0604020202020204" pitchFamily="34" charset="0"/>
              </a:rPr>
              <a:t>Radiotherapy</a:t>
            </a:r>
            <a:r>
              <a:rPr lang="fr-FR" dirty="0">
                <a:latin typeface="Arial" panose="020B0604020202020204" pitchFamily="34" charset="0"/>
                <a:cs typeface="Arial" panose="020B0604020202020204" pitchFamily="34" charset="0"/>
              </a:rPr>
              <a:t> (EBRT, </a:t>
            </a:r>
            <a:r>
              <a:rPr lang="fr-FR" dirty="0" err="1">
                <a:latin typeface="Arial" panose="020B0604020202020204" pitchFamily="34" charset="0"/>
                <a:cs typeface="Arial" panose="020B0604020202020204" pitchFamily="34" charset="0"/>
              </a:rPr>
              <a:t>brachytherapy</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metabolic</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radiotherapy</a:t>
            </a:r>
            <a:r>
              <a:rPr lang="fr-FR" dirty="0">
                <a:latin typeface="Arial" panose="020B0604020202020204" pitchFamily="34" charset="0"/>
                <a:cs typeface="Arial" panose="020B0604020202020204" pitchFamily="34" charset="0"/>
              </a:rPr>
              <a:t>)</a:t>
            </a:r>
          </a:p>
          <a:p>
            <a:pPr>
              <a:lnSpc>
                <a:spcPct val="150000"/>
              </a:lnSpc>
            </a:pPr>
            <a:endParaRPr lang="fr-FR" dirty="0"/>
          </a:p>
        </p:txBody>
      </p:sp>
      <p:sp>
        <p:nvSpPr>
          <p:cNvPr id="6" name="Espace réservé du numéro de diapositive 5"/>
          <p:cNvSpPr>
            <a:spLocks noGrp="1"/>
          </p:cNvSpPr>
          <p:nvPr>
            <p:ph type="sldNum" sz="quarter" idx="12"/>
          </p:nvPr>
        </p:nvSpPr>
        <p:spPr/>
        <p:txBody>
          <a:bodyPr/>
          <a:lstStyle/>
          <a:p>
            <a:fld id="{5376FAB4-6E95-4278-A096-F1236FF5347C}" type="slidenum">
              <a:rPr lang="fr-FR" smtClean="0"/>
              <a:t>6</a:t>
            </a:fld>
            <a:endParaRPr lang="fr-FR"/>
          </a:p>
        </p:txBody>
      </p:sp>
    </p:spTree>
    <p:extLst>
      <p:ext uri="{BB962C8B-B14F-4D97-AF65-F5344CB8AC3E}">
        <p14:creationId xmlns:p14="http://schemas.microsoft.com/office/powerpoint/2010/main" val="10406954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44AD10-04EB-4021-FA6E-45360BEF119E}"/>
              </a:ext>
            </a:extLst>
          </p:cNvPr>
          <p:cNvSpPr>
            <a:spLocks noGrp="1"/>
          </p:cNvSpPr>
          <p:nvPr>
            <p:ph type="title"/>
          </p:nvPr>
        </p:nvSpPr>
        <p:spPr/>
        <p:txBody>
          <a:bodyPr>
            <a:normAutofit/>
          </a:bodyPr>
          <a:lstStyle/>
          <a:p>
            <a:pPr algn="ctr"/>
            <a:r>
              <a:rPr lang="fr-FR" sz="3200" dirty="0">
                <a:latin typeface="Arial Black" panose="020B0A04020102020204" pitchFamily="34" charset="0"/>
                <a:cs typeface="Arial" panose="020B0604020202020204" pitchFamily="34" charset="0"/>
              </a:rPr>
              <a:t>Introduction : Historic</a:t>
            </a:r>
            <a:endParaRPr lang="fr-FR" sz="3200" dirty="0"/>
          </a:p>
        </p:txBody>
      </p:sp>
      <p:sp>
        <p:nvSpPr>
          <p:cNvPr id="3" name="Espace réservé du contenu 2">
            <a:extLst>
              <a:ext uri="{FF2B5EF4-FFF2-40B4-BE49-F238E27FC236}">
                <a16:creationId xmlns:a16="http://schemas.microsoft.com/office/drawing/2014/main" id="{B3E1BD8B-9786-5E1E-D7B2-12A289B41A1C}"/>
              </a:ext>
            </a:extLst>
          </p:cNvPr>
          <p:cNvSpPr>
            <a:spLocks noGrp="1"/>
          </p:cNvSpPr>
          <p:nvPr>
            <p:ph idx="1"/>
          </p:nvPr>
        </p:nvSpPr>
        <p:spPr/>
        <p:txBody>
          <a:bodyPr/>
          <a:lstStyle/>
          <a:p>
            <a:pPr marL="0" indent="0">
              <a:buNone/>
            </a:pPr>
            <a:r>
              <a:rPr lang="fr-FR" dirty="0"/>
              <a:t>-</a:t>
            </a:r>
            <a:r>
              <a:rPr lang="fr-FR" dirty="0" err="1"/>
              <a:t>Muk</a:t>
            </a:r>
            <a:r>
              <a:rPr lang="fr-FR" dirty="0"/>
              <a:t> &amp; </a:t>
            </a:r>
            <a:r>
              <a:rPr lang="fr-FR" dirty="0" err="1"/>
              <a:t>Maseb</a:t>
            </a:r>
            <a:r>
              <a:rPr lang="fr-FR" dirty="0"/>
              <a:t> </a:t>
            </a:r>
            <a:r>
              <a:rPr lang="fr-FR" dirty="0" err="1"/>
              <a:t>radiotherapy</a:t>
            </a:r>
            <a:r>
              <a:rPr lang="fr-FR" dirty="0"/>
              <a:t> center </a:t>
            </a:r>
            <a:r>
              <a:rPr lang="fr-FR" dirty="0" err="1"/>
              <a:t>is</a:t>
            </a:r>
            <a:r>
              <a:rPr lang="fr-FR" dirty="0"/>
              <a:t> the </a:t>
            </a:r>
            <a:r>
              <a:rPr lang="fr-FR" dirty="0" err="1"/>
              <a:t>leading</a:t>
            </a:r>
            <a:r>
              <a:rPr lang="fr-FR" dirty="0"/>
              <a:t> of cancer </a:t>
            </a:r>
            <a:r>
              <a:rPr lang="fr-FR" dirty="0" err="1"/>
              <a:t>treatment</a:t>
            </a:r>
            <a:r>
              <a:rPr lang="fr-FR" dirty="0"/>
              <a:t> center in the DRC.</a:t>
            </a:r>
          </a:p>
          <a:p>
            <a:pPr marL="0" indent="0">
              <a:buNone/>
            </a:pPr>
            <a:r>
              <a:rPr lang="fr-FR" dirty="0" err="1"/>
              <a:t>Since</a:t>
            </a:r>
            <a:r>
              <a:rPr lang="fr-FR" dirty="0"/>
              <a:t> 2002, more </a:t>
            </a:r>
            <a:r>
              <a:rPr lang="fr-FR" dirty="0" err="1"/>
              <a:t>than</a:t>
            </a:r>
            <a:r>
              <a:rPr lang="fr-FR" dirty="0"/>
              <a:t> 2,000 cases of cancer have been </a:t>
            </a:r>
            <a:r>
              <a:rPr lang="fr-FR" dirty="0" err="1"/>
              <a:t>treated</a:t>
            </a:r>
            <a:r>
              <a:rPr lang="fr-FR" dirty="0"/>
              <a:t>.</a:t>
            </a:r>
          </a:p>
        </p:txBody>
      </p:sp>
      <p:sp>
        <p:nvSpPr>
          <p:cNvPr id="6" name="Espace réservé du numéro de diapositive 5">
            <a:extLst>
              <a:ext uri="{FF2B5EF4-FFF2-40B4-BE49-F238E27FC236}">
                <a16:creationId xmlns:a16="http://schemas.microsoft.com/office/drawing/2014/main" id="{2D3A72B1-B663-8757-0A8D-A36D1E956634}"/>
              </a:ext>
            </a:extLst>
          </p:cNvPr>
          <p:cNvSpPr>
            <a:spLocks noGrp="1"/>
          </p:cNvSpPr>
          <p:nvPr>
            <p:ph type="sldNum" sz="quarter" idx="12"/>
          </p:nvPr>
        </p:nvSpPr>
        <p:spPr/>
        <p:txBody>
          <a:bodyPr/>
          <a:lstStyle/>
          <a:p>
            <a:fld id="{5376FAB4-6E95-4278-A096-F1236FF5347C}" type="slidenum">
              <a:rPr lang="fr-FR" smtClean="0"/>
              <a:t>7</a:t>
            </a:fld>
            <a:endParaRPr lang="fr-FR"/>
          </a:p>
        </p:txBody>
      </p:sp>
    </p:spTree>
    <p:extLst>
      <p:ext uri="{BB962C8B-B14F-4D97-AF65-F5344CB8AC3E}">
        <p14:creationId xmlns:p14="http://schemas.microsoft.com/office/powerpoint/2010/main" val="3749415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52DF03-F7E7-EF13-B904-5A034B98CDEA}"/>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29EF3450-8E71-2E59-3746-3ADF3B3D29B8}"/>
              </a:ext>
            </a:extLst>
          </p:cNvPr>
          <p:cNvSpPr>
            <a:spLocks noGrp="1"/>
          </p:cNvSpPr>
          <p:nvPr>
            <p:ph idx="1"/>
          </p:nvPr>
        </p:nvSpPr>
        <p:spPr/>
        <p:txBody>
          <a:bodyPr>
            <a:normAutofit/>
          </a:bodyPr>
          <a:lstStyle/>
          <a:p>
            <a:r>
              <a:rPr lang="fr-FR" dirty="0"/>
              <a:t>A</a:t>
            </a:r>
          </a:p>
          <a:p>
            <a:endParaRPr lang="fr-FR" dirty="0"/>
          </a:p>
          <a:p>
            <a:endParaRPr lang="fr-FR" dirty="0"/>
          </a:p>
          <a:p>
            <a:endParaRPr lang="fr-FR" dirty="0"/>
          </a:p>
          <a:p>
            <a:endParaRPr lang="fr-FR" dirty="0"/>
          </a:p>
          <a:p>
            <a:endParaRPr lang="fr-FR" dirty="0"/>
          </a:p>
          <a:p>
            <a:endParaRPr lang="fr-FR" dirty="0"/>
          </a:p>
          <a:p>
            <a:pPr marL="0" indent="0" algn="ctr">
              <a:buNone/>
            </a:pPr>
            <a:endParaRPr lang="fr-FR" dirty="0"/>
          </a:p>
          <a:p>
            <a:pPr marL="0" indent="0" algn="ctr">
              <a:buNone/>
            </a:pPr>
            <a:endParaRPr lang="fr-FR" dirty="0"/>
          </a:p>
          <a:p>
            <a:pPr marL="0" indent="0" algn="ctr">
              <a:buNone/>
            </a:pPr>
            <a:endParaRPr lang="fr-FR" dirty="0"/>
          </a:p>
        </p:txBody>
      </p:sp>
      <p:pic>
        <p:nvPicPr>
          <p:cNvPr id="7" name="Image 6">
            <a:extLst>
              <a:ext uri="{FF2B5EF4-FFF2-40B4-BE49-F238E27FC236}">
                <a16:creationId xmlns:a16="http://schemas.microsoft.com/office/drawing/2014/main" id="{9B30B3E0-2DA6-8843-FA7A-DECA0D8D40B1}"/>
              </a:ext>
            </a:extLst>
          </p:cNvPr>
          <p:cNvPicPr>
            <a:picLocks noChangeAspect="1"/>
          </p:cNvPicPr>
          <p:nvPr/>
        </p:nvPicPr>
        <p:blipFill>
          <a:blip r:embed="rId3"/>
          <a:stretch>
            <a:fillRect/>
          </a:stretch>
        </p:blipFill>
        <p:spPr>
          <a:xfrm>
            <a:off x="187890" y="1221765"/>
            <a:ext cx="4271376" cy="4116389"/>
          </a:xfrm>
          <a:prstGeom prst="rect">
            <a:avLst/>
          </a:prstGeom>
        </p:spPr>
      </p:pic>
      <p:pic>
        <p:nvPicPr>
          <p:cNvPr id="8" name="Image 7">
            <a:extLst>
              <a:ext uri="{FF2B5EF4-FFF2-40B4-BE49-F238E27FC236}">
                <a16:creationId xmlns:a16="http://schemas.microsoft.com/office/drawing/2014/main" id="{10F44750-9DC8-5CE0-DB85-5FE87A6E0C9A}"/>
              </a:ext>
            </a:extLst>
          </p:cNvPr>
          <p:cNvPicPr>
            <a:picLocks noChangeAspect="1"/>
          </p:cNvPicPr>
          <p:nvPr/>
        </p:nvPicPr>
        <p:blipFill>
          <a:blip r:embed="rId4"/>
          <a:stretch>
            <a:fillRect/>
          </a:stretch>
        </p:blipFill>
        <p:spPr>
          <a:xfrm>
            <a:off x="4684737" y="1221766"/>
            <a:ext cx="4158638" cy="4116388"/>
          </a:xfrm>
          <a:prstGeom prst="rect">
            <a:avLst/>
          </a:prstGeom>
        </p:spPr>
      </p:pic>
    </p:spTree>
    <p:extLst>
      <p:ext uri="{BB962C8B-B14F-4D97-AF65-F5344CB8AC3E}">
        <p14:creationId xmlns:p14="http://schemas.microsoft.com/office/powerpoint/2010/main" val="22018932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a:latin typeface="Arial Black" panose="020B0A04020102020204" pitchFamily="34" charset="0"/>
                <a:cs typeface="Arial" panose="020B0604020202020204" pitchFamily="34" charset="0"/>
              </a:rPr>
              <a:t>Introduction: </a:t>
            </a:r>
            <a:r>
              <a:rPr lang="fr-FR" sz="3200" dirty="0" err="1">
                <a:latin typeface="Arial Black" panose="020B0A04020102020204" pitchFamily="34" charset="0"/>
                <a:cs typeface="Arial" panose="020B0604020202020204" pitchFamily="34" charset="0"/>
              </a:rPr>
              <a:t>problematic</a:t>
            </a:r>
            <a:r>
              <a:rPr lang="fr-FR" sz="3200" dirty="0">
                <a:latin typeface="Arial Black" panose="020B0A04020102020204" pitchFamily="34" charset="0"/>
                <a:cs typeface="Arial" panose="020B0604020202020204" pitchFamily="34" charset="0"/>
              </a:rPr>
              <a:t> </a:t>
            </a:r>
          </a:p>
        </p:txBody>
      </p:sp>
      <p:sp>
        <p:nvSpPr>
          <p:cNvPr id="3" name="Espace réservé du contenu 2"/>
          <p:cNvSpPr>
            <a:spLocks noGrp="1"/>
          </p:cNvSpPr>
          <p:nvPr>
            <p:ph idx="1"/>
          </p:nvPr>
        </p:nvSpPr>
        <p:spPr>
          <a:xfrm>
            <a:off x="163773" y="1825625"/>
            <a:ext cx="8351577" cy="4351338"/>
          </a:xfrm>
        </p:spPr>
        <p:txBody>
          <a:bodyPr>
            <a:normAutofit fontScale="85000" lnSpcReduction="10000"/>
          </a:bodyPr>
          <a:lstStyle/>
          <a:p>
            <a:pPr algn="just">
              <a:lnSpc>
                <a:spcPct val="150000"/>
              </a:lnSpc>
            </a:pPr>
            <a:r>
              <a:rPr lang="fr-FR" dirty="0">
                <a:latin typeface="Arial" panose="020B0604020202020204" pitchFamily="34" charset="0"/>
                <a:cs typeface="Arial" panose="020B0604020202020204" pitchFamily="34" charset="0"/>
              </a:rPr>
              <a:t>On March 8, 2020, the </a:t>
            </a:r>
            <a:r>
              <a:rPr lang="fr-FR" dirty="0" err="1">
                <a:latin typeface="Arial" panose="020B0604020202020204" pitchFamily="34" charset="0"/>
                <a:cs typeface="Arial" panose="020B0604020202020204" pitchFamily="34" charset="0"/>
              </a:rPr>
              <a:t>Muk</a:t>
            </a:r>
            <a:r>
              <a:rPr lang="fr-FR" dirty="0">
                <a:latin typeface="Arial" panose="020B0604020202020204" pitchFamily="34" charset="0"/>
                <a:cs typeface="Arial" panose="020B0604020202020204" pitchFamily="34" charset="0"/>
              </a:rPr>
              <a:t> and </a:t>
            </a:r>
            <a:r>
              <a:rPr lang="fr-FR" dirty="0" err="1">
                <a:latin typeface="Arial" panose="020B0604020202020204" pitchFamily="34" charset="0"/>
                <a:cs typeface="Arial" panose="020B0604020202020204" pitchFamily="34" charset="0"/>
              </a:rPr>
              <a:t>Maseb</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radiotherapy</a:t>
            </a:r>
            <a:r>
              <a:rPr lang="fr-FR" dirty="0">
                <a:latin typeface="Arial" panose="020B0604020202020204" pitchFamily="34" charset="0"/>
                <a:cs typeface="Arial" panose="020B0604020202020204" pitchFamily="34" charset="0"/>
              </a:rPr>
              <a:t> center </a:t>
            </a:r>
            <a:r>
              <a:rPr lang="fr-FR" dirty="0" err="1">
                <a:latin typeface="Arial" panose="020B0604020202020204" pitchFamily="34" charset="0"/>
                <a:cs typeface="Arial" panose="020B0604020202020204" pitchFamily="34" charset="0"/>
              </a:rPr>
              <a:t>was</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inaugurated</a:t>
            </a:r>
            <a:r>
              <a:rPr lang="fr-FR" dirty="0">
                <a:latin typeface="Arial" panose="020B0604020202020204" pitchFamily="34" charset="0"/>
                <a:cs typeface="Arial" panose="020B0604020202020204" pitchFamily="34" charset="0"/>
              </a:rPr>
              <a:t> by the </a:t>
            </a:r>
            <a:r>
              <a:rPr lang="fr-FR" dirty="0" err="1">
                <a:latin typeface="Arial" panose="020B0604020202020204" pitchFamily="34" charset="0"/>
                <a:cs typeface="Arial" panose="020B0604020202020204" pitchFamily="34" charset="0"/>
              </a:rPr>
              <a:t>highest</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authority</a:t>
            </a:r>
            <a:r>
              <a:rPr lang="fr-FR" dirty="0">
                <a:latin typeface="Arial" panose="020B0604020202020204" pitchFamily="34" charset="0"/>
                <a:cs typeface="Arial" panose="020B0604020202020204" pitchFamily="34" charset="0"/>
              </a:rPr>
              <a:t> of DRC. </a:t>
            </a:r>
          </a:p>
          <a:p>
            <a:pPr algn="just">
              <a:lnSpc>
                <a:spcPct val="150000"/>
              </a:lnSpc>
            </a:pPr>
            <a:r>
              <a:rPr lang="en-US" dirty="0"/>
              <a:t>It is the first and only radiotherapy center:</a:t>
            </a:r>
          </a:p>
          <a:p>
            <a:pPr lvl="1" algn="just">
              <a:lnSpc>
                <a:spcPct val="150000"/>
              </a:lnSpc>
            </a:pPr>
            <a:r>
              <a:rPr lang="en-US" dirty="0"/>
              <a:t> in this vast (2,345,410 km2) </a:t>
            </a:r>
          </a:p>
          <a:p>
            <a:pPr lvl="1" algn="just">
              <a:lnSpc>
                <a:spcPct val="150000"/>
              </a:lnSpc>
            </a:pPr>
            <a:r>
              <a:rPr lang="en-US" dirty="0"/>
              <a:t>and populated country (105 044,646 inhabitants in 2021)</a:t>
            </a:r>
          </a:p>
          <a:p>
            <a:pPr algn="just">
              <a:lnSpc>
                <a:spcPct val="150000"/>
              </a:lnSpc>
            </a:pPr>
            <a:r>
              <a:rPr lang="en-US" dirty="0"/>
              <a:t>Three years after this inauguration, what assessment can we make of our practice?</a:t>
            </a:r>
          </a:p>
        </p:txBody>
      </p:sp>
      <p:sp>
        <p:nvSpPr>
          <p:cNvPr id="6" name="Espace réservé du numéro de diapositive 5"/>
          <p:cNvSpPr>
            <a:spLocks noGrp="1"/>
          </p:cNvSpPr>
          <p:nvPr>
            <p:ph type="sldNum" sz="quarter" idx="12"/>
          </p:nvPr>
        </p:nvSpPr>
        <p:spPr/>
        <p:txBody>
          <a:bodyPr/>
          <a:lstStyle/>
          <a:p>
            <a:fld id="{5376FAB4-6E95-4278-A096-F1236FF5347C}" type="slidenum">
              <a:rPr lang="fr-FR" smtClean="0"/>
              <a:t>9</a:t>
            </a:fld>
            <a:endParaRPr lang="fr-FR"/>
          </a:p>
        </p:txBody>
      </p:sp>
    </p:spTree>
    <p:extLst>
      <p:ext uri="{BB962C8B-B14F-4D97-AF65-F5344CB8AC3E}">
        <p14:creationId xmlns:p14="http://schemas.microsoft.com/office/powerpoint/2010/main" val="1285822218"/>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6176</TotalTime>
  <Words>1881</Words>
  <Application>Microsoft Macintosh PowerPoint</Application>
  <PresentationFormat>Affichage à l'écran (4:3)</PresentationFormat>
  <Paragraphs>332</Paragraphs>
  <Slides>46</Slides>
  <Notes>13</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46</vt:i4>
      </vt:variant>
    </vt:vector>
  </HeadingPairs>
  <TitlesOfParts>
    <vt:vector size="54" baseType="lpstr">
      <vt:lpstr>Algerian</vt:lpstr>
      <vt:lpstr>Arial</vt:lpstr>
      <vt:lpstr>Arial Black</vt:lpstr>
      <vt:lpstr>Calibri</vt:lpstr>
      <vt:lpstr>Calibri Light</vt:lpstr>
      <vt:lpstr>Times New Roman</vt:lpstr>
      <vt:lpstr>Wingdings 2</vt:lpstr>
      <vt:lpstr>Thème Office</vt:lpstr>
      <vt:lpstr>Three years of experience in radiotherapy on a Halcyon 2.0 linear accelerator at the Muk and Maseb radiotherapy center in Kinshasa (Democratic Republic of Congo)</vt:lpstr>
      <vt:lpstr>Presentation plan</vt:lpstr>
      <vt:lpstr>Introduction </vt:lpstr>
      <vt:lpstr>Présentation PowerPoint</vt:lpstr>
      <vt:lpstr>Présentation PowerPoint</vt:lpstr>
      <vt:lpstr>Introduction: reminders </vt:lpstr>
      <vt:lpstr>Introduction : Historic</vt:lpstr>
      <vt:lpstr>Présentation PowerPoint</vt:lpstr>
      <vt:lpstr>Introduction: problematic </vt:lpstr>
      <vt:lpstr>The Muk et Maseb radiotherapy center Equipment</vt:lpstr>
      <vt:lpstr>Présentation PowerPoint</vt:lpstr>
      <vt:lpstr>Goal of the study</vt:lpstr>
      <vt:lpstr>Patients et method</vt:lpstr>
      <vt:lpstr>Legal compliance</vt:lpstr>
      <vt:lpstr>Présentation PowerPoint</vt:lpstr>
      <vt:lpstr>Techniques available at the Muk and Maseb center</vt:lpstr>
      <vt:lpstr>Volumetric intensity modulated arctherapy ( VMAT)</vt:lpstr>
      <vt:lpstr>Radiotherapy steps for all patients</vt:lpstr>
      <vt:lpstr>Contouring target volumes and OAR/Rectum</vt:lpstr>
      <vt:lpstr>Dosimetric-treatment planification</vt:lpstr>
      <vt:lpstr>Results </vt:lpstr>
      <vt:lpstr>General Features</vt:lpstr>
      <vt:lpstr>Présentation PowerPoint</vt:lpstr>
      <vt:lpstr>Table I: distribution of patients by year and by site</vt:lpstr>
      <vt:lpstr>Présentation PowerPoint</vt:lpstr>
      <vt:lpstr>Table II: distribution of patients according to condition at the date of last news (DLN)</vt:lpstr>
      <vt:lpstr>Présentation PowerPoint</vt:lpstr>
      <vt:lpstr>Présentation PowerPoint</vt:lpstr>
      <vt:lpstr>Présentation PowerPoint</vt:lpstr>
      <vt:lpstr>Présentation PowerPoint</vt:lpstr>
      <vt:lpstr>Comments </vt:lpstr>
      <vt:lpstr>Commentaires </vt:lpstr>
      <vt:lpstr>PERSPECTIVES</vt:lpstr>
      <vt:lpstr>Présentation PowerPoint</vt:lpstr>
      <vt:lpstr>Présentation PowerPoint</vt:lpstr>
      <vt:lpstr>Présentation PowerPoint</vt:lpstr>
      <vt:lpstr>Perspectives (Fight against cancer)</vt:lpstr>
      <vt:lpstr>Présentation PowerPoint</vt:lpstr>
      <vt:lpstr>Perspectives (Hospital)</vt:lpstr>
      <vt:lpstr>Présentation PowerPoint</vt:lpstr>
      <vt:lpstr>Conclusion </vt:lpstr>
      <vt:lpstr>Bibliography</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Trois ans d’expérience en radiothérapie sur un accélérateur linéaire Halcyon 2.0 au centre de radiothérapie Muk et Maseb à Kinshasa</dc:title>
  <dc:creator>abou</dc:creator>
  <cp:lastModifiedBy>x033016</cp:lastModifiedBy>
  <cp:revision>110</cp:revision>
  <dcterms:created xsi:type="dcterms:W3CDTF">2023-03-08T06:05:54Z</dcterms:created>
  <dcterms:modified xsi:type="dcterms:W3CDTF">2023-10-03T13:29:25Z</dcterms:modified>
</cp:coreProperties>
</file>