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9.gif" ContentType="image/gif"/>
  <Override PartName="/ppt/media/image22.png" ContentType="image/png"/>
  <Override PartName="/ppt/media/image24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42.jpeg" ContentType="image/jpeg"/>
  <Override PartName="/ppt/media/image18.jpeg" ContentType="image/jpeg"/>
  <Override PartName="/ppt/media/image15.png" ContentType="image/png"/>
  <Override PartName="/ppt/media/image17.jpeg" ContentType="image/jpeg"/>
  <Override PartName="/ppt/media/image16.jpeg" ContentType="image/jpeg"/>
  <Override PartName="/ppt/media/image14.jpeg" ContentType="image/jpeg"/>
  <Override PartName="/ppt/media/image41.jpeg" ContentType="image/jpeg"/>
  <Override PartName="/ppt/media/image1.jpeg" ContentType="image/jpeg"/>
  <Override PartName="/ppt/media/image10.png" ContentType="image/png"/>
  <Override PartName="/ppt/media/image35.jpeg" ContentType="image/jpeg"/>
  <Override PartName="/ppt/media/image13.jpeg" ContentType="image/jpeg"/>
  <Override PartName="/ppt/media/image40.jpeg" ContentType="image/jpeg"/>
  <Override PartName="/ppt/media/image44.jpeg" ContentType="image/jpeg"/>
  <Override PartName="/ppt/media/image9.jpeg" ContentType="image/jpeg"/>
  <Override PartName="/ppt/media/image11.jpeg" ContentType="image/jpeg"/>
  <Override PartName="/ppt/media/image30.jpeg" ContentType="image/jpeg"/>
  <Override PartName="/ppt/media/image31.jpeg" ContentType="image/jpeg"/>
  <Override PartName="/ppt/media/image4.jpeg" ContentType="image/jpeg"/>
  <Override PartName="/ppt/media/image25.jpeg" ContentType="image/jpeg"/>
  <Override PartName="/ppt/media/image32.jpeg" ContentType="image/jpeg"/>
  <Override PartName="/ppt/media/image5.jpeg" ContentType="image/jpeg"/>
  <Override PartName="/ppt/media/image26.jpeg" ContentType="image/jpeg"/>
  <Override PartName="/ppt/media/image45.jpeg" ContentType="image/jpeg"/>
  <Override PartName="/ppt/media/image33.jpeg" ContentType="image/jpeg"/>
  <Override PartName="/ppt/media/image6.jpeg" ContentType="image/jpeg"/>
  <Override PartName="/ppt/media/image27.jpeg" ContentType="image/jpeg"/>
  <Override PartName="/ppt/media/image34.jpeg" ContentType="image/jpeg"/>
  <Override PartName="/ppt/media/image38.jpeg" ContentType="image/jpeg"/>
  <Override PartName="/ppt/media/image7.jpeg" ContentType="image/jpeg"/>
  <Override PartName="/ppt/media/image28.jpeg" ContentType="image/jpeg"/>
  <Override PartName="/ppt/media/image43.jpeg" ContentType="image/jpeg"/>
  <Override PartName="/ppt/media/image39.jpeg" ContentType="image/jpeg"/>
  <Override PartName="/ppt/media/image8.jpeg" ContentType="image/jpeg"/>
  <Override PartName="/ppt/media/image12.jpeg" ContentType="image/jpeg"/>
  <Override PartName="/ppt/media/image3.jpeg" ContentType="image/jpeg"/>
  <Override PartName="/ppt/media/image37.jpeg" ContentType="image/jpeg"/>
  <Override PartName="/ppt/media/image36.jpeg" ContentType="image/jpeg"/>
  <Override PartName="/ppt/media/image2.jpeg" ContentType="image/jpeg"/>
  <Override PartName="/ppt/media/image23.jpeg" ContentType="image/jpe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034D05-E406-4302-B6D7-EC9D6083DE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B2D8A3-E0DA-4D89-B164-B51D907560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D5D46E-FAD2-48CE-AC68-4F759D1AF3A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88273A-9218-40A5-83D9-04F3D62F40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42C24F-F1E9-4905-935B-DA0E5FFAD8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F0CB95-C7A7-4687-B70F-E6954E993E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596031-C4AE-4F04-BCF5-88316EAFC7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595D39-189B-4179-B5D8-B5C7857FD9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3C00ED-F5FD-4F30-B013-1BD196D621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2DFBC0-C017-4C46-90EF-D573976709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04ED91-4D47-4D03-8132-6D0EA94F65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31DE8E-D99C-4473-9B2C-44CB19DB70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8604B6-8983-4D0B-B4BC-4111AFA118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B79354-F00A-4D07-A999-38551FFC98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E2CCD6-C004-452E-BAC1-DDF9DEDAE2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2C30D3C-D7C7-4D20-BB1A-33E6582344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06DB11-E07E-4E73-B7E4-11BEE9FAAA2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7F24B7-9A24-4125-B783-DBB468519E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D0B806-A5C9-4412-809E-9A2FD473ED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DEB17E-2F51-4E6B-90AF-EE7A7CB0E3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CC5B50-A2EE-4145-AC8E-2B6E5D72B3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92A124-F980-46EB-ADCE-D60311CCBB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D234B7-23C3-4D4A-B2F2-C973E69478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BF0781-EDD1-4B37-87A4-BDD19D5B43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&lt;pied de page&gt;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CEBF795-DC1F-456F-BF06-048B31A173F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&lt;pied de page&gt;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A66E65-17F8-4CA3-B2B4-D4948834C2B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gif"/><Relationship Id="rId3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1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CH" sz="3200" spc="-1" strike="noStrike">
                <a:solidFill>
                  <a:srgbClr val="660033"/>
                </a:solidFill>
                <a:latin typeface="Times New Roman"/>
              </a:rPr>
              <a:t>IMAGERIE SPECT, EXPERIENCE DE LA REPUBLIQUE DEMOCRATIQUE DU CONGO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Image 2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84" name="Rectangle 3"/>
          <p:cNvSpPr/>
          <p:nvPr/>
        </p:nvSpPr>
        <p:spPr>
          <a:xfrm>
            <a:off x="990720" y="3276720"/>
            <a:ext cx="7086240" cy="15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Joseph KABEYA MUKOSAYI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Ingénieur Electronicien 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Chef de Section Technique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CGEA/CREN-K, 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Joseph.kabeya.mukosayi@cgea-rdc.org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026BBA-AFE6-4C35-9CF2-6765732BCEE9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20" name="Rectangle 2"/>
          <p:cNvSpPr/>
          <p:nvPr/>
        </p:nvSpPr>
        <p:spPr>
          <a:xfrm>
            <a:off x="990720" y="533520"/>
            <a:ext cx="731484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Début des activités: 1970</a:t>
            </a:r>
            <a:endParaRPr b="0" lang="fr-FR" sz="2400" spc="-1" strike="noStrike">
              <a:latin typeface="Arial"/>
            </a:endParaRPr>
          </a:p>
          <a:p>
            <a:pPr marL="4572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1970-1974: 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800000"/>
                </a:solidFill>
                <a:latin typeface="Times New Roman"/>
              </a:rPr>
              <a:t>Des tests in vitro: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Survie globulaire avec GR marqués au </a:t>
            </a:r>
            <a:r>
              <a:rPr b="0" lang="fr-FR" sz="2400" spc="-1" strike="noStrike" baseline="30000">
                <a:solidFill>
                  <a:srgbClr val="000000"/>
                </a:solidFill>
                <a:latin typeface="Times New Roman"/>
              </a:rPr>
              <a:t>51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Cr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Métabolisme du Fer avec Citrate de Fer marquée au </a:t>
            </a:r>
            <a:r>
              <a:rPr b="0" lang="fr-FR" sz="2400" spc="-1" strike="noStrike" baseline="30000">
                <a:solidFill>
                  <a:srgbClr val="000000"/>
                </a:solidFill>
                <a:latin typeface="Times New Roman"/>
              </a:rPr>
              <a:t>59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Fe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Volume globulaire avec GR marqués au </a:t>
            </a:r>
            <a:r>
              <a:rPr b="0" lang="fr-FR" sz="2400" spc="-1" strike="noStrike" baseline="30000">
                <a:solidFill>
                  <a:srgbClr val="000000"/>
                </a:solidFill>
                <a:latin typeface="Times New Roman"/>
              </a:rPr>
              <a:t>51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Cr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Excrétion urinaire du radioiode I-131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F2F32C-16B7-424F-83DA-9B112F3D518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23" name="Rectangle 2"/>
          <p:cNvSpPr/>
          <p:nvPr/>
        </p:nvSpPr>
        <p:spPr>
          <a:xfrm>
            <a:off x="1143000" y="380880"/>
            <a:ext cx="678132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1974-1983: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800000"/>
                </a:solidFill>
                <a:latin typeface="Times New Roman"/>
              </a:rPr>
              <a:t>Des tests in vitro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Continuation et ajout de RIA des hormones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0000ff"/>
                </a:solidFill>
                <a:latin typeface="Times New Roman"/>
              </a:rPr>
              <a:t>Des tests in vivo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Continuation et début de scintigraphie des organes avec le </a:t>
            </a:r>
            <a:r>
              <a:rPr b="0" i="1" lang="fr-FR" sz="2400" spc="-1" strike="noStrike">
                <a:solidFill>
                  <a:srgbClr val="000000"/>
                </a:solidFill>
                <a:latin typeface="Times New Roman"/>
              </a:rPr>
              <a:t>Scintigraphe rectilinéaire SCINTIMAT II (Siemens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): Cerveau, Thyroïde, Foie et rate, Reins et Placenta.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dt" idx="1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794A16-5722-4577-A5E2-81F414017DC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pic>
        <p:nvPicPr>
          <p:cNvPr id="126" name="Picture 6" descr="Gamma caméra Scintimat II 001"/>
          <p:cNvPicPr/>
          <p:nvPr/>
        </p:nvPicPr>
        <p:blipFill>
          <a:blip r:embed="rId2"/>
          <a:srcRect l="1287" t="8386" r="4111" b="8727"/>
          <a:stretch/>
        </p:blipFill>
        <p:spPr>
          <a:xfrm>
            <a:off x="533520" y="990720"/>
            <a:ext cx="4876560" cy="3200040"/>
          </a:xfrm>
          <a:prstGeom prst="rect">
            <a:avLst/>
          </a:prstGeom>
          <a:ln w="0">
            <a:noFill/>
          </a:ln>
        </p:spPr>
      </p:pic>
      <p:sp>
        <p:nvSpPr>
          <p:cNvPr id="127" name="AutoShape 4"/>
          <p:cNvSpPr/>
          <p:nvPr/>
        </p:nvSpPr>
        <p:spPr>
          <a:xfrm>
            <a:off x="5715000" y="2209680"/>
            <a:ext cx="3164040" cy="1451160"/>
          </a:xfrm>
          <a:prstGeom prst="wedgeRoundRectCallout">
            <a:avLst>
              <a:gd name="adj1" fmla="val -57491"/>
              <a:gd name="adj2" fmla="val 20366"/>
              <a:gd name="adj3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Scintigraphe rectilinéaire SCINTIMAT II (Siemens)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1E6593-4A24-42E1-9CA1-2A63CAE11F90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8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8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8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8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8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8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30" name="Rectangle 2"/>
          <p:cNvSpPr/>
          <p:nvPr/>
        </p:nvSpPr>
        <p:spPr>
          <a:xfrm>
            <a:off x="914400" y="838080"/>
            <a:ext cx="670536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1988-1997: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800000"/>
                </a:solidFill>
                <a:latin typeface="Times New Roman"/>
              </a:rPr>
              <a:t>Des tests in vitro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RIA des hormones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0000ff"/>
                </a:solidFill>
                <a:latin typeface="Times New Roman"/>
              </a:rPr>
              <a:t>Des tests in vivo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Captation thyroïdienne de radioiode I-131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Nephrogramme isotopique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B8686C-BB68-421D-9E50-6B349A88853A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33" name="Rectangle 2"/>
          <p:cNvSpPr/>
          <p:nvPr/>
        </p:nvSpPr>
        <p:spPr>
          <a:xfrm>
            <a:off x="685800" y="838080"/>
            <a:ext cx="693396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1997-2003: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800000"/>
                </a:solidFill>
                <a:latin typeface="Times New Roman"/>
              </a:rPr>
              <a:t>Des tests in vitro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RIA des hormones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0000ff"/>
                </a:solidFill>
                <a:latin typeface="Times New Roman"/>
              </a:rPr>
              <a:t>Des tests in vivo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Reprise des scintigraphies avec la </a:t>
            </a: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Gamma-caméra planaire 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digitalisée MEDISO ne pouvant pas réaliser la tomographie.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dt" idx="2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C40060-8FEF-4AC4-80D8-206DF9B93ED3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pic>
        <p:nvPicPr>
          <p:cNvPr id="136" name="Picture 5" descr="100_0737"/>
          <p:cNvPicPr/>
          <p:nvPr/>
        </p:nvPicPr>
        <p:blipFill>
          <a:blip r:embed="rId2">
            <a:lum contrast="24000"/>
          </a:blip>
          <a:srcRect l="11573" t="7424" r="9206" b="0"/>
          <a:stretch/>
        </p:blipFill>
        <p:spPr>
          <a:xfrm>
            <a:off x="533520" y="762120"/>
            <a:ext cx="4571640" cy="3809520"/>
          </a:xfrm>
          <a:prstGeom prst="rect">
            <a:avLst/>
          </a:prstGeom>
          <a:ln w="9525">
            <a:noFill/>
          </a:ln>
        </p:spPr>
      </p:pic>
      <p:sp>
        <p:nvSpPr>
          <p:cNvPr id="137" name="AutoShape 4"/>
          <p:cNvSpPr/>
          <p:nvPr/>
        </p:nvSpPr>
        <p:spPr>
          <a:xfrm>
            <a:off x="5255640" y="2286000"/>
            <a:ext cx="3888000" cy="118044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000000"/>
                </a:solidFill>
                <a:latin typeface="Agency FB"/>
              </a:rPr>
              <a:t>Gamma-caméra </a:t>
            </a:r>
            <a:endParaRPr b="0" lang="fr-F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000000"/>
                </a:solidFill>
                <a:latin typeface="Agency FB"/>
              </a:rPr>
              <a:t>MEDISO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E319FB3-568D-4427-B086-E7D9C52A134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with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7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40" name="Rectangle 3"/>
          <p:cNvSpPr/>
          <p:nvPr/>
        </p:nvSpPr>
        <p:spPr>
          <a:xfrm>
            <a:off x="685800" y="1166760"/>
            <a:ext cx="72385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Activités actuelles: </a:t>
            </a:r>
            <a:endParaRPr b="0" lang="fr-FR" sz="2400" spc="-1" strike="noStrike">
              <a:latin typeface="Arial"/>
            </a:endParaRPr>
          </a:p>
          <a:p>
            <a:pPr marL="4572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2003-2012: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800000"/>
                </a:solidFill>
                <a:latin typeface="Times New Roman"/>
              </a:rPr>
              <a:t>Des tests in vitro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RIA des hormones et des marqueurs tumoraux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RIA des Ac anti-récepteur de la TSH</a:t>
            </a:r>
            <a:endParaRPr b="0" lang="fr-FR" sz="2400" spc="-1" strike="noStrike">
              <a:latin typeface="Arial"/>
            </a:endParaRPr>
          </a:p>
          <a:p>
            <a:pPr marL="914400">
              <a:lnSpc>
                <a:spcPct val="150000"/>
              </a:lnSpc>
              <a:buNone/>
            </a:pPr>
            <a:r>
              <a:rPr b="1" lang="fr-FR" sz="2400" spc="-1" strike="noStrike">
                <a:solidFill>
                  <a:srgbClr val="0000ff"/>
                </a:solidFill>
                <a:latin typeface="Times New Roman"/>
              </a:rPr>
              <a:t>Des tests in vivo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fr-FR" sz="2400" spc="-1" strike="noStrike">
              <a:latin typeface="Arial"/>
            </a:endParaRPr>
          </a:p>
          <a:p>
            <a:pPr marL="1371600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Continuation des scintigraphies avec la </a:t>
            </a: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Spect Gamma-caméra E.CAM (Siemens)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8C0CC6-36F2-4F94-AC4D-4D48EEA4ABF5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43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Picture 10" descr=""/>
          <p:cNvPicPr/>
          <p:nvPr/>
        </p:nvPicPr>
        <p:blipFill>
          <a:blip r:embed="rId2"/>
          <a:stretch/>
        </p:blipFill>
        <p:spPr>
          <a:xfrm>
            <a:off x="609480" y="1219320"/>
            <a:ext cx="4266720" cy="3443040"/>
          </a:xfrm>
          <a:prstGeom prst="rect">
            <a:avLst/>
          </a:prstGeom>
          <a:ln w="9525">
            <a:noFill/>
          </a:ln>
        </p:spPr>
      </p:pic>
      <p:sp>
        <p:nvSpPr>
          <p:cNvPr id="145" name="AutoShape 6"/>
          <p:cNvSpPr/>
          <p:nvPr/>
        </p:nvSpPr>
        <p:spPr>
          <a:xfrm>
            <a:off x="5105520" y="1828800"/>
            <a:ext cx="3888000" cy="280044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000000"/>
                </a:solidFill>
                <a:latin typeface="Agency FB"/>
              </a:rPr>
              <a:t>Gamma-caméra SPECT SINGLE HEAD </a:t>
            </a:r>
            <a:endParaRPr b="0" lang="fr-F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000000"/>
                </a:solidFill>
                <a:latin typeface="Agency FB"/>
              </a:rPr>
              <a:t>E.CAM, SIEMENS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dt" idx="2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7375E8-BFC2-4EB0-AF5F-1FAA62C4E25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with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48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Image 3" descr=""/>
          <p:cNvPicPr/>
          <p:nvPr/>
        </p:nvPicPr>
        <p:blipFill>
          <a:blip r:embed="rId2"/>
          <a:srcRect l="0" t="0" r="15211" b="0"/>
          <a:stretch/>
        </p:blipFill>
        <p:spPr>
          <a:xfrm rot="5400000">
            <a:off x="4461120" y="491760"/>
            <a:ext cx="3803040" cy="4190760"/>
          </a:xfrm>
          <a:prstGeom prst="rect">
            <a:avLst/>
          </a:prstGeom>
          <a:ln w="0">
            <a:noFill/>
          </a:ln>
        </p:spPr>
      </p:pic>
      <p:sp>
        <p:nvSpPr>
          <p:cNvPr id="150" name="AutoShape 6"/>
          <p:cNvSpPr/>
          <p:nvPr/>
        </p:nvSpPr>
        <p:spPr>
          <a:xfrm>
            <a:off x="152280" y="4648320"/>
            <a:ext cx="3885840" cy="2800440"/>
          </a:xfrm>
          <a:prstGeom prst="wedgeRoundRectCallout">
            <a:avLst>
              <a:gd name="adj1" fmla="val 53582"/>
              <a:gd name="adj2" fmla="val -91903"/>
              <a:gd name="adj3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000000"/>
                </a:solidFill>
                <a:latin typeface="Agency FB"/>
              </a:rPr>
              <a:t>Anyscan, SPECT Dual Head Gamma-caméra </a:t>
            </a:r>
            <a:endParaRPr b="0" lang="fr-F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000000"/>
                </a:solidFill>
                <a:latin typeface="Agency FB"/>
              </a:rPr>
              <a:t>MEDISO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5964AB-F7DF-4FB8-BFA4-B49C357ADEB8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53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Picture 2" descr=""/>
          <p:cNvPicPr/>
          <p:nvPr/>
        </p:nvPicPr>
        <p:blipFill>
          <a:blip r:embed="rId2"/>
          <a:stretch/>
        </p:blipFill>
        <p:spPr>
          <a:xfrm>
            <a:off x="533520" y="1143000"/>
            <a:ext cx="3962160" cy="3047760"/>
          </a:xfrm>
          <a:prstGeom prst="rect">
            <a:avLst/>
          </a:prstGeom>
          <a:ln w="9525">
            <a:noFill/>
          </a:ln>
        </p:spPr>
      </p:pic>
      <p:pic>
        <p:nvPicPr>
          <p:cNvPr id="155" name="Image 2" descr="ncipe_de_fonctionnement_de_la_gamma-camera"/>
          <p:cNvPicPr/>
          <p:nvPr/>
        </p:nvPicPr>
        <p:blipFill>
          <a:blip r:embed="rId3"/>
          <a:stretch/>
        </p:blipFill>
        <p:spPr>
          <a:xfrm>
            <a:off x="4648320" y="2590920"/>
            <a:ext cx="4247640" cy="2847240"/>
          </a:xfrm>
          <a:prstGeom prst="rect">
            <a:avLst/>
          </a:prstGeom>
          <a:ln w="9525">
            <a:noFill/>
          </a:ln>
        </p:spPr>
      </p:pic>
      <p:sp>
        <p:nvSpPr>
          <p:cNvPr id="156" name="Rectangle 5"/>
          <p:cNvSpPr/>
          <p:nvPr/>
        </p:nvSpPr>
        <p:spPr>
          <a:xfrm>
            <a:off x="925200" y="304920"/>
            <a:ext cx="250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Times New Roman"/>
              </a:rPr>
              <a:t>Détecteur à scintillation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7" name="Rectangle 1"/>
          <p:cNvSpPr/>
          <p:nvPr/>
        </p:nvSpPr>
        <p:spPr>
          <a:xfrm>
            <a:off x="4648320" y="1929240"/>
            <a:ext cx="4190760" cy="365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Fonctionnement d’une gamma camera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1F0A90-1177-46F4-B404-B13E214D353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87" name="Rectangle 7"/>
          <p:cNvSpPr/>
          <p:nvPr/>
        </p:nvSpPr>
        <p:spPr>
          <a:xfrm>
            <a:off x="2081160" y="838080"/>
            <a:ext cx="4907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CD" sz="5400" spc="-1" strike="noStrike">
                <a:solidFill>
                  <a:srgbClr val="000000"/>
                </a:solidFill>
                <a:latin typeface="Times New Roman"/>
              </a:rPr>
              <a:t>Plan de l’exposé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88" name="Rectangle 8"/>
          <p:cNvSpPr/>
          <p:nvPr/>
        </p:nvSpPr>
        <p:spPr>
          <a:xfrm>
            <a:off x="2286000" y="2828880"/>
            <a:ext cx="617184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Introduction</a:t>
            </a:r>
            <a:endParaRPr b="0" lang="fr-FR" sz="3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Evolution de la scintigraphie</a:t>
            </a:r>
            <a:endParaRPr b="0" lang="fr-FR" sz="3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Besoins en imagerie</a:t>
            </a:r>
            <a:endParaRPr b="0" lang="fr-FR" sz="3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Perspectives d’avenir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dt" idx="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D1A4FE-71DF-49DB-84A5-C8A51479E32F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60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Image 4" descr="Scintillation_Detector(2).gif"/>
          <p:cNvPicPr/>
          <p:nvPr/>
        </p:nvPicPr>
        <p:blipFill>
          <a:blip r:embed="rId2"/>
          <a:stretch/>
        </p:blipFill>
        <p:spPr>
          <a:xfrm>
            <a:off x="2133720" y="1066680"/>
            <a:ext cx="4952520" cy="4495320"/>
          </a:xfrm>
          <a:prstGeom prst="rect">
            <a:avLst/>
          </a:prstGeom>
          <a:ln w="9525">
            <a:noFill/>
          </a:ln>
        </p:spPr>
      </p:pic>
      <p:sp>
        <p:nvSpPr>
          <p:cNvPr id="162" name="Rectangle 4"/>
          <p:cNvSpPr/>
          <p:nvPr/>
        </p:nvSpPr>
        <p:spPr>
          <a:xfrm>
            <a:off x="2383200" y="685800"/>
            <a:ext cx="435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Fonctionnement d’un tube photoélectrique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dt" idx="2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1637ED-9BDA-4358-9930-EF6DF9F44EC7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65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Rectangle 3"/>
          <p:cNvSpPr/>
          <p:nvPr/>
        </p:nvSpPr>
        <p:spPr>
          <a:xfrm>
            <a:off x="2684160" y="304920"/>
            <a:ext cx="3726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000000"/>
                </a:solidFill>
                <a:latin typeface="Times New Roman"/>
              </a:rPr>
              <a:t>Scintigraphies réalisées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838080" y="990720"/>
            <a:ext cx="685764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Scintigraphies Cérébrales (dynamique et statique)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Scintigraphies Rénales (dynamique et static)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Scintigraphies Cardiaques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Scintigraphies Pulmonaires (à la recherche des embolies)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Scintigraphies Osseuses (ainsi que le totalbody)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Scintigraphies Thyroïdiennes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Etc.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Une moyenne de 35 patients par générateur de TC99m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B948BD-10E3-475A-A8BF-EABBCC67E340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70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Rectangle 3"/>
          <p:cNvSpPr/>
          <p:nvPr/>
        </p:nvSpPr>
        <p:spPr>
          <a:xfrm>
            <a:off x="1102320" y="2514600"/>
            <a:ext cx="6050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000000"/>
                </a:solidFill>
                <a:latin typeface="Times New Roman"/>
                <a:ea typeface="Calibri"/>
              </a:rPr>
              <a:t>Besoins en Imagerie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AC7B01-8AF8-4670-9929-44B9D595857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74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Rectangle 3"/>
          <p:cNvSpPr/>
          <p:nvPr/>
        </p:nvSpPr>
        <p:spPr>
          <a:xfrm>
            <a:off x="847800" y="990720"/>
            <a:ext cx="1892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Equipements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76" name="Rectangle 4"/>
          <p:cNvSpPr/>
          <p:nvPr/>
        </p:nvSpPr>
        <p:spPr>
          <a:xfrm>
            <a:off x="838080" y="1676520"/>
            <a:ext cx="79243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i="1" lang="fr-FR" sz="2400" spc="-1" strike="noStrike">
                <a:solidFill>
                  <a:srgbClr val="000000"/>
                </a:solidFill>
                <a:latin typeface="Times New Roman"/>
              </a:rPr>
              <a:t>La Médecine Nucléaire de la R.D.Congo souhaiterai obtenir des nouvelles technologies d’équipements d’imagerie médicale nucléaire comme: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SPECT-CT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PET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Probe counter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Calibrateur des doses (PET dose)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Cyclotron, Réacteur de recherche réparé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dt" idx="2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DA2D37-D0A0-47F0-B973-C3B099DBF7E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79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Rectangle 3"/>
          <p:cNvSpPr/>
          <p:nvPr/>
        </p:nvSpPr>
        <p:spPr>
          <a:xfrm>
            <a:off x="544680" y="533520"/>
            <a:ext cx="216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Consommables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81" name="Rectangle 4"/>
          <p:cNvSpPr/>
          <p:nvPr/>
        </p:nvSpPr>
        <p:spPr>
          <a:xfrm>
            <a:off x="533520" y="1752480"/>
            <a:ext cx="82292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i="1" lang="fr-FR" sz="2400" spc="-1" strike="noStrike">
                <a:solidFill>
                  <a:srgbClr val="000000"/>
                </a:solidFill>
                <a:latin typeface="Times New Roman"/>
              </a:rPr>
              <a:t>La Médecine Nucléaire souhaiterai obtenir des consommables utilisés  pour la réalisation des scintigraphies comme: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Générateurs de Technétium (TC 99m)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Cold Kits (MDP, Sestamibi, DTPA, DMSA, MAA, etc.)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fr-FR" sz="2400" spc="-1" strike="noStrike"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4D6896-42D9-4B2B-8B82-28FB888E3D08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84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Rectangle 3"/>
          <p:cNvSpPr/>
          <p:nvPr/>
        </p:nvSpPr>
        <p:spPr>
          <a:xfrm>
            <a:off x="549360" y="762120"/>
            <a:ext cx="3332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Formation du personnel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86" name="Rectangle 4"/>
          <p:cNvSpPr/>
          <p:nvPr/>
        </p:nvSpPr>
        <p:spPr>
          <a:xfrm>
            <a:off x="609480" y="1600200"/>
            <a:ext cx="807696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</a:pPr>
            <a:r>
              <a:rPr b="0" i="1" lang="fr-FR" sz="2400" spc="-1" strike="noStrike">
                <a:solidFill>
                  <a:srgbClr val="000000"/>
                </a:solidFill>
                <a:latin typeface="Times New Roman"/>
              </a:rPr>
              <a:t>La Médecine Nucléaire souhaiterai une formation continue du personnel travaillant dans son secteur:</a:t>
            </a:r>
            <a:endParaRPr b="0" lang="fr-FR" sz="24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Personnel Scientifique (Médecins, ingénieurs, technologists, etc.).</a:t>
            </a:r>
            <a:endParaRPr b="0" lang="fr-FR" sz="24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Personnel administratif (secrétaires etc.).</a:t>
            </a:r>
            <a:endParaRPr b="0" lang="fr-FR" sz="24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Une vulgarisation des différentes activités de la Med. Nuc dans 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différents hôpitaux de Kinshasa, des provinces et des hôpitaux des pays environnants.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AB381A-C931-48B3-9E27-DB3798CE63CD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89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Rectangle 3"/>
          <p:cNvSpPr/>
          <p:nvPr/>
        </p:nvSpPr>
        <p:spPr>
          <a:xfrm>
            <a:off x="1251000" y="2286000"/>
            <a:ext cx="6449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000000"/>
                </a:solidFill>
                <a:latin typeface="Times New Roman"/>
                <a:ea typeface="Calibri"/>
              </a:rPr>
              <a:t>Perspectives d’avenir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dt" idx="3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338B1C-86F5-4500-B3BD-101C99D77861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93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Rectangle 3"/>
          <p:cNvSpPr/>
          <p:nvPr/>
        </p:nvSpPr>
        <p:spPr>
          <a:xfrm>
            <a:off x="609480" y="1828800"/>
            <a:ext cx="7924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Extension de la Médecine Nucléaire dans d’autres provinces.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La vulgarisation des activités de Médecine Nucléaire dans le pays.</a:t>
            </a:r>
            <a:endParaRPr b="0" lang="fr-FR" sz="24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Création d’un Institut de Médecine Nucléaire.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32F3CB-98C7-43A7-BDB4-4984EEB4E26A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97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Rectangle 3"/>
          <p:cNvSpPr/>
          <p:nvPr/>
        </p:nvSpPr>
        <p:spPr>
          <a:xfrm>
            <a:off x="2415240" y="2971800"/>
            <a:ext cx="31100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Quelques images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dt" idx="3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2BB2C4-12F6-4C27-BBFF-A18FE5BCB86B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201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Picture 7" descr="cyclotron"/>
          <p:cNvPicPr/>
          <p:nvPr/>
        </p:nvPicPr>
        <p:blipFill>
          <a:blip r:embed="rId2"/>
          <a:srcRect l="0" t="0" r="22216" b="0"/>
          <a:stretch/>
        </p:blipFill>
        <p:spPr>
          <a:xfrm>
            <a:off x="380880" y="380880"/>
            <a:ext cx="4083840" cy="31849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9" descr=""/>
          <p:cNvPicPr/>
          <p:nvPr/>
        </p:nvPicPr>
        <p:blipFill>
          <a:blip r:embed="rId3"/>
          <a:srcRect l="11616" t="6553" r="6068" b="0"/>
          <a:stretch/>
        </p:blipFill>
        <p:spPr>
          <a:xfrm rot="5400000">
            <a:off x="5296320" y="113760"/>
            <a:ext cx="3200040" cy="3733560"/>
          </a:xfrm>
          <a:prstGeom prst="rect">
            <a:avLst/>
          </a:prstGeom>
          <a:ln w="0">
            <a:noFill/>
          </a:ln>
        </p:spPr>
      </p:pic>
      <p:sp>
        <p:nvSpPr>
          <p:cNvPr id="204" name="Rectangle 7"/>
          <p:cNvSpPr/>
          <p:nvPr/>
        </p:nvSpPr>
        <p:spPr>
          <a:xfrm>
            <a:off x="6427800" y="3824280"/>
            <a:ext cx="22856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Hotte plombée 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Ventilée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205" name="Image 2" descr=""/>
          <p:cNvPicPr/>
          <p:nvPr/>
        </p:nvPicPr>
        <p:blipFill>
          <a:blip r:embed="rId4"/>
          <a:stretch/>
        </p:blipFill>
        <p:spPr>
          <a:xfrm>
            <a:off x="380880" y="3657600"/>
            <a:ext cx="4038120" cy="2954520"/>
          </a:xfrm>
          <a:prstGeom prst="rect">
            <a:avLst/>
          </a:prstGeom>
          <a:ln w="0">
            <a:noFill/>
          </a:ln>
        </p:spPr>
      </p:pic>
      <p:sp>
        <p:nvSpPr>
          <p:cNvPr id="206" name="PlaceHolder 1"/>
          <p:cNvSpPr>
            <a:spLocks noGrp="1"/>
          </p:cNvSpPr>
          <p:nvPr>
            <p:ph type="dt" idx="3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254539-8220-41A3-BBED-02FFE8E91E6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8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4" dur="8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8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8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91" name="Rectangle 4"/>
          <p:cNvSpPr/>
          <p:nvPr/>
        </p:nvSpPr>
        <p:spPr>
          <a:xfrm>
            <a:off x="2610360" y="3048120"/>
            <a:ext cx="3902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5400" spc="-1" strike="noStrike">
                <a:solidFill>
                  <a:srgbClr val="000000"/>
                </a:solidFill>
                <a:latin typeface="Times New Roman"/>
                <a:ea typeface="Calibri"/>
              </a:rPr>
              <a:t>Introduction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C12EBE-CB2F-44B3-8C4F-EB2A37A3629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208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Rectangle 3"/>
          <p:cNvSpPr/>
          <p:nvPr/>
        </p:nvSpPr>
        <p:spPr>
          <a:xfrm>
            <a:off x="838080" y="6094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0" name="Picture 4" descr="Numériser0046"/>
          <p:cNvPicPr/>
          <p:nvPr/>
        </p:nvPicPr>
        <p:blipFill>
          <a:blip r:embed="rId2"/>
          <a:stretch/>
        </p:blipFill>
        <p:spPr>
          <a:xfrm>
            <a:off x="685800" y="380880"/>
            <a:ext cx="3474720" cy="48956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6" descr="Numériser0029"/>
          <p:cNvPicPr/>
          <p:nvPr/>
        </p:nvPicPr>
        <p:blipFill>
          <a:blip r:embed="rId3"/>
          <a:srcRect l="5121" t="0" r="3277" b="0"/>
          <a:stretch/>
        </p:blipFill>
        <p:spPr>
          <a:xfrm>
            <a:off x="4724280" y="457200"/>
            <a:ext cx="3276360" cy="480024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5"/>
          <p:cNvSpPr/>
          <p:nvPr/>
        </p:nvSpPr>
        <p:spPr>
          <a:xfrm>
            <a:off x="1752480" y="5334120"/>
            <a:ext cx="1306080" cy="638280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Image normale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3" name="Text Box 7"/>
          <p:cNvSpPr/>
          <p:nvPr/>
        </p:nvSpPr>
        <p:spPr>
          <a:xfrm>
            <a:off x="4724280" y="5410080"/>
            <a:ext cx="3312720" cy="638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Comic Sans MS"/>
              </a:rPr>
              <a:t>Images pathologiques de métastases osseuses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6C0685A-E378-4660-8D30-5083AA8A2D37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216" name="Rectangle 2"/>
          <p:cNvSpPr/>
          <p:nvPr/>
        </p:nvSpPr>
        <p:spPr>
          <a:xfrm>
            <a:off x="685800" y="838080"/>
            <a:ext cx="69339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Rectangle 3"/>
          <p:cNvSpPr/>
          <p:nvPr/>
        </p:nvSpPr>
        <p:spPr>
          <a:xfrm>
            <a:off x="1905120" y="1752480"/>
            <a:ext cx="4571640" cy="22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4800" spc="-1" strike="noStrike">
                <a:solidFill>
                  <a:srgbClr val="000000"/>
                </a:solidFill>
                <a:latin typeface="Times New Roman"/>
              </a:rPr>
              <a:t>MERCI POUR </a:t>
            </a: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4800" spc="-1" strike="noStrike">
                <a:solidFill>
                  <a:srgbClr val="000000"/>
                </a:solidFill>
                <a:latin typeface="Times New Roman"/>
              </a:rPr>
              <a:t>VOTRE ATTENTION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dt" idx="3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426359-2D9C-44D8-BE0F-780EEA8DB893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94" name="Rectangle 8"/>
          <p:cNvSpPr/>
          <p:nvPr/>
        </p:nvSpPr>
        <p:spPr>
          <a:xfrm>
            <a:off x="533520" y="1600200"/>
            <a:ext cx="8000640" cy="31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La </a:t>
            </a: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Médecine Nucléaire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 est une spécialité médicale fondée sur l’utilisation des rayonnements ionisants, émis par des </a:t>
            </a:r>
            <a:r>
              <a:rPr b="1" i="1" lang="fr-FR" sz="2400" spc="-1" strike="noStrike">
                <a:solidFill>
                  <a:srgbClr val="000000"/>
                </a:solidFill>
                <a:latin typeface="Times New Roman"/>
              </a:rPr>
              <a:t>radionucléides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 à des fins diagnostiques et thérapeutiques.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Dans notre pays, la </a:t>
            </a: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Médecine Nucléaire 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a trois activités principales: Tests in vitro (dosages radioimmunologiques), Tests in Vivo (scintigraphies) et la Radiothérapie métabolique.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97AB1A-879A-40E0-8908-92330FF8D66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97" name="Rectangle 8"/>
          <p:cNvSpPr/>
          <p:nvPr/>
        </p:nvSpPr>
        <p:spPr>
          <a:xfrm>
            <a:off x="380880" y="838080"/>
            <a:ext cx="8076960" cy="46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Les Tests in Vitro sont réalisés au CGEA/CRENK.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fr-FR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Les Tests in Vivo (scintigraphies) et la Radiothérapie Métabolique sont réalisés aux Cliniques Universitaires de Kinshasa (C.U.K).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fr-FR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La scintigraphie est d’autant morphologie et que fonctionnelle.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fr-FR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Dans notre pays (R.D.C), 2.345.000 Km2, un seul centre de </a:t>
            </a: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Médecine Nucléaire </a:t>
            </a: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installé à Kinshasa, la Capitale.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0FF2A4-E017-4491-A8AA-34C96D64859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00" name="AutoShape 5"/>
          <p:cNvSpPr/>
          <p:nvPr/>
        </p:nvSpPr>
        <p:spPr>
          <a:xfrm>
            <a:off x="1981080" y="385560"/>
            <a:ext cx="4837320" cy="2125080"/>
          </a:xfrm>
          <a:prstGeom prst="sun">
            <a:avLst>
              <a:gd name="adj" fmla="val 18602"/>
            </a:avLst>
          </a:prstGeom>
          <a:solidFill>
            <a:srgbClr val="ff66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003366"/>
                </a:solidFill>
                <a:latin typeface="Comic Sans MS"/>
              </a:rPr>
              <a:t>Médecine</a:t>
            </a: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003366"/>
                </a:solidFill>
                <a:latin typeface="Comic Sans MS"/>
              </a:rPr>
              <a:t> </a:t>
            </a:r>
            <a:r>
              <a:rPr b="1" lang="fr-FR" sz="2800" spc="-1" strike="noStrike">
                <a:solidFill>
                  <a:srgbClr val="003366"/>
                </a:solidFill>
                <a:latin typeface="Comic Sans MS"/>
              </a:rPr>
              <a:t>nucléaire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1" name="AutoShape 17"/>
          <p:cNvSpPr/>
          <p:nvPr/>
        </p:nvSpPr>
        <p:spPr>
          <a:xfrm flipH="1" rot="16200000">
            <a:off x="1677600" y="2056680"/>
            <a:ext cx="1203840" cy="90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AutoShape 16"/>
          <p:cNvSpPr/>
          <p:nvPr/>
        </p:nvSpPr>
        <p:spPr>
          <a:xfrm rot="5400000">
            <a:off x="6125400" y="1951920"/>
            <a:ext cx="123660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Rectangle 6"/>
          <p:cNvSpPr/>
          <p:nvPr/>
        </p:nvSpPr>
        <p:spPr>
          <a:xfrm>
            <a:off x="1143000" y="3205800"/>
            <a:ext cx="2065680" cy="9424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000000"/>
                </a:solidFill>
                <a:latin typeface="Verdana"/>
              </a:rPr>
              <a:t>Test in vitro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4" name="AutoShape 8"/>
          <p:cNvSpPr/>
          <p:nvPr/>
        </p:nvSpPr>
        <p:spPr>
          <a:xfrm>
            <a:off x="5715000" y="3202920"/>
            <a:ext cx="2576520" cy="1234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ccc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000000"/>
                </a:solidFill>
                <a:latin typeface="Verdana"/>
              </a:rPr>
              <a:t>Test in vivo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5" name="Right Arrow 12"/>
          <p:cNvSpPr/>
          <p:nvPr/>
        </p:nvSpPr>
        <p:spPr>
          <a:xfrm rot="5400000">
            <a:off x="3798000" y="3136680"/>
            <a:ext cx="1235880" cy="601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Rounded Rectangle 5"/>
          <p:cNvSpPr/>
          <p:nvPr/>
        </p:nvSpPr>
        <p:spPr>
          <a:xfrm>
            <a:off x="2895480" y="4495680"/>
            <a:ext cx="3476880" cy="121068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RADIOTHERAPIE METABOLIQUE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5E31B8-B0D1-4EC9-B2A0-0901199E12FB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pic>
        <p:nvPicPr>
          <p:cNvPr id="109" name="Picture 10" descr="nv16$049"/>
          <p:cNvPicPr/>
          <p:nvPr/>
        </p:nvPicPr>
        <p:blipFill>
          <a:blip r:embed="rId2"/>
          <a:srcRect l="0" t="5173" r="0" b="49364"/>
          <a:stretch/>
        </p:blipFill>
        <p:spPr>
          <a:xfrm>
            <a:off x="990720" y="685800"/>
            <a:ext cx="7589160" cy="4006080"/>
          </a:xfrm>
          <a:prstGeom prst="rect">
            <a:avLst/>
          </a:prstGeom>
          <a:ln w="0">
            <a:noFill/>
          </a:ln>
        </p:spPr>
      </p:pic>
      <p:sp>
        <p:nvSpPr>
          <p:cNvPr id="110" name="AutoShape 5"/>
          <p:cNvSpPr/>
          <p:nvPr/>
        </p:nvSpPr>
        <p:spPr>
          <a:xfrm>
            <a:off x="2286000" y="4800600"/>
            <a:ext cx="4723920" cy="1584000"/>
          </a:xfrm>
          <a:prstGeom prst="roundRect">
            <a:avLst>
              <a:gd name="adj" fmla="val 4108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</a:rPr>
              <a:t>Cliniques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</a:rPr>
              <a:t>Universitaires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0000"/>
                </a:solidFill>
                <a:latin typeface="Verdana"/>
              </a:rPr>
              <a:t>De Kinshasa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8FEF08-54DB-4BB0-9280-807215491BD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pic>
        <p:nvPicPr>
          <p:cNvPr id="113" name="Picture 3" descr=""/>
          <p:cNvPicPr/>
          <p:nvPr/>
        </p:nvPicPr>
        <p:blipFill>
          <a:blip r:embed="rId2"/>
          <a:stretch/>
        </p:blipFill>
        <p:spPr>
          <a:xfrm>
            <a:off x="1447920" y="609480"/>
            <a:ext cx="6379920" cy="4190760"/>
          </a:xfrm>
          <a:prstGeom prst="rect">
            <a:avLst/>
          </a:prstGeom>
          <a:ln w="0">
            <a:noFill/>
          </a:ln>
          <a:effectLst>
            <a:outerShdw algn="tl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14" name="AutoShape 5"/>
          <p:cNvSpPr/>
          <p:nvPr/>
        </p:nvSpPr>
        <p:spPr>
          <a:xfrm>
            <a:off x="1905120" y="5029200"/>
            <a:ext cx="5333760" cy="1511640"/>
          </a:xfrm>
          <a:prstGeom prst="cloudCallout">
            <a:avLst>
              <a:gd name="adj1" fmla="val 41208"/>
              <a:gd name="adj2" fmla="val 53583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3366"/>
                </a:solidFill>
                <a:latin typeface="Times New Roman"/>
              </a:rPr>
              <a:t>Laboratoire d’Analyse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3366"/>
                </a:solidFill>
                <a:latin typeface="Times New Roman"/>
              </a:rPr>
              <a:t>Radioimmunologique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003366"/>
                </a:solidFill>
                <a:latin typeface="Times New Roman"/>
              </a:rPr>
              <a:t>au CREN-K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dt" idx="1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5B6D30-6E1F-4130-9A4F-CE0C16ECCE0D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6" descr="C:\Users\User\Desktop\LOGO CGEA.jpg"/>
          <p:cNvPicPr/>
          <p:nvPr/>
        </p:nvPicPr>
        <p:blipFill>
          <a:blip r:embed="rId1"/>
          <a:stretch/>
        </p:blipFill>
        <p:spPr>
          <a:xfrm>
            <a:off x="7315200" y="5486400"/>
            <a:ext cx="1599840" cy="1371240"/>
          </a:xfrm>
          <a:prstGeom prst="rect">
            <a:avLst/>
          </a:prstGeom>
          <a:ln w="9525">
            <a:noFill/>
          </a:ln>
        </p:spPr>
      </p:pic>
      <p:sp>
        <p:nvSpPr>
          <p:cNvPr id="117" name="Rectangle 2"/>
          <p:cNvSpPr/>
          <p:nvPr/>
        </p:nvSpPr>
        <p:spPr>
          <a:xfrm>
            <a:off x="879120" y="2819520"/>
            <a:ext cx="76471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4800" spc="-1" strike="noStrike">
                <a:solidFill>
                  <a:srgbClr val="000000"/>
                </a:solidFill>
                <a:latin typeface="Times New Roman"/>
                <a:ea typeface="Calibri"/>
              </a:rPr>
              <a:t>Evolution de la scintigraphie</a:t>
            </a:r>
            <a:endParaRPr b="0" lang="fr-FR" sz="4800" spc="-1" strike="noStrike"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10/3/2023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Imagerie SPECT 2023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2C033E-CF67-48DD-B267-7378A72AC7A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Application>LibreOffice/7.3.7.2$Linux_X86_64 LibreOffice_project/30$Build-2</Application>
  <AppVersion>15.0000</AppVersion>
  <Words>774</Words>
  <Paragraphs>205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2023-10-03T05:42:04Z</dcterms:created>
  <dc:creator>Windows User</dc:creator>
  <dc:description/>
  <dc:language>fr-FR</dc:language>
  <cp:lastModifiedBy>Windows User</cp:lastModifiedBy>
  <dcterms:modified xsi:type="dcterms:W3CDTF">2023-10-03T08:08:12Z</dcterms:modified>
  <cp:revision>27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31</vt:i4>
  </property>
</Properties>
</file>