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6" r:id="rId6"/>
    <p:sldId id="268" r:id="rId7"/>
    <p:sldId id="267" r:id="rId8"/>
    <p:sldId id="259" r:id="rId9"/>
    <p:sldId id="271" r:id="rId10"/>
    <p:sldId id="260" r:id="rId11"/>
    <p:sldId id="265" r:id="rId12"/>
    <p:sldId id="262" r:id="rId13"/>
    <p:sldId id="263" r:id="rId14"/>
    <p:sldId id="270" r:id="rId15"/>
    <p:sldId id="264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D93C-09BA-8CB9-C260-BC3F6FDB3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64DC7-C852-3613-DEB2-44DB69066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6C5B0-A0F5-E8BE-F56F-15C5D1AB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89407-44D9-362B-F69B-37FFA5AC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D73F0-E070-3751-FCAD-88AFC2F3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031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2D65-CADB-208B-3421-1B391458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F98FE-52D1-4984-5AEE-112942F79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4A587-12F3-09C7-71A8-A7DCEF57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20FA-1F13-5330-83D2-3F97D49C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8AEE-5564-B72E-7DE0-D31E79A8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001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E5BC1-D00C-FB77-9AD4-5AA13622C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CD439-C90A-3380-CA2C-82B0B167E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E7F7B-1297-7D60-F918-5784EF4A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6C535-A496-EF3A-3A97-0945F125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AB871-4E77-085F-8CD9-4780BCA2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19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63CF-22DB-F07E-F0AD-35D04F9D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246E-7C04-3D6D-36FD-1C8D8535C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3E33-A9C1-0D55-EBEB-25D8A166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135B7-BB7A-5289-D2C1-48B06362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19731-B75B-46AF-2681-21343759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972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375F-3478-452F-6301-8407E494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32978-F44E-A643-5C18-6E405266E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E333A-A261-8B05-DDE4-1D9209A0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BBABE-9FE6-4DBC-C33A-0891DBEF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7117-73CA-5CCF-BADB-27F072E4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133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27E8-3810-B196-E1E7-84B2A097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F49D-6CF7-43FA-FB5F-BFB704DAF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FA145-6E97-8248-1C13-6EBDC03C8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EC725-367F-07AD-E126-252E6F32A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679D-52B9-0D2F-8FAC-2458973D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677A0-EE28-E49E-C0AD-DF9F5388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747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78A37-B929-9358-B2D1-2B7CE473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89D42-9929-45EE-26B7-5B52DD7E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CEAE9-525C-1075-97E3-1E4A66AA3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FDD74-545C-25F8-45A4-97428E542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159377-78BF-EEAC-1F9B-2C7B05481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61162-C7FB-079E-B535-258CA72C6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57975-0FFF-FC9C-F429-74EFE783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C9016-B8F2-8A63-CA5A-92B1C00B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921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29965-74F0-7B3D-8196-C9E46A38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E1355-A7BC-B203-97FB-EA3A5E7F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6C078-CE64-09EC-648E-E91A3CFB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F4FDC-E089-77DF-172C-80C1BD02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919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98C99-F36D-0FF5-B2CD-9AA5C54F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85677-0022-BC86-4B7F-67A88917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8880D-00D9-750D-571C-8C21032F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49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FBD6-C860-44AC-F406-27E59A53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E822-9674-7453-CD99-1997DBC4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05BAA-F699-2ABB-6B88-0C23257DF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F5406-A4BF-2837-99F8-2C3C72A0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676E2-E2C3-D225-8904-0BEC9EEC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40E58-F018-A946-C89E-AF9D5990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72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924B-2952-FB9C-FDE9-811FDD9E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BDC24-636B-6506-57E7-A48F4F2CF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B2EF6-16C2-1904-4FBF-362EAE69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5C09F-3D9C-E1D1-EF11-B17302D3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BE9-CC5B-3B4A-B814-FD2363258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CD510-613B-963E-CE04-D9AF7872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49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25FAC-0ABE-F032-9C5F-B8A31539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FD8F9-45E6-D308-4B2B-8160882A8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13B3D-9CC7-AD92-ED26-79D82F9CD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9052-40D3-42E5-9F13-A9FF18B8E62D}" type="datetimeFigureOut">
              <a:rPr lang="en-ZA" smtClean="0"/>
              <a:t>2023/10/03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02CAC-3CF1-BB3F-5D39-BBC141C28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40221-CE85-D42B-A5FE-784ED7678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6F16-AB0B-49F0-8BAA-FE15D5A89038}" type="slidenum">
              <a:rPr lang="en-ZA" smtClean="0"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46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/Relationships>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C9C8-6347-42A3-C125-992D1AE0A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RETINOBLASTOME </a:t>
            </a:r>
            <a:r>
              <a:rPr lang="en-US" dirty="0"/>
              <a:t>: </a:t>
            </a:r>
            <a:br>
              <a:rPr lang="en-US" dirty="0"/>
            </a:br>
            <a:r>
              <a:rPr lang="en-US" sz="5400" b="1" dirty="0">
                <a:highlight>
                  <a:srgbClr val="FFFF00"/>
                </a:highlight>
              </a:rPr>
              <a:t>Un </a:t>
            </a:r>
            <a:r>
              <a:rPr lang="en-US" sz="5400" b="1" dirty="0" err="1">
                <a:highlight>
                  <a:srgbClr val="FFFF00"/>
                </a:highlight>
              </a:rPr>
              <a:t>défi</a:t>
            </a:r>
            <a:r>
              <a:rPr lang="en-US" sz="5400" b="1" dirty="0">
                <a:highlight>
                  <a:srgbClr val="FFFF00"/>
                </a:highlight>
              </a:rPr>
              <a:t> </a:t>
            </a:r>
            <a:r>
              <a:rPr lang="en-US" sz="5400" b="1" dirty="0" err="1">
                <a:highlight>
                  <a:srgbClr val="FFFF00"/>
                </a:highlight>
              </a:rPr>
              <a:t>en</a:t>
            </a:r>
            <a:r>
              <a:rPr lang="en-US" sz="5400" b="1" dirty="0">
                <a:highlight>
                  <a:srgbClr val="FFFF00"/>
                </a:highlight>
              </a:rPr>
              <a:t> Ophthalmologie</a:t>
            </a:r>
            <a:endParaRPr lang="en-ZA" sz="5400" b="1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10351-0DE4-104C-B9E1-86B3544FE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Dr </a:t>
            </a:r>
            <a:r>
              <a:rPr lang="en-US" sz="3200" b="1" dirty="0" err="1">
                <a:highlight>
                  <a:srgbClr val="FFFF00"/>
                </a:highlight>
              </a:rPr>
              <a:t>Dieudonné</a:t>
            </a:r>
            <a:r>
              <a:rPr lang="en-US" sz="3200" b="1" dirty="0">
                <a:highlight>
                  <a:srgbClr val="FFFF00"/>
                </a:highlight>
              </a:rPr>
              <a:t> K. NGOY</a:t>
            </a:r>
          </a:p>
          <a:p>
            <a:r>
              <a:rPr lang="en-US" sz="3200" b="1" dirty="0"/>
              <a:t>Ariel Medical Institute</a:t>
            </a:r>
          </a:p>
          <a:p>
            <a:r>
              <a:rPr lang="en-US" sz="3200" b="1" dirty="0"/>
              <a:t>Kinshasa-Gombe</a:t>
            </a:r>
          </a:p>
          <a:p>
            <a:r>
              <a:rPr lang="en-ZA" sz="3200" b="1" dirty="0" err="1"/>
              <a:t>Octobre</a:t>
            </a:r>
            <a:r>
              <a:rPr lang="en-ZA" sz="3200" b="1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75341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3743B-65C8-B124-9BC1-3199E9F1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physio-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pathologie</a:t>
            </a:r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1D4A7-0A44-D948-8F2B-16414878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736"/>
            <a:ext cx="10515600" cy="4777654"/>
          </a:xfrm>
        </p:spPr>
        <p:txBody>
          <a:bodyPr>
            <a:normAutofit fontScale="70000" lnSpcReduction="20000"/>
          </a:bodyPr>
          <a:lstStyle/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Forme</a:t>
            </a:r>
            <a:r>
              <a:rPr lang="en-US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non </a:t>
            </a:r>
            <a:r>
              <a:rPr lang="en-US" b="1" dirty="0" err="1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Héréditaire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:  due à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l’existence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de 2 alterations au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                                          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niveau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des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celles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somatiques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</a:rPr>
              <a:t>Forme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Héréditaire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: les cellules variant de RB1 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                                  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sont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transmises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via le germ-line.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L’expression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phenotypique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est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variable et due à la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faible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pénétrance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(= </a:t>
            </a:r>
            <a:r>
              <a:rPr lang="en-US" b="1" i="1" dirty="0">
                <a:solidFill>
                  <a:srgbClr val="222222"/>
                </a:solidFill>
                <a:latin typeface="Arial" panose="020B0604020202020204" pitchFamily="34" charset="0"/>
              </a:rPr>
              <a:t>incomplete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222222"/>
                </a:solidFill>
                <a:latin typeface="Arial" panose="020B0604020202020204" pitchFamily="34" charset="0"/>
              </a:rPr>
              <a:t>penetrance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31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Lohmann DR, Gallie BL</a:t>
            </a:r>
            <a:r>
              <a:rPr lang="en-US" sz="3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3100" b="1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Genetics of the Pathophysiology of Retinoblastoma</a:t>
            </a:r>
            <a:r>
              <a:rPr lang="en-US" sz="3100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</a:t>
            </a:r>
            <a:r>
              <a:rPr lang="en-US" sz="3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eLS.:1-7.</a:t>
            </a:r>
            <a:endParaRPr lang="en-ZA" sz="3100" dirty="0"/>
          </a:p>
        </p:txBody>
      </p:sp>
    </p:spTree>
    <p:extLst>
      <p:ext uri="{BB962C8B-B14F-4D97-AF65-F5344CB8AC3E}">
        <p14:creationId xmlns:p14="http://schemas.microsoft.com/office/powerpoint/2010/main" val="121540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89B0-DA55-827C-4934-EC4EC658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Manifestations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cliniques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2C1A9-6467-5B0E-24EA-37B7250D69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sz="3600" dirty="0" err="1"/>
              <a:t>Unilatéral</a:t>
            </a:r>
            <a:endParaRPr lang="en-ZA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5398A-8D0C-0BD7-7F00-9BA0A52DD3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Leukocorie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Strabisme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Exophtalmie</a:t>
            </a:r>
            <a:r>
              <a:rPr lang="en-US" dirty="0"/>
              <a:t> ( </a:t>
            </a:r>
            <a:r>
              <a:rPr lang="en-US" i="1" dirty="0" err="1">
                <a:highlight>
                  <a:srgbClr val="FFFF00"/>
                </a:highlight>
              </a:rPr>
              <a:t>signe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 err="1">
                <a:highlight>
                  <a:srgbClr val="FFFF00"/>
                </a:highlight>
              </a:rPr>
              <a:t>tardif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Shifa JZ, </a:t>
            </a:r>
            <a:r>
              <a:rPr lang="en-US" sz="1400" b="1" i="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Gezmu</a:t>
            </a:r>
            <a:r>
              <a:rPr lang="en-US" sz="1400" b="1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AM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Presenting signs of retinoblastoma at a tertiary level teaching hospital in Ethiopia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Pan African Medical Journal. 2017;28(1).</a:t>
            </a:r>
          </a:p>
          <a:p>
            <a:pPr marL="0" indent="0">
              <a:buNone/>
            </a:pPr>
            <a:r>
              <a:rPr lang="en-US" sz="1400" b="1" dirty="0" err="1">
                <a:highlight>
                  <a:srgbClr val="FFFF00"/>
                </a:highlight>
                <a:latin typeface="Arial" panose="020B0604020202020204" pitchFamily="34" charset="0"/>
              </a:rPr>
              <a:t>Kantenge</a:t>
            </a:r>
            <a:r>
              <a:rPr lang="en-US" sz="1400" b="1" dirty="0">
                <a:highlight>
                  <a:srgbClr val="FFFF00"/>
                </a:highlight>
                <a:latin typeface="Arial" panose="020B0604020202020204" pitchFamily="34" charset="0"/>
              </a:rPr>
              <a:t> et al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Les cancers </a:t>
            </a:r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en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 Afrique francophone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 Letter to the Editors</a:t>
            </a:r>
            <a:endParaRPr lang="en-ZA" sz="1400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F01B5-E9EE-415B-727C-5CFB1C31A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sz="3200" dirty="0" err="1"/>
              <a:t>Bilatéral</a:t>
            </a:r>
            <a:endParaRPr lang="en-ZA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A012E-D8FB-0C3C-A6EB-103241FB03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Leukocorie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*proptosis</a:t>
            </a:r>
          </a:p>
          <a:p>
            <a:pPr marL="0" indent="0">
              <a:buNone/>
            </a:pPr>
            <a:r>
              <a:rPr lang="en-US" dirty="0"/>
              <a:t>*inflammation </a:t>
            </a:r>
            <a:r>
              <a:rPr lang="en-US" dirty="0" err="1"/>
              <a:t>occulaire</a:t>
            </a:r>
            <a:endParaRPr lang="en-US" dirty="0"/>
          </a:p>
          <a:p>
            <a:r>
              <a:rPr lang="en-US" dirty="0" err="1"/>
              <a:t>rarement</a:t>
            </a:r>
            <a:r>
              <a:rPr lang="en-US" dirty="0"/>
              <a:t>: - </a:t>
            </a:r>
            <a:r>
              <a:rPr lang="en-US" dirty="0" err="1"/>
              <a:t>glaucome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-</a:t>
            </a:r>
            <a:r>
              <a:rPr lang="en-US" dirty="0" err="1"/>
              <a:t>perte</a:t>
            </a:r>
            <a:r>
              <a:rPr lang="en-US" dirty="0"/>
              <a:t> de vision</a:t>
            </a:r>
          </a:p>
          <a:p>
            <a:pPr marL="0" indent="0">
              <a:buNone/>
            </a:pPr>
            <a:r>
              <a:rPr lang="en-US" dirty="0"/>
              <a:t>                      -</a:t>
            </a:r>
            <a:r>
              <a:rPr lang="en-US" dirty="0" err="1"/>
              <a:t>hyphema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751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212E-14ED-10FB-8D95-2E10779D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Prise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charge</a:t>
            </a:r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7AE56-70CC-6FD8-8062-EE60CB2A4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Prise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charge Classique</a:t>
            </a:r>
          </a:p>
          <a:p>
            <a:pPr marL="0" indent="0">
              <a:buNone/>
            </a:pPr>
            <a:r>
              <a:rPr lang="en-US" sz="12800" b="1" dirty="0">
                <a:solidFill>
                  <a:srgbClr val="FF0000"/>
                </a:solidFill>
              </a:rPr>
              <a:t>&gt;&gt;&gt;&gt;&gt;&gt;&gt;&gt;&gt;&gt;&gt;</a:t>
            </a:r>
            <a:r>
              <a:rPr lang="en-US" sz="12800" b="1" dirty="0" err="1">
                <a:highlight>
                  <a:srgbClr val="FFFF00"/>
                </a:highlight>
              </a:rPr>
              <a:t>prévenir</a:t>
            </a:r>
            <a:r>
              <a:rPr lang="en-US" sz="12800" b="1" dirty="0">
                <a:highlight>
                  <a:srgbClr val="FFFF00"/>
                </a:highlight>
              </a:rPr>
              <a:t> la </a:t>
            </a:r>
            <a:r>
              <a:rPr lang="en-US" sz="12800" b="1" dirty="0" err="1">
                <a:highlight>
                  <a:srgbClr val="FFFF00"/>
                </a:highlight>
              </a:rPr>
              <a:t>perte</a:t>
            </a:r>
            <a:r>
              <a:rPr lang="en-US" sz="12800" b="1" dirty="0">
                <a:highlight>
                  <a:srgbClr val="FFFF00"/>
                </a:highlight>
              </a:rPr>
              <a:t> de vision et les complications</a:t>
            </a:r>
          </a:p>
          <a:p>
            <a:pPr marL="0" indent="0">
              <a:buNone/>
            </a:pPr>
            <a:endParaRPr lang="en-US" sz="1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800" b="1" dirty="0" err="1">
                <a:solidFill>
                  <a:srgbClr val="FF0000"/>
                </a:solidFill>
              </a:rPr>
              <a:t>Enucléation</a:t>
            </a:r>
            <a:endParaRPr lang="en-US" sz="1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8600" dirty="0"/>
              <a:t>                     </a:t>
            </a:r>
            <a:r>
              <a:rPr lang="en-US" sz="11200" b="1" dirty="0" err="1"/>
              <a:t>Chimiothérapie</a:t>
            </a:r>
            <a:r>
              <a:rPr lang="en-US" sz="8600" b="1" dirty="0"/>
              <a:t> </a:t>
            </a:r>
            <a:r>
              <a:rPr lang="en-US" sz="8600" dirty="0"/>
              <a:t>-   </a:t>
            </a:r>
            <a:r>
              <a:rPr lang="en-US" sz="12800" dirty="0" err="1"/>
              <a:t>Chimiothérapie</a:t>
            </a:r>
            <a:r>
              <a:rPr lang="en-US" sz="12800" dirty="0"/>
              <a:t> / iv</a:t>
            </a:r>
          </a:p>
          <a:p>
            <a:pPr marL="0" indent="0">
              <a:buNone/>
            </a:pPr>
            <a:r>
              <a:rPr lang="en-US" sz="12800" dirty="0"/>
              <a:t>                                       -  </a:t>
            </a:r>
            <a:r>
              <a:rPr lang="en-US" sz="12800" dirty="0" err="1"/>
              <a:t>Chimothérapie</a:t>
            </a:r>
            <a:r>
              <a:rPr lang="en-US" sz="12800" dirty="0"/>
              <a:t> / intra- </a:t>
            </a:r>
            <a:r>
              <a:rPr lang="en-US" sz="12800" dirty="0" err="1"/>
              <a:t>artérielle</a:t>
            </a:r>
            <a:r>
              <a:rPr lang="en-US" sz="12800" dirty="0"/>
              <a:t> </a:t>
            </a:r>
          </a:p>
          <a:p>
            <a:pPr marL="0" indent="0">
              <a:buNone/>
            </a:pPr>
            <a:r>
              <a:rPr lang="en-US" sz="12800" dirty="0"/>
              <a:t>                                  </a:t>
            </a:r>
          </a:p>
          <a:p>
            <a:pPr marL="0" indent="0">
              <a:buNone/>
            </a:pPr>
            <a:r>
              <a:rPr lang="en-US" sz="5800" dirty="0"/>
              <a:t>                                                     </a:t>
            </a:r>
            <a:r>
              <a:rPr lang="en-US" sz="12800" dirty="0">
                <a:highlight>
                  <a:srgbClr val="FFFF00"/>
                </a:highlight>
              </a:rPr>
              <a:t>Anti-</a:t>
            </a:r>
            <a:r>
              <a:rPr lang="en-US" sz="12800" dirty="0" err="1">
                <a:highlight>
                  <a:srgbClr val="FFFF00"/>
                </a:highlight>
              </a:rPr>
              <a:t>émétiques</a:t>
            </a:r>
            <a:endParaRPr lang="en-US" sz="1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5800" dirty="0"/>
              <a:t>                            </a:t>
            </a:r>
          </a:p>
          <a:p>
            <a:pPr marL="0" indent="0">
              <a:buNone/>
            </a:pPr>
            <a:r>
              <a:rPr lang="en-US" sz="14400" dirty="0"/>
              <a:t>                                             </a:t>
            </a:r>
            <a:r>
              <a:rPr lang="en-US" sz="14400" b="1" dirty="0" err="1"/>
              <a:t>Radiothérapie</a:t>
            </a:r>
            <a:endParaRPr lang="en-US" sz="14400" b="1" dirty="0"/>
          </a:p>
          <a:p>
            <a:pPr marL="0" indent="0">
              <a:buNone/>
            </a:pPr>
            <a:r>
              <a:rPr lang="en-US" sz="11200" b="1" dirty="0"/>
              <a:t>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938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112B-19C5-2FD1-93A9-D10ABC8D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 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Prise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en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charge (2)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2A41-14BE-DDB1-0EAD-D1B1829D1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</a:rPr>
              <a:t>Photoablation au Laser </a:t>
            </a:r>
          </a:p>
          <a:p>
            <a:endParaRPr lang="en-US" sz="3600" dirty="0"/>
          </a:p>
          <a:p>
            <a:r>
              <a:rPr lang="en-US" sz="3600" b="1" dirty="0" err="1">
                <a:highlight>
                  <a:srgbClr val="FFFF00"/>
                </a:highlight>
              </a:rPr>
              <a:t>Brachythérapie</a:t>
            </a:r>
            <a:r>
              <a:rPr lang="en-US" sz="3600" dirty="0"/>
              <a:t> ( </a:t>
            </a:r>
            <a:r>
              <a:rPr lang="en-US" sz="3600" i="1" dirty="0"/>
              <a:t>à </a:t>
            </a:r>
            <a:r>
              <a:rPr lang="en-US" sz="3600" i="1" dirty="0" err="1"/>
              <a:t>l’aide</a:t>
            </a:r>
            <a:r>
              <a:rPr lang="en-US" sz="3600" i="1" dirty="0"/>
              <a:t> des plaques </a:t>
            </a:r>
            <a:r>
              <a:rPr lang="en-US" sz="3600" i="1" dirty="0" err="1"/>
              <a:t>radioactives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2400" b="1" dirty="0">
                <a:highlight>
                  <a:srgbClr val="FFFF00"/>
                </a:highlight>
              </a:rPr>
              <a:t>Hampejskova L et al</a:t>
            </a:r>
            <a:r>
              <a:rPr lang="en-US" sz="2400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A tool for planning retinoblastoma services in sub-Saharan Africa, 2016</a:t>
            </a:r>
            <a:endParaRPr lang="en-Z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3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A9FC9-AEC9-8B8E-E37E-D8F9233E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 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Risque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de transmission</a:t>
            </a:r>
            <a:endParaRPr lang="en-ZA" i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1AE5-9231-A6FE-9181-81066733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 </a:t>
            </a:r>
            <a:r>
              <a:rPr lang="en-US" dirty="0" err="1"/>
              <a:t>Bilatéral</a:t>
            </a:r>
            <a:r>
              <a:rPr lang="en-US" dirty="0"/>
              <a:t> : </a:t>
            </a:r>
            <a:r>
              <a:rPr lang="en-US" b="1" dirty="0"/>
              <a:t>50%</a:t>
            </a:r>
          </a:p>
          <a:p>
            <a:endParaRPr lang="en-US" dirty="0"/>
          </a:p>
          <a:p>
            <a:r>
              <a:rPr lang="en-US" dirty="0"/>
              <a:t>RB </a:t>
            </a:r>
            <a:r>
              <a:rPr lang="en-US" dirty="0" err="1"/>
              <a:t>Unilatéral</a:t>
            </a:r>
            <a:r>
              <a:rPr lang="en-US" dirty="0"/>
              <a:t>: </a:t>
            </a:r>
            <a:r>
              <a:rPr lang="en-US" dirty="0">
                <a:highlight>
                  <a:srgbClr val="FFFF00"/>
                </a:highlight>
              </a:rPr>
              <a:t>7.5%</a:t>
            </a:r>
          </a:p>
          <a:p>
            <a:endParaRPr lang="en-US" dirty="0"/>
          </a:p>
          <a:p>
            <a:r>
              <a:rPr lang="en-US" dirty="0" err="1"/>
              <a:t>Risque</a:t>
            </a:r>
            <a:r>
              <a:rPr lang="en-US" dirty="0"/>
              <a:t> de transmission aux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membres</a:t>
            </a:r>
            <a:r>
              <a:rPr lang="en-US" dirty="0"/>
              <a:t> de la </a:t>
            </a:r>
            <a:r>
              <a:rPr lang="en-US" dirty="0" err="1"/>
              <a:t>fratrie</a:t>
            </a:r>
            <a:r>
              <a:rPr lang="en-US" dirty="0"/>
              <a:t>: </a:t>
            </a:r>
            <a:r>
              <a:rPr lang="en-US" b="1" dirty="0">
                <a:solidFill>
                  <a:schemeClr val="tx2"/>
                </a:solidFill>
              </a:rPr>
              <a:t>5%</a:t>
            </a:r>
            <a:endParaRPr lang="en-Z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6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5CBF-50FB-766C-7A02-85554D57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 :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Prévention</a:t>
            </a:r>
            <a:endParaRPr lang="en-ZA" i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12A0C-065E-FFD5-E644-C907A207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AUCUNE </a:t>
            </a:r>
            <a:r>
              <a:rPr lang="en-US" b="1" dirty="0" err="1">
                <a:highlight>
                  <a:srgbClr val="FFFF00"/>
                </a:highlight>
              </a:rPr>
              <a:t>stratégie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dirty="0"/>
              <a:t>de </a:t>
            </a:r>
            <a:r>
              <a:rPr lang="en-US" dirty="0" err="1"/>
              <a:t>prévention</a:t>
            </a:r>
            <a:r>
              <a:rPr lang="en-US" dirty="0"/>
              <a:t> </a:t>
            </a:r>
            <a:r>
              <a:rPr lang="en-US" dirty="0" err="1"/>
              <a:t>jusqu’à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jour!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557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F229-8DAC-3015-4E20-F7DE3BA6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 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Taux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de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survie</a:t>
            </a:r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E7E0D-9EA4-9542-5CC1-7CE3C07F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8782" cy="466725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FAIBLE </a:t>
            </a:r>
            <a:r>
              <a:rPr lang="en-US" b="1" dirty="0" err="1"/>
              <a:t>en</a:t>
            </a:r>
            <a:r>
              <a:rPr lang="en-US" b="1" dirty="0"/>
              <a:t> ASS* </a:t>
            </a:r>
            <a:r>
              <a:rPr lang="en-US" dirty="0"/>
              <a:t>→ Ghana &lt; 50%</a:t>
            </a:r>
          </a:p>
          <a:p>
            <a:pPr marL="0" indent="0">
              <a:buNone/>
            </a:pPr>
            <a:r>
              <a:rPr lang="en-US" dirty="0"/>
              <a:t>                                 Kenya  &lt; 26.6% et </a:t>
            </a:r>
            <a:r>
              <a:rPr lang="en-US" b="1" dirty="0"/>
              <a:t>une </a:t>
            </a:r>
            <a:r>
              <a:rPr lang="en-US" b="1" dirty="0">
                <a:highlight>
                  <a:srgbClr val="FFFF00"/>
                </a:highlight>
              </a:rPr>
              <a:t>Moyenne de 20% </a:t>
            </a:r>
            <a:r>
              <a:rPr lang="en-US" dirty="0"/>
              <a:t>dans les </a:t>
            </a:r>
            <a:r>
              <a:rPr lang="en-US" b="1" dirty="0">
                <a:highlight>
                  <a:srgbClr val="FFFF00"/>
                </a:highlight>
              </a:rPr>
              <a:t>pays à </a:t>
            </a:r>
            <a:r>
              <a:rPr lang="en-US" b="1" dirty="0" err="1">
                <a:highlight>
                  <a:srgbClr val="FFFF00"/>
                </a:highlight>
              </a:rPr>
              <a:t>faibles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revenus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MAIS, </a:t>
            </a:r>
            <a:r>
              <a:rPr lang="en-US" b="1" dirty="0">
                <a:solidFill>
                  <a:srgbClr val="FF0000"/>
                </a:solidFill>
              </a:rPr>
              <a:t>plus </a:t>
            </a:r>
            <a:r>
              <a:rPr lang="en-US" b="1" dirty="0" err="1">
                <a:solidFill>
                  <a:srgbClr val="FF0000"/>
                </a:solidFill>
              </a:rPr>
              <a:t>élevé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dans les pays à haut </a:t>
            </a:r>
            <a:r>
              <a:rPr lang="en-US" dirty="0" err="1"/>
              <a:t>revenus</a:t>
            </a:r>
            <a:r>
              <a:rPr lang="en-US" dirty="0"/>
              <a:t> :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&gt; 90%, </a:t>
            </a:r>
            <a:r>
              <a:rPr lang="en-US" dirty="0"/>
              <a:t>Canda, UK, USA</a:t>
            </a:r>
          </a:p>
          <a:p>
            <a:pPr marL="0" indent="0">
              <a:buNone/>
            </a:pPr>
            <a:r>
              <a:rPr lang="en-US" b="1" dirty="0"/>
              <a:t>Raisons</a:t>
            </a:r>
            <a:r>
              <a:rPr lang="en-US" dirty="0"/>
              <a:t>: - </a:t>
            </a:r>
            <a:r>
              <a:rPr lang="en-US" dirty="0" err="1"/>
              <a:t>détection</a:t>
            </a:r>
            <a:r>
              <a:rPr lang="en-US" dirty="0"/>
              <a:t> </a:t>
            </a:r>
            <a:r>
              <a:rPr lang="en-US" dirty="0" err="1"/>
              <a:t>rapide</a:t>
            </a:r>
            <a:r>
              <a:rPr lang="en-US" dirty="0"/>
              <a:t>, confirmation </a:t>
            </a:r>
            <a:r>
              <a:rPr lang="en-US" dirty="0" err="1"/>
              <a:t>diagnostique</a:t>
            </a:r>
            <a:r>
              <a:rPr lang="en-US" dirty="0"/>
              <a:t> </a:t>
            </a:r>
            <a:r>
              <a:rPr lang="en-US" dirty="0" err="1"/>
              <a:t>rapide</a:t>
            </a:r>
            <a:r>
              <a:rPr lang="en-US" dirty="0"/>
              <a:t>,  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i="1" dirty="0" err="1">
                <a:highlight>
                  <a:srgbClr val="FFFF00"/>
                </a:highlight>
              </a:rPr>
              <a:t>moins</a:t>
            </a:r>
            <a:r>
              <a:rPr lang="en-US" i="1" dirty="0">
                <a:highlight>
                  <a:srgbClr val="FFFF00"/>
                </a:highlight>
              </a:rPr>
              <a:t> de 72h 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multidisciplinaire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ZA" sz="2000" b="1" dirty="0"/>
              <a:t>*ASS: Afrique sub-</a:t>
            </a:r>
            <a:r>
              <a:rPr lang="en-ZA" sz="2000" b="1" dirty="0" err="1"/>
              <a:t>Saharienne</a:t>
            </a: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1637726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FC8B-66E0-DD93-FCA4-DAD6C07A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 :Conclusion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7F280-56F2-6EC4-B7E5-7F6928E0F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 RB </a:t>
            </a:r>
            <a:r>
              <a:rPr lang="en-US" dirty="0" err="1"/>
              <a:t>est</a:t>
            </a:r>
            <a:r>
              <a:rPr lang="en-US" dirty="0"/>
              <a:t> une </a:t>
            </a:r>
            <a:r>
              <a:rPr lang="en-US" dirty="0" err="1"/>
              <a:t>tumeur</a:t>
            </a:r>
            <a:r>
              <a:rPr lang="en-US" dirty="0"/>
              <a:t> </a:t>
            </a:r>
            <a:r>
              <a:rPr lang="en-US" dirty="0" err="1"/>
              <a:t>néoplasique</a:t>
            </a:r>
            <a:r>
              <a:rPr lang="en-US" dirty="0"/>
              <a:t> , curable. Les conditions </a:t>
            </a:r>
            <a:r>
              <a:rPr lang="en-US" dirty="0" err="1"/>
              <a:t>ont</a:t>
            </a:r>
            <a:r>
              <a:rPr lang="en-US" dirty="0"/>
              <a:t> déjà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evoquées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 </a:t>
            </a:r>
            <a:r>
              <a:rPr lang="en-US" b="1" dirty="0" err="1"/>
              <a:t>prévalence</a:t>
            </a:r>
            <a:r>
              <a:rPr lang="en-US" b="1" dirty="0"/>
              <a:t> </a:t>
            </a:r>
            <a:r>
              <a:rPr lang="en-US" dirty="0" err="1"/>
              <a:t>est</a:t>
            </a:r>
            <a:r>
              <a:rPr lang="en-US" dirty="0"/>
              <a:t> de </a:t>
            </a:r>
            <a:r>
              <a:rPr lang="en-US" b="1" dirty="0">
                <a:highlight>
                  <a:srgbClr val="FFFF00"/>
                </a:highlight>
              </a:rPr>
              <a:t>2% a 4% </a:t>
            </a:r>
            <a:r>
              <a:rPr lang="en-US" dirty="0" err="1"/>
              <a:t>parmi</a:t>
            </a:r>
            <a:r>
              <a:rPr lang="en-US" dirty="0"/>
              <a:t> les cancers de </a:t>
            </a:r>
            <a:r>
              <a:rPr lang="en-US" dirty="0" err="1"/>
              <a:t>l’Enfant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 </a:t>
            </a:r>
            <a:r>
              <a:rPr lang="en-US" b="1" dirty="0" err="1"/>
              <a:t>survie</a:t>
            </a:r>
            <a:r>
              <a:rPr lang="en-US" b="1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au </a:t>
            </a:r>
            <a:r>
              <a:rPr lang="en-US" dirty="0" err="1"/>
              <a:t>delà</a:t>
            </a:r>
            <a:r>
              <a:rPr lang="en-US" dirty="0"/>
              <a:t> de 95%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prise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charge change au fil des </a:t>
            </a:r>
            <a:r>
              <a:rPr lang="en-US" dirty="0" err="1"/>
              <a:t>nouveautés</a:t>
            </a:r>
            <a:r>
              <a:rPr lang="en-US" dirty="0"/>
              <a:t> </a:t>
            </a:r>
            <a:r>
              <a:rPr lang="en-US" dirty="0" err="1"/>
              <a:t>pharmacologiques</a:t>
            </a:r>
            <a:endParaRPr lang="en-US" dirty="0"/>
          </a:p>
          <a:p>
            <a:r>
              <a:rPr lang="en-US" b="1" dirty="0"/>
              <a:t>La </a:t>
            </a:r>
            <a:r>
              <a:rPr lang="en-US" b="1" dirty="0" err="1"/>
              <a:t>Brachythérapie</a:t>
            </a:r>
            <a:r>
              <a:rPr lang="en-US" b="1" dirty="0"/>
              <a:t> </a:t>
            </a:r>
            <a:r>
              <a:rPr lang="en-US" dirty="0"/>
              <a:t>et les </a:t>
            </a:r>
            <a:r>
              <a:rPr lang="en-US" b="1" dirty="0"/>
              <a:t>nouveaux cocktails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Oncologie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du </a:t>
            </a:r>
            <a:r>
              <a:rPr lang="en-US" dirty="0" err="1"/>
              <a:t>ressort</a:t>
            </a:r>
            <a:r>
              <a:rPr lang="en-US" dirty="0"/>
              <a:t> des </a:t>
            </a:r>
            <a:r>
              <a:rPr lang="en-US" dirty="0" err="1"/>
              <a:t>Radiothérapeutes</a:t>
            </a:r>
            <a:r>
              <a:rPr lang="en-US" dirty="0"/>
              <a:t> et des </a:t>
            </a:r>
            <a:r>
              <a:rPr lang="en-US" dirty="0" err="1"/>
              <a:t>Oncologues</a:t>
            </a:r>
            <a:r>
              <a:rPr lang="en-US" dirty="0"/>
              <a:t>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935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CC75-48E5-5CBE-57FA-CA4B4C20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RETINOBLASTOME: Définition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914F1-B9EE-2BCF-3854-797272E5C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74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 cancer </a:t>
            </a:r>
            <a:r>
              <a:rPr lang="en-US" b="1" dirty="0"/>
              <a:t>le plus </a:t>
            </a:r>
            <a:r>
              <a:rPr lang="en-US" b="1" dirty="0" err="1"/>
              <a:t>commun</a:t>
            </a:r>
            <a:r>
              <a:rPr lang="en-US" b="1" dirty="0"/>
              <a:t> </a:t>
            </a:r>
            <a:r>
              <a:rPr lang="en-US" dirty="0"/>
              <a:t>chez les enfants</a:t>
            </a:r>
          </a:p>
          <a:p>
            <a:r>
              <a:rPr lang="en-US" dirty="0">
                <a:highlight>
                  <a:srgbClr val="FFFF00"/>
                </a:highlight>
              </a:rPr>
              <a:t>10% </a:t>
            </a:r>
            <a:r>
              <a:rPr lang="en-US" dirty="0"/>
              <a:t>des maladies </a:t>
            </a:r>
            <a:r>
              <a:rPr lang="en-US" dirty="0" err="1"/>
              <a:t>ont</a:t>
            </a:r>
            <a:r>
              <a:rPr lang="en-US" dirty="0"/>
              <a:t> une </a:t>
            </a:r>
            <a:r>
              <a:rPr lang="en-US" b="1" dirty="0" err="1">
                <a:highlight>
                  <a:srgbClr val="FFFF00"/>
                </a:highlight>
              </a:rPr>
              <a:t>histoire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familiale</a:t>
            </a:r>
            <a:endParaRPr lang="en-US" b="1" dirty="0">
              <a:highlight>
                <a:srgbClr val="FFFF00"/>
              </a:highlight>
            </a:endParaRPr>
          </a:p>
          <a:p>
            <a:r>
              <a:rPr lang="en-US" dirty="0"/>
              <a:t>Cause majeure de </a:t>
            </a:r>
            <a:r>
              <a:rPr lang="en-US" b="1" dirty="0" err="1"/>
              <a:t>mortalité</a:t>
            </a:r>
            <a:r>
              <a:rPr lang="en-US" dirty="0"/>
              <a:t> chez les </a:t>
            </a:r>
            <a:r>
              <a:rPr lang="en-US" b="1" dirty="0" err="1"/>
              <a:t>moins</a:t>
            </a:r>
            <a:r>
              <a:rPr lang="en-US" b="1" dirty="0"/>
              <a:t> de 5 </a:t>
            </a:r>
            <a:r>
              <a:rPr lang="en-US" b="1" dirty="0" err="1"/>
              <a:t>ans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En ASS* : </a:t>
            </a:r>
            <a:r>
              <a:rPr lang="en-US" b="1" dirty="0">
                <a:highlight>
                  <a:srgbClr val="FFFF00"/>
                </a:highlight>
              </a:rPr>
              <a:t>Kaposi’s Sarcoma (HIV &amp; HHV-8)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      Burkitt’s Lymphoma     </a:t>
            </a:r>
            <a:r>
              <a:rPr lang="en-US" b="1" dirty="0" err="1">
                <a:solidFill>
                  <a:srgbClr val="0070C0"/>
                </a:solidFill>
              </a:rPr>
              <a:t>Leucémie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aigue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lymphoblastique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/>
              <a:t>                          </a:t>
            </a:r>
            <a:r>
              <a:rPr lang="en-US" b="1" dirty="0" err="1"/>
              <a:t>Rétinoblastome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Hampejskova L et 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tool for planning retinoblastoma services in sub-Saharan Africa, 2016</a:t>
            </a:r>
            <a:endParaRPr kumimoji="0" lang="en-ZA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09476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BBB4-0AFB-A898-92C9-A63405E1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Epidemiologie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2C79-C0C5-BFE3-9FA3-495A3FEB6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7854"/>
            <a:ext cx="10661073" cy="51123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Au monde: </a:t>
            </a:r>
            <a:r>
              <a:rPr lang="en-US" b="1" dirty="0"/>
              <a:t>1/15.000-20.000 </a:t>
            </a:r>
            <a:r>
              <a:rPr lang="en-US" dirty="0"/>
              <a:t>naissances </a:t>
            </a:r>
            <a:r>
              <a:rPr lang="en-US" dirty="0" err="1"/>
              <a:t>vivantes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b="1" dirty="0">
                <a:highlight>
                  <a:srgbClr val="FFFF00"/>
                </a:highlight>
              </a:rPr>
              <a:t>70%</a:t>
            </a:r>
            <a:r>
              <a:rPr lang="en-US" dirty="0"/>
              <a:t> RB </a:t>
            </a:r>
            <a:r>
              <a:rPr lang="en-US" dirty="0" err="1"/>
              <a:t>unliatéral</a:t>
            </a:r>
            <a:r>
              <a:rPr lang="en-US" dirty="0"/>
              <a:t> et curable</a:t>
            </a:r>
          </a:p>
          <a:p>
            <a:endParaRPr lang="en-US" dirty="0"/>
          </a:p>
          <a:p>
            <a:r>
              <a:rPr lang="en-US" dirty="0"/>
              <a:t>En Afrique: </a:t>
            </a:r>
            <a:r>
              <a:rPr lang="en-US" dirty="0" err="1"/>
              <a:t>en</a:t>
            </a:r>
            <a:r>
              <a:rPr lang="en-US" dirty="0"/>
              <a:t> 2012, 163.000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diagnostiqués</a:t>
            </a:r>
            <a:r>
              <a:rPr lang="en-US" dirty="0"/>
              <a:t>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b="1" dirty="0"/>
              <a:t>84% dans les pays à </a:t>
            </a:r>
            <a:r>
              <a:rPr lang="en-US" b="1" dirty="0" err="1"/>
              <a:t>faibles</a:t>
            </a:r>
            <a:r>
              <a:rPr lang="en-US" b="1" dirty="0"/>
              <a:t> </a:t>
            </a:r>
            <a:r>
              <a:rPr lang="en-US" b="1" dirty="0" err="1"/>
              <a:t>revenus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2: </a:t>
            </a:r>
            <a:r>
              <a:rPr lang="en-US" dirty="0">
                <a:highlight>
                  <a:srgbClr val="FFFF00"/>
                </a:highlight>
              </a:rPr>
              <a:t>En Afrique Centrale</a:t>
            </a:r>
            <a:r>
              <a:rPr lang="en-US" dirty="0"/>
              <a:t>: </a:t>
            </a:r>
            <a:r>
              <a:rPr lang="en-US" b="1" dirty="0"/>
              <a:t>Pas</a:t>
            </a:r>
            <a:r>
              <a:rPr lang="en-US" dirty="0"/>
              <a:t> </a:t>
            </a:r>
            <a:r>
              <a:rPr lang="en-US" dirty="0" err="1"/>
              <a:t>d’études</a:t>
            </a:r>
            <a:r>
              <a:rPr lang="en-US" dirty="0"/>
              <a:t> de population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>
                <a:solidFill>
                  <a:schemeClr val="tx2"/>
                </a:solidFill>
              </a:rPr>
              <a:t>En RDC</a:t>
            </a:r>
            <a:r>
              <a:rPr lang="en-US" dirty="0"/>
              <a:t>: </a:t>
            </a:r>
            <a:r>
              <a:rPr lang="en-US" b="1" dirty="0" err="1"/>
              <a:t>Peu</a:t>
            </a:r>
            <a:r>
              <a:rPr lang="en-US" dirty="0"/>
              <a:t> </a:t>
            </a:r>
            <a:r>
              <a:rPr lang="en-US" dirty="0" err="1"/>
              <a:t>d’études</a:t>
            </a:r>
            <a:r>
              <a:rPr lang="en-US" dirty="0"/>
              <a:t> </a:t>
            </a:r>
            <a:r>
              <a:rPr lang="en-US" dirty="0" err="1"/>
              <a:t>hospitalières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ZA" sz="2600" b="1" dirty="0" err="1"/>
              <a:t>Kabedi</a:t>
            </a:r>
            <a:r>
              <a:rPr lang="en-ZA" sz="2600" b="1" dirty="0"/>
              <a:t> N et al</a:t>
            </a:r>
            <a:r>
              <a:rPr lang="en-ZA" sz="2600" b="1" dirty="0">
                <a:solidFill>
                  <a:srgbClr val="0070C0"/>
                </a:solidFill>
              </a:rPr>
              <a:t>. </a:t>
            </a:r>
            <a:r>
              <a:rPr lang="en-ZA" sz="2600" b="1" dirty="0">
                <a:solidFill>
                  <a:srgbClr val="FF0000"/>
                </a:solidFill>
              </a:rPr>
              <a:t>Profile of retinal diseases in adults attending  two eye clinics in Kinshasa, Dem Rep of Congo, </a:t>
            </a:r>
            <a:r>
              <a:rPr lang="en-ZA" sz="2600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62293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CB44D-FE85-67AB-7FC9-8B1BAED3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Epidémiologie</a:t>
            </a:r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5E3C-727F-84B0-5D87-749592EF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RB </a:t>
            </a:r>
            <a:r>
              <a:rPr lang="en-US" dirty="0" err="1"/>
              <a:t>affecte</a:t>
            </a:r>
            <a:r>
              <a:rPr lang="en-US" dirty="0"/>
              <a:t> environ  </a:t>
            </a:r>
            <a:r>
              <a:rPr lang="en-US" b="1" dirty="0">
                <a:solidFill>
                  <a:srgbClr val="FF0000"/>
                </a:solidFill>
              </a:rPr>
              <a:t>2%-4% des </a:t>
            </a:r>
            <a:r>
              <a:rPr lang="en-US" b="1" dirty="0" err="1">
                <a:solidFill>
                  <a:srgbClr val="FF0000"/>
                </a:solidFill>
              </a:rPr>
              <a:t>néoplasmes</a:t>
            </a:r>
            <a:r>
              <a:rPr lang="en-US" b="1" dirty="0">
                <a:solidFill>
                  <a:srgbClr val="FF0000"/>
                </a:solidFill>
              </a:rPr>
              <a:t> chez </a:t>
            </a:r>
            <a:r>
              <a:rPr lang="en-US" b="1" dirty="0" err="1">
                <a:solidFill>
                  <a:srgbClr val="FF0000"/>
                </a:solidFill>
              </a:rPr>
              <a:t>l’Enfant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Prévalence</a:t>
            </a:r>
            <a:r>
              <a:rPr lang="en-US" dirty="0"/>
              <a:t> </a:t>
            </a:r>
            <a:r>
              <a:rPr lang="en-US" dirty="0" err="1"/>
              <a:t>varie</a:t>
            </a:r>
            <a:r>
              <a:rPr lang="en-US" dirty="0"/>
              <a:t> entre </a:t>
            </a:r>
            <a:r>
              <a:rPr lang="en-US" b="1" dirty="0"/>
              <a:t>1/15.000-20.000 </a:t>
            </a:r>
            <a:r>
              <a:rPr lang="en-US" b="1" dirty="0" err="1"/>
              <a:t>cas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RB </a:t>
            </a:r>
            <a:r>
              <a:rPr lang="en-US" dirty="0" err="1"/>
              <a:t>occure</a:t>
            </a:r>
            <a:r>
              <a:rPr lang="en-US" dirty="0"/>
              <a:t> </a:t>
            </a:r>
            <a:r>
              <a:rPr lang="en-US" dirty="0" err="1"/>
              <a:t>sporadiquement</a:t>
            </a:r>
            <a:r>
              <a:rPr lang="en-US" dirty="0"/>
              <a:t> a 60%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bilatéral</a:t>
            </a:r>
            <a:r>
              <a:rPr lang="en-US" dirty="0"/>
              <a:t> dans 40%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kumimoji="0" lang="en-ZA" sz="20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Ghassemi</a:t>
            </a:r>
            <a:r>
              <a:rPr kumimoji="0" lang="en-ZA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et al</a:t>
            </a:r>
            <a:r>
              <a:rPr kumimoji="0" lang="en-ZA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Risk definition and management strategies in retinoblastoma: current perspectives. </a:t>
            </a: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Clinical Ophthalmology. 2015 Jun 8:985-94.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47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25ED-F25F-ADA1-8EE0-EFFDE7FE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</a:t>
            </a:r>
            <a:r>
              <a:rPr lang="en-US" dirty="0"/>
              <a:t> </a:t>
            </a:r>
            <a:r>
              <a:rPr lang="en-US" b="1" dirty="0" err="1"/>
              <a:t>Localisation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F8A-C833-BE23-940D-FA9538AA1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 Afrique sub-</a:t>
            </a:r>
            <a:r>
              <a:rPr lang="en-US" dirty="0" err="1"/>
              <a:t>Saharienne</a:t>
            </a:r>
            <a:r>
              <a:rPr lang="en-US" dirty="0"/>
              <a:t>: la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b="1" dirty="0">
                <a:highlight>
                  <a:srgbClr val="FFFF00"/>
                </a:highlight>
              </a:rPr>
              <a:t>la plus </a:t>
            </a:r>
            <a:r>
              <a:rPr lang="en-US" b="1" dirty="0" err="1">
                <a:highlight>
                  <a:srgbClr val="FFFF00"/>
                </a:highlight>
              </a:rPr>
              <a:t>prévalente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le RB </a:t>
            </a:r>
            <a:r>
              <a:rPr lang="en-US" dirty="0" err="1"/>
              <a:t>Extraocculaire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Plus </a:t>
            </a:r>
            <a:r>
              <a:rPr lang="en-US" dirty="0" err="1"/>
              <a:t>fréquent</a:t>
            </a:r>
            <a:r>
              <a:rPr lang="en-US" dirty="0"/>
              <a:t> à </a:t>
            </a:r>
            <a:r>
              <a:rPr lang="en-US" b="1" dirty="0"/>
              <a:t>l’oeil gauche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Plus </a:t>
            </a:r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b="1" dirty="0"/>
              <a:t>UNILATERAL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* En </a:t>
            </a:r>
            <a:r>
              <a:rPr lang="en-US" b="1" dirty="0" err="1"/>
              <a:t>cas</a:t>
            </a:r>
            <a:r>
              <a:rPr lang="en-US" b="1" dirty="0"/>
              <a:t> de diagnostic </a:t>
            </a:r>
            <a:r>
              <a:rPr lang="en-US" b="1" dirty="0" err="1"/>
              <a:t>tardif</a:t>
            </a:r>
            <a:r>
              <a:rPr lang="en-US" b="1" dirty="0"/>
              <a:t> &gt;&gt;&gt; </a:t>
            </a:r>
            <a:r>
              <a:rPr lang="en-US" b="1" dirty="0" err="1"/>
              <a:t>Extraocculaire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51437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4097-A419-6D80-2CB5-C9AF3A4E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Mécanisme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/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Etiologie</a:t>
            </a:r>
            <a:endParaRPr lang="en-ZA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5E098-6850-7A5E-94AF-FD0614498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024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 RB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causé</a:t>
            </a:r>
            <a:r>
              <a:rPr lang="en-US" dirty="0"/>
              <a:t> par  → </a:t>
            </a:r>
            <a:r>
              <a:rPr lang="en-US" i="1" dirty="0"/>
              <a:t>mutation </a:t>
            </a:r>
            <a:r>
              <a:rPr lang="en-US" i="1" dirty="0" err="1"/>
              <a:t>genétique</a:t>
            </a:r>
            <a:r>
              <a:rPr lang="en-US" i="1" dirty="0"/>
              <a:t> du </a:t>
            </a:r>
            <a:r>
              <a:rPr lang="en-US" i="1" dirty="0" err="1"/>
              <a:t>gène</a:t>
            </a:r>
            <a:r>
              <a:rPr lang="en-US" i="1" dirty="0"/>
              <a:t> RB</a:t>
            </a:r>
          </a:p>
          <a:p>
            <a:pPr marL="0" indent="0">
              <a:buNone/>
            </a:pPr>
            <a:r>
              <a:rPr lang="en-US" i="1" dirty="0"/>
              <a:t>                        </a:t>
            </a:r>
          </a:p>
          <a:p>
            <a:pPr marL="0" indent="0">
              <a:buNone/>
            </a:pPr>
            <a:r>
              <a:rPr lang="en-US" i="1" dirty="0"/>
              <a:t>                                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lang="en-US" i="1" dirty="0"/>
              <a:t> </a:t>
            </a:r>
            <a:r>
              <a:rPr lang="en-US" i="1" dirty="0" err="1"/>
              <a:t>délétion</a:t>
            </a:r>
            <a:r>
              <a:rPr lang="en-US" i="1" dirty="0"/>
              <a:t> du chromosome 13q14</a:t>
            </a:r>
          </a:p>
          <a:p>
            <a:pPr marL="0" indent="0">
              <a:buNone/>
            </a:pPr>
            <a:r>
              <a:rPr lang="en-US" i="1" dirty="0" err="1"/>
              <a:t>Ces</a:t>
            </a:r>
            <a:r>
              <a:rPr lang="en-US" i="1" dirty="0"/>
              <a:t> mutations </a:t>
            </a:r>
            <a:r>
              <a:rPr lang="en-US" i="1" dirty="0" err="1"/>
              <a:t>affectent</a:t>
            </a:r>
            <a:r>
              <a:rPr lang="en-US" i="1" dirty="0"/>
              <a:t> les cellules “germ-line” . </a:t>
            </a:r>
            <a:r>
              <a:rPr lang="en-US" b="1" i="1" dirty="0"/>
              <a:t>La cause des mutations </a:t>
            </a:r>
            <a:r>
              <a:rPr lang="en-US" b="1" i="1" dirty="0" err="1"/>
              <a:t>est</a:t>
            </a:r>
            <a:r>
              <a:rPr lang="en-US" b="1" i="1" dirty="0"/>
              <a:t> inconnue!!!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*</a:t>
            </a:r>
            <a:r>
              <a:rPr lang="en-US" i="1" dirty="0">
                <a:highlight>
                  <a:srgbClr val="FFFF00"/>
                </a:highlight>
              </a:rPr>
              <a:t>50%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aux descendants (</a:t>
            </a:r>
            <a:r>
              <a:rPr lang="en-US" b="1" dirty="0">
                <a:highlight>
                  <a:srgbClr val="FFFF00"/>
                </a:highlight>
              </a:rPr>
              <a:t>RB </a:t>
            </a:r>
            <a:r>
              <a:rPr lang="en-US" b="1" dirty="0" err="1">
                <a:highlight>
                  <a:srgbClr val="FFFF00"/>
                </a:highlight>
              </a:rPr>
              <a:t>Bilatéral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b="1" dirty="0"/>
              <a:t>10%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aux descendants dans le </a:t>
            </a:r>
            <a:r>
              <a:rPr lang="en-US" b="1" dirty="0"/>
              <a:t>RB </a:t>
            </a:r>
            <a:r>
              <a:rPr lang="en-US" b="1" dirty="0" err="1"/>
              <a:t>Unilatéral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Hampejskova L et 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tool for planning retinoblastoma services in sub-Saharan Africa, 2016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70453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8CCC-AD4F-9C33-1A90-0DE2A566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Voies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de dissemination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F046D-6734-5E1D-2821-ED67C92CA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</a:t>
            </a:r>
            <a:r>
              <a:rPr lang="en-US" b="1" dirty="0"/>
              <a:t>Directe infiltration </a:t>
            </a:r>
            <a:r>
              <a:rPr lang="en-US" dirty="0"/>
              <a:t>du Nerf OPTIQUE …→… </a:t>
            </a:r>
            <a:r>
              <a:rPr lang="en-US" dirty="0" err="1">
                <a:highlight>
                  <a:srgbClr val="FFFF00"/>
                </a:highlight>
              </a:rPr>
              <a:t>Systeme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Nerveux</a:t>
            </a:r>
            <a:r>
              <a:rPr lang="en-US" dirty="0">
                <a:highlight>
                  <a:srgbClr val="FFFF00"/>
                </a:highlight>
              </a:rPr>
              <a:t> Central</a:t>
            </a:r>
          </a:p>
          <a:p>
            <a:pPr marL="0" indent="0">
              <a:buNone/>
            </a:pPr>
            <a:r>
              <a:rPr lang="en-US" dirty="0"/>
              <a:t>2. Choroide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sclera 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ORBIT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3.Hematogene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Poumons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, Foie,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4.Lymphatiques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Conjonctives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paupieres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et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tissus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extraocculaires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Shifa JZ,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Gezmu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Presenting signs of retinoblastoma at a tertiary level teaching hospital in Ethiopia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Pan African Medical Journal. 2017;28(1).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235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6A0E1-7E82-FE65-3D13-04796FB2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Facteurs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de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Risque</a:t>
            </a:r>
            <a:endParaRPr lang="en-ZA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9533E-A78C-DE44-CFD3-83E04B042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ZA" sz="3800" b="1" dirty="0" err="1">
                <a:highlight>
                  <a:srgbClr val="FFFF00"/>
                </a:highlight>
              </a:rPr>
              <a:t>Facteurs</a:t>
            </a:r>
            <a:r>
              <a:rPr lang="en-ZA" sz="3800" b="1" dirty="0">
                <a:highlight>
                  <a:srgbClr val="FFFF00"/>
                </a:highlight>
              </a:rPr>
              <a:t> </a:t>
            </a:r>
            <a:r>
              <a:rPr lang="en-ZA" sz="3800" b="1" dirty="0" err="1">
                <a:highlight>
                  <a:srgbClr val="FFFF00"/>
                </a:highlight>
              </a:rPr>
              <a:t>cliniques</a:t>
            </a:r>
            <a:r>
              <a:rPr lang="en-ZA" sz="3800" b="1" dirty="0">
                <a:highlight>
                  <a:srgbClr val="FFFF00"/>
                </a:highlight>
              </a:rPr>
              <a:t> de haut </a:t>
            </a:r>
            <a:r>
              <a:rPr lang="en-ZA" sz="3800" b="1" dirty="0" err="1">
                <a:highlight>
                  <a:srgbClr val="FFFF00"/>
                </a:highlight>
              </a:rPr>
              <a:t>risque</a:t>
            </a:r>
            <a:r>
              <a:rPr lang="en-ZA" sz="3800" dirty="0"/>
              <a:t>: </a:t>
            </a:r>
          </a:p>
          <a:p>
            <a:r>
              <a:rPr lang="en-ZA" sz="3800" dirty="0"/>
              <a:t>Age </a:t>
            </a:r>
          </a:p>
          <a:p>
            <a:pPr marL="0" indent="0">
              <a:buNone/>
            </a:pPr>
            <a:r>
              <a:rPr lang="en-ZA" sz="3800" dirty="0"/>
              <a:t>                          </a:t>
            </a:r>
            <a:r>
              <a:rPr lang="en-ZA" sz="3800" dirty="0" err="1"/>
              <a:t>Délais</a:t>
            </a:r>
            <a:r>
              <a:rPr lang="en-ZA" sz="3800" dirty="0"/>
              <a:t> de diagnostic et de R/</a:t>
            </a:r>
          </a:p>
          <a:p>
            <a:pPr marL="0" indent="0">
              <a:buNone/>
            </a:pPr>
            <a:r>
              <a:rPr lang="en-ZA" sz="3800" dirty="0"/>
              <a:t>                                          </a:t>
            </a:r>
            <a:r>
              <a:rPr lang="en-ZA" sz="3800" dirty="0" err="1"/>
              <a:t>Hyphema</a:t>
            </a:r>
            <a:r>
              <a:rPr lang="en-ZA" sz="3800" dirty="0"/>
              <a:t>, </a:t>
            </a:r>
          </a:p>
          <a:p>
            <a:pPr marL="0" indent="0">
              <a:buNone/>
            </a:pPr>
            <a:r>
              <a:rPr lang="en-ZA" sz="3800" dirty="0"/>
              <a:t>                                                    </a:t>
            </a:r>
            <a:r>
              <a:rPr lang="en-ZA" sz="3800" dirty="0" err="1"/>
              <a:t>Pseudohypopyon</a:t>
            </a:r>
            <a:r>
              <a:rPr lang="en-ZA" sz="3800" dirty="0"/>
              <a:t>  et cellulite </a:t>
            </a:r>
            <a:r>
              <a:rPr lang="en-ZA" sz="3800" dirty="0" err="1"/>
              <a:t>orbitaire</a:t>
            </a:r>
            <a:endParaRPr lang="en-ZA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2300" b="1" i="0" dirty="0">
                <a:effectLst/>
                <a:latin typeface="Open Sans" panose="020B0606030504020204" pitchFamily="34" charset="0"/>
              </a:rPr>
              <a:t>Lohmann D R ,Gallie B L </a:t>
            </a:r>
            <a:r>
              <a:rPr lang="en-ZA" sz="2300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Retinoblastoma: revisiting the model prototype of inherited cancer </a:t>
            </a:r>
            <a:r>
              <a:rPr lang="en-ZA" sz="23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Am J Med Genet C Semin Med Genet2004 </a:t>
            </a:r>
            <a:r>
              <a:rPr lang="en-ZA" sz="23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129232815264269  </a:t>
            </a:r>
            <a:r>
              <a:rPr lang="en-ZA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2"/>
              </a:rPr>
              <a:t>[</a:t>
            </a:r>
            <a:r>
              <a:rPr lang="en-ZA" sz="2300" b="1" i="0" u="none" strike="noStrike" dirty="0" err="1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2"/>
              </a:rPr>
              <a:t>Crossref</a:t>
            </a:r>
            <a:r>
              <a:rPr lang="en-ZA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2"/>
              </a:rPr>
              <a:t>]</a:t>
            </a:r>
            <a:r>
              <a:rPr lang="en-ZA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ZA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3"/>
              </a:rPr>
              <a:t>[PubMed]</a:t>
            </a:r>
            <a:r>
              <a:rPr lang="en-ZA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ZA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4"/>
              </a:rPr>
              <a:t>[Web of Science ®]</a:t>
            </a:r>
            <a:r>
              <a:rPr lang="en-ZA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ZA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5"/>
              </a:rPr>
              <a:t>[Google Scholar</a:t>
            </a:r>
            <a:r>
              <a:rPr lang="en-ZA" sz="2300" b="0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5"/>
              </a:rPr>
              <a:t>]</a:t>
            </a:r>
            <a:endParaRPr lang="en-ZA" sz="23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1" i="0" dirty="0">
                <a:effectLst/>
                <a:latin typeface="Open Sans" panose="020B0606030504020204" pitchFamily="34" charset="0"/>
              </a:rPr>
              <a:t>Kashyap S </a:t>
            </a:r>
            <a:r>
              <a:rPr lang="en-US" sz="2300" b="1" i="0" dirty="0" err="1">
                <a:effectLst/>
                <a:latin typeface="Open Sans" panose="020B0606030504020204" pitchFamily="34" charset="0"/>
              </a:rPr>
              <a:t>Meel</a:t>
            </a:r>
            <a:r>
              <a:rPr lang="en-US" sz="2300" b="1" i="0" dirty="0">
                <a:effectLst/>
                <a:latin typeface="Open Sans" panose="020B0606030504020204" pitchFamily="34" charset="0"/>
              </a:rPr>
              <a:t> R </a:t>
            </a:r>
            <a:r>
              <a:rPr lang="en-US" sz="2300" b="1" i="0" dirty="0" err="1">
                <a:effectLst/>
                <a:latin typeface="Open Sans" panose="020B0606030504020204" pitchFamily="34" charset="0"/>
              </a:rPr>
              <a:t>Pushker</a:t>
            </a:r>
            <a:r>
              <a:rPr lang="en-US" sz="2300" b="1" i="0" dirty="0">
                <a:effectLst/>
                <a:latin typeface="Open Sans" panose="020B0606030504020204" pitchFamily="34" charset="0"/>
              </a:rPr>
              <a:t> N </a:t>
            </a:r>
            <a:r>
              <a:rPr lang="en-US" sz="2300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Clinical predictors of high risk histopathology in </a:t>
            </a:r>
            <a:r>
              <a:rPr lang="en-US" sz="2300" b="1" i="1" dirty="0" err="1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retinoblastomaPediatr</a:t>
            </a:r>
            <a:r>
              <a:rPr lang="en-US" sz="2300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3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Blood </a:t>
            </a:r>
            <a:r>
              <a:rPr lang="en-US" sz="23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Cancer20125  </a:t>
            </a:r>
            <a:r>
              <a:rPr lang="en-US" sz="23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8335636121721113  </a:t>
            </a:r>
            <a:r>
              <a:rPr lang="en-US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6"/>
              </a:rPr>
              <a:t>[</a:t>
            </a:r>
            <a:r>
              <a:rPr lang="en-US" sz="2300" b="1" i="0" u="none" strike="noStrike" dirty="0" err="1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6"/>
              </a:rPr>
              <a:t>Crossref</a:t>
            </a:r>
            <a:r>
              <a:rPr lang="en-US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6"/>
              </a:rPr>
              <a:t>]</a:t>
            </a:r>
            <a:r>
              <a:rPr lang="en-US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7"/>
              </a:rPr>
              <a:t>[PubMed]</a:t>
            </a:r>
            <a:r>
              <a:rPr lang="en-US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8"/>
              </a:rPr>
              <a:t>[Web of Science ®]</a:t>
            </a:r>
            <a:r>
              <a:rPr lang="en-US" sz="23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US" sz="2300" b="1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9"/>
              </a:rPr>
              <a:t>[Google Scholar</a:t>
            </a:r>
            <a:r>
              <a:rPr lang="en-US" sz="2300" b="0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9"/>
              </a:rPr>
              <a:t>]</a:t>
            </a:r>
            <a:endParaRPr lang="en-US" sz="2300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82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D2A9-C4C4-F3F7-E98A-50E39614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0855" cy="951057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RETINOBLASTOME: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Facteurs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 de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j-ea"/>
                <a:cs typeface="+mj-cs"/>
              </a:rPr>
              <a:t>Risque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84824-015E-6EA9-F70F-30F856905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5"/>
            <a:ext cx="10411691" cy="46113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500" b="1" i="0" dirty="0">
                <a:effectLst/>
                <a:latin typeface="Arial" panose="020B0604020202020204" pitchFamily="34" charset="0"/>
              </a:rPr>
              <a:t>Le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risque</a:t>
            </a:r>
            <a:r>
              <a:rPr lang="en-ZA" sz="4500" b="1" i="0" dirty="0">
                <a:effectLst/>
                <a:latin typeface="Arial" panose="020B0604020202020204" pitchFamily="34" charset="0"/>
              </a:rPr>
              <a:t>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est</a:t>
            </a:r>
            <a:r>
              <a:rPr lang="en-ZA" sz="4500" b="1" i="0" dirty="0">
                <a:effectLst/>
                <a:latin typeface="Arial" panose="020B0604020202020204" pitchFamily="34" charset="0"/>
              </a:rPr>
              <a:t>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lié</a:t>
            </a:r>
            <a:r>
              <a:rPr lang="en-ZA" sz="4500" b="1" i="0" dirty="0">
                <a:effectLst/>
                <a:latin typeface="Arial" panose="020B0604020202020204" pitchFamily="34" charset="0"/>
              </a:rPr>
              <a:t> à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l’inflammation</a:t>
            </a:r>
            <a:r>
              <a:rPr lang="en-ZA" sz="4500" b="1" i="0" dirty="0">
                <a:effectLst/>
                <a:latin typeface="Arial" panose="020B0604020202020204" pitchFamily="34" charset="0"/>
              </a:rPr>
              <a:t> de structures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suivantes</a:t>
            </a:r>
            <a:r>
              <a:rPr lang="en-ZA" sz="4500" b="1" i="0" dirty="0">
                <a:effectLst/>
                <a:latin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ZA" sz="4500" b="1" i="0" dirty="0">
                <a:effectLst/>
                <a:latin typeface="Arial" panose="020B0604020202020204" pitchFamily="34" charset="0"/>
              </a:rPr>
              <a:t>   - iris</a:t>
            </a:r>
          </a:p>
          <a:p>
            <a:pPr marL="0" indent="0">
              <a:buNone/>
            </a:pPr>
            <a:r>
              <a:rPr lang="en-ZA" sz="4500" b="1" i="0" dirty="0">
                <a:effectLst/>
                <a:latin typeface="Arial" panose="020B0604020202020204" pitchFamily="34" charset="0"/>
              </a:rPr>
              <a:t>   -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choroide</a:t>
            </a:r>
            <a:endParaRPr lang="en-ZA" sz="4500" b="1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4500" b="1" i="0" dirty="0">
                <a:effectLst/>
                <a:latin typeface="Arial" panose="020B0604020202020204" pitchFamily="34" charset="0"/>
              </a:rPr>
              <a:t>   -lamina cribrosa </a:t>
            </a:r>
          </a:p>
          <a:p>
            <a:pPr marL="0" indent="0">
              <a:buNone/>
            </a:pPr>
            <a:r>
              <a:rPr lang="en-ZA" sz="4500" b="1" i="0" dirty="0">
                <a:effectLst/>
                <a:latin typeface="Arial" panose="020B0604020202020204" pitchFamily="34" charset="0"/>
              </a:rPr>
              <a:t>   -structures </a:t>
            </a:r>
            <a:r>
              <a:rPr lang="en-ZA" sz="4500" b="1" i="0" dirty="0" err="1">
                <a:effectLst/>
                <a:latin typeface="Arial" panose="020B0604020202020204" pitchFamily="34" charset="0"/>
              </a:rPr>
              <a:t>extrasclérales</a:t>
            </a:r>
            <a:endParaRPr lang="en-ZA" sz="4500" b="1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ZA" sz="24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400" b="1" i="0" dirty="0" err="1">
                <a:effectLst/>
                <a:latin typeface="Arial" panose="020B0604020202020204" pitchFamily="34" charset="0"/>
              </a:rPr>
              <a:t>Ghassemi</a:t>
            </a:r>
            <a:r>
              <a:rPr lang="en-ZA" sz="2400" b="1" i="0" dirty="0">
                <a:effectLst/>
                <a:latin typeface="Arial" panose="020B0604020202020204" pitchFamily="34" charset="0"/>
              </a:rPr>
              <a:t> F, </a:t>
            </a:r>
            <a:r>
              <a:rPr lang="en-ZA" sz="2400" b="1" i="0" dirty="0" err="1">
                <a:effectLst/>
                <a:latin typeface="Arial" panose="020B0604020202020204" pitchFamily="34" charset="0"/>
              </a:rPr>
              <a:t>Khodabande</a:t>
            </a:r>
            <a:r>
              <a:rPr lang="en-ZA" sz="2400" b="1" i="0" dirty="0">
                <a:effectLst/>
                <a:latin typeface="Arial" panose="020B0604020202020204" pitchFamily="34" charset="0"/>
              </a:rPr>
              <a:t> A. </a:t>
            </a:r>
            <a:r>
              <a:rPr lang="en-ZA" sz="2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Risk definition and management strategies in retinoblastoma: current perspectives. </a:t>
            </a:r>
            <a:r>
              <a:rPr lang="en-ZA" sz="24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Clinical Ophthalmology. 2015 Jun 8:985-94.</a:t>
            </a:r>
            <a:endParaRPr lang="en-ZA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2071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964</Words>
  <Application>Microsoft Office PowerPoint</Application>
  <PresentationFormat>Grand écran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Wingdings</vt:lpstr>
      <vt:lpstr>Office Theme</vt:lpstr>
      <vt:lpstr>LE RETINOBLASTOME :  Un défi en Ophthalmologie</vt:lpstr>
      <vt:lpstr> RETINOBLASTOME: Définition</vt:lpstr>
      <vt:lpstr>RETINOBLASTOME: Epidemiologie</vt:lpstr>
      <vt:lpstr>RETINOBLASTOME: Epidémiologie</vt:lpstr>
      <vt:lpstr> RETINOBLASTOME: Localisation</vt:lpstr>
      <vt:lpstr>RETINOBLASTOME: Mécanisme /Etiologie</vt:lpstr>
      <vt:lpstr>RETINOBLASTOME: Voies de dissemination</vt:lpstr>
      <vt:lpstr>RETINOBLASTOME: Facteurs de Risque</vt:lpstr>
      <vt:lpstr>RETINOBLASTOME: Facteurs de Risque</vt:lpstr>
      <vt:lpstr>RETINOBLASTOME: physio-pathologie</vt:lpstr>
      <vt:lpstr>RETINOBLASTOME: Manifestations cliniques</vt:lpstr>
      <vt:lpstr>RETINOBLASTOME: Prise en charge</vt:lpstr>
      <vt:lpstr>RETINOBLASTOME : Prise en charge (2)</vt:lpstr>
      <vt:lpstr>RETINOBLASTOME : Risque de transmission</vt:lpstr>
      <vt:lpstr>RETINOBLASTOME : Prévention</vt:lpstr>
      <vt:lpstr>RETINOBLASTOME : Taux de survie</vt:lpstr>
      <vt:lpstr>RETINOBLASTOME :Conclusion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RETINOBLASTOME :  Un défi en Ophthalmologie</dc:title>
  <dc:creator>Nyunyi Wambuyi Katumba</dc:creator>
  <cp:lastModifiedBy>Dr. DD</cp:lastModifiedBy>
  <cp:revision>20</cp:revision>
  <dcterms:created xsi:type="dcterms:W3CDTF">2023-09-23T09:27:15Z</dcterms:created>
  <dcterms:modified xsi:type="dcterms:W3CDTF">2023-10-03T12:49:16Z</dcterms:modified>
</cp:coreProperties>
</file>