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2" r:id="rId5"/>
    <p:sldId id="266" r:id="rId6"/>
    <p:sldId id="268" r:id="rId7"/>
    <p:sldId id="267" r:id="rId8"/>
    <p:sldId id="259" r:id="rId9"/>
    <p:sldId id="271" r:id="rId10"/>
    <p:sldId id="260" r:id="rId11"/>
    <p:sldId id="265" r:id="rId12"/>
    <p:sldId id="262" r:id="rId13"/>
    <p:sldId id="263" r:id="rId14"/>
    <p:sldId id="270" r:id="rId15"/>
    <p:sldId id="264" r:id="rId16"/>
    <p:sldId id="269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4D93C-09BA-8CB9-C260-BC3F6FDB32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864DC7-C852-3613-DEB2-44DB690666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66C5B0-A0F5-E8BE-F56F-15C5D1AB7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79052-40D3-42E5-9F13-A9FF18B8E62D}" type="datetimeFigureOut">
              <a:rPr lang="en-ZA" smtClean="0"/>
              <a:t>2023/10/03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589407-44D9-362B-F69B-37FFA5AC5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D73F0-E070-3751-FCAD-88AFC2F34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D6F16-AB0B-49F0-8BAA-FE15D5A89038}" type="slidenum">
              <a:rPr lang="en-ZA" smtClean="0"/>
              <a:t>‹N°›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50315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62D65-CADB-208B-3421-1B391458D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0F98FE-52D1-4984-5AEE-112942F792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54A587-12F3-09C7-71A8-A7DCEF578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79052-40D3-42E5-9F13-A9FF18B8E62D}" type="datetimeFigureOut">
              <a:rPr lang="en-ZA" smtClean="0"/>
              <a:t>2023/10/03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4B20FA-1F13-5330-83D2-3F97D49CD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398AEE-5564-B72E-7DE0-D31E79A86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D6F16-AB0B-49F0-8BAA-FE15D5A89038}" type="slidenum">
              <a:rPr lang="en-ZA" smtClean="0"/>
              <a:t>‹N°›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30018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0E5BC1-D00C-FB77-9AD4-5AA13622C9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ECD439-C90A-3380-CA2C-82B0B167E9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E7F7B-1297-7D60-F918-5784EF4A0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79052-40D3-42E5-9F13-A9FF18B8E62D}" type="datetimeFigureOut">
              <a:rPr lang="en-ZA" smtClean="0"/>
              <a:t>2023/10/03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F6C535-A496-EF3A-3A97-0945F125F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AAB871-4E77-085F-8CD9-4780BCA21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D6F16-AB0B-49F0-8BAA-FE15D5A89038}" type="slidenum">
              <a:rPr lang="en-ZA" smtClean="0"/>
              <a:t>‹N°›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1197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363CF-22DB-F07E-F0AD-35D04F9D6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6D246E-7C04-3D6D-36FD-1C8D8535C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5C3E33-A9C1-0D55-EBEB-25D8A166D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79052-40D3-42E5-9F13-A9FF18B8E62D}" type="datetimeFigureOut">
              <a:rPr lang="en-ZA" smtClean="0"/>
              <a:t>2023/10/03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0135B7-BB7A-5289-D2C1-48B063628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019731-B75B-46AF-2681-213437598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D6F16-AB0B-49F0-8BAA-FE15D5A89038}" type="slidenum">
              <a:rPr lang="en-ZA" smtClean="0"/>
              <a:t>‹N°›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99728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8375F-3478-452F-6301-8407E4948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332978-F44E-A643-5C18-6E405266E2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6E333A-A261-8B05-DDE4-1D9209A03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79052-40D3-42E5-9F13-A9FF18B8E62D}" type="datetimeFigureOut">
              <a:rPr lang="en-ZA" smtClean="0"/>
              <a:t>2023/10/03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FBBABE-9FE6-4DBC-C33A-0891DBEFA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277117-73CA-5CCF-BADB-27F072E47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D6F16-AB0B-49F0-8BAA-FE15D5A89038}" type="slidenum">
              <a:rPr lang="en-ZA" smtClean="0"/>
              <a:t>‹N°›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71330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27E8-3810-B196-E1E7-84B2A0978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EDF49D-6CF7-43FA-FB5F-BFB704DAF7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5FA145-6E97-8248-1C13-6EBDC03C84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1EC725-367F-07AD-E126-252E6F32A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79052-40D3-42E5-9F13-A9FF18B8E62D}" type="datetimeFigureOut">
              <a:rPr lang="en-ZA" smtClean="0"/>
              <a:t>2023/10/03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F6679D-52B9-0D2F-8FAC-2458973DD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2677A0-EE28-E49E-C0AD-DF9F5388B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D6F16-AB0B-49F0-8BAA-FE15D5A89038}" type="slidenum">
              <a:rPr lang="en-ZA" smtClean="0"/>
              <a:t>‹N°›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27475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78A37-B929-9358-B2D1-2B7CE473B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B89D42-9929-45EE-26B7-5B52DD7E8D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2CEAE9-525C-1075-97E3-1E4A66AA3F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EFDD74-545C-25F8-45A4-97428E542C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159377-78BF-EEAC-1F9B-2C7B05481E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761162-C7FB-079E-B535-258CA72C6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79052-40D3-42E5-9F13-A9FF18B8E62D}" type="datetimeFigureOut">
              <a:rPr lang="en-ZA" smtClean="0"/>
              <a:t>2023/10/03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057975-0FFF-FC9C-F429-74EFE7834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AC9016-B8F2-8A63-CA5A-92B1C00B3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D6F16-AB0B-49F0-8BAA-FE15D5A89038}" type="slidenum">
              <a:rPr lang="en-ZA" smtClean="0"/>
              <a:t>‹N°›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79213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29965-74F0-7B3D-8196-C9E46A38C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BE1355-A7BC-B203-97FB-EA3A5E7F2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79052-40D3-42E5-9F13-A9FF18B8E62D}" type="datetimeFigureOut">
              <a:rPr lang="en-ZA" smtClean="0"/>
              <a:t>2023/10/03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E6C078-CE64-09EC-648E-E91A3CFB4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2F4FDC-E089-77DF-172C-80C1BD027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D6F16-AB0B-49F0-8BAA-FE15D5A89038}" type="slidenum">
              <a:rPr lang="en-ZA" smtClean="0"/>
              <a:t>‹N°›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19199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598C99-F36D-0FF5-B2CD-9AA5C54F2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79052-40D3-42E5-9F13-A9FF18B8E62D}" type="datetimeFigureOut">
              <a:rPr lang="en-ZA" smtClean="0"/>
              <a:t>2023/10/03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B85677-0022-BC86-4B7F-67A889179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F8880D-00D9-750D-571C-8C21032F2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D6F16-AB0B-49F0-8BAA-FE15D5A89038}" type="slidenum">
              <a:rPr lang="en-ZA" smtClean="0"/>
              <a:t>‹N°›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14974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BFBD6-C860-44AC-F406-27E59A536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7E822-9674-7453-CD99-1997DBC4FC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805BAA-F699-2ABB-6B88-0C23257DF6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DF5406-A4BF-2837-99F8-2C3C72A06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79052-40D3-42E5-9F13-A9FF18B8E62D}" type="datetimeFigureOut">
              <a:rPr lang="en-ZA" smtClean="0"/>
              <a:t>2023/10/03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B676E2-E2C3-D225-8904-0BEC9EEC9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540E58-F018-A946-C89E-AF9D5990B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D6F16-AB0B-49F0-8BAA-FE15D5A89038}" type="slidenum">
              <a:rPr lang="en-ZA" smtClean="0"/>
              <a:t>‹N°›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87720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4924B-2952-FB9C-FDE9-811FDD9E1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FBDC24-636B-6506-57E7-A48F4F2CFC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3B2EF6-16C2-1904-4FBF-362EAE6932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75C09F-3D9C-E1D1-EF11-B17302D3A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79052-40D3-42E5-9F13-A9FF18B8E62D}" type="datetimeFigureOut">
              <a:rPr lang="en-ZA" smtClean="0"/>
              <a:t>2023/10/03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D2ABE9-CC5B-3B4A-B814-FD2363258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FCD510-613B-963E-CE04-D9AF78721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D6F16-AB0B-49F0-8BAA-FE15D5A89038}" type="slidenum">
              <a:rPr lang="en-ZA" smtClean="0"/>
              <a:t>‹N°›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7490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C25FAC-0ABE-F032-9C5F-B8A315390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6FD8F9-45E6-D308-4B2B-8160882A86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913B3D-9CC7-AD92-ED26-79D82F9CDD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79052-40D3-42E5-9F13-A9FF18B8E62D}" type="datetimeFigureOut">
              <a:rPr lang="en-ZA" smtClean="0"/>
              <a:t>2023/10/03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802CAC-3CF1-BB3F-5D39-BBC141C286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40221-CE85-D42B-A5FE-784ED76788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D6F16-AB0B-49F0-8BAA-FE15D5A89038}" type="slidenum">
              <a:rPr lang="en-ZA" smtClean="0"/>
              <a:t>‹N°›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94696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8" Type="http://schemas.openxmlformats.org/officeDocument/2006/relationships/hyperlink" Target="about:blank" TargetMode="External"/><Relationship Id="rId3" Type="http://schemas.openxmlformats.org/officeDocument/2006/relationships/hyperlink" Target="about:blank" TargetMode="External"/><Relationship Id="rId7" Type="http://schemas.openxmlformats.org/officeDocument/2006/relationships/hyperlink" Target="about:blank" TargetMode="External"/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about:blank" TargetMode="External"/><Relationship Id="rId5" Type="http://schemas.openxmlformats.org/officeDocument/2006/relationships/hyperlink" Target="about:blank" TargetMode="External"/><Relationship Id="rId4" Type="http://schemas.openxmlformats.org/officeDocument/2006/relationships/hyperlink" Target="about:blank" TargetMode="External"/><Relationship Id="rId9" Type="http://schemas.openxmlformats.org/officeDocument/2006/relationships/hyperlink" Target="about:blank" TargetMode="External"/></Relationships>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BC9C8-6347-42A3-C125-992D1AE0A8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RETINOBLASTOME </a:t>
            </a:r>
            <a:r>
              <a:rPr lang="en-US" dirty="0"/>
              <a:t>: </a:t>
            </a:r>
            <a:br>
              <a:rPr lang="en-US" dirty="0"/>
            </a:br>
            <a:r>
              <a:rPr lang="en-US" sz="5400" b="1" dirty="0">
                <a:highlight>
                  <a:srgbClr val="FFFF00"/>
                </a:highlight>
              </a:rPr>
              <a:t>Un </a:t>
            </a:r>
            <a:r>
              <a:rPr lang="en-US" sz="5400" b="1" dirty="0" err="1">
                <a:highlight>
                  <a:srgbClr val="FFFF00"/>
                </a:highlight>
              </a:rPr>
              <a:t>défi</a:t>
            </a:r>
            <a:r>
              <a:rPr lang="en-US" sz="5400" b="1" dirty="0">
                <a:highlight>
                  <a:srgbClr val="FFFF00"/>
                </a:highlight>
              </a:rPr>
              <a:t> </a:t>
            </a:r>
            <a:r>
              <a:rPr lang="en-US" sz="5400" b="1" dirty="0" err="1">
                <a:highlight>
                  <a:srgbClr val="FFFF00"/>
                </a:highlight>
              </a:rPr>
              <a:t>en</a:t>
            </a:r>
            <a:r>
              <a:rPr lang="en-US" sz="5400" b="1" dirty="0">
                <a:highlight>
                  <a:srgbClr val="FFFF00"/>
                </a:highlight>
              </a:rPr>
              <a:t> Ophthalmologie</a:t>
            </a:r>
            <a:endParaRPr lang="en-ZA" sz="5400" b="1" dirty="0">
              <a:highlight>
                <a:srgbClr val="FFFF00"/>
              </a:highligh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A10351-0DE4-104C-B9E1-86B3544FE0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387599"/>
          </a:xfrm>
        </p:spPr>
        <p:txBody>
          <a:bodyPr>
            <a:noAutofit/>
          </a:bodyPr>
          <a:lstStyle/>
          <a:p>
            <a:r>
              <a:rPr lang="en-US" sz="3200" b="1" dirty="0">
                <a:highlight>
                  <a:srgbClr val="FFFF00"/>
                </a:highlight>
              </a:rPr>
              <a:t>Dr </a:t>
            </a:r>
            <a:r>
              <a:rPr lang="en-US" sz="3200" b="1" dirty="0" err="1">
                <a:highlight>
                  <a:srgbClr val="FFFF00"/>
                </a:highlight>
              </a:rPr>
              <a:t>Dieudonné</a:t>
            </a:r>
            <a:r>
              <a:rPr lang="en-US" sz="3200" b="1" dirty="0">
                <a:highlight>
                  <a:srgbClr val="FFFF00"/>
                </a:highlight>
              </a:rPr>
              <a:t> K. NGOY</a:t>
            </a:r>
          </a:p>
          <a:p>
            <a:r>
              <a:rPr lang="en-US" sz="3200" b="1" dirty="0"/>
              <a:t>Ariel Medical Institute</a:t>
            </a:r>
          </a:p>
          <a:p>
            <a:r>
              <a:rPr lang="en-US" sz="3200" b="1" dirty="0"/>
              <a:t>Kinshasa-Gombe</a:t>
            </a:r>
          </a:p>
          <a:p>
            <a:r>
              <a:rPr lang="en-ZA" sz="3200" b="1" dirty="0" err="1"/>
              <a:t>Octobre</a:t>
            </a:r>
            <a:r>
              <a:rPr lang="en-ZA" sz="3200" b="1" dirty="0"/>
              <a:t> 2023</a:t>
            </a:r>
          </a:p>
        </p:txBody>
      </p:sp>
    </p:spTree>
    <p:extLst>
      <p:ext uri="{BB962C8B-B14F-4D97-AF65-F5344CB8AC3E}">
        <p14:creationId xmlns:p14="http://schemas.microsoft.com/office/powerpoint/2010/main" val="1753412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3743B-65C8-B124-9BC1-3199E9F1D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RETINOBLASTOME: 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 Light" panose="020F0302020204030204"/>
                <a:ea typeface="+mj-ea"/>
                <a:cs typeface="+mj-cs"/>
              </a:rPr>
              <a:t>physio-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 Light" panose="020F0302020204030204"/>
                <a:ea typeface="+mj-ea"/>
                <a:cs typeface="+mj-cs"/>
              </a:rPr>
              <a:t>pathologie</a:t>
            </a:r>
            <a:endParaRPr lang="en-ZA" dirty="0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81D4A7-0A44-D948-8F2B-164148784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8736"/>
            <a:ext cx="10515600" cy="4777654"/>
          </a:xfrm>
        </p:spPr>
        <p:txBody>
          <a:bodyPr>
            <a:normAutofit fontScale="70000" lnSpcReduction="20000"/>
          </a:bodyPr>
          <a:lstStyle/>
          <a:p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r>
              <a:rPr lang="en-US" b="1" dirty="0" err="1">
                <a:solidFill>
                  <a:srgbClr val="222222"/>
                </a:solidFill>
                <a:highlight>
                  <a:srgbClr val="FFFF00"/>
                </a:highlight>
                <a:latin typeface="Arial" panose="020B0604020202020204" pitchFamily="34" charset="0"/>
              </a:rPr>
              <a:t>Forme</a:t>
            </a:r>
            <a:r>
              <a:rPr lang="en-US" b="1" dirty="0">
                <a:solidFill>
                  <a:srgbClr val="222222"/>
                </a:solidFill>
                <a:highlight>
                  <a:srgbClr val="FFFF00"/>
                </a:highlight>
                <a:latin typeface="Arial" panose="020B0604020202020204" pitchFamily="34" charset="0"/>
              </a:rPr>
              <a:t> non </a:t>
            </a:r>
            <a:r>
              <a:rPr lang="en-US" b="1" dirty="0" err="1">
                <a:solidFill>
                  <a:srgbClr val="222222"/>
                </a:solidFill>
                <a:highlight>
                  <a:srgbClr val="FFFF00"/>
                </a:highlight>
                <a:latin typeface="Arial" panose="020B0604020202020204" pitchFamily="34" charset="0"/>
              </a:rPr>
              <a:t>Héréditaire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:  due à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l’existence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de 2 alterations au</a:t>
            </a:r>
          </a:p>
          <a:p>
            <a:pPr marL="0" indent="0">
              <a:buNone/>
            </a:pP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                                          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niveau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des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celles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somatiques</a:t>
            </a:r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en-US" b="1" dirty="0" err="1">
                <a:latin typeface="Arial" panose="020B0604020202020204" pitchFamily="34" charset="0"/>
              </a:rPr>
              <a:t>Forme</a:t>
            </a:r>
            <a:r>
              <a:rPr lang="en-US" b="1" dirty="0">
                <a:latin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</a:rPr>
              <a:t>Héréditaire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: les cellules variant de RB1 </a:t>
            </a:r>
          </a:p>
          <a:p>
            <a:pPr marL="0" indent="0">
              <a:buNone/>
            </a:pP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                                  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sont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transmises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via le germ-line.</a:t>
            </a:r>
          </a:p>
          <a:p>
            <a:pPr marL="0" indent="0">
              <a:buNone/>
            </a:pP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L’expression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phenotypique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est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variable et due à la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faible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pénétrance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(= </a:t>
            </a:r>
            <a:r>
              <a:rPr lang="en-US" b="1" i="1" dirty="0">
                <a:solidFill>
                  <a:srgbClr val="222222"/>
                </a:solidFill>
                <a:latin typeface="Arial" panose="020B0604020202020204" pitchFamily="34" charset="0"/>
              </a:rPr>
              <a:t>incomplete</a:t>
            </a:r>
          </a:p>
          <a:p>
            <a:pPr marL="0" indent="0">
              <a:buNone/>
            </a:pP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b="1" i="1" dirty="0">
                <a:solidFill>
                  <a:srgbClr val="222222"/>
                </a:solidFill>
                <a:latin typeface="Arial" panose="020B0604020202020204" pitchFamily="34" charset="0"/>
              </a:rPr>
              <a:t>penetrance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</a:p>
          <a:p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en-US" sz="31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Lohmann DR, Gallie BL</a:t>
            </a:r>
            <a:r>
              <a:rPr lang="en-US" sz="31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sz="3100" b="1" i="1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Genetics of the Pathophysiology of Retinoblastoma</a:t>
            </a:r>
            <a:r>
              <a:rPr lang="en-US" sz="3100" b="1" i="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.</a:t>
            </a:r>
            <a:r>
              <a:rPr lang="en-US" sz="31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eLS.:1-7.</a:t>
            </a:r>
            <a:endParaRPr lang="en-ZA" sz="3100" dirty="0"/>
          </a:p>
        </p:txBody>
      </p:sp>
    </p:spTree>
    <p:extLst>
      <p:ext uri="{BB962C8B-B14F-4D97-AF65-F5344CB8AC3E}">
        <p14:creationId xmlns:p14="http://schemas.microsoft.com/office/powerpoint/2010/main" val="12154040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A89B0-DA55-827C-4934-EC4EC6589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RETINOBLASTOME: 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 Light" panose="020F0302020204030204"/>
                <a:ea typeface="+mj-ea"/>
                <a:cs typeface="+mj-cs"/>
              </a:rPr>
              <a:t>Manifestations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 Light" panose="020F0302020204030204"/>
                <a:ea typeface="+mj-ea"/>
                <a:cs typeface="+mj-cs"/>
              </a:rPr>
              <a:t>cliniques</a:t>
            </a:r>
            <a:endParaRPr lang="en-Z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D2C1A9-6467-5B0E-24EA-37B7250D69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		</a:t>
            </a:r>
            <a:r>
              <a:rPr lang="en-US" sz="3600" dirty="0" err="1"/>
              <a:t>Unilatéral</a:t>
            </a:r>
            <a:endParaRPr lang="en-ZA" sz="3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75398A-8D0C-0BD7-7F00-9BA0A52DD3F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*</a:t>
            </a:r>
            <a:r>
              <a:rPr lang="en-US" dirty="0" err="1"/>
              <a:t>Leukocorie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*</a:t>
            </a:r>
            <a:r>
              <a:rPr lang="en-US" dirty="0" err="1"/>
              <a:t>Strabisme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*</a:t>
            </a:r>
            <a:r>
              <a:rPr lang="en-US" dirty="0" err="1"/>
              <a:t>Exophtalmie</a:t>
            </a:r>
            <a:r>
              <a:rPr lang="en-US" dirty="0"/>
              <a:t> ( </a:t>
            </a:r>
            <a:r>
              <a:rPr lang="en-US" i="1" dirty="0" err="1">
                <a:highlight>
                  <a:srgbClr val="FFFF00"/>
                </a:highlight>
              </a:rPr>
              <a:t>signe</a:t>
            </a:r>
            <a:r>
              <a:rPr lang="en-US" i="1" dirty="0">
                <a:highlight>
                  <a:srgbClr val="FFFF00"/>
                </a:highlight>
              </a:rPr>
              <a:t> </a:t>
            </a:r>
            <a:r>
              <a:rPr lang="en-US" i="1" dirty="0" err="1">
                <a:highlight>
                  <a:srgbClr val="FFFF00"/>
                </a:highlight>
              </a:rPr>
              <a:t>tardif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400" b="1" i="0" dirty="0">
                <a:solidFill>
                  <a:srgbClr val="222222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Shifa JZ, </a:t>
            </a:r>
            <a:r>
              <a:rPr lang="en-US" sz="1400" b="1" i="0" dirty="0" err="1">
                <a:solidFill>
                  <a:srgbClr val="222222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Gezmu</a:t>
            </a:r>
            <a:r>
              <a:rPr lang="en-US" sz="1400" b="1" i="0" dirty="0">
                <a:solidFill>
                  <a:srgbClr val="222222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 AM</a:t>
            </a:r>
            <a:r>
              <a:rPr lang="en-US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sz="1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Presenting signs of retinoblastoma at a tertiary level teaching hospital in Ethiopia</a:t>
            </a:r>
            <a:r>
              <a:rPr lang="en-US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sz="1400" b="1" i="0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Pan African Medical Journal. 2017;28(1).</a:t>
            </a:r>
          </a:p>
          <a:p>
            <a:pPr marL="0" indent="0">
              <a:buNone/>
            </a:pPr>
            <a:r>
              <a:rPr lang="en-US" sz="1400" b="1" dirty="0" err="1">
                <a:highlight>
                  <a:srgbClr val="FFFF00"/>
                </a:highlight>
                <a:latin typeface="Arial" panose="020B0604020202020204" pitchFamily="34" charset="0"/>
              </a:rPr>
              <a:t>Kantenge</a:t>
            </a:r>
            <a:r>
              <a:rPr lang="en-US" sz="1400" b="1" dirty="0">
                <a:highlight>
                  <a:srgbClr val="FFFF00"/>
                </a:highlight>
                <a:latin typeface="Arial" panose="020B0604020202020204" pitchFamily="34" charset="0"/>
              </a:rPr>
              <a:t> et al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. </a:t>
            </a:r>
            <a:r>
              <a:rPr 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Les cancers </a:t>
            </a:r>
            <a:r>
              <a:rPr lang="en-US" sz="1400" b="1" dirty="0" err="1">
                <a:solidFill>
                  <a:srgbClr val="FF0000"/>
                </a:solidFill>
                <a:latin typeface="Arial" panose="020B0604020202020204" pitchFamily="34" charset="0"/>
              </a:rPr>
              <a:t>en</a:t>
            </a:r>
            <a:r>
              <a:rPr 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 Afrique francophone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. Letter to the Editors</a:t>
            </a:r>
            <a:endParaRPr lang="en-ZA" sz="1400" b="1" dirty="0">
              <a:solidFill>
                <a:srgbClr val="0070C0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FF01B5-E9EE-415B-727C-5CFB1C31A5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		</a:t>
            </a:r>
            <a:r>
              <a:rPr lang="en-US" sz="3200" dirty="0" err="1"/>
              <a:t>Bilatéral</a:t>
            </a:r>
            <a:endParaRPr lang="en-ZA" sz="32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AA012E-D8FB-0C3C-A6EB-103241FB03B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*</a:t>
            </a:r>
            <a:r>
              <a:rPr lang="en-US" dirty="0" err="1"/>
              <a:t>Leukocorie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*proptosis</a:t>
            </a:r>
          </a:p>
          <a:p>
            <a:pPr marL="0" indent="0">
              <a:buNone/>
            </a:pPr>
            <a:r>
              <a:rPr lang="en-US" dirty="0"/>
              <a:t>*inflammation </a:t>
            </a:r>
            <a:r>
              <a:rPr lang="en-US" dirty="0" err="1"/>
              <a:t>occulaire</a:t>
            </a:r>
            <a:endParaRPr lang="en-US" dirty="0"/>
          </a:p>
          <a:p>
            <a:r>
              <a:rPr lang="en-US" dirty="0" err="1"/>
              <a:t>rarement</a:t>
            </a:r>
            <a:r>
              <a:rPr lang="en-US" dirty="0"/>
              <a:t>: - </a:t>
            </a:r>
            <a:r>
              <a:rPr lang="en-US" dirty="0" err="1"/>
              <a:t>glaucome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          -</a:t>
            </a:r>
            <a:r>
              <a:rPr lang="en-US" dirty="0" err="1"/>
              <a:t>perte</a:t>
            </a:r>
            <a:r>
              <a:rPr lang="en-US" dirty="0"/>
              <a:t> de vision</a:t>
            </a:r>
          </a:p>
          <a:p>
            <a:pPr marL="0" indent="0">
              <a:buNone/>
            </a:pPr>
            <a:r>
              <a:rPr lang="en-US" dirty="0"/>
              <a:t>                      -</a:t>
            </a:r>
            <a:r>
              <a:rPr lang="en-US" dirty="0" err="1"/>
              <a:t>hyphema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67517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F212E-14ED-10FB-8D95-2E10779D9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RETINOBLASTOME: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 Light" panose="020F0302020204030204"/>
                <a:ea typeface="+mj-ea"/>
                <a:cs typeface="+mj-cs"/>
              </a:rPr>
              <a:t>Prise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 Light" panose="020F0302020204030204"/>
                <a:ea typeface="+mj-ea"/>
                <a:cs typeface="+mj-cs"/>
              </a:rPr>
              <a:t>en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 Light" panose="020F0302020204030204"/>
                <a:ea typeface="+mj-ea"/>
                <a:cs typeface="+mj-cs"/>
              </a:rPr>
              <a:t> charge</a:t>
            </a:r>
            <a:endParaRPr lang="en-ZA" dirty="0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F7AE56-70CC-6FD8-8062-EE60CB2A4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9418"/>
            <a:ext cx="10515600" cy="4597545"/>
          </a:xfrm>
        </p:spPr>
        <p:txBody>
          <a:bodyPr>
            <a:normAutofit fontScale="25000" lnSpcReduction="20000"/>
          </a:bodyPr>
          <a:lstStyle/>
          <a:p>
            <a:r>
              <a:rPr lang="en-US" dirty="0"/>
              <a:t>1. </a:t>
            </a:r>
            <a:r>
              <a:rPr lang="en-US" dirty="0" err="1"/>
              <a:t>Prise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charge Classique</a:t>
            </a:r>
          </a:p>
          <a:p>
            <a:pPr marL="0" indent="0">
              <a:buNone/>
            </a:pPr>
            <a:r>
              <a:rPr lang="en-US" sz="12800" b="1" dirty="0">
                <a:solidFill>
                  <a:srgbClr val="FF0000"/>
                </a:solidFill>
              </a:rPr>
              <a:t>&gt;&gt;&gt;&gt;&gt;&gt;&gt;&gt;&gt;&gt;&gt;</a:t>
            </a:r>
            <a:r>
              <a:rPr lang="en-US" sz="12800" b="1" dirty="0" err="1">
                <a:highlight>
                  <a:srgbClr val="FFFF00"/>
                </a:highlight>
              </a:rPr>
              <a:t>prévenir</a:t>
            </a:r>
            <a:r>
              <a:rPr lang="en-US" sz="12800" b="1" dirty="0">
                <a:highlight>
                  <a:srgbClr val="FFFF00"/>
                </a:highlight>
              </a:rPr>
              <a:t> la </a:t>
            </a:r>
            <a:r>
              <a:rPr lang="en-US" sz="12800" b="1" dirty="0" err="1">
                <a:highlight>
                  <a:srgbClr val="FFFF00"/>
                </a:highlight>
              </a:rPr>
              <a:t>perte</a:t>
            </a:r>
            <a:r>
              <a:rPr lang="en-US" sz="12800" b="1" dirty="0">
                <a:highlight>
                  <a:srgbClr val="FFFF00"/>
                </a:highlight>
              </a:rPr>
              <a:t> de vision et les complications</a:t>
            </a:r>
          </a:p>
          <a:p>
            <a:pPr marL="0" indent="0">
              <a:buNone/>
            </a:pPr>
            <a:endParaRPr lang="en-US" sz="12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2800" b="1" dirty="0" err="1">
                <a:solidFill>
                  <a:srgbClr val="FF0000"/>
                </a:solidFill>
              </a:rPr>
              <a:t>Enucléation</a:t>
            </a:r>
            <a:endParaRPr lang="en-US" sz="12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8600" dirty="0"/>
              <a:t>                     </a:t>
            </a:r>
            <a:r>
              <a:rPr lang="en-US" sz="11200" b="1" dirty="0" err="1"/>
              <a:t>Chimiothérapie</a:t>
            </a:r>
            <a:r>
              <a:rPr lang="en-US" sz="8600" b="1" dirty="0"/>
              <a:t> </a:t>
            </a:r>
            <a:r>
              <a:rPr lang="en-US" sz="8600" dirty="0"/>
              <a:t>-   </a:t>
            </a:r>
            <a:r>
              <a:rPr lang="en-US" sz="12800" dirty="0" err="1"/>
              <a:t>Chimiothérapie</a:t>
            </a:r>
            <a:r>
              <a:rPr lang="en-US" sz="12800" dirty="0"/>
              <a:t> / iv</a:t>
            </a:r>
          </a:p>
          <a:p>
            <a:pPr marL="0" indent="0">
              <a:buNone/>
            </a:pPr>
            <a:r>
              <a:rPr lang="en-US" sz="12800" dirty="0"/>
              <a:t>                                       -  </a:t>
            </a:r>
            <a:r>
              <a:rPr lang="en-US" sz="12800" dirty="0" err="1"/>
              <a:t>Chimothérapie</a:t>
            </a:r>
            <a:r>
              <a:rPr lang="en-US" sz="12800" dirty="0"/>
              <a:t> / intra- </a:t>
            </a:r>
            <a:r>
              <a:rPr lang="en-US" sz="12800" dirty="0" err="1"/>
              <a:t>artérielle</a:t>
            </a:r>
            <a:r>
              <a:rPr lang="en-US" sz="12800" dirty="0"/>
              <a:t> </a:t>
            </a:r>
          </a:p>
          <a:p>
            <a:pPr marL="0" indent="0">
              <a:buNone/>
            </a:pPr>
            <a:r>
              <a:rPr lang="en-US" sz="12800" dirty="0"/>
              <a:t>                                  </a:t>
            </a:r>
          </a:p>
          <a:p>
            <a:pPr marL="0" indent="0">
              <a:buNone/>
            </a:pPr>
            <a:r>
              <a:rPr lang="en-US" sz="5800" dirty="0"/>
              <a:t>                                                     </a:t>
            </a:r>
            <a:r>
              <a:rPr lang="en-US" sz="12800" dirty="0">
                <a:highlight>
                  <a:srgbClr val="FFFF00"/>
                </a:highlight>
              </a:rPr>
              <a:t>Anti-</a:t>
            </a:r>
            <a:r>
              <a:rPr lang="en-US" sz="12800" dirty="0" err="1">
                <a:highlight>
                  <a:srgbClr val="FFFF00"/>
                </a:highlight>
              </a:rPr>
              <a:t>émétiques</a:t>
            </a:r>
            <a:endParaRPr lang="en-US" sz="12800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sz="5800" dirty="0"/>
              <a:t>                            </a:t>
            </a:r>
          </a:p>
          <a:p>
            <a:pPr marL="0" indent="0">
              <a:buNone/>
            </a:pPr>
            <a:r>
              <a:rPr lang="en-US" sz="14400" dirty="0"/>
              <a:t>                                             </a:t>
            </a:r>
            <a:r>
              <a:rPr lang="en-US" sz="14400" b="1" dirty="0" err="1"/>
              <a:t>Radiothérapie</a:t>
            </a:r>
            <a:endParaRPr lang="en-US" sz="14400" b="1" dirty="0"/>
          </a:p>
          <a:p>
            <a:pPr marL="0" indent="0">
              <a:buNone/>
            </a:pPr>
            <a:r>
              <a:rPr lang="en-US" sz="11200" b="1" dirty="0"/>
              <a:t>      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2.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393899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9112B-19C5-2FD1-93A9-D10ABC8D9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RETINOBLASTOME :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 Light" panose="020F0302020204030204"/>
                <a:ea typeface="+mj-ea"/>
                <a:cs typeface="+mj-cs"/>
              </a:rPr>
              <a:t>Prise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 Light" panose="020F0302020204030204"/>
                <a:ea typeface="+mj-ea"/>
                <a:cs typeface="+mj-cs"/>
              </a:rPr>
              <a:t>en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 Light" panose="020F0302020204030204"/>
                <a:ea typeface="+mj-ea"/>
                <a:cs typeface="+mj-cs"/>
              </a:rPr>
              <a:t> charge (2)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F22A41-14BE-DDB1-0EAD-D1B1829D13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0070C0"/>
                </a:solidFill>
              </a:rPr>
              <a:t>Photoablation au Laser </a:t>
            </a:r>
          </a:p>
          <a:p>
            <a:endParaRPr lang="en-US" sz="3600" dirty="0"/>
          </a:p>
          <a:p>
            <a:r>
              <a:rPr lang="en-US" sz="3600" b="1" dirty="0" err="1">
                <a:highlight>
                  <a:srgbClr val="FFFF00"/>
                </a:highlight>
              </a:rPr>
              <a:t>Brachythérapie</a:t>
            </a:r>
            <a:r>
              <a:rPr lang="en-US" sz="3600" dirty="0"/>
              <a:t> ( </a:t>
            </a:r>
            <a:r>
              <a:rPr lang="en-US" sz="3600" i="1" dirty="0"/>
              <a:t>à </a:t>
            </a:r>
            <a:r>
              <a:rPr lang="en-US" sz="3600" i="1" dirty="0" err="1"/>
              <a:t>l’aide</a:t>
            </a:r>
            <a:r>
              <a:rPr lang="en-US" sz="3600" i="1" dirty="0"/>
              <a:t> des plaques </a:t>
            </a:r>
            <a:r>
              <a:rPr lang="en-US" sz="3600" i="1" dirty="0" err="1"/>
              <a:t>radioactives</a:t>
            </a:r>
            <a:r>
              <a:rPr lang="en-US" sz="3600" dirty="0"/>
              <a:t>)</a:t>
            </a:r>
          </a:p>
          <a:p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r>
              <a:rPr lang="en-US" sz="2400" b="1" dirty="0">
                <a:highlight>
                  <a:srgbClr val="FFFF00"/>
                </a:highlight>
              </a:rPr>
              <a:t>Hampejskova L et al</a:t>
            </a:r>
            <a:r>
              <a:rPr lang="en-US" sz="2400" dirty="0"/>
              <a:t>. </a:t>
            </a:r>
            <a:r>
              <a:rPr lang="en-US" sz="2400" b="1" dirty="0">
                <a:solidFill>
                  <a:srgbClr val="FF0000"/>
                </a:solidFill>
              </a:rPr>
              <a:t>A tool for planning retinoblastoma services in sub-Saharan Africa, 2016</a:t>
            </a:r>
            <a:endParaRPr lang="en-ZA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6360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A9FC9-AEC9-8B8E-E37E-D8F9233EF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RETINOBLASTOME : </a:t>
            </a:r>
            <a:r>
              <a:rPr kumimoji="0" 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 Light" panose="020F0302020204030204"/>
                <a:ea typeface="+mj-ea"/>
                <a:cs typeface="+mj-cs"/>
              </a:rPr>
              <a:t>Risque</a:t>
            </a: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 Light" panose="020F0302020204030204"/>
                <a:ea typeface="+mj-ea"/>
                <a:cs typeface="+mj-cs"/>
              </a:rPr>
              <a:t> de transmission</a:t>
            </a:r>
            <a:endParaRPr lang="en-ZA" i="1" dirty="0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41AE5-9231-A6FE-9181-810667333B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RB </a:t>
            </a:r>
            <a:r>
              <a:rPr lang="en-US" dirty="0" err="1"/>
              <a:t>Bilatéral</a:t>
            </a:r>
            <a:r>
              <a:rPr lang="en-US" dirty="0"/>
              <a:t> : </a:t>
            </a:r>
            <a:r>
              <a:rPr lang="en-US" b="1" dirty="0"/>
              <a:t>50%</a:t>
            </a:r>
          </a:p>
          <a:p>
            <a:endParaRPr lang="en-US" dirty="0"/>
          </a:p>
          <a:p>
            <a:r>
              <a:rPr lang="en-US" dirty="0"/>
              <a:t>RB </a:t>
            </a:r>
            <a:r>
              <a:rPr lang="en-US" dirty="0" err="1"/>
              <a:t>Unilatéral</a:t>
            </a:r>
            <a:r>
              <a:rPr lang="en-US" dirty="0"/>
              <a:t>: </a:t>
            </a:r>
            <a:r>
              <a:rPr lang="en-US" dirty="0">
                <a:highlight>
                  <a:srgbClr val="FFFF00"/>
                </a:highlight>
              </a:rPr>
              <a:t>7.5%</a:t>
            </a:r>
          </a:p>
          <a:p>
            <a:endParaRPr lang="en-US" dirty="0"/>
          </a:p>
          <a:p>
            <a:r>
              <a:rPr lang="en-US" dirty="0" err="1"/>
              <a:t>Risque</a:t>
            </a:r>
            <a:r>
              <a:rPr lang="en-US" dirty="0"/>
              <a:t> de transmission aux </a:t>
            </a:r>
            <a:r>
              <a:rPr lang="en-US" dirty="0" err="1"/>
              <a:t>autres</a:t>
            </a:r>
            <a:r>
              <a:rPr lang="en-US" dirty="0"/>
              <a:t> </a:t>
            </a:r>
            <a:r>
              <a:rPr lang="en-US" dirty="0" err="1"/>
              <a:t>membres</a:t>
            </a:r>
            <a:r>
              <a:rPr lang="en-US" dirty="0"/>
              <a:t> de la </a:t>
            </a:r>
            <a:r>
              <a:rPr lang="en-US" dirty="0" err="1"/>
              <a:t>fratrie</a:t>
            </a:r>
            <a:r>
              <a:rPr lang="en-US" dirty="0"/>
              <a:t>: </a:t>
            </a:r>
            <a:r>
              <a:rPr lang="en-US" b="1" dirty="0">
                <a:solidFill>
                  <a:schemeClr val="tx2"/>
                </a:solidFill>
              </a:rPr>
              <a:t>5%</a:t>
            </a:r>
            <a:endParaRPr lang="en-ZA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0666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05CBF-50FB-766C-7A02-85554D57A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RETINOBLASTOME : </a:t>
            </a:r>
            <a:r>
              <a:rPr kumimoji="0" 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 Light" panose="020F0302020204030204"/>
                <a:ea typeface="+mj-ea"/>
                <a:cs typeface="+mj-cs"/>
              </a:rPr>
              <a:t>Prévention</a:t>
            </a:r>
            <a:endParaRPr lang="en-ZA" i="1" dirty="0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12A0C-065E-FFD5-E644-C907A2073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highlight>
                  <a:srgbClr val="FFFF00"/>
                </a:highlight>
              </a:rPr>
              <a:t>AUCUNE </a:t>
            </a:r>
            <a:r>
              <a:rPr lang="en-US" b="1" dirty="0" err="1">
                <a:highlight>
                  <a:srgbClr val="FFFF00"/>
                </a:highlight>
              </a:rPr>
              <a:t>stratégie</a:t>
            </a:r>
            <a:r>
              <a:rPr lang="en-US" b="1" dirty="0">
                <a:highlight>
                  <a:srgbClr val="FFFF00"/>
                </a:highlight>
              </a:rPr>
              <a:t> </a:t>
            </a:r>
            <a:r>
              <a:rPr lang="en-US" dirty="0"/>
              <a:t>de </a:t>
            </a:r>
            <a:r>
              <a:rPr lang="en-US" dirty="0" err="1"/>
              <a:t>prévention</a:t>
            </a:r>
            <a:r>
              <a:rPr lang="en-US" dirty="0"/>
              <a:t> </a:t>
            </a:r>
            <a:r>
              <a:rPr lang="en-US" dirty="0" err="1"/>
              <a:t>jusqu’à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jour!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055783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7F229-8DAC-3015-4E20-F7DE3BA64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RETINOBLASTOME :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 Light" panose="020F0302020204030204"/>
                <a:ea typeface="+mj-ea"/>
                <a:cs typeface="+mj-cs"/>
              </a:rPr>
              <a:t>Taux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 Light" panose="020F0302020204030204"/>
                <a:ea typeface="+mj-ea"/>
                <a:cs typeface="+mj-cs"/>
              </a:rPr>
              <a:t> de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 Light" panose="020F0302020204030204"/>
                <a:ea typeface="+mj-ea"/>
                <a:cs typeface="+mj-cs"/>
              </a:rPr>
              <a:t>survie</a:t>
            </a:r>
            <a:endParaRPr lang="en-ZA" dirty="0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8E7E0D-9EA4-9542-5CC1-7CE3C07FE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88782" cy="466725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FAIBLE </a:t>
            </a:r>
            <a:r>
              <a:rPr lang="en-US" b="1" dirty="0" err="1"/>
              <a:t>en</a:t>
            </a:r>
            <a:r>
              <a:rPr lang="en-US" b="1" dirty="0"/>
              <a:t> ASS* </a:t>
            </a:r>
            <a:r>
              <a:rPr lang="en-US" dirty="0"/>
              <a:t>→ Ghana &lt; 50%</a:t>
            </a:r>
          </a:p>
          <a:p>
            <a:pPr marL="0" indent="0">
              <a:buNone/>
            </a:pPr>
            <a:r>
              <a:rPr lang="en-US" dirty="0"/>
              <a:t>                                 Kenya  &lt; 26.6% et </a:t>
            </a:r>
            <a:r>
              <a:rPr lang="en-US" b="1" dirty="0"/>
              <a:t>une </a:t>
            </a:r>
            <a:r>
              <a:rPr lang="en-US" b="1" dirty="0">
                <a:highlight>
                  <a:srgbClr val="FFFF00"/>
                </a:highlight>
              </a:rPr>
              <a:t>Moyenne de 20% </a:t>
            </a:r>
            <a:r>
              <a:rPr lang="en-US" dirty="0"/>
              <a:t>dans les </a:t>
            </a:r>
            <a:r>
              <a:rPr lang="en-US" b="1" dirty="0">
                <a:highlight>
                  <a:srgbClr val="FFFF00"/>
                </a:highlight>
              </a:rPr>
              <a:t>pays à </a:t>
            </a:r>
            <a:r>
              <a:rPr lang="en-US" b="1" dirty="0" err="1">
                <a:highlight>
                  <a:srgbClr val="FFFF00"/>
                </a:highlight>
              </a:rPr>
              <a:t>faibles</a:t>
            </a:r>
            <a:r>
              <a:rPr lang="en-US" b="1" dirty="0">
                <a:highlight>
                  <a:srgbClr val="FFFF00"/>
                </a:highlight>
              </a:rPr>
              <a:t> </a:t>
            </a:r>
            <a:r>
              <a:rPr lang="en-US" b="1" dirty="0" err="1">
                <a:highlight>
                  <a:srgbClr val="FFFF00"/>
                </a:highlight>
              </a:rPr>
              <a:t>revenus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MAIS, </a:t>
            </a:r>
            <a:r>
              <a:rPr lang="en-US" b="1" dirty="0">
                <a:solidFill>
                  <a:srgbClr val="FF0000"/>
                </a:solidFill>
              </a:rPr>
              <a:t>plus </a:t>
            </a:r>
            <a:r>
              <a:rPr lang="en-US" b="1" dirty="0" err="1">
                <a:solidFill>
                  <a:srgbClr val="FF0000"/>
                </a:solidFill>
              </a:rPr>
              <a:t>élevé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/>
              <a:t>dans les pays à haut </a:t>
            </a:r>
            <a:r>
              <a:rPr lang="en-US" dirty="0" err="1"/>
              <a:t>revenus</a:t>
            </a:r>
            <a:r>
              <a:rPr lang="en-US" dirty="0"/>
              <a:t> : </a:t>
            </a:r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</a:rPr>
              <a:t>&gt; 90%, </a:t>
            </a:r>
            <a:r>
              <a:rPr lang="en-US" dirty="0"/>
              <a:t>Canda, UK, USA</a:t>
            </a:r>
          </a:p>
          <a:p>
            <a:pPr marL="0" indent="0">
              <a:buNone/>
            </a:pPr>
            <a:r>
              <a:rPr lang="en-US" b="1" dirty="0"/>
              <a:t>Raisons</a:t>
            </a:r>
            <a:r>
              <a:rPr lang="en-US" dirty="0"/>
              <a:t>: - </a:t>
            </a:r>
            <a:r>
              <a:rPr lang="en-US" dirty="0" err="1"/>
              <a:t>détection</a:t>
            </a:r>
            <a:r>
              <a:rPr lang="en-US" dirty="0"/>
              <a:t> </a:t>
            </a:r>
            <a:r>
              <a:rPr lang="en-US" dirty="0" err="1"/>
              <a:t>rapide</a:t>
            </a:r>
            <a:r>
              <a:rPr lang="en-US" dirty="0"/>
              <a:t>, confirmation </a:t>
            </a:r>
            <a:r>
              <a:rPr lang="en-US" dirty="0" err="1"/>
              <a:t>diagnostique</a:t>
            </a:r>
            <a:r>
              <a:rPr lang="en-US" dirty="0"/>
              <a:t> </a:t>
            </a:r>
            <a:r>
              <a:rPr lang="en-US" dirty="0" err="1"/>
              <a:t>rapide</a:t>
            </a:r>
            <a:r>
              <a:rPr lang="en-US" dirty="0"/>
              <a:t>,   </a:t>
            </a:r>
          </a:p>
          <a:p>
            <a:pPr marL="0" indent="0">
              <a:buNone/>
            </a:pPr>
            <a:r>
              <a:rPr lang="en-US" dirty="0"/>
              <a:t>                   </a:t>
            </a:r>
            <a:r>
              <a:rPr lang="en-US" dirty="0" err="1"/>
              <a:t>transfert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i="1" dirty="0" err="1">
                <a:highlight>
                  <a:srgbClr val="FFFF00"/>
                </a:highlight>
              </a:rPr>
              <a:t>moins</a:t>
            </a:r>
            <a:r>
              <a:rPr lang="en-US" i="1" dirty="0">
                <a:highlight>
                  <a:srgbClr val="FFFF00"/>
                </a:highlight>
              </a:rPr>
              <a:t> de 72h  </a:t>
            </a:r>
          </a:p>
          <a:p>
            <a:pPr marL="0" indent="0">
              <a:buNone/>
            </a:pPr>
            <a:r>
              <a:rPr lang="en-US" dirty="0"/>
              <a:t>                   </a:t>
            </a:r>
            <a:r>
              <a:rPr lang="en-US" dirty="0" err="1"/>
              <a:t>traitement</a:t>
            </a:r>
            <a:r>
              <a:rPr lang="en-US" dirty="0"/>
              <a:t> </a:t>
            </a:r>
            <a:r>
              <a:rPr lang="en-US" dirty="0" err="1"/>
              <a:t>multidisciplinaire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ZA" sz="2000" b="1" dirty="0"/>
              <a:t>*ASS: Afrique sub-</a:t>
            </a:r>
            <a:r>
              <a:rPr lang="en-ZA" sz="2000" b="1" dirty="0" err="1"/>
              <a:t>Saharienne</a:t>
            </a:r>
            <a:endParaRPr lang="en-ZA" sz="2000" b="1" dirty="0"/>
          </a:p>
        </p:txBody>
      </p:sp>
    </p:spTree>
    <p:extLst>
      <p:ext uri="{BB962C8B-B14F-4D97-AF65-F5344CB8AC3E}">
        <p14:creationId xmlns:p14="http://schemas.microsoft.com/office/powerpoint/2010/main" val="16377260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7FC8B-66E0-DD93-FCA4-DAD6C07A0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RETINOBLASTOME :Conclusion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7F280-56F2-6EC4-B7E5-7F6928E0FE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Le RB </a:t>
            </a:r>
            <a:r>
              <a:rPr lang="en-US" dirty="0" err="1"/>
              <a:t>est</a:t>
            </a:r>
            <a:r>
              <a:rPr lang="en-US" dirty="0"/>
              <a:t> une </a:t>
            </a:r>
            <a:r>
              <a:rPr lang="en-US" dirty="0" err="1"/>
              <a:t>tumeur</a:t>
            </a:r>
            <a:r>
              <a:rPr lang="en-US" dirty="0"/>
              <a:t> </a:t>
            </a:r>
            <a:r>
              <a:rPr lang="en-US" dirty="0" err="1"/>
              <a:t>néoplasique</a:t>
            </a:r>
            <a:r>
              <a:rPr lang="en-US" dirty="0"/>
              <a:t> , curable. Les conditions </a:t>
            </a:r>
            <a:r>
              <a:rPr lang="en-US" dirty="0" err="1"/>
              <a:t>ont</a:t>
            </a:r>
            <a:r>
              <a:rPr lang="en-US" dirty="0"/>
              <a:t> déjà </a:t>
            </a:r>
            <a:r>
              <a:rPr lang="en-US" dirty="0" err="1"/>
              <a:t>été</a:t>
            </a:r>
            <a:r>
              <a:rPr lang="en-US" dirty="0"/>
              <a:t> </a:t>
            </a:r>
            <a:r>
              <a:rPr lang="en-US" dirty="0" err="1"/>
              <a:t>evoquées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Sa </a:t>
            </a:r>
            <a:r>
              <a:rPr lang="en-US" b="1" dirty="0" err="1"/>
              <a:t>prévalence</a:t>
            </a:r>
            <a:r>
              <a:rPr lang="en-US" b="1" dirty="0"/>
              <a:t> </a:t>
            </a:r>
            <a:r>
              <a:rPr lang="en-US" dirty="0" err="1"/>
              <a:t>est</a:t>
            </a:r>
            <a:r>
              <a:rPr lang="en-US" dirty="0"/>
              <a:t> de </a:t>
            </a:r>
            <a:r>
              <a:rPr lang="en-US" b="1" dirty="0">
                <a:highlight>
                  <a:srgbClr val="FFFF00"/>
                </a:highlight>
              </a:rPr>
              <a:t>2% a 4% </a:t>
            </a:r>
            <a:r>
              <a:rPr lang="en-US" dirty="0" err="1"/>
              <a:t>parmi</a:t>
            </a:r>
            <a:r>
              <a:rPr lang="en-US" dirty="0"/>
              <a:t> les cancers de </a:t>
            </a:r>
            <a:r>
              <a:rPr lang="en-US" dirty="0" err="1"/>
              <a:t>l’Enfant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Sa </a:t>
            </a:r>
            <a:r>
              <a:rPr lang="en-US" b="1" dirty="0" err="1"/>
              <a:t>survie</a:t>
            </a:r>
            <a:r>
              <a:rPr lang="en-US" b="1" dirty="0"/>
              <a:t> </a:t>
            </a:r>
            <a:r>
              <a:rPr lang="en-US" dirty="0" err="1"/>
              <a:t>peut</a:t>
            </a:r>
            <a:r>
              <a:rPr lang="en-US" dirty="0"/>
              <a:t> </a:t>
            </a:r>
            <a:r>
              <a:rPr lang="en-US" dirty="0" err="1"/>
              <a:t>aller</a:t>
            </a:r>
            <a:r>
              <a:rPr lang="en-US" dirty="0"/>
              <a:t> au </a:t>
            </a:r>
            <a:r>
              <a:rPr lang="en-US" dirty="0" err="1"/>
              <a:t>delà</a:t>
            </a:r>
            <a:r>
              <a:rPr lang="en-US" dirty="0"/>
              <a:t> de 95%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La </a:t>
            </a:r>
            <a:r>
              <a:rPr lang="en-US" dirty="0" err="1"/>
              <a:t>prise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charge change au fil des </a:t>
            </a:r>
            <a:r>
              <a:rPr lang="en-US" dirty="0" err="1"/>
              <a:t>nouveautés</a:t>
            </a:r>
            <a:r>
              <a:rPr lang="en-US" dirty="0"/>
              <a:t> </a:t>
            </a:r>
            <a:r>
              <a:rPr lang="en-US" dirty="0" err="1"/>
              <a:t>pharmacologiques</a:t>
            </a:r>
            <a:endParaRPr lang="en-US" dirty="0"/>
          </a:p>
          <a:p>
            <a:r>
              <a:rPr lang="en-US" b="1" dirty="0"/>
              <a:t>La </a:t>
            </a:r>
            <a:r>
              <a:rPr lang="en-US" b="1" dirty="0" err="1"/>
              <a:t>Brachythérapie</a:t>
            </a:r>
            <a:r>
              <a:rPr lang="en-US" b="1" dirty="0"/>
              <a:t> </a:t>
            </a:r>
            <a:r>
              <a:rPr lang="en-US" dirty="0"/>
              <a:t>et les </a:t>
            </a:r>
            <a:r>
              <a:rPr lang="en-US" b="1" dirty="0"/>
              <a:t>nouveaux cocktails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>
                <a:highlight>
                  <a:srgbClr val="FFFF00"/>
                </a:highlight>
              </a:rPr>
              <a:t>Oncologie</a:t>
            </a:r>
            <a:r>
              <a:rPr lang="en-US" dirty="0"/>
              <a:t> </a:t>
            </a:r>
            <a:r>
              <a:rPr lang="en-US" dirty="0" err="1"/>
              <a:t>sont</a:t>
            </a:r>
            <a:r>
              <a:rPr lang="en-US" dirty="0"/>
              <a:t> du </a:t>
            </a:r>
            <a:r>
              <a:rPr lang="en-US" dirty="0" err="1"/>
              <a:t>ressort</a:t>
            </a:r>
            <a:r>
              <a:rPr lang="en-US" dirty="0"/>
              <a:t> des </a:t>
            </a:r>
            <a:r>
              <a:rPr lang="en-US" dirty="0" err="1"/>
              <a:t>Radiothérapeutes</a:t>
            </a:r>
            <a:r>
              <a:rPr lang="en-US" dirty="0"/>
              <a:t> et des </a:t>
            </a:r>
            <a:r>
              <a:rPr lang="en-US" dirty="0" err="1"/>
              <a:t>Oncologues</a:t>
            </a:r>
            <a:r>
              <a:rPr lang="en-US" dirty="0"/>
              <a:t>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29350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4CC75-48E5-5CBE-57FA-CA4B4C208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b="1" dirty="0"/>
              <a:t>RETINOBLASTOME: Définition</a:t>
            </a:r>
            <a:endParaRPr lang="en-ZA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914F1-B9EE-2BCF-3854-797272E5C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4746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Le cancer </a:t>
            </a:r>
            <a:r>
              <a:rPr lang="en-US" b="1" dirty="0"/>
              <a:t>le plus </a:t>
            </a:r>
            <a:r>
              <a:rPr lang="en-US" b="1" dirty="0" err="1"/>
              <a:t>commun</a:t>
            </a:r>
            <a:r>
              <a:rPr lang="en-US" b="1" dirty="0"/>
              <a:t> </a:t>
            </a:r>
            <a:r>
              <a:rPr lang="en-US" dirty="0"/>
              <a:t>chez les enfants</a:t>
            </a:r>
          </a:p>
          <a:p>
            <a:r>
              <a:rPr lang="en-US" dirty="0">
                <a:highlight>
                  <a:srgbClr val="FFFF00"/>
                </a:highlight>
              </a:rPr>
              <a:t>10% </a:t>
            </a:r>
            <a:r>
              <a:rPr lang="en-US" dirty="0"/>
              <a:t>des maladies </a:t>
            </a:r>
            <a:r>
              <a:rPr lang="en-US" dirty="0" err="1"/>
              <a:t>ont</a:t>
            </a:r>
            <a:r>
              <a:rPr lang="en-US" dirty="0"/>
              <a:t> une </a:t>
            </a:r>
            <a:r>
              <a:rPr lang="en-US" b="1" dirty="0" err="1">
                <a:highlight>
                  <a:srgbClr val="FFFF00"/>
                </a:highlight>
              </a:rPr>
              <a:t>histoire</a:t>
            </a:r>
            <a:r>
              <a:rPr lang="en-US" b="1" dirty="0">
                <a:highlight>
                  <a:srgbClr val="FFFF00"/>
                </a:highlight>
              </a:rPr>
              <a:t> </a:t>
            </a:r>
            <a:r>
              <a:rPr lang="en-US" b="1" dirty="0" err="1">
                <a:highlight>
                  <a:srgbClr val="FFFF00"/>
                </a:highlight>
              </a:rPr>
              <a:t>familiale</a:t>
            </a:r>
            <a:endParaRPr lang="en-US" b="1" dirty="0">
              <a:highlight>
                <a:srgbClr val="FFFF00"/>
              </a:highlight>
            </a:endParaRPr>
          </a:p>
          <a:p>
            <a:r>
              <a:rPr lang="en-US" dirty="0"/>
              <a:t>Cause majeure de </a:t>
            </a:r>
            <a:r>
              <a:rPr lang="en-US" b="1" dirty="0" err="1"/>
              <a:t>mortalité</a:t>
            </a:r>
            <a:r>
              <a:rPr lang="en-US" dirty="0"/>
              <a:t> chez les </a:t>
            </a:r>
            <a:r>
              <a:rPr lang="en-US" b="1" dirty="0" err="1"/>
              <a:t>moins</a:t>
            </a:r>
            <a:r>
              <a:rPr lang="en-US" b="1" dirty="0"/>
              <a:t> de 5 </a:t>
            </a:r>
            <a:r>
              <a:rPr lang="en-US" b="1" dirty="0" err="1"/>
              <a:t>ans</a:t>
            </a:r>
            <a:endParaRPr lang="en-US" b="1" dirty="0"/>
          </a:p>
          <a:p>
            <a:endParaRPr lang="en-US" b="1" dirty="0"/>
          </a:p>
          <a:p>
            <a:r>
              <a:rPr lang="en-US" b="1" dirty="0"/>
              <a:t>En ASS* : </a:t>
            </a:r>
            <a:r>
              <a:rPr lang="en-US" b="1" dirty="0">
                <a:highlight>
                  <a:srgbClr val="FFFF00"/>
                </a:highlight>
              </a:rPr>
              <a:t>Kaposi’s Sarcoma (HIV &amp; HHV-8)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                      Burkitt’s Lymphoma     </a:t>
            </a:r>
            <a:r>
              <a:rPr lang="en-US" b="1" dirty="0" err="1">
                <a:solidFill>
                  <a:srgbClr val="0070C0"/>
                </a:solidFill>
              </a:rPr>
              <a:t>Leucémie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aigue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lymphoblastique</a:t>
            </a:r>
            <a:endParaRPr lang="en-US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b="1" dirty="0"/>
              <a:t>                          </a:t>
            </a:r>
            <a:r>
              <a:rPr lang="en-US" b="1" dirty="0" err="1"/>
              <a:t>Rétinoblastome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Hampejskova L et a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l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tool for planning retinoblastoma services in sub-Saharan Africa, 2016</a:t>
            </a:r>
            <a:endParaRPr kumimoji="0" lang="en-ZA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indent="0">
              <a:buNone/>
            </a:pPr>
            <a:endParaRPr lang="en-ZA" b="1" dirty="0"/>
          </a:p>
        </p:txBody>
      </p:sp>
    </p:spTree>
    <p:extLst>
      <p:ext uri="{BB962C8B-B14F-4D97-AF65-F5344CB8AC3E}">
        <p14:creationId xmlns:p14="http://schemas.microsoft.com/office/powerpoint/2010/main" val="1094767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4BBB4-0AFB-A898-92C9-A63405E15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RETINOBLASTOME: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Epidemiologie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F62C79-C0C5-BFE3-9FA3-495A3FEB6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37854"/>
            <a:ext cx="10661073" cy="511232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1. Au monde: </a:t>
            </a:r>
            <a:r>
              <a:rPr lang="en-US" b="1" dirty="0"/>
              <a:t>1/15.000-20.000 </a:t>
            </a:r>
            <a:r>
              <a:rPr lang="en-US" dirty="0"/>
              <a:t>naissances </a:t>
            </a:r>
            <a:r>
              <a:rPr lang="en-US" dirty="0" err="1"/>
              <a:t>vivantes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</a:t>
            </a:r>
            <a:r>
              <a:rPr lang="en-US" b="1" dirty="0">
                <a:highlight>
                  <a:srgbClr val="FFFF00"/>
                </a:highlight>
              </a:rPr>
              <a:t>70%</a:t>
            </a:r>
            <a:r>
              <a:rPr lang="en-US" dirty="0"/>
              <a:t> RB </a:t>
            </a:r>
            <a:r>
              <a:rPr lang="en-US" dirty="0" err="1"/>
              <a:t>unliatéral</a:t>
            </a:r>
            <a:r>
              <a:rPr lang="en-US" dirty="0"/>
              <a:t> et curable</a:t>
            </a:r>
          </a:p>
          <a:p>
            <a:endParaRPr lang="en-US" dirty="0"/>
          </a:p>
          <a:p>
            <a:r>
              <a:rPr lang="en-US" dirty="0"/>
              <a:t>En Afrique: </a:t>
            </a:r>
            <a:r>
              <a:rPr lang="en-US" dirty="0" err="1"/>
              <a:t>en</a:t>
            </a:r>
            <a:r>
              <a:rPr lang="en-US" dirty="0"/>
              <a:t> 2012, 163.000 </a:t>
            </a:r>
            <a:r>
              <a:rPr lang="en-US" dirty="0" err="1"/>
              <a:t>cas</a:t>
            </a:r>
            <a:r>
              <a:rPr lang="en-US" dirty="0"/>
              <a:t> </a:t>
            </a:r>
            <a:r>
              <a:rPr lang="en-US" dirty="0" err="1"/>
              <a:t>diagnostiqués</a:t>
            </a:r>
            <a:r>
              <a:rPr lang="en-US" dirty="0"/>
              <a:t> </a:t>
            </a:r>
            <a:r>
              <a:rPr lang="en-US" dirty="0" err="1"/>
              <a:t>dont</a:t>
            </a:r>
            <a:r>
              <a:rPr lang="en-US" dirty="0"/>
              <a:t> </a:t>
            </a:r>
            <a:r>
              <a:rPr lang="en-US" b="1" dirty="0"/>
              <a:t>84% dans les pays à </a:t>
            </a:r>
            <a:r>
              <a:rPr lang="en-US" b="1" dirty="0" err="1"/>
              <a:t>faibles</a:t>
            </a:r>
            <a:r>
              <a:rPr lang="en-US" b="1" dirty="0"/>
              <a:t> </a:t>
            </a:r>
            <a:r>
              <a:rPr lang="en-US" b="1" dirty="0" err="1"/>
              <a:t>revenus</a:t>
            </a:r>
            <a:endParaRPr lang="en-US" b="1" dirty="0"/>
          </a:p>
          <a:p>
            <a:endParaRPr lang="en-US" b="1" dirty="0"/>
          </a:p>
          <a:p>
            <a:pPr marL="0" indent="0">
              <a:buNone/>
            </a:pPr>
            <a:r>
              <a:rPr lang="en-US" dirty="0"/>
              <a:t>2: </a:t>
            </a:r>
            <a:r>
              <a:rPr lang="en-US" dirty="0">
                <a:highlight>
                  <a:srgbClr val="FFFF00"/>
                </a:highlight>
              </a:rPr>
              <a:t>En Afrique Centrale</a:t>
            </a:r>
            <a:r>
              <a:rPr lang="en-US" dirty="0"/>
              <a:t>: </a:t>
            </a:r>
            <a:r>
              <a:rPr lang="en-US" b="1" dirty="0"/>
              <a:t>Pas</a:t>
            </a:r>
            <a:r>
              <a:rPr lang="en-US" dirty="0"/>
              <a:t> </a:t>
            </a:r>
            <a:r>
              <a:rPr lang="en-US" dirty="0" err="1"/>
              <a:t>d’études</a:t>
            </a:r>
            <a:r>
              <a:rPr lang="en-US" dirty="0"/>
              <a:t> de population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3. </a:t>
            </a:r>
            <a:r>
              <a:rPr lang="en-US" b="1" dirty="0">
                <a:solidFill>
                  <a:schemeClr val="tx2"/>
                </a:solidFill>
              </a:rPr>
              <a:t>En RDC</a:t>
            </a:r>
            <a:r>
              <a:rPr lang="en-US" dirty="0"/>
              <a:t>: </a:t>
            </a:r>
            <a:r>
              <a:rPr lang="en-US" b="1" dirty="0" err="1"/>
              <a:t>Peu</a:t>
            </a:r>
            <a:r>
              <a:rPr lang="en-US" dirty="0"/>
              <a:t> </a:t>
            </a:r>
            <a:r>
              <a:rPr lang="en-US" dirty="0" err="1"/>
              <a:t>d’études</a:t>
            </a:r>
            <a:r>
              <a:rPr lang="en-US" dirty="0"/>
              <a:t> </a:t>
            </a:r>
            <a:r>
              <a:rPr lang="en-US" dirty="0" err="1"/>
              <a:t>hospitalières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ZA" sz="2600" b="1" dirty="0" err="1"/>
              <a:t>Kabedi</a:t>
            </a:r>
            <a:r>
              <a:rPr lang="en-ZA" sz="2600" b="1" dirty="0"/>
              <a:t> N et al</a:t>
            </a:r>
            <a:r>
              <a:rPr lang="en-ZA" sz="2600" b="1" dirty="0">
                <a:solidFill>
                  <a:srgbClr val="0070C0"/>
                </a:solidFill>
              </a:rPr>
              <a:t>. </a:t>
            </a:r>
            <a:r>
              <a:rPr lang="en-ZA" sz="2600" b="1" dirty="0">
                <a:solidFill>
                  <a:srgbClr val="FF0000"/>
                </a:solidFill>
              </a:rPr>
              <a:t>Profile of retinal diseases in adults attending  two eye clinics in Kinshasa, Dem Rep of Congo, </a:t>
            </a:r>
            <a:r>
              <a:rPr lang="en-ZA" sz="2600" b="1" dirty="0"/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622931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CB44D-FE85-67AB-7FC9-8B1BAED3F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RETINOBLASTOME: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 Light" panose="020F0302020204030204"/>
                <a:ea typeface="+mj-ea"/>
                <a:cs typeface="+mj-cs"/>
              </a:rPr>
              <a:t>Epidémiologie</a:t>
            </a:r>
            <a:endParaRPr lang="en-ZA" dirty="0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E5E3C-727F-84B0-5D87-749592EF0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 RB </a:t>
            </a:r>
            <a:r>
              <a:rPr lang="en-US" dirty="0" err="1"/>
              <a:t>affecte</a:t>
            </a:r>
            <a:r>
              <a:rPr lang="en-US" dirty="0"/>
              <a:t> environ  </a:t>
            </a:r>
            <a:r>
              <a:rPr lang="en-US" b="1" dirty="0">
                <a:solidFill>
                  <a:srgbClr val="FF0000"/>
                </a:solidFill>
              </a:rPr>
              <a:t>2%-4% des </a:t>
            </a:r>
            <a:r>
              <a:rPr lang="en-US" b="1" dirty="0" err="1">
                <a:solidFill>
                  <a:srgbClr val="FF0000"/>
                </a:solidFill>
              </a:rPr>
              <a:t>néoplasmes</a:t>
            </a:r>
            <a:r>
              <a:rPr lang="en-US" b="1" dirty="0">
                <a:solidFill>
                  <a:srgbClr val="FF0000"/>
                </a:solidFill>
              </a:rPr>
              <a:t> chez </a:t>
            </a:r>
            <a:r>
              <a:rPr lang="en-US" b="1" dirty="0" err="1">
                <a:solidFill>
                  <a:srgbClr val="FF0000"/>
                </a:solidFill>
              </a:rPr>
              <a:t>l’Enfant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* </a:t>
            </a:r>
            <a:r>
              <a:rPr lang="en-US" dirty="0" err="1"/>
              <a:t>Prévalence</a:t>
            </a:r>
            <a:r>
              <a:rPr lang="en-US" dirty="0"/>
              <a:t> </a:t>
            </a:r>
            <a:r>
              <a:rPr lang="en-US" dirty="0" err="1"/>
              <a:t>varie</a:t>
            </a:r>
            <a:r>
              <a:rPr lang="en-US" dirty="0"/>
              <a:t> entre </a:t>
            </a:r>
            <a:r>
              <a:rPr lang="en-US" b="1" dirty="0"/>
              <a:t>1/15.000-20.000 </a:t>
            </a:r>
            <a:r>
              <a:rPr lang="en-US" b="1" dirty="0" err="1"/>
              <a:t>cas</a:t>
            </a:r>
            <a:endParaRPr lang="en-US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RB </a:t>
            </a:r>
            <a:r>
              <a:rPr lang="en-US" dirty="0" err="1"/>
              <a:t>occure</a:t>
            </a:r>
            <a:r>
              <a:rPr lang="en-US" dirty="0"/>
              <a:t> </a:t>
            </a:r>
            <a:r>
              <a:rPr lang="en-US" dirty="0" err="1"/>
              <a:t>sporadiquement</a:t>
            </a:r>
            <a:r>
              <a:rPr lang="en-US" dirty="0"/>
              <a:t> a 60%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bilatéral</a:t>
            </a:r>
            <a:r>
              <a:rPr lang="en-US" dirty="0"/>
              <a:t> dans 40%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r>
              <a:rPr kumimoji="0" lang="en-ZA" sz="2000" b="1" i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Ghassemi</a:t>
            </a:r>
            <a:r>
              <a:rPr kumimoji="0" lang="en-ZA" sz="20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et al</a:t>
            </a:r>
            <a:r>
              <a:rPr kumimoji="0" lang="en-ZA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. Risk definition and management strategies in retinoblastoma: current perspectives. </a:t>
            </a:r>
            <a:r>
              <a:rPr kumimoji="0" lang="en-ZA" sz="20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Clinical Ophthalmology. 2015 Jun 8:985-94.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164702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125ED-F25F-ADA1-8EE0-EFFDE7FEA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RETINOBLASTOME:</a:t>
            </a:r>
            <a:r>
              <a:rPr lang="en-US" dirty="0"/>
              <a:t> </a:t>
            </a:r>
            <a:r>
              <a:rPr lang="en-US" b="1" dirty="0" err="1"/>
              <a:t>Localisation</a:t>
            </a:r>
            <a:endParaRPr lang="en-ZA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22F8A-C833-BE23-940D-FA9538AA1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 Afrique sub-</a:t>
            </a:r>
            <a:r>
              <a:rPr lang="en-US" dirty="0" err="1"/>
              <a:t>Saharienne</a:t>
            </a:r>
            <a:r>
              <a:rPr lang="en-US" dirty="0"/>
              <a:t>: la </a:t>
            </a:r>
            <a:r>
              <a:rPr lang="en-US" dirty="0" err="1"/>
              <a:t>forme</a:t>
            </a:r>
            <a:r>
              <a:rPr lang="en-US" dirty="0"/>
              <a:t> </a:t>
            </a:r>
            <a:r>
              <a:rPr lang="en-US" b="1" dirty="0">
                <a:highlight>
                  <a:srgbClr val="FFFF00"/>
                </a:highlight>
              </a:rPr>
              <a:t>la plus </a:t>
            </a:r>
            <a:r>
              <a:rPr lang="en-US" b="1" dirty="0" err="1">
                <a:highlight>
                  <a:srgbClr val="FFFF00"/>
                </a:highlight>
              </a:rPr>
              <a:t>prévalente</a:t>
            </a:r>
            <a:r>
              <a:rPr lang="en-US" b="1" dirty="0">
                <a:highlight>
                  <a:srgbClr val="FFFF00"/>
                </a:highlight>
              </a:rPr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le RB </a:t>
            </a:r>
            <a:r>
              <a:rPr lang="en-US" dirty="0" err="1"/>
              <a:t>Extraocculaire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Plus </a:t>
            </a:r>
            <a:r>
              <a:rPr lang="en-US" dirty="0" err="1"/>
              <a:t>fréquent</a:t>
            </a:r>
            <a:r>
              <a:rPr lang="en-US" dirty="0"/>
              <a:t> à </a:t>
            </a:r>
            <a:r>
              <a:rPr lang="en-US" b="1" dirty="0"/>
              <a:t>l’oeil gauche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dirty="0"/>
              <a:t>Plus </a:t>
            </a:r>
            <a:r>
              <a:rPr lang="en-US" dirty="0" err="1"/>
              <a:t>souvent</a:t>
            </a:r>
            <a:r>
              <a:rPr lang="en-US" dirty="0"/>
              <a:t> </a:t>
            </a:r>
            <a:r>
              <a:rPr lang="en-US" b="1" dirty="0"/>
              <a:t>UNILATERAL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* En </a:t>
            </a:r>
            <a:r>
              <a:rPr lang="en-US" b="1" dirty="0" err="1"/>
              <a:t>cas</a:t>
            </a:r>
            <a:r>
              <a:rPr lang="en-US" b="1" dirty="0"/>
              <a:t> de diagnostic </a:t>
            </a:r>
            <a:r>
              <a:rPr lang="en-US" b="1" dirty="0" err="1"/>
              <a:t>tardif</a:t>
            </a:r>
            <a:r>
              <a:rPr lang="en-US" b="1" dirty="0"/>
              <a:t> &gt;&gt;&gt; </a:t>
            </a:r>
            <a:r>
              <a:rPr lang="en-US" b="1" dirty="0" err="1"/>
              <a:t>Extraocculaire</a:t>
            </a:r>
            <a:endParaRPr lang="en-ZA" b="1" dirty="0"/>
          </a:p>
        </p:txBody>
      </p:sp>
    </p:spTree>
    <p:extLst>
      <p:ext uri="{BB962C8B-B14F-4D97-AF65-F5344CB8AC3E}">
        <p14:creationId xmlns:p14="http://schemas.microsoft.com/office/powerpoint/2010/main" val="2514373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84097-A419-6D80-2CB5-C9AF3A4E0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RETINOBLASTOME: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 Light" panose="020F0302020204030204"/>
                <a:ea typeface="+mj-ea"/>
                <a:cs typeface="+mj-cs"/>
              </a:rPr>
              <a:t>Mécanisme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 Light" panose="020F0302020204030204"/>
                <a:ea typeface="+mj-ea"/>
                <a:cs typeface="+mj-cs"/>
              </a:rPr>
              <a:t> /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 Light" panose="020F0302020204030204"/>
                <a:ea typeface="+mj-ea"/>
                <a:cs typeface="+mj-cs"/>
              </a:rPr>
              <a:t>Etiologie</a:t>
            </a:r>
            <a:endParaRPr lang="en-ZA" dirty="0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5E098-6850-7A5E-94AF-FD0614498E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8582"/>
            <a:ext cx="10515600" cy="502429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Le RB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causé</a:t>
            </a:r>
            <a:r>
              <a:rPr lang="en-US" dirty="0"/>
              <a:t> par  → </a:t>
            </a:r>
            <a:r>
              <a:rPr lang="en-US" i="1" dirty="0"/>
              <a:t>mutation </a:t>
            </a:r>
            <a:r>
              <a:rPr lang="en-US" i="1" dirty="0" err="1"/>
              <a:t>genétique</a:t>
            </a:r>
            <a:r>
              <a:rPr lang="en-US" i="1" dirty="0"/>
              <a:t> du </a:t>
            </a:r>
            <a:r>
              <a:rPr lang="en-US" i="1" dirty="0" err="1"/>
              <a:t>gène</a:t>
            </a:r>
            <a:r>
              <a:rPr lang="en-US" i="1" dirty="0"/>
              <a:t> RB</a:t>
            </a:r>
          </a:p>
          <a:p>
            <a:pPr marL="0" indent="0">
              <a:buNone/>
            </a:pPr>
            <a:r>
              <a:rPr lang="en-US" i="1" dirty="0"/>
              <a:t>                        </a:t>
            </a:r>
          </a:p>
          <a:p>
            <a:pPr marL="0" indent="0">
              <a:buNone/>
            </a:pPr>
            <a:r>
              <a:rPr lang="en-US" i="1" dirty="0"/>
              <a:t>                                      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→</a:t>
            </a:r>
            <a:r>
              <a:rPr lang="en-US" i="1" dirty="0"/>
              <a:t> </a:t>
            </a:r>
            <a:r>
              <a:rPr lang="en-US" i="1" dirty="0" err="1"/>
              <a:t>délétion</a:t>
            </a:r>
            <a:r>
              <a:rPr lang="en-US" i="1" dirty="0"/>
              <a:t> du chromosome 13q14</a:t>
            </a:r>
          </a:p>
          <a:p>
            <a:pPr marL="0" indent="0">
              <a:buNone/>
            </a:pPr>
            <a:r>
              <a:rPr lang="en-US" i="1" dirty="0" err="1"/>
              <a:t>Ces</a:t>
            </a:r>
            <a:r>
              <a:rPr lang="en-US" i="1" dirty="0"/>
              <a:t> mutations </a:t>
            </a:r>
            <a:r>
              <a:rPr lang="en-US" i="1" dirty="0" err="1"/>
              <a:t>affectent</a:t>
            </a:r>
            <a:r>
              <a:rPr lang="en-US" i="1" dirty="0"/>
              <a:t> les cellules “germ-line” . </a:t>
            </a:r>
            <a:r>
              <a:rPr lang="en-US" b="1" i="1" dirty="0"/>
              <a:t>La cause des mutations </a:t>
            </a:r>
            <a:r>
              <a:rPr lang="en-US" b="1" i="1" dirty="0" err="1"/>
              <a:t>est</a:t>
            </a:r>
            <a:r>
              <a:rPr lang="en-US" b="1" i="1" dirty="0"/>
              <a:t> inconnue!!!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/>
              <a:t>*</a:t>
            </a:r>
            <a:r>
              <a:rPr lang="en-US" i="1" dirty="0">
                <a:highlight>
                  <a:srgbClr val="FFFF00"/>
                </a:highlight>
              </a:rPr>
              <a:t>50% </a:t>
            </a:r>
            <a:r>
              <a:rPr lang="en-US" dirty="0" err="1"/>
              <a:t>sont</a:t>
            </a:r>
            <a:r>
              <a:rPr lang="en-US" dirty="0"/>
              <a:t> </a:t>
            </a:r>
            <a:r>
              <a:rPr lang="en-US" dirty="0" err="1"/>
              <a:t>transmis</a:t>
            </a:r>
            <a:r>
              <a:rPr lang="en-US" dirty="0"/>
              <a:t> aux descendants (</a:t>
            </a:r>
            <a:r>
              <a:rPr lang="en-US" b="1" dirty="0">
                <a:highlight>
                  <a:srgbClr val="FFFF00"/>
                </a:highlight>
              </a:rPr>
              <a:t>RB </a:t>
            </a:r>
            <a:r>
              <a:rPr lang="en-US" b="1" dirty="0" err="1">
                <a:highlight>
                  <a:srgbClr val="FFFF00"/>
                </a:highlight>
              </a:rPr>
              <a:t>Bilatéral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*</a:t>
            </a:r>
            <a:r>
              <a:rPr lang="en-US" b="1" dirty="0"/>
              <a:t>10% </a:t>
            </a:r>
            <a:r>
              <a:rPr lang="en-US" dirty="0" err="1"/>
              <a:t>sont</a:t>
            </a:r>
            <a:r>
              <a:rPr lang="en-US" dirty="0"/>
              <a:t> </a:t>
            </a:r>
            <a:r>
              <a:rPr lang="en-US" dirty="0" err="1"/>
              <a:t>transmis</a:t>
            </a:r>
            <a:r>
              <a:rPr lang="en-US" dirty="0"/>
              <a:t> aux descendants dans le </a:t>
            </a:r>
            <a:r>
              <a:rPr lang="en-US" b="1" dirty="0"/>
              <a:t>RB </a:t>
            </a:r>
            <a:r>
              <a:rPr lang="en-US" b="1" dirty="0" err="1"/>
              <a:t>Unilatéral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Hampejskova L et al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tool for planning retinoblastoma services in sub-Saharan Africa, 2016</a:t>
            </a:r>
            <a:endParaRPr kumimoji="0" lang="en-ZA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ZA" b="1" dirty="0"/>
          </a:p>
        </p:txBody>
      </p:sp>
    </p:spTree>
    <p:extLst>
      <p:ext uri="{BB962C8B-B14F-4D97-AF65-F5344CB8AC3E}">
        <p14:creationId xmlns:p14="http://schemas.microsoft.com/office/powerpoint/2010/main" val="3704535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28CCC-AD4F-9C33-1A90-0DE2A5662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RETINOBLASTOME: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Voies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de dissemination</a:t>
            </a:r>
            <a:endParaRPr lang="en-ZA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2F046D-6734-5E1D-2821-ED67C92CA6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</a:t>
            </a:r>
            <a:r>
              <a:rPr lang="en-US" b="1" dirty="0"/>
              <a:t>Directe infiltration </a:t>
            </a:r>
            <a:r>
              <a:rPr lang="en-US" dirty="0"/>
              <a:t>du Nerf OPTIQUE …→… </a:t>
            </a:r>
            <a:r>
              <a:rPr lang="en-US" dirty="0" err="1">
                <a:highlight>
                  <a:srgbClr val="FFFF00"/>
                </a:highlight>
              </a:rPr>
              <a:t>Systeme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Nerveux</a:t>
            </a:r>
            <a:r>
              <a:rPr lang="en-US" dirty="0">
                <a:highlight>
                  <a:srgbClr val="FFFF00"/>
                </a:highlight>
              </a:rPr>
              <a:t> Central</a:t>
            </a:r>
          </a:p>
          <a:p>
            <a:pPr marL="0" indent="0">
              <a:buNone/>
            </a:pPr>
            <a:r>
              <a:rPr lang="en-US" dirty="0"/>
              <a:t>2. Choroide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→ sclera →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ORBIT</a:t>
            </a:r>
          </a:p>
          <a:p>
            <a:pPr marL="0" indent="0">
              <a:buNone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3.Hematogene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→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Poumons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, Foie,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Os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indent="0">
              <a:buNone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4.Lymphatiques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→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Conjonctives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paupieres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 et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tissus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extraocculaires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indent="0">
              <a:buNone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Shifa JZ,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Gezmu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AM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.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Presenting signs of retinoblastoma at a tertiary level teaching hospital in Ethiopia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.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Pan African Medical Journal. 2017;28(1).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42359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6A0E1-7E82-FE65-3D13-04796FB2F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RETINOBLASTOME: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 Light" panose="020F0302020204030204"/>
                <a:ea typeface="+mj-ea"/>
                <a:cs typeface="+mj-cs"/>
              </a:rPr>
              <a:t>Facteurs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 Light" panose="020F0302020204030204"/>
                <a:ea typeface="+mj-ea"/>
                <a:cs typeface="+mj-cs"/>
              </a:rPr>
              <a:t> de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 Light" panose="020F0302020204030204"/>
                <a:ea typeface="+mj-ea"/>
                <a:cs typeface="+mj-cs"/>
              </a:rPr>
              <a:t>Risque</a:t>
            </a:r>
            <a:endParaRPr lang="en-ZA" b="1" dirty="0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9533E-A78C-DE44-CFD3-83E04B042C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77500" lnSpcReduction="20000"/>
          </a:bodyPr>
          <a:lstStyle/>
          <a:p>
            <a:endParaRPr lang="en-US" dirty="0"/>
          </a:p>
          <a:p>
            <a:r>
              <a:rPr lang="en-ZA" sz="3800" b="1" dirty="0" err="1">
                <a:highlight>
                  <a:srgbClr val="FFFF00"/>
                </a:highlight>
              </a:rPr>
              <a:t>Facteurs</a:t>
            </a:r>
            <a:r>
              <a:rPr lang="en-ZA" sz="3800" b="1" dirty="0">
                <a:highlight>
                  <a:srgbClr val="FFFF00"/>
                </a:highlight>
              </a:rPr>
              <a:t> </a:t>
            </a:r>
            <a:r>
              <a:rPr lang="en-ZA" sz="3800" b="1" dirty="0" err="1">
                <a:highlight>
                  <a:srgbClr val="FFFF00"/>
                </a:highlight>
              </a:rPr>
              <a:t>cliniques</a:t>
            </a:r>
            <a:r>
              <a:rPr lang="en-ZA" sz="3800" b="1" dirty="0">
                <a:highlight>
                  <a:srgbClr val="FFFF00"/>
                </a:highlight>
              </a:rPr>
              <a:t> de haut </a:t>
            </a:r>
            <a:r>
              <a:rPr lang="en-ZA" sz="3800" b="1" dirty="0" err="1">
                <a:highlight>
                  <a:srgbClr val="FFFF00"/>
                </a:highlight>
              </a:rPr>
              <a:t>risque</a:t>
            </a:r>
            <a:r>
              <a:rPr lang="en-ZA" sz="3800" dirty="0"/>
              <a:t>: </a:t>
            </a:r>
          </a:p>
          <a:p>
            <a:r>
              <a:rPr lang="en-ZA" sz="3800" dirty="0"/>
              <a:t>Age </a:t>
            </a:r>
          </a:p>
          <a:p>
            <a:pPr marL="0" indent="0">
              <a:buNone/>
            </a:pPr>
            <a:r>
              <a:rPr lang="en-ZA" sz="3800" dirty="0"/>
              <a:t>                          </a:t>
            </a:r>
            <a:r>
              <a:rPr lang="en-ZA" sz="3800" dirty="0" err="1"/>
              <a:t>Délais</a:t>
            </a:r>
            <a:r>
              <a:rPr lang="en-ZA" sz="3800" dirty="0"/>
              <a:t> de diagnostic et de R/</a:t>
            </a:r>
          </a:p>
          <a:p>
            <a:pPr marL="0" indent="0">
              <a:buNone/>
            </a:pPr>
            <a:r>
              <a:rPr lang="en-ZA" sz="3800" dirty="0"/>
              <a:t>                                          </a:t>
            </a:r>
            <a:r>
              <a:rPr lang="en-ZA" sz="3800" dirty="0" err="1"/>
              <a:t>Hyphema</a:t>
            </a:r>
            <a:r>
              <a:rPr lang="en-ZA" sz="3800" dirty="0"/>
              <a:t>, </a:t>
            </a:r>
          </a:p>
          <a:p>
            <a:pPr marL="0" indent="0">
              <a:buNone/>
            </a:pPr>
            <a:r>
              <a:rPr lang="en-ZA" sz="3800" dirty="0"/>
              <a:t>                                                    </a:t>
            </a:r>
            <a:r>
              <a:rPr lang="en-ZA" sz="3800" dirty="0" err="1"/>
              <a:t>Pseudohypopyon</a:t>
            </a:r>
            <a:r>
              <a:rPr lang="en-ZA" sz="3800" dirty="0"/>
              <a:t>  et cellulite </a:t>
            </a:r>
            <a:r>
              <a:rPr lang="en-ZA" sz="3800" dirty="0" err="1"/>
              <a:t>orbitaire</a:t>
            </a:r>
            <a:endParaRPr lang="en-ZA" dirty="0"/>
          </a:p>
          <a:p>
            <a:endParaRPr lang="en-ZA" dirty="0"/>
          </a:p>
          <a:p>
            <a:pPr marL="0" indent="0">
              <a:buNone/>
            </a:pPr>
            <a:endParaRPr lang="en-ZA" dirty="0"/>
          </a:p>
          <a:p>
            <a:pPr algn="l">
              <a:buFont typeface="Arial" panose="020B0604020202020204" pitchFamily="34" charset="0"/>
              <a:buChar char="•"/>
            </a:pPr>
            <a:r>
              <a:rPr lang="en-ZA" sz="2300" b="1" i="0" dirty="0">
                <a:effectLst/>
                <a:latin typeface="Open Sans" panose="020B0606030504020204" pitchFamily="34" charset="0"/>
              </a:rPr>
              <a:t>Lohmann D R ,Gallie B L </a:t>
            </a:r>
            <a:r>
              <a:rPr lang="en-ZA" sz="2300" b="1" i="1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Retinoblastoma: revisiting the model prototype of inherited cancer </a:t>
            </a:r>
            <a:r>
              <a:rPr lang="en-ZA" sz="2300" b="0" i="0" dirty="0">
                <a:solidFill>
                  <a:srgbClr val="333333"/>
                </a:solidFill>
                <a:effectLst/>
                <a:highlight>
                  <a:srgbClr val="FFFF00"/>
                </a:highlight>
                <a:latin typeface="Open Sans" panose="020B0606030504020204" pitchFamily="34" charset="0"/>
              </a:rPr>
              <a:t>Am J Med Genet C Semin Med Genet2004 </a:t>
            </a:r>
            <a:r>
              <a:rPr lang="en-ZA" sz="23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129232815264269  </a:t>
            </a:r>
            <a:r>
              <a:rPr lang="en-ZA" sz="2300" b="1" i="0" u="none" strike="noStrike" dirty="0">
                <a:solidFill>
                  <a:srgbClr val="10147E"/>
                </a:solidFill>
                <a:effectLst/>
                <a:latin typeface="Open Sans" panose="020B0606030504020204" pitchFamily="34" charset="0"/>
                <a:hlinkClick r:id="rId2"/>
              </a:rPr>
              <a:t>[</a:t>
            </a:r>
            <a:r>
              <a:rPr lang="en-ZA" sz="2300" b="1" i="0" u="none" strike="noStrike" dirty="0" err="1">
                <a:solidFill>
                  <a:srgbClr val="10147E"/>
                </a:solidFill>
                <a:effectLst/>
                <a:latin typeface="Open Sans" panose="020B0606030504020204" pitchFamily="34" charset="0"/>
                <a:hlinkClick r:id="rId2"/>
              </a:rPr>
              <a:t>Crossref</a:t>
            </a:r>
            <a:r>
              <a:rPr lang="en-ZA" sz="2300" b="1" i="0" u="none" strike="noStrike" dirty="0">
                <a:solidFill>
                  <a:srgbClr val="10147E"/>
                </a:solidFill>
                <a:effectLst/>
                <a:latin typeface="Open Sans" panose="020B0606030504020204" pitchFamily="34" charset="0"/>
                <a:hlinkClick r:id="rId2"/>
              </a:rPr>
              <a:t>]</a:t>
            </a:r>
            <a:r>
              <a:rPr lang="en-ZA" sz="23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</a:t>
            </a:r>
            <a:r>
              <a:rPr lang="en-ZA" sz="2300" b="1" i="0" u="none" strike="noStrike" dirty="0">
                <a:solidFill>
                  <a:srgbClr val="10147E"/>
                </a:solidFill>
                <a:effectLst/>
                <a:latin typeface="Open Sans" panose="020B0606030504020204" pitchFamily="34" charset="0"/>
                <a:hlinkClick r:id="rId3"/>
              </a:rPr>
              <a:t>[PubMed]</a:t>
            </a:r>
            <a:r>
              <a:rPr lang="en-ZA" sz="23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</a:t>
            </a:r>
            <a:r>
              <a:rPr lang="en-ZA" sz="2300" b="1" i="0" u="none" strike="noStrike" dirty="0">
                <a:solidFill>
                  <a:srgbClr val="10147E"/>
                </a:solidFill>
                <a:effectLst/>
                <a:latin typeface="Open Sans" panose="020B0606030504020204" pitchFamily="34" charset="0"/>
                <a:hlinkClick r:id="rId4"/>
              </a:rPr>
              <a:t>[Web of Science ®]</a:t>
            </a:r>
            <a:r>
              <a:rPr lang="en-ZA" sz="23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 </a:t>
            </a:r>
            <a:r>
              <a:rPr lang="en-ZA" sz="2300" b="1" i="0" u="none" strike="noStrike" dirty="0">
                <a:solidFill>
                  <a:srgbClr val="10147E"/>
                </a:solidFill>
                <a:effectLst/>
                <a:latin typeface="Open Sans" panose="020B0606030504020204" pitchFamily="34" charset="0"/>
                <a:hlinkClick r:id="rId5"/>
              </a:rPr>
              <a:t>[Google Scholar</a:t>
            </a:r>
            <a:r>
              <a:rPr lang="en-ZA" sz="2300" b="0" i="0" u="none" strike="noStrike" dirty="0">
                <a:solidFill>
                  <a:srgbClr val="10147E"/>
                </a:solidFill>
                <a:effectLst/>
                <a:latin typeface="Open Sans" panose="020B0606030504020204" pitchFamily="34" charset="0"/>
                <a:hlinkClick r:id="rId5"/>
              </a:rPr>
              <a:t>]</a:t>
            </a:r>
            <a:endParaRPr lang="en-ZA" sz="2300" dirty="0"/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300" b="1" i="0" dirty="0">
                <a:effectLst/>
                <a:latin typeface="Open Sans" panose="020B0606030504020204" pitchFamily="34" charset="0"/>
              </a:rPr>
              <a:t>Kashyap S </a:t>
            </a:r>
            <a:r>
              <a:rPr lang="en-US" sz="2300" b="1" i="0" dirty="0" err="1">
                <a:effectLst/>
                <a:latin typeface="Open Sans" panose="020B0606030504020204" pitchFamily="34" charset="0"/>
              </a:rPr>
              <a:t>Meel</a:t>
            </a:r>
            <a:r>
              <a:rPr lang="en-US" sz="2300" b="1" i="0" dirty="0">
                <a:effectLst/>
                <a:latin typeface="Open Sans" panose="020B0606030504020204" pitchFamily="34" charset="0"/>
              </a:rPr>
              <a:t> R </a:t>
            </a:r>
            <a:r>
              <a:rPr lang="en-US" sz="2300" b="1" i="0" dirty="0" err="1">
                <a:effectLst/>
                <a:latin typeface="Open Sans" panose="020B0606030504020204" pitchFamily="34" charset="0"/>
              </a:rPr>
              <a:t>Pushker</a:t>
            </a:r>
            <a:r>
              <a:rPr lang="en-US" sz="2300" b="1" i="0" dirty="0">
                <a:effectLst/>
                <a:latin typeface="Open Sans" panose="020B0606030504020204" pitchFamily="34" charset="0"/>
              </a:rPr>
              <a:t> N </a:t>
            </a:r>
            <a:r>
              <a:rPr lang="en-US" sz="2300" b="1" i="1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Clinical predictors of high risk histopathology in </a:t>
            </a:r>
            <a:r>
              <a:rPr lang="en-US" sz="2300" b="1" i="1" dirty="0" err="1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retinoblastomaPediatr</a:t>
            </a:r>
            <a:r>
              <a:rPr lang="en-US" sz="2300" b="1" i="1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23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Blood </a:t>
            </a:r>
            <a:r>
              <a:rPr lang="en-US" sz="2300" b="0" i="0" dirty="0">
                <a:solidFill>
                  <a:srgbClr val="333333"/>
                </a:solidFill>
                <a:effectLst/>
                <a:highlight>
                  <a:srgbClr val="FFFF00"/>
                </a:highlight>
                <a:latin typeface="Open Sans" panose="020B0606030504020204" pitchFamily="34" charset="0"/>
              </a:rPr>
              <a:t>Cancer20125  </a:t>
            </a:r>
            <a:r>
              <a:rPr lang="en-US" sz="23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8335636121721113  </a:t>
            </a:r>
            <a:r>
              <a:rPr lang="en-US" sz="2300" b="1" i="0" u="none" strike="noStrike" dirty="0">
                <a:solidFill>
                  <a:srgbClr val="10147E"/>
                </a:solidFill>
                <a:effectLst/>
                <a:latin typeface="Open Sans" panose="020B0606030504020204" pitchFamily="34" charset="0"/>
                <a:hlinkClick r:id="rId6"/>
              </a:rPr>
              <a:t>[</a:t>
            </a:r>
            <a:r>
              <a:rPr lang="en-US" sz="2300" b="1" i="0" u="none" strike="noStrike" dirty="0" err="1">
                <a:solidFill>
                  <a:srgbClr val="10147E"/>
                </a:solidFill>
                <a:effectLst/>
                <a:latin typeface="Open Sans" panose="020B0606030504020204" pitchFamily="34" charset="0"/>
                <a:hlinkClick r:id="rId6"/>
              </a:rPr>
              <a:t>Crossref</a:t>
            </a:r>
            <a:r>
              <a:rPr lang="en-US" sz="2300" b="1" i="0" u="none" strike="noStrike" dirty="0">
                <a:solidFill>
                  <a:srgbClr val="10147E"/>
                </a:solidFill>
                <a:effectLst/>
                <a:latin typeface="Open Sans" panose="020B0606030504020204" pitchFamily="34" charset="0"/>
                <a:hlinkClick r:id="rId6"/>
              </a:rPr>
              <a:t>]</a:t>
            </a:r>
            <a:r>
              <a:rPr lang="en-US" sz="23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</a:t>
            </a:r>
            <a:r>
              <a:rPr lang="en-US" sz="2300" b="1" i="0" u="none" strike="noStrike" dirty="0">
                <a:solidFill>
                  <a:srgbClr val="10147E"/>
                </a:solidFill>
                <a:effectLst/>
                <a:latin typeface="Open Sans" panose="020B0606030504020204" pitchFamily="34" charset="0"/>
                <a:hlinkClick r:id="rId7"/>
              </a:rPr>
              <a:t>[PubMed]</a:t>
            </a:r>
            <a:r>
              <a:rPr lang="en-US" sz="23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</a:t>
            </a:r>
            <a:r>
              <a:rPr lang="en-US" sz="2300" b="1" i="0" u="none" strike="noStrike" dirty="0">
                <a:solidFill>
                  <a:srgbClr val="10147E"/>
                </a:solidFill>
                <a:effectLst/>
                <a:latin typeface="Open Sans" panose="020B0606030504020204" pitchFamily="34" charset="0"/>
                <a:hlinkClick r:id="rId8"/>
              </a:rPr>
              <a:t>[Web of Science ®]</a:t>
            </a:r>
            <a:r>
              <a:rPr lang="en-US" sz="23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 </a:t>
            </a:r>
            <a:r>
              <a:rPr lang="en-US" sz="2300" b="1" i="0" u="none" strike="noStrike" dirty="0">
                <a:solidFill>
                  <a:srgbClr val="10147E"/>
                </a:solidFill>
                <a:effectLst/>
                <a:latin typeface="Open Sans" panose="020B0606030504020204" pitchFamily="34" charset="0"/>
                <a:hlinkClick r:id="rId9"/>
              </a:rPr>
              <a:t>[Google Scholar</a:t>
            </a:r>
            <a:r>
              <a:rPr lang="en-US" sz="2300" b="0" i="0" u="none" strike="noStrike" dirty="0">
                <a:solidFill>
                  <a:srgbClr val="10147E"/>
                </a:solidFill>
                <a:effectLst/>
                <a:latin typeface="Open Sans" panose="020B0606030504020204" pitchFamily="34" charset="0"/>
                <a:hlinkClick r:id="rId9"/>
              </a:rPr>
              <a:t>]</a:t>
            </a:r>
            <a:endParaRPr lang="en-US" sz="2300" b="1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89829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FD2A9-C4C4-F3F7-E98A-50E396144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300855" cy="951057"/>
          </a:xfrm>
        </p:spPr>
        <p:txBody>
          <a:bodyPr/>
          <a:lstStyle/>
          <a:p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RETINOBLASTOME: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 Light" panose="020F0302020204030204"/>
                <a:ea typeface="+mj-ea"/>
                <a:cs typeface="+mj-cs"/>
              </a:rPr>
              <a:t>Facteurs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 Light" panose="020F0302020204030204"/>
                <a:ea typeface="+mj-ea"/>
                <a:cs typeface="+mj-cs"/>
              </a:rPr>
              <a:t> de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 Light" panose="020F0302020204030204"/>
                <a:ea typeface="+mj-ea"/>
                <a:cs typeface="+mj-cs"/>
              </a:rPr>
              <a:t>Risque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B84824-015E-6EA9-F70F-30F856905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5565"/>
            <a:ext cx="10411691" cy="461139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ZA" sz="4500" b="1" i="0" dirty="0">
                <a:effectLst/>
                <a:latin typeface="Arial" panose="020B0604020202020204" pitchFamily="34" charset="0"/>
              </a:rPr>
              <a:t>Le </a:t>
            </a:r>
            <a:r>
              <a:rPr lang="en-ZA" sz="4500" b="1" i="0" dirty="0" err="1">
                <a:effectLst/>
                <a:latin typeface="Arial" panose="020B0604020202020204" pitchFamily="34" charset="0"/>
              </a:rPr>
              <a:t>risque</a:t>
            </a:r>
            <a:r>
              <a:rPr lang="en-ZA" sz="4500" b="1" i="0" dirty="0">
                <a:effectLst/>
                <a:latin typeface="Arial" panose="020B0604020202020204" pitchFamily="34" charset="0"/>
              </a:rPr>
              <a:t> </a:t>
            </a:r>
            <a:r>
              <a:rPr lang="en-ZA" sz="4500" b="1" i="0" dirty="0" err="1">
                <a:effectLst/>
                <a:latin typeface="Arial" panose="020B0604020202020204" pitchFamily="34" charset="0"/>
              </a:rPr>
              <a:t>est</a:t>
            </a:r>
            <a:r>
              <a:rPr lang="en-ZA" sz="4500" b="1" i="0" dirty="0">
                <a:effectLst/>
                <a:latin typeface="Arial" panose="020B0604020202020204" pitchFamily="34" charset="0"/>
              </a:rPr>
              <a:t> </a:t>
            </a:r>
            <a:r>
              <a:rPr lang="en-ZA" sz="4500" b="1" i="0" dirty="0" err="1">
                <a:effectLst/>
                <a:latin typeface="Arial" panose="020B0604020202020204" pitchFamily="34" charset="0"/>
              </a:rPr>
              <a:t>lié</a:t>
            </a:r>
            <a:r>
              <a:rPr lang="en-ZA" sz="4500" b="1" i="0" dirty="0">
                <a:effectLst/>
                <a:latin typeface="Arial" panose="020B0604020202020204" pitchFamily="34" charset="0"/>
              </a:rPr>
              <a:t> à </a:t>
            </a:r>
            <a:r>
              <a:rPr lang="en-ZA" sz="4500" b="1" i="0" dirty="0" err="1">
                <a:effectLst/>
                <a:latin typeface="Arial" panose="020B0604020202020204" pitchFamily="34" charset="0"/>
              </a:rPr>
              <a:t>l’inflammation</a:t>
            </a:r>
            <a:r>
              <a:rPr lang="en-ZA" sz="4500" b="1" i="0" dirty="0">
                <a:effectLst/>
                <a:latin typeface="Arial" panose="020B0604020202020204" pitchFamily="34" charset="0"/>
              </a:rPr>
              <a:t> de structures </a:t>
            </a:r>
            <a:r>
              <a:rPr lang="en-ZA" sz="4500" b="1" i="0" dirty="0" err="1">
                <a:effectLst/>
                <a:latin typeface="Arial" panose="020B0604020202020204" pitchFamily="34" charset="0"/>
              </a:rPr>
              <a:t>suivantes</a:t>
            </a:r>
            <a:r>
              <a:rPr lang="en-ZA" sz="4500" b="1" i="0" dirty="0">
                <a:effectLst/>
                <a:latin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en-ZA" sz="4500" b="1" i="0" dirty="0">
                <a:effectLst/>
                <a:latin typeface="Arial" panose="020B0604020202020204" pitchFamily="34" charset="0"/>
              </a:rPr>
              <a:t>   - iris</a:t>
            </a:r>
          </a:p>
          <a:p>
            <a:pPr marL="0" indent="0">
              <a:buNone/>
            </a:pPr>
            <a:r>
              <a:rPr lang="en-ZA" sz="4500" b="1" i="0" dirty="0">
                <a:effectLst/>
                <a:latin typeface="Arial" panose="020B0604020202020204" pitchFamily="34" charset="0"/>
              </a:rPr>
              <a:t>   - </a:t>
            </a:r>
            <a:r>
              <a:rPr lang="en-ZA" sz="4500" b="1" i="0" dirty="0" err="1">
                <a:effectLst/>
                <a:latin typeface="Arial" panose="020B0604020202020204" pitchFamily="34" charset="0"/>
              </a:rPr>
              <a:t>choroide</a:t>
            </a:r>
            <a:endParaRPr lang="en-ZA" sz="4500" b="1" i="0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ZA" sz="4500" b="1" i="0" dirty="0">
                <a:effectLst/>
                <a:latin typeface="Arial" panose="020B0604020202020204" pitchFamily="34" charset="0"/>
              </a:rPr>
              <a:t>   -lamina cribrosa </a:t>
            </a:r>
          </a:p>
          <a:p>
            <a:pPr marL="0" indent="0">
              <a:buNone/>
            </a:pPr>
            <a:r>
              <a:rPr lang="en-ZA" sz="4500" b="1" i="0" dirty="0">
                <a:effectLst/>
                <a:latin typeface="Arial" panose="020B0604020202020204" pitchFamily="34" charset="0"/>
              </a:rPr>
              <a:t>   -structures </a:t>
            </a:r>
            <a:r>
              <a:rPr lang="en-ZA" sz="4500" b="1" i="0" dirty="0" err="1">
                <a:effectLst/>
                <a:latin typeface="Arial" panose="020B0604020202020204" pitchFamily="34" charset="0"/>
              </a:rPr>
              <a:t>extrasclérales</a:t>
            </a:r>
            <a:endParaRPr lang="en-ZA" sz="4500" b="1" i="0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ZA" sz="2400" b="1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ZA" sz="2400" b="1" i="0" dirty="0" err="1">
                <a:effectLst/>
                <a:latin typeface="Arial" panose="020B0604020202020204" pitchFamily="34" charset="0"/>
              </a:rPr>
              <a:t>Ghassemi</a:t>
            </a:r>
            <a:r>
              <a:rPr lang="en-ZA" sz="2400" b="1" i="0" dirty="0">
                <a:effectLst/>
                <a:latin typeface="Arial" panose="020B0604020202020204" pitchFamily="34" charset="0"/>
              </a:rPr>
              <a:t> F, </a:t>
            </a:r>
            <a:r>
              <a:rPr lang="en-ZA" sz="2400" b="1" i="0" dirty="0" err="1">
                <a:effectLst/>
                <a:latin typeface="Arial" panose="020B0604020202020204" pitchFamily="34" charset="0"/>
              </a:rPr>
              <a:t>Khodabande</a:t>
            </a:r>
            <a:r>
              <a:rPr lang="en-ZA" sz="2400" b="1" i="0" dirty="0">
                <a:effectLst/>
                <a:latin typeface="Arial" panose="020B0604020202020204" pitchFamily="34" charset="0"/>
              </a:rPr>
              <a:t> A. </a:t>
            </a:r>
            <a:r>
              <a:rPr lang="en-ZA" sz="2400" b="1" i="1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Risk definition and management strategies in retinoblastoma: current perspectives. </a:t>
            </a:r>
            <a:r>
              <a:rPr lang="en-ZA" sz="2400" b="0" i="0" dirty="0">
                <a:solidFill>
                  <a:srgbClr val="222222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Clinical Ophthalmology. 2015 Jun 8:985-94.</a:t>
            </a:r>
            <a:endParaRPr lang="en-ZA" sz="24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420714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964</Words>
  <Application>Microsoft Office PowerPoint</Application>
  <PresentationFormat>Grand écran</PresentationFormat>
  <Paragraphs>160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Open Sans</vt:lpstr>
      <vt:lpstr>Wingdings</vt:lpstr>
      <vt:lpstr>Office Theme</vt:lpstr>
      <vt:lpstr>LE RETINOBLASTOME :  Un défi en Ophthalmologie</vt:lpstr>
      <vt:lpstr> RETINOBLASTOME: Définition</vt:lpstr>
      <vt:lpstr>RETINOBLASTOME: Epidemiologie</vt:lpstr>
      <vt:lpstr>RETINOBLASTOME: Epidémiologie</vt:lpstr>
      <vt:lpstr> RETINOBLASTOME: Localisation</vt:lpstr>
      <vt:lpstr>RETINOBLASTOME: Mécanisme /Etiologie</vt:lpstr>
      <vt:lpstr>RETINOBLASTOME: Voies de dissemination</vt:lpstr>
      <vt:lpstr>RETINOBLASTOME: Facteurs de Risque</vt:lpstr>
      <vt:lpstr>RETINOBLASTOME: Facteurs de Risque</vt:lpstr>
      <vt:lpstr>RETINOBLASTOME: physio-pathologie</vt:lpstr>
      <vt:lpstr>RETINOBLASTOME: Manifestations cliniques</vt:lpstr>
      <vt:lpstr>RETINOBLASTOME: Prise en charge</vt:lpstr>
      <vt:lpstr>RETINOBLASTOME : Prise en charge (2)</vt:lpstr>
      <vt:lpstr>RETINOBLASTOME : Risque de transmission</vt:lpstr>
      <vt:lpstr>RETINOBLASTOME : Prévention</vt:lpstr>
      <vt:lpstr>RETINOBLASTOME : Taux de survie</vt:lpstr>
      <vt:lpstr>RETINOBLASTOME :Conclusion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RETINOBLASTOME :  Un défi en Ophthalmologie</dc:title>
  <dc:creator>Nyunyi Wambuyi Katumba</dc:creator>
  <cp:lastModifiedBy>Dr. DD</cp:lastModifiedBy>
  <cp:revision>20</cp:revision>
  <dcterms:created xsi:type="dcterms:W3CDTF">2023-09-23T09:27:15Z</dcterms:created>
  <dcterms:modified xsi:type="dcterms:W3CDTF">2023-10-03T12:49:16Z</dcterms:modified>
</cp:coreProperties>
</file>