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eg" ContentType="image/jpeg"/>
  <Override PartName="/ppt/media/image9.png" ContentType="image/png"/>
  <Override PartName="/ppt/media/image7.png" ContentType="image/png"/>
  <Override PartName="/ppt/media/image1.jpeg" ContentType="image/jpeg"/>
  <Override PartName="/ppt/media/image11.jpeg" ContentType="image/jpeg"/>
  <Override PartName="/ppt/media/image8.png" ContentType="image/png"/>
  <Override PartName="/ppt/media/image14.jpeg" ContentType="image/jpeg"/>
  <Override PartName="/ppt/media/image6.jpeg" ContentType="image/jpeg"/>
  <Override PartName="/ppt/media/image10.jpeg" ContentType="image/jpeg"/>
  <Override PartName="/ppt/media/image19.jpeg" ContentType="image/jpeg"/>
  <Override PartName="/ppt/media/image22.png" ContentType="image/pn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8.jpeg" ContentType="image/jpeg"/>
  <Override PartName="/ppt/media/image1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3.tif" ContentType="image/tiff"/>
  <Override PartName="/ppt/media/image5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927A0974-0418-43B5-8BFC-4CBD330E0812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2F568B-3A4E-45B0-8317-F8DCCA9FF6A0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CEF5BA-0D63-4583-B781-9B1C96BA6E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064460-E70B-4D23-98CF-4F82A1F53D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CEC0C4-CD79-4A88-B875-BA70B5C560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35004C-F12B-4123-BDE0-52BE4F18DC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39563C-977B-46D7-A7F3-20B9E52BB2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86E514-D99B-4559-A63A-87CA7305A5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DC6CF6-8370-49BF-84B8-6D1CBA853A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BF5C84-8EBC-4214-86D3-021B7F3A58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6008BE-74C6-47ED-97F5-3433589310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8B22A7-501C-47C6-AF6B-1F25F0041B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B03577-9AF2-4180-8CE6-1374D803E3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7A6CD3-88D6-4FED-894F-0727AADD9A7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690320" y="2999160"/>
            <a:ext cx="2785320" cy="27842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</a:rPr>
              <a:t>Place Your Picture Here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674600" y="3623040"/>
            <a:ext cx="2785320" cy="27698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</a:rPr>
              <a:t>Place Your Picture Here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893080" y="1209600"/>
            <a:ext cx="2785320" cy="27842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</a:rPr>
              <a:t>Place Your Picture Here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877360" y="1833840"/>
            <a:ext cx="2785320" cy="27842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</a:rPr>
              <a:t>Place Your Picture Here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Freeform: Shape 5"/>
          <p:cNvSpPr/>
          <p:nvPr/>
        </p:nvSpPr>
        <p:spPr>
          <a:xfrm flipH="1">
            <a:off x="9483120" y="2398320"/>
            <a:ext cx="2707560" cy="3412800"/>
          </a:xfrm>
          <a:custGeom>
            <a:avLst/>
            <a:gdLst/>
            <a:ahLst/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Freeform: Shape 12"/>
          <p:cNvSpPr/>
          <p:nvPr/>
        </p:nvSpPr>
        <p:spPr>
          <a:xfrm flipH="1">
            <a:off x="-720" y="1819800"/>
            <a:ext cx="6869160" cy="3399120"/>
          </a:xfrm>
          <a:custGeom>
            <a:avLst/>
            <a:gdLst/>
            <a:ahLst/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19348D-F773-4F5F-88C8-A2D9FDEB042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"/>
          <p:cNvSpPr/>
          <p:nvPr/>
        </p:nvSpPr>
        <p:spPr>
          <a:xfrm>
            <a:off x="0" y="2895480"/>
            <a:ext cx="12191760" cy="396216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4000" spc="-1" strike="noStrike">
                <a:solidFill>
                  <a:srgbClr val="ffffff"/>
                </a:solidFill>
                <a:latin typeface="Arial Black"/>
              </a:rPr>
              <a:t>Centre National de Lutte contre le Cancer 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4000" spc="-1" strike="noStrike">
                <a:solidFill>
                  <a:srgbClr val="ffffff"/>
                </a:solidFill>
                <a:latin typeface="Calibri Light"/>
              </a:rPr>
              <a:t>----------------------------------------------------------------------------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000" spc="-1" strike="noStrike">
              <a:latin typeface="Arial"/>
            </a:endParaRPr>
          </a:p>
        </p:txBody>
      </p:sp>
      <p:sp>
        <p:nvSpPr>
          <p:cNvPr id="167" name="ZoneTexte 6"/>
          <p:cNvSpPr/>
          <p:nvPr/>
        </p:nvSpPr>
        <p:spPr>
          <a:xfrm>
            <a:off x="2999520" y="161280"/>
            <a:ext cx="68018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MINISTERE DE LA SANTE PUBLIQUE, HYGIENE ET PREVENTION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Secrétariat Général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68" name="ZoneTexte 9"/>
          <p:cNvSpPr/>
          <p:nvPr/>
        </p:nvSpPr>
        <p:spPr>
          <a:xfrm>
            <a:off x="6255360" y="4806360"/>
            <a:ext cx="579816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ffffff"/>
                </a:solidFill>
                <a:latin typeface="Calibri Light"/>
              </a:rPr>
              <a:t>Par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ffffff"/>
                </a:solidFill>
                <a:latin typeface="Calibri Light"/>
              </a:rPr>
              <a:t>KAKESE LUMANISHA Innocent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ffffff"/>
                </a:solidFill>
                <a:latin typeface="Calibri Light"/>
              </a:rPr>
              <a:t>MD, MPH-HE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69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2861280" cy="2733840"/>
          </a:xfrm>
          <a:prstGeom prst="rect">
            <a:avLst/>
          </a:prstGeom>
          <a:ln w="0">
            <a:noFill/>
          </a:ln>
        </p:spPr>
      </p:pic>
      <p:pic>
        <p:nvPicPr>
          <p:cNvPr id="170" name="Image 4" descr=""/>
          <p:cNvPicPr/>
          <p:nvPr/>
        </p:nvPicPr>
        <p:blipFill>
          <a:blip r:embed="rId2"/>
          <a:stretch/>
        </p:blipFill>
        <p:spPr>
          <a:xfrm>
            <a:off x="9804600" y="0"/>
            <a:ext cx="2387160" cy="2572560"/>
          </a:xfrm>
          <a:prstGeom prst="rect">
            <a:avLst/>
          </a:prstGeom>
          <a:ln w="0">
            <a:noFill/>
          </a:ln>
        </p:spPr>
      </p:pic>
    </p:spTree>
  </p:cSld>
  <p:transition spd="slow">
    <p:wipe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1"/>
          <p:cNvSpPr/>
          <p:nvPr/>
        </p:nvSpPr>
        <p:spPr>
          <a:xfrm>
            <a:off x="0" y="182520"/>
            <a:ext cx="11736000" cy="830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2. REALISATIONS TECHNIQUES 2/3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214" name="ZoneTexte 2"/>
          <p:cNvSpPr/>
          <p:nvPr/>
        </p:nvSpPr>
        <p:spPr>
          <a:xfrm>
            <a:off x="0" y="1013400"/>
            <a:ext cx="12191760" cy="87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Appui au GFAOP: formation des prestataires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Formation de 2 radiothérapeutes à l’AIEA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Collaboration avec les associations (12)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Mise en réseau de 7 structures des soins à Kinshasa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Collaboration avec les directions et programmes centraux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fr-FR" sz="4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447840" y="1757520"/>
            <a:ext cx="3362040" cy="490968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Maiandra GD"/>
              </a:rPr>
              <a:t>Cofinancement fourniture des biens, services et travaux au titre des biens approuvés. 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Espace réservé du contenu 2"/>
          <p:cNvSpPr/>
          <p:nvPr/>
        </p:nvSpPr>
        <p:spPr>
          <a:xfrm>
            <a:off x="4000680" y="1843200"/>
            <a:ext cx="7743600" cy="48240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0000"/>
          </a:bodyPr>
          <a:p>
            <a:pPr marL="914400" indent="-9144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700" spc="-1" strike="noStrike">
                <a:solidFill>
                  <a:srgbClr val="000000"/>
                </a:solidFill>
                <a:latin typeface="Maiandra GD"/>
              </a:rPr>
              <a:t>Le Renforcement des capacités; </a:t>
            </a:r>
            <a:endParaRPr b="0" lang="fr-FR" sz="3700" spc="-1" strike="noStrike">
              <a:latin typeface="Arial"/>
            </a:endParaRPr>
          </a:p>
          <a:p>
            <a:pPr marL="914400" indent="-9144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700" spc="-1" strike="noStrike">
                <a:solidFill>
                  <a:srgbClr val="000000"/>
                </a:solidFill>
                <a:latin typeface="Maiandra GD"/>
              </a:rPr>
              <a:t>La Dotation en équipements, médicaments et intrants produits par ROCHE; </a:t>
            </a:r>
            <a:endParaRPr b="0" lang="fr-FR" sz="3700" spc="-1" strike="noStrike">
              <a:latin typeface="Arial"/>
            </a:endParaRPr>
          </a:p>
          <a:p>
            <a:pPr marL="914400" indent="-9144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700" spc="-1" strike="noStrike">
                <a:solidFill>
                  <a:srgbClr val="000000"/>
                </a:solidFill>
                <a:latin typeface="Maiandra GD"/>
              </a:rPr>
              <a:t>La Sensibilisation et dépistage ; </a:t>
            </a:r>
            <a:endParaRPr b="0" lang="fr-FR" sz="3700" spc="-1" strike="noStrike">
              <a:latin typeface="Arial"/>
            </a:endParaRPr>
          </a:p>
          <a:p>
            <a:pPr marL="914400" indent="-9144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700" spc="-1" strike="noStrike">
                <a:solidFill>
                  <a:srgbClr val="000000"/>
                </a:solidFill>
                <a:latin typeface="Maiandra GD"/>
              </a:rPr>
              <a:t>Le Traitement des personnes vivant avec les cancers ; </a:t>
            </a:r>
            <a:endParaRPr b="0" lang="fr-FR" sz="3700" spc="-1" strike="noStrike">
              <a:latin typeface="Arial"/>
            </a:endParaRPr>
          </a:p>
          <a:p>
            <a:pPr marL="914400" indent="-9144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700" spc="-1" strike="noStrike">
                <a:solidFill>
                  <a:srgbClr val="000000"/>
                </a:solidFill>
                <a:latin typeface="Maiandra GD"/>
              </a:rPr>
              <a:t>La Gestion du projet (Gouvernance et coordination).</a:t>
            </a:r>
            <a:endParaRPr b="0" lang="fr-FR" sz="3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108720" y="365040"/>
            <a:ext cx="11843280" cy="908280"/>
          </a:xfrm>
          <a:prstGeom prst="rect">
            <a:avLst/>
          </a:prstGeom>
          <a:solidFill>
            <a:srgbClr val="44546a"/>
          </a:solidFill>
          <a:ln w="1260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2. REALISATIONS TECHNIQUES- Projet 3/3</a:t>
            </a:r>
            <a:endParaRPr b="0" lang="fr-FR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8655480" cy="685764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2"/>
          <p:cNvSpPr/>
          <p:nvPr/>
        </p:nvSpPr>
        <p:spPr>
          <a:xfrm>
            <a:off x="7901280" y="0"/>
            <a:ext cx="429048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TextBox 38"/>
          <p:cNvSpPr/>
          <p:nvPr/>
        </p:nvSpPr>
        <p:spPr>
          <a:xfrm rot="5400000">
            <a:off x="7237800" y="1546920"/>
            <a:ext cx="5724360" cy="41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 vert="vert270" rot="16200000">
            <a:noAutofit/>
          </a:bodyPr>
          <a:p>
            <a:pPr marL="685800" indent="-685800">
              <a:lnSpc>
                <a:spcPct val="100000"/>
              </a:lnSpc>
              <a:buClr>
                <a:srgbClr val="f2f2f2"/>
              </a:buClr>
              <a:buFont typeface="Courier New"/>
              <a:buChar char="o"/>
            </a:pPr>
            <a:r>
              <a:rPr b="1" lang="en-US" sz="3600" spc="-1" strike="noStrike">
                <a:solidFill>
                  <a:srgbClr val="f2f2f2"/>
                </a:solidFill>
                <a:latin typeface="Calibri Light"/>
              </a:rPr>
              <a:t>Célébration du 4 Février, octobre rose et cancer pédiatrique depuis 3 ans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600" spc="-1" strike="noStrike">
              <a:latin typeface="Arial"/>
            </a:endParaRPr>
          </a:p>
          <a:p>
            <a:pPr marL="685800" indent="-685800">
              <a:lnSpc>
                <a:spcPct val="100000"/>
              </a:lnSpc>
              <a:buClr>
                <a:srgbClr val="f2f2f2"/>
              </a:buClr>
              <a:buFont typeface="Courier New"/>
              <a:buChar char="o"/>
            </a:pPr>
            <a:r>
              <a:rPr b="1" lang="en-US" sz="3600" spc="-1" strike="noStrike">
                <a:solidFill>
                  <a:srgbClr val="f2f2f2"/>
                </a:solidFill>
                <a:latin typeface="Calibri Light"/>
              </a:rPr>
              <a:t>Introduction du vaccin contre le HPV (en cours)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600" spc="-1" strike="noStrike">
              <a:latin typeface="Arial"/>
            </a:endParaRPr>
          </a:p>
        </p:txBody>
      </p:sp>
      <p:sp>
        <p:nvSpPr>
          <p:cNvPr id="221" name="Rectangle 4"/>
          <p:cNvSpPr/>
          <p:nvPr/>
        </p:nvSpPr>
        <p:spPr>
          <a:xfrm>
            <a:off x="0" y="182520"/>
            <a:ext cx="11736000" cy="830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3. PREVENTION 1/2</a:t>
            </a:r>
            <a:endParaRPr b="0" lang="fr-FR" sz="5400" spc="-1" strike="noStrike">
              <a:latin typeface="Arial"/>
            </a:endParaRPr>
          </a:p>
        </p:txBody>
      </p:sp>
    </p:spTree>
  </p:cSld>
  <p:transition spd="slow">
    <p:wipe dir="d"/>
  </p:transition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3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3"/>
          <p:cNvSpPr/>
          <p:nvPr/>
        </p:nvSpPr>
        <p:spPr>
          <a:xfrm>
            <a:off x="0" y="182520"/>
            <a:ext cx="11736000" cy="830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3.PREVENTION (</a:t>
            </a:r>
            <a:r>
              <a:rPr b="1" lang="fr-FR" sz="4000" spc="-1" strike="noStrike">
                <a:solidFill>
                  <a:srgbClr val="ffffff"/>
                </a:solidFill>
                <a:latin typeface="Calibri Light"/>
              </a:rPr>
              <a:t>Kisantu au Kongo Central</a:t>
            </a: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) 2/2</a:t>
            </a:r>
            <a:endParaRPr b="0" lang="fr-FR" sz="5400" spc="-1" strike="noStrike">
              <a:latin typeface="Arial"/>
            </a:endParaRPr>
          </a:p>
        </p:txBody>
      </p:sp>
      <p:pic>
        <p:nvPicPr>
          <p:cNvPr id="223" name="Image 5" descr=""/>
          <p:cNvPicPr/>
          <p:nvPr/>
        </p:nvPicPr>
        <p:blipFill>
          <a:blip r:embed="rId1"/>
          <a:stretch/>
        </p:blipFill>
        <p:spPr>
          <a:xfrm>
            <a:off x="0" y="1013400"/>
            <a:ext cx="7057440" cy="5839200"/>
          </a:xfrm>
          <a:prstGeom prst="rect">
            <a:avLst/>
          </a:prstGeom>
          <a:ln w="0">
            <a:noFill/>
          </a:ln>
        </p:spPr>
      </p:pic>
      <p:pic>
        <p:nvPicPr>
          <p:cNvPr id="224" name="Image 7" descr=""/>
          <p:cNvPicPr/>
          <p:nvPr/>
        </p:nvPicPr>
        <p:blipFill>
          <a:blip r:embed="rId2"/>
          <a:stretch/>
        </p:blipFill>
        <p:spPr>
          <a:xfrm>
            <a:off x="6161040" y="1013400"/>
            <a:ext cx="6030360" cy="5844240"/>
          </a:xfrm>
          <a:prstGeom prst="rect">
            <a:avLst/>
          </a:prstGeom>
          <a:ln w="0">
            <a:noFill/>
          </a:ln>
        </p:spPr>
      </p:pic>
    </p:spTree>
  </p:cSld>
  <p:transition spd="slow">
    <p:wipe dir="d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transition spd="slow">
    <p:wipe dir="d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1" descr=""/>
          <p:cNvPicPr/>
          <p:nvPr/>
        </p:nvPicPr>
        <p:blipFill>
          <a:blip r:embed="rId1"/>
          <a:stretch/>
        </p:blipFill>
        <p:spPr>
          <a:xfrm>
            <a:off x="8334360" y="17640"/>
            <a:ext cx="3857400" cy="685764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2"/>
          <p:cNvSpPr/>
          <p:nvPr/>
        </p:nvSpPr>
        <p:spPr>
          <a:xfrm>
            <a:off x="0" y="182520"/>
            <a:ext cx="11736000" cy="830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4. TRAITEMENTS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228" name="ZoneTexte 3"/>
          <p:cNvSpPr/>
          <p:nvPr/>
        </p:nvSpPr>
        <p:spPr>
          <a:xfrm>
            <a:off x="0" y="757440"/>
            <a:ext cx="8334000" cy="86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Biopsie gratuite 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Diagnostic gratuit (Anatomie path.)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Médicaments (</a:t>
            </a: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2 200 cures de thérapie de base et 624 cures de thérapie ciblée)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Radiothérapie (150 cures et 1000 cures)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Chirurgie (150 patients )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Soins palliatifs (ANCSP)</a:t>
            </a:r>
            <a:endParaRPr b="0" lang="fr-FR" sz="36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"/>
          <p:cNvPicPr/>
          <p:nvPr/>
        </p:nvPicPr>
        <p:blipFill>
          <a:blip r:embed="rId1"/>
          <a:stretch/>
        </p:blipFill>
        <p:spPr>
          <a:xfrm>
            <a:off x="6599160" y="0"/>
            <a:ext cx="5592600" cy="68576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2"/>
          <p:cNvSpPr/>
          <p:nvPr/>
        </p:nvSpPr>
        <p:spPr>
          <a:xfrm>
            <a:off x="53280" y="1073160"/>
            <a:ext cx="6293880" cy="553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71680" indent="-571680">
              <a:lnSpc>
                <a:spcPct val="100000"/>
              </a:lnSpc>
              <a:buClr>
                <a:srgbClr val="002060"/>
              </a:buClr>
              <a:buFont typeface="Courier New"/>
              <a:buChar char="o"/>
            </a:pPr>
            <a:r>
              <a:rPr b="0" lang="en-US" sz="4400" spc="-1" strike="noStrike">
                <a:solidFill>
                  <a:srgbClr val="002060"/>
                </a:solidFill>
                <a:latin typeface="Calibri Light"/>
              </a:rPr>
              <a:t>Soutien au développement des soins palliatifs en RDC;</a:t>
            </a:r>
            <a:endParaRPr b="0" lang="fr-FR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002060"/>
              </a:buClr>
              <a:buFont typeface="Courier New"/>
              <a:buChar char="o"/>
            </a:pPr>
            <a:r>
              <a:rPr b="0" lang="en-US" sz="4400" spc="-1" strike="noStrike">
                <a:solidFill>
                  <a:srgbClr val="002060"/>
                </a:solidFill>
                <a:latin typeface="Calibri Light"/>
              </a:rPr>
              <a:t>Projet de fabrication de la morphine orale;</a:t>
            </a:r>
            <a:endParaRPr b="0" lang="fr-FR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002060"/>
              </a:buClr>
              <a:buFont typeface="Courier New"/>
              <a:buChar char="o"/>
            </a:pPr>
            <a:r>
              <a:rPr b="0" lang="en-US" sz="4400" spc="-1" strike="noStrike">
                <a:solidFill>
                  <a:srgbClr val="002060"/>
                </a:solidFill>
                <a:latin typeface="Calibri Light"/>
              </a:rPr>
              <a:t>Soutien aux familles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31" name="Rectangle 3"/>
          <p:cNvSpPr/>
          <p:nvPr/>
        </p:nvSpPr>
        <p:spPr>
          <a:xfrm>
            <a:off x="0" y="106560"/>
            <a:ext cx="9791640" cy="966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 Light"/>
              </a:rPr>
              <a:t>5. PRIX D’HUMANISME</a:t>
            </a:r>
            <a:endParaRPr b="0" lang="fr-FR" sz="54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ZoneTexte 3"/>
          <p:cNvSpPr/>
          <p:nvPr/>
        </p:nvSpPr>
        <p:spPr>
          <a:xfrm>
            <a:off x="206280" y="1286280"/>
            <a:ext cx="10650600" cy="66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Gouvernement</a:t>
            </a:r>
            <a:endParaRPr b="0" lang="fr-FR" sz="3600" spc="-1" strike="noStrike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2 Millions $ USD contre partie du projet avec ROCHE</a:t>
            </a:r>
            <a:endParaRPr b="0" lang="fr-FR" sz="3600" spc="-1" strike="noStrike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1,75 Million $ USD pour la thérapie de base</a:t>
            </a:r>
            <a:endParaRPr b="0" lang="fr-FR" sz="3600" spc="-1" strike="noStrike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4 Millions pour 1000 cures de radiothérapie</a:t>
            </a:r>
            <a:endParaRPr b="0" lang="fr-F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Roche</a:t>
            </a:r>
            <a:endParaRPr b="0" lang="fr-FR" sz="3600" spc="-1" strike="noStrike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8 millions $ USD </a:t>
            </a:r>
            <a:endParaRPr b="0" lang="fr-F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OMS</a:t>
            </a:r>
            <a:endParaRPr b="0" lang="fr-FR" sz="3600" spc="-1" strike="noStrike">
              <a:latin typeface="Arial"/>
            </a:endParaRPr>
          </a:p>
          <a:p>
            <a:pPr marL="571680" indent="-571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14 Milles $ USD 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233" name="Rectangle 4"/>
          <p:cNvSpPr/>
          <p:nvPr/>
        </p:nvSpPr>
        <p:spPr>
          <a:xfrm>
            <a:off x="0" y="106560"/>
            <a:ext cx="10322280" cy="966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 Light"/>
              </a:rPr>
              <a:t>6. FINANCEMENTS</a:t>
            </a:r>
            <a:endParaRPr b="0" lang="fr-FR" sz="54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 2" descr=""/>
          <p:cNvPicPr/>
          <p:nvPr/>
        </p:nvPicPr>
        <p:blipFill>
          <a:blip r:embed="rId1"/>
          <a:stretch/>
        </p:blipFill>
        <p:spPr>
          <a:xfrm>
            <a:off x="-74880" y="0"/>
            <a:ext cx="12266280" cy="6857640"/>
          </a:xfrm>
          <a:prstGeom prst="rect">
            <a:avLst/>
          </a:prstGeom>
          <a:ln w="0">
            <a:noFill/>
          </a:ln>
        </p:spPr>
      </p:pic>
      <p:sp>
        <p:nvSpPr>
          <p:cNvPr id="235" name="Rectangle 3"/>
          <p:cNvSpPr/>
          <p:nvPr/>
        </p:nvSpPr>
        <p:spPr>
          <a:xfrm>
            <a:off x="0" y="205200"/>
            <a:ext cx="10322280" cy="966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 Light"/>
              </a:rPr>
              <a:t>7. LES DEFIS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236" name="ZoneTexte 4"/>
          <p:cNvSpPr/>
          <p:nvPr/>
        </p:nvSpPr>
        <p:spPr>
          <a:xfrm>
            <a:off x="186480" y="1171800"/>
            <a:ext cx="11940120" cy="545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Cadre de travail (infrastructure et équipement, PEC)</a:t>
            </a: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Position du CNLC et intersectorialité</a:t>
            </a: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Formation (Ressources humaines)</a:t>
            </a: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Gestion des données</a:t>
            </a: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Fonctionnement </a:t>
            </a: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Financement</a:t>
            </a:r>
            <a:endParaRPr b="0" lang="fr-FR" sz="44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fr-FR" sz="4400" spc="-1" strike="noStrike">
                <a:solidFill>
                  <a:srgbClr val="ffffff"/>
                </a:solidFill>
                <a:latin typeface="Times New Roman"/>
              </a:rPr>
              <a:t>Accès aux soins</a:t>
            </a:r>
            <a:endParaRPr b="0" lang="fr-FR" sz="44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5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2000"/>
          </a:bodyPr>
          <a:p>
            <a:pPr>
              <a:lnSpc>
                <a:spcPct val="90000"/>
              </a:lnSpc>
              <a:buNone/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Estimation des couts : Prise en charge du cancer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8" name="Espace réservé du contenu 4"/>
          <p:cNvGraphicFramePr/>
          <p:nvPr/>
        </p:nvGraphicFramePr>
        <p:xfrm>
          <a:off x="744120" y="1138680"/>
          <a:ext cx="10492920" cy="4810680"/>
        </p:xfrm>
        <a:graphic>
          <a:graphicData uri="http://schemas.openxmlformats.org/drawingml/2006/table">
            <a:tbl>
              <a:tblPr/>
              <a:tblGrid>
                <a:gridCol w="6519600"/>
                <a:gridCol w="1391760"/>
                <a:gridCol w="1530000"/>
                <a:gridCol w="1051560"/>
              </a:tblGrid>
              <a:tr h="50796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ETAPES DU CIRCUIT PATIENT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Patients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Gouvern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760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 1 CONSULTATION MEDICALE SPECIALISEE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4c7e7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1.1. Examen médical spécialisé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59760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 2 PRELEVEMENT SANGUINS  (tissu sanguin pour examens Biologie, Biochimie )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 3 EXAMENS DE LABORATOIRE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724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924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89316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 4 IMAGERIE MEDICALE 5Acte de réalisation des examens des patients, amortissement, °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605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905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 5 CHIMIOTHERAPIE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5.1. Chimiothérapie de base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9640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5.2. Chimiothérapie ciblée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37000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38140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ETAPE 6 RADIOTHERAPIE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6.1. Préparation et Simulation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59760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6.2. Irradiation (Rabais de 21150 CH Nganda)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3850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3850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e699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6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3850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4450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4959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53700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58659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02040">
                <a:tc>
                  <a:txBody>
                    <a:bodyPr lIns="6120" rIns="6120" tIns="612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Proportion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 lIns="6120" rIns="6120" tIns="612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6"/>
          <p:cNvSpPr/>
          <p:nvPr/>
        </p:nvSpPr>
        <p:spPr>
          <a:xfrm>
            <a:off x="182880" y="1868760"/>
            <a:ext cx="478764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d9d9d9"/>
                </a:solidFill>
                <a:latin typeface="Bahnschrift SemiCondensed"/>
              </a:rPr>
              <a:t>CENTRE NATIONAL DE LUTTE CONTRE LE CANCER </a:t>
            </a:r>
            <a:endParaRPr b="0" lang="fr-FR" sz="5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000000"/>
                </a:solidFill>
                <a:latin typeface="Bahnschrift SemiCondensed"/>
              </a:rPr>
              <a:t>(CNLC)</a:t>
            </a:r>
            <a:endParaRPr b="0" lang="fr-FR" sz="5400" spc="-1" strike="noStrike">
              <a:latin typeface="Arial"/>
            </a:endParaRPr>
          </a:p>
        </p:txBody>
      </p:sp>
      <p:pic>
        <p:nvPicPr>
          <p:cNvPr id="172" name="Espace réservé pour une image  28" descr=""/>
          <p:cNvPicPr/>
          <p:nvPr/>
        </p:nvPicPr>
        <p:blipFill>
          <a:blip r:embed="rId1"/>
          <a:srcRect l="0" t="30" r="0" b="30"/>
          <a:stretch/>
        </p:blipFill>
        <p:spPr>
          <a:xfrm>
            <a:off x="10226160" y="62280"/>
            <a:ext cx="1965600" cy="2023200"/>
          </a:xfrm>
          <a:prstGeom prst="rect">
            <a:avLst/>
          </a:prstGeom>
          <a:ln w="0">
            <a:noFill/>
          </a:ln>
        </p:spPr>
      </p:pic>
      <p:sp>
        <p:nvSpPr>
          <p:cNvPr id="173" name="Parallélogramme 30"/>
          <p:cNvSpPr/>
          <p:nvPr/>
        </p:nvSpPr>
        <p:spPr>
          <a:xfrm>
            <a:off x="5158080" y="1382760"/>
            <a:ext cx="7323840" cy="35064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002060"/>
                </a:solidFill>
                <a:latin typeface="Arial Rounded MT Bold"/>
              </a:rPr>
              <a:t>REALISATIONS</a:t>
            </a:r>
            <a:endParaRPr b="0" lang="fr-FR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6000" spc="-1" strike="noStrike">
                <a:solidFill>
                  <a:srgbClr val="0070c0"/>
                </a:solidFill>
                <a:latin typeface="Bahnschrift"/>
              </a:rPr>
              <a:t>2020 à 2023</a:t>
            </a:r>
            <a:endParaRPr b="0" lang="fr-FR" sz="6000" spc="-1" strike="noStrike">
              <a:latin typeface="Arial"/>
            </a:endParaRPr>
          </a:p>
        </p:txBody>
      </p:sp>
      <p:pic>
        <p:nvPicPr>
          <p:cNvPr id="174" name="Image 4" descr=""/>
          <p:cNvPicPr/>
          <p:nvPr/>
        </p:nvPicPr>
        <p:blipFill>
          <a:blip r:embed="rId2"/>
          <a:stretch/>
        </p:blipFill>
        <p:spPr>
          <a:xfrm>
            <a:off x="263160" y="0"/>
            <a:ext cx="1965600" cy="1927800"/>
          </a:xfrm>
          <a:prstGeom prst="rect">
            <a:avLst/>
          </a:prstGeom>
          <a:ln w="0">
            <a:noFill/>
          </a:ln>
        </p:spPr>
      </p:pic>
    </p:spTree>
  </p:cSld>
  <p:transition spd="slow">
    <p:wipe dir="d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ae3f3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Personnes sous traitement à Kinshasa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0" name="Espace réservé du contenu 3"/>
          <p:cNvGraphicFramePr/>
          <p:nvPr/>
        </p:nvGraphicFramePr>
        <p:xfrm>
          <a:off x="838080" y="2155320"/>
          <a:ext cx="10515240" cy="4049280"/>
        </p:xfrm>
        <a:graphic>
          <a:graphicData uri="http://schemas.openxmlformats.org/drawingml/2006/table">
            <a:tbl>
              <a:tblPr/>
              <a:tblGrid>
                <a:gridCol w="4894920"/>
                <a:gridCol w="2810160"/>
                <a:gridCol w="2810160"/>
              </a:tblGrid>
              <a:tr h="107208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TYPES DE TRAITEMENT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 du cycle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10123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THERAPIE DE BASE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10123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THERAPIE CIBLEE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10123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RADIOTHERAPIE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fr-FR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anchor="b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1"/>
          <p:cNvSpPr/>
          <p:nvPr/>
        </p:nvSpPr>
        <p:spPr>
          <a:xfrm>
            <a:off x="6318360" y="-64080"/>
            <a:ext cx="5873040" cy="6921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 Light"/>
              </a:rPr>
              <a:t>MERCI BEAUCOUP POUR VOTRE ATTENTION</a:t>
            </a:r>
            <a:endParaRPr b="0" lang="fr-FR" sz="5400" spc="-1" strike="noStrike">
              <a:latin typeface="Arial"/>
            </a:endParaRPr>
          </a:p>
        </p:txBody>
      </p:sp>
      <p:pic>
        <p:nvPicPr>
          <p:cNvPr id="242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6254280" cy="6683760"/>
          </a:xfrm>
          <a:prstGeom prst="rect">
            <a:avLst/>
          </a:prstGeom>
          <a:ln w="0">
            <a:noFill/>
          </a:ln>
        </p:spPr>
      </p:pic>
    </p:spTree>
  </p:cSld>
  <p:transition spd="slow">
    <p:wipe dir="d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/>
          </p:nvPr>
        </p:nvSpPr>
        <p:spPr>
          <a:xfrm>
            <a:off x="838080" y="1100880"/>
            <a:ext cx="10515240" cy="507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8000" spc="-1" strike="noStrike">
                <a:solidFill>
                  <a:srgbClr val="000000"/>
                </a:solidFill>
                <a:latin typeface="Calibri"/>
              </a:rPr>
              <a:t>MERCI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4" descr=""/>
          <p:cNvPicPr/>
          <p:nvPr/>
        </p:nvPicPr>
        <p:blipFill>
          <a:blip r:embed="rId1"/>
          <a:stretch/>
        </p:blipFill>
        <p:spPr>
          <a:xfrm>
            <a:off x="9920520" y="0"/>
            <a:ext cx="2001960" cy="186084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/>
          </p:nvPr>
        </p:nvSpPr>
        <p:spPr>
          <a:xfrm>
            <a:off x="3772440" y="1226880"/>
            <a:ext cx="7800120" cy="5196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743040" indent="-7430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INSTITUTIONALISATION DU CNLC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  <a:p>
            <a:pPr marL="743040" indent="-743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REALISATIONS TECHNIQUES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  <a:p>
            <a:pPr marL="743040" indent="-743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PREVENTION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  <a:p>
            <a:pPr marL="743040" indent="-743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TRAITEMENTS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  <a:p>
            <a:pPr marL="743040" indent="-743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PRIX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  <a:p>
            <a:pPr marL="743040" indent="-743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FINANCEMENTS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  <a:p>
            <a:pPr marL="743040" indent="-743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DEFIS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Image 1" descr=""/>
          <p:cNvPicPr/>
          <p:nvPr/>
        </p:nvPicPr>
        <p:blipFill>
          <a:blip r:embed="rId2"/>
          <a:srcRect l="18193" t="0" r="16675" b="3657"/>
          <a:stretch/>
        </p:blipFill>
        <p:spPr>
          <a:xfrm>
            <a:off x="0" y="1226880"/>
            <a:ext cx="3688920" cy="482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428;p23"/>
          <p:cNvGrpSpPr/>
          <p:nvPr/>
        </p:nvGrpSpPr>
        <p:grpSpPr>
          <a:xfrm>
            <a:off x="197280" y="1161360"/>
            <a:ext cx="6059520" cy="5490720"/>
            <a:chOff x="197280" y="1161360"/>
            <a:chExt cx="6059520" cy="5490720"/>
          </a:xfrm>
        </p:grpSpPr>
        <p:sp>
          <p:nvSpPr>
            <p:cNvPr id="179" name="Google Shape;429;p23"/>
            <p:cNvSpPr/>
            <p:nvPr/>
          </p:nvSpPr>
          <p:spPr>
            <a:xfrm>
              <a:off x="257400" y="1526760"/>
              <a:ext cx="5728680" cy="5000400"/>
            </a:xfrm>
            <a:custGeom>
              <a:avLst/>
              <a:gdLst/>
              <a:ahLst/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sp>
          <p:nvSpPr>
            <p:cNvPr id="180" name="Google Shape;430;p23"/>
            <p:cNvSpPr/>
            <p:nvPr/>
          </p:nvSpPr>
          <p:spPr>
            <a:xfrm>
              <a:off x="197280" y="1161360"/>
              <a:ext cx="6059520" cy="5490720"/>
            </a:xfrm>
            <a:custGeom>
              <a:avLst/>
              <a:gdLst/>
              <a:ahLst/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</p:grpSp>
      <p:grpSp>
        <p:nvGrpSpPr>
          <p:cNvPr id="181" name="Google Shape;412;p23"/>
          <p:cNvGrpSpPr/>
          <p:nvPr/>
        </p:nvGrpSpPr>
        <p:grpSpPr>
          <a:xfrm>
            <a:off x="5557320" y="1012680"/>
            <a:ext cx="6797520" cy="6079680"/>
            <a:chOff x="5557320" y="1012680"/>
            <a:chExt cx="6797520" cy="6079680"/>
          </a:xfrm>
        </p:grpSpPr>
        <p:sp>
          <p:nvSpPr>
            <p:cNvPr id="182" name="Google Shape;413;p23"/>
            <p:cNvSpPr/>
            <p:nvPr/>
          </p:nvSpPr>
          <p:spPr>
            <a:xfrm rot="21074400">
              <a:off x="6091560" y="1614600"/>
              <a:ext cx="5870520" cy="5023440"/>
            </a:xfrm>
            <a:custGeom>
              <a:avLst/>
              <a:gdLst/>
              <a:ahLst/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grpSp>
          <p:nvGrpSpPr>
            <p:cNvPr id="183" name="Google Shape;414;p23"/>
            <p:cNvGrpSpPr/>
            <p:nvPr/>
          </p:nvGrpSpPr>
          <p:grpSpPr>
            <a:xfrm>
              <a:off x="5557320" y="1012680"/>
              <a:ext cx="6797520" cy="6079680"/>
              <a:chOff x="5557320" y="1012680"/>
              <a:chExt cx="6797520" cy="6079680"/>
            </a:xfrm>
          </p:grpSpPr>
          <p:sp>
            <p:nvSpPr>
              <p:cNvPr id="184" name="Google Shape;415;p23"/>
              <p:cNvSpPr/>
              <p:nvPr/>
            </p:nvSpPr>
            <p:spPr>
              <a:xfrm rot="21074400">
                <a:off x="5918760" y="1444680"/>
                <a:ext cx="6074280" cy="5215320"/>
              </a:xfrm>
              <a:custGeom>
                <a:avLst/>
                <a:gdLst/>
                <a:ahLst/>
                <a:rect l="l" t="t" r="r" b="b"/>
                <a:pathLst>
                  <a:path w="3116300" h="2875403">
                    <a:moveTo>
                      <a:pt x="0" y="0"/>
                    </a:moveTo>
                    <a:cubicBezTo>
                      <a:pt x="1127017" y="85961"/>
                      <a:pt x="2004943" y="37181"/>
                      <a:pt x="3007415" y="55771"/>
                    </a:cubicBezTo>
                    <a:cubicBezTo>
                      <a:pt x="2936937" y="964672"/>
                      <a:pt x="3368549" y="2290401"/>
                      <a:pt x="2879470" y="2334344"/>
                    </a:cubicBezTo>
                    <a:cubicBezTo>
                      <a:pt x="2708049" y="2614029"/>
                      <a:pt x="1197859" y="2950916"/>
                      <a:pt x="187196" y="2860388"/>
                    </a:cubicBezTo>
                    <a:cubicBezTo>
                      <a:pt x="13901" y="1782226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85" name="Google Shape;416;p23"/>
              <p:cNvSpPr/>
              <p:nvPr/>
            </p:nvSpPr>
            <p:spPr>
              <a:xfrm rot="14260800">
                <a:off x="10467720" y="4272120"/>
                <a:ext cx="657000" cy="2754720"/>
              </a:xfrm>
              <a:custGeom>
                <a:avLst/>
                <a:gdLst/>
                <a:ahLst/>
                <a:rect l="l" t="t" r="r" b="b"/>
                <a:pathLst>
                  <a:path w="422071" h="1442880">
                    <a:moveTo>
                      <a:pt x="163454" y="1442880"/>
                    </a:moveTo>
                    <a:cubicBezTo>
                      <a:pt x="-176501" y="1226284"/>
                      <a:pt x="107547" y="307905"/>
                      <a:pt x="181580" y="0"/>
                    </a:cubicBezTo>
                    <a:cubicBezTo>
                      <a:pt x="115191" y="556789"/>
                      <a:pt x="137346" y="827855"/>
                      <a:pt x="422071" y="1149013"/>
                    </a:cubicBezTo>
                    <a:cubicBezTo>
                      <a:pt x="129579" y="963158"/>
                      <a:pt x="66208" y="1301405"/>
                      <a:pt x="163454" y="14428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</p:grpSp>
      </p:grp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96880" y="205560"/>
            <a:ext cx="11019960" cy="123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4000" spc="-1" strike="noStrike">
                <a:solidFill>
                  <a:srgbClr val="000000"/>
                </a:solidFill>
                <a:latin typeface="Times New Roman"/>
              </a:rPr>
              <a:t>1. </a:t>
            </a:r>
            <a:r>
              <a:rPr b="1" lang="fr-GN" sz="4000" spc="-1" strike="noStrike">
                <a:solidFill>
                  <a:srgbClr val="000000"/>
                </a:solidFill>
                <a:latin typeface="Times New Roman"/>
              </a:rPr>
              <a:t>INTRODUCTION</a:t>
            </a:r>
            <a:br>
              <a:rPr sz="4000"/>
            </a:br>
            <a:r>
              <a:rPr b="1" lang="fr-FR" sz="4000" spc="-1" strike="noStrike">
                <a:solidFill>
                  <a:srgbClr val="000000"/>
                </a:solidFill>
                <a:latin typeface="Times New Roman"/>
              </a:rPr>
              <a:t>---------------------------------------------------------------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ZoneTexte 7"/>
          <p:cNvSpPr/>
          <p:nvPr/>
        </p:nvSpPr>
        <p:spPr>
          <a:xfrm>
            <a:off x="318240" y="1405080"/>
            <a:ext cx="5349600" cy="45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4472c4"/>
                </a:solidFill>
                <a:latin typeface="Maiandra GD"/>
              </a:rPr>
              <a:t>Ampleur et évolution de la maladie dans le monde, en Afrique et en RDC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Maiandra GD"/>
              </a:rPr>
              <a:t>Besoin d’intervention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24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900" spc="-1" strike="noStrike">
                <a:solidFill>
                  <a:srgbClr val="000000"/>
                </a:solidFill>
                <a:latin typeface="Maiandra GD"/>
              </a:rPr>
              <a:t>Volonté politique</a:t>
            </a:r>
            <a:endParaRPr b="0" lang="fr-FR" sz="29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900" spc="-1" strike="noStrike">
                <a:solidFill>
                  <a:srgbClr val="000000"/>
                </a:solidFill>
                <a:latin typeface="Maiandra GD"/>
              </a:rPr>
              <a:t>Mise en place des cadres institutionnelles</a:t>
            </a:r>
            <a:endParaRPr b="0" lang="fr-FR" sz="29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900" spc="-1" strike="noStrike">
                <a:solidFill>
                  <a:srgbClr val="000000"/>
                </a:solidFill>
                <a:latin typeface="Maiandra GD"/>
              </a:rPr>
              <a:t>Politiques</a:t>
            </a:r>
            <a:endParaRPr b="0" lang="fr-FR" sz="29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900" spc="-1" strike="noStrike">
                <a:solidFill>
                  <a:srgbClr val="000000"/>
                </a:solidFill>
                <a:latin typeface="Maiandra GD"/>
              </a:rPr>
              <a:t>stratégies</a:t>
            </a:r>
            <a:endParaRPr b="0" lang="fr-FR" sz="29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900" spc="-1" strike="noStrike">
                <a:solidFill>
                  <a:srgbClr val="000000"/>
                </a:solidFill>
                <a:latin typeface="Maiandra GD"/>
              </a:rPr>
              <a:t>Financements</a:t>
            </a:r>
            <a:endParaRPr b="0" lang="fr-FR" sz="2900" spc="-1" strike="noStrike">
              <a:latin typeface="Arial"/>
            </a:endParaRPr>
          </a:p>
        </p:txBody>
      </p:sp>
      <p:sp>
        <p:nvSpPr>
          <p:cNvPr id="188" name="ZoneTexte 9"/>
          <p:cNvSpPr/>
          <p:nvPr/>
        </p:nvSpPr>
        <p:spPr>
          <a:xfrm>
            <a:off x="5958000" y="1981080"/>
            <a:ext cx="5469840" cy="478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fr-FR" sz="2900" spc="-1" strike="noStrike">
                <a:solidFill>
                  <a:srgbClr val="4472c4"/>
                </a:solidFill>
                <a:latin typeface="Maiandra GD"/>
              </a:rPr>
              <a:t>Positionnement de la RDC avec ses 26 provinces</a:t>
            </a:r>
            <a:endParaRPr b="0" lang="fr-FR" sz="29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5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Maiandra GD"/>
              </a:rPr>
              <a:t>Atelier de concertation à Béatrice</a:t>
            </a:r>
            <a:endParaRPr b="0" lang="fr-FR" sz="28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Maiandra GD"/>
              </a:rPr>
              <a:t>Création du CNLC</a:t>
            </a:r>
            <a:endParaRPr b="0" lang="fr-FR" sz="28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Maiandra GD"/>
              </a:rPr>
              <a:t>Projet de lutte contre le cancer en RDC</a:t>
            </a:r>
            <a:endParaRPr b="0" lang="fr-FR" sz="2800" spc="-1" strike="noStrike">
              <a:latin typeface="Arial"/>
            </a:endParaRPr>
          </a:p>
          <a:p>
            <a:pPr lvl="1" marL="8002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Maiandra GD"/>
              </a:rPr>
              <a:t>Financement des projets et de la PEC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89" name="Image 35" descr=""/>
          <p:cNvPicPr/>
          <p:nvPr/>
        </p:nvPicPr>
        <p:blipFill>
          <a:blip r:embed="rId1"/>
          <a:srcRect l="57945" t="0" r="0" b="38746"/>
          <a:stretch/>
        </p:blipFill>
        <p:spPr>
          <a:xfrm>
            <a:off x="5370120" y="545760"/>
            <a:ext cx="886680" cy="180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"/>
          <p:cNvSpPr/>
          <p:nvPr/>
        </p:nvSpPr>
        <p:spPr>
          <a:xfrm>
            <a:off x="0" y="182520"/>
            <a:ext cx="11736000" cy="830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1. INSTITUTIONNALISATION DU CNLC</a:t>
            </a:r>
            <a:endParaRPr b="0" lang="fr-FR" sz="5400" spc="-1" strike="noStrike">
              <a:latin typeface="Arial"/>
            </a:endParaRPr>
          </a:p>
        </p:txBody>
      </p:sp>
      <p:pic>
        <p:nvPicPr>
          <p:cNvPr id="191" name="Image 2" descr=""/>
          <p:cNvPicPr/>
          <p:nvPr/>
        </p:nvPicPr>
        <p:blipFill>
          <a:blip r:embed="rId1"/>
          <a:stretch/>
        </p:blipFill>
        <p:spPr>
          <a:xfrm>
            <a:off x="0" y="1013400"/>
            <a:ext cx="7004160" cy="5844240"/>
          </a:xfrm>
          <a:prstGeom prst="rect">
            <a:avLst/>
          </a:prstGeom>
          <a:ln w="0">
            <a:noFill/>
          </a:ln>
        </p:spPr>
      </p:pic>
      <p:sp>
        <p:nvSpPr>
          <p:cNvPr id="192" name="Rectangle 3"/>
          <p:cNvSpPr/>
          <p:nvPr/>
        </p:nvSpPr>
        <p:spPr>
          <a:xfrm>
            <a:off x="7004520" y="1013400"/>
            <a:ext cx="5187240" cy="584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Revue documentaire 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Communication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Cadre de travail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Administration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Sceau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Logo</a:t>
            </a:r>
            <a:endParaRPr b="0" lang="fr-FR" sz="36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600" spc="-1" strike="noStrike">
                <a:solidFill>
                  <a:srgbClr val="000000"/>
                </a:solidFill>
                <a:latin typeface="Calibri Light"/>
              </a:rPr>
              <a:t>Cadre organique</a:t>
            </a:r>
            <a:endParaRPr b="0" lang="fr-FR" sz="36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iamond 4"/>
          <p:cNvSpPr/>
          <p:nvPr/>
        </p:nvSpPr>
        <p:spPr>
          <a:xfrm>
            <a:off x="968760" y="5555520"/>
            <a:ext cx="1634400" cy="157896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Image 1" descr=""/>
          <p:cNvPicPr/>
          <p:nvPr/>
        </p:nvPicPr>
        <p:blipFill>
          <a:blip r:embed="rId1"/>
          <a:stretch/>
        </p:blipFill>
        <p:spPr>
          <a:xfrm>
            <a:off x="-2121480" y="0"/>
            <a:ext cx="10450080" cy="6857640"/>
          </a:xfrm>
          <a:prstGeom prst="rect">
            <a:avLst/>
          </a:prstGeom>
          <a:ln w="0">
            <a:noFill/>
          </a:ln>
        </p:spPr>
      </p:pic>
      <p:sp>
        <p:nvSpPr>
          <p:cNvPr id="195" name="Rectangle 5"/>
          <p:cNvSpPr/>
          <p:nvPr/>
        </p:nvSpPr>
        <p:spPr>
          <a:xfrm>
            <a:off x="8247960" y="0"/>
            <a:ext cx="394380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Image 6" descr=""/>
          <p:cNvPicPr/>
          <p:nvPr/>
        </p:nvPicPr>
        <p:blipFill>
          <a:blip r:embed="rId2"/>
          <a:stretch/>
        </p:blipFill>
        <p:spPr>
          <a:xfrm>
            <a:off x="8329320" y="5121000"/>
            <a:ext cx="3862440" cy="1736640"/>
          </a:xfrm>
          <a:prstGeom prst="rect">
            <a:avLst/>
          </a:prstGeom>
          <a:ln w="0">
            <a:noFill/>
          </a:ln>
        </p:spPr>
      </p:pic>
      <p:sp>
        <p:nvSpPr>
          <p:cNvPr id="197" name="TextBox 38"/>
          <p:cNvSpPr/>
          <p:nvPr/>
        </p:nvSpPr>
        <p:spPr>
          <a:xfrm rot="5400000">
            <a:off x="7846200" y="561240"/>
            <a:ext cx="4800960" cy="39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 vert="vert270" rot="16200000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6000" spc="-1" strike="noStrike">
                <a:solidFill>
                  <a:srgbClr val="f2f2f2"/>
                </a:solidFill>
                <a:latin typeface="Bahnschrift SemiCondensed"/>
              </a:rPr>
              <a:t>Gouvernance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6000" spc="-1" strike="noStrike">
                <a:solidFill>
                  <a:srgbClr val="f2f2f2"/>
                </a:solidFill>
                <a:latin typeface="Bahnschrift SemiCondensed"/>
              </a:rPr>
              <a:t> 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6000" spc="-1" strike="noStrike">
                <a:solidFill>
                  <a:srgbClr val="f2f2f2"/>
                </a:solidFill>
                <a:latin typeface="Bahnschrift SemiCondensed"/>
              </a:rPr>
              <a:t>Et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6000" spc="-1" strike="noStrike">
                <a:solidFill>
                  <a:srgbClr val="f2f2f2"/>
                </a:solidFill>
                <a:latin typeface="Bahnschrift SemiCondensed"/>
              </a:rPr>
              <a:t>Leadership</a:t>
            </a:r>
            <a:endParaRPr b="0" lang="fr-FR" sz="6000" spc="-1" strike="noStrike">
              <a:latin typeface="Arial"/>
            </a:endParaRPr>
          </a:p>
        </p:txBody>
      </p:sp>
    </p:spTree>
  </p:cSld>
  <p:transition spd="slow"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9" name="Image 13" descr=""/>
          <p:cNvPicPr/>
          <p:nvPr/>
        </p:nvPicPr>
        <p:blipFill>
          <a:blip r:embed="rId1"/>
          <a:stretch/>
        </p:blipFill>
        <p:spPr>
          <a:xfrm>
            <a:off x="0" y="0"/>
            <a:ext cx="7004160" cy="6857640"/>
          </a:xfrm>
          <a:prstGeom prst="rect">
            <a:avLst/>
          </a:prstGeom>
          <a:ln w="0">
            <a:noFill/>
          </a:ln>
        </p:spPr>
      </p:pic>
      <p:sp>
        <p:nvSpPr>
          <p:cNvPr id="200" name="Rectangle 14"/>
          <p:cNvSpPr/>
          <p:nvPr/>
        </p:nvSpPr>
        <p:spPr>
          <a:xfrm>
            <a:off x="7004520" y="0"/>
            <a:ext cx="518724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Comment le CNLC doit fonctionner de façon stratégique </a:t>
            </a:r>
            <a:endParaRPr b="0" lang="fr-FR" sz="54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202" name="Image 5" descr=""/>
          <p:cNvPicPr/>
          <p:nvPr/>
        </p:nvPicPr>
        <p:blipFill>
          <a:blip r:embed="rId2"/>
          <a:stretch/>
        </p:blipFill>
        <p:spPr>
          <a:xfrm>
            <a:off x="4856040" y="0"/>
            <a:ext cx="7335360" cy="6857640"/>
          </a:xfrm>
          <a:prstGeom prst="rect">
            <a:avLst/>
          </a:prstGeom>
          <a:ln w="0">
            <a:noFill/>
          </a:ln>
        </p:spPr>
      </p:pic>
      <p:sp>
        <p:nvSpPr>
          <p:cNvPr id="203" name="ZoneTexte 9"/>
          <p:cNvSpPr/>
          <p:nvPr/>
        </p:nvSpPr>
        <p:spPr>
          <a:xfrm>
            <a:off x="164160" y="1195560"/>
            <a:ext cx="4527360" cy="67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ffffff"/>
                </a:solidFill>
                <a:latin typeface="Calibri Light"/>
              </a:rPr>
              <a:t>“ </a:t>
            </a:r>
            <a:r>
              <a:rPr b="1" lang="en-US" sz="4400" spc="-1" strike="noStrike">
                <a:solidFill>
                  <a:srgbClr val="ffffff"/>
                </a:solidFill>
                <a:latin typeface="Calibri Light"/>
              </a:rPr>
              <a:t>Le Cancer ne sera plus une fatalité en RDC grace à l’écosystème d’accès aux soins pour tous pour le cancer”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04" name="ZoneTexte 11"/>
          <p:cNvSpPr/>
          <p:nvPr/>
        </p:nvSpPr>
        <p:spPr>
          <a:xfrm>
            <a:off x="0" y="0"/>
            <a:ext cx="485568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6600" spc="-1" strike="noStrike">
                <a:solidFill>
                  <a:srgbClr val="ffffff"/>
                </a:solidFill>
                <a:latin typeface="Calibri"/>
              </a:rPr>
              <a:t>Notre vision</a:t>
            </a:r>
            <a:endParaRPr b="0" lang="fr-FR" sz="6600" spc="-1" strike="noStrike">
              <a:latin typeface="Arial"/>
            </a:endParaRPr>
          </a:p>
        </p:txBody>
      </p:sp>
      <p:sp>
        <p:nvSpPr>
          <p:cNvPr id="205" name="Ellipse 2"/>
          <p:cNvSpPr/>
          <p:nvPr/>
        </p:nvSpPr>
        <p:spPr>
          <a:xfrm>
            <a:off x="10286280" y="5806080"/>
            <a:ext cx="914040" cy="914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Ellipse 3"/>
          <p:cNvSpPr/>
          <p:nvPr/>
        </p:nvSpPr>
        <p:spPr>
          <a:xfrm>
            <a:off x="10935720" y="2173680"/>
            <a:ext cx="914040" cy="914040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Ellipse 4"/>
          <p:cNvSpPr/>
          <p:nvPr/>
        </p:nvSpPr>
        <p:spPr>
          <a:xfrm>
            <a:off x="6024960" y="3188520"/>
            <a:ext cx="914040" cy="914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Ellipse 6"/>
          <p:cNvSpPr/>
          <p:nvPr/>
        </p:nvSpPr>
        <p:spPr>
          <a:xfrm>
            <a:off x="9645480" y="1448280"/>
            <a:ext cx="914040" cy="914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Ellipse 7"/>
          <p:cNvSpPr/>
          <p:nvPr/>
        </p:nvSpPr>
        <p:spPr>
          <a:xfrm>
            <a:off x="8731080" y="3716640"/>
            <a:ext cx="914040" cy="1066320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Ellipse 8"/>
          <p:cNvSpPr/>
          <p:nvPr/>
        </p:nvSpPr>
        <p:spPr>
          <a:xfrm>
            <a:off x="9422280" y="5298120"/>
            <a:ext cx="914040" cy="106632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wipe dir="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/>
          <p:nvPr/>
        </p:nvSpPr>
        <p:spPr>
          <a:xfrm>
            <a:off x="0" y="182520"/>
            <a:ext cx="11736000" cy="830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ffffff"/>
                </a:solidFill>
                <a:latin typeface="Calibri Light"/>
              </a:rPr>
              <a:t>2. REALISATIONS TECHNIQUES 1/3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212" name="ZoneTexte 2"/>
          <p:cNvSpPr/>
          <p:nvPr/>
        </p:nvSpPr>
        <p:spPr>
          <a:xfrm>
            <a:off x="0" y="1013400"/>
            <a:ext cx="12191760" cy="59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Examen Impact (AIEA, OMS, CIRC)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Protocoles thérapeutiques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Cadre organique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Formation sur le cancer et soins palliatifs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dans les 26 provinces</a:t>
            </a:r>
            <a:endParaRPr b="0" lang="fr-FR" sz="4000" spc="-1" strike="noStrike">
              <a:latin typeface="Arial"/>
            </a:endParaRPr>
          </a:p>
          <a:p>
            <a:pPr marL="571680" indent="-5716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Réunion de Concertation Pluridisciplinaire  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</p:spTree>
  </p:cSld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Application>LibreOffice/7.3.7.2$Linux_X86_64 LibreOffice_project/30$Build-2</Application>
  <AppVersion>15.0000</AppVersion>
  <Words>647</Words>
  <Paragraphs>183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2023-10-02T08:27:46Z</dcterms:created>
  <dc:creator>hp</dc:creator>
  <dc:description/>
  <dc:language>fr-FR</dc:language>
  <cp:lastModifiedBy>hp</cp:lastModifiedBy>
  <dcterms:modified xsi:type="dcterms:W3CDTF">2023-10-02T13:52:04Z</dcterms:modified>
  <cp:revision>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22</vt:i4>
  </property>
</Properties>
</file>