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7" r:id="rId2"/>
    <p:sldMasterId id="2147483658" r:id="rId3"/>
  </p:sldMasterIdLst>
  <p:sldIdLst>
    <p:sldId id="262" r:id="rId4"/>
    <p:sldId id="340" r:id="rId5"/>
    <p:sldId id="341" r:id="rId6"/>
    <p:sldId id="342" r:id="rId7"/>
    <p:sldId id="260" r:id="rId8"/>
    <p:sldId id="343" r:id="rId9"/>
    <p:sldId id="344" r:id="rId10"/>
    <p:sldId id="345" r:id="rId11"/>
    <p:sldId id="346" r:id="rId12"/>
    <p:sldId id="347" r:id="rId13"/>
    <p:sldId id="348" r:id="rId14"/>
    <p:sldId id="349" r:id="rId15"/>
    <p:sldId id="350" r:id="rId16"/>
    <p:sldId id="351" r:id="rId17"/>
    <p:sldId id="352" r:id="rId18"/>
    <p:sldId id="353" r:id="rId19"/>
    <p:sldId id="354" r:id="rId20"/>
    <p:sldId id="355" r:id="rId21"/>
    <p:sldId id="32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6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62" autoAdjust="0"/>
    <p:restoredTop sz="94660"/>
  </p:normalViewPr>
  <p:slideViewPr>
    <p:cSldViewPr snapToGrid="0" showGuides="1">
      <p:cViewPr varScale="1">
        <p:scale>
          <a:sx n="89" d="100"/>
          <a:sy n="89" d="100"/>
        </p:scale>
        <p:origin x="176" y="6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00401" y="6325977"/>
            <a:ext cx="1401096" cy="365125"/>
          </a:xfrm>
        </p:spPr>
        <p:txBody>
          <a:bodyPr/>
          <a:lstStyle>
            <a:lvl1pPr>
              <a:defRPr sz="1000"/>
            </a:lvl1pPr>
          </a:lstStyle>
          <a:p>
            <a:fld id="{2FB0C1B0-7A32-4360-A10E-21A7D0E73CB2}" type="datetimeFigureOut">
              <a:rPr lang="en-CA" smtClean="0"/>
              <a:pPr/>
              <a:t>2023-10-01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0322" y="6325978"/>
            <a:ext cx="5948517" cy="365124"/>
          </a:xfrm>
        </p:spPr>
        <p:txBody>
          <a:bodyPr/>
          <a:lstStyle>
            <a:lvl1pPr algn="l">
              <a:defRPr sz="1000"/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66322" y="6313683"/>
            <a:ext cx="656303" cy="36512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D63B8D7F-266E-41A3-B950-9989D28316EA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62130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14"/>
            <a:ext cx="12193269" cy="68572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107279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2939846"/>
            <a:ext cx="10515600" cy="281202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0C1B0-7A32-4360-A10E-21A7D0E73CB2}" type="datetimeFigureOut">
              <a:rPr lang="en-CA" smtClean="0"/>
              <a:t>2023-10-01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B8D7F-266E-41A3-B950-9989D28316E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0489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14"/>
            <a:ext cx="12193269" cy="68572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0C1B0-7A32-4360-A10E-21A7D0E73CB2}" type="datetimeFigureOut">
              <a:rPr lang="en-CA" smtClean="0"/>
              <a:t>2023-10-01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B8D7F-266E-41A3-B950-9989D28316E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5844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14"/>
            <a:ext cx="12193269" cy="68572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5D677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5D677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0C1B0-7A32-4360-A10E-21A7D0E73CB2}" type="datetimeFigureOut">
              <a:rPr lang="en-CA" smtClean="0"/>
              <a:t>2023-10-01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B8D7F-266E-41A3-B950-9989D28316E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264386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14"/>
            <a:ext cx="12193269" cy="68572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0C1B0-7A32-4360-A10E-21A7D0E73CB2}" type="datetimeFigureOut">
              <a:rPr lang="en-CA" smtClean="0"/>
              <a:t>2023-10-01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B8D7F-266E-41A3-B950-9989D28316E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64090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0C1B0-7A32-4360-A10E-21A7D0E73CB2}" type="datetimeFigureOut">
              <a:rPr lang="en-CA" smtClean="0"/>
              <a:t>2023-10-01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B8D7F-266E-41A3-B950-9989D28316E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9920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1334" y="1278466"/>
            <a:ext cx="9499600" cy="1617133"/>
          </a:xfrm>
        </p:spPr>
        <p:txBody>
          <a:bodyPr anchor="b"/>
          <a:lstStyle>
            <a:lvl1pPr marL="0" indent="0" algn="l" defTabSz="179388"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1334" y="3064933"/>
            <a:ext cx="9499599" cy="22098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335462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00401" y="6325977"/>
            <a:ext cx="1401096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2FB0C1B0-7A32-4360-A10E-21A7D0E73CB2}" type="datetimeFigureOut">
              <a:rPr lang="en-CA" smtClean="0"/>
              <a:pPr/>
              <a:t>2023-10-01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0322" y="6325978"/>
            <a:ext cx="5948517" cy="365124"/>
          </a:xfrm>
          <a:prstGeom prst="rect">
            <a:avLst/>
          </a:prstGeom>
        </p:spPr>
        <p:txBody>
          <a:bodyPr/>
          <a:lstStyle>
            <a:lvl1pPr algn="l">
              <a:defRPr sz="1000"/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66322" y="6313683"/>
            <a:ext cx="656303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D63B8D7F-266E-41A3-B950-9989D28316EA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009681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107279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2939846"/>
            <a:ext cx="10515600" cy="281202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27439" y="6341397"/>
            <a:ext cx="1354393" cy="365125"/>
          </a:xfrm>
          <a:prstGeom prst="rect">
            <a:avLst/>
          </a:prstGeom>
        </p:spPr>
        <p:txBody>
          <a:bodyPr/>
          <a:lstStyle/>
          <a:p>
            <a:fld id="{2FB0C1B0-7A32-4360-A10E-21A7D0E73CB2}" type="datetimeFigureOut">
              <a:rPr lang="en-CA" smtClean="0"/>
              <a:t>2023-10-01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60490" y="6346518"/>
            <a:ext cx="6253316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13806" y="6346518"/>
            <a:ext cx="439994" cy="365125"/>
          </a:xfrm>
          <a:prstGeom prst="rect">
            <a:avLst/>
          </a:prstGeom>
        </p:spPr>
        <p:txBody>
          <a:bodyPr/>
          <a:lstStyle/>
          <a:p>
            <a:fld id="{D63B8D7F-266E-41A3-B950-9989D28316E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35961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227439" y="6341397"/>
            <a:ext cx="1354393" cy="365125"/>
          </a:xfrm>
          <a:prstGeom prst="rect">
            <a:avLst/>
          </a:prstGeom>
        </p:spPr>
        <p:txBody>
          <a:bodyPr/>
          <a:lstStyle/>
          <a:p>
            <a:fld id="{2FB0C1B0-7A32-4360-A10E-21A7D0E73CB2}" type="datetimeFigureOut">
              <a:rPr lang="en-CA" smtClean="0"/>
              <a:t>2023-10-01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60490" y="6346518"/>
            <a:ext cx="6253316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13806" y="6346518"/>
            <a:ext cx="439994" cy="365125"/>
          </a:xfrm>
          <a:prstGeom prst="rect">
            <a:avLst/>
          </a:prstGeom>
        </p:spPr>
        <p:txBody>
          <a:bodyPr/>
          <a:lstStyle/>
          <a:p>
            <a:fld id="{D63B8D7F-266E-41A3-B950-9989D28316E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172559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5D677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5D677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227439" y="6341397"/>
            <a:ext cx="1354393" cy="365125"/>
          </a:xfrm>
          <a:prstGeom prst="rect">
            <a:avLst/>
          </a:prstGeom>
        </p:spPr>
        <p:txBody>
          <a:bodyPr/>
          <a:lstStyle/>
          <a:p>
            <a:fld id="{2FB0C1B0-7A32-4360-A10E-21A7D0E73CB2}" type="datetimeFigureOut">
              <a:rPr lang="en-CA" smtClean="0"/>
              <a:t>2023-10-01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660490" y="6346518"/>
            <a:ext cx="6253316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913806" y="6346518"/>
            <a:ext cx="439994" cy="365125"/>
          </a:xfrm>
          <a:prstGeom prst="rect">
            <a:avLst/>
          </a:prstGeom>
        </p:spPr>
        <p:txBody>
          <a:bodyPr/>
          <a:lstStyle/>
          <a:p>
            <a:fld id="{D63B8D7F-266E-41A3-B950-9989D28316E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06617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14"/>
            <a:ext cx="12193269" cy="68572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107279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2939846"/>
            <a:ext cx="10515600" cy="281202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0C1B0-7A32-4360-A10E-21A7D0E73CB2}" type="datetimeFigureOut">
              <a:rPr lang="en-CA" smtClean="0"/>
              <a:t>2023-10-01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B8D7F-266E-41A3-B950-9989D28316E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17887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4666" y="1271588"/>
            <a:ext cx="9999133" cy="358616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29155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937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14"/>
            <a:ext cx="12193269" cy="68572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227439" y="6341397"/>
            <a:ext cx="1354393" cy="365125"/>
          </a:xfrm>
          <a:prstGeom prst="rect">
            <a:avLst/>
          </a:prstGeom>
        </p:spPr>
        <p:txBody>
          <a:bodyPr/>
          <a:lstStyle/>
          <a:p>
            <a:fld id="{2FB0C1B0-7A32-4360-A10E-21A7D0E73CB2}" type="datetimeFigureOut">
              <a:rPr lang="en-CA" smtClean="0"/>
              <a:t>2023-10-01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60490" y="6346518"/>
            <a:ext cx="6253316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13806" y="6346518"/>
            <a:ext cx="439994" cy="365125"/>
          </a:xfrm>
          <a:prstGeom prst="rect">
            <a:avLst/>
          </a:prstGeom>
        </p:spPr>
        <p:txBody>
          <a:bodyPr/>
          <a:lstStyle/>
          <a:p>
            <a:fld id="{D63B8D7F-266E-41A3-B950-9989D28316E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243081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227439" y="6341397"/>
            <a:ext cx="1354393" cy="365125"/>
          </a:xfrm>
          <a:prstGeom prst="rect">
            <a:avLst/>
          </a:prstGeom>
        </p:spPr>
        <p:txBody>
          <a:bodyPr/>
          <a:lstStyle/>
          <a:p>
            <a:fld id="{2FB0C1B0-7A32-4360-A10E-21A7D0E73CB2}" type="datetimeFigureOut">
              <a:rPr lang="en-CA" smtClean="0"/>
              <a:t>2023-10-01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60490" y="6346518"/>
            <a:ext cx="6253316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13806" y="6346518"/>
            <a:ext cx="439994" cy="365125"/>
          </a:xfrm>
          <a:prstGeom prst="rect">
            <a:avLst/>
          </a:prstGeom>
        </p:spPr>
        <p:txBody>
          <a:bodyPr/>
          <a:lstStyle/>
          <a:p>
            <a:fld id="{D63B8D7F-266E-41A3-B950-9989D28316E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7197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14"/>
            <a:ext cx="12193269" cy="68572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0C1B0-7A32-4360-A10E-21A7D0E73CB2}" type="datetimeFigureOut">
              <a:rPr lang="en-CA" smtClean="0"/>
              <a:t>2023-10-01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B8D7F-266E-41A3-B950-9989D28316E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1731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14"/>
            <a:ext cx="12193269" cy="68572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5D677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5D677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0C1B0-7A32-4360-A10E-21A7D0E73CB2}" type="datetimeFigureOut">
              <a:rPr lang="en-CA" smtClean="0"/>
              <a:t>2023-10-01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B8D7F-266E-41A3-B950-9989D28316E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3324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14"/>
            <a:ext cx="12193269" cy="68572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0C1B0-7A32-4360-A10E-21A7D0E73CB2}" type="datetimeFigureOut">
              <a:rPr lang="en-CA" smtClean="0"/>
              <a:t>2023-10-01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B8D7F-266E-41A3-B950-9989D28316E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8967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0C1B0-7A32-4360-A10E-21A7D0E73CB2}" type="datetimeFigureOut">
              <a:rPr lang="en-CA" smtClean="0"/>
              <a:t>2023-10-01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B8D7F-266E-41A3-B950-9989D28316E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4126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4666" y="1271588"/>
            <a:ext cx="9999133" cy="358616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415352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937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203201" y="6477001"/>
            <a:ext cx="10518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Copyrights apply</a:t>
            </a:r>
          </a:p>
        </p:txBody>
      </p:sp>
    </p:spTree>
    <p:extLst>
      <p:ext uri="{BB962C8B-B14F-4D97-AF65-F5344CB8AC3E}">
        <p14:creationId xmlns:p14="http://schemas.microsoft.com/office/powerpoint/2010/main" val="3400168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00401" y="6325977"/>
            <a:ext cx="1401096" cy="365125"/>
          </a:xfrm>
        </p:spPr>
        <p:txBody>
          <a:bodyPr/>
          <a:lstStyle>
            <a:lvl1pPr>
              <a:defRPr sz="1000"/>
            </a:lvl1pPr>
          </a:lstStyle>
          <a:p>
            <a:fld id="{2FB0C1B0-7A32-4360-A10E-21A7D0E73CB2}" type="datetimeFigureOut">
              <a:rPr lang="en-CA" smtClean="0"/>
              <a:pPr/>
              <a:t>2023-10-01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0322" y="6325978"/>
            <a:ext cx="5948517" cy="365124"/>
          </a:xfrm>
        </p:spPr>
        <p:txBody>
          <a:bodyPr/>
          <a:lstStyle>
            <a:lvl1pPr algn="l">
              <a:defRPr sz="1000"/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66322" y="6313683"/>
            <a:ext cx="656303" cy="36512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D63B8D7F-266E-41A3-B950-9989D28316EA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05100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8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" y="-1"/>
            <a:ext cx="12191013" cy="685855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27439" y="6341397"/>
            <a:ext cx="13543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FB0C1B0-7A32-4360-A10E-21A7D0E73CB2}" type="datetimeFigureOut">
              <a:rPr lang="en-CA" smtClean="0"/>
              <a:pPr/>
              <a:t>2023-10-01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60490" y="6346518"/>
            <a:ext cx="62533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13806" y="6346518"/>
            <a:ext cx="4399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63B8D7F-266E-41A3-B950-9989D28316EA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42607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6" r:id="rId5"/>
    <p:sldLayoutId id="2147483657" r:id="rId6"/>
    <p:sldLayoutId id="2147483676" r:id="rId7"/>
    <p:sldLayoutId id="214748367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"/>
            <a:ext cx="12193272" cy="685728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27439" y="6341397"/>
            <a:ext cx="13543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FB0C1B0-7A32-4360-A10E-21A7D0E73CB2}" type="datetimeFigureOut">
              <a:rPr lang="en-CA" smtClean="0"/>
              <a:pPr/>
              <a:t>2023-10-01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60490" y="6346518"/>
            <a:ext cx="62533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13806" y="6346518"/>
            <a:ext cx="4399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63B8D7F-266E-41A3-B950-9989D28316EA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21168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4" r:id="rId5"/>
    <p:sldLayoutId id="214748367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"/>
            <a:ext cx="12193272" cy="685728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6200" y="365125"/>
            <a:ext cx="10007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6200" y="1825625"/>
            <a:ext cx="10007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1" y="5179972"/>
            <a:ext cx="4365526" cy="156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29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84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cgillradiobiology.ca/lectures/" TargetMode="Externa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54666" y="411479"/>
            <a:ext cx="10132484" cy="4949211"/>
          </a:xfrm>
        </p:spPr>
        <p:txBody>
          <a:bodyPr>
            <a:normAutofit fontScale="90000"/>
          </a:bodyPr>
          <a:lstStyle/>
          <a:p>
            <a:pPr algn="ctr"/>
            <a:br>
              <a:rPr lang="en-CA" sz="4400" dirty="0"/>
            </a:br>
            <a:r>
              <a:rPr lang="en-CA" sz="4400" dirty="0"/>
              <a:t>“CGEA fer de lance de la lute </a:t>
            </a:r>
            <a:r>
              <a:rPr lang="en-CA" sz="4400" dirty="0" err="1"/>
              <a:t>contre</a:t>
            </a:r>
            <a:r>
              <a:rPr lang="en-CA" sz="4400" dirty="0"/>
              <a:t> le Cancer </a:t>
            </a:r>
            <a:r>
              <a:rPr lang="en-CA" sz="4400" dirty="0" err="1"/>
              <a:t>en</a:t>
            </a:r>
            <a:r>
              <a:rPr lang="en-CA" sz="4400" dirty="0"/>
              <a:t> RDC”</a:t>
            </a:r>
            <a:br>
              <a:rPr lang="en-CA" sz="4400" dirty="0"/>
            </a:br>
            <a:r>
              <a:rPr lang="en-CA" sz="2700" dirty="0"/>
              <a:t>October 2-4, 2023</a:t>
            </a:r>
            <a:br>
              <a:rPr lang="en-CA" sz="2700" dirty="0"/>
            </a:br>
            <a:br>
              <a:rPr lang="en-CA" dirty="0"/>
            </a:br>
            <a:r>
              <a:rPr lang="en-CA" sz="2700" dirty="0"/>
              <a:t>Thierry M Muanza, BA, MSc, MD, FRCPC</a:t>
            </a:r>
            <a:br>
              <a:rPr lang="en-CA" sz="2700" dirty="0"/>
            </a:br>
            <a:r>
              <a:rPr lang="en-CA" sz="2700" dirty="0"/>
              <a:t>A. Professor</a:t>
            </a:r>
            <a:br>
              <a:rPr lang="en-CA" sz="2700" dirty="0"/>
            </a:br>
            <a:br>
              <a:rPr lang="en-CA" sz="2700" dirty="0"/>
            </a:br>
            <a:r>
              <a:rPr lang="en-CA" sz="3100" dirty="0"/>
              <a:t>Dept. Oncology, Neurosurgery  &amp; Exp. Medicine</a:t>
            </a:r>
            <a:br>
              <a:rPr lang="en-CA" sz="3100" dirty="0"/>
            </a:br>
            <a:br>
              <a:rPr lang="en-CA" sz="3100" dirty="0"/>
            </a:br>
            <a:r>
              <a:rPr lang="en-CA" sz="2700" dirty="0"/>
              <a:t>McGill University</a:t>
            </a:r>
            <a:br>
              <a:rPr lang="en-CA" sz="2700" dirty="0"/>
            </a:br>
            <a:r>
              <a:rPr lang="en-CA" sz="2700" dirty="0"/>
              <a:t>Montreal, Canada</a:t>
            </a:r>
          </a:p>
        </p:txBody>
      </p:sp>
      <p:pic>
        <p:nvPicPr>
          <p:cNvPr id="1026" name="Picture 2" descr="Jewish General Hospital | JGH Logo">
            <a:extLst>
              <a:ext uri="{FF2B5EF4-FFF2-40B4-BE49-F238E27FC236}">
                <a16:creationId xmlns:a16="http://schemas.microsoft.com/office/drawing/2014/main" id="{48F90A38-D121-F3C7-9343-8ED8E1B52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220" y="5360691"/>
            <a:ext cx="3707756" cy="127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3ABA23E-2F56-5FD8-53FC-E272A6E15B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4421" y="5634991"/>
            <a:ext cx="4465447" cy="64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732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C09A5FC-76FC-8A30-ABA7-00C483DE7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External examiner 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331ACAF-0FC8-3F4C-A8CF-2921E6EE476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2004 – present	Examiner for the McGill-U. Montreal in-training exams</a:t>
            </a:r>
            <a:endParaRPr lang="en-CA" sz="30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08/07	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Thusanth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Thuraisingam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PhD Thesis “Macrophage regulatory genes NRAMP1 and MK2: Implication in Inflammation and Cutaneous wound healing”, Human Genetics, McGill University</a:t>
            </a:r>
            <a:r>
              <a:rPr lang="en-US" sz="3000" cap="all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CA" sz="30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10/08	Mitra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Heravi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PhD Qualifying Examination, Human Genetics, McGill University</a:t>
            </a:r>
            <a:endParaRPr lang="en-CA" sz="30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09/09	Nahid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Golabi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MSc. Thesis committee, Experimental Medicine, McGill University</a:t>
            </a:r>
            <a:endParaRPr lang="en-CA" sz="30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09/10	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Vinvent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Siu, Master of Science thesis, “MGMT promoter methylation and expression in glial tumors and peripheral blood mononuclear cells”, Graduate Program in Neurological Sciences, McGill University</a:t>
            </a:r>
            <a:endParaRPr lang="en-CA" sz="30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05/10	Roberta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Guimares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Oliveira, PhD Thesis, Graduate Program in Neurological Sciences, McGill University</a:t>
            </a:r>
            <a:endParaRPr lang="en-CA" sz="30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06/10	Hani Al-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Halabi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Department of Experimental Medicine, McGill University.  Master of Science thesis “Gene Expression Profiling in Adult Medulloblastoma” </a:t>
            </a:r>
          </a:p>
          <a:p>
            <a:pPr marL="0" indent="0">
              <a:buNone/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04/16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Minghan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Shi, PhD, “CED delivery of platinum drugs and their</a:t>
            </a:r>
            <a:r>
              <a:rPr lang="en-CA" sz="32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liposomal formulations plus radiation therapy in glioblastoma treatment”, department of radiation sciences and biomedical imaging University of Sherbrooke.</a:t>
            </a:r>
            <a:endParaRPr lang="en-CA" sz="32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CA" sz="30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C03271-5261-F707-5077-FEA1149E0A8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40000" lnSpcReduction="20000"/>
          </a:bodyPr>
          <a:lstStyle/>
          <a:p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05/16 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Gina Bouchard, PhD, </a:t>
            </a:r>
            <a:r>
              <a:rPr lang="fr-C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“Prévention de la migration radio-induite des</a:t>
            </a:r>
            <a:r>
              <a:rPr lang="en-CA" sz="28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cellules cancéreuses du sein”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C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epartment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radiation sciences and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biomedical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imaging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Sherbrooke</a:t>
            </a:r>
            <a:endParaRPr lang="en-CA" sz="28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04/17</a:t>
            </a:r>
            <a:r>
              <a:rPr lang="fr-C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Laurent-Olivier Roy, Développement d’un traitement pour </a:t>
            </a:r>
            <a:r>
              <a:rPr lang="fr-CA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inhiberle</a:t>
            </a:r>
            <a:r>
              <a:rPr lang="fr-C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TGF-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fr-C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dans les glioblastome: une nouvelle utilisation de la chloroquine, </a:t>
            </a:r>
            <a:r>
              <a:rPr lang="fr-CA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department</a:t>
            </a:r>
            <a:r>
              <a:rPr lang="fr-C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r-CA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Pharmacology</a:t>
            </a:r>
            <a:r>
              <a:rPr lang="fr-C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r>
              <a:rPr lang="fr-C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Sherbrooke </a:t>
            </a:r>
            <a:endParaRPr lang="en-CA" sz="28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18/01/09	External examiner for Masters Thesis.  Ahmed Ayman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Habis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Master of Science, Division of Surgery, McGill University</a:t>
            </a:r>
            <a:endParaRPr lang="en-CA" sz="28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06/06/19	McGill Pro-Dean for the Doctoral Oral Examination in the Department of Economics (Xian Zhang).  McGill University</a:t>
            </a:r>
            <a:endParaRPr lang="en-CA" sz="28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19/06/19	Maryam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Ghashghaei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PhD Oral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Defence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Experimental Medicine, McGill University</a:t>
            </a:r>
            <a:endParaRPr lang="en-CA" sz="28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20/06/30	Prabhas Chaudhari, PhD Oral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Defence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Experimental Medicine, McGill University</a:t>
            </a:r>
            <a:endParaRPr lang="en-CA" sz="28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21/02/22	McGill Pro-Dean for Thesis Oral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Defence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Ahmed Al-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Subaie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Dentistry, McGill University</a:t>
            </a:r>
            <a:endParaRPr lang="en-CA" sz="28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21/11/08	Alaa Omar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Barryan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PhD Oral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Defence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Experimental Medicine, McGill University</a:t>
            </a:r>
            <a:endParaRPr lang="en-CA" sz="28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22/03/14	McGill Pro-Dean for PhD Oral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Defence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Rika Tsushima, Department of Mechanical Engineering, McGill University</a:t>
            </a:r>
            <a:endParaRPr lang="en-CA" sz="28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22/04/04	McGill Pro-Dean for Thesis Oral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Defence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Antoine Durocher, Department of Mechanical Engineering, McGill University	</a:t>
            </a:r>
            <a:endParaRPr lang="en-CA" sz="28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956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8234C-0DC7-A445-9938-A48CBAAA9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AWARDS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AEE845-9305-1397-DB2F-4357A9C0DD9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1828800" indent="-1828800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03/05/85	Beta Beta Beta Biological Honor Society</a:t>
            </a:r>
            <a:endParaRPr lang="en-CA" sz="18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0" indent="-1828800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04/18/86	Sigma Zeta Honorary Science Society</a:t>
            </a:r>
            <a:endParaRPr lang="en-CA" sz="18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0" indent="-1828800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10/05/95	Assembly of Researchers Award, 24</a:t>
            </a:r>
            <a:r>
              <a:rPr lang="en-US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Scientific day, University of Sherbrooke Medical School.</a:t>
            </a:r>
            <a:endParaRPr lang="en-CA" sz="18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0" indent="-1828800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06/09/01	AROQ Resident Award $1,000.</a:t>
            </a:r>
            <a:endParaRPr lang="en-CA" sz="18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0" indent="-1828800"/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01/10/03	ASTRO/NCI Translational Fellowship Award (Salt Lake City) $80,0000</a:t>
            </a:r>
            <a:endParaRPr lang="en-CA" sz="1800" b="1" i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0" indent="-1828800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9/08/04	CARO Travel Award $1000.</a:t>
            </a:r>
            <a:endParaRPr lang="en-CA" sz="18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0" indent="-1828800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01/10//04	The Thelma L. Adams Fellowship Award, Research Institute of the McGill University</a:t>
            </a:r>
            <a:endParaRPr lang="en-CA" sz="18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0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Health Center $30,000.</a:t>
            </a:r>
            <a:endParaRPr lang="en-CA" sz="18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0" indent="-1828800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01/10/05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Thelma L. Adams Fellowship Award, Research Institute of the McGill University</a:t>
            </a:r>
            <a:endParaRPr lang="en-CA" sz="18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0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Health Center.   $30,000. </a:t>
            </a:r>
          </a:p>
          <a:p>
            <a:pPr marL="1828800" indent="-1828800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01/09/06	The Cedars Cancer Institute Fellowship $20,000.</a:t>
            </a:r>
            <a:endParaRPr lang="en-CA" sz="18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0" indent="-1828800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01/10/06	The Simone &amp; Morris Fast Award for Oncology $30,000.</a:t>
            </a:r>
            <a:endParaRPr lang="en-CA" sz="18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0" indent="-1828800"/>
            <a:r>
              <a:rPr lang="fr-FR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07/09-13	Fond Recherche en Sante du </a:t>
            </a:r>
            <a:r>
              <a:rPr lang="fr-FR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Quebec</a:t>
            </a:r>
            <a:r>
              <a:rPr lang="fr-FR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(FRSQ), </a:t>
            </a:r>
            <a:r>
              <a:rPr lang="fr-FR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Clinician</a:t>
            </a:r>
            <a:r>
              <a:rPr lang="fr-FR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scientist</a:t>
            </a:r>
            <a:r>
              <a:rPr lang="fr-FR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$35,000.</a:t>
            </a:r>
            <a:endParaRPr lang="en-CA" sz="1800" b="1" i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0"/>
            <a:endParaRPr lang="en-CA" sz="18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9" name="Content Placeholder 8" descr="A certificate in a frame&#10;&#10;Description automatically generated">
            <a:extLst>
              <a:ext uri="{FF2B5EF4-FFF2-40B4-BE49-F238E27FC236}">
                <a16:creationId xmlns:a16="http://schemas.microsoft.com/office/drawing/2014/main" id="{EEF03FB9-C5C3-9E7E-341A-02757CFA0C4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0" y="2058194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650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D0E86-8719-24D3-49A0-96F1624AE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ADMINISTRATIVE RESPONSIBILITIES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0B0E9B-5A1F-04C2-B812-A156020F044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457200" algn="l"/>
              </a:tabLst>
            </a:pPr>
            <a:r>
              <a:rPr kumimoji="0" lang="en-GB" altLang="en-US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McGill University</a:t>
            </a:r>
            <a:endParaRPr kumimoji="0" lang="en-GB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G Time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457200" algn="l"/>
              </a:tabLst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2005- 2019			Residency Program Committee, 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457200" algn="l"/>
              </a:tabLst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2005- 2015			Radiation Oncology Fellowship program Director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457200" algn="l"/>
              </a:tabLst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2005- 2016			Neuro-Oncology Committee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457200" algn="l"/>
              </a:tabLst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2005- 2016			Breast Cancer Group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457200" algn="l"/>
              </a:tabLst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Times New Roman" panose="02020603050405020304" pitchFamily="18" charset="0"/>
              </a:rPr>
              <a:t>2006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- 2008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Times New Roman" panose="02020603050405020304" pitchFamily="18" charset="0"/>
              </a:rPr>
              <a:t>			Consent Form Committee (MGH)2007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- 2009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Times New Roman" panose="02020603050405020304" pitchFamily="18" charset="0"/>
              </a:rPr>
              <a:t>			Health and Safety committee (MGH)2007-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2016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Times New Roman" panose="02020603050405020304" pitchFamily="18" charset="0"/>
              </a:rPr>
              <a:t>			Women’s Cancer committee2010 -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present			Medical School Admission Committee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Courier New" panose="02070309020205020404" pitchFamily="49" charset="0"/>
              </a:rPr>
              <a:t>2014/12	Judge, Poster and Oral presentation competition at the DDTP Research Retreat 2014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2017- present			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Rossy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Cancer Network, Breast Cancer Group				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Rossy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Cancer Network, Lung Cancer</a:t>
            </a:r>
            <a:endParaRPr lang="en-US" sz="1400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0254BEA0-9809-306D-1646-6DF46250074D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 bwMode="auto">
          <a:xfrm>
            <a:off x="685800" y="1635170"/>
            <a:ext cx="5334002" cy="435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28224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457200" algn="l"/>
              </a:tabLst>
            </a:pPr>
            <a:r>
              <a:rPr kumimoji="0" lang="en-GB" altLang="en-US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Hospital</a:t>
            </a:r>
            <a:endParaRPr kumimoji="0" lang="en-GB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457200" algn="l"/>
              </a:tabLst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2004- present			Jewish General Hospital: breast </a:t>
            </a:r>
            <a:r>
              <a:rPr kumimoji="0" lang="en-GB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tumor</a:t>
            </a: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board</a:t>
            </a:r>
            <a:endParaRPr kumimoji="0" lang="en-GB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457200" algn="l"/>
              </a:tabLst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2004- present			Jewish General Hospital: neuro-oncology board</a:t>
            </a:r>
            <a:endParaRPr kumimoji="0" lang="en-GB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457200" algn="l"/>
              </a:tabLst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2004 - 2010			Montreal Neurological Institute: neuro-oncology </a:t>
            </a:r>
            <a:r>
              <a:rPr kumimoji="0" lang="en-GB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tumor</a:t>
            </a: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board</a:t>
            </a:r>
            <a:endParaRPr kumimoji="0" lang="en-GB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457200" algn="l"/>
              </a:tabLst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2006 - present			Lakeshore General Hospital: oncology </a:t>
            </a:r>
            <a:r>
              <a:rPr kumimoji="0" lang="en-GB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tumor</a:t>
            </a: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board</a:t>
            </a:r>
            <a:endParaRPr kumimoji="0" lang="en-GB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457200" algn="l"/>
              </a:tabLst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2008- present			Jewish General Hospital: AYA oncology rounds</a:t>
            </a:r>
            <a:endParaRPr kumimoji="0" lang="en-GB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457200" algn="l"/>
              </a:tabLst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2013- present			Jewish General Hospital/CIUSSS: Ethics Review Board (ERB)</a:t>
            </a:r>
            <a:endParaRPr kumimoji="0" lang="en-GB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457200" algn="l"/>
              </a:tabLst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2015- present	Jewish </a:t>
            </a:r>
            <a:r>
              <a:rPr kumimoji="0" lang="en-GB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Genral</a:t>
            </a: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Hospital: Radiation Oncology Mortality &amp; Morbidity Rounds	 (chair)	</a:t>
            </a:r>
            <a:endParaRPr kumimoji="0" lang="en-GB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457200" algn="l"/>
              </a:tabLst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Group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572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87EC0EA4-F3B4-BEF1-CA97-52AF762D2D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8814" y="29575340"/>
            <a:ext cx="2733513" cy="1985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71168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2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Times New Roman" panose="02020603050405020304" pitchFamily="18" charset="0"/>
              </a:rPr>
              <a:t>Quebec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Times New Roman" panose="02020603050405020304" pitchFamily="18" charset="0"/>
              </a:rPr>
              <a:t>Evaluator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Times New Roman" panose="02020603050405020304" pitchFamily="18" charset="0"/>
              </a:rPr>
              <a:t>, Fight against cancer program (PQLC), Hotel Dieu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Times New Roman" panose="02020603050405020304" pitchFamily="18" charset="0"/>
              </a:rPr>
              <a:t>QuebecEvaluator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Times New Roman" panose="02020603050405020304" pitchFamily="18" charset="0"/>
              </a:rPr>
              <a:t>, Fight against cancer program (PQLC), Centre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Times New Roman" panose="02020603050405020304" pitchFamily="18" charset="0"/>
              </a:rPr>
              <a:t>Hospitalier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Times New Roman" panose="02020603050405020304" pitchFamily="18" charset="0"/>
              </a:rPr>
              <a:t>Universitaire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Times New Roman" panose="02020603050405020304" pitchFamily="18" charset="0"/>
              </a:rPr>
              <a:t> Laval</a:t>
            </a:r>
            <a:r>
              <a:rPr kumimoji="0" lang="en-US" altLang="en-US" sz="1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Times New Roman" panose="02020603050405020304" pitchFamily="18" charset="0"/>
              </a:rPr>
              <a:t>National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Times New Roman" panose="02020603050405020304" pitchFamily="18" charset="0"/>
              </a:rPr>
              <a:t>2007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-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Times New Roman" panose="02020603050405020304" pitchFamily="18" charset="0"/>
              </a:rPr>
              <a:t> 2012	Canadian Association of Radiation Oncology (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</a:rPr>
              <a:t>CARO)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Times New Roman" panose="02020603050405020304" pitchFamily="18" charset="0"/>
              </a:rPr>
              <a:t>,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</a:rPr>
              <a:t>Rapid AstraZeneca (RAZCER) &amp; Evaluation of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</a:rPr>
              <a:t>Radiomodifiers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</a:rPr>
              <a:t> Advisory Group2007 - 2014	CARO annual scientific meeting abstracts reviewer			2008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- present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</a:rPr>
              <a:t>			Canadian Brain Tumor Consortium (CBTC)2008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- present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</a:rPr>
              <a:t>			National Cancer Institute Canada (NCIC) CTG Locally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</a:rPr>
              <a:t>AdvancedBreast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</a:rPr>
              <a:t> Cancer sub-Committee2012 - present			National Cancer Institute Canada (NCIC) Brain Tumor Committee2016 - present			Scholarship Committee, Brain Tumor Foundation of Canada2016 - present 			Advocacy Committee, Brain Tumor Foundation of Canada</a:t>
            </a:r>
            <a:r>
              <a:rPr kumimoji="0" lang="en-US" altLang="en-US" sz="12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</a:rPr>
              <a:t>International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</a:rPr>
              <a:t>1999- present			The American Society for Therapeutic Radiology and Oncology(ASTRO)2009- present			European Society of Radiation Oncology (ESTRO).2010- present			The Society for Neuro-Oncology2016 - present			NRG Oncology, Breast cancer committee2017- present			Society of Neuro-Oncology (SNO)-SSA, Steering Committee2020 – present			SNO CWD Committee2020 – present			JGH, Institutional Representative at the RTOG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689B450-4DC7-D156-6236-A3B40704F5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875" y="2672011"/>
            <a:ext cx="967142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28224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457200" algn="l"/>
              </a:tabLst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</a:rPr>
              <a:t>Advisory Boards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</a:rPr>
              <a:t>2014 – April 2021		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457200" algn="l"/>
              </a:tabLst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</a:rPr>
              <a:t>Board of Directors, Brain Tumor foundation of Canada (BTFC)2014 - present			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457200" algn="l"/>
              </a:tabLst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</a:rPr>
              <a:t>Board of Directors, Canadian Brain Tumor Consortium (CBTC)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457200" algn="l"/>
              </a:tabLst>
            </a:pPr>
            <a:r>
              <a:rPr kumimoji="0" lang="fr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09/15 – </a:t>
            </a:r>
            <a:r>
              <a:rPr kumimoji="0" lang="fr-CA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present</a:t>
            </a:r>
            <a:r>
              <a:rPr kumimoji="0" lang="fr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		        	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457200" algn="l"/>
              </a:tabLst>
            </a:pPr>
            <a:r>
              <a:rPr kumimoji="0" lang="fr-CA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Executive</a:t>
            </a:r>
            <a:r>
              <a:rPr kumimoji="0" lang="fr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kumimoji="0" lang="fr-CA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Director</a:t>
            </a:r>
            <a:r>
              <a:rPr kumimoji="0" lang="fr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of Amis des </a:t>
            </a:r>
            <a:r>
              <a:rPr kumimoji="0" lang="fr-CA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Universites</a:t>
            </a:r>
            <a:r>
              <a:rPr kumimoji="0" lang="fr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de </a:t>
            </a:r>
            <a:r>
              <a:rPr kumimoji="0" lang="fr-CA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MbujiMai</a:t>
            </a:r>
            <a:r>
              <a:rPr kumimoji="0" lang="fr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(AUM)</a:t>
            </a:r>
            <a:endParaRPr kumimoji="0" lang="fr-CA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457200" algn="l"/>
              </a:tabLst>
            </a:pPr>
            <a:r>
              <a:rPr kumimoji="0" lang="fr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</a:rPr>
              <a:t>11/18	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457200" algn="l"/>
              </a:tabLst>
            </a:pPr>
            <a:r>
              <a:rPr kumimoji="0" lang="fr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</a:rPr>
              <a:t>Advisory </a:t>
            </a:r>
            <a:r>
              <a:rPr kumimoji="0" lang="fr-CA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</a:rPr>
              <a:t>Board</a:t>
            </a:r>
            <a:r>
              <a:rPr kumimoji="0" lang="fr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</a:rPr>
              <a:t>, </a:t>
            </a:r>
            <a:r>
              <a:rPr kumimoji="0" lang="fr-CA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</a:rPr>
              <a:t>Abbvie</a:t>
            </a:r>
            <a:r>
              <a:rPr kumimoji="0" lang="fr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</a:rPr>
              <a:t> </a:t>
            </a:r>
            <a:r>
              <a:rPr kumimoji="0" lang="fr-CA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</a:rPr>
              <a:t>Oncology</a:t>
            </a:r>
            <a:r>
              <a:rPr kumimoji="0" lang="fr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</a:rPr>
              <a:t>.  </a:t>
            </a:r>
            <a:r>
              <a:rPr kumimoji="0" lang="fr-CA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</a:rPr>
              <a:t>Depatux</a:t>
            </a:r>
            <a:r>
              <a:rPr kumimoji="0" lang="fr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</a:rPr>
              <a:t>-M SNO Scientific Exchange Meeting.  New Orleans, LA11/22 – 10/23	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457200" algn="l"/>
              </a:tabLst>
            </a:pPr>
            <a:r>
              <a:rPr kumimoji="0" lang="fr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</a:rPr>
              <a:t>Lady Davis’ EDI Advisory </a:t>
            </a:r>
            <a:r>
              <a:rPr kumimoji="0" lang="fr-CA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</a:rPr>
              <a:t>Committee</a:t>
            </a:r>
            <a:r>
              <a:rPr kumimoji="0" lang="fr-CA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CA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248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B1FD318-E809-9FB8-5FCC-A3FB39E3870D}"/>
              </a:ext>
            </a:extLst>
          </p:cNvPr>
          <p:cNvSpPr txBox="1"/>
          <p:nvPr/>
        </p:nvSpPr>
        <p:spPr>
          <a:xfrm>
            <a:off x="3017521" y="1107728"/>
            <a:ext cx="6949440" cy="349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8800" indent="-1828800" algn="just">
              <a:tabLst>
                <a:tab pos="457200" algn="l"/>
                <a:tab pos="914400" algn="l"/>
                <a:tab pos="1371600" algn="l"/>
              </a:tabLst>
            </a:pPr>
            <a:r>
              <a:rPr lang="en-GB" sz="1400" b="1" spc="-15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Editorial Review</a:t>
            </a:r>
            <a:endParaRPr lang="en-CA" sz="1400" b="1" spc="-15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tabLst>
                <a:tab pos="1625600" algn="l"/>
              </a:tabLst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05/06		International Journal of Radiation Oncology Biology and Physics</a:t>
            </a:r>
            <a:endParaRPr lang="en-C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tabLst>
                <a:tab pos="1625600" algn="l"/>
              </a:tabLst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ROB-D-06-00290 </a:t>
            </a:r>
            <a:r>
              <a:rPr lang="en-US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Invited reviewer</a:t>
            </a:r>
            <a:endParaRPr lang="en-C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tabLst>
                <a:tab pos="1625600" algn="l"/>
              </a:tabLst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05/09		Current Oncology </a:t>
            </a:r>
            <a:r>
              <a:rPr lang="en-US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Invited reviewer</a:t>
            </a:r>
            <a:endParaRPr lang="en-C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tabLst>
                <a:tab pos="1625600" algn="l"/>
              </a:tabLst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10/10		Current Oncology </a:t>
            </a:r>
            <a:r>
              <a:rPr lang="en-US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Invited reviewer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C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tabLst>
                <a:tab pos="1625600" algn="l"/>
              </a:tabLst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07/12		Journal of signal Transduction, 902854.v1, </a:t>
            </a:r>
            <a:r>
              <a:rPr lang="en-US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Invited reviewer</a:t>
            </a:r>
            <a:endParaRPr lang="en-C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tabLst>
                <a:tab pos="1625600" algn="l"/>
              </a:tabLst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02/13		Current Oncology </a:t>
            </a:r>
            <a:r>
              <a:rPr lang="en-US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Invited reviewer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1457-11629-1-RV </a:t>
            </a:r>
            <a:endParaRPr lang="en-C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tabLst>
                <a:tab pos="1625600" algn="l"/>
              </a:tabLst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01/16		Frontiers in Oncology, Review Editor in Radiation Oncology</a:t>
            </a:r>
            <a:endParaRPr lang="en-C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tabLst>
                <a:tab pos="1625600" algn="l"/>
              </a:tabLst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01/17		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Cureus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Invited reviewer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DOI: 10.7759/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cureus</a:t>
            </a:r>
            <a:endParaRPr lang="en-C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tabLst>
                <a:tab pos="1625600" algn="l"/>
              </a:tabLst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06/17		International Journal of Radiation Oncology, Biology, Physics, </a:t>
            </a:r>
            <a:r>
              <a:rPr lang="en-US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Invited</a:t>
            </a:r>
            <a:endParaRPr lang="en-C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tabLst>
                <a:tab pos="1625600" algn="l"/>
              </a:tabLst>
            </a:pPr>
            <a:r>
              <a:rPr lang="en-US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reviewer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Ref.:  Ms. No. ROB-D-17-00654</a:t>
            </a:r>
            <a:endParaRPr lang="en-C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tabLst>
                <a:tab pos="1625600" algn="l"/>
              </a:tabLst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11/17		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Plos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One,</a:t>
            </a:r>
            <a:r>
              <a:rPr lang="en-US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Invited reviewer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Ref.: Ms. No. PONE-D-17-35115</a:t>
            </a:r>
            <a:endParaRPr lang="en-C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tabLst>
                <a:tab pos="1625600" algn="l"/>
              </a:tabLst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06/19		Scientific Reports, </a:t>
            </a:r>
            <a:r>
              <a:rPr lang="en-US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Invited reviewer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Ref: SREP-19-03198</a:t>
            </a:r>
            <a:endParaRPr lang="en-C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tabLst>
                <a:tab pos="1625600" algn="l"/>
              </a:tabLst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03/20 – present	Associate Editor, Frontiers in Oncology</a:t>
            </a:r>
            <a:endParaRPr lang="en-C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tabLst>
                <a:tab pos="1625600" algn="l"/>
              </a:tabLst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05/20		Neuro-Oncology Practice, </a:t>
            </a:r>
            <a:r>
              <a:rPr lang="en-US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Invited reviewer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NOP-D-20-00043</a:t>
            </a:r>
            <a:endParaRPr lang="en-C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tabLst>
                <a:tab pos="1625600" algn="l"/>
              </a:tabLst>
            </a:pPr>
            <a: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CA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333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2932F9A-75BD-40C3-4451-395F73520C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25829" y="1252977"/>
            <a:ext cx="1296162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599696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943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943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943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943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943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943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943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943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943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3600" algn="l"/>
              </a:tabLst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Scientific Review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3600" algn="l"/>
              </a:tabLst>
            </a:pPr>
            <a:r>
              <a:rPr kumimoji="0" lang="en-US" altLang="en-US" sz="14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International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3600" algn="l"/>
              </a:tabLst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11/10	International Grant reviews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3600" algn="l"/>
              </a:tabLst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Evaluation ANR “Equipment of excellence” (French Research Funding Agency.  France, EQUIPEX 2010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3600" algn="l"/>
              </a:tabLst>
            </a:pPr>
            <a:r>
              <a:rPr kumimoji="0" lang="en-US" altLang="en-US" sz="14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National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3600" algn="l"/>
              </a:tabLst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2014 - present	Brain Tumor Foundation of Canada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3600" algn="l"/>
              </a:tabLst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2008 - present	Canadian Brain Tumor Consortium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3600" algn="l"/>
              </a:tabLst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2004 - 2010	CARO Annual scientific meeting abstract reviews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3600" algn="l"/>
              </a:tabLst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</a:rPr>
              <a:t>2018 – present	Alberta Cancer Foundation.  Scientific reviewer for Early Detection call in liquid biopsy and biomarkers.2020 – present	Chair, Brain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</a:rPr>
              <a:t>Tumour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</a:rPr>
              <a:t> Foundation of Canada’s ISEC Committee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3600" algn="l"/>
              </a:tabLst>
            </a:pPr>
            <a:r>
              <a:rPr kumimoji="0" lang="en-US" altLang="en-US" sz="14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Local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3600" algn="l"/>
              </a:tabLst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2006, 2007, 2008	MUHC for IRB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3600" algn="l"/>
              </a:tabLst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2005 - present	Lady Davis internal grant review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3600" algn="l"/>
              </a:tabLst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2013 - 		CCOMTL Scientific review board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3600" algn="l"/>
              </a:tabLst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2023/04	Study reviewer for MBM meeting (2023-3684 – ARASTEP)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3600" algn="l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1379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C9DBC8B-B1EC-360D-E1FA-5C5217DA9217}"/>
              </a:ext>
            </a:extLst>
          </p:cNvPr>
          <p:cNvSpPr txBox="1"/>
          <p:nvPr/>
        </p:nvSpPr>
        <p:spPr>
          <a:xfrm>
            <a:off x="3048953" y="58847"/>
            <a:ext cx="6097904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COMMITTEES</a:t>
            </a:r>
            <a:endParaRPr lang="en-CA" sz="12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CA" sz="12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2004 - present 		Member, Medical, Dental and Pharmacy Evaluation Committee (MUHC)</a:t>
            </a:r>
            <a:endParaRPr lang="en-CA" sz="12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2004 – 2016		Member, Breast Oncology, McGill University</a:t>
            </a:r>
            <a:endParaRPr lang="en-CA" sz="12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2004 – 2016		Member, Neuro-Oncology, McGill University </a:t>
            </a:r>
            <a:endParaRPr lang="en-CA" sz="12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2008 - present		Member, Medical, Dental and Pharmacy Evaluation Committee (JGH)</a:t>
            </a:r>
            <a:endParaRPr lang="en-CA" sz="12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2008 – present		Member, Breast cancer clinical research group (JGH)</a:t>
            </a:r>
            <a:endParaRPr lang="en-CA" sz="12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2013 - present		Member, Research Ethics Committee (JGH)</a:t>
            </a:r>
            <a:endParaRPr lang="en-CA" sz="12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2016- present		Member, NRG Oncology clinical research (JGH)</a:t>
            </a:r>
            <a:endParaRPr lang="en-CA" sz="12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CA" sz="12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CA" sz="12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0" indent="-1828800" algn="just">
              <a:tabLst>
                <a:tab pos="457200" algn="l"/>
                <a:tab pos="914400" algn="l"/>
                <a:tab pos="1371600" algn="l"/>
              </a:tabLst>
            </a:pPr>
            <a:r>
              <a:rPr lang="en-GB" sz="1800" b="1" spc="-15" dirty="0">
                <a:effectLst/>
                <a:latin typeface="Times New Roman" panose="02020603050405020304" pitchFamily="18" charset="0"/>
              </a:rPr>
              <a:t>Clinical Research</a:t>
            </a:r>
            <a:endParaRPr lang="en-CA" sz="1800" b="1" spc="-15" dirty="0">
              <a:effectLst/>
              <a:latin typeface="CG Times"/>
            </a:endParaRPr>
          </a:p>
          <a:p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CA" sz="12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Radiation Oncology CRU Lead: 2018-2023</a:t>
            </a:r>
            <a:endParaRPr lang="en-CA" sz="12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tabLst>
                <a:tab pos="1625600" algn="l"/>
              </a:tabLst>
            </a:pP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CA" sz="12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2515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527C2782-A994-4556-A266-900D41D2090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02050" y="50800"/>
            <a:ext cx="4787900" cy="675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AAB35C-3DB5-F813-3CF5-0E33B9DC9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A group of people standing together&#10;&#10;Description automatically generated">
            <a:extLst>
              <a:ext uri="{FF2B5EF4-FFF2-40B4-BE49-F238E27FC236}">
                <a16:creationId xmlns:a16="http://schemas.microsoft.com/office/drawing/2014/main" id="{F3B6DB76-BD5A-C645-B184-0173519D036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699" y="365125"/>
            <a:ext cx="4119927" cy="5811838"/>
          </a:xfrm>
        </p:spPr>
      </p:pic>
      <p:pic>
        <p:nvPicPr>
          <p:cNvPr id="10" name="Content Placeholder 9" descr="A letter from a doctor&#10;&#10;Description automatically generated">
            <a:extLst>
              <a:ext uri="{FF2B5EF4-FFF2-40B4-BE49-F238E27FC236}">
                <a16:creationId xmlns:a16="http://schemas.microsoft.com/office/drawing/2014/main" id="{4ACB296C-3488-3EC7-98FD-E95F19749D9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74562" y="365125"/>
            <a:ext cx="3708915" cy="581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9874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69D34-9FC4-26D7-51D7-84ABB138C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www.snossa.org</a:t>
            </a:r>
            <a:endParaRPr lang="en-US" dirty="0"/>
          </a:p>
        </p:txBody>
      </p:sp>
      <p:pic>
        <p:nvPicPr>
          <p:cNvPr id="8" name="Content Placeholder 7" descr="A poster for a medical event&#10;&#10;Description automatically generated with medium confidence">
            <a:extLst>
              <a:ext uri="{FF2B5EF4-FFF2-40B4-BE49-F238E27FC236}">
                <a16:creationId xmlns:a16="http://schemas.microsoft.com/office/drawing/2014/main" id="{915B2D0A-276F-D46E-265F-B2E8D31FAAD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16" y="2388122"/>
            <a:ext cx="5898934" cy="2778397"/>
          </a:xfrm>
        </p:spPr>
      </p:pic>
      <p:pic>
        <p:nvPicPr>
          <p:cNvPr id="6" name="Content Placeholder 5" descr="A person speaking into a microphone&#10;&#10;Description automatically generated">
            <a:extLst>
              <a:ext uri="{FF2B5EF4-FFF2-40B4-BE49-F238E27FC236}">
                <a16:creationId xmlns:a16="http://schemas.microsoft.com/office/drawing/2014/main" id="{60EFACC4-2253-3FED-E4D5-8CA3CA81A34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2388122"/>
            <a:ext cx="4338637" cy="2892425"/>
          </a:xfrm>
        </p:spPr>
      </p:pic>
    </p:spTree>
    <p:extLst>
      <p:ext uri="{BB962C8B-B14F-4D97-AF65-F5344CB8AC3E}">
        <p14:creationId xmlns:p14="http://schemas.microsoft.com/office/powerpoint/2010/main" val="31161889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75608-99D3-ACDA-EA99-D8D581B4C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69026-A81F-5AB9-66C5-1A42198D10B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Our Patients</a:t>
            </a:r>
          </a:p>
          <a:p>
            <a:r>
              <a:rPr lang="en-US" dirty="0" err="1"/>
              <a:t>McGill_Students</a:t>
            </a:r>
            <a:r>
              <a:rPr lang="en-US" dirty="0"/>
              <a:t>/Trainees</a:t>
            </a:r>
          </a:p>
          <a:p>
            <a:r>
              <a:rPr lang="en-US" dirty="0"/>
              <a:t>JGH Neuro-Oncology Team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?/Questions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THANK YOU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6546CC-2160-6F7F-2B42-A61A9AB9740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AutoShape 2" descr="Aucune description de photo disponible.">
            <a:extLst>
              <a:ext uri="{FF2B5EF4-FFF2-40B4-BE49-F238E27FC236}">
                <a16:creationId xmlns:a16="http://schemas.microsoft.com/office/drawing/2014/main" id="{751CDA10-F611-EEF9-0CDC-2D94BA7081B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Aucune description de photo disponible.">
            <a:extLst>
              <a:ext uri="{FF2B5EF4-FFF2-40B4-BE49-F238E27FC236}">
                <a16:creationId xmlns:a16="http://schemas.microsoft.com/office/drawing/2014/main" id="{C2460E3C-DFA6-6EA8-B02B-72E84C19C4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1410494"/>
            <a:ext cx="51816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8" descr="Aucune description de photo disponible.">
            <a:extLst>
              <a:ext uri="{FF2B5EF4-FFF2-40B4-BE49-F238E27FC236}">
                <a16:creationId xmlns:a16="http://schemas.microsoft.com/office/drawing/2014/main" id="{42160CDD-93FE-02E1-3F13-7CE759DA00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D61CDFD-947E-6CE1-87D2-3B16B066E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5876" y="3461293"/>
            <a:ext cx="4326124" cy="2715669"/>
          </a:xfrm>
          <a:prstGeom prst="rect">
            <a:avLst/>
          </a:prstGeom>
        </p:spPr>
      </p:pic>
      <p:pic>
        <p:nvPicPr>
          <p:cNvPr id="4106" name="Picture 10">
            <a:extLst>
              <a:ext uri="{FF2B5EF4-FFF2-40B4-BE49-F238E27FC236}">
                <a16:creationId xmlns:a16="http://schemas.microsoft.com/office/drawing/2014/main" id="{D26A2962-6725-0393-E37F-AD0238DC8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-9525"/>
            <a:ext cx="4533900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633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ampus | Future Graduate Students - McGill University">
            <a:extLst>
              <a:ext uri="{FF2B5EF4-FFF2-40B4-BE49-F238E27FC236}">
                <a16:creationId xmlns:a16="http://schemas.microsoft.com/office/drawing/2014/main" id="{40BF4145-C84F-2B5B-29AE-D84BEF868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686" y="5787"/>
            <a:ext cx="3875314" cy="258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view of Olympic Park | Montreal, Canada - AFAR">
            <a:extLst>
              <a:ext uri="{FF2B5EF4-FFF2-40B4-BE49-F238E27FC236}">
                <a16:creationId xmlns:a16="http://schemas.microsoft.com/office/drawing/2014/main" id="{014ECEAF-2D0B-E893-5E89-B15F5738B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21943" cy="251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ntact Us | Jewish General Hospital Proteomics Centre - McGill University">
            <a:extLst>
              <a:ext uri="{FF2B5EF4-FFF2-40B4-BE49-F238E27FC236}">
                <a16:creationId xmlns:a16="http://schemas.microsoft.com/office/drawing/2014/main" id="{FF9A2C9B-C0BE-72D9-58A6-66879B343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49" y="2878145"/>
            <a:ext cx="6194877" cy="343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240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Disclosure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none</a:t>
            </a:r>
          </a:p>
        </p:txBody>
      </p:sp>
    </p:spTree>
    <p:extLst>
      <p:ext uri="{BB962C8B-B14F-4D97-AF65-F5344CB8AC3E}">
        <p14:creationId xmlns:p14="http://schemas.microsoft.com/office/powerpoint/2010/main" val="3168770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9A60E-5218-7752-D3D3-82353615FAB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3337"/>
            <a:ext cx="10515600" cy="1073150"/>
          </a:xfrm>
        </p:spPr>
        <p:txBody>
          <a:bodyPr/>
          <a:lstStyle/>
          <a:p>
            <a:pPr algn="ctr"/>
            <a:r>
              <a:rPr lang="en-US" dirty="0"/>
              <a:t>Outline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069C4F-D538-9ABC-767A-CD606005614B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424362" y="2711450"/>
            <a:ext cx="3343275" cy="2811463"/>
          </a:xfrm>
        </p:spPr>
        <p:txBody>
          <a:bodyPr>
            <a:normAutofit/>
          </a:bodyPr>
          <a:lstStyle/>
          <a:p>
            <a:r>
              <a:rPr lang="en-US" dirty="0"/>
              <a:t>Background: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Education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Career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Extra-curricular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124" name="Picture 4" descr="FAPAC - NIH Chapter">
            <a:extLst>
              <a:ext uri="{FF2B5EF4-FFF2-40B4-BE49-F238E27FC236}">
                <a16:creationId xmlns:a16="http://schemas.microsoft.com/office/drawing/2014/main" id="{19CFDEDE-7134-AE22-D807-0E78BF3C7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711" y="-23813"/>
            <a:ext cx="4492765" cy="226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NTO">
            <a:extLst>
              <a:ext uri="{FF2B5EF4-FFF2-40B4-BE49-F238E27FC236}">
                <a16:creationId xmlns:a16="http://schemas.microsoft.com/office/drawing/2014/main" id="{74AF2E3D-656B-AF73-5CDF-10EE8FBCD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850" y="0"/>
            <a:ext cx="4248149" cy="236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Northeastern University - Wikipedia">
            <a:extLst>
              <a:ext uri="{FF2B5EF4-FFF2-40B4-BE49-F238E27FC236}">
                <a16:creationId xmlns:a16="http://schemas.microsoft.com/office/drawing/2014/main" id="{55DE3B6B-82AF-65CA-606D-00E2907D7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3014663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Faculté de médecine et des sciences de la santé – Sage Innovation">
            <a:extLst>
              <a:ext uri="{FF2B5EF4-FFF2-40B4-BE49-F238E27FC236}">
                <a16:creationId xmlns:a16="http://schemas.microsoft.com/office/drawing/2014/main" id="{DAFE4993-352B-9912-244E-CE7034AF6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995" y="4371975"/>
            <a:ext cx="4456004" cy="150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235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13246-0456-72D2-913E-0F0F6AB68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	EDUCATION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45B287-18D9-6291-1E5A-98AE8BBAD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tabLst>
                <a:tab pos="-457200" algn="l"/>
              </a:tabLst>
            </a:pPr>
            <a:r>
              <a:rPr lang="en-GB" sz="18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CA" sz="18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-4572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Undergraduate	B.A., Biology, Suffolk University, Boston, MA. USA, 1986</a:t>
            </a:r>
            <a:endParaRPr lang="en-CA" sz="18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-4572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CA" sz="18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0" indent="-1828800">
              <a:tabLst>
                <a:tab pos="-4572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Graduate	M.Sc., Biomedical Sciences, Northeastern University, Boston, MA, USA, 1993</a:t>
            </a:r>
            <a:endParaRPr lang="en-CA" sz="18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-4572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CA" sz="18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-4572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Medical</a:t>
            </a:r>
            <a:r>
              <a:rPr lang="en-US" sz="18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M.D., Université de Sherbrooke, QC, Canada, 1997</a:t>
            </a:r>
            <a:endParaRPr lang="en-CA" sz="18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-457200" algn="l"/>
              </a:tabLst>
            </a:pPr>
            <a:r>
              <a:rPr lang="en-US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CA" sz="18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Post-Graduate Training	Internship,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Internal Medicine, McGill University, 1997-1998  </a:t>
            </a:r>
            <a:endParaRPr lang="en-CA" sz="18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indent="457200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Radiation Oncology, McGill University, 1998-2002   </a:t>
            </a:r>
            <a:endParaRPr lang="en-CA" sz="18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0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Radiation Oncology, ASTRO-NCI Fellow, National Institutes of Health, Bethesda, MD USA, 2002-2004</a:t>
            </a:r>
            <a:endParaRPr lang="en-CA" sz="18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719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73795-AC80-253F-2C09-CA1103487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82980"/>
            <a:ext cx="10515600" cy="179954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PROFESSIONAL CERTIFICATES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F054CA-2B91-09CA-AAA7-8E6118651E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371600" indent="457200"/>
            <a:r>
              <a:rPr lang="fr-C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en-CA" sz="18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57350" indent="-285750">
              <a:buFont typeface="Arial" panose="020B0604020202020204" pitchFamily="34" charset="0"/>
              <a:buChar char="•"/>
            </a:pPr>
            <a:r>
              <a:rPr lang="fr-C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Fellow</a:t>
            </a:r>
            <a:r>
              <a:rPr lang="fr-C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Royal </a:t>
            </a:r>
            <a:r>
              <a:rPr lang="fr-C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College</a:t>
            </a:r>
            <a:r>
              <a:rPr lang="fr-C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r-C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Physicians</a:t>
            </a:r>
            <a:r>
              <a:rPr lang="fr-C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Surgeons, FRCP (C) Radiation </a:t>
            </a:r>
            <a:r>
              <a:rPr lang="fr-C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Oncology</a:t>
            </a:r>
            <a:r>
              <a:rPr lang="fr-C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2003</a:t>
            </a:r>
            <a:endParaRPr lang="en-CA" sz="18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57350" indent="-285750">
              <a:buFont typeface="Arial" panose="020B0604020202020204" pitchFamily="34" charset="0"/>
              <a:buChar char="•"/>
            </a:pP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SCQ (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specialist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certificate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Radiation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Oncology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Collège des Médecins du Québec, </a:t>
            </a:r>
            <a:r>
              <a:rPr lang="fr-C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2004</a:t>
            </a:r>
            <a:endParaRPr lang="en-CA" sz="18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573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United States Medical Licensing Examination, </a:t>
            </a:r>
            <a:endParaRPr lang="en-CA" sz="18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573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USMLE ID 40719577, 1997-1999</a:t>
            </a:r>
            <a:endParaRPr lang="en-CA" sz="18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573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Federation of State Medical Boards, FSMB ID 213276645, 1999</a:t>
            </a:r>
            <a:endParaRPr lang="en-CA" sz="18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573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Medical Council of Canada, LMCC ID 85944, 1999</a:t>
            </a:r>
            <a:endParaRPr lang="en-CA" sz="18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512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2ED21-17EB-DE5A-355A-D411D1A5D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120" y="1012508"/>
            <a:ext cx="10515600" cy="1072791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60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60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60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60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60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60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60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60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CA" sz="60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APPOINTMENTS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C1C737-858C-B888-6747-98AAD325CC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34056"/>
            <a:ext cx="10683240" cy="3380944"/>
          </a:xfrm>
        </p:spPr>
        <p:txBody>
          <a:bodyPr>
            <a:normAutofit lnSpcReduction="10000"/>
          </a:bodyPr>
          <a:lstStyle/>
          <a:p>
            <a:r>
              <a:rPr lang="en-US" sz="1800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UNIVERSITY: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McGill University – Department of Oncology, division of Radiation Oncology: Associate Professor</a:t>
            </a:r>
            <a:endParaRPr lang="en-CA" sz="18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145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McGill University –Department of Neurology &amp; Neurosurgery: Associate member</a:t>
            </a:r>
            <a:endParaRPr lang="en-CA" sz="18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145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McGill University – Department of Experimental Medicine: Associate member</a:t>
            </a:r>
            <a:endParaRPr lang="en-CA" sz="18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145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McGill University – CHIR, Drug Development Training Program: Mentor</a:t>
            </a:r>
            <a:endParaRPr lang="en-CA" sz="18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145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McGill University – Adolescents and Young Adults (AYA) Oncology Program: Co-Medical Director</a:t>
            </a:r>
            <a:endParaRPr lang="en-CA" sz="18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145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McGill University – McGill Black Alumni Association (MBAA):  Mentor for the McGill Black Mentorship Program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819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441BC-FE57-E393-7716-FFBDD6E98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n-CA" sz="60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TEACHING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0CAC67-635F-CC81-323E-FE0D8FDFB8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85595"/>
            <a:ext cx="5181600" cy="4351338"/>
          </a:xfrm>
        </p:spPr>
        <p:txBody>
          <a:bodyPr>
            <a:normAutofit fontScale="25000" lnSpcReduction="20000"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endParaRPr lang="en-CA" sz="18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6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Pre-graduate</a:t>
            </a:r>
            <a:r>
              <a:rPr lang="en-US" sz="4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09/00 – 05/01	Seminar lecturer</a:t>
            </a:r>
            <a:endParaRPr lang="en-CA" sz="46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0" indent="-1828800"/>
            <a:r>
              <a:rPr lang="en-US" sz="4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Clinical Oncology (142-313-76)</a:t>
            </a:r>
            <a:endParaRPr lang="en-CA" sz="46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0" indent="-1828800"/>
            <a:r>
              <a:rPr lang="en-US" sz="4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CEGEP Dawson College – Radiation Therapy Technologist’s Program, Montreal, QC, Canada.</a:t>
            </a:r>
            <a:endParaRPr lang="en-CA" sz="46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0" indent="-1828800"/>
            <a:r>
              <a:rPr lang="en-US" sz="4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05/05 	ICM</a:t>
            </a:r>
            <a:r>
              <a:rPr lang="en-US" sz="4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Principles of Oncology (INDS 307) - </a:t>
            </a:r>
            <a:r>
              <a:rPr lang="en-US" sz="4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McGill University, Montreal, QC, Canada.</a:t>
            </a:r>
            <a:endParaRPr lang="en-CA" sz="46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6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Post-graduate</a:t>
            </a:r>
            <a:r>
              <a:rPr lang="en-CA" sz="4600" u="sng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01/00 – 05/00	Seminar Lecturer Clinical 			Radiotherapy for Master level Medical Physics 		(563-603B)</a:t>
            </a:r>
            <a:endParaRPr lang="en-CA" sz="46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0" indent="-1828800"/>
            <a:r>
              <a:rPr lang="en-US" sz="4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Medical Physics Unit – McGill University, Montreal, QC, Canada.</a:t>
            </a:r>
            <a:endParaRPr lang="en-CA" sz="46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2004-present	Radiation Oncology residency training program, 		clinical instructor</a:t>
            </a:r>
            <a:endParaRPr lang="en-CA" sz="46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0" indent="-1828800"/>
            <a:r>
              <a:rPr lang="en-US" sz="4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01/05 	Experimental &amp; Clinical Oncology: Radiation Therapy clinical issues &amp; basic research (516-635D) – McGill University, Montreal, QC, Canada.</a:t>
            </a:r>
            <a:endParaRPr lang="en-CA" sz="46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46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4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Annual national Canadian Preparatory Course in Clinical and Radiation Oncology</a:t>
            </a:r>
            <a:endParaRPr lang="en-CA" sz="46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0" indent="-1828800"/>
            <a:r>
              <a:rPr lang="en-US" sz="4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01/07	Radiobiology lecture</a:t>
            </a:r>
            <a:endParaRPr lang="en-CA" sz="46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46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4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Annual national Canadian Preparatory Course in Clinical and Radiation Oncology</a:t>
            </a:r>
            <a:endParaRPr lang="en-CA" sz="46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sz="18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CA" sz="18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09ADD6-A20B-4223-94B5-F3A2A5936F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99895"/>
            <a:ext cx="5181600" cy="4351338"/>
          </a:xfrm>
        </p:spPr>
        <p:txBody>
          <a:bodyPr>
            <a:normAutofit fontScale="25000" lnSpcReduction="20000"/>
          </a:bodyPr>
          <a:lstStyle/>
          <a:p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03/07	McGill Educational Initiative on Interprofessional Collaboration: Partnerships</a:t>
            </a:r>
            <a:endParaRPr lang="en-CA" sz="44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44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Patient and Family-Centered Practice.</a:t>
            </a:r>
            <a:endParaRPr lang="en-CA" sz="44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05/07	McGill University Radiation Sciences Research Retreat: Stratagems for combining targeting molecules with radiation</a:t>
            </a:r>
            <a:endParaRPr lang="en-CA" sz="44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11/12	MORE, McGill Friday teaching, CNS subjects</a:t>
            </a:r>
            <a:endParaRPr lang="en-CA" sz="44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06/15	MORE, McGill Friday teaching, High Grade Glioma</a:t>
            </a:r>
            <a:endParaRPr lang="en-CA" sz="44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06/15	McGill University radiobiology, </a:t>
            </a:r>
            <a:r>
              <a:rPr lang="en-US" sz="4400" u="sng" dirty="0">
                <a:solidFill>
                  <a:srgbClr val="338FE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 tooltip="http://www.mcgillradiobiology.ca/lectures/Ctrl+Click or tap to follow the link"/>
              </a:rPr>
              <a:t>http://www.mcgillradiobiology.ca/lectures/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 chemoradiation</a:t>
            </a:r>
            <a:endParaRPr lang="en-CA" sz="44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02/16	Radiation Oncology journal club Regional Nodal Irradiation in Early-Stage Breast Cancer, Radiation Oncology journal club</a:t>
            </a:r>
            <a:endParaRPr lang="en-CA" sz="44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05/16	McGill Friday teaching, Meningioma: recurrent/high grade</a:t>
            </a:r>
            <a:endParaRPr lang="en-CA" sz="44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02/17	Radiation Oncology journal club Preoperative or postoperative radiotherapy versus surgery alone for retroperitoneal sarcoma: a case-control, propensity score-matched analysis of a nationwide clinical oncology database, Radiation Oncology journal club</a:t>
            </a:r>
            <a:endParaRPr lang="en-CA" sz="44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11/18	McGill University CORE lecture on Radiotherapy for clinicians.  Jewish General Hospital</a:t>
            </a:r>
            <a:endParaRPr lang="en-CA" sz="44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10/19	Mock Tumor Board on Multidisciplinary Management of Early Stage Breast Cancer, MUHC Glen Site at the MORE series, on behalf of McGill’s Gerald Bronfman Department of Oncology. (facilitator)</a:t>
            </a:r>
            <a:endParaRPr lang="en-CA" sz="44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CA" sz="44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02/06	Radiobiology lecture</a:t>
            </a:r>
            <a:endParaRPr lang="en-CA" sz="44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746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EAF99-D586-E13F-75C3-173B8AC2C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TEACHING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63FD42-FDF8-7EA0-9518-81871F85048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1800" b="1" u="sng" cap="all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8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upervisory</a:t>
            </a:r>
            <a:r>
              <a:rPr lang="en-US" sz="1800" b="1" u="sng" cap="all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</a:t>
            </a:r>
            <a:r>
              <a:rPr lang="en-US" sz="18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xperience</a:t>
            </a:r>
            <a:r>
              <a:rPr lang="en-US" sz="18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CA" sz="18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Hamdy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Elhateer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Postdoctoral Fellow, Radiation Oncology Visiting Fellow, 07/06 – 06/08</a:t>
            </a:r>
            <a:endParaRPr lang="en-CA" sz="18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Mitra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Heravi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Graduate student, Human Genetics, Master of Science</a:t>
            </a:r>
            <a:endParaRPr lang="en-CA" sz="18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Atta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Goudarzi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BIOC49, Independent Research, 01/08, McGill University </a:t>
            </a:r>
            <a:endParaRPr lang="en-CA" sz="18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Schlisser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Summer student, 07/08, McGill University</a:t>
            </a:r>
            <a:endParaRPr lang="en-CA" sz="18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Philip Wong	    Radiation Oncology resident research elective, 2009, McGill University</a:t>
            </a:r>
            <a:endParaRPr lang="en-CA" sz="18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Gary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Mok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  Radiation Oncology resident research elective, 01/-0/6 2009, McGill University</a:t>
            </a:r>
            <a:endParaRPr lang="en-CA" sz="18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Fulin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Lee	   Summer student, 06/09, McGill University</a:t>
            </a:r>
            <a:endParaRPr lang="en-CA" sz="18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Azusa Madea	  Summer student, 06/09, McGill University</a:t>
            </a:r>
            <a:endParaRPr lang="en-CA" sz="18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Hani A-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Halabi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 Radiation Oncology research elective, 01- 06/2010, McGill University</a:t>
            </a:r>
            <a:endParaRPr lang="en-CA" sz="18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Osama Maria	Graduate student, Experimental Medicine, PhD student, 2011-present McGill University </a:t>
            </a:r>
            <a:endParaRPr lang="en-CA" sz="18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Mitra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Heravi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Graduate student, Human Genetics, PhD candidate, 2009- 2014					McGill University </a:t>
            </a:r>
            <a:endParaRPr lang="en-CA" sz="18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Slawomir Kumala	Postdoctoral Fellow, Translational Radiation Oncology, 2012-2016</a:t>
            </a:r>
            <a:endParaRPr lang="en-CA" sz="18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indent="457200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McGill University</a:t>
            </a:r>
            <a:endParaRPr lang="en-CA" sz="18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Fleur Gallant	Postdoctoral Fellow in Radiation Oncology, MSc. Clinical Epidemiology, 2013-2014, McGill University </a:t>
            </a:r>
            <a:endParaRPr lang="en-CA" sz="18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Maryam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Gashgahei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Graduate student, Experimental Medicine, PhD candidate, 2013- 2019</a:t>
            </a:r>
            <a:endParaRPr lang="en-CA" sz="18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Prabhas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Chaudri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Graduate student, Experimental Medicine, PhD candidate, 2013- 2017	</a:t>
            </a:r>
            <a:endParaRPr lang="en-CA" sz="18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A851B2D-45A3-1EEC-73F3-BD5DC70096E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Osmar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Barbosa	Postdoctoral Fellow, Neuro-Oncology / Pediatric Fellowship.  Visiting Fellow (April – May 2016)</a:t>
            </a:r>
            <a:endParaRPr lang="en-CA" sz="18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Alex Alborz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Jooya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Experimental Medicine, M.Sc. student, (2018 - 2019)</a:t>
            </a:r>
            <a:endParaRPr lang="en-CA" sz="18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Catalina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Dumut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	Experimental Medicine, M.Sc. thesis, “Optimal delivery of therapeutics to prostate cancer based on magneto-aerotactic MC-1 bacterial agents”. (2018 – 2019)</a:t>
            </a:r>
            <a:endParaRPr lang="en-CA" sz="18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Helena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Beugre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Medical Student, Université de Sherbrooke, April 23-May 3, 2019</a:t>
            </a:r>
            <a:endParaRPr lang="en-CA" sz="18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Nicole Wong	Medical Student, Université de Sherbrooke, April 23-May 3, 2019</a:t>
            </a:r>
            <a:endParaRPr lang="en-CA" sz="18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Shaheenah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Dawood	Postdoctoral Fellow, Medical oncology Fellow</a:t>
            </a:r>
            <a:endParaRPr lang="en-CA" sz="18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Elena Parvez	Surgical Oncology Fellow, (2019-2020)</a:t>
            </a:r>
            <a:endParaRPr lang="en-CA" sz="18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Adam Farhat	Student, Collège international Marie de France, February 19-21, 2020</a:t>
            </a:r>
            <a:endParaRPr lang="en-CA" sz="18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Gemini Ramasamy	Experimental Medicine, M.Sc. student, (2021 - present)</a:t>
            </a:r>
            <a:endParaRPr lang="en-CA" sz="18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Jackie Girgis	Experimental Medicine, Ph.D., student, (Sept. 2021 – Aug. 31, 2023).  Project: “Predictive Radiomics biomarkers for Brain Metastasis”</a:t>
            </a:r>
            <a:endParaRPr lang="en-CA" sz="18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Catalina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Dumut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Supervisory Committee Member for Doctoral thesis at McGill.  2023</a:t>
            </a:r>
            <a:endParaRPr lang="en-CA" sz="18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9339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2518</Words>
  <Application>Microsoft Macintosh PowerPoint</Application>
  <PresentationFormat>Widescreen</PresentationFormat>
  <Paragraphs>211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 Unicode MS</vt:lpstr>
      <vt:lpstr>Arial</vt:lpstr>
      <vt:lpstr>Calibri</vt:lpstr>
      <vt:lpstr>CG Times</vt:lpstr>
      <vt:lpstr>Courier New</vt:lpstr>
      <vt:lpstr>Times New Roman</vt:lpstr>
      <vt:lpstr>Office Theme</vt:lpstr>
      <vt:lpstr>2_Office Theme</vt:lpstr>
      <vt:lpstr>1_Office Theme</vt:lpstr>
      <vt:lpstr> “CGEA fer de lance de la lute contre le Cancer en RDC” October 2-4, 2023  Thierry M Muanza, BA, MSc, MD, FRCPC A. Professor  Dept. Oncology, Neurosurgery  &amp; Exp. Medicine  McGill University Montreal, Canada</vt:lpstr>
      <vt:lpstr>PowerPoint Presentation</vt:lpstr>
      <vt:lpstr>Disclosure</vt:lpstr>
      <vt:lpstr>Outline</vt:lpstr>
      <vt:lpstr>   EDUCATION</vt:lpstr>
      <vt:lpstr>PROFESSIONAL CERTIFICATES</vt:lpstr>
      <vt:lpstr>         APPOINTMENTS</vt:lpstr>
      <vt:lpstr> TEACHING</vt:lpstr>
      <vt:lpstr>TEACHING</vt:lpstr>
      <vt:lpstr>   External examiner </vt:lpstr>
      <vt:lpstr>AWARDS</vt:lpstr>
      <vt:lpstr>ADMINISTRATIVE RESPONSIBILITIES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www.snossa.org</vt:lpstr>
      <vt:lpstr>Acknowledgments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Kinny Kreiswirth</dc:creator>
  <cp:lastModifiedBy>Thierry Muanza</cp:lastModifiedBy>
  <cp:revision>31</cp:revision>
  <dcterms:created xsi:type="dcterms:W3CDTF">2019-09-25T15:25:28Z</dcterms:created>
  <dcterms:modified xsi:type="dcterms:W3CDTF">2023-10-02T00:23:03Z</dcterms:modified>
</cp:coreProperties>
</file>