
<file path=[Content_Types].xml><?xml version="1.0" encoding="utf-8"?>
<Types xmlns="http://schemas.openxmlformats.org/package/2006/content-types">
  <Default Extension="docx" ContentType="application/vnd.openxmlformats-officedocument.wordprocessingml.documen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58" r:id="rId3"/>
  </p:sldMasterIdLst>
  <p:notesMasterIdLst>
    <p:notesMasterId r:id="rId163"/>
  </p:notesMasterIdLst>
  <p:sldIdLst>
    <p:sldId id="262" r:id="rId4"/>
    <p:sldId id="342" r:id="rId5"/>
    <p:sldId id="343" r:id="rId6"/>
    <p:sldId id="283" r:id="rId7"/>
    <p:sldId id="349" r:id="rId8"/>
    <p:sldId id="440" r:id="rId9"/>
    <p:sldId id="441" r:id="rId10"/>
    <p:sldId id="288" r:id="rId11"/>
    <p:sldId id="289" r:id="rId12"/>
    <p:sldId id="290" r:id="rId13"/>
    <p:sldId id="284" r:id="rId14"/>
    <p:sldId id="285" r:id="rId15"/>
    <p:sldId id="291" r:id="rId16"/>
    <p:sldId id="292" r:id="rId17"/>
    <p:sldId id="293" r:id="rId18"/>
    <p:sldId id="294" r:id="rId19"/>
    <p:sldId id="295" r:id="rId20"/>
    <p:sldId id="296" r:id="rId21"/>
    <p:sldId id="357" r:id="rId22"/>
    <p:sldId id="358" r:id="rId23"/>
    <p:sldId id="359" r:id="rId24"/>
    <p:sldId id="429" r:id="rId25"/>
    <p:sldId id="299" r:id="rId26"/>
    <p:sldId id="300" r:id="rId27"/>
    <p:sldId id="302" r:id="rId28"/>
    <p:sldId id="303" r:id="rId29"/>
    <p:sldId id="312" r:id="rId30"/>
    <p:sldId id="356" r:id="rId31"/>
    <p:sldId id="309" r:id="rId32"/>
    <p:sldId id="308" r:id="rId33"/>
    <p:sldId id="310" r:id="rId34"/>
    <p:sldId id="306" r:id="rId35"/>
    <p:sldId id="430" r:id="rId36"/>
    <p:sldId id="307" r:id="rId37"/>
    <p:sldId id="304" r:id="rId38"/>
    <p:sldId id="305" r:id="rId39"/>
    <p:sldId id="350" r:id="rId40"/>
    <p:sldId id="362" r:id="rId41"/>
    <p:sldId id="367" r:id="rId42"/>
    <p:sldId id="368" r:id="rId43"/>
    <p:sldId id="365" r:id="rId44"/>
    <p:sldId id="363" r:id="rId45"/>
    <p:sldId id="364" r:id="rId46"/>
    <p:sldId id="315" r:id="rId47"/>
    <p:sldId id="316" r:id="rId48"/>
    <p:sldId id="317" r:id="rId49"/>
    <p:sldId id="400" r:id="rId50"/>
    <p:sldId id="401" r:id="rId51"/>
    <p:sldId id="402" r:id="rId52"/>
    <p:sldId id="403" r:id="rId53"/>
    <p:sldId id="369" r:id="rId54"/>
    <p:sldId id="384" r:id="rId55"/>
    <p:sldId id="405" r:id="rId56"/>
    <p:sldId id="394" r:id="rId57"/>
    <p:sldId id="404" r:id="rId58"/>
    <p:sldId id="407" r:id="rId59"/>
    <p:sldId id="408" r:id="rId60"/>
    <p:sldId id="406" r:id="rId61"/>
    <p:sldId id="319" r:id="rId62"/>
    <p:sldId id="320" r:id="rId63"/>
    <p:sldId id="390" r:id="rId64"/>
    <p:sldId id="355" r:id="rId65"/>
    <p:sldId id="389" r:id="rId66"/>
    <p:sldId id="382" r:id="rId67"/>
    <p:sldId id="383" r:id="rId68"/>
    <p:sldId id="360" r:id="rId69"/>
    <p:sldId id="377" r:id="rId70"/>
    <p:sldId id="370" r:id="rId71"/>
    <p:sldId id="381" r:id="rId72"/>
    <p:sldId id="378" r:id="rId73"/>
    <p:sldId id="379" r:id="rId74"/>
    <p:sldId id="380" r:id="rId75"/>
    <p:sldId id="427" r:id="rId76"/>
    <p:sldId id="416" r:id="rId77"/>
    <p:sldId id="392" r:id="rId78"/>
    <p:sldId id="393" r:id="rId79"/>
    <p:sldId id="391" r:id="rId80"/>
    <p:sldId id="418" r:id="rId81"/>
    <p:sldId id="420" r:id="rId82"/>
    <p:sldId id="417" r:id="rId83"/>
    <p:sldId id="421" r:id="rId84"/>
    <p:sldId id="388" r:id="rId85"/>
    <p:sldId id="396" r:id="rId86"/>
    <p:sldId id="397" r:id="rId87"/>
    <p:sldId id="398" r:id="rId88"/>
    <p:sldId id="399" r:id="rId89"/>
    <p:sldId id="385" r:id="rId90"/>
    <p:sldId id="386" r:id="rId91"/>
    <p:sldId id="372" r:id="rId92"/>
    <p:sldId id="387" r:id="rId93"/>
    <p:sldId id="395" r:id="rId94"/>
    <p:sldId id="413" r:id="rId95"/>
    <p:sldId id="414" r:id="rId96"/>
    <p:sldId id="415" r:id="rId97"/>
    <p:sldId id="373" r:id="rId98"/>
    <p:sldId id="374" r:id="rId99"/>
    <p:sldId id="411" r:id="rId100"/>
    <p:sldId id="412" r:id="rId101"/>
    <p:sldId id="351" r:id="rId102"/>
    <p:sldId id="410" r:id="rId103"/>
    <p:sldId id="409" r:id="rId104"/>
    <p:sldId id="352" r:id="rId105"/>
    <p:sldId id="353" r:id="rId106"/>
    <p:sldId id="321" r:id="rId107"/>
    <p:sldId id="323" r:id="rId108"/>
    <p:sldId id="325" r:id="rId109"/>
    <p:sldId id="326" r:id="rId110"/>
    <p:sldId id="327" r:id="rId111"/>
    <p:sldId id="328" r:id="rId112"/>
    <p:sldId id="329" r:id="rId113"/>
    <p:sldId id="330" r:id="rId114"/>
    <p:sldId id="331" r:id="rId115"/>
    <p:sldId id="332" r:id="rId116"/>
    <p:sldId id="333" r:id="rId117"/>
    <p:sldId id="334" r:id="rId118"/>
    <p:sldId id="335" r:id="rId119"/>
    <p:sldId id="336" r:id="rId120"/>
    <p:sldId id="337" r:id="rId121"/>
    <p:sldId id="340" r:id="rId122"/>
    <p:sldId id="339" r:id="rId123"/>
    <p:sldId id="354" r:id="rId124"/>
    <p:sldId id="341" r:id="rId125"/>
    <p:sldId id="431" r:id="rId126"/>
    <p:sldId id="344" r:id="rId127"/>
    <p:sldId id="345" r:id="rId128"/>
    <p:sldId id="346" r:id="rId129"/>
    <p:sldId id="256" r:id="rId130"/>
    <p:sldId id="260" r:id="rId131"/>
    <p:sldId id="261" r:id="rId132"/>
    <p:sldId id="257" r:id="rId133"/>
    <p:sldId id="258" r:id="rId134"/>
    <p:sldId id="432" r:id="rId135"/>
    <p:sldId id="264" r:id="rId136"/>
    <p:sldId id="271" r:id="rId137"/>
    <p:sldId id="273" r:id="rId138"/>
    <p:sldId id="435" r:id="rId139"/>
    <p:sldId id="434" r:id="rId140"/>
    <p:sldId id="272" r:id="rId141"/>
    <p:sldId id="265" r:id="rId142"/>
    <p:sldId id="263" r:id="rId143"/>
    <p:sldId id="259" r:id="rId144"/>
    <p:sldId id="433" r:id="rId145"/>
    <p:sldId id="266" r:id="rId146"/>
    <p:sldId id="267" r:id="rId147"/>
    <p:sldId id="268" r:id="rId148"/>
    <p:sldId id="269" r:id="rId149"/>
    <p:sldId id="276" r:id="rId150"/>
    <p:sldId id="274" r:id="rId151"/>
    <p:sldId id="376" r:id="rId152"/>
    <p:sldId id="275" r:id="rId153"/>
    <p:sldId id="439" r:id="rId154"/>
    <p:sldId id="438" r:id="rId155"/>
    <p:sldId id="437" r:id="rId156"/>
    <p:sldId id="436" r:id="rId157"/>
    <p:sldId id="280" r:id="rId158"/>
    <p:sldId id="426" r:id="rId159"/>
    <p:sldId id="423" r:id="rId160"/>
    <p:sldId id="422" r:id="rId161"/>
    <p:sldId id="375"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67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41" autoAdjust="0"/>
    <p:restoredTop sz="94660"/>
  </p:normalViewPr>
  <p:slideViewPr>
    <p:cSldViewPr snapToGrid="0" showGuides="1">
      <p:cViewPr varScale="1">
        <p:scale>
          <a:sx n="112" d="100"/>
          <a:sy n="112" d="100"/>
        </p:scale>
        <p:origin x="272" y="1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viewProps" Target="view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BFE44-CDF5-434A-B077-1DB363B7060C}"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A0760-D34C-8047-8323-CA5DBAD2419D}" type="slidenum">
              <a:rPr lang="en-US" smtClean="0"/>
              <a:t>‹#›</a:t>
            </a:fld>
            <a:endParaRPr lang="en-US"/>
          </a:p>
        </p:txBody>
      </p:sp>
    </p:spTree>
    <p:extLst>
      <p:ext uri="{BB962C8B-B14F-4D97-AF65-F5344CB8AC3E}">
        <p14:creationId xmlns:p14="http://schemas.microsoft.com/office/powerpoint/2010/main" val="298955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8D7817-0A5B-394E-978C-55D52AA78C62}" type="slidenum">
              <a:rPr lang="en-US" sz="1200"/>
              <a:pPr eaLnBrk="1" hangingPunct="1"/>
              <a:t>16</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95C57B-1B0F-A342-9633-9AEFA8ED3825}" type="slidenum">
              <a:rPr lang="en-US" sz="1200"/>
              <a:pPr eaLnBrk="1" hangingPunct="1"/>
              <a:t>45</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eaLnBrk="1" fontAlgn="auto" hangingPunct="1">
              <a:lnSpc>
                <a:spcPct val="80000"/>
              </a:lnSpc>
              <a:spcAft>
                <a:spcPts val="0"/>
              </a:spcAft>
              <a:defRPr/>
            </a:pPr>
            <a:r>
              <a:rPr lang="en-CA" sz="2800" kern="1200" dirty="0">
                <a:solidFill>
                  <a:schemeClr val="tx1"/>
                </a:solidFill>
                <a:latin typeface="Arial" charset="0"/>
                <a:ea typeface="ＭＳ Ｐゴシック" charset="0"/>
                <a:cs typeface="ＭＳ Ｐゴシック" charset="0"/>
              </a:rPr>
              <a:t>Most common source of brain </a:t>
            </a:r>
            <a:r>
              <a:rPr lang="en-CA" sz="2800" kern="1200" dirty="0" err="1">
                <a:solidFill>
                  <a:schemeClr val="tx1"/>
                </a:solidFill>
                <a:latin typeface="Arial" charset="0"/>
                <a:ea typeface="ＭＳ Ｐゴシック" charset="0"/>
                <a:cs typeface="ＭＳ Ｐゴシック" charset="0"/>
              </a:rPr>
              <a:t>mets</a:t>
            </a:r>
            <a:r>
              <a:rPr lang="en-CA" sz="2800" kern="1200" dirty="0">
                <a:solidFill>
                  <a:schemeClr val="tx1"/>
                </a:solidFill>
                <a:latin typeface="Arial" charset="0"/>
                <a:ea typeface="ＭＳ Ｐゴシック" charset="0"/>
                <a:cs typeface="ＭＳ Ｐゴシック" charset="0"/>
              </a:rPr>
              <a:t>: Lung cancer comprises almost 50% of all intracranial metastases.</a:t>
            </a:r>
          </a:p>
          <a:p>
            <a:pPr marL="274320" eaLnBrk="1" fontAlgn="auto" hangingPunct="1">
              <a:lnSpc>
                <a:spcPct val="80000"/>
              </a:lnSpc>
              <a:spcAft>
                <a:spcPts val="0"/>
              </a:spcAft>
              <a:defRPr/>
            </a:pPr>
            <a:endParaRPr lang="en-CA" sz="1600" kern="1200" dirty="0">
              <a:solidFill>
                <a:schemeClr val="tx1"/>
              </a:solidFill>
              <a:latin typeface="Arial" charset="0"/>
              <a:ea typeface="ＭＳ Ｐゴシック" charset="0"/>
              <a:cs typeface="ＭＳ Ｐゴシック" charset="0"/>
            </a:endParaRPr>
          </a:p>
          <a:p>
            <a:pPr marL="274320" eaLnBrk="1" fontAlgn="auto" hangingPunct="1">
              <a:lnSpc>
                <a:spcPct val="80000"/>
              </a:lnSpc>
              <a:spcAft>
                <a:spcPts val="0"/>
              </a:spcAft>
              <a:defRPr/>
            </a:pPr>
            <a:endParaRPr lang="en-CA" sz="1600" kern="1200" dirty="0">
              <a:solidFill>
                <a:schemeClr val="tx1"/>
              </a:solidFill>
              <a:latin typeface="Arial" charset="0"/>
              <a:ea typeface="ＭＳ Ｐゴシック" charset="0"/>
              <a:cs typeface="ＭＳ Ｐゴシック" charset="0"/>
            </a:endParaRPr>
          </a:p>
          <a:p>
            <a:pPr marL="274320" eaLnBrk="1" fontAlgn="auto" hangingPunct="1">
              <a:lnSpc>
                <a:spcPct val="80000"/>
              </a:lnSpc>
              <a:spcAft>
                <a:spcPts val="0"/>
              </a:spcAft>
              <a:defRPr/>
            </a:pPr>
            <a:r>
              <a:rPr lang="en-CA" sz="2800" kern="1200" dirty="0">
                <a:solidFill>
                  <a:schemeClr val="tx1"/>
                </a:solidFill>
                <a:latin typeface="Arial" charset="0"/>
                <a:ea typeface="ＭＳ Ｐゴシック" charset="0"/>
                <a:cs typeface="ＭＳ Ｐゴシック" charset="0"/>
              </a:rPr>
              <a:t>Other sites:</a:t>
            </a:r>
          </a:p>
          <a:p>
            <a:pPr marL="548640" lvl="1" indent="-182880" eaLnBrk="1" fontAlgn="auto" hangingPunct="1">
              <a:lnSpc>
                <a:spcPct val="80000"/>
              </a:lnSpc>
              <a:spcAft>
                <a:spcPts val="0"/>
              </a:spcAft>
              <a:defRPr/>
            </a:pPr>
            <a:r>
              <a:rPr lang="en-CA" sz="2200" kern="1200" dirty="0">
                <a:solidFill>
                  <a:schemeClr val="tx1"/>
                </a:solidFill>
                <a:latin typeface="Arial" charset="0"/>
                <a:ea typeface="ＭＳ Ｐゴシック" charset="0"/>
                <a:cs typeface="ＭＳ Ｐゴシック"/>
              </a:rPr>
              <a:t>Breast 15-20%</a:t>
            </a:r>
          </a:p>
          <a:p>
            <a:pPr marL="548640" lvl="1" indent="-182880" eaLnBrk="1" fontAlgn="auto" hangingPunct="1">
              <a:lnSpc>
                <a:spcPct val="80000"/>
              </a:lnSpc>
              <a:spcAft>
                <a:spcPts val="0"/>
              </a:spcAft>
              <a:defRPr/>
            </a:pPr>
            <a:r>
              <a:rPr lang="en-CA" sz="2200" kern="1200" dirty="0">
                <a:solidFill>
                  <a:schemeClr val="tx1"/>
                </a:solidFill>
                <a:latin typeface="Arial" charset="0"/>
                <a:ea typeface="ＭＳ Ｐゴシック" charset="0"/>
                <a:cs typeface="ＭＳ Ｐゴシック"/>
              </a:rPr>
              <a:t>Melanoma 10-15%</a:t>
            </a:r>
          </a:p>
          <a:p>
            <a:pPr marL="548640" lvl="1" indent="-182880" eaLnBrk="1" fontAlgn="auto" hangingPunct="1">
              <a:lnSpc>
                <a:spcPct val="80000"/>
              </a:lnSpc>
              <a:spcAft>
                <a:spcPts val="0"/>
              </a:spcAft>
              <a:defRPr/>
            </a:pPr>
            <a:r>
              <a:rPr lang="en-CA" sz="2200" kern="1200" dirty="0" err="1">
                <a:solidFill>
                  <a:schemeClr val="tx1"/>
                </a:solidFill>
                <a:latin typeface="Arial" charset="0"/>
                <a:ea typeface="ＭＳ Ｐゴシック" charset="0"/>
                <a:cs typeface="ＭＳ Ｐゴシック"/>
              </a:rPr>
              <a:t>Tumors</a:t>
            </a:r>
            <a:r>
              <a:rPr lang="en-CA" sz="2200" kern="1200" dirty="0">
                <a:solidFill>
                  <a:schemeClr val="tx1"/>
                </a:solidFill>
                <a:latin typeface="Arial" charset="0"/>
                <a:ea typeface="ＭＳ Ｐゴシック" charset="0"/>
                <a:cs typeface="ＭＳ Ｐゴシック"/>
              </a:rPr>
              <a:t> of unknown origin 10-15%</a:t>
            </a:r>
          </a:p>
          <a:p>
            <a:pPr marL="548640" lvl="1" indent="-182880" eaLnBrk="1" fontAlgn="auto" hangingPunct="1">
              <a:lnSpc>
                <a:spcPct val="80000"/>
              </a:lnSpc>
              <a:spcAft>
                <a:spcPts val="0"/>
              </a:spcAft>
              <a:defRPr/>
            </a:pPr>
            <a:r>
              <a:rPr lang="en-CA" sz="2200" kern="1200" dirty="0">
                <a:solidFill>
                  <a:schemeClr val="tx1"/>
                </a:solidFill>
                <a:latin typeface="Arial" charset="0"/>
                <a:ea typeface="ＭＳ Ｐゴシック" charset="0"/>
                <a:cs typeface="ＭＳ Ｐゴシック"/>
              </a:rPr>
              <a:t>Colorectal 2-12%</a:t>
            </a:r>
          </a:p>
          <a:p>
            <a:pPr marL="548640" lvl="1" indent="-182880" eaLnBrk="1" fontAlgn="auto" hangingPunct="1">
              <a:lnSpc>
                <a:spcPct val="80000"/>
              </a:lnSpc>
              <a:spcAft>
                <a:spcPts val="0"/>
              </a:spcAft>
              <a:defRPr/>
            </a:pPr>
            <a:r>
              <a:rPr lang="en-CA" sz="2200" kern="1200" dirty="0">
                <a:solidFill>
                  <a:schemeClr val="tx1"/>
                </a:solidFill>
                <a:latin typeface="Arial" charset="0"/>
                <a:ea typeface="ＭＳ Ｐゴシック" charset="0"/>
                <a:cs typeface="ＭＳ Ｐゴシック"/>
              </a:rPr>
              <a:t>Kidney 1-8%</a:t>
            </a:r>
          </a:p>
          <a:p>
            <a:endParaRPr lang="en-US" dirty="0"/>
          </a:p>
        </p:txBody>
      </p:sp>
      <p:sp>
        <p:nvSpPr>
          <p:cNvPr id="4" name="Slide Number Placeholder 3"/>
          <p:cNvSpPr>
            <a:spLocks noGrp="1"/>
          </p:cNvSpPr>
          <p:nvPr>
            <p:ph type="sldNum" sz="quarter" idx="10"/>
          </p:nvPr>
        </p:nvSpPr>
        <p:spPr/>
        <p:txBody>
          <a:bodyPr/>
          <a:lstStyle/>
          <a:p>
            <a:pPr>
              <a:defRPr/>
            </a:pPr>
            <a:fld id="{1B922F9F-9E4F-48D3-AE1E-674872ABE655}" type="slidenum">
              <a:rPr lang="en-CA" smtClean="0"/>
              <a:pPr>
                <a:defRPr/>
              </a:pPr>
              <a:t>84</a:t>
            </a:fld>
            <a:endParaRPr lang="en-CA"/>
          </a:p>
        </p:txBody>
      </p:sp>
    </p:spTree>
    <p:extLst>
      <p:ext uri="{BB962C8B-B14F-4D97-AF65-F5344CB8AC3E}">
        <p14:creationId xmlns:p14="http://schemas.microsoft.com/office/powerpoint/2010/main" val="3112337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distribution of brain </a:t>
            </a:r>
            <a:r>
              <a:rPr lang="en-US" dirty="0" err="1"/>
              <a:t>mets</a:t>
            </a:r>
            <a:r>
              <a:rPr lang="en-US" dirty="0"/>
              <a:t> correlates with</a:t>
            </a:r>
            <a:r>
              <a:rPr lang="en-US" baseline="0" dirty="0"/>
              <a:t> relative weight and blood flow:</a:t>
            </a:r>
            <a:endParaRPr lang="en-US" dirty="0"/>
          </a:p>
        </p:txBody>
      </p:sp>
      <p:sp>
        <p:nvSpPr>
          <p:cNvPr id="4" name="Slide Number Placeholder 3"/>
          <p:cNvSpPr>
            <a:spLocks noGrp="1"/>
          </p:cNvSpPr>
          <p:nvPr>
            <p:ph type="sldNum" sz="quarter" idx="10"/>
          </p:nvPr>
        </p:nvSpPr>
        <p:spPr/>
        <p:txBody>
          <a:bodyPr/>
          <a:lstStyle/>
          <a:p>
            <a:pPr>
              <a:defRPr/>
            </a:pPr>
            <a:fld id="{1B922F9F-9E4F-48D3-AE1E-674872ABE655}" type="slidenum">
              <a:rPr lang="en-CA" smtClean="0"/>
              <a:pPr>
                <a:defRPr/>
              </a:pPr>
              <a:t>85</a:t>
            </a:fld>
            <a:endParaRPr lang="en-CA"/>
          </a:p>
        </p:txBody>
      </p:sp>
    </p:spTree>
    <p:extLst>
      <p:ext uri="{BB962C8B-B14F-4D97-AF65-F5344CB8AC3E}">
        <p14:creationId xmlns:p14="http://schemas.microsoft.com/office/powerpoint/2010/main" val="981668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137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75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95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36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Arial" charset="0"/>
                <a:cs typeface="Arial" charset="0"/>
              </a:rPr>
              <a:t>Figure 1 | </a:t>
            </a:r>
            <a:r>
              <a:rPr lang="en-US">
                <a:latin typeface="Arial" charset="0"/>
                <a:cs typeface="Arial" charset="0"/>
              </a:rPr>
              <a:t>The tumour promoting and inhibitory effects of anticancer agents: Yin and Yang effects. The illustration provides examples describing the antitumour activity (the 'Yang') of anticancer drugs, and the protumorigenic and pro-metastatic activities (the 'Yin') resulting from the host response to therapy.</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5842E8C0-A45C-4941-B7DF-078D6D037A93}" type="slidenum">
              <a:rPr lang="en-US"/>
              <a:pPr eaLnBrk="1" hangingPunct="1"/>
              <a:t>147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imes New Roman" pitchFamily="18" charset="0"/>
                <a:ea typeface="ＭＳ Ｐゴシック" charset="0"/>
                <a:cs typeface="ＭＳ Ｐゴシック" charset="0"/>
              </a:rPr>
              <a:t>White arrows indicate the </a:t>
            </a:r>
            <a:r>
              <a:rPr lang="en-GB" dirty="0" err="1">
                <a:latin typeface="Times New Roman" pitchFamily="18" charset="0"/>
                <a:ea typeface="ＭＳ Ｐゴシック" charset="0"/>
                <a:cs typeface="ＭＳ Ｐゴシック" charset="0"/>
              </a:rPr>
              <a:t>paraspinal</a:t>
            </a:r>
            <a:r>
              <a:rPr lang="en-GB" dirty="0">
                <a:latin typeface="Times New Roman" pitchFamily="18" charset="0"/>
                <a:ea typeface="ＭＳ Ｐゴシック" charset="0"/>
                <a:cs typeface="ＭＳ Ｐゴシック" charset="0"/>
              </a:rPr>
              <a:t> mass, red circles indicate the right </a:t>
            </a:r>
            <a:r>
              <a:rPr lang="en-GB" dirty="0" err="1">
                <a:latin typeface="Times New Roman" pitchFamily="18" charset="0"/>
                <a:ea typeface="ＭＳ Ｐゴシック" charset="0"/>
                <a:cs typeface="ＭＳ Ｐゴシック" charset="0"/>
              </a:rPr>
              <a:t>hilar</a:t>
            </a:r>
            <a:r>
              <a:rPr lang="en-GB" dirty="0">
                <a:latin typeface="Times New Roman" pitchFamily="18" charset="0"/>
                <a:ea typeface="ＭＳ Ｐゴシック" charset="0"/>
                <a:cs typeface="ＭＳ Ｐゴシック" charset="0"/>
              </a:rPr>
              <a:t> lymphadenopathy and spleen, and black arrows indicate an incidental hepatic </a:t>
            </a:r>
            <a:r>
              <a:rPr lang="en-GB" dirty="0" err="1">
                <a:latin typeface="Times New Roman" pitchFamily="18" charset="0"/>
                <a:ea typeface="ＭＳ Ｐゴシック" charset="0"/>
                <a:cs typeface="ＭＳ Ｐゴシック" charset="0"/>
              </a:rPr>
              <a:t>hemangioma</a:t>
            </a:r>
            <a:r>
              <a:rPr lang="en-GB" dirty="0">
                <a:latin typeface="Times New Roman" pitchFamily="18" charset="0"/>
                <a:ea typeface="ＭＳ Ｐゴシック" charset="0"/>
                <a:cs typeface="ＭＳ Ｐゴシック" charset="0"/>
              </a:rPr>
              <a:t>. </a:t>
            </a:r>
          </a:p>
          <a:p>
            <a:r>
              <a:rPr lang="en-CA" dirty="0"/>
              <a:t>B) </a:t>
            </a:r>
            <a:r>
              <a:rPr lang="en-GB" dirty="0">
                <a:latin typeface="Times New Roman" pitchFamily="18" charset="0"/>
                <a:ea typeface="ＭＳ Ｐゴシック" charset="0"/>
                <a:cs typeface="ＭＳ Ｐゴシック" charset="0"/>
              </a:rPr>
              <a:t>enlargement of the </a:t>
            </a:r>
            <a:r>
              <a:rPr lang="en-GB" dirty="0" err="1">
                <a:latin typeface="Times New Roman" pitchFamily="18" charset="0"/>
                <a:ea typeface="ＭＳ Ｐゴシック" charset="0"/>
                <a:cs typeface="ＭＳ Ｐゴシック" charset="0"/>
              </a:rPr>
              <a:t>paraspinal</a:t>
            </a:r>
            <a:r>
              <a:rPr lang="en-GB" dirty="0">
                <a:latin typeface="Times New Roman" pitchFamily="18" charset="0"/>
                <a:ea typeface="ＭＳ Ｐゴシック" charset="0"/>
                <a:cs typeface="ＭＳ Ｐゴシック" charset="0"/>
              </a:rPr>
              <a:t> mass (top), stable right </a:t>
            </a:r>
            <a:r>
              <a:rPr lang="en-GB" dirty="0" err="1">
                <a:latin typeface="Times New Roman" pitchFamily="18" charset="0"/>
                <a:ea typeface="ＭＳ Ｐゴシック" charset="0"/>
                <a:cs typeface="ＭＳ Ｐゴシック" charset="0"/>
              </a:rPr>
              <a:t>hilar</a:t>
            </a:r>
            <a:r>
              <a:rPr lang="en-GB" dirty="0">
                <a:latin typeface="Times New Roman" pitchFamily="18" charset="0"/>
                <a:ea typeface="ＭＳ Ｐゴシック" charset="0"/>
                <a:cs typeface="ＭＳ Ｐゴシック" charset="0"/>
              </a:rPr>
              <a:t> lymphadenopathy (middle), and new splenic lesions (bottom). </a:t>
            </a:r>
          </a:p>
          <a:p>
            <a:r>
              <a:rPr lang="en-GB" dirty="0">
                <a:latin typeface="Times New Roman" pitchFamily="18" charset="0"/>
                <a:ea typeface="ＭＳ Ｐゴシック" charset="0"/>
              </a:rPr>
              <a:t>C) </a:t>
            </a:r>
            <a:r>
              <a:rPr lang="en-GB" dirty="0">
                <a:latin typeface="Times New Roman" pitchFamily="18" charset="0"/>
                <a:ea typeface="ＭＳ Ｐゴシック" charset="0"/>
                <a:cs typeface="ＭＳ Ｐゴシック" charset="0"/>
              </a:rPr>
              <a:t>images 1 month after RT, when the response to RT had not yet occurred, with apparent continued worsening disease at all three sites. </a:t>
            </a:r>
          </a:p>
          <a:p>
            <a:r>
              <a:rPr lang="en-GB" dirty="0">
                <a:latin typeface="Times New Roman" pitchFamily="18" charset="0"/>
                <a:ea typeface="ＭＳ Ｐゴシック" charset="0"/>
                <a:cs typeface="ＭＳ Ｐゴシック" charset="0"/>
              </a:rPr>
              <a:t>D) Several months after RT, the targeted </a:t>
            </a:r>
            <a:r>
              <a:rPr lang="en-GB" dirty="0" err="1">
                <a:latin typeface="Times New Roman" pitchFamily="18" charset="0"/>
                <a:ea typeface="ＭＳ Ｐゴシック" charset="0"/>
                <a:cs typeface="ＭＳ Ｐゴシック" charset="0"/>
              </a:rPr>
              <a:t>paraspinal</a:t>
            </a:r>
            <a:r>
              <a:rPr lang="en-GB" dirty="0">
                <a:latin typeface="Times New Roman" pitchFamily="18" charset="0"/>
                <a:ea typeface="ＭＳ Ｐゴシック" charset="0"/>
                <a:cs typeface="ＭＳ Ｐゴシック" charset="0"/>
              </a:rPr>
              <a:t> mass showed a response (top). Furthermore, disease response outside of the radiation field was seen with decreased right </a:t>
            </a:r>
            <a:r>
              <a:rPr lang="en-GB" dirty="0" err="1">
                <a:latin typeface="Times New Roman" pitchFamily="18" charset="0"/>
                <a:ea typeface="ＭＳ Ｐゴシック" charset="0"/>
                <a:cs typeface="ＭＳ Ｐゴシック" charset="0"/>
              </a:rPr>
              <a:t>hilar</a:t>
            </a:r>
            <a:r>
              <a:rPr lang="en-GB" dirty="0">
                <a:latin typeface="Times New Roman" pitchFamily="18" charset="0"/>
                <a:ea typeface="ＭＳ Ｐゴシック" charset="0"/>
                <a:cs typeface="ＭＳ Ｐゴシック" charset="0"/>
              </a:rPr>
              <a:t> lymphadenopathy (middle) and resolution of splenic lesions (bottom). </a:t>
            </a:r>
          </a:p>
          <a:p>
            <a:r>
              <a:rPr lang="en-GB" dirty="0">
                <a:latin typeface="Times New Roman" pitchFamily="18" charset="0"/>
                <a:ea typeface="ＭＳ Ｐゴシック" charset="0"/>
              </a:rPr>
              <a:t>E) </a:t>
            </a:r>
            <a:r>
              <a:rPr lang="en-GB" dirty="0">
                <a:latin typeface="Times New Roman" pitchFamily="18" charset="0"/>
                <a:ea typeface="ＭＳ Ｐゴシック" charset="0"/>
                <a:cs typeface="ＭＳ Ｐゴシック" charset="0"/>
              </a:rPr>
              <a:t>The response was durable, as shown in Panel E</a:t>
            </a:r>
          </a:p>
          <a:p>
            <a:r>
              <a:rPr lang="en-GB" dirty="0">
                <a:latin typeface="Times New Roman" pitchFamily="18" charset="0"/>
                <a:ea typeface="ＭＳ Ｐゴシック" charset="0"/>
                <a:cs typeface="ＭＳ Ｐゴシック" charset="0"/>
              </a:rPr>
              <a:t>The </a:t>
            </a:r>
            <a:r>
              <a:rPr lang="en-GB" dirty="0" err="1">
                <a:latin typeface="Times New Roman" pitchFamily="18" charset="0"/>
                <a:ea typeface="ＭＳ Ｐゴシック" charset="0"/>
                <a:cs typeface="ＭＳ Ｐゴシック" charset="0"/>
              </a:rPr>
              <a:t>isodose</a:t>
            </a:r>
            <a:r>
              <a:rPr lang="en-GB" dirty="0">
                <a:latin typeface="Times New Roman" pitchFamily="18" charset="0"/>
                <a:ea typeface="ＭＳ Ｐゴシック" charset="0"/>
                <a:cs typeface="ＭＳ Ｐゴシック" charset="0"/>
              </a:rPr>
              <a:t> lines represent total doses of 2850 </a:t>
            </a:r>
            <a:r>
              <a:rPr lang="en-GB" dirty="0" err="1">
                <a:latin typeface="Times New Roman" pitchFamily="18" charset="0"/>
                <a:ea typeface="ＭＳ Ｐゴシック" charset="0"/>
                <a:cs typeface="ＭＳ Ｐゴシック" charset="0"/>
              </a:rPr>
              <a:t>cGy</a:t>
            </a:r>
            <a:r>
              <a:rPr lang="en-GB" dirty="0">
                <a:latin typeface="Times New Roman" pitchFamily="18" charset="0"/>
                <a:ea typeface="ＭＳ Ｐゴシック" charset="0"/>
                <a:cs typeface="ＭＳ Ｐゴシック" charset="0"/>
              </a:rPr>
              <a:t> (pink), 2000 </a:t>
            </a:r>
            <a:r>
              <a:rPr lang="en-GB" dirty="0" err="1">
                <a:latin typeface="Times New Roman" pitchFamily="18" charset="0"/>
                <a:ea typeface="ＭＳ Ｐゴシック" charset="0"/>
                <a:cs typeface="ＭＳ Ｐゴシック" charset="0"/>
              </a:rPr>
              <a:t>cGy</a:t>
            </a:r>
            <a:r>
              <a:rPr lang="en-GB" dirty="0">
                <a:latin typeface="Times New Roman" pitchFamily="18" charset="0"/>
                <a:ea typeface="ＭＳ Ｐゴシック" charset="0"/>
                <a:cs typeface="ＭＳ Ｐゴシック" charset="0"/>
              </a:rPr>
              <a:t> (orange), 1000 </a:t>
            </a:r>
            <a:r>
              <a:rPr lang="en-GB" dirty="0" err="1">
                <a:latin typeface="Times New Roman" pitchFamily="18" charset="0"/>
                <a:ea typeface="ＭＳ Ｐゴシック" charset="0"/>
                <a:cs typeface="ＭＳ Ｐゴシック" charset="0"/>
              </a:rPr>
              <a:t>cGy</a:t>
            </a:r>
            <a:r>
              <a:rPr lang="en-GB" dirty="0">
                <a:latin typeface="Times New Roman" pitchFamily="18" charset="0"/>
                <a:ea typeface="ＭＳ Ｐゴシック" charset="0"/>
                <a:cs typeface="ＭＳ Ｐゴシック" charset="0"/>
              </a:rPr>
              <a:t> (green), and 200 </a:t>
            </a:r>
            <a:r>
              <a:rPr lang="en-GB" dirty="0" err="1">
                <a:latin typeface="Times New Roman" pitchFamily="18" charset="0"/>
                <a:ea typeface="ＭＳ Ｐゴシック" charset="0"/>
                <a:cs typeface="ＭＳ Ｐゴシック" charset="0"/>
              </a:rPr>
              <a:t>cGy</a:t>
            </a:r>
            <a:r>
              <a:rPr lang="en-GB" dirty="0">
                <a:latin typeface="Times New Roman" pitchFamily="18" charset="0"/>
                <a:ea typeface="ＭＳ Ｐゴシック" charset="0"/>
                <a:cs typeface="ＭＳ Ｐゴシック" charset="0"/>
              </a:rPr>
              <a:t> (blue).</a:t>
            </a:r>
          </a:p>
          <a:p>
            <a:endParaRPr lang="en-GB" dirty="0">
              <a:latin typeface="Times New Roman" pitchFamily="18" charset="0"/>
              <a:ea typeface="ＭＳ Ｐゴシック" charset="0"/>
              <a:cs typeface="ＭＳ Ｐゴシック" charset="0"/>
            </a:endParaRPr>
          </a:p>
          <a:p>
            <a:r>
              <a:rPr lang="en-CA" dirty="0">
                <a:latin typeface="Times New Roman" pitchFamily="18" charset="0"/>
                <a:ea typeface="ＭＳ Ｐゴシック" charset="0"/>
                <a:cs typeface="ＭＳ Ｐゴシック" charset="0"/>
              </a:rPr>
              <a:t>Immunologic correlates: Tumor shrinkage with antibody responses to the cancer–testis antigen NY-ESO-1, changes in peripheral-blood immune cells, and increases in antibody responses to other antigens after radiotherapy.</a:t>
            </a:r>
            <a:endParaRPr lang="en-GB" dirty="0">
              <a:latin typeface="Times New Roman" pitchFamily="18"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C5FCBAD-6B06-4818-8C83-5E132E87986C}" type="slidenum">
              <a:rPr lang="en-CA" altLang="en-US" smtClean="0"/>
              <a:pPr>
                <a:defRPr/>
              </a:pPr>
              <a:t>149</a:t>
            </a:fld>
            <a:endParaRPr lang="en-CA" altLang="en-US" dirty="0"/>
          </a:p>
        </p:txBody>
      </p:sp>
    </p:spTree>
    <p:extLst>
      <p:ext uri="{BB962C8B-B14F-4D97-AF65-F5344CB8AC3E}">
        <p14:creationId xmlns:p14="http://schemas.microsoft.com/office/powerpoint/2010/main" val="173800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3200401" y="6325977"/>
            <a:ext cx="1401096" cy="365125"/>
          </a:xfrm>
        </p:spPr>
        <p:txBody>
          <a:bodyPr/>
          <a:lstStyle>
            <a:lvl1pPr>
              <a:defRPr sz="1000"/>
            </a:lvl1pPr>
          </a:lstStyle>
          <a:p>
            <a:fld id="{2FB0C1B0-7A32-4360-A10E-21A7D0E73CB2}" type="datetimeFigureOut">
              <a:rPr lang="en-CA" smtClean="0"/>
              <a:pPr/>
              <a:t>2023-10-03</a:t>
            </a:fld>
            <a:endParaRPr lang="en-CA" dirty="0"/>
          </a:p>
        </p:txBody>
      </p:sp>
      <p:sp>
        <p:nvSpPr>
          <p:cNvPr id="5" name="Footer Placeholder 4"/>
          <p:cNvSpPr>
            <a:spLocks noGrp="1"/>
          </p:cNvSpPr>
          <p:nvPr>
            <p:ph type="ftr" sz="quarter" idx="11"/>
          </p:nvPr>
        </p:nvSpPr>
        <p:spPr>
          <a:xfrm>
            <a:off x="4670322" y="6325978"/>
            <a:ext cx="5948517" cy="365124"/>
          </a:xfrm>
        </p:spPr>
        <p:txBody>
          <a:bodyPr/>
          <a:lstStyle>
            <a:lvl1pPr algn="l">
              <a:defRPr sz="1000"/>
            </a:lvl1pPr>
          </a:lstStyle>
          <a:p>
            <a:endParaRPr lang="en-CA" dirty="0"/>
          </a:p>
        </p:txBody>
      </p:sp>
      <p:sp>
        <p:nvSpPr>
          <p:cNvPr id="6" name="Slide Number Placeholder 5"/>
          <p:cNvSpPr>
            <a:spLocks noGrp="1"/>
          </p:cNvSpPr>
          <p:nvPr>
            <p:ph type="sldNum" sz="quarter" idx="12"/>
          </p:nvPr>
        </p:nvSpPr>
        <p:spPr>
          <a:xfrm>
            <a:off x="10766322" y="6313683"/>
            <a:ext cx="656303" cy="365125"/>
          </a:xfrm>
        </p:spPr>
        <p:txBody>
          <a:bodyPr/>
          <a:lstStyle>
            <a:lvl1pPr>
              <a:defRPr sz="1200">
                <a:solidFill>
                  <a:schemeClr val="bg1"/>
                </a:solidFill>
              </a:defRPr>
            </a:lvl1pPr>
          </a:lstStyle>
          <a:p>
            <a:fld id="{D63B8D7F-266E-41A3-B950-9989D28316EA}" type="slidenum">
              <a:rPr lang="en-CA" smtClean="0"/>
              <a:pPr/>
              <a:t>‹#›</a:t>
            </a:fld>
            <a:endParaRPr lang="en-CA" dirty="0"/>
          </a:p>
        </p:txBody>
      </p:sp>
    </p:spTree>
    <p:extLst>
      <p:ext uri="{BB962C8B-B14F-4D97-AF65-F5344CB8AC3E}">
        <p14:creationId xmlns:p14="http://schemas.microsoft.com/office/powerpoint/2010/main" val="326213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199584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FB0C1B0-7A32-4360-A10E-21A7D0E73CB2}" type="datetimeFigureOut">
              <a:rPr lang="en-CA" smtClean="0"/>
              <a:t>2023-10-03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4126438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26640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14299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4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11021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910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758756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1090108"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1506570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1334" y="1278466"/>
            <a:ext cx="9499600" cy="1617133"/>
          </a:xfrm>
        </p:spPr>
        <p:txBody>
          <a:bodyPr anchor="b"/>
          <a:lstStyle>
            <a:lvl1pPr marL="0" indent="0" algn="l" defTabSz="179388">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p:nvPr>
        </p:nvSpPr>
        <p:spPr>
          <a:xfrm>
            <a:off x="931334" y="3064933"/>
            <a:ext cx="9499599" cy="2209800"/>
          </a:xfrm>
        </p:spPr>
        <p:txBody>
          <a:bodyPr>
            <a:normAutofit/>
          </a:bodyPr>
          <a:lstStyle>
            <a:lvl1pPr marL="0" indent="0" algn="l">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193354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1850" y="1709738"/>
            <a:ext cx="10515600" cy="1072791"/>
          </a:xfrm>
        </p:spPr>
        <p:txBody>
          <a:bodyPr anchor="b"/>
          <a:lstStyle>
            <a:lvl1pPr>
              <a:defRPr sz="6000"/>
            </a:lvl1pPr>
          </a:lstStyle>
          <a:p>
            <a:r>
              <a:rPr lang="en-US" dirty="0"/>
              <a:t>Click to edit Master title style</a:t>
            </a:r>
            <a:endParaRPr lang="en-CA" dirty="0"/>
          </a:p>
        </p:txBody>
      </p:sp>
      <p:sp>
        <p:nvSpPr>
          <p:cNvPr id="3" name="Text Placeholder 2"/>
          <p:cNvSpPr>
            <a:spLocks noGrp="1"/>
          </p:cNvSpPr>
          <p:nvPr>
            <p:ph type="body" idx="1"/>
          </p:nvPr>
        </p:nvSpPr>
        <p:spPr>
          <a:xfrm>
            <a:off x="831850" y="2939846"/>
            <a:ext cx="10515600" cy="281202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FB0C1B0-7A32-4360-A10E-21A7D0E73CB2}" type="datetimeFigureOut">
              <a:rPr lang="en-CA" smtClean="0"/>
              <a:t>2023-10-03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3371788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3200401" y="6325977"/>
            <a:ext cx="1401096" cy="365125"/>
          </a:xfrm>
          <a:prstGeom prst="rect">
            <a:avLst/>
          </a:prstGeom>
        </p:spPr>
        <p:txBody>
          <a:bodyPr/>
          <a:lstStyle>
            <a:lvl1pPr>
              <a:defRPr sz="1000"/>
            </a:lvl1pPr>
          </a:lstStyle>
          <a:p>
            <a:fld id="{2FB0C1B0-7A32-4360-A10E-21A7D0E73CB2}" type="datetimeFigureOut">
              <a:rPr lang="en-CA" smtClean="0"/>
              <a:pPr/>
              <a:t>2023-10-03</a:t>
            </a:fld>
            <a:endParaRPr lang="en-CA" dirty="0"/>
          </a:p>
        </p:txBody>
      </p:sp>
      <p:sp>
        <p:nvSpPr>
          <p:cNvPr id="5" name="Footer Placeholder 4"/>
          <p:cNvSpPr>
            <a:spLocks noGrp="1"/>
          </p:cNvSpPr>
          <p:nvPr>
            <p:ph type="ftr" sz="quarter" idx="11"/>
          </p:nvPr>
        </p:nvSpPr>
        <p:spPr>
          <a:xfrm>
            <a:off x="4670322" y="6325978"/>
            <a:ext cx="5948517" cy="365124"/>
          </a:xfrm>
          <a:prstGeom prst="rect">
            <a:avLst/>
          </a:prstGeom>
        </p:spPr>
        <p:txBody>
          <a:bodyPr/>
          <a:lstStyle>
            <a:lvl1pPr algn="l">
              <a:defRPr sz="1000"/>
            </a:lvl1pPr>
          </a:lstStyle>
          <a:p>
            <a:endParaRPr lang="en-CA" dirty="0"/>
          </a:p>
        </p:txBody>
      </p:sp>
      <p:sp>
        <p:nvSpPr>
          <p:cNvPr id="6" name="Slide Number Placeholder 5"/>
          <p:cNvSpPr>
            <a:spLocks noGrp="1"/>
          </p:cNvSpPr>
          <p:nvPr>
            <p:ph type="sldNum" sz="quarter" idx="12"/>
          </p:nvPr>
        </p:nvSpPr>
        <p:spPr>
          <a:xfrm>
            <a:off x="10766322" y="6313683"/>
            <a:ext cx="656303" cy="365125"/>
          </a:xfrm>
          <a:prstGeom prst="rect">
            <a:avLst/>
          </a:prstGeom>
        </p:spPr>
        <p:txBody>
          <a:bodyPr/>
          <a:lstStyle>
            <a:lvl1pPr>
              <a:defRPr sz="1200">
                <a:solidFill>
                  <a:schemeClr val="bg1"/>
                </a:solidFill>
              </a:defRPr>
            </a:lvl1pPr>
          </a:lstStyle>
          <a:p>
            <a:fld id="{D63B8D7F-266E-41A3-B950-9989D28316EA}" type="slidenum">
              <a:rPr lang="en-CA" smtClean="0"/>
              <a:pPr/>
              <a:t>‹#›</a:t>
            </a:fld>
            <a:endParaRPr lang="en-CA" dirty="0"/>
          </a:p>
        </p:txBody>
      </p:sp>
    </p:spTree>
    <p:extLst>
      <p:ext uri="{BB962C8B-B14F-4D97-AF65-F5344CB8AC3E}">
        <p14:creationId xmlns:p14="http://schemas.microsoft.com/office/powerpoint/2010/main" val="1600968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072791"/>
          </a:xfrm>
        </p:spPr>
        <p:txBody>
          <a:bodyPr anchor="b"/>
          <a:lstStyle>
            <a:lvl1pPr>
              <a:defRPr sz="6000"/>
            </a:lvl1pPr>
          </a:lstStyle>
          <a:p>
            <a:r>
              <a:rPr lang="en-US" dirty="0"/>
              <a:t>Click to edit Master title style</a:t>
            </a:r>
            <a:endParaRPr lang="en-CA" dirty="0"/>
          </a:p>
        </p:txBody>
      </p:sp>
      <p:sp>
        <p:nvSpPr>
          <p:cNvPr id="3" name="Text Placeholder 2"/>
          <p:cNvSpPr>
            <a:spLocks noGrp="1"/>
          </p:cNvSpPr>
          <p:nvPr>
            <p:ph type="body" idx="1"/>
          </p:nvPr>
        </p:nvSpPr>
        <p:spPr>
          <a:xfrm>
            <a:off x="831850" y="2939846"/>
            <a:ext cx="10515600" cy="281202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3227439" y="6341397"/>
            <a:ext cx="1354393" cy="365125"/>
          </a:xfrm>
          <a:prstGeom prst="rect">
            <a:avLst/>
          </a:prstGeom>
        </p:spPr>
        <p:txBody>
          <a:bodyPr/>
          <a:lstStyle/>
          <a:p>
            <a:fld id="{2FB0C1B0-7A32-4360-A10E-21A7D0E73CB2}" type="datetimeFigureOut">
              <a:rPr lang="en-CA" smtClean="0"/>
              <a:t>2023-10-03</a:t>
            </a:fld>
            <a:endParaRPr lang="en-CA"/>
          </a:p>
        </p:txBody>
      </p:sp>
      <p:sp>
        <p:nvSpPr>
          <p:cNvPr id="5" name="Footer Placeholder 4"/>
          <p:cNvSpPr>
            <a:spLocks noGrp="1"/>
          </p:cNvSpPr>
          <p:nvPr>
            <p:ph type="ftr" sz="quarter" idx="11"/>
          </p:nvPr>
        </p:nvSpPr>
        <p:spPr>
          <a:xfrm>
            <a:off x="4660490" y="6346518"/>
            <a:ext cx="6253316"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10913806" y="6346518"/>
            <a:ext cx="439994" cy="365125"/>
          </a:xfrm>
          <a:prstGeom prst="rect">
            <a:avLst/>
          </a:prstGeom>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1313596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3227439" y="6341397"/>
            <a:ext cx="1354393" cy="365125"/>
          </a:xfrm>
          <a:prstGeom prst="rect">
            <a:avLst/>
          </a:prstGeom>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a:xfrm>
            <a:off x="4660490" y="6346518"/>
            <a:ext cx="6253316"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10913806" y="6346518"/>
            <a:ext cx="439994" cy="365125"/>
          </a:xfrm>
          <a:prstGeom prst="rect">
            <a:avLst/>
          </a:prstGeom>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1717255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3227439" y="6341397"/>
            <a:ext cx="1354393" cy="365125"/>
          </a:xfrm>
          <a:prstGeom prst="rect">
            <a:avLst/>
          </a:prstGeom>
        </p:spPr>
        <p:txBody>
          <a:bodyPr/>
          <a:lstStyle/>
          <a:p>
            <a:fld id="{2FB0C1B0-7A32-4360-A10E-21A7D0E73CB2}" type="datetimeFigureOut">
              <a:rPr lang="en-CA" smtClean="0"/>
              <a:t>2023-10-03</a:t>
            </a:fld>
            <a:endParaRPr lang="en-CA"/>
          </a:p>
        </p:txBody>
      </p:sp>
      <p:sp>
        <p:nvSpPr>
          <p:cNvPr id="8" name="Footer Placeholder 7"/>
          <p:cNvSpPr>
            <a:spLocks noGrp="1"/>
          </p:cNvSpPr>
          <p:nvPr>
            <p:ph type="ftr" sz="quarter" idx="11"/>
          </p:nvPr>
        </p:nvSpPr>
        <p:spPr>
          <a:xfrm>
            <a:off x="4660490" y="6346518"/>
            <a:ext cx="6253316"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10913806" y="6346518"/>
            <a:ext cx="439994" cy="365125"/>
          </a:xfrm>
          <a:prstGeom prst="rect">
            <a:avLst/>
          </a:prstGeom>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2206617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666" y="1271588"/>
            <a:ext cx="9999133" cy="3586162"/>
          </a:xfrm>
        </p:spPr>
        <p:txBody>
          <a:bodyPr/>
          <a:lstStyle/>
          <a:p>
            <a:r>
              <a:rPr lang="en-US" dirty="0"/>
              <a:t>Click to edit Master title style</a:t>
            </a:r>
            <a:endParaRPr lang="en-CA" dirty="0"/>
          </a:p>
        </p:txBody>
      </p:sp>
    </p:spTree>
    <p:extLst>
      <p:ext uri="{BB962C8B-B14F-4D97-AF65-F5344CB8AC3E}">
        <p14:creationId xmlns:p14="http://schemas.microsoft.com/office/powerpoint/2010/main" val="3929155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93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3227439" y="6341397"/>
            <a:ext cx="1354393" cy="365125"/>
          </a:xfrm>
          <a:prstGeom prst="rect">
            <a:avLst/>
          </a:prstGeom>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a:xfrm>
            <a:off x="4660490" y="6346518"/>
            <a:ext cx="6253316"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10913806" y="6346518"/>
            <a:ext cx="439994" cy="365125"/>
          </a:xfrm>
          <a:prstGeom prst="rect">
            <a:avLst/>
          </a:prstGeom>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624308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3227439" y="6341397"/>
            <a:ext cx="1354393" cy="365125"/>
          </a:xfrm>
          <a:prstGeom prst="rect">
            <a:avLst/>
          </a:prstGeom>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a:xfrm>
            <a:off x="4660490" y="6346518"/>
            <a:ext cx="6253316"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10913806" y="6346518"/>
            <a:ext cx="439994" cy="365125"/>
          </a:xfrm>
          <a:prstGeom prst="rect">
            <a:avLst/>
          </a:prstGeom>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224719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2301731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5D67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FB0C1B0-7A32-4360-A10E-21A7D0E73CB2}" type="datetimeFigureOut">
              <a:rPr lang="en-CA" smtClean="0"/>
              <a:t>2023-10-03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404332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81896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B0C1B0-7A32-4360-A10E-21A7D0E73CB2}" type="datetimeFigureOut">
              <a:rPr lang="en-CA" smtClean="0"/>
              <a:t>2023-10-03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386412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392668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3200401" y="6325977"/>
            <a:ext cx="1401096" cy="365125"/>
          </a:xfrm>
        </p:spPr>
        <p:txBody>
          <a:bodyPr/>
          <a:lstStyle>
            <a:lvl1pPr>
              <a:defRPr sz="1000"/>
            </a:lvl1pPr>
          </a:lstStyle>
          <a:p>
            <a:fld id="{2FB0C1B0-7A32-4360-A10E-21A7D0E73CB2}" type="datetimeFigureOut">
              <a:rPr lang="en-CA" smtClean="0"/>
              <a:pPr/>
              <a:t>2023-10-03</a:t>
            </a:fld>
            <a:endParaRPr lang="en-CA" dirty="0"/>
          </a:p>
        </p:txBody>
      </p:sp>
      <p:sp>
        <p:nvSpPr>
          <p:cNvPr id="5" name="Footer Placeholder 4"/>
          <p:cNvSpPr>
            <a:spLocks noGrp="1"/>
          </p:cNvSpPr>
          <p:nvPr>
            <p:ph type="ftr" sz="quarter" idx="11"/>
          </p:nvPr>
        </p:nvSpPr>
        <p:spPr>
          <a:xfrm>
            <a:off x="4670322" y="6325978"/>
            <a:ext cx="5948517" cy="365124"/>
          </a:xfrm>
        </p:spPr>
        <p:txBody>
          <a:bodyPr/>
          <a:lstStyle>
            <a:lvl1pPr algn="l">
              <a:defRPr sz="1000"/>
            </a:lvl1pPr>
          </a:lstStyle>
          <a:p>
            <a:endParaRPr lang="en-CA" dirty="0"/>
          </a:p>
        </p:txBody>
      </p:sp>
      <p:sp>
        <p:nvSpPr>
          <p:cNvPr id="6" name="Slide Number Placeholder 5"/>
          <p:cNvSpPr>
            <a:spLocks noGrp="1"/>
          </p:cNvSpPr>
          <p:nvPr>
            <p:ph type="sldNum" sz="quarter" idx="12"/>
          </p:nvPr>
        </p:nvSpPr>
        <p:spPr>
          <a:xfrm>
            <a:off x="10766322" y="6313683"/>
            <a:ext cx="656303" cy="365125"/>
          </a:xfrm>
        </p:spPr>
        <p:txBody>
          <a:bodyPr/>
          <a:lstStyle>
            <a:lvl1pPr>
              <a:defRPr sz="1200">
                <a:solidFill>
                  <a:schemeClr val="bg1"/>
                </a:solidFill>
              </a:defRPr>
            </a:lvl1pPr>
          </a:lstStyle>
          <a:p>
            <a:fld id="{D63B8D7F-266E-41A3-B950-9989D28316EA}" type="slidenum">
              <a:rPr lang="en-CA" smtClean="0"/>
              <a:pPr/>
              <a:t>‹#›</a:t>
            </a:fld>
            <a:endParaRPr lang="en-CA" dirty="0"/>
          </a:p>
        </p:txBody>
      </p:sp>
    </p:spTree>
    <p:extLst>
      <p:ext uri="{BB962C8B-B14F-4D97-AF65-F5344CB8AC3E}">
        <p14:creationId xmlns:p14="http://schemas.microsoft.com/office/powerpoint/2010/main" val="240510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4"/>
            <a:ext cx="12193269" cy="6857285"/>
          </a:xfrm>
          <a:prstGeom prst="rect">
            <a:avLst/>
          </a:prstGeom>
        </p:spPr>
      </p:pic>
      <p:sp>
        <p:nvSpPr>
          <p:cNvPr id="2" name="Title 1"/>
          <p:cNvSpPr>
            <a:spLocks noGrp="1"/>
          </p:cNvSpPr>
          <p:nvPr>
            <p:ph type="title"/>
          </p:nvPr>
        </p:nvSpPr>
        <p:spPr>
          <a:xfrm>
            <a:off x="831850" y="1709738"/>
            <a:ext cx="10515600" cy="1072791"/>
          </a:xfrm>
        </p:spPr>
        <p:txBody>
          <a:bodyPr anchor="b"/>
          <a:lstStyle>
            <a:lvl1pPr>
              <a:defRPr sz="6000"/>
            </a:lvl1pPr>
          </a:lstStyle>
          <a:p>
            <a:r>
              <a:rPr lang="en-US" dirty="0"/>
              <a:t>Click to edit Master title style</a:t>
            </a:r>
            <a:endParaRPr lang="en-CA" dirty="0"/>
          </a:p>
        </p:txBody>
      </p:sp>
      <p:sp>
        <p:nvSpPr>
          <p:cNvPr id="3" name="Text Placeholder 2"/>
          <p:cNvSpPr>
            <a:spLocks noGrp="1"/>
          </p:cNvSpPr>
          <p:nvPr>
            <p:ph type="body" idx="1"/>
          </p:nvPr>
        </p:nvSpPr>
        <p:spPr>
          <a:xfrm>
            <a:off x="831850" y="2939846"/>
            <a:ext cx="10515600" cy="281202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FB0C1B0-7A32-4360-A10E-21A7D0E73CB2}" type="datetimeFigureOut">
              <a:rPr lang="en-CA" smtClean="0"/>
              <a:t>2023-10-03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3B8D7F-266E-41A3-B950-9989D28316EA}" type="slidenum">
              <a:rPr lang="en-CA" smtClean="0"/>
              <a:t>‹#›</a:t>
            </a:fld>
            <a:endParaRPr lang="en-CA"/>
          </a:p>
        </p:txBody>
      </p:sp>
    </p:spTree>
    <p:extLst>
      <p:ext uri="{BB962C8B-B14F-4D97-AF65-F5344CB8AC3E}">
        <p14:creationId xmlns:p14="http://schemas.microsoft.com/office/powerpoint/2010/main" val="48048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4.png"/><Relationship Id="rId5" Type="http://schemas.openxmlformats.org/officeDocument/2006/relationships/slideLayout" Target="../slideLayouts/slideLayout23.xml"/><Relationship Id="rId10" Type="http://schemas.openxmlformats.org/officeDocument/2006/relationships/image" Target="../media/image3.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6" y="-1"/>
            <a:ext cx="12191013" cy="685855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3227439" y="6341397"/>
            <a:ext cx="1354393" cy="365125"/>
          </a:xfrm>
          <a:prstGeom prst="rect">
            <a:avLst/>
          </a:prstGeom>
        </p:spPr>
        <p:txBody>
          <a:bodyPr vert="horz" lIns="91440" tIns="45720" rIns="91440" bIns="45720" rtlCol="0" anchor="ctr"/>
          <a:lstStyle>
            <a:lvl1pPr algn="l">
              <a:defRPr sz="1000">
                <a:solidFill>
                  <a:schemeClr val="bg2">
                    <a:lumMod val="90000"/>
                  </a:schemeClr>
                </a:solidFill>
                <a:latin typeface="Arial" panose="020B0604020202020204" pitchFamily="34" charset="0"/>
                <a:cs typeface="Arial" panose="020B0604020202020204" pitchFamily="34" charset="0"/>
              </a:defRPr>
            </a:lvl1pPr>
          </a:lstStyle>
          <a:p>
            <a:fld id="{2FB0C1B0-7A32-4360-A10E-21A7D0E73CB2}" type="datetimeFigureOut">
              <a:rPr lang="en-CA" smtClean="0"/>
              <a:pPr/>
              <a:t>2023-10-03</a:t>
            </a:fld>
            <a:endParaRPr lang="en-CA" dirty="0"/>
          </a:p>
        </p:txBody>
      </p:sp>
      <p:sp>
        <p:nvSpPr>
          <p:cNvPr id="5" name="Footer Placeholder 4"/>
          <p:cNvSpPr>
            <a:spLocks noGrp="1"/>
          </p:cNvSpPr>
          <p:nvPr>
            <p:ph type="ftr" sz="quarter" idx="3"/>
          </p:nvPr>
        </p:nvSpPr>
        <p:spPr>
          <a:xfrm>
            <a:off x="4660490" y="6346518"/>
            <a:ext cx="6253316" cy="365125"/>
          </a:xfrm>
          <a:prstGeom prst="rect">
            <a:avLst/>
          </a:prstGeom>
        </p:spPr>
        <p:txBody>
          <a:bodyPr vert="horz" lIns="91440" tIns="45720" rIns="91440" bIns="45720" rtlCol="0" anchor="ctr"/>
          <a:lstStyle>
            <a:lvl1pPr algn="l">
              <a:defRPr sz="1000">
                <a:solidFill>
                  <a:schemeClr val="bg2">
                    <a:lumMod val="90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10913806" y="6346518"/>
            <a:ext cx="439994"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D63B8D7F-266E-41A3-B950-9989D28316EA}" type="slidenum">
              <a:rPr lang="en-CA" smtClean="0"/>
              <a:pPr/>
              <a:t>‹#›</a:t>
            </a:fld>
            <a:endParaRPr lang="en-CA" dirty="0"/>
          </a:p>
        </p:txBody>
      </p:sp>
    </p:spTree>
    <p:extLst>
      <p:ext uri="{BB962C8B-B14F-4D97-AF65-F5344CB8AC3E}">
        <p14:creationId xmlns:p14="http://schemas.microsoft.com/office/powerpoint/2010/main" val="364260738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57" r:id="rId6"/>
    <p:sldLayoutId id="2147483677" r:id="rId7"/>
  </p:sldLayoutIdLst>
  <p:txStyles>
    <p:titleStyle>
      <a:lvl1pPr algn="l" defTabSz="914400" rtl="0" eaLnBrk="1" latinLnBrk="0" hangingPunct="1">
        <a:lnSpc>
          <a:spcPct val="90000"/>
        </a:lnSpc>
        <a:spcBef>
          <a:spcPct val="0"/>
        </a:spcBef>
        <a:buNone/>
        <a:defRPr sz="4400" kern="1200">
          <a:solidFill>
            <a:srgbClr val="FF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714"/>
            <a:ext cx="12193272" cy="685728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3227439" y="6341397"/>
            <a:ext cx="1354393" cy="365125"/>
          </a:xfrm>
          <a:prstGeom prst="rect">
            <a:avLst/>
          </a:prstGeom>
        </p:spPr>
        <p:txBody>
          <a:bodyPr vert="horz" lIns="91440" tIns="45720" rIns="91440" bIns="45720" rtlCol="0" anchor="ctr"/>
          <a:lstStyle>
            <a:lvl1pPr algn="l">
              <a:defRPr sz="1000">
                <a:solidFill>
                  <a:schemeClr val="bg2">
                    <a:lumMod val="90000"/>
                  </a:schemeClr>
                </a:solidFill>
                <a:latin typeface="Arial" panose="020B0604020202020204" pitchFamily="34" charset="0"/>
                <a:cs typeface="Arial" panose="020B0604020202020204" pitchFamily="34" charset="0"/>
              </a:defRPr>
            </a:lvl1pPr>
          </a:lstStyle>
          <a:p>
            <a:fld id="{2FB0C1B0-7A32-4360-A10E-21A7D0E73CB2}" type="datetimeFigureOut">
              <a:rPr lang="en-CA" smtClean="0"/>
              <a:pPr/>
              <a:t>2023-10-03</a:t>
            </a:fld>
            <a:endParaRPr lang="en-CA" dirty="0"/>
          </a:p>
        </p:txBody>
      </p:sp>
      <p:sp>
        <p:nvSpPr>
          <p:cNvPr id="5" name="Footer Placeholder 4"/>
          <p:cNvSpPr>
            <a:spLocks noGrp="1"/>
          </p:cNvSpPr>
          <p:nvPr>
            <p:ph type="ftr" sz="quarter" idx="3"/>
          </p:nvPr>
        </p:nvSpPr>
        <p:spPr>
          <a:xfrm>
            <a:off x="4660490" y="6346518"/>
            <a:ext cx="6253316" cy="365125"/>
          </a:xfrm>
          <a:prstGeom prst="rect">
            <a:avLst/>
          </a:prstGeom>
        </p:spPr>
        <p:txBody>
          <a:bodyPr vert="horz" lIns="91440" tIns="45720" rIns="91440" bIns="45720" rtlCol="0" anchor="ctr"/>
          <a:lstStyle>
            <a:lvl1pPr algn="l">
              <a:defRPr sz="1000">
                <a:solidFill>
                  <a:schemeClr val="bg2">
                    <a:lumMod val="90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10913806" y="6346518"/>
            <a:ext cx="439994"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D63B8D7F-266E-41A3-B950-9989D28316EA}" type="slidenum">
              <a:rPr lang="en-CA" smtClean="0"/>
              <a:pPr/>
              <a:t>‹#›</a:t>
            </a:fld>
            <a:endParaRPr lang="en-CA" dirty="0"/>
          </a:p>
        </p:txBody>
      </p:sp>
    </p:spTree>
    <p:extLst>
      <p:ext uri="{BB962C8B-B14F-4D97-AF65-F5344CB8AC3E}">
        <p14:creationId xmlns:p14="http://schemas.microsoft.com/office/powerpoint/2010/main" val="12211684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rgbClr val="FF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714"/>
            <a:ext cx="12193272" cy="6857286"/>
          </a:xfrm>
          <a:prstGeom prst="rect">
            <a:avLst/>
          </a:prstGeom>
        </p:spPr>
      </p:pic>
      <p:sp>
        <p:nvSpPr>
          <p:cNvPr id="2" name="Title Placeholder 1"/>
          <p:cNvSpPr>
            <a:spLocks noGrp="1"/>
          </p:cNvSpPr>
          <p:nvPr>
            <p:ph type="title"/>
          </p:nvPr>
        </p:nvSpPr>
        <p:spPr>
          <a:xfrm>
            <a:off x="1346200" y="365125"/>
            <a:ext cx="10007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1346200" y="1825625"/>
            <a:ext cx="10007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151" y="5179972"/>
            <a:ext cx="4365526" cy="1567513"/>
          </a:xfrm>
          <a:prstGeom prst="rect">
            <a:avLst/>
          </a:prstGeom>
        </p:spPr>
      </p:pic>
    </p:spTree>
    <p:extLst>
      <p:ext uri="{BB962C8B-B14F-4D97-AF65-F5344CB8AC3E}">
        <p14:creationId xmlns:p14="http://schemas.microsoft.com/office/powerpoint/2010/main" val="372829561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5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package" Target="../embeddings/Microsoft_Word_Document.docx"/><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33.png"/><Relationship Id="rId4" Type="http://schemas.openxmlformats.org/officeDocument/2006/relationships/image" Target="../media/image1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145.png"/></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15.xml"/><Relationship Id="rId5" Type="http://schemas.openxmlformats.org/officeDocument/2006/relationships/image" Target="../media/image156.png"/><Relationship Id="rId4" Type="http://schemas.openxmlformats.org/officeDocument/2006/relationships/image" Target="../media/image155.png"/></Relationships>
</file>

<file path=ppt/slides/_rels/slide1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package" Target="../embeddings/Microsoft_Word_Document1.docx"/><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0.xml"/><Relationship Id="rId4" Type="http://schemas.openxmlformats.org/officeDocument/2006/relationships/image" Target="../media/image178.png"/></Relationships>
</file>

<file path=ppt/slides/_rels/slide15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hyperlink" Target="https://ascopost.com/news/september-2023/aacr-issues-annual-cancer-progress-report/" TargetMode="Externa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5.xml"/><Relationship Id="rId4" Type="http://schemas.openxmlformats.org/officeDocument/2006/relationships/image" Target="../media/image30.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5.xml"/><Relationship Id="rId5" Type="http://schemas.openxmlformats.org/officeDocument/2006/relationships/image" Target="../media/image34.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4666" y="411479"/>
            <a:ext cx="10132484" cy="4949211"/>
          </a:xfrm>
        </p:spPr>
        <p:txBody>
          <a:bodyPr>
            <a:normAutofit fontScale="90000"/>
          </a:bodyPr>
          <a:lstStyle/>
          <a:p>
            <a:pPr algn="ctr"/>
            <a:br>
              <a:rPr lang="en-CA" sz="4400" dirty="0"/>
            </a:br>
            <a:r>
              <a:rPr lang="en-CA" sz="4400" dirty="0"/>
              <a:t>“CGEA fer de lance de la lute </a:t>
            </a:r>
            <a:r>
              <a:rPr lang="en-CA" sz="4400" dirty="0" err="1"/>
              <a:t>contre</a:t>
            </a:r>
            <a:r>
              <a:rPr lang="en-CA" sz="4400" dirty="0"/>
              <a:t> le Cancer </a:t>
            </a:r>
            <a:r>
              <a:rPr lang="en-CA" sz="4400" dirty="0" err="1"/>
              <a:t>en</a:t>
            </a:r>
            <a:r>
              <a:rPr lang="en-CA" sz="4400" dirty="0"/>
              <a:t> RDC”</a:t>
            </a:r>
            <a:br>
              <a:rPr lang="en-CA" sz="4400" dirty="0"/>
            </a:br>
            <a:r>
              <a:rPr lang="en-CA" sz="2700" dirty="0"/>
              <a:t>October 2-4, 2023</a:t>
            </a:r>
            <a:br>
              <a:rPr lang="en-CA" sz="2700" dirty="0"/>
            </a:br>
            <a:br>
              <a:rPr lang="en-CA" dirty="0"/>
            </a:br>
            <a:r>
              <a:rPr lang="en-CA" sz="2700" dirty="0"/>
              <a:t>Thierry M Muanza, BA, MSc, MD, FRCPC</a:t>
            </a:r>
            <a:br>
              <a:rPr lang="en-CA" sz="2700" dirty="0"/>
            </a:br>
            <a:r>
              <a:rPr lang="en-CA" sz="2700" dirty="0"/>
              <a:t>A. Professor</a:t>
            </a:r>
            <a:br>
              <a:rPr lang="en-CA" sz="2700" dirty="0"/>
            </a:br>
            <a:br>
              <a:rPr lang="en-CA" sz="2700" dirty="0"/>
            </a:br>
            <a:r>
              <a:rPr lang="en-CA" sz="3100" dirty="0"/>
              <a:t>Dept. Oncology, Neurosurgery  &amp; Exp. Medicine</a:t>
            </a:r>
            <a:br>
              <a:rPr lang="en-CA" sz="3100" dirty="0"/>
            </a:br>
            <a:br>
              <a:rPr lang="en-CA" sz="3100" dirty="0"/>
            </a:br>
            <a:r>
              <a:rPr lang="en-CA" sz="2700" dirty="0"/>
              <a:t>McGill University</a:t>
            </a:r>
            <a:br>
              <a:rPr lang="en-CA" sz="2700" dirty="0"/>
            </a:br>
            <a:r>
              <a:rPr lang="en-CA" sz="2700" dirty="0"/>
              <a:t>Montreal, Canada</a:t>
            </a:r>
          </a:p>
        </p:txBody>
      </p:sp>
      <p:pic>
        <p:nvPicPr>
          <p:cNvPr id="1026" name="Picture 2" descr="Jewish General Hospital | JGH Logo">
            <a:extLst>
              <a:ext uri="{FF2B5EF4-FFF2-40B4-BE49-F238E27FC236}">
                <a16:creationId xmlns:a16="http://schemas.microsoft.com/office/drawing/2014/main" id="{48F90A38-D121-F3C7-9343-8ED8E1B52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3220" y="5360691"/>
            <a:ext cx="3707756" cy="1273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ABA23E-2F56-5FD8-53FC-E272A6E15B1D}"/>
              </a:ext>
            </a:extLst>
          </p:cNvPr>
          <p:cNvPicPr>
            <a:picLocks noChangeAspect="1"/>
          </p:cNvPicPr>
          <p:nvPr/>
        </p:nvPicPr>
        <p:blipFill>
          <a:blip r:embed="rId3"/>
          <a:stretch>
            <a:fillRect/>
          </a:stretch>
        </p:blipFill>
        <p:spPr>
          <a:xfrm>
            <a:off x="3194421" y="5634991"/>
            <a:ext cx="4465447" cy="644268"/>
          </a:xfrm>
          <a:prstGeom prst="rect">
            <a:avLst/>
          </a:prstGeom>
        </p:spPr>
      </p:pic>
    </p:spTree>
    <p:extLst>
      <p:ext uri="{BB962C8B-B14F-4D97-AF65-F5344CB8AC3E}">
        <p14:creationId xmlns:p14="http://schemas.microsoft.com/office/powerpoint/2010/main" val="245073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Radiobiology &amp; Radiotherapy</a:t>
            </a:r>
          </a:p>
        </p:txBody>
      </p:sp>
      <p:sp>
        <p:nvSpPr>
          <p:cNvPr id="28674" name="Rectangle 3"/>
          <p:cNvSpPr>
            <a:spLocks noGrp="1" noChangeArrowheads="1"/>
          </p:cNvSpPr>
          <p:nvPr>
            <p:ph idx="4294967295"/>
          </p:nvPr>
        </p:nvSpPr>
        <p:spPr>
          <a:xfrm>
            <a:off x="1981200" y="1600201"/>
            <a:ext cx="8229600" cy="4525963"/>
          </a:xfrm>
          <a:prstGeom prst="rect">
            <a:avLst/>
          </a:prstGeom>
        </p:spPr>
        <p:txBody>
          <a:bodyPr/>
          <a:lstStyle/>
          <a:p>
            <a:r>
              <a:rPr lang="en-US">
                <a:latin typeface="Calibri" charset="0"/>
                <a:ea typeface="ＭＳ Ｐゴシック" charset="0"/>
                <a:cs typeface="ＭＳ Ｐゴシック" charset="0"/>
              </a:rPr>
              <a:t>The study of the interaction of ionizing radiation on living things</a:t>
            </a:r>
          </a:p>
          <a:p>
            <a:pPr lvl="1"/>
            <a:r>
              <a:rPr lang="en-US">
                <a:latin typeface="Calibri" charset="0"/>
                <a:ea typeface="ＭＳ Ｐゴシック" charset="0"/>
              </a:rPr>
              <a:t>excitation or ionization</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The medical use of ionizing radiation to treat malignant disease.</a:t>
            </a:r>
          </a:p>
        </p:txBody>
      </p:sp>
    </p:spTree>
    <p:extLst>
      <p:ext uri="{BB962C8B-B14F-4D97-AF65-F5344CB8AC3E}">
        <p14:creationId xmlns:p14="http://schemas.microsoft.com/office/powerpoint/2010/main" val="3524957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913589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959100" y="237566"/>
          <a:ext cx="6527800" cy="6143811"/>
        </p:xfrm>
        <a:graphic>
          <a:graphicData uri="http://schemas.openxmlformats.org/presentationml/2006/ole">
            <mc:AlternateContent xmlns:mc="http://schemas.openxmlformats.org/markup-compatibility/2006">
              <mc:Choice xmlns:v="urn:schemas-microsoft-com:vml" Requires="v">
                <p:oleObj name="Document" r:id="rId2" imgW="5613400" imgH="5283200" progId="Word.Document.12">
                  <p:embed/>
                </p:oleObj>
              </mc:Choice>
              <mc:Fallback>
                <p:oleObj name="Document" r:id="rId2" imgW="5613400" imgH="5283200" progId="Word.Document.12">
                  <p:embed/>
                  <p:pic>
                    <p:nvPicPr>
                      <p:cNvPr id="4" name="Object 3"/>
                      <p:cNvPicPr/>
                      <p:nvPr/>
                    </p:nvPicPr>
                    <p:blipFill>
                      <a:blip r:embed="rId3"/>
                      <a:stretch>
                        <a:fillRect/>
                      </a:stretch>
                    </p:blipFill>
                    <p:spPr>
                      <a:xfrm>
                        <a:off x="2959100" y="237566"/>
                        <a:ext cx="6527800" cy="6143811"/>
                      </a:xfrm>
                      <a:prstGeom prst="rect">
                        <a:avLst/>
                      </a:prstGeom>
                    </p:spPr>
                  </p:pic>
                </p:oleObj>
              </mc:Fallback>
            </mc:AlternateContent>
          </a:graphicData>
        </a:graphic>
      </p:graphicFrame>
    </p:spTree>
    <p:extLst>
      <p:ext uri="{BB962C8B-B14F-4D97-AF65-F5344CB8AC3E}">
        <p14:creationId xmlns:p14="http://schemas.microsoft.com/office/powerpoint/2010/main" val="5103654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5375" y="1024231"/>
            <a:ext cx="6578600" cy="4610100"/>
          </a:xfrm>
          <a:prstGeom prst="rect">
            <a:avLst/>
          </a:prstGeom>
        </p:spPr>
      </p:pic>
    </p:spTree>
    <p:extLst>
      <p:ext uri="{BB962C8B-B14F-4D97-AF65-F5344CB8AC3E}">
        <p14:creationId xmlns:p14="http://schemas.microsoft.com/office/powerpoint/2010/main" val="3179572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5028301"/>
            <a:ext cx="4953043" cy="1737910"/>
          </a:xfrm>
          <a:prstGeom prst="rect">
            <a:avLst/>
          </a:prstGeom>
        </p:spPr>
      </p:pic>
      <p:pic>
        <p:nvPicPr>
          <p:cNvPr id="3" name="Picture 2"/>
          <p:cNvPicPr>
            <a:picLocks noChangeAspect="1"/>
          </p:cNvPicPr>
          <p:nvPr/>
        </p:nvPicPr>
        <p:blipFill>
          <a:blip r:embed="rId3"/>
          <a:stretch>
            <a:fillRect/>
          </a:stretch>
        </p:blipFill>
        <p:spPr>
          <a:xfrm>
            <a:off x="1524000" y="0"/>
            <a:ext cx="3657600" cy="2222500"/>
          </a:xfrm>
          <a:prstGeom prst="rect">
            <a:avLst/>
          </a:prstGeom>
        </p:spPr>
      </p:pic>
      <p:pic>
        <p:nvPicPr>
          <p:cNvPr id="4" name="Picture 3"/>
          <p:cNvPicPr>
            <a:picLocks noChangeAspect="1"/>
          </p:cNvPicPr>
          <p:nvPr/>
        </p:nvPicPr>
        <p:blipFill>
          <a:blip r:embed="rId4"/>
          <a:stretch>
            <a:fillRect/>
          </a:stretch>
        </p:blipFill>
        <p:spPr>
          <a:xfrm>
            <a:off x="7355986" y="1"/>
            <a:ext cx="3312014" cy="2488301"/>
          </a:xfrm>
          <a:prstGeom prst="rect">
            <a:avLst/>
          </a:prstGeom>
        </p:spPr>
      </p:pic>
      <p:pic>
        <p:nvPicPr>
          <p:cNvPr id="5" name="Picture 4"/>
          <p:cNvPicPr>
            <a:picLocks noChangeAspect="1"/>
          </p:cNvPicPr>
          <p:nvPr/>
        </p:nvPicPr>
        <p:blipFill>
          <a:blip r:embed="rId5"/>
          <a:stretch>
            <a:fillRect/>
          </a:stretch>
        </p:blipFill>
        <p:spPr>
          <a:xfrm>
            <a:off x="7734300" y="4089399"/>
            <a:ext cx="2933700" cy="2768600"/>
          </a:xfrm>
          <a:prstGeom prst="rect">
            <a:avLst/>
          </a:prstGeom>
        </p:spPr>
      </p:pic>
      <p:pic>
        <p:nvPicPr>
          <p:cNvPr id="6" name="Picture 5"/>
          <p:cNvPicPr>
            <a:picLocks noChangeAspect="1"/>
          </p:cNvPicPr>
          <p:nvPr/>
        </p:nvPicPr>
        <p:blipFill>
          <a:blip r:embed="rId6"/>
          <a:stretch>
            <a:fillRect/>
          </a:stretch>
        </p:blipFill>
        <p:spPr>
          <a:xfrm>
            <a:off x="4193054" y="2488302"/>
            <a:ext cx="3541247" cy="2360831"/>
          </a:xfrm>
          <a:prstGeom prst="rect">
            <a:avLst/>
          </a:prstGeom>
        </p:spPr>
      </p:pic>
    </p:spTree>
    <p:extLst>
      <p:ext uri="{BB962C8B-B14F-4D97-AF65-F5344CB8AC3E}">
        <p14:creationId xmlns:p14="http://schemas.microsoft.com/office/powerpoint/2010/main" val="39148538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052" descr="selec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681711"/>
            <a:ext cx="6469919" cy="4852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596983" y="653587"/>
            <a:ext cx="3269549" cy="369332"/>
          </a:xfrm>
          <a:prstGeom prst="rect">
            <a:avLst/>
          </a:prstGeom>
          <a:noFill/>
        </p:spPr>
        <p:txBody>
          <a:bodyPr wrap="none" rtlCol="0">
            <a:spAutoFit/>
          </a:bodyPr>
          <a:lstStyle/>
          <a:p>
            <a:r>
              <a:rPr lang="en-US" b="1" dirty="0"/>
              <a:t>BRACHYHDR remote </a:t>
            </a:r>
            <a:r>
              <a:rPr lang="en-US" b="1" dirty="0" err="1"/>
              <a:t>afterloader</a:t>
            </a:r>
            <a:endParaRPr lang="en-US" b="1" dirty="0"/>
          </a:p>
        </p:txBody>
      </p:sp>
    </p:spTree>
    <p:extLst>
      <p:ext uri="{BB962C8B-B14F-4D97-AF65-F5344CB8AC3E}">
        <p14:creationId xmlns:p14="http://schemas.microsoft.com/office/powerpoint/2010/main" val="3815168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breast-brachy-cathe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66838"/>
            <a:ext cx="66294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8643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naso_02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0"/>
            <a:ext cx="6096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3426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ant-scou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433705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2" name="Picture 4" descr="seed-implan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43076"/>
            <a:ext cx="4572000" cy="314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90315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Role of Radiotherapy:</a:t>
            </a:r>
            <a:endParaRPr lang="fr-FR">
              <a:latin typeface="Calibri" charset="0"/>
              <a:ea typeface="ＭＳ Ｐゴシック" charset="0"/>
              <a:cs typeface="ＭＳ Ｐゴシック" charset="0"/>
            </a:endParaRPr>
          </a:p>
        </p:txBody>
      </p:sp>
      <p:sp>
        <p:nvSpPr>
          <p:cNvPr id="104450" name="Rectangle 3"/>
          <p:cNvSpPr>
            <a:spLocks noGrp="1" noChangeArrowheads="1"/>
          </p:cNvSpPr>
          <p:nvPr>
            <p:ph sz="half" idx="1"/>
          </p:nvPr>
        </p:nvSpPr>
        <p:spPr>
          <a:prstGeom prst="rect">
            <a:avLst/>
          </a:prstGeom>
        </p:spPr>
        <p:txBody>
          <a:bodyPr>
            <a:normAutofit fontScale="92500" lnSpcReduction="20000"/>
          </a:bodyPr>
          <a:lstStyle/>
          <a:p>
            <a:pPr eaLnBrk="1" hangingPunct="1"/>
            <a:r>
              <a:rPr lang="en-US" dirty="0">
                <a:solidFill>
                  <a:schemeClr val="tx2"/>
                </a:solidFill>
                <a:latin typeface="Calibri" charset="0"/>
                <a:ea typeface="ＭＳ Ｐゴシック" charset="0"/>
                <a:cs typeface="ＭＳ Ｐゴシック" charset="0"/>
              </a:rPr>
              <a:t>Cancer treatment:</a:t>
            </a:r>
          </a:p>
          <a:p>
            <a:pPr lvl="1" eaLnBrk="1" hangingPunct="1"/>
            <a:r>
              <a:rPr lang="en-US" dirty="0">
                <a:solidFill>
                  <a:srgbClr val="66FF33"/>
                </a:solidFill>
                <a:latin typeface="Calibri" charset="0"/>
                <a:ea typeface="ＭＳ Ｐゴシック" charset="0"/>
              </a:rPr>
              <a:t>Curative Primary:</a:t>
            </a:r>
          </a:p>
          <a:p>
            <a:pPr lvl="2" eaLnBrk="1" hangingPunct="1"/>
            <a:r>
              <a:rPr lang="en-US" dirty="0">
                <a:latin typeface="Calibri" charset="0"/>
                <a:ea typeface="ＭＳ Ｐゴシック" charset="0"/>
              </a:rPr>
              <a:t>Prostate cancer.</a:t>
            </a:r>
          </a:p>
          <a:p>
            <a:pPr lvl="2" eaLnBrk="1" hangingPunct="1"/>
            <a:r>
              <a:rPr lang="en-US" dirty="0">
                <a:latin typeface="Calibri" charset="0"/>
                <a:ea typeface="ＭＳ Ｐゴシック" charset="0"/>
              </a:rPr>
              <a:t>Cancer of the head and neck region (early stage)</a:t>
            </a:r>
          </a:p>
          <a:p>
            <a:pPr lvl="2" eaLnBrk="1" hangingPunct="1"/>
            <a:r>
              <a:rPr lang="en-US" dirty="0">
                <a:latin typeface="Calibri" charset="0"/>
                <a:ea typeface="ＭＳ Ｐゴシック" charset="0"/>
              </a:rPr>
              <a:t>Hodgkin</a:t>
            </a:r>
            <a:r>
              <a:rPr lang="ja-JP" altLang="en-US">
                <a:latin typeface="Calibri" charset="0"/>
                <a:ea typeface="ＭＳ Ｐゴシック" charset="0"/>
              </a:rPr>
              <a:t>’</a:t>
            </a:r>
            <a:r>
              <a:rPr lang="en-US" altLang="ja-JP" dirty="0">
                <a:latin typeface="Calibri" charset="0"/>
                <a:ea typeface="ＭＳ Ｐゴシック" charset="0"/>
              </a:rPr>
              <a:t>s disease.</a:t>
            </a:r>
          </a:p>
          <a:p>
            <a:pPr lvl="2" eaLnBrk="1" hangingPunct="1"/>
            <a:r>
              <a:rPr lang="en-US" dirty="0">
                <a:latin typeface="Calibri" charset="0"/>
                <a:ea typeface="ＭＳ Ｐゴシック" charset="0"/>
              </a:rPr>
              <a:t>Cervix cancer.</a:t>
            </a:r>
          </a:p>
          <a:p>
            <a:pPr lvl="2" eaLnBrk="1" hangingPunct="1"/>
            <a:endParaRPr lang="en-US" dirty="0">
              <a:latin typeface="Calibri" charset="0"/>
              <a:ea typeface="ＭＳ Ｐゴシック" charset="0"/>
            </a:endParaRPr>
          </a:p>
          <a:p>
            <a:pPr lvl="1" eaLnBrk="1" hangingPunct="1"/>
            <a:r>
              <a:rPr lang="en-US" dirty="0">
                <a:solidFill>
                  <a:srgbClr val="66FF33"/>
                </a:solidFill>
                <a:latin typeface="Calibri" charset="0"/>
                <a:ea typeface="ＭＳ Ｐゴシック" charset="0"/>
              </a:rPr>
              <a:t>Curative as part of a combined approach:</a:t>
            </a:r>
          </a:p>
          <a:p>
            <a:pPr lvl="2" eaLnBrk="1" hangingPunct="1"/>
            <a:r>
              <a:rPr lang="en-US" dirty="0">
                <a:latin typeface="Calibri" charset="0"/>
                <a:ea typeface="ＭＳ Ｐゴシック" charset="0"/>
              </a:rPr>
              <a:t>Lung cancer.</a:t>
            </a:r>
          </a:p>
          <a:p>
            <a:pPr lvl="2" eaLnBrk="1" hangingPunct="1"/>
            <a:r>
              <a:rPr lang="en-US" dirty="0">
                <a:latin typeface="Calibri" charset="0"/>
                <a:ea typeface="ＭＳ Ｐゴシック" charset="0"/>
              </a:rPr>
              <a:t>Non-Hodgkin Lymphoma.</a:t>
            </a:r>
          </a:p>
          <a:p>
            <a:pPr lvl="2" eaLnBrk="1" hangingPunct="1"/>
            <a:r>
              <a:rPr lang="en-US" dirty="0">
                <a:latin typeface="Calibri" charset="0"/>
                <a:ea typeface="ＭＳ Ｐゴシック" charset="0"/>
              </a:rPr>
              <a:t>Cancer of the Head and Neck Region (advanced stage)</a:t>
            </a:r>
          </a:p>
          <a:p>
            <a:pPr lvl="2" eaLnBrk="1" hangingPunct="1"/>
            <a:r>
              <a:rPr lang="en-US" dirty="0">
                <a:latin typeface="Calibri" charset="0"/>
                <a:ea typeface="ＭＳ Ｐゴシック" charset="0"/>
              </a:rPr>
              <a:t>GI malignancies</a:t>
            </a:r>
            <a:endParaRPr lang="fr-FR" dirty="0">
              <a:latin typeface="Calibri" charset="0"/>
              <a:ea typeface="ＭＳ Ｐゴシック" charset="0"/>
            </a:endParaRPr>
          </a:p>
        </p:txBody>
      </p:sp>
      <p:pic>
        <p:nvPicPr>
          <p:cNvPr id="4" name="Content Placeholder 3" descr="A table with text on it&#10;&#10;Description automatically generated">
            <a:extLst>
              <a:ext uri="{FF2B5EF4-FFF2-40B4-BE49-F238E27FC236}">
                <a16:creationId xmlns:a16="http://schemas.microsoft.com/office/drawing/2014/main" id="{02CED3EF-E17F-6638-2B57-0724C60B400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78167" y="526942"/>
            <a:ext cx="5467973" cy="5377912"/>
          </a:xfrm>
        </p:spPr>
      </p:pic>
    </p:spTree>
    <p:extLst>
      <p:ext uri="{BB962C8B-B14F-4D97-AF65-F5344CB8AC3E}">
        <p14:creationId xmlns:p14="http://schemas.microsoft.com/office/powerpoint/2010/main" val="33395518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2209800" y="0"/>
            <a:ext cx="7772400" cy="1143000"/>
          </a:xfrm>
        </p:spPr>
        <p:txBody>
          <a:bodyPr/>
          <a:lstStyle/>
          <a:p>
            <a:pPr eaLnBrk="1" hangingPunct="1"/>
            <a:r>
              <a:rPr lang="en-US">
                <a:latin typeface="Calibri" charset="0"/>
                <a:ea typeface="ＭＳ Ｐゴシック" charset="0"/>
                <a:cs typeface="ＭＳ Ｐゴシック" charset="0"/>
              </a:rPr>
              <a:t>Role of Radiotherapy:</a:t>
            </a:r>
            <a:endParaRPr lang="fr-FR">
              <a:latin typeface="Calibri" charset="0"/>
              <a:ea typeface="ＭＳ Ｐゴシック" charset="0"/>
              <a:cs typeface="ＭＳ Ｐゴシック" charset="0"/>
            </a:endParaRPr>
          </a:p>
        </p:txBody>
      </p:sp>
      <p:sp>
        <p:nvSpPr>
          <p:cNvPr id="106498" name="Rectangle 3"/>
          <p:cNvSpPr>
            <a:spLocks noGrp="1" noChangeArrowheads="1"/>
          </p:cNvSpPr>
          <p:nvPr>
            <p:ph type="body" idx="4294967295"/>
          </p:nvPr>
        </p:nvSpPr>
        <p:spPr>
          <a:xfrm>
            <a:off x="1981200" y="1219200"/>
            <a:ext cx="8382000" cy="4572000"/>
          </a:xfrm>
          <a:prstGeom prst="rect">
            <a:avLst/>
          </a:prstGeom>
        </p:spPr>
        <p:txBody>
          <a:bodyPr/>
          <a:lstStyle/>
          <a:p>
            <a:pPr eaLnBrk="1" hangingPunct="1"/>
            <a:r>
              <a:rPr lang="en-US">
                <a:solidFill>
                  <a:schemeClr val="tx2"/>
                </a:solidFill>
                <a:latin typeface="Calibri" charset="0"/>
                <a:ea typeface="ＭＳ Ｐゴシック" charset="0"/>
                <a:cs typeface="ＭＳ Ｐゴシック" charset="0"/>
              </a:rPr>
              <a:t>Cancer treatment:</a:t>
            </a:r>
          </a:p>
          <a:p>
            <a:pPr lvl="1" eaLnBrk="1" hangingPunct="1"/>
            <a:r>
              <a:rPr lang="en-US">
                <a:solidFill>
                  <a:srgbClr val="66FF33"/>
                </a:solidFill>
                <a:latin typeface="Calibri" charset="0"/>
                <a:ea typeface="ＭＳ Ｐゴシック" charset="0"/>
              </a:rPr>
              <a:t>Curative Adjuvant to surgery:</a:t>
            </a:r>
          </a:p>
          <a:p>
            <a:pPr lvl="2" eaLnBrk="1" hangingPunct="1"/>
            <a:r>
              <a:rPr lang="en-US">
                <a:latin typeface="Calibri" charset="0"/>
                <a:ea typeface="ＭＳ Ｐゴシック" charset="0"/>
              </a:rPr>
              <a:t>Breast cancer.</a:t>
            </a:r>
          </a:p>
          <a:p>
            <a:pPr lvl="2" eaLnBrk="1" hangingPunct="1"/>
            <a:r>
              <a:rPr lang="en-US">
                <a:latin typeface="Calibri" charset="0"/>
                <a:ea typeface="ＭＳ Ｐゴシック" charset="0"/>
              </a:rPr>
              <a:t>Sarcoma.</a:t>
            </a:r>
          </a:p>
          <a:p>
            <a:pPr lvl="2" eaLnBrk="1" hangingPunct="1"/>
            <a:r>
              <a:rPr lang="en-US">
                <a:latin typeface="Calibri" charset="0"/>
                <a:ea typeface="ＭＳ Ｐゴシック" charset="0"/>
              </a:rPr>
              <a:t>Cancer of the Head and Neck region.</a:t>
            </a:r>
          </a:p>
          <a:p>
            <a:pPr lvl="2" eaLnBrk="1" hangingPunct="1"/>
            <a:r>
              <a:rPr lang="en-US">
                <a:latin typeface="Calibri" charset="0"/>
                <a:ea typeface="ＭＳ Ｐゴシック" charset="0"/>
              </a:rPr>
              <a:t>Carcinoma of the rectum.</a:t>
            </a:r>
          </a:p>
          <a:p>
            <a:pPr lvl="2" eaLnBrk="1" hangingPunct="1"/>
            <a:r>
              <a:rPr lang="en-US">
                <a:latin typeface="Calibri" charset="0"/>
                <a:ea typeface="ＭＳ Ｐゴシック" charset="0"/>
              </a:rPr>
              <a:t>Tumors of the Central Nervous Systems</a:t>
            </a:r>
          </a:p>
        </p:txBody>
      </p:sp>
    </p:spTree>
    <p:extLst>
      <p:ext uri="{BB962C8B-B14F-4D97-AF65-F5344CB8AC3E}">
        <p14:creationId xmlns:p14="http://schemas.microsoft.com/office/powerpoint/2010/main" val="387209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0"/>
          <p:cNvSpPr>
            <a:spLocks noGrp="1"/>
          </p:cNvSpPr>
          <p:nvPr>
            <p:ph type="title"/>
          </p:nvPr>
        </p:nvSpPr>
        <p:spPr/>
        <p:txBody>
          <a:bodyPr/>
          <a:lstStyle/>
          <a:p>
            <a:pPr eaLnBrk="1" hangingPunct="1"/>
            <a:r>
              <a:rPr lang="en-US">
                <a:latin typeface="Calibri" charset="0"/>
                <a:ea typeface="ＭＳ Ｐゴシック" charset="0"/>
                <a:cs typeface="ＭＳ Ｐゴシック" charset="0"/>
              </a:rPr>
              <a:t> X-rays</a:t>
            </a:r>
          </a:p>
        </p:txBody>
      </p:sp>
      <p:sp>
        <p:nvSpPr>
          <p:cNvPr id="16386" name="Content Placeholder 4"/>
          <p:cNvSpPr>
            <a:spLocks noGrp="1"/>
          </p:cNvSpPr>
          <p:nvPr>
            <p:ph sz="half" idx="4294967295"/>
          </p:nvPr>
        </p:nvSpPr>
        <p:spPr>
          <a:xfrm>
            <a:off x="1981200" y="1600201"/>
            <a:ext cx="4038600" cy="4525963"/>
          </a:xfrm>
          <a:prstGeom prst="rect">
            <a:avLst/>
          </a:prstGeom>
        </p:spPr>
        <p:txBody>
          <a:bodyPr/>
          <a:lstStyle/>
          <a:p>
            <a:pPr eaLnBrk="1" hangingPunct="1"/>
            <a:r>
              <a:rPr lang="en-US">
                <a:latin typeface="Calibri" charset="0"/>
                <a:ea typeface="ＭＳ Ｐゴシック" charset="0"/>
                <a:cs typeface="ＭＳ Ｐゴシック" charset="0"/>
              </a:rPr>
              <a:t>1895 Roentgen discovery of X-rays</a:t>
            </a:r>
          </a:p>
          <a:p>
            <a:pPr eaLnBrk="1" hangingPunct="1"/>
            <a:r>
              <a:rPr lang="en-US">
                <a:latin typeface="Calibri" charset="0"/>
                <a:ea typeface="ＭＳ Ｐゴシック" charset="0"/>
                <a:cs typeface="ＭＳ Ｐゴシック" charset="0"/>
              </a:rPr>
              <a:t>1896, 1</a:t>
            </a:r>
            <a:r>
              <a:rPr lang="en-US" baseline="30000">
                <a:latin typeface="Calibri" charset="0"/>
                <a:ea typeface="ＭＳ Ｐゴシック" charset="0"/>
                <a:cs typeface="ＭＳ Ｐゴシック" charset="0"/>
              </a:rPr>
              <a:t>st</a:t>
            </a:r>
            <a:r>
              <a:rPr lang="en-US">
                <a:latin typeface="Calibri" charset="0"/>
                <a:ea typeface="ＭＳ Ｐゴシック" charset="0"/>
                <a:cs typeface="ＭＳ Ｐゴシック" charset="0"/>
              </a:rPr>
              <a:t> medical use reported in Lancet (Dx)</a:t>
            </a:r>
          </a:p>
          <a:p>
            <a:pPr lvl="1" eaLnBrk="1" hangingPunct="1"/>
            <a:r>
              <a:rPr lang="en-US">
                <a:latin typeface="Calibri" charset="0"/>
                <a:ea typeface="ＭＳ Ｐゴシック" charset="0"/>
              </a:rPr>
              <a:t>X-ray of sailor</a:t>
            </a:r>
            <a:r>
              <a:rPr lang="ja-JP" altLang="en-US">
                <a:latin typeface="Calibri" charset="0"/>
                <a:ea typeface="ＭＳ Ｐゴシック" charset="0"/>
              </a:rPr>
              <a:t>’</a:t>
            </a:r>
            <a:r>
              <a:rPr lang="en-US" altLang="ja-JP">
                <a:latin typeface="Calibri" charset="0"/>
                <a:ea typeface="ＭＳ Ｐゴシック" charset="0"/>
              </a:rPr>
              <a:t>s backbone to remove piece of a knife</a:t>
            </a:r>
          </a:p>
          <a:p>
            <a:pPr eaLnBrk="1" hangingPunct="1">
              <a:buFont typeface="Arial" charset="0"/>
              <a:buNone/>
            </a:pPr>
            <a:r>
              <a:rPr lang="en-US">
                <a:latin typeface="Calibri" charset="0"/>
                <a:ea typeface="ＭＳ Ｐゴシック" charset="0"/>
                <a:cs typeface="ＭＳ Ｐゴシック" charset="0"/>
              </a:rPr>
              <a:t>1896, L. Freund treatment of a hairy mole  before Vienna Medical Society</a:t>
            </a:r>
          </a:p>
          <a:p>
            <a:pPr eaLnBrk="1" hangingPunct="1">
              <a:buFont typeface="Arial" charset="0"/>
              <a:buNone/>
            </a:pPr>
            <a:endParaRPr lang="en-US">
              <a:latin typeface="Calibri" charset="0"/>
              <a:ea typeface="ＭＳ Ｐゴシック" charset="0"/>
              <a:cs typeface="ＭＳ Ｐゴシック" charset="0"/>
            </a:endParaRPr>
          </a:p>
        </p:txBody>
      </p:sp>
      <p:sp>
        <p:nvSpPr>
          <p:cNvPr id="16387" name="Content Placeholder 11"/>
          <p:cNvSpPr>
            <a:spLocks noGrp="1"/>
          </p:cNvSpPr>
          <p:nvPr>
            <p:ph sz="half" idx="4294967295"/>
          </p:nvPr>
        </p:nvSpPr>
        <p:spPr>
          <a:xfrm>
            <a:off x="6172200" y="1600201"/>
            <a:ext cx="4038600" cy="4525963"/>
          </a:xfrm>
          <a:prstGeom prst="rect">
            <a:avLst/>
          </a:prstGeom>
        </p:spPr>
        <p:txBody>
          <a:bodyPr/>
          <a:lstStyle/>
          <a:p>
            <a:pPr eaLnBrk="1" hangingPunct="1">
              <a:buFont typeface="Arial" charset="0"/>
              <a:buNone/>
            </a:pPr>
            <a:endParaRPr lang="fr-FR">
              <a:latin typeface="Calibri" charset="0"/>
              <a:ea typeface="ＭＳ Ｐゴシック" charset="0"/>
              <a:cs typeface="ＭＳ Ｐゴシック" charset="0"/>
            </a:endParaRPr>
          </a:p>
        </p:txBody>
      </p:sp>
      <p:pic>
        <p:nvPicPr>
          <p:cNvPr id="1638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8038" y="1600200"/>
            <a:ext cx="18669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8038" y="4438650"/>
            <a:ext cx="26797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24750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2209800" y="0"/>
            <a:ext cx="7772400" cy="1143000"/>
          </a:xfrm>
        </p:spPr>
        <p:txBody>
          <a:bodyPr/>
          <a:lstStyle/>
          <a:p>
            <a:pPr eaLnBrk="1" hangingPunct="1"/>
            <a:r>
              <a:rPr lang="en-US">
                <a:latin typeface="Calibri" charset="0"/>
                <a:ea typeface="ＭＳ Ｐゴシック" charset="0"/>
                <a:cs typeface="ＭＳ Ｐゴシック" charset="0"/>
              </a:rPr>
              <a:t>Role of Radiotherapy:</a:t>
            </a:r>
            <a:endParaRPr lang="fr-FR">
              <a:latin typeface="Calibri" charset="0"/>
              <a:ea typeface="ＭＳ Ｐゴシック" charset="0"/>
              <a:cs typeface="ＭＳ Ｐゴシック" charset="0"/>
            </a:endParaRPr>
          </a:p>
        </p:txBody>
      </p:sp>
      <p:sp>
        <p:nvSpPr>
          <p:cNvPr id="108546" name="Rectangle 3"/>
          <p:cNvSpPr>
            <a:spLocks noGrp="1" noChangeArrowheads="1"/>
          </p:cNvSpPr>
          <p:nvPr>
            <p:ph type="body" idx="4294967295"/>
          </p:nvPr>
        </p:nvSpPr>
        <p:spPr>
          <a:xfrm>
            <a:off x="1981200" y="1219200"/>
            <a:ext cx="8382000" cy="4572000"/>
          </a:xfrm>
          <a:prstGeom prst="rect">
            <a:avLst/>
          </a:prstGeom>
        </p:spPr>
        <p:txBody>
          <a:bodyPr/>
          <a:lstStyle/>
          <a:p>
            <a:pPr eaLnBrk="1" hangingPunct="1"/>
            <a:r>
              <a:rPr lang="en-US">
                <a:solidFill>
                  <a:schemeClr val="tx2"/>
                </a:solidFill>
                <a:latin typeface="Calibri" charset="0"/>
                <a:ea typeface="ＭＳ Ｐゴシック" charset="0"/>
                <a:cs typeface="ＭＳ Ｐゴシック" charset="0"/>
              </a:rPr>
              <a:t>Cancer treatment:</a:t>
            </a:r>
          </a:p>
          <a:p>
            <a:pPr lvl="1" eaLnBrk="1" hangingPunct="1"/>
            <a:r>
              <a:rPr lang="en-US">
                <a:solidFill>
                  <a:srgbClr val="66FF33"/>
                </a:solidFill>
                <a:latin typeface="Calibri" charset="0"/>
                <a:ea typeface="ＭＳ Ｐゴシック" charset="0"/>
              </a:rPr>
              <a:t>Palliative treatment:</a:t>
            </a:r>
          </a:p>
          <a:p>
            <a:pPr lvl="2" eaLnBrk="1" hangingPunct="1"/>
            <a:r>
              <a:rPr lang="en-US">
                <a:latin typeface="Calibri" charset="0"/>
                <a:ea typeface="ＭＳ Ｐゴシック" charset="0"/>
              </a:rPr>
              <a:t>Pain: Bone metastasis</a:t>
            </a:r>
          </a:p>
          <a:p>
            <a:pPr lvl="2" eaLnBrk="1" hangingPunct="1"/>
            <a:r>
              <a:rPr lang="en-US">
                <a:latin typeface="Calibri" charset="0"/>
                <a:ea typeface="ＭＳ Ｐゴシック" charset="0"/>
              </a:rPr>
              <a:t>Bleeding: Hemoptysis, Hematuria.</a:t>
            </a:r>
          </a:p>
          <a:p>
            <a:pPr lvl="2" eaLnBrk="1" hangingPunct="1"/>
            <a:r>
              <a:rPr lang="en-US">
                <a:latin typeface="Calibri" charset="0"/>
                <a:ea typeface="ＭＳ Ｐゴシック" charset="0"/>
              </a:rPr>
              <a:t>Obstructive or compressive symptoms:</a:t>
            </a:r>
          </a:p>
          <a:p>
            <a:pPr lvl="3" eaLnBrk="1" hangingPunct="1"/>
            <a:r>
              <a:rPr lang="en-US">
                <a:latin typeface="Calibri" charset="0"/>
                <a:ea typeface="ＭＳ Ｐゴシック" charset="0"/>
              </a:rPr>
              <a:t>Superior vena cava</a:t>
            </a:r>
          </a:p>
          <a:p>
            <a:pPr lvl="3" eaLnBrk="1" hangingPunct="1"/>
            <a:r>
              <a:rPr lang="en-US">
                <a:latin typeface="Calibri" charset="0"/>
                <a:ea typeface="ＭＳ Ｐゴシック" charset="0"/>
              </a:rPr>
              <a:t>Spinal cord compression</a:t>
            </a:r>
          </a:p>
          <a:p>
            <a:pPr lvl="2" eaLnBrk="1" hangingPunct="1"/>
            <a:r>
              <a:rPr lang="en-US">
                <a:latin typeface="Calibri" charset="0"/>
                <a:ea typeface="ＭＳ Ｐゴシック" charset="0"/>
              </a:rPr>
              <a:t>Brain metastasis.</a:t>
            </a:r>
          </a:p>
        </p:txBody>
      </p:sp>
    </p:spTree>
    <p:extLst>
      <p:ext uri="{BB962C8B-B14F-4D97-AF65-F5344CB8AC3E}">
        <p14:creationId xmlns:p14="http://schemas.microsoft.com/office/powerpoint/2010/main" val="22118035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2209800" y="0"/>
            <a:ext cx="7772400" cy="1143000"/>
          </a:xfrm>
        </p:spPr>
        <p:txBody>
          <a:bodyPr/>
          <a:lstStyle/>
          <a:p>
            <a:pPr eaLnBrk="1" hangingPunct="1"/>
            <a:r>
              <a:rPr lang="en-US">
                <a:latin typeface="Calibri" charset="0"/>
                <a:ea typeface="ＭＳ Ｐゴシック" charset="0"/>
                <a:cs typeface="ＭＳ Ｐゴシック" charset="0"/>
              </a:rPr>
              <a:t>Role of Radiotherapy:</a:t>
            </a:r>
            <a:endParaRPr lang="fr-FR">
              <a:latin typeface="Calibri" charset="0"/>
              <a:ea typeface="ＭＳ Ｐゴシック" charset="0"/>
              <a:cs typeface="ＭＳ Ｐゴシック" charset="0"/>
            </a:endParaRPr>
          </a:p>
        </p:txBody>
      </p:sp>
      <p:sp>
        <p:nvSpPr>
          <p:cNvPr id="110594" name="Rectangle 3"/>
          <p:cNvSpPr>
            <a:spLocks noGrp="1" noChangeArrowheads="1"/>
          </p:cNvSpPr>
          <p:nvPr>
            <p:ph type="body" idx="4294967295"/>
          </p:nvPr>
        </p:nvSpPr>
        <p:spPr>
          <a:xfrm>
            <a:off x="1981200" y="1219200"/>
            <a:ext cx="8382000" cy="4572000"/>
          </a:xfrm>
          <a:prstGeom prst="rect">
            <a:avLst/>
          </a:prstGeom>
        </p:spPr>
        <p:txBody>
          <a:bodyPr/>
          <a:lstStyle/>
          <a:p>
            <a:pPr eaLnBrk="1" hangingPunct="1"/>
            <a:r>
              <a:rPr lang="en-US">
                <a:solidFill>
                  <a:schemeClr val="tx2"/>
                </a:solidFill>
                <a:latin typeface="Calibri" charset="0"/>
                <a:ea typeface="ＭＳ Ｐゴシック" charset="0"/>
                <a:cs typeface="ＭＳ Ｐゴシック" charset="0"/>
              </a:rPr>
              <a:t>Treatment of begnin disease:</a:t>
            </a:r>
          </a:p>
          <a:p>
            <a:pPr lvl="2" eaLnBrk="1" hangingPunct="1"/>
            <a:r>
              <a:rPr lang="en-US">
                <a:latin typeface="Calibri" charset="0"/>
                <a:ea typeface="ＭＳ Ｐゴシック" charset="0"/>
              </a:rPr>
              <a:t>Prophylaxis of heterotopic bone formation.</a:t>
            </a:r>
          </a:p>
          <a:p>
            <a:pPr lvl="2" eaLnBrk="1" hangingPunct="1"/>
            <a:r>
              <a:rPr lang="en-US">
                <a:latin typeface="Calibri" charset="0"/>
                <a:ea typeface="ＭＳ Ｐゴシック" charset="0"/>
              </a:rPr>
              <a:t>Arterio-venous malformation.</a:t>
            </a:r>
          </a:p>
          <a:p>
            <a:pPr lvl="2" eaLnBrk="1" hangingPunct="1"/>
            <a:r>
              <a:rPr lang="en-US">
                <a:latin typeface="Calibri" charset="0"/>
                <a:ea typeface="ＭＳ Ｐゴシック" charset="0"/>
              </a:rPr>
              <a:t>Grave</a:t>
            </a:r>
            <a:r>
              <a:rPr lang="ja-JP" altLang="en-US">
                <a:latin typeface="Calibri" charset="0"/>
                <a:ea typeface="ＭＳ Ｐゴシック" charset="0"/>
              </a:rPr>
              <a:t>’</a:t>
            </a:r>
            <a:r>
              <a:rPr lang="en-US" altLang="ja-JP">
                <a:latin typeface="Calibri" charset="0"/>
                <a:ea typeface="ＭＳ Ｐゴシック" charset="0"/>
              </a:rPr>
              <a:t>s disease.</a:t>
            </a:r>
          </a:p>
          <a:p>
            <a:pPr lvl="2" eaLnBrk="1" hangingPunct="1"/>
            <a:r>
              <a:rPr lang="en-US">
                <a:latin typeface="Calibri" charset="0"/>
                <a:ea typeface="ＭＳ Ｐゴシック" charset="0"/>
              </a:rPr>
              <a:t>Keloids.</a:t>
            </a:r>
          </a:p>
          <a:p>
            <a:pPr lvl="2" eaLnBrk="1" hangingPunct="1"/>
            <a:r>
              <a:rPr lang="en-US">
                <a:latin typeface="Calibri" charset="0"/>
                <a:ea typeface="ＭＳ Ｐゴシック" charset="0"/>
              </a:rPr>
              <a:t>Pterygium.</a:t>
            </a:r>
          </a:p>
          <a:p>
            <a:pPr lvl="2" eaLnBrk="1" hangingPunct="1">
              <a:buFontTx/>
              <a:buNone/>
            </a:pPr>
            <a:endParaRPr lang="en-US">
              <a:solidFill>
                <a:schemeClr val="tx2"/>
              </a:solidFill>
              <a:latin typeface="Calibri" charset="0"/>
              <a:ea typeface="ＭＳ Ｐゴシック" charset="0"/>
            </a:endParaRPr>
          </a:p>
          <a:p>
            <a:pPr lvl="2" eaLnBrk="1" hangingPunct="1"/>
            <a:endParaRPr lang="en-US">
              <a:solidFill>
                <a:schemeClr val="tx2"/>
              </a:solidFill>
              <a:latin typeface="Calibri" charset="0"/>
              <a:ea typeface="ＭＳ Ｐゴシック" charset="0"/>
            </a:endParaRPr>
          </a:p>
        </p:txBody>
      </p:sp>
    </p:spTree>
    <p:extLst>
      <p:ext uri="{BB962C8B-B14F-4D97-AF65-F5344CB8AC3E}">
        <p14:creationId xmlns:p14="http://schemas.microsoft.com/office/powerpoint/2010/main" val="27041770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rtlCol="0">
            <a:normAutofit/>
          </a:bodyPr>
          <a:lstStyle/>
          <a:p>
            <a:pPr>
              <a:defRPr/>
            </a:pPr>
            <a:r>
              <a:rPr lang="en-US" dirty="0">
                <a:ea typeface="+mj-ea"/>
                <a:cs typeface="+mj-cs"/>
              </a:rPr>
              <a:t>Timing and clinical manifestation of radiation injury</a:t>
            </a:r>
          </a:p>
        </p:txBody>
      </p:sp>
      <p:sp>
        <p:nvSpPr>
          <p:cNvPr id="112642"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en-US">
              <a:solidFill>
                <a:srgbClr val="FFFF99"/>
              </a:solidFill>
              <a:latin typeface="Calibri" charset="0"/>
              <a:ea typeface="ＭＳ Ｐゴシック" charset="0"/>
              <a:cs typeface="ＭＳ Ｐゴシック" charset="0"/>
            </a:endParaRPr>
          </a:p>
          <a:p>
            <a:pPr eaLnBrk="1" hangingPunct="1"/>
            <a:r>
              <a:rPr lang="en-US">
                <a:latin typeface="Calibri" charset="0"/>
                <a:ea typeface="ＭＳ Ｐゴシック" charset="0"/>
                <a:cs typeface="ＭＳ Ｐゴシック" charset="0"/>
              </a:rPr>
              <a:t>1. Acute clinical period		0-6 months</a:t>
            </a:r>
          </a:p>
          <a:p>
            <a:pPr eaLnBrk="1" hangingPunct="1"/>
            <a:r>
              <a:rPr lang="en-US">
                <a:latin typeface="Calibri" charset="0"/>
                <a:ea typeface="ＭＳ Ｐゴシック" charset="0"/>
                <a:cs typeface="ＭＳ Ｐゴシック" charset="0"/>
              </a:rPr>
              <a:t>2. Sub-acute period			6-12 months</a:t>
            </a:r>
          </a:p>
          <a:p>
            <a:pPr eaLnBrk="1" hangingPunct="1"/>
            <a:r>
              <a:rPr lang="en-US">
                <a:latin typeface="Calibri" charset="0"/>
                <a:ea typeface="ＭＳ Ｐゴシック" charset="0"/>
                <a:cs typeface="ＭＳ Ｐゴシック" charset="0"/>
              </a:rPr>
              <a:t>3. Chronic clinical period		1-5 years</a:t>
            </a:r>
          </a:p>
          <a:p>
            <a:pPr eaLnBrk="1" hangingPunct="1"/>
            <a:r>
              <a:rPr lang="en-US">
                <a:latin typeface="Calibri" charset="0"/>
                <a:ea typeface="ＭＳ Ｐゴシック" charset="0"/>
                <a:cs typeface="ＭＳ Ｐゴシック" charset="0"/>
              </a:rPr>
              <a:t>4. Late clinical period</a:t>
            </a:r>
          </a:p>
        </p:txBody>
      </p:sp>
    </p:spTree>
    <p:extLst>
      <p:ext uri="{BB962C8B-B14F-4D97-AF65-F5344CB8AC3E}">
        <p14:creationId xmlns:p14="http://schemas.microsoft.com/office/powerpoint/2010/main" val="17447041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Acute versus late injury</a:t>
            </a:r>
          </a:p>
        </p:txBody>
      </p:sp>
      <p:sp>
        <p:nvSpPr>
          <p:cNvPr id="114690"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r>
              <a:rPr lang="en-US">
                <a:latin typeface="Calibri" charset="0"/>
                <a:ea typeface="ＭＳ Ｐゴシック" charset="0"/>
                <a:cs typeface="ＭＳ Ｐゴシック" charset="0"/>
              </a:rPr>
              <a:t>Timing depends on cell cycle kinetics</a:t>
            </a:r>
          </a:p>
          <a:p>
            <a:pPr eaLnBrk="1" hangingPunct="1"/>
            <a:r>
              <a:rPr lang="en-US">
                <a:latin typeface="Calibri" charset="0"/>
                <a:ea typeface="ＭＳ Ｐゴシック" charset="0"/>
                <a:cs typeface="ＭＳ Ｐゴシック" charset="0"/>
              </a:rPr>
              <a:t>Clinical importance: reversible versus irreversible</a:t>
            </a:r>
          </a:p>
          <a:p>
            <a:pPr eaLnBrk="1" hangingPunct="1"/>
            <a:r>
              <a:rPr lang="en-US">
                <a:latin typeface="Calibri" charset="0"/>
                <a:ea typeface="ＭＳ Ｐゴシック" charset="0"/>
                <a:cs typeface="ＭＳ Ｐゴシック" charset="0"/>
              </a:rPr>
              <a:t>Correlation between acute and late complications</a:t>
            </a:r>
          </a:p>
        </p:txBody>
      </p:sp>
    </p:spTree>
    <p:extLst>
      <p:ext uri="{BB962C8B-B14F-4D97-AF65-F5344CB8AC3E}">
        <p14:creationId xmlns:p14="http://schemas.microsoft.com/office/powerpoint/2010/main" val="28095029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Factors affecting radiation damage</a:t>
            </a:r>
          </a:p>
        </p:txBody>
      </p:sp>
      <p:sp>
        <p:nvSpPr>
          <p:cNvPr id="116738"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en-US">
              <a:solidFill>
                <a:srgbClr val="FFFF99"/>
              </a:solidFill>
              <a:latin typeface="Calibri" charset="0"/>
              <a:ea typeface="ＭＳ Ｐゴシック" charset="0"/>
              <a:cs typeface="ＭＳ Ｐゴシック" charset="0"/>
            </a:endParaRPr>
          </a:p>
          <a:p>
            <a:pPr eaLnBrk="1" hangingPunct="1"/>
            <a:r>
              <a:rPr lang="en-US">
                <a:latin typeface="Calibri" charset="0"/>
                <a:ea typeface="ＭＳ Ｐゴシック" charset="0"/>
                <a:cs typeface="ＭＳ Ｐゴシック" charset="0"/>
              </a:rPr>
              <a:t>1. Volume to be irradiated</a:t>
            </a:r>
          </a:p>
          <a:p>
            <a:pPr eaLnBrk="1" hangingPunct="1"/>
            <a:r>
              <a:rPr lang="en-US">
                <a:latin typeface="Calibri" charset="0"/>
                <a:ea typeface="ＭＳ Ｐゴシック" charset="0"/>
                <a:cs typeface="ＭＳ Ｐゴシック" charset="0"/>
              </a:rPr>
              <a:t>2. Total dose</a:t>
            </a:r>
          </a:p>
          <a:p>
            <a:pPr eaLnBrk="1" hangingPunct="1"/>
            <a:r>
              <a:rPr lang="en-US">
                <a:latin typeface="Calibri" charset="0"/>
                <a:ea typeface="ＭＳ Ｐゴシック" charset="0"/>
                <a:cs typeface="ＭＳ Ｐゴシック" charset="0"/>
              </a:rPr>
              <a:t>3. Fraction size</a:t>
            </a:r>
          </a:p>
          <a:p>
            <a:pPr eaLnBrk="1" hangingPunct="1"/>
            <a:r>
              <a:rPr lang="en-US">
                <a:latin typeface="Calibri" charset="0"/>
                <a:ea typeface="ＭＳ Ｐゴシック" charset="0"/>
                <a:cs typeface="ＭＳ Ｐゴシック" charset="0"/>
              </a:rPr>
              <a:t>4. Concomitant treatment</a:t>
            </a:r>
          </a:p>
        </p:txBody>
      </p:sp>
    </p:spTree>
    <p:extLst>
      <p:ext uri="{BB962C8B-B14F-4D97-AF65-F5344CB8AC3E}">
        <p14:creationId xmlns:p14="http://schemas.microsoft.com/office/powerpoint/2010/main" val="6995658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Total body irradiation </a:t>
            </a:r>
          </a:p>
        </p:txBody>
      </p:sp>
      <p:sp>
        <p:nvSpPr>
          <p:cNvPr id="118786"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buFontTx/>
              <a:buNone/>
            </a:pPr>
            <a:r>
              <a:rPr lang="en-US">
                <a:latin typeface="Calibri" charset="0"/>
                <a:ea typeface="ＭＳ Ｐゴシック" charset="0"/>
                <a:cs typeface="ＭＳ Ｐゴシック" charset="0"/>
              </a:rPr>
              <a:t>	</a:t>
            </a:r>
            <a:r>
              <a:rPr lang="en-US">
                <a:solidFill>
                  <a:srgbClr val="FFFF99"/>
                </a:solidFill>
                <a:latin typeface="Calibri" charset="0"/>
                <a:ea typeface="ＭＳ Ｐゴシック" charset="0"/>
                <a:cs typeface="ＭＳ Ｐゴシック" charset="0"/>
              </a:rPr>
              <a:t>			</a:t>
            </a:r>
            <a:r>
              <a:rPr lang="en-US">
                <a:latin typeface="Calibri" charset="0"/>
                <a:ea typeface="ＭＳ Ｐゴシック" charset="0"/>
                <a:cs typeface="ＭＳ Ｐゴシック" charset="0"/>
              </a:rPr>
              <a:t>Dose			Effects</a:t>
            </a:r>
          </a:p>
          <a:p>
            <a:pPr eaLnBrk="1" hangingPunct="1">
              <a:buFontTx/>
              <a:buNone/>
            </a:pPr>
            <a:r>
              <a:rPr lang="en-US">
                <a:latin typeface="Calibri" charset="0"/>
                <a:ea typeface="ＭＳ Ｐゴシック" charset="0"/>
                <a:cs typeface="ＭＳ Ｐゴシック" charset="0"/>
              </a:rPr>
              <a:t>Group I		0.5-1.5 Gy		Minimal	 </a:t>
            </a:r>
          </a:p>
          <a:p>
            <a:pPr eaLnBrk="1" hangingPunct="1">
              <a:buFontTx/>
              <a:buNone/>
            </a:pPr>
            <a:r>
              <a:rPr lang="en-US">
                <a:latin typeface="Calibri" charset="0"/>
                <a:ea typeface="ＭＳ Ｐゴシック" charset="0"/>
                <a:cs typeface="ＭＳ Ｐゴシック" charset="0"/>
              </a:rPr>
              <a:t>Group II		1.5- 4 Gy		Mild N/V</a:t>
            </a:r>
          </a:p>
          <a:p>
            <a:pPr eaLnBrk="1" hangingPunct="1">
              <a:buFontTx/>
              <a:buNone/>
            </a:pPr>
            <a:r>
              <a:rPr lang="en-US">
                <a:latin typeface="Calibri" charset="0"/>
                <a:ea typeface="ＭＳ Ｐゴシック" charset="0"/>
                <a:cs typeface="ＭＳ Ｐゴシック" charset="0"/>
              </a:rPr>
              <a:t>Group III		4- 6 Gy		Hemopoietic</a:t>
            </a:r>
          </a:p>
          <a:p>
            <a:pPr eaLnBrk="1" hangingPunct="1">
              <a:buFontTx/>
              <a:buNone/>
            </a:pPr>
            <a:r>
              <a:rPr lang="en-US">
                <a:latin typeface="Calibri" charset="0"/>
                <a:ea typeface="ＭＳ Ｐゴシック" charset="0"/>
                <a:cs typeface="ＭＳ Ｐゴシック" charset="0"/>
              </a:rPr>
              <a:t>Group IV		6- 14 Gy		GI</a:t>
            </a:r>
          </a:p>
          <a:p>
            <a:pPr eaLnBrk="1" hangingPunct="1">
              <a:buFontTx/>
              <a:buNone/>
            </a:pPr>
            <a:r>
              <a:rPr lang="en-US">
                <a:latin typeface="Calibri" charset="0"/>
                <a:ea typeface="ＭＳ Ｐゴシック" charset="0"/>
                <a:cs typeface="ＭＳ Ｐゴシック" charset="0"/>
              </a:rPr>
              <a:t>Group V		&gt; 50 Gy		CNS</a:t>
            </a:r>
          </a:p>
        </p:txBody>
      </p:sp>
    </p:spTree>
    <p:extLst>
      <p:ext uri="{BB962C8B-B14F-4D97-AF65-F5344CB8AC3E}">
        <p14:creationId xmlns:p14="http://schemas.microsoft.com/office/powerpoint/2010/main" val="1530946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slides 2"/>
          <p:cNvPicPr>
            <a:picLocks noChangeAspect="1" noChangeArrowheads="1"/>
          </p:cNvPicPr>
          <p:nvPr/>
        </p:nvPicPr>
        <p:blipFill>
          <a:blip r:embed="rId3">
            <a:lum bright="18000"/>
            <a:extLst>
              <a:ext uri="{28A0092B-C50C-407E-A947-70E740481C1C}">
                <a14:useLocalDpi xmlns:a14="http://schemas.microsoft.com/office/drawing/2010/main" val="0"/>
              </a:ext>
            </a:extLst>
          </a:blip>
          <a:srcRect l="11716" t="9828" r="9624" b="74673"/>
          <a:stretch>
            <a:fillRect/>
          </a:stretch>
        </p:blipFill>
        <p:spPr bwMode="auto">
          <a:xfrm>
            <a:off x="3124200" y="1371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47534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lid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l="26778" t="5963" r="21339" b="69688"/>
          <a:stretch>
            <a:fillRect/>
          </a:stretch>
        </p:blipFill>
        <p:spPr bwMode="auto">
          <a:xfrm>
            <a:off x="3841751" y="609600"/>
            <a:ext cx="33242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685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Radiation-Induced Malignancy</a:t>
            </a:r>
          </a:p>
        </p:txBody>
      </p:sp>
      <p:sp>
        <p:nvSpPr>
          <p:cNvPr id="124930"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r>
              <a:rPr lang="en-US">
                <a:latin typeface="Calibri" charset="0"/>
                <a:ea typeface="ＭＳ Ｐゴシック" charset="0"/>
                <a:cs typeface="ＭＳ Ｐゴシック" charset="0"/>
              </a:rPr>
              <a:t>1. There is no threshold</a:t>
            </a:r>
          </a:p>
          <a:p>
            <a:pPr eaLnBrk="1" hangingPunct="1"/>
            <a:r>
              <a:rPr lang="en-US">
                <a:latin typeface="Calibri" charset="0"/>
                <a:ea typeface="ＭＳ Ｐゴシック" charset="0"/>
                <a:cs typeface="ＭＳ Ｐゴシック" charset="0"/>
              </a:rPr>
              <a:t>2. Long latent period</a:t>
            </a:r>
          </a:p>
          <a:p>
            <a:pPr eaLnBrk="1" hangingPunct="1"/>
            <a:r>
              <a:rPr lang="en-US">
                <a:latin typeface="Calibri" charset="0"/>
                <a:ea typeface="ＭＳ Ｐゴシック" charset="0"/>
                <a:cs typeface="ＭＳ Ｐゴシック" charset="0"/>
              </a:rPr>
              <a:t>3. Within the radiation ports</a:t>
            </a:r>
          </a:p>
          <a:p>
            <a:pPr eaLnBrk="1" hangingPunct="1"/>
            <a:r>
              <a:rPr lang="en-US">
                <a:latin typeface="Calibri" charset="0"/>
                <a:ea typeface="ＭＳ Ｐゴシック" charset="0"/>
                <a:cs typeface="ＭＳ Ｐゴシック" charset="0"/>
              </a:rPr>
              <a:t>4. Different organ sensitivity</a:t>
            </a:r>
          </a:p>
          <a:p>
            <a:pPr lvl="1" eaLnBrk="1" hangingPunct="1"/>
            <a:r>
              <a:rPr lang="en-US">
                <a:latin typeface="Calibri" charset="0"/>
                <a:ea typeface="ＭＳ Ｐゴシック" charset="0"/>
              </a:rPr>
              <a:t>Thyroid, breast, lungs</a:t>
            </a:r>
          </a:p>
          <a:p>
            <a:pPr lvl="1" eaLnBrk="1" hangingPunct="1"/>
            <a:r>
              <a:rPr lang="en-US">
                <a:latin typeface="Calibri" charset="0"/>
                <a:ea typeface="ＭＳ Ｐゴシック" charset="0"/>
              </a:rPr>
              <a:t>Skeletal muscle</a:t>
            </a:r>
          </a:p>
        </p:txBody>
      </p:sp>
    </p:spTree>
    <p:extLst>
      <p:ext uri="{BB962C8B-B14F-4D97-AF65-F5344CB8AC3E}">
        <p14:creationId xmlns:p14="http://schemas.microsoft.com/office/powerpoint/2010/main" val="17212726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2038350"/>
            <a:ext cx="5157788"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6850" y="282575"/>
            <a:ext cx="417830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0100" y="6235700"/>
            <a:ext cx="35179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0393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1</a:t>
            </a:r>
            <a:r>
              <a:rPr lang="en-US" baseline="30000">
                <a:latin typeface="Calibri" charset="0"/>
                <a:ea typeface="ＭＳ Ｐゴシック" charset="0"/>
                <a:cs typeface="ＭＳ Ｐゴシック" charset="0"/>
              </a:rPr>
              <a:t>st</a:t>
            </a:r>
            <a:r>
              <a:rPr lang="en-US">
                <a:latin typeface="Calibri" charset="0"/>
                <a:ea typeface="ＭＳ Ｐゴシック" charset="0"/>
                <a:cs typeface="ＭＳ Ｐゴシック" charset="0"/>
              </a:rPr>
              <a:t> Therapeutic use </a:t>
            </a:r>
          </a:p>
        </p:txBody>
      </p:sp>
      <p:sp>
        <p:nvSpPr>
          <p:cNvPr id="18434" name="Content Placeholder 2"/>
          <p:cNvSpPr>
            <a:spLocks noGrp="1"/>
          </p:cNvSpPr>
          <p:nvPr>
            <p:ph sz="half" idx="4294967295"/>
          </p:nvPr>
        </p:nvSpPr>
        <p:spPr>
          <a:xfrm>
            <a:off x="1981200" y="1600201"/>
            <a:ext cx="4038600" cy="4525963"/>
          </a:xfrm>
          <a:prstGeom prst="rect">
            <a:avLst/>
          </a:prstGeom>
        </p:spPr>
        <p:txBody>
          <a:bodyPr>
            <a:normAutofit lnSpcReduction="10000"/>
          </a:bodyPr>
          <a:lstStyle/>
          <a:p>
            <a:pPr eaLnBrk="1" hangingPunct="1">
              <a:lnSpc>
                <a:spcPct val="90000"/>
              </a:lnSpc>
            </a:pPr>
            <a:r>
              <a:rPr lang="en-US">
                <a:latin typeface="Calibri" charset="0"/>
                <a:ea typeface="ＭＳ Ｐゴシック" charset="0"/>
                <a:cs typeface="ＭＳ Ｐゴシック" charset="0"/>
              </a:rPr>
              <a:t>1896, , L. Freund treatment of a hairy mole  before Vienna Medical Society</a:t>
            </a:r>
          </a:p>
          <a:p>
            <a:pPr eaLnBrk="1" hangingPunct="1">
              <a:lnSpc>
                <a:spcPct val="90000"/>
              </a:lnSpc>
            </a:pPr>
            <a:r>
              <a:rPr lang="en-US">
                <a:latin typeface="Calibri" charset="0"/>
                <a:ea typeface="ＭＳ Ｐゴシック" charset="0"/>
                <a:cs typeface="ＭＳ Ｐゴシック" charset="0"/>
              </a:rPr>
              <a:t>A-H Becquerel discovery of radioactivity emitted by uranium compounds</a:t>
            </a:r>
          </a:p>
          <a:p>
            <a:pPr eaLnBrk="1" hangingPunct="1">
              <a:lnSpc>
                <a:spcPct val="90000"/>
              </a:lnSpc>
            </a:pPr>
            <a:r>
              <a:rPr lang="en-US">
                <a:latin typeface="Calibri" charset="0"/>
                <a:ea typeface="ＭＳ Ｐゴシック" charset="0"/>
                <a:cs typeface="ＭＳ Ｐゴシック" charset="0"/>
              </a:rPr>
              <a:t>Becquerel INADVERTENTLY left radium container in his vest pocket</a:t>
            </a:r>
          </a:p>
          <a:p>
            <a:pPr eaLnBrk="1" hangingPunct="1">
              <a:lnSpc>
                <a:spcPct val="90000"/>
              </a:lnSpc>
            </a:pPr>
            <a:endParaRPr lang="en-US">
              <a:latin typeface="Calibri" charset="0"/>
              <a:ea typeface="ＭＳ Ｐゴシック" charset="0"/>
              <a:cs typeface="ＭＳ Ｐゴシック" charset="0"/>
            </a:endParaRPr>
          </a:p>
        </p:txBody>
      </p:sp>
      <p:sp>
        <p:nvSpPr>
          <p:cNvPr id="18435" name="Content Placeholder 3"/>
          <p:cNvSpPr>
            <a:spLocks noGrp="1"/>
          </p:cNvSpPr>
          <p:nvPr>
            <p:ph sz="half" idx="4294967295"/>
          </p:nvPr>
        </p:nvSpPr>
        <p:spPr>
          <a:xfrm>
            <a:off x="6172200" y="1600201"/>
            <a:ext cx="4038600" cy="4525963"/>
          </a:xfrm>
          <a:prstGeom prst="rect">
            <a:avLst/>
          </a:prstGeom>
        </p:spPr>
        <p:txBody>
          <a:bodyPr/>
          <a:lstStyle/>
          <a:p>
            <a:pPr eaLnBrk="1" hangingPunct="1">
              <a:lnSpc>
                <a:spcPct val="90000"/>
              </a:lnSpc>
            </a:pPr>
            <a:r>
              <a:rPr lang="en-US">
                <a:latin typeface="Calibri" charset="0"/>
                <a:ea typeface="ＭＳ Ｐゴシック" charset="0"/>
                <a:cs typeface="ＭＳ Ｐゴシック" charset="0"/>
              </a:rPr>
              <a:t>1901, Pierre Curie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radiation burn</a:t>
            </a:r>
            <a:r>
              <a:rPr lang="ja-JP" altLang="en-US">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pic>
        <p:nvPicPr>
          <p:cNvPr id="1843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0550" y="2732088"/>
            <a:ext cx="26797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50545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5"/>
          <p:cNvSpPr>
            <a:spLocks noGrp="1"/>
          </p:cNvSpPr>
          <p:nvPr>
            <p:ph type="title" idx="4294967295"/>
          </p:nvPr>
        </p:nvSpPr>
        <p:spPr>
          <a:xfrm>
            <a:off x="4156076" y="5715000"/>
            <a:ext cx="6511925" cy="1143000"/>
          </a:xfrm>
        </p:spPr>
        <p:txBody>
          <a:bodyPr/>
          <a:lstStyle/>
          <a:p>
            <a:r>
              <a:rPr lang="en-US" sz="3600" dirty="0">
                <a:latin typeface="Calibri" charset="0"/>
                <a:ea typeface="ＭＳ Ｐゴシック" charset="0"/>
                <a:cs typeface="ＭＳ Ｐゴシック" charset="0"/>
              </a:rPr>
              <a:t>Charged Particles Therapy</a:t>
            </a:r>
          </a:p>
        </p:txBody>
      </p:sp>
      <p:pic>
        <p:nvPicPr>
          <p:cNvPr id="2" name="Picture 1"/>
          <p:cNvPicPr>
            <a:picLocks noChangeAspect="1"/>
          </p:cNvPicPr>
          <p:nvPr/>
        </p:nvPicPr>
        <p:blipFill>
          <a:blip r:embed="rId3"/>
          <a:stretch>
            <a:fillRect/>
          </a:stretch>
        </p:blipFill>
        <p:spPr>
          <a:xfrm>
            <a:off x="749085" y="902130"/>
            <a:ext cx="3871280" cy="3848100"/>
          </a:xfrm>
          <a:prstGeom prst="rect">
            <a:avLst/>
          </a:prstGeom>
        </p:spPr>
      </p:pic>
      <p:pic>
        <p:nvPicPr>
          <p:cNvPr id="3" name="Picture 2"/>
          <p:cNvPicPr>
            <a:picLocks noChangeAspect="1"/>
          </p:cNvPicPr>
          <p:nvPr/>
        </p:nvPicPr>
        <p:blipFill>
          <a:blip r:embed="rId4"/>
          <a:stretch>
            <a:fillRect/>
          </a:stretch>
        </p:blipFill>
        <p:spPr>
          <a:xfrm>
            <a:off x="6096000" y="902130"/>
            <a:ext cx="4868611" cy="3568700"/>
          </a:xfrm>
          <a:prstGeom prst="rect">
            <a:avLst/>
          </a:prstGeom>
        </p:spPr>
      </p:pic>
    </p:spTree>
    <p:extLst>
      <p:ext uri="{BB962C8B-B14F-4D97-AF65-F5344CB8AC3E}">
        <p14:creationId xmlns:p14="http://schemas.microsoft.com/office/powerpoint/2010/main" val="39583894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pt_carbonions_imrt.jpg"/>
          <p:cNvPicPr>
            <a:picLocks noChangeAspect="1"/>
          </p:cNvPicPr>
          <p:nvPr/>
        </p:nvPicPr>
        <p:blipFill>
          <a:blip r:embed="rId2">
            <a:extLst>
              <a:ext uri="{28A0092B-C50C-407E-A947-70E740481C1C}">
                <a14:useLocalDpi xmlns:a14="http://schemas.microsoft.com/office/drawing/2010/main" val="0"/>
              </a:ext>
            </a:extLst>
          </a:blip>
          <a:srcRect t="-1695" b="-1695"/>
          <a:stretch>
            <a:fillRect/>
          </a:stretch>
        </p:blipFill>
        <p:spPr>
          <a:xfrm>
            <a:off x="6524978" y="203201"/>
            <a:ext cx="4038600" cy="4525963"/>
          </a:xfrm>
          <a:prstGeom prst="rect">
            <a:avLst/>
          </a:prstGeom>
        </p:spPr>
      </p:pic>
      <p:sp>
        <p:nvSpPr>
          <p:cNvPr id="7" name="Content Placeholder 6"/>
          <p:cNvSpPr txBox="1">
            <a:spLocks/>
          </p:cNvSpPr>
          <p:nvPr/>
        </p:nvSpPr>
        <p:spPr>
          <a:xfrm>
            <a:off x="1981200" y="1417639"/>
            <a:ext cx="4038600" cy="492918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a:latin typeface="Calibri" charset="0"/>
                <a:ea typeface="ＭＳ Ｐゴシック" charset="0"/>
                <a:cs typeface="ＭＳ Ｐゴシック" charset="0"/>
              </a:rPr>
              <a:t>Advantages</a:t>
            </a:r>
          </a:p>
          <a:p>
            <a:pPr lvl="1"/>
            <a:r>
              <a:rPr lang="en-US">
                <a:latin typeface="Calibri" charset="0"/>
                <a:ea typeface="ＭＳ Ｐゴシック" charset="0"/>
              </a:rPr>
              <a:t>Superior dose distribution vs. photons</a:t>
            </a:r>
          </a:p>
          <a:p>
            <a:r>
              <a:rPr lang="en-US">
                <a:latin typeface="Calibri" charset="0"/>
                <a:ea typeface="ＭＳ Ｐゴシック" charset="0"/>
                <a:cs typeface="ＭＳ Ｐゴシック" charset="0"/>
              </a:rPr>
              <a:t>Hypothesis</a:t>
            </a:r>
          </a:p>
          <a:p>
            <a:pPr lvl="1"/>
            <a:r>
              <a:rPr lang="en-US">
                <a:latin typeface="Calibri" charset="0"/>
                <a:ea typeface="ＭＳ Ｐゴシック" charset="0"/>
              </a:rPr>
              <a:t>Improvement in treatment-related toxicity</a:t>
            </a:r>
          </a:p>
          <a:p>
            <a:pPr lvl="1"/>
            <a:r>
              <a:rPr lang="en-US">
                <a:latin typeface="Calibri" charset="0"/>
                <a:ea typeface="ＭＳ Ｐゴシック" charset="0"/>
              </a:rPr>
              <a:t>Would allow for dose-escalation studies</a:t>
            </a:r>
          </a:p>
          <a:p>
            <a:pPr lvl="1"/>
            <a:r>
              <a:rPr lang="en-US">
                <a:latin typeface="Calibri" charset="0"/>
                <a:ea typeface="ＭＳ Ｐゴシック" charset="0"/>
              </a:rPr>
              <a:t>Should improve local control</a:t>
            </a:r>
          </a:p>
          <a:p>
            <a:pPr lvl="1"/>
            <a:r>
              <a:rPr lang="en-US">
                <a:latin typeface="Calibri" charset="0"/>
                <a:ea typeface="ＭＳ Ｐゴシック" charset="0"/>
              </a:rPr>
              <a:t>May improve overall survival</a:t>
            </a:r>
            <a:endParaRPr lang="en-US" dirty="0">
              <a:latin typeface="Calibri" charset="0"/>
              <a:ea typeface="ＭＳ Ｐゴシック" charset="0"/>
            </a:endParaRPr>
          </a:p>
        </p:txBody>
      </p:sp>
    </p:spTree>
    <p:extLst>
      <p:ext uri="{BB962C8B-B14F-4D97-AF65-F5344CB8AC3E}">
        <p14:creationId xmlns:p14="http://schemas.microsoft.com/office/powerpoint/2010/main" val="4890362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339725"/>
            <a:ext cx="54229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2901950"/>
            <a:ext cx="43688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9900" y="4614863"/>
            <a:ext cx="43561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61100" y="2762250"/>
            <a:ext cx="440690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3800" y="4551363"/>
            <a:ext cx="4394200"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77419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2047936"/>
            <a:ext cx="4953000" cy="4567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8564" y="163514"/>
            <a:ext cx="7407275"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380029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927" y="3900547"/>
            <a:ext cx="8982073" cy="2225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5927" y="681038"/>
            <a:ext cx="8858248"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12185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57350"/>
            <a:ext cx="9050560" cy="327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96748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9702" y="1495425"/>
            <a:ext cx="9058298"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7366000" y="4368800"/>
            <a:ext cx="927100" cy="2540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854200" y="4889500"/>
            <a:ext cx="6794500" cy="1905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293100" y="4368800"/>
            <a:ext cx="2209800" cy="254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552700" y="4622800"/>
            <a:ext cx="4254500" cy="2667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1185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17290" y="5324538"/>
            <a:ext cx="6512511" cy="1143000"/>
          </a:xfrm>
        </p:spPr>
        <p:txBody>
          <a:bodyPr>
            <a:normAutofit fontScale="90000"/>
          </a:bodyPr>
          <a:lstStyle/>
          <a:p>
            <a:r>
              <a:rPr lang="en-CA" sz="3200" dirty="0"/>
              <a:t>Charged-particle therapy in cancer: clinical uses and future perspectives</a:t>
            </a:r>
            <a:br>
              <a:rPr lang="en-CA" dirty="0">
                <a:effectLst/>
              </a:rPr>
            </a:br>
            <a:endParaRPr lang="en-US" dirty="0"/>
          </a:p>
        </p:txBody>
      </p:sp>
      <p:sp>
        <p:nvSpPr>
          <p:cNvPr id="7" name="Content Placeholder 6"/>
          <p:cNvSpPr>
            <a:spLocks noGrp="1"/>
          </p:cNvSpPr>
          <p:nvPr>
            <p:ph sz="quarter" idx="13"/>
          </p:nvPr>
        </p:nvSpPr>
        <p:spPr/>
        <p:txBody>
          <a:bodyPr>
            <a:noAutofit/>
          </a:bodyPr>
          <a:lstStyle/>
          <a:p>
            <a:r>
              <a:rPr lang="en-US" sz="1600" dirty="0"/>
              <a:t>Radiotherapy with </a:t>
            </a:r>
            <a:r>
              <a:rPr lang="en-US" sz="1600" dirty="0">
                <a:solidFill>
                  <a:schemeClr val="accent6"/>
                </a:solidFill>
              </a:rPr>
              <a:t>high-energy charged particles </a:t>
            </a:r>
            <a:r>
              <a:rPr lang="en-US" sz="1600" dirty="0"/>
              <a:t>has become an </a:t>
            </a:r>
            <a:r>
              <a:rPr lang="en-US" sz="1600" dirty="0">
                <a:solidFill>
                  <a:srgbClr val="F14124"/>
                </a:solidFill>
              </a:rPr>
              <a:t>attractive therapeutic option </a:t>
            </a:r>
            <a:r>
              <a:rPr lang="en-US" sz="1600" dirty="0"/>
              <a:t>for patients with several tumour types because this approach </a:t>
            </a:r>
            <a:r>
              <a:rPr lang="en-US" sz="1600" dirty="0">
                <a:solidFill>
                  <a:srgbClr val="F14124"/>
                </a:solidFill>
              </a:rPr>
              <a:t>better spares healthy tissue </a:t>
            </a:r>
            <a:r>
              <a:rPr lang="en-US" sz="1600" dirty="0"/>
              <a:t>from radiation than conventional </a:t>
            </a:r>
            <a:r>
              <a:rPr lang="en-US" sz="1600" dirty="0">
                <a:solidFill>
                  <a:srgbClr val="F14124"/>
                </a:solidFill>
              </a:rPr>
              <a:t>photon therapy</a:t>
            </a:r>
            <a:r>
              <a:rPr lang="en-US" sz="1600" dirty="0"/>
              <a:t>. The </a:t>
            </a:r>
            <a:r>
              <a:rPr lang="en-US" sz="1600" dirty="0">
                <a:solidFill>
                  <a:srgbClr val="F14124"/>
                </a:solidFill>
              </a:rPr>
              <a:t>cost</a:t>
            </a:r>
            <a:r>
              <a:rPr lang="en-US" sz="1600" dirty="0"/>
              <a:t> associated with the delivery of charged particles, however, is </a:t>
            </a:r>
            <a:r>
              <a:rPr lang="en-US" sz="1600" dirty="0">
                <a:solidFill>
                  <a:srgbClr val="F14124"/>
                </a:solidFill>
              </a:rPr>
              <a:t>higher</a:t>
            </a:r>
            <a:r>
              <a:rPr lang="en-US" sz="1600" dirty="0"/>
              <a:t> than that of even the </a:t>
            </a:r>
            <a:r>
              <a:rPr lang="en-US" sz="1600" dirty="0">
                <a:solidFill>
                  <a:srgbClr val="F14124"/>
                </a:solidFill>
              </a:rPr>
              <a:t>most elaborate photon-delivery technologies</a:t>
            </a:r>
            <a:r>
              <a:rPr lang="en-US" sz="1600" dirty="0"/>
              <a:t>. </a:t>
            </a:r>
            <a:r>
              <a:rPr lang="en-US" sz="1600" dirty="0">
                <a:solidFill>
                  <a:srgbClr val="F14124"/>
                </a:solidFill>
              </a:rPr>
              <a:t>Reliable evidence </a:t>
            </a:r>
            <a:r>
              <a:rPr lang="en-US" sz="1600" dirty="0"/>
              <a:t>of the relative cost-effectiveness of both modalities can only come from the results of </a:t>
            </a:r>
            <a:r>
              <a:rPr lang="en-US" sz="1600" dirty="0">
                <a:solidFill>
                  <a:srgbClr val="F14124"/>
                </a:solidFill>
              </a:rPr>
              <a:t>randomized clinical trials</a:t>
            </a:r>
            <a:r>
              <a:rPr lang="en-US" sz="1600" dirty="0"/>
              <a:t>. Thus, the hurdles that currently limit direct comparisons of these two approaches in clinical trials, especially those related to insurance coverage, should be removed. Herein, we </a:t>
            </a:r>
            <a:r>
              <a:rPr lang="en-US" sz="1600" dirty="0">
                <a:solidFill>
                  <a:srgbClr val="F14124"/>
                </a:solidFill>
              </a:rPr>
              <a:t>review several randomized trials of charged-particle therapies </a:t>
            </a:r>
            <a:r>
              <a:rPr lang="en-US" sz="1600" dirty="0"/>
              <a:t>that are ongoing, with results that will enable selective delivery to </a:t>
            </a:r>
            <a:r>
              <a:rPr lang="en-US" sz="1600" dirty="0">
                <a:solidFill>
                  <a:srgbClr val="F14124"/>
                </a:solidFill>
              </a:rPr>
              <a:t>patients who are most likely to benefit </a:t>
            </a:r>
            <a:r>
              <a:rPr lang="en-US" sz="1600" dirty="0"/>
              <a:t>from them. We also discuss aspects related </a:t>
            </a:r>
            <a:r>
              <a:rPr lang="en-US" sz="1600" dirty="0">
                <a:solidFill>
                  <a:srgbClr val="F14124"/>
                </a:solidFill>
              </a:rPr>
              <a:t>to radiobiology</a:t>
            </a:r>
            <a:r>
              <a:rPr lang="en-US" sz="1600" dirty="0"/>
              <a:t>, including the immune response and hypoxia, which will need to be taken into consideration in future randomized trials to fully exploit the potential of charged particles. </a:t>
            </a:r>
          </a:p>
        </p:txBody>
      </p:sp>
    </p:spTree>
    <p:extLst>
      <p:ext uri="{BB962C8B-B14F-4D97-AF65-F5344CB8AC3E}">
        <p14:creationId xmlns:p14="http://schemas.microsoft.com/office/powerpoint/2010/main" val="35647802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139111"/>
            <a:ext cx="9161622" cy="3902851"/>
          </a:xfrm>
          <a:prstGeom prst="rect">
            <a:avLst/>
          </a:prstGeom>
        </p:spPr>
      </p:pic>
    </p:spTree>
    <p:extLst>
      <p:ext uri="{BB962C8B-B14F-4D97-AF65-F5344CB8AC3E}">
        <p14:creationId xmlns:p14="http://schemas.microsoft.com/office/powerpoint/2010/main" val="22292830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2" y="1"/>
            <a:ext cx="5957489" cy="4126318"/>
          </a:xfrm>
          <a:prstGeom prst="rect">
            <a:avLst/>
          </a:prstGeom>
        </p:spPr>
      </p:pic>
      <p:pic>
        <p:nvPicPr>
          <p:cNvPr id="4" name="Picture 3"/>
          <p:cNvPicPr>
            <a:picLocks noChangeAspect="1"/>
          </p:cNvPicPr>
          <p:nvPr/>
        </p:nvPicPr>
        <p:blipFill>
          <a:blip r:embed="rId3"/>
          <a:stretch>
            <a:fillRect/>
          </a:stretch>
        </p:blipFill>
        <p:spPr>
          <a:xfrm>
            <a:off x="5704058" y="3476764"/>
            <a:ext cx="4963943" cy="3381236"/>
          </a:xfrm>
          <a:prstGeom prst="rect">
            <a:avLst/>
          </a:prstGeom>
        </p:spPr>
      </p:pic>
    </p:spTree>
    <p:extLst>
      <p:ext uri="{BB962C8B-B14F-4D97-AF65-F5344CB8AC3E}">
        <p14:creationId xmlns:p14="http://schemas.microsoft.com/office/powerpoint/2010/main" val="1499935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Calibri" charset="0"/>
                <a:ea typeface="ＭＳ Ｐゴシック" charset="0"/>
                <a:cs typeface="ＭＳ Ｐゴシック" charset="0"/>
              </a:rPr>
              <a:t>Radiobiology &amp; Radiotherapy</a:t>
            </a:r>
          </a:p>
        </p:txBody>
      </p:sp>
      <p:sp>
        <p:nvSpPr>
          <p:cNvPr id="30722" name="Content Placeholder 2"/>
          <p:cNvSpPr>
            <a:spLocks noGrp="1"/>
          </p:cNvSpPr>
          <p:nvPr>
            <p:ph idx="4294967295"/>
          </p:nvPr>
        </p:nvSpPr>
        <p:spPr>
          <a:xfrm>
            <a:off x="1981200" y="1600201"/>
            <a:ext cx="8229600" cy="4525963"/>
          </a:xfrm>
          <a:prstGeom prst="rect">
            <a:avLst/>
          </a:prstGeom>
        </p:spPr>
        <p:txBody>
          <a:bodyPr/>
          <a:lstStyle/>
          <a:p>
            <a:r>
              <a:rPr lang="en-US" dirty="0">
                <a:latin typeface="Calibri" charset="0"/>
                <a:ea typeface="ＭＳ Ｐゴシック" charset="0"/>
                <a:cs typeface="ＭＳ Ｐゴシック" charset="0"/>
              </a:rPr>
              <a:t>IR: local release of large amount of energy</a:t>
            </a:r>
          </a:p>
          <a:p>
            <a:r>
              <a:rPr lang="en-US" dirty="0">
                <a:latin typeface="Calibri" charset="0"/>
                <a:ea typeface="ＭＳ Ｐゴシック" charset="0"/>
                <a:cs typeface="ＭＳ Ｐゴシック" charset="0"/>
              </a:rPr>
              <a:t>~ 33eV dissipated / ionizing event, enough to break  strong chemical bond</a:t>
            </a:r>
          </a:p>
          <a:p>
            <a:r>
              <a:rPr lang="en-US" dirty="0">
                <a:latin typeface="Calibri" charset="0"/>
                <a:ea typeface="ＭＳ Ｐゴシック" charset="0"/>
                <a:cs typeface="ＭＳ Ｐゴシック" charset="0"/>
              </a:rPr>
              <a:t> energy associated C=C bond is 4.9 </a:t>
            </a:r>
            <a:r>
              <a:rPr lang="en-US" dirty="0" err="1">
                <a:latin typeface="Calibri" charset="0"/>
                <a:ea typeface="ＭＳ Ｐゴシック" charset="0"/>
                <a:cs typeface="ＭＳ Ｐゴシック" charset="0"/>
              </a:rPr>
              <a:t>eV</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Types:</a:t>
            </a:r>
          </a:p>
          <a:p>
            <a:pPr lvl="1"/>
            <a:r>
              <a:rPr lang="en-US" dirty="0">
                <a:latin typeface="Calibri" charset="0"/>
                <a:ea typeface="ＭＳ Ｐゴシック" charset="0"/>
              </a:rPr>
              <a:t>Electromagnetic</a:t>
            </a:r>
          </a:p>
          <a:p>
            <a:pPr lvl="1"/>
            <a:r>
              <a:rPr lang="en-US" dirty="0">
                <a:latin typeface="Calibri" charset="0"/>
                <a:ea typeface="ＭＳ Ｐゴシック" charset="0"/>
              </a:rPr>
              <a:t>particulate</a:t>
            </a:r>
          </a:p>
        </p:txBody>
      </p:sp>
    </p:spTree>
    <p:extLst>
      <p:ext uri="{BB962C8B-B14F-4D97-AF65-F5344CB8AC3E}">
        <p14:creationId xmlns:p14="http://schemas.microsoft.com/office/powerpoint/2010/main" val="12974760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Charged-particle therapy in cancer: clinical uses and future perspectives</a:t>
            </a:r>
            <a:endParaRPr lang="en-US" sz="3200" dirty="0"/>
          </a:p>
        </p:txBody>
      </p:sp>
      <p:sp>
        <p:nvSpPr>
          <p:cNvPr id="3" name="Content Placeholder 2"/>
          <p:cNvSpPr>
            <a:spLocks noGrp="1"/>
          </p:cNvSpPr>
          <p:nvPr>
            <p:ph sz="quarter" idx="13"/>
          </p:nvPr>
        </p:nvSpPr>
        <p:spPr/>
        <p:txBody>
          <a:bodyPr/>
          <a:lstStyle/>
          <a:p>
            <a:r>
              <a:rPr lang="en-US" dirty="0"/>
              <a:t>charged particles, which include protons and heavy ions (typically carbon). </a:t>
            </a:r>
          </a:p>
          <a:p>
            <a:r>
              <a:rPr lang="en-US" dirty="0"/>
              <a:t>approximately two-thirds of patients with cancer who are treated with radiotherapy</a:t>
            </a:r>
          </a:p>
          <a:p>
            <a:pPr lvl="1"/>
            <a:r>
              <a:rPr lang="en-US" dirty="0"/>
              <a:t>&gt;80% receive X‑rays vs. ~0.8% receive radiation from high-energy charged particles </a:t>
            </a:r>
          </a:p>
          <a:p>
            <a:r>
              <a:rPr lang="en-US" dirty="0"/>
              <a:t>FIG.1: geographical distribution of CPT</a:t>
            </a:r>
          </a:p>
        </p:txBody>
      </p:sp>
    </p:spTree>
    <p:extLst>
      <p:ext uri="{BB962C8B-B14F-4D97-AF65-F5344CB8AC3E}">
        <p14:creationId xmlns:p14="http://schemas.microsoft.com/office/powerpoint/2010/main" val="194174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2"/>
          <a:srcRect t="8993" b="8993"/>
          <a:stretch>
            <a:fillRect/>
          </a:stretch>
        </p:blipFill>
        <p:spPr>
          <a:xfrm>
            <a:off x="1748106" y="937252"/>
            <a:ext cx="8730086" cy="4739622"/>
          </a:xfrm>
        </p:spPr>
      </p:pic>
    </p:spTree>
    <p:extLst>
      <p:ext uri="{BB962C8B-B14F-4D97-AF65-F5344CB8AC3E}">
        <p14:creationId xmlns:p14="http://schemas.microsoft.com/office/powerpoint/2010/main" val="42155748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524000" y="168848"/>
            <a:ext cx="3346450" cy="3475037"/>
          </a:xfrm>
        </p:spPr>
        <p:txBody>
          <a:bodyPr>
            <a:normAutofit fontScale="77500" lnSpcReduction="20000"/>
          </a:bodyPr>
          <a:lstStyle/>
          <a:p>
            <a:r>
              <a:rPr lang="en-US" dirty="0"/>
              <a:t>CPT energy deposited per unit track increases with depth reaching a sharp &amp; narrow maximum peak close to the end of the range, Bragg Peak (BP)</a:t>
            </a:r>
          </a:p>
          <a:p>
            <a:r>
              <a:rPr lang="en-US" dirty="0"/>
              <a:t>CPT lower dose to none-malignant normal tissue(s) &amp; OAR  (organs at risk)</a:t>
            </a:r>
          </a:p>
        </p:txBody>
      </p:sp>
      <p:pic>
        <p:nvPicPr>
          <p:cNvPr id="9" name="Picture 8" descr="mage result for bragg peak"/>
          <p:cNvPicPr/>
          <p:nvPr/>
        </p:nvPicPr>
        <p:blipFill>
          <a:blip r:embed="rId2">
            <a:extLst>
              <a:ext uri="{28A0092B-C50C-407E-A947-70E740481C1C}">
                <a14:useLocalDpi xmlns:a14="http://schemas.microsoft.com/office/drawing/2010/main" val="0"/>
              </a:ext>
            </a:extLst>
          </a:blip>
          <a:srcRect/>
          <a:stretch>
            <a:fillRect/>
          </a:stretch>
        </p:blipFill>
        <p:spPr bwMode="auto">
          <a:xfrm>
            <a:off x="4870451" y="3137220"/>
            <a:ext cx="5797549" cy="3566720"/>
          </a:xfrm>
          <a:prstGeom prst="rect">
            <a:avLst/>
          </a:prstGeom>
          <a:noFill/>
          <a:ln>
            <a:noFill/>
          </a:ln>
        </p:spPr>
      </p:pic>
    </p:spTree>
    <p:extLst>
      <p:ext uri="{BB962C8B-B14F-4D97-AF65-F5344CB8AC3E}">
        <p14:creationId xmlns:p14="http://schemas.microsoft.com/office/powerpoint/2010/main" val="4002052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ge result for pencil beam scanning proton therapy"/>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7802"/>
            <a:ext cx="4612852" cy="3940198"/>
          </a:xfrm>
          <a:prstGeom prst="rect">
            <a:avLst/>
          </a:prstGeom>
          <a:noFill/>
          <a:ln>
            <a:noFill/>
          </a:ln>
        </p:spPr>
      </p:pic>
      <p:sp>
        <p:nvSpPr>
          <p:cNvPr id="11" name="TextBox 10"/>
          <p:cNvSpPr txBox="1"/>
          <p:nvPr/>
        </p:nvSpPr>
        <p:spPr>
          <a:xfrm>
            <a:off x="1822810" y="249492"/>
            <a:ext cx="4220667" cy="2862323"/>
          </a:xfrm>
          <a:prstGeom prst="rect">
            <a:avLst/>
          </a:prstGeom>
          <a:noFill/>
        </p:spPr>
        <p:txBody>
          <a:bodyPr wrap="square" rtlCol="0">
            <a:spAutoFit/>
          </a:bodyPr>
          <a:lstStyle/>
          <a:p>
            <a:r>
              <a:rPr lang="en-US" dirty="0"/>
              <a:t>To cover the 3D geometry of a tumor the BP has to be widened: spread out Bragg Peak (SOBP)</a:t>
            </a:r>
          </a:p>
          <a:p>
            <a:r>
              <a:rPr lang="en-US" dirty="0"/>
              <a:t>SOBP is achieved by:</a:t>
            </a:r>
          </a:p>
          <a:p>
            <a:pPr lvl="1"/>
            <a:r>
              <a:rPr lang="en-US" dirty="0"/>
              <a:t>Passive scattering of </a:t>
            </a:r>
            <a:r>
              <a:rPr lang="en-US" dirty="0" err="1"/>
              <a:t>monoenergetic</a:t>
            </a:r>
            <a:r>
              <a:rPr lang="en-US" dirty="0"/>
              <a:t> beam</a:t>
            </a:r>
          </a:p>
          <a:p>
            <a:pPr lvl="1"/>
            <a:r>
              <a:rPr lang="en-US" dirty="0"/>
              <a:t>PBS: pencil beam scanning</a:t>
            </a:r>
          </a:p>
          <a:p>
            <a:pPr lvl="1"/>
            <a:r>
              <a:rPr lang="en-US" dirty="0"/>
              <a:t>IMPT: intensity modulated proton therapy </a:t>
            </a:r>
          </a:p>
          <a:p>
            <a:endParaRPr lang="en-US" dirty="0"/>
          </a:p>
        </p:txBody>
      </p:sp>
      <p:pic>
        <p:nvPicPr>
          <p:cNvPr id="12" name="Picture 11"/>
          <p:cNvPicPr>
            <a:picLocks noChangeAspect="1"/>
          </p:cNvPicPr>
          <p:nvPr/>
        </p:nvPicPr>
        <p:blipFill>
          <a:blip r:embed="rId3"/>
          <a:stretch>
            <a:fillRect/>
          </a:stretch>
        </p:blipFill>
        <p:spPr>
          <a:xfrm>
            <a:off x="6387448" y="0"/>
            <a:ext cx="2413000" cy="2603500"/>
          </a:xfrm>
          <a:prstGeom prst="rect">
            <a:avLst/>
          </a:prstGeom>
        </p:spPr>
      </p:pic>
      <p:pic>
        <p:nvPicPr>
          <p:cNvPr id="13" name="Picture 12"/>
          <p:cNvPicPr>
            <a:picLocks noChangeAspect="1"/>
          </p:cNvPicPr>
          <p:nvPr/>
        </p:nvPicPr>
        <p:blipFill>
          <a:blip r:embed="rId4"/>
          <a:stretch>
            <a:fillRect/>
          </a:stretch>
        </p:blipFill>
        <p:spPr>
          <a:xfrm>
            <a:off x="8255000" y="2416761"/>
            <a:ext cx="2387600" cy="2159000"/>
          </a:xfrm>
          <a:prstGeom prst="rect">
            <a:avLst/>
          </a:prstGeom>
        </p:spPr>
      </p:pic>
      <p:pic>
        <p:nvPicPr>
          <p:cNvPr id="14" name="Picture 13"/>
          <p:cNvPicPr>
            <a:picLocks noChangeAspect="1"/>
          </p:cNvPicPr>
          <p:nvPr/>
        </p:nvPicPr>
        <p:blipFill>
          <a:blip r:embed="rId5"/>
          <a:stretch>
            <a:fillRect/>
          </a:stretch>
        </p:blipFill>
        <p:spPr>
          <a:xfrm>
            <a:off x="6438248" y="4445000"/>
            <a:ext cx="2362200" cy="2413000"/>
          </a:xfrm>
          <a:prstGeom prst="rect">
            <a:avLst/>
          </a:prstGeom>
        </p:spPr>
      </p:pic>
    </p:spTree>
    <p:extLst>
      <p:ext uri="{BB962C8B-B14F-4D97-AF65-F5344CB8AC3E}">
        <p14:creationId xmlns:p14="http://schemas.microsoft.com/office/powerpoint/2010/main" val="23150933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3758128"/>
            <a:ext cx="3712285" cy="3099872"/>
          </a:xfrm>
          <a:prstGeom prst="rect">
            <a:avLst/>
          </a:prstGeom>
        </p:spPr>
      </p:pic>
      <p:pic>
        <p:nvPicPr>
          <p:cNvPr id="3" name="Picture 2"/>
          <p:cNvPicPr>
            <a:picLocks noChangeAspect="1"/>
          </p:cNvPicPr>
          <p:nvPr/>
        </p:nvPicPr>
        <p:blipFill>
          <a:blip r:embed="rId3"/>
          <a:stretch>
            <a:fillRect/>
          </a:stretch>
        </p:blipFill>
        <p:spPr>
          <a:xfrm>
            <a:off x="5236286" y="0"/>
            <a:ext cx="5431715" cy="3948012"/>
          </a:xfrm>
          <a:prstGeom prst="rect">
            <a:avLst/>
          </a:prstGeom>
        </p:spPr>
      </p:pic>
      <p:sp>
        <p:nvSpPr>
          <p:cNvPr id="4" name="TextBox 3"/>
          <p:cNvSpPr txBox="1"/>
          <p:nvPr/>
        </p:nvSpPr>
        <p:spPr>
          <a:xfrm>
            <a:off x="1695221" y="1"/>
            <a:ext cx="2954932" cy="2585323"/>
          </a:xfrm>
          <a:prstGeom prst="rect">
            <a:avLst/>
          </a:prstGeom>
          <a:noFill/>
        </p:spPr>
        <p:txBody>
          <a:bodyPr wrap="square" rtlCol="0">
            <a:spAutoFit/>
          </a:bodyPr>
          <a:lstStyle/>
          <a:p>
            <a:r>
              <a:rPr lang="en-CA" b="1" dirty="0"/>
              <a:t>RBE</a:t>
            </a:r>
          </a:p>
          <a:p>
            <a:r>
              <a:rPr lang="en-CA" dirty="0"/>
              <a:t>relative biological effectiveness: ratio of biological effectiveness of one type of ionizing radiation relative to another, given the same amount of absorbed energy</a:t>
            </a:r>
          </a:p>
          <a:p>
            <a:endParaRPr lang="en-US" dirty="0"/>
          </a:p>
        </p:txBody>
      </p:sp>
    </p:spTree>
    <p:extLst>
      <p:ext uri="{BB962C8B-B14F-4D97-AF65-F5344CB8AC3E}">
        <p14:creationId xmlns:p14="http://schemas.microsoft.com/office/powerpoint/2010/main" val="7753085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1680" y="293864"/>
            <a:ext cx="5372100" cy="2311400"/>
          </a:xfrm>
          <a:prstGeom prst="rect">
            <a:avLst/>
          </a:prstGeom>
        </p:spPr>
      </p:pic>
      <p:pic>
        <p:nvPicPr>
          <p:cNvPr id="3" name="Picture 2"/>
          <p:cNvPicPr>
            <a:picLocks noChangeAspect="1"/>
          </p:cNvPicPr>
          <p:nvPr/>
        </p:nvPicPr>
        <p:blipFill>
          <a:blip r:embed="rId3"/>
          <a:stretch>
            <a:fillRect/>
          </a:stretch>
        </p:blipFill>
        <p:spPr>
          <a:xfrm>
            <a:off x="3571680" y="3658136"/>
            <a:ext cx="5346700" cy="2628900"/>
          </a:xfrm>
          <a:prstGeom prst="rect">
            <a:avLst/>
          </a:prstGeom>
        </p:spPr>
      </p:pic>
    </p:spTree>
    <p:extLst>
      <p:ext uri="{BB962C8B-B14F-4D97-AF65-F5344CB8AC3E}">
        <p14:creationId xmlns:p14="http://schemas.microsoft.com/office/powerpoint/2010/main" val="30409951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0900" y="511164"/>
            <a:ext cx="7945834" cy="6003936"/>
          </a:xfrm>
          <a:prstGeom prst="rect">
            <a:avLst/>
          </a:prstGeom>
        </p:spPr>
      </p:pic>
    </p:spTree>
    <p:extLst>
      <p:ext uri="{BB962C8B-B14F-4D97-AF65-F5344CB8AC3E}">
        <p14:creationId xmlns:p14="http://schemas.microsoft.com/office/powerpoint/2010/main" val="32637270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457200"/>
            <a:ext cx="9144000" cy="5934430"/>
          </a:xfrm>
          <a:prstGeom prst="rect">
            <a:avLst/>
          </a:prstGeom>
        </p:spPr>
      </p:pic>
    </p:spTree>
    <p:extLst>
      <p:ext uri="{BB962C8B-B14F-4D97-AF65-F5344CB8AC3E}">
        <p14:creationId xmlns:p14="http://schemas.microsoft.com/office/powerpoint/2010/main" val="39906165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2148" y="162251"/>
            <a:ext cx="5840583" cy="6559015"/>
          </a:xfrm>
          <a:prstGeom prst="rect">
            <a:avLst/>
          </a:prstGeom>
        </p:spPr>
      </p:pic>
    </p:spTree>
    <p:extLst>
      <p:ext uri="{BB962C8B-B14F-4D97-AF65-F5344CB8AC3E}">
        <p14:creationId xmlns:p14="http://schemas.microsoft.com/office/powerpoint/2010/main" val="35214577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e result for impt proton therapy"/>
          <p:cNvPicPr/>
          <p:nvPr/>
        </p:nvPicPr>
        <p:blipFill>
          <a:blip r:embed="rId2">
            <a:extLst>
              <a:ext uri="{28A0092B-C50C-407E-A947-70E740481C1C}">
                <a14:useLocalDpi xmlns:a14="http://schemas.microsoft.com/office/drawing/2010/main" val="0"/>
              </a:ext>
            </a:extLst>
          </a:blip>
          <a:srcRect/>
          <a:stretch>
            <a:fillRect/>
          </a:stretch>
        </p:blipFill>
        <p:spPr bwMode="auto">
          <a:xfrm>
            <a:off x="2140292" y="429501"/>
            <a:ext cx="7881068" cy="6125048"/>
          </a:xfrm>
          <a:prstGeom prst="rect">
            <a:avLst/>
          </a:prstGeom>
          <a:noFill/>
          <a:ln>
            <a:noFill/>
          </a:ln>
        </p:spPr>
      </p:pic>
    </p:spTree>
    <p:extLst>
      <p:ext uri="{BB962C8B-B14F-4D97-AF65-F5344CB8AC3E}">
        <p14:creationId xmlns:p14="http://schemas.microsoft.com/office/powerpoint/2010/main" val="188229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Calibri" charset="0"/>
                <a:ea typeface="ＭＳ Ｐゴシック" charset="0"/>
                <a:cs typeface="ＭＳ Ｐゴシック" charset="0"/>
              </a:rPr>
              <a:t>Electromagnetic Radiations</a:t>
            </a:r>
          </a:p>
        </p:txBody>
      </p:sp>
      <p:sp>
        <p:nvSpPr>
          <p:cNvPr id="32770" name="Content Placeholder 2"/>
          <p:cNvSpPr>
            <a:spLocks noGrp="1"/>
          </p:cNvSpPr>
          <p:nvPr>
            <p:ph sz="half" idx="4294967295"/>
          </p:nvPr>
        </p:nvSpPr>
        <p:spPr>
          <a:xfrm>
            <a:off x="1981200" y="1600201"/>
            <a:ext cx="4038600" cy="4525963"/>
          </a:xfrm>
          <a:prstGeom prst="rect">
            <a:avLst/>
          </a:prstGeom>
        </p:spPr>
        <p:txBody>
          <a:bodyPr/>
          <a:lstStyle/>
          <a:p>
            <a:r>
              <a:rPr lang="en-US" dirty="0">
                <a:latin typeface="Calibri" charset="0"/>
                <a:ea typeface="ＭＳ Ｐゴシック" charset="0"/>
                <a:cs typeface="ＭＳ Ｐゴシック" charset="0"/>
              </a:rPr>
              <a:t>X-rays and </a:t>
            </a:r>
            <a:r>
              <a:rPr lang="en-US" dirty="0" err="1">
                <a:latin typeface="Calibri" charset="0"/>
                <a:ea typeface="ＭＳ Ｐゴシック" charset="0"/>
                <a:cs typeface="ＭＳ Ｐゴシック" charset="0"/>
              </a:rPr>
              <a:t>γ</a:t>
            </a:r>
            <a:r>
              <a:rPr lang="en-US" dirty="0">
                <a:latin typeface="Calibri" charset="0"/>
                <a:ea typeface="ＭＳ Ｐゴシック" charset="0"/>
                <a:cs typeface="ＭＳ Ｐゴシック" charset="0"/>
              </a:rPr>
              <a:t>-rays</a:t>
            </a:r>
          </a:p>
          <a:p>
            <a:pPr lvl="1"/>
            <a:r>
              <a:rPr lang="en-US" dirty="0" err="1">
                <a:latin typeface="Calibri" charset="0"/>
                <a:ea typeface="ＭＳ Ｐゴシック" charset="0"/>
              </a:rPr>
              <a:t>extranuclear</a:t>
            </a:r>
            <a:r>
              <a:rPr lang="en-US" dirty="0">
                <a:latin typeface="Calibri" charset="0"/>
                <a:ea typeface="ＭＳ Ｐゴシック" charset="0"/>
              </a:rPr>
              <a:t> and </a:t>
            </a:r>
            <a:r>
              <a:rPr lang="en-US" dirty="0" err="1">
                <a:latin typeface="Calibri" charset="0"/>
                <a:ea typeface="ＭＳ Ｐゴシック" charset="0"/>
              </a:rPr>
              <a:t>intranuclear</a:t>
            </a:r>
            <a:r>
              <a:rPr lang="en-US" dirty="0">
                <a:latin typeface="Calibri" charset="0"/>
                <a:ea typeface="ＭＳ Ｐゴシック" charset="0"/>
              </a:rPr>
              <a:t> production</a:t>
            </a:r>
          </a:p>
          <a:p>
            <a:r>
              <a:rPr lang="en-US" dirty="0">
                <a:latin typeface="Calibri" charset="0"/>
                <a:ea typeface="ＭＳ Ｐゴシック" charset="0"/>
                <a:cs typeface="ＭＳ Ｐゴシック" charset="0"/>
              </a:rPr>
              <a:t>X-rays</a:t>
            </a:r>
          </a:p>
          <a:p>
            <a:pPr lvl="1"/>
            <a:r>
              <a:rPr lang="en-US" dirty="0">
                <a:latin typeface="Calibri" charset="0"/>
                <a:ea typeface="ＭＳ Ｐゴシック" charset="0"/>
              </a:rPr>
              <a:t>electrical &amp; magnetic energy</a:t>
            </a:r>
          </a:p>
          <a:p>
            <a:pPr lvl="2"/>
            <a:r>
              <a:rPr lang="en-US" dirty="0" err="1">
                <a:latin typeface="Calibri" charset="0"/>
                <a:ea typeface="ＭＳ Ｐゴシック" charset="0"/>
              </a:rPr>
              <a:t>λv</a:t>
            </a:r>
            <a:r>
              <a:rPr lang="en-US" dirty="0">
                <a:latin typeface="Calibri" charset="0"/>
                <a:ea typeface="ＭＳ Ｐゴシック" charset="0"/>
              </a:rPr>
              <a:t>=c</a:t>
            </a:r>
          </a:p>
          <a:p>
            <a:pPr lvl="1"/>
            <a:r>
              <a:rPr lang="en-US" dirty="0">
                <a:latin typeface="Calibri" charset="0"/>
                <a:ea typeface="ＭＳ Ｐゴシック" charset="0"/>
              </a:rPr>
              <a:t>Streams of photons/</a:t>
            </a:r>
            <a:r>
              <a:rPr lang="ja-JP" altLang="en-US" dirty="0">
                <a:latin typeface="Calibri" charset="0"/>
                <a:ea typeface="ＭＳ Ｐゴシック" charset="0"/>
              </a:rPr>
              <a:t>”</a:t>
            </a:r>
            <a:r>
              <a:rPr lang="en-US" altLang="ja-JP" dirty="0">
                <a:latin typeface="Calibri" charset="0"/>
                <a:ea typeface="ＭＳ Ｐゴシック" charset="0"/>
              </a:rPr>
              <a:t>packets</a:t>
            </a:r>
            <a:r>
              <a:rPr lang="ja-JP" altLang="en-US" dirty="0">
                <a:latin typeface="Calibri" charset="0"/>
                <a:ea typeface="ＭＳ Ｐゴシック" charset="0"/>
              </a:rPr>
              <a:t>”</a:t>
            </a:r>
            <a:r>
              <a:rPr lang="en-US" altLang="ja-JP" dirty="0">
                <a:latin typeface="Calibri" charset="0"/>
                <a:ea typeface="ＭＳ Ｐゴシック" charset="0"/>
              </a:rPr>
              <a:t> energy</a:t>
            </a:r>
          </a:p>
          <a:p>
            <a:pPr lvl="2"/>
            <a:r>
              <a:rPr lang="en-US" dirty="0" err="1">
                <a:latin typeface="Calibri" charset="0"/>
                <a:ea typeface="ＭＳ Ｐゴシック" charset="0"/>
              </a:rPr>
              <a:t>hμ</a:t>
            </a:r>
            <a:endParaRPr lang="en-US" dirty="0">
              <a:latin typeface="Calibri" charset="0"/>
              <a:ea typeface="ＭＳ Ｐゴシック" charset="0"/>
            </a:endParaRPr>
          </a:p>
          <a:p>
            <a:pPr lvl="2"/>
            <a:r>
              <a:rPr lang="en-US" dirty="0" err="1">
                <a:latin typeface="Calibri" charset="0"/>
                <a:ea typeface="ＭＳ Ｐゴシック" charset="0"/>
              </a:rPr>
              <a:t>λA</a:t>
            </a:r>
            <a:r>
              <a:rPr lang="en-US" dirty="0">
                <a:latin typeface="Calibri" charset="0"/>
                <a:ea typeface="ＭＳ Ｐゴシック" charset="0"/>
              </a:rPr>
              <a:t>=12.4/E(</a:t>
            </a:r>
            <a:r>
              <a:rPr lang="en-US" dirty="0" err="1">
                <a:latin typeface="Calibri" charset="0"/>
                <a:ea typeface="ＭＳ Ｐゴシック" charset="0"/>
              </a:rPr>
              <a:t>keV</a:t>
            </a:r>
            <a:r>
              <a:rPr lang="en-US" dirty="0">
                <a:latin typeface="Calibri" charset="0"/>
                <a:ea typeface="ＭＳ Ｐゴシック" charset="0"/>
              </a:rPr>
              <a:t>)</a:t>
            </a:r>
          </a:p>
          <a:p>
            <a:pPr lvl="2"/>
            <a:endParaRPr lang="en-US" dirty="0">
              <a:latin typeface="Calibri" charset="0"/>
              <a:ea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32771" name="Content Placeholder 7"/>
          <p:cNvSpPr>
            <a:spLocks noGrp="1"/>
          </p:cNvSpPr>
          <p:nvPr>
            <p:ph sz="half" idx="4294967295"/>
          </p:nvPr>
        </p:nvSpPr>
        <p:spPr>
          <a:xfrm>
            <a:off x="6172200" y="1600201"/>
            <a:ext cx="4038600" cy="4525963"/>
          </a:xfrm>
          <a:prstGeom prst="rect">
            <a:avLst/>
          </a:prstGeom>
        </p:spPr>
        <p:txBody>
          <a:bodyPr/>
          <a:lstStyle/>
          <a:p>
            <a:endParaRPr lang="fr-FR">
              <a:latin typeface="Calibri" charset="0"/>
              <a:ea typeface="ＭＳ Ｐゴシック" charset="0"/>
              <a:cs typeface="ＭＳ Ｐゴシック" charset="0"/>
            </a:endParaRPr>
          </a:p>
        </p:txBody>
      </p:sp>
      <p:pic>
        <p:nvPicPr>
          <p:cNvPr id="3277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1213" y="1600200"/>
            <a:ext cx="2540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9849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0" y="731839"/>
            <a:ext cx="6400800" cy="3475037"/>
          </a:xfrm>
        </p:spPr>
        <p:txBody>
          <a:bodyPr/>
          <a:lstStyle/>
          <a:p>
            <a:r>
              <a:rPr lang="en-US" dirty="0"/>
              <a:t>With CPT a given tumor radiation dose (TCP: tumor control probability) can be achieved at lower integral dose to nonmalignant tissue(s) and OAR (reducing NTCP: normal tissue complication probability)</a:t>
            </a:r>
          </a:p>
          <a:p>
            <a:endParaRPr lang="en-US" dirty="0"/>
          </a:p>
        </p:txBody>
      </p:sp>
      <p:pic>
        <p:nvPicPr>
          <p:cNvPr id="4" name="Picture 3"/>
          <p:cNvPicPr>
            <a:picLocks noChangeAspect="1"/>
          </p:cNvPicPr>
          <p:nvPr/>
        </p:nvPicPr>
        <p:blipFill>
          <a:blip r:embed="rId2"/>
          <a:stretch>
            <a:fillRect/>
          </a:stretch>
        </p:blipFill>
        <p:spPr>
          <a:xfrm>
            <a:off x="4910205" y="2539654"/>
            <a:ext cx="5757795" cy="4318346"/>
          </a:xfrm>
          <a:prstGeom prst="rect">
            <a:avLst/>
          </a:prstGeom>
        </p:spPr>
      </p:pic>
    </p:spTree>
    <p:extLst>
      <p:ext uri="{BB962C8B-B14F-4D97-AF65-F5344CB8AC3E}">
        <p14:creationId xmlns:p14="http://schemas.microsoft.com/office/powerpoint/2010/main" val="42611077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2028240" y="1526976"/>
          <a:ext cx="8094929" cy="3476781"/>
        </p:xfrm>
        <a:graphic>
          <a:graphicData uri="http://schemas.openxmlformats.org/presentationml/2006/ole">
            <mc:AlternateContent xmlns:mc="http://schemas.openxmlformats.org/markup-compatibility/2006">
              <mc:Choice xmlns:v="urn:schemas-microsoft-com:vml" Requires="v">
                <p:oleObj name="Document" r:id="rId2" imgW="5854700" imgH="2514600" progId="Word.Document.12">
                  <p:embed/>
                </p:oleObj>
              </mc:Choice>
              <mc:Fallback>
                <p:oleObj name="Document" r:id="rId2" imgW="5854700" imgH="2514600" progId="Word.Document.12">
                  <p:embed/>
                  <p:pic>
                    <p:nvPicPr>
                      <p:cNvPr id="3" name="Object 2"/>
                      <p:cNvPicPr/>
                      <p:nvPr/>
                    </p:nvPicPr>
                    <p:blipFill>
                      <a:blip r:embed="rId3"/>
                      <a:stretch>
                        <a:fillRect/>
                      </a:stretch>
                    </p:blipFill>
                    <p:spPr>
                      <a:xfrm>
                        <a:off x="2028240" y="1526976"/>
                        <a:ext cx="8094929" cy="3476781"/>
                      </a:xfrm>
                      <a:prstGeom prst="rect">
                        <a:avLst/>
                      </a:prstGeom>
                    </p:spPr>
                  </p:pic>
                </p:oleObj>
              </mc:Fallback>
            </mc:AlternateContent>
          </a:graphicData>
        </a:graphic>
      </p:graphicFrame>
    </p:spTree>
    <p:extLst>
      <p:ext uri="{BB962C8B-B14F-4D97-AF65-F5344CB8AC3E}">
        <p14:creationId xmlns:p14="http://schemas.microsoft.com/office/powerpoint/2010/main" val="567063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65900" y="3531755"/>
            <a:ext cx="3962400" cy="2881745"/>
          </a:xfrm>
          <a:prstGeom prst="rect">
            <a:avLst/>
          </a:prstGeom>
        </p:spPr>
      </p:pic>
      <p:pic>
        <p:nvPicPr>
          <p:cNvPr id="3" name="Picture 2"/>
          <p:cNvPicPr>
            <a:picLocks noChangeAspect="1"/>
          </p:cNvPicPr>
          <p:nvPr/>
        </p:nvPicPr>
        <p:blipFill>
          <a:blip r:embed="rId3"/>
          <a:stretch>
            <a:fillRect/>
          </a:stretch>
        </p:blipFill>
        <p:spPr>
          <a:xfrm>
            <a:off x="1524001" y="128154"/>
            <a:ext cx="4939261" cy="3403600"/>
          </a:xfrm>
          <a:prstGeom prst="rect">
            <a:avLst/>
          </a:prstGeom>
        </p:spPr>
      </p:pic>
    </p:spTree>
    <p:extLst>
      <p:ext uri="{BB962C8B-B14F-4D97-AF65-F5344CB8AC3E}">
        <p14:creationId xmlns:p14="http://schemas.microsoft.com/office/powerpoint/2010/main" val="36767362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Trials</a:t>
            </a:r>
          </a:p>
        </p:txBody>
      </p:sp>
      <p:sp>
        <p:nvSpPr>
          <p:cNvPr id="3" name="Text Placeholder 2"/>
          <p:cNvSpPr>
            <a:spLocks noGrp="1"/>
          </p:cNvSpPr>
          <p:nvPr>
            <p:ph sz="quarter" idx="13"/>
          </p:nvPr>
        </p:nvSpPr>
        <p:spPr/>
        <p:txBody>
          <a:bodyPr>
            <a:normAutofit fontScale="92500" lnSpcReduction="10000"/>
          </a:bodyPr>
          <a:lstStyle/>
          <a:p>
            <a:r>
              <a:rPr lang="en-US" dirty="0"/>
              <a:t>Challenges: </a:t>
            </a:r>
          </a:p>
          <a:p>
            <a:pPr lvl="1"/>
            <a:r>
              <a:rPr lang="en-US" dirty="0"/>
              <a:t>Superiority of CPT based on outcomes: morbidity (treatment related toxicity), QOL(quality of life) requiring long follow-ups and surveillance</a:t>
            </a:r>
            <a:r>
              <a:rPr lang="mr-IN" dirty="0"/>
              <a:t>…</a:t>
            </a:r>
            <a:r>
              <a:rPr lang="en-US" dirty="0"/>
              <a:t>cost</a:t>
            </a:r>
          </a:p>
          <a:p>
            <a:pPr lvl="1"/>
            <a:r>
              <a:rPr lang="en-US" dirty="0"/>
              <a:t>Ethics: access, pediatrics</a:t>
            </a:r>
          </a:p>
          <a:p>
            <a:pPr lvl="1"/>
            <a:r>
              <a:rPr lang="en-US" dirty="0"/>
              <a:t>Insurance coverage: access to CPT</a:t>
            </a:r>
          </a:p>
          <a:p>
            <a:pPr lvl="1"/>
            <a:r>
              <a:rPr lang="en-US" dirty="0"/>
              <a:t>Limited # CPT centers: patients QOL: travel/accommodations</a:t>
            </a:r>
          </a:p>
          <a:p>
            <a:pPr lvl="1"/>
            <a:r>
              <a:rPr lang="en-US" dirty="0"/>
              <a:t>Different beam-delivery technologies: PS vs. PB</a:t>
            </a:r>
          </a:p>
          <a:p>
            <a:pPr marL="45720" indent="0">
              <a:buNone/>
            </a:pPr>
            <a:br>
              <a:rPr lang="en-US" dirty="0"/>
            </a:br>
            <a:endParaRPr lang="en-US" dirty="0"/>
          </a:p>
        </p:txBody>
      </p:sp>
    </p:spTree>
    <p:extLst>
      <p:ext uri="{BB962C8B-B14F-4D97-AF65-F5344CB8AC3E}">
        <p14:creationId xmlns:p14="http://schemas.microsoft.com/office/powerpoint/2010/main" val="3103081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8101" y="0"/>
            <a:ext cx="7035267" cy="6858000"/>
          </a:xfrm>
          <a:prstGeom prst="rect">
            <a:avLst/>
          </a:prstGeom>
        </p:spPr>
      </p:pic>
    </p:spTree>
    <p:extLst>
      <p:ext uri="{BB962C8B-B14F-4D97-AF65-F5344CB8AC3E}">
        <p14:creationId xmlns:p14="http://schemas.microsoft.com/office/powerpoint/2010/main" val="35080971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6400" y="0"/>
            <a:ext cx="6275226" cy="6858000"/>
          </a:xfrm>
          <a:prstGeom prst="rect">
            <a:avLst/>
          </a:prstGeom>
        </p:spPr>
      </p:pic>
    </p:spTree>
    <p:extLst>
      <p:ext uri="{BB962C8B-B14F-4D97-AF65-F5344CB8AC3E}">
        <p14:creationId xmlns:p14="http://schemas.microsoft.com/office/powerpoint/2010/main" val="35064621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4996" y="647998"/>
            <a:ext cx="6019779" cy="4268834"/>
          </a:xfrm>
          <a:prstGeom prst="rect">
            <a:avLst/>
          </a:prstGeom>
        </p:spPr>
      </p:pic>
      <p:sp>
        <p:nvSpPr>
          <p:cNvPr id="6" name="Rectangle 5"/>
          <p:cNvSpPr/>
          <p:nvPr/>
        </p:nvSpPr>
        <p:spPr>
          <a:xfrm>
            <a:off x="6024800" y="1008393"/>
            <a:ext cx="3299974" cy="410827"/>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19897" y="1419220"/>
            <a:ext cx="1680796" cy="261435"/>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28376" y="2016785"/>
            <a:ext cx="4196399" cy="317457"/>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04995" y="2334242"/>
            <a:ext cx="2028810" cy="280109"/>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04933" y="4257656"/>
            <a:ext cx="1662121" cy="354804"/>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27173" y="5801883"/>
            <a:ext cx="3134448" cy="646331"/>
          </a:xfrm>
          <a:prstGeom prst="rect">
            <a:avLst/>
          </a:prstGeom>
          <a:noFill/>
        </p:spPr>
        <p:txBody>
          <a:bodyPr wrap="none" rtlCol="0">
            <a:spAutoFit/>
          </a:bodyPr>
          <a:lstStyle/>
          <a:p>
            <a:r>
              <a:rPr lang="en-US" dirty="0"/>
              <a:t>Radioresistant/Hypoxic tumors:</a:t>
            </a:r>
          </a:p>
          <a:p>
            <a:r>
              <a:rPr lang="en-US" dirty="0"/>
              <a:t>Hit &amp; ETOILE trials</a:t>
            </a:r>
          </a:p>
        </p:txBody>
      </p:sp>
    </p:spTree>
    <p:extLst>
      <p:ext uri="{BB962C8B-B14F-4D97-AF65-F5344CB8AC3E}">
        <p14:creationId xmlns:p14="http://schemas.microsoft.com/office/powerpoint/2010/main" val="8938307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1905000" y="523876"/>
            <a:ext cx="8382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1400" b="1">
                <a:latin typeface="Arial" charset="0"/>
                <a:cs typeface="Arial" charset="0"/>
              </a:rPr>
              <a:t>Figure 1 </a:t>
            </a:r>
            <a:r>
              <a:rPr lang="en-US" sz="1400">
                <a:latin typeface="Arial" charset="0"/>
                <a:cs typeface="Arial" charset="0"/>
              </a:rPr>
              <a:t>The tumour promoting and inhibitory effects of anticancer agents: Yin and Yang effects</a:t>
            </a:r>
          </a:p>
        </p:txBody>
      </p:sp>
      <p:sp>
        <p:nvSpPr>
          <p:cNvPr id="2051" name="Text Box 15"/>
          <p:cNvSpPr txBox="1">
            <a:spLocks noChangeArrowheads="1"/>
          </p:cNvSpPr>
          <p:nvPr/>
        </p:nvSpPr>
        <p:spPr bwMode="auto">
          <a:xfrm>
            <a:off x="2209800" y="6275389"/>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900">
                <a:latin typeface="Arial" charset="0"/>
                <a:cs typeface="Arial" charset="0"/>
              </a:rPr>
              <a:t>Shaked, Y. </a:t>
            </a:r>
            <a:r>
              <a:rPr lang="en-US" sz="900">
                <a:solidFill>
                  <a:srgbClr val="211D1E"/>
                </a:solidFill>
                <a:latin typeface="Arial" charset="0"/>
                <a:cs typeface="Arial" charset="0"/>
              </a:rPr>
              <a:t>(</a:t>
            </a:r>
            <a:r>
              <a:rPr lang="en-GB" sz="900">
                <a:latin typeface="Arial" charset="0"/>
                <a:cs typeface="Arial" charset="0"/>
              </a:rPr>
              <a:t>2016) </a:t>
            </a:r>
            <a:r>
              <a:rPr lang="en-US" sz="900">
                <a:latin typeface="Arial" charset="0"/>
                <a:cs typeface="Arial" charset="0"/>
              </a:rPr>
              <a:t>Balancing efficacy of and host immune responses to cancer therapy: the yin and yang effects</a:t>
            </a:r>
          </a:p>
          <a:p>
            <a:pPr algn="ctr" eaLnBrk="1" hangingPunct="1"/>
            <a:r>
              <a:rPr lang="en-US" sz="900" i="1">
                <a:latin typeface="Arial" charset="0"/>
                <a:cs typeface="Arial" charset="0"/>
              </a:rPr>
              <a:t>Nat. Rev. Clin. Oncol. </a:t>
            </a:r>
            <a:r>
              <a:rPr lang="en-US" sz="900">
                <a:latin typeface="Arial" charset="0"/>
                <a:cs typeface="Arial" charset="0"/>
              </a:rPr>
              <a:t>doi:10.1038/nrclinonc.2016.57</a:t>
            </a:r>
          </a:p>
        </p:txBody>
      </p:sp>
      <p:pic>
        <p:nvPicPr>
          <p:cNvPr id="2052" name="Picture 5" descr="nrclinonc.2016.57-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850900"/>
            <a:ext cx="6699250"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36490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7848" y="1064414"/>
            <a:ext cx="3840153" cy="5078313"/>
          </a:xfrm>
          <a:prstGeom prst="rect">
            <a:avLst/>
          </a:prstGeom>
        </p:spPr>
        <p:txBody>
          <a:bodyPr wrap="square">
            <a:spAutoFit/>
          </a:bodyPr>
          <a:lstStyle/>
          <a:p>
            <a:r>
              <a:rPr lang="en-US" dirty="0"/>
              <a:t>Fig. 1. An 85-year-old patient received 50.4 </a:t>
            </a:r>
            <a:r>
              <a:rPr lang="en-US" dirty="0" err="1"/>
              <a:t>GyE</a:t>
            </a:r>
            <a:r>
              <a:rPr lang="en-US" dirty="0"/>
              <a:t> in 12 fractions for an ascending colon carcinoma at National Institute of Radiological Sciences, Chiba, Japan (A). At the time of treatment the patient had </a:t>
            </a:r>
            <a:r>
              <a:rPr lang="en-US" dirty="0" err="1"/>
              <a:t>mediastinal</a:t>
            </a:r>
            <a:r>
              <a:rPr lang="en-US" dirty="0"/>
              <a:t> lymph node metastasis, at computed tomography and methionine positron emission tomography imaging (B). Six months after treatment, resolution of both the irradiated lesion (A) and the metastasis occurred (B).</a:t>
            </a:r>
          </a:p>
          <a:p>
            <a:endParaRPr lang="en-US" dirty="0"/>
          </a:p>
          <a:p>
            <a:r>
              <a:rPr lang="en-US" dirty="0"/>
              <a:t>Courtesy of </a:t>
            </a:r>
            <a:r>
              <a:rPr lang="en-US" dirty="0" err="1"/>
              <a:t>Dr</a:t>
            </a:r>
            <a:r>
              <a:rPr lang="en-US" dirty="0"/>
              <a:t> Shigeru Yamada</a:t>
            </a:r>
          </a:p>
          <a:p>
            <a:r>
              <a:rPr lang="en-CA" dirty="0"/>
              <a:t> </a:t>
            </a:r>
          </a:p>
          <a:p>
            <a:r>
              <a:rPr lang="en-CA" sz="1200" dirty="0"/>
              <a:t>Durante, M., Brenner, D. J. &amp; </a:t>
            </a:r>
            <a:r>
              <a:rPr lang="en-CA" sz="1200" dirty="0" err="1"/>
              <a:t>Formenti</a:t>
            </a:r>
            <a:r>
              <a:rPr lang="en-CA" sz="1200" dirty="0"/>
              <a:t>, S. C. Does heavy ion therapy work through the immune system? </a:t>
            </a:r>
            <a:r>
              <a:rPr lang="en-CA" sz="1200" i="1" dirty="0"/>
              <a:t>Int. J. </a:t>
            </a:r>
            <a:r>
              <a:rPr lang="en-CA" sz="1200" i="1" dirty="0" err="1"/>
              <a:t>Radiat</a:t>
            </a:r>
            <a:r>
              <a:rPr lang="en-CA" sz="1200" i="1" dirty="0"/>
              <a:t>. </a:t>
            </a:r>
            <a:r>
              <a:rPr lang="en-CA" sz="1200" i="1" dirty="0" err="1"/>
              <a:t>Oncol</a:t>
            </a:r>
            <a:r>
              <a:rPr lang="en-CA" sz="1200" i="1" dirty="0"/>
              <a:t>. Biol. Phys.</a:t>
            </a:r>
            <a:r>
              <a:rPr lang="en-CA" sz="1200" dirty="0"/>
              <a:t> </a:t>
            </a:r>
            <a:r>
              <a:rPr lang="en-CA" sz="1200" b="1" dirty="0"/>
              <a:t>96</a:t>
            </a:r>
            <a:r>
              <a:rPr lang="en-CA" sz="1200" dirty="0"/>
              <a:t>, 934–936 (2016).</a:t>
            </a:r>
          </a:p>
          <a:p>
            <a:endParaRPr lang="en-US" dirty="0"/>
          </a:p>
        </p:txBody>
      </p:sp>
      <p:pic>
        <p:nvPicPr>
          <p:cNvPr id="3" name="Picture 2"/>
          <p:cNvPicPr>
            <a:picLocks noChangeAspect="1"/>
          </p:cNvPicPr>
          <p:nvPr/>
        </p:nvPicPr>
        <p:blipFill>
          <a:blip r:embed="rId2"/>
          <a:stretch>
            <a:fillRect/>
          </a:stretch>
        </p:blipFill>
        <p:spPr>
          <a:xfrm>
            <a:off x="2123978" y="0"/>
            <a:ext cx="4469889" cy="6858000"/>
          </a:xfrm>
          <a:prstGeom prst="rect">
            <a:avLst/>
          </a:prstGeom>
        </p:spPr>
      </p:pic>
    </p:spTree>
    <p:extLst>
      <p:ext uri="{BB962C8B-B14F-4D97-AF65-F5344CB8AC3E}">
        <p14:creationId xmlns:p14="http://schemas.microsoft.com/office/powerpoint/2010/main" val="3485758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425430"/>
            <a:ext cx="8229600" cy="1143000"/>
          </a:xfrm>
        </p:spPr>
        <p:txBody>
          <a:bodyPr>
            <a:noAutofit/>
          </a:bodyPr>
          <a:lstStyle/>
          <a:p>
            <a:r>
              <a:rPr lang="en-CA" dirty="0" err="1">
                <a:latin typeface="+mn-lt"/>
              </a:rPr>
              <a:t>Abscopal</a:t>
            </a:r>
            <a:r>
              <a:rPr lang="en-CA" dirty="0">
                <a:latin typeface="+mn-lt"/>
              </a:rPr>
              <a:t> Effect</a:t>
            </a:r>
          </a:p>
        </p:txBody>
      </p:sp>
      <p:pic>
        <p:nvPicPr>
          <p:cNvPr id="4" name="Picture 5"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6529" y="792480"/>
            <a:ext cx="8798943" cy="5801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7194550" y="6659798"/>
            <a:ext cx="3576320"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err="1">
                <a:solidFill>
                  <a:schemeClr val="tx1">
                    <a:lumMod val="95000"/>
                    <a:lumOff val="5000"/>
                  </a:schemeClr>
                </a:solidFill>
                <a:cs typeface="Times New Roman" panose="02020603050405020304" pitchFamily="18" charset="0"/>
              </a:rPr>
              <a:t>Postow</a:t>
            </a:r>
            <a:r>
              <a:rPr lang="en-GB" altLang="en-US" sz="1400" b="1" dirty="0">
                <a:solidFill>
                  <a:schemeClr val="tx1">
                    <a:lumMod val="95000"/>
                    <a:lumOff val="5000"/>
                  </a:schemeClr>
                </a:solidFill>
                <a:cs typeface="Times New Roman" panose="02020603050405020304" pitchFamily="18" charset="0"/>
              </a:rPr>
              <a:t> et al. </a:t>
            </a:r>
            <a:r>
              <a:rPr lang="en-GB" altLang="en-US" sz="1400" b="1" i="1" dirty="0">
                <a:solidFill>
                  <a:schemeClr val="tx1">
                    <a:lumMod val="95000"/>
                    <a:lumOff val="5000"/>
                  </a:schemeClr>
                </a:solidFill>
                <a:cs typeface="Times New Roman" panose="02020603050405020304" pitchFamily="18" charset="0"/>
              </a:rPr>
              <a:t>N </a:t>
            </a:r>
            <a:r>
              <a:rPr lang="en-GB" altLang="en-US" sz="1400" b="1" i="1" dirty="0" err="1">
                <a:solidFill>
                  <a:schemeClr val="tx1">
                    <a:lumMod val="95000"/>
                    <a:lumOff val="5000"/>
                  </a:schemeClr>
                </a:solidFill>
                <a:cs typeface="Times New Roman" panose="02020603050405020304" pitchFamily="18" charset="0"/>
              </a:rPr>
              <a:t>Engl</a:t>
            </a:r>
            <a:r>
              <a:rPr lang="en-GB" altLang="en-US" sz="1400" b="1" i="1" dirty="0">
                <a:solidFill>
                  <a:schemeClr val="tx1">
                    <a:lumMod val="95000"/>
                    <a:lumOff val="5000"/>
                  </a:schemeClr>
                </a:solidFill>
                <a:cs typeface="Times New Roman" panose="02020603050405020304" pitchFamily="18" charset="0"/>
              </a:rPr>
              <a:t> J Med </a:t>
            </a:r>
            <a:r>
              <a:rPr lang="en-GB" altLang="en-US" sz="1400" b="1" dirty="0">
                <a:solidFill>
                  <a:schemeClr val="tx1">
                    <a:lumMod val="95000"/>
                    <a:lumOff val="5000"/>
                  </a:schemeClr>
                </a:solidFill>
                <a:cs typeface="Times New Roman" panose="02020603050405020304" pitchFamily="18" charset="0"/>
              </a:rPr>
              <a:t>366:925-31, 2012</a:t>
            </a:r>
          </a:p>
        </p:txBody>
      </p:sp>
      <p:sp>
        <p:nvSpPr>
          <p:cNvPr id="8" name="Text Box 4"/>
          <p:cNvSpPr txBox="1">
            <a:spLocks noChangeArrowheads="1"/>
          </p:cNvSpPr>
          <p:nvPr/>
        </p:nvSpPr>
        <p:spPr bwMode="auto">
          <a:xfrm>
            <a:off x="5362366" y="792480"/>
            <a:ext cx="1458254"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1 month after RT</a:t>
            </a:r>
          </a:p>
        </p:txBody>
      </p:sp>
      <p:sp>
        <p:nvSpPr>
          <p:cNvPr id="7" name="Text Box 4"/>
          <p:cNvSpPr txBox="1">
            <a:spLocks noChangeArrowheads="1"/>
          </p:cNvSpPr>
          <p:nvPr/>
        </p:nvSpPr>
        <p:spPr bwMode="auto">
          <a:xfrm>
            <a:off x="1895476" y="792480"/>
            <a:ext cx="1621224"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Before </a:t>
            </a:r>
            <a:r>
              <a:rPr lang="en-GB" altLang="en-US" sz="1400" b="1" dirty="0" err="1">
                <a:solidFill>
                  <a:srgbClr val="FF0000"/>
                </a:solidFill>
                <a:latin typeface="+mn-lt"/>
              </a:rPr>
              <a:t>ipilimumab</a:t>
            </a:r>
            <a:endParaRPr lang="en-GB" altLang="en-US" sz="1400" b="1" dirty="0">
              <a:solidFill>
                <a:srgbClr val="FF0000"/>
              </a:solidFill>
              <a:latin typeface="+mn-lt"/>
            </a:endParaRPr>
          </a:p>
        </p:txBody>
      </p:sp>
      <p:sp>
        <p:nvSpPr>
          <p:cNvPr id="9" name="Text Box 4"/>
          <p:cNvSpPr txBox="1">
            <a:spLocks noChangeArrowheads="1"/>
          </p:cNvSpPr>
          <p:nvPr/>
        </p:nvSpPr>
        <p:spPr bwMode="auto">
          <a:xfrm>
            <a:off x="3595266" y="792480"/>
            <a:ext cx="1621224"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Progression on </a:t>
            </a:r>
            <a:r>
              <a:rPr lang="en-GB" altLang="en-US" sz="1400" b="1" dirty="0" err="1">
                <a:solidFill>
                  <a:srgbClr val="FF0000"/>
                </a:solidFill>
                <a:latin typeface="+mn-lt"/>
              </a:rPr>
              <a:t>Ipi</a:t>
            </a:r>
            <a:endParaRPr lang="en-GB" altLang="en-US" sz="1400" b="1" dirty="0">
              <a:solidFill>
                <a:srgbClr val="FF0000"/>
              </a:solidFill>
              <a:latin typeface="+mn-lt"/>
            </a:endParaRPr>
          </a:p>
        </p:txBody>
      </p:sp>
      <p:sp>
        <p:nvSpPr>
          <p:cNvPr id="10" name="Text Box 4"/>
          <p:cNvSpPr txBox="1">
            <a:spLocks noChangeArrowheads="1"/>
          </p:cNvSpPr>
          <p:nvPr/>
        </p:nvSpPr>
        <p:spPr bwMode="auto">
          <a:xfrm>
            <a:off x="6936948" y="787530"/>
            <a:ext cx="1621224"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4 months after RT</a:t>
            </a:r>
          </a:p>
        </p:txBody>
      </p:sp>
      <p:sp>
        <p:nvSpPr>
          <p:cNvPr id="11" name="Text Box 4"/>
          <p:cNvSpPr txBox="1">
            <a:spLocks noChangeArrowheads="1"/>
          </p:cNvSpPr>
          <p:nvPr/>
        </p:nvSpPr>
        <p:spPr bwMode="auto">
          <a:xfrm>
            <a:off x="8616222" y="801908"/>
            <a:ext cx="1621224"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10 months after RT</a:t>
            </a:r>
          </a:p>
        </p:txBody>
      </p:sp>
      <p:sp>
        <p:nvSpPr>
          <p:cNvPr id="12" name="Text Box 4"/>
          <p:cNvSpPr txBox="1">
            <a:spLocks noChangeArrowheads="1"/>
          </p:cNvSpPr>
          <p:nvPr/>
        </p:nvSpPr>
        <p:spPr bwMode="auto">
          <a:xfrm>
            <a:off x="2577189" y="6011178"/>
            <a:ext cx="1466491" cy="20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1pPr>
            <a:lvl2pPr marL="742950" indent="-28575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2pPr>
            <a:lvl3pPr marL="11430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3pPr>
            <a:lvl4pPr marL="16002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4pPr>
            <a:lvl5pPr marL="2057400" indent="-228600" eaLnBrk="0" hangingPunct="0">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Gothic" charset="0"/>
                <a:cs typeface="Gothic" charset="0"/>
              </a:defRPr>
            </a:lvl9pPr>
          </a:lstStyle>
          <a:p>
            <a:pPr eaLnBrk="1">
              <a:lnSpc>
                <a:spcPct val="97000"/>
              </a:lnSpc>
              <a:buClr>
                <a:srgbClr val="FFFFFF"/>
              </a:buClr>
              <a:buSzPct val="45000"/>
              <a:buFont typeface="StarSymbol" charset="0"/>
              <a:buNone/>
            </a:pPr>
            <a:r>
              <a:rPr lang="en-GB" altLang="en-US" sz="1400" b="1" dirty="0">
                <a:solidFill>
                  <a:srgbClr val="FF0000"/>
                </a:solidFill>
                <a:latin typeface="+mn-lt"/>
              </a:rPr>
              <a:t>9.5 </a:t>
            </a:r>
            <a:r>
              <a:rPr lang="en-GB" altLang="en-US" sz="1400" b="1" dirty="0" err="1">
                <a:solidFill>
                  <a:srgbClr val="FF0000"/>
                </a:solidFill>
                <a:latin typeface="+mn-lt"/>
              </a:rPr>
              <a:t>Gy</a:t>
            </a:r>
            <a:r>
              <a:rPr lang="en-GB" altLang="en-US" sz="1400" b="1" dirty="0">
                <a:solidFill>
                  <a:srgbClr val="FF0000"/>
                </a:solidFill>
                <a:latin typeface="+mn-lt"/>
              </a:rPr>
              <a:t> x 3 f</a:t>
            </a:r>
          </a:p>
        </p:txBody>
      </p:sp>
    </p:spTree>
    <p:extLst>
      <p:ext uri="{BB962C8B-B14F-4D97-AF65-F5344CB8AC3E}">
        <p14:creationId xmlns:p14="http://schemas.microsoft.com/office/powerpoint/2010/main" val="143203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4"/>
          <p:cNvSpPr>
            <a:spLocks noGrp="1"/>
          </p:cNvSpPr>
          <p:nvPr>
            <p:ph type="title"/>
          </p:nvPr>
        </p:nvSpPr>
        <p:spPr/>
        <p:txBody>
          <a:bodyPr/>
          <a:lstStyle/>
          <a:p>
            <a:r>
              <a:rPr lang="en-US">
                <a:latin typeface="Calibri" charset="0"/>
                <a:ea typeface="ＭＳ Ｐゴシック" charset="0"/>
                <a:cs typeface="ＭＳ Ｐゴシック" charset="0"/>
              </a:rPr>
              <a:t>Radiobiology</a:t>
            </a:r>
          </a:p>
        </p:txBody>
      </p:sp>
      <p:sp>
        <p:nvSpPr>
          <p:cNvPr id="34818" name="Content Placeholder 5"/>
          <p:cNvSpPr>
            <a:spLocks noGrp="1"/>
          </p:cNvSpPr>
          <p:nvPr>
            <p:ph idx="4294967295"/>
          </p:nvPr>
        </p:nvSpPr>
        <p:spPr>
          <a:xfrm>
            <a:off x="1981200" y="1600201"/>
            <a:ext cx="8229600" cy="4525963"/>
          </a:xfrm>
          <a:prstGeom prst="rect">
            <a:avLst/>
          </a:prstGeom>
        </p:spPr>
        <p:txBody>
          <a:bodyPr/>
          <a:lstStyle/>
          <a:p>
            <a:r>
              <a:rPr lang="en-US">
                <a:latin typeface="Calibri" charset="0"/>
                <a:ea typeface="ＭＳ Ｐゴシック" charset="0"/>
                <a:cs typeface="ＭＳ Ｐゴシック" charset="0"/>
              </a:rPr>
              <a:t>Concept of X-rays composed as photons is central in radiobiology</a:t>
            </a:r>
          </a:p>
          <a:p>
            <a:r>
              <a:rPr lang="en-US">
                <a:latin typeface="Calibri" charset="0"/>
                <a:ea typeface="ＭＳ Ｐゴシック" charset="0"/>
                <a:cs typeface="ＭＳ Ｐゴシック" charset="0"/>
              </a:rPr>
              <a:t>Energy is deposited in tissues &amp; cells unevenly in discrete packets culminates in biologic change</a:t>
            </a:r>
          </a:p>
        </p:txBody>
      </p:sp>
    </p:spTree>
    <p:extLst>
      <p:ext uri="{BB962C8B-B14F-4D97-AF65-F5344CB8AC3E}">
        <p14:creationId xmlns:p14="http://schemas.microsoft.com/office/powerpoint/2010/main" val="35462222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2800" y="0"/>
            <a:ext cx="8002734" cy="6858000"/>
          </a:xfrm>
          <a:prstGeom prst="rect">
            <a:avLst/>
          </a:prstGeom>
        </p:spPr>
      </p:pic>
      <p:sp>
        <p:nvSpPr>
          <p:cNvPr id="3" name="Rectangle 2"/>
          <p:cNvSpPr/>
          <p:nvPr/>
        </p:nvSpPr>
        <p:spPr>
          <a:xfrm>
            <a:off x="2082800" y="268111"/>
            <a:ext cx="3829756" cy="409222"/>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176889" y="735189"/>
            <a:ext cx="1735667" cy="3922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527779" y="1665112"/>
            <a:ext cx="1820333" cy="1834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87223" y="3330222"/>
            <a:ext cx="3725333" cy="7902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21000" y="4303890"/>
            <a:ext cx="1255888" cy="2116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02668" y="5136444"/>
            <a:ext cx="1284111" cy="169334"/>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87222" y="4727222"/>
            <a:ext cx="3725334" cy="12135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067778" y="2300112"/>
            <a:ext cx="3739444" cy="77611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027334" y="3076222"/>
            <a:ext cx="1890889" cy="254000"/>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67778" y="3527778"/>
            <a:ext cx="3739444" cy="592666"/>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067779" y="4120444"/>
            <a:ext cx="3852333" cy="1016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0315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0488-3DD5-E8C5-A9F1-48DC86157A43}"/>
              </a:ext>
            </a:extLst>
          </p:cNvPr>
          <p:cNvSpPr>
            <a:spLocks noGrp="1"/>
          </p:cNvSpPr>
          <p:nvPr>
            <p:ph type="title"/>
          </p:nvPr>
        </p:nvSpPr>
        <p:spPr/>
        <p:txBody>
          <a:bodyPr>
            <a:normAutofit/>
          </a:bodyPr>
          <a:lstStyle/>
          <a:p>
            <a:pPr algn="ctr"/>
            <a:r>
              <a:rPr lang="en-US" sz="4800" dirty="0"/>
              <a:t>Radiotherapy Fight against Cancer</a:t>
            </a:r>
          </a:p>
        </p:txBody>
      </p:sp>
      <p:pic>
        <p:nvPicPr>
          <p:cNvPr id="7" name="Content Placeholder 6">
            <a:extLst>
              <a:ext uri="{FF2B5EF4-FFF2-40B4-BE49-F238E27FC236}">
                <a16:creationId xmlns:a16="http://schemas.microsoft.com/office/drawing/2014/main" id="{3CCA6DE3-3F44-FD30-0613-65058E34A9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649" y="1690688"/>
            <a:ext cx="3168621" cy="4351338"/>
          </a:xfrm>
        </p:spPr>
      </p:pic>
      <p:pic>
        <p:nvPicPr>
          <p:cNvPr id="9" name="Content Placeholder 8">
            <a:extLst>
              <a:ext uri="{FF2B5EF4-FFF2-40B4-BE49-F238E27FC236}">
                <a16:creationId xmlns:a16="http://schemas.microsoft.com/office/drawing/2014/main" id="{64487CDD-09BB-F28A-B889-7EEA7F9449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03009" y="1690688"/>
            <a:ext cx="3142142" cy="4351338"/>
          </a:xfrm>
        </p:spPr>
      </p:pic>
      <p:pic>
        <p:nvPicPr>
          <p:cNvPr id="11" name="Picture 10" descr="A poster of medical research&#10;&#10;Description automatically generated">
            <a:extLst>
              <a:ext uri="{FF2B5EF4-FFF2-40B4-BE49-F238E27FC236}">
                <a16:creationId xmlns:a16="http://schemas.microsoft.com/office/drawing/2014/main" id="{037FC041-2EB5-21FD-4BCB-DACDBFD3E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311" y="1756013"/>
            <a:ext cx="3646040" cy="4220687"/>
          </a:xfrm>
          <a:prstGeom prst="rect">
            <a:avLst/>
          </a:prstGeom>
        </p:spPr>
      </p:pic>
    </p:spTree>
    <p:extLst>
      <p:ext uri="{BB962C8B-B14F-4D97-AF65-F5344CB8AC3E}">
        <p14:creationId xmlns:p14="http://schemas.microsoft.com/office/powerpoint/2010/main" val="10786584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1B24-73C6-7D3A-E533-301C80838A2F}"/>
              </a:ext>
            </a:extLst>
          </p:cNvPr>
          <p:cNvSpPr>
            <a:spLocks noGrp="1"/>
          </p:cNvSpPr>
          <p:nvPr>
            <p:ph type="title"/>
          </p:nvPr>
        </p:nvSpPr>
        <p:spPr/>
        <p:txBody>
          <a:bodyPr>
            <a:normAutofit/>
          </a:bodyPr>
          <a:lstStyle/>
          <a:p>
            <a:pPr algn="ctr"/>
            <a:r>
              <a:rPr lang="en-US" sz="4800" dirty="0"/>
              <a:t>Radiotherapy Fight against Cancer</a:t>
            </a:r>
          </a:p>
        </p:txBody>
      </p:sp>
      <p:sp>
        <p:nvSpPr>
          <p:cNvPr id="3" name="Text Placeholder 2">
            <a:extLst>
              <a:ext uri="{FF2B5EF4-FFF2-40B4-BE49-F238E27FC236}">
                <a16:creationId xmlns:a16="http://schemas.microsoft.com/office/drawing/2014/main" id="{F19E38B5-641C-4137-D82C-4ADFB6436C9A}"/>
              </a:ext>
            </a:extLst>
          </p:cNvPr>
          <p:cNvSpPr>
            <a:spLocks noGrp="1"/>
          </p:cNvSpPr>
          <p:nvPr>
            <p:ph sz="half" idx="1"/>
          </p:nvPr>
        </p:nvSpPr>
        <p:spPr/>
        <p:txBody>
          <a:bodyPr>
            <a:normAutofit fontScale="92500" lnSpcReduction="10000"/>
          </a:bodyPr>
          <a:lstStyle/>
          <a:p>
            <a:pPr marL="342900" indent="-342900">
              <a:buFont typeface="Arial" panose="020B0604020202020204" pitchFamily="34" charset="0"/>
              <a:buChar char="•"/>
            </a:pPr>
            <a:r>
              <a:rPr lang="en-US" dirty="0"/>
              <a:t>RT mainstay of cancer care along with surgery and systemic therapy</a:t>
            </a:r>
          </a:p>
          <a:p>
            <a:pPr marL="800100" lvl="1" indent="-342900">
              <a:buFont typeface="Arial" panose="020B0604020202020204" pitchFamily="34" charset="0"/>
              <a:buChar char="•"/>
            </a:pPr>
            <a:r>
              <a:rPr lang="en-US" dirty="0"/>
              <a:t>Local: surgery &amp; RT</a:t>
            </a:r>
          </a:p>
          <a:p>
            <a:pPr marL="800100" lvl="1" indent="-342900">
              <a:buFont typeface="Arial" panose="020B0604020202020204" pitchFamily="34" charset="0"/>
              <a:buChar char="•"/>
            </a:pPr>
            <a:r>
              <a:rPr lang="en-US" dirty="0"/>
              <a:t>Systemic: chemotherapy/hormonotherapy/molecular targeted therapy/immunotherapy/vaccines</a:t>
            </a:r>
          </a:p>
          <a:p>
            <a:pPr marL="342900" indent="-342900">
              <a:buFont typeface="Arial" panose="020B0604020202020204" pitchFamily="34" charset="0"/>
              <a:buChar char="•"/>
            </a:pPr>
            <a:r>
              <a:rPr lang="en-US" dirty="0"/>
              <a:t>~50% of cancer patients will receive RT during the course of their cancer care</a:t>
            </a:r>
          </a:p>
          <a:p>
            <a:pPr marL="342900" indent="-342900">
              <a:buFont typeface="Arial" panose="020B0604020202020204" pitchFamily="34" charset="0"/>
              <a:buChar char="•"/>
            </a:pPr>
            <a:r>
              <a:rPr lang="en-US" dirty="0"/>
              <a:t>RT contributes to 40% curative treatment of care</a:t>
            </a:r>
          </a:p>
        </p:txBody>
      </p:sp>
      <p:pic>
        <p:nvPicPr>
          <p:cNvPr id="10" name="Content Placeholder 9" descr="A screenshot of a screen shot of a table&#10;&#10;Description automatically generated">
            <a:extLst>
              <a:ext uri="{FF2B5EF4-FFF2-40B4-BE49-F238E27FC236}">
                <a16:creationId xmlns:a16="http://schemas.microsoft.com/office/drawing/2014/main" id="{F66D0D6A-BD5C-3774-28F2-B3CEBB2B7F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14127" y="1317356"/>
            <a:ext cx="5107586" cy="4999092"/>
          </a:xfrm>
        </p:spPr>
      </p:pic>
    </p:spTree>
    <p:extLst>
      <p:ext uri="{BB962C8B-B14F-4D97-AF65-F5344CB8AC3E}">
        <p14:creationId xmlns:p14="http://schemas.microsoft.com/office/powerpoint/2010/main" val="13400972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6471-B3E3-55FA-8265-8F02C0136B54}"/>
              </a:ext>
            </a:extLst>
          </p:cNvPr>
          <p:cNvSpPr>
            <a:spLocks noGrp="1"/>
          </p:cNvSpPr>
          <p:nvPr>
            <p:ph type="title"/>
          </p:nvPr>
        </p:nvSpPr>
        <p:spPr/>
        <p:txBody>
          <a:bodyPr/>
          <a:lstStyle/>
          <a:p>
            <a:r>
              <a:rPr lang="en-US" dirty="0"/>
              <a:t>			AACR 2023 Report</a:t>
            </a:r>
          </a:p>
        </p:txBody>
      </p:sp>
      <p:sp>
        <p:nvSpPr>
          <p:cNvPr id="3" name="Content Placeholder 2">
            <a:extLst>
              <a:ext uri="{FF2B5EF4-FFF2-40B4-BE49-F238E27FC236}">
                <a16:creationId xmlns:a16="http://schemas.microsoft.com/office/drawing/2014/main" id="{0B4FE6DE-054E-D832-57D8-DDB8AB127550}"/>
              </a:ext>
            </a:extLst>
          </p:cNvPr>
          <p:cNvSpPr>
            <a:spLocks noGrp="1"/>
          </p:cNvSpPr>
          <p:nvPr>
            <p:ph sz="half" idx="1"/>
          </p:nvPr>
        </p:nvSpPr>
        <p:spPr/>
        <p:txBody>
          <a:bodyPr>
            <a:normAutofit fontScale="47500" lnSpcReduction="20000"/>
          </a:bodyPr>
          <a:lstStyle/>
          <a:p>
            <a:r>
              <a:rPr lang="en-CA" b="1" dirty="0"/>
              <a:t>Cancer in 2023</a:t>
            </a:r>
          </a:p>
          <a:p>
            <a:r>
              <a:rPr lang="en-CA" dirty="0"/>
              <a:t>In this section, you will learn:</a:t>
            </a:r>
          </a:p>
          <a:p>
            <a:pPr>
              <a:buFont typeface="Arial" panose="020B0604020202020204" pitchFamily="34" charset="0"/>
              <a:buChar char="•"/>
            </a:pPr>
            <a:r>
              <a:rPr lang="en-CA" i="1" dirty="0"/>
              <a:t>In the United States, the overall cancer death rate has been steadily declining since the 1990s, with the reductions between 1991 and 2020 translating into more than 3.8 million cancer deaths avoided.</a:t>
            </a:r>
            <a:endParaRPr lang="en-CA" dirty="0"/>
          </a:p>
          <a:p>
            <a:pPr>
              <a:buFont typeface="Arial" panose="020B0604020202020204" pitchFamily="34" charset="0"/>
              <a:buChar char="•"/>
            </a:pPr>
            <a:r>
              <a:rPr lang="en-CA" i="1" dirty="0"/>
              <a:t>The decline in overall U.S. cancer death rates is driven by steady declines in mortality from cancers of the breast, colon and rectum, lung, and prostate.</a:t>
            </a:r>
            <a:endParaRPr lang="en-CA" dirty="0"/>
          </a:p>
          <a:p>
            <a:pPr>
              <a:buFont typeface="Arial" panose="020B0604020202020204" pitchFamily="34" charset="0"/>
              <a:buChar char="•"/>
            </a:pPr>
            <a:r>
              <a:rPr lang="en-CA" i="1" dirty="0"/>
              <a:t>More than 18 million cancer survivors were living in the United States as of January 1, 2022.</a:t>
            </a:r>
            <a:endParaRPr lang="en-CA" dirty="0"/>
          </a:p>
          <a:p>
            <a:pPr>
              <a:buFont typeface="Arial" panose="020B0604020202020204" pitchFamily="34" charset="0"/>
              <a:buChar char="•"/>
            </a:pPr>
            <a:r>
              <a:rPr lang="en-CA" i="1" dirty="0"/>
              <a:t>Progress has not been uniform against all cancer types or all subtypes and stages of a given cancer type.</a:t>
            </a:r>
            <a:endParaRPr lang="en-CA" dirty="0"/>
          </a:p>
          <a:p>
            <a:pPr>
              <a:buFont typeface="Arial" panose="020B0604020202020204" pitchFamily="34" charset="0"/>
              <a:buChar char="•"/>
            </a:pPr>
            <a:r>
              <a:rPr lang="en-CA" i="1" dirty="0"/>
              <a:t>There are stark inequities in the cancer burden among many sociodemographic groups within the United States; these inequities occur across the cancer continuum and are driven largely by social factors.</a:t>
            </a:r>
            <a:endParaRPr lang="en-CA" dirty="0"/>
          </a:p>
          <a:p>
            <a:pPr>
              <a:buFont typeface="Arial" panose="020B0604020202020204" pitchFamily="34" charset="0"/>
              <a:buChar char="•"/>
            </a:pPr>
            <a:r>
              <a:rPr lang="en-CA" i="1" dirty="0"/>
              <a:t>The economic burden of cancer both on individuals and the U.S. health care system is expected to rise in the coming decades, highlighting the urgent need for more research to accelerate the pace of progress against cancer.</a:t>
            </a:r>
            <a:endParaRPr lang="en-CA" dirty="0"/>
          </a:p>
          <a:p>
            <a:endParaRPr lang="en-US" dirty="0"/>
          </a:p>
        </p:txBody>
      </p:sp>
      <p:pic>
        <p:nvPicPr>
          <p:cNvPr id="16" name="Content Placeholder 15" descr="A green arrow with white text and a yellow circle&#10;&#10;Description automatically generated">
            <a:extLst>
              <a:ext uri="{FF2B5EF4-FFF2-40B4-BE49-F238E27FC236}">
                <a16:creationId xmlns:a16="http://schemas.microsoft.com/office/drawing/2014/main" id="{56B2405C-C150-9D1E-2ED8-3A5C8CFCFAD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62768" y="2916985"/>
            <a:ext cx="2769161" cy="2320634"/>
          </a:xfrm>
        </p:spPr>
      </p:pic>
      <p:pic>
        <p:nvPicPr>
          <p:cNvPr id="18" name="Picture 17" descr="A blue arrow with white text and a map&#10;&#10;Description automatically generated">
            <a:extLst>
              <a:ext uri="{FF2B5EF4-FFF2-40B4-BE49-F238E27FC236}">
                <a16:creationId xmlns:a16="http://schemas.microsoft.com/office/drawing/2014/main" id="{C262F07E-BEBF-261E-4EC9-2EE8E2017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200" y="2435201"/>
            <a:ext cx="2653779" cy="3244261"/>
          </a:xfrm>
          <a:prstGeom prst="rect">
            <a:avLst/>
          </a:prstGeom>
        </p:spPr>
      </p:pic>
    </p:spTree>
    <p:extLst>
      <p:ext uri="{BB962C8B-B14F-4D97-AF65-F5344CB8AC3E}">
        <p14:creationId xmlns:p14="http://schemas.microsoft.com/office/powerpoint/2010/main" val="21954606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A98-FC8A-8067-11C7-977316A386F5}"/>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61684811-3466-760D-9107-BCB1A31AB60F}"/>
              </a:ext>
            </a:extLst>
          </p:cNvPr>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Radiotherapy is main stay of cancer treatments</a:t>
            </a:r>
          </a:p>
          <a:p>
            <a:pPr marL="342900" indent="-342900">
              <a:buFont typeface="Arial" panose="020B0604020202020204" pitchFamily="34" charset="0"/>
              <a:buChar char="•"/>
            </a:pPr>
            <a:r>
              <a:rPr lang="en-US" dirty="0"/>
              <a:t>~ 50% require radiotherapy in course of their cancer care</a:t>
            </a:r>
          </a:p>
          <a:p>
            <a:pPr marL="342900" indent="-342900">
              <a:buFont typeface="Arial" panose="020B0604020202020204" pitchFamily="34" charset="0"/>
              <a:buChar char="•"/>
            </a:pPr>
            <a:r>
              <a:rPr lang="en-US" dirty="0"/>
              <a:t>Radiotherapy contribute to 40% of cancer</a:t>
            </a:r>
          </a:p>
          <a:p>
            <a:pPr marL="342900" indent="-342900">
              <a:buFont typeface="Arial" panose="020B0604020202020204" pitchFamily="34" charset="0"/>
              <a:buChar char="•"/>
            </a:pPr>
            <a:r>
              <a:rPr lang="en-US" dirty="0"/>
              <a:t>Synergy and optimization of combined therapy: chemo/targeted/immune/vaccines</a:t>
            </a:r>
          </a:p>
          <a:p>
            <a:pPr marL="342900" indent="-342900">
              <a:buFont typeface="Arial" panose="020B0604020202020204" pitchFamily="34" charset="0"/>
              <a:buChar char="•"/>
            </a:pPr>
            <a:r>
              <a:rPr lang="en-US" dirty="0"/>
              <a:t>Fight against cancer: moral/ethical/noble goal</a:t>
            </a:r>
          </a:p>
          <a:p>
            <a:pPr marL="1257300" lvl="2" indent="-342900">
              <a:buFont typeface="Arial" panose="020B0604020202020204" pitchFamily="34" charset="0"/>
              <a:buChar char="•"/>
            </a:pPr>
            <a:r>
              <a:rPr lang="en-US" dirty="0"/>
              <a:t>AACR 2023 annual report: decrease mortality and increased survivorship from integrated (multi &amp; interdisciplinary) programs and clinical trials</a:t>
            </a:r>
          </a:p>
          <a:p>
            <a:pPr marL="1257300" lvl="2" indent="-342900">
              <a:buFont typeface="Arial" panose="020B0604020202020204" pitchFamily="34" charset="0"/>
              <a:buChar char="•"/>
            </a:pPr>
            <a:r>
              <a:rPr lang="en-US" dirty="0"/>
              <a:t>Great vision and ongoing efforts in RDC: CNLC &amp; CGEA …</a:t>
            </a:r>
          </a:p>
          <a:p>
            <a:endParaRPr lang="en-US" dirty="0"/>
          </a:p>
          <a:p>
            <a:endParaRPr lang="en-US" dirty="0"/>
          </a:p>
        </p:txBody>
      </p:sp>
    </p:spTree>
    <p:extLst>
      <p:ext uri="{BB962C8B-B14F-4D97-AF65-F5344CB8AC3E}">
        <p14:creationId xmlns:p14="http://schemas.microsoft.com/office/powerpoint/2010/main" val="21955214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2610557" y="762000"/>
            <a:ext cx="7182555" cy="4699000"/>
          </a:xfrm>
        </p:spPr>
        <p:txBody>
          <a:bodyPr>
            <a:normAutofit/>
          </a:bodyPr>
          <a:lstStyle/>
          <a:p>
            <a:r>
              <a:rPr lang="en-US" sz="7200" dirty="0"/>
              <a:t>?</a:t>
            </a:r>
          </a:p>
          <a:p>
            <a:endParaRPr lang="en-US" sz="7200" dirty="0"/>
          </a:p>
          <a:p>
            <a:pPr lvl="8"/>
            <a:r>
              <a:rPr lang="en-US" sz="6400" dirty="0"/>
              <a:t>Thank you</a:t>
            </a:r>
          </a:p>
        </p:txBody>
      </p:sp>
      <p:pic>
        <p:nvPicPr>
          <p:cNvPr id="5" name="Picture 4"/>
          <p:cNvPicPr>
            <a:picLocks noChangeAspect="1"/>
          </p:cNvPicPr>
          <p:nvPr/>
        </p:nvPicPr>
        <p:blipFill>
          <a:blip r:embed="rId2"/>
          <a:stretch>
            <a:fillRect/>
          </a:stretch>
        </p:blipFill>
        <p:spPr>
          <a:xfrm>
            <a:off x="8293100" y="4483100"/>
            <a:ext cx="2374900" cy="2374900"/>
          </a:xfrm>
          <a:prstGeom prst="rect">
            <a:avLst/>
          </a:prstGeom>
        </p:spPr>
      </p:pic>
      <p:pic>
        <p:nvPicPr>
          <p:cNvPr id="6" name="Picture 5"/>
          <p:cNvPicPr>
            <a:picLocks noChangeAspect="1"/>
          </p:cNvPicPr>
          <p:nvPr/>
        </p:nvPicPr>
        <p:blipFill>
          <a:blip r:embed="rId3"/>
          <a:stretch>
            <a:fillRect/>
          </a:stretch>
        </p:blipFill>
        <p:spPr>
          <a:xfrm>
            <a:off x="8497711" y="4699000"/>
            <a:ext cx="495300" cy="495300"/>
          </a:xfrm>
          <a:prstGeom prst="rect">
            <a:avLst/>
          </a:prstGeom>
        </p:spPr>
      </p:pic>
    </p:spTree>
    <p:extLst>
      <p:ext uri="{BB962C8B-B14F-4D97-AF65-F5344CB8AC3E}">
        <p14:creationId xmlns:p14="http://schemas.microsoft.com/office/powerpoint/2010/main" val="28790126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Some References</a:t>
            </a:r>
          </a:p>
        </p:txBody>
      </p:sp>
      <p:sp>
        <p:nvSpPr>
          <p:cNvPr id="3" name="Content Placeholder 2"/>
          <p:cNvSpPr>
            <a:spLocks noGrp="1"/>
          </p:cNvSpPr>
          <p:nvPr>
            <p:ph sz="quarter" idx="13"/>
          </p:nvPr>
        </p:nvSpPr>
        <p:spPr>
          <a:xfrm>
            <a:off x="1828800" y="1943100"/>
            <a:ext cx="8534400" cy="3474720"/>
          </a:xfrm>
        </p:spPr>
        <p:txBody>
          <a:bodyPr>
            <a:normAutofit fontScale="92500" lnSpcReduction="10000"/>
          </a:bodyPr>
          <a:lstStyle/>
          <a:p>
            <a:r>
              <a:rPr lang="en-US" sz="2400" dirty="0" err="1">
                <a:latin typeface="Calibri" charset="0"/>
                <a:ea typeface="ＭＳ Ｐゴシック" charset="0"/>
                <a:cs typeface="ＭＳ Ｐゴシック" charset="0"/>
              </a:rPr>
              <a:t>Podgorsak</a:t>
            </a:r>
            <a:r>
              <a:rPr lang="en-US" sz="2400" dirty="0">
                <a:latin typeface="Calibri" charset="0"/>
                <a:ea typeface="ＭＳ Ｐゴシック" charset="0"/>
                <a:cs typeface="ＭＳ Ｐゴシック" charset="0"/>
              </a:rPr>
              <a:t>, E.B., </a:t>
            </a:r>
            <a:r>
              <a:rPr lang="en-US" sz="2400" i="1" dirty="0">
                <a:latin typeface="Calibri" charset="0"/>
                <a:ea typeface="ＭＳ Ｐゴシック" charset="0"/>
                <a:cs typeface="ＭＳ Ｐゴシック" charset="0"/>
              </a:rPr>
              <a:t>Radiation Physics for Medical Physicists, 2nd ed., 2010, XXXIII, 745 p. 190 illus., 16 in color., </a:t>
            </a:r>
            <a:r>
              <a:rPr lang="en-US" sz="2400" i="1" dirty="0" err="1">
                <a:latin typeface="Calibri" charset="0"/>
                <a:ea typeface="ＭＳ Ｐゴシック" charset="0"/>
                <a:cs typeface="ＭＳ Ｐゴシック" charset="0"/>
              </a:rPr>
              <a:t>HardcoverISBN</a:t>
            </a:r>
            <a:r>
              <a:rPr lang="en-US" sz="2400" i="1" dirty="0">
                <a:latin typeface="Calibri" charset="0"/>
                <a:ea typeface="ＭＳ Ｐゴシック" charset="0"/>
                <a:cs typeface="ＭＳ Ｐゴシック" charset="0"/>
              </a:rPr>
              <a:t>: 978-3-642-00874-0</a:t>
            </a:r>
          </a:p>
          <a:p>
            <a:r>
              <a:rPr lang="en-US" sz="2400" dirty="0">
                <a:latin typeface="Calibri" charset="0"/>
                <a:ea typeface="ＭＳ Ｐゴシック" charset="0"/>
                <a:cs typeface="ＭＳ Ｐゴシック" charset="0"/>
              </a:rPr>
              <a:t>Khan, F.M.</a:t>
            </a:r>
            <a:r>
              <a:rPr lang="en-US" sz="2400" i="1" dirty="0">
                <a:latin typeface="Calibri" charset="0"/>
                <a:ea typeface="ＭＳ Ｐゴシック" charset="0"/>
                <a:cs typeface="ＭＳ Ｐゴシック" charset="0"/>
              </a:rPr>
              <a:t> The Physics of Radiation Therapy, Williams &amp; Wilkins, Baltimore</a:t>
            </a:r>
            <a:endParaRPr lang="en-US" sz="2400" dirty="0">
              <a:latin typeface="Calibri" charset="0"/>
              <a:ea typeface="ＭＳ Ｐゴシック" charset="0"/>
              <a:cs typeface="ＭＳ Ｐゴシック" charset="0"/>
            </a:endParaRPr>
          </a:p>
          <a:p>
            <a:r>
              <a:rPr lang="en-US" sz="2400" dirty="0">
                <a:latin typeface="Calibri" charset="0"/>
                <a:ea typeface="ＭＳ Ｐゴシック" charset="0"/>
                <a:cs typeface="ＭＳ Ｐゴシック" charset="0"/>
              </a:rPr>
              <a:t>Hall, E.J. </a:t>
            </a:r>
            <a:r>
              <a:rPr lang="en-US" sz="2400" i="1" dirty="0">
                <a:latin typeface="Calibri" charset="0"/>
                <a:ea typeface="ＭＳ Ｐゴシック" charset="0"/>
                <a:cs typeface="ＭＳ Ｐゴシック" charset="0"/>
              </a:rPr>
              <a:t>Radiobiology</a:t>
            </a:r>
          </a:p>
          <a:p>
            <a:r>
              <a:rPr lang="en-US" dirty="0">
                <a:hlinkClick r:id="rId2"/>
              </a:rPr>
              <a:t>https://ascopost.com/news/september-2023/aacr-issues-annual-cancer-progress-report/</a:t>
            </a:r>
            <a:endParaRPr lang="en-US" dirty="0"/>
          </a:p>
          <a:p>
            <a:r>
              <a:rPr lang="en-US" dirty="0"/>
              <a:t>https://</a:t>
            </a:r>
            <a:r>
              <a:rPr lang="en-US" dirty="0" err="1"/>
              <a:t>www.afro.who.int</a:t>
            </a:r>
            <a:r>
              <a:rPr lang="en-US" dirty="0"/>
              <a:t>/sites/default/files/2017-06/WHOCancerBrochure2007.FINAL_.pdf</a:t>
            </a:r>
          </a:p>
          <a:p>
            <a:pPr marL="45720" indent="0">
              <a:buNone/>
            </a:pPr>
            <a:endParaRPr lang="en-US" dirty="0"/>
          </a:p>
        </p:txBody>
      </p:sp>
    </p:spTree>
    <p:extLst>
      <p:ext uri="{BB962C8B-B14F-4D97-AF65-F5344CB8AC3E}">
        <p14:creationId xmlns:p14="http://schemas.microsoft.com/office/powerpoint/2010/main" val="17137389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990601"/>
            <a:ext cx="9144000" cy="4856813"/>
          </a:xfrm>
          <a:prstGeom prst="rect">
            <a:avLst/>
          </a:prstGeom>
        </p:spPr>
      </p:pic>
    </p:spTree>
    <p:extLst>
      <p:ext uri="{BB962C8B-B14F-4D97-AF65-F5344CB8AC3E}">
        <p14:creationId xmlns:p14="http://schemas.microsoft.com/office/powerpoint/2010/main" val="42557284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22301"/>
            <a:ext cx="9144000" cy="5530491"/>
          </a:xfrm>
          <a:prstGeom prst="rect">
            <a:avLst/>
          </a:prstGeom>
        </p:spPr>
      </p:pic>
    </p:spTree>
    <p:extLst>
      <p:ext uri="{BB962C8B-B14F-4D97-AF65-F5344CB8AC3E}">
        <p14:creationId xmlns:p14="http://schemas.microsoft.com/office/powerpoint/2010/main" val="40709413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549401"/>
            <a:ext cx="9144000" cy="5175343"/>
          </a:xfrm>
          <a:prstGeom prst="rect">
            <a:avLst/>
          </a:prstGeom>
        </p:spPr>
      </p:pic>
    </p:spTree>
    <p:extLst>
      <p:ext uri="{BB962C8B-B14F-4D97-AF65-F5344CB8AC3E}">
        <p14:creationId xmlns:p14="http://schemas.microsoft.com/office/powerpoint/2010/main" val="4205707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Calibri" charset="0"/>
                <a:ea typeface="ＭＳ Ｐゴシック" charset="0"/>
                <a:cs typeface="ＭＳ Ｐゴシック" charset="0"/>
              </a:rPr>
              <a:t>Particulate Radiations</a:t>
            </a:r>
          </a:p>
        </p:txBody>
      </p:sp>
      <p:sp>
        <p:nvSpPr>
          <p:cNvPr id="36866" name="Content Placeholder 2"/>
          <p:cNvSpPr>
            <a:spLocks noGrp="1"/>
          </p:cNvSpPr>
          <p:nvPr>
            <p:ph sz="half" idx="4294967295"/>
          </p:nvPr>
        </p:nvSpPr>
        <p:spPr>
          <a:xfrm>
            <a:off x="1981200" y="1417638"/>
            <a:ext cx="4038600" cy="4525962"/>
          </a:xfrm>
          <a:prstGeom prst="rect">
            <a:avLst/>
          </a:prstGeom>
        </p:spPr>
        <p:txBody>
          <a:bodyPr>
            <a:normAutofit lnSpcReduction="10000"/>
          </a:bodyPr>
          <a:lstStyle/>
          <a:p>
            <a:r>
              <a:rPr lang="en-US" sz="2600" dirty="0">
                <a:latin typeface="Calibri" charset="0"/>
                <a:ea typeface="ＭＳ Ｐゴシック" charset="0"/>
                <a:cs typeface="ＭＳ Ｐゴシック" charset="0"/>
              </a:rPr>
              <a:t>Electrons, protons, α-particles, neutrons, -π mesons, heavy charged ions</a:t>
            </a:r>
          </a:p>
          <a:p>
            <a:pPr lvl="1"/>
            <a:r>
              <a:rPr lang="en-US" sz="2100" dirty="0">
                <a:latin typeface="Calibri" charset="0"/>
                <a:ea typeface="ＭＳ Ｐゴシック" charset="0"/>
              </a:rPr>
              <a:t>small - charged particles accelerated to high energy (</a:t>
            </a:r>
            <a:r>
              <a:rPr lang="en-US" sz="2100" dirty="0" err="1">
                <a:latin typeface="Calibri" charset="0"/>
                <a:ea typeface="ＭＳ Ｐゴシック" charset="0"/>
              </a:rPr>
              <a:t>betatron</a:t>
            </a:r>
            <a:r>
              <a:rPr lang="en-US" sz="2100" dirty="0">
                <a:latin typeface="Calibri" charset="0"/>
                <a:ea typeface="ＭＳ Ｐゴシック" charset="0"/>
              </a:rPr>
              <a:t> or linear accelerator)</a:t>
            </a:r>
          </a:p>
          <a:p>
            <a:pPr lvl="1"/>
            <a:r>
              <a:rPr lang="en-US" sz="2100" dirty="0">
                <a:latin typeface="Calibri" charset="0"/>
                <a:ea typeface="ＭＳ Ｐゴシック" charset="0"/>
              </a:rPr>
              <a:t>+ charged particles, relatively massive, accelerated to high energy (cyclotron)</a:t>
            </a:r>
          </a:p>
          <a:p>
            <a:pPr lvl="1"/>
            <a:r>
              <a:rPr lang="en-US" sz="2100" dirty="0">
                <a:latin typeface="Calibri" charset="0"/>
                <a:ea typeface="ＭＳ Ｐゴシック" charset="0"/>
              </a:rPr>
              <a:t>mass like protons, no electrical charge</a:t>
            </a:r>
          </a:p>
          <a:p>
            <a:pPr lvl="1"/>
            <a:r>
              <a:rPr lang="en-US" sz="2100" dirty="0">
                <a:latin typeface="Calibri" charset="0"/>
                <a:ea typeface="ＭＳ Ｐゴシック" charset="0"/>
              </a:rPr>
              <a:t>C, Ne, Fe + charged</a:t>
            </a:r>
          </a:p>
        </p:txBody>
      </p:sp>
      <p:sp>
        <p:nvSpPr>
          <p:cNvPr id="36867" name="Content Placeholder 3"/>
          <p:cNvSpPr>
            <a:spLocks noGrp="1"/>
          </p:cNvSpPr>
          <p:nvPr>
            <p:ph sz="half" idx="4294967295"/>
          </p:nvPr>
        </p:nvSpPr>
        <p:spPr>
          <a:xfrm>
            <a:off x="6172200" y="1600201"/>
            <a:ext cx="4038600" cy="4525963"/>
          </a:xfrm>
          <a:prstGeom prst="rect">
            <a:avLst/>
          </a:prstGeom>
        </p:spPr>
        <p:txBody>
          <a:bodyPr/>
          <a:lstStyle/>
          <a:p>
            <a:r>
              <a:rPr lang="en-US">
                <a:latin typeface="Calibri" charset="0"/>
                <a:ea typeface="ＭＳ Ｐゴシック" charset="0"/>
                <a:cs typeface="ＭＳ Ｐゴシック" charset="0"/>
              </a:rPr>
              <a:t>α-particles (+charged, decay) lung cancer in smokers (10-20,000 cases/year)</a:t>
            </a:r>
          </a:p>
        </p:txBody>
      </p:sp>
      <p:pic>
        <p:nvPicPr>
          <p:cNvPr id="368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8589" y="2763839"/>
            <a:ext cx="3576637" cy="151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2852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4"/>
          <p:cNvSpPr>
            <a:spLocks noGrp="1"/>
          </p:cNvSpPr>
          <p:nvPr>
            <p:ph type="title"/>
          </p:nvPr>
        </p:nvSpPr>
        <p:spPr/>
        <p:txBody>
          <a:bodyPr/>
          <a:lstStyle/>
          <a:p>
            <a:r>
              <a:rPr lang="en-US">
                <a:latin typeface="Calibri" charset="0"/>
                <a:ea typeface="ＭＳ Ｐゴシック" charset="0"/>
                <a:cs typeface="ＭＳ Ｐゴシック" charset="0"/>
              </a:rPr>
              <a:t>Absorptions of X-rays</a:t>
            </a:r>
          </a:p>
        </p:txBody>
      </p:sp>
      <p:sp>
        <p:nvSpPr>
          <p:cNvPr id="38914" name="Content Placeholder 8"/>
          <p:cNvSpPr>
            <a:spLocks noGrp="1"/>
          </p:cNvSpPr>
          <p:nvPr>
            <p:ph sz="half" idx="4294967295"/>
          </p:nvPr>
        </p:nvSpPr>
        <p:spPr>
          <a:xfrm>
            <a:off x="1981200" y="1600201"/>
            <a:ext cx="4038600" cy="4525963"/>
          </a:xfrm>
          <a:prstGeom prst="rect">
            <a:avLst/>
          </a:prstGeom>
        </p:spPr>
        <p:txBody>
          <a:bodyPr/>
          <a:lstStyle/>
          <a:p>
            <a:endParaRPr lang="fr-FR">
              <a:latin typeface="Calibri" charset="0"/>
              <a:ea typeface="ＭＳ Ｐゴシック" charset="0"/>
              <a:cs typeface="ＭＳ Ｐゴシック" charset="0"/>
            </a:endParaRPr>
          </a:p>
        </p:txBody>
      </p:sp>
      <p:sp>
        <p:nvSpPr>
          <p:cNvPr id="38915" name="Content Placeholder 9"/>
          <p:cNvSpPr>
            <a:spLocks noGrp="1"/>
          </p:cNvSpPr>
          <p:nvPr>
            <p:ph sz="half" idx="4294967295"/>
          </p:nvPr>
        </p:nvSpPr>
        <p:spPr>
          <a:xfrm>
            <a:off x="6392864" y="871539"/>
            <a:ext cx="3817937" cy="3787775"/>
          </a:xfrm>
          <a:prstGeom prst="rect">
            <a:avLst/>
          </a:prstGeom>
        </p:spPr>
        <p:txBody>
          <a:bodyPr>
            <a:normAutofit/>
          </a:bodyPr>
          <a:lstStyle/>
          <a:p>
            <a:r>
              <a:rPr lang="en-US" sz="2000" dirty="0">
                <a:latin typeface="Calibri" charset="0"/>
                <a:ea typeface="ＭＳ Ｐゴシック" charset="0"/>
                <a:cs typeface="ＭＳ Ｐゴシック" charset="0"/>
              </a:rPr>
              <a:t>Absorption of an x-ray photon by the Compton process (Co &amp; </a:t>
            </a:r>
            <a:r>
              <a:rPr lang="en-US" sz="2000" dirty="0" err="1">
                <a:latin typeface="Calibri" charset="0"/>
                <a:ea typeface="ＭＳ Ｐゴシック" charset="0"/>
                <a:cs typeface="ＭＳ Ｐゴシック" charset="0"/>
              </a:rPr>
              <a:t>linac</a:t>
            </a:r>
            <a:r>
              <a:rPr lang="en-US" sz="2000" dirty="0">
                <a:latin typeface="Calibri" charset="0"/>
                <a:ea typeface="ＭＳ Ｐゴシック" charset="0"/>
                <a:cs typeface="ＭＳ Ｐゴシック" charset="0"/>
              </a:rPr>
              <a:t>). </a:t>
            </a:r>
          </a:p>
          <a:p>
            <a:r>
              <a:rPr lang="en-US" sz="2000" dirty="0">
                <a:latin typeface="Calibri" charset="0"/>
                <a:ea typeface="ＭＳ Ｐゴシック" charset="0"/>
                <a:cs typeface="ＭＳ Ｐゴシック" charset="0"/>
              </a:rPr>
              <a:t>The photon interacts with a loosely bound planetary electron of an atom of the absorbing</a:t>
            </a:r>
          </a:p>
          <a:p>
            <a:r>
              <a:rPr lang="en-US" sz="2000" dirty="0">
                <a:latin typeface="Calibri" charset="0"/>
                <a:ea typeface="ＭＳ Ｐゴシック" charset="0"/>
                <a:cs typeface="ＭＳ Ｐゴシック" charset="0"/>
              </a:rPr>
              <a:t>material. Part of the photon energy is given to the electron as kinetic energy. The photon, deflected from its original direction, proceeds with reduced energy.</a:t>
            </a:r>
          </a:p>
        </p:txBody>
      </p:sp>
      <p:pic>
        <p:nvPicPr>
          <p:cNvPr id="3891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0200"/>
            <a:ext cx="3187700" cy="293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5871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3"/>
          <p:cNvSpPr>
            <a:spLocks noGrp="1"/>
          </p:cNvSpPr>
          <p:nvPr>
            <p:ph idx="1"/>
          </p:nvPr>
        </p:nvSpPr>
        <p:spPr>
          <a:xfrm>
            <a:off x="5099050" y="1058864"/>
            <a:ext cx="5111750" cy="4854575"/>
          </a:xfrm>
        </p:spPr>
        <p:txBody>
          <a:bodyPr/>
          <a:lstStyle/>
          <a:p>
            <a:r>
              <a:rPr lang="en-US" sz="1800">
                <a:latin typeface="Calibri" charset="0"/>
                <a:ea typeface="ＭＳ Ｐゴシック" charset="0"/>
                <a:cs typeface="ＭＳ Ｐゴシック" charset="0"/>
              </a:rPr>
              <a:t>Absorption of a photon of x- or γ-rays by the Photoelectric process. The interaction involves the photon and a tightly bound orbital electron of an atom of the absorber. The photon gives up its energy entirely; the electron is ejected with a kinetic energy equal to the energy of the incident photon less the binding energy that previously held the electron in orbit </a:t>
            </a:r>
            <a:r>
              <a:rPr lang="en-US" sz="1800" b="1">
                <a:latin typeface="Calibri" charset="0"/>
                <a:ea typeface="ＭＳ Ｐゴシック" charset="0"/>
                <a:cs typeface="ＭＳ Ｐゴシック" charset="0"/>
              </a:rPr>
              <a:t>(top). The vacancy is filled either by an electron from an outer</a:t>
            </a:r>
          </a:p>
          <a:p>
            <a:r>
              <a:rPr lang="en-US" sz="1800">
                <a:latin typeface="Calibri" charset="0"/>
                <a:ea typeface="ＭＳ Ｐゴシック" charset="0"/>
                <a:cs typeface="ＭＳ Ｐゴシック" charset="0"/>
              </a:rPr>
              <a:t>orbit or by a free electron from outside the atom </a:t>
            </a:r>
            <a:r>
              <a:rPr lang="en-US" sz="1800" b="1">
                <a:latin typeface="Calibri" charset="0"/>
                <a:ea typeface="ＭＳ Ｐゴシック" charset="0"/>
                <a:cs typeface="ＭＳ Ｐゴシック" charset="0"/>
              </a:rPr>
              <a:t>(bottom). If</a:t>
            </a:r>
          </a:p>
          <a:p>
            <a:r>
              <a:rPr lang="en-US" sz="1800">
                <a:latin typeface="Calibri" charset="0"/>
                <a:ea typeface="ＭＳ Ｐゴシック" charset="0"/>
                <a:cs typeface="ＭＳ Ｐゴシック" charset="0"/>
              </a:rPr>
              <a:t>an electron changes energy levels, the difference in energy is</a:t>
            </a:r>
          </a:p>
          <a:p>
            <a:r>
              <a:rPr lang="en-US" sz="1800">
                <a:latin typeface="Calibri" charset="0"/>
                <a:ea typeface="ＭＳ Ｐゴシック" charset="0"/>
                <a:cs typeface="ＭＳ Ｐゴシック" charset="0"/>
              </a:rPr>
              <a:t>emitted as a photon of characteristic x-rays. For soft tissue</a:t>
            </a:r>
          </a:p>
          <a:p>
            <a:r>
              <a:rPr lang="en-US" sz="1800">
                <a:latin typeface="Calibri" charset="0"/>
                <a:ea typeface="ＭＳ Ｐゴシック" charset="0"/>
                <a:cs typeface="ＭＳ Ｐゴシック" charset="0"/>
              </a:rPr>
              <a:t>these x-rays are of very low energy.</a:t>
            </a:r>
          </a:p>
        </p:txBody>
      </p:sp>
      <p:sp>
        <p:nvSpPr>
          <p:cNvPr id="40963" name="Text Placeholder 6"/>
          <p:cNvSpPr>
            <a:spLocks noGrp="1"/>
          </p:cNvSpPr>
          <p:nvPr>
            <p:ph type="body" sz="half" idx="2"/>
          </p:nvPr>
        </p:nvSpPr>
        <p:spPr/>
        <p:txBody>
          <a:bodyPr/>
          <a:lstStyle/>
          <a:p>
            <a:endParaRPr lang="fr-FR">
              <a:latin typeface="Calibri" charset="0"/>
              <a:ea typeface="ＭＳ Ｐゴシック" charset="0"/>
              <a:cs typeface="ＭＳ Ｐゴシック" charset="0"/>
            </a:endParaRPr>
          </a:p>
        </p:txBody>
      </p:sp>
      <p:pic>
        <p:nvPicPr>
          <p:cNvPr id="409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9888" y="1514221"/>
            <a:ext cx="3154362" cy="396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7486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 stru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580" y="3124200"/>
            <a:ext cx="3360420" cy="3733800"/>
          </a:xfrm>
          <a:prstGeom prst="rect">
            <a:avLst/>
          </a:prstGeom>
        </p:spPr>
      </p:pic>
      <p:pic>
        <p:nvPicPr>
          <p:cNvPr id="7" name="Picture 6" descr="640px-Eukaryote_DNA-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130301"/>
            <a:ext cx="5549900" cy="3425329"/>
          </a:xfrm>
          <a:prstGeom prst="rect">
            <a:avLst/>
          </a:prstGeom>
        </p:spPr>
      </p:pic>
    </p:spTree>
    <p:extLst>
      <p:ext uri="{BB962C8B-B14F-4D97-AF65-F5344CB8AC3E}">
        <p14:creationId xmlns:p14="http://schemas.microsoft.com/office/powerpoint/2010/main" val="92966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mpus | Future Graduate Students - McGill University">
            <a:extLst>
              <a:ext uri="{FF2B5EF4-FFF2-40B4-BE49-F238E27FC236}">
                <a16:creationId xmlns:a16="http://schemas.microsoft.com/office/drawing/2014/main" id="{40BF4145-C84F-2B5B-29AE-D84BEF868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686" y="5787"/>
            <a:ext cx="3875314" cy="25835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view of Olympic Park | Montreal, Canada - AFAR">
            <a:extLst>
              <a:ext uri="{FF2B5EF4-FFF2-40B4-BE49-F238E27FC236}">
                <a16:creationId xmlns:a16="http://schemas.microsoft.com/office/drawing/2014/main" id="{014ECEAF-2D0B-E893-5E89-B15F5738B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21943" cy="2510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tact Us | Jewish General Hospital Proteomics Centre - McGill University">
            <a:extLst>
              <a:ext uri="{FF2B5EF4-FFF2-40B4-BE49-F238E27FC236}">
                <a16:creationId xmlns:a16="http://schemas.microsoft.com/office/drawing/2014/main" id="{FF9A2C9B-C0BE-72D9-58A6-66879B343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49" y="2878145"/>
            <a:ext cx="6194877" cy="343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002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RT DNA damages_direct-indir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 y="0"/>
            <a:ext cx="4956810" cy="3679394"/>
          </a:xfrm>
          <a:prstGeom prst="rect">
            <a:avLst/>
          </a:prstGeom>
        </p:spPr>
      </p:pic>
      <p:pic>
        <p:nvPicPr>
          <p:cNvPr id="6" name="Picture 5" descr="DNA-DRepai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550" y="2696566"/>
            <a:ext cx="4533900" cy="3155594"/>
          </a:xfrm>
          <a:prstGeom prst="rect">
            <a:avLst/>
          </a:prstGeom>
        </p:spPr>
      </p:pic>
      <p:pic>
        <p:nvPicPr>
          <p:cNvPr id="2" name="Picture 1" descr="indirect DNA damage.gif">
            <a:extLst>
              <a:ext uri="{FF2B5EF4-FFF2-40B4-BE49-F238E27FC236}">
                <a16:creationId xmlns:a16="http://schemas.microsoft.com/office/drawing/2014/main" id="{EBADEFF2-0F2A-2DE3-FAD8-4B1535856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149" y="-41224"/>
            <a:ext cx="3547851" cy="2510104"/>
          </a:xfrm>
          <a:prstGeom prst="rect">
            <a:avLst/>
          </a:prstGeom>
        </p:spPr>
      </p:pic>
    </p:spTree>
    <p:extLst>
      <p:ext uri="{BB962C8B-B14F-4D97-AF65-F5344CB8AC3E}">
        <p14:creationId xmlns:p14="http://schemas.microsoft.com/office/powerpoint/2010/main" val="3629547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spho-H2AX-simplified-pathw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4203700" cy="2912757"/>
          </a:xfrm>
          <a:prstGeom prst="rect">
            <a:avLst/>
          </a:prstGeom>
        </p:spPr>
      </p:pic>
      <p:pic>
        <p:nvPicPr>
          <p:cNvPr id="3" name="Picture 2" descr="Single-cell-gel-electrophoresis-Comet-assay-of-HepaRG-cells-incubated-with-a-medi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660" y="4148866"/>
            <a:ext cx="3799940" cy="2709134"/>
          </a:xfrm>
          <a:prstGeom prst="rect">
            <a:avLst/>
          </a:prstGeom>
        </p:spPr>
      </p:pic>
      <p:pic>
        <p:nvPicPr>
          <p:cNvPr id="4" name="Picture 3" descr="comet assay diagra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700" y="228600"/>
            <a:ext cx="3289300" cy="2463800"/>
          </a:xfrm>
          <a:prstGeom prst="rect">
            <a:avLst/>
          </a:prstGeom>
        </p:spPr>
      </p:pic>
      <p:pic>
        <p:nvPicPr>
          <p:cNvPr id="5" name="Picture 4" descr="gamma-H2AX-[p-Ser140]-Antibody-(3F2)-Immunocytochemistry-Immunofluorescence-NB100-74435-img00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4394200"/>
            <a:ext cx="4878812" cy="2463800"/>
          </a:xfrm>
          <a:prstGeom prst="rect">
            <a:avLst/>
          </a:prstGeom>
        </p:spPr>
      </p:pic>
    </p:spTree>
    <p:extLst>
      <p:ext uri="{BB962C8B-B14F-4D97-AF65-F5344CB8AC3E}">
        <p14:creationId xmlns:p14="http://schemas.microsoft.com/office/powerpoint/2010/main" val="19323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How much damage needs to be repaired? </a:t>
            </a:r>
            <a:endParaRPr lang="en-US" dirty="0"/>
          </a:p>
        </p:txBody>
      </p:sp>
      <p:sp>
        <p:nvSpPr>
          <p:cNvPr id="5" name="Content Placeholder 4"/>
          <p:cNvSpPr>
            <a:spLocks noGrp="1"/>
          </p:cNvSpPr>
          <p:nvPr>
            <p:ph idx="4294967295"/>
          </p:nvPr>
        </p:nvSpPr>
        <p:spPr>
          <a:xfrm>
            <a:off x="1981200" y="1600201"/>
            <a:ext cx="8229600" cy="4525963"/>
          </a:xfrm>
          <a:prstGeom prst="rect">
            <a:avLst/>
          </a:prstGeom>
        </p:spPr>
        <p:txBody>
          <a:bodyPr/>
          <a:lstStyle/>
          <a:p>
            <a:r>
              <a:rPr lang="en-CA" dirty="0"/>
              <a:t>1 Gy of RT causes approximately 10</a:t>
            </a:r>
            <a:r>
              <a:rPr lang="en-CA" baseline="30000" dirty="0"/>
              <a:t>5</a:t>
            </a:r>
            <a:r>
              <a:rPr lang="en-CA" dirty="0"/>
              <a:t> ionizations  </a:t>
            </a:r>
          </a:p>
          <a:p>
            <a:r>
              <a:rPr lang="en-CA" dirty="0"/>
              <a:t>&gt;1000 damages to DNA bases  </a:t>
            </a:r>
          </a:p>
          <a:p>
            <a:r>
              <a:rPr lang="en-CA" dirty="0"/>
              <a:t>1000 single strand breaks  </a:t>
            </a:r>
          </a:p>
          <a:p>
            <a:r>
              <a:rPr lang="en-CA" dirty="0"/>
              <a:t>20-40 double strand breaks (DSBs)  </a:t>
            </a:r>
          </a:p>
          <a:p>
            <a:r>
              <a:rPr lang="en-CA" dirty="0"/>
              <a:t>Kills approximately 30% of human cells, as a consequence of efficient DNA repair </a:t>
            </a:r>
          </a:p>
          <a:p>
            <a:endParaRPr lang="en-US" dirty="0"/>
          </a:p>
        </p:txBody>
      </p:sp>
    </p:spTree>
    <p:extLst>
      <p:ext uri="{BB962C8B-B14F-4D97-AF65-F5344CB8AC3E}">
        <p14:creationId xmlns:p14="http://schemas.microsoft.com/office/powerpoint/2010/main" val="39148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7"/>
          <p:cNvSpPr>
            <a:spLocks noGrp="1"/>
          </p:cNvSpPr>
          <p:nvPr>
            <p:ph type="title"/>
          </p:nvPr>
        </p:nvSpPr>
        <p:spPr/>
        <p:txBody>
          <a:bodyPr/>
          <a:lstStyle/>
          <a:p>
            <a:r>
              <a:rPr lang="en-US">
                <a:latin typeface="Calibri" charset="0"/>
                <a:ea typeface="ＭＳ Ｐゴシック" charset="0"/>
                <a:cs typeface="ＭＳ Ｐゴシック" charset="0"/>
              </a:rPr>
              <a:t>Percent Depth Dose</a:t>
            </a:r>
          </a:p>
        </p:txBody>
      </p:sp>
      <p:pic>
        <p:nvPicPr>
          <p:cNvPr id="47106" name="Content Placeholder 9" descr="BraggPeak.jpg"/>
          <p:cNvPicPr>
            <a:picLocks noGrp="1" noChangeAspect="1"/>
          </p:cNvPicPr>
          <p:nvPr>
            <p:ph idx="4294967295"/>
          </p:nvPr>
        </p:nvPicPr>
        <p:blipFill>
          <a:blip r:embed="rId3">
            <a:extLst>
              <a:ext uri="{28A0092B-C50C-407E-A947-70E740481C1C}">
                <a14:useLocalDpi xmlns:a14="http://schemas.microsoft.com/office/drawing/2010/main" val="0"/>
              </a:ext>
            </a:extLst>
          </a:blip>
          <a:srcRect l="-5363" r="-5363"/>
          <a:stretch>
            <a:fillRect/>
          </a:stretch>
        </p:blipFill>
        <p:spPr>
          <a:xfrm>
            <a:off x="1981200" y="1600201"/>
            <a:ext cx="8229600" cy="4525963"/>
          </a:xfrm>
          <a:prstGeom prst="rect">
            <a:avLst/>
          </a:prstGeom>
        </p:spPr>
      </p:pic>
    </p:spTree>
    <p:extLst>
      <p:ext uri="{BB962C8B-B14F-4D97-AF65-F5344CB8AC3E}">
        <p14:creationId xmlns:p14="http://schemas.microsoft.com/office/powerpoint/2010/main" val="3053327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atin typeface="Calibri" charset="0"/>
                <a:ea typeface="ＭＳ Ｐゴシック" charset="0"/>
                <a:cs typeface="ＭＳ Ｐゴシック" charset="0"/>
              </a:rPr>
              <a:t>Interactions of Charged Particles</a:t>
            </a:r>
          </a:p>
        </p:txBody>
      </p:sp>
      <p:sp>
        <p:nvSpPr>
          <p:cNvPr id="49154" name="Content Placeholder 2"/>
          <p:cNvSpPr>
            <a:spLocks noGrp="1"/>
          </p:cNvSpPr>
          <p:nvPr>
            <p:ph sz="half" idx="4294967295"/>
          </p:nvPr>
        </p:nvSpPr>
        <p:spPr>
          <a:xfrm>
            <a:off x="1981200" y="2279651"/>
            <a:ext cx="4038600" cy="2892425"/>
          </a:xfrm>
          <a:prstGeom prst="rect">
            <a:avLst/>
          </a:prstGeom>
        </p:spPr>
        <p:txBody>
          <a:bodyPr/>
          <a:lstStyle/>
          <a:p>
            <a:r>
              <a:rPr lang="en-US">
                <a:latin typeface="Calibri" charset="0"/>
                <a:ea typeface="ＭＳ Ｐゴシック" charset="0"/>
                <a:cs typeface="ＭＳ Ｐゴシック" charset="0"/>
              </a:rPr>
              <a:t>Electrons small masses thus multiple scattering and changes in direction of motion resulting in a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smearing out</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of the Bragg peak effect</a:t>
            </a:r>
          </a:p>
          <a:p>
            <a:pPr lvl="1"/>
            <a:endParaRPr lang="en-US">
              <a:latin typeface="Calibri" charset="0"/>
              <a:ea typeface="ＭＳ Ｐゴシック" charset="0"/>
            </a:endParaRPr>
          </a:p>
          <a:p>
            <a:pPr lvl="1">
              <a:buFont typeface="Arial" charset="0"/>
              <a:buNone/>
            </a:pPr>
            <a:endParaRPr lang="en-US">
              <a:latin typeface="Calibri" charset="0"/>
              <a:ea typeface="ＭＳ Ｐゴシック" charset="0"/>
            </a:endParaRPr>
          </a:p>
        </p:txBody>
      </p:sp>
      <p:pic>
        <p:nvPicPr>
          <p:cNvPr id="49155" name="Content Placeholder 4" descr="fig 9.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t="-21777" b="-21777"/>
          <a:stretch>
            <a:fillRect/>
          </a:stretch>
        </p:blipFill>
        <p:spPr>
          <a:xfrm>
            <a:off x="7219950" y="715329"/>
            <a:ext cx="4495800" cy="5037137"/>
          </a:xfrm>
          <a:prstGeom prst="rect">
            <a:avLst/>
          </a:prstGeom>
        </p:spPr>
      </p:pic>
    </p:spTree>
    <p:extLst>
      <p:ext uri="{BB962C8B-B14F-4D97-AF65-F5344CB8AC3E}">
        <p14:creationId xmlns:p14="http://schemas.microsoft.com/office/powerpoint/2010/main" val="162649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Calibri" charset="0"/>
                <a:ea typeface="ＭＳ Ｐゴシック" charset="0"/>
                <a:cs typeface="ＭＳ Ｐゴシック" charset="0"/>
              </a:rPr>
              <a:t>Relative Biological Effectiveness</a:t>
            </a:r>
          </a:p>
        </p:txBody>
      </p:sp>
      <p:graphicFrame>
        <p:nvGraphicFramePr>
          <p:cNvPr id="4" name="Content Placeholder 3"/>
          <p:cNvGraphicFramePr>
            <a:graphicFrameLocks noGrp="1"/>
          </p:cNvGraphicFramePr>
          <p:nvPr>
            <p:ph sz="half" idx="4294967295"/>
          </p:nvPr>
        </p:nvGraphicFramePr>
        <p:xfrm>
          <a:off x="1981200" y="3168650"/>
          <a:ext cx="4038600" cy="2355978"/>
        </p:xfrm>
        <a:graphic>
          <a:graphicData uri="http://schemas.openxmlformats.org/drawingml/2006/table">
            <a:tbl>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Verdana" charset="0"/>
                          <a:ea typeface="ＭＳ Ｐゴシック" charset="0"/>
                          <a:cs typeface="Cambria" charset="0"/>
                        </a:rPr>
                        <a:t>Type and Energy Range</a:t>
                      </a:r>
                      <a:endParaRPr kumimoji="0" lang="en-US" sz="1200" b="1" i="0" u="none" strike="noStrike" cap="none" normalizeH="0" baseline="0">
                        <a:ln>
                          <a:noFill/>
                        </a:ln>
                        <a:solidFill>
                          <a:srgbClr val="FFFFFF"/>
                        </a:solidFill>
                        <a:effectLst/>
                        <a:latin typeface="Times New Roman" charset="0"/>
                        <a:ea typeface="ＭＳ Ｐゴシック" charset="0"/>
                        <a:cs typeface="Cambria" charset="0"/>
                      </a:endParaRPr>
                    </a:p>
                  </a:txBody>
                  <a:tcPr marL="33655" marR="336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Verdana" charset="0"/>
                          <a:ea typeface="ＭＳ Ｐゴシック" charset="0"/>
                          <a:cs typeface="Cambria" charset="0"/>
                        </a:rPr>
                        <a:t>Radiation Weighting Factors</a:t>
                      </a:r>
                      <a:endParaRPr kumimoji="0" lang="en-US" sz="1200" b="1" i="0" u="none" strike="noStrike" cap="none" normalizeH="0" baseline="0">
                        <a:ln>
                          <a:noFill/>
                        </a:ln>
                        <a:solidFill>
                          <a:srgbClr val="FFFFFF"/>
                        </a:solidFill>
                        <a:effectLst/>
                        <a:latin typeface="Times New Roman" charset="0"/>
                        <a:ea typeface="ＭＳ Ｐゴシック" charset="0"/>
                        <a:cs typeface="Cambria" charset="0"/>
                      </a:endParaRPr>
                    </a:p>
                  </a:txBody>
                  <a:tcPr marL="33655" marR="336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X and Gamma rays</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1</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Electrons</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1</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Neutrons (energy dependent)</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5-20</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Protons</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5</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4"/>
                  </a:ext>
                </a:extLst>
              </a:tr>
              <a:tr h="371475">
                <a:tc>
                  <a:txBody>
                    <a:bodyPr/>
                    <a:lstStyle/>
                    <a:p>
                      <a:pPr marL="0" marR="0" lvl="0" indent="0" algn="l"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Alpha Particles</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457200" rtl="0" eaLnBrk="1" fontAlgn="base" latinLnBrk="0" hangingPunct="1">
                        <a:lnSpc>
                          <a:spcPts val="18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Verdana" charset="0"/>
                          <a:ea typeface="ＭＳ Ｐゴシック" charset="0"/>
                          <a:cs typeface="Cambria" charset="0"/>
                        </a:rPr>
                        <a:t>20</a:t>
                      </a:r>
                      <a:endParaRPr kumimoji="0" lang="en-US" sz="1200" b="0" i="0" u="none" strike="noStrike" cap="none" normalizeH="0" baseline="0">
                        <a:ln>
                          <a:noFill/>
                        </a:ln>
                        <a:solidFill>
                          <a:srgbClr val="000000"/>
                        </a:solidFill>
                        <a:effectLst/>
                        <a:latin typeface="Times New Roman" charset="0"/>
                        <a:ea typeface="ＭＳ Ｐゴシック" charset="0"/>
                        <a:cs typeface="Cambria" charset="0"/>
                      </a:endParaRPr>
                    </a:p>
                  </a:txBody>
                  <a:tcPr marL="33655" marR="336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5"/>
                  </a:ext>
                </a:extLst>
              </a:tr>
            </a:tbl>
          </a:graphicData>
        </a:graphic>
      </p:graphicFrame>
      <p:pic>
        <p:nvPicPr>
          <p:cNvPr id="53273" name="Content Placeholder 6" descr="RBE_cell_survival_fig1.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t="-4845" b="-4845"/>
          <a:stretch>
            <a:fillRect/>
          </a:stretch>
        </p:blipFill>
        <p:spPr>
          <a:xfrm>
            <a:off x="6172200" y="1600201"/>
            <a:ext cx="4038600" cy="4525963"/>
          </a:xfrm>
          <a:prstGeom prst="rect">
            <a:avLst/>
          </a:prstGeom>
        </p:spPr>
      </p:pic>
      <p:sp>
        <p:nvSpPr>
          <p:cNvPr id="53274" name="TextBox 5"/>
          <p:cNvSpPr txBox="1">
            <a:spLocks noChangeArrowheads="1"/>
          </p:cNvSpPr>
          <p:nvPr/>
        </p:nvSpPr>
        <p:spPr bwMode="auto">
          <a:xfrm>
            <a:off x="1679575" y="1600201"/>
            <a:ext cx="572464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r>
              <a:rPr lang="en-US" sz="1800"/>
              <a:t>RBE =	Dose from reference radiation /</a:t>
            </a:r>
          </a:p>
          <a:p>
            <a:pPr eaLnBrk="1" hangingPunct="1"/>
            <a:r>
              <a:rPr lang="en-US" sz="1800"/>
              <a:t>		Dose from test radiation, DT	</a:t>
            </a:r>
          </a:p>
          <a:p>
            <a:pPr eaLnBrk="1" hangingPunct="1"/>
            <a:endParaRPr lang="en-US" sz="1800"/>
          </a:p>
        </p:txBody>
      </p:sp>
    </p:spTree>
    <p:extLst>
      <p:ext uri="{BB962C8B-B14F-4D97-AF65-F5344CB8AC3E}">
        <p14:creationId xmlns:p14="http://schemas.microsoft.com/office/powerpoint/2010/main" val="2115024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2133600" y="152400"/>
            <a:ext cx="7772400" cy="1143000"/>
          </a:xfrm>
        </p:spPr>
        <p:txBody>
          <a:bodyPr/>
          <a:lstStyle/>
          <a:p>
            <a:pPr eaLnBrk="1" hangingPunct="1"/>
            <a:r>
              <a:rPr lang="en-US">
                <a:latin typeface="Calibri" charset="0"/>
                <a:ea typeface="ＭＳ Ｐゴシック" charset="0"/>
                <a:cs typeface="ＭＳ Ｐゴシック" charset="0"/>
              </a:rPr>
              <a:t>Dose Response Curves</a:t>
            </a:r>
          </a:p>
        </p:txBody>
      </p:sp>
      <p:sp>
        <p:nvSpPr>
          <p:cNvPr id="55298" name="Rectangle 3"/>
          <p:cNvSpPr>
            <a:spLocks noGrp="1" noChangeArrowheads="1"/>
          </p:cNvSpPr>
          <p:nvPr>
            <p:ph type="body" idx="4294967295"/>
          </p:nvPr>
        </p:nvSpPr>
        <p:spPr>
          <a:xfrm>
            <a:off x="2133600" y="1905000"/>
            <a:ext cx="7772400" cy="4114800"/>
          </a:xfrm>
          <a:prstGeom prst="rect">
            <a:avLst/>
          </a:prstGeom>
        </p:spPr>
        <p:txBody>
          <a:bodyPr/>
          <a:lstStyle/>
          <a:p>
            <a:pPr eaLnBrk="1" hangingPunct="1"/>
            <a:endParaRPr lang="fr-FR">
              <a:latin typeface="Calibri" charset="0"/>
              <a:ea typeface="ＭＳ Ｐゴシック" charset="0"/>
              <a:cs typeface="ＭＳ Ｐゴシック" charset="0"/>
            </a:endParaRPr>
          </a:p>
        </p:txBody>
      </p:sp>
      <p:pic>
        <p:nvPicPr>
          <p:cNvPr id="55299" name="Picture 4" descr="figure 8"/>
          <p:cNvPicPr>
            <a:picLocks noChangeAspect="1" noChangeArrowheads="1"/>
          </p:cNvPicPr>
          <p:nvPr/>
        </p:nvPicPr>
        <p:blipFill>
          <a:blip r:embed="rId3">
            <a:extLst>
              <a:ext uri="{28A0092B-C50C-407E-A947-70E740481C1C}">
                <a14:useLocalDpi xmlns:a14="http://schemas.microsoft.com/office/drawing/2010/main" val="0"/>
              </a:ext>
            </a:extLst>
          </a:blip>
          <a:srcRect l="10626" t="16510" r="7651" b="1759"/>
          <a:stretch>
            <a:fillRect/>
          </a:stretch>
        </p:blipFill>
        <p:spPr bwMode="auto">
          <a:xfrm>
            <a:off x="1524000" y="1257300"/>
            <a:ext cx="9144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584701" y="4189968"/>
            <a:ext cx="534185" cy="369332"/>
          </a:xfrm>
          <a:prstGeom prst="rect">
            <a:avLst/>
          </a:prstGeom>
          <a:noFill/>
        </p:spPr>
        <p:txBody>
          <a:bodyPr wrap="none" rtlCol="0">
            <a:spAutoFit/>
          </a:bodyPr>
          <a:lstStyle/>
          <a:p>
            <a:r>
              <a:rPr lang="en-US" dirty="0"/>
              <a:t>TCP</a:t>
            </a:r>
          </a:p>
        </p:txBody>
      </p:sp>
      <p:sp>
        <p:nvSpPr>
          <p:cNvPr id="3" name="TextBox 2"/>
          <p:cNvSpPr txBox="1"/>
          <p:nvPr/>
        </p:nvSpPr>
        <p:spPr>
          <a:xfrm>
            <a:off x="7454900" y="4374634"/>
            <a:ext cx="683264" cy="369332"/>
          </a:xfrm>
          <a:prstGeom prst="rect">
            <a:avLst/>
          </a:prstGeom>
          <a:noFill/>
        </p:spPr>
        <p:txBody>
          <a:bodyPr wrap="none" rtlCol="0">
            <a:spAutoFit/>
          </a:bodyPr>
          <a:lstStyle/>
          <a:p>
            <a:r>
              <a:rPr lang="en-US" dirty="0"/>
              <a:t>NTCP</a:t>
            </a:r>
          </a:p>
        </p:txBody>
      </p:sp>
    </p:spTree>
    <p:extLst>
      <p:ext uri="{BB962C8B-B14F-4D97-AF65-F5344CB8AC3E}">
        <p14:creationId xmlns:p14="http://schemas.microsoft.com/office/powerpoint/2010/main" val="369934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4000">
                <a:latin typeface="Calibri" charset="0"/>
                <a:ea typeface="ＭＳ Ｐゴシック" charset="0"/>
                <a:cs typeface="ＭＳ Ｐゴシック" charset="0"/>
              </a:rPr>
              <a:t>Why Daily treatments?</a:t>
            </a:r>
            <a:br>
              <a:rPr lang="en-US" sz="4000">
                <a:latin typeface="Calibri" charset="0"/>
                <a:ea typeface="ＭＳ Ｐゴシック" charset="0"/>
                <a:cs typeface="ＭＳ Ｐゴシック" charset="0"/>
              </a:rPr>
            </a:br>
            <a:r>
              <a:rPr lang="en-US" sz="4000">
                <a:latin typeface="Calibri" charset="0"/>
                <a:ea typeface="ＭＳ Ｐゴシック" charset="0"/>
                <a:cs typeface="ＭＳ Ｐゴシック" charset="0"/>
              </a:rPr>
              <a:t>Four R</a:t>
            </a:r>
            <a:r>
              <a:rPr lang="ja-JP" altLang="en-US" sz="4000">
                <a:latin typeface="Calibri" charset="0"/>
                <a:ea typeface="ＭＳ Ｐゴシック" charset="0"/>
                <a:cs typeface="ＭＳ Ｐゴシック" charset="0"/>
              </a:rPr>
              <a:t>’</a:t>
            </a:r>
            <a:r>
              <a:rPr lang="en-US" altLang="ja-JP" sz="4000">
                <a:latin typeface="Calibri" charset="0"/>
                <a:ea typeface="ＭＳ Ｐゴシック" charset="0"/>
                <a:cs typeface="ＭＳ Ｐゴシック" charset="0"/>
              </a:rPr>
              <a:t>s of radiotherapy:</a:t>
            </a:r>
            <a:endParaRPr lang="fr-FR" sz="4000">
              <a:latin typeface="Calibri" charset="0"/>
              <a:ea typeface="ＭＳ Ｐゴシック" charset="0"/>
              <a:cs typeface="ＭＳ Ｐゴシック" charset="0"/>
            </a:endParaRPr>
          </a:p>
        </p:txBody>
      </p:sp>
      <p:sp>
        <p:nvSpPr>
          <p:cNvPr id="73730" name="Rectangle 3"/>
          <p:cNvSpPr>
            <a:spLocks noGrp="1" noChangeArrowheads="1"/>
          </p:cNvSpPr>
          <p:nvPr>
            <p:ph type="body" idx="4294967295"/>
          </p:nvPr>
        </p:nvSpPr>
        <p:spPr>
          <a:xfrm>
            <a:off x="2133600" y="2743200"/>
            <a:ext cx="7772400" cy="3200400"/>
          </a:xfrm>
          <a:prstGeom prst="rect">
            <a:avLst/>
          </a:prstGeom>
        </p:spPr>
        <p:txBody>
          <a:bodyPr/>
          <a:lstStyle/>
          <a:p>
            <a:pPr eaLnBrk="1" hangingPunct="1"/>
            <a:r>
              <a:rPr lang="en-US">
                <a:latin typeface="Calibri" charset="0"/>
                <a:ea typeface="ＭＳ Ｐゴシック" charset="0"/>
                <a:cs typeface="ＭＳ Ｐゴシック" charset="0"/>
              </a:rPr>
              <a:t>Repair of sub-lethal damage</a:t>
            </a:r>
          </a:p>
          <a:p>
            <a:pPr eaLnBrk="1" hangingPunct="1"/>
            <a:r>
              <a:rPr lang="en-US">
                <a:latin typeface="Calibri" charset="0"/>
                <a:ea typeface="ＭＳ Ｐゴシック" charset="0"/>
                <a:cs typeface="ＭＳ Ｐゴシック" charset="0"/>
              </a:rPr>
              <a:t>Re-oxygenation</a:t>
            </a:r>
          </a:p>
          <a:p>
            <a:pPr eaLnBrk="1" hangingPunct="1"/>
            <a:r>
              <a:rPr lang="en-US">
                <a:latin typeface="Calibri" charset="0"/>
                <a:ea typeface="ＭＳ Ｐゴシック" charset="0"/>
                <a:cs typeface="ＭＳ Ｐゴシック" charset="0"/>
              </a:rPr>
              <a:t>Repopulation</a:t>
            </a:r>
          </a:p>
          <a:p>
            <a:pPr eaLnBrk="1" hangingPunct="1"/>
            <a:r>
              <a:rPr lang="en-US">
                <a:latin typeface="Calibri" charset="0"/>
                <a:ea typeface="ＭＳ Ｐゴシック" charset="0"/>
                <a:cs typeface="ＭＳ Ｐゴシック" charset="0"/>
              </a:rPr>
              <a:t>Redistribution</a:t>
            </a:r>
          </a:p>
          <a:p>
            <a:pPr eaLnBrk="1" hangingPunct="1"/>
            <a:endParaRPr lang="fr-FR">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81008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0" y="731839"/>
            <a:ext cx="6400800" cy="3475037"/>
          </a:xfrm>
        </p:spPr>
        <p:txBody>
          <a:bodyPr>
            <a:normAutofit fontScale="47500" lnSpcReduction="20000"/>
          </a:bodyPr>
          <a:lstStyle/>
          <a:p>
            <a:r>
              <a:rPr lang="en-CA" b="1" dirty="0"/>
              <a:t>Repair</a:t>
            </a:r>
            <a:r>
              <a:rPr lang="en-CA" dirty="0"/>
              <a:t> of DNA damage: of “sublethal” damage human </a:t>
            </a:r>
            <a:r>
              <a:rPr lang="en-CA" dirty="0" err="1"/>
              <a:t>tumors</a:t>
            </a:r>
            <a:r>
              <a:rPr lang="en-CA" dirty="0"/>
              <a:t>/normal tissues difference in radiosensitivity and </a:t>
            </a:r>
            <a:r>
              <a:rPr lang="en-CA" dirty="0" err="1"/>
              <a:t>radiocurability</a:t>
            </a:r>
            <a:r>
              <a:rPr lang="en-CA" dirty="0"/>
              <a:t> is based on differences in capacity to repair of sublethal damage. </a:t>
            </a:r>
          </a:p>
          <a:p>
            <a:r>
              <a:rPr lang="en-CA" b="1" dirty="0"/>
              <a:t>Redistribution</a:t>
            </a:r>
            <a:r>
              <a:rPr lang="en-CA" dirty="0"/>
              <a:t> in the cell cycle. </a:t>
            </a:r>
          </a:p>
          <a:p>
            <a:pPr lvl="1"/>
            <a:r>
              <a:rPr lang="en-CA" dirty="0"/>
              <a:t>G1 (gap, inactivity, before S), S (DNA synthesis) , G2 (2</a:t>
            </a:r>
            <a:r>
              <a:rPr lang="en-CA" baseline="30000" dirty="0"/>
              <a:t>nd</a:t>
            </a:r>
            <a:r>
              <a:rPr lang="en-CA" dirty="0"/>
              <a:t> gap between S and M) and M (mitosis). </a:t>
            </a:r>
          </a:p>
          <a:p>
            <a:pPr lvl="1"/>
            <a:r>
              <a:rPr lang="en-CA" dirty="0"/>
              <a:t>Radiosensitivity varies along the cell cycle, S being the most resistant phase, and G2 and M the most sensitive. </a:t>
            </a:r>
          </a:p>
          <a:p>
            <a:pPr lvl="1"/>
            <a:r>
              <a:rPr lang="en-CA" dirty="0"/>
              <a:t>Cells surviving an exposure are synchronised in a resistant cell cycle phase low sensitivity (G1). Followed by together into S and then to the more sensitive G2 and M phases. </a:t>
            </a:r>
          </a:p>
          <a:p>
            <a:r>
              <a:rPr lang="en-CA" dirty="0"/>
              <a:t>Repopulation.</a:t>
            </a:r>
          </a:p>
          <a:p>
            <a:pPr lvl="1"/>
            <a:r>
              <a:rPr lang="en-CA" dirty="0"/>
              <a:t> Surviving cells keep proliferating, increasing the number of clones, i.e. the number that must eventually be sterilised to eradicate cancer. </a:t>
            </a:r>
          </a:p>
          <a:p>
            <a:pPr lvl="1"/>
            <a:r>
              <a:rPr lang="en-CA" dirty="0"/>
              <a:t>Detrimental in tumor: “resistance”</a:t>
            </a:r>
          </a:p>
          <a:p>
            <a:pPr lvl="1"/>
            <a:r>
              <a:rPr lang="en-CA" dirty="0"/>
              <a:t>Normal tissues stem cells also proliferate, repairing sublethal damage</a:t>
            </a:r>
          </a:p>
          <a:p>
            <a:r>
              <a:rPr lang="en-CA" dirty="0" err="1"/>
              <a:t>Reoxygenation</a:t>
            </a:r>
            <a:endParaRPr lang="en-CA" dirty="0"/>
          </a:p>
          <a:p>
            <a:pPr lvl="1"/>
            <a:r>
              <a:rPr lang="en-CA" dirty="0"/>
              <a:t>Of hypoxic core, “onion peel effect” of fractionated RT </a:t>
            </a:r>
          </a:p>
          <a:p>
            <a:endParaRPr lang="en-US" dirty="0"/>
          </a:p>
        </p:txBody>
      </p:sp>
      <p:pic>
        <p:nvPicPr>
          <p:cNvPr id="4" name="Picture 3" descr="cell cycle_DNA da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925097"/>
            <a:ext cx="2794000" cy="2932903"/>
          </a:xfrm>
          <a:prstGeom prst="rect">
            <a:avLst/>
          </a:prstGeom>
        </p:spPr>
      </p:pic>
      <p:pic>
        <p:nvPicPr>
          <p:cNvPr id="5" name="Picture 4" descr="figure 5"/>
          <p:cNvPicPr>
            <a:picLocks noChangeAspect="1" noChangeArrowheads="1"/>
          </p:cNvPicPr>
          <p:nvPr/>
        </p:nvPicPr>
        <p:blipFill>
          <a:blip r:embed="rId3">
            <a:extLst>
              <a:ext uri="{28A0092B-C50C-407E-A947-70E740481C1C}">
                <a14:useLocalDpi xmlns:a14="http://schemas.microsoft.com/office/drawing/2010/main" val="0"/>
              </a:ext>
            </a:extLst>
          </a:blip>
          <a:srcRect l="7796" r="6389" b="14186"/>
          <a:stretch>
            <a:fillRect/>
          </a:stretch>
        </p:blipFill>
        <p:spPr bwMode="auto">
          <a:xfrm>
            <a:off x="6197601" y="3989494"/>
            <a:ext cx="4470399" cy="2868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477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09800" y="0"/>
            <a:ext cx="7772400" cy="1143000"/>
          </a:xfrm>
        </p:spPr>
        <p:txBody>
          <a:bodyPr/>
          <a:lstStyle/>
          <a:p>
            <a:pPr eaLnBrk="1" hangingPunct="1"/>
            <a:r>
              <a:rPr lang="en-US">
                <a:latin typeface="Calibri" charset="0"/>
                <a:ea typeface="ＭＳ Ｐゴシック" charset="0"/>
                <a:cs typeface="ＭＳ Ｐゴシック" charset="0"/>
              </a:rPr>
              <a:t>Tumor Oxygenation</a:t>
            </a:r>
          </a:p>
        </p:txBody>
      </p:sp>
      <p:sp>
        <p:nvSpPr>
          <p:cNvPr id="67586"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fr-FR">
              <a:latin typeface="Calibri" charset="0"/>
              <a:ea typeface="ＭＳ Ｐゴシック" charset="0"/>
              <a:cs typeface="ＭＳ Ｐゴシック" charset="0"/>
            </a:endParaRPr>
          </a:p>
        </p:txBody>
      </p:sp>
      <p:pic>
        <p:nvPicPr>
          <p:cNvPr id="67587" name="Picture 4" descr="figure 9"/>
          <p:cNvPicPr>
            <a:picLocks noChangeAspect="1" noChangeArrowheads="1"/>
          </p:cNvPicPr>
          <p:nvPr/>
        </p:nvPicPr>
        <p:blipFill>
          <a:blip r:embed="rId3">
            <a:extLst>
              <a:ext uri="{28A0092B-C50C-407E-A947-70E740481C1C}">
                <a14:useLocalDpi xmlns:a14="http://schemas.microsoft.com/office/drawing/2010/main" val="0"/>
              </a:ext>
            </a:extLst>
          </a:blip>
          <a:srcRect l="1897" t="6067" r="4190"/>
          <a:stretch>
            <a:fillRect/>
          </a:stretch>
        </p:blipFill>
        <p:spPr bwMode="auto">
          <a:xfrm>
            <a:off x="1524000" y="1066800"/>
            <a:ext cx="91440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515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CA" dirty="0"/>
              <a:t>Disclosure</a:t>
            </a:r>
          </a:p>
        </p:txBody>
      </p:sp>
      <p:sp>
        <p:nvSpPr>
          <p:cNvPr id="7" name="Content Placeholder 6"/>
          <p:cNvSpPr>
            <a:spLocks noGrp="1"/>
          </p:cNvSpPr>
          <p:nvPr>
            <p:ph idx="1"/>
          </p:nvPr>
        </p:nvSpPr>
        <p:spPr/>
        <p:txBody>
          <a:bodyPr/>
          <a:lstStyle/>
          <a:p>
            <a:r>
              <a:rPr lang="en-CA" dirty="0"/>
              <a:t>none</a:t>
            </a:r>
          </a:p>
        </p:txBody>
      </p:sp>
    </p:spTree>
    <p:extLst>
      <p:ext uri="{BB962C8B-B14F-4D97-AF65-F5344CB8AC3E}">
        <p14:creationId xmlns:p14="http://schemas.microsoft.com/office/powerpoint/2010/main" val="247977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2286000" y="228600"/>
            <a:ext cx="7772400" cy="1143000"/>
          </a:xfrm>
        </p:spPr>
        <p:txBody>
          <a:bodyPr/>
          <a:lstStyle/>
          <a:p>
            <a:pPr eaLnBrk="1" hangingPunct="1"/>
            <a:r>
              <a:rPr lang="en-US">
                <a:latin typeface="Calibri" charset="0"/>
                <a:ea typeface="ＭＳ Ｐゴシック" charset="0"/>
                <a:cs typeface="ＭＳ Ｐゴシック" charset="0"/>
              </a:rPr>
              <a:t>Effect of Oxygen</a:t>
            </a:r>
          </a:p>
        </p:txBody>
      </p:sp>
      <p:sp>
        <p:nvSpPr>
          <p:cNvPr id="65538"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fr-FR">
              <a:latin typeface="Calibri" charset="0"/>
              <a:ea typeface="ＭＳ Ｐゴシック" charset="0"/>
              <a:cs typeface="ＭＳ Ｐゴシック" charset="0"/>
            </a:endParaRPr>
          </a:p>
        </p:txBody>
      </p:sp>
      <p:pic>
        <p:nvPicPr>
          <p:cNvPr id="65539" name="Picture 4" descr="figure 6"/>
          <p:cNvPicPr>
            <a:picLocks noChangeAspect="1" noChangeArrowheads="1"/>
          </p:cNvPicPr>
          <p:nvPr/>
        </p:nvPicPr>
        <p:blipFill>
          <a:blip r:embed="rId3">
            <a:extLst>
              <a:ext uri="{28A0092B-C50C-407E-A947-70E740481C1C}">
                <a14:useLocalDpi xmlns:a14="http://schemas.microsoft.com/office/drawing/2010/main" val="0"/>
              </a:ext>
            </a:extLst>
          </a:blip>
          <a:srcRect l="13322" t="12283" r="1768" b="2803"/>
          <a:stretch>
            <a:fillRect/>
          </a:stretch>
        </p:blipFill>
        <p:spPr bwMode="auto">
          <a:xfrm>
            <a:off x="1524000" y="144780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2516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09800" y="0"/>
            <a:ext cx="7772400" cy="1143000"/>
          </a:xfrm>
        </p:spPr>
        <p:txBody>
          <a:bodyPr/>
          <a:lstStyle/>
          <a:p>
            <a:pPr eaLnBrk="1" hangingPunct="1"/>
            <a:r>
              <a:rPr lang="en-US">
                <a:latin typeface="Calibri" charset="0"/>
                <a:ea typeface="ＭＳ Ｐゴシック" charset="0"/>
                <a:cs typeface="ＭＳ Ｐゴシック" charset="0"/>
              </a:rPr>
              <a:t>Re-oxygenation</a:t>
            </a:r>
          </a:p>
        </p:txBody>
      </p:sp>
      <p:pic>
        <p:nvPicPr>
          <p:cNvPr id="69634" name="Picture 4" descr="oxygenation"/>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3200400" y="1371600"/>
            <a:ext cx="5943600" cy="4876800"/>
          </a:xfrm>
          <a:prstGeom prst="rect">
            <a:avLst/>
          </a:prstGeom>
          <a:noFill/>
        </p:spPr>
      </p:pic>
    </p:spTree>
    <p:extLst>
      <p:ext uri="{BB962C8B-B14F-4D97-AF65-F5344CB8AC3E}">
        <p14:creationId xmlns:p14="http://schemas.microsoft.com/office/powerpoint/2010/main" val="1562344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2209800" y="228600"/>
            <a:ext cx="7772400" cy="1143000"/>
          </a:xfrm>
        </p:spPr>
        <p:txBody>
          <a:bodyPr/>
          <a:lstStyle/>
          <a:p>
            <a:pPr eaLnBrk="1" hangingPunct="1"/>
            <a:r>
              <a:rPr lang="en-US">
                <a:latin typeface="Calibri" charset="0"/>
                <a:ea typeface="ＭＳ Ｐゴシック" charset="0"/>
                <a:cs typeface="ＭＳ Ｐゴシック" charset="0"/>
              </a:rPr>
              <a:t>Mechanism of cytotoxicity</a:t>
            </a:r>
          </a:p>
        </p:txBody>
      </p:sp>
      <p:pic>
        <p:nvPicPr>
          <p:cNvPr id="2" name="Picture 1"/>
          <p:cNvPicPr>
            <a:picLocks noChangeAspect="1"/>
          </p:cNvPicPr>
          <p:nvPr/>
        </p:nvPicPr>
        <p:blipFill>
          <a:blip r:embed="rId3"/>
          <a:stretch>
            <a:fillRect/>
          </a:stretch>
        </p:blipFill>
        <p:spPr>
          <a:xfrm>
            <a:off x="1625600" y="1371600"/>
            <a:ext cx="4403896" cy="3022600"/>
          </a:xfrm>
          <a:prstGeom prst="rect">
            <a:avLst/>
          </a:prstGeom>
        </p:spPr>
      </p:pic>
      <p:pic>
        <p:nvPicPr>
          <p:cNvPr id="3" name="Picture 2"/>
          <p:cNvPicPr>
            <a:picLocks noChangeAspect="1"/>
          </p:cNvPicPr>
          <p:nvPr/>
        </p:nvPicPr>
        <p:blipFill>
          <a:blip r:embed="rId4"/>
          <a:stretch>
            <a:fillRect/>
          </a:stretch>
        </p:blipFill>
        <p:spPr>
          <a:xfrm>
            <a:off x="6197600" y="3746602"/>
            <a:ext cx="4470400" cy="3111398"/>
          </a:xfrm>
          <a:prstGeom prst="rect">
            <a:avLst/>
          </a:prstGeom>
        </p:spPr>
      </p:pic>
    </p:spTree>
    <p:extLst>
      <p:ext uri="{BB962C8B-B14F-4D97-AF65-F5344CB8AC3E}">
        <p14:creationId xmlns:p14="http://schemas.microsoft.com/office/powerpoint/2010/main" val="2574028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p:cNvSpPr>
            <a:spLocks noGrp="1"/>
          </p:cNvSpPr>
          <p:nvPr>
            <p:ph type="title"/>
          </p:nvPr>
        </p:nvSpPr>
        <p:spPr/>
        <p:txBody>
          <a:bodyPr/>
          <a:lstStyle/>
          <a:p>
            <a:pPr eaLnBrk="1" hangingPunct="1"/>
            <a:r>
              <a:rPr lang="en-US">
                <a:latin typeface="Calibri" charset="0"/>
                <a:ea typeface="ＭＳ Ｐゴシック" charset="0"/>
                <a:cs typeface="ＭＳ Ｐゴシック" charset="0"/>
              </a:rPr>
              <a:t>Interactions of Charged Particles</a:t>
            </a:r>
          </a:p>
        </p:txBody>
      </p:sp>
      <p:sp>
        <p:nvSpPr>
          <p:cNvPr id="45058" name="Content Placeholder 5"/>
          <p:cNvSpPr>
            <a:spLocks noGrp="1"/>
          </p:cNvSpPr>
          <p:nvPr>
            <p:ph idx="4294967295"/>
          </p:nvPr>
        </p:nvSpPr>
        <p:spPr>
          <a:xfrm>
            <a:off x="1981200" y="1600201"/>
            <a:ext cx="8229600" cy="4525963"/>
          </a:xfrm>
          <a:prstGeom prst="rect">
            <a:avLst/>
          </a:prstGeom>
        </p:spPr>
        <p:txBody>
          <a:bodyPr/>
          <a:lstStyle/>
          <a:p>
            <a:pPr eaLnBrk="1" hangingPunct="1"/>
            <a:r>
              <a:rPr lang="en-US">
                <a:latin typeface="Calibri" charset="0"/>
                <a:ea typeface="ＭＳ Ｐゴシック" charset="0"/>
                <a:cs typeface="ＭＳ Ｐゴシック" charset="0"/>
              </a:rPr>
              <a:t>Ionization and excitation</a:t>
            </a:r>
          </a:p>
          <a:p>
            <a:pPr eaLnBrk="1" hangingPunct="1"/>
            <a:r>
              <a:rPr lang="en-US">
                <a:latin typeface="Calibri" charset="0"/>
                <a:ea typeface="ＭＳ Ｐゴシック" charset="0"/>
                <a:cs typeface="ＭＳ Ｐゴシック" charset="0"/>
              </a:rPr>
              <a:t>Mediated by Coulomb force (electric fields of particle &amp; material)</a:t>
            </a:r>
          </a:p>
          <a:p>
            <a:pPr eaLnBrk="1" hangingPunct="1"/>
            <a:r>
              <a:rPr lang="en-US">
                <a:latin typeface="Calibri" charset="0"/>
                <a:ea typeface="ＭＳ Ｐゴシック" charset="0"/>
                <a:cs typeface="ＭＳ Ｐゴシック" charset="0"/>
              </a:rPr>
              <a:t>Heavy charged particles give rises to nuclear reactions (positrons emitters)</a:t>
            </a:r>
          </a:p>
          <a:p>
            <a:pPr lvl="1" eaLnBrk="1" hangingPunct="1"/>
            <a:r>
              <a:rPr lang="en-US">
                <a:latin typeface="Calibri" charset="0"/>
                <a:ea typeface="ＭＳ Ｐゴシック" charset="0"/>
              </a:rPr>
              <a:t>Rate of energy loss proportional to square of charged particle and inversely to square of its velocity </a:t>
            </a:r>
            <a:r>
              <a:rPr lang="ja-JP" altLang="en-US">
                <a:latin typeface="Calibri" charset="0"/>
                <a:ea typeface="ＭＳ Ｐゴシック" charset="0"/>
              </a:rPr>
              <a:t>“</a:t>
            </a:r>
            <a:r>
              <a:rPr lang="en-US" altLang="ja-JP">
                <a:latin typeface="Calibri" charset="0"/>
                <a:ea typeface="ＭＳ Ｐゴシック" charset="0"/>
              </a:rPr>
              <a:t>Bragg peak</a:t>
            </a:r>
            <a:r>
              <a:rPr lang="ja-JP" altLang="en-US">
                <a:latin typeface="Calibri" charset="0"/>
                <a:ea typeface="ＭＳ Ｐゴシック" charset="0"/>
              </a:rPr>
              <a:t>”</a:t>
            </a:r>
            <a:r>
              <a:rPr lang="en-US" altLang="ja-JP">
                <a:latin typeface="Calibri" charset="0"/>
                <a:ea typeface="ＭＳ Ｐゴシック" charset="0"/>
              </a:rPr>
              <a:t> </a:t>
            </a:r>
            <a:endParaRPr lang="en-US">
              <a:latin typeface="Calibri" charset="0"/>
              <a:ea typeface="ＭＳ Ｐゴシック" charset="0"/>
            </a:endParaRPr>
          </a:p>
        </p:txBody>
      </p:sp>
    </p:spTree>
    <p:extLst>
      <p:ext uri="{BB962C8B-B14F-4D97-AF65-F5344CB8AC3E}">
        <p14:creationId xmlns:p14="http://schemas.microsoft.com/office/powerpoint/2010/main" val="2023252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4419600" y="228600"/>
            <a:ext cx="35052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a:solidFill>
                  <a:schemeClr val="tx2"/>
                </a:solidFill>
                <a:latin typeface="Calibri" charset="0"/>
              </a:rPr>
              <a:t>Chromosomal Damage</a:t>
            </a:r>
            <a:endParaRPr lang="fr-FR" sz="4400">
              <a:solidFill>
                <a:schemeClr val="tx2"/>
              </a:solidFill>
              <a:latin typeface="Calibri" charset="0"/>
            </a:endParaRPr>
          </a:p>
        </p:txBody>
      </p:sp>
      <p:sp>
        <p:nvSpPr>
          <p:cNvPr id="63490" name="Line 3"/>
          <p:cNvSpPr>
            <a:spLocks noChangeShapeType="1"/>
          </p:cNvSpPr>
          <p:nvPr/>
        </p:nvSpPr>
        <p:spPr bwMode="auto">
          <a:xfrm>
            <a:off x="6248400" y="2209800"/>
            <a:ext cx="0" cy="15240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3491" name="Line 4"/>
          <p:cNvSpPr>
            <a:spLocks noChangeShapeType="1"/>
          </p:cNvSpPr>
          <p:nvPr/>
        </p:nvSpPr>
        <p:spPr bwMode="auto">
          <a:xfrm>
            <a:off x="7543800" y="2209800"/>
            <a:ext cx="16764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3492" name="Line 5"/>
          <p:cNvSpPr>
            <a:spLocks noChangeShapeType="1"/>
          </p:cNvSpPr>
          <p:nvPr/>
        </p:nvSpPr>
        <p:spPr bwMode="auto">
          <a:xfrm flipH="1">
            <a:off x="2971800" y="2209800"/>
            <a:ext cx="1447800" cy="15240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3493" name="Text Box 6"/>
          <p:cNvSpPr txBox="1">
            <a:spLocks noChangeArrowheads="1"/>
          </p:cNvSpPr>
          <p:nvPr/>
        </p:nvSpPr>
        <p:spPr bwMode="auto">
          <a:xfrm>
            <a:off x="2057400" y="3962401"/>
            <a:ext cx="2286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a:latin typeface="Calibri" charset="0"/>
              </a:rPr>
              <a:t>Apoptosis</a:t>
            </a:r>
            <a:endParaRPr lang="fr-FR" sz="4000">
              <a:latin typeface="Calibri" charset="0"/>
            </a:endParaRPr>
          </a:p>
        </p:txBody>
      </p:sp>
      <p:sp>
        <p:nvSpPr>
          <p:cNvPr id="63494" name="Text Box 7"/>
          <p:cNvSpPr txBox="1">
            <a:spLocks noChangeArrowheads="1"/>
          </p:cNvSpPr>
          <p:nvPr/>
        </p:nvSpPr>
        <p:spPr bwMode="auto">
          <a:xfrm>
            <a:off x="4724400" y="3962401"/>
            <a:ext cx="3124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a:latin typeface="Calibri" charset="0"/>
              </a:rPr>
              <a:t>Reproductive death</a:t>
            </a:r>
            <a:endParaRPr lang="fr-FR" sz="4000">
              <a:latin typeface="Calibri" charset="0"/>
            </a:endParaRPr>
          </a:p>
        </p:txBody>
      </p:sp>
      <p:sp>
        <p:nvSpPr>
          <p:cNvPr id="63495" name="Text Box 8"/>
          <p:cNvSpPr txBox="1">
            <a:spLocks noChangeArrowheads="1"/>
          </p:cNvSpPr>
          <p:nvPr/>
        </p:nvSpPr>
        <p:spPr bwMode="auto">
          <a:xfrm>
            <a:off x="8153400" y="3962401"/>
            <a:ext cx="2209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a:latin typeface="Calibri" charset="0"/>
              </a:rPr>
              <a:t>Necrosis</a:t>
            </a:r>
            <a:endParaRPr lang="fr-FR" sz="4000">
              <a:latin typeface="Calibri" charset="0"/>
            </a:endParaRPr>
          </a:p>
        </p:txBody>
      </p:sp>
    </p:spTree>
    <p:extLst>
      <p:ext uri="{BB962C8B-B14F-4D97-AF65-F5344CB8AC3E}">
        <p14:creationId xmlns:p14="http://schemas.microsoft.com/office/powerpoint/2010/main" val="3669378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057400" y="-457200"/>
            <a:ext cx="7772400" cy="1524000"/>
          </a:xfrm>
        </p:spPr>
        <p:txBody>
          <a:bodyPr/>
          <a:lstStyle/>
          <a:p>
            <a:pPr eaLnBrk="1" hangingPunct="1"/>
            <a:r>
              <a:rPr lang="en-US">
                <a:latin typeface="Calibri" charset="0"/>
                <a:ea typeface="ＭＳ Ｐゴシック" charset="0"/>
                <a:cs typeface="ＭＳ Ｐゴシック" charset="0"/>
              </a:rPr>
              <a:t>Cell survival curves</a:t>
            </a:r>
          </a:p>
        </p:txBody>
      </p:sp>
      <p:sp>
        <p:nvSpPr>
          <p:cNvPr id="57346"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fr-FR">
              <a:latin typeface="Calibri" charset="0"/>
              <a:ea typeface="ＭＳ Ｐゴシック" charset="0"/>
              <a:cs typeface="ＭＳ Ｐゴシック" charset="0"/>
            </a:endParaRPr>
          </a:p>
        </p:txBody>
      </p:sp>
      <p:pic>
        <p:nvPicPr>
          <p:cNvPr id="57347" name="Picture 4" descr="figure 3"/>
          <p:cNvPicPr>
            <a:picLocks noChangeAspect="1" noChangeArrowheads="1"/>
          </p:cNvPicPr>
          <p:nvPr/>
        </p:nvPicPr>
        <p:blipFill>
          <a:blip r:embed="rId3">
            <a:extLst>
              <a:ext uri="{28A0092B-C50C-407E-A947-70E740481C1C}">
                <a14:useLocalDpi xmlns:a14="http://schemas.microsoft.com/office/drawing/2010/main" val="0"/>
              </a:ext>
            </a:extLst>
          </a:blip>
          <a:srcRect l="10785" t="7857" r="7843" b="10773"/>
          <a:stretch>
            <a:fillRect/>
          </a:stretch>
        </p:blipFill>
        <p:spPr bwMode="auto">
          <a:xfrm>
            <a:off x="152400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986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Cell Survival Curves</a:t>
            </a:r>
          </a:p>
        </p:txBody>
      </p:sp>
      <p:sp>
        <p:nvSpPr>
          <p:cNvPr id="59394" name="Rectangle 3"/>
          <p:cNvSpPr>
            <a:spLocks noGrp="1" noChangeArrowheads="1"/>
          </p:cNvSpPr>
          <p:nvPr>
            <p:ph type="body" idx="4294967295"/>
          </p:nvPr>
        </p:nvSpPr>
        <p:spPr>
          <a:xfrm>
            <a:off x="1981200" y="1600201"/>
            <a:ext cx="8229600" cy="4525963"/>
          </a:xfrm>
          <a:prstGeom prst="rect">
            <a:avLst/>
          </a:prstGeom>
        </p:spPr>
        <p:txBody>
          <a:bodyPr/>
          <a:lstStyle/>
          <a:p>
            <a:pPr eaLnBrk="1" hangingPunct="1"/>
            <a:endParaRPr lang="fr-FR">
              <a:latin typeface="Calibri" charset="0"/>
              <a:ea typeface="ＭＳ Ｐゴシック" charset="0"/>
              <a:cs typeface="ＭＳ Ｐゴシック" charset="0"/>
            </a:endParaRPr>
          </a:p>
        </p:txBody>
      </p:sp>
      <p:pic>
        <p:nvPicPr>
          <p:cNvPr id="59395" name="Picture 4"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90940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18674"/>
            <a:ext cx="6858000" cy="6858000"/>
          </a:xfrm>
          <a:prstGeom prst="rect">
            <a:avLst/>
          </a:prstGeom>
        </p:spPr>
      </p:pic>
      <p:sp>
        <p:nvSpPr>
          <p:cNvPr id="5" name="Oval 4"/>
          <p:cNvSpPr/>
          <p:nvPr/>
        </p:nvSpPr>
        <p:spPr>
          <a:xfrm>
            <a:off x="6360960" y="261435"/>
            <a:ext cx="3164040" cy="154993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14002" y="578892"/>
            <a:ext cx="2488245" cy="923330"/>
          </a:xfrm>
          <a:prstGeom prst="rect">
            <a:avLst/>
          </a:prstGeom>
          <a:noFill/>
        </p:spPr>
        <p:txBody>
          <a:bodyPr wrap="none" rtlCol="0">
            <a:spAutoFit/>
          </a:bodyPr>
          <a:lstStyle/>
          <a:p>
            <a:r>
              <a:rPr lang="en-US" dirty="0"/>
              <a:t>Hum! What do I make of</a:t>
            </a:r>
          </a:p>
          <a:p>
            <a:r>
              <a:rPr lang="en-US" dirty="0"/>
              <a:t>IR, DNA, RBE, OER</a:t>
            </a:r>
            <a:r>
              <a:rPr lang="mr-IN" dirty="0"/>
              <a:t>…</a:t>
            </a:r>
            <a:r>
              <a:rPr lang="en-US" dirty="0"/>
              <a:t> </a:t>
            </a:r>
          </a:p>
          <a:p>
            <a:r>
              <a:rPr lang="en-US" dirty="0"/>
              <a:t>lets see?</a:t>
            </a:r>
          </a:p>
        </p:txBody>
      </p:sp>
    </p:spTree>
    <p:extLst>
      <p:ext uri="{BB962C8B-B14F-4D97-AF65-F5344CB8AC3E}">
        <p14:creationId xmlns:p14="http://schemas.microsoft.com/office/powerpoint/2010/main" val="1912881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56076" y="4371975"/>
            <a:ext cx="6511925" cy="1143000"/>
          </a:xfrm>
        </p:spPr>
        <p:txBody>
          <a:bodyPr/>
          <a:lstStyle/>
          <a:p>
            <a:r>
              <a:rPr lang="en-US" dirty="0"/>
              <a:t>Experimental</a:t>
            </a:r>
          </a:p>
        </p:txBody>
      </p:sp>
      <p:pic>
        <p:nvPicPr>
          <p:cNvPr id="4" name="Picture 3"/>
          <p:cNvPicPr>
            <a:picLocks noChangeAspect="1"/>
          </p:cNvPicPr>
          <p:nvPr/>
        </p:nvPicPr>
        <p:blipFill>
          <a:blip r:embed="rId2"/>
          <a:stretch>
            <a:fillRect/>
          </a:stretch>
        </p:blipFill>
        <p:spPr>
          <a:xfrm>
            <a:off x="1524000" y="469900"/>
            <a:ext cx="9144000" cy="5901304"/>
          </a:xfrm>
          <a:prstGeom prst="rect">
            <a:avLst/>
          </a:prstGeom>
        </p:spPr>
      </p:pic>
    </p:spTree>
    <p:extLst>
      <p:ext uri="{BB962C8B-B14F-4D97-AF65-F5344CB8AC3E}">
        <p14:creationId xmlns:p14="http://schemas.microsoft.com/office/powerpoint/2010/main" val="305599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638301"/>
            <a:ext cx="9144000" cy="3564397"/>
          </a:xfrm>
          <a:prstGeom prst="rect">
            <a:avLst/>
          </a:prstGeom>
        </p:spPr>
      </p:pic>
      <p:pic>
        <p:nvPicPr>
          <p:cNvPr id="3" name="Picture 2"/>
          <p:cNvPicPr>
            <a:picLocks noChangeAspect="1"/>
          </p:cNvPicPr>
          <p:nvPr/>
        </p:nvPicPr>
        <p:blipFill>
          <a:blip r:embed="rId3"/>
          <a:stretch>
            <a:fillRect/>
          </a:stretch>
        </p:blipFill>
        <p:spPr>
          <a:xfrm>
            <a:off x="3860800" y="5524500"/>
            <a:ext cx="5410200" cy="893993"/>
          </a:xfrm>
          <a:prstGeom prst="rect">
            <a:avLst/>
          </a:prstGeom>
        </p:spPr>
      </p:pic>
      <p:cxnSp>
        <p:nvCxnSpPr>
          <p:cNvPr id="7" name="Straight Connector 6"/>
          <p:cNvCxnSpPr/>
          <p:nvPr/>
        </p:nvCxnSpPr>
        <p:spPr>
          <a:xfrm>
            <a:off x="3378200" y="2730500"/>
            <a:ext cx="2057400" cy="1016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41800" y="2730500"/>
            <a:ext cx="0" cy="10795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622800" y="2832100"/>
            <a:ext cx="12700" cy="9779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21300" y="2832100"/>
            <a:ext cx="0" cy="9779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770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Outline</a:t>
            </a:r>
          </a:p>
        </p:txBody>
      </p:sp>
      <p:sp>
        <p:nvSpPr>
          <p:cNvPr id="14338" name="Content Placeholder 2"/>
          <p:cNvSpPr>
            <a:spLocks noGrp="1"/>
          </p:cNvSpPr>
          <p:nvPr>
            <p:ph idx="4294967295"/>
          </p:nvPr>
        </p:nvSpPr>
        <p:spPr>
          <a:xfrm>
            <a:off x="1981200" y="1600201"/>
            <a:ext cx="8229600" cy="4525963"/>
          </a:xfrm>
          <a:prstGeom prst="rect">
            <a:avLst/>
          </a:prstGeom>
        </p:spPr>
        <p:txBody>
          <a:bodyPr/>
          <a:lstStyle/>
          <a:p>
            <a:pPr eaLnBrk="1" hangingPunct="1"/>
            <a:r>
              <a:rPr lang="en-US" dirty="0">
                <a:latin typeface="Calibri" charset="0"/>
                <a:ea typeface="ＭＳ Ｐゴシック" charset="0"/>
                <a:cs typeface="ＭＳ Ｐゴシック" charset="0"/>
              </a:rPr>
              <a:t>Statistics: mortality rates</a:t>
            </a:r>
          </a:p>
          <a:p>
            <a:pPr eaLnBrk="1" hangingPunct="1"/>
            <a:r>
              <a:rPr lang="en-US" dirty="0">
                <a:latin typeface="Calibri" charset="0"/>
                <a:ea typeface="ＭＳ Ｐゴシック" charset="0"/>
                <a:cs typeface="ＭＳ Ｐゴシック" charset="0"/>
              </a:rPr>
              <a:t>Hallmarks </a:t>
            </a:r>
            <a:r>
              <a:rPr lang="en-US">
                <a:latin typeface="Calibri" charset="0"/>
                <a:ea typeface="ＭＳ Ｐゴシック" charset="0"/>
                <a:cs typeface="ＭＳ Ｐゴシック" charset="0"/>
              </a:rPr>
              <a:t>of cancer</a:t>
            </a:r>
            <a:endParaRPr lang="en-US" dirty="0">
              <a:latin typeface="Calibri" charset="0"/>
              <a:ea typeface="ＭＳ Ｐゴシック" charset="0"/>
              <a:cs typeface="ＭＳ Ｐゴシック" charset="0"/>
            </a:endParaRPr>
          </a:p>
          <a:p>
            <a:pPr eaLnBrk="1" hangingPunct="1"/>
            <a:r>
              <a:rPr lang="en-US" dirty="0">
                <a:latin typeface="Calibri" charset="0"/>
                <a:ea typeface="ＭＳ Ｐゴシック" charset="0"/>
                <a:cs typeface="ＭＳ Ｐゴシック" charset="0"/>
              </a:rPr>
              <a:t>Physics &amp; Chemistry of Radiation Absorption</a:t>
            </a:r>
          </a:p>
          <a:p>
            <a:pPr eaLnBrk="1" hangingPunct="1"/>
            <a:r>
              <a:rPr lang="en-US" dirty="0">
                <a:latin typeface="Calibri" charset="0"/>
                <a:ea typeface="ＭＳ Ｐゴシック" charset="0"/>
                <a:cs typeface="ＭＳ Ｐゴシック" charset="0"/>
              </a:rPr>
              <a:t>Radiobiological basis of Radiotherapy</a:t>
            </a:r>
          </a:p>
          <a:p>
            <a:pPr eaLnBrk="1" hangingPunct="1"/>
            <a:r>
              <a:rPr lang="en-US" dirty="0">
                <a:latin typeface="Calibri" charset="0"/>
                <a:ea typeface="ＭＳ Ｐゴシック" charset="0"/>
                <a:cs typeface="ＭＳ Ｐゴシック" charset="0"/>
              </a:rPr>
              <a:t>Treatment Planning</a:t>
            </a:r>
          </a:p>
          <a:p>
            <a:pPr eaLnBrk="1" hangingPunct="1"/>
            <a:r>
              <a:rPr lang="en-US" dirty="0">
                <a:latin typeface="Calibri" charset="0"/>
                <a:ea typeface="ＭＳ Ｐゴシック" charset="0"/>
                <a:cs typeface="ＭＳ Ｐゴシック" charset="0"/>
              </a:rPr>
              <a:t>Charged particles </a:t>
            </a:r>
          </a:p>
          <a:p>
            <a:pP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20100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524000"/>
            <a:ext cx="9144000" cy="4864100"/>
          </a:xfrm>
          <a:prstGeom prst="rect">
            <a:avLst/>
          </a:prstGeom>
        </p:spPr>
      </p:pic>
    </p:spTree>
    <p:extLst>
      <p:ext uri="{BB962C8B-B14F-4D97-AF65-F5344CB8AC3E}">
        <p14:creationId xmlns:p14="http://schemas.microsoft.com/office/powerpoint/2010/main" val="3743987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68301"/>
            <a:ext cx="9144000" cy="6108647"/>
          </a:xfrm>
          <a:prstGeom prst="rect">
            <a:avLst/>
          </a:prstGeom>
        </p:spPr>
      </p:pic>
    </p:spTree>
    <p:extLst>
      <p:ext uri="{BB962C8B-B14F-4D97-AF65-F5344CB8AC3E}">
        <p14:creationId xmlns:p14="http://schemas.microsoft.com/office/powerpoint/2010/main" val="547371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01" y="0"/>
            <a:ext cx="8738225" cy="6858000"/>
          </a:xfrm>
          <a:prstGeom prst="rect">
            <a:avLst/>
          </a:prstGeom>
        </p:spPr>
      </p:pic>
    </p:spTree>
    <p:extLst>
      <p:ext uri="{BB962C8B-B14F-4D97-AF65-F5344CB8AC3E}">
        <p14:creationId xmlns:p14="http://schemas.microsoft.com/office/powerpoint/2010/main" val="4070440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977901"/>
            <a:ext cx="9144000" cy="3812111"/>
          </a:xfrm>
          <a:prstGeom prst="rect">
            <a:avLst/>
          </a:prstGeom>
        </p:spPr>
      </p:pic>
      <p:pic>
        <p:nvPicPr>
          <p:cNvPr id="5" name="Picture 4"/>
          <p:cNvPicPr>
            <a:picLocks noChangeAspect="1"/>
          </p:cNvPicPr>
          <p:nvPr/>
        </p:nvPicPr>
        <p:blipFill>
          <a:blip r:embed="rId3"/>
          <a:stretch>
            <a:fillRect/>
          </a:stretch>
        </p:blipFill>
        <p:spPr>
          <a:xfrm>
            <a:off x="4191000" y="4753356"/>
            <a:ext cx="3822700" cy="2206244"/>
          </a:xfrm>
          <a:prstGeom prst="rect">
            <a:avLst/>
          </a:prstGeom>
        </p:spPr>
      </p:pic>
      <p:sp>
        <p:nvSpPr>
          <p:cNvPr id="6" name="Rectangle 5"/>
          <p:cNvSpPr/>
          <p:nvPr/>
        </p:nvSpPr>
        <p:spPr>
          <a:xfrm>
            <a:off x="4406900" y="6146800"/>
            <a:ext cx="2946400" cy="1524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06900" y="5803900"/>
            <a:ext cx="2857500" cy="177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06900" y="5638800"/>
            <a:ext cx="2857500" cy="165100"/>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18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2133600" y="0"/>
            <a:ext cx="7772400" cy="1143000"/>
          </a:xfrm>
        </p:spPr>
        <p:txBody>
          <a:bodyPr/>
          <a:lstStyle/>
          <a:p>
            <a:pPr eaLnBrk="1" hangingPunct="1"/>
            <a:r>
              <a:rPr lang="en-US">
                <a:latin typeface="Calibri" charset="0"/>
                <a:ea typeface="ＭＳ Ｐゴシック" charset="0"/>
                <a:cs typeface="ＭＳ Ｐゴシック" charset="0"/>
              </a:rPr>
              <a:t>Radiotherapy delivery :</a:t>
            </a:r>
            <a:endParaRPr lang="fr-FR">
              <a:latin typeface="Calibri" charset="0"/>
              <a:ea typeface="ＭＳ Ｐゴシック" charset="0"/>
              <a:cs typeface="ＭＳ Ｐゴシック" charset="0"/>
            </a:endParaRPr>
          </a:p>
        </p:txBody>
      </p:sp>
      <p:sp>
        <p:nvSpPr>
          <p:cNvPr id="79874" name="Rectangle 3"/>
          <p:cNvSpPr>
            <a:spLocks noGrp="1" noChangeArrowheads="1"/>
          </p:cNvSpPr>
          <p:nvPr>
            <p:ph type="body" idx="4294967295"/>
          </p:nvPr>
        </p:nvSpPr>
        <p:spPr>
          <a:xfrm>
            <a:off x="2057400" y="1143000"/>
            <a:ext cx="7772400" cy="5486400"/>
          </a:xfrm>
          <a:prstGeom prst="rect">
            <a:avLst/>
          </a:prstGeom>
        </p:spPr>
        <p:txBody>
          <a:bodyPr>
            <a:normAutofit/>
          </a:bodyPr>
          <a:lstStyle/>
          <a:p>
            <a:pPr eaLnBrk="1" hangingPunct="1">
              <a:lnSpc>
                <a:spcPct val="90000"/>
              </a:lnSpc>
            </a:pPr>
            <a:r>
              <a:rPr lang="en-US" dirty="0">
                <a:solidFill>
                  <a:srgbClr val="FFFF66"/>
                </a:solidFill>
                <a:latin typeface="Calibri" charset="0"/>
                <a:ea typeface="ＭＳ Ｐゴシック" charset="0"/>
                <a:cs typeface="ＭＳ Ｐゴシック" charset="0"/>
              </a:rPr>
              <a:t>External beam radiotherapy:</a:t>
            </a:r>
          </a:p>
          <a:p>
            <a:pPr lvl="1" eaLnBrk="1" hangingPunct="1">
              <a:lnSpc>
                <a:spcPct val="90000"/>
              </a:lnSpc>
            </a:pPr>
            <a:r>
              <a:rPr lang="en-US" dirty="0">
                <a:solidFill>
                  <a:srgbClr val="66FF33"/>
                </a:solidFill>
                <a:latin typeface="Calibri" charset="0"/>
                <a:ea typeface="ＭＳ Ｐゴシック" charset="0"/>
              </a:rPr>
              <a:t>Photons:</a:t>
            </a:r>
            <a:r>
              <a:rPr lang="en-US" dirty="0">
                <a:latin typeface="Calibri" charset="0"/>
                <a:ea typeface="ＭＳ Ｐゴシック" charset="0"/>
              </a:rPr>
              <a:t> </a:t>
            </a:r>
          </a:p>
          <a:p>
            <a:pPr lvl="2" eaLnBrk="1" hangingPunct="1">
              <a:lnSpc>
                <a:spcPct val="90000"/>
              </a:lnSpc>
            </a:pPr>
            <a:r>
              <a:rPr lang="en-US" dirty="0">
                <a:latin typeface="Calibri" charset="0"/>
                <a:ea typeface="ＭＳ Ｐゴシック" charset="0"/>
              </a:rPr>
              <a:t>X-rays:	 Linear accelerators.</a:t>
            </a:r>
          </a:p>
          <a:p>
            <a:pPr lvl="2" eaLnBrk="1" hangingPunct="1">
              <a:lnSpc>
                <a:spcPct val="90000"/>
              </a:lnSpc>
            </a:pPr>
            <a:r>
              <a:rPr lang="en-US" dirty="0" err="1">
                <a:latin typeface="Calibri" charset="0"/>
                <a:ea typeface="ＭＳ Ｐゴシック" charset="0"/>
                <a:cs typeface="Times New Roman" charset="0"/>
              </a:rPr>
              <a:t>γ</a:t>
            </a:r>
            <a:r>
              <a:rPr lang="en-US" dirty="0">
                <a:latin typeface="Calibri" charset="0"/>
                <a:ea typeface="ＭＳ Ｐゴシック" charset="0"/>
                <a:cs typeface="Times New Roman" charset="0"/>
              </a:rPr>
              <a:t>-rays:	 </a:t>
            </a:r>
            <a:r>
              <a:rPr lang="en-US" dirty="0">
                <a:latin typeface="Calibri" charset="0"/>
                <a:ea typeface="ＭＳ Ｐゴシック" charset="0"/>
              </a:rPr>
              <a:t>Cobalt machines.</a:t>
            </a:r>
          </a:p>
          <a:p>
            <a:pPr lvl="1" eaLnBrk="1" hangingPunct="1">
              <a:lnSpc>
                <a:spcPct val="90000"/>
              </a:lnSpc>
            </a:pPr>
            <a:endParaRPr lang="en-US" dirty="0">
              <a:latin typeface="Calibri" charset="0"/>
              <a:ea typeface="ＭＳ Ｐゴシック" charset="0"/>
            </a:endParaRPr>
          </a:p>
          <a:p>
            <a:pPr lvl="1" eaLnBrk="1" hangingPunct="1">
              <a:lnSpc>
                <a:spcPct val="90000"/>
              </a:lnSpc>
            </a:pPr>
            <a:r>
              <a:rPr lang="en-US" dirty="0">
                <a:solidFill>
                  <a:srgbClr val="66FF33"/>
                </a:solidFill>
                <a:latin typeface="Calibri" charset="0"/>
                <a:ea typeface="ＭＳ Ｐゴシック" charset="0"/>
              </a:rPr>
              <a:t>Particles:</a:t>
            </a:r>
          </a:p>
          <a:p>
            <a:pPr lvl="2" eaLnBrk="1" hangingPunct="1">
              <a:lnSpc>
                <a:spcPct val="90000"/>
              </a:lnSpc>
            </a:pPr>
            <a:r>
              <a:rPr lang="en-US" dirty="0">
                <a:latin typeface="Calibri" charset="0"/>
                <a:ea typeface="ＭＳ Ｐゴシック" charset="0"/>
              </a:rPr>
              <a:t>Electrons.</a:t>
            </a:r>
          </a:p>
          <a:p>
            <a:pPr lvl="2" eaLnBrk="1" hangingPunct="1">
              <a:lnSpc>
                <a:spcPct val="90000"/>
              </a:lnSpc>
            </a:pPr>
            <a:r>
              <a:rPr lang="en-US" dirty="0">
                <a:latin typeface="Calibri" charset="0"/>
                <a:ea typeface="ＭＳ Ｐゴシック" charset="0"/>
              </a:rPr>
              <a:t>Neutrons.</a:t>
            </a:r>
          </a:p>
          <a:p>
            <a:pPr lvl="2" eaLnBrk="1" hangingPunct="1">
              <a:lnSpc>
                <a:spcPct val="90000"/>
              </a:lnSpc>
            </a:pPr>
            <a:r>
              <a:rPr lang="en-US" dirty="0">
                <a:latin typeface="Calibri" charset="0"/>
                <a:ea typeface="ＭＳ Ｐゴシック" charset="0"/>
              </a:rPr>
              <a:t>Protons.</a:t>
            </a:r>
            <a:endParaRPr lang="en-US" sz="2800" dirty="0">
              <a:solidFill>
                <a:srgbClr val="66FF33"/>
              </a:solidFill>
              <a:latin typeface="Calibri" charset="0"/>
              <a:ea typeface="ＭＳ Ｐゴシック" charset="0"/>
              <a:cs typeface="ＭＳ Ｐゴシック" charset="0"/>
            </a:endParaRPr>
          </a:p>
          <a:p>
            <a:pPr eaLnBrk="1" hangingPunct="1">
              <a:lnSpc>
                <a:spcPct val="90000"/>
              </a:lnSpc>
            </a:pPr>
            <a:r>
              <a:rPr lang="en-US" dirty="0">
                <a:solidFill>
                  <a:schemeClr val="tx2"/>
                </a:solidFill>
                <a:latin typeface="Calibri" charset="0"/>
                <a:ea typeface="ＭＳ Ｐゴシック" charset="0"/>
                <a:cs typeface="ＭＳ Ｐゴシック" charset="0"/>
              </a:rPr>
              <a:t>Brachytherapy:</a:t>
            </a:r>
          </a:p>
          <a:p>
            <a:pPr lvl="1" eaLnBrk="1" hangingPunct="1">
              <a:lnSpc>
                <a:spcPct val="90000"/>
              </a:lnSpc>
            </a:pPr>
            <a:r>
              <a:rPr lang="en-US" dirty="0">
                <a:latin typeface="Calibri" charset="0"/>
                <a:ea typeface="ＭＳ Ｐゴシック" charset="0"/>
              </a:rPr>
              <a:t>Interstitial.</a:t>
            </a:r>
          </a:p>
          <a:p>
            <a:pPr lvl="1" eaLnBrk="1" hangingPunct="1">
              <a:lnSpc>
                <a:spcPct val="90000"/>
              </a:lnSpc>
            </a:pPr>
            <a:r>
              <a:rPr lang="en-US" dirty="0">
                <a:latin typeface="Calibri" charset="0"/>
                <a:ea typeface="ＭＳ Ｐゴシック" charset="0"/>
              </a:rPr>
              <a:t>Intracavitary.</a:t>
            </a:r>
          </a:p>
          <a:p>
            <a:pPr lvl="1" eaLnBrk="1" hangingPunct="1">
              <a:lnSpc>
                <a:spcPct val="90000"/>
              </a:lnSpc>
            </a:pPr>
            <a:r>
              <a:rPr lang="en-US" dirty="0">
                <a:latin typeface="Calibri" charset="0"/>
                <a:ea typeface="ＭＳ Ｐゴシック" charset="0"/>
              </a:rPr>
              <a:t>Intraluminal.</a:t>
            </a:r>
          </a:p>
        </p:txBody>
      </p:sp>
    </p:spTree>
    <p:extLst>
      <p:ext uri="{BB962C8B-B14F-4D97-AF65-F5344CB8AC3E}">
        <p14:creationId xmlns:p14="http://schemas.microsoft.com/office/powerpoint/2010/main" val="3054364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latin typeface="Calibri" charset="0"/>
                <a:ea typeface="ＭＳ Ｐゴシック" charset="0"/>
                <a:cs typeface="ＭＳ Ｐゴシック" charset="0"/>
              </a:rPr>
              <a:t>Linear Accelerator</a:t>
            </a:r>
          </a:p>
        </p:txBody>
      </p:sp>
      <p:pic>
        <p:nvPicPr>
          <p:cNvPr id="81922" name="Content Placeholder 3" descr="Linac_block.jpg"/>
          <p:cNvPicPr>
            <a:picLocks noGrp="1" noChangeAspect="1"/>
          </p:cNvPicPr>
          <p:nvPr>
            <p:ph idx="4294967295"/>
          </p:nvPr>
        </p:nvPicPr>
        <p:blipFill>
          <a:blip r:embed="rId3">
            <a:extLst>
              <a:ext uri="{28A0092B-C50C-407E-A947-70E740481C1C}">
                <a14:useLocalDpi xmlns:a14="http://schemas.microsoft.com/office/drawing/2010/main" val="0"/>
              </a:ext>
            </a:extLst>
          </a:blip>
          <a:srcRect l="-17274" r="-17274"/>
          <a:stretch>
            <a:fillRect/>
          </a:stretch>
        </p:blipFill>
        <p:spPr>
          <a:xfrm>
            <a:off x="2445829" y="1"/>
            <a:ext cx="9352471" cy="5143499"/>
          </a:xfrm>
          <a:prstGeom prst="rect">
            <a:avLst/>
          </a:prstGeom>
        </p:spPr>
      </p:pic>
      <p:sp>
        <p:nvSpPr>
          <p:cNvPr id="2" name="TextBox 1"/>
          <p:cNvSpPr txBox="1"/>
          <p:nvPr/>
        </p:nvSpPr>
        <p:spPr>
          <a:xfrm>
            <a:off x="1971090" y="5330503"/>
            <a:ext cx="6108147" cy="1200329"/>
          </a:xfrm>
          <a:prstGeom prst="rect">
            <a:avLst/>
          </a:prstGeom>
          <a:noFill/>
        </p:spPr>
        <p:txBody>
          <a:bodyPr wrap="none" rtlCol="0">
            <a:spAutoFit/>
          </a:bodyPr>
          <a:lstStyle/>
          <a:p>
            <a:r>
              <a:rPr lang="en-US" dirty="0"/>
              <a:t>Modern </a:t>
            </a:r>
            <a:r>
              <a:rPr lang="en-US" dirty="0" err="1"/>
              <a:t>linacs</a:t>
            </a:r>
            <a:r>
              <a:rPr lang="en-US" dirty="0"/>
              <a:t>: </a:t>
            </a:r>
          </a:p>
          <a:p>
            <a:r>
              <a:rPr lang="en-US" dirty="0"/>
              <a:t>changed in technology: beam generation and beam collimation</a:t>
            </a:r>
          </a:p>
          <a:p>
            <a:r>
              <a:rPr lang="en-US" dirty="0"/>
              <a:t>Increased beam energy: 6-10-15-18-21 MV</a:t>
            </a:r>
          </a:p>
          <a:p>
            <a:r>
              <a:rPr lang="en-US" dirty="0"/>
              <a:t>Real time imaging: CBCT</a:t>
            </a:r>
          </a:p>
        </p:txBody>
      </p:sp>
    </p:spTree>
    <p:extLst>
      <p:ext uri="{BB962C8B-B14F-4D97-AF65-F5344CB8AC3E}">
        <p14:creationId xmlns:p14="http://schemas.microsoft.com/office/powerpoint/2010/main" val="3400054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026" descr="collim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78557"/>
            <a:ext cx="8686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6320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69066" y="133635"/>
            <a:ext cx="7783215" cy="6504232"/>
          </a:xfrm>
          <a:prstGeom prst="rect">
            <a:avLst/>
          </a:prstGeom>
        </p:spPr>
      </p:pic>
      <p:sp>
        <p:nvSpPr>
          <p:cNvPr id="5" name="Rectangle 4"/>
          <p:cNvSpPr/>
          <p:nvPr/>
        </p:nvSpPr>
        <p:spPr>
          <a:xfrm>
            <a:off x="2506133" y="1049868"/>
            <a:ext cx="2353734" cy="4741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388100" y="4089400"/>
            <a:ext cx="2959100" cy="2413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81400" y="4330700"/>
            <a:ext cx="457200" cy="203200"/>
          </a:xfrm>
          <a:prstGeom prst="rect">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78301" y="4330700"/>
            <a:ext cx="4821767" cy="203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939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2300" y="990600"/>
            <a:ext cx="5867400" cy="4864100"/>
          </a:xfrm>
          <a:prstGeom prst="rect">
            <a:avLst/>
          </a:prstGeom>
        </p:spPr>
      </p:pic>
    </p:spTree>
    <p:extLst>
      <p:ext uri="{BB962C8B-B14F-4D97-AF65-F5344CB8AC3E}">
        <p14:creationId xmlns:p14="http://schemas.microsoft.com/office/powerpoint/2010/main" val="150725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511300"/>
            <a:ext cx="7315200" cy="3835400"/>
          </a:xfrm>
          <a:prstGeom prst="rect">
            <a:avLst/>
          </a:prstGeom>
        </p:spPr>
      </p:pic>
    </p:spTree>
    <p:extLst>
      <p:ext uri="{BB962C8B-B14F-4D97-AF65-F5344CB8AC3E}">
        <p14:creationId xmlns:p14="http://schemas.microsoft.com/office/powerpoint/2010/main" val="2571667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46204" y="-1"/>
            <a:ext cx="4621796" cy="2875785"/>
          </a:xfrm>
          <a:prstGeom prst="rect">
            <a:avLst/>
          </a:prstGeom>
        </p:spPr>
      </p:pic>
      <p:pic>
        <p:nvPicPr>
          <p:cNvPr id="5" name="Picture 4"/>
          <p:cNvPicPr>
            <a:picLocks noChangeAspect="1"/>
          </p:cNvPicPr>
          <p:nvPr/>
        </p:nvPicPr>
        <p:blipFill>
          <a:blip r:embed="rId3"/>
          <a:stretch>
            <a:fillRect/>
          </a:stretch>
        </p:blipFill>
        <p:spPr>
          <a:xfrm>
            <a:off x="1524000" y="1"/>
            <a:ext cx="4314044" cy="3234550"/>
          </a:xfrm>
          <a:prstGeom prst="rect">
            <a:avLst/>
          </a:prstGeom>
        </p:spPr>
      </p:pic>
      <p:pic>
        <p:nvPicPr>
          <p:cNvPr id="8" name="Picture 7"/>
          <p:cNvPicPr>
            <a:picLocks noChangeAspect="1"/>
          </p:cNvPicPr>
          <p:nvPr/>
        </p:nvPicPr>
        <p:blipFill>
          <a:blip r:embed="rId4"/>
          <a:stretch>
            <a:fillRect/>
          </a:stretch>
        </p:blipFill>
        <p:spPr>
          <a:xfrm>
            <a:off x="1063010" y="3234551"/>
            <a:ext cx="4983194" cy="3483513"/>
          </a:xfrm>
          <a:prstGeom prst="rect">
            <a:avLst/>
          </a:prstGeom>
        </p:spPr>
      </p:pic>
    </p:spTree>
    <p:extLst>
      <p:ext uri="{BB962C8B-B14F-4D97-AF65-F5344CB8AC3E}">
        <p14:creationId xmlns:p14="http://schemas.microsoft.com/office/powerpoint/2010/main" val="255616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0500" y="1993900"/>
            <a:ext cx="6731000" cy="4064000"/>
          </a:xfrm>
          <a:prstGeom prst="rect">
            <a:avLst/>
          </a:prstGeom>
        </p:spPr>
      </p:pic>
    </p:spTree>
    <p:extLst>
      <p:ext uri="{BB962C8B-B14F-4D97-AF65-F5344CB8AC3E}">
        <p14:creationId xmlns:p14="http://schemas.microsoft.com/office/powerpoint/2010/main" val="3441808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4233" y="0"/>
            <a:ext cx="2959100" cy="2743200"/>
          </a:xfrm>
          <a:prstGeom prst="rect">
            <a:avLst/>
          </a:prstGeom>
        </p:spPr>
      </p:pic>
      <p:pic>
        <p:nvPicPr>
          <p:cNvPr id="5" name="Picture 4"/>
          <p:cNvPicPr>
            <a:picLocks noChangeAspect="1"/>
          </p:cNvPicPr>
          <p:nvPr/>
        </p:nvPicPr>
        <p:blipFill>
          <a:blip r:embed="rId3"/>
          <a:stretch>
            <a:fillRect/>
          </a:stretch>
        </p:blipFill>
        <p:spPr>
          <a:xfrm>
            <a:off x="7289800" y="3344334"/>
            <a:ext cx="3378200" cy="3251200"/>
          </a:xfrm>
          <a:prstGeom prst="rect">
            <a:avLst/>
          </a:prstGeom>
        </p:spPr>
      </p:pic>
      <p:pic>
        <p:nvPicPr>
          <p:cNvPr id="6" name="Picture 5"/>
          <p:cNvPicPr>
            <a:picLocks noChangeAspect="1"/>
          </p:cNvPicPr>
          <p:nvPr/>
        </p:nvPicPr>
        <p:blipFill>
          <a:blip r:embed="rId4"/>
          <a:stretch>
            <a:fillRect/>
          </a:stretch>
        </p:blipFill>
        <p:spPr>
          <a:xfrm>
            <a:off x="1642533" y="2836418"/>
            <a:ext cx="3606800" cy="4021582"/>
          </a:xfrm>
          <a:prstGeom prst="rect">
            <a:avLst/>
          </a:prstGeom>
        </p:spPr>
      </p:pic>
    </p:spTree>
    <p:extLst>
      <p:ext uri="{BB962C8B-B14F-4D97-AF65-F5344CB8AC3E}">
        <p14:creationId xmlns:p14="http://schemas.microsoft.com/office/powerpoint/2010/main" val="2630881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200" y="190500"/>
            <a:ext cx="8724900" cy="6464300"/>
          </a:xfrm>
          <a:prstGeom prst="rect">
            <a:avLst/>
          </a:prstGeom>
        </p:spPr>
      </p:pic>
    </p:spTree>
    <p:extLst>
      <p:ext uri="{BB962C8B-B14F-4D97-AF65-F5344CB8AC3E}">
        <p14:creationId xmlns:p14="http://schemas.microsoft.com/office/powerpoint/2010/main" val="2292353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07200" y="812800"/>
            <a:ext cx="3517900" cy="2635029"/>
          </a:xfrm>
          <a:prstGeom prst="rect">
            <a:avLst/>
          </a:prstGeom>
        </p:spPr>
      </p:pic>
      <p:pic>
        <p:nvPicPr>
          <p:cNvPr id="3" name="Picture 2"/>
          <p:cNvPicPr>
            <a:picLocks noChangeAspect="1"/>
          </p:cNvPicPr>
          <p:nvPr/>
        </p:nvPicPr>
        <p:blipFill>
          <a:blip r:embed="rId3"/>
          <a:stretch>
            <a:fillRect/>
          </a:stretch>
        </p:blipFill>
        <p:spPr>
          <a:xfrm>
            <a:off x="2235200" y="3276600"/>
            <a:ext cx="4305518" cy="2616200"/>
          </a:xfrm>
          <a:prstGeom prst="rect">
            <a:avLst/>
          </a:prstGeom>
        </p:spPr>
      </p:pic>
    </p:spTree>
    <p:extLst>
      <p:ext uri="{BB962C8B-B14F-4D97-AF65-F5344CB8AC3E}">
        <p14:creationId xmlns:p14="http://schemas.microsoft.com/office/powerpoint/2010/main" val="2902825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1010342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6843" y="1346200"/>
            <a:ext cx="7642678" cy="4279900"/>
          </a:xfrm>
          <a:prstGeom prst="rect">
            <a:avLst/>
          </a:prstGeom>
        </p:spPr>
      </p:pic>
    </p:spTree>
    <p:extLst>
      <p:ext uri="{BB962C8B-B14F-4D97-AF65-F5344CB8AC3E}">
        <p14:creationId xmlns:p14="http://schemas.microsoft.com/office/powerpoint/2010/main" val="2639150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0101" y="152401"/>
            <a:ext cx="5689600" cy="1200329"/>
          </a:xfrm>
          <a:prstGeom prst="rect">
            <a:avLst/>
          </a:prstGeom>
          <a:noFill/>
        </p:spPr>
        <p:txBody>
          <a:bodyPr wrap="square" rtlCol="0">
            <a:spAutoFit/>
          </a:bodyPr>
          <a:lstStyle/>
          <a:p>
            <a:r>
              <a:rPr lang="en-CA" dirty="0"/>
              <a:t>All high level radiosurgery linear accelerators (</a:t>
            </a:r>
            <a:r>
              <a:rPr lang="en-CA" dirty="0" err="1"/>
              <a:t>Novalis</a:t>
            </a:r>
            <a:r>
              <a:rPr lang="en-CA" dirty="0"/>
              <a:t> </a:t>
            </a:r>
            <a:r>
              <a:rPr lang="en-CA" dirty="0" err="1"/>
              <a:t>Tx</a:t>
            </a:r>
            <a:r>
              <a:rPr lang="en-CA" dirty="0"/>
              <a:t>, </a:t>
            </a:r>
            <a:r>
              <a:rPr lang="en-CA" dirty="0" err="1"/>
              <a:t>Axesse</a:t>
            </a:r>
            <a:r>
              <a:rPr lang="en-CA" dirty="0"/>
              <a:t>, </a:t>
            </a:r>
            <a:r>
              <a:rPr lang="en-CA" dirty="0" err="1"/>
              <a:t>TrueBeam</a:t>
            </a:r>
            <a:r>
              <a:rPr lang="en-CA" dirty="0"/>
              <a:t> and </a:t>
            </a:r>
            <a:r>
              <a:rPr lang="en-CA" dirty="0" err="1"/>
              <a:t>CyberKnife</a:t>
            </a:r>
            <a:r>
              <a:rPr lang="mr-IN" dirty="0"/>
              <a:t>…</a:t>
            </a:r>
            <a:r>
              <a:rPr lang="en-CA" dirty="0"/>
              <a:t>) and cobalt machines (Gamma Knife) are both </a:t>
            </a:r>
            <a:r>
              <a:rPr lang="en-CA" dirty="0">
                <a:solidFill>
                  <a:srgbClr val="FF0000"/>
                </a:solidFill>
              </a:rPr>
              <a:t>robotic</a:t>
            </a:r>
            <a:r>
              <a:rPr lang="en-CA" dirty="0"/>
              <a:t> and </a:t>
            </a:r>
            <a:r>
              <a:rPr lang="en-CA" dirty="0">
                <a:solidFill>
                  <a:srgbClr val="FF0000"/>
                </a:solidFill>
              </a:rPr>
              <a:t>image guided</a:t>
            </a:r>
            <a:r>
              <a:rPr lang="en-CA" dirty="0"/>
              <a:t>.</a:t>
            </a:r>
          </a:p>
          <a:p>
            <a:endParaRPr lang="en-US" dirty="0">
              <a:solidFill>
                <a:srgbClr val="FF0000"/>
              </a:solidFill>
            </a:endParaRPr>
          </a:p>
        </p:txBody>
      </p:sp>
      <p:pic>
        <p:nvPicPr>
          <p:cNvPr id="5" name="Picture 4" descr="axxes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852" y="1434755"/>
            <a:ext cx="3079749" cy="2049433"/>
          </a:xfrm>
          <a:prstGeom prst="rect">
            <a:avLst/>
          </a:prstGeom>
        </p:spPr>
      </p:pic>
      <p:pic>
        <p:nvPicPr>
          <p:cNvPr id="6" name="Picture 5" descr="Axesse linac.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0" y="1435100"/>
            <a:ext cx="3810000" cy="2133600"/>
          </a:xfrm>
          <a:prstGeom prst="rect">
            <a:avLst/>
          </a:prstGeom>
        </p:spPr>
      </p:pic>
      <p:pic>
        <p:nvPicPr>
          <p:cNvPr id="8" name="Picture 7"/>
          <p:cNvPicPr>
            <a:picLocks noChangeAspect="1"/>
          </p:cNvPicPr>
          <p:nvPr/>
        </p:nvPicPr>
        <p:blipFill>
          <a:blip r:embed="rId4"/>
          <a:stretch>
            <a:fillRect/>
          </a:stretch>
        </p:blipFill>
        <p:spPr>
          <a:xfrm>
            <a:off x="1524001" y="4044950"/>
            <a:ext cx="4018643" cy="2813050"/>
          </a:xfrm>
          <a:prstGeom prst="rect">
            <a:avLst/>
          </a:prstGeom>
        </p:spPr>
      </p:pic>
      <p:pic>
        <p:nvPicPr>
          <p:cNvPr id="9" name="Picture 8"/>
          <p:cNvPicPr>
            <a:picLocks noChangeAspect="1"/>
          </p:cNvPicPr>
          <p:nvPr/>
        </p:nvPicPr>
        <p:blipFill>
          <a:blip r:embed="rId5"/>
          <a:stretch>
            <a:fillRect/>
          </a:stretch>
        </p:blipFill>
        <p:spPr>
          <a:xfrm>
            <a:off x="6413500" y="4026824"/>
            <a:ext cx="4254500" cy="2831176"/>
          </a:xfrm>
          <a:prstGeom prst="rect">
            <a:avLst/>
          </a:prstGeom>
        </p:spPr>
      </p:pic>
    </p:spTree>
    <p:extLst>
      <p:ext uri="{BB962C8B-B14F-4D97-AF65-F5344CB8AC3E}">
        <p14:creationId xmlns:p14="http://schemas.microsoft.com/office/powerpoint/2010/main" val="3864702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1800" y="406400"/>
            <a:ext cx="4160464" cy="2768600"/>
          </a:xfrm>
          <a:prstGeom prst="rect">
            <a:avLst/>
          </a:prstGeom>
        </p:spPr>
      </p:pic>
      <p:pic>
        <p:nvPicPr>
          <p:cNvPr id="3" name="Picture 2"/>
          <p:cNvPicPr>
            <a:picLocks noChangeAspect="1"/>
          </p:cNvPicPr>
          <p:nvPr/>
        </p:nvPicPr>
        <p:blipFill>
          <a:blip r:embed="rId3"/>
          <a:stretch>
            <a:fillRect/>
          </a:stretch>
        </p:blipFill>
        <p:spPr>
          <a:xfrm>
            <a:off x="5626100" y="3265854"/>
            <a:ext cx="4800600" cy="3323492"/>
          </a:xfrm>
          <a:prstGeom prst="rect">
            <a:avLst/>
          </a:prstGeom>
        </p:spPr>
      </p:pic>
      <p:sp>
        <p:nvSpPr>
          <p:cNvPr id="5" name="TextBox 4"/>
          <p:cNvSpPr txBox="1"/>
          <p:nvPr/>
        </p:nvSpPr>
        <p:spPr>
          <a:xfrm>
            <a:off x="6629400" y="584201"/>
            <a:ext cx="2232086" cy="646331"/>
          </a:xfrm>
          <a:prstGeom prst="rect">
            <a:avLst/>
          </a:prstGeom>
          <a:noFill/>
        </p:spPr>
        <p:txBody>
          <a:bodyPr wrap="none" rtlCol="0">
            <a:spAutoFit/>
          </a:bodyPr>
          <a:lstStyle/>
          <a:p>
            <a:r>
              <a:rPr lang="en-CA" dirty="0"/>
              <a:t>201 cobalt-60 sources</a:t>
            </a:r>
          </a:p>
          <a:p>
            <a:endParaRPr lang="en-US" dirty="0"/>
          </a:p>
        </p:txBody>
      </p:sp>
    </p:spTree>
    <p:extLst>
      <p:ext uri="{BB962C8B-B14F-4D97-AF65-F5344CB8AC3E}">
        <p14:creationId xmlns:p14="http://schemas.microsoft.com/office/powerpoint/2010/main" val="2671344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5524" y="965200"/>
            <a:ext cx="7931800" cy="4864100"/>
          </a:xfrm>
          <a:prstGeom prst="rect">
            <a:avLst/>
          </a:prstGeom>
        </p:spPr>
      </p:pic>
    </p:spTree>
    <p:extLst>
      <p:ext uri="{BB962C8B-B14F-4D97-AF65-F5344CB8AC3E}">
        <p14:creationId xmlns:p14="http://schemas.microsoft.com/office/powerpoint/2010/main" val="1969861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atin typeface="Calibri" charset="0"/>
                <a:ea typeface="ＭＳ Ｐゴシック" charset="0"/>
                <a:cs typeface="ＭＳ Ｐゴシック" charset="0"/>
              </a:rPr>
              <a:t>XRT Treatment Volumes</a:t>
            </a:r>
          </a:p>
        </p:txBody>
      </p:sp>
      <p:pic>
        <p:nvPicPr>
          <p:cNvPr id="88066" name="Content Placeholder 3" descr="RT volumes.jpg"/>
          <p:cNvPicPr>
            <a:picLocks noGrp="1" noChangeAspect="1"/>
          </p:cNvPicPr>
          <p:nvPr>
            <p:ph idx="4294967295"/>
          </p:nvPr>
        </p:nvPicPr>
        <p:blipFill>
          <a:blip r:embed="rId3">
            <a:extLst>
              <a:ext uri="{28A0092B-C50C-407E-A947-70E740481C1C}">
                <a14:useLocalDpi xmlns:a14="http://schemas.microsoft.com/office/drawing/2010/main" val="0"/>
              </a:ext>
            </a:extLst>
          </a:blip>
          <a:srcRect t="-8051" b="-8051"/>
          <a:stretch>
            <a:fillRect/>
          </a:stretch>
        </p:blipFill>
        <p:spPr>
          <a:xfrm>
            <a:off x="2984069" y="1457836"/>
            <a:ext cx="8229600" cy="4525962"/>
          </a:xfrm>
          <a:prstGeom prst="rect">
            <a:avLst/>
          </a:prstGeom>
        </p:spPr>
      </p:pic>
    </p:spTree>
    <p:extLst>
      <p:ext uri="{BB962C8B-B14F-4D97-AF65-F5344CB8AC3E}">
        <p14:creationId xmlns:p14="http://schemas.microsoft.com/office/powerpoint/2010/main" val="58682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le with white text&#10;&#10;Description automatically generated">
            <a:extLst>
              <a:ext uri="{FF2B5EF4-FFF2-40B4-BE49-F238E27FC236}">
                <a16:creationId xmlns:a16="http://schemas.microsoft.com/office/drawing/2014/main" id="{1231C0C1-693B-E13B-BA94-78ADD42B5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650" y="85921"/>
            <a:ext cx="7772400" cy="1082479"/>
          </a:xfrm>
          <a:prstGeom prst="rect">
            <a:avLst/>
          </a:prstGeom>
        </p:spPr>
      </p:pic>
      <p:pic>
        <p:nvPicPr>
          <p:cNvPr id="5" name="Picture 4" descr="A map of the country&#10;&#10;Description automatically generated">
            <a:extLst>
              <a:ext uri="{FF2B5EF4-FFF2-40B4-BE49-F238E27FC236}">
                <a16:creationId xmlns:a16="http://schemas.microsoft.com/office/drawing/2014/main" id="{AA0161F1-E408-FFF2-7528-177B939F5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466" y="1168400"/>
            <a:ext cx="2490153" cy="2716530"/>
          </a:xfrm>
          <a:prstGeom prst="rect">
            <a:avLst/>
          </a:prstGeom>
        </p:spPr>
      </p:pic>
      <p:pic>
        <p:nvPicPr>
          <p:cNvPr id="7" name="Picture 6" descr="A diagram of a pie chart&#10;&#10;Description automatically generated">
            <a:extLst>
              <a:ext uri="{FF2B5EF4-FFF2-40B4-BE49-F238E27FC236}">
                <a16:creationId xmlns:a16="http://schemas.microsoft.com/office/drawing/2014/main" id="{3AC3DC44-696F-7604-B6E0-FAA6EE4E2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892" y="3051810"/>
            <a:ext cx="6316969" cy="283718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C711A0-7738-E3EF-8FD8-440BD4597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30" y="2068830"/>
            <a:ext cx="3251200" cy="4076700"/>
          </a:xfrm>
          <a:prstGeom prst="rect">
            <a:avLst/>
          </a:prstGeom>
        </p:spPr>
      </p:pic>
    </p:spTree>
    <p:extLst>
      <p:ext uri="{BB962C8B-B14F-4D97-AF65-F5344CB8AC3E}">
        <p14:creationId xmlns:p14="http://schemas.microsoft.com/office/powerpoint/2010/main" val="4195488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1981200" y="274638"/>
            <a:ext cx="8229600" cy="677862"/>
          </a:xfrm>
        </p:spPr>
        <p:txBody>
          <a:bodyPr/>
          <a:lstStyle/>
          <a:p>
            <a:r>
              <a:rPr lang="en-US" sz="3600">
                <a:latin typeface="Calibri" charset="0"/>
                <a:ea typeface="ＭＳ Ｐゴシック" charset="0"/>
                <a:cs typeface="ＭＳ Ｐゴシック" charset="0"/>
              </a:rPr>
              <a:t>Treatment Sequence</a:t>
            </a:r>
          </a:p>
        </p:txBody>
      </p:sp>
      <p:graphicFrame>
        <p:nvGraphicFramePr>
          <p:cNvPr id="4" name="Content Placeholder 3"/>
          <p:cNvGraphicFramePr>
            <a:graphicFrameLocks noGrp="1"/>
          </p:cNvGraphicFramePr>
          <p:nvPr>
            <p:ph idx="4294967295"/>
          </p:nvPr>
        </p:nvGraphicFramePr>
        <p:xfrm>
          <a:off x="1524000" y="782174"/>
          <a:ext cx="9144000" cy="595698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21236">
                <a:tc>
                  <a:txBody>
                    <a:bodyPr/>
                    <a:lstStyle/>
                    <a:p>
                      <a:r>
                        <a:rPr lang="en-US" sz="1800" dirty="0"/>
                        <a:t>Patient referral to oncology</a:t>
                      </a:r>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10000"/>
                  </a:ext>
                </a:extLst>
              </a:tr>
              <a:tr h="968010">
                <a:tc>
                  <a:txBody>
                    <a:bodyPr/>
                    <a:lstStyle/>
                    <a:p>
                      <a:r>
                        <a:rPr lang="en-US" sz="1800" dirty="0"/>
                        <a:t>Investigations</a:t>
                      </a:r>
                    </a:p>
                  </a:txBody>
                  <a:tcPr/>
                </a:tc>
                <a:tc>
                  <a:txBody>
                    <a:bodyPr/>
                    <a:lstStyle/>
                    <a:p>
                      <a:r>
                        <a:rPr lang="en-US" sz="1800" dirty="0"/>
                        <a:t>History, physical examination, imaging, biopsy, pathology</a:t>
                      </a:r>
                    </a:p>
                  </a:txBody>
                  <a:tcPr/>
                </a:tc>
                <a:tc>
                  <a:txBody>
                    <a:bodyPr/>
                    <a:lstStyle/>
                    <a:p>
                      <a:endParaRPr lang="en-US" sz="1800" dirty="0"/>
                    </a:p>
                  </a:txBody>
                  <a:tcPr/>
                </a:tc>
                <a:extLst>
                  <a:ext uri="{0D108BD9-81ED-4DB2-BD59-A6C34878D82A}">
                    <a16:rowId xmlns:a16="http://schemas.microsoft.com/office/drawing/2014/main" val="10001"/>
                  </a:ext>
                </a:extLst>
              </a:tr>
              <a:tr h="968010">
                <a:tc>
                  <a:txBody>
                    <a:bodyPr/>
                    <a:lstStyle/>
                    <a:p>
                      <a:r>
                        <a:rPr lang="en-US" sz="1800" dirty="0"/>
                        <a:t>Cancer staging</a:t>
                      </a:r>
                    </a:p>
                  </a:txBody>
                  <a:tcPr/>
                </a:tc>
                <a:tc>
                  <a:txBody>
                    <a:bodyPr/>
                    <a:lstStyle/>
                    <a:p>
                      <a:r>
                        <a:rPr lang="en-US" sz="1800" dirty="0"/>
                        <a:t>T = tumor size</a:t>
                      </a:r>
                    </a:p>
                    <a:p>
                      <a:r>
                        <a:rPr lang="en-US" sz="1800" dirty="0"/>
                        <a:t>N = lymph node extension</a:t>
                      </a:r>
                    </a:p>
                    <a:p>
                      <a:r>
                        <a:rPr lang="en-US" sz="1800" dirty="0"/>
                        <a:t>M = metastasis</a:t>
                      </a:r>
                    </a:p>
                  </a:txBody>
                  <a:tcPr/>
                </a:tc>
                <a:tc>
                  <a:txBody>
                    <a:bodyPr/>
                    <a:lstStyle/>
                    <a:p>
                      <a:endParaRPr lang="en-US" sz="1800"/>
                    </a:p>
                  </a:txBody>
                  <a:tcPr/>
                </a:tc>
                <a:extLst>
                  <a:ext uri="{0D108BD9-81ED-4DB2-BD59-A6C34878D82A}">
                    <a16:rowId xmlns:a16="http://schemas.microsoft.com/office/drawing/2014/main" val="10002"/>
                  </a:ext>
                </a:extLst>
              </a:tr>
              <a:tr h="1191396">
                <a:tc>
                  <a:txBody>
                    <a:bodyPr/>
                    <a:lstStyle/>
                    <a:p>
                      <a:r>
                        <a:rPr lang="en-US" sz="1800" dirty="0"/>
                        <a:t>Multidisciplinary Tumor</a:t>
                      </a:r>
                      <a:r>
                        <a:rPr lang="en-US" sz="1800" baseline="0" dirty="0"/>
                        <a:t> Board</a:t>
                      </a:r>
                      <a:endParaRPr lang="en-US" sz="1800" dirty="0"/>
                    </a:p>
                  </a:txBody>
                  <a:tcPr/>
                </a:tc>
                <a:tc>
                  <a:txBody>
                    <a:bodyPr/>
                    <a:lstStyle/>
                    <a:p>
                      <a:r>
                        <a:rPr lang="en-US" sz="1800" dirty="0"/>
                        <a:t>Surgeon, radiation oncologist, medical oncologist, pathologist &amp; radiologist</a:t>
                      </a:r>
                    </a:p>
                  </a:txBody>
                  <a:tcPr/>
                </a:tc>
                <a:tc>
                  <a:txBody>
                    <a:bodyPr/>
                    <a:lstStyle/>
                    <a:p>
                      <a:r>
                        <a:rPr lang="en-US" sz="1800" dirty="0"/>
                        <a:t>Treatment recommendations / clinical trials</a:t>
                      </a:r>
                    </a:p>
                  </a:txBody>
                  <a:tcPr/>
                </a:tc>
                <a:extLst>
                  <a:ext uri="{0D108BD9-81ED-4DB2-BD59-A6C34878D82A}">
                    <a16:rowId xmlns:a16="http://schemas.microsoft.com/office/drawing/2014/main" val="10003"/>
                  </a:ext>
                </a:extLst>
              </a:tr>
              <a:tr h="2308331">
                <a:tc>
                  <a:txBody>
                    <a:bodyPr/>
                    <a:lstStyle/>
                    <a:p>
                      <a:r>
                        <a:rPr lang="en-US" sz="1800" dirty="0"/>
                        <a:t>Radiotherapy</a:t>
                      </a:r>
                    </a:p>
                  </a:txBody>
                  <a:tcPr/>
                </a:tc>
                <a:tc>
                  <a:txBody>
                    <a:bodyPr/>
                    <a:lstStyle/>
                    <a:p>
                      <a:r>
                        <a:rPr lang="en-US" sz="1800" dirty="0"/>
                        <a:t>CT simulation: </a:t>
                      </a:r>
                      <a:r>
                        <a:rPr lang="en-US" sz="1800" dirty="0" err="1"/>
                        <a:t>immobilisation</a:t>
                      </a:r>
                      <a:r>
                        <a:rPr lang="en-US" sz="1800" dirty="0"/>
                        <a:t>, </a:t>
                      </a:r>
                      <a:r>
                        <a:rPr lang="en-US" sz="1800" dirty="0" err="1"/>
                        <a:t>isocenter</a:t>
                      </a:r>
                      <a:r>
                        <a:rPr lang="en-US" sz="1800" dirty="0"/>
                        <a:t>, marking</a:t>
                      </a:r>
                    </a:p>
                    <a:p>
                      <a:r>
                        <a:rPr lang="en-US" sz="1800" dirty="0"/>
                        <a:t>CT planning: image fusion (US/MRI/PET)</a:t>
                      </a:r>
                    </a:p>
                    <a:p>
                      <a:r>
                        <a:rPr lang="en-US" sz="1800" dirty="0"/>
                        <a:t>Target volumes delineation</a:t>
                      </a:r>
                    </a:p>
                    <a:p>
                      <a:r>
                        <a:rPr lang="en-US" sz="1800" dirty="0"/>
                        <a:t>Treatment</a:t>
                      </a:r>
                      <a:r>
                        <a:rPr lang="en-US" sz="1800" baseline="0" dirty="0"/>
                        <a:t> planning/</a:t>
                      </a:r>
                      <a:r>
                        <a:rPr lang="en-US" sz="1800" baseline="0" dirty="0" err="1"/>
                        <a:t>dosimetry</a:t>
                      </a:r>
                      <a:r>
                        <a:rPr lang="en-US" sz="1800" baseline="0" dirty="0"/>
                        <a:t>/Physics - QA</a:t>
                      </a:r>
                      <a:endParaRPr lang="en-US" sz="1800" dirty="0"/>
                    </a:p>
                  </a:txBody>
                  <a:tcPr/>
                </a:tc>
                <a:tc>
                  <a:txBody>
                    <a:bodyPr/>
                    <a:lstStyle/>
                    <a:p>
                      <a:endParaRPr lang="en-US" sz="1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3454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e result for IGRT"/>
          <p:cNvPicPr/>
          <p:nvPr/>
        </p:nvPicPr>
        <p:blipFill>
          <a:blip r:embed="rId2">
            <a:extLst>
              <a:ext uri="{28A0092B-C50C-407E-A947-70E740481C1C}">
                <a14:useLocalDpi xmlns:a14="http://schemas.microsoft.com/office/drawing/2010/main" val="0"/>
              </a:ext>
            </a:extLst>
          </a:blip>
          <a:srcRect/>
          <a:stretch>
            <a:fillRect/>
          </a:stretch>
        </p:blipFill>
        <p:spPr bwMode="auto">
          <a:xfrm>
            <a:off x="2184400" y="199391"/>
            <a:ext cx="7823200" cy="5825067"/>
          </a:xfrm>
          <a:prstGeom prst="rect">
            <a:avLst/>
          </a:prstGeom>
          <a:noFill/>
          <a:ln>
            <a:noFill/>
          </a:ln>
        </p:spPr>
      </p:pic>
    </p:spTree>
    <p:extLst>
      <p:ext uri="{BB962C8B-B14F-4D97-AF65-F5344CB8AC3E}">
        <p14:creationId xmlns:p14="http://schemas.microsoft.com/office/powerpoint/2010/main" val="436625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EBRT</a:t>
            </a:r>
          </a:p>
        </p:txBody>
      </p:sp>
      <p:sp>
        <p:nvSpPr>
          <p:cNvPr id="3" name="Content Placeholder 2"/>
          <p:cNvSpPr>
            <a:spLocks noGrp="1"/>
          </p:cNvSpPr>
          <p:nvPr>
            <p:ph sz="quarter" idx="13"/>
          </p:nvPr>
        </p:nvSpPr>
        <p:spPr>
          <a:xfrm>
            <a:off x="2667000" y="731520"/>
            <a:ext cx="7608570" cy="5269230"/>
          </a:xfrm>
        </p:spPr>
        <p:txBody>
          <a:bodyPr>
            <a:normAutofit fontScale="55000" lnSpcReduction="20000"/>
          </a:bodyPr>
          <a:lstStyle/>
          <a:p>
            <a:pPr marL="365760" lvl="1" indent="0">
              <a:buNone/>
            </a:pPr>
            <a:r>
              <a:rPr lang="en-US" dirty="0"/>
              <a:t>2D</a:t>
            </a:r>
          </a:p>
          <a:p>
            <a:pPr marL="365760" lvl="1" indent="0">
              <a:buNone/>
            </a:pPr>
            <a:endParaRPr lang="en-US" dirty="0"/>
          </a:p>
          <a:p>
            <a:pPr marL="365760" lvl="1" indent="0">
              <a:buNone/>
            </a:pPr>
            <a:r>
              <a:rPr lang="en-US" dirty="0"/>
              <a:t>TV: GTV, CTV, PTV</a:t>
            </a:r>
          </a:p>
          <a:p>
            <a:pPr marL="365760" lvl="1" indent="0">
              <a:buNone/>
            </a:pPr>
            <a:r>
              <a:rPr lang="en-US" dirty="0"/>
              <a:t>OAR:  organs at risk: normal critical structures within the radiation fields that required protection during treatment planning</a:t>
            </a:r>
          </a:p>
          <a:p>
            <a:pPr marL="365760" lvl="1" indent="0">
              <a:buNone/>
            </a:pPr>
            <a:endParaRPr lang="en-US" dirty="0"/>
          </a:p>
          <a:p>
            <a:pPr marL="365760" lvl="1" indent="0">
              <a:buNone/>
            </a:pPr>
            <a:r>
              <a:rPr lang="en-US" dirty="0"/>
              <a:t>IGRT</a:t>
            </a:r>
          </a:p>
          <a:p>
            <a:pPr marL="365760" lvl="1" indent="0">
              <a:buNone/>
            </a:pPr>
            <a:r>
              <a:rPr lang="en-CA" b="1" dirty="0"/>
              <a:t>3D conformal radiation therapy</a:t>
            </a:r>
            <a:r>
              <a:rPr lang="en-CA" dirty="0"/>
              <a:t> is a cancer </a:t>
            </a:r>
            <a:r>
              <a:rPr lang="en-CA" b="1" dirty="0"/>
              <a:t>treatment</a:t>
            </a:r>
            <a:r>
              <a:rPr lang="en-CA" dirty="0"/>
              <a:t> that shapes the </a:t>
            </a:r>
            <a:r>
              <a:rPr lang="en-CA" b="1" dirty="0"/>
              <a:t>radiation </a:t>
            </a:r>
            <a:r>
              <a:rPr lang="en-CA" dirty="0"/>
              <a:t>beams to match the shape of the tumor</a:t>
            </a:r>
          </a:p>
          <a:p>
            <a:pPr marL="365760" lvl="1" indent="0">
              <a:buNone/>
            </a:pPr>
            <a:r>
              <a:rPr lang="en-CA" dirty="0"/>
              <a:t>The goal of three-dimensional conformal radiotherapy (</a:t>
            </a:r>
            <a:r>
              <a:rPr lang="en-CA" b="1" dirty="0"/>
              <a:t>3D</a:t>
            </a:r>
            <a:r>
              <a:rPr lang="en-CA" dirty="0"/>
              <a:t>-</a:t>
            </a:r>
            <a:r>
              <a:rPr lang="en-CA" b="1" dirty="0"/>
              <a:t>CRT</a:t>
            </a:r>
            <a:r>
              <a:rPr lang="en-CA" dirty="0"/>
              <a:t>) is to deliver a conformal dose distribution to </a:t>
            </a:r>
            <a:r>
              <a:rPr lang="en-CA" dirty="0" err="1"/>
              <a:t>tumors</a:t>
            </a:r>
            <a:r>
              <a:rPr lang="en-CA" dirty="0"/>
              <a:t>, while sparing surrounding normal structures. The use of patient specific </a:t>
            </a:r>
            <a:r>
              <a:rPr lang="en-CA" b="1" dirty="0"/>
              <a:t>3D</a:t>
            </a:r>
            <a:r>
              <a:rPr lang="en-CA" dirty="0"/>
              <a:t> images in the treatment planning process distinguishes </a:t>
            </a:r>
            <a:r>
              <a:rPr lang="en-CA" b="1" dirty="0"/>
              <a:t>3D</a:t>
            </a:r>
            <a:r>
              <a:rPr lang="en-CA" dirty="0"/>
              <a:t>-</a:t>
            </a:r>
            <a:r>
              <a:rPr lang="en-CA" b="1" dirty="0"/>
              <a:t>CRT</a:t>
            </a:r>
            <a:r>
              <a:rPr lang="en-CA" dirty="0"/>
              <a:t> from conventional radiotherapy.</a:t>
            </a:r>
            <a:endParaRPr lang="en-US" dirty="0"/>
          </a:p>
          <a:p>
            <a:pPr marL="365760" lvl="1" indent="0">
              <a:buNone/>
            </a:pPr>
            <a:r>
              <a:rPr lang="en-US" dirty="0"/>
              <a:t>IMRT</a:t>
            </a:r>
          </a:p>
          <a:p>
            <a:pPr lvl="1"/>
            <a:r>
              <a:rPr lang="en-CA" dirty="0"/>
              <a:t>Intensity-modulated radiation therapy (IMRT) is a type of conformal radiotherapy that uses a linear accelerator to deliver an advanced type of high-precision radiotherapy that shapes the radiation beam to closely fit the area of the tumour. The linear accelerator has a device called a </a:t>
            </a:r>
            <a:r>
              <a:rPr lang="en-CA" dirty="0" err="1"/>
              <a:t>multileaf</a:t>
            </a:r>
            <a:r>
              <a:rPr lang="en-CA" dirty="0"/>
              <a:t> collimator which is made up of thin leaves which move independently and form shapes that fit precisely around the treatment area. This means that the tumour receives a high dose and normal healthy cells nearby receive a much lower dose. IMRT allows the dose to be shaped to the tumour by modulating—or controlling—the intensity of the radiation beam. This allows different doses of radiation to be given across the tumour.</a:t>
            </a:r>
            <a:endParaRPr lang="en-CA" sz="1400" dirty="0"/>
          </a:p>
          <a:p>
            <a:pPr marL="365760" lvl="1" indent="0">
              <a:buNone/>
            </a:pPr>
            <a:r>
              <a:rPr lang="en-US" dirty="0"/>
              <a:t>VMAT</a:t>
            </a:r>
          </a:p>
          <a:p>
            <a:pPr marL="365760" lvl="1" indent="0">
              <a:buNone/>
            </a:pPr>
            <a:r>
              <a:rPr lang="en-CA" dirty="0"/>
              <a:t>       Volumetric Modulated Arc Therapy (VMAT) is a new type of IMRT. The linear accelerator rotates around the patient during           	treatment. The machine continuously reshapes and changes the intensity of the radiation beam as it moves around 	the body. Giving the radiotherapy in this way makes it very accurate, shortens the treatment time, and uses a 	lower overall dose of radiation.</a:t>
            </a:r>
            <a:endParaRPr lang="en-US" dirty="0"/>
          </a:p>
          <a:p>
            <a:pPr marL="365760" lvl="1" indent="0">
              <a:buNone/>
            </a:pPr>
            <a:r>
              <a:rPr lang="en-US" dirty="0"/>
              <a:t>DVH</a:t>
            </a:r>
          </a:p>
          <a:p>
            <a:pPr marL="45720" indent="0">
              <a:buNone/>
            </a:pPr>
            <a:endParaRPr lang="en-US" dirty="0"/>
          </a:p>
        </p:txBody>
      </p:sp>
    </p:spTree>
    <p:extLst>
      <p:ext uri="{BB962C8B-B14F-4D97-AF65-F5344CB8AC3E}">
        <p14:creationId xmlns:p14="http://schemas.microsoft.com/office/powerpoint/2010/main" val="630146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e result for IGRT"/>
          <p:cNvPicPr/>
          <p:nvPr/>
        </p:nvPicPr>
        <p:blipFill>
          <a:blip r:embed="rId2">
            <a:extLst>
              <a:ext uri="{28A0092B-C50C-407E-A947-70E740481C1C}">
                <a14:useLocalDpi xmlns:a14="http://schemas.microsoft.com/office/drawing/2010/main" val="0"/>
              </a:ext>
            </a:extLst>
          </a:blip>
          <a:srcRect/>
          <a:stretch>
            <a:fillRect/>
          </a:stretch>
        </p:blipFill>
        <p:spPr bwMode="auto">
          <a:xfrm>
            <a:off x="3315335" y="1280160"/>
            <a:ext cx="5561330" cy="4297680"/>
          </a:xfrm>
          <a:prstGeom prst="rect">
            <a:avLst/>
          </a:prstGeom>
          <a:noFill/>
          <a:ln>
            <a:noFill/>
          </a:ln>
        </p:spPr>
      </p:pic>
    </p:spTree>
    <p:extLst>
      <p:ext uri="{BB962C8B-B14F-4D97-AF65-F5344CB8AC3E}">
        <p14:creationId xmlns:p14="http://schemas.microsoft.com/office/powerpoint/2010/main" val="1824286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50800"/>
            <a:ext cx="9144000" cy="6753916"/>
          </a:xfrm>
          <a:prstGeom prst="rect">
            <a:avLst/>
          </a:prstGeom>
        </p:spPr>
      </p:pic>
    </p:spTree>
    <p:extLst>
      <p:ext uri="{BB962C8B-B14F-4D97-AF65-F5344CB8AC3E}">
        <p14:creationId xmlns:p14="http://schemas.microsoft.com/office/powerpoint/2010/main" val="3035712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774700"/>
            <a:ext cx="9144000" cy="5285984"/>
          </a:xfrm>
          <a:prstGeom prst="rect">
            <a:avLst/>
          </a:prstGeom>
        </p:spPr>
      </p:pic>
    </p:spTree>
    <p:extLst>
      <p:ext uri="{BB962C8B-B14F-4D97-AF65-F5344CB8AC3E}">
        <p14:creationId xmlns:p14="http://schemas.microsoft.com/office/powerpoint/2010/main" val="4131099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e result for VMAT"/>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951730" cy="3010535"/>
          </a:xfrm>
          <a:prstGeom prst="rect">
            <a:avLst/>
          </a:prstGeom>
          <a:noFill/>
          <a:ln>
            <a:noFill/>
          </a:ln>
        </p:spPr>
      </p:pic>
      <p:pic>
        <p:nvPicPr>
          <p:cNvPr id="5" name="Picture 4" descr="PCa_DV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134" y="3045268"/>
            <a:ext cx="5113867" cy="3812733"/>
          </a:xfrm>
          <a:prstGeom prst="rect">
            <a:avLst/>
          </a:prstGeom>
        </p:spPr>
      </p:pic>
    </p:spTree>
    <p:extLst>
      <p:ext uri="{BB962C8B-B14F-4D97-AF65-F5344CB8AC3E}">
        <p14:creationId xmlns:p14="http://schemas.microsoft.com/office/powerpoint/2010/main" val="898356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41068" y="35344"/>
            <a:ext cx="3826932" cy="6186309"/>
          </a:xfrm>
          <a:prstGeom prst="rect">
            <a:avLst/>
          </a:prstGeom>
        </p:spPr>
        <p:txBody>
          <a:bodyPr wrap="square">
            <a:spAutoFit/>
          </a:bodyPr>
          <a:lstStyle/>
          <a:p>
            <a:r>
              <a:rPr lang="en-CA" dirty="0"/>
              <a:t>Positron emission tomography. Positron-emission tomography (</a:t>
            </a:r>
            <a:r>
              <a:rPr lang="en-CA" b="1" dirty="0"/>
              <a:t>PET</a:t>
            </a:r>
            <a:r>
              <a:rPr lang="en-CA" dirty="0"/>
              <a:t>) is a nuclear medicine functional imaging technique that is used to observe metabolic processes in the body as an aid to the diagnosis of disease.</a:t>
            </a:r>
          </a:p>
          <a:p>
            <a:r>
              <a:rPr lang="en-CA" b="1" dirty="0"/>
              <a:t> </a:t>
            </a:r>
            <a:endParaRPr lang="en-CA" dirty="0"/>
          </a:p>
          <a:p>
            <a:r>
              <a:rPr lang="en-CA" dirty="0"/>
              <a:t>The uptake of </a:t>
            </a:r>
            <a:r>
              <a:rPr lang="en-CA" baseline="30000" dirty="0"/>
              <a:t>18</a:t>
            </a:r>
            <a:r>
              <a:rPr lang="en-CA" dirty="0"/>
              <a:t>F-FDG by tissues is a marker for the tissue uptake of glucose, which in turn is closely correlated with certain types of tissue metabolism. After </a:t>
            </a:r>
            <a:r>
              <a:rPr lang="en-CA" baseline="30000" dirty="0"/>
              <a:t>18</a:t>
            </a:r>
            <a:r>
              <a:rPr lang="en-CA" dirty="0"/>
              <a:t>F-FDG is injected into a patient, a PET scanner can form two-dimensional or three-dimensional images of the distribution of </a:t>
            </a:r>
            <a:r>
              <a:rPr lang="en-CA" baseline="30000" dirty="0"/>
              <a:t>18</a:t>
            </a:r>
            <a:r>
              <a:rPr lang="en-CA" dirty="0"/>
              <a:t>F-FDG within the body.</a:t>
            </a:r>
          </a:p>
          <a:p>
            <a:endParaRPr lang="en-CA" dirty="0"/>
          </a:p>
          <a:p>
            <a:r>
              <a:rPr lang="en-CA" dirty="0"/>
              <a:t>Other tracers:</a:t>
            </a:r>
          </a:p>
          <a:p>
            <a:r>
              <a:rPr lang="en-CA" dirty="0"/>
              <a:t>18-FLT</a:t>
            </a:r>
          </a:p>
          <a:p>
            <a:r>
              <a:rPr lang="en-CA" dirty="0"/>
              <a:t>FMISO</a:t>
            </a:r>
          </a:p>
          <a:p>
            <a:r>
              <a:rPr lang="en-CA" dirty="0"/>
              <a:t>Choline</a:t>
            </a:r>
          </a:p>
          <a:p>
            <a:r>
              <a:rPr lang="en-CA" dirty="0"/>
              <a:t>PSMA</a:t>
            </a:r>
            <a:r>
              <a:rPr lang="mr-IN" dirty="0"/>
              <a:t>…</a:t>
            </a:r>
            <a:endParaRPr lang="en-CA" dirty="0"/>
          </a:p>
        </p:txBody>
      </p:sp>
      <p:pic>
        <p:nvPicPr>
          <p:cNvPr id="4" name="Picture 3"/>
          <p:cNvPicPr>
            <a:picLocks noChangeAspect="1"/>
          </p:cNvPicPr>
          <p:nvPr/>
        </p:nvPicPr>
        <p:blipFill>
          <a:blip r:embed="rId2"/>
          <a:stretch>
            <a:fillRect/>
          </a:stretch>
        </p:blipFill>
        <p:spPr>
          <a:xfrm>
            <a:off x="1524000" y="35343"/>
            <a:ext cx="5175318" cy="3792538"/>
          </a:xfrm>
          <a:prstGeom prst="rect">
            <a:avLst/>
          </a:prstGeom>
        </p:spPr>
      </p:pic>
    </p:spTree>
    <p:extLst>
      <p:ext uri="{BB962C8B-B14F-4D97-AF65-F5344CB8AC3E}">
        <p14:creationId xmlns:p14="http://schemas.microsoft.com/office/powerpoint/2010/main" val="1897172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4900" y="0"/>
            <a:ext cx="7423220" cy="6858000"/>
          </a:xfrm>
          <a:prstGeom prst="rect">
            <a:avLst/>
          </a:prstGeom>
        </p:spPr>
      </p:pic>
    </p:spTree>
    <p:extLst>
      <p:ext uri="{BB962C8B-B14F-4D97-AF65-F5344CB8AC3E}">
        <p14:creationId xmlns:p14="http://schemas.microsoft.com/office/powerpoint/2010/main" val="738957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4632" y="2463800"/>
            <a:ext cx="8421597" cy="4064000"/>
          </a:xfrm>
          <a:prstGeom prst="rect">
            <a:avLst/>
          </a:prstGeom>
        </p:spPr>
      </p:pic>
      <p:pic>
        <p:nvPicPr>
          <p:cNvPr id="3" name="Picture 2" descr="mage result for SBRT"/>
          <p:cNvPicPr/>
          <p:nvPr/>
        </p:nvPicPr>
        <p:blipFill>
          <a:blip r:embed="rId3">
            <a:extLst>
              <a:ext uri="{28A0092B-C50C-407E-A947-70E740481C1C}">
                <a14:useLocalDpi xmlns:a14="http://schemas.microsoft.com/office/drawing/2010/main" val="0"/>
              </a:ext>
            </a:extLst>
          </a:blip>
          <a:srcRect/>
          <a:stretch>
            <a:fillRect/>
          </a:stretch>
        </p:blipFill>
        <p:spPr bwMode="auto">
          <a:xfrm>
            <a:off x="3539066" y="0"/>
            <a:ext cx="4965700" cy="2311400"/>
          </a:xfrm>
          <a:prstGeom prst="rect">
            <a:avLst/>
          </a:prstGeom>
          <a:noFill/>
          <a:ln>
            <a:noFill/>
          </a:ln>
        </p:spPr>
      </p:pic>
    </p:spTree>
    <p:extLst>
      <p:ext uri="{BB962C8B-B14F-4D97-AF65-F5344CB8AC3E}">
        <p14:creationId xmlns:p14="http://schemas.microsoft.com/office/powerpoint/2010/main" val="373794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report&#10;&#10;Description automatically generated">
            <a:extLst>
              <a:ext uri="{FF2B5EF4-FFF2-40B4-BE49-F238E27FC236}">
                <a16:creationId xmlns:a16="http://schemas.microsoft.com/office/drawing/2014/main" id="{D5F5255F-1CB7-9020-727F-F327AB3E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84" y="391872"/>
            <a:ext cx="10693831" cy="5542660"/>
          </a:xfrm>
          <a:prstGeom prst="rect">
            <a:avLst/>
          </a:prstGeom>
        </p:spPr>
      </p:pic>
    </p:spTree>
    <p:extLst>
      <p:ext uri="{BB962C8B-B14F-4D97-AF65-F5344CB8AC3E}">
        <p14:creationId xmlns:p14="http://schemas.microsoft.com/office/powerpoint/2010/main" val="1887200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508001"/>
            <a:ext cx="9144000" cy="5840361"/>
          </a:xfrm>
          <a:prstGeom prst="rect">
            <a:avLst/>
          </a:prstGeom>
        </p:spPr>
      </p:pic>
    </p:spTree>
    <p:extLst>
      <p:ext uri="{BB962C8B-B14F-4D97-AF65-F5344CB8AC3E}">
        <p14:creationId xmlns:p14="http://schemas.microsoft.com/office/powerpoint/2010/main" val="3127334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282970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72512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95701" y="0"/>
            <a:ext cx="4784783" cy="6858000"/>
          </a:xfrm>
          <a:prstGeom prst="rect">
            <a:avLst/>
          </a:prstGeom>
        </p:spPr>
      </p:pic>
    </p:spTree>
    <p:extLst>
      <p:ext uri="{BB962C8B-B14F-4D97-AF65-F5344CB8AC3E}">
        <p14:creationId xmlns:p14="http://schemas.microsoft.com/office/powerpoint/2010/main" val="106525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47701"/>
            <a:ext cx="9144000" cy="5547799"/>
          </a:xfrm>
          <a:prstGeom prst="rect">
            <a:avLst/>
          </a:prstGeom>
        </p:spPr>
      </p:pic>
      <p:sp>
        <p:nvSpPr>
          <p:cNvPr id="3" name="Rectangle 2"/>
          <p:cNvSpPr/>
          <p:nvPr/>
        </p:nvSpPr>
        <p:spPr>
          <a:xfrm>
            <a:off x="3340100" y="647700"/>
            <a:ext cx="16002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533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60400"/>
            <a:ext cx="9144000" cy="5537200"/>
          </a:xfrm>
          <a:prstGeom prst="rect">
            <a:avLst/>
          </a:prstGeom>
        </p:spPr>
      </p:pic>
      <p:sp>
        <p:nvSpPr>
          <p:cNvPr id="3" name="Rectangle 2"/>
          <p:cNvSpPr/>
          <p:nvPr/>
        </p:nvSpPr>
        <p:spPr>
          <a:xfrm>
            <a:off x="3390900" y="660400"/>
            <a:ext cx="15494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462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47701"/>
            <a:ext cx="9144000" cy="5546241"/>
          </a:xfrm>
          <a:prstGeom prst="rect">
            <a:avLst/>
          </a:prstGeom>
        </p:spPr>
      </p:pic>
      <p:sp>
        <p:nvSpPr>
          <p:cNvPr id="3" name="Rectangle 2"/>
          <p:cNvSpPr/>
          <p:nvPr/>
        </p:nvSpPr>
        <p:spPr>
          <a:xfrm>
            <a:off x="3340100" y="647700"/>
            <a:ext cx="16637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079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60400"/>
            <a:ext cx="9144000" cy="5527398"/>
          </a:xfrm>
          <a:prstGeom prst="rect">
            <a:avLst/>
          </a:prstGeom>
        </p:spPr>
      </p:pic>
      <p:sp>
        <p:nvSpPr>
          <p:cNvPr id="3" name="Rectangle 2"/>
          <p:cNvSpPr/>
          <p:nvPr/>
        </p:nvSpPr>
        <p:spPr>
          <a:xfrm>
            <a:off x="3314700" y="660400"/>
            <a:ext cx="17653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577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60400"/>
            <a:ext cx="9144000" cy="5537200"/>
          </a:xfrm>
          <a:prstGeom prst="rect">
            <a:avLst/>
          </a:prstGeom>
        </p:spPr>
      </p:pic>
      <p:sp>
        <p:nvSpPr>
          <p:cNvPr id="3" name="Rectangle 2"/>
          <p:cNvSpPr/>
          <p:nvPr/>
        </p:nvSpPr>
        <p:spPr>
          <a:xfrm>
            <a:off x="3403600" y="660400"/>
            <a:ext cx="16891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355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787401"/>
            <a:ext cx="9144000" cy="5275385"/>
          </a:xfrm>
          <a:prstGeom prst="rect">
            <a:avLst/>
          </a:prstGeom>
        </p:spPr>
      </p:pic>
      <p:sp>
        <p:nvSpPr>
          <p:cNvPr id="3" name="Rectangle 2"/>
          <p:cNvSpPr/>
          <p:nvPr/>
        </p:nvSpPr>
        <p:spPr>
          <a:xfrm>
            <a:off x="3314700" y="787400"/>
            <a:ext cx="1612900" cy="190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579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Calibri" charset="0"/>
                <a:ea typeface="ＭＳ Ｐゴシック" charset="0"/>
                <a:cs typeface="ＭＳ Ｐゴシック" charset="0"/>
              </a:rPr>
              <a:t>Hallmarks of Cancer</a:t>
            </a:r>
          </a:p>
        </p:txBody>
      </p:sp>
      <p:sp>
        <p:nvSpPr>
          <p:cNvPr id="24578" name="Content Placeholder 2"/>
          <p:cNvSpPr>
            <a:spLocks noGrp="1"/>
          </p:cNvSpPr>
          <p:nvPr>
            <p:ph idx="4294967295"/>
          </p:nvPr>
        </p:nvSpPr>
        <p:spPr>
          <a:xfrm>
            <a:off x="1981200" y="1600201"/>
            <a:ext cx="8229600" cy="4525963"/>
          </a:xfrm>
          <a:prstGeom prst="rect">
            <a:avLst/>
          </a:prstGeom>
        </p:spPr>
        <p:txBody>
          <a:bodyPr/>
          <a:lstStyle/>
          <a:p>
            <a:endParaRPr lang="fr-FR">
              <a:latin typeface="Calibri" charset="0"/>
              <a:ea typeface="ＭＳ Ｐゴシック" charset="0"/>
              <a:cs typeface="ＭＳ Ｐゴシック"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1600201"/>
            <a:ext cx="3751262"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Box 4"/>
          <p:cNvSpPr txBox="1">
            <a:spLocks noChangeArrowheads="1"/>
          </p:cNvSpPr>
          <p:nvPr/>
        </p:nvSpPr>
        <p:spPr bwMode="auto">
          <a:xfrm>
            <a:off x="2239964" y="6267450"/>
            <a:ext cx="76469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Cell, Vol. 100, 57–70, January 7, 2000, Copyright ã2000 by Cell Press</a:t>
            </a:r>
            <a:endParaRPr lang="en-US" sz="1800"/>
          </a:p>
        </p:txBody>
      </p:sp>
    </p:spTree>
    <p:extLst>
      <p:ext uri="{BB962C8B-B14F-4D97-AF65-F5344CB8AC3E}">
        <p14:creationId xmlns:p14="http://schemas.microsoft.com/office/powerpoint/2010/main" val="1797774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800101"/>
            <a:ext cx="9144000" cy="5241877"/>
          </a:xfrm>
          <a:prstGeom prst="rect">
            <a:avLst/>
          </a:prstGeom>
        </p:spPr>
      </p:pic>
      <p:sp>
        <p:nvSpPr>
          <p:cNvPr id="3" name="Rectangle 2"/>
          <p:cNvSpPr/>
          <p:nvPr/>
        </p:nvSpPr>
        <p:spPr>
          <a:xfrm>
            <a:off x="3314700" y="800100"/>
            <a:ext cx="1612900" cy="127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543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98501"/>
            <a:ext cx="9144000" cy="5445303"/>
          </a:xfrm>
          <a:prstGeom prst="rect">
            <a:avLst/>
          </a:prstGeom>
        </p:spPr>
      </p:pic>
      <p:sp>
        <p:nvSpPr>
          <p:cNvPr id="3" name="Rectangle 2"/>
          <p:cNvSpPr/>
          <p:nvPr/>
        </p:nvSpPr>
        <p:spPr>
          <a:xfrm>
            <a:off x="3302000" y="698500"/>
            <a:ext cx="1625600" cy="165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210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7693"/>
            <a:ext cx="4267200" cy="6186309"/>
          </a:xfrm>
          <a:prstGeom prst="rect">
            <a:avLst/>
          </a:prstGeom>
        </p:spPr>
        <p:txBody>
          <a:bodyPr wrap="square">
            <a:spAutoFit/>
          </a:bodyPr>
          <a:lstStyle/>
          <a:p>
            <a:r>
              <a:rPr lang="en-CA" dirty="0"/>
              <a:t>An MRI or magnetic resonance imaging is a radiology </a:t>
            </a:r>
            <a:r>
              <a:rPr lang="en-CA" dirty="0" err="1"/>
              <a:t>techinque</a:t>
            </a:r>
            <a:r>
              <a:rPr lang="en-CA" dirty="0"/>
              <a:t> scan that uses magnetism, radio waves, and a computer to produce images of body structures. The MRI scanner is a tube surrounded by a giant circular magnet. The patient is placed on a moveable bed that is inserted into the magnet. The magnet creates a strong magnetic field that aligns the protons of hydrogen atoms, which are then exposed to a beam of radio waves. This spins the various protons of the body, and they produce a faint signal that is detected by the receiver portion of the MRI scanner. A computer processes the receiver information, which produces an image.</a:t>
            </a:r>
          </a:p>
          <a:p>
            <a:r>
              <a:rPr lang="en-CA" dirty="0"/>
              <a:t>MRI image and resolution is quite detailed, and it can detect tiny changes of structures within the body. For some procedures, contrast agents, such as gadolinium, are used to increase the accuracy of the images.</a:t>
            </a:r>
          </a:p>
        </p:txBody>
      </p:sp>
      <p:pic>
        <p:nvPicPr>
          <p:cNvPr id="3" name="Picture 2"/>
          <p:cNvPicPr>
            <a:picLocks noChangeAspect="1"/>
          </p:cNvPicPr>
          <p:nvPr/>
        </p:nvPicPr>
        <p:blipFill>
          <a:blip r:embed="rId2"/>
          <a:stretch>
            <a:fillRect/>
          </a:stretch>
        </p:blipFill>
        <p:spPr>
          <a:xfrm>
            <a:off x="5960533" y="1039499"/>
            <a:ext cx="4707467" cy="4472093"/>
          </a:xfrm>
          <a:prstGeom prst="rect">
            <a:avLst/>
          </a:prstGeom>
        </p:spPr>
      </p:pic>
    </p:spTree>
    <p:extLst>
      <p:ext uri="{BB962C8B-B14F-4D97-AF65-F5344CB8AC3E}">
        <p14:creationId xmlns:p14="http://schemas.microsoft.com/office/powerpoint/2010/main" val="2923565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4294967295"/>
          </p:nvPr>
        </p:nvSpPr>
        <p:spPr>
          <a:xfrm>
            <a:off x="2260600" y="1719264"/>
            <a:ext cx="8407400" cy="4529137"/>
          </a:xfrm>
          <a:prstGeom prst="rect">
            <a:avLst/>
          </a:prstGeom>
        </p:spPr>
        <p:txBody>
          <a:bodyPr>
            <a:normAutofit lnSpcReduction="10000"/>
          </a:bodyPr>
          <a:lstStyle/>
          <a:p>
            <a:pPr marL="274320">
              <a:defRPr/>
            </a:pPr>
            <a:r>
              <a:rPr lang="en-CA" dirty="0">
                <a:latin typeface="Arial" charset="0"/>
                <a:cs typeface="+mn-cs"/>
              </a:rPr>
              <a:t>Most common intracranial tumours</a:t>
            </a:r>
          </a:p>
          <a:p>
            <a:pPr marL="548640" lvl="1" indent="-182880">
              <a:defRPr/>
            </a:pPr>
            <a:r>
              <a:rPr lang="en-CA" dirty="0">
                <a:latin typeface="Arial" charset="0"/>
                <a:cs typeface="+mn-cs"/>
              </a:rPr>
              <a:t>170,000 – 200,000 new diagnoses per year in US alone but precise incidence unknown.</a:t>
            </a:r>
          </a:p>
          <a:p>
            <a:pPr marL="548640" lvl="1" indent="-182880">
              <a:defRPr/>
            </a:pPr>
            <a:r>
              <a:rPr lang="en-CA" dirty="0">
                <a:latin typeface="Arial" charset="0"/>
                <a:cs typeface="+mn-cs"/>
              </a:rPr>
              <a:t>Occur 25% - 30% of cancer patients</a:t>
            </a:r>
          </a:p>
          <a:p>
            <a:pPr marL="365760" lvl="1" indent="0">
              <a:buNone/>
              <a:defRPr/>
            </a:pPr>
            <a:endParaRPr lang="en-CA" dirty="0">
              <a:latin typeface="Arial" charset="0"/>
              <a:cs typeface="+mn-cs"/>
            </a:endParaRPr>
          </a:p>
          <a:p>
            <a:pPr marL="274320">
              <a:defRPr/>
            </a:pPr>
            <a:r>
              <a:rPr lang="en-CA" dirty="0">
                <a:latin typeface="Arial" charset="0"/>
                <a:cs typeface="+mn-cs"/>
              </a:rPr>
              <a:t>Incidence increasing</a:t>
            </a:r>
          </a:p>
          <a:p>
            <a:pPr marL="548640" lvl="1" indent="-182880">
              <a:defRPr/>
            </a:pPr>
            <a:r>
              <a:rPr lang="en-CA" dirty="0">
                <a:latin typeface="Arial" charset="0"/>
                <a:cs typeface="+mn-cs"/>
              </a:rPr>
              <a:t>Aging population, increase in cancer</a:t>
            </a:r>
          </a:p>
          <a:p>
            <a:pPr marL="548640" lvl="1" indent="-182880">
              <a:defRPr/>
            </a:pPr>
            <a:endParaRPr lang="en-CA" dirty="0">
              <a:latin typeface="Arial" charset="0"/>
              <a:cs typeface="+mn-cs"/>
            </a:endParaRPr>
          </a:p>
          <a:p>
            <a:pPr marL="548640" lvl="1" indent="-182880">
              <a:defRPr/>
            </a:pPr>
            <a:r>
              <a:rPr lang="en-CA" dirty="0">
                <a:latin typeface="Arial" charset="0"/>
                <a:cs typeface="+mn-cs"/>
              </a:rPr>
              <a:t>Better treatment leading to prolonged survival and emergence of brain </a:t>
            </a:r>
            <a:r>
              <a:rPr lang="en-CA" dirty="0" err="1">
                <a:latin typeface="Arial" charset="0"/>
                <a:cs typeface="+mn-cs"/>
              </a:rPr>
              <a:t>mets</a:t>
            </a:r>
            <a:endParaRPr lang="en-CA" dirty="0">
              <a:latin typeface="Arial" charset="0"/>
              <a:cs typeface="+mn-cs"/>
            </a:endParaRPr>
          </a:p>
          <a:p>
            <a:pPr marL="365760" lvl="1" indent="0">
              <a:buNone/>
              <a:defRPr/>
            </a:pPr>
            <a:endParaRPr lang="en-CA" dirty="0">
              <a:latin typeface="Arial" charset="0"/>
              <a:cs typeface="+mn-cs"/>
            </a:endParaRPr>
          </a:p>
          <a:p>
            <a:pPr marL="274320">
              <a:defRPr/>
            </a:pPr>
            <a:r>
              <a:rPr lang="en-CA" dirty="0">
                <a:latin typeface="Arial" charset="0"/>
                <a:cs typeface="+mn-cs"/>
              </a:rPr>
              <a:t>Mean age at presentation is 55-65 years</a:t>
            </a:r>
          </a:p>
          <a:p>
            <a:pPr marL="274320">
              <a:defRPr/>
            </a:pPr>
            <a:endParaRPr lang="en-CA" dirty="0">
              <a:latin typeface="Arial" charset="0"/>
              <a:cs typeface="+mn-cs"/>
            </a:endParaRPr>
          </a:p>
          <a:p>
            <a:pPr marL="274320">
              <a:defRPr/>
            </a:pPr>
            <a:endParaRPr lang="en-CA" dirty="0">
              <a:latin typeface="Arial" charset="0"/>
              <a:cs typeface="+mn-cs"/>
            </a:endParaRPr>
          </a:p>
        </p:txBody>
      </p:sp>
      <p:sp>
        <p:nvSpPr>
          <p:cNvPr id="2" name="TextBox 1"/>
          <p:cNvSpPr txBox="1"/>
          <p:nvPr/>
        </p:nvSpPr>
        <p:spPr>
          <a:xfrm>
            <a:off x="6553200" y="6215390"/>
            <a:ext cx="3962400" cy="261610"/>
          </a:xfrm>
          <a:prstGeom prst="rect">
            <a:avLst/>
          </a:prstGeom>
          <a:noFill/>
        </p:spPr>
        <p:txBody>
          <a:bodyPr wrap="square" rtlCol="0">
            <a:spAutoFit/>
          </a:bodyPr>
          <a:lstStyle/>
          <a:p>
            <a:r>
              <a:rPr lang="en-CA" altLang="en-US" sz="1100" dirty="0">
                <a:latin typeface="Trebuchet MS" pitchFamily="34" charset="0"/>
              </a:rPr>
              <a:t>Kaye A, Laws E. London, NY: </a:t>
            </a:r>
            <a:r>
              <a:rPr lang="en-CA" altLang="en-US" sz="1100" dirty="0" err="1">
                <a:latin typeface="Trebuchet MS" pitchFamily="34" charset="0"/>
              </a:rPr>
              <a:t>Churchil</a:t>
            </a:r>
            <a:r>
              <a:rPr lang="en-CA" altLang="en-US" sz="1100" dirty="0">
                <a:latin typeface="Trebuchet MS" pitchFamily="34" charset="0"/>
              </a:rPr>
              <a:t> Livingstone; 2001</a:t>
            </a:r>
          </a:p>
        </p:txBody>
      </p:sp>
      <p:sp>
        <p:nvSpPr>
          <p:cNvPr id="3" name="TextBox 2"/>
          <p:cNvSpPr txBox="1"/>
          <p:nvPr/>
        </p:nvSpPr>
        <p:spPr>
          <a:xfrm>
            <a:off x="4432300" y="546101"/>
            <a:ext cx="3264420" cy="646331"/>
          </a:xfrm>
          <a:prstGeom prst="rect">
            <a:avLst/>
          </a:prstGeom>
          <a:noFill/>
        </p:spPr>
        <p:txBody>
          <a:bodyPr wrap="none" rtlCol="0">
            <a:spAutoFit/>
          </a:bodyPr>
          <a:lstStyle/>
          <a:p>
            <a:r>
              <a:rPr lang="en-US" sz="3600" dirty="0"/>
              <a:t>Brain Metastasis</a:t>
            </a:r>
          </a:p>
        </p:txBody>
      </p:sp>
    </p:spTree>
    <p:extLst>
      <p:ext uri="{BB962C8B-B14F-4D97-AF65-F5344CB8AC3E}">
        <p14:creationId xmlns:p14="http://schemas.microsoft.com/office/powerpoint/2010/main" val="3606349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a:latin typeface="Arial" charset="0"/>
                <a:cs typeface="+mj-cs"/>
              </a:rPr>
              <a:t>Epidemiology</a:t>
            </a:r>
          </a:p>
        </p:txBody>
      </p:sp>
      <p:grpSp>
        <p:nvGrpSpPr>
          <p:cNvPr id="4" name="Group 28"/>
          <p:cNvGrpSpPr>
            <a:grpSpLocks/>
          </p:cNvGrpSpPr>
          <p:nvPr/>
        </p:nvGrpSpPr>
        <p:grpSpPr bwMode="auto">
          <a:xfrm>
            <a:off x="1930554" y="2298804"/>
            <a:ext cx="8280246" cy="3883915"/>
            <a:chOff x="174" y="1071"/>
            <a:chExt cx="5208" cy="2427"/>
          </a:xfrm>
        </p:grpSpPr>
        <p:sp>
          <p:nvSpPr>
            <p:cNvPr id="5" name="Rectangle 7"/>
            <p:cNvSpPr>
              <a:spLocks noChangeArrowheads="1"/>
            </p:cNvSpPr>
            <p:nvPr/>
          </p:nvSpPr>
          <p:spPr bwMode="auto">
            <a:xfrm>
              <a:off x="174" y="2527"/>
              <a:ext cx="17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r>
                <a:rPr lang="en-US" altLang="en-US" b="1" dirty="0">
                  <a:solidFill>
                    <a:srgbClr val="000000"/>
                  </a:solidFill>
                  <a:latin typeface="Times New Roman" pitchFamily="18" charset="0"/>
                </a:rPr>
                <a:t>Other known primary: 13%</a:t>
              </a:r>
            </a:p>
          </p:txBody>
        </p:sp>
        <p:sp>
          <p:nvSpPr>
            <p:cNvPr id="6" name="Rectangle 9"/>
            <p:cNvSpPr>
              <a:spLocks noChangeArrowheads="1"/>
            </p:cNvSpPr>
            <p:nvPr/>
          </p:nvSpPr>
          <p:spPr bwMode="auto">
            <a:xfrm>
              <a:off x="5119" y="1356"/>
              <a:ext cx="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altLang="en-US">
                <a:solidFill>
                  <a:srgbClr val="FFFFFF"/>
                </a:solidFill>
                <a:latin typeface="Times New Roman" pitchFamily="18" charset="0"/>
              </a:endParaRPr>
            </a:p>
          </p:txBody>
        </p:sp>
        <p:sp>
          <p:nvSpPr>
            <p:cNvPr id="7" name="Rectangle 10"/>
            <p:cNvSpPr>
              <a:spLocks noChangeArrowheads="1"/>
            </p:cNvSpPr>
            <p:nvPr/>
          </p:nvSpPr>
          <p:spPr bwMode="auto">
            <a:xfrm>
              <a:off x="1158" y="3096"/>
              <a:ext cx="801"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altLang="en-US" sz="3200">
                <a:solidFill>
                  <a:srgbClr val="FFFFFF"/>
                </a:solidFill>
                <a:latin typeface="Times New Roman" pitchFamily="18" charset="0"/>
              </a:endParaRPr>
            </a:p>
          </p:txBody>
        </p:sp>
        <p:sp>
          <p:nvSpPr>
            <p:cNvPr id="8" name="Rectangle 11"/>
            <p:cNvSpPr>
              <a:spLocks noChangeArrowheads="1"/>
            </p:cNvSpPr>
            <p:nvPr/>
          </p:nvSpPr>
          <p:spPr bwMode="auto">
            <a:xfrm>
              <a:off x="2022" y="3144"/>
              <a:ext cx="3360" cy="240"/>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sz="2400">
                <a:solidFill>
                  <a:srgbClr val="FFFFFF"/>
                </a:solidFill>
                <a:latin typeface="Trebuchet MS" pitchFamily="34" charset="0"/>
              </a:endParaRPr>
            </a:p>
          </p:txBody>
        </p:sp>
        <p:sp>
          <p:nvSpPr>
            <p:cNvPr id="9" name="Rectangle 12"/>
            <p:cNvSpPr>
              <a:spLocks noChangeArrowheads="1"/>
            </p:cNvSpPr>
            <p:nvPr/>
          </p:nvSpPr>
          <p:spPr bwMode="auto">
            <a:xfrm>
              <a:off x="2022" y="2820"/>
              <a:ext cx="1005" cy="215"/>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sz="2400">
                <a:solidFill>
                  <a:srgbClr val="FFFFFF"/>
                </a:solidFill>
                <a:latin typeface="Trebuchet MS" pitchFamily="34" charset="0"/>
              </a:endParaRPr>
            </a:p>
          </p:txBody>
        </p:sp>
        <p:sp>
          <p:nvSpPr>
            <p:cNvPr id="10" name="Rectangle 13"/>
            <p:cNvSpPr>
              <a:spLocks noChangeArrowheads="1"/>
            </p:cNvSpPr>
            <p:nvPr/>
          </p:nvSpPr>
          <p:spPr bwMode="auto">
            <a:xfrm>
              <a:off x="2022" y="2508"/>
              <a:ext cx="881" cy="215"/>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sz="2400">
                <a:solidFill>
                  <a:srgbClr val="FFFFFF"/>
                </a:solidFill>
                <a:latin typeface="Trebuchet MS" pitchFamily="34" charset="0"/>
              </a:endParaRPr>
            </a:p>
          </p:txBody>
        </p:sp>
        <p:sp>
          <p:nvSpPr>
            <p:cNvPr id="11" name="Rectangle 14"/>
            <p:cNvSpPr>
              <a:spLocks noChangeArrowheads="1"/>
            </p:cNvSpPr>
            <p:nvPr/>
          </p:nvSpPr>
          <p:spPr bwMode="auto">
            <a:xfrm>
              <a:off x="2022" y="2208"/>
              <a:ext cx="737" cy="215"/>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sz="2400">
                <a:solidFill>
                  <a:srgbClr val="FFFFFF"/>
                </a:solidFill>
                <a:latin typeface="Trebuchet MS" pitchFamily="34" charset="0"/>
              </a:endParaRPr>
            </a:p>
          </p:txBody>
        </p:sp>
        <p:sp>
          <p:nvSpPr>
            <p:cNvPr id="12" name="Rectangle 15"/>
            <p:cNvSpPr>
              <a:spLocks noChangeArrowheads="1"/>
            </p:cNvSpPr>
            <p:nvPr/>
          </p:nvSpPr>
          <p:spPr bwMode="auto">
            <a:xfrm>
              <a:off x="2022" y="1896"/>
              <a:ext cx="589" cy="215"/>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sz="2400">
                <a:solidFill>
                  <a:srgbClr val="FFFFFF"/>
                </a:solidFill>
                <a:latin typeface="Trebuchet MS" pitchFamily="34" charset="0"/>
              </a:endParaRPr>
            </a:p>
          </p:txBody>
        </p:sp>
        <p:sp>
          <p:nvSpPr>
            <p:cNvPr id="13" name="Rectangle 16"/>
            <p:cNvSpPr>
              <a:spLocks noChangeArrowheads="1"/>
            </p:cNvSpPr>
            <p:nvPr/>
          </p:nvSpPr>
          <p:spPr bwMode="auto">
            <a:xfrm>
              <a:off x="2022" y="1585"/>
              <a:ext cx="368" cy="215"/>
            </a:xfrm>
            <a:prstGeom prst="rect">
              <a:avLst/>
            </a:prstGeom>
            <a:solidFill>
              <a:srgbClr val="FF6600"/>
            </a:solidFill>
            <a:ln>
              <a:noFill/>
            </a:ln>
            <a:extLst>
              <a:ext uri="{91240B29-F687-4f45-9708-019B960494DF}">
                <a14:hiddenLine xmlns:a14="http://schemas.microsoft.com/office/drawing/2010/main" xmlns="" w="8001"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altLang="en-US" sz="3200">
                <a:solidFill>
                  <a:srgbClr val="0000FF"/>
                </a:solidFill>
                <a:latin typeface="Times New Roman" pitchFamily="18" charset="0"/>
              </a:endParaRPr>
            </a:p>
          </p:txBody>
        </p:sp>
        <p:sp>
          <p:nvSpPr>
            <p:cNvPr id="14" name="Line 17"/>
            <p:cNvSpPr>
              <a:spLocks noChangeShapeType="1"/>
            </p:cNvSpPr>
            <p:nvPr/>
          </p:nvSpPr>
          <p:spPr bwMode="auto">
            <a:xfrm>
              <a:off x="2022" y="1464"/>
              <a:ext cx="1" cy="2034"/>
            </a:xfrm>
            <a:prstGeom prst="line">
              <a:avLst/>
            </a:prstGeom>
            <a:noFill/>
            <a:ln w="22225">
              <a:solidFill>
                <a:srgbClr val="FFFFFF"/>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FFFFFF"/>
                </a:solidFill>
                <a:latin typeface="Arial" pitchFamily="34" charset="0"/>
              </a:endParaRPr>
            </a:p>
          </p:txBody>
        </p:sp>
        <p:sp>
          <p:nvSpPr>
            <p:cNvPr id="15" name="Rectangle 19"/>
            <p:cNvSpPr>
              <a:spLocks noChangeArrowheads="1"/>
            </p:cNvSpPr>
            <p:nvPr/>
          </p:nvSpPr>
          <p:spPr bwMode="auto">
            <a:xfrm>
              <a:off x="5376" y="1329"/>
              <a:ext cx="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altLang="en-US">
                <a:solidFill>
                  <a:srgbClr val="FFFFFF"/>
                </a:solidFill>
                <a:latin typeface="Times New Roman" pitchFamily="18" charset="0"/>
              </a:endParaRPr>
            </a:p>
          </p:txBody>
        </p:sp>
        <p:sp>
          <p:nvSpPr>
            <p:cNvPr id="16" name="Rectangle 20"/>
            <p:cNvSpPr>
              <a:spLocks noChangeArrowheads="1"/>
            </p:cNvSpPr>
            <p:nvPr/>
          </p:nvSpPr>
          <p:spPr bwMode="auto">
            <a:xfrm>
              <a:off x="4704" y="1521"/>
              <a:ext cx="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US" altLang="en-US">
                <a:solidFill>
                  <a:srgbClr val="FFFFFF"/>
                </a:solidFill>
                <a:latin typeface="Times New Roman" pitchFamily="18" charset="0"/>
              </a:endParaRPr>
            </a:p>
          </p:txBody>
        </p:sp>
        <p:sp>
          <p:nvSpPr>
            <p:cNvPr id="17" name="Rectangle 21"/>
            <p:cNvSpPr>
              <a:spLocks noChangeArrowheads="1"/>
            </p:cNvSpPr>
            <p:nvPr/>
          </p:nvSpPr>
          <p:spPr bwMode="auto">
            <a:xfrm>
              <a:off x="1210" y="3192"/>
              <a:ext cx="706"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en-US" altLang="en-US" b="1" dirty="0">
                  <a:solidFill>
                    <a:srgbClr val="000000"/>
                  </a:solidFill>
                  <a:latin typeface="Times New Roman" pitchFamily="18" charset="0"/>
                </a:rPr>
                <a:t>Lung: 48%</a:t>
              </a:r>
            </a:p>
          </p:txBody>
        </p:sp>
        <p:sp>
          <p:nvSpPr>
            <p:cNvPr id="18" name="Rectangle 22"/>
            <p:cNvSpPr>
              <a:spLocks noChangeArrowheads="1"/>
            </p:cNvSpPr>
            <p:nvPr/>
          </p:nvSpPr>
          <p:spPr bwMode="auto">
            <a:xfrm>
              <a:off x="1164" y="2856"/>
              <a:ext cx="776"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en-US" altLang="en-US" b="1" dirty="0">
                  <a:solidFill>
                    <a:srgbClr val="000000"/>
                  </a:solidFill>
                  <a:latin typeface="Times New Roman" pitchFamily="18" charset="0"/>
                </a:rPr>
                <a:t>Breast: 15%</a:t>
              </a:r>
            </a:p>
          </p:txBody>
        </p:sp>
        <p:sp>
          <p:nvSpPr>
            <p:cNvPr id="19" name="Rectangle 23"/>
            <p:cNvSpPr>
              <a:spLocks noChangeArrowheads="1"/>
            </p:cNvSpPr>
            <p:nvPr/>
          </p:nvSpPr>
          <p:spPr bwMode="auto">
            <a:xfrm>
              <a:off x="416" y="2233"/>
              <a:ext cx="1524"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en-US" altLang="en-US" b="1" dirty="0">
                  <a:solidFill>
                    <a:srgbClr val="000000"/>
                  </a:solidFill>
                  <a:latin typeface="Times New Roman" pitchFamily="18" charset="0"/>
                </a:rPr>
                <a:t>Unknown primary: 11%</a:t>
              </a:r>
            </a:p>
          </p:txBody>
        </p:sp>
        <p:sp>
          <p:nvSpPr>
            <p:cNvPr id="20" name="Rectangle 24"/>
            <p:cNvSpPr>
              <a:spLocks noChangeArrowheads="1"/>
            </p:cNvSpPr>
            <p:nvPr/>
          </p:nvSpPr>
          <p:spPr bwMode="auto">
            <a:xfrm>
              <a:off x="976" y="1921"/>
              <a:ext cx="964"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en-US" altLang="en-US" b="1" dirty="0">
                  <a:solidFill>
                    <a:srgbClr val="000000"/>
                  </a:solidFill>
                  <a:latin typeface="Times New Roman" pitchFamily="18" charset="0"/>
                </a:rPr>
                <a:t>Melanoma: 9%</a:t>
              </a:r>
            </a:p>
          </p:txBody>
        </p:sp>
        <p:sp>
          <p:nvSpPr>
            <p:cNvPr id="21" name="Rectangle 25"/>
            <p:cNvSpPr>
              <a:spLocks noChangeArrowheads="1"/>
            </p:cNvSpPr>
            <p:nvPr/>
          </p:nvSpPr>
          <p:spPr bwMode="auto">
            <a:xfrm>
              <a:off x="1266" y="1605"/>
              <a:ext cx="674"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lnSpc>
                  <a:spcPct val="90000"/>
                </a:lnSpc>
                <a:spcBef>
                  <a:spcPct val="0"/>
                </a:spcBef>
                <a:spcAft>
                  <a:spcPct val="0"/>
                </a:spcAft>
              </a:pPr>
              <a:r>
                <a:rPr lang="en-US" altLang="en-US" b="1" dirty="0">
                  <a:solidFill>
                    <a:srgbClr val="000000"/>
                  </a:solidFill>
                  <a:latin typeface="Times New Roman" pitchFamily="18" charset="0"/>
                </a:rPr>
                <a:t>Colon: 5%</a:t>
              </a:r>
            </a:p>
          </p:txBody>
        </p:sp>
        <p:sp>
          <p:nvSpPr>
            <p:cNvPr id="22" name="Text Box 26"/>
            <p:cNvSpPr txBox="1">
              <a:spLocks noChangeArrowheads="1"/>
            </p:cNvSpPr>
            <p:nvPr/>
          </p:nvSpPr>
          <p:spPr bwMode="auto">
            <a:xfrm>
              <a:off x="877" y="1080"/>
              <a:ext cx="120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2000" b="1" u="sng" dirty="0">
                  <a:solidFill>
                    <a:srgbClr val="000000"/>
                  </a:solidFill>
                  <a:latin typeface="Times New Roman" pitchFamily="18" charset="0"/>
                </a:rPr>
                <a:t>Primary Tumor</a:t>
              </a:r>
            </a:p>
          </p:txBody>
        </p:sp>
        <p:sp>
          <p:nvSpPr>
            <p:cNvPr id="23" name="Text Box 27"/>
            <p:cNvSpPr txBox="1">
              <a:spLocks noChangeArrowheads="1"/>
            </p:cNvSpPr>
            <p:nvPr/>
          </p:nvSpPr>
          <p:spPr bwMode="auto">
            <a:xfrm>
              <a:off x="2264" y="1071"/>
              <a:ext cx="2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altLang="en-US" sz="2000" b="1" u="sng" dirty="0">
                  <a:solidFill>
                    <a:srgbClr val="000000"/>
                  </a:solidFill>
                  <a:latin typeface="Times New Roman" pitchFamily="18" charset="0"/>
                </a:rPr>
                <a:t>Relative Prevalence of Brain Metastases</a:t>
              </a:r>
            </a:p>
          </p:txBody>
        </p:sp>
      </p:grpSp>
      <p:sp>
        <p:nvSpPr>
          <p:cNvPr id="2" name="Content Placeholder 1"/>
          <p:cNvSpPr>
            <a:spLocks noGrp="1"/>
          </p:cNvSpPr>
          <p:nvPr>
            <p:ph idx="4294967295"/>
          </p:nvPr>
        </p:nvSpPr>
        <p:spPr>
          <a:xfrm>
            <a:off x="1828800" y="1676400"/>
            <a:ext cx="8458200" cy="1295400"/>
          </a:xfrm>
          <a:prstGeom prst="rect">
            <a:avLst/>
          </a:prstGeom>
        </p:spPr>
        <p:txBody>
          <a:bodyPr/>
          <a:lstStyle/>
          <a:p>
            <a:pPr marL="44450" indent="0">
              <a:buNone/>
            </a:pPr>
            <a:r>
              <a:rPr lang="en-US" dirty="0"/>
              <a:t>Most common source of brain </a:t>
            </a:r>
            <a:r>
              <a:rPr lang="en-US" dirty="0" err="1"/>
              <a:t>mets</a:t>
            </a:r>
            <a:r>
              <a:rPr lang="en-US" dirty="0"/>
              <a:t>: Lung cancer </a:t>
            </a:r>
          </a:p>
        </p:txBody>
      </p:sp>
      <p:sp>
        <p:nvSpPr>
          <p:cNvPr id="3" name="TextBox 2"/>
          <p:cNvSpPr txBox="1"/>
          <p:nvPr/>
        </p:nvSpPr>
        <p:spPr>
          <a:xfrm>
            <a:off x="4191000" y="6324600"/>
            <a:ext cx="6705600" cy="261610"/>
          </a:xfrm>
          <a:prstGeom prst="rect">
            <a:avLst/>
          </a:prstGeom>
          <a:noFill/>
        </p:spPr>
        <p:txBody>
          <a:bodyPr wrap="square" rtlCol="0">
            <a:spAutoFit/>
          </a:bodyPr>
          <a:lstStyle/>
          <a:p>
            <a:r>
              <a:rPr lang="en-US" altLang="en-US" sz="1100" b="1" dirty="0">
                <a:latin typeface="Times New Roman" pitchFamily="18" charset="0"/>
              </a:rPr>
              <a:t>Wen PY, et al. In: </a:t>
            </a:r>
            <a:r>
              <a:rPr lang="en-US" altLang="en-US" sz="1100" b="1" dirty="0" err="1">
                <a:latin typeface="Times New Roman" pitchFamily="18" charset="0"/>
              </a:rPr>
              <a:t>DeVita</a:t>
            </a:r>
            <a:r>
              <a:rPr lang="en-US" altLang="en-US" sz="1100" b="1" dirty="0">
                <a:latin typeface="Times New Roman" pitchFamily="18" charset="0"/>
              </a:rPr>
              <a:t> VT </a:t>
            </a:r>
            <a:r>
              <a:rPr lang="en-US" altLang="en-US" sz="1100" b="1" dirty="0" err="1">
                <a:latin typeface="Times New Roman" pitchFamily="18" charset="0"/>
              </a:rPr>
              <a:t>Jr</a:t>
            </a:r>
            <a:r>
              <a:rPr lang="en-US" altLang="en-US" sz="1100" b="1" dirty="0">
                <a:latin typeface="Times New Roman" pitchFamily="18" charset="0"/>
              </a:rPr>
              <a:t>, et al (</a:t>
            </a:r>
            <a:r>
              <a:rPr lang="en-US" altLang="en-US" sz="1100" b="1" dirty="0" err="1">
                <a:latin typeface="Times New Roman" pitchFamily="18" charset="0"/>
              </a:rPr>
              <a:t>eds</a:t>
            </a:r>
            <a:r>
              <a:rPr lang="en-US" altLang="en-US" sz="1100" b="1" dirty="0">
                <a:latin typeface="Times New Roman" pitchFamily="18" charset="0"/>
              </a:rPr>
              <a:t>). </a:t>
            </a:r>
            <a:r>
              <a:rPr lang="en-US" altLang="en-US" sz="1100" b="1" i="1" dirty="0">
                <a:latin typeface="Times New Roman" pitchFamily="18" charset="0"/>
              </a:rPr>
              <a:t>Cancer: Principles &amp; Practice of Oncology.</a:t>
            </a:r>
            <a:r>
              <a:rPr lang="en-US" altLang="en-US" sz="1100" b="1" dirty="0">
                <a:latin typeface="Times New Roman" pitchFamily="18" charset="0"/>
              </a:rPr>
              <a:t> 2001:2656-2670</a:t>
            </a:r>
            <a:endParaRPr lang="en-US" sz="1100" dirty="0"/>
          </a:p>
        </p:txBody>
      </p:sp>
    </p:spTree>
    <p:extLst>
      <p:ext uri="{BB962C8B-B14F-4D97-AF65-F5344CB8AC3E}">
        <p14:creationId xmlns:p14="http://schemas.microsoft.com/office/powerpoint/2010/main" val="36375795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4294967295"/>
          </p:nvPr>
        </p:nvSpPr>
        <p:spPr>
          <a:xfrm>
            <a:off x="1905000" y="1719263"/>
            <a:ext cx="8407400" cy="4406900"/>
          </a:xfrm>
          <a:prstGeom prst="rect">
            <a:avLst/>
          </a:prstGeom>
        </p:spPr>
        <p:txBody>
          <a:bodyPr>
            <a:normAutofit fontScale="92500" lnSpcReduction="10000"/>
          </a:bodyPr>
          <a:lstStyle/>
          <a:p>
            <a:pPr marL="274320">
              <a:defRPr/>
            </a:pPr>
            <a:r>
              <a:rPr lang="en-US" dirty="0">
                <a:latin typeface="Arial" charset="0"/>
                <a:cs typeface="+mn-cs"/>
              </a:rPr>
              <a:t>Metastasis via </a:t>
            </a:r>
            <a:r>
              <a:rPr lang="en-US" b="1" dirty="0" err="1">
                <a:latin typeface="Arial" charset="0"/>
                <a:cs typeface="+mn-cs"/>
              </a:rPr>
              <a:t>hematogenous</a:t>
            </a:r>
            <a:r>
              <a:rPr lang="en-US" dirty="0">
                <a:latin typeface="Arial" charset="0"/>
                <a:cs typeface="+mn-cs"/>
              </a:rPr>
              <a:t> spread</a:t>
            </a:r>
          </a:p>
          <a:p>
            <a:pPr marL="45720" indent="0">
              <a:buNone/>
              <a:defRPr/>
            </a:pPr>
            <a:endParaRPr lang="en-US" dirty="0">
              <a:latin typeface="Arial" charset="0"/>
              <a:cs typeface="+mn-cs"/>
            </a:endParaRPr>
          </a:p>
          <a:p>
            <a:pPr marL="274320">
              <a:defRPr/>
            </a:pPr>
            <a:r>
              <a:rPr lang="en-US" dirty="0">
                <a:latin typeface="Arial" charset="0"/>
                <a:cs typeface="+mn-cs"/>
              </a:rPr>
              <a:t>Tend to occur directly beneath the gray-white junction where blood vessels decrease in diameter, or the terminal “watershed areas” of arterial circulation</a:t>
            </a:r>
          </a:p>
          <a:p>
            <a:pPr marL="274320">
              <a:defRPr/>
            </a:pPr>
            <a:endParaRPr lang="en-US" dirty="0">
              <a:latin typeface="Arial" charset="0"/>
              <a:cs typeface="+mn-cs"/>
            </a:endParaRPr>
          </a:p>
          <a:p>
            <a:pPr marL="274320">
              <a:defRPr/>
            </a:pPr>
            <a:r>
              <a:rPr lang="en-US" dirty="0">
                <a:latin typeface="Arial" charset="0"/>
                <a:cs typeface="+mn-cs"/>
              </a:rPr>
              <a:t>Distribution according to relative blood flow</a:t>
            </a:r>
          </a:p>
          <a:p>
            <a:pPr marL="548640" lvl="1" indent="-182880">
              <a:defRPr/>
            </a:pPr>
            <a:r>
              <a:rPr lang="en-US" b="1" dirty="0">
                <a:latin typeface="Arial" charset="0"/>
                <a:cs typeface="+mn-cs"/>
              </a:rPr>
              <a:t>Cerebral hemispheres</a:t>
            </a:r>
            <a:r>
              <a:rPr lang="en-US" dirty="0">
                <a:latin typeface="Arial" charset="0"/>
                <a:cs typeface="+mn-cs"/>
              </a:rPr>
              <a:t> (~80%)</a:t>
            </a:r>
          </a:p>
          <a:p>
            <a:pPr marL="548640" lvl="1" indent="-182880">
              <a:defRPr/>
            </a:pPr>
            <a:r>
              <a:rPr lang="en-US" dirty="0">
                <a:latin typeface="Arial" charset="0"/>
                <a:cs typeface="+mn-cs"/>
              </a:rPr>
              <a:t>Cerebellum (15%)</a:t>
            </a:r>
          </a:p>
          <a:p>
            <a:pPr marL="548640" lvl="1" indent="-182880">
              <a:defRPr/>
            </a:pPr>
            <a:r>
              <a:rPr lang="en-US" dirty="0">
                <a:latin typeface="Arial" charset="0"/>
                <a:cs typeface="+mn-cs"/>
              </a:rPr>
              <a:t>Brain stem (5%)</a:t>
            </a:r>
          </a:p>
          <a:p>
            <a:pPr marL="548640" lvl="1" indent="-182880">
              <a:defRPr/>
            </a:pPr>
            <a:r>
              <a:rPr lang="en-US" dirty="0">
                <a:latin typeface="Arial" charset="0"/>
                <a:cs typeface="+mn-cs"/>
              </a:rPr>
              <a:t>Areas receiving more blood tend to have more </a:t>
            </a:r>
            <a:r>
              <a:rPr lang="en-US" dirty="0" err="1">
                <a:latin typeface="Arial" charset="0"/>
                <a:cs typeface="+mn-cs"/>
              </a:rPr>
              <a:t>mets</a:t>
            </a:r>
            <a:endParaRPr lang="en-US" dirty="0">
              <a:latin typeface="Arial" charset="0"/>
              <a:cs typeface="+mn-cs"/>
            </a:endParaRPr>
          </a:p>
          <a:p>
            <a:pPr marL="274320">
              <a:defRPr/>
            </a:pPr>
            <a:endParaRPr lang="en-CA" dirty="0">
              <a:latin typeface="Arial" charset="0"/>
              <a:cs typeface="+mn-cs"/>
            </a:endParaRPr>
          </a:p>
        </p:txBody>
      </p:sp>
      <p:sp>
        <p:nvSpPr>
          <p:cNvPr id="10242" name="Title 1"/>
          <p:cNvSpPr>
            <a:spLocks noGrp="1"/>
          </p:cNvSpPr>
          <p:nvPr>
            <p:ph type="title"/>
          </p:nvPr>
        </p:nvSpPr>
        <p:spPr/>
        <p:txBody>
          <a:bodyPr/>
          <a:lstStyle/>
          <a:p>
            <a:pPr>
              <a:defRPr/>
            </a:pPr>
            <a:r>
              <a:rPr lang="en-CA">
                <a:latin typeface="Arial" charset="0"/>
                <a:cs typeface="+mj-cs"/>
              </a:rPr>
              <a:t>Pathophysiology</a:t>
            </a:r>
          </a:p>
        </p:txBody>
      </p:sp>
    </p:spTree>
    <p:extLst>
      <p:ext uri="{BB962C8B-B14F-4D97-AF65-F5344CB8AC3E}">
        <p14:creationId xmlns:p14="http://schemas.microsoft.com/office/powerpoint/2010/main" val="37133126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4294967295"/>
          </p:nvPr>
        </p:nvSpPr>
        <p:spPr>
          <a:xfrm>
            <a:off x="1905000" y="1719263"/>
            <a:ext cx="8407400" cy="4406900"/>
          </a:xfrm>
          <a:prstGeom prst="rect">
            <a:avLst/>
          </a:prstGeom>
        </p:spPr>
        <p:txBody>
          <a:bodyPr>
            <a:normAutofit fontScale="85000" lnSpcReduction="20000"/>
          </a:bodyPr>
          <a:lstStyle/>
          <a:p>
            <a:pPr marL="388620" indent="-342900">
              <a:defRPr/>
            </a:pPr>
            <a:r>
              <a:rPr lang="en-CA" dirty="0">
                <a:latin typeface="Arial" charset="0"/>
                <a:cs typeface="+mn-cs"/>
              </a:rPr>
              <a:t>Surgery +WBRT</a:t>
            </a:r>
          </a:p>
          <a:p>
            <a:pPr marL="274320">
              <a:defRPr/>
            </a:pPr>
            <a:endParaRPr lang="en-CA" dirty="0">
              <a:latin typeface="Arial" charset="0"/>
              <a:cs typeface="+mn-cs"/>
            </a:endParaRPr>
          </a:p>
          <a:p>
            <a:pPr marL="274320">
              <a:defRPr/>
            </a:pPr>
            <a:r>
              <a:rPr lang="en-CA" dirty="0">
                <a:latin typeface="Arial" charset="0"/>
                <a:cs typeface="+mn-cs"/>
              </a:rPr>
              <a:t> WBRT + SRS</a:t>
            </a:r>
          </a:p>
          <a:p>
            <a:pPr marL="274320">
              <a:defRPr/>
            </a:pPr>
            <a:endParaRPr lang="en-CA" dirty="0">
              <a:latin typeface="Arial" charset="0"/>
              <a:cs typeface="+mn-cs"/>
            </a:endParaRPr>
          </a:p>
          <a:p>
            <a:pPr marL="274320">
              <a:defRPr/>
            </a:pPr>
            <a:r>
              <a:rPr lang="en-CA" dirty="0">
                <a:latin typeface="Arial" charset="0"/>
                <a:cs typeface="+mn-cs"/>
              </a:rPr>
              <a:t> Surgery or SRS alone</a:t>
            </a:r>
          </a:p>
          <a:p>
            <a:pPr marL="274320">
              <a:defRPr/>
            </a:pPr>
            <a:endParaRPr lang="en-CA" dirty="0">
              <a:latin typeface="Arial" charset="0"/>
              <a:cs typeface="+mn-cs"/>
            </a:endParaRPr>
          </a:p>
          <a:p>
            <a:pPr marL="274320">
              <a:defRPr/>
            </a:pPr>
            <a:r>
              <a:rPr lang="en-CA" dirty="0">
                <a:latin typeface="Arial" charset="0"/>
                <a:cs typeface="+mn-cs"/>
              </a:rPr>
              <a:t> Surgery            SRS </a:t>
            </a:r>
          </a:p>
          <a:p>
            <a:pPr marL="274320">
              <a:defRPr/>
            </a:pPr>
            <a:endParaRPr lang="en-CA" dirty="0">
              <a:latin typeface="Arial" charset="0"/>
              <a:cs typeface="+mn-cs"/>
            </a:endParaRPr>
          </a:p>
          <a:p>
            <a:pPr marL="274320">
              <a:defRPr/>
            </a:pPr>
            <a:r>
              <a:rPr lang="en-CA" dirty="0">
                <a:latin typeface="Arial" charset="0"/>
              </a:rPr>
              <a:t>Best supportive care</a:t>
            </a:r>
          </a:p>
          <a:p>
            <a:pPr marL="45720" indent="0">
              <a:buNone/>
              <a:defRPr/>
            </a:pPr>
            <a:endParaRPr lang="en-CA" dirty="0">
              <a:latin typeface="Arial" charset="0"/>
              <a:cs typeface="+mn-cs"/>
            </a:endParaRPr>
          </a:p>
          <a:p>
            <a:pPr marL="274320">
              <a:defRPr/>
            </a:pPr>
            <a:r>
              <a:rPr lang="en-CA" dirty="0">
                <a:latin typeface="Arial" charset="0"/>
                <a:cs typeface="+mn-cs"/>
              </a:rPr>
              <a:t> Chemotherapy</a:t>
            </a:r>
          </a:p>
          <a:p>
            <a:pPr marL="274320">
              <a:defRPr/>
            </a:pPr>
            <a:endParaRPr lang="en-CA" dirty="0">
              <a:latin typeface="Arial" charset="0"/>
              <a:cs typeface="+mn-cs"/>
            </a:endParaRPr>
          </a:p>
        </p:txBody>
      </p:sp>
      <p:sp>
        <p:nvSpPr>
          <p:cNvPr id="17410" name="Rectangle 2"/>
          <p:cNvSpPr>
            <a:spLocks noGrp="1" noChangeArrowheads="1"/>
          </p:cNvSpPr>
          <p:nvPr>
            <p:ph type="title"/>
          </p:nvPr>
        </p:nvSpPr>
        <p:spPr/>
        <p:txBody>
          <a:bodyPr/>
          <a:lstStyle/>
          <a:p>
            <a:pPr>
              <a:defRPr/>
            </a:pPr>
            <a:r>
              <a:rPr lang="en-CA" dirty="0">
                <a:latin typeface="Arial" charset="0"/>
                <a:cs typeface="+mj-cs"/>
              </a:rPr>
              <a:t>Treatment options</a:t>
            </a:r>
          </a:p>
        </p:txBody>
      </p:sp>
      <p:sp>
        <p:nvSpPr>
          <p:cNvPr id="2" name="Right Arrow 1"/>
          <p:cNvSpPr/>
          <p:nvPr/>
        </p:nvSpPr>
        <p:spPr>
          <a:xfrm>
            <a:off x="3505200" y="4038600"/>
            <a:ext cx="7620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442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98600"/>
            <a:ext cx="9144000" cy="3836442"/>
          </a:xfrm>
          <a:prstGeom prst="rect">
            <a:avLst/>
          </a:prstGeom>
        </p:spPr>
      </p:pic>
    </p:spTree>
    <p:extLst>
      <p:ext uri="{BB962C8B-B14F-4D97-AF65-F5344CB8AC3E}">
        <p14:creationId xmlns:p14="http://schemas.microsoft.com/office/powerpoint/2010/main" val="2193983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0"/>
            <a:ext cx="9127901" cy="6858000"/>
          </a:xfrm>
          <a:prstGeom prst="rect">
            <a:avLst/>
          </a:prstGeom>
        </p:spPr>
      </p:pic>
    </p:spTree>
    <p:extLst>
      <p:ext uri="{BB962C8B-B14F-4D97-AF65-F5344CB8AC3E}">
        <p14:creationId xmlns:p14="http://schemas.microsoft.com/office/powerpoint/2010/main" val="3694268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34" y="702732"/>
            <a:ext cx="4961466" cy="5409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44944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501650"/>
            <a:ext cx="8255000" cy="583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TextBox 2"/>
          <p:cNvSpPr txBox="1">
            <a:spLocks noChangeArrowheads="1"/>
          </p:cNvSpPr>
          <p:nvPr/>
        </p:nvSpPr>
        <p:spPr bwMode="auto">
          <a:xfrm>
            <a:off x="2320925" y="6473825"/>
            <a:ext cx="7646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Cell, Vol. 100, 57–70, January 7, 2000, Copyright ã2000 by Cell Press</a:t>
            </a:r>
            <a:endParaRPr lang="en-US" sz="1800"/>
          </a:p>
        </p:txBody>
      </p:sp>
    </p:spTree>
    <p:extLst>
      <p:ext uri="{BB962C8B-B14F-4D97-AF65-F5344CB8AC3E}">
        <p14:creationId xmlns:p14="http://schemas.microsoft.com/office/powerpoint/2010/main" val="5847061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SRS</a:t>
            </a:r>
          </a:p>
        </p:txBody>
      </p:sp>
      <p:pic>
        <p:nvPicPr>
          <p:cNvPr id="3" name="Picture 2"/>
          <p:cNvPicPr>
            <a:picLocks noChangeAspect="1"/>
          </p:cNvPicPr>
          <p:nvPr/>
        </p:nvPicPr>
        <p:blipFill>
          <a:blip r:embed="rId2"/>
          <a:stretch>
            <a:fillRect/>
          </a:stretch>
        </p:blipFill>
        <p:spPr>
          <a:xfrm>
            <a:off x="1524000" y="1926591"/>
            <a:ext cx="9144000" cy="3920549"/>
          </a:xfrm>
          <a:prstGeom prst="rect">
            <a:avLst/>
          </a:prstGeom>
        </p:spPr>
      </p:pic>
    </p:spTree>
    <p:extLst>
      <p:ext uri="{BB962C8B-B14F-4D97-AF65-F5344CB8AC3E}">
        <p14:creationId xmlns:p14="http://schemas.microsoft.com/office/powerpoint/2010/main" val="27936231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47701"/>
            <a:ext cx="9144000" cy="5543367"/>
          </a:xfrm>
          <a:prstGeom prst="rect">
            <a:avLst/>
          </a:prstGeom>
        </p:spPr>
      </p:pic>
      <p:sp>
        <p:nvSpPr>
          <p:cNvPr id="3" name="Rectangle 2"/>
          <p:cNvSpPr/>
          <p:nvPr/>
        </p:nvSpPr>
        <p:spPr>
          <a:xfrm>
            <a:off x="3352800" y="647700"/>
            <a:ext cx="1358900" cy="215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25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73100"/>
            <a:ext cx="9144000" cy="5506688"/>
          </a:xfrm>
          <a:prstGeom prst="rect">
            <a:avLst/>
          </a:prstGeom>
        </p:spPr>
      </p:pic>
      <p:sp>
        <p:nvSpPr>
          <p:cNvPr id="3" name="Rectangle 2"/>
          <p:cNvSpPr/>
          <p:nvPr/>
        </p:nvSpPr>
        <p:spPr>
          <a:xfrm>
            <a:off x="3403600" y="673100"/>
            <a:ext cx="1473200" cy="241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928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69900"/>
            <a:ext cx="9144000" cy="5431070"/>
          </a:xfrm>
          <a:prstGeom prst="rect">
            <a:avLst/>
          </a:prstGeom>
        </p:spPr>
      </p:pic>
      <p:sp>
        <p:nvSpPr>
          <p:cNvPr id="3" name="Rectangle 2"/>
          <p:cNvSpPr/>
          <p:nvPr/>
        </p:nvSpPr>
        <p:spPr>
          <a:xfrm>
            <a:off x="3340100" y="469900"/>
            <a:ext cx="1409700" cy="266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563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673100"/>
            <a:ext cx="9144000" cy="5509660"/>
          </a:xfrm>
          <a:prstGeom prst="rect">
            <a:avLst/>
          </a:prstGeom>
        </p:spPr>
      </p:pic>
      <p:sp>
        <p:nvSpPr>
          <p:cNvPr id="3" name="Rectangle 2"/>
          <p:cNvSpPr/>
          <p:nvPr/>
        </p:nvSpPr>
        <p:spPr>
          <a:xfrm>
            <a:off x="3340100" y="673100"/>
            <a:ext cx="1498600" cy="20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05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990600"/>
            <a:ext cx="9144000" cy="5435194"/>
          </a:xfrm>
          <a:prstGeom prst="rect">
            <a:avLst/>
          </a:prstGeom>
        </p:spPr>
      </p:pic>
      <p:sp>
        <p:nvSpPr>
          <p:cNvPr id="3" name="Rectangle 2"/>
          <p:cNvSpPr/>
          <p:nvPr/>
        </p:nvSpPr>
        <p:spPr>
          <a:xfrm>
            <a:off x="3314700" y="990600"/>
            <a:ext cx="1447800" cy="1651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568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9600" y="393700"/>
            <a:ext cx="8420100" cy="6057900"/>
          </a:xfrm>
          <a:prstGeom prst="rect">
            <a:avLst/>
          </a:prstGeom>
        </p:spPr>
      </p:pic>
    </p:spTree>
    <p:extLst>
      <p:ext uri="{BB962C8B-B14F-4D97-AF65-F5344CB8AC3E}">
        <p14:creationId xmlns:p14="http://schemas.microsoft.com/office/powerpoint/2010/main" val="13197441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5700" y="0"/>
            <a:ext cx="7332602" cy="6858000"/>
          </a:xfrm>
          <a:prstGeom prst="rect">
            <a:avLst/>
          </a:prstGeom>
        </p:spPr>
      </p:pic>
    </p:spTree>
    <p:extLst>
      <p:ext uri="{BB962C8B-B14F-4D97-AF65-F5344CB8AC3E}">
        <p14:creationId xmlns:p14="http://schemas.microsoft.com/office/powerpoint/2010/main" val="1198716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
            <a:ext cx="3872880" cy="3497535"/>
          </a:xfrm>
          <a:prstGeom prst="rect">
            <a:avLst/>
          </a:prstGeom>
        </p:spPr>
      </p:pic>
      <p:pic>
        <p:nvPicPr>
          <p:cNvPr id="4" name="Picture 3"/>
          <p:cNvPicPr>
            <a:picLocks noChangeAspect="1"/>
          </p:cNvPicPr>
          <p:nvPr/>
        </p:nvPicPr>
        <p:blipFill>
          <a:blip r:embed="rId3"/>
          <a:stretch>
            <a:fillRect/>
          </a:stretch>
        </p:blipFill>
        <p:spPr>
          <a:xfrm>
            <a:off x="5537200" y="3935974"/>
            <a:ext cx="5130800" cy="2922026"/>
          </a:xfrm>
          <a:prstGeom prst="rect">
            <a:avLst/>
          </a:prstGeom>
        </p:spPr>
      </p:pic>
    </p:spTree>
    <p:extLst>
      <p:ext uri="{BB962C8B-B14F-4D97-AF65-F5344CB8AC3E}">
        <p14:creationId xmlns:p14="http://schemas.microsoft.com/office/powerpoint/2010/main" val="3964913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BRACHYTHERAPY</a:t>
            </a:r>
          </a:p>
        </p:txBody>
      </p:sp>
      <p:sp>
        <p:nvSpPr>
          <p:cNvPr id="3" name="Content Placeholder 2"/>
          <p:cNvSpPr>
            <a:spLocks noGrp="1"/>
          </p:cNvSpPr>
          <p:nvPr>
            <p:ph sz="quarter" idx="13"/>
          </p:nvPr>
        </p:nvSpPr>
        <p:spPr>
          <a:xfrm>
            <a:off x="1546860" y="1885950"/>
            <a:ext cx="8534400" cy="3474720"/>
          </a:xfrm>
        </p:spPr>
        <p:txBody>
          <a:bodyPr>
            <a:normAutofit lnSpcReduction="10000"/>
          </a:bodyPr>
          <a:lstStyle/>
          <a:p>
            <a:r>
              <a:rPr lang="en-CA" dirty="0"/>
              <a:t>Brachytherapy is a form of radiotherapy where a sealed radiation source is placed inside or next to the area requiring treatment.</a:t>
            </a:r>
          </a:p>
          <a:p>
            <a:pPr lvl="1"/>
            <a:r>
              <a:rPr lang="en-CA" dirty="0"/>
              <a:t>Intracavitary/intraluminal/interstitial</a:t>
            </a:r>
          </a:p>
          <a:p>
            <a:pPr lvl="1"/>
            <a:r>
              <a:rPr lang="en-CA" dirty="0"/>
              <a:t>LDR: 0.4 and 2 Gy/</a:t>
            </a:r>
            <a:r>
              <a:rPr lang="en-CA" dirty="0" err="1"/>
              <a:t>hr</a:t>
            </a:r>
            <a:r>
              <a:rPr lang="en-CA" dirty="0"/>
              <a:t> </a:t>
            </a:r>
          </a:p>
          <a:p>
            <a:pPr lvl="1"/>
            <a:r>
              <a:rPr lang="en-CA" dirty="0"/>
              <a:t>HDR: </a:t>
            </a:r>
            <a:r>
              <a:rPr lang="en-CA" u="sng" dirty="0"/>
              <a:t>&gt;</a:t>
            </a:r>
            <a:r>
              <a:rPr lang="en-CA" dirty="0"/>
              <a:t>12 Gy/</a:t>
            </a:r>
            <a:r>
              <a:rPr lang="en-CA" dirty="0" err="1"/>
              <a:t>hr</a:t>
            </a:r>
            <a:endParaRPr lang="en-CA" dirty="0"/>
          </a:p>
          <a:p>
            <a:r>
              <a:rPr lang="en-CA" dirty="0"/>
              <a:t>Inverse Square Law:</a:t>
            </a:r>
          </a:p>
          <a:p>
            <a:pPr lvl="1"/>
            <a:r>
              <a:rPr lang="en-CA" dirty="0"/>
              <a:t>The tissues around the treated tumour receive a much lower dose than anticipated by other radiation methods.</a:t>
            </a:r>
          </a:p>
          <a:p>
            <a:endParaRPr lang="en-CA" dirty="0"/>
          </a:p>
          <a:p>
            <a:endParaRPr lang="en-CA" dirty="0"/>
          </a:p>
        </p:txBody>
      </p:sp>
    </p:spTree>
    <p:extLst>
      <p:ext uri="{BB962C8B-B14F-4D97-AF65-F5344CB8AC3E}">
        <p14:creationId xmlns:p14="http://schemas.microsoft.com/office/powerpoint/2010/main" val="952308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3833</Words>
  <Application>Microsoft Macintosh PowerPoint</Application>
  <PresentationFormat>Widescreen</PresentationFormat>
  <Paragraphs>421</Paragraphs>
  <Slides>159</Slides>
  <Notes>56</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159</vt:i4>
      </vt:variant>
    </vt:vector>
  </HeadingPairs>
  <TitlesOfParts>
    <vt:vector size="170" baseType="lpstr">
      <vt:lpstr>Arial</vt:lpstr>
      <vt:lpstr>Calibri</vt:lpstr>
      <vt:lpstr>Georgia</vt:lpstr>
      <vt:lpstr>StarSymbol</vt:lpstr>
      <vt:lpstr>Times New Roman</vt:lpstr>
      <vt:lpstr>Trebuchet MS</vt:lpstr>
      <vt:lpstr>Verdana</vt:lpstr>
      <vt:lpstr>Office Theme</vt:lpstr>
      <vt:lpstr>2_Office Theme</vt:lpstr>
      <vt:lpstr>1_Office Theme</vt:lpstr>
      <vt:lpstr>Document</vt:lpstr>
      <vt:lpstr> “CGEA fer de lance de la lute contre le Cancer en RDC” October 2-4, 2023  Thierry M Muanza, BA, MSc, MD, FRCPC A. Professor  Dept. Oncology, Neurosurgery  &amp; Exp. Medicine  McGill University Montreal, Canada</vt:lpstr>
      <vt:lpstr>PowerPoint Presentation</vt:lpstr>
      <vt:lpstr>Disclosure</vt:lpstr>
      <vt:lpstr>Outline</vt:lpstr>
      <vt:lpstr>PowerPoint Presentation</vt:lpstr>
      <vt:lpstr>PowerPoint Presentation</vt:lpstr>
      <vt:lpstr>PowerPoint Presentation</vt:lpstr>
      <vt:lpstr>Hallmarks of Cancer</vt:lpstr>
      <vt:lpstr>PowerPoint Presentation</vt:lpstr>
      <vt:lpstr>Radiobiology &amp; Radiotherapy</vt:lpstr>
      <vt:lpstr> X-rays</vt:lpstr>
      <vt:lpstr>1st Therapeutic use </vt:lpstr>
      <vt:lpstr>Radiobiology &amp; Radiotherapy</vt:lpstr>
      <vt:lpstr>Electromagnetic Radiations</vt:lpstr>
      <vt:lpstr>Radiobiology</vt:lpstr>
      <vt:lpstr>Particulate Radiations</vt:lpstr>
      <vt:lpstr>Absorptions of X-rays</vt:lpstr>
      <vt:lpstr>PowerPoint Presentation</vt:lpstr>
      <vt:lpstr>PowerPoint Presentation</vt:lpstr>
      <vt:lpstr>PowerPoint Presentation</vt:lpstr>
      <vt:lpstr>PowerPoint Presentation</vt:lpstr>
      <vt:lpstr>How much damage needs to be repaired? </vt:lpstr>
      <vt:lpstr>Percent Depth Dose</vt:lpstr>
      <vt:lpstr>Interactions of Charged Particles</vt:lpstr>
      <vt:lpstr>Relative Biological Effectiveness</vt:lpstr>
      <vt:lpstr>Dose Response Curves</vt:lpstr>
      <vt:lpstr>Why Daily treatments? Four R’s of radiotherapy:</vt:lpstr>
      <vt:lpstr>PowerPoint Presentation</vt:lpstr>
      <vt:lpstr>Tumor Oxygenation</vt:lpstr>
      <vt:lpstr>Effect of Oxygen</vt:lpstr>
      <vt:lpstr>Re-oxygenation</vt:lpstr>
      <vt:lpstr>Mechanism of cytotoxicity</vt:lpstr>
      <vt:lpstr>Interactions of Charged Particles</vt:lpstr>
      <vt:lpstr>PowerPoint Presentation</vt:lpstr>
      <vt:lpstr>Cell survival curves</vt:lpstr>
      <vt:lpstr>Cell Survival Curves</vt:lpstr>
      <vt:lpstr>PowerPoint Presentation</vt:lpstr>
      <vt:lpstr>Experimental</vt:lpstr>
      <vt:lpstr>PowerPoint Presentation</vt:lpstr>
      <vt:lpstr>PowerPoint Presentation</vt:lpstr>
      <vt:lpstr>PowerPoint Presentation</vt:lpstr>
      <vt:lpstr>PowerPoint Presentation</vt:lpstr>
      <vt:lpstr>PowerPoint Presentation</vt:lpstr>
      <vt:lpstr>Radiotherapy delivery :</vt:lpstr>
      <vt:lpstr>Linear Accelerator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XRT Treatment Volumes</vt:lpstr>
      <vt:lpstr>Treatment Sequence</vt:lpstr>
      <vt:lpstr>PowerPoint Presentation</vt:lpstr>
      <vt:lpstr>EBRT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Epidemiology</vt:lpstr>
      <vt:lpstr>Pathophysiology</vt:lpstr>
      <vt:lpstr>Treatment options</vt:lpstr>
      <vt:lpstr>PowerPoint Presentation</vt:lpstr>
      <vt:lpstr>PowerPoint Presentation</vt:lpstr>
      <vt:lpstr>PowerPoint Presentation</vt:lpstr>
      <vt:lpstr>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BRACHYTHERAPY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Radiotherapy:</vt:lpstr>
      <vt:lpstr>Role of Radiotherapy:</vt:lpstr>
      <vt:lpstr>Role of Radiotherapy:</vt:lpstr>
      <vt:lpstr>Role of Radiotherapy:</vt:lpstr>
      <vt:lpstr>Timing and clinical manifestation of radiation injury</vt:lpstr>
      <vt:lpstr>Acute versus late injury</vt:lpstr>
      <vt:lpstr>Factors affecting radiation damage</vt:lpstr>
      <vt:lpstr>Total body irradiation </vt:lpstr>
      <vt:lpstr>PowerPoint Presentation</vt:lpstr>
      <vt:lpstr>PowerPoint Presentation</vt:lpstr>
      <vt:lpstr>Radiation-Induced Malignancy</vt:lpstr>
      <vt:lpstr>PowerPoint Presentation</vt:lpstr>
      <vt:lpstr>Charged Particles Therapy</vt:lpstr>
      <vt:lpstr>PowerPoint Presentation</vt:lpstr>
      <vt:lpstr>PowerPoint Presentation</vt:lpstr>
      <vt:lpstr>PowerPoint Presentation</vt:lpstr>
      <vt:lpstr>PowerPoint Presentation</vt:lpstr>
      <vt:lpstr>PowerPoint Presentation</vt:lpstr>
      <vt:lpstr>PowerPoint Presentation</vt:lpstr>
      <vt:lpstr>Charged-particle therapy in cancer: clinical uses and future perspectives </vt:lpstr>
      <vt:lpstr>PowerPoint Presentation</vt:lpstr>
      <vt:lpstr>PowerPoint Presentation</vt:lpstr>
      <vt:lpstr>Charged-particle therapy in cancer: clinical uses and future 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Trials</vt:lpstr>
      <vt:lpstr>PowerPoint Presentation</vt:lpstr>
      <vt:lpstr>PowerPoint Presentation</vt:lpstr>
      <vt:lpstr>PowerPoint Presentation</vt:lpstr>
      <vt:lpstr>PowerPoint Presentation</vt:lpstr>
      <vt:lpstr>PowerPoint Presentation</vt:lpstr>
      <vt:lpstr>Abscopal Effect</vt:lpstr>
      <vt:lpstr>PowerPoint Presentation</vt:lpstr>
      <vt:lpstr>Radiotherapy Fight against Cancer</vt:lpstr>
      <vt:lpstr>Radiotherapy Fight against Cancer</vt:lpstr>
      <vt:lpstr>   AACR 2023 Report</vt:lpstr>
      <vt:lpstr>Conclusions</vt:lpstr>
      <vt:lpstr>PowerPoint Presentation</vt:lpstr>
      <vt:lpstr>Some 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Kinny Kreiswirth</dc:creator>
  <cp:lastModifiedBy>Thierry Muanza</cp:lastModifiedBy>
  <cp:revision>34</cp:revision>
  <dcterms:created xsi:type="dcterms:W3CDTF">2019-09-25T15:25:28Z</dcterms:created>
  <dcterms:modified xsi:type="dcterms:W3CDTF">2023-10-03T10:12:15Z</dcterms:modified>
</cp:coreProperties>
</file>