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6"/>
  </p:notesMasterIdLst>
  <p:sldIdLst>
    <p:sldId id="265" r:id="rId2"/>
    <p:sldId id="256" r:id="rId3"/>
    <p:sldId id="267" r:id="rId4"/>
    <p:sldId id="270" r:id="rId5"/>
    <p:sldId id="271" r:id="rId6"/>
    <p:sldId id="272" r:id="rId7"/>
    <p:sldId id="273" r:id="rId8"/>
    <p:sldId id="274" r:id="rId9"/>
    <p:sldId id="263" r:id="rId10"/>
    <p:sldId id="266" r:id="rId11"/>
    <p:sldId id="257" r:id="rId12"/>
    <p:sldId id="261" r:id="rId13"/>
    <p:sldId id="269" r:id="rId14"/>
    <p:sldId id="275" r:id="rId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13">
          <p15:clr>
            <a:srgbClr val="A4A3A4"/>
          </p15:clr>
        </p15:guide>
        <p15:guide id="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68AA"/>
    <a:srgbClr val="5478B1"/>
    <a:srgbClr val="37B1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19"/>
    <p:restoredTop sz="94676"/>
  </p:normalViewPr>
  <p:slideViewPr>
    <p:cSldViewPr snapToGrid="0">
      <p:cViewPr varScale="1">
        <p:scale>
          <a:sx n="114" d="100"/>
          <a:sy n="114" d="100"/>
        </p:scale>
        <p:origin x="1608" y="176"/>
      </p:cViewPr>
      <p:guideLst>
        <p:guide orient="horz" pos="913"/>
        <p:guide pos="249"/>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4131890"/>
          </a:xfrm>
          <a:prstGeom prst="rect">
            <a:avLst/>
          </a:prstGeom>
          <a:noFill/>
          <a:ln>
            <a:noFill/>
          </a:ln>
        </p:spPr>
        <p:txBody>
          <a:bodyPr spcFirstLastPara="1" wrap="square" lIns="91425" tIns="45700" rIns="91425" bIns="45700" anchor="t" anchorCtr="0">
            <a:noAutofit/>
          </a:bodyPr>
          <a:lstStyle>
            <a:lvl1pPr marL="457200" marR="0" lvl="0" indent="-304800" algn="l" rtl="0">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fa9570a778_0_28:notes"/>
          <p:cNvSpPr txBox="1">
            <a:spLocks noGrp="1"/>
          </p:cNvSpPr>
          <p:nvPr>
            <p:ph type="body" idx="1"/>
          </p:nvPr>
        </p:nvSpPr>
        <p:spPr>
          <a:xfrm>
            <a:off x="685800" y="4400550"/>
            <a:ext cx="5486400" cy="4131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g1fa9570a778_0_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081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fa9570a778_0_28:notes"/>
          <p:cNvSpPr txBox="1">
            <a:spLocks noGrp="1"/>
          </p:cNvSpPr>
          <p:nvPr>
            <p:ph type="body" idx="1"/>
          </p:nvPr>
        </p:nvSpPr>
        <p:spPr>
          <a:xfrm>
            <a:off x="685800" y="4400550"/>
            <a:ext cx="5486400" cy="4131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g1fa9570a778_0_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8110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16a029c6e3_0_8:notes"/>
          <p:cNvSpPr txBox="1">
            <a:spLocks noGrp="1"/>
          </p:cNvSpPr>
          <p:nvPr>
            <p:ph type="body" idx="1"/>
          </p:nvPr>
        </p:nvSpPr>
        <p:spPr>
          <a:xfrm>
            <a:off x="685800" y="4400550"/>
            <a:ext cx="5486400" cy="4131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g216a029c6e3_0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16a029c6e3_0_8:notes"/>
          <p:cNvSpPr txBox="1">
            <a:spLocks noGrp="1"/>
          </p:cNvSpPr>
          <p:nvPr>
            <p:ph type="body" idx="1"/>
          </p:nvPr>
        </p:nvSpPr>
        <p:spPr>
          <a:xfrm>
            <a:off x="685800" y="4400550"/>
            <a:ext cx="5486400" cy="4131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g216a029c6e3_0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6916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fa9570a778_0_28:notes"/>
          <p:cNvSpPr txBox="1">
            <a:spLocks noGrp="1"/>
          </p:cNvSpPr>
          <p:nvPr>
            <p:ph type="body" idx="1"/>
          </p:nvPr>
        </p:nvSpPr>
        <p:spPr>
          <a:xfrm>
            <a:off x="685800" y="4400550"/>
            <a:ext cx="5486400" cy="4131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g1fa9570a778_0_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9407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fa9570a778_0_28:notes"/>
          <p:cNvSpPr txBox="1">
            <a:spLocks noGrp="1"/>
          </p:cNvSpPr>
          <p:nvPr>
            <p:ph type="body" idx="1"/>
          </p:nvPr>
        </p:nvSpPr>
        <p:spPr>
          <a:xfrm>
            <a:off x="685800" y="4400550"/>
            <a:ext cx="5486400" cy="4131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g1fa9570a778_0_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3161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fa9570a778_0_28:notes"/>
          <p:cNvSpPr txBox="1">
            <a:spLocks noGrp="1"/>
          </p:cNvSpPr>
          <p:nvPr>
            <p:ph type="body" idx="1"/>
          </p:nvPr>
        </p:nvSpPr>
        <p:spPr>
          <a:xfrm>
            <a:off x="685800" y="4400550"/>
            <a:ext cx="5486400" cy="4131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g1fa9570a778_0_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161f1fd0f0_0_6:notes"/>
          <p:cNvSpPr txBox="1">
            <a:spLocks noGrp="1"/>
          </p:cNvSpPr>
          <p:nvPr>
            <p:ph type="body" idx="1"/>
          </p:nvPr>
        </p:nvSpPr>
        <p:spPr>
          <a:xfrm>
            <a:off x="685800" y="4400550"/>
            <a:ext cx="5486400" cy="4131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2161f1fd0f0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0447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161f1fd0f0_0_6:notes"/>
          <p:cNvSpPr txBox="1">
            <a:spLocks noGrp="1"/>
          </p:cNvSpPr>
          <p:nvPr>
            <p:ph type="body" idx="1"/>
          </p:nvPr>
        </p:nvSpPr>
        <p:spPr>
          <a:xfrm>
            <a:off x="685800" y="4400550"/>
            <a:ext cx="5486400" cy="4131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2161f1fd0f0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6028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161f1fd0f0_0_6:notes"/>
          <p:cNvSpPr txBox="1">
            <a:spLocks noGrp="1"/>
          </p:cNvSpPr>
          <p:nvPr>
            <p:ph type="body" idx="1"/>
          </p:nvPr>
        </p:nvSpPr>
        <p:spPr>
          <a:xfrm>
            <a:off x="685800" y="4400550"/>
            <a:ext cx="5486400" cy="4131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2161f1fd0f0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9054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161f1fd0f0_0_6:notes"/>
          <p:cNvSpPr txBox="1">
            <a:spLocks noGrp="1"/>
          </p:cNvSpPr>
          <p:nvPr>
            <p:ph type="body" idx="1"/>
          </p:nvPr>
        </p:nvSpPr>
        <p:spPr>
          <a:xfrm>
            <a:off x="685800" y="4400550"/>
            <a:ext cx="5486400" cy="4131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2161f1fd0f0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1066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161f1fd0f0_0_6:notes"/>
          <p:cNvSpPr txBox="1">
            <a:spLocks noGrp="1"/>
          </p:cNvSpPr>
          <p:nvPr>
            <p:ph type="body" idx="1"/>
          </p:nvPr>
        </p:nvSpPr>
        <p:spPr>
          <a:xfrm>
            <a:off x="685800" y="4400550"/>
            <a:ext cx="5486400" cy="4131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2161f1fd0f0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9860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161f1fd0f0_0_6:notes"/>
          <p:cNvSpPr txBox="1">
            <a:spLocks noGrp="1"/>
          </p:cNvSpPr>
          <p:nvPr>
            <p:ph type="body" idx="1"/>
          </p:nvPr>
        </p:nvSpPr>
        <p:spPr>
          <a:xfrm>
            <a:off x="685800" y="4400550"/>
            <a:ext cx="5486400" cy="4131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2161f1fd0f0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2039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fa9570a778_0_28:notes"/>
          <p:cNvSpPr txBox="1">
            <a:spLocks noGrp="1"/>
          </p:cNvSpPr>
          <p:nvPr>
            <p:ph type="body" idx="1"/>
          </p:nvPr>
        </p:nvSpPr>
        <p:spPr>
          <a:xfrm>
            <a:off x="685800" y="4400550"/>
            <a:ext cx="5486400" cy="4131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g1fa9570a778_0_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06687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395288" y="349611"/>
            <a:ext cx="8353425" cy="185525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1"/>
              </a:buClr>
              <a:buSzPts val="6000"/>
              <a:buFont typeface="Arial"/>
              <a:buNone/>
              <a:defRPr sz="6000">
                <a:solidFill>
                  <a:srgbClr val="5478B1"/>
                </a:solidFill>
                <a:latin typeface="Roboto" panose="02000000000000000000" pitchFamily="2" charset="0"/>
                <a:ea typeface="Roboto" panose="02000000000000000000"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2"/>
          <p:cNvSpPr txBox="1">
            <a:spLocks noGrp="1"/>
          </p:cNvSpPr>
          <p:nvPr>
            <p:ph type="subTitle" idx="1"/>
          </p:nvPr>
        </p:nvSpPr>
        <p:spPr>
          <a:xfrm>
            <a:off x="395287" y="2335013"/>
            <a:ext cx="8353425" cy="1525787"/>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Clr>
                <a:schemeClr val="accent2"/>
              </a:buClr>
              <a:buSzPts val="1800"/>
              <a:buNone/>
              <a:defRPr sz="1800" b="1">
                <a:solidFill>
                  <a:srgbClr val="9468AA"/>
                </a:solidFill>
                <a:latin typeface="Roboto" panose="02000000000000000000" pitchFamily="2" charset="0"/>
                <a:ea typeface="Roboto" panose="02000000000000000000" pitchFamily="2" charset="0"/>
              </a:defRPr>
            </a:lvl1pPr>
            <a:lvl2pPr lvl="1" algn="ctr">
              <a:lnSpc>
                <a:spcPct val="100000"/>
              </a:lnSpc>
              <a:spcBef>
                <a:spcPts val="1200"/>
              </a:spcBef>
              <a:spcAft>
                <a:spcPts val="0"/>
              </a:spcAft>
              <a:buClr>
                <a:schemeClr val="dk1"/>
              </a:buClr>
              <a:buSzPts val="2000"/>
              <a:buNone/>
              <a:defRPr sz="2000"/>
            </a:lvl2pPr>
            <a:lvl3pPr lvl="2" algn="ctr">
              <a:lnSpc>
                <a:spcPct val="100000"/>
              </a:lnSpc>
              <a:spcBef>
                <a:spcPts val="800"/>
              </a:spcBef>
              <a:spcAft>
                <a:spcPts val="0"/>
              </a:spcAft>
              <a:buClr>
                <a:schemeClr val="dk1"/>
              </a:buClr>
              <a:buSzPts val="1800"/>
              <a:buNone/>
              <a:defRPr sz="1800"/>
            </a:lvl3pPr>
            <a:lvl4pPr lvl="3" algn="ctr">
              <a:lnSpc>
                <a:spcPct val="100000"/>
              </a:lnSpc>
              <a:spcBef>
                <a:spcPts val="800"/>
              </a:spcBef>
              <a:spcAft>
                <a:spcPts val="0"/>
              </a:spcAft>
              <a:buClr>
                <a:schemeClr val="dk1"/>
              </a:buClr>
              <a:buSzPts val="1600"/>
              <a:buNone/>
              <a:defRPr sz="1600"/>
            </a:lvl4pPr>
            <a:lvl5pPr lvl="4" algn="ctr">
              <a:lnSpc>
                <a:spcPct val="100000"/>
              </a:lnSpc>
              <a:spcBef>
                <a:spcPts val="800"/>
              </a:spcBef>
              <a:spcAft>
                <a:spcPts val="0"/>
              </a:spcAft>
              <a:buClr>
                <a:schemeClr val="dk1"/>
              </a:buClr>
              <a:buSzPts val="1600"/>
              <a:buNone/>
              <a:defRPr sz="1600"/>
            </a:lvl5pPr>
            <a:lvl6pPr lvl="5" algn="ctr">
              <a:lnSpc>
                <a:spcPct val="90000"/>
              </a:lnSpc>
              <a:spcBef>
                <a:spcPts val="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2"/>
          <p:cNvSpPr txBox="1">
            <a:spLocks noGrp="1"/>
          </p:cNvSpPr>
          <p:nvPr>
            <p:ph type="body" idx="2"/>
          </p:nvPr>
        </p:nvSpPr>
        <p:spPr>
          <a:xfrm>
            <a:off x="400043" y="4096779"/>
            <a:ext cx="8348669" cy="700373"/>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800"/>
              <a:buNone/>
              <a:defRPr sz="1800">
                <a:latin typeface="Roboto" panose="02000000000000000000" pitchFamily="2" charset="0"/>
                <a:ea typeface="Roboto" panose="02000000000000000000" pitchFamily="2" charset="0"/>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 name="Immagine 3">
            <a:extLst>
              <a:ext uri="{FF2B5EF4-FFF2-40B4-BE49-F238E27FC236}">
                <a16:creationId xmlns:a16="http://schemas.microsoft.com/office/drawing/2014/main" id="{01A82113-4EE2-A325-3EF7-2EE0D0EFC815}"/>
              </a:ext>
            </a:extLst>
          </p:cNvPr>
          <p:cNvPicPr>
            <a:picLocks noChangeAspect="1"/>
          </p:cNvPicPr>
          <p:nvPr userDrawn="1"/>
        </p:nvPicPr>
        <p:blipFill>
          <a:blip r:embed="rId2"/>
          <a:stretch>
            <a:fillRect/>
          </a:stretch>
        </p:blipFill>
        <p:spPr>
          <a:xfrm>
            <a:off x="7118432" y="6204859"/>
            <a:ext cx="1920753" cy="65586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Text and 2 Objects">
  <p:cSld name="Title, Text and 2 Objects">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395287" y="349611"/>
            <a:ext cx="8353425" cy="4510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solidFill>
                  <a:srgbClr val="5478B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8"/>
          <p:cNvSpPr txBox="1">
            <a:spLocks noGrp="1"/>
          </p:cNvSpPr>
          <p:nvPr>
            <p:ph type="body" idx="1"/>
          </p:nvPr>
        </p:nvSpPr>
        <p:spPr>
          <a:xfrm>
            <a:off x="395287" y="817500"/>
            <a:ext cx="8364699" cy="379252"/>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accent2"/>
              </a:buClr>
              <a:buSzPts val="1800"/>
              <a:buNone/>
              <a:defRPr b="1">
                <a:solidFill>
                  <a:srgbClr val="9468AA"/>
                </a:solidFill>
              </a:defRPr>
            </a:lvl1pPr>
            <a:lvl2pPr marL="914400" lvl="1" indent="-228600" algn="l">
              <a:lnSpc>
                <a:spcPct val="100000"/>
              </a:lnSpc>
              <a:spcBef>
                <a:spcPts val="0"/>
              </a:spcBef>
              <a:spcAft>
                <a:spcPts val="0"/>
              </a:spcAft>
              <a:buClr>
                <a:schemeClr val="dk1"/>
              </a:buClr>
              <a:buSzPts val="1600"/>
              <a:buNone/>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8"/>
          <p:cNvSpPr txBox="1">
            <a:spLocks noGrp="1"/>
          </p:cNvSpPr>
          <p:nvPr>
            <p:ph type="body" idx="2"/>
          </p:nvPr>
        </p:nvSpPr>
        <p:spPr>
          <a:xfrm>
            <a:off x="395289" y="1406427"/>
            <a:ext cx="4105276" cy="2454374"/>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8"/>
          <p:cNvSpPr txBox="1">
            <a:spLocks noGrp="1"/>
          </p:cNvSpPr>
          <p:nvPr>
            <p:ph type="body" idx="3"/>
          </p:nvPr>
        </p:nvSpPr>
        <p:spPr>
          <a:xfrm>
            <a:off x="395289" y="3963533"/>
            <a:ext cx="4105276" cy="2454374"/>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8"/>
          <p:cNvSpPr txBox="1">
            <a:spLocks noGrp="1"/>
          </p:cNvSpPr>
          <p:nvPr>
            <p:ph type="body" idx="4"/>
          </p:nvPr>
        </p:nvSpPr>
        <p:spPr>
          <a:xfrm>
            <a:off x="4643438" y="1449389"/>
            <a:ext cx="4105274" cy="2411411"/>
          </a:xfrm>
          <a:prstGeom prst="rect">
            <a:avLst/>
          </a:prstGeom>
          <a:solidFill>
            <a:srgbClr val="F2F2F2"/>
          </a:solidFill>
          <a:ln>
            <a:noFill/>
          </a:ln>
        </p:spPr>
        <p:txBody>
          <a:bodyPr spcFirstLastPara="1" wrap="square" lIns="72000" tIns="36000" rIns="72000" bIns="36000" anchor="t" anchorCtr="0">
            <a:noAutofit/>
          </a:bodyPr>
          <a:lstStyle>
            <a:lvl1pPr marL="457200" lvl="0" indent="-228600" algn="l">
              <a:lnSpc>
                <a:spcPct val="110000"/>
              </a:lnSpc>
              <a:spcBef>
                <a:spcPts val="0"/>
              </a:spcBef>
              <a:spcAft>
                <a:spcPts val="0"/>
              </a:spcAft>
              <a:buClr>
                <a:schemeClr val="dk1"/>
              </a:buClr>
              <a:buSzPts val="1800"/>
              <a:buNone/>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8"/>
          <p:cNvSpPr txBox="1">
            <a:spLocks noGrp="1"/>
          </p:cNvSpPr>
          <p:nvPr>
            <p:ph type="body" idx="5"/>
          </p:nvPr>
        </p:nvSpPr>
        <p:spPr>
          <a:xfrm>
            <a:off x="4643438" y="4005263"/>
            <a:ext cx="4105274" cy="2412644"/>
          </a:xfrm>
          <a:prstGeom prst="rect">
            <a:avLst/>
          </a:prstGeom>
          <a:solidFill>
            <a:srgbClr val="F2F2F2"/>
          </a:solidFill>
          <a:ln>
            <a:noFill/>
          </a:ln>
        </p:spPr>
        <p:txBody>
          <a:bodyPr spcFirstLastPara="1" wrap="square" lIns="72000" tIns="36000" rIns="72000" bIns="36000" anchor="t" anchorCtr="0">
            <a:noAutofit/>
          </a:bodyPr>
          <a:lstStyle>
            <a:lvl1pPr marL="457200" lvl="0" indent="-228600" algn="l">
              <a:lnSpc>
                <a:spcPct val="110000"/>
              </a:lnSpc>
              <a:spcBef>
                <a:spcPts val="0"/>
              </a:spcBef>
              <a:spcAft>
                <a:spcPts val="0"/>
              </a:spcAft>
              <a:buClr>
                <a:schemeClr val="dk1"/>
              </a:buClr>
              <a:buSzPts val="1800"/>
              <a:buNone/>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8"/>
          <p:cNvSpPr txBox="1">
            <a:spLocks noGrp="1"/>
          </p:cNvSpPr>
          <p:nvPr>
            <p:ph type="ftr" idx="11"/>
          </p:nvPr>
        </p:nvSpPr>
        <p:spPr>
          <a:xfrm>
            <a:off x="1030147" y="6580800"/>
            <a:ext cx="7034241" cy="16724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Text and 2 Objects" preserve="1">
  <p:cSld name="1_Title, Text and 2 Objects">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395287" y="349611"/>
            <a:ext cx="8353425" cy="4510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solidFill>
                  <a:srgbClr val="5478B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8"/>
          <p:cNvSpPr txBox="1">
            <a:spLocks noGrp="1"/>
          </p:cNvSpPr>
          <p:nvPr>
            <p:ph type="body" idx="1"/>
          </p:nvPr>
        </p:nvSpPr>
        <p:spPr>
          <a:xfrm>
            <a:off x="395287" y="817500"/>
            <a:ext cx="8364699" cy="379252"/>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accent2"/>
              </a:buClr>
              <a:buSzPts val="1800"/>
              <a:buNone/>
              <a:defRPr b="1">
                <a:solidFill>
                  <a:srgbClr val="9468AA"/>
                </a:solidFill>
              </a:defRPr>
            </a:lvl1pPr>
            <a:lvl2pPr marL="914400" lvl="1" indent="-228600" algn="l">
              <a:lnSpc>
                <a:spcPct val="100000"/>
              </a:lnSpc>
              <a:spcBef>
                <a:spcPts val="0"/>
              </a:spcBef>
              <a:spcAft>
                <a:spcPts val="0"/>
              </a:spcAft>
              <a:buClr>
                <a:schemeClr val="dk1"/>
              </a:buClr>
              <a:buSzPts val="1600"/>
              <a:buNone/>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8"/>
          <p:cNvSpPr txBox="1">
            <a:spLocks noGrp="1"/>
          </p:cNvSpPr>
          <p:nvPr>
            <p:ph type="body" idx="2"/>
          </p:nvPr>
        </p:nvSpPr>
        <p:spPr>
          <a:xfrm>
            <a:off x="395289" y="1406427"/>
            <a:ext cx="4105276" cy="2454374"/>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8"/>
          <p:cNvSpPr txBox="1">
            <a:spLocks noGrp="1"/>
          </p:cNvSpPr>
          <p:nvPr>
            <p:ph type="body" idx="3"/>
          </p:nvPr>
        </p:nvSpPr>
        <p:spPr>
          <a:xfrm>
            <a:off x="395289" y="3963533"/>
            <a:ext cx="4105276" cy="2454374"/>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8"/>
          <p:cNvSpPr txBox="1">
            <a:spLocks noGrp="1"/>
          </p:cNvSpPr>
          <p:nvPr>
            <p:ph type="body" idx="4"/>
          </p:nvPr>
        </p:nvSpPr>
        <p:spPr>
          <a:xfrm>
            <a:off x="4643438" y="1449389"/>
            <a:ext cx="4105274" cy="2411411"/>
          </a:xfrm>
          <a:prstGeom prst="rect">
            <a:avLst/>
          </a:prstGeom>
          <a:solidFill>
            <a:srgbClr val="F2F2F2"/>
          </a:solidFill>
          <a:ln>
            <a:noFill/>
          </a:ln>
        </p:spPr>
        <p:txBody>
          <a:bodyPr spcFirstLastPara="1" wrap="square" lIns="72000" tIns="36000" rIns="72000" bIns="36000" anchor="t" anchorCtr="0">
            <a:noAutofit/>
          </a:bodyPr>
          <a:lstStyle>
            <a:lvl1pPr marL="457200" lvl="0" indent="-228600" algn="l">
              <a:lnSpc>
                <a:spcPct val="110000"/>
              </a:lnSpc>
              <a:spcBef>
                <a:spcPts val="0"/>
              </a:spcBef>
              <a:spcAft>
                <a:spcPts val="0"/>
              </a:spcAft>
              <a:buClr>
                <a:schemeClr val="dk1"/>
              </a:buClr>
              <a:buSzPts val="1800"/>
              <a:buNone/>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8"/>
          <p:cNvSpPr txBox="1">
            <a:spLocks noGrp="1"/>
          </p:cNvSpPr>
          <p:nvPr>
            <p:ph type="body" idx="5"/>
          </p:nvPr>
        </p:nvSpPr>
        <p:spPr>
          <a:xfrm>
            <a:off x="4643438" y="4005263"/>
            <a:ext cx="4105274" cy="2412644"/>
          </a:xfrm>
          <a:prstGeom prst="rect">
            <a:avLst/>
          </a:prstGeom>
          <a:solidFill>
            <a:srgbClr val="F2F2F2"/>
          </a:solidFill>
          <a:ln>
            <a:noFill/>
          </a:ln>
        </p:spPr>
        <p:txBody>
          <a:bodyPr spcFirstLastPara="1" wrap="square" lIns="72000" tIns="36000" rIns="72000" bIns="36000" anchor="t" anchorCtr="0">
            <a:noAutofit/>
          </a:bodyPr>
          <a:lstStyle>
            <a:lvl1pPr marL="457200" lvl="0" indent="-228600" algn="l">
              <a:lnSpc>
                <a:spcPct val="110000"/>
              </a:lnSpc>
              <a:spcBef>
                <a:spcPts val="0"/>
              </a:spcBef>
              <a:spcAft>
                <a:spcPts val="0"/>
              </a:spcAft>
              <a:buClr>
                <a:schemeClr val="dk1"/>
              </a:buClr>
              <a:buSzPts val="1800"/>
              <a:buNone/>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8"/>
          <p:cNvSpPr txBox="1">
            <a:spLocks noGrp="1"/>
          </p:cNvSpPr>
          <p:nvPr>
            <p:ph type="ftr" idx="11"/>
          </p:nvPr>
        </p:nvSpPr>
        <p:spPr>
          <a:xfrm>
            <a:off x="1030147" y="6580800"/>
            <a:ext cx="7034241" cy="16724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pic>
        <p:nvPicPr>
          <p:cNvPr id="2" name="Immagine 1">
            <a:extLst>
              <a:ext uri="{FF2B5EF4-FFF2-40B4-BE49-F238E27FC236}">
                <a16:creationId xmlns:a16="http://schemas.microsoft.com/office/drawing/2014/main" id="{8221EF27-6F78-4E4E-CE72-4F2B306D2D3C}"/>
              </a:ext>
            </a:extLst>
          </p:cNvPr>
          <p:cNvPicPr>
            <a:picLocks noChangeAspect="1"/>
          </p:cNvPicPr>
          <p:nvPr userDrawn="1"/>
        </p:nvPicPr>
        <p:blipFill>
          <a:blip r:embed="rId2"/>
          <a:stretch>
            <a:fillRect/>
          </a:stretch>
        </p:blipFill>
        <p:spPr>
          <a:xfrm>
            <a:off x="7118432" y="6204859"/>
            <a:ext cx="1920753" cy="655867"/>
          </a:xfrm>
          <a:prstGeom prst="rect">
            <a:avLst/>
          </a:prstGeom>
        </p:spPr>
      </p:pic>
    </p:spTree>
    <p:extLst>
      <p:ext uri="{BB962C8B-B14F-4D97-AF65-F5344CB8AC3E}">
        <p14:creationId xmlns:p14="http://schemas.microsoft.com/office/powerpoint/2010/main" val="7435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Picture">
  <p:cSld name="Title and Picture">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395287" y="349611"/>
            <a:ext cx="8353425" cy="4510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solidFill>
                  <a:srgbClr val="5478B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6" name="Google Shape;56;p9"/>
          <p:cNvSpPr txBox="1">
            <a:spLocks noGrp="1"/>
          </p:cNvSpPr>
          <p:nvPr>
            <p:ph type="body" idx="1"/>
          </p:nvPr>
        </p:nvSpPr>
        <p:spPr>
          <a:xfrm>
            <a:off x="395287" y="817500"/>
            <a:ext cx="8364699" cy="379252"/>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accent2"/>
              </a:buClr>
              <a:buSzPts val="1800"/>
              <a:buNone/>
              <a:defRPr b="1">
                <a:solidFill>
                  <a:srgbClr val="9468AA"/>
                </a:solidFill>
              </a:defRPr>
            </a:lvl1pPr>
            <a:lvl2pPr marL="914400" lvl="1" indent="-228600" algn="l">
              <a:lnSpc>
                <a:spcPct val="100000"/>
              </a:lnSpc>
              <a:spcBef>
                <a:spcPts val="0"/>
              </a:spcBef>
              <a:spcAft>
                <a:spcPts val="0"/>
              </a:spcAft>
              <a:buClr>
                <a:schemeClr val="dk1"/>
              </a:buClr>
              <a:buSzPts val="1600"/>
              <a:buNone/>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9"/>
          <p:cNvSpPr>
            <a:spLocks noGrp="1"/>
          </p:cNvSpPr>
          <p:nvPr>
            <p:ph type="pic" idx="2"/>
          </p:nvPr>
        </p:nvSpPr>
        <p:spPr>
          <a:xfrm>
            <a:off x="395288" y="1449388"/>
            <a:ext cx="8353424" cy="4967287"/>
          </a:xfrm>
          <a:prstGeom prst="rect">
            <a:avLst/>
          </a:prstGeom>
          <a:solidFill>
            <a:srgbClr val="F2F2F2"/>
          </a:solidFill>
          <a:ln>
            <a:noFill/>
          </a:ln>
        </p:spPr>
      </p:sp>
      <p:sp>
        <p:nvSpPr>
          <p:cNvPr id="58" name="Google Shape;58;p9"/>
          <p:cNvSpPr txBox="1">
            <a:spLocks noGrp="1"/>
          </p:cNvSpPr>
          <p:nvPr>
            <p:ph type="ftr" idx="11"/>
          </p:nvPr>
        </p:nvSpPr>
        <p:spPr>
          <a:xfrm>
            <a:off x="995423" y="6580800"/>
            <a:ext cx="7068965" cy="2772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ontact">
  <p:cSld name="Contact">
    <p:spTree>
      <p:nvGrpSpPr>
        <p:cNvPr id="1" name="Shape 59"/>
        <p:cNvGrpSpPr/>
        <p:nvPr/>
      </p:nvGrpSpPr>
      <p:grpSpPr>
        <a:xfrm>
          <a:off x="0" y="0"/>
          <a:ext cx="0" cy="0"/>
          <a:chOff x="0" y="0"/>
          <a:chExt cx="0" cy="0"/>
        </a:xfrm>
      </p:grpSpPr>
      <p:sp>
        <p:nvSpPr>
          <p:cNvPr id="60" name="Google Shape;60;p10"/>
          <p:cNvSpPr/>
          <p:nvPr/>
        </p:nvSpPr>
        <p:spPr>
          <a:xfrm>
            <a:off x="395288" y="3980131"/>
            <a:ext cx="4572000" cy="373107"/>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en-US" sz="1800" b="1" i="0" u="none" strike="noStrike" cap="none">
                <a:solidFill>
                  <a:schemeClr val="dk1"/>
                </a:solidFill>
                <a:latin typeface="Arial"/>
                <a:ea typeface="Arial"/>
                <a:cs typeface="Arial"/>
                <a:sym typeface="Arial"/>
              </a:rPr>
              <a:t>Contact</a:t>
            </a:r>
            <a:endParaRPr/>
          </a:p>
        </p:txBody>
      </p:sp>
      <p:sp>
        <p:nvSpPr>
          <p:cNvPr id="61" name="Google Shape;61;p10"/>
          <p:cNvSpPr/>
          <p:nvPr/>
        </p:nvSpPr>
        <p:spPr>
          <a:xfrm>
            <a:off x="395288" y="4516739"/>
            <a:ext cx="2700548" cy="1899935"/>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None/>
            </a:pPr>
            <a:r>
              <a:rPr lang="it-IT" sz="1800" b="0" i="0" u="none" strike="noStrike" cap="none" dirty="0">
                <a:solidFill>
                  <a:schemeClr val="dk1"/>
                </a:solidFill>
                <a:latin typeface="Arial"/>
                <a:ea typeface="Arial"/>
                <a:cs typeface="Arial"/>
                <a:sym typeface="Arial"/>
              </a:rPr>
              <a:t>OSCARS</a:t>
            </a:r>
            <a:endParaRPr dirty="0"/>
          </a:p>
          <a:p>
            <a:pPr marL="0" marR="0" lvl="0" indent="0" algn="l" rtl="0">
              <a:lnSpc>
                <a:spcPct val="120000"/>
              </a:lnSpc>
              <a:spcBef>
                <a:spcPts val="0"/>
              </a:spcBef>
              <a:spcAft>
                <a:spcPts val="0"/>
              </a:spcAft>
              <a:buNone/>
            </a:pPr>
            <a:endParaRPr sz="1800" b="0" i="0" u="none" strike="noStrike" cap="none" dirty="0">
              <a:solidFill>
                <a:schemeClr val="dk1"/>
              </a:solidFill>
              <a:latin typeface="Arial"/>
              <a:ea typeface="Arial"/>
              <a:cs typeface="Arial"/>
              <a:sym typeface="Arial"/>
            </a:endParaRPr>
          </a:p>
          <a:p>
            <a:pPr marL="0" marR="0" lvl="0" indent="0" algn="l" rtl="0">
              <a:lnSpc>
                <a:spcPct val="120000"/>
              </a:lnSpc>
              <a:spcBef>
                <a:spcPts val="0"/>
              </a:spcBef>
              <a:spcAft>
                <a:spcPts val="0"/>
              </a:spcAft>
              <a:buNone/>
            </a:pPr>
            <a:r>
              <a:rPr lang="en-US" sz="1800" b="0" i="0" u="none" strike="noStrike" cap="none" dirty="0" err="1">
                <a:solidFill>
                  <a:schemeClr val="dk1"/>
                </a:solidFill>
                <a:latin typeface="Arial"/>
                <a:ea typeface="Arial"/>
                <a:cs typeface="Arial"/>
                <a:sym typeface="Arial"/>
              </a:rPr>
              <a:t>www.oscars.eu</a:t>
            </a:r>
            <a:endParaRPr dirty="0"/>
          </a:p>
        </p:txBody>
      </p:sp>
      <p:sp>
        <p:nvSpPr>
          <p:cNvPr id="62" name="Google Shape;62;p10"/>
          <p:cNvSpPr txBox="1">
            <a:spLocks noGrp="1"/>
          </p:cNvSpPr>
          <p:nvPr>
            <p:ph type="body" idx="1"/>
          </p:nvPr>
        </p:nvSpPr>
        <p:spPr>
          <a:xfrm>
            <a:off x="3599891" y="4516739"/>
            <a:ext cx="5148821" cy="1899936"/>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1"/>
              </a:buClr>
              <a:buSzPts val="1800"/>
              <a:buNone/>
              <a:defRPr/>
            </a:lvl1pPr>
            <a:lvl2pPr marL="914400" lvl="1" indent="-228600" algn="l">
              <a:lnSpc>
                <a:spcPct val="100000"/>
              </a:lnSpc>
              <a:spcBef>
                <a:spcPts val="0"/>
              </a:spcBef>
              <a:spcAft>
                <a:spcPts val="0"/>
              </a:spcAft>
              <a:buClr>
                <a:schemeClr val="dk1"/>
              </a:buClr>
              <a:buSzPts val="1600"/>
              <a:buNone/>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el und Inhalt">
  <p:cSld name="Titel und Inhalt">
    <p:spTree>
      <p:nvGrpSpPr>
        <p:cNvPr id="1" name="Shape 63"/>
        <p:cNvGrpSpPr/>
        <p:nvPr/>
      </p:nvGrpSpPr>
      <p:grpSpPr>
        <a:xfrm>
          <a:off x="0" y="0"/>
          <a:ext cx="0" cy="0"/>
          <a:chOff x="0" y="0"/>
          <a:chExt cx="0" cy="0"/>
        </a:xfrm>
      </p:grpSpPr>
      <p:sp>
        <p:nvSpPr>
          <p:cNvPr id="64" name="Google Shape;64;p11"/>
          <p:cNvSpPr txBox="1">
            <a:spLocks noGrp="1"/>
          </p:cNvSpPr>
          <p:nvPr>
            <p:ph type="title"/>
          </p:nvPr>
        </p:nvSpPr>
        <p:spPr>
          <a:xfrm>
            <a:off x="395287" y="349611"/>
            <a:ext cx="8353425" cy="4510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solidFill>
                  <a:srgbClr val="5478B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1"/>
          <p:cNvSpPr txBox="1">
            <a:spLocks noGrp="1"/>
          </p:cNvSpPr>
          <p:nvPr>
            <p:ph type="body" idx="1"/>
          </p:nvPr>
        </p:nvSpPr>
        <p:spPr>
          <a:xfrm>
            <a:off x="395287" y="817500"/>
            <a:ext cx="8364699" cy="379252"/>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accent2"/>
              </a:buClr>
              <a:buSzPts val="1800"/>
              <a:buNone/>
              <a:defRPr b="1">
                <a:solidFill>
                  <a:srgbClr val="9468AA"/>
                </a:solidFill>
              </a:defRPr>
            </a:lvl1pPr>
            <a:lvl2pPr marL="914400" lvl="1" indent="-228600" algn="l">
              <a:lnSpc>
                <a:spcPct val="100000"/>
              </a:lnSpc>
              <a:spcBef>
                <a:spcPts val="0"/>
              </a:spcBef>
              <a:spcAft>
                <a:spcPts val="0"/>
              </a:spcAft>
              <a:buClr>
                <a:schemeClr val="dk1"/>
              </a:buClr>
              <a:buSzPts val="1600"/>
              <a:buNone/>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11"/>
          <p:cNvSpPr txBox="1">
            <a:spLocks noGrp="1"/>
          </p:cNvSpPr>
          <p:nvPr>
            <p:ph type="body" idx="2"/>
          </p:nvPr>
        </p:nvSpPr>
        <p:spPr>
          <a:xfrm>
            <a:off x="395287" y="1406426"/>
            <a:ext cx="8353425" cy="5010249"/>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1"/>
          <p:cNvSpPr txBox="1">
            <a:spLocks noGrp="1"/>
          </p:cNvSpPr>
          <p:nvPr>
            <p:ph type="ftr" idx="11"/>
          </p:nvPr>
        </p:nvSpPr>
        <p:spPr>
          <a:xfrm>
            <a:off x="1099595" y="6580800"/>
            <a:ext cx="6964793" cy="17881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r Titel">
  <p:cSld name="Nur Titel">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395287" y="349611"/>
            <a:ext cx="8353425" cy="4510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solidFill>
                  <a:srgbClr val="5478B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0" name="Google Shape;70;p12"/>
          <p:cNvSpPr txBox="1">
            <a:spLocks noGrp="1"/>
          </p:cNvSpPr>
          <p:nvPr>
            <p:ph type="body" idx="1"/>
          </p:nvPr>
        </p:nvSpPr>
        <p:spPr>
          <a:xfrm>
            <a:off x="395287" y="817500"/>
            <a:ext cx="8364699" cy="379252"/>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accent2"/>
              </a:buClr>
              <a:buSzPts val="1800"/>
              <a:buNone/>
              <a:defRPr b="1">
                <a:solidFill>
                  <a:srgbClr val="9468AA"/>
                </a:solidFill>
              </a:defRPr>
            </a:lvl1pPr>
            <a:lvl2pPr marL="914400" lvl="1" indent="-228600" algn="l">
              <a:lnSpc>
                <a:spcPct val="100000"/>
              </a:lnSpc>
              <a:spcBef>
                <a:spcPts val="0"/>
              </a:spcBef>
              <a:spcAft>
                <a:spcPts val="0"/>
              </a:spcAft>
              <a:buClr>
                <a:schemeClr val="dk1"/>
              </a:buClr>
              <a:buSzPts val="1600"/>
              <a:buNone/>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2"/>
          <p:cNvSpPr txBox="1">
            <a:spLocks noGrp="1"/>
          </p:cNvSpPr>
          <p:nvPr>
            <p:ph type="ftr" idx="11"/>
          </p:nvPr>
        </p:nvSpPr>
        <p:spPr>
          <a:xfrm>
            <a:off x="1053296" y="6580800"/>
            <a:ext cx="7011092" cy="167241"/>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preserve="1">
  <p:cSld name="1_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395288" y="349611"/>
            <a:ext cx="8353425" cy="185525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1"/>
              </a:buClr>
              <a:buSzPts val="6000"/>
              <a:buFont typeface="Arial"/>
              <a:buNone/>
              <a:defRPr sz="6000">
                <a:solidFill>
                  <a:srgbClr val="5478B1"/>
                </a:solidFill>
                <a:latin typeface="Roboto" panose="02000000000000000000" pitchFamily="2" charset="0"/>
                <a:ea typeface="Roboto" panose="02000000000000000000"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2"/>
          <p:cNvSpPr txBox="1">
            <a:spLocks noGrp="1"/>
          </p:cNvSpPr>
          <p:nvPr>
            <p:ph type="subTitle" idx="1"/>
          </p:nvPr>
        </p:nvSpPr>
        <p:spPr>
          <a:xfrm>
            <a:off x="395287" y="2335013"/>
            <a:ext cx="8353425" cy="1525787"/>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Clr>
                <a:schemeClr val="accent2"/>
              </a:buClr>
              <a:buSzPts val="1800"/>
              <a:buNone/>
              <a:defRPr sz="1800" b="1">
                <a:solidFill>
                  <a:srgbClr val="9468AA"/>
                </a:solidFill>
                <a:latin typeface="Roboto" panose="02000000000000000000" pitchFamily="2" charset="0"/>
                <a:ea typeface="Roboto" panose="02000000000000000000" pitchFamily="2" charset="0"/>
              </a:defRPr>
            </a:lvl1pPr>
            <a:lvl2pPr lvl="1" algn="ctr">
              <a:lnSpc>
                <a:spcPct val="100000"/>
              </a:lnSpc>
              <a:spcBef>
                <a:spcPts val="1200"/>
              </a:spcBef>
              <a:spcAft>
                <a:spcPts val="0"/>
              </a:spcAft>
              <a:buClr>
                <a:schemeClr val="dk1"/>
              </a:buClr>
              <a:buSzPts val="2000"/>
              <a:buNone/>
              <a:defRPr sz="2000"/>
            </a:lvl2pPr>
            <a:lvl3pPr lvl="2" algn="ctr">
              <a:lnSpc>
                <a:spcPct val="100000"/>
              </a:lnSpc>
              <a:spcBef>
                <a:spcPts val="800"/>
              </a:spcBef>
              <a:spcAft>
                <a:spcPts val="0"/>
              </a:spcAft>
              <a:buClr>
                <a:schemeClr val="dk1"/>
              </a:buClr>
              <a:buSzPts val="1800"/>
              <a:buNone/>
              <a:defRPr sz="1800"/>
            </a:lvl3pPr>
            <a:lvl4pPr lvl="3" algn="ctr">
              <a:lnSpc>
                <a:spcPct val="100000"/>
              </a:lnSpc>
              <a:spcBef>
                <a:spcPts val="800"/>
              </a:spcBef>
              <a:spcAft>
                <a:spcPts val="0"/>
              </a:spcAft>
              <a:buClr>
                <a:schemeClr val="dk1"/>
              </a:buClr>
              <a:buSzPts val="1600"/>
              <a:buNone/>
              <a:defRPr sz="1600"/>
            </a:lvl4pPr>
            <a:lvl5pPr lvl="4" algn="ctr">
              <a:lnSpc>
                <a:spcPct val="100000"/>
              </a:lnSpc>
              <a:spcBef>
                <a:spcPts val="800"/>
              </a:spcBef>
              <a:spcAft>
                <a:spcPts val="0"/>
              </a:spcAft>
              <a:buClr>
                <a:schemeClr val="dk1"/>
              </a:buClr>
              <a:buSzPts val="1600"/>
              <a:buNone/>
              <a:defRPr sz="1600"/>
            </a:lvl5pPr>
            <a:lvl6pPr lvl="5" algn="ctr">
              <a:lnSpc>
                <a:spcPct val="90000"/>
              </a:lnSpc>
              <a:spcBef>
                <a:spcPts val="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2"/>
          <p:cNvSpPr txBox="1">
            <a:spLocks noGrp="1"/>
          </p:cNvSpPr>
          <p:nvPr>
            <p:ph type="body" idx="2"/>
          </p:nvPr>
        </p:nvSpPr>
        <p:spPr>
          <a:xfrm>
            <a:off x="400043" y="4096779"/>
            <a:ext cx="8348669" cy="700373"/>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800"/>
              <a:buNone/>
              <a:defRPr sz="1800">
                <a:latin typeface="Roboto" panose="02000000000000000000" pitchFamily="2" charset="0"/>
                <a:ea typeface="Roboto" panose="02000000000000000000" pitchFamily="2" charset="0"/>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32507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with Picture)" userDrawn="1">
  <p:cSld name="Title (with Picture)">
    <p:spTree>
      <p:nvGrpSpPr>
        <p:cNvPr id="1" name="Shape 21"/>
        <p:cNvGrpSpPr/>
        <p:nvPr/>
      </p:nvGrpSpPr>
      <p:grpSpPr>
        <a:xfrm>
          <a:off x="0" y="0"/>
          <a:ext cx="0" cy="0"/>
          <a:chOff x="0" y="0"/>
          <a:chExt cx="0" cy="0"/>
        </a:xfrm>
      </p:grpSpPr>
      <p:sp>
        <p:nvSpPr>
          <p:cNvPr id="22" name="Google Shape;22;p3"/>
          <p:cNvSpPr>
            <a:spLocks noGrp="1"/>
          </p:cNvSpPr>
          <p:nvPr>
            <p:ph type="pic" idx="2"/>
          </p:nvPr>
        </p:nvSpPr>
        <p:spPr>
          <a:xfrm>
            <a:off x="1" y="0"/>
            <a:ext cx="9143998" cy="3429001"/>
          </a:xfrm>
          <a:prstGeom prst="rect">
            <a:avLst/>
          </a:prstGeom>
          <a:solidFill>
            <a:schemeClr val="dk2"/>
          </a:solidFill>
          <a:ln>
            <a:noFill/>
          </a:ln>
        </p:spPr>
      </p:sp>
      <p:sp>
        <p:nvSpPr>
          <p:cNvPr id="23" name="Google Shape;23;p3"/>
          <p:cNvSpPr txBox="1">
            <a:spLocks noGrp="1"/>
          </p:cNvSpPr>
          <p:nvPr>
            <p:ph type="ctrTitle"/>
          </p:nvPr>
        </p:nvSpPr>
        <p:spPr>
          <a:xfrm>
            <a:off x="395288" y="349611"/>
            <a:ext cx="8353425" cy="109977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6000"/>
              <a:buFont typeface="Arial"/>
              <a:buNone/>
              <a:defRPr sz="6000">
                <a:solidFill>
                  <a:schemeClr val="lt1"/>
                </a:solidFill>
                <a:latin typeface="Roboto" panose="02000000000000000000" pitchFamily="2" charset="0"/>
                <a:ea typeface="Roboto" panose="02000000000000000000"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4" name="Google Shape;24;p3"/>
          <p:cNvSpPr txBox="1">
            <a:spLocks noGrp="1"/>
          </p:cNvSpPr>
          <p:nvPr>
            <p:ph type="subTitle" idx="1"/>
          </p:nvPr>
        </p:nvSpPr>
        <p:spPr>
          <a:xfrm>
            <a:off x="395287" y="2335013"/>
            <a:ext cx="8353425" cy="889339"/>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Clr>
                <a:schemeClr val="accent2"/>
              </a:buClr>
              <a:buSzPts val="1800"/>
              <a:buNone/>
              <a:defRPr sz="1800" b="1">
                <a:solidFill>
                  <a:srgbClr val="37B1E2"/>
                </a:solidFill>
                <a:latin typeface="Roboto" panose="02000000000000000000" pitchFamily="2" charset="0"/>
                <a:ea typeface="Roboto" panose="02000000000000000000" pitchFamily="2" charset="0"/>
              </a:defRPr>
            </a:lvl1pPr>
            <a:lvl2pPr lvl="1" algn="ctr">
              <a:lnSpc>
                <a:spcPct val="100000"/>
              </a:lnSpc>
              <a:spcBef>
                <a:spcPts val="1200"/>
              </a:spcBef>
              <a:spcAft>
                <a:spcPts val="0"/>
              </a:spcAft>
              <a:buClr>
                <a:schemeClr val="dk1"/>
              </a:buClr>
              <a:buSzPts val="2000"/>
              <a:buNone/>
              <a:defRPr sz="2000"/>
            </a:lvl2pPr>
            <a:lvl3pPr lvl="2" algn="ctr">
              <a:lnSpc>
                <a:spcPct val="100000"/>
              </a:lnSpc>
              <a:spcBef>
                <a:spcPts val="800"/>
              </a:spcBef>
              <a:spcAft>
                <a:spcPts val="0"/>
              </a:spcAft>
              <a:buClr>
                <a:schemeClr val="dk1"/>
              </a:buClr>
              <a:buSzPts val="1800"/>
              <a:buNone/>
              <a:defRPr sz="1800"/>
            </a:lvl3pPr>
            <a:lvl4pPr lvl="3" algn="ctr">
              <a:lnSpc>
                <a:spcPct val="100000"/>
              </a:lnSpc>
              <a:spcBef>
                <a:spcPts val="800"/>
              </a:spcBef>
              <a:spcAft>
                <a:spcPts val="0"/>
              </a:spcAft>
              <a:buClr>
                <a:schemeClr val="dk1"/>
              </a:buClr>
              <a:buSzPts val="1600"/>
              <a:buNone/>
              <a:defRPr sz="1600"/>
            </a:lvl4pPr>
            <a:lvl5pPr lvl="4" algn="ctr">
              <a:lnSpc>
                <a:spcPct val="100000"/>
              </a:lnSpc>
              <a:spcBef>
                <a:spcPts val="800"/>
              </a:spcBef>
              <a:spcAft>
                <a:spcPts val="0"/>
              </a:spcAft>
              <a:buClr>
                <a:schemeClr val="dk1"/>
              </a:buClr>
              <a:buSzPts val="1600"/>
              <a:buNone/>
              <a:defRPr sz="1600"/>
            </a:lvl5pPr>
            <a:lvl6pPr lvl="5" algn="ctr">
              <a:lnSpc>
                <a:spcPct val="90000"/>
              </a:lnSpc>
              <a:spcBef>
                <a:spcPts val="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25" name="Google Shape;25;p3"/>
          <p:cNvSpPr txBox="1">
            <a:spLocks noGrp="1"/>
          </p:cNvSpPr>
          <p:nvPr>
            <p:ph type="body" idx="3"/>
          </p:nvPr>
        </p:nvSpPr>
        <p:spPr>
          <a:xfrm>
            <a:off x="400043" y="4096779"/>
            <a:ext cx="8348669" cy="700373"/>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800"/>
              <a:buNone/>
              <a:defRPr sz="1800">
                <a:latin typeface="Roboto" panose="02000000000000000000" pitchFamily="2" charset="0"/>
                <a:ea typeface="Roboto" panose="02000000000000000000" pitchFamily="2" charset="0"/>
              </a:defRPr>
            </a:lvl1pPr>
            <a:lvl2pPr marL="914400" lvl="1" indent="-342900" algn="l">
              <a:lnSpc>
                <a:spcPct val="100000"/>
              </a:lnSpc>
              <a:spcBef>
                <a:spcPts val="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 name="Immagine 3">
            <a:extLst>
              <a:ext uri="{FF2B5EF4-FFF2-40B4-BE49-F238E27FC236}">
                <a16:creationId xmlns:a16="http://schemas.microsoft.com/office/drawing/2014/main" id="{AFCF9D75-6E2F-119D-3C8C-175E18773529}"/>
              </a:ext>
            </a:extLst>
          </p:cNvPr>
          <p:cNvPicPr>
            <a:picLocks noChangeAspect="1"/>
          </p:cNvPicPr>
          <p:nvPr userDrawn="1"/>
        </p:nvPicPr>
        <p:blipFill>
          <a:blip r:embed="rId2"/>
          <a:stretch>
            <a:fillRect/>
          </a:stretch>
        </p:blipFill>
        <p:spPr>
          <a:xfrm>
            <a:off x="7118432" y="6204859"/>
            <a:ext cx="1920753" cy="65586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2 Contents">
  <p:cSld name="Title and 2 Contents">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95287" y="349611"/>
            <a:ext cx="8353425" cy="4510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solidFill>
                  <a:srgbClr val="5478B1"/>
                </a:solidFill>
                <a:latin typeface="Roboto" panose="02000000000000000000" pitchFamily="2" charset="0"/>
                <a:ea typeface="Roboto" panose="02000000000000000000"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0" name="Google Shape;30;p4"/>
          <p:cNvSpPr txBox="1">
            <a:spLocks noGrp="1"/>
          </p:cNvSpPr>
          <p:nvPr>
            <p:ph type="body" idx="1"/>
          </p:nvPr>
        </p:nvSpPr>
        <p:spPr>
          <a:xfrm>
            <a:off x="395287" y="817500"/>
            <a:ext cx="8364699" cy="379252"/>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accent2"/>
              </a:buClr>
              <a:buSzPts val="1800"/>
              <a:buNone/>
              <a:defRPr b="1">
                <a:solidFill>
                  <a:srgbClr val="9468AA"/>
                </a:solidFill>
                <a:latin typeface="Roboto" panose="02000000000000000000" pitchFamily="2" charset="0"/>
                <a:ea typeface="Roboto" panose="02000000000000000000" pitchFamily="2" charset="0"/>
              </a:defRPr>
            </a:lvl1pPr>
            <a:lvl2pPr marL="914400" lvl="1" indent="-228600" algn="l">
              <a:lnSpc>
                <a:spcPct val="100000"/>
              </a:lnSpc>
              <a:spcBef>
                <a:spcPts val="0"/>
              </a:spcBef>
              <a:spcAft>
                <a:spcPts val="0"/>
              </a:spcAft>
              <a:buClr>
                <a:schemeClr val="dk1"/>
              </a:buClr>
              <a:buSzPts val="1600"/>
              <a:buNone/>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body" idx="2"/>
          </p:nvPr>
        </p:nvSpPr>
        <p:spPr>
          <a:xfrm>
            <a:off x="395288" y="1406426"/>
            <a:ext cx="4105276" cy="5010249"/>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0"/>
              </a:spcBef>
              <a:spcAft>
                <a:spcPts val="0"/>
              </a:spcAft>
              <a:buClr>
                <a:schemeClr val="dk1"/>
              </a:buClr>
              <a:buSzPts val="1800"/>
              <a:buChar char="•"/>
              <a:defRPr>
                <a:latin typeface="Roboto" panose="02000000000000000000" pitchFamily="2" charset="0"/>
                <a:ea typeface="Roboto" panose="02000000000000000000" pitchFamily="2" charset="0"/>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
          <p:cNvSpPr txBox="1">
            <a:spLocks noGrp="1"/>
          </p:cNvSpPr>
          <p:nvPr>
            <p:ph type="body" idx="3"/>
          </p:nvPr>
        </p:nvSpPr>
        <p:spPr>
          <a:xfrm>
            <a:off x="4643438" y="1406426"/>
            <a:ext cx="4116548" cy="5010249"/>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0"/>
              </a:spcBef>
              <a:spcAft>
                <a:spcPts val="0"/>
              </a:spcAft>
              <a:buClr>
                <a:schemeClr val="dk1"/>
              </a:buClr>
              <a:buSzPts val="1800"/>
              <a:buChar char="•"/>
              <a:defRPr>
                <a:latin typeface="Roboto" panose="02000000000000000000" pitchFamily="2" charset="0"/>
                <a:ea typeface="Roboto" panose="02000000000000000000" pitchFamily="2" charset="0"/>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txBox="1">
            <a:spLocks noGrp="1"/>
          </p:cNvSpPr>
          <p:nvPr>
            <p:ph type="ftr" idx="11"/>
          </p:nvPr>
        </p:nvSpPr>
        <p:spPr>
          <a:xfrm>
            <a:off x="1099595" y="6580800"/>
            <a:ext cx="6964793" cy="17881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atin typeface="Roboto" panose="02000000000000000000" pitchFamily="2" charset="0"/>
                <a:ea typeface="Roboto" panose="02000000000000000000" pitchFamily="2"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2 Contents" preserve="1" userDrawn="1">
  <p:cSld name="1_Title and 2 Contents">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95287" y="349611"/>
            <a:ext cx="8353425" cy="4510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solidFill>
                  <a:srgbClr val="5478B1"/>
                </a:solidFill>
                <a:latin typeface="Roboto" panose="02000000000000000000" pitchFamily="2" charset="0"/>
                <a:ea typeface="Roboto" panose="02000000000000000000"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0" name="Google Shape;30;p4"/>
          <p:cNvSpPr txBox="1">
            <a:spLocks noGrp="1"/>
          </p:cNvSpPr>
          <p:nvPr>
            <p:ph type="body" idx="1"/>
          </p:nvPr>
        </p:nvSpPr>
        <p:spPr>
          <a:xfrm>
            <a:off x="395287" y="817500"/>
            <a:ext cx="8364699" cy="379252"/>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accent2"/>
              </a:buClr>
              <a:buSzPts val="1800"/>
              <a:buNone/>
              <a:defRPr b="1">
                <a:solidFill>
                  <a:srgbClr val="9468AA"/>
                </a:solidFill>
                <a:latin typeface="Roboto" panose="02000000000000000000" pitchFamily="2" charset="0"/>
                <a:ea typeface="Roboto" panose="02000000000000000000" pitchFamily="2" charset="0"/>
              </a:defRPr>
            </a:lvl1pPr>
            <a:lvl2pPr marL="914400" lvl="1" indent="-228600" algn="l">
              <a:lnSpc>
                <a:spcPct val="100000"/>
              </a:lnSpc>
              <a:spcBef>
                <a:spcPts val="0"/>
              </a:spcBef>
              <a:spcAft>
                <a:spcPts val="0"/>
              </a:spcAft>
              <a:buClr>
                <a:schemeClr val="dk1"/>
              </a:buClr>
              <a:buSzPts val="1600"/>
              <a:buNone/>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body" idx="2"/>
          </p:nvPr>
        </p:nvSpPr>
        <p:spPr>
          <a:xfrm>
            <a:off x="395288" y="1406426"/>
            <a:ext cx="8364698" cy="5010249"/>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0"/>
              </a:spcBef>
              <a:spcAft>
                <a:spcPts val="0"/>
              </a:spcAft>
              <a:buClr>
                <a:schemeClr val="dk1"/>
              </a:buClr>
              <a:buSzPts val="1800"/>
              <a:buChar char="•"/>
              <a:defRPr>
                <a:latin typeface="Roboto" panose="02000000000000000000" pitchFamily="2" charset="0"/>
                <a:ea typeface="Roboto" panose="02000000000000000000" pitchFamily="2" charset="0"/>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3" name="Google Shape;33;p4"/>
          <p:cNvSpPr txBox="1">
            <a:spLocks noGrp="1"/>
          </p:cNvSpPr>
          <p:nvPr>
            <p:ph type="ftr" idx="11"/>
          </p:nvPr>
        </p:nvSpPr>
        <p:spPr>
          <a:xfrm>
            <a:off x="1218865" y="6580206"/>
            <a:ext cx="6964793" cy="17881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atin typeface="Roboto" panose="02000000000000000000" pitchFamily="2" charset="0"/>
                <a:ea typeface="Roboto" panose="02000000000000000000" pitchFamily="2"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it-IT" dirty="0"/>
          </a:p>
        </p:txBody>
      </p:sp>
      <p:pic>
        <p:nvPicPr>
          <p:cNvPr id="3" name="Immagine 2">
            <a:extLst>
              <a:ext uri="{FF2B5EF4-FFF2-40B4-BE49-F238E27FC236}">
                <a16:creationId xmlns:a16="http://schemas.microsoft.com/office/drawing/2014/main" id="{3F75036C-45F0-C6E7-90B0-72C8C381596C}"/>
              </a:ext>
            </a:extLst>
          </p:cNvPr>
          <p:cNvPicPr>
            <a:picLocks noChangeAspect="1"/>
          </p:cNvPicPr>
          <p:nvPr userDrawn="1"/>
        </p:nvPicPr>
        <p:blipFill>
          <a:blip r:embed="rId2"/>
          <a:stretch>
            <a:fillRect/>
          </a:stretch>
        </p:blipFill>
        <p:spPr>
          <a:xfrm>
            <a:off x="7118432" y="6204859"/>
            <a:ext cx="1920753" cy="655867"/>
          </a:xfrm>
          <a:prstGeom prst="rect">
            <a:avLst/>
          </a:prstGeom>
        </p:spPr>
      </p:pic>
    </p:spTree>
    <p:extLst>
      <p:ext uri="{BB962C8B-B14F-4D97-AF65-F5344CB8AC3E}">
        <p14:creationId xmlns:p14="http://schemas.microsoft.com/office/powerpoint/2010/main" val="3624459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2 Contents" preserve="1">
  <p:cSld name="1_Title and 2 Contents">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95287" y="349611"/>
            <a:ext cx="8353425" cy="4510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solidFill>
                  <a:srgbClr val="5478B1"/>
                </a:solidFill>
                <a:latin typeface="Roboto" panose="02000000000000000000" pitchFamily="2" charset="0"/>
                <a:ea typeface="Roboto" panose="02000000000000000000"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0" name="Google Shape;30;p4"/>
          <p:cNvSpPr txBox="1">
            <a:spLocks noGrp="1"/>
          </p:cNvSpPr>
          <p:nvPr>
            <p:ph type="body" idx="1"/>
          </p:nvPr>
        </p:nvSpPr>
        <p:spPr>
          <a:xfrm>
            <a:off x="395287" y="817500"/>
            <a:ext cx="8364699" cy="379252"/>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accent2"/>
              </a:buClr>
              <a:buSzPts val="1800"/>
              <a:buNone/>
              <a:defRPr b="1">
                <a:solidFill>
                  <a:srgbClr val="9468AA"/>
                </a:solidFill>
                <a:latin typeface="Roboto" panose="02000000000000000000" pitchFamily="2" charset="0"/>
                <a:ea typeface="Roboto" panose="02000000000000000000" pitchFamily="2" charset="0"/>
              </a:defRPr>
            </a:lvl1pPr>
            <a:lvl2pPr marL="914400" lvl="1" indent="-228600" algn="l">
              <a:lnSpc>
                <a:spcPct val="100000"/>
              </a:lnSpc>
              <a:spcBef>
                <a:spcPts val="0"/>
              </a:spcBef>
              <a:spcAft>
                <a:spcPts val="0"/>
              </a:spcAft>
              <a:buClr>
                <a:schemeClr val="dk1"/>
              </a:buClr>
              <a:buSzPts val="1600"/>
              <a:buNone/>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body" idx="2"/>
          </p:nvPr>
        </p:nvSpPr>
        <p:spPr>
          <a:xfrm>
            <a:off x="395288" y="1406426"/>
            <a:ext cx="4105276" cy="5010249"/>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0"/>
              </a:spcBef>
              <a:spcAft>
                <a:spcPts val="0"/>
              </a:spcAft>
              <a:buClr>
                <a:schemeClr val="dk1"/>
              </a:buClr>
              <a:buSzPts val="1800"/>
              <a:buChar char="•"/>
              <a:defRPr>
                <a:latin typeface="Roboto" panose="02000000000000000000" pitchFamily="2" charset="0"/>
                <a:ea typeface="Roboto" panose="02000000000000000000" pitchFamily="2" charset="0"/>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
          <p:cNvSpPr txBox="1">
            <a:spLocks noGrp="1"/>
          </p:cNvSpPr>
          <p:nvPr>
            <p:ph type="body" idx="3"/>
          </p:nvPr>
        </p:nvSpPr>
        <p:spPr>
          <a:xfrm>
            <a:off x="4643438" y="1406426"/>
            <a:ext cx="4116548" cy="5010249"/>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0"/>
              </a:spcBef>
              <a:spcAft>
                <a:spcPts val="0"/>
              </a:spcAft>
              <a:buClr>
                <a:schemeClr val="dk1"/>
              </a:buClr>
              <a:buSzPts val="1800"/>
              <a:buChar char="•"/>
              <a:defRPr>
                <a:latin typeface="Roboto" panose="02000000000000000000" pitchFamily="2" charset="0"/>
                <a:ea typeface="Roboto" panose="02000000000000000000" pitchFamily="2" charset="0"/>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txBox="1">
            <a:spLocks noGrp="1"/>
          </p:cNvSpPr>
          <p:nvPr>
            <p:ph type="ftr" idx="11"/>
          </p:nvPr>
        </p:nvSpPr>
        <p:spPr>
          <a:xfrm>
            <a:off x="1099595" y="6580800"/>
            <a:ext cx="6964793" cy="17881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atin typeface="Roboto" panose="02000000000000000000" pitchFamily="2" charset="0"/>
                <a:ea typeface="Roboto" panose="02000000000000000000" pitchFamily="2"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it-IT" dirty="0"/>
          </a:p>
        </p:txBody>
      </p:sp>
      <p:pic>
        <p:nvPicPr>
          <p:cNvPr id="3" name="Immagine 2">
            <a:extLst>
              <a:ext uri="{FF2B5EF4-FFF2-40B4-BE49-F238E27FC236}">
                <a16:creationId xmlns:a16="http://schemas.microsoft.com/office/drawing/2014/main" id="{9616F445-C5BC-76B4-CEB1-A41906C8DA13}"/>
              </a:ext>
            </a:extLst>
          </p:cNvPr>
          <p:cNvPicPr>
            <a:picLocks noChangeAspect="1"/>
          </p:cNvPicPr>
          <p:nvPr userDrawn="1"/>
        </p:nvPicPr>
        <p:blipFill>
          <a:blip r:embed="rId2"/>
          <a:stretch>
            <a:fillRect/>
          </a:stretch>
        </p:blipFill>
        <p:spPr>
          <a:xfrm>
            <a:off x="7118432" y="6204859"/>
            <a:ext cx="1920753" cy="655867"/>
          </a:xfrm>
          <a:prstGeom prst="rect">
            <a:avLst/>
          </a:prstGeom>
        </p:spPr>
      </p:pic>
    </p:spTree>
    <p:extLst>
      <p:ext uri="{BB962C8B-B14F-4D97-AF65-F5344CB8AC3E}">
        <p14:creationId xmlns:p14="http://schemas.microsoft.com/office/powerpoint/2010/main" val="3219234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Divider white">
  <p:cSld name="Divider white">
    <p:spTree>
      <p:nvGrpSpPr>
        <p:cNvPr id="1" name="Shape 34"/>
        <p:cNvGrpSpPr/>
        <p:nvPr/>
      </p:nvGrpSpPr>
      <p:grpSpPr>
        <a:xfrm>
          <a:off x="0" y="0"/>
          <a:ext cx="0" cy="0"/>
          <a:chOff x="0" y="0"/>
          <a:chExt cx="0" cy="0"/>
        </a:xfrm>
      </p:grpSpPr>
      <p:sp>
        <p:nvSpPr>
          <p:cNvPr id="35" name="Google Shape;35;p5"/>
          <p:cNvSpPr txBox="1">
            <a:spLocks noGrp="1"/>
          </p:cNvSpPr>
          <p:nvPr>
            <p:ph type="ctrTitle"/>
          </p:nvPr>
        </p:nvSpPr>
        <p:spPr>
          <a:xfrm>
            <a:off x="395288" y="349610"/>
            <a:ext cx="8353425" cy="351119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1"/>
              </a:buClr>
              <a:buSzPts val="6000"/>
              <a:buFont typeface="Arial"/>
              <a:buNone/>
              <a:defRPr sz="6000">
                <a:solidFill>
                  <a:srgbClr val="5478B1"/>
                </a:solidFill>
                <a:latin typeface="Roboto" panose="02000000000000000000" pitchFamily="2" charset="0"/>
                <a:ea typeface="Roboto" panose="02000000000000000000"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Divider cyan">
  <p:cSld name="Divider cyan">
    <p:bg>
      <p:bgPr>
        <a:solidFill>
          <a:schemeClr val="accent1"/>
        </a:solidFill>
        <a:effectLst/>
      </p:bgPr>
    </p:bg>
    <p:spTree>
      <p:nvGrpSpPr>
        <p:cNvPr id="1" name="Shape 36"/>
        <p:cNvGrpSpPr/>
        <p:nvPr/>
      </p:nvGrpSpPr>
      <p:grpSpPr>
        <a:xfrm>
          <a:off x="0" y="0"/>
          <a:ext cx="0" cy="0"/>
          <a:chOff x="0" y="0"/>
          <a:chExt cx="0" cy="0"/>
        </a:xfrm>
      </p:grpSpPr>
      <p:sp>
        <p:nvSpPr>
          <p:cNvPr id="37" name="Google Shape;37;p6"/>
          <p:cNvSpPr txBox="1">
            <a:spLocks noGrp="1"/>
          </p:cNvSpPr>
          <p:nvPr>
            <p:ph type="ctrTitle"/>
          </p:nvPr>
        </p:nvSpPr>
        <p:spPr>
          <a:xfrm>
            <a:off x="395288" y="349610"/>
            <a:ext cx="8353425" cy="351119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6000"/>
              <a:buFont typeface="Arial"/>
              <a:buNone/>
              <a:defRPr sz="6000">
                <a:solidFill>
                  <a:schemeClr val="lt1"/>
                </a:solidFill>
                <a:latin typeface="Roboto" panose="02000000000000000000" pitchFamily="2" charset="0"/>
                <a:ea typeface="Roboto" panose="02000000000000000000"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Text and 2 Pictures">
  <p:cSld name="Title, Text and 2 Pictures">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95287" y="349611"/>
            <a:ext cx="8353425" cy="45109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800"/>
              <a:buNone/>
              <a:defRPr>
                <a:solidFill>
                  <a:srgbClr val="5478B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7"/>
          <p:cNvSpPr txBox="1">
            <a:spLocks noGrp="1"/>
          </p:cNvSpPr>
          <p:nvPr>
            <p:ph type="body" idx="1"/>
          </p:nvPr>
        </p:nvSpPr>
        <p:spPr>
          <a:xfrm>
            <a:off x="395287" y="817500"/>
            <a:ext cx="8364699" cy="379252"/>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accent2"/>
              </a:buClr>
              <a:buSzPts val="1800"/>
              <a:buNone/>
              <a:defRPr b="1">
                <a:solidFill>
                  <a:srgbClr val="9468AA"/>
                </a:solidFill>
              </a:defRPr>
            </a:lvl1pPr>
            <a:lvl2pPr marL="914400" lvl="1" indent="-228600" algn="l">
              <a:lnSpc>
                <a:spcPct val="100000"/>
              </a:lnSpc>
              <a:spcBef>
                <a:spcPts val="0"/>
              </a:spcBef>
              <a:spcAft>
                <a:spcPts val="0"/>
              </a:spcAft>
              <a:buClr>
                <a:schemeClr val="dk1"/>
              </a:buClr>
              <a:buSzPts val="1600"/>
              <a:buNone/>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7"/>
          <p:cNvSpPr txBox="1">
            <a:spLocks noGrp="1"/>
          </p:cNvSpPr>
          <p:nvPr>
            <p:ph type="body" idx="2"/>
          </p:nvPr>
        </p:nvSpPr>
        <p:spPr>
          <a:xfrm>
            <a:off x="395289" y="1406427"/>
            <a:ext cx="4105276" cy="2454374"/>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body" idx="3"/>
          </p:nvPr>
        </p:nvSpPr>
        <p:spPr>
          <a:xfrm>
            <a:off x="395289" y="3963533"/>
            <a:ext cx="4105276" cy="2454374"/>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7"/>
          <p:cNvSpPr>
            <a:spLocks noGrp="1"/>
          </p:cNvSpPr>
          <p:nvPr>
            <p:ph type="pic" idx="4"/>
          </p:nvPr>
        </p:nvSpPr>
        <p:spPr>
          <a:xfrm>
            <a:off x="4643438" y="1449389"/>
            <a:ext cx="4105274" cy="2411412"/>
          </a:xfrm>
          <a:prstGeom prst="rect">
            <a:avLst/>
          </a:prstGeom>
          <a:solidFill>
            <a:srgbClr val="F2F2F2"/>
          </a:solidFill>
          <a:ln>
            <a:noFill/>
          </a:ln>
        </p:spPr>
      </p:sp>
      <p:sp>
        <p:nvSpPr>
          <p:cNvPr id="44" name="Google Shape;44;p7"/>
          <p:cNvSpPr>
            <a:spLocks noGrp="1"/>
          </p:cNvSpPr>
          <p:nvPr>
            <p:ph type="pic" idx="5"/>
          </p:nvPr>
        </p:nvSpPr>
        <p:spPr>
          <a:xfrm>
            <a:off x="4643439" y="4005263"/>
            <a:ext cx="4105274" cy="2412644"/>
          </a:xfrm>
          <a:prstGeom prst="rect">
            <a:avLst/>
          </a:prstGeom>
          <a:solidFill>
            <a:srgbClr val="F2F2F2"/>
          </a:solidFill>
          <a:ln>
            <a:noFill/>
          </a:ln>
        </p:spPr>
      </p:sp>
      <p:sp>
        <p:nvSpPr>
          <p:cNvPr id="45" name="Google Shape;45;p7"/>
          <p:cNvSpPr txBox="1">
            <a:spLocks noGrp="1"/>
          </p:cNvSpPr>
          <p:nvPr>
            <p:ph type="ftr" idx="11"/>
          </p:nvPr>
        </p:nvSpPr>
        <p:spPr>
          <a:xfrm>
            <a:off x="1041722" y="6580800"/>
            <a:ext cx="7022666" cy="17881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95287" y="349611"/>
            <a:ext cx="8353425" cy="451098"/>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1"/>
              </a:buClr>
              <a:buSzPts val="3000"/>
              <a:buFont typeface="Arial"/>
              <a:buNone/>
              <a:defRPr sz="3000" b="1"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
          <p:cNvSpPr txBox="1">
            <a:spLocks noGrp="1"/>
          </p:cNvSpPr>
          <p:nvPr>
            <p:ph type="body" idx="1"/>
          </p:nvPr>
        </p:nvSpPr>
        <p:spPr>
          <a:xfrm>
            <a:off x="395287" y="1406426"/>
            <a:ext cx="8353425" cy="5010249"/>
          </a:xfrm>
          <a:prstGeom prst="rect">
            <a:avLst/>
          </a:prstGeom>
          <a:noFill/>
          <a:ln>
            <a:noFill/>
          </a:ln>
        </p:spPr>
        <p:txBody>
          <a:bodyPr spcFirstLastPara="1" wrap="square" lIns="0" tIns="0" rIns="0" bIns="0" anchor="t" anchorCtr="0">
            <a:noAutofit/>
          </a:bodyPr>
          <a:lstStyle>
            <a:lvl1pPr marL="457200" marR="0" lvl="0" indent="-342900" algn="l" rtl="0">
              <a:lnSpc>
                <a:spcPct val="110000"/>
              </a:lnSpc>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rtl="0">
              <a:lnSpc>
                <a:spcPct val="100000"/>
              </a:lnSpc>
              <a:spcBef>
                <a:spcPts val="12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0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30200" algn="l" rtl="0">
              <a:lnSpc>
                <a:spcPct val="10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8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p:nvPr userDrawn="1"/>
        </p:nvSpPr>
        <p:spPr>
          <a:xfrm>
            <a:off x="355531" y="6609711"/>
            <a:ext cx="749827" cy="18684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800" b="1" i="0" u="none" strike="noStrike" cap="none" dirty="0">
                <a:solidFill>
                  <a:schemeClr val="accent1"/>
                </a:solidFill>
                <a:latin typeface="Roboto" panose="02000000000000000000" pitchFamily="2" charset="0"/>
                <a:ea typeface="Roboto" panose="02000000000000000000" pitchFamily="2" charset="0"/>
                <a:cs typeface="Arial"/>
                <a:sym typeface="Arial"/>
              </a:rPr>
              <a:t>G. LAMANNA</a:t>
            </a:r>
            <a:endParaRPr sz="1100" dirty="0">
              <a:latin typeface="Roboto" panose="02000000000000000000" pitchFamily="2" charset="0"/>
              <a:ea typeface="Roboto" panose="02000000000000000000" pitchFamily="2" charset="0"/>
            </a:endParaRPr>
          </a:p>
        </p:txBody>
      </p:sp>
      <p:sp>
        <p:nvSpPr>
          <p:cNvPr id="13" name="Google Shape;13;p1"/>
          <p:cNvSpPr txBox="1"/>
          <p:nvPr/>
        </p:nvSpPr>
        <p:spPr>
          <a:xfrm>
            <a:off x="8136396" y="6580800"/>
            <a:ext cx="612316" cy="186841"/>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000" b="1" i="0" u="none" strike="noStrike" cap="none">
                <a:solidFill>
                  <a:schemeClr val="dk1"/>
                </a:solidFill>
                <a:latin typeface="Roboto" panose="02000000000000000000" pitchFamily="2" charset="0"/>
                <a:ea typeface="Roboto" panose="02000000000000000000" pitchFamily="2" charset="0"/>
                <a:cs typeface="Arial"/>
                <a:sym typeface="Arial"/>
              </a:rPr>
              <a:t>Page </a:t>
            </a:r>
            <a:fld id="{00000000-1234-1234-1234-123412341234}" type="slidenum">
              <a:rPr lang="en-US" sz="1000" b="1" i="0" u="none" strike="noStrike" cap="none">
                <a:solidFill>
                  <a:schemeClr val="dk1"/>
                </a:solidFill>
                <a:latin typeface="Roboto" panose="02000000000000000000" pitchFamily="2" charset="0"/>
                <a:ea typeface="Roboto" panose="02000000000000000000" pitchFamily="2" charset="0"/>
                <a:cs typeface="Arial"/>
                <a:sym typeface="Arial"/>
              </a:rPr>
              <a:t>‹N°›</a:t>
            </a:fld>
            <a:endParaRPr sz="1000" b="1" i="0" u="none" strike="noStrike" cap="none">
              <a:solidFill>
                <a:schemeClr val="dk1"/>
              </a:solidFill>
              <a:latin typeface="Roboto" panose="02000000000000000000" pitchFamily="2" charset="0"/>
              <a:ea typeface="Roboto" panose="02000000000000000000" pitchFamily="2" charset="0"/>
              <a:cs typeface="Arial"/>
              <a:sym typeface="Arial"/>
            </a:endParaRPr>
          </a:p>
        </p:txBody>
      </p:sp>
      <p:sp>
        <p:nvSpPr>
          <p:cNvPr id="14" name="Google Shape;14;p1"/>
          <p:cNvSpPr txBox="1">
            <a:spLocks noGrp="1"/>
          </p:cNvSpPr>
          <p:nvPr>
            <p:ph type="ftr" idx="11"/>
          </p:nvPr>
        </p:nvSpPr>
        <p:spPr>
          <a:xfrm>
            <a:off x="1079612" y="6580800"/>
            <a:ext cx="6984776" cy="18684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000" b="0" i="0" u="none" strike="noStrike" cap="none">
                <a:solidFill>
                  <a:schemeClr val="dk1"/>
                </a:solidFill>
                <a:latin typeface="Roboto" panose="02000000000000000000" pitchFamily="2" charset="0"/>
                <a:ea typeface="Roboto" panose="02000000000000000000" pitchFamily="2" charset="0"/>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it-IT" dirty="0"/>
          </a:p>
        </p:txBody>
      </p:sp>
    </p:spTree>
  </p:cSld>
  <p:clrMap bg1="lt1" tx1="dk1" bg2="dk2" tx2="lt2" accent1="accent1" accent2="accent2" accent3="accent3" accent4="accent4" accent5="accent5" accent6="accent6" hlink="hlink" folHlink="folHlink"/>
  <p:sldLayoutIdLst>
    <p:sldLayoutId id="2147483648" r:id="rId1"/>
    <p:sldLayoutId id="2147483661" r:id="rId2"/>
    <p:sldLayoutId id="2147483649" r:id="rId3"/>
    <p:sldLayoutId id="2147483650" r:id="rId4"/>
    <p:sldLayoutId id="2147483662" r:id="rId5"/>
    <p:sldLayoutId id="2147483664" r:id="rId6"/>
    <p:sldLayoutId id="2147483651" r:id="rId7"/>
    <p:sldLayoutId id="2147483652" r:id="rId8"/>
    <p:sldLayoutId id="2147483653" r:id="rId9"/>
    <p:sldLayoutId id="2147483654" r:id="rId10"/>
    <p:sldLayoutId id="2147483663" r:id="rId11"/>
    <p:sldLayoutId id="2147483655" r:id="rId12"/>
    <p:sldLayoutId id="2147483656" r:id="rId13"/>
    <p:sldLayoutId id="2147483657" r:id="rId14"/>
    <p:sldLayoutId id="2147483658"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5478B1"/>
          </a:solidFill>
          <a:latin typeface=""/>
          <a:ea typeface=""/>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913">
          <p15:clr>
            <a:srgbClr val="F26B43"/>
          </p15:clr>
        </p15:guide>
        <p15:guide id="2" pos="2925">
          <p15:clr>
            <a:srgbClr val="F26B43"/>
          </p15:clr>
        </p15:guide>
        <p15:guide id="3" pos="2835">
          <p15:clr>
            <a:srgbClr val="F26B43"/>
          </p15:clr>
        </p15:guide>
        <p15:guide id="4" pos="5511">
          <p15:clr>
            <a:srgbClr val="F26B43"/>
          </p15:clr>
        </p15:guide>
        <p15:guide id="5" pos="249">
          <p15:clr>
            <a:srgbClr val="F26B43"/>
          </p15:clr>
        </p15:guide>
        <p15:guide id="6" orient="horz" pos="4042">
          <p15:clr>
            <a:srgbClr val="F26B43"/>
          </p15:clr>
        </p15:guide>
        <p15:guide id="7" orient="horz" pos="2432">
          <p15:clr>
            <a:srgbClr val="F26B43"/>
          </p15:clr>
        </p15:guide>
        <p15:guide id="8" orient="horz" pos="252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science-clusters.eu/"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science-clusters.eu/"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4"/>
          <p:cNvSpPr txBox="1">
            <a:spLocks noGrp="1"/>
          </p:cNvSpPr>
          <p:nvPr>
            <p:ph type="ctrTitle"/>
          </p:nvPr>
        </p:nvSpPr>
        <p:spPr>
          <a:xfrm>
            <a:off x="395287" y="1500166"/>
            <a:ext cx="8353425" cy="185525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3000"/>
              <a:buFont typeface="Arial"/>
              <a:buNone/>
            </a:pPr>
            <a:r>
              <a:rPr lang="en-US" dirty="0">
                <a:solidFill>
                  <a:srgbClr val="2F2C6F"/>
                </a:solidFill>
                <a:latin typeface="Roboto" panose="02000000000000000000" pitchFamily="2" charset="0"/>
                <a:ea typeface="Roboto" panose="02000000000000000000" pitchFamily="2" charset="0"/>
              </a:rPr>
              <a:t>OSCARS project</a:t>
            </a:r>
            <a:endParaRPr dirty="0">
              <a:solidFill>
                <a:srgbClr val="2F2C6F"/>
              </a:solidFill>
              <a:latin typeface="Roboto" panose="02000000000000000000" pitchFamily="2" charset="0"/>
              <a:ea typeface="Roboto" panose="02000000000000000000" pitchFamily="2" charset="0"/>
            </a:endParaRPr>
          </a:p>
        </p:txBody>
      </p:sp>
      <p:sp>
        <p:nvSpPr>
          <p:cNvPr id="5" name="Sottotitolo 4">
            <a:extLst>
              <a:ext uri="{FF2B5EF4-FFF2-40B4-BE49-F238E27FC236}">
                <a16:creationId xmlns:a16="http://schemas.microsoft.com/office/drawing/2014/main" id="{2C9F6EB7-743D-B244-C2FF-56DC1F17E70D}"/>
              </a:ext>
            </a:extLst>
          </p:cNvPr>
          <p:cNvSpPr>
            <a:spLocks noGrp="1"/>
          </p:cNvSpPr>
          <p:nvPr>
            <p:ph type="subTitle" idx="1"/>
          </p:nvPr>
        </p:nvSpPr>
        <p:spPr>
          <a:xfrm>
            <a:off x="395286" y="2385989"/>
            <a:ext cx="8353425" cy="1525787"/>
          </a:xfrm>
        </p:spPr>
        <p:txBody>
          <a:bodyPr/>
          <a:lstStyle/>
          <a:p>
            <a:r>
              <a:rPr lang="en-GB" dirty="0"/>
              <a:t>Open Science Clusters’ Action for Research and Society</a:t>
            </a:r>
          </a:p>
        </p:txBody>
      </p:sp>
      <p:sp>
        <p:nvSpPr>
          <p:cNvPr id="80" name="Google Shape;80;p14"/>
          <p:cNvSpPr txBox="1">
            <a:spLocks noGrp="1"/>
          </p:cNvSpPr>
          <p:nvPr>
            <p:ph type="body" idx="2"/>
          </p:nvPr>
        </p:nvSpPr>
        <p:spPr>
          <a:xfrm>
            <a:off x="513567" y="4096779"/>
            <a:ext cx="8235145" cy="700373"/>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800"/>
              <a:buNone/>
            </a:pPr>
            <a:r>
              <a:rPr lang="en-US" b="1" dirty="0">
                <a:latin typeface="Roboto" panose="02000000000000000000" pitchFamily="2" charset="0"/>
                <a:ea typeface="Roboto" panose="02000000000000000000" pitchFamily="2" charset="0"/>
              </a:rPr>
              <a:t>Giovanni LAMANNA</a:t>
            </a:r>
          </a:p>
          <a:p>
            <a:pPr marL="0" indent="0"/>
            <a:r>
              <a:rPr lang="en-US" sz="1600" b="1" i="1" dirty="0">
                <a:solidFill>
                  <a:schemeClr val="accent1"/>
                </a:solidFill>
                <a:latin typeface="Roboto" panose="02000000000000000000" pitchFamily="2" charset="0"/>
                <a:ea typeface="Roboto" panose="02000000000000000000" pitchFamily="2" charset="0"/>
              </a:rPr>
              <a:t>Director of the ESCAPE Open Collaboration</a:t>
            </a:r>
          </a:p>
          <a:p>
            <a:pPr marL="0" indent="0"/>
            <a:r>
              <a:rPr lang="en-US" sz="1600" b="1" i="1" dirty="0">
                <a:solidFill>
                  <a:schemeClr val="accent1"/>
                </a:solidFill>
              </a:rPr>
              <a:t>Director of LAPP (CNRS - IN2P3)</a:t>
            </a:r>
          </a:p>
          <a:p>
            <a:pPr marL="0" lvl="0" indent="0" algn="l" rtl="0">
              <a:lnSpc>
                <a:spcPct val="110000"/>
              </a:lnSpc>
              <a:spcBef>
                <a:spcPts val="0"/>
              </a:spcBef>
              <a:spcAft>
                <a:spcPts val="0"/>
              </a:spcAft>
              <a:buClr>
                <a:schemeClr val="dk1"/>
              </a:buClr>
              <a:buSzPts val="1800"/>
              <a:buNone/>
            </a:pPr>
            <a:r>
              <a:rPr lang="en-US" b="1" dirty="0">
                <a:solidFill>
                  <a:schemeClr val="accent1"/>
                </a:solidFill>
                <a:latin typeface="Roboto" panose="02000000000000000000" pitchFamily="2" charset="0"/>
                <a:ea typeface="Roboto" panose="02000000000000000000" pitchFamily="2" charset="0"/>
              </a:rPr>
              <a:t> </a:t>
            </a:r>
          </a:p>
        </p:txBody>
      </p:sp>
      <p:pic>
        <p:nvPicPr>
          <p:cNvPr id="4" name="Image 3">
            <a:extLst>
              <a:ext uri="{FF2B5EF4-FFF2-40B4-BE49-F238E27FC236}">
                <a16:creationId xmlns:a16="http://schemas.microsoft.com/office/drawing/2014/main" id="{86429E6B-6FFA-A14D-06ED-421A1B47036C}"/>
              </a:ext>
            </a:extLst>
          </p:cNvPr>
          <p:cNvPicPr>
            <a:picLocks noChangeAspect="1"/>
          </p:cNvPicPr>
          <p:nvPr/>
        </p:nvPicPr>
        <p:blipFill>
          <a:blip r:embed="rId3"/>
          <a:stretch>
            <a:fillRect/>
          </a:stretch>
        </p:blipFill>
        <p:spPr>
          <a:xfrm>
            <a:off x="194563" y="5518684"/>
            <a:ext cx="1293299" cy="1067332"/>
          </a:xfrm>
          <a:prstGeom prst="rect">
            <a:avLst/>
          </a:prstGeom>
        </p:spPr>
      </p:pic>
      <p:pic>
        <p:nvPicPr>
          <p:cNvPr id="6" name="Espace réservé du contenu 3">
            <a:extLst>
              <a:ext uri="{FF2B5EF4-FFF2-40B4-BE49-F238E27FC236}">
                <a16:creationId xmlns:a16="http://schemas.microsoft.com/office/drawing/2014/main" id="{B151D06C-BF5E-2EDC-657A-DFF1B68093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2828" y="5837561"/>
            <a:ext cx="1293299" cy="429578"/>
          </a:xfrm>
          <a:prstGeom prst="rect">
            <a:avLst/>
          </a:prstGeom>
        </p:spPr>
      </p:pic>
      <p:pic>
        <p:nvPicPr>
          <p:cNvPr id="7" name="Picture 7">
            <a:extLst>
              <a:ext uri="{FF2B5EF4-FFF2-40B4-BE49-F238E27FC236}">
                <a16:creationId xmlns:a16="http://schemas.microsoft.com/office/drawing/2014/main" id="{4A42C26F-FDD5-0B5A-EEE3-6FB034F763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6127" y="5494221"/>
            <a:ext cx="2069619" cy="1295356"/>
          </a:xfrm>
          <a:prstGeom prst="rect">
            <a:avLst/>
          </a:prstGeom>
          <a:solidFill>
            <a:schemeClr val="bg1"/>
          </a:solidFill>
        </p:spPr>
      </p:pic>
      <p:pic>
        <p:nvPicPr>
          <p:cNvPr id="1026" name="Picture 2" descr="Le portrail français sur le programme européen pour la recherche et l'innovation">
            <a:extLst>
              <a:ext uri="{FF2B5EF4-FFF2-40B4-BE49-F238E27FC236}">
                <a16:creationId xmlns:a16="http://schemas.microsoft.com/office/drawing/2014/main" id="{585C980C-886C-DEF3-9D27-15F6B00E96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3136" y="131125"/>
            <a:ext cx="1609899" cy="998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737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10" name="Google Shape;78;p14">
            <a:extLst>
              <a:ext uri="{FF2B5EF4-FFF2-40B4-BE49-F238E27FC236}">
                <a16:creationId xmlns:a16="http://schemas.microsoft.com/office/drawing/2014/main" id="{58E82BAA-6057-5F4F-D10F-60BD20E6481A}"/>
              </a:ext>
            </a:extLst>
          </p:cNvPr>
          <p:cNvSpPr txBox="1">
            <a:spLocks noGrp="1"/>
          </p:cNvSpPr>
          <p:nvPr>
            <p:ph type="title"/>
          </p:nvPr>
        </p:nvSpPr>
        <p:spPr>
          <a:xfrm>
            <a:off x="395287" y="349611"/>
            <a:ext cx="3074423" cy="451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3000"/>
              <a:buFont typeface="Arial"/>
              <a:buNone/>
            </a:pPr>
            <a:r>
              <a:rPr lang="en-GB" dirty="0">
                <a:solidFill>
                  <a:srgbClr val="2F2C6F"/>
                </a:solidFill>
                <a:latin typeface="Roboto" panose="02000000000000000000" pitchFamily="2" charset="0"/>
                <a:ea typeface="Roboto" panose="02000000000000000000" pitchFamily="2" charset="0"/>
              </a:rPr>
              <a:t>EXPECTED RESULTS</a:t>
            </a:r>
          </a:p>
        </p:txBody>
      </p:sp>
      <p:sp>
        <p:nvSpPr>
          <p:cNvPr id="11" name="Google Shape;80;p14">
            <a:extLst>
              <a:ext uri="{FF2B5EF4-FFF2-40B4-BE49-F238E27FC236}">
                <a16:creationId xmlns:a16="http://schemas.microsoft.com/office/drawing/2014/main" id="{7DDF7B5A-B547-0750-B413-90E44DAF111F}"/>
              </a:ext>
            </a:extLst>
          </p:cNvPr>
          <p:cNvSpPr txBox="1">
            <a:spLocks/>
          </p:cNvSpPr>
          <p:nvPr/>
        </p:nvSpPr>
        <p:spPr>
          <a:xfrm>
            <a:off x="332670" y="1465545"/>
            <a:ext cx="4036380" cy="241439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0"/>
              </a:spcBef>
              <a:spcAft>
                <a:spcPts val="0"/>
              </a:spcAft>
              <a:buClr>
                <a:schemeClr val="dk1"/>
              </a:buClr>
              <a:buSzPts val="1800"/>
              <a:buFont typeface="Arial"/>
              <a:buChar char="•"/>
              <a:defRPr sz="1800" b="0" i="0" u="none" strike="noStrike" cap="none">
                <a:solidFill>
                  <a:schemeClr val="dk1"/>
                </a:solidFill>
                <a:latin typeface="Roboto" panose="02000000000000000000" pitchFamily="2" charset="0"/>
                <a:ea typeface="Roboto" panose="02000000000000000000" pitchFamily="2" charset="0"/>
                <a:cs typeface="Arial"/>
                <a:sym typeface="Arial"/>
              </a:defRPr>
            </a:lvl1pPr>
            <a:lvl2pPr marL="914400" marR="0" lvl="1" indent="-342900" algn="l" rtl="0">
              <a:lnSpc>
                <a:spcPct val="100000"/>
              </a:lnSpc>
              <a:spcBef>
                <a:spcPts val="12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2pPr>
            <a:lvl3pPr marL="1371600" marR="0" lvl="2" indent="-342900" algn="l" rtl="0">
              <a:lnSpc>
                <a:spcPct val="100000"/>
              </a:lnSpc>
              <a:spcBef>
                <a:spcPts val="8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3pPr>
            <a:lvl4pPr marL="1828800" marR="0" lvl="3" indent="-342900" algn="l" rtl="0">
              <a:lnSpc>
                <a:spcPct val="100000"/>
              </a:lnSpc>
              <a:spcBef>
                <a:spcPts val="8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4pPr>
            <a:lvl5pPr marL="2286000" marR="0" lvl="4" indent="-342900" algn="l" rtl="0">
              <a:lnSpc>
                <a:spcPct val="100000"/>
              </a:lnSpc>
              <a:spcBef>
                <a:spcPts val="8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342900">
              <a:spcBef>
                <a:spcPts val="1000"/>
              </a:spcBef>
              <a:buSzPct val="100000"/>
            </a:pPr>
            <a:r>
              <a:rPr lang="en-GB" sz="1400" b="1" kern="100" dirty="0">
                <a:cs typeface="Times New Roman" panose="02020603050405020304" pitchFamily="18" charset="0"/>
              </a:rPr>
              <a:t>Open Science practice</a:t>
            </a:r>
            <a:r>
              <a:rPr lang="en-GB" sz="1400" kern="100" dirty="0">
                <a:cs typeface="Times New Roman" panose="02020603050405020304" pitchFamily="18" charset="0"/>
              </a:rPr>
              <a:t>: increased scientific impacts via the support of Open Science projects;</a:t>
            </a:r>
          </a:p>
          <a:p>
            <a:pPr marL="342900">
              <a:spcBef>
                <a:spcPts val="1000"/>
              </a:spcBef>
              <a:buSzPct val="100000"/>
            </a:pPr>
            <a:r>
              <a:rPr lang="en-GB" sz="1400" b="1" kern="100" dirty="0">
                <a:cs typeface="Times New Roman" panose="02020603050405020304" pitchFamily="18" charset="0"/>
              </a:rPr>
              <a:t>Community-based Competence Centres (CCC)</a:t>
            </a:r>
            <a:r>
              <a:rPr lang="en-GB" sz="1400" kern="100" dirty="0">
                <a:cs typeface="Times New Roman" panose="02020603050405020304" pitchFamily="18" charset="0"/>
              </a:rPr>
              <a:t>, contributing to the sustainability of the Science Cluster actions, fostering their impacts, supporting and aligning operations of ESFRI and other RIs and involving the long tail of science.</a:t>
            </a:r>
          </a:p>
          <a:p>
            <a:pPr marL="342900">
              <a:spcBef>
                <a:spcPts val="1000"/>
              </a:spcBef>
              <a:buSzPct val="100000"/>
            </a:pPr>
            <a:r>
              <a:rPr lang="en-GB" sz="1400" b="1" kern="100" dirty="0">
                <a:cs typeface="Times New Roman" panose="02020603050405020304" pitchFamily="18" charset="0"/>
              </a:rPr>
              <a:t>Composable Open Data and Analysis Services (CODAS) </a:t>
            </a:r>
            <a:r>
              <a:rPr lang="en-GB" sz="1400" kern="100" dirty="0">
                <a:cs typeface="Times New Roman" panose="02020603050405020304" pitchFamily="18" charset="0"/>
              </a:rPr>
              <a:t>onboarded into the EOSC Exchange platform, fostering the alignments of practices in scientific data analysis and enhancing researchers’ participation in Open Science. </a:t>
            </a:r>
          </a:p>
          <a:p>
            <a:pPr marL="342900">
              <a:spcBef>
                <a:spcPts val="1000"/>
              </a:spcBef>
              <a:buSzPct val="100000"/>
            </a:pPr>
            <a:r>
              <a:rPr lang="en-GB" sz="1400" kern="100" dirty="0">
                <a:cs typeface="Times New Roman" panose="02020603050405020304" pitchFamily="18" charset="0"/>
              </a:rPr>
              <a:t>An </a:t>
            </a:r>
            <a:r>
              <a:rPr lang="en-GB" sz="1400" b="1" kern="100" dirty="0">
                <a:cs typeface="Times New Roman" panose="02020603050405020304" pitchFamily="18" charset="0"/>
              </a:rPr>
              <a:t>established inter-cluster web-based “scientific social network” </a:t>
            </a:r>
            <a:r>
              <a:rPr lang="en-GB" sz="1400" kern="100" dirty="0">
                <a:cs typeface="Times New Roman" panose="02020603050405020304" pitchFamily="18" charset="0"/>
              </a:rPr>
              <a:t>in Europe. Training, mentoring, cross-disciplinary events and cross-cluster developments.</a:t>
            </a:r>
          </a:p>
          <a:p>
            <a:pPr marL="342900">
              <a:spcBef>
                <a:spcPts val="1000"/>
              </a:spcBef>
              <a:buSzPct val="100000"/>
            </a:pPr>
            <a:endParaRPr lang="en-GB" sz="1400" kern="100" dirty="0">
              <a:cs typeface="Times New Roman" panose="02020603050405020304" pitchFamily="18" charset="0"/>
            </a:endParaRPr>
          </a:p>
        </p:txBody>
      </p:sp>
      <p:sp>
        <p:nvSpPr>
          <p:cNvPr id="13" name="Google Shape;80;p14">
            <a:extLst>
              <a:ext uri="{FF2B5EF4-FFF2-40B4-BE49-F238E27FC236}">
                <a16:creationId xmlns:a16="http://schemas.microsoft.com/office/drawing/2014/main" id="{5B9312E2-C445-C30B-FFBB-3E030EA7E665}"/>
              </a:ext>
            </a:extLst>
          </p:cNvPr>
          <p:cNvSpPr txBox="1">
            <a:spLocks/>
          </p:cNvSpPr>
          <p:nvPr/>
        </p:nvSpPr>
        <p:spPr>
          <a:xfrm>
            <a:off x="4809994" y="1463876"/>
            <a:ext cx="4111536" cy="241439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0"/>
              </a:spcBef>
              <a:spcAft>
                <a:spcPts val="0"/>
              </a:spcAft>
              <a:buClr>
                <a:schemeClr val="dk1"/>
              </a:buClr>
              <a:buSzPts val="1800"/>
              <a:buFont typeface="Arial"/>
              <a:buChar char="•"/>
              <a:defRPr sz="1800" b="0" i="0" u="none" strike="noStrike" cap="none">
                <a:solidFill>
                  <a:schemeClr val="dk1"/>
                </a:solidFill>
                <a:latin typeface="Roboto" panose="02000000000000000000" pitchFamily="2" charset="0"/>
                <a:ea typeface="Roboto" panose="02000000000000000000" pitchFamily="2" charset="0"/>
                <a:cs typeface="Arial"/>
                <a:sym typeface="Arial"/>
              </a:defRPr>
            </a:lvl1pPr>
            <a:lvl2pPr marL="914400" marR="0" lvl="1" indent="-342900" algn="l" rtl="0">
              <a:lnSpc>
                <a:spcPct val="100000"/>
              </a:lnSpc>
              <a:spcBef>
                <a:spcPts val="12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2pPr>
            <a:lvl3pPr marL="1371600" marR="0" lvl="2" indent="-342900" algn="l" rtl="0">
              <a:lnSpc>
                <a:spcPct val="100000"/>
              </a:lnSpc>
              <a:spcBef>
                <a:spcPts val="8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3pPr>
            <a:lvl4pPr marL="1828800" marR="0" lvl="3" indent="-342900" algn="l" rtl="0">
              <a:lnSpc>
                <a:spcPct val="100000"/>
              </a:lnSpc>
              <a:spcBef>
                <a:spcPts val="8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4pPr>
            <a:lvl5pPr marL="2286000" marR="0" lvl="4" indent="-342900" algn="l" rtl="0">
              <a:lnSpc>
                <a:spcPct val="100000"/>
              </a:lnSpc>
              <a:spcBef>
                <a:spcPts val="8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342900">
              <a:spcBef>
                <a:spcPts val="1000"/>
              </a:spcBef>
              <a:buSzPct val="100000"/>
            </a:pPr>
            <a:r>
              <a:rPr lang="en-GB" sz="1400" b="1" kern="100" dirty="0">
                <a:cs typeface="Times New Roman" panose="02020603050405020304" pitchFamily="18" charset="0"/>
              </a:rPr>
              <a:t>Operational Competence Centres</a:t>
            </a:r>
          </a:p>
          <a:p>
            <a:pPr marL="342900">
              <a:spcBef>
                <a:spcPts val="1000"/>
              </a:spcBef>
              <a:buSzPct val="100000"/>
            </a:pPr>
            <a:r>
              <a:rPr lang="en-GB" sz="1400" kern="100" dirty="0">
                <a:cs typeface="Times New Roman" panose="02020603050405020304" pitchFamily="18" charset="0"/>
              </a:rPr>
              <a:t>Uptake of </a:t>
            </a:r>
            <a:r>
              <a:rPr lang="en-GB" sz="1400" b="1" kern="100" dirty="0">
                <a:cs typeface="Times New Roman" panose="02020603050405020304" pitchFamily="18" charset="0"/>
              </a:rPr>
              <a:t>web-based highly composable platforms for Open Science data analysis</a:t>
            </a:r>
            <a:r>
              <a:rPr lang="en-GB" sz="1400" kern="100" dirty="0">
                <a:cs typeface="Times New Roman" panose="02020603050405020304" pitchFamily="18" charset="0"/>
              </a:rPr>
              <a:t>;</a:t>
            </a:r>
          </a:p>
          <a:p>
            <a:pPr marL="342900">
              <a:spcBef>
                <a:spcPts val="1000"/>
              </a:spcBef>
              <a:buSzPct val="100000"/>
            </a:pPr>
            <a:r>
              <a:rPr lang="en-GB" sz="1400" b="1" kern="100" dirty="0">
                <a:cs typeface="Times New Roman" panose="02020603050405020304" pitchFamily="18" charset="0"/>
              </a:rPr>
              <a:t>Stronger involvement of scientific communities in Open Science </a:t>
            </a:r>
            <a:r>
              <a:rPr lang="en-GB" sz="1400" kern="100" dirty="0">
                <a:cs typeface="Times New Roman" panose="02020603050405020304" pitchFamily="18" charset="0"/>
              </a:rPr>
              <a:t>and the shaping of EOSC;</a:t>
            </a:r>
          </a:p>
          <a:p>
            <a:pPr marL="342900">
              <a:spcBef>
                <a:spcPts val="1000"/>
              </a:spcBef>
              <a:buSzPct val="100000"/>
            </a:pPr>
            <a:r>
              <a:rPr lang="en-GB" sz="1400" kern="100" dirty="0">
                <a:cs typeface="Times New Roman" panose="02020603050405020304" pitchFamily="18" charset="0"/>
              </a:rPr>
              <a:t>Enhancing and further structuring of the successful </a:t>
            </a:r>
            <a:r>
              <a:rPr lang="en-GB" sz="1400" b="1" kern="100" dirty="0">
                <a:cs typeface="Times New Roman" panose="02020603050405020304" pitchFamily="18" charset="0"/>
              </a:rPr>
              <a:t>cross-fertilization</a:t>
            </a:r>
            <a:r>
              <a:rPr lang="en-GB" sz="1400" kern="100" dirty="0">
                <a:cs typeface="Times New Roman" panose="02020603050405020304" pitchFamily="18" charset="0"/>
              </a:rPr>
              <a:t> work built by the Science Clusters;</a:t>
            </a:r>
          </a:p>
          <a:p>
            <a:pPr marL="342900">
              <a:spcBef>
                <a:spcPts val="1000"/>
              </a:spcBef>
              <a:buSzPct val="100000"/>
            </a:pPr>
            <a:r>
              <a:rPr lang="en-GB" sz="1400" b="1" kern="100" dirty="0">
                <a:cs typeface="Times New Roman" panose="02020603050405020304" pitchFamily="18" charset="0"/>
              </a:rPr>
              <a:t>Economy of scale </a:t>
            </a:r>
            <a:r>
              <a:rPr lang="en-GB" sz="1400" kern="100" dirty="0">
                <a:cs typeface="Times New Roman" panose="02020603050405020304" pitchFamily="18" charset="0"/>
              </a:rPr>
              <a:t>of (cross-cluster) services;</a:t>
            </a:r>
          </a:p>
          <a:p>
            <a:pPr marL="342900">
              <a:spcBef>
                <a:spcPts val="1000"/>
              </a:spcBef>
              <a:buSzPct val="100000"/>
            </a:pPr>
            <a:r>
              <a:rPr lang="en-GB" sz="1400" kern="100" dirty="0">
                <a:cs typeface="Times New Roman" panose="02020603050405020304" pitchFamily="18" charset="0"/>
              </a:rPr>
              <a:t>Enable a </a:t>
            </a:r>
            <a:r>
              <a:rPr lang="en-GB" sz="1400" b="1" kern="100" dirty="0">
                <a:cs typeface="Times New Roman" panose="02020603050405020304" pitchFamily="18" charset="0"/>
              </a:rPr>
              <a:t>largely participative research ecosystem</a:t>
            </a:r>
            <a:r>
              <a:rPr lang="en-GB" sz="1400" kern="100" dirty="0">
                <a:cs typeface="Times New Roman" panose="02020603050405020304" pitchFamily="18" charset="0"/>
              </a:rPr>
              <a:t>, promoting provenance tracking to research outputs and contributing to the evolution of research assessment methodologies.</a:t>
            </a:r>
          </a:p>
        </p:txBody>
      </p:sp>
      <p:cxnSp>
        <p:nvCxnSpPr>
          <p:cNvPr id="15" name="Connettore 1 14">
            <a:extLst>
              <a:ext uri="{FF2B5EF4-FFF2-40B4-BE49-F238E27FC236}">
                <a16:creationId xmlns:a16="http://schemas.microsoft.com/office/drawing/2014/main" id="{B97F43E0-3CD8-0991-153E-D79AC02794A5}"/>
              </a:ext>
            </a:extLst>
          </p:cNvPr>
          <p:cNvCxnSpPr>
            <a:cxnSpLocks/>
          </p:cNvCxnSpPr>
          <p:nvPr/>
        </p:nvCxnSpPr>
        <p:spPr>
          <a:xfrm>
            <a:off x="4572000" y="349611"/>
            <a:ext cx="37578" cy="585077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Google Shape;78;p14">
            <a:extLst>
              <a:ext uri="{FF2B5EF4-FFF2-40B4-BE49-F238E27FC236}">
                <a16:creationId xmlns:a16="http://schemas.microsoft.com/office/drawing/2014/main" id="{04D03CCE-C7B5-DF1B-1586-C3A6BB0D78CE}"/>
              </a:ext>
            </a:extLst>
          </p:cNvPr>
          <p:cNvSpPr txBox="1">
            <a:spLocks/>
          </p:cNvSpPr>
          <p:nvPr/>
        </p:nvSpPr>
        <p:spPr>
          <a:xfrm>
            <a:off x="4919271" y="349611"/>
            <a:ext cx="3700724" cy="451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Arial"/>
              <a:buNone/>
              <a:defRPr sz="3000" b="1" i="0" u="none" strike="noStrike" cap="none">
                <a:solidFill>
                  <a:srgbClr val="5478B1"/>
                </a:solidFill>
                <a:latin typeface="Roboto" panose="02000000000000000000" pitchFamily="2" charset="0"/>
                <a:ea typeface="Roboto" panose="02000000000000000000" pitchFamily="2" charset="0"/>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a:buSzPts val="3000"/>
            </a:pPr>
            <a:r>
              <a:rPr lang="en-GB" dirty="0">
                <a:solidFill>
                  <a:srgbClr val="2F2C6F"/>
                </a:solidFill>
              </a:rPr>
              <a:t>EXPECTED OUTCOMES</a:t>
            </a:r>
          </a:p>
        </p:txBody>
      </p:sp>
      <p:cxnSp>
        <p:nvCxnSpPr>
          <p:cNvPr id="5" name="Connecteur droit 4">
            <a:extLst>
              <a:ext uri="{FF2B5EF4-FFF2-40B4-BE49-F238E27FC236}">
                <a16:creationId xmlns:a16="http://schemas.microsoft.com/office/drawing/2014/main" id="{4932FDAD-A023-D609-A093-B76BBC0F89D6}"/>
              </a:ext>
            </a:extLst>
          </p:cNvPr>
          <p:cNvCxnSpPr>
            <a:cxnSpLocks/>
          </p:cNvCxnSpPr>
          <p:nvPr/>
        </p:nvCxnSpPr>
        <p:spPr>
          <a:xfrm>
            <a:off x="241738" y="6526923"/>
            <a:ext cx="6915807"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Google Shape;93;p15">
            <a:extLst>
              <a:ext uri="{FF2B5EF4-FFF2-40B4-BE49-F238E27FC236}">
                <a16:creationId xmlns:a16="http://schemas.microsoft.com/office/drawing/2014/main" id="{5ACD8D4A-138D-07F2-9DFE-CC6EC428A120}"/>
              </a:ext>
            </a:extLst>
          </p:cNvPr>
          <p:cNvSpPr txBox="1">
            <a:spLocks noGrp="1"/>
          </p:cNvSpPr>
          <p:nvPr>
            <p:ph type="ftr" idx="11"/>
          </p:nvPr>
        </p:nvSpPr>
        <p:spPr>
          <a:xfrm>
            <a:off x="1267755" y="6580801"/>
            <a:ext cx="5269679" cy="17735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dirty="0">
                <a:latin typeface=""/>
              </a:rPr>
              <a:t>ET workshop – 15 November 2023</a:t>
            </a:r>
            <a:endParaRPr dirty="0">
              <a:latin typeface=""/>
            </a:endParaRPr>
          </a:p>
        </p:txBody>
      </p:sp>
    </p:spTree>
    <p:extLst>
      <p:ext uri="{BB962C8B-B14F-4D97-AF65-F5344CB8AC3E}">
        <p14:creationId xmlns:p14="http://schemas.microsoft.com/office/powerpoint/2010/main" val="2982358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19" name="Google Shape;91;p15">
            <a:extLst>
              <a:ext uri="{FF2B5EF4-FFF2-40B4-BE49-F238E27FC236}">
                <a16:creationId xmlns:a16="http://schemas.microsoft.com/office/drawing/2014/main" id="{A6731EC1-7093-AFAF-CA90-BB8FD3F105ED}"/>
              </a:ext>
            </a:extLst>
          </p:cNvPr>
          <p:cNvSpPr txBox="1">
            <a:spLocks noGrp="1"/>
          </p:cNvSpPr>
          <p:nvPr>
            <p:ph type="title"/>
          </p:nvPr>
        </p:nvSpPr>
        <p:spPr>
          <a:xfrm>
            <a:off x="395287" y="349611"/>
            <a:ext cx="8353500" cy="451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3000"/>
              <a:buFont typeface="Arial"/>
              <a:buNone/>
            </a:pPr>
            <a:r>
              <a:rPr lang="en-US" dirty="0">
                <a:solidFill>
                  <a:srgbClr val="2F2C6F"/>
                </a:solidFill>
                <a:latin typeface="Roboto" panose="02000000000000000000" pitchFamily="2" charset="0"/>
                <a:ea typeface="Roboto" panose="02000000000000000000" pitchFamily="2" charset="0"/>
              </a:rPr>
              <a:t>OSCARS project – OPEN CALLS</a:t>
            </a:r>
            <a:endParaRPr dirty="0">
              <a:solidFill>
                <a:srgbClr val="2F2C6F"/>
              </a:solidFill>
              <a:latin typeface="Roboto" panose="02000000000000000000" pitchFamily="2" charset="0"/>
              <a:ea typeface="Roboto" panose="02000000000000000000" pitchFamily="2" charset="0"/>
            </a:endParaRPr>
          </a:p>
        </p:txBody>
      </p:sp>
      <p:sp>
        <p:nvSpPr>
          <p:cNvPr id="20" name="Google Shape;92;p15">
            <a:extLst>
              <a:ext uri="{FF2B5EF4-FFF2-40B4-BE49-F238E27FC236}">
                <a16:creationId xmlns:a16="http://schemas.microsoft.com/office/drawing/2014/main" id="{AAED01B3-4D6E-6BCA-0F24-7D17A4E4E88A}"/>
              </a:ext>
            </a:extLst>
          </p:cNvPr>
          <p:cNvSpPr txBox="1">
            <a:spLocks noGrp="1"/>
          </p:cNvSpPr>
          <p:nvPr>
            <p:ph type="body" idx="1"/>
          </p:nvPr>
        </p:nvSpPr>
        <p:spPr>
          <a:xfrm>
            <a:off x="395287" y="817500"/>
            <a:ext cx="8364600" cy="37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2"/>
              </a:buClr>
              <a:buSzPts val="1800"/>
              <a:buNone/>
            </a:pPr>
            <a:r>
              <a:rPr lang="en-US" dirty="0">
                <a:solidFill>
                  <a:schemeClr val="accent1"/>
                </a:solidFill>
                <a:latin typeface=""/>
              </a:rPr>
              <a:t>16 / 25 M€</a:t>
            </a:r>
          </a:p>
        </p:txBody>
      </p:sp>
      <p:sp>
        <p:nvSpPr>
          <p:cNvPr id="21" name="Segnaposto testo 4">
            <a:extLst>
              <a:ext uri="{FF2B5EF4-FFF2-40B4-BE49-F238E27FC236}">
                <a16:creationId xmlns:a16="http://schemas.microsoft.com/office/drawing/2014/main" id="{861289BD-11D3-E731-3F52-DFA16748A696}"/>
              </a:ext>
            </a:extLst>
          </p:cNvPr>
          <p:cNvSpPr>
            <a:spLocks noGrp="1"/>
          </p:cNvSpPr>
          <p:nvPr>
            <p:ph type="body" idx="2"/>
          </p:nvPr>
        </p:nvSpPr>
        <p:spPr>
          <a:xfrm>
            <a:off x="395288" y="1268641"/>
            <a:ext cx="8460602" cy="2454374"/>
          </a:xfrm>
        </p:spPr>
        <p:txBody>
          <a:bodyPr/>
          <a:lstStyle/>
          <a:p>
            <a:pPr marL="114300" indent="0">
              <a:buNone/>
            </a:pPr>
            <a:r>
              <a:rPr lang="en-GB" b="1" dirty="0">
                <a:latin typeface="Roboto" panose="02000000000000000000" pitchFamily="2" charset="0"/>
                <a:ea typeface="Roboto" panose="02000000000000000000" pitchFamily="2" charset="0"/>
              </a:rPr>
              <a:t>GOAL</a:t>
            </a:r>
            <a:r>
              <a:rPr lang="en-GB" dirty="0">
                <a:latin typeface="Roboto" panose="02000000000000000000" pitchFamily="2" charset="0"/>
                <a:ea typeface="Roboto" panose="02000000000000000000" pitchFamily="2" charset="0"/>
              </a:rPr>
              <a:t>: </a:t>
            </a:r>
          </a:p>
          <a:p>
            <a:pPr marL="114300" indent="0">
              <a:buNone/>
            </a:pPr>
            <a:r>
              <a:rPr lang="en-GB" sz="1600" dirty="0">
                <a:effectLst/>
                <a:latin typeface="Roboto" panose="02000000000000000000" pitchFamily="2" charset="0"/>
                <a:ea typeface="Roboto" panose="02000000000000000000" pitchFamily="2" charset="0"/>
                <a:cs typeface="Times New Roman" panose="02020603050405020304" pitchFamily="18" charset="0"/>
              </a:rPr>
              <a:t>Build on the science cluster approach to ensure the uptake of EOSC, i.e., consolidate FAIR services of the five Science Clusters and, more broadly, perform excellent science and pursue societal benefits by leveraging an Open Research approach.</a:t>
            </a:r>
            <a:endParaRPr lang="en-GB" sz="1600" dirty="0">
              <a:cs typeface="Times New Roman" panose="02020603050405020304" pitchFamily="18" charset="0"/>
            </a:endParaRPr>
          </a:p>
          <a:p>
            <a:pPr marL="114300" indent="0">
              <a:buNone/>
            </a:pPr>
            <a:endParaRPr lang="en-GB" sz="800" dirty="0">
              <a:latin typeface="Roboto" panose="02000000000000000000" pitchFamily="2" charset="0"/>
              <a:ea typeface="Roboto" panose="02000000000000000000" pitchFamily="2" charset="0"/>
            </a:endParaRPr>
          </a:p>
          <a:p>
            <a:pPr marL="114300" indent="0">
              <a:buNone/>
            </a:pPr>
            <a:r>
              <a:rPr lang="en-GB" b="1" dirty="0">
                <a:latin typeface="Roboto" panose="02000000000000000000" pitchFamily="2" charset="0"/>
                <a:ea typeface="Roboto" panose="02000000000000000000" pitchFamily="2" charset="0"/>
              </a:rPr>
              <a:t>TARGET USER COMMUNITIES:</a:t>
            </a:r>
          </a:p>
          <a:p>
            <a:pPr marL="114300" indent="0">
              <a:buNone/>
            </a:pPr>
            <a:r>
              <a:rPr lang="en-GB" sz="1600" dirty="0">
                <a:latin typeface="Roboto" panose="02000000000000000000" pitchFamily="2" charset="0"/>
                <a:ea typeface="Roboto" panose="02000000000000000000" pitchFamily="2" charset="0"/>
              </a:rPr>
              <a:t>Science Clusters and wider community (RIs, Universities, Institutes, either consortia, or individual researchers)</a:t>
            </a:r>
          </a:p>
          <a:p>
            <a:pPr marL="114300" indent="0">
              <a:buNone/>
            </a:pPr>
            <a:endParaRPr lang="en-GB" sz="1600" dirty="0">
              <a:latin typeface="Roboto" panose="02000000000000000000" pitchFamily="2" charset="0"/>
              <a:ea typeface="Roboto" panose="02000000000000000000" pitchFamily="2" charset="0"/>
            </a:endParaRPr>
          </a:p>
        </p:txBody>
      </p:sp>
      <p:sp>
        <p:nvSpPr>
          <p:cNvPr id="22" name="CasellaDiTesto 21">
            <a:extLst>
              <a:ext uri="{FF2B5EF4-FFF2-40B4-BE49-F238E27FC236}">
                <a16:creationId xmlns:a16="http://schemas.microsoft.com/office/drawing/2014/main" id="{8BDB1A98-825C-5C29-7BA2-9182FD889B90}"/>
              </a:ext>
            </a:extLst>
          </p:cNvPr>
          <p:cNvSpPr txBox="1"/>
          <p:nvPr/>
        </p:nvSpPr>
        <p:spPr>
          <a:xfrm>
            <a:off x="395287" y="3532673"/>
            <a:ext cx="3825984" cy="2992614"/>
          </a:xfrm>
          <a:prstGeom prst="rect">
            <a:avLst/>
          </a:prstGeom>
          <a:noFill/>
        </p:spPr>
        <p:txBody>
          <a:bodyPr wrap="square">
            <a:spAutoFit/>
          </a:bodyPr>
          <a:lstStyle/>
          <a:p>
            <a:pPr marL="0" lvl="0" indent="0" algn="l" rtl="0">
              <a:lnSpc>
                <a:spcPct val="110000"/>
              </a:lnSpc>
              <a:spcBef>
                <a:spcPts val="0"/>
              </a:spcBef>
              <a:spcAft>
                <a:spcPts val="0"/>
              </a:spcAft>
              <a:buClr>
                <a:schemeClr val="dk1"/>
              </a:buClr>
              <a:buSzPts val="1800"/>
              <a:buNone/>
            </a:pPr>
            <a:r>
              <a:rPr lang="en-US" sz="1800" b="1" dirty="0">
                <a:latin typeface=""/>
              </a:rPr>
              <a:t>Submission process</a:t>
            </a:r>
            <a:endParaRPr lang="en-US" sz="1800" dirty="0">
              <a:latin typeface=""/>
            </a:endParaRPr>
          </a:p>
          <a:p>
            <a:pPr marL="361950" lvl="0" indent="-361950" algn="l" rtl="0">
              <a:spcBef>
                <a:spcPts val="1000"/>
              </a:spcBef>
              <a:spcAft>
                <a:spcPts val="0"/>
              </a:spcAft>
              <a:buClr>
                <a:srgbClr val="0F378C"/>
              </a:buClr>
              <a:buSzPts val="1800"/>
              <a:buChar char="•"/>
            </a:pPr>
            <a:r>
              <a:rPr lang="en-US" sz="1600" dirty="0">
                <a:latin typeface=""/>
              </a:rPr>
              <a:t>Opens: ~ </a:t>
            </a:r>
            <a:r>
              <a:rPr lang="en-US" sz="1600" b="1" dirty="0">
                <a:solidFill>
                  <a:schemeClr val="accent1"/>
                </a:solidFill>
                <a:latin typeface=""/>
              </a:rPr>
              <a:t>March 2024 / Nov. 2024</a:t>
            </a:r>
          </a:p>
          <a:p>
            <a:pPr marL="361950" lvl="0" indent="-361950" algn="l" rtl="0">
              <a:spcBef>
                <a:spcPts val="0"/>
              </a:spcBef>
              <a:spcAft>
                <a:spcPts val="0"/>
              </a:spcAft>
              <a:buClr>
                <a:srgbClr val="0F378C"/>
              </a:buClr>
              <a:buSzPts val="1800"/>
              <a:buChar char="•"/>
            </a:pPr>
            <a:r>
              <a:rPr lang="en-US" sz="1600" dirty="0">
                <a:latin typeface=""/>
              </a:rPr>
              <a:t>10 pages max</a:t>
            </a:r>
          </a:p>
          <a:p>
            <a:pPr marL="361950" lvl="0" indent="-361950" algn="l" rtl="0">
              <a:spcBef>
                <a:spcPts val="0"/>
              </a:spcBef>
              <a:spcAft>
                <a:spcPts val="0"/>
              </a:spcAft>
              <a:buClr>
                <a:srgbClr val="0F378C"/>
              </a:buClr>
              <a:buSzPts val="1800"/>
              <a:buChar char="•"/>
            </a:pPr>
            <a:r>
              <a:rPr lang="en-US" sz="1600" dirty="0">
                <a:latin typeface=""/>
              </a:rPr>
              <a:t>Submission within </a:t>
            </a:r>
            <a:r>
              <a:rPr lang="en-US" sz="1600" b="1" dirty="0">
                <a:solidFill>
                  <a:schemeClr val="accent1"/>
                </a:solidFill>
                <a:latin typeface=""/>
              </a:rPr>
              <a:t>60 days</a:t>
            </a:r>
            <a:endParaRPr lang="en-US" sz="1600" dirty="0">
              <a:latin typeface=""/>
            </a:endParaRPr>
          </a:p>
          <a:p>
            <a:pPr marL="361950" lvl="0" indent="-361950" algn="l" rtl="0">
              <a:spcBef>
                <a:spcPts val="0"/>
              </a:spcBef>
              <a:spcAft>
                <a:spcPts val="0"/>
              </a:spcAft>
              <a:buClr>
                <a:srgbClr val="0F378C"/>
              </a:buClr>
              <a:buSzPts val="1800"/>
              <a:buChar char="•"/>
            </a:pPr>
            <a:r>
              <a:rPr lang="en-US" sz="1600" dirty="0">
                <a:latin typeface=""/>
              </a:rPr>
              <a:t>Project start: </a:t>
            </a:r>
            <a:r>
              <a:rPr lang="en-US" sz="1600" b="1" dirty="0">
                <a:solidFill>
                  <a:schemeClr val="accent1"/>
                </a:solidFill>
                <a:latin typeface=""/>
              </a:rPr>
              <a:t>Sept-Dec. 2024 / Aug-Oct. 2025</a:t>
            </a:r>
          </a:p>
          <a:p>
            <a:pPr marL="0" lvl="0" indent="0" algn="l" rtl="0">
              <a:spcBef>
                <a:spcPts val="0"/>
              </a:spcBef>
              <a:spcAft>
                <a:spcPts val="0"/>
              </a:spcAft>
              <a:buNone/>
            </a:pPr>
            <a:endParaRPr lang="en-US" sz="1600" dirty="0">
              <a:latin typeface=""/>
            </a:endParaRPr>
          </a:p>
          <a:p>
            <a:pPr marL="0" lvl="0" indent="0" algn="l" rtl="0">
              <a:spcBef>
                <a:spcPts val="0"/>
              </a:spcBef>
              <a:spcAft>
                <a:spcPts val="0"/>
              </a:spcAft>
              <a:buClr>
                <a:schemeClr val="dk1"/>
              </a:buClr>
              <a:buSzPts val="1100"/>
              <a:buFont typeface="Arial"/>
              <a:buNone/>
            </a:pPr>
            <a:r>
              <a:rPr lang="en-US" sz="1800" b="1" dirty="0">
                <a:latin typeface=""/>
              </a:rPr>
              <a:t>Limits</a:t>
            </a:r>
          </a:p>
          <a:p>
            <a:pPr marL="361950" lvl="0" indent="-361950" algn="l" rtl="0">
              <a:spcBef>
                <a:spcPts val="1000"/>
              </a:spcBef>
              <a:spcAft>
                <a:spcPts val="0"/>
              </a:spcAft>
              <a:buClr>
                <a:srgbClr val="0F378C"/>
              </a:buClr>
              <a:buSzPts val="1800"/>
              <a:buChar char="•"/>
            </a:pPr>
            <a:r>
              <a:rPr lang="en-US" sz="1600" dirty="0">
                <a:latin typeface=""/>
              </a:rPr>
              <a:t>Budget: </a:t>
            </a:r>
            <a:r>
              <a:rPr lang="en-US" sz="1600" b="1" dirty="0">
                <a:solidFill>
                  <a:schemeClr val="accent1"/>
                </a:solidFill>
                <a:latin typeface=""/>
              </a:rPr>
              <a:t>100 - 250 k€</a:t>
            </a:r>
            <a:r>
              <a:rPr lang="en-US" sz="1600" dirty="0">
                <a:latin typeface=""/>
              </a:rPr>
              <a:t> / project</a:t>
            </a:r>
          </a:p>
          <a:p>
            <a:pPr marL="361950" lvl="0" indent="-361950" algn="l" rtl="0">
              <a:spcBef>
                <a:spcPts val="0"/>
              </a:spcBef>
              <a:spcAft>
                <a:spcPts val="0"/>
              </a:spcAft>
              <a:buClr>
                <a:srgbClr val="0F378C"/>
              </a:buClr>
              <a:buSzPts val="1800"/>
              <a:buChar char="•"/>
            </a:pPr>
            <a:r>
              <a:rPr lang="en-US" sz="1600" dirty="0">
                <a:latin typeface=""/>
              </a:rPr>
              <a:t>Duration: </a:t>
            </a:r>
            <a:r>
              <a:rPr lang="en-US" sz="1600" b="1" dirty="0">
                <a:solidFill>
                  <a:schemeClr val="accent1"/>
                </a:solidFill>
                <a:latin typeface=""/>
              </a:rPr>
              <a:t>1 - 2 years</a:t>
            </a:r>
          </a:p>
        </p:txBody>
      </p:sp>
      <p:sp>
        <p:nvSpPr>
          <p:cNvPr id="23" name="CasellaDiTesto 22">
            <a:extLst>
              <a:ext uri="{FF2B5EF4-FFF2-40B4-BE49-F238E27FC236}">
                <a16:creationId xmlns:a16="http://schemas.microsoft.com/office/drawing/2014/main" id="{3931584E-B7BB-D003-88D7-2A7BB685C380}"/>
              </a:ext>
            </a:extLst>
          </p:cNvPr>
          <p:cNvSpPr txBox="1"/>
          <p:nvPr/>
        </p:nvSpPr>
        <p:spPr>
          <a:xfrm>
            <a:off x="4627229" y="3536435"/>
            <a:ext cx="4572000" cy="2649443"/>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n-US" sz="1800" b="1" dirty="0">
                <a:latin typeface="Roboto" panose="02000000000000000000" pitchFamily="2" charset="0"/>
                <a:ea typeface="Roboto" panose="02000000000000000000" pitchFamily="2" charset="0"/>
              </a:rPr>
              <a:t>Evaluation criteria for the independent expert panel</a:t>
            </a:r>
          </a:p>
          <a:p>
            <a:pPr marL="361950" marR="0" lvl="0" indent="-361950" algn="l" rtl="0">
              <a:lnSpc>
                <a:spcPct val="110000"/>
              </a:lnSpc>
              <a:spcBef>
                <a:spcPts val="1000"/>
              </a:spcBef>
              <a:spcAft>
                <a:spcPts val="0"/>
              </a:spcAft>
              <a:buClr>
                <a:srgbClr val="0F378C"/>
              </a:buClr>
              <a:buSzPts val="1800"/>
              <a:buChar char="•"/>
            </a:pPr>
            <a:r>
              <a:rPr lang="en-US" sz="1600" dirty="0">
                <a:latin typeface="Roboto" panose="02000000000000000000" pitchFamily="2" charset="0"/>
                <a:ea typeface="Roboto" panose="02000000000000000000" pitchFamily="2" charset="0"/>
              </a:rPr>
              <a:t>Project description: clear objectives, towards </a:t>
            </a:r>
            <a:r>
              <a:rPr lang="en-US" sz="1600" b="1" dirty="0">
                <a:solidFill>
                  <a:schemeClr val="accent1"/>
                </a:solidFill>
                <a:latin typeface="Roboto" panose="02000000000000000000" pitchFamily="2" charset="0"/>
                <a:ea typeface="Roboto" panose="02000000000000000000" pitchFamily="2" charset="0"/>
              </a:rPr>
              <a:t>FAIR</a:t>
            </a:r>
            <a:r>
              <a:rPr lang="en-US" sz="1600" dirty="0">
                <a:latin typeface="Roboto" panose="02000000000000000000" pitchFamily="2" charset="0"/>
                <a:ea typeface="Roboto" panose="02000000000000000000" pitchFamily="2" charset="0"/>
              </a:rPr>
              <a:t> and </a:t>
            </a:r>
            <a:r>
              <a:rPr lang="en-US" sz="1600" b="1" dirty="0">
                <a:solidFill>
                  <a:schemeClr val="accent1"/>
                </a:solidFill>
                <a:latin typeface="Roboto" panose="02000000000000000000" pitchFamily="2" charset="0"/>
                <a:ea typeface="Roboto" panose="02000000000000000000" pitchFamily="2" charset="0"/>
              </a:rPr>
              <a:t>open</a:t>
            </a:r>
            <a:endParaRPr lang="en-US" sz="1600" dirty="0">
              <a:latin typeface="Roboto" panose="02000000000000000000" pitchFamily="2" charset="0"/>
              <a:ea typeface="Roboto" panose="02000000000000000000" pitchFamily="2" charset="0"/>
            </a:endParaRPr>
          </a:p>
          <a:p>
            <a:pPr marL="361950" marR="0" lvl="0" indent="-361950" algn="l" rtl="0">
              <a:lnSpc>
                <a:spcPct val="110000"/>
              </a:lnSpc>
              <a:spcBef>
                <a:spcPts val="0"/>
              </a:spcBef>
              <a:spcAft>
                <a:spcPts val="0"/>
              </a:spcAft>
              <a:buClr>
                <a:srgbClr val="0F378C"/>
              </a:buClr>
              <a:buSzPts val="1800"/>
              <a:buChar char="•"/>
            </a:pPr>
            <a:r>
              <a:rPr lang="en-US" sz="1600" dirty="0">
                <a:latin typeface="Roboto" panose="02000000000000000000" pitchFamily="2" charset="0"/>
                <a:ea typeface="Roboto" panose="02000000000000000000" pitchFamily="2" charset="0"/>
              </a:rPr>
              <a:t>Scientific impacts: </a:t>
            </a:r>
            <a:r>
              <a:rPr lang="en-US" sz="1600" b="1" dirty="0">
                <a:solidFill>
                  <a:schemeClr val="accent1"/>
                </a:solidFill>
                <a:latin typeface="Roboto" panose="02000000000000000000" pitchFamily="2" charset="0"/>
                <a:ea typeface="Roboto" panose="02000000000000000000" pitchFamily="2" charset="0"/>
              </a:rPr>
              <a:t>multiple RIs</a:t>
            </a:r>
            <a:r>
              <a:rPr lang="en-US" sz="1600" dirty="0">
                <a:latin typeface="Roboto" panose="02000000000000000000" pitchFamily="2" charset="0"/>
                <a:ea typeface="Roboto" panose="02000000000000000000" pitchFamily="2" charset="0"/>
              </a:rPr>
              <a:t> / </a:t>
            </a:r>
            <a:r>
              <a:rPr lang="en-US" sz="1600" b="1" dirty="0">
                <a:solidFill>
                  <a:schemeClr val="accent1"/>
                </a:solidFill>
                <a:latin typeface="Roboto" panose="02000000000000000000" pitchFamily="2" charset="0"/>
                <a:ea typeface="Roboto" panose="02000000000000000000" pitchFamily="2" charset="0"/>
              </a:rPr>
              <a:t>cross-cluster</a:t>
            </a:r>
          </a:p>
          <a:p>
            <a:pPr marL="361950" marR="0" lvl="0" indent="-361950" algn="l" rtl="0">
              <a:lnSpc>
                <a:spcPct val="110000"/>
              </a:lnSpc>
              <a:spcBef>
                <a:spcPts val="0"/>
              </a:spcBef>
              <a:spcAft>
                <a:spcPts val="0"/>
              </a:spcAft>
              <a:buClr>
                <a:srgbClr val="0F378C"/>
              </a:buClr>
              <a:buSzPts val="1800"/>
              <a:buChar char="•"/>
            </a:pPr>
            <a:r>
              <a:rPr lang="en-US" sz="1600" dirty="0">
                <a:latin typeface="Roboto" panose="02000000000000000000" pitchFamily="2" charset="0"/>
                <a:ea typeface="Roboto" panose="02000000000000000000" pitchFamily="2" charset="0"/>
              </a:rPr>
              <a:t>Digital resources: use of </a:t>
            </a:r>
            <a:r>
              <a:rPr lang="en-US" sz="1600" b="1" dirty="0">
                <a:solidFill>
                  <a:schemeClr val="accent1"/>
                </a:solidFill>
                <a:latin typeface="Roboto" panose="02000000000000000000" pitchFamily="2" charset="0"/>
                <a:ea typeface="Roboto" panose="02000000000000000000" pitchFamily="2" charset="0"/>
              </a:rPr>
              <a:t>EOSC</a:t>
            </a:r>
            <a:r>
              <a:rPr lang="en-US" sz="1600" dirty="0">
                <a:latin typeface="Roboto" panose="02000000000000000000" pitchFamily="2" charset="0"/>
                <a:ea typeface="Roboto" panose="02000000000000000000" pitchFamily="2" charset="0"/>
              </a:rPr>
              <a:t> services / new </a:t>
            </a:r>
            <a:r>
              <a:rPr lang="en-US" sz="1600" b="1" dirty="0">
                <a:solidFill>
                  <a:schemeClr val="accent1"/>
                </a:solidFill>
                <a:latin typeface="Roboto" panose="02000000000000000000" pitchFamily="2" charset="0"/>
                <a:ea typeface="Roboto" panose="02000000000000000000" pitchFamily="2" charset="0"/>
              </a:rPr>
              <a:t>EOSC</a:t>
            </a:r>
            <a:r>
              <a:rPr lang="en-US" sz="1600" dirty="0">
                <a:latin typeface="Roboto" panose="02000000000000000000" pitchFamily="2" charset="0"/>
                <a:ea typeface="Roboto" panose="02000000000000000000" pitchFamily="2" charset="0"/>
              </a:rPr>
              <a:t> service</a:t>
            </a:r>
          </a:p>
          <a:p>
            <a:pPr marL="361950" marR="0" lvl="0" indent="-361950" algn="l" rtl="0">
              <a:lnSpc>
                <a:spcPct val="110000"/>
              </a:lnSpc>
              <a:spcBef>
                <a:spcPts val="0"/>
              </a:spcBef>
              <a:spcAft>
                <a:spcPts val="0"/>
              </a:spcAft>
              <a:buClr>
                <a:srgbClr val="0F378C"/>
              </a:buClr>
              <a:buSzPts val="1800"/>
              <a:buChar char="•"/>
            </a:pPr>
            <a:r>
              <a:rPr lang="en-US" sz="1600" dirty="0">
                <a:latin typeface="Roboto" panose="02000000000000000000" pitchFamily="2" charset="0"/>
                <a:ea typeface="Roboto" panose="02000000000000000000" pitchFamily="2" charset="0"/>
              </a:rPr>
              <a:t>Implementation: </a:t>
            </a:r>
            <a:r>
              <a:rPr lang="en-US" sz="1600" b="1" dirty="0">
                <a:solidFill>
                  <a:schemeClr val="accent1"/>
                </a:solidFill>
                <a:latin typeface="Roboto" panose="02000000000000000000" pitchFamily="2" charset="0"/>
                <a:ea typeface="Roboto" panose="02000000000000000000" pitchFamily="2" charset="0"/>
              </a:rPr>
              <a:t>realistic</a:t>
            </a:r>
            <a:r>
              <a:rPr lang="en-US" sz="1600" dirty="0">
                <a:latin typeface="Roboto" panose="02000000000000000000" pitchFamily="2" charset="0"/>
                <a:ea typeface="Roboto" panose="02000000000000000000" pitchFamily="2" charset="0"/>
              </a:rPr>
              <a:t> within budget</a:t>
            </a:r>
            <a:endParaRPr lang="en-US" sz="1600" b="1" dirty="0">
              <a:solidFill>
                <a:schemeClr val="accent1"/>
              </a:solidFill>
              <a:latin typeface="Roboto" panose="02000000000000000000" pitchFamily="2" charset="0"/>
              <a:ea typeface="Roboto" panose="02000000000000000000" pitchFamily="2" charset="0"/>
            </a:endParaRPr>
          </a:p>
        </p:txBody>
      </p:sp>
      <p:cxnSp>
        <p:nvCxnSpPr>
          <p:cNvPr id="24" name="Connettore 1 23">
            <a:extLst>
              <a:ext uri="{FF2B5EF4-FFF2-40B4-BE49-F238E27FC236}">
                <a16:creationId xmlns:a16="http://schemas.microsoft.com/office/drawing/2014/main" id="{0AD7F8F0-D9C2-652B-8F71-36DC164589FB}"/>
              </a:ext>
            </a:extLst>
          </p:cNvPr>
          <p:cNvCxnSpPr>
            <a:cxnSpLocks/>
          </p:cNvCxnSpPr>
          <p:nvPr/>
        </p:nvCxnSpPr>
        <p:spPr>
          <a:xfrm flipV="1">
            <a:off x="4451865" y="3522429"/>
            <a:ext cx="0" cy="278077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 name="Connecteur droit 3">
            <a:extLst>
              <a:ext uri="{FF2B5EF4-FFF2-40B4-BE49-F238E27FC236}">
                <a16:creationId xmlns:a16="http://schemas.microsoft.com/office/drawing/2014/main" id="{E2E450D1-8FD9-0C12-D133-8743E744399D}"/>
              </a:ext>
            </a:extLst>
          </p:cNvPr>
          <p:cNvCxnSpPr>
            <a:cxnSpLocks/>
          </p:cNvCxnSpPr>
          <p:nvPr/>
        </p:nvCxnSpPr>
        <p:spPr>
          <a:xfrm>
            <a:off x="241738" y="6526923"/>
            <a:ext cx="6915807"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Google Shape;93;p15">
            <a:extLst>
              <a:ext uri="{FF2B5EF4-FFF2-40B4-BE49-F238E27FC236}">
                <a16:creationId xmlns:a16="http://schemas.microsoft.com/office/drawing/2014/main" id="{29059642-1B28-71B6-9769-A42D33A34203}"/>
              </a:ext>
            </a:extLst>
          </p:cNvPr>
          <p:cNvSpPr txBox="1">
            <a:spLocks noGrp="1"/>
          </p:cNvSpPr>
          <p:nvPr>
            <p:ph type="ftr" idx="11"/>
          </p:nvPr>
        </p:nvSpPr>
        <p:spPr>
          <a:xfrm>
            <a:off x="1267755" y="6580801"/>
            <a:ext cx="5269679" cy="17735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dirty="0">
                <a:latin typeface=""/>
              </a:rPr>
              <a:t>ET workshop – 15 November 2023</a:t>
            </a:r>
            <a:endParaRPr dirty="0">
              <a:latin typefac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15" name="Google Shape;91;p15">
            <a:extLst>
              <a:ext uri="{FF2B5EF4-FFF2-40B4-BE49-F238E27FC236}">
                <a16:creationId xmlns:a16="http://schemas.microsoft.com/office/drawing/2014/main" id="{FE133B07-151E-5F03-44DA-FF793051857C}"/>
              </a:ext>
            </a:extLst>
          </p:cNvPr>
          <p:cNvSpPr txBox="1">
            <a:spLocks noGrp="1"/>
          </p:cNvSpPr>
          <p:nvPr>
            <p:ph type="title"/>
          </p:nvPr>
        </p:nvSpPr>
        <p:spPr>
          <a:xfrm>
            <a:off x="395287" y="349611"/>
            <a:ext cx="8353500" cy="451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3000"/>
              <a:buFont typeface="Arial"/>
              <a:buNone/>
            </a:pPr>
            <a:r>
              <a:rPr lang="en-US" dirty="0">
                <a:solidFill>
                  <a:srgbClr val="2F2C6F"/>
                </a:solidFill>
                <a:latin typeface="Roboto" panose="02000000000000000000" pitchFamily="2" charset="0"/>
                <a:ea typeface="Roboto" panose="02000000000000000000" pitchFamily="2" charset="0"/>
              </a:rPr>
              <a:t>OSCARS project</a:t>
            </a:r>
            <a:endParaRPr dirty="0">
              <a:solidFill>
                <a:srgbClr val="2F2C6F"/>
              </a:solidFill>
              <a:latin typeface="Roboto" panose="02000000000000000000" pitchFamily="2" charset="0"/>
              <a:ea typeface="Roboto" panose="02000000000000000000" pitchFamily="2" charset="0"/>
            </a:endParaRPr>
          </a:p>
        </p:txBody>
      </p:sp>
      <p:sp>
        <p:nvSpPr>
          <p:cNvPr id="16" name="Google Shape;92;p15">
            <a:extLst>
              <a:ext uri="{FF2B5EF4-FFF2-40B4-BE49-F238E27FC236}">
                <a16:creationId xmlns:a16="http://schemas.microsoft.com/office/drawing/2014/main" id="{3DC1CD9E-302E-FF6C-0796-1F0096C75BC9}"/>
              </a:ext>
            </a:extLst>
          </p:cNvPr>
          <p:cNvSpPr txBox="1">
            <a:spLocks noGrp="1"/>
          </p:cNvSpPr>
          <p:nvPr>
            <p:ph type="body" idx="1"/>
          </p:nvPr>
        </p:nvSpPr>
        <p:spPr>
          <a:xfrm>
            <a:off x="395287" y="817500"/>
            <a:ext cx="8364600" cy="37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2"/>
              </a:buClr>
              <a:buSzPts val="1800"/>
              <a:buNone/>
            </a:pPr>
            <a:r>
              <a:rPr lang="en-US" dirty="0">
                <a:solidFill>
                  <a:schemeClr val="accent1"/>
                </a:solidFill>
                <a:latin typeface="Roboto" panose="02000000000000000000" pitchFamily="2" charset="0"/>
                <a:ea typeface="Roboto" panose="02000000000000000000" pitchFamily="2" charset="0"/>
              </a:rPr>
              <a:t>OPEN CALLS – Proposal guidelines</a:t>
            </a:r>
          </a:p>
        </p:txBody>
      </p:sp>
      <p:sp>
        <p:nvSpPr>
          <p:cNvPr id="17" name="Google Shape;94;p15">
            <a:extLst>
              <a:ext uri="{FF2B5EF4-FFF2-40B4-BE49-F238E27FC236}">
                <a16:creationId xmlns:a16="http://schemas.microsoft.com/office/drawing/2014/main" id="{2D1C515E-290E-8169-CF9F-DE9EB4150E99}"/>
              </a:ext>
            </a:extLst>
          </p:cNvPr>
          <p:cNvSpPr txBox="1">
            <a:spLocks noGrp="1"/>
          </p:cNvSpPr>
          <p:nvPr>
            <p:ph type="body" idx="2"/>
          </p:nvPr>
        </p:nvSpPr>
        <p:spPr>
          <a:xfrm>
            <a:off x="395300" y="1213389"/>
            <a:ext cx="3864675" cy="5203336"/>
          </a:xfrm>
          <a:prstGeom prst="rect">
            <a:avLst/>
          </a:prstGeom>
          <a:noFill/>
          <a:ln>
            <a:noFill/>
          </a:ln>
        </p:spPr>
        <p:txBody>
          <a:bodyPr spcFirstLastPara="1" wrap="square" lIns="0" tIns="0" rIns="0" bIns="0" anchor="t" anchorCtr="0">
            <a:noAutofit/>
          </a:bodyPr>
          <a:lstStyle/>
          <a:p>
            <a:pPr marL="361950" indent="-361950">
              <a:spcBef>
                <a:spcPts val="1000"/>
              </a:spcBef>
              <a:buClr>
                <a:srgbClr val="0F378C"/>
              </a:buClr>
            </a:pPr>
            <a:r>
              <a:rPr lang="en-GB">
                <a:latin typeface="Roboto" panose="02000000000000000000" pitchFamily="2" charset="0"/>
                <a:ea typeface="Roboto" panose="02000000000000000000" pitchFamily="2" charset="0"/>
              </a:rPr>
              <a:t>10 pages max</a:t>
            </a:r>
            <a:endParaRPr lang="en-GB" b="1">
              <a:solidFill>
                <a:schemeClr val="accent1"/>
              </a:solidFill>
              <a:latin typeface="Roboto" panose="02000000000000000000" pitchFamily="2" charset="0"/>
              <a:ea typeface="Roboto" panose="02000000000000000000" pitchFamily="2" charset="0"/>
            </a:endParaRPr>
          </a:p>
          <a:p>
            <a:pPr marL="361950" lvl="0" indent="-361950" algn="l" rtl="0">
              <a:spcBef>
                <a:spcPts val="0"/>
              </a:spcBef>
              <a:spcAft>
                <a:spcPts val="0"/>
              </a:spcAft>
              <a:buClr>
                <a:srgbClr val="0F378C"/>
              </a:buClr>
              <a:buSzPts val="1800"/>
              <a:buChar char="•"/>
            </a:pPr>
            <a:r>
              <a:rPr lang="en-GB">
                <a:latin typeface="Roboto" panose="02000000000000000000" pitchFamily="2" charset="0"/>
                <a:ea typeface="Roboto" panose="02000000000000000000" pitchFamily="2" charset="0"/>
              </a:rPr>
              <a:t>Language: English</a:t>
            </a:r>
          </a:p>
          <a:p>
            <a:pPr marL="361950" lvl="0" indent="-361950" algn="l" rtl="0">
              <a:spcBef>
                <a:spcPts val="0"/>
              </a:spcBef>
              <a:spcAft>
                <a:spcPts val="0"/>
              </a:spcAft>
              <a:buClr>
                <a:srgbClr val="0F378C"/>
              </a:buClr>
              <a:buSzPts val="1800"/>
              <a:buChar char="•"/>
            </a:pPr>
            <a:endParaRPr lang="en-GB">
              <a:latin typeface="Roboto" panose="02000000000000000000" pitchFamily="2" charset="0"/>
              <a:ea typeface="Roboto" panose="02000000000000000000" pitchFamily="2" charset="0"/>
            </a:endParaRPr>
          </a:p>
          <a:p>
            <a:pPr marL="0" lvl="0" indent="0" algn="l" rtl="0">
              <a:spcBef>
                <a:spcPts val="0"/>
              </a:spcBef>
              <a:spcAft>
                <a:spcPts val="0"/>
              </a:spcAft>
              <a:buClr>
                <a:srgbClr val="0F378C"/>
              </a:buClr>
              <a:buSzPts val="1800"/>
              <a:buNone/>
            </a:pPr>
            <a:r>
              <a:rPr lang="en-GB" b="1">
                <a:latin typeface="Roboto" panose="02000000000000000000" pitchFamily="2" charset="0"/>
                <a:ea typeface="Roboto" panose="02000000000000000000" pitchFamily="2" charset="0"/>
              </a:rPr>
              <a:t>Proposals’ structure</a:t>
            </a:r>
          </a:p>
          <a:p>
            <a:pPr marL="361950" lvl="0" indent="-361950" algn="l" rtl="0">
              <a:spcBef>
                <a:spcPts val="0"/>
              </a:spcBef>
              <a:spcAft>
                <a:spcPts val="0"/>
              </a:spcAft>
              <a:buClr>
                <a:srgbClr val="0F378C"/>
              </a:buClr>
              <a:buSzPts val="1800"/>
              <a:buChar char="•"/>
            </a:pPr>
            <a:r>
              <a:rPr lang="en-GB">
                <a:latin typeface="Roboto" panose="02000000000000000000" pitchFamily="2" charset="0"/>
                <a:ea typeface="Roboto" panose="02000000000000000000" pitchFamily="2" charset="0"/>
              </a:rPr>
              <a:t>Proposal Title and Acronym</a:t>
            </a:r>
          </a:p>
          <a:p>
            <a:pPr marL="361950" lvl="0" indent="-361950" algn="l" rtl="0">
              <a:spcBef>
                <a:spcPts val="0"/>
              </a:spcBef>
              <a:spcAft>
                <a:spcPts val="0"/>
              </a:spcAft>
              <a:buClr>
                <a:srgbClr val="0F378C"/>
              </a:buClr>
              <a:buSzPts val="1800"/>
              <a:buChar char="•"/>
            </a:pPr>
            <a:r>
              <a:rPr lang="en-GB">
                <a:latin typeface="Roboto" panose="02000000000000000000" pitchFamily="2" charset="0"/>
                <a:ea typeface="Roboto" panose="02000000000000000000" pitchFamily="2" charset="0"/>
              </a:rPr>
              <a:t>Open Science/Data FAIRNESS challenge(s)</a:t>
            </a:r>
          </a:p>
          <a:p>
            <a:pPr marL="361950" lvl="0" indent="-361950" algn="l" rtl="0">
              <a:spcBef>
                <a:spcPts val="0"/>
              </a:spcBef>
              <a:spcAft>
                <a:spcPts val="0"/>
              </a:spcAft>
              <a:buClr>
                <a:srgbClr val="0F378C"/>
              </a:buClr>
              <a:buSzPts val="1800"/>
              <a:buChar char="•"/>
            </a:pPr>
            <a:r>
              <a:rPr lang="en-GB">
                <a:latin typeface="Roboto" panose="02000000000000000000" pitchFamily="2" charset="0"/>
                <a:ea typeface="Roboto" panose="02000000000000000000" pitchFamily="2" charset="0"/>
              </a:rPr>
              <a:t>Domain</a:t>
            </a:r>
          </a:p>
          <a:p>
            <a:pPr marL="361950" lvl="0" indent="-361950" algn="l" rtl="0">
              <a:spcBef>
                <a:spcPts val="0"/>
              </a:spcBef>
              <a:spcAft>
                <a:spcPts val="0"/>
              </a:spcAft>
              <a:buClr>
                <a:srgbClr val="0F378C"/>
              </a:buClr>
              <a:buSzPts val="1800"/>
              <a:buChar char="•"/>
            </a:pPr>
            <a:r>
              <a:rPr lang="en-GB">
                <a:latin typeface="Roboto" panose="02000000000000000000" pitchFamily="2" charset="0"/>
                <a:ea typeface="Roboto" panose="02000000000000000000" pitchFamily="2" charset="0"/>
              </a:rPr>
              <a:t>Consortium composition</a:t>
            </a:r>
          </a:p>
          <a:p>
            <a:pPr marL="361950" lvl="0" indent="-361950" algn="l" rtl="0">
              <a:spcBef>
                <a:spcPts val="0"/>
              </a:spcBef>
              <a:spcAft>
                <a:spcPts val="0"/>
              </a:spcAft>
              <a:buClr>
                <a:srgbClr val="0F378C"/>
              </a:buClr>
              <a:buSzPts val="1800"/>
              <a:buChar char="•"/>
            </a:pPr>
            <a:r>
              <a:rPr lang="en-GB">
                <a:latin typeface="Roboto" panose="02000000000000000000" pitchFamily="2" charset="0"/>
                <a:ea typeface="Roboto" panose="02000000000000000000" pitchFamily="2" charset="0"/>
              </a:rPr>
              <a:t>Duration and financial support</a:t>
            </a:r>
          </a:p>
          <a:p>
            <a:pPr marL="361950" lvl="0" indent="-361950" algn="l" rtl="0">
              <a:spcBef>
                <a:spcPts val="0"/>
              </a:spcBef>
              <a:spcAft>
                <a:spcPts val="0"/>
              </a:spcAft>
              <a:buClr>
                <a:srgbClr val="0F378C"/>
              </a:buClr>
              <a:buSzPts val="1800"/>
              <a:buChar char="•"/>
            </a:pPr>
            <a:r>
              <a:rPr lang="en-GB">
                <a:latin typeface="Roboto" panose="02000000000000000000" pitchFamily="2" charset="0"/>
                <a:ea typeface="Roboto" panose="02000000000000000000" pitchFamily="2" charset="0"/>
              </a:rPr>
              <a:t>Summary </a:t>
            </a:r>
          </a:p>
          <a:p>
            <a:pPr marL="361950" lvl="0" indent="-361950" algn="l" rtl="0">
              <a:spcBef>
                <a:spcPts val="0"/>
              </a:spcBef>
              <a:spcAft>
                <a:spcPts val="0"/>
              </a:spcAft>
              <a:buClr>
                <a:srgbClr val="0F378C"/>
              </a:buClr>
              <a:buSzPts val="1800"/>
              <a:buChar char="•"/>
            </a:pPr>
            <a:r>
              <a:rPr lang="en-GB">
                <a:latin typeface="Roboto" panose="02000000000000000000" pitchFamily="2" charset="0"/>
                <a:ea typeface="Roboto" panose="02000000000000000000" pitchFamily="2" charset="0"/>
              </a:rPr>
              <a:t>Project description </a:t>
            </a:r>
          </a:p>
          <a:p>
            <a:pPr marL="361950" lvl="0" indent="-361950" algn="l" rtl="0">
              <a:spcBef>
                <a:spcPts val="0"/>
              </a:spcBef>
              <a:spcAft>
                <a:spcPts val="0"/>
              </a:spcAft>
              <a:buClr>
                <a:srgbClr val="0F378C"/>
              </a:buClr>
              <a:buSzPts val="1800"/>
              <a:buChar char="•"/>
            </a:pPr>
            <a:r>
              <a:rPr lang="en-GB">
                <a:latin typeface="Roboto" panose="02000000000000000000" pitchFamily="2" charset="0"/>
                <a:ea typeface="Roboto" panose="02000000000000000000" pitchFamily="2" charset="0"/>
              </a:rPr>
              <a:t>Scientific impacts</a:t>
            </a:r>
          </a:p>
          <a:p>
            <a:pPr marL="361950" lvl="0" indent="-361950" algn="l" rtl="0">
              <a:spcBef>
                <a:spcPts val="0"/>
              </a:spcBef>
              <a:spcAft>
                <a:spcPts val="0"/>
              </a:spcAft>
              <a:buClr>
                <a:srgbClr val="0F378C"/>
              </a:buClr>
              <a:buSzPts val="1800"/>
              <a:buChar char="•"/>
            </a:pPr>
            <a:r>
              <a:rPr lang="en-GB">
                <a:latin typeface="Roboto" panose="02000000000000000000" pitchFamily="2" charset="0"/>
                <a:ea typeface="Roboto" panose="02000000000000000000" pitchFamily="2" charset="0"/>
              </a:rPr>
              <a:t>Digital resources</a:t>
            </a:r>
          </a:p>
          <a:p>
            <a:pPr marL="361950" indent="-361950">
              <a:buClr>
                <a:srgbClr val="0F378C"/>
              </a:buClr>
            </a:pPr>
            <a:r>
              <a:rPr lang="en-GB">
                <a:latin typeface="Roboto" panose="02000000000000000000" pitchFamily="2" charset="0"/>
                <a:ea typeface="Roboto" panose="02000000000000000000" pitchFamily="2" charset="0"/>
              </a:rPr>
              <a:t>Project Implementation, Budget Breakdown and Final Deliverables </a:t>
            </a:r>
          </a:p>
        </p:txBody>
      </p:sp>
      <p:pic>
        <p:nvPicPr>
          <p:cNvPr id="18" name="Google Shape;95;p15">
            <a:extLst>
              <a:ext uri="{FF2B5EF4-FFF2-40B4-BE49-F238E27FC236}">
                <a16:creationId xmlns:a16="http://schemas.microsoft.com/office/drawing/2014/main" id="{734C9DEE-C79A-EB2E-3F97-9017B77105E3}"/>
              </a:ext>
            </a:extLst>
          </p:cNvPr>
          <p:cNvPicPr preferRelativeResize="0"/>
          <p:nvPr/>
        </p:nvPicPr>
        <p:blipFill>
          <a:blip r:embed="rId3">
            <a:alphaModFix/>
          </a:blip>
          <a:stretch>
            <a:fillRect/>
          </a:stretch>
        </p:blipFill>
        <p:spPr>
          <a:xfrm>
            <a:off x="4572001" y="1360776"/>
            <a:ext cx="4176700" cy="2881616"/>
          </a:xfrm>
          <a:prstGeom prst="rect">
            <a:avLst/>
          </a:prstGeom>
          <a:noFill/>
          <a:ln>
            <a:noFill/>
          </a:ln>
        </p:spPr>
      </p:pic>
      <p:sp>
        <p:nvSpPr>
          <p:cNvPr id="19" name="Google Shape;96;p15">
            <a:extLst>
              <a:ext uri="{FF2B5EF4-FFF2-40B4-BE49-F238E27FC236}">
                <a16:creationId xmlns:a16="http://schemas.microsoft.com/office/drawing/2014/main" id="{46D4E6CA-0BB7-7684-E29F-55E4C527A0AA}"/>
              </a:ext>
            </a:extLst>
          </p:cNvPr>
          <p:cNvSpPr txBox="1"/>
          <p:nvPr/>
        </p:nvSpPr>
        <p:spPr>
          <a:xfrm rot="-1505519">
            <a:off x="5164109" y="2207081"/>
            <a:ext cx="3025853" cy="147729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i="1" dirty="0">
                <a:solidFill>
                  <a:schemeClr val="accent2"/>
                </a:solidFill>
                <a:latin typeface=""/>
              </a:rPr>
              <a:t>MOCK-UP of cascading grants platform</a:t>
            </a:r>
            <a:endParaRPr sz="2800" i="1" dirty="0">
              <a:solidFill>
                <a:schemeClr val="accent2"/>
              </a:solidFill>
              <a:latin typeface=""/>
            </a:endParaRPr>
          </a:p>
        </p:txBody>
      </p:sp>
      <p:sp>
        <p:nvSpPr>
          <p:cNvPr id="20" name="CasellaDiTesto 19">
            <a:extLst>
              <a:ext uri="{FF2B5EF4-FFF2-40B4-BE49-F238E27FC236}">
                <a16:creationId xmlns:a16="http://schemas.microsoft.com/office/drawing/2014/main" id="{9999FE2D-80F7-0D0F-F00F-267F7089E47F}"/>
              </a:ext>
            </a:extLst>
          </p:cNvPr>
          <p:cNvSpPr txBox="1"/>
          <p:nvPr/>
        </p:nvSpPr>
        <p:spPr>
          <a:xfrm>
            <a:off x="4572000" y="4507391"/>
            <a:ext cx="4238922" cy="1815369"/>
          </a:xfrm>
          <a:prstGeom prst="rect">
            <a:avLst/>
          </a:prstGeom>
          <a:noFill/>
        </p:spPr>
        <p:txBody>
          <a:bodyPr wrap="square">
            <a:spAutoFit/>
          </a:bodyPr>
          <a:lstStyle/>
          <a:p>
            <a:pPr lvl="0">
              <a:spcAft>
                <a:spcPts val="300"/>
              </a:spcAft>
            </a:pPr>
            <a:r>
              <a:rPr lang="en-GB" sz="1800" b="1" kern="100" dirty="0">
                <a:latin typeface="Roboto" panose="02000000000000000000" pitchFamily="2" charset="0"/>
                <a:ea typeface="Roboto" panose="02000000000000000000" pitchFamily="2" charset="0"/>
                <a:cs typeface="Times New Roman" panose="02020603050405020304" pitchFamily="18" charset="0"/>
              </a:rPr>
              <a:t>Deliverables for public dissemination:</a:t>
            </a:r>
          </a:p>
          <a:p>
            <a:pPr marL="361950" indent="-361950">
              <a:lnSpc>
                <a:spcPct val="110000"/>
              </a:lnSpc>
              <a:buClr>
                <a:srgbClr val="0F378C"/>
              </a:buClr>
              <a:buSzPts val="1800"/>
              <a:buFont typeface="Arial"/>
              <a:buChar char="•"/>
            </a:pPr>
            <a:r>
              <a:rPr lang="en-GB" dirty="0">
                <a:solidFill>
                  <a:schemeClr val="dk1"/>
                </a:solidFill>
                <a:latin typeface="Roboto" panose="02000000000000000000" pitchFamily="2" charset="0"/>
                <a:ea typeface="Roboto" panose="02000000000000000000" pitchFamily="2" charset="0"/>
              </a:rPr>
              <a:t>A final project summary in PDF format of maximum 5000 characters, including spaces.</a:t>
            </a:r>
          </a:p>
          <a:p>
            <a:pPr marL="361950" indent="-361950">
              <a:lnSpc>
                <a:spcPct val="110000"/>
              </a:lnSpc>
              <a:buClr>
                <a:srgbClr val="0F378C"/>
              </a:buClr>
              <a:buSzPts val="1800"/>
              <a:buFont typeface="Arial"/>
              <a:buChar char="•"/>
            </a:pPr>
            <a:r>
              <a:rPr lang="en-GB" dirty="0">
                <a:solidFill>
                  <a:schemeClr val="dk1"/>
                </a:solidFill>
                <a:latin typeface="Roboto" panose="02000000000000000000" pitchFamily="2" charset="0"/>
                <a:ea typeface="Roboto" panose="02000000000000000000" pitchFamily="2" charset="0"/>
              </a:rPr>
              <a:t>A presentation </a:t>
            </a:r>
          </a:p>
          <a:p>
            <a:pPr marL="361950" indent="-361950">
              <a:lnSpc>
                <a:spcPct val="110000"/>
              </a:lnSpc>
              <a:buClr>
                <a:srgbClr val="0F378C"/>
              </a:buClr>
              <a:buSzPts val="1800"/>
              <a:buFont typeface="Arial"/>
              <a:buChar char="•"/>
            </a:pPr>
            <a:r>
              <a:rPr lang="en-GB" dirty="0">
                <a:solidFill>
                  <a:schemeClr val="dk1"/>
                </a:solidFill>
                <a:latin typeface="Roboto" panose="02000000000000000000" pitchFamily="2" charset="0"/>
                <a:ea typeface="Roboto" panose="02000000000000000000" pitchFamily="2" charset="0"/>
              </a:rPr>
              <a:t>A “scientific journal or journal-type” article summarising the main project results and methodology used to achieve them.</a:t>
            </a:r>
          </a:p>
        </p:txBody>
      </p:sp>
      <p:cxnSp>
        <p:nvCxnSpPr>
          <p:cNvPr id="4" name="Connecteur droit 3">
            <a:extLst>
              <a:ext uri="{FF2B5EF4-FFF2-40B4-BE49-F238E27FC236}">
                <a16:creationId xmlns:a16="http://schemas.microsoft.com/office/drawing/2014/main" id="{A6B727E3-0851-BC12-00A9-48326B3F3996}"/>
              </a:ext>
            </a:extLst>
          </p:cNvPr>
          <p:cNvCxnSpPr>
            <a:cxnSpLocks/>
          </p:cNvCxnSpPr>
          <p:nvPr/>
        </p:nvCxnSpPr>
        <p:spPr>
          <a:xfrm>
            <a:off x="241738" y="6526923"/>
            <a:ext cx="6915807"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Google Shape;93;p15">
            <a:extLst>
              <a:ext uri="{FF2B5EF4-FFF2-40B4-BE49-F238E27FC236}">
                <a16:creationId xmlns:a16="http://schemas.microsoft.com/office/drawing/2014/main" id="{C3ED8077-7492-EAAE-4AE4-928175562342}"/>
              </a:ext>
            </a:extLst>
          </p:cNvPr>
          <p:cNvSpPr txBox="1">
            <a:spLocks noGrp="1"/>
          </p:cNvSpPr>
          <p:nvPr>
            <p:ph type="ftr" idx="11"/>
          </p:nvPr>
        </p:nvSpPr>
        <p:spPr>
          <a:xfrm>
            <a:off x="1267755" y="6580801"/>
            <a:ext cx="5269679" cy="17735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dirty="0">
                <a:latin typeface=""/>
              </a:rPr>
              <a:t>ET workshop – 15 November 2023</a:t>
            </a:r>
            <a:endParaRPr dirty="0">
              <a:latin typeface=""/>
            </a:endParaRPr>
          </a:p>
        </p:txBody>
      </p:sp>
    </p:spTree>
    <p:extLst>
      <p:ext uri="{BB962C8B-B14F-4D97-AF65-F5344CB8AC3E}">
        <p14:creationId xmlns:p14="http://schemas.microsoft.com/office/powerpoint/2010/main" val="1744607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80" name="Google Shape;80;p14"/>
          <p:cNvSpPr txBox="1">
            <a:spLocks noGrp="1"/>
          </p:cNvSpPr>
          <p:nvPr>
            <p:ph type="body" idx="2"/>
          </p:nvPr>
        </p:nvSpPr>
        <p:spPr>
          <a:xfrm>
            <a:off x="349209" y="1558660"/>
            <a:ext cx="8353401" cy="4602476"/>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800"/>
              <a:buNone/>
            </a:pPr>
            <a:r>
              <a:rPr lang="en-US" sz="1600" b="1" dirty="0">
                <a:latin typeface="Roboto" panose="02000000000000000000" pitchFamily="2" charset="0"/>
                <a:ea typeface="Roboto" panose="02000000000000000000" pitchFamily="2" charset="0"/>
              </a:rPr>
              <a:t>Further actions are led by the Science Clusters, e.g. EVERSE</a:t>
            </a:r>
          </a:p>
          <a:p>
            <a:pPr marL="0" lvl="0" indent="0" algn="l" rtl="0">
              <a:lnSpc>
                <a:spcPct val="110000"/>
              </a:lnSpc>
              <a:spcBef>
                <a:spcPts val="0"/>
              </a:spcBef>
              <a:spcAft>
                <a:spcPts val="0"/>
              </a:spcAft>
              <a:buClr>
                <a:schemeClr val="dk1"/>
              </a:buClr>
              <a:buSzPts val="1800"/>
              <a:buNone/>
            </a:pPr>
            <a:endParaRPr lang="en-US" sz="1600" b="1" dirty="0">
              <a:latin typeface="Roboto" panose="02000000000000000000" pitchFamily="2" charset="0"/>
              <a:ea typeface="Roboto" panose="02000000000000000000" pitchFamily="2" charset="0"/>
            </a:endParaRPr>
          </a:p>
          <a:p>
            <a:pPr marL="0" lvl="0" indent="0" algn="l" rtl="0">
              <a:lnSpc>
                <a:spcPct val="110000"/>
              </a:lnSpc>
              <a:spcBef>
                <a:spcPts val="0"/>
              </a:spcBef>
              <a:spcAft>
                <a:spcPts val="0"/>
              </a:spcAft>
              <a:buClr>
                <a:schemeClr val="dk1"/>
              </a:buClr>
              <a:buSzPts val="1800"/>
              <a:buNone/>
            </a:pPr>
            <a:r>
              <a:rPr lang="en-US" sz="1600" b="1" dirty="0">
                <a:latin typeface="Roboto" panose="02000000000000000000" pitchFamily="2" charset="0"/>
                <a:ea typeface="Roboto" panose="02000000000000000000" pitchFamily="2" charset="0"/>
              </a:rPr>
              <a:t>In response to the EU call on EOSC</a:t>
            </a:r>
            <a:r>
              <a:rPr lang="en-US" sz="1600" dirty="0">
                <a:latin typeface="Roboto" panose="02000000000000000000" pitchFamily="2" charset="0"/>
                <a:ea typeface="Roboto" panose="02000000000000000000" pitchFamily="2" charset="0"/>
              </a:rPr>
              <a:t> HORIZON-INFRA-2023-EOSC-01-02</a:t>
            </a:r>
            <a:endParaRPr sz="1600" dirty="0">
              <a:latin typeface="Roboto" panose="02000000000000000000" pitchFamily="2" charset="0"/>
              <a:ea typeface="Roboto" panose="02000000000000000000" pitchFamily="2" charset="0"/>
            </a:endParaRPr>
          </a:p>
          <a:p>
            <a:pPr marL="361950" lvl="0" indent="-361950" algn="l" rtl="0">
              <a:lnSpc>
                <a:spcPct val="110000"/>
              </a:lnSpc>
              <a:spcBef>
                <a:spcPts val="1000"/>
              </a:spcBef>
              <a:spcAft>
                <a:spcPts val="0"/>
              </a:spcAft>
              <a:buClr>
                <a:schemeClr val="dk1"/>
              </a:buClr>
              <a:buSzPts val="1800"/>
              <a:buChar char="•"/>
            </a:pPr>
            <a:r>
              <a:rPr lang="en-US" sz="1600" dirty="0">
                <a:latin typeface="Roboto" panose="02000000000000000000" pitchFamily="2" charset="0"/>
                <a:ea typeface="Roboto" panose="02000000000000000000" pitchFamily="2" charset="0"/>
              </a:rPr>
              <a:t>Building on the </a:t>
            </a:r>
            <a:r>
              <a:rPr lang="en-US" sz="1600" b="1" u="sng" dirty="0">
                <a:solidFill>
                  <a:schemeClr val="accent1"/>
                </a:solidFill>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Science Cluster</a:t>
            </a:r>
            <a:r>
              <a:rPr lang="en-US" sz="1600" u="sng" dirty="0">
                <a:solidFill>
                  <a:schemeClr val="accent1"/>
                </a:solidFill>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 </a:t>
            </a:r>
            <a:r>
              <a:rPr lang="en-US" sz="1600" b="1" u="sng" dirty="0">
                <a:solidFill>
                  <a:schemeClr val="accent1"/>
                </a:solidFill>
                <a:latin typeface="Roboto" panose="02000000000000000000" pitchFamily="2" charset="0"/>
                <a:ea typeface="Roboto" panose="02000000000000000000" pitchFamily="2" charset="0"/>
              </a:rPr>
              <a:t>approach</a:t>
            </a:r>
          </a:p>
          <a:p>
            <a:pPr marL="361950" lvl="0" indent="-361950" algn="l" rtl="0">
              <a:lnSpc>
                <a:spcPct val="110000"/>
              </a:lnSpc>
              <a:spcBef>
                <a:spcPts val="1000"/>
              </a:spcBef>
              <a:spcAft>
                <a:spcPts val="0"/>
              </a:spcAft>
              <a:buClr>
                <a:schemeClr val="dk1"/>
              </a:buClr>
              <a:buSzPts val="1800"/>
              <a:buChar char="•"/>
            </a:pPr>
            <a:r>
              <a:rPr lang="en-GB" sz="1600" dirty="0">
                <a:solidFill>
                  <a:srgbClr val="004394"/>
                </a:solidFill>
                <a:ea typeface="Times New Roman" panose="02020603050405020304" pitchFamily="18" charset="0"/>
              </a:rPr>
              <a:t>The </a:t>
            </a:r>
            <a:r>
              <a:rPr lang="en-GB" sz="1600" b="1" dirty="0">
                <a:solidFill>
                  <a:srgbClr val="004394"/>
                </a:solidFill>
                <a:ea typeface="Times New Roman" panose="02020603050405020304" pitchFamily="18" charset="0"/>
              </a:rPr>
              <a:t>catalogue of software </a:t>
            </a:r>
            <a:r>
              <a:rPr lang="en-GB" sz="1600" dirty="0">
                <a:solidFill>
                  <a:srgbClr val="004394"/>
                </a:solidFill>
                <a:ea typeface="Times New Roman" panose="02020603050405020304" pitchFamily="18" charset="0"/>
              </a:rPr>
              <a:t>will continue to be populated with new collaborative cross-border software, workflows and methods and for the benefit of the community at large.</a:t>
            </a:r>
          </a:p>
          <a:p>
            <a:pPr marL="361950" lvl="0" indent="-361950" algn="l" rtl="0">
              <a:lnSpc>
                <a:spcPct val="110000"/>
              </a:lnSpc>
              <a:spcBef>
                <a:spcPts val="1000"/>
              </a:spcBef>
              <a:spcAft>
                <a:spcPts val="0"/>
              </a:spcAft>
              <a:buClr>
                <a:schemeClr val="dk1"/>
              </a:buClr>
              <a:buSzPts val="1800"/>
              <a:buChar char="•"/>
            </a:pPr>
            <a:r>
              <a:rPr lang="en-GB" sz="1600" dirty="0">
                <a:solidFill>
                  <a:srgbClr val="044C9F"/>
                </a:solidFill>
              </a:rPr>
              <a:t>Development of community-based approaches for ensuring and improving </a:t>
            </a:r>
            <a:r>
              <a:rPr lang="en-GB" sz="1600" b="1" dirty="0">
                <a:solidFill>
                  <a:srgbClr val="044C9F"/>
                </a:solidFill>
              </a:rPr>
              <a:t>quality of scientific software and code </a:t>
            </a:r>
            <a:r>
              <a:rPr lang="en-GB" sz="1600" dirty="0">
                <a:solidFill>
                  <a:srgbClr val="044C9F"/>
                </a:solidFill>
              </a:rPr>
              <a:t>highly relevant to all Science Clusters.</a:t>
            </a:r>
          </a:p>
          <a:p>
            <a:pPr marL="361950" lvl="0" indent="-361950" algn="l" rtl="0">
              <a:lnSpc>
                <a:spcPct val="110000"/>
              </a:lnSpc>
              <a:spcBef>
                <a:spcPts val="1000"/>
              </a:spcBef>
              <a:spcAft>
                <a:spcPts val="0"/>
              </a:spcAft>
              <a:buClr>
                <a:schemeClr val="dk1"/>
              </a:buClr>
              <a:buSzPts val="1800"/>
              <a:buChar char="•"/>
            </a:pPr>
            <a:r>
              <a:rPr lang="en-GB" sz="1600" b="1" dirty="0">
                <a:solidFill>
                  <a:srgbClr val="044C9F"/>
                </a:solidFill>
              </a:rPr>
              <a:t>Establish the Virtual Research institute (VRI)</a:t>
            </a:r>
          </a:p>
          <a:p>
            <a:pPr marL="0" lvl="0" indent="0" algn="l" rtl="0">
              <a:spcBef>
                <a:spcPts val="0"/>
              </a:spcBef>
              <a:spcAft>
                <a:spcPts val="0"/>
              </a:spcAft>
              <a:buNone/>
            </a:pPr>
            <a:endParaRPr lang="fr-FR" sz="1600" b="1" dirty="0">
              <a:latin typeface="Roboto" panose="02000000000000000000" pitchFamily="2" charset="0"/>
              <a:ea typeface="Roboto" panose="02000000000000000000" pitchFamily="2" charset="0"/>
            </a:endParaRPr>
          </a:p>
        </p:txBody>
      </p:sp>
      <p:sp>
        <p:nvSpPr>
          <p:cNvPr id="82" name="Google Shape;82;p14"/>
          <p:cNvSpPr txBox="1"/>
          <p:nvPr/>
        </p:nvSpPr>
        <p:spPr>
          <a:xfrm>
            <a:off x="395299" y="5923931"/>
            <a:ext cx="8353401" cy="489334"/>
          </a:xfrm>
          <a:prstGeom prst="rect">
            <a:avLst/>
          </a:prstGeom>
          <a:noFill/>
          <a:ln>
            <a:noFill/>
          </a:ln>
        </p:spPr>
        <p:txBody>
          <a:bodyPr spcFirstLastPara="1" wrap="square" lIns="0" tIns="91425" rIns="0" bIns="91425" anchor="t" anchorCtr="0">
            <a:spAutoFit/>
          </a:bodyPr>
          <a:lstStyle/>
          <a:p>
            <a:pPr algn="ctr">
              <a:lnSpc>
                <a:spcPct val="110000"/>
              </a:lnSpc>
            </a:pPr>
            <a:r>
              <a:rPr lang="en-US" sz="1800" b="1" dirty="0">
                <a:solidFill>
                  <a:schemeClr val="accent1"/>
                </a:solidFill>
              </a:rPr>
              <a:t>Science Clusters </a:t>
            </a:r>
            <a:r>
              <a:rPr lang="en-US" sz="1800" b="1" dirty="0">
                <a:solidFill>
                  <a:schemeClr val="accent1"/>
                </a:solidFill>
                <a:latin typeface=""/>
              </a:rPr>
              <a:t>fostering the uptake of Open Science in Europe</a:t>
            </a:r>
            <a:endParaRPr dirty="0">
              <a:solidFill>
                <a:schemeClr val="accent1"/>
              </a:solidFill>
            </a:endParaRPr>
          </a:p>
        </p:txBody>
      </p:sp>
      <p:cxnSp>
        <p:nvCxnSpPr>
          <p:cNvPr id="5" name="Connecteur droit 4">
            <a:extLst>
              <a:ext uri="{FF2B5EF4-FFF2-40B4-BE49-F238E27FC236}">
                <a16:creationId xmlns:a16="http://schemas.microsoft.com/office/drawing/2014/main" id="{62CE8C3C-CC48-CF1A-9ABD-7568944281D7}"/>
              </a:ext>
            </a:extLst>
          </p:cNvPr>
          <p:cNvCxnSpPr>
            <a:cxnSpLocks/>
          </p:cNvCxnSpPr>
          <p:nvPr/>
        </p:nvCxnSpPr>
        <p:spPr>
          <a:xfrm>
            <a:off x="241738" y="6526923"/>
            <a:ext cx="6915807"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4837BB5E-3E72-D90F-DAFE-09A77EA60C08}"/>
              </a:ext>
            </a:extLst>
          </p:cNvPr>
          <p:cNvSpPr txBox="1"/>
          <p:nvPr/>
        </p:nvSpPr>
        <p:spPr>
          <a:xfrm>
            <a:off x="349209" y="411069"/>
            <a:ext cx="6700863" cy="738664"/>
          </a:xfrm>
          <a:prstGeom prst="rect">
            <a:avLst/>
          </a:prstGeom>
          <a:solidFill>
            <a:schemeClr val="accent4">
              <a:lumMod val="20000"/>
              <a:lumOff val="80000"/>
            </a:schemeClr>
          </a:solidFill>
          <a:ln>
            <a:solidFill>
              <a:schemeClr val="accent1"/>
            </a:solidFill>
          </a:ln>
        </p:spPr>
        <p:txBody>
          <a:bodyPr wrap="square">
            <a:spAutoFit/>
          </a:bodyPr>
          <a:lstStyle/>
          <a:p>
            <a:pPr algn="ctr"/>
            <a:r>
              <a:rPr lang="fr-FR" sz="2400" b="1" dirty="0">
                <a:solidFill>
                  <a:srgbClr val="C00000"/>
                </a:solidFill>
                <a:effectLst/>
                <a:latin typeface="Helvetica Neue" panose="02000503000000020004" pitchFamily="2" charset="0"/>
                <a:ea typeface="Helvetica Neue" panose="02000503000000020004" pitchFamily="2" charset="0"/>
                <a:cs typeface="Helvetica Neue" panose="02000503000000020004" pitchFamily="2" charset="0"/>
              </a:rPr>
              <a:t>EVERSE </a:t>
            </a:r>
          </a:p>
          <a:p>
            <a:pPr algn="ctr"/>
            <a:r>
              <a:rPr lang="fr-FR" sz="1800" dirty="0" err="1">
                <a:solidFill>
                  <a:srgbClr val="C00000"/>
                </a:solidFill>
                <a:effectLst/>
                <a:latin typeface="Helvetica Neue" panose="02000503000000020004" pitchFamily="2" charset="0"/>
                <a:ea typeface="Helvetica Neue" panose="02000503000000020004" pitchFamily="2" charset="0"/>
                <a:cs typeface="Helvetica Neue" panose="02000503000000020004" pitchFamily="2" charset="0"/>
              </a:rPr>
              <a:t>European</a:t>
            </a:r>
            <a:r>
              <a:rPr lang="fr-FR" sz="1800" dirty="0">
                <a:solidFill>
                  <a:srgbClr val="C00000"/>
                </a:solidFill>
                <a:effectLst/>
                <a:latin typeface="Helvetica Neue" panose="02000503000000020004" pitchFamily="2" charset="0"/>
                <a:ea typeface="Helvetica Neue" panose="02000503000000020004" pitchFamily="2" charset="0"/>
                <a:cs typeface="Helvetica Neue" panose="02000503000000020004" pitchFamily="2" charset="0"/>
              </a:rPr>
              <a:t> Virtual Institute for </a:t>
            </a:r>
            <a:r>
              <a:rPr lang="fr-FR" sz="1800" dirty="0" err="1">
                <a:solidFill>
                  <a:srgbClr val="C00000"/>
                </a:solidFill>
                <a:effectLst/>
                <a:latin typeface="Helvetica Neue" panose="02000503000000020004" pitchFamily="2" charset="0"/>
                <a:ea typeface="Helvetica Neue" panose="02000503000000020004" pitchFamily="2" charset="0"/>
                <a:cs typeface="Helvetica Neue" panose="02000503000000020004" pitchFamily="2" charset="0"/>
              </a:rPr>
              <a:t>Research</a:t>
            </a:r>
            <a:r>
              <a:rPr lang="fr-FR" sz="1800" dirty="0">
                <a:solidFill>
                  <a:srgbClr val="C00000"/>
                </a:solidFill>
                <a:effectLst/>
                <a:latin typeface="Helvetica Neue" panose="02000503000000020004" pitchFamily="2" charset="0"/>
                <a:ea typeface="Helvetica Neue" panose="02000503000000020004" pitchFamily="2" charset="0"/>
                <a:cs typeface="Helvetica Neue" panose="02000503000000020004" pitchFamily="2" charset="0"/>
              </a:rPr>
              <a:t> Software Excellence </a:t>
            </a:r>
            <a:endParaRPr lang="fr-FR"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9" name="Image 8">
            <a:extLst>
              <a:ext uri="{FF2B5EF4-FFF2-40B4-BE49-F238E27FC236}">
                <a16:creationId xmlns:a16="http://schemas.microsoft.com/office/drawing/2014/main" id="{ED9B554E-20FF-2F12-8544-A6765CBBFEAA}"/>
              </a:ext>
            </a:extLst>
          </p:cNvPr>
          <p:cNvPicPr>
            <a:picLocks noChangeAspect="1"/>
          </p:cNvPicPr>
          <p:nvPr/>
        </p:nvPicPr>
        <p:blipFill>
          <a:blip r:embed="rId4"/>
          <a:stretch>
            <a:fillRect/>
          </a:stretch>
        </p:blipFill>
        <p:spPr>
          <a:xfrm>
            <a:off x="7157545" y="6352496"/>
            <a:ext cx="1836084" cy="505504"/>
          </a:xfrm>
          <a:prstGeom prst="rect">
            <a:avLst/>
          </a:prstGeom>
        </p:spPr>
      </p:pic>
      <p:sp>
        <p:nvSpPr>
          <p:cNvPr id="3" name="Google Shape;93;p15">
            <a:extLst>
              <a:ext uri="{FF2B5EF4-FFF2-40B4-BE49-F238E27FC236}">
                <a16:creationId xmlns:a16="http://schemas.microsoft.com/office/drawing/2014/main" id="{40F04625-9DC5-22CD-2593-B37B9BB15B04}"/>
              </a:ext>
            </a:extLst>
          </p:cNvPr>
          <p:cNvSpPr txBox="1">
            <a:spLocks noGrp="1"/>
          </p:cNvSpPr>
          <p:nvPr>
            <p:ph type="ftr" idx="11"/>
          </p:nvPr>
        </p:nvSpPr>
        <p:spPr>
          <a:xfrm>
            <a:off x="1267755" y="6580801"/>
            <a:ext cx="5269679" cy="17735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dirty="0">
                <a:latin typeface=""/>
              </a:rPr>
              <a:t>ET workshop – 15 November 2023</a:t>
            </a:r>
            <a:endParaRPr dirty="0">
              <a:latin typeface=""/>
            </a:endParaRPr>
          </a:p>
        </p:txBody>
      </p:sp>
    </p:spTree>
    <p:extLst>
      <p:ext uri="{BB962C8B-B14F-4D97-AF65-F5344CB8AC3E}">
        <p14:creationId xmlns:p14="http://schemas.microsoft.com/office/powerpoint/2010/main" val="3119291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17" name="Google Shape;78;p14">
            <a:extLst>
              <a:ext uri="{FF2B5EF4-FFF2-40B4-BE49-F238E27FC236}">
                <a16:creationId xmlns:a16="http://schemas.microsoft.com/office/drawing/2014/main" id="{D1F7E97F-CBFF-5FC3-DDA5-9C3B78076297}"/>
              </a:ext>
            </a:extLst>
          </p:cNvPr>
          <p:cNvSpPr txBox="1">
            <a:spLocks noGrp="1"/>
          </p:cNvSpPr>
          <p:nvPr>
            <p:ph type="title"/>
          </p:nvPr>
        </p:nvSpPr>
        <p:spPr>
          <a:xfrm>
            <a:off x="395287" y="349611"/>
            <a:ext cx="8353500" cy="451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3000"/>
              <a:buFont typeface="Arial"/>
              <a:buNone/>
            </a:pPr>
            <a:r>
              <a:rPr lang="en-US" dirty="0">
                <a:solidFill>
                  <a:srgbClr val="2F2C6F"/>
                </a:solidFill>
                <a:latin typeface="Roboto" panose="02000000000000000000" pitchFamily="2" charset="0"/>
                <a:ea typeface="Roboto" panose="02000000000000000000" pitchFamily="2" charset="0"/>
              </a:rPr>
              <a:t>Conclusions</a:t>
            </a:r>
            <a:endParaRPr dirty="0">
              <a:solidFill>
                <a:srgbClr val="2F2C6F"/>
              </a:solidFill>
              <a:latin typeface="Roboto" panose="02000000000000000000" pitchFamily="2" charset="0"/>
              <a:ea typeface="Roboto" panose="02000000000000000000" pitchFamily="2" charset="0"/>
            </a:endParaRPr>
          </a:p>
        </p:txBody>
      </p:sp>
      <p:cxnSp>
        <p:nvCxnSpPr>
          <p:cNvPr id="2" name="Connecteur droit 1">
            <a:extLst>
              <a:ext uri="{FF2B5EF4-FFF2-40B4-BE49-F238E27FC236}">
                <a16:creationId xmlns:a16="http://schemas.microsoft.com/office/drawing/2014/main" id="{1FC41044-5235-10D8-9A0B-5734DDF48941}"/>
              </a:ext>
            </a:extLst>
          </p:cNvPr>
          <p:cNvCxnSpPr>
            <a:cxnSpLocks/>
          </p:cNvCxnSpPr>
          <p:nvPr/>
        </p:nvCxnSpPr>
        <p:spPr>
          <a:xfrm>
            <a:off x="241738" y="6526923"/>
            <a:ext cx="6915807"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578F6B61-F9E6-7E99-9B8D-73282B44D523}"/>
              </a:ext>
            </a:extLst>
          </p:cNvPr>
          <p:cNvSpPr/>
          <p:nvPr/>
        </p:nvSpPr>
        <p:spPr>
          <a:xfrm>
            <a:off x="395287" y="963846"/>
            <a:ext cx="8594638" cy="486287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002060"/>
                </a:solidFill>
                <a:effectLst/>
                <a:uLnTx/>
                <a:uFillTx/>
                <a:latin typeface="Calibri" panose="020F0502020204030204"/>
                <a:ea typeface="Tahoma" panose="020B0604030504040204" pitchFamily="34" charset="0"/>
                <a:cs typeface="Tahoma" panose="020B0604030504040204" pitchFamily="34" charset="0"/>
              </a:rPr>
              <a:t>OSCARS</a:t>
            </a:r>
            <a:r>
              <a:rPr kumimoji="0" lang="en-GB" sz="1800" b="0" i="0" u="none" strike="noStrike" kern="1200" cap="none" spc="0" normalizeH="0" baseline="0" noProof="0" dirty="0">
                <a:ln>
                  <a:noFill/>
                </a:ln>
                <a:solidFill>
                  <a:srgbClr val="002060"/>
                </a:solidFill>
                <a:effectLst/>
                <a:uLnTx/>
                <a:uFillTx/>
                <a:latin typeface="Calibri" panose="020F0502020204030204"/>
                <a:ea typeface="Tahoma" panose="020B0604030504040204" pitchFamily="34" charset="0"/>
                <a:cs typeface="Tahoma" panose="020B0604030504040204" pitchFamily="34" charset="0"/>
              </a:rPr>
              <a:t> (</a:t>
            </a:r>
            <a:r>
              <a:rPr kumimoji="0" lang="en-GB" sz="1800" b="1" i="0" u="none" strike="noStrike" kern="1200" cap="none" spc="0" normalizeH="0" baseline="0" noProof="0" dirty="0">
                <a:ln>
                  <a:noFill/>
                </a:ln>
                <a:solidFill>
                  <a:srgbClr val="002060"/>
                </a:solidFill>
                <a:effectLst/>
                <a:uLnTx/>
                <a:uFillTx/>
                <a:latin typeface="Calibri" panose="020F0502020204030204"/>
                <a:ea typeface="Tahoma" panose="020B0604030504040204" pitchFamily="34" charset="0"/>
                <a:cs typeface="Tahoma" panose="020B0604030504040204" pitchFamily="34" charset="0"/>
              </a:rPr>
              <a:t>EVERSE</a:t>
            </a:r>
            <a:r>
              <a:rPr kumimoji="0" lang="en-GB" sz="1800" b="0" i="0" u="none" strike="noStrike" kern="1200" cap="none" spc="0" normalizeH="0" baseline="0" noProof="0" dirty="0">
                <a:ln>
                  <a:noFill/>
                </a:ln>
                <a:solidFill>
                  <a:srgbClr val="002060"/>
                </a:solidFill>
                <a:effectLst/>
                <a:uLnTx/>
                <a:uFillTx/>
                <a:latin typeface="Calibri" panose="020F0502020204030204"/>
                <a:ea typeface="Tahoma" panose="020B0604030504040204" pitchFamily="34" charset="0"/>
                <a:cs typeface="Tahoma" panose="020B0604030504040204" pitchFamily="34" charset="0"/>
              </a:rPr>
              <a:t> </a:t>
            </a:r>
            <a:r>
              <a:rPr lang="en-GB" sz="1800" kern="1200" dirty="0">
                <a:solidFill>
                  <a:srgbClr val="002060"/>
                </a:solidFill>
                <a:latin typeface="Calibri" panose="020F0502020204030204"/>
                <a:ea typeface="Tahoma" panose="020B0604030504040204" pitchFamily="34" charset="0"/>
                <a:cs typeface="Tahoma" panose="020B0604030504040204" pitchFamily="34" charset="0"/>
              </a:rPr>
              <a:t>and others) </a:t>
            </a:r>
            <a:r>
              <a:rPr kumimoji="0" lang="en-GB" sz="1800" b="0" i="0" u="none" strike="noStrike" kern="1200" cap="none" spc="0" normalizeH="0" baseline="0" noProof="0" dirty="0">
                <a:ln>
                  <a:noFill/>
                </a:ln>
                <a:solidFill>
                  <a:srgbClr val="002060"/>
                </a:solidFill>
                <a:effectLst/>
                <a:uLnTx/>
                <a:uFillTx/>
                <a:latin typeface="Calibri" panose="020F0502020204030204"/>
                <a:ea typeface="Tahoma" panose="020B0604030504040204" pitchFamily="34" charset="0"/>
                <a:cs typeface="Tahoma" panose="020B0604030504040204" pitchFamily="34" charset="0"/>
              </a:rPr>
              <a:t>to support the ESCAPE </a:t>
            </a:r>
            <a:r>
              <a:rPr kumimoji="0" lang="en-GB" sz="1800" b="0" i="0" strike="noStrike" kern="1200" cap="none" spc="0" normalizeH="0" baseline="0" noProof="0" dirty="0">
                <a:ln>
                  <a:noFill/>
                </a:ln>
                <a:solidFill>
                  <a:srgbClr val="002060"/>
                </a:solidFill>
                <a:effectLst/>
                <a:uLnTx/>
                <a:uFillTx/>
                <a:latin typeface="Calibri" panose="020F0502020204030204"/>
                <a:ea typeface="Tahoma" panose="020B0604030504040204" pitchFamily="34" charset="0"/>
                <a:cs typeface="Tahoma" panose="020B0604030504040204" pitchFamily="34" charset="0"/>
              </a:rPr>
              <a:t>work plan </a:t>
            </a:r>
            <a:r>
              <a:rPr kumimoji="0" lang="en-GB" sz="1800" b="0" i="0" u="none" strike="noStrike" kern="1200" cap="none" spc="0" normalizeH="0" baseline="0" noProof="0" dirty="0">
                <a:ln>
                  <a:noFill/>
                </a:ln>
                <a:solidFill>
                  <a:srgbClr val="002060"/>
                </a:solidFill>
                <a:effectLst/>
                <a:uLnTx/>
                <a:uFillTx/>
                <a:latin typeface="Calibri" panose="020F0502020204030204"/>
                <a:ea typeface="Tahoma" panose="020B0604030504040204" pitchFamily="34" charset="0"/>
                <a:cs typeface="Tahoma" panose="020B0604030504040204" pitchFamily="34" charset="0"/>
              </a:rPr>
              <a:t>within </a:t>
            </a:r>
            <a:r>
              <a:rPr kumimoji="0" lang="en-GB" sz="1800" b="1" i="0" u="none" strike="noStrike" kern="1200" cap="none" spc="0" normalizeH="0" baseline="0" noProof="0" dirty="0">
                <a:ln>
                  <a:noFill/>
                </a:ln>
                <a:solidFill>
                  <a:srgbClr val="002060"/>
                </a:solidFill>
                <a:effectLst/>
                <a:uLnTx/>
                <a:uFillTx/>
                <a:latin typeface="Calibri" panose="020F0502020204030204"/>
                <a:ea typeface="Tahoma" panose="020B0604030504040204" pitchFamily="34" charset="0"/>
                <a:cs typeface="Tahoma" panose="020B0604030504040204" pitchFamily="34" charset="0"/>
              </a:rPr>
              <a:t>Horizon Europe </a:t>
            </a:r>
            <a:endParaRPr kumimoji="0" lang="en-GB" sz="1800" b="0" i="0" u="none" strike="noStrike" kern="1200" cap="none" spc="0" normalizeH="0" baseline="0" noProof="0" dirty="0">
              <a:ln>
                <a:noFill/>
              </a:ln>
              <a:solidFill>
                <a:srgbClr val="002060"/>
              </a:solidFill>
              <a:effectLst/>
              <a:uLnTx/>
              <a:uFillTx/>
              <a:latin typeface="Calibri" panose="020F0502020204030204"/>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060"/>
              </a:solidFill>
              <a:effectLst/>
              <a:uLnTx/>
              <a:uFillTx/>
              <a:latin typeface="Calibri" panose="020F0502020204030204"/>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060"/>
              </a:solidFill>
              <a:effectLst/>
              <a:uLnTx/>
              <a:uFillTx/>
              <a:latin typeface="Calibri" panose="020F0502020204030204"/>
              <a:ea typeface="Tahoma" panose="020B0604030504040204" pitchFamily="34" charset="0"/>
              <a:cs typeface="Tahoma" panose="020B060403050404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strike="noStrike" kern="1200" cap="none" spc="0" normalizeH="0" baseline="0" noProof="0" dirty="0">
                <a:ln>
                  <a:noFill/>
                </a:ln>
                <a:solidFill>
                  <a:srgbClr val="002060"/>
                </a:solidFill>
                <a:effectLst/>
                <a:uLnTx/>
                <a:uFillTx/>
                <a:latin typeface="Calibri" panose="020F0502020204030204"/>
                <a:ea typeface="Tahoma" panose="020B0604030504040204" pitchFamily="34" charset="0"/>
                <a:cs typeface="Tahoma" panose="020B0604030504040204" pitchFamily="34" charset="0"/>
              </a:rPr>
              <a:t>The </a:t>
            </a:r>
            <a:r>
              <a:rPr lang="en-GB" sz="1800" kern="1200" dirty="0">
                <a:solidFill>
                  <a:srgbClr val="002060"/>
                </a:solidFill>
                <a:latin typeface="Calibri" panose="020F0502020204030204"/>
                <a:ea typeface="Tahoma" panose="020B0604030504040204" pitchFamily="34" charset="0"/>
                <a:cs typeface="Tahoma" panose="020B0604030504040204" pitchFamily="34" charset="0"/>
              </a:rPr>
              <a:t>5 Science Clusters pursuing together a common programme: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b="1" kern="1200" dirty="0">
              <a:solidFill>
                <a:srgbClr val="002060"/>
              </a:solidFill>
              <a:latin typeface="Calibri" panose="020F0502020204030204"/>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b="1" kern="1200" dirty="0">
              <a:solidFill>
                <a:srgbClr val="002060"/>
              </a:solidFill>
              <a:latin typeface="Calibri" panose="020F0502020204030204"/>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b="1" kern="1200" dirty="0">
              <a:solidFill>
                <a:srgbClr val="002060"/>
              </a:solidFill>
              <a:latin typeface="Calibri" panose="020F0502020204030204"/>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b="1" kern="1200" dirty="0">
              <a:solidFill>
                <a:srgbClr val="002060"/>
              </a:solidFill>
              <a:latin typeface="Calibri" panose="020F0502020204030204"/>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b="1" kern="1200" dirty="0">
              <a:solidFill>
                <a:srgbClr val="002060"/>
              </a:solidFill>
              <a:latin typeface="Calibri" panose="020F0502020204030204"/>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b="1" kern="1200" dirty="0">
              <a:solidFill>
                <a:srgbClr val="002060"/>
              </a:solidFill>
              <a:latin typeface="Calibri" panose="020F0502020204030204"/>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b="1" kern="1200" dirty="0">
              <a:solidFill>
                <a:srgbClr val="002060"/>
              </a:solidFill>
              <a:latin typeface="Calibri" panose="020F0502020204030204"/>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b="1" kern="1200" dirty="0">
              <a:solidFill>
                <a:srgbClr val="002060"/>
              </a:solidFill>
              <a:latin typeface="Calibri" panose="020F0502020204030204"/>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b="1" kern="1200" dirty="0">
              <a:solidFill>
                <a:srgbClr val="002060"/>
              </a:solidFill>
              <a:latin typeface="Calibri" panose="020F0502020204030204"/>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b="1" kern="1200" dirty="0">
              <a:solidFill>
                <a:srgbClr val="002060"/>
              </a:solidFill>
              <a:latin typeface="Calibri" panose="020F0502020204030204"/>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b="1" kern="1200" dirty="0">
              <a:solidFill>
                <a:srgbClr val="002060"/>
              </a:solidFill>
              <a:latin typeface="Calibri" panose="020F0502020204030204"/>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b="1" kern="1200" dirty="0">
              <a:solidFill>
                <a:srgbClr val="002060"/>
              </a:solidFill>
              <a:latin typeface="Calibri" panose="020F0502020204030204"/>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b="1" kern="1200" dirty="0">
              <a:solidFill>
                <a:srgbClr val="002060"/>
              </a:solidFill>
              <a:latin typeface="Calibri" panose="020F0502020204030204"/>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b="1" kern="1200" dirty="0">
              <a:solidFill>
                <a:srgbClr val="002060"/>
              </a:solidFill>
              <a:latin typeface="Calibri" panose="020F0502020204030204"/>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b="1" kern="1200" dirty="0">
              <a:solidFill>
                <a:srgbClr val="002060"/>
              </a:solidFill>
              <a:latin typeface="Calibri" panose="020F0502020204030204"/>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b="1" kern="1200" dirty="0">
              <a:solidFill>
                <a:srgbClr val="002060"/>
              </a:solidFill>
              <a:latin typeface="Calibri" panose="020F0502020204030204"/>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b="1" kern="1200" dirty="0">
              <a:solidFill>
                <a:srgbClr val="002060"/>
              </a:solidFill>
              <a:latin typeface="Calibri" panose="020F0502020204030204"/>
              <a:ea typeface="Tahoma" panose="020B0604030504040204" pitchFamily="34" charset="0"/>
              <a:cs typeface="Tahoma" panose="020B0604030504040204" pitchFamily="34" charset="0"/>
            </a:endParaRPr>
          </a:p>
        </p:txBody>
      </p:sp>
      <p:pic>
        <p:nvPicPr>
          <p:cNvPr id="30" name="Image 29">
            <a:extLst>
              <a:ext uri="{FF2B5EF4-FFF2-40B4-BE49-F238E27FC236}">
                <a16:creationId xmlns:a16="http://schemas.microsoft.com/office/drawing/2014/main" id="{46F7CD6A-E910-165D-3DAE-9D8F993BA8B0}"/>
              </a:ext>
            </a:extLst>
          </p:cNvPr>
          <p:cNvPicPr>
            <a:picLocks noChangeAspect="1"/>
          </p:cNvPicPr>
          <p:nvPr/>
        </p:nvPicPr>
        <p:blipFill>
          <a:blip r:embed="rId3"/>
          <a:stretch>
            <a:fillRect/>
          </a:stretch>
        </p:blipFill>
        <p:spPr>
          <a:xfrm>
            <a:off x="7157545" y="6352496"/>
            <a:ext cx="1836084" cy="505504"/>
          </a:xfrm>
          <a:prstGeom prst="rect">
            <a:avLst/>
          </a:prstGeom>
        </p:spPr>
      </p:pic>
      <p:sp>
        <p:nvSpPr>
          <p:cNvPr id="5" name="Google Shape;93;p15">
            <a:extLst>
              <a:ext uri="{FF2B5EF4-FFF2-40B4-BE49-F238E27FC236}">
                <a16:creationId xmlns:a16="http://schemas.microsoft.com/office/drawing/2014/main" id="{C83AEC14-7D38-D0D2-95E0-FCA143C15CF2}"/>
              </a:ext>
            </a:extLst>
          </p:cNvPr>
          <p:cNvSpPr txBox="1">
            <a:spLocks noGrp="1"/>
          </p:cNvSpPr>
          <p:nvPr>
            <p:ph type="ftr" idx="11"/>
          </p:nvPr>
        </p:nvSpPr>
        <p:spPr>
          <a:xfrm>
            <a:off x="1267755" y="6580801"/>
            <a:ext cx="5269679" cy="17735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dirty="0">
                <a:latin typeface=""/>
              </a:rPr>
              <a:t>ET workshop – 15 November 2023</a:t>
            </a:r>
            <a:endParaRPr dirty="0">
              <a:latin typeface=""/>
            </a:endParaRPr>
          </a:p>
        </p:txBody>
      </p:sp>
      <p:sp>
        <p:nvSpPr>
          <p:cNvPr id="3" name="Rectangle 2">
            <a:extLst>
              <a:ext uri="{FF2B5EF4-FFF2-40B4-BE49-F238E27FC236}">
                <a16:creationId xmlns:a16="http://schemas.microsoft.com/office/drawing/2014/main" id="{FA317213-DDA7-F990-C0A4-308564CDCD33}"/>
              </a:ext>
            </a:extLst>
          </p:cNvPr>
          <p:cNvSpPr/>
          <p:nvPr/>
        </p:nvSpPr>
        <p:spPr>
          <a:xfrm>
            <a:off x="882438" y="1922142"/>
            <a:ext cx="7620336" cy="3400931"/>
          </a:xfrm>
          <a:prstGeom prst="rect">
            <a:avLst/>
          </a:prstGeom>
        </p:spPr>
        <p:txBody>
          <a:bodyPr wrap="square">
            <a:spAutoFit/>
          </a:bodyPr>
          <a:lstStyle/>
          <a:p>
            <a:pPr lvl="2" algn="just">
              <a:buClrTx/>
              <a:defRPr/>
            </a:pPr>
            <a:endParaRPr lang="en-GB" sz="1800" kern="1200" dirty="0">
              <a:solidFill>
                <a:srgbClr val="002060"/>
              </a:solidFill>
              <a:latin typeface="Calibri" panose="020F0502020204030204"/>
              <a:ea typeface="Tahoma" panose="020B0604030504040204" pitchFamily="34" charset="0"/>
              <a:cs typeface="Tahoma" panose="020B0604030504040204" pitchFamily="34" charset="0"/>
            </a:endParaRPr>
          </a:p>
          <a:p>
            <a:pPr lvl="3" algn="just">
              <a:buClrTx/>
              <a:defRPr/>
            </a:pPr>
            <a:r>
              <a:rPr kumimoji="0" lang="en-GB" sz="1600" b="0" i="0" u="sng" strike="noStrike" kern="1200" cap="none" spc="0" normalizeH="0" baseline="0" noProof="0" dirty="0">
                <a:ln>
                  <a:noFill/>
                </a:ln>
                <a:solidFill>
                  <a:srgbClr val="002060"/>
                </a:solidFill>
                <a:effectLst/>
                <a:uLnTx/>
                <a:uFillTx/>
                <a:latin typeface="Calibri" panose="020F0502020204030204"/>
                <a:ea typeface="Tahoma" panose="020B0604030504040204" pitchFamily="34" charset="0"/>
                <a:cs typeface="Tahoma" panose="020B0604030504040204" pitchFamily="34" charset="0"/>
              </a:rPr>
              <a:t>General Objectives </a:t>
            </a:r>
            <a:r>
              <a:rPr kumimoji="0" lang="en-GB" sz="1600" b="0" i="0" u="none" strike="noStrike" kern="1200" cap="none" spc="0" normalizeH="0" baseline="0" noProof="0" dirty="0">
                <a:ln>
                  <a:noFill/>
                </a:ln>
                <a:solidFill>
                  <a:srgbClr val="002060"/>
                </a:solidFill>
                <a:effectLst/>
                <a:uLnTx/>
                <a:uFillTx/>
                <a:latin typeface="Calibri" panose="020F0502020204030204"/>
                <a:ea typeface="Tahoma" panose="020B0604030504040204" pitchFamily="34" charset="0"/>
                <a:cs typeface="Tahoma" panose="020B0604030504040204" pitchFamily="34" charset="0"/>
              </a:rPr>
              <a:t>: </a:t>
            </a:r>
          </a:p>
          <a:p>
            <a:pPr lvl="2" algn="just">
              <a:buClrTx/>
              <a:defRPr/>
            </a:pPr>
            <a:r>
              <a:rPr kumimoji="0" lang="en-GB" b="0" i="0" u="none" strike="noStrike" kern="1200" cap="none" spc="0" normalizeH="0" baseline="0" noProof="0" dirty="0">
                <a:ln>
                  <a:noFill/>
                </a:ln>
                <a:solidFill>
                  <a:srgbClr val="002060"/>
                </a:solidFill>
                <a:effectLst/>
                <a:uLnTx/>
                <a:uFillTx/>
                <a:latin typeface="Calibri" panose="020F0502020204030204"/>
                <a:ea typeface="Tahoma" panose="020B0604030504040204" pitchFamily="34" charset="0"/>
                <a:cs typeface="Tahoma" panose="020B0604030504040204" pitchFamily="34" charset="0"/>
              </a:rPr>
              <a:t> - consolidation of thematic data infrastructures (cluster VREs, platforms and a “few core services”) as parts of a federation.</a:t>
            </a:r>
          </a:p>
          <a:p>
            <a:pPr lvl="2" algn="just">
              <a:buClrTx/>
              <a:defRPr/>
            </a:pPr>
            <a:endParaRPr kumimoji="0" lang="en-GB" sz="1100" b="0" i="0" u="none" strike="noStrike" kern="1200" cap="none" spc="0" normalizeH="0" baseline="0" noProof="0" dirty="0">
              <a:ln>
                <a:noFill/>
              </a:ln>
              <a:solidFill>
                <a:srgbClr val="002060"/>
              </a:solidFill>
              <a:effectLst/>
              <a:uLnTx/>
              <a:uFillTx/>
              <a:latin typeface="Calibri" panose="020F0502020204030204"/>
              <a:ea typeface="Tahoma" panose="020B0604030504040204" pitchFamily="34" charset="0"/>
              <a:cs typeface="Tahoma" panose="020B0604030504040204" pitchFamily="34" charset="0"/>
            </a:endParaRPr>
          </a:p>
          <a:p>
            <a:pPr lvl="2" algn="just">
              <a:buClrTx/>
              <a:defRPr/>
            </a:pPr>
            <a:r>
              <a:rPr kumimoji="0" lang="en-GB" sz="1600" b="0" i="0" u="sng" strike="noStrike" kern="1200" cap="none" spc="0" normalizeH="0" baseline="0" noProof="0" dirty="0">
                <a:ln>
                  <a:noFill/>
                </a:ln>
                <a:solidFill>
                  <a:srgbClr val="002060"/>
                </a:solidFill>
                <a:effectLst/>
                <a:uLnTx/>
                <a:uFillTx/>
                <a:latin typeface="Calibri" panose="020F0502020204030204"/>
                <a:ea typeface="Tahoma" panose="020B0604030504040204" pitchFamily="34" charset="0"/>
                <a:cs typeface="Tahoma" panose="020B0604030504040204" pitchFamily="34" charset="0"/>
              </a:rPr>
              <a:t>Specific Objectives</a:t>
            </a:r>
            <a:r>
              <a:rPr kumimoji="0" lang="en-GB" sz="1600" b="0" i="0" u="none" strike="noStrike" kern="1200" cap="none" spc="0" normalizeH="0" baseline="0" noProof="0" dirty="0">
                <a:ln>
                  <a:noFill/>
                </a:ln>
                <a:solidFill>
                  <a:srgbClr val="002060"/>
                </a:solidFill>
                <a:effectLst/>
                <a:uLnTx/>
                <a:uFillTx/>
                <a:latin typeface="Calibri" panose="020F0502020204030204"/>
                <a:ea typeface="Tahoma" panose="020B0604030504040204" pitchFamily="34" charset="0"/>
                <a:cs typeface="Tahoma" panose="020B0604030504040204" pitchFamily="34" charset="0"/>
              </a:rPr>
              <a:t>:</a:t>
            </a:r>
          </a:p>
          <a:p>
            <a:pPr lvl="2" algn="just">
              <a:buClrTx/>
              <a:defRPr/>
            </a:pPr>
            <a:r>
              <a:rPr kumimoji="0" lang="en-GB" b="0" i="0" u="none" strike="noStrike" kern="1200" cap="none" spc="0" normalizeH="0" baseline="0" noProof="0" dirty="0">
                <a:ln>
                  <a:noFill/>
                </a:ln>
                <a:solidFill>
                  <a:srgbClr val="002060"/>
                </a:solidFill>
                <a:effectLst/>
                <a:uLnTx/>
                <a:uFillTx/>
                <a:latin typeface="Calibri" panose="020F0502020204030204"/>
                <a:ea typeface="Tahoma" panose="020B0604030504040204" pitchFamily="34" charset="0"/>
                <a:cs typeface="Tahoma" panose="020B0604030504040204" pitchFamily="34" charset="0"/>
              </a:rPr>
              <a:t> - relevant scientific results from clusters;</a:t>
            </a:r>
          </a:p>
          <a:p>
            <a:pPr lvl="2" algn="just">
              <a:buClrTx/>
              <a:defRPr/>
            </a:pPr>
            <a:r>
              <a:rPr kumimoji="0" lang="en-GB" b="0" i="0" u="none" strike="noStrike" kern="1200" cap="none" spc="0" normalizeH="0" baseline="0" noProof="0" dirty="0">
                <a:ln>
                  <a:noFill/>
                </a:ln>
                <a:solidFill>
                  <a:srgbClr val="002060"/>
                </a:solidFill>
                <a:effectLst/>
                <a:uLnTx/>
                <a:uFillTx/>
                <a:latin typeface="Calibri" panose="020F0502020204030204"/>
                <a:ea typeface="Tahoma" panose="020B0604030504040204" pitchFamily="34" charset="0"/>
                <a:cs typeface="Tahoma" panose="020B0604030504040204" pitchFamily="34" charset="0"/>
              </a:rPr>
              <a:t> - increased number of RIs;</a:t>
            </a:r>
          </a:p>
          <a:p>
            <a:pPr lvl="2" algn="just">
              <a:buClrTx/>
              <a:defRPr/>
            </a:pPr>
            <a:r>
              <a:rPr kumimoji="0" lang="en-GB" b="0" i="0" u="none" strike="noStrike" kern="1200" cap="none" spc="0" normalizeH="0" baseline="0" noProof="0" dirty="0">
                <a:ln>
                  <a:noFill/>
                </a:ln>
                <a:solidFill>
                  <a:srgbClr val="002060"/>
                </a:solidFill>
                <a:effectLst/>
                <a:uLnTx/>
                <a:uFillTx/>
                <a:latin typeface="Calibri" panose="020F0502020204030204"/>
                <a:ea typeface="Tahoma" panose="020B0604030504040204" pitchFamily="34" charset="0"/>
                <a:cs typeface="Tahoma" panose="020B0604030504040204" pitchFamily="34" charset="0"/>
              </a:rPr>
              <a:t> - enhance researchers uptake of OS and widening dimension.</a:t>
            </a:r>
          </a:p>
          <a:p>
            <a:pPr lvl="2" algn="just">
              <a:buClrTx/>
              <a:defRPr/>
            </a:pPr>
            <a:endParaRPr kumimoji="0" lang="en-GB" sz="1200" b="0" i="0" u="none" strike="noStrike" kern="1200" cap="none" spc="0" normalizeH="0" baseline="0" noProof="0" dirty="0">
              <a:ln>
                <a:noFill/>
              </a:ln>
              <a:solidFill>
                <a:srgbClr val="002060"/>
              </a:solidFill>
              <a:effectLst/>
              <a:uLnTx/>
              <a:uFillTx/>
              <a:latin typeface="Calibri" panose="020F0502020204030204"/>
              <a:ea typeface="Tahoma" panose="020B0604030504040204" pitchFamily="34" charset="0"/>
              <a:cs typeface="Tahoma" panose="020B0604030504040204" pitchFamily="34" charset="0"/>
            </a:endParaRPr>
          </a:p>
          <a:p>
            <a:pPr lvl="2" algn="just">
              <a:buClrTx/>
              <a:defRPr/>
            </a:pPr>
            <a:r>
              <a:rPr kumimoji="0" lang="en-GB" sz="1600" b="0" i="0" u="sng" strike="noStrike" kern="1200" cap="none" spc="0" normalizeH="0" baseline="0" noProof="0" dirty="0">
                <a:ln>
                  <a:noFill/>
                </a:ln>
                <a:solidFill>
                  <a:srgbClr val="002060"/>
                </a:solidFill>
                <a:effectLst/>
                <a:uLnTx/>
                <a:uFillTx/>
                <a:latin typeface="Calibri" panose="020F0502020204030204"/>
                <a:ea typeface="Tahoma" panose="020B0604030504040204" pitchFamily="34" charset="0"/>
                <a:cs typeface="Tahoma" panose="020B0604030504040204" pitchFamily="34" charset="0"/>
              </a:rPr>
              <a:t>Operational Objectives</a:t>
            </a:r>
            <a:r>
              <a:rPr kumimoji="0" lang="en-GB" sz="1600" b="0" i="0" u="none" strike="noStrike" kern="1200" cap="none" spc="0" normalizeH="0" baseline="0" noProof="0" dirty="0">
                <a:ln>
                  <a:noFill/>
                </a:ln>
                <a:solidFill>
                  <a:srgbClr val="002060"/>
                </a:solidFill>
                <a:effectLst/>
                <a:uLnTx/>
                <a:uFillTx/>
                <a:latin typeface="Calibri" panose="020F0502020204030204"/>
                <a:ea typeface="Tahoma" panose="020B0604030504040204" pitchFamily="34" charset="0"/>
                <a:cs typeface="Tahoma" panose="020B0604030504040204" pitchFamily="34" charset="0"/>
              </a:rPr>
              <a:t>:</a:t>
            </a:r>
          </a:p>
          <a:p>
            <a:pPr lvl="2" algn="just">
              <a:buClrTx/>
              <a:defRPr/>
            </a:pPr>
            <a:r>
              <a:rPr kumimoji="0" lang="en-GB" b="0" i="0" u="none" strike="noStrike" kern="1200" cap="none" spc="0" normalizeH="0" baseline="0" noProof="0" dirty="0">
                <a:ln>
                  <a:noFill/>
                </a:ln>
                <a:solidFill>
                  <a:srgbClr val="002060"/>
                </a:solidFill>
                <a:effectLst/>
                <a:uLnTx/>
                <a:uFillTx/>
                <a:latin typeface="Calibri" panose="020F0502020204030204"/>
                <a:ea typeface="Tahoma" panose="020B0604030504040204" pitchFamily="34" charset="0"/>
                <a:cs typeface="Tahoma" panose="020B0604030504040204" pitchFamily="34" charset="0"/>
              </a:rPr>
              <a:t>- sustainable operation of the deployed cluster as a “platform infrastructure” (e.g. CCC and VRI);</a:t>
            </a:r>
          </a:p>
          <a:p>
            <a:pPr lvl="2" algn="just">
              <a:buClrTx/>
              <a:defRPr/>
            </a:pPr>
            <a:r>
              <a:rPr kumimoji="0" lang="en-GB" b="0" i="0" u="none" strike="noStrike" kern="1200" cap="none" spc="0" normalizeH="0" baseline="0" noProof="0" dirty="0">
                <a:ln>
                  <a:noFill/>
                </a:ln>
                <a:solidFill>
                  <a:srgbClr val="002060"/>
                </a:solidFill>
                <a:effectLst/>
                <a:uLnTx/>
                <a:uFillTx/>
                <a:latin typeface="Calibri" panose="020F0502020204030204"/>
                <a:ea typeface="Tahoma" panose="020B0604030504040204" pitchFamily="34" charset="0"/>
                <a:cs typeface="Tahoma" panose="020B0604030504040204" pitchFamily="34" charset="0"/>
              </a:rPr>
              <a:t>- continuous promotion</a:t>
            </a:r>
            <a:r>
              <a:rPr lang="en-GB" kern="1200" dirty="0">
                <a:solidFill>
                  <a:srgbClr val="002060"/>
                </a:solidFill>
                <a:latin typeface="Calibri" panose="020F0502020204030204"/>
                <a:ea typeface="Tahoma" panose="020B0604030504040204" pitchFamily="34" charset="0"/>
                <a:cs typeface="Tahoma" panose="020B0604030504040204" pitchFamily="34" charset="0"/>
              </a:rPr>
              <a:t> </a:t>
            </a:r>
            <a:r>
              <a:rPr kumimoji="0" lang="en-GB" b="0" i="0" u="none" strike="noStrike" kern="1200" cap="none" spc="0" normalizeH="0" baseline="0" noProof="0" dirty="0">
                <a:ln>
                  <a:noFill/>
                </a:ln>
                <a:solidFill>
                  <a:srgbClr val="002060"/>
                </a:solidFill>
                <a:effectLst/>
                <a:uLnTx/>
                <a:uFillTx/>
                <a:latin typeface="Calibri" panose="020F0502020204030204"/>
                <a:ea typeface="Tahoma" panose="020B0604030504040204" pitchFamily="34" charset="0"/>
                <a:cs typeface="Tahoma" panose="020B0604030504040204" pitchFamily="34" charset="0"/>
              </a:rPr>
              <a:t>and hosting of inter-domain FAIR Science Projects.</a:t>
            </a:r>
          </a:p>
          <a:p>
            <a:pPr lvl="2" algn="just">
              <a:buClrTx/>
              <a:defRPr/>
            </a:pPr>
            <a:r>
              <a:rPr kumimoji="0" lang="en-GB" b="0" i="0" u="none" strike="noStrike" kern="1200" cap="none" spc="0" normalizeH="0" baseline="0" noProof="0" dirty="0">
                <a:ln>
                  <a:noFill/>
                </a:ln>
                <a:solidFill>
                  <a:srgbClr val="002060"/>
                </a:solidFill>
                <a:effectLst/>
                <a:uLnTx/>
                <a:uFillTx/>
                <a:latin typeface="Calibri" panose="020F0502020204030204"/>
                <a:ea typeface="Tahoma" panose="020B0604030504040204" pitchFamily="34" charset="0"/>
                <a:cs typeface="Tahoma" panose="020B0604030504040204" pitchFamily="34" charset="0"/>
              </a:rPr>
              <a:t>- domain</a:t>
            </a:r>
            <a:r>
              <a:rPr lang="en-GB" kern="1200" dirty="0">
                <a:solidFill>
                  <a:srgbClr val="002060"/>
                </a:solidFill>
                <a:latin typeface="Calibri" panose="020F0502020204030204"/>
                <a:ea typeface="Tahoma" panose="020B0604030504040204" pitchFamily="34" charset="0"/>
                <a:cs typeface="Tahoma" panose="020B0604030504040204" pitchFamily="34" charset="0"/>
              </a:rPr>
              <a:t>-based (new RIs’) challenges and </a:t>
            </a:r>
            <a:r>
              <a:rPr kumimoji="0" lang="en-GB" b="0" i="0" u="none" strike="noStrike" kern="1200" cap="none" spc="0" normalizeH="0" baseline="0" noProof="0" dirty="0">
                <a:ln>
                  <a:noFill/>
                </a:ln>
                <a:solidFill>
                  <a:srgbClr val="002060"/>
                </a:solidFill>
                <a:effectLst/>
                <a:uLnTx/>
                <a:uFillTx/>
                <a:latin typeface="Calibri" panose="020F0502020204030204"/>
                <a:ea typeface="Tahoma" panose="020B0604030504040204" pitchFamily="34" charset="0"/>
                <a:cs typeface="Tahoma" panose="020B0604030504040204" pitchFamily="34" charset="0"/>
              </a:rPr>
              <a:t>new Open Science Objectives </a:t>
            </a:r>
            <a:r>
              <a:rPr kumimoji="0" lang="en-GB" b="1" i="0" u="none" strike="noStrike" kern="1200" cap="none" spc="0" normalizeH="0" baseline="0" noProof="0" dirty="0">
                <a:ln>
                  <a:noFill/>
                </a:ln>
                <a:solidFill>
                  <a:srgbClr val="002060"/>
                </a:solidFill>
                <a:effectLst/>
                <a:uLnTx/>
                <a:uFillTx/>
                <a:latin typeface="Calibri" panose="020F0502020204030204"/>
                <a:ea typeface="Tahoma" panose="020B0604030504040204" pitchFamily="34" charset="0"/>
                <a:cs typeface="Tahoma" panose="020B0604030504040204" pitchFamily="34" charset="0"/>
              </a:rPr>
              <a:t>(with a new cluster destination action…)</a:t>
            </a:r>
          </a:p>
        </p:txBody>
      </p:sp>
    </p:spTree>
    <p:extLst>
      <p:ext uri="{BB962C8B-B14F-4D97-AF65-F5344CB8AC3E}">
        <p14:creationId xmlns:p14="http://schemas.microsoft.com/office/powerpoint/2010/main" val="487882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80" name="Google Shape;80;p14"/>
          <p:cNvSpPr txBox="1">
            <a:spLocks noGrp="1"/>
          </p:cNvSpPr>
          <p:nvPr>
            <p:ph type="body" idx="2"/>
          </p:nvPr>
        </p:nvSpPr>
        <p:spPr>
          <a:xfrm>
            <a:off x="395225" y="1708321"/>
            <a:ext cx="4105200" cy="4602476"/>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800"/>
              <a:buNone/>
            </a:pPr>
            <a:r>
              <a:rPr lang="en-US" b="1" dirty="0">
                <a:latin typeface="Roboto" panose="02000000000000000000" pitchFamily="2" charset="0"/>
                <a:ea typeface="Roboto" panose="02000000000000000000" pitchFamily="2" charset="0"/>
              </a:rPr>
              <a:t>In response to the EU call on EOSC</a:t>
            </a:r>
            <a:r>
              <a:rPr lang="en-US" dirty="0">
                <a:latin typeface="Roboto" panose="02000000000000000000" pitchFamily="2" charset="0"/>
                <a:ea typeface="Roboto" panose="02000000000000000000" pitchFamily="2" charset="0"/>
              </a:rPr>
              <a:t> HORIZON-INFRA-2023-EOSC-01-01</a:t>
            </a:r>
            <a:endParaRPr dirty="0">
              <a:latin typeface="Roboto" panose="02000000000000000000" pitchFamily="2" charset="0"/>
              <a:ea typeface="Roboto" panose="02000000000000000000" pitchFamily="2" charset="0"/>
            </a:endParaRPr>
          </a:p>
          <a:p>
            <a:pPr marL="361950" lvl="0" indent="-361950" algn="l" rtl="0">
              <a:lnSpc>
                <a:spcPct val="110000"/>
              </a:lnSpc>
              <a:spcBef>
                <a:spcPts val="1000"/>
              </a:spcBef>
              <a:spcAft>
                <a:spcPts val="0"/>
              </a:spcAft>
              <a:buClr>
                <a:schemeClr val="dk1"/>
              </a:buClr>
              <a:buSzPts val="1800"/>
              <a:buChar char="•"/>
            </a:pPr>
            <a:r>
              <a:rPr lang="en-US" dirty="0">
                <a:latin typeface="Roboto" panose="02000000000000000000" pitchFamily="2" charset="0"/>
                <a:ea typeface="Roboto" panose="02000000000000000000" pitchFamily="2" charset="0"/>
              </a:rPr>
              <a:t>Building on the </a:t>
            </a:r>
            <a:r>
              <a:rPr lang="en-US" b="1" dirty="0">
                <a:solidFill>
                  <a:schemeClr val="accent1"/>
                </a:solidFill>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Science Cluster</a:t>
            </a:r>
            <a:r>
              <a:rPr lang="en-US" dirty="0">
                <a:solidFill>
                  <a:schemeClr val="accent1"/>
                </a:solidFill>
                <a:latin typeface="Roboto" panose="02000000000000000000" pitchFamily="2" charset="0"/>
                <a:ea typeface="Roboto" panose="02000000000000000000" pitchFamily="2" charset="0"/>
                <a:hlinkClick r:id="rId3">
                  <a:extLst>
                    <a:ext uri="{A12FA001-AC4F-418D-AE19-62706E023703}">
                      <ahyp:hlinkClr xmlns:ahyp="http://schemas.microsoft.com/office/drawing/2018/hyperlinkcolor" val="tx"/>
                    </a:ext>
                  </a:extLst>
                </a:hlinkClick>
              </a:rPr>
              <a:t> </a:t>
            </a:r>
            <a:r>
              <a:rPr lang="en-US" b="1" dirty="0">
                <a:solidFill>
                  <a:schemeClr val="accent1"/>
                </a:solidFill>
                <a:latin typeface="Roboto" panose="02000000000000000000" pitchFamily="2" charset="0"/>
                <a:ea typeface="Roboto" panose="02000000000000000000" pitchFamily="2" charset="0"/>
              </a:rPr>
              <a:t>approach</a:t>
            </a:r>
            <a:endParaRPr b="1" dirty="0">
              <a:solidFill>
                <a:schemeClr val="accent1"/>
              </a:solidFill>
              <a:latin typeface="Roboto" panose="02000000000000000000" pitchFamily="2" charset="0"/>
              <a:ea typeface="Roboto" panose="02000000000000000000" pitchFamily="2" charset="0"/>
            </a:endParaRPr>
          </a:p>
          <a:p>
            <a:pPr marL="361950" lvl="0" indent="-361950" algn="l" rtl="0">
              <a:lnSpc>
                <a:spcPct val="110000"/>
              </a:lnSpc>
              <a:spcBef>
                <a:spcPts val="0"/>
              </a:spcBef>
              <a:spcAft>
                <a:spcPts val="0"/>
              </a:spcAft>
              <a:buSzPts val="1800"/>
              <a:buChar char="•"/>
            </a:pPr>
            <a:r>
              <a:rPr lang="en-US" dirty="0">
                <a:latin typeface="Roboto" panose="02000000000000000000" pitchFamily="2" charset="0"/>
                <a:ea typeface="Roboto" panose="02000000000000000000" pitchFamily="2" charset="0"/>
              </a:rPr>
              <a:t>to ensure the </a:t>
            </a:r>
            <a:r>
              <a:rPr lang="en-US" b="1" dirty="0">
                <a:solidFill>
                  <a:schemeClr val="accent1"/>
                </a:solidFill>
                <a:latin typeface="Roboto" panose="02000000000000000000" pitchFamily="2" charset="0"/>
                <a:ea typeface="Roboto" panose="02000000000000000000" pitchFamily="2" charset="0"/>
              </a:rPr>
              <a:t>uptake of EOSC by research communities</a:t>
            </a:r>
            <a:endParaRPr b="1" dirty="0">
              <a:solidFill>
                <a:schemeClr val="accent1"/>
              </a:solidFill>
              <a:latin typeface="Roboto" panose="02000000000000000000" pitchFamily="2" charset="0"/>
              <a:ea typeface="Roboto" panose="02000000000000000000" pitchFamily="2" charset="0"/>
            </a:endParaRPr>
          </a:p>
          <a:p>
            <a:pPr marL="0" lvl="0" indent="0" algn="l" rtl="0">
              <a:spcBef>
                <a:spcPts val="0"/>
              </a:spcBef>
              <a:spcAft>
                <a:spcPts val="0"/>
              </a:spcAft>
              <a:buNone/>
            </a:pPr>
            <a:endParaRPr b="1" dirty="0">
              <a:latin typeface="Roboto" panose="02000000000000000000" pitchFamily="2" charset="0"/>
              <a:ea typeface="Roboto" panose="02000000000000000000" pitchFamily="2" charset="0"/>
            </a:endParaRPr>
          </a:p>
          <a:p>
            <a:pPr marL="0" lvl="0" indent="0" algn="l" rtl="0">
              <a:spcBef>
                <a:spcPts val="0"/>
              </a:spcBef>
              <a:spcAft>
                <a:spcPts val="0"/>
              </a:spcAft>
              <a:buNone/>
            </a:pPr>
            <a:r>
              <a:rPr lang="en-US" b="1" dirty="0">
                <a:latin typeface="Roboto" panose="02000000000000000000" pitchFamily="2" charset="0"/>
                <a:ea typeface="Roboto" panose="02000000000000000000" pitchFamily="2" charset="0"/>
              </a:rPr>
              <a:t>Partners</a:t>
            </a:r>
            <a:endParaRPr b="1" dirty="0">
              <a:latin typeface="Roboto" panose="02000000000000000000" pitchFamily="2" charset="0"/>
              <a:ea typeface="Roboto" panose="02000000000000000000" pitchFamily="2" charset="0"/>
            </a:endParaRPr>
          </a:p>
          <a:p>
            <a:pPr marL="361950" lvl="0" indent="-361950" algn="l" rtl="0">
              <a:spcBef>
                <a:spcPts val="1000"/>
              </a:spcBef>
              <a:spcAft>
                <a:spcPts val="0"/>
              </a:spcAft>
              <a:buSzPts val="1800"/>
              <a:buChar char="•"/>
            </a:pPr>
            <a:r>
              <a:rPr lang="en-US" dirty="0">
                <a:latin typeface="Roboto" panose="02000000000000000000" pitchFamily="2" charset="0"/>
                <a:ea typeface="Roboto" panose="02000000000000000000" pitchFamily="2" charset="0"/>
              </a:rPr>
              <a:t>Coordinator: </a:t>
            </a:r>
            <a:r>
              <a:rPr lang="en-US" b="1" dirty="0">
                <a:solidFill>
                  <a:schemeClr val="accent1"/>
                </a:solidFill>
                <a:latin typeface="Roboto" panose="02000000000000000000" pitchFamily="2" charset="0"/>
                <a:ea typeface="Roboto" panose="02000000000000000000" pitchFamily="2" charset="0"/>
              </a:rPr>
              <a:t>CNRS -</a:t>
            </a:r>
            <a:r>
              <a:rPr lang="en-US" dirty="0">
                <a:latin typeface="Roboto" panose="02000000000000000000" pitchFamily="2" charset="0"/>
                <a:ea typeface="Roboto" panose="02000000000000000000" pitchFamily="2" charset="0"/>
              </a:rPr>
              <a:t> </a:t>
            </a:r>
            <a:r>
              <a:rPr lang="en-US" b="1" dirty="0">
                <a:latin typeface="Roboto" panose="02000000000000000000" pitchFamily="2" charset="0"/>
                <a:ea typeface="Roboto" panose="02000000000000000000" pitchFamily="2" charset="0"/>
              </a:rPr>
              <a:t>LAPP</a:t>
            </a:r>
            <a:endParaRPr b="1" dirty="0">
              <a:latin typeface="Roboto" panose="02000000000000000000" pitchFamily="2" charset="0"/>
              <a:ea typeface="Roboto" panose="02000000000000000000" pitchFamily="2" charset="0"/>
            </a:endParaRPr>
          </a:p>
          <a:p>
            <a:pPr marL="361950" lvl="0" indent="-361950" algn="l" rtl="0">
              <a:spcBef>
                <a:spcPts val="0"/>
              </a:spcBef>
              <a:spcAft>
                <a:spcPts val="0"/>
              </a:spcAft>
              <a:buSzPts val="1800"/>
              <a:buChar char="•"/>
            </a:pPr>
            <a:r>
              <a:rPr lang="en-US" b="1" dirty="0">
                <a:solidFill>
                  <a:schemeClr val="accent1"/>
                </a:solidFill>
                <a:latin typeface="Roboto" panose="02000000000000000000" pitchFamily="2" charset="0"/>
                <a:ea typeface="Roboto" panose="02000000000000000000" pitchFamily="2" charset="0"/>
              </a:rPr>
              <a:t>15</a:t>
            </a:r>
            <a:r>
              <a:rPr lang="en-US" dirty="0">
                <a:latin typeface="Roboto" panose="02000000000000000000" pitchFamily="2" charset="0"/>
                <a:ea typeface="Roboto" panose="02000000000000000000" pitchFamily="2" charset="0"/>
              </a:rPr>
              <a:t> partners, </a:t>
            </a:r>
            <a:r>
              <a:rPr lang="en-US" b="1" dirty="0">
                <a:solidFill>
                  <a:schemeClr val="accent1"/>
                </a:solidFill>
                <a:latin typeface="Roboto" panose="02000000000000000000" pitchFamily="2" charset="0"/>
                <a:ea typeface="Roboto" panose="02000000000000000000" pitchFamily="2" charset="0"/>
              </a:rPr>
              <a:t>2-3</a:t>
            </a:r>
            <a:r>
              <a:rPr lang="en-US" dirty="0">
                <a:latin typeface="Roboto" panose="02000000000000000000" pitchFamily="2" charset="0"/>
                <a:ea typeface="Roboto" panose="02000000000000000000" pitchFamily="2" charset="0"/>
              </a:rPr>
              <a:t> representing each </a:t>
            </a:r>
            <a:r>
              <a:rPr lang="en-US" u="sng" dirty="0">
                <a:latin typeface="Roboto" panose="02000000000000000000" pitchFamily="2" charset="0"/>
                <a:ea typeface="Roboto" panose="02000000000000000000" pitchFamily="2" charset="0"/>
              </a:rPr>
              <a:t>Science Cluster community</a:t>
            </a:r>
            <a:endParaRPr b="1" u="sng" dirty="0">
              <a:solidFill>
                <a:schemeClr val="accent1"/>
              </a:solidFill>
              <a:latin typeface="Roboto" panose="02000000000000000000" pitchFamily="2" charset="0"/>
              <a:ea typeface="Roboto" panose="02000000000000000000" pitchFamily="2" charset="0"/>
            </a:endParaRPr>
          </a:p>
        </p:txBody>
      </p:sp>
      <p:sp>
        <p:nvSpPr>
          <p:cNvPr id="82" name="Google Shape;82;p14"/>
          <p:cNvSpPr txBox="1"/>
          <p:nvPr/>
        </p:nvSpPr>
        <p:spPr>
          <a:xfrm>
            <a:off x="395299" y="5923931"/>
            <a:ext cx="8353401" cy="489334"/>
          </a:xfrm>
          <a:prstGeom prst="rect">
            <a:avLst/>
          </a:prstGeom>
          <a:noFill/>
          <a:ln>
            <a:noFill/>
          </a:ln>
        </p:spPr>
        <p:txBody>
          <a:bodyPr spcFirstLastPara="1" wrap="square" lIns="0" tIns="91425" rIns="0" bIns="91425" anchor="t" anchorCtr="0">
            <a:spAutoFit/>
          </a:bodyPr>
          <a:lstStyle/>
          <a:p>
            <a:pPr algn="ctr">
              <a:lnSpc>
                <a:spcPct val="110000"/>
              </a:lnSpc>
            </a:pPr>
            <a:r>
              <a:rPr lang="en-US" sz="1800" b="1" dirty="0">
                <a:solidFill>
                  <a:schemeClr val="accent1"/>
                </a:solidFill>
              </a:rPr>
              <a:t>Science Clusters </a:t>
            </a:r>
            <a:r>
              <a:rPr lang="en-US" sz="1800" b="1" dirty="0">
                <a:solidFill>
                  <a:schemeClr val="accent1"/>
                </a:solidFill>
                <a:latin typeface=""/>
              </a:rPr>
              <a:t>fostering the uptake of Open Science in Europe</a:t>
            </a:r>
            <a:endParaRPr dirty="0">
              <a:solidFill>
                <a:schemeClr val="accent1"/>
              </a:solidFill>
            </a:endParaRPr>
          </a:p>
        </p:txBody>
      </p:sp>
      <p:pic>
        <p:nvPicPr>
          <p:cNvPr id="83" name="Google Shape;83;p14"/>
          <p:cNvPicPr preferRelativeResize="0"/>
          <p:nvPr/>
        </p:nvPicPr>
        <p:blipFill>
          <a:blip r:embed="rId4">
            <a:clrChange>
              <a:clrFrom>
                <a:srgbClr val="FFFFFF"/>
              </a:clrFrom>
              <a:clrTo>
                <a:srgbClr val="FFFFFF">
                  <a:alpha val="0"/>
                </a:srgbClr>
              </a:clrTo>
            </a:clrChange>
          </a:blip>
          <a:srcRect/>
          <a:stretch/>
        </p:blipFill>
        <p:spPr>
          <a:xfrm>
            <a:off x="-205361" y="0"/>
            <a:ext cx="4485609" cy="1531671"/>
          </a:xfrm>
          <a:prstGeom prst="rect">
            <a:avLst/>
          </a:prstGeom>
          <a:noFill/>
          <a:ln>
            <a:noFill/>
          </a:ln>
        </p:spPr>
      </p:pic>
      <p:sp>
        <p:nvSpPr>
          <p:cNvPr id="84" name="Google Shape;84;p14"/>
          <p:cNvSpPr txBox="1"/>
          <p:nvPr/>
        </p:nvSpPr>
        <p:spPr>
          <a:xfrm>
            <a:off x="4643575" y="4020908"/>
            <a:ext cx="4105200" cy="1531671"/>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0"/>
              </a:spcBef>
              <a:spcAft>
                <a:spcPts val="0"/>
              </a:spcAft>
              <a:buNone/>
            </a:pPr>
            <a:r>
              <a:rPr lang="en-US" sz="1800" b="1" dirty="0">
                <a:solidFill>
                  <a:schemeClr val="dk1"/>
                </a:solidFill>
                <a:latin typeface="Roboto" panose="02000000000000000000" pitchFamily="2" charset="0"/>
                <a:ea typeface="Roboto" panose="02000000000000000000" pitchFamily="2" charset="0"/>
              </a:rPr>
              <a:t>Budget and timeline</a:t>
            </a:r>
            <a:endParaRPr sz="1800" b="1" dirty="0">
              <a:solidFill>
                <a:schemeClr val="dk1"/>
              </a:solidFill>
              <a:latin typeface="Roboto" panose="02000000000000000000" pitchFamily="2" charset="0"/>
              <a:ea typeface="Roboto" panose="02000000000000000000" pitchFamily="2" charset="0"/>
            </a:endParaRPr>
          </a:p>
          <a:p>
            <a:pPr marL="361950" lvl="0" indent="-361950" algn="l" rtl="0">
              <a:lnSpc>
                <a:spcPct val="110000"/>
              </a:lnSpc>
              <a:spcBef>
                <a:spcPts val="1000"/>
              </a:spcBef>
              <a:spcAft>
                <a:spcPts val="0"/>
              </a:spcAft>
              <a:buClr>
                <a:schemeClr val="dk1"/>
              </a:buClr>
              <a:buSzPts val="1800"/>
              <a:buChar char="•"/>
            </a:pPr>
            <a:r>
              <a:rPr lang="en-US" sz="1800" dirty="0">
                <a:solidFill>
                  <a:schemeClr val="dk1"/>
                </a:solidFill>
                <a:latin typeface="Roboto" panose="02000000000000000000" pitchFamily="2" charset="0"/>
                <a:ea typeface="Roboto" panose="02000000000000000000" pitchFamily="2" charset="0"/>
              </a:rPr>
              <a:t>Starting date: </a:t>
            </a:r>
            <a:r>
              <a:rPr lang="en-US" sz="1800" b="1" dirty="0">
                <a:solidFill>
                  <a:schemeClr val="accent1"/>
                </a:solidFill>
                <a:latin typeface="Roboto" panose="02000000000000000000" pitchFamily="2" charset="0"/>
                <a:ea typeface="Roboto" panose="02000000000000000000" pitchFamily="2" charset="0"/>
              </a:rPr>
              <a:t>2024-01-01</a:t>
            </a:r>
            <a:endParaRPr sz="1800" b="1" dirty="0">
              <a:solidFill>
                <a:schemeClr val="accent1"/>
              </a:solidFill>
              <a:latin typeface="Roboto" panose="02000000000000000000" pitchFamily="2" charset="0"/>
              <a:ea typeface="Roboto" panose="02000000000000000000" pitchFamily="2" charset="0"/>
            </a:endParaRPr>
          </a:p>
          <a:p>
            <a:pPr marL="361950" lvl="0" indent="-361950" algn="l" rtl="0">
              <a:lnSpc>
                <a:spcPct val="110000"/>
              </a:lnSpc>
              <a:spcBef>
                <a:spcPts val="0"/>
              </a:spcBef>
              <a:spcAft>
                <a:spcPts val="0"/>
              </a:spcAft>
              <a:buClr>
                <a:schemeClr val="dk1"/>
              </a:buClr>
              <a:buSzPts val="1800"/>
              <a:buChar char="•"/>
            </a:pPr>
            <a:r>
              <a:rPr lang="en-US" sz="1800" dirty="0">
                <a:solidFill>
                  <a:schemeClr val="dk1"/>
                </a:solidFill>
                <a:latin typeface="Roboto" panose="02000000000000000000" pitchFamily="2" charset="0"/>
                <a:ea typeface="Roboto" panose="02000000000000000000" pitchFamily="2" charset="0"/>
              </a:rPr>
              <a:t>Duration: </a:t>
            </a:r>
            <a:r>
              <a:rPr lang="en-US" sz="1800" b="1" dirty="0">
                <a:solidFill>
                  <a:schemeClr val="accent1"/>
                </a:solidFill>
                <a:latin typeface="Roboto" panose="02000000000000000000" pitchFamily="2" charset="0"/>
                <a:ea typeface="Roboto" panose="02000000000000000000" pitchFamily="2" charset="0"/>
              </a:rPr>
              <a:t>4 years</a:t>
            </a:r>
            <a:endParaRPr sz="1800" b="1" dirty="0">
              <a:solidFill>
                <a:schemeClr val="accent1"/>
              </a:solidFill>
              <a:latin typeface="Roboto" panose="02000000000000000000" pitchFamily="2" charset="0"/>
              <a:ea typeface="Roboto" panose="02000000000000000000" pitchFamily="2" charset="0"/>
            </a:endParaRPr>
          </a:p>
          <a:p>
            <a:pPr marL="361950" lvl="0" indent="-361950" algn="l" rtl="0">
              <a:lnSpc>
                <a:spcPct val="110000"/>
              </a:lnSpc>
              <a:spcBef>
                <a:spcPts val="0"/>
              </a:spcBef>
              <a:spcAft>
                <a:spcPts val="0"/>
              </a:spcAft>
              <a:buClr>
                <a:schemeClr val="dk1"/>
              </a:buClr>
              <a:buSzPts val="1800"/>
              <a:buChar char="•"/>
            </a:pPr>
            <a:r>
              <a:rPr lang="en-US" sz="1800" dirty="0">
                <a:solidFill>
                  <a:schemeClr val="dk1"/>
                </a:solidFill>
                <a:latin typeface="Roboto" panose="02000000000000000000" pitchFamily="2" charset="0"/>
                <a:ea typeface="Roboto" panose="02000000000000000000" pitchFamily="2" charset="0"/>
              </a:rPr>
              <a:t>EC funding: </a:t>
            </a:r>
            <a:r>
              <a:rPr lang="en-US" sz="1800" b="1" dirty="0">
                <a:solidFill>
                  <a:schemeClr val="accent1"/>
                </a:solidFill>
                <a:latin typeface="Roboto" panose="02000000000000000000" pitchFamily="2" charset="0"/>
                <a:ea typeface="Roboto" panose="02000000000000000000" pitchFamily="2" charset="0"/>
              </a:rPr>
              <a:t>25 M€</a:t>
            </a:r>
            <a:r>
              <a:rPr lang="en-US" sz="1800" dirty="0">
                <a:solidFill>
                  <a:schemeClr val="dk1"/>
                </a:solidFill>
                <a:latin typeface="Roboto" panose="02000000000000000000" pitchFamily="2" charset="0"/>
                <a:ea typeface="Roboto" panose="02000000000000000000" pitchFamily="2" charset="0"/>
              </a:rPr>
              <a:t> (100%)</a:t>
            </a:r>
            <a:endParaRPr sz="1800" dirty="0">
              <a:solidFill>
                <a:schemeClr val="dk1"/>
              </a:solidFill>
              <a:latin typeface="Roboto" panose="02000000000000000000" pitchFamily="2" charset="0"/>
              <a:ea typeface="Roboto" panose="02000000000000000000" pitchFamily="2" charset="0"/>
            </a:endParaRPr>
          </a:p>
        </p:txBody>
      </p:sp>
      <p:pic>
        <p:nvPicPr>
          <p:cNvPr id="86" name="Google Shape;86;p14"/>
          <p:cNvPicPr preferRelativeResize="0"/>
          <p:nvPr/>
        </p:nvPicPr>
        <p:blipFill>
          <a:blip r:embed="rId5">
            <a:alphaModFix/>
          </a:blip>
          <a:stretch>
            <a:fillRect/>
          </a:stretch>
        </p:blipFill>
        <p:spPr>
          <a:xfrm>
            <a:off x="4571999" y="1633419"/>
            <a:ext cx="4338700" cy="2016137"/>
          </a:xfrm>
          <a:prstGeom prst="rect">
            <a:avLst/>
          </a:prstGeom>
          <a:noFill/>
          <a:ln>
            <a:noFill/>
          </a:ln>
        </p:spPr>
      </p:pic>
      <p:sp>
        <p:nvSpPr>
          <p:cNvPr id="4" name="Google Shape;93;p15">
            <a:extLst>
              <a:ext uri="{FF2B5EF4-FFF2-40B4-BE49-F238E27FC236}">
                <a16:creationId xmlns:a16="http://schemas.microsoft.com/office/drawing/2014/main" id="{7AE64D63-20B0-899A-5560-C5EF5413761F}"/>
              </a:ext>
            </a:extLst>
          </p:cNvPr>
          <p:cNvSpPr txBox="1">
            <a:spLocks noGrp="1"/>
          </p:cNvSpPr>
          <p:nvPr>
            <p:ph type="ftr" idx="11"/>
          </p:nvPr>
        </p:nvSpPr>
        <p:spPr>
          <a:xfrm>
            <a:off x="1267755" y="6580801"/>
            <a:ext cx="5269679" cy="17735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dirty="0">
                <a:latin typeface=""/>
              </a:rPr>
              <a:t>ET workshop – 15 November 2023</a:t>
            </a:r>
            <a:endParaRPr dirty="0">
              <a:latin typeface=""/>
            </a:endParaRPr>
          </a:p>
        </p:txBody>
      </p:sp>
      <p:cxnSp>
        <p:nvCxnSpPr>
          <p:cNvPr id="5" name="Connecteur droit 4">
            <a:extLst>
              <a:ext uri="{FF2B5EF4-FFF2-40B4-BE49-F238E27FC236}">
                <a16:creationId xmlns:a16="http://schemas.microsoft.com/office/drawing/2014/main" id="{62CE8C3C-CC48-CF1A-9ABD-7568944281D7}"/>
              </a:ext>
            </a:extLst>
          </p:cNvPr>
          <p:cNvCxnSpPr>
            <a:cxnSpLocks/>
          </p:cNvCxnSpPr>
          <p:nvPr/>
        </p:nvCxnSpPr>
        <p:spPr>
          <a:xfrm>
            <a:off x="241738" y="6526923"/>
            <a:ext cx="6915807"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1E79BBD3-CBF9-3D5D-34EE-5BE30F9159C3}"/>
              </a:ext>
            </a:extLst>
          </p:cNvPr>
          <p:cNvSpPr txBox="1"/>
          <p:nvPr/>
        </p:nvSpPr>
        <p:spPr>
          <a:xfrm>
            <a:off x="6537434" y="3732560"/>
            <a:ext cx="2454166" cy="276999"/>
          </a:xfrm>
          <a:prstGeom prst="rect">
            <a:avLst/>
          </a:prstGeom>
          <a:noFill/>
        </p:spPr>
        <p:txBody>
          <a:bodyPr wrap="square">
            <a:spAutoFit/>
          </a:bodyPr>
          <a:lstStyle/>
          <a:p>
            <a:r>
              <a:rPr lang="fr-FR" sz="1200" b="1" dirty="0">
                <a:solidFill>
                  <a:srgbClr val="0070C0"/>
                </a:solidFill>
                <a:latin typeface="Calibri" panose="020F0502020204030204" pitchFamily="34" charset="0"/>
                <a:cs typeface="Calibri" panose="020F0502020204030204" pitchFamily="34" charset="0"/>
              </a:rPr>
              <a:t>https://science-</a:t>
            </a:r>
            <a:r>
              <a:rPr lang="fr-FR" sz="1200" b="1" dirty="0" err="1">
                <a:solidFill>
                  <a:srgbClr val="0070C0"/>
                </a:solidFill>
                <a:latin typeface="Calibri" panose="020F0502020204030204" pitchFamily="34" charset="0"/>
                <a:cs typeface="Calibri" panose="020F0502020204030204" pitchFamily="34" charset="0"/>
              </a:rPr>
              <a:t>clusters.eu</a:t>
            </a:r>
            <a:r>
              <a:rPr lang="fr-FR" sz="1200" b="1" dirty="0">
                <a:solidFill>
                  <a:srgbClr val="0070C0"/>
                </a:solidFill>
                <a:latin typeface="Calibri" panose="020F0502020204030204" pitchFamily="34" charset="0"/>
                <a:cs typeface="Calibri" panose="020F0502020204030204" pitchFamily="34" charset="0"/>
              </a:rPr>
              <a:t>/</a:t>
            </a:r>
          </a:p>
        </p:txBody>
      </p:sp>
      <p:pic>
        <p:nvPicPr>
          <p:cNvPr id="3" name="Image 2">
            <a:extLst>
              <a:ext uri="{FF2B5EF4-FFF2-40B4-BE49-F238E27FC236}">
                <a16:creationId xmlns:a16="http://schemas.microsoft.com/office/drawing/2014/main" id="{6E86FF7D-629E-3B1A-B044-A1A56FDCACE9}"/>
              </a:ext>
            </a:extLst>
          </p:cNvPr>
          <p:cNvPicPr>
            <a:picLocks noChangeAspect="1"/>
          </p:cNvPicPr>
          <p:nvPr/>
        </p:nvPicPr>
        <p:blipFill>
          <a:blip r:embed="rId6"/>
          <a:stretch>
            <a:fillRect/>
          </a:stretch>
        </p:blipFill>
        <p:spPr>
          <a:xfrm>
            <a:off x="7157545" y="6352496"/>
            <a:ext cx="1836084" cy="50550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9" name="Google Shape;101;p16">
            <a:extLst>
              <a:ext uri="{FF2B5EF4-FFF2-40B4-BE49-F238E27FC236}">
                <a16:creationId xmlns:a16="http://schemas.microsoft.com/office/drawing/2014/main" id="{97C553DD-82A6-55BF-A04C-39CAF467B550}"/>
              </a:ext>
            </a:extLst>
          </p:cNvPr>
          <p:cNvSpPr txBox="1">
            <a:spLocks noGrp="1"/>
          </p:cNvSpPr>
          <p:nvPr>
            <p:ph type="title"/>
          </p:nvPr>
        </p:nvSpPr>
        <p:spPr>
          <a:xfrm>
            <a:off x="395287" y="349611"/>
            <a:ext cx="8353500" cy="451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3000"/>
              <a:buFont typeface="Arial"/>
              <a:buNone/>
            </a:pPr>
            <a:r>
              <a:rPr lang="en-US" dirty="0">
                <a:solidFill>
                  <a:srgbClr val="2F2C6F"/>
                </a:solidFill>
              </a:rPr>
              <a:t>Clusters’ results</a:t>
            </a:r>
            <a:endParaRPr dirty="0">
              <a:solidFill>
                <a:srgbClr val="2F2C6F"/>
              </a:solidFill>
            </a:endParaRPr>
          </a:p>
        </p:txBody>
      </p:sp>
      <p:pic>
        <p:nvPicPr>
          <p:cNvPr id="6" name="Image 5">
            <a:extLst>
              <a:ext uri="{FF2B5EF4-FFF2-40B4-BE49-F238E27FC236}">
                <a16:creationId xmlns:a16="http://schemas.microsoft.com/office/drawing/2014/main" id="{9CB6A145-3E9B-0C86-1F7D-A5F19AF3D28E}"/>
              </a:ext>
            </a:extLst>
          </p:cNvPr>
          <p:cNvPicPr>
            <a:picLocks noChangeAspect="1"/>
          </p:cNvPicPr>
          <p:nvPr/>
        </p:nvPicPr>
        <p:blipFill>
          <a:blip r:embed="rId3"/>
          <a:stretch>
            <a:fillRect/>
          </a:stretch>
        </p:blipFill>
        <p:spPr>
          <a:xfrm>
            <a:off x="329843" y="1158163"/>
            <a:ext cx="8484313" cy="4085039"/>
          </a:xfrm>
          <a:prstGeom prst="rect">
            <a:avLst/>
          </a:prstGeom>
        </p:spPr>
      </p:pic>
      <p:cxnSp>
        <p:nvCxnSpPr>
          <p:cNvPr id="4" name="Connecteur droit 3">
            <a:extLst>
              <a:ext uri="{FF2B5EF4-FFF2-40B4-BE49-F238E27FC236}">
                <a16:creationId xmlns:a16="http://schemas.microsoft.com/office/drawing/2014/main" id="{13F73D32-4F8B-DF6F-55BC-625AB57D2AC4}"/>
              </a:ext>
            </a:extLst>
          </p:cNvPr>
          <p:cNvCxnSpPr>
            <a:cxnSpLocks/>
          </p:cNvCxnSpPr>
          <p:nvPr/>
        </p:nvCxnSpPr>
        <p:spPr>
          <a:xfrm>
            <a:off x="241738" y="6526923"/>
            <a:ext cx="6915807"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51498B21-95AA-4124-DB7E-3F85D178D806}"/>
              </a:ext>
            </a:extLst>
          </p:cNvPr>
          <p:cNvPicPr>
            <a:picLocks noChangeAspect="1"/>
          </p:cNvPicPr>
          <p:nvPr/>
        </p:nvPicPr>
        <p:blipFill>
          <a:blip r:embed="rId4"/>
          <a:stretch>
            <a:fillRect/>
          </a:stretch>
        </p:blipFill>
        <p:spPr>
          <a:xfrm>
            <a:off x="7157545" y="6352496"/>
            <a:ext cx="1836084" cy="505504"/>
          </a:xfrm>
          <a:prstGeom prst="rect">
            <a:avLst/>
          </a:prstGeom>
        </p:spPr>
      </p:pic>
      <p:pic>
        <p:nvPicPr>
          <p:cNvPr id="7" name="Google Shape;83;p14">
            <a:extLst>
              <a:ext uri="{FF2B5EF4-FFF2-40B4-BE49-F238E27FC236}">
                <a16:creationId xmlns:a16="http://schemas.microsoft.com/office/drawing/2014/main" id="{6BD35D4A-2C97-CBC8-FB9B-CE5CA75ABD4A}"/>
              </a:ext>
            </a:extLst>
          </p:cNvPr>
          <p:cNvPicPr preferRelativeResize="0"/>
          <p:nvPr/>
        </p:nvPicPr>
        <p:blipFill rotWithShape="1">
          <a:blip r:embed="rId5">
            <a:clrChange>
              <a:clrFrom>
                <a:srgbClr val="FFFFFF"/>
              </a:clrFrom>
              <a:clrTo>
                <a:srgbClr val="FFFFFF">
                  <a:alpha val="0"/>
                </a:srgbClr>
              </a:clrTo>
            </a:clrChange>
          </a:blip>
          <a:srcRect l="11269" t="12996" b="11092"/>
          <a:stretch/>
        </p:blipFill>
        <p:spPr>
          <a:xfrm>
            <a:off x="3655031" y="1438382"/>
            <a:ext cx="1772294" cy="513174"/>
          </a:xfrm>
          <a:prstGeom prst="rect">
            <a:avLst/>
          </a:prstGeom>
          <a:solidFill>
            <a:schemeClr val="bg1"/>
          </a:solidFill>
          <a:ln>
            <a:noFill/>
          </a:ln>
        </p:spPr>
      </p:pic>
      <p:sp>
        <p:nvSpPr>
          <p:cNvPr id="8" name="Google Shape;93;p15">
            <a:extLst>
              <a:ext uri="{FF2B5EF4-FFF2-40B4-BE49-F238E27FC236}">
                <a16:creationId xmlns:a16="http://schemas.microsoft.com/office/drawing/2014/main" id="{8E0EB681-D976-9C05-9231-55960A14E808}"/>
              </a:ext>
            </a:extLst>
          </p:cNvPr>
          <p:cNvSpPr txBox="1">
            <a:spLocks noGrp="1"/>
          </p:cNvSpPr>
          <p:nvPr>
            <p:ph type="ftr" idx="11"/>
          </p:nvPr>
        </p:nvSpPr>
        <p:spPr>
          <a:xfrm>
            <a:off x="1267755" y="6580801"/>
            <a:ext cx="5269679" cy="17735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dirty="0">
                <a:latin typeface=""/>
              </a:rPr>
              <a:t>ET workshop – 15 November 2023</a:t>
            </a:r>
            <a:endParaRPr dirty="0">
              <a:latin typeface=""/>
            </a:endParaRPr>
          </a:p>
        </p:txBody>
      </p:sp>
    </p:spTree>
    <p:extLst>
      <p:ext uri="{BB962C8B-B14F-4D97-AF65-F5344CB8AC3E}">
        <p14:creationId xmlns:p14="http://schemas.microsoft.com/office/powerpoint/2010/main" val="2591536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13F73D32-4F8B-DF6F-55BC-625AB57D2AC4}"/>
              </a:ext>
            </a:extLst>
          </p:cNvPr>
          <p:cNvCxnSpPr>
            <a:cxnSpLocks/>
          </p:cNvCxnSpPr>
          <p:nvPr/>
        </p:nvCxnSpPr>
        <p:spPr>
          <a:xfrm>
            <a:off x="241738" y="6526923"/>
            <a:ext cx="6915807"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51498B21-95AA-4124-DB7E-3F85D178D806}"/>
              </a:ext>
            </a:extLst>
          </p:cNvPr>
          <p:cNvPicPr>
            <a:picLocks noChangeAspect="1"/>
          </p:cNvPicPr>
          <p:nvPr/>
        </p:nvPicPr>
        <p:blipFill>
          <a:blip r:embed="rId3"/>
          <a:stretch>
            <a:fillRect/>
          </a:stretch>
        </p:blipFill>
        <p:spPr>
          <a:xfrm>
            <a:off x="7157545" y="6352496"/>
            <a:ext cx="1836084" cy="505504"/>
          </a:xfrm>
          <a:prstGeom prst="rect">
            <a:avLst/>
          </a:prstGeom>
        </p:spPr>
      </p:pic>
      <p:sp>
        <p:nvSpPr>
          <p:cNvPr id="8" name="Google Shape;93;p15">
            <a:extLst>
              <a:ext uri="{FF2B5EF4-FFF2-40B4-BE49-F238E27FC236}">
                <a16:creationId xmlns:a16="http://schemas.microsoft.com/office/drawing/2014/main" id="{8E0EB681-D976-9C05-9231-55960A14E808}"/>
              </a:ext>
            </a:extLst>
          </p:cNvPr>
          <p:cNvSpPr txBox="1">
            <a:spLocks noGrp="1"/>
          </p:cNvSpPr>
          <p:nvPr>
            <p:ph type="ftr" idx="11"/>
          </p:nvPr>
        </p:nvSpPr>
        <p:spPr>
          <a:xfrm>
            <a:off x="1267755" y="6580801"/>
            <a:ext cx="5269679" cy="17735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dirty="0">
                <a:latin typeface=""/>
              </a:rPr>
              <a:t>ET workshop – 15 November 2023</a:t>
            </a:r>
            <a:endParaRPr dirty="0">
              <a:latin typeface=""/>
            </a:endParaRPr>
          </a:p>
        </p:txBody>
      </p:sp>
      <p:pic>
        <p:nvPicPr>
          <p:cNvPr id="10" name="Image 9">
            <a:extLst>
              <a:ext uri="{FF2B5EF4-FFF2-40B4-BE49-F238E27FC236}">
                <a16:creationId xmlns:a16="http://schemas.microsoft.com/office/drawing/2014/main" id="{A5777637-121F-7937-D225-1C725B84199C}"/>
              </a:ext>
            </a:extLst>
          </p:cNvPr>
          <p:cNvPicPr>
            <a:picLocks noChangeAspect="1"/>
          </p:cNvPicPr>
          <p:nvPr/>
        </p:nvPicPr>
        <p:blipFill rotWithShape="1">
          <a:blip r:embed="rId4"/>
          <a:srcRect b="8734"/>
          <a:stretch/>
        </p:blipFill>
        <p:spPr>
          <a:xfrm>
            <a:off x="32232" y="1003617"/>
            <a:ext cx="9079536" cy="4661198"/>
          </a:xfrm>
          <a:prstGeom prst="rect">
            <a:avLst/>
          </a:prstGeom>
        </p:spPr>
      </p:pic>
    </p:spTree>
    <p:extLst>
      <p:ext uri="{BB962C8B-B14F-4D97-AF65-F5344CB8AC3E}">
        <p14:creationId xmlns:p14="http://schemas.microsoft.com/office/powerpoint/2010/main" val="1963171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13F73D32-4F8B-DF6F-55BC-625AB57D2AC4}"/>
              </a:ext>
            </a:extLst>
          </p:cNvPr>
          <p:cNvCxnSpPr>
            <a:cxnSpLocks/>
          </p:cNvCxnSpPr>
          <p:nvPr/>
        </p:nvCxnSpPr>
        <p:spPr>
          <a:xfrm>
            <a:off x="241738" y="6526923"/>
            <a:ext cx="6915807"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51498B21-95AA-4124-DB7E-3F85D178D806}"/>
              </a:ext>
            </a:extLst>
          </p:cNvPr>
          <p:cNvPicPr>
            <a:picLocks noChangeAspect="1"/>
          </p:cNvPicPr>
          <p:nvPr/>
        </p:nvPicPr>
        <p:blipFill>
          <a:blip r:embed="rId3"/>
          <a:stretch>
            <a:fillRect/>
          </a:stretch>
        </p:blipFill>
        <p:spPr>
          <a:xfrm>
            <a:off x="7157545" y="6352496"/>
            <a:ext cx="1836084" cy="505504"/>
          </a:xfrm>
          <a:prstGeom prst="rect">
            <a:avLst/>
          </a:prstGeom>
        </p:spPr>
      </p:pic>
      <p:sp>
        <p:nvSpPr>
          <p:cNvPr id="8" name="Google Shape;93;p15">
            <a:extLst>
              <a:ext uri="{FF2B5EF4-FFF2-40B4-BE49-F238E27FC236}">
                <a16:creationId xmlns:a16="http://schemas.microsoft.com/office/drawing/2014/main" id="{8E0EB681-D976-9C05-9231-55960A14E808}"/>
              </a:ext>
            </a:extLst>
          </p:cNvPr>
          <p:cNvSpPr txBox="1">
            <a:spLocks noGrp="1"/>
          </p:cNvSpPr>
          <p:nvPr>
            <p:ph type="ftr" idx="11"/>
          </p:nvPr>
        </p:nvSpPr>
        <p:spPr>
          <a:xfrm>
            <a:off x="1267755" y="6580801"/>
            <a:ext cx="5269679" cy="17735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dirty="0">
                <a:latin typeface=""/>
              </a:rPr>
              <a:t>ET workshop – 15 November 2023</a:t>
            </a:r>
            <a:endParaRPr dirty="0">
              <a:latin typeface=""/>
            </a:endParaRPr>
          </a:p>
        </p:txBody>
      </p:sp>
      <p:pic>
        <p:nvPicPr>
          <p:cNvPr id="3" name="Image 2">
            <a:extLst>
              <a:ext uri="{FF2B5EF4-FFF2-40B4-BE49-F238E27FC236}">
                <a16:creationId xmlns:a16="http://schemas.microsoft.com/office/drawing/2014/main" id="{0A159B99-41C9-F931-A42E-2A8C22C0A78D}"/>
              </a:ext>
            </a:extLst>
          </p:cNvPr>
          <p:cNvPicPr>
            <a:picLocks noChangeAspect="1"/>
          </p:cNvPicPr>
          <p:nvPr/>
        </p:nvPicPr>
        <p:blipFill rotWithShape="1">
          <a:blip r:embed="rId4"/>
          <a:srcRect b="10277"/>
          <a:stretch/>
        </p:blipFill>
        <p:spPr>
          <a:xfrm>
            <a:off x="28541" y="1081179"/>
            <a:ext cx="9082006" cy="4583633"/>
          </a:xfrm>
          <a:prstGeom prst="rect">
            <a:avLst/>
          </a:prstGeom>
        </p:spPr>
      </p:pic>
    </p:spTree>
    <p:extLst>
      <p:ext uri="{BB962C8B-B14F-4D97-AF65-F5344CB8AC3E}">
        <p14:creationId xmlns:p14="http://schemas.microsoft.com/office/powerpoint/2010/main" val="2468941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13F73D32-4F8B-DF6F-55BC-625AB57D2AC4}"/>
              </a:ext>
            </a:extLst>
          </p:cNvPr>
          <p:cNvCxnSpPr>
            <a:cxnSpLocks/>
          </p:cNvCxnSpPr>
          <p:nvPr/>
        </p:nvCxnSpPr>
        <p:spPr>
          <a:xfrm>
            <a:off x="241738" y="6526923"/>
            <a:ext cx="6915807"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51498B21-95AA-4124-DB7E-3F85D178D806}"/>
              </a:ext>
            </a:extLst>
          </p:cNvPr>
          <p:cNvPicPr>
            <a:picLocks noChangeAspect="1"/>
          </p:cNvPicPr>
          <p:nvPr/>
        </p:nvPicPr>
        <p:blipFill>
          <a:blip r:embed="rId3"/>
          <a:stretch>
            <a:fillRect/>
          </a:stretch>
        </p:blipFill>
        <p:spPr>
          <a:xfrm>
            <a:off x="7157545" y="6352496"/>
            <a:ext cx="1836084" cy="505504"/>
          </a:xfrm>
          <a:prstGeom prst="rect">
            <a:avLst/>
          </a:prstGeom>
        </p:spPr>
      </p:pic>
      <p:sp>
        <p:nvSpPr>
          <p:cNvPr id="8" name="Google Shape;93;p15">
            <a:extLst>
              <a:ext uri="{FF2B5EF4-FFF2-40B4-BE49-F238E27FC236}">
                <a16:creationId xmlns:a16="http://schemas.microsoft.com/office/drawing/2014/main" id="{8E0EB681-D976-9C05-9231-55960A14E808}"/>
              </a:ext>
            </a:extLst>
          </p:cNvPr>
          <p:cNvSpPr txBox="1">
            <a:spLocks noGrp="1"/>
          </p:cNvSpPr>
          <p:nvPr>
            <p:ph type="ftr" idx="11"/>
          </p:nvPr>
        </p:nvSpPr>
        <p:spPr>
          <a:xfrm>
            <a:off x="1267755" y="6580801"/>
            <a:ext cx="5269679" cy="17735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dirty="0">
                <a:latin typeface=""/>
              </a:rPr>
              <a:t>ET workshop – 15 November 2023</a:t>
            </a:r>
            <a:endParaRPr dirty="0">
              <a:latin typeface=""/>
            </a:endParaRPr>
          </a:p>
        </p:txBody>
      </p:sp>
      <p:pic>
        <p:nvPicPr>
          <p:cNvPr id="3" name="Image 2">
            <a:extLst>
              <a:ext uri="{FF2B5EF4-FFF2-40B4-BE49-F238E27FC236}">
                <a16:creationId xmlns:a16="http://schemas.microsoft.com/office/drawing/2014/main" id="{0647EBAB-25F6-558A-93F4-2E00096BB49A}"/>
              </a:ext>
            </a:extLst>
          </p:cNvPr>
          <p:cNvPicPr>
            <a:picLocks noChangeAspect="1"/>
          </p:cNvPicPr>
          <p:nvPr/>
        </p:nvPicPr>
        <p:blipFill rotWithShape="1">
          <a:blip r:embed="rId4"/>
          <a:srcRect b="7361"/>
          <a:stretch/>
        </p:blipFill>
        <p:spPr>
          <a:xfrm>
            <a:off x="44607" y="970175"/>
            <a:ext cx="9030591" cy="4705794"/>
          </a:xfrm>
          <a:prstGeom prst="rect">
            <a:avLst/>
          </a:prstGeom>
        </p:spPr>
      </p:pic>
    </p:spTree>
    <p:extLst>
      <p:ext uri="{BB962C8B-B14F-4D97-AF65-F5344CB8AC3E}">
        <p14:creationId xmlns:p14="http://schemas.microsoft.com/office/powerpoint/2010/main" val="2756937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13F73D32-4F8B-DF6F-55BC-625AB57D2AC4}"/>
              </a:ext>
            </a:extLst>
          </p:cNvPr>
          <p:cNvCxnSpPr>
            <a:cxnSpLocks/>
          </p:cNvCxnSpPr>
          <p:nvPr/>
        </p:nvCxnSpPr>
        <p:spPr>
          <a:xfrm>
            <a:off x="241738" y="6526923"/>
            <a:ext cx="6915807"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51498B21-95AA-4124-DB7E-3F85D178D806}"/>
              </a:ext>
            </a:extLst>
          </p:cNvPr>
          <p:cNvPicPr>
            <a:picLocks noChangeAspect="1"/>
          </p:cNvPicPr>
          <p:nvPr/>
        </p:nvPicPr>
        <p:blipFill>
          <a:blip r:embed="rId3"/>
          <a:stretch>
            <a:fillRect/>
          </a:stretch>
        </p:blipFill>
        <p:spPr>
          <a:xfrm>
            <a:off x="7157545" y="6352496"/>
            <a:ext cx="1836084" cy="505504"/>
          </a:xfrm>
          <a:prstGeom prst="rect">
            <a:avLst/>
          </a:prstGeom>
        </p:spPr>
      </p:pic>
      <p:sp>
        <p:nvSpPr>
          <p:cNvPr id="8" name="Google Shape;93;p15">
            <a:extLst>
              <a:ext uri="{FF2B5EF4-FFF2-40B4-BE49-F238E27FC236}">
                <a16:creationId xmlns:a16="http://schemas.microsoft.com/office/drawing/2014/main" id="{8E0EB681-D976-9C05-9231-55960A14E808}"/>
              </a:ext>
            </a:extLst>
          </p:cNvPr>
          <p:cNvSpPr txBox="1">
            <a:spLocks noGrp="1"/>
          </p:cNvSpPr>
          <p:nvPr>
            <p:ph type="ftr" idx="11"/>
          </p:nvPr>
        </p:nvSpPr>
        <p:spPr>
          <a:xfrm>
            <a:off x="1267755" y="6580801"/>
            <a:ext cx="5269679" cy="17735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dirty="0">
                <a:latin typeface=""/>
              </a:rPr>
              <a:t>ET workshop – 15 November 2023</a:t>
            </a:r>
            <a:endParaRPr dirty="0">
              <a:latin typeface=""/>
            </a:endParaRPr>
          </a:p>
        </p:txBody>
      </p:sp>
      <p:pic>
        <p:nvPicPr>
          <p:cNvPr id="3" name="Image 2">
            <a:extLst>
              <a:ext uri="{FF2B5EF4-FFF2-40B4-BE49-F238E27FC236}">
                <a16:creationId xmlns:a16="http://schemas.microsoft.com/office/drawing/2014/main" id="{56C5E7D6-EBE0-B2CA-B7D6-CAD2BE2F2F0F}"/>
              </a:ext>
            </a:extLst>
          </p:cNvPr>
          <p:cNvPicPr>
            <a:picLocks noChangeAspect="1"/>
          </p:cNvPicPr>
          <p:nvPr/>
        </p:nvPicPr>
        <p:blipFill rotWithShape="1">
          <a:blip r:embed="rId4"/>
          <a:srcRect b="8957"/>
          <a:stretch/>
        </p:blipFill>
        <p:spPr>
          <a:xfrm>
            <a:off x="44623" y="1044284"/>
            <a:ext cx="9065924" cy="4642837"/>
          </a:xfrm>
          <a:prstGeom prst="rect">
            <a:avLst/>
          </a:prstGeom>
        </p:spPr>
      </p:pic>
    </p:spTree>
    <p:extLst>
      <p:ext uri="{BB962C8B-B14F-4D97-AF65-F5344CB8AC3E}">
        <p14:creationId xmlns:p14="http://schemas.microsoft.com/office/powerpoint/2010/main" val="390591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13F73D32-4F8B-DF6F-55BC-625AB57D2AC4}"/>
              </a:ext>
            </a:extLst>
          </p:cNvPr>
          <p:cNvCxnSpPr>
            <a:cxnSpLocks/>
          </p:cNvCxnSpPr>
          <p:nvPr/>
        </p:nvCxnSpPr>
        <p:spPr>
          <a:xfrm>
            <a:off x="241738" y="6526923"/>
            <a:ext cx="6915807"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51498B21-95AA-4124-DB7E-3F85D178D806}"/>
              </a:ext>
            </a:extLst>
          </p:cNvPr>
          <p:cNvPicPr>
            <a:picLocks noChangeAspect="1"/>
          </p:cNvPicPr>
          <p:nvPr/>
        </p:nvPicPr>
        <p:blipFill>
          <a:blip r:embed="rId3"/>
          <a:stretch>
            <a:fillRect/>
          </a:stretch>
        </p:blipFill>
        <p:spPr>
          <a:xfrm>
            <a:off x="7157545" y="6352496"/>
            <a:ext cx="1836084" cy="505504"/>
          </a:xfrm>
          <a:prstGeom prst="rect">
            <a:avLst/>
          </a:prstGeom>
        </p:spPr>
      </p:pic>
      <p:sp>
        <p:nvSpPr>
          <p:cNvPr id="8" name="Google Shape;93;p15">
            <a:extLst>
              <a:ext uri="{FF2B5EF4-FFF2-40B4-BE49-F238E27FC236}">
                <a16:creationId xmlns:a16="http://schemas.microsoft.com/office/drawing/2014/main" id="{8E0EB681-D976-9C05-9231-55960A14E808}"/>
              </a:ext>
            </a:extLst>
          </p:cNvPr>
          <p:cNvSpPr txBox="1">
            <a:spLocks noGrp="1"/>
          </p:cNvSpPr>
          <p:nvPr>
            <p:ph type="ftr" idx="11"/>
          </p:nvPr>
        </p:nvSpPr>
        <p:spPr>
          <a:xfrm>
            <a:off x="1267755" y="6580801"/>
            <a:ext cx="5269679" cy="17735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dirty="0">
                <a:latin typeface=""/>
              </a:rPr>
              <a:t>ET workshop – 15 November 2023</a:t>
            </a:r>
            <a:endParaRPr dirty="0">
              <a:latin typeface=""/>
            </a:endParaRPr>
          </a:p>
        </p:txBody>
      </p:sp>
      <p:pic>
        <p:nvPicPr>
          <p:cNvPr id="3" name="Image 2">
            <a:extLst>
              <a:ext uri="{FF2B5EF4-FFF2-40B4-BE49-F238E27FC236}">
                <a16:creationId xmlns:a16="http://schemas.microsoft.com/office/drawing/2014/main" id="{AF1C61CB-9B43-028B-878B-85482D03C0D6}"/>
              </a:ext>
            </a:extLst>
          </p:cNvPr>
          <p:cNvPicPr>
            <a:picLocks noChangeAspect="1"/>
          </p:cNvPicPr>
          <p:nvPr/>
        </p:nvPicPr>
        <p:blipFill rotWithShape="1">
          <a:blip r:embed="rId4"/>
          <a:srcRect b="8239"/>
          <a:stretch/>
        </p:blipFill>
        <p:spPr>
          <a:xfrm>
            <a:off x="56686" y="1040764"/>
            <a:ext cx="9030628" cy="4661203"/>
          </a:xfrm>
          <a:prstGeom prst="rect">
            <a:avLst/>
          </a:prstGeom>
        </p:spPr>
      </p:pic>
    </p:spTree>
    <p:extLst>
      <p:ext uri="{BB962C8B-B14F-4D97-AF65-F5344CB8AC3E}">
        <p14:creationId xmlns:p14="http://schemas.microsoft.com/office/powerpoint/2010/main" val="892718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17" name="Google Shape;78;p14">
            <a:extLst>
              <a:ext uri="{FF2B5EF4-FFF2-40B4-BE49-F238E27FC236}">
                <a16:creationId xmlns:a16="http://schemas.microsoft.com/office/drawing/2014/main" id="{D1F7E97F-CBFF-5FC3-DDA5-9C3B78076297}"/>
              </a:ext>
            </a:extLst>
          </p:cNvPr>
          <p:cNvSpPr txBox="1">
            <a:spLocks noGrp="1"/>
          </p:cNvSpPr>
          <p:nvPr>
            <p:ph type="title"/>
          </p:nvPr>
        </p:nvSpPr>
        <p:spPr>
          <a:xfrm>
            <a:off x="395287" y="349611"/>
            <a:ext cx="8353500" cy="451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3000"/>
              <a:buFont typeface="Arial"/>
              <a:buNone/>
            </a:pPr>
            <a:r>
              <a:rPr lang="en-US" dirty="0">
                <a:solidFill>
                  <a:srgbClr val="2F2C6F"/>
                </a:solidFill>
                <a:latin typeface="Roboto" panose="02000000000000000000" pitchFamily="2" charset="0"/>
                <a:ea typeface="Roboto" panose="02000000000000000000" pitchFamily="2" charset="0"/>
              </a:rPr>
              <a:t>OSCARS’ Objectives</a:t>
            </a:r>
            <a:endParaRPr dirty="0">
              <a:solidFill>
                <a:srgbClr val="2F2C6F"/>
              </a:solidFill>
              <a:latin typeface="Roboto" panose="02000000000000000000" pitchFamily="2" charset="0"/>
              <a:ea typeface="Roboto" panose="02000000000000000000" pitchFamily="2" charset="0"/>
            </a:endParaRPr>
          </a:p>
        </p:txBody>
      </p:sp>
      <p:sp>
        <p:nvSpPr>
          <p:cNvPr id="18" name="Google Shape;80;p14">
            <a:extLst>
              <a:ext uri="{FF2B5EF4-FFF2-40B4-BE49-F238E27FC236}">
                <a16:creationId xmlns:a16="http://schemas.microsoft.com/office/drawing/2014/main" id="{763D4517-926B-9106-DDCA-681F49AEDA9A}"/>
              </a:ext>
            </a:extLst>
          </p:cNvPr>
          <p:cNvSpPr txBox="1">
            <a:spLocks/>
          </p:cNvSpPr>
          <p:nvPr/>
        </p:nvSpPr>
        <p:spPr>
          <a:xfrm>
            <a:off x="395299" y="1014608"/>
            <a:ext cx="8598389" cy="540211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0"/>
              </a:spcBef>
              <a:spcAft>
                <a:spcPts val="0"/>
              </a:spcAft>
              <a:buClr>
                <a:schemeClr val="dk1"/>
              </a:buClr>
              <a:buSzPts val="1800"/>
              <a:buFont typeface="Arial"/>
              <a:buChar char="•"/>
              <a:defRPr sz="1800" b="0" i="0" u="none" strike="noStrike" cap="none">
                <a:solidFill>
                  <a:schemeClr val="dk1"/>
                </a:solidFill>
                <a:latin typeface="Roboto" panose="02000000000000000000" pitchFamily="2" charset="0"/>
                <a:ea typeface="Roboto" panose="02000000000000000000" pitchFamily="2" charset="0"/>
                <a:cs typeface="Arial"/>
                <a:sym typeface="Arial"/>
              </a:defRPr>
            </a:lvl1pPr>
            <a:lvl2pPr marL="914400" marR="0" lvl="1" indent="-342900" algn="l" rtl="0">
              <a:lnSpc>
                <a:spcPct val="100000"/>
              </a:lnSpc>
              <a:spcBef>
                <a:spcPts val="12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2pPr>
            <a:lvl3pPr marL="1371600" marR="0" lvl="2" indent="-342900" algn="l" rtl="0">
              <a:lnSpc>
                <a:spcPct val="100000"/>
              </a:lnSpc>
              <a:spcBef>
                <a:spcPts val="8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3pPr>
            <a:lvl4pPr marL="1828800" marR="0" lvl="3" indent="-342900" algn="l" rtl="0">
              <a:lnSpc>
                <a:spcPct val="100000"/>
              </a:lnSpc>
              <a:spcBef>
                <a:spcPts val="8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4pPr>
            <a:lvl5pPr marL="2286000" marR="0" lvl="4" indent="-342900" algn="l" rtl="0">
              <a:lnSpc>
                <a:spcPct val="100000"/>
              </a:lnSpc>
              <a:spcBef>
                <a:spcPts val="8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buFont typeface="Arial"/>
              <a:buNone/>
            </a:pPr>
            <a:r>
              <a:rPr lang="en-US" b="1" dirty="0"/>
              <a:t>A) </a:t>
            </a:r>
            <a:r>
              <a:rPr lang="en-US" dirty="0"/>
              <a:t>consolidating achievements from the five H2020 INFRA-EOSC-2018-01-04 projects into </a:t>
            </a:r>
            <a:r>
              <a:rPr lang="en-US" b="1" dirty="0"/>
              <a:t>lasting interdisciplinary services and working practices </a:t>
            </a:r>
            <a:r>
              <a:rPr lang="en-US" dirty="0"/>
              <a:t>towards:</a:t>
            </a:r>
          </a:p>
          <a:p>
            <a:pPr marL="360000" indent="-285750">
              <a:spcBef>
                <a:spcPts val="1200"/>
              </a:spcBef>
            </a:pPr>
            <a:r>
              <a:rPr lang="en-US" sz="1600" dirty="0"/>
              <a:t>More cohesion;</a:t>
            </a:r>
          </a:p>
          <a:p>
            <a:pPr marL="360000" indent="-285750"/>
            <a:r>
              <a:rPr lang="en-US" sz="1600" dirty="0"/>
              <a:t>Leveraging </a:t>
            </a:r>
            <a:r>
              <a:rPr lang="en-US" sz="1600" b="1" dirty="0"/>
              <a:t>cross-domain approach </a:t>
            </a:r>
            <a:r>
              <a:rPr lang="en-US" sz="1600" dirty="0"/>
              <a:t>and </a:t>
            </a:r>
            <a:r>
              <a:rPr lang="en-US" sz="1600" b="1" dirty="0"/>
              <a:t>cooperation with e-infrastructures</a:t>
            </a:r>
            <a:r>
              <a:rPr lang="en-US" sz="1600" dirty="0"/>
              <a:t>;</a:t>
            </a:r>
          </a:p>
          <a:p>
            <a:pPr marL="360000" indent="-285750"/>
            <a:r>
              <a:rPr lang="en-US" sz="1600" b="1" dirty="0"/>
              <a:t>Cross-fertilization</a:t>
            </a:r>
            <a:r>
              <a:rPr lang="en-US" sz="1600" dirty="0"/>
              <a:t> for shared solutions of key services for researchers in all domains;</a:t>
            </a:r>
          </a:p>
          <a:p>
            <a:pPr marL="360000" indent="-285750"/>
            <a:r>
              <a:rPr lang="en-US" sz="1600" dirty="0"/>
              <a:t>Cooperating and supporting the </a:t>
            </a:r>
            <a:r>
              <a:rPr lang="en-US" sz="1600" b="1" dirty="0"/>
              <a:t>EOSC partnership</a:t>
            </a:r>
            <a:r>
              <a:rPr lang="en-US" sz="1600" dirty="0"/>
              <a:t>.</a:t>
            </a:r>
          </a:p>
          <a:p>
            <a:pPr marL="285750" indent="-285750"/>
            <a:endParaRPr lang="en-US" dirty="0"/>
          </a:p>
          <a:p>
            <a:pPr marL="0" indent="0">
              <a:buFont typeface="Arial"/>
              <a:buNone/>
            </a:pPr>
            <a:r>
              <a:rPr lang="en-US" b="1" dirty="0"/>
              <a:t>(B) </a:t>
            </a:r>
            <a:r>
              <a:rPr lang="en-US" dirty="0"/>
              <a:t>Leading and fostering the involvement of a broad range of research communities in EOSC via the development of new </a:t>
            </a:r>
            <a:r>
              <a:rPr lang="en-US" b="1" dirty="0"/>
              <a:t>Open Science projects</a:t>
            </a:r>
            <a:r>
              <a:rPr lang="en-US" dirty="0"/>
              <a:t> to drive the uptake of FAIR-data-intensive research throughout the ERA by:</a:t>
            </a:r>
          </a:p>
          <a:p>
            <a:pPr marL="360000" indent="-285750">
              <a:spcBef>
                <a:spcPts val="1200"/>
              </a:spcBef>
            </a:pPr>
            <a:r>
              <a:rPr lang="en-US" sz="1600" dirty="0"/>
              <a:t>Contributing to a </a:t>
            </a:r>
            <a:r>
              <a:rPr lang="en-US" sz="1600" b="1" dirty="0"/>
              <a:t>data space for science, research and innovation</a:t>
            </a:r>
            <a:r>
              <a:rPr lang="en-US" sz="1600" dirty="0"/>
              <a:t>, integrated into the other data spaces described in the European Strategy for Data.</a:t>
            </a:r>
          </a:p>
          <a:p>
            <a:pPr marL="360000" indent="-285750"/>
            <a:r>
              <a:rPr lang="en-US" sz="1600" dirty="0"/>
              <a:t>Pursuing the creation of </a:t>
            </a:r>
            <a:r>
              <a:rPr lang="en-US" sz="1600" b="1" dirty="0"/>
              <a:t>pan-European research-enabling value-added services</a:t>
            </a:r>
            <a:r>
              <a:rPr lang="en-US" sz="1600" dirty="0"/>
              <a:t>;</a:t>
            </a:r>
          </a:p>
          <a:p>
            <a:pPr marL="360000" indent="-285750"/>
            <a:r>
              <a:rPr lang="en-US" sz="1600" dirty="0"/>
              <a:t>Fostering the </a:t>
            </a:r>
            <a:r>
              <a:rPr lang="en-US" sz="1600" b="1" dirty="0"/>
              <a:t>coordination</a:t>
            </a:r>
            <a:r>
              <a:rPr lang="en-US" sz="1600" dirty="0"/>
              <a:t> of national activities, European RIs and the scientific community at large, including the long tail of science;</a:t>
            </a:r>
          </a:p>
          <a:p>
            <a:pPr marL="360000" indent="-285750"/>
            <a:r>
              <a:rPr lang="en-US" sz="1600" dirty="0"/>
              <a:t>Fostering </a:t>
            </a:r>
            <a:r>
              <a:rPr lang="en-US" sz="1600" b="1" dirty="0"/>
              <a:t>interdisciplinarity</a:t>
            </a:r>
            <a:r>
              <a:rPr lang="en-US" sz="1600" dirty="0"/>
              <a:t> for achieving challenging new science pathways.</a:t>
            </a:r>
          </a:p>
          <a:p>
            <a:pPr marL="0" indent="0">
              <a:buFont typeface="Arial"/>
              <a:buNone/>
            </a:pPr>
            <a:r>
              <a:rPr lang="en-US" dirty="0"/>
              <a:t> </a:t>
            </a:r>
          </a:p>
          <a:p>
            <a:pPr marL="0" indent="0">
              <a:buFont typeface="Arial"/>
              <a:buNone/>
            </a:pPr>
            <a:endParaRPr lang="en-US" b="1" dirty="0">
              <a:solidFill>
                <a:schemeClr val="accent1"/>
              </a:solidFill>
            </a:endParaRPr>
          </a:p>
        </p:txBody>
      </p:sp>
      <p:cxnSp>
        <p:nvCxnSpPr>
          <p:cNvPr id="2" name="Connecteur droit 1">
            <a:extLst>
              <a:ext uri="{FF2B5EF4-FFF2-40B4-BE49-F238E27FC236}">
                <a16:creationId xmlns:a16="http://schemas.microsoft.com/office/drawing/2014/main" id="{1FC41044-5235-10D8-9A0B-5734DDF48941}"/>
              </a:ext>
            </a:extLst>
          </p:cNvPr>
          <p:cNvCxnSpPr>
            <a:cxnSpLocks/>
          </p:cNvCxnSpPr>
          <p:nvPr/>
        </p:nvCxnSpPr>
        <p:spPr>
          <a:xfrm>
            <a:off x="241738" y="6526923"/>
            <a:ext cx="6915807"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Google Shape;93;p15">
            <a:extLst>
              <a:ext uri="{FF2B5EF4-FFF2-40B4-BE49-F238E27FC236}">
                <a16:creationId xmlns:a16="http://schemas.microsoft.com/office/drawing/2014/main" id="{5A9DA0FF-8D8E-D3C4-E937-A77C71195403}"/>
              </a:ext>
            </a:extLst>
          </p:cNvPr>
          <p:cNvSpPr txBox="1">
            <a:spLocks noGrp="1"/>
          </p:cNvSpPr>
          <p:nvPr>
            <p:ph type="ftr" idx="11"/>
          </p:nvPr>
        </p:nvSpPr>
        <p:spPr>
          <a:xfrm>
            <a:off x="1267755" y="6580801"/>
            <a:ext cx="5269679" cy="177352"/>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dirty="0">
                <a:latin typeface=""/>
              </a:rPr>
              <a:t>ET workshop – 15 November 2023</a:t>
            </a:r>
            <a:endParaRPr dirty="0">
              <a:latin typeface=""/>
            </a:endParaRPr>
          </a:p>
        </p:txBody>
      </p:sp>
    </p:spTree>
    <p:extLst>
      <p:ext uri="{BB962C8B-B14F-4D97-AF65-F5344CB8AC3E}">
        <p14:creationId xmlns:p14="http://schemas.microsoft.com/office/powerpoint/2010/main" val="3965293019"/>
      </p:ext>
    </p:extLst>
  </p:cSld>
  <p:clrMapOvr>
    <a:masterClrMapping/>
  </p:clrMapOvr>
</p:sld>
</file>

<file path=ppt/theme/theme1.xml><?xml version="1.0" encoding="utf-8"?>
<a:theme xmlns:a="http://schemas.openxmlformats.org/drawingml/2006/main" name="DESY">
  <a:themeElements>
    <a:clrScheme name="Benutzerdefiniert 30">
      <a:dk1>
        <a:srgbClr val="000000"/>
      </a:dk1>
      <a:lt1>
        <a:srgbClr val="FFFFFF"/>
      </a:lt1>
      <a:dk2>
        <a:srgbClr val="898D8D"/>
      </a:dk2>
      <a:lt2>
        <a:srgbClr val="B2B4B2"/>
      </a:lt2>
      <a:accent1>
        <a:srgbClr val="007BC8"/>
      </a:accent1>
      <a:accent2>
        <a:srgbClr val="EB6E0F"/>
      </a:accent2>
      <a:accent3>
        <a:srgbClr val="004B7D"/>
      </a:accent3>
      <a:accent4>
        <a:srgbClr val="898D8D"/>
      </a:accent4>
      <a:accent5>
        <a:srgbClr val="B2B4B2"/>
      </a:accent5>
      <a:accent6>
        <a:srgbClr val="375E77"/>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Benutzerdefiniert 30">
      <a:dk1>
        <a:srgbClr val="000000"/>
      </a:dk1>
      <a:lt1>
        <a:srgbClr val="FFFFFF"/>
      </a:lt1>
      <a:dk2>
        <a:srgbClr val="898D8D"/>
      </a:dk2>
      <a:lt2>
        <a:srgbClr val="B2B4B2"/>
      </a:lt2>
      <a:accent1>
        <a:srgbClr val="007BC8"/>
      </a:accent1>
      <a:accent2>
        <a:srgbClr val="EB6E0F"/>
      </a:accent2>
      <a:accent3>
        <a:srgbClr val="004B7D"/>
      </a:accent3>
      <a:accent4>
        <a:srgbClr val="898D8D"/>
      </a:accent4>
      <a:accent5>
        <a:srgbClr val="B2B4B2"/>
      </a:accent5>
      <a:accent6>
        <a:srgbClr val="375E77"/>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7306</TotalTime>
  <Words>1034</Words>
  <Application>Microsoft Macintosh PowerPoint</Application>
  <PresentationFormat>Affichage à l'écran (4:3)</PresentationFormat>
  <Paragraphs>143</Paragraphs>
  <Slides>14</Slides>
  <Notes>14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Calibri</vt:lpstr>
      <vt:lpstr>Helvetica Neue</vt:lpstr>
      <vt:lpstr>Roboto</vt:lpstr>
      <vt:lpstr>DESY</vt:lpstr>
      <vt:lpstr>OSCARS project</vt:lpstr>
      <vt:lpstr>Présentation PowerPoint</vt:lpstr>
      <vt:lpstr>Clusters’ results</vt:lpstr>
      <vt:lpstr>Présentation PowerPoint</vt:lpstr>
      <vt:lpstr>Présentation PowerPoint</vt:lpstr>
      <vt:lpstr>Présentation PowerPoint</vt:lpstr>
      <vt:lpstr>Présentation PowerPoint</vt:lpstr>
      <vt:lpstr>Présentation PowerPoint</vt:lpstr>
      <vt:lpstr>OSCARS’ Objectives</vt:lpstr>
      <vt:lpstr>EXPECTED RESULTS</vt:lpstr>
      <vt:lpstr>OSCARS project – OPEN CALLS</vt:lpstr>
      <vt:lpstr>OSCARS project</vt:lpstr>
      <vt:lpstr>Présentation PowerPoint</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OSCARS project</dc:title>
  <cp:lastModifiedBy>Microsoft Office User</cp:lastModifiedBy>
  <cp:revision>26</cp:revision>
  <dcterms:modified xsi:type="dcterms:W3CDTF">2023-11-17T05:58:06Z</dcterms:modified>
</cp:coreProperties>
</file>