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334" r:id="rId3"/>
    <p:sldId id="335" r:id="rId4"/>
    <p:sldId id="336" r:id="rId5"/>
    <p:sldId id="307" r:id="rId6"/>
    <p:sldId id="309" r:id="rId7"/>
    <p:sldId id="338" r:id="rId8"/>
    <p:sldId id="339" r:id="rId9"/>
    <p:sldId id="340" r:id="rId10"/>
    <p:sldId id="341" r:id="rId11"/>
    <p:sldId id="354" r:id="rId12"/>
    <p:sldId id="355" r:id="rId13"/>
    <p:sldId id="342" r:id="rId14"/>
    <p:sldId id="343" r:id="rId15"/>
    <p:sldId id="345" r:id="rId16"/>
    <p:sldId id="346" r:id="rId17"/>
    <p:sldId id="347" r:id="rId18"/>
    <p:sldId id="348" r:id="rId19"/>
    <p:sldId id="350" r:id="rId20"/>
    <p:sldId id="356" r:id="rId21"/>
    <p:sldId id="357" r:id="rId22"/>
    <p:sldId id="351" r:id="rId23"/>
    <p:sldId id="331" r:id="rId24"/>
    <p:sldId id="278" r:id="rId25"/>
    <p:sldId id="324" r:id="rId26"/>
    <p:sldId id="323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5"/>
    <a:srgbClr val="3A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85995" autoAdjust="0"/>
  </p:normalViewPr>
  <p:slideViewPr>
    <p:cSldViewPr snapToGrid="0">
      <p:cViewPr>
        <p:scale>
          <a:sx n="66" d="100"/>
          <a:sy n="66" d="100"/>
        </p:scale>
        <p:origin x="1578" y="8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735F5-D7B1-4621-9763-17146344A410}" type="datetimeFigureOut">
              <a:rPr lang="de-DE" smtClean="0"/>
              <a:t>17.11.2023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620CE-646E-44DE-8C6C-023EFC977FB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90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620CE-646E-44DE-8C6C-023EFC977FB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71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13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7916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4"/>
            <a:ext cx="10296524" cy="4759146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2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0007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34D6FFE-C346-403E-A982-395E54081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48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1648853"/>
            <a:ext cx="48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2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4" name="Datumsplatzhalter 7"/>
          <p:cNvSpPr>
            <a:spLocks noGrp="1"/>
          </p:cNvSpPr>
          <p:nvPr>
            <p:ph type="dt" sz="half" idx="10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9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elder mit Überschrift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3457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34D6FFE-C346-403E-A982-395E54081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2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4" name="Datumsplatzhalter 7"/>
          <p:cNvSpPr>
            <a:spLocks noGrp="1"/>
          </p:cNvSpPr>
          <p:nvPr>
            <p:ph type="dt" sz="half" idx="10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1"/>
          </p:nvPr>
        </p:nvSpPr>
        <p:spPr>
          <a:xfrm>
            <a:off x="947739" y="1648853"/>
            <a:ext cx="4860000" cy="448233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/>
          </p:nvPr>
        </p:nvSpPr>
        <p:spPr>
          <a:xfrm>
            <a:off x="6384263" y="1648853"/>
            <a:ext cx="4860000" cy="448233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3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8810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059122B-6621-47D1-A7DC-B86D3C66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10296524" cy="4759147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4473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73405DF-DDE4-4B3F-BD48-FC67B9175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30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1648853"/>
            <a:ext cx="30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1648853"/>
            <a:ext cx="30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4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5" name="Datumsplatzhalter 7"/>
          <p:cNvSpPr>
            <a:spLocks noGrp="1"/>
          </p:cNvSpPr>
          <p:nvPr>
            <p:ph type="dt" sz="half" idx="14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2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5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3006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C182B74-8C6D-4413-AFAC-24A2B937F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10296524" cy="4759147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1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3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0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7145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7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8CA7A7F-18CF-42AB-93B5-CE02169C7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234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1648853"/>
            <a:ext cx="234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1648853"/>
            <a:ext cx="234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1648853"/>
            <a:ext cx="234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5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4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6" name="Datumsplatzhalter 7"/>
          <p:cNvSpPr>
            <a:spLocks noGrp="1"/>
          </p:cNvSpPr>
          <p:nvPr>
            <p:ph type="dt" sz="half" idx="15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490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29E846F-D6EF-4F38-BEA1-DD2E6EE76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10296524" cy="4759147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1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3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0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6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eitstrahl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7423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29E846F-D6EF-4F38-BEA1-DD2E6EE76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10296524" cy="4759147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6C115C0-79EA-0549-85C6-2A33D1CD630D}"/>
              </a:ext>
            </a:extLst>
          </p:cNvPr>
          <p:cNvCxnSpPr>
            <a:cxnSpLocks/>
          </p:cNvCxnSpPr>
          <p:nvPr/>
        </p:nvCxnSpPr>
        <p:spPr>
          <a:xfrm>
            <a:off x="972000" y="2156400"/>
            <a:ext cx="2105882" cy="0"/>
          </a:xfrm>
          <a:prstGeom prst="straightConnector1">
            <a:avLst/>
          </a:prstGeom>
          <a:ln w="19050" cmpd="sng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124B1C9-EBC8-174A-B6ED-4A26C4C9822F}"/>
              </a:ext>
            </a:extLst>
          </p:cNvPr>
          <p:cNvCxnSpPr>
            <a:cxnSpLocks/>
          </p:cNvCxnSpPr>
          <p:nvPr/>
        </p:nvCxnSpPr>
        <p:spPr>
          <a:xfrm>
            <a:off x="3628541" y="2156400"/>
            <a:ext cx="2105882" cy="0"/>
          </a:xfrm>
          <a:prstGeom prst="straightConnector1">
            <a:avLst/>
          </a:prstGeom>
          <a:ln w="19050" cmpd="sng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FD12061-FE46-DB45-A5E2-49B615F2FA2D}"/>
              </a:ext>
            </a:extLst>
          </p:cNvPr>
          <p:cNvCxnSpPr>
            <a:cxnSpLocks/>
          </p:cNvCxnSpPr>
          <p:nvPr/>
        </p:nvCxnSpPr>
        <p:spPr>
          <a:xfrm>
            <a:off x="6276117" y="2156400"/>
            <a:ext cx="2105882" cy="0"/>
          </a:xfrm>
          <a:prstGeom prst="straightConnector1">
            <a:avLst/>
          </a:prstGeom>
          <a:ln w="19050" cmpd="sng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7F0CD26-D7E1-FF4D-9D19-415BA3A918C1}"/>
              </a:ext>
            </a:extLst>
          </p:cNvPr>
          <p:cNvCxnSpPr>
            <a:cxnSpLocks/>
          </p:cNvCxnSpPr>
          <p:nvPr/>
        </p:nvCxnSpPr>
        <p:spPr>
          <a:xfrm>
            <a:off x="8932658" y="2156400"/>
            <a:ext cx="2105882" cy="0"/>
          </a:xfrm>
          <a:prstGeom prst="straightConnector1">
            <a:avLst/>
          </a:prstGeom>
          <a:ln w="19050" cmpd="sng"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5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4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5860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DE2241-1AF0-49A8-922F-CB987C6D8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3"/>
            <a:ext cx="30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648853"/>
            <a:ext cx="66421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2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4" name="Datumsplatzhalter 7"/>
          <p:cNvSpPr>
            <a:spLocks noGrp="1"/>
          </p:cNvSpPr>
          <p:nvPr>
            <p:ph type="dt" sz="half" idx="10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4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59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84124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A1D4A37-1331-435B-A211-7068997FD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1648853"/>
            <a:ext cx="3037093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1648853"/>
            <a:ext cx="6660000" cy="4759147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2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4" name="Datumsplatzhalter 7"/>
          <p:cNvSpPr>
            <a:spLocks noGrp="1"/>
          </p:cNvSpPr>
          <p:nvPr>
            <p:ph type="dt" sz="half" idx="10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5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0877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7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F05C30-C7CF-4BED-ACA7-6138A5FB0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2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3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8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0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7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6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7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9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3098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8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0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1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947739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</a:t>
            </a:r>
            <a:endParaRPr lang="de-DE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947739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</a:t>
            </a:r>
            <a:endParaRPr lang="de-DE"/>
          </a:p>
        </p:txBody>
      </p:sp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947739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30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38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703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7866434" y="499354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35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11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2844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46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39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9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8302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smtClean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7079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8"/>
          <a:stretch/>
        </p:blipFill>
        <p:spPr>
          <a:xfrm>
            <a:off x="10421565" y="64850"/>
            <a:ext cx="1684800" cy="84447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08"/>
          <a:stretch/>
        </p:blipFill>
        <p:spPr>
          <a:xfrm>
            <a:off x="10421565" y="64850"/>
            <a:ext cx="1684800" cy="831621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147965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think-cell Folie" r:id="rId31" imgW="384" imgH="385" progId="TCLayout.ActiveDocument.1">
                  <p:embed/>
                </p:oleObj>
              </mc:Choice>
              <mc:Fallback>
                <p:oleObj name="think-cell Folie" r:id="rId31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FBFD33-14B0-4B26-8D25-D9E05002D4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1648853"/>
            <a:ext cx="10296524" cy="4767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947739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</a:t>
            </a:r>
            <a:endParaRPr lang="de-DE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Alexander Bähr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6047-74D1-42A3-B253-A6AF271E6BB3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  <p:sp>
        <p:nvSpPr>
          <p:cNvPr id="15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|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456136" cy="2160000"/>
          </a:xfrm>
        </p:spPr>
        <p:txBody>
          <a:bodyPr/>
          <a:lstStyle/>
          <a:p>
            <a:pPr algn="r"/>
            <a:r>
              <a:rPr lang="en-US" cap="none" dirty="0" smtClean="0"/>
              <a:t>Detector Development at the MPG - </a:t>
            </a:r>
            <a:r>
              <a:rPr lang="en-US" cap="none" dirty="0" err="1" smtClean="0"/>
              <a:t>HLL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521" y="3787336"/>
            <a:ext cx="9144000" cy="2160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1400" dirty="0"/>
              <a:t>Alexander </a:t>
            </a:r>
            <a:r>
              <a:rPr lang="it-IT" sz="1400" dirty="0" smtClean="0"/>
              <a:t>Bähr on </a:t>
            </a:r>
            <a:r>
              <a:rPr lang="it-IT" sz="1400" dirty="0" err="1" smtClean="0"/>
              <a:t>behalf</a:t>
            </a:r>
            <a:r>
              <a:rPr lang="it-IT" sz="1400" dirty="0" smtClean="0"/>
              <a:t> of the </a:t>
            </a:r>
            <a:r>
              <a:rPr lang="it-IT" sz="1400" dirty="0" err="1" smtClean="0"/>
              <a:t>MPG</a:t>
            </a:r>
            <a:r>
              <a:rPr lang="it-IT" sz="1400" dirty="0" err="1" smtClean="0"/>
              <a:t>-HLL</a:t>
            </a:r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31423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– 2D - Impact </a:t>
            </a:r>
            <a:r>
              <a:rPr lang="de-DE" dirty="0" err="1"/>
              <a:t>Ionization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10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04" y="2323226"/>
            <a:ext cx="3896786" cy="2907551"/>
          </a:xfrm>
          <a:prstGeom prst="rect">
            <a:avLst/>
          </a:prstGeom>
        </p:spPr>
      </p:pic>
      <p:sp>
        <p:nvSpPr>
          <p:cNvPr id="10" name="Textfeld 8"/>
          <p:cNvSpPr txBox="1"/>
          <p:nvPr/>
        </p:nvSpPr>
        <p:spPr>
          <a:xfrm>
            <a:off x="3183334" y="2164839"/>
            <a:ext cx="1170130" cy="3600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measured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041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– 2D - Impact </a:t>
            </a:r>
            <a:r>
              <a:rPr lang="de-DE" dirty="0" err="1"/>
              <a:t>Ionization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11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2232" y="1727663"/>
            <a:ext cx="2922814" cy="20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300" y="1986361"/>
            <a:ext cx="3259598" cy="19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6"/>
          <p:cNvSpPr txBox="1"/>
          <p:nvPr/>
        </p:nvSpPr>
        <p:spPr>
          <a:xfrm>
            <a:off x="6507707" y="194135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Drain</a:t>
            </a:r>
          </a:p>
        </p:txBody>
      </p:sp>
      <p:sp>
        <p:nvSpPr>
          <p:cNvPr id="9" name="Textfeld 24"/>
          <p:cNvSpPr txBox="1"/>
          <p:nvPr/>
        </p:nvSpPr>
        <p:spPr>
          <a:xfrm>
            <a:off x="8541662" y="194135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Source</a:t>
            </a:r>
          </a:p>
        </p:txBody>
      </p:sp>
      <p:sp>
        <p:nvSpPr>
          <p:cNvPr id="10" name="Textfeld 25"/>
          <p:cNvSpPr txBox="1"/>
          <p:nvPr/>
        </p:nvSpPr>
        <p:spPr>
          <a:xfrm>
            <a:off x="7556961" y="173562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Gate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197" y="4650472"/>
            <a:ext cx="3396934" cy="180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8"/>
          <p:cNvSpPr txBox="1"/>
          <p:nvPr/>
        </p:nvSpPr>
        <p:spPr>
          <a:xfrm>
            <a:off x="6768001" y="144688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Potential Distribution</a:t>
            </a:r>
          </a:p>
        </p:txBody>
      </p:sp>
      <p:sp>
        <p:nvSpPr>
          <p:cNvPr id="13" name="Textfeld 30"/>
          <p:cNvSpPr txBox="1"/>
          <p:nvPr/>
        </p:nvSpPr>
        <p:spPr>
          <a:xfrm>
            <a:off x="2824447" y="4015017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Electric Field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646" y="4626467"/>
            <a:ext cx="3354406" cy="18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32"/>
          <p:cNvSpPr txBox="1"/>
          <p:nvPr/>
        </p:nvSpPr>
        <p:spPr>
          <a:xfrm>
            <a:off x="6881463" y="4032857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Impact Ionization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052212" y="4604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Drain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086167" y="4604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Source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101466" y="439837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Gate</a:t>
            </a:r>
          </a:p>
        </p:txBody>
      </p:sp>
      <p:sp>
        <p:nvSpPr>
          <p:cNvPr id="20" name="Textfeld 28"/>
          <p:cNvSpPr txBox="1"/>
          <p:nvPr/>
        </p:nvSpPr>
        <p:spPr>
          <a:xfrm>
            <a:off x="6310801" y="4604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Drain</a:t>
            </a:r>
          </a:p>
        </p:txBody>
      </p:sp>
      <p:sp>
        <p:nvSpPr>
          <p:cNvPr id="21" name="Textfeld 29"/>
          <p:cNvSpPr txBox="1"/>
          <p:nvPr/>
        </p:nvSpPr>
        <p:spPr>
          <a:xfrm>
            <a:off x="8344756" y="4604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Source</a:t>
            </a:r>
          </a:p>
        </p:txBody>
      </p:sp>
      <p:sp>
        <p:nvSpPr>
          <p:cNvPr id="22" name="Textfeld 34"/>
          <p:cNvSpPr txBox="1"/>
          <p:nvPr/>
        </p:nvSpPr>
        <p:spPr>
          <a:xfrm>
            <a:off x="7360055" y="439837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340976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– 2D - Impact </a:t>
            </a:r>
            <a:r>
              <a:rPr lang="de-DE" dirty="0" err="1"/>
              <a:t>Ionization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12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04" y="2323226"/>
            <a:ext cx="3896786" cy="2907551"/>
          </a:xfrm>
          <a:prstGeom prst="rect">
            <a:avLst/>
          </a:prstGeom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90" y="2332189"/>
            <a:ext cx="3864784" cy="2898588"/>
          </a:xfrm>
          <a:prstGeom prst="rect">
            <a:avLst/>
          </a:prstGeom>
        </p:spPr>
      </p:pic>
      <p:sp>
        <p:nvSpPr>
          <p:cNvPr id="9" name="Textfeld 7"/>
          <p:cNvSpPr txBox="1"/>
          <p:nvPr/>
        </p:nvSpPr>
        <p:spPr>
          <a:xfrm>
            <a:off x="5926885" y="5269693"/>
            <a:ext cx="3899820" cy="332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B050"/>
                </a:solidFill>
              </a:rPr>
              <a:t>good</a:t>
            </a:r>
            <a:r>
              <a:rPr lang="de-DE" dirty="0" smtClean="0">
                <a:solidFill>
                  <a:srgbClr val="00B050"/>
                </a:solidFill>
              </a:rPr>
              <a:t> qualitative </a:t>
            </a:r>
            <a:r>
              <a:rPr lang="de-DE" dirty="0" err="1" smtClean="0">
                <a:solidFill>
                  <a:srgbClr val="00B050"/>
                </a:solidFill>
              </a:rPr>
              <a:t>agreement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of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onset</a:t>
            </a:r>
            <a:endParaRPr lang="de-DE" dirty="0" smtClean="0">
              <a:solidFill>
                <a:srgbClr val="00B050"/>
              </a:solidFill>
            </a:endParaRPr>
          </a:p>
        </p:txBody>
      </p:sp>
      <p:sp>
        <p:nvSpPr>
          <p:cNvPr id="10" name="Textfeld 8"/>
          <p:cNvSpPr txBox="1"/>
          <p:nvPr/>
        </p:nvSpPr>
        <p:spPr>
          <a:xfrm>
            <a:off x="3183334" y="2164839"/>
            <a:ext cx="1170130" cy="3600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measured</a:t>
            </a:r>
            <a:endParaRPr lang="de-DE" dirty="0" smtClean="0"/>
          </a:p>
        </p:txBody>
      </p:sp>
      <p:sp>
        <p:nvSpPr>
          <p:cNvPr id="11" name="Textfeld 9"/>
          <p:cNvSpPr txBox="1"/>
          <p:nvPr/>
        </p:nvSpPr>
        <p:spPr>
          <a:xfrm>
            <a:off x="7191335" y="2164839"/>
            <a:ext cx="1170130" cy="3600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simulated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369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Measured g</a:t>
            </a:r>
            <a:r>
              <a:rPr lang="en-US" kern="0" spc="0" baseline="-2500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 </a:t>
            </a:r>
            <a:r>
              <a:rPr lang="en-US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and gain met within ±10%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Measured noise correlates with simulated white noise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qualitative agreement of impact ionization between simulations and measurements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overall good agreement between simulations and measurements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kern="0" spc="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utilize simulations for study of </a:t>
            </a:r>
            <a:r>
              <a:rPr lang="en-US" kern="0" spc="0" dirty="0" err="1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DePFET</a:t>
            </a:r>
            <a:r>
              <a:rPr lang="en-US" kern="0" spc="0" dirty="0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improvements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13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3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DePFET</a:t>
            </a:r>
            <a:r>
              <a:rPr lang="de-DE" dirty="0"/>
              <a:t> - </a:t>
            </a:r>
            <a:r>
              <a:rPr lang="de-DE" dirty="0" err="1"/>
              <a:t>Scaling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14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4" y="2261414"/>
            <a:ext cx="4323809" cy="2876190"/>
          </a:xfrm>
          <a:prstGeom prst="rect">
            <a:avLst/>
          </a:prstGeom>
        </p:spPr>
      </p:pic>
      <p:sp>
        <p:nvSpPr>
          <p:cNvPr id="8" name="Textfeld 53"/>
          <p:cNvSpPr txBox="1"/>
          <p:nvPr/>
        </p:nvSpPr>
        <p:spPr>
          <a:xfrm>
            <a:off x="5018909" y="2496129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9" name="Textfeld 55"/>
          <p:cNvSpPr txBox="1"/>
          <p:nvPr/>
        </p:nvSpPr>
        <p:spPr>
          <a:xfrm>
            <a:off x="3632687" y="2261414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10" name="Textfeld 57"/>
          <p:cNvSpPr txBox="1"/>
          <p:nvPr/>
        </p:nvSpPr>
        <p:spPr>
          <a:xfrm>
            <a:off x="2209425" y="2481531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cxnSp>
        <p:nvCxnSpPr>
          <p:cNvPr id="11" name="Gerader Verbinder 63"/>
          <p:cNvCxnSpPr>
            <a:stCxn id="8" idx="2"/>
          </p:cNvCxnSpPr>
          <p:nvPr/>
        </p:nvCxnSpPr>
        <p:spPr bwMode="auto">
          <a:xfrm flipH="1">
            <a:off x="5456692" y="2896239"/>
            <a:ext cx="27152" cy="64943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2" name="Gerader Verbinder 66"/>
          <p:cNvCxnSpPr>
            <a:stCxn id="9" idx="2"/>
          </p:cNvCxnSpPr>
          <p:nvPr/>
        </p:nvCxnSpPr>
        <p:spPr bwMode="auto">
          <a:xfrm>
            <a:off x="3974896" y="2661524"/>
            <a:ext cx="7017" cy="28500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3" name="Gerader Verbinder 67"/>
          <p:cNvCxnSpPr>
            <a:stCxn id="10" idx="2"/>
          </p:cNvCxnSpPr>
          <p:nvPr/>
        </p:nvCxnSpPr>
        <p:spPr bwMode="auto">
          <a:xfrm>
            <a:off x="2591101" y="2881641"/>
            <a:ext cx="132208" cy="66403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pic>
        <p:nvPicPr>
          <p:cNvPr id="14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3" y="2261414"/>
            <a:ext cx="4323809" cy="2876190"/>
          </a:xfrm>
          <a:prstGeom prst="rect">
            <a:avLst/>
          </a:prstGeom>
        </p:spPr>
      </p:pic>
      <p:sp>
        <p:nvSpPr>
          <p:cNvPr id="15" name="Textfeld 21"/>
          <p:cNvSpPr txBox="1"/>
          <p:nvPr/>
        </p:nvSpPr>
        <p:spPr>
          <a:xfrm>
            <a:off x="9342718" y="2496129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16" name="Textfeld 22"/>
          <p:cNvSpPr txBox="1"/>
          <p:nvPr/>
        </p:nvSpPr>
        <p:spPr>
          <a:xfrm>
            <a:off x="8362649" y="2261414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17" name="Textfeld 23"/>
          <p:cNvSpPr txBox="1"/>
          <p:nvPr/>
        </p:nvSpPr>
        <p:spPr>
          <a:xfrm>
            <a:off x="6533234" y="2481531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cxnSp>
        <p:nvCxnSpPr>
          <p:cNvPr id="18" name="Gerader Verbinder 24"/>
          <p:cNvCxnSpPr>
            <a:stCxn id="15" idx="2"/>
          </p:cNvCxnSpPr>
          <p:nvPr/>
        </p:nvCxnSpPr>
        <p:spPr bwMode="auto">
          <a:xfrm flipH="1">
            <a:off x="9780501" y="2896239"/>
            <a:ext cx="27152" cy="64943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9" name="Gerader Verbinder 25"/>
          <p:cNvCxnSpPr>
            <a:stCxn id="16" idx="2"/>
          </p:cNvCxnSpPr>
          <p:nvPr/>
        </p:nvCxnSpPr>
        <p:spPr bwMode="auto">
          <a:xfrm>
            <a:off x="8704858" y="2661524"/>
            <a:ext cx="7017" cy="28500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0" name="Gerader Verbinder 26"/>
          <p:cNvCxnSpPr>
            <a:stCxn id="17" idx="2"/>
          </p:cNvCxnSpPr>
          <p:nvPr/>
        </p:nvCxnSpPr>
        <p:spPr bwMode="auto">
          <a:xfrm>
            <a:off x="6914910" y="2881641"/>
            <a:ext cx="132208" cy="66403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21" name="Textfeld 2"/>
          <p:cNvSpPr txBox="1"/>
          <p:nvPr/>
        </p:nvSpPr>
        <p:spPr>
          <a:xfrm>
            <a:off x="4062506" y="4947443"/>
            <a:ext cx="4250450" cy="6750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internal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481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DePFET</a:t>
            </a:r>
            <a:r>
              <a:rPr lang="de-DE" dirty="0"/>
              <a:t> - </a:t>
            </a:r>
            <a:r>
              <a:rPr lang="de-DE" dirty="0" err="1"/>
              <a:t>Scaling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15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98" y="2152920"/>
            <a:ext cx="4197851" cy="3148388"/>
          </a:xfrm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22" y="2152920"/>
            <a:ext cx="4233576" cy="3175182"/>
          </a:xfrm>
          <a:prstGeom prst="rect">
            <a:avLst/>
          </a:prstGeom>
        </p:spPr>
      </p:pic>
      <p:sp>
        <p:nvSpPr>
          <p:cNvPr id="9" name="Textfeld 7"/>
          <p:cNvSpPr txBox="1"/>
          <p:nvPr/>
        </p:nvSpPr>
        <p:spPr>
          <a:xfrm>
            <a:off x="7288154" y="1752446"/>
            <a:ext cx="2070230" cy="5990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gate</a:t>
            </a:r>
            <a:r>
              <a:rPr lang="de-DE" sz="1600" dirty="0" smtClean="0"/>
              <a:t> </a:t>
            </a:r>
            <a:r>
              <a:rPr lang="de-DE" sz="1600" dirty="0" err="1" smtClean="0"/>
              <a:t>width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20µm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readout</a:t>
            </a:r>
            <a:r>
              <a:rPr lang="de-DE" sz="1600" dirty="0" smtClean="0"/>
              <a:t> time </a:t>
            </a:r>
            <a:r>
              <a:rPr lang="de-DE" sz="1600" dirty="0" err="1" smtClean="0"/>
              <a:t>of</a:t>
            </a:r>
            <a:r>
              <a:rPr lang="de-DE" sz="1600" dirty="0" smtClean="0"/>
              <a:t> 5 µs</a:t>
            </a:r>
          </a:p>
        </p:txBody>
      </p:sp>
      <p:sp>
        <p:nvSpPr>
          <p:cNvPr id="10" name="Textfeld 7"/>
          <p:cNvSpPr txBox="1"/>
          <p:nvPr/>
        </p:nvSpPr>
        <p:spPr>
          <a:xfrm>
            <a:off x="3209008" y="1752446"/>
            <a:ext cx="2070230" cy="5990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gate</a:t>
            </a:r>
            <a:r>
              <a:rPr lang="de-DE" sz="1600" dirty="0" smtClean="0"/>
              <a:t> </a:t>
            </a:r>
            <a:r>
              <a:rPr lang="de-DE" sz="1600" dirty="0" err="1" smtClean="0"/>
              <a:t>width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20µm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readout</a:t>
            </a:r>
            <a:r>
              <a:rPr lang="de-DE" sz="1600" dirty="0" smtClean="0"/>
              <a:t> time </a:t>
            </a:r>
            <a:r>
              <a:rPr lang="de-DE" sz="1600" dirty="0" err="1" smtClean="0"/>
              <a:t>of</a:t>
            </a:r>
            <a:r>
              <a:rPr lang="de-DE" sz="1600" dirty="0" smtClean="0"/>
              <a:t> 5 µs</a:t>
            </a:r>
          </a:p>
        </p:txBody>
      </p:sp>
    </p:spTree>
    <p:extLst>
      <p:ext uri="{BB962C8B-B14F-4D97-AF65-F5344CB8AC3E}">
        <p14:creationId xmlns:p14="http://schemas.microsoft.com/office/powerpoint/2010/main" val="5377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DePFET</a:t>
            </a:r>
            <a:r>
              <a:rPr lang="de-DE" dirty="0"/>
              <a:t> - Super </a:t>
            </a:r>
            <a:r>
              <a:rPr lang="de-DE" dirty="0" err="1"/>
              <a:t>g</a:t>
            </a:r>
            <a:r>
              <a:rPr lang="de-DE" baseline="-25000" dirty="0" err="1"/>
              <a:t>q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14" y="2319166"/>
            <a:ext cx="4323809" cy="2876190"/>
          </a:xfrm>
          <a:prstGeom prst="rect">
            <a:avLst/>
          </a:prstGeom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89" y="3117153"/>
            <a:ext cx="4064851" cy="2434443"/>
          </a:xfrm>
          <a:prstGeom prst="rect">
            <a:avLst/>
          </a:prstGeom>
        </p:spPr>
      </p:pic>
      <p:sp>
        <p:nvSpPr>
          <p:cNvPr id="9" name="Textfeld 53"/>
          <p:cNvSpPr txBox="1"/>
          <p:nvPr/>
        </p:nvSpPr>
        <p:spPr>
          <a:xfrm>
            <a:off x="5168339" y="2553881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10" name="Textfeld 55"/>
          <p:cNvSpPr txBox="1"/>
          <p:nvPr/>
        </p:nvSpPr>
        <p:spPr>
          <a:xfrm>
            <a:off x="3782117" y="2319166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11" name="Textfeld 57"/>
          <p:cNvSpPr txBox="1"/>
          <p:nvPr/>
        </p:nvSpPr>
        <p:spPr>
          <a:xfrm>
            <a:off x="2358855" y="2539283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sp>
        <p:nvSpPr>
          <p:cNvPr id="12" name="Textfeld 61"/>
          <p:cNvSpPr txBox="1"/>
          <p:nvPr/>
        </p:nvSpPr>
        <p:spPr>
          <a:xfrm>
            <a:off x="8230357" y="4512525"/>
            <a:ext cx="161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gate</a:t>
            </a:r>
            <a:endParaRPr lang="en-US" sz="2000" dirty="0"/>
          </a:p>
        </p:txBody>
      </p:sp>
      <p:cxnSp>
        <p:nvCxnSpPr>
          <p:cNvPr id="13" name="Gerader Verbinder 63"/>
          <p:cNvCxnSpPr>
            <a:stCxn id="9" idx="2"/>
          </p:cNvCxnSpPr>
          <p:nvPr/>
        </p:nvCxnSpPr>
        <p:spPr bwMode="auto">
          <a:xfrm flipH="1">
            <a:off x="5606122" y="2953991"/>
            <a:ext cx="27152" cy="64943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4" name="Gerader Verbinder 66"/>
          <p:cNvCxnSpPr>
            <a:stCxn id="10" idx="2"/>
          </p:cNvCxnSpPr>
          <p:nvPr/>
        </p:nvCxnSpPr>
        <p:spPr bwMode="auto">
          <a:xfrm>
            <a:off x="4124326" y="2719276"/>
            <a:ext cx="7017" cy="28500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5" name="Gerader Verbinder 67"/>
          <p:cNvCxnSpPr>
            <a:stCxn id="11" idx="2"/>
          </p:cNvCxnSpPr>
          <p:nvPr/>
        </p:nvCxnSpPr>
        <p:spPr bwMode="auto">
          <a:xfrm>
            <a:off x="2740531" y="2939393"/>
            <a:ext cx="132208" cy="66403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6" name="Gerader Verbinder 69"/>
          <p:cNvCxnSpPr>
            <a:endCxn id="12" idx="0"/>
          </p:cNvCxnSpPr>
          <p:nvPr/>
        </p:nvCxnSpPr>
        <p:spPr bwMode="auto">
          <a:xfrm>
            <a:off x="8585603" y="3757261"/>
            <a:ext cx="449782" cy="75526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7" name="Textfeld 70"/>
          <p:cNvSpPr txBox="1"/>
          <p:nvPr/>
        </p:nvSpPr>
        <p:spPr>
          <a:xfrm>
            <a:off x="9059478" y="2580407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18" name="Textfeld 71"/>
          <p:cNvSpPr txBox="1"/>
          <p:nvPr/>
        </p:nvSpPr>
        <p:spPr>
          <a:xfrm>
            <a:off x="7545939" y="2451235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19" name="Textfeld 72"/>
          <p:cNvSpPr txBox="1"/>
          <p:nvPr/>
        </p:nvSpPr>
        <p:spPr>
          <a:xfrm>
            <a:off x="6290322" y="2578749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cxnSp>
        <p:nvCxnSpPr>
          <p:cNvPr id="20" name="Gerader Verbinder 74"/>
          <p:cNvCxnSpPr>
            <a:stCxn id="17" idx="2"/>
          </p:cNvCxnSpPr>
          <p:nvPr/>
        </p:nvCxnSpPr>
        <p:spPr bwMode="auto">
          <a:xfrm flipH="1">
            <a:off x="9478816" y="2980517"/>
            <a:ext cx="45597" cy="483000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1" name="Gerader Verbinder 77"/>
          <p:cNvCxnSpPr>
            <a:stCxn id="18" idx="2"/>
          </p:cNvCxnSpPr>
          <p:nvPr/>
        </p:nvCxnSpPr>
        <p:spPr bwMode="auto">
          <a:xfrm>
            <a:off x="7888148" y="2851345"/>
            <a:ext cx="15107" cy="40945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2" name="Gerader Verbinder 78"/>
          <p:cNvCxnSpPr/>
          <p:nvPr/>
        </p:nvCxnSpPr>
        <p:spPr bwMode="auto">
          <a:xfrm>
            <a:off x="6640996" y="2942782"/>
            <a:ext cx="104454" cy="52073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23" name="Textfeld 21"/>
          <p:cNvSpPr txBox="1"/>
          <p:nvPr/>
        </p:nvSpPr>
        <p:spPr>
          <a:xfrm>
            <a:off x="2574418" y="4393537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additional n-implant</a:t>
            </a:r>
            <a:endParaRPr lang="en-US" sz="2000" dirty="0"/>
          </a:p>
        </p:txBody>
      </p:sp>
      <p:cxnSp>
        <p:nvCxnSpPr>
          <p:cNvPr id="24" name="Gerader Verbinder 22"/>
          <p:cNvCxnSpPr/>
          <p:nvPr/>
        </p:nvCxnSpPr>
        <p:spPr bwMode="auto">
          <a:xfrm flipH="1">
            <a:off x="3336437" y="3794390"/>
            <a:ext cx="1180969" cy="64262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2395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DePFET</a:t>
            </a:r>
            <a:r>
              <a:rPr lang="de-DE" dirty="0"/>
              <a:t> - Super </a:t>
            </a:r>
            <a:r>
              <a:rPr lang="de-DE" dirty="0" err="1"/>
              <a:t>g</a:t>
            </a:r>
            <a:r>
              <a:rPr lang="de-DE" baseline="-25000" dirty="0" err="1"/>
              <a:t>q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17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11" y="2364676"/>
            <a:ext cx="4197850" cy="3148388"/>
          </a:xfrm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1" y="2364676"/>
            <a:ext cx="4197852" cy="3148388"/>
          </a:xfrm>
          <a:prstGeom prst="rect">
            <a:avLst/>
          </a:prstGeom>
        </p:spPr>
      </p:pic>
      <p:sp>
        <p:nvSpPr>
          <p:cNvPr id="9" name="Textfeld 7"/>
          <p:cNvSpPr txBox="1"/>
          <p:nvPr/>
        </p:nvSpPr>
        <p:spPr>
          <a:xfrm>
            <a:off x="7707022" y="1978405"/>
            <a:ext cx="2070230" cy="5990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gate</a:t>
            </a:r>
            <a:r>
              <a:rPr lang="de-DE" sz="1600" dirty="0" smtClean="0"/>
              <a:t> </a:t>
            </a:r>
            <a:r>
              <a:rPr lang="de-DE" sz="1600" dirty="0" err="1" smtClean="0"/>
              <a:t>width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20µm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600" dirty="0" err="1" smtClean="0"/>
              <a:t>readout</a:t>
            </a:r>
            <a:r>
              <a:rPr lang="de-DE" sz="1600" dirty="0" smtClean="0"/>
              <a:t> time </a:t>
            </a:r>
            <a:r>
              <a:rPr lang="de-DE" sz="1600" dirty="0" err="1" smtClean="0"/>
              <a:t>of</a:t>
            </a:r>
            <a:r>
              <a:rPr lang="de-DE" sz="1600" dirty="0" smtClean="0"/>
              <a:t> 5 µs</a:t>
            </a:r>
          </a:p>
        </p:txBody>
      </p:sp>
    </p:spTree>
    <p:extLst>
      <p:ext uri="{BB962C8B-B14F-4D97-AF65-F5344CB8AC3E}">
        <p14:creationId xmlns:p14="http://schemas.microsoft.com/office/powerpoint/2010/main" val="12296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b="0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endParaRPr lang="en-US" b="0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b="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we verified our simulations against measurements</a:t>
            </a: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r>
              <a:rPr lang="en-US" sz="140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overall good agreement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b="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we studied the effects of scaling on the </a:t>
            </a:r>
            <a:r>
              <a:rPr lang="en-US" b="0" kern="0" spc="0" dirty="0" err="1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DePFET</a:t>
            </a:r>
            <a:endParaRPr lang="en-US" b="0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r>
              <a:rPr lang="en-US" sz="140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overall improvement but limits due to impact ionization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"/>
            </a:pPr>
            <a:r>
              <a:rPr lang="en-US" b="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we developed a new </a:t>
            </a:r>
            <a:r>
              <a:rPr lang="en-US" b="0" kern="0" spc="0" dirty="0" err="1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DePFET</a:t>
            </a:r>
            <a:r>
              <a:rPr lang="en-US" b="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technology </a:t>
            </a: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r>
              <a:rPr lang="en-US" sz="140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decoupling internal and external gate size</a:t>
            </a: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r>
              <a:rPr lang="en-US" sz="140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improving </a:t>
            </a:r>
            <a:r>
              <a:rPr lang="en-US" sz="1400" kern="0" spc="0" dirty="0" err="1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</a:t>
            </a:r>
            <a:r>
              <a:rPr lang="en-US" sz="1400" kern="0" spc="0" baseline="-25000" dirty="0" err="1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q</a:t>
            </a:r>
            <a:endParaRPr lang="en-US" sz="1400" kern="0" spc="0" baseline="-2500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r>
              <a:rPr lang="en-US" sz="1400" kern="0" spc="0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reducing impact ionization</a:t>
            </a:r>
          </a:p>
          <a:p>
            <a:pPr marL="715963" lvl="1" indent="-3556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 3" panose="05040102010807070707" pitchFamily="18" charset="2"/>
              <a:buChar char=""/>
            </a:pPr>
            <a:endParaRPr lang="en-US" sz="1400" kern="0" spc="0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simulations - </a:t>
            </a:r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18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example of 3d Simulations - </a:t>
            </a:r>
            <a:r>
              <a:rPr lang="en-US" dirty="0" err="1" smtClean="0"/>
              <a:t>Quadorpix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19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4620" y="2256270"/>
            <a:ext cx="2966946" cy="41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875" y="3300769"/>
            <a:ext cx="2524054" cy="234309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feld 11"/>
          <p:cNvSpPr txBox="1"/>
          <p:nvPr/>
        </p:nvSpPr>
        <p:spPr>
          <a:xfrm>
            <a:off x="1925209" y="1319416"/>
            <a:ext cx="3493401" cy="5488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err="1" smtClean="0"/>
              <a:t>Quadropix</a:t>
            </a:r>
            <a:r>
              <a:rPr lang="en-US" dirty="0" smtClean="0"/>
              <a:t>: combination of 4 </a:t>
            </a:r>
            <a:r>
              <a:rPr lang="en-US" dirty="0" err="1" smtClean="0"/>
              <a:t>DePFETs</a:t>
            </a:r>
            <a:r>
              <a:rPr lang="en-US" dirty="0" smtClean="0"/>
              <a:t> into a </a:t>
            </a:r>
            <a:r>
              <a:rPr lang="en-US" dirty="0" err="1" smtClean="0"/>
              <a:t>Superpixel</a:t>
            </a:r>
            <a:r>
              <a:rPr lang="en-US" dirty="0" smtClean="0"/>
              <a:t> structure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 smtClean="0"/>
              <a:t>Designed for the use in fast optical polarimetry</a:t>
            </a:r>
            <a:endParaRPr lang="en-US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3272" y="2636582"/>
            <a:ext cx="2599172" cy="291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0010" y="5878027"/>
            <a:ext cx="1698171" cy="371702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US" dirty="0" smtClean="0"/>
              <a:t>Layout </a:t>
            </a:r>
            <a:r>
              <a:rPr lang="en-US" dirty="0" err="1" smtClean="0"/>
              <a:t>scetch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165606" y="5896820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functional principle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15135" y="589682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device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Semiconductor laboratory of the Max-Planck Society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30" name="TextBox 18"/>
          <p:cNvSpPr txBox="1"/>
          <p:nvPr/>
        </p:nvSpPr>
        <p:spPr>
          <a:xfrm>
            <a:off x="2574622" y="5063868"/>
            <a:ext cx="6229754" cy="530752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Segoe UI"/>
              </a:rPr>
              <a:t>Central facility of the Max Planck Society </a:t>
            </a:r>
            <a:br>
              <a:rPr lang="en-US" sz="1050" dirty="0">
                <a:solidFill>
                  <a:srgbClr val="000000"/>
                </a:solidFill>
                <a:latin typeface="Segoe UI"/>
              </a:rPr>
            </a:br>
            <a:r>
              <a:rPr lang="en-US" sz="1050" dirty="0">
                <a:solidFill>
                  <a:srgbClr val="000000"/>
                </a:solidFill>
                <a:latin typeface="Segoe UI"/>
              </a:rPr>
              <a:t>with 40 employees: scientists, engineers and technicians + guest scientists, engineers and students</a:t>
            </a:r>
          </a:p>
          <a:p>
            <a:pPr algn="ctr"/>
            <a:endParaRPr lang="en-US" sz="105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4580A4C6-9783-B94D-BF39-38DDBFC60E7D}"/>
              </a:ext>
            </a:extLst>
          </p:cNvPr>
          <p:cNvSpPr txBox="1"/>
          <p:nvPr/>
        </p:nvSpPr>
        <p:spPr>
          <a:xfrm>
            <a:off x="1150614" y="1838115"/>
            <a:ext cx="32239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Segoe UI"/>
              </a:rPr>
              <a:t>At present @ Siemens Campus </a:t>
            </a:r>
            <a:r>
              <a:rPr lang="en-US" sz="1050" dirty="0" err="1">
                <a:solidFill>
                  <a:srgbClr val="000000"/>
                </a:solidFill>
                <a:latin typeface="Segoe UI"/>
              </a:rPr>
              <a:t>Neuperlach</a:t>
            </a:r>
            <a:r>
              <a:rPr lang="en-US" sz="1050" dirty="0">
                <a:solidFill>
                  <a:srgbClr val="000000"/>
                </a:solidFill>
                <a:latin typeface="Segoe UI"/>
              </a:rPr>
              <a:t> Munich 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CBAF6A4A-7866-644F-A9F7-9B4248363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7" y="2172896"/>
            <a:ext cx="4604436" cy="1971022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id="{4C026F8C-0B29-5D44-9A34-72DDA2E87D14}"/>
              </a:ext>
            </a:extLst>
          </p:cNvPr>
          <p:cNvSpPr txBox="1"/>
          <p:nvPr/>
        </p:nvSpPr>
        <p:spPr>
          <a:xfrm>
            <a:off x="1666940" y="4220142"/>
            <a:ext cx="219130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UI"/>
              </a:rPr>
              <a:t>1000m</a:t>
            </a:r>
            <a:r>
              <a:rPr lang="en-US" sz="1050" baseline="30000" dirty="0">
                <a:solidFill>
                  <a:srgbClr val="000000"/>
                </a:solidFill>
                <a:latin typeface="Segoe UI"/>
              </a:rPr>
              <a:t>2</a:t>
            </a:r>
            <a:r>
              <a:rPr lang="en-US" sz="1050" dirty="0">
                <a:solidFill>
                  <a:srgbClr val="000000"/>
                </a:solidFill>
                <a:latin typeface="Segoe UI"/>
              </a:rPr>
              <a:t> of clean room area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UI"/>
              </a:rPr>
              <a:t>330m</a:t>
            </a:r>
            <a:r>
              <a:rPr lang="en-US" sz="1050" baseline="30000" dirty="0">
                <a:solidFill>
                  <a:srgbClr val="000000"/>
                </a:solidFill>
                <a:latin typeface="Segoe UI"/>
              </a:rPr>
              <a:t>2</a:t>
            </a:r>
            <a:r>
              <a:rPr lang="en-US" sz="1050" dirty="0">
                <a:solidFill>
                  <a:srgbClr val="000000"/>
                </a:solidFill>
                <a:latin typeface="Segoe UI"/>
              </a:rPr>
              <a:t> of ISO3 area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UI"/>
              </a:rPr>
              <a:t>Full 6 inch silicon process line </a:t>
            </a:r>
          </a:p>
        </p:txBody>
      </p:sp>
      <p:grpSp>
        <p:nvGrpSpPr>
          <p:cNvPr id="34" name="Group 7">
            <a:extLst>
              <a:ext uri="{FF2B5EF4-FFF2-40B4-BE49-F238E27FC236}">
                <a16:creationId xmlns:a16="http://schemas.microsoft.com/office/drawing/2014/main" id="{3C2CA738-7B4C-6241-A7C7-4706947AC288}"/>
              </a:ext>
            </a:extLst>
          </p:cNvPr>
          <p:cNvGrpSpPr/>
          <p:nvPr/>
        </p:nvGrpSpPr>
        <p:grpSpPr>
          <a:xfrm>
            <a:off x="5780929" y="1844358"/>
            <a:ext cx="2114361" cy="3158758"/>
            <a:chOff x="4773615" y="755044"/>
            <a:chExt cx="2114361" cy="2422093"/>
          </a:xfrm>
        </p:grpSpPr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42BA1E88-BDA9-684E-AE70-4E5F1072F5DC}"/>
                </a:ext>
              </a:extLst>
            </p:cNvPr>
            <p:cNvSpPr txBox="1"/>
            <p:nvPr/>
          </p:nvSpPr>
          <p:spPr>
            <a:xfrm>
              <a:off x="4893910" y="755044"/>
              <a:ext cx="1460656" cy="19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>
                  <a:solidFill>
                    <a:srgbClr val="000000"/>
                  </a:solidFill>
                  <a:latin typeface="Segoe UI"/>
                </a:rPr>
                <a:t>IPP</a:t>
              </a:r>
              <a:r>
                <a:rPr lang="en-US" sz="1050" dirty="0" smtClean="0">
                  <a:solidFill>
                    <a:srgbClr val="000000"/>
                  </a:solidFill>
                  <a:latin typeface="Segoe UI"/>
                </a:rPr>
                <a:t> </a:t>
              </a: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Campus </a:t>
              </a:r>
              <a:r>
                <a:rPr lang="en-US" sz="1050" dirty="0" err="1" smtClean="0">
                  <a:solidFill>
                    <a:srgbClr val="000000"/>
                  </a:solidFill>
                  <a:latin typeface="Segoe UI"/>
                </a:rPr>
                <a:t>Garching</a:t>
              </a:r>
              <a:endParaRPr lang="en-US" sz="1050" dirty="0" smtClean="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594EF6-FCBE-A444-B0FA-34B4A978A2CA}"/>
                </a:ext>
              </a:extLst>
            </p:cNvPr>
            <p:cNvSpPr txBox="1"/>
            <p:nvPr/>
          </p:nvSpPr>
          <p:spPr>
            <a:xfrm>
              <a:off x="4773615" y="2600056"/>
              <a:ext cx="2114361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08" indent="-214308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1500m</a:t>
              </a:r>
              <a:r>
                <a:rPr lang="en-US" sz="1050" baseline="30000" dirty="0">
                  <a:solidFill>
                    <a:srgbClr val="000000"/>
                  </a:solidFill>
                  <a:latin typeface="Segoe UI"/>
                </a:rPr>
                <a:t>2</a:t>
              </a: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 of clean room area </a:t>
              </a:r>
            </a:p>
            <a:p>
              <a:pPr marL="214308" indent="-214308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600m</a:t>
              </a:r>
              <a:r>
                <a:rPr lang="en-US" sz="1050" baseline="30000" dirty="0">
                  <a:solidFill>
                    <a:srgbClr val="000000"/>
                  </a:solidFill>
                  <a:latin typeface="Segoe UI"/>
                </a:rPr>
                <a:t>2</a:t>
              </a: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 of ISO3 &amp; ISO4 area </a:t>
              </a:r>
            </a:p>
            <a:p>
              <a:pPr marL="214308" indent="-214308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rgbClr val="000000"/>
                  </a:solidFill>
                  <a:latin typeface="Segoe UI"/>
                </a:rPr>
                <a:t>8 inch silicon process line </a:t>
              </a:r>
            </a:p>
          </p:txBody>
        </p:sp>
      </p:grpSp>
      <p:sp>
        <p:nvSpPr>
          <p:cNvPr id="38" name="TextBox 6">
            <a:extLst>
              <a:ext uri="{FF2B5EF4-FFF2-40B4-BE49-F238E27FC236}">
                <a16:creationId xmlns:a16="http://schemas.microsoft.com/office/drawing/2014/main" id="{1A0744D0-3F2E-7B43-8973-648C803AFB16}"/>
              </a:ext>
            </a:extLst>
          </p:cNvPr>
          <p:cNvSpPr txBox="1"/>
          <p:nvPr/>
        </p:nvSpPr>
        <p:spPr>
          <a:xfrm>
            <a:off x="9248719" y="4244276"/>
            <a:ext cx="2184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  <a:latin typeface="Segoe UI"/>
              </a:rPr>
              <a:t>HLL</a:t>
            </a:r>
            <a:r>
              <a:rPr lang="en-US" sz="11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Segoe UI"/>
              </a:rPr>
              <a:t>will be part of Munich Quantum Valley 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42BA1E88-BDA9-684E-AE70-4E5F1072F5DC}"/>
              </a:ext>
            </a:extLst>
          </p:cNvPr>
          <p:cNvSpPr txBox="1"/>
          <p:nvPr/>
        </p:nvSpPr>
        <p:spPr>
          <a:xfrm>
            <a:off x="8909546" y="1835723"/>
            <a:ext cx="28632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Segoe UI"/>
              </a:rPr>
              <a:t>New building in </a:t>
            </a:r>
            <a:r>
              <a:rPr lang="en-US" sz="1050" dirty="0" smtClean="0">
                <a:solidFill>
                  <a:srgbClr val="000000"/>
                </a:solidFill>
                <a:latin typeface="Segoe UI"/>
              </a:rPr>
              <a:t>autumn 2023 – move started</a:t>
            </a:r>
            <a:endParaRPr lang="en-US" sz="1050" dirty="0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46" y="2111182"/>
            <a:ext cx="2817834" cy="2113376"/>
          </a:xfrm>
          <a:prstGeom prst="rect">
            <a:avLst/>
          </a:prstGeom>
        </p:spPr>
      </p:pic>
      <p:pic>
        <p:nvPicPr>
          <p:cNvPr id="43" name="Grafik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8693" y="2139519"/>
            <a:ext cx="3558834" cy="2022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Slide Number Placeholder 4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2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7101" y="2796512"/>
            <a:ext cx="4302562" cy="321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Quadropix</a:t>
            </a:r>
            <a:r>
              <a:rPr lang="en-US" dirty="0" smtClean="0"/>
              <a:t> - </a:t>
            </a:r>
            <a:r>
              <a:rPr lang="en-US" dirty="0" err="1" smtClean="0"/>
              <a:t>Asymmetrie</a:t>
            </a:r>
            <a:r>
              <a:rPr lang="en-US" dirty="0" smtClean="0"/>
              <a:t> of charge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20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grpSp>
        <p:nvGrpSpPr>
          <p:cNvPr id="19" name="Group 18"/>
          <p:cNvGrpSpPr/>
          <p:nvPr/>
        </p:nvGrpSpPr>
        <p:grpSpPr>
          <a:xfrm>
            <a:off x="2766897" y="2098904"/>
            <a:ext cx="6030685" cy="3654466"/>
            <a:chOff x="609601" y="1178750"/>
            <a:chExt cx="8426449" cy="543559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601" y="1178750"/>
              <a:ext cx="8426449" cy="5435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8"/>
            <p:cNvSpPr txBox="1"/>
            <p:nvPr/>
          </p:nvSpPr>
          <p:spPr>
            <a:xfrm>
              <a:off x="762000" y="1219200"/>
              <a:ext cx="1298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Georgia" panose="02040502050405020303" pitchFamily="18" charset="0"/>
                </a:rPr>
                <a:t>3x3 Array</a:t>
              </a:r>
              <a:endParaRPr lang="en-US" sz="2000" dirty="0">
                <a:latin typeface="Georgia" panose="02040502050405020303" pitchFamily="18" charset="0"/>
              </a:endParaRPr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4928072" y="297561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A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6" name="TextBox 8"/>
            <p:cNvSpPr txBox="1"/>
            <p:nvPr/>
          </p:nvSpPr>
          <p:spPr>
            <a:xfrm>
              <a:off x="3961557" y="3290797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B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3491880" y="2939753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4465003" y="262254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D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213" y="2313651"/>
            <a:ext cx="2786209" cy="2800746"/>
            <a:chOff x="943436" y="2323544"/>
            <a:chExt cx="2786209" cy="2800746"/>
          </a:xfrm>
        </p:grpSpPr>
        <p:sp>
          <p:nvSpPr>
            <p:cNvPr id="6" name="TextBox 5"/>
            <p:cNvSpPr txBox="1"/>
            <p:nvPr/>
          </p:nvSpPr>
          <p:spPr>
            <a:xfrm>
              <a:off x="2020216" y="372579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3436" y="3327007"/>
              <a:ext cx="2786209" cy="179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6"/>
            <p:cNvSpPr txBox="1"/>
            <p:nvPr/>
          </p:nvSpPr>
          <p:spPr>
            <a:xfrm>
              <a:off x="2829678" y="3725795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A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63163" y="404098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B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3486" y="3689938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366609" y="3372727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D</a:t>
              </a:r>
              <a:endParaRPr lang="en-US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0" name="Textfeld 8"/>
            <p:cNvSpPr txBox="1"/>
            <p:nvPr/>
          </p:nvSpPr>
          <p:spPr>
            <a:xfrm>
              <a:off x="1475796" y="2323544"/>
              <a:ext cx="16482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Georgia" panose="02040502050405020303" pitchFamily="18" charset="0"/>
                </a:rPr>
                <a:t>1 Superpixel</a:t>
              </a:r>
            </a:p>
            <a:p>
              <a:r>
                <a:rPr lang="de-DE" sz="2000" dirty="0" smtClean="0">
                  <a:latin typeface="Georgia" panose="02040502050405020303" pitchFamily="18" charset="0"/>
                </a:rPr>
                <a:t>(4 </a:t>
              </a:r>
              <a:r>
                <a:rPr lang="de-DE" sz="2000" dirty="0" err="1" smtClean="0">
                  <a:latin typeface="Georgia" panose="02040502050405020303" pitchFamily="18" charset="0"/>
                </a:rPr>
                <a:t>DePFETs</a:t>
              </a:r>
              <a:r>
                <a:rPr lang="de-DE" sz="2000" dirty="0">
                  <a:latin typeface="Georgia" panose="02040502050405020303" pitchFamily="18" charset="0"/>
                </a:rPr>
                <a:t>)</a:t>
              </a:r>
              <a:endParaRPr lang="de-DE" sz="2000" dirty="0" smtClean="0">
                <a:latin typeface="Georgia" panose="02040502050405020303" pitchFamily="18" charset="0"/>
              </a:endParaRPr>
            </a:p>
          </p:txBody>
        </p:sp>
      </p:grp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9404597" y="2571487"/>
            <a:ext cx="2160239" cy="4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anose="05040102010807070707" pitchFamily="18" charset="2"/>
              <a:buChar char=""/>
              <a:defRPr sz="16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715963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1254125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793875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2332038" indent="-360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  <a:lvl6pPr marL="27940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6pPr>
            <a:lvl7pPr marL="32512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7pPr>
            <a:lvl8pPr marL="37084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8pPr>
            <a:lvl9pPr marL="41656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charge </a:t>
            </a:r>
            <a:r>
              <a:rPr lang="en-US" kern="0" dirty="0" smtClean="0"/>
              <a:t>spreading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278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Quadropix</a:t>
            </a:r>
            <a:r>
              <a:rPr lang="en-US" dirty="0"/>
              <a:t> - </a:t>
            </a:r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21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708" y="2501374"/>
            <a:ext cx="3151078" cy="241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17" y="2572153"/>
            <a:ext cx="3121503" cy="23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mit Pfeil 8"/>
          <p:cNvCxnSpPr/>
          <p:nvPr/>
        </p:nvCxnSpPr>
        <p:spPr bwMode="auto">
          <a:xfrm>
            <a:off x="3849373" y="3608369"/>
            <a:ext cx="833744" cy="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3210" y="3021537"/>
            <a:ext cx="4227560" cy="31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9404597" y="2571487"/>
            <a:ext cx="2160239" cy="4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anose="05040102010807070707" pitchFamily="18" charset="2"/>
              <a:buChar char=""/>
              <a:defRPr sz="16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715963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1254125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793875" indent="-355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2332038" indent="-360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"/>
              <a:defRPr sz="14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  <a:lvl6pPr marL="27940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6pPr>
            <a:lvl7pPr marL="32512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7pPr>
            <a:lvl8pPr marL="37084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8pPr>
            <a:lvl9pPr marL="41656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charge </a:t>
            </a:r>
            <a:r>
              <a:rPr lang="en-US" kern="0" dirty="0" smtClean="0"/>
              <a:t>spreading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71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DePFET</a:t>
            </a:r>
            <a:r>
              <a:rPr lang="en-US" dirty="0" smtClean="0"/>
              <a:t> test production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22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304" y="1170502"/>
            <a:ext cx="4336140" cy="43054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8804" y="5677203"/>
            <a:ext cx="2430270" cy="39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B050"/>
                </a:solidFill>
              </a:rPr>
              <a:t>Production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finished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recently</a:t>
            </a:r>
            <a:endParaRPr lang="de-DE" dirty="0" smtClean="0">
              <a:solidFill>
                <a:srgbClr val="00B05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30641"/>
              </p:ext>
            </p:extLst>
          </p:nvPr>
        </p:nvGraphicFramePr>
        <p:xfrm>
          <a:off x="553194" y="1170502"/>
          <a:ext cx="3499041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9041">
                  <a:extLst>
                    <a:ext uri="{9D8B030D-6E8A-4147-A177-3AD203B41FA5}">
                      <a16:colId xmlns:a16="http://schemas.microsoft.com/office/drawing/2014/main" val="181652108"/>
                    </a:ext>
                  </a:extLst>
                </a:gridCol>
              </a:tblGrid>
              <a:tr h="31524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Test of new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technologies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426141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reference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(2)</a:t>
                      </a:r>
                      <a:endParaRPr lang="en-GB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24443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reference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+ HE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(2)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572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optimized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(4)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026680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super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g</a:t>
                      </a:r>
                      <a:r>
                        <a:rPr lang="en-GB" sz="1600" b="1" baseline="-25000" dirty="0" err="1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GB" sz="1600" b="1" baseline="30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(2)</a:t>
                      </a:r>
                      <a:endParaRPr lang="en-GB" sz="16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5121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541910"/>
              </p:ext>
            </p:extLst>
          </p:nvPr>
        </p:nvGraphicFramePr>
        <p:xfrm>
          <a:off x="553194" y="3048129"/>
          <a:ext cx="5109245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645">
                  <a:extLst>
                    <a:ext uri="{9D8B030D-6E8A-4147-A177-3AD203B41FA5}">
                      <a16:colId xmlns:a16="http://schemas.microsoft.com/office/drawing/2014/main" val="181652108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3817814782"/>
                    </a:ext>
                  </a:extLst>
                </a:gridCol>
              </a:tblGrid>
              <a:tr h="31524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 Layouts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426141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Belle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endParaRPr lang="en-GB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fast readout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24443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Athena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spectroscopy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572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Small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15 – 30 µm test devices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026680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Infinipix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2 storage nodes per pixel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44360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Quadropix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4 storage nodes per pixel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51212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RNDR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DePFET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low noise (</a:t>
                      </a:r>
                      <a:r>
                        <a:rPr lang="en-GB" sz="1600" b="0" baseline="0" dirty="0" err="1" smtClean="0">
                          <a:solidFill>
                            <a:schemeClr val="bg1"/>
                          </a:solidFill>
                        </a:rPr>
                        <a:t>subelectron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31576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4523" y="5677203"/>
            <a:ext cx="3576785" cy="39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B050"/>
                </a:solidFill>
              </a:rPr>
              <a:t>Production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started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October</a:t>
            </a:r>
            <a:r>
              <a:rPr lang="de-DE" dirty="0" smtClean="0">
                <a:solidFill>
                  <a:srgbClr val="00B050"/>
                </a:solidFill>
              </a:rPr>
              <a:t> 2022</a:t>
            </a:r>
            <a:endParaRPr lang="de-DE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93962" y="180273"/>
            <a:ext cx="9717463" cy="4759146"/>
          </a:xfrm>
        </p:spPr>
        <p:txBody>
          <a:bodyPr/>
          <a:lstStyle/>
          <a:p>
            <a:r>
              <a:rPr lang="de-DE" dirty="0" smtClean="0"/>
              <a:t>Summary</a:t>
            </a:r>
          </a:p>
          <a:p>
            <a:r>
              <a:rPr lang="de-DE" b="0" dirty="0" err="1" smtClean="0"/>
              <a:t>Simulations</a:t>
            </a:r>
            <a:r>
              <a:rPr lang="de-DE" b="0" dirty="0" smtClean="0"/>
              <a:t> </a:t>
            </a:r>
            <a:r>
              <a:rPr lang="de-DE" b="0" dirty="0" err="1" smtClean="0"/>
              <a:t>are</a:t>
            </a:r>
            <a:r>
              <a:rPr lang="de-DE" b="0" dirty="0" smtClean="0"/>
              <a:t> a </a:t>
            </a:r>
            <a:r>
              <a:rPr lang="de-DE" b="0" dirty="0" err="1" smtClean="0"/>
              <a:t>useful</a:t>
            </a:r>
            <a:r>
              <a:rPr lang="de-DE" b="0" dirty="0" smtClean="0"/>
              <a:t> </a:t>
            </a:r>
            <a:r>
              <a:rPr lang="de-DE" b="0" dirty="0" err="1" smtClean="0"/>
              <a:t>tool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</a:t>
            </a:r>
            <a:r>
              <a:rPr lang="de-DE" b="0" dirty="0" err="1" smtClean="0"/>
              <a:t>gain</a:t>
            </a:r>
            <a:r>
              <a:rPr lang="de-DE" b="0" dirty="0" smtClean="0"/>
              <a:t> „</a:t>
            </a:r>
            <a:r>
              <a:rPr lang="de-DE" b="0" dirty="0" err="1" smtClean="0"/>
              <a:t>insight</a:t>
            </a:r>
            <a:r>
              <a:rPr lang="de-DE" b="0" dirty="0" smtClean="0"/>
              <a:t>“ </a:t>
            </a:r>
            <a:r>
              <a:rPr lang="de-DE" b="0" dirty="0" err="1" smtClean="0"/>
              <a:t>into</a:t>
            </a:r>
            <a:r>
              <a:rPr lang="de-DE" b="0" dirty="0" smtClean="0"/>
              <a:t> </a:t>
            </a:r>
            <a:r>
              <a:rPr lang="de-DE" b="0" dirty="0" err="1" smtClean="0"/>
              <a:t>devices</a:t>
            </a:r>
            <a:endParaRPr lang="de-DE" b="0" dirty="0" smtClean="0"/>
          </a:p>
          <a:p>
            <a:r>
              <a:rPr lang="de-DE" b="0" dirty="0" err="1" smtClean="0"/>
              <a:t>Simulations</a:t>
            </a:r>
            <a:r>
              <a:rPr lang="de-DE" b="0" dirty="0" smtClean="0"/>
              <a:t> </a:t>
            </a:r>
            <a:r>
              <a:rPr lang="de-DE" b="0" dirty="0" err="1" smtClean="0"/>
              <a:t>can</a:t>
            </a:r>
            <a:r>
              <a:rPr lang="de-DE" b="0" dirty="0" smtClean="0"/>
              <a:t> </a:t>
            </a:r>
            <a:r>
              <a:rPr lang="de-DE" b="0" dirty="0" err="1" smtClean="0"/>
              <a:t>be</a:t>
            </a:r>
            <a:r>
              <a:rPr lang="de-DE" b="0" dirty="0" smtClean="0"/>
              <a:t> a </a:t>
            </a:r>
            <a:r>
              <a:rPr lang="de-DE" b="0" dirty="0" err="1" smtClean="0"/>
              <a:t>tool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</a:t>
            </a:r>
            <a:r>
              <a:rPr lang="de-DE" b="0" dirty="0" err="1" smtClean="0"/>
              <a:t>predict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behaviour</a:t>
            </a:r>
            <a:r>
              <a:rPr lang="de-DE" b="0" dirty="0" smtClean="0"/>
              <a:t> </a:t>
            </a:r>
            <a:r>
              <a:rPr lang="de-DE" b="0" dirty="0" err="1" smtClean="0"/>
              <a:t>of</a:t>
            </a:r>
            <a:r>
              <a:rPr lang="de-DE" b="0" dirty="0" smtClean="0"/>
              <a:t> </a:t>
            </a:r>
            <a:r>
              <a:rPr lang="de-DE" b="0" dirty="0" err="1" smtClean="0"/>
              <a:t>devices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 smtClean="0"/>
              <a:t>for</a:t>
            </a:r>
            <a:r>
              <a:rPr lang="de-DE" b="0" dirty="0" smtClean="0"/>
              <a:t> </a:t>
            </a:r>
            <a:r>
              <a:rPr lang="de-DE" b="0" dirty="0" err="1" smtClean="0"/>
              <a:t>well</a:t>
            </a:r>
            <a:r>
              <a:rPr lang="de-DE" b="0" dirty="0" smtClean="0"/>
              <a:t> </a:t>
            </a:r>
            <a:r>
              <a:rPr lang="de-DE" b="0" dirty="0" err="1" smtClean="0"/>
              <a:t>tested</a:t>
            </a:r>
            <a:r>
              <a:rPr lang="de-DE" b="0" dirty="0" smtClean="0"/>
              <a:t> </a:t>
            </a:r>
            <a:r>
              <a:rPr lang="de-DE" b="0" dirty="0" err="1" smtClean="0"/>
              <a:t>and</a:t>
            </a:r>
            <a:r>
              <a:rPr lang="de-DE" b="0" dirty="0" smtClean="0"/>
              <a:t> </a:t>
            </a:r>
            <a:r>
              <a:rPr lang="de-DE" b="0" dirty="0" err="1" smtClean="0"/>
              <a:t>known</a:t>
            </a:r>
            <a:r>
              <a:rPr lang="de-DE" b="0" dirty="0" smtClean="0"/>
              <a:t> </a:t>
            </a:r>
            <a:r>
              <a:rPr lang="de-DE" b="0" dirty="0" err="1" smtClean="0"/>
              <a:t>regions</a:t>
            </a:r>
            <a:r>
              <a:rPr lang="de-DE" b="0" dirty="0" smtClean="0"/>
              <a:t>, quantitative </a:t>
            </a:r>
            <a:r>
              <a:rPr lang="de-DE" b="0" dirty="0" err="1" smtClean="0"/>
              <a:t>agreement</a:t>
            </a:r>
            <a:r>
              <a:rPr lang="de-DE" b="0" dirty="0" smtClean="0"/>
              <a:t> </a:t>
            </a:r>
            <a:r>
              <a:rPr lang="de-DE" b="0" dirty="0" err="1" smtClean="0"/>
              <a:t>within</a:t>
            </a:r>
            <a:r>
              <a:rPr lang="de-DE" b="0" dirty="0" smtClean="0"/>
              <a:t> 10%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possible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 smtClean="0"/>
              <a:t>for</a:t>
            </a:r>
            <a:r>
              <a:rPr lang="de-DE" b="0" dirty="0" smtClean="0"/>
              <a:t> </a:t>
            </a:r>
            <a:r>
              <a:rPr lang="de-DE" b="0" dirty="0" err="1" smtClean="0"/>
              <a:t>less</a:t>
            </a:r>
            <a:r>
              <a:rPr lang="de-DE" b="0" dirty="0" smtClean="0"/>
              <a:t> </a:t>
            </a:r>
            <a:r>
              <a:rPr lang="de-DE" b="0" dirty="0" err="1" smtClean="0"/>
              <a:t>well</a:t>
            </a:r>
            <a:r>
              <a:rPr lang="de-DE" b="0" dirty="0" smtClean="0"/>
              <a:t> </a:t>
            </a:r>
            <a:r>
              <a:rPr lang="de-DE" b="0" dirty="0" err="1" smtClean="0"/>
              <a:t>known</a:t>
            </a:r>
            <a:r>
              <a:rPr lang="de-DE" b="0" dirty="0" smtClean="0"/>
              <a:t> </a:t>
            </a:r>
            <a:r>
              <a:rPr lang="de-DE" b="0" dirty="0" err="1" smtClean="0"/>
              <a:t>regions</a:t>
            </a:r>
            <a:r>
              <a:rPr lang="de-DE" b="0" dirty="0" smtClean="0"/>
              <a:t> at least qualitative </a:t>
            </a:r>
            <a:r>
              <a:rPr lang="de-DE" b="0" dirty="0" err="1" smtClean="0"/>
              <a:t>agreement</a:t>
            </a:r>
            <a:r>
              <a:rPr lang="de-DE" b="0" dirty="0" smtClean="0"/>
              <a:t>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possible</a:t>
            </a:r>
            <a:r>
              <a:rPr lang="de-DE" b="0" dirty="0" smtClean="0"/>
              <a:t> </a:t>
            </a:r>
          </a:p>
          <a:p>
            <a:r>
              <a:rPr lang="de-DE" b="0" dirty="0" smtClean="0"/>
              <a:t>	</a:t>
            </a:r>
          </a:p>
          <a:p>
            <a:r>
              <a:rPr lang="de-DE" dirty="0" err="1" smtClean="0">
                <a:solidFill>
                  <a:srgbClr val="00B050"/>
                </a:solidFill>
              </a:rPr>
              <a:t>Simulations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are</a:t>
            </a:r>
            <a:r>
              <a:rPr lang="de-DE" dirty="0" smtClean="0">
                <a:solidFill>
                  <a:srgbClr val="00B050"/>
                </a:solidFill>
              </a:rPr>
              <a:t> a </a:t>
            </a:r>
            <a:r>
              <a:rPr lang="de-DE" dirty="0" err="1" smtClean="0">
                <a:solidFill>
                  <a:srgbClr val="00B050"/>
                </a:solidFill>
              </a:rPr>
              <a:t>crucial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part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of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sensor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development</a:t>
            </a:r>
            <a:endParaRPr lang="de-DE" dirty="0" smtClean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23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767100" y="3663806"/>
            <a:ext cx="5477163" cy="2506085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Outlook</a:t>
            </a:r>
          </a:p>
          <a:p>
            <a:r>
              <a:rPr lang="de-DE" b="0" dirty="0" smtClean="0"/>
              <a:t>Lab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currently</a:t>
            </a:r>
            <a:r>
              <a:rPr lang="de-DE" b="0" dirty="0" smtClean="0"/>
              <a:t> </a:t>
            </a:r>
            <a:r>
              <a:rPr lang="de-DE" b="0" dirty="0" err="1" smtClean="0"/>
              <a:t>moving</a:t>
            </a:r>
            <a:r>
              <a:rPr lang="de-DE" b="0" dirty="0" smtClean="0"/>
              <a:t> </a:t>
            </a:r>
            <a:r>
              <a:rPr lang="de-DE" b="0" dirty="0" err="1" smtClean="0"/>
              <a:t>into</a:t>
            </a:r>
            <a:r>
              <a:rPr lang="de-DE" b="0" dirty="0" smtClean="0"/>
              <a:t> a </a:t>
            </a:r>
            <a:r>
              <a:rPr lang="de-DE" b="0" dirty="0" err="1" smtClean="0"/>
              <a:t>new</a:t>
            </a:r>
            <a:r>
              <a:rPr lang="de-DE" b="0" dirty="0" smtClean="0"/>
              <a:t> </a:t>
            </a:r>
            <a:r>
              <a:rPr lang="de-DE" b="0" dirty="0" err="1" smtClean="0"/>
              <a:t>building</a:t>
            </a:r>
            <a:endParaRPr lang="de-DE" b="0" dirty="0" smtClean="0"/>
          </a:p>
          <a:p>
            <a:r>
              <a:rPr lang="de-DE" b="0" dirty="0" err="1" smtClean="0"/>
              <a:t>reassembly</a:t>
            </a:r>
            <a:r>
              <a:rPr lang="de-DE" b="0" dirty="0" smtClean="0"/>
              <a:t> </a:t>
            </a:r>
            <a:r>
              <a:rPr lang="de-DE" b="0" dirty="0" err="1" smtClean="0"/>
              <a:t>and</a:t>
            </a:r>
            <a:r>
              <a:rPr lang="de-DE" b="0" dirty="0" smtClean="0"/>
              <a:t> </a:t>
            </a:r>
            <a:r>
              <a:rPr lang="de-DE" b="0" dirty="0" err="1" smtClean="0"/>
              <a:t>qualification</a:t>
            </a:r>
            <a:r>
              <a:rPr lang="de-DE" b="0" dirty="0" smtClean="0"/>
              <a:t> </a:t>
            </a:r>
            <a:r>
              <a:rPr lang="de-DE" b="0" dirty="0" err="1" smtClean="0"/>
              <a:t>until</a:t>
            </a:r>
            <a:r>
              <a:rPr lang="de-DE" b="0" dirty="0" smtClean="0"/>
              <a:t> </a:t>
            </a:r>
            <a:r>
              <a:rPr lang="de-DE" b="0" dirty="0" err="1" smtClean="0"/>
              <a:t>mid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end </a:t>
            </a:r>
            <a:r>
              <a:rPr lang="de-DE" b="0" dirty="0" err="1" smtClean="0"/>
              <a:t>of</a:t>
            </a:r>
            <a:r>
              <a:rPr lang="de-DE" b="0" dirty="0" smtClean="0"/>
              <a:t> 2024</a:t>
            </a:r>
          </a:p>
          <a:p>
            <a:r>
              <a:rPr lang="de-DE" b="0" dirty="0" smtClean="0"/>
              <a:t>Test </a:t>
            </a:r>
            <a:r>
              <a:rPr lang="de-DE" b="0" dirty="0" err="1" smtClean="0"/>
              <a:t>of</a:t>
            </a:r>
            <a:r>
              <a:rPr lang="de-DE" b="0" dirty="0" smtClean="0"/>
              <a:t> </a:t>
            </a:r>
            <a:r>
              <a:rPr lang="de-DE" b="0" dirty="0" err="1" smtClean="0"/>
              <a:t>prototyping</a:t>
            </a:r>
            <a:r>
              <a:rPr lang="de-DE" b="0" dirty="0" smtClean="0"/>
              <a:t> </a:t>
            </a:r>
            <a:r>
              <a:rPr lang="de-DE" b="0" dirty="0" err="1" smtClean="0"/>
              <a:t>run</a:t>
            </a:r>
            <a:r>
              <a:rPr lang="de-DE" b="0" dirty="0" smtClean="0"/>
              <a:t> </a:t>
            </a:r>
            <a:r>
              <a:rPr lang="de-DE" b="0" dirty="0" err="1" smtClean="0"/>
              <a:t>start</a:t>
            </a:r>
            <a:r>
              <a:rPr lang="de-DE" b="0" dirty="0" smtClean="0"/>
              <a:t> </a:t>
            </a:r>
            <a:r>
              <a:rPr lang="de-DE" b="0" dirty="0" err="1" smtClean="0"/>
              <a:t>of</a:t>
            </a:r>
            <a:r>
              <a:rPr lang="de-DE" b="0" dirty="0" smtClean="0"/>
              <a:t> 2024</a:t>
            </a:r>
          </a:p>
          <a:p>
            <a:r>
              <a:rPr lang="de-DE" b="0" dirty="0" err="1" smtClean="0"/>
              <a:t>cross</a:t>
            </a:r>
            <a:r>
              <a:rPr lang="de-DE" b="0" dirty="0" smtClean="0"/>
              <a:t> check </a:t>
            </a:r>
            <a:r>
              <a:rPr lang="de-DE" b="0" dirty="0" err="1" smtClean="0"/>
              <a:t>between</a:t>
            </a:r>
            <a:r>
              <a:rPr lang="de-DE" b="0" dirty="0" smtClean="0"/>
              <a:t> </a:t>
            </a:r>
            <a:r>
              <a:rPr lang="de-DE" b="0" dirty="0" err="1" smtClean="0"/>
              <a:t>measurements</a:t>
            </a:r>
            <a:r>
              <a:rPr lang="de-DE" b="0" dirty="0" smtClean="0"/>
              <a:t> </a:t>
            </a:r>
            <a:r>
              <a:rPr lang="de-DE" b="0" dirty="0" err="1" smtClean="0"/>
              <a:t>and</a:t>
            </a:r>
            <a:r>
              <a:rPr lang="de-DE" b="0" dirty="0" smtClean="0"/>
              <a:t> </a:t>
            </a:r>
            <a:r>
              <a:rPr lang="de-DE" b="0" dirty="0" err="1" smtClean="0"/>
              <a:t>simulations</a:t>
            </a:r>
            <a:endParaRPr lang="de-DE" b="0" dirty="0" smtClean="0"/>
          </a:p>
          <a:p>
            <a:r>
              <a:rPr lang="de-DE" b="0" dirty="0"/>
              <a:t>	</a:t>
            </a:r>
            <a:r>
              <a:rPr lang="de-DE" b="0" dirty="0" smtClean="0"/>
              <a:t>-&gt; </a:t>
            </a:r>
            <a:r>
              <a:rPr lang="de-DE" b="0" dirty="0" err="1" smtClean="0"/>
              <a:t>next</a:t>
            </a:r>
            <a:r>
              <a:rPr lang="de-DE" b="0" dirty="0" smtClean="0"/>
              <a:t> </a:t>
            </a:r>
            <a:r>
              <a:rPr lang="de-DE" b="0" dirty="0" err="1" smtClean="0"/>
              <a:t>SimDet</a:t>
            </a:r>
            <a:endParaRPr lang="de-DE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658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456136" cy="2160000"/>
          </a:xfrm>
        </p:spPr>
        <p:txBody>
          <a:bodyPr/>
          <a:lstStyle/>
          <a:p>
            <a:pPr algn="r"/>
            <a:r>
              <a:rPr lang="en-US" dirty="0" smtClean="0"/>
              <a:t>Thanks for your attention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521" y="3787336"/>
            <a:ext cx="9144000" cy="2160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1200" dirty="0"/>
              <a:t>Alexander </a:t>
            </a:r>
            <a:r>
              <a:rPr lang="it-IT" sz="1200" dirty="0" smtClean="0"/>
              <a:t>Bähr on </a:t>
            </a:r>
            <a:r>
              <a:rPr lang="it-IT" sz="1200" dirty="0" err="1" smtClean="0"/>
              <a:t>behalf</a:t>
            </a:r>
            <a:r>
              <a:rPr lang="it-IT" sz="1200" dirty="0" smtClean="0"/>
              <a:t> of the </a:t>
            </a:r>
            <a:r>
              <a:rPr lang="it-IT" sz="1200" dirty="0" err="1" smtClean="0"/>
              <a:t>MPG-HLL</a:t>
            </a:r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2189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GB" dirty="0" smtClean="0"/>
              <a:t>Standard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DePFET</a:t>
            </a:r>
            <a:r>
              <a:rPr lang="en-GB" dirty="0" smtClean="0"/>
              <a:t> layouts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25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709101" y="4960595"/>
            <a:ext cx="1902778" cy="1447405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Belle Type</a:t>
            </a:r>
          </a:p>
          <a:p>
            <a:r>
              <a:rPr lang="en-GB" dirty="0" smtClean="0"/>
              <a:t>55 </a:t>
            </a:r>
            <a:r>
              <a:rPr lang="en-GB" dirty="0"/>
              <a:t>x </a:t>
            </a:r>
            <a:r>
              <a:rPr lang="en-GB" dirty="0" smtClean="0"/>
              <a:t>50 </a:t>
            </a:r>
            <a:r>
              <a:rPr lang="en-GB" dirty="0"/>
              <a:t>µm²</a:t>
            </a:r>
          </a:p>
          <a:p>
            <a:r>
              <a:rPr lang="en-GB" dirty="0" smtClean="0"/>
              <a:t>fast readout</a:t>
            </a:r>
          </a:p>
          <a:p>
            <a:endParaRPr lang="en-GB" dirty="0" smtClean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037137" y="4902200"/>
            <a:ext cx="3751263" cy="1505800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Athena Type</a:t>
            </a:r>
          </a:p>
          <a:p>
            <a:r>
              <a:rPr lang="en-GB" dirty="0"/>
              <a:t>130 x 130 µm²</a:t>
            </a:r>
          </a:p>
          <a:p>
            <a:r>
              <a:rPr lang="en-GB" dirty="0" smtClean="0"/>
              <a:t>imaging spectroscopy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8788400" y="4902200"/>
            <a:ext cx="3751263" cy="1505800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Small Pixels</a:t>
            </a:r>
          </a:p>
          <a:p>
            <a:r>
              <a:rPr lang="en-GB" dirty="0" smtClean="0"/>
              <a:t>15 x 15 µm² to 30 x 30 µm²</a:t>
            </a:r>
          </a:p>
          <a:p>
            <a:r>
              <a:rPr lang="en-GB" dirty="0" smtClean="0"/>
              <a:t>“limit” test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3" y="2229317"/>
            <a:ext cx="3795067" cy="24624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58" y="2303439"/>
            <a:ext cx="3813473" cy="2470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27" y="2339373"/>
            <a:ext cx="3851242" cy="2498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6516" y="2458683"/>
            <a:ext cx="538479" cy="29375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drift 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36103" y="249026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36103" y="314802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17453" y="293661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55140" y="4025016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55139" y="450406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52831" y="4302629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67304" y="376804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17452" y="249502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25343" y="413605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9172" y="3460527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6005" y="338261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81753" y="322636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28381" y="298756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7659" y="3382613"/>
            <a:ext cx="281647" cy="331441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6061" y="338261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89115" y="3121992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8721" y="3369862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1097" y="2974812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1097" y="3369862"/>
            <a:ext cx="281647" cy="331441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01831" y="3109241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1752" y="3548333"/>
            <a:ext cx="281647" cy="331441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60490" y="2458683"/>
            <a:ext cx="538479" cy="29375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drift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0636" y="2458683"/>
            <a:ext cx="538479" cy="29375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drift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26761" y="2830873"/>
            <a:ext cx="538479" cy="29375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drift 1</a:t>
            </a:r>
          </a:p>
        </p:txBody>
      </p:sp>
    </p:spTree>
    <p:extLst>
      <p:ext uri="{BB962C8B-B14F-4D97-AF65-F5344CB8AC3E}">
        <p14:creationId xmlns:p14="http://schemas.microsoft.com/office/powerpoint/2010/main" val="23778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9" y="1603666"/>
            <a:ext cx="5426381" cy="35241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47739" y="1648854"/>
            <a:ext cx="4377794" cy="4759146"/>
          </a:xfrm>
        </p:spPr>
        <p:txBody>
          <a:bodyPr/>
          <a:lstStyle/>
          <a:p>
            <a:pPr algn="ctr"/>
            <a:r>
              <a:rPr lang="en-GB" dirty="0" smtClean="0"/>
              <a:t>Multiple storages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DePFET</a:t>
            </a:r>
            <a:r>
              <a:rPr lang="en-GB" dirty="0" smtClean="0"/>
              <a:t> layouts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26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92894" y="4754676"/>
            <a:ext cx="3362008" cy="1505800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Infinipix</a:t>
            </a:r>
            <a:endParaRPr lang="en-GB" dirty="0" smtClean="0"/>
          </a:p>
          <a:p>
            <a:r>
              <a:rPr lang="en-GB" dirty="0" smtClean="0"/>
              <a:t>2 storage nodes</a:t>
            </a:r>
          </a:p>
          <a:p>
            <a:r>
              <a:rPr lang="en-GB" dirty="0" smtClean="0"/>
              <a:t>selectable charge collection</a:t>
            </a:r>
          </a:p>
          <a:p>
            <a:r>
              <a:rPr lang="en-GB" dirty="0" smtClean="0"/>
              <a:t>suppress rolling shutter effects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64" y="2112132"/>
            <a:ext cx="4300032" cy="2790067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3846002" y="4754676"/>
            <a:ext cx="3751263" cy="1505800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Quadropix</a:t>
            </a:r>
            <a:endParaRPr lang="en-GB" dirty="0" smtClean="0"/>
          </a:p>
          <a:p>
            <a:r>
              <a:rPr lang="en-GB" dirty="0" smtClean="0"/>
              <a:t>4 storage nodes</a:t>
            </a:r>
          </a:p>
          <a:p>
            <a:r>
              <a:rPr lang="en-GB" dirty="0" smtClean="0"/>
              <a:t>selectable charge collection</a:t>
            </a:r>
          </a:p>
          <a:p>
            <a:r>
              <a:rPr lang="en-GB" dirty="0" smtClean="0"/>
              <a:t>suited for high precision polarimetry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597265" y="1709446"/>
            <a:ext cx="3895194" cy="4759146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 smtClean="0"/>
              <a:t>RNDR</a:t>
            </a:r>
            <a:r>
              <a:rPr lang="en-GB" dirty="0" smtClean="0"/>
              <a:t> </a:t>
            </a:r>
            <a:r>
              <a:rPr lang="en-GB" dirty="0" err="1" smtClean="0"/>
              <a:t>DePFETs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15898" r="31863" b="25761"/>
          <a:stretch/>
        </p:blipFill>
        <p:spPr>
          <a:xfrm>
            <a:off x="8189251" y="2480366"/>
            <a:ext cx="2481943" cy="2252134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7961118" y="4868605"/>
            <a:ext cx="3641408" cy="1505800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repetitive non destructive readout (</a:t>
            </a:r>
            <a:r>
              <a:rPr lang="en-GB" dirty="0" err="1" smtClean="0"/>
              <a:t>RNDR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subelectron</a:t>
            </a:r>
            <a:r>
              <a:rPr lang="en-GB" dirty="0" smtClean="0"/>
              <a:t> noise</a:t>
            </a:r>
          </a:p>
          <a:p>
            <a:r>
              <a:rPr lang="en-GB" dirty="0" smtClean="0"/>
              <a:t>single electron resolution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62430" y="2732219"/>
            <a:ext cx="227564" cy="323909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0830" y="348311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35677" y="3111235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9135" y="3886794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70903" y="3485889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TG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14340" y="3771180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05952" y="3345210"/>
            <a:ext cx="227564" cy="323909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0025" y="3317952"/>
            <a:ext cx="227564" cy="323909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21678" y="3166920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9592" y="3501460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4477" y="3045515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5737" y="361184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G2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51869" y="281886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8851" y="3900203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12164" y="2408776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12163" y="4263332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8406" y="2440096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68405" y="4294652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D3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17519" y="3865411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05142" y="346510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29121" y="3294358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0776" y="3311485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7921" y="3345210"/>
            <a:ext cx="281647" cy="312500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r>
              <a:rPr lang="en-GB" dirty="0" smtClean="0"/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17624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HLL</a:t>
            </a:r>
            <a:r>
              <a:rPr lang="en-US" cap="none" dirty="0" smtClean="0"/>
              <a:t> in a nutshell</a:t>
            </a:r>
            <a:endParaRPr lang="en-US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3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34" name="TextBox 47">
            <a:extLst>
              <a:ext uri="{FF2B5EF4-FFF2-40B4-BE49-F238E27FC236}">
                <a16:creationId xmlns:a16="http://schemas.microsoft.com/office/drawing/2014/main" id="{7858D3DC-8B99-E24F-83AC-695A86201CF2}"/>
              </a:ext>
            </a:extLst>
          </p:cNvPr>
          <p:cNvSpPr txBox="1"/>
          <p:nvPr/>
        </p:nvSpPr>
        <p:spPr>
          <a:xfrm>
            <a:off x="1853306" y="1973583"/>
            <a:ext cx="2992944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Segoe UI"/>
              </a:rPr>
              <a:t>Idea for a scientific experiment</a:t>
            </a:r>
          </a:p>
          <a:p>
            <a:r>
              <a:rPr lang="en-US" sz="1100" dirty="0">
                <a:solidFill>
                  <a:srgbClr val="000000"/>
                </a:solidFill>
                <a:latin typeface="Segoe UI"/>
              </a:rPr>
              <a:t>within the research institutes</a:t>
            </a:r>
          </a:p>
        </p:txBody>
      </p:sp>
      <p:sp>
        <p:nvSpPr>
          <p:cNvPr id="35" name="Rounded Rectangle 49">
            <a:extLst>
              <a:ext uri="{FF2B5EF4-FFF2-40B4-BE49-F238E27FC236}">
                <a16:creationId xmlns:a16="http://schemas.microsoft.com/office/drawing/2014/main" id="{CF813A8A-90D6-3242-8E50-509FC9BF699C}"/>
              </a:ext>
            </a:extLst>
          </p:cNvPr>
          <p:cNvSpPr/>
          <p:nvPr/>
        </p:nvSpPr>
        <p:spPr bwMode="auto">
          <a:xfrm>
            <a:off x="2435541" y="2840976"/>
            <a:ext cx="7771449" cy="2268000"/>
          </a:xfrm>
          <a:prstGeom prst="roundRect">
            <a:avLst/>
          </a:prstGeom>
          <a:solidFill>
            <a:srgbClr val="AAE2CA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6" name="TextBox 50">
            <a:extLst>
              <a:ext uri="{FF2B5EF4-FFF2-40B4-BE49-F238E27FC236}">
                <a16:creationId xmlns:a16="http://schemas.microsoft.com/office/drawing/2014/main" id="{9DA6FC64-D703-DC44-9D88-E8D9FBA48E5C}"/>
              </a:ext>
            </a:extLst>
          </p:cNvPr>
          <p:cNvSpPr txBox="1"/>
          <p:nvPr/>
        </p:nvSpPr>
        <p:spPr>
          <a:xfrm>
            <a:off x="2514219" y="3431316"/>
            <a:ext cx="1293944" cy="430517"/>
          </a:xfrm>
          <a:prstGeom prst="rect">
            <a:avLst/>
          </a:prstGeom>
          <a:solidFill>
            <a:srgbClr val="AAE2CA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Ideas, simulations,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development</a:t>
            </a:r>
          </a:p>
        </p:txBody>
      </p:sp>
      <p:sp>
        <p:nvSpPr>
          <p:cNvPr id="37" name="Rectangle 51">
            <a:extLst>
              <a:ext uri="{FF2B5EF4-FFF2-40B4-BE49-F238E27FC236}">
                <a16:creationId xmlns:a16="http://schemas.microsoft.com/office/drawing/2014/main" id="{839071D8-1CD5-AA40-81A9-4B7415A08129}"/>
              </a:ext>
            </a:extLst>
          </p:cNvPr>
          <p:cNvSpPr/>
          <p:nvPr/>
        </p:nvSpPr>
        <p:spPr>
          <a:xfrm>
            <a:off x="4553890" y="3394199"/>
            <a:ext cx="2448272" cy="597941"/>
          </a:xfrm>
          <a:prstGeom prst="rect">
            <a:avLst/>
          </a:prstGeom>
          <a:solidFill>
            <a:srgbClr val="AAE2CA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Fabrication, </a:t>
            </a:r>
            <a:b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operational parameter extraction </a:t>
            </a:r>
            <a:b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quality control</a:t>
            </a:r>
          </a:p>
        </p:txBody>
      </p:sp>
      <p:sp>
        <p:nvSpPr>
          <p:cNvPr id="38" name="Rectangle 53">
            <a:extLst>
              <a:ext uri="{FF2B5EF4-FFF2-40B4-BE49-F238E27FC236}">
                <a16:creationId xmlns:a16="http://schemas.microsoft.com/office/drawing/2014/main" id="{55C39B8D-3B36-3F4B-B6AD-4897F450AFED}"/>
              </a:ext>
            </a:extLst>
          </p:cNvPr>
          <p:cNvSpPr/>
          <p:nvPr/>
        </p:nvSpPr>
        <p:spPr>
          <a:xfrm>
            <a:off x="7707187" y="3383480"/>
            <a:ext cx="2345188" cy="597941"/>
          </a:xfrm>
          <a:prstGeom prst="rect">
            <a:avLst/>
          </a:prstGeom>
          <a:solidFill>
            <a:srgbClr val="AAE2CA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Testing, </a:t>
            </a:r>
            <a:b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system development,</a:t>
            </a:r>
            <a:b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qualification</a:t>
            </a:r>
          </a:p>
        </p:txBody>
      </p:sp>
      <p:grpSp>
        <p:nvGrpSpPr>
          <p:cNvPr id="39" name="Group 22">
            <a:extLst>
              <a:ext uri="{FF2B5EF4-FFF2-40B4-BE49-F238E27FC236}">
                <a16:creationId xmlns:a16="http://schemas.microsoft.com/office/drawing/2014/main" id="{9FCE3202-B7E2-D443-9BE7-9447B4D4D853}"/>
              </a:ext>
            </a:extLst>
          </p:cNvPr>
          <p:cNvGrpSpPr/>
          <p:nvPr/>
        </p:nvGrpSpPr>
        <p:grpSpPr>
          <a:xfrm>
            <a:off x="2831352" y="2523375"/>
            <a:ext cx="246090" cy="843191"/>
            <a:chOff x="1433715" y="1333135"/>
            <a:chExt cx="246090" cy="843191"/>
          </a:xfrm>
        </p:grpSpPr>
        <p:cxnSp>
          <p:nvCxnSpPr>
            <p:cNvPr id="40" name="Straight Arrow Connector 57">
              <a:extLst>
                <a:ext uri="{FF2B5EF4-FFF2-40B4-BE49-F238E27FC236}">
                  <a16:creationId xmlns:a16="http://schemas.microsoft.com/office/drawing/2014/main" id="{4B8978A2-48A3-1742-9A7F-6F7558A8B1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33715" y="1374336"/>
              <a:ext cx="0" cy="801990"/>
            </a:xfrm>
            <a:prstGeom prst="straightConnector1">
              <a:avLst/>
            </a:prstGeom>
            <a:solidFill>
              <a:srgbClr val="FFFFFF"/>
            </a:solidFill>
            <a:ln w="41275" cap="flat" cmpd="sng" algn="ctr">
              <a:solidFill>
                <a:srgbClr val="AAE2C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58">
              <a:extLst>
                <a:ext uri="{FF2B5EF4-FFF2-40B4-BE49-F238E27FC236}">
                  <a16:creationId xmlns:a16="http://schemas.microsoft.com/office/drawing/2014/main" id="{DBF23B82-D971-B04A-9C5E-4267FD3B6C4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79805" y="1333135"/>
              <a:ext cx="0" cy="801990"/>
            </a:xfrm>
            <a:prstGeom prst="straightConnector1">
              <a:avLst/>
            </a:prstGeom>
            <a:solidFill>
              <a:srgbClr val="FFFFFF"/>
            </a:solidFill>
            <a:ln w="41275" cap="flat" cmpd="sng" algn="ctr">
              <a:solidFill>
                <a:srgbClr val="AAE2C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2" name="Straight Arrow Connector 59">
            <a:extLst>
              <a:ext uri="{FF2B5EF4-FFF2-40B4-BE49-F238E27FC236}">
                <a16:creationId xmlns:a16="http://schemas.microsoft.com/office/drawing/2014/main" id="{DAD3D7DA-6661-E748-8A24-6877D9B89F0B}"/>
              </a:ext>
            </a:extLst>
          </p:cNvPr>
          <p:cNvCxnSpPr>
            <a:cxnSpLocks/>
          </p:cNvCxnSpPr>
          <p:nvPr/>
        </p:nvCxnSpPr>
        <p:spPr bwMode="auto">
          <a:xfrm>
            <a:off x="5156548" y="2257551"/>
            <a:ext cx="3691229" cy="1058634"/>
          </a:xfrm>
          <a:prstGeom prst="straightConnector1">
            <a:avLst/>
          </a:prstGeom>
          <a:solidFill>
            <a:srgbClr val="FFFFFF"/>
          </a:solidFill>
          <a:ln w="41275" cap="flat" cmpd="sng" algn="ctr">
            <a:solidFill>
              <a:srgbClr val="AAE2C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60">
            <a:extLst>
              <a:ext uri="{FF2B5EF4-FFF2-40B4-BE49-F238E27FC236}">
                <a16:creationId xmlns:a16="http://schemas.microsoft.com/office/drawing/2014/main" id="{9582E9D0-60F1-8F49-9CBC-8A041B525E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97738" y="2372316"/>
            <a:ext cx="3225153" cy="918058"/>
          </a:xfrm>
          <a:prstGeom prst="straightConnector1">
            <a:avLst/>
          </a:prstGeom>
          <a:solidFill>
            <a:srgbClr val="FFFFFF"/>
          </a:solidFill>
          <a:ln w="41275" cap="flat" cmpd="sng" algn="ctr">
            <a:solidFill>
              <a:srgbClr val="AAE2C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61">
            <a:extLst>
              <a:ext uri="{FF2B5EF4-FFF2-40B4-BE49-F238E27FC236}">
                <a16:creationId xmlns:a16="http://schemas.microsoft.com/office/drawing/2014/main" id="{A62A925E-C2C6-674E-A30A-715164E21DEB}"/>
              </a:ext>
            </a:extLst>
          </p:cNvPr>
          <p:cNvCxnSpPr/>
          <p:nvPr/>
        </p:nvCxnSpPr>
        <p:spPr bwMode="auto">
          <a:xfrm>
            <a:off x="3914429" y="3682450"/>
            <a:ext cx="557042" cy="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AAE2C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62">
            <a:extLst>
              <a:ext uri="{FF2B5EF4-FFF2-40B4-BE49-F238E27FC236}">
                <a16:creationId xmlns:a16="http://schemas.microsoft.com/office/drawing/2014/main" id="{C151F886-CA44-7C40-9A38-BC67DDD7292D}"/>
              </a:ext>
            </a:extLst>
          </p:cNvPr>
          <p:cNvCxnSpPr/>
          <p:nvPr/>
        </p:nvCxnSpPr>
        <p:spPr bwMode="auto">
          <a:xfrm>
            <a:off x="7057907" y="3672533"/>
            <a:ext cx="557042" cy="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AAE2CA">
                <a:lumMod val="5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6" name="Group 24">
            <a:extLst>
              <a:ext uri="{FF2B5EF4-FFF2-40B4-BE49-F238E27FC236}">
                <a16:creationId xmlns:a16="http://schemas.microsoft.com/office/drawing/2014/main" id="{4C9FA9D6-183D-E04A-80FB-A0F4C543EF9A}"/>
              </a:ext>
            </a:extLst>
          </p:cNvPr>
          <p:cNvGrpSpPr/>
          <p:nvPr/>
        </p:nvGrpSpPr>
        <p:grpSpPr>
          <a:xfrm>
            <a:off x="7920699" y="4299022"/>
            <a:ext cx="2430463" cy="1829436"/>
            <a:chOff x="6523062" y="2563268"/>
            <a:chExt cx="2430463" cy="18294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52F95DE-CB01-5D4C-81EB-F5651B7CB19C}"/>
                </a:ext>
              </a:extLst>
            </p:cNvPr>
            <p:cNvSpPr/>
            <p:nvPr/>
          </p:nvSpPr>
          <p:spPr>
            <a:xfrm>
              <a:off x="6523062" y="3961817"/>
              <a:ext cx="2430463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  <a:t>Scientific experiment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  <a:t>performed by the institute</a:t>
              </a:r>
            </a:p>
          </p:txBody>
        </p:sp>
        <p:sp>
          <p:nvSpPr>
            <p:cNvPr id="48" name="TextBox 56">
              <a:extLst>
                <a:ext uri="{FF2B5EF4-FFF2-40B4-BE49-F238E27FC236}">
                  <a16:creationId xmlns:a16="http://schemas.microsoft.com/office/drawing/2014/main" id="{8C92EBAA-6CA9-3845-A6EA-8B0351A6F508}"/>
                </a:ext>
              </a:extLst>
            </p:cNvPr>
            <p:cNvSpPr txBox="1"/>
            <p:nvPr/>
          </p:nvSpPr>
          <p:spPr>
            <a:xfrm>
              <a:off x="6966063" y="3097651"/>
              <a:ext cx="1133644" cy="597941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  <a:t>Assembly ,</a:t>
              </a:r>
              <a:b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</a:b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  <a:t>integration,</a:t>
              </a:r>
              <a:b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</a:b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rPr>
                <a:t>test, verification</a:t>
              </a:r>
            </a:p>
          </p:txBody>
        </p:sp>
        <p:cxnSp>
          <p:nvCxnSpPr>
            <p:cNvPr id="49" name="Straight Arrow Connector 63">
              <a:extLst>
                <a:ext uri="{FF2B5EF4-FFF2-40B4-BE49-F238E27FC236}">
                  <a16:creationId xmlns:a16="http://schemas.microsoft.com/office/drawing/2014/main" id="{DC664DD5-58F7-B74C-AAE8-57E6FE53FF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24615" y="2563268"/>
              <a:ext cx="1" cy="385862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AAE2C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64">
              <a:extLst>
                <a:ext uri="{FF2B5EF4-FFF2-40B4-BE49-F238E27FC236}">
                  <a16:creationId xmlns:a16="http://schemas.microsoft.com/office/drawing/2014/main" id="{E6B6E9DC-28B0-0F4B-AAEC-310B12F9937A}"/>
                </a:ext>
              </a:extLst>
            </p:cNvPr>
            <p:cNvCxnSpPr/>
            <p:nvPr/>
          </p:nvCxnSpPr>
          <p:spPr bwMode="auto">
            <a:xfrm>
              <a:off x="7532885" y="3723785"/>
              <a:ext cx="0" cy="288032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AAE2C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TextBox 69">
            <a:extLst>
              <a:ext uri="{FF2B5EF4-FFF2-40B4-BE49-F238E27FC236}">
                <a16:creationId xmlns:a16="http://schemas.microsoft.com/office/drawing/2014/main" id="{1E8E335E-866C-C543-B7A9-C4FE66847F99}"/>
              </a:ext>
            </a:extLst>
          </p:cNvPr>
          <p:cNvSpPr txBox="1"/>
          <p:nvPr/>
        </p:nvSpPr>
        <p:spPr>
          <a:xfrm>
            <a:off x="9165559" y="2941766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CC99">
                    <a:lumMod val="50000"/>
                  </a:srgbClr>
                </a:solidFill>
                <a:latin typeface="Segoe UI"/>
              </a:rPr>
              <a:t>MPG HLL</a:t>
            </a:r>
          </a:p>
        </p:txBody>
      </p:sp>
      <p:grpSp>
        <p:nvGrpSpPr>
          <p:cNvPr id="52" name="Group 70">
            <a:extLst>
              <a:ext uri="{FF2B5EF4-FFF2-40B4-BE49-F238E27FC236}">
                <a16:creationId xmlns:a16="http://schemas.microsoft.com/office/drawing/2014/main" id="{00A9CB5B-8BFE-C54F-B649-A11743C4F87A}"/>
              </a:ext>
            </a:extLst>
          </p:cNvPr>
          <p:cNvGrpSpPr/>
          <p:nvPr/>
        </p:nvGrpSpPr>
        <p:grpSpPr>
          <a:xfrm>
            <a:off x="2037973" y="2372316"/>
            <a:ext cx="2118938" cy="2664306"/>
            <a:chOff x="263231" y="3048092"/>
            <a:chExt cx="2118938" cy="2664306"/>
          </a:xfrm>
        </p:grpSpPr>
        <p:grpSp>
          <p:nvGrpSpPr>
            <p:cNvPr id="53" name="Group 71">
              <a:extLst>
                <a:ext uri="{FF2B5EF4-FFF2-40B4-BE49-F238E27FC236}">
                  <a16:creationId xmlns:a16="http://schemas.microsoft.com/office/drawing/2014/main" id="{90BC876E-1070-C94F-BC30-FC186E0CFC33}"/>
                </a:ext>
              </a:extLst>
            </p:cNvPr>
            <p:cNvGrpSpPr/>
            <p:nvPr/>
          </p:nvGrpSpPr>
          <p:grpSpPr>
            <a:xfrm>
              <a:off x="860164" y="5049179"/>
              <a:ext cx="1522005" cy="663219"/>
              <a:chOff x="860164" y="5049179"/>
              <a:chExt cx="1522005" cy="663219"/>
            </a:xfrm>
          </p:grpSpPr>
          <p:sp>
            <p:nvSpPr>
              <p:cNvPr id="55" name="Rounded Rectangle 77">
                <a:extLst>
                  <a:ext uri="{FF2B5EF4-FFF2-40B4-BE49-F238E27FC236}">
                    <a16:creationId xmlns:a16="http://schemas.microsoft.com/office/drawing/2014/main" id="{0C344B72-288C-E04D-9BB0-ECA13D8C3B2C}"/>
                  </a:ext>
                </a:extLst>
              </p:cNvPr>
              <p:cNvSpPr/>
              <p:nvPr/>
            </p:nvSpPr>
            <p:spPr bwMode="auto">
              <a:xfrm>
                <a:off x="860164" y="5049179"/>
                <a:ext cx="1522005" cy="663219"/>
              </a:xfrm>
              <a:prstGeom prst="roundRect">
                <a:avLst/>
              </a:prstGeom>
              <a:solidFill>
                <a:srgbClr val="AAE2CA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</a:endParaRPr>
              </a:p>
            </p:txBody>
          </p:sp>
          <p:sp>
            <p:nvSpPr>
              <p:cNvPr id="56" name="TextBox 76">
                <a:extLst>
                  <a:ext uri="{FF2B5EF4-FFF2-40B4-BE49-F238E27FC236}">
                    <a16:creationId xmlns:a16="http://schemas.microsoft.com/office/drawing/2014/main" id="{493BDD21-A016-2743-A86F-AF6689358521}"/>
                  </a:ext>
                </a:extLst>
              </p:cNvPr>
              <p:cNvSpPr txBox="1"/>
              <p:nvPr/>
            </p:nvSpPr>
            <p:spPr>
              <a:xfrm>
                <a:off x="1049779" y="5114781"/>
                <a:ext cx="98777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</a:rPr>
                  <a:t>MPG HLL R&amp;D</a:t>
                </a:r>
              </a:p>
            </p:txBody>
          </p:sp>
        </p:grpSp>
        <p:cxnSp>
          <p:nvCxnSpPr>
            <p:cNvPr id="54" name="Elbow Connector 72">
              <a:extLst>
                <a:ext uri="{FF2B5EF4-FFF2-40B4-BE49-F238E27FC236}">
                  <a16:creationId xmlns:a16="http://schemas.microsoft.com/office/drawing/2014/main" id="{0AA11DAD-C374-F84D-ABC4-3A8D5887A2A2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V="1">
              <a:off x="-655284" y="3966607"/>
              <a:ext cx="2545401" cy="708372"/>
            </a:xfrm>
            <a:prstGeom prst="bentConnector3">
              <a:avLst>
                <a:gd name="adj1" fmla="val -551"/>
              </a:avLst>
            </a:prstGeom>
            <a:solidFill>
              <a:srgbClr val="FFFFFF"/>
            </a:solidFill>
            <a:ln w="38100" cap="flat" cmpd="sng" algn="ctr">
              <a:solidFill>
                <a:srgbClr val="AAE2CA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Rounded Rectangle 81">
            <a:extLst>
              <a:ext uri="{FF2B5EF4-FFF2-40B4-BE49-F238E27FC236}">
                <a16:creationId xmlns:a16="http://schemas.microsoft.com/office/drawing/2014/main" id="{B00F7E56-34AC-4B49-9964-C8918FC73356}"/>
              </a:ext>
            </a:extLst>
          </p:cNvPr>
          <p:cNvSpPr/>
          <p:nvPr/>
        </p:nvSpPr>
        <p:spPr bwMode="auto">
          <a:xfrm>
            <a:off x="7800932" y="2012970"/>
            <a:ext cx="2052228" cy="510778"/>
          </a:xfrm>
          <a:prstGeom prst="roundRect">
            <a:avLst/>
          </a:prstGeom>
          <a:solidFill>
            <a:srgbClr val="AAE2CA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Optimal sensor for the given science case </a:t>
            </a:r>
          </a:p>
        </p:txBody>
      </p:sp>
      <p:grpSp>
        <p:nvGrpSpPr>
          <p:cNvPr id="58" name="Group 82">
            <a:extLst>
              <a:ext uri="{FF2B5EF4-FFF2-40B4-BE49-F238E27FC236}">
                <a16:creationId xmlns:a16="http://schemas.microsoft.com/office/drawing/2014/main" id="{F4D2D056-B2D4-DC45-B253-D24D4D7BE377}"/>
              </a:ext>
            </a:extLst>
          </p:cNvPr>
          <p:cNvGrpSpPr/>
          <p:nvPr/>
        </p:nvGrpSpPr>
        <p:grpSpPr>
          <a:xfrm>
            <a:off x="3557138" y="2780187"/>
            <a:ext cx="1872993" cy="468794"/>
            <a:chOff x="5315585" y="1213707"/>
            <a:chExt cx="1872993" cy="468794"/>
          </a:xfrm>
          <a:solidFill>
            <a:srgbClr val="00CC99">
              <a:lumMod val="75000"/>
            </a:srgbClr>
          </a:solidFill>
        </p:grpSpPr>
        <p:sp>
          <p:nvSpPr>
            <p:cNvPr id="59" name="U-Turn Arrow 83">
              <a:extLst>
                <a:ext uri="{FF2B5EF4-FFF2-40B4-BE49-F238E27FC236}">
                  <a16:creationId xmlns:a16="http://schemas.microsoft.com/office/drawing/2014/main" id="{D8BD5AF1-C313-1B43-8ABE-3024D703FF8E}"/>
                </a:ext>
              </a:extLst>
            </p:cNvPr>
            <p:cNvSpPr/>
            <p:nvPr/>
          </p:nvSpPr>
          <p:spPr bwMode="auto">
            <a:xfrm rot="5400000" flipH="1">
              <a:off x="6470774" y="925671"/>
              <a:ext cx="429768" cy="1005840"/>
            </a:xfrm>
            <a:prstGeom prst="uturnArrow">
              <a:avLst/>
            </a:prstGeom>
            <a:grpFill/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60" name="U-Turn Arrow 84">
              <a:extLst>
                <a:ext uri="{FF2B5EF4-FFF2-40B4-BE49-F238E27FC236}">
                  <a16:creationId xmlns:a16="http://schemas.microsoft.com/office/drawing/2014/main" id="{9FB7A64E-855A-FB45-82DB-98C632F1E6C0}"/>
                </a:ext>
              </a:extLst>
            </p:cNvPr>
            <p:cNvSpPr/>
            <p:nvPr/>
          </p:nvSpPr>
          <p:spPr bwMode="auto">
            <a:xfrm rot="5400000" flipV="1">
              <a:off x="5602110" y="963186"/>
              <a:ext cx="432790" cy="1005840"/>
            </a:xfrm>
            <a:prstGeom prst="uturnArrow">
              <a:avLst/>
            </a:prstGeom>
            <a:grpFill/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34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(some)</a:t>
            </a:r>
            <a:r>
              <a:rPr lang="en-US" dirty="0" smtClean="0"/>
              <a:t> </a:t>
            </a:r>
            <a:r>
              <a:rPr lang="en-US" dirty="0" err="1" smtClean="0"/>
              <a:t>HLL</a:t>
            </a:r>
            <a:r>
              <a:rPr lang="en-US" dirty="0" smtClean="0"/>
              <a:t> </a:t>
            </a:r>
            <a:r>
              <a:rPr lang="en-US" cap="none" dirty="0" smtClean="0"/>
              <a:t>Sensor examples</a:t>
            </a:r>
            <a:endParaRPr lang="en-US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4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grpSp>
        <p:nvGrpSpPr>
          <p:cNvPr id="7" name="グループ化 13"/>
          <p:cNvGrpSpPr/>
          <p:nvPr/>
        </p:nvGrpSpPr>
        <p:grpSpPr>
          <a:xfrm>
            <a:off x="5548603" y="1806201"/>
            <a:ext cx="2826213" cy="1960873"/>
            <a:chOff x="467545" y="751911"/>
            <a:chExt cx="8030207" cy="554494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線矢印コネクタ 6"/>
            <p:cNvCxnSpPr/>
            <p:nvPr/>
          </p:nvCxnSpPr>
          <p:spPr>
            <a:xfrm>
              <a:off x="539552" y="2348880"/>
              <a:ext cx="2201437" cy="519233"/>
            </a:xfrm>
            <a:prstGeom prst="straightConnector1">
              <a:avLst/>
            </a:prstGeom>
            <a:ln w="28575" cmpd="sng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7"/>
            <p:cNvSpPr txBox="1"/>
            <p:nvPr/>
          </p:nvSpPr>
          <p:spPr>
            <a:xfrm>
              <a:off x="467545" y="2733665"/>
              <a:ext cx="1971389" cy="1131428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 smtClean="0">
                  <a:solidFill>
                    <a:srgbClr val="0000FF"/>
                  </a:solidFill>
                </a:rPr>
                <a:t>electron  (7GeV)</a:t>
              </a:r>
              <a:endParaRPr kumimoji="1" lang="ja-JP" altLang="en-US" sz="1000" dirty="0">
                <a:solidFill>
                  <a:srgbClr val="0000FF"/>
                </a:solidFill>
              </a:endParaRPr>
            </a:p>
          </p:txBody>
        </p:sp>
        <p:cxnSp>
          <p:nvCxnSpPr>
            <p:cNvPr id="11" name="直線矢印コネクタ 8"/>
            <p:cNvCxnSpPr/>
            <p:nvPr/>
          </p:nvCxnSpPr>
          <p:spPr>
            <a:xfrm>
              <a:off x="6893185" y="3882405"/>
              <a:ext cx="1604567" cy="410691"/>
            </a:xfrm>
            <a:prstGeom prst="straightConnector1">
              <a:avLst/>
            </a:prstGeom>
            <a:ln w="28575" cmpd="sng">
              <a:noFill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9"/>
            <p:cNvSpPr txBox="1"/>
            <p:nvPr/>
          </p:nvSpPr>
          <p:spPr>
            <a:xfrm>
              <a:off x="6464464" y="4284682"/>
              <a:ext cx="2017675" cy="1131428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 smtClean="0">
                  <a:solidFill>
                    <a:srgbClr val="FF0000"/>
                  </a:solidFill>
                </a:rPr>
                <a:t>positron (4GeV)</a:t>
              </a:r>
              <a:endParaRPr kumimoji="1" lang="ja-JP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3" name="角丸四角形吹き出し 17"/>
            <p:cNvSpPr/>
            <p:nvPr/>
          </p:nvSpPr>
          <p:spPr>
            <a:xfrm>
              <a:off x="717509" y="5208487"/>
              <a:ext cx="3031301" cy="967462"/>
            </a:xfrm>
            <a:prstGeom prst="wedgeRoundRectCallout">
              <a:avLst>
                <a:gd name="adj1" fmla="val 54221"/>
                <a:gd name="adj2" fmla="val -258369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 w="28575" cmpd="sng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800" dirty="0" smtClean="0"/>
                <a:t>Vertex Detector</a:t>
              </a:r>
            </a:p>
            <a:p>
              <a:r>
                <a:rPr kumimoji="1" lang="en-US" altLang="ja-JP" sz="800" dirty="0" smtClean="0"/>
                <a:t>2 layers DEPFET </a:t>
              </a:r>
              <a:br>
                <a:rPr kumimoji="1" lang="en-US" altLang="ja-JP" sz="800" dirty="0" smtClean="0"/>
              </a:br>
              <a:r>
                <a:rPr kumimoji="1" lang="en-US" altLang="ja-JP" sz="800" dirty="0" smtClean="0"/>
                <a:t>+ 4 layers DSSD</a:t>
              </a:r>
            </a:p>
          </p:txBody>
        </p:sp>
      </p:grpSp>
      <p:sp>
        <p:nvSpPr>
          <p:cNvPr id="14" name="TextBox 85"/>
          <p:cNvSpPr txBox="1"/>
          <p:nvPr/>
        </p:nvSpPr>
        <p:spPr>
          <a:xfrm>
            <a:off x="5822268" y="1390017"/>
            <a:ext cx="2265748" cy="338554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</a:rPr>
              <a:t>DePFETs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 at KEK - Japan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feld 21"/>
          <p:cNvSpPr txBox="1"/>
          <p:nvPr/>
        </p:nvSpPr>
        <p:spPr>
          <a:xfrm>
            <a:off x="5845689" y="3859852"/>
            <a:ext cx="1792688" cy="4223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/>
              <a:t>DePFET</a:t>
            </a:r>
            <a:r>
              <a:rPr lang="de-DE" sz="1200" dirty="0" smtClean="0"/>
              <a:t> </a:t>
            </a:r>
            <a:r>
              <a:rPr lang="de-DE" sz="1200" dirty="0" err="1" smtClean="0"/>
              <a:t>particle</a:t>
            </a:r>
            <a:r>
              <a:rPr lang="de-DE" sz="1200" dirty="0" smtClean="0"/>
              <a:t> </a:t>
            </a:r>
            <a:r>
              <a:rPr lang="de-DE" sz="1200" dirty="0" err="1" smtClean="0"/>
              <a:t>tracking</a:t>
            </a:r>
            <a:endParaRPr lang="de-DE" sz="1200" dirty="0" smtClean="0"/>
          </a:p>
        </p:txBody>
      </p:sp>
      <p:pic>
        <p:nvPicPr>
          <p:cNvPr id="16" name="Picture 6" descr="D:\axb\Promotion\thesis\bilder_2\Introduction\ATHE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424" y="2901059"/>
            <a:ext cx="2794335" cy="18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20"/>
          <p:cNvSpPr/>
          <p:nvPr/>
        </p:nvSpPr>
        <p:spPr>
          <a:xfrm>
            <a:off x="8931621" y="2559907"/>
            <a:ext cx="213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WFI aboard Athena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Rechteck 23"/>
          <p:cNvSpPr/>
          <p:nvPr/>
        </p:nvSpPr>
        <p:spPr>
          <a:xfrm>
            <a:off x="8633424" y="4959819"/>
            <a:ext cx="2794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DePFET</a:t>
            </a:r>
            <a:r>
              <a:rPr lang="en-US" sz="1200" dirty="0" smtClean="0"/>
              <a:t> - X-ray </a:t>
            </a:r>
            <a:r>
              <a:rPr lang="en-US" sz="1200" dirty="0" smtClean="0"/>
              <a:t>imaging </a:t>
            </a:r>
            <a:r>
              <a:rPr lang="en-US" sz="1200" dirty="0" smtClean="0"/>
              <a:t>spectroscopy</a:t>
            </a:r>
          </a:p>
          <a:p>
            <a:r>
              <a:rPr lang="en-US" sz="800" dirty="0" smtClean="0"/>
              <a:t>curtesy ESA</a:t>
            </a:r>
            <a:endParaRPr lang="en-US" sz="800" dirty="0"/>
          </a:p>
        </p:txBody>
      </p:sp>
      <p:sp>
        <p:nvSpPr>
          <p:cNvPr id="19" name="Textfeld 24"/>
          <p:cNvSpPr txBox="1"/>
          <p:nvPr/>
        </p:nvSpPr>
        <p:spPr>
          <a:xfrm>
            <a:off x="10011340" y="5363199"/>
            <a:ext cx="1938998" cy="113353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We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also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produce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-SDD (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silicon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drift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detectors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Diodes</a:t>
            </a:r>
            <a:endParaRPr lang="de-DE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Avalanche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Diodes</a:t>
            </a:r>
            <a:endParaRPr lang="de-DE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-etc.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de-DE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 r="4849" b="8431"/>
          <a:stretch/>
        </p:blipFill>
        <p:spPr bwMode="auto">
          <a:xfrm>
            <a:off x="508412" y="1637752"/>
            <a:ext cx="2446176" cy="166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85"/>
          <p:cNvSpPr txBox="1"/>
          <p:nvPr/>
        </p:nvSpPr>
        <p:spPr>
          <a:xfrm>
            <a:off x="996288" y="1259398"/>
            <a:ext cx="1426994" cy="338554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</a:rPr>
              <a:t>XMM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-Newton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Rechteck 8"/>
          <p:cNvSpPr/>
          <p:nvPr/>
        </p:nvSpPr>
        <p:spPr>
          <a:xfrm>
            <a:off x="502847" y="3296682"/>
            <a:ext cx="2451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lvl="1"/>
            <a:r>
              <a:rPr lang="en-US" sz="1200" dirty="0" err="1" smtClean="0">
                <a:latin typeface="+mj-lt"/>
              </a:rPr>
              <a:t>pnCCD</a:t>
            </a:r>
            <a:endParaRPr lang="en-US" sz="1200" dirty="0" smtClean="0">
              <a:latin typeface="+mj-lt"/>
            </a:endParaRPr>
          </a:p>
          <a:p>
            <a:pPr marL="38250" lvl="1"/>
            <a:r>
              <a:rPr lang="en-US" sz="1200" kern="0" dirty="0" smtClean="0">
                <a:latin typeface="+mj-lt"/>
                <a:sym typeface="Wingdings 2"/>
              </a:rPr>
              <a:t>X-ray imaging spectroscopy</a:t>
            </a:r>
          </a:p>
          <a:p>
            <a:pPr marL="38250" lvl="1"/>
            <a:r>
              <a:rPr lang="en-US" sz="800" dirty="0"/>
              <a:t>curtesy ESA</a:t>
            </a:r>
          </a:p>
          <a:p>
            <a:pPr marL="38250" lvl="1"/>
            <a:endParaRPr lang="en-US" sz="1400" kern="0" dirty="0" smtClean="0">
              <a:latin typeface="+mj-lt"/>
              <a:sym typeface="Wingdings 2"/>
            </a:endParaRPr>
          </a:p>
          <a:p>
            <a:pPr marL="324000" lvl="1" indent="-285750">
              <a:buFont typeface="Courier New" panose="02070309020205020404" pitchFamily="49" charset="0"/>
              <a:buChar char="o"/>
            </a:pPr>
            <a:endParaRPr lang="en-US" sz="1400" kern="0" dirty="0">
              <a:latin typeface="+mj-lt"/>
              <a:sym typeface="Wingdings 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32" y="4131864"/>
            <a:ext cx="2892400" cy="1973406"/>
          </a:xfrm>
          <a:prstGeom prst="rect">
            <a:avLst/>
          </a:prstGeom>
        </p:spPr>
      </p:pic>
      <p:sp>
        <p:nvSpPr>
          <p:cNvPr id="31" name="Rechteck 23"/>
          <p:cNvSpPr/>
          <p:nvPr/>
        </p:nvSpPr>
        <p:spPr>
          <a:xfrm>
            <a:off x="3048939" y="6142528"/>
            <a:ext cx="2272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DePFET</a:t>
            </a:r>
            <a:r>
              <a:rPr lang="en-US" sz="1200" dirty="0" smtClean="0"/>
              <a:t> -planetary science</a:t>
            </a:r>
          </a:p>
          <a:p>
            <a:r>
              <a:rPr lang="en-US" sz="800" dirty="0" smtClean="0"/>
              <a:t>curtesy ESA</a:t>
            </a:r>
            <a:endParaRPr lang="en-US" sz="800" dirty="0"/>
          </a:p>
        </p:txBody>
      </p:sp>
      <p:sp>
        <p:nvSpPr>
          <p:cNvPr id="32" name="Rechteck 20"/>
          <p:cNvSpPr/>
          <p:nvPr/>
        </p:nvSpPr>
        <p:spPr>
          <a:xfrm>
            <a:off x="2440061" y="3767074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MIXS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abouard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BepiColombo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DePFET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sp>
        <p:nvSpPr>
          <p:cNvPr id="53" name="Inhaltsplatzhalter 4"/>
          <p:cNvSpPr txBox="1">
            <a:spLocks/>
          </p:cNvSpPr>
          <p:nvPr/>
        </p:nvSpPr>
        <p:spPr>
          <a:xfrm>
            <a:off x="7223468" y="1333621"/>
            <a:ext cx="5364088" cy="441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spcBef>
                <a:spcPts val="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160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16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216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MOSFET on n-substrate</a:t>
            </a:r>
          </a:p>
          <a:p>
            <a:pPr lvl="1"/>
            <a:endParaRPr lang="en-US" sz="1600" b="1" dirty="0" smtClean="0">
              <a:solidFill>
                <a:srgbClr val="005555"/>
              </a:solidFill>
              <a:latin typeface="+mj-lt"/>
            </a:endParaRPr>
          </a:p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deep-n implant below gate</a:t>
            </a:r>
          </a:p>
          <a:p>
            <a:pPr lvl="2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positive potential</a:t>
            </a:r>
            <a:endParaRPr lang="en-US" sz="1600" b="1" dirty="0" smtClean="0">
              <a:solidFill>
                <a:srgbClr val="005555"/>
              </a:solidFill>
              <a:latin typeface="+mj-lt"/>
            </a:endParaRPr>
          </a:p>
          <a:p>
            <a:pPr lvl="2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„internal gate“ (IG)</a:t>
            </a:r>
          </a:p>
          <a:p>
            <a:pPr lvl="2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conductivity  modulated by electrons</a:t>
            </a:r>
          </a:p>
          <a:p>
            <a:pPr lvl="1"/>
            <a:endParaRPr lang="en-US" sz="1600" b="1" dirty="0" smtClean="0">
              <a:solidFill>
                <a:srgbClr val="005555"/>
              </a:solidFill>
              <a:latin typeface="+mj-lt"/>
            </a:endParaRPr>
          </a:p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reset via clear and clear gate</a:t>
            </a:r>
          </a:p>
          <a:p>
            <a:pPr lvl="1"/>
            <a:endParaRPr lang="en-US" sz="1600" b="1" dirty="0" smtClean="0">
              <a:solidFill>
                <a:srgbClr val="005555"/>
              </a:solidFill>
              <a:latin typeface="+mj-lt"/>
            </a:endParaRPr>
          </a:p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good </a:t>
            </a:r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signal to noise</a:t>
            </a:r>
          </a:p>
          <a:p>
            <a:pPr lvl="1"/>
            <a:endParaRPr lang="en-US" sz="1600" b="1" dirty="0" smtClean="0">
              <a:solidFill>
                <a:srgbClr val="005555"/>
              </a:solidFill>
              <a:latin typeface="+mj-lt"/>
            </a:endParaRPr>
          </a:p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unobstructed backside contact</a:t>
            </a:r>
          </a:p>
          <a:p>
            <a:pPr lvl="1"/>
            <a:endParaRPr lang="en-US" sz="1600" b="1" dirty="0">
              <a:solidFill>
                <a:srgbClr val="005555"/>
              </a:solidFill>
              <a:latin typeface="+mj-lt"/>
            </a:endParaRPr>
          </a:p>
          <a:p>
            <a:pPr lvl="1"/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typical charge gain values ~420 </a:t>
            </a:r>
            <a:r>
              <a:rPr lang="en-US" sz="1600" b="1" dirty="0" err="1" smtClean="0">
                <a:solidFill>
                  <a:srgbClr val="005555"/>
                </a:solidFill>
                <a:latin typeface="+mj-lt"/>
              </a:rPr>
              <a:t>pA</a:t>
            </a:r>
            <a:r>
              <a:rPr lang="en-US" sz="1600" b="1" dirty="0" smtClean="0">
                <a:solidFill>
                  <a:srgbClr val="005555"/>
                </a:solidFill>
                <a:latin typeface="+mj-lt"/>
              </a:rPr>
              <a:t>/e</a:t>
            </a:r>
            <a:r>
              <a:rPr lang="en-US" sz="1600" b="1" baseline="30000" dirty="0" smtClean="0">
                <a:solidFill>
                  <a:srgbClr val="005555"/>
                </a:solidFill>
                <a:latin typeface="+mj-lt"/>
              </a:rPr>
              <a:t>-</a:t>
            </a:r>
            <a:endParaRPr lang="en-US" sz="1600" b="1" baseline="30000" dirty="0">
              <a:solidFill>
                <a:srgbClr val="005555"/>
              </a:solidFill>
              <a:latin typeface="+mj-lt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12" y="1972449"/>
            <a:ext cx="2966845" cy="292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8"/>
          <p:cNvSpPr/>
          <p:nvPr/>
        </p:nvSpPr>
        <p:spPr>
          <a:xfrm>
            <a:off x="7031461" y="5682253"/>
            <a:ext cx="4932040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91440" lvl="1" algn="l">
              <a:lnSpc>
                <a:spcPct val="125000"/>
              </a:lnSpc>
              <a:spcBef>
                <a:spcPct val="100000"/>
              </a:spcBef>
              <a:tabLst>
                <a:tab pos="1162050" algn="l"/>
                <a:tab pos="1433513" algn="l"/>
              </a:tabLst>
            </a:pPr>
            <a:r>
              <a:rPr lang="en-GB" sz="1600" dirty="0" smtClean="0">
                <a:latin typeface="+mj-lt"/>
              </a:rPr>
              <a:t>Applications:</a:t>
            </a:r>
          </a:p>
          <a:p>
            <a:pPr marL="457200" lvl="2" indent="-111125" algn="l">
              <a:lnSpc>
                <a:spcPct val="125000"/>
              </a:lnSpc>
              <a:buFontTx/>
              <a:buChar char="•"/>
              <a:tabLst>
                <a:tab pos="574675" algn="l"/>
                <a:tab pos="1433513" algn="l"/>
              </a:tabLst>
            </a:pPr>
            <a:r>
              <a:rPr lang="en-GB" sz="1600" dirty="0" smtClean="0">
                <a:latin typeface="+mj-lt"/>
              </a:rPr>
              <a:t>Belle II, </a:t>
            </a:r>
            <a:r>
              <a:rPr lang="en-GB" sz="1600" dirty="0" err="1" smtClean="0">
                <a:latin typeface="+mj-lt"/>
              </a:rPr>
              <a:t>BepiColombo</a:t>
            </a:r>
            <a:r>
              <a:rPr lang="en-GB" sz="1600" dirty="0" smtClean="0">
                <a:latin typeface="+mj-lt"/>
              </a:rPr>
              <a:t>, Athena, </a:t>
            </a:r>
            <a:r>
              <a:rPr lang="en-GB" sz="1600" dirty="0" err="1" smtClean="0">
                <a:latin typeface="+mj-lt"/>
              </a:rPr>
              <a:t>EDET</a:t>
            </a:r>
            <a:r>
              <a:rPr lang="en-GB" sz="1600" dirty="0" smtClean="0">
                <a:latin typeface="+mj-lt"/>
              </a:rPr>
              <a:t>, etc.</a:t>
            </a:r>
          </a:p>
        </p:txBody>
      </p:sp>
      <p:cxnSp>
        <p:nvCxnSpPr>
          <p:cNvPr id="57" name="Gerade Verbindung 16"/>
          <p:cNvCxnSpPr/>
          <p:nvPr/>
        </p:nvCxnSpPr>
        <p:spPr>
          <a:xfrm>
            <a:off x="4733011" y="3027780"/>
            <a:ext cx="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17"/>
          <p:cNvCxnSpPr/>
          <p:nvPr/>
        </p:nvCxnSpPr>
        <p:spPr>
          <a:xfrm>
            <a:off x="4809211" y="3027780"/>
            <a:ext cx="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19"/>
          <p:cNvCxnSpPr/>
          <p:nvPr/>
        </p:nvCxnSpPr>
        <p:spPr>
          <a:xfrm>
            <a:off x="5037811" y="2601952"/>
            <a:ext cx="0" cy="4258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20"/>
          <p:cNvCxnSpPr/>
          <p:nvPr/>
        </p:nvCxnSpPr>
        <p:spPr>
          <a:xfrm>
            <a:off x="4961611" y="3375536"/>
            <a:ext cx="5295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22"/>
          <p:cNvCxnSpPr/>
          <p:nvPr/>
        </p:nvCxnSpPr>
        <p:spPr>
          <a:xfrm>
            <a:off x="4961611" y="3148692"/>
            <a:ext cx="0" cy="4258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23"/>
          <p:cNvCxnSpPr/>
          <p:nvPr/>
        </p:nvCxnSpPr>
        <p:spPr>
          <a:xfrm>
            <a:off x="4809211" y="302778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26"/>
          <p:cNvCxnSpPr/>
          <p:nvPr/>
        </p:nvCxnSpPr>
        <p:spPr>
          <a:xfrm>
            <a:off x="4809211" y="371358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27"/>
          <p:cNvCxnSpPr/>
          <p:nvPr/>
        </p:nvCxnSpPr>
        <p:spPr>
          <a:xfrm>
            <a:off x="5037811" y="3713580"/>
            <a:ext cx="0" cy="4258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43"/>
          <p:cNvCxnSpPr/>
          <p:nvPr/>
        </p:nvCxnSpPr>
        <p:spPr>
          <a:xfrm>
            <a:off x="4448628" y="3332580"/>
            <a:ext cx="2843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15"/>
          <p:cNvSpPr/>
          <p:nvPr/>
        </p:nvSpPr>
        <p:spPr>
          <a:xfrm>
            <a:off x="4969231" y="4112728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16"/>
          <p:cNvSpPr/>
          <p:nvPr/>
        </p:nvSpPr>
        <p:spPr>
          <a:xfrm>
            <a:off x="4313911" y="3265454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lipse 17"/>
          <p:cNvSpPr/>
          <p:nvPr/>
        </p:nvSpPr>
        <p:spPr>
          <a:xfrm>
            <a:off x="4961611" y="2467700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feld 18"/>
          <p:cNvSpPr txBox="1"/>
          <p:nvPr/>
        </p:nvSpPr>
        <p:spPr>
          <a:xfrm>
            <a:off x="4635966" y="4273491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sp>
        <p:nvSpPr>
          <p:cNvPr id="70" name="Textfeld 19"/>
          <p:cNvSpPr txBox="1"/>
          <p:nvPr/>
        </p:nvSpPr>
        <p:spPr>
          <a:xfrm>
            <a:off x="4552707" y="1972449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cxnSp>
        <p:nvCxnSpPr>
          <p:cNvPr id="71" name="Gerade Verbindung 68"/>
          <p:cNvCxnSpPr/>
          <p:nvPr/>
        </p:nvCxnSpPr>
        <p:spPr>
          <a:xfrm>
            <a:off x="6033541" y="3360546"/>
            <a:ext cx="5687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21"/>
          <p:cNvSpPr/>
          <p:nvPr/>
        </p:nvSpPr>
        <p:spPr>
          <a:xfrm>
            <a:off x="6626901" y="3287504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3" name="Textfeld 23"/>
          <p:cNvSpPr txBox="1"/>
          <p:nvPr/>
        </p:nvSpPr>
        <p:spPr>
          <a:xfrm>
            <a:off x="5625738" y="3799022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</a:t>
            </a:r>
            <a:r>
              <a:rPr lang="en-US" sz="2000" dirty="0" smtClean="0">
                <a:latin typeface="Symbol" pitchFamily="18" charset="2"/>
              </a:rPr>
              <a:t>(</a:t>
            </a:r>
            <a:r>
              <a:rPr lang="en-US" sz="2000" dirty="0" smtClean="0"/>
              <a:t>t)</a:t>
            </a:r>
            <a:endParaRPr lang="en-US" sz="2000" dirty="0"/>
          </a:p>
        </p:txBody>
      </p:sp>
      <p:sp>
        <p:nvSpPr>
          <p:cNvPr id="74" name="Ellipse 24"/>
          <p:cNvSpPr/>
          <p:nvPr/>
        </p:nvSpPr>
        <p:spPr>
          <a:xfrm>
            <a:off x="5404772" y="3860662"/>
            <a:ext cx="182880" cy="1828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5" name="Ellipse 25"/>
          <p:cNvSpPr/>
          <p:nvPr/>
        </p:nvSpPr>
        <p:spPr>
          <a:xfrm>
            <a:off x="5404522" y="3949444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76" name="Gerade Verbindung 80"/>
          <p:cNvCxnSpPr/>
          <p:nvPr/>
        </p:nvCxnSpPr>
        <p:spPr>
          <a:xfrm flipH="1">
            <a:off x="5495962" y="3559217"/>
            <a:ext cx="500" cy="294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81"/>
          <p:cNvCxnSpPr/>
          <p:nvPr/>
        </p:nvCxnSpPr>
        <p:spPr>
          <a:xfrm flipH="1">
            <a:off x="5496212" y="4123493"/>
            <a:ext cx="250" cy="265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28"/>
          <p:cNvSpPr/>
          <p:nvPr/>
        </p:nvSpPr>
        <p:spPr>
          <a:xfrm>
            <a:off x="5427382" y="4388950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79" name="Gerade Verbindung 85"/>
          <p:cNvCxnSpPr/>
          <p:nvPr/>
        </p:nvCxnSpPr>
        <p:spPr>
          <a:xfrm flipH="1">
            <a:off x="5494511" y="3369254"/>
            <a:ext cx="500" cy="2215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30"/>
          <p:cNvSpPr txBox="1"/>
          <p:nvPr/>
        </p:nvSpPr>
        <p:spPr>
          <a:xfrm>
            <a:off x="5469131" y="404692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signal(t)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81" name="Gerade Verbindung 87"/>
          <p:cNvCxnSpPr/>
          <p:nvPr/>
        </p:nvCxnSpPr>
        <p:spPr>
          <a:xfrm>
            <a:off x="5497604" y="3375439"/>
            <a:ext cx="1687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57"/>
          <p:cNvCxnSpPr/>
          <p:nvPr/>
        </p:nvCxnSpPr>
        <p:spPr>
          <a:xfrm flipH="1" flipV="1">
            <a:off x="5799812" y="3117537"/>
            <a:ext cx="247649" cy="248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33"/>
          <p:cNvSpPr/>
          <p:nvPr/>
        </p:nvSpPr>
        <p:spPr>
          <a:xfrm>
            <a:off x="5666344" y="3308410"/>
            <a:ext cx="137160" cy="1342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84" name="Gerade Verbindung mit Pfeil 34"/>
          <p:cNvCxnSpPr/>
          <p:nvPr/>
        </p:nvCxnSpPr>
        <p:spPr>
          <a:xfrm>
            <a:off x="5885861" y="3087986"/>
            <a:ext cx="0" cy="3303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35"/>
          <p:cNvSpPr txBox="1"/>
          <p:nvPr/>
        </p:nvSpPr>
        <p:spPr>
          <a:xfrm>
            <a:off x="5245451" y="2716407"/>
            <a:ext cx="120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clear gate</a:t>
            </a:r>
            <a:endParaRPr lang="en-US" sz="2000" dirty="0"/>
          </a:p>
        </p:txBody>
      </p:sp>
      <p:sp>
        <p:nvSpPr>
          <p:cNvPr id="86" name="Textfeld 37"/>
          <p:cNvSpPr txBox="1"/>
          <p:nvPr/>
        </p:nvSpPr>
        <p:spPr>
          <a:xfrm>
            <a:off x="3831164" y="2865344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1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1437" y="4668832"/>
            <a:ext cx="5231680" cy="915891"/>
          </a:xfrm>
        </p:spPr>
        <p:txBody>
          <a:bodyPr/>
          <a:lstStyle/>
          <a:p>
            <a:r>
              <a:rPr lang="en-GB" dirty="0" smtClean="0"/>
              <a:t>3D device simulation - study complex geometries</a:t>
            </a:r>
          </a:p>
          <a:p>
            <a:r>
              <a:rPr lang="en-GB" dirty="0" smtClean="0"/>
              <a:t>charge collection, clear,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Device Simulations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7" y="1991076"/>
            <a:ext cx="4271548" cy="2530279"/>
          </a:xfrm>
          <a:prstGeom prst="rect">
            <a:avLst/>
          </a:prstGeom>
        </p:spPr>
      </p:pic>
      <p:pic>
        <p:nvPicPr>
          <p:cNvPr id="8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56" y="2139767"/>
            <a:ext cx="4064851" cy="2434443"/>
          </a:xfrm>
          <a:prstGeom prst="rect">
            <a:avLst/>
          </a:prstGeom>
        </p:spPr>
      </p:pic>
      <p:sp>
        <p:nvSpPr>
          <p:cNvPr id="9" name="Textfeld 70"/>
          <p:cNvSpPr txBox="1"/>
          <p:nvPr/>
        </p:nvSpPr>
        <p:spPr>
          <a:xfrm>
            <a:off x="2673131" y="1621065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10" name="Textfeld 71"/>
          <p:cNvSpPr txBox="1"/>
          <p:nvPr/>
        </p:nvSpPr>
        <p:spPr>
          <a:xfrm>
            <a:off x="2120804" y="1374457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11" name="Textfeld 72"/>
          <p:cNvSpPr txBox="1"/>
          <p:nvPr/>
        </p:nvSpPr>
        <p:spPr>
          <a:xfrm>
            <a:off x="1425594" y="1629708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sp>
        <p:nvSpPr>
          <p:cNvPr id="12" name="Textfeld 73"/>
          <p:cNvSpPr txBox="1"/>
          <p:nvPr/>
        </p:nvSpPr>
        <p:spPr>
          <a:xfrm>
            <a:off x="3384113" y="2001923"/>
            <a:ext cx="120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clear gate</a:t>
            </a:r>
            <a:endParaRPr lang="en-US" sz="2000" dirty="0"/>
          </a:p>
        </p:txBody>
      </p:sp>
      <p:cxnSp>
        <p:nvCxnSpPr>
          <p:cNvPr id="13" name="Gerader Verbinder 74"/>
          <p:cNvCxnSpPr>
            <a:stCxn id="9" idx="2"/>
          </p:cNvCxnSpPr>
          <p:nvPr/>
        </p:nvCxnSpPr>
        <p:spPr bwMode="auto">
          <a:xfrm flipH="1">
            <a:off x="3110914" y="2021175"/>
            <a:ext cx="27152" cy="64943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4" name="Gerader Verbinder 76"/>
          <p:cNvCxnSpPr>
            <a:stCxn id="17" idx="2"/>
          </p:cNvCxnSpPr>
          <p:nvPr/>
        </p:nvCxnSpPr>
        <p:spPr bwMode="auto">
          <a:xfrm flipH="1">
            <a:off x="4416436" y="2949620"/>
            <a:ext cx="334374" cy="55843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5" name="Gerader Verbinder 77"/>
          <p:cNvCxnSpPr>
            <a:stCxn id="10" idx="2"/>
          </p:cNvCxnSpPr>
          <p:nvPr/>
        </p:nvCxnSpPr>
        <p:spPr bwMode="auto">
          <a:xfrm>
            <a:off x="2463013" y="1774567"/>
            <a:ext cx="134436" cy="99012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16" name="Gerader Verbinder 78"/>
          <p:cNvCxnSpPr>
            <a:stCxn id="11" idx="2"/>
          </p:cNvCxnSpPr>
          <p:nvPr/>
        </p:nvCxnSpPr>
        <p:spPr bwMode="auto">
          <a:xfrm>
            <a:off x="1807270" y="2029818"/>
            <a:ext cx="512262" cy="933910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7" name="Textfeld 79"/>
          <p:cNvSpPr txBox="1"/>
          <p:nvPr/>
        </p:nvSpPr>
        <p:spPr>
          <a:xfrm>
            <a:off x="4390775" y="2549510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clear</a:t>
            </a:r>
            <a:endParaRPr lang="en-US" sz="2000" dirty="0"/>
          </a:p>
        </p:txBody>
      </p:sp>
      <p:sp>
        <p:nvSpPr>
          <p:cNvPr id="18" name="Textfeld 61"/>
          <p:cNvSpPr txBox="1"/>
          <p:nvPr/>
        </p:nvSpPr>
        <p:spPr>
          <a:xfrm>
            <a:off x="9045295" y="3531566"/>
            <a:ext cx="161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gate</a:t>
            </a:r>
            <a:endParaRPr lang="en-US" sz="2000" dirty="0"/>
          </a:p>
        </p:txBody>
      </p:sp>
      <p:cxnSp>
        <p:nvCxnSpPr>
          <p:cNvPr id="19" name="Gerader Verbinder 69"/>
          <p:cNvCxnSpPr/>
          <p:nvPr/>
        </p:nvCxnSpPr>
        <p:spPr bwMode="auto">
          <a:xfrm>
            <a:off x="9152824" y="2861119"/>
            <a:ext cx="654489" cy="71392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20" name="Textfeld 70"/>
          <p:cNvSpPr txBox="1"/>
          <p:nvPr/>
        </p:nvSpPr>
        <p:spPr>
          <a:xfrm>
            <a:off x="9845645" y="1628701"/>
            <a:ext cx="92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21" name="Textfeld 71"/>
          <p:cNvSpPr txBox="1"/>
          <p:nvPr/>
        </p:nvSpPr>
        <p:spPr>
          <a:xfrm>
            <a:off x="8332106" y="1473849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22" name="Textfeld 72"/>
          <p:cNvSpPr txBox="1"/>
          <p:nvPr/>
        </p:nvSpPr>
        <p:spPr>
          <a:xfrm>
            <a:off x="7076489" y="1627043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cxnSp>
        <p:nvCxnSpPr>
          <p:cNvPr id="23" name="Gerader Verbinder 74"/>
          <p:cNvCxnSpPr>
            <a:stCxn id="20" idx="2"/>
          </p:cNvCxnSpPr>
          <p:nvPr/>
        </p:nvCxnSpPr>
        <p:spPr bwMode="auto">
          <a:xfrm flipH="1">
            <a:off x="10264983" y="2028811"/>
            <a:ext cx="45597" cy="483000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4" name="Gerader Verbinder 77"/>
          <p:cNvCxnSpPr>
            <a:stCxn id="21" idx="2"/>
          </p:cNvCxnSpPr>
          <p:nvPr/>
        </p:nvCxnSpPr>
        <p:spPr bwMode="auto">
          <a:xfrm>
            <a:off x="8674315" y="1873959"/>
            <a:ext cx="15107" cy="40945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5" name="Gerader Verbinder 78"/>
          <p:cNvCxnSpPr/>
          <p:nvPr/>
        </p:nvCxnSpPr>
        <p:spPr bwMode="auto">
          <a:xfrm>
            <a:off x="7427163" y="1991076"/>
            <a:ext cx="104454" cy="52073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29" name="Content Placeholder 1"/>
          <p:cNvSpPr txBox="1">
            <a:spLocks/>
          </p:cNvSpPr>
          <p:nvPr/>
        </p:nvSpPr>
        <p:spPr>
          <a:xfrm>
            <a:off x="6496018" y="4653611"/>
            <a:ext cx="5553777" cy="931112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2D device simulation – </a:t>
            </a:r>
            <a:r>
              <a:rPr lang="en-GB" dirty="0" err="1" smtClean="0"/>
              <a:t>DePFET</a:t>
            </a:r>
            <a:r>
              <a:rPr lang="en-GB" dirty="0" smtClean="0"/>
              <a:t> transistor properties</a:t>
            </a:r>
          </a:p>
          <a:p>
            <a:r>
              <a:rPr lang="en-GB" dirty="0" smtClean="0"/>
              <a:t>	charge gain, noise, impact ionization, </a:t>
            </a:r>
            <a:r>
              <a:rPr lang="en-GB" dirty="0" err="1" smtClean="0"/>
              <a:t>etc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simulation flow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7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pic>
        <p:nvPicPr>
          <p:cNvPr id="7" name="Grafik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7" y="3415405"/>
            <a:ext cx="3369946" cy="2241682"/>
          </a:xfrm>
          <a:prstGeom prst="rect">
            <a:avLst/>
          </a:prstGeom>
        </p:spPr>
      </p:pic>
      <p:pic>
        <p:nvPicPr>
          <p:cNvPr id="8" name="Grafik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22" y="3901892"/>
            <a:ext cx="3263951" cy="1954784"/>
          </a:xfrm>
          <a:prstGeom prst="rect">
            <a:avLst/>
          </a:prstGeom>
        </p:spPr>
      </p:pic>
      <p:sp>
        <p:nvSpPr>
          <p:cNvPr id="9" name="Textfeld 5"/>
          <p:cNvSpPr txBox="1"/>
          <p:nvPr/>
        </p:nvSpPr>
        <p:spPr>
          <a:xfrm>
            <a:off x="1459069" y="2460089"/>
            <a:ext cx="1271695" cy="66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rmAutofit lnSpcReduction="10000"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Process</a:t>
            </a:r>
            <a:r>
              <a:rPr lang="de-DE" dirty="0" smtClean="0"/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smtClean="0"/>
              <a:t>Simulation</a:t>
            </a:r>
          </a:p>
        </p:txBody>
      </p:sp>
      <p:sp>
        <p:nvSpPr>
          <p:cNvPr id="10" name="Textfeld 6"/>
          <p:cNvSpPr txBox="1"/>
          <p:nvPr/>
        </p:nvSpPr>
        <p:spPr>
          <a:xfrm>
            <a:off x="3059246" y="2460089"/>
            <a:ext cx="1594167" cy="66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rmAutofit lnSpcReduction="10000"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/>
              <a:t>Electrical</a:t>
            </a:r>
            <a:r>
              <a:rPr lang="de-DE" dirty="0" smtClean="0"/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smtClean="0"/>
              <a:t>Simulation</a:t>
            </a:r>
          </a:p>
        </p:txBody>
      </p:sp>
      <p:sp>
        <p:nvSpPr>
          <p:cNvPr id="11" name="Textfeld 7"/>
          <p:cNvSpPr txBox="1"/>
          <p:nvPr/>
        </p:nvSpPr>
        <p:spPr>
          <a:xfrm>
            <a:off x="7964208" y="2058306"/>
            <a:ext cx="1935215" cy="6300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smtClean="0"/>
              <a:t>Signal Response</a:t>
            </a:r>
          </a:p>
        </p:txBody>
      </p:sp>
      <p:sp>
        <p:nvSpPr>
          <p:cNvPr id="12" name="Textfeld 8"/>
          <p:cNvSpPr txBox="1"/>
          <p:nvPr/>
        </p:nvSpPr>
        <p:spPr>
          <a:xfrm>
            <a:off x="7965959" y="4910031"/>
            <a:ext cx="1935215" cy="6300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smtClean="0"/>
              <a:t>Impact </a:t>
            </a:r>
            <a:r>
              <a:rPr lang="de-DE" dirty="0" err="1" smtClean="0"/>
              <a:t>Ionization</a:t>
            </a:r>
            <a:endParaRPr lang="de-DE" dirty="0" smtClean="0"/>
          </a:p>
        </p:txBody>
      </p:sp>
      <p:sp>
        <p:nvSpPr>
          <p:cNvPr id="13" name="Textfeld 9"/>
          <p:cNvSpPr txBox="1"/>
          <p:nvPr/>
        </p:nvSpPr>
        <p:spPr>
          <a:xfrm>
            <a:off x="7969233" y="3438095"/>
            <a:ext cx="1935215" cy="6300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smtClean="0"/>
              <a:t>Noise</a:t>
            </a:r>
          </a:p>
        </p:txBody>
      </p:sp>
      <p:sp>
        <p:nvSpPr>
          <p:cNvPr id="14" name="Textfeld 10"/>
          <p:cNvSpPr txBox="1"/>
          <p:nvPr/>
        </p:nvSpPr>
        <p:spPr>
          <a:xfrm>
            <a:off x="5015731" y="2460089"/>
            <a:ext cx="1581198" cy="66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/>
              <a:t>I-V </a:t>
            </a:r>
            <a:r>
              <a:rPr lang="de-DE" sz="1400" dirty="0" err="1"/>
              <a:t>characteristics</a:t>
            </a:r>
            <a:endParaRPr lang="de-DE" sz="1400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 err="1" smtClean="0"/>
              <a:t>operation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endParaRPr lang="de-DE" sz="1400" dirty="0" smtClean="0"/>
          </a:p>
        </p:txBody>
      </p:sp>
      <p:cxnSp>
        <p:nvCxnSpPr>
          <p:cNvPr id="15" name="Gewinkelter Verbinder 14"/>
          <p:cNvCxnSpPr>
            <a:stCxn id="14" idx="3"/>
            <a:endCxn id="11" idx="1"/>
          </p:cNvCxnSpPr>
          <p:nvPr/>
        </p:nvCxnSpPr>
        <p:spPr bwMode="auto">
          <a:xfrm flipV="1">
            <a:off x="6596929" y="2373341"/>
            <a:ext cx="1367279" cy="418090"/>
          </a:xfrm>
          <a:prstGeom prst="bentConnector3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winkelter Verbinder 17"/>
          <p:cNvCxnSpPr>
            <a:stCxn id="14" idx="3"/>
            <a:endCxn id="12" idx="1"/>
          </p:cNvCxnSpPr>
          <p:nvPr/>
        </p:nvCxnSpPr>
        <p:spPr bwMode="auto">
          <a:xfrm>
            <a:off x="6596929" y="2791431"/>
            <a:ext cx="1369030" cy="2433635"/>
          </a:xfrm>
          <a:prstGeom prst="bentConnector3">
            <a:avLst>
              <a:gd name="adj1" fmla="val 50000"/>
            </a:avLst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feld 31"/>
          <p:cNvSpPr txBox="1"/>
          <p:nvPr/>
        </p:nvSpPr>
        <p:spPr>
          <a:xfrm>
            <a:off x="7853827" y="2664826"/>
            <a:ext cx="2205245" cy="4942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/>
              <a:t>charge</a:t>
            </a:r>
            <a:r>
              <a:rPr lang="de-DE" sz="1200" dirty="0" smtClean="0"/>
              <a:t> </a:t>
            </a:r>
            <a:r>
              <a:rPr lang="de-DE" sz="1200" dirty="0" err="1" smtClean="0"/>
              <a:t>gain</a:t>
            </a:r>
            <a:r>
              <a:rPr lang="de-DE" sz="1200" dirty="0" smtClean="0"/>
              <a:t> (</a:t>
            </a:r>
            <a:r>
              <a:rPr lang="de-DE" sz="1200" dirty="0" err="1" smtClean="0"/>
              <a:t>current</a:t>
            </a:r>
            <a:r>
              <a:rPr lang="de-DE" sz="1200" dirty="0" smtClean="0"/>
              <a:t> </a:t>
            </a:r>
            <a:r>
              <a:rPr lang="de-DE" sz="1200" dirty="0" err="1" smtClean="0"/>
              <a:t>readout</a:t>
            </a:r>
            <a:r>
              <a:rPr lang="de-DE" sz="1200" dirty="0" smtClean="0"/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/>
              <a:t>gain</a:t>
            </a:r>
            <a:r>
              <a:rPr lang="de-DE" sz="1200" dirty="0" smtClean="0"/>
              <a:t> (</a:t>
            </a:r>
            <a:r>
              <a:rPr lang="de-DE" sz="1200" dirty="0" err="1" smtClean="0"/>
              <a:t>source</a:t>
            </a:r>
            <a:r>
              <a:rPr lang="de-DE" sz="1200" dirty="0" smtClean="0"/>
              <a:t> </a:t>
            </a:r>
            <a:r>
              <a:rPr lang="de-DE" sz="1200" dirty="0" err="1" smtClean="0"/>
              <a:t>follower</a:t>
            </a:r>
            <a:r>
              <a:rPr lang="de-DE" sz="1200" dirty="0" smtClean="0"/>
              <a:t>)</a:t>
            </a:r>
          </a:p>
        </p:txBody>
      </p:sp>
      <p:sp>
        <p:nvSpPr>
          <p:cNvPr id="18" name="Textfeld 32"/>
          <p:cNvSpPr txBox="1"/>
          <p:nvPr/>
        </p:nvSpPr>
        <p:spPr>
          <a:xfrm>
            <a:off x="7801161" y="4025319"/>
            <a:ext cx="2310579" cy="340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/>
              <a:t>at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moment</a:t>
            </a:r>
            <a:r>
              <a:rPr lang="de-DE" sz="1200" dirty="0" smtClean="0"/>
              <a:t> </a:t>
            </a:r>
            <a:r>
              <a:rPr lang="de-DE" sz="1200" dirty="0" err="1" smtClean="0"/>
              <a:t>only</a:t>
            </a:r>
            <a:r>
              <a:rPr lang="de-DE" sz="1200" dirty="0" smtClean="0"/>
              <a:t> </a:t>
            </a:r>
            <a:r>
              <a:rPr lang="de-DE" sz="1200" dirty="0" err="1" smtClean="0"/>
              <a:t>white</a:t>
            </a:r>
            <a:r>
              <a:rPr lang="de-DE" sz="1200" dirty="0" smtClean="0"/>
              <a:t> </a:t>
            </a:r>
            <a:r>
              <a:rPr lang="de-DE" sz="1200" dirty="0" err="1" smtClean="0"/>
              <a:t>noise</a:t>
            </a:r>
            <a:endParaRPr lang="de-DE" sz="1200" dirty="0" smtClean="0"/>
          </a:p>
        </p:txBody>
      </p:sp>
      <p:cxnSp>
        <p:nvCxnSpPr>
          <p:cNvPr id="19" name="Gerade Verbindung mit Pfeil 35"/>
          <p:cNvCxnSpPr>
            <a:stCxn id="9" idx="3"/>
            <a:endCxn id="10" idx="1"/>
          </p:cNvCxnSpPr>
          <p:nvPr/>
        </p:nvCxnSpPr>
        <p:spPr bwMode="auto">
          <a:xfrm>
            <a:off x="2730764" y="2791431"/>
            <a:ext cx="328482" cy="0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39"/>
          <p:cNvSpPr txBox="1"/>
          <p:nvPr/>
        </p:nvSpPr>
        <p:spPr>
          <a:xfrm>
            <a:off x="3607025" y="3556114"/>
            <a:ext cx="929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21" name="Textfeld 40"/>
          <p:cNvSpPr txBox="1"/>
          <p:nvPr/>
        </p:nvSpPr>
        <p:spPr>
          <a:xfrm>
            <a:off x="2604768" y="3271822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gate</a:t>
            </a:r>
            <a:endParaRPr lang="en-US" sz="2000" dirty="0"/>
          </a:p>
        </p:txBody>
      </p:sp>
      <p:sp>
        <p:nvSpPr>
          <p:cNvPr id="22" name="Textfeld 41"/>
          <p:cNvSpPr txBox="1"/>
          <p:nvPr/>
        </p:nvSpPr>
        <p:spPr>
          <a:xfrm>
            <a:off x="1558076" y="3583339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</a:t>
            </a:r>
            <a:endParaRPr lang="en-US" sz="2000" dirty="0"/>
          </a:p>
        </p:txBody>
      </p:sp>
      <p:cxnSp>
        <p:nvCxnSpPr>
          <p:cNvPr id="23" name="Gerader Verbinder 43"/>
          <p:cNvCxnSpPr>
            <a:stCxn id="20" idx="2"/>
          </p:cNvCxnSpPr>
          <p:nvPr/>
        </p:nvCxnSpPr>
        <p:spPr bwMode="auto">
          <a:xfrm flipH="1">
            <a:off x="4034483" y="3956224"/>
            <a:ext cx="37477" cy="24969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4" name="Gerader Verbinder 44"/>
          <p:cNvCxnSpPr>
            <a:stCxn id="21" idx="2"/>
          </p:cNvCxnSpPr>
          <p:nvPr/>
        </p:nvCxnSpPr>
        <p:spPr bwMode="auto">
          <a:xfrm>
            <a:off x="2946977" y="3671932"/>
            <a:ext cx="0" cy="53398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5" name="Gerader Verbinder 45"/>
          <p:cNvCxnSpPr>
            <a:stCxn id="22" idx="2"/>
          </p:cNvCxnSpPr>
          <p:nvPr/>
        </p:nvCxnSpPr>
        <p:spPr bwMode="auto">
          <a:xfrm>
            <a:off x="1939752" y="3983449"/>
            <a:ext cx="58703" cy="22395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26" name="Gewinkelter Verbinder 89"/>
          <p:cNvCxnSpPr>
            <a:stCxn id="14" idx="3"/>
            <a:endCxn id="13" idx="1"/>
          </p:cNvCxnSpPr>
          <p:nvPr/>
        </p:nvCxnSpPr>
        <p:spPr bwMode="auto">
          <a:xfrm>
            <a:off x="6596929" y="2791431"/>
            <a:ext cx="1372304" cy="961699"/>
          </a:xfrm>
          <a:prstGeom prst="bentConnector3">
            <a:avLst>
              <a:gd name="adj1" fmla="val 50000"/>
            </a:avLst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rade Verbindung mit Pfeil 114"/>
          <p:cNvCxnSpPr>
            <a:stCxn id="10" idx="3"/>
            <a:endCxn id="14" idx="1"/>
          </p:cNvCxnSpPr>
          <p:nvPr/>
        </p:nvCxnSpPr>
        <p:spPr bwMode="auto">
          <a:xfrm>
            <a:off x="4653413" y="2791431"/>
            <a:ext cx="362318" cy="0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18" y="3834929"/>
            <a:ext cx="2609575" cy="1957181"/>
          </a:xfrm>
        </p:spPr>
      </p:pic>
      <p:cxnSp>
        <p:nvCxnSpPr>
          <p:cNvPr id="29" name="Gerader Verbinder 139"/>
          <p:cNvCxnSpPr/>
          <p:nvPr/>
        </p:nvCxnSpPr>
        <p:spPr bwMode="auto">
          <a:xfrm>
            <a:off x="4814852" y="5085907"/>
            <a:ext cx="112529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r Verbinder 140"/>
          <p:cNvCxnSpPr/>
          <p:nvPr/>
        </p:nvCxnSpPr>
        <p:spPr bwMode="auto">
          <a:xfrm flipV="1">
            <a:off x="5927996" y="5085908"/>
            <a:ext cx="0" cy="450049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feld 141"/>
              <p:cNvSpPr txBox="1"/>
              <p:nvPr/>
            </p:nvSpPr>
            <p:spPr>
              <a:xfrm>
                <a:off x="5701986" y="4548323"/>
                <a:ext cx="775991" cy="3877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100µ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den>
                      </m:f>
                    </m:oMath>
                  </m:oMathPara>
                </a14:m>
                <a:endParaRPr lang="de-DE" sz="1200" dirty="0" smtClean="0"/>
              </a:p>
            </p:txBody>
          </p:sp>
        </mc:Choice>
        <mc:Fallback>
          <p:sp>
            <p:nvSpPr>
              <p:cNvPr id="31" name="Textfeld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86" y="4548323"/>
                <a:ext cx="775991" cy="387765"/>
              </a:xfrm>
              <a:prstGeom prst="rect">
                <a:avLst/>
              </a:prstGeom>
              <a:blipFill>
                <a:blip r:embed="rId5"/>
                <a:stretch>
                  <a:fillRect l="-7031" t="-3125" r="-54688" b="-46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155"/>
          <p:cNvSpPr txBox="1"/>
          <p:nvPr/>
        </p:nvSpPr>
        <p:spPr>
          <a:xfrm>
            <a:off x="7853827" y="5504066"/>
            <a:ext cx="2050621" cy="539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/>
              <a:t>cause</a:t>
            </a:r>
            <a:r>
              <a:rPr lang="de-DE" sz="1200" dirty="0" smtClean="0"/>
              <a:t> additional </a:t>
            </a:r>
            <a:r>
              <a:rPr lang="de-DE" sz="1200" dirty="0" err="1" smtClean="0"/>
              <a:t>electrons</a:t>
            </a:r>
            <a:r>
              <a:rPr lang="de-DE" sz="1200" dirty="0" smtClean="0"/>
              <a:t> in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err="1" smtClean="0"/>
              <a:t>the</a:t>
            </a:r>
            <a:r>
              <a:rPr lang="de-DE" sz="1200" dirty="0" smtClean="0"/>
              <a:t> internal </a:t>
            </a:r>
            <a:r>
              <a:rPr lang="de-DE" sz="1200" dirty="0" err="1" smtClean="0"/>
              <a:t>gate</a:t>
            </a:r>
            <a:endParaRPr lang="de-DE" sz="1200" dirty="0" smtClean="0"/>
          </a:p>
        </p:txBody>
      </p:sp>
      <p:cxnSp>
        <p:nvCxnSpPr>
          <p:cNvPr id="33" name="Gerade Verbindung mit Pfeil 166"/>
          <p:cNvCxnSpPr>
            <a:stCxn id="14" idx="2"/>
            <a:endCxn id="28" idx="0"/>
          </p:cNvCxnSpPr>
          <p:nvPr/>
        </p:nvCxnSpPr>
        <p:spPr bwMode="auto">
          <a:xfrm flipH="1">
            <a:off x="5804206" y="3122772"/>
            <a:ext cx="2124" cy="712157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495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8" grpId="0"/>
      <p:bldP spid="20" grpId="0"/>
      <p:bldP spid="21" grpId="0"/>
      <p:bldP spid="22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– 2D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8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5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441153"/>
                  </p:ext>
                </p:extLst>
              </p:nvPr>
            </p:nvGraphicFramePr>
            <p:xfrm>
              <a:off x="2177356" y="2373249"/>
              <a:ext cx="7717386" cy="258611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3881372004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530902941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984063487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092400302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53870203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82280756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285305270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862158136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778167471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833348598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1222672252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190467687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9891848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Source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1335188"/>
                      </a:ext>
                    </a:extLst>
                  </a:tr>
                  <a:tr h="38291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Technology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Thin</a:t>
                          </a:r>
                          <a:endParaRPr lang="de-DE" sz="1000" dirty="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Halo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Plasma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Plasma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3659193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W/L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20/5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24/4.5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4359370"/>
                      </a:ext>
                    </a:extLst>
                  </a:tr>
                  <a:tr h="957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Measured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2954710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(100 µ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000">
                              <a:effectLst/>
                            </a:rPr>
                            <a:t> [µS]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64.94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64.45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70.18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48.75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48.74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49.47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50.3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66.5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60.3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57.5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82601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Gain [µV/e]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5.66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4.86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8.06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8.28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6.75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8.19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7.69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6.88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632034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@ current [µA]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100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177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199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188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133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221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188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155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359593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ENC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2.44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2.69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2.04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2.18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2.09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2.22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183024"/>
                      </a:ext>
                    </a:extLst>
                  </a:tr>
                  <a:tr h="957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1738459"/>
                      </a:ext>
                    </a:extLst>
                  </a:tr>
                  <a:tr h="957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2D Simulation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7964863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(100 µ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000" dirty="0">
                              <a:effectLst/>
                            </a:rPr>
                            <a:t> [µS]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69.39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65.89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65.89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69.51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53.46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63.78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61.26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59.38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4126538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Gain [µV/e]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5.75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5.42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5.42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4.47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8.04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7.94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8.18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8.47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7.60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6.94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5852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5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441153"/>
                  </p:ext>
                </p:extLst>
              </p:nvPr>
            </p:nvGraphicFramePr>
            <p:xfrm>
              <a:off x="2177356" y="2373249"/>
              <a:ext cx="7717386" cy="258611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3881372004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530902941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984063487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092400302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53870203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82280756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285305270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862158136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778167471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833348598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1222672252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190467687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Tn-4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Tk-3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LG1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LG2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LG3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LG4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9891848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Source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[2]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[3]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1335188"/>
                      </a:ext>
                    </a:extLst>
                  </a:tr>
                  <a:tr h="38291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Technology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Thin</a:t>
                          </a:r>
                          <a:endParaRPr lang="de-DE" sz="1000" dirty="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Halo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Thin</a:t>
                          </a:r>
                          <a:endParaRPr lang="de-DE" sz="100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Plasma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</a:endParaRPr>
                        </a:p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Plasma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Thick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3659193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W/L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20/5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20/5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24/4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24/4.5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24/5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4359370"/>
                      </a:ext>
                    </a:extLst>
                  </a:tr>
                  <a:tr h="1600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Measured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2954710"/>
                      </a:ext>
                    </a:extLst>
                  </a:tr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59" t="-616129" r="-483028" b="-69354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64.94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64.45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70.18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48.75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48.74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49.47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50.3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66.5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60.3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57.5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82601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Gain [µV/e]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5.66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4.86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8.06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8.28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6.75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8.19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7.69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6.88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632034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@ current [µA]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100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100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177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199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188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133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221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188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155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359593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ENC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2.44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2.69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2.04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2.18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1.95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2.09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2.22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183024"/>
                      </a:ext>
                    </a:extLst>
                  </a:tr>
                  <a:tr h="1600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de-DE" sz="1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1738459"/>
                      </a:ext>
                    </a:extLst>
                  </a:tr>
                  <a:tr h="1600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2D Simulation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>
                              <a:effectLst/>
                            </a:rPr>
                            <a:t> 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>
                              <a:effectLst/>
                            </a:rPr>
                            <a:t> </a:t>
                          </a:r>
                          <a:endParaRPr lang="de-DE" sz="1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7964863"/>
                      </a:ext>
                    </a:extLst>
                  </a:tr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59" t="-1153125" r="-483028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69.39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65.89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65.89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69.51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53.46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53.98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63.78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61.26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59.38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4126538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Gain [µV/e]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5.75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5.42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5.42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4.47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8.04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7.94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7.38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8.18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8.47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7.60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b="0" dirty="0" smtClean="0">
                              <a:effectLst/>
                            </a:rPr>
                            <a:t>6.94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5852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141520"/>
                  </p:ext>
                </p:extLst>
              </p:nvPr>
            </p:nvGraphicFramePr>
            <p:xfrm>
              <a:off x="2142331" y="5147606"/>
              <a:ext cx="7717386" cy="1914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480375219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004529489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915750935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2642318841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430539891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293587296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966667227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332413701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92302035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689192997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61673323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949731608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de-DE" sz="10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de-DE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%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7.41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2.23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0.95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10.72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10.75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8.06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7.32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1.59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3.27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77453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141520"/>
                  </p:ext>
                </p:extLst>
              </p:nvPr>
            </p:nvGraphicFramePr>
            <p:xfrm>
              <a:off x="2142331" y="5147606"/>
              <a:ext cx="7717386" cy="1914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480375219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004529489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915750935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2642318841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430539891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4293587296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966667227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332413701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92302035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689192997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61673323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949731608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284" marR="51284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59" t="-15625" r="-483028" b="-4062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7.41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2.23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0.95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10.72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10.75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8.06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7.32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1.59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3.27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77453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1891875"/>
                  </p:ext>
                </p:extLst>
              </p:nvPr>
            </p:nvGraphicFramePr>
            <p:xfrm>
              <a:off x="2142331" y="5357479"/>
              <a:ext cx="7717386" cy="1914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1466496426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2010276088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1956497569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2713511249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415664619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143023510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066052555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5411072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63406269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3231721054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214006344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3376709938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de-DE" sz="10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de-DE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𝐺𝑎𝑖𝑛</m:t>
                              </m:r>
                            </m:oMath>
                          </a14:m>
                          <a:r>
                            <a:rPr lang="de-DE" sz="1000" b="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%</a:t>
                          </a:r>
                          <a:endParaRPr lang="de-DE" sz="10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7.26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8.91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4.24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8.02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1.21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9.33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5.68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62891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1891875"/>
                  </p:ext>
                </p:extLst>
              </p:nvPr>
            </p:nvGraphicFramePr>
            <p:xfrm>
              <a:off x="2142331" y="5357479"/>
              <a:ext cx="7717386" cy="1914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1466496426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2010276088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1956497569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2713511249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4156646197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143023510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066052555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25411072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634062690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3231721054"/>
                        </a:ext>
                      </a:extLst>
                    </a:gridCol>
                    <a:gridCol w="590668">
                      <a:extLst>
                        <a:ext uri="{9D8B030D-6E8A-4147-A177-3AD203B41FA5}">
                          <a16:colId xmlns:a16="http://schemas.microsoft.com/office/drawing/2014/main" val="2140063443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3376709938"/>
                        </a:ext>
                      </a:extLst>
                    </a:gridCol>
                  </a:tblGrid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284" marR="51284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" t="-15152" r="-483028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7.26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8.91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4.24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8.02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1.49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1.21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9.33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0.12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5.68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</a:t>
                          </a:r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 fontAlgn="b"/>
                          <a:r>
                            <a:rPr lang="de-DE" sz="1100" b="0" i="0" u="none" strike="noStrike" dirty="0" smtClean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0.87</a:t>
                          </a:r>
                          <a:endParaRPr lang="de-DE" sz="11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62891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Rechteck 7"/>
          <p:cNvSpPr/>
          <p:nvPr/>
        </p:nvSpPr>
        <p:spPr bwMode="auto">
          <a:xfrm>
            <a:off x="3707525" y="3450094"/>
            <a:ext cx="6152191" cy="2250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" name="Rechteck 8"/>
          <p:cNvSpPr/>
          <p:nvPr/>
        </p:nvSpPr>
        <p:spPr bwMode="auto">
          <a:xfrm>
            <a:off x="3699680" y="4541265"/>
            <a:ext cx="6152191" cy="2250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" name="Rechteck 9"/>
          <p:cNvSpPr/>
          <p:nvPr/>
        </p:nvSpPr>
        <p:spPr bwMode="auto">
          <a:xfrm>
            <a:off x="3707300" y="3649911"/>
            <a:ext cx="6152191" cy="2250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1" name="Rechteck 10"/>
          <p:cNvSpPr/>
          <p:nvPr/>
        </p:nvSpPr>
        <p:spPr bwMode="auto">
          <a:xfrm>
            <a:off x="3699455" y="4741082"/>
            <a:ext cx="6152191" cy="2250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" name="Textfeld 12"/>
          <p:cNvSpPr txBox="1"/>
          <p:nvPr/>
        </p:nvSpPr>
        <p:spPr>
          <a:xfrm>
            <a:off x="2147086" y="5523599"/>
            <a:ext cx="5115835" cy="5626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Segoe UI"/>
              </a:rPr>
              <a:t>W.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Treberspurg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 et. al, “Measurement results of different </a:t>
            </a:r>
            <a:endParaRPr lang="en-US" sz="600" dirty="0" smtClean="0">
              <a:solidFill>
                <a:srgbClr val="000000"/>
              </a:solidFill>
              <a:latin typeface="Segoe UI"/>
            </a:endParaRPr>
          </a:p>
          <a:p>
            <a:r>
              <a:rPr lang="en-US" sz="600" dirty="0" smtClean="0">
                <a:solidFill>
                  <a:srgbClr val="000000"/>
                </a:solidFill>
                <a:latin typeface="Segoe UI"/>
              </a:rPr>
              <a:t>options 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for spectroscopic X-ray DEPFET sensors”, JINST 13, P09014, 2018</a:t>
            </a:r>
            <a:endParaRPr lang="de-DE" sz="600" dirty="0">
              <a:solidFill>
                <a:srgbClr val="000000"/>
              </a:solidFill>
              <a:latin typeface="Segoe UI"/>
            </a:endParaRPr>
          </a:p>
          <a:p>
            <a:r>
              <a:rPr lang="en-US" sz="600" dirty="0" smtClean="0">
                <a:solidFill>
                  <a:srgbClr val="000000"/>
                </a:solidFill>
                <a:latin typeface="Segoe UI"/>
              </a:rPr>
              <a:t>W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.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Treberspurg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 et. al “Layout options of spectroscopic X-ray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DePFETs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”, JINST 14, 2019</a:t>
            </a:r>
            <a:endParaRPr lang="de-DE" sz="6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3" name="Textfeld 13"/>
          <p:cNvSpPr txBox="1"/>
          <p:nvPr/>
        </p:nvSpPr>
        <p:spPr>
          <a:xfrm>
            <a:off x="3167465" y="1788184"/>
            <a:ext cx="3825425" cy="5666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Measurements</a:t>
            </a: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 on Athena prototype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DeFPETs</a:t>
            </a:r>
            <a:endParaRPr lang="de-DE" sz="1400" dirty="0" smtClean="0">
              <a:solidFill>
                <a:srgbClr val="000000"/>
              </a:solidFill>
              <a:latin typeface="Segoe UI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different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technology</a:t>
            </a: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, different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geometry</a:t>
            </a:r>
            <a:endParaRPr lang="de-DE" sz="1400" dirty="0" smtClean="0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76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– 2D - Noise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956047-74D1-42A3-B253-A6AF271E6BB3}" type="slidenum">
              <a:rPr lang="de-DE" smtClean="0"/>
              <a:t>9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11.2023</a:t>
            </a:r>
            <a:endParaRPr lang="de-DE"/>
          </a:p>
        </p:txBody>
      </p:sp>
      <p:graphicFrame>
        <p:nvGraphicFramePr>
          <p:cNvPr id="18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80913"/>
              </p:ext>
            </p:extLst>
          </p:nvPr>
        </p:nvGraphicFramePr>
        <p:xfrm>
          <a:off x="2068894" y="2817472"/>
          <a:ext cx="7717386" cy="1468795"/>
        </p:xfrm>
        <a:graphic>
          <a:graphicData uri="http://schemas.openxmlformats.org/drawingml/2006/table">
            <a:tbl>
              <a:tblPr firstRow="1" firstCol="1" bandRow="1"/>
              <a:tblGrid>
                <a:gridCol w="1327588">
                  <a:extLst>
                    <a:ext uri="{9D8B030D-6E8A-4147-A177-3AD203B41FA5}">
                      <a16:colId xmlns:a16="http://schemas.microsoft.com/office/drawing/2014/main" val="3881372004"/>
                    </a:ext>
                  </a:extLst>
                </a:gridCol>
                <a:gridCol w="544433">
                  <a:extLst>
                    <a:ext uri="{9D8B030D-6E8A-4147-A177-3AD203B41FA5}">
                      <a16:colId xmlns:a16="http://schemas.microsoft.com/office/drawing/2014/main" val="3530902941"/>
                    </a:ext>
                  </a:extLst>
                </a:gridCol>
                <a:gridCol w="563306">
                  <a:extLst>
                    <a:ext uri="{9D8B030D-6E8A-4147-A177-3AD203B41FA5}">
                      <a16:colId xmlns:a16="http://schemas.microsoft.com/office/drawing/2014/main" val="3984063487"/>
                    </a:ext>
                  </a:extLst>
                </a:gridCol>
                <a:gridCol w="563306">
                  <a:extLst>
                    <a:ext uri="{9D8B030D-6E8A-4147-A177-3AD203B41FA5}">
                      <a16:colId xmlns:a16="http://schemas.microsoft.com/office/drawing/2014/main" val="3092400302"/>
                    </a:ext>
                  </a:extLst>
                </a:gridCol>
                <a:gridCol w="646340">
                  <a:extLst>
                    <a:ext uri="{9D8B030D-6E8A-4147-A177-3AD203B41FA5}">
                      <a16:colId xmlns:a16="http://schemas.microsoft.com/office/drawing/2014/main" val="538702030"/>
                    </a:ext>
                  </a:extLst>
                </a:gridCol>
                <a:gridCol w="585497">
                  <a:extLst>
                    <a:ext uri="{9D8B030D-6E8A-4147-A177-3AD203B41FA5}">
                      <a16:colId xmlns:a16="http://schemas.microsoft.com/office/drawing/2014/main" val="2822807567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4285305270"/>
                    </a:ext>
                  </a:extLst>
                </a:gridCol>
                <a:gridCol w="564935">
                  <a:extLst>
                    <a:ext uri="{9D8B030D-6E8A-4147-A177-3AD203B41FA5}">
                      <a16:colId xmlns:a16="http://schemas.microsoft.com/office/drawing/2014/main" val="2862158136"/>
                    </a:ext>
                  </a:extLst>
                </a:gridCol>
                <a:gridCol w="567081">
                  <a:extLst>
                    <a:ext uri="{9D8B030D-6E8A-4147-A177-3AD203B41FA5}">
                      <a16:colId xmlns:a16="http://schemas.microsoft.com/office/drawing/2014/main" val="778167471"/>
                    </a:ext>
                  </a:extLst>
                </a:gridCol>
                <a:gridCol w="567081">
                  <a:extLst>
                    <a:ext uri="{9D8B030D-6E8A-4147-A177-3AD203B41FA5}">
                      <a16:colId xmlns:a16="http://schemas.microsoft.com/office/drawing/2014/main" val="2833348598"/>
                    </a:ext>
                  </a:extLst>
                </a:gridCol>
                <a:gridCol w="506148">
                  <a:extLst>
                    <a:ext uri="{9D8B030D-6E8A-4147-A177-3AD203B41FA5}">
                      <a16:colId xmlns:a16="http://schemas.microsoft.com/office/drawing/2014/main" val="1222672252"/>
                    </a:ext>
                  </a:extLst>
                </a:gridCol>
                <a:gridCol w="651601">
                  <a:extLst>
                    <a:ext uri="{9D8B030D-6E8A-4147-A177-3AD203B41FA5}">
                      <a16:colId xmlns:a16="http://schemas.microsoft.com/office/drawing/2014/main" val="4190467687"/>
                    </a:ext>
                  </a:extLst>
                </a:gridCol>
              </a:tblGrid>
              <a:tr h="191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LG2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LG1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Tk-1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Tk-2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LG3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Tk-3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Tn-1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LG4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Tn-3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Tn-2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Tn-4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891848"/>
                  </a:ext>
                </a:extLst>
              </a:tr>
              <a:tr h="191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Source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[3]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[3]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[3]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[3]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[2]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335188"/>
                  </a:ext>
                </a:extLst>
              </a:tr>
              <a:tr h="382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Technology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</a:endParaRPr>
                    </a:p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Plasma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Thin</a:t>
                      </a:r>
                      <a:endParaRPr lang="de-DE" sz="1000" dirty="0">
                        <a:effectLst/>
                      </a:endParaRPr>
                    </a:p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Halo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Thick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Thin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Thin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Thin</a:t>
                      </a:r>
                      <a:endParaRPr lang="de-DE" sz="1000" dirty="0">
                        <a:effectLst/>
                      </a:endParaRPr>
                    </a:p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Plasma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659193"/>
                  </a:ext>
                </a:extLst>
              </a:tr>
              <a:tr h="191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W/L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24/4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24/4.5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24/5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359370"/>
                  </a:ext>
                </a:extLst>
              </a:tr>
              <a:tr h="9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Measured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954710"/>
                  </a:ext>
                </a:extLst>
              </a:tr>
              <a:tr h="191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ENC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1.95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1.95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1.95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2.04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2.09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2.18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2.2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2.22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2.38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2.44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2.69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83024"/>
                  </a:ext>
                </a:extLst>
              </a:tr>
              <a:tr h="9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indent="128270"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84" marR="5128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38459"/>
                  </a:ext>
                </a:extLst>
              </a:tr>
            </a:tbl>
          </a:graphicData>
        </a:graphic>
      </p:graphicFrame>
      <p:sp>
        <p:nvSpPr>
          <p:cNvPr id="19" name="Textfeld 15"/>
          <p:cNvSpPr txBox="1"/>
          <p:nvPr/>
        </p:nvSpPr>
        <p:spPr>
          <a:xfrm>
            <a:off x="1922142" y="5446176"/>
            <a:ext cx="2880320" cy="3600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increasing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measured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noise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</a:p>
        </p:txBody>
      </p:sp>
      <p:cxnSp>
        <p:nvCxnSpPr>
          <p:cNvPr id="20" name="Gerade Verbindung mit Pfeil 16"/>
          <p:cNvCxnSpPr/>
          <p:nvPr/>
        </p:nvCxnSpPr>
        <p:spPr bwMode="auto">
          <a:xfrm>
            <a:off x="4802462" y="5626196"/>
            <a:ext cx="1125125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17"/>
          <p:cNvCxnSpPr/>
          <p:nvPr/>
        </p:nvCxnSpPr>
        <p:spPr bwMode="auto">
          <a:xfrm>
            <a:off x="5340714" y="5944306"/>
            <a:ext cx="1125125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feld 18"/>
          <p:cNvSpPr txBox="1"/>
          <p:nvPr/>
        </p:nvSpPr>
        <p:spPr>
          <a:xfrm>
            <a:off x="6870884" y="5201423"/>
            <a:ext cx="2110499" cy="4050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with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one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exception</a:t>
            </a:r>
            <a:endParaRPr lang="de-DE" dirty="0" smtClean="0">
              <a:solidFill>
                <a:srgbClr val="000000"/>
              </a:solidFill>
              <a:latin typeface="Segoe UI"/>
            </a:endParaRPr>
          </a:p>
        </p:txBody>
      </p:sp>
      <p:cxnSp>
        <p:nvCxnSpPr>
          <p:cNvPr id="23" name="Gerade Verbindung mit Pfeil 19"/>
          <p:cNvCxnSpPr>
            <a:stCxn id="22" idx="0"/>
          </p:cNvCxnSpPr>
          <p:nvPr/>
        </p:nvCxnSpPr>
        <p:spPr bwMode="auto">
          <a:xfrm flipH="1" flipV="1">
            <a:off x="7926133" y="5037160"/>
            <a:ext cx="1" cy="164263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feld 20"/>
          <p:cNvSpPr txBox="1"/>
          <p:nvPr/>
        </p:nvSpPr>
        <p:spPr>
          <a:xfrm>
            <a:off x="1897832" y="5764286"/>
            <a:ext cx="3442882" cy="3569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increasing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simulated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white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Segoe UI"/>
              </a:rPr>
              <a:t>noise</a:t>
            </a:r>
            <a:r>
              <a:rPr lang="de-DE" dirty="0" smtClean="0">
                <a:solidFill>
                  <a:srgbClr val="000000"/>
                </a:solidFill>
                <a:latin typeface="Segoe UI"/>
              </a:rPr>
              <a:t> </a:t>
            </a:r>
          </a:p>
        </p:txBody>
      </p:sp>
      <p:sp>
        <p:nvSpPr>
          <p:cNvPr id="25" name="Textfeld 12"/>
          <p:cNvSpPr txBox="1"/>
          <p:nvPr/>
        </p:nvSpPr>
        <p:spPr>
          <a:xfrm>
            <a:off x="2100355" y="5027553"/>
            <a:ext cx="4050450" cy="4636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Segoe UI"/>
              </a:rPr>
              <a:t>W.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Treberspurg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 et. al, “Measurement results of different </a:t>
            </a:r>
            <a:endParaRPr lang="en-US" sz="600" dirty="0" smtClean="0">
              <a:solidFill>
                <a:srgbClr val="000000"/>
              </a:solidFill>
              <a:latin typeface="Segoe UI"/>
            </a:endParaRPr>
          </a:p>
          <a:p>
            <a:r>
              <a:rPr lang="en-US" sz="600" dirty="0" smtClean="0">
                <a:solidFill>
                  <a:srgbClr val="000000"/>
                </a:solidFill>
                <a:latin typeface="Segoe UI"/>
              </a:rPr>
              <a:t>options 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for spectroscopic X-ray DEPFET sensors”, JINST 13, P09014, 2018</a:t>
            </a:r>
            <a:endParaRPr lang="de-DE" sz="600" dirty="0">
              <a:solidFill>
                <a:srgbClr val="000000"/>
              </a:solidFill>
              <a:latin typeface="Segoe UI"/>
            </a:endParaRPr>
          </a:p>
          <a:p>
            <a:r>
              <a:rPr lang="en-US" sz="600" dirty="0" smtClean="0">
                <a:solidFill>
                  <a:srgbClr val="000000"/>
                </a:solidFill>
                <a:latin typeface="Segoe UI"/>
              </a:rPr>
              <a:t>W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.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Treberspurg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 et. al “Layout options of spectroscopic X-ray </a:t>
            </a:r>
            <a:r>
              <a:rPr lang="en-US" sz="600" dirty="0" err="1">
                <a:solidFill>
                  <a:srgbClr val="000000"/>
                </a:solidFill>
                <a:latin typeface="Segoe UI"/>
              </a:rPr>
              <a:t>DePFETs</a:t>
            </a:r>
            <a:r>
              <a:rPr lang="en-US" sz="600" dirty="0">
                <a:solidFill>
                  <a:srgbClr val="000000"/>
                </a:solidFill>
                <a:latin typeface="Segoe UI"/>
              </a:rPr>
              <a:t>”, JINST 14, 2019</a:t>
            </a:r>
            <a:endParaRPr lang="de-DE" sz="6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6" name="Textfeld 21"/>
          <p:cNvSpPr txBox="1"/>
          <p:nvPr/>
        </p:nvSpPr>
        <p:spPr>
          <a:xfrm>
            <a:off x="3090463" y="1980791"/>
            <a:ext cx="3825425" cy="5666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Measurements</a:t>
            </a: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 on Athena prototype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DeFPETs</a:t>
            </a:r>
            <a:endParaRPr lang="de-DE" sz="1400" dirty="0" smtClean="0">
              <a:solidFill>
                <a:srgbClr val="000000"/>
              </a:solidFill>
              <a:latin typeface="Segoe UI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different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technology</a:t>
            </a:r>
            <a:r>
              <a:rPr lang="de-DE" sz="1400" dirty="0" smtClean="0">
                <a:solidFill>
                  <a:srgbClr val="000000"/>
                </a:solidFill>
                <a:latin typeface="Segoe UI"/>
              </a:rPr>
              <a:t>, different </a:t>
            </a:r>
            <a:r>
              <a:rPr lang="de-DE" sz="1400" dirty="0" err="1" smtClean="0">
                <a:solidFill>
                  <a:srgbClr val="000000"/>
                </a:solidFill>
                <a:latin typeface="Segoe UI"/>
              </a:rPr>
              <a:t>geometry</a:t>
            </a:r>
            <a:endParaRPr lang="de-DE" sz="1400" dirty="0" smtClean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7" name="Textfeld 22"/>
          <p:cNvSpPr txBox="1"/>
          <p:nvPr/>
        </p:nvSpPr>
        <p:spPr>
          <a:xfrm>
            <a:off x="7507161" y="2323044"/>
            <a:ext cx="2310579" cy="4497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at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the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moment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only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white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noise</a:t>
            </a:r>
            <a:endParaRPr lang="de-DE" sz="1200" dirty="0" smtClean="0">
              <a:solidFill>
                <a:srgbClr val="000000"/>
              </a:solidFill>
              <a:latin typeface="Segoe UI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1/f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noise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is</a:t>
            </a:r>
            <a:r>
              <a:rPr lang="de-DE" sz="1200" dirty="0" smtClean="0">
                <a:solidFill>
                  <a:srgbClr val="000000"/>
                </a:solidFill>
                <a:latin typeface="Segoe UI"/>
              </a:rPr>
              <a:t> not </a:t>
            </a:r>
            <a:r>
              <a:rPr lang="de-DE" sz="1200" dirty="0" err="1" smtClean="0">
                <a:solidFill>
                  <a:srgbClr val="000000"/>
                </a:solidFill>
                <a:latin typeface="Segoe UI"/>
              </a:rPr>
              <a:t>included</a:t>
            </a:r>
            <a:endParaRPr lang="de-DE" sz="1200" dirty="0" smtClean="0">
              <a:solidFill>
                <a:srgbClr val="000000"/>
              </a:solidFill>
              <a:latin typeface="Segoe U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157242"/>
                  </p:ext>
                </p:extLst>
              </p:nvPr>
            </p:nvGraphicFramePr>
            <p:xfrm>
              <a:off x="2072439" y="4290082"/>
              <a:ext cx="7717386" cy="73439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692661594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553028311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013917602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1472585678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3901708823"/>
                        </a:ext>
                      </a:extLst>
                    </a:gridCol>
                    <a:gridCol w="585497">
                      <a:extLst>
                        <a:ext uri="{9D8B030D-6E8A-4147-A177-3AD203B41FA5}">
                          <a16:colId xmlns:a16="http://schemas.microsoft.com/office/drawing/2014/main" val="2235794161"/>
                        </a:ext>
                      </a:extLst>
                    </a:gridCol>
                    <a:gridCol w="630070">
                      <a:extLst>
                        <a:ext uri="{9D8B030D-6E8A-4147-A177-3AD203B41FA5}">
                          <a16:colId xmlns:a16="http://schemas.microsoft.com/office/drawing/2014/main" val="3564692467"/>
                        </a:ext>
                      </a:extLst>
                    </a:gridCol>
                    <a:gridCol w="564935">
                      <a:extLst>
                        <a:ext uri="{9D8B030D-6E8A-4147-A177-3AD203B41FA5}">
                          <a16:colId xmlns:a16="http://schemas.microsoft.com/office/drawing/2014/main" val="1403375795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787764772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368749689"/>
                        </a:ext>
                      </a:extLst>
                    </a:gridCol>
                    <a:gridCol w="506148">
                      <a:extLst>
                        <a:ext uri="{9D8B030D-6E8A-4147-A177-3AD203B41FA5}">
                          <a16:colId xmlns:a16="http://schemas.microsoft.com/office/drawing/2014/main" val="1311487115"/>
                        </a:ext>
                      </a:extLst>
                    </a:gridCol>
                    <a:gridCol w="651601">
                      <a:extLst>
                        <a:ext uri="{9D8B030D-6E8A-4147-A177-3AD203B41FA5}">
                          <a16:colId xmlns:a16="http://schemas.microsoft.com/office/drawing/2014/main" val="4282530427"/>
                        </a:ext>
                      </a:extLst>
                    </a:gridCol>
                  </a:tblGrid>
                  <a:tr h="957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2D Simulation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5537662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sz="10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</a:t>
                          </a:r>
                          <a:r>
                            <a:rPr lang="en-US" sz="1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/e]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741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4183425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[pA²/Hz]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1.98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1.27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1.62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0.99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1.08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1.08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108894"/>
                      </a:ext>
                    </a:extLst>
                  </a:tr>
                  <a:tr h="191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𝐸𝑁𝐶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1,38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1,42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1,49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1,50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1,93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1,62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2,06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2,06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2,45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01430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8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157242"/>
                  </p:ext>
                </p:extLst>
              </p:nvPr>
            </p:nvGraphicFramePr>
            <p:xfrm>
              <a:off x="2072439" y="4290082"/>
              <a:ext cx="7717386" cy="73439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7588">
                      <a:extLst>
                        <a:ext uri="{9D8B030D-6E8A-4147-A177-3AD203B41FA5}">
                          <a16:colId xmlns:a16="http://schemas.microsoft.com/office/drawing/2014/main" val="692661594"/>
                        </a:ext>
                      </a:extLst>
                    </a:gridCol>
                    <a:gridCol w="544433">
                      <a:extLst>
                        <a:ext uri="{9D8B030D-6E8A-4147-A177-3AD203B41FA5}">
                          <a16:colId xmlns:a16="http://schemas.microsoft.com/office/drawing/2014/main" val="3553028311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3013917602"/>
                        </a:ext>
                      </a:extLst>
                    </a:gridCol>
                    <a:gridCol w="563306">
                      <a:extLst>
                        <a:ext uri="{9D8B030D-6E8A-4147-A177-3AD203B41FA5}">
                          <a16:colId xmlns:a16="http://schemas.microsoft.com/office/drawing/2014/main" val="1472585678"/>
                        </a:ext>
                      </a:extLst>
                    </a:gridCol>
                    <a:gridCol w="646340">
                      <a:extLst>
                        <a:ext uri="{9D8B030D-6E8A-4147-A177-3AD203B41FA5}">
                          <a16:colId xmlns:a16="http://schemas.microsoft.com/office/drawing/2014/main" val="3901708823"/>
                        </a:ext>
                      </a:extLst>
                    </a:gridCol>
                    <a:gridCol w="585497">
                      <a:extLst>
                        <a:ext uri="{9D8B030D-6E8A-4147-A177-3AD203B41FA5}">
                          <a16:colId xmlns:a16="http://schemas.microsoft.com/office/drawing/2014/main" val="2235794161"/>
                        </a:ext>
                      </a:extLst>
                    </a:gridCol>
                    <a:gridCol w="630070">
                      <a:extLst>
                        <a:ext uri="{9D8B030D-6E8A-4147-A177-3AD203B41FA5}">
                          <a16:colId xmlns:a16="http://schemas.microsoft.com/office/drawing/2014/main" val="3564692467"/>
                        </a:ext>
                      </a:extLst>
                    </a:gridCol>
                    <a:gridCol w="564935">
                      <a:extLst>
                        <a:ext uri="{9D8B030D-6E8A-4147-A177-3AD203B41FA5}">
                          <a16:colId xmlns:a16="http://schemas.microsoft.com/office/drawing/2014/main" val="1403375795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787764772"/>
                        </a:ext>
                      </a:extLst>
                    </a:gridCol>
                    <a:gridCol w="567081">
                      <a:extLst>
                        <a:ext uri="{9D8B030D-6E8A-4147-A177-3AD203B41FA5}">
                          <a16:colId xmlns:a16="http://schemas.microsoft.com/office/drawing/2014/main" val="2368749689"/>
                        </a:ext>
                      </a:extLst>
                    </a:gridCol>
                    <a:gridCol w="506148">
                      <a:extLst>
                        <a:ext uri="{9D8B030D-6E8A-4147-A177-3AD203B41FA5}">
                          <a16:colId xmlns:a16="http://schemas.microsoft.com/office/drawing/2014/main" val="1311487115"/>
                        </a:ext>
                      </a:extLst>
                    </a:gridCol>
                    <a:gridCol w="651601">
                      <a:extLst>
                        <a:ext uri="{9D8B030D-6E8A-4147-A177-3AD203B41FA5}">
                          <a16:colId xmlns:a16="http://schemas.microsoft.com/office/drawing/2014/main" val="4282530427"/>
                        </a:ext>
                      </a:extLst>
                    </a:gridCol>
                  </a:tblGrid>
                  <a:tr h="1600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2D Simulation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indent="128270" algn="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 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284" marR="51284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5537662"/>
                      </a:ext>
                    </a:extLst>
                  </a:tr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59" t="-109677" r="-483486" b="-24516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741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4183425"/>
                      </a:ext>
                    </a:extLst>
                  </a:tr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59" t="-203125" r="-483486" b="-1375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1.98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1.11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1.27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1.34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1.62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0.99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1.08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1.08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1.13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108894"/>
                      </a:ext>
                    </a:extLst>
                  </a:tr>
                  <a:tr h="1914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59" t="-303125" r="-483486" b="-375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1,38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1,42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1,49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1,50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1,59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1,93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1,62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2,06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2,06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Segoe UI"/>
                            </a:defRPr>
                          </a:lvl9pPr>
                        </a:lstStyle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2,45</a:t>
                          </a:r>
                          <a:endParaRPr lang="de-DE" sz="1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01430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308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LL-Master_en_v2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numCol="1" spcCol="54000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LL-Master_en_v2" id="{82EC59AB-7798-4AEC-B6ED-FA8D0F397309}" vid="{FD1E4B78-A164-4158-B68D-15F623A080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HLL-Master_en_v2</Template>
  <TotalTime>21941</TotalTime>
  <Words>1607</Words>
  <Application>Microsoft Office PowerPoint</Application>
  <PresentationFormat>Widescreen</PresentationFormat>
  <Paragraphs>685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ＭＳ Ｐゴシック</vt:lpstr>
      <vt:lpstr>.SF NS Symbols Regular</vt:lpstr>
      <vt:lpstr>Arial</vt:lpstr>
      <vt:lpstr>Calibri</vt:lpstr>
      <vt:lpstr>Cambria Math</vt:lpstr>
      <vt:lpstr>Courier New</vt:lpstr>
      <vt:lpstr>Georgia</vt:lpstr>
      <vt:lpstr>Segoe UI</vt:lpstr>
      <vt:lpstr>Segoe UI Symbol</vt:lpstr>
      <vt:lpstr>Symbol</vt:lpstr>
      <vt:lpstr>Tahoma</vt:lpstr>
      <vt:lpstr>Times New Roman</vt:lpstr>
      <vt:lpstr>Wingdings</vt:lpstr>
      <vt:lpstr>Wingdings 2</vt:lpstr>
      <vt:lpstr>Wingdings 3</vt:lpstr>
      <vt:lpstr>HLL-Master_en_v2</vt:lpstr>
      <vt:lpstr>think-cell Folie</vt:lpstr>
      <vt:lpstr>Detector Development at the MPG - HLL</vt:lpstr>
      <vt:lpstr> Semiconductor laboratory of the Max-Planck Society</vt:lpstr>
      <vt:lpstr>HLL in a nutshell</vt:lpstr>
      <vt:lpstr>(some) HLL Sensor examples</vt:lpstr>
      <vt:lpstr>The DePFET</vt:lpstr>
      <vt:lpstr>Device Simulations</vt:lpstr>
      <vt:lpstr>2d simulation flow</vt:lpstr>
      <vt:lpstr>Comparing Measurements and Simulations – 2D</vt:lpstr>
      <vt:lpstr>Comparing Measurements and Simulations – 2D - Noise</vt:lpstr>
      <vt:lpstr>Comparing Measurements and Simulations – 2D - Impact Ionization</vt:lpstr>
      <vt:lpstr>Comparing Measurements and Simulations – 2D - Impact Ionization</vt:lpstr>
      <vt:lpstr>Comparing Measurements and Simulations – 2D - Impact Ionization</vt:lpstr>
      <vt:lpstr>Verification of Simulations </vt:lpstr>
      <vt:lpstr>Improving the DePFET - Scaling</vt:lpstr>
      <vt:lpstr>Improving the DePFET - Scaling</vt:lpstr>
      <vt:lpstr>Improving the DePFET - Super gq</vt:lpstr>
      <vt:lpstr>Improving the DePFET - Super gq</vt:lpstr>
      <vt:lpstr>2D simulations - recap</vt:lpstr>
      <vt:lpstr>One example of 3d Simulations - Quadorpix</vt:lpstr>
      <vt:lpstr>Quadropix - Asymmetrie of charge collection</vt:lpstr>
      <vt:lpstr>Quadropix - Improvements</vt:lpstr>
      <vt:lpstr>DePFET test production</vt:lpstr>
      <vt:lpstr>PowerPoint Presentation</vt:lpstr>
      <vt:lpstr>Thanks for your attention</vt:lpstr>
      <vt:lpstr>DePFET layouts</vt:lpstr>
      <vt:lpstr>DePFET layouts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Bähr</dc:creator>
  <cp:lastModifiedBy>Alexander Bähr</cp:lastModifiedBy>
  <cp:revision>301</cp:revision>
  <dcterms:created xsi:type="dcterms:W3CDTF">2022-06-29T13:53:30Z</dcterms:created>
  <dcterms:modified xsi:type="dcterms:W3CDTF">2023-11-24T07:59:12Z</dcterms:modified>
</cp:coreProperties>
</file>