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8"/>
  </p:notesMasterIdLst>
  <p:handoutMasterIdLst>
    <p:handoutMasterId r:id="rId79"/>
  </p:handoutMasterIdLst>
  <p:sldIdLst>
    <p:sldId id="261" r:id="rId2"/>
    <p:sldId id="505" r:id="rId3"/>
    <p:sldId id="506" r:id="rId4"/>
    <p:sldId id="749" r:id="rId5"/>
    <p:sldId id="3504" r:id="rId6"/>
    <p:sldId id="551" r:id="rId7"/>
    <p:sldId id="552" r:id="rId8"/>
    <p:sldId id="514" r:id="rId9"/>
    <p:sldId id="600" r:id="rId10"/>
    <p:sldId id="515" r:id="rId11"/>
    <p:sldId id="516" r:id="rId12"/>
    <p:sldId id="517" r:id="rId13"/>
    <p:sldId id="595" r:id="rId14"/>
    <p:sldId id="519" r:id="rId15"/>
    <p:sldId id="684" r:id="rId16"/>
    <p:sldId id="746" r:id="rId17"/>
    <p:sldId id="672" r:id="rId18"/>
    <p:sldId id="673" r:id="rId19"/>
    <p:sldId id="674" r:id="rId20"/>
    <p:sldId id="675" r:id="rId21"/>
    <p:sldId id="676" r:id="rId22"/>
    <p:sldId id="677" r:id="rId23"/>
    <p:sldId id="678" r:id="rId24"/>
    <p:sldId id="679" r:id="rId25"/>
    <p:sldId id="680" r:id="rId26"/>
    <p:sldId id="681" r:id="rId27"/>
    <p:sldId id="682" r:id="rId28"/>
    <p:sldId id="685" r:id="rId29"/>
    <p:sldId id="565" r:id="rId30"/>
    <p:sldId id="566" r:id="rId31"/>
    <p:sldId id="596" r:id="rId32"/>
    <p:sldId id="564" r:id="rId33"/>
    <p:sldId id="686" r:id="rId34"/>
    <p:sldId id="744" r:id="rId35"/>
    <p:sldId id="664" r:id="rId36"/>
    <p:sldId id="663" r:id="rId37"/>
    <p:sldId id="526" r:id="rId38"/>
    <p:sldId id="693" r:id="rId39"/>
    <p:sldId id="700" r:id="rId40"/>
    <p:sldId id="694" r:id="rId41"/>
    <p:sldId id="599" r:id="rId42"/>
    <p:sldId id="695" r:id="rId43"/>
    <p:sldId id="669" r:id="rId44"/>
    <p:sldId id="689" r:id="rId45"/>
    <p:sldId id="690" r:id="rId46"/>
    <p:sldId id="710" r:id="rId47"/>
    <p:sldId id="697" r:id="rId48"/>
    <p:sldId id="753" r:id="rId49"/>
    <p:sldId id="702" r:id="rId50"/>
    <p:sldId id="703" r:id="rId51"/>
    <p:sldId id="704" r:id="rId52"/>
    <p:sldId id="705" r:id="rId53"/>
    <p:sldId id="706" r:id="rId54"/>
    <p:sldId id="747" r:id="rId55"/>
    <p:sldId id="3487" r:id="rId56"/>
    <p:sldId id="3501" r:id="rId57"/>
    <p:sldId id="728" r:id="rId58"/>
    <p:sldId id="722" r:id="rId59"/>
    <p:sldId id="723" r:id="rId60"/>
    <p:sldId id="745" r:id="rId61"/>
    <p:sldId id="726" r:id="rId62"/>
    <p:sldId id="727" r:id="rId63"/>
    <p:sldId id="699" r:id="rId64"/>
    <p:sldId id="751" r:id="rId65"/>
    <p:sldId id="3506" r:id="rId66"/>
    <p:sldId id="615" r:id="rId67"/>
    <p:sldId id="617" r:id="rId68"/>
    <p:sldId id="668" r:id="rId69"/>
    <p:sldId id="742" r:id="rId70"/>
    <p:sldId id="614" r:id="rId71"/>
    <p:sldId id="580" r:id="rId72"/>
    <p:sldId id="3505" r:id="rId73"/>
    <p:sldId id="480" r:id="rId74"/>
    <p:sldId id="481" r:id="rId75"/>
    <p:sldId id="602" r:id="rId76"/>
    <p:sldId id="583" r:id="rId77"/>
  </p:sldIdLst>
  <p:sldSz cx="12192000" cy="6858000"/>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5110D"/>
    <a:srgbClr val="ADADAD"/>
    <a:srgbClr val="F8DFB4"/>
    <a:srgbClr val="C2E3CD"/>
    <a:srgbClr val="EBCF3D"/>
    <a:srgbClr val="0000FF"/>
    <a:srgbClr val="FF3300"/>
    <a:srgbClr val="E7F6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03" autoAdjust="0"/>
    <p:restoredTop sz="84741" autoAdjust="0"/>
  </p:normalViewPr>
  <p:slideViewPr>
    <p:cSldViewPr snapToGrid="0" snapToObjects="1">
      <p:cViewPr varScale="1">
        <p:scale>
          <a:sx n="53" d="100"/>
          <a:sy n="53" d="100"/>
        </p:scale>
        <p:origin x="976" y="48"/>
      </p:cViewPr>
      <p:guideLst>
        <p:guide orient="horz" pos="2160"/>
        <p:guide pos="3840"/>
      </p:guideLst>
    </p:cSldViewPr>
  </p:slideViewPr>
  <p:notesTextViewPr>
    <p:cViewPr>
      <p:scale>
        <a:sx n="3" d="2"/>
        <a:sy n="3" d="2"/>
      </p:scale>
      <p:origin x="0" y="0"/>
    </p:cViewPr>
  </p:notesTextViewPr>
  <p:notesViewPr>
    <p:cSldViewPr snapToGrid="0" snapToObjects="1">
      <p:cViewPr varScale="1">
        <p:scale>
          <a:sx n="66" d="100"/>
          <a:sy n="66" d="100"/>
        </p:scale>
        <p:origin x="3524" y="6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en-GB"/>
          </a:p>
        </p:txBody>
      </p:sp>
      <p:sp>
        <p:nvSpPr>
          <p:cNvPr id="3" name="Date Placeholder 2"/>
          <p:cNvSpPr>
            <a:spLocks noGrp="1"/>
          </p:cNvSpPr>
          <p:nvPr>
            <p:ph type="dt" sz="quarter" idx="1"/>
          </p:nvPr>
        </p:nvSpPr>
        <p:spPr>
          <a:xfrm>
            <a:off x="4023092" y="0"/>
            <a:ext cx="3077739" cy="513508"/>
          </a:xfrm>
          <a:prstGeom prst="rect">
            <a:avLst/>
          </a:prstGeom>
        </p:spPr>
        <p:txBody>
          <a:bodyPr vert="horz" lIns="99066" tIns="49533" rIns="99066" bIns="49533" rtlCol="0"/>
          <a:lstStyle>
            <a:lvl1pPr algn="r">
              <a:defRPr sz="1300"/>
            </a:lvl1pPr>
          </a:lstStyle>
          <a:p>
            <a:fld id="{EC8ACBA2-0FC2-492A-9679-11A86A529BA0}" type="datetimeFigureOut">
              <a:rPr lang="en-GB" smtClean="0"/>
              <a:t>22/11/2023</a:t>
            </a:fld>
            <a:endParaRPr lang="en-GB"/>
          </a:p>
        </p:txBody>
      </p:sp>
      <p:sp>
        <p:nvSpPr>
          <p:cNvPr id="4" name="Footer Placeholder 3"/>
          <p:cNvSpPr>
            <a:spLocks noGrp="1"/>
          </p:cNvSpPr>
          <p:nvPr>
            <p:ph type="ftr" sz="quarter" idx="2"/>
          </p:nvPr>
        </p:nvSpPr>
        <p:spPr>
          <a:xfrm>
            <a:off x="0" y="9721107"/>
            <a:ext cx="3077739" cy="513507"/>
          </a:xfrm>
          <a:prstGeom prst="rect">
            <a:avLst/>
          </a:prstGeom>
        </p:spPr>
        <p:txBody>
          <a:bodyPr vert="horz" lIns="99066" tIns="49533" rIns="99066" bIns="49533" rtlCol="0" anchor="b"/>
          <a:lstStyle>
            <a:lvl1pPr algn="l">
              <a:defRPr sz="1300"/>
            </a:lvl1pPr>
          </a:lstStyle>
          <a:p>
            <a:endParaRPr lang="en-GB"/>
          </a:p>
        </p:txBody>
      </p:sp>
      <p:sp>
        <p:nvSpPr>
          <p:cNvPr id="5" name="Slide Number Placeholder 4"/>
          <p:cNvSpPr>
            <a:spLocks noGrp="1"/>
          </p:cNvSpPr>
          <p:nvPr>
            <p:ph type="sldNum" sz="quarter" idx="3"/>
          </p:nvPr>
        </p:nvSpPr>
        <p:spPr>
          <a:xfrm>
            <a:off x="4023092" y="9721107"/>
            <a:ext cx="3077739" cy="513507"/>
          </a:xfrm>
          <a:prstGeom prst="rect">
            <a:avLst/>
          </a:prstGeom>
        </p:spPr>
        <p:txBody>
          <a:bodyPr vert="horz" lIns="99066" tIns="49533" rIns="99066" bIns="49533" rtlCol="0" anchor="b"/>
          <a:lstStyle>
            <a:lvl1pPr algn="r">
              <a:defRPr sz="1300"/>
            </a:lvl1pPr>
          </a:lstStyle>
          <a:p>
            <a:fld id="{C85ADAEC-B3CB-408A-B3D7-CB96002E4102}" type="slidenum">
              <a:rPr lang="en-GB" smtClean="0"/>
              <a:t>‹#›</a:t>
            </a:fld>
            <a:endParaRPr lang="en-GB"/>
          </a:p>
        </p:txBody>
      </p:sp>
    </p:spTree>
    <p:extLst>
      <p:ext uri="{BB962C8B-B14F-4D97-AF65-F5344CB8AC3E}">
        <p14:creationId xmlns:p14="http://schemas.microsoft.com/office/powerpoint/2010/main" val="3196953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en-GB"/>
          </a:p>
        </p:txBody>
      </p:sp>
      <p:sp>
        <p:nvSpPr>
          <p:cNvPr id="3" name="Date Placeholder 2"/>
          <p:cNvSpPr>
            <a:spLocks noGrp="1"/>
          </p:cNvSpPr>
          <p:nvPr>
            <p:ph type="dt" idx="1"/>
          </p:nvPr>
        </p:nvSpPr>
        <p:spPr>
          <a:xfrm>
            <a:off x="4023092" y="0"/>
            <a:ext cx="3077739" cy="513508"/>
          </a:xfrm>
          <a:prstGeom prst="rect">
            <a:avLst/>
          </a:prstGeom>
        </p:spPr>
        <p:txBody>
          <a:bodyPr vert="horz" lIns="99066" tIns="49533" rIns="99066" bIns="49533" rtlCol="0"/>
          <a:lstStyle>
            <a:lvl1pPr algn="r">
              <a:defRPr sz="1300"/>
            </a:lvl1pPr>
          </a:lstStyle>
          <a:p>
            <a:fld id="{8EFD56CF-AD30-4024-9DD2-7762BD2EF69A}" type="datetimeFigureOut">
              <a:rPr lang="en-GB" smtClean="0"/>
              <a:t>22/11/2023</a:t>
            </a:fld>
            <a:endParaRPr lang="en-GB"/>
          </a:p>
        </p:txBody>
      </p:sp>
      <p:sp>
        <p:nvSpPr>
          <p:cNvPr id="4" name="Slide Image Placeholder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9066" tIns="49533" rIns="99066" bIns="49533" rtlCol="0" anchor="ctr"/>
          <a:lstStyle/>
          <a:p>
            <a:endParaRPr lang="en-GB"/>
          </a:p>
        </p:txBody>
      </p:sp>
      <p:sp>
        <p:nvSpPr>
          <p:cNvPr id="5" name="Notes Placeholder 4"/>
          <p:cNvSpPr>
            <a:spLocks noGrp="1"/>
          </p:cNvSpPr>
          <p:nvPr>
            <p:ph type="body" sz="quarter" idx="3"/>
          </p:nvPr>
        </p:nvSpPr>
        <p:spPr>
          <a:xfrm>
            <a:off x="710248" y="4925407"/>
            <a:ext cx="5681980" cy="4029879"/>
          </a:xfrm>
          <a:prstGeom prst="rect">
            <a:avLst/>
          </a:prstGeom>
        </p:spPr>
        <p:txBody>
          <a:bodyPr vert="horz" lIns="99066" tIns="49533" rIns="99066" bIns="4953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7739" cy="513507"/>
          </a:xfrm>
          <a:prstGeom prst="rect">
            <a:avLst/>
          </a:prstGeom>
        </p:spPr>
        <p:txBody>
          <a:bodyPr vert="horz" lIns="99066" tIns="49533" rIns="99066" bIns="49533"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21107"/>
            <a:ext cx="3077739" cy="513507"/>
          </a:xfrm>
          <a:prstGeom prst="rect">
            <a:avLst/>
          </a:prstGeom>
        </p:spPr>
        <p:txBody>
          <a:bodyPr vert="horz" lIns="99066" tIns="49533" rIns="99066" bIns="49533" rtlCol="0" anchor="b"/>
          <a:lstStyle>
            <a:lvl1pPr algn="r">
              <a:defRPr sz="1300"/>
            </a:lvl1pPr>
          </a:lstStyle>
          <a:p>
            <a:fld id="{0E3A60F0-12AF-4A71-BD54-EF56BD5127A9}" type="slidenum">
              <a:rPr lang="en-GB" smtClean="0"/>
              <a:t>‹#›</a:t>
            </a:fld>
            <a:endParaRPr lang="en-GB"/>
          </a:p>
        </p:txBody>
      </p:sp>
    </p:spTree>
    <p:extLst>
      <p:ext uri="{BB962C8B-B14F-4D97-AF65-F5344CB8AC3E}">
        <p14:creationId xmlns:p14="http://schemas.microsoft.com/office/powerpoint/2010/main" val="280360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marL="185749" indent="-185749">
              <a:buFontTx/>
              <a:buChar char="-"/>
            </a:pPr>
            <a:endParaRPr lang="en-GB" dirty="0"/>
          </a:p>
        </p:txBody>
      </p:sp>
      <p:sp>
        <p:nvSpPr>
          <p:cNvPr id="4" name="Slide Number Placeholder 3"/>
          <p:cNvSpPr>
            <a:spLocks noGrp="1"/>
          </p:cNvSpPr>
          <p:nvPr>
            <p:ph type="sldNum" sz="quarter" idx="10"/>
          </p:nvPr>
        </p:nvSpPr>
        <p:spPr/>
        <p:txBody>
          <a:bodyPr/>
          <a:lstStyle/>
          <a:p>
            <a:fld id="{B7A3B090-6A4E-1F41-911F-00822375D8BF}" type="slidenum">
              <a:rPr lang="en-US" smtClean="0"/>
              <a:t>1</a:t>
            </a:fld>
            <a:endParaRPr lang="en-US"/>
          </a:p>
        </p:txBody>
      </p:sp>
    </p:spTree>
    <p:extLst>
      <p:ext uri="{BB962C8B-B14F-4D97-AF65-F5344CB8AC3E}">
        <p14:creationId xmlns:p14="http://schemas.microsoft.com/office/powerpoint/2010/main" val="2387398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21</a:t>
            </a:fld>
            <a:endParaRPr lang="en-GB"/>
          </a:p>
        </p:txBody>
      </p:sp>
    </p:spTree>
    <p:extLst>
      <p:ext uri="{BB962C8B-B14F-4D97-AF65-F5344CB8AC3E}">
        <p14:creationId xmlns:p14="http://schemas.microsoft.com/office/powerpoint/2010/main" val="3521832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22</a:t>
            </a:fld>
            <a:endParaRPr lang="en-GB"/>
          </a:p>
        </p:txBody>
      </p:sp>
    </p:spTree>
    <p:extLst>
      <p:ext uri="{BB962C8B-B14F-4D97-AF65-F5344CB8AC3E}">
        <p14:creationId xmlns:p14="http://schemas.microsoft.com/office/powerpoint/2010/main" val="2052792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23</a:t>
            </a:fld>
            <a:endParaRPr lang="en-GB"/>
          </a:p>
        </p:txBody>
      </p:sp>
    </p:spTree>
    <p:extLst>
      <p:ext uri="{BB962C8B-B14F-4D97-AF65-F5344CB8AC3E}">
        <p14:creationId xmlns:p14="http://schemas.microsoft.com/office/powerpoint/2010/main" val="2140422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24</a:t>
            </a:fld>
            <a:endParaRPr lang="en-GB"/>
          </a:p>
        </p:txBody>
      </p:sp>
    </p:spTree>
    <p:extLst>
      <p:ext uri="{BB962C8B-B14F-4D97-AF65-F5344CB8AC3E}">
        <p14:creationId xmlns:p14="http://schemas.microsoft.com/office/powerpoint/2010/main" val="635050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25</a:t>
            </a:fld>
            <a:endParaRPr lang="en-GB"/>
          </a:p>
        </p:txBody>
      </p:sp>
    </p:spTree>
    <p:extLst>
      <p:ext uri="{BB962C8B-B14F-4D97-AF65-F5344CB8AC3E}">
        <p14:creationId xmlns:p14="http://schemas.microsoft.com/office/powerpoint/2010/main" val="506015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26</a:t>
            </a:fld>
            <a:endParaRPr lang="en-GB"/>
          </a:p>
        </p:txBody>
      </p:sp>
    </p:spTree>
    <p:extLst>
      <p:ext uri="{BB962C8B-B14F-4D97-AF65-F5344CB8AC3E}">
        <p14:creationId xmlns:p14="http://schemas.microsoft.com/office/powerpoint/2010/main" val="1445024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27</a:t>
            </a:fld>
            <a:endParaRPr lang="en-GB"/>
          </a:p>
        </p:txBody>
      </p:sp>
    </p:spTree>
    <p:extLst>
      <p:ext uri="{BB962C8B-B14F-4D97-AF65-F5344CB8AC3E}">
        <p14:creationId xmlns:p14="http://schemas.microsoft.com/office/powerpoint/2010/main" val="1456670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28</a:t>
            </a:fld>
            <a:endParaRPr lang="en-GB"/>
          </a:p>
        </p:txBody>
      </p:sp>
    </p:spTree>
    <p:extLst>
      <p:ext uri="{BB962C8B-B14F-4D97-AF65-F5344CB8AC3E}">
        <p14:creationId xmlns:p14="http://schemas.microsoft.com/office/powerpoint/2010/main" val="715024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20-40um thick </a:t>
            </a:r>
            <a:r>
              <a:rPr lang="en-GB" dirty="0">
                <a:sym typeface="Wingdings" panose="05000000000000000000" pitchFamily="2" charset="2"/>
              </a:rPr>
              <a:t> 0.02X</a:t>
            </a:r>
            <a:r>
              <a:rPr lang="en-GB" baseline="0" dirty="0">
                <a:sym typeface="Wingdings" panose="05000000000000000000" pitchFamily="2" charset="2"/>
              </a:rPr>
              <a:t> to 0.04% X0</a:t>
            </a:r>
            <a:endParaRPr lang="en-GB" dirty="0"/>
          </a:p>
        </p:txBody>
      </p:sp>
      <p:sp>
        <p:nvSpPr>
          <p:cNvPr id="4" name="Slide Number Placeholder 3"/>
          <p:cNvSpPr>
            <a:spLocks noGrp="1"/>
          </p:cNvSpPr>
          <p:nvPr>
            <p:ph type="sldNum" sz="quarter" idx="10"/>
          </p:nvPr>
        </p:nvSpPr>
        <p:spPr/>
        <p:txBody>
          <a:bodyPr/>
          <a:lstStyle/>
          <a:p>
            <a:fld id="{0E3A60F0-12AF-4A71-BD54-EF56BD5127A9}" type="slidenum">
              <a:rPr lang="en-GB" smtClean="0"/>
              <a:t>34</a:t>
            </a:fld>
            <a:endParaRPr lang="en-GB"/>
          </a:p>
        </p:txBody>
      </p:sp>
    </p:spTree>
    <p:extLst>
      <p:ext uri="{BB962C8B-B14F-4D97-AF65-F5344CB8AC3E}">
        <p14:creationId xmlns:p14="http://schemas.microsoft.com/office/powerpoint/2010/main" val="2156016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1427DB-2BEB-4317-88B2-5BB686EB1915}" type="slidenum">
              <a:rPr lang="en-GB" smtClean="0"/>
              <a:t>37</a:t>
            </a:fld>
            <a:endParaRPr lang="en-GB"/>
          </a:p>
        </p:txBody>
      </p:sp>
    </p:spTree>
    <p:extLst>
      <p:ext uri="{BB962C8B-B14F-4D97-AF65-F5344CB8AC3E}">
        <p14:creationId xmlns:p14="http://schemas.microsoft.com/office/powerpoint/2010/main" val="73129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https://en.wikipedia.org/wiki/Large_Hadron_Collider </a:t>
            </a:r>
          </a:p>
        </p:txBody>
      </p:sp>
      <p:sp>
        <p:nvSpPr>
          <p:cNvPr id="4" name="Slide Number Placeholder 3"/>
          <p:cNvSpPr>
            <a:spLocks noGrp="1"/>
          </p:cNvSpPr>
          <p:nvPr>
            <p:ph type="sldNum" sz="quarter" idx="10"/>
          </p:nvPr>
        </p:nvSpPr>
        <p:spPr/>
        <p:txBody>
          <a:bodyPr/>
          <a:lstStyle/>
          <a:p>
            <a:fld id="{711427DB-2BEB-4317-88B2-5BB686EB1915}" type="slidenum">
              <a:rPr lang="en-GB" smtClean="0"/>
              <a:t>3</a:t>
            </a:fld>
            <a:endParaRPr lang="en-GB"/>
          </a:p>
        </p:txBody>
      </p:sp>
    </p:spTree>
    <p:extLst>
      <p:ext uri="{BB962C8B-B14F-4D97-AF65-F5344CB8AC3E}">
        <p14:creationId xmlns:p14="http://schemas.microsoft.com/office/powerpoint/2010/main" val="304425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600m2 HGCAL</a:t>
            </a:r>
          </a:p>
          <a:p>
            <a:r>
              <a:rPr lang="en-GB" dirty="0"/>
              <a:t>13m2 ATLAS</a:t>
            </a:r>
            <a:r>
              <a:rPr lang="en-GB" baseline="0" dirty="0"/>
              <a:t> Pixel</a:t>
            </a:r>
          </a:p>
          <a:p>
            <a:r>
              <a:rPr lang="en-GB" baseline="0" dirty="0"/>
              <a:t>165m2 ATLAS Strip</a:t>
            </a:r>
          </a:p>
          <a:p>
            <a:r>
              <a:rPr lang="en-GB" baseline="0" dirty="0"/>
              <a:t>200m2 CMS outer Tracker</a:t>
            </a:r>
            <a:endParaRPr lang="en-GB" dirty="0"/>
          </a:p>
        </p:txBody>
      </p:sp>
      <p:sp>
        <p:nvSpPr>
          <p:cNvPr id="4" name="Slide Number Placeholder 3"/>
          <p:cNvSpPr>
            <a:spLocks noGrp="1"/>
          </p:cNvSpPr>
          <p:nvPr>
            <p:ph type="sldNum" sz="quarter" idx="10"/>
          </p:nvPr>
        </p:nvSpPr>
        <p:spPr/>
        <p:txBody>
          <a:bodyPr/>
          <a:lstStyle/>
          <a:p>
            <a:fld id="{0E3A60F0-12AF-4A71-BD54-EF56BD5127A9}" type="slidenum">
              <a:rPr lang="en-GB" smtClean="0"/>
              <a:t>40</a:t>
            </a:fld>
            <a:endParaRPr lang="en-GB"/>
          </a:p>
        </p:txBody>
      </p:sp>
    </p:spTree>
    <p:extLst>
      <p:ext uri="{BB962C8B-B14F-4D97-AF65-F5344CB8AC3E}">
        <p14:creationId xmlns:p14="http://schemas.microsoft.com/office/powerpoint/2010/main" val="4075372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60F0-12AF-4A71-BD54-EF56BD5127A9}" type="slidenum">
              <a:rPr lang="en-GB" smtClean="0"/>
              <a:t>42</a:t>
            </a:fld>
            <a:endParaRPr lang="en-GB"/>
          </a:p>
        </p:txBody>
      </p:sp>
    </p:spTree>
    <p:extLst>
      <p:ext uri="{BB962C8B-B14F-4D97-AF65-F5344CB8AC3E}">
        <p14:creationId xmlns:p14="http://schemas.microsoft.com/office/powerpoint/2010/main" val="3462234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60F0-12AF-4A71-BD54-EF56BD5127A9}" type="slidenum">
              <a:rPr lang="en-GB" smtClean="0"/>
              <a:t>43</a:t>
            </a:fld>
            <a:endParaRPr lang="en-GB"/>
          </a:p>
        </p:txBody>
      </p:sp>
    </p:spTree>
    <p:extLst>
      <p:ext uri="{BB962C8B-B14F-4D97-AF65-F5344CB8AC3E}">
        <p14:creationId xmlns:p14="http://schemas.microsoft.com/office/powerpoint/2010/main" val="1814920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D406242-5E1B-4E97-AAE0-913DBD5DEE05}" type="slidenum">
              <a:rPr lang="en-US" smtClean="0"/>
              <a:pPr/>
              <a:t>46</a:t>
            </a:fld>
            <a:endParaRPr lang="en-US"/>
          </a:p>
        </p:txBody>
      </p:sp>
      <p:sp>
        <p:nvSpPr>
          <p:cNvPr id="67587" name="Rectangle 7"/>
          <p:cNvSpPr txBox="1">
            <a:spLocks noGrp="1" noChangeArrowheads="1"/>
          </p:cNvSpPr>
          <p:nvPr/>
        </p:nvSpPr>
        <p:spPr bwMode="auto">
          <a:xfrm>
            <a:off x="4022714" y="9722473"/>
            <a:ext cx="3076588" cy="512140"/>
          </a:xfrm>
          <a:prstGeom prst="rect">
            <a:avLst/>
          </a:prstGeom>
          <a:noFill/>
          <a:ln w="9525">
            <a:noFill/>
            <a:miter lim="800000"/>
            <a:headEnd/>
            <a:tailEnd/>
          </a:ln>
        </p:spPr>
        <p:txBody>
          <a:bodyPr lIns="90333" tIns="45165" rIns="90333" bIns="45165" anchor="b"/>
          <a:lstStyle/>
          <a:p>
            <a:pPr algn="r" defTabSz="903288" eaLnBrk="0" hangingPunct="0"/>
            <a:fld id="{EC6E5A21-4E26-4A8F-957F-4651E2305ECE}" type="slidenum">
              <a:rPr lang="en-US" sz="1200">
                <a:latin typeface="Times New Roman" pitchFamily="18" charset="0"/>
              </a:rPr>
              <a:pPr algn="r" defTabSz="903288" eaLnBrk="0" hangingPunct="0"/>
              <a:t>46</a:t>
            </a:fld>
            <a:endParaRPr lang="en-US" sz="1200">
              <a:latin typeface="Times New Roman" pitchFamily="18" charset="0"/>
            </a:endParaRPr>
          </a:p>
        </p:txBody>
      </p:sp>
      <p:sp>
        <p:nvSpPr>
          <p:cNvPr id="67588" name="Rectangle 7"/>
          <p:cNvSpPr txBox="1">
            <a:spLocks noGrp="1" noChangeArrowheads="1"/>
          </p:cNvSpPr>
          <p:nvPr/>
        </p:nvSpPr>
        <p:spPr bwMode="auto">
          <a:xfrm>
            <a:off x="4022714" y="9722473"/>
            <a:ext cx="3076588" cy="512140"/>
          </a:xfrm>
          <a:prstGeom prst="rect">
            <a:avLst/>
          </a:prstGeom>
          <a:noFill/>
          <a:ln w="9525">
            <a:noFill/>
            <a:miter lim="800000"/>
            <a:headEnd/>
            <a:tailEnd/>
          </a:ln>
        </p:spPr>
        <p:txBody>
          <a:bodyPr lIns="90333" tIns="45165" rIns="90333" bIns="45165" anchor="b"/>
          <a:lstStyle/>
          <a:p>
            <a:pPr algn="r" defTabSz="903288" eaLnBrk="0" hangingPunct="0"/>
            <a:fld id="{CEC27DBD-C8F4-45F0-830C-35D13200D4C1}" type="slidenum">
              <a:rPr lang="en-US" sz="1200">
                <a:latin typeface="Times New Roman" pitchFamily="18" charset="0"/>
              </a:rPr>
              <a:pPr algn="r" defTabSz="903288" eaLnBrk="0" hangingPunct="0"/>
              <a:t>46</a:t>
            </a:fld>
            <a:endParaRPr lang="en-US" sz="1200">
              <a:latin typeface="Times New Roman" pitchFamily="18" charset="0"/>
            </a:endParaRPr>
          </a:p>
        </p:txBody>
      </p:sp>
      <p:sp>
        <p:nvSpPr>
          <p:cNvPr id="67589" name="Rectangle 2"/>
          <p:cNvSpPr>
            <a:spLocks noGrp="1" noRot="1" noChangeAspect="1" noChangeArrowheads="1" noTextEdit="1"/>
          </p:cNvSpPr>
          <p:nvPr>
            <p:ph type="sldImg"/>
          </p:nvPr>
        </p:nvSpPr>
        <p:spPr>
          <a:xfrm>
            <a:off x="142875" y="763588"/>
            <a:ext cx="6819900" cy="3836987"/>
          </a:xfrm>
          <a:ln/>
        </p:spPr>
      </p:sp>
      <p:sp>
        <p:nvSpPr>
          <p:cNvPr id="67590" name="Rectangle 3"/>
          <p:cNvSpPr>
            <a:spLocks noGrp="1" noChangeArrowheads="1"/>
          </p:cNvSpPr>
          <p:nvPr>
            <p:ph type="body" idx="1"/>
          </p:nvPr>
        </p:nvSpPr>
        <p:spPr>
          <a:xfrm>
            <a:off x="944434" y="4856328"/>
            <a:ext cx="5210433" cy="4614165"/>
          </a:xfrm>
          <a:noFill/>
          <a:ln/>
        </p:spPr>
        <p:txBody>
          <a:bodyPr lIns="90333" tIns="45165" rIns="90333" bIns="45165"/>
          <a:lstStyle/>
          <a:p>
            <a:pPr eaLnBrk="1" hangingPunct="1"/>
            <a:r>
              <a:rPr lang="fr-FR"/>
              <a:t>efficacité de collection de charge influencé par deux mécanisme</a:t>
            </a:r>
          </a:p>
          <a:p>
            <a:pPr eaLnBrk="1" hangingPunct="1"/>
            <a:endParaRPr lang="fr-FR"/>
          </a:p>
          <a:p>
            <a:pPr eaLnBrk="1" hangingPunct="1"/>
            <a:r>
              <a:rPr lang="fr-FR"/>
              <a:t>piégeage – porteurs de charge sont pièges par les défaut profond</a:t>
            </a:r>
          </a:p>
          <a:p>
            <a:pPr eaLnBrk="1" hangingPunct="1"/>
            <a:r>
              <a:rPr lang="fr-FR"/>
              <a:t>déficit de collection de charge augmente en fonction de la fluence</a:t>
            </a:r>
          </a:p>
          <a:p>
            <a:pPr eaLnBrk="1" hangingPunct="1"/>
            <a:endParaRPr lang="fr-FR"/>
          </a:p>
        </p:txBody>
      </p:sp>
    </p:spTree>
    <p:extLst>
      <p:ext uri="{BB962C8B-B14F-4D97-AF65-F5344CB8AC3E}">
        <p14:creationId xmlns:p14="http://schemas.microsoft.com/office/powerpoint/2010/main" val="3683778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60F0-12AF-4A71-BD54-EF56BD5127A9}" type="slidenum">
              <a:rPr lang="en-GB" smtClean="0"/>
              <a:t>48</a:t>
            </a:fld>
            <a:endParaRPr lang="en-GB"/>
          </a:p>
        </p:txBody>
      </p:sp>
    </p:spTree>
    <p:extLst>
      <p:ext uri="{BB962C8B-B14F-4D97-AF65-F5344CB8AC3E}">
        <p14:creationId xmlns:p14="http://schemas.microsoft.com/office/powerpoint/2010/main" val="827347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2D0267B-3477-4BCA-91D7-763541622641}" type="slidenum">
              <a:rPr lang="en-US" smtClean="0"/>
              <a:pPr/>
              <a:t>50</a:t>
            </a:fld>
            <a:endParaRPr lang="en-US"/>
          </a:p>
        </p:txBody>
      </p:sp>
    </p:spTree>
    <p:extLst>
      <p:ext uri="{BB962C8B-B14F-4D97-AF65-F5344CB8AC3E}">
        <p14:creationId xmlns:p14="http://schemas.microsoft.com/office/powerpoint/2010/main" val="640415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3A60F0-12AF-4A71-BD54-EF56BD5127A9}" type="slidenum">
              <a:rPr lang="en-GB" smtClean="0"/>
              <a:t>52</a:t>
            </a:fld>
            <a:endParaRPr lang="en-GB"/>
          </a:p>
        </p:txBody>
      </p:sp>
    </p:spTree>
    <p:extLst>
      <p:ext uri="{BB962C8B-B14F-4D97-AF65-F5344CB8AC3E}">
        <p14:creationId xmlns:p14="http://schemas.microsoft.com/office/powerpoint/2010/main" val="4140419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a:t>Allport</a:t>
            </a:r>
            <a:r>
              <a:rPr lang="en-US" baseline="0" dirty="0"/>
              <a:t> 2019</a:t>
            </a:r>
            <a:endParaRPr lang="en-GB" dirty="0"/>
          </a:p>
        </p:txBody>
      </p:sp>
      <p:sp>
        <p:nvSpPr>
          <p:cNvPr id="4" name="Slide Number Placeholder 3"/>
          <p:cNvSpPr>
            <a:spLocks noGrp="1"/>
          </p:cNvSpPr>
          <p:nvPr>
            <p:ph type="sldNum" sz="quarter" idx="10"/>
          </p:nvPr>
        </p:nvSpPr>
        <p:spPr/>
        <p:txBody>
          <a:bodyPr/>
          <a:lstStyle/>
          <a:p>
            <a:fld id="{0E3A60F0-12AF-4A71-BD54-EF56BD5127A9}" type="slidenum">
              <a:rPr lang="en-GB" smtClean="0"/>
              <a:t>67</a:t>
            </a:fld>
            <a:endParaRPr lang="en-GB"/>
          </a:p>
        </p:txBody>
      </p:sp>
    </p:spTree>
    <p:extLst>
      <p:ext uri="{BB962C8B-B14F-4D97-AF65-F5344CB8AC3E}">
        <p14:creationId xmlns:p14="http://schemas.microsoft.com/office/powerpoint/2010/main" val="3802999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D406242-5E1B-4E97-AAE0-913DBD5DEE05}" type="slidenum">
              <a:rPr lang="en-US" smtClean="0"/>
              <a:pPr/>
              <a:t>71</a:t>
            </a:fld>
            <a:endParaRPr lang="en-US"/>
          </a:p>
        </p:txBody>
      </p:sp>
      <p:sp>
        <p:nvSpPr>
          <p:cNvPr id="67587" name="Rectangle 7"/>
          <p:cNvSpPr txBox="1">
            <a:spLocks noGrp="1" noChangeArrowheads="1"/>
          </p:cNvSpPr>
          <p:nvPr/>
        </p:nvSpPr>
        <p:spPr bwMode="auto">
          <a:xfrm>
            <a:off x="4022714" y="9722473"/>
            <a:ext cx="3076588" cy="512140"/>
          </a:xfrm>
          <a:prstGeom prst="rect">
            <a:avLst/>
          </a:prstGeom>
          <a:noFill/>
          <a:ln w="9525">
            <a:noFill/>
            <a:miter lim="800000"/>
            <a:headEnd/>
            <a:tailEnd/>
          </a:ln>
        </p:spPr>
        <p:txBody>
          <a:bodyPr lIns="90333" tIns="45165" rIns="90333" bIns="45165" anchor="b"/>
          <a:lstStyle/>
          <a:p>
            <a:pPr algn="r" defTabSz="903288" eaLnBrk="0" hangingPunct="0"/>
            <a:fld id="{EC6E5A21-4E26-4A8F-957F-4651E2305ECE}" type="slidenum">
              <a:rPr lang="en-US" sz="1200">
                <a:latin typeface="Times New Roman" pitchFamily="18" charset="0"/>
              </a:rPr>
              <a:pPr algn="r" defTabSz="903288" eaLnBrk="0" hangingPunct="0"/>
              <a:t>71</a:t>
            </a:fld>
            <a:endParaRPr lang="en-US" sz="1200">
              <a:latin typeface="Times New Roman" pitchFamily="18" charset="0"/>
            </a:endParaRPr>
          </a:p>
        </p:txBody>
      </p:sp>
      <p:sp>
        <p:nvSpPr>
          <p:cNvPr id="67588" name="Rectangle 7"/>
          <p:cNvSpPr txBox="1">
            <a:spLocks noGrp="1" noChangeArrowheads="1"/>
          </p:cNvSpPr>
          <p:nvPr/>
        </p:nvSpPr>
        <p:spPr bwMode="auto">
          <a:xfrm>
            <a:off x="4022714" y="9722473"/>
            <a:ext cx="3076588" cy="512140"/>
          </a:xfrm>
          <a:prstGeom prst="rect">
            <a:avLst/>
          </a:prstGeom>
          <a:noFill/>
          <a:ln w="9525">
            <a:noFill/>
            <a:miter lim="800000"/>
            <a:headEnd/>
            <a:tailEnd/>
          </a:ln>
        </p:spPr>
        <p:txBody>
          <a:bodyPr lIns="90333" tIns="45165" rIns="90333" bIns="45165" anchor="b"/>
          <a:lstStyle/>
          <a:p>
            <a:pPr algn="r" defTabSz="903288" eaLnBrk="0" hangingPunct="0"/>
            <a:fld id="{CEC27DBD-C8F4-45F0-830C-35D13200D4C1}" type="slidenum">
              <a:rPr lang="en-US" sz="1200">
                <a:latin typeface="Times New Roman" pitchFamily="18" charset="0"/>
              </a:rPr>
              <a:pPr algn="r" defTabSz="903288" eaLnBrk="0" hangingPunct="0"/>
              <a:t>71</a:t>
            </a:fld>
            <a:endParaRPr lang="en-US" sz="1200">
              <a:latin typeface="Times New Roman" pitchFamily="18" charset="0"/>
            </a:endParaRPr>
          </a:p>
        </p:txBody>
      </p:sp>
      <p:sp>
        <p:nvSpPr>
          <p:cNvPr id="67589" name="Rectangle 2"/>
          <p:cNvSpPr>
            <a:spLocks noGrp="1" noRot="1" noChangeAspect="1" noChangeArrowheads="1" noTextEdit="1"/>
          </p:cNvSpPr>
          <p:nvPr>
            <p:ph type="sldImg"/>
          </p:nvPr>
        </p:nvSpPr>
        <p:spPr>
          <a:xfrm>
            <a:off x="142875" y="763588"/>
            <a:ext cx="6819900" cy="3836987"/>
          </a:xfrm>
          <a:ln/>
        </p:spPr>
      </p:sp>
      <p:sp>
        <p:nvSpPr>
          <p:cNvPr id="67590" name="Rectangle 3"/>
          <p:cNvSpPr>
            <a:spLocks noGrp="1" noChangeArrowheads="1"/>
          </p:cNvSpPr>
          <p:nvPr>
            <p:ph type="body" idx="1"/>
          </p:nvPr>
        </p:nvSpPr>
        <p:spPr>
          <a:xfrm>
            <a:off x="944434" y="4856328"/>
            <a:ext cx="5210433" cy="4614165"/>
          </a:xfrm>
          <a:noFill/>
          <a:ln/>
        </p:spPr>
        <p:txBody>
          <a:bodyPr lIns="90333" tIns="45165" rIns="90333" bIns="45165"/>
          <a:lstStyle/>
          <a:p>
            <a:pPr eaLnBrk="1" hangingPunct="1"/>
            <a:r>
              <a:rPr lang="fr-FR"/>
              <a:t>efficacité de collection de charge influencé par deux mécanisme</a:t>
            </a:r>
          </a:p>
          <a:p>
            <a:pPr eaLnBrk="1" hangingPunct="1"/>
            <a:endParaRPr lang="fr-FR"/>
          </a:p>
          <a:p>
            <a:pPr eaLnBrk="1" hangingPunct="1"/>
            <a:r>
              <a:rPr lang="fr-FR"/>
              <a:t>piégeage – porteurs de charge sont pièges par les défaut profond</a:t>
            </a:r>
          </a:p>
          <a:p>
            <a:pPr eaLnBrk="1" hangingPunct="1"/>
            <a:r>
              <a:rPr lang="fr-FR"/>
              <a:t>déficit de collection de charge augmente en fonction de la fluence</a:t>
            </a:r>
          </a:p>
          <a:p>
            <a:pPr eaLnBrk="1" hangingPunct="1"/>
            <a:endParaRPr lang="fr-FR"/>
          </a:p>
        </p:txBody>
      </p:sp>
    </p:spTree>
    <p:extLst>
      <p:ext uri="{BB962C8B-B14F-4D97-AF65-F5344CB8AC3E}">
        <p14:creationId xmlns:p14="http://schemas.microsoft.com/office/powerpoint/2010/main" val="3490387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60F0-12AF-4A71-BD54-EF56BD5127A9}" type="slidenum">
              <a:rPr lang="en-GB" smtClean="0"/>
              <a:t>74</a:t>
            </a:fld>
            <a:endParaRPr lang="en-GB"/>
          </a:p>
        </p:txBody>
      </p:sp>
    </p:spTree>
    <p:extLst>
      <p:ext uri="{BB962C8B-B14F-4D97-AF65-F5344CB8AC3E}">
        <p14:creationId xmlns:p14="http://schemas.microsoft.com/office/powerpoint/2010/main" val="213268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2023: LHC 6.8+6.8 </a:t>
            </a:r>
            <a:r>
              <a:rPr lang="en-GB" dirty="0" err="1"/>
              <a:t>TeV</a:t>
            </a:r>
            <a:r>
              <a:rPr lang="en-GB" dirty="0"/>
              <a:t> Large Hadron Collider, 27 km in circumference; 9 active experiments: ALICE, ATLAS, CMS, FASER, </a:t>
            </a:r>
            <a:r>
              <a:rPr lang="en-GB" dirty="0" err="1"/>
              <a:t>LHCb</a:t>
            </a:r>
            <a:r>
              <a:rPr lang="en-GB" dirty="0"/>
              <a:t>, </a:t>
            </a:r>
          </a:p>
          <a:p>
            <a:r>
              <a:rPr lang="en-GB" dirty="0"/>
              <a:t> </a:t>
            </a:r>
            <a:r>
              <a:rPr lang="en-GB" dirty="0" err="1"/>
              <a:t>LHCf</a:t>
            </a:r>
            <a:r>
              <a:rPr lang="en-GB" dirty="0"/>
              <a:t>, </a:t>
            </a:r>
            <a:r>
              <a:rPr lang="en-GB" dirty="0" err="1"/>
              <a:t>MoEDAL</a:t>
            </a:r>
            <a:r>
              <a:rPr lang="en-GB" dirty="0"/>
              <a:t>-MAPP, SND and TOTEM</a:t>
            </a:r>
          </a:p>
        </p:txBody>
      </p:sp>
      <p:sp>
        <p:nvSpPr>
          <p:cNvPr id="4" name="Slide Number Placeholder 3"/>
          <p:cNvSpPr>
            <a:spLocks noGrp="1"/>
          </p:cNvSpPr>
          <p:nvPr>
            <p:ph type="sldNum" sz="quarter" idx="10"/>
          </p:nvPr>
        </p:nvSpPr>
        <p:spPr/>
        <p:txBody>
          <a:bodyPr/>
          <a:lstStyle/>
          <a:p>
            <a:fld id="{B7A3B090-6A4E-1F41-911F-00822375D8BF}" type="slidenum">
              <a:rPr lang="en-US" smtClean="0"/>
              <a:t>4</a:t>
            </a:fld>
            <a:endParaRPr lang="en-US"/>
          </a:p>
        </p:txBody>
      </p:sp>
    </p:spTree>
    <p:extLst>
      <p:ext uri="{BB962C8B-B14F-4D97-AF65-F5344CB8AC3E}">
        <p14:creationId xmlns:p14="http://schemas.microsoft.com/office/powerpoint/2010/main" val="2523636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A3B090-6A4E-1F41-911F-00822375D8BF}" type="slidenum">
              <a:rPr lang="en-US" smtClean="0"/>
              <a:t>12</a:t>
            </a:fld>
            <a:endParaRPr lang="en-US"/>
          </a:p>
        </p:txBody>
      </p:sp>
    </p:spTree>
    <p:extLst>
      <p:ext uri="{BB962C8B-B14F-4D97-AF65-F5344CB8AC3E}">
        <p14:creationId xmlns:p14="http://schemas.microsoft.com/office/powerpoint/2010/main" val="340484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A3B090-6A4E-1F41-911F-00822375D8BF}" type="slidenum">
              <a:rPr lang="en-US" smtClean="0"/>
              <a:t>14</a:t>
            </a:fld>
            <a:endParaRPr lang="en-US"/>
          </a:p>
        </p:txBody>
      </p:sp>
    </p:spTree>
    <p:extLst>
      <p:ext uri="{BB962C8B-B14F-4D97-AF65-F5344CB8AC3E}">
        <p14:creationId xmlns:p14="http://schemas.microsoft.com/office/powerpoint/2010/main" val="4131095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17</a:t>
            </a:fld>
            <a:endParaRPr lang="en-GB"/>
          </a:p>
        </p:txBody>
      </p:sp>
    </p:spTree>
    <p:extLst>
      <p:ext uri="{BB962C8B-B14F-4D97-AF65-F5344CB8AC3E}">
        <p14:creationId xmlns:p14="http://schemas.microsoft.com/office/powerpoint/2010/main" val="533573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18</a:t>
            </a:fld>
            <a:endParaRPr lang="en-GB"/>
          </a:p>
        </p:txBody>
      </p:sp>
    </p:spTree>
    <p:extLst>
      <p:ext uri="{BB962C8B-B14F-4D97-AF65-F5344CB8AC3E}">
        <p14:creationId xmlns:p14="http://schemas.microsoft.com/office/powerpoint/2010/main" val="395801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19</a:t>
            </a:fld>
            <a:endParaRPr lang="en-GB"/>
          </a:p>
        </p:txBody>
      </p:sp>
    </p:spTree>
    <p:extLst>
      <p:ext uri="{BB962C8B-B14F-4D97-AF65-F5344CB8AC3E}">
        <p14:creationId xmlns:p14="http://schemas.microsoft.com/office/powerpoint/2010/main" val="3604701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1427DB-2BEB-4317-88B2-5BB686EB1915}" type="slidenum">
              <a:rPr lang="en-GB" smtClean="0"/>
              <a:t>20</a:t>
            </a:fld>
            <a:endParaRPr lang="en-GB"/>
          </a:p>
        </p:txBody>
      </p:sp>
    </p:spTree>
    <p:extLst>
      <p:ext uri="{BB962C8B-B14F-4D97-AF65-F5344CB8AC3E}">
        <p14:creationId xmlns:p14="http://schemas.microsoft.com/office/powerpoint/2010/main" val="3483581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16000" y="2181663"/>
            <a:ext cx="3360000" cy="249467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001"/>
              <a:t>22.11.2023</a:t>
            </a:r>
            <a:endParaRPr lang="en-US" dirty="0"/>
          </a:p>
        </p:txBody>
      </p:sp>
      <p:sp>
        <p:nvSpPr>
          <p:cNvPr id="6"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SIMDET 2023 - Michael Moll, CERN</a:t>
            </a:r>
            <a:endParaRPr lang="en-US" dirty="0"/>
          </a:p>
        </p:txBody>
      </p:sp>
      <p:sp>
        <p:nvSpPr>
          <p:cNvPr id="7"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1185528"/>
            <a:ext cx="4267200" cy="730250"/>
          </a:xfrm>
        </p:spPr>
        <p:txBody>
          <a:bodyPr tIns="0" bIns="0" anchor="t"/>
          <a:lstStyle>
            <a:lvl1pPr algn="l">
              <a:buNone/>
              <a:defRPr sz="1800" b="1">
                <a:solidFill>
                  <a:schemeClr val="tx1"/>
                </a:solidFill>
              </a:defRPr>
            </a:lvl1pPr>
          </a:lstStyle>
          <a:p>
            <a:r>
              <a:rPr kumimoji="0" lang="fr-CH"/>
              <a:t>Click to edit Master title style</a:t>
            </a:r>
            <a:endParaRPr kumimoji="0" lang="en-US" dirty="0"/>
          </a:p>
        </p:txBody>
      </p:sp>
      <p:sp>
        <p:nvSpPr>
          <p:cNvPr id="3" name="Espace réservé du texte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
        <p:nvSpPr>
          <p:cNvPr id="4" name="Espace réservé du contenu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001"/>
              <a:t>22.11.2023</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SIMDET 2023 - Michael Moll, CERN</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08976" y="1705709"/>
            <a:ext cx="4071824" cy="1253808"/>
          </a:xfrm>
        </p:spPr>
        <p:txBody>
          <a:bodyPr anchor="b"/>
          <a:lstStyle>
            <a:lvl1pPr algn="l">
              <a:buNone/>
              <a:defRPr sz="2200" b="1">
                <a:solidFill>
                  <a:schemeClr val="tx1"/>
                </a:solidFill>
              </a:defRPr>
            </a:lvl1pPr>
          </a:lstStyle>
          <a:p>
            <a:r>
              <a:rPr kumimoji="0" lang="fr-CH"/>
              <a:t>Click to edit Master title style</a:t>
            </a:r>
            <a:endParaRPr kumimoji="0" lang="en-US"/>
          </a:p>
        </p:txBody>
      </p:sp>
      <p:sp>
        <p:nvSpPr>
          <p:cNvPr id="3" name="Espace réservé pour une image  2"/>
          <p:cNvSpPr>
            <a:spLocks noGrp="1"/>
          </p:cNvSpPr>
          <p:nvPr>
            <p:ph type="pic" idx="1"/>
          </p:nvPr>
        </p:nvSpPr>
        <p:spPr>
          <a:xfrm>
            <a:off x="745063" y="802197"/>
            <a:ext cx="6346019"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fr-CH"/>
              <a:t>Drag picture to placeholder or click icon to add</a:t>
            </a:r>
            <a:endParaRPr kumimoji="0" lang="en-US" dirty="0"/>
          </a:p>
        </p:txBody>
      </p:sp>
      <p:sp>
        <p:nvSpPr>
          <p:cNvPr id="4" name="Espace réservé du texte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CH"/>
              <a:t>Click to edit Master text styles</a:t>
            </a:r>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001"/>
              <a:t>22.11.2023</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SIMDET 2023 - Michael Moll, CERN</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sp>
        <p:nvSpPr>
          <p:cNvPr id="6" name="Espace réservé du titre 8"/>
          <p:cNvSpPr>
            <a:spLocks noGrp="1"/>
          </p:cNvSpPr>
          <p:nvPr>
            <p:ph type="title" hasCustomPrompt="1"/>
          </p:nvPr>
        </p:nvSpPr>
        <p:spPr>
          <a:xfrm>
            <a:off x="609600" y="6390879"/>
            <a:ext cx="10969139"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7"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65562" y="2663939"/>
            <a:ext cx="2060876" cy="1530123"/>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a:xfrm>
            <a:off x="7620000" y="6356351"/>
            <a:ext cx="2032000" cy="365125"/>
          </a:xfrm>
          <a:prstGeom prst="rect">
            <a:avLst/>
          </a:prstGeom>
        </p:spPr>
        <p:txBody>
          <a:bodyPr/>
          <a:lstStyle/>
          <a:p>
            <a:r>
              <a:rPr lang="en-001"/>
              <a:t>22.11.2023</a:t>
            </a:r>
            <a:endParaRPr lang="en-US"/>
          </a:p>
        </p:txBody>
      </p:sp>
      <p:sp>
        <p:nvSpPr>
          <p:cNvPr id="5" name="Footer Placeholder 4"/>
          <p:cNvSpPr>
            <a:spLocks noGrp="1"/>
          </p:cNvSpPr>
          <p:nvPr>
            <p:ph type="ftr" sz="quarter" idx="11"/>
          </p:nvPr>
        </p:nvSpPr>
        <p:spPr/>
        <p:txBody>
          <a:bodyPr/>
          <a:lstStyle/>
          <a:p>
            <a:r>
              <a:rPr lang="en-US"/>
              <a:t>SIMDET 2023 - Michael Moll, CERN</a:t>
            </a:r>
          </a:p>
        </p:txBody>
      </p:sp>
      <p:sp>
        <p:nvSpPr>
          <p:cNvPr id="6" name="Slide Number Placeholder 5"/>
          <p:cNvSpPr>
            <a:spLocks noGrp="1"/>
          </p:cNvSpPr>
          <p:nvPr>
            <p:ph type="sldNum" sz="quarter" idx="12"/>
          </p:nvPr>
        </p:nvSpPr>
        <p:spPr/>
        <p:txBody>
          <a:bodyPr/>
          <a:lstStyle/>
          <a:p>
            <a:fld id="{BE9E8707-CB87-5942-9FDE-D588DEABEC69}" type="slidenum">
              <a:rPr lang="en-US" smtClean="0"/>
              <a:t>‹#›</a:t>
            </a:fld>
            <a:endParaRPr lang="en-US"/>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15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sp>
        <p:nvSpPr>
          <p:cNvPr id="4" name="Espace réservé du titre 8"/>
          <p:cNvSpPr>
            <a:spLocks noGrp="1"/>
          </p:cNvSpPr>
          <p:nvPr>
            <p:ph type="title" hasCustomPrompt="1"/>
          </p:nvPr>
        </p:nvSpPr>
        <p:spPr>
          <a:xfrm>
            <a:off x="609600" y="6390879"/>
            <a:ext cx="10969139"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5"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65562" y="2663939"/>
            <a:ext cx="2060876" cy="1530123"/>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6000" y="2169000"/>
            <a:ext cx="336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3" name="Image 2" descr="logoBadgeWeb.eps"/>
          <p:cNvPicPr>
            <a:picLocks noChangeAspect="1"/>
          </p:cNvPicPr>
          <p:nvPr userDrawn="1"/>
        </p:nvPicPr>
        <p:blipFill rotWithShape="1">
          <a:blip r:embed="rId2" cstate="email">
            <a:extLst>
              <a:ext uri="{28A0092B-C50C-407E-A947-70E740481C1C}">
                <a14:useLocalDpi xmlns:a14="http://schemas.microsoft.com/office/drawing/2010/main" val="0"/>
              </a:ext>
            </a:extLst>
          </a:blip>
          <a:srcRect b="17835"/>
          <a:stretch/>
        </p:blipFill>
        <p:spPr>
          <a:xfrm>
            <a:off x="5279254" y="2765965"/>
            <a:ext cx="1629261" cy="1261931"/>
          </a:xfrm>
          <a:prstGeom prst="rect">
            <a:avLst/>
          </a:prstGeom>
        </p:spPr>
      </p:pic>
      <p:sp>
        <p:nvSpPr>
          <p:cNvPr id="6" name="Espace réservé du titre 8"/>
          <p:cNvSpPr>
            <a:spLocks noGrp="1"/>
          </p:cNvSpPr>
          <p:nvPr>
            <p:ph type="title" hasCustomPrompt="1"/>
          </p:nvPr>
        </p:nvSpPr>
        <p:spPr>
          <a:xfrm>
            <a:off x="609600" y="6390879"/>
            <a:ext cx="10969139"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444815"/>
            <a:ext cx="10969139" cy="940443"/>
          </a:xfrm>
        </p:spPr>
        <p:txBody>
          <a:bodyPr/>
          <a:lstStyle>
            <a:lvl1pPr algn="l">
              <a:defRPr/>
            </a:lvl1pPr>
          </a:lstStyle>
          <a:p>
            <a:r>
              <a:rPr kumimoji="0" lang="fr-CH"/>
              <a:t>Click to edit Master title style</a:t>
            </a:r>
            <a:endParaRPr kumimoji="0" lang="en-US"/>
          </a:p>
        </p:txBody>
      </p:sp>
      <p:sp>
        <p:nvSpPr>
          <p:cNvPr id="7"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001"/>
              <a:t>22.11.2023</a:t>
            </a:r>
            <a:endParaRPr lang="en-US" dirty="0"/>
          </a:p>
        </p:txBody>
      </p:sp>
      <p:sp>
        <p:nvSpPr>
          <p:cNvPr id="8"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SIMDET 2023 - Michael Moll, CERN</a:t>
            </a:r>
            <a:endParaRPr lang="en-US" dirty="0"/>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
        <p:nvSpPr>
          <p:cNvPr id="11" name="Espace réservé du texte 2"/>
          <p:cNvSpPr>
            <a:spLocks noGrp="1"/>
          </p:cNvSpPr>
          <p:nvPr>
            <p:ph type="body" idx="10"/>
          </p:nvPr>
        </p:nvSpPr>
        <p:spPr>
          <a:xfrm>
            <a:off x="609600" y="3391125"/>
            <a:ext cx="36576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Tree>
    <p:extLst>
      <p:ext uri="{BB962C8B-B14F-4D97-AF65-F5344CB8AC3E}">
        <p14:creationId xmlns:p14="http://schemas.microsoft.com/office/powerpoint/2010/main" val="137022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444815"/>
            <a:ext cx="10969139" cy="940443"/>
          </a:xfrm>
        </p:spPr>
        <p:txBody>
          <a:bodyPr/>
          <a:lstStyle>
            <a:lvl1pPr algn="l">
              <a:defRPr/>
            </a:lvl1pPr>
          </a:lstStyle>
          <a:p>
            <a:r>
              <a:rPr kumimoji="0" lang="fr-CH"/>
              <a:t>Click to edit Master title style</a:t>
            </a:r>
            <a:endParaRPr kumimoji="0" lang="en-US"/>
          </a:p>
        </p:txBody>
      </p:sp>
      <p:sp>
        <p:nvSpPr>
          <p:cNvPr id="11" name="Espace réservé du texte 2"/>
          <p:cNvSpPr>
            <a:spLocks noGrp="1"/>
          </p:cNvSpPr>
          <p:nvPr>
            <p:ph type="body" idx="10"/>
          </p:nvPr>
        </p:nvSpPr>
        <p:spPr>
          <a:xfrm>
            <a:off x="609600" y="3391125"/>
            <a:ext cx="36576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Tree>
    <p:extLst>
      <p:ext uri="{BB962C8B-B14F-4D97-AF65-F5344CB8AC3E}">
        <p14:creationId xmlns:p14="http://schemas.microsoft.com/office/powerpoint/2010/main" val="205763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7" name="Date Placeholder 1"/>
          <p:cNvSpPr>
            <a:spLocks noGrp="1"/>
          </p:cNvSpPr>
          <p:nvPr>
            <p:ph type="dt" sz="half" idx="2"/>
          </p:nvPr>
        </p:nvSpPr>
        <p:spPr>
          <a:xfrm>
            <a:off x="3959114" y="6362378"/>
            <a:ext cx="215905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001"/>
              <a:t>22.11.2023</a:t>
            </a:r>
            <a:endParaRPr lang="en-US" dirty="0"/>
          </a:p>
        </p:txBody>
      </p:sp>
      <p:sp>
        <p:nvSpPr>
          <p:cNvPr id="8" name="Footer Placeholder 2"/>
          <p:cNvSpPr>
            <a:spLocks noGrp="1"/>
          </p:cNvSpPr>
          <p:nvPr>
            <p:ph type="ftr" sz="quarter" idx="3"/>
          </p:nvPr>
        </p:nvSpPr>
        <p:spPr>
          <a:xfrm>
            <a:off x="6251389" y="6356351"/>
            <a:ext cx="451975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SIMDET 2023 - Michael Moll, CERN</a:t>
            </a:r>
            <a:endParaRPr lang="en-US" dirty="0"/>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89713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99568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609600" y="1600201"/>
            <a:ext cx="48768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5689600" y="1600201"/>
            <a:ext cx="48768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001"/>
              <a:t>22.11.2023</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SIMDET 2023 - Michael Moll, CERN</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1"/>
            <a:ext cx="10972800" cy="893977"/>
          </a:xfrm>
        </p:spPr>
        <p:txBody>
          <a:bodyPr anchor="ctr"/>
          <a:lstStyle>
            <a:lvl1pPr>
              <a:defRPr/>
            </a:lvl1pPr>
          </a:lstStyle>
          <a:p>
            <a:r>
              <a:rPr kumimoji="0" lang="fr-CH"/>
              <a:t>Click to edit Master title style</a:t>
            </a:r>
            <a:endParaRPr kumimoji="0" lang="en-US"/>
          </a:p>
        </p:txBody>
      </p:sp>
      <p:sp>
        <p:nvSpPr>
          <p:cNvPr id="3" name="Espace réservé du texte 2"/>
          <p:cNvSpPr>
            <a:spLocks noGrp="1"/>
          </p:cNvSpPr>
          <p:nvPr>
            <p:ph type="body" idx="1"/>
          </p:nvPr>
        </p:nvSpPr>
        <p:spPr>
          <a:xfrm>
            <a:off x="609600" y="5101967"/>
            <a:ext cx="5386917"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a:t>Click to edit Master text styles</a:t>
            </a:r>
          </a:p>
        </p:txBody>
      </p:sp>
      <p:sp>
        <p:nvSpPr>
          <p:cNvPr id="4" name="Espace réservé du texte 3"/>
          <p:cNvSpPr>
            <a:spLocks noGrp="1"/>
          </p:cNvSpPr>
          <p:nvPr>
            <p:ph type="body" sz="half" idx="3"/>
          </p:nvPr>
        </p:nvSpPr>
        <p:spPr>
          <a:xfrm>
            <a:off x="6193368" y="5101967"/>
            <a:ext cx="5389033"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a:t>Click to edit Master text styles</a:t>
            </a:r>
          </a:p>
        </p:txBody>
      </p:sp>
      <p:sp>
        <p:nvSpPr>
          <p:cNvPr id="5" name="Espace réservé du contenu 4"/>
          <p:cNvSpPr>
            <a:spLocks noGrp="1"/>
          </p:cNvSpPr>
          <p:nvPr>
            <p:ph sz="quarter" idx="2"/>
          </p:nvPr>
        </p:nvSpPr>
        <p:spPr>
          <a:xfrm>
            <a:off x="609600" y="1269778"/>
            <a:ext cx="5386917"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6" name="Espace réservé du contenu 5"/>
          <p:cNvSpPr>
            <a:spLocks noGrp="1"/>
          </p:cNvSpPr>
          <p:nvPr>
            <p:ph sz="quarter" idx="4"/>
          </p:nvPr>
        </p:nvSpPr>
        <p:spPr>
          <a:xfrm>
            <a:off x="6193368" y="1269778"/>
            <a:ext cx="5389033"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10"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001"/>
              <a:t>22.11.2023</a:t>
            </a:r>
            <a:endParaRPr lang="en-US" dirty="0"/>
          </a:p>
        </p:txBody>
      </p:sp>
      <p:sp>
        <p:nvSpPr>
          <p:cNvPr id="11" name="Footer Placeholder 2"/>
          <p:cNvSpPr>
            <a:spLocks noGrp="1"/>
          </p:cNvSpPr>
          <p:nvPr>
            <p:ph type="ftr" sz="quarter" idx="11"/>
          </p:nvPr>
        </p:nvSpPr>
        <p:spPr>
          <a:xfrm>
            <a:off x="691034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SIMDET 2023 - Michael Moll, CERN</a:t>
            </a:r>
            <a:endParaRPr lang="en-US" dirty="0"/>
          </a:p>
        </p:txBody>
      </p:sp>
      <p:sp>
        <p:nvSpPr>
          <p:cNvPr id="12" name="Slide Number Placeholder 3"/>
          <p:cNvSpPr>
            <a:spLocks noGrp="1"/>
          </p:cNvSpPr>
          <p:nvPr>
            <p:ph type="sldNum" sz="quarter" idx="12"/>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hyperlink" Target="https://indico.in2p3.fr/event/30704/"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856735" y="89798"/>
            <a:ext cx="8786029" cy="776327"/>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609600" y="1325607"/>
            <a:ext cx="10969139" cy="4667421"/>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2"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001"/>
              <a:t>22.11.2023</a:t>
            </a:r>
            <a:endParaRPr lang="en-US" dirty="0"/>
          </a:p>
        </p:txBody>
      </p:sp>
      <p:sp>
        <p:nvSpPr>
          <p:cNvPr id="3"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SIMDET 2023 - Michael Moll, CERN</a:t>
            </a:r>
            <a:endParaRPr lang="en-US" dirty="0"/>
          </a:p>
        </p:txBody>
      </p:sp>
      <p:sp>
        <p:nvSpPr>
          <p:cNvPr id="4"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pic>
        <p:nvPicPr>
          <p:cNvPr id="5" name="Picture 4">
            <a:hlinkClick r:id="rId16"/>
            <a:extLst>
              <a:ext uri="{FF2B5EF4-FFF2-40B4-BE49-F238E27FC236}">
                <a16:creationId xmlns:a16="http://schemas.microsoft.com/office/drawing/2014/main" id="{939DB23A-687B-B73F-7060-4DD032C37F17}"/>
              </a:ext>
            </a:extLst>
          </p:cNvPr>
          <p:cNvPicPr>
            <a:picLocks noChangeAspect="1"/>
          </p:cNvPicPr>
          <p:nvPr userDrawn="1"/>
        </p:nvPicPr>
        <p:blipFill rotWithShape="1">
          <a:blip r:embed="rId17"/>
          <a:srcRect t="12026"/>
          <a:stretch/>
        </p:blipFill>
        <p:spPr>
          <a:xfrm>
            <a:off x="9978886" y="-3016"/>
            <a:ext cx="2213113" cy="62095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81" r:id="rId5"/>
    <p:sldLayoutId id="2147483680" r:id="rId6"/>
    <p:sldLayoutId id="2147483679" r:id="rId7"/>
    <p:sldLayoutId id="2147483664" r:id="rId8"/>
    <p:sldLayoutId id="2147483665" r:id="rId9"/>
    <p:sldLayoutId id="2147483667" r:id="rId10"/>
    <p:sldLayoutId id="2147483668" r:id="rId11"/>
    <p:sldLayoutId id="2147483669" r:id="rId12"/>
    <p:sldLayoutId id="2147483674" r:id="rId13"/>
    <p:sldLayoutId id="2147483682" r:id="rId14"/>
  </p:sldLayoutIdLst>
  <p:hf hdr="0"/>
  <p:txStyles>
    <p:titleStyle>
      <a:lvl1pPr algn="l" rtl="0" eaLnBrk="1" latinLnBrk="0" hangingPunct="1">
        <a:spcBef>
          <a:spcPct val="0"/>
        </a:spcBef>
        <a:buNone/>
        <a:defRPr kumimoji="0" sz="4000" kern="1200">
          <a:solidFill>
            <a:schemeClr val="tx1"/>
          </a:solidFill>
          <a:latin typeface="+mj-lt"/>
          <a:ea typeface="+mj-ea"/>
          <a:cs typeface="+mj-cs"/>
        </a:defRPr>
      </a:lvl1pPr>
    </p:titleStyle>
    <p:body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indico.in2p3.fr/event/30704/"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31.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wmf"/><Relationship Id="rId5" Type="http://schemas.openxmlformats.org/officeDocument/2006/relationships/oleObject" Target="../embeddings/oleObject5.bin"/><Relationship Id="rId10" Type="http://schemas.openxmlformats.org/officeDocument/2006/relationships/image" Target="../media/image35.wmf"/><Relationship Id="rId4" Type="http://schemas.openxmlformats.org/officeDocument/2006/relationships/image" Target="../media/image32.wmf"/><Relationship Id="rId9"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36.wmf"/><Relationship Id="rId7" Type="http://schemas.openxmlformats.org/officeDocument/2006/relationships/oleObject" Target="../embeddings/oleObject9.bin"/><Relationship Id="rId2" Type="http://schemas.openxmlformats.org/officeDocument/2006/relationships/oleObject" Target="../embeddings/oleObject8.bin"/><Relationship Id="rId1" Type="http://schemas.openxmlformats.org/officeDocument/2006/relationships/slideLayout" Target="../slideLayouts/slideLayout7.xml"/><Relationship Id="rId6" Type="http://schemas.openxmlformats.org/officeDocument/2006/relationships/image" Target="../media/image39.wmf"/><Relationship Id="rId5" Type="http://schemas.openxmlformats.org/officeDocument/2006/relationships/image" Target="../media/image38.wmf"/><Relationship Id="rId10" Type="http://schemas.openxmlformats.org/officeDocument/2006/relationships/image" Target="../media/image41.wmf"/><Relationship Id="rId4" Type="http://schemas.openxmlformats.org/officeDocument/2006/relationships/image" Target="../media/image37.png"/><Relationship Id="rId9"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3.wmf"/><Relationship Id="rId4"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66.png"/><Relationship Id="rId7" Type="http://schemas.openxmlformats.org/officeDocument/2006/relationships/image" Target="../media/image70.emf"/><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7.wmf"/><Relationship Id="rId7" Type="http://schemas.openxmlformats.org/officeDocument/2006/relationships/image" Target="../media/image79.wmf"/><Relationship Id="rId2" Type="http://schemas.openxmlformats.org/officeDocument/2006/relationships/oleObject" Target="../embeddings/oleObject12.bin"/><Relationship Id="rId1" Type="http://schemas.openxmlformats.org/officeDocument/2006/relationships/slideLayout" Target="../slideLayouts/slideLayout7.xml"/><Relationship Id="rId6" Type="http://schemas.openxmlformats.org/officeDocument/2006/relationships/oleObject" Target="../embeddings/oleObject14.bin"/><Relationship Id="rId5" Type="http://schemas.openxmlformats.org/officeDocument/2006/relationships/image" Target="../media/image78.wmf"/><Relationship Id="rId4" Type="http://schemas.openxmlformats.org/officeDocument/2006/relationships/oleObject" Target="../embeddings/oleObject13.bin"/></Relationships>
</file>

<file path=ppt/slides/_rels/slide37.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image" Target="../media/image68.png"/><Relationship Id="rId7"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5.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hyperlink" Target="https://arxiv.org/abs/2102.06537" TargetMode="External"/><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5.wmf"/></Relationships>
</file>

<file path=ppt/slides/_rels/slide45.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image" Target="../media/image97.wmf"/><Relationship Id="rId7" Type="http://schemas.openxmlformats.org/officeDocument/2006/relationships/image" Target="../media/image101.wmf"/><Relationship Id="rId2" Type="http://schemas.openxmlformats.org/officeDocument/2006/relationships/image" Target="../media/image96.wmf"/><Relationship Id="rId1" Type="http://schemas.openxmlformats.org/officeDocument/2006/relationships/slideLayout" Target="../slideLayouts/slideLayout7.xml"/><Relationship Id="rId6" Type="http://schemas.openxmlformats.org/officeDocument/2006/relationships/image" Target="../media/image100.wmf"/><Relationship Id="rId5" Type="http://schemas.openxmlformats.org/officeDocument/2006/relationships/image" Target="../media/image99.wmf"/><Relationship Id="rId4" Type="http://schemas.openxmlformats.org/officeDocument/2006/relationships/image" Target="../media/image98.wmf"/><Relationship Id="rId9" Type="http://schemas.openxmlformats.org/officeDocument/2006/relationships/image" Target="../media/image103.wmf"/></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cern.ch/rd50"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indico.cern.ch/event/1334364/" TargetMode="External"/><Relationship Id="rId5" Type="http://schemas.openxmlformats.org/officeDocument/2006/relationships/image" Target="../media/image6.jpe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106.png"/><Relationship Id="rId7" Type="http://schemas.openxmlformats.org/officeDocument/2006/relationships/image" Target="../media/image109.w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8.wmf"/><Relationship Id="rId11" Type="http://schemas.openxmlformats.org/officeDocument/2006/relationships/image" Target="../media/image6.jpeg"/><Relationship Id="rId5" Type="http://schemas.openxmlformats.org/officeDocument/2006/relationships/image" Target="../media/image107.wmf"/><Relationship Id="rId10" Type="http://schemas.openxmlformats.org/officeDocument/2006/relationships/image" Target="../media/image49.png"/><Relationship Id="rId4" Type="http://schemas.openxmlformats.org/officeDocument/2006/relationships/oleObject" Target="../embeddings/oleObject16.bin"/><Relationship Id="rId9" Type="http://schemas.openxmlformats.org/officeDocument/2006/relationships/image" Target="../media/image110.wmf"/></Relationships>
</file>

<file path=ppt/slides/_rels/slide51.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5.emf"/><Relationship Id="rId5" Type="http://schemas.openxmlformats.org/officeDocument/2006/relationships/image" Target="../media/image112.wmf"/><Relationship Id="rId4" Type="http://schemas.openxmlformats.org/officeDocument/2006/relationships/image" Target="../media/image114.png"/><Relationship Id="rId9"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4.xml"/><Relationship Id="rId5" Type="http://schemas.openxmlformats.org/officeDocument/2006/relationships/image" Target="../media/image123.png"/><Relationship Id="rId4" Type="http://schemas.openxmlformats.org/officeDocument/2006/relationships/image" Target="../media/image122.png"/></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4.xml"/><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tiff"/><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60.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emf"/><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1088/1361-6633/aab064" TargetMode="External"/><Relationship Id="rId2" Type="http://schemas.openxmlformats.org/officeDocument/2006/relationships/hyperlink" Target="http://www.cern.ch/rd50/" TargetMode="External"/><Relationship Id="rId1" Type="http://schemas.openxmlformats.org/officeDocument/2006/relationships/slideLayout" Target="../slideLayouts/slideLayout7.xml"/><Relationship Id="rId6" Type="http://schemas.openxmlformats.org/officeDocument/2006/relationships/hyperlink" Target="http://www.cern.ch/rd50" TargetMode="External"/><Relationship Id="rId5" Type="http://schemas.openxmlformats.org/officeDocument/2006/relationships/hyperlink" Target="https://cds.cern.ch/record/2764325" TargetMode="External"/><Relationship Id="rId4" Type="http://schemas.openxmlformats.org/officeDocument/2006/relationships/hyperlink" Target="https://doi.org/10.1109/TNS.2018.2819506"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40.wmf"/><Relationship Id="rId5" Type="http://schemas.openxmlformats.org/officeDocument/2006/relationships/image" Target="../media/image830.png"/><Relationship Id="rId4" Type="http://schemas.openxmlformats.org/officeDocument/2006/relationships/image" Target="../media/image820.png"/></Relationships>
</file>

<file path=ppt/slides/_rels/slide6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1109/TNS.2018.2819506" TargetMode="External"/><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cds.cern.ch/record/2764325" TargetMode="External"/><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hyperlink" Target="https://indico.cern.ch/event/769192" TargetMode="External"/><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8" Type="http://schemas.openxmlformats.org/officeDocument/2006/relationships/hyperlink" Target="https://indico.cern.ch/event/769192" TargetMode="External"/><Relationship Id="rId3" Type="http://schemas.openxmlformats.org/officeDocument/2006/relationships/image" Target="../media/image145.png"/><Relationship Id="rId7" Type="http://schemas.openxmlformats.org/officeDocument/2006/relationships/image" Target="../media/image14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zenodo.org/record/4638912#.YF3GZGMo-qQ" TargetMode="External"/><Relationship Id="rId5" Type="http://schemas.openxmlformats.org/officeDocument/2006/relationships/hyperlink" Target="https://indico.cern.ch/event/769192/" TargetMode="External"/><Relationship Id="rId10" Type="http://schemas.openxmlformats.org/officeDocument/2006/relationships/image" Target="../media/image149.png"/><Relationship Id="rId4" Type="http://schemas.openxmlformats.org/officeDocument/2006/relationships/image" Target="../media/image146.png"/><Relationship Id="rId9" Type="http://schemas.openxmlformats.org/officeDocument/2006/relationships/image" Target="../media/image14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42" y="2753767"/>
            <a:ext cx="11779774" cy="2425014"/>
          </a:xfrm>
        </p:spPr>
        <p:txBody>
          <a:bodyPr>
            <a:noAutofit/>
          </a:bodyPr>
          <a:lstStyle/>
          <a:p>
            <a:pPr algn="ctr"/>
            <a:r>
              <a:rPr lang="en-GB" b="1" dirty="0"/>
              <a:t>Introduction to Semiconductor Detectors</a:t>
            </a:r>
            <a:br>
              <a:rPr lang="en-GB" dirty="0"/>
            </a:br>
            <a:r>
              <a:rPr lang="en-GB" sz="3200" dirty="0"/>
              <a:t>with focus on applications at Hadron Colliders</a:t>
            </a:r>
            <a:br>
              <a:rPr lang="en-GB" sz="1800" dirty="0"/>
            </a:br>
            <a:br>
              <a:rPr lang="en-GB" sz="1200" b="1" dirty="0">
                <a:solidFill>
                  <a:srgbClr val="000000"/>
                </a:solidFill>
              </a:rPr>
            </a:br>
            <a:r>
              <a:rPr lang="en-GB" sz="1600" b="1" dirty="0">
                <a:solidFill>
                  <a:srgbClr val="000000"/>
                </a:solidFill>
              </a:rPr>
              <a:t>Michael Moll, CERN EP-DT, Geneva, Switzerland</a:t>
            </a:r>
            <a:endParaRPr lang="en-GB" sz="2000"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12" name="TextBox 11"/>
          <p:cNvSpPr txBox="1"/>
          <p:nvPr/>
        </p:nvSpPr>
        <p:spPr>
          <a:xfrm>
            <a:off x="2850118" y="2718835"/>
            <a:ext cx="6491763" cy="369332"/>
          </a:xfrm>
          <a:prstGeom prst="rect">
            <a:avLst/>
          </a:prstGeom>
          <a:noFill/>
        </p:spPr>
        <p:txBody>
          <a:bodyPr wrap="square" rtlCol="0">
            <a:spAutoFit/>
          </a:bodyPr>
          <a:lstStyle/>
          <a:p>
            <a:pPr algn="ctr"/>
            <a:r>
              <a:rPr lang="en-US" dirty="0">
                <a:solidFill>
                  <a:srgbClr val="000000"/>
                </a:solidFill>
              </a:rPr>
              <a:t>SIMDET 2023, 22-24 November 2023, LPNHE Paris</a:t>
            </a:r>
            <a:endParaRPr lang="en-GB" dirty="0">
              <a:solidFill>
                <a:srgbClr val="000000"/>
              </a:solidFill>
            </a:endParaRPr>
          </a:p>
        </p:txBody>
      </p:sp>
      <p:sp>
        <p:nvSpPr>
          <p:cNvPr id="3" name="Date Placeholder 2"/>
          <p:cNvSpPr>
            <a:spLocks noGrp="1"/>
          </p:cNvSpPr>
          <p:nvPr>
            <p:ph type="dt" sz="half" idx="2"/>
          </p:nvPr>
        </p:nvSpPr>
        <p:spPr/>
        <p:txBody>
          <a:bodyPr/>
          <a:lstStyle/>
          <a:p>
            <a:r>
              <a:rPr lang="en-001"/>
              <a:t>22.11.2023</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a:t>
            </a:fld>
            <a:endParaRPr lang="en-US" dirty="0"/>
          </a:p>
        </p:txBody>
      </p:sp>
      <p:pic>
        <p:nvPicPr>
          <p:cNvPr id="15" name="Picture 14" descr="LogoOutlin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561" y="102596"/>
            <a:ext cx="1126964" cy="1126964"/>
          </a:xfrm>
          <a:prstGeom prst="rect">
            <a:avLst/>
          </a:prstGeom>
        </p:spPr>
      </p:pic>
      <p:pic>
        <p:nvPicPr>
          <p:cNvPr id="7" name="Picture 6"/>
          <p:cNvPicPr>
            <a:picLocks noChangeAspect="1"/>
          </p:cNvPicPr>
          <p:nvPr/>
        </p:nvPicPr>
        <p:blipFill>
          <a:blip r:embed="rId4"/>
          <a:stretch>
            <a:fillRect/>
          </a:stretch>
        </p:blipFill>
        <p:spPr>
          <a:xfrm>
            <a:off x="3959115" y="-14932"/>
            <a:ext cx="367129" cy="1228353"/>
          </a:xfrm>
          <a:prstGeom prst="rect">
            <a:avLst/>
          </a:prstGeom>
        </p:spPr>
      </p:pic>
      <p:pic>
        <p:nvPicPr>
          <p:cNvPr id="10" name="Picture 9">
            <a:hlinkClick r:id="rId5"/>
            <a:extLst>
              <a:ext uri="{FF2B5EF4-FFF2-40B4-BE49-F238E27FC236}">
                <a16:creationId xmlns:a16="http://schemas.microsoft.com/office/drawing/2014/main" id="{93616124-C2B3-5486-EBF3-20D01369AB4B}"/>
              </a:ext>
            </a:extLst>
          </p:cNvPr>
          <p:cNvPicPr>
            <a:picLocks noChangeAspect="1"/>
          </p:cNvPicPr>
          <p:nvPr/>
        </p:nvPicPr>
        <p:blipFill>
          <a:blip r:embed="rId6"/>
          <a:stretch>
            <a:fillRect/>
          </a:stretch>
        </p:blipFill>
        <p:spPr>
          <a:xfrm>
            <a:off x="-1897" y="-1457"/>
            <a:ext cx="3961012" cy="1263285"/>
          </a:xfrm>
          <a:prstGeom prst="rect">
            <a:avLst/>
          </a:prstGeom>
        </p:spPr>
      </p:pic>
      <p:pic>
        <p:nvPicPr>
          <p:cNvPr id="8" name="Picture 7">
            <a:extLst>
              <a:ext uri="{FF2B5EF4-FFF2-40B4-BE49-F238E27FC236}">
                <a16:creationId xmlns:a16="http://schemas.microsoft.com/office/drawing/2014/main" id="{445F5FE8-B5D1-40AB-7382-FBD3347373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9300"/>
          <a:stretch/>
        </p:blipFill>
        <p:spPr>
          <a:xfrm>
            <a:off x="5889887" y="130497"/>
            <a:ext cx="1791845" cy="1022271"/>
          </a:xfrm>
          <a:prstGeom prst="rect">
            <a:avLst/>
          </a:prstGeom>
        </p:spPr>
      </p:pic>
      <p:sp>
        <p:nvSpPr>
          <p:cNvPr id="9" name="TextBox 8">
            <a:extLst>
              <a:ext uri="{FF2B5EF4-FFF2-40B4-BE49-F238E27FC236}">
                <a16:creationId xmlns:a16="http://schemas.microsoft.com/office/drawing/2014/main" id="{4E3D3876-436A-C69A-B83A-FE728ADC15AD}"/>
              </a:ext>
            </a:extLst>
          </p:cNvPr>
          <p:cNvSpPr txBox="1"/>
          <p:nvPr/>
        </p:nvSpPr>
        <p:spPr>
          <a:xfrm>
            <a:off x="128372" y="6400413"/>
            <a:ext cx="2793351" cy="276999"/>
          </a:xfrm>
          <a:prstGeom prst="rect">
            <a:avLst/>
          </a:prstGeom>
          <a:noFill/>
        </p:spPr>
        <p:txBody>
          <a:bodyPr wrap="square" rtlCol="0">
            <a:spAutoFit/>
          </a:bodyPr>
          <a:lstStyle>
            <a:defPPr>
              <a:defRPr lang="en-US"/>
            </a:defPPr>
            <a:lvl1pPr>
              <a:defRPr b="1">
                <a:solidFill>
                  <a:srgbClr val="000000"/>
                </a:solidFill>
              </a:defRPr>
            </a:lvl1pPr>
          </a:lstStyle>
          <a:p>
            <a:r>
              <a:rPr lang="en-US" sz="1200" dirty="0">
                <a:hlinkClick r:id="rId5"/>
              </a:rPr>
              <a:t>https://indico.in2p3.fr/event/30704/</a:t>
            </a:r>
            <a:r>
              <a:rPr lang="en-US" sz="1200" dirty="0"/>
              <a:t> </a:t>
            </a:r>
            <a:endParaRPr lang="en-001" sz="1200" dirty="0"/>
          </a:p>
        </p:txBody>
      </p:sp>
    </p:spTree>
    <p:extLst>
      <p:ext uri="{BB962C8B-B14F-4D97-AF65-F5344CB8AC3E}">
        <p14:creationId xmlns:p14="http://schemas.microsoft.com/office/powerpoint/2010/main" val="911274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4539"/>
            <a:ext cx="8226854" cy="940443"/>
          </a:xfrm>
        </p:spPr>
        <p:txBody>
          <a:bodyPr>
            <a:noAutofit/>
          </a:bodyPr>
          <a:lstStyle/>
          <a:p>
            <a:r>
              <a:rPr lang="en-US" sz="3600" dirty="0"/>
              <a:t>Solid State Detectors – Why Silicon?</a:t>
            </a:r>
          </a:p>
        </p:txBody>
      </p:sp>
      <p:sp>
        <p:nvSpPr>
          <p:cNvPr id="3" name="Content Placeholder 2"/>
          <p:cNvSpPr>
            <a:spLocks noGrp="1"/>
          </p:cNvSpPr>
          <p:nvPr>
            <p:ph idx="1"/>
          </p:nvPr>
        </p:nvSpPr>
        <p:spPr>
          <a:xfrm>
            <a:off x="1496368" y="1014648"/>
            <a:ext cx="8792307" cy="5386152"/>
          </a:xfrm>
        </p:spPr>
        <p:txBody>
          <a:bodyPr>
            <a:normAutofit fontScale="77500" lnSpcReduction="20000"/>
          </a:bodyPr>
          <a:lstStyle/>
          <a:p>
            <a:r>
              <a:rPr lang="en-US" b="1" dirty="0"/>
              <a:t>Some characteristics of Silicon crystals</a:t>
            </a:r>
          </a:p>
          <a:p>
            <a:pPr marL="461963" lvl="1" indent="-290513">
              <a:lnSpc>
                <a:spcPct val="150000"/>
              </a:lnSpc>
              <a:tabLst>
                <a:tab pos="2341563" algn="l"/>
              </a:tabLst>
            </a:pPr>
            <a:r>
              <a:rPr lang="en-US" dirty="0">
                <a:solidFill>
                  <a:srgbClr val="FF0000"/>
                </a:solidFill>
              </a:rPr>
              <a:t>Small band gap</a:t>
            </a:r>
            <a:r>
              <a:rPr lang="en-US" b="1" dirty="0"/>
              <a:t> </a:t>
            </a:r>
            <a:r>
              <a:rPr lang="en-GB" dirty="0"/>
              <a:t> 	</a:t>
            </a:r>
            <a:r>
              <a:rPr lang="en-GB" dirty="0" err="1"/>
              <a:t>E</a:t>
            </a:r>
            <a:r>
              <a:rPr lang="en-GB" baseline="-25000" dirty="0" err="1"/>
              <a:t>g</a:t>
            </a:r>
            <a:r>
              <a:rPr lang="en-GB" dirty="0"/>
              <a:t> = 1.12 </a:t>
            </a:r>
            <a:r>
              <a:rPr lang="en-GB" dirty="0" err="1"/>
              <a:t>eV</a:t>
            </a:r>
            <a:r>
              <a:rPr lang="en-GB" dirty="0"/>
              <a:t> </a:t>
            </a:r>
            <a:r>
              <a:rPr lang="en-US" dirty="0">
                <a:sym typeface="Symbol" pitchFamily="18" charset="2"/>
              </a:rPr>
              <a:t> </a:t>
            </a:r>
            <a:r>
              <a:rPr lang="en-GB" dirty="0"/>
              <a:t>E(e-h pair) = 3.6 </a:t>
            </a:r>
            <a:r>
              <a:rPr lang="en-GB" dirty="0" err="1"/>
              <a:t>eV</a:t>
            </a:r>
            <a:r>
              <a:rPr lang="en-GB" dirty="0"/>
              <a:t> </a:t>
            </a:r>
            <a:r>
              <a:rPr lang="en-US" dirty="0"/>
              <a:t>(</a:t>
            </a:r>
            <a:r>
              <a:rPr lang="en-US" dirty="0">
                <a:sym typeface="Symbol" pitchFamily="18" charset="2"/>
              </a:rPr>
              <a:t></a:t>
            </a:r>
            <a:r>
              <a:rPr lang="en-US" dirty="0"/>
              <a:t> 30 </a:t>
            </a:r>
            <a:r>
              <a:rPr lang="en-US" dirty="0" err="1"/>
              <a:t>eV</a:t>
            </a:r>
            <a:r>
              <a:rPr lang="en-US" dirty="0"/>
              <a:t> for gas detectors)</a:t>
            </a:r>
          </a:p>
          <a:p>
            <a:pPr marL="461963" lvl="1" indent="-290513">
              <a:lnSpc>
                <a:spcPct val="150000"/>
              </a:lnSpc>
              <a:tabLst>
                <a:tab pos="2341563" algn="l"/>
              </a:tabLst>
            </a:pPr>
            <a:r>
              <a:rPr lang="en-US" dirty="0">
                <a:solidFill>
                  <a:srgbClr val="FF0000"/>
                </a:solidFill>
              </a:rPr>
              <a:t>High specific density</a:t>
            </a:r>
            <a:r>
              <a:rPr lang="en-US" dirty="0"/>
              <a:t> 2.33 g/cm</a:t>
            </a:r>
            <a:r>
              <a:rPr lang="en-US" baseline="30000" dirty="0"/>
              <a:t>3</a:t>
            </a:r>
            <a:r>
              <a:rPr lang="en-US" dirty="0"/>
              <a:t> ; </a:t>
            </a:r>
            <a:r>
              <a:rPr lang="en-US" dirty="0" err="1"/>
              <a:t>dE</a:t>
            </a:r>
            <a:r>
              <a:rPr lang="en-US" dirty="0"/>
              <a:t>/</a:t>
            </a:r>
            <a:r>
              <a:rPr lang="en-US" dirty="0" err="1"/>
              <a:t>dx</a:t>
            </a:r>
            <a:r>
              <a:rPr lang="en-US" dirty="0"/>
              <a:t> (M.I.P.) </a:t>
            </a:r>
            <a:r>
              <a:rPr lang="en-US" dirty="0">
                <a:sym typeface="Symbol" pitchFamily="18" charset="2"/>
              </a:rPr>
              <a:t></a:t>
            </a:r>
            <a:r>
              <a:rPr lang="en-US" dirty="0"/>
              <a:t> </a:t>
            </a:r>
            <a:r>
              <a:rPr lang="en-US" dirty="0">
                <a:sym typeface="Symbol" pitchFamily="18" charset="2"/>
              </a:rPr>
              <a:t>3.8 </a:t>
            </a:r>
            <a:r>
              <a:rPr lang="en-US" dirty="0" err="1">
                <a:sym typeface="Symbol" pitchFamily="18" charset="2"/>
              </a:rPr>
              <a:t>MeV</a:t>
            </a:r>
            <a:r>
              <a:rPr lang="en-US" dirty="0">
                <a:sym typeface="Symbol" pitchFamily="18" charset="2"/>
              </a:rPr>
              <a:t>/cm  106 e-h/m (average)</a:t>
            </a:r>
          </a:p>
          <a:p>
            <a:pPr marL="461963" lvl="1" indent="-290513">
              <a:lnSpc>
                <a:spcPct val="150000"/>
              </a:lnSpc>
              <a:tabLst>
                <a:tab pos="2341563" algn="l"/>
              </a:tabLst>
            </a:pPr>
            <a:r>
              <a:rPr lang="en-US" dirty="0">
                <a:solidFill>
                  <a:srgbClr val="FF0000"/>
                </a:solidFill>
                <a:sym typeface="Symbol" pitchFamily="18" charset="2"/>
              </a:rPr>
              <a:t>High carrier mobility	</a:t>
            </a:r>
            <a:r>
              <a:rPr lang="en-US" dirty="0">
                <a:sym typeface="Symbol" pitchFamily="18" charset="2"/>
              </a:rPr>
              <a:t></a:t>
            </a:r>
            <a:r>
              <a:rPr lang="en-US" baseline="-25000" dirty="0">
                <a:sym typeface="Symbol" pitchFamily="18" charset="2"/>
              </a:rPr>
              <a:t>e</a:t>
            </a:r>
            <a:r>
              <a:rPr lang="en-US" dirty="0">
                <a:sym typeface="Symbol" pitchFamily="18" charset="2"/>
              </a:rPr>
              <a:t> =1450 cm</a:t>
            </a:r>
            <a:r>
              <a:rPr lang="en-US" baseline="30000" dirty="0">
                <a:sym typeface="Symbol" pitchFamily="18" charset="2"/>
              </a:rPr>
              <a:t>2</a:t>
            </a:r>
            <a:r>
              <a:rPr lang="en-US" dirty="0">
                <a:sym typeface="Symbol" pitchFamily="18" charset="2"/>
              </a:rPr>
              <a:t>/Vs, </a:t>
            </a:r>
            <a:r>
              <a:rPr lang="en-US" baseline="-25000" dirty="0">
                <a:sym typeface="Symbol" pitchFamily="18" charset="2"/>
              </a:rPr>
              <a:t>h</a:t>
            </a:r>
            <a:r>
              <a:rPr lang="en-US" dirty="0">
                <a:sym typeface="Symbol" pitchFamily="18" charset="2"/>
              </a:rPr>
              <a:t> = 450 cm</a:t>
            </a:r>
            <a:r>
              <a:rPr lang="en-US" baseline="30000" dirty="0">
                <a:sym typeface="Symbol" pitchFamily="18" charset="2"/>
              </a:rPr>
              <a:t>2</a:t>
            </a:r>
            <a:r>
              <a:rPr lang="en-US" dirty="0">
                <a:sym typeface="Symbol" pitchFamily="18" charset="2"/>
              </a:rPr>
              <a:t>/Vs   fast charge collection (&lt;10 ns)</a:t>
            </a:r>
          </a:p>
          <a:p>
            <a:pPr marL="461963" lvl="1" indent="-290513">
              <a:lnSpc>
                <a:spcPct val="150000"/>
              </a:lnSpc>
              <a:tabLst>
                <a:tab pos="2341563" algn="l"/>
              </a:tabLst>
            </a:pPr>
            <a:r>
              <a:rPr lang="en-US" dirty="0">
                <a:solidFill>
                  <a:srgbClr val="FF0000"/>
                </a:solidFill>
              </a:rPr>
              <a:t>Very pure	</a:t>
            </a:r>
            <a:r>
              <a:rPr lang="en-US" dirty="0"/>
              <a:t>&lt; 1ppm impurities   and   &lt; 0.1ppb electrical active impurities</a:t>
            </a:r>
          </a:p>
          <a:p>
            <a:pPr marL="461963" lvl="1" indent="-290513">
              <a:lnSpc>
                <a:spcPct val="150000"/>
              </a:lnSpc>
              <a:tabLst>
                <a:tab pos="2341563" algn="l"/>
              </a:tabLst>
            </a:pPr>
            <a:r>
              <a:rPr lang="en-US" dirty="0">
                <a:solidFill>
                  <a:srgbClr val="FF0000"/>
                </a:solidFill>
                <a:sym typeface="Symbol" pitchFamily="18" charset="2"/>
              </a:rPr>
              <a:t>Rigidity</a:t>
            </a:r>
            <a:r>
              <a:rPr lang="en-US" dirty="0">
                <a:sym typeface="Symbol" pitchFamily="18" charset="2"/>
              </a:rPr>
              <a:t> of silicon allows thin self supporting structures</a:t>
            </a:r>
          </a:p>
          <a:p>
            <a:pPr marL="461963" lvl="1" indent="-290513">
              <a:lnSpc>
                <a:spcPct val="150000"/>
              </a:lnSpc>
              <a:tabLst>
                <a:tab pos="2341563" algn="l"/>
              </a:tabLst>
            </a:pPr>
            <a:r>
              <a:rPr lang="en-US" dirty="0">
                <a:solidFill>
                  <a:srgbClr val="FF0000"/>
                </a:solidFill>
              </a:rPr>
              <a:t>Detector production by microelectronic techniques</a:t>
            </a:r>
            <a:br>
              <a:rPr lang="en-US" dirty="0">
                <a:solidFill>
                  <a:srgbClr val="FF0000"/>
                </a:solidFill>
              </a:rPr>
            </a:br>
            <a:r>
              <a:rPr lang="en-US" dirty="0"/>
              <a:t> </a:t>
            </a:r>
            <a:r>
              <a:rPr lang="en-US" dirty="0">
                <a:sym typeface="Symbol" pitchFamily="18" charset="2"/>
              </a:rPr>
              <a:t> well known industrial technology, relatively low price, small structures easily possible</a:t>
            </a:r>
            <a:br>
              <a:rPr lang="en-US" dirty="0">
                <a:sym typeface="Symbol" pitchFamily="18" charset="2"/>
              </a:rPr>
            </a:br>
            <a:endParaRPr lang="en-US" dirty="0">
              <a:sym typeface="Symbol" pitchFamily="18" charset="2"/>
            </a:endParaRPr>
          </a:p>
          <a:p>
            <a:r>
              <a:rPr lang="en-US" b="1" dirty="0"/>
              <a:t>Alternative semiconductors</a:t>
            </a:r>
          </a:p>
          <a:p>
            <a:pPr marL="714375" lvl="1" indent="-266700">
              <a:lnSpc>
                <a:spcPct val="150000"/>
              </a:lnSpc>
            </a:pPr>
            <a:r>
              <a:rPr lang="en-US" b="1" dirty="0"/>
              <a:t>Diamond</a:t>
            </a:r>
          </a:p>
          <a:p>
            <a:pPr marL="714375" lvl="1" indent="-266700">
              <a:lnSpc>
                <a:spcPct val="150000"/>
              </a:lnSpc>
            </a:pPr>
            <a:r>
              <a:rPr lang="en-US" dirty="0"/>
              <a:t>Gallium arsenide (GaAs)</a:t>
            </a:r>
          </a:p>
          <a:p>
            <a:pPr marL="714375" lvl="1" indent="-266700">
              <a:lnSpc>
                <a:spcPct val="150000"/>
              </a:lnSpc>
            </a:pPr>
            <a:r>
              <a:rPr lang="en-US" dirty="0"/>
              <a:t>Gallium nitride (</a:t>
            </a:r>
            <a:r>
              <a:rPr lang="en-US" dirty="0" err="1"/>
              <a:t>GaN</a:t>
            </a:r>
            <a:r>
              <a:rPr lang="en-US" dirty="0"/>
              <a:t>)</a:t>
            </a:r>
          </a:p>
          <a:p>
            <a:pPr marL="714375" lvl="1" indent="-266700">
              <a:lnSpc>
                <a:spcPct val="150000"/>
              </a:lnSpc>
            </a:pPr>
            <a:r>
              <a:rPr lang="en-US" b="1" dirty="0"/>
              <a:t>Silicon Carbide (</a:t>
            </a:r>
            <a:r>
              <a:rPr lang="en-US" b="1" dirty="0" err="1"/>
              <a:t>SiC</a:t>
            </a:r>
            <a:r>
              <a:rPr lang="en-US" b="1" dirty="0"/>
              <a:t>)</a:t>
            </a:r>
          </a:p>
          <a:p>
            <a:pPr marL="714375" lvl="1" indent="-266700">
              <a:lnSpc>
                <a:spcPct val="150000"/>
              </a:lnSpc>
            </a:pPr>
            <a:r>
              <a:rPr lang="en-US" dirty="0"/>
              <a:t>Germanium (</a:t>
            </a:r>
            <a:r>
              <a:rPr lang="en-US" dirty="0" err="1"/>
              <a:t>Ge</a:t>
            </a:r>
            <a:r>
              <a:rPr lang="en-US" dirty="0"/>
              <a:t>)</a:t>
            </a:r>
          </a:p>
          <a:p>
            <a:pPr lvl="1"/>
            <a:endParaRPr lang="en-US" b="1" dirty="0"/>
          </a:p>
        </p:txBody>
      </p:sp>
      <p:graphicFrame>
        <p:nvGraphicFramePr>
          <p:cNvPr id="211970" name="Object 2"/>
          <p:cNvGraphicFramePr>
            <a:graphicFrameLocks noChangeAspect="1"/>
          </p:cNvGraphicFramePr>
          <p:nvPr>
            <p:extLst>
              <p:ext uri="{D42A27DB-BD31-4B8C-83A1-F6EECF244321}">
                <p14:modId xmlns:p14="http://schemas.microsoft.com/office/powerpoint/2010/main" val="4002868187"/>
              </p:ext>
            </p:extLst>
          </p:nvPr>
        </p:nvGraphicFramePr>
        <p:xfrm>
          <a:off x="4959350" y="4043893"/>
          <a:ext cx="5599113" cy="2300287"/>
        </p:xfrm>
        <a:graphic>
          <a:graphicData uri="http://schemas.openxmlformats.org/presentationml/2006/ole">
            <mc:AlternateContent xmlns:mc="http://schemas.openxmlformats.org/markup-compatibility/2006">
              <mc:Choice xmlns:v="urn:schemas-microsoft-com:vml" Requires="v">
                <p:oleObj name="Document" r:id="rId2" imgW="5091615" imgH="2098056" progId="Word.Document.8">
                  <p:embed/>
                </p:oleObj>
              </mc:Choice>
              <mc:Fallback>
                <p:oleObj name="Document" r:id="rId2" imgW="5091615" imgH="2098056" progId="Word.Document.8">
                  <p:embed/>
                  <p:pic>
                    <p:nvPicPr>
                      <p:cNvPr id="211970" name="Object 2"/>
                      <p:cNvPicPr>
                        <a:picLocks noChangeAspect="1" noChangeArrowheads="1"/>
                      </p:cNvPicPr>
                      <p:nvPr/>
                    </p:nvPicPr>
                    <p:blipFill>
                      <a:blip r:embed="rId3"/>
                      <a:srcRect/>
                      <a:stretch>
                        <a:fillRect/>
                      </a:stretch>
                    </p:blipFill>
                    <p:spPr bwMode="auto">
                      <a:xfrm>
                        <a:off x="4959350" y="4043893"/>
                        <a:ext cx="5599113" cy="2300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a:t>
            </a:fld>
            <a:endParaRPr lang="en-US" dirty="0"/>
          </a:p>
        </p:txBody>
      </p:sp>
    </p:spTree>
    <p:extLst>
      <p:ext uri="{BB962C8B-B14F-4D97-AF65-F5344CB8AC3E}">
        <p14:creationId xmlns:p14="http://schemas.microsoft.com/office/powerpoint/2010/main" val="1605802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obtain the signal?</a:t>
            </a:r>
          </a:p>
        </p:txBody>
      </p:sp>
      <p:sp>
        <p:nvSpPr>
          <p:cNvPr id="4" name="Text Box 6"/>
          <p:cNvSpPr txBox="1">
            <a:spLocks noChangeArrowheads="1"/>
          </p:cNvSpPr>
          <p:nvPr/>
        </p:nvSpPr>
        <p:spPr bwMode="auto">
          <a:xfrm>
            <a:off x="4819937" y="1312818"/>
            <a:ext cx="5113338" cy="757130"/>
          </a:xfrm>
          <a:prstGeom prst="rect">
            <a:avLst/>
          </a:prstGeom>
          <a:noFill/>
          <a:ln w="12700">
            <a:noFill/>
            <a:miter lim="800000"/>
            <a:headEnd/>
            <a:tailEnd/>
          </a:ln>
          <a:effectLst/>
        </p:spPr>
        <p:txBody>
          <a:bodyPr wrap="square" anchor="ctr">
            <a:spAutoFit/>
          </a:bodyPr>
          <a:lstStyle/>
          <a:p>
            <a:pPr eaLnBrk="0" hangingPunct="0">
              <a:lnSpc>
                <a:spcPct val="120000"/>
              </a:lnSpc>
              <a:spcBef>
                <a:spcPct val="0"/>
              </a:spcBef>
            </a:pPr>
            <a:r>
              <a:rPr lang="en-US" dirty="0"/>
              <a:t>In a pure intrinsic (</a:t>
            </a:r>
            <a:r>
              <a:rPr lang="en-US" dirty="0" err="1"/>
              <a:t>undoped</a:t>
            </a:r>
            <a:r>
              <a:rPr lang="en-US" dirty="0"/>
              <a:t>) semiconductor the electron density </a:t>
            </a:r>
            <a:r>
              <a:rPr lang="en-US" i="1" dirty="0"/>
              <a:t>n</a:t>
            </a:r>
            <a:r>
              <a:rPr lang="en-US" dirty="0"/>
              <a:t> and hole density </a:t>
            </a:r>
            <a:r>
              <a:rPr lang="en-US" i="1" dirty="0"/>
              <a:t>p</a:t>
            </a:r>
            <a:r>
              <a:rPr lang="en-US" dirty="0"/>
              <a:t> are equal. </a:t>
            </a:r>
          </a:p>
        </p:txBody>
      </p:sp>
      <p:graphicFrame>
        <p:nvGraphicFramePr>
          <p:cNvPr id="5" name="Object 7"/>
          <p:cNvGraphicFramePr>
            <a:graphicFrameLocks noChangeAspect="1"/>
          </p:cNvGraphicFramePr>
          <p:nvPr/>
        </p:nvGraphicFramePr>
        <p:xfrm>
          <a:off x="5046435" y="2198211"/>
          <a:ext cx="1380568" cy="493713"/>
        </p:xfrm>
        <a:graphic>
          <a:graphicData uri="http://schemas.openxmlformats.org/presentationml/2006/ole">
            <mc:AlternateContent xmlns:mc="http://schemas.openxmlformats.org/markup-compatibility/2006">
              <mc:Choice xmlns:v="urn:schemas-microsoft-com:vml" Requires="v">
                <p:oleObj name="Equation" r:id="rId2" imgW="634680" imgH="228600" progId="Equation.3">
                  <p:embed/>
                </p:oleObj>
              </mc:Choice>
              <mc:Fallback>
                <p:oleObj name="Equation" r:id="rId2" imgW="634680" imgH="228600" progId="Equation.3">
                  <p:embed/>
                  <p:pic>
                    <p:nvPicPr>
                      <p:cNvPr id="5"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435" y="2198211"/>
                        <a:ext cx="1380568" cy="493713"/>
                      </a:xfrm>
                      <a:prstGeom prst="rect">
                        <a:avLst/>
                      </a:prstGeom>
                      <a:noFill/>
                      <a:ln>
                        <a:noFill/>
                      </a:ln>
                      <a:effectLst/>
                    </p:spPr>
                  </p:pic>
                </p:oleObj>
              </mc:Fallback>
            </mc:AlternateContent>
          </a:graphicData>
        </a:graphic>
      </p:graphicFrame>
      <p:sp>
        <p:nvSpPr>
          <p:cNvPr id="6" name="Text Box 8"/>
          <p:cNvSpPr txBox="1">
            <a:spLocks noChangeArrowheads="1"/>
          </p:cNvSpPr>
          <p:nvPr/>
        </p:nvSpPr>
        <p:spPr bwMode="auto">
          <a:xfrm>
            <a:off x="6435675" y="2225553"/>
            <a:ext cx="3260829" cy="369332"/>
          </a:xfrm>
          <a:prstGeom prst="rect">
            <a:avLst/>
          </a:prstGeom>
          <a:noFill/>
          <a:ln w="12700">
            <a:noFill/>
            <a:miter lim="800000"/>
            <a:headEnd/>
            <a:tailEnd/>
          </a:ln>
          <a:effectLst/>
        </p:spPr>
        <p:txBody>
          <a:bodyPr wrap="none" anchor="ctr">
            <a:spAutoFit/>
          </a:bodyPr>
          <a:lstStyle/>
          <a:p>
            <a:pPr algn="ctr" eaLnBrk="0" hangingPunct="0">
              <a:lnSpc>
                <a:spcPct val="100000"/>
              </a:lnSpc>
              <a:spcBef>
                <a:spcPct val="0"/>
              </a:spcBef>
            </a:pPr>
            <a:r>
              <a:rPr lang="en-US" dirty="0"/>
              <a:t>For Silicon: </a:t>
            </a:r>
            <a:r>
              <a:rPr lang="en-US" dirty="0" err="1"/>
              <a:t>n</a:t>
            </a:r>
            <a:r>
              <a:rPr lang="en-US" baseline="-25000" dirty="0" err="1"/>
              <a:t>i</a:t>
            </a:r>
            <a:r>
              <a:rPr lang="en-US" dirty="0"/>
              <a:t> </a:t>
            </a:r>
            <a:r>
              <a:rPr lang="en-US" dirty="0">
                <a:sym typeface="Symbol" pitchFamily="18" charset="2"/>
              </a:rPr>
              <a:t></a:t>
            </a:r>
            <a:r>
              <a:rPr lang="en-US" dirty="0"/>
              <a:t> 1.45</a:t>
            </a:r>
            <a:r>
              <a:rPr lang="en-US" dirty="0">
                <a:sym typeface="Symbol" pitchFamily="18" charset="2"/>
              </a:rPr>
              <a:t></a:t>
            </a:r>
            <a:r>
              <a:rPr lang="en-US" dirty="0"/>
              <a:t>10</a:t>
            </a:r>
            <a:r>
              <a:rPr lang="en-US" baseline="30000" dirty="0"/>
              <a:t>10</a:t>
            </a:r>
            <a:r>
              <a:rPr lang="en-US" dirty="0"/>
              <a:t> cm</a:t>
            </a:r>
            <a:r>
              <a:rPr lang="en-US" baseline="30000" dirty="0"/>
              <a:t>-3</a:t>
            </a:r>
            <a:endParaRPr lang="en-US" dirty="0"/>
          </a:p>
        </p:txBody>
      </p:sp>
      <p:graphicFrame>
        <p:nvGraphicFramePr>
          <p:cNvPr id="7" name="Object 9"/>
          <p:cNvGraphicFramePr>
            <a:graphicFrameLocks noChangeAspect="1"/>
          </p:cNvGraphicFramePr>
          <p:nvPr/>
        </p:nvGraphicFramePr>
        <p:xfrm>
          <a:off x="7357269" y="2777333"/>
          <a:ext cx="2959100" cy="2297112"/>
        </p:xfrm>
        <a:graphic>
          <a:graphicData uri="http://schemas.openxmlformats.org/presentationml/2006/ole">
            <mc:AlternateContent xmlns:mc="http://schemas.openxmlformats.org/markup-compatibility/2006">
              <mc:Choice xmlns:v="urn:schemas-microsoft-com:vml" Requires="v">
                <p:oleObj name="Designer 4.0 Drawing" r:id="rId4" imgW="2052000" imgH="1594800" progId="">
                  <p:embed/>
                </p:oleObj>
              </mc:Choice>
              <mc:Fallback>
                <p:oleObj name="Designer 4.0 Drawing" r:id="rId4" imgW="2052000" imgH="1594800" progId="">
                  <p:embed/>
                  <p:pic>
                    <p:nvPicPr>
                      <p:cNvPr id="7"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269" y="2777333"/>
                        <a:ext cx="2959100" cy="2297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10"/>
          <p:cNvSpPr txBox="1">
            <a:spLocks noChangeArrowheads="1"/>
          </p:cNvSpPr>
          <p:nvPr/>
        </p:nvSpPr>
        <p:spPr bwMode="auto">
          <a:xfrm>
            <a:off x="1981200" y="3920504"/>
            <a:ext cx="5404338" cy="757130"/>
          </a:xfrm>
          <a:prstGeom prst="rect">
            <a:avLst/>
          </a:prstGeom>
          <a:noFill/>
          <a:ln w="12700">
            <a:noFill/>
            <a:miter lim="800000"/>
            <a:headEnd/>
            <a:tailEnd/>
          </a:ln>
          <a:effectLst/>
        </p:spPr>
        <p:txBody>
          <a:bodyPr wrap="square" anchor="ctr">
            <a:spAutoFit/>
          </a:bodyPr>
          <a:lstStyle/>
          <a:p>
            <a:pPr eaLnBrk="0" hangingPunct="0">
              <a:lnSpc>
                <a:spcPct val="120000"/>
              </a:lnSpc>
              <a:spcBef>
                <a:spcPct val="0"/>
              </a:spcBef>
            </a:pPr>
            <a:r>
              <a:rPr lang="en-US" dirty="0"/>
              <a:t>  4.5 </a:t>
            </a:r>
            <a:r>
              <a:rPr lang="en-US" dirty="0">
                <a:sym typeface="Symbol" pitchFamily="18" charset="2"/>
              </a:rPr>
              <a:t></a:t>
            </a:r>
            <a:r>
              <a:rPr lang="en-US" dirty="0"/>
              <a:t>10</a:t>
            </a:r>
            <a:r>
              <a:rPr lang="en-US" baseline="30000" dirty="0"/>
              <a:t>8</a:t>
            </a:r>
            <a:r>
              <a:rPr lang="en-US" dirty="0"/>
              <a:t> free charge carriers in this volume,</a:t>
            </a:r>
            <a:br>
              <a:rPr lang="en-US" dirty="0"/>
            </a:br>
            <a:r>
              <a:rPr lang="en-US" dirty="0"/>
              <a:t>but only  </a:t>
            </a:r>
            <a:r>
              <a:rPr lang="en-US" dirty="0">
                <a:sym typeface="Symbol" pitchFamily="18" charset="2"/>
              </a:rPr>
              <a:t>3.2 </a:t>
            </a:r>
            <a:r>
              <a:rPr lang="en-US" dirty="0"/>
              <a:t>10</a:t>
            </a:r>
            <a:r>
              <a:rPr lang="en-US" baseline="30000" dirty="0"/>
              <a:t>4</a:t>
            </a:r>
            <a:r>
              <a:rPr lang="en-US" dirty="0"/>
              <a:t> e-h pairs produced by a M.I.P.</a:t>
            </a:r>
            <a:r>
              <a:rPr lang="en-US" dirty="0">
                <a:solidFill>
                  <a:srgbClr val="0000FF"/>
                </a:solidFill>
                <a:sym typeface="Symbol" pitchFamily="18" charset="2"/>
              </a:rPr>
              <a:t> </a:t>
            </a:r>
          </a:p>
        </p:txBody>
      </p:sp>
      <p:sp>
        <p:nvSpPr>
          <p:cNvPr id="9" name="Text Box 11"/>
          <p:cNvSpPr txBox="1">
            <a:spLocks noChangeArrowheads="1"/>
          </p:cNvSpPr>
          <p:nvPr/>
        </p:nvSpPr>
        <p:spPr bwMode="auto">
          <a:xfrm>
            <a:off x="2424113" y="5141397"/>
            <a:ext cx="7200900" cy="369332"/>
          </a:xfrm>
          <a:prstGeom prst="rect">
            <a:avLst/>
          </a:prstGeom>
          <a:noFill/>
          <a:ln w="12700">
            <a:noFill/>
            <a:miter lim="800000"/>
            <a:headEnd/>
            <a:tailEnd/>
          </a:ln>
          <a:effectLst/>
        </p:spPr>
        <p:txBody>
          <a:bodyPr anchor="ctr">
            <a:spAutoFit/>
          </a:bodyPr>
          <a:lstStyle/>
          <a:p>
            <a:pPr marL="285750" indent="-285750" eaLnBrk="0" hangingPunct="0">
              <a:spcBef>
                <a:spcPct val="0"/>
              </a:spcBef>
            </a:pPr>
            <a:r>
              <a:rPr lang="en-US" dirty="0">
                <a:sym typeface="Symbol" pitchFamily="18" charset="2"/>
              </a:rPr>
              <a:t></a:t>
            </a:r>
            <a:r>
              <a:rPr lang="en-US" dirty="0"/>
              <a:t> Reduce number of free charge carriers, i.e. </a:t>
            </a:r>
            <a:r>
              <a:rPr lang="en-US" dirty="0">
                <a:solidFill>
                  <a:srgbClr val="FF0000"/>
                </a:solidFill>
              </a:rPr>
              <a:t>deplete</a:t>
            </a:r>
            <a:r>
              <a:rPr lang="en-US" dirty="0"/>
              <a:t> the detector</a:t>
            </a:r>
          </a:p>
        </p:txBody>
      </p:sp>
      <p:sp>
        <p:nvSpPr>
          <p:cNvPr id="10" name="Text Box 12"/>
          <p:cNvSpPr txBox="1">
            <a:spLocks noChangeArrowheads="1"/>
          </p:cNvSpPr>
          <p:nvPr/>
        </p:nvSpPr>
        <p:spPr bwMode="auto">
          <a:xfrm>
            <a:off x="2495550" y="5644634"/>
            <a:ext cx="7200900" cy="369332"/>
          </a:xfrm>
          <a:prstGeom prst="rect">
            <a:avLst/>
          </a:prstGeom>
          <a:noFill/>
          <a:ln w="12700">
            <a:noFill/>
            <a:miter lim="800000"/>
            <a:headEnd/>
            <a:tailEnd/>
          </a:ln>
          <a:effectLst/>
        </p:spPr>
        <p:txBody>
          <a:bodyPr anchor="ctr">
            <a:spAutoFit/>
          </a:bodyPr>
          <a:lstStyle/>
          <a:p>
            <a:pPr marL="285750" indent="-285750" eaLnBrk="0" hangingPunct="0">
              <a:spcBef>
                <a:spcPct val="0"/>
              </a:spcBef>
            </a:pPr>
            <a:r>
              <a:rPr lang="en-US" b="1" dirty="0">
                <a:sym typeface="Symbol" pitchFamily="18" charset="2"/>
              </a:rPr>
              <a:t></a:t>
            </a:r>
            <a:r>
              <a:rPr lang="en-US" b="1" dirty="0"/>
              <a:t> Most detectors make use of reverse biased p-n junctions</a:t>
            </a:r>
          </a:p>
        </p:txBody>
      </p:sp>
      <p:grpSp>
        <p:nvGrpSpPr>
          <p:cNvPr id="11" name="Group 33"/>
          <p:cNvGrpSpPr>
            <a:grpSpLocks/>
          </p:cNvGrpSpPr>
          <p:nvPr/>
        </p:nvGrpSpPr>
        <p:grpSpPr bwMode="auto">
          <a:xfrm>
            <a:off x="1862979" y="1463524"/>
            <a:ext cx="2668954" cy="2267317"/>
            <a:chOff x="435" y="663"/>
            <a:chExt cx="1492" cy="1306"/>
          </a:xfrm>
        </p:grpSpPr>
        <p:sp>
          <p:nvSpPr>
            <p:cNvPr id="12" name="AutoShape 13"/>
            <p:cNvSpPr>
              <a:spLocks noChangeAspect="1" noChangeArrowheads="1" noTextEdit="1"/>
            </p:cNvSpPr>
            <p:nvPr/>
          </p:nvSpPr>
          <p:spPr bwMode="auto">
            <a:xfrm>
              <a:off x="435" y="663"/>
              <a:ext cx="1492" cy="1306"/>
            </a:xfrm>
            <a:prstGeom prst="rect">
              <a:avLst/>
            </a:prstGeom>
            <a:noFill/>
            <a:ln w="9525">
              <a:noFill/>
              <a:miter lim="800000"/>
              <a:headEnd/>
              <a:tailEnd/>
            </a:ln>
          </p:spPr>
          <p:txBody>
            <a:bodyPr/>
            <a:lstStyle/>
            <a:p>
              <a:endParaRPr lang="en-US"/>
            </a:p>
          </p:txBody>
        </p:sp>
        <p:sp>
          <p:nvSpPr>
            <p:cNvPr id="13" name="Rectangle 15"/>
            <p:cNvSpPr>
              <a:spLocks noChangeArrowheads="1"/>
            </p:cNvSpPr>
            <p:nvPr/>
          </p:nvSpPr>
          <p:spPr bwMode="auto">
            <a:xfrm>
              <a:off x="735" y="863"/>
              <a:ext cx="1131" cy="251"/>
            </a:xfrm>
            <a:prstGeom prst="rect">
              <a:avLst/>
            </a:prstGeom>
            <a:solidFill>
              <a:srgbClr val="FFFF00"/>
            </a:solidFill>
            <a:ln w="9525">
              <a:noFill/>
              <a:miter lim="800000"/>
              <a:headEnd/>
              <a:tailEnd/>
            </a:ln>
          </p:spPr>
          <p:txBody>
            <a:bodyPr/>
            <a:lstStyle/>
            <a:p>
              <a:endParaRPr lang="en-US"/>
            </a:p>
          </p:txBody>
        </p:sp>
        <p:sp>
          <p:nvSpPr>
            <p:cNvPr id="14" name="Rectangle 16"/>
            <p:cNvSpPr>
              <a:spLocks noChangeArrowheads="1"/>
            </p:cNvSpPr>
            <p:nvPr/>
          </p:nvSpPr>
          <p:spPr bwMode="auto">
            <a:xfrm>
              <a:off x="744" y="1598"/>
              <a:ext cx="1131" cy="252"/>
            </a:xfrm>
            <a:prstGeom prst="rect">
              <a:avLst/>
            </a:prstGeom>
            <a:solidFill>
              <a:srgbClr val="00FF00"/>
            </a:solidFill>
            <a:ln w="9525">
              <a:noFill/>
              <a:miter lim="800000"/>
              <a:headEnd/>
              <a:tailEnd/>
            </a:ln>
          </p:spPr>
          <p:txBody>
            <a:bodyPr/>
            <a:lstStyle/>
            <a:p>
              <a:endParaRPr lang="en-US"/>
            </a:p>
          </p:txBody>
        </p:sp>
        <p:sp>
          <p:nvSpPr>
            <p:cNvPr id="15" name="Line 17"/>
            <p:cNvSpPr>
              <a:spLocks noChangeShapeType="1"/>
            </p:cNvSpPr>
            <p:nvPr/>
          </p:nvSpPr>
          <p:spPr bwMode="auto">
            <a:xfrm flipV="1">
              <a:off x="567" y="663"/>
              <a:ext cx="1" cy="1302"/>
            </a:xfrm>
            <a:prstGeom prst="line">
              <a:avLst/>
            </a:prstGeom>
            <a:noFill/>
            <a:ln w="0">
              <a:solidFill>
                <a:srgbClr val="000000"/>
              </a:solidFill>
              <a:round/>
              <a:headEnd/>
              <a:tailEnd/>
            </a:ln>
          </p:spPr>
          <p:txBody>
            <a:bodyPr/>
            <a:lstStyle/>
            <a:p>
              <a:endParaRPr lang="en-US"/>
            </a:p>
          </p:txBody>
        </p:sp>
        <p:sp>
          <p:nvSpPr>
            <p:cNvPr id="16" name="Freeform 18"/>
            <p:cNvSpPr>
              <a:spLocks/>
            </p:cNvSpPr>
            <p:nvPr/>
          </p:nvSpPr>
          <p:spPr bwMode="auto">
            <a:xfrm>
              <a:off x="531" y="663"/>
              <a:ext cx="73" cy="73"/>
            </a:xfrm>
            <a:custGeom>
              <a:avLst/>
              <a:gdLst/>
              <a:ahLst/>
              <a:cxnLst>
                <a:cxn ang="0">
                  <a:pos x="0" y="73"/>
                </a:cxn>
                <a:cxn ang="0">
                  <a:pos x="36" y="0"/>
                </a:cxn>
                <a:cxn ang="0">
                  <a:pos x="73" y="73"/>
                </a:cxn>
                <a:cxn ang="0">
                  <a:pos x="0" y="73"/>
                </a:cxn>
              </a:cxnLst>
              <a:rect l="0" t="0" r="r" b="b"/>
              <a:pathLst>
                <a:path w="73" h="73">
                  <a:moveTo>
                    <a:pt x="0" y="73"/>
                  </a:moveTo>
                  <a:lnTo>
                    <a:pt x="36" y="0"/>
                  </a:lnTo>
                  <a:lnTo>
                    <a:pt x="73" y="73"/>
                  </a:lnTo>
                  <a:lnTo>
                    <a:pt x="0" y="73"/>
                  </a:lnTo>
                  <a:close/>
                </a:path>
              </a:pathLst>
            </a:custGeom>
            <a:solidFill>
              <a:srgbClr val="000000"/>
            </a:solidFill>
            <a:ln w="0">
              <a:solidFill>
                <a:srgbClr val="000000"/>
              </a:solidFill>
              <a:prstDash val="solid"/>
              <a:round/>
              <a:headEnd/>
              <a:tailEnd/>
            </a:ln>
          </p:spPr>
          <p:txBody>
            <a:bodyPr/>
            <a:lstStyle/>
            <a:p>
              <a:endParaRPr lang="en-US"/>
            </a:p>
          </p:txBody>
        </p:sp>
        <p:sp>
          <p:nvSpPr>
            <p:cNvPr id="17" name="Line 19"/>
            <p:cNvSpPr>
              <a:spLocks noChangeShapeType="1"/>
            </p:cNvSpPr>
            <p:nvPr/>
          </p:nvSpPr>
          <p:spPr bwMode="auto">
            <a:xfrm>
              <a:off x="581" y="1343"/>
              <a:ext cx="1342" cy="1"/>
            </a:xfrm>
            <a:prstGeom prst="line">
              <a:avLst/>
            </a:prstGeom>
            <a:noFill/>
            <a:ln w="0">
              <a:solidFill>
                <a:srgbClr val="000000"/>
              </a:solidFill>
              <a:prstDash val="sysDot"/>
              <a:round/>
              <a:headEnd/>
              <a:tailEnd/>
            </a:ln>
          </p:spPr>
          <p:txBody>
            <a:bodyPr/>
            <a:lstStyle/>
            <a:p>
              <a:endParaRPr lang="en-US"/>
            </a:p>
          </p:txBody>
        </p:sp>
        <p:sp>
          <p:nvSpPr>
            <p:cNvPr id="18" name="Rectangle 20"/>
            <p:cNvSpPr>
              <a:spLocks noChangeArrowheads="1"/>
            </p:cNvSpPr>
            <p:nvPr/>
          </p:nvSpPr>
          <p:spPr bwMode="auto">
            <a:xfrm>
              <a:off x="435" y="1264"/>
              <a:ext cx="67" cy="124"/>
            </a:xfrm>
            <a:prstGeom prst="rect">
              <a:avLst/>
            </a:prstGeom>
            <a:noFill/>
            <a:ln w="9525">
              <a:noFill/>
              <a:miter lim="800000"/>
              <a:headEnd/>
              <a:tailEnd/>
            </a:ln>
          </p:spPr>
          <p:txBody>
            <a:bodyPr wrap="none" lIns="0" tIns="0" rIns="0" bIns="0">
              <a:spAutoFit/>
            </a:bodyPr>
            <a:lstStyle/>
            <a:p>
              <a:pPr marL="361950" indent="-361950"/>
              <a:r>
                <a:rPr lang="en-US" sz="1400">
                  <a:solidFill>
                    <a:srgbClr val="000000"/>
                  </a:solidFill>
                </a:rPr>
                <a:t>E</a:t>
              </a:r>
              <a:endParaRPr lang="en-US"/>
            </a:p>
          </p:txBody>
        </p:sp>
        <p:sp>
          <p:nvSpPr>
            <p:cNvPr id="19" name="Rectangle 21"/>
            <p:cNvSpPr>
              <a:spLocks noChangeArrowheads="1"/>
            </p:cNvSpPr>
            <p:nvPr/>
          </p:nvSpPr>
          <p:spPr bwMode="auto">
            <a:xfrm>
              <a:off x="510" y="1331"/>
              <a:ext cx="16" cy="71"/>
            </a:xfrm>
            <a:prstGeom prst="rect">
              <a:avLst/>
            </a:prstGeom>
            <a:noFill/>
            <a:ln w="9525">
              <a:noFill/>
              <a:miter lim="800000"/>
              <a:headEnd/>
              <a:tailEnd/>
            </a:ln>
          </p:spPr>
          <p:txBody>
            <a:bodyPr wrap="none" lIns="0" tIns="0" rIns="0" bIns="0">
              <a:spAutoFit/>
            </a:bodyPr>
            <a:lstStyle/>
            <a:p>
              <a:pPr marL="361950" indent="-361950"/>
              <a:r>
                <a:rPr lang="en-US" sz="800">
                  <a:solidFill>
                    <a:srgbClr val="000000"/>
                  </a:solidFill>
                </a:rPr>
                <a:t>f</a:t>
              </a:r>
              <a:endParaRPr lang="en-US"/>
            </a:p>
          </p:txBody>
        </p:sp>
        <p:sp>
          <p:nvSpPr>
            <p:cNvPr id="20" name="Rectangle 22"/>
            <p:cNvSpPr>
              <a:spLocks noChangeArrowheads="1"/>
            </p:cNvSpPr>
            <p:nvPr/>
          </p:nvSpPr>
          <p:spPr bwMode="auto">
            <a:xfrm>
              <a:off x="441" y="701"/>
              <a:ext cx="67" cy="124"/>
            </a:xfrm>
            <a:prstGeom prst="rect">
              <a:avLst/>
            </a:prstGeom>
            <a:noFill/>
            <a:ln w="9525">
              <a:noFill/>
              <a:miter lim="800000"/>
              <a:headEnd/>
              <a:tailEnd/>
            </a:ln>
          </p:spPr>
          <p:txBody>
            <a:bodyPr wrap="none" lIns="0" tIns="0" rIns="0" bIns="0">
              <a:spAutoFit/>
            </a:bodyPr>
            <a:lstStyle/>
            <a:p>
              <a:pPr marL="361950" indent="-361950"/>
              <a:r>
                <a:rPr lang="en-US" sz="1400">
                  <a:solidFill>
                    <a:srgbClr val="000000"/>
                  </a:solidFill>
                </a:rPr>
                <a:t>E</a:t>
              </a:r>
              <a:endParaRPr lang="en-US"/>
            </a:p>
          </p:txBody>
        </p:sp>
        <p:sp>
          <p:nvSpPr>
            <p:cNvPr id="21" name="Rectangle 23"/>
            <p:cNvSpPr>
              <a:spLocks noChangeArrowheads="1"/>
            </p:cNvSpPr>
            <p:nvPr/>
          </p:nvSpPr>
          <p:spPr bwMode="auto">
            <a:xfrm>
              <a:off x="948" y="1708"/>
              <a:ext cx="595" cy="124"/>
            </a:xfrm>
            <a:prstGeom prst="rect">
              <a:avLst/>
            </a:prstGeom>
            <a:noFill/>
            <a:ln w="9525">
              <a:noFill/>
              <a:miter lim="800000"/>
              <a:headEnd/>
              <a:tailEnd/>
            </a:ln>
          </p:spPr>
          <p:txBody>
            <a:bodyPr wrap="none" lIns="0" tIns="0" rIns="0" bIns="0">
              <a:spAutoFit/>
            </a:bodyPr>
            <a:lstStyle/>
            <a:p>
              <a:pPr marL="361950" indent="-361950"/>
              <a:r>
                <a:rPr lang="en-US" sz="1400">
                  <a:solidFill>
                    <a:srgbClr val="000000"/>
                  </a:solidFill>
                </a:rPr>
                <a:t>valence band</a:t>
              </a:r>
              <a:endParaRPr lang="en-US"/>
            </a:p>
          </p:txBody>
        </p:sp>
        <p:sp>
          <p:nvSpPr>
            <p:cNvPr id="22" name="Rectangle 24"/>
            <p:cNvSpPr>
              <a:spLocks noChangeArrowheads="1"/>
            </p:cNvSpPr>
            <p:nvPr/>
          </p:nvSpPr>
          <p:spPr bwMode="auto">
            <a:xfrm>
              <a:off x="972" y="878"/>
              <a:ext cx="734" cy="124"/>
            </a:xfrm>
            <a:prstGeom prst="rect">
              <a:avLst/>
            </a:prstGeom>
            <a:noFill/>
            <a:ln w="9525">
              <a:noFill/>
              <a:miter lim="800000"/>
              <a:headEnd/>
              <a:tailEnd/>
            </a:ln>
          </p:spPr>
          <p:txBody>
            <a:bodyPr wrap="none" lIns="0" tIns="0" rIns="0" bIns="0">
              <a:spAutoFit/>
            </a:bodyPr>
            <a:lstStyle/>
            <a:p>
              <a:pPr marL="361950" indent="-361950"/>
              <a:r>
                <a:rPr lang="en-US" sz="1400">
                  <a:solidFill>
                    <a:srgbClr val="000000"/>
                  </a:solidFill>
                </a:rPr>
                <a:t>conduction band</a:t>
              </a:r>
              <a:endParaRPr lang="en-US"/>
            </a:p>
          </p:txBody>
        </p:sp>
        <p:sp>
          <p:nvSpPr>
            <p:cNvPr id="23" name="Line 25"/>
            <p:cNvSpPr>
              <a:spLocks noChangeShapeType="1"/>
            </p:cNvSpPr>
            <p:nvPr/>
          </p:nvSpPr>
          <p:spPr bwMode="auto">
            <a:xfrm>
              <a:off x="735" y="1112"/>
              <a:ext cx="1129" cy="1"/>
            </a:xfrm>
            <a:prstGeom prst="line">
              <a:avLst/>
            </a:prstGeom>
            <a:noFill/>
            <a:ln w="0">
              <a:solidFill>
                <a:srgbClr val="000000"/>
              </a:solidFill>
              <a:round/>
              <a:headEnd/>
              <a:tailEnd/>
            </a:ln>
          </p:spPr>
          <p:txBody>
            <a:bodyPr/>
            <a:lstStyle/>
            <a:p>
              <a:endParaRPr lang="en-US"/>
            </a:p>
          </p:txBody>
        </p:sp>
        <p:sp>
          <p:nvSpPr>
            <p:cNvPr id="24" name="Line 26"/>
            <p:cNvSpPr>
              <a:spLocks noChangeShapeType="1"/>
            </p:cNvSpPr>
            <p:nvPr/>
          </p:nvSpPr>
          <p:spPr bwMode="auto">
            <a:xfrm>
              <a:off x="744" y="1593"/>
              <a:ext cx="1129" cy="1"/>
            </a:xfrm>
            <a:prstGeom prst="line">
              <a:avLst/>
            </a:prstGeom>
            <a:noFill/>
            <a:ln w="0">
              <a:solidFill>
                <a:srgbClr val="000000"/>
              </a:solidFill>
              <a:round/>
              <a:headEnd/>
              <a:tailEnd/>
            </a:ln>
          </p:spPr>
          <p:txBody>
            <a:bodyPr/>
            <a:lstStyle/>
            <a:p>
              <a:endParaRPr lang="en-US"/>
            </a:p>
          </p:txBody>
        </p:sp>
        <p:sp>
          <p:nvSpPr>
            <p:cNvPr id="25" name="Oval 27"/>
            <p:cNvSpPr>
              <a:spLocks noChangeArrowheads="1"/>
            </p:cNvSpPr>
            <p:nvPr/>
          </p:nvSpPr>
          <p:spPr bwMode="auto">
            <a:xfrm>
              <a:off x="825" y="1625"/>
              <a:ext cx="67" cy="66"/>
            </a:xfrm>
            <a:prstGeom prst="ellipse">
              <a:avLst/>
            </a:prstGeom>
            <a:solidFill>
              <a:srgbClr val="FFFFFF"/>
            </a:solidFill>
            <a:ln w="0">
              <a:solidFill>
                <a:srgbClr val="000000"/>
              </a:solidFill>
              <a:round/>
              <a:headEnd/>
              <a:tailEnd/>
            </a:ln>
          </p:spPr>
          <p:txBody>
            <a:bodyPr/>
            <a:lstStyle/>
            <a:p>
              <a:endParaRPr lang="en-US"/>
            </a:p>
          </p:txBody>
        </p:sp>
        <p:sp>
          <p:nvSpPr>
            <p:cNvPr id="26" name="Freeform 28"/>
            <p:cNvSpPr>
              <a:spLocks/>
            </p:cNvSpPr>
            <p:nvPr/>
          </p:nvSpPr>
          <p:spPr bwMode="auto">
            <a:xfrm>
              <a:off x="794" y="1053"/>
              <a:ext cx="54" cy="572"/>
            </a:xfrm>
            <a:custGeom>
              <a:avLst/>
              <a:gdLst/>
              <a:ahLst/>
              <a:cxnLst>
                <a:cxn ang="0">
                  <a:pos x="54" y="572"/>
                </a:cxn>
                <a:cxn ang="0">
                  <a:pos x="54" y="570"/>
                </a:cxn>
                <a:cxn ang="0">
                  <a:pos x="52" y="565"/>
                </a:cxn>
                <a:cxn ang="0">
                  <a:pos x="50" y="557"/>
                </a:cxn>
                <a:cxn ang="0">
                  <a:pos x="46" y="543"/>
                </a:cxn>
                <a:cxn ang="0">
                  <a:pos x="38" y="513"/>
                </a:cxn>
                <a:cxn ang="0">
                  <a:pos x="29" y="472"/>
                </a:cxn>
                <a:cxn ang="0">
                  <a:pos x="19" y="424"/>
                </a:cxn>
                <a:cxn ang="0">
                  <a:pos x="10" y="372"/>
                </a:cxn>
                <a:cxn ang="0">
                  <a:pos x="4" y="319"/>
                </a:cxn>
                <a:cxn ang="0">
                  <a:pos x="0" y="265"/>
                </a:cxn>
                <a:cxn ang="0">
                  <a:pos x="0" y="213"/>
                </a:cxn>
                <a:cxn ang="0">
                  <a:pos x="4" y="163"/>
                </a:cxn>
                <a:cxn ang="0">
                  <a:pos x="12" y="119"/>
                </a:cxn>
                <a:cxn ang="0">
                  <a:pos x="19" y="79"/>
                </a:cxn>
                <a:cxn ang="0">
                  <a:pos x="27" y="46"/>
                </a:cxn>
                <a:cxn ang="0">
                  <a:pos x="33" y="21"/>
                </a:cxn>
                <a:cxn ang="0">
                  <a:pos x="38" y="6"/>
                </a:cxn>
                <a:cxn ang="0">
                  <a:pos x="40" y="2"/>
                </a:cxn>
                <a:cxn ang="0">
                  <a:pos x="40" y="0"/>
                </a:cxn>
              </a:cxnLst>
              <a:rect l="0" t="0" r="r" b="b"/>
              <a:pathLst>
                <a:path w="54" h="572">
                  <a:moveTo>
                    <a:pt x="54" y="572"/>
                  </a:moveTo>
                  <a:lnTo>
                    <a:pt x="54" y="570"/>
                  </a:lnTo>
                  <a:lnTo>
                    <a:pt x="52" y="565"/>
                  </a:lnTo>
                  <a:lnTo>
                    <a:pt x="50" y="557"/>
                  </a:lnTo>
                  <a:lnTo>
                    <a:pt x="46" y="543"/>
                  </a:lnTo>
                  <a:lnTo>
                    <a:pt x="38" y="513"/>
                  </a:lnTo>
                  <a:lnTo>
                    <a:pt x="29" y="472"/>
                  </a:lnTo>
                  <a:lnTo>
                    <a:pt x="19" y="424"/>
                  </a:lnTo>
                  <a:lnTo>
                    <a:pt x="10" y="372"/>
                  </a:lnTo>
                  <a:lnTo>
                    <a:pt x="4" y="319"/>
                  </a:lnTo>
                  <a:lnTo>
                    <a:pt x="0" y="265"/>
                  </a:lnTo>
                  <a:lnTo>
                    <a:pt x="0" y="213"/>
                  </a:lnTo>
                  <a:lnTo>
                    <a:pt x="4" y="163"/>
                  </a:lnTo>
                  <a:lnTo>
                    <a:pt x="12" y="119"/>
                  </a:lnTo>
                  <a:lnTo>
                    <a:pt x="19" y="79"/>
                  </a:lnTo>
                  <a:lnTo>
                    <a:pt x="27" y="46"/>
                  </a:lnTo>
                  <a:lnTo>
                    <a:pt x="33" y="21"/>
                  </a:lnTo>
                  <a:lnTo>
                    <a:pt x="38" y="6"/>
                  </a:lnTo>
                  <a:lnTo>
                    <a:pt x="40" y="2"/>
                  </a:lnTo>
                  <a:lnTo>
                    <a:pt x="40" y="0"/>
                  </a:lnTo>
                </a:path>
              </a:pathLst>
            </a:custGeom>
            <a:noFill/>
            <a:ln w="0">
              <a:solidFill>
                <a:srgbClr val="000000"/>
              </a:solidFill>
              <a:prstDash val="solid"/>
              <a:round/>
              <a:headEnd/>
              <a:tailEnd/>
            </a:ln>
          </p:spPr>
          <p:txBody>
            <a:bodyPr/>
            <a:lstStyle/>
            <a:p>
              <a:endParaRPr lang="en-US"/>
            </a:p>
          </p:txBody>
        </p:sp>
        <p:sp>
          <p:nvSpPr>
            <p:cNvPr id="27" name="Freeform 29"/>
            <p:cNvSpPr>
              <a:spLocks/>
            </p:cNvSpPr>
            <p:nvPr/>
          </p:nvSpPr>
          <p:spPr bwMode="auto">
            <a:xfrm>
              <a:off x="806" y="1053"/>
              <a:ext cx="36" cy="36"/>
            </a:xfrm>
            <a:custGeom>
              <a:avLst/>
              <a:gdLst/>
              <a:ahLst/>
              <a:cxnLst>
                <a:cxn ang="0">
                  <a:pos x="0" y="23"/>
                </a:cxn>
                <a:cxn ang="0">
                  <a:pos x="28" y="0"/>
                </a:cxn>
                <a:cxn ang="0">
                  <a:pos x="36" y="36"/>
                </a:cxn>
                <a:cxn ang="0">
                  <a:pos x="0" y="23"/>
                </a:cxn>
              </a:cxnLst>
              <a:rect l="0" t="0" r="r" b="b"/>
              <a:pathLst>
                <a:path w="36" h="36">
                  <a:moveTo>
                    <a:pt x="0" y="23"/>
                  </a:moveTo>
                  <a:lnTo>
                    <a:pt x="28" y="0"/>
                  </a:lnTo>
                  <a:lnTo>
                    <a:pt x="36" y="36"/>
                  </a:lnTo>
                  <a:lnTo>
                    <a:pt x="0" y="23"/>
                  </a:lnTo>
                  <a:close/>
                </a:path>
              </a:pathLst>
            </a:custGeom>
            <a:solidFill>
              <a:srgbClr val="000000"/>
            </a:solidFill>
            <a:ln w="0">
              <a:solidFill>
                <a:srgbClr val="000000"/>
              </a:solidFill>
              <a:prstDash val="solid"/>
              <a:round/>
              <a:headEnd/>
              <a:tailEnd/>
            </a:ln>
          </p:spPr>
          <p:txBody>
            <a:bodyPr/>
            <a:lstStyle/>
            <a:p>
              <a:endParaRPr lang="en-US"/>
            </a:p>
          </p:txBody>
        </p:sp>
        <p:sp>
          <p:nvSpPr>
            <p:cNvPr id="28" name="Oval 30"/>
            <p:cNvSpPr>
              <a:spLocks noChangeArrowheads="1"/>
            </p:cNvSpPr>
            <p:nvPr/>
          </p:nvSpPr>
          <p:spPr bwMode="auto">
            <a:xfrm>
              <a:off x="857" y="1036"/>
              <a:ext cx="35" cy="32"/>
            </a:xfrm>
            <a:prstGeom prst="ellipse">
              <a:avLst/>
            </a:prstGeom>
            <a:solidFill>
              <a:srgbClr val="000000"/>
            </a:solidFill>
            <a:ln w="0">
              <a:solidFill>
                <a:srgbClr val="000000"/>
              </a:solidFill>
              <a:round/>
              <a:headEnd/>
              <a:tailEnd/>
            </a:ln>
          </p:spPr>
          <p:txBody>
            <a:bodyPr/>
            <a:lstStyle/>
            <a:p>
              <a:endParaRPr lang="en-US"/>
            </a:p>
          </p:txBody>
        </p:sp>
        <p:sp>
          <p:nvSpPr>
            <p:cNvPr id="29" name="Rectangle 31"/>
            <p:cNvSpPr>
              <a:spLocks noChangeArrowheads="1"/>
            </p:cNvSpPr>
            <p:nvPr/>
          </p:nvSpPr>
          <p:spPr bwMode="auto">
            <a:xfrm>
              <a:off x="921" y="1598"/>
              <a:ext cx="56" cy="124"/>
            </a:xfrm>
            <a:prstGeom prst="rect">
              <a:avLst/>
            </a:prstGeom>
            <a:noFill/>
            <a:ln w="9525">
              <a:noFill/>
              <a:miter lim="800000"/>
              <a:headEnd/>
              <a:tailEnd/>
            </a:ln>
          </p:spPr>
          <p:txBody>
            <a:bodyPr wrap="none" lIns="0" tIns="0" rIns="0" bIns="0">
              <a:spAutoFit/>
            </a:bodyPr>
            <a:lstStyle/>
            <a:p>
              <a:pPr marL="361950" indent="-361950"/>
              <a:r>
                <a:rPr lang="en-US" sz="1400">
                  <a:solidFill>
                    <a:srgbClr val="000000"/>
                  </a:solidFill>
                </a:rPr>
                <a:t>h</a:t>
              </a:r>
              <a:endParaRPr lang="en-US"/>
            </a:p>
          </p:txBody>
        </p:sp>
        <p:sp>
          <p:nvSpPr>
            <p:cNvPr id="30" name="Rectangle 32"/>
            <p:cNvSpPr>
              <a:spLocks noChangeArrowheads="1"/>
            </p:cNvSpPr>
            <p:nvPr/>
          </p:nvSpPr>
          <p:spPr bwMode="auto">
            <a:xfrm>
              <a:off x="898" y="995"/>
              <a:ext cx="56" cy="124"/>
            </a:xfrm>
            <a:prstGeom prst="rect">
              <a:avLst/>
            </a:prstGeom>
            <a:noFill/>
            <a:ln w="9525">
              <a:noFill/>
              <a:miter lim="800000"/>
              <a:headEnd/>
              <a:tailEnd/>
            </a:ln>
          </p:spPr>
          <p:txBody>
            <a:bodyPr wrap="none" lIns="0" tIns="0" rIns="0" bIns="0">
              <a:spAutoFit/>
            </a:bodyPr>
            <a:lstStyle/>
            <a:p>
              <a:pPr marL="361950" indent="-361950"/>
              <a:r>
                <a:rPr lang="en-US" sz="1400">
                  <a:solidFill>
                    <a:srgbClr val="000000"/>
                  </a:solidFill>
                </a:rPr>
                <a:t>e</a:t>
              </a:r>
              <a:endParaRPr lang="en-US"/>
            </a:p>
          </p:txBody>
        </p:sp>
      </p:grpSp>
      <p:sp>
        <p:nvSpPr>
          <p:cNvPr id="3" name="Date Placeholder 2"/>
          <p:cNvSpPr>
            <a:spLocks noGrp="1"/>
          </p:cNvSpPr>
          <p:nvPr>
            <p:ph type="dt" sz="half" idx="2"/>
          </p:nvPr>
        </p:nvSpPr>
        <p:spPr/>
        <p:txBody>
          <a:bodyPr/>
          <a:lstStyle/>
          <a:p>
            <a:r>
              <a:rPr lang="en-001"/>
              <a:t>22.11.2023</a:t>
            </a:r>
            <a:endParaRPr lang="en-US" dirty="0"/>
          </a:p>
        </p:txBody>
      </p:sp>
      <p:sp>
        <p:nvSpPr>
          <p:cNvPr id="31" name="Footer Placeholder 30"/>
          <p:cNvSpPr>
            <a:spLocks noGrp="1"/>
          </p:cNvSpPr>
          <p:nvPr>
            <p:ph type="ftr" sz="quarter" idx="3"/>
          </p:nvPr>
        </p:nvSpPr>
        <p:spPr/>
        <p:txBody>
          <a:bodyPr/>
          <a:lstStyle/>
          <a:p>
            <a:r>
              <a:rPr lang="es-ES"/>
              <a:t>SIMDET 2023 - Michael Moll, CERN</a:t>
            </a:r>
            <a:endParaRPr lang="en-US" dirty="0"/>
          </a:p>
        </p:txBody>
      </p:sp>
      <p:sp>
        <p:nvSpPr>
          <p:cNvPr id="32" name="Slide Number Placeholder 31"/>
          <p:cNvSpPr>
            <a:spLocks noGrp="1"/>
          </p:cNvSpPr>
          <p:nvPr>
            <p:ph type="sldNum" sz="quarter" idx="4"/>
          </p:nvPr>
        </p:nvSpPr>
        <p:spPr/>
        <p:txBody>
          <a:bodyPr/>
          <a:lstStyle/>
          <a:p>
            <a:fld id="{17918391-D411-FE40-AAD7-861AE5233E0E}" type="slidenum">
              <a:rPr lang="en-US" smtClean="0"/>
              <a:pPr/>
              <a:t>11</a:t>
            </a:fld>
            <a:endParaRPr lang="en-US" dirty="0"/>
          </a:p>
        </p:txBody>
      </p:sp>
    </p:spTree>
    <p:extLst>
      <p:ext uri="{BB962C8B-B14F-4D97-AF65-F5344CB8AC3E}">
        <p14:creationId xmlns:p14="http://schemas.microsoft.com/office/powerpoint/2010/main" val="2471774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142" y="58544"/>
            <a:ext cx="8226854" cy="940443"/>
          </a:xfrm>
        </p:spPr>
        <p:txBody>
          <a:bodyPr>
            <a:normAutofit/>
          </a:bodyPr>
          <a:lstStyle/>
          <a:p>
            <a:r>
              <a:rPr lang="en-US" dirty="0"/>
              <a:t>Doping, resistivity and p-n junction</a:t>
            </a:r>
          </a:p>
        </p:txBody>
      </p:sp>
      <p:sp>
        <p:nvSpPr>
          <p:cNvPr id="3" name="Content Placeholder 2"/>
          <p:cNvSpPr>
            <a:spLocks noGrp="1"/>
          </p:cNvSpPr>
          <p:nvPr>
            <p:ph idx="1"/>
          </p:nvPr>
        </p:nvSpPr>
        <p:spPr>
          <a:xfrm>
            <a:off x="3498133" y="1078469"/>
            <a:ext cx="3549019" cy="1451040"/>
          </a:xfrm>
        </p:spPr>
        <p:txBody>
          <a:bodyPr>
            <a:normAutofit fontScale="77500" lnSpcReduction="20000"/>
          </a:bodyPr>
          <a:lstStyle/>
          <a:p>
            <a:pPr marL="269875" indent="-233363">
              <a:lnSpc>
                <a:spcPct val="120000"/>
              </a:lnSpc>
            </a:pPr>
            <a:r>
              <a:rPr lang="en-US" sz="2900" b="1" dirty="0"/>
              <a:t>Doping</a:t>
            </a:r>
            <a:r>
              <a:rPr lang="en-US" sz="2900" dirty="0"/>
              <a:t>: </a:t>
            </a:r>
            <a:r>
              <a:rPr lang="en-US" sz="2900" dirty="0">
                <a:solidFill>
                  <a:srgbClr val="FF0000"/>
                </a:solidFill>
              </a:rPr>
              <a:t>n-type silicon</a:t>
            </a:r>
          </a:p>
          <a:p>
            <a:pPr marL="346075" lvl="1" indent="-177800">
              <a:lnSpc>
                <a:spcPct val="120000"/>
              </a:lnSpc>
            </a:pPr>
            <a:r>
              <a:rPr lang="en-US" dirty="0"/>
              <a:t>add elements from </a:t>
            </a:r>
            <a:r>
              <a:rPr lang="en-US" dirty="0" err="1"/>
              <a:t>V</a:t>
            </a:r>
            <a:r>
              <a:rPr lang="en-US" baseline="30000" dirty="0" err="1"/>
              <a:t>th</a:t>
            </a:r>
            <a:r>
              <a:rPr lang="en-US" dirty="0"/>
              <a:t> group</a:t>
            </a:r>
            <a:br>
              <a:rPr lang="en-US" dirty="0"/>
            </a:br>
            <a:r>
              <a:rPr lang="en-US" b="1" dirty="0">
                <a:solidFill>
                  <a:srgbClr val="FF0000"/>
                </a:solidFill>
                <a:latin typeface="Symbol" pitchFamily="18" charset="2"/>
              </a:rPr>
              <a:t> </a:t>
            </a:r>
            <a:r>
              <a:rPr lang="en-US" b="1" dirty="0">
                <a:solidFill>
                  <a:srgbClr val="FF0000"/>
                </a:solidFill>
              </a:rPr>
              <a:t>donors</a:t>
            </a:r>
            <a:r>
              <a:rPr lang="en-US" dirty="0"/>
              <a:t> (P, As,..)</a:t>
            </a:r>
          </a:p>
          <a:p>
            <a:pPr marL="346075" lvl="1" indent="-177800">
              <a:lnSpc>
                <a:spcPct val="120000"/>
              </a:lnSpc>
            </a:pPr>
            <a:r>
              <a:rPr lang="en-US" dirty="0"/>
              <a:t>electrons are majority carriers </a:t>
            </a:r>
          </a:p>
        </p:txBody>
      </p:sp>
      <p:sp>
        <p:nvSpPr>
          <p:cNvPr id="4" name="Content Placeholder 2"/>
          <p:cNvSpPr txBox="1">
            <a:spLocks/>
          </p:cNvSpPr>
          <p:nvPr/>
        </p:nvSpPr>
        <p:spPr>
          <a:xfrm>
            <a:off x="7151510" y="1058060"/>
            <a:ext cx="3481123" cy="1451040"/>
          </a:xfrm>
          <a:prstGeom prst="rect">
            <a:avLst/>
          </a:prstGeom>
        </p:spPr>
        <p:txBody>
          <a:bodyPr vert="horz" lIns="91440" tIns="45720" rIns="91440" bIns="45720" rtlCol="0">
            <a:normAutofit/>
          </a:bodyPr>
          <a:lstStyle/>
          <a:p>
            <a:pPr marL="269875" indent="-233363">
              <a:spcBef>
                <a:spcPct val="20000"/>
              </a:spcBef>
              <a:buClr>
                <a:schemeClr val="tx1"/>
              </a:buClr>
              <a:buSzPct val="80000"/>
              <a:buFont typeface="Arial"/>
              <a:buChar char="•"/>
              <a:defRPr/>
            </a:pPr>
            <a:r>
              <a:rPr lang="en-US" sz="2000" b="1" dirty="0"/>
              <a:t>Doping: </a:t>
            </a:r>
            <a:r>
              <a:rPr lang="en-US" sz="2000" dirty="0">
                <a:solidFill>
                  <a:srgbClr val="FF0000"/>
                </a:solidFill>
                <a:latin typeface="Arial" pitchFamily="34" charset="0"/>
                <a:cs typeface="Arial" pitchFamily="34" charset="0"/>
              </a:rPr>
              <a:t>p-type silicon</a:t>
            </a:r>
            <a:endParaRPr lang="en-US" sz="2000" dirty="0">
              <a:solidFill>
                <a:srgbClr val="FF0000"/>
              </a:solidFill>
            </a:endParaRPr>
          </a:p>
          <a:p>
            <a:pPr marL="363538" lvl="1" indent="-195263">
              <a:spcBef>
                <a:spcPct val="20000"/>
              </a:spcBef>
              <a:buFont typeface="Arial" panose="020B0604020202020204" pitchFamily="34" charset="0"/>
              <a:buChar char="•"/>
              <a:defRPr/>
            </a:pPr>
            <a:r>
              <a:rPr lang="en-US" dirty="0">
                <a:latin typeface="Arial" pitchFamily="34" charset="0"/>
                <a:cs typeface="Arial" pitchFamily="34" charset="0"/>
              </a:rPr>
              <a:t>add elements from </a:t>
            </a:r>
            <a:r>
              <a:rPr lang="en-US" dirty="0" err="1">
                <a:latin typeface="Arial" pitchFamily="34" charset="0"/>
                <a:cs typeface="Arial" pitchFamily="34" charset="0"/>
              </a:rPr>
              <a:t>III</a:t>
            </a:r>
            <a:r>
              <a:rPr lang="en-US" baseline="30000" dirty="0" err="1">
                <a:latin typeface="Arial" pitchFamily="34" charset="0"/>
                <a:cs typeface="Arial" pitchFamily="34" charset="0"/>
              </a:rPr>
              <a:t>rd</a:t>
            </a:r>
            <a:r>
              <a:rPr lang="en-US" dirty="0">
                <a:latin typeface="Arial" pitchFamily="34" charset="0"/>
                <a:cs typeface="Arial" pitchFamily="34" charset="0"/>
              </a:rPr>
              <a:t> </a:t>
            </a:r>
            <a:r>
              <a:rPr lang="en-US" dirty="0"/>
              <a:t>group</a:t>
            </a:r>
            <a:br>
              <a:rPr lang="en-US" dirty="0"/>
            </a:br>
            <a:r>
              <a:rPr lang="en-US" b="1" dirty="0">
                <a:solidFill>
                  <a:srgbClr val="FF0000"/>
                </a:solidFill>
                <a:latin typeface="Symbol" pitchFamily="18" charset="2"/>
                <a:cs typeface="Arial" pitchFamily="34" charset="0"/>
              </a:rPr>
              <a:t> </a:t>
            </a:r>
            <a:r>
              <a:rPr lang="en-US" b="1" dirty="0">
                <a:solidFill>
                  <a:srgbClr val="FF0000"/>
                </a:solidFill>
                <a:latin typeface="Arial" pitchFamily="34" charset="0"/>
                <a:cs typeface="Arial" pitchFamily="34" charset="0"/>
              </a:rPr>
              <a:t>acceptors</a:t>
            </a:r>
            <a:r>
              <a:rPr lang="en-US" dirty="0">
                <a:latin typeface="Arial" pitchFamily="34" charset="0"/>
                <a:cs typeface="Arial" pitchFamily="34" charset="0"/>
              </a:rPr>
              <a:t> (B</a:t>
            </a:r>
            <a:r>
              <a:rPr lang="en-US" dirty="0"/>
              <a:t>,..)</a:t>
            </a:r>
          </a:p>
          <a:p>
            <a:pPr marL="363538" lvl="1" indent="-195263">
              <a:spcBef>
                <a:spcPct val="20000"/>
              </a:spcBef>
              <a:buClr>
                <a:schemeClr val="tx1"/>
              </a:buClr>
              <a:buSzPct val="90000"/>
              <a:buFont typeface="Arial"/>
              <a:buChar char="•"/>
              <a:defRPr/>
            </a:pPr>
            <a:r>
              <a:rPr lang="en-US" dirty="0">
                <a:latin typeface="Arial" pitchFamily="34" charset="0"/>
                <a:cs typeface="Arial" pitchFamily="34" charset="0"/>
              </a:rPr>
              <a:t>holes are majority </a:t>
            </a:r>
            <a:r>
              <a:rPr lang="en-US" dirty="0"/>
              <a:t>carriers </a:t>
            </a:r>
          </a:p>
        </p:txBody>
      </p:sp>
      <p:grpSp>
        <p:nvGrpSpPr>
          <p:cNvPr id="5" name="Group 575"/>
          <p:cNvGrpSpPr>
            <a:grpSpLocks/>
          </p:cNvGrpSpPr>
          <p:nvPr/>
        </p:nvGrpSpPr>
        <p:grpSpPr bwMode="auto">
          <a:xfrm>
            <a:off x="455427" y="981681"/>
            <a:ext cx="2374261" cy="2099693"/>
            <a:chOff x="4375" y="754"/>
            <a:chExt cx="1363" cy="1210"/>
          </a:xfrm>
        </p:grpSpPr>
        <p:grpSp>
          <p:nvGrpSpPr>
            <p:cNvPr id="6" name="Group 464"/>
            <p:cNvGrpSpPr>
              <a:grpSpLocks/>
            </p:cNvGrpSpPr>
            <p:nvPr/>
          </p:nvGrpSpPr>
          <p:grpSpPr bwMode="auto">
            <a:xfrm>
              <a:off x="4375" y="972"/>
              <a:ext cx="1088" cy="992"/>
              <a:chOff x="1156" y="1113"/>
              <a:chExt cx="1152" cy="1148"/>
            </a:xfrm>
          </p:grpSpPr>
          <p:grpSp>
            <p:nvGrpSpPr>
              <p:cNvPr id="8" name="Group 465"/>
              <p:cNvGrpSpPr>
                <a:grpSpLocks noChangeAspect="1"/>
              </p:cNvGrpSpPr>
              <p:nvPr/>
            </p:nvGrpSpPr>
            <p:grpSpPr bwMode="auto">
              <a:xfrm>
                <a:off x="1161" y="1855"/>
                <a:ext cx="406" cy="406"/>
                <a:chOff x="2075" y="1860"/>
                <a:chExt cx="574" cy="554"/>
              </a:xfrm>
            </p:grpSpPr>
            <p:sp>
              <p:nvSpPr>
                <p:cNvPr id="95" name="Oval 466"/>
                <p:cNvSpPr>
                  <a:spLocks noChangeAspect="1" noChangeArrowheads="1"/>
                </p:cNvSpPr>
                <p:nvPr/>
              </p:nvSpPr>
              <p:spPr bwMode="auto">
                <a:xfrm>
                  <a:off x="2099" y="1874"/>
                  <a:ext cx="530" cy="530"/>
                </a:xfrm>
                <a:prstGeom prst="ellipse">
                  <a:avLst/>
                </a:prstGeom>
                <a:noFill/>
                <a:ln w="12700">
                  <a:solidFill>
                    <a:schemeClr val="tx1"/>
                  </a:solidFill>
                  <a:prstDash val="sysDot"/>
                  <a:round/>
                  <a:headEnd/>
                  <a:tailEnd/>
                </a:ln>
                <a:effectLst/>
              </p:spPr>
              <p:txBody>
                <a:bodyPr wrap="none" anchor="ctr"/>
                <a:lstStyle/>
                <a:p>
                  <a:endParaRPr lang="en-US"/>
                </a:p>
              </p:txBody>
            </p:sp>
            <p:sp>
              <p:nvSpPr>
                <p:cNvPr id="96" name="Oval 467"/>
                <p:cNvSpPr>
                  <a:spLocks noChangeAspect="1" noChangeArrowheads="1"/>
                </p:cNvSpPr>
                <p:nvPr/>
              </p:nvSpPr>
              <p:spPr bwMode="auto">
                <a:xfrm>
                  <a:off x="2237" y="2358"/>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97" name="Oval 468"/>
                <p:cNvSpPr>
                  <a:spLocks noChangeAspect="1" noChangeArrowheads="1"/>
                </p:cNvSpPr>
                <p:nvPr/>
              </p:nvSpPr>
              <p:spPr bwMode="auto">
                <a:xfrm>
                  <a:off x="2593" y="2197"/>
                  <a:ext cx="56" cy="55"/>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98" name="Oval 469"/>
                <p:cNvSpPr>
                  <a:spLocks noChangeAspect="1" noChangeArrowheads="1"/>
                </p:cNvSpPr>
                <p:nvPr/>
              </p:nvSpPr>
              <p:spPr bwMode="auto">
                <a:xfrm>
                  <a:off x="2415" y="1860"/>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grpSp>
              <p:nvGrpSpPr>
                <p:cNvPr id="99" name="Group 470"/>
                <p:cNvGrpSpPr>
                  <a:grpSpLocks noChangeAspect="1"/>
                </p:cNvGrpSpPr>
                <p:nvPr/>
              </p:nvGrpSpPr>
              <p:grpSpPr bwMode="auto">
                <a:xfrm>
                  <a:off x="2229" y="2014"/>
                  <a:ext cx="272" cy="294"/>
                  <a:chOff x="2229" y="2014"/>
                  <a:chExt cx="272" cy="294"/>
                </a:xfrm>
              </p:grpSpPr>
              <p:grpSp>
                <p:nvGrpSpPr>
                  <p:cNvPr id="101" name="Group 471"/>
                  <p:cNvGrpSpPr>
                    <a:grpSpLocks noChangeAspect="1"/>
                  </p:cNvGrpSpPr>
                  <p:nvPr/>
                </p:nvGrpSpPr>
                <p:grpSpPr bwMode="auto">
                  <a:xfrm>
                    <a:off x="2229" y="2014"/>
                    <a:ext cx="272" cy="294"/>
                    <a:chOff x="2229" y="2014"/>
                    <a:chExt cx="272" cy="294"/>
                  </a:xfrm>
                </p:grpSpPr>
                <p:sp>
                  <p:nvSpPr>
                    <p:cNvPr id="103" name="Oval 472"/>
                    <p:cNvSpPr>
                      <a:spLocks noChangeAspect="1" noChangeArrowheads="1"/>
                    </p:cNvSpPr>
                    <p:nvPr/>
                  </p:nvSpPr>
                  <p:spPr bwMode="auto">
                    <a:xfrm>
                      <a:off x="2229" y="2014"/>
                      <a:ext cx="258" cy="258"/>
                    </a:xfrm>
                    <a:prstGeom prst="ellipse">
                      <a:avLst/>
                    </a:prstGeom>
                    <a:noFill/>
                    <a:ln w="12700">
                      <a:solidFill>
                        <a:schemeClr val="tx1"/>
                      </a:solidFill>
                      <a:round/>
                      <a:headEnd/>
                      <a:tailEnd/>
                    </a:ln>
                    <a:effectLst/>
                  </p:spPr>
                  <p:txBody>
                    <a:bodyPr wrap="none" anchor="ctr"/>
                    <a:lstStyle/>
                    <a:p>
                      <a:endParaRPr lang="en-US"/>
                    </a:p>
                  </p:txBody>
                </p:sp>
                <p:sp>
                  <p:nvSpPr>
                    <p:cNvPr id="104" name="Rectangle 473"/>
                    <p:cNvSpPr>
                      <a:spLocks noChangeAspect="1" noChangeArrowheads="1"/>
                    </p:cNvSpPr>
                    <p:nvPr/>
                  </p:nvSpPr>
                  <p:spPr bwMode="auto">
                    <a:xfrm>
                      <a:off x="2245" y="2019"/>
                      <a:ext cx="256" cy="289"/>
                    </a:xfrm>
                    <a:prstGeom prst="rect">
                      <a:avLst/>
                    </a:prstGeom>
                    <a:noFill/>
                    <a:ln w="9525">
                      <a:noFill/>
                      <a:miter lim="800000"/>
                      <a:headEnd/>
                      <a:tailEnd/>
                    </a:ln>
                    <a:effectLst/>
                  </p:spPr>
                  <p:txBody>
                    <a:bodyPr wrap="none" lIns="45720" tIns="50800" rIns="101600" bIns="50800">
                      <a:spAutoFit/>
                    </a:bodyPr>
                    <a:lstStyle/>
                    <a:p>
                      <a:pPr defTabSz="1106488" eaLnBrk="0" hangingPunct="0">
                        <a:spcBef>
                          <a:spcPct val="0"/>
                        </a:spcBef>
                      </a:pPr>
                      <a:r>
                        <a:rPr lang="en-US" sz="1400" b="1">
                          <a:latin typeface="Times New Roman" pitchFamily="18" charset="0"/>
                        </a:rPr>
                        <a:t>Si</a:t>
                      </a:r>
                    </a:p>
                  </p:txBody>
                </p:sp>
              </p:grpSp>
              <p:sp>
                <p:nvSpPr>
                  <p:cNvPr id="102" name="Oval 474"/>
                  <p:cNvSpPr>
                    <a:spLocks noChangeAspect="1" noChangeArrowheads="1"/>
                  </p:cNvSpPr>
                  <p:nvPr/>
                </p:nvSpPr>
                <p:spPr bwMode="auto">
                  <a:xfrm>
                    <a:off x="2229" y="2014"/>
                    <a:ext cx="258" cy="258"/>
                  </a:xfrm>
                  <a:prstGeom prst="ellipse">
                    <a:avLst/>
                  </a:prstGeom>
                  <a:noFill/>
                  <a:ln w="12700">
                    <a:solidFill>
                      <a:schemeClr val="tx1"/>
                    </a:solidFill>
                    <a:round/>
                    <a:headEnd/>
                    <a:tailEnd/>
                  </a:ln>
                  <a:effectLst/>
                </p:spPr>
                <p:txBody>
                  <a:bodyPr wrap="none" anchor="ctr"/>
                  <a:lstStyle/>
                  <a:p>
                    <a:endParaRPr lang="en-US"/>
                  </a:p>
                </p:txBody>
              </p:sp>
            </p:grpSp>
            <p:sp>
              <p:nvSpPr>
                <p:cNvPr id="100" name="Oval 475"/>
                <p:cNvSpPr>
                  <a:spLocks noChangeAspect="1" noChangeArrowheads="1"/>
                </p:cNvSpPr>
                <p:nvPr/>
              </p:nvSpPr>
              <p:spPr bwMode="auto">
                <a:xfrm>
                  <a:off x="2075" y="2013"/>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grpSp>
          <p:grpSp>
            <p:nvGrpSpPr>
              <p:cNvPr id="9" name="Group 476"/>
              <p:cNvGrpSpPr>
                <a:grpSpLocks noChangeAspect="1"/>
              </p:cNvGrpSpPr>
              <p:nvPr/>
            </p:nvGrpSpPr>
            <p:grpSpPr bwMode="auto">
              <a:xfrm>
                <a:off x="1537" y="1855"/>
                <a:ext cx="407" cy="406"/>
                <a:chOff x="2603" y="1860"/>
                <a:chExt cx="574" cy="554"/>
              </a:xfrm>
            </p:grpSpPr>
            <p:sp>
              <p:nvSpPr>
                <p:cNvPr id="85" name="Oval 477"/>
                <p:cNvSpPr>
                  <a:spLocks noChangeAspect="1" noChangeArrowheads="1"/>
                </p:cNvSpPr>
                <p:nvPr/>
              </p:nvSpPr>
              <p:spPr bwMode="auto">
                <a:xfrm>
                  <a:off x="2627" y="1874"/>
                  <a:ext cx="530" cy="530"/>
                </a:xfrm>
                <a:prstGeom prst="ellipse">
                  <a:avLst/>
                </a:prstGeom>
                <a:noFill/>
                <a:ln w="12700">
                  <a:solidFill>
                    <a:schemeClr val="tx1"/>
                  </a:solidFill>
                  <a:prstDash val="sysDot"/>
                  <a:round/>
                  <a:headEnd/>
                  <a:tailEnd/>
                </a:ln>
                <a:effectLst/>
              </p:spPr>
              <p:txBody>
                <a:bodyPr wrap="none" anchor="ctr"/>
                <a:lstStyle/>
                <a:p>
                  <a:endParaRPr lang="en-US"/>
                </a:p>
              </p:txBody>
            </p:sp>
            <p:sp>
              <p:nvSpPr>
                <p:cNvPr id="86" name="Oval 478"/>
                <p:cNvSpPr>
                  <a:spLocks noChangeAspect="1" noChangeArrowheads="1"/>
                </p:cNvSpPr>
                <p:nvPr/>
              </p:nvSpPr>
              <p:spPr bwMode="auto">
                <a:xfrm>
                  <a:off x="2765" y="2358"/>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87" name="Oval 479"/>
                <p:cNvSpPr>
                  <a:spLocks noChangeAspect="1" noChangeArrowheads="1"/>
                </p:cNvSpPr>
                <p:nvPr/>
              </p:nvSpPr>
              <p:spPr bwMode="auto">
                <a:xfrm>
                  <a:off x="3121" y="2197"/>
                  <a:ext cx="56" cy="55"/>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88" name="Oval 480"/>
                <p:cNvSpPr>
                  <a:spLocks noChangeAspect="1" noChangeArrowheads="1"/>
                </p:cNvSpPr>
                <p:nvPr/>
              </p:nvSpPr>
              <p:spPr bwMode="auto">
                <a:xfrm>
                  <a:off x="2943" y="1860"/>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grpSp>
              <p:nvGrpSpPr>
                <p:cNvPr id="89" name="Group 481"/>
                <p:cNvGrpSpPr>
                  <a:grpSpLocks noChangeAspect="1"/>
                </p:cNvGrpSpPr>
                <p:nvPr/>
              </p:nvGrpSpPr>
              <p:grpSpPr bwMode="auto">
                <a:xfrm>
                  <a:off x="2757" y="2014"/>
                  <a:ext cx="258" cy="294"/>
                  <a:chOff x="2757" y="2014"/>
                  <a:chExt cx="258" cy="294"/>
                </a:xfrm>
              </p:grpSpPr>
              <p:grpSp>
                <p:nvGrpSpPr>
                  <p:cNvPr id="91" name="Group 482"/>
                  <p:cNvGrpSpPr>
                    <a:grpSpLocks noChangeAspect="1"/>
                  </p:cNvGrpSpPr>
                  <p:nvPr/>
                </p:nvGrpSpPr>
                <p:grpSpPr bwMode="auto">
                  <a:xfrm>
                    <a:off x="2757" y="2014"/>
                    <a:ext cx="258" cy="294"/>
                    <a:chOff x="2757" y="2014"/>
                    <a:chExt cx="258" cy="294"/>
                  </a:xfrm>
                </p:grpSpPr>
                <p:sp>
                  <p:nvSpPr>
                    <p:cNvPr id="93" name="Oval 483"/>
                    <p:cNvSpPr>
                      <a:spLocks noChangeAspect="1" noChangeArrowheads="1"/>
                    </p:cNvSpPr>
                    <p:nvPr/>
                  </p:nvSpPr>
                  <p:spPr bwMode="auto">
                    <a:xfrm>
                      <a:off x="2757" y="2014"/>
                      <a:ext cx="258" cy="258"/>
                    </a:xfrm>
                    <a:prstGeom prst="ellipse">
                      <a:avLst/>
                    </a:prstGeom>
                    <a:noFill/>
                    <a:ln w="12700">
                      <a:solidFill>
                        <a:schemeClr val="tx1"/>
                      </a:solidFill>
                      <a:round/>
                      <a:headEnd/>
                      <a:tailEnd/>
                    </a:ln>
                    <a:effectLst/>
                  </p:spPr>
                  <p:txBody>
                    <a:bodyPr wrap="none" anchor="ctr"/>
                    <a:lstStyle/>
                    <a:p>
                      <a:endParaRPr lang="en-US"/>
                    </a:p>
                  </p:txBody>
                </p:sp>
                <p:sp>
                  <p:nvSpPr>
                    <p:cNvPr id="94" name="Rectangle 484"/>
                    <p:cNvSpPr>
                      <a:spLocks noChangeAspect="1" noChangeArrowheads="1"/>
                    </p:cNvSpPr>
                    <p:nvPr/>
                  </p:nvSpPr>
                  <p:spPr bwMode="auto">
                    <a:xfrm>
                      <a:off x="2767" y="2019"/>
                      <a:ext cx="247" cy="289"/>
                    </a:xfrm>
                    <a:prstGeom prst="rect">
                      <a:avLst/>
                    </a:prstGeom>
                    <a:noFill/>
                    <a:ln w="9525">
                      <a:noFill/>
                      <a:miter lim="800000"/>
                      <a:headEnd/>
                      <a:tailEnd/>
                    </a:ln>
                    <a:effectLst/>
                  </p:spPr>
                  <p:txBody>
                    <a:bodyPr wrap="none" lIns="36576" tIns="50800" rIns="101600" bIns="50800">
                      <a:spAutoFit/>
                    </a:bodyPr>
                    <a:lstStyle/>
                    <a:p>
                      <a:pPr defTabSz="1106488" eaLnBrk="0" hangingPunct="0">
                        <a:spcBef>
                          <a:spcPct val="0"/>
                        </a:spcBef>
                      </a:pPr>
                      <a:r>
                        <a:rPr lang="en-US" sz="1400" b="1">
                          <a:latin typeface="Times New Roman" pitchFamily="18" charset="0"/>
                        </a:rPr>
                        <a:t>Si</a:t>
                      </a:r>
                    </a:p>
                  </p:txBody>
                </p:sp>
              </p:grpSp>
              <p:sp>
                <p:nvSpPr>
                  <p:cNvPr id="92" name="Oval 485"/>
                  <p:cNvSpPr>
                    <a:spLocks noChangeAspect="1" noChangeArrowheads="1"/>
                  </p:cNvSpPr>
                  <p:nvPr/>
                </p:nvSpPr>
                <p:spPr bwMode="auto">
                  <a:xfrm>
                    <a:off x="2757" y="2014"/>
                    <a:ext cx="258" cy="258"/>
                  </a:xfrm>
                  <a:prstGeom prst="ellipse">
                    <a:avLst/>
                  </a:prstGeom>
                  <a:noFill/>
                  <a:ln w="12700">
                    <a:solidFill>
                      <a:schemeClr val="tx1"/>
                    </a:solidFill>
                    <a:round/>
                    <a:headEnd/>
                    <a:tailEnd/>
                  </a:ln>
                  <a:effectLst/>
                </p:spPr>
                <p:txBody>
                  <a:bodyPr wrap="none" anchor="ctr"/>
                  <a:lstStyle/>
                  <a:p>
                    <a:endParaRPr lang="en-US"/>
                  </a:p>
                </p:txBody>
              </p:sp>
            </p:grpSp>
            <p:sp>
              <p:nvSpPr>
                <p:cNvPr id="90" name="Oval 486"/>
                <p:cNvSpPr>
                  <a:spLocks noChangeAspect="1" noChangeArrowheads="1"/>
                </p:cNvSpPr>
                <p:nvPr/>
              </p:nvSpPr>
              <p:spPr bwMode="auto">
                <a:xfrm>
                  <a:off x="2603" y="2013"/>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grpSp>
          <p:grpSp>
            <p:nvGrpSpPr>
              <p:cNvPr id="10" name="Group 487"/>
              <p:cNvGrpSpPr>
                <a:grpSpLocks noChangeAspect="1"/>
              </p:cNvGrpSpPr>
              <p:nvPr/>
            </p:nvGrpSpPr>
            <p:grpSpPr bwMode="auto">
              <a:xfrm>
                <a:off x="1902" y="1855"/>
                <a:ext cx="406" cy="406"/>
                <a:chOff x="3118" y="1860"/>
                <a:chExt cx="574" cy="554"/>
              </a:xfrm>
            </p:grpSpPr>
            <p:sp>
              <p:nvSpPr>
                <p:cNvPr id="75" name="Oval 488"/>
                <p:cNvSpPr>
                  <a:spLocks noChangeAspect="1" noChangeArrowheads="1"/>
                </p:cNvSpPr>
                <p:nvPr/>
              </p:nvSpPr>
              <p:spPr bwMode="auto">
                <a:xfrm>
                  <a:off x="3142" y="1874"/>
                  <a:ext cx="530" cy="530"/>
                </a:xfrm>
                <a:prstGeom prst="ellipse">
                  <a:avLst/>
                </a:prstGeom>
                <a:noFill/>
                <a:ln w="12700">
                  <a:solidFill>
                    <a:schemeClr val="tx1"/>
                  </a:solidFill>
                  <a:prstDash val="sysDot"/>
                  <a:round/>
                  <a:headEnd/>
                  <a:tailEnd/>
                </a:ln>
                <a:effectLst/>
              </p:spPr>
              <p:txBody>
                <a:bodyPr wrap="none" anchor="ctr"/>
                <a:lstStyle/>
                <a:p>
                  <a:endParaRPr lang="en-US"/>
                </a:p>
              </p:txBody>
            </p:sp>
            <p:sp>
              <p:nvSpPr>
                <p:cNvPr id="76" name="Oval 489"/>
                <p:cNvSpPr>
                  <a:spLocks noChangeAspect="1" noChangeArrowheads="1"/>
                </p:cNvSpPr>
                <p:nvPr/>
              </p:nvSpPr>
              <p:spPr bwMode="auto">
                <a:xfrm>
                  <a:off x="3280" y="2358"/>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77" name="Oval 490"/>
                <p:cNvSpPr>
                  <a:spLocks noChangeAspect="1" noChangeArrowheads="1"/>
                </p:cNvSpPr>
                <p:nvPr/>
              </p:nvSpPr>
              <p:spPr bwMode="auto">
                <a:xfrm>
                  <a:off x="3636" y="2197"/>
                  <a:ext cx="56" cy="55"/>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78" name="Oval 491"/>
                <p:cNvSpPr>
                  <a:spLocks noChangeAspect="1" noChangeArrowheads="1"/>
                </p:cNvSpPr>
                <p:nvPr/>
              </p:nvSpPr>
              <p:spPr bwMode="auto">
                <a:xfrm>
                  <a:off x="3458" y="1860"/>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grpSp>
              <p:nvGrpSpPr>
                <p:cNvPr id="79" name="Group 492"/>
                <p:cNvGrpSpPr>
                  <a:grpSpLocks noChangeAspect="1"/>
                </p:cNvGrpSpPr>
                <p:nvPr/>
              </p:nvGrpSpPr>
              <p:grpSpPr bwMode="auto">
                <a:xfrm>
                  <a:off x="3272" y="2014"/>
                  <a:ext cx="259" cy="294"/>
                  <a:chOff x="3272" y="2014"/>
                  <a:chExt cx="259" cy="294"/>
                </a:xfrm>
              </p:grpSpPr>
              <p:grpSp>
                <p:nvGrpSpPr>
                  <p:cNvPr id="81" name="Group 493"/>
                  <p:cNvGrpSpPr>
                    <a:grpSpLocks noChangeAspect="1"/>
                  </p:cNvGrpSpPr>
                  <p:nvPr/>
                </p:nvGrpSpPr>
                <p:grpSpPr bwMode="auto">
                  <a:xfrm>
                    <a:off x="3272" y="2014"/>
                    <a:ext cx="259" cy="294"/>
                    <a:chOff x="3272" y="2014"/>
                    <a:chExt cx="259" cy="294"/>
                  </a:xfrm>
                </p:grpSpPr>
                <p:sp>
                  <p:nvSpPr>
                    <p:cNvPr id="83" name="Oval 494"/>
                    <p:cNvSpPr>
                      <a:spLocks noChangeAspect="1" noChangeArrowheads="1"/>
                    </p:cNvSpPr>
                    <p:nvPr/>
                  </p:nvSpPr>
                  <p:spPr bwMode="auto">
                    <a:xfrm>
                      <a:off x="3272" y="2014"/>
                      <a:ext cx="258" cy="258"/>
                    </a:xfrm>
                    <a:prstGeom prst="ellipse">
                      <a:avLst/>
                    </a:prstGeom>
                    <a:noFill/>
                    <a:ln w="12700">
                      <a:solidFill>
                        <a:schemeClr val="tx1"/>
                      </a:solidFill>
                      <a:round/>
                      <a:headEnd/>
                      <a:tailEnd/>
                    </a:ln>
                    <a:effectLst/>
                  </p:spPr>
                  <p:txBody>
                    <a:bodyPr wrap="none" anchor="ctr"/>
                    <a:lstStyle/>
                    <a:p>
                      <a:endParaRPr lang="en-US"/>
                    </a:p>
                  </p:txBody>
                </p:sp>
                <p:sp>
                  <p:nvSpPr>
                    <p:cNvPr id="84" name="Rectangle 495"/>
                    <p:cNvSpPr>
                      <a:spLocks noChangeAspect="1" noChangeArrowheads="1"/>
                    </p:cNvSpPr>
                    <p:nvPr/>
                  </p:nvSpPr>
                  <p:spPr bwMode="auto">
                    <a:xfrm>
                      <a:off x="3283" y="2019"/>
                      <a:ext cx="248" cy="289"/>
                    </a:xfrm>
                    <a:prstGeom prst="rect">
                      <a:avLst/>
                    </a:prstGeom>
                    <a:noFill/>
                    <a:ln w="9525">
                      <a:noFill/>
                      <a:miter lim="800000"/>
                      <a:headEnd/>
                      <a:tailEnd/>
                    </a:ln>
                    <a:effectLst/>
                  </p:spPr>
                  <p:txBody>
                    <a:bodyPr wrap="none" lIns="36576" tIns="50800" rIns="101600" bIns="50800">
                      <a:spAutoFit/>
                    </a:bodyPr>
                    <a:lstStyle/>
                    <a:p>
                      <a:pPr defTabSz="1106488" eaLnBrk="0" hangingPunct="0">
                        <a:spcBef>
                          <a:spcPct val="0"/>
                        </a:spcBef>
                      </a:pPr>
                      <a:r>
                        <a:rPr lang="en-US" sz="1400" b="1">
                          <a:latin typeface="Times New Roman" pitchFamily="18" charset="0"/>
                        </a:rPr>
                        <a:t>Si</a:t>
                      </a:r>
                    </a:p>
                  </p:txBody>
                </p:sp>
              </p:grpSp>
              <p:sp>
                <p:nvSpPr>
                  <p:cNvPr id="82" name="Oval 496"/>
                  <p:cNvSpPr>
                    <a:spLocks noChangeAspect="1" noChangeArrowheads="1"/>
                  </p:cNvSpPr>
                  <p:nvPr/>
                </p:nvSpPr>
                <p:spPr bwMode="auto">
                  <a:xfrm>
                    <a:off x="3272" y="2014"/>
                    <a:ext cx="258" cy="258"/>
                  </a:xfrm>
                  <a:prstGeom prst="ellipse">
                    <a:avLst/>
                  </a:prstGeom>
                  <a:noFill/>
                  <a:ln w="12700">
                    <a:solidFill>
                      <a:schemeClr val="tx1"/>
                    </a:solidFill>
                    <a:round/>
                    <a:headEnd/>
                    <a:tailEnd/>
                  </a:ln>
                  <a:effectLst/>
                </p:spPr>
                <p:txBody>
                  <a:bodyPr wrap="none" anchor="ctr"/>
                  <a:lstStyle/>
                  <a:p>
                    <a:endParaRPr lang="en-US"/>
                  </a:p>
                </p:txBody>
              </p:sp>
            </p:grpSp>
            <p:sp>
              <p:nvSpPr>
                <p:cNvPr id="80" name="Oval 497"/>
                <p:cNvSpPr>
                  <a:spLocks noChangeAspect="1" noChangeArrowheads="1"/>
                </p:cNvSpPr>
                <p:nvPr/>
              </p:nvSpPr>
              <p:spPr bwMode="auto">
                <a:xfrm>
                  <a:off x="3118" y="2013"/>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grpSp>
          <p:grpSp>
            <p:nvGrpSpPr>
              <p:cNvPr id="11" name="Group 498"/>
              <p:cNvGrpSpPr>
                <a:grpSpLocks noChangeAspect="1"/>
              </p:cNvGrpSpPr>
              <p:nvPr/>
            </p:nvGrpSpPr>
            <p:grpSpPr bwMode="auto">
              <a:xfrm>
                <a:off x="1165" y="1118"/>
                <a:ext cx="406" cy="406"/>
                <a:chOff x="2078" y="857"/>
                <a:chExt cx="574" cy="554"/>
              </a:xfrm>
            </p:grpSpPr>
            <p:sp>
              <p:nvSpPr>
                <p:cNvPr id="65" name="Oval 499"/>
                <p:cNvSpPr>
                  <a:spLocks noChangeAspect="1" noChangeArrowheads="1"/>
                </p:cNvSpPr>
                <p:nvPr/>
              </p:nvSpPr>
              <p:spPr bwMode="auto">
                <a:xfrm>
                  <a:off x="2103" y="871"/>
                  <a:ext cx="530" cy="530"/>
                </a:xfrm>
                <a:prstGeom prst="ellipse">
                  <a:avLst/>
                </a:prstGeom>
                <a:noFill/>
                <a:ln w="12700">
                  <a:solidFill>
                    <a:schemeClr val="tx1"/>
                  </a:solidFill>
                  <a:prstDash val="sysDot"/>
                  <a:round/>
                  <a:headEnd/>
                  <a:tailEnd/>
                </a:ln>
                <a:effectLst/>
              </p:spPr>
              <p:txBody>
                <a:bodyPr wrap="none" anchor="ctr"/>
                <a:lstStyle/>
                <a:p>
                  <a:endParaRPr lang="en-US"/>
                </a:p>
              </p:txBody>
            </p:sp>
            <p:sp>
              <p:nvSpPr>
                <p:cNvPr id="66" name="Oval 500"/>
                <p:cNvSpPr>
                  <a:spLocks noChangeAspect="1" noChangeArrowheads="1"/>
                </p:cNvSpPr>
                <p:nvPr/>
              </p:nvSpPr>
              <p:spPr bwMode="auto">
                <a:xfrm>
                  <a:off x="2240" y="1355"/>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67" name="Oval 501"/>
                <p:cNvSpPr>
                  <a:spLocks noChangeAspect="1" noChangeArrowheads="1"/>
                </p:cNvSpPr>
                <p:nvPr/>
              </p:nvSpPr>
              <p:spPr bwMode="auto">
                <a:xfrm>
                  <a:off x="2596" y="1193"/>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68" name="Oval 502"/>
                <p:cNvSpPr>
                  <a:spLocks noChangeAspect="1" noChangeArrowheads="1"/>
                </p:cNvSpPr>
                <p:nvPr/>
              </p:nvSpPr>
              <p:spPr bwMode="auto">
                <a:xfrm>
                  <a:off x="2418" y="857"/>
                  <a:ext cx="56" cy="55"/>
                </a:xfrm>
                <a:prstGeom prst="ellipse">
                  <a:avLst/>
                </a:prstGeom>
                <a:solidFill>
                  <a:schemeClr val="accent1"/>
                </a:solidFill>
                <a:ln w="12700">
                  <a:solidFill>
                    <a:schemeClr val="tx1"/>
                  </a:solidFill>
                  <a:round/>
                  <a:headEnd/>
                  <a:tailEnd/>
                </a:ln>
                <a:effectLst/>
              </p:spPr>
              <p:txBody>
                <a:bodyPr wrap="none" anchor="ctr"/>
                <a:lstStyle/>
                <a:p>
                  <a:endParaRPr lang="en-US"/>
                </a:p>
              </p:txBody>
            </p:sp>
            <p:grpSp>
              <p:nvGrpSpPr>
                <p:cNvPr id="69" name="Group 503"/>
                <p:cNvGrpSpPr>
                  <a:grpSpLocks noChangeAspect="1"/>
                </p:cNvGrpSpPr>
                <p:nvPr/>
              </p:nvGrpSpPr>
              <p:grpSpPr bwMode="auto">
                <a:xfrm>
                  <a:off x="2232" y="1011"/>
                  <a:ext cx="264" cy="294"/>
                  <a:chOff x="2232" y="1011"/>
                  <a:chExt cx="264" cy="294"/>
                </a:xfrm>
              </p:grpSpPr>
              <p:grpSp>
                <p:nvGrpSpPr>
                  <p:cNvPr id="71" name="Group 504"/>
                  <p:cNvGrpSpPr>
                    <a:grpSpLocks noChangeAspect="1"/>
                  </p:cNvGrpSpPr>
                  <p:nvPr/>
                </p:nvGrpSpPr>
                <p:grpSpPr bwMode="auto">
                  <a:xfrm>
                    <a:off x="2232" y="1011"/>
                    <a:ext cx="264" cy="294"/>
                    <a:chOff x="2232" y="1011"/>
                    <a:chExt cx="264" cy="294"/>
                  </a:xfrm>
                </p:grpSpPr>
                <p:sp>
                  <p:nvSpPr>
                    <p:cNvPr id="73" name="Oval 505"/>
                    <p:cNvSpPr>
                      <a:spLocks noChangeAspect="1" noChangeArrowheads="1"/>
                    </p:cNvSpPr>
                    <p:nvPr/>
                  </p:nvSpPr>
                  <p:spPr bwMode="auto">
                    <a:xfrm>
                      <a:off x="2232" y="1011"/>
                      <a:ext cx="259" cy="258"/>
                    </a:xfrm>
                    <a:prstGeom prst="ellipse">
                      <a:avLst/>
                    </a:prstGeom>
                    <a:noFill/>
                    <a:ln w="12700">
                      <a:solidFill>
                        <a:schemeClr val="tx1"/>
                      </a:solidFill>
                      <a:round/>
                      <a:headEnd/>
                      <a:tailEnd/>
                    </a:ln>
                    <a:effectLst/>
                  </p:spPr>
                  <p:txBody>
                    <a:bodyPr wrap="none" anchor="ctr"/>
                    <a:lstStyle/>
                    <a:p>
                      <a:endParaRPr lang="en-US"/>
                    </a:p>
                  </p:txBody>
                </p:sp>
                <p:sp>
                  <p:nvSpPr>
                    <p:cNvPr id="74" name="Rectangle 506"/>
                    <p:cNvSpPr>
                      <a:spLocks noChangeAspect="1" noChangeArrowheads="1"/>
                    </p:cNvSpPr>
                    <p:nvPr/>
                  </p:nvSpPr>
                  <p:spPr bwMode="auto">
                    <a:xfrm>
                      <a:off x="2248" y="1016"/>
                      <a:ext cx="248" cy="289"/>
                    </a:xfrm>
                    <a:prstGeom prst="rect">
                      <a:avLst/>
                    </a:prstGeom>
                    <a:noFill/>
                    <a:ln w="9525">
                      <a:noFill/>
                      <a:miter lim="800000"/>
                      <a:headEnd/>
                      <a:tailEnd/>
                    </a:ln>
                    <a:effectLst/>
                  </p:spPr>
                  <p:txBody>
                    <a:bodyPr wrap="none" lIns="36576" tIns="50800" rIns="101600" bIns="50800">
                      <a:spAutoFit/>
                    </a:bodyPr>
                    <a:lstStyle/>
                    <a:p>
                      <a:pPr defTabSz="1106488" eaLnBrk="0" hangingPunct="0">
                        <a:spcBef>
                          <a:spcPct val="0"/>
                        </a:spcBef>
                      </a:pPr>
                      <a:r>
                        <a:rPr lang="en-US" sz="1400" b="1">
                          <a:latin typeface="Times New Roman" pitchFamily="18" charset="0"/>
                        </a:rPr>
                        <a:t>Si</a:t>
                      </a:r>
                    </a:p>
                  </p:txBody>
                </p:sp>
              </p:grpSp>
              <p:sp>
                <p:nvSpPr>
                  <p:cNvPr id="72" name="Oval 507"/>
                  <p:cNvSpPr>
                    <a:spLocks noChangeAspect="1" noChangeArrowheads="1"/>
                  </p:cNvSpPr>
                  <p:nvPr/>
                </p:nvSpPr>
                <p:spPr bwMode="auto">
                  <a:xfrm>
                    <a:off x="2232" y="1011"/>
                    <a:ext cx="259" cy="258"/>
                  </a:xfrm>
                  <a:prstGeom prst="ellipse">
                    <a:avLst/>
                  </a:prstGeom>
                  <a:noFill/>
                  <a:ln w="12700">
                    <a:solidFill>
                      <a:schemeClr val="tx1"/>
                    </a:solidFill>
                    <a:round/>
                    <a:headEnd/>
                    <a:tailEnd/>
                  </a:ln>
                  <a:effectLst/>
                </p:spPr>
                <p:txBody>
                  <a:bodyPr wrap="none" anchor="ctr"/>
                  <a:lstStyle/>
                  <a:p>
                    <a:endParaRPr lang="en-US"/>
                  </a:p>
                </p:txBody>
              </p:sp>
            </p:grpSp>
            <p:sp>
              <p:nvSpPr>
                <p:cNvPr id="70" name="Oval 508"/>
                <p:cNvSpPr>
                  <a:spLocks noChangeAspect="1" noChangeArrowheads="1"/>
                </p:cNvSpPr>
                <p:nvPr/>
              </p:nvSpPr>
              <p:spPr bwMode="auto">
                <a:xfrm>
                  <a:off x="2078" y="1010"/>
                  <a:ext cx="56" cy="55"/>
                </a:xfrm>
                <a:prstGeom prst="ellipse">
                  <a:avLst/>
                </a:prstGeom>
                <a:solidFill>
                  <a:schemeClr val="accent1"/>
                </a:solidFill>
                <a:ln w="12700">
                  <a:solidFill>
                    <a:schemeClr val="tx1"/>
                  </a:solidFill>
                  <a:round/>
                  <a:headEnd/>
                  <a:tailEnd/>
                </a:ln>
                <a:effectLst/>
              </p:spPr>
              <p:txBody>
                <a:bodyPr wrap="none" anchor="ctr"/>
                <a:lstStyle/>
                <a:p>
                  <a:endParaRPr lang="en-US"/>
                </a:p>
              </p:txBody>
            </p:sp>
          </p:grpSp>
          <p:sp>
            <p:nvSpPr>
              <p:cNvPr id="12" name="Oval 509"/>
              <p:cNvSpPr>
                <a:spLocks noChangeAspect="1" noChangeArrowheads="1"/>
              </p:cNvSpPr>
              <p:nvPr/>
            </p:nvSpPr>
            <p:spPr bwMode="auto">
              <a:xfrm>
                <a:off x="1183" y="1497"/>
                <a:ext cx="375" cy="391"/>
              </a:xfrm>
              <a:prstGeom prst="ellipse">
                <a:avLst/>
              </a:prstGeom>
              <a:noFill/>
              <a:ln w="12700">
                <a:solidFill>
                  <a:schemeClr val="tx1"/>
                </a:solidFill>
                <a:prstDash val="sysDot"/>
                <a:round/>
                <a:headEnd/>
                <a:tailEnd/>
              </a:ln>
              <a:effectLst/>
            </p:spPr>
            <p:txBody>
              <a:bodyPr wrap="none" anchor="ctr"/>
              <a:lstStyle/>
              <a:p>
                <a:endParaRPr lang="en-US"/>
              </a:p>
            </p:txBody>
          </p:sp>
          <p:sp>
            <p:nvSpPr>
              <p:cNvPr id="13" name="Oval 510"/>
              <p:cNvSpPr>
                <a:spLocks noChangeAspect="1" noChangeArrowheads="1"/>
              </p:cNvSpPr>
              <p:nvPr/>
            </p:nvSpPr>
            <p:spPr bwMode="auto">
              <a:xfrm>
                <a:off x="1280" y="1854"/>
                <a:ext cx="39" cy="41"/>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4" name="Oval 511"/>
              <p:cNvSpPr>
                <a:spLocks noChangeAspect="1" noChangeArrowheads="1"/>
              </p:cNvSpPr>
              <p:nvPr/>
            </p:nvSpPr>
            <p:spPr bwMode="auto">
              <a:xfrm>
                <a:off x="1531" y="1734"/>
                <a:ext cx="40" cy="42"/>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15" name="Oval 512"/>
              <p:cNvSpPr>
                <a:spLocks noChangeAspect="1" noChangeArrowheads="1"/>
              </p:cNvSpPr>
              <p:nvPr/>
            </p:nvSpPr>
            <p:spPr bwMode="auto">
              <a:xfrm>
                <a:off x="1405" y="1487"/>
                <a:ext cx="40" cy="41"/>
              </a:xfrm>
              <a:prstGeom prst="ellipse">
                <a:avLst/>
              </a:prstGeom>
              <a:solidFill>
                <a:schemeClr val="accent1"/>
              </a:solidFill>
              <a:ln w="12700">
                <a:solidFill>
                  <a:schemeClr val="tx1"/>
                </a:solidFill>
                <a:round/>
                <a:headEnd/>
                <a:tailEnd/>
              </a:ln>
              <a:effectLst/>
            </p:spPr>
            <p:txBody>
              <a:bodyPr wrap="none" anchor="ctr"/>
              <a:lstStyle/>
              <a:p>
                <a:endParaRPr lang="en-US"/>
              </a:p>
            </p:txBody>
          </p:sp>
          <p:grpSp>
            <p:nvGrpSpPr>
              <p:cNvPr id="16" name="Group 513"/>
              <p:cNvGrpSpPr>
                <a:grpSpLocks noChangeAspect="1"/>
              </p:cNvGrpSpPr>
              <p:nvPr/>
            </p:nvGrpSpPr>
            <p:grpSpPr bwMode="auto">
              <a:xfrm>
                <a:off x="1283" y="1601"/>
                <a:ext cx="186" cy="216"/>
                <a:chOff x="2232" y="1506"/>
                <a:chExt cx="264" cy="293"/>
              </a:xfrm>
            </p:grpSpPr>
            <p:grpSp>
              <p:nvGrpSpPr>
                <p:cNvPr id="61" name="Group 514"/>
                <p:cNvGrpSpPr>
                  <a:grpSpLocks noChangeAspect="1"/>
                </p:cNvGrpSpPr>
                <p:nvPr/>
              </p:nvGrpSpPr>
              <p:grpSpPr bwMode="auto">
                <a:xfrm>
                  <a:off x="2232" y="1506"/>
                  <a:ext cx="264" cy="293"/>
                  <a:chOff x="2232" y="1506"/>
                  <a:chExt cx="264" cy="293"/>
                </a:xfrm>
              </p:grpSpPr>
              <p:sp>
                <p:nvSpPr>
                  <p:cNvPr id="63" name="Oval 515"/>
                  <p:cNvSpPr>
                    <a:spLocks noChangeAspect="1" noChangeArrowheads="1"/>
                  </p:cNvSpPr>
                  <p:nvPr/>
                </p:nvSpPr>
                <p:spPr bwMode="auto">
                  <a:xfrm>
                    <a:off x="2232" y="1506"/>
                    <a:ext cx="259" cy="258"/>
                  </a:xfrm>
                  <a:prstGeom prst="ellipse">
                    <a:avLst/>
                  </a:prstGeom>
                  <a:noFill/>
                  <a:ln w="12700">
                    <a:solidFill>
                      <a:schemeClr val="tx1"/>
                    </a:solidFill>
                    <a:round/>
                    <a:headEnd/>
                    <a:tailEnd/>
                  </a:ln>
                  <a:effectLst/>
                </p:spPr>
                <p:txBody>
                  <a:bodyPr wrap="none" anchor="ctr"/>
                  <a:lstStyle/>
                  <a:p>
                    <a:endParaRPr lang="en-US"/>
                  </a:p>
                </p:txBody>
              </p:sp>
              <p:sp>
                <p:nvSpPr>
                  <p:cNvPr id="64" name="Rectangle 516"/>
                  <p:cNvSpPr>
                    <a:spLocks noChangeAspect="1" noChangeArrowheads="1"/>
                  </p:cNvSpPr>
                  <p:nvPr/>
                </p:nvSpPr>
                <p:spPr bwMode="auto">
                  <a:xfrm>
                    <a:off x="2248" y="1511"/>
                    <a:ext cx="248" cy="288"/>
                  </a:xfrm>
                  <a:prstGeom prst="rect">
                    <a:avLst/>
                  </a:prstGeom>
                  <a:noFill/>
                  <a:ln w="9525">
                    <a:noFill/>
                    <a:miter lim="800000"/>
                    <a:headEnd/>
                    <a:tailEnd/>
                  </a:ln>
                  <a:effectLst/>
                </p:spPr>
                <p:txBody>
                  <a:bodyPr wrap="none" lIns="36576" tIns="50800" rIns="101600" bIns="50800">
                    <a:spAutoFit/>
                  </a:bodyPr>
                  <a:lstStyle/>
                  <a:p>
                    <a:pPr defTabSz="1106488" eaLnBrk="0" hangingPunct="0">
                      <a:spcBef>
                        <a:spcPct val="0"/>
                      </a:spcBef>
                    </a:pPr>
                    <a:r>
                      <a:rPr lang="en-US" sz="1400" b="1">
                        <a:latin typeface="Times New Roman" pitchFamily="18" charset="0"/>
                      </a:rPr>
                      <a:t>Si</a:t>
                    </a:r>
                  </a:p>
                </p:txBody>
              </p:sp>
            </p:grpSp>
            <p:sp>
              <p:nvSpPr>
                <p:cNvPr id="62" name="Oval 517"/>
                <p:cNvSpPr>
                  <a:spLocks noChangeAspect="1" noChangeArrowheads="1"/>
                </p:cNvSpPr>
                <p:nvPr/>
              </p:nvSpPr>
              <p:spPr bwMode="auto">
                <a:xfrm>
                  <a:off x="2232" y="1506"/>
                  <a:ext cx="259" cy="258"/>
                </a:xfrm>
                <a:prstGeom prst="ellipse">
                  <a:avLst/>
                </a:prstGeom>
                <a:noFill/>
                <a:ln w="12700">
                  <a:solidFill>
                    <a:schemeClr val="tx1"/>
                  </a:solidFill>
                  <a:round/>
                  <a:headEnd/>
                  <a:tailEnd/>
                </a:ln>
                <a:effectLst/>
              </p:spPr>
              <p:txBody>
                <a:bodyPr wrap="none" anchor="ctr"/>
                <a:lstStyle/>
                <a:p>
                  <a:endParaRPr lang="en-US"/>
                </a:p>
              </p:txBody>
            </p:sp>
          </p:grpSp>
          <p:sp>
            <p:nvSpPr>
              <p:cNvPr id="17" name="Oval 518"/>
              <p:cNvSpPr>
                <a:spLocks noChangeAspect="1" noChangeArrowheads="1"/>
              </p:cNvSpPr>
              <p:nvPr/>
            </p:nvSpPr>
            <p:spPr bwMode="auto">
              <a:xfrm>
                <a:off x="1165" y="1600"/>
                <a:ext cx="40" cy="40"/>
              </a:xfrm>
              <a:prstGeom prst="ellipse">
                <a:avLst/>
              </a:prstGeom>
              <a:solidFill>
                <a:schemeClr val="accent1"/>
              </a:solidFill>
              <a:ln w="12700">
                <a:solidFill>
                  <a:schemeClr val="tx1"/>
                </a:solidFill>
                <a:round/>
                <a:headEnd/>
                <a:tailEnd/>
              </a:ln>
              <a:effectLst/>
            </p:spPr>
            <p:txBody>
              <a:bodyPr wrap="none" anchor="ctr"/>
              <a:lstStyle/>
              <a:p>
                <a:endParaRPr lang="en-US"/>
              </a:p>
            </p:txBody>
          </p:sp>
          <p:grpSp>
            <p:nvGrpSpPr>
              <p:cNvPr id="18" name="Group 519"/>
              <p:cNvGrpSpPr>
                <a:grpSpLocks noChangeAspect="1"/>
              </p:cNvGrpSpPr>
              <p:nvPr/>
            </p:nvGrpSpPr>
            <p:grpSpPr bwMode="auto">
              <a:xfrm>
                <a:off x="1530" y="1113"/>
                <a:ext cx="407" cy="407"/>
                <a:chOff x="2593" y="850"/>
                <a:chExt cx="574" cy="554"/>
              </a:xfrm>
            </p:grpSpPr>
            <p:sp>
              <p:nvSpPr>
                <p:cNvPr id="51" name="Oval 520"/>
                <p:cNvSpPr>
                  <a:spLocks noChangeAspect="1" noChangeArrowheads="1"/>
                </p:cNvSpPr>
                <p:nvPr/>
              </p:nvSpPr>
              <p:spPr bwMode="auto">
                <a:xfrm>
                  <a:off x="2617" y="864"/>
                  <a:ext cx="530" cy="530"/>
                </a:xfrm>
                <a:prstGeom prst="ellipse">
                  <a:avLst/>
                </a:prstGeom>
                <a:noFill/>
                <a:ln w="12700">
                  <a:solidFill>
                    <a:schemeClr val="tx1"/>
                  </a:solidFill>
                  <a:prstDash val="sysDot"/>
                  <a:round/>
                  <a:headEnd/>
                  <a:tailEnd/>
                </a:ln>
                <a:effectLst/>
              </p:spPr>
              <p:txBody>
                <a:bodyPr wrap="none" anchor="ctr"/>
                <a:lstStyle/>
                <a:p>
                  <a:endParaRPr lang="en-US"/>
                </a:p>
              </p:txBody>
            </p:sp>
            <p:sp>
              <p:nvSpPr>
                <p:cNvPr id="52" name="Oval 521"/>
                <p:cNvSpPr>
                  <a:spLocks noChangeAspect="1" noChangeArrowheads="1"/>
                </p:cNvSpPr>
                <p:nvPr/>
              </p:nvSpPr>
              <p:spPr bwMode="auto">
                <a:xfrm>
                  <a:off x="2755" y="1348"/>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53" name="Oval 522"/>
                <p:cNvSpPr>
                  <a:spLocks noChangeAspect="1" noChangeArrowheads="1"/>
                </p:cNvSpPr>
                <p:nvPr/>
              </p:nvSpPr>
              <p:spPr bwMode="auto">
                <a:xfrm>
                  <a:off x="3111" y="1187"/>
                  <a:ext cx="56" cy="55"/>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54" name="Oval 523"/>
                <p:cNvSpPr>
                  <a:spLocks noChangeAspect="1" noChangeArrowheads="1"/>
                </p:cNvSpPr>
                <p:nvPr/>
              </p:nvSpPr>
              <p:spPr bwMode="auto">
                <a:xfrm>
                  <a:off x="2933" y="850"/>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grpSp>
              <p:nvGrpSpPr>
                <p:cNvPr id="55" name="Group 524"/>
                <p:cNvGrpSpPr>
                  <a:grpSpLocks noChangeAspect="1"/>
                </p:cNvGrpSpPr>
                <p:nvPr/>
              </p:nvGrpSpPr>
              <p:grpSpPr bwMode="auto">
                <a:xfrm>
                  <a:off x="2747" y="1004"/>
                  <a:ext cx="258" cy="294"/>
                  <a:chOff x="2747" y="1004"/>
                  <a:chExt cx="258" cy="294"/>
                </a:xfrm>
              </p:grpSpPr>
              <p:grpSp>
                <p:nvGrpSpPr>
                  <p:cNvPr id="57" name="Group 525"/>
                  <p:cNvGrpSpPr>
                    <a:grpSpLocks noChangeAspect="1"/>
                  </p:cNvGrpSpPr>
                  <p:nvPr/>
                </p:nvGrpSpPr>
                <p:grpSpPr bwMode="auto">
                  <a:xfrm>
                    <a:off x="2747" y="1004"/>
                    <a:ext cx="258" cy="294"/>
                    <a:chOff x="2747" y="1004"/>
                    <a:chExt cx="258" cy="294"/>
                  </a:xfrm>
                </p:grpSpPr>
                <p:sp>
                  <p:nvSpPr>
                    <p:cNvPr id="59" name="Oval 526"/>
                    <p:cNvSpPr>
                      <a:spLocks noChangeAspect="1" noChangeArrowheads="1"/>
                    </p:cNvSpPr>
                    <p:nvPr/>
                  </p:nvSpPr>
                  <p:spPr bwMode="auto">
                    <a:xfrm>
                      <a:off x="2747" y="1004"/>
                      <a:ext cx="258" cy="258"/>
                    </a:xfrm>
                    <a:prstGeom prst="ellipse">
                      <a:avLst/>
                    </a:prstGeom>
                    <a:noFill/>
                    <a:ln w="12700">
                      <a:solidFill>
                        <a:schemeClr val="tx1"/>
                      </a:solidFill>
                      <a:round/>
                      <a:headEnd/>
                      <a:tailEnd/>
                    </a:ln>
                    <a:effectLst/>
                  </p:spPr>
                  <p:txBody>
                    <a:bodyPr wrap="none" anchor="ctr"/>
                    <a:lstStyle/>
                    <a:p>
                      <a:endParaRPr lang="en-US"/>
                    </a:p>
                  </p:txBody>
                </p:sp>
                <p:sp>
                  <p:nvSpPr>
                    <p:cNvPr id="60" name="Rectangle 527"/>
                    <p:cNvSpPr>
                      <a:spLocks noChangeAspect="1" noChangeArrowheads="1"/>
                    </p:cNvSpPr>
                    <p:nvPr/>
                  </p:nvSpPr>
                  <p:spPr bwMode="auto">
                    <a:xfrm>
                      <a:off x="2757" y="1009"/>
                      <a:ext cx="247" cy="289"/>
                    </a:xfrm>
                    <a:prstGeom prst="rect">
                      <a:avLst/>
                    </a:prstGeom>
                    <a:noFill/>
                    <a:ln w="9525">
                      <a:noFill/>
                      <a:miter lim="800000"/>
                      <a:headEnd/>
                      <a:tailEnd/>
                    </a:ln>
                    <a:effectLst/>
                  </p:spPr>
                  <p:txBody>
                    <a:bodyPr wrap="none" lIns="36576" tIns="50800" rIns="101600" bIns="50800">
                      <a:spAutoFit/>
                    </a:bodyPr>
                    <a:lstStyle/>
                    <a:p>
                      <a:pPr defTabSz="1106488" eaLnBrk="0" hangingPunct="0">
                        <a:spcBef>
                          <a:spcPct val="0"/>
                        </a:spcBef>
                      </a:pPr>
                      <a:r>
                        <a:rPr lang="en-US" sz="1400" b="1">
                          <a:latin typeface="Times New Roman" pitchFamily="18" charset="0"/>
                        </a:rPr>
                        <a:t>Si</a:t>
                      </a:r>
                    </a:p>
                  </p:txBody>
                </p:sp>
              </p:grpSp>
              <p:sp>
                <p:nvSpPr>
                  <p:cNvPr id="58" name="Oval 528"/>
                  <p:cNvSpPr>
                    <a:spLocks noChangeAspect="1" noChangeArrowheads="1"/>
                  </p:cNvSpPr>
                  <p:nvPr/>
                </p:nvSpPr>
                <p:spPr bwMode="auto">
                  <a:xfrm>
                    <a:off x="2747" y="1004"/>
                    <a:ext cx="258" cy="258"/>
                  </a:xfrm>
                  <a:prstGeom prst="ellipse">
                    <a:avLst/>
                  </a:prstGeom>
                  <a:noFill/>
                  <a:ln w="12700">
                    <a:solidFill>
                      <a:schemeClr val="tx1"/>
                    </a:solidFill>
                    <a:round/>
                    <a:headEnd/>
                    <a:tailEnd/>
                  </a:ln>
                  <a:effectLst/>
                </p:spPr>
                <p:txBody>
                  <a:bodyPr wrap="none" anchor="ctr"/>
                  <a:lstStyle/>
                  <a:p>
                    <a:endParaRPr lang="en-US"/>
                  </a:p>
                </p:txBody>
              </p:sp>
            </p:grpSp>
            <p:sp>
              <p:nvSpPr>
                <p:cNvPr id="56" name="Oval 529"/>
                <p:cNvSpPr>
                  <a:spLocks noChangeAspect="1" noChangeArrowheads="1"/>
                </p:cNvSpPr>
                <p:nvPr/>
              </p:nvSpPr>
              <p:spPr bwMode="auto">
                <a:xfrm>
                  <a:off x="2593" y="1003"/>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grpSp>
          <p:grpSp>
            <p:nvGrpSpPr>
              <p:cNvPr id="19" name="Group 530"/>
              <p:cNvGrpSpPr>
                <a:grpSpLocks noChangeAspect="1"/>
              </p:cNvGrpSpPr>
              <p:nvPr/>
            </p:nvGrpSpPr>
            <p:grpSpPr bwMode="auto">
              <a:xfrm>
                <a:off x="1899" y="1118"/>
                <a:ext cx="407" cy="406"/>
                <a:chOff x="3115" y="857"/>
                <a:chExt cx="574" cy="554"/>
              </a:xfrm>
            </p:grpSpPr>
            <p:sp>
              <p:nvSpPr>
                <p:cNvPr id="41" name="Oval 531"/>
                <p:cNvSpPr>
                  <a:spLocks noChangeAspect="1" noChangeArrowheads="1"/>
                </p:cNvSpPr>
                <p:nvPr/>
              </p:nvSpPr>
              <p:spPr bwMode="auto">
                <a:xfrm>
                  <a:off x="3139" y="871"/>
                  <a:ext cx="530" cy="530"/>
                </a:xfrm>
                <a:prstGeom prst="ellipse">
                  <a:avLst/>
                </a:prstGeom>
                <a:noFill/>
                <a:ln w="12700">
                  <a:solidFill>
                    <a:schemeClr val="tx1"/>
                  </a:solidFill>
                  <a:prstDash val="sysDot"/>
                  <a:round/>
                  <a:headEnd/>
                  <a:tailEnd/>
                </a:ln>
                <a:effectLst/>
              </p:spPr>
              <p:txBody>
                <a:bodyPr wrap="none" anchor="ctr"/>
                <a:lstStyle/>
                <a:p>
                  <a:endParaRPr lang="en-US"/>
                </a:p>
              </p:txBody>
            </p:sp>
            <p:sp>
              <p:nvSpPr>
                <p:cNvPr id="42" name="Oval 532"/>
                <p:cNvSpPr>
                  <a:spLocks noChangeAspect="1" noChangeArrowheads="1"/>
                </p:cNvSpPr>
                <p:nvPr/>
              </p:nvSpPr>
              <p:spPr bwMode="auto">
                <a:xfrm>
                  <a:off x="3276" y="1355"/>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43" name="Oval 533"/>
                <p:cNvSpPr>
                  <a:spLocks noChangeAspect="1" noChangeArrowheads="1"/>
                </p:cNvSpPr>
                <p:nvPr/>
              </p:nvSpPr>
              <p:spPr bwMode="auto">
                <a:xfrm>
                  <a:off x="3633" y="1193"/>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44" name="Oval 534"/>
                <p:cNvSpPr>
                  <a:spLocks noChangeAspect="1" noChangeArrowheads="1"/>
                </p:cNvSpPr>
                <p:nvPr/>
              </p:nvSpPr>
              <p:spPr bwMode="auto">
                <a:xfrm>
                  <a:off x="3455" y="857"/>
                  <a:ext cx="55" cy="55"/>
                </a:xfrm>
                <a:prstGeom prst="ellipse">
                  <a:avLst/>
                </a:prstGeom>
                <a:solidFill>
                  <a:schemeClr val="accent1"/>
                </a:solidFill>
                <a:ln w="12700">
                  <a:solidFill>
                    <a:schemeClr val="tx1"/>
                  </a:solidFill>
                  <a:round/>
                  <a:headEnd/>
                  <a:tailEnd/>
                </a:ln>
                <a:effectLst/>
              </p:spPr>
              <p:txBody>
                <a:bodyPr wrap="none" anchor="ctr"/>
                <a:lstStyle/>
                <a:p>
                  <a:endParaRPr lang="en-US"/>
                </a:p>
              </p:txBody>
            </p:sp>
            <p:grpSp>
              <p:nvGrpSpPr>
                <p:cNvPr id="45" name="Group 535"/>
                <p:cNvGrpSpPr>
                  <a:grpSpLocks noChangeAspect="1"/>
                </p:cNvGrpSpPr>
                <p:nvPr/>
              </p:nvGrpSpPr>
              <p:grpSpPr bwMode="auto">
                <a:xfrm>
                  <a:off x="3269" y="1011"/>
                  <a:ext cx="258" cy="294"/>
                  <a:chOff x="3269" y="1011"/>
                  <a:chExt cx="258" cy="294"/>
                </a:xfrm>
              </p:grpSpPr>
              <p:grpSp>
                <p:nvGrpSpPr>
                  <p:cNvPr id="47" name="Group 536"/>
                  <p:cNvGrpSpPr>
                    <a:grpSpLocks noChangeAspect="1"/>
                  </p:cNvGrpSpPr>
                  <p:nvPr/>
                </p:nvGrpSpPr>
                <p:grpSpPr bwMode="auto">
                  <a:xfrm>
                    <a:off x="3269" y="1011"/>
                    <a:ext cx="258" cy="294"/>
                    <a:chOff x="3269" y="1011"/>
                    <a:chExt cx="258" cy="294"/>
                  </a:xfrm>
                </p:grpSpPr>
                <p:sp>
                  <p:nvSpPr>
                    <p:cNvPr id="49" name="Oval 537"/>
                    <p:cNvSpPr>
                      <a:spLocks noChangeAspect="1" noChangeArrowheads="1"/>
                    </p:cNvSpPr>
                    <p:nvPr/>
                  </p:nvSpPr>
                  <p:spPr bwMode="auto">
                    <a:xfrm>
                      <a:off x="3269" y="1011"/>
                      <a:ext cx="258" cy="258"/>
                    </a:xfrm>
                    <a:prstGeom prst="ellipse">
                      <a:avLst/>
                    </a:prstGeom>
                    <a:noFill/>
                    <a:ln w="12700">
                      <a:solidFill>
                        <a:schemeClr val="tx1"/>
                      </a:solidFill>
                      <a:round/>
                      <a:headEnd/>
                      <a:tailEnd/>
                    </a:ln>
                    <a:effectLst/>
                  </p:spPr>
                  <p:txBody>
                    <a:bodyPr wrap="none" anchor="ctr"/>
                    <a:lstStyle/>
                    <a:p>
                      <a:endParaRPr lang="en-US"/>
                    </a:p>
                  </p:txBody>
                </p:sp>
                <p:sp>
                  <p:nvSpPr>
                    <p:cNvPr id="50" name="Rectangle 538"/>
                    <p:cNvSpPr>
                      <a:spLocks noChangeAspect="1" noChangeArrowheads="1"/>
                    </p:cNvSpPr>
                    <p:nvPr/>
                  </p:nvSpPr>
                  <p:spPr bwMode="auto">
                    <a:xfrm>
                      <a:off x="3279" y="1016"/>
                      <a:ext cx="247" cy="289"/>
                    </a:xfrm>
                    <a:prstGeom prst="rect">
                      <a:avLst/>
                    </a:prstGeom>
                    <a:noFill/>
                    <a:ln w="9525">
                      <a:noFill/>
                      <a:miter lim="800000"/>
                      <a:headEnd/>
                      <a:tailEnd/>
                    </a:ln>
                    <a:effectLst/>
                  </p:spPr>
                  <p:txBody>
                    <a:bodyPr wrap="none" lIns="36576" tIns="50800" rIns="101600" bIns="50800">
                      <a:spAutoFit/>
                    </a:bodyPr>
                    <a:lstStyle/>
                    <a:p>
                      <a:pPr defTabSz="1106488" eaLnBrk="0" hangingPunct="0">
                        <a:spcBef>
                          <a:spcPct val="0"/>
                        </a:spcBef>
                      </a:pPr>
                      <a:r>
                        <a:rPr lang="en-US" sz="1400" b="1">
                          <a:latin typeface="Times New Roman" pitchFamily="18" charset="0"/>
                        </a:rPr>
                        <a:t>Si</a:t>
                      </a:r>
                    </a:p>
                  </p:txBody>
                </p:sp>
              </p:grpSp>
              <p:sp>
                <p:nvSpPr>
                  <p:cNvPr id="48" name="Oval 539"/>
                  <p:cNvSpPr>
                    <a:spLocks noChangeAspect="1" noChangeArrowheads="1"/>
                  </p:cNvSpPr>
                  <p:nvPr/>
                </p:nvSpPr>
                <p:spPr bwMode="auto">
                  <a:xfrm>
                    <a:off x="3269" y="1011"/>
                    <a:ext cx="258" cy="258"/>
                  </a:xfrm>
                  <a:prstGeom prst="ellipse">
                    <a:avLst/>
                  </a:prstGeom>
                  <a:noFill/>
                  <a:ln w="12700">
                    <a:solidFill>
                      <a:schemeClr val="tx1"/>
                    </a:solidFill>
                    <a:round/>
                    <a:headEnd/>
                    <a:tailEnd/>
                  </a:ln>
                  <a:effectLst/>
                </p:spPr>
                <p:txBody>
                  <a:bodyPr wrap="none" anchor="ctr"/>
                  <a:lstStyle/>
                  <a:p>
                    <a:endParaRPr lang="en-US"/>
                  </a:p>
                </p:txBody>
              </p:sp>
            </p:grpSp>
            <p:sp>
              <p:nvSpPr>
                <p:cNvPr id="46" name="Oval 540"/>
                <p:cNvSpPr>
                  <a:spLocks noChangeAspect="1" noChangeArrowheads="1"/>
                </p:cNvSpPr>
                <p:nvPr/>
              </p:nvSpPr>
              <p:spPr bwMode="auto">
                <a:xfrm>
                  <a:off x="3115" y="1010"/>
                  <a:ext cx="56" cy="55"/>
                </a:xfrm>
                <a:prstGeom prst="ellipse">
                  <a:avLst/>
                </a:prstGeom>
                <a:solidFill>
                  <a:schemeClr val="accent1"/>
                </a:solidFill>
                <a:ln w="12700">
                  <a:solidFill>
                    <a:schemeClr val="tx1"/>
                  </a:solidFill>
                  <a:round/>
                  <a:headEnd/>
                  <a:tailEnd/>
                </a:ln>
                <a:effectLst/>
              </p:spPr>
              <p:txBody>
                <a:bodyPr wrap="none" anchor="ctr"/>
                <a:lstStyle/>
                <a:p>
                  <a:endParaRPr lang="en-US"/>
                </a:p>
              </p:txBody>
            </p:sp>
          </p:grpSp>
          <p:grpSp>
            <p:nvGrpSpPr>
              <p:cNvPr id="20" name="Group 541"/>
              <p:cNvGrpSpPr>
                <a:grpSpLocks noChangeAspect="1"/>
              </p:cNvGrpSpPr>
              <p:nvPr/>
            </p:nvGrpSpPr>
            <p:grpSpPr bwMode="auto">
              <a:xfrm>
                <a:off x="1899" y="1491"/>
                <a:ext cx="407" cy="407"/>
                <a:chOff x="3115" y="1365"/>
                <a:chExt cx="574" cy="554"/>
              </a:xfrm>
            </p:grpSpPr>
            <p:sp>
              <p:nvSpPr>
                <p:cNvPr id="31" name="Oval 542"/>
                <p:cNvSpPr>
                  <a:spLocks noChangeAspect="1" noChangeArrowheads="1"/>
                </p:cNvSpPr>
                <p:nvPr/>
              </p:nvSpPr>
              <p:spPr bwMode="auto">
                <a:xfrm>
                  <a:off x="3139" y="1379"/>
                  <a:ext cx="530" cy="530"/>
                </a:xfrm>
                <a:prstGeom prst="ellipse">
                  <a:avLst/>
                </a:prstGeom>
                <a:noFill/>
                <a:ln w="12700">
                  <a:solidFill>
                    <a:schemeClr val="tx1"/>
                  </a:solidFill>
                  <a:prstDash val="sysDot"/>
                  <a:round/>
                  <a:headEnd/>
                  <a:tailEnd/>
                </a:ln>
                <a:effectLst/>
              </p:spPr>
              <p:txBody>
                <a:bodyPr wrap="none" anchor="ctr"/>
                <a:lstStyle/>
                <a:p>
                  <a:endParaRPr lang="en-US"/>
                </a:p>
              </p:txBody>
            </p:sp>
            <p:sp>
              <p:nvSpPr>
                <p:cNvPr id="32" name="Oval 543"/>
                <p:cNvSpPr>
                  <a:spLocks noChangeAspect="1" noChangeArrowheads="1"/>
                </p:cNvSpPr>
                <p:nvPr/>
              </p:nvSpPr>
              <p:spPr bwMode="auto">
                <a:xfrm>
                  <a:off x="3276" y="1863"/>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33" name="Oval 544"/>
                <p:cNvSpPr>
                  <a:spLocks noChangeAspect="1" noChangeArrowheads="1"/>
                </p:cNvSpPr>
                <p:nvPr/>
              </p:nvSpPr>
              <p:spPr bwMode="auto">
                <a:xfrm>
                  <a:off x="3633" y="1701"/>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34" name="Oval 545"/>
                <p:cNvSpPr>
                  <a:spLocks noChangeAspect="1" noChangeArrowheads="1"/>
                </p:cNvSpPr>
                <p:nvPr/>
              </p:nvSpPr>
              <p:spPr bwMode="auto">
                <a:xfrm>
                  <a:off x="3455" y="1365"/>
                  <a:ext cx="55" cy="56"/>
                </a:xfrm>
                <a:prstGeom prst="ellipse">
                  <a:avLst/>
                </a:prstGeom>
                <a:solidFill>
                  <a:schemeClr val="accent1"/>
                </a:solidFill>
                <a:ln w="12700">
                  <a:solidFill>
                    <a:schemeClr val="tx1"/>
                  </a:solidFill>
                  <a:round/>
                  <a:headEnd/>
                  <a:tailEnd/>
                </a:ln>
                <a:effectLst/>
              </p:spPr>
              <p:txBody>
                <a:bodyPr wrap="none" anchor="ctr"/>
                <a:lstStyle/>
                <a:p>
                  <a:endParaRPr lang="en-US"/>
                </a:p>
              </p:txBody>
            </p:sp>
            <p:grpSp>
              <p:nvGrpSpPr>
                <p:cNvPr id="35" name="Group 546"/>
                <p:cNvGrpSpPr>
                  <a:grpSpLocks noChangeAspect="1"/>
                </p:cNvGrpSpPr>
                <p:nvPr/>
              </p:nvGrpSpPr>
              <p:grpSpPr bwMode="auto">
                <a:xfrm>
                  <a:off x="3269" y="1519"/>
                  <a:ext cx="258" cy="294"/>
                  <a:chOff x="3269" y="1519"/>
                  <a:chExt cx="258" cy="294"/>
                </a:xfrm>
              </p:grpSpPr>
              <p:grpSp>
                <p:nvGrpSpPr>
                  <p:cNvPr id="37" name="Group 547"/>
                  <p:cNvGrpSpPr>
                    <a:grpSpLocks noChangeAspect="1"/>
                  </p:cNvGrpSpPr>
                  <p:nvPr/>
                </p:nvGrpSpPr>
                <p:grpSpPr bwMode="auto">
                  <a:xfrm>
                    <a:off x="3269" y="1519"/>
                    <a:ext cx="258" cy="294"/>
                    <a:chOff x="3269" y="1519"/>
                    <a:chExt cx="258" cy="294"/>
                  </a:xfrm>
                </p:grpSpPr>
                <p:sp>
                  <p:nvSpPr>
                    <p:cNvPr id="39" name="Oval 548"/>
                    <p:cNvSpPr>
                      <a:spLocks noChangeAspect="1" noChangeArrowheads="1"/>
                    </p:cNvSpPr>
                    <p:nvPr/>
                  </p:nvSpPr>
                  <p:spPr bwMode="auto">
                    <a:xfrm>
                      <a:off x="3269" y="1519"/>
                      <a:ext cx="258" cy="258"/>
                    </a:xfrm>
                    <a:prstGeom prst="ellipse">
                      <a:avLst/>
                    </a:prstGeom>
                    <a:noFill/>
                    <a:ln w="12700">
                      <a:solidFill>
                        <a:schemeClr val="tx1"/>
                      </a:solidFill>
                      <a:round/>
                      <a:headEnd/>
                      <a:tailEnd/>
                    </a:ln>
                    <a:effectLst/>
                  </p:spPr>
                  <p:txBody>
                    <a:bodyPr wrap="none" anchor="ctr"/>
                    <a:lstStyle/>
                    <a:p>
                      <a:endParaRPr lang="en-US"/>
                    </a:p>
                  </p:txBody>
                </p:sp>
                <p:sp>
                  <p:nvSpPr>
                    <p:cNvPr id="40" name="Rectangle 549"/>
                    <p:cNvSpPr>
                      <a:spLocks noChangeAspect="1" noChangeArrowheads="1"/>
                    </p:cNvSpPr>
                    <p:nvPr/>
                  </p:nvSpPr>
                  <p:spPr bwMode="auto">
                    <a:xfrm>
                      <a:off x="3279" y="1524"/>
                      <a:ext cx="247" cy="289"/>
                    </a:xfrm>
                    <a:prstGeom prst="rect">
                      <a:avLst/>
                    </a:prstGeom>
                    <a:noFill/>
                    <a:ln w="9525">
                      <a:noFill/>
                      <a:miter lim="800000"/>
                      <a:headEnd/>
                      <a:tailEnd/>
                    </a:ln>
                    <a:effectLst/>
                  </p:spPr>
                  <p:txBody>
                    <a:bodyPr wrap="none" lIns="36576" tIns="50800" rIns="101600" bIns="50800">
                      <a:spAutoFit/>
                    </a:bodyPr>
                    <a:lstStyle/>
                    <a:p>
                      <a:pPr defTabSz="1106488" eaLnBrk="0" hangingPunct="0">
                        <a:spcBef>
                          <a:spcPct val="0"/>
                        </a:spcBef>
                      </a:pPr>
                      <a:r>
                        <a:rPr lang="en-US" sz="1400" b="1" dirty="0">
                          <a:latin typeface="Times New Roman" pitchFamily="18" charset="0"/>
                        </a:rPr>
                        <a:t>Si</a:t>
                      </a:r>
                    </a:p>
                  </p:txBody>
                </p:sp>
              </p:grpSp>
              <p:sp>
                <p:nvSpPr>
                  <p:cNvPr id="38" name="Oval 550"/>
                  <p:cNvSpPr>
                    <a:spLocks noChangeAspect="1" noChangeArrowheads="1"/>
                  </p:cNvSpPr>
                  <p:nvPr/>
                </p:nvSpPr>
                <p:spPr bwMode="auto">
                  <a:xfrm>
                    <a:off x="3269" y="1519"/>
                    <a:ext cx="258" cy="258"/>
                  </a:xfrm>
                  <a:prstGeom prst="ellipse">
                    <a:avLst/>
                  </a:prstGeom>
                  <a:noFill/>
                  <a:ln w="12700">
                    <a:solidFill>
                      <a:schemeClr val="tx1"/>
                    </a:solidFill>
                    <a:round/>
                    <a:headEnd/>
                    <a:tailEnd/>
                  </a:ln>
                  <a:effectLst/>
                </p:spPr>
                <p:txBody>
                  <a:bodyPr wrap="none" anchor="ctr"/>
                  <a:lstStyle/>
                  <a:p>
                    <a:endParaRPr lang="en-US"/>
                  </a:p>
                </p:txBody>
              </p:sp>
            </p:grpSp>
            <p:sp>
              <p:nvSpPr>
                <p:cNvPr id="36" name="Oval 551"/>
                <p:cNvSpPr>
                  <a:spLocks noChangeAspect="1" noChangeArrowheads="1"/>
                </p:cNvSpPr>
                <p:nvPr/>
              </p:nvSpPr>
              <p:spPr bwMode="auto">
                <a:xfrm>
                  <a:off x="3115" y="1518"/>
                  <a:ext cx="56" cy="56"/>
                </a:xfrm>
                <a:prstGeom prst="ellipse">
                  <a:avLst/>
                </a:prstGeom>
                <a:solidFill>
                  <a:schemeClr val="accent1"/>
                </a:solidFill>
                <a:ln w="12700">
                  <a:solidFill>
                    <a:schemeClr val="tx1"/>
                  </a:solidFill>
                  <a:round/>
                  <a:headEnd/>
                  <a:tailEnd/>
                </a:ln>
                <a:effectLst/>
              </p:spPr>
              <p:txBody>
                <a:bodyPr wrap="none" anchor="ctr"/>
                <a:lstStyle/>
                <a:p>
                  <a:endParaRPr lang="en-US"/>
                </a:p>
              </p:txBody>
            </p:sp>
          </p:grpSp>
          <p:sp>
            <p:nvSpPr>
              <p:cNvPr id="21" name="Oval 552"/>
              <p:cNvSpPr>
                <a:spLocks noChangeAspect="1" noChangeArrowheads="1"/>
              </p:cNvSpPr>
              <p:nvPr/>
            </p:nvSpPr>
            <p:spPr bwMode="auto">
              <a:xfrm>
                <a:off x="1552" y="1507"/>
                <a:ext cx="375" cy="390"/>
              </a:xfrm>
              <a:prstGeom prst="ellipse">
                <a:avLst/>
              </a:prstGeom>
              <a:noFill/>
              <a:ln w="12700">
                <a:solidFill>
                  <a:schemeClr val="tx1"/>
                </a:solidFill>
                <a:prstDash val="sysDot"/>
                <a:round/>
                <a:headEnd/>
                <a:tailEnd/>
              </a:ln>
              <a:effectLst/>
            </p:spPr>
            <p:txBody>
              <a:bodyPr wrap="none" anchor="ctr"/>
              <a:lstStyle/>
              <a:p>
                <a:endParaRPr lang="en-US"/>
              </a:p>
            </p:txBody>
          </p:sp>
          <p:sp>
            <p:nvSpPr>
              <p:cNvPr id="22" name="Oval 553"/>
              <p:cNvSpPr>
                <a:spLocks noChangeAspect="1" noChangeArrowheads="1"/>
              </p:cNvSpPr>
              <p:nvPr/>
            </p:nvSpPr>
            <p:spPr bwMode="auto">
              <a:xfrm>
                <a:off x="1649" y="1864"/>
                <a:ext cx="40" cy="41"/>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 name="Oval 554"/>
              <p:cNvSpPr>
                <a:spLocks noChangeAspect="1" noChangeArrowheads="1"/>
              </p:cNvSpPr>
              <p:nvPr/>
            </p:nvSpPr>
            <p:spPr bwMode="auto">
              <a:xfrm>
                <a:off x="1902" y="1744"/>
                <a:ext cx="39" cy="41"/>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4" name="Oval 555"/>
              <p:cNvSpPr>
                <a:spLocks noChangeAspect="1" noChangeArrowheads="1"/>
              </p:cNvSpPr>
              <p:nvPr/>
            </p:nvSpPr>
            <p:spPr bwMode="auto">
              <a:xfrm>
                <a:off x="1775" y="1496"/>
                <a:ext cx="41" cy="42"/>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5" name="Oval 556"/>
              <p:cNvSpPr>
                <a:spLocks noChangeAspect="1" noChangeArrowheads="1"/>
              </p:cNvSpPr>
              <p:nvPr/>
            </p:nvSpPr>
            <p:spPr bwMode="auto">
              <a:xfrm>
                <a:off x="1534" y="1609"/>
                <a:ext cx="40" cy="42"/>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6" name="Oval 557"/>
              <p:cNvSpPr>
                <a:spLocks noChangeAspect="1" noChangeArrowheads="1"/>
              </p:cNvSpPr>
              <p:nvPr/>
            </p:nvSpPr>
            <p:spPr bwMode="auto">
              <a:xfrm>
                <a:off x="1871" y="1503"/>
                <a:ext cx="40" cy="40"/>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7" name="Oval 558"/>
              <p:cNvSpPr>
                <a:spLocks noChangeAspect="1" noChangeArrowheads="1"/>
              </p:cNvSpPr>
              <p:nvPr/>
            </p:nvSpPr>
            <p:spPr bwMode="auto">
              <a:xfrm>
                <a:off x="1156" y="2109"/>
                <a:ext cx="39" cy="41"/>
              </a:xfrm>
              <a:prstGeom prst="ellipse">
                <a:avLst/>
              </a:prstGeom>
              <a:solidFill>
                <a:schemeClr val="accent1"/>
              </a:solidFill>
              <a:ln w="12700">
                <a:solidFill>
                  <a:schemeClr val="tx1"/>
                </a:solidFill>
                <a:round/>
                <a:headEnd/>
                <a:tailEnd/>
              </a:ln>
              <a:effectLst/>
            </p:spPr>
            <p:txBody>
              <a:bodyPr wrap="none" anchor="ctr"/>
              <a:lstStyle/>
              <a:p>
                <a:endParaRPr lang="en-US"/>
              </a:p>
            </p:txBody>
          </p:sp>
          <p:grpSp>
            <p:nvGrpSpPr>
              <p:cNvPr id="28" name="Group 559"/>
              <p:cNvGrpSpPr>
                <a:grpSpLocks noChangeAspect="1"/>
              </p:cNvGrpSpPr>
              <p:nvPr/>
            </p:nvGrpSpPr>
            <p:grpSpPr bwMode="auto">
              <a:xfrm>
                <a:off x="1565" y="1597"/>
                <a:ext cx="267" cy="212"/>
                <a:chOff x="2644" y="1502"/>
                <a:chExt cx="375" cy="289"/>
              </a:xfrm>
            </p:grpSpPr>
            <p:sp>
              <p:nvSpPr>
                <p:cNvPr id="29" name="Oval 560"/>
                <p:cNvSpPr>
                  <a:spLocks noChangeAspect="1" noChangeArrowheads="1"/>
                </p:cNvSpPr>
                <p:nvPr/>
              </p:nvSpPr>
              <p:spPr bwMode="auto">
                <a:xfrm>
                  <a:off x="2754" y="1519"/>
                  <a:ext cx="258" cy="258"/>
                </a:xfrm>
                <a:prstGeom prst="ellipse">
                  <a:avLst/>
                </a:prstGeom>
                <a:gradFill rotWithShape="0">
                  <a:gsLst>
                    <a:gs pos="0">
                      <a:schemeClr val="hlink"/>
                    </a:gs>
                    <a:gs pos="100000">
                      <a:schemeClr val="hlink">
                        <a:gamma/>
                        <a:shade val="80000"/>
                        <a:invGamma/>
                      </a:schemeClr>
                    </a:gs>
                  </a:gsLst>
                  <a:path path="shape">
                    <a:fillToRect l="50000" t="50000" r="50000" b="50000"/>
                  </a:path>
                </a:gradFill>
                <a:ln w="12700">
                  <a:solidFill>
                    <a:schemeClr val="tx1"/>
                  </a:solidFill>
                  <a:round/>
                  <a:headEnd/>
                  <a:tailEnd/>
                </a:ln>
                <a:effectLst/>
              </p:spPr>
              <p:txBody>
                <a:bodyPr wrap="none" anchor="ctr"/>
                <a:lstStyle/>
                <a:p>
                  <a:endParaRPr lang="en-US"/>
                </a:p>
              </p:txBody>
            </p:sp>
            <p:sp>
              <p:nvSpPr>
                <p:cNvPr id="30" name="Rectangle 561"/>
                <p:cNvSpPr>
                  <a:spLocks noChangeAspect="1" noChangeArrowheads="1"/>
                </p:cNvSpPr>
                <p:nvPr/>
              </p:nvSpPr>
              <p:spPr bwMode="auto">
                <a:xfrm>
                  <a:off x="2644" y="1502"/>
                  <a:ext cx="375" cy="289"/>
                </a:xfrm>
                <a:prstGeom prst="rect">
                  <a:avLst/>
                </a:prstGeom>
                <a:noFill/>
                <a:ln w="9525">
                  <a:noFill/>
                  <a:miter lim="800000"/>
                  <a:headEnd/>
                  <a:tailEnd/>
                </a:ln>
                <a:effectLst/>
              </p:spPr>
              <p:txBody>
                <a:bodyPr wrap="none" lIns="101600" tIns="50800" rIns="101600" bIns="50800">
                  <a:spAutoFit/>
                </a:bodyPr>
                <a:lstStyle/>
                <a:p>
                  <a:pPr algn="ctr" defTabSz="1106488" eaLnBrk="0" hangingPunct="0">
                    <a:spcBef>
                      <a:spcPct val="0"/>
                    </a:spcBef>
                  </a:pPr>
                  <a:r>
                    <a:rPr lang="en-US" sz="1400" dirty="0">
                      <a:solidFill>
                        <a:schemeClr val="bg1"/>
                      </a:solidFill>
                      <a:latin typeface="Times New Roman" pitchFamily="18" charset="0"/>
                    </a:rPr>
                    <a:t>   P</a:t>
                  </a:r>
                  <a:endParaRPr lang="en-US" sz="1400" b="1" dirty="0">
                    <a:solidFill>
                      <a:schemeClr val="bg1"/>
                    </a:solidFill>
                    <a:effectLst>
                      <a:outerShdw blurRad="38100" dist="38100" dir="2700000" algn="tl">
                        <a:srgbClr val="000000"/>
                      </a:outerShdw>
                    </a:effectLst>
                    <a:latin typeface="Times New Roman" pitchFamily="18" charset="0"/>
                  </a:endParaRPr>
                </a:p>
              </p:txBody>
            </p:sp>
          </p:grpSp>
        </p:grpSp>
        <p:sp>
          <p:nvSpPr>
            <p:cNvPr id="7" name="Text Box 562"/>
            <p:cNvSpPr txBox="1">
              <a:spLocks noChangeArrowheads="1"/>
            </p:cNvSpPr>
            <p:nvPr/>
          </p:nvSpPr>
          <p:spPr bwMode="auto">
            <a:xfrm>
              <a:off x="4423" y="754"/>
              <a:ext cx="1315" cy="213"/>
            </a:xfrm>
            <a:prstGeom prst="rect">
              <a:avLst/>
            </a:prstGeom>
            <a:noFill/>
            <a:ln w="9525" algn="ctr">
              <a:noFill/>
              <a:miter lim="800000"/>
              <a:headEnd/>
              <a:tailEnd/>
            </a:ln>
            <a:effectLst/>
          </p:spPr>
          <p:txBody>
            <a:bodyPr>
              <a:spAutoFit/>
            </a:bodyPr>
            <a:lstStyle/>
            <a:p>
              <a:pPr marL="361950" indent="-361950">
                <a:spcBef>
                  <a:spcPct val="50000"/>
                </a:spcBef>
              </a:pPr>
              <a:r>
                <a:rPr lang="en-GB" dirty="0"/>
                <a:t>e.g. Phosphorus </a:t>
              </a:r>
              <a:endParaRPr lang="en-US" dirty="0"/>
            </a:p>
          </p:txBody>
        </p:sp>
      </p:grpSp>
      <p:graphicFrame>
        <p:nvGraphicFramePr>
          <p:cNvPr id="106" name="Object 3"/>
          <p:cNvGraphicFramePr>
            <a:graphicFrameLocks noChangeAspect="1"/>
          </p:cNvGraphicFramePr>
          <p:nvPr>
            <p:extLst>
              <p:ext uri="{D42A27DB-BD31-4B8C-83A1-F6EECF244321}">
                <p14:modId xmlns:p14="http://schemas.microsoft.com/office/powerpoint/2010/main" val="1261649579"/>
              </p:ext>
            </p:extLst>
          </p:nvPr>
        </p:nvGraphicFramePr>
        <p:xfrm>
          <a:off x="4770715" y="2430299"/>
          <a:ext cx="1042956" cy="1865916"/>
        </p:xfrm>
        <a:graphic>
          <a:graphicData uri="http://schemas.openxmlformats.org/presentationml/2006/ole">
            <mc:AlternateContent xmlns:mc="http://schemas.openxmlformats.org/markup-compatibility/2006">
              <mc:Choice xmlns:v="urn:schemas-microsoft-com:vml" Requires="v">
                <p:oleObj name="Designer 4.0 Drawing" r:id="rId3" imgW="1158840" imgH="2073240" progId="">
                  <p:embed/>
                </p:oleObj>
              </mc:Choice>
              <mc:Fallback>
                <p:oleObj name="Designer 4.0 Drawing" r:id="rId3" imgW="1158840" imgH="2073240" progId="">
                  <p:embed/>
                  <p:pic>
                    <p:nvPicPr>
                      <p:cNvPr id="10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715" y="2430299"/>
                        <a:ext cx="1042956" cy="1865916"/>
                      </a:xfrm>
                      <a:prstGeom prst="rect">
                        <a:avLst/>
                      </a:prstGeom>
                      <a:noFill/>
                      <a:ln>
                        <a:noFill/>
                      </a:ln>
                      <a:effectLst/>
                    </p:spPr>
                  </p:pic>
                </p:oleObj>
              </mc:Fallback>
            </mc:AlternateContent>
          </a:graphicData>
        </a:graphic>
      </p:graphicFrame>
      <p:graphicFrame>
        <p:nvGraphicFramePr>
          <p:cNvPr id="107" name="Object 4"/>
          <p:cNvGraphicFramePr>
            <a:graphicFrameLocks noChangeAspect="1"/>
          </p:cNvGraphicFramePr>
          <p:nvPr>
            <p:extLst>
              <p:ext uri="{D42A27DB-BD31-4B8C-83A1-F6EECF244321}">
                <p14:modId xmlns:p14="http://schemas.microsoft.com/office/powerpoint/2010/main" val="2063694919"/>
              </p:ext>
            </p:extLst>
          </p:nvPr>
        </p:nvGraphicFramePr>
        <p:xfrm>
          <a:off x="8351918" y="2438256"/>
          <a:ext cx="1160892" cy="1865916"/>
        </p:xfrm>
        <a:graphic>
          <a:graphicData uri="http://schemas.openxmlformats.org/presentationml/2006/ole">
            <mc:AlternateContent xmlns:mc="http://schemas.openxmlformats.org/markup-compatibility/2006">
              <mc:Choice xmlns:v="urn:schemas-microsoft-com:vml" Requires="v">
                <p:oleObj name="Designer 4.0 Drawing" r:id="rId5" imgW="1289880" imgH="2073240" progId="">
                  <p:embed/>
                </p:oleObj>
              </mc:Choice>
              <mc:Fallback>
                <p:oleObj name="Designer 4.0 Drawing" r:id="rId5" imgW="1289880" imgH="2073240" progId="">
                  <p:embed/>
                  <p:pic>
                    <p:nvPicPr>
                      <p:cNvPr id="107"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1918" y="2438256"/>
                        <a:ext cx="1160892" cy="1865916"/>
                      </a:xfrm>
                      <a:prstGeom prst="rect">
                        <a:avLst/>
                      </a:prstGeom>
                      <a:noFill/>
                      <a:ln>
                        <a:noFill/>
                      </a:ln>
                      <a:effectLst/>
                    </p:spPr>
                  </p:pic>
                </p:oleObj>
              </mc:Fallback>
            </mc:AlternateContent>
          </a:graphicData>
        </a:graphic>
      </p:graphicFrame>
      <p:graphicFrame>
        <p:nvGraphicFramePr>
          <p:cNvPr id="109" name="Object 185"/>
          <p:cNvGraphicFramePr>
            <a:graphicFrameLocks noChangeAspect="1"/>
          </p:cNvGraphicFramePr>
          <p:nvPr/>
        </p:nvGraphicFramePr>
        <p:xfrm>
          <a:off x="8155872" y="4326857"/>
          <a:ext cx="2016125" cy="2006600"/>
        </p:xfrm>
        <a:graphic>
          <a:graphicData uri="http://schemas.openxmlformats.org/presentationml/2006/ole">
            <mc:AlternateContent xmlns:mc="http://schemas.openxmlformats.org/markup-compatibility/2006">
              <mc:Choice xmlns:v="urn:schemas-microsoft-com:vml" Requires="v">
                <p:oleObj name="Designer 4.0 Drawing" r:id="rId7" imgW="2582280" imgH="2570040" progId="">
                  <p:embed/>
                </p:oleObj>
              </mc:Choice>
              <mc:Fallback>
                <p:oleObj name="Designer 4.0 Drawing" r:id="rId7" imgW="2582280" imgH="2570040" progId="">
                  <p:embed/>
                  <p:pic>
                    <p:nvPicPr>
                      <p:cNvPr id="109" name="Object 18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5872" y="4326857"/>
                        <a:ext cx="2016125" cy="2006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 name="Content Placeholder 2"/>
          <p:cNvSpPr txBox="1">
            <a:spLocks/>
          </p:cNvSpPr>
          <p:nvPr/>
        </p:nvSpPr>
        <p:spPr>
          <a:xfrm>
            <a:off x="4770715" y="4575263"/>
            <a:ext cx="3087433" cy="2121815"/>
          </a:xfrm>
          <a:prstGeom prst="rect">
            <a:avLst/>
          </a:prstGeom>
        </p:spPr>
        <p:txBody>
          <a:bodyPr vert="horz" lIns="91440" tIns="45720" rIns="91440" bIns="45720" rtlCol="0">
            <a:normAutofit/>
          </a:bodyPr>
          <a:lstStyle/>
          <a:p>
            <a:pPr marL="168275" indent="-168275">
              <a:spcBef>
                <a:spcPct val="20000"/>
              </a:spcBef>
              <a:buClr>
                <a:srgbClr val="FF0000"/>
              </a:buClr>
              <a:buSzPct val="110000"/>
              <a:buFont typeface="Arial" pitchFamily="34" charset="0"/>
              <a:buChar char="•"/>
            </a:pPr>
            <a:r>
              <a:rPr lang="en-US" sz="2000" dirty="0">
                <a:solidFill>
                  <a:srgbClr val="FF0000"/>
                </a:solidFill>
              </a:rPr>
              <a:t>p-n junction</a:t>
            </a:r>
            <a:br>
              <a:rPr lang="en-US" dirty="0">
                <a:solidFill>
                  <a:srgbClr val="0000FF"/>
                </a:solidFill>
                <a:latin typeface="Arial" pitchFamily="34" charset="0"/>
                <a:cs typeface="Arial" pitchFamily="34" charset="0"/>
              </a:rPr>
            </a:br>
            <a:r>
              <a:rPr lang="en-US" dirty="0">
                <a:solidFill>
                  <a:srgbClr val="0000FF"/>
                </a:solidFill>
                <a:latin typeface="Arial" pitchFamily="34" charset="0"/>
                <a:cs typeface="Arial" pitchFamily="34" charset="0"/>
              </a:rPr>
              <a:t>  </a:t>
            </a:r>
            <a:r>
              <a:rPr lang="en-US" sz="1600" dirty="0">
                <a:latin typeface="Arial" pitchFamily="34" charset="0"/>
                <a:cs typeface="Arial" pitchFamily="34" charset="0"/>
              </a:rPr>
              <a:t>There must be a single </a:t>
            </a:r>
            <a:br>
              <a:rPr lang="en-US" sz="1600" dirty="0">
                <a:latin typeface="Arial" pitchFamily="34" charset="0"/>
                <a:cs typeface="Arial" pitchFamily="34" charset="0"/>
              </a:rPr>
            </a:br>
            <a:r>
              <a:rPr lang="en-US" sz="1600" dirty="0">
                <a:latin typeface="Arial" pitchFamily="34" charset="0"/>
                <a:cs typeface="Arial" pitchFamily="34" charset="0"/>
              </a:rPr>
              <a:t>          Fermi level!</a:t>
            </a:r>
            <a:br>
              <a:rPr lang="en-US" sz="1600" dirty="0">
                <a:latin typeface="Arial" pitchFamily="34" charset="0"/>
                <a:cs typeface="Arial" pitchFamily="34" charset="0"/>
              </a:rPr>
            </a:br>
            <a:r>
              <a:rPr lang="en-US" sz="1600" b="1" dirty="0">
                <a:solidFill>
                  <a:srgbClr val="FF0000"/>
                </a:solidFill>
                <a:latin typeface="Symbol" pitchFamily="18" charset="2"/>
                <a:cs typeface="Arial" pitchFamily="34" charset="0"/>
              </a:rPr>
              <a:t> </a:t>
            </a:r>
            <a:r>
              <a:rPr lang="en-US" sz="1600" dirty="0">
                <a:latin typeface="Arial" pitchFamily="34" charset="0"/>
                <a:cs typeface="Arial" pitchFamily="34" charset="0"/>
              </a:rPr>
              <a:t>band structure deformation</a:t>
            </a:r>
            <a:br>
              <a:rPr lang="en-US" sz="1600" dirty="0">
                <a:latin typeface="Arial" pitchFamily="34" charset="0"/>
                <a:cs typeface="Arial" pitchFamily="34" charset="0"/>
              </a:rPr>
            </a:br>
            <a:r>
              <a:rPr lang="en-US" sz="1600" b="1" dirty="0">
                <a:solidFill>
                  <a:srgbClr val="FF0000"/>
                </a:solidFill>
                <a:latin typeface="Symbol" pitchFamily="18" charset="2"/>
                <a:cs typeface="Arial" pitchFamily="34" charset="0"/>
              </a:rPr>
              <a:t> </a:t>
            </a:r>
            <a:r>
              <a:rPr lang="en-US" sz="1600" dirty="0">
                <a:latin typeface="Arial" pitchFamily="34" charset="0"/>
                <a:cs typeface="Arial" pitchFamily="34" charset="0"/>
              </a:rPr>
              <a:t>potential difference</a:t>
            </a:r>
            <a:br>
              <a:rPr lang="en-US" sz="1600" dirty="0">
                <a:latin typeface="Arial" pitchFamily="34" charset="0"/>
                <a:cs typeface="Arial" pitchFamily="34" charset="0"/>
              </a:rPr>
            </a:br>
            <a:r>
              <a:rPr lang="en-US" sz="1600" b="1" dirty="0">
                <a:solidFill>
                  <a:srgbClr val="FF0000"/>
                </a:solidFill>
                <a:latin typeface="Symbol" pitchFamily="18" charset="2"/>
                <a:cs typeface="Arial" pitchFamily="34" charset="0"/>
              </a:rPr>
              <a:t> </a:t>
            </a:r>
            <a:r>
              <a:rPr lang="en-US" sz="1600" dirty="0">
                <a:latin typeface="Arial" pitchFamily="34" charset="0"/>
                <a:cs typeface="Arial" pitchFamily="34" charset="0"/>
              </a:rPr>
              <a:t>depleted zone</a:t>
            </a:r>
          </a:p>
          <a:p>
            <a:pPr marL="168275" indent="-168275">
              <a:spcBef>
                <a:spcPct val="20000"/>
              </a:spcBef>
              <a:buClr>
                <a:srgbClr val="FF0000"/>
              </a:buClr>
              <a:buSzPct val="110000"/>
              <a:buFont typeface="Arial" pitchFamily="34" charset="0"/>
              <a:buChar char="•"/>
            </a:pPr>
            <a:endParaRPr lang="en-US" sz="1600" dirty="0">
              <a:latin typeface="Arial" pitchFamily="34" charset="0"/>
              <a:cs typeface="Arial" pitchFamily="34" charset="0"/>
            </a:endParaRPr>
          </a:p>
          <a:p>
            <a:pPr marL="168275" indent="-168275">
              <a:spcBef>
                <a:spcPct val="20000"/>
              </a:spcBef>
              <a:buClr>
                <a:srgbClr val="FF0000"/>
              </a:buClr>
              <a:buSzPct val="110000"/>
              <a:buFont typeface="Arial" pitchFamily="34" charset="0"/>
              <a:buChar char="•"/>
              <a:defRPr/>
            </a:pPr>
            <a:endParaRPr lang="en-US" sz="1600" dirty="0">
              <a:latin typeface="Arial" pitchFamily="34" charset="0"/>
              <a:cs typeface="Arial" pitchFamily="34" charset="0"/>
            </a:endParaRPr>
          </a:p>
          <a:p>
            <a:pPr marL="168275" indent="-168275">
              <a:spcBef>
                <a:spcPct val="20000"/>
              </a:spcBef>
              <a:buClr>
                <a:srgbClr val="FF0000"/>
              </a:buClr>
              <a:buSzPct val="110000"/>
              <a:defRPr/>
            </a:pPr>
            <a:endParaRPr lang="en-US" sz="1600" dirty="0">
              <a:latin typeface="Arial" pitchFamily="34" charset="0"/>
              <a:cs typeface="Arial" pitchFamily="34" charset="0"/>
            </a:endParaRPr>
          </a:p>
        </p:txBody>
      </p:sp>
      <p:graphicFrame>
        <p:nvGraphicFramePr>
          <p:cNvPr id="112" name="Group 570"/>
          <p:cNvGraphicFramePr>
            <a:graphicFrameLocks noGrp="1"/>
          </p:cNvGraphicFramePr>
          <p:nvPr>
            <p:extLst>
              <p:ext uri="{D42A27DB-BD31-4B8C-83A1-F6EECF244321}">
                <p14:modId xmlns:p14="http://schemas.microsoft.com/office/powerpoint/2010/main" val="414327507"/>
              </p:ext>
            </p:extLst>
          </p:nvPr>
        </p:nvGraphicFramePr>
        <p:xfrm>
          <a:off x="295514" y="4747247"/>
          <a:ext cx="3206623" cy="1377496"/>
        </p:xfrm>
        <a:graphic>
          <a:graphicData uri="http://schemas.openxmlformats.org/drawingml/2006/table">
            <a:tbl>
              <a:tblPr/>
              <a:tblGrid>
                <a:gridCol w="1117473">
                  <a:extLst>
                    <a:ext uri="{9D8B030D-6E8A-4147-A177-3AD203B41FA5}">
                      <a16:colId xmlns:a16="http://schemas.microsoft.com/office/drawing/2014/main" val="20000"/>
                    </a:ext>
                  </a:extLst>
                </a:gridCol>
                <a:gridCol w="1081088">
                  <a:extLst>
                    <a:ext uri="{9D8B030D-6E8A-4147-A177-3AD203B41FA5}">
                      <a16:colId xmlns:a16="http://schemas.microsoft.com/office/drawing/2014/main" val="20001"/>
                    </a:ext>
                  </a:extLst>
                </a:gridCol>
                <a:gridCol w="1008062">
                  <a:extLst>
                    <a:ext uri="{9D8B030D-6E8A-4147-A177-3AD203B41FA5}">
                      <a16:colId xmlns:a16="http://schemas.microsoft.com/office/drawing/2014/main" val="20002"/>
                    </a:ext>
                  </a:extLst>
                </a:gridCol>
              </a:tblGrid>
              <a:tr h="6440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endParaRPr>
                    </a:p>
                  </a:txBody>
                  <a:tcPr marL="18288" marR="18288" anchor="ctr" anchorCtr="1"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00"/>
                          </a:solidFill>
                          <a:effectLst/>
                          <a:latin typeface="Arial" pitchFamily="34" charset="0"/>
                        </a:rPr>
                        <a:t>detector grade</a:t>
                      </a:r>
                    </a:p>
                  </a:txBody>
                  <a:tcPr marL="18288" marR="1828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00"/>
                          </a:solidFill>
                          <a:effectLst/>
                          <a:latin typeface="Arial" pitchFamily="34" charset="0"/>
                        </a:rPr>
                        <a:t>electronics grade</a:t>
                      </a:r>
                    </a:p>
                  </a:txBody>
                  <a:tcPr marL="18288" marR="1828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8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00"/>
                          </a:solidFill>
                          <a:effectLst/>
                          <a:latin typeface="Arial" pitchFamily="34" charset="0"/>
                        </a:rPr>
                        <a:t> doping </a:t>
                      </a:r>
                    </a:p>
                  </a:txBody>
                  <a:tcPr marL="18288" marR="1828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US" sz="1400" b="1" i="0" u="none" strike="noStrike" cap="none" normalizeH="0" baseline="0" dirty="0">
                          <a:ln>
                            <a:noFill/>
                          </a:ln>
                          <a:solidFill>
                            <a:srgbClr val="000000"/>
                          </a:solidFill>
                          <a:effectLst/>
                          <a:latin typeface="Arial" pitchFamily="34" charset="0"/>
                          <a:sym typeface="Symbol" pitchFamily="18" charset="2"/>
                        </a:rPr>
                        <a:t></a:t>
                      </a:r>
                      <a:r>
                        <a:rPr kumimoji="0" lang="en-US" sz="1400" b="1" i="0" u="none" strike="noStrike" cap="none" normalizeH="0" baseline="0" dirty="0">
                          <a:ln>
                            <a:noFill/>
                          </a:ln>
                          <a:solidFill>
                            <a:srgbClr val="000000"/>
                          </a:solidFill>
                          <a:effectLst/>
                          <a:latin typeface="Arial" pitchFamily="34" charset="0"/>
                        </a:rPr>
                        <a:t> 10</a:t>
                      </a:r>
                      <a:r>
                        <a:rPr kumimoji="0" lang="en-US" sz="1400" b="1" i="0" u="none" strike="noStrike" cap="none" normalizeH="0" baseline="30000" dirty="0">
                          <a:ln>
                            <a:noFill/>
                          </a:ln>
                          <a:solidFill>
                            <a:srgbClr val="000000"/>
                          </a:solidFill>
                          <a:effectLst/>
                          <a:latin typeface="Arial" pitchFamily="34" charset="0"/>
                        </a:rPr>
                        <a:t>12</a:t>
                      </a:r>
                      <a:r>
                        <a:rPr kumimoji="0" lang="en-US" sz="1400" b="1" i="0" u="none" strike="noStrike" cap="none" normalizeH="0" baseline="0" dirty="0">
                          <a:ln>
                            <a:noFill/>
                          </a:ln>
                          <a:solidFill>
                            <a:srgbClr val="000000"/>
                          </a:solidFill>
                          <a:effectLst/>
                          <a:latin typeface="Arial" pitchFamily="34" charset="0"/>
                        </a:rPr>
                        <a:t> cm</a:t>
                      </a:r>
                      <a:r>
                        <a:rPr kumimoji="0" lang="en-US" sz="1400" b="1" i="0" u="none" strike="noStrike" cap="none" normalizeH="0" baseline="30000" dirty="0">
                          <a:ln>
                            <a:noFill/>
                          </a:ln>
                          <a:solidFill>
                            <a:srgbClr val="000000"/>
                          </a:solidFill>
                          <a:effectLst/>
                          <a:latin typeface="Arial" pitchFamily="34" charset="0"/>
                        </a:rPr>
                        <a:t>-3</a:t>
                      </a:r>
                    </a:p>
                  </a:txBody>
                  <a:tcPr marL="18288" marR="1828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00"/>
                          </a:solidFill>
                          <a:effectLst/>
                          <a:latin typeface="Arial" pitchFamily="34" charset="0"/>
                          <a:sym typeface="Symbol" pitchFamily="18" charset="2"/>
                        </a:rPr>
                        <a:t></a:t>
                      </a:r>
                      <a:r>
                        <a:rPr kumimoji="0" lang="en-US" sz="1400" b="1" i="0" u="none" strike="noStrike" cap="none" normalizeH="0" baseline="0" dirty="0">
                          <a:ln>
                            <a:noFill/>
                          </a:ln>
                          <a:solidFill>
                            <a:srgbClr val="000000"/>
                          </a:solidFill>
                          <a:effectLst/>
                          <a:latin typeface="Arial" pitchFamily="34" charset="0"/>
                        </a:rPr>
                        <a:t> 10</a:t>
                      </a:r>
                      <a:r>
                        <a:rPr kumimoji="0" lang="en-US" sz="1400" b="1" i="0" u="none" strike="noStrike" cap="none" normalizeH="0" baseline="30000" dirty="0">
                          <a:ln>
                            <a:noFill/>
                          </a:ln>
                          <a:solidFill>
                            <a:srgbClr val="000000"/>
                          </a:solidFill>
                          <a:effectLst/>
                          <a:latin typeface="Arial" pitchFamily="34" charset="0"/>
                        </a:rPr>
                        <a:t>17</a:t>
                      </a:r>
                      <a:r>
                        <a:rPr kumimoji="0" lang="en-US" sz="1400" b="1" i="0" u="none" strike="noStrike" cap="none" normalizeH="0" baseline="0" dirty="0">
                          <a:ln>
                            <a:noFill/>
                          </a:ln>
                          <a:solidFill>
                            <a:srgbClr val="000000"/>
                          </a:solidFill>
                          <a:effectLst/>
                          <a:latin typeface="Arial" pitchFamily="34" charset="0"/>
                        </a:rPr>
                        <a:t> cm</a:t>
                      </a:r>
                      <a:r>
                        <a:rPr kumimoji="0" lang="en-US" sz="1400" b="1" i="0" u="none" strike="noStrike" cap="none" normalizeH="0" baseline="30000" dirty="0">
                          <a:ln>
                            <a:noFill/>
                          </a:ln>
                          <a:solidFill>
                            <a:srgbClr val="000000"/>
                          </a:solidFill>
                          <a:effectLst/>
                          <a:latin typeface="Arial" pitchFamily="34" charset="0"/>
                        </a:rPr>
                        <a:t>-3</a:t>
                      </a:r>
                    </a:p>
                  </a:txBody>
                  <a:tcPr marL="18288" marR="1828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4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rgbClr val="000000"/>
                          </a:solidFill>
                          <a:effectLst/>
                          <a:latin typeface="Arial" pitchFamily="34" charset="0"/>
                        </a:rPr>
                        <a:t>resistivity </a:t>
                      </a:r>
                      <a:r>
                        <a:rPr kumimoji="0" lang="en-GB" sz="1400" b="1" i="0" u="none" strike="noStrike" cap="none" normalizeH="0" baseline="0" dirty="0">
                          <a:ln>
                            <a:noFill/>
                          </a:ln>
                          <a:solidFill>
                            <a:srgbClr val="000000"/>
                          </a:solidFill>
                          <a:effectLst/>
                          <a:latin typeface="Arial" pitchFamily="34" charset="0"/>
                          <a:sym typeface="Symbol" pitchFamily="18" charset="2"/>
                        </a:rPr>
                        <a:t></a:t>
                      </a:r>
                      <a:r>
                        <a:rPr kumimoji="0" lang="en-GB" sz="1400" b="1" i="1" u="none" strike="noStrike" cap="none" normalizeH="0" baseline="0" dirty="0">
                          <a:ln>
                            <a:noFill/>
                          </a:ln>
                          <a:solidFill>
                            <a:srgbClr val="000000"/>
                          </a:solidFill>
                          <a:effectLst/>
                          <a:latin typeface="Arial" pitchFamily="34" charset="0"/>
                          <a:sym typeface="Symbol" pitchFamily="18" charset="2"/>
                        </a:rPr>
                        <a:t></a:t>
                      </a:r>
                    </a:p>
                  </a:txBody>
                  <a:tcPr marL="18288" marR="1828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00"/>
                          </a:solidFill>
                          <a:effectLst/>
                          <a:latin typeface="Arial" pitchFamily="34" charset="0"/>
                          <a:sym typeface="Symbol" pitchFamily="18" charset="2"/>
                        </a:rPr>
                        <a:t> </a:t>
                      </a:r>
                      <a:r>
                        <a:rPr kumimoji="0" lang="en-US" sz="1400" b="1" i="0" u="none" strike="noStrike" cap="none" normalizeH="0" baseline="0" dirty="0">
                          <a:ln>
                            <a:noFill/>
                          </a:ln>
                          <a:solidFill>
                            <a:srgbClr val="000000"/>
                          </a:solidFill>
                          <a:effectLst/>
                          <a:latin typeface="Arial" pitchFamily="34" charset="0"/>
                        </a:rPr>
                        <a:t>5 k</a:t>
                      </a:r>
                      <a:r>
                        <a:rPr kumimoji="0" lang="en-US" sz="1400" b="1" i="0" u="none" strike="noStrike" cap="none" normalizeH="0" baseline="0" dirty="0">
                          <a:ln>
                            <a:noFill/>
                          </a:ln>
                          <a:solidFill>
                            <a:srgbClr val="000000"/>
                          </a:solidFill>
                          <a:effectLst/>
                          <a:latin typeface="Arial" pitchFamily="34" charset="0"/>
                          <a:sym typeface="Symbol" pitchFamily="18" charset="2"/>
                        </a:rPr>
                        <a:t>·</a:t>
                      </a:r>
                      <a:r>
                        <a:rPr kumimoji="0" lang="en-US" sz="1400" b="1" i="0" u="none" strike="noStrike" cap="none" normalizeH="0" baseline="0" dirty="0">
                          <a:ln>
                            <a:noFill/>
                          </a:ln>
                          <a:solidFill>
                            <a:srgbClr val="000000"/>
                          </a:solidFill>
                          <a:effectLst/>
                          <a:latin typeface="Arial" pitchFamily="34" charset="0"/>
                        </a:rPr>
                        <a:t>cm</a:t>
                      </a:r>
                    </a:p>
                  </a:txBody>
                  <a:tcPr marL="18288" marR="1828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00"/>
                          </a:solidFill>
                          <a:effectLst/>
                          <a:latin typeface="Arial" pitchFamily="34" charset="0"/>
                          <a:sym typeface="Symbol" pitchFamily="18" charset="2"/>
                        </a:rPr>
                        <a:t></a:t>
                      </a:r>
                      <a:r>
                        <a:rPr kumimoji="0" lang="en-US" sz="1400" b="1" i="0" u="none" strike="noStrike" cap="none" normalizeH="0" baseline="0" dirty="0">
                          <a:ln>
                            <a:noFill/>
                          </a:ln>
                          <a:solidFill>
                            <a:srgbClr val="000000"/>
                          </a:solidFill>
                          <a:effectLst/>
                          <a:latin typeface="Arial" pitchFamily="34" charset="0"/>
                        </a:rPr>
                        <a:t>1 </a:t>
                      </a:r>
                      <a:r>
                        <a:rPr kumimoji="0" lang="en-US" sz="1400" b="1" i="0" u="none" strike="noStrike" cap="none" normalizeH="0" baseline="0" dirty="0">
                          <a:ln>
                            <a:noFill/>
                          </a:ln>
                          <a:solidFill>
                            <a:srgbClr val="000000"/>
                          </a:solidFill>
                          <a:effectLst/>
                          <a:latin typeface="Arial" pitchFamily="34" charset="0"/>
                          <a:sym typeface="Symbol" pitchFamily="18" charset="2"/>
                        </a:rPr>
                        <a:t>·</a:t>
                      </a:r>
                      <a:r>
                        <a:rPr kumimoji="0" lang="en-US" sz="1400" b="1" i="0" u="none" strike="noStrike" cap="none" normalizeH="0" baseline="0" dirty="0">
                          <a:ln>
                            <a:noFill/>
                          </a:ln>
                          <a:solidFill>
                            <a:srgbClr val="000000"/>
                          </a:solidFill>
                          <a:effectLst/>
                          <a:latin typeface="Arial" pitchFamily="34" charset="0"/>
                        </a:rPr>
                        <a:t>cm</a:t>
                      </a:r>
                    </a:p>
                  </a:txBody>
                  <a:tcPr marL="18288" marR="1828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4" name="Content Placeholder 2"/>
          <p:cNvSpPr txBox="1">
            <a:spLocks/>
          </p:cNvSpPr>
          <p:nvPr/>
        </p:nvSpPr>
        <p:spPr>
          <a:xfrm>
            <a:off x="482071" y="3150066"/>
            <a:ext cx="3481123" cy="979897"/>
          </a:xfrm>
          <a:prstGeom prst="rect">
            <a:avLst/>
          </a:prstGeom>
        </p:spPr>
        <p:txBody>
          <a:bodyPr vert="horz" lIns="91440" tIns="45720" rIns="91440" bIns="45720" rtlCol="0">
            <a:normAutofit lnSpcReduction="10000"/>
          </a:bodyPr>
          <a:lstStyle/>
          <a:p>
            <a:pPr marL="269875" indent="-233363">
              <a:lnSpc>
                <a:spcPct val="110000"/>
              </a:lnSpc>
              <a:spcBef>
                <a:spcPct val="20000"/>
              </a:spcBef>
              <a:buClr>
                <a:schemeClr val="tx1"/>
              </a:buClr>
              <a:buSzPct val="80000"/>
              <a:buFont typeface="Arial"/>
              <a:buChar char="•"/>
              <a:defRPr/>
            </a:pPr>
            <a:r>
              <a:rPr lang="en-US" sz="2000" b="1" dirty="0">
                <a:solidFill>
                  <a:srgbClr val="000000"/>
                </a:solidFill>
              </a:rPr>
              <a:t>resistivity</a:t>
            </a:r>
            <a:r>
              <a:rPr lang="en-US" sz="2000" dirty="0">
                <a:solidFill>
                  <a:srgbClr val="000000"/>
                </a:solidFill>
                <a:latin typeface="Symbol" panose="05050102010706020507" pitchFamily="18" charset="2"/>
              </a:rPr>
              <a:t> r</a:t>
            </a:r>
          </a:p>
          <a:p>
            <a:pPr marL="346075" lvl="1" indent="-177800">
              <a:spcBef>
                <a:spcPct val="20000"/>
              </a:spcBef>
              <a:buFont typeface="Arial" pitchFamily="34" charset="0"/>
              <a:buChar char="–"/>
              <a:defRPr/>
            </a:pPr>
            <a:r>
              <a:rPr lang="en-US" sz="1600" dirty="0">
                <a:solidFill>
                  <a:srgbClr val="000000"/>
                </a:solidFill>
                <a:latin typeface="Arial" pitchFamily="34" charset="0"/>
                <a:cs typeface="Arial" pitchFamily="34" charset="0"/>
              </a:rPr>
              <a:t>carrier concentration </a:t>
            </a:r>
            <a:r>
              <a:rPr lang="en-US" sz="1600" i="1" dirty="0">
                <a:solidFill>
                  <a:srgbClr val="000000"/>
                </a:solidFill>
                <a:latin typeface="Arial" pitchFamily="34" charset="0"/>
                <a:cs typeface="Arial" pitchFamily="34" charset="0"/>
              </a:rPr>
              <a:t>n</a:t>
            </a:r>
            <a:r>
              <a:rPr lang="en-US" sz="1600" dirty="0">
                <a:solidFill>
                  <a:srgbClr val="000000"/>
                </a:solidFill>
                <a:latin typeface="Arial" pitchFamily="34" charset="0"/>
                <a:cs typeface="Arial" pitchFamily="34" charset="0"/>
              </a:rPr>
              <a:t>,</a:t>
            </a:r>
            <a:r>
              <a:rPr lang="en-US" sz="1600" i="1" dirty="0">
                <a:solidFill>
                  <a:srgbClr val="000000"/>
                </a:solidFill>
                <a:latin typeface="Arial" pitchFamily="34" charset="0"/>
                <a:cs typeface="Arial" pitchFamily="34" charset="0"/>
              </a:rPr>
              <a:t> p</a:t>
            </a:r>
          </a:p>
          <a:p>
            <a:pPr marL="346075" lvl="1" indent="-177800">
              <a:spcBef>
                <a:spcPct val="20000"/>
              </a:spcBef>
              <a:buFont typeface="Arial" pitchFamily="34" charset="0"/>
              <a:buChar char="–"/>
            </a:pPr>
            <a:r>
              <a:rPr lang="en-US" sz="1600" dirty="0">
                <a:solidFill>
                  <a:srgbClr val="000000"/>
                </a:solidFill>
                <a:latin typeface="Arial" pitchFamily="34" charset="0"/>
                <a:cs typeface="Arial" pitchFamily="34" charset="0"/>
              </a:rPr>
              <a:t>carrier mobility </a:t>
            </a:r>
            <a:r>
              <a:rPr lang="en-US" sz="1600" i="1" dirty="0">
                <a:solidFill>
                  <a:srgbClr val="000000"/>
                </a:solidFill>
                <a:latin typeface="Symbol" pitchFamily="18" charset="2"/>
                <a:cs typeface="Arial" pitchFamily="34" charset="0"/>
              </a:rPr>
              <a:t>m</a:t>
            </a:r>
            <a:r>
              <a:rPr lang="en-US" sz="1600" i="1" baseline="-25000" dirty="0">
                <a:solidFill>
                  <a:srgbClr val="000000"/>
                </a:solidFill>
                <a:latin typeface="Arial" pitchFamily="34" charset="0"/>
                <a:cs typeface="Arial" pitchFamily="34" charset="0"/>
              </a:rPr>
              <a:t>n</a:t>
            </a:r>
            <a:r>
              <a:rPr lang="en-US" sz="1600" dirty="0">
                <a:solidFill>
                  <a:srgbClr val="000000"/>
                </a:solidFill>
                <a:latin typeface="Arial" pitchFamily="34" charset="0"/>
                <a:cs typeface="Arial" pitchFamily="34" charset="0"/>
              </a:rPr>
              <a:t>, </a:t>
            </a:r>
            <a:r>
              <a:rPr lang="en-US" sz="1600" i="1" dirty="0">
                <a:solidFill>
                  <a:srgbClr val="000000"/>
                </a:solidFill>
                <a:latin typeface="Symbol" pitchFamily="18" charset="2"/>
                <a:cs typeface="Arial" pitchFamily="34" charset="0"/>
              </a:rPr>
              <a:t>m</a:t>
            </a:r>
            <a:r>
              <a:rPr lang="en-US" sz="1600" i="1" baseline="-25000" dirty="0">
                <a:solidFill>
                  <a:srgbClr val="000000"/>
                </a:solidFill>
                <a:latin typeface="Arial" pitchFamily="34" charset="0"/>
                <a:cs typeface="Arial" pitchFamily="34" charset="0"/>
              </a:rPr>
              <a:t>p</a:t>
            </a:r>
          </a:p>
        </p:txBody>
      </p:sp>
      <p:graphicFrame>
        <p:nvGraphicFramePr>
          <p:cNvPr id="337925" name="Object 5"/>
          <p:cNvGraphicFramePr>
            <a:graphicFrameLocks noChangeAspect="1"/>
          </p:cNvGraphicFramePr>
          <p:nvPr>
            <p:extLst>
              <p:ext uri="{D42A27DB-BD31-4B8C-83A1-F6EECF244321}">
                <p14:modId xmlns:p14="http://schemas.microsoft.com/office/powerpoint/2010/main" val="2117080109"/>
              </p:ext>
            </p:extLst>
          </p:nvPr>
        </p:nvGraphicFramePr>
        <p:xfrm>
          <a:off x="1006043" y="4111568"/>
          <a:ext cx="1879460" cy="517198"/>
        </p:xfrm>
        <a:graphic>
          <a:graphicData uri="http://schemas.openxmlformats.org/presentationml/2006/ole">
            <mc:AlternateContent xmlns:mc="http://schemas.openxmlformats.org/markup-compatibility/2006">
              <mc:Choice xmlns:v="urn:schemas-microsoft-com:vml" Requires="v">
                <p:oleObj name="Equation" r:id="rId9" imgW="1282680" imgH="355320" progId="Equation.3">
                  <p:embed/>
                </p:oleObj>
              </mc:Choice>
              <mc:Fallback>
                <p:oleObj name="Equation" r:id="rId9" imgW="1282680" imgH="355320" progId="Equation.3">
                  <p:embed/>
                  <p:pic>
                    <p:nvPicPr>
                      <p:cNvPr id="33792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6043" y="4111568"/>
                        <a:ext cx="1879460" cy="517198"/>
                      </a:xfrm>
                      <a:prstGeom prst="rect">
                        <a:avLst/>
                      </a:prstGeom>
                      <a:noFill/>
                      <a:ln>
                        <a:noFill/>
                      </a:ln>
                      <a:effectLst/>
                    </p:spPr>
                  </p:pic>
                </p:oleObj>
              </mc:Fallback>
            </mc:AlternateContent>
          </a:graphicData>
        </a:graphic>
      </p:graphicFrame>
      <p:sp>
        <p:nvSpPr>
          <p:cNvPr id="105" name="Date Placeholder 104"/>
          <p:cNvSpPr>
            <a:spLocks noGrp="1"/>
          </p:cNvSpPr>
          <p:nvPr>
            <p:ph type="dt" sz="half" idx="2"/>
          </p:nvPr>
        </p:nvSpPr>
        <p:spPr/>
        <p:txBody>
          <a:bodyPr/>
          <a:lstStyle/>
          <a:p>
            <a:r>
              <a:rPr lang="en-001"/>
              <a:t>22.11.2023</a:t>
            </a:r>
            <a:endParaRPr lang="en-US" dirty="0"/>
          </a:p>
        </p:txBody>
      </p:sp>
      <p:sp>
        <p:nvSpPr>
          <p:cNvPr id="108" name="Footer Placeholder 107"/>
          <p:cNvSpPr>
            <a:spLocks noGrp="1"/>
          </p:cNvSpPr>
          <p:nvPr>
            <p:ph type="ftr" sz="quarter" idx="3"/>
          </p:nvPr>
        </p:nvSpPr>
        <p:spPr/>
        <p:txBody>
          <a:bodyPr/>
          <a:lstStyle/>
          <a:p>
            <a:r>
              <a:rPr lang="es-ES"/>
              <a:t>SIMDET 2023 - Michael Moll, CERN</a:t>
            </a:r>
            <a:endParaRPr lang="en-US" dirty="0"/>
          </a:p>
        </p:txBody>
      </p:sp>
      <p:sp>
        <p:nvSpPr>
          <p:cNvPr id="110" name="Slide Number Placeholder 109"/>
          <p:cNvSpPr>
            <a:spLocks noGrp="1"/>
          </p:cNvSpPr>
          <p:nvPr>
            <p:ph type="sldNum" sz="quarter" idx="4"/>
          </p:nvPr>
        </p:nvSpPr>
        <p:spPr/>
        <p:txBody>
          <a:bodyPr/>
          <a:lstStyle/>
          <a:p>
            <a:fld id="{17918391-D411-FE40-AAD7-861AE5233E0E}" type="slidenum">
              <a:rPr lang="en-US" smtClean="0"/>
              <a:pPr/>
              <a:t>12</a:t>
            </a:fld>
            <a:endParaRPr lang="en-US" dirty="0"/>
          </a:p>
        </p:txBody>
      </p:sp>
    </p:spTree>
    <p:extLst>
      <p:ext uri="{BB962C8B-B14F-4D97-AF65-F5344CB8AC3E}">
        <p14:creationId xmlns:p14="http://schemas.microsoft.com/office/powerpoint/2010/main" val="2677000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Reverse biased p-n junction</a:t>
            </a:r>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13</a:t>
            </a:fld>
            <a:endParaRPr lang="en-US" dirty="0"/>
          </a:p>
        </p:txBody>
      </p:sp>
      <p:sp>
        <p:nvSpPr>
          <p:cNvPr id="8" name="Text Box 3"/>
          <p:cNvSpPr txBox="1">
            <a:spLocks noChangeArrowheads="1"/>
          </p:cNvSpPr>
          <p:nvPr/>
        </p:nvSpPr>
        <p:spPr bwMode="auto">
          <a:xfrm>
            <a:off x="533860" y="980521"/>
            <a:ext cx="2253000" cy="923330"/>
          </a:xfrm>
          <a:prstGeom prst="rect">
            <a:avLst/>
          </a:prstGeom>
          <a:noFill/>
          <a:ln w="15875">
            <a:solidFill>
              <a:srgbClr val="0000FF"/>
            </a:solidFill>
            <a:miter lim="800000"/>
            <a:headEnd/>
            <a:tailEnd/>
          </a:ln>
          <a:effectLst/>
        </p:spPr>
        <p:txBody>
          <a:bodyPr wrap="square">
            <a:spAutoFit/>
          </a:bodyPr>
          <a:lstStyle/>
          <a:p>
            <a:pPr eaLnBrk="0" hangingPunct="0">
              <a:lnSpc>
                <a:spcPct val="100000"/>
              </a:lnSpc>
              <a:spcBef>
                <a:spcPct val="50000"/>
              </a:spcBef>
            </a:pPr>
            <a:r>
              <a:rPr lang="en-US" sz="1400" dirty="0">
                <a:latin typeface="Times New Roman" pitchFamily="18" charset="0"/>
              </a:rPr>
              <a:t> </a:t>
            </a:r>
            <a:r>
              <a:rPr lang="en-US" dirty="0">
                <a:latin typeface="Times New Roman" pitchFamily="18" charset="0"/>
              </a:rPr>
              <a:t>Poisson’s equation</a:t>
            </a:r>
          </a:p>
          <a:p>
            <a:pPr eaLnBrk="0" hangingPunct="0">
              <a:lnSpc>
                <a:spcPct val="100000"/>
              </a:lnSpc>
              <a:spcBef>
                <a:spcPct val="50000"/>
              </a:spcBef>
            </a:pPr>
            <a:endParaRPr lang="en-US" sz="2400" dirty="0">
              <a:latin typeface="Times New Roman" pitchFamily="18" charset="0"/>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3064581347"/>
              </p:ext>
            </p:extLst>
          </p:nvPr>
        </p:nvGraphicFramePr>
        <p:xfrm>
          <a:off x="804781" y="1310127"/>
          <a:ext cx="1752600" cy="593725"/>
        </p:xfrm>
        <a:graphic>
          <a:graphicData uri="http://schemas.openxmlformats.org/presentationml/2006/ole">
            <mc:AlternateContent xmlns:mc="http://schemas.openxmlformats.org/markup-compatibility/2006">
              <mc:Choice xmlns:v="urn:schemas-microsoft-com:vml" Requires="v">
                <p:oleObj name="Equation" r:id="rId2" imgW="1346040" imgH="457200" progId="Equation.3">
                  <p:embed/>
                </p:oleObj>
              </mc:Choice>
              <mc:Fallback>
                <p:oleObj name="Equation" r:id="rId2" imgW="1346040" imgH="457200" progId="Equation.3">
                  <p:embed/>
                  <p:pic>
                    <p:nvPicPr>
                      <p:cNvPr id="33894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81" y="1310127"/>
                        <a:ext cx="1752600"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105" descr="electric field"/>
          <p:cNvPicPr>
            <a:picLocks noChangeAspect="1" noChangeArrowheads="1"/>
          </p:cNvPicPr>
          <p:nvPr/>
        </p:nvPicPr>
        <p:blipFill>
          <a:blip r:embed="rId4" cstate="print"/>
          <a:srcRect/>
          <a:stretch>
            <a:fillRect/>
          </a:stretch>
        </p:blipFill>
        <p:spPr bwMode="auto">
          <a:xfrm>
            <a:off x="2416846" y="1976403"/>
            <a:ext cx="2632075" cy="4321175"/>
          </a:xfrm>
          <a:prstGeom prst="rect">
            <a:avLst/>
          </a:prstGeom>
          <a:noFill/>
        </p:spPr>
      </p:pic>
      <p:sp>
        <p:nvSpPr>
          <p:cNvPr id="11" name="Text Box 7"/>
          <p:cNvSpPr txBox="1">
            <a:spLocks noChangeArrowheads="1"/>
          </p:cNvSpPr>
          <p:nvPr/>
        </p:nvSpPr>
        <p:spPr bwMode="auto">
          <a:xfrm>
            <a:off x="925382" y="2020852"/>
            <a:ext cx="1828800" cy="3477875"/>
          </a:xfrm>
          <a:prstGeom prst="rect">
            <a:avLst/>
          </a:prstGeom>
          <a:noFill/>
          <a:ln w="9525">
            <a:noFill/>
            <a:miter lim="800000"/>
            <a:headEnd/>
            <a:tailEnd/>
          </a:ln>
          <a:effectLst/>
        </p:spPr>
        <p:txBody>
          <a:bodyPr>
            <a:spAutoFit/>
          </a:bodyPr>
          <a:lstStyle/>
          <a:p>
            <a:pPr eaLnBrk="0" hangingPunct="0">
              <a:lnSpc>
                <a:spcPct val="100000"/>
              </a:lnSpc>
              <a:spcBef>
                <a:spcPct val="0"/>
              </a:spcBef>
            </a:pPr>
            <a:r>
              <a:rPr lang="en-US" dirty="0"/>
              <a:t>Electrical </a:t>
            </a:r>
            <a:br>
              <a:rPr lang="en-US" dirty="0"/>
            </a:br>
            <a:r>
              <a:rPr lang="en-US" dirty="0"/>
              <a:t>charge density</a:t>
            </a:r>
          </a:p>
          <a:p>
            <a:pPr eaLnBrk="0" hangingPunct="0">
              <a:lnSpc>
                <a:spcPct val="100000"/>
              </a:lnSpc>
              <a:spcBef>
                <a:spcPct val="0"/>
              </a:spcBef>
            </a:pPr>
            <a:endParaRPr lang="en-US" sz="1400" b="1" dirty="0">
              <a:solidFill>
                <a:srgbClr val="000000"/>
              </a:solidFill>
              <a:effectLst>
                <a:outerShdw blurRad="38100" dist="38100" dir="2700000" algn="tl">
                  <a:srgbClr val="FFFFFF"/>
                </a:outerShdw>
              </a:effectLst>
            </a:endParaRPr>
          </a:p>
          <a:p>
            <a:pPr eaLnBrk="0" hangingPunct="0">
              <a:lnSpc>
                <a:spcPct val="100000"/>
              </a:lnSpc>
              <a:spcBef>
                <a:spcPct val="0"/>
              </a:spcBef>
            </a:pPr>
            <a:endParaRPr lang="en-US" sz="1400" b="1" dirty="0">
              <a:solidFill>
                <a:srgbClr val="000000"/>
              </a:solidFill>
              <a:effectLst>
                <a:outerShdw blurRad="38100" dist="38100" dir="2700000" algn="tl">
                  <a:srgbClr val="FFFFFF"/>
                </a:outerShdw>
              </a:effectLst>
            </a:endParaRPr>
          </a:p>
          <a:p>
            <a:pPr eaLnBrk="0" hangingPunct="0">
              <a:lnSpc>
                <a:spcPct val="100000"/>
              </a:lnSpc>
              <a:spcBef>
                <a:spcPct val="0"/>
              </a:spcBef>
            </a:pPr>
            <a:endParaRPr lang="en-US" sz="1400" b="1" dirty="0">
              <a:solidFill>
                <a:srgbClr val="000000"/>
              </a:solidFill>
              <a:effectLst>
                <a:outerShdw blurRad="38100" dist="38100" dir="2700000" algn="tl">
                  <a:srgbClr val="FFFFFF"/>
                </a:outerShdw>
              </a:effectLst>
            </a:endParaRPr>
          </a:p>
          <a:p>
            <a:pPr eaLnBrk="0" hangingPunct="0">
              <a:lnSpc>
                <a:spcPct val="100000"/>
              </a:lnSpc>
              <a:spcBef>
                <a:spcPct val="0"/>
              </a:spcBef>
            </a:pPr>
            <a:endParaRPr lang="en-US" sz="1400" b="1" dirty="0">
              <a:solidFill>
                <a:srgbClr val="000000"/>
              </a:solidFill>
              <a:effectLst>
                <a:outerShdw blurRad="38100" dist="38100" dir="2700000" algn="tl">
                  <a:srgbClr val="FFFFFF"/>
                </a:outerShdw>
              </a:effectLst>
            </a:endParaRPr>
          </a:p>
          <a:p>
            <a:pPr eaLnBrk="0" hangingPunct="0">
              <a:lnSpc>
                <a:spcPct val="100000"/>
              </a:lnSpc>
              <a:spcBef>
                <a:spcPct val="0"/>
              </a:spcBef>
            </a:pPr>
            <a:r>
              <a:rPr lang="en-US" dirty="0"/>
              <a:t>Electrical </a:t>
            </a:r>
            <a:br>
              <a:rPr lang="en-US" dirty="0"/>
            </a:br>
            <a:r>
              <a:rPr lang="en-US" dirty="0"/>
              <a:t>field strength</a:t>
            </a:r>
          </a:p>
          <a:p>
            <a:pPr eaLnBrk="0" hangingPunct="0">
              <a:lnSpc>
                <a:spcPct val="100000"/>
              </a:lnSpc>
              <a:spcBef>
                <a:spcPct val="0"/>
              </a:spcBef>
            </a:pPr>
            <a:endParaRPr lang="en-US" sz="1400" b="1" dirty="0">
              <a:solidFill>
                <a:srgbClr val="000000"/>
              </a:solidFill>
              <a:effectLst>
                <a:outerShdw blurRad="38100" dist="38100" dir="2700000" algn="tl">
                  <a:srgbClr val="FFFFFF"/>
                </a:outerShdw>
              </a:effectLst>
            </a:endParaRPr>
          </a:p>
          <a:p>
            <a:pPr eaLnBrk="0" hangingPunct="0">
              <a:lnSpc>
                <a:spcPct val="100000"/>
              </a:lnSpc>
              <a:spcBef>
                <a:spcPct val="0"/>
              </a:spcBef>
            </a:pPr>
            <a:endParaRPr lang="en-US" sz="1400" b="1" dirty="0">
              <a:solidFill>
                <a:srgbClr val="000000"/>
              </a:solidFill>
              <a:effectLst>
                <a:outerShdw blurRad="38100" dist="38100" dir="2700000" algn="tl">
                  <a:srgbClr val="FFFFFF"/>
                </a:outerShdw>
              </a:effectLst>
            </a:endParaRPr>
          </a:p>
          <a:p>
            <a:pPr eaLnBrk="0" hangingPunct="0">
              <a:lnSpc>
                <a:spcPct val="100000"/>
              </a:lnSpc>
              <a:spcBef>
                <a:spcPct val="0"/>
              </a:spcBef>
            </a:pPr>
            <a:endParaRPr lang="en-US" sz="1400" b="1" dirty="0">
              <a:solidFill>
                <a:srgbClr val="0000FF"/>
              </a:solidFill>
              <a:effectLst>
                <a:outerShdw blurRad="38100" dist="38100" dir="2700000" algn="tl">
                  <a:srgbClr val="000000"/>
                </a:outerShdw>
              </a:effectLst>
            </a:endParaRPr>
          </a:p>
          <a:p>
            <a:pPr eaLnBrk="0" hangingPunct="0">
              <a:lnSpc>
                <a:spcPct val="100000"/>
              </a:lnSpc>
              <a:spcBef>
                <a:spcPct val="0"/>
              </a:spcBef>
            </a:pPr>
            <a:endParaRPr lang="en-US" sz="1400" b="1" dirty="0">
              <a:solidFill>
                <a:srgbClr val="0000FF"/>
              </a:solidFill>
              <a:effectLst>
                <a:outerShdw blurRad="38100" dist="38100" dir="2700000" algn="tl">
                  <a:srgbClr val="000000"/>
                </a:outerShdw>
              </a:effectLst>
            </a:endParaRPr>
          </a:p>
          <a:p>
            <a:pPr eaLnBrk="0" hangingPunct="0">
              <a:lnSpc>
                <a:spcPct val="100000"/>
              </a:lnSpc>
              <a:spcBef>
                <a:spcPct val="0"/>
              </a:spcBef>
            </a:pPr>
            <a:r>
              <a:rPr lang="en-US" dirty="0"/>
              <a:t>Electron </a:t>
            </a:r>
            <a:br>
              <a:rPr lang="en-US" dirty="0"/>
            </a:br>
            <a:r>
              <a:rPr lang="en-US" dirty="0"/>
              <a:t>potential energy</a:t>
            </a:r>
          </a:p>
        </p:txBody>
      </p:sp>
      <p:pic>
        <p:nvPicPr>
          <p:cNvPr id="12" name="Picture 113" descr="diode-simple-05-03-22"/>
          <p:cNvPicPr>
            <a:picLocks noChangeAspect="1" noChangeArrowheads="1"/>
          </p:cNvPicPr>
          <p:nvPr/>
        </p:nvPicPr>
        <p:blipFill>
          <a:blip r:embed="rId5" cstate="print"/>
          <a:srcRect/>
          <a:stretch>
            <a:fillRect/>
          </a:stretch>
        </p:blipFill>
        <p:spPr bwMode="auto">
          <a:xfrm>
            <a:off x="3237295" y="1224954"/>
            <a:ext cx="1512887" cy="723900"/>
          </a:xfrm>
          <a:prstGeom prst="rect">
            <a:avLst/>
          </a:prstGeom>
          <a:noFill/>
        </p:spPr>
      </p:pic>
      <p:sp>
        <p:nvSpPr>
          <p:cNvPr id="13" name="Text Box 8"/>
          <p:cNvSpPr txBox="1">
            <a:spLocks noChangeArrowheads="1"/>
          </p:cNvSpPr>
          <p:nvPr/>
        </p:nvSpPr>
        <p:spPr bwMode="auto">
          <a:xfrm>
            <a:off x="4750182" y="805183"/>
            <a:ext cx="2819400" cy="523220"/>
          </a:xfrm>
          <a:prstGeom prst="rect">
            <a:avLst/>
          </a:prstGeom>
          <a:noFill/>
          <a:ln w="9525">
            <a:noFill/>
            <a:miter lim="800000"/>
            <a:headEnd/>
            <a:tailEnd/>
          </a:ln>
          <a:effectLst/>
        </p:spPr>
        <p:txBody>
          <a:bodyPr>
            <a:spAutoFit/>
          </a:bodyPr>
          <a:lstStyle/>
          <a:p>
            <a:pPr eaLnBrk="0" hangingPunct="0">
              <a:lnSpc>
                <a:spcPct val="100000"/>
              </a:lnSpc>
              <a:spcBef>
                <a:spcPct val="50000"/>
              </a:spcBef>
            </a:pPr>
            <a:r>
              <a:rPr lang="en-US" sz="1400" dirty="0">
                <a:latin typeface="Times New Roman" pitchFamily="18" charset="0"/>
              </a:rPr>
              <a:t>Positive space charge, N</a:t>
            </a:r>
            <a:r>
              <a:rPr lang="en-US" sz="1400" baseline="-25000" dirty="0">
                <a:latin typeface="Times New Roman" pitchFamily="18" charset="0"/>
              </a:rPr>
              <a:t>eff</a:t>
            </a:r>
            <a:r>
              <a:rPr lang="en-US" sz="1400" dirty="0">
                <a:latin typeface="Times New Roman" pitchFamily="18" charset="0"/>
              </a:rPr>
              <a:t> =[P]</a:t>
            </a:r>
            <a:br>
              <a:rPr lang="en-US" sz="1400" dirty="0">
                <a:latin typeface="Times New Roman" pitchFamily="18" charset="0"/>
              </a:rPr>
            </a:br>
            <a:r>
              <a:rPr lang="en-US" sz="1400" dirty="0">
                <a:latin typeface="Times New Roman" pitchFamily="18" charset="0"/>
              </a:rPr>
              <a:t>(ionized Phosphorus atoms)</a:t>
            </a:r>
          </a:p>
        </p:txBody>
      </p:sp>
      <p:sp>
        <p:nvSpPr>
          <p:cNvPr id="14" name="Line 11"/>
          <p:cNvSpPr>
            <a:spLocks noChangeShapeType="1"/>
          </p:cNvSpPr>
          <p:nvPr/>
        </p:nvSpPr>
        <p:spPr bwMode="auto">
          <a:xfrm flipH="1">
            <a:off x="3959113" y="1036864"/>
            <a:ext cx="791067" cy="455734"/>
          </a:xfrm>
          <a:prstGeom prst="line">
            <a:avLst/>
          </a:prstGeom>
          <a:noFill/>
          <a:ln w="9525">
            <a:solidFill>
              <a:schemeClr val="tx1"/>
            </a:solidFill>
            <a:round/>
            <a:headEnd/>
            <a:tailEnd type="triangle" w="med" len="med"/>
          </a:ln>
          <a:effectLst/>
        </p:spPr>
        <p:txBody>
          <a:bodyPr/>
          <a:lstStyle/>
          <a:p>
            <a:endParaRPr lang="en-US"/>
          </a:p>
        </p:txBody>
      </p:sp>
      <p:sp>
        <p:nvSpPr>
          <p:cNvPr id="15" name="Text Box 112"/>
          <p:cNvSpPr txBox="1">
            <a:spLocks noChangeArrowheads="1"/>
          </p:cNvSpPr>
          <p:nvPr/>
        </p:nvSpPr>
        <p:spPr bwMode="auto">
          <a:xfrm>
            <a:off x="4841689" y="1482090"/>
            <a:ext cx="2819400" cy="523220"/>
          </a:xfrm>
          <a:prstGeom prst="rect">
            <a:avLst/>
          </a:prstGeom>
          <a:noFill/>
          <a:ln w="9525">
            <a:noFill/>
            <a:miter lim="800000"/>
            <a:headEnd/>
            <a:tailEnd/>
          </a:ln>
          <a:effectLst/>
        </p:spPr>
        <p:txBody>
          <a:bodyPr>
            <a:spAutoFit/>
          </a:bodyPr>
          <a:lstStyle/>
          <a:p>
            <a:pPr eaLnBrk="0" hangingPunct="0">
              <a:lnSpc>
                <a:spcPct val="100000"/>
              </a:lnSpc>
              <a:spcBef>
                <a:spcPct val="50000"/>
              </a:spcBef>
            </a:pPr>
            <a:r>
              <a:rPr lang="en-US" sz="1400" dirty="0">
                <a:latin typeface="Times New Roman" pitchFamily="18" charset="0"/>
              </a:rPr>
              <a:t>neutral bulk</a:t>
            </a:r>
            <a:br>
              <a:rPr lang="en-US" sz="1400" dirty="0">
                <a:latin typeface="Times New Roman" pitchFamily="18" charset="0"/>
              </a:rPr>
            </a:br>
            <a:r>
              <a:rPr lang="en-US" sz="1400" dirty="0">
                <a:latin typeface="Times New Roman" pitchFamily="18" charset="0"/>
              </a:rPr>
              <a:t>(no electric field)</a:t>
            </a:r>
          </a:p>
        </p:txBody>
      </p:sp>
      <p:sp>
        <p:nvSpPr>
          <p:cNvPr id="16" name="Line 114"/>
          <p:cNvSpPr>
            <a:spLocks noChangeShapeType="1"/>
          </p:cNvSpPr>
          <p:nvPr/>
        </p:nvSpPr>
        <p:spPr bwMode="auto">
          <a:xfrm flipH="1" flipV="1">
            <a:off x="4461256" y="1557398"/>
            <a:ext cx="416485" cy="59748"/>
          </a:xfrm>
          <a:prstGeom prst="line">
            <a:avLst/>
          </a:prstGeom>
          <a:noFill/>
          <a:ln w="9525">
            <a:solidFill>
              <a:schemeClr val="tx1"/>
            </a:solidFill>
            <a:round/>
            <a:headEnd/>
            <a:tailEnd type="triangle" w="med" len="med"/>
          </a:ln>
          <a:effectLst/>
        </p:spPr>
        <p:txBody>
          <a:bodyPr/>
          <a:lstStyle/>
          <a:p>
            <a:endParaRPr lang="en-US"/>
          </a:p>
        </p:txBody>
      </p:sp>
      <p:pic>
        <p:nvPicPr>
          <p:cNvPr id="17" name="Picture 16" descr="diode-mip-01-09-13"/>
          <p:cNvPicPr>
            <a:picLocks noChangeAspect="1" noChangeArrowheads="1"/>
          </p:cNvPicPr>
          <p:nvPr/>
        </p:nvPicPr>
        <p:blipFill>
          <a:blip r:embed="rId6" cstate="print"/>
          <a:srcRect/>
          <a:stretch>
            <a:fillRect/>
          </a:stretch>
        </p:blipFill>
        <p:spPr bwMode="auto">
          <a:xfrm>
            <a:off x="7111303" y="1846866"/>
            <a:ext cx="4346575" cy="1517650"/>
          </a:xfrm>
          <a:prstGeom prst="rect">
            <a:avLst/>
          </a:prstGeom>
          <a:noFill/>
        </p:spPr>
      </p:pic>
      <p:sp>
        <p:nvSpPr>
          <p:cNvPr id="18" name="Content Placeholder 2"/>
          <p:cNvSpPr>
            <a:spLocks noGrp="1"/>
          </p:cNvSpPr>
          <p:nvPr>
            <p:ph idx="1"/>
          </p:nvPr>
        </p:nvSpPr>
        <p:spPr>
          <a:xfrm>
            <a:off x="7180455" y="3598715"/>
            <a:ext cx="3918635" cy="729023"/>
          </a:xfrm>
        </p:spPr>
        <p:txBody>
          <a:bodyPr>
            <a:normAutofit/>
          </a:bodyPr>
          <a:lstStyle/>
          <a:p>
            <a:r>
              <a:rPr lang="en-US" sz="1800" dirty="0"/>
              <a:t>Full charge collection only for </a:t>
            </a:r>
            <a:br>
              <a:rPr lang="en-US" sz="1800" dirty="0"/>
            </a:br>
            <a:r>
              <a:rPr lang="en-US" sz="1800" dirty="0"/>
              <a:t> </a:t>
            </a:r>
            <a:r>
              <a:rPr lang="en-US" sz="1800" i="1" dirty="0"/>
              <a:t>fully depleted detector </a:t>
            </a:r>
            <a:r>
              <a:rPr lang="en-US" sz="1800" dirty="0"/>
              <a:t>(V</a:t>
            </a:r>
            <a:r>
              <a:rPr lang="en-US" sz="1800" baseline="-25000" dirty="0"/>
              <a:t>B</a:t>
            </a:r>
            <a:r>
              <a:rPr lang="en-US" sz="1800" dirty="0"/>
              <a:t>&gt;</a:t>
            </a:r>
            <a:r>
              <a:rPr lang="en-US" sz="1800" dirty="0" err="1"/>
              <a:t>V</a:t>
            </a:r>
            <a:r>
              <a:rPr lang="en-US" sz="1800" baseline="-25000" dirty="0" err="1"/>
              <a:t>dep</a:t>
            </a:r>
            <a:r>
              <a:rPr lang="en-US" sz="1800" dirty="0"/>
              <a:t>)</a:t>
            </a:r>
          </a:p>
        </p:txBody>
      </p:sp>
      <p:sp>
        <p:nvSpPr>
          <p:cNvPr id="19" name="Content Placeholder 2"/>
          <p:cNvSpPr txBox="1">
            <a:spLocks/>
          </p:cNvSpPr>
          <p:nvPr/>
        </p:nvSpPr>
        <p:spPr>
          <a:xfrm>
            <a:off x="7366422" y="1117578"/>
            <a:ext cx="3918635" cy="729023"/>
          </a:xfrm>
          <a:prstGeom prst="rect">
            <a:avLst/>
          </a:prstGeom>
        </p:spPr>
        <p:txBody>
          <a:bodyPr vert="horz" lIns="91440" tIns="45720" rIns="91440" bIns="45720" rtlCol="0">
            <a:normAutofit/>
          </a:bodyPr>
          <a:lstStyle/>
          <a:p>
            <a:pPr marL="168275" indent="-168275">
              <a:spcBef>
                <a:spcPct val="20000"/>
              </a:spcBef>
              <a:buClr>
                <a:schemeClr val="tx1"/>
              </a:buClr>
              <a:buSzPct val="110000"/>
              <a:buFont typeface="Arial" pitchFamily="34" charset="0"/>
              <a:buChar char="•"/>
              <a:defRPr/>
            </a:pPr>
            <a:r>
              <a:rPr lang="en-US" dirty="0"/>
              <a:t>Depleted zone growth with increasing voltage </a:t>
            </a:r>
            <a:r>
              <a:rPr lang="en-US" dirty="0">
                <a:latin typeface="Arial" pitchFamily="34" charset="0"/>
                <a:cs typeface="Arial" pitchFamily="34" charset="0"/>
              </a:rPr>
              <a:t>(             )</a:t>
            </a:r>
          </a:p>
        </p:txBody>
      </p:sp>
      <p:graphicFrame>
        <p:nvGraphicFramePr>
          <p:cNvPr id="20" name="Object 3"/>
          <p:cNvGraphicFramePr>
            <a:graphicFrameLocks noChangeAspect="1"/>
          </p:cNvGraphicFramePr>
          <p:nvPr>
            <p:extLst>
              <p:ext uri="{D42A27DB-BD31-4B8C-83A1-F6EECF244321}">
                <p14:modId xmlns:p14="http://schemas.microsoft.com/office/powerpoint/2010/main" val="2414838607"/>
              </p:ext>
            </p:extLst>
          </p:nvPr>
        </p:nvGraphicFramePr>
        <p:xfrm>
          <a:off x="9601344" y="1635959"/>
          <a:ext cx="824502" cy="355566"/>
        </p:xfrm>
        <a:graphic>
          <a:graphicData uri="http://schemas.openxmlformats.org/presentationml/2006/ole">
            <mc:AlternateContent xmlns:mc="http://schemas.openxmlformats.org/markup-compatibility/2006">
              <mc:Choice xmlns:v="urn:schemas-microsoft-com:vml" Requires="v">
                <p:oleObj name="Equation" r:id="rId7" imgW="583920" imgH="253800" progId="Equation.3">
                  <p:embed/>
                </p:oleObj>
              </mc:Choice>
              <mc:Fallback>
                <p:oleObj name="Equation" r:id="rId7" imgW="583920" imgH="253800" progId="Equation.3">
                  <p:embed/>
                  <p:pic>
                    <p:nvPicPr>
                      <p:cNvPr id="3389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1344" y="1635959"/>
                        <a:ext cx="824502" cy="35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 name="Object 22"/>
          <p:cNvGraphicFramePr>
            <a:graphicFrameLocks noChangeAspect="1"/>
          </p:cNvGraphicFramePr>
          <p:nvPr>
            <p:extLst>
              <p:ext uri="{D42A27DB-BD31-4B8C-83A1-F6EECF244321}">
                <p14:modId xmlns:p14="http://schemas.microsoft.com/office/powerpoint/2010/main" val="1396239957"/>
              </p:ext>
            </p:extLst>
          </p:nvPr>
        </p:nvGraphicFramePr>
        <p:xfrm>
          <a:off x="8146545" y="4698670"/>
          <a:ext cx="2362200" cy="823913"/>
        </p:xfrm>
        <a:graphic>
          <a:graphicData uri="http://schemas.openxmlformats.org/presentationml/2006/ole">
            <mc:AlternateContent xmlns:mc="http://schemas.openxmlformats.org/markup-compatibility/2006">
              <mc:Choice xmlns:v="urn:schemas-microsoft-com:vml" Requires="v">
                <p:oleObj name="Equation" r:id="rId9" imgW="1231560" imgH="431640" progId="Equation.3">
                  <p:embed/>
                </p:oleObj>
              </mc:Choice>
              <mc:Fallback>
                <p:oleObj name="Equation" r:id="rId9" imgW="1231560" imgH="431640" progId="Equation.3">
                  <p:embed/>
                  <p:pic>
                    <p:nvPicPr>
                      <p:cNvPr id="17" name="Object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6545" y="4698670"/>
                        <a:ext cx="2362200" cy="82391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Text Box 23"/>
          <p:cNvSpPr txBox="1">
            <a:spLocks noChangeArrowheads="1"/>
          </p:cNvSpPr>
          <p:nvPr/>
        </p:nvSpPr>
        <p:spPr bwMode="auto">
          <a:xfrm>
            <a:off x="7731387" y="5611719"/>
            <a:ext cx="3611277" cy="369332"/>
          </a:xfrm>
          <a:prstGeom prst="rect">
            <a:avLst/>
          </a:prstGeom>
          <a:noFill/>
          <a:ln w="9525">
            <a:noFill/>
            <a:miter lim="800000"/>
            <a:headEnd/>
            <a:tailEnd/>
          </a:ln>
          <a:effectLst/>
        </p:spPr>
        <p:txBody>
          <a:bodyPr wrap="square">
            <a:spAutoFit/>
          </a:bodyPr>
          <a:lstStyle/>
          <a:p>
            <a:pPr eaLnBrk="0" hangingPunct="0">
              <a:lnSpc>
                <a:spcPct val="100000"/>
              </a:lnSpc>
              <a:spcBef>
                <a:spcPct val="50000"/>
              </a:spcBef>
            </a:pPr>
            <a:r>
              <a:rPr lang="en-US" b="1" i="1" dirty="0">
                <a:solidFill>
                  <a:srgbClr val="FF0000"/>
                </a:solidFill>
                <a:latin typeface="Times New Roman" pitchFamily="18" charset="0"/>
              </a:rPr>
              <a:t>effective space charge density N</a:t>
            </a:r>
            <a:r>
              <a:rPr lang="en-US" b="1" i="1" baseline="-25000" dirty="0">
                <a:solidFill>
                  <a:srgbClr val="FF0000"/>
                </a:solidFill>
                <a:latin typeface="Times New Roman" pitchFamily="18" charset="0"/>
              </a:rPr>
              <a:t>eff</a:t>
            </a:r>
            <a:endParaRPr lang="en-US" baseline="-25000" dirty="0">
              <a:latin typeface="Times New Roman" pitchFamily="18" charset="0"/>
            </a:endParaRPr>
          </a:p>
        </p:txBody>
      </p:sp>
      <p:sp>
        <p:nvSpPr>
          <p:cNvPr id="23" name="Line 24"/>
          <p:cNvSpPr>
            <a:spLocks noChangeShapeType="1"/>
          </p:cNvSpPr>
          <p:nvPr/>
        </p:nvSpPr>
        <p:spPr bwMode="auto">
          <a:xfrm flipV="1">
            <a:off x="9297428" y="5292152"/>
            <a:ext cx="352480" cy="431639"/>
          </a:xfrm>
          <a:prstGeom prst="line">
            <a:avLst/>
          </a:prstGeom>
          <a:noFill/>
          <a:ln w="22225">
            <a:solidFill>
              <a:srgbClr val="FF0000"/>
            </a:solidFill>
            <a:round/>
            <a:headEnd/>
            <a:tailEnd type="triangle" w="med" len="med"/>
          </a:ln>
          <a:effectLst/>
        </p:spPr>
        <p:txBody>
          <a:bodyPr wrap="none" anchor="ctr"/>
          <a:lstStyle/>
          <a:p>
            <a:endParaRPr lang="en-US"/>
          </a:p>
        </p:txBody>
      </p:sp>
      <p:sp>
        <p:nvSpPr>
          <p:cNvPr id="24" name="Text Box 25"/>
          <p:cNvSpPr txBox="1">
            <a:spLocks noChangeArrowheads="1"/>
          </p:cNvSpPr>
          <p:nvPr/>
        </p:nvSpPr>
        <p:spPr bwMode="auto">
          <a:xfrm>
            <a:off x="6683807" y="4276081"/>
            <a:ext cx="2455966" cy="369332"/>
          </a:xfrm>
          <a:prstGeom prst="rect">
            <a:avLst/>
          </a:prstGeom>
          <a:noFill/>
          <a:ln w="9525">
            <a:noFill/>
            <a:miter lim="800000"/>
            <a:headEnd/>
            <a:tailEnd/>
          </a:ln>
          <a:effectLst/>
        </p:spPr>
        <p:txBody>
          <a:bodyPr wrap="square">
            <a:spAutoFit/>
          </a:bodyPr>
          <a:lstStyle/>
          <a:p>
            <a:pPr eaLnBrk="0" hangingPunct="0">
              <a:lnSpc>
                <a:spcPct val="100000"/>
              </a:lnSpc>
              <a:spcBef>
                <a:spcPct val="50000"/>
              </a:spcBef>
            </a:pPr>
            <a:r>
              <a:rPr lang="en-US" b="1" i="1" dirty="0">
                <a:solidFill>
                  <a:srgbClr val="FF0000"/>
                </a:solidFill>
                <a:latin typeface="Times New Roman" pitchFamily="18" charset="0"/>
              </a:rPr>
              <a:t>depletion voltage </a:t>
            </a:r>
            <a:r>
              <a:rPr lang="en-US" b="1" i="1" dirty="0" err="1">
                <a:solidFill>
                  <a:srgbClr val="FF0000"/>
                </a:solidFill>
                <a:latin typeface="Times New Roman" pitchFamily="18" charset="0"/>
              </a:rPr>
              <a:t>V</a:t>
            </a:r>
            <a:r>
              <a:rPr lang="en-US" b="1" i="1" baseline="-25000" dirty="0" err="1">
                <a:solidFill>
                  <a:srgbClr val="FF0000"/>
                </a:solidFill>
                <a:latin typeface="Times New Roman" pitchFamily="18" charset="0"/>
              </a:rPr>
              <a:t>dep</a:t>
            </a:r>
            <a:endParaRPr lang="en-US" baseline="-25000" dirty="0">
              <a:latin typeface="Times New Roman" pitchFamily="18" charset="0"/>
            </a:endParaRPr>
          </a:p>
        </p:txBody>
      </p:sp>
      <p:sp>
        <p:nvSpPr>
          <p:cNvPr id="25" name="Line 26"/>
          <p:cNvSpPr>
            <a:spLocks noChangeShapeType="1"/>
          </p:cNvSpPr>
          <p:nvPr/>
        </p:nvSpPr>
        <p:spPr bwMode="auto">
          <a:xfrm>
            <a:off x="7435622" y="4642794"/>
            <a:ext cx="623442" cy="303719"/>
          </a:xfrm>
          <a:prstGeom prst="line">
            <a:avLst/>
          </a:prstGeom>
          <a:noFill/>
          <a:ln w="22225">
            <a:solidFill>
              <a:srgbClr val="FF0000"/>
            </a:solidFill>
            <a:round/>
            <a:headEnd/>
            <a:tailEnd type="triangle" w="med" len="med"/>
          </a:ln>
          <a:effectLst/>
        </p:spPr>
        <p:txBody>
          <a:bodyPr wrap="none" anchor="ctr"/>
          <a:lstStyle/>
          <a:p>
            <a:endParaRPr lang="en-US"/>
          </a:p>
        </p:txBody>
      </p:sp>
      <p:sp>
        <p:nvSpPr>
          <p:cNvPr id="26" name="Text Box 25"/>
          <p:cNvSpPr txBox="1">
            <a:spLocks noChangeArrowheads="1"/>
          </p:cNvSpPr>
          <p:nvPr/>
        </p:nvSpPr>
        <p:spPr bwMode="auto">
          <a:xfrm>
            <a:off x="9485529" y="4255228"/>
            <a:ext cx="2087562" cy="369332"/>
          </a:xfrm>
          <a:prstGeom prst="rect">
            <a:avLst/>
          </a:prstGeom>
          <a:noFill/>
          <a:ln w="9525">
            <a:noFill/>
            <a:miter lim="800000"/>
            <a:headEnd/>
            <a:tailEnd/>
          </a:ln>
          <a:effectLst/>
        </p:spPr>
        <p:txBody>
          <a:bodyPr wrap="square">
            <a:spAutoFit/>
          </a:bodyPr>
          <a:lstStyle/>
          <a:p>
            <a:pPr eaLnBrk="0" hangingPunct="0">
              <a:lnSpc>
                <a:spcPct val="100000"/>
              </a:lnSpc>
              <a:spcBef>
                <a:spcPct val="50000"/>
              </a:spcBef>
            </a:pPr>
            <a:r>
              <a:rPr lang="en-US" b="1" i="1" dirty="0">
                <a:solidFill>
                  <a:srgbClr val="FF0000"/>
                </a:solidFill>
                <a:latin typeface="Times New Roman" pitchFamily="18" charset="0"/>
              </a:rPr>
              <a:t>detector thickness d</a:t>
            </a:r>
            <a:endParaRPr lang="en-US" dirty="0">
              <a:latin typeface="Times New Roman" pitchFamily="18" charset="0"/>
            </a:endParaRPr>
          </a:p>
        </p:txBody>
      </p:sp>
      <p:sp>
        <p:nvSpPr>
          <p:cNvPr id="27" name="Line 24"/>
          <p:cNvSpPr>
            <a:spLocks noChangeShapeType="1"/>
          </p:cNvSpPr>
          <p:nvPr/>
        </p:nvSpPr>
        <p:spPr bwMode="auto">
          <a:xfrm flipH="1">
            <a:off x="10369483" y="4588674"/>
            <a:ext cx="451945" cy="262759"/>
          </a:xfrm>
          <a:prstGeom prst="line">
            <a:avLst/>
          </a:prstGeom>
          <a:noFill/>
          <a:ln w="22225">
            <a:solidFill>
              <a:srgbClr val="FF0000"/>
            </a:solidFill>
            <a:round/>
            <a:headEnd/>
            <a:tailEnd type="triangle" w="med" len="med"/>
          </a:ln>
          <a:effectLst/>
        </p:spPr>
        <p:txBody>
          <a:bodyPr wrap="none" anchor="ctr"/>
          <a:lstStyle/>
          <a:p>
            <a:endParaRPr lang="en-US"/>
          </a:p>
        </p:txBody>
      </p:sp>
    </p:spTree>
    <p:extLst>
      <p:ext uri="{BB962C8B-B14F-4D97-AF65-F5344CB8AC3E}">
        <p14:creationId xmlns:p14="http://schemas.microsoft.com/office/powerpoint/2010/main" val="3468457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Sided Strip Detector</a:t>
            </a:r>
          </a:p>
        </p:txBody>
      </p:sp>
      <p:sp>
        <p:nvSpPr>
          <p:cNvPr id="3" name="Content Placeholder 2"/>
          <p:cNvSpPr>
            <a:spLocks noGrp="1"/>
          </p:cNvSpPr>
          <p:nvPr>
            <p:ph idx="1"/>
          </p:nvPr>
        </p:nvSpPr>
        <p:spPr>
          <a:xfrm>
            <a:off x="1981200" y="1124496"/>
            <a:ext cx="8229600" cy="757137"/>
          </a:xfrm>
        </p:spPr>
        <p:txBody>
          <a:bodyPr/>
          <a:lstStyle/>
          <a:p>
            <a:pPr marL="169863" indent="-169863">
              <a:tabLst>
                <a:tab pos="441325" algn="l"/>
              </a:tabLst>
            </a:pPr>
            <a:r>
              <a:rPr lang="en-US" sz="1800" dirty="0">
                <a:sym typeface="Symbol" pitchFamily="18" charset="2"/>
              </a:rPr>
              <a:t>Segmentation of the p</a:t>
            </a:r>
            <a:r>
              <a:rPr lang="en-US" sz="1800" baseline="30000" dirty="0">
                <a:sym typeface="Symbol" pitchFamily="18" charset="2"/>
              </a:rPr>
              <a:t>+</a:t>
            </a:r>
            <a:r>
              <a:rPr lang="en-US" sz="1800" dirty="0">
                <a:sym typeface="Symbol" pitchFamily="18" charset="2"/>
              </a:rPr>
              <a:t> layer into strips (Diode Strip Detector) and connection of strips to individual read-out channels gives spatial information</a:t>
            </a:r>
            <a:endParaRPr lang="fr-FR" sz="1800" dirty="0">
              <a:sym typeface="Symbol" pitchFamily="18" charset="2"/>
            </a:endParaRPr>
          </a:p>
          <a:p>
            <a:endParaRPr lang="en-US" dirty="0"/>
          </a:p>
        </p:txBody>
      </p:sp>
      <p:grpSp>
        <p:nvGrpSpPr>
          <p:cNvPr id="4" name="Group 3"/>
          <p:cNvGrpSpPr/>
          <p:nvPr/>
        </p:nvGrpSpPr>
        <p:grpSpPr>
          <a:xfrm>
            <a:off x="1969171" y="1733419"/>
            <a:ext cx="8915884" cy="2868339"/>
            <a:chOff x="468313" y="1548086"/>
            <a:chExt cx="8704042" cy="2868339"/>
          </a:xfrm>
        </p:grpSpPr>
        <p:sp>
          <p:nvSpPr>
            <p:cNvPr id="5" name="Line 7"/>
            <p:cNvSpPr>
              <a:spLocks noChangeShapeType="1"/>
            </p:cNvSpPr>
            <p:nvPr/>
          </p:nvSpPr>
          <p:spPr bwMode="auto">
            <a:xfrm>
              <a:off x="3995738" y="2708275"/>
              <a:ext cx="0" cy="1223963"/>
            </a:xfrm>
            <a:prstGeom prst="line">
              <a:avLst/>
            </a:prstGeom>
            <a:noFill/>
            <a:ln w="28575">
              <a:solidFill>
                <a:srgbClr val="000000"/>
              </a:solidFill>
              <a:round/>
              <a:headEnd type="triangle" w="lg" len="lg"/>
              <a:tailEnd type="triangle" w="lg" len="lg"/>
            </a:ln>
            <a:effectLst/>
          </p:spPr>
          <p:txBody>
            <a:bodyPr wrap="none" anchor="ctr"/>
            <a:lstStyle/>
            <a:p>
              <a:endParaRPr lang="en-US"/>
            </a:p>
          </p:txBody>
        </p:sp>
        <p:sp>
          <p:nvSpPr>
            <p:cNvPr id="6" name="Rectangle 8"/>
            <p:cNvSpPr>
              <a:spLocks noChangeArrowheads="1"/>
            </p:cNvSpPr>
            <p:nvPr/>
          </p:nvSpPr>
          <p:spPr bwMode="auto">
            <a:xfrm>
              <a:off x="4060605" y="1910835"/>
              <a:ext cx="5111750" cy="369332"/>
            </a:xfrm>
            <a:prstGeom prst="rect">
              <a:avLst/>
            </a:prstGeom>
            <a:noFill/>
            <a:ln w="12700">
              <a:noFill/>
              <a:miter lim="800000"/>
              <a:headEnd/>
              <a:tailEnd/>
            </a:ln>
            <a:effectLst/>
          </p:spPr>
          <p:txBody>
            <a:bodyPr wrap="square" anchor="ctr">
              <a:spAutoFit/>
            </a:bodyPr>
            <a:lstStyle/>
            <a:p>
              <a:pPr eaLnBrk="0" hangingPunct="0">
                <a:lnSpc>
                  <a:spcPct val="100000"/>
                </a:lnSpc>
                <a:spcBef>
                  <a:spcPct val="0"/>
                </a:spcBef>
              </a:pPr>
              <a:r>
                <a:rPr lang="en-US" dirty="0">
                  <a:solidFill>
                    <a:srgbClr val="000000"/>
                  </a:solidFill>
                  <a:latin typeface="Arial" pitchFamily="34" charset="0"/>
                  <a:cs typeface="Arial" pitchFamily="34" charset="0"/>
                </a:rPr>
                <a:t>typical thickness: 300</a:t>
              </a:r>
              <a:r>
                <a:rPr lang="en-US" dirty="0">
                  <a:solidFill>
                    <a:srgbClr val="000000"/>
                  </a:solidFill>
                  <a:latin typeface="Symbol" pitchFamily="18" charset="2"/>
                  <a:cs typeface="Arial" pitchFamily="34" charset="0"/>
                </a:rPr>
                <a:t>m</a:t>
              </a:r>
              <a:r>
                <a:rPr lang="en-US" dirty="0">
                  <a:solidFill>
                    <a:srgbClr val="000000"/>
                  </a:solidFill>
                  <a:latin typeface="Arial" pitchFamily="34" charset="0"/>
                  <a:cs typeface="Arial" pitchFamily="34" charset="0"/>
                </a:rPr>
                <a:t>m  (150</a:t>
              </a:r>
              <a:r>
                <a:rPr lang="en-US" dirty="0">
                  <a:solidFill>
                    <a:srgbClr val="000000"/>
                  </a:solidFill>
                  <a:latin typeface="Arial" pitchFamily="34" charset="0"/>
                  <a:cs typeface="Arial" pitchFamily="34" charset="0"/>
                  <a:sym typeface="Symbol" pitchFamily="18" charset="2"/>
                </a:rPr>
                <a:t></a:t>
              </a:r>
              <a:r>
                <a:rPr lang="en-US" dirty="0">
                  <a:solidFill>
                    <a:srgbClr val="000000"/>
                  </a:solidFill>
                  <a:latin typeface="Arial" pitchFamily="34" charset="0"/>
                  <a:cs typeface="Arial" pitchFamily="34" charset="0"/>
                </a:rPr>
                <a:t>m-500</a:t>
              </a:r>
              <a:r>
                <a:rPr lang="en-US" dirty="0">
                  <a:solidFill>
                    <a:srgbClr val="000000"/>
                  </a:solidFill>
                  <a:latin typeface="Arial" pitchFamily="34" charset="0"/>
                  <a:cs typeface="Arial" pitchFamily="34" charset="0"/>
                  <a:sym typeface="Symbol" pitchFamily="18" charset="2"/>
                </a:rPr>
                <a:t></a:t>
              </a:r>
              <a:r>
                <a:rPr lang="en-US" dirty="0">
                  <a:solidFill>
                    <a:srgbClr val="000000"/>
                  </a:solidFill>
                  <a:latin typeface="Arial" pitchFamily="34" charset="0"/>
                  <a:cs typeface="Arial" pitchFamily="34" charset="0"/>
                </a:rPr>
                <a:t>m used)</a:t>
              </a:r>
            </a:p>
          </p:txBody>
        </p:sp>
        <p:pic>
          <p:nvPicPr>
            <p:cNvPr id="7" name="Picture 30" descr="strip-detector-simple"/>
            <p:cNvPicPr>
              <a:picLocks noChangeAspect="1" noChangeArrowheads="1"/>
            </p:cNvPicPr>
            <p:nvPr/>
          </p:nvPicPr>
          <p:blipFill>
            <a:blip r:embed="rId3" cstate="print"/>
            <a:srcRect/>
            <a:stretch>
              <a:fillRect/>
            </a:stretch>
          </p:blipFill>
          <p:spPr bwMode="auto">
            <a:xfrm>
              <a:off x="468313" y="1916113"/>
              <a:ext cx="3384550" cy="2500312"/>
            </a:xfrm>
            <a:prstGeom prst="rect">
              <a:avLst/>
            </a:prstGeom>
            <a:noFill/>
          </p:spPr>
        </p:pic>
        <p:sp>
          <p:nvSpPr>
            <p:cNvPr id="8" name="Line 32"/>
            <p:cNvSpPr>
              <a:spLocks noChangeShapeType="1"/>
            </p:cNvSpPr>
            <p:nvPr/>
          </p:nvSpPr>
          <p:spPr bwMode="auto">
            <a:xfrm flipH="1">
              <a:off x="4067970" y="2276475"/>
              <a:ext cx="575468" cy="1008063"/>
            </a:xfrm>
            <a:prstGeom prst="line">
              <a:avLst/>
            </a:prstGeom>
            <a:noFill/>
            <a:ln w="19050">
              <a:solidFill>
                <a:srgbClr val="000000"/>
              </a:solidFill>
              <a:round/>
              <a:headEnd w="lg" len="lg"/>
              <a:tailEnd type="triangle" w="lg" len="lg"/>
            </a:ln>
            <a:effectLst/>
          </p:spPr>
          <p:txBody>
            <a:bodyPr wrap="none" anchor="ctr"/>
            <a:lstStyle/>
            <a:p>
              <a:endParaRPr lang="en-US"/>
            </a:p>
          </p:txBody>
        </p:sp>
        <p:sp>
          <p:nvSpPr>
            <p:cNvPr id="9" name="Line 33"/>
            <p:cNvSpPr>
              <a:spLocks noChangeShapeType="1"/>
            </p:cNvSpPr>
            <p:nvPr/>
          </p:nvSpPr>
          <p:spPr bwMode="auto">
            <a:xfrm>
              <a:off x="3708400" y="3933825"/>
              <a:ext cx="431800" cy="0"/>
            </a:xfrm>
            <a:prstGeom prst="line">
              <a:avLst/>
            </a:prstGeom>
            <a:noFill/>
            <a:ln w="28575">
              <a:solidFill>
                <a:srgbClr val="000000"/>
              </a:solidFill>
              <a:round/>
              <a:headEnd/>
              <a:tailEnd/>
            </a:ln>
            <a:effectLst/>
          </p:spPr>
          <p:txBody>
            <a:bodyPr wrap="none">
              <a:spAutoFit/>
            </a:bodyPr>
            <a:lstStyle/>
            <a:p>
              <a:endParaRPr lang="en-US"/>
            </a:p>
          </p:txBody>
        </p:sp>
        <p:sp>
          <p:nvSpPr>
            <p:cNvPr id="10" name="Line 34"/>
            <p:cNvSpPr>
              <a:spLocks noChangeShapeType="1"/>
            </p:cNvSpPr>
            <p:nvPr/>
          </p:nvSpPr>
          <p:spPr bwMode="auto">
            <a:xfrm>
              <a:off x="3708400" y="2708275"/>
              <a:ext cx="431800" cy="0"/>
            </a:xfrm>
            <a:prstGeom prst="line">
              <a:avLst/>
            </a:prstGeom>
            <a:noFill/>
            <a:ln w="19050">
              <a:solidFill>
                <a:srgbClr val="000000"/>
              </a:solidFill>
              <a:round/>
              <a:headEnd/>
              <a:tailEnd/>
            </a:ln>
            <a:effectLst/>
          </p:spPr>
          <p:txBody>
            <a:bodyPr wrap="none">
              <a:spAutoFit/>
            </a:bodyPr>
            <a:lstStyle/>
            <a:p>
              <a:endParaRPr lang="en-US"/>
            </a:p>
          </p:txBody>
        </p:sp>
        <p:sp>
          <p:nvSpPr>
            <p:cNvPr id="11" name="Line 36"/>
            <p:cNvSpPr>
              <a:spLocks noChangeShapeType="1"/>
            </p:cNvSpPr>
            <p:nvPr/>
          </p:nvSpPr>
          <p:spPr bwMode="auto">
            <a:xfrm>
              <a:off x="2195513" y="1628775"/>
              <a:ext cx="0" cy="1223963"/>
            </a:xfrm>
            <a:prstGeom prst="line">
              <a:avLst/>
            </a:prstGeom>
            <a:noFill/>
            <a:ln w="19050">
              <a:solidFill>
                <a:srgbClr val="000000"/>
              </a:solidFill>
              <a:round/>
              <a:headEnd/>
              <a:tailEnd/>
            </a:ln>
            <a:effectLst/>
          </p:spPr>
          <p:txBody>
            <a:bodyPr wrap="none">
              <a:spAutoFit/>
            </a:bodyPr>
            <a:lstStyle/>
            <a:p>
              <a:endParaRPr lang="en-US"/>
            </a:p>
          </p:txBody>
        </p:sp>
        <p:sp>
          <p:nvSpPr>
            <p:cNvPr id="12" name="Line 37"/>
            <p:cNvSpPr>
              <a:spLocks noChangeShapeType="1"/>
            </p:cNvSpPr>
            <p:nvPr/>
          </p:nvSpPr>
          <p:spPr bwMode="auto">
            <a:xfrm>
              <a:off x="3276600" y="1628775"/>
              <a:ext cx="0" cy="1223963"/>
            </a:xfrm>
            <a:prstGeom prst="line">
              <a:avLst/>
            </a:prstGeom>
            <a:noFill/>
            <a:ln w="19050">
              <a:solidFill>
                <a:srgbClr val="000000"/>
              </a:solidFill>
              <a:round/>
              <a:headEnd/>
              <a:tailEnd/>
            </a:ln>
            <a:effectLst/>
          </p:spPr>
          <p:txBody>
            <a:bodyPr wrap="none">
              <a:spAutoFit/>
            </a:bodyPr>
            <a:lstStyle/>
            <a:p>
              <a:endParaRPr lang="en-US"/>
            </a:p>
          </p:txBody>
        </p:sp>
        <p:sp>
          <p:nvSpPr>
            <p:cNvPr id="13" name="Line 38"/>
            <p:cNvSpPr>
              <a:spLocks noChangeShapeType="1"/>
            </p:cNvSpPr>
            <p:nvPr/>
          </p:nvSpPr>
          <p:spPr bwMode="auto">
            <a:xfrm>
              <a:off x="2195513" y="1901027"/>
              <a:ext cx="1081087" cy="0"/>
            </a:xfrm>
            <a:prstGeom prst="line">
              <a:avLst/>
            </a:prstGeom>
            <a:noFill/>
            <a:ln w="28575">
              <a:solidFill>
                <a:srgbClr val="000000"/>
              </a:solidFill>
              <a:round/>
              <a:headEnd type="triangle" w="lg" len="lg"/>
              <a:tailEnd type="triangle" w="lg" len="lg"/>
            </a:ln>
            <a:effectLst/>
          </p:spPr>
          <p:txBody>
            <a:bodyPr wrap="none" anchor="ctr"/>
            <a:lstStyle/>
            <a:p>
              <a:endParaRPr lang="en-US"/>
            </a:p>
          </p:txBody>
        </p:sp>
        <p:sp>
          <p:nvSpPr>
            <p:cNvPr id="14" name="Rectangle 39"/>
            <p:cNvSpPr>
              <a:spLocks noChangeArrowheads="1"/>
            </p:cNvSpPr>
            <p:nvPr/>
          </p:nvSpPr>
          <p:spPr bwMode="auto">
            <a:xfrm>
              <a:off x="2411413" y="1548086"/>
              <a:ext cx="936625" cy="369332"/>
            </a:xfrm>
            <a:prstGeom prst="rect">
              <a:avLst/>
            </a:prstGeom>
            <a:noFill/>
            <a:ln w="12700">
              <a:noFill/>
              <a:miter lim="800000"/>
              <a:headEnd/>
              <a:tailEnd/>
            </a:ln>
            <a:effectLst/>
          </p:spPr>
          <p:txBody>
            <a:bodyPr anchor="ctr">
              <a:spAutoFit/>
            </a:bodyPr>
            <a:lstStyle/>
            <a:p>
              <a:pPr eaLnBrk="0" hangingPunct="0">
                <a:lnSpc>
                  <a:spcPct val="100000"/>
                </a:lnSpc>
                <a:spcBef>
                  <a:spcPct val="0"/>
                </a:spcBef>
              </a:pPr>
              <a:r>
                <a:rPr lang="en-US" dirty="0">
                  <a:solidFill>
                    <a:srgbClr val="000000"/>
                  </a:solidFill>
                </a:rPr>
                <a:t>pitch</a:t>
              </a:r>
            </a:p>
          </p:txBody>
        </p:sp>
      </p:grpSp>
      <p:sp>
        <p:nvSpPr>
          <p:cNvPr id="15" name="Content Placeholder 2"/>
          <p:cNvSpPr txBox="1">
            <a:spLocks/>
          </p:cNvSpPr>
          <p:nvPr/>
        </p:nvSpPr>
        <p:spPr>
          <a:xfrm>
            <a:off x="5969252" y="2786213"/>
            <a:ext cx="4595445" cy="1438750"/>
          </a:xfrm>
          <a:prstGeom prst="rect">
            <a:avLst/>
          </a:prstGeom>
        </p:spPr>
        <p:txBody>
          <a:bodyPr vert="horz" lIns="91440" tIns="45720" rIns="91440" bIns="45720" rtlCol="0">
            <a:noAutofit/>
          </a:bodyPr>
          <a:lstStyle/>
          <a:p>
            <a:pPr marL="169863" indent="-169863">
              <a:spcBef>
                <a:spcPct val="20000"/>
              </a:spcBef>
              <a:buClr>
                <a:schemeClr val="tx1"/>
              </a:buClr>
              <a:buSzPct val="110000"/>
              <a:buFont typeface="Arial" pitchFamily="34" charset="0"/>
              <a:buChar char="•"/>
              <a:tabLst>
                <a:tab pos="363538" algn="l"/>
              </a:tabLst>
            </a:pPr>
            <a:r>
              <a:rPr lang="en-US" dirty="0">
                <a:solidFill>
                  <a:srgbClr val="000000"/>
                </a:solidFill>
                <a:latin typeface="Arial" pitchFamily="34" charset="0"/>
                <a:cs typeface="Arial" pitchFamily="34" charset="0"/>
                <a:sym typeface="Symbol" pitchFamily="18" charset="2"/>
              </a:rPr>
              <a:t>using n-type silicon with a resistivity of</a:t>
            </a:r>
            <a:br>
              <a:rPr lang="en-US" dirty="0">
                <a:solidFill>
                  <a:srgbClr val="000000"/>
                </a:solidFill>
                <a:latin typeface="Arial" pitchFamily="34" charset="0"/>
                <a:cs typeface="Arial" pitchFamily="34" charset="0"/>
                <a:sym typeface="Symbol" pitchFamily="18" charset="2"/>
              </a:rPr>
            </a:br>
            <a:br>
              <a:rPr lang="en-US" sz="900" dirty="0">
                <a:solidFill>
                  <a:srgbClr val="000000"/>
                </a:solidFill>
                <a:latin typeface="Arial" pitchFamily="34" charset="0"/>
                <a:cs typeface="Arial" pitchFamily="34" charset="0"/>
                <a:sym typeface="Symbol" pitchFamily="18" charset="2"/>
              </a:rPr>
            </a:br>
            <a:r>
              <a:rPr lang="en-US" dirty="0">
                <a:solidFill>
                  <a:srgbClr val="000000"/>
                </a:solidFill>
                <a:latin typeface="Arial" pitchFamily="34" charset="0"/>
                <a:cs typeface="Arial" pitchFamily="34" charset="0"/>
                <a:sym typeface="Symbol" pitchFamily="18" charset="2"/>
              </a:rPr>
              <a:t>       = 2 </a:t>
            </a:r>
            <a:r>
              <a:rPr lang="en-US" dirty="0" err="1">
                <a:solidFill>
                  <a:srgbClr val="000000"/>
                </a:solidFill>
                <a:latin typeface="Arial" pitchFamily="34" charset="0"/>
                <a:cs typeface="Arial" pitchFamily="34" charset="0"/>
                <a:sym typeface="Symbol" pitchFamily="18" charset="2"/>
              </a:rPr>
              <a:t>K</a:t>
            </a:r>
            <a:r>
              <a:rPr lang="en-US" dirty="0" err="1">
                <a:solidFill>
                  <a:srgbClr val="000000"/>
                </a:solidFill>
                <a:latin typeface="Symbol" pitchFamily="18" charset="2"/>
                <a:cs typeface="Arial" pitchFamily="34" charset="0"/>
                <a:sym typeface="Symbol" pitchFamily="18" charset="2"/>
              </a:rPr>
              <a:t>W</a:t>
            </a:r>
            <a:r>
              <a:rPr lang="en-US" dirty="0" err="1">
                <a:solidFill>
                  <a:srgbClr val="000000"/>
                </a:solidFill>
                <a:latin typeface="Arial" pitchFamily="34" charset="0"/>
                <a:cs typeface="Arial" pitchFamily="34" charset="0"/>
                <a:sym typeface="Symbol" pitchFamily="18" charset="2"/>
              </a:rPr>
              <a:t>cm</a:t>
            </a:r>
            <a:r>
              <a:rPr lang="en-US" dirty="0">
                <a:solidFill>
                  <a:srgbClr val="000000"/>
                </a:solidFill>
                <a:latin typeface="Arial" pitchFamily="34" charset="0"/>
                <a:cs typeface="Arial" pitchFamily="34" charset="0"/>
                <a:sym typeface="Symbol" pitchFamily="18" charset="2"/>
              </a:rPr>
              <a:t> (</a:t>
            </a:r>
            <a:r>
              <a:rPr lang="en-US" dirty="0">
                <a:solidFill>
                  <a:srgbClr val="000000"/>
                </a:solidFill>
                <a:latin typeface="Arial" pitchFamily="34" charset="0"/>
                <a:cs typeface="Arial" pitchFamily="34" charset="0"/>
              </a:rPr>
              <a:t>N</a:t>
            </a:r>
            <a:r>
              <a:rPr lang="en-US" baseline="-25000" dirty="0">
                <a:solidFill>
                  <a:srgbClr val="000000"/>
                </a:solidFill>
                <a:latin typeface="Arial" pitchFamily="34" charset="0"/>
                <a:cs typeface="Arial" pitchFamily="34" charset="0"/>
              </a:rPr>
              <a:t>D  </a:t>
            </a:r>
            <a:r>
              <a:rPr lang="en-US" dirty="0">
                <a:solidFill>
                  <a:srgbClr val="000000"/>
                </a:solidFill>
                <a:latin typeface="Arial" pitchFamily="34" charset="0"/>
                <a:cs typeface="Arial" pitchFamily="34" charset="0"/>
              </a:rPr>
              <a:t>~2.2</a:t>
            </a:r>
            <a:r>
              <a:rPr lang="en-US" baseline="30000" dirty="0">
                <a:solidFill>
                  <a:srgbClr val="000000"/>
                </a:solidFill>
                <a:latin typeface="Arial" pitchFamily="34" charset="0"/>
                <a:cs typeface="Arial" pitchFamily="34" charset="0"/>
              </a:rPr>
              <a:t>.</a:t>
            </a:r>
            <a:r>
              <a:rPr lang="en-US" dirty="0">
                <a:solidFill>
                  <a:srgbClr val="000000"/>
                </a:solidFill>
                <a:latin typeface="Arial" pitchFamily="34" charset="0"/>
                <a:cs typeface="Arial" pitchFamily="34" charset="0"/>
              </a:rPr>
              <a:t>10</a:t>
            </a:r>
            <a:r>
              <a:rPr lang="en-US" baseline="30000" dirty="0">
                <a:solidFill>
                  <a:srgbClr val="000000"/>
                </a:solidFill>
                <a:latin typeface="Arial" pitchFamily="34" charset="0"/>
                <a:cs typeface="Arial" pitchFamily="34" charset="0"/>
              </a:rPr>
              <a:t>12</a:t>
            </a:r>
            <a:r>
              <a:rPr lang="en-US" dirty="0">
                <a:solidFill>
                  <a:srgbClr val="000000"/>
                </a:solidFill>
                <a:latin typeface="Arial" pitchFamily="34" charset="0"/>
                <a:cs typeface="Arial" pitchFamily="34" charset="0"/>
              </a:rPr>
              <a:t>cm</a:t>
            </a:r>
            <a:r>
              <a:rPr lang="en-US" baseline="30000" dirty="0">
                <a:solidFill>
                  <a:srgbClr val="000000"/>
                </a:solidFill>
                <a:latin typeface="Arial" pitchFamily="34" charset="0"/>
                <a:cs typeface="Arial" pitchFamily="34" charset="0"/>
              </a:rPr>
              <a:t>-3</a:t>
            </a:r>
            <a:r>
              <a:rPr lang="en-US" dirty="0">
                <a:solidFill>
                  <a:srgbClr val="000000"/>
                </a:solidFill>
                <a:latin typeface="Arial" pitchFamily="34" charset="0"/>
                <a:cs typeface="Arial" pitchFamily="34" charset="0"/>
              </a:rPr>
              <a:t>)</a:t>
            </a:r>
            <a:br>
              <a:rPr lang="en-US" dirty="0">
                <a:solidFill>
                  <a:srgbClr val="000000"/>
                </a:solidFill>
                <a:latin typeface="Arial" pitchFamily="34" charset="0"/>
                <a:cs typeface="Arial" pitchFamily="34" charset="0"/>
              </a:rPr>
            </a:br>
            <a:br>
              <a:rPr lang="en-US" sz="900" dirty="0">
                <a:solidFill>
                  <a:srgbClr val="000000"/>
                </a:solidFill>
                <a:latin typeface="Arial" pitchFamily="34" charset="0"/>
                <a:cs typeface="Arial" pitchFamily="34" charset="0"/>
              </a:rPr>
            </a:br>
            <a:r>
              <a:rPr lang="en-US" dirty="0">
                <a:solidFill>
                  <a:srgbClr val="000000"/>
                </a:solidFill>
                <a:latin typeface="Arial" pitchFamily="34" charset="0"/>
                <a:cs typeface="Arial" pitchFamily="34" charset="0"/>
              </a:rPr>
              <a:t>    results in a depletion voltage  ~ 150 V</a:t>
            </a:r>
          </a:p>
        </p:txBody>
      </p:sp>
      <p:sp>
        <p:nvSpPr>
          <p:cNvPr id="17" name="Content Placeholder 2"/>
          <p:cNvSpPr txBox="1">
            <a:spLocks/>
          </p:cNvSpPr>
          <p:nvPr/>
        </p:nvSpPr>
        <p:spPr>
          <a:xfrm>
            <a:off x="1684776" y="4601757"/>
            <a:ext cx="8983225" cy="1879430"/>
          </a:xfrm>
          <a:prstGeom prst="rect">
            <a:avLst/>
          </a:prstGeom>
        </p:spPr>
        <p:txBody>
          <a:bodyPr vert="horz" lIns="91440" tIns="45720" rIns="91440" bIns="45720" rtlCol="0">
            <a:noAutofit/>
          </a:bodyPr>
          <a:lstStyle/>
          <a:p>
            <a:pPr marL="169863" indent="-169863">
              <a:lnSpc>
                <a:spcPct val="110000"/>
              </a:lnSpc>
              <a:spcBef>
                <a:spcPct val="20000"/>
              </a:spcBef>
              <a:buClr>
                <a:schemeClr val="tx1"/>
              </a:buClr>
              <a:buSzPct val="110000"/>
              <a:buFont typeface="Arial" pitchFamily="34" charset="0"/>
              <a:buChar char="•"/>
              <a:tabLst>
                <a:tab pos="441325" algn="l"/>
              </a:tabLst>
            </a:pPr>
            <a:r>
              <a:rPr lang="en-US" dirty="0">
                <a:latin typeface="Arial" pitchFamily="34" charset="0"/>
                <a:cs typeface="Arial" pitchFamily="34" charset="0"/>
              </a:rPr>
              <a:t>Resolution </a:t>
            </a:r>
            <a:r>
              <a:rPr lang="en-US" dirty="0">
                <a:latin typeface="Arial" pitchFamily="34" charset="0"/>
                <a:cs typeface="Arial" pitchFamily="34" charset="0"/>
                <a:sym typeface="Symbol" pitchFamily="18" charset="2"/>
              </a:rPr>
              <a:t> </a:t>
            </a:r>
            <a:r>
              <a:rPr lang="en-US" dirty="0">
                <a:latin typeface="Arial" pitchFamily="34" charset="0"/>
                <a:cs typeface="Arial" pitchFamily="34" charset="0"/>
              </a:rPr>
              <a:t>depends on the pitch p (distance from strip to strip) </a:t>
            </a:r>
            <a:br>
              <a:rPr lang="en-US" dirty="0">
                <a:latin typeface="Arial" pitchFamily="34" charset="0"/>
                <a:cs typeface="Arial" pitchFamily="34" charset="0"/>
              </a:rPr>
            </a:br>
            <a:br>
              <a:rPr lang="en-US" sz="1050" dirty="0">
                <a:latin typeface="Arial" pitchFamily="34" charset="0"/>
                <a:cs typeface="Arial" pitchFamily="34" charset="0"/>
              </a:rPr>
            </a:br>
            <a:r>
              <a:rPr lang="en-US" dirty="0">
                <a:latin typeface="Arial" pitchFamily="34" charset="0"/>
                <a:cs typeface="Arial" pitchFamily="34" charset="0"/>
              </a:rPr>
              <a:t>    - e.g. detection of charge in binary way (threshold discrimination)</a:t>
            </a:r>
            <a:br>
              <a:rPr lang="en-US" dirty="0">
                <a:latin typeface="Arial" pitchFamily="34" charset="0"/>
                <a:cs typeface="Arial" pitchFamily="34" charset="0"/>
              </a:rPr>
            </a:br>
            <a:r>
              <a:rPr lang="en-US" dirty="0">
                <a:latin typeface="Arial" pitchFamily="34" charset="0"/>
                <a:cs typeface="Arial" pitchFamily="34" charset="0"/>
              </a:rPr>
              <a:t>            and using center of strip as measured coordinate results in  </a:t>
            </a:r>
          </a:p>
          <a:p>
            <a:pPr marL="169863" indent="-169863">
              <a:spcBef>
                <a:spcPct val="20000"/>
              </a:spcBef>
              <a:buClr>
                <a:srgbClr val="FF0000"/>
              </a:buClr>
              <a:buSzPct val="110000"/>
              <a:tabLst>
                <a:tab pos="441325" algn="l"/>
              </a:tabLst>
            </a:pPr>
            <a:br>
              <a:rPr lang="en-US" sz="1050" dirty="0">
                <a:latin typeface="Arial" pitchFamily="34" charset="0"/>
                <a:cs typeface="Arial" pitchFamily="34" charset="0"/>
              </a:rPr>
            </a:br>
            <a:r>
              <a:rPr lang="en-US" sz="1600" dirty="0">
                <a:latin typeface="Arial" pitchFamily="34" charset="0"/>
                <a:cs typeface="Arial" pitchFamily="34" charset="0"/>
              </a:rPr>
              <a:t> </a:t>
            </a:r>
            <a:r>
              <a:rPr lang="en-US" sz="1700" dirty="0">
                <a:latin typeface="Arial" pitchFamily="34" charset="0"/>
                <a:cs typeface="Arial" pitchFamily="34" charset="0"/>
              </a:rPr>
              <a:t>     typical pitch values are 20 </a:t>
            </a:r>
            <a:r>
              <a:rPr lang="en-US" sz="1700" dirty="0">
                <a:latin typeface="Symbol" pitchFamily="18" charset="2"/>
                <a:cs typeface="Arial" pitchFamily="34" charset="0"/>
              </a:rPr>
              <a:t>m</a:t>
            </a:r>
            <a:r>
              <a:rPr lang="en-US" sz="1700" dirty="0">
                <a:latin typeface="Arial" pitchFamily="34" charset="0"/>
                <a:cs typeface="Arial" pitchFamily="34" charset="0"/>
              </a:rPr>
              <a:t>m– 150 </a:t>
            </a:r>
            <a:r>
              <a:rPr lang="en-US" sz="1700" dirty="0">
                <a:latin typeface="Symbol" pitchFamily="18" charset="2"/>
                <a:cs typeface="Arial" pitchFamily="34" charset="0"/>
              </a:rPr>
              <a:t>m</a:t>
            </a:r>
            <a:r>
              <a:rPr lang="en-US" sz="1700" dirty="0">
                <a:latin typeface="Arial" pitchFamily="34" charset="0"/>
                <a:cs typeface="Arial" pitchFamily="34" charset="0"/>
              </a:rPr>
              <a:t>m  </a:t>
            </a:r>
            <a:r>
              <a:rPr lang="en-US" sz="1700" dirty="0">
                <a:latin typeface="Symbol" pitchFamily="18" charset="2"/>
                <a:cs typeface="Arial" pitchFamily="34" charset="0"/>
              </a:rPr>
              <a:t></a:t>
            </a:r>
            <a:r>
              <a:rPr lang="en-US" sz="1700" dirty="0">
                <a:latin typeface="Arial" pitchFamily="34" charset="0"/>
                <a:cs typeface="Arial" pitchFamily="34" charset="0"/>
              </a:rPr>
              <a:t> 50 </a:t>
            </a:r>
            <a:r>
              <a:rPr lang="en-US" sz="1700" dirty="0">
                <a:latin typeface="Symbol" pitchFamily="18" charset="2"/>
                <a:cs typeface="Arial" pitchFamily="34" charset="0"/>
              </a:rPr>
              <a:t>m</a:t>
            </a:r>
            <a:r>
              <a:rPr lang="en-US" sz="1700" dirty="0">
                <a:latin typeface="Arial" pitchFamily="34" charset="0"/>
                <a:cs typeface="Arial" pitchFamily="34" charset="0"/>
              </a:rPr>
              <a:t>m pitch results in 14.4 </a:t>
            </a:r>
            <a:r>
              <a:rPr lang="en-US" sz="1700" dirty="0">
                <a:latin typeface="Symbol" pitchFamily="18" charset="2"/>
                <a:cs typeface="Arial" pitchFamily="34" charset="0"/>
              </a:rPr>
              <a:t>m</a:t>
            </a:r>
            <a:r>
              <a:rPr lang="en-US" sz="1700" dirty="0">
                <a:latin typeface="Arial" pitchFamily="34" charset="0"/>
                <a:cs typeface="Arial" pitchFamily="34" charset="0"/>
              </a:rPr>
              <a:t>m resolution</a:t>
            </a:r>
          </a:p>
          <a:p>
            <a:pPr marL="169863" indent="-169863">
              <a:spcBef>
                <a:spcPct val="20000"/>
              </a:spcBef>
              <a:buClr>
                <a:srgbClr val="FF0000"/>
              </a:buClr>
              <a:buSzPct val="110000"/>
              <a:tabLst>
                <a:tab pos="441325" algn="l"/>
              </a:tabLst>
            </a:pPr>
            <a:br>
              <a:rPr lang="en-US" sz="1600" dirty="0">
                <a:latin typeface="Arial" pitchFamily="34" charset="0"/>
                <a:cs typeface="Arial" pitchFamily="34" charset="0"/>
              </a:rPr>
            </a:br>
            <a:endParaRPr lang="en-US" sz="1600" dirty="0">
              <a:solidFill>
                <a:srgbClr val="0000FF"/>
              </a:solidFill>
              <a:latin typeface="Arial" pitchFamily="34" charset="0"/>
              <a:cs typeface="Arial" pitchFamily="34" charset="0"/>
            </a:endParaRPr>
          </a:p>
        </p:txBody>
      </p:sp>
      <p:graphicFrame>
        <p:nvGraphicFramePr>
          <p:cNvPr id="358402" name="Object 2"/>
          <p:cNvGraphicFramePr>
            <a:graphicFrameLocks noChangeAspect="1"/>
          </p:cNvGraphicFramePr>
          <p:nvPr/>
        </p:nvGraphicFramePr>
        <p:xfrm>
          <a:off x="9061938" y="4899861"/>
          <a:ext cx="1146116" cy="816298"/>
        </p:xfrm>
        <a:graphic>
          <a:graphicData uri="http://schemas.openxmlformats.org/presentationml/2006/ole">
            <mc:AlternateContent xmlns:mc="http://schemas.openxmlformats.org/markup-compatibility/2006">
              <mc:Choice xmlns:v="urn:schemas-microsoft-com:vml" Requires="v">
                <p:oleObj name="Equation" r:id="rId4" imgW="583920" imgH="419040" progId="Equation.3">
                  <p:embed/>
                </p:oleObj>
              </mc:Choice>
              <mc:Fallback>
                <p:oleObj name="Equation" r:id="rId4" imgW="583920" imgH="419040" progId="Equation.3">
                  <p:embed/>
                  <p:pic>
                    <p:nvPicPr>
                      <p:cNvPr id="35840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1938" y="4899861"/>
                        <a:ext cx="1146116" cy="816298"/>
                      </a:xfrm>
                      <a:prstGeom prst="rect">
                        <a:avLst/>
                      </a:prstGeom>
                      <a:noFill/>
                      <a:ln>
                        <a:noFill/>
                      </a:ln>
                      <a:effectLst/>
                    </p:spPr>
                  </p:pic>
                </p:oleObj>
              </mc:Fallback>
            </mc:AlternateContent>
          </a:graphicData>
        </a:graphic>
      </p:graphicFrame>
      <p:sp>
        <p:nvSpPr>
          <p:cNvPr id="16" name="Date Placeholder 15"/>
          <p:cNvSpPr>
            <a:spLocks noGrp="1"/>
          </p:cNvSpPr>
          <p:nvPr>
            <p:ph type="dt" sz="half" idx="2"/>
          </p:nvPr>
        </p:nvSpPr>
        <p:spPr/>
        <p:txBody>
          <a:bodyPr/>
          <a:lstStyle/>
          <a:p>
            <a:r>
              <a:rPr lang="en-001"/>
              <a:t>22.11.2023</a:t>
            </a:r>
            <a:endParaRPr lang="en-US" dirty="0"/>
          </a:p>
        </p:txBody>
      </p:sp>
      <p:sp>
        <p:nvSpPr>
          <p:cNvPr id="18" name="Footer Placeholder 17"/>
          <p:cNvSpPr>
            <a:spLocks noGrp="1"/>
          </p:cNvSpPr>
          <p:nvPr>
            <p:ph type="ftr" sz="quarter" idx="3"/>
          </p:nvPr>
        </p:nvSpPr>
        <p:spPr/>
        <p:txBody>
          <a:bodyPr/>
          <a:lstStyle/>
          <a:p>
            <a:r>
              <a:rPr lang="es-ES"/>
              <a:t>SIMDET 2023 - Michael Moll, CERN</a:t>
            </a:r>
            <a:endParaRPr lang="en-US" dirty="0"/>
          </a:p>
        </p:txBody>
      </p:sp>
      <p:sp>
        <p:nvSpPr>
          <p:cNvPr id="19" name="Slide Number Placeholder 18"/>
          <p:cNvSpPr>
            <a:spLocks noGrp="1"/>
          </p:cNvSpPr>
          <p:nvPr>
            <p:ph type="sldNum" sz="quarter" idx="4"/>
          </p:nvPr>
        </p:nvSpPr>
        <p:spPr/>
        <p:txBody>
          <a:bodyPr/>
          <a:lstStyle/>
          <a:p>
            <a:fld id="{17918391-D411-FE40-AAD7-861AE5233E0E}" type="slidenum">
              <a:rPr lang="en-US" smtClean="0"/>
              <a:pPr/>
              <a:t>14</a:t>
            </a:fld>
            <a:endParaRPr lang="en-US" dirty="0"/>
          </a:p>
        </p:txBody>
      </p:sp>
    </p:spTree>
    <p:extLst>
      <p:ext uri="{BB962C8B-B14F-4D97-AF65-F5344CB8AC3E}">
        <p14:creationId xmlns:p14="http://schemas.microsoft.com/office/powerpoint/2010/main" val="87496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Formation in a strip sensor</a:t>
            </a:r>
            <a:endParaRPr lang="en-GB" dirty="0"/>
          </a:p>
        </p:txBody>
      </p:sp>
      <p:sp>
        <p:nvSpPr>
          <p:cNvPr id="3" name="Content Placeholder 2"/>
          <p:cNvSpPr>
            <a:spLocks noGrp="1"/>
          </p:cNvSpPr>
          <p:nvPr>
            <p:ph idx="1"/>
          </p:nvPr>
        </p:nvSpPr>
        <p:spPr>
          <a:xfrm>
            <a:off x="630620" y="861196"/>
            <a:ext cx="10783613" cy="768881"/>
          </a:xfrm>
        </p:spPr>
        <p:txBody>
          <a:bodyPr>
            <a:normAutofit fontScale="92500" lnSpcReduction="10000"/>
          </a:bodyPr>
          <a:lstStyle/>
          <a:p>
            <a:r>
              <a:rPr lang="en-US" dirty="0"/>
              <a:t>TCAD simulation: minimum ionizing particle traversing the sensor</a:t>
            </a:r>
          </a:p>
          <a:p>
            <a:pPr lvl="1"/>
            <a:r>
              <a:rPr lang="en-US" dirty="0"/>
              <a:t>with typical dimensions for presently operating large LHC trackers  (p-in-n devices)</a:t>
            </a:r>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15</a:t>
            </a:fld>
            <a:endParaRPr lang="en-US" dirty="0"/>
          </a:p>
        </p:txBody>
      </p:sp>
      <p:pic>
        <p:nvPicPr>
          <p:cNvPr id="7" name="Picture 2" descr="C:\daten\annual review\Pics\in review\45deg_400V\abssum\time0_t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482" y="1630077"/>
            <a:ext cx="6099862" cy="4255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own Arrow 7"/>
          <p:cNvSpPr/>
          <p:nvPr/>
        </p:nvSpPr>
        <p:spPr>
          <a:xfrm>
            <a:off x="8609109" y="3622340"/>
            <a:ext cx="546747" cy="1530170"/>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9" name="Down Arrow 8"/>
          <p:cNvSpPr/>
          <p:nvPr/>
        </p:nvSpPr>
        <p:spPr>
          <a:xfrm rot="10800000">
            <a:off x="7654878" y="2583986"/>
            <a:ext cx="571563" cy="153017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pic>
        <p:nvPicPr>
          <p:cNvPr id="10" name="Picture 30" descr="strip-detector-simple"/>
          <p:cNvPicPr>
            <a:picLocks noChangeAspect="1" noChangeArrowheads="1"/>
          </p:cNvPicPr>
          <p:nvPr/>
        </p:nvPicPr>
        <p:blipFill>
          <a:blip r:embed="rId3" cstate="print"/>
          <a:srcRect/>
          <a:stretch>
            <a:fillRect/>
          </a:stretch>
        </p:blipFill>
        <p:spPr bwMode="auto">
          <a:xfrm>
            <a:off x="210206" y="2173587"/>
            <a:ext cx="4130565" cy="2978923"/>
          </a:xfrm>
          <a:prstGeom prst="rect">
            <a:avLst/>
          </a:prstGeom>
          <a:noFill/>
        </p:spPr>
      </p:pic>
      <p:cxnSp>
        <p:nvCxnSpPr>
          <p:cNvPr id="12" name="Straight Connector 11"/>
          <p:cNvCxnSpPr>
            <a:endCxn id="5" idx="1"/>
          </p:cNvCxnSpPr>
          <p:nvPr/>
        </p:nvCxnSpPr>
        <p:spPr>
          <a:xfrm flipH="1">
            <a:off x="6251389" y="1240221"/>
            <a:ext cx="4258956" cy="5298693"/>
          </a:xfrm>
          <a:prstGeom prst="line">
            <a:avLst/>
          </a:prstGeom>
          <a:ln>
            <a:solidFill>
              <a:srgbClr val="FF3300"/>
            </a:solidFill>
          </a:ln>
        </p:spPr>
        <p:style>
          <a:lnRef idx="2">
            <a:schemeClr val="accent1"/>
          </a:lnRef>
          <a:fillRef idx="0">
            <a:schemeClr val="accent1"/>
          </a:fillRef>
          <a:effectRef idx="1">
            <a:schemeClr val="accent1"/>
          </a:effectRef>
          <a:fontRef idx="minor">
            <a:schemeClr val="tx1"/>
          </a:fontRef>
        </p:style>
      </p:cxnSp>
      <p:sp>
        <p:nvSpPr>
          <p:cNvPr id="14" name="Right Arrow 13"/>
          <p:cNvSpPr/>
          <p:nvPr/>
        </p:nvSpPr>
        <p:spPr>
          <a:xfrm>
            <a:off x="4183117" y="3315234"/>
            <a:ext cx="1502979" cy="6142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TCAD</a:t>
            </a:r>
            <a:endParaRPr lang="en-GB" dirty="0"/>
          </a:p>
        </p:txBody>
      </p:sp>
      <p:sp>
        <p:nvSpPr>
          <p:cNvPr id="15" name="TextBox 14"/>
          <p:cNvSpPr txBox="1"/>
          <p:nvPr/>
        </p:nvSpPr>
        <p:spPr>
          <a:xfrm>
            <a:off x="10354924" y="3022175"/>
            <a:ext cx="1395641" cy="1200329"/>
          </a:xfrm>
          <a:prstGeom prst="rect">
            <a:avLst/>
          </a:prstGeom>
          <a:noFill/>
        </p:spPr>
        <p:txBody>
          <a:bodyPr wrap="square" rtlCol="0">
            <a:spAutoFit/>
          </a:bodyPr>
          <a:lstStyle/>
          <a:p>
            <a:pPr algn="ctr"/>
            <a:r>
              <a:rPr lang="en-GB" dirty="0"/>
              <a:t>n-type bulk</a:t>
            </a:r>
          </a:p>
          <a:p>
            <a:pPr algn="ctr"/>
            <a:endParaRPr lang="en-GB" dirty="0"/>
          </a:p>
          <a:p>
            <a:pPr algn="ctr"/>
            <a:r>
              <a:rPr lang="en-GB" dirty="0"/>
              <a:t>p</a:t>
            </a:r>
            <a:r>
              <a:rPr lang="en-GB" baseline="30000" dirty="0"/>
              <a:t>+</a:t>
            </a:r>
            <a:r>
              <a:rPr lang="en-GB" dirty="0"/>
              <a:t> readout electrodes</a:t>
            </a:r>
          </a:p>
        </p:txBody>
      </p:sp>
    </p:spTree>
    <p:extLst>
      <p:ext uri="{BB962C8B-B14F-4D97-AF65-F5344CB8AC3E}">
        <p14:creationId xmlns:p14="http://schemas.microsoft.com/office/powerpoint/2010/main" val="22370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Formation in a strip sensor</a:t>
            </a:r>
            <a:endParaRPr lang="en-GB" dirty="0"/>
          </a:p>
        </p:txBody>
      </p:sp>
      <p:sp>
        <p:nvSpPr>
          <p:cNvPr id="3" name="Content Placeholder 2"/>
          <p:cNvSpPr>
            <a:spLocks noGrp="1"/>
          </p:cNvSpPr>
          <p:nvPr>
            <p:ph idx="1"/>
          </p:nvPr>
        </p:nvSpPr>
        <p:spPr>
          <a:xfrm>
            <a:off x="630620" y="861196"/>
            <a:ext cx="10783613" cy="768881"/>
          </a:xfrm>
        </p:spPr>
        <p:txBody>
          <a:bodyPr>
            <a:normAutofit fontScale="92500" lnSpcReduction="10000"/>
          </a:bodyPr>
          <a:lstStyle/>
          <a:p>
            <a:r>
              <a:rPr lang="en-US" dirty="0"/>
              <a:t>TCAD simulation: minimum ionizing particle traversing the sensor</a:t>
            </a:r>
          </a:p>
          <a:p>
            <a:pPr lvl="1"/>
            <a:r>
              <a:rPr lang="en-US" dirty="0"/>
              <a:t>with typical dimensions for presently operating large LHC trackers  (p-in-n devices)</a:t>
            </a:r>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16</a:t>
            </a:fld>
            <a:endParaRPr lang="en-US" dirty="0"/>
          </a:p>
        </p:txBody>
      </p:sp>
      <p:pic>
        <p:nvPicPr>
          <p:cNvPr id="7" name="Picture 2" descr="C:\daten\annual review\Pics\in review\45deg_400V\abssum\time0_t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482" y="1630077"/>
            <a:ext cx="6099862" cy="4255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own Arrow 7"/>
          <p:cNvSpPr/>
          <p:nvPr/>
        </p:nvSpPr>
        <p:spPr>
          <a:xfrm>
            <a:off x="8609109" y="3622340"/>
            <a:ext cx="546747" cy="1530170"/>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9" name="Down Arrow 8"/>
          <p:cNvSpPr/>
          <p:nvPr/>
        </p:nvSpPr>
        <p:spPr>
          <a:xfrm rot="10800000">
            <a:off x="7654878" y="2583986"/>
            <a:ext cx="571563" cy="153017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pic>
        <p:nvPicPr>
          <p:cNvPr id="10" name="Picture 30" descr="strip-detector-simple"/>
          <p:cNvPicPr>
            <a:picLocks noChangeAspect="1" noChangeArrowheads="1"/>
          </p:cNvPicPr>
          <p:nvPr/>
        </p:nvPicPr>
        <p:blipFill>
          <a:blip r:embed="rId3" cstate="print"/>
          <a:srcRect/>
          <a:stretch>
            <a:fillRect/>
          </a:stretch>
        </p:blipFill>
        <p:spPr bwMode="auto">
          <a:xfrm rot="10800000">
            <a:off x="210206" y="2173587"/>
            <a:ext cx="4130565" cy="2978923"/>
          </a:xfrm>
          <a:prstGeom prst="rect">
            <a:avLst/>
          </a:prstGeom>
          <a:noFill/>
        </p:spPr>
      </p:pic>
      <p:cxnSp>
        <p:nvCxnSpPr>
          <p:cNvPr id="12" name="Straight Connector 11"/>
          <p:cNvCxnSpPr>
            <a:endCxn id="5" idx="1"/>
          </p:cNvCxnSpPr>
          <p:nvPr/>
        </p:nvCxnSpPr>
        <p:spPr>
          <a:xfrm flipH="1">
            <a:off x="6251389" y="1240221"/>
            <a:ext cx="4258956" cy="5298693"/>
          </a:xfrm>
          <a:prstGeom prst="line">
            <a:avLst/>
          </a:prstGeom>
          <a:ln>
            <a:solidFill>
              <a:srgbClr val="FF3300"/>
            </a:solidFill>
          </a:ln>
        </p:spPr>
        <p:style>
          <a:lnRef idx="2">
            <a:schemeClr val="accent1"/>
          </a:lnRef>
          <a:fillRef idx="0">
            <a:schemeClr val="accent1"/>
          </a:fillRef>
          <a:effectRef idx="1">
            <a:schemeClr val="accent1"/>
          </a:effectRef>
          <a:fontRef idx="minor">
            <a:schemeClr val="tx1"/>
          </a:fontRef>
        </p:style>
      </p:cxnSp>
      <p:sp>
        <p:nvSpPr>
          <p:cNvPr id="14" name="Right Arrow 13"/>
          <p:cNvSpPr/>
          <p:nvPr/>
        </p:nvSpPr>
        <p:spPr>
          <a:xfrm>
            <a:off x="4183117" y="3315234"/>
            <a:ext cx="1502979" cy="6142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TCAD</a:t>
            </a:r>
            <a:endParaRPr lang="en-GB" dirty="0"/>
          </a:p>
        </p:txBody>
      </p:sp>
      <p:sp>
        <p:nvSpPr>
          <p:cNvPr id="15" name="TextBox 14"/>
          <p:cNvSpPr txBox="1"/>
          <p:nvPr/>
        </p:nvSpPr>
        <p:spPr>
          <a:xfrm>
            <a:off x="10354924" y="3022175"/>
            <a:ext cx="1395641" cy="1200329"/>
          </a:xfrm>
          <a:prstGeom prst="rect">
            <a:avLst/>
          </a:prstGeom>
          <a:noFill/>
        </p:spPr>
        <p:txBody>
          <a:bodyPr wrap="square" rtlCol="0">
            <a:spAutoFit/>
          </a:bodyPr>
          <a:lstStyle/>
          <a:p>
            <a:pPr algn="ctr"/>
            <a:r>
              <a:rPr lang="en-GB" dirty="0"/>
              <a:t>n-type bulk</a:t>
            </a:r>
          </a:p>
          <a:p>
            <a:pPr algn="ctr"/>
            <a:endParaRPr lang="en-GB" dirty="0"/>
          </a:p>
          <a:p>
            <a:pPr algn="ctr"/>
            <a:r>
              <a:rPr lang="en-GB" dirty="0"/>
              <a:t>p</a:t>
            </a:r>
            <a:r>
              <a:rPr lang="en-GB" baseline="30000" dirty="0"/>
              <a:t>+</a:t>
            </a:r>
            <a:r>
              <a:rPr lang="en-GB" dirty="0"/>
              <a:t> readout electrodes</a:t>
            </a:r>
          </a:p>
        </p:txBody>
      </p:sp>
    </p:spTree>
    <p:extLst>
      <p:ext uri="{BB962C8B-B14F-4D97-AF65-F5344CB8AC3E}">
        <p14:creationId xmlns:p14="http://schemas.microsoft.com/office/powerpoint/2010/main" val="1564355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daten\annual review\Pics\in review\New Figure 3\45deg_400V_300K\tot_1.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001" y="864000"/>
            <a:ext cx="5500444" cy="534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p:txBody>
          <a:bodyPr/>
          <a:lstStyle/>
          <a:p>
            <a:r>
              <a:rPr lang="en-GB" dirty="0"/>
              <a:t>Simulation: </a:t>
            </a:r>
          </a:p>
          <a:p>
            <a:pPr lvl="1"/>
            <a:r>
              <a:rPr lang="en-GB" dirty="0"/>
              <a:t>Current density </a:t>
            </a:r>
          </a:p>
          <a:p>
            <a:pPr lvl="1"/>
            <a:r>
              <a:rPr lang="en-GB" dirty="0" err="1"/>
              <a:t>mip</a:t>
            </a:r>
            <a:r>
              <a:rPr lang="en-GB" dirty="0"/>
              <a:t>,  45</a:t>
            </a:r>
            <a:r>
              <a:rPr lang="en-GB" dirty="0">
                <a:sym typeface="Symbol" panose="05050102010706020507" pitchFamily="18" charset="2"/>
              </a:rPr>
              <a:t> angle</a:t>
            </a:r>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17</a:t>
            </a:fld>
            <a:r>
              <a:rPr lang="en-GB"/>
              <a:t>-</a:t>
            </a:r>
            <a:endParaRPr lang="en-GB" dirty="0"/>
          </a:p>
        </p:txBody>
      </p:sp>
      <p:sp>
        <p:nvSpPr>
          <p:cNvPr id="7" name="TextBox 6"/>
          <p:cNvSpPr txBox="1">
            <a:spLocks noChangeArrowheads="1"/>
          </p:cNvSpPr>
          <p:nvPr/>
        </p:nvSpPr>
        <p:spPr bwMode="auto">
          <a:xfrm>
            <a:off x="1524001" y="6597353"/>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9" name="Title 1"/>
          <p:cNvSpPr txBox="1">
            <a:spLocks/>
          </p:cNvSpPr>
          <p:nvPr/>
        </p:nvSpPr>
        <p:spPr bwMode="auto">
          <a:xfrm>
            <a:off x="1788163" y="4959171"/>
            <a:ext cx="228261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3200" b="1" dirty="0">
                <a:solidFill>
                  <a:srgbClr val="0000FF"/>
                </a:solidFill>
                <a:ea typeface="MS PGothic" charset="0"/>
                <a:cs typeface="MS PGothic" charset="0"/>
              </a:rPr>
              <a:t>t = 1 ns</a:t>
            </a:r>
          </a:p>
        </p:txBody>
      </p:sp>
      <p:grpSp>
        <p:nvGrpSpPr>
          <p:cNvPr id="6" name="Group 5"/>
          <p:cNvGrpSpPr/>
          <p:nvPr/>
        </p:nvGrpSpPr>
        <p:grpSpPr>
          <a:xfrm>
            <a:off x="2315580" y="2798930"/>
            <a:ext cx="1118310" cy="1635168"/>
            <a:chOff x="791580" y="2798930"/>
            <a:chExt cx="1118310" cy="1635168"/>
          </a:xfrm>
        </p:grpSpPr>
        <p:sp>
          <p:nvSpPr>
            <p:cNvPr id="10" name="Down Arrow 9"/>
            <p:cNvSpPr/>
            <p:nvPr/>
          </p:nvSpPr>
          <p:spPr>
            <a:xfrm>
              <a:off x="791580" y="2903928"/>
              <a:ext cx="546747" cy="153017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11" name="Down Arrow 10"/>
            <p:cNvSpPr/>
            <p:nvPr/>
          </p:nvSpPr>
          <p:spPr>
            <a:xfrm rot="10800000">
              <a:off x="1338327" y="2798930"/>
              <a:ext cx="571563" cy="153017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grpSp>
      <p:sp>
        <p:nvSpPr>
          <p:cNvPr id="12" name="Date Placeholder 11"/>
          <p:cNvSpPr>
            <a:spLocks noGrp="1"/>
          </p:cNvSpPr>
          <p:nvPr>
            <p:ph type="dt" sz="half" idx="2"/>
          </p:nvPr>
        </p:nvSpPr>
        <p:spPr/>
        <p:txBody>
          <a:bodyPr/>
          <a:lstStyle/>
          <a:p>
            <a:r>
              <a:rPr lang="en-001"/>
              <a:t>22.11.2023</a:t>
            </a:r>
            <a:endParaRPr lang="en-US" dirty="0"/>
          </a:p>
        </p:txBody>
      </p:sp>
      <p:cxnSp>
        <p:nvCxnSpPr>
          <p:cNvPr id="13" name="Straight Connector 12"/>
          <p:cNvCxnSpPr/>
          <p:nvPr/>
        </p:nvCxnSpPr>
        <p:spPr>
          <a:xfrm flipH="1">
            <a:off x="5414839" y="864000"/>
            <a:ext cx="5049078" cy="5279446"/>
          </a:xfrm>
          <a:prstGeom prst="line">
            <a:avLst/>
          </a:prstGeom>
          <a:ln>
            <a:solidFill>
              <a:srgbClr val="FF3300"/>
            </a:solidFill>
          </a:ln>
        </p:spPr>
        <p:style>
          <a:lnRef idx="2">
            <a:schemeClr val="accent1"/>
          </a:lnRef>
          <a:fillRef idx="0">
            <a:schemeClr val="accent1"/>
          </a:fillRef>
          <a:effectRef idx="1">
            <a:schemeClr val="accent1"/>
          </a:effectRef>
          <a:fontRef idx="minor">
            <a:schemeClr val="tx1"/>
          </a:fontRef>
        </p:style>
      </p:cxnSp>
      <p:pic>
        <p:nvPicPr>
          <p:cNvPr id="14" name="Picture 30" descr="strip-detector-simple"/>
          <p:cNvPicPr>
            <a:picLocks noChangeAspect="1" noChangeArrowheads="1"/>
          </p:cNvPicPr>
          <p:nvPr/>
        </p:nvPicPr>
        <p:blipFill>
          <a:blip r:embed="rId4" cstate="print"/>
          <a:srcRect/>
          <a:stretch>
            <a:fillRect/>
          </a:stretch>
        </p:blipFill>
        <p:spPr bwMode="auto">
          <a:xfrm rot="10800000">
            <a:off x="209305" y="2903928"/>
            <a:ext cx="1982905" cy="1430052"/>
          </a:xfrm>
          <a:prstGeom prst="rect">
            <a:avLst/>
          </a:prstGeom>
          <a:noFill/>
        </p:spPr>
      </p:pic>
    </p:spTree>
    <p:extLst>
      <p:ext uri="{BB962C8B-B14F-4D97-AF65-F5344CB8AC3E}">
        <p14:creationId xmlns:p14="http://schemas.microsoft.com/office/powerpoint/2010/main" val="970436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C:\daten\annual review\Pics\in review\New Figure 3\45deg_400V_300K\tot_1_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000" y="864000"/>
            <a:ext cx="5500444" cy="534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p:txBody>
          <a:bodyPr/>
          <a:lstStyle/>
          <a:p>
            <a:r>
              <a:rPr lang="en-GB" dirty="0"/>
              <a:t>Simulation: </a:t>
            </a:r>
          </a:p>
          <a:p>
            <a:pPr lvl="1"/>
            <a:r>
              <a:rPr lang="en-GB" dirty="0"/>
              <a:t>Current density </a:t>
            </a:r>
          </a:p>
          <a:p>
            <a:pPr lvl="1"/>
            <a:r>
              <a:rPr lang="en-GB" dirty="0" err="1"/>
              <a:t>mip</a:t>
            </a:r>
            <a:r>
              <a:rPr lang="en-GB" dirty="0"/>
              <a:t>,  45</a:t>
            </a:r>
            <a:r>
              <a:rPr lang="en-GB" dirty="0">
                <a:sym typeface="Symbol" panose="05050102010706020507" pitchFamily="18" charset="2"/>
              </a:rPr>
              <a:t> angle</a:t>
            </a:r>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18</a:t>
            </a:fld>
            <a:r>
              <a:rPr lang="en-GB"/>
              <a:t>-</a:t>
            </a:r>
            <a:endParaRPr lang="en-GB" dirty="0"/>
          </a:p>
        </p:txBody>
      </p:sp>
      <p:sp>
        <p:nvSpPr>
          <p:cNvPr id="7" name="TextBox 6"/>
          <p:cNvSpPr txBox="1">
            <a:spLocks noChangeArrowheads="1"/>
          </p:cNvSpPr>
          <p:nvPr/>
        </p:nvSpPr>
        <p:spPr bwMode="auto">
          <a:xfrm>
            <a:off x="1524001" y="6597353"/>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9" name="Title 1"/>
          <p:cNvSpPr txBox="1">
            <a:spLocks/>
          </p:cNvSpPr>
          <p:nvPr/>
        </p:nvSpPr>
        <p:spPr bwMode="auto">
          <a:xfrm>
            <a:off x="1788163" y="4959171"/>
            <a:ext cx="228261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3200" b="1" dirty="0">
                <a:solidFill>
                  <a:srgbClr val="0000FF"/>
                </a:solidFill>
                <a:ea typeface="MS PGothic" charset="0"/>
                <a:cs typeface="MS PGothic" charset="0"/>
              </a:rPr>
              <a:t>t = 1.2 ns</a:t>
            </a:r>
          </a:p>
        </p:txBody>
      </p:sp>
      <p:sp>
        <p:nvSpPr>
          <p:cNvPr id="6" name="Date Placeholder 5"/>
          <p:cNvSpPr>
            <a:spLocks noGrp="1"/>
          </p:cNvSpPr>
          <p:nvPr>
            <p:ph type="dt" sz="half" idx="2"/>
          </p:nvPr>
        </p:nvSpPr>
        <p:spPr/>
        <p:txBody>
          <a:bodyPr/>
          <a:lstStyle/>
          <a:p>
            <a:r>
              <a:rPr lang="en-001"/>
              <a:t>22.11.2023</a:t>
            </a:r>
            <a:endParaRPr lang="en-US" dirty="0"/>
          </a:p>
        </p:txBody>
      </p:sp>
      <p:grpSp>
        <p:nvGrpSpPr>
          <p:cNvPr id="14" name="Group 13"/>
          <p:cNvGrpSpPr/>
          <p:nvPr/>
        </p:nvGrpSpPr>
        <p:grpSpPr>
          <a:xfrm>
            <a:off x="2315580" y="2798930"/>
            <a:ext cx="1118310" cy="1635168"/>
            <a:chOff x="791580" y="2798930"/>
            <a:chExt cx="1118310" cy="1635168"/>
          </a:xfrm>
        </p:grpSpPr>
        <p:sp>
          <p:nvSpPr>
            <p:cNvPr id="15" name="Down Arrow 14"/>
            <p:cNvSpPr/>
            <p:nvPr/>
          </p:nvSpPr>
          <p:spPr>
            <a:xfrm>
              <a:off x="791580" y="2903928"/>
              <a:ext cx="546747" cy="153017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16" name="Down Arrow 15"/>
            <p:cNvSpPr/>
            <p:nvPr/>
          </p:nvSpPr>
          <p:spPr>
            <a:xfrm rot="10800000">
              <a:off x="1338327" y="2798930"/>
              <a:ext cx="571563" cy="153017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grpSp>
      <p:pic>
        <p:nvPicPr>
          <p:cNvPr id="13" name="Picture 30" descr="strip-detector-simple"/>
          <p:cNvPicPr>
            <a:picLocks noChangeAspect="1" noChangeArrowheads="1"/>
          </p:cNvPicPr>
          <p:nvPr/>
        </p:nvPicPr>
        <p:blipFill>
          <a:blip r:embed="rId4" cstate="print"/>
          <a:srcRect/>
          <a:stretch>
            <a:fillRect/>
          </a:stretch>
        </p:blipFill>
        <p:spPr bwMode="auto">
          <a:xfrm rot="10800000">
            <a:off x="209305" y="2903928"/>
            <a:ext cx="1982905" cy="1430052"/>
          </a:xfrm>
          <a:prstGeom prst="rect">
            <a:avLst/>
          </a:prstGeom>
          <a:noFill/>
        </p:spPr>
      </p:pic>
    </p:spTree>
    <p:extLst>
      <p:ext uri="{BB962C8B-B14F-4D97-AF65-F5344CB8AC3E}">
        <p14:creationId xmlns:p14="http://schemas.microsoft.com/office/powerpoint/2010/main" val="303183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C:\daten\annual review\Pics\in review\New Figure 3\45deg_400V_300K\tot_1_4.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001" y="864000"/>
            <a:ext cx="5540063" cy="5308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p:txBody>
          <a:bodyPr/>
          <a:lstStyle/>
          <a:p>
            <a:r>
              <a:rPr lang="en-GB" dirty="0"/>
              <a:t>Simulation: </a:t>
            </a:r>
          </a:p>
          <a:p>
            <a:pPr lvl="1"/>
            <a:r>
              <a:rPr lang="en-GB" dirty="0"/>
              <a:t>Current density </a:t>
            </a:r>
          </a:p>
          <a:p>
            <a:pPr lvl="1"/>
            <a:r>
              <a:rPr lang="en-GB" dirty="0" err="1"/>
              <a:t>mip</a:t>
            </a:r>
            <a:r>
              <a:rPr lang="en-GB" dirty="0"/>
              <a:t>,  45</a:t>
            </a:r>
            <a:r>
              <a:rPr lang="en-GB" dirty="0">
                <a:sym typeface="Symbol" panose="05050102010706020507" pitchFamily="18" charset="2"/>
              </a:rPr>
              <a:t> angle</a:t>
            </a:r>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19</a:t>
            </a:fld>
            <a:r>
              <a:rPr lang="en-GB"/>
              <a:t>-</a:t>
            </a:r>
            <a:endParaRPr lang="en-GB" dirty="0"/>
          </a:p>
        </p:txBody>
      </p:sp>
      <p:sp>
        <p:nvSpPr>
          <p:cNvPr id="7" name="TextBox 6"/>
          <p:cNvSpPr txBox="1">
            <a:spLocks noChangeArrowheads="1"/>
          </p:cNvSpPr>
          <p:nvPr/>
        </p:nvSpPr>
        <p:spPr bwMode="auto">
          <a:xfrm>
            <a:off x="1524001" y="6597353"/>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9" name="Title 1"/>
          <p:cNvSpPr txBox="1">
            <a:spLocks/>
          </p:cNvSpPr>
          <p:nvPr/>
        </p:nvSpPr>
        <p:spPr bwMode="auto">
          <a:xfrm>
            <a:off x="1788163" y="4959171"/>
            <a:ext cx="228261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3200" b="1" dirty="0">
                <a:solidFill>
                  <a:srgbClr val="0000FF"/>
                </a:solidFill>
                <a:ea typeface="MS PGothic" charset="0"/>
                <a:cs typeface="MS PGothic" charset="0"/>
              </a:rPr>
              <a:t>t = 1.4 ns</a:t>
            </a:r>
          </a:p>
        </p:txBody>
      </p:sp>
      <p:sp>
        <p:nvSpPr>
          <p:cNvPr id="6" name="Date Placeholder 5"/>
          <p:cNvSpPr>
            <a:spLocks noGrp="1"/>
          </p:cNvSpPr>
          <p:nvPr>
            <p:ph type="dt" sz="half" idx="2"/>
          </p:nvPr>
        </p:nvSpPr>
        <p:spPr/>
        <p:txBody>
          <a:bodyPr/>
          <a:lstStyle/>
          <a:p>
            <a:r>
              <a:rPr lang="en-001"/>
              <a:t>22.11.2023</a:t>
            </a:r>
            <a:endParaRPr lang="en-US" dirty="0"/>
          </a:p>
        </p:txBody>
      </p:sp>
      <p:grpSp>
        <p:nvGrpSpPr>
          <p:cNvPr id="14" name="Group 13"/>
          <p:cNvGrpSpPr/>
          <p:nvPr/>
        </p:nvGrpSpPr>
        <p:grpSpPr>
          <a:xfrm>
            <a:off x="2315580" y="2798930"/>
            <a:ext cx="1118310" cy="1635168"/>
            <a:chOff x="791580" y="2798930"/>
            <a:chExt cx="1118310" cy="1635168"/>
          </a:xfrm>
        </p:grpSpPr>
        <p:sp>
          <p:nvSpPr>
            <p:cNvPr id="15" name="Down Arrow 14"/>
            <p:cNvSpPr/>
            <p:nvPr/>
          </p:nvSpPr>
          <p:spPr>
            <a:xfrm>
              <a:off x="791580" y="2903928"/>
              <a:ext cx="546747" cy="153017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16" name="Down Arrow 15"/>
            <p:cNvSpPr/>
            <p:nvPr/>
          </p:nvSpPr>
          <p:spPr>
            <a:xfrm rot="10800000">
              <a:off x="1338327" y="2798930"/>
              <a:ext cx="571563" cy="153017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grpSp>
      <p:pic>
        <p:nvPicPr>
          <p:cNvPr id="13" name="Picture 30" descr="strip-detector-simple"/>
          <p:cNvPicPr>
            <a:picLocks noChangeAspect="1" noChangeArrowheads="1"/>
          </p:cNvPicPr>
          <p:nvPr/>
        </p:nvPicPr>
        <p:blipFill>
          <a:blip r:embed="rId4" cstate="print"/>
          <a:srcRect/>
          <a:stretch>
            <a:fillRect/>
          </a:stretch>
        </p:blipFill>
        <p:spPr bwMode="auto">
          <a:xfrm rot="10800000">
            <a:off x="209305" y="2903928"/>
            <a:ext cx="1982905" cy="1430052"/>
          </a:xfrm>
          <a:prstGeom prst="rect">
            <a:avLst/>
          </a:prstGeom>
          <a:noFill/>
        </p:spPr>
      </p:pic>
    </p:spTree>
    <p:extLst>
      <p:ext uri="{BB962C8B-B14F-4D97-AF65-F5344CB8AC3E}">
        <p14:creationId xmlns:p14="http://schemas.microsoft.com/office/powerpoint/2010/main" val="4050792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endParaRPr lang="en-GB" dirty="0"/>
          </a:p>
        </p:txBody>
      </p:sp>
      <p:sp>
        <p:nvSpPr>
          <p:cNvPr id="3" name="Content Placeholder 2"/>
          <p:cNvSpPr>
            <a:spLocks noGrp="1"/>
          </p:cNvSpPr>
          <p:nvPr>
            <p:ph idx="1"/>
          </p:nvPr>
        </p:nvSpPr>
        <p:spPr>
          <a:xfrm>
            <a:off x="208517" y="866125"/>
            <a:ext cx="9914021" cy="5437624"/>
          </a:xfrm>
        </p:spPr>
        <p:txBody>
          <a:bodyPr>
            <a:normAutofit fontScale="92500" lnSpcReduction="20000"/>
          </a:bodyPr>
          <a:lstStyle/>
          <a:p>
            <a:r>
              <a:rPr lang="en-US" b="1" dirty="0"/>
              <a:t>The Large Hadron Collider (LHC) at CERN</a:t>
            </a:r>
          </a:p>
          <a:p>
            <a:pPr lvl="1"/>
            <a:r>
              <a:rPr lang="en-US" dirty="0"/>
              <a:t>Where are the silicon detectors?</a:t>
            </a:r>
          </a:p>
          <a:p>
            <a:endParaRPr lang="en-US" dirty="0"/>
          </a:p>
          <a:p>
            <a:r>
              <a:rPr lang="en-US" b="1" dirty="0"/>
              <a:t>Silicon Detectors for High Energy Physics Applications</a:t>
            </a:r>
          </a:p>
          <a:p>
            <a:pPr lvl="1"/>
            <a:r>
              <a:rPr lang="en-US" dirty="0"/>
              <a:t>The basic concept of Semiconductor Detectors: A reverse biased </a:t>
            </a:r>
            <a:r>
              <a:rPr lang="en-US" dirty="0" err="1"/>
              <a:t>pn</a:t>
            </a:r>
            <a:r>
              <a:rPr lang="en-US" dirty="0"/>
              <a:t>-junction</a:t>
            </a:r>
          </a:p>
          <a:p>
            <a:pPr lvl="1"/>
            <a:r>
              <a:rPr lang="en-US" dirty="0"/>
              <a:t>Strip and Pixel Detectors at the Large Hadron Collider (LHC) at CERN</a:t>
            </a:r>
          </a:p>
          <a:p>
            <a:pPr lvl="1"/>
            <a:r>
              <a:rPr lang="en-US" dirty="0"/>
              <a:t>Recent developments in Silicon Detectors</a:t>
            </a:r>
          </a:p>
          <a:p>
            <a:pPr lvl="2"/>
            <a:endParaRPr lang="en-US" dirty="0"/>
          </a:p>
          <a:p>
            <a:r>
              <a:rPr lang="en-US" b="1" dirty="0"/>
              <a:t> Radiation Damage to Silicon Detectors</a:t>
            </a:r>
          </a:p>
          <a:p>
            <a:pPr lvl="1"/>
            <a:r>
              <a:rPr lang="en-US" dirty="0"/>
              <a:t>Upgrade of the Large Hadron Collider (HL-LHC)</a:t>
            </a:r>
          </a:p>
          <a:p>
            <a:pPr lvl="1"/>
            <a:r>
              <a:rPr lang="en-US" dirty="0"/>
              <a:t>Radiation damage mechanisms </a:t>
            </a:r>
          </a:p>
          <a:p>
            <a:pPr lvl="2"/>
            <a:r>
              <a:rPr lang="en-US" dirty="0"/>
              <a:t>Microscopic defects and macroscopic damage</a:t>
            </a:r>
          </a:p>
          <a:p>
            <a:pPr lvl="1"/>
            <a:r>
              <a:rPr lang="en-US" dirty="0"/>
              <a:t>Mitigation techniques: What can we do against radiation damage?</a:t>
            </a:r>
          </a:p>
          <a:p>
            <a:pPr lvl="2"/>
            <a:r>
              <a:rPr lang="en-US" dirty="0"/>
              <a:t>Examples of </a:t>
            </a:r>
            <a:r>
              <a:rPr lang="en-US" dirty="0" err="1"/>
              <a:t>radhard</a:t>
            </a:r>
            <a:r>
              <a:rPr lang="en-US" dirty="0"/>
              <a:t> devices for the HL-LHC: p-type strip sensors and 3D sensors</a:t>
            </a:r>
          </a:p>
          <a:p>
            <a:pPr lvl="2"/>
            <a:endParaRPr lang="en-US" dirty="0"/>
          </a:p>
          <a:p>
            <a:r>
              <a:rPr lang="en-US" b="1" dirty="0"/>
              <a:t>Why do we need (TCAD) device simulations (introduction)?</a:t>
            </a:r>
          </a:p>
          <a:p>
            <a:pPr lvl="1"/>
            <a:endParaRPr lang="en-US" dirty="0"/>
          </a:p>
          <a:p>
            <a:r>
              <a:rPr lang="en-US" b="1" dirty="0"/>
              <a:t>Summary &amp; Further reading</a:t>
            </a:r>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a:t>
            </a:fld>
            <a:endParaRPr lang="en-US" dirty="0"/>
          </a:p>
        </p:txBody>
      </p:sp>
      <p:sp>
        <p:nvSpPr>
          <p:cNvPr id="7" name="TextBox 6"/>
          <p:cNvSpPr txBox="1"/>
          <p:nvPr/>
        </p:nvSpPr>
        <p:spPr>
          <a:xfrm rot="223215">
            <a:off x="8451150" y="5291041"/>
            <a:ext cx="3644439" cy="954107"/>
          </a:xfrm>
          <a:prstGeom prst="rect">
            <a:avLst/>
          </a:prstGeom>
          <a:noFill/>
          <a:ln>
            <a:solidFill>
              <a:schemeClr val="accent4"/>
            </a:solidFill>
          </a:ln>
        </p:spPr>
        <p:txBody>
          <a:bodyPr wrap="square" rtlCol="0">
            <a:spAutoFit/>
          </a:bodyPr>
          <a:lstStyle/>
          <a:p>
            <a:pPr algn="ctr"/>
            <a:r>
              <a:rPr lang="en-US" sz="1400" b="1" dirty="0"/>
              <a:t>Details in following presentations:</a:t>
            </a:r>
            <a:br>
              <a:rPr lang="en-US" sz="1400" dirty="0"/>
            </a:br>
            <a:r>
              <a:rPr lang="en-US" sz="1400" dirty="0"/>
              <a:t>Marco Bomben; Arianna </a:t>
            </a:r>
            <a:r>
              <a:rPr lang="en-US" sz="1400" dirty="0" err="1"/>
              <a:t>Morozzi</a:t>
            </a:r>
            <a:r>
              <a:rPr lang="en-US" sz="1400" dirty="0"/>
              <a:t>;</a:t>
            </a:r>
            <a:br>
              <a:rPr lang="en-US" sz="1400" dirty="0"/>
            </a:br>
            <a:r>
              <a:rPr lang="en-US" sz="1400" dirty="0"/>
              <a:t>Matteo </a:t>
            </a:r>
            <a:r>
              <a:rPr lang="en-US" sz="1400" dirty="0" err="1"/>
              <a:t>C.Vignali</a:t>
            </a:r>
            <a:r>
              <a:rPr lang="en-US" sz="1400" dirty="0"/>
              <a:t>; Jairo Antonio Villegas Dominquez; </a:t>
            </a:r>
            <a:r>
              <a:rPr lang="en-GB" sz="1400" dirty="0"/>
              <a:t>Li Long; Alexander Bähr</a:t>
            </a:r>
          </a:p>
        </p:txBody>
      </p:sp>
    </p:spTree>
    <p:extLst>
      <p:ext uri="{BB962C8B-B14F-4D97-AF65-F5344CB8AC3E}">
        <p14:creationId xmlns:p14="http://schemas.microsoft.com/office/powerpoint/2010/main" val="3270156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C:\daten\annual review\Pics\in review\New Figure 3\45deg_400V_300K\tot_1_6.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000" y="864001"/>
            <a:ext cx="5520254" cy="534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p:txBody>
          <a:bodyPr/>
          <a:lstStyle/>
          <a:p>
            <a:r>
              <a:rPr lang="en-GB" dirty="0"/>
              <a:t>Simulation: </a:t>
            </a:r>
          </a:p>
          <a:p>
            <a:pPr lvl="1"/>
            <a:r>
              <a:rPr lang="en-GB" dirty="0"/>
              <a:t>Current density </a:t>
            </a:r>
          </a:p>
          <a:p>
            <a:pPr lvl="1"/>
            <a:r>
              <a:rPr lang="en-GB" dirty="0" err="1"/>
              <a:t>mip</a:t>
            </a:r>
            <a:r>
              <a:rPr lang="en-GB" dirty="0"/>
              <a:t>,  45</a:t>
            </a:r>
            <a:r>
              <a:rPr lang="en-GB" dirty="0">
                <a:sym typeface="Symbol" panose="05050102010706020507" pitchFamily="18" charset="2"/>
              </a:rPr>
              <a:t> angle</a:t>
            </a:r>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20</a:t>
            </a:fld>
            <a:r>
              <a:rPr lang="en-GB"/>
              <a:t>-</a:t>
            </a:r>
            <a:endParaRPr lang="en-GB" dirty="0"/>
          </a:p>
        </p:txBody>
      </p:sp>
      <p:sp>
        <p:nvSpPr>
          <p:cNvPr id="7" name="TextBox 6"/>
          <p:cNvSpPr txBox="1">
            <a:spLocks noChangeArrowheads="1"/>
          </p:cNvSpPr>
          <p:nvPr/>
        </p:nvSpPr>
        <p:spPr bwMode="auto">
          <a:xfrm>
            <a:off x="1524001" y="6597353"/>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9" name="Title 1"/>
          <p:cNvSpPr txBox="1">
            <a:spLocks/>
          </p:cNvSpPr>
          <p:nvPr/>
        </p:nvSpPr>
        <p:spPr bwMode="auto">
          <a:xfrm>
            <a:off x="1788163" y="4959171"/>
            <a:ext cx="228261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3200" b="1" dirty="0">
                <a:solidFill>
                  <a:srgbClr val="0000FF"/>
                </a:solidFill>
                <a:ea typeface="MS PGothic" charset="0"/>
                <a:cs typeface="MS PGothic" charset="0"/>
              </a:rPr>
              <a:t>t = 1.6 ns</a:t>
            </a:r>
          </a:p>
        </p:txBody>
      </p:sp>
      <p:sp>
        <p:nvSpPr>
          <p:cNvPr id="6" name="Date Placeholder 5"/>
          <p:cNvSpPr>
            <a:spLocks noGrp="1"/>
          </p:cNvSpPr>
          <p:nvPr>
            <p:ph type="dt" sz="half" idx="2"/>
          </p:nvPr>
        </p:nvSpPr>
        <p:spPr/>
        <p:txBody>
          <a:bodyPr/>
          <a:lstStyle/>
          <a:p>
            <a:r>
              <a:rPr lang="en-001"/>
              <a:t>22.11.2023</a:t>
            </a:r>
            <a:endParaRPr lang="en-US" dirty="0"/>
          </a:p>
        </p:txBody>
      </p:sp>
      <p:grpSp>
        <p:nvGrpSpPr>
          <p:cNvPr id="14" name="Group 13"/>
          <p:cNvGrpSpPr/>
          <p:nvPr/>
        </p:nvGrpSpPr>
        <p:grpSpPr>
          <a:xfrm>
            <a:off x="2315580" y="2798930"/>
            <a:ext cx="1118310" cy="1635168"/>
            <a:chOff x="791580" y="2798930"/>
            <a:chExt cx="1118310" cy="1635168"/>
          </a:xfrm>
        </p:grpSpPr>
        <p:sp>
          <p:nvSpPr>
            <p:cNvPr id="15" name="Down Arrow 14"/>
            <p:cNvSpPr/>
            <p:nvPr/>
          </p:nvSpPr>
          <p:spPr>
            <a:xfrm>
              <a:off x="791580" y="2903928"/>
              <a:ext cx="546747" cy="153017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16" name="Down Arrow 15"/>
            <p:cNvSpPr/>
            <p:nvPr/>
          </p:nvSpPr>
          <p:spPr>
            <a:xfrm rot="10800000">
              <a:off x="1338327" y="2798930"/>
              <a:ext cx="571563" cy="153017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grpSp>
      <p:pic>
        <p:nvPicPr>
          <p:cNvPr id="13" name="Picture 30" descr="strip-detector-simple"/>
          <p:cNvPicPr>
            <a:picLocks noChangeAspect="1" noChangeArrowheads="1"/>
          </p:cNvPicPr>
          <p:nvPr/>
        </p:nvPicPr>
        <p:blipFill>
          <a:blip r:embed="rId4" cstate="print"/>
          <a:srcRect/>
          <a:stretch>
            <a:fillRect/>
          </a:stretch>
        </p:blipFill>
        <p:spPr bwMode="auto">
          <a:xfrm rot="10800000">
            <a:off x="209305" y="2903928"/>
            <a:ext cx="1982905" cy="1430052"/>
          </a:xfrm>
          <a:prstGeom prst="rect">
            <a:avLst/>
          </a:prstGeom>
          <a:noFill/>
        </p:spPr>
      </p:pic>
    </p:spTree>
    <p:extLst>
      <p:ext uri="{BB962C8B-B14F-4D97-AF65-F5344CB8AC3E}">
        <p14:creationId xmlns:p14="http://schemas.microsoft.com/office/powerpoint/2010/main" val="3139905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C:\daten\annual review\Pics\in review\New Figure 3\45deg_400V_300K\tot_1_8.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001" y="864001"/>
            <a:ext cx="5526857" cy="534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p:txBody>
          <a:bodyPr/>
          <a:lstStyle/>
          <a:p>
            <a:r>
              <a:rPr lang="en-GB" dirty="0"/>
              <a:t>Simulation: </a:t>
            </a:r>
          </a:p>
          <a:p>
            <a:pPr lvl="1"/>
            <a:r>
              <a:rPr lang="en-GB" dirty="0"/>
              <a:t>Current density </a:t>
            </a:r>
          </a:p>
          <a:p>
            <a:pPr lvl="1"/>
            <a:r>
              <a:rPr lang="en-GB" dirty="0" err="1"/>
              <a:t>mip</a:t>
            </a:r>
            <a:r>
              <a:rPr lang="en-GB" dirty="0"/>
              <a:t>,  45</a:t>
            </a:r>
            <a:r>
              <a:rPr lang="en-GB" dirty="0">
                <a:sym typeface="Symbol" panose="05050102010706020507" pitchFamily="18" charset="2"/>
              </a:rPr>
              <a:t> angle</a:t>
            </a:r>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21</a:t>
            </a:fld>
            <a:r>
              <a:rPr lang="en-GB"/>
              <a:t>-</a:t>
            </a:r>
            <a:endParaRPr lang="en-GB" dirty="0"/>
          </a:p>
        </p:txBody>
      </p:sp>
      <p:sp>
        <p:nvSpPr>
          <p:cNvPr id="7" name="TextBox 6"/>
          <p:cNvSpPr txBox="1">
            <a:spLocks noChangeArrowheads="1"/>
          </p:cNvSpPr>
          <p:nvPr/>
        </p:nvSpPr>
        <p:spPr bwMode="auto">
          <a:xfrm>
            <a:off x="1524001" y="6597353"/>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9" name="Title 1"/>
          <p:cNvSpPr txBox="1">
            <a:spLocks/>
          </p:cNvSpPr>
          <p:nvPr/>
        </p:nvSpPr>
        <p:spPr bwMode="auto">
          <a:xfrm>
            <a:off x="1788163" y="4959171"/>
            <a:ext cx="228261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3200" b="1" dirty="0">
                <a:solidFill>
                  <a:srgbClr val="0000FF"/>
                </a:solidFill>
                <a:ea typeface="MS PGothic" charset="0"/>
                <a:cs typeface="MS PGothic" charset="0"/>
              </a:rPr>
              <a:t>t = 1.8 ns</a:t>
            </a:r>
          </a:p>
        </p:txBody>
      </p:sp>
      <p:sp>
        <p:nvSpPr>
          <p:cNvPr id="6" name="Date Placeholder 5"/>
          <p:cNvSpPr>
            <a:spLocks noGrp="1"/>
          </p:cNvSpPr>
          <p:nvPr>
            <p:ph type="dt" sz="half" idx="2"/>
          </p:nvPr>
        </p:nvSpPr>
        <p:spPr/>
        <p:txBody>
          <a:bodyPr/>
          <a:lstStyle/>
          <a:p>
            <a:r>
              <a:rPr lang="en-001"/>
              <a:t>22.11.2023</a:t>
            </a:r>
            <a:endParaRPr lang="en-US" dirty="0"/>
          </a:p>
        </p:txBody>
      </p:sp>
      <p:grpSp>
        <p:nvGrpSpPr>
          <p:cNvPr id="14" name="Group 13"/>
          <p:cNvGrpSpPr/>
          <p:nvPr/>
        </p:nvGrpSpPr>
        <p:grpSpPr>
          <a:xfrm>
            <a:off x="2315580" y="2798930"/>
            <a:ext cx="1118310" cy="1635168"/>
            <a:chOff x="791580" y="2798930"/>
            <a:chExt cx="1118310" cy="1635168"/>
          </a:xfrm>
        </p:grpSpPr>
        <p:sp>
          <p:nvSpPr>
            <p:cNvPr id="15" name="Down Arrow 14"/>
            <p:cNvSpPr/>
            <p:nvPr/>
          </p:nvSpPr>
          <p:spPr>
            <a:xfrm>
              <a:off x="791580" y="2903928"/>
              <a:ext cx="546747" cy="153017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16" name="Down Arrow 15"/>
            <p:cNvSpPr/>
            <p:nvPr/>
          </p:nvSpPr>
          <p:spPr>
            <a:xfrm rot="10800000">
              <a:off x="1338327" y="2798930"/>
              <a:ext cx="571563" cy="153017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grpSp>
      <p:pic>
        <p:nvPicPr>
          <p:cNvPr id="13" name="Picture 30" descr="strip-detector-simple"/>
          <p:cNvPicPr>
            <a:picLocks noChangeAspect="1" noChangeArrowheads="1"/>
          </p:cNvPicPr>
          <p:nvPr/>
        </p:nvPicPr>
        <p:blipFill>
          <a:blip r:embed="rId4" cstate="print"/>
          <a:srcRect/>
          <a:stretch>
            <a:fillRect/>
          </a:stretch>
        </p:blipFill>
        <p:spPr bwMode="auto">
          <a:xfrm rot="10800000">
            <a:off x="209305" y="2903928"/>
            <a:ext cx="1982905" cy="1430052"/>
          </a:xfrm>
          <a:prstGeom prst="rect">
            <a:avLst/>
          </a:prstGeom>
          <a:noFill/>
        </p:spPr>
      </p:pic>
    </p:spTree>
    <p:extLst>
      <p:ext uri="{BB962C8B-B14F-4D97-AF65-F5344CB8AC3E}">
        <p14:creationId xmlns:p14="http://schemas.microsoft.com/office/powerpoint/2010/main" val="2706086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descr="C:\daten\annual review\Pics\in review\New Figure 3\45deg_400V_300K\tot_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001" y="864001"/>
            <a:ext cx="5579682" cy="5368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p:txBody>
          <a:bodyPr/>
          <a:lstStyle/>
          <a:p>
            <a:r>
              <a:rPr lang="en-GB" dirty="0"/>
              <a:t>Simulation: </a:t>
            </a:r>
          </a:p>
          <a:p>
            <a:pPr lvl="1"/>
            <a:r>
              <a:rPr lang="en-GB" dirty="0"/>
              <a:t>Current density </a:t>
            </a:r>
          </a:p>
          <a:p>
            <a:pPr lvl="1"/>
            <a:r>
              <a:rPr lang="en-GB" dirty="0" err="1"/>
              <a:t>mip</a:t>
            </a:r>
            <a:r>
              <a:rPr lang="en-GB" dirty="0"/>
              <a:t>,  45</a:t>
            </a:r>
            <a:r>
              <a:rPr lang="en-GB" dirty="0">
                <a:sym typeface="Symbol" panose="05050102010706020507" pitchFamily="18" charset="2"/>
              </a:rPr>
              <a:t> angle</a:t>
            </a:r>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22</a:t>
            </a:fld>
            <a:r>
              <a:rPr lang="en-GB"/>
              <a:t>-</a:t>
            </a:r>
            <a:endParaRPr lang="en-GB" dirty="0"/>
          </a:p>
        </p:txBody>
      </p:sp>
      <p:sp>
        <p:nvSpPr>
          <p:cNvPr id="7" name="TextBox 6"/>
          <p:cNvSpPr txBox="1">
            <a:spLocks noChangeArrowheads="1"/>
          </p:cNvSpPr>
          <p:nvPr/>
        </p:nvSpPr>
        <p:spPr bwMode="auto">
          <a:xfrm>
            <a:off x="1524001" y="6597353"/>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9" name="Title 1"/>
          <p:cNvSpPr txBox="1">
            <a:spLocks/>
          </p:cNvSpPr>
          <p:nvPr/>
        </p:nvSpPr>
        <p:spPr bwMode="auto">
          <a:xfrm>
            <a:off x="1788163" y="4959171"/>
            <a:ext cx="228261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3200" b="1" dirty="0">
                <a:solidFill>
                  <a:srgbClr val="0000FF"/>
                </a:solidFill>
                <a:ea typeface="MS PGothic" charset="0"/>
                <a:cs typeface="MS PGothic" charset="0"/>
              </a:rPr>
              <a:t>t = 2.0 ns</a:t>
            </a:r>
          </a:p>
        </p:txBody>
      </p:sp>
      <p:sp>
        <p:nvSpPr>
          <p:cNvPr id="6" name="Date Placeholder 5"/>
          <p:cNvSpPr>
            <a:spLocks noGrp="1"/>
          </p:cNvSpPr>
          <p:nvPr>
            <p:ph type="dt" sz="half" idx="2"/>
          </p:nvPr>
        </p:nvSpPr>
        <p:spPr/>
        <p:txBody>
          <a:bodyPr/>
          <a:lstStyle/>
          <a:p>
            <a:r>
              <a:rPr lang="en-001"/>
              <a:t>22.11.2023</a:t>
            </a:r>
            <a:endParaRPr lang="en-US" dirty="0"/>
          </a:p>
        </p:txBody>
      </p:sp>
      <p:grpSp>
        <p:nvGrpSpPr>
          <p:cNvPr id="14" name="Group 13"/>
          <p:cNvGrpSpPr/>
          <p:nvPr/>
        </p:nvGrpSpPr>
        <p:grpSpPr>
          <a:xfrm>
            <a:off x="2315580" y="2798930"/>
            <a:ext cx="1118310" cy="1635168"/>
            <a:chOff x="791580" y="2798930"/>
            <a:chExt cx="1118310" cy="1635168"/>
          </a:xfrm>
        </p:grpSpPr>
        <p:sp>
          <p:nvSpPr>
            <p:cNvPr id="15" name="Down Arrow 14"/>
            <p:cNvSpPr/>
            <p:nvPr/>
          </p:nvSpPr>
          <p:spPr>
            <a:xfrm>
              <a:off x="791580" y="2903928"/>
              <a:ext cx="546747" cy="153017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16" name="Down Arrow 15"/>
            <p:cNvSpPr/>
            <p:nvPr/>
          </p:nvSpPr>
          <p:spPr>
            <a:xfrm rot="10800000">
              <a:off x="1338327" y="2798930"/>
              <a:ext cx="571563" cy="153017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grpSp>
      <p:pic>
        <p:nvPicPr>
          <p:cNvPr id="13" name="Picture 30" descr="strip-detector-simple"/>
          <p:cNvPicPr>
            <a:picLocks noChangeAspect="1" noChangeArrowheads="1"/>
          </p:cNvPicPr>
          <p:nvPr/>
        </p:nvPicPr>
        <p:blipFill>
          <a:blip r:embed="rId4" cstate="print"/>
          <a:srcRect/>
          <a:stretch>
            <a:fillRect/>
          </a:stretch>
        </p:blipFill>
        <p:spPr bwMode="auto">
          <a:xfrm rot="10800000">
            <a:off x="209305" y="2903928"/>
            <a:ext cx="1982905" cy="1430052"/>
          </a:xfrm>
          <a:prstGeom prst="rect">
            <a:avLst/>
          </a:prstGeom>
          <a:noFill/>
        </p:spPr>
      </p:pic>
    </p:spTree>
    <p:extLst>
      <p:ext uri="{BB962C8B-B14F-4D97-AF65-F5344CB8AC3E}">
        <p14:creationId xmlns:p14="http://schemas.microsoft.com/office/powerpoint/2010/main" val="4109840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C:\daten\annual review\Pics\in review\New Figure 3\45deg_400V_300K\tot_3.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001" y="864000"/>
            <a:ext cx="5540063" cy="534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p:txBody>
          <a:bodyPr/>
          <a:lstStyle/>
          <a:p>
            <a:r>
              <a:rPr lang="en-GB" dirty="0"/>
              <a:t>Simulation: </a:t>
            </a:r>
          </a:p>
          <a:p>
            <a:pPr lvl="1"/>
            <a:r>
              <a:rPr lang="en-GB" dirty="0"/>
              <a:t>Current density </a:t>
            </a:r>
          </a:p>
          <a:p>
            <a:pPr lvl="1"/>
            <a:r>
              <a:rPr lang="en-GB" dirty="0" err="1"/>
              <a:t>mip</a:t>
            </a:r>
            <a:r>
              <a:rPr lang="en-GB" dirty="0"/>
              <a:t>,  45</a:t>
            </a:r>
            <a:r>
              <a:rPr lang="en-GB" dirty="0">
                <a:sym typeface="Symbol" panose="05050102010706020507" pitchFamily="18" charset="2"/>
              </a:rPr>
              <a:t> angle</a:t>
            </a:r>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23</a:t>
            </a:fld>
            <a:r>
              <a:rPr lang="en-GB"/>
              <a:t>-</a:t>
            </a:r>
            <a:endParaRPr lang="en-GB" dirty="0"/>
          </a:p>
        </p:txBody>
      </p:sp>
      <p:sp>
        <p:nvSpPr>
          <p:cNvPr id="7" name="TextBox 6"/>
          <p:cNvSpPr txBox="1">
            <a:spLocks noChangeArrowheads="1"/>
          </p:cNvSpPr>
          <p:nvPr/>
        </p:nvSpPr>
        <p:spPr bwMode="auto">
          <a:xfrm>
            <a:off x="1524001" y="6597353"/>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9" name="Title 1"/>
          <p:cNvSpPr txBox="1">
            <a:spLocks/>
          </p:cNvSpPr>
          <p:nvPr/>
        </p:nvSpPr>
        <p:spPr bwMode="auto">
          <a:xfrm>
            <a:off x="1788163" y="4959171"/>
            <a:ext cx="228261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3200" b="1" dirty="0">
                <a:solidFill>
                  <a:srgbClr val="0000FF"/>
                </a:solidFill>
                <a:ea typeface="MS PGothic" charset="0"/>
                <a:cs typeface="MS PGothic" charset="0"/>
              </a:rPr>
              <a:t>t = 3.0 ns</a:t>
            </a:r>
          </a:p>
        </p:txBody>
      </p:sp>
      <p:sp>
        <p:nvSpPr>
          <p:cNvPr id="6" name="Date Placeholder 5"/>
          <p:cNvSpPr>
            <a:spLocks noGrp="1"/>
          </p:cNvSpPr>
          <p:nvPr>
            <p:ph type="dt" sz="half" idx="2"/>
          </p:nvPr>
        </p:nvSpPr>
        <p:spPr/>
        <p:txBody>
          <a:bodyPr/>
          <a:lstStyle/>
          <a:p>
            <a:r>
              <a:rPr lang="en-001"/>
              <a:t>22.11.2023</a:t>
            </a:r>
            <a:endParaRPr lang="en-US" dirty="0"/>
          </a:p>
        </p:txBody>
      </p:sp>
      <p:grpSp>
        <p:nvGrpSpPr>
          <p:cNvPr id="14" name="Group 13"/>
          <p:cNvGrpSpPr/>
          <p:nvPr/>
        </p:nvGrpSpPr>
        <p:grpSpPr>
          <a:xfrm>
            <a:off x="2315580" y="2798930"/>
            <a:ext cx="1118310" cy="1635168"/>
            <a:chOff x="791580" y="2798930"/>
            <a:chExt cx="1118310" cy="1635168"/>
          </a:xfrm>
        </p:grpSpPr>
        <p:sp>
          <p:nvSpPr>
            <p:cNvPr id="15" name="Down Arrow 14"/>
            <p:cNvSpPr/>
            <p:nvPr/>
          </p:nvSpPr>
          <p:spPr>
            <a:xfrm>
              <a:off x="791580" y="2903928"/>
              <a:ext cx="546747" cy="153017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16" name="Down Arrow 15"/>
            <p:cNvSpPr/>
            <p:nvPr/>
          </p:nvSpPr>
          <p:spPr>
            <a:xfrm rot="10800000">
              <a:off x="1338327" y="2798930"/>
              <a:ext cx="571563" cy="153017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grpSp>
      <p:pic>
        <p:nvPicPr>
          <p:cNvPr id="13" name="Picture 30" descr="strip-detector-simple"/>
          <p:cNvPicPr>
            <a:picLocks noChangeAspect="1" noChangeArrowheads="1"/>
          </p:cNvPicPr>
          <p:nvPr/>
        </p:nvPicPr>
        <p:blipFill>
          <a:blip r:embed="rId4" cstate="print"/>
          <a:srcRect/>
          <a:stretch>
            <a:fillRect/>
          </a:stretch>
        </p:blipFill>
        <p:spPr bwMode="auto">
          <a:xfrm rot="10800000">
            <a:off x="209305" y="2903928"/>
            <a:ext cx="1982905" cy="1430052"/>
          </a:xfrm>
          <a:prstGeom prst="rect">
            <a:avLst/>
          </a:prstGeom>
          <a:noFill/>
        </p:spPr>
      </p:pic>
    </p:spTree>
    <p:extLst>
      <p:ext uri="{BB962C8B-B14F-4D97-AF65-F5344CB8AC3E}">
        <p14:creationId xmlns:p14="http://schemas.microsoft.com/office/powerpoint/2010/main" val="2584772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C:\daten\annual review\Pics\in review\New Figure 3\45deg_400V_300K\tot_4.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001" y="864000"/>
            <a:ext cx="5559873" cy="5322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p:txBody>
          <a:bodyPr/>
          <a:lstStyle/>
          <a:p>
            <a:r>
              <a:rPr lang="en-GB" dirty="0"/>
              <a:t>Simulation: </a:t>
            </a:r>
          </a:p>
          <a:p>
            <a:pPr lvl="1"/>
            <a:r>
              <a:rPr lang="en-GB" dirty="0"/>
              <a:t>Current density </a:t>
            </a:r>
          </a:p>
          <a:p>
            <a:pPr lvl="1"/>
            <a:r>
              <a:rPr lang="en-GB" dirty="0" err="1"/>
              <a:t>mip</a:t>
            </a:r>
            <a:r>
              <a:rPr lang="en-GB" dirty="0"/>
              <a:t>,  45</a:t>
            </a:r>
            <a:r>
              <a:rPr lang="en-GB" dirty="0">
                <a:sym typeface="Symbol" panose="05050102010706020507" pitchFamily="18" charset="2"/>
              </a:rPr>
              <a:t> angle</a:t>
            </a:r>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24</a:t>
            </a:fld>
            <a:r>
              <a:rPr lang="en-GB"/>
              <a:t>-</a:t>
            </a:r>
            <a:endParaRPr lang="en-GB" dirty="0"/>
          </a:p>
        </p:txBody>
      </p:sp>
      <p:sp>
        <p:nvSpPr>
          <p:cNvPr id="7" name="TextBox 6"/>
          <p:cNvSpPr txBox="1">
            <a:spLocks noChangeArrowheads="1"/>
          </p:cNvSpPr>
          <p:nvPr/>
        </p:nvSpPr>
        <p:spPr bwMode="auto">
          <a:xfrm>
            <a:off x="1524001" y="6597353"/>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9" name="Title 1"/>
          <p:cNvSpPr txBox="1">
            <a:spLocks/>
          </p:cNvSpPr>
          <p:nvPr/>
        </p:nvSpPr>
        <p:spPr bwMode="auto">
          <a:xfrm>
            <a:off x="1788163" y="4959171"/>
            <a:ext cx="228261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3200" b="1" dirty="0">
                <a:solidFill>
                  <a:srgbClr val="0000FF"/>
                </a:solidFill>
                <a:ea typeface="MS PGothic" charset="0"/>
                <a:cs typeface="MS PGothic" charset="0"/>
              </a:rPr>
              <a:t>t = 4.0 ns</a:t>
            </a:r>
          </a:p>
        </p:txBody>
      </p:sp>
      <p:sp>
        <p:nvSpPr>
          <p:cNvPr id="6" name="Date Placeholder 5"/>
          <p:cNvSpPr>
            <a:spLocks noGrp="1"/>
          </p:cNvSpPr>
          <p:nvPr>
            <p:ph type="dt" sz="half" idx="2"/>
          </p:nvPr>
        </p:nvSpPr>
        <p:spPr/>
        <p:txBody>
          <a:bodyPr/>
          <a:lstStyle/>
          <a:p>
            <a:r>
              <a:rPr lang="en-001"/>
              <a:t>22.11.2023</a:t>
            </a:r>
            <a:endParaRPr lang="en-US" dirty="0"/>
          </a:p>
        </p:txBody>
      </p:sp>
      <p:grpSp>
        <p:nvGrpSpPr>
          <p:cNvPr id="14" name="Group 13"/>
          <p:cNvGrpSpPr/>
          <p:nvPr/>
        </p:nvGrpSpPr>
        <p:grpSpPr>
          <a:xfrm>
            <a:off x="2315580" y="2798930"/>
            <a:ext cx="1118310" cy="1635168"/>
            <a:chOff x="791580" y="2798930"/>
            <a:chExt cx="1118310" cy="1635168"/>
          </a:xfrm>
        </p:grpSpPr>
        <p:sp>
          <p:nvSpPr>
            <p:cNvPr id="15" name="Down Arrow 14"/>
            <p:cNvSpPr/>
            <p:nvPr/>
          </p:nvSpPr>
          <p:spPr>
            <a:xfrm>
              <a:off x="791580" y="2903928"/>
              <a:ext cx="546747" cy="153017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16" name="Down Arrow 15"/>
            <p:cNvSpPr/>
            <p:nvPr/>
          </p:nvSpPr>
          <p:spPr>
            <a:xfrm rot="10800000">
              <a:off x="1338327" y="2798930"/>
              <a:ext cx="571563" cy="153017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grpSp>
      <p:pic>
        <p:nvPicPr>
          <p:cNvPr id="13" name="Picture 30" descr="strip-detector-simple"/>
          <p:cNvPicPr>
            <a:picLocks noChangeAspect="1" noChangeArrowheads="1"/>
          </p:cNvPicPr>
          <p:nvPr/>
        </p:nvPicPr>
        <p:blipFill>
          <a:blip r:embed="rId4" cstate="print"/>
          <a:srcRect/>
          <a:stretch>
            <a:fillRect/>
          </a:stretch>
        </p:blipFill>
        <p:spPr bwMode="auto">
          <a:xfrm rot="10800000">
            <a:off x="209305" y="2903928"/>
            <a:ext cx="1982905" cy="1430052"/>
          </a:xfrm>
          <a:prstGeom prst="rect">
            <a:avLst/>
          </a:prstGeom>
          <a:noFill/>
        </p:spPr>
      </p:pic>
    </p:spTree>
    <p:extLst>
      <p:ext uri="{BB962C8B-B14F-4D97-AF65-F5344CB8AC3E}">
        <p14:creationId xmlns:p14="http://schemas.microsoft.com/office/powerpoint/2010/main" val="2058549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C:\daten\annual review\Pics\in review\New Figure 3\45deg_400V_300K\tot_5.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001" y="864000"/>
            <a:ext cx="5526857" cy="532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p:txBody>
          <a:bodyPr/>
          <a:lstStyle/>
          <a:p>
            <a:r>
              <a:rPr lang="en-GB" dirty="0"/>
              <a:t>Simulation: </a:t>
            </a:r>
          </a:p>
          <a:p>
            <a:pPr lvl="1"/>
            <a:r>
              <a:rPr lang="en-GB" dirty="0"/>
              <a:t>Current density </a:t>
            </a:r>
          </a:p>
          <a:p>
            <a:pPr lvl="1"/>
            <a:r>
              <a:rPr lang="en-GB" dirty="0" err="1"/>
              <a:t>mip</a:t>
            </a:r>
            <a:r>
              <a:rPr lang="en-GB" dirty="0"/>
              <a:t>,  45</a:t>
            </a:r>
            <a:r>
              <a:rPr lang="en-GB" dirty="0">
                <a:sym typeface="Symbol" panose="05050102010706020507" pitchFamily="18" charset="2"/>
              </a:rPr>
              <a:t> angle</a:t>
            </a:r>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25</a:t>
            </a:fld>
            <a:r>
              <a:rPr lang="en-GB"/>
              <a:t>-</a:t>
            </a:r>
            <a:endParaRPr lang="en-GB" dirty="0"/>
          </a:p>
        </p:txBody>
      </p:sp>
      <p:sp>
        <p:nvSpPr>
          <p:cNvPr id="7" name="TextBox 6"/>
          <p:cNvSpPr txBox="1">
            <a:spLocks noChangeArrowheads="1"/>
          </p:cNvSpPr>
          <p:nvPr/>
        </p:nvSpPr>
        <p:spPr bwMode="auto">
          <a:xfrm>
            <a:off x="1524001" y="6597353"/>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9" name="Title 1"/>
          <p:cNvSpPr txBox="1">
            <a:spLocks/>
          </p:cNvSpPr>
          <p:nvPr/>
        </p:nvSpPr>
        <p:spPr bwMode="auto">
          <a:xfrm>
            <a:off x="1788163" y="4959171"/>
            <a:ext cx="228261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3200" b="1" dirty="0">
                <a:solidFill>
                  <a:srgbClr val="0000FF"/>
                </a:solidFill>
                <a:ea typeface="MS PGothic" charset="0"/>
                <a:cs typeface="MS PGothic" charset="0"/>
              </a:rPr>
              <a:t>t = 5.0 ns</a:t>
            </a:r>
          </a:p>
        </p:txBody>
      </p:sp>
      <p:sp>
        <p:nvSpPr>
          <p:cNvPr id="6" name="Date Placeholder 5"/>
          <p:cNvSpPr>
            <a:spLocks noGrp="1"/>
          </p:cNvSpPr>
          <p:nvPr>
            <p:ph type="dt" sz="half" idx="2"/>
          </p:nvPr>
        </p:nvSpPr>
        <p:spPr/>
        <p:txBody>
          <a:bodyPr/>
          <a:lstStyle/>
          <a:p>
            <a:r>
              <a:rPr lang="en-001"/>
              <a:t>22.11.2023</a:t>
            </a:r>
            <a:endParaRPr lang="en-US" dirty="0"/>
          </a:p>
        </p:txBody>
      </p:sp>
      <p:grpSp>
        <p:nvGrpSpPr>
          <p:cNvPr id="14" name="Group 13"/>
          <p:cNvGrpSpPr/>
          <p:nvPr/>
        </p:nvGrpSpPr>
        <p:grpSpPr>
          <a:xfrm>
            <a:off x="2315580" y="2798930"/>
            <a:ext cx="1118310" cy="1635168"/>
            <a:chOff x="791580" y="2798930"/>
            <a:chExt cx="1118310" cy="1635168"/>
          </a:xfrm>
        </p:grpSpPr>
        <p:sp>
          <p:nvSpPr>
            <p:cNvPr id="15" name="Down Arrow 14"/>
            <p:cNvSpPr/>
            <p:nvPr/>
          </p:nvSpPr>
          <p:spPr>
            <a:xfrm>
              <a:off x="791580" y="2903928"/>
              <a:ext cx="546747" cy="153017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16" name="Down Arrow 15"/>
            <p:cNvSpPr/>
            <p:nvPr/>
          </p:nvSpPr>
          <p:spPr>
            <a:xfrm rot="10800000">
              <a:off x="1338327" y="2798930"/>
              <a:ext cx="571563" cy="153017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grpSp>
      <p:pic>
        <p:nvPicPr>
          <p:cNvPr id="13" name="Picture 30" descr="strip-detector-simple"/>
          <p:cNvPicPr>
            <a:picLocks noChangeAspect="1" noChangeArrowheads="1"/>
          </p:cNvPicPr>
          <p:nvPr/>
        </p:nvPicPr>
        <p:blipFill>
          <a:blip r:embed="rId4" cstate="print"/>
          <a:srcRect/>
          <a:stretch>
            <a:fillRect/>
          </a:stretch>
        </p:blipFill>
        <p:spPr bwMode="auto">
          <a:xfrm rot="10800000">
            <a:off x="209305" y="2903928"/>
            <a:ext cx="1982905" cy="1430052"/>
          </a:xfrm>
          <a:prstGeom prst="rect">
            <a:avLst/>
          </a:prstGeom>
          <a:noFill/>
        </p:spPr>
      </p:pic>
    </p:spTree>
    <p:extLst>
      <p:ext uri="{BB962C8B-B14F-4D97-AF65-F5344CB8AC3E}">
        <p14:creationId xmlns:p14="http://schemas.microsoft.com/office/powerpoint/2010/main" val="1593342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descr="C:\daten\annual review\Pics\in review\New Figure 3\45deg_400V_300K\tot_6.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000" y="864000"/>
            <a:ext cx="5507048" cy="532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p:txBody>
          <a:bodyPr/>
          <a:lstStyle/>
          <a:p>
            <a:r>
              <a:rPr lang="en-GB" dirty="0"/>
              <a:t>Simulation: </a:t>
            </a:r>
          </a:p>
          <a:p>
            <a:pPr lvl="1"/>
            <a:r>
              <a:rPr lang="en-GB" dirty="0"/>
              <a:t>Current density </a:t>
            </a:r>
          </a:p>
          <a:p>
            <a:pPr lvl="1"/>
            <a:r>
              <a:rPr lang="en-GB" dirty="0" err="1"/>
              <a:t>mip</a:t>
            </a:r>
            <a:r>
              <a:rPr lang="en-GB" dirty="0"/>
              <a:t>,  45</a:t>
            </a:r>
            <a:r>
              <a:rPr lang="en-GB" dirty="0">
                <a:sym typeface="Symbol" panose="05050102010706020507" pitchFamily="18" charset="2"/>
              </a:rPr>
              <a:t> angle</a:t>
            </a:r>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26</a:t>
            </a:fld>
            <a:r>
              <a:rPr lang="en-GB"/>
              <a:t>-</a:t>
            </a:r>
            <a:endParaRPr lang="en-GB" dirty="0"/>
          </a:p>
        </p:txBody>
      </p:sp>
      <p:sp>
        <p:nvSpPr>
          <p:cNvPr id="7" name="TextBox 6"/>
          <p:cNvSpPr txBox="1">
            <a:spLocks noChangeArrowheads="1"/>
          </p:cNvSpPr>
          <p:nvPr/>
        </p:nvSpPr>
        <p:spPr bwMode="auto">
          <a:xfrm>
            <a:off x="1524001" y="6597353"/>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9" name="Title 1"/>
          <p:cNvSpPr txBox="1">
            <a:spLocks/>
          </p:cNvSpPr>
          <p:nvPr/>
        </p:nvSpPr>
        <p:spPr bwMode="auto">
          <a:xfrm>
            <a:off x="1788163" y="4959171"/>
            <a:ext cx="228261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3200" b="1" dirty="0">
                <a:solidFill>
                  <a:srgbClr val="0000FF"/>
                </a:solidFill>
                <a:ea typeface="MS PGothic" charset="0"/>
                <a:cs typeface="MS PGothic" charset="0"/>
              </a:rPr>
              <a:t>t = 6.0 ns</a:t>
            </a:r>
          </a:p>
        </p:txBody>
      </p:sp>
      <p:sp>
        <p:nvSpPr>
          <p:cNvPr id="6" name="Date Placeholder 5"/>
          <p:cNvSpPr>
            <a:spLocks noGrp="1"/>
          </p:cNvSpPr>
          <p:nvPr>
            <p:ph type="dt" sz="half" idx="2"/>
          </p:nvPr>
        </p:nvSpPr>
        <p:spPr/>
        <p:txBody>
          <a:bodyPr/>
          <a:lstStyle/>
          <a:p>
            <a:r>
              <a:rPr lang="en-001"/>
              <a:t>22.11.2023</a:t>
            </a:r>
            <a:endParaRPr lang="en-US" dirty="0"/>
          </a:p>
        </p:txBody>
      </p:sp>
      <p:grpSp>
        <p:nvGrpSpPr>
          <p:cNvPr id="14" name="Group 13"/>
          <p:cNvGrpSpPr/>
          <p:nvPr/>
        </p:nvGrpSpPr>
        <p:grpSpPr>
          <a:xfrm>
            <a:off x="2315580" y="2798930"/>
            <a:ext cx="1118310" cy="1635168"/>
            <a:chOff x="791580" y="2798930"/>
            <a:chExt cx="1118310" cy="1635168"/>
          </a:xfrm>
        </p:grpSpPr>
        <p:sp>
          <p:nvSpPr>
            <p:cNvPr id="15" name="Down Arrow 14"/>
            <p:cNvSpPr/>
            <p:nvPr/>
          </p:nvSpPr>
          <p:spPr>
            <a:xfrm>
              <a:off x="791580" y="2903928"/>
              <a:ext cx="546747" cy="153017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16" name="Down Arrow 15"/>
            <p:cNvSpPr/>
            <p:nvPr/>
          </p:nvSpPr>
          <p:spPr>
            <a:xfrm rot="10800000">
              <a:off x="1338327" y="2798930"/>
              <a:ext cx="571563" cy="153017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grpSp>
      <p:pic>
        <p:nvPicPr>
          <p:cNvPr id="13" name="Picture 30" descr="strip-detector-simple"/>
          <p:cNvPicPr>
            <a:picLocks noChangeAspect="1" noChangeArrowheads="1"/>
          </p:cNvPicPr>
          <p:nvPr/>
        </p:nvPicPr>
        <p:blipFill>
          <a:blip r:embed="rId4" cstate="print"/>
          <a:srcRect/>
          <a:stretch>
            <a:fillRect/>
          </a:stretch>
        </p:blipFill>
        <p:spPr bwMode="auto">
          <a:xfrm rot="10800000">
            <a:off x="209305" y="2903928"/>
            <a:ext cx="1982905" cy="1430052"/>
          </a:xfrm>
          <a:prstGeom prst="rect">
            <a:avLst/>
          </a:prstGeom>
          <a:noFill/>
        </p:spPr>
      </p:pic>
    </p:spTree>
    <p:extLst>
      <p:ext uri="{BB962C8B-B14F-4D97-AF65-F5344CB8AC3E}">
        <p14:creationId xmlns:p14="http://schemas.microsoft.com/office/powerpoint/2010/main" val="1710167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C:\daten\annual review\Pics\in review\New Figure 3\45deg_400V_300K\tot_7.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000" y="864001"/>
            <a:ext cx="5520254" cy="5361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p:txBody>
          <a:bodyPr/>
          <a:lstStyle/>
          <a:p>
            <a:r>
              <a:rPr lang="en-GB" dirty="0"/>
              <a:t>Simulation: </a:t>
            </a:r>
          </a:p>
          <a:p>
            <a:pPr lvl="1"/>
            <a:r>
              <a:rPr lang="en-GB" dirty="0"/>
              <a:t>Current density </a:t>
            </a:r>
          </a:p>
          <a:p>
            <a:pPr lvl="1"/>
            <a:r>
              <a:rPr lang="en-GB" dirty="0" err="1"/>
              <a:t>mip</a:t>
            </a:r>
            <a:r>
              <a:rPr lang="en-GB" dirty="0"/>
              <a:t>,  45</a:t>
            </a:r>
            <a:r>
              <a:rPr lang="en-GB" dirty="0">
                <a:sym typeface="Symbol" panose="05050102010706020507" pitchFamily="18" charset="2"/>
              </a:rPr>
              <a:t> angle</a:t>
            </a:r>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27</a:t>
            </a:fld>
            <a:r>
              <a:rPr lang="en-GB"/>
              <a:t>-</a:t>
            </a:r>
            <a:endParaRPr lang="en-GB" dirty="0"/>
          </a:p>
        </p:txBody>
      </p:sp>
      <p:sp>
        <p:nvSpPr>
          <p:cNvPr id="7" name="TextBox 6"/>
          <p:cNvSpPr txBox="1">
            <a:spLocks noChangeArrowheads="1"/>
          </p:cNvSpPr>
          <p:nvPr/>
        </p:nvSpPr>
        <p:spPr bwMode="auto">
          <a:xfrm>
            <a:off x="1524001" y="6597353"/>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9" name="Title 1"/>
          <p:cNvSpPr txBox="1">
            <a:spLocks/>
          </p:cNvSpPr>
          <p:nvPr/>
        </p:nvSpPr>
        <p:spPr bwMode="auto">
          <a:xfrm>
            <a:off x="1788163" y="4959171"/>
            <a:ext cx="2282612"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3200" b="1" dirty="0">
                <a:solidFill>
                  <a:srgbClr val="0000FF"/>
                </a:solidFill>
                <a:ea typeface="MS PGothic" charset="0"/>
                <a:cs typeface="MS PGothic" charset="0"/>
              </a:rPr>
              <a:t>t = 7.0 ns</a:t>
            </a:r>
          </a:p>
        </p:txBody>
      </p:sp>
      <p:sp>
        <p:nvSpPr>
          <p:cNvPr id="6" name="Date Placeholder 5"/>
          <p:cNvSpPr>
            <a:spLocks noGrp="1"/>
          </p:cNvSpPr>
          <p:nvPr>
            <p:ph type="dt" sz="half" idx="2"/>
          </p:nvPr>
        </p:nvSpPr>
        <p:spPr/>
        <p:txBody>
          <a:bodyPr/>
          <a:lstStyle/>
          <a:p>
            <a:r>
              <a:rPr lang="en-001"/>
              <a:t>22.11.2023</a:t>
            </a:r>
            <a:endParaRPr lang="en-US" dirty="0"/>
          </a:p>
        </p:txBody>
      </p:sp>
      <p:grpSp>
        <p:nvGrpSpPr>
          <p:cNvPr id="14" name="Group 13"/>
          <p:cNvGrpSpPr/>
          <p:nvPr/>
        </p:nvGrpSpPr>
        <p:grpSpPr>
          <a:xfrm>
            <a:off x="2315580" y="2798930"/>
            <a:ext cx="1118310" cy="1635168"/>
            <a:chOff x="791580" y="2798930"/>
            <a:chExt cx="1118310" cy="1635168"/>
          </a:xfrm>
        </p:grpSpPr>
        <p:sp>
          <p:nvSpPr>
            <p:cNvPr id="15" name="Down Arrow 14"/>
            <p:cNvSpPr/>
            <p:nvPr/>
          </p:nvSpPr>
          <p:spPr>
            <a:xfrm>
              <a:off x="791580" y="2903928"/>
              <a:ext cx="546747" cy="153017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holes</a:t>
              </a:r>
            </a:p>
          </p:txBody>
        </p:sp>
        <p:sp>
          <p:nvSpPr>
            <p:cNvPr id="16" name="Down Arrow 15"/>
            <p:cNvSpPr/>
            <p:nvPr/>
          </p:nvSpPr>
          <p:spPr>
            <a:xfrm rot="10800000">
              <a:off x="1338327" y="2798930"/>
              <a:ext cx="571563" cy="153017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electrons</a:t>
              </a:r>
            </a:p>
          </p:txBody>
        </p:sp>
      </p:grpSp>
      <p:pic>
        <p:nvPicPr>
          <p:cNvPr id="13" name="Picture 30" descr="strip-detector-simple"/>
          <p:cNvPicPr>
            <a:picLocks noChangeAspect="1" noChangeArrowheads="1"/>
          </p:cNvPicPr>
          <p:nvPr/>
        </p:nvPicPr>
        <p:blipFill>
          <a:blip r:embed="rId4" cstate="print"/>
          <a:srcRect/>
          <a:stretch>
            <a:fillRect/>
          </a:stretch>
        </p:blipFill>
        <p:spPr bwMode="auto">
          <a:xfrm rot="10800000">
            <a:off x="209305" y="2903928"/>
            <a:ext cx="1982905" cy="1430052"/>
          </a:xfrm>
          <a:prstGeom prst="rect">
            <a:avLst/>
          </a:prstGeom>
          <a:noFill/>
        </p:spPr>
      </p:pic>
    </p:spTree>
    <p:extLst>
      <p:ext uri="{BB962C8B-B14F-4D97-AF65-F5344CB8AC3E}">
        <p14:creationId xmlns:p14="http://schemas.microsoft.com/office/powerpoint/2010/main" val="3955110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Signal formation in a strip sensor</a:t>
            </a:r>
          </a:p>
        </p:txBody>
      </p:sp>
      <p:sp>
        <p:nvSpPr>
          <p:cNvPr id="3" name="Content Placeholder 2"/>
          <p:cNvSpPr>
            <a:spLocks noGrp="1"/>
          </p:cNvSpPr>
          <p:nvPr>
            <p:ph idx="1"/>
          </p:nvPr>
        </p:nvSpPr>
        <p:spPr>
          <a:xfrm>
            <a:off x="221231" y="1925308"/>
            <a:ext cx="3430058" cy="4181293"/>
          </a:xfrm>
        </p:spPr>
        <p:txBody>
          <a:bodyPr/>
          <a:lstStyle/>
          <a:p>
            <a:r>
              <a:rPr lang="en-GB" dirty="0"/>
              <a:t>Simulation: </a:t>
            </a:r>
          </a:p>
          <a:p>
            <a:pPr lvl="1"/>
            <a:r>
              <a:rPr lang="en-GB" dirty="0" err="1"/>
              <a:t>mip</a:t>
            </a:r>
            <a:r>
              <a:rPr lang="en-GB" dirty="0"/>
              <a:t>,  45</a:t>
            </a:r>
            <a:r>
              <a:rPr lang="en-GB" dirty="0">
                <a:sym typeface="Symbol" panose="05050102010706020507" pitchFamily="18" charset="2"/>
              </a:rPr>
              <a:t> angle</a:t>
            </a:r>
            <a:br>
              <a:rPr lang="en-GB" dirty="0">
                <a:sym typeface="Symbol" panose="05050102010706020507" pitchFamily="18" charset="2"/>
              </a:rPr>
            </a:br>
            <a:br>
              <a:rPr lang="en-GB" dirty="0">
                <a:sym typeface="Symbol" panose="05050102010706020507" pitchFamily="18" charset="2"/>
              </a:rPr>
            </a:br>
            <a:endParaRPr lang="en-GB" dirty="0">
              <a:sym typeface="Symbol" panose="05050102010706020507" pitchFamily="18" charset="2"/>
            </a:endParaRPr>
          </a:p>
          <a:p>
            <a:r>
              <a:rPr lang="en-GB" dirty="0"/>
              <a:t>Plot:</a:t>
            </a:r>
          </a:p>
          <a:p>
            <a:pPr lvl="1"/>
            <a:r>
              <a:rPr lang="en-GB" dirty="0"/>
              <a:t>Signals induced on electrodes </a:t>
            </a:r>
          </a:p>
          <a:p>
            <a:pPr lvl="1"/>
            <a:r>
              <a:rPr lang="en-GB" dirty="0"/>
              <a:t>Integration gives collected charge </a:t>
            </a:r>
          </a:p>
          <a:p>
            <a:pPr lvl="1"/>
            <a:endParaRPr lang="en-GB" dirty="0"/>
          </a:p>
        </p:txBody>
      </p:sp>
      <p:sp>
        <p:nvSpPr>
          <p:cNvPr id="4" name="Footer Placeholder 3"/>
          <p:cNvSpPr>
            <a:spLocks noGrp="1"/>
          </p:cNvSpPr>
          <p:nvPr>
            <p:ph type="ftr" sz="quarter" idx="4294967295"/>
          </p:nvPr>
        </p:nvSpPr>
        <p:spPr/>
        <p:txBody>
          <a:bodyPr/>
          <a:lstStyle/>
          <a:p>
            <a:r>
              <a:rPr lang="fr-FR"/>
              <a:t>SIMDET 2023 - Michael Moll, CERN</a:t>
            </a:r>
            <a:endParaRPr lang="fr-FR"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28</a:t>
            </a:fld>
            <a:r>
              <a:rPr lang="en-GB"/>
              <a:t>-</a:t>
            </a:r>
            <a:endParaRPr lang="en-GB" dirty="0"/>
          </a:p>
        </p:txBody>
      </p:sp>
      <p:sp>
        <p:nvSpPr>
          <p:cNvPr id="7" name="TextBox 6"/>
          <p:cNvSpPr txBox="1">
            <a:spLocks noChangeArrowheads="1"/>
          </p:cNvSpPr>
          <p:nvPr/>
        </p:nvSpPr>
        <p:spPr bwMode="auto">
          <a:xfrm rot="16200000">
            <a:off x="10546095" y="4150628"/>
            <a:ext cx="279320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sz="1200" dirty="0"/>
              <a:t>Simulation: Thomas.Eichhorn@kit.edu</a:t>
            </a:r>
          </a:p>
        </p:txBody>
      </p:sp>
      <p:sp>
        <p:nvSpPr>
          <p:cNvPr id="6" name="Date Placeholder 5"/>
          <p:cNvSpPr>
            <a:spLocks noGrp="1"/>
          </p:cNvSpPr>
          <p:nvPr>
            <p:ph type="dt" sz="half" idx="2"/>
          </p:nvPr>
        </p:nvSpPr>
        <p:spPr/>
        <p:txBody>
          <a:bodyPr/>
          <a:lstStyle/>
          <a:p>
            <a:r>
              <a:rPr lang="en-001"/>
              <a:t>22.11.2023</a:t>
            </a:r>
            <a:endParaRPr lang="en-US" dirty="0"/>
          </a:p>
        </p:txBody>
      </p:sp>
      <p:pic>
        <p:nvPicPr>
          <p:cNvPr id="28" name="Picture 27" descr="Screen Shot 2014-07-10 at 2.38.57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073" y="837513"/>
            <a:ext cx="3791488" cy="1110994"/>
          </a:xfrm>
          <a:prstGeom prst="rect">
            <a:avLst/>
          </a:prstGeom>
          <a:ln>
            <a:solidFill>
              <a:schemeClr val="tx1"/>
            </a:solidFill>
          </a:ln>
        </p:spPr>
      </p:pic>
      <p:grpSp>
        <p:nvGrpSpPr>
          <p:cNvPr id="11" name="Group 10"/>
          <p:cNvGrpSpPr/>
          <p:nvPr/>
        </p:nvGrpSpPr>
        <p:grpSpPr>
          <a:xfrm>
            <a:off x="2981752" y="1971706"/>
            <a:ext cx="8739658" cy="4280079"/>
            <a:chOff x="3124864" y="1370732"/>
            <a:chExt cx="8739658" cy="4280079"/>
          </a:xfrm>
        </p:grpSpPr>
        <p:grpSp>
          <p:nvGrpSpPr>
            <p:cNvPr id="13" name="Group 12"/>
            <p:cNvGrpSpPr/>
            <p:nvPr/>
          </p:nvGrpSpPr>
          <p:grpSpPr>
            <a:xfrm>
              <a:off x="3124864" y="1370732"/>
              <a:ext cx="8739658" cy="4280079"/>
              <a:chOff x="386535" y="2019199"/>
              <a:chExt cx="7008947" cy="4491004"/>
            </a:xfrm>
          </p:grpSpPr>
          <p:pic>
            <p:nvPicPr>
              <p:cNvPr id="17" name="Picture 2" descr="C:\daten\annual review\Pics\in review\45deg_400V\hsign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35" y="2019199"/>
                <a:ext cx="7008947" cy="4491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8"/>
              <p:cNvSpPr>
                <a:spLocks noChangeArrowheads="1"/>
              </p:cNvSpPr>
              <p:nvPr/>
            </p:nvSpPr>
            <p:spPr bwMode="auto">
              <a:xfrm>
                <a:off x="1476044" y="2217238"/>
                <a:ext cx="1055436" cy="340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a:solidFill>
                      <a:srgbClr val="FF0000"/>
                    </a:solidFill>
                  </a:rPr>
                  <a:t>2,27e-15C</a:t>
                </a:r>
              </a:p>
            </p:txBody>
          </p:sp>
          <p:sp>
            <p:nvSpPr>
              <p:cNvPr id="19" name="Rectangle 9"/>
              <p:cNvSpPr>
                <a:spLocks noChangeArrowheads="1"/>
              </p:cNvSpPr>
              <p:nvPr/>
            </p:nvSpPr>
            <p:spPr bwMode="auto">
              <a:xfrm>
                <a:off x="2995238" y="4197626"/>
                <a:ext cx="1011994" cy="387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a:solidFill>
                      <a:srgbClr val="00B050"/>
                    </a:solidFill>
                  </a:rPr>
                  <a:t>3,27e-15C</a:t>
                </a:r>
              </a:p>
            </p:txBody>
          </p:sp>
          <p:sp>
            <p:nvSpPr>
              <p:cNvPr id="20" name="Rectangle 10"/>
              <p:cNvSpPr>
                <a:spLocks noChangeArrowheads="1"/>
              </p:cNvSpPr>
              <p:nvPr/>
            </p:nvSpPr>
            <p:spPr bwMode="auto">
              <a:xfrm>
                <a:off x="2202869" y="3207432"/>
                <a:ext cx="1055436" cy="340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a:solidFill>
                      <a:srgbClr val="1509B7"/>
                    </a:solidFill>
                  </a:rPr>
                  <a:t>3,04e-15C</a:t>
                </a:r>
              </a:p>
            </p:txBody>
          </p:sp>
          <p:sp>
            <p:nvSpPr>
              <p:cNvPr id="21" name="Rectangle 11"/>
              <p:cNvSpPr>
                <a:spLocks noChangeArrowheads="1"/>
              </p:cNvSpPr>
              <p:nvPr/>
            </p:nvSpPr>
            <p:spPr bwMode="auto">
              <a:xfrm>
                <a:off x="4977619" y="5650881"/>
                <a:ext cx="1011994" cy="387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a:solidFill>
                      <a:srgbClr val="C00000"/>
                    </a:solidFill>
                  </a:rPr>
                  <a:t>1,08e-15C</a:t>
                </a:r>
              </a:p>
            </p:txBody>
          </p:sp>
          <p:pic>
            <p:nvPicPr>
              <p:cNvPr id="22" name="Picture 2" descr="C:\daten\annual review\Pics\in review\45deg_400V\abssum\time11_tot.png"/>
              <p:cNvPicPr>
                <a:picLocks noChangeAspect="1" noChangeArrowheads="1"/>
              </p:cNvPicPr>
              <p:nvPr/>
            </p:nvPicPr>
            <p:blipFill>
              <a:blip r:embed="rId5" cstate="print">
                <a:extLst>
                  <a:ext uri="{28A0092B-C50C-407E-A947-70E740481C1C}">
                    <a14:useLocalDpi xmlns:a14="http://schemas.microsoft.com/office/drawing/2010/main" val="0"/>
                  </a:ext>
                </a:extLst>
              </a:blip>
              <a:srcRect l="1486" t="10117" r="32838"/>
              <a:stretch>
                <a:fillRect/>
              </a:stretch>
            </p:blipFill>
            <p:spPr bwMode="auto">
              <a:xfrm>
                <a:off x="4317797" y="2084726"/>
                <a:ext cx="2314477" cy="221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3" name="Straight Connector 15"/>
              <p:cNvCxnSpPr>
                <a:cxnSpLocks noChangeShapeType="1"/>
                <a:stCxn id="18" idx="3"/>
              </p:cNvCxnSpPr>
              <p:nvPr/>
            </p:nvCxnSpPr>
            <p:spPr bwMode="auto">
              <a:xfrm>
                <a:off x="2634011" y="2386153"/>
                <a:ext cx="2541701" cy="154790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24" name="Straight Connector 17"/>
              <p:cNvCxnSpPr>
                <a:cxnSpLocks noChangeShapeType="1"/>
              </p:cNvCxnSpPr>
              <p:nvPr/>
            </p:nvCxnSpPr>
            <p:spPr bwMode="auto">
              <a:xfrm flipV="1">
                <a:off x="2666055" y="4066571"/>
                <a:ext cx="2972843" cy="131055"/>
              </a:xfrm>
              <a:prstGeom prst="line">
                <a:avLst/>
              </a:prstGeom>
              <a:noFill/>
              <a:ln w="9525">
                <a:solidFill>
                  <a:srgbClr val="1509B7"/>
                </a:solidFill>
                <a:round/>
                <a:headEnd/>
                <a:tailEnd/>
              </a:ln>
              <a:extLst>
                <a:ext uri="{909E8E84-426E-40dd-AFC4-6F175D3DCCD1}">
                  <a14:hiddenFill xmlns="" xmlns:a14="http://schemas.microsoft.com/office/drawing/2010/main">
                    <a:noFill/>
                  </a14:hiddenFill>
                </a:ext>
              </a:extLst>
            </p:spPr>
          </p:cxnSp>
          <p:cxnSp>
            <p:nvCxnSpPr>
              <p:cNvPr id="25" name="Straight Connector 24"/>
              <p:cNvCxnSpPr>
                <a:cxnSpLocks noChangeShapeType="1"/>
              </p:cNvCxnSpPr>
              <p:nvPr/>
            </p:nvCxnSpPr>
            <p:spPr bwMode="auto">
              <a:xfrm rot="10800000" flipV="1">
                <a:off x="3854610" y="4066571"/>
                <a:ext cx="2246019" cy="1055721"/>
              </a:xfrm>
              <a:prstGeom prst="line">
                <a:avLst/>
              </a:prstGeom>
              <a:noFill/>
              <a:ln w="9525">
                <a:solidFill>
                  <a:srgbClr val="92D050"/>
                </a:solidFill>
                <a:round/>
                <a:headEnd/>
                <a:tailEnd/>
              </a:ln>
              <a:extLst>
                <a:ext uri="{909E8E84-426E-40dd-AFC4-6F175D3DCCD1}">
                  <a14:hiddenFill xmlns="" xmlns:a14="http://schemas.microsoft.com/office/drawing/2010/main">
                    <a:noFill/>
                  </a14:hiddenFill>
                </a:ext>
              </a:extLst>
            </p:spPr>
          </p:cxnSp>
          <p:cxnSp>
            <p:nvCxnSpPr>
              <p:cNvPr id="26" name="Straight Connector 25"/>
              <p:cNvCxnSpPr/>
              <p:nvPr/>
            </p:nvCxnSpPr>
            <p:spPr bwMode="auto">
              <a:xfrm rot="5400000" flipH="1" flipV="1">
                <a:off x="5275693" y="4297230"/>
                <a:ext cx="1518783" cy="1057464"/>
              </a:xfrm>
              <a:prstGeom prst="line">
                <a:avLst/>
              </a:prstGeom>
              <a:solidFill>
                <a:schemeClr val="accent1"/>
              </a:solidFill>
              <a:ln w="9525" cap="flat" cmpd="sng" algn="ctr">
                <a:solidFill>
                  <a:schemeClr val="accent6">
                    <a:lumMod val="40000"/>
                    <a:lumOff val="60000"/>
                  </a:schemeClr>
                </a:solidFill>
                <a:prstDash val="solid"/>
                <a:round/>
                <a:headEnd type="none" w="med" len="med"/>
                <a:tailEnd type="none" w="med" len="med"/>
              </a:ln>
              <a:effectLst/>
            </p:spPr>
          </p:cxnSp>
        </p:grpSp>
        <p:sp>
          <p:nvSpPr>
            <p:cNvPr id="8" name="TextBox 7"/>
            <p:cNvSpPr txBox="1"/>
            <p:nvPr/>
          </p:nvSpPr>
          <p:spPr>
            <a:xfrm rot="1507291">
              <a:off x="7023550" y="2014823"/>
              <a:ext cx="851515" cy="369332"/>
            </a:xfrm>
            <a:prstGeom prst="rect">
              <a:avLst/>
            </a:prstGeom>
            <a:noFill/>
          </p:spPr>
          <p:txBody>
            <a:bodyPr wrap="none" rtlCol="0">
              <a:spAutoFit/>
            </a:bodyPr>
            <a:lstStyle/>
            <a:p>
              <a:r>
                <a:rPr lang="en-GB" dirty="0">
                  <a:solidFill>
                    <a:srgbClr val="FF0000"/>
                  </a:solidFill>
                </a:rPr>
                <a:t>Strip 1</a:t>
              </a:r>
            </a:p>
          </p:txBody>
        </p:sp>
        <p:sp>
          <p:nvSpPr>
            <p:cNvPr id="30" name="TextBox 29"/>
            <p:cNvSpPr txBox="1"/>
            <p:nvPr/>
          </p:nvSpPr>
          <p:spPr>
            <a:xfrm>
              <a:off x="5772168" y="3077515"/>
              <a:ext cx="851515" cy="369332"/>
            </a:xfrm>
            <a:prstGeom prst="rect">
              <a:avLst/>
            </a:prstGeom>
            <a:noFill/>
          </p:spPr>
          <p:txBody>
            <a:bodyPr wrap="none" rtlCol="0">
              <a:spAutoFit/>
            </a:bodyPr>
            <a:lstStyle/>
            <a:p>
              <a:r>
                <a:rPr lang="en-GB" dirty="0">
                  <a:solidFill>
                    <a:srgbClr val="0000FF"/>
                  </a:solidFill>
                </a:rPr>
                <a:t>Strip 2</a:t>
              </a:r>
            </a:p>
          </p:txBody>
        </p:sp>
        <p:sp>
          <p:nvSpPr>
            <p:cNvPr id="31" name="TextBox 30"/>
            <p:cNvSpPr txBox="1"/>
            <p:nvPr/>
          </p:nvSpPr>
          <p:spPr>
            <a:xfrm rot="20208018">
              <a:off x="7530933" y="3784937"/>
              <a:ext cx="851515" cy="369332"/>
            </a:xfrm>
            <a:prstGeom prst="rect">
              <a:avLst/>
            </a:prstGeom>
            <a:noFill/>
          </p:spPr>
          <p:txBody>
            <a:bodyPr wrap="none" rtlCol="0">
              <a:spAutoFit/>
            </a:bodyPr>
            <a:lstStyle/>
            <a:p>
              <a:r>
                <a:rPr lang="en-GB" dirty="0">
                  <a:solidFill>
                    <a:srgbClr val="00B050"/>
                  </a:solidFill>
                </a:rPr>
                <a:t>Strip 3</a:t>
              </a:r>
            </a:p>
          </p:txBody>
        </p:sp>
        <p:sp>
          <p:nvSpPr>
            <p:cNvPr id="32" name="TextBox 31"/>
            <p:cNvSpPr txBox="1"/>
            <p:nvPr/>
          </p:nvSpPr>
          <p:spPr>
            <a:xfrm rot="18805049">
              <a:off x="9272550" y="4179779"/>
              <a:ext cx="851515" cy="369332"/>
            </a:xfrm>
            <a:prstGeom prst="rect">
              <a:avLst/>
            </a:prstGeom>
            <a:noFill/>
          </p:spPr>
          <p:txBody>
            <a:bodyPr wrap="none" rtlCol="0">
              <a:spAutoFit/>
            </a:bodyPr>
            <a:lstStyle/>
            <a:p>
              <a:r>
                <a:rPr lang="en-GB" dirty="0">
                  <a:solidFill>
                    <a:srgbClr val="C00000"/>
                  </a:solidFill>
                </a:rPr>
                <a:t>Strip 4</a:t>
              </a:r>
            </a:p>
          </p:txBody>
        </p:sp>
      </p:grpSp>
      <p:sp>
        <p:nvSpPr>
          <p:cNvPr id="29" name="Title 1"/>
          <p:cNvSpPr txBox="1">
            <a:spLocks/>
          </p:cNvSpPr>
          <p:nvPr/>
        </p:nvSpPr>
        <p:spPr bwMode="auto">
          <a:xfrm>
            <a:off x="9501303" y="1994596"/>
            <a:ext cx="1211036" cy="619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Helvetica" charset="0"/>
                <a:ea typeface="ヒラギノ角ゴ Pro W3" charset="0"/>
                <a:cs typeface="ヒラギノ角ゴ Pro W3" charset="0"/>
              </a:defRPr>
            </a:lvl1pPr>
            <a:lvl2pPr marL="742950" indent="-285750">
              <a:defRPr>
                <a:solidFill>
                  <a:schemeClr val="tx1"/>
                </a:solidFill>
                <a:latin typeface="Helvetica" charset="0"/>
                <a:ea typeface="ヒラギノ角ゴ Pro W3" charset="0"/>
                <a:cs typeface="ヒラギノ角ゴ Pro W3" charset="0"/>
              </a:defRPr>
            </a:lvl2pPr>
            <a:lvl3pPr marL="1143000" indent="-228600">
              <a:defRPr>
                <a:solidFill>
                  <a:schemeClr val="tx1"/>
                </a:solidFill>
                <a:latin typeface="Helvetica" charset="0"/>
                <a:ea typeface="ヒラギノ角ゴ Pro W3" charset="0"/>
                <a:cs typeface="ヒラギノ角ゴ Pro W3" charset="0"/>
              </a:defRPr>
            </a:lvl3pPr>
            <a:lvl4pPr marL="1600200" indent="-228600">
              <a:defRPr>
                <a:solidFill>
                  <a:schemeClr val="tx1"/>
                </a:solidFill>
                <a:latin typeface="Helvetica" charset="0"/>
                <a:ea typeface="ヒラギノ角ゴ Pro W3" charset="0"/>
                <a:cs typeface="ヒラギノ角ゴ Pro W3" charset="0"/>
              </a:defRPr>
            </a:lvl4pPr>
            <a:lvl5pPr marL="2057400" indent="-228600">
              <a:defRPr>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Helvetica" charset="0"/>
                <a:ea typeface="ヒラギノ角ゴ Pro W3" charset="0"/>
                <a:cs typeface="ヒラギノ角ゴ Pro W3" charset="0"/>
              </a:defRPr>
            </a:lvl9pPr>
          </a:lstStyle>
          <a:p>
            <a:r>
              <a:rPr lang="en-US" b="1" dirty="0">
                <a:solidFill>
                  <a:srgbClr val="0000FF"/>
                </a:solidFill>
                <a:ea typeface="MS PGothic" charset="0"/>
                <a:cs typeface="MS PGothic" charset="0"/>
              </a:rPr>
              <a:t>t = 2.0 ns</a:t>
            </a:r>
          </a:p>
        </p:txBody>
      </p:sp>
      <p:sp>
        <p:nvSpPr>
          <p:cNvPr id="33" name="TextBox 32"/>
          <p:cNvSpPr txBox="1"/>
          <p:nvPr/>
        </p:nvSpPr>
        <p:spPr>
          <a:xfrm>
            <a:off x="8859842" y="3450384"/>
            <a:ext cx="2193234" cy="369332"/>
          </a:xfrm>
          <a:prstGeom prst="rect">
            <a:avLst/>
          </a:prstGeom>
          <a:noFill/>
        </p:spPr>
        <p:txBody>
          <a:bodyPr wrap="square" rtlCol="0">
            <a:spAutoFit/>
          </a:bodyPr>
          <a:lstStyle/>
          <a:p>
            <a:r>
              <a:rPr lang="en-GB" dirty="0">
                <a:solidFill>
                  <a:srgbClr val="FF0000"/>
                </a:solidFill>
              </a:rPr>
              <a:t>1       </a:t>
            </a:r>
            <a:r>
              <a:rPr lang="en-GB" dirty="0">
                <a:solidFill>
                  <a:srgbClr val="0000FF"/>
                </a:solidFill>
              </a:rPr>
              <a:t>2</a:t>
            </a:r>
            <a:r>
              <a:rPr lang="en-GB" dirty="0">
                <a:solidFill>
                  <a:srgbClr val="FF0000"/>
                </a:solidFill>
              </a:rPr>
              <a:t>       </a:t>
            </a:r>
            <a:r>
              <a:rPr lang="en-GB" dirty="0">
                <a:solidFill>
                  <a:srgbClr val="00B050"/>
                </a:solidFill>
              </a:rPr>
              <a:t>3</a:t>
            </a:r>
            <a:r>
              <a:rPr lang="en-GB" dirty="0">
                <a:solidFill>
                  <a:srgbClr val="FF0000"/>
                </a:solidFill>
              </a:rPr>
              <a:t>      </a:t>
            </a:r>
            <a:r>
              <a:rPr lang="en-GB" dirty="0">
                <a:solidFill>
                  <a:srgbClr val="C00000"/>
                </a:solidFill>
              </a:rPr>
              <a:t>4</a:t>
            </a:r>
          </a:p>
        </p:txBody>
      </p:sp>
      <p:sp>
        <p:nvSpPr>
          <p:cNvPr id="12" name="TextBox 11"/>
          <p:cNvSpPr txBox="1"/>
          <p:nvPr/>
        </p:nvSpPr>
        <p:spPr>
          <a:xfrm>
            <a:off x="4253948" y="6090318"/>
            <a:ext cx="556563" cy="369332"/>
          </a:xfrm>
          <a:prstGeom prst="rect">
            <a:avLst/>
          </a:prstGeom>
          <a:noFill/>
        </p:spPr>
        <p:txBody>
          <a:bodyPr wrap="none" rtlCol="0">
            <a:spAutoFit/>
          </a:bodyPr>
          <a:lstStyle/>
          <a:p>
            <a:r>
              <a:rPr lang="en-GB" dirty="0"/>
              <a:t>2ns</a:t>
            </a:r>
          </a:p>
        </p:txBody>
      </p:sp>
      <p:sp>
        <p:nvSpPr>
          <p:cNvPr id="34" name="TextBox 33"/>
          <p:cNvSpPr txBox="1"/>
          <p:nvPr/>
        </p:nvSpPr>
        <p:spPr>
          <a:xfrm>
            <a:off x="5839885" y="6067119"/>
            <a:ext cx="556563" cy="369332"/>
          </a:xfrm>
          <a:prstGeom prst="rect">
            <a:avLst/>
          </a:prstGeom>
          <a:noFill/>
        </p:spPr>
        <p:txBody>
          <a:bodyPr wrap="none" rtlCol="0">
            <a:spAutoFit/>
          </a:bodyPr>
          <a:lstStyle/>
          <a:p>
            <a:r>
              <a:rPr lang="en-GB" dirty="0"/>
              <a:t>4ns</a:t>
            </a:r>
          </a:p>
        </p:txBody>
      </p:sp>
      <p:sp>
        <p:nvSpPr>
          <p:cNvPr id="35" name="TextBox 34"/>
          <p:cNvSpPr txBox="1"/>
          <p:nvPr/>
        </p:nvSpPr>
        <p:spPr>
          <a:xfrm>
            <a:off x="7372883" y="6064339"/>
            <a:ext cx="556563" cy="369332"/>
          </a:xfrm>
          <a:prstGeom prst="rect">
            <a:avLst/>
          </a:prstGeom>
          <a:noFill/>
        </p:spPr>
        <p:txBody>
          <a:bodyPr wrap="none" rtlCol="0">
            <a:spAutoFit/>
          </a:bodyPr>
          <a:lstStyle/>
          <a:p>
            <a:r>
              <a:rPr lang="en-GB" dirty="0"/>
              <a:t>6ns</a:t>
            </a:r>
          </a:p>
        </p:txBody>
      </p:sp>
      <p:sp>
        <p:nvSpPr>
          <p:cNvPr id="36" name="TextBox 35"/>
          <p:cNvSpPr txBox="1"/>
          <p:nvPr/>
        </p:nvSpPr>
        <p:spPr>
          <a:xfrm>
            <a:off x="8897093" y="6067119"/>
            <a:ext cx="556563" cy="369332"/>
          </a:xfrm>
          <a:prstGeom prst="rect">
            <a:avLst/>
          </a:prstGeom>
          <a:noFill/>
        </p:spPr>
        <p:txBody>
          <a:bodyPr wrap="none" rtlCol="0">
            <a:spAutoFit/>
          </a:bodyPr>
          <a:lstStyle/>
          <a:p>
            <a:r>
              <a:rPr lang="en-GB" dirty="0"/>
              <a:t>8ns</a:t>
            </a:r>
          </a:p>
        </p:txBody>
      </p:sp>
      <p:cxnSp>
        <p:nvCxnSpPr>
          <p:cNvPr id="37" name="Straight Connector 36"/>
          <p:cNvCxnSpPr/>
          <p:nvPr/>
        </p:nvCxnSpPr>
        <p:spPr>
          <a:xfrm flipH="1">
            <a:off x="8531750" y="2160444"/>
            <a:ext cx="2382085" cy="1823159"/>
          </a:xfrm>
          <a:prstGeom prst="line">
            <a:avLst/>
          </a:prstGeom>
          <a:ln>
            <a:solidFill>
              <a:srgbClr val="FF3300"/>
            </a:solidFill>
          </a:ln>
        </p:spPr>
        <p:style>
          <a:lnRef idx="2">
            <a:schemeClr val="accent1"/>
          </a:lnRef>
          <a:fillRef idx="0">
            <a:schemeClr val="accent1"/>
          </a:fillRef>
          <a:effectRef idx="1">
            <a:schemeClr val="accent1"/>
          </a:effectRef>
          <a:fontRef idx="minor">
            <a:schemeClr val="tx1"/>
          </a:fontRef>
        </p:style>
      </p:cxnSp>
      <p:pic>
        <p:nvPicPr>
          <p:cNvPr id="38" name="Picture 30" descr="strip-detector-simple"/>
          <p:cNvPicPr>
            <a:picLocks noChangeAspect="1" noChangeArrowheads="1"/>
          </p:cNvPicPr>
          <p:nvPr/>
        </p:nvPicPr>
        <p:blipFill>
          <a:blip r:embed="rId6" cstate="print"/>
          <a:srcRect/>
          <a:stretch>
            <a:fillRect/>
          </a:stretch>
        </p:blipFill>
        <p:spPr bwMode="auto">
          <a:xfrm rot="10800000">
            <a:off x="8640301" y="641788"/>
            <a:ext cx="1781548" cy="1284835"/>
          </a:xfrm>
          <a:prstGeom prst="rect">
            <a:avLst/>
          </a:prstGeom>
          <a:noFill/>
        </p:spPr>
      </p:pic>
    </p:spTree>
    <p:extLst>
      <p:ext uri="{BB962C8B-B14F-4D97-AF65-F5344CB8AC3E}">
        <p14:creationId xmlns:p14="http://schemas.microsoft.com/office/powerpoint/2010/main" val="3139494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 LHC Tracking Sensors</a:t>
            </a:r>
          </a:p>
        </p:txBody>
      </p:sp>
      <p:sp>
        <p:nvSpPr>
          <p:cNvPr id="3" name="Content Placeholder 2"/>
          <p:cNvSpPr>
            <a:spLocks noGrp="1"/>
          </p:cNvSpPr>
          <p:nvPr>
            <p:ph idx="1"/>
          </p:nvPr>
        </p:nvSpPr>
        <p:spPr>
          <a:xfrm>
            <a:off x="7847941" y="998518"/>
            <a:ext cx="1476841" cy="368150"/>
          </a:xfrm>
        </p:spPr>
        <p:txBody>
          <a:bodyPr>
            <a:normAutofit fontScale="85000" lnSpcReduction="10000"/>
          </a:bodyPr>
          <a:lstStyle/>
          <a:p>
            <a:pPr marL="0" indent="0">
              <a:buNone/>
            </a:pPr>
            <a:r>
              <a:rPr lang="en-US" sz="2000" dirty="0"/>
              <a:t>CMS Tracker</a:t>
            </a:r>
          </a:p>
        </p:txBody>
      </p:sp>
      <p:sp>
        <p:nvSpPr>
          <p:cNvPr id="5" name="Footer Placeholder 4"/>
          <p:cNvSpPr>
            <a:spLocks noGrp="1"/>
          </p:cNvSpPr>
          <p:nvPr>
            <p:ph type="ftr" sz="quarter" idx="4294967295"/>
          </p:nvPr>
        </p:nvSpPr>
        <p:spPr>
          <a:xfrm>
            <a:off x="5170655" y="6595687"/>
            <a:ext cx="4914548" cy="208688"/>
          </a:xfrm>
        </p:spPr>
        <p:txBody>
          <a:bodyPr/>
          <a:lstStyle/>
          <a:p>
            <a:r>
              <a:rPr lang="es-ES"/>
              <a:t>SIMDET 2023 - Michael Moll, CERN</a:t>
            </a:r>
            <a:endParaRPr lang="en-US" dirty="0"/>
          </a:p>
        </p:txBody>
      </p:sp>
      <p:sp>
        <p:nvSpPr>
          <p:cNvPr id="9" name="Slide Number Placeholder 8"/>
          <p:cNvSpPr>
            <a:spLocks noGrp="1"/>
          </p:cNvSpPr>
          <p:nvPr>
            <p:ph type="sldNum" sz="quarter" idx="4294967295"/>
          </p:nvPr>
        </p:nvSpPr>
        <p:spPr>
          <a:xfrm>
            <a:off x="9842175" y="6588351"/>
            <a:ext cx="576064" cy="216024"/>
          </a:xfrm>
        </p:spPr>
        <p:txBody>
          <a:bodyPr/>
          <a:lstStyle/>
          <a:p>
            <a:fld id="{9FAD8052-1974-B142-B990-88BA645BA3E4}" type="slidenum">
              <a:rPr lang="en-US" smtClean="0"/>
              <a:t>29</a:t>
            </a:fld>
            <a:endParaRPr lang="en-US" dirty="0"/>
          </a:p>
        </p:txBody>
      </p:sp>
      <p:sp>
        <p:nvSpPr>
          <p:cNvPr id="13" name="TextBox 12"/>
          <p:cNvSpPr txBox="1"/>
          <p:nvPr/>
        </p:nvSpPr>
        <p:spPr>
          <a:xfrm>
            <a:off x="771561" y="6334535"/>
            <a:ext cx="2488898" cy="215444"/>
          </a:xfrm>
          <a:prstGeom prst="rect">
            <a:avLst/>
          </a:prstGeom>
          <a:noFill/>
        </p:spPr>
        <p:txBody>
          <a:bodyPr wrap="square" rtlCol="0">
            <a:spAutoFit/>
          </a:bodyPr>
          <a:lstStyle/>
          <a:p>
            <a:r>
              <a:rPr lang="en-US" sz="800" i="1" dirty="0" err="1"/>
              <a:t>M.Krammer</a:t>
            </a:r>
            <a:r>
              <a:rPr lang="en-US" sz="800" i="1" dirty="0"/>
              <a:t>, ICFA School, Bogota,  2013</a:t>
            </a:r>
            <a:endParaRPr lang="en-GB" sz="800" i="1" dirty="0"/>
          </a:p>
        </p:txBody>
      </p:sp>
      <p:pic>
        <p:nvPicPr>
          <p:cNvPr id="8" name="Picture 2" descr="TEC_vor_T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742" y="998518"/>
            <a:ext cx="7114690" cy="5336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2"/>
          </p:nvPr>
        </p:nvSpPr>
        <p:spPr>
          <a:xfrm>
            <a:off x="3902161" y="6513800"/>
            <a:ext cx="2159053" cy="365125"/>
          </a:xfrm>
        </p:spPr>
        <p:txBody>
          <a:bodyPr/>
          <a:lstStyle/>
          <a:p>
            <a:r>
              <a:rPr lang="en-001"/>
              <a:t>22.11.2023</a:t>
            </a:r>
            <a:endParaRPr lang="en-US" dirty="0"/>
          </a:p>
        </p:txBody>
      </p:sp>
      <p:pic>
        <p:nvPicPr>
          <p:cNvPr id="6" name="Picture 5"/>
          <p:cNvPicPr>
            <a:picLocks noChangeAspect="1"/>
          </p:cNvPicPr>
          <p:nvPr/>
        </p:nvPicPr>
        <p:blipFill>
          <a:blip r:embed="rId3"/>
          <a:stretch>
            <a:fillRect/>
          </a:stretch>
        </p:blipFill>
        <p:spPr>
          <a:xfrm>
            <a:off x="8051800" y="2212100"/>
            <a:ext cx="3912204" cy="2665758"/>
          </a:xfrm>
          <a:prstGeom prst="rect">
            <a:avLst/>
          </a:prstGeom>
        </p:spPr>
      </p:pic>
    </p:spTree>
    <p:extLst>
      <p:ext uri="{BB962C8B-B14F-4D97-AF65-F5344CB8AC3E}">
        <p14:creationId xmlns:p14="http://schemas.microsoft.com/office/powerpoint/2010/main" val="225055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807031_01-A4-at-144-dpi.jpg"/>
          <p:cNvPicPr>
            <a:picLocks noChangeAspect="1"/>
          </p:cNvPicPr>
          <p:nvPr/>
        </p:nvPicPr>
        <p:blipFill>
          <a:blip r:embed="rId3">
            <a:lum bright="-2000" contrast="2000"/>
          </a:blip>
          <a:stretch>
            <a:fillRect/>
          </a:stretch>
        </p:blipFill>
        <p:spPr>
          <a:xfrm>
            <a:off x="311589" y="950083"/>
            <a:ext cx="6569506" cy="4927128"/>
          </a:xfrm>
          <a:prstGeom prst="rect">
            <a:avLst/>
          </a:prstGeom>
        </p:spPr>
      </p:pic>
      <p:sp>
        <p:nvSpPr>
          <p:cNvPr id="539650" name="Rectangle 2"/>
          <p:cNvSpPr>
            <a:spLocks noGrp="1" noChangeArrowheads="1"/>
          </p:cNvSpPr>
          <p:nvPr>
            <p:ph type="title"/>
          </p:nvPr>
        </p:nvSpPr>
        <p:spPr>
          <a:xfrm>
            <a:off x="-178231" y="10372"/>
            <a:ext cx="10668000" cy="940443"/>
          </a:xfrm>
        </p:spPr>
        <p:txBody>
          <a:bodyPr>
            <a:normAutofit/>
          </a:bodyPr>
          <a:lstStyle/>
          <a:p>
            <a:pPr algn="ctr"/>
            <a:r>
              <a:rPr lang="en-US" dirty="0"/>
              <a:t>CERN &amp; LHC - Large Hadron Collider</a:t>
            </a:r>
          </a:p>
        </p:txBody>
      </p:sp>
      <p:sp>
        <p:nvSpPr>
          <p:cNvPr id="16" name="Footer Placeholder 5"/>
          <p:cNvSpPr>
            <a:spLocks noGrp="1"/>
          </p:cNvSpPr>
          <p:nvPr>
            <p:ph type="ftr" sz="quarter" idx="4294967295"/>
          </p:nvPr>
        </p:nvSpPr>
        <p:spPr/>
        <p:txBody>
          <a:bodyPr/>
          <a:lstStyle/>
          <a:p>
            <a:r>
              <a:rPr lang="es-ES"/>
              <a:t>SIMDET 2023 - Michael Moll, CERN</a:t>
            </a:r>
            <a:endParaRPr lang="en-US" dirty="0"/>
          </a:p>
        </p:txBody>
      </p:sp>
      <p:grpSp>
        <p:nvGrpSpPr>
          <p:cNvPr id="539656" name="Group 8"/>
          <p:cNvGrpSpPr>
            <a:grpSpLocks/>
          </p:cNvGrpSpPr>
          <p:nvPr/>
        </p:nvGrpSpPr>
        <p:grpSpPr bwMode="auto">
          <a:xfrm rot="150347">
            <a:off x="794701" y="2604672"/>
            <a:ext cx="5518990" cy="2260836"/>
            <a:chOff x="385" y="1255"/>
            <a:chExt cx="2495" cy="1304"/>
          </a:xfrm>
        </p:grpSpPr>
        <p:grpSp>
          <p:nvGrpSpPr>
            <p:cNvPr id="539657" name="Group 9"/>
            <p:cNvGrpSpPr>
              <a:grpSpLocks/>
            </p:cNvGrpSpPr>
            <p:nvPr/>
          </p:nvGrpSpPr>
          <p:grpSpPr bwMode="auto">
            <a:xfrm>
              <a:off x="486" y="1600"/>
              <a:ext cx="2246" cy="803"/>
              <a:chOff x="486" y="1600"/>
              <a:chExt cx="2246" cy="803"/>
            </a:xfrm>
          </p:grpSpPr>
          <p:sp>
            <p:nvSpPr>
              <p:cNvPr id="539658" name="Text Box 10"/>
              <p:cNvSpPr txBox="1">
                <a:spLocks noChangeArrowheads="1"/>
              </p:cNvSpPr>
              <p:nvPr/>
            </p:nvSpPr>
            <p:spPr bwMode="auto">
              <a:xfrm>
                <a:off x="779" y="1704"/>
                <a:ext cx="300" cy="3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3600">
                    <a:solidFill>
                      <a:srgbClr val="FF0000"/>
                    </a:solidFill>
                    <a:latin typeface="Arial" pitchFamily="34" charset="0"/>
                  </a:rPr>
                  <a:t>p</a:t>
                </a:r>
              </a:p>
            </p:txBody>
          </p:sp>
          <p:sp>
            <p:nvSpPr>
              <p:cNvPr id="539659" name="Rectangle 11"/>
              <p:cNvSpPr>
                <a:spLocks noChangeArrowheads="1"/>
              </p:cNvSpPr>
              <p:nvPr/>
            </p:nvSpPr>
            <p:spPr bwMode="auto">
              <a:xfrm>
                <a:off x="2191" y="1600"/>
                <a:ext cx="203" cy="3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1" hangingPunct="1">
                  <a:spcBef>
                    <a:spcPct val="50000"/>
                  </a:spcBef>
                </a:pPr>
                <a:r>
                  <a:rPr lang="en-US" sz="3600">
                    <a:solidFill>
                      <a:srgbClr val="FF0000"/>
                    </a:solidFill>
                    <a:latin typeface="Arial" pitchFamily="34" charset="0"/>
                  </a:rPr>
                  <a:t>p</a:t>
                </a:r>
              </a:p>
            </p:txBody>
          </p:sp>
          <p:sp>
            <p:nvSpPr>
              <p:cNvPr id="539660" name="AutoShape 12"/>
              <p:cNvSpPr>
                <a:spLocks noChangeArrowheads="1"/>
              </p:cNvSpPr>
              <p:nvPr/>
            </p:nvSpPr>
            <p:spPr bwMode="auto">
              <a:xfrm>
                <a:off x="486" y="1722"/>
                <a:ext cx="449" cy="681"/>
              </a:xfrm>
              <a:prstGeom prst="curvedRightArrow">
                <a:avLst>
                  <a:gd name="adj1" fmla="val 19198"/>
                  <a:gd name="adj2" fmla="val 51287"/>
                  <a:gd name="adj3" fmla="val 3356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539661" name="AutoShape 13"/>
              <p:cNvSpPr>
                <a:spLocks noChangeArrowheads="1"/>
              </p:cNvSpPr>
              <p:nvPr/>
            </p:nvSpPr>
            <p:spPr bwMode="auto">
              <a:xfrm>
                <a:off x="2283" y="1618"/>
                <a:ext cx="449" cy="680"/>
              </a:xfrm>
              <a:prstGeom prst="curvedLeftArrow">
                <a:avLst>
                  <a:gd name="adj1" fmla="val 17963"/>
                  <a:gd name="adj2" fmla="val 58980"/>
                  <a:gd name="adj3" fmla="val 31481"/>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it-IT" sz="2400">
                  <a:latin typeface="Arial" pitchFamily="34" charset="0"/>
                </a:endParaRPr>
              </a:p>
            </p:txBody>
          </p:sp>
        </p:grpSp>
        <p:grpSp>
          <p:nvGrpSpPr>
            <p:cNvPr id="539662" name="Group 14"/>
            <p:cNvGrpSpPr>
              <a:grpSpLocks/>
            </p:cNvGrpSpPr>
            <p:nvPr/>
          </p:nvGrpSpPr>
          <p:grpSpPr bwMode="auto">
            <a:xfrm>
              <a:off x="385" y="1255"/>
              <a:ext cx="2495" cy="1304"/>
              <a:chOff x="385" y="1255"/>
              <a:chExt cx="2495" cy="1304"/>
            </a:xfrm>
          </p:grpSpPr>
          <p:sp>
            <p:nvSpPr>
              <p:cNvPr id="539663" name="Oval 15"/>
              <p:cNvSpPr>
                <a:spLocks noChangeArrowheads="1"/>
              </p:cNvSpPr>
              <p:nvPr/>
            </p:nvSpPr>
            <p:spPr bwMode="auto">
              <a:xfrm rot="21420000">
                <a:off x="385" y="1404"/>
                <a:ext cx="2495" cy="1155"/>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539664" name="WordArt 16"/>
              <p:cNvSpPr>
                <a:spLocks noChangeArrowheads="1" noChangeShapeType="1" noTextEdit="1"/>
              </p:cNvSpPr>
              <p:nvPr/>
            </p:nvSpPr>
            <p:spPr bwMode="auto">
              <a:xfrm rot="-221483">
                <a:off x="1211" y="1255"/>
                <a:ext cx="749" cy="98"/>
              </a:xfrm>
              <a:prstGeom prst="rect">
                <a:avLst/>
              </a:prstGeom>
              <a:extLst>
                <a:ext uri="{AF507438-7753-43e0-B8FC-AC1667EBCBE1}">
                  <a14:hiddenEffects xmlns:a14="http://schemas.microsoft.com/office/drawing/2010/main" xmlns="">
                    <a:effectLst/>
                  </a14:hiddenEffects>
                </a:ext>
              </a:extLst>
            </p:spPr>
            <p:txBody>
              <a:bodyPr spcFirstLastPara="1" wrap="none" fromWordArt="1">
                <a:prstTxWarp prst="textArchUp">
                  <a:avLst>
                    <a:gd name="adj" fmla="val 10940260"/>
                  </a:avLst>
                </a:prstTxWarp>
              </a:bodyPr>
              <a:lstStyle/>
              <a:p>
                <a:r>
                  <a:rPr lang="en-GB" sz="3600" kern="10" dirty="0">
                    <a:ln w="9525">
                      <a:solidFill>
                        <a:srgbClr val="000000"/>
                      </a:solidFill>
                      <a:round/>
                      <a:headEnd/>
                      <a:tailEnd/>
                    </a:ln>
                    <a:solidFill>
                      <a:srgbClr val="FF0000"/>
                    </a:solidFill>
                    <a:latin typeface="Arial Black"/>
                  </a:rPr>
                  <a:t>27 Km</a:t>
                </a:r>
              </a:p>
            </p:txBody>
          </p:sp>
        </p:grpSp>
      </p:grpSp>
      <p:sp>
        <p:nvSpPr>
          <p:cNvPr id="2" name="Slide Number Placeholder 1"/>
          <p:cNvSpPr>
            <a:spLocks noGrp="1"/>
          </p:cNvSpPr>
          <p:nvPr>
            <p:ph type="sldNum" sz="quarter" idx="4294967295"/>
          </p:nvPr>
        </p:nvSpPr>
        <p:spPr/>
        <p:txBody>
          <a:bodyPr/>
          <a:lstStyle/>
          <a:p>
            <a:r>
              <a:rPr lang="en-GB"/>
              <a:t>-</a:t>
            </a:r>
            <a:fld id="{4BC41057-E5DD-4345-B334-EB94862F885B}" type="slidenum">
              <a:rPr lang="en-GB" smtClean="0"/>
              <a:pPr/>
              <a:t>3</a:t>
            </a:fld>
            <a:r>
              <a:rPr lang="en-GB"/>
              <a:t>-</a:t>
            </a:r>
            <a:endParaRPr lang="en-GB" dirty="0"/>
          </a:p>
        </p:txBody>
      </p:sp>
      <p:sp>
        <p:nvSpPr>
          <p:cNvPr id="3" name="Date Placeholder 2"/>
          <p:cNvSpPr>
            <a:spLocks noGrp="1"/>
          </p:cNvSpPr>
          <p:nvPr>
            <p:ph type="dt" sz="half" idx="4294967295"/>
          </p:nvPr>
        </p:nvSpPr>
        <p:spPr/>
        <p:txBody>
          <a:bodyPr/>
          <a:lstStyle/>
          <a:p>
            <a:r>
              <a:rPr lang="en-001"/>
              <a:t>22.11.2023</a:t>
            </a:r>
            <a:endParaRPr lang="en-GB"/>
          </a:p>
        </p:txBody>
      </p:sp>
      <p:sp>
        <p:nvSpPr>
          <p:cNvPr id="18" name="TextBox 17"/>
          <p:cNvSpPr txBox="1"/>
          <p:nvPr/>
        </p:nvSpPr>
        <p:spPr>
          <a:xfrm>
            <a:off x="573437" y="5130864"/>
            <a:ext cx="5912604" cy="665462"/>
          </a:xfrm>
          <a:prstGeom prst="rect">
            <a:avLst/>
          </a:prstGeom>
          <a:solidFill>
            <a:schemeClr val="bg1">
              <a:lumMod val="95000"/>
            </a:schemeClr>
          </a:solidFill>
          <a:ln w="19050">
            <a:solidFill>
              <a:schemeClr val="tx1"/>
            </a:solidFill>
            <a:round/>
            <a:headEnd/>
            <a:tailEnd/>
          </a:ln>
          <a:effectLst/>
        </p:spPr>
        <p:txBody>
          <a:bodyPr wrap="none" lIns="8164" tIns="25994" rIns="8164" bIns="8164" anchor="ctr"/>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1600" b="0" dirty="0">
                <a:solidFill>
                  <a:schemeClr val="accent6">
                    <a:lumMod val="50000"/>
                  </a:schemeClr>
                </a:solidFill>
                <a:latin typeface="+mn-lt"/>
              </a:rPr>
              <a:t>CERN </a:t>
            </a:r>
            <a:r>
              <a:rPr lang="en-GB" sz="1600" dirty="0">
                <a:solidFill>
                  <a:schemeClr val="accent6">
                    <a:lumMod val="50000"/>
                  </a:schemeClr>
                </a:solidFill>
                <a:latin typeface="+mn-lt"/>
              </a:rPr>
              <a:t>Large Hadron Collider (LHC)</a:t>
            </a:r>
            <a:r>
              <a:rPr lang="en-GB" sz="1600" b="0" dirty="0">
                <a:solidFill>
                  <a:schemeClr val="accent6">
                    <a:lumMod val="50000"/>
                  </a:schemeClr>
                </a:solidFill>
                <a:latin typeface="+mn-lt"/>
              </a:rPr>
              <a:t> - 27 km accelerator ring </a:t>
            </a:r>
          </a:p>
          <a:p>
            <a:r>
              <a:rPr lang="en-GB" sz="1600" b="0" dirty="0">
                <a:solidFill>
                  <a:schemeClr val="accent6">
                    <a:lumMod val="50000"/>
                  </a:schemeClr>
                </a:solidFill>
                <a:latin typeface="+mn-lt"/>
              </a:rPr>
              <a:t>proton-proton beams of 6.8 </a:t>
            </a:r>
            <a:r>
              <a:rPr lang="en-GB" sz="1600" b="0" dirty="0" err="1">
                <a:solidFill>
                  <a:schemeClr val="accent6">
                    <a:lumMod val="50000"/>
                  </a:schemeClr>
                </a:solidFill>
                <a:latin typeface="+mn-lt"/>
              </a:rPr>
              <a:t>TeV</a:t>
            </a:r>
            <a:r>
              <a:rPr lang="en-GB" sz="1600" b="0" dirty="0">
                <a:solidFill>
                  <a:schemeClr val="accent6">
                    <a:lumMod val="50000"/>
                  </a:schemeClr>
                </a:solidFill>
                <a:latin typeface="+mn-lt"/>
              </a:rPr>
              <a:t> each collide in 4 experiments</a:t>
            </a:r>
            <a:endParaRPr lang="en-US" sz="1600" b="0" dirty="0">
              <a:solidFill>
                <a:schemeClr val="accent6">
                  <a:lumMod val="50000"/>
                </a:schemeClr>
              </a:solidFill>
              <a:latin typeface="+mn-lt"/>
            </a:endParaRPr>
          </a:p>
        </p:txBody>
      </p:sp>
      <p:sp>
        <p:nvSpPr>
          <p:cNvPr id="19" name="TextBox 18"/>
          <p:cNvSpPr txBox="1"/>
          <p:nvPr/>
        </p:nvSpPr>
        <p:spPr>
          <a:xfrm>
            <a:off x="4542409" y="2279943"/>
            <a:ext cx="970181" cy="370370"/>
          </a:xfrm>
          <a:prstGeom prst="rect">
            <a:avLst/>
          </a:prstGeom>
          <a:solidFill>
            <a:schemeClr val="bg1">
              <a:lumMod val="95000"/>
            </a:schemeClr>
          </a:solidFill>
          <a:ln w="19050">
            <a:solidFill>
              <a:schemeClr val="tx1"/>
            </a:solidFill>
            <a:round/>
            <a:headEnd/>
            <a:tailEnd/>
          </a:ln>
          <a:effectLst/>
        </p:spPr>
        <p:txBody>
          <a:bodyPr wrap="none" lIns="8164" tIns="25994" rIns="8164" bIns="8164" anchor="ctr"/>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1600" b="0" dirty="0">
                <a:solidFill>
                  <a:schemeClr val="accent6">
                    <a:lumMod val="50000"/>
                  </a:schemeClr>
                </a:solidFill>
                <a:latin typeface="+mn-lt"/>
              </a:rPr>
              <a:t>Geneva</a:t>
            </a:r>
            <a:endParaRPr lang="en-US" sz="1600" b="0" dirty="0">
              <a:solidFill>
                <a:schemeClr val="accent6">
                  <a:lumMod val="50000"/>
                </a:schemeClr>
              </a:solidFill>
              <a:latin typeface="+mn-lt"/>
            </a:endParaRPr>
          </a:p>
        </p:txBody>
      </p:sp>
      <p:sp>
        <p:nvSpPr>
          <p:cNvPr id="20" name="TextBox 19"/>
          <p:cNvSpPr txBox="1"/>
          <p:nvPr/>
        </p:nvSpPr>
        <p:spPr>
          <a:xfrm>
            <a:off x="3686897" y="1349234"/>
            <a:ext cx="673775" cy="298096"/>
          </a:xfrm>
          <a:prstGeom prst="rect">
            <a:avLst/>
          </a:prstGeom>
          <a:solidFill>
            <a:schemeClr val="bg1">
              <a:lumMod val="95000"/>
            </a:schemeClr>
          </a:solidFill>
          <a:ln w="19050">
            <a:solidFill>
              <a:schemeClr val="tx1"/>
            </a:solidFill>
            <a:round/>
            <a:headEnd/>
            <a:tailEnd/>
          </a:ln>
          <a:effectLst/>
        </p:spPr>
        <p:txBody>
          <a:bodyPr wrap="none" lIns="8164" tIns="25994" rIns="8164" bIns="8164" anchor="ctr"/>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1600" b="0" dirty="0">
                <a:solidFill>
                  <a:schemeClr val="accent6">
                    <a:lumMod val="50000"/>
                  </a:schemeClr>
                </a:solidFill>
                <a:latin typeface="+mn-lt"/>
              </a:rPr>
              <a:t>Alps</a:t>
            </a:r>
            <a:endParaRPr lang="en-US" sz="1600" b="0" dirty="0">
              <a:solidFill>
                <a:schemeClr val="accent6">
                  <a:lumMod val="50000"/>
                </a:schemeClr>
              </a:solidFill>
              <a:latin typeface="+mn-lt"/>
            </a:endParaRPr>
          </a:p>
        </p:txBody>
      </p:sp>
      <p:sp>
        <p:nvSpPr>
          <p:cNvPr id="21" name="TextBox 20"/>
          <p:cNvSpPr txBox="1"/>
          <p:nvPr/>
        </p:nvSpPr>
        <p:spPr>
          <a:xfrm>
            <a:off x="5718985" y="2728903"/>
            <a:ext cx="970181" cy="370370"/>
          </a:xfrm>
          <a:prstGeom prst="rect">
            <a:avLst/>
          </a:prstGeom>
          <a:solidFill>
            <a:schemeClr val="bg1">
              <a:lumMod val="95000"/>
            </a:schemeClr>
          </a:solidFill>
          <a:ln w="19050">
            <a:solidFill>
              <a:schemeClr val="tx1"/>
            </a:solidFill>
            <a:round/>
            <a:headEnd/>
            <a:tailEnd/>
          </a:ln>
          <a:effectLst/>
        </p:spPr>
        <p:txBody>
          <a:bodyPr wrap="none" lIns="8164" tIns="25994" rIns="8164" bIns="8164" anchor="ctr"/>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1600" b="0" dirty="0">
                <a:solidFill>
                  <a:schemeClr val="accent6">
                    <a:lumMod val="50000"/>
                  </a:schemeClr>
                </a:solidFill>
                <a:latin typeface="+mn-lt"/>
              </a:rPr>
              <a:t>CERN</a:t>
            </a:r>
            <a:endParaRPr lang="en-US" sz="1600" b="0" dirty="0">
              <a:solidFill>
                <a:schemeClr val="accent6">
                  <a:lumMod val="50000"/>
                </a:schemeClr>
              </a:solidFill>
              <a:latin typeface="+mn-lt"/>
            </a:endParaRPr>
          </a:p>
        </p:txBody>
      </p:sp>
      <p:sp>
        <p:nvSpPr>
          <p:cNvPr id="22" name="Text Box 4"/>
          <p:cNvSpPr txBox="1">
            <a:spLocks noChangeArrowheads="1"/>
          </p:cNvSpPr>
          <p:nvPr/>
        </p:nvSpPr>
        <p:spPr bwMode="auto">
          <a:xfrm>
            <a:off x="6994359" y="836313"/>
            <a:ext cx="5063170" cy="6009622"/>
          </a:xfrm>
          <a:prstGeom prst="rect">
            <a:avLst/>
          </a:prstGeom>
        </p:spPr>
        <p:txBody>
          <a:bodyPr vert="horz" lIns="91440" tIns="45720" rIns="91440" bIns="45720" rtlCol="0">
            <a:normAutofit/>
          </a:bodyPr>
          <a:lstStyle>
            <a:defPPr>
              <a:defRPr lang="en-US"/>
            </a:defPPr>
            <a:lvl1pPr marL="176213" indent="-176213">
              <a:spcBef>
                <a:spcPct val="20000"/>
              </a:spcBef>
              <a:buClr>
                <a:srgbClr val="FF0000"/>
              </a:buClr>
              <a:buSzPct val="120000"/>
              <a:buFont typeface="Arial" pitchFamily="34" charset="0"/>
              <a:buChar char="•"/>
              <a:defRPr sz="2000" b="1">
                <a:solidFill>
                  <a:srgbClr val="0000FF"/>
                </a:solidFill>
                <a:latin typeface="+mj-lt"/>
                <a:cs typeface="Times New Roman" pitchFamily="18" charset="0"/>
              </a:defRPr>
            </a:lvl1pPr>
            <a:lvl2pPr marL="360363" indent="-184150">
              <a:spcBef>
                <a:spcPct val="20000"/>
              </a:spcBef>
              <a:buSzPct val="100000"/>
              <a:buFont typeface="Wingdings" pitchFamily="2" charset="2"/>
              <a:buChar char="§"/>
              <a:defRPr b="1">
                <a:cs typeface="Times New Roman" pitchFamily="18" charset="0"/>
              </a:defRPr>
            </a:lvl2pPr>
            <a:lvl3pPr marL="538163" indent="-177800">
              <a:spcBef>
                <a:spcPct val="20000"/>
              </a:spcBef>
              <a:buFont typeface="Arial" pitchFamily="34" charset="0"/>
              <a:buChar char="•"/>
              <a:defRPr b="0">
                <a:cs typeface="Times New Roman" pitchFamily="18" charset="0"/>
              </a:defRPr>
            </a:lvl3pPr>
            <a:lvl4pPr marL="714375" indent="-176213">
              <a:spcBef>
                <a:spcPct val="20000"/>
              </a:spcBef>
              <a:buFont typeface="Arial" pitchFamily="34" charset="0"/>
              <a:buChar char="–"/>
              <a:defRPr sz="1600" b="0">
                <a:cs typeface="Times New Roman" pitchFamily="18" charset="0"/>
              </a:defRPr>
            </a:lvl4pPr>
            <a:lvl5pPr marL="898525" indent="-184150">
              <a:spcBef>
                <a:spcPct val="20000"/>
              </a:spcBef>
              <a:buFont typeface="Arial" pitchFamily="34" charset="0"/>
              <a:buChar char="•"/>
              <a:defRPr sz="1600" b="0" i="1">
                <a:cs typeface="Times New Roman" pitchFamily="18"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chemeClr val="tx2"/>
              </a:buClr>
            </a:pPr>
            <a:r>
              <a:rPr lang="en-US" sz="1800" dirty="0">
                <a:solidFill>
                  <a:schemeClr val="tx1"/>
                </a:solidFill>
                <a:latin typeface="+mn-lt"/>
                <a:cs typeface="+mn-cs"/>
                <a:sym typeface="Symbol" pitchFamily="18" charset="2"/>
              </a:rPr>
              <a:t>CERN (2023):</a:t>
            </a:r>
          </a:p>
          <a:p>
            <a:pPr lvl="1"/>
            <a:r>
              <a:rPr lang="en-US" sz="1400" b="0" dirty="0">
                <a:solidFill>
                  <a:srgbClr val="000000"/>
                </a:solidFill>
                <a:sym typeface="Symbol" pitchFamily="18" charset="2"/>
              </a:rPr>
              <a:t>23 member states</a:t>
            </a:r>
          </a:p>
          <a:p>
            <a:pPr lvl="1"/>
            <a:r>
              <a:rPr lang="en-US" sz="1400" b="0" dirty="0">
                <a:solidFill>
                  <a:srgbClr val="000000"/>
                </a:solidFill>
                <a:sym typeface="Symbol" pitchFamily="18" charset="2"/>
              </a:rPr>
              <a:t>~13400 scientists (users)</a:t>
            </a:r>
          </a:p>
          <a:p>
            <a:pPr lvl="1"/>
            <a:r>
              <a:rPr lang="en-US" sz="1400" b="0" dirty="0">
                <a:solidFill>
                  <a:srgbClr val="000000"/>
                </a:solidFill>
                <a:sym typeface="Symbol" pitchFamily="18" charset="2"/>
              </a:rPr>
              <a:t>~ 2660 personnel (staff) + 900 Fellows</a:t>
            </a:r>
          </a:p>
          <a:p>
            <a:pPr lvl="1"/>
            <a:r>
              <a:rPr lang="en-US" sz="1400" b="0" dirty="0">
                <a:solidFill>
                  <a:srgbClr val="000000"/>
                </a:solidFill>
                <a:sym typeface="Symbol" pitchFamily="18" charset="2"/>
              </a:rPr>
              <a:t>Budget ~1230 MCHF </a:t>
            </a:r>
            <a:r>
              <a:rPr lang="en-US" sz="1400" b="0" i="1" dirty="0">
                <a:solidFill>
                  <a:srgbClr val="000000"/>
                </a:solidFill>
                <a:sym typeface="Symbol" pitchFamily="18" charset="2"/>
              </a:rPr>
              <a:t>(France: 13.2%)</a:t>
            </a:r>
          </a:p>
          <a:p>
            <a:pPr>
              <a:spcBef>
                <a:spcPts val="600"/>
              </a:spcBef>
              <a:buClr>
                <a:schemeClr val="tx2"/>
              </a:buClr>
            </a:pPr>
            <a:r>
              <a:rPr lang="en-US" sz="1800" dirty="0">
                <a:solidFill>
                  <a:schemeClr val="tx1"/>
                </a:solidFill>
                <a:latin typeface="+mn-lt"/>
                <a:cs typeface="+mn-cs"/>
              </a:rPr>
              <a:t>LHC: 27 km tunnel</a:t>
            </a:r>
          </a:p>
          <a:p>
            <a:pPr lvl="1"/>
            <a:r>
              <a:rPr lang="en-US" sz="1400" b="0" dirty="0">
                <a:solidFill>
                  <a:srgbClr val="000000"/>
                </a:solidFill>
                <a:sym typeface="Symbol" pitchFamily="18" charset="2"/>
              </a:rPr>
              <a:t> 4600 MCHF</a:t>
            </a:r>
            <a:r>
              <a:rPr lang="en-US" sz="1400" b="0" dirty="0">
                <a:solidFill>
                  <a:srgbClr val="000000"/>
                </a:solidFill>
              </a:rPr>
              <a:t> + 1200 MCHF (accelerator + experiments)</a:t>
            </a:r>
          </a:p>
          <a:p>
            <a:pPr lvl="1"/>
            <a:r>
              <a:rPr lang="en-US" sz="1400" b="0" dirty="0">
                <a:solidFill>
                  <a:srgbClr val="000000"/>
                </a:solidFill>
              </a:rPr>
              <a:t>1232 dipoles B=8.3T (959</a:t>
            </a:r>
          </a:p>
          <a:p>
            <a:pPr lvl="1"/>
            <a:r>
              <a:rPr lang="en-US" sz="1400" b="0" dirty="0">
                <a:solidFill>
                  <a:srgbClr val="000000"/>
                </a:solidFill>
              </a:rPr>
              <a:t>Design: pp  </a:t>
            </a:r>
            <a:r>
              <a:rPr lang="en-US" sz="1400" b="0" dirty="0">
                <a:solidFill>
                  <a:srgbClr val="000000"/>
                </a:solidFill>
                <a:sym typeface="Symbol" pitchFamily="18" charset="2"/>
              </a:rPr>
              <a:t>s = 14 </a:t>
            </a:r>
            <a:r>
              <a:rPr lang="en-US" sz="1400" b="0" dirty="0" err="1">
                <a:solidFill>
                  <a:srgbClr val="000000"/>
                </a:solidFill>
                <a:sym typeface="Symbol" pitchFamily="18" charset="2"/>
              </a:rPr>
              <a:t>TeV</a:t>
            </a:r>
            <a:r>
              <a:rPr lang="en-US" sz="1400" b="0" dirty="0">
                <a:solidFill>
                  <a:srgbClr val="000000"/>
                </a:solidFill>
                <a:sym typeface="Symbol" pitchFamily="18" charset="2"/>
              </a:rPr>
              <a:t> (</a:t>
            </a:r>
            <a:r>
              <a:rPr lang="en-US" sz="1400" b="0" dirty="0" err="1">
                <a:solidFill>
                  <a:srgbClr val="000000"/>
                </a:solidFill>
                <a:sym typeface="Symbol" pitchFamily="18" charset="2"/>
              </a:rPr>
              <a:t>L</a:t>
            </a:r>
            <a:r>
              <a:rPr lang="en-US" sz="1400" b="0" baseline="-25000" dirty="0" err="1">
                <a:solidFill>
                  <a:srgbClr val="000000"/>
                </a:solidFill>
                <a:sym typeface="Symbol" pitchFamily="18" charset="2"/>
              </a:rPr>
              <a:t>design</a:t>
            </a:r>
            <a:r>
              <a:rPr lang="en-US" sz="1400" b="0" dirty="0">
                <a:solidFill>
                  <a:srgbClr val="000000"/>
                </a:solidFill>
                <a:sym typeface="Symbol" pitchFamily="18" charset="2"/>
              </a:rPr>
              <a:t> = 10</a:t>
            </a:r>
            <a:r>
              <a:rPr lang="en-US" sz="1400" b="0" baseline="30000" dirty="0">
                <a:solidFill>
                  <a:srgbClr val="000000"/>
                </a:solidFill>
                <a:sym typeface="Symbol" pitchFamily="18" charset="2"/>
              </a:rPr>
              <a:t>34</a:t>
            </a:r>
            <a:r>
              <a:rPr lang="en-US" sz="1400" b="0" dirty="0">
                <a:solidFill>
                  <a:srgbClr val="000000"/>
                </a:solidFill>
                <a:sym typeface="Symbol" pitchFamily="18" charset="2"/>
              </a:rPr>
              <a:t> cm</a:t>
            </a:r>
            <a:r>
              <a:rPr lang="en-US" sz="1400" b="0" baseline="30000" dirty="0">
                <a:solidFill>
                  <a:srgbClr val="000000"/>
                </a:solidFill>
                <a:sym typeface="Symbol" pitchFamily="18" charset="2"/>
              </a:rPr>
              <a:t>-2</a:t>
            </a:r>
            <a:r>
              <a:rPr lang="en-US" sz="1400" b="0" dirty="0">
                <a:solidFill>
                  <a:srgbClr val="000000"/>
                </a:solidFill>
                <a:sym typeface="Symbol" pitchFamily="18" charset="2"/>
              </a:rPr>
              <a:t> s</a:t>
            </a:r>
            <a:r>
              <a:rPr lang="en-US" sz="1400" b="0" baseline="30000" dirty="0">
                <a:solidFill>
                  <a:srgbClr val="000000"/>
                </a:solidFill>
                <a:sym typeface="Symbol" pitchFamily="18" charset="2"/>
              </a:rPr>
              <a:t>-1</a:t>
            </a:r>
            <a:r>
              <a:rPr lang="en-US" sz="1400" b="0" dirty="0">
                <a:solidFill>
                  <a:srgbClr val="000000"/>
                </a:solidFill>
                <a:sym typeface="Symbol" pitchFamily="18" charset="2"/>
              </a:rPr>
              <a:t>)</a:t>
            </a:r>
          </a:p>
          <a:p>
            <a:pPr marL="176213" lvl="1" indent="0">
              <a:buNone/>
            </a:pPr>
            <a:r>
              <a:rPr lang="en-US" sz="1400" b="0" dirty="0">
                <a:solidFill>
                  <a:srgbClr val="000000"/>
                </a:solidFill>
              </a:rPr>
              <a:t>                 heavy ions (e.g.  </a:t>
            </a:r>
            <a:r>
              <a:rPr lang="en-US" sz="1400" b="0" dirty="0" err="1">
                <a:solidFill>
                  <a:srgbClr val="000000"/>
                </a:solidFill>
              </a:rPr>
              <a:t>Pb-Pb</a:t>
            </a:r>
            <a:r>
              <a:rPr lang="en-US" sz="1400" b="0" dirty="0">
                <a:solidFill>
                  <a:srgbClr val="000000"/>
                </a:solidFill>
              </a:rPr>
              <a:t>; 5TeV</a:t>
            </a:r>
            <a:r>
              <a:rPr lang="en-US" sz="1400" b="0" dirty="0">
                <a:solidFill>
                  <a:srgbClr val="000000"/>
                </a:solidFill>
                <a:sym typeface="Symbol" pitchFamily="18" charset="2"/>
              </a:rPr>
              <a:t>)</a:t>
            </a:r>
          </a:p>
          <a:p>
            <a:pPr marL="177800" indent="-177800">
              <a:spcBef>
                <a:spcPts val="600"/>
              </a:spcBef>
              <a:buClr>
                <a:schemeClr val="tx2"/>
              </a:buClr>
            </a:pPr>
            <a:r>
              <a:rPr lang="en-US" sz="1800" dirty="0">
                <a:solidFill>
                  <a:schemeClr val="tx1"/>
                </a:solidFill>
                <a:latin typeface="+mn-lt"/>
                <a:cs typeface="+mn-cs"/>
              </a:rPr>
              <a:t>Circulating beams:</a:t>
            </a:r>
          </a:p>
          <a:p>
            <a:pPr lvl="1">
              <a:buClr>
                <a:schemeClr val="tx2"/>
              </a:buClr>
            </a:pPr>
            <a:r>
              <a:rPr lang="en-US" sz="1400" b="0" dirty="0">
                <a:solidFill>
                  <a:srgbClr val="000000"/>
                </a:solidFill>
              </a:rPr>
              <a:t>2008: first beam</a:t>
            </a:r>
          </a:p>
          <a:p>
            <a:pPr lvl="1"/>
            <a:r>
              <a:rPr lang="en-US" sz="1400" b="0" dirty="0">
                <a:solidFill>
                  <a:srgbClr val="000000"/>
                </a:solidFill>
              </a:rPr>
              <a:t>2009-13: </a:t>
            </a:r>
            <a:r>
              <a:rPr lang="en-US" sz="1400" dirty="0">
                <a:solidFill>
                  <a:srgbClr val="000000"/>
                </a:solidFill>
              </a:rPr>
              <a:t>Run 1 </a:t>
            </a:r>
            <a:r>
              <a:rPr lang="en-US" sz="1400" b="0" dirty="0">
                <a:solidFill>
                  <a:srgbClr val="000000"/>
                </a:solidFill>
              </a:rPr>
              <a:t>at </a:t>
            </a:r>
            <a:r>
              <a:rPr lang="en-US" sz="1400" b="0" dirty="0">
                <a:solidFill>
                  <a:srgbClr val="000000"/>
                </a:solidFill>
                <a:sym typeface="Symbol" pitchFamily="18" charset="2"/>
              </a:rPr>
              <a:t>2 x 4 </a:t>
            </a:r>
            <a:r>
              <a:rPr lang="en-US" sz="1400" b="0" dirty="0" err="1">
                <a:solidFill>
                  <a:srgbClr val="000000"/>
                </a:solidFill>
                <a:sym typeface="Symbol" pitchFamily="18" charset="2"/>
              </a:rPr>
              <a:t>TeV</a:t>
            </a:r>
            <a:endParaRPr lang="en-US" sz="1400" b="0" dirty="0">
              <a:solidFill>
                <a:srgbClr val="000000"/>
              </a:solidFill>
              <a:sym typeface="Symbol" pitchFamily="18" charset="2"/>
            </a:endParaRPr>
          </a:p>
          <a:p>
            <a:pPr lvl="2"/>
            <a:r>
              <a:rPr lang="en-US" sz="1200" dirty="0">
                <a:solidFill>
                  <a:srgbClr val="000000"/>
                </a:solidFill>
                <a:sym typeface="Symbol" pitchFamily="18" charset="2"/>
              </a:rPr>
              <a:t>2012: Higgs Boson “discovered” </a:t>
            </a:r>
            <a:endParaRPr lang="en-US" sz="1200" b="0" dirty="0">
              <a:solidFill>
                <a:srgbClr val="000000"/>
              </a:solidFill>
              <a:sym typeface="Symbol" pitchFamily="18" charset="2"/>
            </a:endParaRPr>
          </a:p>
          <a:p>
            <a:pPr lvl="1"/>
            <a:r>
              <a:rPr lang="en-US" sz="1400" b="0" dirty="0">
                <a:solidFill>
                  <a:srgbClr val="000000"/>
                </a:solidFill>
                <a:sym typeface="Symbol" pitchFamily="18" charset="2"/>
              </a:rPr>
              <a:t>2015-18: </a:t>
            </a:r>
            <a:r>
              <a:rPr lang="en-US" sz="1400" dirty="0">
                <a:solidFill>
                  <a:srgbClr val="000000"/>
                </a:solidFill>
                <a:sym typeface="Symbol" pitchFamily="18" charset="2"/>
              </a:rPr>
              <a:t>Run 2 </a:t>
            </a:r>
            <a:r>
              <a:rPr lang="en-US" sz="1400" b="0" dirty="0">
                <a:solidFill>
                  <a:srgbClr val="000000"/>
                </a:solidFill>
                <a:sym typeface="Symbol" pitchFamily="18" charset="2"/>
              </a:rPr>
              <a:t>at 2 x 6.5 </a:t>
            </a:r>
            <a:r>
              <a:rPr lang="en-US" sz="1400" b="0" dirty="0" err="1">
                <a:solidFill>
                  <a:srgbClr val="000000"/>
                </a:solidFill>
                <a:sym typeface="Symbol" pitchFamily="18" charset="2"/>
              </a:rPr>
              <a:t>TeV</a:t>
            </a:r>
            <a:r>
              <a:rPr lang="en-US" sz="1400" b="0" dirty="0">
                <a:solidFill>
                  <a:srgbClr val="000000"/>
                </a:solidFill>
                <a:sym typeface="Symbol" pitchFamily="18" charset="2"/>
              </a:rPr>
              <a:t> (10</a:t>
            </a:r>
            <a:r>
              <a:rPr lang="en-US" sz="1400" b="0" baseline="30000" dirty="0">
                <a:solidFill>
                  <a:srgbClr val="000000"/>
                </a:solidFill>
                <a:sym typeface="Symbol" pitchFamily="18" charset="2"/>
              </a:rPr>
              <a:t>34</a:t>
            </a:r>
            <a:r>
              <a:rPr lang="en-US" sz="1400" b="0" dirty="0">
                <a:solidFill>
                  <a:srgbClr val="000000"/>
                </a:solidFill>
                <a:sym typeface="Symbol" pitchFamily="18" charset="2"/>
              </a:rPr>
              <a:t>cm</a:t>
            </a:r>
            <a:r>
              <a:rPr lang="en-US" sz="1400" b="0" baseline="30000" dirty="0">
                <a:solidFill>
                  <a:srgbClr val="000000"/>
                </a:solidFill>
                <a:sym typeface="Symbol" pitchFamily="18" charset="2"/>
              </a:rPr>
              <a:t>-2</a:t>
            </a:r>
            <a:r>
              <a:rPr lang="en-US" sz="1400" b="0" dirty="0">
                <a:solidFill>
                  <a:srgbClr val="000000"/>
                </a:solidFill>
                <a:sym typeface="Symbol" pitchFamily="18" charset="2"/>
              </a:rPr>
              <a:t>s</a:t>
            </a:r>
            <a:r>
              <a:rPr lang="en-US" sz="1400" b="0" baseline="30000" dirty="0">
                <a:solidFill>
                  <a:srgbClr val="000000"/>
                </a:solidFill>
                <a:sym typeface="Symbol" pitchFamily="18" charset="2"/>
              </a:rPr>
              <a:t>-1</a:t>
            </a:r>
            <a:r>
              <a:rPr lang="en-US" sz="1400" b="0" dirty="0">
                <a:solidFill>
                  <a:srgbClr val="000000"/>
                </a:solidFill>
                <a:sym typeface="Symbol" pitchFamily="18" charset="2"/>
              </a:rPr>
              <a:t> reached)</a:t>
            </a:r>
          </a:p>
          <a:p>
            <a:pPr lvl="1"/>
            <a:r>
              <a:rPr lang="en-US" sz="1400" b="0" dirty="0">
                <a:solidFill>
                  <a:srgbClr val="000000"/>
                </a:solidFill>
                <a:sym typeface="Symbol" pitchFamily="18" charset="2"/>
              </a:rPr>
              <a:t>2018-22: Long Shutdown 2 (LS2)  </a:t>
            </a:r>
          </a:p>
          <a:p>
            <a:pPr lvl="1"/>
            <a:r>
              <a:rPr lang="en-US" sz="1400" b="0" dirty="0">
                <a:solidFill>
                  <a:srgbClr val="000000"/>
                </a:solidFill>
                <a:sym typeface="Symbol" pitchFamily="18" charset="2"/>
              </a:rPr>
              <a:t>2022-26: </a:t>
            </a:r>
            <a:r>
              <a:rPr lang="en-US" sz="1400" dirty="0">
                <a:solidFill>
                  <a:srgbClr val="000000"/>
                </a:solidFill>
                <a:sym typeface="Symbol" pitchFamily="18" charset="2"/>
              </a:rPr>
              <a:t>Run 3 </a:t>
            </a:r>
            <a:r>
              <a:rPr lang="en-US" sz="1400" b="0" dirty="0">
                <a:solidFill>
                  <a:srgbClr val="000000"/>
                </a:solidFill>
                <a:sym typeface="Symbol" pitchFamily="18" charset="2"/>
              </a:rPr>
              <a:t>at 2 x 6.8 </a:t>
            </a:r>
            <a:r>
              <a:rPr lang="en-US" sz="1400" b="0" dirty="0" err="1">
                <a:solidFill>
                  <a:srgbClr val="000000"/>
                </a:solidFill>
                <a:sym typeface="Symbol" pitchFamily="18" charset="2"/>
              </a:rPr>
              <a:t>TeV</a:t>
            </a:r>
            <a:r>
              <a:rPr lang="en-US" sz="1400" b="0" dirty="0">
                <a:solidFill>
                  <a:srgbClr val="000000"/>
                </a:solidFill>
                <a:sym typeface="Symbol" pitchFamily="18" charset="2"/>
              </a:rPr>
              <a:t> </a:t>
            </a:r>
          </a:p>
          <a:p>
            <a:pPr lvl="1"/>
            <a:r>
              <a:rPr lang="en-US" sz="1400" b="0" dirty="0">
                <a:solidFill>
                  <a:srgbClr val="000000"/>
                </a:solidFill>
                <a:sym typeface="Symbol" pitchFamily="18" charset="2"/>
              </a:rPr>
              <a:t>2026-28: Long Shutdown 3 (LS3)</a:t>
            </a:r>
          </a:p>
          <a:p>
            <a:pPr lvl="1"/>
            <a:r>
              <a:rPr lang="en-US" sz="1400" dirty="0">
                <a:solidFill>
                  <a:srgbClr val="000000"/>
                </a:solidFill>
                <a:sym typeface="Symbol" pitchFamily="18" charset="2"/>
              </a:rPr>
              <a:t>2028: </a:t>
            </a:r>
            <a:r>
              <a:rPr lang="en-US" sz="1400" dirty="0" err="1">
                <a:solidFill>
                  <a:srgbClr val="000000"/>
                </a:solidFill>
                <a:sym typeface="Symbol" pitchFamily="18" charset="2"/>
              </a:rPr>
              <a:t>HighLumi</a:t>
            </a:r>
            <a:r>
              <a:rPr lang="en-US" sz="1400" dirty="0">
                <a:solidFill>
                  <a:srgbClr val="000000"/>
                </a:solidFill>
                <a:sym typeface="Symbol" pitchFamily="18" charset="2"/>
              </a:rPr>
              <a:t>-LHC </a:t>
            </a:r>
            <a:r>
              <a:rPr lang="en-US" sz="1400" b="0" dirty="0">
                <a:solidFill>
                  <a:srgbClr val="000000"/>
                </a:solidFill>
                <a:sym typeface="Symbol" pitchFamily="18" charset="2"/>
              </a:rPr>
              <a:t>(Run 4, ….)</a:t>
            </a:r>
          </a:p>
          <a:p>
            <a:pPr lvl="2"/>
            <a:r>
              <a:rPr lang="en-US" sz="1200" dirty="0">
                <a:solidFill>
                  <a:srgbClr val="000000"/>
                </a:solidFill>
                <a:sym typeface="Symbol" pitchFamily="18" charset="2"/>
              </a:rPr>
              <a:t>collect 3000-4000 fb</a:t>
            </a:r>
            <a:r>
              <a:rPr lang="en-US" sz="1200" baseline="30000" dirty="0">
                <a:solidFill>
                  <a:srgbClr val="000000"/>
                </a:solidFill>
                <a:sym typeface="Symbol" pitchFamily="18" charset="2"/>
              </a:rPr>
              <a:t>-1 </a:t>
            </a:r>
            <a:r>
              <a:rPr lang="en-US" sz="1200" dirty="0">
                <a:solidFill>
                  <a:srgbClr val="000000"/>
                </a:solidFill>
                <a:sym typeface="Symbol" pitchFamily="18" charset="2"/>
              </a:rPr>
              <a:t>until </a:t>
            </a:r>
            <a:r>
              <a:rPr lang="en-US" sz="1200" b="0" dirty="0">
                <a:solidFill>
                  <a:srgbClr val="000000"/>
                </a:solidFill>
                <a:sym typeface="Symbol" pitchFamily="18" charset="2"/>
              </a:rPr>
              <a:t>~ </a:t>
            </a:r>
            <a:r>
              <a:rPr lang="en-US" sz="1200" dirty="0">
                <a:solidFill>
                  <a:srgbClr val="000000"/>
                </a:solidFill>
                <a:sym typeface="Symbol" pitchFamily="18" charset="2"/>
              </a:rPr>
              <a:t>2042 (20 times more than today)</a:t>
            </a:r>
            <a:endParaRPr lang="en-US" sz="1200" b="0" dirty="0">
              <a:solidFill>
                <a:srgbClr val="000000"/>
              </a:solidFill>
            </a:endParaRPr>
          </a:p>
          <a:p>
            <a:endParaRPr lang="en-US" sz="1800" dirty="0">
              <a:sym typeface="Symbol" pitchFamily="18" charset="2"/>
            </a:endParaRPr>
          </a:p>
        </p:txBody>
      </p:sp>
      <p:sp>
        <p:nvSpPr>
          <p:cNvPr id="23" name="ZoneTexte 35">
            <a:extLst>
              <a:ext uri="{FF2B5EF4-FFF2-40B4-BE49-F238E27FC236}">
                <a16:creationId xmlns:a16="http://schemas.microsoft.com/office/drawing/2014/main" id="{902486BF-CDCA-DA43-8F2E-09F22534EE7F}"/>
              </a:ext>
            </a:extLst>
          </p:cNvPr>
          <p:cNvSpPr txBox="1"/>
          <p:nvPr/>
        </p:nvSpPr>
        <p:spPr>
          <a:xfrm>
            <a:off x="1297962" y="5925316"/>
            <a:ext cx="4798038" cy="300082"/>
          </a:xfrm>
          <a:prstGeom prst="rect">
            <a:avLst/>
          </a:prstGeom>
          <a:noFill/>
        </p:spPr>
        <p:txBody>
          <a:bodyPr wrap="square" rtlCol="0">
            <a:spAutoFit/>
          </a:bodyPr>
          <a:lstStyle/>
          <a:p>
            <a:r>
              <a:rPr lang="en-US" sz="1350" i="1" dirty="0">
                <a:solidFill>
                  <a:srgbClr val="000000"/>
                </a:solidFill>
              </a:rPr>
              <a:t>also a program with Pb beams at up to 5.36 </a:t>
            </a:r>
            <a:r>
              <a:rPr lang="en-US" sz="1350" i="1" dirty="0" err="1">
                <a:solidFill>
                  <a:srgbClr val="000000"/>
                </a:solidFill>
              </a:rPr>
              <a:t>TeV</a:t>
            </a:r>
            <a:r>
              <a:rPr lang="en-US" sz="1350" i="1" dirty="0">
                <a:solidFill>
                  <a:srgbClr val="000000"/>
                </a:solidFill>
              </a:rPr>
              <a:t> per nucleon</a:t>
            </a:r>
          </a:p>
        </p:txBody>
      </p:sp>
      <p:sp>
        <p:nvSpPr>
          <p:cNvPr id="4" name="Arrow: Left 3">
            <a:extLst>
              <a:ext uri="{FF2B5EF4-FFF2-40B4-BE49-F238E27FC236}">
                <a16:creationId xmlns:a16="http://schemas.microsoft.com/office/drawing/2014/main" id="{D45F17E9-231F-8C57-A0AD-D5E6514098C5}"/>
              </a:ext>
            </a:extLst>
          </p:cNvPr>
          <p:cNvSpPr/>
          <p:nvPr/>
        </p:nvSpPr>
        <p:spPr>
          <a:xfrm>
            <a:off x="10155083" y="5030547"/>
            <a:ext cx="1232115" cy="510519"/>
          </a:xfrm>
          <a:prstGeom prst="leftArrow">
            <a:avLst>
              <a:gd name="adj1" fmla="val 50000"/>
              <a:gd name="adj2" fmla="val 673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rgbClr val="FF0000"/>
                </a:solidFill>
              </a:rPr>
              <a:t>today</a:t>
            </a:r>
            <a:endParaRPr lang="en-001" sz="1600" dirty="0">
              <a:solidFill>
                <a:srgbClr val="FF0000"/>
              </a:solidFill>
            </a:endParaRPr>
          </a:p>
        </p:txBody>
      </p:sp>
    </p:spTree>
    <p:extLst>
      <p:ext uri="{BB962C8B-B14F-4D97-AF65-F5344CB8AC3E}">
        <p14:creationId xmlns:p14="http://schemas.microsoft.com/office/powerpoint/2010/main" val="88986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39656"/>
                                        </p:tgtEl>
                                        <p:attrNameLst>
                                          <p:attrName>style.visibility</p:attrName>
                                        </p:attrNameLst>
                                      </p:cBhvr>
                                      <p:to>
                                        <p:strVal val="visible"/>
                                      </p:to>
                                    </p:set>
                                    <p:anim calcmode="lin" valueType="num">
                                      <p:cBhvr>
                                        <p:cTn id="7" dur="1000" fill="hold"/>
                                        <p:tgtEl>
                                          <p:spTgt spid="539656"/>
                                        </p:tgtEl>
                                        <p:attrNameLst>
                                          <p:attrName>ppt_w</p:attrName>
                                        </p:attrNameLst>
                                      </p:cBhvr>
                                      <p:tavLst>
                                        <p:tav tm="0">
                                          <p:val>
                                            <p:fltVal val="0"/>
                                          </p:val>
                                        </p:tav>
                                        <p:tav tm="100000">
                                          <p:val>
                                            <p:strVal val="#ppt_w"/>
                                          </p:val>
                                        </p:tav>
                                      </p:tavLst>
                                    </p:anim>
                                    <p:anim calcmode="lin" valueType="num">
                                      <p:cBhvr>
                                        <p:cTn id="8" dur="1000" fill="hold"/>
                                        <p:tgtEl>
                                          <p:spTgt spid="539656"/>
                                        </p:tgtEl>
                                        <p:attrNameLst>
                                          <p:attrName>ppt_h</p:attrName>
                                        </p:attrNameLst>
                                      </p:cBhvr>
                                      <p:tavLst>
                                        <p:tav tm="0">
                                          <p:val>
                                            <p:fltVal val="0"/>
                                          </p:val>
                                        </p:tav>
                                        <p:tav tm="100000">
                                          <p:val>
                                            <p:strVal val="#ppt_h"/>
                                          </p:val>
                                        </p:tav>
                                      </p:tavLst>
                                    </p:anim>
                                    <p:anim calcmode="lin" valueType="num">
                                      <p:cBhvr>
                                        <p:cTn id="9" dur="1000" fill="hold"/>
                                        <p:tgtEl>
                                          <p:spTgt spid="539656"/>
                                        </p:tgtEl>
                                        <p:attrNameLst>
                                          <p:attrName>style.rotation</p:attrName>
                                        </p:attrNameLst>
                                      </p:cBhvr>
                                      <p:tavLst>
                                        <p:tav tm="0">
                                          <p:val>
                                            <p:fltVal val="90"/>
                                          </p:val>
                                        </p:tav>
                                        <p:tav tm="100000">
                                          <p:val>
                                            <p:fltVal val="0"/>
                                          </p:val>
                                        </p:tav>
                                      </p:tavLst>
                                    </p:anim>
                                    <p:animEffect transition="in" filter="fade">
                                      <p:cBhvr>
                                        <p:cTn id="10" dur="1000"/>
                                        <p:tgtEl>
                                          <p:spTgt spid="539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 LHC Tracking Sensors</a:t>
            </a:r>
          </a:p>
        </p:txBody>
      </p:sp>
      <p:sp>
        <p:nvSpPr>
          <p:cNvPr id="3" name="Content Placeholder 2"/>
          <p:cNvSpPr>
            <a:spLocks noGrp="1"/>
          </p:cNvSpPr>
          <p:nvPr>
            <p:ph idx="1"/>
          </p:nvPr>
        </p:nvSpPr>
        <p:spPr>
          <a:xfrm>
            <a:off x="8758607" y="1011621"/>
            <a:ext cx="2665885" cy="1290903"/>
          </a:xfrm>
        </p:spPr>
        <p:txBody>
          <a:bodyPr>
            <a:normAutofit/>
          </a:bodyPr>
          <a:lstStyle/>
          <a:p>
            <a:pPr marL="0" indent="0">
              <a:buNone/>
            </a:pPr>
            <a:r>
              <a:rPr lang="en-US" sz="2000" dirty="0"/>
              <a:t>CMS Tracker</a:t>
            </a:r>
          </a:p>
          <a:p>
            <a:pPr marL="0" indent="0">
              <a:buNone/>
            </a:pPr>
            <a:endParaRPr lang="en-US" sz="2000" dirty="0"/>
          </a:p>
          <a:p>
            <a:pPr marL="0" indent="0">
              <a:buNone/>
            </a:pPr>
            <a:r>
              <a:rPr lang="en-US" sz="2000" dirty="0"/>
              <a:t>… 11.4 million strips</a:t>
            </a:r>
          </a:p>
        </p:txBody>
      </p:sp>
      <p:sp>
        <p:nvSpPr>
          <p:cNvPr id="5" name="Footer Placeholder 4"/>
          <p:cNvSpPr>
            <a:spLocks noGrp="1"/>
          </p:cNvSpPr>
          <p:nvPr>
            <p:ph type="ftr" sz="quarter" idx="4294967295"/>
          </p:nvPr>
        </p:nvSpPr>
        <p:spPr>
          <a:xfrm>
            <a:off x="5170655" y="6595687"/>
            <a:ext cx="4914548" cy="208688"/>
          </a:xfrm>
        </p:spPr>
        <p:txBody>
          <a:bodyPr/>
          <a:lstStyle/>
          <a:p>
            <a:r>
              <a:rPr lang="es-ES"/>
              <a:t>SIMDET 2023 - Michael Moll, CERN</a:t>
            </a:r>
            <a:endParaRPr lang="en-US" dirty="0"/>
          </a:p>
        </p:txBody>
      </p:sp>
      <p:sp>
        <p:nvSpPr>
          <p:cNvPr id="9" name="Slide Number Placeholder 8"/>
          <p:cNvSpPr>
            <a:spLocks noGrp="1"/>
          </p:cNvSpPr>
          <p:nvPr>
            <p:ph type="sldNum" sz="quarter" idx="4294967295"/>
          </p:nvPr>
        </p:nvSpPr>
        <p:spPr>
          <a:xfrm>
            <a:off x="9842175" y="6588351"/>
            <a:ext cx="576064" cy="216024"/>
          </a:xfrm>
        </p:spPr>
        <p:txBody>
          <a:bodyPr/>
          <a:lstStyle/>
          <a:p>
            <a:fld id="{9FAD8052-1974-B142-B990-88BA645BA3E4}" type="slidenum">
              <a:rPr lang="en-US" smtClean="0"/>
              <a:t>30</a:t>
            </a:fld>
            <a:endParaRPr lang="en-US" dirty="0"/>
          </a:p>
        </p:txBody>
      </p:sp>
      <p:sp>
        <p:nvSpPr>
          <p:cNvPr id="13" name="TextBox 12"/>
          <p:cNvSpPr txBox="1"/>
          <p:nvPr/>
        </p:nvSpPr>
        <p:spPr>
          <a:xfrm>
            <a:off x="457200" y="6327740"/>
            <a:ext cx="2488898" cy="215444"/>
          </a:xfrm>
          <a:prstGeom prst="rect">
            <a:avLst/>
          </a:prstGeom>
          <a:noFill/>
        </p:spPr>
        <p:txBody>
          <a:bodyPr wrap="square" rtlCol="0">
            <a:spAutoFit/>
          </a:bodyPr>
          <a:lstStyle/>
          <a:p>
            <a:r>
              <a:rPr lang="en-US" sz="800" i="1" dirty="0" err="1"/>
              <a:t>M.Krammer</a:t>
            </a:r>
            <a:r>
              <a:rPr lang="en-US" sz="800" i="1" dirty="0"/>
              <a:t>, ICFA School, Bogota,  2013</a:t>
            </a:r>
            <a:endParaRPr lang="en-GB" sz="800" i="1" dirty="0"/>
          </a:p>
        </p:txBody>
      </p:sp>
      <p:pic>
        <p:nvPicPr>
          <p:cNvPr id="8" name="Picture 3" descr="Picture 1"/>
          <p:cNvPicPr>
            <a:picLocks noChangeAspect="1" noChangeArrowheads="1"/>
          </p:cNvPicPr>
          <p:nvPr/>
        </p:nvPicPr>
        <p:blipFill>
          <a:blip r:embed="rId2" cstate="print"/>
          <a:srcRect/>
          <a:stretch>
            <a:fillRect/>
          </a:stretch>
        </p:blipFill>
        <p:spPr bwMode="auto">
          <a:xfrm>
            <a:off x="335736" y="943796"/>
            <a:ext cx="8032279" cy="5350164"/>
          </a:xfrm>
          <a:prstGeom prst="rect">
            <a:avLst/>
          </a:prstGeom>
          <a:noFill/>
          <a:ln w="9525">
            <a:noFill/>
            <a:miter lim="800000"/>
            <a:headEnd/>
            <a:tailEnd/>
          </a:ln>
        </p:spPr>
      </p:pic>
      <p:sp>
        <p:nvSpPr>
          <p:cNvPr id="4" name="Date Placeholder 3"/>
          <p:cNvSpPr>
            <a:spLocks noGrp="1"/>
          </p:cNvSpPr>
          <p:nvPr>
            <p:ph type="dt" sz="half" idx="2"/>
          </p:nvPr>
        </p:nvSpPr>
        <p:spPr>
          <a:xfrm>
            <a:off x="3959114" y="6483909"/>
            <a:ext cx="2159053" cy="365125"/>
          </a:xfrm>
        </p:spPr>
        <p:txBody>
          <a:bodyPr/>
          <a:lstStyle/>
          <a:p>
            <a:r>
              <a:rPr lang="en-001"/>
              <a:t>22.11.2023</a:t>
            </a:r>
            <a:endParaRPr lang="en-US" dirty="0"/>
          </a:p>
        </p:txBody>
      </p:sp>
      <p:pic>
        <p:nvPicPr>
          <p:cNvPr id="10" name="Picture 9"/>
          <p:cNvPicPr>
            <a:picLocks noChangeAspect="1"/>
          </p:cNvPicPr>
          <p:nvPr/>
        </p:nvPicPr>
        <p:blipFill>
          <a:blip r:embed="rId3"/>
          <a:stretch>
            <a:fillRect/>
          </a:stretch>
        </p:blipFill>
        <p:spPr>
          <a:xfrm>
            <a:off x="8438096" y="2394170"/>
            <a:ext cx="3594704" cy="2449415"/>
          </a:xfrm>
          <a:prstGeom prst="rect">
            <a:avLst/>
          </a:prstGeom>
        </p:spPr>
      </p:pic>
    </p:spTree>
    <p:extLst>
      <p:ext uri="{BB962C8B-B14F-4D97-AF65-F5344CB8AC3E}">
        <p14:creationId xmlns:p14="http://schemas.microsoft.com/office/powerpoint/2010/main" val="558477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Pixel Detectors</a:t>
            </a:r>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31</a:t>
            </a:fld>
            <a:endParaRPr lang="en-US" dirty="0"/>
          </a:p>
        </p:txBody>
      </p:sp>
      <p:sp>
        <p:nvSpPr>
          <p:cNvPr id="7" name="Content Placeholder 2"/>
          <p:cNvSpPr>
            <a:spLocks noGrp="1"/>
          </p:cNvSpPr>
          <p:nvPr>
            <p:ph idx="1"/>
          </p:nvPr>
        </p:nvSpPr>
        <p:spPr>
          <a:xfrm>
            <a:off x="293317" y="946294"/>
            <a:ext cx="7026646" cy="2418413"/>
          </a:xfrm>
        </p:spPr>
        <p:txBody>
          <a:bodyPr>
            <a:normAutofit fontScale="92500" lnSpcReduction="10000"/>
          </a:bodyPr>
          <a:lstStyle/>
          <a:p>
            <a:pPr>
              <a:lnSpc>
                <a:spcPct val="100000"/>
              </a:lnSpc>
            </a:pPr>
            <a:r>
              <a:rPr lang="en-US" dirty="0"/>
              <a:t>HAPS – Hybrid Active Pixel </a:t>
            </a:r>
            <a:r>
              <a:rPr lang="en-US" dirty="0">
                <a:solidFill>
                  <a:schemeClr val="tx1"/>
                </a:solidFill>
              </a:rPr>
              <a:t>Sensors</a:t>
            </a:r>
          </a:p>
          <a:p>
            <a:pPr marL="354013" lvl="2" indent="-176213">
              <a:buSzPct val="120000"/>
            </a:pPr>
            <a:r>
              <a:rPr lang="en-US" sz="1600" b="1" dirty="0"/>
              <a:t>segment silicon to diode matrix with high granularity</a:t>
            </a:r>
            <a:br>
              <a:rPr lang="en-US" sz="1600" b="1" dirty="0"/>
            </a:br>
            <a:r>
              <a:rPr lang="en-US" sz="1600" dirty="0"/>
              <a:t>(</a:t>
            </a:r>
            <a:r>
              <a:rPr lang="en-US" altLang="en-US" sz="1600" dirty="0">
                <a:sym typeface="Symbol" pitchFamily="18" charset="2"/>
              </a:rPr>
              <a:t></a:t>
            </a:r>
            <a:r>
              <a:rPr lang="en-US" sz="1600" dirty="0"/>
              <a:t> true 2D, no reconstruction ambiguity)</a:t>
            </a:r>
          </a:p>
          <a:p>
            <a:pPr marL="354013" lvl="2" indent="-176213">
              <a:buSzPct val="120000"/>
            </a:pPr>
            <a:r>
              <a:rPr lang="en-US" sz="1600" b="1" dirty="0"/>
              <a:t>readout electronic with same geometry</a:t>
            </a:r>
            <a:br>
              <a:rPr lang="en-US" sz="1600" b="1" dirty="0"/>
            </a:br>
            <a:r>
              <a:rPr lang="en-US" sz="1600" dirty="0"/>
              <a:t>(every cell connected to its own processing electronics)</a:t>
            </a:r>
          </a:p>
          <a:p>
            <a:pPr marL="354013" lvl="2" indent="-176213">
              <a:buSzPct val="120000"/>
            </a:pPr>
            <a:r>
              <a:rPr lang="en-US" sz="1600" b="1" dirty="0"/>
              <a:t>connection by “bump bonding”</a:t>
            </a:r>
          </a:p>
          <a:p>
            <a:pPr marL="354013" lvl="2" indent="-176213">
              <a:buSzPct val="120000"/>
            </a:pPr>
            <a:r>
              <a:rPr lang="en-US" sz="1600" b="1" dirty="0"/>
              <a:t>requires sophisticated readout architecture</a:t>
            </a:r>
          </a:p>
          <a:p>
            <a:pPr marL="354013" lvl="2" indent="-176213">
              <a:buSzPct val="120000"/>
            </a:pPr>
            <a:r>
              <a:rPr lang="en-US" sz="1600" b="1" dirty="0"/>
              <a:t>Hybrid pixel detectors are used in LHC experiments: </a:t>
            </a:r>
            <a:br>
              <a:rPr lang="en-US" sz="1600" b="1" dirty="0"/>
            </a:br>
            <a:r>
              <a:rPr lang="en-US" sz="1600" b="1" dirty="0"/>
              <a:t> ATLAS, ALICE </a:t>
            </a:r>
            <a:r>
              <a:rPr lang="en-US" sz="1600" i="1" dirty="0"/>
              <a:t>(from Run3 monolithic)</a:t>
            </a:r>
            <a:r>
              <a:rPr lang="en-US" sz="1600" b="1" dirty="0"/>
              <a:t>, CMS and </a:t>
            </a:r>
            <a:r>
              <a:rPr lang="en-US" sz="1600" b="1" dirty="0" err="1"/>
              <a:t>LHCb</a:t>
            </a:r>
            <a:r>
              <a:rPr lang="en-US" sz="1600" b="1" dirty="0"/>
              <a:t> </a:t>
            </a:r>
            <a:r>
              <a:rPr lang="en-US" sz="1600" dirty="0"/>
              <a:t>(from Run 3) </a:t>
            </a:r>
          </a:p>
          <a:p>
            <a:endParaRPr lang="en-GB" dirty="0"/>
          </a:p>
        </p:txBody>
      </p:sp>
      <p:pic>
        <p:nvPicPr>
          <p:cNvPr id="8" name="Picture 7" descr="Picture3"/>
          <p:cNvPicPr>
            <a:picLocks noChangeAspect="1" noChangeArrowheads="1"/>
          </p:cNvPicPr>
          <p:nvPr/>
        </p:nvPicPr>
        <p:blipFill>
          <a:blip r:embed="rId2">
            <a:extLst>
              <a:ext uri="{28A0092B-C50C-407E-A947-70E740481C1C}">
                <a14:useLocalDpi xmlns:a14="http://schemas.microsoft.com/office/drawing/2010/main" val="0"/>
              </a:ext>
            </a:extLst>
          </a:blip>
          <a:srcRect b="2670"/>
          <a:stretch>
            <a:fillRect/>
          </a:stretch>
        </p:blipFill>
        <p:spPr bwMode="auto">
          <a:xfrm>
            <a:off x="1152193" y="3284538"/>
            <a:ext cx="5334000" cy="316547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Box 4"/>
          <p:cNvSpPr txBox="1">
            <a:spLocks noChangeArrowheads="1"/>
          </p:cNvSpPr>
          <p:nvPr/>
        </p:nvSpPr>
        <p:spPr bwMode="auto">
          <a:xfrm>
            <a:off x="7935913" y="6021388"/>
            <a:ext cx="2301912" cy="34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spcBef>
                <a:spcPct val="30000"/>
              </a:spcBef>
              <a:buClr>
                <a:schemeClr val="hlink"/>
              </a:buClr>
              <a:buSzPct val="70000"/>
              <a:buFont typeface="Wingdings" pitchFamily="2" charset="2"/>
              <a:buNone/>
            </a:pPr>
            <a:r>
              <a:rPr lang="en-GB" b="1" dirty="0"/>
              <a:t>Flip-chip technique</a:t>
            </a:r>
          </a:p>
        </p:txBody>
      </p:sp>
      <p:pic>
        <p:nvPicPr>
          <p:cNvPr id="10" name="Picture 5"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4826" y="3502026"/>
            <a:ext cx="2074863" cy="244792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7" descr="IBM15541 bumps"/>
          <p:cNvPicPr>
            <a:picLocks noChangeAspect="1" noChangeArrowheads="1"/>
          </p:cNvPicPr>
          <p:nvPr/>
        </p:nvPicPr>
        <p:blipFill>
          <a:blip r:embed="rId4" cstate="print">
            <a:lum bright="-4000" contrast="36000"/>
            <a:extLst>
              <a:ext uri="{28A0092B-C50C-407E-A947-70E740481C1C}">
                <a14:useLocalDpi xmlns:a14="http://schemas.microsoft.com/office/drawing/2010/main" val="0"/>
              </a:ext>
            </a:extLst>
          </a:blip>
          <a:srcRect/>
          <a:stretch>
            <a:fillRect/>
          </a:stretch>
        </p:blipFill>
        <p:spPr bwMode="auto">
          <a:xfrm>
            <a:off x="7680325" y="1270001"/>
            <a:ext cx="2952750" cy="208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FF00"/>
                </a:solidFill>
                <a:miter lim="800000"/>
                <a:headEnd/>
                <a:tailEnd/>
              </a14:hiddenLine>
            </a:ext>
          </a:extLst>
        </p:spPr>
      </p:pic>
      <p:sp>
        <p:nvSpPr>
          <p:cNvPr id="12" name="Text Box 8"/>
          <p:cNvSpPr txBox="1">
            <a:spLocks noChangeArrowheads="1"/>
          </p:cNvSpPr>
          <p:nvPr/>
        </p:nvSpPr>
        <p:spPr bwMode="auto">
          <a:xfrm>
            <a:off x="7391400" y="908050"/>
            <a:ext cx="249299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0"/>
              </a:spcBef>
            </a:pPr>
            <a:r>
              <a:rPr lang="en-US" b="1"/>
              <a:t>Solder Bump: Pb-Sn </a:t>
            </a:r>
          </a:p>
        </p:txBody>
      </p:sp>
      <p:sp>
        <p:nvSpPr>
          <p:cNvPr id="13" name="Line 9"/>
          <p:cNvSpPr>
            <a:spLocks noChangeShapeType="1"/>
          </p:cNvSpPr>
          <p:nvPr/>
        </p:nvSpPr>
        <p:spPr bwMode="auto">
          <a:xfrm flipV="1">
            <a:off x="6251389" y="3284538"/>
            <a:ext cx="1357499" cy="991631"/>
          </a:xfrm>
          <a:prstGeom prst="line">
            <a:avLst/>
          </a:prstGeom>
          <a:noFill/>
          <a:ln w="9525">
            <a:solidFill>
              <a:srgbClr val="FF0000"/>
            </a:solidFill>
            <a:round/>
            <a:headEnd type="triangle" w="lg" len="lg"/>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endParaRPr lang="en-GB"/>
          </a:p>
        </p:txBody>
      </p:sp>
      <p:sp>
        <p:nvSpPr>
          <p:cNvPr id="14" name="Text Box 10"/>
          <p:cNvSpPr txBox="1">
            <a:spLocks noChangeArrowheads="1"/>
          </p:cNvSpPr>
          <p:nvPr/>
        </p:nvSpPr>
        <p:spPr bwMode="auto">
          <a:xfrm>
            <a:off x="9650413" y="2968626"/>
            <a:ext cx="10160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0"/>
              </a:spcBef>
            </a:pPr>
            <a:r>
              <a:rPr kumimoji="1" lang="en-US" sz="1000" dirty="0">
                <a:solidFill>
                  <a:schemeClr val="bg1"/>
                </a:solidFill>
                <a:latin typeface="Comic Sans MS" pitchFamily="66" charset="0"/>
              </a:rPr>
              <a:t>(VTT/Finland)</a:t>
            </a:r>
          </a:p>
        </p:txBody>
      </p:sp>
      <p:sp>
        <p:nvSpPr>
          <p:cNvPr id="15" name="Text Box 13"/>
          <p:cNvSpPr txBox="1">
            <a:spLocks noChangeArrowheads="1"/>
          </p:cNvSpPr>
          <p:nvPr/>
        </p:nvSpPr>
        <p:spPr bwMode="auto">
          <a:xfrm>
            <a:off x="8759825" y="1341439"/>
            <a:ext cx="6048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0"/>
              </a:spcBef>
            </a:pPr>
            <a:r>
              <a:rPr kumimoji="1" lang="en-US" sz="1000" dirty="0">
                <a:solidFill>
                  <a:schemeClr val="bg1"/>
                </a:solidFill>
                <a:latin typeface="Comic Sans MS" pitchFamily="66" charset="0"/>
              </a:rPr>
              <a:t>~ 15</a:t>
            </a:r>
            <a:r>
              <a:rPr kumimoji="1" lang="en-US" sz="1000" dirty="0">
                <a:solidFill>
                  <a:schemeClr val="bg1"/>
                </a:solidFill>
                <a:latin typeface="Symbol" pitchFamily="18" charset="2"/>
              </a:rPr>
              <a:t>m</a:t>
            </a:r>
            <a:r>
              <a:rPr kumimoji="1" lang="en-US" sz="1000" dirty="0">
                <a:solidFill>
                  <a:schemeClr val="bg1"/>
                </a:solidFill>
                <a:latin typeface="Comic Sans MS" pitchFamily="66" charset="0"/>
              </a:rPr>
              <a:t>m</a:t>
            </a:r>
          </a:p>
        </p:txBody>
      </p:sp>
      <p:sp>
        <p:nvSpPr>
          <p:cNvPr id="16" name="Line 14"/>
          <p:cNvSpPr>
            <a:spLocks noChangeShapeType="1"/>
          </p:cNvSpPr>
          <p:nvPr/>
        </p:nvSpPr>
        <p:spPr bwMode="auto">
          <a:xfrm flipH="1">
            <a:off x="8328025" y="1484313"/>
            <a:ext cx="431800" cy="0"/>
          </a:xfrm>
          <a:prstGeom prst="line">
            <a:avLst/>
          </a:prstGeom>
          <a:noFill/>
          <a:ln w="952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7" name="Line 15"/>
          <p:cNvSpPr>
            <a:spLocks noChangeShapeType="1"/>
          </p:cNvSpPr>
          <p:nvPr/>
        </p:nvSpPr>
        <p:spPr bwMode="auto">
          <a:xfrm>
            <a:off x="9336089" y="1484313"/>
            <a:ext cx="504825" cy="0"/>
          </a:xfrm>
          <a:prstGeom prst="line">
            <a:avLst/>
          </a:prstGeom>
          <a:noFill/>
          <a:ln w="952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Tree>
    <p:extLst>
      <p:ext uri="{BB962C8B-B14F-4D97-AF65-F5344CB8AC3E}">
        <p14:creationId xmlns:p14="http://schemas.microsoft.com/office/powerpoint/2010/main" val="1747030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 LHC Tracking Sensors</a:t>
            </a:r>
          </a:p>
        </p:txBody>
      </p:sp>
      <p:sp>
        <p:nvSpPr>
          <p:cNvPr id="3" name="Content Placeholder 2"/>
          <p:cNvSpPr>
            <a:spLocks noGrp="1"/>
          </p:cNvSpPr>
          <p:nvPr>
            <p:ph idx="1"/>
          </p:nvPr>
        </p:nvSpPr>
        <p:spPr>
          <a:xfrm>
            <a:off x="1524000" y="827547"/>
            <a:ext cx="3646655" cy="368150"/>
          </a:xfrm>
        </p:spPr>
        <p:txBody>
          <a:bodyPr>
            <a:normAutofit fontScale="85000" lnSpcReduction="10000"/>
          </a:bodyPr>
          <a:lstStyle/>
          <a:p>
            <a:pPr marL="0" indent="0">
              <a:buNone/>
            </a:pPr>
            <a:r>
              <a:rPr lang="en-US" sz="2000" dirty="0"/>
              <a:t>CMS Pixel (Half disk forward pixel)</a:t>
            </a:r>
          </a:p>
        </p:txBody>
      </p:sp>
      <p:sp>
        <p:nvSpPr>
          <p:cNvPr id="5" name="Footer Placeholder 4"/>
          <p:cNvSpPr>
            <a:spLocks noGrp="1"/>
          </p:cNvSpPr>
          <p:nvPr>
            <p:ph type="ftr" sz="quarter" idx="4294967295"/>
          </p:nvPr>
        </p:nvSpPr>
        <p:spPr>
          <a:xfrm>
            <a:off x="5170655" y="6595687"/>
            <a:ext cx="4914548" cy="208688"/>
          </a:xfrm>
        </p:spPr>
        <p:txBody>
          <a:bodyPr/>
          <a:lstStyle/>
          <a:p>
            <a:r>
              <a:rPr lang="es-ES"/>
              <a:t>SIMDET 2023 - Michael Moll, CERN</a:t>
            </a:r>
            <a:endParaRPr lang="en-US" dirty="0"/>
          </a:p>
        </p:txBody>
      </p:sp>
      <p:sp>
        <p:nvSpPr>
          <p:cNvPr id="9" name="Slide Number Placeholder 8"/>
          <p:cNvSpPr>
            <a:spLocks noGrp="1"/>
          </p:cNvSpPr>
          <p:nvPr>
            <p:ph type="sldNum" sz="quarter" idx="4294967295"/>
          </p:nvPr>
        </p:nvSpPr>
        <p:spPr>
          <a:xfrm>
            <a:off x="9842175" y="6588351"/>
            <a:ext cx="576064" cy="216024"/>
          </a:xfrm>
        </p:spPr>
        <p:txBody>
          <a:bodyPr/>
          <a:lstStyle/>
          <a:p>
            <a:fld id="{9FAD8052-1974-B142-B990-88BA645BA3E4}" type="slidenum">
              <a:rPr lang="en-US" smtClean="0"/>
              <a:t>32</a:t>
            </a:fld>
            <a:endParaRPr lang="en-US" dirty="0"/>
          </a:p>
        </p:txBody>
      </p:sp>
      <p:sp>
        <p:nvSpPr>
          <p:cNvPr id="13" name="TextBox 12"/>
          <p:cNvSpPr txBox="1"/>
          <p:nvPr/>
        </p:nvSpPr>
        <p:spPr>
          <a:xfrm>
            <a:off x="1524000" y="6596188"/>
            <a:ext cx="2488898" cy="215444"/>
          </a:xfrm>
          <a:prstGeom prst="rect">
            <a:avLst/>
          </a:prstGeom>
          <a:noFill/>
        </p:spPr>
        <p:txBody>
          <a:bodyPr wrap="square" rtlCol="0">
            <a:spAutoFit/>
          </a:bodyPr>
          <a:lstStyle/>
          <a:p>
            <a:r>
              <a:rPr lang="en-US" sz="800" i="1" dirty="0" err="1"/>
              <a:t>M.Krammer</a:t>
            </a:r>
            <a:r>
              <a:rPr lang="en-US" sz="800" i="1" dirty="0"/>
              <a:t>, ICFA School, Bogota,  2013</a:t>
            </a:r>
            <a:endParaRPr lang="en-GB" sz="800" i="1" dirty="0"/>
          </a:p>
        </p:txBody>
      </p:sp>
      <p:pic>
        <p:nvPicPr>
          <p:cNvPr id="10" name="Picture 6" descr="Picture 2"/>
          <p:cNvPicPr>
            <a:picLocks noChangeAspect="1" noChangeArrowheads="1"/>
          </p:cNvPicPr>
          <p:nvPr/>
        </p:nvPicPr>
        <p:blipFill>
          <a:blip r:embed="rId2" cstate="print"/>
          <a:srcRect/>
          <a:stretch>
            <a:fillRect/>
          </a:stretch>
        </p:blipFill>
        <p:spPr bwMode="auto">
          <a:xfrm>
            <a:off x="1542877" y="1220374"/>
            <a:ext cx="9234488" cy="5064125"/>
          </a:xfrm>
          <a:prstGeom prst="rect">
            <a:avLst/>
          </a:prstGeom>
          <a:noFill/>
          <a:ln w="9525">
            <a:noFill/>
            <a:miter lim="800000"/>
            <a:headEnd/>
            <a:tailEnd/>
          </a:ln>
        </p:spPr>
      </p:pic>
      <p:sp>
        <p:nvSpPr>
          <p:cNvPr id="4" name="Date Placeholder 3"/>
          <p:cNvSpPr>
            <a:spLocks noGrp="1"/>
          </p:cNvSpPr>
          <p:nvPr>
            <p:ph type="dt" sz="half" idx="2"/>
          </p:nvPr>
        </p:nvSpPr>
        <p:spPr/>
        <p:txBody>
          <a:bodyPr/>
          <a:lstStyle/>
          <a:p>
            <a:r>
              <a:rPr lang="en-001"/>
              <a:t>22.11.2023</a:t>
            </a:r>
            <a:endParaRPr lang="en-US" dirty="0"/>
          </a:p>
        </p:txBody>
      </p:sp>
    </p:spTree>
    <p:extLst>
      <p:ext uri="{BB962C8B-B14F-4D97-AF65-F5344CB8AC3E}">
        <p14:creationId xmlns:p14="http://schemas.microsoft.com/office/powerpoint/2010/main" val="3241080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32" y="58823"/>
            <a:ext cx="8786029" cy="776327"/>
          </a:xfrm>
        </p:spPr>
        <p:txBody>
          <a:bodyPr>
            <a:normAutofit/>
          </a:bodyPr>
          <a:lstStyle/>
          <a:p>
            <a:r>
              <a:rPr lang="en-GB" dirty="0"/>
              <a:t>Hybrid Pixels - Monolithic Pixels</a:t>
            </a:r>
          </a:p>
        </p:txBody>
      </p:sp>
      <p:sp>
        <p:nvSpPr>
          <p:cNvPr id="3" name="Content Placeholder 2"/>
          <p:cNvSpPr>
            <a:spLocks noGrp="1"/>
          </p:cNvSpPr>
          <p:nvPr>
            <p:ph idx="1"/>
          </p:nvPr>
        </p:nvSpPr>
        <p:spPr>
          <a:xfrm>
            <a:off x="7495304" y="1405548"/>
            <a:ext cx="4462322" cy="702260"/>
          </a:xfrm>
        </p:spPr>
        <p:txBody>
          <a:bodyPr>
            <a:normAutofit fontScale="70000" lnSpcReduction="20000"/>
          </a:bodyPr>
          <a:lstStyle/>
          <a:p>
            <a:pPr>
              <a:lnSpc>
                <a:spcPct val="120000"/>
              </a:lnSpc>
            </a:pPr>
            <a:r>
              <a:rPr lang="en-GB" dirty="0"/>
              <a:t>Example: ALICE – </a:t>
            </a:r>
            <a:r>
              <a:rPr lang="en-GB" dirty="0" err="1"/>
              <a:t>Alpide</a:t>
            </a:r>
            <a:r>
              <a:rPr lang="en-GB" dirty="0"/>
              <a:t> Chip</a:t>
            </a:r>
          </a:p>
          <a:p>
            <a:pPr lvl="1">
              <a:lnSpc>
                <a:spcPct val="120000"/>
              </a:lnSpc>
            </a:pPr>
            <a:r>
              <a:rPr lang="en-US" b="1" dirty="0" err="1"/>
              <a:t>TowerJazz</a:t>
            </a:r>
            <a:r>
              <a:rPr lang="en-US" b="1" dirty="0"/>
              <a:t> 0.18µm CMOS imaging process</a:t>
            </a:r>
          </a:p>
          <a:p>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33</a:t>
            </a:fld>
            <a:endParaRPr lang="en-US" dirty="0"/>
          </a:p>
        </p:txBody>
      </p:sp>
      <p:sp>
        <p:nvSpPr>
          <p:cNvPr id="7" name="TextBox 6"/>
          <p:cNvSpPr txBox="1"/>
          <p:nvPr/>
        </p:nvSpPr>
        <p:spPr>
          <a:xfrm>
            <a:off x="239632" y="4690680"/>
            <a:ext cx="3428781" cy="1569660"/>
          </a:xfrm>
          <a:prstGeom prst="rect">
            <a:avLst/>
          </a:prstGeom>
          <a:noFill/>
        </p:spPr>
        <p:txBody>
          <a:bodyPr wrap="square" rtlCol="0">
            <a:spAutoFit/>
          </a:bodyPr>
          <a:lstStyle/>
          <a:p>
            <a:pPr marL="285750" indent="-285750">
              <a:buFont typeface="Arial" charset="0"/>
              <a:buChar char="•"/>
            </a:pPr>
            <a:r>
              <a:rPr lang="en-US" sz="1600" dirty="0"/>
              <a:t>Separately optimize sensor and FE-chip for very high radiation environment</a:t>
            </a:r>
          </a:p>
          <a:p>
            <a:pPr marL="285750" indent="-285750">
              <a:buFont typeface="Arial" charset="0"/>
              <a:buChar char="•"/>
            </a:pPr>
            <a:endParaRPr lang="en-US" sz="1600" dirty="0"/>
          </a:p>
          <a:p>
            <a:pPr marL="285750" indent="-285750">
              <a:buFont typeface="Arial" charset="0"/>
              <a:buChar char="•"/>
            </a:pPr>
            <a:r>
              <a:rPr lang="en-US" sz="1600" dirty="0">
                <a:sym typeface="Wingdings"/>
              </a:rPr>
              <a:t>Fine pitch bump bonding to connect sensor and readout chip</a:t>
            </a:r>
            <a:endParaRPr lang="en-US" sz="1600" dirty="0"/>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48106" y="1635503"/>
            <a:ext cx="1768107" cy="2116338"/>
          </a:xfrm>
          <a:prstGeom prst="rect">
            <a:avLst/>
          </a:prstGeom>
        </p:spPr>
      </p:pic>
      <p:grpSp>
        <p:nvGrpSpPr>
          <p:cNvPr id="9" name="Group 8"/>
          <p:cNvGrpSpPr/>
          <p:nvPr/>
        </p:nvGrpSpPr>
        <p:grpSpPr>
          <a:xfrm>
            <a:off x="506537" y="3808880"/>
            <a:ext cx="2586452" cy="788831"/>
            <a:chOff x="5220072" y="2060848"/>
            <a:chExt cx="2915146" cy="936104"/>
          </a:xfrm>
        </p:grpSpPr>
        <p:pic>
          <p:nvPicPr>
            <p:cNvPr id="10" name="Picture 9" descr="Screen Shot 2015-09-15 at 22.14.21.png"/>
            <p:cNvPicPr>
              <a:picLocks noChangeAspect="1"/>
            </p:cNvPicPr>
            <p:nvPr/>
          </p:nvPicPr>
          <p:blipFill rotWithShape="1">
            <a:blip r:embed="rId3">
              <a:extLst>
                <a:ext uri="{28A0092B-C50C-407E-A947-70E740481C1C}">
                  <a14:useLocalDpi xmlns:a14="http://schemas.microsoft.com/office/drawing/2010/main"/>
                </a:ext>
              </a:extLst>
            </a:blip>
            <a:srcRect t="-1"/>
            <a:stretch/>
          </p:blipFill>
          <p:spPr>
            <a:xfrm>
              <a:off x="6084168" y="2060849"/>
              <a:ext cx="2051050" cy="857218"/>
            </a:xfrm>
            <a:prstGeom prst="rect">
              <a:avLst/>
            </a:prstGeom>
          </p:spPr>
        </p:pic>
        <p:pic>
          <p:nvPicPr>
            <p:cNvPr id="11" name="Picture 10" descr="Screen Shot 2016-11-10 at 11.56.0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20072" y="2060848"/>
              <a:ext cx="514362" cy="613916"/>
            </a:xfrm>
            <a:prstGeom prst="rect">
              <a:avLst/>
            </a:prstGeom>
          </p:spPr>
        </p:pic>
        <p:sp>
          <p:nvSpPr>
            <p:cNvPr id="12" name="TextBox 11"/>
            <p:cNvSpPr txBox="1"/>
            <p:nvPr/>
          </p:nvSpPr>
          <p:spPr>
            <a:xfrm>
              <a:off x="5724128" y="2123564"/>
              <a:ext cx="439393" cy="438285"/>
            </a:xfrm>
            <a:prstGeom prst="rect">
              <a:avLst/>
            </a:prstGeom>
            <a:noFill/>
          </p:spPr>
          <p:txBody>
            <a:bodyPr wrap="none" rtlCol="0">
              <a:spAutoFit/>
            </a:bodyPr>
            <a:lstStyle/>
            <a:p>
              <a:r>
                <a:rPr lang="en-US" dirty="0"/>
                <a:t>or</a:t>
              </a:r>
            </a:p>
          </p:txBody>
        </p:sp>
        <p:sp>
          <p:nvSpPr>
            <p:cNvPr id="13" name="Rectangle 12"/>
            <p:cNvSpPr/>
            <p:nvPr/>
          </p:nvSpPr>
          <p:spPr>
            <a:xfrm>
              <a:off x="6660232" y="2708920"/>
              <a:ext cx="720080"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25108" y="1672838"/>
            <a:ext cx="2771880" cy="1757769"/>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5" name="Picture 14" descr="Screen Shot 2015-09-15 at 22.14.00.png"/>
          <p:cNvPicPr>
            <a:picLocks noChangeAspect="1"/>
          </p:cNvPicPr>
          <p:nvPr/>
        </p:nvPicPr>
        <p:blipFill>
          <a:blip r:embed="rId6"/>
          <a:stretch>
            <a:fillRect/>
          </a:stretch>
        </p:blipFill>
        <p:spPr>
          <a:xfrm>
            <a:off x="4919114" y="3510041"/>
            <a:ext cx="1199053" cy="703291"/>
          </a:xfrm>
          <a:prstGeom prst="rect">
            <a:avLst/>
          </a:prstGeom>
        </p:spPr>
      </p:pic>
      <p:sp>
        <p:nvSpPr>
          <p:cNvPr id="16" name="TextBox 15"/>
          <p:cNvSpPr txBox="1"/>
          <p:nvPr/>
        </p:nvSpPr>
        <p:spPr>
          <a:xfrm>
            <a:off x="4042175" y="4305785"/>
            <a:ext cx="3337747" cy="1815882"/>
          </a:xfrm>
          <a:prstGeom prst="rect">
            <a:avLst/>
          </a:prstGeom>
          <a:noFill/>
        </p:spPr>
        <p:txBody>
          <a:bodyPr wrap="square" rtlCol="0">
            <a:spAutoFit/>
          </a:bodyPr>
          <a:lstStyle/>
          <a:p>
            <a:pPr marL="285750" indent="-285750">
              <a:buFont typeface="Arial"/>
              <a:buChar char="•"/>
            </a:pPr>
            <a:r>
              <a:rPr lang="en-US" sz="1600" dirty="0"/>
              <a:t>Charge generation volume integrated into the ASIC, but many different variants!</a:t>
            </a:r>
          </a:p>
          <a:p>
            <a:pPr marL="285750" indent="-285750">
              <a:buFont typeface="Arial"/>
              <a:buChar char="•"/>
            </a:pPr>
            <a:endParaRPr lang="en-US" sz="1600" dirty="0"/>
          </a:p>
          <a:p>
            <a:pPr marL="285750" indent="-285750">
              <a:buFont typeface="Arial" charset="0"/>
              <a:buChar char="•"/>
            </a:pPr>
            <a:r>
              <a:rPr lang="en-US" sz="1600" dirty="0"/>
              <a:t>Thin monolithic CMOS sensor, on-chip digital readout architecture</a:t>
            </a:r>
          </a:p>
        </p:txBody>
      </p:sp>
      <p:pic>
        <p:nvPicPr>
          <p:cNvPr id="17" name="Picture 16" descr="Inv-stdproc.pdf"/>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96657" y="58823"/>
            <a:ext cx="1760233" cy="957509"/>
          </a:xfrm>
          <a:prstGeom prst="rect">
            <a:avLst/>
          </a:prstGeom>
        </p:spPr>
      </p:pic>
      <p:pic>
        <p:nvPicPr>
          <p:cNvPr id="18" name="Picture 17">
            <a:extLst>
              <a:ext uri="{FF2B5EF4-FFF2-40B4-BE49-F238E27FC236}">
                <a16:creationId xmlns:a16="http://schemas.microsoft.com/office/drawing/2014/main" id="{20A994B5-CFAC-4C4D-B355-B32A72E0287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6667" r="14982" b="836"/>
          <a:stretch/>
        </p:blipFill>
        <p:spPr>
          <a:xfrm>
            <a:off x="8097207" y="3369491"/>
            <a:ext cx="3354308" cy="2642377"/>
          </a:xfrm>
          <a:prstGeom prst="rect">
            <a:avLst/>
          </a:prstGeom>
        </p:spPr>
      </p:pic>
      <p:sp>
        <p:nvSpPr>
          <p:cNvPr id="19" name="Content Placeholder 2"/>
          <p:cNvSpPr txBox="1">
            <a:spLocks/>
          </p:cNvSpPr>
          <p:nvPr/>
        </p:nvSpPr>
        <p:spPr>
          <a:xfrm>
            <a:off x="7525847" y="2037017"/>
            <a:ext cx="4591941" cy="2101901"/>
          </a:xfrm>
          <a:prstGeom prst="rect">
            <a:avLst/>
          </a:prstGeom>
        </p:spPr>
        <p:txBody>
          <a:bodyPr vert="horz">
            <a:normAutofit/>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1200" dirty="0"/>
              <a:t>N-well collection electrode in high resistivity epitaxial layer </a:t>
            </a:r>
          </a:p>
          <a:p>
            <a:r>
              <a:rPr lang="en-US" sz="1200" dirty="0"/>
              <a:t>State-of-art: based on </a:t>
            </a:r>
            <a:r>
              <a:rPr lang="en-US" sz="1200" b="1" dirty="0"/>
              <a:t>quadruple well allows full CMOS </a:t>
            </a:r>
            <a:endParaRPr lang="en-US" sz="1200" dirty="0"/>
          </a:p>
          <a:p>
            <a:r>
              <a:rPr lang="en-US" sz="1200" b="1" dirty="0"/>
              <a:t>High resistivity (&gt; 1kΩ cm) epi-layer</a:t>
            </a:r>
            <a:br>
              <a:rPr lang="en-US" sz="1200" b="1" dirty="0"/>
            </a:br>
            <a:r>
              <a:rPr lang="en-US" sz="1200" b="1" dirty="0"/>
              <a:t> </a:t>
            </a:r>
            <a:r>
              <a:rPr lang="en-US" sz="1200" dirty="0"/>
              <a:t>(p-type, 20-40 </a:t>
            </a:r>
            <a:r>
              <a:rPr lang="en-US" sz="1200" dirty="0" err="1"/>
              <a:t>μm</a:t>
            </a:r>
            <a:r>
              <a:rPr lang="en-US" sz="1200" dirty="0"/>
              <a:t> thick) on p-substrate </a:t>
            </a:r>
          </a:p>
          <a:p>
            <a:r>
              <a:rPr lang="en-US" sz="1200" b="1" dirty="0"/>
              <a:t>Moderate reverse bias =&gt; increase depletion region</a:t>
            </a:r>
            <a:br>
              <a:rPr lang="en-US" sz="1200" b="1" dirty="0"/>
            </a:br>
            <a:r>
              <a:rPr lang="en-US" sz="1200" dirty="0"/>
              <a:t> around N-well collection diode to collect more charges by drift</a:t>
            </a:r>
          </a:p>
          <a:p>
            <a:pPr lvl="1"/>
            <a:endParaRPr lang="en-US" sz="1100" dirty="0"/>
          </a:p>
        </p:txBody>
      </p:sp>
      <p:sp>
        <p:nvSpPr>
          <p:cNvPr id="21" name="Rectangle 20"/>
          <p:cNvSpPr/>
          <p:nvPr/>
        </p:nvSpPr>
        <p:spPr>
          <a:xfrm>
            <a:off x="7973862" y="5786820"/>
            <a:ext cx="1175848" cy="4770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rot="20726662">
            <a:off x="10792243" y="5487350"/>
            <a:ext cx="1318541" cy="333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3" name="Group 22"/>
          <p:cNvGrpSpPr/>
          <p:nvPr/>
        </p:nvGrpSpPr>
        <p:grpSpPr>
          <a:xfrm>
            <a:off x="123832" y="1073600"/>
            <a:ext cx="3772419" cy="5288778"/>
            <a:chOff x="111213" y="2588200"/>
            <a:chExt cx="7442801" cy="3762344"/>
          </a:xfrm>
          <a:noFill/>
        </p:grpSpPr>
        <p:sp>
          <p:nvSpPr>
            <p:cNvPr id="24" name="Rounded Rectangle 23">
              <a:extLst>
                <a:ext uri="{FF2B5EF4-FFF2-40B4-BE49-F238E27FC236}">
                  <a16:creationId xmlns:a16="http://schemas.microsoft.com/office/drawing/2014/main" id="{85E4EC4B-3923-E24F-958B-B6D2B5905D72}"/>
                </a:ext>
              </a:extLst>
            </p:cNvPr>
            <p:cNvSpPr/>
            <p:nvPr/>
          </p:nvSpPr>
          <p:spPr>
            <a:xfrm>
              <a:off x="111213" y="2588200"/>
              <a:ext cx="7442801" cy="3762344"/>
            </a:xfrm>
            <a:prstGeom prst="roundRect">
              <a:avLst>
                <a:gd name="adj" fmla="val 5149"/>
              </a:avLst>
            </a:prstGeom>
            <a:grp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t>
              </a:r>
            </a:p>
          </p:txBody>
        </p:sp>
        <p:sp>
          <p:nvSpPr>
            <p:cNvPr id="44" name="Rectangle 11"/>
            <p:cNvSpPr>
              <a:spLocks noChangeArrowheads="1"/>
            </p:cNvSpPr>
            <p:nvPr/>
          </p:nvSpPr>
          <p:spPr bwMode="auto">
            <a:xfrm>
              <a:off x="2141520" y="3352076"/>
              <a:ext cx="243336" cy="251922"/>
            </a:xfrm>
            <a:prstGeom prst="rect">
              <a:avLst/>
            </a:prstGeom>
            <a:grp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l"/>
              <a:endParaRPr lang="en-AU" altLang="en-US" sz="1000" b="0" dirty="0">
                <a:solidFill>
                  <a:schemeClr val="tx1"/>
                </a:solidFill>
              </a:endParaRPr>
            </a:p>
          </p:txBody>
        </p:sp>
      </p:grpSp>
      <p:sp>
        <p:nvSpPr>
          <p:cNvPr id="50" name="TextBox 49"/>
          <p:cNvSpPr txBox="1"/>
          <p:nvPr/>
        </p:nvSpPr>
        <p:spPr>
          <a:xfrm>
            <a:off x="1148684" y="1174051"/>
            <a:ext cx="1652128" cy="369332"/>
          </a:xfrm>
          <a:prstGeom prst="rect">
            <a:avLst/>
          </a:prstGeom>
          <a:noFill/>
        </p:spPr>
        <p:txBody>
          <a:bodyPr wrap="square" rtlCol="0">
            <a:spAutoFit/>
          </a:bodyPr>
          <a:lstStyle/>
          <a:p>
            <a:r>
              <a:rPr lang="en-GB" dirty="0"/>
              <a:t>Hybrid Pixel</a:t>
            </a:r>
          </a:p>
        </p:txBody>
      </p:sp>
      <p:sp>
        <p:nvSpPr>
          <p:cNvPr id="51" name="TextBox 50"/>
          <p:cNvSpPr txBox="1"/>
          <p:nvPr/>
        </p:nvSpPr>
        <p:spPr>
          <a:xfrm>
            <a:off x="4576899" y="1194470"/>
            <a:ext cx="2268298" cy="369332"/>
          </a:xfrm>
          <a:prstGeom prst="rect">
            <a:avLst/>
          </a:prstGeom>
          <a:noFill/>
        </p:spPr>
        <p:txBody>
          <a:bodyPr wrap="square" rtlCol="0">
            <a:spAutoFit/>
          </a:bodyPr>
          <a:lstStyle/>
          <a:p>
            <a:r>
              <a:rPr lang="en-GB" dirty="0"/>
              <a:t>Monolithic Pixel</a:t>
            </a:r>
          </a:p>
        </p:txBody>
      </p:sp>
      <p:grpSp>
        <p:nvGrpSpPr>
          <p:cNvPr id="52" name="Group 51"/>
          <p:cNvGrpSpPr/>
          <p:nvPr/>
        </p:nvGrpSpPr>
        <p:grpSpPr>
          <a:xfrm>
            <a:off x="3987175" y="1073600"/>
            <a:ext cx="8059051" cy="5288778"/>
            <a:chOff x="111213" y="2588200"/>
            <a:chExt cx="7442801" cy="3762344"/>
          </a:xfrm>
          <a:noFill/>
        </p:grpSpPr>
        <p:sp>
          <p:nvSpPr>
            <p:cNvPr id="53" name="Rounded Rectangle 52">
              <a:extLst>
                <a:ext uri="{FF2B5EF4-FFF2-40B4-BE49-F238E27FC236}">
                  <a16:creationId xmlns:a16="http://schemas.microsoft.com/office/drawing/2014/main" id="{85E4EC4B-3923-E24F-958B-B6D2B5905D72}"/>
                </a:ext>
              </a:extLst>
            </p:cNvPr>
            <p:cNvSpPr/>
            <p:nvPr/>
          </p:nvSpPr>
          <p:spPr>
            <a:xfrm>
              <a:off x="111213" y="2588200"/>
              <a:ext cx="7442801" cy="3762344"/>
            </a:xfrm>
            <a:prstGeom prst="roundRect">
              <a:avLst>
                <a:gd name="adj" fmla="val 5149"/>
              </a:avLst>
            </a:prstGeom>
            <a:grp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t>
              </a:r>
            </a:p>
          </p:txBody>
        </p:sp>
        <p:sp>
          <p:nvSpPr>
            <p:cNvPr id="54" name="Rectangle 11"/>
            <p:cNvSpPr>
              <a:spLocks noChangeArrowheads="1"/>
            </p:cNvSpPr>
            <p:nvPr/>
          </p:nvSpPr>
          <p:spPr bwMode="auto">
            <a:xfrm>
              <a:off x="2141520" y="3352076"/>
              <a:ext cx="243336" cy="251922"/>
            </a:xfrm>
            <a:prstGeom prst="rect">
              <a:avLst/>
            </a:prstGeom>
            <a:grp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l"/>
              <a:endParaRPr lang="en-AU" altLang="en-US" sz="1000" b="0" dirty="0">
                <a:solidFill>
                  <a:schemeClr val="tx1"/>
                </a:solidFill>
              </a:endParaRPr>
            </a:p>
          </p:txBody>
        </p:sp>
      </p:grpSp>
    </p:spTree>
    <p:extLst>
      <p:ext uri="{BB962C8B-B14F-4D97-AF65-F5344CB8AC3E}">
        <p14:creationId xmlns:p14="http://schemas.microsoft.com/office/powerpoint/2010/main" val="1989350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DF8D37-B2A7-0D1B-DBB2-87677828F1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61842" y="599301"/>
            <a:ext cx="3740608" cy="2626499"/>
          </a:xfrm>
          <a:prstGeom prst="rect">
            <a:avLst/>
          </a:prstGeom>
        </p:spPr>
      </p:pic>
      <p:sp>
        <p:nvSpPr>
          <p:cNvPr id="2" name="Title 1"/>
          <p:cNvSpPr>
            <a:spLocks noGrp="1"/>
          </p:cNvSpPr>
          <p:nvPr>
            <p:ph type="title"/>
          </p:nvPr>
        </p:nvSpPr>
        <p:spPr>
          <a:xfrm>
            <a:off x="653535" y="0"/>
            <a:ext cx="9193198" cy="776327"/>
          </a:xfrm>
        </p:spPr>
        <p:txBody>
          <a:bodyPr>
            <a:normAutofit/>
          </a:bodyPr>
          <a:lstStyle/>
          <a:p>
            <a:r>
              <a:rPr lang="en-GB" dirty="0"/>
              <a:t>The future: Going full wafer monolithic!</a:t>
            </a:r>
          </a:p>
        </p:txBody>
      </p:sp>
      <p:sp>
        <p:nvSpPr>
          <p:cNvPr id="3" name="Content Placeholder 2"/>
          <p:cNvSpPr>
            <a:spLocks noGrp="1"/>
          </p:cNvSpPr>
          <p:nvPr>
            <p:ph idx="1"/>
          </p:nvPr>
        </p:nvSpPr>
        <p:spPr>
          <a:xfrm>
            <a:off x="139159" y="1027226"/>
            <a:ext cx="7362307" cy="2198574"/>
          </a:xfrm>
        </p:spPr>
        <p:txBody>
          <a:bodyPr>
            <a:normAutofit fontScale="85000" lnSpcReduction="10000"/>
          </a:bodyPr>
          <a:lstStyle/>
          <a:p>
            <a:r>
              <a:rPr lang="en-GB" dirty="0"/>
              <a:t>ALICE ITS3 project (targeting installation in LS3 2026-2028)</a:t>
            </a:r>
          </a:p>
          <a:p>
            <a:pPr lvl="1"/>
            <a:r>
              <a:rPr lang="en-GB" dirty="0"/>
              <a:t>Use of 300mm wafer-scale MAPS chips in 65 nm CMOS !</a:t>
            </a:r>
          </a:p>
          <a:p>
            <a:pPr lvl="2"/>
            <a:r>
              <a:rPr lang="en-GB" dirty="0"/>
              <a:t>thinned down to </a:t>
            </a:r>
            <a:r>
              <a:rPr lang="en-GB" sz="1900" b="1" dirty="0">
                <a:sym typeface="Symbol" panose="05050102010706020507" pitchFamily="18" charset="2"/>
              </a:rPr>
              <a:t> </a:t>
            </a:r>
            <a:r>
              <a:rPr lang="en-GB" sz="1900" dirty="0">
                <a:sym typeface="Symbol" panose="05050102010706020507" pitchFamily="18" charset="2"/>
              </a:rPr>
              <a:t>5</a:t>
            </a:r>
            <a:r>
              <a:rPr lang="en-GB" dirty="0"/>
              <a:t>0 um making them flexible </a:t>
            </a:r>
          </a:p>
          <a:p>
            <a:pPr lvl="2"/>
            <a:r>
              <a:rPr lang="en-GB" dirty="0"/>
              <a:t>sensor length 266 mm x width 55 / 74 / 93 mm</a:t>
            </a:r>
          </a:p>
          <a:p>
            <a:pPr lvl="2"/>
            <a:r>
              <a:rPr lang="en-GB" dirty="0"/>
              <a:t>spatial resolution requirement 5 </a:t>
            </a:r>
            <a:r>
              <a:rPr lang="en-GB" dirty="0">
                <a:latin typeface="Symbol" panose="05050102010706020507" pitchFamily="18" charset="2"/>
              </a:rPr>
              <a:t>m</a:t>
            </a:r>
            <a:r>
              <a:rPr lang="en-GB" dirty="0"/>
              <a:t>m</a:t>
            </a:r>
          </a:p>
          <a:p>
            <a:pPr lvl="1"/>
            <a:r>
              <a:rPr lang="en-GB" dirty="0"/>
              <a:t>ITS3 detector comprised of 6 chips only!</a:t>
            </a:r>
          </a:p>
          <a:p>
            <a:pPr lvl="1"/>
            <a:r>
              <a:rPr lang="en-GB" dirty="0"/>
              <a:t>Mechanically held in place by carbon foam spacers</a:t>
            </a:r>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34</a:t>
            </a:fld>
            <a:endParaRPr lang="en-US" dirty="0"/>
          </a:p>
        </p:txBody>
      </p:sp>
      <p:pic>
        <p:nvPicPr>
          <p:cNvPr id="11" name="Picture 10"/>
          <p:cNvPicPr>
            <a:picLocks noChangeAspect="1"/>
          </p:cNvPicPr>
          <p:nvPr/>
        </p:nvPicPr>
        <p:blipFill>
          <a:blip r:embed="rId4"/>
          <a:stretch>
            <a:fillRect/>
          </a:stretch>
        </p:blipFill>
        <p:spPr>
          <a:xfrm>
            <a:off x="245533" y="3643754"/>
            <a:ext cx="4606229" cy="2057400"/>
          </a:xfrm>
          <a:prstGeom prst="rect">
            <a:avLst/>
          </a:prstGeom>
        </p:spPr>
      </p:pic>
      <p:pic>
        <p:nvPicPr>
          <p:cNvPr id="14" name="Picture 13">
            <a:extLst>
              <a:ext uri="{FF2B5EF4-FFF2-40B4-BE49-F238E27FC236}">
                <a16:creationId xmlns:a16="http://schemas.microsoft.com/office/drawing/2014/main" id="{2F1103DA-C3A3-BC54-6259-B9BE43730F00}"/>
              </a:ext>
            </a:extLst>
          </p:cNvPr>
          <p:cNvPicPr>
            <a:picLocks noChangeAspect="1"/>
          </p:cNvPicPr>
          <p:nvPr/>
        </p:nvPicPr>
        <p:blipFill>
          <a:blip r:embed="rId5"/>
          <a:stretch>
            <a:fillRect/>
          </a:stretch>
        </p:blipFill>
        <p:spPr>
          <a:xfrm>
            <a:off x="7210239" y="4672454"/>
            <a:ext cx="4457130" cy="1513576"/>
          </a:xfrm>
          <a:prstGeom prst="rect">
            <a:avLst/>
          </a:prstGeom>
        </p:spPr>
      </p:pic>
      <p:pic>
        <p:nvPicPr>
          <p:cNvPr id="16" name="Picture 15">
            <a:extLst>
              <a:ext uri="{FF2B5EF4-FFF2-40B4-BE49-F238E27FC236}">
                <a16:creationId xmlns:a16="http://schemas.microsoft.com/office/drawing/2014/main" id="{12DD343A-BF08-4E4B-A5A6-A53F7CAE5BDB}"/>
              </a:ext>
            </a:extLst>
          </p:cNvPr>
          <p:cNvPicPr>
            <a:picLocks noChangeAspect="1"/>
          </p:cNvPicPr>
          <p:nvPr/>
        </p:nvPicPr>
        <p:blipFill>
          <a:blip r:embed="rId6"/>
          <a:stretch>
            <a:fillRect/>
          </a:stretch>
        </p:blipFill>
        <p:spPr>
          <a:xfrm>
            <a:off x="7103533" y="3532910"/>
            <a:ext cx="4585379" cy="1166694"/>
          </a:xfrm>
          <a:prstGeom prst="rect">
            <a:avLst/>
          </a:prstGeom>
        </p:spPr>
      </p:pic>
      <p:sp>
        <p:nvSpPr>
          <p:cNvPr id="17" name="TextBox 16">
            <a:extLst>
              <a:ext uri="{FF2B5EF4-FFF2-40B4-BE49-F238E27FC236}">
                <a16:creationId xmlns:a16="http://schemas.microsoft.com/office/drawing/2014/main" id="{41756376-CA03-10C8-DAE9-7A3F9E3DC6C2}"/>
              </a:ext>
            </a:extLst>
          </p:cNvPr>
          <p:cNvSpPr txBox="1"/>
          <p:nvPr/>
        </p:nvSpPr>
        <p:spPr>
          <a:xfrm>
            <a:off x="5576458" y="4072289"/>
            <a:ext cx="1633781" cy="1200329"/>
          </a:xfrm>
          <a:prstGeom prst="rect">
            <a:avLst/>
          </a:prstGeom>
          <a:noFill/>
        </p:spPr>
        <p:txBody>
          <a:bodyPr wrap="none" rtlCol="0">
            <a:spAutoFit/>
          </a:bodyPr>
          <a:lstStyle/>
          <a:p>
            <a:pPr algn="ctr"/>
            <a:r>
              <a:rPr lang="en-US" dirty="0"/>
              <a:t>full scale chip </a:t>
            </a:r>
            <a:br>
              <a:rPr lang="en-US" dirty="0"/>
            </a:br>
            <a:r>
              <a:rPr lang="en-US" dirty="0"/>
              <a:t>(50 </a:t>
            </a:r>
            <a:r>
              <a:rPr lang="en-US" dirty="0">
                <a:latin typeface="Symbol" panose="05050102010706020507" pitchFamily="18" charset="2"/>
              </a:rPr>
              <a:t>m</a:t>
            </a:r>
            <a:r>
              <a:rPr lang="en-US" dirty="0"/>
              <a:t>m thick) </a:t>
            </a:r>
            <a:br>
              <a:rPr lang="en-US" dirty="0"/>
            </a:br>
            <a:r>
              <a:rPr lang="en-US" dirty="0"/>
              <a:t>bent to </a:t>
            </a:r>
            <a:br>
              <a:rPr lang="en-US" dirty="0"/>
            </a:br>
            <a:r>
              <a:rPr lang="en-US" dirty="0"/>
              <a:t>19 mm radius</a:t>
            </a:r>
            <a:endParaRPr lang="en-GB" dirty="0"/>
          </a:p>
        </p:txBody>
      </p:sp>
      <p:sp>
        <p:nvSpPr>
          <p:cNvPr id="18" name="TextBox 17">
            <a:extLst>
              <a:ext uri="{FF2B5EF4-FFF2-40B4-BE49-F238E27FC236}">
                <a16:creationId xmlns:a16="http://schemas.microsoft.com/office/drawing/2014/main" id="{5B85C353-E31D-9AA4-36A6-086D7D1E37E9}"/>
              </a:ext>
            </a:extLst>
          </p:cNvPr>
          <p:cNvSpPr txBox="1"/>
          <p:nvPr/>
        </p:nvSpPr>
        <p:spPr>
          <a:xfrm rot="16200000">
            <a:off x="10761133" y="4701864"/>
            <a:ext cx="2423997" cy="307777"/>
          </a:xfrm>
          <a:prstGeom prst="rect">
            <a:avLst/>
          </a:prstGeom>
          <a:noFill/>
        </p:spPr>
        <p:txBody>
          <a:bodyPr wrap="none" rtlCol="0">
            <a:spAutoFit/>
          </a:bodyPr>
          <a:lstStyle/>
          <a:p>
            <a:r>
              <a:rPr lang="en-US" sz="1400" dirty="0"/>
              <a:t>[Filip </a:t>
            </a:r>
            <a:r>
              <a:rPr lang="en-US" sz="1400" dirty="0" err="1"/>
              <a:t>Krizek</a:t>
            </a:r>
            <a:r>
              <a:rPr lang="en-US" sz="1400" dirty="0"/>
              <a:t>, VERTEX 2023]</a:t>
            </a:r>
            <a:endParaRPr lang="en-GB" sz="1400" dirty="0"/>
          </a:p>
        </p:txBody>
      </p:sp>
    </p:spTree>
    <p:extLst>
      <p:ext uri="{BB962C8B-B14F-4D97-AF65-F5344CB8AC3E}">
        <p14:creationId xmlns:p14="http://schemas.microsoft.com/office/powerpoint/2010/main" val="1169794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Charge Signal</a:t>
            </a:r>
          </a:p>
        </p:txBody>
      </p:sp>
      <p:sp>
        <p:nvSpPr>
          <p:cNvPr id="3" name="Content Placeholder 2"/>
          <p:cNvSpPr>
            <a:spLocks noGrp="1"/>
          </p:cNvSpPr>
          <p:nvPr>
            <p:ph idx="1"/>
          </p:nvPr>
        </p:nvSpPr>
        <p:spPr>
          <a:xfrm>
            <a:off x="349252" y="1168401"/>
            <a:ext cx="6769052" cy="4989728"/>
          </a:xfrm>
        </p:spPr>
        <p:txBody>
          <a:bodyPr>
            <a:normAutofit fontScale="85000" lnSpcReduction="20000"/>
          </a:bodyPr>
          <a:lstStyle/>
          <a:p>
            <a:pPr>
              <a:lnSpc>
                <a:spcPct val="120000"/>
              </a:lnSpc>
            </a:pPr>
            <a:r>
              <a:rPr lang="en-GB" dirty="0"/>
              <a:t>Collected charge for a Minimum Ionizing Particle (MIP)</a:t>
            </a:r>
          </a:p>
          <a:p>
            <a:pPr lvl="1">
              <a:lnSpc>
                <a:spcPct val="120000"/>
              </a:lnSpc>
            </a:pPr>
            <a:r>
              <a:rPr lang="en-GB" b="1" dirty="0"/>
              <a:t>Mean energy loss</a:t>
            </a:r>
            <a:br>
              <a:rPr lang="en-GB" dirty="0"/>
            </a:br>
            <a:r>
              <a:rPr lang="en-GB" dirty="0"/>
              <a:t> </a:t>
            </a:r>
            <a:r>
              <a:rPr lang="en-GB" dirty="0" err="1"/>
              <a:t>dE</a:t>
            </a:r>
            <a:r>
              <a:rPr lang="en-GB" dirty="0"/>
              <a:t>/dx (Si) = 3.88 MeV/cm</a:t>
            </a:r>
            <a:br>
              <a:rPr lang="en-GB" dirty="0"/>
            </a:br>
            <a:r>
              <a:rPr lang="en-GB" dirty="0"/>
              <a:t>  	</a:t>
            </a:r>
            <a:r>
              <a:rPr lang="en-GB" dirty="0">
                <a:latin typeface="Symbol" panose="05050102010706020507" pitchFamily="18" charset="2"/>
              </a:rPr>
              <a:t></a:t>
            </a:r>
            <a:r>
              <a:rPr lang="en-GB" dirty="0"/>
              <a:t> 116 </a:t>
            </a:r>
            <a:r>
              <a:rPr lang="en-GB" dirty="0" err="1"/>
              <a:t>keV</a:t>
            </a:r>
            <a:r>
              <a:rPr lang="en-GB" dirty="0"/>
              <a:t> for 300</a:t>
            </a:r>
            <a:r>
              <a:rPr lang="en-GB" sz="2100" dirty="0">
                <a:latin typeface="Symbol" panose="05050102010706020507" pitchFamily="18" charset="2"/>
              </a:rPr>
              <a:t></a:t>
            </a:r>
            <a:r>
              <a:rPr lang="en-GB" dirty="0"/>
              <a:t>m thickness</a:t>
            </a:r>
            <a:br>
              <a:rPr lang="en-GB" dirty="0"/>
            </a:br>
            <a:r>
              <a:rPr lang="en-GB" dirty="0"/>
              <a:t>                </a:t>
            </a:r>
          </a:p>
          <a:p>
            <a:pPr lvl="1">
              <a:lnSpc>
                <a:spcPct val="120000"/>
              </a:lnSpc>
            </a:pPr>
            <a:r>
              <a:rPr lang="en-GB" b="1" dirty="0"/>
              <a:t>Most probable energy loss </a:t>
            </a:r>
            <a:br>
              <a:rPr lang="en-GB" dirty="0"/>
            </a:br>
            <a:r>
              <a:rPr lang="en-GB" dirty="0"/>
              <a:t>          ≈ 0.7 </a:t>
            </a:r>
            <a:r>
              <a:rPr lang="en-GB" dirty="0">
                <a:latin typeface="Symbol" panose="05050102010706020507" pitchFamily="18" charset="2"/>
              </a:rPr>
              <a:t></a:t>
            </a:r>
            <a:r>
              <a:rPr lang="en-GB" dirty="0"/>
              <a:t>mean</a:t>
            </a:r>
            <a:br>
              <a:rPr lang="en-GB" dirty="0"/>
            </a:br>
            <a:r>
              <a:rPr lang="en-GB" dirty="0"/>
              <a:t>          </a:t>
            </a:r>
            <a:r>
              <a:rPr lang="en-GB" dirty="0">
                <a:latin typeface="Symbol" panose="05050102010706020507" pitchFamily="18" charset="2"/>
              </a:rPr>
              <a:t></a:t>
            </a:r>
            <a:r>
              <a:rPr lang="en-GB" dirty="0"/>
              <a:t> 81 </a:t>
            </a:r>
            <a:r>
              <a:rPr lang="en-GB" dirty="0" err="1"/>
              <a:t>keV</a:t>
            </a:r>
            <a:endParaRPr lang="en-GB" dirty="0"/>
          </a:p>
          <a:p>
            <a:pPr>
              <a:lnSpc>
                <a:spcPct val="120000"/>
              </a:lnSpc>
            </a:pPr>
            <a:endParaRPr lang="en-GB" dirty="0"/>
          </a:p>
          <a:p>
            <a:pPr lvl="1">
              <a:lnSpc>
                <a:spcPct val="120000"/>
              </a:lnSpc>
            </a:pPr>
            <a:r>
              <a:rPr lang="en-GB" b="1" dirty="0"/>
              <a:t>3.6 eV to create an e-h pair</a:t>
            </a:r>
            <a:br>
              <a:rPr lang="en-GB" dirty="0"/>
            </a:br>
            <a:r>
              <a:rPr lang="en-GB" dirty="0"/>
              <a:t>          </a:t>
            </a:r>
            <a:r>
              <a:rPr lang="en-GB" dirty="0">
                <a:latin typeface="Symbol" panose="05050102010706020507" pitchFamily="18" charset="2"/>
              </a:rPr>
              <a:t> </a:t>
            </a:r>
            <a:r>
              <a:rPr lang="en-GB" dirty="0"/>
              <a:t>108 e-h </a:t>
            </a:r>
            <a:r>
              <a:rPr lang="en-GB" dirty="0">
                <a:latin typeface="Symbol" panose="05050102010706020507" pitchFamily="18" charset="2"/>
              </a:rPr>
              <a:t>/ </a:t>
            </a:r>
            <a:r>
              <a:rPr lang="en-GB" dirty="0"/>
              <a:t>m (mean)</a:t>
            </a:r>
            <a:br>
              <a:rPr lang="en-GB" dirty="0"/>
            </a:br>
            <a:r>
              <a:rPr lang="en-GB" dirty="0"/>
              <a:t>          </a:t>
            </a:r>
            <a:r>
              <a:rPr lang="en-GB" dirty="0">
                <a:latin typeface="Symbol" panose="05050102010706020507" pitchFamily="18" charset="2"/>
              </a:rPr>
              <a:t></a:t>
            </a:r>
            <a:r>
              <a:rPr lang="en-GB" dirty="0"/>
              <a:t> 72 e-h / </a:t>
            </a:r>
            <a:r>
              <a:rPr lang="en-GB" dirty="0">
                <a:latin typeface="Symbol" panose="05050102010706020507" pitchFamily="18" charset="2"/>
              </a:rPr>
              <a:t></a:t>
            </a:r>
            <a:r>
              <a:rPr lang="en-GB" dirty="0"/>
              <a:t>m (most probable)</a:t>
            </a:r>
            <a:br>
              <a:rPr lang="en-GB" dirty="0"/>
            </a:br>
            <a:endParaRPr lang="en-GB" dirty="0"/>
          </a:p>
          <a:p>
            <a:pPr lvl="1">
              <a:lnSpc>
                <a:spcPct val="120000"/>
              </a:lnSpc>
            </a:pPr>
            <a:r>
              <a:rPr lang="en-GB" dirty="0"/>
              <a:t>Most probable charge (300 </a:t>
            </a:r>
            <a:r>
              <a:rPr lang="en-GB" dirty="0">
                <a:latin typeface="Symbol" panose="05050102010706020507" pitchFamily="18" charset="2"/>
              </a:rPr>
              <a:t></a:t>
            </a:r>
            <a:r>
              <a:rPr lang="en-GB" dirty="0"/>
              <a:t>m)</a:t>
            </a:r>
            <a:br>
              <a:rPr lang="en-GB" dirty="0"/>
            </a:br>
            <a:br>
              <a:rPr lang="en-GB" dirty="0"/>
            </a:br>
            <a:r>
              <a:rPr lang="en-GB" dirty="0"/>
              <a:t>        ≈ 22500 e        ≈ 3.6 </a:t>
            </a:r>
            <a:r>
              <a:rPr lang="en-GB" dirty="0" err="1"/>
              <a:t>fC</a:t>
            </a:r>
            <a:r>
              <a:rPr lang="en-GB" dirty="0"/>
              <a:t> </a:t>
            </a:r>
          </a:p>
          <a:p>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35</a:t>
            </a:fld>
            <a:endParaRPr lang="en-US" dirty="0"/>
          </a:p>
        </p:txBody>
      </p:sp>
      <p:grpSp>
        <p:nvGrpSpPr>
          <p:cNvPr id="13" name="Group 4"/>
          <p:cNvGrpSpPr>
            <a:grpSpLocks/>
          </p:cNvGrpSpPr>
          <p:nvPr/>
        </p:nvGrpSpPr>
        <p:grpSpPr bwMode="auto">
          <a:xfrm>
            <a:off x="6370639" y="1064347"/>
            <a:ext cx="4738687" cy="4897438"/>
            <a:chOff x="2653" y="845"/>
            <a:chExt cx="2985" cy="3085"/>
          </a:xfrm>
        </p:grpSpPr>
        <p:pic>
          <p:nvPicPr>
            <p:cNvPr id="14" name="Picture 5"/>
            <p:cNvPicPr>
              <a:picLocks noChangeAspect="1" noChangeArrowheads="1"/>
            </p:cNvPicPr>
            <p:nvPr/>
          </p:nvPicPr>
          <p:blipFill>
            <a:blip r:embed="rId2" cstate="print"/>
            <a:srcRect/>
            <a:stretch>
              <a:fillRect/>
            </a:stretch>
          </p:blipFill>
          <p:spPr bwMode="auto">
            <a:xfrm>
              <a:off x="2653" y="1434"/>
              <a:ext cx="2800" cy="2496"/>
            </a:xfrm>
            <a:prstGeom prst="rect">
              <a:avLst/>
            </a:prstGeom>
            <a:noFill/>
            <a:ln w="9525">
              <a:noFill/>
              <a:miter lim="800000"/>
              <a:headEnd/>
              <a:tailEnd/>
            </a:ln>
          </p:spPr>
        </p:pic>
        <p:sp>
          <p:nvSpPr>
            <p:cNvPr id="15" name="Line 6"/>
            <p:cNvSpPr>
              <a:spLocks noChangeShapeType="1"/>
            </p:cNvSpPr>
            <p:nvPr/>
          </p:nvSpPr>
          <p:spPr bwMode="auto">
            <a:xfrm>
              <a:off x="3742" y="1117"/>
              <a:ext cx="0" cy="576"/>
            </a:xfrm>
            <a:prstGeom prst="line">
              <a:avLst/>
            </a:prstGeom>
            <a:noFill/>
            <a:ln w="38100">
              <a:solidFill>
                <a:srgbClr val="990000"/>
              </a:solidFill>
              <a:round/>
              <a:headEnd/>
              <a:tailEnd type="triangle" w="med" len="med"/>
            </a:ln>
          </p:spPr>
          <p:txBody>
            <a:bodyPr wrap="none" anchor="ctr"/>
            <a:lstStyle/>
            <a:p>
              <a:endParaRPr lang="en-US"/>
            </a:p>
          </p:txBody>
        </p:sp>
        <p:sp>
          <p:nvSpPr>
            <p:cNvPr id="16" name="Line 7"/>
            <p:cNvSpPr>
              <a:spLocks noChangeShapeType="1"/>
            </p:cNvSpPr>
            <p:nvPr/>
          </p:nvSpPr>
          <p:spPr bwMode="auto">
            <a:xfrm>
              <a:off x="4150" y="1298"/>
              <a:ext cx="0" cy="1104"/>
            </a:xfrm>
            <a:prstGeom prst="line">
              <a:avLst/>
            </a:prstGeom>
            <a:noFill/>
            <a:ln w="38100">
              <a:solidFill>
                <a:srgbClr val="009900"/>
              </a:solidFill>
              <a:round/>
              <a:headEnd/>
              <a:tailEnd type="triangle" w="med" len="med"/>
            </a:ln>
          </p:spPr>
          <p:txBody>
            <a:bodyPr wrap="none" anchor="ctr"/>
            <a:lstStyle/>
            <a:p>
              <a:endParaRPr lang="en-US"/>
            </a:p>
          </p:txBody>
        </p:sp>
        <p:sp>
          <p:nvSpPr>
            <p:cNvPr id="17" name="Text Box 8"/>
            <p:cNvSpPr txBox="1">
              <a:spLocks noChangeArrowheads="1"/>
            </p:cNvSpPr>
            <p:nvPr/>
          </p:nvSpPr>
          <p:spPr bwMode="auto">
            <a:xfrm>
              <a:off x="4150" y="1162"/>
              <a:ext cx="1009" cy="250"/>
            </a:xfrm>
            <a:prstGeom prst="rect">
              <a:avLst/>
            </a:prstGeom>
            <a:noFill/>
            <a:ln w="9525">
              <a:noFill/>
              <a:miter lim="800000"/>
              <a:headEnd/>
              <a:tailEnd/>
            </a:ln>
          </p:spPr>
          <p:txBody>
            <a:bodyPr wrap="none">
              <a:spAutoFit/>
            </a:bodyPr>
            <a:lstStyle/>
            <a:p>
              <a:r>
                <a:rPr lang="en-US" altLang="en-US" sz="2000" b="1">
                  <a:solidFill>
                    <a:srgbClr val="009900"/>
                  </a:solidFill>
                  <a:latin typeface="Times" pitchFamily="18" charset="0"/>
                </a:rPr>
                <a:t>Mean charge</a:t>
              </a:r>
            </a:p>
          </p:txBody>
        </p:sp>
        <p:sp>
          <p:nvSpPr>
            <p:cNvPr id="18" name="Text Box 9"/>
            <p:cNvSpPr txBox="1">
              <a:spLocks noChangeArrowheads="1"/>
            </p:cNvSpPr>
            <p:nvPr/>
          </p:nvSpPr>
          <p:spPr bwMode="auto">
            <a:xfrm>
              <a:off x="3152" y="845"/>
              <a:ext cx="2486" cy="250"/>
            </a:xfrm>
            <a:prstGeom prst="rect">
              <a:avLst/>
            </a:prstGeom>
            <a:noFill/>
            <a:ln w="9525">
              <a:noFill/>
              <a:miter lim="800000"/>
              <a:headEnd/>
              <a:tailEnd/>
            </a:ln>
          </p:spPr>
          <p:txBody>
            <a:bodyPr wrap="none">
              <a:spAutoFit/>
            </a:bodyPr>
            <a:lstStyle/>
            <a:p>
              <a:r>
                <a:rPr lang="en-US" altLang="en-US" sz="2000" b="1">
                  <a:solidFill>
                    <a:srgbClr val="990000"/>
                  </a:solidFill>
                  <a:latin typeface="Times" pitchFamily="18" charset="0"/>
                </a:rPr>
                <a:t>Most probable charge ≈ 0.7</a:t>
              </a:r>
              <a:r>
                <a:rPr lang="en-US" altLang="en-US" sz="2000" b="1">
                  <a:solidFill>
                    <a:srgbClr val="990000"/>
                  </a:solidFill>
                  <a:latin typeface="Times" pitchFamily="18" charset="0"/>
                  <a:sym typeface="Symbol" pitchFamily="18" charset="2"/>
                </a:rPr>
                <a:t></a:t>
              </a:r>
              <a:r>
                <a:rPr lang="en-US" altLang="en-US" sz="2000" b="1">
                  <a:solidFill>
                    <a:srgbClr val="990000"/>
                  </a:solidFill>
                  <a:latin typeface="Times" pitchFamily="18" charset="0"/>
                </a:rPr>
                <a:t> mean</a:t>
              </a:r>
            </a:p>
          </p:txBody>
        </p:sp>
      </p:grpSp>
      <p:sp>
        <p:nvSpPr>
          <p:cNvPr id="19" name="TextBox 18"/>
          <p:cNvSpPr txBox="1"/>
          <p:nvPr/>
        </p:nvSpPr>
        <p:spPr>
          <a:xfrm rot="16200000">
            <a:off x="5098070" y="3864106"/>
            <a:ext cx="2306639" cy="369332"/>
          </a:xfrm>
          <a:prstGeom prst="rect">
            <a:avLst/>
          </a:prstGeom>
          <a:noFill/>
        </p:spPr>
        <p:txBody>
          <a:bodyPr wrap="square" rtlCol="0">
            <a:spAutoFit/>
          </a:bodyPr>
          <a:lstStyle/>
          <a:p>
            <a:r>
              <a:rPr lang="en-GB" dirty="0"/>
              <a:t>number of events</a:t>
            </a:r>
          </a:p>
        </p:txBody>
      </p:sp>
      <p:sp>
        <p:nvSpPr>
          <p:cNvPr id="20" name="TextBox 19"/>
          <p:cNvSpPr txBox="1"/>
          <p:nvPr/>
        </p:nvSpPr>
        <p:spPr>
          <a:xfrm>
            <a:off x="7581900" y="5887908"/>
            <a:ext cx="3189242" cy="369332"/>
          </a:xfrm>
          <a:prstGeom prst="rect">
            <a:avLst/>
          </a:prstGeom>
          <a:noFill/>
        </p:spPr>
        <p:txBody>
          <a:bodyPr wrap="square" rtlCol="0">
            <a:spAutoFit/>
          </a:bodyPr>
          <a:lstStyle/>
          <a:p>
            <a:r>
              <a:rPr lang="en-GB" dirty="0"/>
              <a:t>charge deposited [</a:t>
            </a:r>
            <a:r>
              <a:rPr lang="en-GB" dirty="0" err="1"/>
              <a:t>fC</a:t>
            </a:r>
            <a:r>
              <a:rPr lang="en-GB" dirty="0"/>
              <a:t>]</a:t>
            </a:r>
          </a:p>
        </p:txBody>
      </p:sp>
    </p:spTree>
    <p:extLst>
      <p:ext uri="{BB962C8B-B14F-4D97-AF65-F5344CB8AC3E}">
        <p14:creationId xmlns:p14="http://schemas.microsoft.com/office/powerpoint/2010/main" val="895199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Charge Signal</a:t>
            </a:r>
            <a:endParaRPr lang="en-GB" dirty="0"/>
          </a:p>
        </p:txBody>
      </p:sp>
      <p:sp>
        <p:nvSpPr>
          <p:cNvPr id="3" name="Content Placeholder 2"/>
          <p:cNvSpPr>
            <a:spLocks noGrp="1"/>
          </p:cNvSpPr>
          <p:nvPr>
            <p:ph idx="1"/>
          </p:nvPr>
        </p:nvSpPr>
        <p:spPr>
          <a:xfrm>
            <a:off x="609601" y="1154158"/>
            <a:ext cx="8069036" cy="462372"/>
          </a:xfrm>
        </p:spPr>
        <p:txBody>
          <a:bodyPr/>
          <a:lstStyle/>
          <a:p>
            <a:r>
              <a:rPr lang="en-GB" dirty="0"/>
              <a:t> Collected Charge for a  Minimum Ionizing Particle (MIP)</a:t>
            </a:r>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36</a:t>
            </a:fld>
            <a:endParaRPr lang="en-US" dirty="0"/>
          </a:p>
        </p:txBody>
      </p:sp>
      <p:sp>
        <p:nvSpPr>
          <p:cNvPr id="7" name="Content Placeholder 2"/>
          <p:cNvSpPr txBox="1">
            <a:spLocks/>
          </p:cNvSpPr>
          <p:nvPr/>
        </p:nvSpPr>
        <p:spPr>
          <a:xfrm>
            <a:off x="609601" y="1616530"/>
            <a:ext cx="7628709" cy="5007825"/>
          </a:xfrm>
          <a:prstGeom prst="rect">
            <a:avLst/>
          </a:prstGeom>
        </p:spPr>
        <p:txBody>
          <a:bodyPr vert="horz">
            <a:normAutofit fontScale="55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120000"/>
              </a:lnSpc>
            </a:pPr>
            <a:r>
              <a:rPr lang="en-US" dirty="0"/>
              <a:t>Landau distribution has a low energy tail </a:t>
            </a:r>
          </a:p>
          <a:p>
            <a:pPr lvl="1">
              <a:lnSpc>
                <a:spcPct val="120000"/>
              </a:lnSpc>
            </a:pPr>
            <a:r>
              <a:rPr lang="en-US" dirty="0"/>
              <a:t>becomes even lower by noise broadening</a:t>
            </a:r>
            <a:br>
              <a:rPr lang="en-US" dirty="0"/>
            </a:br>
            <a:endParaRPr lang="en-US" sz="2200" dirty="0"/>
          </a:p>
          <a:p>
            <a:pPr marL="176213" lvl="1" indent="0">
              <a:lnSpc>
                <a:spcPct val="120000"/>
              </a:lnSpc>
              <a:buNone/>
            </a:pPr>
            <a:r>
              <a:rPr lang="en-US" dirty="0"/>
              <a:t>   Noise sources: (ENC = Equivalent Noise Charge)</a:t>
            </a:r>
            <a:br>
              <a:rPr lang="en-US" dirty="0"/>
            </a:br>
            <a:r>
              <a:rPr lang="en-US" sz="1900" dirty="0"/>
              <a:t>            </a:t>
            </a:r>
            <a:br>
              <a:rPr lang="en-US" dirty="0"/>
            </a:br>
            <a:r>
              <a:rPr lang="en-US" dirty="0"/>
              <a:t>       - Capacitance</a:t>
            </a:r>
            <a:br>
              <a:rPr lang="en-US" dirty="0"/>
            </a:br>
            <a:r>
              <a:rPr lang="en-US" dirty="0"/>
              <a:t>             </a:t>
            </a:r>
            <a:br>
              <a:rPr lang="en-US" dirty="0"/>
            </a:br>
            <a:r>
              <a:rPr lang="en-US" dirty="0"/>
              <a:t>       - Leakage Current</a:t>
            </a:r>
            <a:br>
              <a:rPr lang="en-US" dirty="0"/>
            </a:br>
            <a:r>
              <a:rPr lang="en-US" dirty="0"/>
              <a:t>              </a:t>
            </a:r>
            <a:br>
              <a:rPr lang="en-US" dirty="0"/>
            </a:br>
            <a:r>
              <a:rPr lang="en-US" dirty="0"/>
              <a:t>       - Thermal Noise</a:t>
            </a:r>
            <a:br>
              <a:rPr lang="en-US" dirty="0"/>
            </a:br>
            <a:r>
              <a:rPr lang="en-US" dirty="0"/>
              <a:t>             (bias resistor)</a:t>
            </a:r>
            <a:br>
              <a:rPr lang="en-US" dirty="0"/>
            </a:br>
            <a:endParaRPr lang="en-US" dirty="0"/>
          </a:p>
          <a:p>
            <a:pPr lvl="1">
              <a:lnSpc>
                <a:spcPct val="120000"/>
              </a:lnSpc>
            </a:pPr>
            <a:r>
              <a:rPr lang="en-US" dirty="0"/>
              <a:t>Good hits selected by requiring N</a:t>
            </a:r>
            <a:r>
              <a:rPr lang="en-US" baseline="-25000" dirty="0"/>
              <a:t>ADC</a:t>
            </a:r>
            <a:r>
              <a:rPr lang="en-US" dirty="0"/>
              <a:t> &gt; noise tail </a:t>
            </a:r>
            <a:br>
              <a:rPr lang="en-US" dirty="0"/>
            </a:br>
            <a:r>
              <a:rPr lang="en-US" dirty="0"/>
              <a:t>                If cut too high </a:t>
            </a:r>
            <a:r>
              <a:rPr lang="en-US" dirty="0">
                <a:latin typeface="Symbol" panose="05050102010706020507" pitchFamily="18" charset="2"/>
              </a:rPr>
              <a:t></a:t>
            </a:r>
            <a:r>
              <a:rPr lang="en-US" dirty="0"/>
              <a:t> efficiency loss</a:t>
            </a:r>
            <a:br>
              <a:rPr lang="en-US" dirty="0"/>
            </a:br>
            <a:r>
              <a:rPr lang="en-US" dirty="0"/>
              <a:t>                If cut too low   </a:t>
            </a:r>
            <a:r>
              <a:rPr lang="en-US" dirty="0">
                <a:latin typeface="Symbol" panose="05050102010706020507" pitchFamily="18" charset="2"/>
              </a:rPr>
              <a:t></a:t>
            </a:r>
            <a:r>
              <a:rPr lang="en-US" dirty="0"/>
              <a:t> noise occupancy</a:t>
            </a:r>
            <a:br>
              <a:rPr lang="en-US" dirty="0"/>
            </a:br>
            <a:endParaRPr lang="en-US" sz="2200" dirty="0"/>
          </a:p>
          <a:p>
            <a:pPr lvl="1">
              <a:lnSpc>
                <a:spcPct val="120000"/>
              </a:lnSpc>
            </a:pPr>
            <a:r>
              <a:rPr lang="en-US" dirty="0"/>
              <a:t>Figure of Merit: Signal-to-Noise Ratio S/N</a:t>
            </a:r>
            <a:br>
              <a:rPr lang="en-US" dirty="0"/>
            </a:br>
            <a:endParaRPr lang="en-US" sz="2200" dirty="0"/>
          </a:p>
          <a:p>
            <a:pPr lvl="1">
              <a:lnSpc>
                <a:spcPct val="120000"/>
              </a:lnSpc>
            </a:pPr>
            <a:r>
              <a:rPr lang="en-US" dirty="0"/>
              <a:t>Typical values &gt;10-15, people get nervous below 10. </a:t>
            </a:r>
            <a:br>
              <a:rPr lang="en-US" dirty="0"/>
            </a:br>
            <a:r>
              <a:rPr lang="en-US" dirty="0"/>
              <a:t>        </a:t>
            </a:r>
            <a:r>
              <a:rPr lang="en-US" dirty="0">
                <a:solidFill>
                  <a:srgbClr val="FF0000"/>
                </a:solidFill>
              </a:rPr>
              <a:t>Radiation damage severely degrades the S/N.</a:t>
            </a:r>
          </a:p>
          <a:p>
            <a:pPr lvl="1"/>
            <a:endParaRPr lang="en-US" dirty="0"/>
          </a:p>
          <a:p>
            <a:endParaRPr lang="en-GB" dirty="0"/>
          </a:p>
        </p:txBody>
      </p:sp>
      <p:graphicFrame>
        <p:nvGraphicFramePr>
          <p:cNvPr id="8" name="Object 30"/>
          <p:cNvGraphicFramePr>
            <a:graphicFrameLocks noChangeAspect="1"/>
          </p:cNvGraphicFramePr>
          <p:nvPr/>
        </p:nvGraphicFramePr>
        <p:xfrm>
          <a:off x="3201418" y="2717982"/>
          <a:ext cx="1036638" cy="342900"/>
        </p:xfrm>
        <a:graphic>
          <a:graphicData uri="http://schemas.openxmlformats.org/presentationml/2006/ole">
            <mc:AlternateContent xmlns:mc="http://schemas.openxmlformats.org/markup-compatibility/2006">
              <mc:Choice xmlns:v="urn:schemas-microsoft-com:vml" Requires="v">
                <p:oleObj name="Equation" r:id="rId2" imgW="685800" imgH="228600" progId="Equation.3">
                  <p:embed/>
                </p:oleObj>
              </mc:Choice>
              <mc:Fallback>
                <p:oleObj name="Equation" r:id="rId2" imgW="685800" imgH="228600" progId="Equation.3">
                  <p:embed/>
                  <p:pic>
                    <p:nvPicPr>
                      <p:cNvPr id="8" name="Object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418" y="2717982"/>
                        <a:ext cx="1036638"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1"/>
          <p:cNvGraphicFramePr>
            <a:graphicFrameLocks noChangeAspect="1"/>
          </p:cNvGraphicFramePr>
          <p:nvPr/>
        </p:nvGraphicFramePr>
        <p:xfrm>
          <a:off x="3201418" y="3171038"/>
          <a:ext cx="1093787" cy="323850"/>
        </p:xfrm>
        <a:graphic>
          <a:graphicData uri="http://schemas.openxmlformats.org/presentationml/2006/ole">
            <mc:AlternateContent xmlns:mc="http://schemas.openxmlformats.org/markup-compatibility/2006">
              <mc:Choice xmlns:v="urn:schemas-microsoft-com:vml" Requires="v">
                <p:oleObj name="Equation" r:id="rId4" imgW="723600" imgH="215640" progId="Equation.3">
                  <p:embed/>
                </p:oleObj>
              </mc:Choice>
              <mc:Fallback>
                <p:oleObj name="Equation" r:id="rId4" imgW="723600" imgH="215640" progId="Equation.3">
                  <p:embed/>
                  <p:pic>
                    <p:nvPicPr>
                      <p:cNvPr id="9"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1418" y="3171038"/>
                        <a:ext cx="1093787" cy="323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32"/>
          <p:cNvGraphicFramePr>
            <a:graphicFrameLocks noChangeAspect="1"/>
          </p:cNvGraphicFramePr>
          <p:nvPr/>
        </p:nvGraphicFramePr>
        <p:xfrm>
          <a:off x="3201418" y="3564149"/>
          <a:ext cx="1516063" cy="571500"/>
        </p:xfrm>
        <a:graphic>
          <a:graphicData uri="http://schemas.openxmlformats.org/presentationml/2006/ole">
            <mc:AlternateContent xmlns:mc="http://schemas.openxmlformats.org/markup-compatibility/2006">
              <mc:Choice xmlns:v="urn:schemas-microsoft-com:vml" Requires="v">
                <p:oleObj name="Equation" r:id="rId6" imgW="1002960" imgH="380880" progId="Equation.3">
                  <p:embed/>
                </p:oleObj>
              </mc:Choice>
              <mc:Fallback>
                <p:oleObj name="Equation" r:id="rId6" imgW="1002960" imgH="380880" progId="Equation.3">
                  <p:embed/>
                  <p:pic>
                    <p:nvPicPr>
                      <p:cNvPr id="10" name="Object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1418" y="3564149"/>
                        <a:ext cx="1516063" cy="571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50" descr="NOISE-SCHEMATIC"/>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426844" y="1610242"/>
            <a:ext cx="3889375" cy="292735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Line 38"/>
          <p:cNvSpPr>
            <a:spLocks noChangeShapeType="1"/>
          </p:cNvSpPr>
          <p:nvPr/>
        </p:nvSpPr>
        <p:spPr bwMode="auto">
          <a:xfrm>
            <a:off x="7923701" y="2594493"/>
            <a:ext cx="0" cy="2087563"/>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3" name="Line 40"/>
          <p:cNvSpPr>
            <a:spLocks noChangeShapeType="1"/>
          </p:cNvSpPr>
          <p:nvPr/>
        </p:nvSpPr>
        <p:spPr bwMode="auto">
          <a:xfrm flipH="1">
            <a:off x="7138523" y="2787533"/>
            <a:ext cx="0" cy="1871663"/>
          </a:xfrm>
          <a:prstGeom prst="line">
            <a:avLst/>
          </a:prstGeom>
          <a:noFill/>
          <a:ln w="285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4" name="Text Box 43"/>
          <p:cNvSpPr txBox="1">
            <a:spLocks noChangeArrowheads="1"/>
          </p:cNvSpPr>
          <p:nvPr/>
        </p:nvSpPr>
        <p:spPr bwMode="auto">
          <a:xfrm>
            <a:off x="7669701" y="4682055"/>
            <a:ext cx="8636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61950" indent="-36195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n-US" b="1" dirty="0"/>
              <a:t>S</a:t>
            </a:r>
            <a:r>
              <a:rPr lang="en-US" altLang="en-US" dirty="0"/>
              <a:t>ignal</a:t>
            </a:r>
          </a:p>
        </p:txBody>
      </p:sp>
      <p:sp>
        <p:nvSpPr>
          <p:cNvPr id="15" name="Line 45"/>
          <p:cNvSpPr>
            <a:spLocks noChangeShapeType="1"/>
          </p:cNvSpPr>
          <p:nvPr/>
        </p:nvSpPr>
        <p:spPr bwMode="auto">
          <a:xfrm>
            <a:off x="7380776" y="2089667"/>
            <a:ext cx="0" cy="3024188"/>
          </a:xfrm>
          <a:prstGeom prst="line">
            <a:avLst/>
          </a:prstGeom>
          <a:noFill/>
          <a:ln w="28575">
            <a:solidFill>
              <a:schemeClr val="accent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en-GB"/>
          </a:p>
        </p:txBody>
      </p:sp>
      <p:sp>
        <p:nvSpPr>
          <p:cNvPr id="16" name="Text Box 47"/>
          <p:cNvSpPr txBox="1">
            <a:spLocks noChangeArrowheads="1"/>
          </p:cNvSpPr>
          <p:nvPr/>
        </p:nvSpPr>
        <p:spPr bwMode="auto">
          <a:xfrm>
            <a:off x="7452214" y="5761555"/>
            <a:ext cx="180022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61950" indent="-36195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GB" altLang="en-US" dirty="0">
                <a:solidFill>
                  <a:srgbClr val="FF0000"/>
                </a:solidFill>
              </a:rPr>
              <a:t>Cut (threshold)</a:t>
            </a:r>
            <a:endParaRPr lang="en-US" altLang="en-US" dirty="0">
              <a:solidFill>
                <a:srgbClr val="FF0000"/>
              </a:solidFill>
            </a:endParaRPr>
          </a:p>
        </p:txBody>
      </p:sp>
      <p:sp>
        <p:nvSpPr>
          <p:cNvPr id="17" name="AutoShape 44"/>
          <p:cNvSpPr>
            <a:spLocks noChangeArrowheads="1"/>
          </p:cNvSpPr>
          <p:nvPr/>
        </p:nvSpPr>
        <p:spPr bwMode="auto">
          <a:xfrm rot="16200000">
            <a:off x="6772605" y="5617092"/>
            <a:ext cx="1223962" cy="288925"/>
          </a:xfrm>
          <a:prstGeom prst="rightArrow">
            <a:avLst>
              <a:gd name="adj1" fmla="val 23083"/>
              <a:gd name="adj2" fmla="val 106063"/>
            </a:avLst>
          </a:prstGeom>
          <a:solidFill>
            <a:srgbClr val="FF0000"/>
          </a:solidFill>
          <a:ln w="9525" algn="ctr">
            <a:solidFill>
              <a:srgbClr val="FF0000"/>
            </a:solidFill>
            <a:miter lim="800000"/>
            <a:headEnd/>
            <a:tailEnd/>
          </a:ln>
          <a:effectLst/>
        </p:spPr>
        <p:txBody>
          <a:bodyPr anchor="ctr">
            <a:spAutoFit/>
          </a:bodyPr>
          <a:lstStyle/>
          <a:p>
            <a:endParaRPr lang="en-GB"/>
          </a:p>
        </p:txBody>
      </p:sp>
    </p:spTree>
    <p:extLst>
      <p:ext uri="{BB962C8B-B14F-4D97-AF65-F5344CB8AC3E}">
        <p14:creationId xmlns:p14="http://schemas.microsoft.com/office/powerpoint/2010/main" val="4124205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042" y="-83452"/>
            <a:ext cx="8739010" cy="940443"/>
          </a:xfrm>
        </p:spPr>
        <p:txBody>
          <a:bodyPr/>
          <a:lstStyle/>
          <a:p>
            <a:pPr algn="ctr"/>
            <a:r>
              <a:rPr lang="en-GB" dirty="0"/>
              <a:t>Summary: Silicon Sensors in HEP</a:t>
            </a:r>
          </a:p>
        </p:txBody>
      </p:sp>
      <p:sp>
        <p:nvSpPr>
          <p:cNvPr id="3" name="Content Placeholder 2"/>
          <p:cNvSpPr>
            <a:spLocks noGrp="1"/>
          </p:cNvSpPr>
          <p:nvPr>
            <p:ph idx="1"/>
          </p:nvPr>
        </p:nvSpPr>
        <p:spPr>
          <a:xfrm>
            <a:off x="1555229" y="875005"/>
            <a:ext cx="3221850" cy="539140"/>
          </a:xfrm>
        </p:spPr>
        <p:txBody>
          <a:bodyPr>
            <a:normAutofit/>
          </a:bodyPr>
          <a:lstStyle/>
          <a:p>
            <a:pPr marL="36513" indent="0">
              <a:buNone/>
            </a:pPr>
            <a:r>
              <a:rPr lang="en-GB" sz="1800" b="1" dirty="0"/>
              <a:t>Main sensor concepts:</a:t>
            </a:r>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37</a:t>
            </a:fld>
            <a:r>
              <a:rPr lang="en-GB"/>
              <a:t>-</a:t>
            </a:r>
            <a:endParaRPr lang="en-GB" dirty="0"/>
          </a:p>
        </p:txBody>
      </p:sp>
      <p:grpSp>
        <p:nvGrpSpPr>
          <p:cNvPr id="24" name="Group 23"/>
          <p:cNvGrpSpPr/>
          <p:nvPr/>
        </p:nvGrpSpPr>
        <p:grpSpPr>
          <a:xfrm>
            <a:off x="5773936" y="4326450"/>
            <a:ext cx="3839658" cy="1934941"/>
            <a:chOff x="5395782" y="4478698"/>
            <a:chExt cx="3748218" cy="1992781"/>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4584" y="4866044"/>
              <a:ext cx="2531659" cy="16054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5395782" y="4478698"/>
              <a:ext cx="3748218" cy="380372"/>
            </a:xfrm>
            <a:prstGeom prst="rect">
              <a:avLst/>
            </a:prstGeom>
            <a:noFill/>
          </p:spPr>
          <p:txBody>
            <a:bodyPr wrap="square" rtlCol="0">
              <a:spAutoFit/>
            </a:bodyPr>
            <a:lstStyle/>
            <a:p>
              <a:r>
                <a:rPr lang="en-US" b="1" dirty="0">
                  <a:solidFill>
                    <a:srgbClr val="000000"/>
                  </a:solidFill>
                </a:rPr>
                <a:t>Monolithic CMOS Pixel Detector</a:t>
              </a:r>
            </a:p>
          </p:txBody>
        </p:sp>
      </p:grpSp>
      <p:grpSp>
        <p:nvGrpSpPr>
          <p:cNvPr id="13" name="Gruppieren 9"/>
          <p:cNvGrpSpPr/>
          <p:nvPr/>
        </p:nvGrpSpPr>
        <p:grpSpPr>
          <a:xfrm>
            <a:off x="407388" y="1757916"/>
            <a:ext cx="2195436" cy="2317075"/>
            <a:chOff x="2500298" y="3643314"/>
            <a:chExt cx="2824162" cy="2909894"/>
          </a:xfrm>
        </p:grpSpPr>
        <p:pic>
          <p:nvPicPr>
            <p:cNvPr id="14" name="Picture 13" descr="siltypes.gif                                                   00036921&#10;AKHiBookHD                     B798A1B5:"/>
            <p:cNvPicPr>
              <a:picLocks noChangeAspect="1" noChangeArrowheads="1"/>
            </p:cNvPicPr>
            <p:nvPr/>
          </p:nvPicPr>
          <p:blipFill>
            <a:blip r:embed="rId4" cstate="print"/>
            <a:srcRect b="34159"/>
            <a:stretch>
              <a:fillRect/>
            </a:stretch>
          </p:blipFill>
          <p:spPr bwMode="auto">
            <a:xfrm>
              <a:off x="2500298" y="3643314"/>
              <a:ext cx="2824162" cy="2909894"/>
            </a:xfrm>
            <a:prstGeom prst="rect">
              <a:avLst/>
            </a:prstGeom>
            <a:noFill/>
          </p:spPr>
        </p:pic>
        <p:sp>
          <p:nvSpPr>
            <p:cNvPr id="15" name="Text Box 8"/>
            <p:cNvSpPr txBox="1">
              <a:spLocks noChangeArrowheads="1"/>
            </p:cNvSpPr>
            <p:nvPr/>
          </p:nvSpPr>
          <p:spPr bwMode="auto">
            <a:xfrm>
              <a:off x="3571860" y="4580100"/>
              <a:ext cx="827686" cy="466564"/>
            </a:xfrm>
            <a:prstGeom prst="rect">
              <a:avLst/>
            </a:prstGeom>
            <a:noFill/>
            <a:ln w="25400">
              <a:noFill/>
              <a:miter lim="800000"/>
              <a:headEnd/>
              <a:tailEnd/>
            </a:ln>
          </p:spPr>
          <p:txBody>
            <a:bodyPr wrap="none" lIns="90000" tIns="46800" rIns="90000" bIns="46800" anchor="b" anchorCtr="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en-US" b="1" dirty="0">
                  <a:solidFill>
                    <a:srgbClr val="CC3300"/>
                  </a:solidFill>
                  <a:latin typeface="Times" charset="0"/>
                </a:rPr>
                <a:t>strip</a:t>
              </a:r>
              <a:endParaRPr lang="en-US" altLang="en-US" dirty="0">
                <a:latin typeface="Times" charset="0"/>
              </a:endParaRPr>
            </a:p>
          </p:txBody>
        </p:sp>
        <p:sp>
          <p:nvSpPr>
            <p:cNvPr id="16" name="Text Box 9"/>
            <p:cNvSpPr txBox="1">
              <a:spLocks noChangeArrowheads="1"/>
            </p:cNvSpPr>
            <p:nvPr/>
          </p:nvSpPr>
          <p:spPr bwMode="auto">
            <a:xfrm>
              <a:off x="3419461" y="5875500"/>
              <a:ext cx="1405064" cy="466564"/>
            </a:xfrm>
            <a:prstGeom prst="rect">
              <a:avLst/>
            </a:prstGeom>
            <a:noFill/>
            <a:ln w="25400">
              <a:noFill/>
              <a:miter lim="800000"/>
              <a:headEnd/>
              <a:tailEnd/>
            </a:ln>
          </p:spPr>
          <p:txBody>
            <a:bodyPr wrap="none" lIns="90000" tIns="46800" rIns="90000" bIns="46800" anchor="b" anchorCtr="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en-US" b="1" dirty="0">
                  <a:solidFill>
                    <a:srgbClr val="CC3300"/>
                  </a:solidFill>
                  <a:latin typeface="Times" charset="0"/>
                </a:rPr>
                <a:t>pixel/pad</a:t>
              </a:r>
              <a:endParaRPr lang="en-US" altLang="en-US" dirty="0">
                <a:latin typeface="Times" charset="0"/>
              </a:endParaRPr>
            </a:p>
          </p:txBody>
        </p:sp>
      </p:grpSp>
      <p:grpSp>
        <p:nvGrpSpPr>
          <p:cNvPr id="21" name="Group 20"/>
          <p:cNvGrpSpPr/>
          <p:nvPr/>
        </p:nvGrpSpPr>
        <p:grpSpPr>
          <a:xfrm>
            <a:off x="759313" y="4217291"/>
            <a:ext cx="4920285" cy="2304273"/>
            <a:chOff x="0" y="4194085"/>
            <a:chExt cx="5011966" cy="2392589"/>
          </a:xfrm>
        </p:grpSpPr>
        <p:pic>
          <p:nvPicPr>
            <p:cNvPr id="47"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24314" y="4608119"/>
              <a:ext cx="1587652" cy="1978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1451419" y="4194085"/>
              <a:ext cx="2565568" cy="383487"/>
            </a:xfrm>
            <a:prstGeom prst="rect">
              <a:avLst/>
            </a:prstGeom>
            <a:noFill/>
          </p:spPr>
          <p:txBody>
            <a:bodyPr wrap="none" rtlCol="0">
              <a:spAutoFit/>
            </a:bodyPr>
            <a:lstStyle/>
            <a:p>
              <a:r>
                <a:rPr lang="en-US" b="1" dirty="0">
                  <a:solidFill>
                    <a:srgbClr val="000000"/>
                  </a:solidFill>
                </a:rPr>
                <a:t>Hybrid Pixel Detector</a:t>
              </a:r>
            </a:p>
          </p:txBody>
        </p:sp>
        <p:pic>
          <p:nvPicPr>
            <p:cNvPr id="17" name="Picture 16" descr="Picture3"/>
            <p:cNvPicPr>
              <a:picLocks noChangeAspect="1" noChangeArrowheads="1"/>
            </p:cNvPicPr>
            <p:nvPr/>
          </p:nvPicPr>
          <p:blipFill>
            <a:blip r:embed="rId6" cstate="email">
              <a:extLst>
                <a:ext uri="{28A0092B-C50C-407E-A947-70E740481C1C}">
                  <a14:useLocalDpi xmlns:a14="http://schemas.microsoft.com/office/drawing/2010/main" val="0"/>
                </a:ext>
              </a:extLst>
            </a:blip>
            <a:srcRect b="2670"/>
            <a:stretch>
              <a:fillRect/>
            </a:stretch>
          </p:blipFill>
          <p:spPr bwMode="auto">
            <a:xfrm>
              <a:off x="0" y="4469687"/>
              <a:ext cx="3536885" cy="2098973"/>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1" name="Group 10"/>
          <p:cNvGrpSpPr/>
          <p:nvPr/>
        </p:nvGrpSpPr>
        <p:grpSpPr>
          <a:xfrm>
            <a:off x="2602824" y="1218472"/>
            <a:ext cx="4026497" cy="2840872"/>
            <a:chOff x="2456765" y="1178750"/>
            <a:chExt cx="3890809" cy="2863578"/>
          </a:xfrm>
        </p:grpSpPr>
        <p:pic>
          <p:nvPicPr>
            <p:cNvPr id="46" name="Picture 45" descr="SiDiodesNew"/>
            <p:cNvPicPr>
              <a:picLocks noChangeAspect="1" noChangeArrowheads="1"/>
            </p:cNvPicPr>
            <p:nvPr/>
          </p:nvPicPr>
          <p:blipFill>
            <a:blip r:embed="rId7" cstate="print"/>
            <a:srcRect t="3259" b="2206"/>
            <a:stretch>
              <a:fillRect/>
            </a:stretch>
          </p:blipFill>
          <p:spPr bwMode="auto">
            <a:xfrm>
              <a:off x="2630760" y="1534561"/>
              <a:ext cx="3051343" cy="2507767"/>
            </a:xfrm>
            <a:prstGeom prst="rect">
              <a:avLst/>
            </a:prstGeom>
            <a:noFill/>
            <a:ln w="9525">
              <a:solidFill>
                <a:schemeClr val="tx1"/>
              </a:solidFill>
              <a:miter lim="800000"/>
              <a:headEnd/>
              <a:tailEnd/>
            </a:ln>
          </p:spPr>
        </p:pic>
        <p:sp>
          <p:nvSpPr>
            <p:cNvPr id="18" name="TextBox 17"/>
            <p:cNvSpPr txBox="1"/>
            <p:nvPr/>
          </p:nvSpPr>
          <p:spPr>
            <a:xfrm>
              <a:off x="2456765" y="1178750"/>
              <a:ext cx="3890809" cy="369332"/>
            </a:xfrm>
            <a:prstGeom prst="rect">
              <a:avLst/>
            </a:prstGeom>
            <a:noFill/>
          </p:spPr>
          <p:txBody>
            <a:bodyPr wrap="none" rtlCol="0">
              <a:spAutoFit/>
            </a:bodyPr>
            <a:lstStyle/>
            <a:p>
              <a:r>
                <a:rPr lang="en-US" b="1" dirty="0">
                  <a:solidFill>
                    <a:srgbClr val="000000"/>
                  </a:solidFill>
                </a:rPr>
                <a:t>(Mini) Strip Detector [AC coupled]</a:t>
              </a:r>
            </a:p>
          </p:txBody>
        </p:sp>
      </p:grpSp>
      <p:grpSp>
        <p:nvGrpSpPr>
          <p:cNvPr id="12" name="Group 11"/>
          <p:cNvGrpSpPr/>
          <p:nvPr/>
        </p:nvGrpSpPr>
        <p:grpSpPr>
          <a:xfrm>
            <a:off x="6286115" y="839987"/>
            <a:ext cx="3684319" cy="3752660"/>
            <a:chOff x="5395781" y="796596"/>
            <a:chExt cx="3684319" cy="3752660"/>
          </a:xfrm>
        </p:grpSpPr>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7431" y="796596"/>
              <a:ext cx="2114271" cy="1690309"/>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7431" y="2605708"/>
              <a:ext cx="2013839" cy="1611705"/>
            </a:xfrm>
            <a:prstGeom prst="rect">
              <a:avLst/>
            </a:prstGeom>
          </p:spPr>
        </p:pic>
        <p:grpSp>
          <p:nvGrpSpPr>
            <p:cNvPr id="20" name="Group 19"/>
            <p:cNvGrpSpPr/>
            <p:nvPr/>
          </p:nvGrpSpPr>
          <p:grpSpPr>
            <a:xfrm>
              <a:off x="5395781" y="1860414"/>
              <a:ext cx="1379955" cy="1449946"/>
              <a:chOff x="5807511" y="1860414"/>
              <a:chExt cx="1379955" cy="1449946"/>
            </a:xfrm>
          </p:grpSpPr>
          <p:sp>
            <p:nvSpPr>
              <p:cNvPr id="23" name="TextBox 22"/>
              <p:cNvSpPr txBox="1"/>
              <p:nvPr/>
            </p:nvSpPr>
            <p:spPr>
              <a:xfrm rot="20203134">
                <a:off x="5866252" y="1860414"/>
                <a:ext cx="1029584" cy="400110"/>
              </a:xfrm>
              <a:prstGeom prst="rect">
                <a:avLst/>
              </a:prstGeom>
              <a:noFill/>
            </p:spPr>
            <p:txBody>
              <a:bodyPr wrap="square" rtlCol="0">
                <a:spAutoFit/>
              </a:bodyPr>
              <a:lstStyle/>
              <a:p>
                <a:r>
                  <a:rPr lang="en-GB" sz="2000" b="1" dirty="0"/>
                  <a:t>p-in-n</a:t>
                </a:r>
              </a:p>
            </p:txBody>
          </p:sp>
          <p:sp>
            <p:nvSpPr>
              <p:cNvPr id="26" name="TextBox 25"/>
              <p:cNvSpPr txBox="1"/>
              <p:nvPr/>
            </p:nvSpPr>
            <p:spPr>
              <a:xfrm rot="756789">
                <a:off x="5862278" y="2910250"/>
                <a:ext cx="1325188" cy="400110"/>
              </a:xfrm>
              <a:prstGeom prst="rect">
                <a:avLst/>
              </a:prstGeom>
              <a:noFill/>
            </p:spPr>
            <p:txBody>
              <a:bodyPr wrap="square" rtlCol="0">
                <a:spAutoFit/>
              </a:bodyPr>
              <a:lstStyle/>
              <a:p>
                <a:r>
                  <a:rPr lang="en-GB" sz="2000" b="1" dirty="0"/>
                  <a:t>n-in-p</a:t>
                </a:r>
              </a:p>
            </p:txBody>
          </p:sp>
          <p:cxnSp>
            <p:nvCxnSpPr>
              <p:cNvPr id="25" name="Straight Arrow Connector 24"/>
              <p:cNvCxnSpPr/>
              <p:nvPr/>
            </p:nvCxnSpPr>
            <p:spPr>
              <a:xfrm flipV="1">
                <a:off x="5807511" y="2014743"/>
                <a:ext cx="1286364" cy="572951"/>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807511" y="2617548"/>
                <a:ext cx="1231650" cy="447271"/>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rot="16200000">
              <a:off x="7913240" y="3382396"/>
              <a:ext cx="2072110" cy="261610"/>
            </a:xfrm>
            <a:prstGeom prst="rect">
              <a:avLst/>
            </a:prstGeom>
            <a:solidFill>
              <a:schemeClr val="bg1"/>
            </a:solidFill>
            <a:ln>
              <a:solidFill>
                <a:srgbClr val="0000FF"/>
              </a:solidFill>
            </a:ln>
          </p:spPr>
          <p:txBody>
            <a:bodyPr wrap="square" rtlCol="0">
              <a:spAutoFit/>
            </a:bodyPr>
            <a:lstStyle/>
            <a:p>
              <a:pPr algn="ctr"/>
              <a:r>
                <a:rPr lang="en-GB" sz="1100" b="1" dirty="0">
                  <a:solidFill>
                    <a:srgbClr val="0000FF"/>
                  </a:solidFill>
                </a:rPr>
                <a:t>Need inter strip isolation!</a:t>
              </a:r>
            </a:p>
          </p:txBody>
        </p:sp>
        <p:cxnSp>
          <p:nvCxnSpPr>
            <p:cNvPr id="19" name="Straight Arrow Connector 18"/>
            <p:cNvCxnSpPr/>
            <p:nvPr/>
          </p:nvCxnSpPr>
          <p:spPr>
            <a:xfrm flipH="1">
              <a:off x="8083488" y="2884799"/>
              <a:ext cx="706288" cy="3600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2"/>
          </p:nvPr>
        </p:nvSpPr>
        <p:spPr/>
        <p:txBody>
          <a:bodyPr/>
          <a:lstStyle/>
          <a:p>
            <a:r>
              <a:rPr lang="en-001"/>
              <a:t>22.11.2023</a:t>
            </a:r>
            <a:endParaRPr lang="en-US" dirty="0"/>
          </a:p>
        </p:txBody>
      </p:sp>
      <p:sp>
        <p:nvSpPr>
          <p:cNvPr id="27" name="Footer Placeholder 26"/>
          <p:cNvSpPr>
            <a:spLocks noGrp="1"/>
          </p:cNvSpPr>
          <p:nvPr>
            <p:ph type="ftr" sz="quarter" idx="3"/>
          </p:nvPr>
        </p:nvSpPr>
        <p:spPr/>
        <p:txBody>
          <a:bodyPr/>
          <a:lstStyle/>
          <a:p>
            <a:r>
              <a:rPr lang="es-ES"/>
              <a:t>SIMDET 2023 - Michael Moll, CERN</a:t>
            </a:r>
            <a:endParaRPr lang="en-US" dirty="0"/>
          </a:p>
        </p:txBody>
      </p:sp>
    </p:spTree>
    <p:extLst>
      <p:ext uri="{BB962C8B-B14F-4D97-AF65-F5344CB8AC3E}">
        <p14:creationId xmlns:p14="http://schemas.microsoft.com/office/powerpoint/2010/main" val="209322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82990"/>
            <a:ext cx="12192000" cy="776327"/>
          </a:xfrm>
        </p:spPr>
        <p:txBody>
          <a:bodyPr>
            <a:noAutofit/>
          </a:bodyPr>
          <a:lstStyle/>
          <a:p>
            <a:pPr algn="ctr"/>
            <a:r>
              <a:rPr lang="en-US" sz="6000" dirty="0"/>
              <a:t>The LHC Upgrade</a:t>
            </a:r>
            <a:endParaRPr lang="en-GB" sz="6000" dirty="0"/>
          </a:p>
        </p:txBody>
      </p:sp>
      <p:sp>
        <p:nvSpPr>
          <p:cNvPr id="3" name="Content Placeholder 2"/>
          <p:cNvSpPr>
            <a:spLocks noGrp="1"/>
          </p:cNvSpPr>
          <p:nvPr>
            <p:ph idx="1"/>
          </p:nvPr>
        </p:nvSpPr>
        <p:spPr>
          <a:xfrm>
            <a:off x="609600" y="5331279"/>
            <a:ext cx="10969139" cy="661749"/>
          </a:xfrm>
        </p:spPr>
        <p:txBody>
          <a:bodyPr/>
          <a:lstStyle/>
          <a:p>
            <a:endParaRPr lang="en-GB"/>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38</a:t>
            </a:fld>
            <a:endParaRPr lang="en-US" dirty="0"/>
          </a:p>
        </p:txBody>
      </p:sp>
    </p:spTree>
    <p:extLst>
      <p:ext uri="{BB962C8B-B14F-4D97-AF65-F5344CB8AC3E}">
        <p14:creationId xmlns:p14="http://schemas.microsoft.com/office/powerpoint/2010/main" val="3223630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6DC98E7-12C0-46ED-C3C7-860A4DA02E4E}"/>
              </a:ext>
            </a:extLst>
          </p:cNvPr>
          <p:cNvGrpSpPr/>
          <p:nvPr/>
        </p:nvGrpSpPr>
        <p:grpSpPr>
          <a:xfrm>
            <a:off x="548853" y="726491"/>
            <a:ext cx="10647812" cy="3062380"/>
            <a:chOff x="565457" y="145061"/>
            <a:chExt cx="10647812" cy="3062380"/>
          </a:xfrm>
        </p:grpSpPr>
        <p:pic>
          <p:nvPicPr>
            <p:cNvPr id="12" name="Picture 11">
              <a:extLst>
                <a:ext uri="{FF2B5EF4-FFF2-40B4-BE49-F238E27FC236}">
                  <a16:creationId xmlns:a16="http://schemas.microsoft.com/office/drawing/2014/main" id="{042A3F97-9F0F-172C-A69A-F8CDF6FA294D}"/>
                </a:ext>
              </a:extLst>
            </p:cNvPr>
            <p:cNvPicPr>
              <a:picLocks noChangeAspect="1"/>
            </p:cNvPicPr>
            <p:nvPr/>
          </p:nvPicPr>
          <p:blipFill>
            <a:blip r:embed="rId2"/>
            <a:stretch>
              <a:fillRect/>
            </a:stretch>
          </p:blipFill>
          <p:spPr>
            <a:xfrm>
              <a:off x="573136" y="145061"/>
              <a:ext cx="10640133" cy="2863310"/>
            </a:xfrm>
            <a:prstGeom prst="rect">
              <a:avLst/>
            </a:prstGeom>
          </p:spPr>
        </p:pic>
        <p:sp>
          <p:nvSpPr>
            <p:cNvPr id="16" name="Rectangle 15">
              <a:extLst>
                <a:ext uri="{FF2B5EF4-FFF2-40B4-BE49-F238E27FC236}">
                  <a16:creationId xmlns:a16="http://schemas.microsoft.com/office/drawing/2014/main" id="{2BDD4EAB-D8BC-CEF9-0FBB-89C2BF7137C0}"/>
                </a:ext>
              </a:extLst>
            </p:cNvPr>
            <p:cNvSpPr/>
            <p:nvPr/>
          </p:nvSpPr>
          <p:spPr>
            <a:xfrm>
              <a:off x="565457" y="2942731"/>
              <a:ext cx="2108001" cy="26471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001"/>
            </a:p>
          </p:txBody>
        </p:sp>
      </p:grpSp>
      <p:sp>
        <p:nvSpPr>
          <p:cNvPr id="2" name="Title 1"/>
          <p:cNvSpPr>
            <a:spLocks noGrp="1"/>
          </p:cNvSpPr>
          <p:nvPr>
            <p:ph type="title"/>
          </p:nvPr>
        </p:nvSpPr>
        <p:spPr>
          <a:xfrm>
            <a:off x="856735" y="89798"/>
            <a:ext cx="3735585" cy="776327"/>
          </a:xfrm>
        </p:spPr>
        <p:txBody>
          <a:bodyPr/>
          <a:lstStyle/>
          <a:p>
            <a:r>
              <a:rPr lang="en-GB" dirty="0"/>
              <a:t>LHC upgrade</a:t>
            </a:r>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39</a:t>
            </a:fld>
            <a:endParaRPr lang="en-US" dirty="0"/>
          </a:p>
        </p:txBody>
      </p:sp>
      <p:sp>
        <p:nvSpPr>
          <p:cNvPr id="8" name="Content Placeholder 7"/>
          <p:cNvSpPr>
            <a:spLocks noGrp="1"/>
          </p:cNvSpPr>
          <p:nvPr>
            <p:ph idx="1"/>
          </p:nvPr>
        </p:nvSpPr>
        <p:spPr>
          <a:xfrm rot="16200000">
            <a:off x="10679768" y="4589806"/>
            <a:ext cx="2607398" cy="417068"/>
          </a:xfrm>
        </p:spPr>
        <p:txBody>
          <a:bodyPr>
            <a:normAutofit/>
          </a:bodyPr>
          <a:lstStyle/>
          <a:p>
            <a:pPr marL="36513" indent="0">
              <a:buNone/>
            </a:pPr>
            <a:r>
              <a:rPr lang="en-GB" sz="1600" dirty="0"/>
              <a:t>[</a:t>
            </a:r>
            <a:r>
              <a:rPr lang="en-GB" sz="1600" dirty="0" err="1"/>
              <a:t>G.Calderini</a:t>
            </a:r>
            <a:r>
              <a:rPr lang="en-GB" sz="1600" dirty="0"/>
              <a:t> Vertex 2021]</a:t>
            </a:r>
          </a:p>
        </p:txBody>
      </p:sp>
      <p:sp>
        <p:nvSpPr>
          <p:cNvPr id="10" name="TextBox 9"/>
          <p:cNvSpPr txBox="1"/>
          <p:nvPr/>
        </p:nvSpPr>
        <p:spPr>
          <a:xfrm>
            <a:off x="6528764" y="293294"/>
            <a:ext cx="748923" cy="369332"/>
          </a:xfrm>
          <a:prstGeom prst="rect">
            <a:avLst/>
          </a:prstGeom>
          <a:noFill/>
        </p:spPr>
        <p:txBody>
          <a:bodyPr wrap="square" rtlCol="0">
            <a:spAutoFit/>
          </a:bodyPr>
          <a:lstStyle/>
          <a:p>
            <a:r>
              <a:rPr lang="en-GB" dirty="0">
                <a:solidFill>
                  <a:srgbClr val="FF0000"/>
                </a:solidFill>
              </a:rPr>
              <a:t>today</a:t>
            </a:r>
          </a:p>
        </p:txBody>
      </p:sp>
      <p:sp>
        <p:nvSpPr>
          <p:cNvPr id="13" name="Content Placeholder 7">
            <a:extLst>
              <a:ext uri="{FF2B5EF4-FFF2-40B4-BE49-F238E27FC236}">
                <a16:creationId xmlns:a16="http://schemas.microsoft.com/office/drawing/2014/main" id="{C68BCB76-A10D-60AF-5BF3-B233E571681C}"/>
              </a:ext>
            </a:extLst>
          </p:cNvPr>
          <p:cNvSpPr txBox="1">
            <a:spLocks/>
          </p:cNvSpPr>
          <p:nvPr/>
        </p:nvSpPr>
        <p:spPr>
          <a:xfrm rot="16200000">
            <a:off x="10475127" y="1777767"/>
            <a:ext cx="3016681" cy="417068"/>
          </a:xfrm>
          <a:prstGeom prst="rect">
            <a:avLst/>
          </a:prstGeom>
        </p:spPr>
        <p:txBody>
          <a:bodyPr vert="horz">
            <a:normAutofit fontScale="92500"/>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3" indent="0">
              <a:buFont typeface="Arial"/>
              <a:buNone/>
            </a:pPr>
            <a:r>
              <a:rPr lang="en-GB" sz="1600" dirty="0"/>
              <a:t>[HL-LHC schedule – Feb.2022]</a:t>
            </a:r>
          </a:p>
        </p:txBody>
      </p:sp>
      <p:pic>
        <p:nvPicPr>
          <p:cNvPr id="15" name="Picture 14">
            <a:extLst>
              <a:ext uri="{FF2B5EF4-FFF2-40B4-BE49-F238E27FC236}">
                <a16:creationId xmlns:a16="http://schemas.microsoft.com/office/drawing/2014/main" id="{088CFE14-678D-5885-A6C3-612E53F1CB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9024" y="3315792"/>
            <a:ext cx="10154811" cy="3147001"/>
          </a:xfrm>
          <a:prstGeom prst="rect">
            <a:avLst/>
          </a:prstGeom>
        </p:spPr>
      </p:pic>
      <p:sp>
        <p:nvSpPr>
          <p:cNvPr id="11" name="TextBox 10"/>
          <p:cNvSpPr txBox="1"/>
          <p:nvPr/>
        </p:nvSpPr>
        <p:spPr>
          <a:xfrm>
            <a:off x="0" y="3807431"/>
            <a:ext cx="1082348" cy="646331"/>
          </a:xfrm>
          <a:prstGeom prst="rect">
            <a:avLst/>
          </a:prstGeom>
          <a:noFill/>
        </p:spPr>
        <p:txBody>
          <a:bodyPr wrap="none" rtlCol="0">
            <a:spAutoFit/>
          </a:bodyPr>
          <a:lstStyle/>
          <a:p>
            <a:pPr algn="ctr"/>
            <a:r>
              <a:rPr lang="en-GB" dirty="0"/>
              <a:t>Example</a:t>
            </a:r>
            <a:br>
              <a:rPr lang="en-GB" dirty="0"/>
            </a:br>
            <a:r>
              <a:rPr lang="en-GB" dirty="0"/>
              <a:t>ATLAS:</a:t>
            </a:r>
          </a:p>
        </p:txBody>
      </p:sp>
      <p:cxnSp>
        <p:nvCxnSpPr>
          <p:cNvPr id="9" name="Straight Connector 8"/>
          <p:cNvCxnSpPr>
            <a:cxnSpLocks/>
          </p:cNvCxnSpPr>
          <p:nvPr/>
        </p:nvCxnSpPr>
        <p:spPr>
          <a:xfrm flipV="1">
            <a:off x="6800593" y="589300"/>
            <a:ext cx="40640" cy="29053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8993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1A01372-4E53-F008-4881-605C512BA929}"/>
              </a:ext>
            </a:extLst>
          </p:cNvPr>
          <p:cNvPicPr>
            <a:picLocks noChangeAspect="1"/>
          </p:cNvPicPr>
          <p:nvPr/>
        </p:nvPicPr>
        <p:blipFill>
          <a:blip r:embed="rId3"/>
          <a:stretch>
            <a:fillRect/>
          </a:stretch>
        </p:blipFill>
        <p:spPr>
          <a:xfrm>
            <a:off x="1443089" y="489800"/>
            <a:ext cx="8215017" cy="5798835"/>
          </a:xfrm>
          <a:prstGeom prst="rect">
            <a:avLst/>
          </a:prstGeom>
        </p:spPr>
      </p:pic>
      <p:sp>
        <p:nvSpPr>
          <p:cNvPr id="2" name="Title 1"/>
          <p:cNvSpPr>
            <a:spLocks noGrp="1"/>
          </p:cNvSpPr>
          <p:nvPr>
            <p:ph type="title"/>
          </p:nvPr>
        </p:nvSpPr>
        <p:spPr>
          <a:xfrm>
            <a:off x="1948286" y="138793"/>
            <a:ext cx="8226854" cy="940443"/>
          </a:xfrm>
        </p:spPr>
        <p:txBody>
          <a:bodyPr/>
          <a:lstStyle/>
          <a:p>
            <a:r>
              <a:rPr lang="en-GB" dirty="0">
                <a:solidFill>
                  <a:srgbClr val="0000FF"/>
                </a:solidFill>
              </a:rPr>
              <a:t>The LHC Experiments</a:t>
            </a:r>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a:t>
            </a:fld>
            <a:endParaRPr lang="en-US" dirty="0"/>
          </a:p>
        </p:txBody>
      </p:sp>
      <p:sp>
        <p:nvSpPr>
          <p:cNvPr id="8" name="TextBox 7"/>
          <p:cNvSpPr txBox="1"/>
          <p:nvPr/>
        </p:nvSpPr>
        <p:spPr>
          <a:xfrm>
            <a:off x="4830153" y="2079532"/>
            <a:ext cx="970181" cy="370370"/>
          </a:xfrm>
          <a:prstGeom prst="rect">
            <a:avLst/>
          </a:prstGeom>
          <a:solidFill>
            <a:schemeClr val="bg1">
              <a:lumMod val="95000"/>
            </a:schemeClr>
          </a:solidFill>
          <a:ln w="19050">
            <a:solidFill>
              <a:schemeClr val="tx1"/>
            </a:solidFill>
            <a:round/>
            <a:headEnd/>
            <a:tailEnd/>
          </a:ln>
          <a:effectLst/>
        </p:spPr>
        <p:txBody>
          <a:bodyPr wrap="none" lIns="8164" tIns="25994" rIns="8164" bIns="8164" anchor="ctr"/>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1600" b="0" dirty="0">
                <a:solidFill>
                  <a:schemeClr val="accent6">
                    <a:lumMod val="50000"/>
                  </a:schemeClr>
                </a:solidFill>
                <a:latin typeface="+mn-lt"/>
              </a:rPr>
              <a:t>Geneva</a:t>
            </a:r>
            <a:endParaRPr lang="en-US" sz="1600" b="0" dirty="0">
              <a:solidFill>
                <a:schemeClr val="accent6">
                  <a:lumMod val="50000"/>
                </a:schemeClr>
              </a:solidFill>
              <a:latin typeface="+mn-lt"/>
            </a:endParaRPr>
          </a:p>
        </p:txBody>
      </p:sp>
      <p:grpSp>
        <p:nvGrpSpPr>
          <p:cNvPr id="20" name="Group 19"/>
          <p:cNvGrpSpPr/>
          <p:nvPr/>
        </p:nvGrpSpPr>
        <p:grpSpPr>
          <a:xfrm>
            <a:off x="198176" y="1237847"/>
            <a:ext cx="4640472" cy="3118176"/>
            <a:chOff x="211108" y="1051432"/>
            <a:chExt cx="4640472" cy="3118176"/>
          </a:xfrm>
        </p:grpSpPr>
        <p:grpSp>
          <p:nvGrpSpPr>
            <p:cNvPr id="25" name="Group 24"/>
            <p:cNvGrpSpPr/>
            <p:nvPr/>
          </p:nvGrpSpPr>
          <p:grpSpPr>
            <a:xfrm>
              <a:off x="211108" y="1051432"/>
              <a:ext cx="2123744" cy="2116969"/>
              <a:chOff x="361481" y="1209362"/>
              <a:chExt cx="2123744" cy="2116969"/>
            </a:xfrm>
          </p:grpSpPr>
          <p:sp>
            <p:nvSpPr>
              <p:cNvPr id="10" name="TextBox 9"/>
              <p:cNvSpPr txBox="1"/>
              <p:nvPr/>
            </p:nvSpPr>
            <p:spPr>
              <a:xfrm>
                <a:off x="361481" y="1209362"/>
                <a:ext cx="2123744" cy="2116969"/>
              </a:xfrm>
              <a:prstGeom prst="rect">
                <a:avLst/>
              </a:prstGeom>
              <a:solidFill>
                <a:schemeClr val="bg1">
                  <a:lumMod val="95000"/>
                </a:schemeClr>
              </a:solidFill>
              <a:ln w="28575">
                <a:solidFill>
                  <a:srgbClr val="0000FF"/>
                </a:solidFill>
                <a:round/>
                <a:headEnd/>
                <a:tailEnd/>
              </a:ln>
              <a:effectLst/>
            </p:spPr>
            <p:txBody>
              <a:bodyPr wrap="none" lIns="8164" tIns="25994" rIns="8164" bIns="8164" anchor="b"/>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3000" dirty="0" err="1">
                    <a:latin typeface="+mn-lt"/>
                    <a:ea typeface="+mn-ea"/>
                    <a:cs typeface="+mn-cs"/>
                  </a:rPr>
                  <a:t>LHCb</a:t>
                </a:r>
                <a:endParaRPr lang="en-US" sz="3000" dirty="0">
                  <a:latin typeface="+mn-lt"/>
                  <a:ea typeface="+mn-ea"/>
                  <a:cs typeface="+mn-cs"/>
                </a:endParaRPr>
              </a:p>
            </p:txBody>
          </p:sp>
          <p:pic>
            <p:nvPicPr>
              <p:cNvPr id="9" name="Picture 6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61481" y="1338786"/>
                <a:ext cx="1940500" cy="1485714"/>
              </a:xfrm>
              <a:prstGeom prst="rect">
                <a:avLst/>
              </a:prstGeom>
              <a:noFill/>
              <a:ln>
                <a:noFill/>
              </a:ln>
            </p:spPr>
          </p:pic>
        </p:grpSp>
        <p:sp>
          <p:nvSpPr>
            <p:cNvPr id="23" name="Oval 12"/>
            <p:cNvSpPr>
              <a:spLocks noChangeArrowheads="1"/>
            </p:cNvSpPr>
            <p:nvPr/>
          </p:nvSpPr>
          <p:spPr bwMode="auto">
            <a:xfrm>
              <a:off x="4087859" y="3678462"/>
              <a:ext cx="763721" cy="491146"/>
            </a:xfrm>
            <a:prstGeom prst="ellipse">
              <a:avLst/>
            </a:prstGeom>
            <a:noFill/>
            <a:ln w="38100" algn="ctr">
              <a:solidFill>
                <a:srgbClr val="0000FF"/>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4" name="Line 13"/>
            <p:cNvSpPr>
              <a:spLocks noChangeShapeType="1"/>
            </p:cNvSpPr>
            <p:nvPr/>
          </p:nvSpPr>
          <p:spPr bwMode="auto">
            <a:xfrm>
              <a:off x="1975245" y="2666570"/>
              <a:ext cx="2123744" cy="1152031"/>
            </a:xfrm>
            <a:prstGeom prst="line">
              <a:avLst/>
            </a:prstGeom>
            <a:noFill/>
            <a:ln w="38100">
              <a:solidFill>
                <a:srgbClr val="0000FF"/>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grpSp>
      <p:grpSp>
        <p:nvGrpSpPr>
          <p:cNvPr id="11" name="Group 10"/>
          <p:cNvGrpSpPr/>
          <p:nvPr/>
        </p:nvGrpSpPr>
        <p:grpSpPr>
          <a:xfrm>
            <a:off x="5875878" y="401977"/>
            <a:ext cx="6142973" cy="3883043"/>
            <a:chOff x="6226682" y="803335"/>
            <a:chExt cx="6142973" cy="3883043"/>
          </a:xfrm>
        </p:grpSpPr>
        <p:grpSp>
          <p:nvGrpSpPr>
            <p:cNvPr id="21" name="Group 20"/>
            <p:cNvGrpSpPr/>
            <p:nvPr/>
          </p:nvGrpSpPr>
          <p:grpSpPr>
            <a:xfrm>
              <a:off x="9309642" y="803335"/>
              <a:ext cx="3060013" cy="2233371"/>
              <a:chOff x="6492521" y="774501"/>
              <a:chExt cx="3060013" cy="2233371"/>
            </a:xfrm>
          </p:grpSpPr>
          <p:sp>
            <p:nvSpPr>
              <p:cNvPr id="13" name="TextBox 12"/>
              <p:cNvSpPr txBox="1"/>
              <p:nvPr/>
            </p:nvSpPr>
            <p:spPr>
              <a:xfrm>
                <a:off x="6496106" y="1085611"/>
                <a:ext cx="3056428" cy="1922261"/>
              </a:xfrm>
              <a:prstGeom prst="rect">
                <a:avLst/>
              </a:prstGeom>
              <a:solidFill>
                <a:schemeClr val="bg1">
                  <a:lumMod val="95000"/>
                </a:schemeClr>
              </a:solidFill>
              <a:ln w="28575">
                <a:solidFill>
                  <a:srgbClr val="0000FF"/>
                </a:solidFill>
                <a:round/>
                <a:headEnd/>
                <a:tailEnd/>
              </a:ln>
              <a:effectLst/>
            </p:spPr>
            <p:txBody>
              <a:bodyPr wrap="none" lIns="8164" tIns="25994" rIns="8164" bIns="8164" anchor="b"/>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3000" dirty="0">
                    <a:latin typeface="+mn-lt"/>
                    <a:ea typeface="+mn-ea"/>
                    <a:cs typeface="+mn-cs"/>
                  </a:rPr>
                  <a:t>ATLAS</a:t>
                </a:r>
                <a:endParaRPr lang="en-US" sz="3000" dirty="0">
                  <a:latin typeface="+mn-lt"/>
                  <a:ea typeface="+mn-ea"/>
                  <a:cs typeface="+mn-cs"/>
                </a:endParaRPr>
              </a:p>
            </p:txBody>
          </p:sp>
          <p:pic>
            <p:nvPicPr>
              <p:cNvPr id="14" name="Picture 612"/>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492521" y="774501"/>
                <a:ext cx="2971799" cy="2224834"/>
              </a:xfrm>
              <a:prstGeom prst="rect">
                <a:avLst/>
              </a:prstGeom>
              <a:noFill/>
            </p:spPr>
          </p:pic>
        </p:grpSp>
        <p:sp>
          <p:nvSpPr>
            <p:cNvPr id="28" name="Oval 12"/>
            <p:cNvSpPr>
              <a:spLocks noChangeArrowheads="1"/>
            </p:cNvSpPr>
            <p:nvPr/>
          </p:nvSpPr>
          <p:spPr bwMode="auto">
            <a:xfrm>
              <a:off x="6226682" y="4182322"/>
              <a:ext cx="745893" cy="504056"/>
            </a:xfrm>
            <a:prstGeom prst="ellipse">
              <a:avLst/>
            </a:prstGeom>
            <a:noFill/>
            <a:ln w="38100" algn="ctr">
              <a:solidFill>
                <a:srgbClr val="0000FF"/>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9" name="Line 13"/>
            <p:cNvSpPr>
              <a:spLocks noChangeShapeType="1"/>
            </p:cNvSpPr>
            <p:nvPr/>
          </p:nvSpPr>
          <p:spPr bwMode="auto">
            <a:xfrm flipH="1">
              <a:off x="6901936" y="2851260"/>
              <a:ext cx="3138427" cy="1372837"/>
            </a:xfrm>
            <a:prstGeom prst="line">
              <a:avLst/>
            </a:prstGeom>
            <a:noFill/>
            <a:ln w="38100">
              <a:solidFill>
                <a:srgbClr val="0000FF"/>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grpSp>
      <p:grpSp>
        <p:nvGrpSpPr>
          <p:cNvPr id="3" name="Group 2"/>
          <p:cNvGrpSpPr/>
          <p:nvPr/>
        </p:nvGrpSpPr>
        <p:grpSpPr>
          <a:xfrm>
            <a:off x="6912101" y="3890455"/>
            <a:ext cx="4664381" cy="1922261"/>
            <a:chOff x="7213312" y="4098504"/>
            <a:chExt cx="4664381" cy="1922261"/>
          </a:xfrm>
        </p:grpSpPr>
        <p:grpSp>
          <p:nvGrpSpPr>
            <p:cNvPr id="22" name="Group 21"/>
            <p:cNvGrpSpPr/>
            <p:nvPr/>
          </p:nvGrpSpPr>
          <p:grpSpPr>
            <a:xfrm>
              <a:off x="8821265" y="4098504"/>
              <a:ext cx="3056428" cy="1922261"/>
              <a:chOff x="5879558" y="4807975"/>
              <a:chExt cx="3056428" cy="1922261"/>
            </a:xfrm>
          </p:grpSpPr>
          <p:sp>
            <p:nvSpPr>
              <p:cNvPr id="15" name="TextBox 14"/>
              <p:cNvSpPr txBox="1"/>
              <p:nvPr/>
            </p:nvSpPr>
            <p:spPr>
              <a:xfrm>
                <a:off x="5879558" y="4807975"/>
                <a:ext cx="3056428" cy="1922261"/>
              </a:xfrm>
              <a:prstGeom prst="rect">
                <a:avLst/>
              </a:prstGeom>
              <a:solidFill>
                <a:schemeClr val="bg1">
                  <a:lumMod val="95000"/>
                </a:schemeClr>
              </a:solidFill>
              <a:ln w="28575">
                <a:solidFill>
                  <a:srgbClr val="0000FF"/>
                </a:solidFill>
                <a:round/>
                <a:headEnd/>
                <a:tailEnd/>
              </a:ln>
              <a:effectLst/>
            </p:spPr>
            <p:txBody>
              <a:bodyPr wrap="none" lIns="8164" tIns="25994" rIns="8164" bIns="8164" anchor="b"/>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3000" dirty="0">
                    <a:solidFill>
                      <a:schemeClr val="tx1"/>
                    </a:solidFill>
                    <a:latin typeface="+mn-lt"/>
                    <a:ea typeface="+mn-ea"/>
                    <a:cs typeface="+mn-cs"/>
                  </a:rPr>
                  <a:t>     </a:t>
                </a:r>
                <a:r>
                  <a:rPr lang="en-GB" sz="3000" dirty="0">
                    <a:latin typeface="+mn-lt"/>
                    <a:ea typeface="+mn-ea"/>
                    <a:cs typeface="+mn-cs"/>
                  </a:rPr>
                  <a:t>ALICE</a:t>
                </a:r>
                <a:endParaRPr lang="en-US" sz="3000" dirty="0">
                  <a:latin typeface="+mn-lt"/>
                  <a:ea typeface="+mn-ea"/>
                  <a:cs typeface="+mn-cs"/>
                </a:endParaRPr>
              </a:p>
            </p:txBody>
          </p:sp>
          <p:pic>
            <p:nvPicPr>
              <p:cNvPr id="16" name="Picture 614"/>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140445" y="4966434"/>
                <a:ext cx="2401756" cy="1605344"/>
              </a:xfrm>
              <a:prstGeom prst="rect">
                <a:avLst/>
              </a:prstGeom>
              <a:noFill/>
            </p:spPr>
          </p:pic>
        </p:grpSp>
        <p:sp>
          <p:nvSpPr>
            <p:cNvPr id="31" name="Oval 12"/>
            <p:cNvSpPr>
              <a:spLocks noChangeArrowheads="1"/>
            </p:cNvSpPr>
            <p:nvPr/>
          </p:nvSpPr>
          <p:spPr bwMode="auto">
            <a:xfrm>
              <a:off x="7213312" y="4328842"/>
              <a:ext cx="955375" cy="570724"/>
            </a:xfrm>
            <a:prstGeom prst="ellipse">
              <a:avLst/>
            </a:prstGeom>
            <a:noFill/>
            <a:ln w="38100" algn="ctr">
              <a:solidFill>
                <a:srgbClr val="0000FF"/>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2" name="Line 13"/>
            <p:cNvSpPr>
              <a:spLocks noChangeShapeType="1"/>
            </p:cNvSpPr>
            <p:nvPr/>
          </p:nvSpPr>
          <p:spPr bwMode="auto">
            <a:xfrm flipH="1" flipV="1">
              <a:off x="8124461" y="4715312"/>
              <a:ext cx="1086080" cy="342712"/>
            </a:xfrm>
            <a:prstGeom prst="line">
              <a:avLst/>
            </a:prstGeom>
            <a:noFill/>
            <a:ln w="38100">
              <a:solidFill>
                <a:srgbClr val="0000FF"/>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grpSp>
      <p:grpSp>
        <p:nvGrpSpPr>
          <p:cNvPr id="12" name="Group 11"/>
          <p:cNvGrpSpPr/>
          <p:nvPr/>
        </p:nvGrpSpPr>
        <p:grpSpPr>
          <a:xfrm>
            <a:off x="217932" y="4287133"/>
            <a:ext cx="4561331" cy="1922261"/>
            <a:chOff x="217856" y="4029098"/>
            <a:chExt cx="4561331" cy="1922261"/>
          </a:xfrm>
        </p:grpSpPr>
        <p:grpSp>
          <p:nvGrpSpPr>
            <p:cNvPr id="19" name="Group 18"/>
            <p:cNvGrpSpPr/>
            <p:nvPr/>
          </p:nvGrpSpPr>
          <p:grpSpPr>
            <a:xfrm>
              <a:off x="217856" y="4029098"/>
              <a:ext cx="2722510" cy="1922261"/>
              <a:chOff x="81239" y="4014758"/>
              <a:chExt cx="2722510" cy="1922261"/>
            </a:xfrm>
          </p:grpSpPr>
          <p:sp>
            <p:nvSpPr>
              <p:cNvPr id="17" name="TextBox 16"/>
              <p:cNvSpPr txBox="1"/>
              <p:nvPr/>
            </p:nvSpPr>
            <p:spPr>
              <a:xfrm>
                <a:off x="81239" y="4014758"/>
                <a:ext cx="2722510" cy="1922261"/>
              </a:xfrm>
              <a:prstGeom prst="rect">
                <a:avLst/>
              </a:prstGeom>
              <a:solidFill>
                <a:schemeClr val="bg1">
                  <a:lumMod val="95000"/>
                </a:schemeClr>
              </a:solidFill>
              <a:ln w="28575">
                <a:solidFill>
                  <a:srgbClr val="0000FF"/>
                </a:solidFill>
                <a:round/>
                <a:headEnd/>
                <a:tailEnd/>
              </a:ln>
              <a:effectLst/>
            </p:spPr>
            <p:txBody>
              <a:bodyPr wrap="none" lIns="8164" tIns="25994" rIns="8164" bIns="8164" anchor="b"/>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3000" dirty="0">
                    <a:latin typeface="+mn-lt"/>
                    <a:ea typeface="+mn-ea"/>
                    <a:cs typeface="+mn-cs"/>
                  </a:rPr>
                  <a:t>CMS</a:t>
                </a:r>
                <a:r>
                  <a:rPr lang="en-GB" sz="3000" dirty="0">
                    <a:solidFill>
                      <a:schemeClr val="tx1"/>
                    </a:solidFill>
                    <a:latin typeface="+mn-lt"/>
                    <a:ea typeface="+mn-ea"/>
                    <a:cs typeface="+mn-cs"/>
                  </a:rPr>
                  <a:t>           </a:t>
                </a:r>
                <a:endParaRPr lang="en-US" sz="3000" dirty="0">
                  <a:solidFill>
                    <a:schemeClr val="tx1"/>
                  </a:solidFill>
                  <a:latin typeface="+mn-lt"/>
                  <a:ea typeface="+mn-ea"/>
                  <a:cs typeface="+mn-cs"/>
                </a:endParaRPr>
              </a:p>
            </p:txBody>
          </p:sp>
          <p:pic>
            <p:nvPicPr>
              <p:cNvPr id="18" name="Picture 613"/>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a:xfrm>
                <a:off x="171910" y="4097960"/>
                <a:ext cx="2476190" cy="1638095"/>
              </a:xfrm>
              <a:prstGeom prst="rect">
                <a:avLst/>
              </a:prstGeom>
              <a:noFill/>
            </p:spPr>
          </p:pic>
        </p:grpSp>
        <p:sp>
          <p:nvSpPr>
            <p:cNvPr id="34" name="Oval 12"/>
            <p:cNvSpPr>
              <a:spLocks noChangeArrowheads="1"/>
            </p:cNvSpPr>
            <p:nvPr/>
          </p:nvSpPr>
          <p:spPr bwMode="auto">
            <a:xfrm>
              <a:off x="3959038" y="4903710"/>
              <a:ext cx="820149" cy="491146"/>
            </a:xfrm>
            <a:prstGeom prst="ellipse">
              <a:avLst/>
            </a:prstGeom>
            <a:noFill/>
            <a:ln w="38100" algn="ctr">
              <a:solidFill>
                <a:srgbClr val="0000FF"/>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35" name="Line 13"/>
            <p:cNvSpPr>
              <a:spLocks noChangeShapeType="1"/>
            </p:cNvSpPr>
            <p:nvPr/>
          </p:nvSpPr>
          <p:spPr bwMode="auto">
            <a:xfrm flipV="1">
              <a:off x="2784717" y="5232695"/>
              <a:ext cx="1174321" cy="165728"/>
            </a:xfrm>
            <a:prstGeom prst="line">
              <a:avLst/>
            </a:prstGeom>
            <a:noFill/>
            <a:ln w="38100">
              <a:solidFill>
                <a:srgbClr val="0000FF"/>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grpSp>
      <p:sp>
        <p:nvSpPr>
          <p:cNvPr id="30" name="TextBox 29">
            <a:extLst>
              <a:ext uri="{FF2B5EF4-FFF2-40B4-BE49-F238E27FC236}">
                <a16:creationId xmlns:a16="http://schemas.microsoft.com/office/drawing/2014/main" id="{EAF2A707-EACA-4270-AF2C-AD5A9007C9D3}"/>
              </a:ext>
            </a:extLst>
          </p:cNvPr>
          <p:cNvSpPr txBox="1"/>
          <p:nvPr/>
        </p:nvSpPr>
        <p:spPr>
          <a:xfrm>
            <a:off x="4395837" y="1376122"/>
            <a:ext cx="673775" cy="298096"/>
          </a:xfrm>
          <a:prstGeom prst="rect">
            <a:avLst/>
          </a:prstGeom>
          <a:solidFill>
            <a:schemeClr val="bg1">
              <a:lumMod val="95000"/>
            </a:schemeClr>
          </a:solidFill>
          <a:ln w="19050">
            <a:solidFill>
              <a:schemeClr val="tx1"/>
            </a:solidFill>
            <a:round/>
            <a:headEnd/>
            <a:tailEnd/>
          </a:ln>
          <a:effectLst/>
        </p:spPr>
        <p:txBody>
          <a:bodyPr wrap="none" lIns="8164" tIns="25994" rIns="8164" bIns="8164" anchor="ctr"/>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1600" b="0" dirty="0">
                <a:solidFill>
                  <a:schemeClr val="accent6">
                    <a:lumMod val="50000"/>
                  </a:schemeClr>
                </a:solidFill>
                <a:latin typeface="+mn-lt"/>
              </a:rPr>
              <a:t>Alps</a:t>
            </a:r>
            <a:endParaRPr lang="en-US" sz="1600" b="0" dirty="0">
              <a:solidFill>
                <a:schemeClr val="accent6">
                  <a:lumMod val="50000"/>
                </a:schemeClr>
              </a:solidFill>
              <a:latin typeface="+mn-lt"/>
            </a:endParaRPr>
          </a:p>
        </p:txBody>
      </p:sp>
      <p:sp>
        <p:nvSpPr>
          <p:cNvPr id="33" name="TextBox 32">
            <a:extLst>
              <a:ext uri="{FF2B5EF4-FFF2-40B4-BE49-F238E27FC236}">
                <a16:creationId xmlns:a16="http://schemas.microsoft.com/office/drawing/2014/main" id="{08751DA1-F656-7D78-9DC8-06BD2CB91E67}"/>
              </a:ext>
            </a:extLst>
          </p:cNvPr>
          <p:cNvSpPr txBox="1"/>
          <p:nvPr/>
        </p:nvSpPr>
        <p:spPr>
          <a:xfrm>
            <a:off x="6115831" y="1951134"/>
            <a:ext cx="970181" cy="370370"/>
          </a:xfrm>
          <a:prstGeom prst="rect">
            <a:avLst/>
          </a:prstGeom>
          <a:solidFill>
            <a:schemeClr val="bg1">
              <a:lumMod val="95000"/>
            </a:schemeClr>
          </a:solidFill>
          <a:ln w="19050">
            <a:solidFill>
              <a:schemeClr val="tx1"/>
            </a:solidFill>
            <a:round/>
            <a:headEnd/>
            <a:tailEnd/>
          </a:ln>
          <a:effectLst/>
        </p:spPr>
        <p:txBody>
          <a:bodyPr wrap="none" lIns="8164" tIns="25994" rIns="8164" bIns="8164" anchor="ctr"/>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1600" b="0" dirty="0">
                <a:solidFill>
                  <a:schemeClr val="accent6">
                    <a:lumMod val="50000"/>
                  </a:schemeClr>
                </a:solidFill>
                <a:latin typeface="+mn-lt"/>
              </a:rPr>
              <a:t>CERN</a:t>
            </a:r>
            <a:endParaRPr lang="en-US" sz="1600" b="0" dirty="0">
              <a:solidFill>
                <a:schemeClr val="accent6">
                  <a:lumMod val="50000"/>
                </a:schemeClr>
              </a:solidFill>
              <a:latin typeface="+mn-lt"/>
            </a:endParaRPr>
          </a:p>
        </p:txBody>
      </p:sp>
    </p:spTree>
    <p:extLst>
      <p:ext uri="{BB962C8B-B14F-4D97-AF65-F5344CB8AC3E}">
        <p14:creationId xmlns:p14="http://schemas.microsoft.com/office/powerpoint/2010/main" val="179700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Phase 2 upgrades – High </a:t>
            </a:r>
            <a:r>
              <a:rPr lang="en-GB" dirty="0" err="1"/>
              <a:t>Lumi</a:t>
            </a:r>
            <a:r>
              <a:rPr lang="en-GB" dirty="0"/>
              <a:t> LHC</a:t>
            </a:r>
          </a:p>
        </p:txBody>
      </p:sp>
      <p:sp>
        <p:nvSpPr>
          <p:cNvPr id="3" name="Content Placeholder 2"/>
          <p:cNvSpPr>
            <a:spLocks noGrp="1"/>
          </p:cNvSpPr>
          <p:nvPr>
            <p:ph idx="1"/>
          </p:nvPr>
        </p:nvSpPr>
        <p:spPr>
          <a:xfrm>
            <a:off x="609601" y="1325608"/>
            <a:ext cx="4240696" cy="1799256"/>
          </a:xfrm>
        </p:spPr>
        <p:txBody>
          <a:bodyPr/>
          <a:lstStyle/>
          <a:p>
            <a:endParaRPr lang="en-GB"/>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40</a:t>
            </a:fld>
            <a:endParaRPr lang="en-US" dirty="0"/>
          </a:p>
        </p:txBody>
      </p:sp>
      <p:pic>
        <p:nvPicPr>
          <p:cNvPr id="7" name="Picture 6"/>
          <p:cNvPicPr>
            <a:picLocks noChangeAspect="1"/>
          </p:cNvPicPr>
          <p:nvPr/>
        </p:nvPicPr>
        <p:blipFill>
          <a:blip r:embed="rId3"/>
          <a:stretch>
            <a:fillRect/>
          </a:stretch>
        </p:blipFill>
        <p:spPr>
          <a:xfrm>
            <a:off x="372287" y="1169350"/>
            <a:ext cx="5580719" cy="3911027"/>
          </a:xfrm>
          <a:prstGeom prst="rect">
            <a:avLst/>
          </a:prstGeom>
        </p:spPr>
      </p:pic>
      <p:grpSp>
        <p:nvGrpSpPr>
          <p:cNvPr id="8" name="Group 7"/>
          <p:cNvGrpSpPr/>
          <p:nvPr/>
        </p:nvGrpSpPr>
        <p:grpSpPr>
          <a:xfrm>
            <a:off x="372288" y="1081378"/>
            <a:ext cx="5879102" cy="4116264"/>
            <a:chOff x="111213" y="2588200"/>
            <a:chExt cx="7442801" cy="3762344"/>
          </a:xfrm>
          <a:noFill/>
        </p:grpSpPr>
        <p:sp>
          <p:nvSpPr>
            <p:cNvPr id="9" name="Rounded Rectangle 8">
              <a:extLst>
                <a:ext uri="{FF2B5EF4-FFF2-40B4-BE49-F238E27FC236}">
                  <a16:creationId xmlns:a16="http://schemas.microsoft.com/office/drawing/2014/main" id="{85E4EC4B-3923-E24F-958B-B6D2B5905D72}"/>
                </a:ext>
              </a:extLst>
            </p:cNvPr>
            <p:cNvSpPr/>
            <p:nvPr/>
          </p:nvSpPr>
          <p:spPr>
            <a:xfrm>
              <a:off x="111213" y="2588200"/>
              <a:ext cx="7442801" cy="3762344"/>
            </a:xfrm>
            <a:prstGeom prst="roundRect">
              <a:avLst>
                <a:gd name="adj" fmla="val 5149"/>
              </a:avLst>
            </a:prstGeom>
            <a:grp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t>
              </a:r>
            </a:p>
          </p:txBody>
        </p:sp>
        <p:sp>
          <p:nvSpPr>
            <p:cNvPr id="10" name="Rectangle 11"/>
            <p:cNvSpPr>
              <a:spLocks noChangeArrowheads="1"/>
            </p:cNvSpPr>
            <p:nvPr/>
          </p:nvSpPr>
          <p:spPr bwMode="auto">
            <a:xfrm>
              <a:off x="2141520" y="3352076"/>
              <a:ext cx="243336" cy="251922"/>
            </a:xfrm>
            <a:prstGeom prst="rect">
              <a:avLst/>
            </a:prstGeom>
            <a:grp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l"/>
              <a:endParaRPr lang="en-AU" altLang="en-US" sz="1000" b="0" dirty="0">
                <a:solidFill>
                  <a:schemeClr val="tx1"/>
                </a:solidFill>
              </a:endParaRPr>
            </a:p>
          </p:txBody>
        </p:sp>
      </p:grpSp>
      <p:pic>
        <p:nvPicPr>
          <p:cNvPr id="11" name="Picture 10"/>
          <p:cNvPicPr>
            <a:picLocks noChangeAspect="1"/>
          </p:cNvPicPr>
          <p:nvPr/>
        </p:nvPicPr>
        <p:blipFill>
          <a:blip r:embed="rId4"/>
          <a:stretch>
            <a:fillRect/>
          </a:stretch>
        </p:blipFill>
        <p:spPr>
          <a:xfrm>
            <a:off x="6312898" y="1555193"/>
            <a:ext cx="5453075" cy="2968681"/>
          </a:xfrm>
          <a:prstGeom prst="rect">
            <a:avLst/>
          </a:prstGeom>
        </p:spPr>
      </p:pic>
      <p:sp>
        <p:nvSpPr>
          <p:cNvPr id="12" name="TextBox 11"/>
          <p:cNvSpPr txBox="1"/>
          <p:nvPr/>
        </p:nvSpPr>
        <p:spPr>
          <a:xfrm>
            <a:off x="6686382" y="1110907"/>
            <a:ext cx="2893741" cy="400110"/>
          </a:xfrm>
          <a:prstGeom prst="rect">
            <a:avLst/>
          </a:prstGeom>
          <a:noFill/>
        </p:spPr>
        <p:txBody>
          <a:bodyPr wrap="none" rtlCol="0">
            <a:spAutoFit/>
          </a:bodyPr>
          <a:lstStyle/>
          <a:p>
            <a:r>
              <a:rPr lang="en-GB" sz="2000" b="1" dirty="0"/>
              <a:t>CMS Phase-2 upgrade</a:t>
            </a:r>
          </a:p>
        </p:txBody>
      </p:sp>
      <p:grpSp>
        <p:nvGrpSpPr>
          <p:cNvPr id="13" name="Group 12"/>
          <p:cNvGrpSpPr/>
          <p:nvPr/>
        </p:nvGrpSpPr>
        <p:grpSpPr>
          <a:xfrm>
            <a:off x="6312898" y="1066731"/>
            <a:ext cx="5747557" cy="4116264"/>
            <a:chOff x="111213" y="2588200"/>
            <a:chExt cx="7442801" cy="3762344"/>
          </a:xfrm>
          <a:noFill/>
        </p:grpSpPr>
        <p:sp>
          <p:nvSpPr>
            <p:cNvPr id="14" name="Rounded Rectangle 13">
              <a:extLst>
                <a:ext uri="{FF2B5EF4-FFF2-40B4-BE49-F238E27FC236}">
                  <a16:creationId xmlns:a16="http://schemas.microsoft.com/office/drawing/2014/main" id="{85E4EC4B-3923-E24F-958B-B6D2B5905D72}"/>
                </a:ext>
              </a:extLst>
            </p:cNvPr>
            <p:cNvSpPr/>
            <p:nvPr/>
          </p:nvSpPr>
          <p:spPr>
            <a:xfrm>
              <a:off x="111213" y="2588200"/>
              <a:ext cx="7442801" cy="3762344"/>
            </a:xfrm>
            <a:prstGeom prst="roundRect">
              <a:avLst>
                <a:gd name="adj" fmla="val 5149"/>
              </a:avLst>
            </a:prstGeom>
            <a:grp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t>
              </a:r>
            </a:p>
          </p:txBody>
        </p:sp>
        <p:sp>
          <p:nvSpPr>
            <p:cNvPr id="15" name="Rectangle 11"/>
            <p:cNvSpPr>
              <a:spLocks noChangeArrowheads="1"/>
            </p:cNvSpPr>
            <p:nvPr/>
          </p:nvSpPr>
          <p:spPr bwMode="auto">
            <a:xfrm>
              <a:off x="2141520" y="3352076"/>
              <a:ext cx="243336" cy="251922"/>
            </a:xfrm>
            <a:prstGeom prst="rect">
              <a:avLst/>
            </a:prstGeom>
            <a:grp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l"/>
              <a:endParaRPr lang="en-AU" altLang="en-US" sz="1000" b="0" dirty="0">
                <a:solidFill>
                  <a:schemeClr val="tx1"/>
                </a:solidFill>
              </a:endParaRPr>
            </a:p>
          </p:txBody>
        </p:sp>
      </p:grpSp>
      <p:sp>
        <p:nvSpPr>
          <p:cNvPr id="16" name="Content Placeholder 2"/>
          <p:cNvSpPr txBox="1">
            <a:spLocks/>
          </p:cNvSpPr>
          <p:nvPr/>
        </p:nvSpPr>
        <p:spPr>
          <a:xfrm>
            <a:off x="856735" y="5355991"/>
            <a:ext cx="10879223" cy="370633"/>
          </a:xfrm>
          <a:prstGeom prst="rect">
            <a:avLst/>
          </a:prstGeom>
        </p:spPr>
        <p:txBody>
          <a:bodyPr vert="horz">
            <a:normAutofit fontScale="77500" lnSpcReduction="20000"/>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3" indent="0">
              <a:buNone/>
            </a:pPr>
            <a:r>
              <a:rPr lang="en-GB" b="1" dirty="0"/>
              <a:t>About 800 m</a:t>
            </a:r>
            <a:r>
              <a:rPr lang="en-GB" b="1" baseline="30000" dirty="0"/>
              <a:t>2</a:t>
            </a:r>
            <a:r>
              <a:rPr lang="en-GB" b="1" dirty="0"/>
              <a:t> of silicon sensors for the phase 2 upgrades of ATLAS &amp; CMS (RUN 4 </a:t>
            </a:r>
            <a:r>
              <a:rPr lang="en-GB" b="1" i="1" dirty="0">
                <a:latin typeface="Arial" panose="020B0604020202020204" pitchFamily="34" charset="0"/>
                <a:cs typeface="Arial" panose="020B0604020202020204" pitchFamily="34" charset="0"/>
              </a:rPr>
              <a:t>≥</a:t>
            </a:r>
            <a:r>
              <a:rPr lang="en-GB" b="1" dirty="0"/>
              <a:t> 2029)</a:t>
            </a:r>
          </a:p>
        </p:txBody>
      </p:sp>
      <p:sp>
        <p:nvSpPr>
          <p:cNvPr id="17" name="TextBox 16"/>
          <p:cNvSpPr txBox="1"/>
          <p:nvPr/>
        </p:nvSpPr>
        <p:spPr>
          <a:xfrm>
            <a:off x="1464172" y="5780868"/>
            <a:ext cx="9306970" cy="400110"/>
          </a:xfrm>
          <a:prstGeom prst="rect">
            <a:avLst/>
          </a:prstGeom>
          <a:noFill/>
        </p:spPr>
        <p:txBody>
          <a:bodyPr wrap="square" rtlCol="0">
            <a:spAutoFit/>
          </a:bodyPr>
          <a:lstStyle/>
          <a:p>
            <a:r>
              <a:rPr lang="en-GB" sz="2000" i="1" dirty="0">
                <a:solidFill>
                  <a:srgbClr val="000000"/>
                </a:solidFill>
              </a:rPr>
              <a:t>..and all based on p-type silicon and no longer n-type silicon. Why? … let's see</a:t>
            </a:r>
          </a:p>
        </p:txBody>
      </p:sp>
      <p:sp>
        <p:nvSpPr>
          <p:cNvPr id="18" name="Rounded Rectangle 17"/>
          <p:cNvSpPr/>
          <p:nvPr/>
        </p:nvSpPr>
        <p:spPr>
          <a:xfrm>
            <a:off x="4533662" y="3394684"/>
            <a:ext cx="1318497" cy="840432"/>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ounded Rectangle 18"/>
          <p:cNvSpPr/>
          <p:nvPr/>
        </p:nvSpPr>
        <p:spPr>
          <a:xfrm>
            <a:off x="2177873" y="4610500"/>
            <a:ext cx="1781241" cy="433137"/>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ounded Rectangle 19"/>
          <p:cNvSpPr/>
          <p:nvPr/>
        </p:nvSpPr>
        <p:spPr>
          <a:xfrm>
            <a:off x="8380186" y="3846554"/>
            <a:ext cx="2140227" cy="721496"/>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ounded Rectangle 20"/>
          <p:cNvSpPr/>
          <p:nvPr/>
        </p:nvSpPr>
        <p:spPr>
          <a:xfrm>
            <a:off x="6362162" y="3669401"/>
            <a:ext cx="2018024" cy="652342"/>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ounded Rectangle 21"/>
          <p:cNvSpPr/>
          <p:nvPr/>
        </p:nvSpPr>
        <p:spPr>
          <a:xfrm>
            <a:off x="6362162" y="2980333"/>
            <a:ext cx="1636432" cy="609894"/>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8460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3290"/>
            <a:ext cx="12192000" cy="776327"/>
          </a:xfrm>
        </p:spPr>
        <p:txBody>
          <a:bodyPr>
            <a:noAutofit/>
          </a:bodyPr>
          <a:lstStyle/>
          <a:p>
            <a:pPr algn="ctr"/>
            <a:r>
              <a:rPr lang="en-US" sz="6000" dirty="0"/>
              <a:t>Radiation Damage</a:t>
            </a:r>
            <a:endParaRPr lang="en-GB" sz="6000" dirty="0"/>
          </a:p>
        </p:txBody>
      </p:sp>
      <p:sp>
        <p:nvSpPr>
          <p:cNvPr id="3" name="Content Placeholder 2"/>
          <p:cNvSpPr>
            <a:spLocks noGrp="1"/>
          </p:cNvSpPr>
          <p:nvPr>
            <p:ph idx="1"/>
          </p:nvPr>
        </p:nvSpPr>
        <p:spPr>
          <a:xfrm>
            <a:off x="2854520" y="2347786"/>
            <a:ext cx="6989196" cy="826935"/>
          </a:xfrm>
        </p:spPr>
        <p:txBody>
          <a:bodyPr>
            <a:normAutofit fontScale="85000" lnSpcReduction="10000"/>
          </a:bodyPr>
          <a:lstStyle/>
          <a:p>
            <a:r>
              <a:rPr lang="en-GB" dirty="0"/>
              <a:t>Damage to dielectric layers and interfaces (not covered)</a:t>
            </a:r>
          </a:p>
          <a:p>
            <a:r>
              <a:rPr lang="en-GB" dirty="0"/>
              <a:t>Damage to the semiconductor bulk (introduction)</a:t>
            </a:r>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41</a:t>
            </a:fld>
            <a:endParaRPr lang="en-US" dirty="0"/>
          </a:p>
        </p:txBody>
      </p:sp>
      <p:sp>
        <p:nvSpPr>
          <p:cNvPr id="7" name="TextBox 6">
            <a:extLst>
              <a:ext uri="{FF2B5EF4-FFF2-40B4-BE49-F238E27FC236}">
                <a16:creationId xmlns:a16="http://schemas.microsoft.com/office/drawing/2014/main" id="{228AC3FC-B8CF-925B-B5FE-AB98B79A624B}"/>
              </a:ext>
            </a:extLst>
          </p:cNvPr>
          <p:cNvSpPr txBox="1"/>
          <p:nvPr/>
        </p:nvSpPr>
        <p:spPr>
          <a:xfrm rot="614759">
            <a:off x="5802420" y="4135811"/>
            <a:ext cx="5805576" cy="1815882"/>
          </a:xfrm>
          <a:prstGeom prst="rect">
            <a:avLst/>
          </a:prstGeom>
          <a:noFill/>
        </p:spPr>
        <p:txBody>
          <a:bodyPr wrap="square" rtlCol="0">
            <a:spAutoFit/>
          </a:bodyPr>
          <a:lstStyle/>
          <a:p>
            <a:pPr algn="ctr"/>
            <a:r>
              <a:rPr lang="en-GB" sz="1600" dirty="0"/>
              <a:t>Radiation damage is just one of the many challenges in conceiving a High Energy Physics detector for hadron colliders.</a:t>
            </a:r>
          </a:p>
          <a:p>
            <a:pPr algn="ctr"/>
            <a:r>
              <a:rPr lang="en-GB" sz="1600" dirty="0"/>
              <a:t>Constraints like needs for high granularity, low mass, efficient cooling and low power consumption, low cost, high rate capability, precision timing capability, …. are adding up to the challenge of building a detector.</a:t>
            </a:r>
          </a:p>
        </p:txBody>
      </p:sp>
    </p:spTree>
    <p:extLst>
      <p:ext uri="{BB962C8B-B14F-4D97-AF65-F5344CB8AC3E}">
        <p14:creationId xmlns:p14="http://schemas.microsoft.com/office/powerpoint/2010/main" val="3399130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Motivation and Challenge</a:t>
            </a:r>
            <a:endParaRPr lang="en-GB" dirty="0"/>
          </a:p>
        </p:txBody>
      </p:sp>
      <p:sp>
        <p:nvSpPr>
          <p:cNvPr id="3" name="Content Placeholder 2"/>
          <p:cNvSpPr>
            <a:spLocks noGrp="1"/>
          </p:cNvSpPr>
          <p:nvPr>
            <p:ph idx="1"/>
          </p:nvPr>
        </p:nvSpPr>
        <p:spPr>
          <a:xfrm>
            <a:off x="693028" y="834494"/>
            <a:ext cx="4731027" cy="3690847"/>
          </a:xfrm>
        </p:spPr>
        <p:txBody>
          <a:bodyPr>
            <a:noAutofit/>
          </a:bodyPr>
          <a:lstStyle/>
          <a:p>
            <a:pPr marL="36513" indent="0" algn="ctr">
              <a:lnSpc>
                <a:spcPct val="120000"/>
              </a:lnSpc>
              <a:buNone/>
            </a:pPr>
            <a:r>
              <a:rPr lang="en-GB" sz="1800" dirty="0">
                <a:solidFill>
                  <a:srgbClr val="000000"/>
                </a:solidFill>
              </a:rPr>
              <a:t>Silicon detectors upgrades and operation</a:t>
            </a:r>
            <a:br>
              <a:rPr lang="en-GB" sz="1800" dirty="0">
                <a:solidFill>
                  <a:srgbClr val="000000"/>
                </a:solidFill>
              </a:rPr>
            </a:br>
            <a:r>
              <a:rPr lang="en-GB" sz="1800" dirty="0">
                <a:solidFill>
                  <a:srgbClr val="000000"/>
                </a:solidFill>
              </a:rPr>
              <a:t>- Radiation Hardness -</a:t>
            </a:r>
            <a:endParaRPr lang="en-GB" sz="1000" dirty="0"/>
          </a:p>
          <a:p>
            <a:r>
              <a:rPr lang="en-GB" sz="1600" b="1" dirty="0"/>
              <a:t>LHC operation</a:t>
            </a:r>
          </a:p>
          <a:p>
            <a:r>
              <a:rPr lang="en-GB" sz="1600" b="1" dirty="0"/>
              <a:t>HL-LHC (High Luminosity LHC)</a:t>
            </a:r>
          </a:p>
          <a:p>
            <a:pPr lvl="1"/>
            <a:r>
              <a:rPr lang="en-GB" sz="1400" dirty="0"/>
              <a:t>detector developments for HL-LHC</a:t>
            </a:r>
          </a:p>
          <a:p>
            <a:pPr lvl="2"/>
            <a:r>
              <a:rPr lang="en-GB" sz="1400" dirty="0"/>
              <a:t>starting after LS3 (~2026-28);  </a:t>
            </a:r>
          </a:p>
          <a:p>
            <a:pPr lvl="2"/>
            <a:r>
              <a:rPr lang="en-GB" sz="1400" dirty="0"/>
              <a:t>expect 4000 fb</a:t>
            </a:r>
            <a:r>
              <a:rPr lang="en-GB" sz="1400" baseline="30000" dirty="0"/>
              <a:t>-1</a:t>
            </a:r>
            <a:r>
              <a:rPr lang="en-GB" sz="1400" dirty="0"/>
              <a:t> (nominal LHC was 300 fb</a:t>
            </a:r>
            <a:r>
              <a:rPr lang="en-GB" sz="1400" baseline="30000" dirty="0"/>
              <a:t>-1</a:t>
            </a:r>
            <a:r>
              <a:rPr lang="en-GB" sz="1400" dirty="0"/>
              <a:t>)</a:t>
            </a:r>
          </a:p>
          <a:p>
            <a:r>
              <a:rPr lang="en-GB" sz="1600" b="1" dirty="0"/>
              <a:t>HL-LHC operation &amp; upgrades</a:t>
            </a:r>
          </a:p>
          <a:p>
            <a:pPr lvl="1"/>
            <a:r>
              <a:rPr lang="en-GB" sz="1400" dirty="0"/>
              <a:t>operation of HL-LHC </a:t>
            </a:r>
          </a:p>
          <a:p>
            <a:pPr lvl="2"/>
            <a:r>
              <a:rPr lang="en-GB" sz="1400" dirty="0"/>
              <a:t>damage modelling, evaluation, mitigation</a:t>
            </a:r>
          </a:p>
          <a:p>
            <a:pPr lvl="1"/>
            <a:r>
              <a:rPr lang="en-GB" sz="1400" dirty="0"/>
              <a:t>ATLAS Pixel replacement, </a:t>
            </a:r>
            <a:r>
              <a:rPr lang="en-GB" sz="1400" dirty="0" err="1"/>
              <a:t>LHCb</a:t>
            </a:r>
            <a:r>
              <a:rPr lang="en-GB" sz="1400" dirty="0"/>
              <a:t> upgrade, …</a:t>
            </a:r>
          </a:p>
          <a:p>
            <a:r>
              <a:rPr lang="en-GB" sz="1600" b="1" dirty="0"/>
              <a:t>FCC – Future Circular Collider</a:t>
            </a:r>
          </a:p>
          <a:p>
            <a:pPr lvl="1"/>
            <a:r>
              <a:rPr lang="en-US" sz="1200" dirty="0"/>
              <a:t>..also FCC-ee</a:t>
            </a:r>
            <a:endParaRPr lang="en-GB" sz="1200" dirty="0"/>
          </a:p>
          <a:p>
            <a:endParaRPr lang="en-GB" sz="1400"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n-GB"/>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42</a:t>
            </a:fld>
            <a:endParaRPr lang="en-US" dirty="0"/>
          </a:p>
        </p:txBody>
      </p:sp>
      <p:pic>
        <p:nvPicPr>
          <p:cNvPr id="7" name="Picture 2"/>
          <p:cNvPicPr>
            <a:picLocks noChangeAspect="1" noChangeArrowheads="1"/>
          </p:cNvPicPr>
          <p:nvPr/>
        </p:nvPicPr>
        <p:blipFill>
          <a:blip r:embed="rId3" cstate="print"/>
          <a:srcRect/>
          <a:stretch>
            <a:fillRect/>
          </a:stretch>
        </p:blipFill>
        <p:spPr bwMode="auto">
          <a:xfrm>
            <a:off x="5507482" y="1118322"/>
            <a:ext cx="4810018" cy="3506905"/>
          </a:xfrm>
          <a:prstGeom prst="rect">
            <a:avLst/>
          </a:prstGeom>
          <a:noFill/>
          <a:ln w="9525">
            <a:solidFill>
              <a:schemeClr val="tx1"/>
            </a:solidFill>
            <a:miter lim="800000"/>
            <a:headEnd/>
            <a:tailEnd/>
          </a:ln>
        </p:spPr>
      </p:pic>
      <p:sp>
        <p:nvSpPr>
          <p:cNvPr id="9" name="Content Placeholder 2"/>
          <p:cNvSpPr txBox="1">
            <a:spLocks/>
          </p:cNvSpPr>
          <p:nvPr/>
        </p:nvSpPr>
        <p:spPr>
          <a:xfrm>
            <a:off x="1596347" y="4548752"/>
            <a:ext cx="10471827" cy="1990161"/>
          </a:xfrm>
          <a:prstGeom prst="rect">
            <a:avLst/>
          </a:prstGeom>
        </p:spPr>
        <p:txBody>
          <a:bodyPr vert="horz">
            <a:normAutofit fontScale="85000" lnSpcReduction="10000"/>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b="1" dirty="0">
                <a:solidFill>
                  <a:srgbClr val="FF0000"/>
                </a:solidFill>
              </a:rPr>
              <a:t>Increasing radiation levels</a:t>
            </a:r>
          </a:p>
          <a:p>
            <a:pPr lvl="1">
              <a:lnSpc>
                <a:spcPct val="120000"/>
              </a:lnSpc>
            </a:pPr>
            <a:r>
              <a:rPr lang="en-GB" sz="1900" dirty="0"/>
              <a:t>Semiconductor detectors will face &gt;10</a:t>
            </a:r>
            <a:r>
              <a:rPr lang="en-GB" sz="1900" baseline="30000" dirty="0"/>
              <a:t>16</a:t>
            </a:r>
            <a:r>
              <a:rPr lang="en-GB" sz="1900" dirty="0"/>
              <a:t> </a:t>
            </a:r>
            <a:r>
              <a:rPr lang="en-GB" sz="1900" dirty="0" err="1"/>
              <a:t>n</a:t>
            </a:r>
            <a:r>
              <a:rPr lang="en-GB" sz="1900" baseline="-25000" dirty="0" err="1"/>
              <a:t>eq</a:t>
            </a:r>
            <a:r>
              <a:rPr lang="en-GB" sz="1900" dirty="0"/>
              <a:t>/cm</a:t>
            </a:r>
            <a:r>
              <a:rPr lang="en-GB" sz="1900" baseline="30000" dirty="0"/>
              <a:t>2</a:t>
            </a:r>
            <a:r>
              <a:rPr lang="en-GB" sz="1900" dirty="0"/>
              <a:t> (</a:t>
            </a:r>
            <a:r>
              <a:rPr lang="en-GB" sz="1900" b="1" dirty="0"/>
              <a:t>HL-LHC</a:t>
            </a:r>
            <a:r>
              <a:rPr lang="en-GB" sz="1900" dirty="0"/>
              <a:t>) and &gt;7x10</a:t>
            </a:r>
            <a:r>
              <a:rPr lang="en-GB" sz="1900" baseline="30000" dirty="0"/>
              <a:t>17</a:t>
            </a:r>
            <a:r>
              <a:rPr lang="en-GB" sz="1900" dirty="0"/>
              <a:t> </a:t>
            </a:r>
            <a:r>
              <a:rPr lang="en-GB" sz="1900" dirty="0" err="1"/>
              <a:t>n</a:t>
            </a:r>
            <a:r>
              <a:rPr lang="en-GB" sz="1900" baseline="-25000" dirty="0" err="1"/>
              <a:t>eq</a:t>
            </a:r>
            <a:r>
              <a:rPr lang="en-GB" sz="1900" dirty="0"/>
              <a:t>/cm</a:t>
            </a:r>
            <a:r>
              <a:rPr lang="en-GB" sz="1900" baseline="30000" dirty="0"/>
              <a:t>2 </a:t>
            </a:r>
            <a:r>
              <a:rPr lang="en-GB" sz="1900" dirty="0"/>
              <a:t>(</a:t>
            </a:r>
            <a:r>
              <a:rPr lang="en-GB" sz="1900" b="1" dirty="0"/>
              <a:t>FCC-</a:t>
            </a:r>
            <a:r>
              <a:rPr lang="en-GB" sz="1900" b="1" dirty="0" err="1"/>
              <a:t>hh</a:t>
            </a:r>
            <a:r>
              <a:rPr lang="en-GB" sz="1900" dirty="0"/>
              <a:t>) </a:t>
            </a:r>
            <a:br>
              <a:rPr lang="en-GB" sz="1900" dirty="0"/>
            </a:br>
            <a:r>
              <a:rPr lang="en-GB" sz="1900" dirty="0"/>
              <a:t>     </a:t>
            </a:r>
            <a:r>
              <a:rPr lang="en-GB" sz="1900" dirty="0">
                <a:sym typeface="Wingdings" panose="05000000000000000000" pitchFamily="2" charset="2"/>
              </a:rPr>
              <a:t> </a:t>
            </a:r>
            <a:r>
              <a:rPr lang="en-GB" sz="1900" dirty="0"/>
              <a:t>detectors used at LHC cannot be operated after such irradiation</a:t>
            </a:r>
          </a:p>
          <a:p>
            <a:r>
              <a:rPr lang="en-GB" b="1" dirty="0">
                <a:solidFill>
                  <a:srgbClr val="FF0000"/>
                </a:solidFill>
              </a:rPr>
              <a:t>New requirement and new detector technologies</a:t>
            </a:r>
          </a:p>
          <a:p>
            <a:pPr lvl="1">
              <a:lnSpc>
                <a:spcPct val="120000"/>
              </a:lnSpc>
            </a:pPr>
            <a:r>
              <a:rPr lang="en-GB" sz="1900" dirty="0"/>
              <a:t>New requirements or opportunities lead to new technologies (e.g. HV-CMOS, LGAD,…) </a:t>
            </a:r>
            <a:br>
              <a:rPr lang="en-GB" sz="1900" dirty="0"/>
            </a:br>
            <a:r>
              <a:rPr lang="en-GB" sz="1900" dirty="0"/>
              <a:t>which need to be evaluated and optimized in terms of </a:t>
            </a:r>
            <a:r>
              <a:rPr lang="en-GB" sz="1900" b="1" dirty="0"/>
              <a:t>radiation hardness and/or 4D tracking capabilities</a:t>
            </a:r>
          </a:p>
        </p:txBody>
      </p:sp>
      <p:sp>
        <p:nvSpPr>
          <p:cNvPr id="10" name="TextBox 9"/>
          <p:cNvSpPr txBox="1"/>
          <p:nvPr/>
        </p:nvSpPr>
        <p:spPr>
          <a:xfrm rot="16200000">
            <a:off x="8725573" y="2418064"/>
            <a:ext cx="3654027" cy="230832"/>
          </a:xfrm>
          <a:prstGeom prst="rect">
            <a:avLst/>
          </a:prstGeom>
          <a:noFill/>
        </p:spPr>
        <p:txBody>
          <a:bodyPr wrap="square" rtlCol="0">
            <a:spAutoFit/>
          </a:bodyPr>
          <a:lstStyle/>
          <a:p>
            <a:r>
              <a:rPr lang="en-GB" sz="900" dirty="0"/>
              <a:t>[I. Dawson, P. S. Miyagawa, Sheffield University,  Atlas]</a:t>
            </a:r>
          </a:p>
        </p:txBody>
      </p:sp>
    </p:spTree>
    <p:extLst>
      <p:ext uri="{BB962C8B-B14F-4D97-AF65-F5344CB8AC3E}">
        <p14:creationId xmlns:p14="http://schemas.microsoft.com/office/powerpoint/2010/main" val="3688599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165663" y="1195392"/>
            <a:ext cx="4794191" cy="4970214"/>
            <a:chOff x="7165663" y="1195392"/>
            <a:chExt cx="4794191" cy="4970214"/>
          </a:xfrm>
        </p:grpSpPr>
        <p:sp>
          <p:nvSpPr>
            <p:cNvPr id="61" name="Rounded Rectangle 60">
              <a:extLst>
                <a:ext uri="{FF2B5EF4-FFF2-40B4-BE49-F238E27FC236}">
                  <a16:creationId xmlns:a16="http://schemas.microsoft.com/office/drawing/2014/main" id="{85E4EC4B-3923-E24F-958B-B6D2B5905D72}"/>
                </a:ext>
              </a:extLst>
            </p:cNvPr>
            <p:cNvSpPr/>
            <p:nvPr/>
          </p:nvSpPr>
          <p:spPr>
            <a:xfrm>
              <a:off x="7750365" y="1687011"/>
              <a:ext cx="4209489" cy="4478595"/>
            </a:xfrm>
            <a:prstGeom prst="roundRect">
              <a:avLst>
                <a:gd name="adj" fmla="val 5149"/>
              </a:avLst>
            </a:prstGeom>
            <a:solidFill>
              <a:schemeClr val="bg1"/>
            </a:solid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a:spLocks noChangeArrowheads="1"/>
            </p:cNvSpPr>
            <p:nvPr/>
          </p:nvSpPr>
          <p:spPr bwMode="auto">
            <a:xfrm>
              <a:off x="7912877" y="1195392"/>
              <a:ext cx="3904013"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2000" b="0" i="1" dirty="0">
                  <a:solidFill>
                    <a:schemeClr val="tx1"/>
                  </a:solidFill>
                  <a:latin typeface="Calibri" panose="020F0502020204030204" pitchFamily="34" charset="0"/>
                  <a:cs typeface="Calibri" panose="020F0502020204030204" pitchFamily="34" charset="0"/>
                </a:rPr>
                <a:t>….. a wide range of </a:t>
              </a:r>
              <a:r>
                <a:rPr lang="en-US" altLang="en-US" sz="2000" b="1" i="1" dirty="0">
                  <a:solidFill>
                    <a:schemeClr val="tx1"/>
                  </a:solidFill>
                  <a:latin typeface="Calibri" panose="020F0502020204030204" pitchFamily="34" charset="0"/>
                  <a:cs typeface="Calibri" panose="020F0502020204030204" pitchFamily="34" charset="0"/>
                </a:rPr>
                <a:t>point defects </a:t>
              </a:r>
            </a:p>
          </p:txBody>
        </p:sp>
        <p:sp>
          <p:nvSpPr>
            <p:cNvPr id="43" name="Line 11"/>
            <p:cNvSpPr>
              <a:spLocks noChangeShapeType="1"/>
            </p:cNvSpPr>
            <p:nvPr/>
          </p:nvSpPr>
          <p:spPr bwMode="auto">
            <a:xfrm>
              <a:off x="7165663" y="1453605"/>
              <a:ext cx="713321"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p:cNvSpPr>
            <a:spLocks noGrp="1"/>
          </p:cNvSpPr>
          <p:nvPr>
            <p:ph type="title"/>
          </p:nvPr>
        </p:nvSpPr>
        <p:spPr>
          <a:xfrm>
            <a:off x="609601" y="22462"/>
            <a:ext cx="9033164" cy="940443"/>
          </a:xfrm>
        </p:spPr>
        <p:txBody>
          <a:bodyPr/>
          <a:lstStyle/>
          <a:p>
            <a:r>
              <a:rPr lang="en-US" dirty="0"/>
              <a:t>Displacement Damage</a:t>
            </a:r>
            <a:endParaRPr lang="en-GB" dirty="0"/>
          </a:p>
        </p:txBody>
      </p:sp>
      <p:sp>
        <p:nvSpPr>
          <p:cNvPr id="3" name="Content Placeholder 2"/>
          <p:cNvSpPr>
            <a:spLocks noGrp="1"/>
          </p:cNvSpPr>
          <p:nvPr>
            <p:ph idx="1"/>
          </p:nvPr>
        </p:nvSpPr>
        <p:spPr>
          <a:xfrm>
            <a:off x="7829864" y="4355060"/>
            <a:ext cx="3987026" cy="1750090"/>
          </a:xfrm>
        </p:spPr>
        <p:txBody>
          <a:bodyPr>
            <a:normAutofit/>
          </a:bodyPr>
          <a:lstStyle/>
          <a:p>
            <a:r>
              <a:rPr lang="en-US" sz="2000" dirty="0">
                <a:latin typeface="Calibri" panose="020F0502020204030204" pitchFamily="34" charset="0"/>
                <a:cs typeface="Calibri" panose="020F0502020204030204" pitchFamily="34" charset="0"/>
              </a:rPr>
              <a:t>example of point defect reactions:</a:t>
            </a:r>
          </a:p>
          <a:p>
            <a:pPr marL="180975" indent="-144463">
              <a:buNone/>
              <a:tabLst>
                <a:tab pos="536575" algn="l"/>
              </a:tabLst>
            </a:pPr>
            <a:r>
              <a:rPr lang="en-US" altLang="en-US" sz="2000" i="1" dirty="0">
                <a:latin typeface="Calibri" panose="020F0502020204030204" pitchFamily="34" charset="0"/>
                <a:cs typeface="Calibri" panose="020F0502020204030204" pitchFamily="34" charset="0"/>
              </a:rPr>
              <a:t> 	</a:t>
            </a:r>
            <a:r>
              <a:rPr lang="en-US" altLang="en-US" sz="2000" i="1" dirty="0">
                <a:solidFill>
                  <a:srgbClr val="FF0000"/>
                </a:solidFill>
                <a:latin typeface="Calibri" panose="020F0502020204030204" pitchFamily="34" charset="0"/>
                <a:cs typeface="Calibri" panose="020F0502020204030204" pitchFamily="34" charset="0"/>
              </a:rPr>
              <a:t>V</a:t>
            </a:r>
            <a:r>
              <a:rPr lang="en-US" altLang="en-US" sz="2000" i="1" dirty="0">
                <a:latin typeface="Calibri" panose="020F0502020204030204" pitchFamily="34" charset="0"/>
                <a:cs typeface="Calibri" panose="020F0502020204030204" pitchFamily="34" charset="0"/>
              </a:rPr>
              <a:t>:	V+O</a:t>
            </a:r>
            <a:r>
              <a:rPr lang="en-US" altLang="en-US" sz="2000" b="1" i="1" dirty="0">
                <a:latin typeface="Calibri" panose="020F0502020204030204" pitchFamily="34" charset="0"/>
                <a:cs typeface="Calibri" panose="020F0502020204030204" pitchFamily="34" charset="0"/>
                <a:sym typeface="Wingdings" panose="05000000000000000000" pitchFamily="2" charset="2"/>
              </a:rPr>
              <a:t> → </a:t>
            </a:r>
            <a:r>
              <a:rPr lang="en-US" altLang="en-US" sz="2000" i="1" dirty="0">
                <a:latin typeface="Calibri" panose="020F0502020204030204" pitchFamily="34" charset="0"/>
                <a:cs typeface="Calibri" panose="020F0502020204030204" pitchFamily="34" charset="0"/>
                <a:sym typeface="Wingdings" panose="05000000000000000000" pitchFamily="2" charset="2"/>
              </a:rPr>
              <a:t>VO;   V+P</a:t>
            </a:r>
            <a:r>
              <a:rPr lang="en-US" altLang="en-US" sz="2000" b="1" i="1" dirty="0">
                <a:latin typeface="Calibri" panose="020F0502020204030204" pitchFamily="34" charset="0"/>
                <a:cs typeface="Calibri" panose="020F0502020204030204" pitchFamily="34" charset="0"/>
                <a:sym typeface="Wingdings" panose="05000000000000000000" pitchFamily="2" charset="2"/>
              </a:rPr>
              <a:t> →</a:t>
            </a:r>
            <a:r>
              <a:rPr lang="en-US" altLang="en-US" sz="2000" i="1" dirty="0">
                <a:latin typeface="Calibri" panose="020F0502020204030204" pitchFamily="34" charset="0"/>
                <a:cs typeface="Calibri" panose="020F0502020204030204" pitchFamily="34" charset="0"/>
                <a:sym typeface="Wingdings" panose="05000000000000000000" pitchFamily="2" charset="2"/>
              </a:rPr>
              <a:t>VP</a:t>
            </a:r>
            <a:r>
              <a:rPr lang="en-US" altLang="en-US" sz="2000" i="1" dirty="0">
                <a:latin typeface="Calibri" panose="020F0502020204030204" pitchFamily="34" charset="0"/>
                <a:cs typeface="Calibri" panose="020F0502020204030204" pitchFamily="34" charset="0"/>
              </a:rPr>
              <a:t> </a:t>
            </a:r>
          </a:p>
          <a:p>
            <a:pPr marL="180975" indent="-144463">
              <a:buNone/>
              <a:tabLst>
                <a:tab pos="536575" algn="l"/>
              </a:tabLst>
            </a:pPr>
            <a:r>
              <a:rPr lang="en-US" altLang="en-US" sz="2000" i="1" dirty="0">
                <a:latin typeface="Calibri" panose="020F0502020204030204" pitchFamily="34" charset="0"/>
                <a:cs typeface="Calibri" panose="020F0502020204030204" pitchFamily="34" charset="0"/>
              </a:rPr>
              <a:t>	</a:t>
            </a:r>
            <a:r>
              <a:rPr lang="en-US" altLang="en-US" sz="2000" i="1" dirty="0">
                <a:solidFill>
                  <a:srgbClr val="FF0000"/>
                </a:solidFill>
                <a:latin typeface="Calibri" panose="020F0502020204030204" pitchFamily="34" charset="0"/>
                <a:cs typeface="Calibri" panose="020F0502020204030204" pitchFamily="34" charset="0"/>
              </a:rPr>
              <a:t>I</a:t>
            </a:r>
            <a:r>
              <a:rPr lang="en-US" altLang="en-US" sz="2000" i="1" dirty="0">
                <a:latin typeface="Calibri" panose="020F0502020204030204" pitchFamily="34" charset="0"/>
                <a:cs typeface="Calibri" panose="020F0502020204030204" pitchFamily="34" charset="0"/>
              </a:rPr>
              <a:t>: 	I+C</a:t>
            </a:r>
            <a:r>
              <a:rPr lang="en-US" altLang="en-US" sz="2000" i="1" baseline="-25000" dirty="0">
                <a:latin typeface="Calibri" panose="020F0502020204030204" pitchFamily="34" charset="0"/>
                <a:cs typeface="Calibri" panose="020F0502020204030204" pitchFamily="34" charset="0"/>
              </a:rPr>
              <a:t>S</a:t>
            </a:r>
            <a:r>
              <a:rPr lang="en-US" altLang="en-US" sz="2000" b="1" i="1" dirty="0">
                <a:latin typeface="Calibri" panose="020F0502020204030204" pitchFamily="34" charset="0"/>
                <a:cs typeface="Calibri" panose="020F0502020204030204" pitchFamily="34" charset="0"/>
                <a:sym typeface="Wingdings" panose="05000000000000000000" pitchFamily="2" charset="2"/>
              </a:rPr>
              <a:t> →</a:t>
            </a:r>
            <a:r>
              <a:rPr lang="en-US" altLang="en-US" sz="2000" i="1" dirty="0">
                <a:latin typeface="Calibri" panose="020F0502020204030204" pitchFamily="34" charset="0"/>
                <a:cs typeface="Calibri" panose="020F0502020204030204" pitchFamily="34" charset="0"/>
                <a:sym typeface="Wingdings" panose="05000000000000000000" pitchFamily="2" charset="2"/>
              </a:rPr>
              <a:t> C</a:t>
            </a:r>
            <a:r>
              <a:rPr lang="en-US" altLang="en-US" sz="2000" i="1" baseline="-25000" dirty="0">
                <a:latin typeface="Calibri" panose="020F0502020204030204" pitchFamily="34" charset="0"/>
                <a:cs typeface="Calibri" panose="020F0502020204030204" pitchFamily="34" charset="0"/>
                <a:sym typeface="Wingdings" panose="05000000000000000000" pitchFamily="2" charset="2"/>
              </a:rPr>
              <a:t>i</a:t>
            </a:r>
            <a:r>
              <a:rPr lang="en-US" altLang="en-US" sz="2000" b="1" i="1" dirty="0">
                <a:latin typeface="Calibri" panose="020F0502020204030204" pitchFamily="34" charset="0"/>
                <a:cs typeface="Calibri" panose="020F0502020204030204" pitchFamily="34" charset="0"/>
                <a:sym typeface="Wingdings" panose="05000000000000000000" pitchFamily="2" charset="2"/>
              </a:rPr>
              <a:t> → </a:t>
            </a:r>
            <a:r>
              <a:rPr lang="en-US" altLang="en-US" sz="2000" i="1" dirty="0">
                <a:latin typeface="Calibri" panose="020F0502020204030204" pitchFamily="34" charset="0"/>
                <a:cs typeface="Calibri" panose="020F0502020204030204" pitchFamily="34" charset="0"/>
                <a:sym typeface="Wingdings" panose="05000000000000000000" pitchFamily="2" charset="2"/>
              </a:rPr>
              <a:t>C</a:t>
            </a:r>
            <a:r>
              <a:rPr lang="en-US" altLang="en-US" sz="2000" i="1" baseline="-25000" dirty="0">
                <a:latin typeface="Calibri" panose="020F0502020204030204" pitchFamily="34" charset="0"/>
                <a:cs typeface="Calibri" panose="020F0502020204030204" pitchFamily="34" charset="0"/>
                <a:sym typeface="Wingdings" panose="05000000000000000000" pitchFamily="2" charset="2"/>
              </a:rPr>
              <a:t>i</a:t>
            </a:r>
            <a:r>
              <a:rPr lang="en-US" altLang="en-US" sz="2000" i="1" dirty="0">
                <a:latin typeface="Calibri" panose="020F0502020204030204" pitchFamily="34" charset="0"/>
                <a:cs typeface="Calibri" panose="020F0502020204030204" pitchFamily="34" charset="0"/>
                <a:sym typeface="Wingdings" panose="05000000000000000000" pitchFamily="2" charset="2"/>
              </a:rPr>
              <a:t> + O </a:t>
            </a:r>
            <a:r>
              <a:rPr lang="en-US" altLang="en-US" sz="2000" b="1" i="1" dirty="0">
                <a:latin typeface="Calibri" panose="020F0502020204030204" pitchFamily="34" charset="0"/>
                <a:cs typeface="Calibri" panose="020F0502020204030204" pitchFamily="34" charset="0"/>
                <a:sym typeface="Wingdings" panose="05000000000000000000" pitchFamily="2" charset="2"/>
              </a:rPr>
              <a:t>→</a:t>
            </a:r>
            <a:r>
              <a:rPr lang="en-US" altLang="en-US" sz="2000" i="1" dirty="0" err="1">
                <a:latin typeface="Calibri" panose="020F0502020204030204" pitchFamily="34" charset="0"/>
                <a:cs typeface="Calibri" panose="020F0502020204030204" pitchFamily="34" charset="0"/>
              </a:rPr>
              <a:t>C</a:t>
            </a:r>
            <a:r>
              <a:rPr lang="en-US" altLang="en-US" sz="2000" i="1" baseline="-25000" dirty="0" err="1">
                <a:latin typeface="Calibri" panose="020F0502020204030204" pitchFamily="34" charset="0"/>
                <a:cs typeface="Calibri" panose="020F0502020204030204" pitchFamily="34" charset="0"/>
              </a:rPr>
              <a:t>i</a:t>
            </a:r>
            <a:r>
              <a:rPr lang="en-US" altLang="en-US" sz="2000" i="1" dirty="0" err="1">
                <a:latin typeface="Calibri" panose="020F0502020204030204" pitchFamily="34" charset="0"/>
                <a:cs typeface="Calibri" panose="020F0502020204030204" pitchFamily="34" charset="0"/>
              </a:rPr>
              <a:t>O</a:t>
            </a:r>
            <a:r>
              <a:rPr lang="en-US" altLang="en-US" sz="2000" i="1" baseline="-25000" dirty="0" err="1">
                <a:latin typeface="Calibri" panose="020F0502020204030204" pitchFamily="34" charset="0"/>
                <a:cs typeface="Calibri" panose="020F0502020204030204" pitchFamily="34" charset="0"/>
              </a:rPr>
              <a:t>i</a:t>
            </a:r>
            <a:r>
              <a:rPr lang="en-US" altLang="en-US" sz="2000" i="1" dirty="0">
                <a:latin typeface="Calibri" panose="020F0502020204030204" pitchFamily="34" charset="0"/>
                <a:cs typeface="Calibri" panose="020F0502020204030204" pitchFamily="34" charset="0"/>
              </a:rPr>
              <a:t> </a:t>
            </a:r>
            <a:br>
              <a:rPr lang="en-US" altLang="en-US" sz="2000" i="1" dirty="0">
                <a:latin typeface="Calibri" panose="020F0502020204030204" pitchFamily="34" charset="0"/>
                <a:cs typeface="Calibri" panose="020F0502020204030204" pitchFamily="34" charset="0"/>
              </a:rPr>
            </a:br>
            <a:r>
              <a:rPr lang="en-US" altLang="en-US" sz="2000" i="1" dirty="0">
                <a:latin typeface="Calibri" panose="020F0502020204030204" pitchFamily="34" charset="0"/>
                <a:cs typeface="Calibri" panose="020F0502020204030204" pitchFamily="34" charset="0"/>
              </a:rPr>
              <a:t>   	I+B</a:t>
            </a:r>
            <a:r>
              <a:rPr lang="en-US" altLang="en-US" sz="2000" i="1" baseline="-25000" dirty="0">
                <a:latin typeface="Calibri" panose="020F0502020204030204" pitchFamily="34" charset="0"/>
                <a:cs typeface="Calibri" panose="020F0502020204030204" pitchFamily="34" charset="0"/>
              </a:rPr>
              <a:t>S</a:t>
            </a:r>
            <a:r>
              <a:rPr lang="en-US" altLang="en-US" sz="2000" b="1" i="1" dirty="0">
                <a:latin typeface="Calibri" panose="020F0502020204030204" pitchFamily="34" charset="0"/>
                <a:cs typeface="Calibri" panose="020F0502020204030204" pitchFamily="34" charset="0"/>
                <a:sym typeface="Wingdings" panose="05000000000000000000" pitchFamily="2" charset="2"/>
              </a:rPr>
              <a:t> →</a:t>
            </a:r>
            <a:r>
              <a:rPr lang="en-US" altLang="en-US" sz="2000" i="1" dirty="0">
                <a:latin typeface="Calibri" panose="020F0502020204030204" pitchFamily="34" charset="0"/>
                <a:cs typeface="Calibri" panose="020F0502020204030204" pitchFamily="34" charset="0"/>
                <a:sym typeface="Wingdings" panose="05000000000000000000" pitchFamily="2" charset="2"/>
              </a:rPr>
              <a:t> B</a:t>
            </a:r>
            <a:r>
              <a:rPr lang="en-US" altLang="en-US" sz="2000" i="1" baseline="-25000" dirty="0">
                <a:latin typeface="Calibri" panose="020F0502020204030204" pitchFamily="34" charset="0"/>
                <a:cs typeface="Calibri" panose="020F0502020204030204" pitchFamily="34" charset="0"/>
                <a:sym typeface="Wingdings" panose="05000000000000000000" pitchFamily="2" charset="2"/>
              </a:rPr>
              <a:t>i</a:t>
            </a:r>
            <a:r>
              <a:rPr lang="en-US" altLang="en-US" sz="2000" b="1" i="1" dirty="0">
                <a:latin typeface="Calibri" panose="020F0502020204030204" pitchFamily="34" charset="0"/>
                <a:cs typeface="Calibri" panose="020F0502020204030204" pitchFamily="34" charset="0"/>
                <a:sym typeface="Wingdings" panose="05000000000000000000" pitchFamily="2" charset="2"/>
              </a:rPr>
              <a:t> → </a:t>
            </a:r>
            <a:r>
              <a:rPr lang="en-US" altLang="en-US" sz="2000" i="1" dirty="0">
                <a:latin typeface="Calibri" panose="020F0502020204030204" pitchFamily="34" charset="0"/>
                <a:cs typeface="Calibri" panose="020F0502020204030204" pitchFamily="34" charset="0"/>
                <a:sym typeface="Wingdings" panose="05000000000000000000" pitchFamily="2" charset="2"/>
              </a:rPr>
              <a:t>B</a:t>
            </a:r>
            <a:r>
              <a:rPr lang="en-US" altLang="en-US" sz="2000" i="1" baseline="-25000" dirty="0">
                <a:latin typeface="Calibri" panose="020F0502020204030204" pitchFamily="34" charset="0"/>
                <a:cs typeface="Calibri" panose="020F0502020204030204" pitchFamily="34" charset="0"/>
                <a:sym typeface="Wingdings" panose="05000000000000000000" pitchFamily="2" charset="2"/>
              </a:rPr>
              <a:t>i</a:t>
            </a:r>
            <a:r>
              <a:rPr lang="en-US" altLang="en-US" sz="2000" i="1" dirty="0">
                <a:latin typeface="Calibri" panose="020F0502020204030204" pitchFamily="34" charset="0"/>
                <a:cs typeface="Calibri" panose="020F0502020204030204" pitchFamily="34" charset="0"/>
                <a:sym typeface="Wingdings" panose="05000000000000000000" pitchFamily="2" charset="2"/>
              </a:rPr>
              <a:t> + O </a:t>
            </a:r>
            <a:r>
              <a:rPr lang="en-US" altLang="en-US" sz="2000" b="1" i="1" dirty="0">
                <a:latin typeface="Calibri" panose="020F0502020204030204" pitchFamily="34" charset="0"/>
                <a:cs typeface="Calibri" panose="020F0502020204030204" pitchFamily="34" charset="0"/>
                <a:sym typeface="Wingdings" panose="05000000000000000000" pitchFamily="2" charset="2"/>
              </a:rPr>
              <a:t>→</a:t>
            </a:r>
            <a:r>
              <a:rPr lang="en-US" altLang="en-US" sz="2000" i="1" dirty="0" err="1">
                <a:latin typeface="Calibri" panose="020F0502020204030204" pitchFamily="34" charset="0"/>
                <a:cs typeface="Calibri" panose="020F0502020204030204" pitchFamily="34" charset="0"/>
              </a:rPr>
              <a:t>B</a:t>
            </a:r>
            <a:r>
              <a:rPr lang="en-US" altLang="en-US" sz="2000" i="1" baseline="-25000" dirty="0" err="1">
                <a:latin typeface="Calibri" panose="020F0502020204030204" pitchFamily="34" charset="0"/>
                <a:cs typeface="Calibri" panose="020F0502020204030204" pitchFamily="34" charset="0"/>
              </a:rPr>
              <a:t>i</a:t>
            </a:r>
            <a:r>
              <a:rPr lang="en-US" altLang="en-US" sz="2000" i="1" dirty="0" err="1">
                <a:latin typeface="Calibri" panose="020F0502020204030204" pitchFamily="34" charset="0"/>
                <a:cs typeface="Calibri" panose="020F0502020204030204" pitchFamily="34" charset="0"/>
              </a:rPr>
              <a:t>O</a:t>
            </a:r>
            <a:r>
              <a:rPr lang="en-US" altLang="en-US" sz="2000" i="1" baseline="-25000" dirty="0" err="1">
                <a:latin typeface="Calibri" panose="020F0502020204030204" pitchFamily="34" charset="0"/>
                <a:cs typeface="Calibri" panose="020F0502020204030204" pitchFamily="34" charset="0"/>
              </a:rPr>
              <a:t>i</a:t>
            </a:r>
            <a:r>
              <a:rPr lang="en-US" altLang="en-US" sz="2000" i="1" baseline="-25000" dirty="0">
                <a:latin typeface="Calibri" panose="020F0502020204030204" pitchFamily="34" charset="0"/>
                <a:cs typeface="Calibri" panose="020F0502020204030204" pitchFamily="34" charset="0"/>
              </a:rPr>
              <a:t> </a:t>
            </a:r>
            <a:br>
              <a:rPr lang="en-US" altLang="en-US" sz="2000" i="1" baseline="-25000" dirty="0">
                <a:latin typeface="Calibri" panose="020F0502020204030204" pitchFamily="34" charset="0"/>
                <a:cs typeface="Calibri" panose="020F0502020204030204" pitchFamily="34" charset="0"/>
              </a:rPr>
            </a:br>
            <a:r>
              <a:rPr lang="en-US" altLang="en-US" sz="2000" i="1" baseline="-25000" dirty="0">
                <a:latin typeface="Calibri" panose="020F0502020204030204" pitchFamily="34" charset="0"/>
                <a:cs typeface="Calibri" panose="020F0502020204030204" pitchFamily="34" charset="0"/>
              </a:rPr>
              <a:t>         </a:t>
            </a:r>
            <a:r>
              <a:rPr lang="en-US" altLang="en-US" sz="1800" i="1" dirty="0">
                <a:solidFill>
                  <a:srgbClr val="000000"/>
                </a:solidFill>
                <a:latin typeface="Calibri" panose="020F0502020204030204" pitchFamily="34" charset="0"/>
                <a:cs typeface="Calibri" panose="020F0502020204030204" pitchFamily="34" charset="0"/>
              </a:rPr>
              <a:t>… many more reactions!</a:t>
            </a:r>
          </a:p>
          <a:p>
            <a:pPr marL="36513" indent="0">
              <a:buNone/>
            </a:pPr>
            <a:endParaRPr lang="en-GB" sz="2000" dirty="0">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43</a:t>
            </a:fld>
            <a:endParaRPr lang="en-US" dirty="0"/>
          </a:p>
        </p:txBody>
      </p:sp>
      <p:sp>
        <p:nvSpPr>
          <p:cNvPr id="8" name="Rectangle 7"/>
          <p:cNvSpPr>
            <a:spLocks noChangeArrowheads="1"/>
          </p:cNvSpPr>
          <p:nvPr/>
        </p:nvSpPr>
        <p:spPr bwMode="auto">
          <a:xfrm>
            <a:off x="179119" y="1189916"/>
            <a:ext cx="1143000"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Symbol" pitchFamily="18" charset="2"/>
              <a:buNone/>
            </a:pPr>
            <a:r>
              <a:rPr lang="en-US" altLang="en-US" sz="2400" i="1" dirty="0">
                <a:latin typeface="Calibri" panose="020F0502020204030204" pitchFamily="34" charset="0"/>
                <a:cs typeface="Calibri" panose="020F0502020204030204" pitchFamily="34" charset="0"/>
              </a:rPr>
              <a:t>particle</a:t>
            </a:r>
            <a:endParaRPr lang="en-US" altLang="en-US" sz="2400" dirty="0">
              <a:latin typeface="Calibri" panose="020F0502020204030204" pitchFamily="34" charset="0"/>
              <a:cs typeface="Calibri" panose="020F0502020204030204" pitchFamily="34" charset="0"/>
            </a:endParaRPr>
          </a:p>
        </p:txBody>
      </p:sp>
      <p:sp>
        <p:nvSpPr>
          <p:cNvPr id="10" name="Rectangle 9"/>
          <p:cNvSpPr>
            <a:spLocks noChangeArrowheads="1"/>
          </p:cNvSpPr>
          <p:nvPr/>
        </p:nvSpPr>
        <p:spPr bwMode="auto">
          <a:xfrm>
            <a:off x="1754406" y="1190843"/>
            <a:ext cx="549832"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2400" b="0" i="1" dirty="0" err="1">
                <a:solidFill>
                  <a:schemeClr val="tx1"/>
                </a:solidFill>
                <a:latin typeface="Calibri" panose="020F0502020204030204" pitchFamily="34" charset="0"/>
                <a:cs typeface="Calibri" panose="020F0502020204030204" pitchFamily="34" charset="0"/>
              </a:rPr>
              <a:t>Si</a:t>
            </a:r>
            <a:r>
              <a:rPr lang="en-US" altLang="en-US" sz="2400" b="0" i="1" baseline="-25000" dirty="0" err="1">
                <a:solidFill>
                  <a:schemeClr val="tx1"/>
                </a:solidFill>
                <a:latin typeface="Calibri" panose="020F0502020204030204" pitchFamily="34" charset="0"/>
                <a:cs typeface="Calibri" panose="020F0502020204030204" pitchFamily="34" charset="0"/>
              </a:rPr>
              <a:t>S</a:t>
            </a:r>
            <a:r>
              <a:rPr lang="en-US" altLang="en-US" b="0" i="1" dirty="0">
                <a:solidFill>
                  <a:schemeClr val="tx1"/>
                </a:solidFill>
                <a:latin typeface="Arial" pitchFamily="34" charset="0"/>
              </a:rPr>
              <a:t> </a:t>
            </a:r>
          </a:p>
        </p:txBody>
      </p:sp>
      <p:sp>
        <p:nvSpPr>
          <p:cNvPr id="11" name="Rectangle 10"/>
          <p:cNvSpPr>
            <a:spLocks noChangeArrowheads="1"/>
          </p:cNvSpPr>
          <p:nvPr/>
        </p:nvSpPr>
        <p:spPr bwMode="auto">
          <a:xfrm>
            <a:off x="5576380" y="1104677"/>
            <a:ext cx="1770316" cy="78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60000"/>
              </a:lnSpc>
            </a:pPr>
            <a:r>
              <a:rPr lang="en-US" altLang="en-US" sz="2400" dirty="0">
                <a:solidFill>
                  <a:srgbClr val="FF0000"/>
                </a:solidFill>
                <a:latin typeface="Calibri" panose="020F0502020204030204" pitchFamily="34" charset="0"/>
                <a:cs typeface="Calibri" panose="020F0502020204030204" pitchFamily="34" charset="0"/>
              </a:rPr>
              <a:t>V</a:t>
            </a:r>
            <a:r>
              <a:rPr lang="en-US" altLang="en-US" sz="2400" dirty="0">
                <a:solidFill>
                  <a:schemeClr val="tx1"/>
                </a:solidFill>
                <a:latin typeface="Calibri" panose="020F0502020204030204" pitchFamily="34" charset="0"/>
                <a:cs typeface="Calibri" panose="020F0502020204030204" pitchFamily="34" charset="0"/>
              </a:rPr>
              <a:t>acancy</a:t>
            </a:r>
            <a:br>
              <a:rPr lang="en-US" altLang="en-US" sz="2400" dirty="0">
                <a:solidFill>
                  <a:schemeClr val="tx1"/>
                </a:solidFill>
                <a:latin typeface="Calibri" panose="020F0502020204030204" pitchFamily="34" charset="0"/>
                <a:cs typeface="Calibri" panose="020F0502020204030204" pitchFamily="34" charset="0"/>
              </a:rPr>
            </a:br>
            <a:r>
              <a:rPr lang="en-US" altLang="en-US" sz="2400" dirty="0">
                <a:solidFill>
                  <a:schemeClr val="tx1"/>
                </a:solidFill>
                <a:latin typeface="Calibri" panose="020F0502020204030204" pitchFamily="34" charset="0"/>
                <a:cs typeface="Calibri" panose="020F0502020204030204" pitchFamily="34" charset="0"/>
              </a:rPr>
              <a:t>+ </a:t>
            </a:r>
            <a:br>
              <a:rPr lang="en-US" altLang="en-US" sz="2400" dirty="0">
                <a:solidFill>
                  <a:schemeClr val="tx1"/>
                </a:solidFill>
                <a:latin typeface="Calibri" panose="020F0502020204030204" pitchFamily="34" charset="0"/>
                <a:cs typeface="Calibri" panose="020F0502020204030204" pitchFamily="34" charset="0"/>
              </a:rPr>
            </a:br>
            <a:r>
              <a:rPr lang="en-US" altLang="en-US" sz="2400" dirty="0">
                <a:solidFill>
                  <a:srgbClr val="FF0000"/>
                </a:solidFill>
                <a:latin typeface="Calibri" panose="020F0502020204030204" pitchFamily="34" charset="0"/>
                <a:cs typeface="Calibri" panose="020F0502020204030204" pitchFamily="34" charset="0"/>
              </a:rPr>
              <a:t>I</a:t>
            </a:r>
            <a:r>
              <a:rPr lang="en-US" altLang="en-US" sz="2400" dirty="0">
                <a:solidFill>
                  <a:schemeClr val="tx1"/>
                </a:solidFill>
                <a:latin typeface="Calibri" panose="020F0502020204030204" pitchFamily="34" charset="0"/>
                <a:cs typeface="Calibri" panose="020F0502020204030204" pitchFamily="34" charset="0"/>
              </a:rPr>
              <a:t>nterstitial</a:t>
            </a:r>
          </a:p>
        </p:txBody>
      </p:sp>
      <p:sp>
        <p:nvSpPr>
          <p:cNvPr id="13" name="Rectangle 12"/>
          <p:cNvSpPr>
            <a:spLocks noChangeArrowheads="1"/>
          </p:cNvSpPr>
          <p:nvPr/>
        </p:nvSpPr>
        <p:spPr bwMode="auto">
          <a:xfrm>
            <a:off x="3303353" y="2051477"/>
            <a:ext cx="4427643"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000" b="0" i="1" dirty="0">
                <a:solidFill>
                  <a:schemeClr val="tx1"/>
                </a:solidFill>
                <a:latin typeface="Calibri" panose="020F0502020204030204" pitchFamily="34" charset="0"/>
                <a:cs typeface="Calibri" panose="020F0502020204030204" pitchFamily="34" charset="0"/>
              </a:rPr>
              <a:t>point defects and  clusters of defects</a:t>
            </a:r>
          </a:p>
        </p:txBody>
      </p:sp>
      <p:sp>
        <p:nvSpPr>
          <p:cNvPr id="14" name="Line 11"/>
          <p:cNvSpPr>
            <a:spLocks noChangeShapeType="1"/>
          </p:cNvSpPr>
          <p:nvPr/>
        </p:nvSpPr>
        <p:spPr bwMode="auto">
          <a:xfrm>
            <a:off x="1269005" y="1446101"/>
            <a:ext cx="485401"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Text Box 13"/>
          <p:cNvSpPr txBox="1">
            <a:spLocks noChangeArrowheads="1"/>
          </p:cNvSpPr>
          <p:nvPr/>
        </p:nvSpPr>
        <p:spPr bwMode="auto">
          <a:xfrm>
            <a:off x="3103451" y="1224055"/>
            <a:ext cx="13051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2400" dirty="0">
                <a:solidFill>
                  <a:srgbClr val="FF0000"/>
                </a:solidFill>
                <a:latin typeface="Calibri" panose="020F0502020204030204" pitchFamily="34" charset="0"/>
                <a:cs typeface="Calibri" panose="020F0502020204030204" pitchFamily="34" charset="0"/>
              </a:rPr>
              <a:t>E</a:t>
            </a:r>
            <a:r>
              <a:rPr lang="en-US" altLang="en-US" sz="2400" baseline="-25000" dirty="0">
                <a:solidFill>
                  <a:srgbClr val="FF0000"/>
                </a:solidFill>
                <a:latin typeface="Calibri" panose="020F0502020204030204" pitchFamily="34" charset="0"/>
                <a:cs typeface="Calibri" panose="020F0502020204030204" pitchFamily="34" charset="0"/>
              </a:rPr>
              <a:t>K</a:t>
            </a:r>
            <a:r>
              <a:rPr lang="en-US" altLang="en-US" sz="2400" dirty="0">
                <a:solidFill>
                  <a:srgbClr val="FF0000"/>
                </a:solidFill>
                <a:latin typeface="Calibri" panose="020F0502020204030204" pitchFamily="34" charset="0"/>
                <a:cs typeface="Calibri" panose="020F0502020204030204" pitchFamily="34" charset="0"/>
              </a:rPr>
              <a:t>&gt;25 eV</a:t>
            </a:r>
          </a:p>
        </p:txBody>
      </p:sp>
      <p:grpSp>
        <p:nvGrpSpPr>
          <p:cNvPr id="18" name="Group 17"/>
          <p:cNvGrpSpPr>
            <a:grpSpLocks/>
          </p:cNvGrpSpPr>
          <p:nvPr/>
        </p:nvGrpSpPr>
        <p:grpSpPr bwMode="auto">
          <a:xfrm>
            <a:off x="4847624" y="986881"/>
            <a:ext cx="925513" cy="914399"/>
            <a:chOff x="4752" y="576"/>
            <a:chExt cx="583" cy="576"/>
          </a:xfrm>
        </p:grpSpPr>
        <p:sp>
          <p:nvSpPr>
            <p:cNvPr id="21" name="Line 16"/>
            <p:cNvSpPr>
              <a:spLocks noChangeShapeType="1"/>
            </p:cNvSpPr>
            <p:nvPr/>
          </p:nvSpPr>
          <p:spPr bwMode="auto">
            <a:xfrm>
              <a:off x="4800" y="576"/>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 name="Line 17"/>
            <p:cNvSpPr>
              <a:spLocks noChangeShapeType="1"/>
            </p:cNvSpPr>
            <p:nvPr/>
          </p:nvSpPr>
          <p:spPr bwMode="auto">
            <a:xfrm>
              <a:off x="5040" y="576"/>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Line 18"/>
            <p:cNvSpPr>
              <a:spLocks noChangeShapeType="1"/>
            </p:cNvSpPr>
            <p:nvPr/>
          </p:nvSpPr>
          <p:spPr bwMode="auto">
            <a:xfrm>
              <a:off x="5280" y="576"/>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Line 19"/>
            <p:cNvSpPr>
              <a:spLocks noChangeShapeType="1"/>
            </p:cNvSpPr>
            <p:nvPr/>
          </p:nvSpPr>
          <p:spPr bwMode="auto">
            <a:xfrm>
              <a:off x="4752" y="1104"/>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Line 20"/>
            <p:cNvSpPr>
              <a:spLocks noChangeShapeType="1"/>
            </p:cNvSpPr>
            <p:nvPr/>
          </p:nvSpPr>
          <p:spPr bwMode="auto">
            <a:xfrm>
              <a:off x="4752" y="864"/>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Line 21"/>
            <p:cNvSpPr>
              <a:spLocks noChangeShapeType="1"/>
            </p:cNvSpPr>
            <p:nvPr/>
          </p:nvSpPr>
          <p:spPr bwMode="auto">
            <a:xfrm>
              <a:off x="4752" y="624"/>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Oval 26"/>
            <p:cNvSpPr>
              <a:spLocks noChangeArrowheads="1"/>
            </p:cNvSpPr>
            <p:nvPr/>
          </p:nvSpPr>
          <p:spPr bwMode="auto">
            <a:xfrm>
              <a:off x="5136" y="96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Oval 27"/>
            <p:cNvSpPr>
              <a:spLocks noChangeArrowheads="1"/>
            </p:cNvSpPr>
            <p:nvPr/>
          </p:nvSpPr>
          <p:spPr bwMode="auto">
            <a:xfrm>
              <a:off x="5014" y="1079"/>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Oval 28"/>
            <p:cNvSpPr>
              <a:spLocks noChangeArrowheads="1"/>
            </p:cNvSpPr>
            <p:nvPr/>
          </p:nvSpPr>
          <p:spPr bwMode="auto">
            <a:xfrm>
              <a:off x="5014" y="601"/>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Oval 29"/>
            <p:cNvSpPr>
              <a:spLocks noChangeArrowheads="1"/>
            </p:cNvSpPr>
            <p:nvPr/>
          </p:nvSpPr>
          <p:spPr bwMode="auto">
            <a:xfrm>
              <a:off x="5254" y="601"/>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Oval 30"/>
            <p:cNvSpPr>
              <a:spLocks noChangeArrowheads="1"/>
            </p:cNvSpPr>
            <p:nvPr/>
          </p:nvSpPr>
          <p:spPr bwMode="auto">
            <a:xfrm>
              <a:off x="4773" y="601"/>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Oval 31"/>
            <p:cNvSpPr>
              <a:spLocks noChangeArrowheads="1"/>
            </p:cNvSpPr>
            <p:nvPr/>
          </p:nvSpPr>
          <p:spPr bwMode="auto">
            <a:xfrm>
              <a:off x="5263" y="841"/>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Oval 32"/>
            <p:cNvSpPr>
              <a:spLocks noChangeArrowheads="1"/>
            </p:cNvSpPr>
            <p:nvPr/>
          </p:nvSpPr>
          <p:spPr bwMode="auto">
            <a:xfrm>
              <a:off x="4773" y="839"/>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Oval 33"/>
            <p:cNvSpPr>
              <a:spLocks noChangeArrowheads="1"/>
            </p:cNvSpPr>
            <p:nvPr/>
          </p:nvSpPr>
          <p:spPr bwMode="auto">
            <a:xfrm>
              <a:off x="5256" y="1079"/>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Oval 34"/>
            <p:cNvSpPr>
              <a:spLocks noChangeArrowheads="1"/>
            </p:cNvSpPr>
            <p:nvPr/>
          </p:nvSpPr>
          <p:spPr bwMode="auto">
            <a:xfrm>
              <a:off x="4773" y="1079"/>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Freeform 35"/>
            <p:cNvSpPr>
              <a:spLocks/>
            </p:cNvSpPr>
            <p:nvPr/>
          </p:nvSpPr>
          <p:spPr bwMode="auto">
            <a:xfrm>
              <a:off x="5052" y="870"/>
              <a:ext cx="84" cy="99"/>
            </a:xfrm>
            <a:custGeom>
              <a:avLst/>
              <a:gdLst>
                <a:gd name="T0" fmla="*/ 0 w 84"/>
                <a:gd name="T1" fmla="*/ 0 h 99"/>
                <a:gd name="T2" fmla="*/ 18 w 84"/>
                <a:gd name="T3" fmla="*/ 48 h 99"/>
                <a:gd name="T4" fmla="*/ 84 w 84"/>
                <a:gd name="T5" fmla="*/ 96 h 99"/>
              </a:gdLst>
              <a:ahLst/>
              <a:cxnLst>
                <a:cxn ang="0">
                  <a:pos x="T0" y="T1"/>
                </a:cxn>
                <a:cxn ang="0">
                  <a:pos x="T2" y="T3"/>
                </a:cxn>
                <a:cxn ang="0">
                  <a:pos x="T4" y="T5"/>
                </a:cxn>
              </a:cxnLst>
              <a:rect l="0" t="0" r="r" b="b"/>
              <a:pathLst>
                <a:path w="84" h="99">
                  <a:moveTo>
                    <a:pt x="0" y="0"/>
                  </a:moveTo>
                  <a:cubicBezTo>
                    <a:pt x="48" y="10"/>
                    <a:pt x="31" y="8"/>
                    <a:pt x="18" y="48"/>
                  </a:cubicBezTo>
                  <a:cubicBezTo>
                    <a:pt x="35" y="99"/>
                    <a:pt x="84" y="39"/>
                    <a:pt x="84" y="96"/>
                  </a:cubicBezTo>
                </a:path>
              </a:pathLst>
            </a:custGeom>
            <a:noFill/>
            <a:ln w="9525">
              <a:solidFill>
                <a:schemeClr val="tx1"/>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Oval 36"/>
            <p:cNvSpPr>
              <a:spLocks noChangeArrowheads="1"/>
            </p:cNvSpPr>
            <p:nvPr/>
          </p:nvSpPr>
          <p:spPr bwMode="auto">
            <a:xfrm>
              <a:off x="5000" y="825"/>
              <a:ext cx="70" cy="71"/>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Text Box 33"/>
            <p:cNvSpPr txBox="1">
              <a:spLocks noChangeArrowheads="1"/>
            </p:cNvSpPr>
            <p:nvPr/>
          </p:nvSpPr>
          <p:spPr bwMode="auto">
            <a:xfrm>
              <a:off x="4848" y="663"/>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r>
                <a:rPr lang="en-US" altLang="en-US" sz="1600">
                  <a:solidFill>
                    <a:srgbClr val="FF0000"/>
                  </a:solidFill>
                </a:rPr>
                <a:t>V</a:t>
              </a:r>
            </a:p>
          </p:txBody>
        </p:sp>
        <p:sp>
          <p:nvSpPr>
            <p:cNvPr id="39" name="Text Box 34"/>
            <p:cNvSpPr txBox="1">
              <a:spLocks noChangeArrowheads="1"/>
            </p:cNvSpPr>
            <p:nvPr/>
          </p:nvSpPr>
          <p:spPr bwMode="auto">
            <a:xfrm>
              <a:off x="5169" y="912"/>
              <a:ext cx="16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r>
                <a:rPr lang="en-US" altLang="en-US" sz="1600">
                  <a:solidFill>
                    <a:srgbClr val="FF0000"/>
                  </a:solidFill>
                </a:rPr>
                <a:t>I</a:t>
              </a:r>
            </a:p>
          </p:txBody>
        </p:sp>
      </p:grpSp>
      <p:sp>
        <p:nvSpPr>
          <p:cNvPr id="41" name="Line 11"/>
          <p:cNvSpPr>
            <a:spLocks noChangeShapeType="1"/>
          </p:cNvSpPr>
          <p:nvPr/>
        </p:nvSpPr>
        <p:spPr bwMode="auto">
          <a:xfrm>
            <a:off x="2553619" y="1446101"/>
            <a:ext cx="485401"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Line 11"/>
          <p:cNvSpPr>
            <a:spLocks noChangeShapeType="1"/>
          </p:cNvSpPr>
          <p:nvPr/>
        </p:nvSpPr>
        <p:spPr bwMode="auto">
          <a:xfrm>
            <a:off x="4403375" y="1472937"/>
            <a:ext cx="423614"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Line 11"/>
          <p:cNvSpPr>
            <a:spLocks noChangeShapeType="1"/>
          </p:cNvSpPr>
          <p:nvPr/>
        </p:nvSpPr>
        <p:spPr bwMode="auto">
          <a:xfrm flipH="1">
            <a:off x="2247231" y="1446100"/>
            <a:ext cx="314325" cy="657245"/>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Text Box 13"/>
          <p:cNvSpPr txBox="1">
            <a:spLocks noChangeArrowheads="1"/>
          </p:cNvSpPr>
          <p:nvPr/>
        </p:nvSpPr>
        <p:spPr bwMode="auto">
          <a:xfrm>
            <a:off x="1514899" y="2050273"/>
            <a:ext cx="12854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2400" dirty="0">
                <a:solidFill>
                  <a:srgbClr val="FF0000"/>
                </a:solidFill>
                <a:latin typeface="Calibri" panose="020F0502020204030204" pitchFamily="34" charset="0"/>
                <a:cs typeface="Calibri" panose="020F0502020204030204" pitchFamily="34" charset="0"/>
              </a:rPr>
              <a:t>E</a:t>
            </a:r>
            <a:r>
              <a:rPr lang="en-US" altLang="en-US" sz="2400" baseline="-25000" dirty="0">
                <a:solidFill>
                  <a:srgbClr val="FF0000"/>
                </a:solidFill>
                <a:latin typeface="Calibri" panose="020F0502020204030204" pitchFamily="34" charset="0"/>
                <a:cs typeface="Calibri" panose="020F0502020204030204" pitchFamily="34" charset="0"/>
              </a:rPr>
              <a:t>K</a:t>
            </a:r>
            <a:r>
              <a:rPr lang="en-US" altLang="en-US" sz="2400" dirty="0">
                <a:solidFill>
                  <a:srgbClr val="FF0000"/>
                </a:solidFill>
                <a:latin typeface="Calibri" panose="020F0502020204030204" pitchFamily="34" charset="0"/>
                <a:cs typeface="Calibri" panose="020F0502020204030204" pitchFamily="34" charset="0"/>
              </a:rPr>
              <a:t>&gt;5 </a:t>
            </a:r>
            <a:r>
              <a:rPr lang="en-US" altLang="en-US" sz="2400" dirty="0" err="1">
                <a:solidFill>
                  <a:srgbClr val="FF0000"/>
                </a:solidFill>
                <a:latin typeface="Calibri" panose="020F0502020204030204" pitchFamily="34" charset="0"/>
                <a:cs typeface="Calibri" panose="020F0502020204030204" pitchFamily="34" charset="0"/>
              </a:rPr>
              <a:t>keV</a:t>
            </a:r>
            <a:endParaRPr lang="en-US" altLang="en-US" sz="2400" dirty="0">
              <a:solidFill>
                <a:srgbClr val="FF0000"/>
              </a:solidFill>
              <a:latin typeface="Calibri" panose="020F0502020204030204" pitchFamily="34" charset="0"/>
              <a:cs typeface="Calibri" panose="020F0502020204030204" pitchFamily="34" charset="0"/>
            </a:endParaRPr>
          </a:p>
        </p:txBody>
      </p:sp>
      <p:sp>
        <p:nvSpPr>
          <p:cNvPr id="46" name="Line 11"/>
          <p:cNvSpPr>
            <a:spLocks noChangeShapeType="1"/>
          </p:cNvSpPr>
          <p:nvPr/>
        </p:nvSpPr>
        <p:spPr bwMode="auto">
          <a:xfrm>
            <a:off x="2735821" y="2293095"/>
            <a:ext cx="716814"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60" name="Picture 1" descr="page3image9264">
            <a:extLst>
              <a:ext uri="{FF2B5EF4-FFF2-40B4-BE49-F238E27FC236}">
                <a16:creationId xmlns:a16="http://schemas.microsoft.com/office/drawing/2014/main" id="{FB87AB69-0139-994C-9A0A-CD84BC109D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7816" y="1765886"/>
            <a:ext cx="3811694" cy="254848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11124193" y="4675884"/>
            <a:ext cx="871071" cy="523220"/>
          </a:xfrm>
          <a:prstGeom prst="rect">
            <a:avLst/>
          </a:prstGeom>
          <a:noFill/>
        </p:spPr>
        <p:txBody>
          <a:bodyPr wrap="square" rtlCol="0">
            <a:spAutoFit/>
          </a:bodyPr>
          <a:lstStyle/>
          <a:p>
            <a:r>
              <a:rPr lang="en-US" sz="1400" dirty="0">
                <a:solidFill>
                  <a:srgbClr val="000000"/>
                </a:solidFill>
                <a:latin typeface="Calibri" panose="020F0502020204030204" pitchFamily="34" charset="0"/>
                <a:cs typeface="Calibri" panose="020F0502020204030204" pitchFamily="34" charset="0"/>
              </a:rPr>
              <a:t>“dopant removal”</a:t>
            </a:r>
            <a:endParaRPr lang="en-GB" sz="1400" dirty="0">
              <a:solidFill>
                <a:srgbClr val="000000"/>
              </a:solidFill>
              <a:latin typeface="Calibri" panose="020F0502020204030204" pitchFamily="34" charset="0"/>
              <a:cs typeface="Calibri" panose="020F0502020204030204" pitchFamily="34" charset="0"/>
            </a:endParaRPr>
          </a:p>
        </p:txBody>
      </p:sp>
      <p:sp>
        <p:nvSpPr>
          <p:cNvPr id="64" name="Line 11"/>
          <p:cNvSpPr>
            <a:spLocks noChangeShapeType="1"/>
          </p:cNvSpPr>
          <p:nvPr/>
        </p:nvSpPr>
        <p:spPr bwMode="auto">
          <a:xfrm flipH="1">
            <a:off x="10793857" y="4928117"/>
            <a:ext cx="353007" cy="0"/>
          </a:xfrm>
          <a:prstGeom prst="line">
            <a:avLst/>
          </a:prstGeom>
          <a:noFill/>
          <a:ln w="19050">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Line 11"/>
          <p:cNvSpPr>
            <a:spLocks noChangeShapeType="1"/>
          </p:cNvSpPr>
          <p:nvPr/>
        </p:nvSpPr>
        <p:spPr bwMode="auto">
          <a:xfrm flipH="1">
            <a:off x="11075935" y="5230105"/>
            <a:ext cx="344363" cy="362259"/>
          </a:xfrm>
          <a:prstGeom prst="line">
            <a:avLst/>
          </a:prstGeom>
          <a:noFill/>
          <a:ln w="19050">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Rounded Rectangle 65"/>
          <p:cNvSpPr/>
          <p:nvPr/>
        </p:nvSpPr>
        <p:spPr>
          <a:xfrm>
            <a:off x="11161978" y="4709982"/>
            <a:ext cx="728359" cy="481565"/>
          </a:xfrm>
          <a:prstGeom prst="round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9" name="Group 8"/>
          <p:cNvGrpSpPr/>
          <p:nvPr/>
        </p:nvGrpSpPr>
        <p:grpSpPr>
          <a:xfrm>
            <a:off x="72793" y="2588200"/>
            <a:ext cx="7643329" cy="3762344"/>
            <a:chOff x="72793" y="2588200"/>
            <a:chExt cx="7643329" cy="3762344"/>
          </a:xfrm>
        </p:grpSpPr>
        <p:sp>
          <p:nvSpPr>
            <p:cNvPr id="67" name="Rounded Rectangle 66">
              <a:extLst>
                <a:ext uri="{FF2B5EF4-FFF2-40B4-BE49-F238E27FC236}">
                  <a16:creationId xmlns:a16="http://schemas.microsoft.com/office/drawing/2014/main" id="{85E4EC4B-3923-E24F-958B-B6D2B5905D72}"/>
                </a:ext>
              </a:extLst>
            </p:cNvPr>
            <p:cNvSpPr/>
            <p:nvPr/>
          </p:nvSpPr>
          <p:spPr>
            <a:xfrm>
              <a:off x="111213" y="2588200"/>
              <a:ext cx="7442801" cy="3762344"/>
            </a:xfrm>
            <a:prstGeom prst="roundRect">
              <a:avLst>
                <a:gd name="adj" fmla="val 5149"/>
              </a:avLst>
            </a:prstGeom>
            <a:solidFill>
              <a:schemeClr val="bg1"/>
            </a:solid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t>
              </a:r>
            </a:p>
          </p:txBody>
        </p:sp>
        <p:pic>
          <p:nvPicPr>
            <p:cNvPr id="72" name="Picture 71"/>
            <p:cNvPicPr>
              <a:picLocks noChangeAspect="1"/>
            </p:cNvPicPr>
            <p:nvPr/>
          </p:nvPicPr>
          <p:blipFill rotWithShape="1">
            <a:blip r:embed="rId4"/>
            <a:srcRect l="75157" t="28744" r="12973" b="57306"/>
            <a:stretch/>
          </p:blipFill>
          <p:spPr>
            <a:xfrm rot="5400000">
              <a:off x="5437254" y="3979780"/>
              <a:ext cx="2141122" cy="1259486"/>
            </a:xfrm>
            <a:prstGeom prst="rect">
              <a:avLst/>
            </a:prstGeom>
          </p:spPr>
        </p:pic>
        <p:grpSp>
          <p:nvGrpSpPr>
            <p:cNvPr id="77" name="Group 76"/>
            <p:cNvGrpSpPr/>
            <p:nvPr/>
          </p:nvGrpSpPr>
          <p:grpSpPr>
            <a:xfrm>
              <a:off x="3649329" y="3547690"/>
              <a:ext cx="1547660" cy="2543276"/>
              <a:chOff x="3610909" y="3547690"/>
              <a:chExt cx="1547660" cy="2543276"/>
            </a:xfrm>
          </p:grpSpPr>
          <p:pic>
            <p:nvPicPr>
              <p:cNvPr id="71" name="Picture 70"/>
              <p:cNvPicPr>
                <a:picLocks noChangeAspect="1"/>
              </p:cNvPicPr>
              <p:nvPr/>
            </p:nvPicPr>
            <p:blipFill rotWithShape="1">
              <a:blip r:embed="rId4"/>
              <a:srcRect l="49860" t="13108" r="3141" b="29753"/>
              <a:stretch/>
            </p:blipFill>
            <p:spPr>
              <a:xfrm rot="5400000">
                <a:off x="3113101" y="4045498"/>
                <a:ext cx="2543276" cy="1547660"/>
              </a:xfrm>
              <a:prstGeom prst="rect">
                <a:avLst/>
              </a:prstGeom>
            </p:spPr>
          </p:pic>
          <p:sp>
            <p:nvSpPr>
              <p:cNvPr id="76" name="Rectangle 75"/>
              <p:cNvSpPr/>
              <p:nvPr/>
            </p:nvSpPr>
            <p:spPr>
              <a:xfrm>
                <a:off x="3614631" y="3547690"/>
                <a:ext cx="1543938" cy="2543276"/>
              </a:xfrm>
              <a:prstGeom prst="rect">
                <a:avLst/>
              </a:prstGeom>
              <a:noFill/>
              <a:ln w="19050">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8" name="TextBox 67"/>
            <p:cNvSpPr txBox="1"/>
            <p:nvPr/>
          </p:nvSpPr>
          <p:spPr>
            <a:xfrm>
              <a:off x="5362888" y="5999369"/>
              <a:ext cx="2353234" cy="261610"/>
            </a:xfrm>
            <a:prstGeom prst="rect">
              <a:avLst/>
            </a:prstGeom>
            <a:noFill/>
          </p:spPr>
          <p:txBody>
            <a:bodyPr wrap="square" rtlCol="0">
              <a:spAutoFit/>
            </a:bodyPr>
            <a:lstStyle/>
            <a:p>
              <a:r>
                <a:rPr lang="en-US" sz="1100" dirty="0">
                  <a:solidFill>
                    <a:srgbClr val="000000"/>
                  </a:solidFill>
                </a:rPr>
                <a:t>[</a:t>
              </a:r>
              <a:r>
                <a:rPr lang="en-US" sz="1100" dirty="0" err="1">
                  <a:solidFill>
                    <a:srgbClr val="000000"/>
                  </a:solidFill>
                </a:rPr>
                <a:t>C.Besleaga</a:t>
              </a:r>
              <a:r>
                <a:rPr lang="en-US" sz="1100" dirty="0">
                  <a:solidFill>
                    <a:srgbClr val="000000"/>
                  </a:solidFill>
                </a:rPr>
                <a:t> et al. </a:t>
              </a:r>
              <a:r>
                <a:rPr lang="en-US" sz="1100" b="1" dirty="0" err="1">
                  <a:solidFill>
                    <a:srgbClr val="000000"/>
                  </a:solidFill>
                  <a:hlinkClick r:id="rId5"/>
                </a:rPr>
                <a:t>arXiv</a:t>
              </a:r>
              <a:r>
                <a:rPr lang="en-US" sz="1100" b="1" dirty="0">
                  <a:solidFill>
                    <a:srgbClr val="000000"/>
                  </a:solidFill>
                  <a:hlinkClick r:id="rId5"/>
                </a:rPr>
                <a:t> 2021</a:t>
              </a:r>
              <a:r>
                <a:rPr lang="en-US" sz="1100" dirty="0">
                  <a:solidFill>
                    <a:srgbClr val="000000"/>
                  </a:solidFill>
                </a:rPr>
                <a:t>]</a:t>
              </a:r>
              <a:endParaRPr lang="en-GB" sz="1100" dirty="0">
                <a:solidFill>
                  <a:srgbClr val="000000"/>
                </a:solidFill>
              </a:endParaRPr>
            </a:p>
          </p:txBody>
        </p:sp>
        <p:sp>
          <p:nvSpPr>
            <p:cNvPr id="70" name="TextBox 69"/>
            <p:cNvSpPr txBox="1"/>
            <p:nvPr/>
          </p:nvSpPr>
          <p:spPr>
            <a:xfrm>
              <a:off x="3539229" y="2596921"/>
              <a:ext cx="3750835" cy="800219"/>
            </a:xfrm>
            <a:prstGeom prst="rect">
              <a:avLst/>
            </a:prstGeom>
            <a:noFill/>
          </p:spPr>
          <p:txBody>
            <a:bodyPr wrap="none" rtlCol="0">
              <a:spAutoFit/>
            </a:bodyPr>
            <a:lstStyle/>
            <a:p>
              <a:pPr algn="ctr"/>
              <a:r>
                <a:rPr lang="en-US" dirty="0"/>
                <a:t>Can we see the defects?</a:t>
              </a:r>
            </a:p>
            <a:p>
              <a:r>
                <a:rPr lang="en-US" sz="1600" dirty="0"/>
                <a:t>HRTEM on Si: n-irradiated 10</a:t>
              </a:r>
              <a:r>
                <a:rPr lang="en-US" sz="1600" baseline="30000" dirty="0"/>
                <a:t>19</a:t>
              </a:r>
              <a:r>
                <a:rPr lang="en-US" sz="1600" dirty="0"/>
                <a:t> </a:t>
              </a:r>
              <a:r>
                <a:rPr lang="en-US" sz="1600" dirty="0" err="1"/>
                <a:t>n</a:t>
              </a:r>
              <a:r>
                <a:rPr lang="en-US" sz="1600" baseline="-25000" dirty="0" err="1"/>
                <a:t>eq</a:t>
              </a:r>
              <a:r>
                <a:rPr lang="en-US" sz="1600" dirty="0"/>
                <a:t>/cm</a:t>
              </a:r>
              <a:r>
                <a:rPr lang="en-US" sz="1600" baseline="30000" dirty="0"/>
                <a:t>2</a:t>
              </a:r>
            </a:p>
            <a:p>
              <a:pPr algn="ctr"/>
              <a:r>
                <a:rPr lang="en-US" sz="1200" dirty="0"/>
                <a:t>High Resolution Transmission Electron Microscopy</a:t>
              </a:r>
              <a:endParaRPr lang="en-GB" sz="1200" dirty="0"/>
            </a:p>
          </p:txBody>
        </p:sp>
        <p:sp>
          <p:nvSpPr>
            <p:cNvPr id="79" name="Rectangle 78"/>
            <p:cNvSpPr/>
            <p:nvPr/>
          </p:nvSpPr>
          <p:spPr>
            <a:xfrm>
              <a:off x="4440988" y="5001967"/>
              <a:ext cx="294071" cy="560596"/>
            </a:xfrm>
            <a:prstGeom prst="rect">
              <a:avLst/>
            </a:prstGeom>
            <a:solidFill>
              <a:srgbClr val="000000">
                <a:alpha val="0"/>
              </a:srgbClr>
            </a:solidFill>
            <a:ln w="190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 name="Line 11"/>
            <p:cNvSpPr>
              <a:spLocks noChangeShapeType="1"/>
            </p:cNvSpPr>
            <p:nvPr/>
          </p:nvSpPr>
          <p:spPr bwMode="auto">
            <a:xfrm flipV="1">
              <a:off x="4796070" y="4528782"/>
              <a:ext cx="1077666" cy="712279"/>
            </a:xfrm>
            <a:prstGeom prst="line">
              <a:avLst/>
            </a:prstGeom>
            <a:noFill/>
            <a:ln w="28575">
              <a:solidFill>
                <a:srgbClr val="FF0000"/>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Rectangle 80"/>
            <p:cNvSpPr/>
            <p:nvPr/>
          </p:nvSpPr>
          <p:spPr>
            <a:xfrm>
              <a:off x="5868565" y="3528504"/>
              <a:ext cx="1262101" cy="2151579"/>
            </a:xfrm>
            <a:prstGeom prst="rect">
              <a:avLst/>
            </a:prstGeom>
            <a:solidFill>
              <a:srgbClr val="000000">
                <a:alpha val="0"/>
              </a:srgbClr>
            </a:solid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9" name="Group 4"/>
            <p:cNvGrpSpPr>
              <a:grpSpLocks/>
            </p:cNvGrpSpPr>
            <p:nvPr/>
          </p:nvGrpSpPr>
          <p:grpSpPr bwMode="auto">
            <a:xfrm>
              <a:off x="280245" y="2596921"/>
              <a:ext cx="3196621" cy="3568685"/>
              <a:chOff x="692" y="1756"/>
              <a:chExt cx="5688" cy="6120"/>
            </a:xfrm>
          </p:grpSpPr>
          <p:pic>
            <p:nvPicPr>
              <p:cNvPr id="5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 y="1756"/>
                <a:ext cx="5688" cy="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6"/>
              <p:cNvGrpSpPr>
                <a:grpSpLocks/>
              </p:cNvGrpSpPr>
              <p:nvPr/>
            </p:nvGrpSpPr>
            <p:grpSpPr bwMode="auto">
              <a:xfrm>
                <a:off x="1556" y="2908"/>
                <a:ext cx="3745" cy="2449"/>
                <a:chOff x="0" y="0"/>
                <a:chExt cx="19997" cy="19999"/>
              </a:xfrm>
            </p:grpSpPr>
            <p:sp>
              <p:nvSpPr>
                <p:cNvPr id="52" name="Line 7"/>
                <p:cNvSpPr>
                  <a:spLocks noChangeShapeType="1"/>
                </p:cNvSpPr>
                <p:nvPr/>
              </p:nvSpPr>
              <p:spPr bwMode="auto">
                <a:xfrm flipH="1">
                  <a:off x="1538" y="0"/>
                  <a:ext cx="3081" cy="2360"/>
                </a:xfrm>
                <a:prstGeom prst="line">
                  <a:avLst/>
                </a:prstGeom>
                <a:noFill/>
                <a:ln w="127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3" name="Line 8"/>
                <p:cNvSpPr>
                  <a:spLocks noChangeShapeType="1"/>
                </p:cNvSpPr>
                <p:nvPr/>
              </p:nvSpPr>
              <p:spPr bwMode="auto">
                <a:xfrm flipH="1" flipV="1">
                  <a:off x="8458" y="18815"/>
                  <a:ext cx="3081" cy="1184"/>
                </a:xfrm>
                <a:prstGeom prst="line">
                  <a:avLst/>
                </a:prstGeom>
                <a:noFill/>
                <a:ln w="127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4" name="Line 9"/>
                <p:cNvSpPr>
                  <a:spLocks noChangeShapeType="1"/>
                </p:cNvSpPr>
                <p:nvPr/>
              </p:nvSpPr>
              <p:spPr bwMode="auto">
                <a:xfrm flipV="1">
                  <a:off x="13071" y="14111"/>
                  <a:ext cx="4619" cy="5888"/>
                </a:xfrm>
                <a:prstGeom prst="line">
                  <a:avLst/>
                </a:prstGeom>
                <a:noFill/>
                <a:ln w="12700">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5" name="Line 10"/>
                <p:cNvSpPr>
                  <a:spLocks noChangeShapeType="1"/>
                </p:cNvSpPr>
                <p:nvPr/>
              </p:nvSpPr>
              <p:spPr bwMode="auto">
                <a:xfrm>
                  <a:off x="7689" y="0"/>
                  <a:ext cx="4619" cy="2360"/>
                </a:xfrm>
                <a:prstGeom prst="line">
                  <a:avLst/>
                </a:prstGeom>
                <a:noFill/>
                <a:ln w="12700">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6" name="Rectangle 11"/>
                <p:cNvSpPr>
                  <a:spLocks noChangeArrowheads="1"/>
                </p:cNvSpPr>
                <p:nvPr/>
              </p:nvSpPr>
              <p:spPr bwMode="auto">
                <a:xfrm>
                  <a:off x="13071" y="1168"/>
                  <a:ext cx="2312" cy="3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l"/>
                  <a:r>
                    <a:rPr lang="en-AU" altLang="en-US" sz="1800" b="0">
                      <a:solidFill>
                        <a:srgbClr val="0000FF"/>
                      </a:solidFill>
                    </a:rPr>
                    <a:t>I</a:t>
                  </a:r>
                  <a:endParaRPr lang="en-AU" altLang="en-US" sz="1000" b="0">
                    <a:solidFill>
                      <a:schemeClr val="tx1"/>
                    </a:solidFill>
                  </a:endParaRPr>
                </a:p>
              </p:txBody>
            </p:sp>
            <p:sp>
              <p:nvSpPr>
                <p:cNvPr id="57" name="Rectangle 12"/>
                <p:cNvSpPr>
                  <a:spLocks noChangeArrowheads="1"/>
                </p:cNvSpPr>
                <p:nvPr/>
              </p:nvSpPr>
              <p:spPr bwMode="auto">
                <a:xfrm>
                  <a:off x="17685" y="10575"/>
                  <a:ext cx="2312" cy="3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l"/>
                  <a:r>
                    <a:rPr lang="en-AU" altLang="en-US" sz="1800" b="0">
                      <a:solidFill>
                        <a:srgbClr val="0000FF"/>
                      </a:solidFill>
                    </a:rPr>
                    <a:t>I</a:t>
                  </a:r>
                  <a:endParaRPr lang="en-AU" altLang="en-US" sz="1000" b="0">
                    <a:solidFill>
                      <a:schemeClr val="tx1"/>
                    </a:solidFill>
                  </a:endParaRPr>
                </a:p>
              </p:txBody>
            </p:sp>
            <p:sp>
              <p:nvSpPr>
                <p:cNvPr id="58" name="Rectangle 13"/>
                <p:cNvSpPr>
                  <a:spLocks noChangeArrowheads="1"/>
                </p:cNvSpPr>
                <p:nvPr/>
              </p:nvSpPr>
              <p:spPr bwMode="auto">
                <a:xfrm>
                  <a:off x="0" y="1176"/>
                  <a:ext cx="2312" cy="3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l"/>
                  <a:r>
                    <a:rPr lang="en-AU" altLang="en-US" sz="1800" b="0">
                      <a:solidFill>
                        <a:srgbClr val="FF0000"/>
                      </a:solidFill>
                    </a:rPr>
                    <a:t>V</a:t>
                  </a:r>
                  <a:endParaRPr lang="en-AU" altLang="en-US" sz="1000" b="0">
                    <a:solidFill>
                      <a:schemeClr val="tx1"/>
                    </a:solidFill>
                  </a:endParaRPr>
                </a:p>
              </p:txBody>
            </p:sp>
            <p:sp>
              <p:nvSpPr>
                <p:cNvPr id="59" name="Rectangle 14"/>
                <p:cNvSpPr>
                  <a:spLocks noChangeArrowheads="1"/>
                </p:cNvSpPr>
                <p:nvPr/>
              </p:nvSpPr>
              <p:spPr bwMode="auto">
                <a:xfrm>
                  <a:off x="6920" y="16463"/>
                  <a:ext cx="2312" cy="3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l"/>
                  <a:r>
                    <a:rPr lang="en-AU" altLang="en-US" sz="1800" b="0" dirty="0">
                      <a:solidFill>
                        <a:srgbClr val="FF0000"/>
                      </a:solidFill>
                    </a:rPr>
                    <a:t>V</a:t>
                  </a:r>
                  <a:endParaRPr lang="en-AU" altLang="en-US" sz="1000" b="0" dirty="0">
                    <a:solidFill>
                      <a:schemeClr val="tx1"/>
                    </a:solidFill>
                  </a:endParaRPr>
                </a:p>
              </p:txBody>
            </p:sp>
          </p:grpSp>
        </p:grpSp>
        <p:sp>
          <p:nvSpPr>
            <p:cNvPr id="69" name="TextBox 68"/>
            <p:cNvSpPr txBox="1"/>
            <p:nvPr/>
          </p:nvSpPr>
          <p:spPr>
            <a:xfrm rot="16200000">
              <a:off x="-335686" y="5502341"/>
              <a:ext cx="1070874" cy="253916"/>
            </a:xfrm>
            <a:prstGeom prst="rect">
              <a:avLst/>
            </a:prstGeom>
            <a:noFill/>
          </p:spPr>
          <p:txBody>
            <a:bodyPr wrap="square" rtlCol="0">
              <a:spAutoFit/>
            </a:bodyPr>
            <a:lstStyle/>
            <a:p>
              <a:r>
                <a:rPr lang="en-US" sz="1000" dirty="0">
                  <a:solidFill>
                    <a:srgbClr val="000000"/>
                  </a:solidFill>
                </a:rPr>
                <a:t>[van Lint 1980]</a:t>
              </a:r>
              <a:endParaRPr lang="en-GB" sz="1000" dirty="0">
                <a:solidFill>
                  <a:srgbClr val="000000"/>
                </a:solidFill>
              </a:endParaRPr>
            </a:p>
          </p:txBody>
        </p:sp>
        <p:pic>
          <p:nvPicPr>
            <p:cNvPr id="73" name="Picture 72"/>
            <p:cNvPicPr>
              <a:picLocks noChangeAspect="1"/>
            </p:cNvPicPr>
            <p:nvPr/>
          </p:nvPicPr>
          <p:blipFill rotWithShape="1">
            <a:blip r:embed="rId4"/>
            <a:srcRect l="87990" t="84747" r="3072" b="5165"/>
            <a:stretch/>
          </p:blipFill>
          <p:spPr>
            <a:xfrm rot="5400000">
              <a:off x="3620430" y="5516417"/>
              <a:ext cx="483652" cy="273286"/>
            </a:xfrm>
            <a:prstGeom prst="rect">
              <a:avLst/>
            </a:prstGeom>
          </p:spPr>
        </p:pic>
        <p:sp>
          <p:nvSpPr>
            <p:cNvPr id="75" name="Rectangle 74"/>
            <p:cNvSpPr/>
            <p:nvPr/>
          </p:nvSpPr>
          <p:spPr>
            <a:xfrm>
              <a:off x="1983056" y="4595134"/>
              <a:ext cx="294071" cy="776262"/>
            </a:xfrm>
            <a:prstGeom prst="rect">
              <a:avLst/>
            </a:prstGeom>
            <a:solidFill>
              <a:srgbClr val="000000">
                <a:alpha val="7843"/>
              </a:srgbClr>
            </a:solidFill>
            <a:ln w="19050">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Line 11"/>
            <p:cNvSpPr>
              <a:spLocks noChangeShapeType="1"/>
            </p:cNvSpPr>
            <p:nvPr/>
          </p:nvSpPr>
          <p:spPr bwMode="auto">
            <a:xfrm flipV="1">
              <a:off x="2277127" y="4528782"/>
              <a:ext cx="1298372" cy="286958"/>
            </a:xfrm>
            <a:prstGeom prst="line">
              <a:avLst/>
            </a:prstGeom>
            <a:noFill/>
            <a:ln w="28575">
              <a:solidFill>
                <a:schemeClr val="tx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74" name="Picture 73"/>
            <p:cNvPicPr>
              <a:picLocks noChangeAspect="1"/>
            </p:cNvPicPr>
            <p:nvPr/>
          </p:nvPicPr>
          <p:blipFill rotWithShape="1">
            <a:blip r:embed="rId4"/>
            <a:srcRect l="89823" t="88637" r="3725" b="4751"/>
            <a:stretch/>
          </p:blipFill>
          <p:spPr>
            <a:xfrm rot="5400000">
              <a:off x="5372900" y="5072894"/>
              <a:ext cx="1163779" cy="597004"/>
            </a:xfrm>
            <a:prstGeom prst="rect">
              <a:avLst/>
            </a:prstGeom>
          </p:spPr>
        </p:pic>
      </p:grpSp>
      <p:sp>
        <p:nvSpPr>
          <p:cNvPr id="4" name="Date Placeholder 3"/>
          <p:cNvSpPr>
            <a:spLocks noGrp="1"/>
          </p:cNvSpPr>
          <p:nvPr>
            <p:ph type="dt" sz="half" idx="2"/>
          </p:nvPr>
        </p:nvSpPr>
        <p:spPr/>
        <p:txBody>
          <a:bodyPr/>
          <a:lstStyle/>
          <a:p>
            <a:r>
              <a:rPr lang="en-001"/>
              <a:t>22.11.2023</a:t>
            </a:r>
            <a:endParaRPr lang="en-US" dirty="0"/>
          </a:p>
        </p:txBody>
      </p:sp>
    </p:spTree>
    <p:extLst>
      <p:ext uri="{BB962C8B-B14F-4D97-AF65-F5344CB8AC3E}">
        <p14:creationId xmlns:p14="http://schemas.microsoft.com/office/powerpoint/2010/main" val="1383498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Impact of Defects on Detector Properties</a:t>
            </a:r>
            <a:endParaRPr lang="en-GB" sz="2800" dirty="0"/>
          </a:p>
        </p:txBody>
      </p:sp>
      <p:sp>
        <p:nvSpPr>
          <p:cNvPr id="3" name="Content Placeholder 2"/>
          <p:cNvSpPr>
            <a:spLocks noGrp="1"/>
          </p:cNvSpPr>
          <p:nvPr>
            <p:ph idx="1"/>
          </p:nvPr>
        </p:nvSpPr>
        <p:spPr>
          <a:xfrm>
            <a:off x="372572" y="855659"/>
            <a:ext cx="8226854" cy="469075"/>
          </a:xfrm>
        </p:spPr>
        <p:txBody>
          <a:bodyPr/>
          <a:lstStyle/>
          <a:p>
            <a:r>
              <a:rPr lang="en-US" dirty="0"/>
              <a:t>Shockley-Read-Hall statistics</a:t>
            </a:r>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44</a:t>
            </a:fld>
            <a:endParaRPr lang="en-US" dirty="0"/>
          </a:p>
        </p:txBody>
      </p:sp>
      <p:sp>
        <p:nvSpPr>
          <p:cNvPr id="8" name="Text Box 11"/>
          <p:cNvSpPr txBox="1">
            <a:spLocks noChangeArrowheads="1"/>
          </p:cNvSpPr>
          <p:nvPr/>
        </p:nvSpPr>
        <p:spPr bwMode="auto">
          <a:xfrm>
            <a:off x="3462980" y="3881054"/>
            <a:ext cx="2279187" cy="1615827"/>
          </a:xfrm>
          <a:prstGeom prst="rect">
            <a:avLst/>
          </a:prstGeom>
          <a:noFill/>
          <a:ln w="3175" cap="rnd">
            <a:noFill/>
            <a:prstDash val="sysDot"/>
            <a:miter lim="800000"/>
            <a:headEnd/>
            <a:tailEnd/>
          </a:ln>
        </p:spPr>
        <p:txBody>
          <a:bodyPr wrap="square">
            <a:spAutoFit/>
          </a:bodyPr>
          <a:lstStyle/>
          <a:p>
            <a:pPr algn="ctr" eaLnBrk="0" hangingPunct="0">
              <a:spcBef>
                <a:spcPct val="50000"/>
              </a:spcBef>
            </a:pPr>
            <a:r>
              <a:rPr lang="en-US" sz="1600" b="1" dirty="0">
                <a:cs typeface="Arial" pitchFamily="34" charset="0"/>
              </a:rPr>
              <a:t>trapping (e and h)</a:t>
            </a:r>
            <a:br>
              <a:rPr lang="en-US" sz="1600" b="1" dirty="0">
                <a:cs typeface="Arial" pitchFamily="34" charset="0"/>
              </a:rPr>
            </a:br>
            <a:r>
              <a:rPr lang="en-US" sz="1600" b="1" dirty="0">
                <a:solidFill>
                  <a:srgbClr val="000000"/>
                </a:solidFill>
                <a:cs typeface="Arial" pitchFamily="34" charset="0"/>
                <a:sym typeface="Symbol" pitchFamily="18" charset="2"/>
              </a:rPr>
              <a:t></a:t>
            </a:r>
            <a:r>
              <a:rPr lang="en-US" sz="1600" b="1" dirty="0">
                <a:cs typeface="Arial" pitchFamily="34" charset="0"/>
              </a:rPr>
              <a:t> CCE</a:t>
            </a:r>
            <a:br>
              <a:rPr lang="en-US" sz="1600" b="1" dirty="0">
                <a:cs typeface="Arial" pitchFamily="34" charset="0"/>
              </a:rPr>
            </a:br>
            <a:r>
              <a:rPr lang="en-US" sz="900" b="1" dirty="0">
                <a:cs typeface="Arial" pitchFamily="34" charset="0"/>
              </a:rPr>
              <a:t> </a:t>
            </a:r>
            <a:br>
              <a:rPr lang="en-US" sz="1600" b="1" dirty="0">
                <a:cs typeface="Arial" pitchFamily="34" charset="0"/>
              </a:rPr>
            </a:br>
            <a:r>
              <a:rPr lang="en-US" sz="1400" dirty="0">
                <a:cs typeface="Arial" pitchFamily="34" charset="0"/>
              </a:rPr>
              <a:t>shallow defects do not contribute at RT due to fast de-trapping</a:t>
            </a:r>
            <a:r>
              <a:rPr lang="en-US" sz="1400" b="1" dirty="0">
                <a:cs typeface="Arial" pitchFamily="34" charset="0"/>
              </a:rPr>
              <a:t> </a:t>
            </a:r>
            <a:br>
              <a:rPr lang="en-US" sz="1600" b="1" dirty="0">
                <a:cs typeface="Arial" pitchFamily="34" charset="0"/>
              </a:rPr>
            </a:br>
            <a:endParaRPr lang="en-US" sz="1600" b="1" dirty="0">
              <a:cs typeface="Arial" pitchFamily="34" charset="0"/>
            </a:endParaRPr>
          </a:p>
        </p:txBody>
      </p:sp>
      <p:sp>
        <p:nvSpPr>
          <p:cNvPr id="9" name="Text Box 12"/>
          <p:cNvSpPr txBox="1">
            <a:spLocks noChangeArrowheads="1"/>
          </p:cNvSpPr>
          <p:nvPr/>
        </p:nvSpPr>
        <p:spPr bwMode="auto">
          <a:xfrm>
            <a:off x="563393" y="3881053"/>
            <a:ext cx="2594671" cy="1369606"/>
          </a:xfrm>
          <a:prstGeom prst="rect">
            <a:avLst/>
          </a:prstGeom>
          <a:noFill/>
          <a:ln w="3175" cap="rnd">
            <a:noFill/>
            <a:prstDash val="sysDot"/>
            <a:miter lim="800000"/>
            <a:headEnd/>
            <a:tailEnd/>
          </a:ln>
        </p:spPr>
        <p:txBody>
          <a:bodyPr wrap="square">
            <a:spAutoFit/>
          </a:bodyPr>
          <a:lstStyle/>
          <a:p>
            <a:pPr algn="ctr" eaLnBrk="0" hangingPunct="0">
              <a:spcBef>
                <a:spcPct val="50000"/>
              </a:spcBef>
            </a:pPr>
            <a:r>
              <a:rPr lang="en-US" sz="1600" b="1" dirty="0">
                <a:cs typeface="Arial" pitchFamily="34" charset="0"/>
              </a:rPr>
              <a:t> charged defects </a:t>
            </a:r>
            <a:br>
              <a:rPr lang="en-US" sz="1600" b="1" dirty="0">
                <a:cs typeface="Arial" pitchFamily="34" charset="0"/>
              </a:rPr>
            </a:br>
            <a:r>
              <a:rPr lang="en-US" sz="1600" b="1" dirty="0">
                <a:cs typeface="Arial" pitchFamily="34" charset="0"/>
              </a:rPr>
              <a:t>  </a:t>
            </a:r>
            <a:r>
              <a:rPr lang="en-US" sz="1600" b="1" dirty="0">
                <a:solidFill>
                  <a:srgbClr val="000000"/>
                </a:solidFill>
                <a:cs typeface="Arial" pitchFamily="34" charset="0"/>
                <a:sym typeface="Symbol" pitchFamily="18" charset="2"/>
              </a:rPr>
              <a:t></a:t>
            </a:r>
            <a:r>
              <a:rPr lang="en-US" sz="1600" b="1" dirty="0">
                <a:cs typeface="Arial" pitchFamily="34" charset="0"/>
                <a:sym typeface="Symbol" pitchFamily="18" charset="2"/>
              </a:rPr>
              <a:t> </a:t>
            </a:r>
            <a:r>
              <a:rPr lang="en-US" sz="1600" b="1" dirty="0">
                <a:cs typeface="Arial" pitchFamily="34" charset="0"/>
              </a:rPr>
              <a:t>N</a:t>
            </a:r>
            <a:r>
              <a:rPr lang="en-US" sz="1600" b="1" baseline="-25000" dirty="0">
                <a:cs typeface="Arial" pitchFamily="34" charset="0"/>
              </a:rPr>
              <a:t>eff</a:t>
            </a:r>
            <a:r>
              <a:rPr lang="en-US" sz="1600" b="1" dirty="0">
                <a:cs typeface="Arial" pitchFamily="34" charset="0"/>
              </a:rPr>
              <a:t> , </a:t>
            </a:r>
            <a:r>
              <a:rPr lang="en-US" sz="1600" b="1" dirty="0" err="1">
                <a:cs typeface="Arial" pitchFamily="34" charset="0"/>
              </a:rPr>
              <a:t>V</a:t>
            </a:r>
            <a:r>
              <a:rPr lang="en-US" sz="1600" b="1" baseline="-25000" dirty="0" err="1">
                <a:cs typeface="Arial" pitchFamily="34" charset="0"/>
              </a:rPr>
              <a:t>dep</a:t>
            </a:r>
            <a:br>
              <a:rPr lang="en-US" sz="1600" b="1" dirty="0">
                <a:cs typeface="Arial" pitchFamily="34" charset="0"/>
              </a:rPr>
            </a:br>
            <a:br>
              <a:rPr lang="en-US" sz="900" b="1" dirty="0">
                <a:cs typeface="Arial" pitchFamily="34" charset="0"/>
              </a:rPr>
            </a:br>
            <a:r>
              <a:rPr lang="en-US" sz="1400" dirty="0">
                <a:cs typeface="Arial" pitchFamily="34" charset="0"/>
              </a:rPr>
              <a:t>e.g. donors in upper half, acceptors in lower half </a:t>
            </a:r>
            <a:br>
              <a:rPr lang="en-US" sz="1400" dirty="0">
                <a:cs typeface="Arial" pitchFamily="34" charset="0"/>
              </a:rPr>
            </a:br>
            <a:r>
              <a:rPr lang="en-US" sz="1400" dirty="0">
                <a:cs typeface="Arial" pitchFamily="34" charset="0"/>
              </a:rPr>
              <a:t>of the band gap</a:t>
            </a:r>
          </a:p>
        </p:txBody>
      </p:sp>
      <p:sp>
        <p:nvSpPr>
          <p:cNvPr id="10" name="Text Box 13"/>
          <p:cNvSpPr txBox="1">
            <a:spLocks noChangeArrowheads="1"/>
          </p:cNvSpPr>
          <p:nvPr/>
        </p:nvSpPr>
        <p:spPr bwMode="auto">
          <a:xfrm>
            <a:off x="5751272" y="3881054"/>
            <a:ext cx="2324435" cy="1400383"/>
          </a:xfrm>
          <a:prstGeom prst="rect">
            <a:avLst/>
          </a:prstGeom>
          <a:noFill/>
          <a:ln w="3175" cap="rnd">
            <a:noFill/>
            <a:prstDash val="sysDot"/>
            <a:miter lim="800000"/>
            <a:headEnd/>
            <a:tailEnd/>
          </a:ln>
        </p:spPr>
        <p:txBody>
          <a:bodyPr wrap="square">
            <a:spAutoFit/>
          </a:bodyPr>
          <a:lstStyle/>
          <a:p>
            <a:pPr algn="ctr" eaLnBrk="0" hangingPunct="0">
              <a:spcBef>
                <a:spcPct val="50000"/>
              </a:spcBef>
            </a:pPr>
            <a:r>
              <a:rPr lang="en-US" sz="1600" b="1" dirty="0">
                <a:cs typeface="Arial" pitchFamily="34" charset="0"/>
              </a:rPr>
              <a:t> generation</a:t>
            </a:r>
            <a:br>
              <a:rPr lang="en-US" sz="1600" b="1" dirty="0">
                <a:cs typeface="Arial" pitchFamily="34" charset="0"/>
              </a:rPr>
            </a:br>
            <a:r>
              <a:rPr lang="en-US" sz="1600" b="1" dirty="0">
                <a:cs typeface="Arial" pitchFamily="34" charset="0"/>
              </a:rPr>
              <a:t> </a:t>
            </a:r>
            <a:r>
              <a:rPr lang="en-US" sz="1600" b="1" dirty="0">
                <a:solidFill>
                  <a:srgbClr val="000000"/>
                </a:solidFill>
                <a:cs typeface="Arial" pitchFamily="34" charset="0"/>
                <a:sym typeface="Symbol" pitchFamily="18" charset="2"/>
              </a:rPr>
              <a:t></a:t>
            </a:r>
            <a:r>
              <a:rPr lang="en-US" sz="1600" b="1" dirty="0">
                <a:solidFill>
                  <a:srgbClr val="000000"/>
                </a:solidFill>
                <a:cs typeface="Arial" pitchFamily="34" charset="0"/>
              </a:rPr>
              <a:t> </a:t>
            </a:r>
            <a:r>
              <a:rPr lang="en-US" sz="1600" b="1" dirty="0">
                <a:cs typeface="Arial" pitchFamily="34" charset="0"/>
              </a:rPr>
              <a:t> leakage current</a:t>
            </a:r>
            <a:br>
              <a:rPr lang="en-US" sz="1600" b="1" dirty="0">
                <a:cs typeface="Arial" pitchFamily="34" charset="0"/>
              </a:rPr>
            </a:br>
            <a:br>
              <a:rPr lang="en-US" sz="900" b="1" dirty="0">
                <a:cs typeface="Arial" pitchFamily="34" charset="0"/>
              </a:rPr>
            </a:br>
            <a:r>
              <a:rPr lang="en-US" sz="1400" dirty="0">
                <a:cs typeface="Arial" pitchFamily="34" charset="0"/>
              </a:rPr>
              <a:t>levels close to </a:t>
            </a:r>
            <a:r>
              <a:rPr lang="en-US" sz="1400" dirty="0" err="1">
                <a:cs typeface="Arial" pitchFamily="34" charset="0"/>
              </a:rPr>
              <a:t>midgap</a:t>
            </a:r>
            <a:br>
              <a:rPr lang="en-US" sz="1400" dirty="0">
                <a:cs typeface="Arial" pitchFamily="34" charset="0"/>
              </a:rPr>
            </a:br>
            <a:r>
              <a:rPr lang="en-US" sz="1400" dirty="0">
                <a:cs typeface="Arial" pitchFamily="34" charset="0"/>
              </a:rPr>
              <a:t> most effective</a:t>
            </a:r>
            <a:br>
              <a:rPr lang="en-US" sz="1600" dirty="0">
                <a:cs typeface="Arial" pitchFamily="34" charset="0"/>
              </a:rPr>
            </a:br>
            <a:endParaRPr lang="en-US" sz="1600" b="1" dirty="0">
              <a:cs typeface="Arial" pitchFamily="34" charset="0"/>
            </a:endParaRPr>
          </a:p>
        </p:txBody>
      </p:sp>
      <p:sp>
        <p:nvSpPr>
          <p:cNvPr id="13" name="Content Placeholder 2"/>
          <p:cNvSpPr txBox="1">
            <a:spLocks/>
          </p:cNvSpPr>
          <p:nvPr/>
        </p:nvSpPr>
        <p:spPr>
          <a:xfrm>
            <a:off x="372572" y="5384611"/>
            <a:ext cx="8226854" cy="848802"/>
          </a:xfrm>
          <a:prstGeom prst="rect">
            <a:avLst/>
          </a:prstGeom>
        </p:spPr>
        <p:txBody>
          <a:bodyPr vert="horz">
            <a:normAutofit fontScale="70000" lnSpcReduction="20000"/>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dirty="0">
                <a:solidFill>
                  <a:srgbClr val="000000"/>
                </a:solidFill>
              </a:rPr>
              <a:t>Impact on detector properties can be calculated if defect parameters are known:</a:t>
            </a:r>
          </a:p>
          <a:p>
            <a:endParaRPr lang="en-GB" sz="1000" dirty="0"/>
          </a:p>
          <a:p>
            <a:pPr marL="36513" indent="0">
              <a:buNone/>
            </a:pPr>
            <a:r>
              <a:rPr lang="en-US" b="1" dirty="0">
                <a:effectLst>
                  <a:outerShdw blurRad="38100" dist="38100" dir="2700000" algn="tl">
                    <a:srgbClr val="C0C0C0"/>
                  </a:outerShdw>
                </a:effectLst>
                <a:latin typeface="Arial" charset="0"/>
                <a:cs typeface="Times New Roman" pitchFamily="18" charset="0"/>
                <a:sym typeface="Symbol" pitchFamily="18" charset="2"/>
              </a:rPr>
              <a:t>     </a:t>
            </a:r>
            <a:r>
              <a:rPr lang="en-US" b="1" baseline="-30000" dirty="0" err="1">
                <a:effectLst>
                  <a:outerShdw blurRad="38100" dist="38100" dir="2700000" algn="tl">
                    <a:srgbClr val="C0C0C0"/>
                  </a:outerShdw>
                </a:effectLst>
                <a:latin typeface="Arial" charset="0"/>
                <a:cs typeface="Times New Roman" pitchFamily="18" charset="0"/>
              </a:rPr>
              <a:t>n,p</a:t>
            </a:r>
            <a:r>
              <a:rPr lang="en-US" b="1" dirty="0">
                <a:effectLst>
                  <a:outerShdw blurRad="38100" dist="38100" dir="2700000" algn="tl">
                    <a:srgbClr val="C0C0C0"/>
                  </a:outerShdw>
                </a:effectLst>
                <a:latin typeface="Arial" charset="0"/>
                <a:cs typeface="Times New Roman" pitchFamily="18" charset="0"/>
              </a:rPr>
              <a:t> : </a:t>
            </a:r>
            <a:r>
              <a:rPr lang="en-US" dirty="0">
                <a:effectLst>
                  <a:outerShdw blurRad="38100" dist="38100" dir="2700000" algn="tl">
                    <a:srgbClr val="C0C0C0"/>
                  </a:outerShdw>
                </a:effectLst>
                <a:latin typeface="Arial" charset="0"/>
                <a:cs typeface="Times New Roman" pitchFamily="18" charset="0"/>
              </a:rPr>
              <a:t>cross sections      </a:t>
            </a:r>
            <a:r>
              <a:rPr lang="en-US" b="1" dirty="0">
                <a:effectLst>
                  <a:outerShdw blurRad="38100" dist="38100" dir="2700000" algn="tl">
                    <a:srgbClr val="C0C0C0"/>
                  </a:outerShdw>
                </a:effectLst>
                <a:latin typeface="Arial" charset="0"/>
                <a:cs typeface="Times New Roman" pitchFamily="18" charset="0"/>
                <a:sym typeface="Symbol" pitchFamily="18" charset="2"/>
              </a:rPr>
              <a:t></a:t>
            </a:r>
            <a:r>
              <a:rPr lang="en-US" b="1" dirty="0">
                <a:effectLst>
                  <a:outerShdw blurRad="38100" dist="38100" dir="2700000" algn="tl">
                    <a:srgbClr val="C0C0C0"/>
                  </a:outerShdw>
                </a:effectLst>
                <a:latin typeface="Arial" charset="0"/>
                <a:cs typeface="Times New Roman" pitchFamily="18" charset="0"/>
              </a:rPr>
              <a:t>E : </a:t>
            </a:r>
            <a:r>
              <a:rPr lang="en-US" dirty="0">
                <a:effectLst>
                  <a:outerShdw blurRad="38100" dist="38100" dir="2700000" algn="tl">
                    <a:srgbClr val="C0C0C0"/>
                  </a:outerShdw>
                </a:effectLst>
                <a:latin typeface="Arial" charset="0"/>
                <a:cs typeface="Times New Roman" pitchFamily="18" charset="0"/>
              </a:rPr>
              <a:t>ionization energy            </a:t>
            </a:r>
            <a:r>
              <a:rPr lang="en-US" b="1" dirty="0" err="1">
                <a:effectLst>
                  <a:outerShdw blurRad="38100" dist="38100" dir="2700000" algn="tl">
                    <a:srgbClr val="C0C0C0"/>
                  </a:outerShdw>
                </a:effectLst>
                <a:latin typeface="Arial" charset="0"/>
                <a:cs typeface="Times New Roman" pitchFamily="18" charset="0"/>
              </a:rPr>
              <a:t>N</a:t>
            </a:r>
            <a:r>
              <a:rPr lang="en-US" b="1" baseline="-30000" dirty="0" err="1">
                <a:effectLst>
                  <a:outerShdw blurRad="38100" dist="38100" dir="2700000" algn="tl">
                    <a:srgbClr val="C0C0C0"/>
                  </a:outerShdw>
                </a:effectLst>
                <a:latin typeface="Arial" charset="0"/>
                <a:cs typeface="Times New Roman" pitchFamily="18" charset="0"/>
              </a:rPr>
              <a:t>t</a:t>
            </a:r>
            <a:r>
              <a:rPr lang="en-US" b="1" dirty="0">
                <a:effectLst>
                  <a:outerShdw blurRad="38100" dist="38100" dir="2700000" algn="tl">
                    <a:srgbClr val="C0C0C0"/>
                  </a:outerShdw>
                </a:effectLst>
                <a:latin typeface="Arial" charset="0"/>
                <a:cs typeface="Times New Roman" pitchFamily="18" charset="0"/>
              </a:rPr>
              <a:t> : </a:t>
            </a:r>
            <a:r>
              <a:rPr lang="en-US" dirty="0">
                <a:effectLst>
                  <a:outerShdw blurRad="38100" dist="38100" dir="2700000" algn="tl">
                    <a:srgbClr val="C0C0C0"/>
                  </a:outerShdw>
                </a:effectLst>
                <a:latin typeface="Arial" charset="0"/>
                <a:cs typeface="Times New Roman" pitchFamily="18" charset="0"/>
              </a:rPr>
              <a:t>concentration</a:t>
            </a:r>
            <a:endParaRPr lang="en-GB" dirty="0"/>
          </a:p>
        </p:txBody>
      </p:sp>
      <p:grpSp>
        <p:nvGrpSpPr>
          <p:cNvPr id="28" name="Group 27"/>
          <p:cNvGrpSpPr/>
          <p:nvPr/>
        </p:nvGrpSpPr>
        <p:grpSpPr>
          <a:xfrm>
            <a:off x="921689" y="1347372"/>
            <a:ext cx="6887817" cy="2451833"/>
            <a:chOff x="775251" y="1363487"/>
            <a:chExt cx="6887817" cy="2451833"/>
          </a:xfrm>
        </p:grpSpPr>
        <p:sp>
          <p:nvSpPr>
            <p:cNvPr id="20" name="Rounded Rectangle 19">
              <a:extLst>
                <a:ext uri="{FF2B5EF4-FFF2-40B4-BE49-F238E27FC236}">
                  <a16:creationId xmlns:a16="http://schemas.microsoft.com/office/drawing/2014/main" id="{ABA99D0F-CDEA-3B48-A3D5-03EB2AA25302}"/>
                </a:ext>
              </a:extLst>
            </p:cNvPr>
            <p:cNvSpPr/>
            <p:nvPr/>
          </p:nvSpPr>
          <p:spPr>
            <a:xfrm rot="10800000">
              <a:off x="775251" y="1363487"/>
              <a:ext cx="6887817" cy="2437935"/>
            </a:xfrm>
            <a:prstGeom prst="roundRect">
              <a:avLst>
                <a:gd name="adj" fmla="val 6600"/>
              </a:avLst>
            </a:prstGeom>
            <a:solidFill>
              <a:schemeClr val="bg1"/>
            </a:solid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38" y="1434147"/>
              <a:ext cx="6486128" cy="2381173"/>
            </a:xfrm>
            <a:prstGeom prst="rect">
              <a:avLst/>
            </a:prstGeom>
          </p:spPr>
        </p:pic>
      </p:grpSp>
      <p:sp>
        <p:nvSpPr>
          <p:cNvPr id="7" name="TextBox 6"/>
          <p:cNvSpPr txBox="1"/>
          <p:nvPr/>
        </p:nvSpPr>
        <p:spPr>
          <a:xfrm>
            <a:off x="9216899" y="1133950"/>
            <a:ext cx="2488182" cy="5109091"/>
          </a:xfrm>
          <a:prstGeom prst="rect">
            <a:avLst/>
          </a:prstGeom>
          <a:noFill/>
        </p:spPr>
        <p:txBody>
          <a:bodyPr wrap="none" rtlCol="0">
            <a:spAutoFit/>
          </a:bodyPr>
          <a:lstStyle/>
          <a:p>
            <a:pPr algn="ctr"/>
            <a:r>
              <a:rPr lang="en-GB" b="1" dirty="0"/>
              <a:t>Defect spectroscopy</a:t>
            </a:r>
            <a:br>
              <a:rPr lang="en-GB" dirty="0"/>
            </a:br>
            <a:br>
              <a:rPr lang="en-GB" dirty="0"/>
            </a:br>
            <a:br>
              <a:rPr lang="en-GB" dirty="0"/>
            </a:br>
            <a:br>
              <a:rPr lang="en-GB" dirty="0"/>
            </a:br>
            <a:br>
              <a:rPr lang="en-GB" dirty="0"/>
            </a:br>
            <a:endParaRPr lang="en-GB" dirty="0"/>
          </a:p>
          <a:p>
            <a:pPr algn="ctr"/>
            <a:r>
              <a:rPr lang="en-GB" dirty="0"/>
              <a:t>   </a:t>
            </a:r>
          </a:p>
          <a:p>
            <a:pPr algn="ctr"/>
            <a:endParaRPr lang="en-GB" dirty="0"/>
          </a:p>
          <a:p>
            <a:pPr algn="ctr"/>
            <a:r>
              <a:rPr lang="en-GB" sz="1600" dirty="0"/>
              <a:t>e.g. DLTS, TSC</a:t>
            </a:r>
          </a:p>
          <a:p>
            <a:pPr algn="ctr"/>
            <a:r>
              <a:rPr lang="en-GB" sz="1600" dirty="0"/>
              <a:t>allows to measure the </a:t>
            </a:r>
            <a:br>
              <a:rPr lang="en-GB" sz="1600" dirty="0"/>
            </a:br>
            <a:r>
              <a:rPr lang="en-GB" sz="1600" dirty="0"/>
              <a:t>defect properties </a:t>
            </a:r>
            <a:br>
              <a:rPr lang="en-GB" sz="1600" dirty="0"/>
            </a:br>
            <a:r>
              <a:rPr lang="en-GB" sz="1600" dirty="0"/>
              <a:t>(see backup)</a:t>
            </a:r>
            <a:br>
              <a:rPr lang="en-GB" dirty="0"/>
            </a:br>
            <a:endParaRPr lang="en-GB" dirty="0"/>
          </a:p>
          <a:p>
            <a:br>
              <a:rPr lang="en-GB" dirty="0"/>
            </a:br>
            <a:endParaRPr lang="en-GB" dirty="0"/>
          </a:p>
          <a:p>
            <a:pPr algn="ctr"/>
            <a:r>
              <a:rPr lang="en-GB" sz="1600" dirty="0"/>
              <a:t>Extracted parameters</a:t>
            </a:r>
            <a:br>
              <a:rPr lang="en-GB" sz="1600" dirty="0"/>
            </a:br>
            <a:r>
              <a:rPr lang="en-GB" sz="1600" dirty="0"/>
              <a:t>serve as input to </a:t>
            </a:r>
            <a:br>
              <a:rPr lang="en-GB" sz="1600" dirty="0"/>
            </a:br>
            <a:r>
              <a:rPr lang="en-GB" sz="1600" b="1" dirty="0"/>
              <a:t>TCAD </a:t>
            </a:r>
            <a:r>
              <a:rPr lang="en-GB" sz="1600" dirty="0"/>
              <a:t>simulations</a:t>
            </a:r>
            <a:br>
              <a:rPr lang="en-GB" sz="1600" dirty="0"/>
            </a:br>
            <a:r>
              <a:rPr lang="en-GB" sz="1600" dirty="0"/>
              <a:t>(see backup)</a:t>
            </a:r>
          </a:p>
        </p:txBody>
      </p:sp>
      <p:grpSp>
        <p:nvGrpSpPr>
          <p:cNvPr id="23" name="Group 22"/>
          <p:cNvGrpSpPr/>
          <p:nvPr/>
        </p:nvGrpSpPr>
        <p:grpSpPr>
          <a:xfrm>
            <a:off x="9096292" y="1081378"/>
            <a:ext cx="2727298" cy="5281000"/>
            <a:chOff x="111213" y="2588200"/>
            <a:chExt cx="7442801" cy="3762344"/>
          </a:xfrm>
          <a:noFill/>
        </p:grpSpPr>
        <p:sp>
          <p:nvSpPr>
            <p:cNvPr id="24" name="Rounded Rectangle 23">
              <a:extLst>
                <a:ext uri="{FF2B5EF4-FFF2-40B4-BE49-F238E27FC236}">
                  <a16:creationId xmlns:a16="http://schemas.microsoft.com/office/drawing/2014/main" id="{85E4EC4B-3923-E24F-958B-B6D2B5905D72}"/>
                </a:ext>
              </a:extLst>
            </p:cNvPr>
            <p:cNvSpPr/>
            <p:nvPr/>
          </p:nvSpPr>
          <p:spPr>
            <a:xfrm>
              <a:off x="111213" y="2588200"/>
              <a:ext cx="7442801" cy="3762344"/>
            </a:xfrm>
            <a:prstGeom prst="roundRect">
              <a:avLst>
                <a:gd name="adj" fmla="val 5149"/>
              </a:avLst>
            </a:prstGeom>
            <a:grp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t>
              </a:r>
            </a:p>
          </p:txBody>
        </p:sp>
        <p:sp>
          <p:nvSpPr>
            <p:cNvPr id="25" name="Rectangle 11"/>
            <p:cNvSpPr>
              <a:spLocks noChangeArrowheads="1"/>
            </p:cNvSpPr>
            <p:nvPr/>
          </p:nvSpPr>
          <p:spPr bwMode="auto">
            <a:xfrm>
              <a:off x="2141520" y="3352076"/>
              <a:ext cx="243336" cy="251922"/>
            </a:xfrm>
            <a:prstGeom prst="rect">
              <a:avLst/>
            </a:prstGeom>
            <a:grp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l"/>
              <a:endParaRPr lang="en-AU" altLang="en-US" sz="1000" b="0" dirty="0">
                <a:solidFill>
                  <a:schemeClr val="tx1"/>
                </a:solidFill>
              </a:endParaRPr>
            </a:p>
          </p:txBody>
        </p:sp>
      </p:grpSp>
      <p:graphicFrame>
        <p:nvGraphicFramePr>
          <p:cNvPr id="26" name="Object 25"/>
          <p:cNvGraphicFramePr>
            <a:graphicFrameLocks noChangeAspect="1"/>
          </p:cNvGraphicFramePr>
          <p:nvPr>
            <p:extLst>
              <p:ext uri="{D42A27DB-BD31-4B8C-83A1-F6EECF244321}">
                <p14:modId xmlns:p14="http://schemas.microsoft.com/office/powerpoint/2010/main" val="2649427901"/>
              </p:ext>
            </p:extLst>
          </p:nvPr>
        </p:nvGraphicFramePr>
        <p:xfrm>
          <a:off x="9096292" y="1347372"/>
          <a:ext cx="2676940" cy="2048346"/>
        </p:xfrm>
        <a:graphic>
          <a:graphicData uri="http://schemas.openxmlformats.org/presentationml/2006/ole">
            <mc:AlternateContent xmlns:mc="http://schemas.openxmlformats.org/markup-compatibility/2006">
              <mc:Choice xmlns:v="urn:schemas-microsoft-com:vml" Requires="v">
                <p:oleObj name="Graph" r:id="rId3" imgW="3920760" imgH="3000960" progId="Origin50.Graph">
                  <p:embed/>
                </p:oleObj>
              </mc:Choice>
              <mc:Fallback>
                <p:oleObj name="Graph" r:id="rId3" imgW="3920760" imgH="3000960" progId="Origin50.Graph">
                  <p:embed/>
                  <p:pic>
                    <p:nvPicPr>
                      <p:cNvPr id="19" name="Object 18"/>
                      <p:cNvPicPr/>
                      <p:nvPr/>
                    </p:nvPicPr>
                    <p:blipFill>
                      <a:blip r:embed="rId4"/>
                      <a:stretch>
                        <a:fillRect/>
                      </a:stretch>
                    </p:blipFill>
                    <p:spPr>
                      <a:xfrm>
                        <a:off x="9096292" y="1347372"/>
                        <a:ext cx="2676940" cy="2048346"/>
                      </a:xfrm>
                      <a:prstGeom prst="rect">
                        <a:avLst/>
                      </a:prstGeom>
                    </p:spPr>
                  </p:pic>
                </p:oleObj>
              </mc:Fallback>
            </mc:AlternateContent>
          </a:graphicData>
        </a:graphic>
      </p:graphicFrame>
      <p:sp>
        <p:nvSpPr>
          <p:cNvPr id="11" name="Down Arrow 10"/>
          <p:cNvSpPr/>
          <p:nvPr/>
        </p:nvSpPr>
        <p:spPr>
          <a:xfrm>
            <a:off x="10208150" y="4458379"/>
            <a:ext cx="453224" cy="62020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3021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Damage Summary</a:t>
            </a:r>
            <a:endParaRPr lang="en-GB" dirty="0"/>
          </a:p>
        </p:txBody>
      </p:sp>
      <p:sp>
        <p:nvSpPr>
          <p:cNvPr id="3" name="Content Placeholder 2"/>
          <p:cNvSpPr>
            <a:spLocks noGrp="1"/>
          </p:cNvSpPr>
          <p:nvPr>
            <p:ph idx="1"/>
          </p:nvPr>
        </p:nvSpPr>
        <p:spPr>
          <a:xfrm>
            <a:off x="755355" y="762119"/>
            <a:ext cx="8640960" cy="2790310"/>
          </a:xfrm>
        </p:spPr>
        <p:txBody>
          <a:bodyPr>
            <a:normAutofit/>
          </a:bodyPr>
          <a:lstStyle/>
          <a:p>
            <a:r>
              <a:rPr lang="en-US" dirty="0"/>
              <a:t>Macroscopic bulk effects:</a:t>
            </a:r>
          </a:p>
          <a:p>
            <a:endParaRPr lang="en-US" dirty="0"/>
          </a:p>
          <a:p>
            <a:endParaRPr lang="en-US" dirty="0"/>
          </a:p>
          <a:p>
            <a:endParaRPr lang="en-US" dirty="0"/>
          </a:p>
          <a:p>
            <a:endParaRPr lang="en-US" dirty="0"/>
          </a:p>
          <a:p>
            <a:endParaRPr lang="en-US" dirty="0"/>
          </a:p>
          <a:p>
            <a:pPr marL="176213" lvl="1" indent="0">
              <a:buNone/>
            </a:pPr>
            <a:endParaRPr lang="en-US" dirty="0"/>
          </a:p>
          <a:p>
            <a:pPr marL="176213" lvl="1" indent="0">
              <a:buNone/>
            </a:pPr>
            <a:endParaRPr lang="en-US" dirty="0"/>
          </a:p>
        </p:txBody>
      </p:sp>
      <p:sp>
        <p:nvSpPr>
          <p:cNvPr id="4" name="Footer Placeholder 3"/>
          <p:cNvSpPr>
            <a:spLocks noGrp="1"/>
          </p:cNvSpPr>
          <p:nvPr>
            <p:ph type="ftr" sz="quarter" idx="4294967295"/>
          </p:nvPr>
        </p:nvSpPr>
        <p:spPr/>
        <p:txBody>
          <a:bodyPr/>
          <a:lstStyle/>
          <a:p>
            <a:r>
              <a:rPr lang="es-ES"/>
              <a:t>SIMDET 2023 - Michael Moll, CERN</a:t>
            </a:r>
            <a:endParaRPr lang="en-GB"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45</a:t>
            </a:fld>
            <a:r>
              <a:rPr lang="en-GB"/>
              <a:t>-</a:t>
            </a:r>
            <a:endParaRPr lang="en-GB" dirty="0"/>
          </a:p>
        </p:txBody>
      </p:sp>
      <p:pic>
        <p:nvPicPr>
          <p:cNvPr id="6" name="Picture 13"/>
          <p:cNvPicPr>
            <a:picLocks noChangeAspect="1" noChangeArrowheads="1"/>
          </p:cNvPicPr>
          <p:nvPr/>
        </p:nvPicPr>
        <p:blipFill>
          <a:blip r:embed="rId2" cstate="print"/>
          <a:srcRect/>
          <a:stretch>
            <a:fillRect/>
          </a:stretch>
        </p:blipFill>
        <p:spPr bwMode="auto">
          <a:xfrm>
            <a:off x="1122027" y="1223755"/>
            <a:ext cx="2745306" cy="1989320"/>
          </a:xfrm>
          <a:prstGeom prst="rect">
            <a:avLst/>
          </a:prstGeom>
          <a:solidFill>
            <a:schemeClr val="bg1"/>
          </a:solidFill>
          <a:ln w="9525" algn="ctr">
            <a:solidFill>
              <a:schemeClr val="tx1"/>
            </a:solidFill>
            <a:miter lim="800000"/>
            <a:headEnd/>
            <a:tailEnd/>
          </a:ln>
        </p:spPr>
      </p:pic>
      <p:pic>
        <p:nvPicPr>
          <p:cNvPr id="7" name="Picture 3" descr="I-8060"/>
          <p:cNvPicPr>
            <a:picLocks noChangeAspect="1" noChangeArrowheads="1"/>
          </p:cNvPicPr>
          <p:nvPr/>
        </p:nvPicPr>
        <p:blipFill>
          <a:blip r:embed="rId3" cstate="print"/>
          <a:srcRect/>
          <a:stretch>
            <a:fillRect/>
          </a:stretch>
        </p:blipFill>
        <p:spPr bwMode="auto">
          <a:xfrm>
            <a:off x="4641684" y="1245877"/>
            <a:ext cx="2952966" cy="1990478"/>
          </a:xfrm>
          <a:prstGeom prst="rect">
            <a:avLst/>
          </a:prstGeom>
          <a:solidFill>
            <a:schemeClr val="bg1"/>
          </a:solidFill>
          <a:ln w="9525" algn="ctr">
            <a:solidFill>
              <a:schemeClr val="tx1"/>
            </a:solidFill>
            <a:miter lim="800000"/>
            <a:headEnd/>
            <a:tailEnd/>
          </a:ln>
        </p:spPr>
      </p:pic>
      <p:pic>
        <p:nvPicPr>
          <p:cNvPr id="8" name="Picture 4" descr="KRASEL-PROTON-INVERSE-TRAPPING"/>
          <p:cNvPicPr>
            <a:picLocks noChangeAspect="1" noChangeArrowheads="1"/>
          </p:cNvPicPr>
          <p:nvPr/>
        </p:nvPicPr>
        <p:blipFill>
          <a:blip r:embed="rId4" cstate="print"/>
          <a:srcRect/>
          <a:stretch>
            <a:fillRect/>
          </a:stretch>
        </p:blipFill>
        <p:spPr bwMode="auto">
          <a:xfrm>
            <a:off x="8369001" y="1239727"/>
            <a:ext cx="2649114" cy="1964249"/>
          </a:xfrm>
          <a:prstGeom prst="rect">
            <a:avLst/>
          </a:prstGeom>
          <a:solidFill>
            <a:schemeClr val="bg1"/>
          </a:solidFill>
          <a:ln w="9525" algn="ctr">
            <a:solidFill>
              <a:schemeClr val="tx1"/>
            </a:solidFill>
            <a:miter lim="800000"/>
            <a:headEnd/>
            <a:tailEnd/>
          </a:ln>
        </p:spPr>
      </p:pic>
      <p:sp>
        <p:nvSpPr>
          <p:cNvPr id="9" name="TextBox 8"/>
          <p:cNvSpPr txBox="1"/>
          <p:nvPr/>
        </p:nvSpPr>
        <p:spPr>
          <a:xfrm>
            <a:off x="1302589" y="3194684"/>
            <a:ext cx="10161917" cy="369332"/>
          </a:xfrm>
          <a:prstGeom prst="rect">
            <a:avLst/>
          </a:prstGeom>
          <a:noFill/>
        </p:spPr>
        <p:txBody>
          <a:bodyPr wrap="square" rtlCol="0">
            <a:spAutoFit/>
          </a:bodyPr>
          <a:lstStyle/>
          <a:p>
            <a:r>
              <a:rPr lang="en-US" b="1" dirty="0"/>
              <a:t>Depletion Voltage (N</a:t>
            </a:r>
            <a:r>
              <a:rPr lang="en-US" b="1" baseline="-25000" dirty="0"/>
              <a:t>eff</a:t>
            </a:r>
            <a:r>
              <a:rPr lang="en-US" b="1" dirty="0"/>
              <a:t>)                       Leakage Current                          Charge Trapping </a:t>
            </a:r>
            <a:endParaRPr lang="en-GB" b="1" dirty="0"/>
          </a:p>
        </p:txBody>
      </p:sp>
      <p:pic>
        <p:nvPicPr>
          <p:cNvPr id="25" name="Picture 22" descr="CCE-W066-300V"/>
          <p:cNvPicPr>
            <a:picLocks noChangeAspect="1" noChangeArrowheads="1"/>
          </p:cNvPicPr>
          <p:nvPr/>
        </p:nvPicPr>
        <p:blipFill>
          <a:blip r:embed="rId5" cstate="print"/>
          <a:srcRect/>
          <a:stretch>
            <a:fillRect/>
          </a:stretch>
        </p:blipFill>
        <p:spPr bwMode="auto">
          <a:xfrm>
            <a:off x="7775191" y="4149081"/>
            <a:ext cx="2776305" cy="2081985"/>
          </a:xfrm>
          <a:prstGeom prst="rect">
            <a:avLst/>
          </a:prstGeom>
          <a:solidFill>
            <a:schemeClr val="bg1"/>
          </a:solidFill>
          <a:ln w="9525">
            <a:solidFill>
              <a:srgbClr val="FF0000"/>
            </a:solidFill>
            <a:miter lim="800000"/>
            <a:headEnd/>
            <a:tailEnd/>
          </a:ln>
        </p:spPr>
      </p:pic>
      <p:grpSp>
        <p:nvGrpSpPr>
          <p:cNvPr id="31" name="Group 30"/>
          <p:cNvGrpSpPr/>
          <p:nvPr/>
        </p:nvGrpSpPr>
        <p:grpSpPr>
          <a:xfrm>
            <a:off x="4880866" y="4140194"/>
            <a:ext cx="2784375" cy="2370764"/>
            <a:chOff x="3356865" y="4140194"/>
            <a:chExt cx="2784375" cy="2370764"/>
          </a:xfrm>
        </p:grpSpPr>
        <p:pic>
          <p:nvPicPr>
            <p:cNvPr id="24" name="Picture 23" descr="CCE-W066-300V-two.WMF"/>
            <p:cNvPicPr>
              <a:picLocks noChangeAspect="1"/>
            </p:cNvPicPr>
            <p:nvPr/>
          </p:nvPicPr>
          <p:blipFill>
            <a:blip r:embed="rId6" cstate="print"/>
            <a:stretch>
              <a:fillRect/>
            </a:stretch>
          </p:blipFill>
          <p:spPr>
            <a:xfrm>
              <a:off x="3356865" y="4140194"/>
              <a:ext cx="2784375" cy="2088000"/>
            </a:xfrm>
            <a:prstGeom prst="rect">
              <a:avLst/>
            </a:prstGeom>
            <a:solidFill>
              <a:schemeClr val="bg1"/>
            </a:solidFill>
            <a:ln w="9525">
              <a:solidFill>
                <a:srgbClr val="FF0000"/>
              </a:solidFill>
              <a:miter lim="800000"/>
              <a:headEnd/>
              <a:tailEnd/>
            </a:ln>
          </p:spPr>
        </p:pic>
        <p:sp>
          <p:nvSpPr>
            <p:cNvPr id="26" name="Line 19"/>
            <p:cNvSpPr>
              <a:spLocks noChangeShapeType="1"/>
            </p:cNvSpPr>
            <p:nvPr/>
          </p:nvSpPr>
          <p:spPr bwMode="auto">
            <a:xfrm>
              <a:off x="4121950" y="4661520"/>
              <a:ext cx="0" cy="1849438"/>
            </a:xfrm>
            <a:prstGeom prst="line">
              <a:avLst/>
            </a:prstGeom>
            <a:noFill/>
            <a:ln w="9525">
              <a:solidFill>
                <a:srgbClr val="0000FF"/>
              </a:solidFill>
              <a:round/>
              <a:headEnd/>
              <a:tailEnd/>
            </a:ln>
          </p:spPr>
          <p:txBody>
            <a:bodyPr wrap="none" anchor="ctr"/>
            <a:lstStyle/>
            <a:p>
              <a:endParaRPr lang="en-US"/>
            </a:p>
          </p:txBody>
        </p:sp>
      </p:grpSp>
      <p:grpSp>
        <p:nvGrpSpPr>
          <p:cNvPr id="27" name="Group 26"/>
          <p:cNvGrpSpPr>
            <a:grpSpLocks/>
          </p:cNvGrpSpPr>
          <p:nvPr/>
        </p:nvGrpSpPr>
        <p:grpSpPr bwMode="auto">
          <a:xfrm>
            <a:off x="8166230" y="3886690"/>
            <a:ext cx="1802104" cy="1252500"/>
            <a:chOff x="3643" y="0"/>
            <a:chExt cx="1843" cy="1206"/>
          </a:xfrm>
        </p:grpSpPr>
        <p:pic>
          <p:nvPicPr>
            <p:cNvPr id="28" name="Picture 24" descr="MCBD05210_0000[1]"/>
            <p:cNvPicPr>
              <a:picLocks noChangeAspect="1" noChangeArrowheads="1"/>
            </p:cNvPicPr>
            <p:nvPr/>
          </p:nvPicPr>
          <p:blipFill>
            <a:blip r:embed="rId7" cstate="print"/>
            <a:srcRect/>
            <a:stretch>
              <a:fillRect/>
            </a:stretch>
          </p:blipFill>
          <p:spPr bwMode="auto">
            <a:xfrm>
              <a:off x="4901" y="644"/>
              <a:ext cx="585" cy="562"/>
            </a:xfrm>
            <a:prstGeom prst="rect">
              <a:avLst/>
            </a:prstGeom>
            <a:noFill/>
            <a:ln w="9525">
              <a:noFill/>
              <a:miter lim="800000"/>
              <a:headEnd/>
              <a:tailEnd/>
            </a:ln>
          </p:spPr>
        </p:pic>
        <p:pic>
          <p:nvPicPr>
            <p:cNvPr id="29" name="Picture 25" descr="MCNA01236_0000[1]"/>
            <p:cNvPicPr>
              <a:picLocks noChangeAspect="1" noChangeArrowheads="1"/>
            </p:cNvPicPr>
            <p:nvPr/>
          </p:nvPicPr>
          <p:blipFill>
            <a:blip r:embed="rId8" cstate="print"/>
            <a:srcRect/>
            <a:stretch>
              <a:fillRect/>
            </a:stretch>
          </p:blipFill>
          <p:spPr bwMode="auto">
            <a:xfrm>
              <a:off x="3643" y="0"/>
              <a:ext cx="615" cy="667"/>
            </a:xfrm>
            <a:prstGeom prst="rect">
              <a:avLst/>
            </a:prstGeom>
            <a:noFill/>
            <a:ln w="9525">
              <a:noFill/>
              <a:miter lim="800000"/>
              <a:headEnd/>
              <a:tailEnd/>
            </a:ln>
          </p:spPr>
        </p:pic>
      </p:grpSp>
      <p:grpSp>
        <p:nvGrpSpPr>
          <p:cNvPr id="33" name="Group 32"/>
          <p:cNvGrpSpPr/>
          <p:nvPr/>
        </p:nvGrpSpPr>
        <p:grpSpPr>
          <a:xfrm>
            <a:off x="856736" y="3609020"/>
            <a:ext cx="10725664" cy="3690410"/>
            <a:chOff x="26495" y="3609020"/>
            <a:chExt cx="8865985" cy="3690410"/>
          </a:xfrm>
        </p:grpSpPr>
        <p:grpSp>
          <p:nvGrpSpPr>
            <p:cNvPr id="30" name="Group 29"/>
            <p:cNvGrpSpPr/>
            <p:nvPr/>
          </p:nvGrpSpPr>
          <p:grpSpPr>
            <a:xfrm>
              <a:off x="26495" y="4134179"/>
              <a:ext cx="3194106" cy="2514478"/>
              <a:chOff x="26495" y="4134179"/>
              <a:chExt cx="3194106" cy="2514478"/>
            </a:xfrm>
          </p:grpSpPr>
          <p:pic>
            <p:nvPicPr>
              <p:cNvPr id="23" name="Picture 22" descr="CCE-W066-300V-one.WMF"/>
              <p:cNvPicPr>
                <a:picLocks noChangeAspect="1"/>
              </p:cNvPicPr>
              <p:nvPr/>
            </p:nvPicPr>
            <p:blipFill>
              <a:blip r:embed="rId9" cstate="print"/>
              <a:stretch>
                <a:fillRect/>
              </a:stretch>
            </p:blipFill>
            <p:spPr>
              <a:xfrm>
                <a:off x="436224" y="4134179"/>
                <a:ext cx="2784377" cy="2088000"/>
              </a:xfrm>
              <a:prstGeom prst="rect">
                <a:avLst/>
              </a:prstGeom>
              <a:solidFill>
                <a:schemeClr val="bg1"/>
              </a:solidFill>
              <a:ln w="9525">
                <a:solidFill>
                  <a:srgbClr val="FF0000"/>
                </a:solidFill>
                <a:miter lim="800000"/>
                <a:headEnd/>
                <a:tailEnd/>
              </a:ln>
            </p:spPr>
          </p:pic>
          <p:sp>
            <p:nvSpPr>
              <p:cNvPr id="13" name="Text Box 18"/>
              <p:cNvSpPr txBox="1">
                <a:spLocks noChangeArrowheads="1"/>
              </p:cNvSpPr>
              <p:nvPr/>
            </p:nvSpPr>
            <p:spPr bwMode="auto">
              <a:xfrm>
                <a:off x="1241630" y="6218987"/>
                <a:ext cx="1800225" cy="360363"/>
              </a:xfrm>
              <a:prstGeom prst="rect">
                <a:avLst/>
              </a:prstGeom>
              <a:noFill/>
              <a:ln w="9525" algn="ctr">
                <a:noFill/>
                <a:miter lim="800000"/>
                <a:headEnd/>
                <a:tailEnd/>
              </a:ln>
            </p:spPr>
            <p:txBody>
              <a:bodyPr>
                <a:spAutoFit/>
              </a:bodyPr>
              <a:lstStyle/>
              <a:p>
                <a:pPr marL="361950" indent="-361950">
                  <a:lnSpc>
                    <a:spcPct val="110000"/>
                  </a:lnSpc>
                  <a:spcBef>
                    <a:spcPct val="50000"/>
                  </a:spcBef>
                </a:pPr>
                <a:r>
                  <a:rPr lang="en-GB" sz="1600" dirty="0"/>
                  <a:t>Cut (threshold)</a:t>
                </a:r>
                <a:endParaRPr lang="en-US" sz="1600" dirty="0"/>
              </a:p>
            </p:txBody>
          </p:sp>
          <p:sp>
            <p:nvSpPr>
              <p:cNvPr id="14" name="Line 19"/>
              <p:cNvSpPr>
                <a:spLocks noChangeShapeType="1"/>
              </p:cNvSpPr>
              <p:nvPr/>
            </p:nvSpPr>
            <p:spPr bwMode="auto">
              <a:xfrm>
                <a:off x="1241630" y="4509120"/>
                <a:ext cx="0" cy="1849438"/>
              </a:xfrm>
              <a:prstGeom prst="line">
                <a:avLst/>
              </a:prstGeom>
              <a:noFill/>
              <a:ln w="9525">
                <a:solidFill>
                  <a:srgbClr val="0000FF"/>
                </a:solidFill>
                <a:round/>
                <a:headEnd/>
                <a:tailEnd/>
              </a:ln>
            </p:spPr>
            <p:txBody>
              <a:bodyPr wrap="none" anchor="ctr"/>
              <a:lstStyle/>
              <a:p>
                <a:endParaRPr lang="en-US"/>
              </a:p>
            </p:txBody>
          </p:sp>
          <p:grpSp>
            <p:nvGrpSpPr>
              <p:cNvPr id="15" name="Group 15"/>
              <p:cNvGrpSpPr>
                <a:grpSpLocks/>
              </p:cNvGrpSpPr>
              <p:nvPr/>
            </p:nvGrpSpPr>
            <p:grpSpPr bwMode="auto">
              <a:xfrm>
                <a:off x="26495" y="5634245"/>
                <a:ext cx="1279525" cy="1014412"/>
                <a:chOff x="2392" y="3291"/>
                <a:chExt cx="806" cy="639"/>
              </a:xfrm>
            </p:grpSpPr>
            <p:sp>
              <p:nvSpPr>
                <p:cNvPr id="16" name="Oval 12"/>
                <p:cNvSpPr>
                  <a:spLocks noChangeArrowheads="1"/>
                </p:cNvSpPr>
                <p:nvPr/>
              </p:nvSpPr>
              <p:spPr bwMode="auto">
                <a:xfrm>
                  <a:off x="2926" y="3291"/>
                  <a:ext cx="272" cy="251"/>
                </a:xfrm>
                <a:prstGeom prst="ellipse">
                  <a:avLst/>
                </a:prstGeom>
                <a:noFill/>
                <a:ln w="9525" algn="ctr">
                  <a:solidFill>
                    <a:srgbClr val="FF0000"/>
                  </a:solidFill>
                  <a:round/>
                  <a:headEnd/>
                  <a:tailEnd/>
                </a:ln>
              </p:spPr>
              <p:txBody>
                <a:bodyPr wrap="none" anchor="ctr"/>
                <a:lstStyle/>
                <a:p>
                  <a:endParaRPr lang="en-US"/>
                </a:p>
              </p:txBody>
            </p:sp>
            <p:sp>
              <p:nvSpPr>
                <p:cNvPr id="17" name="Text Box 13"/>
                <p:cNvSpPr txBox="1">
                  <a:spLocks noChangeArrowheads="1"/>
                </p:cNvSpPr>
                <p:nvPr/>
              </p:nvSpPr>
              <p:spPr bwMode="auto">
                <a:xfrm>
                  <a:off x="2392" y="3697"/>
                  <a:ext cx="464" cy="233"/>
                </a:xfrm>
                <a:prstGeom prst="rect">
                  <a:avLst/>
                </a:prstGeom>
                <a:noFill/>
                <a:ln w="9525" algn="ctr">
                  <a:noFill/>
                  <a:miter lim="800000"/>
                  <a:headEnd/>
                  <a:tailEnd/>
                </a:ln>
              </p:spPr>
              <p:txBody>
                <a:bodyPr wrap="none">
                  <a:spAutoFit/>
                </a:bodyPr>
                <a:lstStyle/>
                <a:p>
                  <a:r>
                    <a:rPr lang="en-US" dirty="0">
                      <a:solidFill>
                        <a:srgbClr val="FF0000"/>
                      </a:solidFill>
                    </a:rPr>
                    <a:t>noise</a:t>
                  </a:r>
                </a:p>
              </p:txBody>
            </p:sp>
            <p:sp>
              <p:nvSpPr>
                <p:cNvPr id="18" name="Line 14"/>
                <p:cNvSpPr>
                  <a:spLocks noChangeShapeType="1"/>
                </p:cNvSpPr>
                <p:nvPr/>
              </p:nvSpPr>
              <p:spPr bwMode="auto">
                <a:xfrm flipV="1">
                  <a:off x="2688" y="3529"/>
                  <a:ext cx="265" cy="212"/>
                </a:xfrm>
                <a:prstGeom prst="line">
                  <a:avLst/>
                </a:prstGeom>
                <a:noFill/>
                <a:ln w="9525">
                  <a:solidFill>
                    <a:srgbClr val="FF0000"/>
                  </a:solidFill>
                  <a:round/>
                  <a:headEnd/>
                  <a:tailEnd type="triangle" w="med" len="med"/>
                </a:ln>
              </p:spPr>
              <p:txBody>
                <a:bodyPr wrap="none" anchor="ctr"/>
                <a:lstStyle/>
                <a:p>
                  <a:endParaRPr lang="en-US"/>
                </a:p>
              </p:txBody>
            </p:sp>
          </p:grpSp>
          <p:sp>
            <p:nvSpPr>
              <p:cNvPr id="21" name="Text Box 13"/>
              <p:cNvSpPr txBox="1">
                <a:spLocks noChangeArrowheads="1"/>
              </p:cNvSpPr>
              <p:nvPr/>
            </p:nvSpPr>
            <p:spPr bwMode="auto">
              <a:xfrm>
                <a:off x="1961710" y="4824155"/>
                <a:ext cx="787395" cy="369332"/>
              </a:xfrm>
              <a:prstGeom prst="rect">
                <a:avLst/>
              </a:prstGeom>
              <a:noFill/>
              <a:ln w="9525" algn="ctr">
                <a:noFill/>
                <a:miter lim="800000"/>
                <a:headEnd/>
                <a:tailEnd/>
              </a:ln>
            </p:spPr>
            <p:txBody>
              <a:bodyPr wrap="none">
                <a:spAutoFit/>
              </a:bodyPr>
              <a:lstStyle/>
              <a:p>
                <a:r>
                  <a:rPr lang="en-US" dirty="0">
                    <a:solidFill>
                      <a:srgbClr val="00B050"/>
                    </a:solidFill>
                  </a:rPr>
                  <a:t>signal</a:t>
                </a:r>
              </a:p>
            </p:txBody>
          </p:sp>
          <p:sp>
            <p:nvSpPr>
              <p:cNvPr id="22" name="Line 14"/>
              <p:cNvSpPr>
                <a:spLocks noChangeShapeType="1"/>
              </p:cNvSpPr>
              <p:nvPr/>
            </p:nvSpPr>
            <p:spPr bwMode="auto">
              <a:xfrm flipH="1">
                <a:off x="1750536" y="5097439"/>
                <a:ext cx="282934" cy="173511"/>
              </a:xfrm>
              <a:prstGeom prst="line">
                <a:avLst/>
              </a:prstGeom>
              <a:noFill/>
              <a:ln w="9525">
                <a:solidFill>
                  <a:srgbClr val="00B050"/>
                </a:solidFill>
                <a:round/>
                <a:headEnd/>
                <a:tailEnd type="triangle" w="med" len="med"/>
              </a:ln>
            </p:spPr>
            <p:txBody>
              <a:bodyPr wrap="none" anchor="ctr"/>
              <a:lstStyle/>
              <a:p>
                <a:endParaRPr lang="en-US"/>
              </a:p>
            </p:txBody>
          </p:sp>
        </p:grpSp>
        <p:sp>
          <p:nvSpPr>
            <p:cNvPr id="32" name="Content Placeholder 2"/>
            <p:cNvSpPr txBox="1">
              <a:spLocks/>
            </p:cNvSpPr>
            <p:nvPr/>
          </p:nvSpPr>
          <p:spPr>
            <a:xfrm>
              <a:off x="251520" y="3609020"/>
              <a:ext cx="8640960" cy="3690410"/>
            </a:xfrm>
            <a:prstGeom prst="rect">
              <a:avLst/>
            </a:prstGeom>
          </p:spPr>
          <p:txBody>
            <a:bodyPr vert="horz" lIns="91440" tIns="45720" rIns="91440" bIns="45720" rtlCol="0">
              <a:normAutofit/>
            </a:bodyPr>
            <a:lstStyle>
              <a:lvl1pPr marL="176213" indent="-176213" algn="l" defTabSz="914400" rtl="0" eaLnBrk="1" latinLnBrk="0" hangingPunct="1">
                <a:spcBef>
                  <a:spcPct val="20000"/>
                </a:spcBef>
                <a:buClr>
                  <a:srgbClr val="FF0000"/>
                </a:buClr>
                <a:buSzPct val="120000"/>
                <a:buFont typeface="Arial" pitchFamily="34" charset="0"/>
                <a:buChar char="•"/>
                <a:defRPr lang="en-US" sz="2000" b="1" kern="1200" dirty="0" smtClean="0">
                  <a:solidFill>
                    <a:srgbClr val="0000FF"/>
                  </a:solidFill>
                  <a:latin typeface="+mj-lt"/>
                  <a:ea typeface="+mn-ea"/>
                  <a:cs typeface="Times New Roman" pitchFamily="18" charset="0"/>
                </a:defRPr>
              </a:lvl1pPr>
              <a:lvl2pPr marL="360363" indent="-184150" algn="l" defTabSz="914400" rtl="0" eaLnBrk="1" latinLnBrk="0" hangingPunct="1">
                <a:spcBef>
                  <a:spcPct val="20000"/>
                </a:spcBef>
                <a:buSzPct val="100000"/>
                <a:buFont typeface="Wingdings" pitchFamily="2" charset="2"/>
                <a:buChar char="§"/>
                <a:defRPr lang="en-US" sz="1800" b="1" kern="1200" dirty="0" smtClean="0">
                  <a:solidFill>
                    <a:schemeClr val="tx1"/>
                  </a:solidFill>
                  <a:latin typeface="+mn-lt"/>
                  <a:ea typeface="+mn-ea"/>
                  <a:cs typeface="Times New Roman" pitchFamily="18" charset="0"/>
                </a:defRPr>
              </a:lvl2pPr>
              <a:lvl3pPr marL="538163" indent="-177800" algn="l" defTabSz="914400" rtl="0" eaLnBrk="1" latinLnBrk="0" hangingPunct="1">
                <a:spcBef>
                  <a:spcPct val="20000"/>
                </a:spcBef>
                <a:buFont typeface="Arial" pitchFamily="34" charset="0"/>
                <a:buChar char="•"/>
                <a:defRPr lang="en-US" sz="1800" b="0" kern="1200" dirty="0" smtClean="0">
                  <a:solidFill>
                    <a:schemeClr val="tx1"/>
                  </a:solidFill>
                  <a:latin typeface="+mn-lt"/>
                  <a:ea typeface="+mn-ea"/>
                  <a:cs typeface="Times New Roman" pitchFamily="18" charset="0"/>
                </a:defRPr>
              </a:lvl3pPr>
              <a:lvl4pPr marL="714375" indent="-176213" algn="l" defTabSz="914400" rtl="0" eaLnBrk="1" latinLnBrk="0" hangingPunct="1">
                <a:spcBef>
                  <a:spcPct val="20000"/>
                </a:spcBef>
                <a:buFont typeface="Arial" pitchFamily="34" charset="0"/>
                <a:buChar char="–"/>
                <a:defRPr lang="en-US" sz="1600" b="0" kern="1200" dirty="0" smtClean="0">
                  <a:solidFill>
                    <a:schemeClr val="tx1"/>
                  </a:solidFill>
                  <a:latin typeface="+mn-lt"/>
                  <a:ea typeface="+mn-ea"/>
                  <a:cs typeface="Times New Roman" pitchFamily="18" charset="0"/>
                </a:defRPr>
              </a:lvl4pPr>
              <a:lvl5pPr marL="898525" indent="-184150" algn="l" defTabSz="914400" rtl="0" eaLnBrk="1" latinLnBrk="0" hangingPunct="1">
                <a:spcBef>
                  <a:spcPct val="20000"/>
                </a:spcBef>
                <a:buFont typeface="Arial" pitchFamily="34" charset="0"/>
                <a:buChar char="•"/>
                <a:defRPr lang="en-GB" sz="1600" b="0" i="1" kern="1200" dirty="0">
                  <a:solidFill>
                    <a:schemeClr val="tx1"/>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Signal to Noise ratio is quantity to watch (material + geometry + electronics)</a:t>
              </a:r>
            </a:p>
          </p:txBody>
        </p:sp>
      </p:grpSp>
      <p:sp>
        <p:nvSpPr>
          <p:cNvPr id="10" name="Date Placeholder 9"/>
          <p:cNvSpPr>
            <a:spLocks noGrp="1"/>
          </p:cNvSpPr>
          <p:nvPr>
            <p:ph type="dt" sz="half" idx="2"/>
          </p:nvPr>
        </p:nvSpPr>
        <p:spPr/>
        <p:txBody>
          <a:bodyPr/>
          <a:lstStyle/>
          <a:p>
            <a:r>
              <a:rPr lang="en-001"/>
              <a:t>22.11.2023</a:t>
            </a:r>
            <a:endParaRPr lang="en-US" dirty="0"/>
          </a:p>
        </p:txBody>
      </p:sp>
    </p:spTree>
    <p:extLst>
      <p:ext uri="{BB962C8B-B14F-4D97-AF65-F5344CB8AC3E}">
        <p14:creationId xmlns:p14="http://schemas.microsoft.com/office/powerpoint/2010/main" val="40948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100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1026543" y="5"/>
            <a:ext cx="8804873" cy="806427"/>
          </a:xfrm>
        </p:spPr>
        <p:txBody>
          <a:bodyPr>
            <a:noAutofit/>
          </a:bodyPr>
          <a:lstStyle/>
          <a:p>
            <a:pPr algn="l" eaLnBrk="1" hangingPunct="1"/>
            <a:r>
              <a:rPr lang="en-US" sz="2400" u="sng" dirty="0"/>
              <a:t>Summary</a:t>
            </a:r>
            <a:r>
              <a:rPr lang="en-US" sz="2400" dirty="0"/>
              <a:t>: Basics of Radiation Damage in Silicon Sensors</a:t>
            </a:r>
            <a:endParaRPr lang="en-US" sz="2400" u="sng" dirty="0"/>
          </a:p>
        </p:txBody>
      </p:sp>
      <p:sp>
        <p:nvSpPr>
          <p:cNvPr id="18" name="Footer Placeholder 2"/>
          <p:cNvSpPr>
            <a:spLocks noGrp="1"/>
          </p:cNvSpPr>
          <p:nvPr>
            <p:ph type="ftr" sz="quarter" idx="4294967295"/>
          </p:nvPr>
        </p:nvSpPr>
        <p:spPr/>
        <p:txBody>
          <a:bodyPr/>
          <a:lstStyle/>
          <a:p>
            <a:pPr>
              <a:defRPr/>
            </a:pPr>
            <a:r>
              <a:rPr lang="es-ES"/>
              <a:t>SIMDET 2023 - Michael Moll, CERN</a:t>
            </a:r>
            <a:endParaRPr lang="en-US"/>
          </a:p>
        </p:txBody>
      </p:sp>
      <p:sp>
        <p:nvSpPr>
          <p:cNvPr id="19" name="Slide Number Placeholder 3"/>
          <p:cNvSpPr>
            <a:spLocks noGrp="1"/>
          </p:cNvSpPr>
          <p:nvPr>
            <p:ph type="sldNum" sz="quarter" idx="4294967295"/>
          </p:nvPr>
        </p:nvSpPr>
        <p:spPr/>
        <p:txBody>
          <a:bodyPr/>
          <a:lstStyle/>
          <a:p>
            <a:pPr>
              <a:defRPr/>
            </a:pPr>
            <a:r>
              <a:rPr lang="en-US"/>
              <a:t>-</a:t>
            </a:r>
            <a:fld id="{4B4205AB-9E48-4723-AB1A-29183D7E40CE}" type="slidenum">
              <a:rPr lang="en-US"/>
              <a:pPr>
                <a:defRPr/>
              </a:pPr>
              <a:t>46</a:t>
            </a:fld>
            <a:r>
              <a:rPr lang="en-US"/>
              <a:t>-</a:t>
            </a:r>
          </a:p>
        </p:txBody>
      </p:sp>
      <p:sp>
        <p:nvSpPr>
          <p:cNvPr id="22533" name="Rectangle 3"/>
          <p:cNvSpPr>
            <a:spLocks noChangeArrowheads="1"/>
          </p:cNvSpPr>
          <p:nvPr/>
        </p:nvSpPr>
        <p:spPr bwMode="auto">
          <a:xfrm>
            <a:off x="2508250" y="874714"/>
            <a:ext cx="8159750" cy="5616575"/>
          </a:xfrm>
          <a:prstGeom prst="rect">
            <a:avLst/>
          </a:prstGeom>
          <a:noFill/>
          <a:ln w="9525">
            <a:noFill/>
            <a:miter lim="800000"/>
            <a:headEnd/>
            <a:tailEnd/>
          </a:ln>
        </p:spPr>
        <p:txBody>
          <a:bodyPr lIns="45720" rIns="45720"/>
          <a:lstStyle/>
          <a:p>
            <a:pPr marL="449263" indent="-449263" eaLnBrk="0" hangingPunct="0">
              <a:lnSpc>
                <a:spcPct val="90000"/>
              </a:lnSpc>
              <a:spcBef>
                <a:spcPct val="20000"/>
              </a:spcBef>
              <a:buClr>
                <a:schemeClr val="accent2"/>
              </a:buClr>
              <a:buSzPct val="90000"/>
              <a:buBlip>
                <a:blip r:embed="rId3"/>
              </a:buBlip>
            </a:pPr>
            <a:r>
              <a:rPr lang="en-US" sz="2000" b="1" dirty="0">
                <a:latin typeface="Times New Roman" pitchFamily="18" charset="0"/>
                <a:cs typeface="Times New Roman" pitchFamily="18" charset="0"/>
              </a:rPr>
              <a:t>Two general types of radiation damage to the detector materials:</a:t>
            </a:r>
          </a:p>
          <a:p>
            <a:pPr marL="449263" indent="-449263" eaLnBrk="0" hangingPunct="0">
              <a:lnSpc>
                <a:spcPct val="90000"/>
              </a:lnSpc>
              <a:spcBef>
                <a:spcPct val="20000"/>
              </a:spcBef>
              <a:buClr>
                <a:schemeClr val="accent2"/>
              </a:buClr>
              <a:buSzPct val="90000"/>
            </a:pPr>
            <a:endParaRPr lang="en-US" sz="1000" b="1" dirty="0">
              <a:latin typeface="Times New Roman" pitchFamily="18" charset="0"/>
              <a:sym typeface="Symbol" pitchFamily="18" charset="2"/>
            </a:endParaRPr>
          </a:p>
          <a:p>
            <a:pPr marL="449263" indent="-449263" eaLnBrk="0" hangingPunct="0">
              <a:lnSpc>
                <a:spcPct val="90000"/>
              </a:lnSpc>
              <a:spcBef>
                <a:spcPct val="20000"/>
              </a:spcBef>
              <a:buClr>
                <a:schemeClr val="accent2"/>
              </a:buClr>
              <a:buSzPct val="90000"/>
            </a:pPr>
            <a:r>
              <a:rPr lang="en-US" dirty="0">
                <a:latin typeface="Times New Roman" pitchFamily="18" charset="0"/>
                <a:cs typeface="Times New Roman" pitchFamily="18" charset="0"/>
              </a:rPr>
              <a:t>   </a:t>
            </a:r>
            <a:r>
              <a:rPr lang="en-US" dirty="0">
                <a:latin typeface="Times New Roman" pitchFamily="18" charset="0"/>
                <a:cs typeface="Times New Roman" pitchFamily="18" charset="0"/>
                <a:sym typeface="Symbol" pitchFamily="18" charset="2"/>
              </a:rPr>
              <a:t></a:t>
            </a:r>
            <a:r>
              <a:rPr lang="en-US" dirty="0">
                <a:latin typeface="Times New Roman" pitchFamily="18" charset="0"/>
                <a:cs typeface="Times New Roman" pitchFamily="18" charset="0"/>
              </a:rPr>
              <a:t> </a:t>
            </a:r>
            <a:r>
              <a:rPr lang="en-US" b="1" dirty="0">
                <a:solidFill>
                  <a:srgbClr val="3333FF"/>
                </a:solidFill>
                <a:latin typeface="Times New Roman" pitchFamily="18" charset="0"/>
                <a:cs typeface="Times New Roman" pitchFamily="18" charset="0"/>
              </a:rPr>
              <a:t>Bulk (Crystal) damage</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due to </a:t>
            </a:r>
            <a:r>
              <a:rPr lang="en-US" b="1" dirty="0">
                <a:solidFill>
                  <a:srgbClr val="3333FF"/>
                </a:solidFill>
                <a:latin typeface="Times New Roman" pitchFamily="18" charset="0"/>
                <a:cs typeface="Times New Roman" pitchFamily="18" charset="0"/>
              </a:rPr>
              <a:t>Non Ionizing Energy Loss (NIEL)</a:t>
            </a:r>
            <a:br>
              <a:rPr lang="en-US" b="1" dirty="0">
                <a:solidFill>
                  <a:srgbClr val="3333FF"/>
                </a:solidFill>
                <a:latin typeface="Times New Roman" pitchFamily="18" charset="0"/>
                <a:cs typeface="Times New Roman" pitchFamily="18" charset="0"/>
              </a:rPr>
            </a:br>
            <a:r>
              <a:rPr lang="en-US" b="1" dirty="0">
                <a:latin typeface="Times New Roman" pitchFamily="18" charset="0"/>
                <a:cs typeface="Times New Roman" pitchFamily="18" charset="0"/>
              </a:rPr>
              <a:t>           - displacement damage, built up of crystal defects – </a:t>
            </a:r>
            <a:br>
              <a:rPr lang="en-US" b="1" dirty="0">
                <a:latin typeface="Times New Roman" pitchFamily="18" charset="0"/>
                <a:cs typeface="Times New Roman" pitchFamily="18" charset="0"/>
              </a:rPr>
            </a:br>
            <a:endParaRPr lang="en-US" sz="1000" b="1" dirty="0">
              <a:latin typeface="Times New Roman" pitchFamily="18" charset="0"/>
              <a:cs typeface="Times New Roman" pitchFamily="18" charset="0"/>
            </a:endParaRPr>
          </a:p>
          <a:p>
            <a:pPr marL="1074738" lvl="1" indent="-446088" eaLnBrk="0" hangingPunct="0">
              <a:lnSpc>
                <a:spcPct val="90000"/>
              </a:lnSpc>
              <a:spcBef>
                <a:spcPct val="20000"/>
              </a:spcBef>
              <a:buClr>
                <a:srgbClr val="3333FF"/>
              </a:buClr>
              <a:buFontTx/>
              <a:buAutoNum type="romanUcPeriod"/>
            </a:pPr>
            <a:r>
              <a:rPr lang="en-US" b="1" dirty="0">
                <a:latin typeface="Times New Roman" pitchFamily="18" charset="0"/>
                <a:sym typeface="Symbol" pitchFamily="18" charset="2"/>
              </a:rPr>
              <a:t>Change of </a:t>
            </a:r>
            <a:r>
              <a:rPr lang="en-US" b="1" dirty="0">
                <a:solidFill>
                  <a:srgbClr val="FF3300"/>
                </a:solidFill>
                <a:latin typeface="Times New Roman" pitchFamily="18" charset="0"/>
                <a:sym typeface="Symbol" pitchFamily="18" charset="2"/>
              </a:rPr>
              <a:t>effective doping concentration </a:t>
            </a:r>
            <a:r>
              <a:rPr lang="en-US" b="1" dirty="0">
                <a:latin typeface="Times New Roman" pitchFamily="18" charset="0"/>
                <a:sym typeface="Symbol" pitchFamily="18" charset="2"/>
              </a:rPr>
              <a:t>&amp;</a:t>
            </a:r>
            <a:r>
              <a:rPr lang="en-US" b="1" dirty="0">
                <a:solidFill>
                  <a:srgbClr val="FF3300"/>
                </a:solidFill>
                <a:latin typeface="Times New Roman" pitchFamily="18" charset="0"/>
                <a:sym typeface="Symbol" pitchFamily="18" charset="2"/>
              </a:rPr>
              <a:t> </a:t>
            </a:r>
            <a:r>
              <a:rPr lang="en-US" b="1" dirty="0">
                <a:solidFill>
                  <a:srgbClr val="FF0000"/>
                </a:solidFill>
                <a:latin typeface="Times New Roman" pitchFamily="18" charset="0"/>
                <a:sym typeface="Symbol" pitchFamily="18" charset="2"/>
              </a:rPr>
              <a:t>acceptor/donor removal</a:t>
            </a:r>
            <a:br>
              <a:rPr lang="en-US" b="1" dirty="0">
                <a:solidFill>
                  <a:srgbClr val="FF3300"/>
                </a:solidFill>
                <a:latin typeface="Times New Roman" pitchFamily="18" charset="0"/>
                <a:sym typeface="Symbol" pitchFamily="18" charset="2"/>
              </a:rPr>
            </a:br>
            <a:r>
              <a:rPr lang="en-US" b="1" dirty="0">
                <a:solidFill>
                  <a:srgbClr val="FF3300"/>
                </a:solidFill>
                <a:latin typeface="Times New Roman" pitchFamily="18" charset="0"/>
                <a:sym typeface="Symbol" pitchFamily="18" charset="2"/>
              </a:rPr>
              <a:t> </a:t>
            </a:r>
            <a:r>
              <a:rPr lang="en-US" b="1" dirty="0">
                <a:latin typeface="Times New Roman" pitchFamily="18" charset="0"/>
                <a:sym typeface="Symbol" pitchFamily="18" charset="2"/>
              </a:rPr>
              <a:t>(higher depletion voltage, under- depletion)</a:t>
            </a:r>
            <a:br>
              <a:rPr lang="en-US" b="1" dirty="0">
                <a:latin typeface="Times New Roman" pitchFamily="18" charset="0"/>
                <a:sym typeface="Symbol" pitchFamily="18" charset="2"/>
              </a:rPr>
            </a:br>
            <a:r>
              <a:rPr lang="en-US" sz="800" b="1" dirty="0">
                <a:latin typeface="Times New Roman" pitchFamily="18" charset="0"/>
                <a:sym typeface="Symbol" pitchFamily="18" charset="2"/>
              </a:rPr>
              <a:t>   </a:t>
            </a:r>
            <a:endParaRPr lang="en-US" sz="800" dirty="0">
              <a:latin typeface="Times New Roman" pitchFamily="18" charset="0"/>
              <a:sym typeface="Symbol" pitchFamily="18" charset="2"/>
            </a:endParaRPr>
          </a:p>
          <a:p>
            <a:pPr marL="1074738" lvl="1" indent="-446088" eaLnBrk="0" hangingPunct="0">
              <a:lnSpc>
                <a:spcPct val="90000"/>
              </a:lnSpc>
              <a:spcBef>
                <a:spcPct val="20000"/>
              </a:spcBef>
              <a:buClr>
                <a:srgbClr val="3333FF"/>
              </a:buClr>
              <a:buFontTx/>
              <a:buAutoNum type="romanUcPeriod"/>
            </a:pPr>
            <a:r>
              <a:rPr lang="en-US" b="1" dirty="0">
                <a:latin typeface="Times New Roman" pitchFamily="18" charset="0"/>
              </a:rPr>
              <a:t>Increase of </a:t>
            </a:r>
            <a:r>
              <a:rPr lang="en-US" b="1" dirty="0">
                <a:solidFill>
                  <a:srgbClr val="FF3300"/>
                </a:solidFill>
                <a:latin typeface="Times New Roman" pitchFamily="18" charset="0"/>
              </a:rPr>
              <a:t>leakage current</a:t>
            </a:r>
            <a:r>
              <a:rPr lang="en-US" b="1" dirty="0">
                <a:latin typeface="Times New Roman" pitchFamily="18" charset="0"/>
              </a:rPr>
              <a:t> (increase of shot noise, thermal runaway)</a:t>
            </a:r>
            <a:br>
              <a:rPr lang="en-US" b="1" dirty="0">
                <a:latin typeface="Times New Roman" pitchFamily="18" charset="0"/>
              </a:rPr>
            </a:br>
            <a:r>
              <a:rPr lang="en-US" sz="800" b="1" dirty="0">
                <a:latin typeface="Times New Roman" pitchFamily="18" charset="0"/>
              </a:rPr>
              <a:t>   </a:t>
            </a:r>
            <a:endParaRPr lang="en-US" sz="800" dirty="0">
              <a:latin typeface="Times New Roman" pitchFamily="18" charset="0"/>
              <a:sym typeface="Symbol" pitchFamily="18" charset="2"/>
            </a:endParaRPr>
          </a:p>
          <a:p>
            <a:pPr marL="1074738" lvl="1" indent="-446088" eaLnBrk="0" hangingPunct="0">
              <a:lnSpc>
                <a:spcPct val="90000"/>
              </a:lnSpc>
              <a:spcBef>
                <a:spcPct val="20000"/>
              </a:spcBef>
              <a:buClr>
                <a:srgbClr val="3333FF"/>
              </a:buClr>
              <a:buFontTx/>
              <a:buAutoNum type="romanUcPeriod"/>
            </a:pPr>
            <a:r>
              <a:rPr lang="en-US" b="1" dirty="0">
                <a:latin typeface="Times New Roman" pitchFamily="18" charset="0"/>
                <a:sym typeface="Symbol" pitchFamily="18" charset="2"/>
              </a:rPr>
              <a:t>Increase of </a:t>
            </a:r>
            <a:r>
              <a:rPr lang="en-US" b="1" dirty="0">
                <a:solidFill>
                  <a:srgbClr val="FF3300"/>
                </a:solidFill>
                <a:latin typeface="Times New Roman" pitchFamily="18" charset="0"/>
                <a:sym typeface="Symbol" pitchFamily="18" charset="2"/>
              </a:rPr>
              <a:t> charge carrier trapping </a:t>
            </a:r>
            <a:r>
              <a:rPr lang="en-US" b="1" dirty="0">
                <a:latin typeface="Times New Roman" pitchFamily="18" charset="0"/>
                <a:sym typeface="Symbol" pitchFamily="18" charset="2"/>
              </a:rPr>
              <a:t>(loss of charge)</a:t>
            </a:r>
            <a:br>
              <a:rPr lang="en-US" b="1" dirty="0">
                <a:latin typeface="Times New Roman" pitchFamily="18" charset="0"/>
                <a:sym typeface="Symbol" pitchFamily="18" charset="2"/>
              </a:rPr>
            </a:br>
            <a:r>
              <a:rPr lang="en-US" b="1" dirty="0">
                <a:latin typeface="Times New Roman" pitchFamily="18" charset="0"/>
                <a:sym typeface="Symbol" pitchFamily="18" charset="2"/>
              </a:rPr>
              <a:t>   </a:t>
            </a:r>
            <a:br>
              <a:rPr lang="en-US" b="1" dirty="0">
                <a:latin typeface="Times New Roman" pitchFamily="18" charset="0"/>
                <a:sym typeface="Symbol" pitchFamily="18" charset="2"/>
              </a:rPr>
            </a:br>
            <a:endParaRPr lang="en-US" sz="1000" b="1" dirty="0">
              <a:latin typeface="Times New Roman" pitchFamily="18" charset="0"/>
              <a:sym typeface="Symbol" pitchFamily="18" charset="2"/>
            </a:endParaRPr>
          </a:p>
          <a:p>
            <a:pPr marL="449263" indent="-449263" eaLnBrk="0" hangingPunct="0">
              <a:lnSpc>
                <a:spcPct val="90000"/>
              </a:lnSpc>
              <a:spcBef>
                <a:spcPct val="20000"/>
              </a:spcBef>
              <a:buClr>
                <a:schemeClr val="accent2"/>
              </a:buClr>
              <a:buSzPct val="90000"/>
            </a:pPr>
            <a:r>
              <a:rPr lang="en-US" dirty="0">
                <a:latin typeface="Times New Roman" pitchFamily="18" charset="0"/>
                <a:cs typeface="Times New Roman" pitchFamily="18" charset="0"/>
                <a:sym typeface="Symbol" pitchFamily="18" charset="2"/>
              </a:rPr>
              <a:t>   </a:t>
            </a:r>
            <a:r>
              <a:rPr lang="en-GB" dirty="0">
                <a:latin typeface="Times New Roman" pitchFamily="18" charset="0"/>
                <a:cs typeface="Times New Roman" pitchFamily="18" charset="0"/>
              </a:rPr>
              <a:t> </a:t>
            </a:r>
            <a:r>
              <a:rPr lang="en-GB" b="1" dirty="0">
                <a:solidFill>
                  <a:srgbClr val="3333FF"/>
                </a:solidFill>
                <a:latin typeface="Times New Roman" pitchFamily="18" charset="0"/>
                <a:cs typeface="Times New Roman" pitchFamily="18" charset="0"/>
              </a:rPr>
              <a:t>Surface damage</a:t>
            </a:r>
            <a:r>
              <a:rPr lang="en-GB" dirty="0">
                <a:latin typeface="Times New Roman" pitchFamily="18" charset="0"/>
                <a:cs typeface="Times New Roman" pitchFamily="18" charset="0"/>
              </a:rPr>
              <a:t> </a:t>
            </a:r>
            <a:r>
              <a:rPr lang="en-GB" b="1" dirty="0">
                <a:latin typeface="Times New Roman" pitchFamily="18" charset="0"/>
                <a:cs typeface="Times New Roman" pitchFamily="18" charset="0"/>
              </a:rPr>
              <a:t>due to </a:t>
            </a:r>
            <a:r>
              <a:rPr lang="en-GB" b="1" dirty="0">
                <a:solidFill>
                  <a:srgbClr val="3333FF"/>
                </a:solidFill>
                <a:latin typeface="Times New Roman" pitchFamily="18" charset="0"/>
                <a:cs typeface="Times New Roman" pitchFamily="18" charset="0"/>
              </a:rPr>
              <a:t>Ionizing Energy Loss (IEL)</a:t>
            </a:r>
            <a:br>
              <a:rPr lang="en-GB" b="1" dirty="0">
                <a:solidFill>
                  <a:srgbClr val="FF3300"/>
                </a:solidFill>
                <a:latin typeface="Times New Roman" pitchFamily="18" charset="0"/>
                <a:cs typeface="Times New Roman" pitchFamily="18" charset="0"/>
              </a:rPr>
            </a:br>
            <a:r>
              <a:rPr lang="en-GB" b="1" dirty="0">
                <a:latin typeface="Times New Roman" pitchFamily="18" charset="0"/>
                <a:cs typeface="Times New Roman" pitchFamily="18" charset="0"/>
              </a:rPr>
              <a:t>         - accumulation of </a:t>
            </a:r>
            <a:r>
              <a:rPr lang="en-US" b="1" dirty="0">
                <a:latin typeface="Times New Roman" pitchFamily="18" charset="0"/>
              </a:rPr>
              <a:t>positive in the oxide (SiO</a:t>
            </a:r>
            <a:r>
              <a:rPr lang="en-US" b="1" baseline="-25000" dirty="0">
                <a:latin typeface="Times New Roman" pitchFamily="18" charset="0"/>
              </a:rPr>
              <a:t>2</a:t>
            </a:r>
            <a:r>
              <a:rPr lang="en-US" b="1" dirty="0">
                <a:latin typeface="Times New Roman" pitchFamily="18" charset="0"/>
              </a:rPr>
              <a:t>) and the Si/SiO</a:t>
            </a:r>
            <a:r>
              <a:rPr lang="en-US" b="1" baseline="-25000" dirty="0">
                <a:latin typeface="Times New Roman" pitchFamily="18" charset="0"/>
              </a:rPr>
              <a:t>2</a:t>
            </a:r>
            <a:r>
              <a:rPr lang="en-US" b="1" dirty="0">
                <a:latin typeface="Times New Roman" pitchFamily="18" charset="0"/>
              </a:rPr>
              <a:t> interface –</a:t>
            </a:r>
            <a:br>
              <a:rPr lang="en-US" b="1" dirty="0">
                <a:latin typeface="Times New Roman" pitchFamily="18" charset="0"/>
              </a:rPr>
            </a:br>
            <a:r>
              <a:rPr lang="en-US" b="1" dirty="0">
                <a:latin typeface="Times New Roman" pitchFamily="18" charset="0"/>
              </a:rPr>
              <a:t>               </a:t>
            </a:r>
            <a:r>
              <a:rPr lang="en-US" dirty="0">
                <a:latin typeface="Times New Roman" pitchFamily="18" charset="0"/>
              </a:rPr>
              <a:t>affects:  </a:t>
            </a:r>
            <a:r>
              <a:rPr lang="en-US" dirty="0" err="1">
                <a:latin typeface="Times New Roman" pitchFamily="18" charset="0"/>
              </a:rPr>
              <a:t>interstrip</a:t>
            </a:r>
            <a:r>
              <a:rPr lang="en-US" dirty="0">
                <a:latin typeface="Times New Roman" pitchFamily="18" charset="0"/>
              </a:rPr>
              <a:t> capacitance (noise factor), breakdown behavior, …</a:t>
            </a:r>
            <a:br>
              <a:rPr lang="en-US" b="1" dirty="0">
                <a:latin typeface="Times New Roman" pitchFamily="18" charset="0"/>
              </a:rPr>
            </a:br>
            <a:endParaRPr lang="en-GB" sz="1600" b="1" dirty="0">
              <a:latin typeface="Times New Roman" pitchFamily="18" charset="0"/>
              <a:cs typeface="Times New Roman" pitchFamily="18" charset="0"/>
            </a:endParaRPr>
          </a:p>
          <a:p>
            <a:pPr marL="449263" indent="-449263" eaLnBrk="0" hangingPunct="0">
              <a:lnSpc>
                <a:spcPct val="90000"/>
              </a:lnSpc>
              <a:spcBef>
                <a:spcPct val="20000"/>
              </a:spcBef>
              <a:buClr>
                <a:schemeClr val="accent2"/>
              </a:buClr>
              <a:buSzPct val="90000"/>
              <a:buBlip>
                <a:blip r:embed="rId3"/>
              </a:buBlip>
            </a:pPr>
            <a:r>
              <a:rPr lang="en-GB" sz="2000" b="1" dirty="0">
                <a:latin typeface="Times New Roman" pitchFamily="18" charset="0"/>
                <a:cs typeface="Times New Roman" pitchFamily="18" charset="0"/>
              </a:rPr>
              <a:t>Impact on detector performance and Charge Collection Efficiency</a:t>
            </a:r>
            <a:br>
              <a:rPr lang="en-GB" sz="2000" dirty="0">
                <a:latin typeface="Times New Roman" pitchFamily="18" charset="0"/>
                <a:cs typeface="Times New Roman" pitchFamily="18" charset="0"/>
              </a:rPr>
            </a:br>
            <a:r>
              <a:rPr lang="en-GB" sz="2000" dirty="0">
                <a:latin typeface="Times New Roman" pitchFamily="18" charset="0"/>
                <a:cs typeface="Times New Roman" pitchFamily="18" charset="0"/>
              </a:rPr>
              <a:t>  (depending on detector type and </a:t>
            </a:r>
            <a:r>
              <a:rPr lang="en-GB" sz="2000" u="sng" dirty="0">
                <a:latin typeface="Times New Roman" pitchFamily="18" charset="0"/>
                <a:cs typeface="Times New Roman" pitchFamily="18" charset="0"/>
              </a:rPr>
              <a:t>geometry</a:t>
            </a:r>
            <a:r>
              <a:rPr lang="en-GB" sz="2000" dirty="0">
                <a:latin typeface="Times New Roman" pitchFamily="18" charset="0"/>
                <a:cs typeface="Times New Roman" pitchFamily="18" charset="0"/>
              </a:rPr>
              <a:t> and </a:t>
            </a:r>
            <a:r>
              <a:rPr lang="en-GB" sz="2000" u="sng" dirty="0">
                <a:latin typeface="Times New Roman" pitchFamily="18" charset="0"/>
                <a:cs typeface="Times New Roman" pitchFamily="18" charset="0"/>
              </a:rPr>
              <a:t>readout electronics</a:t>
            </a:r>
            <a:r>
              <a:rPr lang="en-GB" sz="2000" dirty="0">
                <a:latin typeface="Times New Roman" pitchFamily="18" charset="0"/>
                <a:cs typeface="Times New Roman" pitchFamily="18" charset="0"/>
              </a:rPr>
              <a:t>!)</a:t>
            </a:r>
            <a:br>
              <a:rPr lang="en-GB" sz="2000" b="1" dirty="0">
                <a:latin typeface="Times New Roman" pitchFamily="18" charset="0"/>
                <a:cs typeface="Times New Roman" pitchFamily="18" charset="0"/>
              </a:rPr>
            </a:br>
            <a:br>
              <a:rPr lang="en-GB" sz="2000" b="1" dirty="0">
                <a:latin typeface="Times New Roman" pitchFamily="18" charset="0"/>
                <a:cs typeface="Times New Roman" pitchFamily="18" charset="0"/>
              </a:rPr>
            </a:br>
            <a:r>
              <a:rPr lang="en-GB" sz="2000" b="1" dirty="0">
                <a:solidFill>
                  <a:srgbClr val="3333FF"/>
                </a:solidFill>
                <a:latin typeface="Times New Roman" pitchFamily="18" charset="0"/>
                <a:cs typeface="Times New Roman" pitchFamily="18" charset="0"/>
              </a:rPr>
              <a:t>Signal/noise ratio is the quantity to watch </a:t>
            </a:r>
            <a:endParaRPr lang="en-US" sz="2000" b="1" dirty="0">
              <a:solidFill>
                <a:srgbClr val="3333FF"/>
              </a:solidFill>
              <a:latin typeface="Times New Roman" pitchFamily="18" charset="0"/>
              <a:cs typeface="Times New Roman" pitchFamily="18" charset="0"/>
            </a:endParaRPr>
          </a:p>
          <a:p>
            <a:pPr marL="449263" indent="-449263" eaLnBrk="0" hangingPunct="0">
              <a:lnSpc>
                <a:spcPct val="90000"/>
              </a:lnSpc>
              <a:spcBef>
                <a:spcPct val="20000"/>
              </a:spcBef>
              <a:buClr>
                <a:schemeClr val="accent2"/>
              </a:buClr>
              <a:buSzPct val="90000"/>
            </a:pPr>
            <a:r>
              <a:rPr lang="en-US" sz="2000" b="1" dirty="0">
                <a:solidFill>
                  <a:srgbClr val="3333FF"/>
                </a:solidFill>
                <a:latin typeface="Times New Roman" pitchFamily="18" charset="0"/>
                <a:cs typeface="Times New Roman" pitchFamily="18" charset="0"/>
                <a:sym typeface="Symbol" pitchFamily="18" charset="2"/>
              </a:rPr>
              <a:t>               </a:t>
            </a:r>
            <a:r>
              <a:rPr lang="en-US" sz="2000" b="1" dirty="0">
                <a:solidFill>
                  <a:srgbClr val="3333FF"/>
                </a:solidFill>
                <a:latin typeface="Times New Roman" pitchFamily="18" charset="0"/>
                <a:cs typeface="Times New Roman" pitchFamily="18" charset="0"/>
              </a:rPr>
              <a:t> Sensors can fail from radiation damage !</a:t>
            </a:r>
            <a:br>
              <a:rPr lang="en-US" sz="2000" b="1" dirty="0">
                <a:solidFill>
                  <a:srgbClr val="3333FF"/>
                </a:solidFill>
                <a:latin typeface="Times New Roman" pitchFamily="18" charset="0"/>
                <a:cs typeface="Times New Roman" pitchFamily="18" charset="0"/>
              </a:rPr>
            </a:br>
            <a:endParaRPr lang="en-US" sz="2000" b="1" dirty="0">
              <a:solidFill>
                <a:srgbClr val="3333FF"/>
              </a:solidFill>
              <a:latin typeface="Times New Roman" pitchFamily="18" charset="0"/>
              <a:cs typeface="Times New Roman" pitchFamily="18" charset="0"/>
            </a:endParaRPr>
          </a:p>
        </p:txBody>
      </p:sp>
      <p:grpSp>
        <p:nvGrpSpPr>
          <p:cNvPr id="2" name="Group 4"/>
          <p:cNvGrpSpPr>
            <a:grpSpLocks/>
          </p:cNvGrpSpPr>
          <p:nvPr/>
        </p:nvGrpSpPr>
        <p:grpSpPr bwMode="auto">
          <a:xfrm>
            <a:off x="1505490" y="1535114"/>
            <a:ext cx="2019300" cy="2580028"/>
            <a:chOff x="0" y="967"/>
            <a:chExt cx="1272" cy="1632"/>
          </a:xfrm>
        </p:grpSpPr>
        <p:sp>
          <p:nvSpPr>
            <p:cNvPr id="22541" name="Oval 5"/>
            <p:cNvSpPr>
              <a:spLocks noChangeArrowheads="1"/>
            </p:cNvSpPr>
            <p:nvPr/>
          </p:nvSpPr>
          <p:spPr bwMode="auto">
            <a:xfrm>
              <a:off x="956" y="1647"/>
              <a:ext cx="310" cy="673"/>
            </a:xfrm>
            <a:prstGeom prst="ellipse">
              <a:avLst/>
            </a:prstGeom>
            <a:noFill/>
            <a:ln w="9525" algn="ctr">
              <a:solidFill>
                <a:srgbClr val="FF0000"/>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22542" name="Text Box 6"/>
            <p:cNvSpPr txBox="1">
              <a:spLocks noChangeArrowheads="1"/>
            </p:cNvSpPr>
            <p:nvPr/>
          </p:nvSpPr>
          <p:spPr bwMode="auto">
            <a:xfrm>
              <a:off x="75" y="1918"/>
              <a:ext cx="740" cy="681"/>
            </a:xfrm>
            <a:prstGeom prst="rect">
              <a:avLst/>
            </a:prstGeom>
            <a:noFill/>
            <a:ln w="9525" algn="ctr">
              <a:noFill/>
              <a:miter lim="800000"/>
              <a:headEnd/>
              <a:tailEnd/>
            </a:ln>
          </p:spPr>
          <p:txBody>
            <a:bodyPr>
              <a:spAutoFit/>
            </a:bodyPr>
            <a:lstStyle/>
            <a:p>
              <a:pPr algn="ctr" eaLnBrk="0" hangingPunct="0">
                <a:spcBef>
                  <a:spcPct val="50000"/>
                </a:spcBef>
              </a:pPr>
              <a:r>
                <a:rPr lang="en-GB" sz="1600" b="1" dirty="0">
                  <a:solidFill>
                    <a:srgbClr val="FF0000"/>
                  </a:solidFill>
                  <a:latin typeface="Times New Roman" pitchFamily="18" charset="0"/>
                </a:rPr>
                <a:t>Same for all tested Silicon materials!</a:t>
              </a:r>
              <a:endParaRPr lang="en-US" sz="1600" b="1" dirty="0">
                <a:solidFill>
                  <a:srgbClr val="FF0000"/>
                </a:solidFill>
                <a:latin typeface="Times New Roman" pitchFamily="18" charset="0"/>
              </a:endParaRPr>
            </a:p>
          </p:txBody>
        </p:sp>
        <p:sp>
          <p:nvSpPr>
            <p:cNvPr id="22543" name="Line 7"/>
            <p:cNvSpPr>
              <a:spLocks noChangeShapeType="1"/>
            </p:cNvSpPr>
            <p:nvPr/>
          </p:nvSpPr>
          <p:spPr bwMode="auto">
            <a:xfrm>
              <a:off x="762" y="1196"/>
              <a:ext cx="244" cy="93"/>
            </a:xfrm>
            <a:prstGeom prst="line">
              <a:avLst/>
            </a:prstGeom>
            <a:noFill/>
            <a:ln w="9525">
              <a:solidFill>
                <a:srgbClr val="FF0000"/>
              </a:solidFill>
              <a:round/>
              <a:headEnd/>
              <a:tailEnd type="triangle" w="med" len="med"/>
            </a:ln>
          </p:spPr>
          <p:txBody>
            <a:bodyPr wrap="none" anchor="ctr"/>
            <a:lstStyle/>
            <a:p>
              <a:endParaRPr lang="en-US"/>
            </a:p>
          </p:txBody>
        </p:sp>
        <p:sp>
          <p:nvSpPr>
            <p:cNvPr id="22544" name="Oval 8"/>
            <p:cNvSpPr>
              <a:spLocks noChangeArrowheads="1"/>
            </p:cNvSpPr>
            <p:nvPr/>
          </p:nvSpPr>
          <p:spPr bwMode="auto">
            <a:xfrm>
              <a:off x="962" y="1264"/>
              <a:ext cx="310" cy="277"/>
            </a:xfrm>
            <a:prstGeom prst="ellipse">
              <a:avLst/>
            </a:prstGeom>
            <a:noFill/>
            <a:ln w="9525" algn="ctr">
              <a:solidFill>
                <a:srgbClr val="FF0000"/>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22545" name="Text Box 9"/>
            <p:cNvSpPr txBox="1">
              <a:spLocks noChangeArrowheads="1"/>
            </p:cNvSpPr>
            <p:nvPr/>
          </p:nvSpPr>
          <p:spPr bwMode="auto">
            <a:xfrm>
              <a:off x="0" y="967"/>
              <a:ext cx="865" cy="837"/>
            </a:xfrm>
            <a:prstGeom prst="rect">
              <a:avLst/>
            </a:prstGeom>
            <a:noFill/>
            <a:ln w="9525" algn="ctr">
              <a:noFill/>
              <a:miter lim="800000"/>
              <a:headEnd/>
              <a:tailEnd/>
            </a:ln>
          </p:spPr>
          <p:txBody>
            <a:bodyPr>
              <a:spAutoFit/>
            </a:bodyPr>
            <a:lstStyle/>
            <a:p>
              <a:pPr algn="ctr" eaLnBrk="0" hangingPunct="0">
                <a:spcBef>
                  <a:spcPct val="50000"/>
                </a:spcBef>
              </a:pPr>
              <a:r>
                <a:rPr lang="en-GB" sz="1600" b="1" dirty="0">
                  <a:latin typeface="Times New Roman" pitchFamily="18" charset="0"/>
                </a:rPr>
                <a:t>Influenced by impurities</a:t>
              </a:r>
              <a:br>
                <a:rPr lang="en-GB" sz="1600" b="1" dirty="0">
                  <a:latin typeface="Times New Roman" pitchFamily="18" charset="0"/>
                </a:rPr>
              </a:br>
              <a:r>
                <a:rPr lang="en-GB" sz="1600" b="1" dirty="0">
                  <a:latin typeface="Times New Roman" pitchFamily="18" charset="0"/>
                </a:rPr>
                <a:t>in Si – </a:t>
              </a:r>
              <a:r>
                <a:rPr lang="en-GB" sz="1600" b="1" dirty="0">
                  <a:solidFill>
                    <a:srgbClr val="FF0000"/>
                  </a:solidFill>
                  <a:latin typeface="Times New Roman" pitchFamily="18" charset="0"/>
                </a:rPr>
                <a:t>Defect Engineering</a:t>
              </a:r>
              <a:br>
                <a:rPr lang="en-GB" sz="1600" b="1" dirty="0">
                  <a:solidFill>
                    <a:srgbClr val="FF0000"/>
                  </a:solidFill>
                  <a:latin typeface="Times New Roman" pitchFamily="18" charset="0"/>
                </a:rPr>
              </a:br>
              <a:r>
                <a:rPr lang="en-GB" sz="1600" b="1" dirty="0">
                  <a:solidFill>
                    <a:srgbClr val="FF0000"/>
                  </a:solidFill>
                  <a:latin typeface="Times New Roman" pitchFamily="18" charset="0"/>
                </a:rPr>
                <a:t>is possible!</a:t>
              </a:r>
              <a:endParaRPr lang="en-US" sz="1600" b="1" dirty="0">
                <a:solidFill>
                  <a:srgbClr val="FF0000"/>
                </a:solidFill>
                <a:latin typeface="Times New Roman" pitchFamily="18" charset="0"/>
              </a:endParaRPr>
            </a:p>
          </p:txBody>
        </p:sp>
        <p:sp>
          <p:nvSpPr>
            <p:cNvPr id="22546" name="Line 10"/>
            <p:cNvSpPr>
              <a:spLocks noChangeShapeType="1"/>
            </p:cNvSpPr>
            <p:nvPr/>
          </p:nvSpPr>
          <p:spPr bwMode="auto">
            <a:xfrm flipV="1">
              <a:off x="804" y="2167"/>
              <a:ext cx="158" cy="60"/>
            </a:xfrm>
            <a:prstGeom prst="line">
              <a:avLst/>
            </a:prstGeom>
            <a:noFill/>
            <a:ln w="9525">
              <a:solidFill>
                <a:srgbClr val="FF0000"/>
              </a:solidFill>
              <a:round/>
              <a:headEnd/>
              <a:tailEnd type="triangle" w="med" len="med"/>
            </a:ln>
          </p:spPr>
          <p:txBody>
            <a:bodyPr wrap="none" anchor="ctr"/>
            <a:lstStyle/>
            <a:p>
              <a:endParaRPr lang="en-US"/>
            </a:p>
          </p:txBody>
        </p:sp>
      </p:grpSp>
      <p:grpSp>
        <p:nvGrpSpPr>
          <p:cNvPr id="3" name="Group 18"/>
          <p:cNvGrpSpPr>
            <a:grpSpLocks/>
          </p:cNvGrpSpPr>
          <p:nvPr/>
        </p:nvGrpSpPr>
        <p:grpSpPr bwMode="auto">
          <a:xfrm>
            <a:off x="6411036" y="4959170"/>
            <a:ext cx="3605213" cy="1481138"/>
            <a:chOff x="3078" y="3124"/>
            <a:chExt cx="2271" cy="933"/>
          </a:xfrm>
        </p:grpSpPr>
        <p:sp>
          <p:nvSpPr>
            <p:cNvPr id="22536" name="Oval 12"/>
            <p:cNvSpPr>
              <a:spLocks noChangeArrowheads="1"/>
            </p:cNvSpPr>
            <p:nvPr/>
          </p:nvSpPr>
          <p:spPr bwMode="auto">
            <a:xfrm>
              <a:off x="3986" y="3124"/>
              <a:ext cx="1304" cy="474"/>
            </a:xfrm>
            <a:prstGeom prst="ellipse">
              <a:avLst/>
            </a:prstGeom>
            <a:noFill/>
            <a:ln w="9525" algn="ctr">
              <a:solidFill>
                <a:srgbClr val="FF0000"/>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22537" name="Text Box 13"/>
            <p:cNvSpPr txBox="1">
              <a:spLocks noChangeArrowheads="1"/>
            </p:cNvSpPr>
            <p:nvPr/>
          </p:nvSpPr>
          <p:spPr bwMode="auto">
            <a:xfrm>
              <a:off x="4609" y="3691"/>
              <a:ext cx="740" cy="366"/>
            </a:xfrm>
            <a:prstGeom prst="rect">
              <a:avLst/>
            </a:prstGeom>
            <a:noFill/>
            <a:ln w="9525" algn="ctr">
              <a:noFill/>
              <a:miter lim="800000"/>
              <a:headEnd/>
              <a:tailEnd/>
            </a:ln>
          </p:spPr>
          <p:txBody>
            <a:bodyPr>
              <a:spAutoFit/>
            </a:bodyPr>
            <a:lstStyle/>
            <a:p>
              <a:pPr algn="ctr" eaLnBrk="0" hangingPunct="0">
                <a:spcBef>
                  <a:spcPct val="50000"/>
                </a:spcBef>
              </a:pPr>
              <a:r>
                <a:rPr lang="en-GB" sz="1600" b="1" dirty="0">
                  <a:solidFill>
                    <a:srgbClr val="FF0000"/>
                  </a:solidFill>
                  <a:latin typeface="Times New Roman" pitchFamily="18" charset="0"/>
                </a:rPr>
                <a:t>Can be optimized!</a:t>
              </a:r>
              <a:endParaRPr lang="en-US" sz="1600" b="1" dirty="0">
                <a:solidFill>
                  <a:srgbClr val="FF0000"/>
                </a:solidFill>
                <a:latin typeface="Times New Roman" pitchFamily="18" charset="0"/>
              </a:endParaRPr>
            </a:p>
          </p:txBody>
        </p:sp>
        <p:sp>
          <p:nvSpPr>
            <p:cNvPr id="22538" name="Line 14"/>
            <p:cNvSpPr>
              <a:spLocks noChangeShapeType="1"/>
            </p:cNvSpPr>
            <p:nvPr/>
          </p:nvSpPr>
          <p:spPr bwMode="auto">
            <a:xfrm flipH="1" flipV="1">
              <a:off x="3702" y="3464"/>
              <a:ext cx="1134" cy="284"/>
            </a:xfrm>
            <a:prstGeom prst="line">
              <a:avLst/>
            </a:prstGeom>
            <a:noFill/>
            <a:ln w="9525">
              <a:solidFill>
                <a:srgbClr val="FF0000"/>
              </a:solidFill>
              <a:round/>
              <a:headEnd/>
              <a:tailEnd type="triangle" w="med" len="med"/>
            </a:ln>
          </p:spPr>
          <p:txBody>
            <a:bodyPr wrap="none" anchor="ctr"/>
            <a:lstStyle/>
            <a:p>
              <a:endParaRPr lang="en-US"/>
            </a:p>
          </p:txBody>
        </p:sp>
        <p:sp>
          <p:nvSpPr>
            <p:cNvPr id="22539" name="Oval 15"/>
            <p:cNvSpPr>
              <a:spLocks noChangeArrowheads="1"/>
            </p:cNvSpPr>
            <p:nvPr/>
          </p:nvSpPr>
          <p:spPr bwMode="auto">
            <a:xfrm>
              <a:off x="3078" y="3209"/>
              <a:ext cx="681" cy="277"/>
            </a:xfrm>
            <a:prstGeom prst="ellipse">
              <a:avLst/>
            </a:prstGeom>
            <a:noFill/>
            <a:ln w="9525" algn="ctr">
              <a:solidFill>
                <a:srgbClr val="FF0000"/>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22540" name="Line 17"/>
            <p:cNvSpPr>
              <a:spLocks noChangeShapeType="1"/>
            </p:cNvSpPr>
            <p:nvPr/>
          </p:nvSpPr>
          <p:spPr bwMode="auto">
            <a:xfrm flipH="1" flipV="1">
              <a:off x="4749" y="3587"/>
              <a:ext cx="87" cy="161"/>
            </a:xfrm>
            <a:prstGeom prst="line">
              <a:avLst/>
            </a:prstGeom>
            <a:noFill/>
            <a:ln w="9525">
              <a:solidFill>
                <a:srgbClr val="FF0000"/>
              </a:solidFill>
              <a:round/>
              <a:headEnd/>
              <a:tailEnd type="triangle" w="med" len="med"/>
            </a:ln>
          </p:spPr>
          <p:txBody>
            <a:bodyPr wrap="none" anchor="ctr"/>
            <a:lstStyle/>
            <a:p>
              <a:endParaRPr lang="en-US"/>
            </a:p>
          </p:txBody>
        </p:sp>
      </p:grpSp>
      <p:sp>
        <p:nvSpPr>
          <p:cNvPr id="4" name="Date Placeholder 3"/>
          <p:cNvSpPr>
            <a:spLocks noGrp="1"/>
          </p:cNvSpPr>
          <p:nvPr>
            <p:ph type="dt" sz="half" idx="2"/>
          </p:nvPr>
        </p:nvSpPr>
        <p:spPr/>
        <p:txBody>
          <a:bodyPr/>
          <a:lstStyle/>
          <a:p>
            <a:r>
              <a:rPr lang="en-001"/>
              <a:t>22.11.2023</a:t>
            </a:r>
            <a:endParaRPr lang="en-US" dirty="0"/>
          </a:p>
        </p:txBody>
      </p:sp>
    </p:spTree>
    <p:extLst>
      <p:ext uri="{BB962C8B-B14F-4D97-AF65-F5344CB8AC3E}">
        <p14:creationId xmlns:p14="http://schemas.microsoft.com/office/powerpoint/2010/main" val="390629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6663"/>
            <a:ext cx="12192000" cy="776327"/>
          </a:xfrm>
        </p:spPr>
        <p:txBody>
          <a:bodyPr>
            <a:noAutofit/>
          </a:bodyPr>
          <a:lstStyle/>
          <a:p>
            <a:pPr algn="ctr"/>
            <a:r>
              <a:rPr lang="en-US" sz="6000" dirty="0"/>
              <a:t>Radiation Hard Detectors</a:t>
            </a:r>
            <a:endParaRPr lang="en-GB" sz="6000"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47</a:t>
            </a:fld>
            <a:endParaRPr lang="en-US" dirty="0"/>
          </a:p>
        </p:txBody>
      </p:sp>
      <p:pic>
        <p:nvPicPr>
          <p:cNvPr id="3" name="Picture 2">
            <a:extLst>
              <a:ext uri="{FF2B5EF4-FFF2-40B4-BE49-F238E27FC236}">
                <a16:creationId xmlns:a16="http://schemas.microsoft.com/office/drawing/2014/main" id="{845D8A41-2B4D-AD66-9A89-D29B92D892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300"/>
          <a:stretch/>
        </p:blipFill>
        <p:spPr>
          <a:xfrm>
            <a:off x="2165723" y="3472480"/>
            <a:ext cx="3053918" cy="1742299"/>
          </a:xfrm>
          <a:prstGeom prst="rect">
            <a:avLst/>
          </a:prstGeom>
        </p:spPr>
      </p:pic>
    </p:spTree>
    <p:extLst>
      <p:ext uri="{BB962C8B-B14F-4D97-AF65-F5344CB8AC3E}">
        <p14:creationId xmlns:p14="http://schemas.microsoft.com/office/powerpoint/2010/main" val="2059441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721" y="13718"/>
            <a:ext cx="8786029" cy="776327"/>
          </a:xfrm>
        </p:spPr>
        <p:txBody>
          <a:bodyPr>
            <a:normAutofit/>
          </a:bodyPr>
          <a:lstStyle/>
          <a:p>
            <a:r>
              <a:rPr lang="en-GB" dirty="0"/>
              <a:t>   RD50 Collaboration (2002-2023)</a:t>
            </a:r>
          </a:p>
        </p:txBody>
      </p:sp>
      <p:sp>
        <p:nvSpPr>
          <p:cNvPr id="3" name="Content Placeholder 2"/>
          <p:cNvSpPr>
            <a:spLocks noGrp="1"/>
          </p:cNvSpPr>
          <p:nvPr>
            <p:ph idx="1"/>
          </p:nvPr>
        </p:nvSpPr>
        <p:spPr>
          <a:xfrm>
            <a:off x="363366" y="790045"/>
            <a:ext cx="6128014" cy="510085"/>
          </a:xfrm>
        </p:spPr>
        <p:txBody>
          <a:bodyPr>
            <a:normAutofit fontScale="85000" lnSpcReduction="10000"/>
          </a:bodyPr>
          <a:lstStyle/>
          <a:p>
            <a:r>
              <a:rPr lang="en-US" dirty="0"/>
              <a:t>RD50 (Nov.2023):  65</a:t>
            </a:r>
            <a:r>
              <a:rPr lang="en-US" i="1" dirty="0"/>
              <a:t> institutes and 440 members</a:t>
            </a:r>
          </a:p>
          <a:p>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n-GB"/>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48</a:t>
            </a:fld>
            <a:endParaRPr lang="en-US" dirty="0"/>
          </a:p>
        </p:txBody>
      </p:sp>
      <p:sp>
        <p:nvSpPr>
          <p:cNvPr id="7" name="Text Box 7"/>
          <p:cNvSpPr txBox="1">
            <a:spLocks noChangeArrowheads="1"/>
          </p:cNvSpPr>
          <p:nvPr/>
        </p:nvSpPr>
        <p:spPr bwMode="auto">
          <a:xfrm>
            <a:off x="363366" y="1103348"/>
            <a:ext cx="7260336" cy="2199620"/>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t>51  European institutes</a:t>
            </a:r>
            <a:r>
              <a:rPr lang="en-US" sz="2000" b="1" dirty="0">
                <a:solidFill>
                  <a:srgbClr val="00CC00"/>
                </a:solidFill>
              </a:rPr>
              <a:t>  </a:t>
            </a:r>
            <a:br>
              <a:rPr lang="en-US" sz="2000" dirty="0">
                <a:solidFill>
                  <a:srgbClr val="00CC00"/>
                </a:solidFill>
              </a:rPr>
            </a:br>
            <a:r>
              <a:rPr lang="en-US" sz="1400" b="1" dirty="0">
                <a:solidFill>
                  <a:srgbClr val="000000"/>
                </a:solidFill>
              </a:rPr>
              <a:t>Austria</a:t>
            </a:r>
            <a:r>
              <a:rPr lang="en-US" sz="1400" b="1" dirty="0">
                <a:solidFill>
                  <a:srgbClr val="0000FF"/>
                </a:solidFill>
              </a:rPr>
              <a:t> </a:t>
            </a:r>
            <a:r>
              <a:rPr lang="en-US" sz="1400" dirty="0"/>
              <a:t>(HEPHY), </a:t>
            </a:r>
            <a:r>
              <a:rPr lang="en-US" sz="1400" b="1" dirty="0">
                <a:solidFill>
                  <a:srgbClr val="000000"/>
                </a:solidFill>
              </a:rPr>
              <a:t>Belarus</a:t>
            </a:r>
            <a:r>
              <a:rPr lang="en-US" sz="1400" dirty="0"/>
              <a:t> (Minsk), </a:t>
            </a:r>
            <a:r>
              <a:rPr lang="en-US" sz="1400" b="1" dirty="0">
                <a:solidFill>
                  <a:srgbClr val="000000"/>
                </a:solidFill>
              </a:rPr>
              <a:t>Czech</a:t>
            </a:r>
            <a:r>
              <a:rPr lang="en-US" sz="1400" b="1" dirty="0">
                <a:solidFill>
                  <a:srgbClr val="0000FF"/>
                </a:solidFill>
              </a:rPr>
              <a:t> </a:t>
            </a:r>
            <a:r>
              <a:rPr lang="en-US" sz="1400" b="1" dirty="0">
                <a:solidFill>
                  <a:srgbClr val="000000"/>
                </a:solidFill>
              </a:rPr>
              <a:t>Republic</a:t>
            </a:r>
            <a:r>
              <a:rPr lang="en-US" sz="1400" b="1" dirty="0">
                <a:solidFill>
                  <a:srgbClr val="0000FF"/>
                </a:solidFill>
              </a:rPr>
              <a:t> </a:t>
            </a:r>
            <a:r>
              <a:rPr lang="en-US" sz="1400" dirty="0"/>
              <a:t>(Prague (3x)), </a:t>
            </a:r>
            <a:r>
              <a:rPr lang="en-US" sz="1400" b="1" dirty="0">
                <a:solidFill>
                  <a:srgbClr val="000000"/>
                </a:solidFill>
              </a:rPr>
              <a:t>Finland</a:t>
            </a:r>
            <a:r>
              <a:rPr lang="en-US" sz="1400" b="1" dirty="0">
                <a:solidFill>
                  <a:srgbClr val="0000FF"/>
                </a:solidFill>
              </a:rPr>
              <a:t> </a:t>
            </a:r>
            <a:r>
              <a:rPr lang="en-US" sz="1400" dirty="0"/>
              <a:t>(Helsinki, </a:t>
            </a:r>
            <a:r>
              <a:rPr lang="it-IT" altLang="ja-JP" sz="1400" dirty="0">
                <a:ea typeface="ＭＳ Ｐゴシック" charset="-128"/>
              </a:rPr>
              <a:t>Lappeenranta </a:t>
            </a:r>
            <a:r>
              <a:rPr lang="en-US" sz="1400" dirty="0"/>
              <a:t>), </a:t>
            </a:r>
            <a:r>
              <a:rPr lang="en-US" sz="1400" b="1" dirty="0">
                <a:solidFill>
                  <a:srgbClr val="000000"/>
                </a:solidFill>
              </a:rPr>
              <a:t>France</a:t>
            </a:r>
            <a:r>
              <a:rPr lang="en-US" sz="1400" dirty="0"/>
              <a:t> (Marseille, Paris, </a:t>
            </a:r>
            <a:r>
              <a:rPr lang="en-US" sz="1400" dirty="0" err="1"/>
              <a:t>Orsay</a:t>
            </a:r>
            <a:r>
              <a:rPr lang="en-US" sz="1400" dirty="0"/>
              <a:t>), </a:t>
            </a:r>
            <a:r>
              <a:rPr lang="en-US" sz="1400" b="1" dirty="0">
                <a:solidFill>
                  <a:srgbClr val="000000"/>
                </a:solidFill>
              </a:rPr>
              <a:t>Germany</a:t>
            </a:r>
            <a:r>
              <a:rPr lang="en-US" sz="1400" dirty="0">
                <a:solidFill>
                  <a:srgbClr val="FF0000"/>
                </a:solidFill>
              </a:rPr>
              <a:t> </a:t>
            </a:r>
            <a:r>
              <a:rPr lang="en-US" sz="1400" dirty="0"/>
              <a:t>(Bonn, Dortmund, Freiburg, </a:t>
            </a:r>
            <a:r>
              <a:rPr lang="en-US" sz="1400" dirty="0" err="1"/>
              <a:t>Göttingen</a:t>
            </a:r>
            <a:r>
              <a:rPr lang="en-US" sz="1400" dirty="0"/>
              <a:t>, Hamburg (Uni &amp; DESY), Karlsruhe, Munich (MPI &amp; MPG HLL)), </a:t>
            </a:r>
            <a:r>
              <a:rPr lang="en-US" sz="1400" b="1" dirty="0">
                <a:solidFill>
                  <a:srgbClr val="000000"/>
                </a:solidFill>
              </a:rPr>
              <a:t>Greece</a:t>
            </a:r>
            <a:r>
              <a:rPr lang="en-US" sz="1400" dirty="0">
                <a:solidFill>
                  <a:srgbClr val="FF0000"/>
                </a:solidFill>
              </a:rPr>
              <a:t> </a:t>
            </a:r>
            <a:r>
              <a:rPr lang="en-US" sz="1400" dirty="0"/>
              <a:t>(</a:t>
            </a:r>
            <a:r>
              <a:rPr lang="en-US" sz="1400" dirty="0" err="1"/>
              <a:t>Demokritos</a:t>
            </a:r>
            <a:r>
              <a:rPr lang="en-US" sz="1400" dirty="0"/>
              <a:t>), </a:t>
            </a:r>
            <a:r>
              <a:rPr lang="en-US" sz="1400" b="1" dirty="0">
                <a:solidFill>
                  <a:srgbClr val="000000"/>
                </a:solidFill>
              </a:rPr>
              <a:t>Italy</a:t>
            </a:r>
            <a:r>
              <a:rPr lang="en-US" sz="1400" dirty="0"/>
              <a:t> (Bari, Perugia, Pisa, Trento, Torino), </a:t>
            </a:r>
            <a:r>
              <a:rPr lang="en-US" sz="1400" b="1" dirty="0">
                <a:solidFill>
                  <a:srgbClr val="000000"/>
                </a:solidFill>
              </a:rPr>
              <a:t>Croatia</a:t>
            </a:r>
            <a:r>
              <a:rPr lang="en-US" sz="1400" dirty="0"/>
              <a:t> (Zagreb), </a:t>
            </a:r>
            <a:r>
              <a:rPr lang="en-US" sz="1400" b="1" dirty="0">
                <a:solidFill>
                  <a:srgbClr val="000000"/>
                </a:solidFill>
              </a:rPr>
              <a:t>Lithuania</a:t>
            </a:r>
            <a:r>
              <a:rPr lang="en-US" sz="1400" dirty="0"/>
              <a:t> (Vilnius), </a:t>
            </a:r>
            <a:r>
              <a:rPr lang="en-US" sz="1400" b="1" dirty="0">
                <a:solidFill>
                  <a:srgbClr val="000000"/>
                </a:solidFill>
              </a:rPr>
              <a:t>Montenegro </a:t>
            </a:r>
            <a:r>
              <a:rPr lang="en-US" sz="1400" dirty="0"/>
              <a:t>(Montenegro), </a:t>
            </a:r>
            <a:r>
              <a:rPr lang="en-US" sz="1400" b="1" dirty="0">
                <a:solidFill>
                  <a:srgbClr val="000000"/>
                </a:solidFill>
              </a:rPr>
              <a:t>Netherlands</a:t>
            </a:r>
            <a:r>
              <a:rPr lang="en-US" sz="1400" dirty="0">
                <a:solidFill>
                  <a:srgbClr val="009900"/>
                </a:solidFill>
              </a:rPr>
              <a:t> </a:t>
            </a:r>
            <a:r>
              <a:rPr lang="en-US" sz="1400" dirty="0"/>
              <a:t>(NIKHEF), </a:t>
            </a:r>
            <a:r>
              <a:rPr lang="en-US" sz="1400" b="1" dirty="0">
                <a:solidFill>
                  <a:srgbClr val="000000"/>
                </a:solidFill>
              </a:rPr>
              <a:t>Poland</a:t>
            </a:r>
            <a:r>
              <a:rPr lang="en-US" sz="1400" dirty="0"/>
              <a:t> (Krakow), </a:t>
            </a:r>
            <a:r>
              <a:rPr lang="en-US" sz="1400" b="1" dirty="0">
                <a:solidFill>
                  <a:srgbClr val="000000"/>
                </a:solidFill>
              </a:rPr>
              <a:t>Romania</a:t>
            </a:r>
            <a:r>
              <a:rPr lang="en-US" sz="1400" dirty="0">
                <a:solidFill>
                  <a:srgbClr val="0000FF"/>
                </a:solidFill>
              </a:rPr>
              <a:t> </a:t>
            </a:r>
            <a:r>
              <a:rPr lang="en-US" sz="1400" dirty="0"/>
              <a:t>(Bucharest),</a:t>
            </a:r>
            <a:r>
              <a:rPr lang="en-US" sz="1400" dirty="0">
                <a:solidFill>
                  <a:srgbClr val="00CC00"/>
                </a:solidFill>
              </a:rPr>
              <a:t> </a:t>
            </a:r>
            <a:r>
              <a:rPr lang="en-US" sz="1400" b="1" dirty="0">
                <a:solidFill>
                  <a:srgbClr val="000000"/>
                </a:solidFill>
              </a:rPr>
              <a:t>Russia</a:t>
            </a:r>
            <a:r>
              <a:rPr lang="en-US" sz="1400" dirty="0">
                <a:solidFill>
                  <a:srgbClr val="0000FF"/>
                </a:solidFill>
              </a:rPr>
              <a:t> </a:t>
            </a:r>
            <a:r>
              <a:rPr lang="en-US" sz="1400" dirty="0"/>
              <a:t>(Moscow, </a:t>
            </a:r>
            <a:r>
              <a:rPr lang="en-US" sz="1400" dirty="0" err="1"/>
              <a:t>St.Petersburg</a:t>
            </a:r>
            <a:r>
              <a:rPr lang="en-US" sz="1400" dirty="0"/>
              <a:t>),</a:t>
            </a:r>
            <a:r>
              <a:rPr lang="en-US" sz="1400" dirty="0">
                <a:solidFill>
                  <a:srgbClr val="009900"/>
                </a:solidFill>
              </a:rPr>
              <a:t> </a:t>
            </a:r>
            <a:r>
              <a:rPr lang="en-US" sz="1400" b="1" dirty="0">
                <a:solidFill>
                  <a:srgbClr val="000000"/>
                </a:solidFill>
              </a:rPr>
              <a:t>Slovenia</a:t>
            </a:r>
            <a:r>
              <a:rPr lang="en-US" sz="1400" dirty="0">
                <a:solidFill>
                  <a:srgbClr val="009900"/>
                </a:solidFill>
              </a:rPr>
              <a:t> </a:t>
            </a:r>
            <a:r>
              <a:rPr lang="en-US" sz="1400" dirty="0"/>
              <a:t>(Ljubljana), </a:t>
            </a:r>
            <a:r>
              <a:rPr lang="en-US" sz="1400" b="1" dirty="0">
                <a:solidFill>
                  <a:srgbClr val="000000"/>
                </a:solidFill>
              </a:rPr>
              <a:t>Spain</a:t>
            </a:r>
            <a:r>
              <a:rPr lang="en-US" sz="1400" dirty="0"/>
              <a:t> (Barcelona(2x), Santander, Sevilla (2x), Valencia), </a:t>
            </a:r>
            <a:r>
              <a:rPr lang="en-US" sz="1400" b="1" dirty="0">
                <a:solidFill>
                  <a:srgbClr val="000000"/>
                </a:solidFill>
              </a:rPr>
              <a:t>Switzerland</a:t>
            </a:r>
            <a:r>
              <a:rPr lang="en-US" sz="1400" dirty="0"/>
              <a:t> (CERN, PSI, Zurich), </a:t>
            </a:r>
            <a:r>
              <a:rPr lang="en-US" sz="1400" b="1" dirty="0">
                <a:solidFill>
                  <a:srgbClr val="000000"/>
                </a:solidFill>
              </a:rPr>
              <a:t>United</a:t>
            </a:r>
            <a:r>
              <a:rPr lang="en-US" sz="1400" b="1" dirty="0">
                <a:solidFill>
                  <a:srgbClr val="0000FF"/>
                </a:solidFill>
              </a:rPr>
              <a:t> </a:t>
            </a:r>
            <a:r>
              <a:rPr lang="en-US" sz="1400" b="1" dirty="0">
                <a:solidFill>
                  <a:srgbClr val="000000"/>
                </a:solidFill>
              </a:rPr>
              <a:t>Kingdom</a:t>
            </a:r>
            <a:r>
              <a:rPr lang="en-US" sz="1400" dirty="0">
                <a:solidFill>
                  <a:srgbClr val="0000FF"/>
                </a:solidFill>
              </a:rPr>
              <a:t> </a:t>
            </a:r>
            <a:r>
              <a:rPr lang="en-US" sz="1400" dirty="0"/>
              <a:t>(Birmingham, Glasgow, Lancaster, Liverpool, Oxford, Manchester, RAL)</a:t>
            </a:r>
          </a:p>
        </p:txBody>
      </p:sp>
      <p:sp>
        <p:nvSpPr>
          <p:cNvPr id="8" name="Text Box 8"/>
          <p:cNvSpPr txBox="1">
            <a:spLocks noChangeArrowheads="1"/>
          </p:cNvSpPr>
          <p:nvPr/>
        </p:nvSpPr>
        <p:spPr bwMode="auto">
          <a:xfrm>
            <a:off x="7053227" y="4325026"/>
            <a:ext cx="4919023" cy="1846659"/>
          </a:xfrm>
          <a:prstGeom prst="rect">
            <a:avLst/>
          </a:prstGeom>
          <a:noFill/>
          <a:ln w="9525">
            <a:noFill/>
            <a:miter lim="800000"/>
            <a:headEnd/>
            <a:tailEnd/>
          </a:ln>
        </p:spPr>
        <p:txBody>
          <a:bodyPr wrap="square">
            <a:spAutoFit/>
          </a:bodyPr>
          <a:lstStyle/>
          <a:p>
            <a:pPr algn="ctr">
              <a:spcBef>
                <a:spcPct val="50000"/>
              </a:spcBef>
            </a:pPr>
            <a:r>
              <a:rPr lang="en-US" sz="2000" b="1" dirty="0"/>
              <a:t>8 North-American institutes</a:t>
            </a:r>
            <a:br>
              <a:rPr lang="en-US" dirty="0"/>
            </a:br>
            <a:r>
              <a:rPr lang="en-US" sz="1600" b="1" dirty="0">
                <a:solidFill>
                  <a:srgbClr val="000000"/>
                </a:solidFill>
              </a:rPr>
              <a:t>Canada </a:t>
            </a:r>
            <a:r>
              <a:rPr lang="en-US" sz="1600" dirty="0"/>
              <a:t>(Ottawa), </a:t>
            </a:r>
            <a:r>
              <a:rPr lang="en-US" sz="1600" b="1" dirty="0">
                <a:solidFill>
                  <a:srgbClr val="000000"/>
                </a:solidFill>
              </a:rPr>
              <a:t>USA</a:t>
            </a:r>
            <a:r>
              <a:rPr lang="en-US" sz="1600" dirty="0">
                <a:solidFill>
                  <a:srgbClr val="0000FF"/>
                </a:solidFill>
              </a:rPr>
              <a:t> </a:t>
            </a:r>
            <a:r>
              <a:rPr lang="en-US" sz="1600" dirty="0"/>
              <a:t>(BNL, Brown Uni, </a:t>
            </a:r>
            <a:r>
              <a:rPr lang="en-US" sz="1600" dirty="0" err="1"/>
              <a:t>Fermilab</a:t>
            </a:r>
            <a:r>
              <a:rPr lang="en-US" sz="1600" dirty="0"/>
              <a:t>, LBNL, New Mexico, Santa Cruz, Syracuse)</a:t>
            </a:r>
            <a:br>
              <a:rPr lang="en-US" sz="1600" dirty="0"/>
            </a:br>
            <a:br>
              <a:rPr lang="en-US" sz="1000" dirty="0"/>
            </a:br>
            <a:r>
              <a:rPr lang="en-US" sz="2000" b="1" dirty="0"/>
              <a:t>7 Asian institutes </a:t>
            </a:r>
            <a:br>
              <a:rPr lang="en-US" sz="2000" b="1" dirty="0"/>
            </a:br>
            <a:r>
              <a:rPr lang="en-US" sz="1600" b="1" dirty="0">
                <a:solidFill>
                  <a:srgbClr val="000000"/>
                </a:solidFill>
              </a:rPr>
              <a:t>China</a:t>
            </a:r>
            <a:r>
              <a:rPr lang="en-US" sz="1600" dirty="0">
                <a:solidFill>
                  <a:srgbClr val="FF0000"/>
                </a:solidFill>
              </a:rPr>
              <a:t> </a:t>
            </a:r>
            <a:r>
              <a:rPr lang="en-US" sz="1400" dirty="0"/>
              <a:t>(</a:t>
            </a:r>
            <a:r>
              <a:rPr lang="en-GB" sz="1400" dirty="0"/>
              <a:t>Beijing-IHEP, Dalian, Hefei, Jilin, Shanghai</a:t>
            </a:r>
            <a:r>
              <a:rPr lang="en-US" sz="1400" dirty="0"/>
              <a:t>), </a:t>
            </a:r>
            <a:br>
              <a:rPr lang="en-US" sz="1400" dirty="0"/>
            </a:br>
            <a:r>
              <a:rPr lang="en-US" sz="1600" b="1" dirty="0">
                <a:solidFill>
                  <a:srgbClr val="000000"/>
                </a:solidFill>
              </a:rPr>
              <a:t>India</a:t>
            </a:r>
            <a:r>
              <a:rPr lang="en-US" sz="1600" dirty="0"/>
              <a:t> (Delhi), </a:t>
            </a:r>
            <a:r>
              <a:rPr lang="en-US" sz="1600" b="1" dirty="0">
                <a:solidFill>
                  <a:srgbClr val="000000"/>
                </a:solidFill>
              </a:rPr>
              <a:t>Israel</a:t>
            </a:r>
            <a:r>
              <a:rPr lang="en-US" sz="1600" dirty="0"/>
              <a:t> (Tel Aviv)</a:t>
            </a:r>
          </a:p>
        </p:txBody>
      </p:sp>
      <p:sp>
        <p:nvSpPr>
          <p:cNvPr id="15" name="TextBox 14"/>
          <p:cNvSpPr txBox="1"/>
          <p:nvPr/>
        </p:nvSpPr>
        <p:spPr>
          <a:xfrm rot="16200000">
            <a:off x="-1735122" y="2782526"/>
            <a:ext cx="3839577" cy="369332"/>
          </a:xfrm>
          <a:prstGeom prst="rect">
            <a:avLst/>
          </a:prstGeom>
          <a:noFill/>
          <a:ln>
            <a:noFill/>
          </a:ln>
        </p:spPr>
        <p:txBody>
          <a:bodyPr wrap="none" rtlCol="0">
            <a:spAutoFit/>
          </a:bodyPr>
          <a:lstStyle/>
          <a:p>
            <a:r>
              <a:rPr lang="en-US" dirty="0"/>
              <a:t>Full member list: </a:t>
            </a:r>
            <a:r>
              <a:rPr lang="en-US" dirty="0">
                <a:hlinkClick r:id="rId3"/>
              </a:rPr>
              <a:t>www.cern.ch/rd50</a:t>
            </a:r>
            <a:r>
              <a:rPr lang="en-US" dirty="0"/>
              <a:t> </a:t>
            </a:r>
            <a:endParaRPr lang="en-GB"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841" r="9366" b="52996"/>
          <a:stretch/>
        </p:blipFill>
        <p:spPr>
          <a:xfrm>
            <a:off x="457966" y="4429689"/>
            <a:ext cx="6128014" cy="1967571"/>
          </a:xfrm>
          <a:prstGeom prst="roundRect">
            <a:avLst>
              <a:gd name="adj" fmla="val 283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7547" t="4849" r="41604" b="66850"/>
          <a:stretch/>
        </p:blipFill>
        <p:spPr>
          <a:xfrm>
            <a:off x="7842961" y="1770631"/>
            <a:ext cx="3635545" cy="2500464"/>
          </a:xfrm>
          <a:prstGeom prst="roundRect">
            <a:avLst>
              <a:gd name="adj" fmla="val 283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8E0DBE97-BEB9-A1AA-07EA-E20F97B901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00"/>
          <a:stretch/>
        </p:blipFill>
        <p:spPr>
          <a:xfrm>
            <a:off x="29290" y="38793"/>
            <a:ext cx="1055591" cy="602228"/>
          </a:xfrm>
          <a:prstGeom prst="rect">
            <a:avLst/>
          </a:prstGeom>
        </p:spPr>
      </p:pic>
      <p:grpSp>
        <p:nvGrpSpPr>
          <p:cNvPr id="10" name="Group 9">
            <a:extLst>
              <a:ext uri="{FF2B5EF4-FFF2-40B4-BE49-F238E27FC236}">
                <a16:creationId xmlns:a16="http://schemas.microsoft.com/office/drawing/2014/main" id="{15E4B4A3-3343-F98A-3F85-B015338B580E}"/>
              </a:ext>
            </a:extLst>
          </p:cNvPr>
          <p:cNvGrpSpPr/>
          <p:nvPr/>
        </p:nvGrpSpPr>
        <p:grpSpPr>
          <a:xfrm>
            <a:off x="588592" y="1528989"/>
            <a:ext cx="6385675" cy="2830551"/>
            <a:chOff x="383885" y="1721024"/>
            <a:chExt cx="6385675" cy="2830551"/>
          </a:xfrm>
        </p:grpSpPr>
        <p:sp>
          <p:nvSpPr>
            <p:cNvPr id="13" name="TextBox 12">
              <a:extLst>
                <a:ext uri="{FF2B5EF4-FFF2-40B4-BE49-F238E27FC236}">
                  <a16:creationId xmlns:a16="http://schemas.microsoft.com/office/drawing/2014/main" id="{95498FE9-C428-4E37-C39D-EE4529142905}"/>
                </a:ext>
              </a:extLst>
            </p:cNvPr>
            <p:cNvSpPr txBox="1"/>
            <p:nvPr/>
          </p:nvSpPr>
          <p:spPr>
            <a:xfrm>
              <a:off x="383885" y="3535912"/>
              <a:ext cx="6385675" cy="1015663"/>
            </a:xfrm>
            <a:prstGeom prst="rect">
              <a:avLst/>
            </a:prstGeom>
            <a:noFill/>
            <a:ln w="38100">
              <a:solidFill>
                <a:srgbClr val="FF0000"/>
              </a:solidFill>
            </a:ln>
          </p:spPr>
          <p:txBody>
            <a:bodyPr wrap="square" rtlCol="0">
              <a:spAutoFit/>
            </a:bodyPr>
            <a:lstStyle/>
            <a:p>
              <a:pPr marL="171450" indent="-171450">
                <a:buFont typeface="Arial" panose="020B0604020202020204" pitchFamily="34" charset="0"/>
                <a:buChar char="•"/>
              </a:pPr>
              <a:r>
                <a:rPr lang="en-GB" sz="1200" b="1" dirty="0"/>
                <a:t>LPHNE, UPMC; </a:t>
              </a:r>
              <a:r>
                <a:rPr lang="en-GB" sz="1200" b="1" dirty="0" err="1"/>
                <a:t>Université</a:t>
              </a:r>
              <a:r>
                <a:rPr lang="en-GB" sz="1200" b="1" dirty="0"/>
                <a:t> Paris-Diderot; CNRS/IN2P3, Paris</a:t>
              </a:r>
              <a:br>
                <a:rPr lang="en-GB" sz="1200" b="1" dirty="0"/>
              </a:br>
              <a:r>
                <a:rPr lang="en-GB" sz="1200" dirty="0">
                  <a:solidFill>
                    <a:srgbClr val="000000"/>
                  </a:solidFill>
                </a:rPr>
                <a:t>Marco Bomben, Giovanni Calderini, </a:t>
              </a:r>
              <a:r>
                <a:rPr lang="en-GB" sz="1200" dirty="0" err="1">
                  <a:solidFill>
                    <a:srgbClr val="000000"/>
                  </a:solidFill>
                </a:rPr>
                <a:t>J.Chauveau</a:t>
              </a:r>
              <a:r>
                <a:rPr lang="en-GB" sz="1200" dirty="0">
                  <a:solidFill>
                    <a:srgbClr val="000000"/>
                  </a:solidFill>
                </a:rPr>
                <a:t>, </a:t>
              </a:r>
              <a:r>
                <a:rPr lang="en-GB" sz="1200" dirty="0" err="1">
                  <a:solidFill>
                    <a:srgbClr val="000000"/>
                  </a:solidFill>
                </a:rPr>
                <a:t>F.Crescioli</a:t>
              </a:r>
              <a:r>
                <a:rPr lang="en-GB" sz="1200" dirty="0">
                  <a:solidFill>
                    <a:srgbClr val="000000"/>
                  </a:solidFill>
                </a:rPr>
                <a:t>, Giovanni Marchiori </a:t>
              </a:r>
            </a:p>
            <a:p>
              <a:pPr marL="171450" indent="-171450">
                <a:buFont typeface="Arial" panose="020B0604020202020204" pitchFamily="34" charset="0"/>
                <a:buChar char="•"/>
              </a:pPr>
              <a:r>
                <a:rPr lang="en-GB" sz="1200" b="1" dirty="0" err="1"/>
                <a:t>IJCLab</a:t>
              </a:r>
              <a:r>
                <a:rPr lang="en-GB" sz="1200" b="1" dirty="0"/>
                <a:t> - </a:t>
              </a:r>
              <a:r>
                <a:rPr lang="en-GB" sz="1200" b="1" dirty="0" err="1"/>
                <a:t>Laboratoire</a:t>
              </a:r>
              <a:r>
                <a:rPr lang="en-GB" sz="1200" b="1" dirty="0"/>
                <a:t> de Physique des 2 </a:t>
              </a:r>
              <a:r>
                <a:rPr lang="en-GB" sz="1200" b="1" dirty="0" err="1"/>
                <a:t>Infinis</a:t>
              </a:r>
              <a:r>
                <a:rPr lang="en-GB" sz="1200" b="1" dirty="0"/>
                <a:t>, </a:t>
              </a:r>
              <a:r>
                <a:rPr lang="en-GB" sz="1200" b="1" dirty="0" err="1"/>
                <a:t>Irène</a:t>
              </a:r>
              <a:r>
                <a:rPr lang="en-GB" sz="1200" b="1" dirty="0"/>
                <a:t> Joliot-Curie</a:t>
              </a:r>
              <a:br>
                <a:rPr lang="en-GB" sz="1200" b="1" dirty="0"/>
              </a:br>
              <a:r>
                <a:rPr lang="en-GB" sz="1200" dirty="0" err="1">
                  <a:solidFill>
                    <a:srgbClr val="000000"/>
                  </a:solidFill>
                </a:rPr>
                <a:t>L.Iconomidou</a:t>
              </a:r>
              <a:r>
                <a:rPr lang="en-GB" sz="1200" dirty="0">
                  <a:solidFill>
                    <a:srgbClr val="000000"/>
                  </a:solidFill>
                </a:rPr>
                <a:t>-Fayard, Abdenour Lounis, </a:t>
              </a:r>
              <a:r>
                <a:rPr lang="en-GB" sz="1200" dirty="0" err="1">
                  <a:solidFill>
                    <a:srgbClr val="000000"/>
                  </a:solidFill>
                </a:rPr>
                <a:t>C.Nellist</a:t>
              </a:r>
              <a:endParaRPr lang="en-GB" sz="1200" dirty="0">
                <a:solidFill>
                  <a:srgbClr val="000000"/>
                </a:solidFill>
              </a:endParaRPr>
            </a:p>
            <a:p>
              <a:pPr marL="171450" indent="-171450">
                <a:buFont typeface="Arial" panose="020B0604020202020204" pitchFamily="34" charset="0"/>
                <a:buChar char="•"/>
              </a:pPr>
              <a:r>
                <a:rPr lang="en-GB" sz="1200" b="1" dirty="0">
                  <a:solidFill>
                    <a:schemeClr val="tx2"/>
                  </a:solidFill>
                </a:rPr>
                <a:t>CPPM Marseille;</a:t>
              </a:r>
              <a:r>
                <a:rPr lang="en-GB" sz="1200" b="1" dirty="0">
                  <a:solidFill>
                    <a:srgbClr val="000000"/>
                  </a:solidFill>
                </a:rPr>
                <a:t> </a:t>
              </a:r>
              <a:r>
                <a:rPr lang="en-GB" sz="1200" dirty="0">
                  <a:solidFill>
                    <a:srgbClr val="000000"/>
                  </a:solidFill>
                </a:rPr>
                <a:t>Marlon Barbero, </a:t>
              </a:r>
              <a:r>
                <a:rPr lang="en-GB" sz="1200" dirty="0" err="1">
                  <a:solidFill>
                    <a:srgbClr val="000000"/>
                  </a:solidFill>
                </a:rPr>
                <a:t>P.Barrillon</a:t>
              </a:r>
              <a:r>
                <a:rPr lang="en-GB" sz="1200" dirty="0">
                  <a:solidFill>
                    <a:srgbClr val="000000"/>
                  </a:solidFill>
                </a:rPr>
                <a:t>, </a:t>
              </a:r>
              <a:r>
                <a:rPr lang="en-GB" sz="1200" dirty="0" err="1">
                  <a:solidFill>
                    <a:srgbClr val="000000"/>
                  </a:solidFill>
                </a:rPr>
                <a:t>P.Breugnon</a:t>
              </a:r>
              <a:r>
                <a:rPr lang="en-GB" sz="1200" dirty="0">
                  <a:solidFill>
                    <a:srgbClr val="000000"/>
                  </a:solidFill>
                </a:rPr>
                <a:t>, </a:t>
              </a:r>
              <a:r>
                <a:rPr lang="en-GB" sz="1200" dirty="0" err="1">
                  <a:solidFill>
                    <a:srgbClr val="000000"/>
                  </a:solidFill>
                </a:rPr>
                <a:t>A.Habib</a:t>
              </a:r>
              <a:r>
                <a:rPr lang="en-GB" sz="1200" dirty="0">
                  <a:solidFill>
                    <a:srgbClr val="000000"/>
                  </a:solidFill>
                </a:rPr>
                <a:t>, </a:t>
              </a:r>
              <a:r>
                <a:rPr lang="en-GB" sz="1200" dirty="0" err="1">
                  <a:solidFill>
                    <a:srgbClr val="000000"/>
                  </a:solidFill>
                </a:rPr>
                <a:t>P.Pangaud</a:t>
              </a:r>
              <a:r>
                <a:rPr lang="en-GB" sz="1200" dirty="0">
                  <a:solidFill>
                    <a:srgbClr val="000000"/>
                  </a:solidFill>
                </a:rPr>
                <a:t>, </a:t>
              </a:r>
              <a:r>
                <a:rPr lang="en-GB" sz="1200" dirty="0" err="1">
                  <a:solidFill>
                    <a:srgbClr val="000000"/>
                  </a:solidFill>
                </a:rPr>
                <a:t>M.Zhao</a:t>
              </a:r>
              <a:r>
                <a:rPr lang="en-GB" sz="1200" dirty="0">
                  <a:solidFill>
                    <a:srgbClr val="000000"/>
                  </a:solidFill>
                </a:rPr>
                <a:t> </a:t>
              </a:r>
            </a:p>
          </p:txBody>
        </p:sp>
        <p:sp>
          <p:nvSpPr>
            <p:cNvPr id="14" name="Oval 13">
              <a:extLst>
                <a:ext uri="{FF2B5EF4-FFF2-40B4-BE49-F238E27FC236}">
                  <a16:creationId xmlns:a16="http://schemas.microsoft.com/office/drawing/2014/main" id="{6C991384-D25C-3035-C6AB-A1F6797D424A}"/>
                </a:ext>
              </a:extLst>
            </p:cNvPr>
            <p:cNvSpPr/>
            <p:nvPr/>
          </p:nvSpPr>
          <p:spPr>
            <a:xfrm>
              <a:off x="1447137" y="1721024"/>
              <a:ext cx="2789803" cy="489596"/>
            </a:xfrm>
            <a:prstGeom prst="ellipse">
              <a:avLst/>
            </a:prstGeom>
            <a:noFill/>
            <a:ln w="38100">
              <a:solidFill>
                <a:srgbClr val="FF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C1961C25-2777-3683-DBCA-161EA4C6FB01}"/>
                </a:ext>
              </a:extLst>
            </p:cNvPr>
            <p:cNvCxnSpPr>
              <a:cxnSpLocks/>
              <a:endCxn id="13" idx="0"/>
            </p:cNvCxnSpPr>
            <p:nvPr/>
          </p:nvCxnSpPr>
          <p:spPr>
            <a:xfrm>
              <a:off x="2918129" y="2210620"/>
              <a:ext cx="658594" cy="1325292"/>
            </a:xfrm>
            <a:prstGeom prst="line">
              <a:avLst/>
            </a:prstGeom>
            <a:noFill/>
            <a:ln w="38100">
              <a:solidFill>
                <a:srgbClr val="FF0000"/>
              </a:solidFill>
            </a:ln>
          </p:spPr>
        </p:cxnSp>
      </p:grpSp>
      <p:sp>
        <p:nvSpPr>
          <p:cNvPr id="17" name="TextBox 16">
            <a:extLst>
              <a:ext uri="{FF2B5EF4-FFF2-40B4-BE49-F238E27FC236}">
                <a16:creationId xmlns:a16="http://schemas.microsoft.com/office/drawing/2014/main" id="{84BA9CAB-BB97-6F63-C051-A58D7C0ECA7F}"/>
              </a:ext>
            </a:extLst>
          </p:cNvPr>
          <p:cNvSpPr txBox="1"/>
          <p:nvPr/>
        </p:nvSpPr>
        <p:spPr>
          <a:xfrm>
            <a:off x="7623702" y="777955"/>
            <a:ext cx="3221779" cy="307777"/>
          </a:xfrm>
          <a:prstGeom prst="rect">
            <a:avLst/>
          </a:prstGeom>
          <a:noFill/>
        </p:spPr>
        <p:txBody>
          <a:bodyPr wrap="none" rtlCol="0">
            <a:spAutoFit/>
          </a:bodyPr>
          <a:lstStyle/>
          <a:p>
            <a:r>
              <a:rPr lang="en-GB" sz="1400" dirty="0">
                <a:solidFill>
                  <a:srgbClr val="FF0000"/>
                </a:solidFill>
                <a:hlinkClick r:id="rId6">
                  <a:extLst>
                    <a:ext uri="{A12FA001-AC4F-418D-AE19-62706E023703}">
                      <ahyp:hlinkClr xmlns:ahyp="http://schemas.microsoft.com/office/drawing/2018/hyperlinkcolor" val="tx"/>
                    </a:ext>
                  </a:extLst>
                </a:hlinkClick>
              </a:rPr>
              <a:t>Last RD50 Workshop: 28.11.-1.2.2023</a:t>
            </a:r>
            <a:endParaRPr lang="en-001" sz="1400" dirty="0">
              <a:solidFill>
                <a:srgbClr val="FF0000"/>
              </a:solidFill>
            </a:endParaRPr>
          </a:p>
        </p:txBody>
      </p:sp>
      <p:sp>
        <p:nvSpPr>
          <p:cNvPr id="18" name="TextBox 17">
            <a:extLst>
              <a:ext uri="{FF2B5EF4-FFF2-40B4-BE49-F238E27FC236}">
                <a16:creationId xmlns:a16="http://schemas.microsoft.com/office/drawing/2014/main" id="{4F1E31E0-BAE2-CFC6-555B-27C12B8AEF56}"/>
              </a:ext>
            </a:extLst>
          </p:cNvPr>
          <p:cNvSpPr txBox="1"/>
          <p:nvPr/>
        </p:nvSpPr>
        <p:spPr>
          <a:xfrm>
            <a:off x="8256727" y="1085732"/>
            <a:ext cx="3828292" cy="307777"/>
          </a:xfrm>
          <a:prstGeom prst="rect">
            <a:avLst/>
          </a:prstGeom>
          <a:noFill/>
        </p:spPr>
        <p:txBody>
          <a:bodyPr wrap="none" rtlCol="0">
            <a:spAutoFit/>
          </a:bodyPr>
          <a:lstStyle/>
          <a:p>
            <a:r>
              <a:rPr lang="en-GB" sz="1400" dirty="0"/>
              <a:t>..followed by a new collaboration called DRD3</a:t>
            </a:r>
            <a:endParaRPr lang="en-001" sz="1400" dirty="0"/>
          </a:p>
        </p:txBody>
      </p:sp>
    </p:spTree>
    <p:extLst>
      <p:ext uri="{BB962C8B-B14F-4D97-AF65-F5344CB8AC3E}">
        <p14:creationId xmlns:p14="http://schemas.microsoft.com/office/powerpoint/2010/main" val="93025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257" y="180641"/>
            <a:ext cx="8786029" cy="993050"/>
          </a:xfrm>
        </p:spPr>
        <p:txBody>
          <a:bodyPr>
            <a:normAutofit fontScale="90000"/>
          </a:bodyPr>
          <a:lstStyle/>
          <a:p>
            <a:pPr algn="ctr"/>
            <a:r>
              <a:rPr lang="en-US" dirty="0"/>
              <a:t>Device engineering example:</a:t>
            </a:r>
            <a:br>
              <a:rPr lang="en-US" dirty="0"/>
            </a:br>
            <a:r>
              <a:rPr lang="en-US" dirty="0"/>
              <a:t>n-in-p sensors</a:t>
            </a:r>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49</a:t>
            </a:fld>
            <a:endParaRPr lang="en-US" dirty="0"/>
          </a:p>
        </p:txBody>
      </p:sp>
      <p:sp>
        <p:nvSpPr>
          <p:cNvPr id="7" name="Content Placeholder 2"/>
          <p:cNvSpPr>
            <a:spLocks noGrp="1"/>
          </p:cNvSpPr>
          <p:nvPr>
            <p:ph idx="1"/>
          </p:nvPr>
        </p:nvSpPr>
        <p:spPr>
          <a:xfrm rot="230663">
            <a:off x="797963" y="1516890"/>
            <a:ext cx="9472794" cy="1935984"/>
          </a:xfrm>
        </p:spPr>
        <p:txBody>
          <a:bodyPr>
            <a:normAutofit/>
          </a:bodyPr>
          <a:lstStyle/>
          <a:p>
            <a:pPr algn="ctr"/>
            <a:r>
              <a:rPr lang="en-GB" sz="2000" dirty="0"/>
              <a:t>Why will we use p-type strip/pixel sensors (n-in-p)</a:t>
            </a:r>
            <a:br>
              <a:rPr lang="en-GB" sz="2000" dirty="0"/>
            </a:br>
            <a:r>
              <a:rPr lang="en-GB" sz="2000" dirty="0"/>
              <a:t> for the LHC upgrade in ATLAS and CMS instead of p-in-n sensors?</a:t>
            </a:r>
          </a:p>
          <a:p>
            <a:pPr algn="ctr"/>
            <a:endParaRPr lang="en-GB" sz="1050" dirty="0"/>
          </a:p>
          <a:p>
            <a:pPr algn="ctr"/>
            <a:r>
              <a:rPr lang="en-GB" sz="2000" dirty="0"/>
              <a:t>Why are segmented sensors</a:t>
            </a:r>
            <a:r>
              <a:rPr lang="en-GB" sz="2000" baseline="30000" dirty="0"/>
              <a:t>(</a:t>
            </a:r>
            <a:r>
              <a:rPr lang="en-GB" sz="2000" dirty="0"/>
              <a:t>*</a:t>
            </a:r>
            <a:r>
              <a:rPr lang="en-GB" sz="2000" baseline="30000" dirty="0"/>
              <a:t>)</a:t>
            </a:r>
            <a:r>
              <a:rPr lang="en-GB" sz="2000" dirty="0"/>
              <a:t> build </a:t>
            </a:r>
            <a:br>
              <a:rPr lang="en-GB" sz="2000" dirty="0"/>
            </a:br>
            <a:r>
              <a:rPr lang="en-GB" sz="2000" dirty="0"/>
              <a:t>on p-type silicon sensors radiation harder than n-type sensors?</a:t>
            </a:r>
          </a:p>
          <a:p>
            <a:pPr marL="0" indent="0" algn="ctr">
              <a:buNone/>
            </a:pPr>
            <a:endParaRPr lang="en-GB" sz="2000" dirty="0"/>
          </a:p>
        </p:txBody>
      </p:sp>
      <p:grpSp>
        <p:nvGrpSpPr>
          <p:cNvPr id="27" name="Group 26"/>
          <p:cNvGrpSpPr/>
          <p:nvPr/>
        </p:nvGrpSpPr>
        <p:grpSpPr>
          <a:xfrm>
            <a:off x="783257" y="3509661"/>
            <a:ext cx="10534600" cy="2735864"/>
            <a:chOff x="1235421" y="3984197"/>
            <a:chExt cx="9535721" cy="2188005"/>
          </a:xfrm>
        </p:grpSpPr>
        <p:grpSp>
          <p:nvGrpSpPr>
            <p:cNvPr id="26" name="Group 25"/>
            <p:cNvGrpSpPr/>
            <p:nvPr/>
          </p:nvGrpSpPr>
          <p:grpSpPr>
            <a:xfrm>
              <a:off x="1235421" y="3984197"/>
              <a:ext cx="9535721" cy="2188005"/>
              <a:chOff x="1235421" y="4016853"/>
              <a:chExt cx="9535721" cy="2188005"/>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410" y="4263901"/>
                <a:ext cx="2114271" cy="169030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1102" y="4306767"/>
                <a:ext cx="2013839" cy="1611705"/>
              </a:xfrm>
              <a:prstGeom prst="rect">
                <a:avLst/>
              </a:prstGeom>
            </p:spPr>
          </p:pic>
          <p:sp>
            <p:nvSpPr>
              <p:cNvPr id="14" name="TextBox 13"/>
              <p:cNvSpPr txBox="1"/>
              <p:nvPr/>
            </p:nvSpPr>
            <p:spPr>
              <a:xfrm>
                <a:off x="3955595" y="5019748"/>
                <a:ext cx="1034796" cy="397868"/>
              </a:xfrm>
              <a:prstGeom prst="rect">
                <a:avLst/>
              </a:prstGeom>
              <a:noFill/>
            </p:spPr>
            <p:txBody>
              <a:bodyPr wrap="square" rtlCol="0">
                <a:spAutoFit/>
              </a:bodyPr>
              <a:lstStyle/>
              <a:p>
                <a:r>
                  <a:rPr lang="en-GB" sz="2000" b="1" dirty="0"/>
                  <a:t>p-in-n</a:t>
                </a:r>
              </a:p>
            </p:txBody>
          </p:sp>
          <p:sp>
            <p:nvSpPr>
              <p:cNvPr id="15" name="TextBox 14"/>
              <p:cNvSpPr txBox="1"/>
              <p:nvPr/>
            </p:nvSpPr>
            <p:spPr>
              <a:xfrm>
                <a:off x="5250757" y="5579810"/>
                <a:ext cx="1325188" cy="400110"/>
              </a:xfrm>
              <a:prstGeom prst="rect">
                <a:avLst/>
              </a:prstGeom>
              <a:noFill/>
            </p:spPr>
            <p:txBody>
              <a:bodyPr wrap="square" rtlCol="0">
                <a:spAutoFit/>
              </a:bodyPr>
              <a:lstStyle/>
              <a:p>
                <a:r>
                  <a:rPr lang="en-GB" sz="2000" b="1" dirty="0"/>
                  <a:t>n-in-p</a:t>
                </a:r>
              </a:p>
            </p:txBody>
          </p:sp>
          <p:cxnSp>
            <p:nvCxnSpPr>
              <p:cNvPr id="16" name="Straight Arrow Connector 15"/>
              <p:cNvCxnSpPr/>
              <p:nvPr/>
            </p:nvCxnSpPr>
            <p:spPr>
              <a:xfrm>
                <a:off x="4167290" y="5420987"/>
                <a:ext cx="1958373" cy="21812"/>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85E4EC4B-3923-E24F-958B-B6D2B5905D72}"/>
                  </a:ext>
                </a:extLst>
              </p:cNvPr>
              <p:cNvSpPr/>
              <p:nvPr/>
            </p:nvSpPr>
            <p:spPr>
              <a:xfrm>
                <a:off x="1235421" y="4016853"/>
                <a:ext cx="9535721" cy="2188005"/>
              </a:xfrm>
              <a:prstGeom prst="roundRect">
                <a:avLst>
                  <a:gd name="adj" fmla="val 5149"/>
                </a:avLst>
              </a:prstGeom>
              <a:no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 name="TextBox 11"/>
            <p:cNvSpPr txBox="1"/>
            <p:nvPr/>
          </p:nvSpPr>
          <p:spPr>
            <a:xfrm>
              <a:off x="8861442" y="4978250"/>
              <a:ext cx="1750920" cy="261610"/>
            </a:xfrm>
            <a:prstGeom prst="rect">
              <a:avLst/>
            </a:prstGeom>
            <a:solidFill>
              <a:schemeClr val="bg1"/>
            </a:solidFill>
            <a:ln>
              <a:solidFill>
                <a:srgbClr val="002060"/>
              </a:solidFill>
            </a:ln>
          </p:spPr>
          <p:txBody>
            <a:bodyPr wrap="square" rtlCol="0">
              <a:spAutoFit/>
            </a:bodyPr>
            <a:lstStyle/>
            <a:p>
              <a:pPr algn="ctr"/>
              <a:r>
                <a:rPr lang="en-GB" sz="1100" dirty="0">
                  <a:solidFill>
                    <a:srgbClr val="002060"/>
                  </a:solidFill>
                </a:rPr>
                <a:t>Need inter strip isolation!</a:t>
              </a:r>
            </a:p>
          </p:txBody>
        </p:sp>
        <p:cxnSp>
          <p:nvCxnSpPr>
            <p:cNvPr id="13" name="Straight Arrow Connector 12"/>
            <p:cNvCxnSpPr>
              <a:stCxn id="12" idx="1"/>
            </p:cNvCxnSpPr>
            <p:nvPr/>
          </p:nvCxnSpPr>
          <p:spPr>
            <a:xfrm flipH="1" flipV="1">
              <a:off x="7701370" y="4978251"/>
              <a:ext cx="1160072" cy="13080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10976603" y="2988127"/>
            <a:ext cx="1215397" cy="369332"/>
          </a:xfrm>
          <a:prstGeom prst="rect">
            <a:avLst/>
          </a:prstGeom>
          <a:noFill/>
        </p:spPr>
        <p:txBody>
          <a:bodyPr wrap="none" rtlCol="0">
            <a:spAutoFit/>
          </a:bodyPr>
          <a:lstStyle/>
          <a:p>
            <a:r>
              <a:rPr lang="en-US" baseline="30000" dirty="0"/>
              <a:t>(</a:t>
            </a:r>
            <a:r>
              <a:rPr lang="en-US" dirty="0"/>
              <a:t>*</a:t>
            </a:r>
            <a:r>
              <a:rPr lang="en-US" baseline="30000" dirty="0"/>
              <a:t>)</a:t>
            </a:r>
            <a:r>
              <a:rPr lang="en-US" dirty="0"/>
              <a:t> 300 </a:t>
            </a:r>
            <a:r>
              <a:rPr lang="en-US" dirty="0">
                <a:latin typeface="Symbol" panose="05050102010706020507" pitchFamily="18" charset="2"/>
              </a:rPr>
              <a:t>m</a:t>
            </a:r>
            <a:r>
              <a:rPr lang="en-US" dirty="0"/>
              <a:t>m</a:t>
            </a:r>
            <a:endParaRPr lang="en-GB" dirty="0"/>
          </a:p>
        </p:txBody>
      </p:sp>
      <p:pic>
        <p:nvPicPr>
          <p:cNvPr id="3" name="Picture 2">
            <a:extLst>
              <a:ext uri="{FF2B5EF4-FFF2-40B4-BE49-F238E27FC236}">
                <a16:creationId xmlns:a16="http://schemas.microsoft.com/office/drawing/2014/main" id="{4BB38D0F-602E-183D-FB8F-B4F086E6DF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300"/>
          <a:stretch/>
        </p:blipFill>
        <p:spPr>
          <a:xfrm>
            <a:off x="170481" y="87569"/>
            <a:ext cx="1798291" cy="1025948"/>
          </a:xfrm>
          <a:prstGeom prst="rect">
            <a:avLst/>
          </a:prstGeom>
        </p:spPr>
      </p:pic>
    </p:spTree>
    <p:extLst>
      <p:ext uri="{BB962C8B-B14F-4D97-AF65-F5344CB8AC3E}">
        <p14:creationId xmlns:p14="http://schemas.microsoft.com/office/powerpoint/2010/main" val="3872915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05576F5-F242-5896-23C2-7BB679EE1017}"/>
              </a:ext>
            </a:extLst>
          </p:cNvPr>
          <p:cNvGrpSpPr/>
          <p:nvPr/>
        </p:nvGrpSpPr>
        <p:grpSpPr>
          <a:xfrm>
            <a:off x="136411" y="3316493"/>
            <a:ext cx="3314444" cy="3411010"/>
            <a:chOff x="136410" y="3316493"/>
            <a:chExt cx="3172753" cy="3437981"/>
          </a:xfrm>
        </p:grpSpPr>
        <p:pic>
          <p:nvPicPr>
            <p:cNvPr id="26" name="Picture 25">
              <a:extLst>
                <a:ext uri="{FF2B5EF4-FFF2-40B4-BE49-F238E27FC236}">
                  <a16:creationId xmlns:a16="http://schemas.microsoft.com/office/drawing/2014/main" id="{731F0A2C-9836-6908-93AC-3662980C9265}"/>
                </a:ext>
              </a:extLst>
            </p:cNvPr>
            <p:cNvPicPr>
              <a:picLocks noChangeAspect="1"/>
            </p:cNvPicPr>
            <p:nvPr/>
          </p:nvPicPr>
          <p:blipFill>
            <a:blip r:embed="rId2"/>
            <a:stretch>
              <a:fillRect/>
            </a:stretch>
          </p:blipFill>
          <p:spPr>
            <a:xfrm>
              <a:off x="329743" y="5581129"/>
              <a:ext cx="1173345" cy="1173345"/>
            </a:xfrm>
            <a:prstGeom prst="rect">
              <a:avLst/>
            </a:prstGeom>
          </p:spPr>
        </p:pic>
        <p:pic>
          <p:nvPicPr>
            <p:cNvPr id="27" name="Picture 26">
              <a:extLst>
                <a:ext uri="{FF2B5EF4-FFF2-40B4-BE49-F238E27FC236}">
                  <a16:creationId xmlns:a16="http://schemas.microsoft.com/office/drawing/2014/main" id="{B971AD21-D546-60B3-1814-1F24F5B14E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36410" y="3316493"/>
              <a:ext cx="3172753" cy="2320810"/>
            </a:xfrm>
            <a:prstGeom prst="rect">
              <a:avLst/>
            </a:prstGeom>
          </p:spPr>
        </p:pic>
        <p:sp>
          <p:nvSpPr>
            <p:cNvPr id="30" name="TextBox 29">
              <a:extLst>
                <a:ext uri="{FF2B5EF4-FFF2-40B4-BE49-F238E27FC236}">
                  <a16:creationId xmlns:a16="http://schemas.microsoft.com/office/drawing/2014/main" id="{D4BA4EF6-B6BD-B2A1-D89D-EAD21A85E8B0}"/>
                </a:ext>
              </a:extLst>
            </p:cNvPr>
            <p:cNvSpPr txBox="1"/>
            <p:nvPr/>
          </p:nvSpPr>
          <p:spPr>
            <a:xfrm>
              <a:off x="1446168" y="5934278"/>
              <a:ext cx="1798869" cy="523220"/>
            </a:xfrm>
            <a:prstGeom prst="rect">
              <a:avLst/>
            </a:prstGeom>
            <a:noFill/>
          </p:spPr>
          <p:txBody>
            <a:bodyPr wrap="square" rtlCol="0">
              <a:spAutoFit/>
            </a:bodyPr>
            <a:lstStyle/>
            <a:p>
              <a:pPr marL="36513" indent="0" algn="ctr">
                <a:buNone/>
              </a:pPr>
              <a:r>
                <a:rPr lang="en-GB" sz="1400" dirty="0"/>
                <a:t>event seen in 2011</a:t>
              </a:r>
              <a:br>
                <a:rPr lang="en-GB" sz="1400" dirty="0"/>
              </a:br>
              <a:r>
                <a:rPr lang="en-GB" sz="1400" dirty="0"/>
                <a:t>Higgs </a:t>
              </a:r>
              <a:r>
                <a:rPr lang="en-GB" sz="1400" dirty="0">
                  <a:sym typeface="Wingdings" panose="05000000000000000000" pitchFamily="2" charset="2"/>
                </a:rPr>
                <a:t> 2 photons</a:t>
              </a:r>
              <a:endParaRPr lang="en-GB" sz="1400" dirty="0"/>
            </a:p>
          </p:txBody>
        </p:sp>
      </p:grpSp>
      <p:sp>
        <p:nvSpPr>
          <p:cNvPr id="2" name="Title 1"/>
          <p:cNvSpPr>
            <a:spLocks noGrp="1"/>
          </p:cNvSpPr>
          <p:nvPr>
            <p:ph type="title"/>
          </p:nvPr>
        </p:nvSpPr>
        <p:spPr>
          <a:xfrm>
            <a:off x="371292" y="136356"/>
            <a:ext cx="4839979" cy="776327"/>
          </a:xfrm>
        </p:spPr>
        <p:txBody>
          <a:bodyPr/>
          <a:lstStyle/>
          <a:p>
            <a:r>
              <a:rPr lang="en-US" dirty="0"/>
              <a:t>Collisions in the LHC</a:t>
            </a:r>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a:t>
            </a:fld>
            <a:endParaRPr lang="en-US" dirty="0"/>
          </a:p>
        </p:txBody>
      </p:sp>
      <p:grpSp>
        <p:nvGrpSpPr>
          <p:cNvPr id="11" name="Group 10">
            <a:extLst>
              <a:ext uri="{FF2B5EF4-FFF2-40B4-BE49-F238E27FC236}">
                <a16:creationId xmlns:a16="http://schemas.microsoft.com/office/drawing/2014/main" id="{76991ABF-3BDA-00B3-3D9F-813E0FC85F8C}"/>
              </a:ext>
            </a:extLst>
          </p:cNvPr>
          <p:cNvGrpSpPr/>
          <p:nvPr/>
        </p:nvGrpSpPr>
        <p:grpSpPr>
          <a:xfrm>
            <a:off x="287884" y="965495"/>
            <a:ext cx="2957153" cy="2211824"/>
            <a:chOff x="81239" y="4014758"/>
            <a:chExt cx="2722510" cy="1922261"/>
          </a:xfrm>
        </p:grpSpPr>
        <p:sp>
          <p:nvSpPr>
            <p:cNvPr id="14" name="TextBox 13">
              <a:extLst>
                <a:ext uri="{FF2B5EF4-FFF2-40B4-BE49-F238E27FC236}">
                  <a16:creationId xmlns:a16="http://schemas.microsoft.com/office/drawing/2014/main" id="{ED482D88-1DD2-3801-583D-FC59BF23300F}"/>
                </a:ext>
              </a:extLst>
            </p:cNvPr>
            <p:cNvSpPr txBox="1"/>
            <p:nvPr/>
          </p:nvSpPr>
          <p:spPr>
            <a:xfrm>
              <a:off x="81239" y="4014758"/>
              <a:ext cx="2722510" cy="1922261"/>
            </a:xfrm>
            <a:prstGeom prst="rect">
              <a:avLst/>
            </a:prstGeom>
            <a:solidFill>
              <a:schemeClr val="bg1">
                <a:lumMod val="95000"/>
              </a:schemeClr>
            </a:solidFill>
            <a:ln w="28575">
              <a:solidFill>
                <a:schemeClr val="tx1"/>
              </a:solidFill>
              <a:round/>
              <a:headEnd/>
              <a:tailEnd/>
            </a:ln>
            <a:effectLst/>
          </p:spPr>
          <p:txBody>
            <a:bodyPr wrap="none" lIns="8164" tIns="25994" rIns="8164" bIns="8164" anchor="b"/>
            <a:lstStyle>
              <a:defPPr>
                <a:defRPr lang="en-US"/>
              </a:defPPr>
              <a:lvl1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1100" b="1">
                  <a:solidFill>
                    <a:srgbClr val="0000FF"/>
                  </a:solidFill>
                  <a:latin typeface="Luxi Sans" charset="0"/>
                  <a:ea typeface="msmincho" charset="0"/>
                  <a:cs typeface="msmincho" charset="0"/>
                </a:defRPr>
              </a:lvl1pPr>
            </a:lstStyle>
            <a:p>
              <a:r>
                <a:rPr lang="en-GB" sz="3000" dirty="0">
                  <a:solidFill>
                    <a:schemeClr val="tx2"/>
                  </a:solidFill>
                  <a:latin typeface="+mn-lt"/>
                  <a:ea typeface="+mn-ea"/>
                  <a:cs typeface="+mn-cs"/>
                </a:rPr>
                <a:t>CMS</a:t>
              </a:r>
              <a:r>
                <a:rPr lang="en-GB" sz="3000" dirty="0">
                  <a:solidFill>
                    <a:schemeClr val="tx1"/>
                  </a:solidFill>
                  <a:latin typeface="+mn-lt"/>
                  <a:ea typeface="+mn-ea"/>
                  <a:cs typeface="+mn-cs"/>
                </a:rPr>
                <a:t>           </a:t>
              </a:r>
              <a:endParaRPr lang="en-US" sz="3000" dirty="0">
                <a:solidFill>
                  <a:schemeClr val="tx1"/>
                </a:solidFill>
                <a:latin typeface="+mn-lt"/>
                <a:ea typeface="+mn-ea"/>
                <a:cs typeface="+mn-cs"/>
              </a:endParaRPr>
            </a:p>
          </p:txBody>
        </p:sp>
        <p:pic>
          <p:nvPicPr>
            <p:cNvPr id="15" name="Picture 613">
              <a:extLst>
                <a:ext uri="{FF2B5EF4-FFF2-40B4-BE49-F238E27FC236}">
                  <a16:creationId xmlns:a16="http://schemas.microsoft.com/office/drawing/2014/main" id="{B4CEA5E3-443E-1586-ACD9-F3AFC7D4F676}"/>
                </a:ext>
              </a:extLst>
            </p:cNvPr>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a:xfrm>
              <a:off x="171910" y="4097960"/>
              <a:ext cx="2476190" cy="1638095"/>
            </a:xfrm>
            <a:prstGeom prst="rect">
              <a:avLst/>
            </a:prstGeom>
            <a:noFill/>
            <a:ln>
              <a:noFill/>
            </a:ln>
          </p:spPr>
        </p:pic>
      </p:grpSp>
      <p:pic>
        <p:nvPicPr>
          <p:cNvPr id="16" name="Picture 2" descr="0712017_04-A4-at-144-dpi">
            <a:extLst>
              <a:ext uri="{FF2B5EF4-FFF2-40B4-BE49-F238E27FC236}">
                <a16:creationId xmlns:a16="http://schemas.microsoft.com/office/drawing/2014/main" id="{7615B8DD-7F23-362A-5862-BEDA1E340A4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53435" y="949663"/>
            <a:ext cx="7814025" cy="5230250"/>
          </a:xfrm>
          <a:prstGeom prst="rect">
            <a:avLst/>
          </a:prstGeom>
          <a:noFill/>
          <a:ln w="9525">
            <a:noFill/>
            <a:miter lim="800000"/>
            <a:headEnd/>
            <a:tailEnd/>
          </a:ln>
        </p:spPr>
      </p:pic>
      <p:sp>
        <p:nvSpPr>
          <p:cNvPr id="28" name="TextBox 27">
            <a:extLst>
              <a:ext uri="{FF2B5EF4-FFF2-40B4-BE49-F238E27FC236}">
                <a16:creationId xmlns:a16="http://schemas.microsoft.com/office/drawing/2014/main" id="{02A40A18-522E-3A01-311A-5E9D19EC01C0}"/>
              </a:ext>
            </a:extLst>
          </p:cNvPr>
          <p:cNvSpPr txBox="1"/>
          <p:nvPr/>
        </p:nvSpPr>
        <p:spPr>
          <a:xfrm>
            <a:off x="5211271" y="310557"/>
            <a:ext cx="2326278" cy="369332"/>
          </a:xfrm>
          <a:prstGeom prst="rect">
            <a:avLst/>
          </a:prstGeom>
          <a:noFill/>
        </p:spPr>
        <p:txBody>
          <a:bodyPr wrap="none" rtlCol="0">
            <a:spAutoFit/>
          </a:bodyPr>
          <a:lstStyle/>
          <a:p>
            <a:r>
              <a:rPr lang="en-GB" dirty="0"/>
              <a:t>every 25ns (40 MHz)</a:t>
            </a:r>
            <a:endParaRPr lang="en-001" dirty="0"/>
          </a:p>
        </p:txBody>
      </p:sp>
      <p:sp>
        <p:nvSpPr>
          <p:cNvPr id="32" name="Content Placeholder 31">
            <a:extLst>
              <a:ext uri="{FF2B5EF4-FFF2-40B4-BE49-F238E27FC236}">
                <a16:creationId xmlns:a16="http://schemas.microsoft.com/office/drawing/2014/main" id="{2596466F-DE26-1AD9-0DD9-A243A0089895}"/>
              </a:ext>
            </a:extLst>
          </p:cNvPr>
          <p:cNvSpPr>
            <a:spLocks noGrp="1"/>
          </p:cNvSpPr>
          <p:nvPr>
            <p:ph idx="1"/>
          </p:nvPr>
        </p:nvSpPr>
        <p:spPr>
          <a:xfrm>
            <a:off x="8619954" y="23584"/>
            <a:ext cx="3572046" cy="484735"/>
          </a:xfrm>
        </p:spPr>
        <p:txBody>
          <a:bodyPr/>
          <a:lstStyle/>
          <a:p>
            <a:endParaRPr lang="en-001" dirty="0"/>
          </a:p>
        </p:txBody>
      </p:sp>
      <p:grpSp>
        <p:nvGrpSpPr>
          <p:cNvPr id="7" name="Group 6">
            <a:extLst>
              <a:ext uri="{FF2B5EF4-FFF2-40B4-BE49-F238E27FC236}">
                <a16:creationId xmlns:a16="http://schemas.microsoft.com/office/drawing/2014/main" id="{98C7F922-A254-9E0F-B53E-DCB60D775BC8}"/>
              </a:ext>
            </a:extLst>
          </p:cNvPr>
          <p:cNvGrpSpPr/>
          <p:nvPr/>
        </p:nvGrpSpPr>
        <p:grpSpPr>
          <a:xfrm>
            <a:off x="6251389" y="1854234"/>
            <a:ext cx="5295074" cy="3167747"/>
            <a:chOff x="6251389" y="1854234"/>
            <a:chExt cx="5295074" cy="3167747"/>
          </a:xfrm>
        </p:grpSpPr>
        <p:grpSp>
          <p:nvGrpSpPr>
            <p:cNvPr id="29" name="Group 28">
              <a:extLst>
                <a:ext uri="{FF2B5EF4-FFF2-40B4-BE49-F238E27FC236}">
                  <a16:creationId xmlns:a16="http://schemas.microsoft.com/office/drawing/2014/main" id="{C6150E27-2736-F0E9-E748-24528E2F753B}"/>
                </a:ext>
              </a:extLst>
            </p:cNvPr>
            <p:cNvGrpSpPr/>
            <p:nvPr/>
          </p:nvGrpSpPr>
          <p:grpSpPr>
            <a:xfrm>
              <a:off x="6251389" y="1854234"/>
              <a:ext cx="5295074" cy="3167747"/>
              <a:chOff x="6265334" y="1889922"/>
              <a:chExt cx="5295074" cy="3167747"/>
            </a:xfrm>
          </p:grpSpPr>
          <p:sp>
            <p:nvSpPr>
              <p:cNvPr id="20" name="Rectangle: Rounded Corners 19">
                <a:extLst>
                  <a:ext uri="{FF2B5EF4-FFF2-40B4-BE49-F238E27FC236}">
                    <a16:creationId xmlns:a16="http://schemas.microsoft.com/office/drawing/2014/main" id="{256AB1DF-FCF8-CE9B-5578-80A942CD25A1}"/>
                  </a:ext>
                </a:extLst>
              </p:cNvPr>
              <p:cNvSpPr/>
              <p:nvPr/>
            </p:nvSpPr>
            <p:spPr>
              <a:xfrm>
                <a:off x="6265334" y="3073532"/>
                <a:ext cx="1129445" cy="612919"/>
              </a:xfrm>
              <a:prstGeom prst="round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F5110D"/>
                    </a:solidFill>
                  </a:rPr>
                  <a:t>Silicon Tracker</a:t>
                </a:r>
                <a:endParaRPr lang="en-001" dirty="0">
                  <a:solidFill>
                    <a:srgbClr val="F5110D"/>
                  </a:solidFill>
                </a:endParaRPr>
              </a:p>
            </p:txBody>
          </p:sp>
          <p:sp>
            <p:nvSpPr>
              <p:cNvPr id="21" name="Rectangle: Rounded Corners 20">
                <a:extLst>
                  <a:ext uri="{FF2B5EF4-FFF2-40B4-BE49-F238E27FC236}">
                    <a16:creationId xmlns:a16="http://schemas.microsoft.com/office/drawing/2014/main" id="{456CCB93-F652-7FEC-34B7-7FA9C1430C81}"/>
                  </a:ext>
                </a:extLst>
              </p:cNvPr>
              <p:cNvSpPr/>
              <p:nvPr/>
            </p:nvSpPr>
            <p:spPr>
              <a:xfrm>
                <a:off x="6381388" y="1975909"/>
                <a:ext cx="1741978" cy="684296"/>
              </a:xfrm>
              <a:prstGeom prst="roundRect">
                <a:avLst/>
              </a:prstGeom>
              <a:solidFill>
                <a:srgbClr val="C2E3C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tx2"/>
                    </a:solidFill>
                  </a:rPr>
                  <a:t>Electromagnetic Calorimeter</a:t>
                </a:r>
                <a:endParaRPr lang="en-001" sz="1600" dirty="0"/>
              </a:p>
            </p:txBody>
          </p:sp>
          <p:sp>
            <p:nvSpPr>
              <p:cNvPr id="22" name="Rectangle: Rounded Corners 21">
                <a:extLst>
                  <a:ext uri="{FF2B5EF4-FFF2-40B4-BE49-F238E27FC236}">
                    <a16:creationId xmlns:a16="http://schemas.microsoft.com/office/drawing/2014/main" id="{80F0DA08-6973-DE69-46FC-375292298A0D}"/>
                  </a:ext>
                </a:extLst>
              </p:cNvPr>
              <p:cNvSpPr/>
              <p:nvPr/>
            </p:nvSpPr>
            <p:spPr>
              <a:xfrm>
                <a:off x="8242808" y="1889922"/>
                <a:ext cx="1400537" cy="684296"/>
              </a:xfrm>
              <a:prstGeom prst="roundRect">
                <a:avLst/>
              </a:prstGeom>
              <a:solidFill>
                <a:srgbClr val="EBCF3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tx2"/>
                    </a:solidFill>
                  </a:rPr>
                  <a:t>Hadron Calorimeter</a:t>
                </a:r>
                <a:endParaRPr lang="en-001" sz="1600" dirty="0"/>
              </a:p>
            </p:txBody>
          </p:sp>
          <p:sp>
            <p:nvSpPr>
              <p:cNvPr id="23" name="Rectangle: Rounded Corners 22">
                <a:extLst>
                  <a:ext uri="{FF2B5EF4-FFF2-40B4-BE49-F238E27FC236}">
                    <a16:creationId xmlns:a16="http://schemas.microsoft.com/office/drawing/2014/main" id="{238A7070-2BBB-2634-2983-F225A278CA68}"/>
                  </a:ext>
                </a:extLst>
              </p:cNvPr>
              <p:cNvSpPr/>
              <p:nvPr/>
            </p:nvSpPr>
            <p:spPr>
              <a:xfrm>
                <a:off x="9822068" y="1942011"/>
                <a:ext cx="1400537" cy="684296"/>
              </a:xfrm>
              <a:prstGeom prst="roundRect">
                <a:avLst/>
              </a:prstGeom>
              <a:solidFill>
                <a:srgbClr val="F8DFB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tx2"/>
                    </a:solidFill>
                  </a:rPr>
                  <a:t>Muon chambers</a:t>
                </a:r>
                <a:endParaRPr lang="en-001" sz="1600" dirty="0"/>
              </a:p>
            </p:txBody>
          </p:sp>
          <p:sp>
            <p:nvSpPr>
              <p:cNvPr id="24" name="Rectangle: Rounded Corners 23">
                <a:extLst>
                  <a:ext uri="{FF2B5EF4-FFF2-40B4-BE49-F238E27FC236}">
                    <a16:creationId xmlns:a16="http://schemas.microsoft.com/office/drawing/2014/main" id="{D3E88CB1-7EC6-CD27-3F2A-DE03D7F189C5}"/>
                  </a:ext>
                </a:extLst>
              </p:cNvPr>
              <p:cNvSpPr/>
              <p:nvPr/>
            </p:nvSpPr>
            <p:spPr>
              <a:xfrm>
                <a:off x="8114733" y="4580632"/>
                <a:ext cx="1656685" cy="477037"/>
              </a:xfrm>
              <a:prstGeom prst="roundRect">
                <a:avLst/>
              </a:prstGeom>
              <a:solidFill>
                <a:srgbClr val="ADADA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2"/>
                    </a:solidFill>
                  </a:rPr>
                  <a:t>Superconducting Solenoid</a:t>
                </a:r>
                <a:endParaRPr lang="en-001" sz="1200" dirty="0"/>
              </a:p>
            </p:txBody>
          </p:sp>
          <p:sp>
            <p:nvSpPr>
              <p:cNvPr id="25" name="Rectangle: Rounded Corners 24">
                <a:extLst>
                  <a:ext uri="{FF2B5EF4-FFF2-40B4-BE49-F238E27FC236}">
                    <a16:creationId xmlns:a16="http://schemas.microsoft.com/office/drawing/2014/main" id="{A91E5770-4DD1-B7B8-AD72-CA8EBA95B9F8}"/>
                  </a:ext>
                </a:extLst>
              </p:cNvPr>
              <p:cNvSpPr/>
              <p:nvPr/>
            </p:nvSpPr>
            <p:spPr>
              <a:xfrm>
                <a:off x="9903723" y="4711711"/>
                <a:ext cx="1656685" cy="310270"/>
              </a:xfrm>
              <a:prstGeom prst="roundRect">
                <a:avLst/>
              </a:prstGeom>
              <a:solidFill>
                <a:srgbClr val="F5110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2"/>
                    </a:solidFill>
                  </a:rPr>
                  <a:t>Iron return yoke</a:t>
                </a:r>
                <a:endParaRPr lang="en-001" sz="1200" dirty="0"/>
              </a:p>
            </p:txBody>
          </p:sp>
        </p:grpSp>
        <p:pic>
          <p:nvPicPr>
            <p:cNvPr id="3" name="Picture 2">
              <a:extLst>
                <a:ext uri="{FF2B5EF4-FFF2-40B4-BE49-F238E27FC236}">
                  <a16:creationId xmlns:a16="http://schemas.microsoft.com/office/drawing/2014/main" id="{47D24FC6-5447-24F1-DB4A-FD4263184A19}"/>
                </a:ext>
              </a:extLst>
            </p:cNvPr>
            <p:cNvPicPr>
              <a:picLocks noChangeAspect="1"/>
            </p:cNvPicPr>
            <p:nvPr/>
          </p:nvPicPr>
          <p:blipFill rotWithShape="1">
            <a:blip r:embed="rId6">
              <a:clrChange>
                <a:clrFrom>
                  <a:srgbClr val="000000"/>
                </a:clrFrom>
                <a:clrTo>
                  <a:srgbClr val="000000">
                    <a:alpha val="0"/>
                  </a:srgbClr>
                </a:clrTo>
              </a:clrChange>
            </a:blip>
            <a:srcRect l="2213" t="3867" r="1516" b="8353"/>
            <a:stretch/>
          </p:blipFill>
          <p:spPr>
            <a:xfrm>
              <a:off x="7537549" y="2853277"/>
              <a:ext cx="3417908" cy="1691667"/>
            </a:xfrm>
            <a:prstGeom prst="rect">
              <a:avLst/>
            </a:prstGeom>
          </p:spPr>
        </p:pic>
      </p:grpSp>
      <p:sp>
        <p:nvSpPr>
          <p:cNvPr id="9" name="TextBox 8">
            <a:extLst>
              <a:ext uri="{FF2B5EF4-FFF2-40B4-BE49-F238E27FC236}">
                <a16:creationId xmlns:a16="http://schemas.microsoft.com/office/drawing/2014/main" id="{6EE1DA80-8BD6-9D47-335B-87102ABB59D2}"/>
              </a:ext>
            </a:extLst>
          </p:cNvPr>
          <p:cNvSpPr txBox="1"/>
          <p:nvPr/>
        </p:nvSpPr>
        <p:spPr>
          <a:xfrm>
            <a:off x="3400868" y="866722"/>
            <a:ext cx="1741141" cy="1200329"/>
          </a:xfrm>
          <a:prstGeom prst="rect">
            <a:avLst/>
          </a:prstGeom>
          <a:solidFill>
            <a:schemeClr val="bg1"/>
          </a:solidFill>
          <a:ln>
            <a:solidFill>
              <a:schemeClr val="tx1"/>
            </a:solidFill>
          </a:ln>
        </p:spPr>
        <p:txBody>
          <a:bodyPr wrap="square" lIns="36000" tIns="36000" rIns="36000" bIns="36000" rtlCol="0">
            <a:spAutoFit/>
          </a:bodyPr>
          <a:lstStyle/>
          <a:p>
            <a:r>
              <a:rPr lang="en-GB" sz="1600" dirty="0"/>
              <a:t>CMS DETECTOR</a:t>
            </a:r>
          </a:p>
          <a:p>
            <a:pPr marL="93663">
              <a:tabLst>
                <a:tab pos="895350" algn="l"/>
              </a:tabLst>
            </a:pPr>
            <a:r>
              <a:rPr lang="en-GB" sz="1400" dirty="0"/>
              <a:t>Weight: 	14000 t</a:t>
            </a:r>
          </a:p>
          <a:p>
            <a:pPr marL="93663">
              <a:tabLst>
                <a:tab pos="895350" algn="l"/>
              </a:tabLst>
            </a:pPr>
            <a:r>
              <a:rPr lang="en-GB" sz="1400" dirty="0"/>
              <a:t>Diameter: 	15.0 m</a:t>
            </a:r>
          </a:p>
          <a:p>
            <a:pPr marL="93663">
              <a:tabLst>
                <a:tab pos="895350" algn="l"/>
              </a:tabLst>
            </a:pPr>
            <a:r>
              <a:rPr lang="en-GB" sz="1400" dirty="0"/>
              <a:t>Length: 	28.7m</a:t>
            </a:r>
          </a:p>
          <a:p>
            <a:pPr marL="93663">
              <a:tabLst>
                <a:tab pos="895350" algn="l"/>
              </a:tabLst>
            </a:pPr>
            <a:r>
              <a:rPr lang="en-GB" sz="1400" dirty="0"/>
              <a:t>Field: 	3.8T</a:t>
            </a:r>
          </a:p>
        </p:txBody>
      </p:sp>
    </p:spTree>
    <p:extLst>
      <p:ext uri="{BB962C8B-B14F-4D97-AF65-F5344CB8AC3E}">
        <p14:creationId xmlns:p14="http://schemas.microsoft.com/office/powerpoint/2010/main" val="273401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644129" y="4129893"/>
            <a:ext cx="4206605" cy="2438611"/>
          </a:xfrm>
          <a:prstGeom prst="rect">
            <a:avLst/>
          </a:prstGeom>
          <a:solidFill>
            <a:schemeClr val="bg1"/>
          </a:solidFill>
          <a:ln>
            <a:solidFill>
              <a:schemeClr val="tx1"/>
            </a:solidFill>
          </a:ln>
        </p:spPr>
      </p:pic>
      <p:sp>
        <p:nvSpPr>
          <p:cNvPr id="2" name="Title 1"/>
          <p:cNvSpPr>
            <a:spLocks noGrp="1"/>
          </p:cNvSpPr>
          <p:nvPr>
            <p:ph type="title"/>
          </p:nvPr>
        </p:nvSpPr>
        <p:spPr/>
        <p:txBody>
          <a:bodyPr>
            <a:normAutofit/>
          </a:bodyPr>
          <a:lstStyle/>
          <a:p>
            <a:pPr algn="ctr"/>
            <a:r>
              <a:rPr lang="en-US" dirty="0"/>
              <a:t>Sensor Signal:  Pad vs. Strip/Pixel</a:t>
            </a:r>
            <a:endParaRPr lang="en-GB" dirty="0"/>
          </a:p>
        </p:txBody>
      </p:sp>
      <p:sp>
        <p:nvSpPr>
          <p:cNvPr id="3" name="Content Placeholder 2"/>
          <p:cNvSpPr>
            <a:spLocks noGrp="1"/>
          </p:cNvSpPr>
          <p:nvPr>
            <p:ph idx="1"/>
          </p:nvPr>
        </p:nvSpPr>
        <p:spPr>
          <a:xfrm>
            <a:off x="1765309" y="843726"/>
            <a:ext cx="8447104" cy="2322276"/>
          </a:xfrm>
        </p:spPr>
        <p:txBody>
          <a:bodyPr>
            <a:normAutofit/>
          </a:bodyPr>
          <a:lstStyle/>
          <a:p>
            <a:r>
              <a:rPr lang="en-US" dirty="0"/>
              <a:t>Signal = Induced charge on read-out electrode</a:t>
            </a:r>
          </a:p>
          <a:p>
            <a:pPr lvl="1"/>
            <a:r>
              <a:rPr lang="en-US" dirty="0"/>
              <a:t>Described by Shockley-</a:t>
            </a:r>
            <a:r>
              <a:rPr lang="en-US" dirty="0" err="1"/>
              <a:t>Ramo</a:t>
            </a:r>
            <a:r>
              <a:rPr lang="en-US" dirty="0"/>
              <a:t> Theorem</a:t>
            </a:r>
          </a:p>
          <a:p>
            <a:pPr lvl="1"/>
            <a:r>
              <a:rPr lang="en-US" dirty="0"/>
              <a:t>Charged induced on electrode by moving charge </a:t>
            </a:r>
            <a:br>
              <a:rPr lang="en-US" dirty="0"/>
            </a:br>
            <a:r>
              <a:rPr lang="en-US" dirty="0"/>
              <a:t>can be calculated from the weighting potential (field)</a:t>
            </a:r>
            <a:endParaRPr lang="en-GB" dirty="0"/>
          </a:p>
        </p:txBody>
      </p:sp>
      <p:graphicFrame>
        <p:nvGraphicFramePr>
          <p:cNvPr id="4" name="Object 3"/>
          <p:cNvGraphicFramePr>
            <a:graphicFrameLocks noChangeAspect="1"/>
          </p:cNvGraphicFramePr>
          <p:nvPr/>
        </p:nvGraphicFramePr>
        <p:xfrm>
          <a:off x="8639894" y="1845701"/>
          <a:ext cx="2389188" cy="342900"/>
        </p:xfrm>
        <a:graphic>
          <a:graphicData uri="http://schemas.openxmlformats.org/presentationml/2006/ole">
            <mc:AlternateContent xmlns:mc="http://schemas.openxmlformats.org/markup-compatibility/2006">
              <mc:Choice xmlns:v="urn:schemas-microsoft-com:vml" Requires="v">
                <p:oleObj name="Equation" r:id="rId4" imgW="1574640" imgH="228600" progId="Equation.3">
                  <p:embed/>
                </p:oleObj>
              </mc:Choice>
              <mc:Fallback>
                <p:oleObj name="Equation" r:id="rId4" imgW="1574640" imgH="228600" progId="Equation.3">
                  <p:embed/>
                  <p:pic>
                    <p:nvPicPr>
                      <p:cNvPr id="4" name="Object 3"/>
                      <p:cNvPicPr>
                        <a:picLocks noChangeAspect="1" noChangeArrowheads="1"/>
                      </p:cNvPicPr>
                      <p:nvPr/>
                    </p:nvPicPr>
                    <p:blipFill>
                      <a:blip r:embed="rId5"/>
                      <a:srcRect/>
                      <a:stretch>
                        <a:fillRect/>
                      </a:stretch>
                    </p:blipFill>
                    <p:spPr bwMode="auto">
                      <a:xfrm>
                        <a:off x="8639894" y="1845701"/>
                        <a:ext cx="2389188" cy="342900"/>
                      </a:xfrm>
                      <a:prstGeom prst="rect">
                        <a:avLst/>
                      </a:prstGeom>
                      <a:solidFill>
                        <a:schemeClr val="bg1"/>
                      </a:solidFill>
                      <a:ln w="25400">
                        <a:solidFill>
                          <a:schemeClr val="tx1"/>
                        </a:solidFill>
                        <a:miter lim="800000"/>
                        <a:headEnd/>
                        <a:tailEnd/>
                      </a:ln>
                      <a:effectLst/>
                    </p:spPr>
                  </p:pic>
                </p:oleObj>
              </mc:Fallback>
            </mc:AlternateContent>
          </a:graphicData>
        </a:graphic>
      </p:graphicFrame>
      <p:pic>
        <p:nvPicPr>
          <p:cNvPr id="5" name="Picture 4" descr="ramo-diode-simple-01-110809.wmf"/>
          <p:cNvPicPr>
            <a:picLocks noChangeAspect="1"/>
          </p:cNvPicPr>
          <p:nvPr/>
        </p:nvPicPr>
        <p:blipFill>
          <a:blip r:embed="rId6" cstate="print"/>
          <a:stretch>
            <a:fillRect/>
          </a:stretch>
        </p:blipFill>
        <p:spPr>
          <a:xfrm>
            <a:off x="3079923" y="2430474"/>
            <a:ext cx="1536467" cy="147309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0392" y="2213865"/>
            <a:ext cx="1860301" cy="1690360"/>
          </a:xfrm>
          <a:prstGeom prst="rect">
            <a:avLst/>
          </a:prstGeom>
        </p:spPr>
      </p:pic>
      <p:sp>
        <p:nvSpPr>
          <p:cNvPr id="8" name="TextBox 7"/>
          <p:cNvSpPr txBox="1"/>
          <p:nvPr/>
        </p:nvSpPr>
        <p:spPr>
          <a:xfrm>
            <a:off x="2315580" y="3018038"/>
            <a:ext cx="641522" cy="400110"/>
          </a:xfrm>
          <a:prstGeom prst="rect">
            <a:avLst/>
          </a:prstGeom>
          <a:noFill/>
        </p:spPr>
        <p:txBody>
          <a:bodyPr wrap="none" rtlCol="0">
            <a:spAutoFit/>
          </a:bodyPr>
          <a:lstStyle/>
          <a:p>
            <a:r>
              <a:rPr lang="en-US" sz="2000" i="1" dirty="0">
                <a:solidFill>
                  <a:srgbClr val="0000FF"/>
                </a:solidFill>
              </a:rPr>
              <a:t>Pad</a:t>
            </a:r>
            <a:endParaRPr lang="en-GB" sz="2000" i="1" dirty="0">
              <a:solidFill>
                <a:srgbClr val="0000FF"/>
              </a:solidFill>
            </a:endParaRPr>
          </a:p>
        </p:txBody>
      </p:sp>
      <p:sp>
        <p:nvSpPr>
          <p:cNvPr id="9" name="TextBox 8"/>
          <p:cNvSpPr txBox="1"/>
          <p:nvPr/>
        </p:nvSpPr>
        <p:spPr>
          <a:xfrm>
            <a:off x="5310920" y="3011730"/>
            <a:ext cx="712054" cy="400110"/>
          </a:xfrm>
          <a:prstGeom prst="rect">
            <a:avLst/>
          </a:prstGeom>
          <a:noFill/>
        </p:spPr>
        <p:txBody>
          <a:bodyPr wrap="none" rtlCol="0">
            <a:spAutoFit/>
          </a:bodyPr>
          <a:lstStyle/>
          <a:p>
            <a:r>
              <a:rPr lang="en-US" sz="2000" i="1" dirty="0">
                <a:solidFill>
                  <a:srgbClr val="0000FF"/>
                </a:solidFill>
              </a:rPr>
              <a:t>Strip</a:t>
            </a:r>
            <a:endParaRPr lang="en-GB" sz="2000" i="1" dirty="0">
              <a:solidFill>
                <a:srgbClr val="0000FF"/>
              </a:solidFill>
            </a:endParaRPr>
          </a:p>
        </p:txBody>
      </p:sp>
      <p:sp>
        <p:nvSpPr>
          <p:cNvPr id="14" name="Content Placeholder 2"/>
          <p:cNvSpPr txBox="1">
            <a:spLocks/>
          </p:cNvSpPr>
          <p:nvPr/>
        </p:nvSpPr>
        <p:spPr>
          <a:xfrm>
            <a:off x="5839657" y="4174562"/>
            <a:ext cx="4684182" cy="2391796"/>
          </a:xfrm>
          <a:prstGeom prst="rect">
            <a:avLst/>
          </a:prstGeom>
        </p:spPr>
        <p:txBody>
          <a:bodyPr vert="horz" lIns="91440" tIns="45720" rIns="91440" bIns="45720" rtlCol="0">
            <a:normAutofit/>
          </a:bodyPr>
          <a:lstStyle>
            <a:lvl1pPr marL="168275" indent="-168275" algn="l" defTabSz="914400" rtl="0" eaLnBrk="1" latinLnBrk="0" hangingPunct="1">
              <a:spcBef>
                <a:spcPct val="20000"/>
              </a:spcBef>
              <a:buClr>
                <a:srgbClr val="FF0000"/>
              </a:buClr>
              <a:buSzPct val="110000"/>
              <a:buFont typeface="Arial" pitchFamily="34" charset="0"/>
              <a:buChar char="•"/>
              <a:defRPr sz="1800" b="0" kern="1200">
                <a:solidFill>
                  <a:srgbClr val="0000FF"/>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Total collected charge in both cases 100% (Q = q) when charges have reached the electrodes, however</a:t>
            </a:r>
          </a:p>
          <a:p>
            <a:pPr lvl="2">
              <a:tabLst>
                <a:tab pos="1792288" algn="l"/>
                <a:tab pos="3140075" algn="l"/>
              </a:tabLst>
            </a:pPr>
            <a:r>
              <a:rPr lang="en-US" dirty="0">
                <a:solidFill>
                  <a:schemeClr val="accent2">
                    <a:lumMod val="50000"/>
                  </a:schemeClr>
                </a:solidFill>
              </a:rPr>
              <a:t>Diode:  	50% from (+q); 	50% from (-q)</a:t>
            </a:r>
          </a:p>
          <a:p>
            <a:pPr lvl="2">
              <a:tabLst>
                <a:tab pos="1792288" algn="l"/>
                <a:tab pos="3140075" algn="l"/>
              </a:tabLst>
            </a:pPr>
            <a:r>
              <a:rPr lang="en-US" dirty="0">
                <a:solidFill>
                  <a:srgbClr val="FF0000"/>
                </a:solidFill>
              </a:rPr>
              <a:t>Strip:	87% from (+q); 	13% from (-q)</a:t>
            </a:r>
            <a:br>
              <a:rPr lang="en-US" dirty="0">
                <a:solidFill>
                  <a:srgbClr val="FF0000"/>
                </a:solidFill>
              </a:rPr>
            </a:br>
            <a:endParaRPr lang="en-US" dirty="0">
              <a:solidFill>
                <a:srgbClr val="FF0000"/>
              </a:solidFill>
            </a:endParaRPr>
          </a:p>
          <a:p>
            <a:pPr lvl="1">
              <a:tabLst>
                <a:tab pos="1792288" algn="l"/>
                <a:tab pos="3140075" algn="l"/>
              </a:tabLst>
            </a:pPr>
            <a:r>
              <a:rPr lang="en-US" dirty="0"/>
              <a:t>In a p-in-n strip sensor the holes give a higher contribution to the (</a:t>
            </a:r>
            <a:r>
              <a:rPr lang="en-US" dirty="0" err="1"/>
              <a:t>m.i.p</a:t>
            </a:r>
            <a:r>
              <a:rPr lang="en-US" dirty="0"/>
              <a:t>.) signal than the electrons!</a:t>
            </a:r>
            <a:endParaRPr lang="en-GB" dirty="0"/>
          </a:p>
        </p:txBody>
      </p:sp>
      <p:cxnSp>
        <p:nvCxnSpPr>
          <p:cNvPr id="16" name="Straight Arrow Connector 15"/>
          <p:cNvCxnSpPr/>
          <p:nvPr/>
        </p:nvCxnSpPr>
        <p:spPr>
          <a:xfrm flipH="1">
            <a:off x="4205790" y="5111983"/>
            <a:ext cx="2599094" cy="72213"/>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205790" y="5370461"/>
            <a:ext cx="2599094" cy="3766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4294967295"/>
          </p:nvPr>
        </p:nvSpPr>
        <p:spPr/>
        <p:txBody>
          <a:bodyPr/>
          <a:lstStyle/>
          <a:p>
            <a:r>
              <a:rPr lang="es-ES"/>
              <a:t>SIMDET 2023 - Michael Moll, CERN</a:t>
            </a:r>
            <a:endParaRPr lang="en-GB" dirty="0"/>
          </a:p>
        </p:txBody>
      </p:sp>
      <p:sp>
        <p:nvSpPr>
          <p:cNvPr id="10" name="Slide Number Placeholder 9"/>
          <p:cNvSpPr>
            <a:spLocks noGrp="1"/>
          </p:cNvSpPr>
          <p:nvPr>
            <p:ph type="sldNum" sz="quarter" idx="4294967295"/>
          </p:nvPr>
        </p:nvSpPr>
        <p:spPr/>
        <p:txBody>
          <a:bodyPr/>
          <a:lstStyle/>
          <a:p>
            <a:r>
              <a:rPr lang="en-GB"/>
              <a:t>-</a:t>
            </a:r>
            <a:fld id="{4BC41057-E5DD-4345-B334-EB94862F885B}" type="slidenum">
              <a:rPr lang="en-GB" smtClean="0"/>
              <a:pPr/>
              <a:t>50</a:t>
            </a:fld>
            <a:r>
              <a:rPr lang="en-GB"/>
              <a:t>-</a:t>
            </a:r>
            <a:endParaRPr lang="en-GB" dirty="0"/>
          </a:p>
        </p:txBody>
      </p:sp>
      <p:graphicFrame>
        <p:nvGraphicFramePr>
          <p:cNvPr id="17" name="Object 3"/>
          <p:cNvGraphicFramePr>
            <a:graphicFrameLocks noChangeAspect="1"/>
          </p:cNvGraphicFramePr>
          <p:nvPr/>
        </p:nvGraphicFramePr>
        <p:xfrm>
          <a:off x="9120906" y="1265148"/>
          <a:ext cx="1427163" cy="381000"/>
        </p:xfrm>
        <a:graphic>
          <a:graphicData uri="http://schemas.openxmlformats.org/presentationml/2006/ole">
            <mc:AlternateContent xmlns:mc="http://schemas.openxmlformats.org/markup-compatibility/2006">
              <mc:Choice xmlns:v="urn:schemas-microsoft-com:vml" Requires="v">
                <p:oleObj name="Equation" r:id="rId8" imgW="939600" imgH="253800" progId="Equation.3">
                  <p:embed/>
                </p:oleObj>
              </mc:Choice>
              <mc:Fallback>
                <p:oleObj name="Equation" r:id="rId8" imgW="939600" imgH="253800" progId="Equation.3">
                  <p:embed/>
                  <p:pic>
                    <p:nvPicPr>
                      <p:cNvPr id="17"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0906" y="1265148"/>
                        <a:ext cx="1427163" cy="381000"/>
                      </a:xfrm>
                      <a:prstGeom prst="rect">
                        <a:avLst/>
                      </a:prstGeom>
                      <a:solidFill>
                        <a:schemeClr val="bg1"/>
                      </a:solidFill>
                      <a:ln w="25400">
                        <a:solidFill>
                          <a:schemeClr val="tx1"/>
                        </a:solidFill>
                        <a:miter lim="800000"/>
                        <a:headEnd/>
                        <a:tailEnd/>
                      </a:ln>
                      <a:effectLst/>
                    </p:spPr>
                  </p:pic>
                </p:oleObj>
              </mc:Fallback>
            </mc:AlternateContent>
          </a:graphicData>
        </a:graphic>
      </p:graphicFrame>
      <p:sp>
        <p:nvSpPr>
          <p:cNvPr id="12" name="Date Placeholder 11"/>
          <p:cNvSpPr>
            <a:spLocks noGrp="1"/>
          </p:cNvSpPr>
          <p:nvPr>
            <p:ph type="dt" sz="half" idx="2"/>
          </p:nvPr>
        </p:nvSpPr>
        <p:spPr/>
        <p:txBody>
          <a:bodyPr/>
          <a:lstStyle/>
          <a:p>
            <a:r>
              <a:rPr lang="en-001"/>
              <a:t>22.11.2023</a:t>
            </a:r>
            <a:endParaRPr lang="en-US" dirty="0"/>
          </a:p>
        </p:txBody>
      </p:sp>
      <p:pic>
        <p:nvPicPr>
          <p:cNvPr id="19" name="Picture 8" descr="C:\daten\annual review\Pics\in review\New Figure 3\45deg_400V_300K\tot_1_8.s.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10227020" y="2569620"/>
            <a:ext cx="1612282" cy="1560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60F19681-80A2-476C-1D0A-7C59EBF61A8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9300"/>
          <a:stretch/>
        </p:blipFill>
        <p:spPr>
          <a:xfrm>
            <a:off x="-1" y="0"/>
            <a:ext cx="1355121" cy="773114"/>
          </a:xfrm>
          <a:prstGeom prst="rect">
            <a:avLst/>
          </a:prstGeom>
        </p:spPr>
      </p:pic>
    </p:spTree>
    <p:extLst>
      <p:ext uri="{BB962C8B-B14F-4D97-AF65-F5344CB8AC3E}">
        <p14:creationId xmlns:p14="http://schemas.microsoft.com/office/powerpoint/2010/main" val="262691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270625" y="2168861"/>
            <a:ext cx="3406942" cy="1305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2058988" y="2438891"/>
            <a:ext cx="3406942" cy="1305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868" name="Picture 2" descr="p-in-n-strip"/>
          <p:cNvPicPr>
            <a:picLocks noChangeAspect="1" noChangeArrowheads="1"/>
          </p:cNvPicPr>
          <p:nvPr/>
        </p:nvPicPr>
        <p:blipFill>
          <a:blip r:embed="rId2" cstate="print"/>
          <a:srcRect/>
          <a:stretch>
            <a:fillRect/>
          </a:stretch>
        </p:blipFill>
        <p:spPr bwMode="auto">
          <a:xfrm>
            <a:off x="2058989" y="1379538"/>
            <a:ext cx="4351337" cy="3128962"/>
          </a:xfrm>
          <a:prstGeom prst="rect">
            <a:avLst/>
          </a:prstGeom>
          <a:noFill/>
          <a:ln w="9525">
            <a:noFill/>
            <a:miter lim="800000"/>
            <a:headEnd/>
            <a:tailEnd/>
          </a:ln>
        </p:spPr>
      </p:pic>
      <p:sp>
        <p:nvSpPr>
          <p:cNvPr id="36871" name="Rectangle 5"/>
          <p:cNvSpPr>
            <a:spLocks noGrp="1" noChangeArrowheads="1"/>
          </p:cNvSpPr>
          <p:nvPr>
            <p:ph type="title"/>
          </p:nvPr>
        </p:nvSpPr>
        <p:spPr/>
        <p:txBody>
          <a:bodyPr>
            <a:normAutofit/>
          </a:bodyPr>
          <a:lstStyle/>
          <a:p>
            <a:pPr algn="ctr" eaLnBrk="1" hangingPunct="1"/>
            <a:r>
              <a:rPr lang="en-US" sz="2800" dirty="0"/>
              <a:t>Device engineering: p-in-n vs. n-in-p (or n-in-n)</a:t>
            </a:r>
            <a:endParaRPr lang="en-US" sz="2000" dirty="0"/>
          </a:p>
        </p:txBody>
      </p:sp>
      <p:sp>
        <p:nvSpPr>
          <p:cNvPr id="13" name="Footer Placeholder 2"/>
          <p:cNvSpPr>
            <a:spLocks noGrp="1"/>
          </p:cNvSpPr>
          <p:nvPr>
            <p:ph type="ftr" sz="quarter" idx="4294967295"/>
          </p:nvPr>
        </p:nvSpPr>
        <p:spPr/>
        <p:txBody>
          <a:bodyPr/>
          <a:lstStyle/>
          <a:p>
            <a:pPr>
              <a:defRPr/>
            </a:pPr>
            <a:r>
              <a:rPr lang="es-ES"/>
              <a:t>SIMDET 2023 - Michael Moll, CERN</a:t>
            </a:r>
            <a:endParaRPr lang="en-US"/>
          </a:p>
        </p:txBody>
      </p:sp>
      <p:sp>
        <p:nvSpPr>
          <p:cNvPr id="2" name="Slide Number Placeholder 1"/>
          <p:cNvSpPr>
            <a:spLocks noGrp="1"/>
          </p:cNvSpPr>
          <p:nvPr>
            <p:ph type="sldNum" sz="quarter" idx="4294967295"/>
          </p:nvPr>
        </p:nvSpPr>
        <p:spPr/>
        <p:txBody>
          <a:bodyPr/>
          <a:lstStyle/>
          <a:p>
            <a:pPr>
              <a:defRPr/>
            </a:pPr>
            <a:r>
              <a:rPr lang="en-US"/>
              <a:t>-</a:t>
            </a:r>
            <a:fld id="{C93AF233-9E46-401C-BAC8-1C138BB4085E}" type="slidenum">
              <a:rPr lang="en-US" smtClean="0"/>
              <a:pPr>
                <a:defRPr/>
              </a:pPr>
              <a:t>51</a:t>
            </a:fld>
            <a:r>
              <a:rPr lang="en-US"/>
              <a:t>-</a:t>
            </a:r>
          </a:p>
        </p:txBody>
      </p:sp>
      <p:sp>
        <p:nvSpPr>
          <p:cNvPr id="36869" name="Text Box 3"/>
          <p:cNvSpPr txBox="1">
            <a:spLocks noChangeArrowheads="1"/>
          </p:cNvSpPr>
          <p:nvPr/>
        </p:nvSpPr>
        <p:spPr bwMode="auto">
          <a:xfrm>
            <a:off x="1865313" y="4519613"/>
            <a:ext cx="3950120" cy="1077218"/>
          </a:xfrm>
          <a:prstGeom prst="rect">
            <a:avLst/>
          </a:prstGeom>
          <a:noFill/>
          <a:ln w="19050" algn="ctr">
            <a:noFill/>
            <a:miter lim="800000"/>
            <a:headEnd/>
            <a:tailEnd/>
          </a:ln>
        </p:spPr>
        <p:txBody>
          <a:bodyPr wrap="none">
            <a:spAutoFit/>
          </a:bodyPr>
          <a:lstStyle/>
          <a:p>
            <a:pPr>
              <a:spcBef>
                <a:spcPct val="50000"/>
              </a:spcBef>
            </a:pPr>
            <a:r>
              <a:rPr lang="en-GB" sz="1600" b="1" dirty="0">
                <a:solidFill>
                  <a:srgbClr val="3333FF"/>
                </a:solidFill>
              </a:rPr>
              <a:t>p-in-n silicon, under-depleted:</a:t>
            </a:r>
          </a:p>
          <a:p>
            <a:pPr>
              <a:spcBef>
                <a:spcPct val="50000"/>
              </a:spcBef>
              <a:buFontTx/>
              <a:buChar char="•"/>
            </a:pPr>
            <a:r>
              <a:rPr lang="en-GB" sz="1600" b="1" dirty="0"/>
              <a:t> Charge spread – degraded resolution</a:t>
            </a:r>
          </a:p>
          <a:p>
            <a:pPr>
              <a:spcBef>
                <a:spcPct val="50000"/>
              </a:spcBef>
              <a:buFontTx/>
              <a:buChar char="•"/>
            </a:pPr>
            <a:r>
              <a:rPr lang="en-GB" sz="1600" b="1" dirty="0"/>
              <a:t> Charge loss – reduced CCE</a:t>
            </a:r>
          </a:p>
        </p:txBody>
      </p:sp>
      <p:sp>
        <p:nvSpPr>
          <p:cNvPr id="36870" name="Text Box 4"/>
          <p:cNvSpPr txBox="1">
            <a:spLocks noChangeArrowheads="1"/>
          </p:cNvSpPr>
          <p:nvPr/>
        </p:nvSpPr>
        <p:spPr bwMode="auto">
          <a:xfrm>
            <a:off x="1574800" y="1628776"/>
            <a:ext cx="1371600" cy="396875"/>
          </a:xfrm>
          <a:prstGeom prst="rect">
            <a:avLst/>
          </a:prstGeom>
          <a:noFill/>
          <a:ln w="9525">
            <a:noFill/>
            <a:miter lim="800000"/>
            <a:headEnd/>
            <a:tailEnd/>
          </a:ln>
        </p:spPr>
        <p:txBody>
          <a:bodyPr>
            <a:spAutoFit/>
          </a:bodyPr>
          <a:lstStyle/>
          <a:p>
            <a:pPr eaLnBrk="0" hangingPunct="0">
              <a:spcBef>
                <a:spcPct val="50000"/>
              </a:spcBef>
            </a:pPr>
            <a:r>
              <a:rPr lang="en-US" sz="2000" b="1" dirty="0" err="1">
                <a:solidFill>
                  <a:srgbClr val="3333FF"/>
                </a:solidFill>
                <a:latin typeface="Verdana" pitchFamily="34" charset="0"/>
              </a:rPr>
              <a:t>p</a:t>
            </a:r>
            <a:r>
              <a:rPr lang="en-US" sz="2000" b="1" baseline="30000" dirty="0" err="1">
                <a:solidFill>
                  <a:srgbClr val="3333FF"/>
                </a:solidFill>
                <a:latin typeface="Verdana" pitchFamily="34" charset="0"/>
              </a:rPr>
              <a:t>+</a:t>
            </a:r>
            <a:r>
              <a:rPr lang="en-US" sz="2000" b="1" dirty="0" err="1">
                <a:solidFill>
                  <a:srgbClr val="3333FF"/>
                </a:solidFill>
                <a:latin typeface="Verdana" pitchFamily="34" charset="0"/>
              </a:rPr>
              <a:t>in-n</a:t>
            </a:r>
            <a:endParaRPr lang="en-US" sz="2000" b="1" dirty="0">
              <a:solidFill>
                <a:srgbClr val="3333FF"/>
              </a:solidFill>
              <a:latin typeface="Verdana" pitchFamily="34" charset="0"/>
            </a:endParaRPr>
          </a:p>
        </p:txBody>
      </p:sp>
      <p:sp>
        <p:nvSpPr>
          <p:cNvPr id="36872" name="Text Box 6"/>
          <p:cNvSpPr txBox="1">
            <a:spLocks noChangeArrowheads="1"/>
          </p:cNvSpPr>
          <p:nvPr/>
        </p:nvSpPr>
        <p:spPr bwMode="auto">
          <a:xfrm>
            <a:off x="6070600" y="4513264"/>
            <a:ext cx="4191000" cy="1436687"/>
          </a:xfrm>
          <a:prstGeom prst="rect">
            <a:avLst/>
          </a:prstGeom>
          <a:noFill/>
          <a:ln w="19050" algn="ctr">
            <a:noFill/>
            <a:miter lim="800000"/>
            <a:headEnd/>
            <a:tailEnd/>
          </a:ln>
        </p:spPr>
        <p:txBody>
          <a:bodyPr>
            <a:spAutoFit/>
          </a:bodyPr>
          <a:lstStyle/>
          <a:p>
            <a:pPr>
              <a:spcBef>
                <a:spcPct val="50000"/>
              </a:spcBef>
            </a:pPr>
            <a:r>
              <a:rPr lang="en-GB" sz="1600" b="1" dirty="0">
                <a:solidFill>
                  <a:srgbClr val="3333FF"/>
                </a:solidFill>
              </a:rPr>
              <a:t>n-in-p silicon, under-depleted:</a:t>
            </a:r>
          </a:p>
          <a:p>
            <a:pPr>
              <a:spcBef>
                <a:spcPct val="50000"/>
              </a:spcBef>
              <a:buFontTx/>
              <a:buChar char="•"/>
            </a:pPr>
            <a:r>
              <a:rPr lang="en-GB" sz="1600" b="1" dirty="0"/>
              <a:t>Limited loss in CCE</a:t>
            </a:r>
          </a:p>
          <a:p>
            <a:pPr>
              <a:spcBef>
                <a:spcPct val="50000"/>
              </a:spcBef>
              <a:buFontTx/>
              <a:buChar char="•"/>
            </a:pPr>
            <a:r>
              <a:rPr lang="en-GB" sz="1600" b="1" dirty="0"/>
              <a:t>Less degradation with under-depletion</a:t>
            </a:r>
          </a:p>
          <a:p>
            <a:pPr>
              <a:spcBef>
                <a:spcPct val="50000"/>
              </a:spcBef>
              <a:buFontTx/>
              <a:buChar char="•"/>
            </a:pPr>
            <a:r>
              <a:rPr lang="en-GB" sz="1600" b="1" dirty="0"/>
              <a:t>Collect electrons (3 x faster than holes)</a:t>
            </a:r>
          </a:p>
        </p:txBody>
      </p:sp>
      <p:sp>
        <p:nvSpPr>
          <p:cNvPr id="36873" name="Text Box 7"/>
          <p:cNvSpPr txBox="1">
            <a:spLocks noChangeArrowheads="1"/>
          </p:cNvSpPr>
          <p:nvPr/>
        </p:nvSpPr>
        <p:spPr bwMode="auto">
          <a:xfrm>
            <a:off x="5846763" y="1592264"/>
            <a:ext cx="1371600" cy="396875"/>
          </a:xfrm>
          <a:prstGeom prst="rect">
            <a:avLst/>
          </a:prstGeom>
          <a:noFill/>
          <a:ln w="9525">
            <a:noFill/>
            <a:miter lim="800000"/>
            <a:headEnd/>
            <a:tailEnd/>
          </a:ln>
        </p:spPr>
        <p:txBody>
          <a:bodyPr>
            <a:spAutoFit/>
          </a:bodyPr>
          <a:lstStyle/>
          <a:p>
            <a:pPr eaLnBrk="0" hangingPunct="0">
              <a:spcBef>
                <a:spcPct val="50000"/>
              </a:spcBef>
            </a:pPr>
            <a:r>
              <a:rPr lang="en-US" sz="2000" b="1" dirty="0" err="1">
                <a:solidFill>
                  <a:srgbClr val="3333FF"/>
                </a:solidFill>
                <a:latin typeface="Verdana" pitchFamily="34" charset="0"/>
              </a:rPr>
              <a:t>n</a:t>
            </a:r>
            <a:r>
              <a:rPr lang="en-US" sz="2000" b="1" baseline="30000" dirty="0" err="1">
                <a:solidFill>
                  <a:srgbClr val="3333FF"/>
                </a:solidFill>
                <a:latin typeface="Verdana" pitchFamily="34" charset="0"/>
              </a:rPr>
              <a:t>+</a:t>
            </a:r>
            <a:r>
              <a:rPr lang="en-US" sz="2000" b="1" dirty="0" err="1">
                <a:solidFill>
                  <a:srgbClr val="3333FF"/>
                </a:solidFill>
                <a:latin typeface="Verdana" pitchFamily="34" charset="0"/>
              </a:rPr>
              <a:t>in-p</a:t>
            </a:r>
            <a:endParaRPr lang="en-US" sz="2000" b="1" baseline="30000" dirty="0">
              <a:solidFill>
                <a:srgbClr val="3333FF"/>
              </a:solidFill>
              <a:latin typeface="Verdana" pitchFamily="34" charset="0"/>
            </a:endParaRPr>
          </a:p>
        </p:txBody>
      </p:sp>
      <p:sp>
        <p:nvSpPr>
          <p:cNvPr id="36874" name="Text Box 8"/>
          <p:cNvSpPr txBox="1">
            <a:spLocks noChangeArrowheads="1"/>
          </p:cNvSpPr>
          <p:nvPr/>
        </p:nvSpPr>
        <p:spPr bwMode="auto">
          <a:xfrm>
            <a:off x="1758950" y="792164"/>
            <a:ext cx="4051300" cy="701675"/>
          </a:xfrm>
          <a:prstGeom prst="rect">
            <a:avLst/>
          </a:prstGeom>
          <a:noFill/>
          <a:ln w="9525" algn="ctr">
            <a:noFill/>
            <a:miter lim="800000"/>
            <a:headEnd/>
            <a:tailEnd/>
          </a:ln>
        </p:spPr>
        <p:txBody>
          <a:bodyPr>
            <a:spAutoFit/>
          </a:bodyPr>
          <a:lstStyle/>
          <a:p>
            <a:pPr algn="ctr" eaLnBrk="0" hangingPunct="0">
              <a:spcBef>
                <a:spcPct val="50000"/>
              </a:spcBef>
            </a:pPr>
            <a:r>
              <a:rPr lang="en-US" sz="2000" b="1" dirty="0">
                <a:latin typeface="Times New Roman" pitchFamily="18" charset="0"/>
              </a:rPr>
              <a:t>n-type silicon after high </a:t>
            </a:r>
            <a:r>
              <a:rPr lang="en-US" sz="2000" b="1" dirty="0" err="1">
                <a:latin typeface="Times New Roman" pitchFamily="18" charset="0"/>
              </a:rPr>
              <a:t>fluences</a:t>
            </a:r>
            <a:r>
              <a:rPr lang="en-US" sz="2000" b="1" dirty="0">
                <a:latin typeface="Times New Roman" pitchFamily="18" charset="0"/>
              </a:rPr>
              <a:t>:</a:t>
            </a:r>
            <a:br>
              <a:rPr lang="en-US" sz="2000" b="1" dirty="0">
                <a:latin typeface="Times New Roman" pitchFamily="18" charset="0"/>
              </a:rPr>
            </a:br>
            <a:r>
              <a:rPr lang="en-US" sz="2000" dirty="0">
                <a:latin typeface="Times New Roman" pitchFamily="18" charset="0"/>
              </a:rPr>
              <a:t>(type inverted)</a:t>
            </a:r>
          </a:p>
        </p:txBody>
      </p:sp>
      <p:sp>
        <p:nvSpPr>
          <p:cNvPr id="36875" name="Text Box 9"/>
          <p:cNvSpPr txBox="1">
            <a:spLocks noChangeArrowheads="1"/>
          </p:cNvSpPr>
          <p:nvPr/>
        </p:nvSpPr>
        <p:spPr bwMode="auto">
          <a:xfrm>
            <a:off x="6096000" y="773114"/>
            <a:ext cx="4051300" cy="701675"/>
          </a:xfrm>
          <a:prstGeom prst="rect">
            <a:avLst/>
          </a:prstGeom>
          <a:noFill/>
          <a:ln w="9525" algn="ctr">
            <a:noFill/>
            <a:miter lim="800000"/>
            <a:headEnd/>
            <a:tailEnd/>
          </a:ln>
        </p:spPr>
        <p:txBody>
          <a:bodyPr>
            <a:spAutoFit/>
          </a:bodyPr>
          <a:lstStyle/>
          <a:p>
            <a:pPr algn="ctr" eaLnBrk="0" hangingPunct="0">
              <a:spcBef>
                <a:spcPct val="50000"/>
              </a:spcBef>
            </a:pPr>
            <a:r>
              <a:rPr lang="en-US" sz="2000" b="1" dirty="0">
                <a:latin typeface="Times New Roman" pitchFamily="18" charset="0"/>
              </a:rPr>
              <a:t>p-type silicon after high </a:t>
            </a:r>
            <a:r>
              <a:rPr lang="en-US" sz="2000" b="1" dirty="0" err="1">
                <a:latin typeface="Times New Roman" pitchFamily="18" charset="0"/>
              </a:rPr>
              <a:t>fluences</a:t>
            </a:r>
            <a:r>
              <a:rPr lang="en-US" sz="2000" b="1" dirty="0">
                <a:latin typeface="Times New Roman" pitchFamily="18" charset="0"/>
              </a:rPr>
              <a:t>:</a:t>
            </a:r>
            <a:br>
              <a:rPr lang="en-US" sz="2000" b="1" dirty="0">
                <a:latin typeface="Times New Roman" pitchFamily="18" charset="0"/>
              </a:rPr>
            </a:br>
            <a:r>
              <a:rPr lang="en-US" sz="2000" dirty="0">
                <a:latin typeface="Times New Roman" pitchFamily="18" charset="0"/>
              </a:rPr>
              <a:t>(still p-type)</a:t>
            </a:r>
          </a:p>
        </p:txBody>
      </p:sp>
      <p:sp>
        <p:nvSpPr>
          <p:cNvPr id="36876" name="Text Box 10"/>
          <p:cNvSpPr txBox="1">
            <a:spLocks noChangeArrowheads="1"/>
          </p:cNvSpPr>
          <p:nvPr/>
        </p:nvSpPr>
        <p:spPr bwMode="auto">
          <a:xfrm>
            <a:off x="361435" y="5463481"/>
            <a:ext cx="11100315" cy="1077218"/>
          </a:xfrm>
          <a:prstGeom prst="rect">
            <a:avLst/>
          </a:prstGeom>
          <a:noFill/>
          <a:ln w="9525" algn="ctr">
            <a:noFill/>
            <a:miter lim="800000"/>
            <a:headEnd/>
            <a:tailEnd/>
          </a:ln>
        </p:spPr>
        <p:txBody>
          <a:bodyPr wrap="square">
            <a:spAutoFit/>
          </a:bodyPr>
          <a:lstStyle/>
          <a:p>
            <a:pPr eaLnBrk="0" hangingPunct="0">
              <a:spcBef>
                <a:spcPct val="50000"/>
              </a:spcBef>
            </a:pPr>
            <a:r>
              <a:rPr lang="en-US" sz="1600" i="1" dirty="0">
                <a:solidFill>
                  <a:srgbClr val="FF0000"/>
                </a:solidFill>
              </a:rPr>
              <a:t>Comments:</a:t>
            </a:r>
            <a:br>
              <a:rPr lang="en-US" sz="1600" i="1" dirty="0">
                <a:solidFill>
                  <a:srgbClr val="FF0000"/>
                </a:solidFill>
              </a:rPr>
            </a:br>
            <a:r>
              <a:rPr lang="en-US" sz="1600" i="1" dirty="0">
                <a:solidFill>
                  <a:srgbClr val="FF0000"/>
                </a:solidFill>
              </a:rPr>
              <a:t>- Instead of n-in-p also n-in-n devices could be used</a:t>
            </a:r>
            <a:br>
              <a:rPr lang="en-US" sz="1600" i="1" dirty="0">
                <a:solidFill>
                  <a:srgbClr val="FF0000"/>
                </a:solidFill>
              </a:rPr>
            </a:br>
            <a:r>
              <a:rPr lang="en-US" sz="1600" i="1" dirty="0">
                <a:solidFill>
                  <a:srgbClr val="FF0000"/>
                </a:solidFill>
              </a:rPr>
              <a:t>- </a:t>
            </a:r>
            <a:r>
              <a:rPr lang="en-US" sz="1600" b="1" i="1" dirty="0">
                <a:solidFill>
                  <a:srgbClr val="FF0000"/>
                </a:solidFill>
              </a:rPr>
              <a:t>Reality is much more complex: Usually double junctions form leading to fields at front and back! (next slide)</a:t>
            </a:r>
            <a:br>
              <a:rPr lang="en-US" sz="1600" b="1" i="1" dirty="0">
                <a:solidFill>
                  <a:srgbClr val="FF0000"/>
                </a:solidFill>
                <a:latin typeface="Times New Roman" pitchFamily="18" charset="0"/>
              </a:rPr>
            </a:br>
            <a:endParaRPr lang="en-US" sz="1600" b="1" i="1" dirty="0">
              <a:solidFill>
                <a:srgbClr val="FF0000"/>
              </a:solidFill>
              <a:latin typeface="Times New Roman" pitchFamily="18" charset="0"/>
            </a:endParaRPr>
          </a:p>
        </p:txBody>
      </p:sp>
      <p:pic>
        <p:nvPicPr>
          <p:cNvPr id="36877" name="Picture 11" descr="n-in-p-strip"/>
          <p:cNvPicPr>
            <a:picLocks noChangeAspect="1" noChangeArrowheads="1"/>
          </p:cNvPicPr>
          <p:nvPr/>
        </p:nvPicPr>
        <p:blipFill>
          <a:blip r:embed="rId3" cstate="print"/>
          <a:srcRect/>
          <a:stretch>
            <a:fillRect/>
          </a:stretch>
        </p:blipFill>
        <p:spPr bwMode="auto">
          <a:xfrm>
            <a:off x="6270625" y="1327150"/>
            <a:ext cx="4368800" cy="3136900"/>
          </a:xfrm>
          <a:prstGeom prst="rect">
            <a:avLst/>
          </a:prstGeom>
          <a:noFill/>
          <a:ln w="9525">
            <a:noFill/>
            <a:miter lim="800000"/>
            <a:headEnd/>
            <a:tailEnd/>
          </a:ln>
        </p:spPr>
      </p:pic>
      <p:sp>
        <p:nvSpPr>
          <p:cNvPr id="4" name="Date Placeholder 3"/>
          <p:cNvSpPr>
            <a:spLocks noGrp="1"/>
          </p:cNvSpPr>
          <p:nvPr>
            <p:ph type="dt" sz="half" idx="2"/>
          </p:nvPr>
        </p:nvSpPr>
        <p:spPr/>
        <p:txBody>
          <a:bodyPr/>
          <a:lstStyle/>
          <a:p>
            <a:r>
              <a:rPr lang="en-001"/>
              <a:t>22.11.2023</a:t>
            </a:r>
            <a:endParaRPr lang="en-US" dirty="0"/>
          </a:p>
        </p:txBody>
      </p:sp>
      <p:pic>
        <p:nvPicPr>
          <p:cNvPr id="5" name="Picture 4">
            <a:extLst>
              <a:ext uri="{FF2B5EF4-FFF2-40B4-BE49-F238E27FC236}">
                <a16:creationId xmlns:a16="http://schemas.microsoft.com/office/drawing/2014/main" id="{44492D1D-B8B2-0A7A-8450-1DD0FE99B1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300"/>
          <a:stretch/>
        </p:blipFill>
        <p:spPr>
          <a:xfrm>
            <a:off x="-1" y="0"/>
            <a:ext cx="1355121" cy="773114"/>
          </a:xfrm>
          <a:prstGeom prst="rect">
            <a:avLst/>
          </a:prstGeom>
        </p:spPr>
      </p:pic>
    </p:spTree>
    <p:extLst>
      <p:ext uri="{BB962C8B-B14F-4D97-AF65-F5344CB8AC3E}">
        <p14:creationId xmlns:p14="http://schemas.microsoft.com/office/powerpoint/2010/main" val="2877812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4294967295"/>
          </p:nvPr>
        </p:nvSpPr>
        <p:spPr/>
        <p:txBody>
          <a:bodyPr/>
          <a:lstStyle/>
          <a:p>
            <a:r>
              <a:rPr lang="es-ES" altLang="en-US"/>
              <a:t>SIMDET 2023 - Michael Moll, CERN</a:t>
            </a:r>
            <a:endParaRPr lang="en-US" altLang="en-US"/>
          </a:p>
        </p:txBody>
      </p:sp>
      <p:sp>
        <p:nvSpPr>
          <p:cNvPr id="1025029" name="Rectangle 5"/>
          <p:cNvSpPr>
            <a:spLocks noGrp="1" noChangeArrowheads="1"/>
          </p:cNvSpPr>
          <p:nvPr>
            <p:ph type="title"/>
          </p:nvPr>
        </p:nvSpPr>
        <p:spPr>
          <a:xfrm>
            <a:off x="2495551" y="53975"/>
            <a:ext cx="7245855" cy="641350"/>
          </a:xfrm>
        </p:spPr>
        <p:txBody>
          <a:bodyPr>
            <a:normAutofit/>
          </a:bodyPr>
          <a:lstStyle/>
          <a:p>
            <a:r>
              <a:rPr lang="en-US" altLang="en-US" sz="2800" dirty="0"/>
              <a:t>E-Field after irradiation: </a:t>
            </a:r>
            <a:r>
              <a:rPr lang="en-US" altLang="en-US" sz="2800" i="1" dirty="0"/>
              <a:t>“double junctions”</a:t>
            </a:r>
            <a:r>
              <a:rPr lang="en-US" altLang="en-US" sz="2800" dirty="0"/>
              <a:t> </a:t>
            </a:r>
            <a:endParaRPr lang="en-US" altLang="en-US" sz="2000" dirty="0"/>
          </a:p>
        </p:txBody>
      </p:sp>
      <p:sp>
        <p:nvSpPr>
          <p:cNvPr id="1025033" name="Text Box 9"/>
          <p:cNvSpPr txBox="1">
            <a:spLocks noChangeArrowheads="1"/>
          </p:cNvSpPr>
          <p:nvPr/>
        </p:nvSpPr>
        <p:spPr bwMode="auto">
          <a:xfrm>
            <a:off x="4595709" y="894920"/>
            <a:ext cx="4051300" cy="523220"/>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lgn="ctr">
                <a:solidFill>
                  <a:srgbClr val="FF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dirty="0"/>
              <a:t>n-in-p sensor still “p-type” (i.e. highest field at front electrode) after high level of radiation</a:t>
            </a:r>
          </a:p>
        </p:txBody>
      </p:sp>
      <p:sp>
        <p:nvSpPr>
          <p:cNvPr id="1025037" name="Rectangle 13"/>
          <p:cNvSpPr>
            <a:spLocks noGrp="1" noChangeArrowheads="1"/>
          </p:cNvSpPr>
          <p:nvPr>
            <p:ph type="body" idx="1"/>
          </p:nvPr>
        </p:nvSpPr>
        <p:spPr>
          <a:xfrm>
            <a:off x="231228" y="853638"/>
            <a:ext cx="4842030" cy="468595"/>
          </a:xfrm>
          <a:noFill/>
          <a:ln/>
        </p:spPr>
        <p:txBody>
          <a:bodyPr>
            <a:normAutofit/>
          </a:bodyPr>
          <a:lstStyle/>
          <a:p>
            <a:r>
              <a:rPr lang="en-US" altLang="en-US" dirty="0"/>
              <a:t>Investigation by measurement</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sp>
        <p:nvSpPr>
          <p:cNvPr id="3" name="Slide Number Placeholder 2"/>
          <p:cNvSpPr>
            <a:spLocks noGrp="1"/>
          </p:cNvSpPr>
          <p:nvPr>
            <p:ph type="sldNum" sz="quarter" idx="4294967295"/>
          </p:nvPr>
        </p:nvSpPr>
        <p:spPr/>
        <p:txBody>
          <a:bodyPr/>
          <a:lstStyle/>
          <a:p>
            <a:r>
              <a:rPr lang="en-GB"/>
              <a:t>-</a:t>
            </a:r>
            <a:fld id="{4BC41057-E5DD-4345-B334-EB94862F885B}" type="slidenum">
              <a:rPr lang="en-GB" smtClean="0"/>
              <a:pPr/>
              <a:t>52</a:t>
            </a:fld>
            <a:r>
              <a:rPr lang="en-GB"/>
              <a:t>-</a:t>
            </a:r>
            <a:endParaRPr lang="en-GB"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953" y="1402721"/>
            <a:ext cx="3406780" cy="2089911"/>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15" name="Right Arrow 14"/>
          <p:cNvSpPr/>
          <p:nvPr/>
        </p:nvSpPr>
        <p:spPr>
          <a:xfrm>
            <a:off x="4362134" y="2488741"/>
            <a:ext cx="584358" cy="184986"/>
          </a:xfrm>
          <a:prstGeom prst="rightArrow">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3"/>
          <p:cNvSpPr txBox="1">
            <a:spLocks noChangeArrowheads="1"/>
          </p:cNvSpPr>
          <p:nvPr/>
        </p:nvSpPr>
        <p:spPr>
          <a:xfrm>
            <a:off x="319385" y="3708225"/>
            <a:ext cx="8802687" cy="483738"/>
          </a:xfrm>
          <a:prstGeom prst="rect">
            <a:avLst/>
          </a:prstGeom>
          <a:noFill/>
          <a:ln/>
        </p:spPr>
        <p:txBody>
          <a:bodyPr vert="horz">
            <a:normAutofit/>
          </a:bodyPr>
          <a:lstStyle>
            <a:lvl1pPr marL="182563" indent="-146050">
              <a:spcBef>
                <a:spcPct val="20000"/>
              </a:spcBef>
              <a:buClr>
                <a:schemeClr val="tx1"/>
              </a:buClr>
              <a:buSzPct val="80000"/>
              <a:buFont typeface="Arial"/>
              <a:buChar char="•"/>
              <a:defRPr kumimoji="0" sz="2400"/>
            </a:lvl1pPr>
            <a:lvl2pPr marL="449263" indent="-182563">
              <a:spcBef>
                <a:spcPct val="20000"/>
              </a:spcBef>
              <a:buClr>
                <a:srgbClr val="000000"/>
              </a:buClr>
              <a:buSzPct val="90000"/>
              <a:buFont typeface="Arial"/>
              <a:buChar char="•"/>
              <a:defRPr kumimoji="0" sz="2000">
                <a:solidFill>
                  <a:srgbClr val="000000"/>
                </a:solidFill>
              </a:defRPr>
            </a:lvl2pPr>
            <a:lvl3pPr marL="623888" indent="-174625">
              <a:spcBef>
                <a:spcPct val="20000"/>
              </a:spcBef>
              <a:buClr>
                <a:schemeClr val="tx1"/>
              </a:buClr>
              <a:buSzPct val="85000"/>
              <a:buFont typeface="Arial"/>
              <a:buChar char="•"/>
              <a:defRPr kumimoji="0"/>
            </a:lvl3pPr>
            <a:lvl4pPr marL="806450" indent="-182563">
              <a:spcBef>
                <a:spcPct val="20000"/>
              </a:spcBef>
              <a:buClr>
                <a:srgbClr val="000000"/>
              </a:buClr>
              <a:buSzPct val="90000"/>
              <a:buFont typeface="Arial"/>
              <a:buChar char="•"/>
              <a:defRPr kumimoji="0">
                <a:solidFill>
                  <a:srgbClr val="000000"/>
                </a:solidFill>
              </a:defRPr>
            </a:lvl4pPr>
            <a:lvl5pPr marL="989013" indent="-182563">
              <a:spcBef>
                <a:spcPct val="20000"/>
              </a:spcBef>
              <a:buClr>
                <a:schemeClr val="tx1"/>
              </a:buClr>
              <a:buSzPct val="100000"/>
              <a:buFont typeface="Arial"/>
              <a:buChar char="•"/>
              <a:defRPr kumimoji="0"/>
            </a:lvl5pPr>
            <a:lvl6pPr marL="1700784" indent="-182880">
              <a:spcBef>
                <a:spcPct val="20000"/>
              </a:spcBef>
              <a:buClr>
                <a:schemeClr val="accent5"/>
              </a:buClr>
              <a:buFont typeface="Arial"/>
              <a:buChar char="-"/>
              <a:defRPr kumimoji="0" sz="2000" baseline="0"/>
            </a:lvl6pPr>
            <a:lvl7pPr marL="1920240" indent="-182880">
              <a:spcBef>
                <a:spcPct val="20000"/>
              </a:spcBef>
              <a:buClr>
                <a:schemeClr val="accent6"/>
              </a:buClr>
              <a:buSzPct val="100000"/>
              <a:buFont typeface="Arial"/>
              <a:buChar char="•"/>
              <a:defRPr kumimoji="0" baseline="0"/>
            </a:lvl7pPr>
            <a:lvl8pPr marL="2139696" indent="-182880">
              <a:spcBef>
                <a:spcPct val="20000"/>
              </a:spcBef>
              <a:buClr>
                <a:schemeClr val="accent6"/>
              </a:buClr>
              <a:buFont typeface="Arial"/>
              <a:buChar char="▪"/>
              <a:defRPr kumimoji="0" sz="1600"/>
            </a:lvl8pPr>
            <a:lvl9pPr marL="2331720" indent="-182880">
              <a:spcBef>
                <a:spcPct val="20000"/>
              </a:spcBef>
              <a:buClr>
                <a:schemeClr val="accent6"/>
              </a:buClr>
              <a:buFont typeface="Arial"/>
              <a:buChar char="•"/>
              <a:defRPr kumimoji="0" sz="1600"/>
            </a:lvl9pPr>
          </a:lstStyle>
          <a:p>
            <a:r>
              <a:rPr lang="en-GB" altLang="en-US" dirty="0"/>
              <a:t>Dominant junction close to n+ readout strip for FZ n-in-p</a:t>
            </a:r>
          </a:p>
          <a:p>
            <a:endParaRPr lang="en-GB" altLang="en-US" dirty="0"/>
          </a:p>
        </p:txBody>
      </p:sp>
      <p:pic>
        <p:nvPicPr>
          <p:cNvPr id="2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l="7433" t="22534" r="5154" b="8804"/>
          <a:stretch>
            <a:fillRect/>
          </a:stretch>
        </p:blipFill>
        <p:spPr bwMode="auto">
          <a:xfrm>
            <a:off x="5265353" y="4094926"/>
            <a:ext cx="3120046" cy="2267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 name="Group 24"/>
          <p:cNvGrpSpPr/>
          <p:nvPr/>
        </p:nvGrpSpPr>
        <p:grpSpPr>
          <a:xfrm>
            <a:off x="961525" y="4178421"/>
            <a:ext cx="3290512" cy="2301683"/>
            <a:chOff x="382587" y="1538790"/>
            <a:chExt cx="4368801" cy="3150685"/>
          </a:xfrm>
        </p:grpSpPr>
        <p:sp>
          <p:nvSpPr>
            <p:cNvPr id="26" name="Rectangle 25"/>
            <p:cNvSpPr/>
            <p:nvPr/>
          </p:nvSpPr>
          <p:spPr>
            <a:xfrm>
              <a:off x="382587" y="2393885"/>
              <a:ext cx="3424327" cy="945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p:cNvGrpSpPr/>
            <p:nvPr/>
          </p:nvGrpSpPr>
          <p:grpSpPr>
            <a:xfrm>
              <a:off x="382587" y="1538790"/>
              <a:ext cx="4368801" cy="3150685"/>
              <a:chOff x="382587" y="1538790"/>
              <a:chExt cx="4368801" cy="3150685"/>
            </a:xfrm>
          </p:grpSpPr>
          <p:pic>
            <p:nvPicPr>
              <p:cNvPr id="28" name="Picture 11" descr="n-in-p-stri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88" y="1552575"/>
                <a:ext cx="4368800" cy="3136900"/>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Rectangle 9"/>
              <p:cNvSpPr>
                <a:spLocks noChangeArrowheads="1"/>
              </p:cNvSpPr>
              <p:nvPr/>
            </p:nvSpPr>
            <p:spPr bwMode="auto">
              <a:xfrm>
                <a:off x="382587" y="3699030"/>
                <a:ext cx="3424327" cy="166870"/>
              </a:xfrm>
              <a:prstGeom prst="rect">
                <a:avLst/>
              </a:prstGeom>
              <a:solidFill>
                <a:schemeClr val="bg1"/>
              </a:solidFill>
              <a:ln w="9525">
                <a:solidFill>
                  <a:schemeClr val="tx1"/>
                </a:solidFill>
                <a:miter lim="800000"/>
                <a:headEnd/>
                <a:tailEnd/>
              </a:ln>
            </p:spPr>
            <p:txBody>
              <a:bodyPr wrap="none" anchor="ctr"/>
              <a:lstStyle/>
              <a:p>
                <a:endParaRPr lang="en-US" sz="3200" b="1">
                  <a:solidFill>
                    <a:schemeClr val="tx2"/>
                  </a:solidFill>
                  <a:latin typeface="Times New Roman" pitchFamily="18" charset="0"/>
                </a:endParaRPr>
              </a:p>
            </p:txBody>
          </p:sp>
          <p:cxnSp>
            <p:nvCxnSpPr>
              <p:cNvPr id="30" name="Straight Connector 29"/>
              <p:cNvCxnSpPr/>
              <p:nvPr/>
            </p:nvCxnSpPr>
            <p:spPr bwMode="auto">
              <a:xfrm>
                <a:off x="1331640" y="1538790"/>
                <a:ext cx="270030" cy="283531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pic>
        <p:nvPicPr>
          <p:cNvPr id="5" name="Picture 4"/>
          <p:cNvPicPr>
            <a:picLocks noChangeAspect="1"/>
          </p:cNvPicPr>
          <p:nvPr/>
        </p:nvPicPr>
        <p:blipFill>
          <a:blip r:embed="rId6"/>
          <a:stretch>
            <a:fillRect/>
          </a:stretch>
        </p:blipFill>
        <p:spPr>
          <a:xfrm>
            <a:off x="4987625" y="1418140"/>
            <a:ext cx="3267467" cy="2257531"/>
          </a:xfrm>
          <a:prstGeom prst="rect">
            <a:avLst/>
          </a:prstGeom>
        </p:spPr>
      </p:pic>
      <p:sp>
        <p:nvSpPr>
          <p:cNvPr id="6" name="TextBox 5"/>
          <p:cNvSpPr txBox="1"/>
          <p:nvPr/>
        </p:nvSpPr>
        <p:spPr>
          <a:xfrm rot="16200000">
            <a:off x="6265954" y="1340441"/>
            <a:ext cx="4500500" cy="261610"/>
          </a:xfrm>
          <a:prstGeom prst="rect">
            <a:avLst/>
          </a:prstGeom>
          <a:noFill/>
        </p:spPr>
        <p:txBody>
          <a:bodyPr wrap="square" rtlCol="0">
            <a:spAutoFit/>
          </a:bodyPr>
          <a:lstStyle/>
          <a:p>
            <a:r>
              <a:rPr lang="en-GB" sz="1100" dirty="0"/>
              <a:t>[</a:t>
            </a:r>
            <a:r>
              <a:rPr lang="en-GB" sz="1100" dirty="0" err="1"/>
              <a:t>G.Kramberger</a:t>
            </a:r>
            <a:r>
              <a:rPr lang="en-GB" sz="1100" dirty="0"/>
              <a:t> et al, 2014 JINST 9 P10016]</a:t>
            </a:r>
          </a:p>
        </p:txBody>
      </p:sp>
      <p:sp>
        <p:nvSpPr>
          <p:cNvPr id="2" name="Date Placeholder 1"/>
          <p:cNvSpPr>
            <a:spLocks noGrp="1"/>
          </p:cNvSpPr>
          <p:nvPr>
            <p:ph type="dt" sz="half" idx="2"/>
          </p:nvPr>
        </p:nvSpPr>
        <p:spPr/>
        <p:txBody>
          <a:bodyPr/>
          <a:lstStyle/>
          <a:p>
            <a:r>
              <a:rPr lang="en-001"/>
              <a:t>22.11.2023</a:t>
            </a:r>
            <a:endParaRPr lang="en-US" dirty="0"/>
          </a:p>
        </p:txBody>
      </p:sp>
      <p:pic>
        <p:nvPicPr>
          <p:cNvPr id="4" name="Picture 3">
            <a:extLst>
              <a:ext uri="{FF2B5EF4-FFF2-40B4-BE49-F238E27FC236}">
                <a16:creationId xmlns:a16="http://schemas.microsoft.com/office/drawing/2014/main" id="{D6988665-1B7B-3080-7DB2-66161BB4C0D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9300"/>
          <a:stretch/>
        </p:blipFill>
        <p:spPr>
          <a:xfrm>
            <a:off x="-1" y="0"/>
            <a:ext cx="1355121" cy="773114"/>
          </a:xfrm>
          <a:prstGeom prst="rect">
            <a:avLst/>
          </a:prstGeom>
        </p:spPr>
      </p:pic>
      <p:grpSp>
        <p:nvGrpSpPr>
          <p:cNvPr id="40" name="Group 39">
            <a:extLst>
              <a:ext uri="{FF2B5EF4-FFF2-40B4-BE49-F238E27FC236}">
                <a16:creationId xmlns:a16="http://schemas.microsoft.com/office/drawing/2014/main" id="{1820EF07-D96C-1229-71F4-9AD2B2819C27}"/>
              </a:ext>
            </a:extLst>
          </p:cNvPr>
          <p:cNvGrpSpPr/>
          <p:nvPr/>
        </p:nvGrpSpPr>
        <p:grpSpPr>
          <a:xfrm>
            <a:off x="8972550" y="767531"/>
            <a:ext cx="3302943" cy="5482185"/>
            <a:chOff x="8972550" y="767531"/>
            <a:chExt cx="3302943" cy="5482185"/>
          </a:xfrm>
        </p:grpSpPr>
        <p:sp>
          <p:nvSpPr>
            <p:cNvPr id="9" name="Rounded Rectangle 60">
              <a:extLst>
                <a:ext uri="{FF2B5EF4-FFF2-40B4-BE49-F238E27FC236}">
                  <a16:creationId xmlns:a16="http://schemas.microsoft.com/office/drawing/2014/main" id="{A6B0951A-4F56-CEC8-8D40-C57E3CC01877}"/>
                </a:ext>
              </a:extLst>
            </p:cNvPr>
            <p:cNvSpPr/>
            <p:nvPr/>
          </p:nvSpPr>
          <p:spPr>
            <a:xfrm>
              <a:off x="8972550" y="773114"/>
              <a:ext cx="3088070" cy="5476602"/>
            </a:xfrm>
            <a:prstGeom prst="roundRect">
              <a:avLst>
                <a:gd name="adj" fmla="val 5149"/>
              </a:avLst>
            </a:prstGeom>
            <a:no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0873A877-66CE-777E-DAFA-A239446AE280}"/>
                </a:ext>
              </a:extLst>
            </p:cNvPr>
            <p:cNvSpPr txBox="1"/>
            <p:nvPr/>
          </p:nvSpPr>
          <p:spPr>
            <a:xfrm>
              <a:off x="9073055" y="767531"/>
              <a:ext cx="2987565" cy="923330"/>
            </a:xfrm>
            <a:prstGeom prst="rect">
              <a:avLst/>
            </a:prstGeom>
            <a:noFill/>
          </p:spPr>
          <p:txBody>
            <a:bodyPr wrap="square" rtlCol="0">
              <a:spAutoFit/>
            </a:bodyPr>
            <a:lstStyle/>
            <a:p>
              <a:r>
                <a:rPr lang="en-US" dirty="0"/>
                <a:t>…to add more complexity</a:t>
              </a:r>
              <a:br>
                <a:rPr lang="en-US" dirty="0"/>
              </a:br>
              <a:endParaRPr lang="en-US" sz="600" dirty="0"/>
            </a:p>
            <a:p>
              <a:pPr marL="285750" indent="-285750">
                <a:buFont typeface="Arial" panose="020B0604020202020204" pitchFamily="34" charset="0"/>
                <a:buChar char="•"/>
              </a:pPr>
              <a:r>
                <a:rPr lang="en-US" sz="1400" dirty="0"/>
                <a:t>different particle irradiation </a:t>
              </a:r>
              <a:br>
                <a:rPr lang="en-US" sz="1400" dirty="0"/>
              </a:br>
              <a:r>
                <a:rPr lang="en-US" sz="1400" dirty="0"/>
                <a:t>      on identical sensors</a:t>
              </a:r>
              <a:endParaRPr lang="en-GB" sz="1400" dirty="0"/>
            </a:p>
          </p:txBody>
        </p:sp>
        <p:pic>
          <p:nvPicPr>
            <p:cNvPr id="16" name="Picture 15">
              <a:extLst>
                <a:ext uri="{FF2B5EF4-FFF2-40B4-BE49-F238E27FC236}">
                  <a16:creationId xmlns:a16="http://schemas.microsoft.com/office/drawing/2014/main" id="{68AE7220-17E1-8144-5A9C-CFFB8F4F3973}"/>
                </a:ext>
              </a:extLst>
            </p:cNvPr>
            <p:cNvPicPr>
              <a:picLocks noChangeAspect="1"/>
            </p:cNvPicPr>
            <p:nvPr/>
          </p:nvPicPr>
          <p:blipFill>
            <a:blip r:embed="rId8"/>
            <a:stretch>
              <a:fillRect/>
            </a:stretch>
          </p:blipFill>
          <p:spPr>
            <a:xfrm>
              <a:off x="9326823" y="1690861"/>
              <a:ext cx="2446232" cy="1773901"/>
            </a:xfrm>
            <a:prstGeom prst="rect">
              <a:avLst/>
            </a:prstGeom>
          </p:spPr>
        </p:pic>
        <p:pic>
          <p:nvPicPr>
            <p:cNvPr id="19" name="Picture 18">
              <a:extLst>
                <a:ext uri="{FF2B5EF4-FFF2-40B4-BE49-F238E27FC236}">
                  <a16:creationId xmlns:a16="http://schemas.microsoft.com/office/drawing/2014/main" id="{7A1B5573-7AE1-A532-311A-C1D6DF17F02B}"/>
                </a:ext>
              </a:extLst>
            </p:cNvPr>
            <p:cNvPicPr>
              <a:picLocks noChangeAspect="1"/>
            </p:cNvPicPr>
            <p:nvPr/>
          </p:nvPicPr>
          <p:blipFill>
            <a:blip r:embed="rId9"/>
            <a:stretch>
              <a:fillRect/>
            </a:stretch>
          </p:blipFill>
          <p:spPr>
            <a:xfrm>
              <a:off x="9326823" y="3778646"/>
              <a:ext cx="2552643" cy="1853012"/>
            </a:xfrm>
            <a:prstGeom prst="rect">
              <a:avLst/>
            </a:prstGeom>
          </p:spPr>
        </p:pic>
        <p:sp>
          <p:nvSpPr>
            <p:cNvPr id="20" name="TextBox 19">
              <a:extLst>
                <a:ext uri="{FF2B5EF4-FFF2-40B4-BE49-F238E27FC236}">
                  <a16:creationId xmlns:a16="http://schemas.microsoft.com/office/drawing/2014/main" id="{181CAEB6-92FE-DF17-9AF0-3BE60FDAE94E}"/>
                </a:ext>
              </a:extLst>
            </p:cNvPr>
            <p:cNvSpPr txBox="1"/>
            <p:nvPr/>
          </p:nvSpPr>
          <p:spPr>
            <a:xfrm>
              <a:off x="9449012" y="3396576"/>
              <a:ext cx="2826481" cy="276999"/>
            </a:xfrm>
            <a:prstGeom prst="rect">
              <a:avLst/>
            </a:prstGeom>
            <a:noFill/>
          </p:spPr>
          <p:txBody>
            <a:bodyPr wrap="square" rtlCol="0">
              <a:spAutoFit/>
            </a:bodyPr>
            <a:lstStyle/>
            <a:p>
              <a:r>
                <a:rPr lang="en-US" sz="1200" dirty="0"/>
                <a:t>neutron irradiated 7×10</a:t>
              </a:r>
              <a:r>
                <a:rPr lang="en-US" sz="1200" baseline="30000" dirty="0"/>
                <a:t>15</a:t>
              </a:r>
              <a:r>
                <a:rPr lang="en-US" sz="1200" dirty="0"/>
                <a:t> </a:t>
              </a:r>
              <a:r>
                <a:rPr lang="en-US" sz="1200" dirty="0" err="1"/>
                <a:t>n</a:t>
              </a:r>
              <a:r>
                <a:rPr lang="en-US" sz="1200" baseline="-25000" dirty="0" err="1"/>
                <a:t>eq</a:t>
              </a:r>
              <a:r>
                <a:rPr lang="en-US" sz="1200" dirty="0"/>
                <a:t>/cm</a:t>
              </a:r>
              <a:r>
                <a:rPr lang="en-US" sz="1200" baseline="30000" dirty="0"/>
                <a:t>2</a:t>
              </a:r>
              <a:endParaRPr lang="en-GB" sz="1200" baseline="30000" dirty="0"/>
            </a:p>
          </p:txBody>
        </p:sp>
        <p:sp>
          <p:nvSpPr>
            <p:cNvPr id="21" name="TextBox 20">
              <a:extLst>
                <a:ext uri="{FF2B5EF4-FFF2-40B4-BE49-F238E27FC236}">
                  <a16:creationId xmlns:a16="http://schemas.microsoft.com/office/drawing/2014/main" id="{3F840310-2C0C-4555-F435-D7BDCA0C2C2E}"/>
                </a:ext>
              </a:extLst>
            </p:cNvPr>
            <p:cNvSpPr txBox="1"/>
            <p:nvPr/>
          </p:nvSpPr>
          <p:spPr>
            <a:xfrm>
              <a:off x="9449012" y="5571608"/>
              <a:ext cx="2450524" cy="276999"/>
            </a:xfrm>
            <a:prstGeom prst="rect">
              <a:avLst/>
            </a:prstGeom>
            <a:noFill/>
          </p:spPr>
          <p:txBody>
            <a:bodyPr wrap="square" rtlCol="0">
              <a:spAutoFit/>
            </a:bodyPr>
            <a:lstStyle/>
            <a:p>
              <a:r>
                <a:rPr lang="en-US" sz="1200" dirty="0"/>
                <a:t>proton irradiated 7×10</a:t>
              </a:r>
              <a:r>
                <a:rPr lang="en-US" sz="1200" baseline="30000" dirty="0"/>
                <a:t>15</a:t>
              </a:r>
              <a:r>
                <a:rPr lang="en-US" sz="1200" dirty="0"/>
                <a:t> </a:t>
              </a:r>
              <a:r>
                <a:rPr lang="en-US" sz="1200" dirty="0" err="1"/>
                <a:t>n</a:t>
              </a:r>
              <a:r>
                <a:rPr lang="en-US" sz="1200" baseline="-25000" dirty="0" err="1"/>
                <a:t>eq</a:t>
              </a:r>
              <a:r>
                <a:rPr lang="en-US" sz="1200" dirty="0"/>
                <a:t>/cm</a:t>
              </a:r>
              <a:r>
                <a:rPr lang="en-US" sz="1200" baseline="30000" dirty="0"/>
                <a:t>2</a:t>
              </a:r>
              <a:endParaRPr lang="en-GB" sz="1200" baseline="30000" dirty="0"/>
            </a:p>
          </p:txBody>
        </p:sp>
        <p:cxnSp>
          <p:nvCxnSpPr>
            <p:cNvPr id="22" name="Straight Arrow Connector 21">
              <a:extLst>
                <a:ext uri="{FF2B5EF4-FFF2-40B4-BE49-F238E27FC236}">
                  <a16:creationId xmlns:a16="http://schemas.microsoft.com/office/drawing/2014/main" id="{38231CE5-60A1-3DFC-66FF-312A6FA530B1}"/>
                </a:ext>
              </a:extLst>
            </p:cNvPr>
            <p:cNvCxnSpPr>
              <a:cxnSpLocks/>
            </p:cNvCxnSpPr>
            <p:nvPr/>
          </p:nvCxnSpPr>
          <p:spPr>
            <a:xfrm flipV="1">
              <a:off x="10160000" y="1835150"/>
              <a:ext cx="431800" cy="1200150"/>
            </a:xfrm>
            <a:prstGeom prst="straightConnector1">
              <a:avLst/>
            </a:prstGeom>
            <a:ln w="190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240B2C3-4C26-D1E9-D716-0DED68FB9726}"/>
                </a:ext>
              </a:extLst>
            </p:cNvPr>
            <p:cNvCxnSpPr>
              <a:cxnSpLocks/>
            </p:cNvCxnSpPr>
            <p:nvPr/>
          </p:nvCxnSpPr>
          <p:spPr>
            <a:xfrm flipH="1" flipV="1">
              <a:off x="10771141" y="3956050"/>
              <a:ext cx="142694" cy="1066800"/>
            </a:xfrm>
            <a:prstGeom prst="straightConnector1">
              <a:avLst/>
            </a:prstGeom>
            <a:ln w="190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E8C432B-425F-E35E-72C0-C16D7067CE48}"/>
                </a:ext>
              </a:extLst>
            </p:cNvPr>
            <p:cNvSpPr txBox="1"/>
            <p:nvPr/>
          </p:nvSpPr>
          <p:spPr>
            <a:xfrm>
              <a:off x="9130756" y="5879683"/>
              <a:ext cx="2929864" cy="230832"/>
            </a:xfrm>
            <a:prstGeom prst="rect">
              <a:avLst/>
            </a:prstGeom>
            <a:noFill/>
          </p:spPr>
          <p:txBody>
            <a:bodyPr wrap="square" rtlCol="0">
              <a:spAutoFit/>
            </a:bodyPr>
            <a:lstStyle/>
            <a:p>
              <a:r>
                <a:rPr lang="en-US" sz="900" dirty="0">
                  <a:solidFill>
                    <a:srgbClr val="000000"/>
                  </a:solidFill>
                </a:rPr>
                <a:t>[</a:t>
              </a:r>
              <a:r>
                <a:rPr lang="en-US" sz="900" dirty="0" err="1">
                  <a:solidFill>
                    <a:srgbClr val="000000"/>
                  </a:solidFill>
                </a:rPr>
                <a:t>S.Pape</a:t>
              </a:r>
              <a:r>
                <a:rPr lang="en-US" sz="900" dirty="0">
                  <a:solidFill>
                    <a:srgbClr val="000000"/>
                  </a:solidFill>
                </a:rPr>
                <a:t>, 43</a:t>
              </a:r>
              <a:r>
                <a:rPr lang="en-US" sz="900" baseline="30000" dirty="0">
                  <a:solidFill>
                    <a:srgbClr val="000000"/>
                  </a:solidFill>
                </a:rPr>
                <a:t>rd</a:t>
              </a:r>
              <a:r>
                <a:rPr lang="en-US" sz="900" dirty="0">
                  <a:solidFill>
                    <a:srgbClr val="000000"/>
                  </a:solidFill>
                </a:rPr>
                <a:t> RD50 Workshop, 29. November 2023]</a:t>
              </a:r>
              <a:endParaRPr lang="en-GB" sz="900" baseline="30000" dirty="0">
                <a:solidFill>
                  <a:srgbClr val="000000"/>
                </a:solidFill>
              </a:endParaRPr>
            </a:p>
          </p:txBody>
        </p:sp>
      </p:grpSp>
    </p:spTree>
    <p:extLst>
      <p:ext uri="{BB962C8B-B14F-4D97-AF65-F5344CB8AC3E}">
        <p14:creationId xmlns:p14="http://schemas.microsoft.com/office/powerpoint/2010/main" val="33138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Double Junction</a:t>
            </a:r>
            <a:endParaRPr lang="en-GB" dirty="0"/>
          </a:p>
        </p:txBody>
      </p:sp>
      <p:sp>
        <p:nvSpPr>
          <p:cNvPr id="3" name="Content Placeholder 2"/>
          <p:cNvSpPr>
            <a:spLocks noGrp="1"/>
          </p:cNvSpPr>
          <p:nvPr>
            <p:ph idx="1"/>
          </p:nvPr>
        </p:nvSpPr>
        <p:spPr>
          <a:xfrm>
            <a:off x="609601" y="1325607"/>
            <a:ext cx="7063946" cy="4667421"/>
          </a:xfrm>
        </p:spPr>
        <p:txBody>
          <a:bodyPr/>
          <a:lstStyle/>
          <a:p>
            <a:r>
              <a:rPr lang="en-US" dirty="0"/>
              <a:t>Double Junction = Polarization Effect</a:t>
            </a:r>
            <a:endParaRPr lang="en-GB" dirty="0"/>
          </a:p>
        </p:txBody>
      </p:sp>
      <p:sp>
        <p:nvSpPr>
          <p:cNvPr id="4" name="Footer Placeholder 3"/>
          <p:cNvSpPr>
            <a:spLocks noGrp="1"/>
          </p:cNvSpPr>
          <p:nvPr>
            <p:ph type="ftr" sz="quarter" idx="4294967295"/>
          </p:nvPr>
        </p:nvSpPr>
        <p:spPr/>
        <p:txBody>
          <a:bodyPr/>
          <a:lstStyle/>
          <a:p>
            <a:r>
              <a:rPr lang="es-ES"/>
              <a:t>SIMDET 2023 - Michael Moll, CERN</a:t>
            </a:r>
            <a:endParaRPr lang="en-GB"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53</a:t>
            </a:fld>
            <a:r>
              <a:rPr lang="en-GB"/>
              <a:t>-</a:t>
            </a:r>
            <a:endParaRPr lang="en-GB" dirty="0"/>
          </a:p>
        </p:txBody>
      </p:sp>
      <p:pic>
        <p:nvPicPr>
          <p:cNvPr id="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t="49316" r="12048" b="15678"/>
          <a:stretch>
            <a:fillRect/>
          </a:stretch>
        </p:blipFill>
        <p:spPr>
          <a:xfrm>
            <a:off x="395301" y="1863909"/>
            <a:ext cx="7127626" cy="4011486"/>
          </a:xfrm>
          <a:prstGeom prst="rect">
            <a:avLst/>
          </a:prstGeom>
          <a:noFill/>
          <a:ln/>
        </p:spPr>
      </p:pic>
      <p:sp>
        <p:nvSpPr>
          <p:cNvPr id="7" name="TextBox 6"/>
          <p:cNvSpPr txBox="1"/>
          <p:nvPr/>
        </p:nvSpPr>
        <p:spPr>
          <a:xfrm>
            <a:off x="1640506" y="6579351"/>
            <a:ext cx="3116431" cy="276999"/>
          </a:xfrm>
          <a:prstGeom prst="rect">
            <a:avLst/>
          </a:prstGeom>
          <a:noFill/>
        </p:spPr>
        <p:txBody>
          <a:bodyPr wrap="none" rtlCol="0">
            <a:spAutoFit/>
          </a:bodyPr>
          <a:lstStyle/>
          <a:p>
            <a:r>
              <a:rPr lang="en-GB" sz="1200" dirty="0"/>
              <a:t>[</a:t>
            </a:r>
            <a:r>
              <a:rPr lang="en-GB" sz="1200" dirty="0" err="1"/>
              <a:t>V.Eremin</a:t>
            </a:r>
            <a:r>
              <a:rPr lang="en-GB" sz="1200" dirty="0"/>
              <a:t> et al., NIMA 476 (2002) 556-564]</a:t>
            </a:r>
          </a:p>
        </p:txBody>
      </p:sp>
      <p:sp>
        <p:nvSpPr>
          <p:cNvPr id="8" name="Date Placeholder 7"/>
          <p:cNvSpPr>
            <a:spLocks noGrp="1"/>
          </p:cNvSpPr>
          <p:nvPr>
            <p:ph type="dt" sz="half" idx="2"/>
          </p:nvPr>
        </p:nvSpPr>
        <p:spPr/>
        <p:txBody>
          <a:bodyPr/>
          <a:lstStyle/>
          <a:p>
            <a:r>
              <a:rPr lang="en-001"/>
              <a:t>22.11.2023</a:t>
            </a:r>
            <a:endParaRPr lang="en-US" dirty="0"/>
          </a:p>
        </p:txBody>
      </p:sp>
      <p:pic>
        <p:nvPicPr>
          <p:cNvPr id="12" name="Picture 11">
            <a:extLst>
              <a:ext uri="{FF2B5EF4-FFF2-40B4-BE49-F238E27FC236}">
                <a16:creationId xmlns:a16="http://schemas.microsoft.com/office/drawing/2014/main" id="{69D667BC-F4D9-DB01-5712-D1D4FD8FE2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300"/>
          <a:stretch/>
        </p:blipFill>
        <p:spPr>
          <a:xfrm>
            <a:off x="-1" y="0"/>
            <a:ext cx="1355121" cy="773114"/>
          </a:xfrm>
          <a:prstGeom prst="rect">
            <a:avLst/>
          </a:prstGeom>
        </p:spPr>
      </p:pic>
      <p:grpSp>
        <p:nvGrpSpPr>
          <p:cNvPr id="16" name="Group 15">
            <a:extLst>
              <a:ext uri="{FF2B5EF4-FFF2-40B4-BE49-F238E27FC236}">
                <a16:creationId xmlns:a16="http://schemas.microsoft.com/office/drawing/2014/main" id="{D08F7CD9-29FD-4FBA-FFD0-B4BFA2D15DFA}"/>
              </a:ext>
            </a:extLst>
          </p:cNvPr>
          <p:cNvGrpSpPr/>
          <p:nvPr/>
        </p:nvGrpSpPr>
        <p:grpSpPr>
          <a:xfrm>
            <a:off x="7802400" y="1017542"/>
            <a:ext cx="4167551" cy="5053781"/>
            <a:chOff x="7802400" y="1017542"/>
            <a:chExt cx="4167551" cy="5053781"/>
          </a:xfrm>
        </p:grpSpPr>
        <p:pic>
          <p:nvPicPr>
            <p:cNvPr id="14" name="Picture 13">
              <a:extLst>
                <a:ext uri="{FF2B5EF4-FFF2-40B4-BE49-F238E27FC236}">
                  <a16:creationId xmlns:a16="http://schemas.microsoft.com/office/drawing/2014/main" id="{19DD3A06-9655-8451-C1C2-6EF7BD75980B}"/>
                </a:ext>
              </a:extLst>
            </p:cNvPr>
            <p:cNvPicPr>
              <a:picLocks noChangeAspect="1"/>
            </p:cNvPicPr>
            <p:nvPr/>
          </p:nvPicPr>
          <p:blipFill>
            <a:blip r:embed="rId4"/>
            <a:stretch>
              <a:fillRect/>
            </a:stretch>
          </p:blipFill>
          <p:spPr>
            <a:xfrm>
              <a:off x="7937938" y="1017542"/>
              <a:ext cx="4032013" cy="4421510"/>
            </a:xfrm>
            <a:prstGeom prst="rect">
              <a:avLst/>
            </a:prstGeom>
            <a:ln w="28575">
              <a:solidFill>
                <a:schemeClr val="tx1"/>
              </a:solidFill>
            </a:ln>
          </p:spPr>
        </p:pic>
        <p:sp>
          <p:nvSpPr>
            <p:cNvPr id="15" name="TextBox 14">
              <a:extLst>
                <a:ext uri="{FF2B5EF4-FFF2-40B4-BE49-F238E27FC236}">
                  <a16:creationId xmlns:a16="http://schemas.microsoft.com/office/drawing/2014/main" id="{82F38FDD-F231-0561-8CD4-3B583F7A0E51}"/>
                </a:ext>
              </a:extLst>
            </p:cNvPr>
            <p:cNvSpPr txBox="1"/>
            <p:nvPr/>
          </p:nvSpPr>
          <p:spPr>
            <a:xfrm>
              <a:off x="7802400" y="5486548"/>
              <a:ext cx="4167551" cy="584775"/>
            </a:xfrm>
            <a:prstGeom prst="rect">
              <a:avLst/>
            </a:prstGeom>
            <a:noFill/>
          </p:spPr>
          <p:txBody>
            <a:bodyPr wrap="none" rtlCol="0">
              <a:spAutoFit/>
            </a:bodyPr>
            <a:lstStyle/>
            <a:p>
              <a:r>
                <a:rPr lang="en-US" dirty="0"/>
                <a:t>            Double junction in TCAD</a:t>
              </a:r>
              <a:br>
                <a:rPr lang="en-US" dirty="0"/>
              </a:br>
              <a:r>
                <a:rPr lang="en-US" sz="1400" dirty="0"/>
                <a:t> </a:t>
              </a:r>
              <a:r>
                <a:rPr lang="en-US" sz="1400" i="1" dirty="0"/>
                <a:t>(see e.g. </a:t>
              </a:r>
              <a:r>
                <a:rPr lang="en-US" sz="1400" i="1" dirty="0" err="1"/>
                <a:t>M.Bomben</a:t>
              </a:r>
              <a:r>
                <a:rPr lang="en-US" sz="1400" i="1" dirty="0"/>
                <a:t>, SIMDET 2020 in Nov. 2021)</a:t>
              </a:r>
              <a:endParaRPr lang="en-GB" sz="1400" i="1" dirty="0"/>
            </a:p>
          </p:txBody>
        </p:sp>
      </p:grpSp>
    </p:spTree>
    <p:extLst>
      <p:ext uri="{BB962C8B-B14F-4D97-AF65-F5344CB8AC3E}">
        <p14:creationId xmlns:p14="http://schemas.microsoft.com/office/powerpoint/2010/main" val="24450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257" y="180641"/>
            <a:ext cx="8786029" cy="993050"/>
          </a:xfrm>
        </p:spPr>
        <p:txBody>
          <a:bodyPr>
            <a:normAutofit fontScale="90000"/>
          </a:bodyPr>
          <a:lstStyle/>
          <a:p>
            <a:pPr algn="ctr"/>
            <a:r>
              <a:rPr lang="en-US" dirty="0"/>
              <a:t>Device engineering example:</a:t>
            </a:r>
            <a:br>
              <a:rPr lang="en-US" dirty="0"/>
            </a:br>
            <a:r>
              <a:rPr lang="en-US" dirty="0"/>
              <a:t>n-in-p sensors</a:t>
            </a:r>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54</a:t>
            </a:fld>
            <a:endParaRPr lang="en-US" dirty="0"/>
          </a:p>
        </p:txBody>
      </p:sp>
      <p:grpSp>
        <p:nvGrpSpPr>
          <p:cNvPr id="27" name="Group 26"/>
          <p:cNvGrpSpPr/>
          <p:nvPr/>
        </p:nvGrpSpPr>
        <p:grpSpPr>
          <a:xfrm>
            <a:off x="735049" y="1699157"/>
            <a:ext cx="10534600" cy="2735864"/>
            <a:chOff x="1235421" y="3984197"/>
            <a:chExt cx="9535721" cy="2188005"/>
          </a:xfrm>
        </p:grpSpPr>
        <p:grpSp>
          <p:nvGrpSpPr>
            <p:cNvPr id="26" name="Group 25"/>
            <p:cNvGrpSpPr/>
            <p:nvPr/>
          </p:nvGrpSpPr>
          <p:grpSpPr>
            <a:xfrm>
              <a:off x="1235421" y="3984197"/>
              <a:ext cx="9535721" cy="2188005"/>
              <a:chOff x="1235421" y="4016853"/>
              <a:chExt cx="9535721" cy="2188005"/>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410" y="4263901"/>
                <a:ext cx="2114271" cy="169030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1102" y="4306767"/>
                <a:ext cx="2013839" cy="1611705"/>
              </a:xfrm>
              <a:prstGeom prst="rect">
                <a:avLst/>
              </a:prstGeom>
            </p:spPr>
          </p:pic>
          <p:sp>
            <p:nvSpPr>
              <p:cNvPr id="14" name="TextBox 13"/>
              <p:cNvSpPr txBox="1"/>
              <p:nvPr/>
            </p:nvSpPr>
            <p:spPr>
              <a:xfrm>
                <a:off x="3955595" y="5019748"/>
                <a:ext cx="1034796" cy="397868"/>
              </a:xfrm>
              <a:prstGeom prst="rect">
                <a:avLst/>
              </a:prstGeom>
              <a:noFill/>
            </p:spPr>
            <p:txBody>
              <a:bodyPr wrap="square" rtlCol="0">
                <a:spAutoFit/>
              </a:bodyPr>
              <a:lstStyle/>
              <a:p>
                <a:r>
                  <a:rPr lang="en-GB" sz="2000" b="1" dirty="0"/>
                  <a:t>p-in-n</a:t>
                </a:r>
              </a:p>
            </p:txBody>
          </p:sp>
          <p:sp>
            <p:nvSpPr>
              <p:cNvPr id="15" name="TextBox 14"/>
              <p:cNvSpPr txBox="1"/>
              <p:nvPr/>
            </p:nvSpPr>
            <p:spPr>
              <a:xfrm>
                <a:off x="5250757" y="5579810"/>
                <a:ext cx="1325188" cy="400110"/>
              </a:xfrm>
              <a:prstGeom prst="rect">
                <a:avLst/>
              </a:prstGeom>
              <a:noFill/>
            </p:spPr>
            <p:txBody>
              <a:bodyPr wrap="square" rtlCol="0">
                <a:spAutoFit/>
              </a:bodyPr>
              <a:lstStyle/>
              <a:p>
                <a:r>
                  <a:rPr lang="en-GB" sz="2000" b="1" dirty="0"/>
                  <a:t>n-in-p</a:t>
                </a:r>
              </a:p>
            </p:txBody>
          </p:sp>
          <p:cxnSp>
            <p:nvCxnSpPr>
              <p:cNvPr id="16" name="Straight Arrow Connector 15"/>
              <p:cNvCxnSpPr/>
              <p:nvPr/>
            </p:nvCxnSpPr>
            <p:spPr>
              <a:xfrm>
                <a:off x="4167290" y="5420987"/>
                <a:ext cx="1958373" cy="21812"/>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85E4EC4B-3923-E24F-958B-B6D2B5905D72}"/>
                  </a:ext>
                </a:extLst>
              </p:cNvPr>
              <p:cNvSpPr/>
              <p:nvPr/>
            </p:nvSpPr>
            <p:spPr>
              <a:xfrm>
                <a:off x="1235421" y="4016853"/>
                <a:ext cx="9535721" cy="2188005"/>
              </a:xfrm>
              <a:prstGeom prst="roundRect">
                <a:avLst>
                  <a:gd name="adj" fmla="val 5149"/>
                </a:avLst>
              </a:prstGeom>
              <a:no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 name="TextBox 11"/>
            <p:cNvSpPr txBox="1"/>
            <p:nvPr/>
          </p:nvSpPr>
          <p:spPr>
            <a:xfrm>
              <a:off x="8861442" y="4978250"/>
              <a:ext cx="1750920" cy="261610"/>
            </a:xfrm>
            <a:prstGeom prst="rect">
              <a:avLst/>
            </a:prstGeom>
            <a:solidFill>
              <a:schemeClr val="bg1"/>
            </a:solidFill>
            <a:ln>
              <a:solidFill>
                <a:srgbClr val="002060"/>
              </a:solidFill>
            </a:ln>
          </p:spPr>
          <p:txBody>
            <a:bodyPr wrap="square" rtlCol="0">
              <a:spAutoFit/>
            </a:bodyPr>
            <a:lstStyle/>
            <a:p>
              <a:pPr algn="ctr"/>
              <a:r>
                <a:rPr lang="en-GB" sz="1100" dirty="0">
                  <a:solidFill>
                    <a:srgbClr val="002060"/>
                  </a:solidFill>
                </a:rPr>
                <a:t>Need inter strip isolation!</a:t>
              </a:r>
            </a:p>
          </p:txBody>
        </p:sp>
        <p:cxnSp>
          <p:nvCxnSpPr>
            <p:cNvPr id="13" name="Straight Arrow Connector 12"/>
            <p:cNvCxnSpPr>
              <a:stCxn id="12" idx="1"/>
            </p:cNvCxnSpPr>
            <p:nvPr/>
          </p:nvCxnSpPr>
          <p:spPr>
            <a:xfrm flipH="1" flipV="1">
              <a:off x="7701370" y="4978251"/>
              <a:ext cx="1160072" cy="13080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706991" y="5169458"/>
            <a:ext cx="10969139" cy="811753"/>
          </a:xfrm>
        </p:spPr>
        <p:txBody>
          <a:bodyPr>
            <a:normAutofit lnSpcReduction="10000"/>
          </a:bodyPr>
          <a:lstStyle/>
          <a:p>
            <a:pPr marL="36513" indent="0">
              <a:buNone/>
            </a:pPr>
            <a:r>
              <a:rPr lang="en-GB" dirty="0"/>
              <a:t>Sensors in LHC trackers today              HL-LHC trackers tomorrow (2028)</a:t>
            </a:r>
            <a:br>
              <a:rPr lang="en-GB" dirty="0"/>
            </a:br>
            <a:r>
              <a:rPr lang="en-GB" dirty="0"/>
              <a:t>         (ATLAS/CMS)                                           </a:t>
            </a:r>
            <a:r>
              <a:rPr lang="en-GB" sz="2000" i="1" dirty="0"/>
              <a:t>(… in production now)</a:t>
            </a:r>
          </a:p>
        </p:txBody>
      </p:sp>
      <p:cxnSp>
        <p:nvCxnSpPr>
          <p:cNvPr id="19" name="Straight Arrow Connector 18"/>
          <p:cNvCxnSpPr/>
          <p:nvPr/>
        </p:nvCxnSpPr>
        <p:spPr>
          <a:xfrm>
            <a:off x="5170997" y="5381910"/>
            <a:ext cx="832718" cy="27274"/>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4467239-4513-AEF1-24B2-646C1EEECF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300"/>
          <a:stretch/>
        </p:blipFill>
        <p:spPr>
          <a:xfrm>
            <a:off x="-1" y="0"/>
            <a:ext cx="1355121" cy="773114"/>
          </a:xfrm>
          <a:prstGeom prst="rect">
            <a:avLst/>
          </a:prstGeom>
        </p:spPr>
      </p:pic>
    </p:spTree>
    <p:extLst>
      <p:ext uri="{BB962C8B-B14F-4D97-AF65-F5344CB8AC3E}">
        <p14:creationId xmlns:p14="http://schemas.microsoft.com/office/powerpoint/2010/main" val="969317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94394-8591-D529-EB5B-A701067ACD97}"/>
              </a:ext>
            </a:extLst>
          </p:cNvPr>
          <p:cNvSpPr>
            <a:spLocks noGrp="1"/>
          </p:cNvSpPr>
          <p:nvPr>
            <p:ph type="title"/>
          </p:nvPr>
        </p:nvSpPr>
        <p:spPr>
          <a:xfrm>
            <a:off x="694612" y="-26674"/>
            <a:ext cx="10566400" cy="1143000"/>
          </a:xfrm>
        </p:spPr>
        <p:txBody>
          <a:bodyPr/>
          <a:lstStyle/>
          <a:p>
            <a:r>
              <a:rPr lang="en-DE" dirty="0"/>
              <a:t>ATLAS Phase II</a:t>
            </a:r>
          </a:p>
        </p:txBody>
      </p:sp>
      <p:sp>
        <p:nvSpPr>
          <p:cNvPr id="3" name="Slide Number Placeholder 2">
            <a:extLst>
              <a:ext uri="{FF2B5EF4-FFF2-40B4-BE49-F238E27FC236}">
                <a16:creationId xmlns:a16="http://schemas.microsoft.com/office/drawing/2014/main" id="{1A960232-0BE7-FAE0-36CF-04F9690B6AAD}"/>
              </a:ext>
            </a:extLst>
          </p:cNvPr>
          <p:cNvSpPr>
            <a:spLocks noGrp="1"/>
          </p:cNvSpPr>
          <p:nvPr>
            <p:ph type="sldNum" sz="quarter" idx="12"/>
          </p:nvPr>
        </p:nvSpPr>
        <p:spPr/>
        <p:txBody>
          <a:bodyPr/>
          <a:lstStyle/>
          <a:p>
            <a:fld id="{BE9E8707-CB87-5942-9FDE-D588DEABEC69}" type="slidenum">
              <a:rPr lang="en-US" smtClean="0"/>
              <a:t>55</a:t>
            </a:fld>
            <a:endParaRPr lang="en-US"/>
          </a:p>
        </p:txBody>
      </p:sp>
      <p:pic>
        <p:nvPicPr>
          <p:cNvPr id="7" name="Content Placeholder 6" descr="A close-up of a machine&#10;&#10;Description automatically generated">
            <a:extLst>
              <a:ext uri="{FF2B5EF4-FFF2-40B4-BE49-F238E27FC236}">
                <a16:creationId xmlns:a16="http://schemas.microsoft.com/office/drawing/2014/main" id="{D6973606-CF26-27BF-FB55-4A636D132D94}"/>
              </a:ext>
            </a:extLst>
          </p:cNvPr>
          <p:cNvPicPr>
            <a:picLocks noGrp="1" noChangeAspect="1"/>
          </p:cNvPicPr>
          <p:nvPr>
            <p:ph sz="quarter" idx="13"/>
          </p:nvPr>
        </p:nvPicPr>
        <p:blipFill>
          <a:blip r:embed="rId2"/>
          <a:stretch>
            <a:fillRect/>
          </a:stretch>
        </p:blipFill>
        <p:spPr>
          <a:xfrm>
            <a:off x="87087" y="1281403"/>
            <a:ext cx="7957958" cy="2883989"/>
          </a:xfrm>
        </p:spPr>
      </p:pic>
      <p:pic>
        <p:nvPicPr>
          <p:cNvPr id="5" name="Picture 4">
            <a:extLst>
              <a:ext uri="{FF2B5EF4-FFF2-40B4-BE49-F238E27FC236}">
                <a16:creationId xmlns:a16="http://schemas.microsoft.com/office/drawing/2014/main" id="{6EB082AF-4B81-D1F2-7C9F-C3270D83F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5" y="4491934"/>
            <a:ext cx="10346041" cy="1864417"/>
          </a:xfrm>
          <a:prstGeom prst="rect">
            <a:avLst/>
          </a:prstGeom>
        </p:spPr>
      </p:pic>
      <p:sp>
        <p:nvSpPr>
          <p:cNvPr id="4" name="TextBox 3">
            <a:extLst>
              <a:ext uri="{FF2B5EF4-FFF2-40B4-BE49-F238E27FC236}">
                <a16:creationId xmlns:a16="http://schemas.microsoft.com/office/drawing/2014/main" id="{3FE3DA5C-D2AB-1763-9FF7-1CEF7537D49B}"/>
              </a:ext>
            </a:extLst>
          </p:cNvPr>
          <p:cNvSpPr txBox="1"/>
          <p:nvPr/>
        </p:nvSpPr>
        <p:spPr>
          <a:xfrm>
            <a:off x="8161044" y="3508663"/>
            <a:ext cx="233717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GB" sz="2800" b="0" i="0" u="none" strike="noStrike" cap="none" spc="0" normalizeH="0" baseline="0" dirty="0">
                <a:ln>
                  <a:noFill/>
                </a:ln>
                <a:solidFill>
                  <a:srgbClr val="0070C0"/>
                </a:solidFill>
                <a:effectLst/>
                <a:uFill>
                  <a:solidFill>
                    <a:srgbClr val="000000"/>
                  </a:solidFill>
                </a:uFill>
                <a:latin typeface="+mn-lt"/>
                <a:ea typeface="+mn-ea"/>
                <a:cs typeface="+mn-cs"/>
                <a:sym typeface="Arial"/>
              </a:rPr>
              <a:t>Strips &amp; Pixel </a:t>
            </a:r>
          </a:p>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GB" sz="2800" b="0" i="0" u="none" strike="noStrike" cap="none" spc="0" normalizeH="0" baseline="0" dirty="0">
                <a:ln>
                  <a:noFill/>
                </a:ln>
                <a:solidFill>
                  <a:srgbClr val="0070C0"/>
                </a:solidFill>
                <a:effectLst/>
                <a:uFill>
                  <a:solidFill>
                    <a:srgbClr val="000000"/>
                  </a:solidFill>
                </a:uFill>
                <a:latin typeface="+mn-lt"/>
                <a:ea typeface="+mn-ea"/>
                <a:cs typeface="+mn-cs"/>
                <a:sym typeface="Arial"/>
              </a:rPr>
              <a:t>   a</a:t>
            </a:r>
            <a:r>
              <a:rPr kumimoji="0" lang="en-DE" sz="2800" b="0" i="0" u="none" strike="noStrike" cap="none" spc="0" normalizeH="0" baseline="0" dirty="0">
                <a:ln>
                  <a:noFill/>
                </a:ln>
                <a:solidFill>
                  <a:srgbClr val="0070C0"/>
                </a:solidFill>
                <a:effectLst/>
                <a:uFill>
                  <a:solidFill>
                    <a:srgbClr val="000000"/>
                  </a:solidFill>
                </a:uFill>
                <a:latin typeface="+mn-lt"/>
                <a:ea typeface="+mn-ea"/>
                <a:cs typeface="+mn-cs"/>
                <a:sym typeface="Arial"/>
              </a:rPr>
              <a:t>ll n-in-p</a:t>
            </a:r>
          </a:p>
        </p:txBody>
      </p:sp>
      <p:pic>
        <p:nvPicPr>
          <p:cNvPr id="6" name="Picture 5">
            <a:extLst>
              <a:ext uri="{FF2B5EF4-FFF2-40B4-BE49-F238E27FC236}">
                <a16:creationId xmlns:a16="http://schemas.microsoft.com/office/drawing/2014/main" id="{E9145F2B-0575-EC68-0DE7-59B141A5E529}"/>
              </a:ext>
            </a:extLst>
          </p:cNvPr>
          <p:cNvPicPr>
            <a:picLocks noChangeAspect="1"/>
          </p:cNvPicPr>
          <p:nvPr/>
        </p:nvPicPr>
        <p:blipFill>
          <a:blip r:embed="rId4"/>
          <a:stretch>
            <a:fillRect/>
          </a:stretch>
        </p:blipFill>
        <p:spPr>
          <a:xfrm>
            <a:off x="10434966" y="717550"/>
            <a:ext cx="1663700" cy="5422900"/>
          </a:xfrm>
          <a:prstGeom prst="rect">
            <a:avLst/>
          </a:prstGeom>
        </p:spPr>
      </p:pic>
      <p:pic>
        <p:nvPicPr>
          <p:cNvPr id="8" name="Picture 7">
            <a:extLst>
              <a:ext uri="{FF2B5EF4-FFF2-40B4-BE49-F238E27FC236}">
                <a16:creationId xmlns:a16="http://schemas.microsoft.com/office/drawing/2014/main" id="{EFEF3F96-A602-87F9-8A1F-C0332367CB47}"/>
              </a:ext>
            </a:extLst>
          </p:cNvPr>
          <p:cNvPicPr>
            <a:picLocks noChangeAspect="1"/>
          </p:cNvPicPr>
          <p:nvPr/>
        </p:nvPicPr>
        <p:blipFill>
          <a:blip r:embed="rId5"/>
          <a:stretch>
            <a:fillRect/>
          </a:stretch>
        </p:blipFill>
        <p:spPr>
          <a:xfrm>
            <a:off x="7704466" y="734758"/>
            <a:ext cx="2730500" cy="2806700"/>
          </a:xfrm>
          <a:prstGeom prst="rect">
            <a:avLst/>
          </a:prstGeom>
        </p:spPr>
      </p:pic>
      <p:sp>
        <p:nvSpPr>
          <p:cNvPr id="9" name="Rectangle: Rounded Corners 8">
            <a:extLst>
              <a:ext uri="{FF2B5EF4-FFF2-40B4-BE49-F238E27FC236}">
                <a16:creationId xmlns:a16="http://schemas.microsoft.com/office/drawing/2014/main" id="{20F17130-0305-FF94-24EA-CA9F0B12C354}"/>
              </a:ext>
            </a:extLst>
          </p:cNvPr>
          <p:cNvSpPr/>
          <p:nvPr/>
        </p:nvSpPr>
        <p:spPr>
          <a:xfrm>
            <a:off x="9050692" y="6060644"/>
            <a:ext cx="3093310" cy="298831"/>
          </a:xfrm>
          <a:prstGeom prst="round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dirty="0" err="1">
                <a:solidFill>
                  <a:schemeClr val="tx2"/>
                </a:solidFill>
              </a:rPr>
              <a:t>F.Hartmann</a:t>
            </a:r>
            <a:r>
              <a:rPr lang="en-GB" sz="1100" dirty="0">
                <a:solidFill>
                  <a:schemeClr val="tx2"/>
                </a:solidFill>
              </a:rPr>
              <a:t>, Last RD50 Workshop, Nov.2023</a:t>
            </a:r>
            <a:endParaRPr lang="en-001" sz="1100" dirty="0"/>
          </a:p>
        </p:txBody>
      </p:sp>
      <p:sp>
        <p:nvSpPr>
          <p:cNvPr id="10" name="Date Placeholder 9">
            <a:extLst>
              <a:ext uri="{FF2B5EF4-FFF2-40B4-BE49-F238E27FC236}">
                <a16:creationId xmlns:a16="http://schemas.microsoft.com/office/drawing/2014/main" id="{F3BCAE12-5B75-A99F-87FA-45A6545DFB44}"/>
              </a:ext>
            </a:extLst>
          </p:cNvPr>
          <p:cNvSpPr>
            <a:spLocks noGrp="1"/>
          </p:cNvSpPr>
          <p:nvPr>
            <p:ph type="dt" sz="half" idx="10"/>
          </p:nvPr>
        </p:nvSpPr>
        <p:spPr/>
        <p:txBody>
          <a:bodyPr/>
          <a:lstStyle/>
          <a:p>
            <a:r>
              <a:rPr lang="en-001"/>
              <a:t>22.11.2023</a:t>
            </a:r>
            <a:endParaRPr lang="en-US"/>
          </a:p>
        </p:txBody>
      </p:sp>
      <p:sp>
        <p:nvSpPr>
          <p:cNvPr id="11" name="Footer Placeholder 10">
            <a:extLst>
              <a:ext uri="{FF2B5EF4-FFF2-40B4-BE49-F238E27FC236}">
                <a16:creationId xmlns:a16="http://schemas.microsoft.com/office/drawing/2014/main" id="{53E7D8F8-2B73-6E8A-6A46-439F8ABB0405}"/>
              </a:ext>
            </a:extLst>
          </p:cNvPr>
          <p:cNvSpPr>
            <a:spLocks noGrp="1"/>
          </p:cNvSpPr>
          <p:nvPr>
            <p:ph type="ftr" sz="quarter" idx="11"/>
          </p:nvPr>
        </p:nvSpPr>
        <p:spPr/>
        <p:txBody>
          <a:bodyPr/>
          <a:lstStyle/>
          <a:p>
            <a:r>
              <a:rPr lang="en-US"/>
              <a:t>SIMDET 2023 - Michael Moll, CERN</a:t>
            </a:r>
          </a:p>
        </p:txBody>
      </p:sp>
    </p:spTree>
    <p:extLst>
      <p:ext uri="{BB962C8B-B14F-4D97-AF65-F5344CB8AC3E}">
        <p14:creationId xmlns:p14="http://schemas.microsoft.com/office/powerpoint/2010/main" val="2913933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rcular object with a white surface&#10;&#10;Description automatically generated">
            <a:extLst>
              <a:ext uri="{FF2B5EF4-FFF2-40B4-BE49-F238E27FC236}">
                <a16:creationId xmlns:a16="http://schemas.microsoft.com/office/drawing/2014/main" id="{185B348A-AD0B-F1BE-C188-A81713181629}"/>
              </a:ext>
            </a:extLst>
          </p:cNvPr>
          <p:cNvPicPr>
            <a:picLocks noChangeAspect="1"/>
          </p:cNvPicPr>
          <p:nvPr/>
        </p:nvPicPr>
        <p:blipFill rotWithShape="1">
          <a:blip r:embed="rId2">
            <a:alphaModFix amt="40000"/>
          </a:blip>
          <a:srcRect l="124" r="1918"/>
          <a:stretch/>
        </p:blipFill>
        <p:spPr>
          <a:xfrm>
            <a:off x="20" y="10"/>
            <a:ext cx="8450297" cy="6857990"/>
          </a:xfrm>
          <a:prstGeom prst="rect">
            <a:avLst/>
          </a:prstGeom>
        </p:spPr>
      </p:pic>
      <p:sp>
        <p:nvSpPr>
          <p:cNvPr id="2" name="Title 1">
            <a:extLst>
              <a:ext uri="{FF2B5EF4-FFF2-40B4-BE49-F238E27FC236}">
                <a16:creationId xmlns:a16="http://schemas.microsoft.com/office/drawing/2014/main" id="{17400EBD-189D-1641-5F01-AC9B83498BD6}"/>
              </a:ext>
            </a:extLst>
          </p:cNvPr>
          <p:cNvSpPr>
            <a:spLocks noGrp="1"/>
          </p:cNvSpPr>
          <p:nvPr>
            <p:ph type="title"/>
          </p:nvPr>
        </p:nvSpPr>
        <p:spPr>
          <a:xfrm>
            <a:off x="838201" y="365125"/>
            <a:ext cx="3816095" cy="1938076"/>
          </a:xfrm>
        </p:spPr>
        <p:txBody>
          <a:bodyPr>
            <a:normAutofit/>
          </a:bodyPr>
          <a:lstStyle/>
          <a:p>
            <a:r>
              <a:rPr lang="en-DE" dirty="0">
                <a:solidFill>
                  <a:srgbClr val="0070C0"/>
                </a:solidFill>
              </a:rPr>
              <a:t>CMS Phase II</a:t>
            </a:r>
          </a:p>
        </p:txBody>
      </p:sp>
      <p:sp>
        <p:nvSpPr>
          <p:cNvPr id="3" name="Content Placeholder 2">
            <a:extLst>
              <a:ext uri="{FF2B5EF4-FFF2-40B4-BE49-F238E27FC236}">
                <a16:creationId xmlns:a16="http://schemas.microsoft.com/office/drawing/2014/main" id="{11E5E25E-6EFD-C330-4E34-2B15EC6D65DB}"/>
              </a:ext>
            </a:extLst>
          </p:cNvPr>
          <p:cNvSpPr>
            <a:spLocks noGrp="1"/>
          </p:cNvSpPr>
          <p:nvPr>
            <p:ph sz="quarter" idx="13"/>
          </p:nvPr>
        </p:nvSpPr>
        <p:spPr>
          <a:xfrm>
            <a:off x="313520" y="1581813"/>
            <a:ext cx="4288198" cy="3694373"/>
          </a:xfrm>
        </p:spPr>
        <p:txBody>
          <a:bodyPr>
            <a:normAutofit/>
          </a:bodyPr>
          <a:lstStyle/>
          <a:p>
            <a:r>
              <a:rPr lang="en-DE" sz="2400" dirty="0"/>
              <a:t>Outer Tracker modules in final configuration </a:t>
            </a:r>
            <a:br>
              <a:rPr lang="en-DE" sz="2400" dirty="0"/>
            </a:br>
            <a:r>
              <a:rPr lang="en-DE" sz="2400" dirty="0"/>
              <a:t>		– n-in-p</a:t>
            </a:r>
          </a:p>
          <a:p>
            <a:r>
              <a:rPr lang="en-DE" sz="2400" dirty="0"/>
              <a:t>Pixel Tracker module </a:t>
            </a:r>
            <a:br>
              <a:rPr lang="en-DE" sz="2400" dirty="0"/>
            </a:br>
            <a:r>
              <a:rPr lang="en-DE" sz="2400" dirty="0"/>
              <a:t>		 – n-in-p</a:t>
            </a:r>
          </a:p>
          <a:p>
            <a:r>
              <a:rPr lang="en-DE" sz="2400" dirty="0"/>
              <a:t>High Granularity Calorimeter </a:t>
            </a:r>
            <a:br>
              <a:rPr lang="en-DE" sz="2400" dirty="0"/>
            </a:br>
            <a:r>
              <a:rPr lang="en-DE" sz="2400" dirty="0"/>
              <a:t>		– n-in-p</a:t>
            </a:r>
          </a:p>
        </p:txBody>
      </p:sp>
      <p:pic>
        <p:nvPicPr>
          <p:cNvPr id="4" name="Picture 3" descr="Several small electronic devices&#10;&#10;Description automatically generated with medium confidence">
            <a:extLst>
              <a:ext uri="{FF2B5EF4-FFF2-40B4-BE49-F238E27FC236}">
                <a16:creationId xmlns:a16="http://schemas.microsoft.com/office/drawing/2014/main" id="{010ED5EE-2B63-C4F0-1EC8-C3564FCC4500}"/>
              </a:ext>
            </a:extLst>
          </p:cNvPr>
          <p:cNvPicPr>
            <a:picLocks noChangeAspect="1"/>
          </p:cNvPicPr>
          <p:nvPr/>
        </p:nvPicPr>
        <p:blipFill rotWithShape="1">
          <a:blip r:embed="rId3"/>
          <a:srcRect l="1305" r="6474"/>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descr="A close-up of a circuit board&#10;&#10;Description automatically generated">
            <a:extLst>
              <a:ext uri="{FF2B5EF4-FFF2-40B4-BE49-F238E27FC236}">
                <a16:creationId xmlns:a16="http://schemas.microsoft.com/office/drawing/2014/main" id="{FE6B20B9-D46A-1644-846C-B19569FF82F4}"/>
              </a:ext>
            </a:extLst>
          </p:cNvPr>
          <p:cNvPicPr>
            <a:picLocks noChangeAspect="1"/>
          </p:cNvPicPr>
          <p:nvPr/>
        </p:nvPicPr>
        <p:blipFill rotWithShape="1">
          <a:blip r:embed="rId4"/>
          <a:srcRect l="17630" r="21833"/>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7" name="Rectangle: Rounded Corners 6">
            <a:extLst>
              <a:ext uri="{FF2B5EF4-FFF2-40B4-BE49-F238E27FC236}">
                <a16:creationId xmlns:a16="http://schemas.microsoft.com/office/drawing/2014/main" id="{F229BF20-E068-4091-D5C2-F011F707C946}"/>
              </a:ext>
            </a:extLst>
          </p:cNvPr>
          <p:cNvSpPr/>
          <p:nvPr/>
        </p:nvSpPr>
        <p:spPr>
          <a:xfrm>
            <a:off x="9050692" y="6060644"/>
            <a:ext cx="3093310" cy="298831"/>
          </a:xfrm>
          <a:prstGeom prst="round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dirty="0" err="1">
                <a:solidFill>
                  <a:schemeClr val="tx2"/>
                </a:solidFill>
              </a:rPr>
              <a:t>F.Hartmann</a:t>
            </a:r>
            <a:r>
              <a:rPr lang="en-GB" sz="1100" dirty="0">
                <a:solidFill>
                  <a:schemeClr val="tx2"/>
                </a:solidFill>
              </a:rPr>
              <a:t>, Last RD50 Workshop, Nov.2023</a:t>
            </a:r>
            <a:endParaRPr lang="en-001" sz="1100" dirty="0"/>
          </a:p>
        </p:txBody>
      </p:sp>
      <p:sp>
        <p:nvSpPr>
          <p:cNvPr id="8" name="Date Placeholder 7">
            <a:extLst>
              <a:ext uri="{FF2B5EF4-FFF2-40B4-BE49-F238E27FC236}">
                <a16:creationId xmlns:a16="http://schemas.microsoft.com/office/drawing/2014/main" id="{A85C2678-B7D4-FBAF-D92B-7A75BAFD9A79}"/>
              </a:ext>
            </a:extLst>
          </p:cNvPr>
          <p:cNvSpPr>
            <a:spLocks noGrp="1"/>
          </p:cNvSpPr>
          <p:nvPr>
            <p:ph type="dt" sz="half" idx="10"/>
          </p:nvPr>
        </p:nvSpPr>
        <p:spPr/>
        <p:txBody>
          <a:bodyPr/>
          <a:lstStyle/>
          <a:p>
            <a:r>
              <a:rPr lang="en-001"/>
              <a:t>22.11.2023</a:t>
            </a:r>
            <a:endParaRPr lang="en-US"/>
          </a:p>
        </p:txBody>
      </p:sp>
      <p:sp>
        <p:nvSpPr>
          <p:cNvPr id="9" name="Footer Placeholder 8">
            <a:extLst>
              <a:ext uri="{FF2B5EF4-FFF2-40B4-BE49-F238E27FC236}">
                <a16:creationId xmlns:a16="http://schemas.microsoft.com/office/drawing/2014/main" id="{4ED75333-27EA-E44D-1F4E-021356151456}"/>
              </a:ext>
            </a:extLst>
          </p:cNvPr>
          <p:cNvSpPr>
            <a:spLocks noGrp="1"/>
          </p:cNvSpPr>
          <p:nvPr>
            <p:ph type="ftr" sz="quarter" idx="11"/>
          </p:nvPr>
        </p:nvSpPr>
        <p:spPr/>
        <p:txBody>
          <a:bodyPr/>
          <a:lstStyle/>
          <a:p>
            <a:r>
              <a:rPr lang="en-US"/>
              <a:t>SIMDET 2023 - Michael Moll, CERN</a:t>
            </a:r>
          </a:p>
        </p:txBody>
      </p:sp>
      <p:sp>
        <p:nvSpPr>
          <p:cNvPr id="10" name="Slide Number Placeholder 9">
            <a:extLst>
              <a:ext uri="{FF2B5EF4-FFF2-40B4-BE49-F238E27FC236}">
                <a16:creationId xmlns:a16="http://schemas.microsoft.com/office/drawing/2014/main" id="{5A20D718-E29E-0C45-3816-1AD725223C22}"/>
              </a:ext>
            </a:extLst>
          </p:cNvPr>
          <p:cNvSpPr>
            <a:spLocks noGrp="1"/>
          </p:cNvSpPr>
          <p:nvPr>
            <p:ph type="sldNum" sz="quarter" idx="12"/>
          </p:nvPr>
        </p:nvSpPr>
        <p:spPr/>
        <p:txBody>
          <a:bodyPr/>
          <a:lstStyle/>
          <a:p>
            <a:fld id="{BE9E8707-CB87-5942-9FDE-D588DEABEC69}" type="slidenum">
              <a:rPr lang="en-US" smtClean="0"/>
              <a:t>56</a:t>
            </a:fld>
            <a:endParaRPr lang="en-US"/>
          </a:p>
        </p:txBody>
      </p:sp>
    </p:spTree>
    <p:extLst>
      <p:ext uri="{BB962C8B-B14F-4D97-AF65-F5344CB8AC3E}">
        <p14:creationId xmlns:p14="http://schemas.microsoft.com/office/powerpoint/2010/main" val="3536428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CC2BD-8DCF-7A45-B5F9-CEF20D391731}"/>
              </a:ext>
            </a:extLst>
          </p:cNvPr>
          <p:cNvSpPr>
            <a:spLocks noGrp="1"/>
          </p:cNvSpPr>
          <p:nvPr>
            <p:ph type="title"/>
          </p:nvPr>
        </p:nvSpPr>
        <p:spPr>
          <a:xfrm>
            <a:off x="2253800" y="236086"/>
            <a:ext cx="8786029" cy="776327"/>
          </a:xfrm>
        </p:spPr>
        <p:txBody>
          <a:bodyPr>
            <a:normAutofit fontScale="90000"/>
          </a:bodyPr>
          <a:lstStyle/>
          <a:p>
            <a:r>
              <a:rPr lang="en-US" dirty="0"/>
              <a:t>Device engineering example:</a:t>
            </a:r>
            <a:br>
              <a:rPr lang="en-US" dirty="0"/>
            </a:br>
            <a:r>
              <a:rPr lang="en-US" dirty="0"/>
              <a:t>3D Hybrid Pixel Detectors</a:t>
            </a:r>
          </a:p>
        </p:txBody>
      </p:sp>
      <p:sp>
        <p:nvSpPr>
          <p:cNvPr id="4" name="Date Placeholder 3">
            <a:extLst>
              <a:ext uri="{FF2B5EF4-FFF2-40B4-BE49-F238E27FC236}">
                <a16:creationId xmlns:a16="http://schemas.microsoft.com/office/drawing/2014/main" id="{F185F270-43F7-FA47-9C48-63472DBFEEEC}"/>
              </a:ext>
            </a:extLst>
          </p:cNvPr>
          <p:cNvSpPr>
            <a:spLocks noGrp="1"/>
          </p:cNvSpPr>
          <p:nvPr>
            <p:ph type="dt" sz="half" idx="2"/>
          </p:nvPr>
        </p:nvSpPr>
        <p:spPr/>
        <p:txBody>
          <a:bodyPr/>
          <a:lstStyle/>
          <a:p>
            <a:r>
              <a:rPr lang="en-001"/>
              <a:t>22.11.2023</a:t>
            </a:r>
            <a:endParaRPr lang="en-US" dirty="0"/>
          </a:p>
        </p:txBody>
      </p:sp>
      <p:sp>
        <p:nvSpPr>
          <p:cNvPr id="5" name="Footer Placeholder 4">
            <a:extLst>
              <a:ext uri="{FF2B5EF4-FFF2-40B4-BE49-F238E27FC236}">
                <a16:creationId xmlns:a16="http://schemas.microsoft.com/office/drawing/2014/main" id="{FDB470D0-858A-CA48-8590-2BF75D559649}"/>
              </a:ext>
            </a:extLst>
          </p:cNvPr>
          <p:cNvSpPr>
            <a:spLocks noGrp="1"/>
          </p:cNvSpPr>
          <p:nvPr>
            <p:ph type="ftr" sz="quarter" idx="3"/>
          </p:nvPr>
        </p:nvSpPr>
        <p:spPr/>
        <p:txBody>
          <a:bodyPr/>
          <a:lstStyle/>
          <a:p>
            <a:r>
              <a:rPr lang="en-GB"/>
              <a:t>SIMDET 2023 - Michael Moll, CERN</a:t>
            </a:r>
            <a:endParaRPr lang="en-US" dirty="0"/>
          </a:p>
        </p:txBody>
      </p:sp>
      <p:sp>
        <p:nvSpPr>
          <p:cNvPr id="6" name="Slide Number Placeholder 5">
            <a:extLst>
              <a:ext uri="{FF2B5EF4-FFF2-40B4-BE49-F238E27FC236}">
                <a16:creationId xmlns:a16="http://schemas.microsoft.com/office/drawing/2014/main" id="{703750ED-F0DE-7844-A409-3001729841A0}"/>
              </a:ext>
            </a:extLst>
          </p:cNvPr>
          <p:cNvSpPr>
            <a:spLocks noGrp="1"/>
          </p:cNvSpPr>
          <p:nvPr>
            <p:ph type="sldNum" sz="quarter" idx="4"/>
          </p:nvPr>
        </p:nvSpPr>
        <p:spPr/>
        <p:txBody>
          <a:bodyPr/>
          <a:lstStyle/>
          <a:p>
            <a:fld id="{17918391-D411-FE40-AAD7-861AE5233E0E}" type="slidenum">
              <a:rPr lang="en-US" smtClean="0"/>
              <a:pPr/>
              <a:t>57</a:t>
            </a:fld>
            <a:endParaRPr lang="en-US" dirty="0"/>
          </a:p>
        </p:txBody>
      </p:sp>
      <p:pic>
        <p:nvPicPr>
          <p:cNvPr id="8" name="Picture 7">
            <a:extLst>
              <a:ext uri="{FF2B5EF4-FFF2-40B4-BE49-F238E27FC236}">
                <a16:creationId xmlns:a16="http://schemas.microsoft.com/office/drawing/2014/main" id="{1B4E1369-8E61-DE4A-8161-B4C186CB3D2F}"/>
              </a:ext>
            </a:extLst>
          </p:cNvPr>
          <p:cNvPicPr>
            <a:picLocks noChangeAspect="1"/>
          </p:cNvPicPr>
          <p:nvPr/>
        </p:nvPicPr>
        <p:blipFill>
          <a:blip r:embed="rId2"/>
          <a:stretch>
            <a:fillRect/>
          </a:stretch>
        </p:blipFill>
        <p:spPr>
          <a:xfrm>
            <a:off x="251144" y="1512248"/>
            <a:ext cx="4907834" cy="2425872"/>
          </a:xfrm>
          <a:prstGeom prst="rect">
            <a:avLst/>
          </a:prstGeom>
        </p:spPr>
      </p:pic>
      <p:pic>
        <p:nvPicPr>
          <p:cNvPr id="12" name="Picture 11">
            <a:extLst>
              <a:ext uri="{FF2B5EF4-FFF2-40B4-BE49-F238E27FC236}">
                <a16:creationId xmlns:a16="http://schemas.microsoft.com/office/drawing/2014/main" id="{86A0453E-510E-CB4F-B8AC-821D0D3CD8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18251" y="4182773"/>
            <a:ext cx="6626087" cy="2037022"/>
          </a:xfrm>
          <a:prstGeom prst="rect">
            <a:avLst/>
          </a:prstGeom>
        </p:spPr>
      </p:pic>
      <p:sp>
        <p:nvSpPr>
          <p:cNvPr id="13" name="TextBox 12">
            <a:extLst>
              <a:ext uri="{FF2B5EF4-FFF2-40B4-BE49-F238E27FC236}">
                <a16:creationId xmlns:a16="http://schemas.microsoft.com/office/drawing/2014/main" id="{0783034F-62E9-8E47-9EE2-A4890D78E8DE}"/>
              </a:ext>
            </a:extLst>
          </p:cNvPr>
          <p:cNvSpPr txBox="1"/>
          <p:nvPr/>
        </p:nvSpPr>
        <p:spPr>
          <a:xfrm>
            <a:off x="5473099" y="1913206"/>
            <a:ext cx="5802084" cy="1754326"/>
          </a:xfrm>
          <a:prstGeom prst="rect">
            <a:avLst/>
          </a:prstGeom>
          <a:noFill/>
        </p:spPr>
        <p:txBody>
          <a:bodyPr wrap="square" rtlCol="0">
            <a:spAutoFit/>
          </a:bodyPr>
          <a:lstStyle/>
          <a:p>
            <a:r>
              <a:rPr lang="en-US" dirty="0">
                <a:solidFill>
                  <a:srgbClr val="000000"/>
                </a:solidFill>
              </a:rPr>
              <a:t>Array of narrow electrode columns (~ 5-10</a:t>
            </a:r>
            <a:r>
              <a:rPr lang="en-US" dirty="0">
                <a:solidFill>
                  <a:srgbClr val="000000"/>
                </a:solidFill>
                <a:latin typeface="Symbol" panose="05050102010706020507" pitchFamily="18" charset="2"/>
              </a:rPr>
              <a:t>m</a:t>
            </a:r>
            <a:r>
              <a:rPr lang="en-US" dirty="0">
                <a:solidFill>
                  <a:srgbClr val="000000"/>
                </a:solidFill>
              </a:rPr>
              <a:t>m) passing </a:t>
            </a:r>
            <a:r>
              <a:rPr lang="en-US" u="sng" dirty="0">
                <a:solidFill>
                  <a:srgbClr val="000000"/>
                </a:solidFill>
              </a:rPr>
              <a:t>through</a:t>
            </a:r>
            <a:r>
              <a:rPr lang="en-US" dirty="0">
                <a:solidFill>
                  <a:srgbClr val="000000"/>
                </a:solidFill>
              </a:rPr>
              <a:t> the silicon thickness (</a:t>
            </a:r>
            <a:r>
              <a:rPr lang="en-US" dirty="0" err="1">
                <a:solidFill>
                  <a:srgbClr val="000000"/>
                </a:solidFill>
              </a:rPr>
              <a:t>micromaching</a:t>
            </a:r>
            <a:r>
              <a:rPr lang="en-US" dirty="0">
                <a:solidFill>
                  <a:srgbClr val="000000"/>
                </a:solidFill>
              </a:rPr>
              <a:t>):</a:t>
            </a:r>
          </a:p>
          <a:p>
            <a:pPr marL="285750" indent="-285750">
              <a:buFontTx/>
              <a:buChar char="-"/>
            </a:pPr>
            <a:r>
              <a:rPr lang="en-US" dirty="0">
                <a:solidFill>
                  <a:srgbClr val="000000"/>
                </a:solidFill>
              </a:rPr>
              <a:t>Depletion voltage prop. spacing</a:t>
            </a:r>
            <a:r>
              <a:rPr lang="en-US" baseline="30000" dirty="0">
                <a:solidFill>
                  <a:srgbClr val="000000"/>
                </a:solidFill>
              </a:rPr>
              <a:t>2</a:t>
            </a:r>
          </a:p>
          <a:p>
            <a:pPr marL="285750" indent="-285750">
              <a:buFontTx/>
              <a:buChar char="-"/>
            </a:pPr>
            <a:r>
              <a:rPr lang="en-US" dirty="0">
                <a:solidFill>
                  <a:srgbClr val="000000"/>
                </a:solidFill>
              </a:rPr>
              <a:t>Collection time prop. spacing</a:t>
            </a:r>
          </a:p>
          <a:p>
            <a:pPr marL="285750" indent="-285750">
              <a:buFontTx/>
              <a:buChar char="-"/>
            </a:pPr>
            <a:r>
              <a:rPr lang="en-US" dirty="0">
                <a:solidFill>
                  <a:srgbClr val="000000"/>
                </a:solidFill>
              </a:rPr>
              <a:t>Reduced charge sharing</a:t>
            </a:r>
          </a:p>
          <a:p>
            <a:r>
              <a:rPr lang="en-US" dirty="0">
                <a:solidFill>
                  <a:srgbClr val="000000"/>
                </a:solidFill>
                <a:sym typeface="Wingdings" pitchFamily="2" charset="2"/>
              </a:rPr>
              <a:t> More suited to high radiation environment</a:t>
            </a:r>
            <a:endParaRPr lang="en-US" dirty="0">
              <a:solidFill>
                <a:srgbClr val="000000"/>
              </a:solidFill>
            </a:endParaRPr>
          </a:p>
        </p:txBody>
      </p:sp>
      <p:sp>
        <p:nvSpPr>
          <p:cNvPr id="14" name="TextBox 13">
            <a:extLst>
              <a:ext uri="{FF2B5EF4-FFF2-40B4-BE49-F238E27FC236}">
                <a16:creationId xmlns:a16="http://schemas.microsoft.com/office/drawing/2014/main" id="{42F37F10-1B9A-3A4E-9471-12472C859E4B}"/>
              </a:ext>
            </a:extLst>
          </p:cNvPr>
          <p:cNvSpPr txBox="1"/>
          <p:nvPr/>
        </p:nvSpPr>
        <p:spPr>
          <a:xfrm>
            <a:off x="5158978" y="3841501"/>
            <a:ext cx="5968365" cy="369332"/>
          </a:xfrm>
          <a:prstGeom prst="rect">
            <a:avLst/>
          </a:prstGeom>
          <a:noFill/>
        </p:spPr>
        <p:txBody>
          <a:bodyPr wrap="none" rtlCol="0">
            <a:spAutoFit/>
          </a:bodyPr>
          <a:lstStyle/>
          <a:p>
            <a:r>
              <a:rPr lang="en-US" dirty="0">
                <a:solidFill>
                  <a:srgbClr val="000000"/>
                </a:solidFill>
              </a:rPr>
              <a:t>Connected to standard pixel ASIC – hybrid pixel detector</a:t>
            </a:r>
          </a:p>
        </p:txBody>
      </p:sp>
      <p:sp>
        <p:nvSpPr>
          <p:cNvPr id="11" name="TextBox 10"/>
          <p:cNvSpPr txBox="1"/>
          <p:nvPr/>
        </p:nvSpPr>
        <p:spPr>
          <a:xfrm>
            <a:off x="621275" y="4302174"/>
            <a:ext cx="4196976" cy="1477328"/>
          </a:xfrm>
          <a:prstGeom prst="rect">
            <a:avLst/>
          </a:prstGeom>
          <a:noFill/>
        </p:spPr>
        <p:txBody>
          <a:bodyPr wrap="square" rtlCol="0">
            <a:spAutoFit/>
          </a:bodyPr>
          <a:lstStyle/>
          <a:p>
            <a:pPr algn="ctr"/>
            <a:r>
              <a:rPr lang="en-US" dirty="0"/>
              <a:t>Installed 2014 in ATLAS IBL </a:t>
            </a:r>
            <a:br>
              <a:rPr lang="en-US" dirty="0"/>
            </a:br>
            <a:r>
              <a:rPr lang="en-US" dirty="0"/>
              <a:t>(Inner b-layer)</a:t>
            </a:r>
          </a:p>
          <a:p>
            <a:pPr algn="ctr"/>
            <a:r>
              <a:rPr lang="en-US" dirty="0"/>
              <a:t>&amp; </a:t>
            </a:r>
            <a:br>
              <a:rPr lang="en-US" dirty="0"/>
            </a:br>
            <a:r>
              <a:rPr lang="en-US" dirty="0"/>
              <a:t>inner pixel layers</a:t>
            </a:r>
            <a:br>
              <a:rPr lang="en-US" dirty="0"/>
            </a:br>
            <a:r>
              <a:rPr lang="en-US" dirty="0"/>
              <a:t>for LHC phase II (2028)</a:t>
            </a:r>
            <a:endParaRPr lang="en-GB" dirty="0"/>
          </a:p>
        </p:txBody>
      </p:sp>
      <p:pic>
        <p:nvPicPr>
          <p:cNvPr id="7" name="Picture 6">
            <a:extLst>
              <a:ext uri="{FF2B5EF4-FFF2-40B4-BE49-F238E27FC236}">
                <a16:creationId xmlns:a16="http://schemas.microsoft.com/office/drawing/2014/main" id="{44E067DC-F01F-382F-E602-8AEEBF3881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300"/>
          <a:stretch/>
        </p:blipFill>
        <p:spPr>
          <a:xfrm>
            <a:off x="-1" y="0"/>
            <a:ext cx="1355121" cy="773114"/>
          </a:xfrm>
          <a:prstGeom prst="rect">
            <a:avLst/>
          </a:prstGeom>
        </p:spPr>
      </p:pic>
    </p:spTree>
    <p:extLst>
      <p:ext uri="{BB962C8B-B14F-4D97-AF65-F5344CB8AC3E}">
        <p14:creationId xmlns:p14="http://schemas.microsoft.com/office/powerpoint/2010/main" val="1755304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6336"/>
            <a:ext cx="12192000" cy="3143250"/>
          </a:xfrm>
        </p:spPr>
        <p:txBody>
          <a:bodyPr>
            <a:noAutofit/>
          </a:bodyPr>
          <a:lstStyle/>
          <a:p>
            <a:pPr algn="ctr"/>
            <a:r>
              <a:rPr lang="en-US" sz="6000" dirty="0"/>
              <a:t>TCAD simulations</a:t>
            </a:r>
            <a:endParaRPr lang="en-GB" sz="6000" dirty="0"/>
          </a:p>
        </p:txBody>
      </p:sp>
      <p:sp>
        <p:nvSpPr>
          <p:cNvPr id="3" name="Content Placeholder 2"/>
          <p:cNvSpPr>
            <a:spLocks noGrp="1"/>
          </p:cNvSpPr>
          <p:nvPr>
            <p:ph idx="1"/>
          </p:nvPr>
        </p:nvSpPr>
        <p:spPr>
          <a:xfrm>
            <a:off x="609600" y="5331279"/>
            <a:ext cx="10969139" cy="661749"/>
          </a:xfrm>
        </p:spPr>
        <p:txBody>
          <a:bodyPr/>
          <a:lstStyle/>
          <a:p>
            <a:endParaRPr lang="en-GB"/>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58</a:t>
            </a:fld>
            <a:endParaRPr lang="en-US" dirty="0"/>
          </a:p>
        </p:txBody>
      </p:sp>
    </p:spTree>
    <p:extLst>
      <p:ext uri="{BB962C8B-B14F-4D97-AF65-F5344CB8AC3E}">
        <p14:creationId xmlns:p14="http://schemas.microsoft.com/office/powerpoint/2010/main" val="473318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TCAD simulations</a:t>
            </a:r>
            <a:endParaRPr lang="en-GB" dirty="0"/>
          </a:p>
        </p:txBody>
      </p:sp>
      <p:sp>
        <p:nvSpPr>
          <p:cNvPr id="3" name="Content Placeholder 2"/>
          <p:cNvSpPr>
            <a:spLocks noGrp="1"/>
          </p:cNvSpPr>
          <p:nvPr>
            <p:ph idx="1"/>
          </p:nvPr>
        </p:nvSpPr>
        <p:spPr>
          <a:xfrm>
            <a:off x="442768" y="830364"/>
            <a:ext cx="9293845" cy="2129323"/>
          </a:xfrm>
        </p:spPr>
        <p:txBody>
          <a:bodyPr>
            <a:normAutofit fontScale="85000" lnSpcReduction="10000"/>
          </a:bodyPr>
          <a:lstStyle/>
          <a:p>
            <a:r>
              <a:rPr lang="en-GB" dirty="0"/>
              <a:t>Why do we need TCAD simulations for understanding (irradiated) sensors ?</a:t>
            </a:r>
          </a:p>
          <a:p>
            <a:pPr lvl="1"/>
            <a:r>
              <a:rPr lang="en-GB" dirty="0"/>
              <a:t>Complexity of the problem: Coupled differential equations (semiconductor equations)</a:t>
            </a:r>
          </a:p>
          <a:p>
            <a:pPr lvl="1"/>
            <a:r>
              <a:rPr lang="en-GB" dirty="0"/>
              <a:t>Complex device geometry and complex signal formation in segmented devices ….</a:t>
            </a:r>
          </a:p>
          <a:p>
            <a:pPr lvl="1"/>
            <a:r>
              <a:rPr lang="en-US" dirty="0"/>
              <a:t>Evaluation of new an innovative design approaches</a:t>
            </a:r>
            <a:endParaRPr lang="en-GB" dirty="0"/>
          </a:p>
          <a:p>
            <a:pPr lvl="1"/>
            <a:r>
              <a:rPr lang="en-GB" dirty="0"/>
              <a:t>Impact of defects depending on local charge densities, field-strength, … (“feedback loop”)</a:t>
            </a:r>
          </a:p>
          <a:p>
            <a:pPr lvl="1"/>
            <a:r>
              <a:rPr lang="en-GB" dirty="0"/>
              <a:t>Interplay of surface and bulk damage</a:t>
            </a:r>
            <a:r>
              <a:rPr lang="en-US" dirty="0"/>
              <a:t>..</a:t>
            </a:r>
            <a:endParaRPr lang="en-GB" dirty="0"/>
          </a:p>
          <a:p>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59</a:t>
            </a:fld>
            <a:endParaRPr lang="en-US" dirty="0"/>
          </a:p>
        </p:txBody>
      </p:sp>
      <p:grpSp>
        <p:nvGrpSpPr>
          <p:cNvPr id="54" name="Group 53"/>
          <p:cNvGrpSpPr/>
          <p:nvPr/>
        </p:nvGrpSpPr>
        <p:grpSpPr>
          <a:xfrm>
            <a:off x="154472" y="2511116"/>
            <a:ext cx="11932427" cy="4062132"/>
            <a:chOff x="157654" y="2603658"/>
            <a:chExt cx="11932427" cy="4062132"/>
          </a:xfrm>
        </p:grpSpPr>
        <p:sp>
          <p:nvSpPr>
            <p:cNvPr id="52" name="Rounded Rectangle 51">
              <a:extLst>
                <a:ext uri="{FF2B5EF4-FFF2-40B4-BE49-F238E27FC236}">
                  <a16:creationId xmlns:a16="http://schemas.microsoft.com/office/drawing/2014/main" id="{85E4EC4B-3923-E24F-958B-B6D2B5905D72}"/>
                </a:ext>
              </a:extLst>
            </p:cNvPr>
            <p:cNvSpPr/>
            <p:nvPr/>
          </p:nvSpPr>
          <p:spPr>
            <a:xfrm>
              <a:off x="157654" y="2858368"/>
              <a:ext cx="11932427" cy="3534388"/>
            </a:xfrm>
            <a:prstGeom prst="roundRect">
              <a:avLst>
                <a:gd name="adj" fmla="val 5149"/>
              </a:avLst>
            </a:prstGeom>
            <a:solidFill>
              <a:schemeClr val="bg2"/>
            </a:solidFill>
            <a:ln w="19050">
              <a:solidFill>
                <a:srgbClr val="013994"/>
              </a:solid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descr="Red Hat Enterprise Linux 5-2013-11-05-15-09-43.png"/>
            <p:cNvPicPr>
              <a:picLocks noChangeAspect="1"/>
            </p:cNvPicPr>
            <p:nvPr/>
          </p:nvPicPr>
          <p:blipFill>
            <a:blip r:embed="rId2" cstate="print">
              <a:clrChange>
                <a:clrFrom>
                  <a:srgbClr val="FFFFFF"/>
                </a:clrFrom>
                <a:clrTo>
                  <a:srgbClr val="FFFFFF">
                    <a:alpha val="0"/>
                  </a:srgbClr>
                </a:clrTo>
              </a:clrChange>
            </a:blip>
            <a:srcRect l="24800" t="24800" r="31888" b="18501"/>
            <a:stretch>
              <a:fillRect/>
            </a:stretch>
          </p:blipFill>
          <p:spPr>
            <a:xfrm>
              <a:off x="5593267" y="3079531"/>
              <a:ext cx="4049498" cy="3313225"/>
            </a:xfrm>
            <a:prstGeom prst="rect">
              <a:avLst/>
            </a:prstGeom>
          </p:spPr>
        </p:pic>
        <p:sp>
          <p:nvSpPr>
            <p:cNvPr id="8" name="Rectangle 2"/>
            <p:cNvSpPr txBox="1">
              <a:spLocks noChangeArrowheads="1"/>
            </p:cNvSpPr>
            <p:nvPr/>
          </p:nvSpPr>
          <p:spPr>
            <a:xfrm>
              <a:off x="8563046" y="3079531"/>
              <a:ext cx="3125433" cy="1462652"/>
            </a:xfrm>
            <a:prstGeom prst="rect">
              <a:avLst/>
            </a:prstGeom>
            <a:noFill/>
          </p:spPr>
          <p:txBody>
            <a:bodyPr/>
            <a:lstStyle/>
            <a:p>
              <a:pPr lvl="0" algn="ctr"/>
              <a:r>
                <a:rPr lang="en-US" sz="1600" b="1" dirty="0">
                  <a:latin typeface="Arial" pitchFamily="34" charset="0"/>
                  <a:ea typeface="Times New Roman"/>
                  <a:cs typeface="Arial" pitchFamily="34" charset="0"/>
                </a:rPr>
                <a:t>Electric field </a:t>
              </a:r>
              <a:r>
                <a:rPr lang="en-US" sz="1600" dirty="0">
                  <a:latin typeface="Arial" pitchFamily="34" charset="0"/>
                  <a:ea typeface="Times New Roman"/>
                  <a:cs typeface="Arial" pitchFamily="34" charset="0"/>
                </a:rPr>
                <a:t>distribution in 3D detector (Al &amp; oxide layer transparent for clarity</a:t>
              </a:r>
              <a:r>
                <a:rPr lang="en-US" sz="1600" b="1" dirty="0">
                  <a:latin typeface="Arial" pitchFamily="34" charset="0"/>
                  <a:ea typeface="Times New Roman"/>
                  <a:cs typeface="Arial" pitchFamily="34" charset="0"/>
                </a:rPr>
                <a:t>)</a:t>
              </a:r>
              <a:endParaRPr lang="en-US" sz="1600" dirty="0">
                <a:latin typeface="Arial" pitchFamily="34" charset="0"/>
                <a:ea typeface="Times New Roman"/>
                <a:cs typeface="Arial" pitchFamily="34" charset="0"/>
              </a:endParaRPr>
            </a:p>
          </p:txBody>
        </p:sp>
        <p:sp>
          <p:nvSpPr>
            <p:cNvPr id="9" name="Rectangle 2"/>
            <p:cNvSpPr txBox="1">
              <a:spLocks noChangeArrowheads="1"/>
            </p:cNvSpPr>
            <p:nvPr/>
          </p:nvSpPr>
          <p:spPr>
            <a:xfrm>
              <a:off x="5690488" y="3062715"/>
              <a:ext cx="576064" cy="362880"/>
            </a:xfrm>
            <a:prstGeom prst="rect">
              <a:avLst/>
            </a:prstGeom>
            <a:noFill/>
          </p:spPr>
          <p:txBody>
            <a:bodyPr/>
            <a:lstStyle/>
            <a:p>
              <a:r>
                <a:rPr lang="en-US" sz="2400" b="1" dirty="0">
                  <a:latin typeface="Arial" pitchFamily="34" charset="0"/>
                  <a:ea typeface="Times New Roman"/>
                  <a:cs typeface="Arial" pitchFamily="34" charset="0"/>
                </a:rPr>
                <a:t> n</a:t>
              </a:r>
              <a:r>
                <a:rPr lang="en-US" sz="2400" b="1" baseline="30000" dirty="0">
                  <a:latin typeface="Arial" pitchFamily="34" charset="0"/>
                  <a:ea typeface="Times New Roman"/>
                  <a:cs typeface="Arial" pitchFamily="34" charset="0"/>
                </a:rPr>
                <a:t>+</a:t>
              </a:r>
              <a:r>
                <a:rPr lang="fi-FI" sz="2400" b="1" dirty="0">
                  <a:latin typeface="Arial" pitchFamily="34" charset="0"/>
                  <a:cs typeface="Arial" pitchFamily="34" charset="0"/>
                </a:rPr>
                <a:t> </a:t>
              </a:r>
              <a:endParaRPr lang="en-US" sz="2400" b="1" dirty="0">
                <a:latin typeface="Arial" pitchFamily="34" charset="0"/>
                <a:ea typeface="Times New Roman"/>
                <a:cs typeface="Arial" pitchFamily="34" charset="0"/>
              </a:endParaRPr>
            </a:p>
          </p:txBody>
        </p:sp>
        <p:sp>
          <p:nvSpPr>
            <p:cNvPr id="10" name="Rectangle 2"/>
            <p:cNvSpPr txBox="1">
              <a:spLocks noChangeArrowheads="1"/>
            </p:cNvSpPr>
            <p:nvPr/>
          </p:nvSpPr>
          <p:spPr>
            <a:xfrm>
              <a:off x="9253344" y="5611508"/>
              <a:ext cx="859098" cy="525228"/>
            </a:xfrm>
            <a:prstGeom prst="rect">
              <a:avLst/>
            </a:prstGeom>
            <a:noFill/>
          </p:spPr>
          <p:txBody>
            <a:bodyPr/>
            <a:lstStyle>
              <a:defPPr>
                <a:defRPr lang="en-US"/>
              </a:defPPr>
              <a:lvl1pPr>
                <a:defRPr sz="2400" b="1">
                  <a:latin typeface="Arial" pitchFamily="34" charset="0"/>
                  <a:ea typeface="Times New Roman"/>
                  <a:cs typeface="Arial" pitchFamily="34" charset="0"/>
                </a:defRPr>
              </a:lvl1pPr>
            </a:lstStyle>
            <a:p>
              <a:r>
                <a:rPr lang="en-US" dirty="0"/>
                <a:t> n+</a:t>
              </a:r>
              <a:r>
                <a:rPr lang="fi-FI" dirty="0"/>
                <a:t> </a:t>
              </a:r>
              <a:endParaRPr lang="en-US" dirty="0"/>
            </a:p>
          </p:txBody>
        </p:sp>
        <p:cxnSp>
          <p:nvCxnSpPr>
            <p:cNvPr id="11" name="Straight Arrow Connector 10"/>
            <p:cNvCxnSpPr/>
            <p:nvPr/>
          </p:nvCxnSpPr>
          <p:spPr>
            <a:xfrm flipH="1">
              <a:off x="5741174" y="3535681"/>
              <a:ext cx="188133" cy="6029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286426" y="3220029"/>
              <a:ext cx="973116" cy="363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1"/>
            </p:cNvCxnSpPr>
            <p:nvPr/>
          </p:nvCxnSpPr>
          <p:spPr>
            <a:xfrm flipH="1">
              <a:off x="7964745" y="5874122"/>
              <a:ext cx="1288599" cy="2876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0"/>
            </p:cNvCxnSpPr>
            <p:nvPr/>
          </p:nvCxnSpPr>
          <p:spPr>
            <a:xfrm flipH="1" flipV="1">
              <a:off x="9522372" y="4992414"/>
              <a:ext cx="160521" cy="6190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2"/>
            <p:cNvSpPr txBox="1">
              <a:spLocks noChangeArrowheads="1"/>
            </p:cNvSpPr>
            <p:nvPr/>
          </p:nvSpPr>
          <p:spPr>
            <a:xfrm>
              <a:off x="10139190" y="5179665"/>
              <a:ext cx="1549289" cy="769189"/>
            </a:xfrm>
            <a:prstGeom prst="rect">
              <a:avLst/>
            </a:prstGeom>
            <a:noFill/>
          </p:spPr>
          <p:txBody>
            <a:bodyPr/>
            <a:lstStyle/>
            <a:p>
              <a:pPr lvl="0" algn="ctr"/>
              <a:r>
                <a:rPr lang="en-US" sz="1200" b="1" dirty="0">
                  <a:latin typeface="Arial" pitchFamily="34" charset="0"/>
                  <a:ea typeface="Times New Roman"/>
                  <a:cs typeface="Arial" pitchFamily="34" charset="0"/>
                </a:rPr>
                <a:t>Column depth</a:t>
              </a:r>
              <a:br>
                <a:rPr lang="en-US" sz="1200" b="1" dirty="0">
                  <a:latin typeface="Arial" pitchFamily="34" charset="0"/>
                  <a:ea typeface="Times New Roman"/>
                  <a:cs typeface="Arial" pitchFamily="34" charset="0"/>
                </a:rPr>
              </a:br>
              <a:r>
                <a:rPr lang="en-US" sz="1200" b="1" dirty="0">
                  <a:latin typeface="Arial" pitchFamily="34" charset="0"/>
                  <a:ea typeface="Times New Roman"/>
                  <a:cs typeface="Arial" pitchFamily="34" charset="0"/>
                </a:rPr>
                <a:t>= </a:t>
              </a:r>
            </a:p>
            <a:p>
              <a:pPr lvl="0" algn="ctr"/>
              <a:r>
                <a:rPr lang="en-US" sz="1200" b="1" dirty="0">
                  <a:latin typeface="Arial" pitchFamily="34" charset="0"/>
                  <a:ea typeface="Times New Roman"/>
                  <a:cs typeface="Arial" pitchFamily="34" charset="0"/>
                </a:rPr>
                <a:t>bulk thickness</a:t>
              </a:r>
              <a:endParaRPr lang="en-US" sz="1200" dirty="0">
                <a:latin typeface="Arial" pitchFamily="34" charset="0"/>
                <a:ea typeface="Times New Roman"/>
                <a:cs typeface="Arial" pitchFamily="34" charset="0"/>
              </a:endParaRPr>
            </a:p>
          </p:txBody>
        </p:sp>
        <p:sp>
          <p:nvSpPr>
            <p:cNvPr id="16" name="Rectangle 2"/>
            <p:cNvSpPr txBox="1">
              <a:spLocks noChangeArrowheads="1"/>
            </p:cNvSpPr>
            <p:nvPr/>
          </p:nvSpPr>
          <p:spPr>
            <a:xfrm>
              <a:off x="290110" y="3936979"/>
              <a:ext cx="2089687" cy="320338"/>
            </a:xfrm>
            <a:prstGeom prst="rect">
              <a:avLst/>
            </a:prstGeom>
            <a:noFill/>
          </p:spPr>
          <p:txBody>
            <a:bodyPr/>
            <a:lstStyle/>
            <a:p>
              <a:r>
                <a:rPr lang="en-US" sz="1600" b="1" kern="0" dirty="0" err="1">
                  <a:latin typeface="Arial" pitchFamily="34" charset="0"/>
                  <a:cs typeface="Arial" pitchFamily="34" charset="0"/>
                </a:rPr>
                <a:t>N</a:t>
              </a:r>
              <a:r>
                <a:rPr lang="en-US" sz="1600" b="1" baseline="-25000" dirty="0" err="1">
                  <a:latin typeface="Arial" pitchFamily="34" charset="0"/>
                  <a:cs typeface="Arial" pitchFamily="34" charset="0"/>
                </a:rPr>
                <a:t>p,n</a:t>
              </a:r>
              <a:r>
                <a:rPr lang="en-US" sz="1600" b="1" baseline="-25000" dirty="0">
                  <a:latin typeface="Arial" pitchFamily="34" charset="0"/>
                  <a:cs typeface="Arial" pitchFamily="34" charset="0"/>
                </a:rPr>
                <a:t> </a:t>
              </a:r>
              <a:r>
                <a:rPr lang="en-US" sz="1600" b="1" kern="0" dirty="0">
                  <a:latin typeface="Arial" pitchFamily="34" charset="0"/>
                  <a:cs typeface="Arial" pitchFamily="34" charset="0"/>
                </a:rPr>
                <a:t>= </a:t>
              </a:r>
              <a:r>
                <a:rPr lang="en-US" sz="1600" b="1" dirty="0">
                  <a:latin typeface="Arial" pitchFamily="34" charset="0"/>
                  <a:cs typeface="Arial" pitchFamily="34" charset="0"/>
                </a:rPr>
                <a:t>5e18 cm</a:t>
              </a:r>
              <a:r>
                <a:rPr lang="en-US" sz="1600" b="1" baseline="30000" dirty="0">
                  <a:latin typeface="Arial" pitchFamily="34" charset="0"/>
                  <a:ea typeface="Times New Roman"/>
                  <a:cs typeface="Arial" pitchFamily="34" charset="0"/>
                </a:rPr>
                <a:t>-3 </a:t>
              </a:r>
              <a:endParaRPr lang="en-US" sz="1600" b="1" dirty="0">
                <a:latin typeface="Arial" pitchFamily="34" charset="0"/>
                <a:cs typeface="Arial" pitchFamily="34" charset="0"/>
              </a:endParaRPr>
            </a:p>
          </p:txBody>
        </p:sp>
        <p:sp>
          <p:nvSpPr>
            <p:cNvPr id="17" name="Rectangle 2"/>
            <p:cNvSpPr txBox="1">
              <a:spLocks noChangeArrowheads="1"/>
            </p:cNvSpPr>
            <p:nvPr/>
          </p:nvSpPr>
          <p:spPr>
            <a:xfrm>
              <a:off x="290109" y="5655056"/>
              <a:ext cx="1938083" cy="481680"/>
            </a:xfrm>
            <a:prstGeom prst="rect">
              <a:avLst/>
            </a:prstGeom>
            <a:noFill/>
          </p:spPr>
          <p:txBody>
            <a:bodyPr/>
            <a:lstStyle/>
            <a:p>
              <a:r>
                <a:rPr lang="en-US" sz="1600" b="1" kern="0" dirty="0" err="1">
                  <a:latin typeface="Arial" pitchFamily="34" charset="0"/>
                  <a:cs typeface="Arial" pitchFamily="34" charset="0"/>
                </a:rPr>
                <a:t>N</a:t>
              </a:r>
              <a:r>
                <a:rPr lang="en-US" sz="1600" b="1" baseline="-25000" dirty="0" err="1">
                  <a:latin typeface="Arial" pitchFamily="34" charset="0"/>
                  <a:cs typeface="Arial" pitchFamily="34" charset="0"/>
                </a:rPr>
                <a:t>bulk</a:t>
              </a:r>
              <a:r>
                <a:rPr lang="en-US" sz="1600" b="1" baseline="-25000" dirty="0">
                  <a:latin typeface="Arial" pitchFamily="34" charset="0"/>
                  <a:cs typeface="Arial" pitchFamily="34" charset="0"/>
                </a:rPr>
                <a:t> </a:t>
              </a:r>
              <a:r>
                <a:rPr lang="en-US" sz="1600" b="1" kern="0" dirty="0">
                  <a:latin typeface="Arial" pitchFamily="34" charset="0"/>
                  <a:cs typeface="Arial" pitchFamily="34" charset="0"/>
                </a:rPr>
                <a:t>= </a:t>
              </a:r>
              <a:r>
                <a:rPr lang="en-US" sz="1600" b="1" dirty="0">
                  <a:latin typeface="Arial" pitchFamily="34" charset="0"/>
                  <a:cs typeface="Arial" pitchFamily="34" charset="0"/>
                </a:rPr>
                <a:t>1.7e12 cm</a:t>
              </a:r>
              <a:r>
                <a:rPr lang="en-US" sz="1600" b="1" baseline="30000" dirty="0">
                  <a:latin typeface="Arial" pitchFamily="34" charset="0"/>
                  <a:ea typeface="Times New Roman"/>
                  <a:cs typeface="Arial" pitchFamily="34" charset="0"/>
                </a:rPr>
                <a:t>-3 </a:t>
              </a:r>
              <a:endParaRPr lang="en-US" sz="1600" b="1" dirty="0">
                <a:latin typeface="Arial" pitchFamily="34" charset="0"/>
                <a:cs typeface="Arial" pitchFamily="34" charset="0"/>
              </a:endParaRPr>
            </a:p>
          </p:txBody>
        </p:sp>
        <p:sp>
          <p:nvSpPr>
            <p:cNvPr id="18" name="Rectangle 2"/>
            <p:cNvSpPr txBox="1">
              <a:spLocks noChangeArrowheads="1"/>
            </p:cNvSpPr>
            <p:nvPr/>
          </p:nvSpPr>
          <p:spPr>
            <a:xfrm>
              <a:off x="1842439" y="3355075"/>
              <a:ext cx="3064922" cy="414722"/>
            </a:xfrm>
            <a:prstGeom prst="rect">
              <a:avLst/>
            </a:prstGeom>
            <a:noFill/>
          </p:spPr>
          <p:txBody>
            <a:bodyPr/>
            <a:lstStyle/>
            <a:p>
              <a:pPr lvl="0"/>
              <a:r>
                <a:rPr lang="de-CH" sz="1600" b="1" dirty="0">
                  <a:latin typeface="Arial" pitchFamily="34" charset="0"/>
                  <a:ea typeface="Times New Roman"/>
                  <a:cs typeface="Arial" pitchFamily="34" charset="0"/>
                </a:rPr>
                <a:t>Doping </a:t>
              </a:r>
              <a:r>
                <a:rPr lang="de-CH" sz="1600" b="1" dirty="0" err="1">
                  <a:latin typeface="Arial" pitchFamily="34" charset="0"/>
                  <a:ea typeface="Times New Roman"/>
                  <a:cs typeface="Arial" pitchFamily="34" charset="0"/>
                </a:rPr>
                <a:t>profiles</a:t>
              </a:r>
              <a:endParaRPr lang="en-US" sz="1600" dirty="0">
                <a:latin typeface="Arial" pitchFamily="34" charset="0"/>
                <a:ea typeface="Times New Roman"/>
                <a:cs typeface="Arial" pitchFamily="34" charset="0"/>
              </a:endParaRPr>
            </a:p>
          </p:txBody>
        </p:sp>
        <p:sp>
          <p:nvSpPr>
            <p:cNvPr id="20" name="TextBox 19"/>
            <p:cNvSpPr txBox="1"/>
            <p:nvPr/>
          </p:nvSpPr>
          <p:spPr>
            <a:xfrm rot="16200000">
              <a:off x="9932430" y="4359707"/>
              <a:ext cx="3789098" cy="276999"/>
            </a:xfrm>
            <a:prstGeom prst="rect">
              <a:avLst/>
            </a:prstGeom>
            <a:noFill/>
          </p:spPr>
          <p:txBody>
            <a:bodyPr wrap="square" rtlCol="0">
              <a:spAutoFit/>
            </a:bodyPr>
            <a:lstStyle/>
            <a:p>
              <a:r>
                <a:rPr lang="en-US" sz="1200" dirty="0"/>
                <a:t>3D sensor: </a:t>
              </a:r>
              <a:r>
                <a:rPr lang="en-US" sz="1200" dirty="0" err="1"/>
                <a:t>T.Peltola</a:t>
              </a:r>
              <a:r>
                <a:rPr lang="en-US" sz="1200" dirty="0"/>
                <a:t> (HIP, Helsinki): CMS &amp; RD50</a:t>
              </a:r>
              <a:endParaRPr lang="en-GB" sz="1200" dirty="0"/>
            </a:p>
          </p:txBody>
        </p:sp>
        <p:pic>
          <p:nvPicPr>
            <p:cNvPr id="21" name="Picture 2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19" t="15505" r="16585" b="11999"/>
            <a:stretch/>
          </p:blipFill>
          <p:spPr>
            <a:xfrm>
              <a:off x="1400271" y="3769798"/>
              <a:ext cx="3223070" cy="2430232"/>
            </a:xfrm>
            <a:prstGeom prst="rect">
              <a:avLst/>
            </a:prstGeom>
          </p:spPr>
        </p:pic>
        <p:sp>
          <p:nvSpPr>
            <p:cNvPr id="28" name="Rectangle 2"/>
            <p:cNvSpPr txBox="1">
              <a:spLocks noChangeArrowheads="1"/>
            </p:cNvSpPr>
            <p:nvPr/>
          </p:nvSpPr>
          <p:spPr>
            <a:xfrm>
              <a:off x="7424685" y="4344555"/>
              <a:ext cx="540060" cy="362880"/>
            </a:xfrm>
            <a:prstGeom prst="rect">
              <a:avLst/>
            </a:prstGeom>
            <a:noFill/>
          </p:spPr>
          <p:txBody>
            <a:bodyPr/>
            <a:lstStyle/>
            <a:p>
              <a:r>
                <a:rPr lang="en-US" sz="1600" b="1" dirty="0">
                  <a:solidFill>
                    <a:schemeClr val="accent1"/>
                  </a:solidFill>
                  <a:latin typeface="Arial" pitchFamily="34" charset="0"/>
                  <a:ea typeface="Times New Roman"/>
                  <a:cs typeface="Arial" pitchFamily="34" charset="0"/>
                </a:rPr>
                <a:t>p</a:t>
              </a:r>
              <a:r>
                <a:rPr lang="en-US" sz="1600" b="1" baseline="30000" dirty="0">
                  <a:solidFill>
                    <a:schemeClr val="accent1"/>
                  </a:solidFill>
                  <a:latin typeface="Arial" pitchFamily="34" charset="0"/>
                  <a:ea typeface="Times New Roman"/>
                  <a:cs typeface="Arial" pitchFamily="34" charset="0"/>
                </a:rPr>
                <a:t>+</a:t>
              </a:r>
              <a:r>
                <a:rPr lang="en-US" sz="1600" b="1" dirty="0">
                  <a:latin typeface="Arial" pitchFamily="34" charset="0"/>
                  <a:ea typeface="Times New Roman"/>
                  <a:cs typeface="Arial" pitchFamily="34" charset="0"/>
                </a:rPr>
                <a:t> </a:t>
              </a:r>
              <a:r>
                <a:rPr lang="fi-FI" sz="1600" b="1" dirty="0">
                  <a:latin typeface="Arial" pitchFamily="34" charset="0"/>
                  <a:cs typeface="Arial" pitchFamily="34" charset="0"/>
                </a:rPr>
                <a:t> </a:t>
              </a:r>
              <a:endParaRPr lang="en-US" sz="1600" b="1" dirty="0">
                <a:latin typeface="Arial" pitchFamily="34" charset="0"/>
                <a:ea typeface="Times New Roman"/>
                <a:cs typeface="Arial" pitchFamily="34" charset="0"/>
              </a:endParaRPr>
            </a:p>
          </p:txBody>
        </p:sp>
        <p:sp>
          <p:nvSpPr>
            <p:cNvPr id="29" name="Rectangle 2"/>
            <p:cNvSpPr txBox="1">
              <a:spLocks noChangeArrowheads="1"/>
            </p:cNvSpPr>
            <p:nvPr/>
          </p:nvSpPr>
          <p:spPr>
            <a:xfrm>
              <a:off x="7420121" y="4170286"/>
              <a:ext cx="544624" cy="241353"/>
            </a:xfrm>
            <a:prstGeom prst="rect">
              <a:avLst/>
            </a:prstGeom>
            <a:noFill/>
          </p:spPr>
          <p:txBody>
            <a:bodyPr/>
            <a:lstStyle/>
            <a:p>
              <a:pPr lvl="0"/>
              <a:r>
                <a:rPr lang="en-US" sz="1200" b="1" dirty="0">
                  <a:solidFill>
                    <a:schemeClr val="accent1"/>
                  </a:solidFill>
                  <a:latin typeface="Arial" pitchFamily="34" charset="0"/>
                  <a:ea typeface="Times New Roman"/>
                  <a:cs typeface="Arial" pitchFamily="34" charset="0"/>
                </a:rPr>
                <a:t>V=0</a:t>
              </a:r>
              <a:endParaRPr lang="en-US" sz="1200" dirty="0">
                <a:solidFill>
                  <a:schemeClr val="accent1"/>
                </a:solidFill>
                <a:latin typeface="Arial" pitchFamily="34" charset="0"/>
                <a:ea typeface="Times New Roman"/>
                <a:cs typeface="Arial" pitchFamily="34" charset="0"/>
              </a:endParaRPr>
            </a:p>
          </p:txBody>
        </p:sp>
        <p:sp>
          <p:nvSpPr>
            <p:cNvPr id="33" name="Rectangle 2"/>
            <p:cNvSpPr txBox="1">
              <a:spLocks noChangeArrowheads="1"/>
            </p:cNvSpPr>
            <p:nvPr/>
          </p:nvSpPr>
          <p:spPr>
            <a:xfrm>
              <a:off x="4603413" y="5606689"/>
              <a:ext cx="859098" cy="525228"/>
            </a:xfrm>
            <a:prstGeom prst="rect">
              <a:avLst/>
            </a:prstGeom>
            <a:noFill/>
          </p:spPr>
          <p:txBody>
            <a:bodyPr/>
            <a:lstStyle>
              <a:defPPr>
                <a:defRPr lang="en-US"/>
              </a:defPPr>
              <a:lvl1pPr>
                <a:defRPr sz="2400" b="1">
                  <a:latin typeface="Arial" pitchFamily="34" charset="0"/>
                  <a:ea typeface="Times New Roman"/>
                  <a:cs typeface="Arial" pitchFamily="34" charset="0"/>
                </a:defRPr>
              </a:lvl1pPr>
            </a:lstStyle>
            <a:p>
              <a:r>
                <a:rPr lang="en-US" dirty="0"/>
                <a:t> n+</a:t>
              </a:r>
              <a:r>
                <a:rPr lang="fi-FI" dirty="0"/>
                <a:t> </a:t>
              </a:r>
              <a:endParaRPr lang="en-US" dirty="0"/>
            </a:p>
          </p:txBody>
        </p:sp>
        <p:cxnSp>
          <p:nvCxnSpPr>
            <p:cNvPr id="34" name="Straight Arrow Connector 33"/>
            <p:cNvCxnSpPr>
              <a:stCxn id="33" idx="1"/>
            </p:cNvCxnSpPr>
            <p:nvPr/>
          </p:nvCxnSpPr>
          <p:spPr>
            <a:xfrm flipH="1">
              <a:off x="3314815" y="5869303"/>
              <a:ext cx="1288598" cy="2876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623342" y="5286703"/>
              <a:ext cx="0" cy="4729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2"/>
            <p:cNvSpPr txBox="1">
              <a:spLocks noChangeArrowheads="1"/>
            </p:cNvSpPr>
            <p:nvPr/>
          </p:nvSpPr>
          <p:spPr>
            <a:xfrm>
              <a:off x="9576410" y="4353817"/>
              <a:ext cx="734238" cy="504056"/>
            </a:xfrm>
            <a:prstGeom prst="rect">
              <a:avLst/>
            </a:prstGeom>
            <a:noFill/>
          </p:spPr>
          <p:txBody>
            <a:bodyPr/>
            <a:lstStyle/>
            <a:p>
              <a:pPr lvl="0"/>
              <a:r>
                <a:rPr lang="en-US" sz="1200" b="1" dirty="0" err="1">
                  <a:latin typeface="Arial" pitchFamily="34" charset="0"/>
                  <a:ea typeface="Times New Roman"/>
                  <a:cs typeface="Arial" pitchFamily="34" charset="0"/>
                </a:rPr>
                <a:t>Vbias</a:t>
              </a:r>
              <a:endParaRPr lang="en-US" sz="1200" dirty="0">
                <a:latin typeface="Arial" pitchFamily="34" charset="0"/>
                <a:ea typeface="Times New Roman"/>
                <a:cs typeface="Arial" pitchFamily="34" charset="0"/>
              </a:endParaRPr>
            </a:p>
          </p:txBody>
        </p:sp>
        <p:sp>
          <p:nvSpPr>
            <p:cNvPr id="39" name="Rectangle 2"/>
            <p:cNvSpPr txBox="1">
              <a:spLocks noChangeArrowheads="1"/>
            </p:cNvSpPr>
            <p:nvPr/>
          </p:nvSpPr>
          <p:spPr>
            <a:xfrm>
              <a:off x="7752865" y="6161734"/>
              <a:ext cx="734238" cy="504056"/>
            </a:xfrm>
            <a:prstGeom prst="rect">
              <a:avLst/>
            </a:prstGeom>
            <a:noFill/>
          </p:spPr>
          <p:txBody>
            <a:bodyPr/>
            <a:lstStyle/>
            <a:p>
              <a:pPr lvl="0"/>
              <a:r>
                <a:rPr lang="en-US" sz="1200" b="1" dirty="0" err="1">
                  <a:latin typeface="Arial" pitchFamily="34" charset="0"/>
                  <a:ea typeface="Times New Roman"/>
                  <a:cs typeface="Arial" pitchFamily="34" charset="0"/>
                </a:rPr>
                <a:t>Vbias</a:t>
              </a:r>
              <a:endParaRPr lang="en-US" sz="1200" dirty="0">
                <a:latin typeface="Arial" pitchFamily="34" charset="0"/>
                <a:ea typeface="Times New Roman"/>
                <a:cs typeface="Arial" pitchFamily="34" charset="0"/>
              </a:endParaRPr>
            </a:p>
          </p:txBody>
        </p:sp>
        <p:sp>
          <p:nvSpPr>
            <p:cNvPr id="40" name="Rectangle 2"/>
            <p:cNvSpPr txBox="1">
              <a:spLocks noChangeArrowheads="1"/>
            </p:cNvSpPr>
            <p:nvPr/>
          </p:nvSpPr>
          <p:spPr>
            <a:xfrm>
              <a:off x="5095392" y="4233135"/>
              <a:ext cx="734238" cy="504056"/>
            </a:xfrm>
            <a:prstGeom prst="rect">
              <a:avLst/>
            </a:prstGeom>
            <a:noFill/>
          </p:spPr>
          <p:txBody>
            <a:bodyPr/>
            <a:lstStyle/>
            <a:p>
              <a:pPr lvl="0"/>
              <a:r>
                <a:rPr lang="en-US" sz="1200" b="1" dirty="0" err="1">
                  <a:latin typeface="Arial" pitchFamily="34" charset="0"/>
                  <a:ea typeface="Times New Roman"/>
                  <a:cs typeface="Arial" pitchFamily="34" charset="0"/>
                </a:rPr>
                <a:t>Vbias</a:t>
              </a:r>
              <a:endParaRPr lang="en-US" sz="1200" dirty="0">
                <a:latin typeface="Arial" pitchFamily="34" charset="0"/>
                <a:ea typeface="Times New Roman"/>
                <a:cs typeface="Arial" pitchFamily="34" charset="0"/>
              </a:endParaRPr>
            </a:p>
          </p:txBody>
        </p:sp>
        <p:sp>
          <p:nvSpPr>
            <p:cNvPr id="41" name="Rectangle 2"/>
            <p:cNvSpPr txBox="1">
              <a:spLocks noChangeArrowheads="1"/>
            </p:cNvSpPr>
            <p:nvPr/>
          </p:nvSpPr>
          <p:spPr>
            <a:xfrm>
              <a:off x="7521638" y="2858368"/>
              <a:ext cx="734238" cy="504056"/>
            </a:xfrm>
            <a:prstGeom prst="rect">
              <a:avLst/>
            </a:prstGeom>
            <a:noFill/>
          </p:spPr>
          <p:txBody>
            <a:bodyPr/>
            <a:lstStyle/>
            <a:p>
              <a:pPr lvl="0"/>
              <a:r>
                <a:rPr lang="en-US" sz="1200" b="1" dirty="0" err="1">
                  <a:latin typeface="Arial" pitchFamily="34" charset="0"/>
                  <a:ea typeface="Times New Roman"/>
                  <a:cs typeface="Arial" pitchFamily="34" charset="0"/>
                </a:rPr>
                <a:t>Vbias</a:t>
              </a:r>
              <a:endParaRPr lang="en-US" sz="1200" dirty="0">
                <a:latin typeface="Arial" pitchFamily="34" charset="0"/>
                <a:ea typeface="Times New Roman"/>
                <a:cs typeface="Arial" pitchFamily="34" charset="0"/>
              </a:endParaRPr>
            </a:p>
          </p:txBody>
        </p:sp>
        <p:sp>
          <p:nvSpPr>
            <p:cNvPr id="53" name="TextBox 52"/>
            <p:cNvSpPr txBox="1"/>
            <p:nvPr/>
          </p:nvSpPr>
          <p:spPr>
            <a:xfrm>
              <a:off x="290109" y="2879057"/>
              <a:ext cx="2406869" cy="523220"/>
            </a:xfrm>
            <a:prstGeom prst="rect">
              <a:avLst/>
            </a:prstGeom>
            <a:noFill/>
          </p:spPr>
          <p:txBody>
            <a:bodyPr wrap="square" rtlCol="0">
              <a:spAutoFit/>
            </a:bodyPr>
            <a:lstStyle/>
            <a:p>
              <a:r>
                <a:rPr lang="de-CH" sz="2800" dirty="0">
                  <a:latin typeface="Arial" pitchFamily="34" charset="0"/>
                  <a:ea typeface="Times New Roman"/>
                  <a:cs typeface="Arial" pitchFamily="34" charset="0"/>
                </a:rPr>
                <a:t>3D </a:t>
              </a:r>
              <a:r>
                <a:rPr lang="de-CH" sz="2800" dirty="0" err="1">
                  <a:latin typeface="Arial" pitchFamily="34" charset="0"/>
                  <a:ea typeface="Times New Roman"/>
                  <a:cs typeface="Arial" pitchFamily="34" charset="0"/>
                </a:rPr>
                <a:t>detector</a:t>
              </a:r>
              <a:endParaRPr lang="en-GB" sz="2800" dirty="0"/>
            </a:p>
          </p:txBody>
        </p:sp>
      </p:grpSp>
      <p:sp>
        <p:nvSpPr>
          <p:cNvPr id="55" name="TextBox 54"/>
          <p:cNvSpPr txBox="1"/>
          <p:nvPr/>
        </p:nvSpPr>
        <p:spPr>
          <a:xfrm rot="709021">
            <a:off x="9378724" y="1093743"/>
            <a:ext cx="2277130" cy="523220"/>
          </a:xfrm>
          <a:prstGeom prst="rect">
            <a:avLst/>
          </a:prstGeom>
          <a:noFill/>
          <a:ln>
            <a:solidFill>
              <a:schemeClr val="accent4"/>
            </a:solidFill>
          </a:ln>
        </p:spPr>
        <p:txBody>
          <a:bodyPr wrap="square" rtlCol="0">
            <a:spAutoFit/>
          </a:bodyPr>
          <a:lstStyle/>
          <a:p>
            <a:pPr algn="ctr"/>
            <a:r>
              <a:rPr lang="en-US" sz="1400" b="1" dirty="0"/>
              <a:t>Details in the following presentations</a:t>
            </a:r>
            <a:endParaRPr lang="en-GB" sz="1400" dirty="0"/>
          </a:p>
        </p:txBody>
      </p:sp>
    </p:spTree>
    <p:extLst>
      <p:ext uri="{BB962C8B-B14F-4D97-AF65-F5344CB8AC3E}">
        <p14:creationId xmlns:p14="http://schemas.microsoft.com/office/powerpoint/2010/main" val="3443774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176" y="-35396"/>
            <a:ext cx="8844504" cy="940443"/>
          </a:xfrm>
        </p:spPr>
        <p:txBody>
          <a:bodyPr/>
          <a:lstStyle/>
          <a:p>
            <a:pPr algn="ctr"/>
            <a:r>
              <a:rPr lang="en-GB" dirty="0"/>
              <a:t>Silicon Tracking Detector</a:t>
            </a:r>
          </a:p>
        </p:txBody>
      </p:sp>
      <p:sp>
        <p:nvSpPr>
          <p:cNvPr id="3" name="Content Placeholder 2"/>
          <p:cNvSpPr>
            <a:spLocks noGrp="1"/>
          </p:cNvSpPr>
          <p:nvPr>
            <p:ph idx="1"/>
          </p:nvPr>
        </p:nvSpPr>
        <p:spPr>
          <a:xfrm>
            <a:off x="221113" y="788124"/>
            <a:ext cx="8892480" cy="721539"/>
          </a:xfrm>
        </p:spPr>
        <p:txBody>
          <a:bodyPr>
            <a:normAutofit/>
          </a:bodyPr>
          <a:lstStyle/>
          <a:p>
            <a:pPr marL="269875" indent="-233363"/>
            <a:r>
              <a:rPr lang="en-GB" sz="2000" b="1" dirty="0"/>
              <a:t>LHC example: The CMS DETECTOR</a:t>
            </a:r>
          </a:p>
        </p:txBody>
      </p:sp>
      <p:sp>
        <p:nvSpPr>
          <p:cNvPr id="4" name="Footer Placeholder 3"/>
          <p:cNvSpPr>
            <a:spLocks noGrp="1"/>
          </p:cNvSpPr>
          <p:nvPr>
            <p:ph type="ftr" sz="quarter" idx="4294967295"/>
          </p:nvPr>
        </p:nvSpPr>
        <p:spPr/>
        <p:txBody>
          <a:bodyPr/>
          <a:lstStyle/>
          <a:p>
            <a:r>
              <a:rPr lang="es-ES"/>
              <a:t>SIMDET 2023 - Michael Moll, CERN</a:t>
            </a:r>
            <a:endParaRPr lang="en-GB" dirty="0"/>
          </a:p>
        </p:txBody>
      </p:sp>
      <p:sp>
        <p:nvSpPr>
          <p:cNvPr id="5" name="Slide Number Placeholder 4"/>
          <p:cNvSpPr>
            <a:spLocks noGrp="1"/>
          </p:cNvSpPr>
          <p:nvPr>
            <p:ph type="sldNum" sz="quarter" idx="4294967295"/>
          </p:nvPr>
        </p:nvSpPr>
        <p:spPr/>
        <p:txBody>
          <a:bodyPr/>
          <a:lstStyle/>
          <a:p>
            <a:r>
              <a:rPr lang="en-GB"/>
              <a:t>-</a:t>
            </a:r>
            <a:fld id="{4BC41057-E5DD-4345-B334-EB94862F885B}" type="slidenum">
              <a:rPr lang="en-GB" smtClean="0"/>
              <a:pPr/>
              <a:t>6</a:t>
            </a:fld>
            <a:r>
              <a:rPr lang="en-GB"/>
              <a:t>-</a:t>
            </a:r>
            <a:endParaRPr lang="en-GB" dirty="0"/>
          </a:p>
        </p:txBody>
      </p:sp>
      <p:pic>
        <p:nvPicPr>
          <p:cNvPr id="6" name="Picture 5" descr="cms_track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237" y="1267990"/>
            <a:ext cx="4671553" cy="3131111"/>
          </a:xfrm>
          <a:prstGeom prst="rect">
            <a:avLst/>
          </a:prstGeom>
        </p:spPr>
      </p:pic>
      <p:sp>
        <p:nvSpPr>
          <p:cNvPr id="8" name="TextBox 7"/>
          <p:cNvSpPr txBox="1"/>
          <p:nvPr/>
        </p:nvSpPr>
        <p:spPr>
          <a:xfrm>
            <a:off x="1005237" y="3155839"/>
            <a:ext cx="1741141" cy="1200329"/>
          </a:xfrm>
          <a:prstGeom prst="rect">
            <a:avLst/>
          </a:prstGeom>
          <a:solidFill>
            <a:schemeClr val="bg1"/>
          </a:solidFill>
          <a:ln>
            <a:solidFill>
              <a:schemeClr val="tx1"/>
            </a:solidFill>
          </a:ln>
        </p:spPr>
        <p:txBody>
          <a:bodyPr wrap="square" lIns="36000" tIns="36000" rIns="36000" bIns="36000" rtlCol="0">
            <a:spAutoFit/>
          </a:bodyPr>
          <a:lstStyle/>
          <a:p>
            <a:r>
              <a:rPr lang="en-GB" sz="1600" dirty="0"/>
              <a:t>CMS DETECTOR</a:t>
            </a:r>
          </a:p>
          <a:p>
            <a:pPr marL="93663">
              <a:tabLst>
                <a:tab pos="895350" algn="l"/>
              </a:tabLst>
            </a:pPr>
            <a:r>
              <a:rPr lang="en-GB" sz="1400" dirty="0"/>
              <a:t>Weight: 	14000 t</a:t>
            </a:r>
          </a:p>
          <a:p>
            <a:pPr marL="93663">
              <a:tabLst>
                <a:tab pos="895350" algn="l"/>
              </a:tabLst>
            </a:pPr>
            <a:r>
              <a:rPr lang="en-GB" sz="1400" dirty="0"/>
              <a:t>Diameter: 	15.0 m</a:t>
            </a:r>
          </a:p>
          <a:p>
            <a:pPr marL="93663">
              <a:tabLst>
                <a:tab pos="895350" algn="l"/>
              </a:tabLst>
            </a:pPr>
            <a:r>
              <a:rPr lang="en-GB" sz="1400" dirty="0"/>
              <a:t>Length: 	28.7m</a:t>
            </a:r>
          </a:p>
          <a:p>
            <a:pPr marL="93663">
              <a:tabLst>
                <a:tab pos="895350" algn="l"/>
              </a:tabLst>
            </a:pPr>
            <a:r>
              <a:rPr lang="en-GB" sz="1400" dirty="0"/>
              <a:t>Field: 	3.8T</a:t>
            </a:r>
          </a:p>
        </p:txBody>
      </p:sp>
      <p:grpSp>
        <p:nvGrpSpPr>
          <p:cNvPr id="10" name="Group 9"/>
          <p:cNvGrpSpPr/>
          <p:nvPr/>
        </p:nvGrpSpPr>
        <p:grpSpPr>
          <a:xfrm>
            <a:off x="2643760" y="1104950"/>
            <a:ext cx="7792908" cy="3054986"/>
            <a:chOff x="1347756" y="1142693"/>
            <a:chExt cx="7792908" cy="3054986"/>
          </a:xfrm>
        </p:grpSpPr>
        <p:grpSp>
          <p:nvGrpSpPr>
            <p:cNvPr id="34" name="Group 33"/>
            <p:cNvGrpSpPr/>
            <p:nvPr/>
          </p:nvGrpSpPr>
          <p:grpSpPr>
            <a:xfrm>
              <a:off x="4680712" y="1227349"/>
              <a:ext cx="4459952" cy="2970330"/>
              <a:chOff x="4460358" y="1966225"/>
              <a:chExt cx="4891088" cy="3095626"/>
            </a:xfrm>
          </p:grpSpPr>
          <p:grpSp>
            <p:nvGrpSpPr>
              <p:cNvPr id="20" name="Group 6"/>
              <p:cNvGrpSpPr>
                <a:grpSpLocks/>
              </p:cNvGrpSpPr>
              <p:nvPr/>
            </p:nvGrpSpPr>
            <p:grpSpPr bwMode="auto">
              <a:xfrm>
                <a:off x="4460358" y="2326588"/>
                <a:ext cx="4773614" cy="2735263"/>
                <a:chOff x="2595" y="981"/>
                <a:chExt cx="3007" cy="1723"/>
              </a:xfrm>
            </p:grpSpPr>
            <p:pic>
              <p:nvPicPr>
                <p:cNvPr id="24" name="Picture 7" descr="disk3d"/>
                <p:cNvPicPr>
                  <a:picLocks noChangeAspect="1" noChangeArrowheads="1"/>
                </p:cNvPicPr>
                <p:nvPr/>
              </p:nvPicPr>
              <p:blipFill>
                <a:blip r:embed="rId3" cstate="print">
                  <a:clrChange>
                    <a:clrFrom>
                      <a:srgbClr val="FEFEFE"/>
                    </a:clrFrom>
                    <a:clrTo>
                      <a:srgbClr val="FEFEFE">
                        <a:alpha val="0"/>
                      </a:srgbClr>
                    </a:clrTo>
                  </a:clrChange>
                  <a:lum bright="12000" contrast="20000"/>
                </a:blip>
                <a:srcRect/>
                <a:stretch>
                  <a:fillRect/>
                </a:stretch>
              </p:blipFill>
              <p:spPr bwMode="auto">
                <a:xfrm>
                  <a:off x="2971" y="981"/>
                  <a:ext cx="2484" cy="1692"/>
                </a:xfrm>
                <a:prstGeom prst="rect">
                  <a:avLst/>
                </a:prstGeom>
                <a:noFill/>
                <a:ln w="9525">
                  <a:noFill/>
                  <a:miter lim="800000"/>
                  <a:headEnd/>
                  <a:tailEnd/>
                </a:ln>
              </p:spPr>
            </p:pic>
            <p:grpSp>
              <p:nvGrpSpPr>
                <p:cNvPr id="25" name="Group 8"/>
                <p:cNvGrpSpPr>
                  <a:grpSpLocks/>
                </p:cNvGrpSpPr>
                <p:nvPr/>
              </p:nvGrpSpPr>
              <p:grpSpPr bwMode="auto">
                <a:xfrm>
                  <a:off x="4059" y="1842"/>
                  <a:ext cx="1543" cy="817"/>
                  <a:chOff x="4059" y="1842"/>
                  <a:chExt cx="1543" cy="817"/>
                </a:xfrm>
              </p:grpSpPr>
              <p:sp>
                <p:nvSpPr>
                  <p:cNvPr id="31" name="Line 9"/>
                  <p:cNvSpPr>
                    <a:spLocks noChangeShapeType="1"/>
                  </p:cNvSpPr>
                  <p:nvPr/>
                </p:nvSpPr>
                <p:spPr bwMode="auto">
                  <a:xfrm flipV="1">
                    <a:off x="4059" y="1888"/>
                    <a:ext cx="1406" cy="771"/>
                  </a:xfrm>
                  <a:prstGeom prst="line">
                    <a:avLst/>
                  </a:prstGeom>
                  <a:noFill/>
                  <a:ln w="3175">
                    <a:solidFill>
                      <a:schemeClr val="tx1"/>
                    </a:solidFill>
                    <a:round/>
                    <a:headEnd type="triangle" w="lg" len="lg"/>
                    <a:tailEnd type="triangle" w="lg" len="lg"/>
                  </a:ln>
                </p:spPr>
                <p:txBody>
                  <a:bodyPr wrap="none" anchor="ctr"/>
                  <a:lstStyle/>
                  <a:p>
                    <a:endParaRPr lang="en-US"/>
                  </a:p>
                </p:txBody>
              </p:sp>
              <p:sp>
                <p:nvSpPr>
                  <p:cNvPr id="32" name="Line 10"/>
                  <p:cNvSpPr>
                    <a:spLocks noChangeShapeType="1"/>
                  </p:cNvSpPr>
                  <p:nvPr/>
                </p:nvSpPr>
                <p:spPr bwMode="auto">
                  <a:xfrm>
                    <a:off x="5375" y="1842"/>
                    <a:ext cx="227" cy="91"/>
                  </a:xfrm>
                  <a:prstGeom prst="line">
                    <a:avLst/>
                  </a:prstGeom>
                  <a:noFill/>
                  <a:ln w="3175">
                    <a:solidFill>
                      <a:schemeClr val="tx1"/>
                    </a:solidFill>
                    <a:round/>
                    <a:headEnd type="none" w="sm" len="sm"/>
                    <a:tailEnd type="none" w="sm" len="sm"/>
                  </a:ln>
                </p:spPr>
                <p:txBody>
                  <a:bodyPr wrap="none" anchor="ctr"/>
                  <a:lstStyle/>
                  <a:p>
                    <a:endParaRPr lang="en-US"/>
                  </a:p>
                </p:txBody>
              </p:sp>
              <p:sp>
                <p:nvSpPr>
                  <p:cNvPr id="33" name="Text Box 11"/>
                  <p:cNvSpPr txBox="1">
                    <a:spLocks noChangeArrowheads="1"/>
                  </p:cNvSpPr>
                  <p:nvPr/>
                </p:nvSpPr>
                <p:spPr bwMode="auto">
                  <a:xfrm rot="19924236">
                    <a:off x="4613" y="2155"/>
                    <a:ext cx="626" cy="222"/>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1600">
                        <a:latin typeface="Times New Roman" pitchFamily="18" charset="0"/>
                      </a:rPr>
                      <a:t>5.4 m</a:t>
                    </a:r>
                  </a:p>
                </p:txBody>
              </p:sp>
            </p:grpSp>
            <p:grpSp>
              <p:nvGrpSpPr>
                <p:cNvPr id="26" name="Group 12"/>
                <p:cNvGrpSpPr>
                  <a:grpSpLocks/>
                </p:cNvGrpSpPr>
                <p:nvPr/>
              </p:nvGrpSpPr>
              <p:grpSpPr bwMode="auto">
                <a:xfrm>
                  <a:off x="2595" y="1253"/>
                  <a:ext cx="1510" cy="1451"/>
                  <a:chOff x="2595" y="1253"/>
                  <a:chExt cx="1510" cy="1451"/>
                </a:xfrm>
              </p:grpSpPr>
              <p:sp>
                <p:nvSpPr>
                  <p:cNvPr id="27" name="Line 13"/>
                  <p:cNvSpPr>
                    <a:spLocks noChangeShapeType="1"/>
                  </p:cNvSpPr>
                  <p:nvPr/>
                </p:nvSpPr>
                <p:spPr bwMode="auto">
                  <a:xfrm flipH="1" flipV="1">
                    <a:off x="2744" y="2160"/>
                    <a:ext cx="1361" cy="544"/>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8" name="Line 14"/>
                  <p:cNvSpPr>
                    <a:spLocks noChangeShapeType="1"/>
                  </p:cNvSpPr>
                  <p:nvPr/>
                </p:nvSpPr>
                <p:spPr bwMode="auto">
                  <a:xfrm flipH="1" flipV="1">
                    <a:off x="2789" y="1275"/>
                    <a:ext cx="947" cy="404"/>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9" name="Line 15"/>
                  <p:cNvSpPr>
                    <a:spLocks noChangeShapeType="1"/>
                  </p:cNvSpPr>
                  <p:nvPr/>
                </p:nvSpPr>
                <p:spPr bwMode="auto">
                  <a:xfrm>
                    <a:off x="2835" y="1298"/>
                    <a:ext cx="0" cy="887"/>
                  </a:xfrm>
                  <a:prstGeom prst="line">
                    <a:avLst/>
                  </a:prstGeom>
                  <a:noFill/>
                  <a:ln w="3175">
                    <a:solidFill>
                      <a:schemeClr val="tx1"/>
                    </a:solidFill>
                    <a:round/>
                    <a:headEnd type="triangle" w="lg" len="lg"/>
                    <a:tailEnd type="triangle" w="lg" len="lg"/>
                  </a:ln>
                </p:spPr>
                <p:txBody>
                  <a:bodyPr wrap="none" anchor="ctr"/>
                  <a:lstStyle/>
                  <a:p>
                    <a:endParaRPr lang="en-US"/>
                  </a:p>
                </p:txBody>
              </p:sp>
              <p:sp>
                <p:nvSpPr>
                  <p:cNvPr id="30" name="Text Box 16"/>
                  <p:cNvSpPr txBox="1">
                    <a:spLocks noChangeArrowheads="1"/>
                  </p:cNvSpPr>
                  <p:nvPr/>
                </p:nvSpPr>
                <p:spPr bwMode="auto">
                  <a:xfrm rot="16200000">
                    <a:off x="2347" y="1501"/>
                    <a:ext cx="771" cy="276"/>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2000">
                        <a:latin typeface="Times New Roman" pitchFamily="18" charset="0"/>
                      </a:rPr>
                      <a:t> </a:t>
                    </a:r>
                    <a:r>
                      <a:rPr lang="en-US" sz="1600">
                        <a:latin typeface="Times New Roman" pitchFamily="18" charset="0"/>
                      </a:rPr>
                      <a:t>2.4 m</a:t>
                    </a:r>
                  </a:p>
                </p:txBody>
              </p:sp>
            </p:grpSp>
          </p:grpSp>
          <p:grpSp>
            <p:nvGrpSpPr>
              <p:cNvPr id="11" name="Group 20"/>
              <p:cNvGrpSpPr>
                <a:grpSpLocks/>
              </p:cNvGrpSpPr>
              <p:nvPr/>
            </p:nvGrpSpPr>
            <p:grpSpPr bwMode="auto">
              <a:xfrm>
                <a:off x="4850883" y="1966225"/>
                <a:ext cx="4500563" cy="1620838"/>
                <a:chOff x="3016" y="640"/>
                <a:chExt cx="2835" cy="1021"/>
              </a:xfrm>
            </p:grpSpPr>
            <p:sp>
              <p:nvSpPr>
                <p:cNvPr id="12" name="Text Box 21"/>
                <p:cNvSpPr txBox="1">
                  <a:spLocks noChangeArrowheads="1"/>
                </p:cNvSpPr>
                <p:nvPr/>
              </p:nvSpPr>
              <p:spPr bwMode="auto">
                <a:xfrm>
                  <a:off x="4234" y="640"/>
                  <a:ext cx="666" cy="297"/>
                </a:xfrm>
                <a:prstGeom prst="rect">
                  <a:avLst/>
                </a:prstGeom>
                <a:noFill/>
                <a:ln w="12700" algn="ctr">
                  <a:noFill/>
                  <a:miter lim="800000"/>
                  <a:headEnd type="none" w="sm" len="sm"/>
                  <a:tailEnd type="none" w="sm" len="sm"/>
                </a:ln>
              </p:spPr>
              <p:txBody>
                <a:bodyPr lIns="18000" tIns="10800" rIns="18000" bIns="10800">
                  <a:spAutoFit/>
                </a:bodyPr>
                <a:lstStyle/>
                <a:p>
                  <a:pPr algn="ctr" eaLnBrk="0" hangingPunct="0">
                    <a:spcBef>
                      <a:spcPct val="50000"/>
                    </a:spcBef>
                  </a:pPr>
                  <a:r>
                    <a:rPr lang="en-US" sz="1400" dirty="0">
                      <a:solidFill>
                        <a:schemeClr val="accent5">
                          <a:lumMod val="75000"/>
                        </a:schemeClr>
                      </a:solidFill>
                      <a:latin typeface="Times New Roman" pitchFamily="18" charset="0"/>
                    </a:rPr>
                    <a:t>Outer Barrel (TOB)</a:t>
                  </a:r>
                </a:p>
              </p:txBody>
            </p:sp>
            <p:sp>
              <p:nvSpPr>
                <p:cNvPr id="13" name="Text Box 22"/>
                <p:cNvSpPr txBox="1">
                  <a:spLocks noChangeArrowheads="1"/>
                </p:cNvSpPr>
                <p:nvPr/>
              </p:nvSpPr>
              <p:spPr bwMode="auto">
                <a:xfrm>
                  <a:off x="3527" y="766"/>
                  <a:ext cx="753" cy="297"/>
                </a:xfrm>
                <a:prstGeom prst="rect">
                  <a:avLst/>
                </a:prstGeom>
                <a:noFill/>
                <a:ln w="12700" algn="ctr">
                  <a:noFill/>
                  <a:miter lim="800000"/>
                  <a:headEnd type="none" w="sm" len="sm"/>
                  <a:tailEnd type="none" w="sm" len="sm"/>
                </a:ln>
              </p:spPr>
              <p:txBody>
                <a:bodyPr lIns="18000" tIns="10800" rIns="18000" bIns="10800">
                  <a:spAutoFit/>
                </a:bodyPr>
                <a:lstStyle/>
                <a:p>
                  <a:pPr algn="ctr" eaLnBrk="0" hangingPunct="0">
                    <a:spcBef>
                      <a:spcPct val="50000"/>
                    </a:spcBef>
                  </a:pPr>
                  <a:r>
                    <a:rPr lang="en-US" sz="1400" dirty="0">
                      <a:solidFill>
                        <a:srgbClr val="FF0000"/>
                      </a:solidFill>
                      <a:latin typeface="Times New Roman" pitchFamily="18" charset="0"/>
                    </a:rPr>
                    <a:t>Inner Barrel (TIB)</a:t>
                  </a:r>
                </a:p>
              </p:txBody>
            </p:sp>
            <p:sp>
              <p:nvSpPr>
                <p:cNvPr id="14" name="Text Box 23"/>
                <p:cNvSpPr txBox="1">
                  <a:spLocks noChangeArrowheads="1"/>
                </p:cNvSpPr>
                <p:nvPr/>
              </p:nvSpPr>
              <p:spPr bwMode="auto">
                <a:xfrm>
                  <a:off x="5232" y="857"/>
                  <a:ext cx="619" cy="297"/>
                </a:xfrm>
                <a:prstGeom prst="rect">
                  <a:avLst/>
                </a:prstGeom>
                <a:noFill/>
                <a:ln w="12700" algn="ctr">
                  <a:noFill/>
                  <a:miter lim="800000"/>
                  <a:headEnd type="none" w="sm" len="sm"/>
                  <a:tailEnd type="none" w="sm" len="sm"/>
                </a:ln>
              </p:spPr>
              <p:txBody>
                <a:bodyPr lIns="18000" tIns="10800" rIns="18000" bIns="10800">
                  <a:spAutoFit/>
                </a:bodyPr>
                <a:lstStyle/>
                <a:p>
                  <a:pPr algn="ctr" eaLnBrk="0" hangingPunct="0">
                    <a:spcBef>
                      <a:spcPct val="50000"/>
                    </a:spcBef>
                  </a:pPr>
                  <a:r>
                    <a:rPr lang="en-US" sz="1400" dirty="0">
                      <a:solidFill>
                        <a:schemeClr val="tx2">
                          <a:lumMod val="75000"/>
                        </a:schemeClr>
                      </a:solidFill>
                      <a:latin typeface="Times New Roman" pitchFamily="18" charset="0"/>
                    </a:rPr>
                    <a:t>End Cap (TEC)</a:t>
                  </a:r>
                </a:p>
              </p:txBody>
            </p:sp>
            <p:sp>
              <p:nvSpPr>
                <p:cNvPr id="15" name="Text Box 24"/>
                <p:cNvSpPr txBox="1">
                  <a:spLocks noChangeArrowheads="1"/>
                </p:cNvSpPr>
                <p:nvPr/>
              </p:nvSpPr>
              <p:spPr bwMode="auto">
                <a:xfrm>
                  <a:off x="3016" y="935"/>
                  <a:ext cx="817" cy="277"/>
                </a:xfrm>
                <a:prstGeom prst="rect">
                  <a:avLst/>
                </a:prstGeom>
                <a:noFill/>
                <a:ln w="12700">
                  <a:noFill/>
                  <a:miter lim="800000"/>
                  <a:headEnd type="none" w="sm" len="sm"/>
                  <a:tailEnd type="none" w="sm" len="sm"/>
                </a:ln>
              </p:spPr>
              <p:txBody>
                <a:bodyPr lIns="18000" tIns="10800" rIns="18000" bIns="10800">
                  <a:spAutoFit/>
                </a:bodyPr>
                <a:lstStyle/>
                <a:p>
                  <a:pPr algn="ctr" eaLnBrk="0" hangingPunct="0">
                    <a:spcBef>
                      <a:spcPct val="50000"/>
                    </a:spcBef>
                  </a:pPr>
                  <a:r>
                    <a:rPr lang="en-US" sz="1400" dirty="0">
                      <a:solidFill>
                        <a:srgbClr val="FF0000"/>
                      </a:solidFill>
                      <a:latin typeface="Times New Roman" pitchFamily="18" charset="0"/>
                    </a:rPr>
                    <a:t>Inner Disks</a:t>
                  </a:r>
                  <a:br>
                    <a:rPr lang="en-US" sz="1400" dirty="0">
                      <a:solidFill>
                        <a:srgbClr val="FF0000"/>
                      </a:solidFill>
                      <a:latin typeface="Times New Roman" pitchFamily="18" charset="0"/>
                    </a:rPr>
                  </a:br>
                  <a:r>
                    <a:rPr lang="en-US" sz="1200" dirty="0">
                      <a:solidFill>
                        <a:srgbClr val="FF0000"/>
                      </a:solidFill>
                      <a:latin typeface="Times New Roman" pitchFamily="18" charset="0"/>
                    </a:rPr>
                    <a:t>(TID)</a:t>
                  </a:r>
                </a:p>
              </p:txBody>
            </p:sp>
            <p:sp>
              <p:nvSpPr>
                <p:cNvPr id="16" name="Line 25"/>
                <p:cNvSpPr>
                  <a:spLocks noChangeShapeType="1"/>
                </p:cNvSpPr>
                <p:nvPr/>
              </p:nvSpPr>
              <p:spPr bwMode="auto">
                <a:xfrm>
                  <a:off x="3560" y="1117"/>
                  <a:ext cx="544" cy="544"/>
                </a:xfrm>
                <a:prstGeom prst="line">
                  <a:avLst/>
                </a:prstGeom>
                <a:noFill/>
                <a:ln w="25400">
                  <a:solidFill>
                    <a:srgbClr val="CC0000"/>
                  </a:solidFill>
                  <a:round/>
                  <a:headEnd type="none" w="sm" len="sm"/>
                  <a:tailEnd type="triangle" w="lg" len="lg"/>
                </a:ln>
              </p:spPr>
              <p:txBody>
                <a:bodyPr wrap="none" anchor="ctr"/>
                <a:lstStyle/>
                <a:p>
                  <a:endParaRPr lang="en-US"/>
                </a:p>
              </p:txBody>
            </p:sp>
            <p:sp>
              <p:nvSpPr>
                <p:cNvPr id="17" name="Line 26"/>
                <p:cNvSpPr>
                  <a:spLocks noChangeShapeType="1"/>
                </p:cNvSpPr>
                <p:nvPr/>
              </p:nvSpPr>
              <p:spPr bwMode="auto">
                <a:xfrm>
                  <a:off x="3962" y="1048"/>
                  <a:ext cx="454" cy="544"/>
                </a:xfrm>
                <a:prstGeom prst="line">
                  <a:avLst/>
                </a:prstGeom>
                <a:noFill/>
                <a:ln w="25400">
                  <a:solidFill>
                    <a:srgbClr val="CC0000"/>
                  </a:solidFill>
                  <a:round/>
                  <a:headEnd type="none" w="sm" len="sm"/>
                  <a:tailEnd type="triangle" w="lg" len="lg"/>
                </a:ln>
              </p:spPr>
              <p:txBody>
                <a:bodyPr wrap="none" anchor="ctr"/>
                <a:lstStyle/>
                <a:p>
                  <a:endParaRPr lang="en-US"/>
                </a:p>
              </p:txBody>
            </p:sp>
            <p:sp>
              <p:nvSpPr>
                <p:cNvPr id="18" name="Line 27"/>
                <p:cNvSpPr>
                  <a:spLocks noChangeShapeType="1"/>
                </p:cNvSpPr>
                <p:nvPr/>
              </p:nvSpPr>
              <p:spPr bwMode="auto">
                <a:xfrm>
                  <a:off x="4507" y="957"/>
                  <a:ext cx="45" cy="318"/>
                </a:xfrm>
                <a:prstGeom prst="line">
                  <a:avLst/>
                </a:prstGeom>
                <a:noFill/>
                <a:ln w="25400">
                  <a:solidFill>
                    <a:srgbClr val="339966"/>
                  </a:solidFill>
                  <a:round/>
                  <a:headEnd type="none" w="sm" len="sm"/>
                  <a:tailEnd type="triangle" w="lg" len="lg"/>
                </a:ln>
              </p:spPr>
              <p:txBody>
                <a:bodyPr wrap="none" anchor="ctr"/>
                <a:lstStyle/>
                <a:p>
                  <a:endParaRPr lang="en-US"/>
                </a:p>
              </p:txBody>
            </p:sp>
            <p:sp>
              <p:nvSpPr>
                <p:cNvPr id="19" name="Line 28"/>
                <p:cNvSpPr>
                  <a:spLocks noChangeShapeType="1"/>
                </p:cNvSpPr>
                <p:nvPr/>
              </p:nvSpPr>
              <p:spPr bwMode="auto">
                <a:xfrm flipH="1">
                  <a:off x="5232" y="1003"/>
                  <a:ext cx="182" cy="181"/>
                </a:xfrm>
                <a:prstGeom prst="line">
                  <a:avLst/>
                </a:prstGeom>
                <a:noFill/>
                <a:ln w="25400">
                  <a:solidFill>
                    <a:srgbClr val="0000CC"/>
                  </a:solidFill>
                  <a:round/>
                  <a:headEnd type="none" w="sm" len="sm"/>
                  <a:tailEnd type="triangle" w="lg" len="lg"/>
                </a:ln>
              </p:spPr>
              <p:txBody>
                <a:bodyPr wrap="none" anchor="ctr"/>
                <a:lstStyle/>
                <a:p>
                  <a:endParaRPr lang="en-US"/>
                </a:p>
              </p:txBody>
            </p:sp>
          </p:grpSp>
        </p:grpSp>
        <p:sp>
          <p:nvSpPr>
            <p:cNvPr id="21" name="Oval 17"/>
            <p:cNvSpPr>
              <a:spLocks noChangeArrowheads="1"/>
            </p:cNvSpPr>
            <p:nvPr/>
          </p:nvSpPr>
          <p:spPr bwMode="auto">
            <a:xfrm>
              <a:off x="1347756" y="2309814"/>
              <a:ext cx="725714" cy="822305"/>
            </a:xfrm>
            <a:prstGeom prst="ellipse">
              <a:avLst/>
            </a:prstGeom>
            <a:noFill/>
            <a:ln w="38100" algn="ctr">
              <a:solidFill>
                <a:srgbClr val="FF0000"/>
              </a:solidFill>
              <a:round/>
              <a:headEnd/>
              <a:tailEnd/>
            </a:ln>
          </p:spPr>
          <p:txBody>
            <a:bodyPr wrap="square" anchor="ctr">
              <a:spAutoFit/>
            </a:bodyPr>
            <a:lstStyle/>
            <a:p>
              <a:pPr algn="ctr" eaLnBrk="0" hangingPunct="0"/>
              <a:endParaRPr lang="en-US" sz="3200" b="1">
                <a:solidFill>
                  <a:schemeClr val="tx2"/>
                </a:solidFill>
                <a:latin typeface="Times New Roman" pitchFamily="18" charset="0"/>
              </a:endParaRPr>
            </a:p>
          </p:txBody>
        </p:sp>
        <p:sp>
          <p:nvSpPr>
            <p:cNvPr id="23" name="Rectangle 19"/>
            <p:cNvSpPr>
              <a:spLocks noChangeArrowheads="1"/>
            </p:cNvSpPr>
            <p:nvPr/>
          </p:nvSpPr>
          <p:spPr bwMode="auto">
            <a:xfrm>
              <a:off x="4792217" y="1142693"/>
              <a:ext cx="2206625" cy="360363"/>
            </a:xfrm>
            <a:prstGeom prst="rect">
              <a:avLst/>
            </a:prstGeom>
          </p:spPr>
          <p:txBody>
            <a:bodyPr vert="horz" lIns="91440" tIns="45720" rIns="91440" bIns="45720" rtlCol="0">
              <a:normAutofit fontScale="92500" lnSpcReduction="10000"/>
            </a:bodyPr>
            <a:lstStyle/>
            <a:p>
              <a:pPr marL="176213" indent="-176213">
                <a:spcBef>
                  <a:spcPct val="20000"/>
                </a:spcBef>
                <a:buClr>
                  <a:srgbClr val="FF0000"/>
                </a:buClr>
                <a:buSzPct val="120000"/>
                <a:buFont typeface="Arial" pitchFamily="34" charset="0"/>
                <a:buChar char="•"/>
              </a:pPr>
              <a:r>
                <a:rPr lang="en-US" sz="2000" b="1" dirty="0">
                  <a:solidFill>
                    <a:srgbClr val="0000FF"/>
                  </a:solidFill>
                  <a:latin typeface="+mj-lt"/>
                  <a:cs typeface="Times New Roman" pitchFamily="18" charset="0"/>
                </a:rPr>
                <a:t> </a:t>
              </a:r>
              <a:r>
                <a:rPr lang="en-US" sz="2000" b="1" dirty="0">
                  <a:solidFill>
                    <a:srgbClr val="000000"/>
                  </a:solidFill>
                  <a:latin typeface="+mj-lt"/>
                  <a:cs typeface="Times New Roman" pitchFamily="18" charset="0"/>
                </a:rPr>
                <a:t>Inner Tracker</a:t>
              </a:r>
              <a:endParaRPr lang="en-US" sz="2000" b="1" dirty="0">
                <a:solidFill>
                  <a:srgbClr val="000000"/>
                </a:solidFill>
                <a:latin typeface="+mj-lt"/>
                <a:cs typeface="Times New Roman" pitchFamily="18" charset="0"/>
                <a:sym typeface="Symbol" pitchFamily="18" charset="2"/>
              </a:endParaRPr>
            </a:p>
            <a:p>
              <a:pPr marL="360363" lvl="1" indent="-184150">
                <a:spcBef>
                  <a:spcPct val="20000"/>
                </a:spcBef>
                <a:buSzPct val="100000"/>
                <a:buFont typeface="Wingdings" pitchFamily="2" charset="2"/>
                <a:buChar char="§"/>
              </a:pPr>
              <a:endParaRPr lang="en-US" b="1" dirty="0">
                <a:cs typeface="Times New Roman" pitchFamily="18" charset="0"/>
                <a:sym typeface="Symbol" pitchFamily="18" charset="2"/>
              </a:endParaRPr>
            </a:p>
          </p:txBody>
        </p:sp>
        <p:sp>
          <p:nvSpPr>
            <p:cNvPr id="36" name="Arc 35"/>
            <p:cNvSpPr/>
            <p:nvPr/>
          </p:nvSpPr>
          <p:spPr>
            <a:xfrm rot="20236041">
              <a:off x="1782741" y="1526254"/>
              <a:ext cx="3099803" cy="845358"/>
            </a:xfrm>
            <a:prstGeom prst="arc">
              <a:avLst>
                <a:gd name="adj1" fmla="val 11099976"/>
                <a:gd name="adj2" fmla="val 38116"/>
              </a:avLst>
            </a:prstGeom>
            <a:noFill/>
            <a:ln w="38100">
              <a:solidFill>
                <a:srgbClr val="FF0000"/>
              </a:solidFill>
              <a:round/>
              <a:headEnd/>
              <a:tailEnd type="triangle" w="lg" len="lg"/>
            </a:ln>
          </p:spPr>
          <p:txBody>
            <a:bodyPr wrap="square">
              <a:spAutoFit/>
            </a:bodyPr>
            <a:lstStyle/>
            <a:p>
              <a:endParaRPr lang="en-GB"/>
            </a:p>
          </p:txBody>
        </p:sp>
      </p:grpSp>
      <p:sp>
        <p:nvSpPr>
          <p:cNvPr id="57" name="Rectangle 29"/>
          <p:cNvSpPr>
            <a:spLocks noChangeArrowheads="1"/>
          </p:cNvSpPr>
          <p:nvPr/>
        </p:nvSpPr>
        <p:spPr bwMode="auto">
          <a:xfrm>
            <a:off x="826919" y="4605500"/>
            <a:ext cx="5558321" cy="1858022"/>
          </a:xfrm>
          <a:prstGeom prst="rect">
            <a:avLst/>
          </a:prstGeom>
        </p:spPr>
        <p:txBody>
          <a:bodyPr vert="horz" lIns="91440" tIns="45720" rIns="91440" bIns="45720" rtlCol="0">
            <a:normAutofit fontScale="85000" lnSpcReduction="20000"/>
          </a:bodyPr>
          <a:lstStyle/>
          <a:p>
            <a:pPr marL="176213" indent="-176213">
              <a:spcBef>
                <a:spcPct val="20000"/>
              </a:spcBef>
              <a:buClr>
                <a:srgbClr val="FF0000"/>
              </a:buClr>
              <a:buSzPct val="120000"/>
              <a:buFont typeface="Arial" pitchFamily="34" charset="0"/>
              <a:buChar char="•"/>
            </a:pPr>
            <a:r>
              <a:rPr lang="en-US" sz="2500" b="1" dirty="0">
                <a:solidFill>
                  <a:srgbClr val="000000"/>
                </a:solidFill>
                <a:latin typeface="+mj-lt"/>
                <a:cs typeface="Times New Roman" pitchFamily="18" charset="0"/>
              </a:rPr>
              <a:t> </a:t>
            </a:r>
            <a:r>
              <a:rPr lang="en-US" sz="2500" b="1" dirty="0">
                <a:solidFill>
                  <a:srgbClr val="000000"/>
                </a:solidFill>
                <a:latin typeface="+mj-lt"/>
                <a:cs typeface="Times New Roman" pitchFamily="18" charset="0"/>
                <a:sym typeface="Symbol" pitchFamily="18" charset="2"/>
              </a:rPr>
              <a:t>CMS – Inner Tracker &amp; Pixel Detector</a:t>
            </a:r>
          </a:p>
          <a:p>
            <a:pPr marL="360363" lvl="1" indent="-184150">
              <a:spcBef>
                <a:spcPct val="20000"/>
              </a:spcBef>
              <a:buSzPct val="100000"/>
              <a:buFont typeface="Wingdings" pitchFamily="2" charset="2"/>
              <a:buChar char="§"/>
            </a:pPr>
            <a:r>
              <a:rPr lang="en-US" b="1" dirty="0">
                <a:solidFill>
                  <a:srgbClr val="FF0000"/>
                </a:solidFill>
                <a:cs typeface="Times New Roman" pitchFamily="18" charset="0"/>
              </a:rPr>
              <a:t>Micro Strip:</a:t>
            </a:r>
          </a:p>
          <a:p>
            <a:pPr marL="360363" lvl="1" indent="-184150">
              <a:spcBef>
                <a:spcPct val="20000"/>
              </a:spcBef>
              <a:buSzPct val="100000"/>
              <a:buFont typeface="Wingdings" pitchFamily="2" charset="2"/>
              <a:buChar char="§"/>
            </a:pPr>
            <a:r>
              <a:rPr lang="en-US" b="1" dirty="0">
                <a:solidFill>
                  <a:srgbClr val="000000"/>
                </a:solidFill>
                <a:cs typeface="Times New Roman" pitchFamily="18" charset="0"/>
              </a:rPr>
              <a:t>~ 214 m</a:t>
            </a:r>
            <a:r>
              <a:rPr lang="en-US" b="1" baseline="30000" dirty="0">
                <a:solidFill>
                  <a:srgbClr val="000000"/>
                </a:solidFill>
                <a:cs typeface="Times New Roman" pitchFamily="18" charset="0"/>
              </a:rPr>
              <a:t>2</a:t>
            </a:r>
            <a:r>
              <a:rPr lang="en-US" b="1" dirty="0">
                <a:solidFill>
                  <a:srgbClr val="000000"/>
                </a:solidFill>
                <a:cs typeface="Times New Roman" pitchFamily="18" charset="0"/>
              </a:rPr>
              <a:t> of silicon strip sensors,  11.4 million strips</a:t>
            </a:r>
          </a:p>
          <a:p>
            <a:pPr marL="360363" lvl="1" indent="-184150">
              <a:spcBef>
                <a:spcPct val="20000"/>
              </a:spcBef>
              <a:buSzPct val="100000"/>
              <a:buFont typeface="Wingdings" pitchFamily="2" charset="2"/>
              <a:buChar char="§"/>
            </a:pPr>
            <a:r>
              <a:rPr lang="en-US" b="1" dirty="0">
                <a:solidFill>
                  <a:srgbClr val="FF0000"/>
                </a:solidFill>
                <a:cs typeface="Times New Roman" pitchFamily="18" charset="0"/>
              </a:rPr>
              <a:t>Pixel:</a:t>
            </a:r>
          </a:p>
          <a:p>
            <a:pPr marL="360363" lvl="1" indent="-184150">
              <a:spcBef>
                <a:spcPct val="20000"/>
              </a:spcBef>
              <a:buSzPct val="100000"/>
              <a:buFont typeface="Wingdings" pitchFamily="2" charset="2"/>
              <a:buChar char="§"/>
            </a:pPr>
            <a:r>
              <a:rPr lang="en-US" b="1" dirty="0">
                <a:solidFill>
                  <a:srgbClr val="000000"/>
                </a:solidFill>
                <a:cs typeface="Times New Roman" pitchFamily="18" charset="0"/>
                <a:sym typeface="Symbol" pitchFamily="18" charset="2"/>
              </a:rPr>
              <a:t>4 layers &amp; 2 x 3 disks: silicon pixels (</a:t>
            </a:r>
            <a:r>
              <a:rPr lang="en-US" b="1" dirty="0">
                <a:solidFill>
                  <a:srgbClr val="000000"/>
                </a:solidFill>
                <a:cs typeface="Times New Roman" pitchFamily="18" charset="0"/>
              </a:rPr>
              <a:t>~ 1m</a:t>
            </a:r>
            <a:r>
              <a:rPr lang="en-US" b="1" baseline="30000" dirty="0">
                <a:solidFill>
                  <a:srgbClr val="000000"/>
                </a:solidFill>
                <a:cs typeface="Times New Roman" pitchFamily="18" charset="0"/>
              </a:rPr>
              <a:t>2</a:t>
            </a:r>
            <a:r>
              <a:rPr lang="en-US" b="1" dirty="0">
                <a:solidFill>
                  <a:srgbClr val="000000"/>
                </a:solidFill>
                <a:cs typeface="Times New Roman" pitchFamily="18" charset="0"/>
              </a:rPr>
              <a:t>) </a:t>
            </a:r>
            <a:endParaRPr lang="en-US" b="1" dirty="0">
              <a:solidFill>
                <a:srgbClr val="000000"/>
              </a:solidFill>
              <a:cs typeface="Times New Roman" pitchFamily="18" charset="0"/>
              <a:sym typeface="Symbol" pitchFamily="18" charset="2"/>
            </a:endParaRPr>
          </a:p>
          <a:p>
            <a:pPr marL="360363" lvl="1" indent="-184150">
              <a:spcBef>
                <a:spcPct val="20000"/>
              </a:spcBef>
              <a:buSzPct val="100000"/>
              <a:buFont typeface="Wingdings" pitchFamily="2" charset="2"/>
              <a:buChar char="§"/>
            </a:pPr>
            <a:r>
              <a:rPr lang="en-US" b="1" dirty="0">
                <a:solidFill>
                  <a:srgbClr val="000000"/>
                </a:solidFill>
                <a:cs typeface="Times New Roman" pitchFamily="18" charset="0"/>
              </a:rPr>
              <a:t>124 million pixels (100x150</a:t>
            </a:r>
            <a:r>
              <a:rPr lang="en-US" b="1" dirty="0">
                <a:solidFill>
                  <a:srgbClr val="000000"/>
                </a:solidFill>
                <a:latin typeface="Symbol" pitchFamily="18" charset="2"/>
                <a:cs typeface="Times New Roman" pitchFamily="18" charset="0"/>
                <a:sym typeface="Symbol" pitchFamily="18" charset="2"/>
              </a:rPr>
              <a:t>m</a:t>
            </a:r>
            <a:r>
              <a:rPr lang="en-US" b="1" dirty="0">
                <a:solidFill>
                  <a:srgbClr val="000000"/>
                </a:solidFill>
                <a:cs typeface="Times New Roman" pitchFamily="18" charset="0"/>
              </a:rPr>
              <a:t>m</a:t>
            </a:r>
            <a:r>
              <a:rPr lang="en-US" b="1" baseline="30000" dirty="0">
                <a:solidFill>
                  <a:srgbClr val="000000"/>
                </a:solidFill>
                <a:cs typeface="Times New Roman" pitchFamily="18" charset="0"/>
              </a:rPr>
              <a:t>2</a:t>
            </a:r>
            <a:r>
              <a:rPr lang="en-US" b="1" dirty="0">
                <a:solidFill>
                  <a:srgbClr val="000000"/>
                </a:solidFill>
                <a:cs typeface="Times New Roman" pitchFamily="18" charset="0"/>
              </a:rPr>
              <a:t>)</a:t>
            </a:r>
          </a:p>
          <a:p>
            <a:pPr marL="360363" lvl="1" indent="-184150">
              <a:spcBef>
                <a:spcPct val="20000"/>
              </a:spcBef>
              <a:buSzPct val="100000"/>
              <a:buFont typeface="Wingdings" pitchFamily="2" charset="2"/>
              <a:buChar char="§"/>
            </a:pPr>
            <a:r>
              <a:rPr lang="en-US" b="1" dirty="0">
                <a:solidFill>
                  <a:srgbClr val="000000"/>
                </a:solidFill>
                <a:cs typeface="Times New Roman" pitchFamily="18" charset="0"/>
              </a:rPr>
              <a:t>Resolution: σ(</a:t>
            </a:r>
            <a:r>
              <a:rPr lang="en-US" b="1" dirty="0" err="1">
                <a:solidFill>
                  <a:srgbClr val="000000"/>
                </a:solidFill>
                <a:cs typeface="Times New Roman" pitchFamily="18" charset="0"/>
              </a:rPr>
              <a:t>rφ</a:t>
            </a:r>
            <a:r>
              <a:rPr lang="en-US" b="1" dirty="0">
                <a:solidFill>
                  <a:srgbClr val="000000"/>
                </a:solidFill>
                <a:cs typeface="Times New Roman" pitchFamily="18" charset="0"/>
              </a:rPr>
              <a:t>) ~ 10 </a:t>
            </a:r>
            <a:r>
              <a:rPr lang="en-US" b="1" dirty="0">
                <a:solidFill>
                  <a:srgbClr val="000000"/>
                </a:solidFill>
                <a:latin typeface="Symbol" panose="05050102010706020507" pitchFamily="18" charset="2"/>
                <a:cs typeface="Times New Roman" pitchFamily="18" charset="0"/>
              </a:rPr>
              <a:t>m</a:t>
            </a:r>
            <a:r>
              <a:rPr lang="en-US" b="1" dirty="0">
                <a:solidFill>
                  <a:srgbClr val="000000"/>
                </a:solidFill>
                <a:cs typeface="Times New Roman" pitchFamily="18" charset="0"/>
              </a:rPr>
              <a:t>m, σ(z) ~ 25</a:t>
            </a:r>
            <a:r>
              <a:rPr lang="en-US" b="1" dirty="0">
                <a:solidFill>
                  <a:srgbClr val="000000"/>
                </a:solidFill>
                <a:latin typeface="Symbol" pitchFamily="18" charset="2"/>
                <a:cs typeface="Times New Roman" pitchFamily="18" charset="0"/>
              </a:rPr>
              <a:t>m</a:t>
            </a:r>
            <a:r>
              <a:rPr lang="en-US" b="1" dirty="0">
                <a:solidFill>
                  <a:srgbClr val="000000"/>
                </a:solidFill>
                <a:cs typeface="Times New Roman" pitchFamily="18" charset="0"/>
              </a:rPr>
              <a:t>m</a:t>
            </a:r>
            <a:endParaRPr lang="en-US" b="1" dirty="0">
              <a:solidFill>
                <a:srgbClr val="000000"/>
              </a:solidFill>
              <a:cs typeface="Times New Roman" pitchFamily="18" charset="0"/>
              <a:sym typeface="Symbol" pitchFamily="18" charset="2"/>
            </a:endParaRPr>
          </a:p>
          <a:p>
            <a:pPr marL="360363" lvl="1" indent="-184150">
              <a:spcBef>
                <a:spcPct val="20000"/>
              </a:spcBef>
              <a:buSzPct val="100000"/>
              <a:buFont typeface="Wingdings" pitchFamily="2" charset="2"/>
              <a:buChar char="§"/>
            </a:pPr>
            <a:endParaRPr lang="en-US" b="1" dirty="0">
              <a:cs typeface="Times New Roman" pitchFamily="18" charset="0"/>
              <a:sym typeface="Symbol" pitchFamily="18" charset="2"/>
            </a:endParaRPr>
          </a:p>
        </p:txBody>
      </p:sp>
      <p:grpSp>
        <p:nvGrpSpPr>
          <p:cNvPr id="38" name="Group 37"/>
          <p:cNvGrpSpPr/>
          <p:nvPr/>
        </p:nvGrpSpPr>
        <p:grpSpPr>
          <a:xfrm>
            <a:off x="6947965" y="2677457"/>
            <a:ext cx="3445280" cy="3648126"/>
            <a:chOff x="5423965" y="2677456"/>
            <a:chExt cx="3445280" cy="3648126"/>
          </a:xfrm>
        </p:grpSpPr>
        <p:grpSp>
          <p:nvGrpSpPr>
            <p:cNvPr id="35" name="Group 34"/>
            <p:cNvGrpSpPr/>
            <p:nvPr/>
          </p:nvGrpSpPr>
          <p:grpSpPr>
            <a:xfrm>
              <a:off x="5423965" y="4275076"/>
              <a:ext cx="3445280" cy="2050506"/>
              <a:chOff x="5423965" y="4275076"/>
              <a:chExt cx="3445280" cy="2050506"/>
            </a:xfrm>
          </p:grpSpPr>
          <p:grpSp>
            <p:nvGrpSpPr>
              <p:cNvPr id="63" name="Group 62"/>
              <p:cNvGrpSpPr/>
              <p:nvPr/>
            </p:nvGrpSpPr>
            <p:grpSpPr>
              <a:xfrm>
                <a:off x="5540715" y="4275076"/>
                <a:ext cx="3328530" cy="2050506"/>
                <a:chOff x="5224796" y="4424108"/>
                <a:chExt cx="3328530" cy="2050506"/>
              </a:xfrm>
            </p:grpSpPr>
            <p:pic>
              <p:nvPicPr>
                <p:cNvPr id="52" name="Picture 51"/>
                <p:cNvPicPr>
                  <a:picLocks noChangeAspect="1"/>
                </p:cNvPicPr>
                <p:nvPr/>
              </p:nvPicPr>
              <p:blipFill>
                <a:blip r:embed="rId4">
                  <a:clrChange>
                    <a:clrFrom>
                      <a:srgbClr val="FFFFFF"/>
                    </a:clrFrom>
                    <a:clrTo>
                      <a:srgbClr val="FFFFFF">
                        <a:alpha val="0"/>
                      </a:srgbClr>
                    </a:clrTo>
                  </a:clrChange>
                </a:blip>
                <a:stretch>
                  <a:fillRect/>
                </a:stretch>
              </p:blipFill>
              <p:spPr>
                <a:xfrm rot="377898">
                  <a:off x="5224796" y="4424108"/>
                  <a:ext cx="3060390" cy="2050506"/>
                </a:xfrm>
                <a:prstGeom prst="rect">
                  <a:avLst/>
                </a:prstGeom>
              </p:spPr>
            </p:pic>
            <p:sp>
              <p:nvSpPr>
                <p:cNvPr id="55" name="Line 40"/>
                <p:cNvSpPr>
                  <a:spLocks noChangeShapeType="1"/>
                </p:cNvSpPr>
                <p:nvPr/>
              </p:nvSpPr>
              <p:spPr bwMode="auto">
                <a:xfrm rot="20826152">
                  <a:off x="5907384" y="5507176"/>
                  <a:ext cx="248105" cy="742714"/>
                </a:xfrm>
                <a:prstGeom prst="line">
                  <a:avLst/>
                </a:prstGeom>
                <a:noFill/>
                <a:ln w="38100">
                  <a:solidFill>
                    <a:schemeClr val="tx1"/>
                  </a:solidFill>
                  <a:round/>
                  <a:headEnd type="triangle" w="med" len="med"/>
                  <a:tailEnd type="triangle" w="med" len="med"/>
                </a:ln>
              </p:spPr>
              <p:txBody>
                <a:bodyPr/>
                <a:lstStyle/>
                <a:p>
                  <a:endParaRPr lang="en-US"/>
                </a:p>
              </p:txBody>
            </p:sp>
            <p:sp>
              <p:nvSpPr>
                <p:cNvPr id="53" name="Line 37"/>
                <p:cNvSpPr>
                  <a:spLocks noChangeShapeType="1"/>
                </p:cNvSpPr>
                <p:nvPr/>
              </p:nvSpPr>
              <p:spPr bwMode="auto">
                <a:xfrm rot="20826152" flipV="1">
                  <a:off x="6248867" y="5381225"/>
                  <a:ext cx="2209582" cy="783837"/>
                </a:xfrm>
                <a:prstGeom prst="line">
                  <a:avLst/>
                </a:prstGeom>
                <a:noFill/>
                <a:ln w="38100">
                  <a:solidFill>
                    <a:schemeClr val="tx1"/>
                  </a:solidFill>
                  <a:round/>
                  <a:headEnd type="triangle" w="med" len="med"/>
                  <a:tailEnd type="triangle" w="med" len="med"/>
                </a:ln>
              </p:spPr>
              <p:txBody>
                <a:bodyPr/>
                <a:lstStyle/>
                <a:p>
                  <a:endParaRPr lang="en-US"/>
                </a:p>
              </p:txBody>
            </p:sp>
            <p:sp>
              <p:nvSpPr>
                <p:cNvPr id="54" name="Text Box 38"/>
                <p:cNvSpPr txBox="1">
                  <a:spLocks noChangeArrowheads="1"/>
                </p:cNvSpPr>
                <p:nvPr/>
              </p:nvSpPr>
              <p:spPr bwMode="auto">
                <a:xfrm rot="19613451">
                  <a:off x="6553837" y="5722251"/>
                  <a:ext cx="1999489" cy="335584"/>
                </a:xfrm>
                <a:prstGeom prst="rect">
                  <a:avLst/>
                </a:prstGeom>
                <a:noFill/>
                <a:ln w="19050">
                  <a:noFill/>
                  <a:miter lim="800000"/>
                  <a:headEnd/>
                  <a:tailEnd/>
                </a:ln>
              </p:spPr>
              <p:txBody>
                <a:bodyPr>
                  <a:spAutoFit/>
                </a:bodyPr>
                <a:lstStyle/>
                <a:p>
                  <a:pPr algn="ctr" eaLnBrk="0" hangingPunct="0">
                    <a:spcBef>
                      <a:spcPct val="50000"/>
                    </a:spcBef>
                  </a:pPr>
                  <a:r>
                    <a:rPr lang="en-US" sz="1600" b="1" dirty="0"/>
                    <a:t>104 cm</a:t>
                  </a:r>
                </a:p>
              </p:txBody>
            </p:sp>
            <p:sp>
              <p:nvSpPr>
                <p:cNvPr id="56" name="Text Box 41"/>
                <p:cNvSpPr txBox="1">
                  <a:spLocks noChangeArrowheads="1"/>
                </p:cNvSpPr>
                <p:nvPr/>
              </p:nvSpPr>
              <p:spPr bwMode="auto">
                <a:xfrm rot="3449595">
                  <a:off x="5429450" y="5804658"/>
                  <a:ext cx="896038" cy="338138"/>
                </a:xfrm>
                <a:prstGeom prst="rect">
                  <a:avLst/>
                </a:prstGeom>
                <a:noFill/>
                <a:ln w="19050">
                  <a:noFill/>
                  <a:miter lim="800000"/>
                  <a:headEnd/>
                  <a:tailEnd/>
                </a:ln>
              </p:spPr>
              <p:txBody>
                <a:bodyPr wrap="square">
                  <a:spAutoFit/>
                </a:bodyPr>
                <a:lstStyle/>
                <a:p>
                  <a:pPr algn="ctr" eaLnBrk="0" hangingPunct="0">
                    <a:spcBef>
                      <a:spcPct val="50000"/>
                    </a:spcBef>
                  </a:pPr>
                  <a:r>
                    <a:rPr lang="en-US" sz="1600" b="1" dirty="0"/>
                    <a:t>32 cm</a:t>
                  </a:r>
                </a:p>
              </p:txBody>
            </p:sp>
          </p:grpSp>
          <p:sp>
            <p:nvSpPr>
              <p:cNvPr id="37" name="Rectangle 42"/>
              <p:cNvSpPr>
                <a:spLocks noChangeArrowheads="1"/>
              </p:cNvSpPr>
              <p:nvPr/>
            </p:nvSpPr>
            <p:spPr bwMode="auto">
              <a:xfrm>
                <a:off x="5423965" y="4448570"/>
                <a:ext cx="2126444" cy="339054"/>
              </a:xfrm>
              <a:prstGeom prst="rect">
                <a:avLst/>
              </a:prstGeom>
            </p:spPr>
            <p:txBody>
              <a:bodyPr vert="horz" lIns="91440" tIns="45720" rIns="91440" bIns="45720" rtlCol="0">
                <a:normAutofit fontScale="92500" lnSpcReduction="20000"/>
              </a:bodyPr>
              <a:lstStyle/>
              <a:p>
                <a:pPr marL="176213" indent="-176213">
                  <a:spcBef>
                    <a:spcPct val="20000"/>
                  </a:spcBef>
                  <a:buClr>
                    <a:srgbClr val="FF0000"/>
                  </a:buClr>
                  <a:buSzPct val="120000"/>
                  <a:buFont typeface="Arial" pitchFamily="34" charset="0"/>
                  <a:buChar char="•"/>
                </a:pPr>
                <a:r>
                  <a:rPr lang="en-US" sz="2000" b="1" dirty="0">
                    <a:latin typeface="+mj-lt"/>
                    <a:cs typeface="Times New Roman" pitchFamily="18" charset="0"/>
                  </a:rPr>
                  <a:t> </a:t>
                </a:r>
                <a:r>
                  <a:rPr lang="en-US" sz="2000" b="1" dirty="0">
                    <a:solidFill>
                      <a:srgbClr val="000000"/>
                    </a:solidFill>
                    <a:latin typeface="+mj-lt"/>
                    <a:cs typeface="Times New Roman" pitchFamily="18" charset="0"/>
                  </a:rPr>
                  <a:t>Pixel Detector</a:t>
                </a:r>
                <a:endParaRPr lang="en-US" sz="2000" dirty="0">
                  <a:solidFill>
                    <a:srgbClr val="000000"/>
                  </a:solidFill>
                  <a:latin typeface="+mj-lt"/>
                  <a:cs typeface="Times New Roman" pitchFamily="18" charset="0"/>
                  <a:sym typeface="Symbol" pitchFamily="18" charset="2"/>
                </a:endParaRPr>
              </a:p>
              <a:p>
                <a:pPr marL="360363" lvl="1" indent="-184150">
                  <a:spcBef>
                    <a:spcPct val="20000"/>
                  </a:spcBef>
                  <a:buSzPct val="100000"/>
                  <a:buFont typeface="Wingdings" pitchFamily="2" charset="2"/>
                  <a:buChar char="§"/>
                </a:pPr>
                <a:endParaRPr lang="en-US" b="1" dirty="0">
                  <a:cs typeface="Times New Roman" pitchFamily="18" charset="0"/>
                  <a:sym typeface="Symbol" pitchFamily="18" charset="2"/>
                </a:endParaRPr>
              </a:p>
            </p:txBody>
          </p:sp>
        </p:grpSp>
        <p:sp>
          <p:nvSpPr>
            <p:cNvPr id="59" name="Arc 58"/>
            <p:cNvSpPr/>
            <p:nvPr/>
          </p:nvSpPr>
          <p:spPr>
            <a:xfrm rot="3796092">
              <a:off x="6786567" y="3242899"/>
              <a:ext cx="1886324" cy="755438"/>
            </a:xfrm>
            <a:prstGeom prst="arc">
              <a:avLst>
                <a:gd name="adj1" fmla="val 10883411"/>
                <a:gd name="adj2" fmla="val 21538065"/>
              </a:avLst>
            </a:prstGeom>
            <a:noFill/>
            <a:ln w="38100">
              <a:solidFill>
                <a:srgbClr val="FF0000"/>
              </a:solidFill>
              <a:round/>
              <a:headEnd/>
              <a:tailEnd type="triangle" w="lg" len="lg"/>
            </a:ln>
          </p:spPr>
          <p:txBody>
            <a:bodyPr wrap="square">
              <a:spAutoFit/>
            </a:bodyPr>
            <a:lstStyle/>
            <a:p>
              <a:endParaRPr lang="en-GB"/>
            </a:p>
          </p:txBody>
        </p:sp>
      </p:grpSp>
      <p:cxnSp>
        <p:nvCxnSpPr>
          <p:cNvPr id="9" name="Straight Connector 8"/>
          <p:cNvCxnSpPr/>
          <p:nvPr/>
        </p:nvCxnSpPr>
        <p:spPr>
          <a:xfrm>
            <a:off x="4017117" y="3712084"/>
            <a:ext cx="0" cy="360040"/>
          </a:xfrm>
          <a:prstGeom prst="line">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108706" y="3644856"/>
            <a:ext cx="739305" cy="276999"/>
          </a:xfrm>
          <a:prstGeom prst="rect">
            <a:avLst/>
          </a:prstGeom>
          <a:noFill/>
        </p:spPr>
        <p:txBody>
          <a:bodyPr wrap="none" rtlCol="0">
            <a:spAutoFit/>
          </a:bodyPr>
          <a:lstStyle/>
          <a:p>
            <a:r>
              <a:rPr lang="en-GB" sz="1200" dirty="0">
                <a:solidFill>
                  <a:srgbClr val="FF0000"/>
                </a:solidFill>
              </a:rPr>
              <a:t>scientist</a:t>
            </a:r>
          </a:p>
        </p:txBody>
      </p:sp>
      <p:sp>
        <p:nvSpPr>
          <p:cNvPr id="7" name="Date Placeholder 6"/>
          <p:cNvSpPr>
            <a:spLocks noGrp="1"/>
          </p:cNvSpPr>
          <p:nvPr>
            <p:ph type="dt" sz="half" idx="4294967295"/>
          </p:nvPr>
        </p:nvSpPr>
        <p:spPr/>
        <p:txBody>
          <a:bodyPr/>
          <a:lstStyle/>
          <a:p>
            <a:r>
              <a:rPr lang="en-001"/>
              <a:t>22.11.2023</a:t>
            </a:r>
            <a:endParaRPr lang="en-GB"/>
          </a:p>
        </p:txBody>
      </p:sp>
    </p:spTree>
    <p:extLst>
      <p:ext uri="{BB962C8B-B14F-4D97-AF65-F5344CB8AC3E}">
        <p14:creationId xmlns:p14="http://schemas.microsoft.com/office/powerpoint/2010/main" val="238842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57">
                                            <p:txEl>
                                              <p:pRg st="0" end="0"/>
                                            </p:txEl>
                                          </p:spTgt>
                                        </p:tgtEl>
                                        <p:attrNameLst>
                                          <p:attrName>style.visibility</p:attrName>
                                        </p:attrNameLst>
                                      </p:cBhvr>
                                      <p:to>
                                        <p:strVal val="visible"/>
                                      </p:to>
                                    </p:set>
                                    <p:animEffect transition="in" filter="box(in)">
                                      <p:cBhvr>
                                        <p:cTn id="10" dur="500"/>
                                        <p:tgtEl>
                                          <p:spTgt spid="57">
                                            <p:txEl>
                                              <p:pRg st="0" end="0"/>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Effect transition="in" filter="box(in)">
                                      <p:cBhvr>
                                        <p:cTn id="13" dur="500"/>
                                        <p:tgtEl>
                                          <p:spTgt spid="57">
                                            <p:txEl>
                                              <p:pRg st="1" end="1"/>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57">
                                            <p:txEl>
                                              <p:pRg st="2" end="2"/>
                                            </p:txEl>
                                          </p:spTgt>
                                        </p:tgtEl>
                                        <p:attrNameLst>
                                          <p:attrName>style.visibility</p:attrName>
                                        </p:attrNameLst>
                                      </p:cBhvr>
                                      <p:to>
                                        <p:strVal val="visible"/>
                                      </p:to>
                                    </p:set>
                                    <p:animEffect transition="in" filter="box(in)">
                                      <p:cBhvr>
                                        <p:cTn id="16" dur="500"/>
                                        <p:tgtEl>
                                          <p:spTgt spid="5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7">
                                            <p:txEl>
                                              <p:pRg st="3" end="3"/>
                                            </p:txEl>
                                          </p:spTgt>
                                        </p:tgtEl>
                                        <p:attrNameLst>
                                          <p:attrName>style.visibility</p:attrName>
                                        </p:attrNameLst>
                                      </p:cBhvr>
                                      <p:to>
                                        <p:strVal val="visible"/>
                                      </p:to>
                                    </p:set>
                                    <p:animEffect transition="in" filter="wipe(right)">
                                      <p:cBhvr>
                                        <p:cTn id="24" dur="500"/>
                                        <p:tgtEl>
                                          <p:spTgt spid="57">
                                            <p:txEl>
                                              <p:pRg st="3" end="3"/>
                                            </p:txEl>
                                          </p:spTgt>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57">
                                            <p:txEl>
                                              <p:pRg st="4" end="4"/>
                                            </p:txEl>
                                          </p:spTgt>
                                        </p:tgtEl>
                                        <p:attrNameLst>
                                          <p:attrName>style.visibility</p:attrName>
                                        </p:attrNameLst>
                                      </p:cBhvr>
                                      <p:to>
                                        <p:strVal val="visible"/>
                                      </p:to>
                                    </p:set>
                                    <p:animEffect transition="in" filter="diamond(in)">
                                      <p:cBhvr>
                                        <p:cTn id="27" dur="500"/>
                                        <p:tgtEl>
                                          <p:spTgt spid="57">
                                            <p:txEl>
                                              <p:pRg st="4" end="4"/>
                                            </p:txEl>
                                          </p:spTgt>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57">
                                            <p:txEl>
                                              <p:pRg st="5" end="5"/>
                                            </p:txEl>
                                          </p:spTgt>
                                        </p:tgtEl>
                                        <p:attrNameLst>
                                          <p:attrName>style.visibility</p:attrName>
                                        </p:attrNameLst>
                                      </p:cBhvr>
                                      <p:to>
                                        <p:strVal val="visible"/>
                                      </p:to>
                                    </p:set>
                                    <p:animEffect transition="in" filter="diamond(in)">
                                      <p:cBhvr>
                                        <p:cTn id="30" dur="500"/>
                                        <p:tgtEl>
                                          <p:spTgt spid="57">
                                            <p:txEl>
                                              <p:pRg st="5" end="5"/>
                                            </p:txEl>
                                          </p:spTgt>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57">
                                            <p:txEl>
                                              <p:pRg st="6" end="6"/>
                                            </p:txEl>
                                          </p:spTgt>
                                        </p:tgtEl>
                                        <p:attrNameLst>
                                          <p:attrName>style.visibility</p:attrName>
                                        </p:attrNameLst>
                                      </p:cBhvr>
                                      <p:to>
                                        <p:strVal val="visible"/>
                                      </p:to>
                                    </p:set>
                                    <p:animEffect transition="in" filter="diamond(in)">
                                      <p:cBhvr>
                                        <p:cTn id="33" dur="500"/>
                                        <p:tgtEl>
                                          <p:spTgt spid="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uiExpand="1"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Device simulation: TCAD &amp; signal simulators</a:t>
            </a:r>
            <a:endParaRPr lang="en-GB" sz="3200" dirty="0"/>
          </a:p>
        </p:txBody>
      </p:sp>
      <p:sp>
        <p:nvSpPr>
          <p:cNvPr id="3" name="Content Placeholder 2"/>
          <p:cNvSpPr>
            <a:spLocks noGrp="1"/>
          </p:cNvSpPr>
          <p:nvPr>
            <p:ph idx="1"/>
          </p:nvPr>
        </p:nvSpPr>
        <p:spPr>
          <a:xfrm>
            <a:off x="375952" y="870662"/>
            <a:ext cx="10969139" cy="5588950"/>
          </a:xfrm>
        </p:spPr>
        <p:txBody>
          <a:bodyPr>
            <a:normAutofit fontScale="85000" lnSpcReduction="20000"/>
          </a:bodyPr>
          <a:lstStyle/>
          <a:p>
            <a:r>
              <a:rPr lang="en-GB" dirty="0"/>
              <a:t>Status of TCAD device simulations </a:t>
            </a:r>
          </a:p>
          <a:p>
            <a:pPr lvl="1"/>
            <a:r>
              <a:rPr lang="en-GB" dirty="0"/>
              <a:t>Required by complexity of the problem:</a:t>
            </a:r>
          </a:p>
          <a:p>
            <a:pPr lvl="2"/>
            <a:r>
              <a:rPr lang="en-GB" dirty="0"/>
              <a:t>solve semiconductor equations with physics properties, complex geometry and radiation damage</a:t>
            </a:r>
          </a:p>
          <a:p>
            <a:pPr lvl="2"/>
            <a:r>
              <a:rPr lang="en-GB" dirty="0"/>
              <a:t>mainly commercial tools used (</a:t>
            </a:r>
            <a:r>
              <a:rPr lang="en-GB" dirty="0" err="1"/>
              <a:t>Silvaco</a:t>
            </a:r>
            <a:r>
              <a:rPr lang="en-GB" dirty="0"/>
              <a:t> and Synopsis)</a:t>
            </a:r>
          </a:p>
          <a:p>
            <a:pPr lvl="1"/>
            <a:r>
              <a:rPr lang="en-GB" dirty="0"/>
              <a:t>Excellent tools for sensor optimization</a:t>
            </a:r>
          </a:p>
          <a:p>
            <a:r>
              <a:rPr lang="en-GB" dirty="0"/>
              <a:t>Radiation damage TCAD: enormous progress over recent years</a:t>
            </a:r>
          </a:p>
          <a:p>
            <a:pPr lvl="1"/>
            <a:r>
              <a:rPr lang="en-GB" dirty="0"/>
              <a:t>getting predictive power but need further optimization! </a:t>
            </a:r>
          </a:p>
          <a:p>
            <a:pPr lvl="1"/>
            <a:r>
              <a:rPr lang="en-GB" dirty="0"/>
              <a:t>“effective” defect levels (2 to 5 levels) are used</a:t>
            </a:r>
            <a:br>
              <a:rPr lang="en-GB" dirty="0"/>
            </a:br>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r>
              <a:rPr lang="en-GB" dirty="0"/>
              <a:t>Signal simulators</a:t>
            </a:r>
          </a:p>
          <a:p>
            <a:pPr lvl="1"/>
            <a:r>
              <a:rPr lang="en-GB" dirty="0"/>
              <a:t>TCAD simulations for signal formation are complex (time consuming, TCAD is not a fitting tool!)</a:t>
            </a:r>
          </a:p>
          <a:p>
            <a:pPr lvl="1"/>
            <a:r>
              <a:rPr lang="en-GB" dirty="0"/>
              <a:t>Custom build signal simulators (open code) developed: sensor optimization, parameter fitting</a:t>
            </a:r>
          </a:p>
          <a:p>
            <a:pPr lvl="2"/>
            <a:r>
              <a:rPr lang="en-GB" dirty="0"/>
              <a:t>..using E-Field and other parameters (e.g. charge trapping) from TCAD as input</a:t>
            </a:r>
          </a:p>
          <a:p>
            <a:pPr lvl="1"/>
            <a:endParaRPr lang="en-GB" dirty="0"/>
          </a:p>
          <a:p>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60</a:t>
            </a:fld>
            <a:endParaRPr lang="en-US" dirty="0"/>
          </a:p>
        </p:txBody>
      </p:sp>
      <p:pic>
        <p:nvPicPr>
          <p:cNvPr id="7" name="Picture 6"/>
          <p:cNvPicPr>
            <a:picLocks noChangeAspect="1"/>
          </p:cNvPicPr>
          <p:nvPr/>
        </p:nvPicPr>
        <p:blipFill>
          <a:blip r:embed="rId2"/>
          <a:stretch>
            <a:fillRect/>
          </a:stretch>
        </p:blipFill>
        <p:spPr>
          <a:xfrm>
            <a:off x="6016358" y="2744770"/>
            <a:ext cx="2890625" cy="2352044"/>
          </a:xfrm>
          <a:prstGeom prst="rect">
            <a:avLst/>
          </a:prstGeom>
        </p:spPr>
      </p:pic>
      <p:sp>
        <p:nvSpPr>
          <p:cNvPr id="8" name="Rounded Rectangle 7"/>
          <p:cNvSpPr/>
          <p:nvPr/>
        </p:nvSpPr>
        <p:spPr>
          <a:xfrm rot="943089">
            <a:off x="8908040" y="3732967"/>
            <a:ext cx="2184476" cy="309345"/>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dirty="0">
                <a:solidFill>
                  <a:schemeClr val="tx1"/>
                </a:solidFill>
              </a:rPr>
              <a:t>needs more work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465" y="3540290"/>
            <a:ext cx="3555395" cy="1337287"/>
          </a:xfrm>
          <a:prstGeom prst="rect">
            <a:avLst/>
          </a:prstGeom>
          <a:solidFill>
            <a:schemeClr val="bg1"/>
          </a:solidFill>
          <a:ln>
            <a:solidFill>
              <a:srgbClr val="0000FF"/>
            </a:solidFill>
          </a:ln>
        </p:spPr>
      </p:pic>
      <p:sp>
        <p:nvSpPr>
          <p:cNvPr id="10" name="TextBox 9"/>
          <p:cNvSpPr txBox="1"/>
          <p:nvPr/>
        </p:nvSpPr>
        <p:spPr>
          <a:xfrm>
            <a:off x="1410720" y="3101202"/>
            <a:ext cx="4725523" cy="369332"/>
          </a:xfrm>
          <a:prstGeom prst="rect">
            <a:avLst/>
          </a:prstGeom>
          <a:noFill/>
        </p:spPr>
        <p:txBody>
          <a:bodyPr wrap="square" rtlCol="0">
            <a:spAutoFit/>
          </a:bodyPr>
          <a:lstStyle/>
          <a:p>
            <a:r>
              <a:rPr lang="en-US" b="1" i="1" dirty="0">
                <a:solidFill>
                  <a:srgbClr val="FF0000"/>
                </a:solidFill>
              </a:rPr>
              <a:t>Measured defects               TCAD input</a:t>
            </a:r>
            <a:endParaRPr lang="en-GB" b="1" i="1" dirty="0">
              <a:solidFill>
                <a:srgbClr val="FF0000"/>
              </a:solidFill>
            </a:endParaRPr>
          </a:p>
        </p:txBody>
      </p:sp>
      <p:sp>
        <p:nvSpPr>
          <p:cNvPr id="11" name="Right Arrow 10"/>
          <p:cNvSpPr/>
          <p:nvPr/>
        </p:nvSpPr>
        <p:spPr>
          <a:xfrm>
            <a:off x="3679162" y="3199248"/>
            <a:ext cx="528121" cy="243609"/>
          </a:xfrm>
          <a:prstGeom prst="rightArrow">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19" t="15505" r="16585" b="11999"/>
          <a:stretch/>
        </p:blipFill>
        <p:spPr>
          <a:xfrm>
            <a:off x="9975394" y="2084174"/>
            <a:ext cx="1876881" cy="1415190"/>
          </a:xfrm>
          <a:prstGeom prst="rect">
            <a:avLst/>
          </a:prstGeom>
        </p:spPr>
      </p:pic>
      <p:grpSp>
        <p:nvGrpSpPr>
          <p:cNvPr id="13" name="Group 4"/>
          <p:cNvGrpSpPr>
            <a:grpSpLocks/>
          </p:cNvGrpSpPr>
          <p:nvPr/>
        </p:nvGrpSpPr>
        <p:grpSpPr bwMode="auto">
          <a:xfrm>
            <a:off x="9533943" y="833913"/>
            <a:ext cx="1639012" cy="1353863"/>
            <a:chOff x="249" y="703"/>
            <a:chExt cx="2327" cy="2196"/>
          </a:xfrm>
        </p:grpSpPr>
        <p:sp>
          <p:nvSpPr>
            <p:cNvPr id="14" name="Text Box 5"/>
            <p:cNvSpPr txBox="1">
              <a:spLocks noChangeArrowheads="1"/>
            </p:cNvSpPr>
            <p:nvPr/>
          </p:nvSpPr>
          <p:spPr bwMode="auto">
            <a:xfrm>
              <a:off x="320" y="703"/>
              <a:ext cx="262" cy="549"/>
            </a:xfrm>
            <a:prstGeom prst="rect">
              <a:avLst/>
            </a:prstGeom>
            <a:noFill/>
            <a:ln w="9525">
              <a:noFill/>
              <a:miter lim="800000"/>
              <a:headEnd/>
              <a:tailEnd/>
            </a:ln>
          </p:spPr>
          <p:txBody>
            <a:bodyPr wrap="none">
              <a:spAutoFit/>
            </a:bodyPr>
            <a:lstStyle/>
            <a:p>
              <a:pPr eaLnBrk="0" hangingPunct="0"/>
              <a:endParaRPr lang="en-US" sz="1600" dirty="0"/>
            </a:p>
          </p:txBody>
        </p:sp>
        <p:sp>
          <p:nvSpPr>
            <p:cNvPr id="15" name="Text Box 7"/>
            <p:cNvSpPr txBox="1">
              <a:spLocks noChangeArrowheads="1"/>
            </p:cNvSpPr>
            <p:nvPr/>
          </p:nvSpPr>
          <p:spPr bwMode="auto">
            <a:xfrm>
              <a:off x="1727" y="793"/>
              <a:ext cx="262" cy="549"/>
            </a:xfrm>
            <a:prstGeom prst="rect">
              <a:avLst/>
            </a:prstGeom>
            <a:noFill/>
            <a:ln w="9525">
              <a:noFill/>
              <a:miter lim="800000"/>
              <a:headEnd/>
              <a:tailEnd/>
            </a:ln>
          </p:spPr>
          <p:txBody>
            <a:bodyPr wrap="none">
              <a:spAutoFit/>
            </a:bodyPr>
            <a:lstStyle/>
            <a:p>
              <a:pPr eaLnBrk="0" hangingPunct="0"/>
              <a:endParaRPr lang="en-US" sz="1600" dirty="0"/>
            </a:p>
          </p:txBody>
        </p:sp>
        <p:grpSp>
          <p:nvGrpSpPr>
            <p:cNvPr id="16" name="Group 8"/>
            <p:cNvGrpSpPr>
              <a:grpSpLocks/>
            </p:cNvGrpSpPr>
            <p:nvPr/>
          </p:nvGrpSpPr>
          <p:grpSpPr bwMode="auto">
            <a:xfrm>
              <a:off x="800" y="1087"/>
              <a:ext cx="87" cy="682"/>
              <a:chOff x="1188" y="1766"/>
              <a:chExt cx="109" cy="724"/>
            </a:xfrm>
          </p:grpSpPr>
          <p:sp>
            <p:nvSpPr>
              <p:cNvPr id="68" name="Rectangle 9"/>
              <p:cNvSpPr>
                <a:spLocks noChangeArrowheads="1"/>
              </p:cNvSpPr>
              <p:nvPr/>
            </p:nvSpPr>
            <p:spPr bwMode="auto">
              <a:xfrm>
                <a:off x="1194" y="1812"/>
                <a:ext cx="99" cy="651"/>
              </a:xfrm>
              <a:prstGeom prst="rect">
                <a:avLst/>
              </a:prstGeom>
              <a:solidFill>
                <a:srgbClr val="FF0000"/>
              </a:solidFill>
              <a:ln w="9525">
                <a:solidFill>
                  <a:schemeClr val="tx1"/>
                </a:solidFill>
                <a:miter lim="800000"/>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69" name="Oval 10"/>
              <p:cNvSpPr>
                <a:spLocks noChangeArrowheads="1"/>
              </p:cNvSpPr>
              <p:nvPr/>
            </p:nvSpPr>
            <p:spPr bwMode="auto">
              <a:xfrm>
                <a:off x="1188" y="2434"/>
                <a:ext cx="105" cy="56"/>
              </a:xfrm>
              <a:prstGeom prst="ellipse">
                <a:avLst/>
              </a:prstGeom>
              <a:solidFill>
                <a:srgbClr val="FF0000"/>
              </a:solidFill>
              <a:ln w="9525">
                <a:no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70" name="Oval 11"/>
              <p:cNvSpPr>
                <a:spLocks noChangeArrowheads="1"/>
              </p:cNvSpPr>
              <p:nvPr/>
            </p:nvSpPr>
            <p:spPr bwMode="auto">
              <a:xfrm>
                <a:off x="1192" y="1766"/>
                <a:ext cx="105" cy="56"/>
              </a:xfrm>
              <a:prstGeom prst="ellipse">
                <a:avLst/>
              </a:prstGeom>
              <a:solidFill>
                <a:srgbClr val="FF0000"/>
              </a:solidFill>
              <a:ln w="9525">
                <a:solidFill>
                  <a:schemeClr val="tx1"/>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grpSp>
        <p:grpSp>
          <p:nvGrpSpPr>
            <p:cNvPr id="17" name="Group 12"/>
            <p:cNvGrpSpPr>
              <a:grpSpLocks/>
            </p:cNvGrpSpPr>
            <p:nvPr/>
          </p:nvGrpSpPr>
          <p:grpSpPr bwMode="auto">
            <a:xfrm>
              <a:off x="1530" y="1089"/>
              <a:ext cx="87" cy="681"/>
              <a:chOff x="1188" y="1766"/>
              <a:chExt cx="109" cy="724"/>
            </a:xfrm>
          </p:grpSpPr>
          <p:sp>
            <p:nvSpPr>
              <p:cNvPr id="65" name="Rectangle 13"/>
              <p:cNvSpPr>
                <a:spLocks noChangeArrowheads="1"/>
              </p:cNvSpPr>
              <p:nvPr/>
            </p:nvSpPr>
            <p:spPr bwMode="auto">
              <a:xfrm>
                <a:off x="1194" y="1812"/>
                <a:ext cx="99" cy="651"/>
              </a:xfrm>
              <a:prstGeom prst="rect">
                <a:avLst/>
              </a:prstGeom>
              <a:solidFill>
                <a:srgbClr val="FF0000"/>
              </a:solidFill>
              <a:ln w="9525">
                <a:solidFill>
                  <a:schemeClr val="tx1"/>
                </a:solidFill>
                <a:miter lim="800000"/>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66" name="Oval 14"/>
              <p:cNvSpPr>
                <a:spLocks noChangeArrowheads="1"/>
              </p:cNvSpPr>
              <p:nvPr/>
            </p:nvSpPr>
            <p:spPr bwMode="auto">
              <a:xfrm>
                <a:off x="1188" y="2434"/>
                <a:ext cx="105" cy="56"/>
              </a:xfrm>
              <a:prstGeom prst="ellipse">
                <a:avLst/>
              </a:prstGeom>
              <a:solidFill>
                <a:srgbClr val="FF0000"/>
              </a:solidFill>
              <a:ln w="9525">
                <a:no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67" name="Oval 15"/>
              <p:cNvSpPr>
                <a:spLocks noChangeArrowheads="1"/>
              </p:cNvSpPr>
              <p:nvPr/>
            </p:nvSpPr>
            <p:spPr bwMode="auto">
              <a:xfrm>
                <a:off x="1192" y="1766"/>
                <a:ext cx="105" cy="56"/>
              </a:xfrm>
              <a:prstGeom prst="ellipse">
                <a:avLst/>
              </a:prstGeom>
              <a:solidFill>
                <a:srgbClr val="FF0000"/>
              </a:solidFill>
              <a:ln w="9525">
                <a:solidFill>
                  <a:schemeClr val="tx1"/>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grpSp>
        <p:grpSp>
          <p:nvGrpSpPr>
            <p:cNvPr id="18" name="Group 16"/>
            <p:cNvGrpSpPr>
              <a:grpSpLocks/>
            </p:cNvGrpSpPr>
            <p:nvPr/>
          </p:nvGrpSpPr>
          <p:grpSpPr bwMode="auto">
            <a:xfrm>
              <a:off x="2272" y="1089"/>
              <a:ext cx="86" cy="682"/>
              <a:chOff x="1188" y="1766"/>
              <a:chExt cx="109" cy="724"/>
            </a:xfrm>
          </p:grpSpPr>
          <p:sp>
            <p:nvSpPr>
              <p:cNvPr id="62" name="Rectangle 17"/>
              <p:cNvSpPr>
                <a:spLocks noChangeArrowheads="1"/>
              </p:cNvSpPr>
              <p:nvPr/>
            </p:nvSpPr>
            <p:spPr bwMode="auto">
              <a:xfrm>
                <a:off x="1194" y="1812"/>
                <a:ext cx="99" cy="651"/>
              </a:xfrm>
              <a:prstGeom prst="rect">
                <a:avLst/>
              </a:prstGeom>
              <a:solidFill>
                <a:srgbClr val="FF0000"/>
              </a:solidFill>
              <a:ln w="9525">
                <a:solidFill>
                  <a:schemeClr val="tx1"/>
                </a:solidFill>
                <a:miter lim="800000"/>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63" name="Oval 18"/>
              <p:cNvSpPr>
                <a:spLocks noChangeArrowheads="1"/>
              </p:cNvSpPr>
              <p:nvPr/>
            </p:nvSpPr>
            <p:spPr bwMode="auto">
              <a:xfrm>
                <a:off x="1188" y="2434"/>
                <a:ext cx="105" cy="56"/>
              </a:xfrm>
              <a:prstGeom prst="ellipse">
                <a:avLst/>
              </a:prstGeom>
              <a:solidFill>
                <a:srgbClr val="FF0000"/>
              </a:solidFill>
              <a:ln w="9525">
                <a:no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64" name="Oval 19"/>
              <p:cNvSpPr>
                <a:spLocks noChangeArrowheads="1"/>
              </p:cNvSpPr>
              <p:nvPr/>
            </p:nvSpPr>
            <p:spPr bwMode="auto">
              <a:xfrm>
                <a:off x="1192" y="1766"/>
                <a:ext cx="105" cy="56"/>
              </a:xfrm>
              <a:prstGeom prst="ellipse">
                <a:avLst/>
              </a:prstGeom>
              <a:solidFill>
                <a:srgbClr val="FF0000"/>
              </a:solidFill>
              <a:ln w="9525">
                <a:solidFill>
                  <a:schemeClr val="tx1"/>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grpSp>
        <p:grpSp>
          <p:nvGrpSpPr>
            <p:cNvPr id="19" name="Group 20"/>
            <p:cNvGrpSpPr>
              <a:grpSpLocks/>
            </p:cNvGrpSpPr>
            <p:nvPr/>
          </p:nvGrpSpPr>
          <p:grpSpPr bwMode="auto">
            <a:xfrm>
              <a:off x="434" y="1587"/>
              <a:ext cx="85" cy="744"/>
              <a:chOff x="726" y="2296"/>
              <a:chExt cx="107" cy="791"/>
            </a:xfrm>
          </p:grpSpPr>
          <p:sp>
            <p:nvSpPr>
              <p:cNvPr id="60" name="Oval 21"/>
              <p:cNvSpPr>
                <a:spLocks noChangeArrowheads="1"/>
              </p:cNvSpPr>
              <p:nvPr/>
            </p:nvSpPr>
            <p:spPr bwMode="auto">
              <a:xfrm>
                <a:off x="728" y="2296"/>
                <a:ext cx="105" cy="56"/>
              </a:xfrm>
              <a:prstGeom prst="ellipse">
                <a:avLst/>
              </a:prstGeom>
              <a:solidFill>
                <a:srgbClr val="FF0000"/>
              </a:solidFill>
              <a:ln w="9525">
                <a:solidFill>
                  <a:schemeClr val="tx1"/>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61" name="Rectangle 22"/>
              <p:cNvSpPr>
                <a:spLocks noChangeArrowheads="1"/>
              </p:cNvSpPr>
              <p:nvPr/>
            </p:nvSpPr>
            <p:spPr bwMode="auto">
              <a:xfrm>
                <a:off x="726" y="2328"/>
                <a:ext cx="105" cy="759"/>
              </a:xfrm>
              <a:prstGeom prst="rect">
                <a:avLst/>
              </a:prstGeom>
              <a:solidFill>
                <a:srgbClr val="FF0000"/>
              </a:solidFill>
              <a:ln w="9525">
                <a:solidFill>
                  <a:schemeClr val="tx1"/>
                </a:solidFill>
                <a:miter lim="800000"/>
                <a:headEnd/>
                <a:tailEnd/>
              </a:ln>
            </p:spPr>
            <p:txBody>
              <a:bodyPr wrap="none" anchor="ctr"/>
              <a:lstStyle/>
              <a:p>
                <a:pPr algn="ctr" eaLnBrk="0" hangingPunct="0"/>
                <a:endParaRPr lang="en-US" sz="3200" b="1">
                  <a:solidFill>
                    <a:schemeClr val="tx2"/>
                  </a:solidFill>
                  <a:latin typeface="Times New Roman" pitchFamily="18" charset="0"/>
                </a:endParaRPr>
              </a:p>
            </p:txBody>
          </p:sp>
        </p:grpSp>
        <p:grpSp>
          <p:nvGrpSpPr>
            <p:cNvPr id="20" name="Group 23"/>
            <p:cNvGrpSpPr>
              <a:grpSpLocks/>
            </p:cNvGrpSpPr>
            <p:nvPr/>
          </p:nvGrpSpPr>
          <p:grpSpPr bwMode="auto">
            <a:xfrm>
              <a:off x="1226" y="1585"/>
              <a:ext cx="85" cy="744"/>
              <a:chOff x="726" y="2296"/>
              <a:chExt cx="107" cy="791"/>
            </a:xfrm>
          </p:grpSpPr>
          <p:sp>
            <p:nvSpPr>
              <p:cNvPr id="58" name="Oval 24"/>
              <p:cNvSpPr>
                <a:spLocks noChangeArrowheads="1"/>
              </p:cNvSpPr>
              <p:nvPr/>
            </p:nvSpPr>
            <p:spPr bwMode="auto">
              <a:xfrm>
                <a:off x="728" y="2296"/>
                <a:ext cx="105" cy="56"/>
              </a:xfrm>
              <a:prstGeom prst="ellipse">
                <a:avLst/>
              </a:prstGeom>
              <a:solidFill>
                <a:srgbClr val="FF0000"/>
              </a:solidFill>
              <a:ln w="9525">
                <a:solidFill>
                  <a:schemeClr val="tx1"/>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59" name="Rectangle 25"/>
              <p:cNvSpPr>
                <a:spLocks noChangeArrowheads="1"/>
              </p:cNvSpPr>
              <p:nvPr/>
            </p:nvSpPr>
            <p:spPr bwMode="auto">
              <a:xfrm>
                <a:off x="726" y="2328"/>
                <a:ext cx="105" cy="759"/>
              </a:xfrm>
              <a:prstGeom prst="rect">
                <a:avLst/>
              </a:prstGeom>
              <a:solidFill>
                <a:srgbClr val="FF0000"/>
              </a:solidFill>
              <a:ln w="9525">
                <a:solidFill>
                  <a:schemeClr val="tx1"/>
                </a:solidFill>
                <a:miter lim="800000"/>
                <a:headEnd/>
                <a:tailEnd/>
              </a:ln>
            </p:spPr>
            <p:txBody>
              <a:bodyPr wrap="none" anchor="ctr"/>
              <a:lstStyle/>
              <a:p>
                <a:pPr algn="ctr" eaLnBrk="0" hangingPunct="0"/>
                <a:endParaRPr lang="en-US" sz="3200" b="1">
                  <a:solidFill>
                    <a:schemeClr val="tx2"/>
                  </a:solidFill>
                  <a:latin typeface="Times New Roman" pitchFamily="18" charset="0"/>
                </a:endParaRPr>
              </a:p>
            </p:txBody>
          </p:sp>
        </p:grpSp>
        <p:grpSp>
          <p:nvGrpSpPr>
            <p:cNvPr id="21" name="Group 26"/>
            <p:cNvGrpSpPr>
              <a:grpSpLocks/>
            </p:cNvGrpSpPr>
            <p:nvPr/>
          </p:nvGrpSpPr>
          <p:grpSpPr bwMode="auto">
            <a:xfrm>
              <a:off x="2041" y="1586"/>
              <a:ext cx="86" cy="744"/>
              <a:chOff x="726" y="2296"/>
              <a:chExt cx="107" cy="791"/>
            </a:xfrm>
          </p:grpSpPr>
          <p:sp>
            <p:nvSpPr>
              <p:cNvPr id="56" name="Oval 27"/>
              <p:cNvSpPr>
                <a:spLocks noChangeArrowheads="1"/>
              </p:cNvSpPr>
              <p:nvPr/>
            </p:nvSpPr>
            <p:spPr bwMode="auto">
              <a:xfrm>
                <a:off x="728" y="2296"/>
                <a:ext cx="105" cy="56"/>
              </a:xfrm>
              <a:prstGeom prst="ellipse">
                <a:avLst/>
              </a:prstGeom>
              <a:solidFill>
                <a:srgbClr val="FF0000"/>
              </a:solidFill>
              <a:ln w="9525">
                <a:solidFill>
                  <a:schemeClr val="tx1"/>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57" name="Rectangle 28"/>
              <p:cNvSpPr>
                <a:spLocks noChangeArrowheads="1"/>
              </p:cNvSpPr>
              <p:nvPr/>
            </p:nvSpPr>
            <p:spPr bwMode="auto">
              <a:xfrm>
                <a:off x="726" y="2328"/>
                <a:ext cx="105" cy="759"/>
              </a:xfrm>
              <a:prstGeom prst="rect">
                <a:avLst/>
              </a:prstGeom>
              <a:solidFill>
                <a:srgbClr val="FF0000"/>
              </a:solidFill>
              <a:ln w="9525">
                <a:solidFill>
                  <a:schemeClr val="tx1"/>
                </a:solidFill>
                <a:miter lim="800000"/>
                <a:headEnd/>
                <a:tailEnd/>
              </a:ln>
            </p:spPr>
            <p:txBody>
              <a:bodyPr wrap="none" anchor="ctr"/>
              <a:lstStyle/>
              <a:p>
                <a:pPr algn="ctr" eaLnBrk="0" hangingPunct="0"/>
                <a:endParaRPr lang="en-US" sz="3200" b="1">
                  <a:solidFill>
                    <a:schemeClr val="tx2"/>
                  </a:solidFill>
                  <a:latin typeface="Times New Roman" pitchFamily="18" charset="0"/>
                </a:endParaRPr>
              </a:p>
            </p:txBody>
          </p:sp>
        </p:grpSp>
        <p:grpSp>
          <p:nvGrpSpPr>
            <p:cNvPr id="22" name="Group 29"/>
            <p:cNvGrpSpPr>
              <a:grpSpLocks/>
            </p:cNvGrpSpPr>
            <p:nvPr/>
          </p:nvGrpSpPr>
          <p:grpSpPr bwMode="auto">
            <a:xfrm>
              <a:off x="1012" y="1330"/>
              <a:ext cx="98" cy="726"/>
              <a:chOff x="1188" y="1766"/>
              <a:chExt cx="109" cy="724"/>
            </a:xfrm>
          </p:grpSpPr>
          <p:sp>
            <p:nvSpPr>
              <p:cNvPr id="53" name="Rectangle 30"/>
              <p:cNvSpPr>
                <a:spLocks noChangeArrowheads="1"/>
              </p:cNvSpPr>
              <p:nvPr/>
            </p:nvSpPr>
            <p:spPr bwMode="auto">
              <a:xfrm>
                <a:off x="1194" y="1812"/>
                <a:ext cx="99" cy="651"/>
              </a:xfrm>
              <a:prstGeom prst="rect">
                <a:avLst/>
              </a:prstGeom>
              <a:solidFill>
                <a:srgbClr val="000080"/>
              </a:solidFill>
              <a:ln w="9525">
                <a:solidFill>
                  <a:schemeClr val="tx1"/>
                </a:solidFill>
                <a:miter lim="800000"/>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54" name="Oval 31"/>
              <p:cNvSpPr>
                <a:spLocks noChangeArrowheads="1"/>
              </p:cNvSpPr>
              <p:nvPr/>
            </p:nvSpPr>
            <p:spPr bwMode="auto">
              <a:xfrm>
                <a:off x="1188" y="2434"/>
                <a:ext cx="105" cy="56"/>
              </a:xfrm>
              <a:prstGeom prst="ellipse">
                <a:avLst/>
              </a:prstGeom>
              <a:solidFill>
                <a:srgbClr val="000080"/>
              </a:solidFill>
              <a:ln w="9525">
                <a:no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55" name="Oval 32"/>
              <p:cNvSpPr>
                <a:spLocks noChangeArrowheads="1"/>
              </p:cNvSpPr>
              <p:nvPr/>
            </p:nvSpPr>
            <p:spPr bwMode="auto">
              <a:xfrm>
                <a:off x="1192" y="1766"/>
                <a:ext cx="105" cy="56"/>
              </a:xfrm>
              <a:prstGeom prst="ellipse">
                <a:avLst/>
              </a:prstGeom>
              <a:solidFill>
                <a:srgbClr val="000080"/>
              </a:solidFill>
              <a:ln w="9525">
                <a:solidFill>
                  <a:schemeClr val="tx1"/>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grpSp>
        <p:grpSp>
          <p:nvGrpSpPr>
            <p:cNvPr id="23" name="Group 33"/>
            <p:cNvGrpSpPr>
              <a:grpSpLocks/>
            </p:cNvGrpSpPr>
            <p:nvPr/>
          </p:nvGrpSpPr>
          <p:grpSpPr bwMode="auto">
            <a:xfrm>
              <a:off x="1763" y="1328"/>
              <a:ext cx="97" cy="726"/>
              <a:chOff x="1188" y="1766"/>
              <a:chExt cx="109" cy="724"/>
            </a:xfrm>
          </p:grpSpPr>
          <p:sp>
            <p:nvSpPr>
              <p:cNvPr id="50" name="Rectangle 34"/>
              <p:cNvSpPr>
                <a:spLocks noChangeArrowheads="1"/>
              </p:cNvSpPr>
              <p:nvPr/>
            </p:nvSpPr>
            <p:spPr bwMode="auto">
              <a:xfrm>
                <a:off x="1194" y="1812"/>
                <a:ext cx="99" cy="651"/>
              </a:xfrm>
              <a:prstGeom prst="rect">
                <a:avLst/>
              </a:prstGeom>
              <a:solidFill>
                <a:srgbClr val="000080"/>
              </a:solidFill>
              <a:ln w="9525">
                <a:solidFill>
                  <a:schemeClr val="tx1"/>
                </a:solidFill>
                <a:miter lim="800000"/>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51" name="Oval 35"/>
              <p:cNvSpPr>
                <a:spLocks noChangeArrowheads="1"/>
              </p:cNvSpPr>
              <p:nvPr/>
            </p:nvSpPr>
            <p:spPr bwMode="auto">
              <a:xfrm>
                <a:off x="1188" y="2434"/>
                <a:ext cx="105" cy="56"/>
              </a:xfrm>
              <a:prstGeom prst="ellipse">
                <a:avLst/>
              </a:prstGeom>
              <a:solidFill>
                <a:srgbClr val="000080"/>
              </a:solidFill>
              <a:ln w="9525">
                <a:no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52" name="Oval 36"/>
              <p:cNvSpPr>
                <a:spLocks noChangeArrowheads="1"/>
              </p:cNvSpPr>
              <p:nvPr/>
            </p:nvSpPr>
            <p:spPr bwMode="auto">
              <a:xfrm>
                <a:off x="1192" y="1766"/>
                <a:ext cx="105" cy="56"/>
              </a:xfrm>
              <a:prstGeom prst="ellipse">
                <a:avLst/>
              </a:prstGeom>
              <a:solidFill>
                <a:srgbClr val="000080"/>
              </a:solidFill>
              <a:ln w="9525">
                <a:solidFill>
                  <a:schemeClr val="tx1"/>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grpSp>
        <p:sp>
          <p:nvSpPr>
            <p:cNvPr id="24" name="Freeform 37"/>
            <p:cNvSpPr>
              <a:spLocks/>
            </p:cNvSpPr>
            <p:nvPr/>
          </p:nvSpPr>
          <p:spPr bwMode="auto">
            <a:xfrm>
              <a:off x="254" y="973"/>
              <a:ext cx="2320" cy="641"/>
            </a:xfrm>
            <a:custGeom>
              <a:avLst/>
              <a:gdLst>
                <a:gd name="T0" fmla="*/ 0 w 2922"/>
                <a:gd name="T1" fmla="*/ 372 h 681"/>
                <a:gd name="T2" fmla="*/ 256 w 2922"/>
                <a:gd name="T3" fmla="*/ 371 h 681"/>
                <a:gd name="T4" fmla="*/ 291 w 2922"/>
                <a:gd name="T5" fmla="*/ 0 h 681"/>
                <a:gd name="T6" fmla="*/ 64 w 2922"/>
                <a:gd name="T7" fmla="*/ 0 h 681"/>
                <a:gd name="T8" fmla="*/ 0 w 2922"/>
                <a:gd name="T9" fmla="*/ 372 h 681"/>
                <a:gd name="T10" fmla="*/ 0 60000 65536"/>
                <a:gd name="T11" fmla="*/ 0 60000 65536"/>
                <a:gd name="T12" fmla="*/ 0 60000 65536"/>
                <a:gd name="T13" fmla="*/ 0 60000 65536"/>
                <a:gd name="T14" fmla="*/ 0 60000 65536"/>
                <a:gd name="T15" fmla="*/ 0 w 2922"/>
                <a:gd name="T16" fmla="*/ 0 h 681"/>
                <a:gd name="T17" fmla="*/ 2922 w 2922"/>
                <a:gd name="T18" fmla="*/ 681 h 681"/>
              </a:gdLst>
              <a:ahLst/>
              <a:cxnLst>
                <a:cxn ang="T10">
                  <a:pos x="T0" y="T1"/>
                </a:cxn>
                <a:cxn ang="T11">
                  <a:pos x="T2" y="T3"/>
                </a:cxn>
                <a:cxn ang="T12">
                  <a:pos x="T4" y="T5"/>
                </a:cxn>
                <a:cxn ang="T13">
                  <a:pos x="T6" y="T7"/>
                </a:cxn>
                <a:cxn ang="T14">
                  <a:pos x="T8" y="T9"/>
                </a:cxn>
              </a:cxnLst>
              <a:rect l="T15" t="T16" r="T17" b="T18"/>
              <a:pathLst>
                <a:path w="2922" h="681">
                  <a:moveTo>
                    <a:pt x="0" y="681"/>
                  </a:moveTo>
                  <a:lnTo>
                    <a:pt x="2565" y="678"/>
                  </a:lnTo>
                  <a:lnTo>
                    <a:pt x="2922" y="0"/>
                  </a:lnTo>
                  <a:lnTo>
                    <a:pt x="642" y="0"/>
                  </a:lnTo>
                  <a:lnTo>
                    <a:pt x="0" y="681"/>
                  </a:lnTo>
                  <a:close/>
                </a:path>
              </a:pathLst>
            </a:custGeom>
            <a:solidFill>
              <a:srgbClr val="99CCFF">
                <a:alpha val="39999"/>
              </a:srgbClr>
            </a:solidFill>
            <a:ln w="15875">
              <a:solidFill>
                <a:schemeClr val="tx1"/>
              </a:solidFill>
              <a:round/>
              <a:headEnd/>
              <a:tailEnd/>
            </a:ln>
          </p:spPr>
          <p:txBody>
            <a:bodyPr/>
            <a:lstStyle/>
            <a:p>
              <a:endParaRPr lang="en-US"/>
            </a:p>
          </p:txBody>
        </p:sp>
        <p:sp>
          <p:nvSpPr>
            <p:cNvPr id="25" name="Rectangle 38"/>
            <p:cNvSpPr>
              <a:spLocks noChangeArrowheads="1"/>
            </p:cNvSpPr>
            <p:nvPr/>
          </p:nvSpPr>
          <p:spPr bwMode="auto">
            <a:xfrm>
              <a:off x="254" y="1611"/>
              <a:ext cx="2036" cy="714"/>
            </a:xfrm>
            <a:prstGeom prst="rect">
              <a:avLst/>
            </a:prstGeom>
            <a:solidFill>
              <a:srgbClr val="99CCFF">
                <a:alpha val="39999"/>
              </a:srgbClr>
            </a:solidFill>
            <a:ln w="15875">
              <a:solidFill>
                <a:schemeClr val="tx1"/>
              </a:solidFill>
              <a:miter lim="800000"/>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26" name="Freeform 39"/>
            <p:cNvSpPr>
              <a:spLocks/>
            </p:cNvSpPr>
            <p:nvPr/>
          </p:nvSpPr>
          <p:spPr bwMode="auto">
            <a:xfrm>
              <a:off x="2290" y="967"/>
              <a:ext cx="285" cy="1361"/>
            </a:xfrm>
            <a:custGeom>
              <a:avLst/>
              <a:gdLst>
                <a:gd name="T0" fmla="*/ 0 w 360"/>
                <a:gd name="T1" fmla="*/ 372 h 1446"/>
                <a:gd name="T2" fmla="*/ 35 w 360"/>
                <a:gd name="T3" fmla="*/ 0 h 1446"/>
                <a:gd name="T4" fmla="*/ 35 w 360"/>
                <a:gd name="T5" fmla="*/ 350 h 1446"/>
                <a:gd name="T6" fmla="*/ 2 w 360"/>
                <a:gd name="T7" fmla="*/ 789 h 1446"/>
                <a:gd name="T8" fmla="*/ 0 w 360"/>
                <a:gd name="T9" fmla="*/ 372 h 1446"/>
                <a:gd name="T10" fmla="*/ 0 60000 65536"/>
                <a:gd name="T11" fmla="*/ 0 60000 65536"/>
                <a:gd name="T12" fmla="*/ 0 60000 65536"/>
                <a:gd name="T13" fmla="*/ 0 60000 65536"/>
                <a:gd name="T14" fmla="*/ 0 60000 65536"/>
                <a:gd name="T15" fmla="*/ 0 w 360"/>
                <a:gd name="T16" fmla="*/ 0 h 1446"/>
                <a:gd name="T17" fmla="*/ 360 w 360"/>
                <a:gd name="T18" fmla="*/ 1446 h 1446"/>
              </a:gdLst>
              <a:ahLst/>
              <a:cxnLst>
                <a:cxn ang="T10">
                  <a:pos x="T0" y="T1"/>
                </a:cxn>
                <a:cxn ang="T11">
                  <a:pos x="T2" y="T3"/>
                </a:cxn>
                <a:cxn ang="T12">
                  <a:pos x="T4" y="T5"/>
                </a:cxn>
                <a:cxn ang="T13">
                  <a:pos x="T6" y="T7"/>
                </a:cxn>
                <a:cxn ang="T14">
                  <a:pos x="T8" y="T9"/>
                </a:cxn>
              </a:cxnLst>
              <a:rect l="T15" t="T16" r="T17" b="T18"/>
              <a:pathLst>
                <a:path w="360" h="1446">
                  <a:moveTo>
                    <a:pt x="0" y="684"/>
                  </a:moveTo>
                  <a:lnTo>
                    <a:pt x="360" y="0"/>
                  </a:lnTo>
                  <a:lnTo>
                    <a:pt x="360" y="642"/>
                  </a:lnTo>
                  <a:lnTo>
                    <a:pt x="3" y="1446"/>
                  </a:lnTo>
                  <a:lnTo>
                    <a:pt x="0" y="684"/>
                  </a:lnTo>
                  <a:close/>
                </a:path>
              </a:pathLst>
            </a:custGeom>
            <a:solidFill>
              <a:srgbClr val="99CCFF">
                <a:alpha val="39999"/>
              </a:srgbClr>
            </a:solidFill>
            <a:ln w="15875">
              <a:solidFill>
                <a:schemeClr val="tx1"/>
              </a:solidFill>
              <a:round/>
              <a:headEnd/>
              <a:tailEnd/>
            </a:ln>
          </p:spPr>
          <p:txBody>
            <a:bodyPr/>
            <a:lstStyle/>
            <a:p>
              <a:endParaRPr lang="en-US"/>
            </a:p>
          </p:txBody>
        </p:sp>
        <p:sp>
          <p:nvSpPr>
            <p:cNvPr id="27" name="Freeform 40"/>
            <p:cNvSpPr>
              <a:spLocks/>
            </p:cNvSpPr>
            <p:nvPr/>
          </p:nvSpPr>
          <p:spPr bwMode="auto">
            <a:xfrm>
              <a:off x="249" y="968"/>
              <a:ext cx="514" cy="1361"/>
            </a:xfrm>
            <a:custGeom>
              <a:avLst/>
              <a:gdLst>
                <a:gd name="T0" fmla="*/ 0 w 360"/>
                <a:gd name="T1" fmla="*/ 372 h 1446"/>
                <a:gd name="T2" fmla="*/ 12676 w 360"/>
                <a:gd name="T3" fmla="*/ 0 h 1446"/>
                <a:gd name="T4" fmla="*/ 12676 w 360"/>
                <a:gd name="T5" fmla="*/ 350 h 1446"/>
                <a:gd name="T6" fmla="*/ 114 w 360"/>
                <a:gd name="T7" fmla="*/ 789 h 1446"/>
                <a:gd name="T8" fmla="*/ 0 w 360"/>
                <a:gd name="T9" fmla="*/ 372 h 1446"/>
                <a:gd name="T10" fmla="*/ 0 60000 65536"/>
                <a:gd name="T11" fmla="*/ 0 60000 65536"/>
                <a:gd name="T12" fmla="*/ 0 60000 65536"/>
                <a:gd name="T13" fmla="*/ 0 60000 65536"/>
                <a:gd name="T14" fmla="*/ 0 60000 65536"/>
                <a:gd name="T15" fmla="*/ 0 w 360"/>
                <a:gd name="T16" fmla="*/ 0 h 1446"/>
                <a:gd name="T17" fmla="*/ 360 w 360"/>
                <a:gd name="T18" fmla="*/ 1446 h 1446"/>
              </a:gdLst>
              <a:ahLst/>
              <a:cxnLst>
                <a:cxn ang="T10">
                  <a:pos x="T0" y="T1"/>
                </a:cxn>
                <a:cxn ang="T11">
                  <a:pos x="T2" y="T3"/>
                </a:cxn>
                <a:cxn ang="T12">
                  <a:pos x="T4" y="T5"/>
                </a:cxn>
                <a:cxn ang="T13">
                  <a:pos x="T6" y="T7"/>
                </a:cxn>
                <a:cxn ang="T14">
                  <a:pos x="T8" y="T9"/>
                </a:cxn>
              </a:cxnLst>
              <a:rect l="T15" t="T16" r="T17" b="T18"/>
              <a:pathLst>
                <a:path w="360" h="1446">
                  <a:moveTo>
                    <a:pt x="0" y="684"/>
                  </a:moveTo>
                  <a:lnTo>
                    <a:pt x="360" y="0"/>
                  </a:lnTo>
                  <a:lnTo>
                    <a:pt x="360" y="642"/>
                  </a:lnTo>
                  <a:lnTo>
                    <a:pt x="3" y="1446"/>
                  </a:lnTo>
                  <a:lnTo>
                    <a:pt x="0" y="684"/>
                  </a:lnTo>
                  <a:close/>
                </a:path>
              </a:pathLst>
            </a:custGeom>
            <a:noFill/>
            <a:ln w="9525">
              <a:solidFill>
                <a:schemeClr val="tx1"/>
              </a:solidFill>
              <a:prstDash val="dash"/>
              <a:round/>
              <a:headEnd/>
              <a:tailEnd/>
            </a:ln>
          </p:spPr>
          <p:txBody>
            <a:bodyPr/>
            <a:lstStyle/>
            <a:p>
              <a:endParaRPr lang="en-US"/>
            </a:p>
          </p:txBody>
        </p:sp>
        <p:sp>
          <p:nvSpPr>
            <p:cNvPr id="28" name="Rectangle 41"/>
            <p:cNvSpPr>
              <a:spLocks noChangeArrowheads="1"/>
            </p:cNvSpPr>
            <p:nvPr/>
          </p:nvSpPr>
          <p:spPr bwMode="auto">
            <a:xfrm>
              <a:off x="763" y="977"/>
              <a:ext cx="1813" cy="590"/>
            </a:xfrm>
            <a:prstGeom prst="rect">
              <a:avLst/>
            </a:prstGeom>
            <a:noFill/>
            <a:ln w="9525">
              <a:solidFill>
                <a:schemeClr val="tx1"/>
              </a:solidFill>
              <a:prstDash val="dash"/>
              <a:miter lim="800000"/>
              <a:headEnd/>
              <a:tailEnd/>
            </a:ln>
          </p:spPr>
          <p:txBody>
            <a:bodyPr wrap="none" anchor="ctr"/>
            <a:lstStyle/>
            <a:p>
              <a:pPr algn="ctr" eaLnBrk="0" hangingPunct="0"/>
              <a:endParaRPr lang="en-US" sz="3200" b="1">
                <a:solidFill>
                  <a:schemeClr val="tx2"/>
                </a:solidFill>
                <a:latin typeface="Times New Roman" pitchFamily="18" charset="0"/>
              </a:endParaRPr>
            </a:p>
          </p:txBody>
        </p:sp>
        <p:grpSp>
          <p:nvGrpSpPr>
            <p:cNvPr id="29" name="Group 44"/>
            <p:cNvGrpSpPr>
              <a:grpSpLocks/>
            </p:cNvGrpSpPr>
            <p:nvPr/>
          </p:nvGrpSpPr>
          <p:grpSpPr bwMode="auto">
            <a:xfrm>
              <a:off x="1447" y="1137"/>
              <a:ext cx="736" cy="1047"/>
              <a:chOff x="1864" y="1908"/>
              <a:chExt cx="935" cy="1415"/>
            </a:xfrm>
          </p:grpSpPr>
          <p:sp>
            <p:nvSpPr>
              <p:cNvPr id="41" name="Line 45"/>
              <p:cNvSpPr>
                <a:spLocks noChangeShapeType="1"/>
              </p:cNvSpPr>
              <p:nvPr/>
            </p:nvSpPr>
            <p:spPr bwMode="auto">
              <a:xfrm flipV="1">
                <a:off x="2468" y="1908"/>
                <a:ext cx="39" cy="79"/>
              </a:xfrm>
              <a:prstGeom prst="line">
                <a:avLst/>
              </a:prstGeom>
              <a:noFill/>
              <a:ln w="9525">
                <a:solidFill>
                  <a:schemeClr val="tx1"/>
                </a:solidFill>
                <a:round/>
                <a:headEnd/>
                <a:tailEnd type="triangle" w="med" len="med"/>
              </a:ln>
            </p:spPr>
            <p:txBody>
              <a:bodyPr/>
              <a:lstStyle/>
              <a:p>
                <a:endParaRPr lang="en-US"/>
              </a:p>
            </p:txBody>
          </p:sp>
          <p:sp>
            <p:nvSpPr>
              <p:cNvPr id="42" name="Line 46"/>
              <p:cNvSpPr>
                <a:spLocks noChangeShapeType="1"/>
              </p:cNvSpPr>
              <p:nvPr/>
            </p:nvSpPr>
            <p:spPr bwMode="auto">
              <a:xfrm>
                <a:off x="2701" y="2189"/>
                <a:ext cx="98" cy="0"/>
              </a:xfrm>
              <a:prstGeom prst="line">
                <a:avLst/>
              </a:prstGeom>
              <a:noFill/>
              <a:ln w="9525">
                <a:solidFill>
                  <a:schemeClr val="tx1"/>
                </a:solidFill>
                <a:round/>
                <a:headEnd/>
                <a:tailEnd type="triangle" w="med" len="med"/>
              </a:ln>
            </p:spPr>
            <p:txBody>
              <a:bodyPr/>
              <a:lstStyle/>
              <a:p>
                <a:endParaRPr lang="en-US"/>
              </a:p>
            </p:txBody>
          </p:sp>
          <p:sp>
            <p:nvSpPr>
              <p:cNvPr id="43" name="Line 47"/>
              <p:cNvSpPr>
                <a:spLocks noChangeShapeType="1"/>
              </p:cNvSpPr>
              <p:nvPr/>
            </p:nvSpPr>
            <p:spPr bwMode="auto">
              <a:xfrm flipH="1">
                <a:off x="1864" y="2171"/>
                <a:ext cx="89" cy="5"/>
              </a:xfrm>
              <a:prstGeom prst="line">
                <a:avLst/>
              </a:prstGeom>
              <a:noFill/>
              <a:ln w="9525">
                <a:solidFill>
                  <a:schemeClr val="tx1"/>
                </a:solidFill>
                <a:round/>
                <a:headEnd/>
                <a:tailEnd type="triangle" w="med" len="med"/>
              </a:ln>
            </p:spPr>
            <p:txBody>
              <a:bodyPr/>
              <a:lstStyle/>
              <a:p>
                <a:endParaRPr lang="en-US"/>
              </a:p>
            </p:txBody>
          </p:sp>
          <p:sp>
            <p:nvSpPr>
              <p:cNvPr id="44" name="Line 48"/>
              <p:cNvSpPr>
                <a:spLocks noChangeShapeType="1"/>
              </p:cNvSpPr>
              <p:nvPr/>
            </p:nvSpPr>
            <p:spPr bwMode="auto">
              <a:xfrm flipH="1">
                <a:off x="2236" y="2377"/>
                <a:ext cx="29" cy="95"/>
              </a:xfrm>
              <a:prstGeom prst="line">
                <a:avLst/>
              </a:prstGeom>
              <a:noFill/>
              <a:ln w="9525">
                <a:solidFill>
                  <a:schemeClr val="tx1"/>
                </a:solidFill>
                <a:round/>
                <a:headEnd/>
                <a:tailEnd type="triangle" w="med" len="med"/>
              </a:ln>
            </p:spPr>
            <p:txBody>
              <a:bodyPr/>
              <a:lstStyle/>
              <a:p>
                <a:endParaRPr lang="en-US"/>
              </a:p>
            </p:txBody>
          </p:sp>
          <p:grpSp>
            <p:nvGrpSpPr>
              <p:cNvPr id="45" name="Group 49"/>
              <p:cNvGrpSpPr>
                <a:grpSpLocks/>
              </p:cNvGrpSpPr>
              <p:nvPr/>
            </p:nvGrpSpPr>
            <p:grpSpPr bwMode="auto">
              <a:xfrm>
                <a:off x="1954" y="1976"/>
                <a:ext cx="744" cy="1347"/>
                <a:chOff x="934" y="1967"/>
                <a:chExt cx="862" cy="1347"/>
              </a:xfrm>
            </p:grpSpPr>
            <p:sp>
              <p:nvSpPr>
                <p:cNvPr id="46" name="Oval 50"/>
                <p:cNvSpPr>
                  <a:spLocks noChangeArrowheads="1"/>
                </p:cNvSpPr>
                <p:nvPr/>
              </p:nvSpPr>
              <p:spPr bwMode="auto">
                <a:xfrm>
                  <a:off x="940" y="1967"/>
                  <a:ext cx="856" cy="409"/>
                </a:xfrm>
                <a:prstGeom prst="ellipse">
                  <a:avLst/>
                </a:prstGeom>
                <a:noFill/>
                <a:ln w="9525">
                  <a:solidFill>
                    <a:schemeClr val="tx1"/>
                  </a:solidFill>
                  <a:prstDash val="dash"/>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47" name="Oval 51"/>
                <p:cNvSpPr>
                  <a:spLocks noChangeArrowheads="1"/>
                </p:cNvSpPr>
                <p:nvPr/>
              </p:nvSpPr>
              <p:spPr bwMode="auto">
                <a:xfrm>
                  <a:off x="934" y="2905"/>
                  <a:ext cx="857" cy="409"/>
                </a:xfrm>
                <a:prstGeom prst="ellipse">
                  <a:avLst/>
                </a:prstGeom>
                <a:noFill/>
                <a:ln w="9525">
                  <a:solidFill>
                    <a:schemeClr val="tx1"/>
                  </a:solidFill>
                  <a:prstDash val="dash"/>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48" name="Line 52"/>
                <p:cNvSpPr>
                  <a:spLocks noChangeShapeType="1"/>
                </p:cNvSpPr>
                <p:nvPr/>
              </p:nvSpPr>
              <p:spPr bwMode="auto">
                <a:xfrm flipH="1">
                  <a:off x="939" y="2165"/>
                  <a:ext cx="4" cy="954"/>
                </a:xfrm>
                <a:prstGeom prst="line">
                  <a:avLst/>
                </a:prstGeom>
                <a:noFill/>
                <a:ln w="9525">
                  <a:solidFill>
                    <a:schemeClr val="tx1"/>
                  </a:solidFill>
                  <a:prstDash val="dash"/>
                  <a:round/>
                  <a:headEnd/>
                  <a:tailEnd/>
                </a:ln>
              </p:spPr>
              <p:txBody>
                <a:bodyPr/>
                <a:lstStyle/>
                <a:p>
                  <a:endParaRPr lang="en-US"/>
                </a:p>
              </p:txBody>
            </p:sp>
            <p:sp>
              <p:nvSpPr>
                <p:cNvPr id="49" name="Line 53"/>
                <p:cNvSpPr>
                  <a:spLocks noChangeShapeType="1"/>
                </p:cNvSpPr>
                <p:nvPr/>
              </p:nvSpPr>
              <p:spPr bwMode="auto">
                <a:xfrm>
                  <a:off x="1795" y="2187"/>
                  <a:ext cx="0" cy="920"/>
                </a:xfrm>
                <a:prstGeom prst="line">
                  <a:avLst/>
                </a:prstGeom>
                <a:noFill/>
                <a:ln w="9525">
                  <a:solidFill>
                    <a:schemeClr val="tx1"/>
                  </a:solidFill>
                  <a:prstDash val="dash"/>
                  <a:round/>
                  <a:headEnd/>
                  <a:tailEnd/>
                </a:ln>
              </p:spPr>
              <p:txBody>
                <a:bodyPr/>
                <a:lstStyle/>
                <a:p>
                  <a:endParaRPr lang="en-US"/>
                </a:p>
              </p:txBody>
            </p:sp>
          </p:grpSp>
        </p:grpSp>
        <p:grpSp>
          <p:nvGrpSpPr>
            <p:cNvPr id="30" name="Group 54"/>
            <p:cNvGrpSpPr>
              <a:grpSpLocks/>
            </p:cNvGrpSpPr>
            <p:nvPr/>
          </p:nvGrpSpPr>
          <p:grpSpPr bwMode="auto">
            <a:xfrm>
              <a:off x="693" y="1131"/>
              <a:ext cx="736" cy="1048"/>
              <a:chOff x="1864" y="1908"/>
              <a:chExt cx="935" cy="1415"/>
            </a:xfrm>
          </p:grpSpPr>
          <p:sp>
            <p:nvSpPr>
              <p:cNvPr id="32" name="Line 55"/>
              <p:cNvSpPr>
                <a:spLocks noChangeShapeType="1"/>
              </p:cNvSpPr>
              <p:nvPr/>
            </p:nvSpPr>
            <p:spPr bwMode="auto">
              <a:xfrm flipV="1">
                <a:off x="2468" y="1908"/>
                <a:ext cx="39" cy="79"/>
              </a:xfrm>
              <a:prstGeom prst="line">
                <a:avLst/>
              </a:prstGeom>
              <a:noFill/>
              <a:ln w="9525">
                <a:solidFill>
                  <a:schemeClr val="tx1"/>
                </a:solidFill>
                <a:round/>
                <a:headEnd/>
                <a:tailEnd type="triangle" w="med" len="med"/>
              </a:ln>
            </p:spPr>
            <p:txBody>
              <a:bodyPr/>
              <a:lstStyle/>
              <a:p>
                <a:endParaRPr lang="en-US"/>
              </a:p>
            </p:txBody>
          </p:sp>
          <p:sp>
            <p:nvSpPr>
              <p:cNvPr id="33" name="Line 56"/>
              <p:cNvSpPr>
                <a:spLocks noChangeShapeType="1"/>
              </p:cNvSpPr>
              <p:nvPr/>
            </p:nvSpPr>
            <p:spPr bwMode="auto">
              <a:xfrm>
                <a:off x="2701" y="2189"/>
                <a:ext cx="98" cy="0"/>
              </a:xfrm>
              <a:prstGeom prst="line">
                <a:avLst/>
              </a:prstGeom>
              <a:noFill/>
              <a:ln w="9525">
                <a:solidFill>
                  <a:schemeClr val="tx1"/>
                </a:solidFill>
                <a:round/>
                <a:headEnd/>
                <a:tailEnd type="triangle" w="med" len="med"/>
              </a:ln>
            </p:spPr>
            <p:txBody>
              <a:bodyPr/>
              <a:lstStyle/>
              <a:p>
                <a:endParaRPr lang="en-US"/>
              </a:p>
            </p:txBody>
          </p:sp>
          <p:sp>
            <p:nvSpPr>
              <p:cNvPr id="34" name="Line 57"/>
              <p:cNvSpPr>
                <a:spLocks noChangeShapeType="1"/>
              </p:cNvSpPr>
              <p:nvPr/>
            </p:nvSpPr>
            <p:spPr bwMode="auto">
              <a:xfrm flipH="1">
                <a:off x="1864" y="2171"/>
                <a:ext cx="89" cy="5"/>
              </a:xfrm>
              <a:prstGeom prst="line">
                <a:avLst/>
              </a:prstGeom>
              <a:noFill/>
              <a:ln w="9525">
                <a:solidFill>
                  <a:schemeClr val="tx1"/>
                </a:solidFill>
                <a:round/>
                <a:headEnd/>
                <a:tailEnd type="triangle" w="med" len="med"/>
              </a:ln>
            </p:spPr>
            <p:txBody>
              <a:bodyPr/>
              <a:lstStyle/>
              <a:p>
                <a:endParaRPr lang="en-US"/>
              </a:p>
            </p:txBody>
          </p:sp>
          <p:sp>
            <p:nvSpPr>
              <p:cNvPr id="35" name="Line 58"/>
              <p:cNvSpPr>
                <a:spLocks noChangeShapeType="1"/>
              </p:cNvSpPr>
              <p:nvPr/>
            </p:nvSpPr>
            <p:spPr bwMode="auto">
              <a:xfrm flipH="1">
                <a:off x="2236" y="2377"/>
                <a:ext cx="29" cy="95"/>
              </a:xfrm>
              <a:prstGeom prst="line">
                <a:avLst/>
              </a:prstGeom>
              <a:noFill/>
              <a:ln w="9525">
                <a:solidFill>
                  <a:schemeClr val="tx1"/>
                </a:solidFill>
                <a:round/>
                <a:headEnd/>
                <a:tailEnd type="triangle" w="med" len="med"/>
              </a:ln>
            </p:spPr>
            <p:txBody>
              <a:bodyPr/>
              <a:lstStyle/>
              <a:p>
                <a:endParaRPr lang="en-US"/>
              </a:p>
            </p:txBody>
          </p:sp>
          <p:grpSp>
            <p:nvGrpSpPr>
              <p:cNvPr id="36" name="Group 59"/>
              <p:cNvGrpSpPr>
                <a:grpSpLocks/>
              </p:cNvGrpSpPr>
              <p:nvPr/>
            </p:nvGrpSpPr>
            <p:grpSpPr bwMode="auto">
              <a:xfrm>
                <a:off x="1954" y="1976"/>
                <a:ext cx="744" cy="1347"/>
                <a:chOff x="934" y="1967"/>
                <a:chExt cx="862" cy="1347"/>
              </a:xfrm>
            </p:grpSpPr>
            <p:sp>
              <p:nvSpPr>
                <p:cNvPr id="37" name="Oval 60"/>
                <p:cNvSpPr>
                  <a:spLocks noChangeArrowheads="1"/>
                </p:cNvSpPr>
                <p:nvPr/>
              </p:nvSpPr>
              <p:spPr bwMode="auto">
                <a:xfrm>
                  <a:off x="940" y="1967"/>
                  <a:ext cx="856" cy="409"/>
                </a:xfrm>
                <a:prstGeom prst="ellipse">
                  <a:avLst/>
                </a:prstGeom>
                <a:noFill/>
                <a:ln w="9525">
                  <a:solidFill>
                    <a:schemeClr val="tx1"/>
                  </a:solidFill>
                  <a:prstDash val="dash"/>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38" name="Oval 61"/>
                <p:cNvSpPr>
                  <a:spLocks noChangeArrowheads="1"/>
                </p:cNvSpPr>
                <p:nvPr/>
              </p:nvSpPr>
              <p:spPr bwMode="auto">
                <a:xfrm>
                  <a:off x="934" y="2905"/>
                  <a:ext cx="857" cy="409"/>
                </a:xfrm>
                <a:prstGeom prst="ellipse">
                  <a:avLst/>
                </a:prstGeom>
                <a:noFill/>
                <a:ln w="9525">
                  <a:solidFill>
                    <a:schemeClr val="tx1"/>
                  </a:solidFill>
                  <a:prstDash val="dash"/>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39" name="Line 62"/>
                <p:cNvSpPr>
                  <a:spLocks noChangeShapeType="1"/>
                </p:cNvSpPr>
                <p:nvPr/>
              </p:nvSpPr>
              <p:spPr bwMode="auto">
                <a:xfrm flipH="1">
                  <a:off x="939" y="2165"/>
                  <a:ext cx="4" cy="954"/>
                </a:xfrm>
                <a:prstGeom prst="line">
                  <a:avLst/>
                </a:prstGeom>
                <a:noFill/>
                <a:ln w="9525">
                  <a:solidFill>
                    <a:schemeClr val="tx1"/>
                  </a:solidFill>
                  <a:prstDash val="dash"/>
                  <a:round/>
                  <a:headEnd/>
                  <a:tailEnd/>
                </a:ln>
              </p:spPr>
              <p:txBody>
                <a:bodyPr/>
                <a:lstStyle/>
                <a:p>
                  <a:endParaRPr lang="en-US"/>
                </a:p>
              </p:txBody>
            </p:sp>
            <p:sp>
              <p:nvSpPr>
                <p:cNvPr id="40" name="Line 63"/>
                <p:cNvSpPr>
                  <a:spLocks noChangeShapeType="1"/>
                </p:cNvSpPr>
                <p:nvPr/>
              </p:nvSpPr>
              <p:spPr bwMode="auto">
                <a:xfrm>
                  <a:off x="1795" y="2187"/>
                  <a:ext cx="0" cy="920"/>
                </a:xfrm>
                <a:prstGeom prst="line">
                  <a:avLst/>
                </a:prstGeom>
                <a:noFill/>
                <a:ln w="9525">
                  <a:solidFill>
                    <a:schemeClr val="tx1"/>
                  </a:solidFill>
                  <a:prstDash val="dash"/>
                  <a:round/>
                  <a:headEnd/>
                  <a:tailEnd/>
                </a:ln>
              </p:spPr>
              <p:txBody>
                <a:bodyPr/>
                <a:lstStyle/>
                <a:p>
                  <a:endParaRPr lang="en-US"/>
                </a:p>
              </p:txBody>
            </p:sp>
          </p:grpSp>
        </p:grpSp>
        <p:sp>
          <p:nvSpPr>
            <p:cNvPr id="31" name="Text Box 64"/>
            <p:cNvSpPr txBox="1">
              <a:spLocks noChangeArrowheads="1"/>
            </p:cNvSpPr>
            <p:nvPr/>
          </p:nvSpPr>
          <p:spPr bwMode="auto">
            <a:xfrm>
              <a:off x="1315" y="2350"/>
              <a:ext cx="262" cy="549"/>
            </a:xfrm>
            <a:prstGeom prst="rect">
              <a:avLst/>
            </a:prstGeom>
            <a:noFill/>
            <a:ln w="9525">
              <a:noFill/>
              <a:miter lim="800000"/>
              <a:headEnd/>
              <a:tailEnd/>
            </a:ln>
          </p:spPr>
          <p:txBody>
            <a:bodyPr wrap="none">
              <a:spAutoFit/>
            </a:bodyPr>
            <a:lstStyle/>
            <a:p>
              <a:pPr eaLnBrk="0" hangingPunct="0"/>
              <a:endParaRPr lang="en-US" sz="1600" dirty="0"/>
            </a:p>
          </p:txBody>
        </p:sp>
      </p:grpSp>
      <p:sp>
        <p:nvSpPr>
          <p:cNvPr id="71" name="TextBox 70"/>
          <p:cNvSpPr txBox="1"/>
          <p:nvPr/>
        </p:nvSpPr>
        <p:spPr>
          <a:xfrm rot="614759">
            <a:off x="10403097" y="5079671"/>
            <a:ext cx="1712226" cy="1015663"/>
          </a:xfrm>
          <a:prstGeom prst="rect">
            <a:avLst/>
          </a:prstGeom>
          <a:noFill/>
        </p:spPr>
        <p:txBody>
          <a:bodyPr wrap="square" rtlCol="0">
            <a:spAutoFit/>
          </a:bodyPr>
          <a:lstStyle/>
          <a:p>
            <a:pPr algn="ctr"/>
            <a:r>
              <a:rPr lang="en-GB" sz="1200" dirty="0" err="1"/>
              <a:t>PixelAV</a:t>
            </a:r>
            <a:r>
              <a:rPr lang="en-GB" sz="1200" dirty="0"/>
              <a:t>, </a:t>
            </a:r>
            <a:r>
              <a:rPr lang="en-GB" sz="1200" dirty="0" err="1"/>
              <a:t>KdetSim</a:t>
            </a:r>
            <a:r>
              <a:rPr lang="en-GB" sz="1200" dirty="0"/>
              <a:t>, Garfield++, Weightfield2, TRACS,</a:t>
            </a:r>
          </a:p>
          <a:p>
            <a:pPr algn="ctr"/>
            <a:r>
              <a:rPr lang="en-GB" sz="1200" dirty="0"/>
              <a:t>(unpublished codes), ...</a:t>
            </a:r>
          </a:p>
        </p:txBody>
      </p:sp>
    </p:spTree>
    <p:extLst>
      <p:ext uri="{BB962C8B-B14F-4D97-AF65-F5344CB8AC3E}">
        <p14:creationId xmlns:p14="http://schemas.microsoft.com/office/powerpoint/2010/main" val="2630118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GB" dirty="0"/>
          </a:p>
        </p:txBody>
      </p:sp>
      <p:sp>
        <p:nvSpPr>
          <p:cNvPr id="3" name="Content Placeholder 2"/>
          <p:cNvSpPr>
            <a:spLocks noGrp="1"/>
          </p:cNvSpPr>
          <p:nvPr>
            <p:ph idx="1"/>
          </p:nvPr>
        </p:nvSpPr>
        <p:spPr>
          <a:xfrm>
            <a:off x="456042" y="806381"/>
            <a:ext cx="11126358" cy="5695157"/>
          </a:xfrm>
        </p:spPr>
        <p:txBody>
          <a:bodyPr>
            <a:normAutofit fontScale="62500" lnSpcReduction="20000"/>
          </a:bodyPr>
          <a:lstStyle/>
          <a:p>
            <a:pPr>
              <a:lnSpc>
                <a:spcPct val="120000"/>
              </a:lnSpc>
            </a:pPr>
            <a:r>
              <a:rPr lang="en-GB" b="1" dirty="0"/>
              <a:t>Silicon Sensors are based on reverse biased </a:t>
            </a:r>
            <a:r>
              <a:rPr lang="en-GB" b="1" dirty="0" err="1"/>
              <a:t>pn</a:t>
            </a:r>
            <a:r>
              <a:rPr lang="en-GB" b="1" dirty="0"/>
              <a:t>-junctions </a:t>
            </a:r>
            <a:r>
              <a:rPr lang="en-GB" dirty="0">
                <a:solidFill>
                  <a:srgbClr val="002060"/>
                </a:solidFill>
              </a:rPr>
              <a:t>(silicon sensors are reverse biased diodes)</a:t>
            </a:r>
          </a:p>
          <a:p>
            <a:pPr lvl="1">
              <a:lnSpc>
                <a:spcPct val="120000"/>
              </a:lnSpc>
            </a:pPr>
            <a:endParaRPr lang="en-GB" dirty="0"/>
          </a:p>
          <a:p>
            <a:pPr>
              <a:lnSpc>
                <a:spcPct val="120000"/>
              </a:lnSpc>
            </a:pPr>
            <a:r>
              <a:rPr lang="en-GB" b="1" dirty="0"/>
              <a:t>Silicon Detectors at the LHC and upgrade of LHC</a:t>
            </a:r>
          </a:p>
          <a:p>
            <a:pPr lvl="1">
              <a:lnSpc>
                <a:spcPct val="120000"/>
              </a:lnSpc>
            </a:pPr>
            <a:r>
              <a:rPr lang="en-GB" dirty="0"/>
              <a:t>Inner tracking at LHC and HL-LHC done by silicon detectors</a:t>
            </a:r>
          </a:p>
          <a:p>
            <a:pPr lvl="1">
              <a:lnSpc>
                <a:spcPct val="120000"/>
              </a:lnSpc>
            </a:pPr>
            <a:r>
              <a:rPr lang="en-GB" dirty="0"/>
              <a:t>Hybrid-pixel (planar and 3D) and strip sensors implemented in LHC experiments (ALICE upgraded to monolithic sensors)</a:t>
            </a:r>
          </a:p>
          <a:p>
            <a:pPr lvl="1">
              <a:lnSpc>
                <a:spcPct val="120000"/>
              </a:lnSpc>
            </a:pPr>
            <a:r>
              <a:rPr lang="en-GB" dirty="0"/>
              <a:t>Radiation Hard Monolithic sensors under development (competing beyond LS3 for HL-LHC upgrades)</a:t>
            </a:r>
          </a:p>
          <a:p>
            <a:pPr lvl="1">
              <a:lnSpc>
                <a:spcPct val="120000"/>
              </a:lnSpc>
            </a:pPr>
            <a:endParaRPr lang="en-GB" dirty="0"/>
          </a:p>
          <a:p>
            <a:pPr>
              <a:lnSpc>
                <a:spcPct val="120000"/>
              </a:lnSpc>
            </a:pPr>
            <a:r>
              <a:rPr lang="en-GB" b="1" dirty="0"/>
              <a:t>Radiation Damage in Silicon Sensors</a:t>
            </a:r>
          </a:p>
          <a:p>
            <a:pPr lvl="1">
              <a:lnSpc>
                <a:spcPct val="120000"/>
              </a:lnSpc>
            </a:pPr>
            <a:r>
              <a:rPr lang="en-GB" dirty="0"/>
              <a:t>Damage: displacement damage that is evidenced as defect levels in the band gap of the semiconductor </a:t>
            </a:r>
            <a:br>
              <a:rPr lang="en-GB" dirty="0"/>
            </a:br>
            <a:r>
              <a:rPr lang="en-GB" dirty="0"/>
              <a:t>               (+ some impact of surface damage in segmented sensors)</a:t>
            </a:r>
          </a:p>
          <a:p>
            <a:pPr lvl="1">
              <a:lnSpc>
                <a:spcPct val="120000"/>
              </a:lnSpc>
            </a:pPr>
            <a:r>
              <a:rPr lang="en-GB" b="1" dirty="0">
                <a:solidFill>
                  <a:schemeClr val="tx2"/>
                </a:solidFill>
              </a:rPr>
              <a:t>Modification of internal electric field </a:t>
            </a:r>
            <a:r>
              <a:rPr lang="en-GB" dirty="0"/>
              <a:t>(space charge distribution, depletion voltage, “type inversion”, reverse annealing, loss of active volume, …), defect engineering possible!</a:t>
            </a:r>
          </a:p>
          <a:p>
            <a:pPr lvl="1">
              <a:lnSpc>
                <a:spcPct val="120000"/>
              </a:lnSpc>
            </a:pPr>
            <a:r>
              <a:rPr lang="en-GB" sz="2100" b="1" dirty="0">
                <a:solidFill>
                  <a:schemeClr val="tx2"/>
                </a:solidFill>
              </a:rPr>
              <a:t>Increase of Leakage Current  </a:t>
            </a:r>
            <a:r>
              <a:rPr lang="en-GB" sz="2100" dirty="0">
                <a:solidFill>
                  <a:srgbClr val="002060"/>
                </a:solidFill>
              </a:rPr>
              <a:t>and</a:t>
            </a:r>
            <a:r>
              <a:rPr lang="en-GB" sz="2100" b="1" dirty="0">
                <a:solidFill>
                  <a:schemeClr val="tx2"/>
                </a:solidFill>
              </a:rPr>
              <a:t>  Charge Trapping </a:t>
            </a:r>
            <a:r>
              <a:rPr lang="en-GB" dirty="0"/>
              <a:t>(same for all silicon materials)</a:t>
            </a:r>
          </a:p>
          <a:p>
            <a:pPr lvl="1">
              <a:lnSpc>
                <a:spcPct val="120000"/>
              </a:lnSpc>
            </a:pPr>
            <a:r>
              <a:rPr lang="en-GB" b="1" dirty="0"/>
              <a:t>Signal to Noise ratio </a:t>
            </a:r>
            <a:r>
              <a:rPr lang="en-GB" dirty="0"/>
              <a:t>is quantity to watch (material + geometry + electronics)  </a:t>
            </a:r>
          </a:p>
          <a:p>
            <a:pPr lvl="1">
              <a:lnSpc>
                <a:spcPct val="120000"/>
              </a:lnSpc>
            </a:pPr>
            <a:endParaRPr lang="en-GB" dirty="0"/>
          </a:p>
          <a:p>
            <a:pPr>
              <a:lnSpc>
                <a:spcPct val="120000"/>
              </a:lnSpc>
            </a:pPr>
            <a:r>
              <a:rPr lang="en-GB" b="1" dirty="0"/>
              <a:t>Radiation tolerant silicon sensors</a:t>
            </a:r>
          </a:p>
          <a:p>
            <a:pPr lvl="1">
              <a:lnSpc>
                <a:spcPct val="120000"/>
              </a:lnSpc>
            </a:pPr>
            <a:r>
              <a:rPr lang="en-GB" dirty="0"/>
              <a:t>Several examples of successful Material and Device Engineering (mitigation strategies)</a:t>
            </a:r>
            <a:br>
              <a:rPr lang="en-GB" dirty="0"/>
            </a:br>
            <a:r>
              <a:rPr lang="en-GB" dirty="0"/>
              <a:t>           oxygenation, 3D sensors, p-type (n-readout) sensors </a:t>
            </a:r>
          </a:p>
          <a:p>
            <a:pPr lvl="1">
              <a:lnSpc>
                <a:spcPct val="120000"/>
              </a:lnSpc>
            </a:pPr>
            <a:endParaRPr lang="en-GB" dirty="0"/>
          </a:p>
          <a:p>
            <a:pPr>
              <a:lnSpc>
                <a:spcPct val="120000"/>
              </a:lnSpc>
            </a:pPr>
            <a:r>
              <a:rPr lang="en-GB" b="1" dirty="0"/>
              <a:t>“Hot topics” in R&amp;D on radiation hard silicon sensors</a:t>
            </a:r>
          </a:p>
          <a:p>
            <a:pPr lvl="1">
              <a:lnSpc>
                <a:spcPct val="120000"/>
              </a:lnSpc>
            </a:pPr>
            <a:r>
              <a:rPr lang="en-GB" dirty="0"/>
              <a:t>Sensors for timing (i.e. LGAD with intrinsic gain, acceptor removal); monolithic sensors; CMOS; re-evaluation of </a:t>
            </a:r>
            <a:r>
              <a:rPr lang="en-GB" dirty="0" err="1"/>
              <a:t>SiC</a:t>
            </a:r>
            <a:r>
              <a:rPr lang="en-GB" dirty="0"/>
              <a:t> and Diamond sensors</a:t>
            </a:r>
          </a:p>
          <a:p>
            <a:pPr lvl="1">
              <a:lnSpc>
                <a:spcPct val="120000"/>
              </a:lnSpc>
            </a:pPr>
            <a:r>
              <a:rPr lang="en-GB" b="1" dirty="0"/>
              <a:t>Reliability of TCAD simulations with defects</a:t>
            </a:r>
            <a:r>
              <a:rPr lang="en-GB" dirty="0"/>
              <a:t>; characterization of damage beyond 10</a:t>
            </a:r>
            <a:r>
              <a:rPr lang="en-GB" baseline="30000" dirty="0"/>
              <a:t>16</a:t>
            </a:r>
            <a:r>
              <a:rPr lang="en-GB" dirty="0"/>
              <a:t> cm</a:t>
            </a:r>
            <a:r>
              <a:rPr lang="en-GB" baseline="30000" dirty="0"/>
              <a:t>-2</a:t>
            </a:r>
            <a:r>
              <a:rPr lang="en-GB" dirty="0"/>
              <a:t> </a:t>
            </a:r>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61</a:t>
            </a:fld>
            <a:endParaRPr lang="en-US" dirty="0"/>
          </a:p>
        </p:txBody>
      </p:sp>
    </p:spTree>
    <p:extLst>
      <p:ext uri="{BB962C8B-B14F-4D97-AF65-F5344CB8AC3E}">
        <p14:creationId xmlns:p14="http://schemas.microsoft.com/office/powerpoint/2010/main" val="775031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Acknowledgements &amp; References</a:t>
            </a:r>
          </a:p>
        </p:txBody>
      </p:sp>
      <p:sp>
        <p:nvSpPr>
          <p:cNvPr id="3" name="Content Placeholder 2"/>
          <p:cNvSpPr>
            <a:spLocks noGrp="1"/>
          </p:cNvSpPr>
          <p:nvPr>
            <p:ph idx="1"/>
          </p:nvPr>
        </p:nvSpPr>
        <p:spPr>
          <a:xfrm>
            <a:off x="609600" y="974784"/>
            <a:ext cx="11254353" cy="5666239"/>
          </a:xfrm>
        </p:spPr>
        <p:txBody>
          <a:bodyPr>
            <a:normAutofit fontScale="70000" lnSpcReduction="20000"/>
          </a:bodyPr>
          <a:lstStyle/>
          <a:p>
            <a:r>
              <a:rPr lang="en-GB" b="1" dirty="0"/>
              <a:t>Most references to particular works given on the slides</a:t>
            </a:r>
          </a:p>
          <a:p>
            <a:pPr lvl="1"/>
            <a:r>
              <a:rPr lang="en-GB" dirty="0"/>
              <a:t>RD50 workshop presentations: </a:t>
            </a:r>
            <a:r>
              <a:rPr lang="en-GB" dirty="0">
                <a:hlinkClick r:id="rId2"/>
              </a:rPr>
              <a:t>http://www.cern.ch/rd50/</a:t>
            </a:r>
            <a:r>
              <a:rPr lang="en-GB" dirty="0"/>
              <a:t> </a:t>
            </a:r>
          </a:p>
          <a:p>
            <a:pPr lvl="1"/>
            <a:r>
              <a:rPr lang="en-GB" dirty="0"/>
              <a:t>Conferences: VERTEX, PIXEL, RESMDD, …</a:t>
            </a:r>
          </a:p>
          <a:p>
            <a:r>
              <a:rPr lang="en-GB" b="1" dirty="0"/>
              <a:t>Instrumentation Schools</a:t>
            </a:r>
          </a:p>
          <a:p>
            <a:pPr lvl="1"/>
            <a:r>
              <a:rPr lang="en-GB" dirty="0"/>
              <a:t>ICFA, EDIT, ESI, CERN &amp; DESY Summer Student Lectures</a:t>
            </a:r>
          </a:p>
          <a:p>
            <a:r>
              <a:rPr lang="en-GB" b="1" dirty="0"/>
              <a:t>Books about silicon tracking detectors (and radiation damage)</a:t>
            </a:r>
          </a:p>
          <a:p>
            <a:pPr lvl="1"/>
            <a:r>
              <a:rPr lang="en-GB" dirty="0"/>
              <a:t>Helmuth </a:t>
            </a:r>
            <a:r>
              <a:rPr lang="en-GB" dirty="0" err="1"/>
              <a:t>Spieler</a:t>
            </a:r>
            <a:r>
              <a:rPr lang="en-GB" dirty="0"/>
              <a:t>, “Semiconductor Detector Systems”, Oxford University Press 2005</a:t>
            </a:r>
          </a:p>
          <a:p>
            <a:pPr lvl="1"/>
            <a:r>
              <a:rPr lang="en-GB" dirty="0" err="1"/>
              <a:t>C.Leroy</a:t>
            </a:r>
            <a:r>
              <a:rPr lang="en-GB" dirty="0"/>
              <a:t>, P-</a:t>
            </a:r>
            <a:r>
              <a:rPr lang="en-GB" dirty="0" err="1"/>
              <a:t>G.Rancoita</a:t>
            </a:r>
            <a:r>
              <a:rPr lang="en-GB" dirty="0"/>
              <a:t>, “Silicon Solid State Devices and Radiation Detection”, World Scientific 2012</a:t>
            </a:r>
          </a:p>
          <a:p>
            <a:pPr lvl="1"/>
            <a:r>
              <a:rPr lang="en-GB" dirty="0"/>
              <a:t>Frank Hartmann, “Evolution of silicon sensor technology in particle physics”, Springer 2009 &amp; 2017 </a:t>
            </a:r>
            <a:r>
              <a:rPr lang="en-GB" i="1" dirty="0"/>
              <a:t>(2023: writing on new edition)</a:t>
            </a:r>
          </a:p>
          <a:p>
            <a:pPr lvl="1"/>
            <a:r>
              <a:rPr lang="en-GB" dirty="0" err="1"/>
              <a:t>L.Rossi</a:t>
            </a:r>
            <a:r>
              <a:rPr lang="en-GB" dirty="0"/>
              <a:t>, </a:t>
            </a:r>
            <a:r>
              <a:rPr lang="en-GB" dirty="0" err="1"/>
              <a:t>P.Fischer</a:t>
            </a:r>
            <a:r>
              <a:rPr lang="en-GB" dirty="0"/>
              <a:t>, </a:t>
            </a:r>
            <a:r>
              <a:rPr lang="en-GB" dirty="0" err="1"/>
              <a:t>T.Rohe</a:t>
            </a:r>
            <a:r>
              <a:rPr lang="en-GB" dirty="0"/>
              <a:t>, </a:t>
            </a:r>
            <a:r>
              <a:rPr lang="en-GB" dirty="0" err="1"/>
              <a:t>N.Wermes</a:t>
            </a:r>
            <a:r>
              <a:rPr lang="en-GB" dirty="0"/>
              <a:t> “Pixel Detectors”, Springer, 2006</a:t>
            </a:r>
          </a:p>
          <a:p>
            <a:pPr lvl="1"/>
            <a:r>
              <a:rPr lang="en-GB" dirty="0"/>
              <a:t>Gerhard Lutz, “Semiconductor radiation detectors”, Springer 1999</a:t>
            </a:r>
          </a:p>
          <a:p>
            <a:pPr lvl="1"/>
            <a:r>
              <a:rPr lang="de-DE" dirty="0"/>
              <a:t>Hermann </a:t>
            </a:r>
            <a:r>
              <a:rPr lang="de-DE" dirty="0" err="1"/>
              <a:t>Kolanoski</a:t>
            </a:r>
            <a:r>
              <a:rPr lang="de-DE" dirty="0"/>
              <a:t> and Norbert Wermes, </a:t>
            </a:r>
            <a:r>
              <a:rPr lang="en-GB" dirty="0"/>
              <a:t>“Particle Detectors – Fundamentals and </a:t>
            </a:r>
            <a:r>
              <a:rPr lang="en-GB" dirty="0" err="1"/>
              <a:t>Appilcations</a:t>
            </a:r>
            <a:r>
              <a:rPr lang="en-GB" dirty="0"/>
              <a:t>”, Oxford University Press 2020</a:t>
            </a:r>
          </a:p>
          <a:p>
            <a:r>
              <a:rPr lang="en-GB" b="1" dirty="0"/>
              <a:t>Review Articles</a:t>
            </a:r>
          </a:p>
          <a:p>
            <a:pPr lvl="1"/>
            <a:r>
              <a:rPr lang="en-GB" dirty="0"/>
              <a:t>2018: Garcia-Sciveres and Wermes, A review of advances in pixel detectors for experiments with high rate and radiation, </a:t>
            </a:r>
            <a:r>
              <a:rPr lang="en-GB" dirty="0">
                <a:hlinkClick r:id="rId3"/>
              </a:rPr>
              <a:t>https://doi.org/10.1088/1361-6633/aab064</a:t>
            </a:r>
            <a:r>
              <a:rPr lang="en-GB" dirty="0"/>
              <a:t>  </a:t>
            </a:r>
          </a:p>
          <a:p>
            <a:pPr lvl="1"/>
            <a:r>
              <a:rPr lang="en-GB" dirty="0"/>
              <a:t>2018: </a:t>
            </a:r>
            <a:r>
              <a:rPr lang="en-GB" dirty="0" err="1"/>
              <a:t>M.Moll</a:t>
            </a:r>
            <a:r>
              <a:rPr lang="en-GB" dirty="0"/>
              <a:t>, Displacement Damage in Silicon Detectors for High Energy Physics </a:t>
            </a:r>
            <a:r>
              <a:rPr lang="en-GB" dirty="0">
                <a:hlinkClick r:id="rId4"/>
              </a:rPr>
              <a:t>https://doi.org/10.1109/TNS.2018.2819506</a:t>
            </a:r>
            <a:r>
              <a:rPr lang="en-GB" dirty="0"/>
              <a:t>  </a:t>
            </a:r>
          </a:p>
          <a:p>
            <a:pPr lvl="1"/>
            <a:r>
              <a:rPr lang="en-GB" dirty="0"/>
              <a:t>2021: Radiation Effects in the LHC-Experiments, 154 pages, CERN Yellow Report  </a:t>
            </a:r>
            <a:r>
              <a:rPr lang="en-GB" dirty="0">
                <a:hlinkClick r:id="rId5"/>
              </a:rPr>
              <a:t>https://cds.cern.ch/record/2764325</a:t>
            </a:r>
            <a:r>
              <a:rPr lang="en-GB" dirty="0"/>
              <a:t> </a:t>
            </a:r>
          </a:p>
          <a:p>
            <a:r>
              <a:rPr lang="en-GB" b="1" dirty="0"/>
              <a:t>Research collaborations and web sites</a:t>
            </a:r>
          </a:p>
          <a:p>
            <a:pPr lvl="1"/>
            <a:r>
              <a:rPr lang="en-GB" dirty="0"/>
              <a:t>CERN RD50 collaboration (</a:t>
            </a:r>
            <a:r>
              <a:rPr lang="en-GB" dirty="0">
                <a:hlinkClick r:id="rId6"/>
              </a:rPr>
              <a:t>http://www.cern.ch/rd50</a:t>
            </a:r>
            <a:r>
              <a:rPr lang="en-GB" dirty="0"/>
              <a:t>  ) - Radiation Tolerant Silicon Sensors</a:t>
            </a:r>
          </a:p>
          <a:p>
            <a:pPr lvl="1"/>
            <a:r>
              <a:rPr lang="en-GB" dirty="0"/>
              <a:t>CERN RD42 collaboration – Diamond detectors</a:t>
            </a:r>
          </a:p>
          <a:p>
            <a:pPr lvl="1"/>
            <a:r>
              <a:rPr lang="en-GB" dirty="0"/>
              <a:t>Inter-Experiment Working Group on Radiation Damage in Silicon Detectors (CERN) – CERN Yellow Report</a:t>
            </a:r>
          </a:p>
          <a:p>
            <a:pPr lvl="1"/>
            <a:r>
              <a:rPr lang="en-GB" dirty="0"/>
              <a:t>ATLAS IBL, ATLAS and CMS upgrade groups</a:t>
            </a:r>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62</a:t>
            </a:fld>
            <a:endParaRPr lang="en-US" dirty="0"/>
          </a:p>
        </p:txBody>
      </p:sp>
    </p:spTree>
    <p:extLst>
      <p:ext uri="{BB962C8B-B14F-4D97-AF65-F5344CB8AC3E}">
        <p14:creationId xmlns:p14="http://schemas.microsoft.com/office/powerpoint/2010/main" val="1660126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1" y="1467752"/>
            <a:ext cx="7294894" cy="3143250"/>
          </a:xfrm>
        </p:spPr>
        <p:txBody>
          <a:bodyPr>
            <a:noAutofit/>
          </a:bodyPr>
          <a:lstStyle/>
          <a:p>
            <a:pPr algn="ctr"/>
            <a:r>
              <a:rPr lang="en-US" sz="6000" dirty="0"/>
              <a:t>Backup Slides</a:t>
            </a:r>
            <a:endParaRPr lang="en-GB" sz="6000"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63</a:t>
            </a:fld>
            <a:endParaRPr lang="en-US" dirty="0"/>
          </a:p>
        </p:txBody>
      </p:sp>
      <p:pic>
        <p:nvPicPr>
          <p:cNvPr id="3" name="Picture 2">
            <a:extLst>
              <a:ext uri="{FF2B5EF4-FFF2-40B4-BE49-F238E27FC236}">
                <a16:creationId xmlns:a16="http://schemas.microsoft.com/office/drawing/2014/main" id="{3C2E8DC9-6FFA-D57B-25BE-02EF754AB8A1}"/>
              </a:ext>
            </a:extLst>
          </p:cNvPr>
          <p:cNvPicPr>
            <a:picLocks noChangeAspect="1"/>
          </p:cNvPicPr>
          <p:nvPr/>
        </p:nvPicPr>
        <p:blipFill>
          <a:blip r:embed="rId2"/>
          <a:stretch>
            <a:fillRect/>
          </a:stretch>
        </p:blipFill>
        <p:spPr>
          <a:xfrm>
            <a:off x="7122587" y="109097"/>
            <a:ext cx="4459813" cy="6306593"/>
          </a:xfrm>
          <a:prstGeom prst="rect">
            <a:avLst/>
          </a:prstGeom>
        </p:spPr>
      </p:pic>
    </p:spTree>
    <p:extLst>
      <p:ext uri="{BB962C8B-B14F-4D97-AF65-F5344CB8AC3E}">
        <p14:creationId xmlns:p14="http://schemas.microsoft.com/office/powerpoint/2010/main" val="4285575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735" y="283762"/>
            <a:ext cx="8786029" cy="776327"/>
          </a:xfrm>
        </p:spPr>
        <p:txBody>
          <a:bodyPr/>
          <a:lstStyle/>
          <a:p>
            <a:r>
              <a:rPr lang="en-US" dirty="0"/>
              <a:t>Collisions in the LHC</a:t>
            </a:r>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64</a:t>
            </a:fld>
            <a:endParaRPr lang="en-US" dirty="0"/>
          </a:p>
        </p:txBody>
      </p:sp>
      <p:pic>
        <p:nvPicPr>
          <p:cNvPr id="7" name="Picture 6"/>
          <p:cNvPicPr>
            <a:picLocks noChangeAspect="1"/>
          </p:cNvPicPr>
          <p:nvPr/>
        </p:nvPicPr>
        <p:blipFill>
          <a:blip r:embed="rId2"/>
          <a:stretch>
            <a:fillRect/>
          </a:stretch>
        </p:blipFill>
        <p:spPr>
          <a:xfrm>
            <a:off x="388418" y="1234476"/>
            <a:ext cx="7760261" cy="4738901"/>
          </a:xfrm>
          <a:prstGeom prst="rect">
            <a:avLst/>
          </a:prstGeom>
          <a:ln>
            <a:solidFill>
              <a:schemeClr val="tx1"/>
            </a:solidFill>
          </a:ln>
        </p:spPr>
      </p:pic>
      <p:pic>
        <p:nvPicPr>
          <p:cNvPr id="8" name="Picture 2" descr="CMS CERN Particle Trac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2472" y="742374"/>
            <a:ext cx="3422452" cy="23282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images.sciencedaily.com/2013/03/130314102140-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472" y="3163213"/>
            <a:ext cx="3368587" cy="271411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idx="1"/>
          </p:nvPr>
        </p:nvSpPr>
        <p:spPr>
          <a:xfrm>
            <a:off x="8512472" y="5937020"/>
            <a:ext cx="3368587" cy="419071"/>
          </a:xfrm>
        </p:spPr>
        <p:txBody>
          <a:bodyPr>
            <a:normAutofit/>
          </a:bodyPr>
          <a:lstStyle/>
          <a:p>
            <a:pPr marL="36513" indent="0" algn="ctr">
              <a:buNone/>
            </a:pPr>
            <a:r>
              <a:rPr lang="en-US" sz="1400" dirty="0"/>
              <a:t>2012 – Discovery of the Higgs Boson</a:t>
            </a:r>
            <a:endParaRPr lang="en-GB" sz="1400" dirty="0"/>
          </a:p>
        </p:txBody>
      </p:sp>
    </p:spTree>
    <p:extLst>
      <p:ext uri="{BB962C8B-B14F-4D97-AF65-F5344CB8AC3E}">
        <p14:creationId xmlns:p14="http://schemas.microsoft.com/office/powerpoint/2010/main" val="28208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3100"/>
            <a:ext cx="12192000" cy="2000250"/>
          </a:xfrm>
        </p:spPr>
        <p:txBody>
          <a:bodyPr>
            <a:noAutofit/>
          </a:bodyPr>
          <a:lstStyle/>
          <a:p>
            <a:pPr algn="ctr"/>
            <a:r>
              <a:rPr lang="en-GB" sz="6000" dirty="0"/>
              <a:t>Microscopic Damage </a:t>
            </a:r>
            <a:br>
              <a:rPr lang="en-GB" sz="6000" dirty="0"/>
            </a:br>
            <a:r>
              <a:rPr lang="en-GB" sz="4400" dirty="0"/>
              <a:t>Formation of Defects and Impact on Detectors</a:t>
            </a:r>
          </a:p>
        </p:txBody>
      </p:sp>
      <p:sp>
        <p:nvSpPr>
          <p:cNvPr id="3" name="Content Placeholder 2"/>
          <p:cNvSpPr>
            <a:spLocks noGrp="1"/>
          </p:cNvSpPr>
          <p:nvPr>
            <p:ph idx="1"/>
          </p:nvPr>
        </p:nvSpPr>
        <p:spPr>
          <a:xfrm>
            <a:off x="609600" y="5331279"/>
            <a:ext cx="10969139" cy="661749"/>
          </a:xfrm>
        </p:spPr>
        <p:txBody>
          <a:bodyPr/>
          <a:lstStyle/>
          <a:p>
            <a:endParaRPr lang="en-GB"/>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65</a:t>
            </a:fld>
            <a:endParaRPr lang="en-US" dirty="0"/>
          </a:p>
        </p:txBody>
      </p:sp>
    </p:spTree>
    <p:extLst>
      <p:ext uri="{BB962C8B-B14F-4D97-AF65-F5344CB8AC3E}">
        <p14:creationId xmlns:p14="http://schemas.microsoft.com/office/powerpoint/2010/main" val="35457317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Radiation Damage – Microscopic effects</a:t>
            </a:r>
            <a:endParaRPr lang="en-GB" dirty="0"/>
          </a:p>
        </p:txBody>
      </p:sp>
      <p:sp>
        <p:nvSpPr>
          <p:cNvPr id="3" name="Content Placeholder 2"/>
          <p:cNvSpPr>
            <a:spLocks noGrp="1"/>
          </p:cNvSpPr>
          <p:nvPr>
            <p:ph idx="1"/>
          </p:nvPr>
        </p:nvSpPr>
        <p:spPr>
          <a:xfrm>
            <a:off x="12928" y="865517"/>
            <a:ext cx="12192000" cy="808707"/>
          </a:xfrm>
        </p:spPr>
        <p:txBody>
          <a:bodyPr>
            <a:normAutofit/>
          </a:bodyPr>
          <a:lstStyle/>
          <a:p>
            <a:pPr marL="36513" indent="0" algn="ctr">
              <a:buNone/>
            </a:pPr>
            <a:r>
              <a:rPr lang="en-GB" sz="2000" dirty="0">
                <a:solidFill>
                  <a:srgbClr val="002060"/>
                </a:solidFill>
              </a:rPr>
              <a:t>Spatial distribution of vacancies created by a 50 </a:t>
            </a:r>
            <a:r>
              <a:rPr lang="en-GB" sz="2000" dirty="0" err="1">
                <a:solidFill>
                  <a:srgbClr val="002060"/>
                </a:solidFill>
              </a:rPr>
              <a:t>keV</a:t>
            </a:r>
            <a:r>
              <a:rPr lang="en-GB" sz="2000" dirty="0">
                <a:solidFill>
                  <a:srgbClr val="002060"/>
                </a:solidFill>
              </a:rPr>
              <a:t> Si-ion in silicon.</a:t>
            </a:r>
            <a:br>
              <a:rPr lang="en-GB" sz="2000" dirty="0">
                <a:solidFill>
                  <a:srgbClr val="002060"/>
                </a:solidFill>
              </a:rPr>
            </a:br>
            <a:r>
              <a:rPr lang="en-GB" sz="2000" dirty="0">
                <a:solidFill>
                  <a:srgbClr val="002060"/>
                </a:solidFill>
              </a:rPr>
              <a:t>                       (typical recoil energy for 1 MeV neutrons)</a:t>
            </a:r>
          </a:p>
          <a:p>
            <a:pPr marL="36513" indent="0" algn="ctr">
              <a:buNone/>
            </a:pPr>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66</a:t>
            </a:fld>
            <a:endParaRPr lang="en-US" dirty="0"/>
          </a:p>
        </p:txBody>
      </p:sp>
      <p:grpSp>
        <p:nvGrpSpPr>
          <p:cNvPr id="7" name="Group 38"/>
          <p:cNvGrpSpPr>
            <a:grpSpLocks/>
          </p:cNvGrpSpPr>
          <p:nvPr/>
        </p:nvGrpSpPr>
        <p:grpSpPr bwMode="auto">
          <a:xfrm>
            <a:off x="2698692" y="1540747"/>
            <a:ext cx="3060700" cy="3375025"/>
            <a:chOff x="692" y="1756"/>
            <a:chExt cx="5688" cy="6120"/>
          </a:xfrm>
        </p:grpSpPr>
        <p:pic>
          <p:nvPicPr>
            <p:cNvPr id="8" name="Picture 39"/>
            <p:cNvPicPr>
              <a:picLocks noChangeAspect="1" noChangeArrowheads="1"/>
            </p:cNvPicPr>
            <p:nvPr/>
          </p:nvPicPr>
          <p:blipFill>
            <a:blip r:embed="rId2" cstate="print"/>
            <a:srcRect/>
            <a:stretch>
              <a:fillRect/>
            </a:stretch>
          </p:blipFill>
          <p:spPr bwMode="auto">
            <a:xfrm>
              <a:off x="692" y="1756"/>
              <a:ext cx="5688" cy="6120"/>
            </a:xfrm>
            <a:prstGeom prst="rect">
              <a:avLst/>
            </a:prstGeom>
            <a:noFill/>
            <a:ln w="9525">
              <a:noFill/>
              <a:miter lim="800000"/>
              <a:headEnd/>
              <a:tailEnd/>
            </a:ln>
          </p:spPr>
        </p:pic>
        <p:grpSp>
          <p:nvGrpSpPr>
            <p:cNvPr id="9" name="Group 40"/>
            <p:cNvGrpSpPr>
              <a:grpSpLocks/>
            </p:cNvGrpSpPr>
            <p:nvPr/>
          </p:nvGrpSpPr>
          <p:grpSpPr bwMode="auto">
            <a:xfrm>
              <a:off x="1556" y="2908"/>
              <a:ext cx="3745" cy="2449"/>
              <a:chOff x="0" y="0"/>
              <a:chExt cx="19997" cy="19999"/>
            </a:xfrm>
          </p:grpSpPr>
          <p:sp>
            <p:nvSpPr>
              <p:cNvPr id="10" name="Line 41"/>
              <p:cNvSpPr>
                <a:spLocks noChangeShapeType="1"/>
              </p:cNvSpPr>
              <p:nvPr/>
            </p:nvSpPr>
            <p:spPr bwMode="auto">
              <a:xfrm flipH="1">
                <a:off x="1538" y="0"/>
                <a:ext cx="3081" cy="2360"/>
              </a:xfrm>
              <a:prstGeom prst="line">
                <a:avLst/>
              </a:prstGeom>
              <a:noFill/>
              <a:ln w="12700">
                <a:solidFill>
                  <a:srgbClr val="FF0000"/>
                </a:solidFill>
                <a:prstDash val="sysDot"/>
                <a:round/>
                <a:headEnd/>
                <a:tailEnd type="triangle" w="med" len="med"/>
              </a:ln>
            </p:spPr>
            <p:txBody>
              <a:bodyPr/>
              <a:lstStyle/>
              <a:p>
                <a:endParaRPr lang="en-US"/>
              </a:p>
            </p:txBody>
          </p:sp>
          <p:sp>
            <p:nvSpPr>
              <p:cNvPr id="11" name="Line 42"/>
              <p:cNvSpPr>
                <a:spLocks noChangeShapeType="1"/>
              </p:cNvSpPr>
              <p:nvPr/>
            </p:nvSpPr>
            <p:spPr bwMode="auto">
              <a:xfrm flipH="1" flipV="1">
                <a:off x="8458" y="18815"/>
                <a:ext cx="3081" cy="1184"/>
              </a:xfrm>
              <a:prstGeom prst="line">
                <a:avLst/>
              </a:prstGeom>
              <a:noFill/>
              <a:ln w="12700">
                <a:solidFill>
                  <a:srgbClr val="FF0000"/>
                </a:solidFill>
                <a:prstDash val="sysDot"/>
                <a:round/>
                <a:headEnd/>
                <a:tailEnd type="triangle" w="med" len="med"/>
              </a:ln>
            </p:spPr>
            <p:txBody>
              <a:bodyPr/>
              <a:lstStyle/>
              <a:p>
                <a:endParaRPr lang="en-US"/>
              </a:p>
            </p:txBody>
          </p:sp>
          <p:sp>
            <p:nvSpPr>
              <p:cNvPr id="12" name="Line 43"/>
              <p:cNvSpPr>
                <a:spLocks noChangeShapeType="1"/>
              </p:cNvSpPr>
              <p:nvPr/>
            </p:nvSpPr>
            <p:spPr bwMode="auto">
              <a:xfrm flipV="1">
                <a:off x="13071" y="14111"/>
                <a:ext cx="4619" cy="5888"/>
              </a:xfrm>
              <a:prstGeom prst="line">
                <a:avLst/>
              </a:prstGeom>
              <a:noFill/>
              <a:ln w="12700">
                <a:solidFill>
                  <a:srgbClr val="0000FF"/>
                </a:solidFill>
                <a:prstDash val="sysDot"/>
                <a:round/>
                <a:headEnd/>
                <a:tailEnd type="triangle" w="med" len="med"/>
              </a:ln>
            </p:spPr>
            <p:txBody>
              <a:bodyPr/>
              <a:lstStyle/>
              <a:p>
                <a:endParaRPr lang="en-US"/>
              </a:p>
            </p:txBody>
          </p:sp>
          <p:sp>
            <p:nvSpPr>
              <p:cNvPr id="13" name="Line 44"/>
              <p:cNvSpPr>
                <a:spLocks noChangeShapeType="1"/>
              </p:cNvSpPr>
              <p:nvPr/>
            </p:nvSpPr>
            <p:spPr bwMode="auto">
              <a:xfrm>
                <a:off x="7689" y="0"/>
                <a:ext cx="4619" cy="2360"/>
              </a:xfrm>
              <a:prstGeom prst="line">
                <a:avLst/>
              </a:prstGeom>
              <a:noFill/>
              <a:ln w="12700">
                <a:solidFill>
                  <a:srgbClr val="0000FF"/>
                </a:solidFill>
                <a:prstDash val="sysDot"/>
                <a:round/>
                <a:headEnd/>
                <a:tailEnd type="triangle" w="med" len="med"/>
              </a:ln>
            </p:spPr>
            <p:txBody>
              <a:bodyPr/>
              <a:lstStyle/>
              <a:p>
                <a:endParaRPr lang="en-US"/>
              </a:p>
            </p:txBody>
          </p:sp>
          <p:sp>
            <p:nvSpPr>
              <p:cNvPr id="14" name="Rectangle 45"/>
              <p:cNvSpPr>
                <a:spLocks noChangeArrowheads="1"/>
              </p:cNvSpPr>
              <p:nvPr/>
            </p:nvSpPr>
            <p:spPr bwMode="auto">
              <a:xfrm>
                <a:off x="13071" y="1168"/>
                <a:ext cx="2312" cy="3528"/>
              </a:xfrm>
              <a:prstGeom prst="rect">
                <a:avLst/>
              </a:prstGeom>
              <a:noFill/>
              <a:ln w="12700">
                <a:noFill/>
                <a:miter lim="800000"/>
                <a:headEnd/>
                <a:tailEnd/>
              </a:ln>
            </p:spPr>
            <p:txBody>
              <a:bodyPr lIns="12700" tIns="12700" rIns="12700" bIns="12700"/>
              <a:lstStyle/>
              <a:p>
                <a:r>
                  <a:rPr lang="en-AU">
                    <a:solidFill>
                      <a:srgbClr val="0000FF"/>
                    </a:solidFill>
                    <a:latin typeface="Times New Roman" pitchFamily="18" charset="0"/>
                  </a:rPr>
                  <a:t>I</a:t>
                </a:r>
                <a:endParaRPr lang="en-AU" sz="1000">
                  <a:latin typeface="Times New Roman" pitchFamily="18" charset="0"/>
                </a:endParaRPr>
              </a:p>
            </p:txBody>
          </p:sp>
          <p:sp>
            <p:nvSpPr>
              <p:cNvPr id="15" name="Rectangle 46"/>
              <p:cNvSpPr>
                <a:spLocks noChangeArrowheads="1"/>
              </p:cNvSpPr>
              <p:nvPr/>
            </p:nvSpPr>
            <p:spPr bwMode="auto">
              <a:xfrm>
                <a:off x="17685" y="10575"/>
                <a:ext cx="2312" cy="3536"/>
              </a:xfrm>
              <a:prstGeom prst="rect">
                <a:avLst/>
              </a:prstGeom>
              <a:noFill/>
              <a:ln w="12700">
                <a:noFill/>
                <a:miter lim="800000"/>
                <a:headEnd/>
                <a:tailEnd/>
              </a:ln>
            </p:spPr>
            <p:txBody>
              <a:bodyPr lIns="12700" tIns="12700" rIns="12700" bIns="12700"/>
              <a:lstStyle/>
              <a:p>
                <a:r>
                  <a:rPr lang="en-AU">
                    <a:solidFill>
                      <a:srgbClr val="0000FF"/>
                    </a:solidFill>
                    <a:latin typeface="Times New Roman" pitchFamily="18" charset="0"/>
                  </a:rPr>
                  <a:t>I</a:t>
                </a:r>
                <a:endParaRPr lang="en-AU" sz="1000">
                  <a:latin typeface="Times New Roman" pitchFamily="18" charset="0"/>
                </a:endParaRPr>
              </a:p>
            </p:txBody>
          </p:sp>
          <p:sp>
            <p:nvSpPr>
              <p:cNvPr id="16" name="Rectangle 47"/>
              <p:cNvSpPr>
                <a:spLocks noChangeArrowheads="1"/>
              </p:cNvSpPr>
              <p:nvPr/>
            </p:nvSpPr>
            <p:spPr bwMode="auto">
              <a:xfrm>
                <a:off x="0" y="1176"/>
                <a:ext cx="2312" cy="3528"/>
              </a:xfrm>
              <a:prstGeom prst="rect">
                <a:avLst/>
              </a:prstGeom>
              <a:noFill/>
              <a:ln w="12700">
                <a:noFill/>
                <a:miter lim="800000"/>
                <a:headEnd/>
                <a:tailEnd/>
              </a:ln>
            </p:spPr>
            <p:txBody>
              <a:bodyPr lIns="12700" tIns="12700" rIns="12700" bIns="12700"/>
              <a:lstStyle/>
              <a:p>
                <a:r>
                  <a:rPr lang="en-AU">
                    <a:solidFill>
                      <a:srgbClr val="FF0000"/>
                    </a:solidFill>
                    <a:latin typeface="Times New Roman" pitchFamily="18" charset="0"/>
                  </a:rPr>
                  <a:t>V</a:t>
                </a:r>
                <a:endParaRPr lang="en-AU" sz="1000">
                  <a:latin typeface="Times New Roman" pitchFamily="18" charset="0"/>
                </a:endParaRPr>
              </a:p>
            </p:txBody>
          </p:sp>
          <p:sp>
            <p:nvSpPr>
              <p:cNvPr id="17" name="Rectangle 48"/>
              <p:cNvSpPr>
                <a:spLocks noChangeArrowheads="1"/>
              </p:cNvSpPr>
              <p:nvPr/>
            </p:nvSpPr>
            <p:spPr bwMode="auto">
              <a:xfrm>
                <a:off x="6920" y="16463"/>
                <a:ext cx="2312" cy="3528"/>
              </a:xfrm>
              <a:prstGeom prst="rect">
                <a:avLst/>
              </a:prstGeom>
              <a:noFill/>
              <a:ln w="12700">
                <a:noFill/>
                <a:miter lim="800000"/>
                <a:headEnd/>
                <a:tailEnd/>
              </a:ln>
            </p:spPr>
            <p:txBody>
              <a:bodyPr lIns="12700" tIns="12700" rIns="12700" bIns="12700"/>
              <a:lstStyle/>
              <a:p>
                <a:r>
                  <a:rPr lang="en-AU">
                    <a:solidFill>
                      <a:srgbClr val="FF0000"/>
                    </a:solidFill>
                    <a:latin typeface="Times New Roman" pitchFamily="18" charset="0"/>
                  </a:rPr>
                  <a:t>V</a:t>
                </a:r>
                <a:endParaRPr lang="en-AU" sz="1000">
                  <a:latin typeface="Times New Roman" pitchFamily="18" charset="0"/>
                </a:endParaRPr>
              </a:p>
            </p:txBody>
          </p:sp>
        </p:grpSp>
      </p:grpSp>
      <p:pic>
        <p:nvPicPr>
          <p:cNvPr id="18" name="Picture 49" descr="fig3"/>
          <p:cNvPicPr>
            <a:picLocks noChangeAspect="1" noChangeArrowheads="1"/>
          </p:cNvPicPr>
          <p:nvPr/>
        </p:nvPicPr>
        <p:blipFill>
          <a:blip r:embed="rId3"/>
          <a:srcRect/>
          <a:stretch>
            <a:fillRect/>
          </a:stretch>
        </p:blipFill>
        <p:spPr bwMode="auto">
          <a:xfrm>
            <a:off x="6118167" y="1631234"/>
            <a:ext cx="3330575" cy="3330575"/>
          </a:xfrm>
          <a:prstGeom prst="rect">
            <a:avLst/>
          </a:prstGeom>
          <a:noFill/>
          <a:ln w="9525">
            <a:noFill/>
            <a:miter lim="800000"/>
            <a:headEnd/>
            <a:tailEnd/>
          </a:ln>
        </p:spPr>
      </p:pic>
      <p:sp>
        <p:nvSpPr>
          <p:cNvPr id="19" name="Text Box 51"/>
          <p:cNvSpPr txBox="1">
            <a:spLocks noChangeArrowheads="1"/>
          </p:cNvSpPr>
          <p:nvPr/>
        </p:nvSpPr>
        <p:spPr bwMode="auto">
          <a:xfrm>
            <a:off x="1348409" y="4444027"/>
            <a:ext cx="1736725" cy="304800"/>
          </a:xfrm>
          <a:prstGeom prst="rect">
            <a:avLst/>
          </a:prstGeom>
          <a:noFill/>
          <a:ln w="9525">
            <a:noFill/>
            <a:miter lim="800000"/>
            <a:headEnd/>
            <a:tailEnd/>
          </a:ln>
        </p:spPr>
        <p:txBody>
          <a:bodyPr>
            <a:spAutoFit/>
          </a:bodyPr>
          <a:lstStyle/>
          <a:p>
            <a:pPr>
              <a:spcBef>
                <a:spcPct val="50000"/>
              </a:spcBef>
            </a:pPr>
            <a:r>
              <a:rPr lang="en-US" sz="1400" dirty="0">
                <a:latin typeface="Times New Roman" pitchFamily="18" charset="0"/>
              </a:rPr>
              <a:t>van Lint 1980                                                                         </a:t>
            </a:r>
            <a:endParaRPr lang="en-US" sz="1000" dirty="0">
              <a:latin typeface="Times New Roman" pitchFamily="18" charset="0"/>
            </a:endParaRPr>
          </a:p>
        </p:txBody>
      </p:sp>
      <p:sp>
        <p:nvSpPr>
          <p:cNvPr id="20" name="Text Box 52"/>
          <p:cNvSpPr txBox="1">
            <a:spLocks noChangeArrowheads="1"/>
          </p:cNvSpPr>
          <p:nvPr/>
        </p:nvSpPr>
        <p:spPr bwMode="auto">
          <a:xfrm>
            <a:off x="9448742" y="4229715"/>
            <a:ext cx="1619250" cy="519112"/>
          </a:xfrm>
          <a:prstGeom prst="rect">
            <a:avLst/>
          </a:prstGeom>
          <a:noFill/>
          <a:ln w="9525">
            <a:noFill/>
            <a:miter lim="800000"/>
            <a:headEnd/>
            <a:tailEnd/>
          </a:ln>
        </p:spPr>
        <p:txBody>
          <a:bodyPr>
            <a:spAutoFit/>
          </a:bodyPr>
          <a:lstStyle/>
          <a:p>
            <a:pPr>
              <a:spcBef>
                <a:spcPct val="50000"/>
              </a:spcBef>
            </a:pPr>
            <a:r>
              <a:rPr lang="en-US" sz="1400" dirty="0" err="1">
                <a:latin typeface="Times New Roman" pitchFamily="18" charset="0"/>
              </a:rPr>
              <a:t>M.Huhtinen</a:t>
            </a:r>
            <a:r>
              <a:rPr lang="en-US" sz="1400" dirty="0">
                <a:latin typeface="Times New Roman" pitchFamily="18" charset="0"/>
              </a:rPr>
              <a:t> 2001</a:t>
            </a:r>
            <a:r>
              <a:rPr lang="en-US" sz="2800" b="1" dirty="0">
                <a:latin typeface="Times New Roman" pitchFamily="18" charset="0"/>
              </a:rPr>
              <a:t>             </a:t>
            </a:r>
            <a:endParaRPr lang="en-US" sz="1000" dirty="0">
              <a:latin typeface="Times New Roman" pitchFamily="18" charset="0"/>
            </a:endParaRPr>
          </a:p>
        </p:txBody>
      </p:sp>
      <p:sp>
        <p:nvSpPr>
          <p:cNvPr id="21" name="Rectangle 3"/>
          <p:cNvSpPr>
            <a:spLocks noChangeArrowheads="1"/>
          </p:cNvSpPr>
          <p:nvPr/>
        </p:nvSpPr>
        <p:spPr bwMode="auto">
          <a:xfrm>
            <a:off x="2090738" y="4329113"/>
            <a:ext cx="8305800" cy="2209800"/>
          </a:xfrm>
          <a:prstGeom prst="rect">
            <a:avLst/>
          </a:prstGeom>
          <a:noFill/>
          <a:ln w="9525">
            <a:noFill/>
            <a:miter lim="800000"/>
            <a:headEnd/>
            <a:tailEnd/>
          </a:ln>
        </p:spPr>
        <p:txBody>
          <a:bodyPr wrap="none" anchor="ctr"/>
          <a:lstStyle/>
          <a:p>
            <a:endParaRPr lang="en-US"/>
          </a:p>
        </p:txBody>
      </p:sp>
      <p:grpSp>
        <p:nvGrpSpPr>
          <p:cNvPr id="22" name="Group 4"/>
          <p:cNvGrpSpPr>
            <a:grpSpLocks/>
          </p:cNvGrpSpPr>
          <p:nvPr/>
        </p:nvGrpSpPr>
        <p:grpSpPr bwMode="auto">
          <a:xfrm>
            <a:off x="1730376" y="4934726"/>
            <a:ext cx="8613775" cy="1471612"/>
            <a:chOff x="144" y="432"/>
            <a:chExt cx="5426" cy="927"/>
          </a:xfrm>
        </p:grpSpPr>
        <p:sp>
          <p:nvSpPr>
            <p:cNvPr id="23" name="Rectangle 5"/>
            <p:cNvSpPr>
              <a:spLocks noChangeArrowheads="1"/>
            </p:cNvSpPr>
            <p:nvPr/>
          </p:nvSpPr>
          <p:spPr bwMode="auto">
            <a:xfrm>
              <a:off x="144" y="624"/>
              <a:ext cx="720" cy="257"/>
            </a:xfrm>
            <a:prstGeom prst="rect">
              <a:avLst/>
            </a:prstGeom>
            <a:noFill/>
            <a:ln w="12700">
              <a:noFill/>
              <a:miter lim="800000"/>
              <a:headEnd/>
              <a:tailEnd/>
            </a:ln>
          </p:spPr>
          <p:txBody>
            <a:bodyPr lIns="90488" tIns="44450" rIns="90488" bIns="44450"/>
            <a:lstStyle/>
            <a:p>
              <a:pPr marL="185738" indent="-185738">
                <a:spcBef>
                  <a:spcPct val="20000"/>
                </a:spcBef>
                <a:buClr>
                  <a:srgbClr val="FF0000"/>
                </a:buClr>
              </a:pPr>
              <a:r>
                <a:rPr lang="en-US" sz="2000" b="1" i="1">
                  <a:solidFill>
                    <a:srgbClr val="0000FF"/>
                  </a:solidFill>
                  <a:latin typeface="Arial Unicode MS" pitchFamily="34" charset="-128"/>
                </a:rPr>
                <a:t>particle</a:t>
              </a:r>
              <a:endParaRPr lang="en-US" sz="2000" b="1">
                <a:solidFill>
                  <a:srgbClr val="0000FF"/>
                </a:solidFill>
                <a:latin typeface="Times New Roman" pitchFamily="18" charset="0"/>
              </a:endParaRPr>
            </a:p>
          </p:txBody>
        </p:sp>
        <p:grpSp>
          <p:nvGrpSpPr>
            <p:cNvPr id="24" name="Group 6"/>
            <p:cNvGrpSpPr>
              <a:grpSpLocks/>
            </p:cNvGrpSpPr>
            <p:nvPr/>
          </p:nvGrpSpPr>
          <p:grpSpPr bwMode="auto">
            <a:xfrm>
              <a:off x="768" y="432"/>
              <a:ext cx="4802" cy="927"/>
              <a:chOff x="768" y="432"/>
              <a:chExt cx="4802" cy="927"/>
            </a:xfrm>
          </p:grpSpPr>
          <p:sp>
            <p:nvSpPr>
              <p:cNvPr id="25" name="Rectangle 7"/>
              <p:cNvSpPr>
                <a:spLocks noChangeArrowheads="1"/>
              </p:cNvSpPr>
              <p:nvPr/>
            </p:nvSpPr>
            <p:spPr bwMode="auto">
              <a:xfrm>
                <a:off x="960" y="559"/>
                <a:ext cx="532" cy="367"/>
              </a:xfrm>
              <a:prstGeom prst="rect">
                <a:avLst/>
              </a:prstGeom>
              <a:noFill/>
              <a:ln w="12700">
                <a:noFill/>
                <a:miter lim="800000"/>
                <a:headEnd/>
                <a:tailEnd/>
              </a:ln>
            </p:spPr>
            <p:txBody>
              <a:bodyPr wrap="none" lIns="90488" tIns="44450" rIns="90488" bIns="44450">
                <a:spAutoFit/>
              </a:bodyPr>
              <a:lstStyle/>
              <a:p>
                <a:r>
                  <a:rPr lang="en-US" sz="3200" i="1"/>
                  <a:t>Si</a:t>
                </a:r>
                <a:r>
                  <a:rPr lang="en-US" sz="3200" i="1" baseline="-25000"/>
                  <a:t>S</a:t>
                </a:r>
                <a:r>
                  <a:rPr lang="en-US" sz="3200" i="1"/>
                  <a:t> </a:t>
                </a:r>
              </a:p>
            </p:txBody>
          </p:sp>
          <p:sp>
            <p:nvSpPr>
              <p:cNvPr id="26" name="Rectangle 8"/>
              <p:cNvSpPr>
                <a:spLocks noChangeArrowheads="1"/>
              </p:cNvSpPr>
              <p:nvPr/>
            </p:nvSpPr>
            <p:spPr bwMode="auto">
              <a:xfrm>
                <a:off x="3312" y="480"/>
                <a:ext cx="735" cy="522"/>
              </a:xfrm>
              <a:prstGeom prst="rect">
                <a:avLst/>
              </a:prstGeom>
              <a:noFill/>
              <a:ln w="12700">
                <a:noFill/>
                <a:miter lim="800000"/>
                <a:headEnd/>
                <a:tailEnd/>
              </a:ln>
            </p:spPr>
            <p:txBody>
              <a:bodyPr wrap="none" lIns="90488" tIns="44450" rIns="90488" bIns="44450">
                <a:spAutoFit/>
              </a:bodyPr>
              <a:lstStyle/>
              <a:p>
                <a:r>
                  <a:rPr lang="en-US" sz="1600" b="1">
                    <a:solidFill>
                      <a:srgbClr val="FF0000"/>
                    </a:solidFill>
                  </a:rPr>
                  <a:t>V</a:t>
                </a:r>
                <a:r>
                  <a:rPr lang="en-US" sz="1600" b="1"/>
                  <a:t>acancy </a:t>
                </a:r>
                <a:br>
                  <a:rPr lang="en-US" sz="1600" b="1"/>
                </a:br>
                <a:r>
                  <a:rPr lang="en-US" sz="1600" b="1"/>
                  <a:t>       + </a:t>
                </a:r>
                <a:br>
                  <a:rPr lang="en-US" sz="1600" b="1"/>
                </a:br>
                <a:r>
                  <a:rPr lang="en-US" sz="1600" b="1">
                    <a:solidFill>
                      <a:srgbClr val="FF0000"/>
                    </a:solidFill>
                  </a:rPr>
                  <a:t>I</a:t>
                </a:r>
                <a:r>
                  <a:rPr lang="en-US" sz="1600" b="1"/>
                  <a:t>nterstitial</a:t>
                </a:r>
              </a:p>
            </p:txBody>
          </p:sp>
          <p:sp>
            <p:nvSpPr>
              <p:cNvPr id="27" name="Rectangle 9"/>
              <p:cNvSpPr>
                <a:spLocks noChangeArrowheads="1"/>
              </p:cNvSpPr>
              <p:nvPr/>
            </p:nvSpPr>
            <p:spPr bwMode="auto">
              <a:xfrm>
                <a:off x="4224" y="528"/>
                <a:ext cx="1200" cy="440"/>
              </a:xfrm>
              <a:prstGeom prst="rect">
                <a:avLst/>
              </a:prstGeom>
              <a:noFill/>
              <a:ln w="12700">
                <a:noFill/>
                <a:miter lim="800000"/>
                <a:headEnd/>
                <a:tailEnd/>
              </a:ln>
            </p:spPr>
            <p:txBody>
              <a:bodyPr lIns="90488" tIns="44450" rIns="90488" bIns="44450">
                <a:spAutoFit/>
              </a:bodyPr>
              <a:lstStyle/>
              <a:p>
                <a:r>
                  <a:rPr lang="en-US" sz="2000" i="1"/>
                  <a:t>  point defects </a:t>
                </a:r>
                <a:br>
                  <a:rPr lang="en-US" sz="2000" i="1"/>
                </a:br>
                <a:r>
                  <a:rPr lang="en-US" sz="2000" i="1"/>
                  <a:t>   </a:t>
                </a:r>
                <a:r>
                  <a:rPr lang="en-US" b="1" i="1"/>
                  <a:t>(V-O, C-O,  .. )</a:t>
                </a:r>
              </a:p>
            </p:txBody>
          </p:sp>
          <p:sp>
            <p:nvSpPr>
              <p:cNvPr id="28" name="Rectangle 10"/>
              <p:cNvSpPr>
                <a:spLocks noChangeArrowheads="1"/>
              </p:cNvSpPr>
              <p:nvPr/>
            </p:nvSpPr>
            <p:spPr bwMode="auto">
              <a:xfrm>
                <a:off x="2738" y="1111"/>
                <a:ext cx="2832" cy="248"/>
              </a:xfrm>
              <a:prstGeom prst="rect">
                <a:avLst/>
              </a:prstGeom>
              <a:noFill/>
              <a:ln w="12700">
                <a:noFill/>
                <a:miter lim="800000"/>
                <a:headEnd/>
                <a:tailEnd/>
              </a:ln>
            </p:spPr>
            <p:txBody>
              <a:bodyPr lIns="90488" tIns="44450" rIns="90488" bIns="44450">
                <a:spAutoFit/>
              </a:bodyPr>
              <a:lstStyle/>
              <a:p>
                <a:r>
                  <a:rPr lang="en-US" sz="2000" i="1"/>
                  <a:t>point defects and clusters of defects</a:t>
                </a:r>
              </a:p>
            </p:txBody>
          </p:sp>
          <p:sp>
            <p:nvSpPr>
              <p:cNvPr id="29" name="Line 11"/>
              <p:cNvSpPr>
                <a:spLocks noChangeShapeType="1"/>
              </p:cNvSpPr>
              <p:nvPr/>
            </p:nvSpPr>
            <p:spPr bwMode="auto">
              <a:xfrm>
                <a:off x="768" y="768"/>
                <a:ext cx="240" cy="0"/>
              </a:xfrm>
              <a:prstGeom prst="line">
                <a:avLst/>
              </a:prstGeom>
              <a:noFill/>
              <a:ln w="15875">
                <a:solidFill>
                  <a:schemeClr val="tx1"/>
                </a:solidFill>
                <a:round/>
                <a:headEnd/>
                <a:tailEnd type="triangle" w="med" len="med"/>
              </a:ln>
            </p:spPr>
            <p:txBody>
              <a:bodyPr/>
              <a:lstStyle/>
              <a:p>
                <a:endParaRPr lang="en-US"/>
              </a:p>
            </p:txBody>
          </p:sp>
          <p:sp>
            <p:nvSpPr>
              <p:cNvPr id="30" name="Line 12"/>
              <p:cNvSpPr>
                <a:spLocks noChangeShapeType="1"/>
              </p:cNvSpPr>
              <p:nvPr/>
            </p:nvSpPr>
            <p:spPr bwMode="auto">
              <a:xfrm>
                <a:off x="1392" y="768"/>
                <a:ext cx="432" cy="0"/>
              </a:xfrm>
              <a:prstGeom prst="line">
                <a:avLst/>
              </a:prstGeom>
              <a:noFill/>
              <a:ln w="15875">
                <a:solidFill>
                  <a:schemeClr val="tx1"/>
                </a:solidFill>
                <a:round/>
                <a:headEnd/>
                <a:tailEnd type="triangle" w="med" len="med"/>
              </a:ln>
            </p:spPr>
            <p:txBody>
              <a:bodyPr/>
              <a:lstStyle/>
              <a:p>
                <a:endParaRPr lang="en-US"/>
              </a:p>
            </p:txBody>
          </p:sp>
          <p:sp>
            <p:nvSpPr>
              <p:cNvPr id="31" name="Text Box 13"/>
              <p:cNvSpPr txBox="1">
                <a:spLocks noChangeArrowheads="1"/>
              </p:cNvSpPr>
              <p:nvPr/>
            </p:nvSpPr>
            <p:spPr bwMode="auto">
              <a:xfrm>
                <a:off x="1810" y="624"/>
                <a:ext cx="791" cy="252"/>
              </a:xfrm>
              <a:prstGeom prst="rect">
                <a:avLst/>
              </a:prstGeom>
              <a:noFill/>
              <a:ln w="9525">
                <a:noFill/>
                <a:miter lim="800000"/>
                <a:headEnd/>
                <a:tailEnd/>
              </a:ln>
            </p:spPr>
            <p:txBody>
              <a:bodyPr wrap="none">
                <a:spAutoFit/>
              </a:bodyPr>
              <a:lstStyle/>
              <a:p>
                <a:r>
                  <a:rPr lang="en-US" sz="2000" b="1" dirty="0">
                    <a:solidFill>
                      <a:srgbClr val="FF0000"/>
                    </a:solidFill>
                    <a:latin typeface="Times New Roman" pitchFamily="18" charset="0"/>
                  </a:rPr>
                  <a:t>E</a:t>
                </a:r>
                <a:r>
                  <a:rPr lang="en-US" sz="2000" b="1" baseline="-25000" dirty="0">
                    <a:solidFill>
                      <a:srgbClr val="FF0000"/>
                    </a:solidFill>
                    <a:latin typeface="Times New Roman" pitchFamily="18" charset="0"/>
                  </a:rPr>
                  <a:t>K</a:t>
                </a:r>
                <a:r>
                  <a:rPr lang="en-US" sz="2000" b="1" dirty="0">
                    <a:solidFill>
                      <a:srgbClr val="FF0000"/>
                    </a:solidFill>
                    <a:latin typeface="Times New Roman" pitchFamily="18" charset="0"/>
                  </a:rPr>
                  <a:t>&gt;25 eV</a:t>
                </a:r>
              </a:p>
            </p:txBody>
          </p:sp>
          <p:sp>
            <p:nvSpPr>
              <p:cNvPr id="32" name="Text Box 14"/>
              <p:cNvSpPr txBox="1">
                <a:spLocks noChangeArrowheads="1"/>
              </p:cNvSpPr>
              <p:nvPr/>
            </p:nvSpPr>
            <p:spPr bwMode="auto">
              <a:xfrm>
                <a:off x="1865" y="1104"/>
                <a:ext cx="881" cy="252"/>
              </a:xfrm>
              <a:prstGeom prst="rect">
                <a:avLst/>
              </a:prstGeom>
              <a:noFill/>
              <a:ln w="9525">
                <a:noFill/>
                <a:miter lim="800000"/>
                <a:headEnd/>
                <a:tailEnd/>
              </a:ln>
            </p:spPr>
            <p:txBody>
              <a:bodyPr wrap="none">
                <a:spAutoFit/>
              </a:bodyPr>
              <a:lstStyle/>
              <a:p>
                <a:r>
                  <a:rPr lang="en-US" sz="2000" b="1" dirty="0">
                    <a:solidFill>
                      <a:srgbClr val="FF0000"/>
                    </a:solidFill>
                    <a:latin typeface="Times New Roman" pitchFamily="18" charset="0"/>
                  </a:rPr>
                  <a:t>E</a:t>
                </a:r>
                <a:r>
                  <a:rPr lang="en-US" sz="2000" b="1" baseline="-25000" dirty="0">
                    <a:solidFill>
                      <a:srgbClr val="FF0000"/>
                    </a:solidFill>
                    <a:latin typeface="Times New Roman" pitchFamily="18" charset="0"/>
                  </a:rPr>
                  <a:t>K</a:t>
                </a:r>
                <a:r>
                  <a:rPr lang="en-US" sz="2000" b="1" dirty="0">
                    <a:solidFill>
                      <a:srgbClr val="FF0000"/>
                    </a:solidFill>
                    <a:latin typeface="Times New Roman" pitchFamily="18" charset="0"/>
                  </a:rPr>
                  <a:t> &gt; 5 </a:t>
                </a:r>
                <a:r>
                  <a:rPr lang="en-US" sz="2000" b="1" dirty="0" err="1">
                    <a:solidFill>
                      <a:srgbClr val="FF0000"/>
                    </a:solidFill>
                    <a:latin typeface="Times New Roman" pitchFamily="18" charset="0"/>
                  </a:rPr>
                  <a:t>keV</a:t>
                </a:r>
                <a:endParaRPr lang="en-US" sz="2000" b="1" dirty="0">
                  <a:solidFill>
                    <a:srgbClr val="FF0000"/>
                  </a:solidFill>
                  <a:latin typeface="Times New Roman" pitchFamily="18" charset="0"/>
                </a:endParaRPr>
              </a:p>
            </p:txBody>
          </p:sp>
          <p:grpSp>
            <p:nvGrpSpPr>
              <p:cNvPr id="33" name="Group 15"/>
              <p:cNvGrpSpPr>
                <a:grpSpLocks/>
              </p:cNvGrpSpPr>
              <p:nvPr/>
            </p:nvGrpSpPr>
            <p:grpSpPr bwMode="auto">
              <a:xfrm>
                <a:off x="2729" y="432"/>
                <a:ext cx="583" cy="576"/>
                <a:chOff x="4752" y="576"/>
                <a:chExt cx="583" cy="576"/>
              </a:xfrm>
            </p:grpSpPr>
            <p:sp>
              <p:nvSpPr>
                <p:cNvPr id="36" name="Line 16"/>
                <p:cNvSpPr>
                  <a:spLocks noChangeShapeType="1"/>
                </p:cNvSpPr>
                <p:nvPr/>
              </p:nvSpPr>
              <p:spPr bwMode="auto">
                <a:xfrm>
                  <a:off x="4800" y="576"/>
                  <a:ext cx="0" cy="576"/>
                </a:xfrm>
                <a:prstGeom prst="line">
                  <a:avLst/>
                </a:prstGeom>
                <a:noFill/>
                <a:ln w="9525">
                  <a:solidFill>
                    <a:schemeClr val="tx1"/>
                  </a:solidFill>
                  <a:round/>
                  <a:headEnd/>
                  <a:tailEnd/>
                </a:ln>
              </p:spPr>
              <p:txBody>
                <a:bodyPr/>
                <a:lstStyle/>
                <a:p>
                  <a:endParaRPr lang="en-US"/>
                </a:p>
              </p:txBody>
            </p:sp>
            <p:sp>
              <p:nvSpPr>
                <p:cNvPr id="37" name="Line 17"/>
                <p:cNvSpPr>
                  <a:spLocks noChangeShapeType="1"/>
                </p:cNvSpPr>
                <p:nvPr/>
              </p:nvSpPr>
              <p:spPr bwMode="auto">
                <a:xfrm>
                  <a:off x="5040" y="576"/>
                  <a:ext cx="0" cy="576"/>
                </a:xfrm>
                <a:prstGeom prst="line">
                  <a:avLst/>
                </a:prstGeom>
                <a:noFill/>
                <a:ln w="9525">
                  <a:solidFill>
                    <a:schemeClr val="tx1"/>
                  </a:solidFill>
                  <a:round/>
                  <a:headEnd/>
                  <a:tailEnd/>
                </a:ln>
              </p:spPr>
              <p:txBody>
                <a:bodyPr/>
                <a:lstStyle/>
                <a:p>
                  <a:endParaRPr lang="en-US"/>
                </a:p>
              </p:txBody>
            </p:sp>
            <p:sp>
              <p:nvSpPr>
                <p:cNvPr id="38" name="Line 18"/>
                <p:cNvSpPr>
                  <a:spLocks noChangeShapeType="1"/>
                </p:cNvSpPr>
                <p:nvPr/>
              </p:nvSpPr>
              <p:spPr bwMode="auto">
                <a:xfrm>
                  <a:off x="5280" y="576"/>
                  <a:ext cx="0" cy="576"/>
                </a:xfrm>
                <a:prstGeom prst="line">
                  <a:avLst/>
                </a:prstGeom>
                <a:noFill/>
                <a:ln w="9525">
                  <a:solidFill>
                    <a:schemeClr val="tx1"/>
                  </a:solidFill>
                  <a:round/>
                  <a:headEnd/>
                  <a:tailEnd/>
                </a:ln>
              </p:spPr>
              <p:txBody>
                <a:bodyPr/>
                <a:lstStyle/>
                <a:p>
                  <a:endParaRPr lang="en-US"/>
                </a:p>
              </p:txBody>
            </p:sp>
            <p:sp>
              <p:nvSpPr>
                <p:cNvPr id="39" name="Line 19"/>
                <p:cNvSpPr>
                  <a:spLocks noChangeShapeType="1"/>
                </p:cNvSpPr>
                <p:nvPr/>
              </p:nvSpPr>
              <p:spPr bwMode="auto">
                <a:xfrm>
                  <a:off x="4752" y="1104"/>
                  <a:ext cx="576" cy="0"/>
                </a:xfrm>
                <a:prstGeom prst="line">
                  <a:avLst/>
                </a:prstGeom>
                <a:noFill/>
                <a:ln w="9525">
                  <a:solidFill>
                    <a:schemeClr val="tx1"/>
                  </a:solidFill>
                  <a:round/>
                  <a:headEnd/>
                  <a:tailEnd/>
                </a:ln>
              </p:spPr>
              <p:txBody>
                <a:bodyPr/>
                <a:lstStyle/>
                <a:p>
                  <a:endParaRPr lang="en-US"/>
                </a:p>
              </p:txBody>
            </p:sp>
            <p:sp>
              <p:nvSpPr>
                <p:cNvPr id="40" name="Line 20"/>
                <p:cNvSpPr>
                  <a:spLocks noChangeShapeType="1"/>
                </p:cNvSpPr>
                <p:nvPr/>
              </p:nvSpPr>
              <p:spPr bwMode="auto">
                <a:xfrm>
                  <a:off x="4752" y="864"/>
                  <a:ext cx="576" cy="0"/>
                </a:xfrm>
                <a:prstGeom prst="line">
                  <a:avLst/>
                </a:prstGeom>
                <a:noFill/>
                <a:ln w="9525">
                  <a:solidFill>
                    <a:schemeClr val="tx1"/>
                  </a:solidFill>
                  <a:round/>
                  <a:headEnd/>
                  <a:tailEnd/>
                </a:ln>
              </p:spPr>
              <p:txBody>
                <a:bodyPr/>
                <a:lstStyle/>
                <a:p>
                  <a:endParaRPr lang="en-US"/>
                </a:p>
              </p:txBody>
            </p:sp>
            <p:sp>
              <p:nvSpPr>
                <p:cNvPr id="41" name="Line 21"/>
                <p:cNvSpPr>
                  <a:spLocks noChangeShapeType="1"/>
                </p:cNvSpPr>
                <p:nvPr/>
              </p:nvSpPr>
              <p:spPr bwMode="auto">
                <a:xfrm>
                  <a:off x="4752" y="624"/>
                  <a:ext cx="576" cy="0"/>
                </a:xfrm>
                <a:prstGeom prst="line">
                  <a:avLst/>
                </a:prstGeom>
                <a:noFill/>
                <a:ln w="9525">
                  <a:solidFill>
                    <a:schemeClr val="tx1"/>
                  </a:solidFill>
                  <a:round/>
                  <a:headEnd/>
                  <a:tailEnd/>
                </a:ln>
              </p:spPr>
              <p:txBody>
                <a:bodyPr/>
                <a:lstStyle/>
                <a:p>
                  <a:endParaRPr lang="en-US"/>
                </a:p>
              </p:txBody>
            </p:sp>
            <p:sp>
              <p:nvSpPr>
                <p:cNvPr id="42" name="Oval 22"/>
                <p:cNvSpPr>
                  <a:spLocks noChangeArrowheads="1"/>
                </p:cNvSpPr>
                <p:nvPr/>
              </p:nvSpPr>
              <p:spPr bwMode="auto">
                <a:xfrm>
                  <a:off x="5136" y="960"/>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43" name="Oval 23"/>
                <p:cNvSpPr>
                  <a:spLocks noChangeArrowheads="1"/>
                </p:cNvSpPr>
                <p:nvPr/>
              </p:nvSpPr>
              <p:spPr bwMode="auto">
                <a:xfrm>
                  <a:off x="5014" y="1079"/>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44" name="Oval 24"/>
                <p:cNvSpPr>
                  <a:spLocks noChangeArrowheads="1"/>
                </p:cNvSpPr>
                <p:nvPr/>
              </p:nvSpPr>
              <p:spPr bwMode="auto">
                <a:xfrm>
                  <a:off x="5014" y="601"/>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45" name="Oval 25"/>
                <p:cNvSpPr>
                  <a:spLocks noChangeArrowheads="1"/>
                </p:cNvSpPr>
                <p:nvPr/>
              </p:nvSpPr>
              <p:spPr bwMode="auto">
                <a:xfrm>
                  <a:off x="5254" y="601"/>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46" name="Oval 26"/>
                <p:cNvSpPr>
                  <a:spLocks noChangeArrowheads="1"/>
                </p:cNvSpPr>
                <p:nvPr/>
              </p:nvSpPr>
              <p:spPr bwMode="auto">
                <a:xfrm>
                  <a:off x="4773" y="601"/>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47" name="Oval 27"/>
                <p:cNvSpPr>
                  <a:spLocks noChangeArrowheads="1"/>
                </p:cNvSpPr>
                <p:nvPr/>
              </p:nvSpPr>
              <p:spPr bwMode="auto">
                <a:xfrm>
                  <a:off x="5263" y="841"/>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48" name="Oval 28"/>
                <p:cNvSpPr>
                  <a:spLocks noChangeArrowheads="1"/>
                </p:cNvSpPr>
                <p:nvPr/>
              </p:nvSpPr>
              <p:spPr bwMode="auto">
                <a:xfrm>
                  <a:off x="4773" y="839"/>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49" name="Oval 29"/>
                <p:cNvSpPr>
                  <a:spLocks noChangeArrowheads="1"/>
                </p:cNvSpPr>
                <p:nvPr/>
              </p:nvSpPr>
              <p:spPr bwMode="auto">
                <a:xfrm>
                  <a:off x="5256" y="1079"/>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0" name="Oval 30"/>
                <p:cNvSpPr>
                  <a:spLocks noChangeArrowheads="1"/>
                </p:cNvSpPr>
                <p:nvPr/>
              </p:nvSpPr>
              <p:spPr bwMode="auto">
                <a:xfrm>
                  <a:off x="4773" y="1079"/>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51" name="Freeform 31"/>
                <p:cNvSpPr>
                  <a:spLocks/>
                </p:cNvSpPr>
                <p:nvPr/>
              </p:nvSpPr>
              <p:spPr bwMode="auto">
                <a:xfrm>
                  <a:off x="5052" y="870"/>
                  <a:ext cx="84" cy="99"/>
                </a:xfrm>
                <a:custGeom>
                  <a:avLst/>
                  <a:gdLst>
                    <a:gd name="T0" fmla="*/ 0 w 84"/>
                    <a:gd name="T1" fmla="*/ 0 h 99"/>
                    <a:gd name="T2" fmla="*/ 18 w 84"/>
                    <a:gd name="T3" fmla="*/ 48 h 99"/>
                    <a:gd name="T4" fmla="*/ 84 w 84"/>
                    <a:gd name="T5" fmla="*/ 96 h 99"/>
                    <a:gd name="T6" fmla="*/ 0 60000 65536"/>
                    <a:gd name="T7" fmla="*/ 0 60000 65536"/>
                    <a:gd name="T8" fmla="*/ 0 60000 65536"/>
                    <a:gd name="T9" fmla="*/ 0 w 84"/>
                    <a:gd name="T10" fmla="*/ 0 h 99"/>
                    <a:gd name="T11" fmla="*/ 84 w 84"/>
                    <a:gd name="T12" fmla="*/ 99 h 99"/>
                  </a:gdLst>
                  <a:ahLst/>
                  <a:cxnLst>
                    <a:cxn ang="T6">
                      <a:pos x="T0" y="T1"/>
                    </a:cxn>
                    <a:cxn ang="T7">
                      <a:pos x="T2" y="T3"/>
                    </a:cxn>
                    <a:cxn ang="T8">
                      <a:pos x="T4" y="T5"/>
                    </a:cxn>
                  </a:cxnLst>
                  <a:rect l="T9" t="T10" r="T11" b="T12"/>
                  <a:pathLst>
                    <a:path w="84" h="99">
                      <a:moveTo>
                        <a:pt x="0" y="0"/>
                      </a:moveTo>
                      <a:cubicBezTo>
                        <a:pt x="48" y="10"/>
                        <a:pt x="31" y="8"/>
                        <a:pt x="18" y="48"/>
                      </a:cubicBezTo>
                      <a:cubicBezTo>
                        <a:pt x="35" y="99"/>
                        <a:pt x="84" y="39"/>
                        <a:pt x="84" y="96"/>
                      </a:cubicBezTo>
                    </a:path>
                  </a:pathLst>
                </a:custGeom>
                <a:noFill/>
                <a:ln w="9525">
                  <a:solidFill>
                    <a:schemeClr val="tx1"/>
                  </a:solidFill>
                  <a:round/>
                  <a:headEnd/>
                  <a:tailEnd type="triangle" w="sm" len="sm"/>
                </a:ln>
              </p:spPr>
              <p:txBody>
                <a:bodyPr/>
                <a:lstStyle/>
                <a:p>
                  <a:endParaRPr lang="en-US"/>
                </a:p>
              </p:txBody>
            </p:sp>
            <p:sp>
              <p:nvSpPr>
                <p:cNvPr id="52" name="Oval 32"/>
                <p:cNvSpPr>
                  <a:spLocks noChangeArrowheads="1"/>
                </p:cNvSpPr>
                <p:nvPr/>
              </p:nvSpPr>
              <p:spPr bwMode="auto">
                <a:xfrm>
                  <a:off x="5000" y="825"/>
                  <a:ext cx="70" cy="71"/>
                </a:xfrm>
                <a:prstGeom prst="ellipse">
                  <a:avLst/>
                </a:prstGeom>
                <a:solidFill>
                  <a:schemeClr val="bg1"/>
                </a:solidFill>
                <a:ln w="9525">
                  <a:solidFill>
                    <a:schemeClr val="tx1"/>
                  </a:solidFill>
                  <a:round/>
                  <a:headEnd/>
                  <a:tailEnd/>
                </a:ln>
              </p:spPr>
              <p:txBody>
                <a:bodyPr wrap="none" anchor="ctr"/>
                <a:lstStyle/>
                <a:p>
                  <a:endParaRPr lang="en-US"/>
                </a:p>
              </p:txBody>
            </p:sp>
            <p:sp>
              <p:nvSpPr>
                <p:cNvPr id="53" name="Text Box 33"/>
                <p:cNvSpPr txBox="1">
                  <a:spLocks noChangeArrowheads="1"/>
                </p:cNvSpPr>
                <p:nvPr/>
              </p:nvSpPr>
              <p:spPr bwMode="auto">
                <a:xfrm>
                  <a:off x="4848" y="663"/>
                  <a:ext cx="208" cy="212"/>
                </a:xfrm>
                <a:prstGeom prst="rect">
                  <a:avLst/>
                </a:prstGeom>
                <a:noFill/>
                <a:ln w="9525">
                  <a:noFill/>
                  <a:miter lim="800000"/>
                  <a:headEnd/>
                  <a:tailEnd/>
                </a:ln>
              </p:spPr>
              <p:txBody>
                <a:bodyPr wrap="none">
                  <a:spAutoFit/>
                </a:bodyPr>
                <a:lstStyle/>
                <a:p>
                  <a:pPr eaLnBrk="1" hangingPunct="1"/>
                  <a:r>
                    <a:rPr lang="en-US" sz="1600" b="1">
                      <a:solidFill>
                        <a:srgbClr val="FF0000"/>
                      </a:solidFill>
                      <a:latin typeface="Times New Roman" pitchFamily="18" charset="0"/>
                    </a:rPr>
                    <a:t>V</a:t>
                  </a:r>
                </a:p>
              </p:txBody>
            </p:sp>
            <p:sp>
              <p:nvSpPr>
                <p:cNvPr id="54" name="Text Box 34"/>
                <p:cNvSpPr txBox="1">
                  <a:spLocks noChangeArrowheads="1"/>
                </p:cNvSpPr>
                <p:nvPr/>
              </p:nvSpPr>
              <p:spPr bwMode="auto">
                <a:xfrm>
                  <a:off x="5169" y="912"/>
                  <a:ext cx="166" cy="212"/>
                </a:xfrm>
                <a:prstGeom prst="rect">
                  <a:avLst/>
                </a:prstGeom>
                <a:noFill/>
                <a:ln w="9525">
                  <a:noFill/>
                  <a:miter lim="800000"/>
                  <a:headEnd/>
                  <a:tailEnd/>
                </a:ln>
              </p:spPr>
              <p:txBody>
                <a:bodyPr wrap="none">
                  <a:spAutoFit/>
                </a:bodyPr>
                <a:lstStyle/>
                <a:p>
                  <a:pPr eaLnBrk="1" hangingPunct="1"/>
                  <a:r>
                    <a:rPr lang="en-US" sz="1600" b="1">
                      <a:solidFill>
                        <a:srgbClr val="FF0000"/>
                      </a:solidFill>
                      <a:latin typeface="Times New Roman" pitchFamily="18" charset="0"/>
                    </a:rPr>
                    <a:t>I</a:t>
                  </a:r>
                </a:p>
              </p:txBody>
            </p:sp>
          </p:grpSp>
          <p:sp>
            <p:nvSpPr>
              <p:cNvPr id="34" name="Line 35"/>
              <p:cNvSpPr>
                <a:spLocks noChangeShapeType="1"/>
              </p:cNvSpPr>
              <p:nvPr/>
            </p:nvSpPr>
            <p:spPr bwMode="auto">
              <a:xfrm>
                <a:off x="3936" y="720"/>
                <a:ext cx="288" cy="0"/>
              </a:xfrm>
              <a:prstGeom prst="line">
                <a:avLst/>
              </a:prstGeom>
              <a:noFill/>
              <a:ln w="15875">
                <a:solidFill>
                  <a:schemeClr val="tx1"/>
                </a:solidFill>
                <a:round/>
                <a:headEnd/>
                <a:tailEnd type="triangle" w="med" len="med"/>
              </a:ln>
            </p:spPr>
            <p:txBody>
              <a:bodyPr/>
              <a:lstStyle/>
              <a:p>
                <a:endParaRPr lang="en-US"/>
              </a:p>
            </p:txBody>
          </p:sp>
          <p:sp>
            <p:nvSpPr>
              <p:cNvPr id="35" name="Line 36"/>
              <p:cNvSpPr>
                <a:spLocks noChangeShapeType="1"/>
              </p:cNvSpPr>
              <p:nvPr/>
            </p:nvSpPr>
            <p:spPr bwMode="auto">
              <a:xfrm>
                <a:off x="1440" y="864"/>
                <a:ext cx="384" cy="336"/>
              </a:xfrm>
              <a:prstGeom prst="line">
                <a:avLst/>
              </a:prstGeom>
              <a:noFill/>
              <a:ln w="15875">
                <a:solidFill>
                  <a:schemeClr val="tx1"/>
                </a:solidFill>
                <a:round/>
                <a:headEnd/>
                <a:tailEnd type="triangle" w="med" len="med"/>
              </a:ln>
            </p:spPr>
            <p:txBody>
              <a:bodyPr/>
              <a:lstStyle/>
              <a:p>
                <a:endParaRPr lang="en-US"/>
              </a:p>
            </p:txBody>
          </p:sp>
        </p:grpSp>
      </p:grpSp>
    </p:spTree>
    <p:extLst>
      <p:ext uri="{BB962C8B-B14F-4D97-AF65-F5344CB8AC3E}">
        <p14:creationId xmlns:p14="http://schemas.microsoft.com/office/powerpoint/2010/main" val="21699407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NIEL – Non Ionizing Energy Loss</a:t>
            </a:r>
            <a:endParaRPr lang="en-GB" sz="3200" dirty="0"/>
          </a:p>
        </p:txBody>
      </p:sp>
      <p:sp>
        <p:nvSpPr>
          <p:cNvPr id="3" name="Content Placeholder 2"/>
          <p:cNvSpPr>
            <a:spLocks noGrp="1"/>
          </p:cNvSpPr>
          <p:nvPr>
            <p:ph idx="1"/>
          </p:nvPr>
        </p:nvSpPr>
        <p:spPr>
          <a:xfrm>
            <a:off x="1715070" y="972923"/>
            <a:ext cx="4145967" cy="5754579"/>
          </a:xfrm>
          <a:ln>
            <a:noFill/>
          </a:ln>
        </p:spPr>
        <p:txBody>
          <a:bodyPr>
            <a:normAutofit fontScale="85000" lnSpcReduction="20000"/>
          </a:bodyPr>
          <a:lstStyle/>
          <a:p>
            <a:pPr>
              <a:lnSpc>
                <a:spcPct val="110000"/>
              </a:lnSpc>
            </a:pPr>
            <a:r>
              <a:rPr lang="en-US" sz="2100" dirty="0"/>
              <a:t>Displacement Damage Function</a:t>
            </a:r>
          </a:p>
          <a:p>
            <a:pPr marL="361950" lvl="1" indent="-184150">
              <a:lnSpc>
                <a:spcPct val="110000"/>
              </a:lnSpc>
            </a:pPr>
            <a:r>
              <a:rPr lang="en-GB" sz="1900" dirty="0"/>
              <a:t>Normalization of radiation fields to </a:t>
            </a:r>
            <a:br>
              <a:rPr lang="en-GB" sz="1900" dirty="0"/>
            </a:br>
            <a:r>
              <a:rPr lang="en-GB" sz="1900" dirty="0"/>
              <a:t>1 MeV neutron equivalent damage (</a:t>
            </a:r>
            <a:r>
              <a:rPr lang="en-GB" sz="1900" dirty="0" err="1"/>
              <a:t>n</a:t>
            </a:r>
            <a:r>
              <a:rPr lang="en-GB" sz="1900" baseline="-25000" dirty="0" err="1"/>
              <a:t>eq</a:t>
            </a:r>
            <a:r>
              <a:rPr lang="en-GB" sz="1900" dirty="0"/>
              <a:t>)</a:t>
            </a:r>
          </a:p>
          <a:p>
            <a:pPr lvl="1">
              <a:lnSpc>
                <a:spcPct val="110000"/>
              </a:lnSpc>
            </a:pPr>
            <a:endParaRPr lang="en-US" sz="1800" dirty="0"/>
          </a:p>
          <a:p>
            <a:pPr lvl="1">
              <a:lnSpc>
                <a:spcPct val="110000"/>
              </a:lnSpc>
            </a:pPr>
            <a:endParaRPr lang="en-US" sz="1800" dirty="0"/>
          </a:p>
          <a:p>
            <a:pPr lvl="1">
              <a:lnSpc>
                <a:spcPct val="110000"/>
              </a:lnSpc>
            </a:pPr>
            <a:endParaRPr lang="en-US" sz="1800" dirty="0"/>
          </a:p>
          <a:p>
            <a:pPr lvl="1">
              <a:lnSpc>
                <a:spcPct val="110000"/>
              </a:lnSpc>
            </a:pPr>
            <a:endParaRPr lang="en-US" sz="1800" dirty="0"/>
          </a:p>
          <a:p>
            <a:pPr lvl="1">
              <a:lnSpc>
                <a:spcPct val="110000"/>
              </a:lnSpc>
            </a:pPr>
            <a:endParaRPr lang="en-US" sz="1800" dirty="0"/>
          </a:p>
          <a:p>
            <a:pPr lvl="1">
              <a:lnSpc>
                <a:spcPct val="110000"/>
              </a:lnSpc>
            </a:pPr>
            <a:endParaRPr lang="en-US" sz="1800" dirty="0"/>
          </a:p>
          <a:p>
            <a:pPr lvl="1">
              <a:lnSpc>
                <a:spcPct val="110000"/>
              </a:lnSpc>
            </a:pPr>
            <a:endParaRPr lang="en-GB" sz="1800" dirty="0"/>
          </a:p>
          <a:p>
            <a:pPr>
              <a:lnSpc>
                <a:spcPct val="110000"/>
              </a:lnSpc>
            </a:pPr>
            <a:r>
              <a:rPr lang="en-GB" sz="2100" b="1" dirty="0"/>
              <a:t>NIEL Hypothesis</a:t>
            </a:r>
            <a:r>
              <a:rPr lang="en-GB" sz="2100" dirty="0"/>
              <a:t>:</a:t>
            </a:r>
          </a:p>
          <a:p>
            <a:pPr marL="361950" lvl="1" indent="-184150">
              <a:lnSpc>
                <a:spcPct val="110000"/>
              </a:lnSpc>
            </a:pPr>
            <a:r>
              <a:rPr lang="en-GB" sz="1900" dirty="0"/>
              <a:t>Assumption: NIEL scaling</a:t>
            </a:r>
            <a:br>
              <a:rPr lang="en-GB" sz="1900" dirty="0"/>
            </a:br>
            <a:r>
              <a:rPr lang="en-GB" sz="1900" dirty="0"/>
              <a:t>of damage parameters</a:t>
            </a:r>
          </a:p>
          <a:p>
            <a:pPr marL="361950" lvl="1" indent="-184150">
              <a:lnSpc>
                <a:spcPct val="110000"/>
              </a:lnSpc>
            </a:pPr>
            <a:r>
              <a:rPr lang="en-GB" sz="1900" dirty="0"/>
              <a:t>Applied to predict damage</a:t>
            </a:r>
            <a:br>
              <a:rPr lang="en-GB" sz="1900" dirty="0"/>
            </a:br>
            <a:r>
              <a:rPr lang="en-GB" sz="1900" dirty="0"/>
              <a:t>of radiation fields in HEP</a:t>
            </a:r>
          </a:p>
          <a:p>
            <a:pPr marL="361950" lvl="1" indent="-184150">
              <a:lnSpc>
                <a:spcPct val="110000"/>
              </a:lnSpc>
            </a:pPr>
            <a:r>
              <a:rPr lang="en-GB" sz="1900" b="1" dirty="0"/>
              <a:t>NIEL violation </a:t>
            </a:r>
            <a:r>
              <a:rPr lang="en-GB" sz="1900" dirty="0"/>
              <a:t>observed:</a:t>
            </a:r>
          </a:p>
          <a:p>
            <a:pPr lvl="2">
              <a:lnSpc>
                <a:spcPct val="110000"/>
              </a:lnSpc>
            </a:pPr>
            <a:r>
              <a:rPr lang="en-GB" sz="1600" dirty="0"/>
              <a:t>Material dependence</a:t>
            </a:r>
          </a:p>
          <a:p>
            <a:pPr lvl="2">
              <a:lnSpc>
                <a:spcPct val="110000"/>
              </a:lnSpc>
            </a:pPr>
            <a:r>
              <a:rPr lang="en-GB" sz="1600" dirty="0"/>
              <a:t>Proton vs. neutron damage</a:t>
            </a:r>
          </a:p>
          <a:p>
            <a:pPr lvl="2">
              <a:lnSpc>
                <a:spcPct val="110000"/>
              </a:lnSpc>
            </a:pPr>
            <a:r>
              <a:rPr lang="en-GB" sz="1600" dirty="0"/>
              <a:t>…</a:t>
            </a:r>
          </a:p>
          <a:p>
            <a:pPr lvl="2">
              <a:lnSpc>
                <a:spcPct val="110000"/>
              </a:lnSpc>
            </a:pPr>
            <a:r>
              <a:rPr lang="en-US" sz="1600" dirty="0"/>
              <a:t>Acceptor removal ?</a:t>
            </a:r>
            <a:endParaRPr lang="en-GB" sz="1600" dirty="0"/>
          </a:p>
          <a:p>
            <a:pPr marL="266700" lvl="1" indent="0">
              <a:buNone/>
            </a:pPr>
            <a:br>
              <a:rPr lang="en-GB" sz="1800" dirty="0">
                <a:latin typeface="Symbol" panose="05050102010706020507" pitchFamily="18" charset="2"/>
              </a:rPr>
            </a:br>
            <a:endParaRPr lang="en-GB"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67</a:t>
            </a:fld>
            <a:endParaRPr lang="en-US" dirty="0"/>
          </a:p>
        </p:txBody>
      </p:sp>
      <p:sp>
        <p:nvSpPr>
          <p:cNvPr id="9" name="TextBox 8"/>
          <p:cNvSpPr txBox="1"/>
          <p:nvPr/>
        </p:nvSpPr>
        <p:spPr>
          <a:xfrm rot="16200000">
            <a:off x="9232455" y="2461662"/>
            <a:ext cx="2523633" cy="251523"/>
          </a:xfrm>
          <a:prstGeom prst="rect">
            <a:avLst/>
          </a:prstGeom>
          <a:noFill/>
        </p:spPr>
        <p:txBody>
          <a:bodyPr wrap="square" rtlCol="0">
            <a:spAutoFit/>
          </a:bodyPr>
          <a:lstStyle/>
          <a:p>
            <a:r>
              <a:rPr lang="en-GB" sz="1000" dirty="0"/>
              <a:t>[Data: </a:t>
            </a:r>
            <a:r>
              <a:rPr lang="en-GB" sz="1000" dirty="0" err="1"/>
              <a:t>A.Vasilescu</a:t>
            </a:r>
            <a:r>
              <a:rPr lang="en-GB" sz="1000" dirty="0"/>
              <a:t> and </a:t>
            </a:r>
            <a:r>
              <a:rPr lang="en-GB" sz="1000" dirty="0" err="1"/>
              <a:t>G.Lindstroem</a:t>
            </a:r>
            <a:r>
              <a:rPr lang="en-GB" sz="1000" dirty="0"/>
              <a:t>]</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4547" y="972923"/>
            <a:ext cx="4434057" cy="2956038"/>
          </a:xfrm>
          <a:prstGeom prst="rect">
            <a:avLst/>
          </a:prstGeom>
          <a:solidFill>
            <a:schemeClr val="bg1"/>
          </a:solidFill>
          <a:ln w="28575">
            <a:solidFill>
              <a:schemeClr val="tx1"/>
            </a:solidFill>
            <a:miter lim="800000"/>
            <a:headEnd/>
            <a:tailEnd/>
          </a:ln>
        </p:spPr>
      </p:pic>
      <p:grpSp>
        <p:nvGrpSpPr>
          <p:cNvPr id="26" name="Group 25"/>
          <p:cNvGrpSpPr/>
          <p:nvPr/>
        </p:nvGrpSpPr>
        <p:grpSpPr>
          <a:xfrm>
            <a:off x="8661620" y="1118496"/>
            <a:ext cx="1958412" cy="2599733"/>
            <a:chOff x="7137620" y="1098023"/>
            <a:chExt cx="1958412" cy="2599733"/>
          </a:xfrm>
        </p:grpSpPr>
        <p:sp>
          <p:nvSpPr>
            <p:cNvPr id="16" name="Line 6"/>
            <p:cNvSpPr>
              <a:spLocks noChangeShapeType="1"/>
            </p:cNvSpPr>
            <p:nvPr/>
          </p:nvSpPr>
          <p:spPr bwMode="auto">
            <a:xfrm>
              <a:off x="7281635" y="2150773"/>
              <a:ext cx="1341150" cy="16813"/>
            </a:xfrm>
            <a:prstGeom prst="line">
              <a:avLst/>
            </a:prstGeom>
            <a:noFill/>
            <a:ln w="15875" cap="rnd">
              <a:solidFill>
                <a:schemeClr val="tx1"/>
              </a:solidFill>
              <a:prstDash val="sysDot"/>
              <a:round/>
              <a:headEnd/>
              <a:tailEnd/>
            </a:ln>
          </p:spPr>
          <p:txBody>
            <a:bodyPr anchor="ctr"/>
            <a:lstStyle/>
            <a:p>
              <a:endParaRPr lang="en-US"/>
            </a:p>
          </p:txBody>
        </p:sp>
        <p:sp>
          <p:nvSpPr>
            <p:cNvPr id="17" name="Text Box 12"/>
            <p:cNvSpPr txBox="1">
              <a:spLocks noChangeArrowheads="1"/>
            </p:cNvSpPr>
            <p:nvPr/>
          </p:nvSpPr>
          <p:spPr bwMode="auto">
            <a:xfrm>
              <a:off x="8553173" y="1968183"/>
              <a:ext cx="542859" cy="400110"/>
            </a:xfrm>
            <a:prstGeom prst="rect">
              <a:avLst/>
            </a:prstGeom>
            <a:noFill/>
            <a:ln w="3175" cap="rnd">
              <a:noFill/>
              <a:prstDash val="sysDot"/>
              <a:miter lim="800000"/>
              <a:headEnd/>
              <a:tailEnd/>
            </a:ln>
          </p:spPr>
          <p:txBody>
            <a:bodyPr>
              <a:spAutoFit/>
            </a:bodyPr>
            <a:lstStyle/>
            <a:p>
              <a:pPr>
                <a:spcBef>
                  <a:spcPct val="50000"/>
                </a:spcBef>
              </a:pPr>
              <a:r>
                <a:rPr lang="en-US" sz="2000" dirty="0"/>
                <a:t>1</a:t>
              </a:r>
            </a:p>
          </p:txBody>
        </p:sp>
        <p:sp>
          <p:nvSpPr>
            <p:cNvPr id="18" name="Line 5"/>
            <p:cNvSpPr>
              <a:spLocks noChangeShapeType="1"/>
            </p:cNvSpPr>
            <p:nvPr/>
          </p:nvSpPr>
          <p:spPr bwMode="auto">
            <a:xfrm flipH="1">
              <a:off x="7542663" y="1435808"/>
              <a:ext cx="1" cy="2261948"/>
            </a:xfrm>
            <a:prstGeom prst="line">
              <a:avLst/>
            </a:prstGeom>
            <a:noFill/>
            <a:ln w="19050" cap="rnd">
              <a:solidFill>
                <a:schemeClr val="tx1"/>
              </a:solidFill>
              <a:prstDash val="sysDot"/>
              <a:round/>
              <a:headEnd/>
              <a:tailEnd/>
            </a:ln>
          </p:spPr>
          <p:txBody>
            <a:bodyPr anchor="ctr"/>
            <a:lstStyle/>
            <a:p>
              <a:endParaRPr lang="en-US"/>
            </a:p>
          </p:txBody>
        </p:sp>
        <p:sp>
          <p:nvSpPr>
            <p:cNvPr id="19" name="Text Box 12"/>
            <p:cNvSpPr txBox="1">
              <a:spLocks noChangeArrowheads="1"/>
            </p:cNvSpPr>
            <p:nvPr/>
          </p:nvSpPr>
          <p:spPr bwMode="auto">
            <a:xfrm>
              <a:off x="7137620" y="1098023"/>
              <a:ext cx="916730" cy="369332"/>
            </a:xfrm>
            <a:prstGeom prst="rect">
              <a:avLst/>
            </a:prstGeom>
            <a:noFill/>
            <a:ln w="3175" cap="rnd">
              <a:noFill/>
              <a:prstDash val="sysDot"/>
              <a:miter lim="800000"/>
              <a:headEnd/>
              <a:tailEnd/>
            </a:ln>
          </p:spPr>
          <p:txBody>
            <a:bodyPr wrap="square">
              <a:spAutoFit/>
            </a:bodyPr>
            <a:lstStyle/>
            <a:p>
              <a:pPr>
                <a:spcBef>
                  <a:spcPct val="50000"/>
                </a:spcBef>
              </a:pPr>
              <a:r>
                <a:rPr lang="en-US" dirty="0"/>
                <a:t>1 MeV</a:t>
              </a:r>
            </a:p>
          </p:txBody>
        </p:sp>
      </p:grpSp>
      <mc:AlternateContent xmlns:mc="http://schemas.openxmlformats.org/markup-compatibility/2006" xmlns:a14="http://schemas.microsoft.com/office/drawing/2010/main">
        <mc:Choice Requires="a14">
          <p:sp>
            <p:nvSpPr>
              <p:cNvPr id="20" name="TextBox 19"/>
              <p:cNvSpPr txBox="1"/>
              <p:nvPr/>
            </p:nvSpPr>
            <p:spPr>
              <a:xfrm>
                <a:off x="3006093" y="1854400"/>
                <a:ext cx="1614089" cy="390748"/>
              </a:xfrm>
              <a:prstGeom prst="rect">
                <a:avLst/>
              </a:prstGeom>
              <a:noFill/>
            </p:spPr>
            <p:txBody>
              <a:bodyPr wrap="square" rtlCol="0">
                <a:spAutoFit/>
              </a:bodyPr>
              <a:lstStyle/>
              <a:p>
                <a14:m>
                  <m:oMath xmlns:m="http://schemas.openxmlformats.org/officeDocument/2006/math">
                    <m:sSub>
                      <m:sSubPr>
                        <m:ctrlPr>
                          <a:rPr lang="el-GR" i="1">
                            <a:latin typeface="Cambria Math" panose="02040503050406030204" pitchFamily="18" charset="0"/>
                            <a:ea typeface="Cambria Math"/>
                          </a:rPr>
                        </m:ctrlPr>
                      </m:sSubPr>
                      <m:e>
                        <m:r>
                          <m:rPr>
                            <m:sty m:val="p"/>
                          </m:rPr>
                          <a:rPr lang="el-GR" i="1">
                            <a:latin typeface="Cambria Math"/>
                            <a:ea typeface="Cambria Math"/>
                          </a:rPr>
                          <m:t>Φ</m:t>
                        </m:r>
                      </m:e>
                      <m:sub>
                        <m:r>
                          <a:rPr lang="en-US" i="1">
                            <a:latin typeface="Cambria Math"/>
                            <a:ea typeface="Cambria Math"/>
                          </a:rPr>
                          <m:t>𝑒𝑞</m:t>
                        </m:r>
                      </m:sub>
                    </m:sSub>
                    <m:r>
                      <a:rPr lang="en-US" i="1">
                        <a:latin typeface="Cambria Math"/>
                        <a:ea typeface="Cambria Math"/>
                      </a:rPr>
                      <m:t>=</m:t>
                    </m:r>
                  </m:oMath>
                </a14:m>
                <a:r>
                  <a:rPr lang="el-GR" dirty="0">
                    <a:ea typeface="Cambria Math"/>
                  </a:rPr>
                  <a:t> </a:t>
                </a:r>
                <a14:m>
                  <m:oMath xmlns:m="http://schemas.openxmlformats.org/officeDocument/2006/math">
                    <m:sSub>
                      <m:sSubPr>
                        <m:ctrlPr>
                          <a:rPr lang="el-GR" i="1">
                            <a:latin typeface="Cambria Math" panose="02040503050406030204" pitchFamily="18" charset="0"/>
                            <a:ea typeface="Cambria Math"/>
                          </a:rPr>
                        </m:ctrlPr>
                      </m:sSubPr>
                      <m:e>
                        <m:sSub>
                          <m:sSubPr>
                            <m:ctrlPr>
                              <a:rPr lang="el-GR" i="1">
                                <a:latin typeface="Cambria Math" panose="02040503050406030204" pitchFamily="18" charset="0"/>
                                <a:ea typeface="Cambria Math"/>
                              </a:rPr>
                            </m:ctrlPr>
                          </m:sSubPr>
                          <m:e>
                            <m:r>
                              <a:rPr lang="el-GR" i="1">
                                <a:latin typeface="Cambria Math"/>
                                <a:ea typeface="Cambria Math"/>
                              </a:rPr>
                              <m:t>𝜅</m:t>
                            </m:r>
                          </m:e>
                          <m:sub>
                            <m:r>
                              <a:rPr lang="en-US" i="1">
                                <a:latin typeface="Cambria Math"/>
                                <a:ea typeface="Cambria Math"/>
                              </a:rPr>
                              <m:t>𝑥</m:t>
                            </m:r>
                            <m:r>
                              <a:rPr lang="en-US" i="1">
                                <a:latin typeface="Cambria Math"/>
                                <a:ea typeface="Cambria Math"/>
                              </a:rPr>
                              <m:t> </m:t>
                            </m:r>
                          </m:sub>
                        </m:sSub>
                        <m:r>
                          <m:rPr>
                            <m:sty m:val="p"/>
                          </m:rPr>
                          <a:rPr lang="el-GR" i="1">
                            <a:latin typeface="Cambria Math"/>
                            <a:ea typeface="Cambria Math"/>
                          </a:rPr>
                          <m:t>Φ</m:t>
                        </m:r>
                      </m:e>
                      <m:sub>
                        <m:r>
                          <a:rPr lang="en-US" i="1">
                            <a:latin typeface="Cambria Math"/>
                            <a:ea typeface="Cambria Math"/>
                          </a:rPr>
                          <m:t>𝑥</m:t>
                        </m:r>
                      </m:sub>
                    </m:sSub>
                  </m:oMath>
                </a14:m>
                <a:endParaRPr lang="en-GB" dirty="0"/>
              </a:p>
            </p:txBody>
          </p:sp>
        </mc:Choice>
        <mc:Fallback xmlns="">
          <p:sp>
            <p:nvSpPr>
              <p:cNvPr id="20" name="TextBox 19"/>
              <p:cNvSpPr txBox="1">
                <a:spLocks noRot="1" noChangeAspect="1" noMove="1" noResize="1" noEditPoints="1" noAdjustHandles="1" noChangeArrowheads="1" noChangeShapeType="1" noTextEdit="1"/>
              </p:cNvSpPr>
              <p:nvPr/>
            </p:nvSpPr>
            <p:spPr>
              <a:xfrm>
                <a:off x="3006093" y="1854400"/>
                <a:ext cx="1614089" cy="390748"/>
              </a:xfrm>
              <a:prstGeom prst="rect">
                <a:avLst/>
              </a:prstGeom>
              <a:blipFill>
                <a:blip r:embed="rId4"/>
                <a:stretch>
                  <a:fillRect b="-46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574916" y="2248003"/>
                <a:ext cx="3209117" cy="1773371"/>
              </a:xfrm>
              <a:prstGeom prst="rect">
                <a:avLst/>
              </a:prstGeom>
              <a:noFill/>
            </p:spPr>
            <p:txBody>
              <a:bodyPr wrap="square" rtlCol="0">
                <a:spAutoFit/>
              </a:bodyPr>
              <a:lstStyle/>
              <a:p>
                <a14:m>
                  <m:oMath xmlns:m="http://schemas.openxmlformats.org/officeDocument/2006/math">
                    <m:sSub>
                      <m:sSubPr>
                        <m:ctrlPr>
                          <a:rPr lang="el-GR" sz="1400" i="1">
                            <a:latin typeface="Cambria Math" panose="02040503050406030204" pitchFamily="18" charset="0"/>
                            <a:ea typeface="Cambria Math"/>
                          </a:rPr>
                        </m:ctrlPr>
                      </m:sSubPr>
                      <m:e>
                        <m:r>
                          <a:rPr lang="el-GR" sz="1400" i="1">
                            <a:latin typeface="Cambria Math"/>
                            <a:ea typeface="Cambria Math"/>
                          </a:rPr>
                          <m:t>𝜅</m:t>
                        </m:r>
                      </m:e>
                      <m:sub>
                        <m:r>
                          <a:rPr lang="en-US" sz="1400" i="1">
                            <a:latin typeface="Cambria Math"/>
                            <a:ea typeface="Cambria Math"/>
                          </a:rPr>
                          <m:t>𝑝</m:t>
                        </m:r>
                        <m:r>
                          <a:rPr lang="en-US" sz="1400" i="1">
                            <a:latin typeface="Cambria Math"/>
                            <a:ea typeface="Cambria Math"/>
                          </a:rPr>
                          <m:t> </m:t>
                        </m:r>
                      </m:sub>
                    </m:sSub>
                    <m:r>
                      <a:rPr lang="en-US" sz="1400" i="1">
                        <a:latin typeface="Cambria Math"/>
                        <a:ea typeface="Cambria Math"/>
                      </a:rPr>
                      <m:t>=</m:t>
                    </m:r>
                  </m:oMath>
                </a14:m>
                <a:r>
                  <a:rPr lang="en-US" sz="1400" i="1" dirty="0">
                    <a:ea typeface="Cambria Math"/>
                  </a:rPr>
                  <a:t> </a:t>
                </a:r>
                <a:r>
                  <a:rPr lang="en-US" sz="1400" dirty="0">
                    <a:ea typeface="Cambria Math"/>
                  </a:rPr>
                  <a:t>0.62 (23 GeV protons)</a:t>
                </a:r>
              </a:p>
              <a:p>
                <a14:m>
                  <m:oMath xmlns:m="http://schemas.openxmlformats.org/officeDocument/2006/math">
                    <m:sSub>
                      <m:sSubPr>
                        <m:ctrlPr>
                          <a:rPr lang="el-GR" sz="1400" i="1">
                            <a:latin typeface="Cambria Math" panose="02040503050406030204" pitchFamily="18" charset="0"/>
                            <a:ea typeface="Cambria Math"/>
                          </a:rPr>
                        </m:ctrlPr>
                      </m:sSubPr>
                      <m:e>
                        <m:r>
                          <a:rPr lang="el-GR" sz="1400" i="1">
                            <a:latin typeface="Cambria Math"/>
                            <a:ea typeface="Cambria Math"/>
                          </a:rPr>
                          <m:t>𝜅</m:t>
                        </m:r>
                      </m:e>
                      <m:sub>
                        <m:r>
                          <a:rPr lang="en-US" sz="1400" i="1">
                            <a:latin typeface="Cambria Math"/>
                            <a:ea typeface="Cambria Math"/>
                          </a:rPr>
                          <m:t>𝑝</m:t>
                        </m:r>
                        <m:r>
                          <a:rPr lang="en-US" sz="1400" i="1">
                            <a:latin typeface="Cambria Math"/>
                            <a:ea typeface="Cambria Math"/>
                          </a:rPr>
                          <m:t> </m:t>
                        </m:r>
                      </m:sub>
                    </m:sSub>
                    <m:r>
                      <a:rPr lang="en-US" sz="1400" i="1">
                        <a:latin typeface="Cambria Math"/>
                        <a:ea typeface="Cambria Math"/>
                      </a:rPr>
                      <m:t>=</m:t>
                    </m:r>
                  </m:oMath>
                </a14:m>
                <a:r>
                  <a:rPr lang="en-US" sz="1400" dirty="0">
                    <a:ea typeface="Cambria Math"/>
                  </a:rPr>
                  <a:t> 1.85 (26 MeV protons)</a:t>
                </a:r>
              </a:p>
              <a:p>
                <a14:m>
                  <m:oMath xmlns:m="http://schemas.openxmlformats.org/officeDocument/2006/math">
                    <m:sSub>
                      <m:sSubPr>
                        <m:ctrlPr>
                          <a:rPr lang="el-GR" sz="1400" i="1">
                            <a:latin typeface="Cambria Math" panose="02040503050406030204" pitchFamily="18" charset="0"/>
                            <a:ea typeface="Cambria Math"/>
                          </a:rPr>
                        </m:ctrlPr>
                      </m:sSubPr>
                      <m:e>
                        <m:r>
                          <a:rPr lang="el-GR" sz="1400" i="1">
                            <a:latin typeface="Cambria Math"/>
                            <a:ea typeface="Cambria Math"/>
                          </a:rPr>
                          <m:t>𝜅</m:t>
                        </m:r>
                      </m:e>
                      <m:sub>
                        <m:r>
                          <a:rPr lang="en-US" sz="1400" i="1">
                            <a:latin typeface="Cambria Math"/>
                            <a:ea typeface="Cambria Math"/>
                          </a:rPr>
                          <m:t>𝑝</m:t>
                        </m:r>
                        <m:r>
                          <a:rPr lang="en-US" sz="1400" i="1">
                            <a:latin typeface="Cambria Math"/>
                            <a:ea typeface="Cambria Math"/>
                          </a:rPr>
                          <m:t> </m:t>
                        </m:r>
                      </m:sub>
                    </m:sSub>
                    <m:r>
                      <a:rPr lang="en-US" sz="1400" i="1">
                        <a:latin typeface="Cambria Math"/>
                        <a:ea typeface="Cambria Math"/>
                      </a:rPr>
                      <m:t>=</m:t>
                    </m:r>
                  </m:oMath>
                </a14:m>
                <a:r>
                  <a:rPr lang="en-US" sz="1400" dirty="0">
                    <a:ea typeface="Cambria Math"/>
                  </a:rPr>
                  <a:t> 2.20 (23 MeV protons)</a:t>
                </a:r>
                <a:endParaRPr lang="en-US" sz="1400" i="1" dirty="0">
                  <a:latin typeface="Cambria Math"/>
                  <a:ea typeface="Cambria Math"/>
                </a:endParaRPr>
              </a:p>
              <a:p>
                <a14:m>
                  <m:oMath xmlns:m="http://schemas.openxmlformats.org/officeDocument/2006/math">
                    <m:sSub>
                      <m:sSubPr>
                        <m:ctrlPr>
                          <a:rPr lang="el-GR" sz="1400" i="1">
                            <a:latin typeface="Cambria Math" panose="02040503050406030204" pitchFamily="18" charset="0"/>
                            <a:ea typeface="Cambria Math"/>
                          </a:rPr>
                        </m:ctrlPr>
                      </m:sSubPr>
                      <m:e>
                        <m:r>
                          <a:rPr lang="el-GR" sz="1400" i="1">
                            <a:latin typeface="Cambria Math"/>
                            <a:ea typeface="Cambria Math"/>
                          </a:rPr>
                          <m:t>𝜅</m:t>
                        </m:r>
                      </m:e>
                      <m:sub>
                        <m:r>
                          <a:rPr lang="el-GR" sz="1400" i="1">
                            <a:latin typeface="Cambria Math"/>
                            <a:ea typeface="Cambria Math"/>
                          </a:rPr>
                          <m:t>𝜋</m:t>
                        </m:r>
                        <m:r>
                          <a:rPr lang="en-US" sz="1400" i="1">
                            <a:latin typeface="Cambria Math"/>
                            <a:ea typeface="Cambria Math"/>
                          </a:rPr>
                          <m:t> </m:t>
                        </m:r>
                      </m:sub>
                    </m:sSub>
                    <m:r>
                      <a:rPr lang="en-US" sz="1400" i="1">
                        <a:latin typeface="Cambria Math"/>
                        <a:ea typeface="Cambria Math"/>
                      </a:rPr>
                      <m:t>=</m:t>
                    </m:r>
                  </m:oMath>
                </a14:m>
                <a:r>
                  <a:rPr lang="en-US" sz="1400" dirty="0">
                    <a:ea typeface="Cambria Math"/>
                  </a:rPr>
                  <a:t> 1.14 (192 MeV </a:t>
                </a:r>
                <a:r>
                  <a:rPr lang="en-US" sz="1400" dirty="0" err="1">
                    <a:ea typeface="Cambria Math"/>
                  </a:rPr>
                  <a:t>pions</a:t>
                </a:r>
                <a:r>
                  <a:rPr lang="en-US" sz="1400" dirty="0">
                    <a:ea typeface="Cambria Math"/>
                  </a:rPr>
                  <a:t>)</a:t>
                </a:r>
              </a:p>
              <a:p>
                <a14:m>
                  <m:oMath xmlns:m="http://schemas.openxmlformats.org/officeDocument/2006/math">
                    <m:sSub>
                      <m:sSubPr>
                        <m:ctrlPr>
                          <a:rPr lang="el-GR" sz="1400" i="1">
                            <a:latin typeface="Cambria Math" panose="02040503050406030204" pitchFamily="18" charset="0"/>
                            <a:ea typeface="Cambria Math"/>
                          </a:rPr>
                        </m:ctrlPr>
                      </m:sSubPr>
                      <m:e>
                        <m:r>
                          <a:rPr lang="el-GR" sz="1400" i="1">
                            <a:latin typeface="Cambria Math"/>
                            <a:ea typeface="Cambria Math"/>
                          </a:rPr>
                          <m:t>𝜅</m:t>
                        </m:r>
                      </m:e>
                      <m:sub>
                        <m:r>
                          <a:rPr lang="en-US" sz="1400" i="1">
                            <a:latin typeface="Cambria Math"/>
                            <a:ea typeface="Cambria Math"/>
                          </a:rPr>
                          <m:t>𝑛</m:t>
                        </m:r>
                        <m:r>
                          <a:rPr lang="en-US" sz="1400" i="1">
                            <a:latin typeface="Cambria Math"/>
                            <a:ea typeface="Cambria Math"/>
                          </a:rPr>
                          <m:t> </m:t>
                        </m:r>
                      </m:sub>
                    </m:sSub>
                    <m:r>
                      <a:rPr lang="en-US" sz="1400" i="1">
                        <a:latin typeface="Cambria Math"/>
                        <a:ea typeface="Cambria Math"/>
                      </a:rPr>
                      <m:t>=</m:t>
                    </m:r>
                  </m:oMath>
                </a14:m>
                <a:r>
                  <a:rPr lang="en-US" sz="1400" dirty="0">
                    <a:ea typeface="Cambria Math"/>
                  </a:rPr>
                  <a:t> 0.92 (TRIGA reactor neutrons)</a:t>
                </a:r>
              </a:p>
              <a:p>
                <a:endParaRPr lang="en-GB" dirty="0">
                  <a:ea typeface="Cambria Math"/>
                </a:endParaRPr>
              </a:p>
              <a:p>
                <a:endParaRPr lang="en-GB" dirty="0"/>
              </a:p>
            </p:txBody>
          </p:sp>
        </mc:Choice>
        <mc:Fallback xmlns="">
          <p:sp>
            <p:nvSpPr>
              <p:cNvPr id="21" name="TextBox 20"/>
              <p:cNvSpPr txBox="1">
                <a:spLocks noRot="1" noChangeAspect="1" noMove="1" noResize="1" noEditPoints="1" noAdjustHandles="1" noChangeArrowheads="1" noChangeShapeType="1" noTextEdit="1"/>
              </p:cNvSpPr>
              <p:nvPr/>
            </p:nvSpPr>
            <p:spPr>
              <a:xfrm>
                <a:off x="2574916" y="2248003"/>
                <a:ext cx="3209117" cy="1773371"/>
              </a:xfrm>
              <a:prstGeom prst="rect">
                <a:avLst/>
              </a:prstGeom>
              <a:blipFill>
                <a:blip r:embed="rId5"/>
                <a:stretch>
                  <a:fillRect t="-687"/>
                </a:stretch>
              </a:blipFill>
            </p:spPr>
            <p:txBody>
              <a:bodyPr/>
              <a:lstStyle/>
              <a:p>
                <a:r>
                  <a:rPr lang="en-GB">
                    <a:noFill/>
                  </a:rPr>
                  <a:t> </a:t>
                </a:r>
              </a:p>
            </p:txBody>
          </p:sp>
        </mc:Fallback>
      </mc:AlternateContent>
      <p:pic>
        <p:nvPicPr>
          <p:cNvPr id="22" name="Picture 49" descr="fig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3075" y="4378098"/>
            <a:ext cx="5175915" cy="177133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rot="16200000">
            <a:off x="9389204" y="5051218"/>
            <a:ext cx="2217773" cy="246221"/>
          </a:xfrm>
          <a:prstGeom prst="rect">
            <a:avLst/>
          </a:prstGeom>
          <a:noFill/>
        </p:spPr>
        <p:txBody>
          <a:bodyPr wrap="square" rtlCol="0">
            <a:spAutoFit/>
          </a:bodyPr>
          <a:lstStyle/>
          <a:p>
            <a:r>
              <a:rPr lang="en-GB" sz="1000" dirty="0"/>
              <a:t>[</a:t>
            </a:r>
            <a:r>
              <a:rPr lang="en-GB" sz="1000" dirty="0" err="1"/>
              <a:t>M.Huhtinen</a:t>
            </a:r>
            <a:r>
              <a:rPr lang="en-GB" sz="1000" dirty="0"/>
              <a:t>, NIMA 491(2002), 194]</a:t>
            </a:r>
          </a:p>
        </p:txBody>
      </p:sp>
      <p:sp>
        <p:nvSpPr>
          <p:cNvPr id="24" name="Text Box 48"/>
          <p:cNvSpPr txBox="1">
            <a:spLocks noChangeArrowheads="1"/>
          </p:cNvSpPr>
          <p:nvPr/>
        </p:nvSpPr>
        <p:spPr bwMode="auto">
          <a:xfrm>
            <a:off x="4742193" y="6077206"/>
            <a:ext cx="647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4300" indent="-1143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dirty="0">
                <a:solidFill>
                  <a:srgbClr val="0000FF"/>
                </a:solidFill>
              </a:rPr>
              <a:t>         </a:t>
            </a:r>
            <a:r>
              <a:rPr lang="en-US" altLang="en-US" sz="1600" dirty="0">
                <a:latin typeface="+mj-lt"/>
              </a:rPr>
              <a:t>10 MeV protons     23 GeV protons    1 MeV neutrons</a:t>
            </a:r>
          </a:p>
        </p:txBody>
      </p:sp>
      <p:sp>
        <p:nvSpPr>
          <p:cNvPr id="25" name="TextBox 24"/>
          <p:cNvSpPr txBox="1"/>
          <p:nvPr/>
        </p:nvSpPr>
        <p:spPr>
          <a:xfrm>
            <a:off x="5098272" y="4014921"/>
            <a:ext cx="7040120" cy="584775"/>
          </a:xfrm>
          <a:prstGeom prst="rect">
            <a:avLst/>
          </a:prstGeom>
          <a:noFill/>
        </p:spPr>
        <p:txBody>
          <a:bodyPr wrap="square" rtlCol="0">
            <a:spAutoFit/>
          </a:bodyPr>
          <a:lstStyle/>
          <a:p>
            <a:r>
              <a:rPr lang="en-US" altLang="en-US" sz="1600" b="1" dirty="0">
                <a:solidFill>
                  <a:srgbClr val="000000"/>
                </a:solidFill>
              </a:rPr>
              <a:t>Simulation</a:t>
            </a:r>
            <a:r>
              <a:rPr lang="en-US" altLang="en-US" sz="1600" dirty="0">
                <a:solidFill>
                  <a:srgbClr val="000000"/>
                </a:solidFill>
              </a:rPr>
              <a:t>: Vacancies in  (1</a:t>
            </a:r>
            <a:r>
              <a:rPr lang="en-US" altLang="en-US" sz="1600" dirty="0">
                <a:solidFill>
                  <a:srgbClr val="000000"/>
                </a:solidFill>
                <a:sym typeface="Symbol" pitchFamily="18" charset="2"/>
              </a:rPr>
              <a:t>m)</a:t>
            </a:r>
            <a:r>
              <a:rPr lang="en-US" altLang="en-US" sz="1600" baseline="30000" dirty="0">
                <a:solidFill>
                  <a:srgbClr val="000000"/>
                </a:solidFill>
                <a:sym typeface="Symbol" pitchFamily="18" charset="2"/>
              </a:rPr>
              <a:t>3 </a:t>
            </a:r>
            <a:r>
              <a:rPr lang="en-US" altLang="en-US" sz="1600" dirty="0">
                <a:solidFill>
                  <a:srgbClr val="000000"/>
                </a:solidFill>
                <a:sym typeface="Symbol" pitchFamily="18" charset="2"/>
              </a:rPr>
              <a:t>after 10</a:t>
            </a:r>
            <a:r>
              <a:rPr lang="en-US" altLang="en-US" sz="1600" baseline="30000" dirty="0">
                <a:solidFill>
                  <a:srgbClr val="000000"/>
                </a:solidFill>
                <a:sym typeface="Symbol" pitchFamily="18" charset="2"/>
              </a:rPr>
              <a:t>14</a:t>
            </a:r>
            <a:r>
              <a:rPr lang="en-US" altLang="en-US" sz="1600" dirty="0">
                <a:solidFill>
                  <a:srgbClr val="000000"/>
                </a:solidFill>
                <a:sym typeface="Symbol" pitchFamily="18" charset="2"/>
              </a:rPr>
              <a:t> particles/cm</a:t>
            </a:r>
            <a:r>
              <a:rPr lang="en-US" altLang="en-US" sz="1600" baseline="30000" dirty="0">
                <a:solidFill>
                  <a:srgbClr val="000000"/>
                </a:solidFill>
                <a:sym typeface="Symbol" pitchFamily="18" charset="2"/>
              </a:rPr>
              <a:t>2</a:t>
            </a:r>
            <a:endParaRPr lang="en-US" altLang="en-US" sz="1600" dirty="0">
              <a:solidFill>
                <a:srgbClr val="000000"/>
              </a:solidFill>
            </a:endParaRPr>
          </a:p>
          <a:p>
            <a:endParaRPr lang="en-GB" sz="1600" dirty="0">
              <a:solidFill>
                <a:srgbClr val="000000"/>
              </a:solidFill>
            </a:endParaRPr>
          </a:p>
        </p:txBody>
      </p:sp>
    </p:spTree>
    <p:extLst>
      <p:ext uri="{BB962C8B-B14F-4D97-AF65-F5344CB8AC3E}">
        <p14:creationId xmlns:p14="http://schemas.microsoft.com/office/powerpoint/2010/main" val="750498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1688" y="89798"/>
            <a:ext cx="6854386" cy="1122777"/>
          </a:xfrm>
        </p:spPr>
        <p:txBody>
          <a:bodyPr>
            <a:normAutofit/>
          </a:bodyPr>
          <a:lstStyle/>
          <a:p>
            <a:pPr algn="ctr"/>
            <a:r>
              <a:rPr lang="en-US" sz="3200" dirty="0"/>
              <a:t>Radiation induced defects with impact on device performance</a:t>
            </a:r>
            <a:endParaRPr lang="en-GB" sz="3200"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68</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3144" y="2623885"/>
            <a:ext cx="5104726" cy="2771489"/>
          </a:xfrm>
          <a:prstGeom prst="rect">
            <a:avLst/>
          </a:prstGeom>
        </p:spPr>
      </p:pic>
      <p:sp>
        <p:nvSpPr>
          <p:cNvPr id="8" name="Content Placeholder 7"/>
          <p:cNvSpPr>
            <a:spLocks noGrp="1"/>
          </p:cNvSpPr>
          <p:nvPr>
            <p:ph idx="1"/>
          </p:nvPr>
        </p:nvSpPr>
        <p:spPr>
          <a:xfrm>
            <a:off x="1208758" y="1149548"/>
            <a:ext cx="8637105" cy="350524"/>
          </a:xfrm>
        </p:spPr>
        <p:txBody>
          <a:bodyPr>
            <a:normAutofit fontScale="70000" lnSpcReduction="20000"/>
          </a:bodyPr>
          <a:lstStyle/>
          <a:p>
            <a:pPr marL="36513" indent="0">
              <a:buNone/>
            </a:pPr>
            <a:r>
              <a:rPr lang="en-US" dirty="0">
                <a:solidFill>
                  <a:srgbClr val="000000"/>
                </a:solidFill>
              </a:rPr>
              <a:t>RD50 map of most relevant defects for device performance near room temperature:</a:t>
            </a:r>
            <a:endParaRPr lang="en-GB" dirty="0">
              <a:solidFill>
                <a:srgbClr val="000000"/>
              </a:solidFill>
            </a:endParaRPr>
          </a:p>
        </p:txBody>
      </p:sp>
      <p:grpSp>
        <p:nvGrpSpPr>
          <p:cNvPr id="12" name="Group 11"/>
          <p:cNvGrpSpPr/>
          <p:nvPr/>
        </p:nvGrpSpPr>
        <p:grpSpPr>
          <a:xfrm>
            <a:off x="1792355" y="2755590"/>
            <a:ext cx="3587303" cy="946406"/>
            <a:chOff x="268354" y="2775468"/>
            <a:chExt cx="3587303" cy="946406"/>
          </a:xfrm>
        </p:grpSpPr>
        <p:sp>
          <p:nvSpPr>
            <p:cNvPr id="9" name="Oval 8"/>
            <p:cNvSpPr/>
            <p:nvPr/>
          </p:nvSpPr>
          <p:spPr>
            <a:xfrm>
              <a:off x="3263525" y="3361835"/>
              <a:ext cx="592132" cy="360039"/>
            </a:xfrm>
            <a:prstGeom prst="ellipse">
              <a:avLst/>
            </a:prstGeom>
            <a:noFill/>
            <a:ln w="19050" algn="ctr">
              <a:solidFill>
                <a:srgbClr val="FF0000"/>
              </a:solidFill>
              <a:round/>
              <a:headEnd/>
              <a:tailEnd/>
            </a:ln>
          </p:spPr>
          <p:txBody>
            <a:bodyPr wrap="none" anchor="ctr"/>
            <a:lstStyle/>
            <a:p>
              <a:endParaRPr lang="en-GB"/>
            </a:p>
          </p:txBody>
        </p:sp>
        <p:sp>
          <p:nvSpPr>
            <p:cNvPr id="10" name="Text Box 39"/>
            <p:cNvSpPr txBox="1">
              <a:spLocks noChangeArrowheads="1"/>
            </p:cNvSpPr>
            <p:nvPr/>
          </p:nvSpPr>
          <p:spPr bwMode="auto">
            <a:xfrm>
              <a:off x="268354" y="2775468"/>
              <a:ext cx="1691784" cy="584775"/>
            </a:xfrm>
            <a:prstGeom prst="rect">
              <a:avLst/>
            </a:prstGeom>
            <a:solidFill>
              <a:schemeClr val="bg1">
                <a:lumMod val="95000"/>
              </a:schemeClr>
            </a:solidFill>
            <a:ln w="19050" algn="ctr">
              <a:solidFill>
                <a:srgbClr val="FF0000"/>
              </a:solidFill>
              <a:miter lim="800000"/>
              <a:headEnd/>
              <a:tailEnd/>
            </a:ln>
          </p:spPr>
          <p:txBody>
            <a:bodyPr wrap="square">
              <a:spAutoFit/>
            </a:bodyPr>
            <a:lstStyle>
              <a:defPPr>
                <a:defRPr lang="en-US"/>
              </a:defPPr>
              <a:lvl1pPr algn="ctr">
                <a:spcBef>
                  <a:spcPct val="50000"/>
                </a:spcBef>
              </a:lvl1pPr>
            </a:lstStyle>
            <a:p>
              <a:r>
                <a:rPr lang="en-US" dirty="0" err="1"/>
                <a:t>BiOi</a:t>
              </a:r>
              <a:br>
                <a:rPr lang="en-US" sz="1600" dirty="0"/>
              </a:br>
              <a:r>
                <a:rPr lang="en-US" sz="1400" dirty="0"/>
                <a:t>(acceptor removal)</a:t>
              </a:r>
            </a:p>
          </p:txBody>
        </p:sp>
        <p:sp>
          <p:nvSpPr>
            <p:cNvPr id="11" name="Line 40"/>
            <p:cNvSpPr>
              <a:spLocks noChangeShapeType="1"/>
            </p:cNvSpPr>
            <p:nvPr/>
          </p:nvSpPr>
          <p:spPr bwMode="auto">
            <a:xfrm>
              <a:off x="1949331" y="3019583"/>
              <a:ext cx="1308367" cy="462610"/>
            </a:xfrm>
            <a:prstGeom prst="line">
              <a:avLst/>
            </a:prstGeom>
            <a:noFill/>
            <a:ln w="15875">
              <a:solidFill>
                <a:srgbClr val="FF0000"/>
              </a:solidFill>
              <a:round/>
              <a:headEnd w="lg" len="lg"/>
              <a:tailEnd type="triangle" w="lg" len="lg"/>
            </a:ln>
          </p:spPr>
          <p:txBody>
            <a:bodyPr wrap="none" anchor="ctr"/>
            <a:lstStyle/>
            <a:p>
              <a:endParaRPr lang="en-US"/>
            </a:p>
          </p:txBody>
        </p:sp>
      </p:grpSp>
      <p:grpSp>
        <p:nvGrpSpPr>
          <p:cNvPr id="16" name="Group 15"/>
          <p:cNvGrpSpPr/>
          <p:nvPr/>
        </p:nvGrpSpPr>
        <p:grpSpPr>
          <a:xfrm>
            <a:off x="1602503" y="1872454"/>
            <a:ext cx="3714332" cy="1438640"/>
            <a:chOff x="78503" y="1872454"/>
            <a:chExt cx="3714332" cy="1438640"/>
          </a:xfrm>
        </p:grpSpPr>
        <p:sp>
          <p:nvSpPr>
            <p:cNvPr id="13" name="Text Box 39"/>
            <p:cNvSpPr txBox="1">
              <a:spLocks noChangeArrowheads="1"/>
            </p:cNvSpPr>
            <p:nvPr/>
          </p:nvSpPr>
          <p:spPr bwMode="auto">
            <a:xfrm>
              <a:off x="78503" y="1872454"/>
              <a:ext cx="3062148" cy="584775"/>
            </a:xfrm>
            <a:prstGeom prst="rect">
              <a:avLst/>
            </a:prstGeom>
            <a:solidFill>
              <a:schemeClr val="bg1">
                <a:lumMod val="95000"/>
              </a:schemeClr>
            </a:solidFill>
            <a:ln w="19050" algn="ctr">
              <a:solidFill>
                <a:srgbClr val="FF0000"/>
              </a:solidFill>
              <a:miter lim="800000"/>
              <a:headEnd/>
              <a:tailEnd/>
            </a:ln>
          </p:spPr>
          <p:txBody>
            <a:bodyPr wrap="square">
              <a:spAutoFit/>
            </a:bodyPr>
            <a:lstStyle>
              <a:defPPr>
                <a:defRPr lang="en-US"/>
              </a:defPPr>
              <a:lvl1pPr algn="ctr">
                <a:spcBef>
                  <a:spcPct val="50000"/>
                </a:spcBef>
              </a:lvl1pPr>
            </a:lstStyle>
            <a:p>
              <a:r>
                <a:rPr lang="en-US" dirty="0"/>
                <a:t>Phosphorus: shallow dopant</a:t>
              </a:r>
              <a:br>
                <a:rPr lang="en-US" sz="1600" dirty="0"/>
              </a:br>
              <a:r>
                <a:rPr lang="en-US" sz="1400" dirty="0"/>
                <a:t>(positive charge)</a:t>
              </a:r>
            </a:p>
          </p:txBody>
        </p:sp>
        <p:sp>
          <p:nvSpPr>
            <p:cNvPr id="14" name="Oval 13"/>
            <p:cNvSpPr/>
            <p:nvPr/>
          </p:nvSpPr>
          <p:spPr>
            <a:xfrm>
              <a:off x="3273681" y="2951055"/>
              <a:ext cx="519154" cy="360039"/>
            </a:xfrm>
            <a:prstGeom prst="ellipse">
              <a:avLst/>
            </a:prstGeom>
            <a:noFill/>
            <a:ln w="19050" algn="ctr">
              <a:solidFill>
                <a:srgbClr val="FF0000"/>
              </a:solidFill>
              <a:round/>
              <a:headEnd/>
              <a:tailEnd/>
            </a:ln>
          </p:spPr>
          <p:txBody>
            <a:bodyPr wrap="none" anchor="ctr"/>
            <a:lstStyle/>
            <a:p>
              <a:endParaRPr lang="en-GB"/>
            </a:p>
          </p:txBody>
        </p:sp>
      </p:grpSp>
      <p:sp>
        <p:nvSpPr>
          <p:cNvPr id="15" name="Line 40"/>
          <p:cNvSpPr>
            <a:spLocks noChangeShapeType="1"/>
          </p:cNvSpPr>
          <p:nvPr/>
        </p:nvSpPr>
        <p:spPr bwMode="auto">
          <a:xfrm>
            <a:off x="3844706" y="2543537"/>
            <a:ext cx="893401" cy="489538"/>
          </a:xfrm>
          <a:prstGeom prst="line">
            <a:avLst/>
          </a:prstGeom>
          <a:noFill/>
          <a:ln w="15875">
            <a:solidFill>
              <a:srgbClr val="FF0000"/>
            </a:solidFill>
            <a:round/>
            <a:headEnd w="lg" len="lg"/>
            <a:tailEnd type="triangle" w="lg" len="lg"/>
          </a:ln>
        </p:spPr>
        <p:txBody>
          <a:bodyPr wrap="none" anchor="ctr"/>
          <a:lstStyle/>
          <a:p>
            <a:endParaRPr lang="en-US"/>
          </a:p>
        </p:txBody>
      </p:sp>
      <p:sp>
        <p:nvSpPr>
          <p:cNvPr id="17" name="Text Box 45"/>
          <p:cNvSpPr txBox="1">
            <a:spLocks noChangeArrowheads="1"/>
          </p:cNvSpPr>
          <p:nvPr/>
        </p:nvSpPr>
        <p:spPr bwMode="auto">
          <a:xfrm>
            <a:off x="4764858" y="1656880"/>
            <a:ext cx="2858191" cy="707886"/>
          </a:xfrm>
          <a:prstGeom prst="rect">
            <a:avLst/>
          </a:prstGeom>
          <a:solidFill>
            <a:schemeClr val="bg1">
              <a:lumMod val="95000"/>
            </a:schemeClr>
          </a:solidFill>
          <a:ln w="19050" algn="ctr">
            <a:solidFill>
              <a:srgbClr val="FF0000"/>
            </a:solidFill>
            <a:miter lim="800000"/>
            <a:headEnd/>
            <a:tailEnd/>
          </a:ln>
        </p:spPr>
        <p:txBody>
          <a:bodyPr wrap="square">
            <a:spAutoFit/>
          </a:bodyPr>
          <a:lstStyle/>
          <a:p>
            <a:pPr algn="ctr">
              <a:spcBef>
                <a:spcPct val="50000"/>
              </a:spcBef>
            </a:pPr>
            <a:r>
              <a:rPr lang="en-US" dirty="0"/>
              <a:t>BD: positive charge </a:t>
            </a:r>
            <a:br>
              <a:rPr lang="en-US" dirty="0"/>
            </a:br>
            <a:r>
              <a:rPr lang="en-US" sz="1100" dirty="0"/>
              <a:t>higher introduction after proton than after neutron irradiation, oxygen dependent</a:t>
            </a:r>
          </a:p>
        </p:txBody>
      </p:sp>
      <p:sp>
        <p:nvSpPr>
          <p:cNvPr id="18" name="Oval 17"/>
          <p:cNvSpPr/>
          <p:nvPr/>
        </p:nvSpPr>
        <p:spPr>
          <a:xfrm>
            <a:off x="5247612" y="3149760"/>
            <a:ext cx="746141" cy="360039"/>
          </a:xfrm>
          <a:prstGeom prst="ellipse">
            <a:avLst/>
          </a:prstGeom>
          <a:noFill/>
          <a:ln w="19050" algn="ctr">
            <a:solidFill>
              <a:srgbClr val="FF0000"/>
            </a:solidFill>
            <a:round/>
            <a:headEnd/>
            <a:tailEnd/>
          </a:ln>
        </p:spPr>
        <p:txBody>
          <a:bodyPr wrap="none" anchor="ctr"/>
          <a:lstStyle/>
          <a:p>
            <a:endParaRPr lang="en-GB"/>
          </a:p>
        </p:txBody>
      </p:sp>
      <p:sp>
        <p:nvSpPr>
          <p:cNvPr id="19" name="Line 40"/>
          <p:cNvSpPr>
            <a:spLocks noChangeShapeType="1"/>
          </p:cNvSpPr>
          <p:nvPr/>
        </p:nvSpPr>
        <p:spPr bwMode="auto">
          <a:xfrm>
            <a:off x="5231628" y="2395212"/>
            <a:ext cx="317370" cy="768451"/>
          </a:xfrm>
          <a:prstGeom prst="line">
            <a:avLst/>
          </a:prstGeom>
          <a:noFill/>
          <a:ln w="15875">
            <a:solidFill>
              <a:srgbClr val="FF0000"/>
            </a:solidFill>
            <a:round/>
            <a:headEnd w="lg" len="lg"/>
            <a:tailEnd type="triangle" w="lg" len="lg"/>
          </a:ln>
        </p:spPr>
        <p:txBody>
          <a:bodyPr wrap="none" anchor="ctr"/>
          <a:lstStyle/>
          <a:p>
            <a:endParaRPr lang="en-US"/>
          </a:p>
        </p:txBody>
      </p:sp>
      <p:sp>
        <p:nvSpPr>
          <p:cNvPr id="20" name="Text Box 45"/>
          <p:cNvSpPr txBox="1">
            <a:spLocks noChangeArrowheads="1"/>
          </p:cNvSpPr>
          <p:nvPr/>
        </p:nvSpPr>
        <p:spPr bwMode="auto">
          <a:xfrm>
            <a:off x="7896060" y="1650922"/>
            <a:ext cx="2433613" cy="1077218"/>
          </a:xfrm>
          <a:prstGeom prst="rect">
            <a:avLst/>
          </a:prstGeom>
          <a:solidFill>
            <a:schemeClr val="bg1">
              <a:lumMod val="95000"/>
            </a:schemeClr>
          </a:solidFill>
          <a:ln w="19050" algn="ctr">
            <a:solidFill>
              <a:srgbClr val="FF0000"/>
            </a:solidFill>
            <a:miter lim="800000"/>
            <a:headEnd/>
            <a:tailEnd/>
          </a:ln>
        </p:spPr>
        <p:txBody>
          <a:bodyPr wrap="square">
            <a:spAutoFit/>
          </a:bodyPr>
          <a:lstStyle/>
          <a:p>
            <a:pPr algn="ctr">
              <a:spcBef>
                <a:spcPct val="50000"/>
              </a:spcBef>
            </a:pPr>
            <a:r>
              <a:rPr lang="en-US" dirty="0"/>
              <a:t>E30: positive charge</a:t>
            </a:r>
            <a:br>
              <a:rPr lang="en-US" dirty="0"/>
            </a:br>
            <a:r>
              <a:rPr lang="en-US" dirty="0"/>
              <a:t> </a:t>
            </a:r>
            <a:r>
              <a:rPr lang="en-US" sz="1400" dirty="0"/>
              <a:t>higher introduction after proton irradiation than after neutron irradiation</a:t>
            </a:r>
          </a:p>
        </p:txBody>
      </p:sp>
      <p:sp>
        <p:nvSpPr>
          <p:cNvPr id="21" name="Oval 20"/>
          <p:cNvSpPr/>
          <p:nvPr/>
        </p:nvSpPr>
        <p:spPr>
          <a:xfrm>
            <a:off x="5909565" y="2921449"/>
            <a:ext cx="666236" cy="360039"/>
          </a:xfrm>
          <a:prstGeom prst="ellipse">
            <a:avLst/>
          </a:prstGeom>
          <a:noFill/>
          <a:ln w="19050" algn="ctr">
            <a:solidFill>
              <a:srgbClr val="FF0000"/>
            </a:solidFill>
            <a:round/>
            <a:headEnd/>
            <a:tailEnd/>
          </a:ln>
        </p:spPr>
        <p:txBody>
          <a:bodyPr wrap="none" anchor="ctr"/>
          <a:lstStyle/>
          <a:p>
            <a:endParaRPr lang="en-GB"/>
          </a:p>
        </p:txBody>
      </p:sp>
      <p:sp>
        <p:nvSpPr>
          <p:cNvPr id="22" name="Line 40"/>
          <p:cNvSpPr>
            <a:spLocks noChangeShapeType="1"/>
          </p:cNvSpPr>
          <p:nvPr/>
        </p:nvSpPr>
        <p:spPr bwMode="auto">
          <a:xfrm flipH="1">
            <a:off x="6575801" y="2428623"/>
            <a:ext cx="1320258" cy="604452"/>
          </a:xfrm>
          <a:prstGeom prst="line">
            <a:avLst/>
          </a:prstGeom>
          <a:noFill/>
          <a:ln w="15875">
            <a:solidFill>
              <a:srgbClr val="FF0000"/>
            </a:solidFill>
            <a:round/>
            <a:headEnd w="lg" len="lg"/>
            <a:tailEnd type="triangle" w="lg" len="lg"/>
          </a:ln>
        </p:spPr>
        <p:txBody>
          <a:bodyPr wrap="none" anchor="ctr"/>
          <a:lstStyle/>
          <a:p>
            <a:endParaRPr lang="en-US"/>
          </a:p>
        </p:txBody>
      </p:sp>
      <p:sp>
        <p:nvSpPr>
          <p:cNvPr id="23" name="Text Box 39"/>
          <p:cNvSpPr txBox="1">
            <a:spLocks noChangeArrowheads="1"/>
          </p:cNvSpPr>
          <p:nvPr/>
        </p:nvSpPr>
        <p:spPr bwMode="auto">
          <a:xfrm>
            <a:off x="9261817" y="2968158"/>
            <a:ext cx="1574800" cy="646331"/>
          </a:xfrm>
          <a:prstGeom prst="rect">
            <a:avLst/>
          </a:prstGeom>
          <a:solidFill>
            <a:schemeClr val="bg1">
              <a:lumMod val="95000"/>
            </a:schemeClr>
          </a:solidFill>
          <a:ln w="19050" algn="ctr">
            <a:solidFill>
              <a:srgbClr val="0000FF"/>
            </a:solidFill>
            <a:miter lim="800000"/>
            <a:headEnd/>
            <a:tailEnd/>
          </a:ln>
        </p:spPr>
        <p:txBody>
          <a:bodyPr>
            <a:spAutoFit/>
          </a:bodyPr>
          <a:lstStyle/>
          <a:p>
            <a:pPr algn="ctr">
              <a:spcBef>
                <a:spcPct val="50000"/>
              </a:spcBef>
            </a:pPr>
            <a:r>
              <a:rPr lang="en-US" dirty="0"/>
              <a:t>Leakage current: V</a:t>
            </a:r>
            <a:r>
              <a:rPr lang="en-US" baseline="-25000" dirty="0"/>
              <a:t>3</a:t>
            </a:r>
            <a:r>
              <a:rPr lang="en-US" dirty="0"/>
              <a:t> </a:t>
            </a:r>
          </a:p>
        </p:txBody>
      </p:sp>
      <p:sp>
        <p:nvSpPr>
          <p:cNvPr id="24" name="Oval 23"/>
          <p:cNvSpPr/>
          <p:nvPr/>
        </p:nvSpPr>
        <p:spPr>
          <a:xfrm>
            <a:off x="7317924" y="3277413"/>
            <a:ext cx="1588072" cy="787781"/>
          </a:xfrm>
          <a:prstGeom prst="ellipse">
            <a:avLst/>
          </a:prstGeom>
          <a:noFill/>
          <a:ln w="19050" algn="ctr">
            <a:solidFill>
              <a:srgbClr val="0000FF"/>
            </a:solidFill>
            <a:round/>
            <a:headEnd/>
            <a:tailEnd/>
          </a:ln>
        </p:spPr>
        <p:txBody>
          <a:bodyPr wrap="none" anchor="ctr"/>
          <a:lstStyle/>
          <a:p>
            <a:endParaRPr lang="en-GB"/>
          </a:p>
        </p:txBody>
      </p:sp>
      <p:sp>
        <p:nvSpPr>
          <p:cNvPr id="25" name="Line 40"/>
          <p:cNvSpPr>
            <a:spLocks noChangeShapeType="1"/>
          </p:cNvSpPr>
          <p:nvPr/>
        </p:nvSpPr>
        <p:spPr bwMode="auto">
          <a:xfrm flipH="1">
            <a:off x="8939077" y="3281487"/>
            <a:ext cx="322739" cy="342308"/>
          </a:xfrm>
          <a:prstGeom prst="line">
            <a:avLst/>
          </a:prstGeom>
          <a:noFill/>
          <a:ln w="15875">
            <a:solidFill>
              <a:srgbClr val="0000FF"/>
            </a:solidFill>
            <a:round/>
            <a:headEnd w="lg" len="lg"/>
            <a:tailEnd type="triangle" w="lg" len="lg"/>
          </a:ln>
        </p:spPr>
        <p:txBody>
          <a:bodyPr wrap="none" anchor="ctr"/>
          <a:lstStyle/>
          <a:p>
            <a:endParaRPr lang="en-US"/>
          </a:p>
        </p:txBody>
      </p:sp>
      <p:sp>
        <p:nvSpPr>
          <p:cNvPr id="26" name="Text Box 39"/>
          <p:cNvSpPr txBox="1">
            <a:spLocks noChangeArrowheads="1"/>
          </p:cNvSpPr>
          <p:nvPr/>
        </p:nvSpPr>
        <p:spPr bwMode="auto">
          <a:xfrm>
            <a:off x="8939078" y="4073552"/>
            <a:ext cx="1628348" cy="861774"/>
          </a:xfrm>
          <a:prstGeom prst="rect">
            <a:avLst/>
          </a:prstGeom>
          <a:solidFill>
            <a:schemeClr val="bg1">
              <a:lumMod val="95000"/>
            </a:schemeClr>
          </a:solidFill>
          <a:ln w="19050" algn="ctr">
            <a:solidFill>
              <a:srgbClr val="00B050"/>
            </a:solidFill>
            <a:miter lim="800000"/>
            <a:headEnd/>
            <a:tailEnd/>
          </a:ln>
        </p:spPr>
        <p:txBody>
          <a:bodyPr wrap="square">
            <a:spAutoFit/>
          </a:bodyPr>
          <a:lstStyle/>
          <a:p>
            <a:pPr algn="ctr">
              <a:spcBef>
                <a:spcPct val="50000"/>
              </a:spcBef>
            </a:pPr>
            <a:r>
              <a:rPr lang="en-US" dirty="0"/>
              <a:t>Reverse annealing</a:t>
            </a:r>
            <a:br>
              <a:rPr lang="en-US" dirty="0"/>
            </a:br>
            <a:r>
              <a:rPr lang="en-US" sz="1400" dirty="0"/>
              <a:t>(negative  charge)</a:t>
            </a:r>
          </a:p>
        </p:txBody>
      </p:sp>
      <p:sp>
        <p:nvSpPr>
          <p:cNvPr id="27" name="Oval 38"/>
          <p:cNvSpPr>
            <a:spLocks noChangeArrowheads="1"/>
          </p:cNvSpPr>
          <p:nvPr/>
        </p:nvSpPr>
        <p:spPr bwMode="auto">
          <a:xfrm rot="869036">
            <a:off x="6106120" y="3972620"/>
            <a:ext cx="2003196" cy="746641"/>
          </a:xfrm>
          <a:prstGeom prst="ellipse">
            <a:avLst/>
          </a:prstGeom>
          <a:noFill/>
          <a:ln w="19050" algn="ctr">
            <a:solidFill>
              <a:srgbClr val="00B050"/>
            </a:solidFill>
            <a:round/>
            <a:headEnd/>
            <a:tailEnd/>
          </a:ln>
        </p:spPr>
        <p:txBody>
          <a:bodyPr wrap="none" anchor="ctr"/>
          <a:lstStyle/>
          <a:p>
            <a:endParaRPr lang="en-US"/>
          </a:p>
        </p:txBody>
      </p:sp>
      <p:sp>
        <p:nvSpPr>
          <p:cNvPr id="28" name="Line 40"/>
          <p:cNvSpPr>
            <a:spLocks noChangeShapeType="1"/>
          </p:cNvSpPr>
          <p:nvPr/>
        </p:nvSpPr>
        <p:spPr bwMode="auto">
          <a:xfrm flipH="1" flipV="1">
            <a:off x="8170854" y="4525383"/>
            <a:ext cx="778035" cy="0"/>
          </a:xfrm>
          <a:prstGeom prst="line">
            <a:avLst/>
          </a:prstGeom>
          <a:noFill/>
          <a:ln w="15875">
            <a:solidFill>
              <a:srgbClr val="00B050"/>
            </a:solidFill>
            <a:round/>
            <a:headEnd w="lg" len="lg"/>
            <a:tailEnd type="triangle" w="lg" len="lg"/>
          </a:ln>
        </p:spPr>
        <p:txBody>
          <a:bodyPr wrap="none" anchor="ctr"/>
          <a:lstStyle/>
          <a:p>
            <a:endParaRPr lang="en-US"/>
          </a:p>
        </p:txBody>
      </p:sp>
      <p:sp>
        <p:nvSpPr>
          <p:cNvPr id="29" name="Text Box 39"/>
          <p:cNvSpPr txBox="1">
            <a:spLocks noChangeArrowheads="1"/>
          </p:cNvSpPr>
          <p:nvPr/>
        </p:nvSpPr>
        <p:spPr bwMode="auto">
          <a:xfrm>
            <a:off x="1300472" y="4801582"/>
            <a:ext cx="2538790" cy="584775"/>
          </a:xfrm>
          <a:prstGeom prst="rect">
            <a:avLst/>
          </a:prstGeom>
          <a:solidFill>
            <a:schemeClr val="bg1">
              <a:lumMod val="95000"/>
            </a:schemeClr>
          </a:solidFill>
          <a:ln w="19050" algn="ctr">
            <a:solidFill>
              <a:srgbClr val="00B050"/>
            </a:solidFill>
            <a:miter lim="800000"/>
            <a:headEnd/>
            <a:tailEnd/>
          </a:ln>
        </p:spPr>
        <p:txBody>
          <a:bodyPr wrap="square">
            <a:spAutoFit/>
          </a:bodyPr>
          <a:lstStyle>
            <a:defPPr>
              <a:defRPr lang="en-US"/>
            </a:defPPr>
            <a:lvl1pPr algn="ctr">
              <a:spcBef>
                <a:spcPct val="50000"/>
              </a:spcBef>
            </a:lvl1pPr>
          </a:lstStyle>
          <a:p>
            <a:r>
              <a:rPr lang="en-US" dirty="0"/>
              <a:t>Boron: shallow dopant</a:t>
            </a:r>
            <a:br>
              <a:rPr lang="en-US" sz="1600" dirty="0"/>
            </a:br>
            <a:r>
              <a:rPr lang="en-US" sz="1400" dirty="0"/>
              <a:t>(negative  charge)</a:t>
            </a:r>
          </a:p>
        </p:txBody>
      </p:sp>
      <p:sp>
        <p:nvSpPr>
          <p:cNvPr id="30" name="Line 40"/>
          <p:cNvSpPr>
            <a:spLocks noChangeShapeType="1"/>
          </p:cNvSpPr>
          <p:nvPr/>
        </p:nvSpPr>
        <p:spPr bwMode="auto">
          <a:xfrm flipV="1">
            <a:off x="3844707" y="4883646"/>
            <a:ext cx="920152" cy="141372"/>
          </a:xfrm>
          <a:prstGeom prst="line">
            <a:avLst/>
          </a:prstGeom>
          <a:noFill/>
          <a:ln w="15875">
            <a:solidFill>
              <a:srgbClr val="00B050"/>
            </a:solidFill>
            <a:round/>
            <a:headEnd w="lg" len="lg"/>
            <a:tailEnd type="triangle" w="lg" len="lg"/>
          </a:ln>
        </p:spPr>
        <p:txBody>
          <a:bodyPr wrap="none" anchor="ctr"/>
          <a:lstStyle/>
          <a:p>
            <a:endParaRPr lang="en-US"/>
          </a:p>
        </p:txBody>
      </p:sp>
      <p:sp>
        <p:nvSpPr>
          <p:cNvPr id="31" name="Oval 30"/>
          <p:cNvSpPr/>
          <p:nvPr/>
        </p:nvSpPr>
        <p:spPr>
          <a:xfrm>
            <a:off x="4824493" y="4639459"/>
            <a:ext cx="492734" cy="360039"/>
          </a:xfrm>
          <a:prstGeom prst="ellipse">
            <a:avLst/>
          </a:prstGeom>
          <a:noFill/>
          <a:ln w="19050" algn="ctr">
            <a:solidFill>
              <a:srgbClr val="00B050"/>
            </a:solidFill>
            <a:round/>
            <a:headEnd/>
            <a:tailEnd/>
          </a:ln>
        </p:spPr>
        <p:txBody>
          <a:bodyPr wrap="none" anchor="ctr"/>
          <a:lstStyle/>
          <a:p>
            <a:endParaRPr lang="en-GB"/>
          </a:p>
        </p:txBody>
      </p:sp>
      <p:sp>
        <p:nvSpPr>
          <p:cNvPr id="32" name="Text Box 41"/>
          <p:cNvSpPr txBox="1">
            <a:spLocks noChangeArrowheads="1"/>
          </p:cNvSpPr>
          <p:nvPr/>
        </p:nvSpPr>
        <p:spPr bwMode="auto">
          <a:xfrm>
            <a:off x="1208758" y="3562241"/>
            <a:ext cx="1800200" cy="1077218"/>
          </a:xfrm>
          <a:prstGeom prst="rect">
            <a:avLst/>
          </a:prstGeom>
          <a:solidFill>
            <a:schemeClr val="bg1">
              <a:lumMod val="95000"/>
            </a:schemeClr>
          </a:solidFill>
          <a:ln w="19050" algn="ctr">
            <a:solidFill>
              <a:srgbClr val="0000FF"/>
            </a:solidFill>
            <a:miter lim="800000"/>
            <a:headEnd/>
            <a:tailEnd/>
          </a:ln>
        </p:spPr>
        <p:txBody>
          <a:bodyPr wrap="square">
            <a:spAutoFit/>
          </a:bodyPr>
          <a:lstStyle>
            <a:defPPr>
              <a:defRPr lang="en-US"/>
            </a:defPPr>
            <a:lvl1pPr algn="ctr">
              <a:spcBef>
                <a:spcPct val="50000"/>
              </a:spcBef>
            </a:lvl1pPr>
          </a:lstStyle>
          <a:p>
            <a:r>
              <a:rPr lang="en-US" dirty="0"/>
              <a:t>leakage current</a:t>
            </a:r>
            <a:br>
              <a:rPr lang="en-US" dirty="0"/>
            </a:br>
            <a:r>
              <a:rPr lang="en-US" dirty="0"/>
              <a:t>&amp; neg. charge</a:t>
            </a:r>
            <a:br>
              <a:rPr lang="en-US" sz="1600" dirty="0"/>
            </a:br>
            <a:r>
              <a:rPr lang="en-US" sz="1400" dirty="0"/>
              <a:t>current after  </a:t>
            </a:r>
            <a:r>
              <a:rPr lang="en-US" sz="1400" dirty="0">
                <a:sym typeface="Symbol" pitchFamily="18" charset="2"/>
              </a:rPr>
              <a:t></a:t>
            </a:r>
            <a:r>
              <a:rPr lang="en-US" sz="1400" dirty="0"/>
              <a:t> </a:t>
            </a:r>
            <a:r>
              <a:rPr lang="en-US" sz="1400" dirty="0" err="1"/>
              <a:t>irrad</a:t>
            </a:r>
            <a:r>
              <a:rPr lang="en-US" sz="1400" dirty="0"/>
              <a:t>,</a:t>
            </a:r>
            <a:br>
              <a:rPr lang="en-US" sz="1400" dirty="0"/>
            </a:br>
            <a:r>
              <a:rPr lang="en-US" sz="1400" dirty="0"/>
              <a:t> V</a:t>
            </a:r>
            <a:r>
              <a:rPr lang="en-US" sz="1400" baseline="-25000" dirty="0"/>
              <a:t>2</a:t>
            </a:r>
            <a:r>
              <a:rPr lang="en-US" sz="1400" dirty="0"/>
              <a:t>O (?)</a:t>
            </a:r>
          </a:p>
        </p:txBody>
      </p:sp>
      <p:sp>
        <p:nvSpPr>
          <p:cNvPr id="33" name="Line 40"/>
          <p:cNvSpPr>
            <a:spLocks noChangeShapeType="1"/>
          </p:cNvSpPr>
          <p:nvPr/>
        </p:nvSpPr>
        <p:spPr bwMode="auto">
          <a:xfrm flipV="1">
            <a:off x="3008958" y="3915360"/>
            <a:ext cx="2355239" cy="158191"/>
          </a:xfrm>
          <a:prstGeom prst="line">
            <a:avLst/>
          </a:prstGeom>
          <a:noFill/>
          <a:ln w="15875">
            <a:solidFill>
              <a:srgbClr val="0000FF"/>
            </a:solidFill>
            <a:round/>
            <a:headEnd w="lg" len="lg"/>
            <a:tailEnd type="triangle" w="lg" len="lg"/>
          </a:ln>
        </p:spPr>
        <p:txBody>
          <a:bodyPr wrap="none" anchor="ctr"/>
          <a:lstStyle/>
          <a:p>
            <a:endParaRPr lang="en-US"/>
          </a:p>
        </p:txBody>
      </p:sp>
      <p:sp>
        <p:nvSpPr>
          <p:cNvPr id="34" name="Oval 33"/>
          <p:cNvSpPr/>
          <p:nvPr/>
        </p:nvSpPr>
        <p:spPr>
          <a:xfrm>
            <a:off x="5407090" y="3708338"/>
            <a:ext cx="473749" cy="414046"/>
          </a:xfrm>
          <a:prstGeom prst="ellipse">
            <a:avLst/>
          </a:prstGeom>
          <a:noFill/>
          <a:ln w="19050" algn="ctr">
            <a:solidFill>
              <a:srgbClr val="0000FF"/>
            </a:solidFill>
            <a:round/>
            <a:headEnd/>
            <a:tailEnd/>
          </a:ln>
        </p:spPr>
        <p:txBody>
          <a:bodyPr wrap="none" anchor="ctr"/>
          <a:lstStyle/>
          <a:p>
            <a:endParaRPr lang="en-GB"/>
          </a:p>
        </p:txBody>
      </p:sp>
      <p:sp>
        <p:nvSpPr>
          <p:cNvPr id="35" name="Content Placeholder 2"/>
          <p:cNvSpPr txBox="1">
            <a:spLocks/>
          </p:cNvSpPr>
          <p:nvPr/>
        </p:nvSpPr>
        <p:spPr>
          <a:xfrm>
            <a:off x="1524000" y="5476851"/>
            <a:ext cx="9238030" cy="942427"/>
          </a:xfrm>
          <a:prstGeom prst="rect">
            <a:avLst/>
          </a:prstGeom>
        </p:spPr>
        <p:txBody>
          <a:bodyPr vert="horz">
            <a:noAutofit/>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lvl="1"/>
            <a:r>
              <a:rPr lang="en-US" sz="1600" dirty="0"/>
              <a:t>Trapping: Indications that E205a and H152K are important </a:t>
            </a:r>
            <a:r>
              <a:rPr lang="en-US" sz="1200" dirty="0"/>
              <a:t>(further work needed)</a:t>
            </a:r>
            <a:endParaRPr lang="en-US" sz="1600" dirty="0"/>
          </a:p>
          <a:p>
            <a:pPr lvl="1"/>
            <a:r>
              <a:rPr lang="en-US" sz="1600" dirty="0"/>
              <a:t>Converging on consistent set of defects observed after p, </a:t>
            </a:r>
            <a:r>
              <a:rPr lang="en-US" sz="1600" dirty="0">
                <a:latin typeface="Symbol" pitchFamily="18" charset="2"/>
              </a:rPr>
              <a:t>p</a:t>
            </a:r>
            <a:r>
              <a:rPr lang="en-US" sz="1600" dirty="0"/>
              <a:t>, n, </a:t>
            </a:r>
            <a:r>
              <a:rPr lang="en-US" sz="1600" dirty="0">
                <a:latin typeface="Symbol" pitchFamily="18" charset="2"/>
              </a:rPr>
              <a:t>g </a:t>
            </a:r>
            <a:r>
              <a:rPr lang="en-US" sz="1600" dirty="0"/>
              <a:t>and e irradiation.</a:t>
            </a:r>
          </a:p>
          <a:p>
            <a:pPr lvl="1"/>
            <a:r>
              <a:rPr lang="en-US" sz="1600" dirty="0"/>
              <a:t>Defect introduction rates are depending on particle type and energy, and some on material!</a:t>
            </a:r>
          </a:p>
        </p:txBody>
      </p:sp>
      <p:sp>
        <p:nvSpPr>
          <p:cNvPr id="3" name="Date Placeholder 2"/>
          <p:cNvSpPr>
            <a:spLocks noGrp="1"/>
          </p:cNvSpPr>
          <p:nvPr>
            <p:ph type="dt" sz="half" idx="2"/>
          </p:nvPr>
        </p:nvSpPr>
        <p:spPr/>
        <p:txBody>
          <a:bodyPr/>
          <a:lstStyle/>
          <a:p>
            <a:r>
              <a:rPr lang="en-001"/>
              <a:t>22.11.2023</a:t>
            </a:r>
            <a:endParaRPr lang="en-US" dirty="0"/>
          </a:p>
        </p:txBody>
      </p:sp>
    </p:spTree>
    <p:extLst>
      <p:ext uri="{BB962C8B-B14F-4D97-AF65-F5344CB8AC3E}">
        <p14:creationId xmlns:p14="http://schemas.microsoft.com/office/powerpoint/2010/main" val="1582876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2869312" y="620112"/>
            <a:ext cx="8256623" cy="5599604"/>
          </a:xfrm>
          <a:prstGeom prst="rect">
            <a:avLst/>
          </a:prstGeom>
        </p:spPr>
      </p:pic>
      <p:sp>
        <p:nvSpPr>
          <p:cNvPr id="2" name="Title 1"/>
          <p:cNvSpPr>
            <a:spLocks noGrp="1"/>
          </p:cNvSpPr>
          <p:nvPr>
            <p:ph type="title"/>
          </p:nvPr>
        </p:nvSpPr>
        <p:spPr/>
        <p:txBody>
          <a:bodyPr/>
          <a:lstStyle/>
          <a:p>
            <a:r>
              <a:rPr lang="en-US" dirty="0"/>
              <a:t>Some TCAD models from literature</a:t>
            </a:r>
            <a:endParaRPr lang="en-GB" dirty="0"/>
          </a:p>
        </p:txBody>
      </p:sp>
      <p:sp>
        <p:nvSpPr>
          <p:cNvPr id="3" name="Content Placeholder 2"/>
          <p:cNvSpPr>
            <a:spLocks noGrp="1"/>
          </p:cNvSpPr>
          <p:nvPr>
            <p:ph idx="1"/>
          </p:nvPr>
        </p:nvSpPr>
        <p:spPr>
          <a:xfrm>
            <a:off x="147146" y="2765526"/>
            <a:ext cx="2722166" cy="2216378"/>
          </a:xfrm>
        </p:spPr>
        <p:txBody>
          <a:bodyPr>
            <a:normAutofit/>
          </a:bodyPr>
          <a:lstStyle/>
          <a:p>
            <a:pPr algn="ctr"/>
            <a:r>
              <a:rPr lang="en-US" sz="2000" dirty="0"/>
              <a:t>Several models</a:t>
            </a:r>
            <a:br>
              <a:rPr lang="en-US" sz="2000" dirty="0"/>
            </a:br>
            <a:r>
              <a:rPr lang="en-US" sz="2000" dirty="0"/>
              <a:t> available </a:t>
            </a:r>
            <a:br>
              <a:rPr lang="en-US" sz="2000" dirty="0"/>
            </a:br>
            <a:r>
              <a:rPr lang="en-US" sz="2000" dirty="0"/>
              <a:t>(non exhaustive list):</a:t>
            </a:r>
            <a:endParaRPr lang="en-GB" sz="2000" dirty="0"/>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69</a:t>
            </a:fld>
            <a:endParaRPr lang="en-US" dirty="0"/>
          </a:p>
        </p:txBody>
      </p:sp>
      <p:sp>
        <p:nvSpPr>
          <p:cNvPr id="8" name="TextBox 7"/>
          <p:cNvSpPr txBox="1"/>
          <p:nvPr/>
        </p:nvSpPr>
        <p:spPr>
          <a:xfrm>
            <a:off x="2522605" y="6126676"/>
            <a:ext cx="7965885" cy="307777"/>
          </a:xfrm>
          <a:prstGeom prst="rect">
            <a:avLst/>
          </a:prstGeom>
          <a:noFill/>
        </p:spPr>
        <p:txBody>
          <a:bodyPr wrap="square" rtlCol="0">
            <a:spAutoFit/>
          </a:bodyPr>
          <a:lstStyle/>
          <a:p>
            <a:r>
              <a:rPr lang="en-GB" sz="1400" dirty="0"/>
              <a:t>Table: </a:t>
            </a:r>
            <a:r>
              <a:rPr lang="en-US" sz="1400" i="1" dirty="0" err="1"/>
              <a:t>M.Moll</a:t>
            </a:r>
            <a:r>
              <a:rPr lang="en-US" sz="1400" i="1" dirty="0"/>
              <a:t>,</a:t>
            </a:r>
            <a:r>
              <a:rPr lang="en-GB" sz="1400" i="1" dirty="0"/>
              <a:t> Displacement Damage in Silicon Detectors, </a:t>
            </a:r>
            <a:r>
              <a:rPr lang="en-GB" sz="1200" i="1" dirty="0">
                <a:hlinkClick r:id="rId3"/>
              </a:rPr>
              <a:t>doi.org/10.1109/TNS.2018.2819506</a:t>
            </a:r>
            <a:r>
              <a:rPr lang="en-GB" sz="1200" i="1" dirty="0"/>
              <a:t> </a:t>
            </a:r>
            <a:endParaRPr lang="en-GB" sz="1400" dirty="0"/>
          </a:p>
        </p:txBody>
      </p:sp>
    </p:spTree>
    <p:extLst>
      <p:ext uri="{BB962C8B-B14F-4D97-AF65-F5344CB8AC3E}">
        <p14:creationId xmlns:p14="http://schemas.microsoft.com/office/powerpoint/2010/main" val="354844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8708"/>
            <a:ext cx="8226854" cy="940443"/>
          </a:xfrm>
        </p:spPr>
        <p:txBody>
          <a:bodyPr/>
          <a:lstStyle/>
          <a:p>
            <a:r>
              <a:rPr lang="en-US" dirty="0"/>
              <a:t>Present LHC Tracking Sensors</a:t>
            </a:r>
          </a:p>
        </p:txBody>
      </p:sp>
      <p:sp>
        <p:nvSpPr>
          <p:cNvPr id="3" name="Content Placeholder 2"/>
          <p:cNvSpPr>
            <a:spLocks noGrp="1"/>
          </p:cNvSpPr>
          <p:nvPr>
            <p:ph idx="1"/>
          </p:nvPr>
        </p:nvSpPr>
        <p:spPr>
          <a:xfrm>
            <a:off x="4826707" y="5940634"/>
            <a:ext cx="5258497" cy="368150"/>
          </a:xfrm>
        </p:spPr>
        <p:txBody>
          <a:bodyPr>
            <a:noAutofit/>
          </a:bodyPr>
          <a:lstStyle/>
          <a:p>
            <a:pPr marL="0" indent="0">
              <a:buNone/>
            </a:pPr>
            <a:r>
              <a:rPr lang="en-US" sz="2000" dirty="0">
                <a:solidFill>
                  <a:srgbClr val="000000"/>
                </a:solidFill>
              </a:rPr>
              <a:t>CMS Tracker insertion</a:t>
            </a:r>
          </a:p>
        </p:txBody>
      </p:sp>
      <p:sp>
        <p:nvSpPr>
          <p:cNvPr id="5" name="Footer Placeholder 4"/>
          <p:cNvSpPr>
            <a:spLocks noGrp="1"/>
          </p:cNvSpPr>
          <p:nvPr>
            <p:ph type="ftr" sz="quarter" idx="4294967295"/>
          </p:nvPr>
        </p:nvSpPr>
        <p:spPr>
          <a:xfrm>
            <a:off x="5170655" y="6595687"/>
            <a:ext cx="4914548" cy="208688"/>
          </a:xfrm>
        </p:spPr>
        <p:txBody>
          <a:bodyPr/>
          <a:lstStyle/>
          <a:p>
            <a:r>
              <a:rPr lang="es-ES"/>
              <a:t>SIMDET 2023 - Michael Moll, CERN</a:t>
            </a:r>
            <a:endParaRPr lang="en-US" dirty="0"/>
          </a:p>
        </p:txBody>
      </p:sp>
      <p:sp>
        <p:nvSpPr>
          <p:cNvPr id="9" name="Slide Number Placeholder 8"/>
          <p:cNvSpPr>
            <a:spLocks noGrp="1"/>
          </p:cNvSpPr>
          <p:nvPr>
            <p:ph type="sldNum" sz="quarter" idx="4294967295"/>
          </p:nvPr>
        </p:nvSpPr>
        <p:spPr>
          <a:xfrm>
            <a:off x="9842175" y="6588351"/>
            <a:ext cx="576064" cy="216024"/>
          </a:xfrm>
        </p:spPr>
        <p:txBody>
          <a:bodyPr/>
          <a:lstStyle/>
          <a:p>
            <a:fld id="{9FAD8052-1974-B142-B990-88BA645BA3E4}" type="slidenum">
              <a:rPr lang="en-US" smtClean="0"/>
              <a:t>7</a:t>
            </a:fld>
            <a:endParaRPr lang="en-US" dirty="0"/>
          </a:p>
        </p:txBody>
      </p:sp>
      <p:pic>
        <p:nvPicPr>
          <p:cNvPr id="10" name="Picture 6" descr="Picture 1.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36062" y="1017449"/>
            <a:ext cx="7387018" cy="4878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8622344" y="5896200"/>
            <a:ext cx="2258977" cy="530915"/>
          </a:xfrm>
          <a:prstGeom prst="rect">
            <a:avLst/>
          </a:prstGeom>
          <a:noFill/>
        </p:spPr>
        <p:txBody>
          <a:bodyPr wrap="square" rtlCol="0">
            <a:spAutoFit/>
          </a:bodyPr>
          <a:lstStyle/>
          <a:p>
            <a:r>
              <a:rPr lang="en-US" sz="1050" dirty="0">
                <a:solidFill>
                  <a:srgbClr val="000000"/>
                </a:solidFill>
              </a:rPr>
              <a:t>December 2007</a:t>
            </a:r>
          </a:p>
          <a:p>
            <a:endParaRPr lang="en-GB" dirty="0"/>
          </a:p>
        </p:txBody>
      </p:sp>
      <p:sp>
        <p:nvSpPr>
          <p:cNvPr id="7" name="Date Placeholder 6"/>
          <p:cNvSpPr>
            <a:spLocks noGrp="1"/>
          </p:cNvSpPr>
          <p:nvPr>
            <p:ph type="dt" sz="half" idx="2"/>
          </p:nvPr>
        </p:nvSpPr>
        <p:spPr/>
        <p:txBody>
          <a:bodyPr/>
          <a:lstStyle/>
          <a:p>
            <a:r>
              <a:rPr lang="en-001"/>
              <a:t>22.11.2023</a:t>
            </a:r>
            <a:endParaRPr lang="en-US" dirty="0"/>
          </a:p>
        </p:txBody>
      </p:sp>
    </p:spTree>
    <p:extLst>
      <p:ext uri="{BB962C8B-B14F-4D97-AF65-F5344CB8AC3E}">
        <p14:creationId xmlns:p14="http://schemas.microsoft.com/office/powerpoint/2010/main" val="16493777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3100"/>
            <a:ext cx="12192000" cy="2000250"/>
          </a:xfrm>
        </p:spPr>
        <p:txBody>
          <a:bodyPr>
            <a:noAutofit/>
          </a:bodyPr>
          <a:lstStyle/>
          <a:p>
            <a:pPr algn="ctr"/>
            <a:r>
              <a:rPr lang="en-GB" sz="6000" dirty="0"/>
              <a:t>Macroscopic Damage </a:t>
            </a:r>
            <a:br>
              <a:rPr lang="en-GB" sz="6000" dirty="0"/>
            </a:br>
            <a:r>
              <a:rPr lang="en-GB" sz="4400" dirty="0"/>
              <a:t>Degradation of Detector Performance</a:t>
            </a:r>
          </a:p>
        </p:txBody>
      </p:sp>
      <p:sp>
        <p:nvSpPr>
          <p:cNvPr id="3" name="Content Placeholder 2"/>
          <p:cNvSpPr>
            <a:spLocks noGrp="1"/>
          </p:cNvSpPr>
          <p:nvPr>
            <p:ph idx="1"/>
          </p:nvPr>
        </p:nvSpPr>
        <p:spPr>
          <a:xfrm>
            <a:off x="609600" y="5331279"/>
            <a:ext cx="10969139" cy="661749"/>
          </a:xfrm>
        </p:spPr>
        <p:txBody>
          <a:bodyPr/>
          <a:lstStyle/>
          <a:p>
            <a:endParaRPr lang="en-GB"/>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70</a:t>
            </a:fld>
            <a:endParaRPr lang="en-US" dirty="0"/>
          </a:p>
        </p:txBody>
      </p:sp>
    </p:spTree>
    <p:extLst>
      <p:ext uri="{BB962C8B-B14F-4D97-AF65-F5344CB8AC3E}">
        <p14:creationId xmlns:p14="http://schemas.microsoft.com/office/powerpoint/2010/main" val="25479714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1026543" y="5"/>
            <a:ext cx="8804873" cy="806427"/>
          </a:xfrm>
        </p:spPr>
        <p:txBody>
          <a:bodyPr>
            <a:noAutofit/>
          </a:bodyPr>
          <a:lstStyle/>
          <a:p>
            <a:pPr algn="l" eaLnBrk="1" hangingPunct="1"/>
            <a:r>
              <a:rPr lang="en-US" sz="2400" u="sng" dirty="0"/>
              <a:t>Summary</a:t>
            </a:r>
            <a:r>
              <a:rPr lang="en-US" sz="2400" dirty="0"/>
              <a:t>: Basics of Radiation Damage in Silicon Sensors</a:t>
            </a:r>
            <a:endParaRPr lang="en-US" sz="2400" u="sng" dirty="0"/>
          </a:p>
        </p:txBody>
      </p:sp>
      <p:sp>
        <p:nvSpPr>
          <p:cNvPr id="18" name="Footer Placeholder 2"/>
          <p:cNvSpPr>
            <a:spLocks noGrp="1"/>
          </p:cNvSpPr>
          <p:nvPr>
            <p:ph type="ftr" sz="quarter" idx="4294967295"/>
          </p:nvPr>
        </p:nvSpPr>
        <p:spPr/>
        <p:txBody>
          <a:bodyPr/>
          <a:lstStyle/>
          <a:p>
            <a:pPr>
              <a:defRPr/>
            </a:pPr>
            <a:r>
              <a:rPr lang="es-ES"/>
              <a:t>SIMDET 2023 - Michael Moll, CERN</a:t>
            </a:r>
            <a:endParaRPr lang="en-US"/>
          </a:p>
        </p:txBody>
      </p:sp>
      <p:sp>
        <p:nvSpPr>
          <p:cNvPr id="19" name="Slide Number Placeholder 3"/>
          <p:cNvSpPr>
            <a:spLocks noGrp="1"/>
          </p:cNvSpPr>
          <p:nvPr>
            <p:ph type="sldNum" sz="quarter" idx="4294967295"/>
          </p:nvPr>
        </p:nvSpPr>
        <p:spPr/>
        <p:txBody>
          <a:bodyPr/>
          <a:lstStyle/>
          <a:p>
            <a:pPr>
              <a:defRPr/>
            </a:pPr>
            <a:r>
              <a:rPr lang="en-US"/>
              <a:t>-</a:t>
            </a:r>
            <a:fld id="{4B4205AB-9E48-4723-AB1A-29183D7E40CE}" type="slidenum">
              <a:rPr lang="en-US"/>
              <a:pPr>
                <a:defRPr/>
              </a:pPr>
              <a:t>71</a:t>
            </a:fld>
            <a:r>
              <a:rPr lang="en-US"/>
              <a:t>-</a:t>
            </a:r>
          </a:p>
        </p:txBody>
      </p:sp>
      <p:sp>
        <p:nvSpPr>
          <p:cNvPr id="22533" name="Rectangle 3"/>
          <p:cNvSpPr>
            <a:spLocks noChangeArrowheads="1"/>
          </p:cNvSpPr>
          <p:nvPr/>
        </p:nvSpPr>
        <p:spPr bwMode="auto">
          <a:xfrm>
            <a:off x="2508250" y="874714"/>
            <a:ext cx="8159750" cy="5616575"/>
          </a:xfrm>
          <a:prstGeom prst="rect">
            <a:avLst/>
          </a:prstGeom>
          <a:noFill/>
          <a:ln w="9525">
            <a:noFill/>
            <a:miter lim="800000"/>
            <a:headEnd/>
            <a:tailEnd/>
          </a:ln>
        </p:spPr>
        <p:txBody>
          <a:bodyPr lIns="45720" rIns="45720"/>
          <a:lstStyle/>
          <a:p>
            <a:pPr marL="449263" indent="-449263" eaLnBrk="0" hangingPunct="0">
              <a:lnSpc>
                <a:spcPct val="90000"/>
              </a:lnSpc>
              <a:spcBef>
                <a:spcPct val="20000"/>
              </a:spcBef>
              <a:buClr>
                <a:schemeClr val="accent2"/>
              </a:buClr>
              <a:buSzPct val="90000"/>
              <a:buBlip>
                <a:blip r:embed="rId3"/>
              </a:buBlip>
            </a:pPr>
            <a:r>
              <a:rPr lang="en-US" sz="2000" b="1" dirty="0">
                <a:latin typeface="Times New Roman" pitchFamily="18" charset="0"/>
                <a:cs typeface="Times New Roman" pitchFamily="18" charset="0"/>
              </a:rPr>
              <a:t>Two general types of radiation damage to the detector materials:</a:t>
            </a:r>
          </a:p>
          <a:p>
            <a:pPr marL="449263" indent="-449263" eaLnBrk="0" hangingPunct="0">
              <a:lnSpc>
                <a:spcPct val="90000"/>
              </a:lnSpc>
              <a:spcBef>
                <a:spcPct val="20000"/>
              </a:spcBef>
              <a:buClr>
                <a:schemeClr val="accent2"/>
              </a:buClr>
              <a:buSzPct val="90000"/>
            </a:pPr>
            <a:endParaRPr lang="en-US" sz="1000" b="1" dirty="0">
              <a:latin typeface="Times New Roman" pitchFamily="18" charset="0"/>
              <a:sym typeface="Symbol" pitchFamily="18" charset="2"/>
            </a:endParaRPr>
          </a:p>
          <a:p>
            <a:pPr marL="449263" indent="-449263" eaLnBrk="0" hangingPunct="0">
              <a:lnSpc>
                <a:spcPct val="90000"/>
              </a:lnSpc>
              <a:spcBef>
                <a:spcPct val="20000"/>
              </a:spcBef>
              <a:buClr>
                <a:schemeClr val="accent2"/>
              </a:buClr>
              <a:buSzPct val="90000"/>
            </a:pPr>
            <a:r>
              <a:rPr lang="en-US" dirty="0">
                <a:latin typeface="Times New Roman" pitchFamily="18" charset="0"/>
                <a:cs typeface="Times New Roman" pitchFamily="18" charset="0"/>
              </a:rPr>
              <a:t>   </a:t>
            </a:r>
            <a:r>
              <a:rPr lang="en-US" dirty="0">
                <a:latin typeface="Times New Roman" pitchFamily="18" charset="0"/>
                <a:cs typeface="Times New Roman" pitchFamily="18" charset="0"/>
                <a:sym typeface="Symbol" pitchFamily="18" charset="2"/>
              </a:rPr>
              <a:t></a:t>
            </a:r>
            <a:r>
              <a:rPr lang="en-US" dirty="0">
                <a:latin typeface="Times New Roman" pitchFamily="18" charset="0"/>
                <a:cs typeface="Times New Roman" pitchFamily="18" charset="0"/>
              </a:rPr>
              <a:t> </a:t>
            </a:r>
            <a:r>
              <a:rPr lang="en-US" b="1" dirty="0">
                <a:solidFill>
                  <a:srgbClr val="3333FF"/>
                </a:solidFill>
                <a:latin typeface="Times New Roman" pitchFamily="18" charset="0"/>
                <a:cs typeface="Times New Roman" pitchFamily="18" charset="0"/>
              </a:rPr>
              <a:t>Bulk (Crystal) damage</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due to </a:t>
            </a:r>
            <a:r>
              <a:rPr lang="en-US" b="1" dirty="0">
                <a:solidFill>
                  <a:srgbClr val="3333FF"/>
                </a:solidFill>
                <a:latin typeface="Times New Roman" pitchFamily="18" charset="0"/>
                <a:cs typeface="Times New Roman" pitchFamily="18" charset="0"/>
              </a:rPr>
              <a:t>Non Ionizing Energy Loss (NIEL)</a:t>
            </a:r>
            <a:br>
              <a:rPr lang="en-US" b="1" dirty="0">
                <a:solidFill>
                  <a:srgbClr val="3333FF"/>
                </a:solidFill>
                <a:latin typeface="Times New Roman" pitchFamily="18" charset="0"/>
                <a:cs typeface="Times New Roman" pitchFamily="18" charset="0"/>
              </a:rPr>
            </a:br>
            <a:r>
              <a:rPr lang="en-US" b="1" dirty="0">
                <a:latin typeface="Times New Roman" pitchFamily="18" charset="0"/>
                <a:cs typeface="Times New Roman" pitchFamily="18" charset="0"/>
              </a:rPr>
              <a:t>           - displacement damage, built up of crystal defects – </a:t>
            </a:r>
            <a:br>
              <a:rPr lang="en-US" b="1" dirty="0">
                <a:latin typeface="Times New Roman" pitchFamily="18" charset="0"/>
                <a:cs typeface="Times New Roman" pitchFamily="18" charset="0"/>
              </a:rPr>
            </a:br>
            <a:endParaRPr lang="en-US" sz="1000" b="1" dirty="0">
              <a:latin typeface="Times New Roman" pitchFamily="18" charset="0"/>
              <a:cs typeface="Times New Roman" pitchFamily="18" charset="0"/>
            </a:endParaRPr>
          </a:p>
          <a:p>
            <a:pPr marL="1074738" lvl="1" indent="-446088" eaLnBrk="0" hangingPunct="0">
              <a:lnSpc>
                <a:spcPct val="90000"/>
              </a:lnSpc>
              <a:spcBef>
                <a:spcPct val="20000"/>
              </a:spcBef>
              <a:buClr>
                <a:srgbClr val="3333FF"/>
              </a:buClr>
              <a:buFontTx/>
              <a:buAutoNum type="romanUcPeriod"/>
            </a:pPr>
            <a:r>
              <a:rPr lang="en-US" b="1" dirty="0">
                <a:latin typeface="Times New Roman" pitchFamily="18" charset="0"/>
                <a:sym typeface="Symbol" pitchFamily="18" charset="2"/>
              </a:rPr>
              <a:t>Change of </a:t>
            </a:r>
            <a:r>
              <a:rPr lang="en-US" b="1" dirty="0">
                <a:solidFill>
                  <a:srgbClr val="FF3300"/>
                </a:solidFill>
                <a:latin typeface="Times New Roman" pitchFamily="18" charset="0"/>
                <a:sym typeface="Symbol" pitchFamily="18" charset="2"/>
              </a:rPr>
              <a:t>effective doping concentration </a:t>
            </a:r>
            <a:r>
              <a:rPr lang="en-US" b="1" dirty="0">
                <a:latin typeface="Times New Roman" pitchFamily="18" charset="0"/>
                <a:sym typeface="Symbol" pitchFamily="18" charset="2"/>
              </a:rPr>
              <a:t>&amp;</a:t>
            </a:r>
            <a:r>
              <a:rPr lang="en-US" b="1" dirty="0">
                <a:solidFill>
                  <a:srgbClr val="FF3300"/>
                </a:solidFill>
                <a:latin typeface="Times New Roman" pitchFamily="18" charset="0"/>
                <a:sym typeface="Symbol" pitchFamily="18" charset="2"/>
              </a:rPr>
              <a:t> </a:t>
            </a:r>
            <a:r>
              <a:rPr lang="en-US" b="1" dirty="0">
                <a:solidFill>
                  <a:srgbClr val="FF0000"/>
                </a:solidFill>
                <a:latin typeface="Times New Roman" pitchFamily="18" charset="0"/>
                <a:sym typeface="Symbol" pitchFamily="18" charset="2"/>
              </a:rPr>
              <a:t>acceptor/donor removal</a:t>
            </a:r>
            <a:br>
              <a:rPr lang="en-US" b="1" dirty="0">
                <a:solidFill>
                  <a:srgbClr val="FF3300"/>
                </a:solidFill>
                <a:latin typeface="Times New Roman" pitchFamily="18" charset="0"/>
                <a:sym typeface="Symbol" pitchFamily="18" charset="2"/>
              </a:rPr>
            </a:br>
            <a:r>
              <a:rPr lang="en-US" b="1" dirty="0">
                <a:solidFill>
                  <a:srgbClr val="FF3300"/>
                </a:solidFill>
                <a:latin typeface="Times New Roman" pitchFamily="18" charset="0"/>
                <a:sym typeface="Symbol" pitchFamily="18" charset="2"/>
              </a:rPr>
              <a:t> </a:t>
            </a:r>
            <a:r>
              <a:rPr lang="en-US" b="1" dirty="0">
                <a:latin typeface="Times New Roman" pitchFamily="18" charset="0"/>
                <a:sym typeface="Symbol" pitchFamily="18" charset="2"/>
              </a:rPr>
              <a:t>(higher depletion voltage, under- depletion)</a:t>
            </a:r>
            <a:br>
              <a:rPr lang="en-US" b="1" dirty="0">
                <a:latin typeface="Times New Roman" pitchFamily="18" charset="0"/>
                <a:sym typeface="Symbol" pitchFamily="18" charset="2"/>
              </a:rPr>
            </a:br>
            <a:r>
              <a:rPr lang="en-US" sz="800" b="1" dirty="0">
                <a:latin typeface="Times New Roman" pitchFamily="18" charset="0"/>
                <a:sym typeface="Symbol" pitchFamily="18" charset="2"/>
              </a:rPr>
              <a:t>   </a:t>
            </a:r>
            <a:endParaRPr lang="en-US" sz="800" dirty="0">
              <a:latin typeface="Times New Roman" pitchFamily="18" charset="0"/>
              <a:sym typeface="Symbol" pitchFamily="18" charset="2"/>
            </a:endParaRPr>
          </a:p>
          <a:p>
            <a:pPr marL="1074738" lvl="1" indent="-446088" eaLnBrk="0" hangingPunct="0">
              <a:lnSpc>
                <a:spcPct val="90000"/>
              </a:lnSpc>
              <a:spcBef>
                <a:spcPct val="20000"/>
              </a:spcBef>
              <a:buClr>
                <a:srgbClr val="3333FF"/>
              </a:buClr>
              <a:buFontTx/>
              <a:buAutoNum type="romanUcPeriod"/>
            </a:pPr>
            <a:r>
              <a:rPr lang="en-US" b="1" dirty="0">
                <a:latin typeface="Times New Roman" pitchFamily="18" charset="0"/>
              </a:rPr>
              <a:t>Increase of </a:t>
            </a:r>
            <a:r>
              <a:rPr lang="en-US" b="1" dirty="0">
                <a:solidFill>
                  <a:srgbClr val="FF3300"/>
                </a:solidFill>
                <a:latin typeface="Times New Roman" pitchFamily="18" charset="0"/>
              </a:rPr>
              <a:t>leakage current</a:t>
            </a:r>
            <a:r>
              <a:rPr lang="en-US" b="1" dirty="0">
                <a:latin typeface="Times New Roman" pitchFamily="18" charset="0"/>
              </a:rPr>
              <a:t> (increase of shot noise, thermal runaway)</a:t>
            </a:r>
            <a:br>
              <a:rPr lang="en-US" b="1" dirty="0">
                <a:latin typeface="Times New Roman" pitchFamily="18" charset="0"/>
              </a:rPr>
            </a:br>
            <a:r>
              <a:rPr lang="en-US" sz="800" b="1" dirty="0">
                <a:latin typeface="Times New Roman" pitchFamily="18" charset="0"/>
              </a:rPr>
              <a:t>   </a:t>
            </a:r>
            <a:endParaRPr lang="en-US" sz="800" dirty="0">
              <a:latin typeface="Times New Roman" pitchFamily="18" charset="0"/>
              <a:sym typeface="Symbol" pitchFamily="18" charset="2"/>
            </a:endParaRPr>
          </a:p>
          <a:p>
            <a:pPr marL="1074738" lvl="1" indent="-446088" eaLnBrk="0" hangingPunct="0">
              <a:lnSpc>
                <a:spcPct val="90000"/>
              </a:lnSpc>
              <a:spcBef>
                <a:spcPct val="20000"/>
              </a:spcBef>
              <a:buClr>
                <a:srgbClr val="3333FF"/>
              </a:buClr>
              <a:buFontTx/>
              <a:buAutoNum type="romanUcPeriod"/>
            </a:pPr>
            <a:r>
              <a:rPr lang="en-US" b="1" dirty="0">
                <a:latin typeface="Times New Roman" pitchFamily="18" charset="0"/>
                <a:sym typeface="Symbol" pitchFamily="18" charset="2"/>
              </a:rPr>
              <a:t>Increase of </a:t>
            </a:r>
            <a:r>
              <a:rPr lang="en-US" b="1" dirty="0">
                <a:solidFill>
                  <a:srgbClr val="FF3300"/>
                </a:solidFill>
                <a:latin typeface="Times New Roman" pitchFamily="18" charset="0"/>
                <a:sym typeface="Symbol" pitchFamily="18" charset="2"/>
              </a:rPr>
              <a:t> charge carrier trapping </a:t>
            </a:r>
            <a:r>
              <a:rPr lang="en-US" b="1" dirty="0">
                <a:latin typeface="Times New Roman" pitchFamily="18" charset="0"/>
                <a:sym typeface="Symbol" pitchFamily="18" charset="2"/>
              </a:rPr>
              <a:t>(loss of charge)</a:t>
            </a:r>
            <a:br>
              <a:rPr lang="en-US" b="1" dirty="0">
                <a:latin typeface="Times New Roman" pitchFamily="18" charset="0"/>
                <a:sym typeface="Symbol" pitchFamily="18" charset="2"/>
              </a:rPr>
            </a:br>
            <a:r>
              <a:rPr lang="en-US" b="1" dirty="0">
                <a:latin typeface="Times New Roman" pitchFamily="18" charset="0"/>
                <a:sym typeface="Symbol" pitchFamily="18" charset="2"/>
              </a:rPr>
              <a:t>   </a:t>
            </a:r>
            <a:br>
              <a:rPr lang="en-US" b="1" dirty="0">
                <a:latin typeface="Times New Roman" pitchFamily="18" charset="0"/>
                <a:sym typeface="Symbol" pitchFamily="18" charset="2"/>
              </a:rPr>
            </a:br>
            <a:endParaRPr lang="en-US" sz="1000" b="1" dirty="0">
              <a:latin typeface="Times New Roman" pitchFamily="18" charset="0"/>
              <a:sym typeface="Symbol" pitchFamily="18" charset="2"/>
            </a:endParaRPr>
          </a:p>
          <a:p>
            <a:pPr marL="449263" indent="-449263" eaLnBrk="0" hangingPunct="0">
              <a:lnSpc>
                <a:spcPct val="90000"/>
              </a:lnSpc>
              <a:spcBef>
                <a:spcPct val="20000"/>
              </a:spcBef>
              <a:buClr>
                <a:schemeClr val="accent2"/>
              </a:buClr>
              <a:buSzPct val="90000"/>
            </a:pPr>
            <a:r>
              <a:rPr lang="en-US" dirty="0">
                <a:latin typeface="Times New Roman" pitchFamily="18" charset="0"/>
                <a:cs typeface="Times New Roman" pitchFamily="18" charset="0"/>
                <a:sym typeface="Symbol" pitchFamily="18" charset="2"/>
              </a:rPr>
              <a:t>   </a:t>
            </a:r>
            <a:r>
              <a:rPr lang="en-GB" dirty="0">
                <a:latin typeface="Times New Roman" pitchFamily="18" charset="0"/>
                <a:cs typeface="Times New Roman" pitchFamily="18" charset="0"/>
              </a:rPr>
              <a:t> </a:t>
            </a:r>
            <a:r>
              <a:rPr lang="en-GB" b="1" dirty="0">
                <a:solidFill>
                  <a:srgbClr val="3333FF"/>
                </a:solidFill>
                <a:latin typeface="Times New Roman" pitchFamily="18" charset="0"/>
                <a:cs typeface="Times New Roman" pitchFamily="18" charset="0"/>
              </a:rPr>
              <a:t>Surface damage</a:t>
            </a:r>
            <a:r>
              <a:rPr lang="en-GB" dirty="0">
                <a:latin typeface="Times New Roman" pitchFamily="18" charset="0"/>
                <a:cs typeface="Times New Roman" pitchFamily="18" charset="0"/>
              </a:rPr>
              <a:t> </a:t>
            </a:r>
            <a:r>
              <a:rPr lang="en-GB" b="1" dirty="0">
                <a:latin typeface="Times New Roman" pitchFamily="18" charset="0"/>
                <a:cs typeface="Times New Roman" pitchFamily="18" charset="0"/>
              </a:rPr>
              <a:t>due to </a:t>
            </a:r>
            <a:r>
              <a:rPr lang="en-GB" b="1" dirty="0">
                <a:solidFill>
                  <a:srgbClr val="3333FF"/>
                </a:solidFill>
                <a:latin typeface="Times New Roman" pitchFamily="18" charset="0"/>
                <a:cs typeface="Times New Roman" pitchFamily="18" charset="0"/>
              </a:rPr>
              <a:t>Ionizing Energy Loss (IEL)</a:t>
            </a:r>
            <a:br>
              <a:rPr lang="en-GB" b="1" dirty="0">
                <a:solidFill>
                  <a:srgbClr val="FF3300"/>
                </a:solidFill>
                <a:latin typeface="Times New Roman" pitchFamily="18" charset="0"/>
                <a:cs typeface="Times New Roman" pitchFamily="18" charset="0"/>
              </a:rPr>
            </a:br>
            <a:r>
              <a:rPr lang="en-GB" b="1" dirty="0">
                <a:latin typeface="Times New Roman" pitchFamily="18" charset="0"/>
                <a:cs typeface="Times New Roman" pitchFamily="18" charset="0"/>
              </a:rPr>
              <a:t>         - accumulation of </a:t>
            </a:r>
            <a:r>
              <a:rPr lang="en-US" b="1" dirty="0">
                <a:latin typeface="Times New Roman" pitchFamily="18" charset="0"/>
              </a:rPr>
              <a:t>positive in the oxide (SiO</a:t>
            </a:r>
            <a:r>
              <a:rPr lang="en-US" b="1" baseline="-25000" dirty="0">
                <a:latin typeface="Times New Roman" pitchFamily="18" charset="0"/>
              </a:rPr>
              <a:t>2</a:t>
            </a:r>
            <a:r>
              <a:rPr lang="en-US" b="1" dirty="0">
                <a:latin typeface="Times New Roman" pitchFamily="18" charset="0"/>
              </a:rPr>
              <a:t>) and the Si/SiO</a:t>
            </a:r>
            <a:r>
              <a:rPr lang="en-US" b="1" baseline="-25000" dirty="0">
                <a:latin typeface="Times New Roman" pitchFamily="18" charset="0"/>
              </a:rPr>
              <a:t>2</a:t>
            </a:r>
            <a:r>
              <a:rPr lang="en-US" b="1" dirty="0">
                <a:latin typeface="Times New Roman" pitchFamily="18" charset="0"/>
              </a:rPr>
              <a:t> interface –</a:t>
            </a:r>
            <a:br>
              <a:rPr lang="en-US" b="1" dirty="0">
                <a:latin typeface="Times New Roman" pitchFamily="18" charset="0"/>
              </a:rPr>
            </a:br>
            <a:r>
              <a:rPr lang="en-US" b="1" dirty="0">
                <a:latin typeface="Times New Roman" pitchFamily="18" charset="0"/>
              </a:rPr>
              <a:t>               </a:t>
            </a:r>
            <a:r>
              <a:rPr lang="en-US" dirty="0">
                <a:latin typeface="Times New Roman" pitchFamily="18" charset="0"/>
              </a:rPr>
              <a:t>affects:  </a:t>
            </a:r>
            <a:r>
              <a:rPr lang="en-US" dirty="0" err="1">
                <a:latin typeface="Times New Roman" pitchFamily="18" charset="0"/>
              </a:rPr>
              <a:t>interstrip</a:t>
            </a:r>
            <a:r>
              <a:rPr lang="en-US" dirty="0">
                <a:latin typeface="Times New Roman" pitchFamily="18" charset="0"/>
              </a:rPr>
              <a:t> capacitance (noise factor), breakdown behavior, …</a:t>
            </a:r>
            <a:br>
              <a:rPr lang="en-US" b="1" dirty="0">
                <a:latin typeface="Times New Roman" pitchFamily="18" charset="0"/>
              </a:rPr>
            </a:br>
            <a:endParaRPr lang="en-GB" sz="1600" b="1" dirty="0">
              <a:latin typeface="Times New Roman" pitchFamily="18" charset="0"/>
              <a:cs typeface="Times New Roman" pitchFamily="18" charset="0"/>
            </a:endParaRPr>
          </a:p>
          <a:p>
            <a:pPr marL="449263" indent="-449263" eaLnBrk="0" hangingPunct="0">
              <a:lnSpc>
                <a:spcPct val="90000"/>
              </a:lnSpc>
              <a:spcBef>
                <a:spcPct val="20000"/>
              </a:spcBef>
              <a:buClr>
                <a:schemeClr val="accent2"/>
              </a:buClr>
              <a:buSzPct val="90000"/>
              <a:buBlip>
                <a:blip r:embed="rId3"/>
              </a:buBlip>
            </a:pPr>
            <a:r>
              <a:rPr lang="en-GB" sz="2000" b="1" dirty="0">
                <a:latin typeface="Times New Roman" pitchFamily="18" charset="0"/>
                <a:cs typeface="Times New Roman" pitchFamily="18" charset="0"/>
              </a:rPr>
              <a:t>Impact on detector performance and Charge Collection Efficiency</a:t>
            </a:r>
            <a:br>
              <a:rPr lang="en-GB" sz="2000" dirty="0">
                <a:latin typeface="Times New Roman" pitchFamily="18" charset="0"/>
                <a:cs typeface="Times New Roman" pitchFamily="18" charset="0"/>
              </a:rPr>
            </a:br>
            <a:r>
              <a:rPr lang="en-GB" sz="2000" dirty="0">
                <a:latin typeface="Times New Roman" pitchFamily="18" charset="0"/>
                <a:cs typeface="Times New Roman" pitchFamily="18" charset="0"/>
              </a:rPr>
              <a:t>  (depending on detector type and </a:t>
            </a:r>
            <a:r>
              <a:rPr lang="en-GB" sz="2000" u="sng" dirty="0">
                <a:latin typeface="Times New Roman" pitchFamily="18" charset="0"/>
                <a:cs typeface="Times New Roman" pitchFamily="18" charset="0"/>
              </a:rPr>
              <a:t>geometry</a:t>
            </a:r>
            <a:r>
              <a:rPr lang="en-GB" sz="2000" dirty="0">
                <a:latin typeface="Times New Roman" pitchFamily="18" charset="0"/>
                <a:cs typeface="Times New Roman" pitchFamily="18" charset="0"/>
              </a:rPr>
              <a:t> and </a:t>
            </a:r>
            <a:r>
              <a:rPr lang="en-GB" sz="2000" u="sng" dirty="0">
                <a:latin typeface="Times New Roman" pitchFamily="18" charset="0"/>
                <a:cs typeface="Times New Roman" pitchFamily="18" charset="0"/>
              </a:rPr>
              <a:t>readout electronics</a:t>
            </a:r>
            <a:r>
              <a:rPr lang="en-GB" sz="2000" dirty="0">
                <a:latin typeface="Times New Roman" pitchFamily="18" charset="0"/>
                <a:cs typeface="Times New Roman" pitchFamily="18" charset="0"/>
              </a:rPr>
              <a:t>!)</a:t>
            </a:r>
            <a:br>
              <a:rPr lang="en-GB" sz="2000" b="1" dirty="0">
                <a:latin typeface="Times New Roman" pitchFamily="18" charset="0"/>
                <a:cs typeface="Times New Roman" pitchFamily="18" charset="0"/>
              </a:rPr>
            </a:br>
            <a:br>
              <a:rPr lang="en-GB" sz="2000" b="1" dirty="0">
                <a:latin typeface="Times New Roman" pitchFamily="18" charset="0"/>
                <a:cs typeface="Times New Roman" pitchFamily="18" charset="0"/>
              </a:rPr>
            </a:br>
            <a:r>
              <a:rPr lang="en-GB" sz="2000" b="1" dirty="0">
                <a:solidFill>
                  <a:srgbClr val="3333FF"/>
                </a:solidFill>
                <a:latin typeface="Times New Roman" pitchFamily="18" charset="0"/>
                <a:cs typeface="Times New Roman" pitchFamily="18" charset="0"/>
              </a:rPr>
              <a:t>Signal/noise ratio is the quantity to watch </a:t>
            </a:r>
            <a:endParaRPr lang="en-US" sz="2000" b="1" dirty="0">
              <a:solidFill>
                <a:srgbClr val="3333FF"/>
              </a:solidFill>
              <a:latin typeface="Times New Roman" pitchFamily="18" charset="0"/>
              <a:cs typeface="Times New Roman" pitchFamily="18" charset="0"/>
            </a:endParaRPr>
          </a:p>
          <a:p>
            <a:pPr marL="449263" indent="-449263" eaLnBrk="0" hangingPunct="0">
              <a:lnSpc>
                <a:spcPct val="90000"/>
              </a:lnSpc>
              <a:spcBef>
                <a:spcPct val="20000"/>
              </a:spcBef>
              <a:buClr>
                <a:schemeClr val="accent2"/>
              </a:buClr>
              <a:buSzPct val="90000"/>
            </a:pPr>
            <a:r>
              <a:rPr lang="en-US" sz="2000" b="1" dirty="0">
                <a:solidFill>
                  <a:srgbClr val="3333FF"/>
                </a:solidFill>
                <a:latin typeface="Times New Roman" pitchFamily="18" charset="0"/>
                <a:cs typeface="Times New Roman" pitchFamily="18" charset="0"/>
                <a:sym typeface="Symbol" pitchFamily="18" charset="2"/>
              </a:rPr>
              <a:t>               </a:t>
            </a:r>
            <a:r>
              <a:rPr lang="en-US" sz="2000" b="1" dirty="0">
                <a:solidFill>
                  <a:srgbClr val="3333FF"/>
                </a:solidFill>
                <a:latin typeface="Times New Roman" pitchFamily="18" charset="0"/>
                <a:cs typeface="Times New Roman" pitchFamily="18" charset="0"/>
              </a:rPr>
              <a:t> Sensors can fail from radiation damage !</a:t>
            </a:r>
            <a:br>
              <a:rPr lang="en-US" sz="2000" b="1" dirty="0">
                <a:solidFill>
                  <a:srgbClr val="3333FF"/>
                </a:solidFill>
                <a:latin typeface="Times New Roman" pitchFamily="18" charset="0"/>
                <a:cs typeface="Times New Roman" pitchFamily="18" charset="0"/>
              </a:rPr>
            </a:br>
            <a:endParaRPr lang="en-US" sz="2000" b="1" dirty="0">
              <a:solidFill>
                <a:srgbClr val="3333FF"/>
              </a:solidFill>
              <a:latin typeface="Times New Roman" pitchFamily="18" charset="0"/>
              <a:cs typeface="Times New Roman" pitchFamily="18" charset="0"/>
            </a:endParaRPr>
          </a:p>
        </p:txBody>
      </p:sp>
      <p:grpSp>
        <p:nvGrpSpPr>
          <p:cNvPr id="2" name="Group 4"/>
          <p:cNvGrpSpPr>
            <a:grpSpLocks/>
          </p:cNvGrpSpPr>
          <p:nvPr/>
        </p:nvGrpSpPr>
        <p:grpSpPr bwMode="auto">
          <a:xfrm>
            <a:off x="1505490" y="1535114"/>
            <a:ext cx="2019300" cy="2580028"/>
            <a:chOff x="0" y="967"/>
            <a:chExt cx="1272" cy="1632"/>
          </a:xfrm>
        </p:grpSpPr>
        <p:sp>
          <p:nvSpPr>
            <p:cNvPr id="22541" name="Oval 5"/>
            <p:cNvSpPr>
              <a:spLocks noChangeArrowheads="1"/>
            </p:cNvSpPr>
            <p:nvPr/>
          </p:nvSpPr>
          <p:spPr bwMode="auto">
            <a:xfrm>
              <a:off x="956" y="1647"/>
              <a:ext cx="310" cy="673"/>
            </a:xfrm>
            <a:prstGeom prst="ellipse">
              <a:avLst/>
            </a:prstGeom>
            <a:noFill/>
            <a:ln w="9525" algn="ctr">
              <a:solidFill>
                <a:srgbClr val="FF0000"/>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22542" name="Text Box 6"/>
            <p:cNvSpPr txBox="1">
              <a:spLocks noChangeArrowheads="1"/>
            </p:cNvSpPr>
            <p:nvPr/>
          </p:nvSpPr>
          <p:spPr bwMode="auto">
            <a:xfrm>
              <a:off x="75" y="1918"/>
              <a:ext cx="740" cy="681"/>
            </a:xfrm>
            <a:prstGeom prst="rect">
              <a:avLst/>
            </a:prstGeom>
            <a:noFill/>
            <a:ln w="9525" algn="ctr">
              <a:noFill/>
              <a:miter lim="800000"/>
              <a:headEnd/>
              <a:tailEnd/>
            </a:ln>
          </p:spPr>
          <p:txBody>
            <a:bodyPr>
              <a:spAutoFit/>
            </a:bodyPr>
            <a:lstStyle/>
            <a:p>
              <a:pPr algn="ctr" eaLnBrk="0" hangingPunct="0">
                <a:spcBef>
                  <a:spcPct val="50000"/>
                </a:spcBef>
              </a:pPr>
              <a:r>
                <a:rPr lang="en-GB" sz="1600" b="1" dirty="0">
                  <a:solidFill>
                    <a:srgbClr val="FF0000"/>
                  </a:solidFill>
                  <a:latin typeface="Times New Roman" pitchFamily="18" charset="0"/>
                </a:rPr>
                <a:t>Same for all tested Silicon materials!</a:t>
              </a:r>
              <a:endParaRPr lang="en-US" sz="1600" b="1" dirty="0">
                <a:solidFill>
                  <a:srgbClr val="FF0000"/>
                </a:solidFill>
                <a:latin typeface="Times New Roman" pitchFamily="18" charset="0"/>
              </a:endParaRPr>
            </a:p>
          </p:txBody>
        </p:sp>
        <p:sp>
          <p:nvSpPr>
            <p:cNvPr id="22543" name="Line 7"/>
            <p:cNvSpPr>
              <a:spLocks noChangeShapeType="1"/>
            </p:cNvSpPr>
            <p:nvPr/>
          </p:nvSpPr>
          <p:spPr bwMode="auto">
            <a:xfrm>
              <a:off x="762" y="1196"/>
              <a:ext cx="244" cy="93"/>
            </a:xfrm>
            <a:prstGeom prst="line">
              <a:avLst/>
            </a:prstGeom>
            <a:noFill/>
            <a:ln w="9525">
              <a:solidFill>
                <a:srgbClr val="FF0000"/>
              </a:solidFill>
              <a:round/>
              <a:headEnd/>
              <a:tailEnd type="triangle" w="med" len="med"/>
            </a:ln>
          </p:spPr>
          <p:txBody>
            <a:bodyPr wrap="none" anchor="ctr"/>
            <a:lstStyle/>
            <a:p>
              <a:endParaRPr lang="en-US"/>
            </a:p>
          </p:txBody>
        </p:sp>
        <p:sp>
          <p:nvSpPr>
            <p:cNvPr id="22544" name="Oval 8"/>
            <p:cNvSpPr>
              <a:spLocks noChangeArrowheads="1"/>
            </p:cNvSpPr>
            <p:nvPr/>
          </p:nvSpPr>
          <p:spPr bwMode="auto">
            <a:xfrm>
              <a:off x="962" y="1264"/>
              <a:ext cx="310" cy="277"/>
            </a:xfrm>
            <a:prstGeom prst="ellipse">
              <a:avLst/>
            </a:prstGeom>
            <a:noFill/>
            <a:ln w="9525" algn="ctr">
              <a:solidFill>
                <a:srgbClr val="FF0000"/>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22545" name="Text Box 9"/>
            <p:cNvSpPr txBox="1">
              <a:spLocks noChangeArrowheads="1"/>
            </p:cNvSpPr>
            <p:nvPr/>
          </p:nvSpPr>
          <p:spPr bwMode="auto">
            <a:xfrm>
              <a:off x="0" y="967"/>
              <a:ext cx="865" cy="837"/>
            </a:xfrm>
            <a:prstGeom prst="rect">
              <a:avLst/>
            </a:prstGeom>
            <a:noFill/>
            <a:ln w="9525" algn="ctr">
              <a:noFill/>
              <a:miter lim="800000"/>
              <a:headEnd/>
              <a:tailEnd/>
            </a:ln>
          </p:spPr>
          <p:txBody>
            <a:bodyPr>
              <a:spAutoFit/>
            </a:bodyPr>
            <a:lstStyle/>
            <a:p>
              <a:pPr algn="ctr" eaLnBrk="0" hangingPunct="0">
                <a:spcBef>
                  <a:spcPct val="50000"/>
                </a:spcBef>
              </a:pPr>
              <a:r>
                <a:rPr lang="en-GB" sz="1600" b="1" dirty="0">
                  <a:latin typeface="Times New Roman" pitchFamily="18" charset="0"/>
                </a:rPr>
                <a:t>Influenced by impurities</a:t>
              </a:r>
              <a:br>
                <a:rPr lang="en-GB" sz="1600" b="1" dirty="0">
                  <a:latin typeface="Times New Roman" pitchFamily="18" charset="0"/>
                </a:rPr>
              </a:br>
              <a:r>
                <a:rPr lang="en-GB" sz="1600" b="1" dirty="0">
                  <a:latin typeface="Times New Roman" pitchFamily="18" charset="0"/>
                </a:rPr>
                <a:t>in Si – </a:t>
              </a:r>
              <a:r>
                <a:rPr lang="en-GB" sz="1600" b="1" dirty="0">
                  <a:solidFill>
                    <a:srgbClr val="FF0000"/>
                  </a:solidFill>
                  <a:latin typeface="Times New Roman" pitchFamily="18" charset="0"/>
                </a:rPr>
                <a:t>Defect Engineering</a:t>
              </a:r>
              <a:br>
                <a:rPr lang="en-GB" sz="1600" b="1" dirty="0">
                  <a:solidFill>
                    <a:srgbClr val="FF0000"/>
                  </a:solidFill>
                  <a:latin typeface="Times New Roman" pitchFamily="18" charset="0"/>
                </a:rPr>
              </a:br>
              <a:r>
                <a:rPr lang="en-GB" sz="1600" b="1" dirty="0">
                  <a:solidFill>
                    <a:srgbClr val="FF0000"/>
                  </a:solidFill>
                  <a:latin typeface="Times New Roman" pitchFamily="18" charset="0"/>
                </a:rPr>
                <a:t>is possible!</a:t>
              </a:r>
              <a:endParaRPr lang="en-US" sz="1600" b="1" dirty="0">
                <a:solidFill>
                  <a:srgbClr val="FF0000"/>
                </a:solidFill>
                <a:latin typeface="Times New Roman" pitchFamily="18" charset="0"/>
              </a:endParaRPr>
            </a:p>
          </p:txBody>
        </p:sp>
        <p:sp>
          <p:nvSpPr>
            <p:cNvPr id="22546" name="Line 10"/>
            <p:cNvSpPr>
              <a:spLocks noChangeShapeType="1"/>
            </p:cNvSpPr>
            <p:nvPr/>
          </p:nvSpPr>
          <p:spPr bwMode="auto">
            <a:xfrm flipV="1">
              <a:off x="804" y="2167"/>
              <a:ext cx="158" cy="60"/>
            </a:xfrm>
            <a:prstGeom prst="line">
              <a:avLst/>
            </a:prstGeom>
            <a:noFill/>
            <a:ln w="9525">
              <a:solidFill>
                <a:srgbClr val="FF0000"/>
              </a:solidFill>
              <a:round/>
              <a:headEnd/>
              <a:tailEnd type="triangle" w="med" len="med"/>
            </a:ln>
          </p:spPr>
          <p:txBody>
            <a:bodyPr wrap="none" anchor="ctr"/>
            <a:lstStyle/>
            <a:p>
              <a:endParaRPr lang="en-US"/>
            </a:p>
          </p:txBody>
        </p:sp>
      </p:grpSp>
      <p:grpSp>
        <p:nvGrpSpPr>
          <p:cNvPr id="3" name="Group 18"/>
          <p:cNvGrpSpPr>
            <a:grpSpLocks/>
          </p:cNvGrpSpPr>
          <p:nvPr/>
        </p:nvGrpSpPr>
        <p:grpSpPr bwMode="auto">
          <a:xfrm>
            <a:off x="6411036" y="4959170"/>
            <a:ext cx="3605213" cy="1481138"/>
            <a:chOff x="3078" y="3124"/>
            <a:chExt cx="2271" cy="933"/>
          </a:xfrm>
        </p:grpSpPr>
        <p:sp>
          <p:nvSpPr>
            <p:cNvPr id="22536" name="Oval 12"/>
            <p:cNvSpPr>
              <a:spLocks noChangeArrowheads="1"/>
            </p:cNvSpPr>
            <p:nvPr/>
          </p:nvSpPr>
          <p:spPr bwMode="auto">
            <a:xfrm>
              <a:off x="3986" y="3124"/>
              <a:ext cx="1304" cy="474"/>
            </a:xfrm>
            <a:prstGeom prst="ellipse">
              <a:avLst/>
            </a:prstGeom>
            <a:noFill/>
            <a:ln w="9525" algn="ctr">
              <a:solidFill>
                <a:srgbClr val="FF0000"/>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22537" name="Text Box 13"/>
            <p:cNvSpPr txBox="1">
              <a:spLocks noChangeArrowheads="1"/>
            </p:cNvSpPr>
            <p:nvPr/>
          </p:nvSpPr>
          <p:spPr bwMode="auto">
            <a:xfrm>
              <a:off x="4609" y="3691"/>
              <a:ext cx="740" cy="366"/>
            </a:xfrm>
            <a:prstGeom prst="rect">
              <a:avLst/>
            </a:prstGeom>
            <a:noFill/>
            <a:ln w="9525" algn="ctr">
              <a:noFill/>
              <a:miter lim="800000"/>
              <a:headEnd/>
              <a:tailEnd/>
            </a:ln>
          </p:spPr>
          <p:txBody>
            <a:bodyPr>
              <a:spAutoFit/>
            </a:bodyPr>
            <a:lstStyle/>
            <a:p>
              <a:pPr algn="ctr" eaLnBrk="0" hangingPunct="0">
                <a:spcBef>
                  <a:spcPct val="50000"/>
                </a:spcBef>
              </a:pPr>
              <a:r>
                <a:rPr lang="en-GB" sz="1600" b="1" dirty="0">
                  <a:solidFill>
                    <a:srgbClr val="FF0000"/>
                  </a:solidFill>
                  <a:latin typeface="Times New Roman" pitchFamily="18" charset="0"/>
                </a:rPr>
                <a:t>Can be optimized!</a:t>
              </a:r>
              <a:endParaRPr lang="en-US" sz="1600" b="1" dirty="0">
                <a:solidFill>
                  <a:srgbClr val="FF0000"/>
                </a:solidFill>
                <a:latin typeface="Times New Roman" pitchFamily="18" charset="0"/>
              </a:endParaRPr>
            </a:p>
          </p:txBody>
        </p:sp>
        <p:sp>
          <p:nvSpPr>
            <p:cNvPr id="22538" name="Line 14"/>
            <p:cNvSpPr>
              <a:spLocks noChangeShapeType="1"/>
            </p:cNvSpPr>
            <p:nvPr/>
          </p:nvSpPr>
          <p:spPr bwMode="auto">
            <a:xfrm flipH="1" flipV="1">
              <a:off x="3702" y="3464"/>
              <a:ext cx="1134" cy="284"/>
            </a:xfrm>
            <a:prstGeom prst="line">
              <a:avLst/>
            </a:prstGeom>
            <a:noFill/>
            <a:ln w="9525">
              <a:solidFill>
                <a:srgbClr val="FF0000"/>
              </a:solidFill>
              <a:round/>
              <a:headEnd/>
              <a:tailEnd type="triangle" w="med" len="med"/>
            </a:ln>
          </p:spPr>
          <p:txBody>
            <a:bodyPr wrap="none" anchor="ctr"/>
            <a:lstStyle/>
            <a:p>
              <a:endParaRPr lang="en-US"/>
            </a:p>
          </p:txBody>
        </p:sp>
        <p:sp>
          <p:nvSpPr>
            <p:cNvPr id="22539" name="Oval 15"/>
            <p:cNvSpPr>
              <a:spLocks noChangeArrowheads="1"/>
            </p:cNvSpPr>
            <p:nvPr/>
          </p:nvSpPr>
          <p:spPr bwMode="auto">
            <a:xfrm>
              <a:off x="3078" y="3209"/>
              <a:ext cx="681" cy="277"/>
            </a:xfrm>
            <a:prstGeom prst="ellipse">
              <a:avLst/>
            </a:prstGeom>
            <a:noFill/>
            <a:ln w="9525" algn="ctr">
              <a:solidFill>
                <a:srgbClr val="FF0000"/>
              </a:solidFill>
              <a:round/>
              <a:headEnd/>
              <a:tailEnd/>
            </a:ln>
          </p:spPr>
          <p:txBody>
            <a:bodyPr wrap="none" anchor="ctr"/>
            <a:lstStyle/>
            <a:p>
              <a:pPr algn="ctr" eaLnBrk="0" hangingPunct="0"/>
              <a:endParaRPr lang="en-US" sz="3200" b="1">
                <a:solidFill>
                  <a:schemeClr val="tx2"/>
                </a:solidFill>
                <a:latin typeface="Times New Roman" pitchFamily="18" charset="0"/>
              </a:endParaRPr>
            </a:p>
          </p:txBody>
        </p:sp>
        <p:sp>
          <p:nvSpPr>
            <p:cNvPr id="22540" name="Line 17"/>
            <p:cNvSpPr>
              <a:spLocks noChangeShapeType="1"/>
            </p:cNvSpPr>
            <p:nvPr/>
          </p:nvSpPr>
          <p:spPr bwMode="auto">
            <a:xfrm flipH="1" flipV="1">
              <a:off x="4749" y="3587"/>
              <a:ext cx="87" cy="161"/>
            </a:xfrm>
            <a:prstGeom prst="line">
              <a:avLst/>
            </a:prstGeom>
            <a:noFill/>
            <a:ln w="9525">
              <a:solidFill>
                <a:srgbClr val="FF0000"/>
              </a:solidFill>
              <a:round/>
              <a:headEnd/>
              <a:tailEnd type="triangle" w="med" len="med"/>
            </a:ln>
          </p:spPr>
          <p:txBody>
            <a:bodyPr wrap="none" anchor="ctr"/>
            <a:lstStyle/>
            <a:p>
              <a:endParaRPr lang="en-US"/>
            </a:p>
          </p:txBody>
        </p:sp>
      </p:grpSp>
      <p:sp>
        <p:nvSpPr>
          <p:cNvPr id="4" name="Date Placeholder 3"/>
          <p:cNvSpPr>
            <a:spLocks noGrp="1"/>
          </p:cNvSpPr>
          <p:nvPr>
            <p:ph type="dt" sz="half" idx="2"/>
          </p:nvPr>
        </p:nvSpPr>
        <p:spPr/>
        <p:txBody>
          <a:bodyPr/>
          <a:lstStyle/>
          <a:p>
            <a:r>
              <a:rPr lang="en-001"/>
              <a:t>22.11.2023</a:t>
            </a:r>
            <a:endParaRPr lang="en-US" dirty="0"/>
          </a:p>
        </p:txBody>
      </p:sp>
    </p:spTree>
    <p:extLst>
      <p:ext uri="{BB962C8B-B14F-4D97-AF65-F5344CB8AC3E}">
        <p14:creationId xmlns:p14="http://schemas.microsoft.com/office/powerpoint/2010/main" val="6653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6336"/>
            <a:ext cx="12192000" cy="3143250"/>
          </a:xfrm>
        </p:spPr>
        <p:txBody>
          <a:bodyPr>
            <a:noAutofit/>
          </a:bodyPr>
          <a:lstStyle/>
          <a:p>
            <a:pPr algn="ctr"/>
            <a:r>
              <a:rPr lang="en-US" sz="6000" dirty="0"/>
              <a:t>Radiation Damage</a:t>
            </a:r>
            <a:br>
              <a:rPr lang="en-US" sz="6000" dirty="0"/>
            </a:br>
            <a:r>
              <a:rPr lang="en-US" sz="6000" dirty="0"/>
              <a:t>in the LHC Experiments</a:t>
            </a:r>
            <a:br>
              <a:rPr lang="en-US" sz="6000" dirty="0"/>
            </a:br>
            <a:r>
              <a:rPr lang="en-US" sz="3600" dirty="0"/>
              <a:t>(Silicon Detectors)</a:t>
            </a:r>
            <a:endParaRPr lang="en-GB" sz="6000" dirty="0"/>
          </a:p>
        </p:txBody>
      </p:sp>
      <p:sp>
        <p:nvSpPr>
          <p:cNvPr id="3" name="Content Placeholder 2"/>
          <p:cNvSpPr>
            <a:spLocks noGrp="1"/>
          </p:cNvSpPr>
          <p:nvPr>
            <p:ph idx="1"/>
          </p:nvPr>
        </p:nvSpPr>
        <p:spPr>
          <a:xfrm>
            <a:off x="609600" y="5331279"/>
            <a:ext cx="10969139" cy="661749"/>
          </a:xfrm>
        </p:spPr>
        <p:txBody>
          <a:bodyPr/>
          <a:lstStyle/>
          <a:p>
            <a:endParaRPr lang="en-GB"/>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72</a:t>
            </a:fld>
            <a:endParaRPr lang="en-US" dirty="0"/>
          </a:p>
        </p:txBody>
      </p:sp>
    </p:spTree>
    <p:extLst>
      <p:ext uri="{BB962C8B-B14F-4D97-AF65-F5344CB8AC3E}">
        <p14:creationId xmlns:p14="http://schemas.microsoft.com/office/powerpoint/2010/main" val="32074546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28511" t="23571" r="42344" b="8272"/>
          <a:stretch/>
        </p:blipFill>
        <p:spPr>
          <a:xfrm rot="576831">
            <a:off x="9069867" y="2948006"/>
            <a:ext cx="2382109" cy="3336622"/>
          </a:xfrm>
          <a:prstGeom prst="rect">
            <a:avLst/>
          </a:prstGeom>
        </p:spPr>
      </p:pic>
      <p:sp>
        <p:nvSpPr>
          <p:cNvPr id="2" name="Title 1"/>
          <p:cNvSpPr>
            <a:spLocks noGrp="1"/>
          </p:cNvSpPr>
          <p:nvPr>
            <p:ph type="title"/>
          </p:nvPr>
        </p:nvSpPr>
        <p:spPr>
          <a:xfrm>
            <a:off x="503584" y="80503"/>
            <a:ext cx="7033290" cy="940443"/>
          </a:xfrm>
        </p:spPr>
        <p:txBody>
          <a:bodyPr>
            <a:noAutofit/>
          </a:bodyPr>
          <a:lstStyle/>
          <a:p>
            <a:r>
              <a:rPr lang="en-GB" sz="3200" dirty="0"/>
              <a:t>Radiation Effects in LHC Experiments</a:t>
            </a:r>
          </a:p>
        </p:txBody>
      </p:sp>
      <p:sp>
        <p:nvSpPr>
          <p:cNvPr id="3" name="Content Placeholder 2"/>
          <p:cNvSpPr>
            <a:spLocks noGrp="1"/>
          </p:cNvSpPr>
          <p:nvPr>
            <p:ph idx="1"/>
          </p:nvPr>
        </p:nvSpPr>
        <p:spPr>
          <a:xfrm>
            <a:off x="246971" y="1020946"/>
            <a:ext cx="7681688" cy="5700530"/>
          </a:xfrm>
        </p:spPr>
        <p:txBody>
          <a:bodyPr>
            <a:normAutofit fontScale="62500" lnSpcReduction="20000"/>
          </a:bodyPr>
          <a:lstStyle/>
          <a:p>
            <a:pPr>
              <a:lnSpc>
                <a:spcPct val="120000"/>
              </a:lnSpc>
            </a:pPr>
            <a:r>
              <a:rPr lang="en-GB" sz="2600" dirty="0"/>
              <a:t>5 workshops on “Radiation Effects at LHC Experiments and Impact on Operation and Performance” organized (2011 - 2019)</a:t>
            </a:r>
            <a:br>
              <a:rPr lang="en-GB" sz="2300" dirty="0"/>
            </a:br>
            <a:endParaRPr lang="en-GB" sz="1400" dirty="0"/>
          </a:p>
          <a:p>
            <a:pPr lvl="1"/>
            <a:r>
              <a:rPr lang="en-GB" sz="2600" dirty="0"/>
              <a:t>Common Workshop: (ALICE), ATLAS, CMS, </a:t>
            </a:r>
            <a:r>
              <a:rPr lang="en-GB" sz="2600" dirty="0" err="1"/>
              <a:t>LHCb</a:t>
            </a:r>
            <a:r>
              <a:rPr lang="en-GB" sz="2600" dirty="0"/>
              <a:t>, RD50  </a:t>
            </a:r>
          </a:p>
          <a:p>
            <a:pPr lvl="2"/>
            <a:r>
              <a:rPr lang="en-GB" sz="2600" dirty="0"/>
              <a:t>Sensor Measurements</a:t>
            </a:r>
          </a:p>
          <a:p>
            <a:pPr lvl="2"/>
            <a:r>
              <a:rPr lang="en-GB" sz="2600" dirty="0"/>
              <a:t>Electronics/Optoelectronics</a:t>
            </a:r>
          </a:p>
          <a:p>
            <a:pPr lvl="2"/>
            <a:r>
              <a:rPr lang="en-GB" sz="2600" dirty="0"/>
              <a:t>Radiation Simulation and Monitoring</a:t>
            </a:r>
          </a:p>
          <a:p>
            <a:pPr lvl="2"/>
            <a:r>
              <a:rPr lang="en-GB" sz="2600" dirty="0"/>
              <a:t>Sensor Simulation</a:t>
            </a:r>
            <a:br>
              <a:rPr lang="en-GB" dirty="0"/>
            </a:br>
            <a:endParaRPr lang="en-GB" sz="2600" dirty="0"/>
          </a:p>
          <a:p>
            <a:r>
              <a:rPr lang="en-GB" sz="2600" dirty="0"/>
              <a:t>Outcome and follow-up:</a:t>
            </a:r>
          </a:p>
          <a:p>
            <a:pPr lvl="1">
              <a:lnSpc>
                <a:spcPct val="120000"/>
              </a:lnSpc>
            </a:pPr>
            <a:r>
              <a:rPr lang="en-GB" sz="2600" dirty="0"/>
              <a:t>Generally good agreement between RD50 damage prediction models (</a:t>
            </a:r>
            <a:r>
              <a:rPr lang="en-GB" sz="2600" dirty="0" err="1"/>
              <a:t>e.g.“Hamburg</a:t>
            </a:r>
            <a:r>
              <a:rPr lang="en-GB" sz="2600" dirty="0"/>
              <a:t> model”) and radiation damage observed by the LHC experiments.</a:t>
            </a:r>
          </a:p>
          <a:p>
            <a:pPr lvl="1">
              <a:lnSpc>
                <a:spcPct val="120000"/>
              </a:lnSpc>
            </a:pPr>
            <a:r>
              <a:rPr lang="en-GB" sz="2600" dirty="0"/>
              <a:t>More coherent approach in data analyses agreed and documented.</a:t>
            </a:r>
          </a:p>
          <a:p>
            <a:pPr lvl="1">
              <a:lnSpc>
                <a:spcPct val="120000"/>
              </a:lnSpc>
            </a:pPr>
            <a:r>
              <a:rPr lang="en-GB" sz="2600" dirty="0"/>
              <a:t>Modelling will have to be refined in some areas for run 3 !</a:t>
            </a:r>
            <a:br>
              <a:rPr lang="en-GB" sz="2300" dirty="0"/>
            </a:br>
            <a:endParaRPr lang="en-GB" sz="2300" dirty="0"/>
          </a:p>
          <a:p>
            <a:pPr>
              <a:lnSpc>
                <a:spcPct val="120000"/>
              </a:lnSpc>
            </a:pPr>
            <a:r>
              <a:rPr lang="en-GB" sz="2700" b="1" dirty="0"/>
              <a:t>CERN Yellow Report</a:t>
            </a:r>
            <a:r>
              <a:rPr lang="en-GB" sz="2700" dirty="0"/>
              <a:t> written and edited by a team from RD50 &amp; all LHC experiments has been published (154 pages, Radiation effects in the LHC experiments </a:t>
            </a:r>
            <a:r>
              <a:rPr lang="en-GB" sz="2700" dirty="0">
                <a:hlinkClick r:id="rId3"/>
              </a:rPr>
              <a:t>https://cds.cern.ch/record/2764325</a:t>
            </a:r>
            <a:r>
              <a:rPr lang="en-GB" sz="2700" dirty="0"/>
              <a:t>) summarizing observations, comparing results from different experiments against each other, listing open questions and outlining further work towards Run 3.</a:t>
            </a:r>
          </a:p>
        </p:txBody>
      </p:sp>
      <p:sp>
        <p:nvSpPr>
          <p:cNvPr id="5" name="Footer Placeholder 4"/>
          <p:cNvSpPr>
            <a:spLocks noGrp="1"/>
          </p:cNvSpPr>
          <p:nvPr>
            <p:ph type="ftr" sz="quarter" idx="3"/>
          </p:nvPr>
        </p:nvSpPr>
        <p:spPr/>
        <p:txBody>
          <a:bodyPr/>
          <a:lstStyle/>
          <a:p>
            <a:r>
              <a:rPr lang="en-GB"/>
              <a:t>RD50 Status Report, LHCC closed session, 13 Sept.  2022</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73</a:t>
            </a:fld>
            <a:endParaRPr lang="en-US" dirty="0"/>
          </a:p>
        </p:txBody>
      </p:sp>
      <p:pic>
        <p:nvPicPr>
          <p:cNvPr id="7" name="Picture 6"/>
          <p:cNvPicPr>
            <a:picLocks noChangeAspect="1"/>
          </p:cNvPicPr>
          <p:nvPr/>
        </p:nvPicPr>
        <p:blipFill>
          <a:blip r:embed="rId4"/>
          <a:stretch>
            <a:fillRect/>
          </a:stretch>
        </p:blipFill>
        <p:spPr>
          <a:xfrm rot="226918">
            <a:off x="8734215" y="1017368"/>
            <a:ext cx="2408737" cy="1829338"/>
          </a:xfrm>
          <a:prstGeom prst="rect">
            <a:avLst/>
          </a:prstGeom>
        </p:spPr>
      </p:pic>
      <p:sp>
        <p:nvSpPr>
          <p:cNvPr id="8" name="TextBox 7"/>
          <p:cNvSpPr txBox="1"/>
          <p:nvPr/>
        </p:nvSpPr>
        <p:spPr>
          <a:xfrm rot="16415639">
            <a:off x="6660420" y="1728416"/>
            <a:ext cx="3752697" cy="307777"/>
          </a:xfrm>
          <a:prstGeom prst="rect">
            <a:avLst/>
          </a:prstGeom>
          <a:noFill/>
        </p:spPr>
        <p:txBody>
          <a:bodyPr wrap="square" rtlCol="0">
            <a:spAutoFit/>
          </a:bodyPr>
          <a:lstStyle/>
          <a:p>
            <a:pPr lvl="1"/>
            <a:r>
              <a:rPr lang="en-GB" sz="1400" dirty="0"/>
              <a:t>[</a:t>
            </a:r>
            <a:r>
              <a:rPr lang="en-GB" sz="1400" dirty="0">
                <a:hlinkClick r:id="rId5"/>
              </a:rPr>
              <a:t>https://indico.cern.ch/event/769192</a:t>
            </a:r>
            <a:r>
              <a:rPr lang="en-GB" sz="1400" dirty="0"/>
              <a:t>]</a:t>
            </a:r>
          </a:p>
        </p:txBody>
      </p:sp>
      <p:sp>
        <p:nvSpPr>
          <p:cNvPr id="13" name="TextBox 12"/>
          <p:cNvSpPr txBox="1"/>
          <p:nvPr/>
        </p:nvSpPr>
        <p:spPr>
          <a:xfrm rot="16775949">
            <a:off x="6931626" y="4427367"/>
            <a:ext cx="3752697" cy="307777"/>
          </a:xfrm>
          <a:prstGeom prst="rect">
            <a:avLst/>
          </a:prstGeom>
          <a:noFill/>
        </p:spPr>
        <p:txBody>
          <a:bodyPr wrap="square" rtlCol="0">
            <a:spAutoFit/>
          </a:bodyPr>
          <a:lstStyle/>
          <a:p>
            <a:pPr lvl="1"/>
            <a:r>
              <a:rPr lang="en-GB" sz="1400" dirty="0"/>
              <a:t>[</a:t>
            </a:r>
            <a:r>
              <a:rPr lang="en-GB" sz="1400" dirty="0">
                <a:hlinkClick r:id="rId3"/>
              </a:rPr>
              <a:t>https://cds.cern.ch/record/2764325</a:t>
            </a:r>
            <a:r>
              <a:rPr lang="en-GB" sz="1400" dirty="0"/>
              <a:t> ]</a:t>
            </a:r>
          </a:p>
        </p:txBody>
      </p:sp>
    </p:spTree>
    <p:extLst>
      <p:ext uri="{BB962C8B-B14F-4D97-AF65-F5344CB8AC3E}">
        <p14:creationId xmlns:p14="http://schemas.microsoft.com/office/powerpoint/2010/main" val="40793848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657385" y="2961876"/>
            <a:ext cx="2857519" cy="449921"/>
          </a:xfrm>
          <a:prstGeom prst="roundRect">
            <a:avLst>
              <a:gd name="adj" fmla="val 24987"/>
            </a:avLst>
          </a:prstGeom>
          <a:solidFill>
            <a:schemeClr val="bg1">
              <a:lumMod val="9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a:stretch>
            <a:fillRect/>
          </a:stretch>
        </p:blipFill>
        <p:spPr>
          <a:xfrm>
            <a:off x="4374552" y="1315633"/>
            <a:ext cx="3689144" cy="2689590"/>
          </a:xfrm>
          <a:prstGeom prst="rect">
            <a:avLst/>
          </a:prstGeom>
        </p:spPr>
      </p:pic>
      <p:pic>
        <p:nvPicPr>
          <p:cNvPr id="16" name="Picture 15"/>
          <p:cNvPicPr>
            <a:picLocks noChangeAspect="1"/>
          </p:cNvPicPr>
          <p:nvPr/>
        </p:nvPicPr>
        <p:blipFill>
          <a:blip r:embed="rId4"/>
          <a:stretch>
            <a:fillRect/>
          </a:stretch>
        </p:blipFill>
        <p:spPr>
          <a:xfrm>
            <a:off x="8296443" y="4173386"/>
            <a:ext cx="3040093" cy="2252074"/>
          </a:xfrm>
          <a:prstGeom prst="rect">
            <a:avLst/>
          </a:prstGeom>
        </p:spPr>
      </p:pic>
      <p:sp>
        <p:nvSpPr>
          <p:cNvPr id="2" name="Title 1"/>
          <p:cNvSpPr>
            <a:spLocks noGrp="1"/>
          </p:cNvSpPr>
          <p:nvPr>
            <p:ph type="title"/>
          </p:nvPr>
        </p:nvSpPr>
        <p:spPr>
          <a:xfrm>
            <a:off x="1824943" y="0"/>
            <a:ext cx="6931131" cy="940443"/>
          </a:xfrm>
        </p:spPr>
        <p:txBody>
          <a:bodyPr>
            <a:normAutofit/>
          </a:bodyPr>
          <a:lstStyle/>
          <a:p>
            <a:r>
              <a:rPr lang="en-GB" sz="3200" dirty="0"/>
              <a:t>Radiation Effects in LHC Experiments</a:t>
            </a:r>
          </a:p>
        </p:txBody>
      </p:sp>
      <p:sp>
        <p:nvSpPr>
          <p:cNvPr id="3" name="Content Placeholder 2"/>
          <p:cNvSpPr>
            <a:spLocks noGrp="1"/>
          </p:cNvSpPr>
          <p:nvPr>
            <p:ph idx="1"/>
          </p:nvPr>
        </p:nvSpPr>
        <p:spPr>
          <a:xfrm>
            <a:off x="383521" y="816160"/>
            <a:ext cx="10312654" cy="594650"/>
          </a:xfrm>
        </p:spPr>
        <p:txBody>
          <a:bodyPr>
            <a:normAutofit fontScale="77500" lnSpcReduction="20000"/>
          </a:bodyPr>
          <a:lstStyle/>
          <a:p>
            <a:r>
              <a:rPr lang="en-GB" sz="2000" dirty="0"/>
              <a:t>Review of radiation effects in the LHC Experiments in several workshops [</a:t>
            </a:r>
            <a:r>
              <a:rPr lang="en-GB" sz="2000" dirty="0">
                <a:hlinkClick r:id="rId5"/>
              </a:rPr>
              <a:t>INDICO</a:t>
            </a:r>
            <a:r>
              <a:rPr lang="en-GB" sz="2000" dirty="0"/>
              <a:t>]</a:t>
            </a:r>
          </a:p>
          <a:p>
            <a:pPr lvl="1"/>
            <a:r>
              <a:rPr lang="en-GB" sz="1600" dirty="0"/>
              <a:t>Common working group: RD50 &amp; LHC experiments </a:t>
            </a:r>
            <a:r>
              <a:rPr lang="en-GB" sz="1600" dirty="0">
                <a:sym typeface="Wingdings" panose="05000000000000000000" pitchFamily="2" charset="2"/>
              </a:rPr>
              <a:t> Publication of a summary report in April 2021 [CERN Yellow Report </a:t>
            </a:r>
            <a:r>
              <a:rPr lang="en-GB" sz="1600" dirty="0">
                <a:sym typeface="Wingdings" panose="05000000000000000000" pitchFamily="2" charset="2"/>
                <a:hlinkClick r:id="rId6"/>
              </a:rPr>
              <a:t>link</a:t>
            </a:r>
            <a:r>
              <a:rPr lang="en-GB" sz="1600" dirty="0">
                <a:sym typeface="Wingdings" panose="05000000000000000000" pitchFamily="2" charset="2"/>
              </a:rPr>
              <a:t>]</a:t>
            </a:r>
            <a:endParaRPr lang="en-GB" sz="1600" dirty="0"/>
          </a:p>
        </p:txBody>
      </p:sp>
      <p:sp>
        <p:nvSpPr>
          <p:cNvPr id="5" name="Footer Placeholder 4"/>
          <p:cNvSpPr>
            <a:spLocks noGrp="1"/>
          </p:cNvSpPr>
          <p:nvPr>
            <p:ph type="ftr" sz="quarter" idx="3"/>
          </p:nvPr>
        </p:nvSpPr>
        <p:spPr>
          <a:xfrm>
            <a:off x="6539796" y="6356351"/>
            <a:ext cx="4342632" cy="365125"/>
          </a:xfrm>
        </p:spPr>
        <p:txBody>
          <a:bodyPr/>
          <a:lstStyle/>
          <a:p>
            <a:r>
              <a:rPr lang="en-GB"/>
              <a:t>RD50 Status Report, LHCC closed session, 13 Sept.  2022</a:t>
            </a:r>
            <a:endParaRPr lang="en-US" dirty="0"/>
          </a:p>
        </p:txBody>
      </p:sp>
      <p:sp>
        <p:nvSpPr>
          <p:cNvPr id="6" name="Slide Number Placeholder 5"/>
          <p:cNvSpPr>
            <a:spLocks noGrp="1"/>
          </p:cNvSpPr>
          <p:nvPr>
            <p:ph type="sldNum" sz="quarter" idx="4"/>
          </p:nvPr>
        </p:nvSpPr>
        <p:spPr>
          <a:xfrm>
            <a:off x="11025122" y="6356351"/>
            <a:ext cx="668565" cy="365125"/>
          </a:xfrm>
        </p:spPr>
        <p:txBody>
          <a:bodyPr/>
          <a:lstStyle/>
          <a:p>
            <a:fld id="{17918391-D411-FE40-AAD7-861AE5233E0E}" type="slidenum">
              <a:rPr lang="en-US" smtClean="0"/>
              <a:pPr/>
              <a:t>74</a:t>
            </a:fld>
            <a:endParaRPr lang="en-US" dirty="0"/>
          </a:p>
        </p:txBody>
      </p:sp>
      <p:pic>
        <p:nvPicPr>
          <p:cNvPr id="7" name="Picture 6"/>
          <p:cNvPicPr>
            <a:picLocks noChangeAspect="1"/>
          </p:cNvPicPr>
          <p:nvPr/>
        </p:nvPicPr>
        <p:blipFill>
          <a:blip r:embed="rId7"/>
          <a:stretch>
            <a:fillRect/>
          </a:stretch>
        </p:blipFill>
        <p:spPr>
          <a:xfrm>
            <a:off x="8024137" y="1252674"/>
            <a:ext cx="3233213" cy="2961057"/>
          </a:xfrm>
          <a:prstGeom prst="rect">
            <a:avLst/>
          </a:prstGeom>
        </p:spPr>
      </p:pic>
      <p:sp>
        <p:nvSpPr>
          <p:cNvPr id="21" name="Rounded Rectangle 20"/>
          <p:cNvSpPr/>
          <p:nvPr/>
        </p:nvSpPr>
        <p:spPr>
          <a:xfrm>
            <a:off x="5855303" y="4608324"/>
            <a:ext cx="1906224" cy="840999"/>
          </a:xfrm>
          <a:prstGeom prst="roundRect">
            <a:avLst>
              <a:gd name="adj" fmla="val 24987"/>
            </a:avLst>
          </a:prstGeom>
          <a:solidFill>
            <a:schemeClr val="bg1">
              <a:lumMod val="9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Content Placeholder 2"/>
          <p:cNvSpPr txBox="1">
            <a:spLocks/>
          </p:cNvSpPr>
          <p:nvPr/>
        </p:nvSpPr>
        <p:spPr>
          <a:xfrm>
            <a:off x="5734669" y="4608124"/>
            <a:ext cx="2142698" cy="841199"/>
          </a:xfrm>
          <a:prstGeom prst="rect">
            <a:avLst/>
          </a:prstGeom>
        </p:spPr>
        <p:txBody>
          <a:bodyPr vert="horz">
            <a:normAutofit fontScale="25000" lnSpcReduction="20000"/>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3" indent="0" algn="ctr">
              <a:lnSpc>
                <a:spcPct val="120000"/>
              </a:lnSpc>
              <a:buNone/>
            </a:pPr>
            <a:r>
              <a:rPr lang="en-GB" sz="4800" b="1" dirty="0"/>
              <a:t>ATLAS B-layer </a:t>
            </a:r>
            <a:br>
              <a:rPr lang="en-GB" sz="4800" b="1" dirty="0"/>
            </a:br>
            <a:r>
              <a:rPr lang="en-GB" sz="4800" dirty="0"/>
              <a:t>data vs. MC&amp;NIEL</a:t>
            </a:r>
            <a:br>
              <a:rPr lang="en-GB" sz="4800" dirty="0"/>
            </a:br>
            <a:r>
              <a:rPr lang="en-GB" sz="4800" dirty="0"/>
              <a:t>strong z-dependence;</a:t>
            </a:r>
            <a:br>
              <a:rPr lang="en-GB" sz="4800" dirty="0"/>
            </a:br>
            <a:r>
              <a:rPr lang="en-GB" sz="4800" dirty="0"/>
              <a:t> </a:t>
            </a:r>
            <a:r>
              <a:rPr lang="en-GB" sz="4800" dirty="0">
                <a:solidFill>
                  <a:srgbClr val="FF0000"/>
                </a:solidFill>
              </a:rPr>
              <a:t>unexpected</a:t>
            </a:r>
            <a:r>
              <a:rPr lang="en-GB" sz="4800" dirty="0"/>
              <a:t> </a:t>
            </a:r>
            <a:br>
              <a:rPr lang="en-GB" sz="2000" dirty="0"/>
            </a:br>
            <a:endParaRPr lang="en-GB" sz="2000" dirty="0"/>
          </a:p>
        </p:txBody>
      </p:sp>
      <p:sp>
        <p:nvSpPr>
          <p:cNvPr id="9" name="TextBox 8"/>
          <p:cNvSpPr txBox="1"/>
          <p:nvPr/>
        </p:nvSpPr>
        <p:spPr>
          <a:xfrm>
            <a:off x="164964" y="6020200"/>
            <a:ext cx="3857004" cy="600164"/>
          </a:xfrm>
          <a:prstGeom prst="rect">
            <a:avLst/>
          </a:prstGeom>
          <a:solidFill>
            <a:schemeClr val="bg2"/>
          </a:solidFill>
          <a:ln w="12700">
            <a:solidFill>
              <a:schemeClr val="tx2"/>
            </a:solidFill>
          </a:ln>
        </p:spPr>
        <p:txBody>
          <a:bodyPr wrap="square" lIns="36000" rIns="36000" rtlCol="0">
            <a:spAutoFit/>
          </a:bodyPr>
          <a:lstStyle/>
          <a:p>
            <a:pPr lvl="0" algn="ctr"/>
            <a:r>
              <a:rPr lang="en-GB" sz="1100" dirty="0">
                <a:solidFill>
                  <a:prstClr val="black"/>
                </a:solidFill>
                <a:latin typeface="Calibri" panose="020F0502020204030204" pitchFamily="34" charset="0"/>
                <a:cs typeface="Calibri" panose="020F0502020204030204" pitchFamily="34" charset="0"/>
              </a:rPr>
              <a:t>Plots: </a:t>
            </a:r>
            <a:r>
              <a:rPr lang="en-GB" sz="1100" dirty="0">
                <a:solidFill>
                  <a:prstClr val="black"/>
                </a:solidFill>
                <a:latin typeface="Calibri" panose="020F0502020204030204" pitchFamily="34" charset="0"/>
                <a:cs typeface="Calibri" panose="020F0502020204030204" pitchFamily="34" charset="0"/>
                <a:hlinkClick r:id="rId8"/>
              </a:rPr>
              <a:t>Radiation Effects Workshop Feb.2019</a:t>
            </a:r>
            <a:br>
              <a:rPr lang="en-GB" sz="1100" dirty="0">
                <a:solidFill>
                  <a:prstClr val="black"/>
                </a:solidFill>
                <a:latin typeface="Calibri" panose="020F0502020204030204" pitchFamily="34" charset="0"/>
                <a:cs typeface="Calibri" panose="020F0502020204030204" pitchFamily="34" charset="0"/>
              </a:rPr>
            </a:br>
            <a:r>
              <a:rPr lang="en-GB" sz="1100" dirty="0" err="1">
                <a:solidFill>
                  <a:prstClr val="black"/>
                </a:solidFill>
                <a:latin typeface="Calibri" panose="020F0502020204030204" pitchFamily="34" charset="0"/>
                <a:cs typeface="Calibri" panose="020F0502020204030204" pitchFamily="34" charset="0"/>
              </a:rPr>
              <a:t>K.Mochizuki</a:t>
            </a:r>
            <a:r>
              <a:rPr lang="en-GB" sz="1100" dirty="0">
                <a:solidFill>
                  <a:prstClr val="black"/>
                </a:solidFill>
                <a:latin typeface="Calibri" panose="020F0502020204030204" pitchFamily="34" charset="0"/>
                <a:cs typeface="Calibri" panose="020F0502020204030204" pitchFamily="34" charset="0"/>
              </a:rPr>
              <a:t>(ATLAS SCT) </a:t>
            </a:r>
            <a:r>
              <a:rPr lang="en-GB" sz="1100" dirty="0" err="1">
                <a:solidFill>
                  <a:prstClr val="black"/>
                </a:solidFill>
                <a:latin typeface="Calibri" panose="020F0502020204030204" pitchFamily="34" charset="0"/>
                <a:cs typeface="Calibri" panose="020F0502020204030204" pitchFamily="34" charset="0"/>
              </a:rPr>
              <a:t>J.L.Agram</a:t>
            </a:r>
            <a:r>
              <a:rPr lang="en-GB" sz="1100" dirty="0">
                <a:solidFill>
                  <a:prstClr val="black"/>
                </a:solidFill>
                <a:latin typeface="Calibri" panose="020F0502020204030204" pitchFamily="34" charset="0"/>
                <a:cs typeface="Calibri" panose="020F0502020204030204" pitchFamily="34" charset="0"/>
              </a:rPr>
              <a:t> (CMS Tracker), Aiden Grummer (ATLAS Pixel) , </a:t>
            </a:r>
            <a:r>
              <a:rPr lang="en-GB" sz="1100" dirty="0" err="1">
                <a:solidFill>
                  <a:prstClr val="black"/>
                </a:solidFill>
                <a:latin typeface="Calibri" panose="020F0502020204030204" pitchFamily="34" charset="0"/>
                <a:cs typeface="Calibri" panose="020F0502020204030204" pitchFamily="34" charset="0"/>
              </a:rPr>
              <a:t>G.Sarpis</a:t>
            </a:r>
            <a:r>
              <a:rPr lang="en-GB" sz="1100" dirty="0">
                <a:solidFill>
                  <a:prstClr val="black"/>
                </a:solidFill>
                <a:latin typeface="Calibri" panose="020F0502020204030204" pitchFamily="34" charset="0"/>
                <a:cs typeface="Calibri" panose="020F0502020204030204" pitchFamily="34" charset="0"/>
              </a:rPr>
              <a:t> (</a:t>
            </a:r>
            <a:r>
              <a:rPr lang="en-GB" sz="1100" dirty="0" err="1">
                <a:solidFill>
                  <a:prstClr val="black"/>
                </a:solidFill>
                <a:latin typeface="Calibri" panose="020F0502020204030204" pitchFamily="34" charset="0"/>
                <a:cs typeface="Calibri" panose="020F0502020204030204" pitchFamily="34" charset="0"/>
              </a:rPr>
              <a:t>LHCb</a:t>
            </a:r>
            <a:r>
              <a:rPr lang="en-GB" sz="1100" dirty="0">
                <a:solidFill>
                  <a:prstClr val="black"/>
                </a:solidFill>
                <a:latin typeface="Calibri" panose="020F0502020204030204" pitchFamily="34" charset="0"/>
                <a:cs typeface="Calibri" panose="020F0502020204030204" pitchFamily="34" charset="0"/>
              </a:rPr>
              <a:t> Velo) , </a:t>
            </a:r>
            <a:r>
              <a:rPr lang="en-GB" sz="1100" dirty="0" err="1">
                <a:solidFill>
                  <a:prstClr val="black"/>
                </a:solidFill>
                <a:latin typeface="Calibri" panose="020F0502020204030204" pitchFamily="34" charset="0"/>
                <a:cs typeface="Calibri" panose="020F0502020204030204" pitchFamily="34" charset="0"/>
              </a:rPr>
              <a:t>F.Feindt</a:t>
            </a:r>
            <a:r>
              <a:rPr lang="en-GB" sz="1100" dirty="0">
                <a:solidFill>
                  <a:prstClr val="black"/>
                </a:solidFill>
                <a:latin typeface="Calibri" panose="020F0502020204030204" pitchFamily="34" charset="0"/>
                <a:cs typeface="Calibri" panose="020F0502020204030204" pitchFamily="34" charset="0"/>
              </a:rPr>
              <a:t> (ATLAS Pixel)</a:t>
            </a:r>
          </a:p>
        </p:txBody>
      </p:sp>
      <p:pic>
        <p:nvPicPr>
          <p:cNvPr id="10" name="Picture 9"/>
          <p:cNvPicPr>
            <a:picLocks noChangeAspect="1"/>
          </p:cNvPicPr>
          <p:nvPr/>
        </p:nvPicPr>
        <p:blipFill>
          <a:blip r:embed="rId9"/>
          <a:stretch>
            <a:fillRect/>
          </a:stretch>
        </p:blipFill>
        <p:spPr>
          <a:xfrm>
            <a:off x="383522" y="3610994"/>
            <a:ext cx="3879743" cy="2316446"/>
          </a:xfrm>
          <a:prstGeom prst="rect">
            <a:avLst/>
          </a:prstGeom>
        </p:spPr>
      </p:pic>
      <p:sp>
        <p:nvSpPr>
          <p:cNvPr id="11" name="Content Placeholder 2"/>
          <p:cNvSpPr txBox="1">
            <a:spLocks/>
          </p:cNvSpPr>
          <p:nvPr/>
        </p:nvSpPr>
        <p:spPr>
          <a:xfrm>
            <a:off x="329259" y="2955722"/>
            <a:ext cx="3500891" cy="449921"/>
          </a:xfrm>
          <a:prstGeom prst="rect">
            <a:avLst/>
          </a:prstGeom>
        </p:spPr>
        <p:txBody>
          <a:bodyPr vert="horz">
            <a:normAutofit fontScale="25000" lnSpcReduction="20000"/>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3" indent="0" algn="ctr">
              <a:lnSpc>
                <a:spcPct val="120000"/>
              </a:lnSpc>
              <a:buNone/>
            </a:pPr>
            <a:r>
              <a:rPr lang="en-GB" sz="4800" dirty="0"/>
              <a:t>Leakage currents in </a:t>
            </a:r>
            <a:r>
              <a:rPr lang="en-GB" sz="4800" b="1" dirty="0"/>
              <a:t>ATLAS SCT </a:t>
            </a:r>
            <a:br>
              <a:rPr lang="en-GB" sz="4800" dirty="0"/>
            </a:br>
            <a:r>
              <a:rPr lang="en-GB" sz="4800" dirty="0"/>
              <a:t>and </a:t>
            </a:r>
            <a:r>
              <a:rPr lang="en-GB" sz="4800" b="1" dirty="0"/>
              <a:t>CMS tracker </a:t>
            </a:r>
            <a:r>
              <a:rPr lang="en-GB" sz="4800" dirty="0"/>
              <a:t>and model predictions</a:t>
            </a:r>
          </a:p>
          <a:p>
            <a:pPr marL="36513" indent="0" algn="ctr">
              <a:lnSpc>
                <a:spcPct val="120000"/>
              </a:lnSpc>
              <a:buNone/>
            </a:pPr>
            <a:br>
              <a:rPr lang="en-GB" sz="2000" dirty="0"/>
            </a:br>
            <a:endParaRPr lang="en-GB" sz="2000" dirty="0"/>
          </a:p>
        </p:txBody>
      </p:sp>
      <p:grpSp>
        <p:nvGrpSpPr>
          <p:cNvPr id="24" name="Group 23"/>
          <p:cNvGrpSpPr/>
          <p:nvPr/>
        </p:nvGrpSpPr>
        <p:grpSpPr>
          <a:xfrm>
            <a:off x="4327715" y="3834415"/>
            <a:ext cx="2425781" cy="944517"/>
            <a:chOff x="3700444" y="3260464"/>
            <a:chExt cx="2425781" cy="944517"/>
          </a:xfrm>
        </p:grpSpPr>
        <p:sp>
          <p:nvSpPr>
            <p:cNvPr id="23" name="Rounded Rectangle 22"/>
            <p:cNvSpPr/>
            <p:nvPr/>
          </p:nvSpPr>
          <p:spPr>
            <a:xfrm>
              <a:off x="3853503" y="3260464"/>
              <a:ext cx="2090097" cy="700073"/>
            </a:xfrm>
            <a:prstGeom prst="roundRect">
              <a:avLst>
                <a:gd name="adj" fmla="val 24987"/>
              </a:avLst>
            </a:prstGeom>
            <a:solidFill>
              <a:schemeClr val="bg1">
                <a:lumMod val="9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Content Placeholder 2"/>
            <p:cNvSpPr txBox="1">
              <a:spLocks/>
            </p:cNvSpPr>
            <p:nvPr/>
          </p:nvSpPr>
          <p:spPr>
            <a:xfrm>
              <a:off x="3700444" y="3307838"/>
              <a:ext cx="2425781" cy="897143"/>
            </a:xfrm>
            <a:prstGeom prst="rect">
              <a:avLst/>
            </a:prstGeom>
          </p:spPr>
          <p:txBody>
            <a:bodyPr vert="horz">
              <a:normAutofit fontScale="25000" lnSpcReduction="20000"/>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3" indent="0" algn="ctr">
                <a:lnSpc>
                  <a:spcPct val="120000"/>
                </a:lnSpc>
                <a:buNone/>
              </a:pPr>
              <a:r>
                <a:rPr lang="en-GB" sz="4800" b="1" dirty="0" err="1"/>
                <a:t>LHCb</a:t>
              </a:r>
              <a:r>
                <a:rPr lang="en-GB" sz="4800" b="1" dirty="0"/>
                <a:t> Velo </a:t>
              </a:r>
              <a:r>
                <a:rPr lang="en-GB" sz="4800" dirty="0"/>
                <a:t>depletion voltage </a:t>
              </a:r>
              <a:br>
                <a:rPr lang="en-GB" sz="4800" dirty="0"/>
              </a:br>
              <a:r>
                <a:rPr lang="en-GB" sz="4800" dirty="0"/>
                <a:t>reduced by annealing; </a:t>
              </a:r>
              <a:br>
                <a:rPr lang="en-GB" sz="4800" dirty="0"/>
              </a:br>
              <a:r>
                <a:rPr lang="en-GB" sz="4800" dirty="0"/>
                <a:t>according to model</a:t>
              </a:r>
              <a:endParaRPr lang="en-GB" sz="2000" dirty="0"/>
            </a:p>
          </p:txBody>
        </p:sp>
      </p:grpSp>
      <p:grpSp>
        <p:nvGrpSpPr>
          <p:cNvPr id="26" name="Group 25"/>
          <p:cNvGrpSpPr/>
          <p:nvPr/>
        </p:nvGrpSpPr>
        <p:grpSpPr>
          <a:xfrm>
            <a:off x="5362253" y="5535765"/>
            <a:ext cx="1936002" cy="656133"/>
            <a:chOff x="3931060" y="5109273"/>
            <a:chExt cx="1936002" cy="656133"/>
          </a:xfrm>
        </p:grpSpPr>
        <p:sp>
          <p:nvSpPr>
            <p:cNvPr id="20" name="Rounded Rectangle 19"/>
            <p:cNvSpPr/>
            <p:nvPr/>
          </p:nvSpPr>
          <p:spPr>
            <a:xfrm>
              <a:off x="3985146" y="5109273"/>
              <a:ext cx="1881916" cy="656133"/>
            </a:xfrm>
            <a:prstGeom prst="roundRect">
              <a:avLst>
                <a:gd name="adj" fmla="val 24987"/>
              </a:avLst>
            </a:prstGeom>
            <a:solidFill>
              <a:schemeClr val="bg1">
                <a:lumMod val="9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Content Placeholder 2"/>
            <p:cNvSpPr txBox="1">
              <a:spLocks/>
            </p:cNvSpPr>
            <p:nvPr/>
          </p:nvSpPr>
          <p:spPr>
            <a:xfrm>
              <a:off x="3931060" y="5109273"/>
              <a:ext cx="1901871" cy="656133"/>
            </a:xfrm>
            <a:prstGeom prst="rect">
              <a:avLst/>
            </a:prstGeom>
          </p:spPr>
          <p:txBody>
            <a:bodyPr vert="horz" lIns="36000" tIns="36000" rIns="36000" bIns="36000">
              <a:normAutofit fontScale="25000" lnSpcReduction="20000"/>
            </a:bodyPr>
            <a:lstStyle>
              <a:lvl1pPr marL="182563" indent="-146050" algn="l" rtl="0" eaLnBrk="1" latinLnBrk="0" hangingPunct="1">
                <a:spcBef>
                  <a:spcPct val="20000"/>
                </a:spcBef>
                <a:buClr>
                  <a:schemeClr val="tx1"/>
                </a:buClr>
                <a:buSzPct val="80000"/>
                <a:buFont typeface="Arial"/>
                <a:buChar char="•"/>
                <a:defRPr kumimoji="0" sz="2400" kern="1200">
                  <a:solidFill>
                    <a:schemeClr val="tx1"/>
                  </a:solidFill>
                  <a:latin typeface="+mn-lt"/>
                  <a:ea typeface="+mn-ea"/>
                  <a:cs typeface="+mn-cs"/>
                </a:defRPr>
              </a:lvl1pPr>
              <a:lvl2pPr marL="449263" indent="-182563" algn="l" rtl="0" eaLnBrk="1" latinLnBrk="0" hangingPunct="1">
                <a:spcBef>
                  <a:spcPct val="20000"/>
                </a:spcBef>
                <a:buClr>
                  <a:srgbClr val="000000"/>
                </a:buClr>
                <a:buSzPct val="90000"/>
                <a:buFont typeface="Arial"/>
                <a:buChar char="•"/>
                <a:defRPr kumimoji="0" sz="2000" kern="1200">
                  <a:solidFill>
                    <a:srgbClr val="000000"/>
                  </a:solidFill>
                  <a:latin typeface="+mn-lt"/>
                  <a:ea typeface="+mn-ea"/>
                  <a:cs typeface="+mn-cs"/>
                </a:defRPr>
              </a:lvl2pPr>
              <a:lvl3pPr marL="623888" indent="-17462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806450" indent="-182563" algn="l" rtl="0" eaLnBrk="1" latinLnBrk="0" hangingPunct="1">
                <a:spcBef>
                  <a:spcPct val="20000"/>
                </a:spcBef>
                <a:buClr>
                  <a:srgbClr val="000000"/>
                </a:buClr>
                <a:buSzPct val="90000"/>
                <a:buFont typeface="Arial"/>
                <a:buChar char="•"/>
                <a:defRPr kumimoji="0" sz="1800" kern="1200">
                  <a:solidFill>
                    <a:srgbClr val="000000"/>
                  </a:solidFill>
                  <a:latin typeface="+mn-lt"/>
                  <a:ea typeface="+mn-ea"/>
                  <a:cs typeface="+mn-cs"/>
                </a:defRPr>
              </a:lvl4pPr>
              <a:lvl5pPr marL="989013" indent="-182563" algn="l" rtl="0" eaLnBrk="1" latinLnBrk="0" hangingPunct="1">
                <a:spcBef>
                  <a:spcPct val="20000"/>
                </a:spcBef>
                <a:buClr>
                  <a:schemeClr val="tx1"/>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3" indent="0" algn="ctr">
                <a:lnSpc>
                  <a:spcPct val="120000"/>
                </a:lnSpc>
                <a:buNone/>
              </a:pPr>
              <a:r>
                <a:rPr lang="en-GB" sz="4800" b="1" dirty="0"/>
                <a:t>CMS pixel </a:t>
              </a:r>
              <a:r>
                <a:rPr lang="en-GB" sz="4800" dirty="0"/>
                <a:t>layers; </a:t>
              </a:r>
              <a:br>
                <a:rPr lang="en-GB" sz="4800" dirty="0"/>
              </a:br>
              <a:r>
                <a:rPr lang="en-GB" sz="4800" dirty="0">
                  <a:solidFill>
                    <a:srgbClr val="FF0000"/>
                  </a:solidFill>
                </a:rPr>
                <a:t>deviation</a:t>
              </a:r>
              <a:r>
                <a:rPr lang="en-GB" sz="4800" dirty="0"/>
                <a:t> of </a:t>
              </a:r>
              <a:r>
                <a:rPr lang="en-GB" sz="4800" dirty="0" err="1"/>
                <a:t>V</a:t>
              </a:r>
              <a:r>
                <a:rPr lang="en-GB" sz="4800" baseline="-25000" dirty="0" err="1"/>
                <a:t>dep</a:t>
              </a:r>
              <a:r>
                <a:rPr lang="en-GB" sz="4800" dirty="0"/>
                <a:t> from </a:t>
              </a:r>
              <a:br>
                <a:rPr lang="en-GB" sz="4800" dirty="0"/>
              </a:br>
              <a:r>
                <a:rPr lang="en-GB" sz="4800" dirty="0"/>
                <a:t>modelling at high </a:t>
              </a:r>
              <a:r>
                <a:rPr lang="en-GB" sz="4800" dirty="0" err="1"/>
                <a:t>fluences</a:t>
              </a:r>
              <a:br>
                <a:rPr lang="en-GB" sz="2000" dirty="0"/>
              </a:br>
              <a:endParaRPr lang="en-GB" sz="2000" dirty="0"/>
            </a:p>
          </p:txBody>
        </p:sp>
      </p:grpSp>
      <p:pic>
        <p:nvPicPr>
          <p:cNvPr id="14" name="Picture 13"/>
          <p:cNvPicPr>
            <a:picLocks noChangeAspect="1"/>
          </p:cNvPicPr>
          <p:nvPr/>
        </p:nvPicPr>
        <p:blipFill>
          <a:blip r:embed="rId10"/>
          <a:stretch>
            <a:fillRect/>
          </a:stretch>
        </p:blipFill>
        <p:spPr>
          <a:xfrm>
            <a:off x="327535" y="1342795"/>
            <a:ext cx="3915054" cy="1399661"/>
          </a:xfrm>
          <a:prstGeom prst="rect">
            <a:avLst/>
          </a:prstGeom>
        </p:spPr>
      </p:pic>
      <p:sp>
        <p:nvSpPr>
          <p:cNvPr id="31" name="Right Arrow 30"/>
          <p:cNvSpPr/>
          <p:nvPr/>
        </p:nvSpPr>
        <p:spPr>
          <a:xfrm>
            <a:off x="7253376" y="5738503"/>
            <a:ext cx="758128" cy="250659"/>
          </a:xfrm>
          <a:prstGeom prst="rightArrow">
            <a:avLst/>
          </a:prstGeom>
          <a:solidFill>
            <a:schemeClr val="bg1">
              <a:lumMod val="9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ight Arrow 31"/>
          <p:cNvSpPr/>
          <p:nvPr/>
        </p:nvSpPr>
        <p:spPr>
          <a:xfrm rot="18925606">
            <a:off x="7448824" y="4157399"/>
            <a:ext cx="892298" cy="250659"/>
          </a:xfrm>
          <a:prstGeom prst="rightArrow">
            <a:avLst/>
          </a:prstGeom>
          <a:solidFill>
            <a:schemeClr val="bg1">
              <a:lumMod val="9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ight Arrow 32"/>
          <p:cNvSpPr/>
          <p:nvPr/>
        </p:nvSpPr>
        <p:spPr>
          <a:xfrm rot="16432706">
            <a:off x="5737160" y="3618546"/>
            <a:ext cx="373893" cy="250659"/>
          </a:xfrm>
          <a:prstGeom prst="rightArrow">
            <a:avLst/>
          </a:prstGeom>
          <a:solidFill>
            <a:schemeClr val="bg1">
              <a:lumMod val="9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ight Arrow 33"/>
          <p:cNvSpPr/>
          <p:nvPr/>
        </p:nvSpPr>
        <p:spPr>
          <a:xfrm rot="17034519">
            <a:off x="3249613" y="2758675"/>
            <a:ext cx="394958" cy="250659"/>
          </a:xfrm>
          <a:prstGeom prst="rightArrow">
            <a:avLst/>
          </a:prstGeom>
          <a:solidFill>
            <a:schemeClr val="bg1">
              <a:lumMod val="9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ight Arrow 34"/>
          <p:cNvSpPr/>
          <p:nvPr/>
        </p:nvSpPr>
        <p:spPr>
          <a:xfrm rot="7035314">
            <a:off x="2792545" y="3438761"/>
            <a:ext cx="392901" cy="250659"/>
          </a:xfrm>
          <a:prstGeom prst="rightArrow">
            <a:avLst/>
          </a:prstGeom>
          <a:solidFill>
            <a:schemeClr val="bg1">
              <a:lumMod val="9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28617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6336"/>
            <a:ext cx="12192000" cy="3143250"/>
          </a:xfrm>
        </p:spPr>
        <p:txBody>
          <a:bodyPr>
            <a:noAutofit/>
          </a:bodyPr>
          <a:lstStyle/>
          <a:p>
            <a:pPr algn="ctr"/>
            <a:r>
              <a:rPr lang="en-US" sz="6000" dirty="0"/>
              <a:t>How to increase </a:t>
            </a:r>
            <a:br>
              <a:rPr lang="en-US" sz="6000" dirty="0"/>
            </a:br>
            <a:r>
              <a:rPr lang="en-US" sz="6000" dirty="0"/>
              <a:t>the radiation hardness?</a:t>
            </a:r>
            <a:endParaRPr lang="en-GB" sz="6000" dirty="0"/>
          </a:p>
        </p:txBody>
      </p:sp>
      <p:sp>
        <p:nvSpPr>
          <p:cNvPr id="3" name="Content Placeholder 2"/>
          <p:cNvSpPr>
            <a:spLocks noGrp="1"/>
          </p:cNvSpPr>
          <p:nvPr>
            <p:ph idx="1"/>
          </p:nvPr>
        </p:nvSpPr>
        <p:spPr>
          <a:xfrm>
            <a:off x="609600" y="5331279"/>
            <a:ext cx="10969139" cy="661749"/>
          </a:xfrm>
        </p:spPr>
        <p:txBody>
          <a:bodyPr/>
          <a:lstStyle/>
          <a:p>
            <a:endParaRPr lang="en-GB"/>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75</a:t>
            </a:fld>
            <a:endParaRPr lang="en-US" dirty="0"/>
          </a:p>
        </p:txBody>
      </p:sp>
    </p:spTree>
    <p:extLst>
      <p:ext uri="{BB962C8B-B14F-4D97-AF65-F5344CB8AC3E}">
        <p14:creationId xmlns:p14="http://schemas.microsoft.com/office/powerpoint/2010/main" val="3782120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98409" y="89798"/>
            <a:ext cx="10084278" cy="776327"/>
          </a:xfrm>
        </p:spPr>
        <p:txBody>
          <a:bodyPr>
            <a:noAutofit/>
          </a:bodyPr>
          <a:lstStyle/>
          <a:p>
            <a:pPr eaLnBrk="1" hangingPunct="1"/>
            <a:r>
              <a:rPr lang="en-US" sz="2400" dirty="0"/>
              <a:t>Approaches to develop radiation harder solid state tracking detectors</a:t>
            </a:r>
          </a:p>
        </p:txBody>
      </p:sp>
      <p:sp>
        <p:nvSpPr>
          <p:cNvPr id="503811" name="Rectangle 3"/>
          <p:cNvSpPr>
            <a:spLocks noGrp="1" noChangeArrowheads="1"/>
          </p:cNvSpPr>
          <p:nvPr>
            <p:ph idx="1"/>
          </p:nvPr>
        </p:nvSpPr>
        <p:spPr>
          <a:xfrm>
            <a:off x="5195206" y="761980"/>
            <a:ext cx="6597679" cy="5715635"/>
          </a:xfrm>
          <a:noFill/>
        </p:spPr>
        <p:txBody>
          <a:bodyPr>
            <a:normAutofit fontScale="92500" lnSpcReduction="10000"/>
          </a:bodyPr>
          <a:lstStyle/>
          <a:p>
            <a:pPr eaLnBrk="1" hangingPunct="1">
              <a:lnSpc>
                <a:spcPct val="80000"/>
              </a:lnSpc>
            </a:pPr>
            <a:r>
              <a:rPr lang="en-US" sz="1800" u="sng" dirty="0"/>
              <a:t>Defect Engineering of Silicon</a:t>
            </a:r>
            <a:br>
              <a:rPr lang="en-US" sz="1600" u="sng" dirty="0"/>
            </a:br>
            <a:br>
              <a:rPr lang="en-US" sz="800" u="sng" dirty="0"/>
            </a:br>
            <a:r>
              <a:rPr lang="en-US" sz="1600" i="1" dirty="0">
                <a:cs typeface="Times New Roman" pitchFamily="18" charset="0"/>
              </a:rPr>
              <a:t>Deliberate incorporation of impurities or defects into the</a:t>
            </a:r>
            <a:br>
              <a:rPr lang="en-US" sz="1600" i="1" dirty="0">
                <a:cs typeface="Times New Roman" pitchFamily="18" charset="0"/>
              </a:rPr>
            </a:br>
            <a:r>
              <a:rPr lang="en-US" sz="1600" i="1" dirty="0">
                <a:cs typeface="Times New Roman" pitchFamily="18" charset="0"/>
              </a:rPr>
              <a:t> silicon bulk to improve radiation tolerance of detectors</a:t>
            </a:r>
            <a:br>
              <a:rPr lang="en-US" sz="1600" i="1" dirty="0">
                <a:cs typeface="Times New Roman" pitchFamily="18" charset="0"/>
              </a:rPr>
            </a:br>
            <a:endParaRPr lang="en-US" sz="800" u="sng" dirty="0"/>
          </a:p>
          <a:p>
            <a:pPr marL="625475" lvl="1" indent="-260350">
              <a:lnSpc>
                <a:spcPct val="80000"/>
              </a:lnSpc>
            </a:pPr>
            <a:r>
              <a:rPr lang="en-US" dirty="0">
                <a:solidFill>
                  <a:srgbClr val="0000FF"/>
                </a:solidFill>
              </a:rPr>
              <a:t>Needs:</a:t>
            </a:r>
            <a:r>
              <a:rPr lang="en-US" dirty="0"/>
              <a:t> </a:t>
            </a:r>
            <a:r>
              <a:rPr lang="en-US" sz="1600" dirty="0"/>
              <a:t>Profound understanding of radiation damage</a:t>
            </a:r>
          </a:p>
          <a:p>
            <a:pPr marL="977900" lvl="2" indent="-173038">
              <a:lnSpc>
                <a:spcPct val="80000"/>
              </a:lnSpc>
            </a:pPr>
            <a:r>
              <a:rPr lang="en-US" dirty="0">
                <a:solidFill>
                  <a:schemeClr val="tx1"/>
                </a:solidFill>
                <a:cs typeface="Times New Roman" pitchFamily="18" charset="0"/>
              </a:rPr>
              <a:t>microscopic defects, macroscopic parameters</a:t>
            </a:r>
          </a:p>
          <a:p>
            <a:pPr marL="977900" lvl="2" indent="-173038">
              <a:lnSpc>
                <a:spcPct val="80000"/>
              </a:lnSpc>
            </a:pPr>
            <a:r>
              <a:rPr lang="en-US" dirty="0">
                <a:solidFill>
                  <a:schemeClr val="tx1"/>
                </a:solidFill>
                <a:cs typeface="Times New Roman" pitchFamily="18" charset="0"/>
              </a:rPr>
              <a:t>dependence on particle type and energy</a:t>
            </a:r>
          </a:p>
          <a:p>
            <a:pPr marL="977900" lvl="2" indent="-173038">
              <a:lnSpc>
                <a:spcPct val="80000"/>
              </a:lnSpc>
            </a:pPr>
            <a:r>
              <a:rPr lang="en-US" dirty="0">
                <a:solidFill>
                  <a:schemeClr val="tx1"/>
                </a:solidFill>
                <a:cs typeface="Times New Roman" pitchFamily="18" charset="0"/>
              </a:rPr>
              <a:t>defect formation kinetics and annealing</a:t>
            </a:r>
          </a:p>
          <a:p>
            <a:pPr marL="625475" lvl="1" indent="-260350">
              <a:lnSpc>
                <a:spcPct val="80000"/>
              </a:lnSpc>
            </a:pPr>
            <a:r>
              <a:rPr lang="en-US" dirty="0">
                <a:solidFill>
                  <a:srgbClr val="0000FF"/>
                </a:solidFill>
              </a:rPr>
              <a:t>Examples:</a:t>
            </a:r>
          </a:p>
          <a:p>
            <a:pPr marL="977900" lvl="2" indent="-173038">
              <a:lnSpc>
                <a:spcPct val="80000"/>
              </a:lnSpc>
            </a:pPr>
            <a:r>
              <a:rPr lang="en-US" b="1" u="sng" dirty="0">
                <a:solidFill>
                  <a:schemeClr val="tx1"/>
                </a:solidFill>
              </a:rPr>
              <a:t>Oxygen rich Silicon</a:t>
            </a:r>
            <a:r>
              <a:rPr lang="en-US" b="1" dirty="0">
                <a:solidFill>
                  <a:schemeClr val="tx1"/>
                </a:solidFill>
              </a:rPr>
              <a:t> (DOFZ, </a:t>
            </a:r>
            <a:r>
              <a:rPr lang="en-US" b="1" dirty="0" err="1">
                <a:solidFill>
                  <a:schemeClr val="tx1"/>
                </a:solidFill>
              </a:rPr>
              <a:t>Cz</a:t>
            </a:r>
            <a:r>
              <a:rPr lang="en-US" b="1" dirty="0">
                <a:solidFill>
                  <a:schemeClr val="tx1"/>
                </a:solidFill>
              </a:rPr>
              <a:t>, MCZ, EPI)</a:t>
            </a:r>
          </a:p>
          <a:p>
            <a:pPr marL="977900" lvl="2" indent="-173038">
              <a:lnSpc>
                <a:spcPct val="80000"/>
              </a:lnSpc>
            </a:pPr>
            <a:r>
              <a:rPr lang="en-US" dirty="0">
                <a:solidFill>
                  <a:schemeClr val="tx1"/>
                </a:solidFill>
              </a:rPr>
              <a:t>Oxygen dimer &amp; hydrogen enriched Si</a:t>
            </a:r>
          </a:p>
          <a:p>
            <a:pPr marL="977900" lvl="2" indent="-173038">
              <a:lnSpc>
                <a:spcPct val="80000"/>
              </a:lnSpc>
            </a:pPr>
            <a:r>
              <a:rPr lang="en-US" dirty="0">
                <a:solidFill>
                  <a:schemeClr val="tx1"/>
                </a:solidFill>
              </a:rPr>
              <a:t>Pre-irradiated Si</a:t>
            </a:r>
          </a:p>
          <a:p>
            <a:pPr marL="977900" lvl="2" indent="-173038">
              <a:lnSpc>
                <a:spcPct val="80000"/>
              </a:lnSpc>
            </a:pPr>
            <a:r>
              <a:rPr lang="en-US" dirty="0">
                <a:solidFill>
                  <a:schemeClr val="tx1"/>
                </a:solidFill>
              </a:rPr>
              <a:t>Influence of processing technology</a:t>
            </a:r>
            <a:br>
              <a:rPr lang="en-US" dirty="0">
                <a:solidFill>
                  <a:schemeClr val="tx1"/>
                </a:solidFill>
              </a:rPr>
            </a:br>
            <a:endParaRPr lang="en-US" sz="800" dirty="0"/>
          </a:p>
          <a:p>
            <a:pPr eaLnBrk="1" hangingPunct="1">
              <a:lnSpc>
                <a:spcPct val="80000"/>
              </a:lnSpc>
            </a:pPr>
            <a:r>
              <a:rPr lang="en-US" sz="1800" u="sng" dirty="0"/>
              <a:t>New Materials</a:t>
            </a:r>
          </a:p>
          <a:p>
            <a:pPr marL="625475" lvl="1" indent="-260350">
              <a:lnSpc>
                <a:spcPct val="80000"/>
              </a:lnSpc>
            </a:pPr>
            <a:r>
              <a:rPr lang="en-US" b="0" dirty="0"/>
              <a:t>Silicon Carbide (</a:t>
            </a:r>
            <a:r>
              <a:rPr lang="en-US" b="0" dirty="0" err="1"/>
              <a:t>SiC</a:t>
            </a:r>
            <a:r>
              <a:rPr lang="en-US" b="0" dirty="0"/>
              <a:t>), Gallium Nitride (</a:t>
            </a:r>
            <a:r>
              <a:rPr lang="en-US" b="0" dirty="0" err="1"/>
              <a:t>GaN</a:t>
            </a:r>
            <a:r>
              <a:rPr lang="en-US" b="0" dirty="0"/>
              <a:t>)</a:t>
            </a:r>
          </a:p>
          <a:p>
            <a:pPr marL="625475" lvl="1" indent="-260350">
              <a:lnSpc>
                <a:spcPct val="80000"/>
              </a:lnSpc>
            </a:pPr>
            <a:r>
              <a:rPr lang="en-US" u="sng" dirty="0"/>
              <a:t>Diamond</a:t>
            </a:r>
            <a:r>
              <a:rPr lang="en-US" b="0" dirty="0"/>
              <a:t>  (CERN RD42 Collaboration)</a:t>
            </a:r>
          </a:p>
          <a:p>
            <a:pPr marL="625475" lvl="1" indent="-260350">
              <a:lnSpc>
                <a:spcPct val="80000"/>
              </a:lnSpc>
            </a:pPr>
            <a:r>
              <a:rPr lang="en-US" b="0" dirty="0"/>
              <a:t>Amorphous silicon, Gallium Arsenide</a:t>
            </a:r>
            <a:br>
              <a:rPr lang="en-US" sz="1600" dirty="0"/>
            </a:br>
            <a:endParaRPr lang="en-US" sz="800" dirty="0"/>
          </a:p>
          <a:p>
            <a:pPr eaLnBrk="1" hangingPunct="1">
              <a:lnSpc>
                <a:spcPct val="80000"/>
              </a:lnSpc>
            </a:pPr>
            <a:r>
              <a:rPr lang="en-US" sz="1800" u="sng" dirty="0">
                <a:solidFill>
                  <a:srgbClr val="3333FF"/>
                </a:solidFill>
              </a:rPr>
              <a:t>Device Engineering (New Detector Designs)</a:t>
            </a:r>
          </a:p>
          <a:p>
            <a:pPr marL="625475" lvl="1" indent="-260350">
              <a:lnSpc>
                <a:spcPct val="80000"/>
              </a:lnSpc>
            </a:pPr>
            <a:r>
              <a:rPr lang="en-GB" u="sng" dirty="0">
                <a:solidFill>
                  <a:srgbClr val="FF0000"/>
                </a:solidFill>
              </a:rPr>
              <a:t>p-type silicon detectors (n-in-p)</a:t>
            </a:r>
          </a:p>
          <a:p>
            <a:pPr marL="625475" lvl="1" indent="-260350">
              <a:lnSpc>
                <a:spcPct val="80000"/>
              </a:lnSpc>
            </a:pPr>
            <a:r>
              <a:rPr lang="en-US" b="0" dirty="0"/>
              <a:t>thin detectors, epitaxial detectors</a:t>
            </a:r>
          </a:p>
          <a:p>
            <a:pPr marL="625475" lvl="1" indent="-260350">
              <a:lnSpc>
                <a:spcPct val="80000"/>
              </a:lnSpc>
            </a:pPr>
            <a:r>
              <a:rPr lang="en-US" b="0" u="sng" dirty="0">
                <a:solidFill>
                  <a:srgbClr val="FF0000"/>
                </a:solidFill>
              </a:rPr>
              <a:t>3D detectors</a:t>
            </a:r>
            <a:r>
              <a:rPr lang="en-US" b="0" dirty="0">
                <a:solidFill>
                  <a:srgbClr val="FF0000"/>
                </a:solidFill>
              </a:rPr>
              <a:t> </a:t>
            </a:r>
            <a:r>
              <a:rPr lang="en-US" b="0" dirty="0"/>
              <a:t>and </a:t>
            </a:r>
            <a:r>
              <a:rPr lang="en-US" b="0" u="sng" dirty="0">
                <a:solidFill>
                  <a:srgbClr val="FF0000"/>
                </a:solidFill>
              </a:rPr>
              <a:t>LGAD - Low Gain Avalanche </a:t>
            </a:r>
          </a:p>
          <a:p>
            <a:pPr marL="625475" lvl="1" indent="-260350">
              <a:lnSpc>
                <a:spcPct val="80000"/>
              </a:lnSpc>
            </a:pPr>
            <a:r>
              <a:rPr lang="en-US" b="0" dirty="0"/>
              <a:t>Cost effective detectors</a:t>
            </a:r>
          </a:p>
          <a:p>
            <a:pPr marL="625475" lvl="1" indent="-260350">
              <a:lnSpc>
                <a:spcPct val="80000"/>
              </a:lnSpc>
            </a:pPr>
            <a:r>
              <a:rPr lang="en-US" b="0" dirty="0"/>
              <a:t>Monolithic devices – </a:t>
            </a:r>
            <a:r>
              <a:rPr lang="en-US" b="0" u="sng" dirty="0">
                <a:solidFill>
                  <a:srgbClr val="FF0000"/>
                </a:solidFill>
              </a:rPr>
              <a:t>HV-CMOS</a:t>
            </a:r>
          </a:p>
          <a:p>
            <a:pPr marL="625475" lvl="1" indent="-260350">
              <a:lnSpc>
                <a:spcPct val="80000"/>
              </a:lnSpc>
              <a:buNone/>
            </a:pPr>
            <a:endParaRPr lang="en-US" sz="1600" dirty="0">
              <a:solidFill>
                <a:srgbClr val="777777"/>
              </a:solidFill>
            </a:endParaRPr>
          </a:p>
        </p:txBody>
      </p:sp>
      <p:sp>
        <p:nvSpPr>
          <p:cNvPr id="10" name="Footer Placeholder 4"/>
          <p:cNvSpPr>
            <a:spLocks noGrp="1"/>
          </p:cNvSpPr>
          <p:nvPr>
            <p:ph type="ftr" sz="quarter" idx="4294967295"/>
          </p:nvPr>
        </p:nvSpPr>
        <p:spPr/>
        <p:txBody>
          <a:bodyPr/>
          <a:lstStyle/>
          <a:p>
            <a:pPr>
              <a:defRPr/>
            </a:pPr>
            <a:r>
              <a:rPr lang="es-ES"/>
              <a:t>SIMDET 2023 - Michael Moll, CERN</a:t>
            </a:r>
            <a:endParaRPr lang="en-US"/>
          </a:p>
        </p:txBody>
      </p:sp>
      <p:sp>
        <p:nvSpPr>
          <p:cNvPr id="2" name="Slide Number Placeholder 1"/>
          <p:cNvSpPr>
            <a:spLocks noGrp="1"/>
          </p:cNvSpPr>
          <p:nvPr>
            <p:ph type="sldNum" sz="quarter" idx="4294967295"/>
          </p:nvPr>
        </p:nvSpPr>
        <p:spPr/>
        <p:txBody>
          <a:bodyPr/>
          <a:lstStyle/>
          <a:p>
            <a:pPr>
              <a:defRPr/>
            </a:pPr>
            <a:r>
              <a:rPr lang="en-US"/>
              <a:t>-</a:t>
            </a:r>
            <a:fld id="{C93AF233-9E46-401C-BAC8-1C138BB4085E}" type="slidenum">
              <a:rPr lang="en-US" smtClean="0"/>
              <a:pPr>
                <a:defRPr/>
              </a:pPr>
              <a:t>76</a:t>
            </a:fld>
            <a:r>
              <a:rPr lang="en-US"/>
              <a:t>-</a:t>
            </a:r>
          </a:p>
        </p:txBody>
      </p:sp>
      <p:sp>
        <p:nvSpPr>
          <p:cNvPr id="24581" name="Rectangle 4"/>
          <p:cNvSpPr>
            <a:spLocks noChangeArrowheads="1"/>
          </p:cNvSpPr>
          <p:nvPr/>
        </p:nvSpPr>
        <p:spPr bwMode="auto">
          <a:xfrm>
            <a:off x="862642" y="1621766"/>
            <a:ext cx="3880808" cy="2923247"/>
          </a:xfrm>
          <a:prstGeom prst="rect">
            <a:avLst/>
          </a:prstGeom>
          <a:noFill/>
          <a:ln w="6350">
            <a:solidFill>
              <a:schemeClr val="tx1"/>
            </a:solidFill>
            <a:miter lim="800000"/>
            <a:headEnd/>
            <a:tailEnd/>
          </a:ln>
        </p:spPr>
        <p:txBody>
          <a:bodyPr/>
          <a:lstStyle/>
          <a:p>
            <a:pPr marL="449263" indent="-449263">
              <a:spcBef>
                <a:spcPct val="20000"/>
              </a:spcBef>
              <a:buClr>
                <a:srgbClr val="FF0000"/>
              </a:buClr>
            </a:pPr>
            <a:r>
              <a:rPr lang="en-US" sz="2000" dirty="0">
                <a:solidFill>
                  <a:srgbClr val="0000FF"/>
                </a:solidFill>
              </a:rPr>
              <a:t>  </a:t>
            </a:r>
            <a:r>
              <a:rPr lang="en-US" sz="2000" b="1" dirty="0">
                <a:solidFill>
                  <a:srgbClr val="0000FF"/>
                </a:solidFill>
              </a:rPr>
              <a:t>Scientific strategies:</a:t>
            </a:r>
            <a:br>
              <a:rPr lang="en-US" sz="2000" dirty="0">
                <a:solidFill>
                  <a:srgbClr val="0000FF"/>
                </a:solidFill>
              </a:rPr>
            </a:br>
            <a:endParaRPr lang="en-US" dirty="0"/>
          </a:p>
          <a:p>
            <a:pPr marL="449263" indent="-449263">
              <a:spcBef>
                <a:spcPct val="20000"/>
              </a:spcBef>
              <a:buClr>
                <a:srgbClr val="FF0000"/>
              </a:buClr>
              <a:buFont typeface="Symbol" pitchFamily="18" charset="2"/>
              <a:buAutoNum type="romanUcPeriod"/>
            </a:pPr>
            <a:r>
              <a:rPr lang="en-US" sz="2000" b="1" dirty="0">
                <a:latin typeface="+mj-lt"/>
              </a:rPr>
              <a:t>Material engineering</a:t>
            </a:r>
            <a:br>
              <a:rPr lang="en-US" sz="2000" dirty="0"/>
            </a:br>
            <a:endParaRPr lang="en-US" dirty="0"/>
          </a:p>
          <a:p>
            <a:pPr marL="449263" indent="-449263">
              <a:spcBef>
                <a:spcPct val="20000"/>
              </a:spcBef>
              <a:buClr>
                <a:srgbClr val="FF0000"/>
              </a:buClr>
              <a:buFont typeface="Symbol" pitchFamily="18" charset="2"/>
              <a:buAutoNum type="romanUcPeriod"/>
            </a:pPr>
            <a:r>
              <a:rPr lang="en-US" sz="2000" b="1" dirty="0">
                <a:latin typeface="+mj-lt"/>
              </a:rPr>
              <a:t>Device engineering</a:t>
            </a:r>
            <a:br>
              <a:rPr lang="en-US" sz="2000" dirty="0"/>
            </a:br>
            <a:endParaRPr lang="en-US" dirty="0"/>
          </a:p>
          <a:p>
            <a:pPr marL="449263" indent="-449263">
              <a:spcBef>
                <a:spcPct val="20000"/>
              </a:spcBef>
              <a:buClr>
                <a:srgbClr val="FF0000"/>
              </a:buClr>
              <a:buFont typeface="Symbol" pitchFamily="18" charset="2"/>
              <a:buAutoNum type="romanUcPeriod"/>
            </a:pPr>
            <a:r>
              <a:rPr lang="en-US" sz="2000" b="1" dirty="0">
                <a:latin typeface="+mj-lt"/>
              </a:rPr>
              <a:t>Change of detector</a:t>
            </a:r>
            <a:br>
              <a:rPr lang="en-US" sz="2000" b="1" dirty="0">
                <a:latin typeface="+mj-lt"/>
              </a:rPr>
            </a:br>
            <a:r>
              <a:rPr lang="en-US" sz="2000" b="1" dirty="0">
                <a:latin typeface="+mj-lt"/>
              </a:rPr>
              <a:t>operational conditions</a:t>
            </a:r>
            <a:endParaRPr lang="en-US" sz="2400" b="1" dirty="0">
              <a:solidFill>
                <a:srgbClr val="0000FF"/>
              </a:solidFill>
              <a:latin typeface="+mj-lt"/>
            </a:endParaRPr>
          </a:p>
        </p:txBody>
      </p:sp>
      <p:sp>
        <p:nvSpPr>
          <p:cNvPr id="503813" name="Text Box 5"/>
          <p:cNvSpPr txBox="1">
            <a:spLocks noChangeArrowheads="1"/>
          </p:cNvSpPr>
          <p:nvPr/>
        </p:nvSpPr>
        <p:spPr bwMode="auto">
          <a:xfrm>
            <a:off x="528610" y="5241251"/>
            <a:ext cx="4228469" cy="861774"/>
          </a:xfrm>
          <a:prstGeom prst="rect">
            <a:avLst/>
          </a:prstGeom>
          <a:noFill/>
          <a:ln w="9525" algn="ctr">
            <a:noFill/>
            <a:miter lim="800000"/>
            <a:headEnd/>
            <a:tailEnd/>
          </a:ln>
        </p:spPr>
        <p:txBody>
          <a:bodyPr wrap="square">
            <a:spAutoFit/>
          </a:bodyPr>
          <a:lstStyle/>
          <a:p>
            <a:pPr>
              <a:spcBef>
                <a:spcPct val="50000"/>
              </a:spcBef>
              <a:buClr>
                <a:srgbClr val="FF0000"/>
              </a:buClr>
              <a:tabLst>
                <a:tab pos="2573338" algn="l"/>
                <a:tab pos="3886200" algn="l"/>
              </a:tabLst>
            </a:pPr>
            <a:r>
              <a:rPr lang="en-GB" sz="1600" dirty="0"/>
              <a:t>CERN-RD39 (closed, now part of RD50)</a:t>
            </a:r>
            <a:br>
              <a:rPr lang="en-GB" sz="1600" dirty="0"/>
            </a:br>
            <a:r>
              <a:rPr lang="en-GB" sz="1600" dirty="0"/>
              <a:t>“Cryogenic Tracking Detectors”</a:t>
            </a:r>
            <a:br>
              <a:rPr lang="en-GB" sz="1600" dirty="0"/>
            </a:br>
            <a:r>
              <a:rPr lang="en-GB" sz="1400" dirty="0"/>
              <a:t>operation at 100-200K to reduce charge loss</a:t>
            </a:r>
            <a:r>
              <a:rPr lang="en-GB" dirty="0"/>
              <a:t>        </a:t>
            </a:r>
            <a:endParaRPr lang="en-US" dirty="0"/>
          </a:p>
        </p:txBody>
      </p:sp>
      <p:sp>
        <p:nvSpPr>
          <p:cNvPr id="503814" name="Line 6"/>
          <p:cNvSpPr>
            <a:spLocks noChangeShapeType="1"/>
          </p:cNvSpPr>
          <p:nvPr/>
        </p:nvSpPr>
        <p:spPr bwMode="auto">
          <a:xfrm flipV="1">
            <a:off x="4028538" y="1125478"/>
            <a:ext cx="1285334" cy="1393436"/>
          </a:xfrm>
          <a:prstGeom prst="line">
            <a:avLst/>
          </a:prstGeom>
          <a:noFill/>
          <a:ln w="38100">
            <a:solidFill>
              <a:srgbClr val="FF0000"/>
            </a:solidFill>
            <a:round/>
            <a:headEnd/>
            <a:tailEnd type="triangle" w="lg" len="lg"/>
          </a:ln>
        </p:spPr>
        <p:txBody>
          <a:bodyPr/>
          <a:lstStyle/>
          <a:p>
            <a:endParaRPr lang="en-US"/>
          </a:p>
        </p:txBody>
      </p:sp>
      <p:sp>
        <p:nvSpPr>
          <p:cNvPr id="503815" name="Line 7"/>
          <p:cNvSpPr>
            <a:spLocks noChangeShapeType="1"/>
          </p:cNvSpPr>
          <p:nvPr/>
        </p:nvSpPr>
        <p:spPr bwMode="auto">
          <a:xfrm>
            <a:off x="4028537" y="2518914"/>
            <a:ext cx="1138686" cy="1276710"/>
          </a:xfrm>
          <a:prstGeom prst="line">
            <a:avLst/>
          </a:prstGeom>
          <a:noFill/>
          <a:ln w="38100">
            <a:solidFill>
              <a:srgbClr val="FF0000"/>
            </a:solidFill>
            <a:round/>
            <a:headEnd/>
            <a:tailEnd type="triangle" w="lg" len="lg"/>
          </a:ln>
        </p:spPr>
        <p:txBody>
          <a:bodyPr/>
          <a:lstStyle/>
          <a:p>
            <a:endParaRPr lang="en-US"/>
          </a:p>
        </p:txBody>
      </p:sp>
      <p:sp>
        <p:nvSpPr>
          <p:cNvPr id="503816" name="Line 8"/>
          <p:cNvSpPr>
            <a:spLocks noChangeShapeType="1"/>
          </p:cNvSpPr>
          <p:nvPr/>
        </p:nvSpPr>
        <p:spPr bwMode="auto">
          <a:xfrm>
            <a:off x="3804249" y="3185139"/>
            <a:ext cx="1362974" cy="1619227"/>
          </a:xfrm>
          <a:prstGeom prst="line">
            <a:avLst/>
          </a:prstGeom>
          <a:noFill/>
          <a:ln w="38100">
            <a:solidFill>
              <a:srgbClr val="FF0000"/>
            </a:solidFill>
            <a:round/>
            <a:headEnd/>
            <a:tailEnd type="triangle" w="lg" len="lg"/>
          </a:ln>
        </p:spPr>
        <p:txBody>
          <a:bodyPr/>
          <a:lstStyle/>
          <a:p>
            <a:endParaRPr lang="en-US"/>
          </a:p>
        </p:txBody>
      </p:sp>
      <p:sp>
        <p:nvSpPr>
          <p:cNvPr id="503817" name="Line 9"/>
          <p:cNvSpPr>
            <a:spLocks noChangeShapeType="1"/>
          </p:cNvSpPr>
          <p:nvPr/>
        </p:nvSpPr>
        <p:spPr bwMode="auto">
          <a:xfrm flipH="1">
            <a:off x="2579298" y="4261449"/>
            <a:ext cx="172528" cy="979802"/>
          </a:xfrm>
          <a:prstGeom prst="line">
            <a:avLst/>
          </a:prstGeom>
          <a:noFill/>
          <a:ln w="38100">
            <a:solidFill>
              <a:srgbClr val="FF0000"/>
            </a:solidFill>
            <a:round/>
            <a:headEnd/>
            <a:tailEnd type="triangle" w="lg" len="lg"/>
          </a:ln>
        </p:spPr>
        <p:txBody>
          <a:bodyPr/>
          <a:lstStyle/>
          <a:p>
            <a:endParaRPr lang="en-US"/>
          </a:p>
        </p:txBody>
      </p:sp>
      <p:sp>
        <p:nvSpPr>
          <p:cNvPr id="3" name="Date Placeholder 2"/>
          <p:cNvSpPr>
            <a:spLocks noGrp="1"/>
          </p:cNvSpPr>
          <p:nvPr>
            <p:ph type="dt" sz="half" idx="2"/>
          </p:nvPr>
        </p:nvSpPr>
        <p:spPr/>
        <p:txBody>
          <a:bodyPr/>
          <a:lstStyle/>
          <a:p>
            <a:r>
              <a:rPr lang="en-001"/>
              <a:t>22.11.2023</a:t>
            </a:r>
            <a:endParaRPr lang="en-US" dirty="0"/>
          </a:p>
        </p:txBody>
      </p:sp>
    </p:spTree>
    <p:custDataLst>
      <p:tags r:id="rId1"/>
    </p:custDataLst>
    <p:extLst>
      <p:ext uri="{BB962C8B-B14F-4D97-AF65-F5344CB8AC3E}">
        <p14:creationId xmlns:p14="http://schemas.microsoft.com/office/powerpoint/2010/main" val="3143855662"/>
      </p:ext>
    </p:extLst>
  </p:cSld>
  <p:clrMapOvr>
    <a:masterClrMapping/>
  </p:clrMapOvr>
  <p:transition advTm="1923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38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38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38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38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381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381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381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381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3811">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3814">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5038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3811">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3811">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3811">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3811">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3815">
                                            <p:bg/>
                                          </p:spTgt>
                                        </p:tgtEl>
                                        <p:attrNameLst>
                                          <p:attrName>style.visibility</p:attrName>
                                        </p:attrNameLst>
                                      </p:cBhvr>
                                      <p:to>
                                        <p:strVal val="visible"/>
                                      </p:to>
                                    </p:set>
                                  </p:childTnLst>
                                </p:cTn>
                              </p:par>
                              <p:par>
                                <p:cTn id="43" presetID="1" presetClass="entr" presetSubtype="0" fill="hold" grpId="0" nodeType="withEffect" nodePh="1">
                                  <p:stCondLst>
                                    <p:cond delay="0"/>
                                  </p:stCondLst>
                                  <p:endCondLst>
                                    <p:cond evt="begin" delay="0">
                                      <p:tn val="43"/>
                                    </p:cond>
                                  </p:endCondLst>
                                  <p:childTnLst>
                                    <p:set>
                                      <p:cBhvr>
                                        <p:cTn id="44" dur="1" fill="hold">
                                          <p:stCondLst>
                                            <p:cond delay="0"/>
                                          </p:stCondLst>
                                        </p:cTn>
                                        <p:tgtEl>
                                          <p:spTgt spid="503815">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03811">
                                            <p:txEl>
                                              <p:pRg st="14" end="1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3811">
                                            <p:txEl>
                                              <p:pRg st="15" end="15"/>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3811">
                                            <p:txEl>
                                              <p:pRg st="16" end="16"/>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3811">
                                            <p:txEl>
                                              <p:pRg st="17" end="17"/>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3811">
                                            <p:txEl>
                                              <p:pRg st="18" end="18"/>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3811">
                                            <p:txEl>
                                              <p:pRg st="19" end="19"/>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38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038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03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1" grpId="0" build="p"/>
      <p:bldP spid="503813" grpId="0"/>
      <p:bldP spid="503814" grpId="0" build="p" animBg="1"/>
      <p:bldP spid="503815" grpId="0" build="p" animBg="1"/>
      <p:bldP spid="503816" grpId="0" animBg="1"/>
      <p:bldP spid="5038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529" y="42140"/>
            <a:ext cx="8226854" cy="940443"/>
          </a:xfrm>
        </p:spPr>
        <p:txBody>
          <a:bodyPr/>
          <a:lstStyle/>
          <a:p>
            <a:pPr algn="ctr"/>
            <a:r>
              <a:rPr lang="en-US" dirty="0"/>
              <a:t>Silicon Tracking Detectors</a:t>
            </a:r>
          </a:p>
        </p:txBody>
      </p:sp>
      <p:sp>
        <p:nvSpPr>
          <p:cNvPr id="3" name="Content Placeholder 2"/>
          <p:cNvSpPr>
            <a:spLocks noGrp="1"/>
          </p:cNvSpPr>
          <p:nvPr>
            <p:ph idx="1"/>
          </p:nvPr>
        </p:nvSpPr>
        <p:spPr>
          <a:xfrm>
            <a:off x="1616364" y="834442"/>
            <a:ext cx="9050019" cy="916172"/>
          </a:xfrm>
        </p:spPr>
        <p:txBody>
          <a:bodyPr>
            <a:normAutofit/>
          </a:bodyPr>
          <a:lstStyle/>
          <a:p>
            <a:pPr marL="0" indent="0">
              <a:buNone/>
            </a:pPr>
            <a:r>
              <a:rPr lang="en-US" sz="2000" dirty="0"/>
              <a:t>Silicon tracking detectors are used in almost all HEP experiments:</a:t>
            </a:r>
          </a:p>
          <a:p>
            <a:pPr marL="0" indent="0">
              <a:buNone/>
            </a:pPr>
            <a:r>
              <a:rPr lang="en-US" sz="2000" dirty="0"/>
              <a:t>Different sensor technologies, designs, operating conditions,….</a:t>
            </a:r>
          </a:p>
        </p:txBody>
      </p:sp>
      <p:pic>
        <p:nvPicPr>
          <p:cNvPr id="10" name="Picture 9" descr="DSC0402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6332" y="1685439"/>
            <a:ext cx="1998701" cy="1623660"/>
          </a:xfrm>
          <a:prstGeom prst="rect">
            <a:avLst/>
          </a:prstGeom>
          <a:noFill/>
        </p:spPr>
      </p:pic>
      <p:sp>
        <p:nvSpPr>
          <p:cNvPr id="11" name="TextBox 10"/>
          <p:cNvSpPr txBox="1"/>
          <p:nvPr/>
        </p:nvSpPr>
        <p:spPr>
          <a:xfrm>
            <a:off x="3210924" y="5784779"/>
            <a:ext cx="1867499" cy="307777"/>
          </a:xfrm>
          <a:prstGeom prst="rect">
            <a:avLst/>
          </a:prstGeom>
          <a:noFill/>
        </p:spPr>
        <p:txBody>
          <a:bodyPr wrap="none" rtlCol="0">
            <a:spAutoFit/>
          </a:bodyPr>
          <a:lstStyle/>
          <a:p>
            <a:r>
              <a:rPr lang="en-US" sz="1400" b="1" dirty="0">
                <a:solidFill>
                  <a:srgbClr val="000000"/>
                </a:solidFill>
              </a:rPr>
              <a:t>CMS</a:t>
            </a:r>
            <a:r>
              <a:rPr lang="en-US" sz="1400" dirty="0">
                <a:solidFill>
                  <a:srgbClr val="000000"/>
                </a:solidFill>
              </a:rPr>
              <a:t> Strip Tracker IB</a:t>
            </a:r>
          </a:p>
        </p:txBody>
      </p:sp>
      <p:sp>
        <p:nvSpPr>
          <p:cNvPr id="12" name="TextBox 11"/>
          <p:cNvSpPr txBox="1"/>
          <p:nvPr/>
        </p:nvSpPr>
        <p:spPr>
          <a:xfrm>
            <a:off x="536392" y="3309099"/>
            <a:ext cx="1934632" cy="307777"/>
          </a:xfrm>
          <a:prstGeom prst="rect">
            <a:avLst/>
          </a:prstGeom>
          <a:noFill/>
        </p:spPr>
        <p:txBody>
          <a:bodyPr wrap="none" rtlCol="0">
            <a:spAutoFit/>
          </a:bodyPr>
          <a:lstStyle/>
          <a:p>
            <a:r>
              <a:rPr lang="en-US" sz="1400" b="1" dirty="0">
                <a:solidFill>
                  <a:srgbClr val="000000"/>
                </a:solidFill>
              </a:rPr>
              <a:t>ATLAS</a:t>
            </a:r>
            <a:r>
              <a:rPr lang="en-US" sz="1400" dirty="0">
                <a:solidFill>
                  <a:srgbClr val="000000"/>
                </a:solidFill>
              </a:rPr>
              <a:t> Pixel Detector</a:t>
            </a:r>
          </a:p>
        </p:txBody>
      </p:sp>
      <p:sp>
        <p:nvSpPr>
          <p:cNvPr id="16" name="TextBox 15"/>
          <p:cNvSpPr txBox="1"/>
          <p:nvPr/>
        </p:nvSpPr>
        <p:spPr>
          <a:xfrm>
            <a:off x="9491941" y="2882527"/>
            <a:ext cx="2348883" cy="523220"/>
          </a:xfrm>
          <a:prstGeom prst="rect">
            <a:avLst/>
          </a:prstGeom>
          <a:noFill/>
        </p:spPr>
        <p:txBody>
          <a:bodyPr wrap="square" rtlCol="0">
            <a:spAutoFit/>
          </a:bodyPr>
          <a:lstStyle/>
          <a:p>
            <a:r>
              <a:rPr lang="en-US" sz="1400" b="1" dirty="0">
                <a:solidFill>
                  <a:srgbClr val="000000"/>
                </a:solidFill>
              </a:rPr>
              <a:t>   ALICE</a:t>
            </a:r>
            <a:r>
              <a:rPr lang="en-US" sz="1400" dirty="0">
                <a:solidFill>
                  <a:srgbClr val="000000"/>
                </a:solidFill>
              </a:rPr>
              <a:t> ITS Barrel </a:t>
            </a:r>
            <a:br>
              <a:rPr lang="en-US" sz="1400" dirty="0">
                <a:solidFill>
                  <a:srgbClr val="000000"/>
                </a:solidFill>
              </a:rPr>
            </a:br>
            <a:r>
              <a:rPr lang="en-US" sz="1400" dirty="0">
                <a:solidFill>
                  <a:srgbClr val="000000"/>
                </a:solidFill>
              </a:rPr>
              <a:t>   </a:t>
            </a:r>
            <a:r>
              <a:rPr lang="en-US" sz="1400" dirty="0">
                <a:solidFill>
                  <a:srgbClr val="FF0000"/>
                </a:solidFill>
              </a:rPr>
              <a:t>New</a:t>
            </a:r>
            <a:r>
              <a:rPr lang="en-US" sz="1400" dirty="0">
                <a:solidFill>
                  <a:srgbClr val="000000"/>
                </a:solidFill>
              </a:rPr>
              <a:t> ITS for Run3:2022</a:t>
            </a:r>
          </a:p>
        </p:txBody>
      </p:sp>
      <p:pic>
        <p:nvPicPr>
          <p:cNvPr id="19" name="Picture 3" descr="BPIX_IR_Collision_tes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84515" y="1708766"/>
            <a:ext cx="2269520" cy="1634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p:nvSpPr>
        <p:spPr>
          <a:xfrm>
            <a:off x="3421458" y="3312775"/>
            <a:ext cx="1749197" cy="307777"/>
          </a:xfrm>
          <a:prstGeom prst="rect">
            <a:avLst/>
          </a:prstGeom>
          <a:noFill/>
        </p:spPr>
        <p:txBody>
          <a:bodyPr wrap="none" rtlCol="0">
            <a:spAutoFit/>
          </a:bodyPr>
          <a:lstStyle/>
          <a:p>
            <a:r>
              <a:rPr lang="en-US" sz="1400" b="1" dirty="0">
                <a:solidFill>
                  <a:srgbClr val="000000"/>
                </a:solidFill>
              </a:rPr>
              <a:t>CMS</a:t>
            </a:r>
            <a:r>
              <a:rPr lang="en-US" sz="1400" dirty="0">
                <a:solidFill>
                  <a:srgbClr val="000000"/>
                </a:solidFill>
              </a:rPr>
              <a:t> Pixel Detector</a:t>
            </a:r>
          </a:p>
        </p:txBody>
      </p:sp>
      <p:pic>
        <p:nvPicPr>
          <p:cNvPr id="6" name="Picture 5"/>
          <p:cNvPicPr>
            <a:picLocks noChangeAspect="1"/>
          </p:cNvPicPr>
          <p:nvPr/>
        </p:nvPicPr>
        <p:blipFill>
          <a:blip r:embed="rId4"/>
          <a:stretch>
            <a:fillRect/>
          </a:stretch>
        </p:blipFill>
        <p:spPr>
          <a:xfrm>
            <a:off x="207623" y="3792130"/>
            <a:ext cx="2557824" cy="1918368"/>
          </a:xfrm>
          <a:prstGeom prst="rect">
            <a:avLst/>
          </a:prstGeom>
        </p:spPr>
      </p:pic>
      <p:sp>
        <p:nvSpPr>
          <p:cNvPr id="7" name="TextBox 6"/>
          <p:cNvSpPr txBox="1"/>
          <p:nvPr/>
        </p:nvSpPr>
        <p:spPr>
          <a:xfrm>
            <a:off x="768891" y="5767644"/>
            <a:ext cx="1702133" cy="307777"/>
          </a:xfrm>
          <a:prstGeom prst="rect">
            <a:avLst/>
          </a:prstGeom>
          <a:noFill/>
        </p:spPr>
        <p:txBody>
          <a:bodyPr wrap="none" rtlCol="0">
            <a:spAutoFit/>
          </a:bodyPr>
          <a:lstStyle/>
          <a:p>
            <a:r>
              <a:rPr lang="en-US" sz="1400" b="1" dirty="0">
                <a:solidFill>
                  <a:srgbClr val="000000"/>
                </a:solidFill>
              </a:rPr>
              <a:t>ATLAS</a:t>
            </a:r>
            <a:r>
              <a:rPr lang="en-US" sz="1400" dirty="0">
                <a:solidFill>
                  <a:srgbClr val="000000"/>
                </a:solidFill>
              </a:rPr>
              <a:t> SCT Barrel</a:t>
            </a:r>
          </a:p>
        </p:txBody>
      </p:sp>
      <p:sp>
        <p:nvSpPr>
          <p:cNvPr id="5" name="Footer Placeholder 4"/>
          <p:cNvSpPr>
            <a:spLocks noGrp="1"/>
          </p:cNvSpPr>
          <p:nvPr>
            <p:ph type="ftr" sz="quarter" idx="4294967295"/>
          </p:nvPr>
        </p:nvSpPr>
        <p:spPr>
          <a:xfrm>
            <a:off x="5170655" y="6447432"/>
            <a:ext cx="4914548" cy="208688"/>
          </a:xfrm>
        </p:spPr>
        <p:txBody>
          <a:bodyPr/>
          <a:lstStyle/>
          <a:p>
            <a:r>
              <a:rPr lang="es-ES"/>
              <a:t>SIMDET 2023 - Michael Moll, CERN</a:t>
            </a:r>
            <a:endParaRPr lang="en-US" dirty="0"/>
          </a:p>
        </p:txBody>
      </p:sp>
      <p:sp>
        <p:nvSpPr>
          <p:cNvPr id="9" name="Slide Number Placeholder 8"/>
          <p:cNvSpPr>
            <a:spLocks noGrp="1"/>
          </p:cNvSpPr>
          <p:nvPr>
            <p:ph type="sldNum" sz="quarter" idx="4294967295"/>
          </p:nvPr>
        </p:nvSpPr>
        <p:spPr>
          <a:xfrm>
            <a:off x="9865351" y="6443764"/>
            <a:ext cx="576064" cy="216024"/>
          </a:xfrm>
        </p:spPr>
        <p:txBody>
          <a:bodyPr/>
          <a:lstStyle/>
          <a:p>
            <a:fld id="{9FAD8052-1974-B142-B990-88BA645BA3E4}" type="slidenum">
              <a:rPr lang="en-US" smtClean="0"/>
              <a:t>8</a:t>
            </a:fld>
            <a:endParaRPr lang="en-US" dirty="0"/>
          </a:p>
        </p:txBody>
      </p:sp>
      <p:pic>
        <p:nvPicPr>
          <p:cNvPr id="27" name="Picture 3" descr="Picture 1"/>
          <p:cNvPicPr>
            <a:picLocks noChangeAspect="1" noChangeArrowheads="1"/>
          </p:cNvPicPr>
          <p:nvPr/>
        </p:nvPicPr>
        <p:blipFill>
          <a:blip r:embed="rId5" cstate="print"/>
          <a:srcRect/>
          <a:stretch>
            <a:fillRect/>
          </a:stretch>
        </p:blipFill>
        <p:spPr bwMode="auto">
          <a:xfrm>
            <a:off x="2950854" y="3868272"/>
            <a:ext cx="2765760" cy="1842225"/>
          </a:xfrm>
          <a:prstGeom prst="rect">
            <a:avLst/>
          </a:prstGeom>
          <a:noFill/>
          <a:ln w="9525">
            <a:noFill/>
            <a:miter lim="800000"/>
            <a:headEnd/>
            <a:tailEnd/>
          </a:ln>
        </p:spPr>
      </p:pic>
      <p:sp>
        <p:nvSpPr>
          <p:cNvPr id="4" name="Date Placeholder 3"/>
          <p:cNvSpPr>
            <a:spLocks noGrp="1"/>
          </p:cNvSpPr>
          <p:nvPr>
            <p:ph type="dt" sz="half" idx="2"/>
          </p:nvPr>
        </p:nvSpPr>
        <p:spPr/>
        <p:txBody>
          <a:bodyPr/>
          <a:lstStyle/>
          <a:p>
            <a:r>
              <a:rPr lang="en-001"/>
              <a:t>22.11.2023</a:t>
            </a:r>
            <a:endParaRPr lang="en-US" dirty="0"/>
          </a:p>
        </p:txBody>
      </p:sp>
      <p:pic>
        <p:nvPicPr>
          <p:cNvPr id="13" name="Picture 12"/>
          <p:cNvPicPr>
            <a:picLocks noChangeAspect="1"/>
          </p:cNvPicPr>
          <p:nvPr/>
        </p:nvPicPr>
        <p:blipFill>
          <a:blip r:embed="rId6"/>
          <a:stretch>
            <a:fillRect/>
          </a:stretch>
        </p:blipFill>
        <p:spPr>
          <a:xfrm>
            <a:off x="9550573" y="1621628"/>
            <a:ext cx="2231620" cy="1255890"/>
          </a:xfrm>
          <a:prstGeom prst="rect">
            <a:avLst/>
          </a:prstGeom>
        </p:spPr>
      </p:pic>
      <p:sp>
        <p:nvSpPr>
          <p:cNvPr id="28" name="TextBox 27"/>
          <p:cNvSpPr txBox="1"/>
          <p:nvPr/>
        </p:nvSpPr>
        <p:spPr>
          <a:xfrm>
            <a:off x="6035120" y="3356178"/>
            <a:ext cx="3430747" cy="307777"/>
          </a:xfrm>
          <a:prstGeom prst="rect">
            <a:avLst/>
          </a:prstGeom>
          <a:noFill/>
        </p:spPr>
        <p:txBody>
          <a:bodyPr wrap="none" rtlCol="0">
            <a:spAutoFit/>
          </a:bodyPr>
          <a:lstStyle/>
          <a:p>
            <a:r>
              <a:rPr lang="en-US" sz="1400" b="1" dirty="0" err="1">
                <a:solidFill>
                  <a:srgbClr val="000000"/>
                </a:solidFill>
              </a:rPr>
              <a:t>LHCb</a:t>
            </a:r>
            <a:r>
              <a:rPr lang="en-US" sz="1400" dirty="0">
                <a:solidFill>
                  <a:srgbClr val="000000"/>
                </a:solidFill>
              </a:rPr>
              <a:t> VELO (</a:t>
            </a:r>
            <a:r>
              <a:rPr lang="en-US" sz="1400" dirty="0">
                <a:solidFill>
                  <a:srgbClr val="FF0000"/>
                </a:solidFill>
              </a:rPr>
              <a:t>New</a:t>
            </a:r>
            <a:r>
              <a:rPr lang="en-US" sz="1400" dirty="0">
                <a:solidFill>
                  <a:srgbClr val="000000"/>
                </a:solidFill>
              </a:rPr>
              <a:t> VELO for Run3:2022)</a:t>
            </a:r>
          </a:p>
        </p:txBody>
      </p:sp>
      <p:pic>
        <p:nvPicPr>
          <p:cNvPr id="29" name="Picture 28"/>
          <p:cNvPicPr>
            <a:picLocks noChangeAspect="1"/>
          </p:cNvPicPr>
          <p:nvPr/>
        </p:nvPicPr>
        <p:blipFill>
          <a:blip r:embed="rId7"/>
          <a:stretch>
            <a:fillRect/>
          </a:stretch>
        </p:blipFill>
        <p:spPr>
          <a:xfrm>
            <a:off x="6473391" y="1708766"/>
            <a:ext cx="2318644" cy="1547091"/>
          </a:xfrm>
          <a:prstGeom prst="rect">
            <a:avLst/>
          </a:prstGeom>
        </p:spPr>
      </p:pic>
      <p:pic>
        <p:nvPicPr>
          <p:cNvPr id="14" name="Picture 13"/>
          <p:cNvPicPr>
            <a:picLocks noChangeAspect="1"/>
          </p:cNvPicPr>
          <p:nvPr/>
        </p:nvPicPr>
        <p:blipFill>
          <a:blip r:embed="rId8"/>
          <a:stretch>
            <a:fillRect/>
          </a:stretch>
        </p:blipFill>
        <p:spPr>
          <a:xfrm>
            <a:off x="9731214" y="3400738"/>
            <a:ext cx="1870752" cy="2489307"/>
          </a:xfrm>
          <a:prstGeom prst="rect">
            <a:avLst/>
          </a:prstGeom>
        </p:spPr>
      </p:pic>
      <p:sp>
        <p:nvSpPr>
          <p:cNvPr id="30" name="TextBox 29"/>
          <p:cNvSpPr txBox="1"/>
          <p:nvPr/>
        </p:nvSpPr>
        <p:spPr>
          <a:xfrm>
            <a:off x="9550573" y="5890045"/>
            <a:ext cx="4389187" cy="523220"/>
          </a:xfrm>
          <a:prstGeom prst="rect">
            <a:avLst/>
          </a:prstGeom>
          <a:noFill/>
        </p:spPr>
        <p:txBody>
          <a:bodyPr wrap="square" rtlCol="0">
            <a:spAutoFit/>
          </a:bodyPr>
          <a:lstStyle/>
          <a:p>
            <a:r>
              <a:rPr lang="en-US" sz="1400" b="1" dirty="0">
                <a:solidFill>
                  <a:srgbClr val="000000"/>
                </a:solidFill>
              </a:rPr>
              <a:t>   ALICE</a:t>
            </a:r>
            <a:r>
              <a:rPr lang="en-US" sz="1400" dirty="0">
                <a:solidFill>
                  <a:srgbClr val="000000"/>
                </a:solidFill>
              </a:rPr>
              <a:t> ITS Outer Barrel</a:t>
            </a:r>
            <a:br>
              <a:rPr lang="en-US" sz="1400" dirty="0">
                <a:solidFill>
                  <a:srgbClr val="000000"/>
                </a:solidFill>
              </a:rPr>
            </a:br>
            <a:r>
              <a:rPr lang="en-US" sz="1400" dirty="0">
                <a:solidFill>
                  <a:srgbClr val="000000"/>
                </a:solidFill>
              </a:rPr>
              <a:t>     </a:t>
            </a:r>
            <a:r>
              <a:rPr lang="en-US" sz="1100" dirty="0">
                <a:solidFill>
                  <a:srgbClr val="000000"/>
                </a:solidFill>
              </a:rPr>
              <a:t>(</a:t>
            </a:r>
            <a:r>
              <a:rPr lang="en-US" sz="1100" dirty="0" err="1">
                <a:solidFill>
                  <a:srgbClr val="000000"/>
                </a:solidFill>
              </a:rPr>
              <a:t>Foto:Insertion</a:t>
            </a:r>
            <a:r>
              <a:rPr lang="en-US" sz="1100" dirty="0">
                <a:solidFill>
                  <a:srgbClr val="000000"/>
                </a:solidFill>
              </a:rPr>
              <a:t> Test 2021)</a:t>
            </a:r>
          </a:p>
        </p:txBody>
      </p:sp>
      <p:sp>
        <p:nvSpPr>
          <p:cNvPr id="31" name="TextBox 30"/>
          <p:cNvSpPr txBox="1"/>
          <p:nvPr/>
        </p:nvSpPr>
        <p:spPr>
          <a:xfrm>
            <a:off x="6141373" y="5966849"/>
            <a:ext cx="3430747" cy="307777"/>
          </a:xfrm>
          <a:prstGeom prst="rect">
            <a:avLst/>
          </a:prstGeom>
          <a:noFill/>
        </p:spPr>
        <p:txBody>
          <a:bodyPr wrap="none" rtlCol="0">
            <a:spAutoFit/>
          </a:bodyPr>
          <a:lstStyle/>
          <a:p>
            <a:r>
              <a:rPr lang="en-US" sz="1400" b="1" dirty="0" err="1">
                <a:solidFill>
                  <a:srgbClr val="000000"/>
                </a:solidFill>
              </a:rPr>
              <a:t>LHCb</a:t>
            </a:r>
            <a:r>
              <a:rPr lang="en-US" sz="1400" dirty="0">
                <a:solidFill>
                  <a:srgbClr val="000000"/>
                </a:solidFill>
              </a:rPr>
              <a:t> VELO (</a:t>
            </a:r>
            <a:r>
              <a:rPr lang="en-US" sz="1400" dirty="0">
                <a:solidFill>
                  <a:srgbClr val="FF0000"/>
                </a:solidFill>
              </a:rPr>
              <a:t>New</a:t>
            </a:r>
            <a:r>
              <a:rPr lang="en-US" sz="1400" dirty="0">
                <a:solidFill>
                  <a:srgbClr val="000000"/>
                </a:solidFill>
              </a:rPr>
              <a:t> VELO for Run3:2022)</a:t>
            </a:r>
          </a:p>
        </p:txBody>
      </p:sp>
      <p:pic>
        <p:nvPicPr>
          <p:cNvPr id="8" name="Picture 6">
            <a:extLst>
              <a:ext uri="{FF2B5EF4-FFF2-40B4-BE49-F238E27FC236}">
                <a16:creationId xmlns:a16="http://schemas.microsoft.com/office/drawing/2014/main" id="{6530354E-5ED2-233D-AE01-2E6BB70CF44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06" t="6992" r="30084" b="24520"/>
          <a:stretch/>
        </p:blipFill>
        <p:spPr bwMode="auto">
          <a:xfrm>
            <a:off x="6388582" y="3721427"/>
            <a:ext cx="2670663" cy="2200105"/>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591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82990"/>
            <a:ext cx="12192000" cy="776327"/>
          </a:xfrm>
        </p:spPr>
        <p:txBody>
          <a:bodyPr>
            <a:noAutofit/>
          </a:bodyPr>
          <a:lstStyle/>
          <a:p>
            <a:pPr algn="ctr"/>
            <a:r>
              <a:rPr lang="en-US" sz="6000" dirty="0"/>
              <a:t>Silicon Sensors</a:t>
            </a:r>
            <a:endParaRPr lang="en-GB" sz="6000" dirty="0"/>
          </a:p>
        </p:txBody>
      </p:sp>
      <p:sp>
        <p:nvSpPr>
          <p:cNvPr id="3" name="Content Placeholder 2"/>
          <p:cNvSpPr>
            <a:spLocks noGrp="1"/>
          </p:cNvSpPr>
          <p:nvPr>
            <p:ph idx="1"/>
          </p:nvPr>
        </p:nvSpPr>
        <p:spPr>
          <a:xfrm>
            <a:off x="609600" y="5331279"/>
            <a:ext cx="10969139" cy="661749"/>
          </a:xfrm>
        </p:spPr>
        <p:txBody>
          <a:bodyPr/>
          <a:lstStyle/>
          <a:p>
            <a:endParaRPr lang="en-GB"/>
          </a:p>
        </p:txBody>
      </p:sp>
      <p:sp>
        <p:nvSpPr>
          <p:cNvPr id="4" name="Date Placeholder 3"/>
          <p:cNvSpPr>
            <a:spLocks noGrp="1"/>
          </p:cNvSpPr>
          <p:nvPr>
            <p:ph type="dt" sz="half" idx="2"/>
          </p:nvPr>
        </p:nvSpPr>
        <p:spPr/>
        <p:txBody>
          <a:bodyPr/>
          <a:lstStyle/>
          <a:p>
            <a:r>
              <a:rPr lang="en-001"/>
              <a:t>22.11.2023</a:t>
            </a:r>
            <a:endParaRPr lang="en-US" dirty="0"/>
          </a:p>
        </p:txBody>
      </p:sp>
      <p:sp>
        <p:nvSpPr>
          <p:cNvPr id="5" name="Footer Placeholder 4"/>
          <p:cNvSpPr>
            <a:spLocks noGrp="1"/>
          </p:cNvSpPr>
          <p:nvPr>
            <p:ph type="ftr" sz="quarter" idx="3"/>
          </p:nvPr>
        </p:nvSpPr>
        <p:spPr/>
        <p:txBody>
          <a:bodyPr/>
          <a:lstStyle/>
          <a:p>
            <a:r>
              <a:rPr lang="es-ES"/>
              <a:t>SIMDET 2023 - Michael Moll, CERN</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a:t>
            </a:fld>
            <a:endParaRPr lang="en-US" dirty="0"/>
          </a:p>
        </p:txBody>
      </p:sp>
    </p:spTree>
    <p:extLst>
      <p:ext uri="{BB962C8B-B14F-4D97-AF65-F5344CB8AC3E}">
        <p14:creationId xmlns:p14="http://schemas.microsoft.com/office/powerpoint/2010/main" val="472800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3|69.4|22.2|47.5"/>
</p:tagLst>
</file>

<file path=ppt/theme/theme1.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CERNCorporate4-3.potx</Template>
  <TotalTime>12520</TotalTime>
  <Words>7109</Words>
  <Application>Microsoft Office PowerPoint</Application>
  <PresentationFormat>Widescreen</PresentationFormat>
  <Paragraphs>1094</Paragraphs>
  <Slides>76</Slides>
  <Notes>29</Notes>
  <HiddenSlides>2</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4</vt:i4>
      </vt:variant>
      <vt:variant>
        <vt:lpstr>Slide Titles</vt:lpstr>
      </vt:variant>
      <vt:variant>
        <vt:i4>76</vt:i4>
      </vt:variant>
    </vt:vector>
  </HeadingPairs>
  <TitlesOfParts>
    <vt:vector size="94" baseType="lpstr">
      <vt:lpstr>Arial Unicode MS</vt:lpstr>
      <vt:lpstr>Arial</vt:lpstr>
      <vt:lpstr>Arial Black</vt:lpstr>
      <vt:lpstr>Calibri</vt:lpstr>
      <vt:lpstr>Cambria Math</vt:lpstr>
      <vt:lpstr>Comic Sans MS</vt:lpstr>
      <vt:lpstr>Helvetica</vt:lpstr>
      <vt:lpstr>Optima</vt:lpstr>
      <vt:lpstr>Symbol</vt:lpstr>
      <vt:lpstr>Times</vt:lpstr>
      <vt:lpstr>Times New Roman</vt:lpstr>
      <vt:lpstr>Verdana</vt:lpstr>
      <vt:lpstr>Wingdings</vt:lpstr>
      <vt:lpstr>CERNCorporate4-3</vt:lpstr>
      <vt:lpstr>Document</vt:lpstr>
      <vt:lpstr>Equation</vt:lpstr>
      <vt:lpstr>Designer 4.0 Drawing</vt:lpstr>
      <vt:lpstr>Graph</vt:lpstr>
      <vt:lpstr>Introduction to Semiconductor Detectors with focus on applications at Hadron Colliders  Michael Moll, CERN EP-DT, Geneva, Switzerland</vt:lpstr>
      <vt:lpstr>OUTLINE</vt:lpstr>
      <vt:lpstr>CERN &amp; LHC - Large Hadron Collider</vt:lpstr>
      <vt:lpstr>The LHC Experiments</vt:lpstr>
      <vt:lpstr>Collisions in the LHC</vt:lpstr>
      <vt:lpstr>Silicon Tracking Detector</vt:lpstr>
      <vt:lpstr>Present LHC Tracking Sensors</vt:lpstr>
      <vt:lpstr>Silicon Tracking Detectors</vt:lpstr>
      <vt:lpstr>Silicon Sensors</vt:lpstr>
      <vt:lpstr>Solid State Detectors – Why Silicon?</vt:lpstr>
      <vt:lpstr>How to obtain the signal?</vt:lpstr>
      <vt:lpstr>Doping, resistivity and p-n junction</vt:lpstr>
      <vt:lpstr>Reverse biased p-n junction</vt:lpstr>
      <vt:lpstr>Single Sided Strip Detector</vt:lpstr>
      <vt:lpstr>Signal Formation in a strip sensor</vt:lpstr>
      <vt:lpstr>Signal Formation in a strip sensor</vt:lpstr>
      <vt:lpstr>Signal formation in a strip sensor</vt:lpstr>
      <vt:lpstr>Signal formation in a strip sensor</vt:lpstr>
      <vt:lpstr>Signal formation in a strip sensor</vt:lpstr>
      <vt:lpstr>Signal formation in a strip sensor</vt:lpstr>
      <vt:lpstr>Signal formation in a strip sensor</vt:lpstr>
      <vt:lpstr>Signal formation in a strip sensor</vt:lpstr>
      <vt:lpstr>Signal formation in a strip sensor</vt:lpstr>
      <vt:lpstr>Signal formation in a strip sensor</vt:lpstr>
      <vt:lpstr>Signal formation in a strip sensor</vt:lpstr>
      <vt:lpstr>Signal formation in a strip sensor</vt:lpstr>
      <vt:lpstr>Signal formation in a strip sensor</vt:lpstr>
      <vt:lpstr>Signal formation in a strip sensor</vt:lpstr>
      <vt:lpstr>Present LHC Tracking Sensors</vt:lpstr>
      <vt:lpstr>Present LHC Tracking Sensors</vt:lpstr>
      <vt:lpstr>Hybrid Pixel Detectors</vt:lpstr>
      <vt:lpstr>Present LHC Tracking Sensors</vt:lpstr>
      <vt:lpstr>Hybrid Pixels - Monolithic Pixels</vt:lpstr>
      <vt:lpstr>The future: Going full wafer monolithic!</vt:lpstr>
      <vt:lpstr>The Charge Signal</vt:lpstr>
      <vt:lpstr>The Charge Signal</vt:lpstr>
      <vt:lpstr>Summary: Silicon Sensors in HEP</vt:lpstr>
      <vt:lpstr>The LHC Upgrade</vt:lpstr>
      <vt:lpstr>LHC upgrade</vt:lpstr>
      <vt:lpstr>Phase 2 upgrades – High Lumi LHC</vt:lpstr>
      <vt:lpstr>Radiation Damage</vt:lpstr>
      <vt:lpstr>Motivation and Challenge</vt:lpstr>
      <vt:lpstr>Displacement Damage</vt:lpstr>
      <vt:lpstr>Impact of Defects on Detector Properties</vt:lpstr>
      <vt:lpstr>Radiation Damage Summary</vt:lpstr>
      <vt:lpstr>Summary: Basics of Radiation Damage in Silicon Sensors</vt:lpstr>
      <vt:lpstr>Radiation Hard Detectors</vt:lpstr>
      <vt:lpstr>   RD50 Collaboration (2002-2023)</vt:lpstr>
      <vt:lpstr>Device engineering example: n-in-p sensors</vt:lpstr>
      <vt:lpstr>Sensor Signal:  Pad vs. Strip/Pixel</vt:lpstr>
      <vt:lpstr>Device engineering: p-in-n vs. n-in-p (or n-in-n)</vt:lpstr>
      <vt:lpstr>E-Field after irradiation: “double junctions” </vt:lpstr>
      <vt:lpstr>Double Junction</vt:lpstr>
      <vt:lpstr>Device engineering example: n-in-p sensors</vt:lpstr>
      <vt:lpstr>ATLAS Phase II</vt:lpstr>
      <vt:lpstr>CMS Phase II</vt:lpstr>
      <vt:lpstr>Device engineering example: 3D Hybrid Pixel Detectors</vt:lpstr>
      <vt:lpstr>TCAD simulations</vt:lpstr>
      <vt:lpstr>TCAD simulations</vt:lpstr>
      <vt:lpstr>Device simulation: TCAD &amp; signal simulators</vt:lpstr>
      <vt:lpstr>Summary</vt:lpstr>
      <vt:lpstr>Acknowledgements &amp; References</vt:lpstr>
      <vt:lpstr>Backup Slides</vt:lpstr>
      <vt:lpstr>Collisions in the LHC</vt:lpstr>
      <vt:lpstr>Microscopic Damage  Formation of Defects and Impact on Detectors</vt:lpstr>
      <vt:lpstr>Radiation Damage – Microscopic effects</vt:lpstr>
      <vt:lpstr>NIEL – Non Ionizing Energy Loss</vt:lpstr>
      <vt:lpstr>Radiation induced defects with impact on device performance</vt:lpstr>
      <vt:lpstr>Some TCAD models from literature</vt:lpstr>
      <vt:lpstr>Macroscopic Damage  Degradation of Detector Performance</vt:lpstr>
      <vt:lpstr>Summary: Basics of Radiation Damage in Silicon Sensors</vt:lpstr>
      <vt:lpstr>Radiation Damage in the LHC Experiments (Silicon Detectors)</vt:lpstr>
      <vt:lpstr>Radiation Effects in LHC Experiments</vt:lpstr>
      <vt:lpstr>Radiation Effects in LHC Experiments</vt:lpstr>
      <vt:lpstr>How to increase  the radiation hardness?</vt:lpstr>
      <vt:lpstr>Approaches to develop radiation harder solid state tracking detectors</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CERN User</dc:creator>
  <cp:lastModifiedBy>Michael Moll</cp:lastModifiedBy>
  <cp:revision>965</cp:revision>
  <cp:lastPrinted>2019-09-25T13:37:21Z</cp:lastPrinted>
  <dcterms:created xsi:type="dcterms:W3CDTF">2012-11-30T11:04:26Z</dcterms:created>
  <dcterms:modified xsi:type="dcterms:W3CDTF">2023-11-22T08:33:24Z</dcterms:modified>
</cp:coreProperties>
</file>