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679" r:id="rId2"/>
  </p:sldMasterIdLst>
  <p:notesMasterIdLst>
    <p:notesMasterId r:id="rId33"/>
  </p:notesMasterIdLst>
  <p:handoutMasterIdLst>
    <p:handoutMasterId r:id="rId34"/>
  </p:handoutMasterIdLst>
  <p:sldIdLst>
    <p:sldId id="428" r:id="rId3"/>
    <p:sldId id="462" r:id="rId4"/>
    <p:sldId id="450" r:id="rId5"/>
    <p:sldId id="431" r:id="rId6"/>
    <p:sldId id="496" r:id="rId7"/>
    <p:sldId id="464" r:id="rId8"/>
    <p:sldId id="467" r:id="rId9"/>
    <p:sldId id="475" r:id="rId10"/>
    <p:sldId id="492" r:id="rId11"/>
    <p:sldId id="485" r:id="rId12"/>
    <p:sldId id="476" r:id="rId13"/>
    <p:sldId id="474" r:id="rId14"/>
    <p:sldId id="488" r:id="rId15"/>
    <p:sldId id="487" r:id="rId16"/>
    <p:sldId id="490" r:id="rId17"/>
    <p:sldId id="489" r:id="rId18"/>
    <p:sldId id="491" r:id="rId19"/>
    <p:sldId id="477" r:id="rId20"/>
    <p:sldId id="479" r:id="rId21"/>
    <p:sldId id="469" r:id="rId22"/>
    <p:sldId id="497" r:id="rId23"/>
    <p:sldId id="498" r:id="rId24"/>
    <p:sldId id="499" r:id="rId25"/>
    <p:sldId id="481" r:id="rId26"/>
    <p:sldId id="470" r:id="rId27"/>
    <p:sldId id="483" r:id="rId28"/>
    <p:sldId id="484" r:id="rId29"/>
    <p:sldId id="495" r:id="rId30"/>
    <p:sldId id="442" r:id="rId31"/>
    <p:sldId id="486" r:id="rId32"/>
  </p:sldIdLst>
  <p:sldSz cx="10693400" cy="7561263"/>
  <p:notesSz cx="6648450" cy="9782175"/>
  <p:defaultTextStyle>
    <a:defPPr>
      <a:defRPr lang="de-DE"/>
    </a:defPPr>
    <a:lvl1pPr algn="l" rtl="0" fontAlgn="base">
      <a:spcBef>
        <a:spcPct val="0"/>
      </a:spcBef>
      <a:spcAft>
        <a:spcPct val="0"/>
      </a:spcAft>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1pPr>
    <a:lvl2pPr marL="457200" algn="l" rtl="0" fontAlgn="base">
      <a:spcBef>
        <a:spcPct val="0"/>
      </a:spcBef>
      <a:spcAft>
        <a:spcPct val="0"/>
      </a:spcAft>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2pPr>
    <a:lvl3pPr marL="914400" algn="l" rtl="0" fontAlgn="base">
      <a:spcBef>
        <a:spcPct val="0"/>
      </a:spcBef>
      <a:spcAft>
        <a:spcPct val="0"/>
      </a:spcAft>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3pPr>
    <a:lvl4pPr marL="1371600" algn="l" rtl="0" fontAlgn="base">
      <a:spcBef>
        <a:spcPct val="0"/>
      </a:spcBef>
      <a:spcAft>
        <a:spcPct val="0"/>
      </a:spcAft>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4pPr>
    <a:lvl5pPr marL="1828800" algn="l" rtl="0" fontAlgn="base">
      <a:spcBef>
        <a:spcPct val="0"/>
      </a:spcBef>
      <a:spcAft>
        <a:spcPct val="0"/>
      </a:spcAft>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5pPr>
    <a:lvl6pPr marL="2286000" algn="l" defTabSz="914400" rtl="0" eaLnBrk="1" latinLnBrk="0" hangingPunct="1">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6pPr>
    <a:lvl7pPr marL="2743200" algn="l" defTabSz="914400" rtl="0" eaLnBrk="1" latinLnBrk="0" hangingPunct="1">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7pPr>
    <a:lvl8pPr marL="3200400" algn="l" defTabSz="914400" rtl="0" eaLnBrk="1" latinLnBrk="0" hangingPunct="1">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8pPr>
    <a:lvl9pPr marL="3657600" algn="l" defTabSz="914400" rtl="0" eaLnBrk="1" latinLnBrk="0" hangingPunct="1">
      <a:defRPr sz="2600" kern="1200">
        <a:solidFill>
          <a:srgbClr val="003056"/>
        </a:solidFill>
        <a:latin typeface="Arial" panose="020B0604020202020204" pitchFamily="34" charset="0"/>
        <a:ea typeface="ＭＳ Ｐゴシック" panose="020B0600070205080204" pitchFamily="34" charset="-128"/>
        <a:cs typeface="Arial" panose="020B0604020202020204" pitchFamily="34" charset="0"/>
      </a:defRPr>
    </a:lvl9pPr>
  </p:defaultTextStyle>
  <p:extLst>
    <p:ext uri="{EFAFB233-063F-42B5-8137-9DF3F51BA10A}">
      <p15:sldGuideLst xmlns:p15="http://schemas.microsoft.com/office/powerpoint/2012/main">
        <p15:guide id="1" orient="horz" pos="1156">
          <p15:clr>
            <a:srgbClr val="A4A3A4"/>
          </p15:clr>
        </p15:guide>
        <p15:guide id="2" pos="488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EFF"/>
    <a:srgbClr val="003056"/>
    <a:srgbClr val="009EE0"/>
    <a:srgbClr val="CCECF9"/>
    <a:srgbClr val="C0C0C0"/>
    <a:srgbClr val="33CCFF"/>
    <a:srgbClr val="1C50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712" autoAdjust="0"/>
  </p:normalViewPr>
  <p:slideViewPr>
    <p:cSldViewPr>
      <p:cViewPr varScale="1">
        <p:scale>
          <a:sx n="74" d="100"/>
          <a:sy n="74" d="100"/>
        </p:scale>
        <p:origin x="1397" y="82"/>
      </p:cViewPr>
      <p:guideLst>
        <p:guide orient="horz" pos="1156"/>
        <p:guide pos="488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projekte\ssd\phyclover\Berandu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projekte\ssd\phyclover\Berandung.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E-Field peak @ 200V</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0"/>
          <c:order val="0"/>
          <c:tx>
            <c:v>500µ</c:v>
          </c:tx>
          <c:spPr>
            <a:ln w="19050" cap="rnd">
              <a:noFill/>
              <a:round/>
            </a:ln>
            <a:effectLst/>
          </c:spPr>
          <c:marker>
            <c:symbol val="circle"/>
            <c:size val="5"/>
            <c:spPr>
              <a:solidFill>
                <a:schemeClr val="accent1"/>
              </a:solidFill>
              <a:ln w="9525">
                <a:solidFill>
                  <a:schemeClr val="accent1"/>
                </a:solidFill>
              </a:ln>
              <a:effectLst/>
            </c:spPr>
          </c:marker>
          <c:xVal>
            <c:numRef>
              <c:f>Tabelle1!$D$7:$D$11</c:f>
              <c:numCache>
                <c:formatCode>General</c:formatCode>
                <c:ptCount val="5"/>
                <c:pt idx="0">
                  <c:v>9</c:v>
                </c:pt>
                <c:pt idx="1">
                  <c:v>50</c:v>
                </c:pt>
                <c:pt idx="2">
                  <c:v>100</c:v>
                </c:pt>
                <c:pt idx="3">
                  <c:v>985</c:v>
                </c:pt>
                <c:pt idx="4">
                  <c:v>1035</c:v>
                </c:pt>
              </c:numCache>
            </c:numRef>
          </c:xVal>
          <c:yVal>
            <c:numRef>
              <c:f>Tabelle1!$E$7:$E$11</c:f>
              <c:numCache>
                <c:formatCode>General</c:formatCode>
                <c:ptCount val="5"/>
                <c:pt idx="0">
                  <c:v>283100</c:v>
                </c:pt>
                <c:pt idx="1">
                  <c:v>119400</c:v>
                </c:pt>
                <c:pt idx="2">
                  <c:v>83200</c:v>
                </c:pt>
                <c:pt idx="3">
                  <c:v>70700</c:v>
                </c:pt>
                <c:pt idx="4">
                  <c:v>70700</c:v>
                </c:pt>
              </c:numCache>
            </c:numRef>
          </c:yVal>
          <c:smooth val="0"/>
          <c:extLst>
            <c:ext xmlns:c16="http://schemas.microsoft.com/office/drawing/2014/chart" uri="{C3380CC4-5D6E-409C-BE32-E72D297353CC}">
              <c16:uniqueId val="{00000000-5E81-4528-8742-624D9F53256E}"/>
            </c:ext>
          </c:extLst>
        </c:ser>
        <c:ser>
          <c:idx val="1"/>
          <c:order val="1"/>
          <c:tx>
            <c:v>200µ</c:v>
          </c:tx>
          <c:spPr>
            <a:ln w="25400" cap="rnd">
              <a:noFill/>
              <a:round/>
            </a:ln>
            <a:effectLst/>
          </c:spPr>
          <c:marker>
            <c:symbol val="circle"/>
            <c:size val="5"/>
            <c:spPr>
              <a:solidFill>
                <a:schemeClr val="accent2"/>
              </a:solidFill>
              <a:ln w="9525">
                <a:solidFill>
                  <a:schemeClr val="accent2"/>
                </a:solidFill>
              </a:ln>
              <a:effectLst/>
            </c:spPr>
          </c:marker>
          <c:xVal>
            <c:numRef>
              <c:f>Tabelle1!$D$12:$D$16</c:f>
              <c:numCache>
                <c:formatCode>General</c:formatCode>
                <c:ptCount val="5"/>
                <c:pt idx="0">
                  <c:v>9</c:v>
                </c:pt>
                <c:pt idx="1">
                  <c:v>50</c:v>
                </c:pt>
                <c:pt idx="2">
                  <c:v>100</c:v>
                </c:pt>
                <c:pt idx="3">
                  <c:v>985</c:v>
                </c:pt>
                <c:pt idx="4">
                  <c:v>1035</c:v>
                </c:pt>
              </c:numCache>
            </c:numRef>
          </c:xVal>
          <c:yVal>
            <c:numRef>
              <c:f>Tabelle1!$E$12:$E$16</c:f>
              <c:numCache>
                <c:formatCode>General</c:formatCode>
                <c:ptCount val="5"/>
                <c:pt idx="0">
                  <c:v>233000</c:v>
                </c:pt>
                <c:pt idx="1">
                  <c:v>134800</c:v>
                </c:pt>
                <c:pt idx="2">
                  <c:v>132200</c:v>
                </c:pt>
                <c:pt idx="3">
                  <c:v>113100</c:v>
                </c:pt>
                <c:pt idx="4">
                  <c:v>113100</c:v>
                </c:pt>
              </c:numCache>
            </c:numRef>
          </c:yVal>
          <c:smooth val="0"/>
          <c:extLst>
            <c:ext xmlns:c16="http://schemas.microsoft.com/office/drawing/2014/chart" uri="{C3380CC4-5D6E-409C-BE32-E72D297353CC}">
              <c16:uniqueId val="{00000001-5E81-4528-8742-624D9F53256E}"/>
            </c:ext>
          </c:extLst>
        </c:ser>
        <c:dLbls>
          <c:showLegendKey val="0"/>
          <c:showVal val="0"/>
          <c:showCatName val="0"/>
          <c:showSerName val="0"/>
          <c:showPercent val="0"/>
          <c:showBubbleSize val="0"/>
        </c:dLbls>
        <c:axId val="168377423"/>
        <c:axId val="39216879"/>
      </c:scatterChart>
      <c:valAx>
        <c:axId val="1683774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Distance between last guard ring to n++ border implant [µ]</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9216879"/>
        <c:crosses val="autoZero"/>
        <c:crossBetween val="midCat"/>
      </c:valAx>
      <c:valAx>
        <c:axId val="39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Max. of E-Field [V/cm]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68377423"/>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Darkcurrent</a:t>
            </a:r>
            <a:r>
              <a:rPr lang="de-DE" baseline="0"/>
              <a:t> density @200V</a:t>
            </a:r>
            <a:endParaRPr lang="de-D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scatterChart>
        <c:scatterStyle val="lineMarker"/>
        <c:varyColors val="0"/>
        <c:ser>
          <c:idx val="0"/>
          <c:order val="0"/>
          <c:tx>
            <c:v>500µ</c:v>
          </c:tx>
          <c:spPr>
            <a:ln w="25400" cap="rnd">
              <a:noFill/>
              <a:round/>
            </a:ln>
            <a:effectLst/>
          </c:spPr>
          <c:marker>
            <c:symbol val="circle"/>
            <c:size val="5"/>
            <c:spPr>
              <a:solidFill>
                <a:schemeClr val="accent1"/>
              </a:solidFill>
              <a:ln w="9525">
                <a:solidFill>
                  <a:schemeClr val="accent1"/>
                </a:solidFill>
              </a:ln>
              <a:effectLst/>
            </c:spPr>
          </c:marker>
          <c:xVal>
            <c:numRef>
              <c:f>Tabelle1!$D$7:$D$11</c:f>
              <c:numCache>
                <c:formatCode>General</c:formatCode>
                <c:ptCount val="5"/>
                <c:pt idx="0">
                  <c:v>9</c:v>
                </c:pt>
                <c:pt idx="1">
                  <c:v>50</c:v>
                </c:pt>
                <c:pt idx="2">
                  <c:v>100</c:v>
                </c:pt>
                <c:pt idx="3">
                  <c:v>985</c:v>
                </c:pt>
                <c:pt idx="4">
                  <c:v>1035</c:v>
                </c:pt>
              </c:numCache>
            </c:numRef>
          </c:xVal>
          <c:yVal>
            <c:numRef>
              <c:f>Tabelle1!$F$7:$F$11</c:f>
              <c:numCache>
                <c:formatCode>0.00E+00</c:formatCode>
                <c:ptCount val="5"/>
                <c:pt idx="0">
                  <c:v>6.9499999999999994E-8</c:v>
                </c:pt>
                <c:pt idx="1">
                  <c:v>7.0500000000000003E-8</c:v>
                </c:pt>
                <c:pt idx="2">
                  <c:v>7.1600000000000006E-8</c:v>
                </c:pt>
                <c:pt idx="3">
                  <c:v>7.4000000000000001E-8</c:v>
                </c:pt>
                <c:pt idx="4">
                  <c:v>7.4000000000000001E-8</c:v>
                </c:pt>
              </c:numCache>
            </c:numRef>
          </c:yVal>
          <c:smooth val="0"/>
          <c:extLst>
            <c:ext xmlns:c16="http://schemas.microsoft.com/office/drawing/2014/chart" uri="{C3380CC4-5D6E-409C-BE32-E72D297353CC}">
              <c16:uniqueId val="{00000000-6A49-4714-A725-1D16B71D6712}"/>
            </c:ext>
          </c:extLst>
        </c:ser>
        <c:ser>
          <c:idx val="1"/>
          <c:order val="1"/>
          <c:tx>
            <c:v>200µ</c:v>
          </c:tx>
          <c:spPr>
            <a:ln w="25400" cap="rnd">
              <a:noFill/>
              <a:round/>
            </a:ln>
            <a:effectLst/>
          </c:spPr>
          <c:marker>
            <c:symbol val="circle"/>
            <c:size val="5"/>
            <c:spPr>
              <a:solidFill>
                <a:schemeClr val="accent2"/>
              </a:solidFill>
              <a:ln w="9525">
                <a:solidFill>
                  <a:schemeClr val="accent2"/>
                </a:solidFill>
              </a:ln>
              <a:effectLst/>
            </c:spPr>
          </c:marker>
          <c:xVal>
            <c:numRef>
              <c:f>Tabelle1!$D$12:$D$16</c:f>
              <c:numCache>
                <c:formatCode>General</c:formatCode>
                <c:ptCount val="5"/>
                <c:pt idx="0">
                  <c:v>9</c:v>
                </c:pt>
                <c:pt idx="1">
                  <c:v>50</c:v>
                </c:pt>
                <c:pt idx="2">
                  <c:v>100</c:v>
                </c:pt>
                <c:pt idx="3">
                  <c:v>985</c:v>
                </c:pt>
                <c:pt idx="4">
                  <c:v>1035</c:v>
                </c:pt>
              </c:numCache>
            </c:numRef>
          </c:xVal>
          <c:yVal>
            <c:numRef>
              <c:f>Tabelle1!$F$12:$F$16</c:f>
              <c:numCache>
                <c:formatCode>0.00E+00</c:formatCode>
                <c:ptCount val="5"/>
                <c:pt idx="0">
                  <c:v>2.77E-8</c:v>
                </c:pt>
                <c:pt idx="1">
                  <c:v>2.84E-8</c:v>
                </c:pt>
                <c:pt idx="2">
                  <c:v>2.92E-8</c:v>
                </c:pt>
                <c:pt idx="3">
                  <c:v>3.03E-8</c:v>
                </c:pt>
                <c:pt idx="4">
                  <c:v>3.03E-8</c:v>
                </c:pt>
              </c:numCache>
            </c:numRef>
          </c:yVal>
          <c:smooth val="0"/>
          <c:extLst>
            <c:ext xmlns:c16="http://schemas.microsoft.com/office/drawing/2014/chart" uri="{C3380CC4-5D6E-409C-BE32-E72D297353CC}">
              <c16:uniqueId val="{00000001-6A49-4714-A725-1D16B71D6712}"/>
            </c:ext>
          </c:extLst>
        </c:ser>
        <c:dLbls>
          <c:showLegendKey val="0"/>
          <c:showVal val="0"/>
          <c:showCatName val="0"/>
          <c:showSerName val="0"/>
          <c:showPercent val="0"/>
          <c:showBubbleSize val="0"/>
        </c:dLbls>
        <c:axId val="168377423"/>
        <c:axId val="39216879"/>
      </c:scatterChart>
      <c:valAx>
        <c:axId val="168377423"/>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Distance between last guard ring to n++ border implant [µ]</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9216879"/>
        <c:crosses val="autoZero"/>
        <c:crossBetween val="midCat"/>
      </c:valAx>
      <c:valAx>
        <c:axId val="392168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Dark current density [A/cm]</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68377423"/>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wmf"/><Relationship Id="rId1" Type="http://schemas.openxmlformats.org/officeDocument/2006/relationships/image" Target="../media/image9.png"/><Relationship Id="rId4"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a:extLst>
              <a:ext uri="{FF2B5EF4-FFF2-40B4-BE49-F238E27FC236}">
                <a16:creationId xmlns:a16="http://schemas.microsoft.com/office/drawing/2014/main" id="{24702E0B-200D-4DC5-910C-866615D39131}"/>
              </a:ext>
            </a:extLst>
          </p:cNvPr>
          <p:cNvSpPr>
            <a:spLocks noGrp="1" noChangeArrowheads="1"/>
          </p:cNvSpPr>
          <p:nvPr>
            <p:ph type="hdr" sz="quarter"/>
          </p:nvPr>
        </p:nvSpPr>
        <p:spPr bwMode="auto">
          <a:xfrm>
            <a:off x="0" y="0"/>
            <a:ext cx="28813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66" tIns="43131" rIns="86266" bIns="43131" numCol="1" anchor="t" anchorCtr="0" compatLnSpc="1">
            <a:prstTxWarp prst="textNoShape">
              <a:avLst/>
            </a:prstTxWarp>
          </a:bodyPr>
          <a:lstStyle>
            <a:lvl1pPr defTabSz="863600">
              <a:defRPr sz="1100">
                <a:solidFill>
                  <a:schemeClr val="tx1"/>
                </a:solidFill>
              </a:defRPr>
            </a:lvl1pPr>
          </a:lstStyle>
          <a:p>
            <a:endParaRPr lang="en-US" altLang="en-US"/>
          </a:p>
        </p:txBody>
      </p:sp>
      <p:sp>
        <p:nvSpPr>
          <p:cNvPr id="388099" name="Rectangle 3">
            <a:extLst>
              <a:ext uri="{FF2B5EF4-FFF2-40B4-BE49-F238E27FC236}">
                <a16:creationId xmlns:a16="http://schemas.microsoft.com/office/drawing/2014/main" id="{88D5D8BD-78BA-4619-AB20-E6E9780398D6}"/>
              </a:ext>
            </a:extLst>
          </p:cNvPr>
          <p:cNvSpPr>
            <a:spLocks noGrp="1" noChangeArrowheads="1"/>
          </p:cNvSpPr>
          <p:nvPr>
            <p:ph type="dt" sz="quarter" idx="1"/>
          </p:nvPr>
        </p:nvSpPr>
        <p:spPr bwMode="auto">
          <a:xfrm>
            <a:off x="3767138" y="0"/>
            <a:ext cx="28797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66" tIns="43131" rIns="86266" bIns="43131" numCol="1" anchor="t" anchorCtr="0" compatLnSpc="1">
            <a:prstTxWarp prst="textNoShape">
              <a:avLst/>
            </a:prstTxWarp>
          </a:bodyPr>
          <a:lstStyle>
            <a:lvl1pPr algn="r" defTabSz="863600">
              <a:defRPr sz="1100">
                <a:solidFill>
                  <a:schemeClr val="tx1"/>
                </a:solidFill>
              </a:defRPr>
            </a:lvl1pPr>
          </a:lstStyle>
          <a:p>
            <a:endParaRPr lang="en-US" altLang="en-US"/>
          </a:p>
        </p:txBody>
      </p:sp>
      <p:sp>
        <p:nvSpPr>
          <p:cNvPr id="388100" name="Rectangle 4">
            <a:extLst>
              <a:ext uri="{FF2B5EF4-FFF2-40B4-BE49-F238E27FC236}">
                <a16:creationId xmlns:a16="http://schemas.microsoft.com/office/drawing/2014/main" id="{B09355D7-2F0E-4E88-B845-56EFC126EF09}"/>
              </a:ext>
            </a:extLst>
          </p:cNvPr>
          <p:cNvSpPr>
            <a:spLocks noGrp="1" noChangeArrowheads="1"/>
          </p:cNvSpPr>
          <p:nvPr>
            <p:ph type="ftr" sz="quarter" idx="2"/>
          </p:nvPr>
        </p:nvSpPr>
        <p:spPr bwMode="auto">
          <a:xfrm>
            <a:off x="0" y="9294813"/>
            <a:ext cx="2881313"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66" tIns="43131" rIns="86266" bIns="43131" numCol="1" anchor="b" anchorCtr="0" compatLnSpc="1">
            <a:prstTxWarp prst="textNoShape">
              <a:avLst/>
            </a:prstTxWarp>
          </a:bodyPr>
          <a:lstStyle>
            <a:lvl1pPr defTabSz="863600">
              <a:defRPr sz="1100">
                <a:solidFill>
                  <a:schemeClr val="tx1"/>
                </a:solidFill>
              </a:defRPr>
            </a:lvl1pPr>
          </a:lstStyle>
          <a:p>
            <a:endParaRPr lang="en-US" altLang="en-US"/>
          </a:p>
        </p:txBody>
      </p:sp>
      <p:sp>
        <p:nvSpPr>
          <p:cNvPr id="388101" name="Rectangle 5">
            <a:extLst>
              <a:ext uri="{FF2B5EF4-FFF2-40B4-BE49-F238E27FC236}">
                <a16:creationId xmlns:a16="http://schemas.microsoft.com/office/drawing/2014/main" id="{F0BD56EF-515A-4584-A28F-80F2693EA0FC}"/>
              </a:ext>
            </a:extLst>
          </p:cNvPr>
          <p:cNvSpPr>
            <a:spLocks noGrp="1" noChangeArrowheads="1"/>
          </p:cNvSpPr>
          <p:nvPr>
            <p:ph type="sldNum" sz="quarter" idx="3"/>
          </p:nvPr>
        </p:nvSpPr>
        <p:spPr bwMode="auto">
          <a:xfrm>
            <a:off x="3767138" y="9294813"/>
            <a:ext cx="2879725"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6266" tIns="43131" rIns="86266" bIns="43131" numCol="1" anchor="b" anchorCtr="0" compatLnSpc="1">
            <a:prstTxWarp prst="textNoShape">
              <a:avLst/>
            </a:prstTxWarp>
          </a:bodyPr>
          <a:lstStyle>
            <a:lvl1pPr algn="r" defTabSz="863600">
              <a:defRPr sz="1100">
                <a:solidFill>
                  <a:schemeClr val="tx1"/>
                </a:solidFill>
              </a:defRPr>
            </a:lvl1pPr>
          </a:lstStyle>
          <a:p>
            <a:fld id="{0A3BA998-0060-4B85-AA2B-B99A9EDBA4CF}" type="slidenum">
              <a:rPr lang="de-DE" altLang="en-US"/>
              <a:pPr/>
              <a:t>‹Nr.›</a:t>
            </a:fld>
            <a:endParaRPr lang="de-DE"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348EC928-FA4B-49FC-BBC1-B38E4A8FB67B}"/>
              </a:ext>
            </a:extLst>
          </p:cNvPr>
          <p:cNvSpPr>
            <a:spLocks noGrp="1" noChangeArrowheads="1"/>
          </p:cNvSpPr>
          <p:nvPr>
            <p:ph type="hdr" sz="quarter"/>
          </p:nvPr>
        </p:nvSpPr>
        <p:spPr bwMode="auto">
          <a:xfrm>
            <a:off x="0" y="0"/>
            <a:ext cx="288131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23" tIns="45211" rIns="90423" bIns="45211" numCol="1" anchor="t" anchorCtr="0" compatLnSpc="1">
            <a:prstTxWarp prst="textNoShape">
              <a:avLst/>
            </a:prstTxWarp>
          </a:bodyPr>
          <a:lstStyle>
            <a:lvl1pPr defTabSz="903288">
              <a:defRPr sz="1100">
                <a:solidFill>
                  <a:schemeClr val="tx1"/>
                </a:solidFill>
              </a:defRPr>
            </a:lvl1pPr>
          </a:lstStyle>
          <a:p>
            <a:endParaRPr lang="en-US" altLang="en-US"/>
          </a:p>
        </p:txBody>
      </p:sp>
      <p:sp>
        <p:nvSpPr>
          <p:cNvPr id="110595" name="Rectangle 3">
            <a:extLst>
              <a:ext uri="{FF2B5EF4-FFF2-40B4-BE49-F238E27FC236}">
                <a16:creationId xmlns:a16="http://schemas.microsoft.com/office/drawing/2014/main" id="{77DF0BA6-EE99-4C05-8E9B-82DF3E0B03A7}"/>
              </a:ext>
            </a:extLst>
          </p:cNvPr>
          <p:cNvSpPr>
            <a:spLocks noGrp="1" noChangeArrowheads="1"/>
          </p:cNvSpPr>
          <p:nvPr>
            <p:ph type="dt" idx="1"/>
          </p:nvPr>
        </p:nvSpPr>
        <p:spPr bwMode="auto">
          <a:xfrm>
            <a:off x="3767138" y="0"/>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23" tIns="45211" rIns="90423" bIns="45211" numCol="1" anchor="t" anchorCtr="0" compatLnSpc="1">
            <a:prstTxWarp prst="textNoShape">
              <a:avLst/>
            </a:prstTxWarp>
          </a:bodyPr>
          <a:lstStyle>
            <a:lvl1pPr algn="r" defTabSz="903288">
              <a:defRPr sz="1100">
                <a:solidFill>
                  <a:schemeClr val="tx1"/>
                </a:solidFill>
              </a:defRPr>
            </a:lvl1pPr>
          </a:lstStyle>
          <a:p>
            <a:endParaRPr lang="en-US" altLang="en-US"/>
          </a:p>
        </p:txBody>
      </p:sp>
      <p:sp>
        <p:nvSpPr>
          <p:cNvPr id="24580" name="Rectangle 4">
            <a:extLst>
              <a:ext uri="{FF2B5EF4-FFF2-40B4-BE49-F238E27FC236}">
                <a16:creationId xmlns:a16="http://schemas.microsoft.com/office/drawing/2014/main" id="{C724FEC1-3FE8-4175-B08F-2B29BA6F7009}"/>
              </a:ext>
            </a:extLst>
          </p:cNvPr>
          <p:cNvSpPr>
            <a:spLocks noGrp="1" noRot="1" noChangeAspect="1" noChangeArrowheads="1" noTextEdit="1"/>
          </p:cNvSpPr>
          <p:nvPr>
            <p:ph type="sldImg" idx="2"/>
          </p:nvPr>
        </p:nvSpPr>
        <p:spPr bwMode="auto">
          <a:xfrm>
            <a:off x="731838" y="731838"/>
            <a:ext cx="5192712" cy="3671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7" name="Rectangle 5">
            <a:extLst>
              <a:ext uri="{FF2B5EF4-FFF2-40B4-BE49-F238E27FC236}">
                <a16:creationId xmlns:a16="http://schemas.microsoft.com/office/drawing/2014/main" id="{92217260-0DFF-4DFF-B753-9C9DCF7C93FE}"/>
              </a:ext>
            </a:extLst>
          </p:cNvPr>
          <p:cNvSpPr>
            <a:spLocks noGrp="1" noChangeArrowheads="1"/>
          </p:cNvSpPr>
          <p:nvPr>
            <p:ph type="body" sz="quarter" idx="3"/>
          </p:nvPr>
        </p:nvSpPr>
        <p:spPr bwMode="auto">
          <a:xfrm>
            <a:off x="665163" y="4646613"/>
            <a:ext cx="5318125"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23" tIns="45211" rIns="90423" bIns="45211"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0598" name="Rectangle 6">
            <a:extLst>
              <a:ext uri="{FF2B5EF4-FFF2-40B4-BE49-F238E27FC236}">
                <a16:creationId xmlns:a16="http://schemas.microsoft.com/office/drawing/2014/main" id="{5196839E-4AAC-48BF-B678-2B44381D54C2}"/>
              </a:ext>
            </a:extLst>
          </p:cNvPr>
          <p:cNvSpPr>
            <a:spLocks noGrp="1" noChangeArrowheads="1"/>
          </p:cNvSpPr>
          <p:nvPr>
            <p:ph type="ftr" sz="quarter" idx="4"/>
          </p:nvPr>
        </p:nvSpPr>
        <p:spPr bwMode="auto">
          <a:xfrm>
            <a:off x="0" y="9293225"/>
            <a:ext cx="2881313"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23" tIns="45211" rIns="90423" bIns="45211" numCol="1" anchor="b" anchorCtr="0" compatLnSpc="1">
            <a:prstTxWarp prst="textNoShape">
              <a:avLst/>
            </a:prstTxWarp>
          </a:bodyPr>
          <a:lstStyle>
            <a:lvl1pPr defTabSz="903288">
              <a:defRPr sz="1100">
                <a:solidFill>
                  <a:schemeClr val="tx1"/>
                </a:solidFill>
              </a:defRPr>
            </a:lvl1pPr>
          </a:lstStyle>
          <a:p>
            <a:endParaRPr lang="en-US" altLang="en-US"/>
          </a:p>
        </p:txBody>
      </p:sp>
      <p:sp>
        <p:nvSpPr>
          <p:cNvPr id="110599" name="Rectangle 7">
            <a:extLst>
              <a:ext uri="{FF2B5EF4-FFF2-40B4-BE49-F238E27FC236}">
                <a16:creationId xmlns:a16="http://schemas.microsoft.com/office/drawing/2014/main" id="{9BF08E43-5E65-447E-8970-C2A289F3815B}"/>
              </a:ext>
            </a:extLst>
          </p:cNvPr>
          <p:cNvSpPr>
            <a:spLocks noGrp="1" noChangeArrowheads="1"/>
          </p:cNvSpPr>
          <p:nvPr>
            <p:ph type="sldNum" sz="quarter" idx="5"/>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23" tIns="45211" rIns="90423" bIns="45211" numCol="1" anchor="b" anchorCtr="0" compatLnSpc="1">
            <a:prstTxWarp prst="textNoShape">
              <a:avLst/>
            </a:prstTxWarp>
          </a:bodyPr>
          <a:lstStyle>
            <a:lvl1pPr algn="r" defTabSz="903288">
              <a:defRPr sz="1100">
                <a:solidFill>
                  <a:schemeClr val="tx1"/>
                </a:solidFill>
              </a:defRPr>
            </a:lvl1pPr>
          </a:lstStyle>
          <a:p>
            <a:fld id="{72D1CA50-AE70-47C6-A6A0-6A51168B88F1}" type="slidenum">
              <a:rPr lang="de-DE" altLang="en-US"/>
              <a:pPr/>
              <a:t>‹Nr.›</a:t>
            </a:fld>
            <a:endParaRPr lang="de-DE"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C13D5335-5395-4194-8722-ADEDDF9EADFC}"/>
              </a:ext>
            </a:extLst>
          </p:cNvPr>
          <p:cNvSpPr>
            <a:spLocks noGrp="1" noRot="1" noChangeAspect="1" noTextEdit="1"/>
          </p:cNvSpPr>
          <p:nvPr>
            <p:ph type="sldImg"/>
          </p:nvPr>
        </p:nvSpPr>
        <p:spPr>
          <a:ln/>
        </p:spPr>
      </p:sp>
      <p:sp>
        <p:nvSpPr>
          <p:cNvPr id="25603" name="Notizenplatzhalter 2">
            <a:extLst>
              <a:ext uri="{FF2B5EF4-FFF2-40B4-BE49-F238E27FC236}">
                <a16:creationId xmlns:a16="http://schemas.microsoft.com/office/drawing/2014/main" id="{153E8A40-E07F-4FBA-B00A-7185D92178C5}"/>
              </a:ext>
            </a:extLst>
          </p:cNvPr>
          <p:cNvSpPr>
            <a:spLocks noGrp="1"/>
          </p:cNvSpPr>
          <p:nvPr>
            <p:ph type="body" idx="1"/>
          </p:nvPr>
        </p:nvSpPr>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25604" name="Foliennummernplatzhalter 3">
            <a:extLst>
              <a:ext uri="{FF2B5EF4-FFF2-40B4-BE49-F238E27FC236}">
                <a16:creationId xmlns:a16="http://schemas.microsoft.com/office/drawing/2014/main" id="{55DB2504-6DA7-4180-8074-4F2ADE9F2CDE}"/>
              </a:ext>
            </a:extLst>
          </p:cNvPr>
          <p:cNvSpPr>
            <a:spLocks noGrp="1"/>
          </p:cNvSpPr>
          <p:nvPr>
            <p:ph type="sldNum" sz="quarter" idx="5"/>
          </p:nvPr>
        </p:nvSpPr>
        <p:spPr>
          <a:noFill/>
        </p:spPr>
        <p:txBody>
          <a:bodyPr/>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fld id="{BA3E5398-69F2-4710-803A-3A7D205490D7}" type="slidenum">
              <a:rPr lang="de-DE" altLang="en-US" sz="1100" b="0" i="0">
                <a:solidFill>
                  <a:schemeClr val="tx1"/>
                </a:solidFill>
              </a:rPr>
              <a:pPr eaLnBrk="1" hangingPunct="1"/>
              <a:t>4</a:t>
            </a:fld>
            <a:endParaRPr lang="de-DE" altLang="en-US" sz="1100" b="0" i="0">
              <a:solidFill>
                <a:schemeClr val="tx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Folienbildplatzhalter 1">
            <a:extLst>
              <a:ext uri="{FF2B5EF4-FFF2-40B4-BE49-F238E27FC236}">
                <a16:creationId xmlns:a16="http://schemas.microsoft.com/office/drawing/2014/main" id="{55006E2E-176F-420F-9CCA-EA4E5EB9A104}"/>
              </a:ext>
            </a:extLst>
          </p:cNvPr>
          <p:cNvSpPr>
            <a:spLocks noGrp="1" noRot="1" noChangeAspect="1" noTextEdit="1"/>
          </p:cNvSpPr>
          <p:nvPr>
            <p:ph type="sldImg"/>
          </p:nvPr>
        </p:nvSpPr>
        <p:spPr>
          <a:ln/>
        </p:spPr>
      </p:sp>
      <p:sp>
        <p:nvSpPr>
          <p:cNvPr id="76803" name="Notizenplatzhalter 2">
            <a:extLst>
              <a:ext uri="{FF2B5EF4-FFF2-40B4-BE49-F238E27FC236}">
                <a16:creationId xmlns:a16="http://schemas.microsoft.com/office/drawing/2014/main" id="{19F0086D-F619-4302-80B3-DE9CC3D24BB5}"/>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6804" name="Foliennummernplatzhalter 3">
            <a:extLst>
              <a:ext uri="{FF2B5EF4-FFF2-40B4-BE49-F238E27FC236}">
                <a16:creationId xmlns:a16="http://schemas.microsoft.com/office/drawing/2014/main" id="{8FAD2530-1128-43A3-A94B-04D39C68536D}"/>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3D7472B2-8349-4BB1-BA61-F2F0E49B59F6}" type="slidenum">
              <a:rPr lang="de-DE" altLang="en-US" sz="1100" b="0" i="0">
                <a:solidFill>
                  <a:schemeClr val="tx1"/>
                </a:solidFill>
              </a:rPr>
              <a:pPr algn="r" eaLnBrk="1" hangingPunct="1"/>
              <a:t>15</a:t>
            </a:fld>
            <a:endParaRPr lang="de-DE" altLang="en-US" sz="1100" b="0" i="0">
              <a:solidFill>
                <a:schemeClr val="tx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a:extLst>
              <a:ext uri="{FF2B5EF4-FFF2-40B4-BE49-F238E27FC236}">
                <a16:creationId xmlns:a16="http://schemas.microsoft.com/office/drawing/2014/main" id="{56D70A43-2B21-4463-A3D6-A5721D01CD92}"/>
              </a:ext>
            </a:extLst>
          </p:cNvPr>
          <p:cNvSpPr>
            <a:spLocks noGrp="1" noRot="1" noChangeAspect="1" noTextEdit="1"/>
          </p:cNvSpPr>
          <p:nvPr>
            <p:ph type="sldImg"/>
          </p:nvPr>
        </p:nvSpPr>
        <p:spPr>
          <a:ln/>
        </p:spPr>
      </p:sp>
      <p:sp>
        <p:nvSpPr>
          <p:cNvPr id="74755" name="Notizenplatzhalter 2">
            <a:extLst>
              <a:ext uri="{FF2B5EF4-FFF2-40B4-BE49-F238E27FC236}">
                <a16:creationId xmlns:a16="http://schemas.microsoft.com/office/drawing/2014/main" id="{9C55DF98-87C6-4942-8779-DC097BC391E3}"/>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4756" name="Foliennummernplatzhalter 3">
            <a:extLst>
              <a:ext uri="{FF2B5EF4-FFF2-40B4-BE49-F238E27FC236}">
                <a16:creationId xmlns:a16="http://schemas.microsoft.com/office/drawing/2014/main" id="{F5EE9589-D531-428E-87C2-DDD3B9DA4006}"/>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405D0AD0-7F6F-4FFD-94D7-A3D4B2A37718}" type="slidenum">
              <a:rPr lang="de-DE" altLang="en-US" sz="1100" b="0" i="0">
                <a:solidFill>
                  <a:schemeClr val="tx1"/>
                </a:solidFill>
              </a:rPr>
              <a:pPr algn="r" eaLnBrk="1" hangingPunct="1"/>
              <a:t>16</a:t>
            </a:fld>
            <a:endParaRPr lang="de-DE" altLang="en-US" sz="1100" b="0" i="0">
              <a:solidFill>
                <a:schemeClr val="tx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olienbildplatzhalter 1">
            <a:extLst>
              <a:ext uri="{FF2B5EF4-FFF2-40B4-BE49-F238E27FC236}">
                <a16:creationId xmlns:a16="http://schemas.microsoft.com/office/drawing/2014/main" id="{58018004-ABC2-4206-B165-616A81EB2A20}"/>
              </a:ext>
            </a:extLst>
          </p:cNvPr>
          <p:cNvSpPr>
            <a:spLocks noGrp="1" noRot="1" noChangeAspect="1" noTextEdit="1"/>
          </p:cNvSpPr>
          <p:nvPr>
            <p:ph type="sldImg"/>
          </p:nvPr>
        </p:nvSpPr>
        <p:spPr>
          <a:ln/>
        </p:spPr>
      </p:sp>
      <p:sp>
        <p:nvSpPr>
          <p:cNvPr id="78851" name="Notizenplatzhalter 2">
            <a:extLst>
              <a:ext uri="{FF2B5EF4-FFF2-40B4-BE49-F238E27FC236}">
                <a16:creationId xmlns:a16="http://schemas.microsoft.com/office/drawing/2014/main" id="{658F3357-C534-4196-BE3F-A1BA8C44B07C}"/>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8852" name="Foliennummernplatzhalter 3">
            <a:extLst>
              <a:ext uri="{FF2B5EF4-FFF2-40B4-BE49-F238E27FC236}">
                <a16:creationId xmlns:a16="http://schemas.microsoft.com/office/drawing/2014/main" id="{308690FA-7867-4853-88C2-431A61124443}"/>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9EB32BA3-09F7-4B9E-95BB-6C12D35D8466}" type="slidenum">
              <a:rPr lang="de-DE" altLang="en-US" sz="1100" b="0" i="0">
                <a:solidFill>
                  <a:schemeClr val="tx1"/>
                </a:solidFill>
              </a:rPr>
              <a:pPr algn="r" eaLnBrk="1" hangingPunct="1"/>
              <a:t>17</a:t>
            </a:fld>
            <a:endParaRPr lang="de-DE" altLang="en-US" sz="1100" b="0" i="0">
              <a:solidFill>
                <a:schemeClr val="tx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a:extLst>
              <a:ext uri="{FF2B5EF4-FFF2-40B4-BE49-F238E27FC236}">
                <a16:creationId xmlns:a16="http://schemas.microsoft.com/office/drawing/2014/main" id="{98268215-0F5F-4A1D-B2C9-0BDAE444B94E}"/>
              </a:ext>
            </a:extLst>
          </p:cNvPr>
          <p:cNvSpPr>
            <a:spLocks noGrp="1" noRot="1" noChangeAspect="1" noTextEdit="1"/>
          </p:cNvSpPr>
          <p:nvPr>
            <p:ph type="sldImg"/>
          </p:nvPr>
        </p:nvSpPr>
        <p:spPr>
          <a:ln/>
        </p:spPr>
      </p:sp>
      <p:sp>
        <p:nvSpPr>
          <p:cNvPr id="51203" name="Notizenplatzhalter 2">
            <a:extLst>
              <a:ext uri="{FF2B5EF4-FFF2-40B4-BE49-F238E27FC236}">
                <a16:creationId xmlns:a16="http://schemas.microsoft.com/office/drawing/2014/main" id="{0B789E62-904C-4865-9093-5AEEBC36FB19}"/>
              </a:ext>
            </a:extLst>
          </p:cNvPr>
          <p:cNvSpPr>
            <a:spLocks noGrp="1"/>
          </p:cNvSpPr>
          <p:nvPr>
            <p:ph type="body" idx="1"/>
          </p:nvPr>
        </p:nvSpPr>
        <p:spPr/>
        <p:txBody>
          <a:bodyPr/>
          <a:lstStyle/>
          <a:p>
            <a:pPr eaLnBrk="1" hangingPunct="1">
              <a:spcBef>
                <a:spcPct val="0"/>
              </a:spcBef>
            </a:pPr>
            <a:r>
              <a:rPr lang="de-DE"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rPr>
              <a:t>86 15</a:t>
            </a:r>
          </a:p>
        </p:txBody>
      </p:sp>
      <p:sp>
        <p:nvSpPr>
          <p:cNvPr id="51204" name="Foliennummernplatzhalter 3">
            <a:extLst>
              <a:ext uri="{FF2B5EF4-FFF2-40B4-BE49-F238E27FC236}">
                <a16:creationId xmlns:a16="http://schemas.microsoft.com/office/drawing/2014/main" id="{93EE3AA2-5C11-4B95-A8E0-86A12FC859D8}"/>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4B713173-8A8F-4BD9-8264-843856850FC9}" type="slidenum">
              <a:rPr lang="de-DE" altLang="en-US" sz="1100" b="0" i="0">
                <a:solidFill>
                  <a:schemeClr val="tx1"/>
                </a:solidFill>
              </a:rPr>
              <a:pPr algn="r" eaLnBrk="1" hangingPunct="1"/>
              <a:t>18</a:t>
            </a:fld>
            <a:endParaRPr lang="de-DE" altLang="en-US" sz="1100" b="0" i="0">
              <a:solidFill>
                <a:schemeClr val="tx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D515320A-CEBD-4D83-A36D-3F66EFB5B07B}"/>
              </a:ext>
            </a:extLst>
          </p:cNvPr>
          <p:cNvSpPr>
            <a:spLocks noGrp="1" noRot="1" noChangeAspect="1" noTextEdit="1"/>
          </p:cNvSpPr>
          <p:nvPr>
            <p:ph type="sldImg"/>
          </p:nvPr>
        </p:nvSpPr>
        <p:spPr>
          <a:ln/>
        </p:spPr>
      </p:sp>
      <p:sp>
        <p:nvSpPr>
          <p:cNvPr id="55299" name="Notizenplatzhalter 2">
            <a:extLst>
              <a:ext uri="{FF2B5EF4-FFF2-40B4-BE49-F238E27FC236}">
                <a16:creationId xmlns:a16="http://schemas.microsoft.com/office/drawing/2014/main" id="{80255674-6052-4D58-9523-63B4AC931848}"/>
              </a:ext>
            </a:extLst>
          </p:cNvPr>
          <p:cNvSpPr>
            <a:spLocks noGrp="1"/>
          </p:cNvSpPr>
          <p:nvPr>
            <p:ph type="body" idx="1"/>
          </p:nvPr>
        </p:nvSpPr>
        <p:spPr/>
        <p:txBody>
          <a:bodyPr/>
          <a:lstStyle/>
          <a:p>
            <a:pPr eaLnBrk="1" hangingPunct="1">
              <a:spcBef>
                <a:spcPct val="0"/>
              </a:spcBef>
            </a:pPr>
            <a:r>
              <a:rPr lang="de-DE"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rPr>
              <a:t>50 100 400 1000V</a:t>
            </a:r>
          </a:p>
        </p:txBody>
      </p:sp>
      <p:sp>
        <p:nvSpPr>
          <p:cNvPr id="55300" name="Foliennummernplatzhalter 3">
            <a:extLst>
              <a:ext uri="{FF2B5EF4-FFF2-40B4-BE49-F238E27FC236}">
                <a16:creationId xmlns:a16="http://schemas.microsoft.com/office/drawing/2014/main" id="{45BF9387-5C39-4A80-BF2B-2C2217BDB10E}"/>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096F61CD-AB27-4553-90CA-7CF5F4B1F4FA}" type="slidenum">
              <a:rPr lang="de-DE" altLang="en-US" sz="1100" b="0" i="0">
                <a:solidFill>
                  <a:schemeClr val="tx1"/>
                </a:solidFill>
              </a:rPr>
              <a:pPr algn="r" eaLnBrk="1" hangingPunct="1"/>
              <a:t>19</a:t>
            </a:fld>
            <a:endParaRPr lang="de-DE" altLang="en-US" sz="1100" b="0" i="0">
              <a:solidFill>
                <a:schemeClr val="tx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227F13EE-0D7E-4AA0-9F47-D8EC52052675}"/>
              </a:ext>
            </a:extLst>
          </p:cNvPr>
          <p:cNvSpPr>
            <a:spLocks noGrp="1" noRot="1" noChangeAspect="1" noTextEdit="1"/>
          </p:cNvSpPr>
          <p:nvPr>
            <p:ph type="sldImg"/>
          </p:nvPr>
        </p:nvSpPr>
        <p:spPr>
          <a:ln/>
        </p:spPr>
      </p:sp>
      <p:sp>
        <p:nvSpPr>
          <p:cNvPr id="34819" name="Notizenplatzhalter 2">
            <a:extLst>
              <a:ext uri="{FF2B5EF4-FFF2-40B4-BE49-F238E27FC236}">
                <a16:creationId xmlns:a16="http://schemas.microsoft.com/office/drawing/2014/main" id="{611A64B5-DD7F-4CB5-B252-40F1C32FE2DE}"/>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820" name="Foliennummernplatzhalter 3">
            <a:extLst>
              <a:ext uri="{FF2B5EF4-FFF2-40B4-BE49-F238E27FC236}">
                <a16:creationId xmlns:a16="http://schemas.microsoft.com/office/drawing/2014/main" id="{DC394264-06CA-443E-97F7-C0C2857A3E48}"/>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8A2A71B6-784F-4B0E-BA6A-B525FFC09001}" type="slidenum">
              <a:rPr lang="de-DE" altLang="en-US" sz="1100" b="0" i="0">
                <a:solidFill>
                  <a:schemeClr val="tx1"/>
                </a:solidFill>
              </a:rPr>
              <a:pPr algn="r" eaLnBrk="1" hangingPunct="1"/>
              <a:t>20</a:t>
            </a:fld>
            <a:endParaRPr lang="de-DE" altLang="en-US" sz="1100" b="0" i="0">
              <a:solidFill>
                <a:schemeClr val="tx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227F13EE-0D7E-4AA0-9F47-D8EC52052675}"/>
              </a:ext>
            </a:extLst>
          </p:cNvPr>
          <p:cNvSpPr>
            <a:spLocks noGrp="1" noRot="1" noChangeAspect="1" noTextEdit="1"/>
          </p:cNvSpPr>
          <p:nvPr>
            <p:ph type="sldImg"/>
          </p:nvPr>
        </p:nvSpPr>
        <p:spPr>
          <a:ln/>
        </p:spPr>
      </p:sp>
      <p:sp>
        <p:nvSpPr>
          <p:cNvPr id="34819" name="Notizenplatzhalter 2">
            <a:extLst>
              <a:ext uri="{FF2B5EF4-FFF2-40B4-BE49-F238E27FC236}">
                <a16:creationId xmlns:a16="http://schemas.microsoft.com/office/drawing/2014/main" id="{611A64B5-DD7F-4CB5-B252-40F1C32FE2DE}"/>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820" name="Foliennummernplatzhalter 3">
            <a:extLst>
              <a:ext uri="{FF2B5EF4-FFF2-40B4-BE49-F238E27FC236}">
                <a16:creationId xmlns:a16="http://schemas.microsoft.com/office/drawing/2014/main" id="{DC394264-06CA-443E-97F7-C0C2857A3E48}"/>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8A2A71B6-784F-4B0E-BA6A-B525FFC09001}" type="slidenum">
              <a:rPr lang="de-DE" altLang="en-US" sz="1100" b="0" i="0">
                <a:solidFill>
                  <a:schemeClr val="tx1"/>
                </a:solidFill>
              </a:rPr>
              <a:pPr algn="r" eaLnBrk="1" hangingPunct="1"/>
              <a:t>21</a:t>
            </a:fld>
            <a:endParaRPr lang="de-DE" altLang="en-US" sz="1100" b="0" i="0">
              <a:solidFill>
                <a:schemeClr val="tx1"/>
              </a:solidFill>
            </a:endParaRPr>
          </a:p>
        </p:txBody>
      </p:sp>
    </p:spTree>
    <p:extLst>
      <p:ext uri="{BB962C8B-B14F-4D97-AF65-F5344CB8AC3E}">
        <p14:creationId xmlns:p14="http://schemas.microsoft.com/office/powerpoint/2010/main" val="2521655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227F13EE-0D7E-4AA0-9F47-D8EC52052675}"/>
              </a:ext>
            </a:extLst>
          </p:cNvPr>
          <p:cNvSpPr>
            <a:spLocks noGrp="1" noRot="1" noChangeAspect="1" noTextEdit="1"/>
          </p:cNvSpPr>
          <p:nvPr>
            <p:ph type="sldImg"/>
          </p:nvPr>
        </p:nvSpPr>
        <p:spPr>
          <a:ln/>
        </p:spPr>
      </p:sp>
      <p:sp>
        <p:nvSpPr>
          <p:cNvPr id="34819" name="Notizenplatzhalter 2">
            <a:extLst>
              <a:ext uri="{FF2B5EF4-FFF2-40B4-BE49-F238E27FC236}">
                <a16:creationId xmlns:a16="http://schemas.microsoft.com/office/drawing/2014/main" id="{611A64B5-DD7F-4CB5-B252-40F1C32FE2DE}"/>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820" name="Foliennummernplatzhalter 3">
            <a:extLst>
              <a:ext uri="{FF2B5EF4-FFF2-40B4-BE49-F238E27FC236}">
                <a16:creationId xmlns:a16="http://schemas.microsoft.com/office/drawing/2014/main" id="{DC394264-06CA-443E-97F7-C0C2857A3E48}"/>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8A2A71B6-784F-4B0E-BA6A-B525FFC09001}" type="slidenum">
              <a:rPr lang="de-DE" altLang="en-US" sz="1100" b="0" i="0">
                <a:solidFill>
                  <a:schemeClr val="tx1"/>
                </a:solidFill>
              </a:rPr>
              <a:pPr algn="r" eaLnBrk="1" hangingPunct="1"/>
              <a:t>22</a:t>
            </a:fld>
            <a:endParaRPr lang="de-DE" altLang="en-US" sz="1100" b="0" i="0">
              <a:solidFill>
                <a:schemeClr val="tx1"/>
              </a:solidFill>
            </a:endParaRPr>
          </a:p>
        </p:txBody>
      </p:sp>
    </p:spTree>
    <p:extLst>
      <p:ext uri="{BB962C8B-B14F-4D97-AF65-F5344CB8AC3E}">
        <p14:creationId xmlns:p14="http://schemas.microsoft.com/office/powerpoint/2010/main" val="3270289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227F13EE-0D7E-4AA0-9F47-D8EC52052675}"/>
              </a:ext>
            </a:extLst>
          </p:cNvPr>
          <p:cNvSpPr>
            <a:spLocks noGrp="1" noRot="1" noChangeAspect="1" noTextEdit="1"/>
          </p:cNvSpPr>
          <p:nvPr>
            <p:ph type="sldImg"/>
          </p:nvPr>
        </p:nvSpPr>
        <p:spPr>
          <a:ln/>
        </p:spPr>
      </p:sp>
      <p:sp>
        <p:nvSpPr>
          <p:cNvPr id="34819" name="Notizenplatzhalter 2">
            <a:extLst>
              <a:ext uri="{FF2B5EF4-FFF2-40B4-BE49-F238E27FC236}">
                <a16:creationId xmlns:a16="http://schemas.microsoft.com/office/drawing/2014/main" id="{611A64B5-DD7F-4CB5-B252-40F1C32FE2DE}"/>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4820" name="Foliennummernplatzhalter 3">
            <a:extLst>
              <a:ext uri="{FF2B5EF4-FFF2-40B4-BE49-F238E27FC236}">
                <a16:creationId xmlns:a16="http://schemas.microsoft.com/office/drawing/2014/main" id="{DC394264-06CA-443E-97F7-C0C2857A3E48}"/>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8A2A71B6-784F-4B0E-BA6A-B525FFC09001}" type="slidenum">
              <a:rPr lang="de-DE" altLang="en-US" sz="1100" b="0" i="0">
                <a:solidFill>
                  <a:schemeClr val="tx1"/>
                </a:solidFill>
              </a:rPr>
              <a:pPr algn="r" eaLnBrk="1" hangingPunct="1"/>
              <a:t>23</a:t>
            </a:fld>
            <a:endParaRPr lang="de-DE" altLang="en-US" sz="1100" b="0" i="0">
              <a:solidFill>
                <a:schemeClr val="tx1"/>
              </a:solidFill>
            </a:endParaRPr>
          </a:p>
        </p:txBody>
      </p:sp>
    </p:spTree>
    <p:extLst>
      <p:ext uri="{BB962C8B-B14F-4D97-AF65-F5344CB8AC3E}">
        <p14:creationId xmlns:p14="http://schemas.microsoft.com/office/powerpoint/2010/main" val="40262587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a:extLst>
              <a:ext uri="{FF2B5EF4-FFF2-40B4-BE49-F238E27FC236}">
                <a16:creationId xmlns:a16="http://schemas.microsoft.com/office/drawing/2014/main" id="{669C8BEA-E429-4851-9EA2-9AA0AF3B062D}"/>
              </a:ext>
            </a:extLst>
          </p:cNvPr>
          <p:cNvSpPr>
            <a:spLocks noGrp="1" noRot="1" noChangeAspect="1" noTextEdit="1"/>
          </p:cNvSpPr>
          <p:nvPr>
            <p:ph type="sldImg"/>
          </p:nvPr>
        </p:nvSpPr>
        <p:spPr>
          <a:ln/>
        </p:spPr>
      </p:sp>
      <p:sp>
        <p:nvSpPr>
          <p:cNvPr id="59395" name="Notizenplatzhalter 2">
            <a:extLst>
              <a:ext uri="{FF2B5EF4-FFF2-40B4-BE49-F238E27FC236}">
                <a16:creationId xmlns:a16="http://schemas.microsoft.com/office/drawing/2014/main" id="{73F80A1A-88A6-4234-B231-F0D7D4EA4A0D}"/>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59396" name="Foliennummernplatzhalter 3">
            <a:extLst>
              <a:ext uri="{FF2B5EF4-FFF2-40B4-BE49-F238E27FC236}">
                <a16:creationId xmlns:a16="http://schemas.microsoft.com/office/drawing/2014/main" id="{C6F00635-B8E5-470F-8E8A-378428B4EC2C}"/>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0FFC427B-F4C5-42B8-AD01-377DCA6BB267}" type="slidenum">
              <a:rPr lang="de-DE" altLang="en-US" sz="1100" b="0" i="0">
                <a:solidFill>
                  <a:schemeClr val="tx1"/>
                </a:solidFill>
              </a:rPr>
              <a:pPr algn="r" eaLnBrk="1" hangingPunct="1"/>
              <a:t>24</a:t>
            </a:fld>
            <a:endParaRPr lang="de-DE" altLang="en-US" sz="1100" b="0" i="0">
              <a:solidFill>
                <a:schemeClr val="tx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Folienbildplatzhalter 1">
            <a:extLst>
              <a:ext uri="{FF2B5EF4-FFF2-40B4-BE49-F238E27FC236}">
                <a16:creationId xmlns:a16="http://schemas.microsoft.com/office/drawing/2014/main" id="{C13D5335-5395-4194-8722-ADEDDF9EADFC}"/>
              </a:ext>
            </a:extLst>
          </p:cNvPr>
          <p:cNvSpPr>
            <a:spLocks noGrp="1" noRot="1" noChangeAspect="1" noTextEdit="1"/>
          </p:cNvSpPr>
          <p:nvPr>
            <p:ph type="sldImg"/>
          </p:nvPr>
        </p:nvSpPr>
        <p:spPr>
          <a:ln/>
        </p:spPr>
      </p:sp>
      <p:sp>
        <p:nvSpPr>
          <p:cNvPr id="25603" name="Notizenplatzhalter 2">
            <a:extLst>
              <a:ext uri="{FF2B5EF4-FFF2-40B4-BE49-F238E27FC236}">
                <a16:creationId xmlns:a16="http://schemas.microsoft.com/office/drawing/2014/main" id="{153E8A40-E07F-4FBA-B00A-7185D92178C5}"/>
              </a:ext>
            </a:extLst>
          </p:cNvPr>
          <p:cNvSpPr>
            <a:spLocks noGrp="1"/>
          </p:cNvSpPr>
          <p:nvPr>
            <p:ph type="body" idx="1"/>
          </p:nvPr>
        </p:nvSpPr>
        <p:spPr/>
        <p:txBody>
          <a:bodyPr/>
          <a:lstStyle/>
          <a:p>
            <a:pPr eaLnBrk="1" hangingPunct="1"/>
            <a:endParaRPr lang="en-US" altLang="en-US">
              <a:latin typeface="Arial" panose="020B0604020202020204" pitchFamily="34" charset="0"/>
              <a:ea typeface="ＭＳ Ｐゴシック" panose="020B0600070205080204" pitchFamily="34" charset="-128"/>
              <a:cs typeface="Arial" panose="020B0604020202020204" pitchFamily="34" charset="0"/>
            </a:endParaRPr>
          </a:p>
        </p:txBody>
      </p:sp>
      <p:sp>
        <p:nvSpPr>
          <p:cNvPr id="25604" name="Foliennummernplatzhalter 3">
            <a:extLst>
              <a:ext uri="{FF2B5EF4-FFF2-40B4-BE49-F238E27FC236}">
                <a16:creationId xmlns:a16="http://schemas.microsoft.com/office/drawing/2014/main" id="{55DB2504-6DA7-4180-8074-4F2ADE9F2CDE}"/>
              </a:ext>
            </a:extLst>
          </p:cNvPr>
          <p:cNvSpPr>
            <a:spLocks noGrp="1"/>
          </p:cNvSpPr>
          <p:nvPr>
            <p:ph type="sldNum" sz="quarter" idx="5"/>
          </p:nvPr>
        </p:nvSpPr>
        <p:spPr>
          <a:noFill/>
        </p:spPr>
        <p:txBody>
          <a:bodyPr/>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fld id="{BA3E5398-69F2-4710-803A-3A7D205490D7}" type="slidenum">
              <a:rPr lang="de-DE" altLang="en-US" sz="1100" b="0" i="0">
                <a:solidFill>
                  <a:schemeClr val="tx1"/>
                </a:solidFill>
              </a:rPr>
              <a:pPr eaLnBrk="1" hangingPunct="1"/>
              <a:t>5</a:t>
            </a:fld>
            <a:endParaRPr lang="de-DE" altLang="en-US" sz="1100" b="0" i="0">
              <a:solidFill>
                <a:schemeClr val="tx1"/>
              </a:solidFill>
            </a:endParaRPr>
          </a:p>
        </p:txBody>
      </p:sp>
    </p:spTree>
    <p:extLst>
      <p:ext uri="{BB962C8B-B14F-4D97-AF65-F5344CB8AC3E}">
        <p14:creationId xmlns:p14="http://schemas.microsoft.com/office/powerpoint/2010/main" val="1266789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DC941127-3BAA-4A66-B3FB-7CD462F86660}"/>
              </a:ext>
            </a:extLst>
          </p:cNvPr>
          <p:cNvSpPr>
            <a:spLocks noGrp="1" noRot="1" noChangeAspect="1" noTextEdit="1"/>
          </p:cNvSpPr>
          <p:nvPr>
            <p:ph type="sldImg"/>
          </p:nvPr>
        </p:nvSpPr>
        <p:spPr>
          <a:ln/>
        </p:spPr>
      </p:sp>
      <p:sp>
        <p:nvSpPr>
          <p:cNvPr id="36867" name="Notizenplatzhalter 2">
            <a:extLst>
              <a:ext uri="{FF2B5EF4-FFF2-40B4-BE49-F238E27FC236}">
                <a16:creationId xmlns:a16="http://schemas.microsoft.com/office/drawing/2014/main" id="{FC2492FE-FE45-4A97-AB71-F3A8A3147237}"/>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36868" name="Foliennummernplatzhalter 3">
            <a:extLst>
              <a:ext uri="{FF2B5EF4-FFF2-40B4-BE49-F238E27FC236}">
                <a16:creationId xmlns:a16="http://schemas.microsoft.com/office/drawing/2014/main" id="{677CE9DD-B1A8-4021-96A9-2892E7C8C86E}"/>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75A2A61A-BA28-46FE-BC94-E1C51BFCFDBA}" type="slidenum">
              <a:rPr lang="de-DE" altLang="en-US" sz="1100" b="0" i="0">
                <a:solidFill>
                  <a:schemeClr val="tx1"/>
                </a:solidFill>
              </a:rPr>
              <a:pPr algn="r" eaLnBrk="1" hangingPunct="1"/>
              <a:t>25</a:t>
            </a:fld>
            <a:endParaRPr lang="de-DE" altLang="en-US" sz="1100" b="0" i="0">
              <a:solidFill>
                <a:schemeClr val="tx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7E11AF1A-BE50-415E-9BD5-06AA6F680546}"/>
              </a:ext>
            </a:extLst>
          </p:cNvPr>
          <p:cNvSpPr>
            <a:spLocks noGrp="1" noRot="1" noChangeAspect="1" noTextEdit="1"/>
          </p:cNvSpPr>
          <p:nvPr>
            <p:ph type="sldImg"/>
          </p:nvPr>
        </p:nvSpPr>
        <p:spPr>
          <a:ln/>
        </p:spPr>
      </p:sp>
      <p:sp>
        <p:nvSpPr>
          <p:cNvPr id="63491" name="Notizenplatzhalter 2">
            <a:extLst>
              <a:ext uri="{FF2B5EF4-FFF2-40B4-BE49-F238E27FC236}">
                <a16:creationId xmlns:a16="http://schemas.microsoft.com/office/drawing/2014/main" id="{C89FD85C-DCAE-4617-AAE8-54DCD4E3BF02}"/>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3492" name="Foliennummernplatzhalter 3">
            <a:extLst>
              <a:ext uri="{FF2B5EF4-FFF2-40B4-BE49-F238E27FC236}">
                <a16:creationId xmlns:a16="http://schemas.microsoft.com/office/drawing/2014/main" id="{07A1BEDD-8A53-4663-8E5B-CB335DE946CC}"/>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F5B73D54-A4B8-4110-8E5D-7CD3428D68BD}" type="slidenum">
              <a:rPr lang="de-DE" altLang="en-US" sz="1100" b="0" i="0">
                <a:solidFill>
                  <a:schemeClr val="tx1"/>
                </a:solidFill>
              </a:rPr>
              <a:pPr algn="r" eaLnBrk="1" hangingPunct="1"/>
              <a:t>26</a:t>
            </a:fld>
            <a:endParaRPr lang="de-DE" altLang="en-US" sz="1100" b="0" i="0">
              <a:solidFill>
                <a:schemeClr val="tx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a:extLst>
              <a:ext uri="{FF2B5EF4-FFF2-40B4-BE49-F238E27FC236}">
                <a16:creationId xmlns:a16="http://schemas.microsoft.com/office/drawing/2014/main" id="{FA5B3336-DDEA-4D00-90A2-D49A0EBB3EEC}"/>
              </a:ext>
            </a:extLst>
          </p:cNvPr>
          <p:cNvSpPr>
            <a:spLocks noGrp="1" noRot="1" noChangeAspect="1" noTextEdit="1"/>
          </p:cNvSpPr>
          <p:nvPr>
            <p:ph type="sldImg"/>
          </p:nvPr>
        </p:nvSpPr>
        <p:spPr>
          <a:ln/>
        </p:spPr>
      </p:sp>
      <p:sp>
        <p:nvSpPr>
          <p:cNvPr id="65539" name="Notizenplatzhalter 2">
            <a:extLst>
              <a:ext uri="{FF2B5EF4-FFF2-40B4-BE49-F238E27FC236}">
                <a16:creationId xmlns:a16="http://schemas.microsoft.com/office/drawing/2014/main" id="{76E4C14C-EEE2-4DBD-AB2F-2A8017443D46}"/>
              </a:ext>
            </a:extLst>
          </p:cNvPr>
          <p:cNvSpPr>
            <a:spLocks noGrp="1"/>
          </p:cNvSpPr>
          <p:nvPr>
            <p:ph type="body" idx="1"/>
          </p:nvPr>
        </p:nvSpPr>
        <p:spPr/>
        <p:txBody>
          <a:bodyPr/>
          <a:lstStyle/>
          <a:p>
            <a:pPr eaLnBrk="1" hangingPunct="1">
              <a:spcBef>
                <a:spcPct val="0"/>
              </a:spcBef>
            </a:pPr>
            <a:endParaRPr lang="en-US" altLang="en-US" sz="2600" b="1" i="1" dirty="0">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5540" name="Foliennummernplatzhalter 3">
            <a:extLst>
              <a:ext uri="{FF2B5EF4-FFF2-40B4-BE49-F238E27FC236}">
                <a16:creationId xmlns:a16="http://schemas.microsoft.com/office/drawing/2014/main" id="{B9746EF8-9248-4470-9A75-92EDEEAB979B}"/>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92521B84-100D-4F58-BC46-B7E6E5ECD64E}" type="slidenum">
              <a:rPr lang="de-DE" altLang="en-US" sz="1100" b="0" i="0">
                <a:solidFill>
                  <a:schemeClr val="tx1"/>
                </a:solidFill>
              </a:rPr>
              <a:pPr algn="r" eaLnBrk="1" hangingPunct="1"/>
              <a:t>27</a:t>
            </a:fld>
            <a:endParaRPr lang="de-DE" altLang="en-US" sz="1100" b="0" i="0">
              <a:solidFill>
                <a:schemeClr val="tx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Folienbildplatzhalter 1">
            <a:extLst>
              <a:ext uri="{FF2B5EF4-FFF2-40B4-BE49-F238E27FC236}">
                <a16:creationId xmlns:a16="http://schemas.microsoft.com/office/drawing/2014/main" id="{E3C1D826-4E58-4083-8EAB-77132800C863}"/>
              </a:ext>
            </a:extLst>
          </p:cNvPr>
          <p:cNvSpPr>
            <a:spLocks noGrp="1" noRot="1" noChangeAspect="1" noTextEdit="1"/>
          </p:cNvSpPr>
          <p:nvPr>
            <p:ph type="sldImg"/>
          </p:nvPr>
        </p:nvSpPr>
        <p:spPr>
          <a:ln/>
        </p:spPr>
      </p:sp>
      <p:sp>
        <p:nvSpPr>
          <p:cNvPr id="87043" name="Notizenplatzhalter 2">
            <a:extLst>
              <a:ext uri="{FF2B5EF4-FFF2-40B4-BE49-F238E27FC236}">
                <a16:creationId xmlns:a16="http://schemas.microsoft.com/office/drawing/2014/main" id="{C690E0DF-74E6-466C-979C-89E03341B307}"/>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7044" name="Foliennummernplatzhalter 3">
            <a:extLst>
              <a:ext uri="{FF2B5EF4-FFF2-40B4-BE49-F238E27FC236}">
                <a16:creationId xmlns:a16="http://schemas.microsoft.com/office/drawing/2014/main" id="{C9B5785A-CBCB-48E5-B308-377C8C640E81}"/>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36B84D1B-2F10-47A1-B02F-B0D942B627A7}" type="slidenum">
              <a:rPr lang="de-DE" altLang="en-US" sz="1100" b="0" i="0">
                <a:solidFill>
                  <a:schemeClr val="tx1"/>
                </a:solidFill>
              </a:rPr>
              <a:pPr algn="r" eaLnBrk="1" hangingPunct="1"/>
              <a:t>28</a:t>
            </a:fld>
            <a:endParaRPr lang="de-DE" altLang="en-US" sz="1100" b="0" i="0">
              <a:solidFill>
                <a:schemeClr val="tx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Folienbildplatzhalter 1">
            <a:extLst>
              <a:ext uri="{FF2B5EF4-FFF2-40B4-BE49-F238E27FC236}">
                <a16:creationId xmlns:a16="http://schemas.microsoft.com/office/drawing/2014/main" id="{044AB694-8B33-48C1-BC6A-64BFFD55EE48}"/>
              </a:ext>
            </a:extLst>
          </p:cNvPr>
          <p:cNvSpPr>
            <a:spLocks noGrp="1" noRot="1" noChangeAspect="1" noTextEdit="1"/>
          </p:cNvSpPr>
          <p:nvPr>
            <p:ph type="sldImg"/>
          </p:nvPr>
        </p:nvSpPr>
        <p:spPr>
          <a:ln/>
        </p:spPr>
      </p:sp>
      <p:sp>
        <p:nvSpPr>
          <p:cNvPr id="47107" name="Notizenplatzhalter 2">
            <a:extLst>
              <a:ext uri="{FF2B5EF4-FFF2-40B4-BE49-F238E27FC236}">
                <a16:creationId xmlns:a16="http://schemas.microsoft.com/office/drawing/2014/main" id="{FD62E2E6-FF0F-4377-AC25-5D4E5FAF873F}"/>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7108" name="Foliennummernplatzhalter 3">
            <a:extLst>
              <a:ext uri="{FF2B5EF4-FFF2-40B4-BE49-F238E27FC236}">
                <a16:creationId xmlns:a16="http://schemas.microsoft.com/office/drawing/2014/main" id="{29E7816D-E1B0-4EB0-98BC-F92073A54E73}"/>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3460C857-8715-4DC5-B20D-DEEB30B4A29B}" type="slidenum">
              <a:rPr lang="de-DE" altLang="en-US" sz="1100" b="0" i="0">
                <a:solidFill>
                  <a:schemeClr val="tx1"/>
                </a:solidFill>
              </a:rPr>
              <a:pPr algn="r" eaLnBrk="1" hangingPunct="1"/>
              <a:t>8</a:t>
            </a:fld>
            <a:endParaRPr lang="de-DE" altLang="en-US" sz="1100" b="0" i="0">
              <a:solidFill>
                <a:schemeClr val="tx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Folienbildplatzhalter 1">
            <a:extLst>
              <a:ext uri="{FF2B5EF4-FFF2-40B4-BE49-F238E27FC236}">
                <a16:creationId xmlns:a16="http://schemas.microsoft.com/office/drawing/2014/main" id="{F68082FB-FE4A-42A3-84F5-1C7D57220699}"/>
              </a:ext>
            </a:extLst>
          </p:cNvPr>
          <p:cNvSpPr>
            <a:spLocks noGrp="1" noRot="1" noChangeAspect="1" noTextEdit="1"/>
          </p:cNvSpPr>
          <p:nvPr>
            <p:ph type="sldImg"/>
          </p:nvPr>
        </p:nvSpPr>
        <p:spPr>
          <a:ln/>
        </p:spPr>
      </p:sp>
      <p:sp>
        <p:nvSpPr>
          <p:cNvPr id="80899" name="Notizenplatzhalter 2">
            <a:extLst>
              <a:ext uri="{FF2B5EF4-FFF2-40B4-BE49-F238E27FC236}">
                <a16:creationId xmlns:a16="http://schemas.microsoft.com/office/drawing/2014/main" id="{68D44BB6-DADC-46C4-9C14-E0A5004163F2}"/>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80900" name="Foliennummernplatzhalter 3">
            <a:extLst>
              <a:ext uri="{FF2B5EF4-FFF2-40B4-BE49-F238E27FC236}">
                <a16:creationId xmlns:a16="http://schemas.microsoft.com/office/drawing/2014/main" id="{BB5F291A-0241-4295-AF07-3C5A6411E6E0}"/>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8E3C4C69-2DFD-4B5B-9DC9-0DC20F138217}" type="slidenum">
              <a:rPr lang="de-DE" altLang="en-US" sz="1100" b="0" i="0">
                <a:solidFill>
                  <a:schemeClr val="tx1"/>
                </a:solidFill>
              </a:rPr>
              <a:pPr algn="r" eaLnBrk="1" hangingPunct="1"/>
              <a:t>9</a:t>
            </a:fld>
            <a:endParaRPr lang="de-DE" altLang="en-US" sz="1100" b="0" i="0">
              <a:solidFill>
                <a:schemeClr val="tx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a:extLst>
              <a:ext uri="{FF2B5EF4-FFF2-40B4-BE49-F238E27FC236}">
                <a16:creationId xmlns:a16="http://schemas.microsoft.com/office/drawing/2014/main" id="{376A7247-9207-423D-8572-4C4A46E10437}"/>
              </a:ext>
            </a:extLst>
          </p:cNvPr>
          <p:cNvSpPr>
            <a:spLocks noGrp="1" noRot="1" noChangeAspect="1" noTextEdit="1"/>
          </p:cNvSpPr>
          <p:nvPr>
            <p:ph type="sldImg"/>
          </p:nvPr>
        </p:nvSpPr>
        <p:spPr>
          <a:ln/>
        </p:spPr>
      </p:sp>
      <p:sp>
        <p:nvSpPr>
          <p:cNvPr id="67587" name="Notizenplatzhalter 2">
            <a:extLst>
              <a:ext uri="{FF2B5EF4-FFF2-40B4-BE49-F238E27FC236}">
                <a16:creationId xmlns:a16="http://schemas.microsoft.com/office/drawing/2014/main" id="{EBDAD991-6315-4A48-B515-396983947BBF}"/>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67588" name="Foliennummernplatzhalter 3">
            <a:extLst>
              <a:ext uri="{FF2B5EF4-FFF2-40B4-BE49-F238E27FC236}">
                <a16:creationId xmlns:a16="http://schemas.microsoft.com/office/drawing/2014/main" id="{65B325BE-4387-4DD4-BD36-C1D90F7755FC}"/>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EDA9A6F0-AB40-40EE-BDC2-63BA7721B3A3}" type="slidenum">
              <a:rPr lang="de-DE" altLang="en-US" sz="1100" b="0" i="0">
                <a:solidFill>
                  <a:schemeClr val="tx1"/>
                </a:solidFill>
              </a:rPr>
              <a:pPr algn="r" eaLnBrk="1" hangingPunct="1"/>
              <a:t>10</a:t>
            </a:fld>
            <a:endParaRPr lang="de-DE" altLang="en-US" sz="1100" b="0" i="0">
              <a:solidFill>
                <a:schemeClr val="tx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CBD16B8A-E6DE-4743-9AA5-2438E664C5F4}"/>
              </a:ext>
            </a:extLst>
          </p:cNvPr>
          <p:cNvSpPr>
            <a:spLocks noGrp="1" noRot="1" noChangeAspect="1" noTextEdit="1"/>
          </p:cNvSpPr>
          <p:nvPr>
            <p:ph type="sldImg"/>
          </p:nvPr>
        </p:nvSpPr>
        <p:spPr>
          <a:ln/>
        </p:spPr>
      </p:sp>
      <p:sp>
        <p:nvSpPr>
          <p:cNvPr id="49155" name="Notizenplatzhalter 2">
            <a:extLst>
              <a:ext uri="{FF2B5EF4-FFF2-40B4-BE49-F238E27FC236}">
                <a16:creationId xmlns:a16="http://schemas.microsoft.com/office/drawing/2014/main" id="{F2150C5A-350A-4734-AE73-7CC827C66F6F}"/>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9156" name="Foliennummernplatzhalter 3">
            <a:extLst>
              <a:ext uri="{FF2B5EF4-FFF2-40B4-BE49-F238E27FC236}">
                <a16:creationId xmlns:a16="http://schemas.microsoft.com/office/drawing/2014/main" id="{90398A2D-428A-4A1B-B81C-269C603483F5}"/>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5D3FF833-3A97-44EB-8918-2E7F5A3FD500}" type="slidenum">
              <a:rPr lang="de-DE" altLang="en-US" sz="1100" b="0" i="0">
                <a:solidFill>
                  <a:schemeClr val="tx1"/>
                </a:solidFill>
              </a:rPr>
              <a:pPr algn="r" eaLnBrk="1" hangingPunct="1"/>
              <a:t>11</a:t>
            </a:fld>
            <a:endParaRPr lang="de-DE" altLang="en-US" sz="1100" b="0" i="0">
              <a:solidFill>
                <a:schemeClr val="tx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Folienbildplatzhalter 1">
            <a:extLst>
              <a:ext uri="{FF2B5EF4-FFF2-40B4-BE49-F238E27FC236}">
                <a16:creationId xmlns:a16="http://schemas.microsoft.com/office/drawing/2014/main" id="{98A95D46-1A43-48A3-989E-F68628F4E599}"/>
              </a:ext>
            </a:extLst>
          </p:cNvPr>
          <p:cNvSpPr>
            <a:spLocks noGrp="1" noRot="1" noChangeAspect="1" noTextEdit="1"/>
          </p:cNvSpPr>
          <p:nvPr>
            <p:ph type="sldImg"/>
          </p:nvPr>
        </p:nvSpPr>
        <p:spPr>
          <a:ln/>
        </p:spPr>
      </p:sp>
      <p:sp>
        <p:nvSpPr>
          <p:cNvPr id="45059" name="Notizenplatzhalter 2">
            <a:extLst>
              <a:ext uri="{FF2B5EF4-FFF2-40B4-BE49-F238E27FC236}">
                <a16:creationId xmlns:a16="http://schemas.microsoft.com/office/drawing/2014/main" id="{CA9B066A-3636-4AE6-AA86-5C4AB9D2C502}"/>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45060" name="Foliennummernplatzhalter 3">
            <a:extLst>
              <a:ext uri="{FF2B5EF4-FFF2-40B4-BE49-F238E27FC236}">
                <a16:creationId xmlns:a16="http://schemas.microsoft.com/office/drawing/2014/main" id="{FD931FF6-418B-44E1-922C-5415270DBD3E}"/>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89004772-1F73-4F2D-B263-6698D9C78DD1}" type="slidenum">
              <a:rPr lang="de-DE" altLang="en-US" sz="1100" b="0" i="0">
                <a:solidFill>
                  <a:schemeClr val="tx1"/>
                </a:solidFill>
              </a:rPr>
              <a:pPr algn="r" eaLnBrk="1" hangingPunct="1"/>
              <a:t>12</a:t>
            </a:fld>
            <a:endParaRPr lang="de-DE" altLang="en-US" sz="1100" b="0" i="0">
              <a:solidFill>
                <a:schemeClr val="tx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lienbildplatzhalter 1">
            <a:extLst>
              <a:ext uri="{FF2B5EF4-FFF2-40B4-BE49-F238E27FC236}">
                <a16:creationId xmlns:a16="http://schemas.microsoft.com/office/drawing/2014/main" id="{E665B8AB-DD9C-4B4D-8529-6A675551806E}"/>
              </a:ext>
            </a:extLst>
          </p:cNvPr>
          <p:cNvSpPr>
            <a:spLocks noGrp="1" noRot="1" noChangeAspect="1" noTextEdit="1"/>
          </p:cNvSpPr>
          <p:nvPr>
            <p:ph type="sldImg"/>
          </p:nvPr>
        </p:nvSpPr>
        <p:spPr>
          <a:ln/>
        </p:spPr>
      </p:sp>
      <p:sp>
        <p:nvSpPr>
          <p:cNvPr id="72707" name="Notizenplatzhalter 2">
            <a:extLst>
              <a:ext uri="{FF2B5EF4-FFF2-40B4-BE49-F238E27FC236}">
                <a16:creationId xmlns:a16="http://schemas.microsoft.com/office/drawing/2014/main" id="{5FA125F1-54BC-4FA7-905C-229F55011FA2}"/>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2708" name="Foliennummernplatzhalter 3">
            <a:extLst>
              <a:ext uri="{FF2B5EF4-FFF2-40B4-BE49-F238E27FC236}">
                <a16:creationId xmlns:a16="http://schemas.microsoft.com/office/drawing/2014/main" id="{BED87314-F33D-496B-A667-626BD7071CD3}"/>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85380D39-73DB-4292-B9F8-4DCA0879DBA9}" type="slidenum">
              <a:rPr lang="de-DE" altLang="en-US" sz="1100" b="0" i="0">
                <a:solidFill>
                  <a:schemeClr val="tx1"/>
                </a:solidFill>
              </a:rPr>
              <a:pPr algn="r" eaLnBrk="1" hangingPunct="1"/>
              <a:t>13</a:t>
            </a:fld>
            <a:endParaRPr lang="de-DE" altLang="en-US" sz="1100" b="0" i="0">
              <a:solidFill>
                <a:schemeClr val="tx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Folienbildplatzhalter 1">
            <a:extLst>
              <a:ext uri="{FF2B5EF4-FFF2-40B4-BE49-F238E27FC236}">
                <a16:creationId xmlns:a16="http://schemas.microsoft.com/office/drawing/2014/main" id="{A66D933A-6749-42E1-96E2-36D8ADBD5B8A}"/>
              </a:ext>
            </a:extLst>
          </p:cNvPr>
          <p:cNvSpPr>
            <a:spLocks noGrp="1" noRot="1" noChangeAspect="1" noTextEdit="1"/>
          </p:cNvSpPr>
          <p:nvPr>
            <p:ph type="sldImg"/>
          </p:nvPr>
        </p:nvSpPr>
        <p:spPr>
          <a:ln/>
        </p:spPr>
      </p:sp>
      <p:sp>
        <p:nvSpPr>
          <p:cNvPr id="70659" name="Notizenplatzhalter 2">
            <a:extLst>
              <a:ext uri="{FF2B5EF4-FFF2-40B4-BE49-F238E27FC236}">
                <a16:creationId xmlns:a16="http://schemas.microsoft.com/office/drawing/2014/main" id="{FD8ECE36-0E1B-4EA5-A8D4-99030DFF7F65}"/>
              </a:ext>
            </a:extLst>
          </p:cNvPr>
          <p:cNvSpPr>
            <a:spLocks noGrp="1"/>
          </p:cNvSpPr>
          <p:nvPr>
            <p:ph type="body" idx="1"/>
          </p:nvPr>
        </p:nvSpPr>
        <p:spPr/>
        <p:txBody>
          <a:bodyPr/>
          <a:lstStyle/>
          <a:p>
            <a:pPr eaLnBrk="1" hangingPunct="1">
              <a:spcBef>
                <a:spcPct val="0"/>
              </a:spcBef>
            </a:pPr>
            <a:endParaRPr lang="en-US" altLang="en-US" sz="2600" b="1" i="1">
              <a:solidFill>
                <a:srgbClr val="003056"/>
              </a:solidFill>
              <a:latin typeface="Arial" panose="020B0604020202020204" pitchFamily="34" charset="0"/>
              <a:ea typeface="ＭＳ Ｐゴシック" panose="020B0600070205080204" pitchFamily="34" charset="-128"/>
              <a:cs typeface="Arial" panose="020B0604020202020204" pitchFamily="34" charset="0"/>
            </a:endParaRPr>
          </a:p>
        </p:txBody>
      </p:sp>
      <p:sp>
        <p:nvSpPr>
          <p:cNvPr id="70660" name="Foliennummernplatzhalter 3">
            <a:extLst>
              <a:ext uri="{FF2B5EF4-FFF2-40B4-BE49-F238E27FC236}">
                <a16:creationId xmlns:a16="http://schemas.microsoft.com/office/drawing/2014/main" id="{763CEBE1-7E1F-4EAA-8C6D-8253C3C7DE1C}"/>
              </a:ext>
            </a:extLst>
          </p:cNvPr>
          <p:cNvSpPr txBox="1">
            <a:spLocks noGrp="1"/>
          </p:cNvSpPr>
          <p:nvPr/>
        </p:nvSpPr>
        <p:spPr bwMode="auto">
          <a:xfrm>
            <a:off x="3767138" y="9293225"/>
            <a:ext cx="2879725" cy="48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23" tIns="45211" rIns="90423" bIns="45211" anchor="b"/>
          <a:lstStyle>
            <a:lvl1pPr defTabSz="903288" eaLnBrk="0" hangingPunct="0">
              <a:defRPr sz="2600" b="1" i="1">
                <a:solidFill>
                  <a:srgbClr val="003056"/>
                </a:solidFill>
                <a:latin typeface="Arial" panose="020B0604020202020204" pitchFamily="34" charset="0"/>
                <a:ea typeface="ＭＳ Ｐゴシック" panose="020B0600070205080204" pitchFamily="34" charset="-128"/>
              </a:defRPr>
            </a:lvl1pPr>
            <a:lvl2pPr marL="704850" indent="-271463" defTabSz="903288" eaLnBrk="0" hangingPunct="0">
              <a:defRPr sz="2600" b="1" i="1">
                <a:solidFill>
                  <a:srgbClr val="003056"/>
                </a:solidFill>
                <a:latin typeface="Arial" panose="020B0604020202020204" pitchFamily="34" charset="0"/>
                <a:ea typeface="ＭＳ Ｐゴシック" panose="020B0600070205080204" pitchFamily="34" charset="-128"/>
              </a:defRPr>
            </a:lvl2pPr>
            <a:lvl3pPr marL="1081088"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3pPr>
            <a:lvl4pPr marL="1514475" indent="-214313" defTabSz="903288" eaLnBrk="0" hangingPunct="0">
              <a:defRPr sz="2600" b="1" i="1">
                <a:solidFill>
                  <a:srgbClr val="003056"/>
                </a:solidFill>
                <a:latin typeface="Arial" panose="020B0604020202020204" pitchFamily="34" charset="0"/>
                <a:ea typeface="ＭＳ Ｐゴシック" panose="020B0600070205080204" pitchFamily="34" charset="-128"/>
              </a:defRPr>
            </a:lvl4pPr>
            <a:lvl5pPr marL="1949450" indent="-215900" defTabSz="903288" eaLnBrk="0" hangingPunct="0">
              <a:defRPr sz="2600" b="1" i="1">
                <a:solidFill>
                  <a:srgbClr val="003056"/>
                </a:solidFill>
                <a:latin typeface="Arial" panose="020B0604020202020204" pitchFamily="34" charset="0"/>
                <a:ea typeface="ＭＳ Ｐゴシック" panose="020B0600070205080204" pitchFamily="34" charset="-128"/>
              </a:defRPr>
            </a:lvl5pPr>
            <a:lvl6pPr marL="24066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8638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3210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778250" indent="-215900" defTabSz="903288"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r" eaLnBrk="1" hangingPunct="1"/>
            <a:fld id="{048772E5-6830-42A2-B71A-719A7A5484AC}" type="slidenum">
              <a:rPr lang="de-DE" altLang="en-US" sz="1100" b="0" i="0">
                <a:solidFill>
                  <a:schemeClr val="tx1"/>
                </a:solidFill>
              </a:rPr>
              <a:pPr algn="r" eaLnBrk="1" hangingPunct="1"/>
              <a:t>14</a:t>
            </a:fld>
            <a:endParaRPr lang="de-DE" altLang="en-US" sz="1100" b="0" i="0">
              <a:solidFill>
                <a:schemeClr val="tx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Line 20">
            <a:extLst>
              <a:ext uri="{FF2B5EF4-FFF2-40B4-BE49-F238E27FC236}">
                <a16:creationId xmlns:a16="http://schemas.microsoft.com/office/drawing/2014/main" id="{C288A984-C372-438B-877D-A77471A8013A}"/>
              </a:ext>
            </a:extLst>
          </p:cNvPr>
          <p:cNvSpPr>
            <a:spLocks noChangeShapeType="1"/>
          </p:cNvSpPr>
          <p:nvPr userDrawn="1"/>
        </p:nvSpPr>
        <p:spPr bwMode="auto">
          <a:xfrm>
            <a:off x="0"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3" name="Oval 19">
            <a:extLst>
              <a:ext uri="{FF2B5EF4-FFF2-40B4-BE49-F238E27FC236}">
                <a16:creationId xmlns:a16="http://schemas.microsoft.com/office/drawing/2014/main" id="{B5DE9E59-5887-4903-BAD3-6CB84B02D438}"/>
              </a:ext>
            </a:extLst>
          </p:cNvPr>
          <p:cNvSpPr>
            <a:spLocks noChangeArrowheads="1"/>
          </p:cNvSpPr>
          <p:nvPr userDrawn="1"/>
        </p:nvSpPr>
        <p:spPr bwMode="auto">
          <a:xfrm>
            <a:off x="10026650" y="6877050"/>
            <a:ext cx="288925" cy="288925"/>
          </a:xfrm>
          <a:prstGeom prst="ellipse">
            <a:avLst/>
          </a:prstGeom>
          <a:solidFill>
            <a:srgbClr val="009E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9569" tIns="49785" rIns="99569" bIns="49785" anchor="ct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 name="Text Box 5">
            <a:extLst>
              <a:ext uri="{FF2B5EF4-FFF2-40B4-BE49-F238E27FC236}">
                <a16:creationId xmlns:a16="http://schemas.microsoft.com/office/drawing/2014/main" id="{61299EE5-4C9E-4A75-B1E8-681B85EEDA54}"/>
              </a:ext>
            </a:extLst>
          </p:cNvPr>
          <p:cNvSpPr txBox="1">
            <a:spLocks noChangeArrowheads="1"/>
          </p:cNvSpPr>
          <p:nvPr userDrawn="1"/>
        </p:nvSpPr>
        <p:spPr bwMode="auto">
          <a:xfrm>
            <a:off x="9917113" y="6877050"/>
            <a:ext cx="504825" cy="457200"/>
          </a:xfrm>
          <a:prstGeom prst="rect">
            <a:avLst/>
          </a:prstGeom>
          <a:noFill/>
          <a:ln>
            <a:noFill/>
          </a:ln>
          <a:extLst/>
        </p:spPr>
        <p:txBody>
          <a:bodyPr>
            <a:spAutoFit/>
          </a:bodyPr>
          <a:lstStyle>
            <a:lvl1pPr defTabSz="995363"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defTabSz="995363"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fld id="{DB6D3D1E-2F7C-4331-96EB-3DF980B440E4}" type="slidenum">
              <a:rPr lang="de-DE" altLang="en-US" sz="1200" i="0">
                <a:solidFill>
                  <a:schemeClr val="bg1"/>
                </a:solidFill>
                <a:latin typeface="Verdana" panose="020B0604030504040204" pitchFamily="34" charset="0"/>
              </a:rPr>
              <a:pPr algn="ctr" eaLnBrk="1" hangingPunct="1"/>
              <a:t>‹Nr.›</a:t>
            </a:fld>
            <a:endParaRPr lang="de-DE" altLang="en-US" sz="1200" i="0">
              <a:solidFill>
                <a:schemeClr val="bg1"/>
              </a:solidFill>
              <a:latin typeface="Verdana" panose="020B0604030504040204" pitchFamily="34" charset="0"/>
            </a:endParaRPr>
          </a:p>
        </p:txBody>
      </p:sp>
      <p:pic>
        <p:nvPicPr>
          <p:cNvPr id="5" name="Picture 21" descr="CiS-Signet_kompakt_kl_sRGB">
            <a:extLst>
              <a:ext uri="{FF2B5EF4-FFF2-40B4-BE49-F238E27FC236}">
                <a16:creationId xmlns:a16="http://schemas.microsoft.com/office/drawing/2014/main" id="{5BFF4650-5DFE-4629-8015-099932A225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4488" y="25400"/>
            <a:ext cx="10795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20">
            <a:extLst>
              <a:ext uri="{FF2B5EF4-FFF2-40B4-BE49-F238E27FC236}">
                <a16:creationId xmlns:a16="http://schemas.microsoft.com/office/drawing/2014/main" id="{07F2B833-84A9-49F9-98AA-EF3023B79DEB}"/>
              </a:ext>
            </a:extLst>
          </p:cNvPr>
          <p:cNvSpPr>
            <a:spLocks noChangeShapeType="1"/>
          </p:cNvSpPr>
          <p:nvPr userDrawn="1"/>
        </p:nvSpPr>
        <p:spPr bwMode="auto">
          <a:xfrm>
            <a:off x="0"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7" name="Line 20">
            <a:extLst>
              <a:ext uri="{FF2B5EF4-FFF2-40B4-BE49-F238E27FC236}">
                <a16:creationId xmlns:a16="http://schemas.microsoft.com/office/drawing/2014/main" id="{128B7B9F-303D-4965-B0D4-2EA7BDC259D8}"/>
              </a:ext>
            </a:extLst>
          </p:cNvPr>
          <p:cNvSpPr>
            <a:spLocks noChangeShapeType="1"/>
          </p:cNvSpPr>
          <p:nvPr userDrawn="1"/>
        </p:nvSpPr>
        <p:spPr bwMode="auto">
          <a:xfrm>
            <a:off x="-33338"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8" name="Rectangle 9">
            <a:extLst>
              <a:ext uri="{FF2B5EF4-FFF2-40B4-BE49-F238E27FC236}">
                <a16:creationId xmlns:a16="http://schemas.microsoft.com/office/drawing/2014/main" id="{4E3D41BF-4CE0-439F-BC22-509CF0D8E1E4}"/>
              </a:ext>
            </a:extLst>
          </p:cNvPr>
          <p:cNvSpPr>
            <a:spLocks noGrp="1" noChangeArrowheads="1"/>
          </p:cNvSpPr>
          <p:nvPr>
            <p:ph type="sldNum" sz="quarter" idx="10"/>
          </p:nvPr>
        </p:nvSpPr>
        <p:spPr bwMode="auto">
          <a:xfrm>
            <a:off x="7662863" y="6884988"/>
            <a:ext cx="2495550" cy="525462"/>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1" i="1">
                <a:latin typeface="Arial" charset="0"/>
                <a:cs typeface="Arial" charset="0"/>
              </a:defRPr>
            </a:lvl1pPr>
          </a:lstStyle>
          <a:p>
            <a:pPr>
              <a:defRPr/>
            </a:pPr>
            <a:endParaRPr lang="de-DE"/>
          </a:p>
        </p:txBody>
      </p:sp>
      <p:sp>
        <p:nvSpPr>
          <p:cNvPr id="9" name="Rectangle 25">
            <a:extLst>
              <a:ext uri="{FF2B5EF4-FFF2-40B4-BE49-F238E27FC236}">
                <a16:creationId xmlns:a16="http://schemas.microsoft.com/office/drawing/2014/main" id="{A478DAB4-F080-4BF9-9669-400E9A0061EE}"/>
              </a:ext>
            </a:extLst>
          </p:cNvPr>
          <p:cNvSpPr>
            <a:spLocks noGrp="1" noChangeArrowheads="1"/>
          </p:cNvSpPr>
          <p:nvPr>
            <p:ph type="ftr" sz="quarter" idx="11"/>
          </p:nvPr>
        </p:nvSpPr>
        <p:spPr>
          <a:xfrm>
            <a:off x="593725" y="7072313"/>
            <a:ext cx="9577388" cy="525462"/>
          </a:xfrm>
        </p:spPr>
        <p:txBody>
          <a:bodyPr/>
          <a:lstStyle>
            <a:lvl1pPr algn="ctr">
              <a:defRPr sz="1400" dirty="0" smtClean="0"/>
            </a:lvl1pPr>
          </a:lstStyle>
          <a:p>
            <a:pPr>
              <a:defRPr/>
            </a:pPr>
            <a:r>
              <a:rPr lang="en-US"/>
              <a:t>© </a:t>
            </a:r>
            <a:r>
              <a:rPr lang="en-US" err="1"/>
              <a:t>CiS</a:t>
            </a:r>
            <a:r>
              <a:rPr lang="en-US"/>
              <a:t> Research Institute, 2014</a:t>
            </a:r>
            <a:endParaRPr lang="de-DE"/>
          </a:p>
        </p:txBody>
      </p:sp>
    </p:spTree>
    <p:extLst>
      <p:ext uri="{BB962C8B-B14F-4D97-AF65-F5344CB8AC3E}">
        <p14:creationId xmlns:p14="http://schemas.microsoft.com/office/powerpoint/2010/main" val="3596895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4" name="Line 20">
            <a:extLst>
              <a:ext uri="{FF2B5EF4-FFF2-40B4-BE49-F238E27FC236}">
                <a16:creationId xmlns:a16="http://schemas.microsoft.com/office/drawing/2014/main" id="{647AFD4F-725E-4B48-B643-73FD1C691083}"/>
              </a:ext>
            </a:extLst>
          </p:cNvPr>
          <p:cNvSpPr>
            <a:spLocks noChangeShapeType="1"/>
          </p:cNvSpPr>
          <p:nvPr userDrawn="1"/>
        </p:nvSpPr>
        <p:spPr bwMode="auto">
          <a:xfrm>
            <a:off x="0"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5" name="Oval 19">
            <a:extLst>
              <a:ext uri="{FF2B5EF4-FFF2-40B4-BE49-F238E27FC236}">
                <a16:creationId xmlns:a16="http://schemas.microsoft.com/office/drawing/2014/main" id="{B53259F4-F3EE-4B87-AD0C-CCBD252BC4E0}"/>
              </a:ext>
            </a:extLst>
          </p:cNvPr>
          <p:cNvSpPr>
            <a:spLocks noChangeArrowheads="1"/>
          </p:cNvSpPr>
          <p:nvPr userDrawn="1"/>
        </p:nvSpPr>
        <p:spPr bwMode="auto">
          <a:xfrm>
            <a:off x="10026650" y="6877050"/>
            <a:ext cx="288925" cy="288925"/>
          </a:xfrm>
          <a:prstGeom prst="ellipse">
            <a:avLst/>
          </a:prstGeom>
          <a:solidFill>
            <a:srgbClr val="009E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9569" tIns="49785" rIns="99569" bIns="49785" anchor="ct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6" name="Text Box 5">
            <a:extLst>
              <a:ext uri="{FF2B5EF4-FFF2-40B4-BE49-F238E27FC236}">
                <a16:creationId xmlns:a16="http://schemas.microsoft.com/office/drawing/2014/main" id="{F2353B66-B9FB-4218-9CED-D7A5B08088E8}"/>
              </a:ext>
            </a:extLst>
          </p:cNvPr>
          <p:cNvSpPr txBox="1">
            <a:spLocks noChangeArrowheads="1"/>
          </p:cNvSpPr>
          <p:nvPr userDrawn="1"/>
        </p:nvSpPr>
        <p:spPr bwMode="auto">
          <a:xfrm>
            <a:off x="9917113" y="6877050"/>
            <a:ext cx="504825" cy="457200"/>
          </a:xfrm>
          <a:prstGeom prst="rect">
            <a:avLst/>
          </a:prstGeom>
          <a:noFill/>
          <a:ln>
            <a:noFill/>
          </a:ln>
          <a:extLst/>
        </p:spPr>
        <p:txBody>
          <a:bodyPr>
            <a:spAutoFit/>
          </a:bodyPr>
          <a:lstStyle>
            <a:lvl1pPr defTabSz="995363"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defTabSz="995363"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fld id="{16EFACEC-1BFD-46F9-A1F7-CFCC3710E660}" type="slidenum">
              <a:rPr lang="de-DE" altLang="en-US" sz="1200" i="0">
                <a:solidFill>
                  <a:schemeClr val="bg1"/>
                </a:solidFill>
                <a:latin typeface="Verdana" panose="020B0604030504040204" pitchFamily="34" charset="0"/>
              </a:rPr>
              <a:pPr algn="ctr" eaLnBrk="1" hangingPunct="1"/>
              <a:t>‹Nr.›</a:t>
            </a:fld>
            <a:endParaRPr lang="de-DE" altLang="en-US" sz="1200" i="0">
              <a:solidFill>
                <a:schemeClr val="bg1"/>
              </a:solidFill>
              <a:latin typeface="Verdana" panose="020B0604030504040204" pitchFamily="34" charset="0"/>
            </a:endParaRPr>
          </a:p>
        </p:txBody>
      </p:sp>
      <p:pic>
        <p:nvPicPr>
          <p:cNvPr id="7" name="Picture 21" descr="CiS-Signet_kompakt_kl_sRGB">
            <a:extLst>
              <a:ext uri="{FF2B5EF4-FFF2-40B4-BE49-F238E27FC236}">
                <a16:creationId xmlns:a16="http://schemas.microsoft.com/office/drawing/2014/main" id="{33512E79-AAE2-4988-8EB3-0E3433B43D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4488" y="25400"/>
            <a:ext cx="10795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20">
            <a:extLst>
              <a:ext uri="{FF2B5EF4-FFF2-40B4-BE49-F238E27FC236}">
                <a16:creationId xmlns:a16="http://schemas.microsoft.com/office/drawing/2014/main" id="{5DF5FF79-F696-4640-9451-841A0992595B}"/>
              </a:ext>
            </a:extLst>
          </p:cNvPr>
          <p:cNvSpPr>
            <a:spLocks noChangeShapeType="1"/>
          </p:cNvSpPr>
          <p:nvPr userDrawn="1"/>
        </p:nvSpPr>
        <p:spPr bwMode="auto">
          <a:xfrm>
            <a:off x="0"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9" name="Line 20">
            <a:extLst>
              <a:ext uri="{FF2B5EF4-FFF2-40B4-BE49-F238E27FC236}">
                <a16:creationId xmlns:a16="http://schemas.microsoft.com/office/drawing/2014/main" id="{9530AD4F-D360-4F07-8C8C-EFC01A5E5F49}"/>
              </a:ext>
            </a:extLst>
          </p:cNvPr>
          <p:cNvSpPr>
            <a:spLocks noChangeShapeType="1"/>
          </p:cNvSpPr>
          <p:nvPr userDrawn="1"/>
        </p:nvSpPr>
        <p:spPr bwMode="auto">
          <a:xfrm>
            <a:off x="-33338"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10" name="Rectangle 25">
            <a:extLst>
              <a:ext uri="{FF2B5EF4-FFF2-40B4-BE49-F238E27FC236}">
                <a16:creationId xmlns:a16="http://schemas.microsoft.com/office/drawing/2014/main" id="{0784CC95-86B2-4B0B-A75F-6AE8C1D29ADD}"/>
              </a:ext>
            </a:extLst>
          </p:cNvPr>
          <p:cNvSpPr>
            <a:spLocks noGrp="1" noChangeArrowheads="1"/>
          </p:cNvSpPr>
          <p:nvPr>
            <p:ph type="ftr" sz="quarter" idx="10"/>
          </p:nvPr>
        </p:nvSpPr>
        <p:spPr/>
        <p:txBody>
          <a:bodyPr/>
          <a:lstStyle>
            <a:lvl1pPr algn="ctr">
              <a:defRPr dirty="0" smtClean="0"/>
            </a:lvl1pPr>
          </a:lstStyle>
          <a:p>
            <a:pPr>
              <a:defRPr/>
            </a:pPr>
            <a:r>
              <a:rPr lang="en-US"/>
              <a:t>© </a:t>
            </a:r>
            <a:r>
              <a:rPr lang="en-US" err="1"/>
              <a:t>CiS</a:t>
            </a:r>
            <a:r>
              <a:rPr lang="en-US"/>
              <a:t> Research Institute, 2014</a:t>
            </a:r>
            <a:endParaRPr lang="de-DE"/>
          </a:p>
        </p:txBody>
      </p:sp>
    </p:spTree>
    <p:extLst>
      <p:ext uri="{BB962C8B-B14F-4D97-AF65-F5344CB8AC3E}">
        <p14:creationId xmlns:p14="http://schemas.microsoft.com/office/powerpoint/2010/main" val="1891333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3" name="Line 20">
            <a:extLst>
              <a:ext uri="{FF2B5EF4-FFF2-40B4-BE49-F238E27FC236}">
                <a16:creationId xmlns:a16="http://schemas.microsoft.com/office/drawing/2014/main" id="{A7EB3CD7-EEBE-4396-BCA3-FBCFEA58E720}"/>
              </a:ext>
            </a:extLst>
          </p:cNvPr>
          <p:cNvSpPr>
            <a:spLocks noChangeShapeType="1"/>
          </p:cNvSpPr>
          <p:nvPr userDrawn="1"/>
        </p:nvSpPr>
        <p:spPr bwMode="auto">
          <a:xfrm>
            <a:off x="0"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4" name="Oval 19">
            <a:extLst>
              <a:ext uri="{FF2B5EF4-FFF2-40B4-BE49-F238E27FC236}">
                <a16:creationId xmlns:a16="http://schemas.microsoft.com/office/drawing/2014/main" id="{DEA1DAD1-533F-44D1-B056-17155009A021}"/>
              </a:ext>
            </a:extLst>
          </p:cNvPr>
          <p:cNvSpPr>
            <a:spLocks noChangeArrowheads="1"/>
          </p:cNvSpPr>
          <p:nvPr userDrawn="1"/>
        </p:nvSpPr>
        <p:spPr bwMode="auto">
          <a:xfrm>
            <a:off x="10026650" y="6877050"/>
            <a:ext cx="288925" cy="288925"/>
          </a:xfrm>
          <a:prstGeom prst="ellipse">
            <a:avLst/>
          </a:prstGeom>
          <a:solidFill>
            <a:srgbClr val="009E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9569" tIns="49785" rIns="99569" bIns="49785" anchor="ct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5" name="Text Box 5">
            <a:extLst>
              <a:ext uri="{FF2B5EF4-FFF2-40B4-BE49-F238E27FC236}">
                <a16:creationId xmlns:a16="http://schemas.microsoft.com/office/drawing/2014/main" id="{16438F7E-2301-4AD6-A20C-6E3DAA0BBCBA}"/>
              </a:ext>
            </a:extLst>
          </p:cNvPr>
          <p:cNvSpPr txBox="1">
            <a:spLocks noChangeArrowheads="1"/>
          </p:cNvSpPr>
          <p:nvPr userDrawn="1"/>
        </p:nvSpPr>
        <p:spPr bwMode="auto">
          <a:xfrm>
            <a:off x="9917113" y="6877050"/>
            <a:ext cx="504825" cy="457200"/>
          </a:xfrm>
          <a:prstGeom prst="rect">
            <a:avLst/>
          </a:prstGeom>
          <a:noFill/>
          <a:ln>
            <a:noFill/>
          </a:ln>
          <a:extLst/>
        </p:spPr>
        <p:txBody>
          <a:bodyPr>
            <a:spAutoFit/>
          </a:bodyPr>
          <a:lstStyle>
            <a:lvl1pPr defTabSz="995363"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defTabSz="995363"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fld id="{370A9EA8-ADF0-4C3D-BD36-9E45F0B713E0}" type="slidenum">
              <a:rPr lang="de-DE" altLang="en-US" sz="1200" i="0">
                <a:solidFill>
                  <a:schemeClr val="bg1"/>
                </a:solidFill>
                <a:latin typeface="Verdana" panose="020B0604030504040204" pitchFamily="34" charset="0"/>
              </a:rPr>
              <a:pPr algn="ctr" eaLnBrk="1" hangingPunct="1"/>
              <a:t>‹Nr.›</a:t>
            </a:fld>
            <a:endParaRPr lang="de-DE" altLang="en-US" sz="1200" i="0">
              <a:solidFill>
                <a:schemeClr val="bg1"/>
              </a:solidFill>
              <a:latin typeface="Verdana" panose="020B0604030504040204" pitchFamily="34" charset="0"/>
            </a:endParaRPr>
          </a:p>
        </p:txBody>
      </p:sp>
      <p:pic>
        <p:nvPicPr>
          <p:cNvPr id="6" name="Picture 21" descr="CiS-Signet_kompakt_kl_sRGB">
            <a:extLst>
              <a:ext uri="{FF2B5EF4-FFF2-40B4-BE49-F238E27FC236}">
                <a16:creationId xmlns:a16="http://schemas.microsoft.com/office/drawing/2014/main" id="{560EC8C9-6C65-4692-A583-3DD6AF2569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34488" y="25400"/>
            <a:ext cx="1079500"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20">
            <a:extLst>
              <a:ext uri="{FF2B5EF4-FFF2-40B4-BE49-F238E27FC236}">
                <a16:creationId xmlns:a16="http://schemas.microsoft.com/office/drawing/2014/main" id="{0B956EF1-BAC8-4EAD-A6D6-CC8CC73C7206}"/>
              </a:ext>
            </a:extLst>
          </p:cNvPr>
          <p:cNvSpPr>
            <a:spLocks noChangeShapeType="1"/>
          </p:cNvSpPr>
          <p:nvPr userDrawn="1"/>
        </p:nvSpPr>
        <p:spPr bwMode="auto">
          <a:xfrm>
            <a:off x="0"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8" name="Line 20">
            <a:extLst>
              <a:ext uri="{FF2B5EF4-FFF2-40B4-BE49-F238E27FC236}">
                <a16:creationId xmlns:a16="http://schemas.microsoft.com/office/drawing/2014/main" id="{6286E446-0745-4905-BB19-CFBB34BA7415}"/>
              </a:ext>
            </a:extLst>
          </p:cNvPr>
          <p:cNvSpPr>
            <a:spLocks noChangeShapeType="1"/>
          </p:cNvSpPr>
          <p:nvPr userDrawn="1"/>
        </p:nvSpPr>
        <p:spPr bwMode="auto">
          <a:xfrm>
            <a:off x="-33338"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2" name="Titel 1"/>
          <p:cNvSpPr>
            <a:spLocks noGrp="1"/>
          </p:cNvSpPr>
          <p:nvPr>
            <p:ph type="title"/>
          </p:nvPr>
        </p:nvSpPr>
        <p:spPr/>
        <p:txBody>
          <a:bodyPr/>
          <a:lstStyle/>
          <a:p>
            <a:r>
              <a:rPr lang="de-DE"/>
              <a:t>Titelmasterformat durch Klicken bearbeiten</a:t>
            </a:r>
            <a:endParaRPr lang="en-US"/>
          </a:p>
        </p:txBody>
      </p:sp>
      <p:sp>
        <p:nvSpPr>
          <p:cNvPr id="9" name="Rectangle 25">
            <a:extLst>
              <a:ext uri="{FF2B5EF4-FFF2-40B4-BE49-F238E27FC236}">
                <a16:creationId xmlns:a16="http://schemas.microsoft.com/office/drawing/2014/main" id="{2C780C38-FFA1-4DA1-B7D5-25368EA72F44}"/>
              </a:ext>
            </a:extLst>
          </p:cNvPr>
          <p:cNvSpPr>
            <a:spLocks noGrp="1" noChangeArrowheads="1"/>
          </p:cNvSpPr>
          <p:nvPr>
            <p:ph type="ftr" sz="quarter" idx="10"/>
          </p:nvPr>
        </p:nvSpPr>
        <p:spPr/>
        <p:txBody>
          <a:bodyPr/>
          <a:lstStyle>
            <a:lvl1pPr algn="ctr">
              <a:defRPr dirty="0" smtClean="0"/>
            </a:lvl1pPr>
          </a:lstStyle>
          <a:p>
            <a:pPr>
              <a:defRPr/>
            </a:pPr>
            <a:r>
              <a:rPr lang="en-US"/>
              <a:t>© </a:t>
            </a:r>
            <a:r>
              <a:rPr lang="en-US" err="1"/>
              <a:t>CiS</a:t>
            </a:r>
            <a:r>
              <a:rPr lang="en-US"/>
              <a:t> Research Institute, 2014</a:t>
            </a:r>
            <a:endParaRPr lang="de-DE"/>
          </a:p>
        </p:txBody>
      </p:sp>
    </p:spTree>
    <p:extLst>
      <p:ext uri="{BB962C8B-B14F-4D97-AF65-F5344CB8AC3E}">
        <p14:creationId xmlns:p14="http://schemas.microsoft.com/office/powerpoint/2010/main" val="3798806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Line 20">
            <a:extLst>
              <a:ext uri="{FF2B5EF4-FFF2-40B4-BE49-F238E27FC236}">
                <a16:creationId xmlns:a16="http://schemas.microsoft.com/office/drawing/2014/main" id="{6DCD2C57-E986-4DBF-BC52-E9D6DFA4DC3D}"/>
              </a:ext>
            </a:extLst>
          </p:cNvPr>
          <p:cNvSpPr>
            <a:spLocks noChangeShapeType="1"/>
          </p:cNvSpPr>
          <p:nvPr userDrawn="1"/>
        </p:nvSpPr>
        <p:spPr bwMode="auto">
          <a:xfrm>
            <a:off x="0"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3" name="Oval 19">
            <a:extLst>
              <a:ext uri="{FF2B5EF4-FFF2-40B4-BE49-F238E27FC236}">
                <a16:creationId xmlns:a16="http://schemas.microsoft.com/office/drawing/2014/main" id="{5D76939F-B873-4EA3-B240-7C2EA9EB9BC7}"/>
              </a:ext>
            </a:extLst>
          </p:cNvPr>
          <p:cNvSpPr>
            <a:spLocks noChangeArrowheads="1"/>
          </p:cNvSpPr>
          <p:nvPr userDrawn="1"/>
        </p:nvSpPr>
        <p:spPr bwMode="auto">
          <a:xfrm>
            <a:off x="10026650" y="6877050"/>
            <a:ext cx="288925" cy="288925"/>
          </a:xfrm>
          <a:prstGeom prst="ellipse">
            <a:avLst/>
          </a:prstGeom>
          <a:solidFill>
            <a:srgbClr val="009EE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9569" tIns="49785" rIns="99569" bIns="49785" anchor="ct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4" name="Text Box 5">
            <a:extLst>
              <a:ext uri="{FF2B5EF4-FFF2-40B4-BE49-F238E27FC236}">
                <a16:creationId xmlns:a16="http://schemas.microsoft.com/office/drawing/2014/main" id="{0F178CA9-19C8-4915-8FEB-409BEAE820B3}"/>
              </a:ext>
            </a:extLst>
          </p:cNvPr>
          <p:cNvSpPr txBox="1">
            <a:spLocks noChangeArrowheads="1"/>
          </p:cNvSpPr>
          <p:nvPr userDrawn="1"/>
        </p:nvSpPr>
        <p:spPr bwMode="auto">
          <a:xfrm>
            <a:off x="9917113" y="6877050"/>
            <a:ext cx="504825" cy="457200"/>
          </a:xfrm>
          <a:prstGeom prst="rect">
            <a:avLst/>
          </a:prstGeom>
          <a:noFill/>
          <a:ln>
            <a:noFill/>
          </a:ln>
          <a:extLst/>
        </p:spPr>
        <p:txBody>
          <a:bodyPr>
            <a:spAutoFit/>
          </a:bodyPr>
          <a:lstStyle>
            <a:lvl1pPr defTabSz="995363"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defTabSz="995363"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fld id="{91EBD1FB-A69A-4831-8B69-EBB385D1E24F}" type="slidenum">
              <a:rPr lang="de-DE" altLang="en-US" sz="1200" i="0">
                <a:solidFill>
                  <a:schemeClr val="bg1"/>
                </a:solidFill>
                <a:latin typeface="Verdana" panose="020B0604030504040204" pitchFamily="34" charset="0"/>
              </a:rPr>
              <a:pPr algn="ctr" eaLnBrk="1" hangingPunct="1"/>
              <a:t>‹Nr.›</a:t>
            </a:fld>
            <a:endParaRPr lang="de-DE" altLang="en-US" sz="1200" i="0">
              <a:solidFill>
                <a:schemeClr val="bg1"/>
              </a:solidFill>
              <a:latin typeface="Verdana" panose="020B0604030504040204" pitchFamily="34" charset="0"/>
            </a:endParaRPr>
          </a:p>
        </p:txBody>
      </p:sp>
      <p:sp>
        <p:nvSpPr>
          <p:cNvPr id="5" name="Line 20">
            <a:extLst>
              <a:ext uri="{FF2B5EF4-FFF2-40B4-BE49-F238E27FC236}">
                <a16:creationId xmlns:a16="http://schemas.microsoft.com/office/drawing/2014/main" id="{C847060B-244C-40E2-86EE-AF8D871C8D15}"/>
              </a:ext>
            </a:extLst>
          </p:cNvPr>
          <p:cNvSpPr>
            <a:spLocks noChangeShapeType="1"/>
          </p:cNvSpPr>
          <p:nvPr userDrawn="1"/>
        </p:nvSpPr>
        <p:spPr bwMode="auto">
          <a:xfrm>
            <a:off x="0"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6" name="Line 20">
            <a:extLst>
              <a:ext uri="{FF2B5EF4-FFF2-40B4-BE49-F238E27FC236}">
                <a16:creationId xmlns:a16="http://schemas.microsoft.com/office/drawing/2014/main" id="{EC964990-5411-4562-877C-15E7ADC53105}"/>
              </a:ext>
            </a:extLst>
          </p:cNvPr>
          <p:cNvSpPr>
            <a:spLocks noChangeShapeType="1"/>
          </p:cNvSpPr>
          <p:nvPr userDrawn="1"/>
        </p:nvSpPr>
        <p:spPr bwMode="auto">
          <a:xfrm>
            <a:off x="-33338" y="7011988"/>
            <a:ext cx="10101263"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7" name="Rectangle 3">
            <a:extLst>
              <a:ext uri="{FF2B5EF4-FFF2-40B4-BE49-F238E27FC236}">
                <a16:creationId xmlns:a16="http://schemas.microsoft.com/office/drawing/2014/main" id="{67428FFA-B889-4981-9537-211C3AC2EDDF}"/>
              </a:ext>
            </a:extLst>
          </p:cNvPr>
          <p:cNvSpPr>
            <a:spLocks noChangeArrowheads="1"/>
          </p:cNvSpPr>
          <p:nvPr userDrawn="1"/>
        </p:nvSpPr>
        <p:spPr bwMode="auto">
          <a:xfrm>
            <a:off x="738188" y="5724525"/>
            <a:ext cx="930592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r>
              <a:rPr lang="de-DE" altLang="en-US" b="0">
                <a:solidFill>
                  <a:srgbClr val="009EE0"/>
                </a:solidFill>
                <a:latin typeface="Verdana" panose="020B0604030504040204" pitchFamily="34" charset="0"/>
              </a:rPr>
              <a:t>CiS Research Institute </a:t>
            </a:r>
            <a:br>
              <a:rPr lang="de-DE" altLang="en-US" b="0">
                <a:solidFill>
                  <a:srgbClr val="009EE0"/>
                </a:solidFill>
                <a:latin typeface="Verdana" panose="020B0604030504040204" pitchFamily="34" charset="0"/>
              </a:rPr>
            </a:br>
            <a:r>
              <a:rPr lang="de-DE" altLang="en-US" b="0">
                <a:solidFill>
                  <a:srgbClr val="009EE0"/>
                </a:solidFill>
                <a:latin typeface="Verdana" panose="020B0604030504040204" pitchFamily="34" charset="0"/>
              </a:rPr>
              <a:t>for Microsensor Systems and Photovoltaics</a:t>
            </a:r>
          </a:p>
        </p:txBody>
      </p:sp>
      <p:sp>
        <p:nvSpPr>
          <p:cNvPr id="8" name="Rectangle 4">
            <a:extLst>
              <a:ext uri="{FF2B5EF4-FFF2-40B4-BE49-F238E27FC236}">
                <a16:creationId xmlns:a16="http://schemas.microsoft.com/office/drawing/2014/main" id="{B5E36B87-A3E5-4FE7-9240-B9581F81F485}"/>
              </a:ext>
            </a:extLst>
          </p:cNvPr>
          <p:cNvSpPr>
            <a:spLocks noChangeArrowheads="1"/>
          </p:cNvSpPr>
          <p:nvPr userDrawn="1"/>
        </p:nvSpPr>
        <p:spPr bwMode="auto">
          <a:xfrm>
            <a:off x="750888" y="6453188"/>
            <a:ext cx="9359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nSpc>
                <a:spcPct val="140000"/>
              </a:lnSpc>
            </a:pPr>
            <a:r>
              <a:rPr lang="de-DE" altLang="en-US" sz="1600" b="0">
                <a:solidFill>
                  <a:srgbClr val="009EE0"/>
                </a:solidFill>
                <a:latin typeface="Verdana" panose="020B0604030504040204" pitchFamily="34" charset="0"/>
              </a:rPr>
              <a:t>General presentation</a:t>
            </a:r>
            <a:r>
              <a:rPr lang="de-DE" altLang="en-US" sz="1200" b="0" i="0">
                <a:latin typeface="Verdana" panose="020B0604030504040204" pitchFamily="34" charset="0"/>
              </a:rPr>
              <a:t> </a:t>
            </a:r>
            <a:r>
              <a:rPr lang="de-DE" altLang="en-US" sz="1600" b="0">
                <a:solidFill>
                  <a:srgbClr val="009EE0"/>
                </a:solidFill>
                <a:latin typeface="Verdana" panose="020B0604030504040204" pitchFamily="34" charset="0"/>
              </a:rPr>
              <a:t>of the Institute</a:t>
            </a:r>
          </a:p>
        </p:txBody>
      </p:sp>
      <p:pic>
        <p:nvPicPr>
          <p:cNvPr id="9" name="Picture 9" descr="CiS-Signet_Komplett_Color_1200dpi transparent weiss">
            <a:extLst>
              <a:ext uri="{FF2B5EF4-FFF2-40B4-BE49-F238E27FC236}">
                <a16:creationId xmlns:a16="http://schemas.microsoft.com/office/drawing/2014/main" id="{A774EEB9-9EC9-4540-B733-16E161E82F2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426200" y="180975"/>
            <a:ext cx="3814763"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E354E694-02AE-44AF-97E0-A218AD27931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08013" y="1331913"/>
            <a:ext cx="9477375"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25">
            <a:extLst>
              <a:ext uri="{FF2B5EF4-FFF2-40B4-BE49-F238E27FC236}">
                <a16:creationId xmlns:a16="http://schemas.microsoft.com/office/drawing/2014/main" id="{026F3E63-91DE-4397-B8CD-B24F53026807}"/>
              </a:ext>
            </a:extLst>
          </p:cNvPr>
          <p:cNvSpPr txBox="1">
            <a:spLocks noGrp="1" noChangeArrowheads="1"/>
          </p:cNvSpPr>
          <p:nvPr userDrawn="1"/>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a:t>© CiS Research Institute, 2014</a:t>
            </a:r>
            <a:endParaRPr lang="de-DE" altLang="en-US" sz="1400"/>
          </a:p>
        </p:txBody>
      </p:sp>
    </p:spTree>
    <p:extLst>
      <p:ext uri="{BB962C8B-B14F-4D97-AF65-F5344CB8AC3E}">
        <p14:creationId xmlns:p14="http://schemas.microsoft.com/office/powerpoint/2010/main" val="3217569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52" name="Rectangle 3">
            <a:extLst>
              <a:ext uri="{FF2B5EF4-FFF2-40B4-BE49-F238E27FC236}">
                <a16:creationId xmlns:a16="http://schemas.microsoft.com/office/drawing/2014/main" id="{E9D10C2C-AB13-42FF-BA9E-4772DADBCE73}"/>
              </a:ext>
            </a:extLst>
          </p:cNvPr>
          <p:cNvSpPr>
            <a:spLocks noGrp="1" noChangeArrowheads="1"/>
          </p:cNvSpPr>
          <p:nvPr>
            <p:ph type="title"/>
          </p:nvPr>
        </p:nvSpPr>
        <p:spPr bwMode="auto">
          <a:xfrm>
            <a:off x="461963" y="107950"/>
            <a:ext cx="73326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de-DE" altLang="en-US"/>
              <a:t>Headline</a:t>
            </a:r>
          </a:p>
        </p:txBody>
      </p:sp>
      <p:sp>
        <p:nvSpPr>
          <p:cNvPr id="6153" name="Rectangle 4">
            <a:extLst>
              <a:ext uri="{FF2B5EF4-FFF2-40B4-BE49-F238E27FC236}">
                <a16:creationId xmlns:a16="http://schemas.microsoft.com/office/drawing/2014/main" id="{9EF84DD1-4037-437A-B106-56A27BC90B82}"/>
              </a:ext>
            </a:extLst>
          </p:cNvPr>
          <p:cNvSpPr>
            <a:spLocks noGrp="1" noChangeArrowheads="1"/>
          </p:cNvSpPr>
          <p:nvPr>
            <p:ph type="body" idx="1"/>
          </p:nvPr>
        </p:nvSpPr>
        <p:spPr bwMode="auto">
          <a:xfrm>
            <a:off x="450850" y="1908175"/>
            <a:ext cx="9707563"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en-US"/>
              <a:t>Bullet 1</a:t>
            </a:r>
          </a:p>
          <a:p>
            <a:pPr lvl="0"/>
            <a:r>
              <a:rPr lang="de-DE" altLang="en-US"/>
              <a:t>Bullet 2</a:t>
            </a:r>
          </a:p>
        </p:txBody>
      </p:sp>
      <p:sp>
        <p:nvSpPr>
          <p:cNvPr id="12" name="Rectangle 25">
            <a:extLst>
              <a:ext uri="{FF2B5EF4-FFF2-40B4-BE49-F238E27FC236}">
                <a16:creationId xmlns:a16="http://schemas.microsoft.com/office/drawing/2014/main" id="{DB45A5D1-E263-4CD2-BB27-0342E6DD3250}"/>
              </a:ext>
            </a:extLst>
          </p:cNvPr>
          <p:cNvSpPr>
            <a:spLocks noGrp="1" noChangeArrowheads="1"/>
          </p:cNvSpPr>
          <p:nvPr>
            <p:ph type="ftr" sz="quarter" idx="3"/>
          </p:nvPr>
        </p:nvSpPr>
        <p:spPr>
          <a:xfrm>
            <a:off x="593725" y="7021513"/>
            <a:ext cx="9577388" cy="525462"/>
          </a:xfrm>
          <a:prstGeom prst="rect">
            <a:avLst/>
          </a:prstGeom>
        </p:spPr>
        <p:txBody>
          <a:bodyPr/>
          <a:lstStyle>
            <a:lvl1pPr algn="ctr">
              <a:defRPr sz="1400" b="1" i="1" dirty="0" smtClean="0">
                <a:latin typeface="Arial" charset="0"/>
                <a:cs typeface="Arial" charset="0"/>
              </a:defRPr>
            </a:lvl1pPr>
          </a:lstStyle>
          <a:p>
            <a:pPr>
              <a:defRPr/>
            </a:pPr>
            <a:r>
              <a:rPr lang="en-US"/>
              <a:t>© </a:t>
            </a:r>
            <a:r>
              <a:rPr lang="en-US" err="1"/>
              <a:t>CiS</a:t>
            </a:r>
            <a:r>
              <a:rPr lang="en-US"/>
              <a:t> Research Institute, 2014</a:t>
            </a:r>
            <a:endParaRPr lang="de-DE"/>
          </a:p>
        </p:txBody>
      </p:sp>
    </p:spTree>
    <p:extLst>
      <p:ext uri="{BB962C8B-B14F-4D97-AF65-F5344CB8AC3E}">
        <p14:creationId xmlns:p14="http://schemas.microsoft.com/office/powerpoint/2010/main" val="29125389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ransition spd="slow"/>
  <p:hf sldNum="0" hdr="0" dt="0"/>
  <p:txStyles>
    <p:titleStyle>
      <a:lvl1pPr algn="l" rtl="0" eaLnBrk="0" fontAlgn="base" hangingPunct="0">
        <a:spcBef>
          <a:spcPct val="0"/>
        </a:spcBef>
        <a:spcAft>
          <a:spcPct val="0"/>
        </a:spcAft>
        <a:defRPr sz="2600" i="1">
          <a:solidFill>
            <a:srgbClr val="009EE0"/>
          </a:solidFill>
          <a:latin typeface="+mj-lt"/>
          <a:ea typeface="ＭＳ Ｐゴシック" charset="0"/>
          <a:cs typeface="+mj-cs"/>
        </a:defRPr>
      </a:lvl1pPr>
      <a:lvl2pPr algn="l" rtl="0" eaLnBrk="0" fontAlgn="base" hangingPunct="0">
        <a:spcBef>
          <a:spcPct val="0"/>
        </a:spcBef>
        <a:spcAft>
          <a:spcPct val="0"/>
        </a:spcAft>
        <a:defRPr sz="2600" i="1">
          <a:solidFill>
            <a:srgbClr val="009EE0"/>
          </a:solidFill>
          <a:latin typeface="Verdana" pitchFamily="34" charset="0"/>
          <a:ea typeface="ＭＳ Ｐゴシック" charset="0"/>
        </a:defRPr>
      </a:lvl2pPr>
      <a:lvl3pPr algn="l" rtl="0" eaLnBrk="0" fontAlgn="base" hangingPunct="0">
        <a:spcBef>
          <a:spcPct val="0"/>
        </a:spcBef>
        <a:spcAft>
          <a:spcPct val="0"/>
        </a:spcAft>
        <a:defRPr sz="2600" i="1">
          <a:solidFill>
            <a:srgbClr val="009EE0"/>
          </a:solidFill>
          <a:latin typeface="Verdana" pitchFamily="34" charset="0"/>
          <a:ea typeface="ＭＳ Ｐゴシック" charset="0"/>
        </a:defRPr>
      </a:lvl3pPr>
      <a:lvl4pPr algn="l" rtl="0" eaLnBrk="0" fontAlgn="base" hangingPunct="0">
        <a:spcBef>
          <a:spcPct val="0"/>
        </a:spcBef>
        <a:spcAft>
          <a:spcPct val="0"/>
        </a:spcAft>
        <a:defRPr sz="2600" i="1">
          <a:solidFill>
            <a:srgbClr val="009EE0"/>
          </a:solidFill>
          <a:latin typeface="Verdana" pitchFamily="34" charset="0"/>
          <a:ea typeface="ＭＳ Ｐゴシック" charset="0"/>
        </a:defRPr>
      </a:lvl4pPr>
      <a:lvl5pPr algn="l" rtl="0" eaLnBrk="0" fontAlgn="base" hangingPunct="0">
        <a:spcBef>
          <a:spcPct val="0"/>
        </a:spcBef>
        <a:spcAft>
          <a:spcPct val="0"/>
        </a:spcAft>
        <a:defRPr sz="2600" i="1">
          <a:solidFill>
            <a:srgbClr val="009EE0"/>
          </a:solidFill>
          <a:latin typeface="Verdana" pitchFamily="34" charset="0"/>
          <a:ea typeface="ＭＳ Ｐゴシック" charset="0"/>
        </a:defRPr>
      </a:lvl5pPr>
      <a:lvl6pPr marL="457200" algn="l" rtl="0" fontAlgn="base">
        <a:spcBef>
          <a:spcPct val="0"/>
        </a:spcBef>
        <a:spcAft>
          <a:spcPct val="0"/>
        </a:spcAft>
        <a:defRPr sz="2600" i="1">
          <a:solidFill>
            <a:srgbClr val="009EE0"/>
          </a:solidFill>
          <a:latin typeface="Verdana" pitchFamily="34" charset="0"/>
        </a:defRPr>
      </a:lvl6pPr>
      <a:lvl7pPr marL="914400" algn="l" rtl="0" fontAlgn="base">
        <a:spcBef>
          <a:spcPct val="0"/>
        </a:spcBef>
        <a:spcAft>
          <a:spcPct val="0"/>
        </a:spcAft>
        <a:defRPr sz="2600" i="1">
          <a:solidFill>
            <a:srgbClr val="009EE0"/>
          </a:solidFill>
          <a:latin typeface="Verdana" pitchFamily="34" charset="0"/>
        </a:defRPr>
      </a:lvl7pPr>
      <a:lvl8pPr marL="1371600" algn="l" rtl="0" fontAlgn="base">
        <a:spcBef>
          <a:spcPct val="0"/>
        </a:spcBef>
        <a:spcAft>
          <a:spcPct val="0"/>
        </a:spcAft>
        <a:defRPr sz="2600" i="1">
          <a:solidFill>
            <a:srgbClr val="009EE0"/>
          </a:solidFill>
          <a:latin typeface="Verdana" pitchFamily="34" charset="0"/>
        </a:defRPr>
      </a:lvl8pPr>
      <a:lvl9pPr marL="1828800" algn="l" rtl="0" fontAlgn="base">
        <a:spcBef>
          <a:spcPct val="0"/>
        </a:spcBef>
        <a:spcAft>
          <a:spcPct val="0"/>
        </a:spcAft>
        <a:defRPr sz="2600" i="1">
          <a:solidFill>
            <a:srgbClr val="009EE0"/>
          </a:solidFill>
          <a:latin typeface="Verdana" pitchFamily="34" charset="0"/>
        </a:defRPr>
      </a:lvl9pPr>
    </p:titleStyle>
    <p:bodyStyle>
      <a:lvl1pPr marL="342900" indent="-342900" algn="l" rtl="0" eaLnBrk="0" fontAlgn="base" hangingPunct="0">
        <a:lnSpc>
          <a:spcPct val="140000"/>
        </a:lnSpc>
        <a:spcBef>
          <a:spcPct val="0"/>
        </a:spcBef>
        <a:spcAft>
          <a:spcPct val="0"/>
        </a:spcAft>
        <a:buChar char="•"/>
        <a:defRPr sz="1200">
          <a:solidFill>
            <a:srgbClr val="003056"/>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i="1">
          <a:solidFill>
            <a:srgbClr val="2A5CAA"/>
          </a:solidFill>
          <a:latin typeface="Arial" charset="0"/>
          <a:ea typeface="ＭＳ Ｐゴシック" charset="0"/>
        </a:defRPr>
      </a:lvl2pPr>
      <a:lvl3pPr marL="1143000" indent="-228600" algn="l" rtl="0" eaLnBrk="0" fontAlgn="base" hangingPunct="0">
        <a:spcBef>
          <a:spcPct val="20000"/>
        </a:spcBef>
        <a:spcAft>
          <a:spcPct val="0"/>
        </a:spcAft>
        <a:buChar char="•"/>
        <a:defRPr sz="2400" i="1">
          <a:solidFill>
            <a:srgbClr val="2A5CAA"/>
          </a:solidFill>
          <a:latin typeface="Arial" charset="0"/>
          <a:ea typeface="ＭＳ Ｐゴシック" charset="0"/>
        </a:defRPr>
      </a:lvl3pPr>
      <a:lvl4pPr marL="1600200" indent="-228600" algn="l" rtl="0" eaLnBrk="0" fontAlgn="base" hangingPunct="0">
        <a:spcBef>
          <a:spcPct val="20000"/>
        </a:spcBef>
        <a:spcAft>
          <a:spcPct val="0"/>
        </a:spcAft>
        <a:buChar char="–"/>
        <a:defRPr sz="2000" i="1">
          <a:solidFill>
            <a:srgbClr val="2A5CAA"/>
          </a:solidFill>
          <a:latin typeface="Arial" charset="0"/>
          <a:ea typeface="ＭＳ Ｐゴシック" charset="0"/>
        </a:defRPr>
      </a:lvl4pPr>
      <a:lvl5pPr marL="2057400" indent="-228600" algn="l" rtl="0" eaLnBrk="0" fontAlgn="base" hangingPunct="0">
        <a:spcBef>
          <a:spcPct val="20000"/>
        </a:spcBef>
        <a:spcAft>
          <a:spcPct val="0"/>
        </a:spcAft>
        <a:buChar char="»"/>
        <a:defRPr sz="2000" i="1">
          <a:solidFill>
            <a:srgbClr val="2A5CAA"/>
          </a:solidFill>
          <a:latin typeface="Arial" charset="0"/>
          <a:ea typeface="ＭＳ Ｐゴシック" charset="0"/>
        </a:defRPr>
      </a:lvl5pPr>
      <a:lvl6pPr marL="2514600" indent="-228600" algn="l" rtl="0" fontAlgn="base">
        <a:spcBef>
          <a:spcPct val="20000"/>
        </a:spcBef>
        <a:spcAft>
          <a:spcPct val="0"/>
        </a:spcAft>
        <a:buChar char="»"/>
        <a:defRPr sz="2000" i="1">
          <a:solidFill>
            <a:srgbClr val="2A5CAA"/>
          </a:solidFill>
          <a:latin typeface="Arial" charset="0"/>
        </a:defRPr>
      </a:lvl6pPr>
      <a:lvl7pPr marL="2971800" indent="-228600" algn="l" rtl="0" fontAlgn="base">
        <a:spcBef>
          <a:spcPct val="20000"/>
        </a:spcBef>
        <a:spcAft>
          <a:spcPct val="0"/>
        </a:spcAft>
        <a:buChar char="»"/>
        <a:defRPr sz="2000" i="1">
          <a:solidFill>
            <a:srgbClr val="2A5CAA"/>
          </a:solidFill>
          <a:latin typeface="Arial" charset="0"/>
        </a:defRPr>
      </a:lvl7pPr>
      <a:lvl8pPr marL="3429000" indent="-228600" algn="l" rtl="0" fontAlgn="base">
        <a:spcBef>
          <a:spcPct val="20000"/>
        </a:spcBef>
        <a:spcAft>
          <a:spcPct val="0"/>
        </a:spcAft>
        <a:buChar char="»"/>
        <a:defRPr sz="2000" i="1">
          <a:solidFill>
            <a:srgbClr val="2A5CAA"/>
          </a:solidFill>
          <a:latin typeface="Arial" charset="0"/>
        </a:defRPr>
      </a:lvl8pPr>
      <a:lvl9pPr marL="3886200" indent="-228600" algn="l" rtl="0" fontAlgn="base">
        <a:spcBef>
          <a:spcPct val="20000"/>
        </a:spcBef>
        <a:spcAft>
          <a:spcPct val="0"/>
        </a:spcAft>
        <a:buChar char="»"/>
        <a:defRPr sz="2000" i="1">
          <a:solidFill>
            <a:srgbClr val="2A5CAA"/>
          </a:solidFill>
          <a:latin typeface="Arial"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804931"/>
      </p:ext>
    </p:extLst>
  </p:cSld>
  <p:clrMap bg1="lt1" tx1="dk1" bg2="lt2" tx2="dk2" accent1="accent1" accent2="accent2" accent3="accent3" accent4="accent4" accent5="accent5" accent6="accent6" hlink="hlink" folHlink="folHlink"/>
  <p:sldLayoutIdLst>
    <p:sldLayoutId id="2147483680" r:id="rId1"/>
  </p:sldLayoutIdLst>
  <p:transition spd="slow"/>
  <p:hf sldNum="0" hdr="0" dt="0"/>
  <p:txStyles>
    <p:titleStyle>
      <a:lvl1pPr algn="l" rtl="0" eaLnBrk="0" fontAlgn="base" hangingPunct="0">
        <a:spcBef>
          <a:spcPct val="0"/>
        </a:spcBef>
        <a:spcAft>
          <a:spcPct val="0"/>
        </a:spcAft>
        <a:defRPr sz="2600" i="1">
          <a:solidFill>
            <a:srgbClr val="009EE0"/>
          </a:solidFill>
          <a:latin typeface="+mj-lt"/>
          <a:ea typeface="+mj-ea"/>
          <a:cs typeface="+mj-cs"/>
        </a:defRPr>
      </a:lvl1pPr>
      <a:lvl2pPr algn="l" rtl="0" eaLnBrk="0" fontAlgn="base" hangingPunct="0">
        <a:spcBef>
          <a:spcPct val="0"/>
        </a:spcBef>
        <a:spcAft>
          <a:spcPct val="0"/>
        </a:spcAft>
        <a:defRPr sz="2600" i="1">
          <a:solidFill>
            <a:srgbClr val="009EE0"/>
          </a:solidFill>
          <a:latin typeface="Verdana" pitchFamily="34" charset="0"/>
          <a:ea typeface="ＭＳ Ｐゴシック" pitchFamily="34" charset="-128"/>
        </a:defRPr>
      </a:lvl2pPr>
      <a:lvl3pPr algn="l" rtl="0" eaLnBrk="0" fontAlgn="base" hangingPunct="0">
        <a:spcBef>
          <a:spcPct val="0"/>
        </a:spcBef>
        <a:spcAft>
          <a:spcPct val="0"/>
        </a:spcAft>
        <a:defRPr sz="2600" i="1">
          <a:solidFill>
            <a:srgbClr val="009EE0"/>
          </a:solidFill>
          <a:latin typeface="Verdana" pitchFamily="34" charset="0"/>
          <a:ea typeface="ＭＳ Ｐゴシック" pitchFamily="34" charset="-128"/>
        </a:defRPr>
      </a:lvl3pPr>
      <a:lvl4pPr algn="l" rtl="0" eaLnBrk="0" fontAlgn="base" hangingPunct="0">
        <a:spcBef>
          <a:spcPct val="0"/>
        </a:spcBef>
        <a:spcAft>
          <a:spcPct val="0"/>
        </a:spcAft>
        <a:defRPr sz="2600" i="1">
          <a:solidFill>
            <a:srgbClr val="009EE0"/>
          </a:solidFill>
          <a:latin typeface="Verdana" pitchFamily="34" charset="0"/>
          <a:ea typeface="ＭＳ Ｐゴシック" pitchFamily="34" charset="-128"/>
        </a:defRPr>
      </a:lvl4pPr>
      <a:lvl5pPr algn="l" rtl="0" eaLnBrk="0" fontAlgn="base" hangingPunct="0">
        <a:spcBef>
          <a:spcPct val="0"/>
        </a:spcBef>
        <a:spcAft>
          <a:spcPct val="0"/>
        </a:spcAft>
        <a:defRPr sz="2600" i="1">
          <a:solidFill>
            <a:srgbClr val="009EE0"/>
          </a:solidFill>
          <a:latin typeface="Verdana" pitchFamily="34" charset="0"/>
          <a:ea typeface="ＭＳ Ｐゴシック" pitchFamily="34" charset="-128"/>
        </a:defRPr>
      </a:lvl5pPr>
      <a:lvl6pPr marL="457200" algn="l" rtl="0" eaLnBrk="0" fontAlgn="base" hangingPunct="0">
        <a:spcBef>
          <a:spcPct val="0"/>
        </a:spcBef>
        <a:spcAft>
          <a:spcPct val="0"/>
        </a:spcAft>
        <a:defRPr sz="2600" i="1">
          <a:solidFill>
            <a:srgbClr val="009EE0"/>
          </a:solidFill>
          <a:latin typeface="Verdana" pitchFamily="34" charset="0"/>
          <a:ea typeface="ＭＳ Ｐゴシック" pitchFamily="34" charset="-128"/>
        </a:defRPr>
      </a:lvl6pPr>
      <a:lvl7pPr marL="914400" algn="l" rtl="0" eaLnBrk="0" fontAlgn="base" hangingPunct="0">
        <a:spcBef>
          <a:spcPct val="0"/>
        </a:spcBef>
        <a:spcAft>
          <a:spcPct val="0"/>
        </a:spcAft>
        <a:defRPr sz="2600" i="1">
          <a:solidFill>
            <a:srgbClr val="009EE0"/>
          </a:solidFill>
          <a:latin typeface="Verdana" pitchFamily="34" charset="0"/>
          <a:ea typeface="ＭＳ Ｐゴシック" pitchFamily="34" charset="-128"/>
        </a:defRPr>
      </a:lvl7pPr>
      <a:lvl8pPr marL="1371600" algn="l" rtl="0" eaLnBrk="0" fontAlgn="base" hangingPunct="0">
        <a:spcBef>
          <a:spcPct val="0"/>
        </a:spcBef>
        <a:spcAft>
          <a:spcPct val="0"/>
        </a:spcAft>
        <a:defRPr sz="2600" i="1">
          <a:solidFill>
            <a:srgbClr val="009EE0"/>
          </a:solidFill>
          <a:latin typeface="Verdana" pitchFamily="34" charset="0"/>
          <a:ea typeface="ＭＳ Ｐゴシック" pitchFamily="34" charset="-128"/>
        </a:defRPr>
      </a:lvl8pPr>
      <a:lvl9pPr marL="1828800" algn="l" rtl="0" eaLnBrk="0" fontAlgn="base" hangingPunct="0">
        <a:spcBef>
          <a:spcPct val="0"/>
        </a:spcBef>
        <a:spcAft>
          <a:spcPct val="0"/>
        </a:spcAft>
        <a:defRPr sz="2600" i="1">
          <a:solidFill>
            <a:srgbClr val="009EE0"/>
          </a:solidFill>
          <a:latin typeface="Verdana" pitchFamily="34" charset="0"/>
          <a:ea typeface="ＭＳ Ｐゴシック" pitchFamily="34" charset="-128"/>
        </a:defRPr>
      </a:lvl9pPr>
    </p:titleStyle>
    <p:bodyStyle>
      <a:lvl1pPr marL="342900" indent="-342900" algn="l" rtl="0" eaLnBrk="0" fontAlgn="base" hangingPunct="0">
        <a:lnSpc>
          <a:spcPct val="140000"/>
        </a:lnSpc>
        <a:spcBef>
          <a:spcPct val="0"/>
        </a:spcBef>
        <a:spcAft>
          <a:spcPct val="0"/>
        </a:spcAft>
        <a:buChar char="•"/>
        <a:defRPr sz="1200">
          <a:solidFill>
            <a:srgbClr val="003056"/>
          </a:solidFill>
          <a:latin typeface="+mn-lt"/>
          <a:ea typeface="+mn-ea"/>
          <a:cs typeface="+mn-cs"/>
        </a:defRPr>
      </a:lvl1pPr>
      <a:lvl2pPr marL="742950" indent="-285750" algn="l" rtl="0" eaLnBrk="0" fontAlgn="base" hangingPunct="0">
        <a:spcBef>
          <a:spcPct val="20000"/>
        </a:spcBef>
        <a:spcAft>
          <a:spcPct val="0"/>
        </a:spcAft>
        <a:buChar char="–"/>
        <a:defRPr sz="2800" i="1">
          <a:solidFill>
            <a:srgbClr val="2A5CAA"/>
          </a:solidFill>
          <a:latin typeface="Arial" charset="0"/>
          <a:ea typeface="+mn-ea"/>
        </a:defRPr>
      </a:lvl2pPr>
      <a:lvl3pPr marL="1143000" indent="-228600" algn="l" rtl="0" eaLnBrk="0" fontAlgn="base" hangingPunct="0">
        <a:spcBef>
          <a:spcPct val="20000"/>
        </a:spcBef>
        <a:spcAft>
          <a:spcPct val="0"/>
        </a:spcAft>
        <a:buChar char="•"/>
        <a:defRPr sz="2400" i="1">
          <a:solidFill>
            <a:srgbClr val="2A5CAA"/>
          </a:solidFill>
          <a:latin typeface="Arial" charset="0"/>
          <a:ea typeface="+mn-ea"/>
        </a:defRPr>
      </a:lvl3pPr>
      <a:lvl4pPr marL="1600200" indent="-228600" algn="l" rtl="0" eaLnBrk="0" fontAlgn="base" hangingPunct="0">
        <a:spcBef>
          <a:spcPct val="20000"/>
        </a:spcBef>
        <a:spcAft>
          <a:spcPct val="0"/>
        </a:spcAft>
        <a:buChar char="–"/>
        <a:defRPr sz="2000" i="1">
          <a:solidFill>
            <a:srgbClr val="2A5CAA"/>
          </a:solidFill>
          <a:latin typeface="Arial" charset="0"/>
          <a:ea typeface="+mn-ea"/>
        </a:defRPr>
      </a:lvl4pPr>
      <a:lvl5pPr marL="2057400" indent="-228600" algn="l" rtl="0" eaLnBrk="0" fontAlgn="base" hangingPunct="0">
        <a:spcBef>
          <a:spcPct val="20000"/>
        </a:spcBef>
        <a:spcAft>
          <a:spcPct val="0"/>
        </a:spcAft>
        <a:buChar char="»"/>
        <a:defRPr sz="2000" i="1">
          <a:solidFill>
            <a:srgbClr val="2A5CAA"/>
          </a:solidFill>
          <a:latin typeface="Arial" charset="0"/>
          <a:ea typeface="+mn-ea"/>
        </a:defRPr>
      </a:lvl5pPr>
      <a:lvl6pPr marL="2514600" indent="-228600" algn="l" rtl="0" eaLnBrk="0" fontAlgn="base" hangingPunct="0">
        <a:spcBef>
          <a:spcPct val="20000"/>
        </a:spcBef>
        <a:spcAft>
          <a:spcPct val="0"/>
        </a:spcAft>
        <a:buChar char="»"/>
        <a:defRPr sz="2000" i="1">
          <a:solidFill>
            <a:srgbClr val="2A5CAA"/>
          </a:solidFill>
          <a:latin typeface="Arial" charset="0"/>
          <a:ea typeface="+mn-ea"/>
        </a:defRPr>
      </a:lvl6pPr>
      <a:lvl7pPr marL="2971800" indent="-228600" algn="l" rtl="0" eaLnBrk="0" fontAlgn="base" hangingPunct="0">
        <a:spcBef>
          <a:spcPct val="20000"/>
        </a:spcBef>
        <a:spcAft>
          <a:spcPct val="0"/>
        </a:spcAft>
        <a:buChar char="»"/>
        <a:defRPr sz="2000" i="1">
          <a:solidFill>
            <a:srgbClr val="2A5CAA"/>
          </a:solidFill>
          <a:latin typeface="Arial" charset="0"/>
          <a:ea typeface="+mn-ea"/>
        </a:defRPr>
      </a:lvl7pPr>
      <a:lvl8pPr marL="3429000" indent="-228600" algn="l" rtl="0" eaLnBrk="0" fontAlgn="base" hangingPunct="0">
        <a:spcBef>
          <a:spcPct val="20000"/>
        </a:spcBef>
        <a:spcAft>
          <a:spcPct val="0"/>
        </a:spcAft>
        <a:buChar char="»"/>
        <a:defRPr sz="2000" i="1">
          <a:solidFill>
            <a:srgbClr val="2A5CAA"/>
          </a:solidFill>
          <a:latin typeface="Arial" charset="0"/>
          <a:ea typeface="+mn-ea"/>
        </a:defRPr>
      </a:lvl8pPr>
      <a:lvl9pPr marL="3886200" indent="-228600" algn="l" rtl="0" eaLnBrk="0" fontAlgn="base" hangingPunct="0">
        <a:spcBef>
          <a:spcPct val="20000"/>
        </a:spcBef>
        <a:spcAft>
          <a:spcPct val="0"/>
        </a:spcAft>
        <a:buChar char="»"/>
        <a:defRPr sz="2000" i="1">
          <a:solidFill>
            <a:srgbClr val="2A5CAA"/>
          </a:solidFill>
          <a:latin typeface="Arial" charset="0"/>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llong@cismst.d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9.wmf"/></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24.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notesSlide" Target="../notesSlides/notesSlide19.xml"/><Relationship Id="rId7"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mailto:hjfreitag@cismst.de" TargetMode="External"/><Relationship Id="rId1" Type="http://schemas.openxmlformats.org/officeDocument/2006/relationships/slideLayout" Target="../slideLayouts/slideLayout1.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0.wmf"/><Relationship Id="rId12"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4.bin"/><Relationship Id="rId5" Type="http://schemas.openxmlformats.org/officeDocument/2006/relationships/image" Target="../media/image9.png"/><Relationship Id="rId15" Type="http://schemas.openxmlformats.org/officeDocument/2006/relationships/image" Target="../media/image16.jpeg"/><Relationship Id="rId10" Type="http://schemas.openxmlformats.org/officeDocument/2006/relationships/image" Target="../media/image13.png"/><Relationship Id="rId4" Type="http://schemas.openxmlformats.org/officeDocument/2006/relationships/oleObject" Target="../embeddings/oleObject1.bin"/><Relationship Id="rId9" Type="http://schemas.openxmlformats.org/officeDocument/2006/relationships/image" Target="../media/image11.pn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Line 20">
            <a:extLst>
              <a:ext uri="{FF2B5EF4-FFF2-40B4-BE49-F238E27FC236}">
                <a16:creationId xmlns:a16="http://schemas.microsoft.com/office/drawing/2014/main" id="{19CFF39B-7379-4B87-86E2-76D6CEEAD47A}"/>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10245" name="Rectangle 25">
            <a:extLst>
              <a:ext uri="{FF2B5EF4-FFF2-40B4-BE49-F238E27FC236}">
                <a16:creationId xmlns:a16="http://schemas.microsoft.com/office/drawing/2014/main" id="{20D2F881-400A-4C0B-986B-6F89D8F25B52}"/>
              </a:ext>
            </a:extLst>
          </p:cNvPr>
          <p:cNvSpPr>
            <a:spLocks noGrp="1" noChangeArrowheads="1"/>
          </p:cNvSpPr>
          <p:nvPr>
            <p:ph type="ftr" sz="quarter" idx="11"/>
          </p:nvPr>
        </p:nvSpPr>
        <p:spPr bwMode="auto">
          <a:xfrm>
            <a:off x="593725" y="7021513"/>
            <a:ext cx="9577388"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10249" name="Rectangle 9">
            <a:extLst>
              <a:ext uri="{FF2B5EF4-FFF2-40B4-BE49-F238E27FC236}">
                <a16:creationId xmlns:a16="http://schemas.microsoft.com/office/drawing/2014/main" id="{D61B31C8-8CFD-4B18-96D3-FAE626D0CCDB}"/>
              </a:ext>
            </a:extLst>
          </p:cNvPr>
          <p:cNvSpPr>
            <a:spLocks noChangeArrowheads="1"/>
          </p:cNvSpPr>
          <p:nvPr/>
        </p:nvSpPr>
        <p:spPr bwMode="auto">
          <a:xfrm>
            <a:off x="593725" y="1908175"/>
            <a:ext cx="9217025" cy="129266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r>
              <a:rPr lang="en-US" altLang="en-US" b="1" dirty="0"/>
              <a:t>Application of the SILVACO program to the development of silicon detectors for the detection of high-energy particles</a:t>
            </a:r>
            <a:endParaRPr lang="de-DE" altLang="en-US" b="1" dirty="0"/>
          </a:p>
        </p:txBody>
      </p:sp>
      <p:sp>
        <p:nvSpPr>
          <p:cNvPr id="10250" name="Text Box 10">
            <a:extLst>
              <a:ext uri="{FF2B5EF4-FFF2-40B4-BE49-F238E27FC236}">
                <a16:creationId xmlns:a16="http://schemas.microsoft.com/office/drawing/2014/main" id="{55E95ECA-77C6-44AE-9B08-F71C28373C05}"/>
              </a:ext>
            </a:extLst>
          </p:cNvPr>
          <p:cNvSpPr txBox="1">
            <a:spLocks noChangeArrowheads="1"/>
          </p:cNvSpPr>
          <p:nvPr/>
        </p:nvSpPr>
        <p:spPr bwMode="auto">
          <a:xfrm>
            <a:off x="1447800" y="4114800"/>
            <a:ext cx="7924800" cy="233910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GB" altLang="en-US" b="1" dirty="0"/>
              <a:t>Li Long </a:t>
            </a:r>
          </a:p>
          <a:p>
            <a:pPr algn="ctr">
              <a:spcBef>
                <a:spcPct val="50000"/>
              </a:spcBef>
            </a:pPr>
            <a:r>
              <a:rPr lang="en-GB" altLang="en-US" b="1" dirty="0">
                <a:hlinkClick r:id="rId2"/>
              </a:rPr>
              <a:t>llong@cismst.de</a:t>
            </a:r>
            <a:endParaRPr lang="en-GB" altLang="en-US" b="1" dirty="0"/>
          </a:p>
          <a:p>
            <a:pPr algn="ctr">
              <a:spcBef>
                <a:spcPct val="50000"/>
              </a:spcBef>
            </a:pPr>
            <a:r>
              <a:rPr lang="en-GB" altLang="en-US" sz="1800" b="1" dirty="0" err="1"/>
              <a:t>CiS</a:t>
            </a:r>
            <a:r>
              <a:rPr lang="en-GB" altLang="en-US" sz="1800" b="1" dirty="0"/>
              <a:t> research institute for Microsensor system</a:t>
            </a:r>
          </a:p>
          <a:p>
            <a:pPr algn="ctr">
              <a:spcBef>
                <a:spcPct val="50000"/>
              </a:spcBef>
            </a:pPr>
            <a:r>
              <a:rPr lang="en-GB" altLang="en-US" sz="1800" b="1" dirty="0"/>
              <a:t>Konrad-Zuse-Str.14, 99099 Erfurt, Germany</a:t>
            </a:r>
          </a:p>
          <a:p>
            <a:pPr algn="ctr">
              <a:spcBef>
                <a:spcPct val="50000"/>
              </a:spcBef>
            </a:pPr>
            <a:r>
              <a:rPr lang="en-GB" altLang="en-US" sz="1800" b="1" dirty="0"/>
              <a:t>22-24.Nov. 2023</a:t>
            </a:r>
          </a:p>
        </p:txBody>
      </p:sp>
      <p:sp>
        <p:nvSpPr>
          <p:cNvPr id="10251" name="Rectangle 11">
            <a:extLst>
              <a:ext uri="{FF2B5EF4-FFF2-40B4-BE49-F238E27FC236}">
                <a16:creationId xmlns:a16="http://schemas.microsoft.com/office/drawing/2014/main" id="{E6E26418-7083-4098-AA13-4DF221A7B9DA}"/>
              </a:ext>
            </a:extLst>
          </p:cNvPr>
          <p:cNvSpPr>
            <a:spLocks noChangeArrowheads="1"/>
          </p:cNvSpPr>
          <p:nvPr/>
        </p:nvSpPr>
        <p:spPr bwMode="auto">
          <a:xfrm>
            <a:off x="2251075" y="466567"/>
            <a:ext cx="5448928" cy="49244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hangingPunct="0"/>
            <a:r>
              <a:rPr lang="de-DE" altLang="en-US" b="1" i="1" dirty="0"/>
              <a:t>	SIMDET 2023 LPNHE-Paris</a:t>
            </a:r>
            <a:r>
              <a:rPr lang="de-DE" altLang="en-US" dirty="0"/>
              <a:t> </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AE32B714-0E1E-4347-B48C-2906CEE7AE73}"/>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66563" name="Line 20">
            <a:extLst>
              <a:ext uri="{FF2B5EF4-FFF2-40B4-BE49-F238E27FC236}">
                <a16:creationId xmlns:a16="http://schemas.microsoft.com/office/drawing/2014/main" id="{FC285B82-8BAD-4E3B-80CD-7A28204BA623}"/>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66564" name="Rectangle 25">
            <a:extLst>
              <a:ext uri="{FF2B5EF4-FFF2-40B4-BE49-F238E27FC236}">
                <a16:creationId xmlns:a16="http://schemas.microsoft.com/office/drawing/2014/main" id="{5874276B-EC63-471A-8F5F-7283B9F0B443}"/>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66565" name="Rectangle 43">
            <a:extLst>
              <a:ext uri="{FF2B5EF4-FFF2-40B4-BE49-F238E27FC236}">
                <a16:creationId xmlns:a16="http://schemas.microsoft.com/office/drawing/2014/main" id="{FC154E90-8AFF-42B5-AD2D-20B6D05B1D96}"/>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Process simulation</a:t>
            </a:r>
          </a:p>
        </p:txBody>
      </p:sp>
      <p:sp>
        <p:nvSpPr>
          <p:cNvPr id="66566" name="Text Box 1030">
            <a:extLst>
              <a:ext uri="{FF2B5EF4-FFF2-40B4-BE49-F238E27FC236}">
                <a16:creationId xmlns:a16="http://schemas.microsoft.com/office/drawing/2014/main" id="{726904FE-6A97-42B9-84FE-F8AC9F534403}"/>
              </a:ext>
            </a:extLst>
          </p:cNvPr>
          <p:cNvSpPr txBox="1">
            <a:spLocks noChangeArrowheads="1"/>
          </p:cNvSpPr>
          <p:nvPr/>
        </p:nvSpPr>
        <p:spPr bwMode="auto">
          <a:xfrm>
            <a:off x="152400" y="3581400"/>
            <a:ext cx="3304110" cy="2800767"/>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DE" altLang="en-US" sz="1200" dirty="0" err="1"/>
              <a:t>go</a:t>
            </a:r>
            <a:r>
              <a:rPr lang="de-DE" altLang="en-US" sz="1200" dirty="0"/>
              <a:t> </a:t>
            </a:r>
            <a:r>
              <a:rPr lang="de-DE" altLang="en-US" sz="1200" dirty="0" err="1"/>
              <a:t>athena</a:t>
            </a:r>
            <a:endParaRPr lang="de-DE" altLang="en-US" sz="1200" dirty="0"/>
          </a:p>
          <a:p>
            <a:r>
              <a:rPr lang="de-DE" altLang="en-US" sz="1200" dirty="0" err="1"/>
              <a:t>init</a:t>
            </a:r>
            <a:r>
              <a:rPr lang="de-DE" altLang="en-US" sz="1200" dirty="0"/>
              <a:t> </a:t>
            </a:r>
            <a:r>
              <a:rPr lang="de-DE" altLang="en-US" sz="1200" dirty="0" err="1"/>
              <a:t>infile</a:t>
            </a:r>
            <a:r>
              <a:rPr lang="de-DE" altLang="en-US" sz="1200" dirty="0"/>
              <a:t>=start_litef1.str</a:t>
            </a:r>
          </a:p>
          <a:p>
            <a:r>
              <a:rPr lang="de-DE" altLang="en-US" sz="1200" dirty="0" err="1"/>
              <a:t>method</a:t>
            </a:r>
            <a:r>
              <a:rPr lang="de-DE" altLang="en-US" sz="1200" dirty="0"/>
              <a:t> </a:t>
            </a:r>
            <a:r>
              <a:rPr lang="de-DE" altLang="en-US" sz="1200" dirty="0" err="1"/>
              <a:t>fermi</a:t>
            </a:r>
            <a:endParaRPr lang="de-DE" altLang="en-US" sz="1200" dirty="0"/>
          </a:p>
          <a:p>
            <a:r>
              <a:rPr lang="de-DE" altLang="en-US" sz="1200" dirty="0" err="1"/>
              <a:t>deposit</a:t>
            </a:r>
            <a:r>
              <a:rPr lang="de-DE" altLang="en-US" sz="1200" dirty="0"/>
              <a:t> </a:t>
            </a:r>
            <a:r>
              <a:rPr lang="de-DE" altLang="en-US" sz="1200" dirty="0" err="1"/>
              <a:t>oxid</a:t>
            </a:r>
            <a:r>
              <a:rPr lang="de-DE" altLang="en-US" sz="1200" dirty="0"/>
              <a:t> </a:t>
            </a:r>
            <a:r>
              <a:rPr lang="de-DE" altLang="en-US" sz="1200" dirty="0" err="1"/>
              <a:t>thick</a:t>
            </a:r>
            <a:r>
              <a:rPr lang="de-DE" altLang="en-US" sz="1200" dirty="0"/>
              <a:t>=0.15 </a:t>
            </a:r>
            <a:r>
              <a:rPr lang="de-DE" altLang="en-US" sz="1200" dirty="0" err="1"/>
              <a:t>divisions</a:t>
            </a:r>
            <a:r>
              <a:rPr lang="de-DE" altLang="en-US" sz="1200" dirty="0"/>
              <a:t>=8</a:t>
            </a:r>
          </a:p>
          <a:p>
            <a:r>
              <a:rPr lang="de-DE" altLang="en-US" sz="1200" dirty="0" err="1"/>
              <a:t>deposit</a:t>
            </a:r>
            <a:r>
              <a:rPr lang="de-DE" altLang="en-US" sz="1200" dirty="0"/>
              <a:t> </a:t>
            </a:r>
            <a:r>
              <a:rPr lang="de-DE" altLang="en-US" sz="1200" dirty="0" err="1"/>
              <a:t>photores</a:t>
            </a:r>
            <a:r>
              <a:rPr lang="de-DE" altLang="en-US" sz="1200" dirty="0"/>
              <a:t> </a:t>
            </a:r>
            <a:r>
              <a:rPr lang="de-DE" altLang="en-US" sz="1200" dirty="0" err="1"/>
              <a:t>thick</a:t>
            </a:r>
            <a:r>
              <a:rPr lang="de-DE" altLang="en-US" sz="1200" dirty="0"/>
              <a:t>=2 </a:t>
            </a:r>
            <a:r>
              <a:rPr lang="de-DE" altLang="en-US" sz="1200" dirty="0" err="1"/>
              <a:t>divisions</a:t>
            </a:r>
            <a:r>
              <a:rPr lang="de-DE" altLang="en-US" sz="1200" dirty="0"/>
              <a:t>=8</a:t>
            </a:r>
          </a:p>
          <a:p>
            <a:r>
              <a:rPr lang="de-DE" altLang="en-US" sz="1200" dirty="0" err="1"/>
              <a:t>etch</a:t>
            </a:r>
            <a:r>
              <a:rPr lang="de-DE" altLang="en-US" sz="1200" dirty="0"/>
              <a:t> </a:t>
            </a:r>
            <a:r>
              <a:rPr lang="de-DE" altLang="en-US" sz="1200" dirty="0" err="1"/>
              <a:t>photores</a:t>
            </a:r>
            <a:r>
              <a:rPr lang="de-DE" altLang="en-US" sz="1200" dirty="0"/>
              <a:t> </a:t>
            </a:r>
            <a:r>
              <a:rPr lang="de-DE" altLang="en-US" sz="1200" dirty="0" err="1"/>
              <a:t>right</a:t>
            </a:r>
            <a:r>
              <a:rPr lang="de-DE" altLang="en-US" sz="1200" dirty="0"/>
              <a:t> p1.x=17</a:t>
            </a:r>
          </a:p>
          <a:p>
            <a:r>
              <a:rPr lang="de-DE" altLang="en-US" sz="1200" dirty="0" err="1"/>
              <a:t>implant</a:t>
            </a:r>
            <a:r>
              <a:rPr lang="de-DE" altLang="en-US" sz="1200" dirty="0"/>
              <a:t> </a:t>
            </a:r>
            <a:r>
              <a:rPr lang="de-DE" altLang="en-US" sz="1200" dirty="0" err="1"/>
              <a:t>boron</a:t>
            </a:r>
            <a:r>
              <a:rPr lang="de-DE" altLang="en-US" sz="1200" dirty="0"/>
              <a:t> dose=2.0e15 </a:t>
            </a:r>
            <a:r>
              <a:rPr lang="de-DE" altLang="en-US" sz="1200" dirty="0" err="1"/>
              <a:t>energy</a:t>
            </a:r>
            <a:r>
              <a:rPr lang="de-DE" altLang="en-US" sz="1200" dirty="0"/>
              <a:t>=70 </a:t>
            </a:r>
            <a:r>
              <a:rPr lang="de-DE" altLang="en-US" sz="1200" dirty="0" err="1"/>
              <a:t>crystal</a:t>
            </a:r>
            <a:endParaRPr lang="de-DE" altLang="en-US" sz="1200" dirty="0"/>
          </a:p>
          <a:p>
            <a:r>
              <a:rPr lang="de-DE" altLang="en-US" sz="1200" dirty="0"/>
              <a:t>diffus time=60 </a:t>
            </a:r>
            <a:r>
              <a:rPr lang="de-DE" altLang="en-US" sz="1200" dirty="0" err="1"/>
              <a:t>temp</a:t>
            </a:r>
            <a:r>
              <a:rPr lang="de-DE" altLang="en-US" sz="1200" dirty="0"/>
              <a:t>=975 </a:t>
            </a:r>
            <a:r>
              <a:rPr lang="de-DE" altLang="en-US" sz="1200" dirty="0" err="1"/>
              <a:t>nitro</a:t>
            </a:r>
            <a:r>
              <a:rPr lang="de-DE" altLang="en-US" sz="1200" dirty="0"/>
              <a:t> press=1.00</a:t>
            </a:r>
          </a:p>
          <a:p>
            <a:r>
              <a:rPr lang="de-DE" altLang="en-US" sz="1200" dirty="0"/>
              <a:t>diffus time=180 </a:t>
            </a:r>
            <a:r>
              <a:rPr lang="de-DE" altLang="en-US" sz="1200" dirty="0" err="1"/>
              <a:t>temp</a:t>
            </a:r>
            <a:r>
              <a:rPr lang="de-DE" altLang="en-US" sz="1200" dirty="0"/>
              <a:t>=975 </a:t>
            </a:r>
            <a:r>
              <a:rPr lang="de-DE" altLang="en-US" sz="1200" dirty="0" err="1"/>
              <a:t>nitro</a:t>
            </a:r>
            <a:r>
              <a:rPr lang="de-DE" altLang="en-US" sz="1200" dirty="0"/>
              <a:t> press=1.00</a:t>
            </a:r>
          </a:p>
          <a:p>
            <a:r>
              <a:rPr lang="de-DE" altLang="en-US" sz="1200" dirty="0" err="1"/>
              <a:t>etch</a:t>
            </a:r>
            <a:r>
              <a:rPr lang="de-DE" altLang="en-US" sz="1200" dirty="0"/>
              <a:t> </a:t>
            </a:r>
            <a:r>
              <a:rPr lang="de-DE" altLang="en-US" sz="1200" dirty="0" err="1"/>
              <a:t>photores</a:t>
            </a:r>
            <a:r>
              <a:rPr lang="de-DE" altLang="en-US" sz="1200" dirty="0"/>
              <a:t> all</a:t>
            </a:r>
          </a:p>
          <a:p>
            <a:r>
              <a:rPr lang="de-DE" altLang="en-US" sz="1200" dirty="0" err="1"/>
              <a:t>struct</a:t>
            </a:r>
            <a:r>
              <a:rPr lang="de-DE" altLang="en-US" sz="1200" dirty="0"/>
              <a:t> </a:t>
            </a:r>
            <a:r>
              <a:rPr lang="de-DE" altLang="en-US" sz="1200" dirty="0" err="1"/>
              <a:t>outfile</a:t>
            </a:r>
            <a:r>
              <a:rPr lang="de-DE" altLang="en-US" sz="1200" dirty="0"/>
              <a:t>=start_litef2.str</a:t>
            </a:r>
          </a:p>
          <a:p>
            <a:endParaRPr lang="de-DE" altLang="en-US" sz="1200" dirty="0"/>
          </a:p>
          <a:p>
            <a:r>
              <a:rPr lang="en-GB" altLang="en-US" sz="1600" dirty="0"/>
              <a:t>slope 5.42E14/cm2</a:t>
            </a:r>
          </a:p>
          <a:p>
            <a:r>
              <a:rPr lang="en-GB" altLang="en-US" sz="1600" dirty="0"/>
              <a:t>flat 1.65E15/cm2</a:t>
            </a:r>
          </a:p>
        </p:txBody>
      </p:sp>
      <p:pic>
        <p:nvPicPr>
          <p:cNvPr id="66571" name="Picture 1035">
            <a:extLst>
              <a:ext uri="{FF2B5EF4-FFF2-40B4-BE49-F238E27FC236}">
                <a16:creationId xmlns:a16="http://schemas.microsoft.com/office/drawing/2014/main" id="{CFC50222-03E6-4108-8269-3C4F5F5AB6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676400"/>
            <a:ext cx="6723063" cy="447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66572" name="Text Box 1036">
            <a:extLst>
              <a:ext uri="{FF2B5EF4-FFF2-40B4-BE49-F238E27FC236}">
                <a16:creationId xmlns:a16="http://schemas.microsoft.com/office/drawing/2014/main" id="{00D3B506-480A-437D-895A-70348BC5D0E8}"/>
              </a:ext>
            </a:extLst>
          </p:cNvPr>
          <p:cNvSpPr txBox="1">
            <a:spLocks noChangeArrowheads="1"/>
          </p:cNvSpPr>
          <p:nvPr/>
        </p:nvSpPr>
        <p:spPr bwMode="auto">
          <a:xfrm>
            <a:off x="152400" y="1447800"/>
            <a:ext cx="3609975" cy="120032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95300" indent="-495300" eaLnBrk="0" hangingPunct="0">
              <a:defRPr sz="2600" b="1" i="1">
                <a:solidFill>
                  <a:srgbClr val="003056"/>
                </a:solidFill>
                <a:latin typeface="Arial" panose="020B0604020202020204" pitchFamily="34" charset="0"/>
                <a:ea typeface="ＭＳ Ｐゴシック" panose="020B0600070205080204" pitchFamily="34" charset="-128"/>
              </a:defRPr>
            </a:lvl1pPr>
            <a:lvl2pPr marL="952500" indent="-495300" eaLnBrk="0" hangingPunct="0">
              <a:defRPr sz="2600" b="1" i="1">
                <a:solidFill>
                  <a:srgbClr val="003056"/>
                </a:solidFill>
                <a:latin typeface="Arial" panose="020B0604020202020204" pitchFamily="34" charset="0"/>
                <a:ea typeface="ＭＳ Ｐゴシック" panose="020B0600070205080204" pitchFamily="34" charset="-128"/>
              </a:defRPr>
            </a:lvl2pPr>
            <a:lvl3pPr marL="1409700" indent="-495300" eaLnBrk="0" hangingPunct="0">
              <a:defRPr sz="2600" b="1" i="1">
                <a:solidFill>
                  <a:srgbClr val="003056"/>
                </a:solidFill>
                <a:latin typeface="Arial" panose="020B0604020202020204" pitchFamily="34" charset="0"/>
                <a:ea typeface="ＭＳ Ｐゴシック" panose="020B0600070205080204" pitchFamily="34" charset="-128"/>
              </a:defRPr>
            </a:lvl3pPr>
            <a:lvl4pPr marL="1866900" indent="-495300" eaLnBrk="0" hangingPunct="0">
              <a:defRPr sz="2600" b="1" i="1">
                <a:solidFill>
                  <a:srgbClr val="003056"/>
                </a:solidFill>
                <a:latin typeface="Arial" panose="020B0604020202020204" pitchFamily="34" charset="0"/>
                <a:ea typeface="ＭＳ Ｐゴシック" panose="020B0600070205080204" pitchFamily="34" charset="-128"/>
              </a:defRPr>
            </a:lvl4pPr>
            <a:lvl5pPr marL="2324100" indent="-495300" eaLnBrk="0" hangingPunct="0">
              <a:defRPr sz="2600" b="1" i="1">
                <a:solidFill>
                  <a:srgbClr val="003056"/>
                </a:solidFill>
                <a:latin typeface="Arial" panose="020B0604020202020204" pitchFamily="34" charset="0"/>
                <a:ea typeface="ＭＳ Ｐゴシック" panose="020B0600070205080204" pitchFamily="34" charset="-128"/>
              </a:defRPr>
            </a:lvl5pPr>
            <a:lvl6pPr marL="27813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32385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6957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41529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800" b="0" i="0" dirty="0"/>
              <a:t>Ion implant on the KOH etched cavity</a:t>
            </a:r>
          </a:p>
          <a:p>
            <a:pPr eaLnBrk="1" hangingPunct="1">
              <a:buFontTx/>
              <a:buAutoNum type="arabicPeriod"/>
            </a:pPr>
            <a:r>
              <a:rPr lang="en-US" altLang="en-US" sz="1800" b="0" i="0" dirty="0" err="1"/>
              <a:t>Deveidt</a:t>
            </a:r>
            <a:r>
              <a:rPr lang="en-US" altLang="en-US" sz="1800" b="0" i="0" dirty="0"/>
              <a:t> structure</a:t>
            </a:r>
          </a:p>
          <a:p>
            <a:pPr eaLnBrk="1" hangingPunct="1">
              <a:buFontTx/>
              <a:buAutoNum type="arabicPeriod"/>
            </a:pPr>
            <a:r>
              <a:rPr lang="en-US" altLang="en-US" sz="1800" b="0" i="0" dirty="0"/>
              <a:t>Athena</a:t>
            </a:r>
            <a:r>
              <a:rPr lang="de-DE" altLang="en-US" sz="1800" b="0" i="0" dirty="0"/>
              <a:t> </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E0A4510-5D7C-408C-A15D-D2D83BAF306E}"/>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48131" name="Line 20">
            <a:extLst>
              <a:ext uri="{FF2B5EF4-FFF2-40B4-BE49-F238E27FC236}">
                <a16:creationId xmlns:a16="http://schemas.microsoft.com/office/drawing/2014/main" id="{6539E92A-DEA8-48A8-B46C-577DBCE2F8AA}"/>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48132" name="Rectangle 25">
            <a:extLst>
              <a:ext uri="{FF2B5EF4-FFF2-40B4-BE49-F238E27FC236}">
                <a16:creationId xmlns:a16="http://schemas.microsoft.com/office/drawing/2014/main" id="{29300A8E-490C-4DC4-A054-EF2849722859}"/>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48133" name="Rectangle 43">
            <a:extLst>
              <a:ext uri="{FF2B5EF4-FFF2-40B4-BE49-F238E27FC236}">
                <a16:creationId xmlns:a16="http://schemas.microsoft.com/office/drawing/2014/main" id="{80E5115B-B1CE-4683-8192-9CF18146B52A}"/>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Device simulation, field plate</a:t>
            </a:r>
          </a:p>
        </p:txBody>
      </p:sp>
      <p:sp>
        <p:nvSpPr>
          <p:cNvPr id="48134" name="Text Box 6">
            <a:extLst>
              <a:ext uri="{FF2B5EF4-FFF2-40B4-BE49-F238E27FC236}">
                <a16:creationId xmlns:a16="http://schemas.microsoft.com/office/drawing/2014/main" id="{F0E07F2D-EC1A-495F-A3F7-CE62B870E52E}"/>
              </a:ext>
            </a:extLst>
          </p:cNvPr>
          <p:cNvSpPr txBox="1">
            <a:spLocks noChangeArrowheads="1"/>
          </p:cNvSpPr>
          <p:nvPr/>
        </p:nvSpPr>
        <p:spPr bwMode="auto">
          <a:xfrm>
            <a:off x="161925" y="1044575"/>
            <a:ext cx="10242550" cy="147732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dirty="0"/>
              <a:t>A field plate over the edge of an active zone can reduce the electric field strength and increase the breakdown voltage. The following simulation is performed to obtain the design rule.</a:t>
            </a:r>
          </a:p>
          <a:p>
            <a:endParaRPr lang="en-US" sz="1800" dirty="0"/>
          </a:p>
          <a:p>
            <a:r>
              <a:rPr lang="en-US" sz="1800" dirty="0"/>
              <a:t>Metal thickness: 1 µm, Scatter oxide thickness: 50 nm, Ground oxide thickness: 250 nm, Step in oxide (width of scatter oxide over active zone beside the contact opening): 10 µm.</a:t>
            </a:r>
            <a:endParaRPr lang="en-US" altLang="en-US" sz="1800" dirty="0"/>
          </a:p>
        </p:txBody>
      </p:sp>
      <p:sp>
        <p:nvSpPr>
          <p:cNvPr id="48139" name="Text Box 11">
            <a:extLst>
              <a:ext uri="{FF2B5EF4-FFF2-40B4-BE49-F238E27FC236}">
                <a16:creationId xmlns:a16="http://schemas.microsoft.com/office/drawing/2014/main" id="{718D8386-8A08-4352-B1C0-E06387100123}"/>
              </a:ext>
            </a:extLst>
          </p:cNvPr>
          <p:cNvSpPr txBox="1">
            <a:spLocks noChangeArrowheads="1"/>
          </p:cNvSpPr>
          <p:nvPr/>
        </p:nvSpPr>
        <p:spPr bwMode="auto">
          <a:xfrm>
            <a:off x="430213" y="2097088"/>
            <a:ext cx="184150" cy="4889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ltLang="en-US"/>
          </a:p>
        </p:txBody>
      </p:sp>
      <p:pic>
        <p:nvPicPr>
          <p:cNvPr id="3" name="Grafik 2">
            <a:extLst>
              <a:ext uri="{FF2B5EF4-FFF2-40B4-BE49-F238E27FC236}">
                <a16:creationId xmlns:a16="http://schemas.microsoft.com/office/drawing/2014/main" id="{472291D2-E1DD-45AE-8680-34D8834FC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1156" y="3015862"/>
            <a:ext cx="4320000" cy="2708985"/>
          </a:xfrm>
          <a:prstGeom prst="rect">
            <a:avLst/>
          </a:prstGeom>
        </p:spPr>
      </p:pic>
      <p:pic>
        <p:nvPicPr>
          <p:cNvPr id="5" name="Grafik 4">
            <a:extLst>
              <a:ext uri="{FF2B5EF4-FFF2-40B4-BE49-F238E27FC236}">
                <a16:creationId xmlns:a16="http://schemas.microsoft.com/office/drawing/2014/main" id="{38887BF0-F8B5-4188-A331-453B60800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623" y="3015861"/>
            <a:ext cx="4320000" cy="2708985"/>
          </a:xfrm>
          <a:prstGeom prst="rect">
            <a:avLst/>
          </a:prstGeom>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AD1FD4B9-483F-426A-9DF2-C74EF41F41E4}"/>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44035" name="Line 20">
            <a:extLst>
              <a:ext uri="{FF2B5EF4-FFF2-40B4-BE49-F238E27FC236}">
                <a16:creationId xmlns:a16="http://schemas.microsoft.com/office/drawing/2014/main" id="{57936AF3-37B5-446A-A029-C28CDED9BD51}"/>
              </a:ext>
            </a:extLst>
          </p:cNvPr>
          <p:cNvSpPr>
            <a:spLocks noChangeShapeType="1"/>
          </p:cNvSpPr>
          <p:nvPr/>
        </p:nvSpPr>
        <p:spPr bwMode="auto">
          <a:xfrm>
            <a:off x="40481" y="1058770"/>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44036" name="Rectangle 25">
            <a:extLst>
              <a:ext uri="{FF2B5EF4-FFF2-40B4-BE49-F238E27FC236}">
                <a16:creationId xmlns:a16="http://schemas.microsoft.com/office/drawing/2014/main" id="{F86D5816-FC86-435B-8CEE-F02E5F0795B6}"/>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44037" name="Rectangle 43">
            <a:extLst>
              <a:ext uri="{FF2B5EF4-FFF2-40B4-BE49-F238E27FC236}">
                <a16:creationId xmlns:a16="http://schemas.microsoft.com/office/drawing/2014/main" id="{46714374-6DDB-4E49-AEE1-99626D0A3741}"/>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Field plate, Electric field distribution @200V vs. overlap sizes</a:t>
            </a:r>
          </a:p>
        </p:txBody>
      </p:sp>
      <p:pic>
        <p:nvPicPr>
          <p:cNvPr id="6" name="Grafik 5">
            <a:extLst>
              <a:ext uri="{FF2B5EF4-FFF2-40B4-BE49-F238E27FC236}">
                <a16:creationId xmlns:a16="http://schemas.microsoft.com/office/drawing/2014/main" id="{AA562607-9DC3-487E-9F5E-CF18C9EE6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2540" y="1121024"/>
            <a:ext cx="2633143" cy="1440000"/>
          </a:xfrm>
          <a:prstGeom prst="rect">
            <a:avLst/>
          </a:prstGeom>
        </p:spPr>
      </p:pic>
      <p:pic>
        <p:nvPicPr>
          <p:cNvPr id="8" name="Grafik 7">
            <a:extLst>
              <a:ext uri="{FF2B5EF4-FFF2-40B4-BE49-F238E27FC236}">
                <a16:creationId xmlns:a16="http://schemas.microsoft.com/office/drawing/2014/main" id="{E20020B3-825C-4EA2-AEA0-AE8865D49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1316" y="2401986"/>
            <a:ext cx="2633143" cy="1440000"/>
          </a:xfrm>
          <a:prstGeom prst="rect">
            <a:avLst/>
          </a:prstGeom>
        </p:spPr>
      </p:pic>
      <p:pic>
        <p:nvPicPr>
          <p:cNvPr id="10" name="Grafik 9">
            <a:extLst>
              <a:ext uri="{FF2B5EF4-FFF2-40B4-BE49-F238E27FC236}">
                <a16:creationId xmlns:a16="http://schemas.microsoft.com/office/drawing/2014/main" id="{2A35BA3B-5874-4242-9E37-BAF5EF31AA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1541" y="3682948"/>
            <a:ext cx="2633143" cy="1440000"/>
          </a:xfrm>
          <a:prstGeom prst="rect">
            <a:avLst/>
          </a:prstGeom>
        </p:spPr>
      </p:pic>
      <p:pic>
        <p:nvPicPr>
          <p:cNvPr id="12" name="Grafik 11">
            <a:extLst>
              <a:ext uri="{FF2B5EF4-FFF2-40B4-BE49-F238E27FC236}">
                <a16:creationId xmlns:a16="http://schemas.microsoft.com/office/drawing/2014/main" id="{D35D81D8-E819-40EB-A1C3-E551F49D12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1316" y="4991794"/>
            <a:ext cx="2633143" cy="1440000"/>
          </a:xfrm>
          <a:prstGeom prst="rect">
            <a:avLst/>
          </a:prstGeom>
        </p:spPr>
      </p:pic>
      <p:pic>
        <p:nvPicPr>
          <p:cNvPr id="14" name="Grafik 13">
            <a:extLst>
              <a:ext uri="{FF2B5EF4-FFF2-40B4-BE49-F238E27FC236}">
                <a16:creationId xmlns:a16="http://schemas.microsoft.com/office/drawing/2014/main" id="{BED8DF98-4622-4E5F-8549-35A35ED05A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41316" y="6300909"/>
            <a:ext cx="2633143" cy="1440000"/>
          </a:xfrm>
          <a:prstGeom prst="rect">
            <a:avLst/>
          </a:prstGeom>
        </p:spPr>
      </p:pic>
      <p:pic>
        <p:nvPicPr>
          <p:cNvPr id="16" name="Grafik 15">
            <a:extLst>
              <a:ext uri="{FF2B5EF4-FFF2-40B4-BE49-F238E27FC236}">
                <a16:creationId xmlns:a16="http://schemas.microsoft.com/office/drawing/2014/main" id="{A3042209-72C4-495B-835E-697D85FFC4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8708" y="1117424"/>
            <a:ext cx="2633143" cy="1440000"/>
          </a:xfrm>
          <a:prstGeom prst="rect">
            <a:avLst/>
          </a:prstGeom>
        </p:spPr>
      </p:pic>
      <p:pic>
        <p:nvPicPr>
          <p:cNvPr id="18" name="Grafik 17">
            <a:extLst>
              <a:ext uri="{FF2B5EF4-FFF2-40B4-BE49-F238E27FC236}">
                <a16:creationId xmlns:a16="http://schemas.microsoft.com/office/drawing/2014/main" id="{E7B0EC32-2F32-4063-B273-094E1E03019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29335" y="2426404"/>
            <a:ext cx="2633143" cy="1440000"/>
          </a:xfrm>
          <a:prstGeom prst="rect">
            <a:avLst/>
          </a:prstGeom>
        </p:spPr>
      </p:pic>
      <p:pic>
        <p:nvPicPr>
          <p:cNvPr id="20" name="Grafik 19">
            <a:extLst>
              <a:ext uri="{FF2B5EF4-FFF2-40B4-BE49-F238E27FC236}">
                <a16:creationId xmlns:a16="http://schemas.microsoft.com/office/drawing/2014/main" id="{757C27D3-D108-4493-9433-1E28FD0261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29335" y="3682948"/>
            <a:ext cx="2633143" cy="1440000"/>
          </a:xfrm>
          <a:prstGeom prst="rect">
            <a:avLst/>
          </a:prstGeom>
        </p:spPr>
      </p:pic>
      <p:pic>
        <p:nvPicPr>
          <p:cNvPr id="22" name="Grafik 21">
            <a:extLst>
              <a:ext uri="{FF2B5EF4-FFF2-40B4-BE49-F238E27FC236}">
                <a16:creationId xmlns:a16="http://schemas.microsoft.com/office/drawing/2014/main" id="{83962E77-8BD3-47A5-A70A-E922A60A25A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18708" y="4991794"/>
            <a:ext cx="2633143" cy="1440000"/>
          </a:xfrm>
          <a:prstGeom prst="rect">
            <a:avLst/>
          </a:prstGeom>
        </p:spPr>
      </p:pic>
      <p:pic>
        <p:nvPicPr>
          <p:cNvPr id="24" name="Grafik 23">
            <a:extLst>
              <a:ext uri="{FF2B5EF4-FFF2-40B4-BE49-F238E27FC236}">
                <a16:creationId xmlns:a16="http://schemas.microsoft.com/office/drawing/2014/main" id="{14868A4E-E1A4-4F66-92BE-309F2765D2A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29335" y="6300640"/>
            <a:ext cx="2633143" cy="1440000"/>
          </a:xfrm>
          <a:prstGeom prst="rect">
            <a:avLst/>
          </a:prstGeom>
        </p:spPr>
      </p:pic>
      <p:sp>
        <p:nvSpPr>
          <p:cNvPr id="25" name="Textfeld 24">
            <a:extLst>
              <a:ext uri="{FF2B5EF4-FFF2-40B4-BE49-F238E27FC236}">
                <a16:creationId xmlns:a16="http://schemas.microsoft.com/office/drawing/2014/main" id="{D01D07C6-00AB-4712-9ED2-A7EEAA52C0D5}"/>
              </a:ext>
            </a:extLst>
          </p:cNvPr>
          <p:cNvSpPr txBox="1"/>
          <p:nvPr/>
        </p:nvSpPr>
        <p:spPr>
          <a:xfrm>
            <a:off x="1386260" y="1837424"/>
            <a:ext cx="588623" cy="338554"/>
          </a:xfrm>
          <a:prstGeom prst="rect">
            <a:avLst/>
          </a:prstGeom>
          <a:noFill/>
        </p:spPr>
        <p:txBody>
          <a:bodyPr wrap="none" rtlCol="0">
            <a:spAutoFit/>
          </a:bodyPr>
          <a:lstStyle/>
          <a:p>
            <a:r>
              <a:rPr lang="de-DE" sz="1600" dirty="0"/>
              <a:t>5.5µ</a:t>
            </a:r>
          </a:p>
        </p:txBody>
      </p:sp>
      <p:sp>
        <p:nvSpPr>
          <p:cNvPr id="26" name="Rechteck 25">
            <a:extLst>
              <a:ext uri="{FF2B5EF4-FFF2-40B4-BE49-F238E27FC236}">
                <a16:creationId xmlns:a16="http://schemas.microsoft.com/office/drawing/2014/main" id="{5D73387C-D11C-46D3-A6BF-063273FDFCAD}"/>
              </a:ext>
            </a:extLst>
          </p:cNvPr>
          <p:cNvSpPr/>
          <p:nvPr/>
        </p:nvSpPr>
        <p:spPr>
          <a:xfrm>
            <a:off x="1386260" y="2997285"/>
            <a:ext cx="588623" cy="338554"/>
          </a:xfrm>
          <a:prstGeom prst="rect">
            <a:avLst/>
          </a:prstGeom>
        </p:spPr>
        <p:txBody>
          <a:bodyPr wrap="none">
            <a:spAutoFit/>
          </a:bodyPr>
          <a:lstStyle/>
          <a:p>
            <a:r>
              <a:rPr lang="de-DE" sz="1600" dirty="0"/>
              <a:t>4.5µ</a:t>
            </a:r>
          </a:p>
        </p:txBody>
      </p:sp>
      <p:sp>
        <p:nvSpPr>
          <p:cNvPr id="27" name="Rechteck 26">
            <a:extLst>
              <a:ext uri="{FF2B5EF4-FFF2-40B4-BE49-F238E27FC236}">
                <a16:creationId xmlns:a16="http://schemas.microsoft.com/office/drawing/2014/main" id="{8912F7CF-B054-45B6-B3D7-504DCCE20188}"/>
              </a:ext>
            </a:extLst>
          </p:cNvPr>
          <p:cNvSpPr/>
          <p:nvPr/>
        </p:nvSpPr>
        <p:spPr>
          <a:xfrm>
            <a:off x="1363293" y="4088559"/>
            <a:ext cx="588623" cy="338554"/>
          </a:xfrm>
          <a:prstGeom prst="rect">
            <a:avLst/>
          </a:prstGeom>
        </p:spPr>
        <p:txBody>
          <a:bodyPr wrap="none">
            <a:spAutoFit/>
          </a:bodyPr>
          <a:lstStyle/>
          <a:p>
            <a:r>
              <a:rPr lang="de-DE" sz="1600" dirty="0"/>
              <a:t>3.5µ</a:t>
            </a:r>
          </a:p>
        </p:txBody>
      </p:sp>
      <p:sp>
        <p:nvSpPr>
          <p:cNvPr id="28" name="Rechteck 27">
            <a:extLst>
              <a:ext uri="{FF2B5EF4-FFF2-40B4-BE49-F238E27FC236}">
                <a16:creationId xmlns:a16="http://schemas.microsoft.com/office/drawing/2014/main" id="{2609D95A-3D03-44F7-972B-0419545F12BB}"/>
              </a:ext>
            </a:extLst>
          </p:cNvPr>
          <p:cNvSpPr/>
          <p:nvPr/>
        </p:nvSpPr>
        <p:spPr>
          <a:xfrm>
            <a:off x="1386260" y="5460844"/>
            <a:ext cx="588623" cy="338554"/>
          </a:xfrm>
          <a:prstGeom prst="rect">
            <a:avLst/>
          </a:prstGeom>
        </p:spPr>
        <p:txBody>
          <a:bodyPr wrap="none">
            <a:spAutoFit/>
          </a:bodyPr>
          <a:lstStyle/>
          <a:p>
            <a:r>
              <a:rPr lang="de-DE" sz="1600" dirty="0"/>
              <a:t>2.5µ</a:t>
            </a:r>
          </a:p>
        </p:txBody>
      </p:sp>
      <p:sp>
        <p:nvSpPr>
          <p:cNvPr id="29" name="Rechteck 28">
            <a:extLst>
              <a:ext uri="{FF2B5EF4-FFF2-40B4-BE49-F238E27FC236}">
                <a16:creationId xmlns:a16="http://schemas.microsoft.com/office/drawing/2014/main" id="{5D4BB909-8800-4C12-9965-B7CD29A6413A}"/>
              </a:ext>
            </a:extLst>
          </p:cNvPr>
          <p:cNvSpPr/>
          <p:nvPr/>
        </p:nvSpPr>
        <p:spPr>
          <a:xfrm>
            <a:off x="1386259" y="6827579"/>
            <a:ext cx="588623" cy="338554"/>
          </a:xfrm>
          <a:prstGeom prst="rect">
            <a:avLst/>
          </a:prstGeom>
        </p:spPr>
        <p:txBody>
          <a:bodyPr wrap="none">
            <a:spAutoFit/>
          </a:bodyPr>
          <a:lstStyle/>
          <a:p>
            <a:r>
              <a:rPr lang="de-DE" sz="1600" dirty="0"/>
              <a:t>1.5µ</a:t>
            </a:r>
          </a:p>
        </p:txBody>
      </p:sp>
      <p:sp>
        <p:nvSpPr>
          <p:cNvPr id="30" name="Rechteck 29">
            <a:extLst>
              <a:ext uri="{FF2B5EF4-FFF2-40B4-BE49-F238E27FC236}">
                <a16:creationId xmlns:a16="http://schemas.microsoft.com/office/drawing/2014/main" id="{A60A121A-ECBD-4B9F-8082-E1726F468A8B}"/>
              </a:ext>
            </a:extLst>
          </p:cNvPr>
          <p:cNvSpPr/>
          <p:nvPr/>
        </p:nvSpPr>
        <p:spPr>
          <a:xfrm>
            <a:off x="8604704" y="1851696"/>
            <a:ext cx="702436" cy="338554"/>
          </a:xfrm>
          <a:prstGeom prst="rect">
            <a:avLst/>
          </a:prstGeom>
        </p:spPr>
        <p:txBody>
          <a:bodyPr wrap="none">
            <a:spAutoFit/>
          </a:bodyPr>
          <a:lstStyle/>
          <a:p>
            <a:r>
              <a:rPr lang="de-DE" sz="1600" dirty="0"/>
              <a:t>0.75µ</a:t>
            </a:r>
          </a:p>
        </p:txBody>
      </p:sp>
      <p:sp>
        <p:nvSpPr>
          <p:cNvPr id="31" name="Rechteck 30">
            <a:extLst>
              <a:ext uri="{FF2B5EF4-FFF2-40B4-BE49-F238E27FC236}">
                <a16:creationId xmlns:a16="http://schemas.microsoft.com/office/drawing/2014/main" id="{A278D095-FB82-451F-BE1A-A3285386B069}"/>
              </a:ext>
            </a:extLst>
          </p:cNvPr>
          <p:cNvSpPr/>
          <p:nvPr/>
        </p:nvSpPr>
        <p:spPr>
          <a:xfrm>
            <a:off x="8747371" y="2997285"/>
            <a:ext cx="417102" cy="338554"/>
          </a:xfrm>
          <a:prstGeom prst="rect">
            <a:avLst/>
          </a:prstGeom>
        </p:spPr>
        <p:txBody>
          <a:bodyPr wrap="none">
            <a:spAutoFit/>
          </a:bodyPr>
          <a:lstStyle/>
          <a:p>
            <a:r>
              <a:rPr lang="de-DE" sz="1600" dirty="0"/>
              <a:t>0µ</a:t>
            </a:r>
          </a:p>
        </p:txBody>
      </p:sp>
      <p:sp>
        <p:nvSpPr>
          <p:cNvPr id="32" name="Rechteck 31">
            <a:extLst>
              <a:ext uri="{FF2B5EF4-FFF2-40B4-BE49-F238E27FC236}">
                <a16:creationId xmlns:a16="http://schemas.microsoft.com/office/drawing/2014/main" id="{28941B15-7856-4FA0-A6EB-670D7D94AA04}"/>
              </a:ext>
            </a:extLst>
          </p:cNvPr>
          <p:cNvSpPr/>
          <p:nvPr/>
        </p:nvSpPr>
        <p:spPr>
          <a:xfrm>
            <a:off x="8604704" y="4083141"/>
            <a:ext cx="771365" cy="338554"/>
          </a:xfrm>
          <a:prstGeom prst="rect">
            <a:avLst/>
          </a:prstGeom>
        </p:spPr>
        <p:txBody>
          <a:bodyPr wrap="none">
            <a:spAutoFit/>
          </a:bodyPr>
          <a:lstStyle/>
          <a:p>
            <a:r>
              <a:rPr lang="de-DE" sz="1600" dirty="0"/>
              <a:t>-0.75µ</a:t>
            </a:r>
          </a:p>
        </p:txBody>
      </p:sp>
      <p:sp>
        <p:nvSpPr>
          <p:cNvPr id="33" name="Rechteck 32">
            <a:extLst>
              <a:ext uri="{FF2B5EF4-FFF2-40B4-BE49-F238E27FC236}">
                <a16:creationId xmlns:a16="http://schemas.microsoft.com/office/drawing/2014/main" id="{B0F7E154-ABC4-4BA3-B479-63F290CBC2A5}"/>
              </a:ext>
            </a:extLst>
          </p:cNvPr>
          <p:cNvSpPr/>
          <p:nvPr/>
        </p:nvSpPr>
        <p:spPr>
          <a:xfrm>
            <a:off x="8627146" y="5463208"/>
            <a:ext cx="657552" cy="338554"/>
          </a:xfrm>
          <a:prstGeom prst="rect">
            <a:avLst/>
          </a:prstGeom>
        </p:spPr>
        <p:txBody>
          <a:bodyPr wrap="none">
            <a:spAutoFit/>
          </a:bodyPr>
          <a:lstStyle/>
          <a:p>
            <a:r>
              <a:rPr lang="de-DE" sz="1600" dirty="0"/>
              <a:t>-1.5µ</a:t>
            </a:r>
          </a:p>
        </p:txBody>
      </p:sp>
      <p:sp>
        <p:nvSpPr>
          <p:cNvPr id="34" name="Rechteck 33">
            <a:extLst>
              <a:ext uri="{FF2B5EF4-FFF2-40B4-BE49-F238E27FC236}">
                <a16:creationId xmlns:a16="http://schemas.microsoft.com/office/drawing/2014/main" id="{DF217D7E-D483-4E0C-9C6A-E915C5860B4E}"/>
              </a:ext>
            </a:extLst>
          </p:cNvPr>
          <p:cNvSpPr/>
          <p:nvPr/>
        </p:nvSpPr>
        <p:spPr>
          <a:xfrm>
            <a:off x="8648700" y="6827579"/>
            <a:ext cx="657552" cy="338554"/>
          </a:xfrm>
          <a:prstGeom prst="rect">
            <a:avLst/>
          </a:prstGeom>
        </p:spPr>
        <p:txBody>
          <a:bodyPr wrap="none">
            <a:spAutoFit/>
          </a:bodyPr>
          <a:lstStyle/>
          <a:p>
            <a:r>
              <a:rPr lang="de-DE" sz="1600" dirty="0"/>
              <a:t>-2.5µ</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2EC2415B-0AFD-4C42-BEC5-D3D19128418D}"/>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71683" name="Line 20">
            <a:extLst>
              <a:ext uri="{FF2B5EF4-FFF2-40B4-BE49-F238E27FC236}">
                <a16:creationId xmlns:a16="http://schemas.microsoft.com/office/drawing/2014/main" id="{70659261-352E-4447-AB3C-DE735B7617B7}"/>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71684" name="Rectangle 25">
            <a:extLst>
              <a:ext uri="{FF2B5EF4-FFF2-40B4-BE49-F238E27FC236}">
                <a16:creationId xmlns:a16="http://schemas.microsoft.com/office/drawing/2014/main" id="{45D6B2A4-6899-4E97-8E65-7EF5BBD8692D}"/>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71685" name="Rectangle 43">
            <a:extLst>
              <a:ext uri="{FF2B5EF4-FFF2-40B4-BE49-F238E27FC236}">
                <a16:creationId xmlns:a16="http://schemas.microsoft.com/office/drawing/2014/main" id="{500F13F6-6795-444D-93E4-5A3A9CA97B4C}"/>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Field plate, maximal electrical field strength @different bias vs. overlap</a:t>
            </a:r>
          </a:p>
        </p:txBody>
      </p:sp>
      <p:pic>
        <p:nvPicPr>
          <p:cNvPr id="3" name="Grafik 2">
            <a:extLst>
              <a:ext uri="{FF2B5EF4-FFF2-40B4-BE49-F238E27FC236}">
                <a16:creationId xmlns:a16="http://schemas.microsoft.com/office/drawing/2014/main" id="{24E7CEB1-2384-49FE-B37F-F71083D118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381" y="2404077"/>
            <a:ext cx="4572638" cy="2753109"/>
          </a:xfrm>
          <a:prstGeom prst="rect">
            <a:avLst/>
          </a:prstGeom>
        </p:spPr>
      </p:pic>
      <p:sp>
        <p:nvSpPr>
          <p:cNvPr id="4" name="Rechteck 3">
            <a:extLst>
              <a:ext uri="{FF2B5EF4-FFF2-40B4-BE49-F238E27FC236}">
                <a16:creationId xmlns:a16="http://schemas.microsoft.com/office/drawing/2014/main" id="{EFAA963E-1852-4F9C-854A-DB1B1BA171EE}"/>
              </a:ext>
            </a:extLst>
          </p:cNvPr>
          <p:cNvSpPr/>
          <p:nvPr/>
        </p:nvSpPr>
        <p:spPr>
          <a:xfrm>
            <a:off x="1458268" y="5652839"/>
            <a:ext cx="6840760" cy="1200329"/>
          </a:xfrm>
          <a:prstGeom prst="rect">
            <a:avLst/>
          </a:prstGeom>
        </p:spPr>
        <p:txBody>
          <a:bodyPr wrap="square">
            <a:spAutoFit/>
          </a:bodyPr>
          <a:lstStyle/>
          <a:p>
            <a:r>
              <a:rPr lang="en-US" sz="1800" dirty="0"/>
              <a:t>For three different biases, the maximum E-field strength is calculated for different metal overlaps.</a:t>
            </a:r>
          </a:p>
          <a:p>
            <a:r>
              <a:rPr lang="en-US" sz="1800" dirty="0"/>
              <a:t>With 2.5µ overlap you already get the smallest </a:t>
            </a:r>
            <a:r>
              <a:rPr lang="en-US" sz="1800" dirty="0" err="1"/>
              <a:t>Emax</a:t>
            </a:r>
            <a:r>
              <a:rPr lang="en-US" sz="1800" dirty="0"/>
              <a:t>.</a:t>
            </a:r>
          </a:p>
          <a:p>
            <a:r>
              <a:rPr lang="en-US" sz="1800" dirty="0"/>
              <a:t>Larger overlaps will increase the interstrip capacitance.</a:t>
            </a:r>
            <a:endParaRPr lang="de-DE" sz="1800" dirty="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2F4B142-6FD7-4E90-AE70-E1913A26D8CB}"/>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69635" name="Line 20">
            <a:extLst>
              <a:ext uri="{FF2B5EF4-FFF2-40B4-BE49-F238E27FC236}">
                <a16:creationId xmlns:a16="http://schemas.microsoft.com/office/drawing/2014/main" id="{83104469-2E0D-41EF-836F-7D495A8BA738}"/>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69636" name="Rectangle 25">
            <a:extLst>
              <a:ext uri="{FF2B5EF4-FFF2-40B4-BE49-F238E27FC236}">
                <a16:creationId xmlns:a16="http://schemas.microsoft.com/office/drawing/2014/main" id="{3397E8BD-1D38-471D-A57D-E9BEFA7B7D5D}"/>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69637" name="Rectangle 43">
            <a:extLst>
              <a:ext uri="{FF2B5EF4-FFF2-40B4-BE49-F238E27FC236}">
                <a16:creationId xmlns:a16="http://schemas.microsoft.com/office/drawing/2014/main" id="{617A964F-8941-43CA-8877-D48256F79DEE}"/>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Field plate</a:t>
            </a:r>
          </a:p>
        </p:txBody>
      </p:sp>
      <p:sp>
        <p:nvSpPr>
          <p:cNvPr id="69645" name="Text Box 13">
            <a:extLst>
              <a:ext uri="{FF2B5EF4-FFF2-40B4-BE49-F238E27FC236}">
                <a16:creationId xmlns:a16="http://schemas.microsoft.com/office/drawing/2014/main" id="{E0BFBB3A-C767-494E-A977-A82DC2E910C2}"/>
              </a:ext>
            </a:extLst>
          </p:cNvPr>
          <p:cNvSpPr txBox="1">
            <a:spLocks noChangeArrowheads="1"/>
          </p:cNvSpPr>
          <p:nvPr/>
        </p:nvSpPr>
        <p:spPr bwMode="auto">
          <a:xfrm>
            <a:off x="539485" y="1692399"/>
            <a:ext cx="813613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indent="-342900">
              <a:buAutoNum type="arabicPeriod"/>
            </a:pPr>
            <a:r>
              <a:rPr lang="en-US" altLang="en-US" sz="1800" dirty="0"/>
              <a:t>The maximum electric field strength of the sensor is (in lateral direction) at the edge of the active zone.</a:t>
            </a:r>
          </a:p>
          <a:p>
            <a:pPr marL="342900" indent="-342900">
              <a:buAutoNum type="arabicPeriod"/>
            </a:pPr>
            <a:r>
              <a:rPr lang="en-US" altLang="en-US" sz="1800" dirty="0"/>
              <a:t>The maximum electric field strength of the sensor is lower if the metal overlaps the substrate region. </a:t>
            </a:r>
          </a:p>
          <a:p>
            <a:pPr marL="342900" indent="-342900">
              <a:buAutoNum type="arabicPeriod"/>
            </a:pPr>
            <a:r>
              <a:rPr lang="en-US" altLang="en-US" sz="1800" dirty="0"/>
              <a:t>Find the smallest possible metal overlaps that produce the smallest E-field peak.</a:t>
            </a:r>
            <a:endParaRPr lang="de-DE" altLang="en-US" sz="1800"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945F556-DEC8-41EC-B137-BB1D8402EB11}"/>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75779" name="Line 20">
            <a:extLst>
              <a:ext uri="{FF2B5EF4-FFF2-40B4-BE49-F238E27FC236}">
                <a16:creationId xmlns:a16="http://schemas.microsoft.com/office/drawing/2014/main" id="{29173D6C-6772-4EF1-A3B5-FA038A7882CE}"/>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75780" name="Rectangle 25">
            <a:extLst>
              <a:ext uri="{FF2B5EF4-FFF2-40B4-BE49-F238E27FC236}">
                <a16:creationId xmlns:a16="http://schemas.microsoft.com/office/drawing/2014/main" id="{8E2DC710-FD7C-4B52-8A54-37DC739A0571}"/>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75781" name="Rectangle 43">
            <a:extLst>
              <a:ext uri="{FF2B5EF4-FFF2-40B4-BE49-F238E27FC236}">
                <a16:creationId xmlns:a16="http://schemas.microsoft.com/office/drawing/2014/main" id="{89B95E6B-E6CA-4EEC-97CD-73270C94D2FF}"/>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Dicing edge</a:t>
            </a:r>
          </a:p>
        </p:txBody>
      </p:sp>
      <p:sp>
        <p:nvSpPr>
          <p:cNvPr id="75782" name="Text Box 1030">
            <a:extLst>
              <a:ext uri="{FF2B5EF4-FFF2-40B4-BE49-F238E27FC236}">
                <a16:creationId xmlns:a16="http://schemas.microsoft.com/office/drawing/2014/main" id="{276F477B-6BFD-406E-AB90-D52135BB9780}"/>
              </a:ext>
            </a:extLst>
          </p:cNvPr>
          <p:cNvSpPr txBox="1">
            <a:spLocks noChangeArrowheads="1"/>
          </p:cNvSpPr>
          <p:nvPr/>
        </p:nvSpPr>
        <p:spPr bwMode="auto">
          <a:xfrm>
            <a:off x="233363" y="1260475"/>
            <a:ext cx="1052531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dirty="0">
                <a:solidFill>
                  <a:schemeClr val="tx1"/>
                </a:solidFill>
                <a:cs typeface="Times New Roman" panose="02020603050405020304" pitchFamily="18" charset="0"/>
              </a:rPr>
              <a:t>There are many deep defects at the dicing edge. When the space charge region touches the edge, </a:t>
            </a:r>
          </a:p>
          <a:p>
            <a:pPr eaLnBrk="0" hangingPunct="0"/>
            <a:r>
              <a:rPr lang="en-US" altLang="en-US" sz="1800" dirty="0">
                <a:solidFill>
                  <a:schemeClr val="tx1"/>
                </a:solidFill>
                <a:cs typeface="Times New Roman" panose="02020603050405020304" pitchFamily="18" charset="0"/>
              </a:rPr>
              <a:t>the leakage current will increase rapidly with bias.  The effect of the dicing edge is simulated with this </a:t>
            </a:r>
          </a:p>
          <a:p>
            <a:pPr eaLnBrk="0" hangingPunct="0"/>
            <a:r>
              <a:rPr lang="en-US" altLang="en-US" sz="1800" dirty="0">
                <a:solidFill>
                  <a:schemeClr val="tx1"/>
                </a:solidFill>
                <a:cs typeface="Times New Roman" panose="02020603050405020304" pitchFamily="18" charset="0"/>
              </a:rPr>
              <a:t>modeling structure.</a:t>
            </a:r>
            <a:endParaRPr lang="de-DE" altLang="en-US" sz="1800" dirty="0">
              <a:solidFill>
                <a:schemeClr val="tx1"/>
              </a:solidFill>
              <a:cs typeface="Times New Roman" panose="02020603050405020304" pitchFamily="18" charset="0"/>
            </a:endParaRPr>
          </a:p>
        </p:txBody>
      </p:sp>
      <p:sp>
        <p:nvSpPr>
          <p:cNvPr id="75783" name="Text Box 1031">
            <a:extLst>
              <a:ext uri="{FF2B5EF4-FFF2-40B4-BE49-F238E27FC236}">
                <a16:creationId xmlns:a16="http://schemas.microsoft.com/office/drawing/2014/main" id="{D6E39FFB-F202-4B34-B164-11FA1F4EBAFE}"/>
              </a:ext>
            </a:extLst>
          </p:cNvPr>
          <p:cNvSpPr txBox="1">
            <a:spLocks noChangeArrowheads="1"/>
          </p:cNvSpPr>
          <p:nvPr/>
        </p:nvSpPr>
        <p:spPr bwMode="auto">
          <a:xfrm>
            <a:off x="304800" y="6243638"/>
            <a:ext cx="97857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zh-CN" sz="1800" dirty="0">
                <a:solidFill>
                  <a:schemeClr val="tx1"/>
                </a:solidFill>
                <a:cs typeface="Times New Roman" panose="02020603050405020304" pitchFamily="18" charset="0"/>
              </a:rPr>
              <a:t>To compare the effect of a floating implant, we use a model with and without floating implants. </a:t>
            </a:r>
          </a:p>
          <a:p>
            <a:pPr eaLnBrk="0" hangingPunct="0"/>
            <a:r>
              <a:rPr lang="en-US" altLang="en-US" sz="1800" dirty="0" err="1">
                <a:solidFill>
                  <a:schemeClr val="tx1"/>
                </a:solidFill>
              </a:rPr>
              <a:t>Dist</a:t>
            </a:r>
            <a:r>
              <a:rPr lang="en-US" altLang="en-US" sz="1800" dirty="0">
                <a:solidFill>
                  <a:schemeClr val="tx1"/>
                </a:solidFill>
              </a:rPr>
              <a:t> is the distance to the dicing edge, </a:t>
            </a:r>
            <a:r>
              <a:rPr lang="en-US" altLang="en-US" sz="1800" dirty="0" err="1">
                <a:solidFill>
                  <a:schemeClr val="tx1"/>
                </a:solidFill>
              </a:rPr>
              <a:t>sep</a:t>
            </a:r>
            <a:r>
              <a:rPr lang="en-US" altLang="en-US" sz="1800" dirty="0">
                <a:solidFill>
                  <a:schemeClr val="tx1"/>
                </a:solidFill>
              </a:rPr>
              <a:t>=20um,strip=50um.  </a:t>
            </a:r>
          </a:p>
        </p:txBody>
      </p:sp>
      <p:pic>
        <p:nvPicPr>
          <p:cNvPr id="75784" name="Picture 1032" descr="punchthrough1">
            <a:extLst>
              <a:ext uri="{FF2B5EF4-FFF2-40B4-BE49-F238E27FC236}">
                <a16:creationId xmlns:a16="http://schemas.microsoft.com/office/drawing/2014/main" id="{FE5C3A41-28B9-4942-8836-ACE4089A3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6472238" cy="1990725"/>
          </a:xfrm>
          <a:prstGeom prst="rect">
            <a:avLst/>
          </a:prstGeom>
          <a:noFill/>
          <a:extLst>
            <a:ext uri="{909E8E84-426E-40DD-AFC4-6F175D3DCCD1}">
              <a14:hiddenFill xmlns:a14="http://schemas.microsoft.com/office/drawing/2010/main">
                <a:solidFill>
                  <a:srgbClr val="FFFFFF"/>
                </a:solidFill>
              </a14:hiddenFill>
            </a:ext>
          </a:extLst>
        </p:spPr>
      </p:pic>
      <p:pic>
        <p:nvPicPr>
          <p:cNvPr id="75785" name="Picture 1033" descr="punchthrough0">
            <a:extLst>
              <a:ext uri="{FF2B5EF4-FFF2-40B4-BE49-F238E27FC236}">
                <a16:creationId xmlns:a16="http://schemas.microsoft.com/office/drawing/2014/main" id="{33507067-3BB5-4997-AE70-58FCD0268D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4114800"/>
            <a:ext cx="6396038" cy="20526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24FBA2A-9BEF-4504-8988-1827CBD8F589}"/>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73731" name="Line 20">
            <a:extLst>
              <a:ext uri="{FF2B5EF4-FFF2-40B4-BE49-F238E27FC236}">
                <a16:creationId xmlns:a16="http://schemas.microsoft.com/office/drawing/2014/main" id="{04A4C304-AA4B-4929-B15A-D2C23F8F938B}"/>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73732" name="Rectangle 25">
            <a:extLst>
              <a:ext uri="{FF2B5EF4-FFF2-40B4-BE49-F238E27FC236}">
                <a16:creationId xmlns:a16="http://schemas.microsoft.com/office/drawing/2014/main" id="{32ED8985-8536-4944-A272-21C9FA36ADEB}"/>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73733" name="Rectangle 43">
            <a:extLst>
              <a:ext uri="{FF2B5EF4-FFF2-40B4-BE49-F238E27FC236}">
                <a16:creationId xmlns:a16="http://schemas.microsoft.com/office/drawing/2014/main" id="{86921921-045C-46D0-BB1B-BD5FB5CA6E5B}"/>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Dicing edge</a:t>
            </a:r>
          </a:p>
        </p:txBody>
      </p:sp>
      <p:sp>
        <p:nvSpPr>
          <p:cNvPr id="73737" name="Text Box 9">
            <a:extLst>
              <a:ext uri="{FF2B5EF4-FFF2-40B4-BE49-F238E27FC236}">
                <a16:creationId xmlns:a16="http://schemas.microsoft.com/office/drawing/2014/main" id="{69A96885-FE5E-4CB0-95FC-23322990955E}"/>
              </a:ext>
            </a:extLst>
          </p:cNvPr>
          <p:cNvSpPr txBox="1">
            <a:spLocks noChangeArrowheads="1"/>
          </p:cNvSpPr>
          <p:nvPr/>
        </p:nvSpPr>
        <p:spPr bwMode="auto">
          <a:xfrm>
            <a:off x="57884" y="5298598"/>
            <a:ext cx="1064906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800" dirty="0">
                <a:solidFill>
                  <a:schemeClr val="tx1"/>
                </a:solidFill>
                <a:cs typeface="Times New Roman" panose="02020603050405020304" pitchFamily="18" charset="0"/>
              </a:rPr>
              <a:t>The left plot is for a structure without floating implants, the right plot is for a structure with </a:t>
            </a:r>
          </a:p>
          <a:p>
            <a:pPr eaLnBrk="0" hangingPunct="0"/>
            <a:r>
              <a:rPr lang="en-US" altLang="en-US" sz="1800" dirty="0">
                <a:solidFill>
                  <a:schemeClr val="tx1"/>
                </a:solidFill>
                <a:cs typeface="Times New Roman" panose="02020603050405020304" pitchFamily="18" charset="0"/>
              </a:rPr>
              <a:t>floating implants.</a:t>
            </a:r>
          </a:p>
          <a:p>
            <a:pPr eaLnBrk="0" hangingPunct="0"/>
            <a:r>
              <a:rPr lang="en-US" altLang="en-US" sz="1800" dirty="0" err="1">
                <a:solidFill>
                  <a:schemeClr val="tx1"/>
                </a:solidFill>
              </a:rPr>
              <a:t>dist</a:t>
            </a:r>
            <a:r>
              <a:rPr lang="en-US" altLang="en-US" sz="1800" dirty="0">
                <a:solidFill>
                  <a:schemeClr val="tx1"/>
                </a:solidFill>
              </a:rPr>
              <a:t> are shown on legend.  </a:t>
            </a:r>
          </a:p>
          <a:p>
            <a:pPr eaLnBrk="0" hangingPunct="0"/>
            <a:r>
              <a:rPr lang="en-US" altLang="en-US" sz="1800" dirty="0">
                <a:solidFill>
                  <a:schemeClr val="tx1"/>
                </a:solidFill>
              </a:rPr>
              <a:t>An active zone too close to the dicing edge will result in greater leakage unless the edge is passivated.</a:t>
            </a:r>
          </a:p>
          <a:p>
            <a:pPr eaLnBrk="0" hangingPunct="0"/>
            <a:r>
              <a:rPr lang="en-US" altLang="en-US" sz="1800" dirty="0">
                <a:solidFill>
                  <a:schemeClr val="tx1"/>
                </a:solidFill>
              </a:rPr>
              <a:t>Inserting a floating strip shortens the required distance to the edge.</a:t>
            </a:r>
          </a:p>
        </p:txBody>
      </p:sp>
      <p:pic>
        <p:nvPicPr>
          <p:cNvPr id="73738" name="Picture 10" descr="nofstripfront">
            <a:extLst>
              <a:ext uri="{FF2B5EF4-FFF2-40B4-BE49-F238E27FC236}">
                <a16:creationId xmlns:a16="http://schemas.microsoft.com/office/drawing/2014/main" id="{F5D51C28-F6CF-49E4-8F2F-681F9CFE0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7340" y="1524001"/>
            <a:ext cx="4869310" cy="3480766"/>
          </a:xfrm>
          <a:prstGeom prst="rect">
            <a:avLst/>
          </a:prstGeom>
          <a:noFill/>
          <a:extLst>
            <a:ext uri="{909E8E84-426E-40DD-AFC4-6F175D3DCCD1}">
              <a14:hiddenFill xmlns:a14="http://schemas.microsoft.com/office/drawing/2010/main">
                <a:solidFill>
                  <a:srgbClr val="FFFFFF"/>
                </a:solidFill>
              </a14:hiddenFill>
            </a:ext>
          </a:extLst>
        </p:spPr>
      </p:pic>
      <p:pic>
        <p:nvPicPr>
          <p:cNvPr id="73740" name="Picture 12" descr="onefstripfront">
            <a:extLst>
              <a:ext uri="{FF2B5EF4-FFF2-40B4-BE49-F238E27FC236}">
                <a16:creationId xmlns:a16="http://schemas.microsoft.com/office/drawing/2014/main" id="{FF8C9310-1AB2-4FE2-85EB-DF4256B458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375" y="1524000"/>
            <a:ext cx="4869309" cy="3521449"/>
          </a:xfrm>
          <a:prstGeom prst="rect">
            <a:avLst/>
          </a:prstGeom>
          <a:noFill/>
          <a:extLst>
            <a:ext uri="{909E8E84-426E-40DD-AFC4-6F175D3DCCD1}">
              <a14:hiddenFill xmlns:a14="http://schemas.microsoft.com/office/drawing/2010/main">
                <a:solidFill>
                  <a:srgbClr val="FFFFFF"/>
                </a:solidFill>
              </a14:hiddenFill>
            </a:ext>
          </a:extLst>
        </p:spPr>
      </p:pic>
      <p:sp>
        <p:nvSpPr>
          <p:cNvPr id="73741" name="Text Box 13">
            <a:extLst>
              <a:ext uri="{FF2B5EF4-FFF2-40B4-BE49-F238E27FC236}">
                <a16:creationId xmlns:a16="http://schemas.microsoft.com/office/drawing/2014/main" id="{4E3C9C5F-5449-427B-AD81-3972BB9B013D}"/>
              </a:ext>
            </a:extLst>
          </p:cNvPr>
          <p:cNvSpPr txBox="1">
            <a:spLocks noChangeArrowheads="1"/>
          </p:cNvSpPr>
          <p:nvPr/>
        </p:nvSpPr>
        <p:spPr bwMode="auto">
          <a:xfrm>
            <a:off x="517525" y="1179513"/>
            <a:ext cx="6026150"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altLang="en-US" sz="1800" dirty="0"/>
              <a:t>Leakage current vs. biasing voltage for different distances</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97ACE96E-C46B-4F6C-AA93-D2B8768C12AB}"/>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77827" name="Line 20">
            <a:extLst>
              <a:ext uri="{FF2B5EF4-FFF2-40B4-BE49-F238E27FC236}">
                <a16:creationId xmlns:a16="http://schemas.microsoft.com/office/drawing/2014/main" id="{EFF1BACA-9EF9-4814-AAC6-90E1FB8E02F4}"/>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77828" name="Rectangle 25">
            <a:extLst>
              <a:ext uri="{FF2B5EF4-FFF2-40B4-BE49-F238E27FC236}">
                <a16:creationId xmlns:a16="http://schemas.microsoft.com/office/drawing/2014/main" id="{99684E71-FDC2-4699-8B0A-DF8490A65587}"/>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77829" name="Rectangle 43">
            <a:extLst>
              <a:ext uri="{FF2B5EF4-FFF2-40B4-BE49-F238E27FC236}">
                <a16:creationId xmlns:a16="http://schemas.microsoft.com/office/drawing/2014/main" id="{0F82285A-81F8-427B-BA1E-DD06C93C1465}"/>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Dicing edge</a:t>
            </a:r>
          </a:p>
        </p:txBody>
      </p:sp>
      <p:sp>
        <p:nvSpPr>
          <p:cNvPr id="77834" name="Text Box 1034">
            <a:extLst>
              <a:ext uri="{FF2B5EF4-FFF2-40B4-BE49-F238E27FC236}">
                <a16:creationId xmlns:a16="http://schemas.microsoft.com/office/drawing/2014/main" id="{7F49E5CE-B6DC-455A-BE9A-6E64FE935422}"/>
              </a:ext>
            </a:extLst>
          </p:cNvPr>
          <p:cNvSpPr txBox="1">
            <a:spLocks noChangeArrowheads="1"/>
          </p:cNvSpPr>
          <p:nvPr/>
        </p:nvSpPr>
        <p:spPr bwMode="auto">
          <a:xfrm>
            <a:off x="609600" y="6096000"/>
            <a:ext cx="8153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800" dirty="0">
                <a:solidFill>
                  <a:schemeClr val="tx1"/>
                </a:solidFill>
                <a:latin typeface="Times New Roman" panose="02020603050405020304" pitchFamily="18" charset="0"/>
              </a:rPr>
              <a:t>Distance to dicing edge 100um		 Distance to dicing edge 400µm. </a:t>
            </a:r>
          </a:p>
          <a:p>
            <a:pPr eaLnBrk="0" hangingPunct="0"/>
            <a:r>
              <a:rPr lang="en-US" altLang="en-US" sz="1800" dirty="0">
                <a:solidFill>
                  <a:schemeClr val="tx1"/>
                </a:solidFill>
                <a:latin typeface="Times New Roman" panose="02020603050405020304" pitchFamily="18" charset="0"/>
              </a:rPr>
              <a:t>At a distance of 100µm, the space charge region touches the edge.</a:t>
            </a:r>
          </a:p>
          <a:p>
            <a:pPr eaLnBrk="0" hangingPunct="0"/>
            <a:r>
              <a:rPr lang="en-US" altLang="en-US" sz="1800" dirty="0">
                <a:solidFill>
                  <a:schemeClr val="tx1"/>
                </a:solidFill>
                <a:latin typeface="Times New Roman" panose="02020603050405020304" pitchFamily="18" charset="0"/>
              </a:rPr>
              <a:t>At a distance of 400µm, the leakage current remains small.</a:t>
            </a:r>
          </a:p>
        </p:txBody>
      </p:sp>
      <p:pic>
        <p:nvPicPr>
          <p:cNvPr id="77835" name="Picture 1035">
            <a:extLst>
              <a:ext uri="{FF2B5EF4-FFF2-40B4-BE49-F238E27FC236}">
                <a16:creationId xmlns:a16="http://schemas.microsoft.com/office/drawing/2014/main" id="{DB1C6D25-9B19-4067-A9CB-30175A1CE7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313" y="1447800"/>
            <a:ext cx="77724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6" name="Text Box 1036">
            <a:extLst>
              <a:ext uri="{FF2B5EF4-FFF2-40B4-BE49-F238E27FC236}">
                <a16:creationId xmlns:a16="http://schemas.microsoft.com/office/drawing/2014/main" id="{129CE9D3-928D-4810-BC32-E6CC793DD0E2}"/>
              </a:ext>
            </a:extLst>
          </p:cNvPr>
          <p:cNvSpPr txBox="1">
            <a:spLocks noChangeArrowheads="1"/>
          </p:cNvSpPr>
          <p:nvPr/>
        </p:nvSpPr>
        <p:spPr bwMode="auto">
          <a:xfrm>
            <a:off x="457200" y="1066800"/>
            <a:ext cx="540385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GB" altLang="en-US" sz="1800" dirty="0"/>
              <a:t>Electron concentration distribution for two distances</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657E3700-FB4D-4966-948A-484A1756807F}"/>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50179" name="Line 20">
            <a:extLst>
              <a:ext uri="{FF2B5EF4-FFF2-40B4-BE49-F238E27FC236}">
                <a16:creationId xmlns:a16="http://schemas.microsoft.com/office/drawing/2014/main" id="{20085850-AFEF-42E6-830B-3D45A63953E1}"/>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50180" name="Rectangle 25">
            <a:extLst>
              <a:ext uri="{FF2B5EF4-FFF2-40B4-BE49-F238E27FC236}">
                <a16:creationId xmlns:a16="http://schemas.microsoft.com/office/drawing/2014/main" id="{4EB7750F-5408-4A21-B299-D10ECD2CAFD9}"/>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50181" name="Rectangle 43">
            <a:extLst>
              <a:ext uri="{FF2B5EF4-FFF2-40B4-BE49-F238E27FC236}">
                <a16:creationId xmlns:a16="http://schemas.microsoft.com/office/drawing/2014/main" id="{67C8AC31-C077-40FE-993F-83D17281FE1F}"/>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Multi guard ring</a:t>
            </a:r>
          </a:p>
        </p:txBody>
      </p:sp>
      <p:pic>
        <p:nvPicPr>
          <p:cNvPr id="50182" name="Picture 6">
            <a:extLst>
              <a:ext uri="{FF2B5EF4-FFF2-40B4-BE49-F238E27FC236}">
                <a16:creationId xmlns:a16="http://schemas.microsoft.com/office/drawing/2014/main" id="{E8F137E1-604D-4651-8D96-AF9684C6F6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624263"/>
            <a:ext cx="10134600" cy="319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50183" name="Text Box 7">
            <a:extLst>
              <a:ext uri="{FF2B5EF4-FFF2-40B4-BE49-F238E27FC236}">
                <a16:creationId xmlns:a16="http://schemas.microsoft.com/office/drawing/2014/main" id="{618966C1-5B0B-4A40-8476-F67CBEB1A5E0}"/>
              </a:ext>
            </a:extLst>
          </p:cNvPr>
          <p:cNvSpPr txBox="1">
            <a:spLocks noChangeArrowheads="1"/>
          </p:cNvSpPr>
          <p:nvPr/>
        </p:nvSpPr>
        <p:spPr bwMode="auto">
          <a:xfrm>
            <a:off x="161925" y="1163638"/>
            <a:ext cx="8699818" cy="203132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800" dirty="0"/>
              <a:t>The multi guard ring structure is designed to relax the electric field at the strip edge </a:t>
            </a:r>
          </a:p>
          <a:p>
            <a:r>
              <a:rPr lang="en-US" altLang="en-US" sz="1800" dirty="0"/>
              <a:t>and to limit the space charge region. </a:t>
            </a:r>
          </a:p>
          <a:p>
            <a:r>
              <a:rPr lang="en-US" altLang="en-US" sz="1800" dirty="0"/>
              <a:t>This structure reforms the potential distribution</a:t>
            </a:r>
          </a:p>
          <a:p>
            <a:r>
              <a:rPr lang="en-US" altLang="en-US" sz="1800" dirty="0"/>
              <a:t>around the implant edge, so that the peak field strength</a:t>
            </a:r>
          </a:p>
          <a:p>
            <a:r>
              <a:rPr lang="en-US" altLang="en-US" sz="1800" dirty="0"/>
              <a:t>is reduced.</a:t>
            </a:r>
          </a:p>
          <a:p>
            <a:endParaRPr lang="en-US" altLang="en-US" sz="1800" dirty="0"/>
          </a:p>
          <a:p>
            <a:r>
              <a:rPr lang="en-US" altLang="en-US" sz="1800" dirty="0"/>
              <a:t>Two guard ring structures 10 rings and 15 rings  </a:t>
            </a:r>
          </a:p>
        </p:txBody>
      </p:sp>
      <p:pic>
        <p:nvPicPr>
          <p:cNvPr id="50186" name="Picture 10">
            <a:extLst>
              <a:ext uri="{FF2B5EF4-FFF2-40B4-BE49-F238E27FC236}">
                <a16:creationId xmlns:a16="http://schemas.microsoft.com/office/drawing/2014/main" id="{D535D7D3-C232-4DD7-A5D7-AE855CA473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676400"/>
            <a:ext cx="43910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A98AA912-7F79-4598-9F5D-8F88DBFA2029}"/>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54275" name="Line 20">
            <a:extLst>
              <a:ext uri="{FF2B5EF4-FFF2-40B4-BE49-F238E27FC236}">
                <a16:creationId xmlns:a16="http://schemas.microsoft.com/office/drawing/2014/main" id="{4D3FA12D-B1D2-4E4A-A1D9-E79428429617}"/>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54276" name="Rectangle 25">
            <a:extLst>
              <a:ext uri="{FF2B5EF4-FFF2-40B4-BE49-F238E27FC236}">
                <a16:creationId xmlns:a16="http://schemas.microsoft.com/office/drawing/2014/main" id="{40B4BA12-4954-4E74-A728-E3E9C4CD2C96}"/>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54277" name="Rectangle 43">
            <a:extLst>
              <a:ext uri="{FF2B5EF4-FFF2-40B4-BE49-F238E27FC236}">
                <a16:creationId xmlns:a16="http://schemas.microsoft.com/office/drawing/2014/main" id="{C5903525-0321-4A6C-B38B-969D618E3354}"/>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Multi guard ring</a:t>
            </a:r>
          </a:p>
        </p:txBody>
      </p:sp>
      <p:pic>
        <p:nvPicPr>
          <p:cNvPr id="54280" name="Picture 1032">
            <a:extLst>
              <a:ext uri="{FF2B5EF4-FFF2-40B4-BE49-F238E27FC236}">
                <a16:creationId xmlns:a16="http://schemas.microsoft.com/office/drawing/2014/main" id="{44903486-11BC-4A26-9695-F12397A14D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00200"/>
            <a:ext cx="9525000" cy="526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54281" name="Rectangle 1033">
            <a:extLst>
              <a:ext uri="{FF2B5EF4-FFF2-40B4-BE49-F238E27FC236}">
                <a16:creationId xmlns:a16="http://schemas.microsoft.com/office/drawing/2014/main" id="{921153CD-1298-40AB-ADE1-BF9059124CB2}"/>
              </a:ext>
            </a:extLst>
          </p:cNvPr>
          <p:cNvSpPr>
            <a:spLocks noChangeArrowheads="1"/>
          </p:cNvSpPr>
          <p:nvPr/>
        </p:nvSpPr>
        <p:spPr bwMode="auto">
          <a:xfrm>
            <a:off x="152400" y="1143000"/>
            <a:ext cx="1005840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zh-CN" sz="1800" dirty="0">
                <a:cs typeface="Times New Roman" panose="02020603050405020304" pitchFamily="18" charset="0"/>
              </a:rPr>
              <a:t>The electron concentration distribution for biases of 50, 100, 400, 1000V for the10-ring structure</a:t>
            </a:r>
            <a:endParaRPr lang="de-DE" altLang="zh-CN" sz="1800" dirty="0"/>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3">
            <a:extLst>
              <a:ext uri="{FF2B5EF4-FFF2-40B4-BE49-F238E27FC236}">
                <a16:creationId xmlns:a16="http://schemas.microsoft.com/office/drawing/2014/main" id="{24CC9513-6E55-47C5-9CEC-331B2BD5AFE2}"/>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err="1">
                <a:solidFill>
                  <a:srgbClr val="0070C0"/>
                </a:solidFill>
                <a:latin typeface="Verdana" panose="020B0604030504040204" pitchFamily="34" charset="0"/>
              </a:rPr>
              <a:t>CiS</a:t>
            </a:r>
            <a:r>
              <a:rPr lang="en-US" altLang="en-US" sz="2200" dirty="0">
                <a:solidFill>
                  <a:srgbClr val="0070C0"/>
                </a:solidFill>
                <a:latin typeface="Verdana" panose="020B0604030504040204" pitchFamily="34" charset="0"/>
              </a:rPr>
              <a:t> Research Institute</a:t>
            </a:r>
            <a:r>
              <a:rPr lang="en-GB" altLang="en-US" sz="2400" dirty="0">
                <a:solidFill>
                  <a:srgbClr val="0070C0"/>
                </a:solidFill>
              </a:rPr>
              <a:t> for Microsensor system</a:t>
            </a:r>
            <a:r>
              <a:rPr lang="en-US" altLang="en-US" sz="2200" dirty="0">
                <a:solidFill>
                  <a:srgbClr val="0070C0"/>
                </a:solidFill>
                <a:latin typeface="Verdana" panose="020B0604030504040204" pitchFamily="34" charset="0"/>
              </a:rPr>
              <a:t> </a:t>
            </a:r>
            <a:br>
              <a:rPr lang="en-US" altLang="en-US" sz="2200" dirty="0">
                <a:solidFill>
                  <a:srgbClr val="009EE0"/>
                </a:solidFill>
                <a:latin typeface="Verdana" panose="020B0604030504040204" pitchFamily="34" charset="0"/>
              </a:rPr>
            </a:br>
            <a:r>
              <a:rPr lang="en-US" altLang="en-US" sz="1600" b="0" dirty="0">
                <a:solidFill>
                  <a:srgbClr val="009EE0"/>
                </a:solidFill>
                <a:latin typeface="Verdana" panose="020B0604030504040204" pitchFamily="34" charset="0"/>
              </a:rPr>
              <a:t>Location</a:t>
            </a:r>
          </a:p>
        </p:txBody>
      </p:sp>
      <p:sp>
        <p:nvSpPr>
          <p:cNvPr id="9219" name="Line 20">
            <a:extLst>
              <a:ext uri="{FF2B5EF4-FFF2-40B4-BE49-F238E27FC236}">
                <a16:creationId xmlns:a16="http://schemas.microsoft.com/office/drawing/2014/main" id="{B67827C5-765D-4E93-9683-12B83FFA8801}"/>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9220" name="Rectangle 25">
            <a:extLst>
              <a:ext uri="{FF2B5EF4-FFF2-40B4-BE49-F238E27FC236}">
                <a16:creationId xmlns:a16="http://schemas.microsoft.com/office/drawing/2014/main" id="{89512BF6-231E-4794-97F1-F7B1CEA0CD84}"/>
              </a:ext>
            </a:extLst>
          </p:cNvPr>
          <p:cNvSpPr>
            <a:spLocks noGrp="1" noChangeArrowheads="1"/>
          </p:cNvSpPr>
          <p:nvPr>
            <p:ph type="ftr" sz="quarter" idx="11"/>
          </p:nvPr>
        </p:nvSpPr>
        <p:spPr bwMode="auto">
          <a:xfrm>
            <a:off x="593725" y="7021513"/>
            <a:ext cx="9577388"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400" dirty="0"/>
              <a:t>© </a:t>
            </a:r>
            <a:r>
              <a:rPr lang="en-US" altLang="en-US" sz="1400" dirty="0" err="1"/>
              <a:t>CiS</a:t>
            </a:r>
            <a:r>
              <a:rPr lang="en-US" altLang="en-US" sz="1400" dirty="0"/>
              <a:t> Research Institute, 2023</a:t>
            </a:r>
            <a:endParaRPr lang="de-DE" altLang="en-US" sz="1400" dirty="0"/>
          </a:p>
        </p:txBody>
      </p:sp>
      <p:pic>
        <p:nvPicPr>
          <p:cNvPr id="9223" name="Picture 7" descr="a">
            <a:extLst>
              <a:ext uri="{FF2B5EF4-FFF2-40B4-BE49-F238E27FC236}">
                <a16:creationId xmlns:a16="http://schemas.microsoft.com/office/drawing/2014/main" id="{83D15809-7E6A-43EC-83F9-644C3EE93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1000" y="1403350"/>
            <a:ext cx="3749675" cy="2497138"/>
          </a:xfrm>
          <a:prstGeom prst="rect">
            <a:avLst/>
          </a:prstGeom>
          <a:noFill/>
          <a:ln w="9525">
            <a:solidFill>
              <a:srgbClr val="003056"/>
            </a:solidFill>
            <a:miter lim="800000"/>
            <a:headEnd/>
            <a:tailEnd/>
          </a:ln>
          <a:extLst>
            <a:ext uri="{909E8E84-426E-40DD-AFC4-6F175D3DCCD1}">
              <a14:hiddenFill xmlns:a14="http://schemas.microsoft.com/office/drawing/2010/main">
                <a:solidFill>
                  <a:srgbClr val="FFFFFF"/>
                </a:solidFill>
              </a14:hiddenFill>
            </a:ext>
          </a:extLst>
        </p:spPr>
      </p:pic>
      <p:pic>
        <p:nvPicPr>
          <p:cNvPr id="9224" name="Picture 8" descr="a">
            <a:extLst>
              <a:ext uri="{FF2B5EF4-FFF2-40B4-BE49-F238E27FC236}">
                <a16:creationId xmlns:a16="http://schemas.microsoft.com/office/drawing/2014/main" id="{8E34B00F-B21B-4983-9BF1-98BA4D684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63" y="4403725"/>
            <a:ext cx="3279775" cy="2198688"/>
          </a:xfrm>
          <a:prstGeom prst="rect">
            <a:avLst/>
          </a:prstGeom>
          <a:noFill/>
          <a:ln w="9525">
            <a:solidFill>
              <a:srgbClr val="003056"/>
            </a:solidFill>
            <a:miter lim="800000"/>
            <a:headEnd/>
            <a:tailEnd/>
          </a:ln>
          <a:extLst>
            <a:ext uri="{909E8E84-426E-40DD-AFC4-6F175D3DCCD1}">
              <a14:hiddenFill xmlns:a14="http://schemas.microsoft.com/office/drawing/2010/main">
                <a:solidFill>
                  <a:srgbClr val="FFFFFF"/>
                </a:solidFill>
              </a14:hiddenFill>
            </a:ext>
          </a:extLst>
        </p:spPr>
      </p:pic>
      <p:pic>
        <p:nvPicPr>
          <p:cNvPr id="9225" name="Picture 9" descr="a">
            <a:extLst>
              <a:ext uri="{FF2B5EF4-FFF2-40B4-BE49-F238E27FC236}">
                <a16:creationId xmlns:a16="http://schemas.microsoft.com/office/drawing/2014/main" id="{88B0B593-A91B-4015-A483-B3889BC589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163" y="1404938"/>
            <a:ext cx="4176712" cy="2813050"/>
          </a:xfrm>
          <a:prstGeom prst="rect">
            <a:avLst/>
          </a:prstGeom>
          <a:noFill/>
          <a:ln w="9525">
            <a:solidFill>
              <a:srgbClr val="003056"/>
            </a:solidFill>
            <a:miter lim="800000"/>
            <a:headEnd/>
            <a:tailEnd/>
          </a:ln>
          <a:extLst>
            <a:ext uri="{909E8E84-426E-40DD-AFC4-6F175D3DCCD1}">
              <a14:hiddenFill xmlns:a14="http://schemas.microsoft.com/office/drawing/2010/main">
                <a:solidFill>
                  <a:srgbClr val="FFFFFF"/>
                </a:solidFill>
              </a14:hiddenFill>
            </a:ext>
          </a:extLst>
        </p:spPr>
      </p:pic>
      <p:pic>
        <p:nvPicPr>
          <p:cNvPr id="9226" name="Picture 10" descr="IMG_0479">
            <a:extLst>
              <a:ext uri="{FF2B5EF4-FFF2-40B4-BE49-F238E27FC236}">
                <a16:creationId xmlns:a16="http://schemas.microsoft.com/office/drawing/2014/main" id="{0CEA2721-D4DA-4BBA-A56A-809131DD07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5800" y="4100513"/>
            <a:ext cx="3446463" cy="2487612"/>
          </a:xfrm>
          <a:prstGeom prst="rect">
            <a:avLst/>
          </a:prstGeom>
          <a:noFill/>
          <a:ln w="9525">
            <a:solidFill>
              <a:srgbClr val="003056"/>
            </a:solidFill>
            <a:miter lim="800000"/>
            <a:headEnd/>
            <a:tailEnd/>
          </a:ln>
          <a:extLst>
            <a:ext uri="{909E8E84-426E-40DD-AFC4-6F175D3DCCD1}">
              <a14:hiddenFill xmlns:a14="http://schemas.microsoft.com/office/drawing/2010/main">
                <a:solidFill>
                  <a:srgbClr val="FFFFFF"/>
                </a:solidFill>
              </a14:hiddenFill>
            </a:ext>
          </a:extLst>
        </p:spPr>
      </p:pic>
      <p:sp>
        <p:nvSpPr>
          <p:cNvPr id="9227" name="Rectangle 11">
            <a:extLst>
              <a:ext uri="{FF2B5EF4-FFF2-40B4-BE49-F238E27FC236}">
                <a16:creationId xmlns:a16="http://schemas.microsoft.com/office/drawing/2014/main" id="{556E601F-03BD-4E71-AFF7-BB415AFC5E07}"/>
              </a:ext>
            </a:extLst>
          </p:cNvPr>
          <p:cNvSpPr>
            <a:spLocks noChangeArrowheads="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57150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eaLnBrk="0" hangingPunct="0">
              <a:defRPr sz="2600" b="1" i="1">
                <a:solidFill>
                  <a:srgbClr val="003056"/>
                </a:solidFill>
                <a:latin typeface="Arial" panose="020B0604020202020204" pitchFamily="34" charset="0"/>
                <a:ea typeface="ＭＳ Ｐゴシック" panose="020B0600070205080204" pitchFamily="34" charset="-128"/>
              </a:defRPr>
            </a:lvl3pPr>
            <a:lvl4pPr marL="1714500" eaLnBrk="0" hangingPunct="0">
              <a:defRPr sz="2600" b="1" i="1">
                <a:solidFill>
                  <a:srgbClr val="003056"/>
                </a:solidFill>
                <a:latin typeface="Arial" panose="020B0604020202020204" pitchFamily="34" charset="0"/>
                <a:ea typeface="ＭＳ Ｐゴシック" panose="020B0600070205080204" pitchFamily="34" charset="-128"/>
              </a:defRPr>
            </a:lvl4pPr>
            <a:lvl5pPr marL="2286000" eaLnBrk="0" hangingPunct="0">
              <a:defRPr sz="2600" b="1" i="1">
                <a:solidFill>
                  <a:srgbClr val="003056"/>
                </a:solidFill>
                <a:latin typeface="Arial" panose="020B0604020202020204" pitchFamily="34" charset="0"/>
                <a:ea typeface="ＭＳ Ｐゴシック" panose="020B0600070205080204" pitchFamily="34" charset="-128"/>
              </a:defRPr>
            </a:lvl5pPr>
            <a:lvl6pPr marL="27432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32004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657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41148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a:endParaRPr lang="en-US" altLang="en-US" sz="2400" b="0" i="0">
              <a:solidFill>
                <a:schemeClr val="tx1"/>
              </a:solidFill>
              <a:latin typeface="Times New Roman" panose="02020603050405020304" pitchFamily="18" charset="0"/>
            </a:endParaRPr>
          </a:p>
        </p:txBody>
      </p:sp>
      <p:grpSp>
        <p:nvGrpSpPr>
          <p:cNvPr id="9228" name="Group 12">
            <a:extLst>
              <a:ext uri="{FF2B5EF4-FFF2-40B4-BE49-F238E27FC236}">
                <a16:creationId xmlns:a16="http://schemas.microsoft.com/office/drawing/2014/main" id="{566A1D84-C64A-489B-A318-7BE053692687}"/>
              </a:ext>
            </a:extLst>
          </p:cNvPr>
          <p:cNvGrpSpPr>
            <a:grpSpLocks/>
          </p:cNvGrpSpPr>
          <p:nvPr/>
        </p:nvGrpSpPr>
        <p:grpSpPr bwMode="auto">
          <a:xfrm>
            <a:off x="3330575" y="2071688"/>
            <a:ext cx="3154363" cy="4445000"/>
            <a:chOff x="1746" y="748"/>
            <a:chExt cx="1987" cy="2800"/>
          </a:xfrm>
        </p:grpSpPr>
        <p:sp>
          <p:nvSpPr>
            <p:cNvPr id="9229" name="Text Box 13">
              <a:extLst>
                <a:ext uri="{FF2B5EF4-FFF2-40B4-BE49-F238E27FC236}">
                  <a16:creationId xmlns:a16="http://schemas.microsoft.com/office/drawing/2014/main" id="{293BA28E-2122-402C-8BB2-2F2958CC9E53}"/>
                </a:ext>
              </a:extLst>
            </p:cNvPr>
            <p:cNvSpPr txBox="1">
              <a:spLocks noChangeArrowheads="1"/>
            </p:cNvSpPr>
            <p:nvPr/>
          </p:nvSpPr>
          <p:spPr bwMode="auto">
            <a:xfrm>
              <a:off x="2716" y="2551"/>
              <a:ext cx="1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defTabSz="762000" eaLnBrk="0" hangingPunct="0">
                <a:defRPr sz="2600" b="1" i="1">
                  <a:solidFill>
                    <a:srgbClr val="003056"/>
                  </a:solidFill>
                  <a:latin typeface="Arial" panose="020B0604020202020204" pitchFamily="34" charset="0"/>
                  <a:ea typeface="ＭＳ Ｐゴシック" panose="020B0600070205080204" pitchFamily="34" charset="-128"/>
                </a:defRPr>
              </a:lvl1pPr>
              <a:lvl2pPr marL="571500" defTabSz="76200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defTabSz="762000" eaLnBrk="0" hangingPunct="0">
                <a:defRPr sz="2600" b="1" i="1">
                  <a:solidFill>
                    <a:srgbClr val="003056"/>
                  </a:solidFill>
                  <a:latin typeface="Arial" panose="020B0604020202020204" pitchFamily="34" charset="0"/>
                  <a:ea typeface="ＭＳ Ｐゴシック" panose="020B0600070205080204" pitchFamily="34" charset="-128"/>
                </a:defRPr>
              </a:lvl3pPr>
              <a:lvl4pPr marL="1714500" defTabSz="762000" eaLnBrk="0" hangingPunct="0">
                <a:defRPr sz="2600" b="1" i="1">
                  <a:solidFill>
                    <a:srgbClr val="003056"/>
                  </a:solidFill>
                  <a:latin typeface="Arial" panose="020B0604020202020204" pitchFamily="34" charset="0"/>
                  <a:ea typeface="ＭＳ Ｐゴシック" panose="020B0600070205080204" pitchFamily="34" charset="-128"/>
                </a:defRPr>
              </a:lvl4pPr>
              <a:lvl5pPr marL="2286000" defTabSz="762000" eaLnBrk="0" hangingPunct="0">
                <a:defRPr sz="2600" b="1" i="1">
                  <a:solidFill>
                    <a:srgbClr val="003056"/>
                  </a:solidFill>
                  <a:latin typeface="Arial" panose="020B0604020202020204" pitchFamily="34" charset="0"/>
                  <a:ea typeface="ＭＳ Ｐゴシック" panose="020B0600070205080204" pitchFamily="34" charset="-128"/>
                </a:defRPr>
              </a:lvl5pPr>
              <a:lvl6pPr marL="27432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32004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657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41148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a:endParaRPr lang="en-US" altLang="en-US" sz="1800" b="0" i="0">
                <a:solidFill>
                  <a:schemeClr val="tx1"/>
                </a:solidFill>
              </a:endParaRPr>
            </a:p>
          </p:txBody>
        </p:sp>
        <p:sp>
          <p:nvSpPr>
            <p:cNvPr id="9230" name="AutoShape 14">
              <a:extLst>
                <a:ext uri="{FF2B5EF4-FFF2-40B4-BE49-F238E27FC236}">
                  <a16:creationId xmlns:a16="http://schemas.microsoft.com/office/drawing/2014/main" id="{A9AFAD12-224E-41C6-8280-BEFD7DB5CCF9}"/>
                </a:ext>
              </a:extLst>
            </p:cNvPr>
            <p:cNvSpPr>
              <a:spLocks noChangeAspect="1" noChangeArrowheads="1" noTextEdit="1"/>
            </p:cNvSpPr>
            <p:nvPr/>
          </p:nvSpPr>
          <p:spPr bwMode="auto">
            <a:xfrm>
              <a:off x="1746" y="748"/>
              <a:ext cx="1987" cy="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9231" name="Group 15">
              <a:extLst>
                <a:ext uri="{FF2B5EF4-FFF2-40B4-BE49-F238E27FC236}">
                  <a16:creationId xmlns:a16="http://schemas.microsoft.com/office/drawing/2014/main" id="{60892872-6A97-4EB4-A91A-6A966ECF720E}"/>
                </a:ext>
              </a:extLst>
            </p:cNvPr>
            <p:cNvGrpSpPr>
              <a:grpSpLocks/>
            </p:cNvGrpSpPr>
            <p:nvPr/>
          </p:nvGrpSpPr>
          <p:grpSpPr bwMode="auto">
            <a:xfrm>
              <a:off x="1861" y="772"/>
              <a:ext cx="1868" cy="2750"/>
              <a:chOff x="1861" y="772"/>
              <a:chExt cx="1868" cy="2750"/>
            </a:xfrm>
          </p:grpSpPr>
          <p:sp>
            <p:nvSpPr>
              <p:cNvPr id="9232" name="Freeform 16">
                <a:extLst>
                  <a:ext uri="{FF2B5EF4-FFF2-40B4-BE49-F238E27FC236}">
                    <a16:creationId xmlns:a16="http://schemas.microsoft.com/office/drawing/2014/main" id="{38371650-585C-4F6A-A4A5-D7ABB784B3C7}"/>
                  </a:ext>
                </a:extLst>
              </p:cNvPr>
              <p:cNvSpPr>
                <a:spLocks/>
              </p:cNvSpPr>
              <p:nvPr/>
            </p:nvSpPr>
            <p:spPr bwMode="auto">
              <a:xfrm>
                <a:off x="1861" y="1782"/>
                <a:ext cx="94" cy="73"/>
              </a:xfrm>
              <a:custGeom>
                <a:avLst/>
                <a:gdLst>
                  <a:gd name="T0" fmla="*/ 0 w 27"/>
                  <a:gd name="T1" fmla="*/ 0 h 21"/>
                  <a:gd name="T2" fmla="*/ 22 w 27"/>
                  <a:gd name="T3" fmla="*/ 17 h 21"/>
                  <a:gd name="T4" fmla="*/ 27 w 27"/>
                  <a:gd name="T5" fmla="*/ 21 h 21"/>
                  <a:gd name="T6" fmla="*/ 5 w 27"/>
                  <a:gd name="T7" fmla="*/ 5 h 21"/>
                  <a:gd name="T8" fmla="*/ 0 w 27"/>
                  <a:gd name="T9" fmla="*/ 0 h 21"/>
                </a:gdLst>
                <a:ahLst/>
                <a:cxnLst>
                  <a:cxn ang="0">
                    <a:pos x="T0" y="T1"/>
                  </a:cxn>
                  <a:cxn ang="0">
                    <a:pos x="T2" y="T3"/>
                  </a:cxn>
                  <a:cxn ang="0">
                    <a:pos x="T4" y="T5"/>
                  </a:cxn>
                  <a:cxn ang="0">
                    <a:pos x="T6" y="T7"/>
                  </a:cxn>
                  <a:cxn ang="0">
                    <a:pos x="T8" y="T9"/>
                  </a:cxn>
                </a:cxnLst>
                <a:rect l="0" t="0" r="r" b="b"/>
                <a:pathLst>
                  <a:path w="27" h="21">
                    <a:moveTo>
                      <a:pt x="0" y="0"/>
                    </a:moveTo>
                    <a:lnTo>
                      <a:pt x="22" y="17"/>
                    </a:lnTo>
                    <a:lnTo>
                      <a:pt x="27" y="21"/>
                    </a:lnTo>
                    <a:lnTo>
                      <a:pt x="5" y="5"/>
                    </a:lnTo>
                    <a:lnTo>
                      <a:pt x="0" y="0"/>
                    </a:lnTo>
                  </a:path>
                </a:pathLst>
              </a:custGeom>
              <a:solidFill>
                <a:srgbClr val="34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3" name="Freeform 17">
                <a:extLst>
                  <a:ext uri="{FF2B5EF4-FFF2-40B4-BE49-F238E27FC236}">
                    <a16:creationId xmlns:a16="http://schemas.microsoft.com/office/drawing/2014/main" id="{3027AD73-408C-44AE-8F6D-1898F25B3886}"/>
                  </a:ext>
                </a:extLst>
              </p:cNvPr>
              <p:cNvSpPr>
                <a:spLocks/>
              </p:cNvSpPr>
              <p:nvPr/>
            </p:nvSpPr>
            <p:spPr bwMode="auto">
              <a:xfrm>
                <a:off x="1861" y="1782"/>
                <a:ext cx="94" cy="73"/>
              </a:xfrm>
              <a:custGeom>
                <a:avLst/>
                <a:gdLst>
                  <a:gd name="T0" fmla="*/ 0 w 27"/>
                  <a:gd name="T1" fmla="*/ 0 h 21"/>
                  <a:gd name="T2" fmla="*/ 22 w 27"/>
                  <a:gd name="T3" fmla="*/ 17 h 21"/>
                  <a:gd name="T4" fmla="*/ 27 w 27"/>
                  <a:gd name="T5" fmla="*/ 21 h 21"/>
                  <a:gd name="T6" fmla="*/ 5 w 27"/>
                  <a:gd name="T7" fmla="*/ 5 h 21"/>
                  <a:gd name="T8" fmla="*/ 0 w 27"/>
                  <a:gd name="T9" fmla="*/ 0 h 21"/>
                </a:gdLst>
                <a:ahLst/>
                <a:cxnLst>
                  <a:cxn ang="0">
                    <a:pos x="T0" y="T1"/>
                  </a:cxn>
                  <a:cxn ang="0">
                    <a:pos x="T2" y="T3"/>
                  </a:cxn>
                  <a:cxn ang="0">
                    <a:pos x="T4" y="T5"/>
                  </a:cxn>
                  <a:cxn ang="0">
                    <a:pos x="T6" y="T7"/>
                  </a:cxn>
                  <a:cxn ang="0">
                    <a:pos x="T8" y="T9"/>
                  </a:cxn>
                </a:cxnLst>
                <a:rect l="0" t="0" r="r" b="b"/>
                <a:pathLst>
                  <a:path w="27" h="21">
                    <a:moveTo>
                      <a:pt x="0" y="0"/>
                    </a:moveTo>
                    <a:lnTo>
                      <a:pt x="22" y="17"/>
                    </a:lnTo>
                    <a:lnTo>
                      <a:pt x="27" y="21"/>
                    </a:lnTo>
                    <a:lnTo>
                      <a:pt x="5" y="5"/>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4" name="Freeform 18">
                <a:extLst>
                  <a:ext uri="{FF2B5EF4-FFF2-40B4-BE49-F238E27FC236}">
                    <a16:creationId xmlns:a16="http://schemas.microsoft.com/office/drawing/2014/main" id="{01527B33-34DF-4E27-8649-DF8843937294}"/>
                  </a:ext>
                </a:extLst>
              </p:cNvPr>
              <p:cNvSpPr>
                <a:spLocks/>
              </p:cNvSpPr>
              <p:nvPr/>
            </p:nvSpPr>
            <p:spPr bwMode="auto">
              <a:xfrm>
                <a:off x="2015" y="1600"/>
                <a:ext cx="94" cy="70"/>
              </a:xfrm>
              <a:custGeom>
                <a:avLst/>
                <a:gdLst>
                  <a:gd name="T0" fmla="*/ 5 w 27"/>
                  <a:gd name="T1" fmla="*/ 0 h 20"/>
                  <a:gd name="T2" fmla="*/ 27 w 27"/>
                  <a:gd name="T3" fmla="*/ 17 h 20"/>
                  <a:gd name="T4" fmla="*/ 22 w 27"/>
                  <a:gd name="T5" fmla="*/ 20 h 20"/>
                  <a:gd name="T6" fmla="*/ 0 w 27"/>
                  <a:gd name="T7" fmla="*/ 4 h 20"/>
                  <a:gd name="T8" fmla="*/ 5 w 27"/>
                  <a:gd name="T9" fmla="*/ 0 h 20"/>
                </a:gdLst>
                <a:ahLst/>
                <a:cxnLst>
                  <a:cxn ang="0">
                    <a:pos x="T0" y="T1"/>
                  </a:cxn>
                  <a:cxn ang="0">
                    <a:pos x="T2" y="T3"/>
                  </a:cxn>
                  <a:cxn ang="0">
                    <a:pos x="T4" y="T5"/>
                  </a:cxn>
                  <a:cxn ang="0">
                    <a:pos x="T6" y="T7"/>
                  </a:cxn>
                  <a:cxn ang="0">
                    <a:pos x="T8" y="T9"/>
                  </a:cxn>
                </a:cxnLst>
                <a:rect l="0" t="0" r="r" b="b"/>
                <a:pathLst>
                  <a:path w="27" h="20">
                    <a:moveTo>
                      <a:pt x="5" y="0"/>
                    </a:moveTo>
                    <a:lnTo>
                      <a:pt x="27" y="17"/>
                    </a:lnTo>
                    <a:lnTo>
                      <a:pt x="22" y="20"/>
                    </a:lnTo>
                    <a:lnTo>
                      <a:pt x="0" y="4"/>
                    </a:lnTo>
                    <a:lnTo>
                      <a:pt x="5"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5" name="Freeform 19">
                <a:extLst>
                  <a:ext uri="{FF2B5EF4-FFF2-40B4-BE49-F238E27FC236}">
                    <a16:creationId xmlns:a16="http://schemas.microsoft.com/office/drawing/2014/main" id="{A0C4E8B3-BC92-44D3-B913-3337BAF7AEB9}"/>
                  </a:ext>
                </a:extLst>
              </p:cNvPr>
              <p:cNvSpPr>
                <a:spLocks/>
              </p:cNvSpPr>
              <p:nvPr/>
            </p:nvSpPr>
            <p:spPr bwMode="auto">
              <a:xfrm>
                <a:off x="2015" y="1600"/>
                <a:ext cx="94" cy="70"/>
              </a:xfrm>
              <a:custGeom>
                <a:avLst/>
                <a:gdLst>
                  <a:gd name="T0" fmla="*/ 5 w 27"/>
                  <a:gd name="T1" fmla="*/ 0 h 20"/>
                  <a:gd name="T2" fmla="*/ 27 w 27"/>
                  <a:gd name="T3" fmla="*/ 17 h 20"/>
                  <a:gd name="T4" fmla="*/ 22 w 27"/>
                  <a:gd name="T5" fmla="*/ 20 h 20"/>
                  <a:gd name="T6" fmla="*/ 0 w 27"/>
                  <a:gd name="T7" fmla="*/ 4 h 20"/>
                  <a:gd name="T8" fmla="*/ 5 w 27"/>
                  <a:gd name="T9" fmla="*/ 0 h 20"/>
                </a:gdLst>
                <a:ahLst/>
                <a:cxnLst>
                  <a:cxn ang="0">
                    <a:pos x="T0" y="T1"/>
                  </a:cxn>
                  <a:cxn ang="0">
                    <a:pos x="T2" y="T3"/>
                  </a:cxn>
                  <a:cxn ang="0">
                    <a:pos x="T4" y="T5"/>
                  </a:cxn>
                  <a:cxn ang="0">
                    <a:pos x="T6" y="T7"/>
                  </a:cxn>
                  <a:cxn ang="0">
                    <a:pos x="T8" y="T9"/>
                  </a:cxn>
                </a:cxnLst>
                <a:rect l="0" t="0" r="r" b="b"/>
                <a:pathLst>
                  <a:path w="27" h="20">
                    <a:moveTo>
                      <a:pt x="5" y="0"/>
                    </a:moveTo>
                    <a:lnTo>
                      <a:pt x="27" y="17"/>
                    </a:lnTo>
                    <a:lnTo>
                      <a:pt x="22" y="20"/>
                    </a:lnTo>
                    <a:lnTo>
                      <a:pt x="0" y="4"/>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6" name="Freeform 20">
                <a:extLst>
                  <a:ext uri="{FF2B5EF4-FFF2-40B4-BE49-F238E27FC236}">
                    <a16:creationId xmlns:a16="http://schemas.microsoft.com/office/drawing/2014/main" id="{8DA7BC2E-5279-46DA-9B35-7183F15D9E3E}"/>
                  </a:ext>
                </a:extLst>
              </p:cNvPr>
              <p:cNvSpPr>
                <a:spLocks/>
              </p:cNvSpPr>
              <p:nvPr/>
            </p:nvSpPr>
            <p:spPr bwMode="auto">
              <a:xfrm>
                <a:off x="1980" y="1590"/>
                <a:ext cx="112" cy="80"/>
              </a:xfrm>
              <a:custGeom>
                <a:avLst/>
                <a:gdLst>
                  <a:gd name="T0" fmla="*/ 10 w 32"/>
                  <a:gd name="T1" fmla="*/ 7 h 23"/>
                  <a:gd name="T2" fmla="*/ 32 w 32"/>
                  <a:gd name="T3" fmla="*/ 23 h 23"/>
                  <a:gd name="T4" fmla="*/ 22 w 32"/>
                  <a:gd name="T5" fmla="*/ 17 h 23"/>
                  <a:gd name="T6" fmla="*/ 0 w 32"/>
                  <a:gd name="T7" fmla="*/ 0 h 23"/>
                  <a:gd name="T8" fmla="*/ 10 w 32"/>
                  <a:gd name="T9" fmla="*/ 7 h 23"/>
                </a:gdLst>
                <a:ahLst/>
                <a:cxnLst>
                  <a:cxn ang="0">
                    <a:pos x="T0" y="T1"/>
                  </a:cxn>
                  <a:cxn ang="0">
                    <a:pos x="T2" y="T3"/>
                  </a:cxn>
                  <a:cxn ang="0">
                    <a:pos x="T4" y="T5"/>
                  </a:cxn>
                  <a:cxn ang="0">
                    <a:pos x="T6" y="T7"/>
                  </a:cxn>
                  <a:cxn ang="0">
                    <a:pos x="T8" y="T9"/>
                  </a:cxn>
                </a:cxnLst>
                <a:rect l="0" t="0" r="r" b="b"/>
                <a:pathLst>
                  <a:path w="32" h="23">
                    <a:moveTo>
                      <a:pt x="10" y="7"/>
                    </a:moveTo>
                    <a:lnTo>
                      <a:pt x="32" y="23"/>
                    </a:lnTo>
                    <a:lnTo>
                      <a:pt x="22" y="17"/>
                    </a:lnTo>
                    <a:lnTo>
                      <a:pt x="0" y="0"/>
                    </a:lnTo>
                    <a:lnTo>
                      <a:pt x="10" y="7"/>
                    </a:lnTo>
                  </a:path>
                </a:pathLst>
              </a:custGeom>
              <a:solidFill>
                <a:srgbClr val="3A3A3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7" name="Freeform 21">
                <a:extLst>
                  <a:ext uri="{FF2B5EF4-FFF2-40B4-BE49-F238E27FC236}">
                    <a16:creationId xmlns:a16="http://schemas.microsoft.com/office/drawing/2014/main" id="{6FDE11B5-B011-4401-ABCD-59ADD6D17B64}"/>
                  </a:ext>
                </a:extLst>
              </p:cNvPr>
              <p:cNvSpPr>
                <a:spLocks/>
              </p:cNvSpPr>
              <p:nvPr/>
            </p:nvSpPr>
            <p:spPr bwMode="auto">
              <a:xfrm>
                <a:off x="1980" y="1590"/>
                <a:ext cx="112" cy="80"/>
              </a:xfrm>
              <a:custGeom>
                <a:avLst/>
                <a:gdLst>
                  <a:gd name="T0" fmla="*/ 10 w 32"/>
                  <a:gd name="T1" fmla="*/ 7 h 23"/>
                  <a:gd name="T2" fmla="*/ 32 w 32"/>
                  <a:gd name="T3" fmla="*/ 23 h 23"/>
                  <a:gd name="T4" fmla="*/ 22 w 32"/>
                  <a:gd name="T5" fmla="*/ 17 h 23"/>
                  <a:gd name="T6" fmla="*/ 0 w 32"/>
                  <a:gd name="T7" fmla="*/ 0 h 23"/>
                  <a:gd name="T8" fmla="*/ 10 w 32"/>
                  <a:gd name="T9" fmla="*/ 7 h 23"/>
                </a:gdLst>
                <a:ahLst/>
                <a:cxnLst>
                  <a:cxn ang="0">
                    <a:pos x="T0" y="T1"/>
                  </a:cxn>
                  <a:cxn ang="0">
                    <a:pos x="T2" y="T3"/>
                  </a:cxn>
                  <a:cxn ang="0">
                    <a:pos x="T4" y="T5"/>
                  </a:cxn>
                  <a:cxn ang="0">
                    <a:pos x="T6" y="T7"/>
                  </a:cxn>
                  <a:cxn ang="0">
                    <a:pos x="T8" y="T9"/>
                  </a:cxn>
                </a:cxnLst>
                <a:rect l="0" t="0" r="r" b="b"/>
                <a:pathLst>
                  <a:path w="32" h="23">
                    <a:moveTo>
                      <a:pt x="10" y="7"/>
                    </a:moveTo>
                    <a:lnTo>
                      <a:pt x="32" y="23"/>
                    </a:lnTo>
                    <a:lnTo>
                      <a:pt x="22" y="17"/>
                    </a:lnTo>
                    <a:lnTo>
                      <a:pt x="0" y="0"/>
                    </a:lnTo>
                    <a:lnTo>
                      <a:pt x="10" y="7"/>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38" name="Freeform 22">
                <a:extLst>
                  <a:ext uri="{FF2B5EF4-FFF2-40B4-BE49-F238E27FC236}">
                    <a16:creationId xmlns:a16="http://schemas.microsoft.com/office/drawing/2014/main" id="{23666534-7508-4067-8CF6-AB7FA62D9060}"/>
                  </a:ext>
                </a:extLst>
              </p:cNvPr>
              <p:cNvSpPr>
                <a:spLocks/>
              </p:cNvSpPr>
              <p:nvPr/>
            </p:nvSpPr>
            <p:spPr bwMode="auto">
              <a:xfrm>
                <a:off x="2085" y="1300"/>
                <a:ext cx="108" cy="59"/>
              </a:xfrm>
              <a:custGeom>
                <a:avLst/>
                <a:gdLst>
                  <a:gd name="T0" fmla="*/ 9 w 31"/>
                  <a:gd name="T1" fmla="*/ 0 h 17"/>
                  <a:gd name="T2" fmla="*/ 31 w 31"/>
                  <a:gd name="T3" fmla="*/ 17 h 17"/>
                  <a:gd name="T4" fmla="*/ 22 w 31"/>
                  <a:gd name="T5" fmla="*/ 17 h 17"/>
                  <a:gd name="T6" fmla="*/ 0 w 31"/>
                  <a:gd name="T7" fmla="*/ 0 h 17"/>
                  <a:gd name="T8" fmla="*/ 9 w 31"/>
                  <a:gd name="T9" fmla="*/ 0 h 17"/>
                </a:gdLst>
                <a:ahLst/>
                <a:cxnLst>
                  <a:cxn ang="0">
                    <a:pos x="T0" y="T1"/>
                  </a:cxn>
                  <a:cxn ang="0">
                    <a:pos x="T2" y="T3"/>
                  </a:cxn>
                  <a:cxn ang="0">
                    <a:pos x="T4" y="T5"/>
                  </a:cxn>
                  <a:cxn ang="0">
                    <a:pos x="T6" y="T7"/>
                  </a:cxn>
                  <a:cxn ang="0">
                    <a:pos x="T8" y="T9"/>
                  </a:cxn>
                </a:cxnLst>
                <a:rect l="0" t="0" r="r" b="b"/>
                <a:pathLst>
                  <a:path w="31" h="17">
                    <a:moveTo>
                      <a:pt x="9" y="0"/>
                    </a:moveTo>
                    <a:lnTo>
                      <a:pt x="31" y="17"/>
                    </a:lnTo>
                    <a:lnTo>
                      <a:pt x="22" y="17"/>
                    </a:lnTo>
                    <a:lnTo>
                      <a:pt x="0" y="0"/>
                    </a:lnTo>
                    <a:lnTo>
                      <a:pt x="9" y="0"/>
                    </a:lnTo>
                  </a:path>
                </a:pathLst>
              </a:custGeom>
              <a:solidFill>
                <a:srgbClr val="416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9" name="Freeform 23">
                <a:extLst>
                  <a:ext uri="{FF2B5EF4-FFF2-40B4-BE49-F238E27FC236}">
                    <a16:creationId xmlns:a16="http://schemas.microsoft.com/office/drawing/2014/main" id="{007238B2-FAA2-489C-921C-02C7F91CEEB1}"/>
                  </a:ext>
                </a:extLst>
              </p:cNvPr>
              <p:cNvSpPr>
                <a:spLocks/>
              </p:cNvSpPr>
              <p:nvPr/>
            </p:nvSpPr>
            <p:spPr bwMode="auto">
              <a:xfrm>
                <a:off x="2085" y="1300"/>
                <a:ext cx="108" cy="59"/>
              </a:xfrm>
              <a:custGeom>
                <a:avLst/>
                <a:gdLst>
                  <a:gd name="T0" fmla="*/ 9 w 31"/>
                  <a:gd name="T1" fmla="*/ 0 h 17"/>
                  <a:gd name="T2" fmla="*/ 31 w 31"/>
                  <a:gd name="T3" fmla="*/ 17 h 17"/>
                  <a:gd name="T4" fmla="*/ 22 w 31"/>
                  <a:gd name="T5" fmla="*/ 17 h 17"/>
                  <a:gd name="T6" fmla="*/ 0 w 31"/>
                  <a:gd name="T7" fmla="*/ 0 h 17"/>
                  <a:gd name="T8" fmla="*/ 9 w 31"/>
                  <a:gd name="T9" fmla="*/ 0 h 17"/>
                </a:gdLst>
                <a:ahLst/>
                <a:cxnLst>
                  <a:cxn ang="0">
                    <a:pos x="T0" y="T1"/>
                  </a:cxn>
                  <a:cxn ang="0">
                    <a:pos x="T2" y="T3"/>
                  </a:cxn>
                  <a:cxn ang="0">
                    <a:pos x="T4" y="T5"/>
                  </a:cxn>
                  <a:cxn ang="0">
                    <a:pos x="T6" y="T7"/>
                  </a:cxn>
                  <a:cxn ang="0">
                    <a:pos x="T8" y="T9"/>
                  </a:cxn>
                </a:cxnLst>
                <a:rect l="0" t="0" r="r" b="b"/>
                <a:pathLst>
                  <a:path w="31" h="17">
                    <a:moveTo>
                      <a:pt x="9" y="0"/>
                    </a:moveTo>
                    <a:lnTo>
                      <a:pt x="31" y="17"/>
                    </a:lnTo>
                    <a:lnTo>
                      <a:pt x="22" y="17"/>
                    </a:lnTo>
                    <a:lnTo>
                      <a:pt x="0" y="0"/>
                    </a:lnTo>
                    <a:lnTo>
                      <a:pt x="9"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0" name="Freeform 24">
                <a:extLst>
                  <a:ext uri="{FF2B5EF4-FFF2-40B4-BE49-F238E27FC236}">
                    <a16:creationId xmlns:a16="http://schemas.microsoft.com/office/drawing/2014/main" id="{081BB17F-3ACD-45FC-91D7-621090331C6E}"/>
                  </a:ext>
                </a:extLst>
              </p:cNvPr>
              <p:cNvSpPr>
                <a:spLocks/>
              </p:cNvSpPr>
              <p:nvPr/>
            </p:nvSpPr>
            <p:spPr bwMode="auto">
              <a:xfrm>
                <a:off x="2277" y="1160"/>
                <a:ext cx="108" cy="91"/>
              </a:xfrm>
              <a:custGeom>
                <a:avLst/>
                <a:gdLst>
                  <a:gd name="T0" fmla="*/ 0 w 31"/>
                  <a:gd name="T1" fmla="*/ 0 h 26"/>
                  <a:gd name="T2" fmla="*/ 22 w 31"/>
                  <a:gd name="T3" fmla="*/ 16 h 26"/>
                  <a:gd name="T4" fmla="*/ 31 w 31"/>
                  <a:gd name="T5" fmla="*/ 26 h 26"/>
                  <a:gd name="T6" fmla="*/ 9 w 31"/>
                  <a:gd name="T7" fmla="*/ 10 h 26"/>
                  <a:gd name="T8" fmla="*/ 0 w 31"/>
                  <a:gd name="T9" fmla="*/ 0 h 26"/>
                </a:gdLst>
                <a:ahLst/>
                <a:cxnLst>
                  <a:cxn ang="0">
                    <a:pos x="T0" y="T1"/>
                  </a:cxn>
                  <a:cxn ang="0">
                    <a:pos x="T2" y="T3"/>
                  </a:cxn>
                  <a:cxn ang="0">
                    <a:pos x="T4" y="T5"/>
                  </a:cxn>
                  <a:cxn ang="0">
                    <a:pos x="T6" y="T7"/>
                  </a:cxn>
                  <a:cxn ang="0">
                    <a:pos x="T8" y="T9"/>
                  </a:cxn>
                </a:cxnLst>
                <a:rect l="0" t="0" r="r" b="b"/>
                <a:pathLst>
                  <a:path w="31" h="26">
                    <a:moveTo>
                      <a:pt x="0" y="0"/>
                    </a:moveTo>
                    <a:lnTo>
                      <a:pt x="22" y="16"/>
                    </a:lnTo>
                    <a:lnTo>
                      <a:pt x="31" y="26"/>
                    </a:lnTo>
                    <a:lnTo>
                      <a:pt x="9" y="10"/>
                    </a:lnTo>
                    <a:lnTo>
                      <a:pt x="0" y="0"/>
                    </a:lnTo>
                  </a:path>
                </a:pathLst>
              </a:custGeom>
              <a:solidFill>
                <a:srgbClr val="3E4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1" name="Freeform 25">
                <a:extLst>
                  <a:ext uri="{FF2B5EF4-FFF2-40B4-BE49-F238E27FC236}">
                    <a16:creationId xmlns:a16="http://schemas.microsoft.com/office/drawing/2014/main" id="{12BFC563-EDAD-45CE-B367-6F7591E6CA60}"/>
                  </a:ext>
                </a:extLst>
              </p:cNvPr>
              <p:cNvSpPr>
                <a:spLocks/>
              </p:cNvSpPr>
              <p:nvPr/>
            </p:nvSpPr>
            <p:spPr bwMode="auto">
              <a:xfrm>
                <a:off x="2277" y="1160"/>
                <a:ext cx="108" cy="91"/>
              </a:xfrm>
              <a:custGeom>
                <a:avLst/>
                <a:gdLst>
                  <a:gd name="T0" fmla="*/ 0 w 31"/>
                  <a:gd name="T1" fmla="*/ 0 h 26"/>
                  <a:gd name="T2" fmla="*/ 22 w 31"/>
                  <a:gd name="T3" fmla="*/ 16 h 26"/>
                  <a:gd name="T4" fmla="*/ 31 w 31"/>
                  <a:gd name="T5" fmla="*/ 26 h 26"/>
                  <a:gd name="T6" fmla="*/ 9 w 31"/>
                  <a:gd name="T7" fmla="*/ 10 h 26"/>
                  <a:gd name="T8" fmla="*/ 0 w 31"/>
                  <a:gd name="T9" fmla="*/ 0 h 26"/>
                </a:gdLst>
                <a:ahLst/>
                <a:cxnLst>
                  <a:cxn ang="0">
                    <a:pos x="T0" y="T1"/>
                  </a:cxn>
                  <a:cxn ang="0">
                    <a:pos x="T2" y="T3"/>
                  </a:cxn>
                  <a:cxn ang="0">
                    <a:pos x="T4" y="T5"/>
                  </a:cxn>
                  <a:cxn ang="0">
                    <a:pos x="T6" y="T7"/>
                  </a:cxn>
                  <a:cxn ang="0">
                    <a:pos x="T8" y="T9"/>
                  </a:cxn>
                </a:cxnLst>
                <a:rect l="0" t="0" r="r" b="b"/>
                <a:pathLst>
                  <a:path w="31" h="26">
                    <a:moveTo>
                      <a:pt x="0" y="0"/>
                    </a:moveTo>
                    <a:lnTo>
                      <a:pt x="22" y="16"/>
                    </a:lnTo>
                    <a:lnTo>
                      <a:pt x="31" y="26"/>
                    </a:lnTo>
                    <a:lnTo>
                      <a:pt x="9" y="10"/>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2" name="Freeform 26">
                <a:extLst>
                  <a:ext uri="{FF2B5EF4-FFF2-40B4-BE49-F238E27FC236}">
                    <a16:creationId xmlns:a16="http://schemas.microsoft.com/office/drawing/2014/main" id="{84F41F1E-B4AF-4E16-A7AC-BE33B5E6E916}"/>
                  </a:ext>
                </a:extLst>
              </p:cNvPr>
              <p:cNvSpPr>
                <a:spLocks/>
              </p:cNvSpPr>
              <p:nvPr/>
            </p:nvSpPr>
            <p:spPr bwMode="auto">
              <a:xfrm>
                <a:off x="2305" y="1195"/>
                <a:ext cx="80" cy="80"/>
              </a:xfrm>
              <a:custGeom>
                <a:avLst/>
                <a:gdLst>
                  <a:gd name="T0" fmla="*/ 1 w 23"/>
                  <a:gd name="T1" fmla="*/ 0 h 23"/>
                  <a:gd name="T2" fmla="*/ 23 w 23"/>
                  <a:gd name="T3" fmla="*/ 16 h 23"/>
                  <a:gd name="T4" fmla="*/ 22 w 23"/>
                  <a:gd name="T5" fmla="*/ 23 h 23"/>
                  <a:gd name="T6" fmla="*/ 0 w 23"/>
                  <a:gd name="T7" fmla="*/ 6 h 23"/>
                  <a:gd name="T8" fmla="*/ 1 w 23"/>
                  <a:gd name="T9" fmla="*/ 0 h 23"/>
                </a:gdLst>
                <a:ahLst/>
                <a:cxnLst>
                  <a:cxn ang="0">
                    <a:pos x="T0" y="T1"/>
                  </a:cxn>
                  <a:cxn ang="0">
                    <a:pos x="T2" y="T3"/>
                  </a:cxn>
                  <a:cxn ang="0">
                    <a:pos x="T4" y="T5"/>
                  </a:cxn>
                  <a:cxn ang="0">
                    <a:pos x="T6" y="T7"/>
                  </a:cxn>
                  <a:cxn ang="0">
                    <a:pos x="T8" y="T9"/>
                  </a:cxn>
                </a:cxnLst>
                <a:rect l="0" t="0" r="r" b="b"/>
                <a:pathLst>
                  <a:path w="23" h="23">
                    <a:moveTo>
                      <a:pt x="1" y="0"/>
                    </a:moveTo>
                    <a:lnTo>
                      <a:pt x="23" y="16"/>
                    </a:lnTo>
                    <a:lnTo>
                      <a:pt x="22" y="23"/>
                    </a:lnTo>
                    <a:lnTo>
                      <a:pt x="0" y="6"/>
                    </a:lnTo>
                    <a:lnTo>
                      <a:pt x="1" y="0"/>
                    </a:lnTo>
                  </a:path>
                </a:pathLst>
              </a:custGeom>
              <a:solidFill>
                <a:srgbClr val="2275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3" name="Freeform 27">
                <a:extLst>
                  <a:ext uri="{FF2B5EF4-FFF2-40B4-BE49-F238E27FC236}">
                    <a16:creationId xmlns:a16="http://schemas.microsoft.com/office/drawing/2014/main" id="{43A69EDE-C0D4-4C48-8EF8-39BB899020CF}"/>
                  </a:ext>
                </a:extLst>
              </p:cNvPr>
              <p:cNvSpPr>
                <a:spLocks/>
              </p:cNvSpPr>
              <p:nvPr/>
            </p:nvSpPr>
            <p:spPr bwMode="auto">
              <a:xfrm>
                <a:off x="2305" y="1195"/>
                <a:ext cx="80" cy="80"/>
              </a:xfrm>
              <a:custGeom>
                <a:avLst/>
                <a:gdLst>
                  <a:gd name="T0" fmla="*/ 1 w 23"/>
                  <a:gd name="T1" fmla="*/ 0 h 23"/>
                  <a:gd name="T2" fmla="*/ 23 w 23"/>
                  <a:gd name="T3" fmla="*/ 16 h 23"/>
                  <a:gd name="T4" fmla="*/ 22 w 23"/>
                  <a:gd name="T5" fmla="*/ 23 h 23"/>
                  <a:gd name="T6" fmla="*/ 0 w 23"/>
                  <a:gd name="T7" fmla="*/ 6 h 23"/>
                  <a:gd name="T8" fmla="*/ 1 w 23"/>
                  <a:gd name="T9" fmla="*/ 0 h 23"/>
                </a:gdLst>
                <a:ahLst/>
                <a:cxnLst>
                  <a:cxn ang="0">
                    <a:pos x="T0" y="T1"/>
                  </a:cxn>
                  <a:cxn ang="0">
                    <a:pos x="T2" y="T3"/>
                  </a:cxn>
                  <a:cxn ang="0">
                    <a:pos x="T4" y="T5"/>
                  </a:cxn>
                  <a:cxn ang="0">
                    <a:pos x="T6" y="T7"/>
                  </a:cxn>
                  <a:cxn ang="0">
                    <a:pos x="T8" y="T9"/>
                  </a:cxn>
                </a:cxnLst>
                <a:rect l="0" t="0" r="r" b="b"/>
                <a:pathLst>
                  <a:path w="23" h="23">
                    <a:moveTo>
                      <a:pt x="1" y="0"/>
                    </a:moveTo>
                    <a:lnTo>
                      <a:pt x="23" y="16"/>
                    </a:lnTo>
                    <a:lnTo>
                      <a:pt x="22" y="23"/>
                    </a:lnTo>
                    <a:lnTo>
                      <a:pt x="0" y="6"/>
                    </a:lnTo>
                    <a:lnTo>
                      <a:pt x="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4" name="Freeform 28">
                <a:extLst>
                  <a:ext uri="{FF2B5EF4-FFF2-40B4-BE49-F238E27FC236}">
                    <a16:creationId xmlns:a16="http://schemas.microsoft.com/office/drawing/2014/main" id="{C5FC1C51-0244-41CD-80B4-50A0530ACC2E}"/>
                  </a:ext>
                </a:extLst>
              </p:cNvPr>
              <p:cNvSpPr>
                <a:spLocks/>
              </p:cNvSpPr>
              <p:nvPr/>
            </p:nvSpPr>
            <p:spPr bwMode="auto">
              <a:xfrm>
                <a:off x="2291" y="1216"/>
                <a:ext cx="90" cy="98"/>
              </a:xfrm>
              <a:custGeom>
                <a:avLst/>
                <a:gdLst>
                  <a:gd name="T0" fmla="*/ 4 w 26"/>
                  <a:gd name="T1" fmla="*/ 0 h 28"/>
                  <a:gd name="T2" fmla="*/ 26 w 26"/>
                  <a:gd name="T3" fmla="*/ 17 h 28"/>
                  <a:gd name="T4" fmla="*/ 22 w 26"/>
                  <a:gd name="T5" fmla="*/ 28 h 28"/>
                  <a:gd name="T6" fmla="*/ 0 w 26"/>
                  <a:gd name="T7" fmla="*/ 11 h 28"/>
                  <a:gd name="T8" fmla="*/ 4 w 26"/>
                  <a:gd name="T9" fmla="*/ 0 h 28"/>
                </a:gdLst>
                <a:ahLst/>
                <a:cxnLst>
                  <a:cxn ang="0">
                    <a:pos x="T0" y="T1"/>
                  </a:cxn>
                  <a:cxn ang="0">
                    <a:pos x="T2" y="T3"/>
                  </a:cxn>
                  <a:cxn ang="0">
                    <a:pos x="T4" y="T5"/>
                  </a:cxn>
                  <a:cxn ang="0">
                    <a:pos x="T6" y="T7"/>
                  </a:cxn>
                  <a:cxn ang="0">
                    <a:pos x="T8" y="T9"/>
                  </a:cxn>
                </a:cxnLst>
                <a:rect l="0" t="0" r="r" b="b"/>
                <a:pathLst>
                  <a:path w="26" h="28">
                    <a:moveTo>
                      <a:pt x="4" y="0"/>
                    </a:moveTo>
                    <a:lnTo>
                      <a:pt x="26" y="17"/>
                    </a:lnTo>
                    <a:lnTo>
                      <a:pt x="22" y="28"/>
                    </a:lnTo>
                    <a:lnTo>
                      <a:pt x="0" y="11"/>
                    </a:lnTo>
                    <a:lnTo>
                      <a:pt x="4"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5" name="Freeform 29">
                <a:extLst>
                  <a:ext uri="{FF2B5EF4-FFF2-40B4-BE49-F238E27FC236}">
                    <a16:creationId xmlns:a16="http://schemas.microsoft.com/office/drawing/2014/main" id="{2D200990-487A-43AD-9F85-5641B927FF91}"/>
                  </a:ext>
                </a:extLst>
              </p:cNvPr>
              <p:cNvSpPr>
                <a:spLocks/>
              </p:cNvSpPr>
              <p:nvPr/>
            </p:nvSpPr>
            <p:spPr bwMode="auto">
              <a:xfrm>
                <a:off x="2291" y="1216"/>
                <a:ext cx="90" cy="98"/>
              </a:xfrm>
              <a:custGeom>
                <a:avLst/>
                <a:gdLst>
                  <a:gd name="T0" fmla="*/ 4 w 26"/>
                  <a:gd name="T1" fmla="*/ 0 h 28"/>
                  <a:gd name="T2" fmla="*/ 26 w 26"/>
                  <a:gd name="T3" fmla="*/ 17 h 28"/>
                  <a:gd name="T4" fmla="*/ 22 w 26"/>
                  <a:gd name="T5" fmla="*/ 28 h 28"/>
                  <a:gd name="T6" fmla="*/ 0 w 26"/>
                  <a:gd name="T7" fmla="*/ 11 h 28"/>
                  <a:gd name="T8" fmla="*/ 4 w 26"/>
                  <a:gd name="T9" fmla="*/ 0 h 28"/>
                </a:gdLst>
                <a:ahLst/>
                <a:cxnLst>
                  <a:cxn ang="0">
                    <a:pos x="T0" y="T1"/>
                  </a:cxn>
                  <a:cxn ang="0">
                    <a:pos x="T2" y="T3"/>
                  </a:cxn>
                  <a:cxn ang="0">
                    <a:pos x="T4" y="T5"/>
                  </a:cxn>
                  <a:cxn ang="0">
                    <a:pos x="T6" y="T7"/>
                  </a:cxn>
                  <a:cxn ang="0">
                    <a:pos x="T8" y="T9"/>
                  </a:cxn>
                </a:cxnLst>
                <a:rect l="0" t="0" r="r" b="b"/>
                <a:pathLst>
                  <a:path w="26" h="28">
                    <a:moveTo>
                      <a:pt x="4" y="0"/>
                    </a:moveTo>
                    <a:lnTo>
                      <a:pt x="26" y="17"/>
                    </a:lnTo>
                    <a:lnTo>
                      <a:pt x="22" y="28"/>
                    </a:lnTo>
                    <a:lnTo>
                      <a:pt x="0" y="11"/>
                    </a:lnTo>
                    <a:lnTo>
                      <a:pt x="4"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6" name="Freeform 30">
                <a:extLst>
                  <a:ext uri="{FF2B5EF4-FFF2-40B4-BE49-F238E27FC236}">
                    <a16:creationId xmlns:a16="http://schemas.microsoft.com/office/drawing/2014/main" id="{CAC339D0-ABD4-43CE-8CBE-F63830F9C4B4}"/>
                  </a:ext>
                </a:extLst>
              </p:cNvPr>
              <p:cNvSpPr>
                <a:spLocks/>
              </p:cNvSpPr>
              <p:nvPr/>
            </p:nvSpPr>
            <p:spPr bwMode="auto">
              <a:xfrm>
                <a:off x="2291" y="1255"/>
                <a:ext cx="87" cy="73"/>
              </a:xfrm>
              <a:custGeom>
                <a:avLst/>
                <a:gdLst>
                  <a:gd name="T0" fmla="*/ 0 w 25"/>
                  <a:gd name="T1" fmla="*/ 0 h 21"/>
                  <a:gd name="T2" fmla="*/ 22 w 25"/>
                  <a:gd name="T3" fmla="*/ 17 h 21"/>
                  <a:gd name="T4" fmla="*/ 25 w 25"/>
                  <a:gd name="T5" fmla="*/ 21 h 21"/>
                  <a:gd name="T6" fmla="*/ 3 w 25"/>
                  <a:gd name="T7" fmla="*/ 5 h 21"/>
                  <a:gd name="T8" fmla="*/ 0 w 25"/>
                  <a:gd name="T9" fmla="*/ 0 h 21"/>
                </a:gdLst>
                <a:ahLst/>
                <a:cxnLst>
                  <a:cxn ang="0">
                    <a:pos x="T0" y="T1"/>
                  </a:cxn>
                  <a:cxn ang="0">
                    <a:pos x="T2" y="T3"/>
                  </a:cxn>
                  <a:cxn ang="0">
                    <a:pos x="T4" y="T5"/>
                  </a:cxn>
                  <a:cxn ang="0">
                    <a:pos x="T6" y="T7"/>
                  </a:cxn>
                  <a:cxn ang="0">
                    <a:pos x="T8" y="T9"/>
                  </a:cxn>
                </a:cxnLst>
                <a:rect l="0" t="0" r="r" b="b"/>
                <a:pathLst>
                  <a:path w="25" h="21">
                    <a:moveTo>
                      <a:pt x="0" y="0"/>
                    </a:moveTo>
                    <a:lnTo>
                      <a:pt x="22" y="17"/>
                    </a:lnTo>
                    <a:lnTo>
                      <a:pt x="25" y="21"/>
                    </a:lnTo>
                    <a:lnTo>
                      <a:pt x="3" y="5"/>
                    </a:lnTo>
                    <a:lnTo>
                      <a:pt x="0" y="0"/>
                    </a:lnTo>
                  </a:path>
                </a:pathLst>
              </a:custGeom>
              <a:solidFill>
                <a:srgbClr val="4757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7" name="Freeform 31">
                <a:extLst>
                  <a:ext uri="{FF2B5EF4-FFF2-40B4-BE49-F238E27FC236}">
                    <a16:creationId xmlns:a16="http://schemas.microsoft.com/office/drawing/2014/main" id="{8514CD0A-B3C8-433A-9DB6-9E8D28CEC186}"/>
                  </a:ext>
                </a:extLst>
              </p:cNvPr>
              <p:cNvSpPr>
                <a:spLocks/>
              </p:cNvSpPr>
              <p:nvPr/>
            </p:nvSpPr>
            <p:spPr bwMode="auto">
              <a:xfrm>
                <a:off x="2291" y="1255"/>
                <a:ext cx="87" cy="73"/>
              </a:xfrm>
              <a:custGeom>
                <a:avLst/>
                <a:gdLst>
                  <a:gd name="T0" fmla="*/ 0 w 25"/>
                  <a:gd name="T1" fmla="*/ 0 h 21"/>
                  <a:gd name="T2" fmla="*/ 22 w 25"/>
                  <a:gd name="T3" fmla="*/ 17 h 21"/>
                  <a:gd name="T4" fmla="*/ 25 w 25"/>
                  <a:gd name="T5" fmla="*/ 21 h 21"/>
                  <a:gd name="T6" fmla="*/ 3 w 25"/>
                  <a:gd name="T7" fmla="*/ 5 h 21"/>
                  <a:gd name="T8" fmla="*/ 0 w 25"/>
                  <a:gd name="T9" fmla="*/ 0 h 21"/>
                </a:gdLst>
                <a:ahLst/>
                <a:cxnLst>
                  <a:cxn ang="0">
                    <a:pos x="T0" y="T1"/>
                  </a:cxn>
                  <a:cxn ang="0">
                    <a:pos x="T2" y="T3"/>
                  </a:cxn>
                  <a:cxn ang="0">
                    <a:pos x="T4" y="T5"/>
                  </a:cxn>
                  <a:cxn ang="0">
                    <a:pos x="T6" y="T7"/>
                  </a:cxn>
                  <a:cxn ang="0">
                    <a:pos x="T8" y="T9"/>
                  </a:cxn>
                </a:cxnLst>
                <a:rect l="0" t="0" r="r" b="b"/>
                <a:pathLst>
                  <a:path w="25" h="21">
                    <a:moveTo>
                      <a:pt x="0" y="0"/>
                    </a:moveTo>
                    <a:lnTo>
                      <a:pt x="22" y="17"/>
                    </a:lnTo>
                    <a:lnTo>
                      <a:pt x="25" y="21"/>
                    </a:lnTo>
                    <a:lnTo>
                      <a:pt x="3" y="5"/>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48" name="Freeform 32">
                <a:extLst>
                  <a:ext uri="{FF2B5EF4-FFF2-40B4-BE49-F238E27FC236}">
                    <a16:creationId xmlns:a16="http://schemas.microsoft.com/office/drawing/2014/main" id="{83628498-F451-48FC-9BC7-D8D1CF9E39CE}"/>
                  </a:ext>
                </a:extLst>
              </p:cNvPr>
              <p:cNvSpPr>
                <a:spLocks/>
              </p:cNvSpPr>
              <p:nvPr/>
            </p:nvSpPr>
            <p:spPr bwMode="auto">
              <a:xfrm>
                <a:off x="2451" y="1122"/>
                <a:ext cx="91" cy="66"/>
              </a:xfrm>
              <a:custGeom>
                <a:avLst/>
                <a:gdLst>
                  <a:gd name="T0" fmla="*/ 3 w 26"/>
                  <a:gd name="T1" fmla="*/ 3 h 19"/>
                  <a:gd name="T2" fmla="*/ 26 w 26"/>
                  <a:gd name="T3" fmla="*/ 19 h 19"/>
                  <a:gd name="T4" fmla="*/ 22 w 26"/>
                  <a:gd name="T5" fmla="*/ 16 h 19"/>
                  <a:gd name="T6" fmla="*/ 0 w 26"/>
                  <a:gd name="T7" fmla="*/ 0 h 19"/>
                  <a:gd name="T8" fmla="*/ 3 w 26"/>
                  <a:gd name="T9" fmla="*/ 3 h 19"/>
                </a:gdLst>
                <a:ahLst/>
                <a:cxnLst>
                  <a:cxn ang="0">
                    <a:pos x="T0" y="T1"/>
                  </a:cxn>
                  <a:cxn ang="0">
                    <a:pos x="T2" y="T3"/>
                  </a:cxn>
                  <a:cxn ang="0">
                    <a:pos x="T4" y="T5"/>
                  </a:cxn>
                  <a:cxn ang="0">
                    <a:pos x="T6" y="T7"/>
                  </a:cxn>
                  <a:cxn ang="0">
                    <a:pos x="T8" y="T9"/>
                  </a:cxn>
                </a:cxnLst>
                <a:rect l="0" t="0" r="r" b="b"/>
                <a:pathLst>
                  <a:path w="26" h="19">
                    <a:moveTo>
                      <a:pt x="3" y="3"/>
                    </a:moveTo>
                    <a:lnTo>
                      <a:pt x="26" y="19"/>
                    </a:lnTo>
                    <a:lnTo>
                      <a:pt x="22" y="16"/>
                    </a:lnTo>
                    <a:lnTo>
                      <a:pt x="0" y="0"/>
                    </a:lnTo>
                    <a:lnTo>
                      <a:pt x="3" y="3"/>
                    </a:lnTo>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9" name="Freeform 33">
                <a:extLst>
                  <a:ext uri="{FF2B5EF4-FFF2-40B4-BE49-F238E27FC236}">
                    <a16:creationId xmlns:a16="http://schemas.microsoft.com/office/drawing/2014/main" id="{9B8E1E5C-EF5E-4DC8-A8C0-66ED9B489E04}"/>
                  </a:ext>
                </a:extLst>
              </p:cNvPr>
              <p:cNvSpPr>
                <a:spLocks/>
              </p:cNvSpPr>
              <p:nvPr/>
            </p:nvSpPr>
            <p:spPr bwMode="auto">
              <a:xfrm>
                <a:off x="2451" y="1122"/>
                <a:ext cx="91" cy="66"/>
              </a:xfrm>
              <a:custGeom>
                <a:avLst/>
                <a:gdLst>
                  <a:gd name="T0" fmla="*/ 3 w 26"/>
                  <a:gd name="T1" fmla="*/ 3 h 19"/>
                  <a:gd name="T2" fmla="*/ 26 w 26"/>
                  <a:gd name="T3" fmla="*/ 19 h 19"/>
                  <a:gd name="T4" fmla="*/ 22 w 26"/>
                  <a:gd name="T5" fmla="*/ 16 h 19"/>
                  <a:gd name="T6" fmla="*/ 0 w 26"/>
                  <a:gd name="T7" fmla="*/ 0 h 19"/>
                  <a:gd name="T8" fmla="*/ 3 w 26"/>
                  <a:gd name="T9" fmla="*/ 3 h 19"/>
                </a:gdLst>
                <a:ahLst/>
                <a:cxnLst>
                  <a:cxn ang="0">
                    <a:pos x="T0" y="T1"/>
                  </a:cxn>
                  <a:cxn ang="0">
                    <a:pos x="T2" y="T3"/>
                  </a:cxn>
                  <a:cxn ang="0">
                    <a:pos x="T4" y="T5"/>
                  </a:cxn>
                  <a:cxn ang="0">
                    <a:pos x="T6" y="T7"/>
                  </a:cxn>
                  <a:cxn ang="0">
                    <a:pos x="T8" y="T9"/>
                  </a:cxn>
                </a:cxnLst>
                <a:rect l="0" t="0" r="r" b="b"/>
                <a:pathLst>
                  <a:path w="26" h="19">
                    <a:moveTo>
                      <a:pt x="3" y="3"/>
                    </a:moveTo>
                    <a:lnTo>
                      <a:pt x="26" y="19"/>
                    </a:lnTo>
                    <a:lnTo>
                      <a:pt x="22" y="16"/>
                    </a:lnTo>
                    <a:lnTo>
                      <a:pt x="0" y="0"/>
                    </a:lnTo>
                    <a:lnTo>
                      <a:pt x="3" y="3"/>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0" name="Freeform 34">
                <a:extLst>
                  <a:ext uri="{FF2B5EF4-FFF2-40B4-BE49-F238E27FC236}">
                    <a16:creationId xmlns:a16="http://schemas.microsoft.com/office/drawing/2014/main" id="{987D14A9-7935-46DE-9E15-C451BA1E0D12}"/>
                  </a:ext>
                </a:extLst>
              </p:cNvPr>
              <p:cNvSpPr>
                <a:spLocks/>
              </p:cNvSpPr>
              <p:nvPr/>
            </p:nvSpPr>
            <p:spPr bwMode="auto">
              <a:xfrm>
                <a:off x="2451" y="1041"/>
                <a:ext cx="102" cy="70"/>
              </a:xfrm>
              <a:custGeom>
                <a:avLst/>
                <a:gdLst>
                  <a:gd name="T0" fmla="*/ 7 w 29"/>
                  <a:gd name="T1" fmla="*/ 4 h 20"/>
                  <a:gd name="T2" fmla="*/ 29 w 29"/>
                  <a:gd name="T3" fmla="*/ 20 h 20"/>
                  <a:gd name="T4" fmla="*/ 22 w 29"/>
                  <a:gd name="T5" fmla="*/ 17 h 20"/>
                  <a:gd name="T6" fmla="*/ 0 w 29"/>
                  <a:gd name="T7" fmla="*/ 0 h 20"/>
                  <a:gd name="T8" fmla="*/ 7 w 29"/>
                  <a:gd name="T9" fmla="*/ 4 h 20"/>
                </a:gdLst>
                <a:ahLst/>
                <a:cxnLst>
                  <a:cxn ang="0">
                    <a:pos x="T0" y="T1"/>
                  </a:cxn>
                  <a:cxn ang="0">
                    <a:pos x="T2" y="T3"/>
                  </a:cxn>
                  <a:cxn ang="0">
                    <a:pos x="T4" y="T5"/>
                  </a:cxn>
                  <a:cxn ang="0">
                    <a:pos x="T6" y="T7"/>
                  </a:cxn>
                  <a:cxn ang="0">
                    <a:pos x="T8" y="T9"/>
                  </a:cxn>
                </a:cxnLst>
                <a:rect l="0" t="0" r="r" b="b"/>
                <a:pathLst>
                  <a:path w="29" h="20">
                    <a:moveTo>
                      <a:pt x="7" y="4"/>
                    </a:moveTo>
                    <a:lnTo>
                      <a:pt x="29" y="20"/>
                    </a:lnTo>
                    <a:lnTo>
                      <a:pt x="22" y="17"/>
                    </a:lnTo>
                    <a:lnTo>
                      <a:pt x="0" y="0"/>
                    </a:lnTo>
                    <a:lnTo>
                      <a:pt x="7" y="4"/>
                    </a:lnTo>
                  </a:path>
                </a:pathLst>
              </a:custGeom>
              <a:solidFill>
                <a:srgbClr val="454C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1" name="Freeform 35">
                <a:extLst>
                  <a:ext uri="{FF2B5EF4-FFF2-40B4-BE49-F238E27FC236}">
                    <a16:creationId xmlns:a16="http://schemas.microsoft.com/office/drawing/2014/main" id="{9976570F-DB1E-4273-9C24-29D7C0FE8E56}"/>
                  </a:ext>
                </a:extLst>
              </p:cNvPr>
              <p:cNvSpPr>
                <a:spLocks/>
              </p:cNvSpPr>
              <p:nvPr/>
            </p:nvSpPr>
            <p:spPr bwMode="auto">
              <a:xfrm>
                <a:off x="2451" y="1041"/>
                <a:ext cx="102" cy="70"/>
              </a:xfrm>
              <a:custGeom>
                <a:avLst/>
                <a:gdLst>
                  <a:gd name="T0" fmla="*/ 7 w 29"/>
                  <a:gd name="T1" fmla="*/ 4 h 20"/>
                  <a:gd name="T2" fmla="*/ 29 w 29"/>
                  <a:gd name="T3" fmla="*/ 20 h 20"/>
                  <a:gd name="T4" fmla="*/ 22 w 29"/>
                  <a:gd name="T5" fmla="*/ 17 h 20"/>
                  <a:gd name="T6" fmla="*/ 0 w 29"/>
                  <a:gd name="T7" fmla="*/ 0 h 20"/>
                  <a:gd name="T8" fmla="*/ 7 w 29"/>
                  <a:gd name="T9" fmla="*/ 4 h 20"/>
                </a:gdLst>
                <a:ahLst/>
                <a:cxnLst>
                  <a:cxn ang="0">
                    <a:pos x="T0" y="T1"/>
                  </a:cxn>
                  <a:cxn ang="0">
                    <a:pos x="T2" y="T3"/>
                  </a:cxn>
                  <a:cxn ang="0">
                    <a:pos x="T4" y="T5"/>
                  </a:cxn>
                  <a:cxn ang="0">
                    <a:pos x="T6" y="T7"/>
                  </a:cxn>
                  <a:cxn ang="0">
                    <a:pos x="T8" y="T9"/>
                  </a:cxn>
                </a:cxnLst>
                <a:rect l="0" t="0" r="r" b="b"/>
                <a:pathLst>
                  <a:path w="29" h="20">
                    <a:moveTo>
                      <a:pt x="7" y="4"/>
                    </a:moveTo>
                    <a:lnTo>
                      <a:pt x="29" y="20"/>
                    </a:lnTo>
                    <a:lnTo>
                      <a:pt x="22" y="17"/>
                    </a:lnTo>
                    <a:lnTo>
                      <a:pt x="0" y="0"/>
                    </a:lnTo>
                    <a:lnTo>
                      <a:pt x="7" y="4"/>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2" name="Freeform 36">
                <a:extLst>
                  <a:ext uri="{FF2B5EF4-FFF2-40B4-BE49-F238E27FC236}">
                    <a16:creationId xmlns:a16="http://schemas.microsoft.com/office/drawing/2014/main" id="{0F58DB32-91A1-47A9-9C2D-78324A69402B}"/>
                  </a:ext>
                </a:extLst>
              </p:cNvPr>
              <p:cNvSpPr>
                <a:spLocks/>
              </p:cNvSpPr>
              <p:nvPr/>
            </p:nvSpPr>
            <p:spPr bwMode="auto">
              <a:xfrm>
                <a:off x="2409" y="993"/>
                <a:ext cx="109" cy="66"/>
              </a:xfrm>
              <a:custGeom>
                <a:avLst/>
                <a:gdLst>
                  <a:gd name="T0" fmla="*/ 9 w 31"/>
                  <a:gd name="T1" fmla="*/ 2 h 19"/>
                  <a:gd name="T2" fmla="*/ 31 w 31"/>
                  <a:gd name="T3" fmla="*/ 19 h 19"/>
                  <a:gd name="T4" fmla="*/ 22 w 31"/>
                  <a:gd name="T5" fmla="*/ 16 h 19"/>
                  <a:gd name="T6" fmla="*/ 0 w 31"/>
                  <a:gd name="T7" fmla="*/ 0 h 19"/>
                  <a:gd name="T8" fmla="*/ 9 w 31"/>
                  <a:gd name="T9" fmla="*/ 2 h 19"/>
                </a:gdLst>
                <a:ahLst/>
                <a:cxnLst>
                  <a:cxn ang="0">
                    <a:pos x="T0" y="T1"/>
                  </a:cxn>
                  <a:cxn ang="0">
                    <a:pos x="T2" y="T3"/>
                  </a:cxn>
                  <a:cxn ang="0">
                    <a:pos x="T4" y="T5"/>
                  </a:cxn>
                  <a:cxn ang="0">
                    <a:pos x="T6" y="T7"/>
                  </a:cxn>
                  <a:cxn ang="0">
                    <a:pos x="T8" y="T9"/>
                  </a:cxn>
                </a:cxnLst>
                <a:rect l="0" t="0" r="r" b="b"/>
                <a:pathLst>
                  <a:path w="31" h="19">
                    <a:moveTo>
                      <a:pt x="9" y="2"/>
                    </a:moveTo>
                    <a:lnTo>
                      <a:pt x="31" y="19"/>
                    </a:lnTo>
                    <a:lnTo>
                      <a:pt x="22" y="16"/>
                    </a:lnTo>
                    <a:lnTo>
                      <a:pt x="0" y="0"/>
                    </a:lnTo>
                    <a:lnTo>
                      <a:pt x="9" y="2"/>
                    </a:lnTo>
                  </a:path>
                </a:pathLst>
              </a:custGeom>
              <a:solidFill>
                <a:srgbClr val="485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3" name="Freeform 37">
                <a:extLst>
                  <a:ext uri="{FF2B5EF4-FFF2-40B4-BE49-F238E27FC236}">
                    <a16:creationId xmlns:a16="http://schemas.microsoft.com/office/drawing/2014/main" id="{C6FF01FC-0D67-4BDE-A444-A210B172A75B}"/>
                  </a:ext>
                </a:extLst>
              </p:cNvPr>
              <p:cNvSpPr>
                <a:spLocks/>
              </p:cNvSpPr>
              <p:nvPr/>
            </p:nvSpPr>
            <p:spPr bwMode="auto">
              <a:xfrm>
                <a:off x="2409" y="993"/>
                <a:ext cx="109" cy="66"/>
              </a:xfrm>
              <a:custGeom>
                <a:avLst/>
                <a:gdLst>
                  <a:gd name="T0" fmla="*/ 9 w 31"/>
                  <a:gd name="T1" fmla="*/ 2 h 19"/>
                  <a:gd name="T2" fmla="*/ 31 w 31"/>
                  <a:gd name="T3" fmla="*/ 19 h 19"/>
                  <a:gd name="T4" fmla="*/ 22 w 31"/>
                  <a:gd name="T5" fmla="*/ 16 h 19"/>
                  <a:gd name="T6" fmla="*/ 0 w 31"/>
                  <a:gd name="T7" fmla="*/ 0 h 19"/>
                  <a:gd name="T8" fmla="*/ 9 w 31"/>
                  <a:gd name="T9" fmla="*/ 2 h 19"/>
                </a:gdLst>
                <a:ahLst/>
                <a:cxnLst>
                  <a:cxn ang="0">
                    <a:pos x="T0" y="T1"/>
                  </a:cxn>
                  <a:cxn ang="0">
                    <a:pos x="T2" y="T3"/>
                  </a:cxn>
                  <a:cxn ang="0">
                    <a:pos x="T4" y="T5"/>
                  </a:cxn>
                  <a:cxn ang="0">
                    <a:pos x="T6" y="T7"/>
                  </a:cxn>
                  <a:cxn ang="0">
                    <a:pos x="T8" y="T9"/>
                  </a:cxn>
                </a:cxnLst>
                <a:rect l="0" t="0" r="r" b="b"/>
                <a:pathLst>
                  <a:path w="31" h="19">
                    <a:moveTo>
                      <a:pt x="9" y="2"/>
                    </a:moveTo>
                    <a:lnTo>
                      <a:pt x="31" y="19"/>
                    </a:lnTo>
                    <a:lnTo>
                      <a:pt x="22" y="16"/>
                    </a:lnTo>
                    <a:lnTo>
                      <a:pt x="0" y="0"/>
                    </a:lnTo>
                    <a:lnTo>
                      <a:pt x="9" y="2"/>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4" name="Freeform 38">
                <a:extLst>
                  <a:ext uri="{FF2B5EF4-FFF2-40B4-BE49-F238E27FC236}">
                    <a16:creationId xmlns:a16="http://schemas.microsoft.com/office/drawing/2014/main" id="{7A4E9F4A-C67E-4AD6-B465-6F57399AAC6C}"/>
                  </a:ext>
                </a:extLst>
              </p:cNvPr>
              <p:cNvSpPr>
                <a:spLocks/>
              </p:cNvSpPr>
              <p:nvPr/>
            </p:nvSpPr>
            <p:spPr bwMode="auto">
              <a:xfrm>
                <a:off x="2556" y="772"/>
                <a:ext cx="80" cy="81"/>
              </a:xfrm>
              <a:custGeom>
                <a:avLst/>
                <a:gdLst>
                  <a:gd name="T0" fmla="*/ 0 w 23"/>
                  <a:gd name="T1" fmla="*/ 0 h 23"/>
                  <a:gd name="T2" fmla="*/ 22 w 23"/>
                  <a:gd name="T3" fmla="*/ 16 h 23"/>
                  <a:gd name="T4" fmla="*/ 23 w 23"/>
                  <a:gd name="T5" fmla="*/ 23 h 23"/>
                  <a:gd name="T6" fmla="*/ 1 w 23"/>
                  <a:gd name="T7" fmla="*/ 6 h 23"/>
                  <a:gd name="T8" fmla="*/ 0 w 23"/>
                  <a:gd name="T9" fmla="*/ 0 h 23"/>
                </a:gdLst>
                <a:ahLst/>
                <a:cxnLst>
                  <a:cxn ang="0">
                    <a:pos x="T0" y="T1"/>
                  </a:cxn>
                  <a:cxn ang="0">
                    <a:pos x="T2" y="T3"/>
                  </a:cxn>
                  <a:cxn ang="0">
                    <a:pos x="T4" y="T5"/>
                  </a:cxn>
                  <a:cxn ang="0">
                    <a:pos x="T6" y="T7"/>
                  </a:cxn>
                  <a:cxn ang="0">
                    <a:pos x="T8" y="T9"/>
                  </a:cxn>
                </a:cxnLst>
                <a:rect l="0" t="0" r="r" b="b"/>
                <a:pathLst>
                  <a:path w="23" h="23">
                    <a:moveTo>
                      <a:pt x="0" y="0"/>
                    </a:moveTo>
                    <a:lnTo>
                      <a:pt x="22" y="16"/>
                    </a:lnTo>
                    <a:lnTo>
                      <a:pt x="23" y="23"/>
                    </a:lnTo>
                    <a:lnTo>
                      <a:pt x="1" y="6"/>
                    </a:lnTo>
                    <a:lnTo>
                      <a:pt x="0" y="0"/>
                    </a:lnTo>
                  </a:path>
                </a:pathLst>
              </a:custGeom>
              <a:solidFill>
                <a:srgbClr val="336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5" name="Freeform 39">
                <a:extLst>
                  <a:ext uri="{FF2B5EF4-FFF2-40B4-BE49-F238E27FC236}">
                    <a16:creationId xmlns:a16="http://schemas.microsoft.com/office/drawing/2014/main" id="{5BD70BA4-304C-48BE-A022-A62E12CD40A8}"/>
                  </a:ext>
                </a:extLst>
              </p:cNvPr>
              <p:cNvSpPr>
                <a:spLocks/>
              </p:cNvSpPr>
              <p:nvPr/>
            </p:nvSpPr>
            <p:spPr bwMode="auto">
              <a:xfrm>
                <a:off x="2556" y="772"/>
                <a:ext cx="80" cy="81"/>
              </a:xfrm>
              <a:custGeom>
                <a:avLst/>
                <a:gdLst>
                  <a:gd name="T0" fmla="*/ 0 w 23"/>
                  <a:gd name="T1" fmla="*/ 0 h 23"/>
                  <a:gd name="T2" fmla="*/ 22 w 23"/>
                  <a:gd name="T3" fmla="*/ 16 h 23"/>
                  <a:gd name="T4" fmla="*/ 23 w 23"/>
                  <a:gd name="T5" fmla="*/ 23 h 23"/>
                  <a:gd name="T6" fmla="*/ 1 w 23"/>
                  <a:gd name="T7" fmla="*/ 6 h 23"/>
                  <a:gd name="T8" fmla="*/ 0 w 23"/>
                  <a:gd name="T9" fmla="*/ 0 h 23"/>
                </a:gdLst>
                <a:ahLst/>
                <a:cxnLst>
                  <a:cxn ang="0">
                    <a:pos x="T0" y="T1"/>
                  </a:cxn>
                  <a:cxn ang="0">
                    <a:pos x="T2" y="T3"/>
                  </a:cxn>
                  <a:cxn ang="0">
                    <a:pos x="T4" y="T5"/>
                  </a:cxn>
                  <a:cxn ang="0">
                    <a:pos x="T6" y="T7"/>
                  </a:cxn>
                  <a:cxn ang="0">
                    <a:pos x="T8" y="T9"/>
                  </a:cxn>
                </a:cxnLst>
                <a:rect l="0" t="0" r="r" b="b"/>
                <a:pathLst>
                  <a:path w="23" h="23">
                    <a:moveTo>
                      <a:pt x="0" y="0"/>
                    </a:moveTo>
                    <a:lnTo>
                      <a:pt x="22" y="16"/>
                    </a:lnTo>
                    <a:lnTo>
                      <a:pt x="23" y="23"/>
                    </a:lnTo>
                    <a:lnTo>
                      <a:pt x="1" y="6"/>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6" name="Freeform 40">
                <a:extLst>
                  <a:ext uri="{FF2B5EF4-FFF2-40B4-BE49-F238E27FC236}">
                    <a16:creationId xmlns:a16="http://schemas.microsoft.com/office/drawing/2014/main" id="{33D23589-C2BB-4C0E-8D83-3C77F8742482}"/>
                  </a:ext>
                </a:extLst>
              </p:cNvPr>
              <p:cNvSpPr>
                <a:spLocks/>
              </p:cNvSpPr>
              <p:nvPr/>
            </p:nvSpPr>
            <p:spPr bwMode="auto">
              <a:xfrm>
                <a:off x="2643" y="807"/>
                <a:ext cx="81" cy="74"/>
              </a:xfrm>
              <a:custGeom>
                <a:avLst/>
                <a:gdLst>
                  <a:gd name="T0" fmla="*/ 0 w 23"/>
                  <a:gd name="T1" fmla="*/ 0 h 21"/>
                  <a:gd name="T2" fmla="*/ 22 w 23"/>
                  <a:gd name="T3" fmla="*/ 17 h 21"/>
                  <a:gd name="T4" fmla="*/ 23 w 23"/>
                  <a:gd name="T5" fmla="*/ 21 h 21"/>
                  <a:gd name="T6" fmla="*/ 1 w 23"/>
                  <a:gd name="T7" fmla="*/ 4 h 21"/>
                  <a:gd name="T8" fmla="*/ 0 w 23"/>
                  <a:gd name="T9" fmla="*/ 0 h 21"/>
                </a:gdLst>
                <a:ahLst/>
                <a:cxnLst>
                  <a:cxn ang="0">
                    <a:pos x="T0" y="T1"/>
                  </a:cxn>
                  <a:cxn ang="0">
                    <a:pos x="T2" y="T3"/>
                  </a:cxn>
                  <a:cxn ang="0">
                    <a:pos x="T4" y="T5"/>
                  </a:cxn>
                  <a:cxn ang="0">
                    <a:pos x="T6" y="T7"/>
                  </a:cxn>
                  <a:cxn ang="0">
                    <a:pos x="T8" y="T9"/>
                  </a:cxn>
                </a:cxnLst>
                <a:rect l="0" t="0" r="r" b="b"/>
                <a:pathLst>
                  <a:path w="23" h="21">
                    <a:moveTo>
                      <a:pt x="0" y="0"/>
                    </a:moveTo>
                    <a:lnTo>
                      <a:pt x="22" y="17"/>
                    </a:lnTo>
                    <a:lnTo>
                      <a:pt x="23" y="21"/>
                    </a:lnTo>
                    <a:lnTo>
                      <a:pt x="1" y="4"/>
                    </a:lnTo>
                    <a:lnTo>
                      <a:pt x="0" y="0"/>
                    </a:lnTo>
                  </a:path>
                </a:pathLst>
              </a:custGeom>
              <a:solidFill>
                <a:srgbClr val="4365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7" name="Freeform 41">
                <a:extLst>
                  <a:ext uri="{FF2B5EF4-FFF2-40B4-BE49-F238E27FC236}">
                    <a16:creationId xmlns:a16="http://schemas.microsoft.com/office/drawing/2014/main" id="{6AB31E3E-1EB5-440A-A55F-C498909379EA}"/>
                  </a:ext>
                </a:extLst>
              </p:cNvPr>
              <p:cNvSpPr>
                <a:spLocks/>
              </p:cNvSpPr>
              <p:nvPr/>
            </p:nvSpPr>
            <p:spPr bwMode="auto">
              <a:xfrm>
                <a:off x="2643" y="807"/>
                <a:ext cx="81" cy="74"/>
              </a:xfrm>
              <a:custGeom>
                <a:avLst/>
                <a:gdLst>
                  <a:gd name="T0" fmla="*/ 0 w 23"/>
                  <a:gd name="T1" fmla="*/ 0 h 21"/>
                  <a:gd name="T2" fmla="*/ 22 w 23"/>
                  <a:gd name="T3" fmla="*/ 17 h 21"/>
                  <a:gd name="T4" fmla="*/ 23 w 23"/>
                  <a:gd name="T5" fmla="*/ 21 h 21"/>
                  <a:gd name="T6" fmla="*/ 1 w 23"/>
                  <a:gd name="T7" fmla="*/ 4 h 21"/>
                  <a:gd name="T8" fmla="*/ 0 w 23"/>
                  <a:gd name="T9" fmla="*/ 0 h 21"/>
                </a:gdLst>
                <a:ahLst/>
                <a:cxnLst>
                  <a:cxn ang="0">
                    <a:pos x="T0" y="T1"/>
                  </a:cxn>
                  <a:cxn ang="0">
                    <a:pos x="T2" y="T3"/>
                  </a:cxn>
                  <a:cxn ang="0">
                    <a:pos x="T4" y="T5"/>
                  </a:cxn>
                  <a:cxn ang="0">
                    <a:pos x="T6" y="T7"/>
                  </a:cxn>
                  <a:cxn ang="0">
                    <a:pos x="T8" y="T9"/>
                  </a:cxn>
                </a:cxnLst>
                <a:rect l="0" t="0" r="r" b="b"/>
                <a:pathLst>
                  <a:path w="23" h="21">
                    <a:moveTo>
                      <a:pt x="0" y="0"/>
                    </a:moveTo>
                    <a:lnTo>
                      <a:pt x="22" y="17"/>
                    </a:lnTo>
                    <a:lnTo>
                      <a:pt x="23" y="21"/>
                    </a:lnTo>
                    <a:lnTo>
                      <a:pt x="1" y="4"/>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58" name="Freeform 42">
                <a:extLst>
                  <a:ext uri="{FF2B5EF4-FFF2-40B4-BE49-F238E27FC236}">
                    <a16:creationId xmlns:a16="http://schemas.microsoft.com/office/drawing/2014/main" id="{C6E3A0C4-A2FA-4A9C-88A7-984265AE61BA}"/>
                  </a:ext>
                </a:extLst>
              </p:cNvPr>
              <p:cNvSpPr>
                <a:spLocks/>
              </p:cNvSpPr>
              <p:nvPr/>
            </p:nvSpPr>
            <p:spPr bwMode="auto">
              <a:xfrm>
                <a:off x="2671" y="821"/>
                <a:ext cx="112" cy="98"/>
              </a:xfrm>
              <a:custGeom>
                <a:avLst/>
                <a:gdLst>
                  <a:gd name="T0" fmla="*/ 0 w 32"/>
                  <a:gd name="T1" fmla="*/ 0 h 28"/>
                  <a:gd name="T2" fmla="*/ 22 w 32"/>
                  <a:gd name="T3" fmla="*/ 16 h 28"/>
                  <a:gd name="T4" fmla="*/ 32 w 32"/>
                  <a:gd name="T5" fmla="*/ 28 h 28"/>
                  <a:gd name="T6" fmla="*/ 10 w 32"/>
                  <a:gd name="T7" fmla="*/ 11 h 28"/>
                  <a:gd name="T8" fmla="*/ 0 w 32"/>
                  <a:gd name="T9" fmla="*/ 0 h 28"/>
                </a:gdLst>
                <a:ahLst/>
                <a:cxnLst>
                  <a:cxn ang="0">
                    <a:pos x="T0" y="T1"/>
                  </a:cxn>
                  <a:cxn ang="0">
                    <a:pos x="T2" y="T3"/>
                  </a:cxn>
                  <a:cxn ang="0">
                    <a:pos x="T4" y="T5"/>
                  </a:cxn>
                  <a:cxn ang="0">
                    <a:pos x="T6" y="T7"/>
                  </a:cxn>
                  <a:cxn ang="0">
                    <a:pos x="T8" y="T9"/>
                  </a:cxn>
                </a:cxnLst>
                <a:rect l="0" t="0" r="r" b="b"/>
                <a:pathLst>
                  <a:path w="32" h="28">
                    <a:moveTo>
                      <a:pt x="0" y="0"/>
                    </a:moveTo>
                    <a:lnTo>
                      <a:pt x="22" y="16"/>
                    </a:lnTo>
                    <a:lnTo>
                      <a:pt x="32" y="28"/>
                    </a:lnTo>
                    <a:lnTo>
                      <a:pt x="10" y="11"/>
                    </a:lnTo>
                    <a:lnTo>
                      <a:pt x="0" y="0"/>
                    </a:lnTo>
                  </a:path>
                </a:pathLst>
              </a:custGeom>
              <a:solidFill>
                <a:srgbClr val="43474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9" name="Freeform 43">
                <a:extLst>
                  <a:ext uri="{FF2B5EF4-FFF2-40B4-BE49-F238E27FC236}">
                    <a16:creationId xmlns:a16="http://schemas.microsoft.com/office/drawing/2014/main" id="{5FFD447E-B1AB-43D9-828D-E8D58E5140E9}"/>
                  </a:ext>
                </a:extLst>
              </p:cNvPr>
              <p:cNvSpPr>
                <a:spLocks/>
              </p:cNvSpPr>
              <p:nvPr/>
            </p:nvSpPr>
            <p:spPr bwMode="auto">
              <a:xfrm>
                <a:off x="2671" y="821"/>
                <a:ext cx="112" cy="98"/>
              </a:xfrm>
              <a:custGeom>
                <a:avLst/>
                <a:gdLst>
                  <a:gd name="T0" fmla="*/ 0 w 32"/>
                  <a:gd name="T1" fmla="*/ 0 h 28"/>
                  <a:gd name="T2" fmla="*/ 22 w 32"/>
                  <a:gd name="T3" fmla="*/ 16 h 28"/>
                  <a:gd name="T4" fmla="*/ 32 w 32"/>
                  <a:gd name="T5" fmla="*/ 28 h 28"/>
                  <a:gd name="T6" fmla="*/ 10 w 32"/>
                  <a:gd name="T7" fmla="*/ 11 h 28"/>
                  <a:gd name="T8" fmla="*/ 0 w 32"/>
                  <a:gd name="T9" fmla="*/ 0 h 28"/>
                </a:gdLst>
                <a:ahLst/>
                <a:cxnLst>
                  <a:cxn ang="0">
                    <a:pos x="T0" y="T1"/>
                  </a:cxn>
                  <a:cxn ang="0">
                    <a:pos x="T2" y="T3"/>
                  </a:cxn>
                  <a:cxn ang="0">
                    <a:pos x="T4" y="T5"/>
                  </a:cxn>
                  <a:cxn ang="0">
                    <a:pos x="T6" y="T7"/>
                  </a:cxn>
                  <a:cxn ang="0">
                    <a:pos x="T8" y="T9"/>
                  </a:cxn>
                </a:cxnLst>
                <a:rect l="0" t="0" r="r" b="b"/>
                <a:pathLst>
                  <a:path w="32" h="28">
                    <a:moveTo>
                      <a:pt x="0" y="0"/>
                    </a:moveTo>
                    <a:lnTo>
                      <a:pt x="22" y="16"/>
                    </a:lnTo>
                    <a:lnTo>
                      <a:pt x="32" y="28"/>
                    </a:lnTo>
                    <a:lnTo>
                      <a:pt x="10" y="11"/>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0" name="Freeform 44">
                <a:extLst>
                  <a:ext uri="{FF2B5EF4-FFF2-40B4-BE49-F238E27FC236}">
                    <a16:creationId xmlns:a16="http://schemas.microsoft.com/office/drawing/2014/main" id="{7FA84547-F08C-497F-919D-711EC6154535}"/>
                  </a:ext>
                </a:extLst>
              </p:cNvPr>
              <p:cNvSpPr>
                <a:spLocks/>
              </p:cNvSpPr>
              <p:nvPr/>
            </p:nvSpPr>
            <p:spPr bwMode="auto">
              <a:xfrm>
                <a:off x="2703" y="860"/>
                <a:ext cx="80" cy="105"/>
              </a:xfrm>
              <a:custGeom>
                <a:avLst/>
                <a:gdLst>
                  <a:gd name="T0" fmla="*/ 1 w 23"/>
                  <a:gd name="T1" fmla="*/ 0 h 30"/>
                  <a:gd name="T2" fmla="*/ 23 w 23"/>
                  <a:gd name="T3" fmla="*/ 17 h 30"/>
                  <a:gd name="T4" fmla="*/ 22 w 23"/>
                  <a:gd name="T5" fmla="*/ 30 h 30"/>
                  <a:gd name="T6" fmla="*/ 0 w 23"/>
                  <a:gd name="T7" fmla="*/ 13 h 30"/>
                  <a:gd name="T8" fmla="*/ 1 w 23"/>
                  <a:gd name="T9" fmla="*/ 0 h 30"/>
                </a:gdLst>
                <a:ahLst/>
                <a:cxnLst>
                  <a:cxn ang="0">
                    <a:pos x="T0" y="T1"/>
                  </a:cxn>
                  <a:cxn ang="0">
                    <a:pos x="T2" y="T3"/>
                  </a:cxn>
                  <a:cxn ang="0">
                    <a:pos x="T4" y="T5"/>
                  </a:cxn>
                  <a:cxn ang="0">
                    <a:pos x="T6" y="T7"/>
                  </a:cxn>
                  <a:cxn ang="0">
                    <a:pos x="T8" y="T9"/>
                  </a:cxn>
                </a:cxnLst>
                <a:rect l="0" t="0" r="r" b="b"/>
                <a:pathLst>
                  <a:path w="23" h="30">
                    <a:moveTo>
                      <a:pt x="1" y="0"/>
                    </a:moveTo>
                    <a:lnTo>
                      <a:pt x="23" y="17"/>
                    </a:lnTo>
                    <a:lnTo>
                      <a:pt x="22" y="30"/>
                    </a:lnTo>
                    <a:lnTo>
                      <a:pt x="0" y="13"/>
                    </a:lnTo>
                    <a:lnTo>
                      <a:pt x="1"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1" name="Freeform 45">
                <a:extLst>
                  <a:ext uri="{FF2B5EF4-FFF2-40B4-BE49-F238E27FC236}">
                    <a16:creationId xmlns:a16="http://schemas.microsoft.com/office/drawing/2014/main" id="{15F06599-202E-4A66-87D4-4167D035473E}"/>
                  </a:ext>
                </a:extLst>
              </p:cNvPr>
              <p:cNvSpPr>
                <a:spLocks/>
              </p:cNvSpPr>
              <p:nvPr/>
            </p:nvSpPr>
            <p:spPr bwMode="auto">
              <a:xfrm>
                <a:off x="2703" y="860"/>
                <a:ext cx="80" cy="105"/>
              </a:xfrm>
              <a:custGeom>
                <a:avLst/>
                <a:gdLst>
                  <a:gd name="T0" fmla="*/ 1 w 23"/>
                  <a:gd name="T1" fmla="*/ 0 h 30"/>
                  <a:gd name="T2" fmla="*/ 23 w 23"/>
                  <a:gd name="T3" fmla="*/ 17 h 30"/>
                  <a:gd name="T4" fmla="*/ 22 w 23"/>
                  <a:gd name="T5" fmla="*/ 30 h 30"/>
                  <a:gd name="T6" fmla="*/ 0 w 23"/>
                  <a:gd name="T7" fmla="*/ 13 h 30"/>
                  <a:gd name="T8" fmla="*/ 1 w 23"/>
                  <a:gd name="T9" fmla="*/ 0 h 30"/>
                </a:gdLst>
                <a:ahLst/>
                <a:cxnLst>
                  <a:cxn ang="0">
                    <a:pos x="T0" y="T1"/>
                  </a:cxn>
                  <a:cxn ang="0">
                    <a:pos x="T2" y="T3"/>
                  </a:cxn>
                  <a:cxn ang="0">
                    <a:pos x="T4" y="T5"/>
                  </a:cxn>
                  <a:cxn ang="0">
                    <a:pos x="T6" y="T7"/>
                  </a:cxn>
                  <a:cxn ang="0">
                    <a:pos x="T8" y="T9"/>
                  </a:cxn>
                </a:cxnLst>
                <a:rect l="0" t="0" r="r" b="b"/>
                <a:pathLst>
                  <a:path w="23" h="30">
                    <a:moveTo>
                      <a:pt x="1" y="0"/>
                    </a:moveTo>
                    <a:lnTo>
                      <a:pt x="23" y="17"/>
                    </a:lnTo>
                    <a:lnTo>
                      <a:pt x="22" y="30"/>
                    </a:lnTo>
                    <a:lnTo>
                      <a:pt x="0" y="13"/>
                    </a:lnTo>
                    <a:lnTo>
                      <a:pt x="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2" name="Freeform 46">
                <a:extLst>
                  <a:ext uri="{FF2B5EF4-FFF2-40B4-BE49-F238E27FC236}">
                    <a16:creationId xmlns:a16="http://schemas.microsoft.com/office/drawing/2014/main" id="{E512A69F-7492-4674-B0F2-4B3F120BE329}"/>
                  </a:ext>
                </a:extLst>
              </p:cNvPr>
              <p:cNvSpPr>
                <a:spLocks/>
              </p:cNvSpPr>
              <p:nvPr/>
            </p:nvSpPr>
            <p:spPr bwMode="auto">
              <a:xfrm>
                <a:off x="2689" y="905"/>
                <a:ext cx="90" cy="77"/>
              </a:xfrm>
              <a:custGeom>
                <a:avLst/>
                <a:gdLst>
                  <a:gd name="T0" fmla="*/ 4 w 26"/>
                  <a:gd name="T1" fmla="*/ 0 h 22"/>
                  <a:gd name="T2" fmla="*/ 26 w 26"/>
                  <a:gd name="T3" fmla="*/ 17 h 22"/>
                  <a:gd name="T4" fmla="*/ 22 w 26"/>
                  <a:gd name="T5" fmla="*/ 22 h 22"/>
                  <a:gd name="T6" fmla="*/ 0 w 26"/>
                  <a:gd name="T7" fmla="*/ 6 h 22"/>
                  <a:gd name="T8" fmla="*/ 4 w 26"/>
                  <a:gd name="T9" fmla="*/ 0 h 22"/>
                </a:gdLst>
                <a:ahLst/>
                <a:cxnLst>
                  <a:cxn ang="0">
                    <a:pos x="T0" y="T1"/>
                  </a:cxn>
                  <a:cxn ang="0">
                    <a:pos x="T2" y="T3"/>
                  </a:cxn>
                  <a:cxn ang="0">
                    <a:pos x="T4" y="T5"/>
                  </a:cxn>
                  <a:cxn ang="0">
                    <a:pos x="T6" y="T7"/>
                  </a:cxn>
                  <a:cxn ang="0">
                    <a:pos x="T8" y="T9"/>
                  </a:cxn>
                </a:cxnLst>
                <a:rect l="0" t="0" r="r" b="b"/>
                <a:pathLst>
                  <a:path w="26" h="22">
                    <a:moveTo>
                      <a:pt x="4" y="0"/>
                    </a:moveTo>
                    <a:lnTo>
                      <a:pt x="26" y="17"/>
                    </a:lnTo>
                    <a:lnTo>
                      <a:pt x="22" y="22"/>
                    </a:lnTo>
                    <a:lnTo>
                      <a:pt x="0" y="6"/>
                    </a:lnTo>
                    <a:lnTo>
                      <a:pt x="4"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3" name="Freeform 47">
                <a:extLst>
                  <a:ext uri="{FF2B5EF4-FFF2-40B4-BE49-F238E27FC236}">
                    <a16:creationId xmlns:a16="http://schemas.microsoft.com/office/drawing/2014/main" id="{F746C2EA-7C33-44C6-9923-DF4104743158}"/>
                  </a:ext>
                </a:extLst>
              </p:cNvPr>
              <p:cNvSpPr>
                <a:spLocks/>
              </p:cNvSpPr>
              <p:nvPr/>
            </p:nvSpPr>
            <p:spPr bwMode="auto">
              <a:xfrm>
                <a:off x="2689" y="905"/>
                <a:ext cx="90" cy="77"/>
              </a:xfrm>
              <a:custGeom>
                <a:avLst/>
                <a:gdLst>
                  <a:gd name="T0" fmla="*/ 4 w 26"/>
                  <a:gd name="T1" fmla="*/ 0 h 22"/>
                  <a:gd name="T2" fmla="*/ 26 w 26"/>
                  <a:gd name="T3" fmla="*/ 17 h 22"/>
                  <a:gd name="T4" fmla="*/ 22 w 26"/>
                  <a:gd name="T5" fmla="*/ 22 h 22"/>
                  <a:gd name="T6" fmla="*/ 0 w 26"/>
                  <a:gd name="T7" fmla="*/ 6 h 22"/>
                  <a:gd name="T8" fmla="*/ 4 w 26"/>
                  <a:gd name="T9" fmla="*/ 0 h 22"/>
                </a:gdLst>
                <a:ahLst/>
                <a:cxnLst>
                  <a:cxn ang="0">
                    <a:pos x="T0" y="T1"/>
                  </a:cxn>
                  <a:cxn ang="0">
                    <a:pos x="T2" y="T3"/>
                  </a:cxn>
                  <a:cxn ang="0">
                    <a:pos x="T4" y="T5"/>
                  </a:cxn>
                  <a:cxn ang="0">
                    <a:pos x="T6" y="T7"/>
                  </a:cxn>
                  <a:cxn ang="0">
                    <a:pos x="T8" y="T9"/>
                  </a:cxn>
                </a:cxnLst>
                <a:rect l="0" t="0" r="r" b="b"/>
                <a:pathLst>
                  <a:path w="26" h="22">
                    <a:moveTo>
                      <a:pt x="4" y="0"/>
                    </a:moveTo>
                    <a:lnTo>
                      <a:pt x="26" y="17"/>
                    </a:lnTo>
                    <a:lnTo>
                      <a:pt x="22" y="22"/>
                    </a:lnTo>
                    <a:lnTo>
                      <a:pt x="0" y="6"/>
                    </a:lnTo>
                    <a:lnTo>
                      <a:pt x="4"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4" name="Freeform 48">
                <a:extLst>
                  <a:ext uri="{FF2B5EF4-FFF2-40B4-BE49-F238E27FC236}">
                    <a16:creationId xmlns:a16="http://schemas.microsoft.com/office/drawing/2014/main" id="{692080DD-6D75-453F-8184-2B58F49275CE}"/>
                  </a:ext>
                </a:extLst>
              </p:cNvPr>
              <p:cNvSpPr>
                <a:spLocks/>
              </p:cNvSpPr>
              <p:nvPr/>
            </p:nvSpPr>
            <p:spPr bwMode="auto">
              <a:xfrm>
                <a:off x="2713" y="926"/>
                <a:ext cx="87" cy="84"/>
              </a:xfrm>
              <a:custGeom>
                <a:avLst/>
                <a:gdLst>
                  <a:gd name="T0" fmla="*/ 0 w 25"/>
                  <a:gd name="T1" fmla="*/ 0 h 24"/>
                  <a:gd name="T2" fmla="*/ 22 w 25"/>
                  <a:gd name="T3" fmla="*/ 16 h 24"/>
                  <a:gd name="T4" fmla="*/ 25 w 25"/>
                  <a:gd name="T5" fmla="*/ 24 h 24"/>
                  <a:gd name="T6" fmla="*/ 3 w 25"/>
                  <a:gd name="T7" fmla="*/ 7 h 24"/>
                  <a:gd name="T8" fmla="*/ 0 w 25"/>
                  <a:gd name="T9" fmla="*/ 0 h 24"/>
                </a:gdLst>
                <a:ahLst/>
                <a:cxnLst>
                  <a:cxn ang="0">
                    <a:pos x="T0" y="T1"/>
                  </a:cxn>
                  <a:cxn ang="0">
                    <a:pos x="T2" y="T3"/>
                  </a:cxn>
                  <a:cxn ang="0">
                    <a:pos x="T4" y="T5"/>
                  </a:cxn>
                  <a:cxn ang="0">
                    <a:pos x="T6" y="T7"/>
                  </a:cxn>
                  <a:cxn ang="0">
                    <a:pos x="T8" y="T9"/>
                  </a:cxn>
                </a:cxnLst>
                <a:rect l="0" t="0" r="r" b="b"/>
                <a:pathLst>
                  <a:path w="25" h="24">
                    <a:moveTo>
                      <a:pt x="0" y="0"/>
                    </a:moveTo>
                    <a:lnTo>
                      <a:pt x="22" y="16"/>
                    </a:lnTo>
                    <a:lnTo>
                      <a:pt x="25" y="24"/>
                    </a:lnTo>
                    <a:lnTo>
                      <a:pt x="3" y="7"/>
                    </a:lnTo>
                    <a:lnTo>
                      <a:pt x="0" y="0"/>
                    </a:lnTo>
                  </a:path>
                </a:pathLst>
              </a:custGeom>
              <a:solidFill>
                <a:srgbClr val="446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5" name="Freeform 49">
                <a:extLst>
                  <a:ext uri="{FF2B5EF4-FFF2-40B4-BE49-F238E27FC236}">
                    <a16:creationId xmlns:a16="http://schemas.microsoft.com/office/drawing/2014/main" id="{70828DFE-A430-4BFC-8CA1-1BE23A75583B}"/>
                  </a:ext>
                </a:extLst>
              </p:cNvPr>
              <p:cNvSpPr>
                <a:spLocks/>
              </p:cNvSpPr>
              <p:nvPr/>
            </p:nvSpPr>
            <p:spPr bwMode="auto">
              <a:xfrm>
                <a:off x="2713" y="926"/>
                <a:ext cx="87" cy="84"/>
              </a:xfrm>
              <a:custGeom>
                <a:avLst/>
                <a:gdLst>
                  <a:gd name="T0" fmla="*/ 0 w 25"/>
                  <a:gd name="T1" fmla="*/ 0 h 24"/>
                  <a:gd name="T2" fmla="*/ 22 w 25"/>
                  <a:gd name="T3" fmla="*/ 16 h 24"/>
                  <a:gd name="T4" fmla="*/ 25 w 25"/>
                  <a:gd name="T5" fmla="*/ 24 h 24"/>
                  <a:gd name="T6" fmla="*/ 3 w 25"/>
                  <a:gd name="T7" fmla="*/ 7 h 24"/>
                  <a:gd name="T8" fmla="*/ 0 w 25"/>
                  <a:gd name="T9" fmla="*/ 0 h 24"/>
                </a:gdLst>
                <a:ahLst/>
                <a:cxnLst>
                  <a:cxn ang="0">
                    <a:pos x="T0" y="T1"/>
                  </a:cxn>
                  <a:cxn ang="0">
                    <a:pos x="T2" y="T3"/>
                  </a:cxn>
                  <a:cxn ang="0">
                    <a:pos x="T4" y="T5"/>
                  </a:cxn>
                  <a:cxn ang="0">
                    <a:pos x="T6" y="T7"/>
                  </a:cxn>
                  <a:cxn ang="0">
                    <a:pos x="T8" y="T9"/>
                  </a:cxn>
                </a:cxnLst>
                <a:rect l="0" t="0" r="r" b="b"/>
                <a:pathLst>
                  <a:path w="25" h="24">
                    <a:moveTo>
                      <a:pt x="0" y="0"/>
                    </a:moveTo>
                    <a:lnTo>
                      <a:pt x="22" y="16"/>
                    </a:lnTo>
                    <a:lnTo>
                      <a:pt x="25" y="24"/>
                    </a:lnTo>
                    <a:lnTo>
                      <a:pt x="3" y="7"/>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6" name="Freeform 50">
                <a:extLst>
                  <a:ext uri="{FF2B5EF4-FFF2-40B4-BE49-F238E27FC236}">
                    <a16:creationId xmlns:a16="http://schemas.microsoft.com/office/drawing/2014/main" id="{EFD73188-F322-4BBF-9881-AF2F4D917B7B}"/>
                  </a:ext>
                </a:extLst>
              </p:cNvPr>
              <p:cNvSpPr>
                <a:spLocks/>
              </p:cNvSpPr>
              <p:nvPr/>
            </p:nvSpPr>
            <p:spPr bwMode="auto">
              <a:xfrm>
                <a:off x="2884" y="972"/>
                <a:ext cx="105" cy="129"/>
              </a:xfrm>
              <a:custGeom>
                <a:avLst/>
                <a:gdLst>
                  <a:gd name="T0" fmla="*/ 0 w 30"/>
                  <a:gd name="T1" fmla="*/ 0 h 37"/>
                  <a:gd name="T2" fmla="*/ 22 w 30"/>
                  <a:gd name="T3" fmla="*/ 16 h 37"/>
                  <a:gd name="T4" fmla="*/ 30 w 30"/>
                  <a:gd name="T5" fmla="*/ 37 h 37"/>
                  <a:gd name="T6" fmla="*/ 8 w 30"/>
                  <a:gd name="T7" fmla="*/ 20 h 37"/>
                  <a:gd name="T8" fmla="*/ 0 w 30"/>
                  <a:gd name="T9" fmla="*/ 0 h 37"/>
                </a:gdLst>
                <a:ahLst/>
                <a:cxnLst>
                  <a:cxn ang="0">
                    <a:pos x="T0" y="T1"/>
                  </a:cxn>
                  <a:cxn ang="0">
                    <a:pos x="T2" y="T3"/>
                  </a:cxn>
                  <a:cxn ang="0">
                    <a:pos x="T4" y="T5"/>
                  </a:cxn>
                  <a:cxn ang="0">
                    <a:pos x="T6" y="T7"/>
                  </a:cxn>
                  <a:cxn ang="0">
                    <a:pos x="T8" y="T9"/>
                  </a:cxn>
                </a:cxnLst>
                <a:rect l="0" t="0" r="r" b="b"/>
                <a:pathLst>
                  <a:path w="30" h="37">
                    <a:moveTo>
                      <a:pt x="0" y="0"/>
                    </a:moveTo>
                    <a:lnTo>
                      <a:pt x="22" y="16"/>
                    </a:lnTo>
                    <a:lnTo>
                      <a:pt x="30" y="37"/>
                    </a:lnTo>
                    <a:lnTo>
                      <a:pt x="8" y="20"/>
                    </a:lnTo>
                    <a:lnTo>
                      <a:pt x="0" y="0"/>
                    </a:lnTo>
                  </a:path>
                </a:pathLst>
              </a:custGeom>
              <a:solidFill>
                <a:srgbClr val="446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7" name="Freeform 51">
                <a:extLst>
                  <a:ext uri="{FF2B5EF4-FFF2-40B4-BE49-F238E27FC236}">
                    <a16:creationId xmlns:a16="http://schemas.microsoft.com/office/drawing/2014/main" id="{92AF1E33-83A0-4F4D-9D92-D789412E9437}"/>
                  </a:ext>
                </a:extLst>
              </p:cNvPr>
              <p:cNvSpPr>
                <a:spLocks/>
              </p:cNvSpPr>
              <p:nvPr/>
            </p:nvSpPr>
            <p:spPr bwMode="auto">
              <a:xfrm>
                <a:off x="2884" y="972"/>
                <a:ext cx="105" cy="129"/>
              </a:xfrm>
              <a:custGeom>
                <a:avLst/>
                <a:gdLst>
                  <a:gd name="T0" fmla="*/ 0 w 30"/>
                  <a:gd name="T1" fmla="*/ 0 h 37"/>
                  <a:gd name="T2" fmla="*/ 22 w 30"/>
                  <a:gd name="T3" fmla="*/ 16 h 37"/>
                  <a:gd name="T4" fmla="*/ 30 w 30"/>
                  <a:gd name="T5" fmla="*/ 37 h 37"/>
                  <a:gd name="T6" fmla="*/ 8 w 30"/>
                  <a:gd name="T7" fmla="*/ 20 h 37"/>
                  <a:gd name="T8" fmla="*/ 0 w 30"/>
                  <a:gd name="T9" fmla="*/ 0 h 37"/>
                </a:gdLst>
                <a:ahLst/>
                <a:cxnLst>
                  <a:cxn ang="0">
                    <a:pos x="T0" y="T1"/>
                  </a:cxn>
                  <a:cxn ang="0">
                    <a:pos x="T2" y="T3"/>
                  </a:cxn>
                  <a:cxn ang="0">
                    <a:pos x="T4" y="T5"/>
                  </a:cxn>
                  <a:cxn ang="0">
                    <a:pos x="T6" y="T7"/>
                  </a:cxn>
                  <a:cxn ang="0">
                    <a:pos x="T8" y="T9"/>
                  </a:cxn>
                </a:cxnLst>
                <a:rect l="0" t="0" r="r" b="b"/>
                <a:pathLst>
                  <a:path w="30" h="37">
                    <a:moveTo>
                      <a:pt x="0" y="0"/>
                    </a:moveTo>
                    <a:lnTo>
                      <a:pt x="22" y="16"/>
                    </a:lnTo>
                    <a:lnTo>
                      <a:pt x="30" y="37"/>
                    </a:lnTo>
                    <a:lnTo>
                      <a:pt x="8" y="20"/>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68" name="Freeform 52">
                <a:extLst>
                  <a:ext uri="{FF2B5EF4-FFF2-40B4-BE49-F238E27FC236}">
                    <a16:creationId xmlns:a16="http://schemas.microsoft.com/office/drawing/2014/main" id="{D286CFC5-5ADB-400C-92A7-64B5BF7C7020}"/>
                  </a:ext>
                </a:extLst>
              </p:cNvPr>
              <p:cNvSpPr>
                <a:spLocks/>
              </p:cNvSpPr>
              <p:nvPr/>
            </p:nvSpPr>
            <p:spPr bwMode="auto">
              <a:xfrm>
                <a:off x="2870" y="1041"/>
                <a:ext cx="119" cy="98"/>
              </a:xfrm>
              <a:custGeom>
                <a:avLst/>
                <a:gdLst>
                  <a:gd name="T0" fmla="*/ 12 w 34"/>
                  <a:gd name="T1" fmla="*/ 0 h 28"/>
                  <a:gd name="T2" fmla="*/ 34 w 34"/>
                  <a:gd name="T3" fmla="*/ 17 h 28"/>
                  <a:gd name="T4" fmla="*/ 22 w 34"/>
                  <a:gd name="T5" fmla="*/ 28 h 28"/>
                  <a:gd name="T6" fmla="*/ 0 w 34"/>
                  <a:gd name="T7" fmla="*/ 11 h 28"/>
                  <a:gd name="T8" fmla="*/ 12 w 34"/>
                  <a:gd name="T9" fmla="*/ 0 h 28"/>
                </a:gdLst>
                <a:ahLst/>
                <a:cxnLst>
                  <a:cxn ang="0">
                    <a:pos x="T0" y="T1"/>
                  </a:cxn>
                  <a:cxn ang="0">
                    <a:pos x="T2" y="T3"/>
                  </a:cxn>
                  <a:cxn ang="0">
                    <a:pos x="T4" y="T5"/>
                  </a:cxn>
                  <a:cxn ang="0">
                    <a:pos x="T6" y="T7"/>
                  </a:cxn>
                  <a:cxn ang="0">
                    <a:pos x="T8" y="T9"/>
                  </a:cxn>
                </a:cxnLst>
                <a:rect l="0" t="0" r="r" b="b"/>
                <a:pathLst>
                  <a:path w="34" h="28">
                    <a:moveTo>
                      <a:pt x="12" y="0"/>
                    </a:moveTo>
                    <a:lnTo>
                      <a:pt x="34" y="17"/>
                    </a:lnTo>
                    <a:lnTo>
                      <a:pt x="22" y="28"/>
                    </a:lnTo>
                    <a:lnTo>
                      <a:pt x="0" y="11"/>
                    </a:lnTo>
                    <a:lnTo>
                      <a:pt x="12"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9" name="Freeform 53">
                <a:extLst>
                  <a:ext uri="{FF2B5EF4-FFF2-40B4-BE49-F238E27FC236}">
                    <a16:creationId xmlns:a16="http://schemas.microsoft.com/office/drawing/2014/main" id="{C051896E-5F75-46AC-985F-506EFCD1569C}"/>
                  </a:ext>
                </a:extLst>
              </p:cNvPr>
              <p:cNvSpPr>
                <a:spLocks/>
              </p:cNvSpPr>
              <p:nvPr/>
            </p:nvSpPr>
            <p:spPr bwMode="auto">
              <a:xfrm>
                <a:off x="2870" y="1041"/>
                <a:ext cx="119" cy="98"/>
              </a:xfrm>
              <a:custGeom>
                <a:avLst/>
                <a:gdLst>
                  <a:gd name="T0" fmla="*/ 12 w 34"/>
                  <a:gd name="T1" fmla="*/ 0 h 28"/>
                  <a:gd name="T2" fmla="*/ 34 w 34"/>
                  <a:gd name="T3" fmla="*/ 17 h 28"/>
                  <a:gd name="T4" fmla="*/ 22 w 34"/>
                  <a:gd name="T5" fmla="*/ 28 h 28"/>
                  <a:gd name="T6" fmla="*/ 0 w 34"/>
                  <a:gd name="T7" fmla="*/ 11 h 28"/>
                  <a:gd name="T8" fmla="*/ 12 w 34"/>
                  <a:gd name="T9" fmla="*/ 0 h 28"/>
                </a:gdLst>
                <a:ahLst/>
                <a:cxnLst>
                  <a:cxn ang="0">
                    <a:pos x="T0" y="T1"/>
                  </a:cxn>
                  <a:cxn ang="0">
                    <a:pos x="T2" y="T3"/>
                  </a:cxn>
                  <a:cxn ang="0">
                    <a:pos x="T4" y="T5"/>
                  </a:cxn>
                  <a:cxn ang="0">
                    <a:pos x="T6" y="T7"/>
                  </a:cxn>
                  <a:cxn ang="0">
                    <a:pos x="T8" y="T9"/>
                  </a:cxn>
                </a:cxnLst>
                <a:rect l="0" t="0" r="r" b="b"/>
                <a:pathLst>
                  <a:path w="34" h="28">
                    <a:moveTo>
                      <a:pt x="12" y="0"/>
                    </a:moveTo>
                    <a:lnTo>
                      <a:pt x="34" y="17"/>
                    </a:lnTo>
                    <a:lnTo>
                      <a:pt x="22" y="28"/>
                    </a:lnTo>
                    <a:lnTo>
                      <a:pt x="0" y="11"/>
                    </a:lnTo>
                    <a:lnTo>
                      <a:pt x="12"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0" name="Freeform 54">
                <a:extLst>
                  <a:ext uri="{FF2B5EF4-FFF2-40B4-BE49-F238E27FC236}">
                    <a16:creationId xmlns:a16="http://schemas.microsoft.com/office/drawing/2014/main" id="{B4C4F374-9547-4587-A72D-ADA81188EC68}"/>
                  </a:ext>
                </a:extLst>
              </p:cNvPr>
              <p:cNvSpPr>
                <a:spLocks/>
              </p:cNvSpPr>
              <p:nvPr/>
            </p:nvSpPr>
            <p:spPr bwMode="auto">
              <a:xfrm>
                <a:off x="2846" y="1080"/>
                <a:ext cx="101" cy="59"/>
              </a:xfrm>
              <a:custGeom>
                <a:avLst/>
                <a:gdLst>
                  <a:gd name="T0" fmla="*/ 7 w 29"/>
                  <a:gd name="T1" fmla="*/ 0 h 17"/>
                  <a:gd name="T2" fmla="*/ 29 w 29"/>
                  <a:gd name="T3" fmla="*/ 17 h 17"/>
                  <a:gd name="T4" fmla="*/ 22 w 29"/>
                  <a:gd name="T5" fmla="*/ 17 h 17"/>
                  <a:gd name="T6" fmla="*/ 0 w 29"/>
                  <a:gd name="T7" fmla="*/ 0 h 17"/>
                  <a:gd name="T8" fmla="*/ 7 w 29"/>
                  <a:gd name="T9" fmla="*/ 0 h 17"/>
                </a:gdLst>
                <a:ahLst/>
                <a:cxnLst>
                  <a:cxn ang="0">
                    <a:pos x="T0" y="T1"/>
                  </a:cxn>
                  <a:cxn ang="0">
                    <a:pos x="T2" y="T3"/>
                  </a:cxn>
                  <a:cxn ang="0">
                    <a:pos x="T4" y="T5"/>
                  </a:cxn>
                  <a:cxn ang="0">
                    <a:pos x="T6" y="T7"/>
                  </a:cxn>
                  <a:cxn ang="0">
                    <a:pos x="T8" y="T9"/>
                  </a:cxn>
                </a:cxnLst>
                <a:rect l="0" t="0" r="r" b="b"/>
                <a:pathLst>
                  <a:path w="29" h="17">
                    <a:moveTo>
                      <a:pt x="7" y="0"/>
                    </a:moveTo>
                    <a:lnTo>
                      <a:pt x="29" y="17"/>
                    </a:lnTo>
                    <a:lnTo>
                      <a:pt x="22" y="17"/>
                    </a:lnTo>
                    <a:lnTo>
                      <a:pt x="0" y="0"/>
                    </a:lnTo>
                    <a:lnTo>
                      <a:pt x="7" y="0"/>
                    </a:lnTo>
                  </a:path>
                </a:pathLst>
              </a:custGeom>
              <a:solidFill>
                <a:srgbClr val="416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1" name="Freeform 55">
                <a:extLst>
                  <a:ext uri="{FF2B5EF4-FFF2-40B4-BE49-F238E27FC236}">
                    <a16:creationId xmlns:a16="http://schemas.microsoft.com/office/drawing/2014/main" id="{59088FEC-BC45-4B73-892C-D89DD34F9DC2}"/>
                  </a:ext>
                </a:extLst>
              </p:cNvPr>
              <p:cNvSpPr>
                <a:spLocks/>
              </p:cNvSpPr>
              <p:nvPr/>
            </p:nvSpPr>
            <p:spPr bwMode="auto">
              <a:xfrm>
                <a:off x="2846" y="1080"/>
                <a:ext cx="101" cy="59"/>
              </a:xfrm>
              <a:custGeom>
                <a:avLst/>
                <a:gdLst>
                  <a:gd name="T0" fmla="*/ 7 w 29"/>
                  <a:gd name="T1" fmla="*/ 0 h 17"/>
                  <a:gd name="T2" fmla="*/ 29 w 29"/>
                  <a:gd name="T3" fmla="*/ 17 h 17"/>
                  <a:gd name="T4" fmla="*/ 22 w 29"/>
                  <a:gd name="T5" fmla="*/ 17 h 17"/>
                  <a:gd name="T6" fmla="*/ 0 w 29"/>
                  <a:gd name="T7" fmla="*/ 0 h 17"/>
                  <a:gd name="T8" fmla="*/ 7 w 29"/>
                  <a:gd name="T9" fmla="*/ 0 h 17"/>
                </a:gdLst>
                <a:ahLst/>
                <a:cxnLst>
                  <a:cxn ang="0">
                    <a:pos x="T0" y="T1"/>
                  </a:cxn>
                  <a:cxn ang="0">
                    <a:pos x="T2" y="T3"/>
                  </a:cxn>
                  <a:cxn ang="0">
                    <a:pos x="T4" y="T5"/>
                  </a:cxn>
                  <a:cxn ang="0">
                    <a:pos x="T6" y="T7"/>
                  </a:cxn>
                  <a:cxn ang="0">
                    <a:pos x="T8" y="T9"/>
                  </a:cxn>
                </a:cxnLst>
                <a:rect l="0" t="0" r="r" b="b"/>
                <a:pathLst>
                  <a:path w="29" h="17">
                    <a:moveTo>
                      <a:pt x="7" y="0"/>
                    </a:moveTo>
                    <a:lnTo>
                      <a:pt x="29" y="17"/>
                    </a:lnTo>
                    <a:lnTo>
                      <a:pt x="22" y="17"/>
                    </a:lnTo>
                    <a:lnTo>
                      <a:pt x="0" y="0"/>
                    </a:lnTo>
                    <a:lnTo>
                      <a:pt x="7"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2" name="Freeform 56">
                <a:extLst>
                  <a:ext uri="{FF2B5EF4-FFF2-40B4-BE49-F238E27FC236}">
                    <a16:creationId xmlns:a16="http://schemas.microsoft.com/office/drawing/2014/main" id="{C8E5AC6F-1A94-419A-90B2-C63D1500C340}"/>
                  </a:ext>
                </a:extLst>
              </p:cNvPr>
              <p:cNvSpPr>
                <a:spLocks/>
              </p:cNvSpPr>
              <p:nvPr/>
            </p:nvSpPr>
            <p:spPr bwMode="auto">
              <a:xfrm>
                <a:off x="2835" y="1080"/>
                <a:ext cx="88" cy="84"/>
              </a:xfrm>
              <a:custGeom>
                <a:avLst/>
                <a:gdLst>
                  <a:gd name="T0" fmla="*/ 3 w 25"/>
                  <a:gd name="T1" fmla="*/ 0 h 24"/>
                  <a:gd name="T2" fmla="*/ 25 w 25"/>
                  <a:gd name="T3" fmla="*/ 17 h 24"/>
                  <a:gd name="T4" fmla="*/ 22 w 25"/>
                  <a:gd name="T5" fmla="*/ 24 h 24"/>
                  <a:gd name="T6" fmla="*/ 0 w 25"/>
                  <a:gd name="T7" fmla="*/ 7 h 24"/>
                  <a:gd name="T8" fmla="*/ 3 w 25"/>
                  <a:gd name="T9" fmla="*/ 0 h 24"/>
                </a:gdLst>
                <a:ahLst/>
                <a:cxnLst>
                  <a:cxn ang="0">
                    <a:pos x="T0" y="T1"/>
                  </a:cxn>
                  <a:cxn ang="0">
                    <a:pos x="T2" y="T3"/>
                  </a:cxn>
                  <a:cxn ang="0">
                    <a:pos x="T4" y="T5"/>
                  </a:cxn>
                  <a:cxn ang="0">
                    <a:pos x="T6" y="T7"/>
                  </a:cxn>
                  <a:cxn ang="0">
                    <a:pos x="T8" y="T9"/>
                  </a:cxn>
                </a:cxnLst>
                <a:rect l="0" t="0" r="r" b="b"/>
                <a:pathLst>
                  <a:path w="25" h="24">
                    <a:moveTo>
                      <a:pt x="3" y="0"/>
                    </a:moveTo>
                    <a:lnTo>
                      <a:pt x="25" y="17"/>
                    </a:lnTo>
                    <a:lnTo>
                      <a:pt x="22" y="24"/>
                    </a:lnTo>
                    <a:lnTo>
                      <a:pt x="0" y="7"/>
                    </a:lnTo>
                    <a:lnTo>
                      <a:pt x="3"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3" name="Freeform 57">
                <a:extLst>
                  <a:ext uri="{FF2B5EF4-FFF2-40B4-BE49-F238E27FC236}">
                    <a16:creationId xmlns:a16="http://schemas.microsoft.com/office/drawing/2014/main" id="{BD16C720-D35C-4997-A1A5-AB6A7F85F69B}"/>
                  </a:ext>
                </a:extLst>
              </p:cNvPr>
              <p:cNvSpPr>
                <a:spLocks/>
              </p:cNvSpPr>
              <p:nvPr/>
            </p:nvSpPr>
            <p:spPr bwMode="auto">
              <a:xfrm>
                <a:off x="2835" y="1080"/>
                <a:ext cx="88" cy="84"/>
              </a:xfrm>
              <a:custGeom>
                <a:avLst/>
                <a:gdLst>
                  <a:gd name="T0" fmla="*/ 3 w 25"/>
                  <a:gd name="T1" fmla="*/ 0 h 24"/>
                  <a:gd name="T2" fmla="*/ 25 w 25"/>
                  <a:gd name="T3" fmla="*/ 17 h 24"/>
                  <a:gd name="T4" fmla="*/ 22 w 25"/>
                  <a:gd name="T5" fmla="*/ 24 h 24"/>
                  <a:gd name="T6" fmla="*/ 0 w 25"/>
                  <a:gd name="T7" fmla="*/ 7 h 24"/>
                  <a:gd name="T8" fmla="*/ 3 w 25"/>
                  <a:gd name="T9" fmla="*/ 0 h 24"/>
                </a:gdLst>
                <a:ahLst/>
                <a:cxnLst>
                  <a:cxn ang="0">
                    <a:pos x="T0" y="T1"/>
                  </a:cxn>
                  <a:cxn ang="0">
                    <a:pos x="T2" y="T3"/>
                  </a:cxn>
                  <a:cxn ang="0">
                    <a:pos x="T4" y="T5"/>
                  </a:cxn>
                  <a:cxn ang="0">
                    <a:pos x="T6" y="T7"/>
                  </a:cxn>
                  <a:cxn ang="0">
                    <a:pos x="T8" y="T9"/>
                  </a:cxn>
                </a:cxnLst>
                <a:rect l="0" t="0" r="r" b="b"/>
                <a:pathLst>
                  <a:path w="25" h="24">
                    <a:moveTo>
                      <a:pt x="3" y="0"/>
                    </a:moveTo>
                    <a:lnTo>
                      <a:pt x="25" y="17"/>
                    </a:lnTo>
                    <a:lnTo>
                      <a:pt x="22" y="24"/>
                    </a:lnTo>
                    <a:lnTo>
                      <a:pt x="0" y="7"/>
                    </a:lnTo>
                    <a:lnTo>
                      <a:pt x="3"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4" name="Freeform 58">
                <a:extLst>
                  <a:ext uri="{FF2B5EF4-FFF2-40B4-BE49-F238E27FC236}">
                    <a16:creationId xmlns:a16="http://schemas.microsoft.com/office/drawing/2014/main" id="{0DFD0881-6950-47EB-AC5C-D810DE04F7C3}"/>
                  </a:ext>
                </a:extLst>
              </p:cNvPr>
              <p:cNvSpPr>
                <a:spLocks/>
              </p:cNvSpPr>
              <p:nvPr/>
            </p:nvSpPr>
            <p:spPr bwMode="auto">
              <a:xfrm>
                <a:off x="2846" y="1111"/>
                <a:ext cx="84" cy="77"/>
              </a:xfrm>
              <a:custGeom>
                <a:avLst/>
                <a:gdLst>
                  <a:gd name="T0" fmla="*/ 2 w 24"/>
                  <a:gd name="T1" fmla="*/ 0 h 22"/>
                  <a:gd name="T2" fmla="*/ 24 w 24"/>
                  <a:gd name="T3" fmla="*/ 17 h 22"/>
                  <a:gd name="T4" fmla="*/ 22 w 24"/>
                  <a:gd name="T5" fmla="*/ 22 h 22"/>
                  <a:gd name="T6" fmla="*/ 0 w 24"/>
                  <a:gd name="T7" fmla="*/ 6 h 22"/>
                  <a:gd name="T8" fmla="*/ 2 w 24"/>
                  <a:gd name="T9" fmla="*/ 0 h 22"/>
                </a:gdLst>
                <a:ahLst/>
                <a:cxnLst>
                  <a:cxn ang="0">
                    <a:pos x="T0" y="T1"/>
                  </a:cxn>
                  <a:cxn ang="0">
                    <a:pos x="T2" y="T3"/>
                  </a:cxn>
                  <a:cxn ang="0">
                    <a:pos x="T4" y="T5"/>
                  </a:cxn>
                  <a:cxn ang="0">
                    <a:pos x="T6" y="T7"/>
                  </a:cxn>
                  <a:cxn ang="0">
                    <a:pos x="T8" y="T9"/>
                  </a:cxn>
                </a:cxnLst>
                <a:rect l="0" t="0" r="r" b="b"/>
                <a:pathLst>
                  <a:path w="24" h="22">
                    <a:moveTo>
                      <a:pt x="2" y="0"/>
                    </a:moveTo>
                    <a:lnTo>
                      <a:pt x="24" y="17"/>
                    </a:lnTo>
                    <a:lnTo>
                      <a:pt x="22" y="22"/>
                    </a:lnTo>
                    <a:lnTo>
                      <a:pt x="0" y="6"/>
                    </a:lnTo>
                    <a:lnTo>
                      <a:pt x="2"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5" name="Freeform 59">
                <a:extLst>
                  <a:ext uri="{FF2B5EF4-FFF2-40B4-BE49-F238E27FC236}">
                    <a16:creationId xmlns:a16="http://schemas.microsoft.com/office/drawing/2014/main" id="{E2735D68-9D84-4508-90E0-5ED54EF16DEF}"/>
                  </a:ext>
                </a:extLst>
              </p:cNvPr>
              <p:cNvSpPr>
                <a:spLocks/>
              </p:cNvSpPr>
              <p:nvPr/>
            </p:nvSpPr>
            <p:spPr bwMode="auto">
              <a:xfrm>
                <a:off x="2846" y="1111"/>
                <a:ext cx="84" cy="77"/>
              </a:xfrm>
              <a:custGeom>
                <a:avLst/>
                <a:gdLst>
                  <a:gd name="T0" fmla="*/ 2 w 24"/>
                  <a:gd name="T1" fmla="*/ 0 h 22"/>
                  <a:gd name="T2" fmla="*/ 24 w 24"/>
                  <a:gd name="T3" fmla="*/ 17 h 22"/>
                  <a:gd name="T4" fmla="*/ 22 w 24"/>
                  <a:gd name="T5" fmla="*/ 22 h 22"/>
                  <a:gd name="T6" fmla="*/ 0 w 24"/>
                  <a:gd name="T7" fmla="*/ 6 h 22"/>
                  <a:gd name="T8" fmla="*/ 2 w 24"/>
                  <a:gd name="T9" fmla="*/ 0 h 22"/>
                </a:gdLst>
                <a:ahLst/>
                <a:cxnLst>
                  <a:cxn ang="0">
                    <a:pos x="T0" y="T1"/>
                  </a:cxn>
                  <a:cxn ang="0">
                    <a:pos x="T2" y="T3"/>
                  </a:cxn>
                  <a:cxn ang="0">
                    <a:pos x="T4" y="T5"/>
                  </a:cxn>
                  <a:cxn ang="0">
                    <a:pos x="T6" y="T7"/>
                  </a:cxn>
                  <a:cxn ang="0">
                    <a:pos x="T8" y="T9"/>
                  </a:cxn>
                </a:cxnLst>
                <a:rect l="0" t="0" r="r" b="b"/>
                <a:pathLst>
                  <a:path w="24" h="22">
                    <a:moveTo>
                      <a:pt x="2" y="0"/>
                    </a:moveTo>
                    <a:lnTo>
                      <a:pt x="24" y="17"/>
                    </a:lnTo>
                    <a:lnTo>
                      <a:pt x="22" y="22"/>
                    </a:lnTo>
                    <a:lnTo>
                      <a:pt x="0" y="6"/>
                    </a:lnTo>
                    <a:lnTo>
                      <a:pt x="2"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6" name="Freeform 60">
                <a:extLst>
                  <a:ext uri="{FF2B5EF4-FFF2-40B4-BE49-F238E27FC236}">
                    <a16:creationId xmlns:a16="http://schemas.microsoft.com/office/drawing/2014/main" id="{867AAF22-C498-4DA3-8429-139D6FE1BB8E}"/>
                  </a:ext>
                </a:extLst>
              </p:cNvPr>
              <p:cNvSpPr>
                <a:spLocks/>
              </p:cNvSpPr>
              <p:nvPr/>
            </p:nvSpPr>
            <p:spPr bwMode="auto">
              <a:xfrm>
                <a:off x="3083" y="1059"/>
                <a:ext cx="91" cy="73"/>
              </a:xfrm>
              <a:custGeom>
                <a:avLst/>
                <a:gdLst>
                  <a:gd name="T0" fmla="*/ 0 w 26"/>
                  <a:gd name="T1" fmla="*/ 0 h 21"/>
                  <a:gd name="T2" fmla="*/ 22 w 26"/>
                  <a:gd name="T3" fmla="*/ 17 h 21"/>
                  <a:gd name="T4" fmla="*/ 26 w 26"/>
                  <a:gd name="T5" fmla="*/ 21 h 21"/>
                  <a:gd name="T6" fmla="*/ 4 w 26"/>
                  <a:gd name="T7" fmla="*/ 5 h 21"/>
                  <a:gd name="T8" fmla="*/ 0 w 26"/>
                  <a:gd name="T9" fmla="*/ 0 h 21"/>
                </a:gdLst>
                <a:ahLst/>
                <a:cxnLst>
                  <a:cxn ang="0">
                    <a:pos x="T0" y="T1"/>
                  </a:cxn>
                  <a:cxn ang="0">
                    <a:pos x="T2" y="T3"/>
                  </a:cxn>
                  <a:cxn ang="0">
                    <a:pos x="T4" y="T5"/>
                  </a:cxn>
                  <a:cxn ang="0">
                    <a:pos x="T6" y="T7"/>
                  </a:cxn>
                  <a:cxn ang="0">
                    <a:pos x="T8" y="T9"/>
                  </a:cxn>
                </a:cxnLst>
                <a:rect l="0" t="0" r="r" b="b"/>
                <a:pathLst>
                  <a:path w="26" h="21">
                    <a:moveTo>
                      <a:pt x="0" y="0"/>
                    </a:moveTo>
                    <a:lnTo>
                      <a:pt x="22" y="17"/>
                    </a:lnTo>
                    <a:lnTo>
                      <a:pt x="26" y="21"/>
                    </a:lnTo>
                    <a:lnTo>
                      <a:pt x="4" y="5"/>
                    </a:lnTo>
                    <a:lnTo>
                      <a:pt x="0" y="0"/>
                    </a:lnTo>
                  </a:path>
                </a:pathLst>
              </a:custGeom>
              <a:solidFill>
                <a:srgbClr val="444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7" name="Freeform 61">
                <a:extLst>
                  <a:ext uri="{FF2B5EF4-FFF2-40B4-BE49-F238E27FC236}">
                    <a16:creationId xmlns:a16="http://schemas.microsoft.com/office/drawing/2014/main" id="{6AD6EEAA-D777-496E-840C-64E0DE5E2C92}"/>
                  </a:ext>
                </a:extLst>
              </p:cNvPr>
              <p:cNvSpPr>
                <a:spLocks/>
              </p:cNvSpPr>
              <p:nvPr/>
            </p:nvSpPr>
            <p:spPr bwMode="auto">
              <a:xfrm>
                <a:off x="3083" y="1059"/>
                <a:ext cx="91" cy="73"/>
              </a:xfrm>
              <a:custGeom>
                <a:avLst/>
                <a:gdLst>
                  <a:gd name="T0" fmla="*/ 0 w 26"/>
                  <a:gd name="T1" fmla="*/ 0 h 21"/>
                  <a:gd name="T2" fmla="*/ 22 w 26"/>
                  <a:gd name="T3" fmla="*/ 17 h 21"/>
                  <a:gd name="T4" fmla="*/ 26 w 26"/>
                  <a:gd name="T5" fmla="*/ 21 h 21"/>
                  <a:gd name="T6" fmla="*/ 4 w 26"/>
                  <a:gd name="T7" fmla="*/ 5 h 21"/>
                  <a:gd name="T8" fmla="*/ 0 w 26"/>
                  <a:gd name="T9" fmla="*/ 0 h 21"/>
                </a:gdLst>
                <a:ahLst/>
                <a:cxnLst>
                  <a:cxn ang="0">
                    <a:pos x="T0" y="T1"/>
                  </a:cxn>
                  <a:cxn ang="0">
                    <a:pos x="T2" y="T3"/>
                  </a:cxn>
                  <a:cxn ang="0">
                    <a:pos x="T4" y="T5"/>
                  </a:cxn>
                  <a:cxn ang="0">
                    <a:pos x="T6" y="T7"/>
                  </a:cxn>
                  <a:cxn ang="0">
                    <a:pos x="T8" y="T9"/>
                  </a:cxn>
                </a:cxnLst>
                <a:rect l="0" t="0" r="r" b="b"/>
                <a:pathLst>
                  <a:path w="26" h="21">
                    <a:moveTo>
                      <a:pt x="0" y="0"/>
                    </a:moveTo>
                    <a:lnTo>
                      <a:pt x="22" y="17"/>
                    </a:lnTo>
                    <a:lnTo>
                      <a:pt x="26" y="21"/>
                    </a:lnTo>
                    <a:lnTo>
                      <a:pt x="4" y="5"/>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78" name="Freeform 62">
                <a:extLst>
                  <a:ext uri="{FF2B5EF4-FFF2-40B4-BE49-F238E27FC236}">
                    <a16:creationId xmlns:a16="http://schemas.microsoft.com/office/drawing/2014/main" id="{CA104967-0203-4DDA-9F31-848F1B28A7D8}"/>
                  </a:ext>
                </a:extLst>
              </p:cNvPr>
              <p:cNvSpPr>
                <a:spLocks/>
              </p:cNvSpPr>
              <p:nvPr/>
            </p:nvSpPr>
            <p:spPr bwMode="auto">
              <a:xfrm>
                <a:off x="3174" y="958"/>
                <a:ext cx="87" cy="80"/>
              </a:xfrm>
              <a:custGeom>
                <a:avLst/>
                <a:gdLst>
                  <a:gd name="T0" fmla="*/ 0 w 25"/>
                  <a:gd name="T1" fmla="*/ 0 h 23"/>
                  <a:gd name="T2" fmla="*/ 22 w 25"/>
                  <a:gd name="T3" fmla="*/ 16 h 23"/>
                  <a:gd name="T4" fmla="*/ 25 w 25"/>
                  <a:gd name="T5" fmla="*/ 23 h 23"/>
                  <a:gd name="T6" fmla="*/ 3 w 25"/>
                  <a:gd name="T7" fmla="*/ 6 h 23"/>
                  <a:gd name="T8" fmla="*/ 0 w 25"/>
                  <a:gd name="T9" fmla="*/ 0 h 23"/>
                </a:gdLst>
                <a:ahLst/>
                <a:cxnLst>
                  <a:cxn ang="0">
                    <a:pos x="T0" y="T1"/>
                  </a:cxn>
                  <a:cxn ang="0">
                    <a:pos x="T2" y="T3"/>
                  </a:cxn>
                  <a:cxn ang="0">
                    <a:pos x="T4" y="T5"/>
                  </a:cxn>
                  <a:cxn ang="0">
                    <a:pos x="T6" y="T7"/>
                  </a:cxn>
                  <a:cxn ang="0">
                    <a:pos x="T8" y="T9"/>
                  </a:cxn>
                </a:cxnLst>
                <a:rect l="0" t="0" r="r" b="b"/>
                <a:pathLst>
                  <a:path w="25" h="23">
                    <a:moveTo>
                      <a:pt x="0" y="0"/>
                    </a:moveTo>
                    <a:lnTo>
                      <a:pt x="22" y="16"/>
                    </a:lnTo>
                    <a:lnTo>
                      <a:pt x="25" y="23"/>
                    </a:lnTo>
                    <a:lnTo>
                      <a:pt x="3" y="6"/>
                    </a:lnTo>
                    <a:lnTo>
                      <a:pt x="0" y="0"/>
                    </a:lnTo>
                  </a:path>
                </a:pathLst>
              </a:custGeom>
              <a:solidFill>
                <a:srgbClr val="465F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79" name="Freeform 63">
                <a:extLst>
                  <a:ext uri="{FF2B5EF4-FFF2-40B4-BE49-F238E27FC236}">
                    <a16:creationId xmlns:a16="http://schemas.microsoft.com/office/drawing/2014/main" id="{21A46DCE-AD74-4EF3-B507-3B8107E68791}"/>
                  </a:ext>
                </a:extLst>
              </p:cNvPr>
              <p:cNvSpPr>
                <a:spLocks/>
              </p:cNvSpPr>
              <p:nvPr/>
            </p:nvSpPr>
            <p:spPr bwMode="auto">
              <a:xfrm>
                <a:off x="3174" y="958"/>
                <a:ext cx="87" cy="80"/>
              </a:xfrm>
              <a:custGeom>
                <a:avLst/>
                <a:gdLst>
                  <a:gd name="T0" fmla="*/ 0 w 25"/>
                  <a:gd name="T1" fmla="*/ 0 h 23"/>
                  <a:gd name="T2" fmla="*/ 22 w 25"/>
                  <a:gd name="T3" fmla="*/ 16 h 23"/>
                  <a:gd name="T4" fmla="*/ 25 w 25"/>
                  <a:gd name="T5" fmla="*/ 23 h 23"/>
                  <a:gd name="T6" fmla="*/ 3 w 25"/>
                  <a:gd name="T7" fmla="*/ 6 h 23"/>
                  <a:gd name="T8" fmla="*/ 0 w 25"/>
                  <a:gd name="T9" fmla="*/ 0 h 23"/>
                </a:gdLst>
                <a:ahLst/>
                <a:cxnLst>
                  <a:cxn ang="0">
                    <a:pos x="T0" y="T1"/>
                  </a:cxn>
                  <a:cxn ang="0">
                    <a:pos x="T2" y="T3"/>
                  </a:cxn>
                  <a:cxn ang="0">
                    <a:pos x="T4" y="T5"/>
                  </a:cxn>
                  <a:cxn ang="0">
                    <a:pos x="T6" y="T7"/>
                  </a:cxn>
                  <a:cxn ang="0">
                    <a:pos x="T8" y="T9"/>
                  </a:cxn>
                </a:cxnLst>
                <a:rect l="0" t="0" r="r" b="b"/>
                <a:pathLst>
                  <a:path w="25" h="23">
                    <a:moveTo>
                      <a:pt x="0" y="0"/>
                    </a:moveTo>
                    <a:lnTo>
                      <a:pt x="22" y="16"/>
                    </a:lnTo>
                    <a:lnTo>
                      <a:pt x="25" y="23"/>
                    </a:lnTo>
                    <a:lnTo>
                      <a:pt x="3" y="6"/>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0" name="Freeform 64">
                <a:extLst>
                  <a:ext uri="{FF2B5EF4-FFF2-40B4-BE49-F238E27FC236}">
                    <a16:creationId xmlns:a16="http://schemas.microsoft.com/office/drawing/2014/main" id="{5C8CA839-679E-424B-8DBF-5C025C0019D0}"/>
                  </a:ext>
                </a:extLst>
              </p:cNvPr>
              <p:cNvSpPr>
                <a:spLocks/>
              </p:cNvSpPr>
              <p:nvPr/>
            </p:nvSpPr>
            <p:spPr bwMode="auto">
              <a:xfrm>
                <a:off x="3216" y="975"/>
                <a:ext cx="84" cy="87"/>
              </a:xfrm>
              <a:custGeom>
                <a:avLst/>
                <a:gdLst>
                  <a:gd name="T0" fmla="*/ 0 w 24"/>
                  <a:gd name="T1" fmla="*/ 0 h 25"/>
                  <a:gd name="T2" fmla="*/ 22 w 24"/>
                  <a:gd name="T3" fmla="*/ 17 h 25"/>
                  <a:gd name="T4" fmla="*/ 24 w 24"/>
                  <a:gd name="T5" fmla="*/ 25 h 25"/>
                  <a:gd name="T6" fmla="*/ 2 w 24"/>
                  <a:gd name="T7" fmla="*/ 9 h 25"/>
                  <a:gd name="T8" fmla="*/ 0 w 24"/>
                  <a:gd name="T9" fmla="*/ 0 h 25"/>
                </a:gdLst>
                <a:ahLst/>
                <a:cxnLst>
                  <a:cxn ang="0">
                    <a:pos x="T0" y="T1"/>
                  </a:cxn>
                  <a:cxn ang="0">
                    <a:pos x="T2" y="T3"/>
                  </a:cxn>
                  <a:cxn ang="0">
                    <a:pos x="T4" y="T5"/>
                  </a:cxn>
                  <a:cxn ang="0">
                    <a:pos x="T6" y="T7"/>
                  </a:cxn>
                  <a:cxn ang="0">
                    <a:pos x="T8" y="T9"/>
                  </a:cxn>
                </a:cxnLst>
                <a:rect l="0" t="0" r="r" b="b"/>
                <a:pathLst>
                  <a:path w="24" h="25">
                    <a:moveTo>
                      <a:pt x="0" y="0"/>
                    </a:moveTo>
                    <a:lnTo>
                      <a:pt x="22" y="17"/>
                    </a:lnTo>
                    <a:lnTo>
                      <a:pt x="24" y="25"/>
                    </a:lnTo>
                    <a:lnTo>
                      <a:pt x="2" y="9"/>
                    </a:lnTo>
                    <a:lnTo>
                      <a:pt x="0" y="0"/>
                    </a:lnTo>
                  </a:path>
                </a:pathLst>
              </a:custGeom>
              <a:solidFill>
                <a:srgbClr val="3A6C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1" name="Freeform 65">
                <a:extLst>
                  <a:ext uri="{FF2B5EF4-FFF2-40B4-BE49-F238E27FC236}">
                    <a16:creationId xmlns:a16="http://schemas.microsoft.com/office/drawing/2014/main" id="{3191BE0B-6B9F-4F04-94C9-4E7502B124F6}"/>
                  </a:ext>
                </a:extLst>
              </p:cNvPr>
              <p:cNvSpPr>
                <a:spLocks/>
              </p:cNvSpPr>
              <p:nvPr/>
            </p:nvSpPr>
            <p:spPr bwMode="auto">
              <a:xfrm>
                <a:off x="3216" y="975"/>
                <a:ext cx="84" cy="87"/>
              </a:xfrm>
              <a:custGeom>
                <a:avLst/>
                <a:gdLst>
                  <a:gd name="T0" fmla="*/ 0 w 24"/>
                  <a:gd name="T1" fmla="*/ 0 h 25"/>
                  <a:gd name="T2" fmla="*/ 22 w 24"/>
                  <a:gd name="T3" fmla="*/ 17 h 25"/>
                  <a:gd name="T4" fmla="*/ 24 w 24"/>
                  <a:gd name="T5" fmla="*/ 25 h 25"/>
                  <a:gd name="T6" fmla="*/ 2 w 24"/>
                  <a:gd name="T7" fmla="*/ 9 h 25"/>
                  <a:gd name="T8" fmla="*/ 0 w 24"/>
                  <a:gd name="T9" fmla="*/ 0 h 25"/>
                </a:gdLst>
                <a:ahLst/>
                <a:cxnLst>
                  <a:cxn ang="0">
                    <a:pos x="T0" y="T1"/>
                  </a:cxn>
                  <a:cxn ang="0">
                    <a:pos x="T2" y="T3"/>
                  </a:cxn>
                  <a:cxn ang="0">
                    <a:pos x="T4" y="T5"/>
                  </a:cxn>
                  <a:cxn ang="0">
                    <a:pos x="T6" y="T7"/>
                  </a:cxn>
                  <a:cxn ang="0">
                    <a:pos x="T8" y="T9"/>
                  </a:cxn>
                </a:cxnLst>
                <a:rect l="0" t="0" r="r" b="b"/>
                <a:pathLst>
                  <a:path w="24" h="25">
                    <a:moveTo>
                      <a:pt x="0" y="0"/>
                    </a:moveTo>
                    <a:lnTo>
                      <a:pt x="22" y="17"/>
                    </a:lnTo>
                    <a:lnTo>
                      <a:pt x="24" y="25"/>
                    </a:lnTo>
                    <a:lnTo>
                      <a:pt x="2" y="9"/>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2" name="Freeform 66">
                <a:extLst>
                  <a:ext uri="{FF2B5EF4-FFF2-40B4-BE49-F238E27FC236}">
                    <a16:creationId xmlns:a16="http://schemas.microsoft.com/office/drawing/2014/main" id="{EC394164-A339-4799-B4AE-664EBAAFD7A4}"/>
                  </a:ext>
                </a:extLst>
              </p:cNvPr>
              <p:cNvSpPr>
                <a:spLocks/>
              </p:cNvSpPr>
              <p:nvPr/>
            </p:nvSpPr>
            <p:spPr bwMode="auto">
              <a:xfrm>
                <a:off x="3223" y="1006"/>
                <a:ext cx="91" cy="74"/>
              </a:xfrm>
              <a:custGeom>
                <a:avLst/>
                <a:gdLst>
                  <a:gd name="T0" fmla="*/ 0 w 26"/>
                  <a:gd name="T1" fmla="*/ 0 h 21"/>
                  <a:gd name="T2" fmla="*/ 22 w 26"/>
                  <a:gd name="T3" fmla="*/ 16 h 21"/>
                  <a:gd name="T4" fmla="*/ 26 w 26"/>
                  <a:gd name="T5" fmla="*/ 21 h 21"/>
                  <a:gd name="T6" fmla="*/ 4 w 26"/>
                  <a:gd name="T7" fmla="*/ 4 h 21"/>
                  <a:gd name="T8" fmla="*/ 0 w 26"/>
                  <a:gd name="T9" fmla="*/ 0 h 21"/>
                </a:gdLst>
                <a:ahLst/>
                <a:cxnLst>
                  <a:cxn ang="0">
                    <a:pos x="T0" y="T1"/>
                  </a:cxn>
                  <a:cxn ang="0">
                    <a:pos x="T2" y="T3"/>
                  </a:cxn>
                  <a:cxn ang="0">
                    <a:pos x="T4" y="T5"/>
                  </a:cxn>
                  <a:cxn ang="0">
                    <a:pos x="T6" y="T7"/>
                  </a:cxn>
                  <a:cxn ang="0">
                    <a:pos x="T8" y="T9"/>
                  </a:cxn>
                </a:cxnLst>
                <a:rect l="0" t="0" r="r" b="b"/>
                <a:pathLst>
                  <a:path w="26" h="21">
                    <a:moveTo>
                      <a:pt x="0" y="0"/>
                    </a:moveTo>
                    <a:lnTo>
                      <a:pt x="22" y="16"/>
                    </a:lnTo>
                    <a:lnTo>
                      <a:pt x="26" y="21"/>
                    </a:lnTo>
                    <a:lnTo>
                      <a:pt x="4" y="4"/>
                    </a:lnTo>
                    <a:lnTo>
                      <a:pt x="0" y="0"/>
                    </a:lnTo>
                  </a:path>
                </a:pathLst>
              </a:custGeom>
              <a:solidFill>
                <a:srgbClr val="444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3" name="Freeform 67">
                <a:extLst>
                  <a:ext uri="{FF2B5EF4-FFF2-40B4-BE49-F238E27FC236}">
                    <a16:creationId xmlns:a16="http://schemas.microsoft.com/office/drawing/2014/main" id="{F77209CB-A3B2-4691-8384-C35CF9C2E315}"/>
                  </a:ext>
                </a:extLst>
              </p:cNvPr>
              <p:cNvSpPr>
                <a:spLocks/>
              </p:cNvSpPr>
              <p:nvPr/>
            </p:nvSpPr>
            <p:spPr bwMode="auto">
              <a:xfrm>
                <a:off x="3223" y="1006"/>
                <a:ext cx="91" cy="74"/>
              </a:xfrm>
              <a:custGeom>
                <a:avLst/>
                <a:gdLst>
                  <a:gd name="T0" fmla="*/ 0 w 26"/>
                  <a:gd name="T1" fmla="*/ 0 h 21"/>
                  <a:gd name="T2" fmla="*/ 22 w 26"/>
                  <a:gd name="T3" fmla="*/ 16 h 21"/>
                  <a:gd name="T4" fmla="*/ 26 w 26"/>
                  <a:gd name="T5" fmla="*/ 21 h 21"/>
                  <a:gd name="T6" fmla="*/ 4 w 26"/>
                  <a:gd name="T7" fmla="*/ 4 h 21"/>
                  <a:gd name="T8" fmla="*/ 0 w 26"/>
                  <a:gd name="T9" fmla="*/ 0 h 21"/>
                </a:gdLst>
                <a:ahLst/>
                <a:cxnLst>
                  <a:cxn ang="0">
                    <a:pos x="T0" y="T1"/>
                  </a:cxn>
                  <a:cxn ang="0">
                    <a:pos x="T2" y="T3"/>
                  </a:cxn>
                  <a:cxn ang="0">
                    <a:pos x="T4" y="T5"/>
                  </a:cxn>
                  <a:cxn ang="0">
                    <a:pos x="T6" y="T7"/>
                  </a:cxn>
                  <a:cxn ang="0">
                    <a:pos x="T8" y="T9"/>
                  </a:cxn>
                </a:cxnLst>
                <a:rect l="0" t="0" r="r" b="b"/>
                <a:pathLst>
                  <a:path w="26" h="21">
                    <a:moveTo>
                      <a:pt x="0" y="0"/>
                    </a:moveTo>
                    <a:lnTo>
                      <a:pt x="22" y="16"/>
                    </a:lnTo>
                    <a:lnTo>
                      <a:pt x="26" y="21"/>
                    </a:lnTo>
                    <a:lnTo>
                      <a:pt x="4" y="4"/>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4" name="Freeform 68">
                <a:extLst>
                  <a:ext uri="{FF2B5EF4-FFF2-40B4-BE49-F238E27FC236}">
                    <a16:creationId xmlns:a16="http://schemas.microsoft.com/office/drawing/2014/main" id="{761156A4-23D4-4EA3-9EA9-27D8A60BD451}"/>
                  </a:ext>
                </a:extLst>
              </p:cNvPr>
              <p:cNvSpPr>
                <a:spLocks/>
              </p:cNvSpPr>
              <p:nvPr/>
            </p:nvSpPr>
            <p:spPr bwMode="auto">
              <a:xfrm>
                <a:off x="3237" y="1020"/>
                <a:ext cx="91" cy="84"/>
              </a:xfrm>
              <a:custGeom>
                <a:avLst/>
                <a:gdLst>
                  <a:gd name="T0" fmla="*/ 0 w 26"/>
                  <a:gd name="T1" fmla="*/ 0 h 24"/>
                  <a:gd name="T2" fmla="*/ 22 w 26"/>
                  <a:gd name="T3" fmla="*/ 17 h 24"/>
                  <a:gd name="T4" fmla="*/ 26 w 26"/>
                  <a:gd name="T5" fmla="*/ 24 h 24"/>
                  <a:gd name="T6" fmla="*/ 4 w 26"/>
                  <a:gd name="T7" fmla="*/ 7 h 24"/>
                  <a:gd name="T8" fmla="*/ 0 w 26"/>
                  <a:gd name="T9" fmla="*/ 0 h 24"/>
                </a:gdLst>
                <a:ahLst/>
                <a:cxnLst>
                  <a:cxn ang="0">
                    <a:pos x="T0" y="T1"/>
                  </a:cxn>
                  <a:cxn ang="0">
                    <a:pos x="T2" y="T3"/>
                  </a:cxn>
                  <a:cxn ang="0">
                    <a:pos x="T4" y="T5"/>
                  </a:cxn>
                  <a:cxn ang="0">
                    <a:pos x="T6" y="T7"/>
                  </a:cxn>
                  <a:cxn ang="0">
                    <a:pos x="T8" y="T9"/>
                  </a:cxn>
                </a:cxnLst>
                <a:rect l="0" t="0" r="r" b="b"/>
                <a:pathLst>
                  <a:path w="26" h="24">
                    <a:moveTo>
                      <a:pt x="0" y="0"/>
                    </a:moveTo>
                    <a:lnTo>
                      <a:pt x="22" y="17"/>
                    </a:lnTo>
                    <a:lnTo>
                      <a:pt x="26" y="24"/>
                    </a:lnTo>
                    <a:lnTo>
                      <a:pt x="4" y="7"/>
                    </a:lnTo>
                    <a:lnTo>
                      <a:pt x="0" y="0"/>
                    </a:lnTo>
                  </a:path>
                </a:pathLst>
              </a:custGeom>
              <a:solidFill>
                <a:srgbClr val="465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5" name="Freeform 69">
                <a:extLst>
                  <a:ext uri="{FF2B5EF4-FFF2-40B4-BE49-F238E27FC236}">
                    <a16:creationId xmlns:a16="http://schemas.microsoft.com/office/drawing/2014/main" id="{C612D13B-AFCB-4AD4-9DEF-32F7F5FE9596}"/>
                  </a:ext>
                </a:extLst>
              </p:cNvPr>
              <p:cNvSpPr>
                <a:spLocks/>
              </p:cNvSpPr>
              <p:nvPr/>
            </p:nvSpPr>
            <p:spPr bwMode="auto">
              <a:xfrm>
                <a:off x="3237" y="1020"/>
                <a:ext cx="91" cy="84"/>
              </a:xfrm>
              <a:custGeom>
                <a:avLst/>
                <a:gdLst>
                  <a:gd name="T0" fmla="*/ 0 w 26"/>
                  <a:gd name="T1" fmla="*/ 0 h 24"/>
                  <a:gd name="T2" fmla="*/ 22 w 26"/>
                  <a:gd name="T3" fmla="*/ 17 h 24"/>
                  <a:gd name="T4" fmla="*/ 26 w 26"/>
                  <a:gd name="T5" fmla="*/ 24 h 24"/>
                  <a:gd name="T6" fmla="*/ 4 w 26"/>
                  <a:gd name="T7" fmla="*/ 7 h 24"/>
                  <a:gd name="T8" fmla="*/ 0 w 26"/>
                  <a:gd name="T9" fmla="*/ 0 h 24"/>
                </a:gdLst>
                <a:ahLst/>
                <a:cxnLst>
                  <a:cxn ang="0">
                    <a:pos x="T0" y="T1"/>
                  </a:cxn>
                  <a:cxn ang="0">
                    <a:pos x="T2" y="T3"/>
                  </a:cxn>
                  <a:cxn ang="0">
                    <a:pos x="T4" y="T5"/>
                  </a:cxn>
                  <a:cxn ang="0">
                    <a:pos x="T6" y="T7"/>
                  </a:cxn>
                  <a:cxn ang="0">
                    <a:pos x="T8" y="T9"/>
                  </a:cxn>
                </a:cxnLst>
                <a:rect l="0" t="0" r="r" b="b"/>
                <a:pathLst>
                  <a:path w="26" h="24">
                    <a:moveTo>
                      <a:pt x="0" y="0"/>
                    </a:moveTo>
                    <a:lnTo>
                      <a:pt x="22" y="17"/>
                    </a:lnTo>
                    <a:lnTo>
                      <a:pt x="26" y="24"/>
                    </a:lnTo>
                    <a:lnTo>
                      <a:pt x="4" y="7"/>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6" name="Freeform 70">
                <a:extLst>
                  <a:ext uri="{FF2B5EF4-FFF2-40B4-BE49-F238E27FC236}">
                    <a16:creationId xmlns:a16="http://schemas.microsoft.com/office/drawing/2014/main" id="{CA1AB2A8-5A62-414B-942F-3BB5F98DB020}"/>
                  </a:ext>
                </a:extLst>
              </p:cNvPr>
              <p:cNvSpPr>
                <a:spLocks/>
              </p:cNvSpPr>
              <p:nvPr/>
            </p:nvSpPr>
            <p:spPr bwMode="auto">
              <a:xfrm>
                <a:off x="3289" y="1062"/>
                <a:ext cx="88" cy="81"/>
              </a:xfrm>
              <a:custGeom>
                <a:avLst/>
                <a:gdLst>
                  <a:gd name="T0" fmla="*/ 0 w 25"/>
                  <a:gd name="T1" fmla="*/ 0 h 23"/>
                  <a:gd name="T2" fmla="*/ 22 w 25"/>
                  <a:gd name="T3" fmla="*/ 16 h 23"/>
                  <a:gd name="T4" fmla="*/ 25 w 25"/>
                  <a:gd name="T5" fmla="*/ 23 h 23"/>
                  <a:gd name="T6" fmla="*/ 3 w 25"/>
                  <a:gd name="T7" fmla="*/ 7 h 23"/>
                  <a:gd name="T8" fmla="*/ 0 w 25"/>
                  <a:gd name="T9" fmla="*/ 0 h 23"/>
                </a:gdLst>
                <a:ahLst/>
                <a:cxnLst>
                  <a:cxn ang="0">
                    <a:pos x="T0" y="T1"/>
                  </a:cxn>
                  <a:cxn ang="0">
                    <a:pos x="T2" y="T3"/>
                  </a:cxn>
                  <a:cxn ang="0">
                    <a:pos x="T4" y="T5"/>
                  </a:cxn>
                  <a:cxn ang="0">
                    <a:pos x="T6" y="T7"/>
                  </a:cxn>
                  <a:cxn ang="0">
                    <a:pos x="T8" y="T9"/>
                  </a:cxn>
                </a:cxnLst>
                <a:rect l="0" t="0" r="r" b="b"/>
                <a:pathLst>
                  <a:path w="25" h="23">
                    <a:moveTo>
                      <a:pt x="0" y="0"/>
                    </a:moveTo>
                    <a:lnTo>
                      <a:pt x="22" y="16"/>
                    </a:lnTo>
                    <a:lnTo>
                      <a:pt x="25" y="23"/>
                    </a:lnTo>
                    <a:lnTo>
                      <a:pt x="3" y="7"/>
                    </a:lnTo>
                    <a:lnTo>
                      <a:pt x="0" y="0"/>
                    </a:lnTo>
                  </a:path>
                </a:pathLst>
              </a:custGeom>
              <a:solidFill>
                <a:srgbClr val="456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7" name="Freeform 71">
                <a:extLst>
                  <a:ext uri="{FF2B5EF4-FFF2-40B4-BE49-F238E27FC236}">
                    <a16:creationId xmlns:a16="http://schemas.microsoft.com/office/drawing/2014/main" id="{4CDF0B7F-BB4C-4841-A06E-AD54913C8FD7}"/>
                  </a:ext>
                </a:extLst>
              </p:cNvPr>
              <p:cNvSpPr>
                <a:spLocks/>
              </p:cNvSpPr>
              <p:nvPr/>
            </p:nvSpPr>
            <p:spPr bwMode="auto">
              <a:xfrm>
                <a:off x="3289" y="1062"/>
                <a:ext cx="88" cy="81"/>
              </a:xfrm>
              <a:custGeom>
                <a:avLst/>
                <a:gdLst>
                  <a:gd name="T0" fmla="*/ 0 w 25"/>
                  <a:gd name="T1" fmla="*/ 0 h 23"/>
                  <a:gd name="T2" fmla="*/ 22 w 25"/>
                  <a:gd name="T3" fmla="*/ 16 h 23"/>
                  <a:gd name="T4" fmla="*/ 25 w 25"/>
                  <a:gd name="T5" fmla="*/ 23 h 23"/>
                  <a:gd name="T6" fmla="*/ 3 w 25"/>
                  <a:gd name="T7" fmla="*/ 7 h 23"/>
                  <a:gd name="T8" fmla="*/ 0 w 25"/>
                  <a:gd name="T9" fmla="*/ 0 h 23"/>
                </a:gdLst>
                <a:ahLst/>
                <a:cxnLst>
                  <a:cxn ang="0">
                    <a:pos x="T0" y="T1"/>
                  </a:cxn>
                  <a:cxn ang="0">
                    <a:pos x="T2" y="T3"/>
                  </a:cxn>
                  <a:cxn ang="0">
                    <a:pos x="T4" y="T5"/>
                  </a:cxn>
                  <a:cxn ang="0">
                    <a:pos x="T6" y="T7"/>
                  </a:cxn>
                  <a:cxn ang="0">
                    <a:pos x="T8" y="T9"/>
                  </a:cxn>
                </a:cxnLst>
                <a:rect l="0" t="0" r="r" b="b"/>
                <a:pathLst>
                  <a:path w="25" h="23">
                    <a:moveTo>
                      <a:pt x="0" y="0"/>
                    </a:moveTo>
                    <a:lnTo>
                      <a:pt x="22" y="16"/>
                    </a:lnTo>
                    <a:lnTo>
                      <a:pt x="25" y="23"/>
                    </a:lnTo>
                    <a:lnTo>
                      <a:pt x="3" y="7"/>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88" name="Freeform 72">
                <a:extLst>
                  <a:ext uri="{FF2B5EF4-FFF2-40B4-BE49-F238E27FC236}">
                    <a16:creationId xmlns:a16="http://schemas.microsoft.com/office/drawing/2014/main" id="{C555AEE0-FC72-49A3-8F03-BC698EFD2BF6}"/>
                  </a:ext>
                </a:extLst>
              </p:cNvPr>
              <p:cNvSpPr>
                <a:spLocks/>
              </p:cNvSpPr>
              <p:nvPr/>
            </p:nvSpPr>
            <p:spPr bwMode="auto">
              <a:xfrm>
                <a:off x="3391" y="1066"/>
                <a:ext cx="76" cy="119"/>
              </a:xfrm>
              <a:custGeom>
                <a:avLst/>
                <a:gdLst>
                  <a:gd name="T0" fmla="*/ 0 w 22"/>
                  <a:gd name="T1" fmla="*/ 0 h 34"/>
                  <a:gd name="T2" fmla="*/ 22 w 22"/>
                  <a:gd name="T3" fmla="*/ 17 h 34"/>
                  <a:gd name="T4" fmla="*/ 22 w 22"/>
                  <a:gd name="T5" fmla="*/ 34 h 34"/>
                  <a:gd name="T6" fmla="*/ 0 w 22"/>
                  <a:gd name="T7" fmla="*/ 17 h 34"/>
                  <a:gd name="T8" fmla="*/ 0 w 22"/>
                  <a:gd name="T9" fmla="*/ 0 h 34"/>
                </a:gdLst>
                <a:ahLst/>
                <a:cxnLst>
                  <a:cxn ang="0">
                    <a:pos x="T0" y="T1"/>
                  </a:cxn>
                  <a:cxn ang="0">
                    <a:pos x="T2" y="T3"/>
                  </a:cxn>
                  <a:cxn ang="0">
                    <a:pos x="T4" y="T5"/>
                  </a:cxn>
                  <a:cxn ang="0">
                    <a:pos x="T6" y="T7"/>
                  </a:cxn>
                  <a:cxn ang="0">
                    <a:pos x="T8" y="T9"/>
                  </a:cxn>
                </a:cxnLst>
                <a:rect l="0" t="0" r="r" b="b"/>
                <a:pathLst>
                  <a:path w="22" h="34">
                    <a:moveTo>
                      <a:pt x="0" y="0"/>
                    </a:moveTo>
                    <a:lnTo>
                      <a:pt x="22" y="17"/>
                    </a:lnTo>
                    <a:lnTo>
                      <a:pt x="22" y="34"/>
                    </a:lnTo>
                    <a:lnTo>
                      <a:pt x="0" y="17"/>
                    </a:lnTo>
                    <a:lnTo>
                      <a:pt x="0"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89" name="Freeform 73">
                <a:extLst>
                  <a:ext uri="{FF2B5EF4-FFF2-40B4-BE49-F238E27FC236}">
                    <a16:creationId xmlns:a16="http://schemas.microsoft.com/office/drawing/2014/main" id="{5D7DFC3E-F520-436D-9340-5D00BC9EADBE}"/>
                  </a:ext>
                </a:extLst>
              </p:cNvPr>
              <p:cNvSpPr>
                <a:spLocks/>
              </p:cNvSpPr>
              <p:nvPr/>
            </p:nvSpPr>
            <p:spPr bwMode="auto">
              <a:xfrm>
                <a:off x="3391" y="1066"/>
                <a:ext cx="76" cy="119"/>
              </a:xfrm>
              <a:custGeom>
                <a:avLst/>
                <a:gdLst>
                  <a:gd name="T0" fmla="*/ 0 w 22"/>
                  <a:gd name="T1" fmla="*/ 0 h 34"/>
                  <a:gd name="T2" fmla="*/ 22 w 22"/>
                  <a:gd name="T3" fmla="*/ 17 h 34"/>
                  <a:gd name="T4" fmla="*/ 22 w 22"/>
                  <a:gd name="T5" fmla="*/ 34 h 34"/>
                  <a:gd name="T6" fmla="*/ 0 w 22"/>
                  <a:gd name="T7" fmla="*/ 17 h 34"/>
                  <a:gd name="T8" fmla="*/ 0 w 22"/>
                  <a:gd name="T9" fmla="*/ 0 h 34"/>
                </a:gdLst>
                <a:ahLst/>
                <a:cxnLst>
                  <a:cxn ang="0">
                    <a:pos x="T0" y="T1"/>
                  </a:cxn>
                  <a:cxn ang="0">
                    <a:pos x="T2" y="T3"/>
                  </a:cxn>
                  <a:cxn ang="0">
                    <a:pos x="T4" y="T5"/>
                  </a:cxn>
                  <a:cxn ang="0">
                    <a:pos x="T6" y="T7"/>
                  </a:cxn>
                  <a:cxn ang="0">
                    <a:pos x="T8" y="T9"/>
                  </a:cxn>
                </a:cxnLst>
                <a:rect l="0" t="0" r="r" b="b"/>
                <a:pathLst>
                  <a:path w="22" h="34">
                    <a:moveTo>
                      <a:pt x="0" y="0"/>
                    </a:moveTo>
                    <a:lnTo>
                      <a:pt x="22" y="17"/>
                    </a:lnTo>
                    <a:lnTo>
                      <a:pt x="22" y="34"/>
                    </a:lnTo>
                    <a:lnTo>
                      <a:pt x="0" y="17"/>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90" name="Freeform 74">
                <a:extLst>
                  <a:ext uri="{FF2B5EF4-FFF2-40B4-BE49-F238E27FC236}">
                    <a16:creationId xmlns:a16="http://schemas.microsoft.com/office/drawing/2014/main" id="{E16DC855-3A7C-4AF1-B0B8-C173D64D5133}"/>
                  </a:ext>
                </a:extLst>
              </p:cNvPr>
              <p:cNvSpPr>
                <a:spLocks/>
              </p:cNvSpPr>
              <p:nvPr/>
            </p:nvSpPr>
            <p:spPr bwMode="auto">
              <a:xfrm>
                <a:off x="3391" y="1125"/>
                <a:ext cx="94" cy="109"/>
              </a:xfrm>
              <a:custGeom>
                <a:avLst/>
                <a:gdLst>
                  <a:gd name="T0" fmla="*/ 0 w 27"/>
                  <a:gd name="T1" fmla="*/ 0 h 31"/>
                  <a:gd name="T2" fmla="*/ 22 w 27"/>
                  <a:gd name="T3" fmla="*/ 17 h 31"/>
                  <a:gd name="T4" fmla="*/ 27 w 27"/>
                  <a:gd name="T5" fmla="*/ 31 h 31"/>
                  <a:gd name="T6" fmla="*/ 5 w 27"/>
                  <a:gd name="T7" fmla="*/ 14 h 31"/>
                  <a:gd name="T8" fmla="*/ 0 w 27"/>
                  <a:gd name="T9" fmla="*/ 0 h 31"/>
                </a:gdLst>
                <a:ahLst/>
                <a:cxnLst>
                  <a:cxn ang="0">
                    <a:pos x="T0" y="T1"/>
                  </a:cxn>
                  <a:cxn ang="0">
                    <a:pos x="T2" y="T3"/>
                  </a:cxn>
                  <a:cxn ang="0">
                    <a:pos x="T4" y="T5"/>
                  </a:cxn>
                  <a:cxn ang="0">
                    <a:pos x="T6" y="T7"/>
                  </a:cxn>
                  <a:cxn ang="0">
                    <a:pos x="T8" y="T9"/>
                  </a:cxn>
                </a:cxnLst>
                <a:rect l="0" t="0" r="r" b="b"/>
                <a:pathLst>
                  <a:path w="27" h="31">
                    <a:moveTo>
                      <a:pt x="0" y="0"/>
                    </a:moveTo>
                    <a:lnTo>
                      <a:pt x="22" y="17"/>
                    </a:lnTo>
                    <a:lnTo>
                      <a:pt x="27" y="31"/>
                    </a:lnTo>
                    <a:lnTo>
                      <a:pt x="5" y="14"/>
                    </a:lnTo>
                    <a:lnTo>
                      <a:pt x="0" y="0"/>
                    </a:lnTo>
                  </a:path>
                </a:pathLst>
              </a:custGeom>
              <a:solidFill>
                <a:srgbClr val="4267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1" name="Freeform 75">
                <a:extLst>
                  <a:ext uri="{FF2B5EF4-FFF2-40B4-BE49-F238E27FC236}">
                    <a16:creationId xmlns:a16="http://schemas.microsoft.com/office/drawing/2014/main" id="{CA925759-17AE-420C-8D99-06A545A60E93}"/>
                  </a:ext>
                </a:extLst>
              </p:cNvPr>
              <p:cNvSpPr>
                <a:spLocks/>
              </p:cNvSpPr>
              <p:nvPr/>
            </p:nvSpPr>
            <p:spPr bwMode="auto">
              <a:xfrm>
                <a:off x="3391" y="1125"/>
                <a:ext cx="94" cy="109"/>
              </a:xfrm>
              <a:custGeom>
                <a:avLst/>
                <a:gdLst>
                  <a:gd name="T0" fmla="*/ 0 w 27"/>
                  <a:gd name="T1" fmla="*/ 0 h 31"/>
                  <a:gd name="T2" fmla="*/ 22 w 27"/>
                  <a:gd name="T3" fmla="*/ 17 h 31"/>
                  <a:gd name="T4" fmla="*/ 27 w 27"/>
                  <a:gd name="T5" fmla="*/ 31 h 31"/>
                  <a:gd name="T6" fmla="*/ 5 w 27"/>
                  <a:gd name="T7" fmla="*/ 14 h 31"/>
                  <a:gd name="T8" fmla="*/ 0 w 27"/>
                  <a:gd name="T9" fmla="*/ 0 h 31"/>
                </a:gdLst>
                <a:ahLst/>
                <a:cxnLst>
                  <a:cxn ang="0">
                    <a:pos x="T0" y="T1"/>
                  </a:cxn>
                  <a:cxn ang="0">
                    <a:pos x="T2" y="T3"/>
                  </a:cxn>
                  <a:cxn ang="0">
                    <a:pos x="T4" y="T5"/>
                  </a:cxn>
                  <a:cxn ang="0">
                    <a:pos x="T6" y="T7"/>
                  </a:cxn>
                  <a:cxn ang="0">
                    <a:pos x="T8" y="T9"/>
                  </a:cxn>
                </a:cxnLst>
                <a:rect l="0" t="0" r="r" b="b"/>
                <a:pathLst>
                  <a:path w="27" h="31">
                    <a:moveTo>
                      <a:pt x="0" y="0"/>
                    </a:moveTo>
                    <a:lnTo>
                      <a:pt x="22" y="17"/>
                    </a:lnTo>
                    <a:lnTo>
                      <a:pt x="27" y="31"/>
                    </a:lnTo>
                    <a:lnTo>
                      <a:pt x="5" y="14"/>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92" name="Freeform 76">
                <a:extLst>
                  <a:ext uri="{FF2B5EF4-FFF2-40B4-BE49-F238E27FC236}">
                    <a16:creationId xmlns:a16="http://schemas.microsoft.com/office/drawing/2014/main" id="{E2B44894-77E6-4213-9756-E47CE340123C}"/>
                  </a:ext>
                </a:extLst>
              </p:cNvPr>
              <p:cNvSpPr>
                <a:spLocks/>
              </p:cNvSpPr>
              <p:nvPr/>
            </p:nvSpPr>
            <p:spPr bwMode="auto">
              <a:xfrm>
                <a:off x="3398" y="1174"/>
                <a:ext cx="87" cy="74"/>
              </a:xfrm>
              <a:custGeom>
                <a:avLst/>
                <a:gdLst>
                  <a:gd name="T0" fmla="*/ 3 w 25"/>
                  <a:gd name="T1" fmla="*/ 0 h 21"/>
                  <a:gd name="T2" fmla="*/ 25 w 25"/>
                  <a:gd name="T3" fmla="*/ 17 h 21"/>
                  <a:gd name="T4" fmla="*/ 22 w 25"/>
                  <a:gd name="T5" fmla="*/ 21 h 21"/>
                  <a:gd name="T6" fmla="*/ 0 w 25"/>
                  <a:gd name="T7" fmla="*/ 5 h 21"/>
                  <a:gd name="T8" fmla="*/ 3 w 25"/>
                  <a:gd name="T9" fmla="*/ 0 h 21"/>
                </a:gdLst>
                <a:ahLst/>
                <a:cxnLst>
                  <a:cxn ang="0">
                    <a:pos x="T0" y="T1"/>
                  </a:cxn>
                  <a:cxn ang="0">
                    <a:pos x="T2" y="T3"/>
                  </a:cxn>
                  <a:cxn ang="0">
                    <a:pos x="T4" y="T5"/>
                  </a:cxn>
                  <a:cxn ang="0">
                    <a:pos x="T6" y="T7"/>
                  </a:cxn>
                  <a:cxn ang="0">
                    <a:pos x="T8" y="T9"/>
                  </a:cxn>
                </a:cxnLst>
                <a:rect l="0" t="0" r="r" b="b"/>
                <a:pathLst>
                  <a:path w="25" h="21">
                    <a:moveTo>
                      <a:pt x="3" y="0"/>
                    </a:moveTo>
                    <a:lnTo>
                      <a:pt x="25" y="17"/>
                    </a:lnTo>
                    <a:lnTo>
                      <a:pt x="22" y="21"/>
                    </a:lnTo>
                    <a:lnTo>
                      <a:pt x="0" y="5"/>
                    </a:lnTo>
                    <a:lnTo>
                      <a:pt x="3"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3" name="Freeform 77">
                <a:extLst>
                  <a:ext uri="{FF2B5EF4-FFF2-40B4-BE49-F238E27FC236}">
                    <a16:creationId xmlns:a16="http://schemas.microsoft.com/office/drawing/2014/main" id="{CAC4B288-F996-4236-8EE4-C6A693FB7650}"/>
                  </a:ext>
                </a:extLst>
              </p:cNvPr>
              <p:cNvSpPr>
                <a:spLocks/>
              </p:cNvSpPr>
              <p:nvPr/>
            </p:nvSpPr>
            <p:spPr bwMode="auto">
              <a:xfrm>
                <a:off x="3398" y="1174"/>
                <a:ext cx="87" cy="74"/>
              </a:xfrm>
              <a:custGeom>
                <a:avLst/>
                <a:gdLst>
                  <a:gd name="T0" fmla="*/ 3 w 25"/>
                  <a:gd name="T1" fmla="*/ 0 h 21"/>
                  <a:gd name="T2" fmla="*/ 25 w 25"/>
                  <a:gd name="T3" fmla="*/ 17 h 21"/>
                  <a:gd name="T4" fmla="*/ 22 w 25"/>
                  <a:gd name="T5" fmla="*/ 21 h 21"/>
                  <a:gd name="T6" fmla="*/ 0 w 25"/>
                  <a:gd name="T7" fmla="*/ 5 h 21"/>
                  <a:gd name="T8" fmla="*/ 3 w 25"/>
                  <a:gd name="T9" fmla="*/ 0 h 21"/>
                </a:gdLst>
                <a:ahLst/>
                <a:cxnLst>
                  <a:cxn ang="0">
                    <a:pos x="T0" y="T1"/>
                  </a:cxn>
                  <a:cxn ang="0">
                    <a:pos x="T2" y="T3"/>
                  </a:cxn>
                  <a:cxn ang="0">
                    <a:pos x="T4" y="T5"/>
                  </a:cxn>
                  <a:cxn ang="0">
                    <a:pos x="T6" y="T7"/>
                  </a:cxn>
                  <a:cxn ang="0">
                    <a:pos x="T8" y="T9"/>
                  </a:cxn>
                </a:cxnLst>
                <a:rect l="0" t="0" r="r" b="b"/>
                <a:pathLst>
                  <a:path w="25" h="21">
                    <a:moveTo>
                      <a:pt x="3" y="0"/>
                    </a:moveTo>
                    <a:lnTo>
                      <a:pt x="25" y="17"/>
                    </a:lnTo>
                    <a:lnTo>
                      <a:pt x="22" y="21"/>
                    </a:lnTo>
                    <a:lnTo>
                      <a:pt x="0" y="5"/>
                    </a:lnTo>
                    <a:lnTo>
                      <a:pt x="3"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94" name="Freeform 78">
                <a:extLst>
                  <a:ext uri="{FF2B5EF4-FFF2-40B4-BE49-F238E27FC236}">
                    <a16:creationId xmlns:a16="http://schemas.microsoft.com/office/drawing/2014/main" id="{76FF419F-200F-481E-9442-076EA7C6B8BE}"/>
                  </a:ext>
                </a:extLst>
              </p:cNvPr>
              <p:cNvSpPr>
                <a:spLocks/>
              </p:cNvSpPr>
              <p:nvPr/>
            </p:nvSpPr>
            <p:spPr bwMode="auto">
              <a:xfrm>
                <a:off x="3471" y="1216"/>
                <a:ext cx="126" cy="234"/>
              </a:xfrm>
              <a:custGeom>
                <a:avLst/>
                <a:gdLst>
                  <a:gd name="T0" fmla="*/ 0 w 36"/>
                  <a:gd name="T1" fmla="*/ 0 h 67"/>
                  <a:gd name="T2" fmla="*/ 22 w 36"/>
                  <a:gd name="T3" fmla="*/ 16 h 67"/>
                  <a:gd name="T4" fmla="*/ 36 w 36"/>
                  <a:gd name="T5" fmla="*/ 67 h 67"/>
                  <a:gd name="T6" fmla="*/ 14 w 36"/>
                  <a:gd name="T7" fmla="*/ 50 h 67"/>
                  <a:gd name="T8" fmla="*/ 0 w 36"/>
                  <a:gd name="T9" fmla="*/ 0 h 67"/>
                </a:gdLst>
                <a:ahLst/>
                <a:cxnLst>
                  <a:cxn ang="0">
                    <a:pos x="T0" y="T1"/>
                  </a:cxn>
                  <a:cxn ang="0">
                    <a:pos x="T2" y="T3"/>
                  </a:cxn>
                  <a:cxn ang="0">
                    <a:pos x="T4" y="T5"/>
                  </a:cxn>
                  <a:cxn ang="0">
                    <a:pos x="T6" y="T7"/>
                  </a:cxn>
                  <a:cxn ang="0">
                    <a:pos x="T8" y="T9"/>
                  </a:cxn>
                </a:cxnLst>
                <a:rect l="0" t="0" r="r" b="b"/>
                <a:pathLst>
                  <a:path w="36" h="67">
                    <a:moveTo>
                      <a:pt x="0" y="0"/>
                    </a:moveTo>
                    <a:lnTo>
                      <a:pt x="22" y="16"/>
                    </a:lnTo>
                    <a:lnTo>
                      <a:pt x="36" y="67"/>
                    </a:lnTo>
                    <a:lnTo>
                      <a:pt x="14" y="50"/>
                    </a:lnTo>
                    <a:lnTo>
                      <a:pt x="0" y="0"/>
                    </a:lnTo>
                  </a:path>
                </a:pathLst>
              </a:custGeom>
              <a:solidFill>
                <a:srgbClr val="3E6B8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5" name="Freeform 79">
                <a:extLst>
                  <a:ext uri="{FF2B5EF4-FFF2-40B4-BE49-F238E27FC236}">
                    <a16:creationId xmlns:a16="http://schemas.microsoft.com/office/drawing/2014/main" id="{AD0DA200-92B7-4F57-96CB-BB9353D43867}"/>
                  </a:ext>
                </a:extLst>
              </p:cNvPr>
              <p:cNvSpPr>
                <a:spLocks/>
              </p:cNvSpPr>
              <p:nvPr/>
            </p:nvSpPr>
            <p:spPr bwMode="auto">
              <a:xfrm>
                <a:off x="3471" y="1216"/>
                <a:ext cx="126" cy="234"/>
              </a:xfrm>
              <a:custGeom>
                <a:avLst/>
                <a:gdLst>
                  <a:gd name="T0" fmla="*/ 0 w 36"/>
                  <a:gd name="T1" fmla="*/ 0 h 67"/>
                  <a:gd name="T2" fmla="*/ 22 w 36"/>
                  <a:gd name="T3" fmla="*/ 16 h 67"/>
                  <a:gd name="T4" fmla="*/ 36 w 36"/>
                  <a:gd name="T5" fmla="*/ 67 h 67"/>
                  <a:gd name="T6" fmla="*/ 14 w 36"/>
                  <a:gd name="T7" fmla="*/ 50 h 67"/>
                  <a:gd name="T8" fmla="*/ 0 w 36"/>
                  <a:gd name="T9" fmla="*/ 0 h 67"/>
                </a:gdLst>
                <a:ahLst/>
                <a:cxnLst>
                  <a:cxn ang="0">
                    <a:pos x="T0" y="T1"/>
                  </a:cxn>
                  <a:cxn ang="0">
                    <a:pos x="T2" y="T3"/>
                  </a:cxn>
                  <a:cxn ang="0">
                    <a:pos x="T4" y="T5"/>
                  </a:cxn>
                  <a:cxn ang="0">
                    <a:pos x="T6" y="T7"/>
                  </a:cxn>
                  <a:cxn ang="0">
                    <a:pos x="T8" y="T9"/>
                  </a:cxn>
                </a:cxnLst>
                <a:rect l="0" t="0" r="r" b="b"/>
                <a:pathLst>
                  <a:path w="36" h="67">
                    <a:moveTo>
                      <a:pt x="0" y="0"/>
                    </a:moveTo>
                    <a:lnTo>
                      <a:pt x="22" y="16"/>
                    </a:lnTo>
                    <a:lnTo>
                      <a:pt x="36" y="67"/>
                    </a:lnTo>
                    <a:lnTo>
                      <a:pt x="14" y="50"/>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96" name="Freeform 80">
                <a:extLst>
                  <a:ext uri="{FF2B5EF4-FFF2-40B4-BE49-F238E27FC236}">
                    <a16:creationId xmlns:a16="http://schemas.microsoft.com/office/drawing/2014/main" id="{EABEE1A1-4944-4449-8BCA-1BE6762D072E}"/>
                  </a:ext>
                </a:extLst>
              </p:cNvPr>
              <p:cNvSpPr>
                <a:spLocks/>
              </p:cNvSpPr>
              <p:nvPr/>
            </p:nvSpPr>
            <p:spPr bwMode="auto">
              <a:xfrm>
                <a:off x="3492" y="1391"/>
                <a:ext cx="105" cy="146"/>
              </a:xfrm>
              <a:custGeom>
                <a:avLst/>
                <a:gdLst>
                  <a:gd name="T0" fmla="*/ 8 w 30"/>
                  <a:gd name="T1" fmla="*/ 0 h 42"/>
                  <a:gd name="T2" fmla="*/ 30 w 30"/>
                  <a:gd name="T3" fmla="*/ 17 h 42"/>
                  <a:gd name="T4" fmla="*/ 22 w 30"/>
                  <a:gd name="T5" fmla="*/ 42 h 42"/>
                  <a:gd name="T6" fmla="*/ 0 w 30"/>
                  <a:gd name="T7" fmla="*/ 25 h 42"/>
                  <a:gd name="T8" fmla="*/ 8 w 30"/>
                  <a:gd name="T9" fmla="*/ 0 h 42"/>
                </a:gdLst>
                <a:ahLst/>
                <a:cxnLst>
                  <a:cxn ang="0">
                    <a:pos x="T0" y="T1"/>
                  </a:cxn>
                  <a:cxn ang="0">
                    <a:pos x="T2" y="T3"/>
                  </a:cxn>
                  <a:cxn ang="0">
                    <a:pos x="T4" y="T5"/>
                  </a:cxn>
                  <a:cxn ang="0">
                    <a:pos x="T6" y="T7"/>
                  </a:cxn>
                  <a:cxn ang="0">
                    <a:pos x="T8" y="T9"/>
                  </a:cxn>
                </a:cxnLst>
                <a:rect l="0" t="0" r="r" b="b"/>
                <a:pathLst>
                  <a:path w="30" h="42">
                    <a:moveTo>
                      <a:pt x="8" y="0"/>
                    </a:moveTo>
                    <a:lnTo>
                      <a:pt x="30" y="17"/>
                    </a:lnTo>
                    <a:lnTo>
                      <a:pt x="22" y="42"/>
                    </a:lnTo>
                    <a:lnTo>
                      <a:pt x="0" y="25"/>
                    </a:lnTo>
                    <a:lnTo>
                      <a:pt x="8"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7" name="Freeform 81">
                <a:extLst>
                  <a:ext uri="{FF2B5EF4-FFF2-40B4-BE49-F238E27FC236}">
                    <a16:creationId xmlns:a16="http://schemas.microsoft.com/office/drawing/2014/main" id="{AEBE4A17-621F-4B48-8A82-F1775962435C}"/>
                  </a:ext>
                </a:extLst>
              </p:cNvPr>
              <p:cNvSpPr>
                <a:spLocks/>
              </p:cNvSpPr>
              <p:nvPr/>
            </p:nvSpPr>
            <p:spPr bwMode="auto">
              <a:xfrm>
                <a:off x="3492" y="1391"/>
                <a:ext cx="105" cy="146"/>
              </a:xfrm>
              <a:custGeom>
                <a:avLst/>
                <a:gdLst>
                  <a:gd name="T0" fmla="*/ 8 w 30"/>
                  <a:gd name="T1" fmla="*/ 0 h 42"/>
                  <a:gd name="T2" fmla="*/ 30 w 30"/>
                  <a:gd name="T3" fmla="*/ 17 h 42"/>
                  <a:gd name="T4" fmla="*/ 22 w 30"/>
                  <a:gd name="T5" fmla="*/ 42 h 42"/>
                  <a:gd name="T6" fmla="*/ 0 w 30"/>
                  <a:gd name="T7" fmla="*/ 25 h 42"/>
                  <a:gd name="T8" fmla="*/ 8 w 30"/>
                  <a:gd name="T9" fmla="*/ 0 h 42"/>
                </a:gdLst>
                <a:ahLst/>
                <a:cxnLst>
                  <a:cxn ang="0">
                    <a:pos x="T0" y="T1"/>
                  </a:cxn>
                  <a:cxn ang="0">
                    <a:pos x="T2" y="T3"/>
                  </a:cxn>
                  <a:cxn ang="0">
                    <a:pos x="T4" y="T5"/>
                  </a:cxn>
                  <a:cxn ang="0">
                    <a:pos x="T6" y="T7"/>
                  </a:cxn>
                  <a:cxn ang="0">
                    <a:pos x="T8" y="T9"/>
                  </a:cxn>
                </a:cxnLst>
                <a:rect l="0" t="0" r="r" b="b"/>
                <a:pathLst>
                  <a:path w="30" h="42">
                    <a:moveTo>
                      <a:pt x="8" y="0"/>
                    </a:moveTo>
                    <a:lnTo>
                      <a:pt x="30" y="17"/>
                    </a:lnTo>
                    <a:lnTo>
                      <a:pt x="22" y="42"/>
                    </a:lnTo>
                    <a:lnTo>
                      <a:pt x="0" y="25"/>
                    </a:lnTo>
                    <a:lnTo>
                      <a:pt x="8"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98" name="Freeform 82">
                <a:extLst>
                  <a:ext uri="{FF2B5EF4-FFF2-40B4-BE49-F238E27FC236}">
                    <a16:creationId xmlns:a16="http://schemas.microsoft.com/office/drawing/2014/main" id="{3B92DA9F-B174-4247-AA93-9BB611E5FBB4}"/>
                  </a:ext>
                </a:extLst>
              </p:cNvPr>
              <p:cNvSpPr>
                <a:spLocks/>
              </p:cNvSpPr>
              <p:nvPr/>
            </p:nvSpPr>
            <p:spPr bwMode="auto">
              <a:xfrm>
                <a:off x="3457" y="1478"/>
                <a:ext cx="112" cy="91"/>
              </a:xfrm>
              <a:custGeom>
                <a:avLst/>
                <a:gdLst>
                  <a:gd name="T0" fmla="*/ 10 w 32"/>
                  <a:gd name="T1" fmla="*/ 0 h 26"/>
                  <a:gd name="T2" fmla="*/ 32 w 32"/>
                  <a:gd name="T3" fmla="*/ 17 h 26"/>
                  <a:gd name="T4" fmla="*/ 22 w 32"/>
                  <a:gd name="T5" fmla="*/ 26 h 26"/>
                  <a:gd name="T6" fmla="*/ 0 w 32"/>
                  <a:gd name="T7" fmla="*/ 9 h 26"/>
                  <a:gd name="T8" fmla="*/ 10 w 32"/>
                  <a:gd name="T9" fmla="*/ 0 h 26"/>
                </a:gdLst>
                <a:ahLst/>
                <a:cxnLst>
                  <a:cxn ang="0">
                    <a:pos x="T0" y="T1"/>
                  </a:cxn>
                  <a:cxn ang="0">
                    <a:pos x="T2" y="T3"/>
                  </a:cxn>
                  <a:cxn ang="0">
                    <a:pos x="T4" y="T5"/>
                  </a:cxn>
                  <a:cxn ang="0">
                    <a:pos x="T6" y="T7"/>
                  </a:cxn>
                  <a:cxn ang="0">
                    <a:pos x="T8" y="T9"/>
                  </a:cxn>
                </a:cxnLst>
                <a:rect l="0" t="0" r="r" b="b"/>
                <a:pathLst>
                  <a:path w="32" h="26">
                    <a:moveTo>
                      <a:pt x="10" y="0"/>
                    </a:moveTo>
                    <a:lnTo>
                      <a:pt x="32" y="17"/>
                    </a:lnTo>
                    <a:lnTo>
                      <a:pt x="22" y="26"/>
                    </a:lnTo>
                    <a:lnTo>
                      <a:pt x="0" y="9"/>
                    </a:lnTo>
                    <a:lnTo>
                      <a:pt x="10"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99" name="Freeform 83">
                <a:extLst>
                  <a:ext uri="{FF2B5EF4-FFF2-40B4-BE49-F238E27FC236}">
                    <a16:creationId xmlns:a16="http://schemas.microsoft.com/office/drawing/2014/main" id="{9030F011-34F2-4F0D-A5F4-31208BF36DC4}"/>
                  </a:ext>
                </a:extLst>
              </p:cNvPr>
              <p:cNvSpPr>
                <a:spLocks/>
              </p:cNvSpPr>
              <p:nvPr/>
            </p:nvSpPr>
            <p:spPr bwMode="auto">
              <a:xfrm>
                <a:off x="3457" y="1478"/>
                <a:ext cx="112" cy="91"/>
              </a:xfrm>
              <a:custGeom>
                <a:avLst/>
                <a:gdLst>
                  <a:gd name="T0" fmla="*/ 10 w 32"/>
                  <a:gd name="T1" fmla="*/ 0 h 26"/>
                  <a:gd name="T2" fmla="*/ 32 w 32"/>
                  <a:gd name="T3" fmla="*/ 17 h 26"/>
                  <a:gd name="T4" fmla="*/ 22 w 32"/>
                  <a:gd name="T5" fmla="*/ 26 h 26"/>
                  <a:gd name="T6" fmla="*/ 0 w 32"/>
                  <a:gd name="T7" fmla="*/ 9 h 26"/>
                  <a:gd name="T8" fmla="*/ 10 w 32"/>
                  <a:gd name="T9" fmla="*/ 0 h 26"/>
                </a:gdLst>
                <a:ahLst/>
                <a:cxnLst>
                  <a:cxn ang="0">
                    <a:pos x="T0" y="T1"/>
                  </a:cxn>
                  <a:cxn ang="0">
                    <a:pos x="T2" y="T3"/>
                  </a:cxn>
                  <a:cxn ang="0">
                    <a:pos x="T4" y="T5"/>
                  </a:cxn>
                  <a:cxn ang="0">
                    <a:pos x="T6" y="T7"/>
                  </a:cxn>
                  <a:cxn ang="0">
                    <a:pos x="T8" y="T9"/>
                  </a:cxn>
                </a:cxnLst>
                <a:rect l="0" t="0" r="r" b="b"/>
                <a:pathLst>
                  <a:path w="32" h="26">
                    <a:moveTo>
                      <a:pt x="10" y="0"/>
                    </a:moveTo>
                    <a:lnTo>
                      <a:pt x="32" y="17"/>
                    </a:lnTo>
                    <a:lnTo>
                      <a:pt x="22" y="26"/>
                    </a:lnTo>
                    <a:lnTo>
                      <a:pt x="0" y="9"/>
                    </a:lnTo>
                    <a:lnTo>
                      <a:pt x="1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00" name="Freeform 84">
                <a:extLst>
                  <a:ext uri="{FF2B5EF4-FFF2-40B4-BE49-F238E27FC236}">
                    <a16:creationId xmlns:a16="http://schemas.microsoft.com/office/drawing/2014/main" id="{5CE158BC-EF6E-4E1A-943A-E2313AD77A46}"/>
                  </a:ext>
                </a:extLst>
              </p:cNvPr>
              <p:cNvSpPr>
                <a:spLocks/>
              </p:cNvSpPr>
              <p:nvPr/>
            </p:nvSpPr>
            <p:spPr bwMode="auto">
              <a:xfrm>
                <a:off x="3457" y="1510"/>
                <a:ext cx="77" cy="104"/>
              </a:xfrm>
              <a:custGeom>
                <a:avLst/>
                <a:gdLst>
                  <a:gd name="T0" fmla="*/ 0 w 22"/>
                  <a:gd name="T1" fmla="*/ 0 h 30"/>
                  <a:gd name="T2" fmla="*/ 22 w 22"/>
                  <a:gd name="T3" fmla="*/ 17 h 30"/>
                  <a:gd name="T4" fmla="*/ 22 w 22"/>
                  <a:gd name="T5" fmla="*/ 30 h 30"/>
                  <a:gd name="T6" fmla="*/ 0 w 22"/>
                  <a:gd name="T7" fmla="*/ 13 h 30"/>
                  <a:gd name="T8" fmla="*/ 0 w 22"/>
                  <a:gd name="T9" fmla="*/ 0 h 30"/>
                </a:gdLst>
                <a:ahLst/>
                <a:cxnLst>
                  <a:cxn ang="0">
                    <a:pos x="T0" y="T1"/>
                  </a:cxn>
                  <a:cxn ang="0">
                    <a:pos x="T2" y="T3"/>
                  </a:cxn>
                  <a:cxn ang="0">
                    <a:pos x="T4" y="T5"/>
                  </a:cxn>
                  <a:cxn ang="0">
                    <a:pos x="T6" y="T7"/>
                  </a:cxn>
                  <a:cxn ang="0">
                    <a:pos x="T8" y="T9"/>
                  </a:cxn>
                </a:cxnLst>
                <a:rect l="0" t="0" r="r" b="b"/>
                <a:pathLst>
                  <a:path w="22" h="30">
                    <a:moveTo>
                      <a:pt x="0" y="0"/>
                    </a:moveTo>
                    <a:lnTo>
                      <a:pt x="22" y="17"/>
                    </a:lnTo>
                    <a:lnTo>
                      <a:pt x="22" y="30"/>
                    </a:lnTo>
                    <a:lnTo>
                      <a:pt x="0" y="13"/>
                    </a:lnTo>
                    <a:lnTo>
                      <a:pt x="0"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1" name="Freeform 85">
                <a:extLst>
                  <a:ext uri="{FF2B5EF4-FFF2-40B4-BE49-F238E27FC236}">
                    <a16:creationId xmlns:a16="http://schemas.microsoft.com/office/drawing/2014/main" id="{00C08CE8-F984-45A1-A1EB-8C03FFA06F4D}"/>
                  </a:ext>
                </a:extLst>
              </p:cNvPr>
              <p:cNvSpPr>
                <a:spLocks/>
              </p:cNvSpPr>
              <p:nvPr/>
            </p:nvSpPr>
            <p:spPr bwMode="auto">
              <a:xfrm>
                <a:off x="3457" y="1510"/>
                <a:ext cx="77" cy="104"/>
              </a:xfrm>
              <a:custGeom>
                <a:avLst/>
                <a:gdLst>
                  <a:gd name="T0" fmla="*/ 0 w 22"/>
                  <a:gd name="T1" fmla="*/ 0 h 30"/>
                  <a:gd name="T2" fmla="*/ 22 w 22"/>
                  <a:gd name="T3" fmla="*/ 17 h 30"/>
                  <a:gd name="T4" fmla="*/ 22 w 22"/>
                  <a:gd name="T5" fmla="*/ 30 h 30"/>
                  <a:gd name="T6" fmla="*/ 0 w 22"/>
                  <a:gd name="T7" fmla="*/ 13 h 30"/>
                  <a:gd name="T8" fmla="*/ 0 w 22"/>
                  <a:gd name="T9" fmla="*/ 0 h 30"/>
                </a:gdLst>
                <a:ahLst/>
                <a:cxnLst>
                  <a:cxn ang="0">
                    <a:pos x="T0" y="T1"/>
                  </a:cxn>
                  <a:cxn ang="0">
                    <a:pos x="T2" y="T3"/>
                  </a:cxn>
                  <a:cxn ang="0">
                    <a:pos x="T4" y="T5"/>
                  </a:cxn>
                  <a:cxn ang="0">
                    <a:pos x="T6" y="T7"/>
                  </a:cxn>
                  <a:cxn ang="0">
                    <a:pos x="T8" y="T9"/>
                  </a:cxn>
                </a:cxnLst>
                <a:rect l="0" t="0" r="r" b="b"/>
                <a:pathLst>
                  <a:path w="22" h="30">
                    <a:moveTo>
                      <a:pt x="0" y="0"/>
                    </a:moveTo>
                    <a:lnTo>
                      <a:pt x="22" y="17"/>
                    </a:lnTo>
                    <a:lnTo>
                      <a:pt x="22" y="30"/>
                    </a:lnTo>
                    <a:lnTo>
                      <a:pt x="0" y="13"/>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02" name="Freeform 86">
                <a:extLst>
                  <a:ext uri="{FF2B5EF4-FFF2-40B4-BE49-F238E27FC236}">
                    <a16:creationId xmlns:a16="http://schemas.microsoft.com/office/drawing/2014/main" id="{5A86AB57-78EE-4F75-91F0-9F719FA43D3D}"/>
                  </a:ext>
                </a:extLst>
              </p:cNvPr>
              <p:cNvSpPr>
                <a:spLocks/>
              </p:cNvSpPr>
              <p:nvPr/>
            </p:nvSpPr>
            <p:spPr bwMode="auto">
              <a:xfrm>
                <a:off x="3513" y="1579"/>
                <a:ext cx="122" cy="112"/>
              </a:xfrm>
              <a:custGeom>
                <a:avLst/>
                <a:gdLst>
                  <a:gd name="T0" fmla="*/ 0 w 35"/>
                  <a:gd name="T1" fmla="*/ 0 h 32"/>
                  <a:gd name="T2" fmla="*/ 22 w 35"/>
                  <a:gd name="T3" fmla="*/ 16 h 32"/>
                  <a:gd name="T4" fmla="*/ 35 w 35"/>
                  <a:gd name="T5" fmla="*/ 32 h 32"/>
                  <a:gd name="T6" fmla="*/ 13 w 35"/>
                  <a:gd name="T7" fmla="*/ 16 h 32"/>
                  <a:gd name="T8" fmla="*/ 0 w 35"/>
                  <a:gd name="T9" fmla="*/ 0 h 32"/>
                </a:gdLst>
                <a:ahLst/>
                <a:cxnLst>
                  <a:cxn ang="0">
                    <a:pos x="T0" y="T1"/>
                  </a:cxn>
                  <a:cxn ang="0">
                    <a:pos x="T2" y="T3"/>
                  </a:cxn>
                  <a:cxn ang="0">
                    <a:pos x="T4" y="T5"/>
                  </a:cxn>
                  <a:cxn ang="0">
                    <a:pos x="T6" y="T7"/>
                  </a:cxn>
                  <a:cxn ang="0">
                    <a:pos x="T8" y="T9"/>
                  </a:cxn>
                </a:cxnLst>
                <a:rect l="0" t="0" r="r" b="b"/>
                <a:pathLst>
                  <a:path w="35" h="32">
                    <a:moveTo>
                      <a:pt x="0" y="0"/>
                    </a:moveTo>
                    <a:lnTo>
                      <a:pt x="22" y="16"/>
                    </a:lnTo>
                    <a:lnTo>
                      <a:pt x="35" y="32"/>
                    </a:lnTo>
                    <a:lnTo>
                      <a:pt x="13" y="16"/>
                    </a:lnTo>
                    <a:lnTo>
                      <a:pt x="0" y="0"/>
                    </a:lnTo>
                  </a:path>
                </a:pathLst>
              </a:custGeom>
              <a:solidFill>
                <a:srgbClr val="454C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3" name="Freeform 87">
                <a:extLst>
                  <a:ext uri="{FF2B5EF4-FFF2-40B4-BE49-F238E27FC236}">
                    <a16:creationId xmlns:a16="http://schemas.microsoft.com/office/drawing/2014/main" id="{D87FE627-9FFF-42F4-A29E-2868C958FCD9}"/>
                  </a:ext>
                </a:extLst>
              </p:cNvPr>
              <p:cNvSpPr>
                <a:spLocks/>
              </p:cNvSpPr>
              <p:nvPr/>
            </p:nvSpPr>
            <p:spPr bwMode="auto">
              <a:xfrm>
                <a:off x="3513" y="1579"/>
                <a:ext cx="122" cy="112"/>
              </a:xfrm>
              <a:custGeom>
                <a:avLst/>
                <a:gdLst>
                  <a:gd name="T0" fmla="*/ 0 w 35"/>
                  <a:gd name="T1" fmla="*/ 0 h 32"/>
                  <a:gd name="T2" fmla="*/ 22 w 35"/>
                  <a:gd name="T3" fmla="*/ 16 h 32"/>
                  <a:gd name="T4" fmla="*/ 35 w 35"/>
                  <a:gd name="T5" fmla="*/ 32 h 32"/>
                  <a:gd name="T6" fmla="*/ 13 w 35"/>
                  <a:gd name="T7" fmla="*/ 16 h 32"/>
                  <a:gd name="T8" fmla="*/ 0 w 35"/>
                  <a:gd name="T9" fmla="*/ 0 h 32"/>
                </a:gdLst>
                <a:ahLst/>
                <a:cxnLst>
                  <a:cxn ang="0">
                    <a:pos x="T0" y="T1"/>
                  </a:cxn>
                  <a:cxn ang="0">
                    <a:pos x="T2" y="T3"/>
                  </a:cxn>
                  <a:cxn ang="0">
                    <a:pos x="T4" y="T5"/>
                  </a:cxn>
                  <a:cxn ang="0">
                    <a:pos x="T6" y="T7"/>
                  </a:cxn>
                  <a:cxn ang="0">
                    <a:pos x="T8" y="T9"/>
                  </a:cxn>
                </a:cxnLst>
                <a:rect l="0" t="0" r="r" b="b"/>
                <a:pathLst>
                  <a:path w="35" h="32">
                    <a:moveTo>
                      <a:pt x="0" y="0"/>
                    </a:moveTo>
                    <a:lnTo>
                      <a:pt x="22" y="16"/>
                    </a:lnTo>
                    <a:lnTo>
                      <a:pt x="35" y="32"/>
                    </a:lnTo>
                    <a:lnTo>
                      <a:pt x="13" y="16"/>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04" name="Freeform 88">
                <a:extLst>
                  <a:ext uri="{FF2B5EF4-FFF2-40B4-BE49-F238E27FC236}">
                    <a16:creationId xmlns:a16="http://schemas.microsoft.com/office/drawing/2014/main" id="{9C81BEA6-0415-497E-AA78-DB62105D9449}"/>
                  </a:ext>
                </a:extLst>
              </p:cNvPr>
              <p:cNvSpPr>
                <a:spLocks/>
              </p:cNvSpPr>
              <p:nvPr/>
            </p:nvSpPr>
            <p:spPr bwMode="auto">
              <a:xfrm>
                <a:off x="3537" y="1635"/>
                <a:ext cx="98" cy="123"/>
              </a:xfrm>
              <a:custGeom>
                <a:avLst/>
                <a:gdLst>
                  <a:gd name="T0" fmla="*/ 6 w 28"/>
                  <a:gd name="T1" fmla="*/ 0 h 35"/>
                  <a:gd name="T2" fmla="*/ 28 w 28"/>
                  <a:gd name="T3" fmla="*/ 16 h 35"/>
                  <a:gd name="T4" fmla="*/ 22 w 28"/>
                  <a:gd name="T5" fmla="*/ 35 h 35"/>
                  <a:gd name="T6" fmla="*/ 0 w 28"/>
                  <a:gd name="T7" fmla="*/ 18 h 35"/>
                  <a:gd name="T8" fmla="*/ 6 w 28"/>
                  <a:gd name="T9" fmla="*/ 0 h 35"/>
                </a:gdLst>
                <a:ahLst/>
                <a:cxnLst>
                  <a:cxn ang="0">
                    <a:pos x="T0" y="T1"/>
                  </a:cxn>
                  <a:cxn ang="0">
                    <a:pos x="T2" y="T3"/>
                  </a:cxn>
                  <a:cxn ang="0">
                    <a:pos x="T4" y="T5"/>
                  </a:cxn>
                  <a:cxn ang="0">
                    <a:pos x="T6" y="T7"/>
                  </a:cxn>
                  <a:cxn ang="0">
                    <a:pos x="T8" y="T9"/>
                  </a:cxn>
                </a:cxnLst>
                <a:rect l="0" t="0" r="r" b="b"/>
                <a:pathLst>
                  <a:path w="28" h="35">
                    <a:moveTo>
                      <a:pt x="6" y="0"/>
                    </a:moveTo>
                    <a:lnTo>
                      <a:pt x="28" y="16"/>
                    </a:lnTo>
                    <a:lnTo>
                      <a:pt x="22" y="35"/>
                    </a:lnTo>
                    <a:lnTo>
                      <a:pt x="0" y="18"/>
                    </a:lnTo>
                    <a:lnTo>
                      <a:pt x="6"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5" name="Freeform 89">
                <a:extLst>
                  <a:ext uri="{FF2B5EF4-FFF2-40B4-BE49-F238E27FC236}">
                    <a16:creationId xmlns:a16="http://schemas.microsoft.com/office/drawing/2014/main" id="{742523A7-CE56-46A1-AF85-E8AE42F92AC0}"/>
                  </a:ext>
                </a:extLst>
              </p:cNvPr>
              <p:cNvSpPr>
                <a:spLocks/>
              </p:cNvSpPr>
              <p:nvPr/>
            </p:nvSpPr>
            <p:spPr bwMode="auto">
              <a:xfrm>
                <a:off x="3537" y="1635"/>
                <a:ext cx="98" cy="123"/>
              </a:xfrm>
              <a:custGeom>
                <a:avLst/>
                <a:gdLst>
                  <a:gd name="T0" fmla="*/ 6 w 28"/>
                  <a:gd name="T1" fmla="*/ 0 h 35"/>
                  <a:gd name="T2" fmla="*/ 28 w 28"/>
                  <a:gd name="T3" fmla="*/ 16 h 35"/>
                  <a:gd name="T4" fmla="*/ 22 w 28"/>
                  <a:gd name="T5" fmla="*/ 35 h 35"/>
                  <a:gd name="T6" fmla="*/ 0 w 28"/>
                  <a:gd name="T7" fmla="*/ 18 h 35"/>
                  <a:gd name="T8" fmla="*/ 6 w 28"/>
                  <a:gd name="T9" fmla="*/ 0 h 35"/>
                </a:gdLst>
                <a:ahLst/>
                <a:cxnLst>
                  <a:cxn ang="0">
                    <a:pos x="T0" y="T1"/>
                  </a:cxn>
                  <a:cxn ang="0">
                    <a:pos x="T2" y="T3"/>
                  </a:cxn>
                  <a:cxn ang="0">
                    <a:pos x="T4" y="T5"/>
                  </a:cxn>
                  <a:cxn ang="0">
                    <a:pos x="T6" y="T7"/>
                  </a:cxn>
                  <a:cxn ang="0">
                    <a:pos x="T8" y="T9"/>
                  </a:cxn>
                </a:cxnLst>
                <a:rect l="0" t="0" r="r" b="b"/>
                <a:pathLst>
                  <a:path w="28" h="35">
                    <a:moveTo>
                      <a:pt x="6" y="0"/>
                    </a:moveTo>
                    <a:lnTo>
                      <a:pt x="28" y="16"/>
                    </a:lnTo>
                    <a:lnTo>
                      <a:pt x="22" y="35"/>
                    </a:lnTo>
                    <a:lnTo>
                      <a:pt x="0" y="18"/>
                    </a:lnTo>
                    <a:lnTo>
                      <a:pt x="6"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06" name="Freeform 90">
                <a:extLst>
                  <a:ext uri="{FF2B5EF4-FFF2-40B4-BE49-F238E27FC236}">
                    <a16:creationId xmlns:a16="http://schemas.microsoft.com/office/drawing/2014/main" id="{CDDD14AE-7D63-496A-898A-E12C07903212}"/>
                  </a:ext>
                </a:extLst>
              </p:cNvPr>
              <p:cNvSpPr>
                <a:spLocks/>
              </p:cNvSpPr>
              <p:nvPr/>
            </p:nvSpPr>
            <p:spPr bwMode="auto">
              <a:xfrm>
                <a:off x="3537" y="1698"/>
                <a:ext cx="105" cy="115"/>
              </a:xfrm>
              <a:custGeom>
                <a:avLst/>
                <a:gdLst>
                  <a:gd name="T0" fmla="*/ 0 w 30"/>
                  <a:gd name="T1" fmla="*/ 0 h 33"/>
                  <a:gd name="T2" fmla="*/ 22 w 30"/>
                  <a:gd name="T3" fmla="*/ 17 h 33"/>
                  <a:gd name="T4" fmla="*/ 30 w 30"/>
                  <a:gd name="T5" fmla="*/ 33 h 33"/>
                  <a:gd name="T6" fmla="*/ 8 w 30"/>
                  <a:gd name="T7" fmla="*/ 16 h 33"/>
                  <a:gd name="T8" fmla="*/ 0 w 30"/>
                  <a:gd name="T9" fmla="*/ 0 h 33"/>
                </a:gdLst>
                <a:ahLst/>
                <a:cxnLst>
                  <a:cxn ang="0">
                    <a:pos x="T0" y="T1"/>
                  </a:cxn>
                  <a:cxn ang="0">
                    <a:pos x="T2" y="T3"/>
                  </a:cxn>
                  <a:cxn ang="0">
                    <a:pos x="T4" y="T5"/>
                  </a:cxn>
                  <a:cxn ang="0">
                    <a:pos x="T6" y="T7"/>
                  </a:cxn>
                  <a:cxn ang="0">
                    <a:pos x="T8" y="T9"/>
                  </a:cxn>
                </a:cxnLst>
                <a:rect l="0" t="0" r="r" b="b"/>
                <a:pathLst>
                  <a:path w="30" h="33">
                    <a:moveTo>
                      <a:pt x="0" y="0"/>
                    </a:moveTo>
                    <a:lnTo>
                      <a:pt x="22" y="17"/>
                    </a:lnTo>
                    <a:lnTo>
                      <a:pt x="30" y="33"/>
                    </a:lnTo>
                    <a:lnTo>
                      <a:pt x="8" y="16"/>
                    </a:lnTo>
                    <a:lnTo>
                      <a:pt x="0" y="0"/>
                    </a:lnTo>
                  </a:path>
                </a:pathLst>
              </a:custGeom>
              <a:solidFill>
                <a:srgbClr val="465F6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7" name="Freeform 91">
                <a:extLst>
                  <a:ext uri="{FF2B5EF4-FFF2-40B4-BE49-F238E27FC236}">
                    <a16:creationId xmlns:a16="http://schemas.microsoft.com/office/drawing/2014/main" id="{C0EAA0F7-FC40-4987-AD2D-F1DFD4781B5F}"/>
                  </a:ext>
                </a:extLst>
              </p:cNvPr>
              <p:cNvSpPr>
                <a:spLocks/>
              </p:cNvSpPr>
              <p:nvPr/>
            </p:nvSpPr>
            <p:spPr bwMode="auto">
              <a:xfrm>
                <a:off x="3537" y="1698"/>
                <a:ext cx="105" cy="115"/>
              </a:xfrm>
              <a:custGeom>
                <a:avLst/>
                <a:gdLst>
                  <a:gd name="T0" fmla="*/ 0 w 30"/>
                  <a:gd name="T1" fmla="*/ 0 h 33"/>
                  <a:gd name="T2" fmla="*/ 22 w 30"/>
                  <a:gd name="T3" fmla="*/ 17 h 33"/>
                  <a:gd name="T4" fmla="*/ 30 w 30"/>
                  <a:gd name="T5" fmla="*/ 33 h 33"/>
                  <a:gd name="T6" fmla="*/ 8 w 30"/>
                  <a:gd name="T7" fmla="*/ 16 h 33"/>
                  <a:gd name="T8" fmla="*/ 0 w 30"/>
                  <a:gd name="T9" fmla="*/ 0 h 33"/>
                </a:gdLst>
                <a:ahLst/>
                <a:cxnLst>
                  <a:cxn ang="0">
                    <a:pos x="T0" y="T1"/>
                  </a:cxn>
                  <a:cxn ang="0">
                    <a:pos x="T2" y="T3"/>
                  </a:cxn>
                  <a:cxn ang="0">
                    <a:pos x="T4" y="T5"/>
                  </a:cxn>
                  <a:cxn ang="0">
                    <a:pos x="T6" y="T7"/>
                  </a:cxn>
                  <a:cxn ang="0">
                    <a:pos x="T8" y="T9"/>
                  </a:cxn>
                </a:cxnLst>
                <a:rect l="0" t="0" r="r" b="b"/>
                <a:pathLst>
                  <a:path w="30" h="33">
                    <a:moveTo>
                      <a:pt x="0" y="0"/>
                    </a:moveTo>
                    <a:lnTo>
                      <a:pt x="22" y="17"/>
                    </a:lnTo>
                    <a:lnTo>
                      <a:pt x="30" y="33"/>
                    </a:lnTo>
                    <a:lnTo>
                      <a:pt x="8" y="16"/>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08" name="Freeform 92">
                <a:extLst>
                  <a:ext uri="{FF2B5EF4-FFF2-40B4-BE49-F238E27FC236}">
                    <a16:creationId xmlns:a16="http://schemas.microsoft.com/office/drawing/2014/main" id="{D2C42399-743F-42A9-98CD-33BA74951565}"/>
                  </a:ext>
                </a:extLst>
              </p:cNvPr>
              <p:cNvSpPr>
                <a:spLocks/>
              </p:cNvSpPr>
              <p:nvPr/>
            </p:nvSpPr>
            <p:spPr bwMode="auto">
              <a:xfrm>
                <a:off x="3572" y="1765"/>
                <a:ext cx="87" cy="108"/>
              </a:xfrm>
              <a:custGeom>
                <a:avLst/>
                <a:gdLst>
                  <a:gd name="T0" fmla="*/ 3 w 25"/>
                  <a:gd name="T1" fmla="*/ 0 h 31"/>
                  <a:gd name="T2" fmla="*/ 25 w 25"/>
                  <a:gd name="T3" fmla="*/ 17 h 31"/>
                  <a:gd name="T4" fmla="*/ 22 w 25"/>
                  <a:gd name="T5" fmla="*/ 31 h 31"/>
                  <a:gd name="T6" fmla="*/ 0 w 25"/>
                  <a:gd name="T7" fmla="*/ 14 h 31"/>
                  <a:gd name="T8" fmla="*/ 3 w 25"/>
                  <a:gd name="T9" fmla="*/ 0 h 31"/>
                </a:gdLst>
                <a:ahLst/>
                <a:cxnLst>
                  <a:cxn ang="0">
                    <a:pos x="T0" y="T1"/>
                  </a:cxn>
                  <a:cxn ang="0">
                    <a:pos x="T2" y="T3"/>
                  </a:cxn>
                  <a:cxn ang="0">
                    <a:pos x="T4" y="T5"/>
                  </a:cxn>
                  <a:cxn ang="0">
                    <a:pos x="T6" y="T7"/>
                  </a:cxn>
                  <a:cxn ang="0">
                    <a:pos x="T8" y="T9"/>
                  </a:cxn>
                </a:cxnLst>
                <a:rect l="0" t="0" r="r" b="b"/>
                <a:pathLst>
                  <a:path w="25" h="31">
                    <a:moveTo>
                      <a:pt x="3" y="0"/>
                    </a:moveTo>
                    <a:lnTo>
                      <a:pt x="25" y="17"/>
                    </a:lnTo>
                    <a:lnTo>
                      <a:pt x="22" y="31"/>
                    </a:lnTo>
                    <a:lnTo>
                      <a:pt x="0" y="14"/>
                    </a:lnTo>
                    <a:lnTo>
                      <a:pt x="3" y="0"/>
                    </a:lnTo>
                  </a:path>
                </a:pathLst>
              </a:custGeom>
              <a:solidFill>
                <a:srgbClr val="147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09" name="Freeform 93">
                <a:extLst>
                  <a:ext uri="{FF2B5EF4-FFF2-40B4-BE49-F238E27FC236}">
                    <a16:creationId xmlns:a16="http://schemas.microsoft.com/office/drawing/2014/main" id="{BC27EAD9-B32B-46BD-A895-BE438ADA3BCD}"/>
                  </a:ext>
                </a:extLst>
              </p:cNvPr>
              <p:cNvSpPr>
                <a:spLocks/>
              </p:cNvSpPr>
              <p:nvPr/>
            </p:nvSpPr>
            <p:spPr bwMode="auto">
              <a:xfrm>
                <a:off x="3572" y="1765"/>
                <a:ext cx="87" cy="108"/>
              </a:xfrm>
              <a:custGeom>
                <a:avLst/>
                <a:gdLst>
                  <a:gd name="T0" fmla="*/ 3 w 25"/>
                  <a:gd name="T1" fmla="*/ 0 h 31"/>
                  <a:gd name="T2" fmla="*/ 25 w 25"/>
                  <a:gd name="T3" fmla="*/ 17 h 31"/>
                  <a:gd name="T4" fmla="*/ 22 w 25"/>
                  <a:gd name="T5" fmla="*/ 31 h 31"/>
                  <a:gd name="T6" fmla="*/ 0 w 25"/>
                  <a:gd name="T7" fmla="*/ 14 h 31"/>
                  <a:gd name="T8" fmla="*/ 3 w 25"/>
                  <a:gd name="T9" fmla="*/ 0 h 31"/>
                </a:gdLst>
                <a:ahLst/>
                <a:cxnLst>
                  <a:cxn ang="0">
                    <a:pos x="T0" y="T1"/>
                  </a:cxn>
                  <a:cxn ang="0">
                    <a:pos x="T2" y="T3"/>
                  </a:cxn>
                  <a:cxn ang="0">
                    <a:pos x="T4" y="T5"/>
                  </a:cxn>
                  <a:cxn ang="0">
                    <a:pos x="T6" y="T7"/>
                  </a:cxn>
                  <a:cxn ang="0">
                    <a:pos x="T8" y="T9"/>
                  </a:cxn>
                </a:cxnLst>
                <a:rect l="0" t="0" r="r" b="b"/>
                <a:pathLst>
                  <a:path w="25" h="31">
                    <a:moveTo>
                      <a:pt x="3" y="0"/>
                    </a:moveTo>
                    <a:lnTo>
                      <a:pt x="25" y="17"/>
                    </a:lnTo>
                    <a:lnTo>
                      <a:pt x="22" y="31"/>
                    </a:lnTo>
                    <a:lnTo>
                      <a:pt x="0" y="14"/>
                    </a:lnTo>
                    <a:lnTo>
                      <a:pt x="3"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0" name="Freeform 94">
                <a:extLst>
                  <a:ext uri="{FF2B5EF4-FFF2-40B4-BE49-F238E27FC236}">
                    <a16:creationId xmlns:a16="http://schemas.microsoft.com/office/drawing/2014/main" id="{00A4757A-B3D9-4057-B42D-DEC4A769AF60}"/>
                  </a:ext>
                </a:extLst>
              </p:cNvPr>
              <p:cNvSpPr>
                <a:spLocks/>
              </p:cNvSpPr>
              <p:nvPr/>
            </p:nvSpPr>
            <p:spPr bwMode="auto">
              <a:xfrm>
                <a:off x="3569" y="1813"/>
                <a:ext cx="80" cy="91"/>
              </a:xfrm>
              <a:custGeom>
                <a:avLst/>
                <a:gdLst>
                  <a:gd name="T0" fmla="*/ 1 w 23"/>
                  <a:gd name="T1" fmla="*/ 0 h 26"/>
                  <a:gd name="T2" fmla="*/ 23 w 23"/>
                  <a:gd name="T3" fmla="*/ 17 h 26"/>
                  <a:gd name="T4" fmla="*/ 22 w 23"/>
                  <a:gd name="T5" fmla="*/ 26 h 26"/>
                  <a:gd name="T6" fmla="*/ 0 w 23"/>
                  <a:gd name="T7" fmla="*/ 9 h 26"/>
                  <a:gd name="T8" fmla="*/ 1 w 23"/>
                  <a:gd name="T9" fmla="*/ 0 h 26"/>
                </a:gdLst>
                <a:ahLst/>
                <a:cxnLst>
                  <a:cxn ang="0">
                    <a:pos x="T0" y="T1"/>
                  </a:cxn>
                  <a:cxn ang="0">
                    <a:pos x="T2" y="T3"/>
                  </a:cxn>
                  <a:cxn ang="0">
                    <a:pos x="T4" y="T5"/>
                  </a:cxn>
                  <a:cxn ang="0">
                    <a:pos x="T6" y="T7"/>
                  </a:cxn>
                  <a:cxn ang="0">
                    <a:pos x="T8" y="T9"/>
                  </a:cxn>
                </a:cxnLst>
                <a:rect l="0" t="0" r="r" b="b"/>
                <a:pathLst>
                  <a:path w="23" h="26">
                    <a:moveTo>
                      <a:pt x="1" y="0"/>
                    </a:moveTo>
                    <a:lnTo>
                      <a:pt x="23" y="17"/>
                    </a:lnTo>
                    <a:lnTo>
                      <a:pt x="22" y="26"/>
                    </a:lnTo>
                    <a:lnTo>
                      <a:pt x="0" y="9"/>
                    </a:lnTo>
                    <a:lnTo>
                      <a:pt x="1" y="0"/>
                    </a:lnTo>
                  </a:path>
                </a:pathLst>
              </a:custGeom>
              <a:solidFill>
                <a:srgbClr val="2275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1" name="Freeform 95">
                <a:extLst>
                  <a:ext uri="{FF2B5EF4-FFF2-40B4-BE49-F238E27FC236}">
                    <a16:creationId xmlns:a16="http://schemas.microsoft.com/office/drawing/2014/main" id="{D0460BB9-9775-45F5-B5E7-35C62F5BD4FF}"/>
                  </a:ext>
                </a:extLst>
              </p:cNvPr>
              <p:cNvSpPr>
                <a:spLocks/>
              </p:cNvSpPr>
              <p:nvPr/>
            </p:nvSpPr>
            <p:spPr bwMode="auto">
              <a:xfrm>
                <a:off x="3569" y="1813"/>
                <a:ext cx="80" cy="91"/>
              </a:xfrm>
              <a:custGeom>
                <a:avLst/>
                <a:gdLst>
                  <a:gd name="T0" fmla="*/ 1 w 23"/>
                  <a:gd name="T1" fmla="*/ 0 h 26"/>
                  <a:gd name="T2" fmla="*/ 23 w 23"/>
                  <a:gd name="T3" fmla="*/ 17 h 26"/>
                  <a:gd name="T4" fmla="*/ 22 w 23"/>
                  <a:gd name="T5" fmla="*/ 26 h 26"/>
                  <a:gd name="T6" fmla="*/ 0 w 23"/>
                  <a:gd name="T7" fmla="*/ 9 h 26"/>
                  <a:gd name="T8" fmla="*/ 1 w 23"/>
                  <a:gd name="T9" fmla="*/ 0 h 26"/>
                </a:gdLst>
                <a:ahLst/>
                <a:cxnLst>
                  <a:cxn ang="0">
                    <a:pos x="T0" y="T1"/>
                  </a:cxn>
                  <a:cxn ang="0">
                    <a:pos x="T2" y="T3"/>
                  </a:cxn>
                  <a:cxn ang="0">
                    <a:pos x="T4" y="T5"/>
                  </a:cxn>
                  <a:cxn ang="0">
                    <a:pos x="T6" y="T7"/>
                  </a:cxn>
                  <a:cxn ang="0">
                    <a:pos x="T8" y="T9"/>
                  </a:cxn>
                </a:cxnLst>
                <a:rect l="0" t="0" r="r" b="b"/>
                <a:pathLst>
                  <a:path w="23" h="26">
                    <a:moveTo>
                      <a:pt x="1" y="0"/>
                    </a:moveTo>
                    <a:lnTo>
                      <a:pt x="23" y="17"/>
                    </a:lnTo>
                    <a:lnTo>
                      <a:pt x="22" y="26"/>
                    </a:lnTo>
                    <a:lnTo>
                      <a:pt x="0" y="9"/>
                    </a:lnTo>
                    <a:lnTo>
                      <a:pt x="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2" name="Freeform 96">
                <a:extLst>
                  <a:ext uri="{FF2B5EF4-FFF2-40B4-BE49-F238E27FC236}">
                    <a16:creationId xmlns:a16="http://schemas.microsoft.com/office/drawing/2014/main" id="{8E283CBE-FCBF-4605-AE7D-EAF24BF1CE29}"/>
                  </a:ext>
                </a:extLst>
              </p:cNvPr>
              <p:cNvSpPr>
                <a:spLocks/>
              </p:cNvSpPr>
              <p:nvPr/>
            </p:nvSpPr>
            <p:spPr bwMode="auto">
              <a:xfrm>
                <a:off x="3551" y="1845"/>
                <a:ext cx="94" cy="119"/>
              </a:xfrm>
              <a:custGeom>
                <a:avLst/>
                <a:gdLst>
                  <a:gd name="T0" fmla="*/ 5 w 27"/>
                  <a:gd name="T1" fmla="*/ 0 h 34"/>
                  <a:gd name="T2" fmla="*/ 27 w 27"/>
                  <a:gd name="T3" fmla="*/ 17 h 34"/>
                  <a:gd name="T4" fmla="*/ 22 w 27"/>
                  <a:gd name="T5" fmla="*/ 34 h 34"/>
                  <a:gd name="T6" fmla="*/ 0 w 27"/>
                  <a:gd name="T7" fmla="*/ 17 h 34"/>
                  <a:gd name="T8" fmla="*/ 5 w 27"/>
                  <a:gd name="T9" fmla="*/ 0 h 34"/>
                </a:gdLst>
                <a:ahLst/>
                <a:cxnLst>
                  <a:cxn ang="0">
                    <a:pos x="T0" y="T1"/>
                  </a:cxn>
                  <a:cxn ang="0">
                    <a:pos x="T2" y="T3"/>
                  </a:cxn>
                  <a:cxn ang="0">
                    <a:pos x="T4" y="T5"/>
                  </a:cxn>
                  <a:cxn ang="0">
                    <a:pos x="T6" y="T7"/>
                  </a:cxn>
                  <a:cxn ang="0">
                    <a:pos x="T8" y="T9"/>
                  </a:cxn>
                </a:cxnLst>
                <a:rect l="0" t="0" r="r" b="b"/>
                <a:pathLst>
                  <a:path w="27" h="34">
                    <a:moveTo>
                      <a:pt x="5" y="0"/>
                    </a:moveTo>
                    <a:lnTo>
                      <a:pt x="27" y="17"/>
                    </a:lnTo>
                    <a:lnTo>
                      <a:pt x="22" y="34"/>
                    </a:lnTo>
                    <a:lnTo>
                      <a:pt x="0" y="17"/>
                    </a:lnTo>
                    <a:lnTo>
                      <a:pt x="5"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3" name="Freeform 97">
                <a:extLst>
                  <a:ext uri="{FF2B5EF4-FFF2-40B4-BE49-F238E27FC236}">
                    <a16:creationId xmlns:a16="http://schemas.microsoft.com/office/drawing/2014/main" id="{B652A349-02B9-45E9-99D2-283AD21779A9}"/>
                  </a:ext>
                </a:extLst>
              </p:cNvPr>
              <p:cNvSpPr>
                <a:spLocks/>
              </p:cNvSpPr>
              <p:nvPr/>
            </p:nvSpPr>
            <p:spPr bwMode="auto">
              <a:xfrm>
                <a:off x="3551" y="1845"/>
                <a:ext cx="94" cy="119"/>
              </a:xfrm>
              <a:custGeom>
                <a:avLst/>
                <a:gdLst>
                  <a:gd name="T0" fmla="*/ 5 w 27"/>
                  <a:gd name="T1" fmla="*/ 0 h 34"/>
                  <a:gd name="T2" fmla="*/ 27 w 27"/>
                  <a:gd name="T3" fmla="*/ 17 h 34"/>
                  <a:gd name="T4" fmla="*/ 22 w 27"/>
                  <a:gd name="T5" fmla="*/ 34 h 34"/>
                  <a:gd name="T6" fmla="*/ 0 w 27"/>
                  <a:gd name="T7" fmla="*/ 17 h 34"/>
                  <a:gd name="T8" fmla="*/ 5 w 27"/>
                  <a:gd name="T9" fmla="*/ 0 h 34"/>
                </a:gdLst>
                <a:ahLst/>
                <a:cxnLst>
                  <a:cxn ang="0">
                    <a:pos x="T0" y="T1"/>
                  </a:cxn>
                  <a:cxn ang="0">
                    <a:pos x="T2" y="T3"/>
                  </a:cxn>
                  <a:cxn ang="0">
                    <a:pos x="T4" y="T5"/>
                  </a:cxn>
                  <a:cxn ang="0">
                    <a:pos x="T6" y="T7"/>
                  </a:cxn>
                  <a:cxn ang="0">
                    <a:pos x="T8" y="T9"/>
                  </a:cxn>
                </a:cxnLst>
                <a:rect l="0" t="0" r="r" b="b"/>
                <a:pathLst>
                  <a:path w="27" h="34">
                    <a:moveTo>
                      <a:pt x="5" y="0"/>
                    </a:moveTo>
                    <a:lnTo>
                      <a:pt x="27" y="17"/>
                    </a:lnTo>
                    <a:lnTo>
                      <a:pt x="22" y="34"/>
                    </a:lnTo>
                    <a:lnTo>
                      <a:pt x="0" y="17"/>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4" name="Freeform 98">
                <a:extLst>
                  <a:ext uri="{FF2B5EF4-FFF2-40B4-BE49-F238E27FC236}">
                    <a16:creationId xmlns:a16="http://schemas.microsoft.com/office/drawing/2014/main" id="{076F8F80-6A10-4699-9A21-B7527C6DDF2E}"/>
                  </a:ext>
                </a:extLst>
              </p:cNvPr>
              <p:cNvSpPr>
                <a:spLocks/>
              </p:cNvSpPr>
              <p:nvPr/>
            </p:nvSpPr>
            <p:spPr bwMode="auto">
              <a:xfrm>
                <a:off x="3551" y="1904"/>
                <a:ext cx="112" cy="122"/>
              </a:xfrm>
              <a:custGeom>
                <a:avLst/>
                <a:gdLst>
                  <a:gd name="T0" fmla="*/ 0 w 32"/>
                  <a:gd name="T1" fmla="*/ 0 h 35"/>
                  <a:gd name="T2" fmla="*/ 22 w 32"/>
                  <a:gd name="T3" fmla="*/ 17 h 35"/>
                  <a:gd name="T4" fmla="*/ 32 w 32"/>
                  <a:gd name="T5" fmla="*/ 35 h 35"/>
                  <a:gd name="T6" fmla="*/ 10 w 32"/>
                  <a:gd name="T7" fmla="*/ 18 h 35"/>
                  <a:gd name="T8" fmla="*/ 0 w 32"/>
                  <a:gd name="T9" fmla="*/ 0 h 35"/>
                </a:gdLst>
                <a:ahLst/>
                <a:cxnLst>
                  <a:cxn ang="0">
                    <a:pos x="T0" y="T1"/>
                  </a:cxn>
                  <a:cxn ang="0">
                    <a:pos x="T2" y="T3"/>
                  </a:cxn>
                  <a:cxn ang="0">
                    <a:pos x="T4" y="T5"/>
                  </a:cxn>
                  <a:cxn ang="0">
                    <a:pos x="T6" y="T7"/>
                  </a:cxn>
                  <a:cxn ang="0">
                    <a:pos x="T8" y="T9"/>
                  </a:cxn>
                </a:cxnLst>
                <a:rect l="0" t="0" r="r" b="b"/>
                <a:pathLst>
                  <a:path w="32" h="35">
                    <a:moveTo>
                      <a:pt x="0" y="0"/>
                    </a:moveTo>
                    <a:lnTo>
                      <a:pt x="22" y="17"/>
                    </a:lnTo>
                    <a:lnTo>
                      <a:pt x="32" y="35"/>
                    </a:lnTo>
                    <a:lnTo>
                      <a:pt x="10" y="18"/>
                    </a:lnTo>
                    <a:lnTo>
                      <a:pt x="0" y="0"/>
                    </a:lnTo>
                  </a:path>
                </a:pathLst>
              </a:custGeom>
              <a:solidFill>
                <a:srgbClr val="485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5" name="Freeform 99">
                <a:extLst>
                  <a:ext uri="{FF2B5EF4-FFF2-40B4-BE49-F238E27FC236}">
                    <a16:creationId xmlns:a16="http://schemas.microsoft.com/office/drawing/2014/main" id="{BA85113C-AD78-49C5-8CCD-454ED9447F16}"/>
                  </a:ext>
                </a:extLst>
              </p:cNvPr>
              <p:cNvSpPr>
                <a:spLocks/>
              </p:cNvSpPr>
              <p:nvPr/>
            </p:nvSpPr>
            <p:spPr bwMode="auto">
              <a:xfrm>
                <a:off x="3551" y="1904"/>
                <a:ext cx="112" cy="122"/>
              </a:xfrm>
              <a:custGeom>
                <a:avLst/>
                <a:gdLst>
                  <a:gd name="T0" fmla="*/ 0 w 32"/>
                  <a:gd name="T1" fmla="*/ 0 h 35"/>
                  <a:gd name="T2" fmla="*/ 22 w 32"/>
                  <a:gd name="T3" fmla="*/ 17 h 35"/>
                  <a:gd name="T4" fmla="*/ 32 w 32"/>
                  <a:gd name="T5" fmla="*/ 35 h 35"/>
                  <a:gd name="T6" fmla="*/ 10 w 32"/>
                  <a:gd name="T7" fmla="*/ 18 h 35"/>
                  <a:gd name="T8" fmla="*/ 0 w 32"/>
                  <a:gd name="T9" fmla="*/ 0 h 35"/>
                </a:gdLst>
                <a:ahLst/>
                <a:cxnLst>
                  <a:cxn ang="0">
                    <a:pos x="T0" y="T1"/>
                  </a:cxn>
                  <a:cxn ang="0">
                    <a:pos x="T2" y="T3"/>
                  </a:cxn>
                  <a:cxn ang="0">
                    <a:pos x="T4" y="T5"/>
                  </a:cxn>
                  <a:cxn ang="0">
                    <a:pos x="T6" y="T7"/>
                  </a:cxn>
                  <a:cxn ang="0">
                    <a:pos x="T8" y="T9"/>
                  </a:cxn>
                </a:cxnLst>
                <a:rect l="0" t="0" r="r" b="b"/>
                <a:pathLst>
                  <a:path w="32" h="35">
                    <a:moveTo>
                      <a:pt x="0" y="0"/>
                    </a:moveTo>
                    <a:lnTo>
                      <a:pt x="22" y="17"/>
                    </a:lnTo>
                    <a:lnTo>
                      <a:pt x="32" y="35"/>
                    </a:lnTo>
                    <a:lnTo>
                      <a:pt x="10" y="18"/>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6" name="Freeform 100">
                <a:extLst>
                  <a:ext uri="{FF2B5EF4-FFF2-40B4-BE49-F238E27FC236}">
                    <a16:creationId xmlns:a16="http://schemas.microsoft.com/office/drawing/2014/main" id="{762CD99E-7FBA-4C8D-919B-C2DBD4B4583A}"/>
                  </a:ext>
                </a:extLst>
              </p:cNvPr>
              <p:cNvSpPr>
                <a:spLocks/>
              </p:cNvSpPr>
              <p:nvPr/>
            </p:nvSpPr>
            <p:spPr bwMode="auto">
              <a:xfrm>
                <a:off x="3572" y="1967"/>
                <a:ext cx="91" cy="108"/>
              </a:xfrm>
              <a:custGeom>
                <a:avLst/>
                <a:gdLst>
                  <a:gd name="T0" fmla="*/ 4 w 26"/>
                  <a:gd name="T1" fmla="*/ 0 h 31"/>
                  <a:gd name="T2" fmla="*/ 26 w 26"/>
                  <a:gd name="T3" fmla="*/ 17 h 31"/>
                  <a:gd name="T4" fmla="*/ 22 w 26"/>
                  <a:gd name="T5" fmla="*/ 31 h 31"/>
                  <a:gd name="T6" fmla="*/ 0 w 26"/>
                  <a:gd name="T7" fmla="*/ 14 h 31"/>
                  <a:gd name="T8" fmla="*/ 4 w 26"/>
                  <a:gd name="T9" fmla="*/ 0 h 31"/>
                </a:gdLst>
                <a:ahLst/>
                <a:cxnLst>
                  <a:cxn ang="0">
                    <a:pos x="T0" y="T1"/>
                  </a:cxn>
                  <a:cxn ang="0">
                    <a:pos x="T2" y="T3"/>
                  </a:cxn>
                  <a:cxn ang="0">
                    <a:pos x="T4" y="T5"/>
                  </a:cxn>
                  <a:cxn ang="0">
                    <a:pos x="T6" y="T7"/>
                  </a:cxn>
                  <a:cxn ang="0">
                    <a:pos x="T8" y="T9"/>
                  </a:cxn>
                </a:cxnLst>
                <a:rect l="0" t="0" r="r" b="b"/>
                <a:pathLst>
                  <a:path w="26" h="31">
                    <a:moveTo>
                      <a:pt x="4" y="0"/>
                    </a:moveTo>
                    <a:lnTo>
                      <a:pt x="26" y="17"/>
                    </a:lnTo>
                    <a:lnTo>
                      <a:pt x="22" y="31"/>
                    </a:lnTo>
                    <a:lnTo>
                      <a:pt x="0" y="14"/>
                    </a:lnTo>
                    <a:lnTo>
                      <a:pt x="4"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7" name="Freeform 101">
                <a:extLst>
                  <a:ext uri="{FF2B5EF4-FFF2-40B4-BE49-F238E27FC236}">
                    <a16:creationId xmlns:a16="http://schemas.microsoft.com/office/drawing/2014/main" id="{01D6FD56-B4A1-430A-9639-B0856C4C727F}"/>
                  </a:ext>
                </a:extLst>
              </p:cNvPr>
              <p:cNvSpPr>
                <a:spLocks/>
              </p:cNvSpPr>
              <p:nvPr/>
            </p:nvSpPr>
            <p:spPr bwMode="auto">
              <a:xfrm>
                <a:off x="3572" y="1967"/>
                <a:ext cx="91" cy="108"/>
              </a:xfrm>
              <a:custGeom>
                <a:avLst/>
                <a:gdLst>
                  <a:gd name="T0" fmla="*/ 4 w 26"/>
                  <a:gd name="T1" fmla="*/ 0 h 31"/>
                  <a:gd name="T2" fmla="*/ 26 w 26"/>
                  <a:gd name="T3" fmla="*/ 17 h 31"/>
                  <a:gd name="T4" fmla="*/ 22 w 26"/>
                  <a:gd name="T5" fmla="*/ 31 h 31"/>
                  <a:gd name="T6" fmla="*/ 0 w 26"/>
                  <a:gd name="T7" fmla="*/ 14 h 31"/>
                  <a:gd name="T8" fmla="*/ 4 w 26"/>
                  <a:gd name="T9" fmla="*/ 0 h 31"/>
                </a:gdLst>
                <a:ahLst/>
                <a:cxnLst>
                  <a:cxn ang="0">
                    <a:pos x="T0" y="T1"/>
                  </a:cxn>
                  <a:cxn ang="0">
                    <a:pos x="T2" y="T3"/>
                  </a:cxn>
                  <a:cxn ang="0">
                    <a:pos x="T4" y="T5"/>
                  </a:cxn>
                  <a:cxn ang="0">
                    <a:pos x="T6" y="T7"/>
                  </a:cxn>
                  <a:cxn ang="0">
                    <a:pos x="T8" y="T9"/>
                  </a:cxn>
                </a:cxnLst>
                <a:rect l="0" t="0" r="r" b="b"/>
                <a:pathLst>
                  <a:path w="26" h="31">
                    <a:moveTo>
                      <a:pt x="4" y="0"/>
                    </a:moveTo>
                    <a:lnTo>
                      <a:pt x="26" y="17"/>
                    </a:lnTo>
                    <a:lnTo>
                      <a:pt x="22" y="31"/>
                    </a:lnTo>
                    <a:lnTo>
                      <a:pt x="0" y="14"/>
                    </a:lnTo>
                    <a:lnTo>
                      <a:pt x="4"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18" name="Freeform 102">
                <a:extLst>
                  <a:ext uri="{FF2B5EF4-FFF2-40B4-BE49-F238E27FC236}">
                    <a16:creationId xmlns:a16="http://schemas.microsoft.com/office/drawing/2014/main" id="{7D433339-0B43-409E-A012-91B5F298B700}"/>
                  </a:ext>
                </a:extLst>
              </p:cNvPr>
              <p:cNvSpPr>
                <a:spLocks/>
              </p:cNvSpPr>
              <p:nvPr/>
            </p:nvSpPr>
            <p:spPr bwMode="auto">
              <a:xfrm>
                <a:off x="3631" y="2047"/>
                <a:ext cx="77" cy="109"/>
              </a:xfrm>
              <a:custGeom>
                <a:avLst/>
                <a:gdLst>
                  <a:gd name="T0" fmla="*/ 0 w 22"/>
                  <a:gd name="T1" fmla="*/ 0 h 31"/>
                  <a:gd name="T2" fmla="*/ 22 w 22"/>
                  <a:gd name="T3" fmla="*/ 17 h 31"/>
                  <a:gd name="T4" fmla="*/ 22 w 22"/>
                  <a:gd name="T5" fmla="*/ 31 h 31"/>
                  <a:gd name="T6" fmla="*/ 0 w 22"/>
                  <a:gd name="T7" fmla="*/ 14 h 31"/>
                  <a:gd name="T8" fmla="*/ 0 w 22"/>
                  <a:gd name="T9" fmla="*/ 0 h 31"/>
                </a:gdLst>
                <a:ahLst/>
                <a:cxnLst>
                  <a:cxn ang="0">
                    <a:pos x="T0" y="T1"/>
                  </a:cxn>
                  <a:cxn ang="0">
                    <a:pos x="T2" y="T3"/>
                  </a:cxn>
                  <a:cxn ang="0">
                    <a:pos x="T4" y="T5"/>
                  </a:cxn>
                  <a:cxn ang="0">
                    <a:pos x="T6" y="T7"/>
                  </a:cxn>
                  <a:cxn ang="0">
                    <a:pos x="T8" y="T9"/>
                  </a:cxn>
                </a:cxnLst>
                <a:rect l="0" t="0" r="r" b="b"/>
                <a:pathLst>
                  <a:path w="22" h="31">
                    <a:moveTo>
                      <a:pt x="0" y="0"/>
                    </a:moveTo>
                    <a:lnTo>
                      <a:pt x="22" y="17"/>
                    </a:lnTo>
                    <a:lnTo>
                      <a:pt x="22" y="31"/>
                    </a:lnTo>
                    <a:lnTo>
                      <a:pt x="0" y="14"/>
                    </a:lnTo>
                    <a:lnTo>
                      <a:pt x="0"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 name="Freeform 103">
                <a:extLst>
                  <a:ext uri="{FF2B5EF4-FFF2-40B4-BE49-F238E27FC236}">
                    <a16:creationId xmlns:a16="http://schemas.microsoft.com/office/drawing/2014/main" id="{9F1C2EAE-4BCB-4A3B-B025-5F681FED6B23}"/>
                  </a:ext>
                </a:extLst>
              </p:cNvPr>
              <p:cNvSpPr>
                <a:spLocks/>
              </p:cNvSpPr>
              <p:nvPr/>
            </p:nvSpPr>
            <p:spPr bwMode="auto">
              <a:xfrm>
                <a:off x="3631" y="2047"/>
                <a:ext cx="77" cy="109"/>
              </a:xfrm>
              <a:custGeom>
                <a:avLst/>
                <a:gdLst>
                  <a:gd name="T0" fmla="*/ 0 w 22"/>
                  <a:gd name="T1" fmla="*/ 0 h 31"/>
                  <a:gd name="T2" fmla="*/ 22 w 22"/>
                  <a:gd name="T3" fmla="*/ 17 h 31"/>
                  <a:gd name="T4" fmla="*/ 22 w 22"/>
                  <a:gd name="T5" fmla="*/ 31 h 31"/>
                  <a:gd name="T6" fmla="*/ 0 w 22"/>
                  <a:gd name="T7" fmla="*/ 14 h 31"/>
                  <a:gd name="T8" fmla="*/ 0 w 22"/>
                  <a:gd name="T9" fmla="*/ 0 h 31"/>
                </a:gdLst>
                <a:ahLst/>
                <a:cxnLst>
                  <a:cxn ang="0">
                    <a:pos x="T0" y="T1"/>
                  </a:cxn>
                  <a:cxn ang="0">
                    <a:pos x="T2" y="T3"/>
                  </a:cxn>
                  <a:cxn ang="0">
                    <a:pos x="T4" y="T5"/>
                  </a:cxn>
                  <a:cxn ang="0">
                    <a:pos x="T6" y="T7"/>
                  </a:cxn>
                  <a:cxn ang="0">
                    <a:pos x="T8" y="T9"/>
                  </a:cxn>
                </a:cxnLst>
                <a:rect l="0" t="0" r="r" b="b"/>
                <a:pathLst>
                  <a:path w="22" h="31">
                    <a:moveTo>
                      <a:pt x="0" y="0"/>
                    </a:moveTo>
                    <a:lnTo>
                      <a:pt x="22" y="17"/>
                    </a:lnTo>
                    <a:lnTo>
                      <a:pt x="22" y="31"/>
                    </a:lnTo>
                    <a:lnTo>
                      <a:pt x="0" y="14"/>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0" name="Freeform 104">
                <a:extLst>
                  <a:ext uri="{FF2B5EF4-FFF2-40B4-BE49-F238E27FC236}">
                    <a16:creationId xmlns:a16="http://schemas.microsoft.com/office/drawing/2014/main" id="{04561FC6-F9E7-48F1-8C1B-EEF96F4C5E6F}"/>
                  </a:ext>
                </a:extLst>
              </p:cNvPr>
              <p:cNvSpPr>
                <a:spLocks/>
              </p:cNvSpPr>
              <p:nvPr/>
            </p:nvSpPr>
            <p:spPr bwMode="auto">
              <a:xfrm>
                <a:off x="3631" y="2096"/>
                <a:ext cx="91" cy="88"/>
              </a:xfrm>
              <a:custGeom>
                <a:avLst/>
                <a:gdLst>
                  <a:gd name="T0" fmla="*/ 0 w 26"/>
                  <a:gd name="T1" fmla="*/ 0 h 25"/>
                  <a:gd name="T2" fmla="*/ 22 w 26"/>
                  <a:gd name="T3" fmla="*/ 17 h 25"/>
                  <a:gd name="T4" fmla="*/ 26 w 26"/>
                  <a:gd name="T5" fmla="*/ 25 h 25"/>
                  <a:gd name="T6" fmla="*/ 4 w 26"/>
                  <a:gd name="T7" fmla="*/ 9 h 25"/>
                  <a:gd name="T8" fmla="*/ 0 w 26"/>
                  <a:gd name="T9" fmla="*/ 0 h 25"/>
                </a:gdLst>
                <a:ahLst/>
                <a:cxnLst>
                  <a:cxn ang="0">
                    <a:pos x="T0" y="T1"/>
                  </a:cxn>
                  <a:cxn ang="0">
                    <a:pos x="T2" y="T3"/>
                  </a:cxn>
                  <a:cxn ang="0">
                    <a:pos x="T4" y="T5"/>
                  </a:cxn>
                  <a:cxn ang="0">
                    <a:pos x="T6" y="T7"/>
                  </a:cxn>
                  <a:cxn ang="0">
                    <a:pos x="T8" y="T9"/>
                  </a:cxn>
                </a:cxnLst>
                <a:rect l="0" t="0" r="r" b="b"/>
                <a:pathLst>
                  <a:path w="26" h="25">
                    <a:moveTo>
                      <a:pt x="0" y="0"/>
                    </a:moveTo>
                    <a:lnTo>
                      <a:pt x="22" y="17"/>
                    </a:lnTo>
                    <a:lnTo>
                      <a:pt x="26" y="25"/>
                    </a:lnTo>
                    <a:lnTo>
                      <a:pt x="4" y="9"/>
                    </a:lnTo>
                    <a:lnTo>
                      <a:pt x="0" y="0"/>
                    </a:lnTo>
                  </a:path>
                </a:pathLst>
              </a:custGeom>
              <a:solidFill>
                <a:srgbClr val="456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1" name="Freeform 105">
                <a:extLst>
                  <a:ext uri="{FF2B5EF4-FFF2-40B4-BE49-F238E27FC236}">
                    <a16:creationId xmlns:a16="http://schemas.microsoft.com/office/drawing/2014/main" id="{07CD410C-147D-4F56-8ECE-8932BC54AC7B}"/>
                  </a:ext>
                </a:extLst>
              </p:cNvPr>
              <p:cNvSpPr>
                <a:spLocks/>
              </p:cNvSpPr>
              <p:nvPr/>
            </p:nvSpPr>
            <p:spPr bwMode="auto">
              <a:xfrm>
                <a:off x="3631" y="2096"/>
                <a:ext cx="91" cy="88"/>
              </a:xfrm>
              <a:custGeom>
                <a:avLst/>
                <a:gdLst>
                  <a:gd name="T0" fmla="*/ 0 w 26"/>
                  <a:gd name="T1" fmla="*/ 0 h 25"/>
                  <a:gd name="T2" fmla="*/ 22 w 26"/>
                  <a:gd name="T3" fmla="*/ 17 h 25"/>
                  <a:gd name="T4" fmla="*/ 26 w 26"/>
                  <a:gd name="T5" fmla="*/ 25 h 25"/>
                  <a:gd name="T6" fmla="*/ 4 w 26"/>
                  <a:gd name="T7" fmla="*/ 9 h 25"/>
                  <a:gd name="T8" fmla="*/ 0 w 26"/>
                  <a:gd name="T9" fmla="*/ 0 h 25"/>
                </a:gdLst>
                <a:ahLst/>
                <a:cxnLst>
                  <a:cxn ang="0">
                    <a:pos x="T0" y="T1"/>
                  </a:cxn>
                  <a:cxn ang="0">
                    <a:pos x="T2" y="T3"/>
                  </a:cxn>
                  <a:cxn ang="0">
                    <a:pos x="T4" y="T5"/>
                  </a:cxn>
                  <a:cxn ang="0">
                    <a:pos x="T6" y="T7"/>
                  </a:cxn>
                  <a:cxn ang="0">
                    <a:pos x="T8" y="T9"/>
                  </a:cxn>
                </a:cxnLst>
                <a:rect l="0" t="0" r="r" b="b"/>
                <a:pathLst>
                  <a:path w="26" h="25">
                    <a:moveTo>
                      <a:pt x="0" y="0"/>
                    </a:moveTo>
                    <a:lnTo>
                      <a:pt x="22" y="17"/>
                    </a:lnTo>
                    <a:lnTo>
                      <a:pt x="26" y="25"/>
                    </a:lnTo>
                    <a:lnTo>
                      <a:pt x="4" y="9"/>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2" name="Freeform 106">
                <a:extLst>
                  <a:ext uri="{FF2B5EF4-FFF2-40B4-BE49-F238E27FC236}">
                    <a16:creationId xmlns:a16="http://schemas.microsoft.com/office/drawing/2014/main" id="{AEBFAAD8-6748-4B95-8F11-7BE1582B1EC3}"/>
                  </a:ext>
                </a:extLst>
              </p:cNvPr>
              <p:cNvSpPr>
                <a:spLocks/>
              </p:cNvSpPr>
              <p:nvPr/>
            </p:nvSpPr>
            <p:spPr bwMode="auto">
              <a:xfrm>
                <a:off x="3628" y="2128"/>
                <a:ext cx="94" cy="87"/>
              </a:xfrm>
              <a:custGeom>
                <a:avLst/>
                <a:gdLst>
                  <a:gd name="T0" fmla="*/ 5 w 27"/>
                  <a:gd name="T1" fmla="*/ 0 h 25"/>
                  <a:gd name="T2" fmla="*/ 27 w 27"/>
                  <a:gd name="T3" fmla="*/ 16 h 25"/>
                  <a:gd name="T4" fmla="*/ 22 w 27"/>
                  <a:gd name="T5" fmla="*/ 25 h 25"/>
                  <a:gd name="T6" fmla="*/ 0 w 27"/>
                  <a:gd name="T7" fmla="*/ 9 h 25"/>
                  <a:gd name="T8" fmla="*/ 5 w 27"/>
                  <a:gd name="T9" fmla="*/ 0 h 25"/>
                </a:gdLst>
                <a:ahLst/>
                <a:cxnLst>
                  <a:cxn ang="0">
                    <a:pos x="T0" y="T1"/>
                  </a:cxn>
                  <a:cxn ang="0">
                    <a:pos x="T2" y="T3"/>
                  </a:cxn>
                  <a:cxn ang="0">
                    <a:pos x="T4" y="T5"/>
                  </a:cxn>
                  <a:cxn ang="0">
                    <a:pos x="T6" y="T7"/>
                  </a:cxn>
                  <a:cxn ang="0">
                    <a:pos x="T8" y="T9"/>
                  </a:cxn>
                </a:cxnLst>
                <a:rect l="0" t="0" r="r" b="b"/>
                <a:pathLst>
                  <a:path w="27" h="25">
                    <a:moveTo>
                      <a:pt x="5" y="0"/>
                    </a:moveTo>
                    <a:lnTo>
                      <a:pt x="27" y="16"/>
                    </a:lnTo>
                    <a:lnTo>
                      <a:pt x="22" y="25"/>
                    </a:lnTo>
                    <a:lnTo>
                      <a:pt x="0" y="9"/>
                    </a:lnTo>
                    <a:lnTo>
                      <a:pt x="5"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3" name="Freeform 107">
                <a:extLst>
                  <a:ext uri="{FF2B5EF4-FFF2-40B4-BE49-F238E27FC236}">
                    <a16:creationId xmlns:a16="http://schemas.microsoft.com/office/drawing/2014/main" id="{D04B378D-20D8-44DA-A4E7-BB9496E70ECD}"/>
                  </a:ext>
                </a:extLst>
              </p:cNvPr>
              <p:cNvSpPr>
                <a:spLocks/>
              </p:cNvSpPr>
              <p:nvPr/>
            </p:nvSpPr>
            <p:spPr bwMode="auto">
              <a:xfrm>
                <a:off x="3628" y="2128"/>
                <a:ext cx="94" cy="87"/>
              </a:xfrm>
              <a:custGeom>
                <a:avLst/>
                <a:gdLst>
                  <a:gd name="T0" fmla="*/ 5 w 27"/>
                  <a:gd name="T1" fmla="*/ 0 h 25"/>
                  <a:gd name="T2" fmla="*/ 27 w 27"/>
                  <a:gd name="T3" fmla="*/ 16 h 25"/>
                  <a:gd name="T4" fmla="*/ 22 w 27"/>
                  <a:gd name="T5" fmla="*/ 25 h 25"/>
                  <a:gd name="T6" fmla="*/ 0 w 27"/>
                  <a:gd name="T7" fmla="*/ 9 h 25"/>
                  <a:gd name="T8" fmla="*/ 5 w 27"/>
                  <a:gd name="T9" fmla="*/ 0 h 25"/>
                </a:gdLst>
                <a:ahLst/>
                <a:cxnLst>
                  <a:cxn ang="0">
                    <a:pos x="T0" y="T1"/>
                  </a:cxn>
                  <a:cxn ang="0">
                    <a:pos x="T2" y="T3"/>
                  </a:cxn>
                  <a:cxn ang="0">
                    <a:pos x="T4" y="T5"/>
                  </a:cxn>
                  <a:cxn ang="0">
                    <a:pos x="T6" y="T7"/>
                  </a:cxn>
                  <a:cxn ang="0">
                    <a:pos x="T8" y="T9"/>
                  </a:cxn>
                </a:cxnLst>
                <a:rect l="0" t="0" r="r" b="b"/>
                <a:pathLst>
                  <a:path w="27" h="25">
                    <a:moveTo>
                      <a:pt x="5" y="0"/>
                    </a:moveTo>
                    <a:lnTo>
                      <a:pt x="27" y="16"/>
                    </a:lnTo>
                    <a:lnTo>
                      <a:pt x="22" y="25"/>
                    </a:lnTo>
                    <a:lnTo>
                      <a:pt x="0" y="9"/>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4" name="Freeform 108">
                <a:extLst>
                  <a:ext uri="{FF2B5EF4-FFF2-40B4-BE49-F238E27FC236}">
                    <a16:creationId xmlns:a16="http://schemas.microsoft.com/office/drawing/2014/main" id="{AE53E8D7-A82E-4243-BAEB-E5BB11478B92}"/>
                  </a:ext>
                </a:extLst>
              </p:cNvPr>
              <p:cNvSpPr>
                <a:spLocks/>
              </p:cNvSpPr>
              <p:nvPr/>
            </p:nvSpPr>
            <p:spPr bwMode="auto">
              <a:xfrm>
                <a:off x="3628" y="2159"/>
                <a:ext cx="101" cy="98"/>
              </a:xfrm>
              <a:custGeom>
                <a:avLst/>
                <a:gdLst>
                  <a:gd name="T0" fmla="*/ 0 w 29"/>
                  <a:gd name="T1" fmla="*/ 0 h 28"/>
                  <a:gd name="T2" fmla="*/ 22 w 29"/>
                  <a:gd name="T3" fmla="*/ 16 h 28"/>
                  <a:gd name="T4" fmla="*/ 29 w 29"/>
                  <a:gd name="T5" fmla="*/ 28 h 28"/>
                  <a:gd name="T6" fmla="*/ 7 w 29"/>
                  <a:gd name="T7" fmla="*/ 11 h 28"/>
                  <a:gd name="T8" fmla="*/ 0 w 29"/>
                  <a:gd name="T9" fmla="*/ 0 h 28"/>
                </a:gdLst>
                <a:ahLst/>
                <a:cxnLst>
                  <a:cxn ang="0">
                    <a:pos x="T0" y="T1"/>
                  </a:cxn>
                  <a:cxn ang="0">
                    <a:pos x="T2" y="T3"/>
                  </a:cxn>
                  <a:cxn ang="0">
                    <a:pos x="T4" y="T5"/>
                  </a:cxn>
                  <a:cxn ang="0">
                    <a:pos x="T6" y="T7"/>
                  </a:cxn>
                  <a:cxn ang="0">
                    <a:pos x="T8" y="T9"/>
                  </a:cxn>
                </a:cxnLst>
                <a:rect l="0" t="0" r="r" b="b"/>
                <a:pathLst>
                  <a:path w="29" h="28">
                    <a:moveTo>
                      <a:pt x="0" y="0"/>
                    </a:moveTo>
                    <a:lnTo>
                      <a:pt x="22" y="16"/>
                    </a:lnTo>
                    <a:lnTo>
                      <a:pt x="29" y="28"/>
                    </a:lnTo>
                    <a:lnTo>
                      <a:pt x="7" y="11"/>
                    </a:lnTo>
                    <a:lnTo>
                      <a:pt x="0" y="0"/>
                    </a:lnTo>
                  </a:path>
                </a:pathLst>
              </a:custGeom>
              <a:solidFill>
                <a:srgbClr val="475E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5" name="Freeform 109">
                <a:extLst>
                  <a:ext uri="{FF2B5EF4-FFF2-40B4-BE49-F238E27FC236}">
                    <a16:creationId xmlns:a16="http://schemas.microsoft.com/office/drawing/2014/main" id="{0DAB3E23-8215-4F25-AE19-3A874E8E1B60}"/>
                  </a:ext>
                </a:extLst>
              </p:cNvPr>
              <p:cNvSpPr>
                <a:spLocks/>
              </p:cNvSpPr>
              <p:nvPr/>
            </p:nvSpPr>
            <p:spPr bwMode="auto">
              <a:xfrm>
                <a:off x="3628" y="2159"/>
                <a:ext cx="101" cy="98"/>
              </a:xfrm>
              <a:custGeom>
                <a:avLst/>
                <a:gdLst>
                  <a:gd name="T0" fmla="*/ 0 w 29"/>
                  <a:gd name="T1" fmla="*/ 0 h 28"/>
                  <a:gd name="T2" fmla="*/ 22 w 29"/>
                  <a:gd name="T3" fmla="*/ 16 h 28"/>
                  <a:gd name="T4" fmla="*/ 29 w 29"/>
                  <a:gd name="T5" fmla="*/ 28 h 28"/>
                  <a:gd name="T6" fmla="*/ 7 w 29"/>
                  <a:gd name="T7" fmla="*/ 11 h 28"/>
                  <a:gd name="T8" fmla="*/ 0 w 29"/>
                  <a:gd name="T9" fmla="*/ 0 h 28"/>
                </a:gdLst>
                <a:ahLst/>
                <a:cxnLst>
                  <a:cxn ang="0">
                    <a:pos x="T0" y="T1"/>
                  </a:cxn>
                  <a:cxn ang="0">
                    <a:pos x="T2" y="T3"/>
                  </a:cxn>
                  <a:cxn ang="0">
                    <a:pos x="T4" y="T5"/>
                  </a:cxn>
                  <a:cxn ang="0">
                    <a:pos x="T6" y="T7"/>
                  </a:cxn>
                  <a:cxn ang="0">
                    <a:pos x="T8" y="T9"/>
                  </a:cxn>
                </a:cxnLst>
                <a:rect l="0" t="0" r="r" b="b"/>
                <a:pathLst>
                  <a:path w="29" h="28">
                    <a:moveTo>
                      <a:pt x="0" y="0"/>
                    </a:moveTo>
                    <a:lnTo>
                      <a:pt x="22" y="16"/>
                    </a:lnTo>
                    <a:lnTo>
                      <a:pt x="29" y="28"/>
                    </a:lnTo>
                    <a:lnTo>
                      <a:pt x="7" y="11"/>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6" name="Freeform 110">
                <a:extLst>
                  <a:ext uri="{FF2B5EF4-FFF2-40B4-BE49-F238E27FC236}">
                    <a16:creationId xmlns:a16="http://schemas.microsoft.com/office/drawing/2014/main" id="{4E2D933A-4315-47CB-8F73-5AE6D369872E}"/>
                  </a:ext>
                </a:extLst>
              </p:cNvPr>
              <p:cNvSpPr>
                <a:spLocks/>
              </p:cNvSpPr>
              <p:nvPr/>
            </p:nvSpPr>
            <p:spPr bwMode="auto">
              <a:xfrm>
                <a:off x="3635" y="2198"/>
                <a:ext cx="94" cy="104"/>
              </a:xfrm>
              <a:custGeom>
                <a:avLst/>
                <a:gdLst>
                  <a:gd name="T0" fmla="*/ 5 w 27"/>
                  <a:gd name="T1" fmla="*/ 0 h 30"/>
                  <a:gd name="T2" fmla="*/ 27 w 27"/>
                  <a:gd name="T3" fmla="*/ 17 h 30"/>
                  <a:gd name="T4" fmla="*/ 22 w 27"/>
                  <a:gd name="T5" fmla="*/ 30 h 30"/>
                  <a:gd name="T6" fmla="*/ 0 w 27"/>
                  <a:gd name="T7" fmla="*/ 13 h 30"/>
                  <a:gd name="T8" fmla="*/ 5 w 27"/>
                  <a:gd name="T9" fmla="*/ 0 h 30"/>
                </a:gdLst>
                <a:ahLst/>
                <a:cxnLst>
                  <a:cxn ang="0">
                    <a:pos x="T0" y="T1"/>
                  </a:cxn>
                  <a:cxn ang="0">
                    <a:pos x="T2" y="T3"/>
                  </a:cxn>
                  <a:cxn ang="0">
                    <a:pos x="T4" y="T5"/>
                  </a:cxn>
                  <a:cxn ang="0">
                    <a:pos x="T6" y="T7"/>
                  </a:cxn>
                  <a:cxn ang="0">
                    <a:pos x="T8" y="T9"/>
                  </a:cxn>
                </a:cxnLst>
                <a:rect l="0" t="0" r="r" b="b"/>
                <a:pathLst>
                  <a:path w="27" h="30">
                    <a:moveTo>
                      <a:pt x="5" y="0"/>
                    </a:moveTo>
                    <a:lnTo>
                      <a:pt x="27" y="17"/>
                    </a:lnTo>
                    <a:lnTo>
                      <a:pt x="22" y="30"/>
                    </a:lnTo>
                    <a:lnTo>
                      <a:pt x="0" y="13"/>
                    </a:lnTo>
                    <a:lnTo>
                      <a:pt x="5"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7" name="Freeform 111">
                <a:extLst>
                  <a:ext uri="{FF2B5EF4-FFF2-40B4-BE49-F238E27FC236}">
                    <a16:creationId xmlns:a16="http://schemas.microsoft.com/office/drawing/2014/main" id="{186E4DBC-2626-43E1-B57E-83C74ECE4EB8}"/>
                  </a:ext>
                </a:extLst>
              </p:cNvPr>
              <p:cNvSpPr>
                <a:spLocks/>
              </p:cNvSpPr>
              <p:nvPr/>
            </p:nvSpPr>
            <p:spPr bwMode="auto">
              <a:xfrm>
                <a:off x="3635" y="2198"/>
                <a:ext cx="94" cy="104"/>
              </a:xfrm>
              <a:custGeom>
                <a:avLst/>
                <a:gdLst>
                  <a:gd name="T0" fmla="*/ 5 w 27"/>
                  <a:gd name="T1" fmla="*/ 0 h 30"/>
                  <a:gd name="T2" fmla="*/ 27 w 27"/>
                  <a:gd name="T3" fmla="*/ 17 h 30"/>
                  <a:gd name="T4" fmla="*/ 22 w 27"/>
                  <a:gd name="T5" fmla="*/ 30 h 30"/>
                  <a:gd name="T6" fmla="*/ 0 w 27"/>
                  <a:gd name="T7" fmla="*/ 13 h 30"/>
                  <a:gd name="T8" fmla="*/ 5 w 27"/>
                  <a:gd name="T9" fmla="*/ 0 h 30"/>
                </a:gdLst>
                <a:ahLst/>
                <a:cxnLst>
                  <a:cxn ang="0">
                    <a:pos x="T0" y="T1"/>
                  </a:cxn>
                  <a:cxn ang="0">
                    <a:pos x="T2" y="T3"/>
                  </a:cxn>
                  <a:cxn ang="0">
                    <a:pos x="T4" y="T5"/>
                  </a:cxn>
                  <a:cxn ang="0">
                    <a:pos x="T6" y="T7"/>
                  </a:cxn>
                  <a:cxn ang="0">
                    <a:pos x="T8" y="T9"/>
                  </a:cxn>
                </a:cxnLst>
                <a:rect l="0" t="0" r="r" b="b"/>
                <a:pathLst>
                  <a:path w="27" h="30">
                    <a:moveTo>
                      <a:pt x="5" y="0"/>
                    </a:moveTo>
                    <a:lnTo>
                      <a:pt x="27" y="17"/>
                    </a:lnTo>
                    <a:lnTo>
                      <a:pt x="22" y="30"/>
                    </a:lnTo>
                    <a:lnTo>
                      <a:pt x="0" y="13"/>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28" name="Freeform 112">
                <a:extLst>
                  <a:ext uri="{FF2B5EF4-FFF2-40B4-BE49-F238E27FC236}">
                    <a16:creationId xmlns:a16="http://schemas.microsoft.com/office/drawing/2014/main" id="{72C27154-9242-4ED2-AF15-580F89513297}"/>
                  </a:ext>
                </a:extLst>
              </p:cNvPr>
              <p:cNvSpPr>
                <a:spLocks/>
              </p:cNvSpPr>
              <p:nvPr/>
            </p:nvSpPr>
            <p:spPr bwMode="auto">
              <a:xfrm>
                <a:off x="3499" y="2198"/>
                <a:ext cx="101" cy="63"/>
              </a:xfrm>
              <a:custGeom>
                <a:avLst/>
                <a:gdLst>
                  <a:gd name="T0" fmla="*/ 7 w 29"/>
                  <a:gd name="T1" fmla="*/ 2 h 18"/>
                  <a:gd name="T2" fmla="*/ 29 w 29"/>
                  <a:gd name="T3" fmla="*/ 18 h 18"/>
                  <a:gd name="T4" fmla="*/ 22 w 29"/>
                  <a:gd name="T5" fmla="*/ 17 h 18"/>
                  <a:gd name="T6" fmla="*/ 0 w 29"/>
                  <a:gd name="T7" fmla="*/ 0 h 18"/>
                  <a:gd name="T8" fmla="*/ 7 w 29"/>
                  <a:gd name="T9" fmla="*/ 2 h 18"/>
                </a:gdLst>
                <a:ahLst/>
                <a:cxnLst>
                  <a:cxn ang="0">
                    <a:pos x="T0" y="T1"/>
                  </a:cxn>
                  <a:cxn ang="0">
                    <a:pos x="T2" y="T3"/>
                  </a:cxn>
                  <a:cxn ang="0">
                    <a:pos x="T4" y="T5"/>
                  </a:cxn>
                  <a:cxn ang="0">
                    <a:pos x="T6" y="T7"/>
                  </a:cxn>
                  <a:cxn ang="0">
                    <a:pos x="T8" y="T9"/>
                  </a:cxn>
                </a:cxnLst>
                <a:rect l="0" t="0" r="r" b="b"/>
                <a:pathLst>
                  <a:path w="29" h="18">
                    <a:moveTo>
                      <a:pt x="7" y="2"/>
                    </a:moveTo>
                    <a:lnTo>
                      <a:pt x="29" y="18"/>
                    </a:lnTo>
                    <a:lnTo>
                      <a:pt x="22" y="17"/>
                    </a:lnTo>
                    <a:lnTo>
                      <a:pt x="0" y="0"/>
                    </a:lnTo>
                    <a:lnTo>
                      <a:pt x="7" y="2"/>
                    </a:lnTo>
                  </a:path>
                </a:pathLst>
              </a:custGeom>
              <a:solidFill>
                <a:srgbClr val="485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29" name="Freeform 113">
                <a:extLst>
                  <a:ext uri="{FF2B5EF4-FFF2-40B4-BE49-F238E27FC236}">
                    <a16:creationId xmlns:a16="http://schemas.microsoft.com/office/drawing/2014/main" id="{E398ECA6-8209-4445-82BD-DD7BA9E25597}"/>
                  </a:ext>
                </a:extLst>
              </p:cNvPr>
              <p:cNvSpPr>
                <a:spLocks/>
              </p:cNvSpPr>
              <p:nvPr/>
            </p:nvSpPr>
            <p:spPr bwMode="auto">
              <a:xfrm>
                <a:off x="3499" y="2198"/>
                <a:ext cx="101" cy="63"/>
              </a:xfrm>
              <a:custGeom>
                <a:avLst/>
                <a:gdLst>
                  <a:gd name="T0" fmla="*/ 7 w 29"/>
                  <a:gd name="T1" fmla="*/ 2 h 18"/>
                  <a:gd name="T2" fmla="*/ 29 w 29"/>
                  <a:gd name="T3" fmla="*/ 18 h 18"/>
                  <a:gd name="T4" fmla="*/ 22 w 29"/>
                  <a:gd name="T5" fmla="*/ 17 h 18"/>
                  <a:gd name="T6" fmla="*/ 0 w 29"/>
                  <a:gd name="T7" fmla="*/ 0 h 18"/>
                  <a:gd name="T8" fmla="*/ 7 w 29"/>
                  <a:gd name="T9" fmla="*/ 2 h 18"/>
                </a:gdLst>
                <a:ahLst/>
                <a:cxnLst>
                  <a:cxn ang="0">
                    <a:pos x="T0" y="T1"/>
                  </a:cxn>
                  <a:cxn ang="0">
                    <a:pos x="T2" y="T3"/>
                  </a:cxn>
                  <a:cxn ang="0">
                    <a:pos x="T4" y="T5"/>
                  </a:cxn>
                  <a:cxn ang="0">
                    <a:pos x="T6" y="T7"/>
                  </a:cxn>
                  <a:cxn ang="0">
                    <a:pos x="T8" y="T9"/>
                  </a:cxn>
                </a:cxnLst>
                <a:rect l="0" t="0" r="r" b="b"/>
                <a:pathLst>
                  <a:path w="29" h="18">
                    <a:moveTo>
                      <a:pt x="7" y="2"/>
                    </a:moveTo>
                    <a:lnTo>
                      <a:pt x="29" y="18"/>
                    </a:lnTo>
                    <a:lnTo>
                      <a:pt x="22" y="17"/>
                    </a:lnTo>
                    <a:lnTo>
                      <a:pt x="0" y="0"/>
                    </a:lnTo>
                    <a:lnTo>
                      <a:pt x="7" y="2"/>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0" name="Freeform 114">
                <a:extLst>
                  <a:ext uri="{FF2B5EF4-FFF2-40B4-BE49-F238E27FC236}">
                    <a16:creationId xmlns:a16="http://schemas.microsoft.com/office/drawing/2014/main" id="{7AB510D8-16E6-43CE-9076-11AF3AD3A942}"/>
                  </a:ext>
                </a:extLst>
              </p:cNvPr>
              <p:cNvSpPr>
                <a:spLocks/>
              </p:cNvSpPr>
              <p:nvPr/>
            </p:nvSpPr>
            <p:spPr bwMode="auto">
              <a:xfrm>
                <a:off x="3481" y="2198"/>
                <a:ext cx="95" cy="87"/>
              </a:xfrm>
              <a:custGeom>
                <a:avLst/>
                <a:gdLst>
                  <a:gd name="T0" fmla="*/ 5 w 27"/>
                  <a:gd name="T1" fmla="*/ 0 h 25"/>
                  <a:gd name="T2" fmla="*/ 27 w 27"/>
                  <a:gd name="T3" fmla="*/ 17 h 25"/>
                  <a:gd name="T4" fmla="*/ 22 w 27"/>
                  <a:gd name="T5" fmla="*/ 25 h 25"/>
                  <a:gd name="T6" fmla="*/ 0 w 27"/>
                  <a:gd name="T7" fmla="*/ 9 h 25"/>
                  <a:gd name="T8" fmla="*/ 5 w 27"/>
                  <a:gd name="T9" fmla="*/ 0 h 25"/>
                </a:gdLst>
                <a:ahLst/>
                <a:cxnLst>
                  <a:cxn ang="0">
                    <a:pos x="T0" y="T1"/>
                  </a:cxn>
                  <a:cxn ang="0">
                    <a:pos x="T2" y="T3"/>
                  </a:cxn>
                  <a:cxn ang="0">
                    <a:pos x="T4" y="T5"/>
                  </a:cxn>
                  <a:cxn ang="0">
                    <a:pos x="T6" y="T7"/>
                  </a:cxn>
                  <a:cxn ang="0">
                    <a:pos x="T8" y="T9"/>
                  </a:cxn>
                </a:cxnLst>
                <a:rect l="0" t="0" r="r" b="b"/>
                <a:pathLst>
                  <a:path w="27" h="25">
                    <a:moveTo>
                      <a:pt x="5" y="0"/>
                    </a:moveTo>
                    <a:lnTo>
                      <a:pt x="27" y="17"/>
                    </a:lnTo>
                    <a:lnTo>
                      <a:pt x="22" y="25"/>
                    </a:lnTo>
                    <a:lnTo>
                      <a:pt x="0" y="9"/>
                    </a:lnTo>
                    <a:lnTo>
                      <a:pt x="5"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1" name="Freeform 115">
                <a:extLst>
                  <a:ext uri="{FF2B5EF4-FFF2-40B4-BE49-F238E27FC236}">
                    <a16:creationId xmlns:a16="http://schemas.microsoft.com/office/drawing/2014/main" id="{6D37AA7B-7884-4A06-B31D-5DC2ACDF92FA}"/>
                  </a:ext>
                </a:extLst>
              </p:cNvPr>
              <p:cNvSpPr>
                <a:spLocks/>
              </p:cNvSpPr>
              <p:nvPr/>
            </p:nvSpPr>
            <p:spPr bwMode="auto">
              <a:xfrm>
                <a:off x="3481" y="2198"/>
                <a:ext cx="95" cy="87"/>
              </a:xfrm>
              <a:custGeom>
                <a:avLst/>
                <a:gdLst>
                  <a:gd name="T0" fmla="*/ 5 w 27"/>
                  <a:gd name="T1" fmla="*/ 0 h 25"/>
                  <a:gd name="T2" fmla="*/ 27 w 27"/>
                  <a:gd name="T3" fmla="*/ 17 h 25"/>
                  <a:gd name="T4" fmla="*/ 22 w 27"/>
                  <a:gd name="T5" fmla="*/ 25 h 25"/>
                  <a:gd name="T6" fmla="*/ 0 w 27"/>
                  <a:gd name="T7" fmla="*/ 9 h 25"/>
                  <a:gd name="T8" fmla="*/ 5 w 27"/>
                  <a:gd name="T9" fmla="*/ 0 h 25"/>
                </a:gdLst>
                <a:ahLst/>
                <a:cxnLst>
                  <a:cxn ang="0">
                    <a:pos x="T0" y="T1"/>
                  </a:cxn>
                  <a:cxn ang="0">
                    <a:pos x="T2" y="T3"/>
                  </a:cxn>
                  <a:cxn ang="0">
                    <a:pos x="T4" y="T5"/>
                  </a:cxn>
                  <a:cxn ang="0">
                    <a:pos x="T6" y="T7"/>
                  </a:cxn>
                  <a:cxn ang="0">
                    <a:pos x="T8" y="T9"/>
                  </a:cxn>
                </a:cxnLst>
                <a:rect l="0" t="0" r="r" b="b"/>
                <a:pathLst>
                  <a:path w="27" h="25">
                    <a:moveTo>
                      <a:pt x="5" y="0"/>
                    </a:moveTo>
                    <a:lnTo>
                      <a:pt x="27" y="17"/>
                    </a:lnTo>
                    <a:lnTo>
                      <a:pt x="22" y="25"/>
                    </a:lnTo>
                    <a:lnTo>
                      <a:pt x="0" y="9"/>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2" name="Freeform 116">
                <a:extLst>
                  <a:ext uri="{FF2B5EF4-FFF2-40B4-BE49-F238E27FC236}">
                    <a16:creationId xmlns:a16="http://schemas.microsoft.com/office/drawing/2014/main" id="{B3838AB3-B64D-4E9E-9834-1D76955E3128}"/>
                  </a:ext>
                </a:extLst>
              </p:cNvPr>
              <p:cNvSpPr>
                <a:spLocks/>
              </p:cNvSpPr>
              <p:nvPr/>
            </p:nvSpPr>
            <p:spPr bwMode="auto">
              <a:xfrm>
                <a:off x="3555" y="2243"/>
                <a:ext cx="157" cy="80"/>
              </a:xfrm>
              <a:custGeom>
                <a:avLst/>
                <a:gdLst>
                  <a:gd name="T0" fmla="*/ 23 w 45"/>
                  <a:gd name="T1" fmla="*/ 0 h 23"/>
                  <a:gd name="T2" fmla="*/ 45 w 45"/>
                  <a:gd name="T3" fmla="*/ 17 h 23"/>
                  <a:gd name="T4" fmla="*/ 22 w 45"/>
                  <a:gd name="T5" fmla="*/ 23 h 23"/>
                  <a:gd name="T6" fmla="*/ 0 w 45"/>
                  <a:gd name="T7" fmla="*/ 6 h 23"/>
                  <a:gd name="T8" fmla="*/ 23 w 45"/>
                  <a:gd name="T9" fmla="*/ 0 h 23"/>
                </a:gdLst>
                <a:ahLst/>
                <a:cxnLst>
                  <a:cxn ang="0">
                    <a:pos x="T0" y="T1"/>
                  </a:cxn>
                  <a:cxn ang="0">
                    <a:pos x="T2" y="T3"/>
                  </a:cxn>
                  <a:cxn ang="0">
                    <a:pos x="T4" y="T5"/>
                  </a:cxn>
                  <a:cxn ang="0">
                    <a:pos x="T6" y="T7"/>
                  </a:cxn>
                  <a:cxn ang="0">
                    <a:pos x="T8" y="T9"/>
                  </a:cxn>
                </a:cxnLst>
                <a:rect l="0" t="0" r="r" b="b"/>
                <a:pathLst>
                  <a:path w="45" h="23">
                    <a:moveTo>
                      <a:pt x="23" y="0"/>
                    </a:moveTo>
                    <a:lnTo>
                      <a:pt x="45" y="17"/>
                    </a:lnTo>
                    <a:lnTo>
                      <a:pt x="22" y="23"/>
                    </a:lnTo>
                    <a:lnTo>
                      <a:pt x="0" y="6"/>
                    </a:lnTo>
                    <a:lnTo>
                      <a:pt x="23" y="0"/>
                    </a:lnTo>
                  </a:path>
                </a:pathLst>
              </a:custGeom>
              <a:solidFill>
                <a:srgbClr val="2E71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3" name="Freeform 117">
                <a:extLst>
                  <a:ext uri="{FF2B5EF4-FFF2-40B4-BE49-F238E27FC236}">
                    <a16:creationId xmlns:a16="http://schemas.microsoft.com/office/drawing/2014/main" id="{2213252A-E9F7-4F09-8E4E-3C885D0BA25A}"/>
                  </a:ext>
                </a:extLst>
              </p:cNvPr>
              <p:cNvSpPr>
                <a:spLocks/>
              </p:cNvSpPr>
              <p:nvPr/>
            </p:nvSpPr>
            <p:spPr bwMode="auto">
              <a:xfrm>
                <a:off x="3555" y="2243"/>
                <a:ext cx="157" cy="80"/>
              </a:xfrm>
              <a:custGeom>
                <a:avLst/>
                <a:gdLst>
                  <a:gd name="T0" fmla="*/ 23 w 45"/>
                  <a:gd name="T1" fmla="*/ 0 h 23"/>
                  <a:gd name="T2" fmla="*/ 45 w 45"/>
                  <a:gd name="T3" fmla="*/ 17 h 23"/>
                  <a:gd name="T4" fmla="*/ 22 w 45"/>
                  <a:gd name="T5" fmla="*/ 23 h 23"/>
                  <a:gd name="T6" fmla="*/ 0 w 45"/>
                  <a:gd name="T7" fmla="*/ 6 h 23"/>
                  <a:gd name="T8" fmla="*/ 23 w 45"/>
                  <a:gd name="T9" fmla="*/ 0 h 23"/>
                </a:gdLst>
                <a:ahLst/>
                <a:cxnLst>
                  <a:cxn ang="0">
                    <a:pos x="T0" y="T1"/>
                  </a:cxn>
                  <a:cxn ang="0">
                    <a:pos x="T2" y="T3"/>
                  </a:cxn>
                  <a:cxn ang="0">
                    <a:pos x="T4" y="T5"/>
                  </a:cxn>
                  <a:cxn ang="0">
                    <a:pos x="T6" y="T7"/>
                  </a:cxn>
                  <a:cxn ang="0">
                    <a:pos x="T8" y="T9"/>
                  </a:cxn>
                </a:cxnLst>
                <a:rect l="0" t="0" r="r" b="b"/>
                <a:pathLst>
                  <a:path w="45" h="23">
                    <a:moveTo>
                      <a:pt x="23" y="0"/>
                    </a:moveTo>
                    <a:lnTo>
                      <a:pt x="45" y="17"/>
                    </a:lnTo>
                    <a:lnTo>
                      <a:pt x="22" y="23"/>
                    </a:lnTo>
                    <a:lnTo>
                      <a:pt x="0" y="6"/>
                    </a:lnTo>
                    <a:lnTo>
                      <a:pt x="23"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4" name="Freeform 118">
                <a:extLst>
                  <a:ext uri="{FF2B5EF4-FFF2-40B4-BE49-F238E27FC236}">
                    <a16:creationId xmlns:a16="http://schemas.microsoft.com/office/drawing/2014/main" id="{F1D0CC5A-338A-4B58-A331-A5808E1EA8AF}"/>
                  </a:ext>
                </a:extLst>
              </p:cNvPr>
              <p:cNvSpPr>
                <a:spLocks/>
              </p:cNvSpPr>
              <p:nvPr/>
            </p:nvSpPr>
            <p:spPr bwMode="auto">
              <a:xfrm>
                <a:off x="3443" y="2229"/>
                <a:ext cx="115" cy="77"/>
              </a:xfrm>
              <a:custGeom>
                <a:avLst/>
                <a:gdLst>
                  <a:gd name="T0" fmla="*/ 11 w 33"/>
                  <a:gd name="T1" fmla="*/ 0 h 22"/>
                  <a:gd name="T2" fmla="*/ 33 w 33"/>
                  <a:gd name="T3" fmla="*/ 16 h 22"/>
                  <a:gd name="T4" fmla="*/ 23 w 33"/>
                  <a:gd name="T5" fmla="*/ 22 h 22"/>
                  <a:gd name="T6" fmla="*/ 0 w 33"/>
                  <a:gd name="T7" fmla="*/ 5 h 22"/>
                  <a:gd name="T8" fmla="*/ 11 w 33"/>
                  <a:gd name="T9" fmla="*/ 0 h 22"/>
                </a:gdLst>
                <a:ahLst/>
                <a:cxnLst>
                  <a:cxn ang="0">
                    <a:pos x="T0" y="T1"/>
                  </a:cxn>
                  <a:cxn ang="0">
                    <a:pos x="T2" y="T3"/>
                  </a:cxn>
                  <a:cxn ang="0">
                    <a:pos x="T4" y="T5"/>
                  </a:cxn>
                  <a:cxn ang="0">
                    <a:pos x="T6" y="T7"/>
                  </a:cxn>
                  <a:cxn ang="0">
                    <a:pos x="T8" y="T9"/>
                  </a:cxn>
                </a:cxnLst>
                <a:rect l="0" t="0" r="r" b="b"/>
                <a:pathLst>
                  <a:path w="33" h="22">
                    <a:moveTo>
                      <a:pt x="11" y="0"/>
                    </a:moveTo>
                    <a:lnTo>
                      <a:pt x="33" y="16"/>
                    </a:lnTo>
                    <a:lnTo>
                      <a:pt x="23" y="22"/>
                    </a:lnTo>
                    <a:lnTo>
                      <a:pt x="0" y="5"/>
                    </a:lnTo>
                    <a:lnTo>
                      <a:pt x="11" y="0"/>
                    </a:lnTo>
                  </a:path>
                </a:pathLst>
              </a:custGeom>
              <a:solidFill>
                <a:srgbClr val="147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5" name="Freeform 119">
                <a:extLst>
                  <a:ext uri="{FF2B5EF4-FFF2-40B4-BE49-F238E27FC236}">
                    <a16:creationId xmlns:a16="http://schemas.microsoft.com/office/drawing/2014/main" id="{EE00731E-922B-4BE0-83F8-22E8826544D0}"/>
                  </a:ext>
                </a:extLst>
              </p:cNvPr>
              <p:cNvSpPr>
                <a:spLocks/>
              </p:cNvSpPr>
              <p:nvPr/>
            </p:nvSpPr>
            <p:spPr bwMode="auto">
              <a:xfrm>
                <a:off x="3443" y="2229"/>
                <a:ext cx="115" cy="77"/>
              </a:xfrm>
              <a:custGeom>
                <a:avLst/>
                <a:gdLst>
                  <a:gd name="T0" fmla="*/ 11 w 33"/>
                  <a:gd name="T1" fmla="*/ 0 h 22"/>
                  <a:gd name="T2" fmla="*/ 33 w 33"/>
                  <a:gd name="T3" fmla="*/ 16 h 22"/>
                  <a:gd name="T4" fmla="*/ 23 w 33"/>
                  <a:gd name="T5" fmla="*/ 22 h 22"/>
                  <a:gd name="T6" fmla="*/ 0 w 33"/>
                  <a:gd name="T7" fmla="*/ 5 h 22"/>
                  <a:gd name="T8" fmla="*/ 11 w 33"/>
                  <a:gd name="T9" fmla="*/ 0 h 22"/>
                </a:gdLst>
                <a:ahLst/>
                <a:cxnLst>
                  <a:cxn ang="0">
                    <a:pos x="T0" y="T1"/>
                  </a:cxn>
                  <a:cxn ang="0">
                    <a:pos x="T2" y="T3"/>
                  </a:cxn>
                  <a:cxn ang="0">
                    <a:pos x="T4" y="T5"/>
                  </a:cxn>
                  <a:cxn ang="0">
                    <a:pos x="T6" y="T7"/>
                  </a:cxn>
                  <a:cxn ang="0">
                    <a:pos x="T8" y="T9"/>
                  </a:cxn>
                </a:cxnLst>
                <a:rect l="0" t="0" r="r" b="b"/>
                <a:pathLst>
                  <a:path w="33" h="22">
                    <a:moveTo>
                      <a:pt x="11" y="0"/>
                    </a:moveTo>
                    <a:lnTo>
                      <a:pt x="33" y="16"/>
                    </a:lnTo>
                    <a:lnTo>
                      <a:pt x="23" y="22"/>
                    </a:lnTo>
                    <a:lnTo>
                      <a:pt x="0" y="5"/>
                    </a:lnTo>
                    <a:lnTo>
                      <a:pt x="1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6" name="Freeform 120">
                <a:extLst>
                  <a:ext uri="{FF2B5EF4-FFF2-40B4-BE49-F238E27FC236}">
                    <a16:creationId xmlns:a16="http://schemas.microsoft.com/office/drawing/2014/main" id="{B7E70851-9A9A-4E12-8F81-606DE589711F}"/>
                  </a:ext>
                </a:extLst>
              </p:cNvPr>
              <p:cNvSpPr>
                <a:spLocks/>
              </p:cNvSpPr>
              <p:nvPr/>
            </p:nvSpPr>
            <p:spPr bwMode="auto">
              <a:xfrm>
                <a:off x="3422" y="2247"/>
                <a:ext cx="101" cy="83"/>
              </a:xfrm>
              <a:custGeom>
                <a:avLst/>
                <a:gdLst>
                  <a:gd name="T0" fmla="*/ 6 w 29"/>
                  <a:gd name="T1" fmla="*/ 0 h 24"/>
                  <a:gd name="T2" fmla="*/ 29 w 29"/>
                  <a:gd name="T3" fmla="*/ 17 h 24"/>
                  <a:gd name="T4" fmla="*/ 22 w 29"/>
                  <a:gd name="T5" fmla="*/ 24 h 24"/>
                  <a:gd name="T6" fmla="*/ 0 w 29"/>
                  <a:gd name="T7" fmla="*/ 7 h 24"/>
                  <a:gd name="T8" fmla="*/ 6 w 29"/>
                  <a:gd name="T9" fmla="*/ 0 h 24"/>
                </a:gdLst>
                <a:ahLst/>
                <a:cxnLst>
                  <a:cxn ang="0">
                    <a:pos x="T0" y="T1"/>
                  </a:cxn>
                  <a:cxn ang="0">
                    <a:pos x="T2" y="T3"/>
                  </a:cxn>
                  <a:cxn ang="0">
                    <a:pos x="T4" y="T5"/>
                  </a:cxn>
                  <a:cxn ang="0">
                    <a:pos x="T6" y="T7"/>
                  </a:cxn>
                  <a:cxn ang="0">
                    <a:pos x="T8" y="T9"/>
                  </a:cxn>
                </a:cxnLst>
                <a:rect l="0" t="0" r="r" b="b"/>
                <a:pathLst>
                  <a:path w="29" h="24">
                    <a:moveTo>
                      <a:pt x="6" y="0"/>
                    </a:moveTo>
                    <a:lnTo>
                      <a:pt x="29" y="17"/>
                    </a:lnTo>
                    <a:lnTo>
                      <a:pt x="22" y="24"/>
                    </a:lnTo>
                    <a:lnTo>
                      <a:pt x="0" y="7"/>
                    </a:lnTo>
                    <a:lnTo>
                      <a:pt x="6"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7" name="Freeform 121">
                <a:extLst>
                  <a:ext uri="{FF2B5EF4-FFF2-40B4-BE49-F238E27FC236}">
                    <a16:creationId xmlns:a16="http://schemas.microsoft.com/office/drawing/2014/main" id="{C1C9DE08-FEBE-495A-AB80-4F8698C790E1}"/>
                  </a:ext>
                </a:extLst>
              </p:cNvPr>
              <p:cNvSpPr>
                <a:spLocks/>
              </p:cNvSpPr>
              <p:nvPr/>
            </p:nvSpPr>
            <p:spPr bwMode="auto">
              <a:xfrm>
                <a:off x="3422" y="2247"/>
                <a:ext cx="101" cy="83"/>
              </a:xfrm>
              <a:custGeom>
                <a:avLst/>
                <a:gdLst>
                  <a:gd name="T0" fmla="*/ 6 w 29"/>
                  <a:gd name="T1" fmla="*/ 0 h 24"/>
                  <a:gd name="T2" fmla="*/ 29 w 29"/>
                  <a:gd name="T3" fmla="*/ 17 h 24"/>
                  <a:gd name="T4" fmla="*/ 22 w 29"/>
                  <a:gd name="T5" fmla="*/ 24 h 24"/>
                  <a:gd name="T6" fmla="*/ 0 w 29"/>
                  <a:gd name="T7" fmla="*/ 7 h 24"/>
                  <a:gd name="T8" fmla="*/ 6 w 29"/>
                  <a:gd name="T9" fmla="*/ 0 h 24"/>
                </a:gdLst>
                <a:ahLst/>
                <a:cxnLst>
                  <a:cxn ang="0">
                    <a:pos x="T0" y="T1"/>
                  </a:cxn>
                  <a:cxn ang="0">
                    <a:pos x="T2" y="T3"/>
                  </a:cxn>
                  <a:cxn ang="0">
                    <a:pos x="T4" y="T5"/>
                  </a:cxn>
                  <a:cxn ang="0">
                    <a:pos x="T6" y="T7"/>
                  </a:cxn>
                  <a:cxn ang="0">
                    <a:pos x="T8" y="T9"/>
                  </a:cxn>
                </a:cxnLst>
                <a:rect l="0" t="0" r="r" b="b"/>
                <a:pathLst>
                  <a:path w="29" h="24">
                    <a:moveTo>
                      <a:pt x="6" y="0"/>
                    </a:moveTo>
                    <a:lnTo>
                      <a:pt x="29" y="17"/>
                    </a:lnTo>
                    <a:lnTo>
                      <a:pt x="22" y="24"/>
                    </a:lnTo>
                    <a:lnTo>
                      <a:pt x="0" y="7"/>
                    </a:lnTo>
                    <a:lnTo>
                      <a:pt x="6"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38" name="Freeform 122">
                <a:extLst>
                  <a:ext uri="{FF2B5EF4-FFF2-40B4-BE49-F238E27FC236}">
                    <a16:creationId xmlns:a16="http://schemas.microsoft.com/office/drawing/2014/main" id="{AF6B57AF-2416-49CD-A8AD-97F8A381208F}"/>
                  </a:ext>
                </a:extLst>
              </p:cNvPr>
              <p:cNvSpPr>
                <a:spLocks/>
              </p:cNvSpPr>
              <p:nvPr/>
            </p:nvSpPr>
            <p:spPr bwMode="auto">
              <a:xfrm>
                <a:off x="3359" y="2271"/>
                <a:ext cx="140" cy="70"/>
              </a:xfrm>
              <a:custGeom>
                <a:avLst/>
                <a:gdLst>
                  <a:gd name="T0" fmla="*/ 18 w 40"/>
                  <a:gd name="T1" fmla="*/ 0 h 20"/>
                  <a:gd name="T2" fmla="*/ 40 w 40"/>
                  <a:gd name="T3" fmla="*/ 17 h 20"/>
                  <a:gd name="T4" fmla="*/ 22 w 40"/>
                  <a:gd name="T5" fmla="*/ 20 h 20"/>
                  <a:gd name="T6" fmla="*/ 0 w 40"/>
                  <a:gd name="T7" fmla="*/ 3 h 20"/>
                  <a:gd name="T8" fmla="*/ 18 w 40"/>
                  <a:gd name="T9" fmla="*/ 0 h 20"/>
                </a:gdLst>
                <a:ahLst/>
                <a:cxnLst>
                  <a:cxn ang="0">
                    <a:pos x="T0" y="T1"/>
                  </a:cxn>
                  <a:cxn ang="0">
                    <a:pos x="T2" y="T3"/>
                  </a:cxn>
                  <a:cxn ang="0">
                    <a:pos x="T4" y="T5"/>
                  </a:cxn>
                  <a:cxn ang="0">
                    <a:pos x="T6" y="T7"/>
                  </a:cxn>
                  <a:cxn ang="0">
                    <a:pos x="T8" y="T9"/>
                  </a:cxn>
                </a:cxnLst>
                <a:rect l="0" t="0" r="r" b="b"/>
                <a:pathLst>
                  <a:path w="40" h="20">
                    <a:moveTo>
                      <a:pt x="18" y="0"/>
                    </a:moveTo>
                    <a:lnTo>
                      <a:pt x="40" y="17"/>
                    </a:lnTo>
                    <a:lnTo>
                      <a:pt x="22" y="20"/>
                    </a:lnTo>
                    <a:lnTo>
                      <a:pt x="0" y="3"/>
                    </a:lnTo>
                    <a:lnTo>
                      <a:pt x="18" y="0"/>
                    </a:lnTo>
                  </a:path>
                </a:pathLst>
              </a:custGeom>
              <a:solidFill>
                <a:srgbClr val="336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39" name="Freeform 123">
                <a:extLst>
                  <a:ext uri="{FF2B5EF4-FFF2-40B4-BE49-F238E27FC236}">
                    <a16:creationId xmlns:a16="http://schemas.microsoft.com/office/drawing/2014/main" id="{E6FBDC2F-34BF-448E-9D76-53311563EBE2}"/>
                  </a:ext>
                </a:extLst>
              </p:cNvPr>
              <p:cNvSpPr>
                <a:spLocks/>
              </p:cNvSpPr>
              <p:nvPr/>
            </p:nvSpPr>
            <p:spPr bwMode="auto">
              <a:xfrm>
                <a:off x="3359" y="2271"/>
                <a:ext cx="140" cy="70"/>
              </a:xfrm>
              <a:custGeom>
                <a:avLst/>
                <a:gdLst>
                  <a:gd name="T0" fmla="*/ 18 w 40"/>
                  <a:gd name="T1" fmla="*/ 0 h 20"/>
                  <a:gd name="T2" fmla="*/ 40 w 40"/>
                  <a:gd name="T3" fmla="*/ 17 h 20"/>
                  <a:gd name="T4" fmla="*/ 22 w 40"/>
                  <a:gd name="T5" fmla="*/ 20 h 20"/>
                  <a:gd name="T6" fmla="*/ 0 w 40"/>
                  <a:gd name="T7" fmla="*/ 3 h 20"/>
                  <a:gd name="T8" fmla="*/ 18 w 40"/>
                  <a:gd name="T9" fmla="*/ 0 h 20"/>
                </a:gdLst>
                <a:ahLst/>
                <a:cxnLst>
                  <a:cxn ang="0">
                    <a:pos x="T0" y="T1"/>
                  </a:cxn>
                  <a:cxn ang="0">
                    <a:pos x="T2" y="T3"/>
                  </a:cxn>
                  <a:cxn ang="0">
                    <a:pos x="T4" y="T5"/>
                  </a:cxn>
                  <a:cxn ang="0">
                    <a:pos x="T6" y="T7"/>
                  </a:cxn>
                  <a:cxn ang="0">
                    <a:pos x="T8" y="T9"/>
                  </a:cxn>
                </a:cxnLst>
                <a:rect l="0" t="0" r="r" b="b"/>
                <a:pathLst>
                  <a:path w="40" h="20">
                    <a:moveTo>
                      <a:pt x="18" y="0"/>
                    </a:moveTo>
                    <a:lnTo>
                      <a:pt x="40" y="17"/>
                    </a:lnTo>
                    <a:lnTo>
                      <a:pt x="22" y="20"/>
                    </a:lnTo>
                    <a:lnTo>
                      <a:pt x="0" y="3"/>
                    </a:lnTo>
                    <a:lnTo>
                      <a:pt x="18"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0" name="Freeform 124">
                <a:extLst>
                  <a:ext uri="{FF2B5EF4-FFF2-40B4-BE49-F238E27FC236}">
                    <a16:creationId xmlns:a16="http://schemas.microsoft.com/office/drawing/2014/main" id="{ADA70119-6284-40BD-8AA5-6FDC92A47C09}"/>
                  </a:ext>
                </a:extLst>
              </p:cNvPr>
              <p:cNvSpPr>
                <a:spLocks/>
              </p:cNvSpPr>
              <p:nvPr/>
            </p:nvSpPr>
            <p:spPr bwMode="auto">
              <a:xfrm>
                <a:off x="3331" y="2281"/>
                <a:ext cx="105" cy="84"/>
              </a:xfrm>
              <a:custGeom>
                <a:avLst/>
                <a:gdLst>
                  <a:gd name="T0" fmla="*/ 8 w 30"/>
                  <a:gd name="T1" fmla="*/ 0 h 24"/>
                  <a:gd name="T2" fmla="*/ 30 w 30"/>
                  <a:gd name="T3" fmla="*/ 17 h 24"/>
                  <a:gd name="T4" fmla="*/ 22 w 30"/>
                  <a:gd name="T5" fmla="*/ 24 h 24"/>
                  <a:gd name="T6" fmla="*/ 0 w 30"/>
                  <a:gd name="T7" fmla="*/ 7 h 24"/>
                  <a:gd name="T8" fmla="*/ 8 w 30"/>
                  <a:gd name="T9" fmla="*/ 0 h 24"/>
                </a:gdLst>
                <a:ahLst/>
                <a:cxnLst>
                  <a:cxn ang="0">
                    <a:pos x="T0" y="T1"/>
                  </a:cxn>
                  <a:cxn ang="0">
                    <a:pos x="T2" y="T3"/>
                  </a:cxn>
                  <a:cxn ang="0">
                    <a:pos x="T4" y="T5"/>
                  </a:cxn>
                  <a:cxn ang="0">
                    <a:pos x="T6" y="T7"/>
                  </a:cxn>
                  <a:cxn ang="0">
                    <a:pos x="T8" y="T9"/>
                  </a:cxn>
                </a:cxnLst>
                <a:rect l="0" t="0" r="r" b="b"/>
                <a:pathLst>
                  <a:path w="30" h="24">
                    <a:moveTo>
                      <a:pt x="8" y="0"/>
                    </a:moveTo>
                    <a:lnTo>
                      <a:pt x="30" y="17"/>
                    </a:lnTo>
                    <a:lnTo>
                      <a:pt x="22" y="24"/>
                    </a:lnTo>
                    <a:lnTo>
                      <a:pt x="0" y="7"/>
                    </a:lnTo>
                    <a:lnTo>
                      <a:pt x="8"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1" name="Freeform 125">
                <a:extLst>
                  <a:ext uri="{FF2B5EF4-FFF2-40B4-BE49-F238E27FC236}">
                    <a16:creationId xmlns:a16="http://schemas.microsoft.com/office/drawing/2014/main" id="{2A240051-0994-45CD-8145-6DF15C8E0FD6}"/>
                  </a:ext>
                </a:extLst>
              </p:cNvPr>
              <p:cNvSpPr>
                <a:spLocks/>
              </p:cNvSpPr>
              <p:nvPr/>
            </p:nvSpPr>
            <p:spPr bwMode="auto">
              <a:xfrm>
                <a:off x="3331" y="2281"/>
                <a:ext cx="105" cy="84"/>
              </a:xfrm>
              <a:custGeom>
                <a:avLst/>
                <a:gdLst>
                  <a:gd name="T0" fmla="*/ 8 w 30"/>
                  <a:gd name="T1" fmla="*/ 0 h 24"/>
                  <a:gd name="T2" fmla="*/ 30 w 30"/>
                  <a:gd name="T3" fmla="*/ 17 h 24"/>
                  <a:gd name="T4" fmla="*/ 22 w 30"/>
                  <a:gd name="T5" fmla="*/ 24 h 24"/>
                  <a:gd name="T6" fmla="*/ 0 w 30"/>
                  <a:gd name="T7" fmla="*/ 7 h 24"/>
                  <a:gd name="T8" fmla="*/ 8 w 30"/>
                  <a:gd name="T9" fmla="*/ 0 h 24"/>
                </a:gdLst>
                <a:ahLst/>
                <a:cxnLst>
                  <a:cxn ang="0">
                    <a:pos x="T0" y="T1"/>
                  </a:cxn>
                  <a:cxn ang="0">
                    <a:pos x="T2" y="T3"/>
                  </a:cxn>
                  <a:cxn ang="0">
                    <a:pos x="T4" y="T5"/>
                  </a:cxn>
                  <a:cxn ang="0">
                    <a:pos x="T6" y="T7"/>
                  </a:cxn>
                  <a:cxn ang="0">
                    <a:pos x="T8" y="T9"/>
                  </a:cxn>
                </a:cxnLst>
                <a:rect l="0" t="0" r="r" b="b"/>
                <a:pathLst>
                  <a:path w="30" h="24">
                    <a:moveTo>
                      <a:pt x="8" y="0"/>
                    </a:moveTo>
                    <a:lnTo>
                      <a:pt x="30" y="17"/>
                    </a:lnTo>
                    <a:lnTo>
                      <a:pt x="22" y="24"/>
                    </a:lnTo>
                    <a:lnTo>
                      <a:pt x="0" y="7"/>
                    </a:lnTo>
                    <a:lnTo>
                      <a:pt x="8"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2" name="Freeform 126">
                <a:extLst>
                  <a:ext uri="{FF2B5EF4-FFF2-40B4-BE49-F238E27FC236}">
                    <a16:creationId xmlns:a16="http://schemas.microsoft.com/office/drawing/2014/main" id="{42D5CCF6-63A2-408F-80EB-CB3122347CCF}"/>
                  </a:ext>
                </a:extLst>
              </p:cNvPr>
              <p:cNvSpPr>
                <a:spLocks/>
              </p:cNvSpPr>
              <p:nvPr/>
            </p:nvSpPr>
            <p:spPr bwMode="auto">
              <a:xfrm>
                <a:off x="3293" y="2306"/>
                <a:ext cx="115" cy="73"/>
              </a:xfrm>
              <a:custGeom>
                <a:avLst/>
                <a:gdLst>
                  <a:gd name="T0" fmla="*/ 11 w 33"/>
                  <a:gd name="T1" fmla="*/ 0 h 21"/>
                  <a:gd name="T2" fmla="*/ 33 w 33"/>
                  <a:gd name="T3" fmla="*/ 17 h 21"/>
                  <a:gd name="T4" fmla="*/ 22 w 33"/>
                  <a:gd name="T5" fmla="*/ 21 h 21"/>
                  <a:gd name="T6" fmla="*/ 0 w 33"/>
                  <a:gd name="T7" fmla="*/ 4 h 21"/>
                  <a:gd name="T8" fmla="*/ 11 w 33"/>
                  <a:gd name="T9" fmla="*/ 0 h 21"/>
                </a:gdLst>
                <a:ahLst/>
                <a:cxnLst>
                  <a:cxn ang="0">
                    <a:pos x="T0" y="T1"/>
                  </a:cxn>
                  <a:cxn ang="0">
                    <a:pos x="T2" y="T3"/>
                  </a:cxn>
                  <a:cxn ang="0">
                    <a:pos x="T4" y="T5"/>
                  </a:cxn>
                  <a:cxn ang="0">
                    <a:pos x="T6" y="T7"/>
                  </a:cxn>
                  <a:cxn ang="0">
                    <a:pos x="T8" y="T9"/>
                  </a:cxn>
                </a:cxnLst>
                <a:rect l="0" t="0" r="r" b="b"/>
                <a:pathLst>
                  <a:path w="33" h="21">
                    <a:moveTo>
                      <a:pt x="11" y="0"/>
                    </a:moveTo>
                    <a:lnTo>
                      <a:pt x="33" y="17"/>
                    </a:lnTo>
                    <a:lnTo>
                      <a:pt x="22" y="21"/>
                    </a:lnTo>
                    <a:lnTo>
                      <a:pt x="0" y="4"/>
                    </a:lnTo>
                    <a:lnTo>
                      <a:pt x="11" y="0"/>
                    </a:lnTo>
                  </a:path>
                </a:pathLst>
              </a:custGeom>
              <a:solidFill>
                <a:srgbClr val="2275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3" name="Freeform 127">
                <a:extLst>
                  <a:ext uri="{FF2B5EF4-FFF2-40B4-BE49-F238E27FC236}">
                    <a16:creationId xmlns:a16="http://schemas.microsoft.com/office/drawing/2014/main" id="{5E7D066D-91D4-4E79-99D0-DFE00B34B226}"/>
                  </a:ext>
                </a:extLst>
              </p:cNvPr>
              <p:cNvSpPr>
                <a:spLocks/>
              </p:cNvSpPr>
              <p:nvPr/>
            </p:nvSpPr>
            <p:spPr bwMode="auto">
              <a:xfrm>
                <a:off x="3293" y="2306"/>
                <a:ext cx="115" cy="73"/>
              </a:xfrm>
              <a:custGeom>
                <a:avLst/>
                <a:gdLst>
                  <a:gd name="T0" fmla="*/ 11 w 33"/>
                  <a:gd name="T1" fmla="*/ 0 h 21"/>
                  <a:gd name="T2" fmla="*/ 33 w 33"/>
                  <a:gd name="T3" fmla="*/ 17 h 21"/>
                  <a:gd name="T4" fmla="*/ 22 w 33"/>
                  <a:gd name="T5" fmla="*/ 21 h 21"/>
                  <a:gd name="T6" fmla="*/ 0 w 33"/>
                  <a:gd name="T7" fmla="*/ 4 h 21"/>
                  <a:gd name="T8" fmla="*/ 11 w 33"/>
                  <a:gd name="T9" fmla="*/ 0 h 21"/>
                </a:gdLst>
                <a:ahLst/>
                <a:cxnLst>
                  <a:cxn ang="0">
                    <a:pos x="T0" y="T1"/>
                  </a:cxn>
                  <a:cxn ang="0">
                    <a:pos x="T2" y="T3"/>
                  </a:cxn>
                  <a:cxn ang="0">
                    <a:pos x="T4" y="T5"/>
                  </a:cxn>
                  <a:cxn ang="0">
                    <a:pos x="T6" y="T7"/>
                  </a:cxn>
                  <a:cxn ang="0">
                    <a:pos x="T8" y="T9"/>
                  </a:cxn>
                </a:cxnLst>
                <a:rect l="0" t="0" r="r" b="b"/>
                <a:pathLst>
                  <a:path w="33" h="21">
                    <a:moveTo>
                      <a:pt x="11" y="0"/>
                    </a:moveTo>
                    <a:lnTo>
                      <a:pt x="33" y="17"/>
                    </a:lnTo>
                    <a:lnTo>
                      <a:pt x="22" y="21"/>
                    </a:lnTo>
                    <a:lnTo>
                      <a:pt x="0" y="4"/>
                    </a:lnTo>
                    <a:lnTo>
                      <a:pt x="1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4" name="Freeform 128">
                <a:extLst>
                  <a:ext uri="{FF2B5EF4-FFF2-40B4-BE49-F238E27FC236}">
                    <a16:creationId xmlns:a16="http://schemas.microsoft.com/office/drawing/2014/main" id="{E6052DC3-CDD3-442E-99BD-5889D6AD6E90}"/>
                  </a:ext>
                </a:extLst>
              </p:cNvPr>
              <p:cNvSpPr>
                <a:spLocks/>
              </p:cNvSpPr>
              <p:nvPr/>
            </p:nvSpPr>
            <p:spPr bwMode="auto">
              <a:xfrm>
                <a:off x="3293" y="2320"/>
                <a:ext cx="77" cy="91"/>
              </a:xfrm>
              <a:custGeom>
                <a:avLst/>
                <a:gdLst>
                  <a:gd name="T0" fmla="*/ 0 w 22"/>
                  <a:gd name="T1" fmla="*/ 0 h 26"/>
                  <a:gd name="T2" fmla="*/ 22 w 22"/>
                  <a:gd name="T3" fmla="*/ 17 h 26"/>
                  <a:gd name="T4" fmla="*/ 22 w 22"/>
                  <a:gd name="T5" fmla="*/ 26 h 26"/>
                  <a:gd name="T6" fmla="*/ 0 w 22"/>
                  <a:gd name="T7" fmla="*/ 9 h 26"/>
                  <a:gd name="T8" fmla="*/ 0 w 22"/>
                  <a:gd name="T9" fmla="*/ 0 h 26"/>
                </a:gdLst>
                <a:ahLst/>
                <a:cxnLst>
                  <a:cxn ang="0">
                    <a:pos x="T0" y="T1"/>
                  </a:cxn>
                  <a:cxn ang="0">
                    <a:pos x="T2" y="T3"/>
                  </a:cxn>
                  <a:cxn ang="0">
                    <a:pos x="T4" y="T5"/>
                  </a:cxn>
                  <a:cxn ang="0">
                    <a:pos x="T6" y="T7"/>
                  </a:cxn>
                  <a:cxn ang="0">
                    <a:pos x="T8" y="T9"/>
                  </a:cxn>
                </a:cxnLst>
                <a:rect l="0" t="0" r="r" b="b"/>
                <a:pathLst>
                  <a:path w="22" h="26">
                    <a:moveTo>
                      <a:pt x="0" y="0"/>
                    </a:moveTo>
                    <a:lnTo>
                      <a:pt x="22" y="17"/>
                    </a:lnTo>
                    <a:lnTo>
                      <a:pt x="22" y="26"/>
                    </a:lnTo>
                    <a:lnTo>
                      <a:pt x="0" y="9"/>
                    </a:lnTo>
                    <a:lnTo>
                      <a:pt x="0"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5" name="Freeform 129">
                <a:extLst>
                  <a:ext uri="{FF2B5EF4-FFF2-40B4-BE49-F238E27FC236}">
                    <a16:creationId xmlns:a16="http://schemas.microsoft.com/office/drawing/2014/main" id="{96CA0727-6CAA-4620-A26A-FDF5E784BCAF}"/>
                  </a:ext>
                </a:extLst>
              </p:cNvPr>
              <p:cNvSpPr>
                <a:spLocks/>
              </p:cNvSpPr>
              <p:nvPr/>
            </p:nvSpPr>
            <p:spPr bwMode="auto">
              <a:xfrm>
                <a:off x="3293" y="2320"/>
                <a:ext cx="77" cy="91"/>
              </a:xfrm>
              <a:custGeom>
                <a:avLst/>
                <a:gdLst>
                  <a:gd name="T0" fmla="*/ 0 w 22"/>
                  <a:gd name="T1" fmla="*/ 0 h 26"/>
                  <a:gd name="T2" fmla="*/ 22 w 22"/>
                  <a:gd name="T3" fmla="*/ 17 h 26"/>
                  <a:gd name="T4" fmla="*/ 22 w 22"/>
                  <a:gd name="T5" fmla="*/ 26 h 26"/>
                  <a:gd name="T6" fmla="*/ 0 w 22"/>
                  <a:gd name="T7" fmla="*/ 9 h 26"/>
                  <a:gd name="T8" fmla="*/ 0 w 22"/>
                  <a:gd name="T9" fmla="*/ 0 h 26"/>
                </a:gdLst>
                <a:ahLst/>
                <a:cxnLst>
                  <a:cxn ang="0">
                    <a:pos x="T0" y="T1"/>
                  </a:cxn>
                  <a:cxn ang="0">
                    <a:pos x="T2" y="T3"/>
                  </a:cxn>
                  <a:cxn ang="0">
                    <a:pos x="T4" y="T5"/>
                  </a:cxn>
                  <a:cxn ang="0">
                    <a:pos x="T6" y="T7"/>
                  </a:cxn>
                  <a:cxn ang="0">
                    <a:pos x="T8" y="T9"/>
                  </a:cxn>
                </a:cxnLst>
                <a:rect l="0" t="0" r="r" b="b"/>
                <a:pathLst>
                  <a:path w="22" h="26">
                    <a:moveTo>
                      <a:pt x="0" y="0"/>
                    </a:moveTo>
                    <a:lnTo>
                      <a:pt x="22" y="17"/>
                    </a:lnTo>
                    <a:lnTo>
                      <a:pt x="22" y="26"/>
                    </a:lnTo>
                    <a:lnTo>
                      <a:pt x="0" y="9"/>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6" name="Freeform 130">
                <a:extLst>
                  <a:ext uri="{FF2B5EF4-FFF2-40B4-BE49-F238E27FC236}">
                    <a16:creationId xmlns:a16="http://schemas.microsoft.com/office/drawing/2014/main" id="{0A522752-E2BF-4FFC-86C0-2318974C5445}"/>
                  </a:ext>
                </a:extLst>
              </p:cNvPr>
              <p:cNvSpPr>
                <a:spLocks/>
              </p:cNvSpPr>
              <p:nvPr/>
            </p:nvSpPr>
            <p:spPr bwMode="auto">
              <a:xfrm>
                <a:off x="3258" y="2351"/>
                <a:ext cx="112" cy="63"/>
              </a:xfrm>
              <a:custGeom>
                <a:avLst/>
                <a:gdLst>
                  <a:gd name="T0" fmla="*/ 10 w 32"/>
                  <a:gd name="T1" fmla="*/ 0 h 18"/>
                  <a:gd name="T2" fmla="*/ 32 w 32"/>
                  <a:gd name="T3" fmla="*/ 17 h 18"/>
                  <a:gd name="T4" fmla="*/ 22 w 32"/>
                  <a:gd name="T5" fmla="*/ 18 h 18"/>
                  <a:gd name="T6" fmla="*/ 0 w 32"/>
                  <a:gd name="T7" fmla="*/ 1 h 18"/>
                  <a:gd name="T8" fmla="*/ 10 w 32"/>
                  <a:gd name="T9" fmla="*/ 0 h 18"/>
                </a:gdLst>
                <a:ahLst/>
                <a:cxnLst>
                  <a:cxn ang="0">
                    <a:pos x="T0" y="T1"/>
                  </a:cxn>
                  <a:cxn ang="0">
                    <a:pos x="T2" y="T3"/>
                  </a:cxn>
                  <a:cxn ang="0">
                    <a:pos x="T4" y="T5"/>
                  </a:cxn>
                  <a:cxn ang="0">
                    <a:pos x="T6" y="T7"/>
                  </a:cxn>
                  <a:cxn ang="0">
                    <a:pos x="T8" y="T9"/>
                  </a:cxn>
                </a:cxnLst>
                <a:rect l="0" t="0" r="r" b="b"/>
                <a:pathLst>
                  <a:path w="32" h="18">
                    <a:moveTo>
                      <a:pt x="10" y="0"/>
                    </a:moveTo>
                    <a:lnTo>
                      <a:pt x="32" y="17"/>
                    </a:lnTo>
                    <a:lnTo>
                      <a:pt x="22" y="18"/>
                    </a:lnTo>
                    <a:lnTo>
                      <a:pt x="0" y="1"/>
                    </a:lnTo>
                    <a:lnTo>
                      <a:pt x="10" y="0"/>
                    </a:lnTo>
                  </a:path>
                </a:pathLst>
              </a:custGeom>
              <a:solidFill>
                <a:srgbClr val="3A6C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7" name="Freeform 131">
                <a:extLst>
                  <a:ext uri="{FF2B5EF4-FFF2-40B4-BE49-F238E27FC236}">
                    <a16:creationId xmlns:a16="http://schemas.microsoft.com/office/drawing/2014/main" id="{51A74094-5F8B-44DD-AFFC-BE719B8ED971}"/>
                  </a:ext>
                </a:extLst>
              </p:cNvPr>
              <p:cNvSpPr>
                <a:spLocks/>
              </p:cNvSpPr>
              <p:nvPr/>
            </p:nvSpPr>
            <p:spPr bwMode="auto">
              <a:xfrm>
                <a:off x="3258" y="2351"/>
                <a:ext cx="112" cy="63"/>
              </a:xfrm>
              <a:custGeom>
                <a:avLst/>
                <a:gdLst>
                  <a:gd name="T0" fmla="*/ 10 w 32"/>
                  <a:gd name="T1" fmla="*/ 0 h 18"/>
                  <a:gd name="T2" fmla="*/ 32 w 32"/>
                  <a:gd name="T3" fmla="*/ 17 h 18"/>
                  <a:gd name="T4" fmla="*/ 22 w 32"/>
                  <a:gd name="T5" fmla="*/ 18 h 18"/>
                  <a:gd name="T6" fmla="*/ 0 w 32"/>
                  <a:gd name="T7" fmla="*/ 1 h 18"/>
                  <a:gd name="T8" fmla="*/ 10 w 32"/>
                  <a:gd name="T9" fmla="*/ 0 h 18"/>
                </a:gdLst>
                <a:ahLst/>
                <a:cxnLst>
                  <a:cxn ang="0">
                    <a:pos x="T0" y="T1"/>
                  </a:cxn>
                  <a:cxn ang="0">
                    <a:pos x="T2" y="T3"/>
                  </a:cxn>
                  <a:cxn ang="0">
                    <a:pos x="T4" y="T5"/>
                  </a:cxn>
                  <a:cxn ang="0">
                    <a:pos x="T6" y="T7"/>
                  </a:cxn>
                  <a:cxn ang="0">
                    <a:pos x="T8" y="T9"/>
                  </a:cxn>
                </a:cxnLst>
                <a:rect l="0" t="0" r="r" b="b"/>
                <a:pathLst>
                  <a:path w="32" h="18">
                    <a:moveTo>
                      <a:pt x="10" y="0"/>
                    </a:moveTo>
                    <a:lnTo>
                      <a:pt x="32" y="17"/>
                    </a:lnTo>
                    <a:lnTo>
                      <a:pt x="22" y="18"/>
                    </a:lnTo>
                    <a:lnTo>
                      <a:pt x="0" y="1"/>
                    </a:lnTo>
                    <a:lnTo>
                      <a:pt x="1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48" name="Freeform 132">
                <a:extLst>
                  <a:ext uri="{FF2B5EF4-FFF2-40B4-BE49-F238E27FC236}">
                    <a16:creationId xmlns:a16="http://schemas.microsoft.com/office/drawing/2014/main" id="{FA41B940-5604-4C32-ADEE-A66D99179CEB}"/>
                  </a:ext>
                </a:extLst>
              </p:cNvPr>
              <p:cNvSpPr>
                <a:spLocks/>
              </p:cNvSpPr>
              <p:nvPr/>
            </p:nvSpPr>
            <p:spPr bwMode="auto">
              <a:xfrm>
                <a:off x="3212" y="2355"/>
                <a:ext cx="123" cy="105"/>
              </a:xfrm>
              <a:custGeom>
                <a:avLst/>
                <a:gdLst>
                  <a:gd name="T0" fmla="*/ 13 w 35"/>
                  <a:gd name="T1" fmla="*/ 0 h 30"/>
                  <a:gd name="T2" fmla="*/ 35 w 35"/>
                  <a:gd name="T3" fmla="*/ 17 h 30"/>
                  <a:gd name="T4" fmla="*/ 22 w 35"/>
                  <a:gd name="T5" fmla="*/ 30 h 30"/>
                  <a:gd name="T6" fmla="*/ 0 w 35"/>
                  <a:gd name="T7" fmla="*/ 14 h 30"/>
                  <a:gd name="T8" fmla="*/ 13 w 35"/>
                  <a:gd name="T9" fmla="*/ 0 h 30"/>
                </a:gdLst>
                <a:ahLst/>
                <a:cxnLst>
                  <a:cxn ang="0">
                    <a:pos x="T0" y="T1"/>
                  </a:cxn>
                  <a:cxn ang="0">
                    <a:pos x="T2" y="T3"/>
                  </a:cxn>
                  <a:cxn ang="0">
                    <a:pos x="T4" y="T5"/>
                  </a:cxn>
                  <a:cxn ang="0">
                    <a:pos x="T6" y="T7"/>
                  </a:cxn>
                  <a:cxn ang="0">
                    <a:pos x="T8" y="T9"/>
                  </a:cxn>
                </a:cxnLst>
                <a:rect l="0" t="0" r="r" b="b"/>
                <a:pathLst>
                  <a:path w="35" h="30">
                    <a:moveTo>
                      <a:pt x="13" y="0"/>
                    </a:moveTo>
                    <a:lnTo>
                      <a:pt x="35" y="17"/>
                    </a:lnTo>
                    <a:lnTo>
                      <a:pt x="22" y="30"/>
                    </a:lnTo>
                    <a:lnTo>
                      <a:pt x="0" y="14"/>
                    </a:lnTo>
                    <a:lnTo>
                      <a:pt x="13"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49" name="Freeform 133">
                <a:extLst>
                  <a:ext uri="{FF2B5EF4-FFF2-40B4-BE49-F238E27FC236}">
                    <a16:creationId xmlns:a16="http://schemas.microsoft.com/office/drawing/2014/main" id="{EC482688-4D6E-4213-8B70-97A029E5BD0B}"/>
                  </a:ext>
                </a:extLst>
              </p:cNvPr>
              <p:cNvSpPr>
                <a:spLocks/>
              </p:cNvSpPr>
              <p:nvPr/>
            </p:nvSpPr>
            <p:spPr bwMode="auto">
              <a:xfrm>
                <a:off x="3212" y="2355"/>
                <a:ext cx="123" cy="105"/>
              </a:xfrm>
              <a:custGeom>
                <a:avLst/>
                <a:gdLst>
                  <a:gd name="T0" fmla="*/ 13 w 35"/>
                  <a:gd name="T1" fmla="*/ 0 h 30"/>
                  <a:gd name="T2" fmla="*/ 35 w 35"/>
                  <a:gd name="T3" fmla="*/ 17 h 30"/>
                  <a:gd name="T4" fmla="*/ 22 w 35"/>
                  <a:gd name="T5" fmla="*/ 30 h 30"/>
                  <a:gd name="T6" fmla="*/ 0 w 35"/>
                  <a:gd name="T7" fmla="*/ 14 h 30"/>
                  <a:gd name="T8" fmla="*/ 13 w 35"/>
                  <a:gd name="T9" fmla="*/ 0 h 30"/>
                </a:gdLst>
                <a:ahLst/>
                <a:cxnLst>
                  <a:cxn ang="0">
                    <a:pos x="T0" y="T1"/>
                  </a:cxn>
                  <a:cxn ang="0">
                    <a:pos x="T2" y="T3"/>
                  </a:cxn>
                  <a:cxn ang="0">
                    <a:pos x="T4" y="T5"/>
                  </a:cxn>
                  <a:cxn ang="0">
                    <a:pos x="T6" y="T7"/>
                  </a:cxn>
                  <a:cxn ang="0">
                    <a:pos x="T8" y="T9"/>
                  </a:cxn>
                </a:cxnLst>
                <a:rect l="0" t="0" r="r" b="b"/>
                <a:pathLst>
                  <a:path w="35" h="30">
                    <a:moveTo>
                      <a:pt x="13" y="0"/>
                    </a:moveTo>
                    <a:lnTo>
                      <a:pt x="35" y="17"/>
                    </a:lnTo>
                    <a:lnTo>
                      <a:pt x="22" y="30"/>
                    </a:lnTo>
                    <a:lnTo>
                      <a:pt x="0" y="14"/>
                    </a:lnTo>
                    <a:lnTo>
                      <a:pt x="13"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50" name="Freeform 134">
                <a:extLst>
                  <a:ext uri="{FF2B5EF4-FFF2-40B4-BE49-F238E27FC236}">
                    <a16:creationId xmlns:a16="http://schemas.microsoft.com/office/drawing/2014/main" id="{915109E9-884E-4B1E-B7F6-C0154A458647}"/>
                  </a:ext>
                </a:extLst>
              </p:cNvPr>
              <p:cNvSpPr>
                <a:spLocks/>
              </p:cNvSpPr>
              <p:nvPr/>
            </p:nvSpPr>
            <p:spPr bwMode="auto">
              <a:xfrm>
                <a:off x="3195" y="2404"/>
                <a:ext cx="94" cy="63"/>
              </a:xfrm>
              <a:custGeom>
                <a:avLst/>
                <a:gdLst>
                  <a:gd name="T0" fmla="*/ 5 w 27"/>
                  <a:gd name="T1" fmla="*/ 0 h 18"/>
                  <a:gd name="T2" fmla="*/ 27 w 27"/>
                  <a:gd name="T3" fmla="*/ 16 h 18"/>
                  <a:gd name="T4" fmla="*/ 22 w 27"/>
                  <a:gd name="T5" fmla="*/ 18 h 18"/>
                  <a:gd name="T6" fmla="*/ 0 w 27"/>
                  <a:gd name="T7" fmla="*/ 1 h 18"/>
                  <a:gd name="T8" fmla="*/ 5 w 27"/>
                  <a:gd name="T9" fmla="*/ 0 h 18"/>
                </a:gdLst>
                <a:ahLst/>
                <a:cxnLst>
                  <a:cxn ang="0">
                    <a:pos x="T0" y="T1"/>
                  </a:cxn>
                  <a:cxn ang="0">
                    <a:pos x="T2" y="T3"/>
                  </a:cxn>
                  <a:cxn ang="0">
                    <a:pos x="T4" y="T5"/>
                  </a:cxn>
                  <a:cxn ang="0">
                    <a:pos x="T6" y="T7"/>
                  </a:cxn>
                  <a:cxn ang="0">
                    <a:pos x="T8" y="T9"/>
                  </a:cxn>
                </a:cxnLst>
                <a:rect l="0" t="0" r="r" b="b"/>
                <a:pathLst>
                  <a:path w="27" h="18">
                    <a:moveTo>
                      <a:pt x="5" y="0"/>
                    </a:moveTo>
                    <a:lnTo>
                      <a:pt x="27" y="16"/>
                    </a:lnTo>
                    <a:lnTo>
                      <a:pt x="22" y="18"/>
                    </a:lnTo>
                    <a:lnTo>
                      <a:pt x="0" y="1"/>
                    </a:lnTo>
                    <a:lnTo>
                      <a:pt x="5"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1" name="Freeform 135">
                <a:extLst>
                  <a:ext uri="{FF2B5EF4-FFF2-40B4-BE49-F238E27FC236}">
                    <a16:creationId xmlns:a16="http://schemas.microsoft.com/office/drawing/2014/main" id="{D7156D16-FB35-4B50-B9A1-7608DAD0948A}"/>
                  </a:ext>
                </a:extLst>
              </p:cNvPr>
              <p:cNvSpPr>
                <a:spLocks/>
              </p:cNvSpPr>
              <p:nvPr/>
            </p:nvSpPr>
            <p:spPr bwMode="auto">
              <a:xfrm>
                <a:off x="3195" y="2404"/>
                <a:ext cx="94" cy="63"/>
              </a:xfrm>
              <a:custGeom>
                <a:avLst/>
                <a:gdLst>
                  <a:gd name="T0" fmla="*/ 5 w 27"/>
                  <a:gd name="T1" fmla="*/ 0 h 18"/>
                  <a:gd name="T2" fmla="*/ 27 w 27"/>
                  <a:gd name="T3" fmla="*/ 16 h 18"/>
                  <a:gd name="T4" fmla="*/ 22 w 27"/>
                  <a:gd name="T5" fmla="*/ 18 h 18"/>
                  <a:gd name="T6" fmla="*/ 0 w 27"/>
                  <a:gd name="T7" fmla="*/ 1 h 18"/>
                  <a:gd name="T8" fmla="*/ 5 w 27"/>
                  <a:gd name="T9" fmla="*/ 0 h 18"/>
                </a:gdLst>
                <a:ahLst/>
                <a:cxnLst>
                  <a:cxn ang="0">
                    <a:pos x="T0" y="T1"/>
                  </a:cxn>
                  <a:cxn ang="0">
                    <a:pos x="T2" y="T3"/>
                  </a:cxn>
                  <a:cxn ang="0">
                    <a:pos x="T4" y="T5"/>
                  </a:cxn>
                  <a:cxn ang="0">
                    <a:pos x="T6" y="T7"/>
                  </a:cxn>
                  <a:cxn ang="0">
                    <a:pos x="T8" y="T9"/>
                  </a:cxn>
                </a:cxnLst>
                <a:rect l="0" t="0" r="r" b="b"/>
                <a:pathLst>
                  <a:path w="27" h="18">
                    <a:moveTo>
                      <a:pt x="5" y="0"/>
                    </a:moveTo>
                    <a:lnTo>
                      <a:pt x="27" y="16"/>
                    </a:lnTo>
                    <a:lnTo>
                      <a:pt x="22" y="18"/>
                    </a:lnTo>
                    <a:lnTo>
                      <a:pt x="0" y="1"/>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52" name="Freeform 136">
                <a:extLst>
                  <a:ext uri="{FF2B5EF4-FFF2-40B4-BE49-F238E27FC236}">
                    <a16:creationId xmlns:a16="http://schemas.microsoft.com/office/drawing/2014/main" id="{24FE3325-8801-42E0-BFFD-75213E4313BB}"/>
                  </a:ext>
                </a:extLst>
              </p:cNvPr>
              <p:cNvSpPr>
                <a:spLocks/>
              </p:cNvSpPr>
              <p:nvPr/>
            </p:nvSpPr>
            <p:spPr bwMode="auto">
              <a:xfrm>
                <a:off x="3164" y="2404"/>
                <a:ext cx="108" cy="63"/>
              </a:xfrm>
              <a:custGeom>
                <a:avLst/>
                <a:gdLst>
                  <a:gd name="T0" fmla="*/ 9 w 31"/>
                  <a:gd name="T1" fmla="*/ 1 h 18"/>
                  <a:gd name="T2" fmla="*/ 31 w 31"/>
                  <a:gd name="T3" fmla="*/ 18 h 18"/>
                  <a:gd name="T4" fmla="*/ 22 w 31"/>
                  <a:gd name="T5" fmla="*/ 16 h 18"/>
                  <a:gd name="T6" fmla="*/ 0 w 31"/>
                  <a:gd name="T7" fmla="*/ 0 h 18"/>
                  <a:gd name="T8" fmla="*/ 9 w 31"/>
                  <a:gd name="T9" fmla="*/ 1 h 18"/>
                </a:gdLst>
                <a:ahLst/>
                <a:cxnLst>
                  <a:cxn ang="0">
                    <a:pos x="T0" y="T1"/>
                  </a:cxn>
                  <a:cxn ang="0">
                    <a:pos x="T2" y="T3"/>
                  </a:cxn>
                  <a:cxn ang="0">
                    <a:pos x="T4" y="T5"/>
                  </a:cxn>
                  <a:cxn ang="0">
                    <a:pos x="T6" y="T7"/>
                  </a:cxn>
                  <a:cxn ang="0">
                    <a:pos x="T8" y="T9"/>
                  </a:cxn>
                </a:cxnLst>
                <a:rect l="0" t="0" r="r" b="b"/>
                <a:pathLst>
                  <a:path w="31" h="18">
                    <a:moveTo>
                      <a:pt x="9" y="1"/>
                    </a:moveTo>
                    <a:lnTo>
                      <a:pt x="31" y="18"/>
                    </a:lnTo>
                    <a:lnTo>
                      <a:pt x="22" y="16"/>
                    </a:lnTo>
                    <a:lnTo>
                      <a:pt x="0" y="0"/>
                    </a:lnTo>
                    <a:lnTo>
                      <a:pt x="9" y="1"/>
                    </a:lnTo>
                  </a:path>
                </a:pathLst>
              </a:custGeom>
              <a:solidFill>
                <a:srgbClr val="456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3" name="Freeform 137">
                <a:extLst>
                  <a:ext uri="{FF2B5EF4-FFF2-40B4-BE49-F238E27FC236}">
                    <a16:creationId xmlns:a16="http://schemas.microsoft.com/office/drawing/2014/main" id="{47A10A1F-0A08-441D-9349-3E0A0DE80A57}"/>
                  </a:ext>
                </a:extLst>
              </p:cNvPr>
              <p:cNvSpPr>
                <a:spLocks/>
              </p:cNvSpPr>
              <p:nvPr/>
            </p:nvSpPr>
            <p:spPr bwMode="auto">
              <a:xfrm>
                <a:off x="3164" y="2404"/>
                <a:ext cx="108" cy="63"/>
              </a:xfrm>
              <a:custGeom>
                <a:avLst/>
                <a:gdLst>
                  <a:gd name="T0" fmla="*/ 9 w 31"/>
                  <a:gd name="T1" fmla="*/ 1 h 18"/>
                  <a:gd name="T2" fmla="*/ 31 w 31"/>
                  <a:gd name="T3" fmla="*/ 18 h 18"/>
                  <a:gd name="T4" fmla="*/ 22 w 31"/>
                  <a:gd name="T5" fmla="*/ 16 h 18"/>
                  <a:gd name="T6" fmla="*/ 0 w 31"/>
                  <a:gd name="T7" fmla="*/ 0 h 18"/>
                  <a:gd name="T8" fmla="*/ 9 w 31"/>
                  <a:gd name="T9" fmla="*/ 1 h 18"/>
                </a:gdLst>
                <a:ahLst/>
                <a:cxnLst>
                  <a:cxn ang="0">
                    <a:pos x="T0" y="T1"/>
                  </a:cxn>
                  <a:cxn ang="0">
                    <a:pos x="T2" y="T3"/>
                  </a:cxn>
                  <a:cxn ang="0">
                    <a:pos x="T4" y="T5"/>
                  </a:cxn>
                  <a:cxn ang="0">
                    <a:pos x="T6" y="T7"/>
                  </a:cxn>
                  <a:cxn ang="0">
                    <a:pos x="T8" y="T9"/>
                  </a:cxn>
                </a:cxnLst>
                <a:rect l="0" t="0" r="r" b="b"/>
                <a:pathLst>
                  <a:path w="31" h="18">
                    <a:moveTo>
                      <a:pt x="9" y="1"/>
                    </a:moveTo>
                    <a:lnTo>
                      <a:pt x="31" y="18"/>
                    </a:lnTo>
                    <a:lnTo>
                      <a:pt x="22" y="16"/>
                    </a:lnTo>
                    <a:lnTo>
                      <a:pt x="0" y="0"/>
                    </a:lnTo>
                    <a:lnTo>
                      <a:pt x="9" y="1"/>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54" name="Freeform 138">
                <a:extLst>
                  <a:ext uri="{FF2B5EF4-FFF2-40B4-BE49-F238E27FC236}">
                    <a16:creationId xmlns:a16="http://schemas.microsoft.com/office/drawing/2014/main" id="{4C7B75C6-50DD-496A-926A-2E3A16D668CC}"/>
                  </a:ext>
                </a:extLst>
              </p:cNvPr>
              <p:cNvSpPr>
                <a:spLocks/>
              </p:cNvSpPr>
              <p:nvPr/>
            </p:nvSpPr>
            <p:spPr bwMode="auto">
              <a:xfrm>
                <a:off x="3111" y="2404"/>
                <a:ext cx="129" cy="91"/>
              </a:xfrm>
              <a:custGeom>
                <a:avLst/>
                <a:gdLst>
                  <a:gd name="T0" fmla="*/ 15 w 37"/>
                  <a:gd name="T1" fmla="*/ 0 h 26"/>
                  <a:gd name="T2" fmla="*/ 37 w 37"/>
                  <a:gd name="T3" fmla="*/ 16 h 26"/>
                  <a:gd name="T4" fmla="*/ 22 w 37"/>
                  <a:gd name="T5" fmla="*/ 26 h 26"/>
                  <a:gd name="T6" fmla="*/ 0 w 37"/>
                  <a:gd name="T7" fmla="*/ 9 h 26"/>
                  <a:gd name="T8" fmla="*/ 15 w 37"/>
                  <a:gd name="T9" fmla="*/ 0 h 26"/>
                </a:gdLst>
                <a:ahLst/>
                <a:cxnLst>
                  <a:cxn ang="0">
                    <a:pos x="T0" y="T1"/>
                  </a:cxn>
                  <a:cxn ang="0">
                    <a:pos x="T2" y="T3"/>
                  </a:cxn>
                  <a:cxn ang="0">
                    <a:pos x="T4" y="T5"/>
                  </a:cxn>
                  <a:cxn ang="0">
                    <a:pos x="T6" y="T7"/>
                  </a:cxn>
                  <a:cxn ang="0">
                    <a:pos x="T8" y="T9"/>
                  </a:cxn>
                </a:cxnLst>
                <a:rect l="0" t="0" r="r" b="b"/>
                <a:pathLst>
                  <a:path w="37" h="26">
                    <a:moveTo>
                      <a:pt x="15" y="0"/>
                    </a:moveTo>
                    <a:lnTo>
                      <a:pt x="37" y="16"/>
                    </a:lnTo>
                    <a:lnTo>
                      <a:pt x="22" y="26"/>
                    </a:lnTo>
                    <a:lnTo>
                      <a:pt x="0" y="9"/>
                    </a:lnTo>
                    <a:lnTo>
                      <a:pt x="15"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5" name="Freeform 139">
                <a:extLst>
                  <a:ext uri="{FF2B5EF4-FFF2-40B4-BE49-F238E27FC236}">
                    <a16:creationId xmlns:a16="http://schemas.microsoft.com/office/drawing/2014/main" id="{2AEBF637-1428-45E8-A2F1-2135F681ABD5}"/>
                  </a:ext>
                </a:extLst>
              </p:cNvPr>
              <p:cNvSpPr>
                <a:spLocks/>
              </p:cNvSpPr>
              <p:nvPr/>
            </p:nvSpPr>
            <p:spPr bwMode="auto">
              <a:xfrm>
                <a:off x="3111" y="2404"/>
                <a:ext cx="129" cy="91"/>
              </a:xfrm>
              <a:custGeom>
                <a:avLst/>
                <a:gdLst>
                  <a:gd name="T0" fmla="*/ 15 w 37"/>
                  <a:gd name="T1" fmla="*/ 0 h 26"/>
                  <a:gd name="T2" fmla="*/ 37 w 37"/>
                  <a:gd name="T3" fmla="*/ 16 h 26"/>
                  <a:gd name="T4" fmla="*/ 22 w 37"/>
                  <a:gd name="T5" fmla="*/ 26 h 26"/>
                  <a:gd name="T6" fmla="*/ 0 w 37"/>
                  <a:gd name="T7" fmla="*/ 9 h 26"/>
                  <a:gd name="T8" fmla="*/ 15 w 37"/>
                  <a:gd name="T9" fmla="*/ 0 h 26"/>
                </a:gdLst>
                <a:ahLst/>
                <a:cxnLst>
                  <a:cxn ang="0">
                    <a:pos x="T0" y="T1"/>
                  </a:cxn>
                  <a:cxn ang="0">
                    <a:pos x="T2" y="T3"/>
                  </a:cxn>
                  <a:cxn ang="0">
                    <a:pos x="T4" y="T5"/>
                  </a:cxn>
                  <a:cxn ang="0">
                    <a:pos x="T6" y="T7"/>
                  </a:cxn>
                  <a:cxn ang="0">
                    <a:pos x="T8" y="T9"/>
                  </a:cxn>
                </a:cxnLst>
                <a:rect l="0" t="0" r="r" b="b"/>
                <a:pathLst>
                  <a:path w="37" h="26">
                    <a:moveTo>
                      <a:pt x="15" y="0"/>
                    </a:moveTo>
                    <a:lnTo>
                      <a:pt x="37" y="16"/>
                    </a:lnTo>
                    <a:lnTo>
                      <a:pt x="22" y="26"/>
                    </a:lnTo>
                    <a:lnTo>
                      <a:pt x="0" y="9"/>
                    </a:lnTo>
                    <a:lnTo>
                      <a:pt x="1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56" name="Freeform 140">
                <a:extLst>
                  <a:ext uri="{FF2B5EF4-FFF2-40B4-BE49-F238E27FC236}">
                    <a16:creationId xmlns:a16="http://schemas.microsoft.com/office/drawing/2014/main" id="{ECEBDA0C-EDF8-4D71-8C40-4AD6FE05E5C1}"/>
                  </a:ext>
                </a:extLst>
              </p:cNvPr>
              <p:cNvSpPr>
                <a:spLocks/>
              </p:cNvSpPr>
              <p:nvPr/>
            </p:nvSpPr>
            <p:spPr bwMode="auto">
              <a:xfrm>
                <a:off x="3104" y="2435"/>
                <a:ext cx="84" cy="88"/>
              </a:xfrm>
              <a:custGeom>
                <a:avLst/>
                <a:gdLst>
                  <a:gd name="T0" fmla="*/ 2 w 24"/>
                  <a:gd name="T1" fmla="*/ 0 h 25"/>
                  <a:gd name="T2" fmla="*/ 24 w 24"/>
                  <a:gd name="T3" fmla="*/ 17 h 25"/>
                  <a:gd name="T4" fmla="*/ 22 w 24"/>
                  <a:gd name="T5" fmla="*/ 25 h 25"/>
                  <a:gd name="T6" fmla="*/ 0 w 24"/>
                  <a:gd name="T7" fmla="*/ 8 h 25"/>
                  <a:gd name="T8" fmla="*/ 2 w 24"/>
                  <a:gd name="T9" fmla="*/ 0 h 25"/>
                </a:gdLst>
                <a:ahLst/>
                <a:cxnLst>
                  <a:cxn ang="0">
                    <a:pos x="T0" y="T1"/>
                  </a:cxn>
                  <a:cxn ang="0">
                    <a:pos x="T2" y="T3"/>
                  </a:cxn>
                  <a:cxn ang="0">
                    <a:pos x="T4" y="T5"/>
                  </a:cxn>
                  <a:cxn ang="0">
                    <a:pos x="T6" y="T7"/>
                  </a:cxn>
                  <a:cxn ang="0">
                    <a:pos x="T8" y="T9"/>
                  </a:cxn>
                </a:cxnLst>
                <a:rect l="0" t="0" r="r" b="b"/>
                <a:pathLst>
                  <a:path w="24" h="25">
                    <a:moveTo>
                      <a:pt x="2" y="0"/>
                    </a:moveTo>
                    <a:lnTo>
                      <a:pt x="24" y="17"/>
                    </a:lnTo>
                    <a:lnTo>
                      <a:pt x="22" y="25"/>
                    </a:lnTo>
                    <a:lnTo>
                      <a:pt x="0" y="8"/>
                    </a:lnTo>
                    <a:lnTo>
                      <a:pt x="2"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7" name="Freeform 141">
                <a:extLst>
                  <a:ext uri="{FF2B5EF4-FFF2-40B4-BE49-F238E27FC236}">
                    <a16:creationId xmlns:a16="http://schemas.microsoft.com/office/drawing/2014/main" id="{2DAD9919-CCD3-4F26-B14C-4415919F1B75}"/>
                  </a:ext>
                </a:extLst>
              </p:cNvPr>
              <p:cNvSpPr>
                <a:spLocks/>
              </p:cNvSpPr>
              <p:nvPr/>
            </p:nvSpPr>
            <p:spPr bwMode="auto">
              <a:xfrm>
                <a:off x="3104" y="2435"/>
                <a:ext cx="84" cy="88"/>
              </a:xfrm>
              <a:custGeom>
                <a:avLst/>
                <a:gdLst>
                  <a:gd name="T0" fmla="*/ 2 w 24"/>
                  <a:gd name="T1" fmla="*/ 0 h 25"/>
                  <a:gd name="T2" fmla="*/ 24 w 24"/>
                  <a:gd name="T3" fmla="*/ 17 h 25"/>
                  <a:gd name="T4" fmla="*/ 22 w 24"/>
                  <a:gd name="T5" fmla="*/ 25 h 25"/>
                  <a:gd name="T6" fmla="*/ 0 w 24"/>
                  <a:gd name="T7" fmla="*/ 8 h 25"/>
                  <a:gd name="T8" fmla="*/ 2 w 24"/>
                  <a:gd name="T9" fmla="*/ 0 h 25"/>
                </a:gdLst>
                <a:ahLst/>
                <a:cxnLst>
                  <a:cxn ang="0">
                    <a:pos x="T0" y="T1"/>
                  </a:cxn>
                  <a:cxn ang="0">
                    <a:pos x="T2" y="T3"/>
                  </a:cxn>
                  <a:cxn ang="0">
                    <a:pos x="T4" y="T5"/>
                  </a:cxn>
                  <a:cxn ang="0">
                    <a:pos x="T6" y="T7"/>
                  </a:cxn>
                  <a:cxn ang="0">
                    <a:pos x="T8" y="T9"/>
                  </a:cxn>
                </a:cxnLst>
                <a:rect l="0" t="0" r="r" b="b"/>
                <a:pathLst>
                  <a:path w="24" h="25">
                    <a:moveTo>
                      <a:pt x="2" y="0"/>
                    </a:moveTo>
                    <a:lnTo>
                      <a:pt x="24" y="17"/>
                    </a:lnTo>
                    <a:lnTo>
                      <a:pt x="22" y="25"/>
                    </a:lnTo>
                    <a:lnTo>
                      <a:pt x="0" y="8"/>
                    </a:lnTo>
                    <a:lnTo>
                      <a:pt x="2"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58" name="Freeform 142">
                <a:extLst>
                  <a:ext uri="{FF2B5EF4-FFF2-40B4-BE49-F238E27FC236}">
                    <a16:creationId xmlns:a16="http://schemas.microsoft.com/office/drawing/2014/main" id="{B93CDAF5-FBF4-45FC-932F-59FC2FCD1436}"/>
                  </a:ext>
                </a:extLst>
              </p:cNvPr>
              <p:cNvSpPr>
                <a:spLocks/>
              </p:cNvSpPr>
              <p:nvPr/>
            </p:nvSpPr>
            <p:spPr bwMode="auto">
              <a:xfrm>
                <a:off x="3069" y="2460"/>
                <a:ext cx="112" cy="63"/>
              </a:xfrm>
              <a:custGeom>
                <a:avLst/>
                <a:gdLst>
                  <a:gd name="T0" fmla="*/ 10 w 32"/>
                  <a:gd name="T1" fmla="*/ 1 h 18"/>
                  <a:gd name="T2" fmla="*/ 32 w 32"/>
                  <a:gd name="T3" fmla="*/ 18 h 18"/>
                  <a:gd name="T4" fmla="*/ 22 w 32"/>
                  <a:gd name="T5" fmla="*/ 17 h 18"/>
                  <a:gd name="T6" fmla="*/ 0 w 32"/>
                  <a:gd name="T7" fmla="*/ 0 h 18"/>
                  <a:gd name="T8" fmla="*/ 10 w 32"/>
                  <a:gd name="T9" fmla="*/ 1 h 18"/>
                </a:gdLst>
                <a:ahLst/>
                <a:cxnLst>
                  <a:cxn ang="0">
                    <a:pos x="T0" y="T1"/>
                  </a:cxn>
                  <a:cxn ang="0">
                    <a:pos x="T2" y="T3"/>
                  </a:cxn>
                  <a:cxn ang="0">
                    <a:pos x="T4" y="T5"/>
                  </a:cxn>
                  <a:cxn ang="0">
                    <a:pos x="T6" y="T7"/>
                  </a:cxn>
                  <a:cxn ang="0">
                    <a:pos x="T8" y="T9"/>
                  </a:cxn>
                </a:cxnLst>
                <a:rect l="0" t="0" r="r" b="b"/>
                <a:pathLst>
                  <a:path w="32" h="18">
                    <a:moveTo>
                      <a:pt x="10" y="1"/>
                    </a:moveTo>
                    <a:lnTo>
                      <a:pt x="32" y="18"/>
                    </a:lnTo>
                    <a:lnTo>
                      <a:pt x="22" y="17"/>
                    </a:lnTo>
                    <a:lnTo>
                      <a:pt x="0" y="0"/>
                    </a:lnTo>
                    <a:lnTo>
                      <a:pt x="10" y="1"/>
                    </a:lnTo>
                  </a:path>
                </a:pathLst>
              </a:custGeom>
              <a:solidFill>
                <a:srgbClr val="456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59" name="Freeform 143">
                <a:extLst>
                  <a:ext uri="{FF2B5EF4-FFF2-40B4-BE49-F238E27FC236}">
                    <a16:creationId xmlns:a16="http://schemas.microsoft.com/office/drawing/2014/main" id="{B0D7C06A-995D-405A-AA81-999FCD49AD61}"/>
                  </a:ext>
                </a:extLst>
              </p:cNvPr>
              <p:cNvSpPr>
                <a:spLocks/>
              </p:cNvSpPr>
              <p:nvPr/>
            </p:nvSpPr>
            <p:spPr bwMode="auto">
              <a:xfrm>
                <a:off x="3069" y="2460"/>
                <a:ext cx="112" cy="63"/>
              </a:xfrm>
              <a:custGeom>
                <a:avLst/>
                <a:gdLst>
                  <a:gd name="T0" fmla="*/ 10 w 32"/>
                  <a:gd name="T1" fmla="*/ 1 h 18"/>
                  <a:gd name="T2" fmla="*/ 32 w 32"/>
                  <a:gd name="T3" fmla="*/ 18 h 18"/>
                  <a:gd name="T4" fmla="*/ 22 w 32"/>
                  <a:gd name="T5" fmla="*/ 17 h 18"/>
                  <a:gd name="T6" fmla="*/ 0 w 32"/>
                  <a:gd name="T7" fmla="*/ 0 h 18"/>
                  <a:gd name="T8" fmla="*/ 10 w 32"/>
                  <a:gd name="T9" fmla="*/ 1 h 18"/>
                </a:gdLst>
                <a:ahLst/>
                <a:cxnLst>
                  <a:cxn ang="0">
                    <a:pos x="T0" y="T1"/>
                  </a:cxn>
                  <a:cxn ang="0">
                    <a:pos x="T2" y="T3"/>
                  </a:cxn>
                  <a:cxn ang="0">
                    <a:pos x="T4" y="T5"/>
                  </a:cxn>
                  <a:cxn ang="0">
                    <a:pos x="T6" y="T7"/>
                  </a:cxn>
                  <a:cxn ang="0">
                    <a:pos x="T8" y="T9"/>
                  </a:cxn>
                </a:cxnLst>
                <a:rect l="0" t="0" r="r" b="b"/>
                <a:pathLst>
                  <a:path w="32" h="18">
                    <a:moveTo>
                      <a:pt x="10" y="1"/>
                    </a:moveTo>
                    <a:lnTo>
                      <a:pt x="32" y="18"/>
                    </a:lnTo>
                    <a:lnTo>
                      <a:pt x="22" y="17"/>
                    </a:lnTo>
                    <a:lnTo>
                      <a:pt x="0" y="0"/>
                    </a:lnTo>
                    <a:lnTo>
                      <a:pt x="10" y="1"/>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60" name="Freeform 144">
                <a:extLst>
                  <a:ext uri="{FF2B5EF4-FFF2-40B4-BE49-F238E27FC236}">
                    <a16:creationId xmlns:a16="http://schemas.microsoft.com/office/drawing/2014/main" id="{DBDA07F9-92C2-41AE-9ED3-52CCBD1D1352}"/>
                  </a:ext>
                </a:extLst>
              </p:cNvPr>
              <p:cNvSpPr>
                <a:spLocks/>
              </p:cNvSpPr>
              <p:nvPr/>
            </p:nvSpPr>
            <p:spPr bwMode="auto">
              <a:xfrm>
                <a:off x="3069" y="2460"/>
                <a:ext cx="84" cy="122"/>
              </a:xfrm>
              <a:custGeom>
                <a:avLst/>
                <a:gdLst>
                  <a:gd name="T0" fmla="*/ 0 w 24"/>
                  <a:gd name="T1" fmla="*/ 0 h 35"/>
                  <a:gd name="T2" fmla="*/ 22 w 24"/>
                  <a:gd name="T3" fmla="*/ 17 h 35"/>
                  <a:gd name="T4" fmla="*/ 24 w 24"/>
                  <a:gd name="T5" fmla="*/ 35 h 35"/>
                  <a:gd name="T6" fmla="*/ 2 w 24"/>
                  <a:gd name="T7" fmla="*/ 18 h 35"/>
                  <a:gd name="T8" fmla="*/ 0 w 24"/>
                  <a:gd name="T9" fmla="*/ 0 h 35"/>
                </a:gdLst>
                <a:ahLst/>
                <a:cxnLst>
                  <a:cxn ang="0">
                    <a:pos x="T0" y="T1"/>
                  </a:cxn>
                  <a:cxn ang="0">
                    <a:pos x="T2" y="T3"/>
                  </a:cxn>
                  <a:cxn ang="0">
                    <a:pos x="T4" y="T5"/>
                  </a:cxn>
                  <a:cxn ang="0">
                    <a:pos x="T6" y="T7"/>
                  </a:cxn>
                  <a:cxn ang="0">
                    <a:pos x="T8" y="T9"/>
                  </a:cxn>
                </a:cxnLst>
                <a:rect l="0" t="0" r="r" b="b"/>
                <a:pathLst>
                  <a:path w="24" h="35">
                    <a:moveTo>
                      <a:pt x="0" y="0"/>
                    </a:moveTo>
                    <a:lnTo>
                      <a:pt x="22" y="17"/>
                    </a:lnTo>
                    <a:lnTo>
                      <a:pt x="24" y="35"/>
                    </a:lnTo>
                    <a:lnTo>
                      <a:pt x="2" y="18"/>
                    </a:lnTo>
                    <a:lnTo>
                      <a:pt x="0" y="0"/>
                    </a:lnTo>
                  </a:path>
                </a:pathLst>
              </a:custGeom>
              <a:solidFill>
                <a:srgbClr val="336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1" name="Freeform 145">
                <a:extLst>
                  <a:ext uri="{FF2B5EF4-FFF2-40B4-BE49-F238E27FC236}">
                    <a16:creationId xmlns:a16="http://schemas.microsoft.com/office/drawing/2014/main" id="{F881B590-E11A-4A87-8AB3-7D206777A228}"/>
                  </a:ext>
                </a:extLst>
              </p:cNvPr>
              <p:cNvSpPr>
                <a:spLocks/>
              </p:cNvSpPr>
              <p:nvPr/>
            </p:nvSpPr>
            <p:spPr bwMode="auto">
              <a:xfrm>
                <a:off x="3069" y="2460"/>
                <a:ext cx="84" cy="122"/>
              </a:xfrm>
              <a:custGeom>
                <a:avLst/>
                <a:gdLst>
                  <a:gd name="T0" fmla="*/ 0 w 24"/>
                  <a:gd name="T1" fmla="*/ 0 h 35"/>
                  <a:gd name="T2" fmla="*/ 22 w 24"/>
                  <a:gd name="T3" fmla="*/ 17 h 35"/>
                  <a:gd name="T4" fmla="*/ 24 w 24"/>
                  <a:gd name="T5" fmla="*/ 35 h 35"/>
                  <a:gd name="T6" fmla="*/ 2 w 24"/>
                  <a:gd name="T7" fmla="*/ 18 h 35"/>
                  <a:gd name="T8" fmla="*/ 0 w 24"/>
                  <a:gd name="T9" fmla="*/ 0 h 35"/>
                </a:gdLst>
                <a:ahLst/>
                <a:cxnLst>
                  <a:cxn ang="0">
                    <a:pos x="T0" y="T1"/>
                  </a:cxn>
                  <a:cxn ang="0">
                    <a:pos x="T2" y="T3"/>
                  </a:cxn>
                  <a:cxn ang="0">
                    <a:pos x="T4" y="T5"/>
                  </a:cxn>
                  <a:cxn ang="0">
                    <a:pos x="T6" y="T7"/>
                  </a:cxn>
                  <a:cxn ang="0">
                    <a:pos x="T8" y="T9"/>
                  </a:cxn>
                </a:cxnLst>
                <a:rect l="0" t="0" r="r" b="b"/>
                <a:pathLst>
                  <a:path w="24" h="35">
                    <a:moveTo>
                      <a:pt x="0" y="0"/>
                    </a:moveTo>
                    <a:lnTo>
                      <a:pt x="22" y="17"/>
                    </a:lnTo>
                    <a:lnTo>
                      <a:pt x="24" y="35"/>
                    </a:lnTo>
                    <a:lnTo>
                      <a:pt x="2" y="18"/>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62" name="Freeform 146">
                <a:extLst>
                  <a:ext uri="{FF2B5EF4-FFF2-40B4-BE49-F238E27FC236}">
                    <a16:creationId xmlns:a16="http://schemas.microsoft.com/office/drawing/2014/main" id="{30DB4FAA-414E-4D56-A802-FB66311C82CC}"/>
                  </a:ext>
                </a:extLst>
              </p:cNvPr>
              <p:cNvSpPr>
                <a:spLocks/>
              </p:cNvSpPr>
              <p:nvPr/>
            </p:nvSpPr>
            <p:spPr bwMode="auto">
              <a:xfrm>
                <a:off x="3118" y="2540"/>
                <a:ext cx="80" cy="126"/>
              </a:xfrm>
              <a:custGeom>
                <a:avLst/>
                <a:gdLst>
                  <a:gd name="T0" fmla="*/ 0 w 23"/>
                  <a:gd name="T1" fmla="*/ 0 h 36"/>
                  <a:gd name="T2" fmla="*/ 22 w 23"/>
                  <a:gd name="T3" fmla="*/ 17 h 36"/>
                  <a:gd name="T4" fmla="*/ 23 w 23"/>
                  <a:gd name="T5" fmla="*/ 36 h 36"/>
                  <a:gd name="T6" fmla="*/ 1 w 23"/>
                  <a:gd name="T7" fmla="*/ 19 h 36"/>
                  <a:gd name="T8" fmla="*/ 0 w 23"/>
                  <a:gd name="T9" fmla="*/ 0 h 36"/>
                </a:gdLst>
                <a:ahLst/>
                <a:cxnLst>
                  <a:cxn ang="0">
                    <a:pos x="T0" y="T1"/>
                  </a:cxn>
                  <a:cxn ang="0">
                    <a:pos x="T2" y="T3"/>
                  </a:cxn>
                  <a:cxn ang="0">
                    <a:pos x="T4" y="T5"/>
                  </a:cxn>
                  <a:cxn ang="0">
                    <a:pos x="T6" y="T7"/>
                  </a:cxn>
                  <a:cxn ang="0">
                    <a:pos x="T8" y="T9"/>
                  </a:cxn>
                </a:cxnLst>
                <a:rect l="0" t="0" r="r" b="b"/>
                <a:pathLst>
                  <a:path w="23" h="36">
                    <a:moveTo>
                      <a:pt x="0" y="0"/>
                    </a:moveTo>
                    <a:lnTo>
                      <a:pt x="22" y="17"/>
                    </a:lnTo>
                    <a:lnTo>
                      <a:pt x="23" y="36"/>
                    </a:lnTo>
                    <a:lnTo>
                      <a:pt x="1" y="19"/>
                    </a:lnTo>
                    <a:lnTo>
                      <a:pt x="0" y="0"/>
                    </a:lnTo>
                  </a:path>
                </a:pathLst>
              </a:custGeom>
              <a:solidFill>
                <a:srgbClr val="2E71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3" name="Freeform 147">
                <a:extLst>
                  <a:ext uri="{FF2B5EF4-FFF2-40B4-BE49-F238E27FC236}">
                    <a16:creationId xmlns:a16="http://schemas.microsoft.com/office/drawing/2014/main" id="{99CC6A5A-9F6E-4F97-9C96-541633CD1F0D}"/>
                  </a:ext>
                </a:extLst>
              </p:cNvPr>
              <p:cNvSpPr>
                <a:spLocks/>
              </p:cNvSpPr>
              <p:nvPr/>
            </p:nvSpPr>
            <p:spPr bwMode="auto">
              <a:xfrm>
                <a:off x="3118" y="2540"/>
                <a:ext cx="80" cy="126"/>
              </a:xfrm>
              <a:custGeom>
                <a:avLst/>
                <a:gdLst>
                  <a:gd name="T0" fmla="*/ 0 w 23"/>
                  <a:gd name="T1" fmla="*/ 0 h 36"/>
                  <a:gd name="T2" fmla="*/ 22 w 23"/>
                  <a:gd name="T3" fmla="*/ 17 h 36"/>
                  <a:gd name="T4" fmla="*/ 23 w 23"/>
                  <a:gd name="T5" fmla="*/ 36 h 36"/>
                  <a:gd name="T6" fmla="*/ 1 w 23"/>
                  <a:gd name="T7" fmla="*/ 19 h 36"/>
                  <a:gd name="T8" fmla="*/ 0 w 23"/>
                  <a:gd name="T9" fmla="*/ 0 h 36"/>
                </a:gdLst>
                <a:ahLst/>
                <a:cxnLst>
                  <a:cxn ang="0">
                    <a:pos x="T0" y="T1"/>
                  </a:cxn>
                  <a:cxn ang="0">
                    <a:pos x="T2" y="T3"/>
                  </a:cxn>
                  <a:cxn ang="0">
                    <a:pos x="T4" y="T5"/>
                  </a:cxn>
                  <a:cxn ang="0">
                    <a:pos x="T6" y="T7"/>
                  </a:cxn>
                  <a:cxn ang="0">
                    <a:pos x="T8" y="T9"/>
                  </a:cxn>
                </a:cxnLst>
                <a:rect l="0" t="0" r="r" b="b"/>
                <a:pathLst>
                  <a:path w="23" h="36">
                    <a:moveTo>
                      <a:pt x="0" y="0"/>
                    </a:moveTo>
                    <a:lnTo>
                      <a:pt x="22" y="17"/>
                    </a:lnTo>
                    <a:lnTo>
                      <a:pt x="23" y="36"/>
                    </a:lnTo>
                    <a:lnTo>
                      <a:pt x="1" y="19"/>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64" name="Freeform 148">
                <a:extLst>
                  <a:ext uri="{FF2B5EF4-FFF2-40B4-BE49-F238E27FC236}">
                    <a16:creationId xmlns:a16="http://schemas.microsoft.com/office/drawing/2014/main" id="{5B7C5D18-B7F4-405F-A59F-89847D8C85FA}"/>
                  </a:ext>
                </a:extLst>
              </p:cNvPr>
              <p:cNvSpPr>
                <a:spLocks/>
              </p:cNvSpPr>
              <p:nvPr/>
            </p:nvSpPr>
            <p:spPr bwMode="auto">
              <a:xfrm>
                <a:off x="3097" y="2606"/>
                <a:ext cx="101" cy="77"/>
              </a:xfrm>
              <a:custGeom>
                <a:avLst/>
                <a:gdLst>
                  <a:gd name="T0" fmla="*/ 7 w 29"/>
                  <a:gd name="T1" fmla="*/ 0 h 22"/>
                  <a:gd name="T2" fmla="*/ 29 w 29"/>
                  <a:gd name="T3" fmla="*/ 17 h 22"/>
                  <a:gd name="T4" fmla="*/ 23 w 29"/>
                  <a:gd name="T5" fmla="*/ 22 h 22"/>
                  <a:gd name="T6" fmla="*/ 0 w 29"/>
                  <a:gd name="T7" fmla="*/ 6 h 22"/>
                  <a:gd name="T8" fmla="*/ 7 w 29"/>
                  <a:gd name="T9" fmla="*/ 0 h 22"/>
                </a:gdLst>
                <a:ahLst/>
                <a:cxnLst>
                  <a:cxn ang="0">
                    <a:pos x="T0" y="T1"/>
                  </a:cxn>
                  <a:cxn ang="0">
                    <a:pos x="T2" y="T3"/>
                  </a:cxn>
                  <a:cxn ang="0">
                    <a:pos x="T4" y="T5"/>
                  </a:cxn>
                  <a:cxn ang="0">
                    <a:pos x="T6" y="T7"/>
                  </a:cxn>
                  <a:cxn ang="0">
                    <a:pos x="T8" y="T9"/>
                  </a:cxn>
                </a:cxnLst>
                <a:rect l="0" t="0" r="r" b="b"/>
                <a:pathLst>
                  <a:path w="29" h="22">
                    <a:moveTo>
                      <a:pt x="7" y="0"/>
                    </a:moveTo>
                    <a:lnTo>
                      <a:pt x="29" y="17"/>
                    </a:lnTo>
                    <a:lnTo>
                      <a:pt x="23" y="22"/>
                    </a:lnTo>
                    <a:lnTo>
                      <a:pt x="0" y="6"/>
                    </a:lnTo>
                    <a:lnTo>
                      <a:pt x="7"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5" name="Freeform 149">
                <a:extLst>
                  <a:ext uri="{FF2B5EF4-FFF2-40B4-BE49-F238E27FC236}">
                    <a16:creationId xmlns:a16="http://schemas.microsoft.com/office/drawing/2014/main" id="{6FD370DD-C370-4C5E-80BB-81BF90015FE8}"/>
                  </a:ext>
                </a:extLst>
              </p:cNvPr>
              <p:cNvSpPr>
                <a:spLocks/>
              </p:cNvSpPr>
              <p:nvPr/>
            </p:nvSpPr>
            <p:spPr bwMode="auto">
              <a:xfrm>
                <a:off x="3097" y="2606"/>
                <a:ext cx="101" cy="77"/>
              </a:xfrm>
              <a:custGeom>
                <a:avLst/>
                <a:gdLst>
                  <a:gd name="T0" fmla="*/ 7 w 29"/>
                  <a:gd name="T1" fmla="*/ 0 h 22"/>
                  <a:gd name="T2" fmla="*/ 29 w 29"/>
                  <a:gd name="T3" fmla="*/ 17 h 22"/>
                  <a:gd name="T4" fmla="*/ 23 w 29"/>
                  <a:gd name="T5" fmla="*/ 22 h 22"/>
                  <a:gd name="T6" fmla="*/ 0 w 29"/>
                  <a:gd name="T7" fmla="*/ 6 h 22"/>
                  <a:gd name="T8" fmla="*/ 7 w 29"/>
                  <a:gd name="T9" fmla="*/ 0 h 22"/>
                </a:gdLst>
                <a:ahLst/>
                <a:cxnLst>
                  <a:cxn ang="0">
                    <a:pos x="T0" y="T1"/>
                  </a:cxn>
                  <a:cxn ang="0">
                    <a:pos x="T2" y="T3"/>
                  </a:cxn>
                  <a:cxn ang="0">
                    <a:pos x="T4" y="T5"/>
                  </a:cxn>
                  <a:cxn ang="0">
                    <a:pos x="T6" y="T7"/>
                  </a:cxn>
                  <a:cxn ang="0">
                    <a:pos x="T8" y="T9"/>
                  </a:cxn>
                </a:cxnLst>
                <a:rect l="0" t="0" r="r" b="b"/>
                <a:pathLst>
                  <a:path w="29" h="22">
                    <a:moveTo>
                      <a:pt x="7" y="0"/>
                    </a:moveTo>
                    <a:lnTo>
                      <a:pt x="29" y="17"/>
                    </a:lnTo>
                    <a:lnTo>
                      <a:pt x="23" y="22"/>
                    </a:lnTo>
                    <a:lnTo>
                      <a:pt x="0" y="6"/>
                    </a:lnTo>
                    <a:lnTo>
                      <a:pt x="7"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66" name="Freeform 150">
                <a:extLst>
                  <a:ext uri="{FF2B5EF4-FFF2-40B4-BE49-F238E27FC236}">
                    <a16:creationId xmlns:a16="http://schemas.microsoft.com/office/drawing/2014/main" id="{0A375217-E888-4A66-8315-63EC1A5FEFF1}"/>
                  </a:ext>
                </a:extLst>
              </p:cNvPr>
              <p:cNvSpPr>
                <a:spLocks/>
              </p:cNvSpPr>
              <p:nvPr/>
            </p:nvSpPr>
            <p:spPr bwMode="auto">
              <a:xfrm>
                <a:off x="3097" y="2627"/>
                <a:ext cx="112" cy="105"/>
              </a:xfrm>
              <a:custGeom>
                <a:avLst/>
                <a:gdLst>
                  <a:gd name="T0" fmla="*/ 0 w 32"/>
                  <a:gd name="T1" fmla="*/ 0 h 30"/>
                  <a:gd name="T2" fmla="*/ 23 w 32"/>
                  <a:gd name="T3" fmla="*/ 16 h 30"/>
                  <a:gd name="T4" fmla="*/ 32 w 32"/>
                  <a:gd name="T5" fmla="*/ 30 h 30"/>
                  <a:gd name="T6" fmla="*/ 10 w 32"/>
                  <a:gd name="T7" fmla="*/ 13 h 30"/>
                  <a:gd name="T8" fmla="*/ 0 w 32"/>
                  <a:gd name="T9" fmla="*/ 0 h 30"/>
                </a:gdLst>
                <a:ahLst/>
                <a:cxnLst>
                  <a:cxn ang="0">
                    <a:pos x="T0" y="T1"/>
                  </a:cxn>
                  <a:cxn ang="0">
                    <a:pos x="T2" y="T3"/>
                  </a:cxn>
                  <a:cxn ang="0">
                    <a:pos x="T4" y="T5"/>
                  </a:cxn>
                  <a:cxn ang="0">
                    <a:pos x="T6" y="T7"/>
                  </a:cxn>
                  <a:cxn ang="0">
                    <a:pos x="T8" y="T9"/>
                  </a:cxn>
                </a:cxnLst>
                <a:rect l="0" t="0" r="r" b="b"/>
                <a:pathLst>
                  <a:path w="32" h="30">
                    <a:moveTo>
                      <a:pt x="0" y="0"/>
                    </a:moveTo>
                    <a:lnTo>
                      <a:pt x="23" y="16"/>
                    </a:lnTo>
                    <a:lnTo>
                      <a:pt x="32" y="30"/>
                    </a:lnTo>
                    <a:lnTo>
                      <a:pt x="10" y="13"/>
                    </a:lnTo>
                    <a:lnTo>
                      <a:pt x="0" y="0"/>
                    </a:lnTo>
                  </a:path>
                </a:pathLst>
              </a:custGeom>
              <a:solidFill>
                <a:srgbClr val="46535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7" name="Freeform 151">
                <a:extLst>
                  <a:ext uri="{FF2B5EF4-FFF2-40B4-BE49-F238E27FC236}">
                    <a16:creationId xmlns:a16="http://schemas.microsoft.com/office/drawing/2014/main" id="{2BF41794-E0DC-4346-BF06-A6F6F96C7385}"/>
                  </a:ext>
                </a:extLst>
              </p:cNvPr>
              <p:cNvSpPr>
                <a:spLocks/>
              </p:cNvSpPr>
              <p:nvPr/>
            </p:nvSpPr>
            <p:spPr bwMode="auto">
              <a:xfrm>
                <a:off x="3097" y="2627"/>
                <a:ext cx="112" cy="105"/>
              </a:xfrm>
              <a:custGeom>
                <a:avLst/>
                <a:gdLst>
                  <a:gd name="T0" fmla="*/ 0 w 32"/>
                  <a:gd name="T1" fmla="*/ 0 h 30"/>
                  <a:gd name="T2" fmla="*/ 23 w 32"/>
                  <a:gd name="T3" fmla="*/ 16 h 30"/>
                  <a:gd name="T4" fmla="*/ 32 w 32"/>
                  <a:gd name="T5" fmla="*/ 30 h 30"/>
                  <a:gd name="T6" fmla="*/ 10 w 32"/>
                  <a:gd name="T7" fmla="*/ 13 h 30"/>
                  <a:gd name="T8" fmla="*/ 0 w 32"/>
                  <a:gd name="T9" fmla="*/ 0 h 30"/>
                </a:gdLst>
                <a:ahLst/>
                <a:cxnLst>
                  <a:cxn ang="0">
                    <a:pos x="T0" y="T1"/>
                  </a:cxn>
                  <a:cxn ang="0">
                    <a:pos x="T2" y="T3"/>
                  </a:cxn>
                  <a:cxn ang="0">
                    <a:pos x="T4" y="T5"/>
                  </a:cxn>
                  <a:cxn ang="0">
                    <a:pos x="T6" y="T7"/>
                  </a:cxn>
                  <a:cxn ang="0">
                    <a:pos x="T8" y="T9"/>
                  </a:cxn>
                </a:cxnLst>
                <a:rect l="0" t="0" r="r" b="b"/>
                <a:pathLst>
                  <a:path w="32" h="30">
                    <a:moveTo>
                      <a:pt x="0" y="0"/>
                    </a:moveTo>
                    <a:lnTo>
                      <a:pt x="23" y="16"/>
                    </a:lnTo>
                    <a:lnTo>
                      <a:pt x="32" y="30"/>
                    </a:lnTo>
                    <a:lnTo>
                      <a:pt x="10" y="13"/>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68" name="Freeform 152">
                <a:extLst>
                  <a:ext uri="{FF2B5EF4-FFF2-40B4-BE49-F238E27FC236}">
                    <a16:creationId xmlns:a16="http://schemas.microsoft.com/office/drawing/2014/main" id="{643C699C-3313-4FE1-870B-18E001997762}"/>
                  </a:ext>
                </a:extLst>
              </p:cNvPr>
              <p:cNvSpPr>
                <a:spLocks/>
              </p:cNvSpPr>
              <p:nvPr/>
            </p:nvSpPr>
            <p:spPr bwMode="auto">
              <a:xfrm>
                <a:off x="3132" y="2673"/>
                <a:ext cx="94" cy="125"/>
              </a:xfrm>
              <a:custGeom>
                <a:avLst/>
                <a:gdLst>
                  <a:gd name="T0" fmla="*/ 0 w 27"/>
                  <a:gd name="T1" fmla="*/ 0 h 36"/>
                  <a:gd name="T2" fmla="*/ 22 w 27"/>
                  <a:gd name="T3" fmla="*/ 17 h 36"/>
                  <a:gd name="T4" fmla="*/ 27 w 27"/>
                  <a:gd name="T5" fmla="*/ 36 h 36"/>
                  <a:gd name="T6" fmla="*/ 5 w 27"/>
                  <a:gd name="T7" fmla="*/ 20 h 36"/>
                  <a:gd name="T8" fmla="*/ 0 w 27"/>
                  <a:gd name="T9" fmla="*/ 0 h 36"/>
                </a:gdLst>
                <a:ahLst/>
                <a:cxnLst>
                  <a:cxn ang="0">
                    <a:pos x="T0" y="T1"/>
                  </a:cxn>
                  <a:cxn ang="0">
                    <a:pos x="T2" y="T3"/>
                  </a:cxn>
                  <a:cxn ang="0">
                    <a:pos x="T4" y="T5"/>
                  </a:cxn>
                  <a:cxn ang="0">
                    <a:pos x="T6" y="T7"/>
                  </a:cxn>
                  <a:cxn ang="0">
                    <a:pos x="T8" y="T9"/>
                  </a:cxn>
                </a:cxnLst>
                <a:rect l="0" t="0" r="r" b="b"/>
                <a:pathLst>
                  <a:path w="27" h="36">
                    <a:moveTo>
                      <a:pt x="0" y="0"/>
                    </a:moveTo>
                    <a:lnTo>
                      <a:pt x="22" y="17"/>
                    </a:lnTo>
                    <a:lnTo>
                      <a:pt x="27" y="36"/>
                    </a:lnTo>
                    <a:lnTo>
                      <a:pt x="5" y="20"/>
                    </a:lnTo>
                    <a:lnTo>
                      <a:pt x="0" y="0"/>
                    </a:lnTo>
                  </a:path>
                </a:pathLst>
              </a:custGeom>
              <a:solidFill>
                <a:srgbClr val="416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69" name="Freeform 153">
                <a:extLst>
                  <a:ext uri="{FF2B5EF4-FFF2-40B4-BE49-F238E27FC236}">
                    <a16:creationId xmlns:a16="http://schemas.microsoft.com/office/drawing/2014/main" id="{5293B322-C9F9-458D-8C61-339C25BA1338}"/>
                  </a:ext>
                </a:extLst>
              </p:cNvPr>
              <p:cNvSpPr>
                <a:spLocks/>
              </p:cNvSpPr>
              <p:nvPr/>
            </p:nvSpPr>
            <p:spPr bwMode="auto">
              <a:xfrm>
                <a:off x="3132" y="2673"/>
                <a:ext cx="94" cy="125"/>
              </a:xfrm>
              <a:custGeom>
                <a:avLst/>
                <a:gdLst>
                  <a:gd name="T0" fmla="*/ 0 w 27"/>
                  <a:gd name="T1" fmla="*/ 0 h 36"/>
                  <a:gd name="T2" fmla="*/ 22 w 27"/>
                  <a:gd name="T3" fmla="*/ 17 h 36"/>
                  <a:gd name="T4" fmla="*/ 27 w 27"/>
                  <a:gd name="T5" fmla="*/ 36 h 36"/>
                  <a:gd name="T6" fmla="*/ 5 w 27"/>
                  <a:gd name="T7" fmla="*/ 20 h 36"/>
                  <a:gd name="T8" fmla="*/ 0 w 27"/>
                  <a:gd name="T9" fmla="*/ 0 h 36"/>
                </a:gdLst>
                <a:ahLst/>
                <a:cxnLst>
                  <a:cxn ang="0">
                    <a:pos x="T0" y="T1"/>
                  </a:cxn>
                  <a:cxn ang="0">
                    <a:pos x="T2" y="T3"/>
                  </a:cxn>
                  <a:cxn ang="0">
                    <a:pos x="T4" y="T5"/>
                  </a:cxn>
                  <a:cxn ang="0">
                    <a:pos x="T6" y="T7"/>
                  </a:cxn>
                  <a:cxn ang="0">
                    <a:pos x="T8" y="T9"/>
                  </a:cxn>
                </a:cxnLst>
                <a:rect l="0" t="0" r="r" b="b"/>
                <a:pathLst>
                  <a:path w="27" h="36">
                    <a:moveTo>
                      <a:pt x="0" y="0"/>
                    </a:moveTo>
                    <a:lnTo>
                      <a:pt x="22" y="17"/>
                    </a:lnTo>
                    <a:lnTo>
                      <a:pt x="27" y="36"/>
                    </a:lnTo>
                    <a:lnTo>
                      <a:pt x="5" y="20"/>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70" name="Freeform 154">
                <a:extLst>
                  <a:ext uri="{FF2B5EF4-FFF2-40B4-BE49-F238E27FC236}">
                    <a16:creationId xmlns:a16="http://schemas.microsoft.com/office/drawing/2014/main" id="{0AA680DF-8523-4B67-934E-3CC58A926D49}"/>
                  </a:ext>
                </a:extLst>
              </p:cNvPr>
              <p:cNvSpPr>
                <a:spLocks/>
              </p:cNvSpPr>
              <p:nvPr/>
            </p:nvSpPr>
            <p:spPr bwMode="auto">
              <a:xfrm>
                <a:off x="3150" y="2743"/>
                <a:ext cx="136" cy="146"/>
              </a:xfrm>
              <a:custGeom>
                <a:avLst/>
                <a:gdLst>
                  <a:gd name="T0" fmla="*/ 0 w 39"/>
                  <a:gd name="T1" fmla="*/ 0 h 42"/>
                  <a:gd name="T2" fmla="*/ 22 w 39"/>
                  <a:gd name="T3" fmla="*/ 16 h 42"/>
                  <a:gd name="T4" fmla="*/ 39 w 39"/>
                  <a:gd name="T5" fmla="*/ 42 h 42"/>
                  <a:gd name="T6" fmla="*/ 17 w 39"/>
                  <a:gd name="T7" fmla="*/ 26 h 42"/>
                  <a:gd name="T8" fmla="*/ 0 w 39"/>
                  <a:gd name="T9" fmla="*/ 0 h 42"/>
                </a:gdLst>
                <a:ahLst/>
                <a:cxnLst>
                  <a:cxn ang="0">
                    <a:pos x="T0" y="T1"/>
                  </a:cxn>
                  <a:cxn ang="0">
                    <a:pos x="T2" y="T3"/>
                  </a:cxn>
                  <a:cxn ang="0">
                    <a:pos x="T4" y="T5"/>
                  </a:cxn>
                  <a:cxn ang="0">
                    <a:pos x="T6" y="T7"/>
                  </a:cxn>
                  <a:cxn ang="0">
                    <a:pos x="T8" y="T9"/>
                  </a:cxn>
                </a:cxnLst>
                <a:rect l="0" t="0" r="r" b="b"/>
                <a:pathLst>
                  <a:path w="39" h="42">
                    <a:moveTo>
                      <a:pt x="0" y="0"/>
                    </a:moveTo>
                    <a:lnTo>
                      <a:pt x="22" y="16"/>
                    </a:lnTo>
                    <a:lnTo>
                      <a:pt x="39" y="42"/>
                    </a:lnTo>
                    <a:lnTo>
                      <a:pt x="17" y="26"/>
                    </a:lnTo>
                    <a:lnTo>
                      <a:pt x="0" y="0"/>
                    </a:lnTo>
                  </a:path>
                </a:pathLst>
              </a:custGeom>
              <a:solidFill>
                <a:srgbClr val="47575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1" name="Freeform 155">
                <a:extLst>
                  <a:ext uri="{FF2B5EF4-FFF2-40B4-BE49-F238E27FC236}">
                    <a16:creationId xmlns:a16="http://schemas.microsoft.com/office/drawing/2014/main" id="{999D52C2-7C53-4B79-8B6C-91AD9F09269B}"/>
                  </a:ext>
                </a:extLst>
              </p:cNvPr>
              <p:cNvSpPr>
                <a:spLocks/>
              </p:cNvSpPr>
              <p:nvPr/>
            </p:nvSpPr>
            <p:spPr bwMode="auto">
              <a:xfrm>
                <a:off x="3150" y="2743"/>
                <a:ext cx="136" cy="146"/>
              </a:xfrm>
              <a:custGeom>
                <a:avLst/>
                <a:gdLst>
                  <a:gd name="T0" fmla="*/ 0 w 39"/>
                  <a:gd name="T1" fmla="*/ 0 h 42"/>
                  <a:gd name="T2" fmla="*/ 22 w 39"/>
                  <a:gd name="T3" fmla="*/ 16 h 42"/>
                  <a:gd name="T4" fmla="*/ 39 w 39"/>
                  <a:gd name="T5" fmla="*/ 42 h 42"/>
                  <a:gd name="T6" fmla="*/ 17 w 39"/>
                  <a:gd name="T7" fmla="*/ 26 h 42"/>
                  <a:gd name="T8" fmla="*/ 0 w 39"/>
                  <a:gd name="T9" fmla="*/ 0 h 42"/>
                </a:gdLst>
                <a:ahLst/>
                <a:cxnLst>
                  <a:cxn ang="0">
                    <a:pos x="T0" y="T1"/>
                  </a:cxn>
                  <a:cxn ang="0">
                    <a:pos x="T2" y="T3"/>
                  </a:cxn>
                  <a:cxn ang="0">
                    <a:pos x="T4" y="T5"/>
                  </a:cxn>
                  <a:cxn ang="0">
                    <a:pos x="T6" y="T7"/>
                  </a:cxn>
                  <a:cxn ang="0">
                    <a:pos x="T8" y="T9"/>
                  </a:cxn>
                </a:cxnLst>
                <a:rect l="0" t="0" r="r" b="b"/>
                <a:pathLst>
                  <a:path w="39" h="42">
                    <a:moveTo>
                      <a:pt x="0" y="0"/>
                    </a:moveTo>
                    <a:lnTo>
                      <a:pt x="22" y="16"/>
                    </a:lnTo>
                    <a:lnTo>
                      <a:pt x="39" y="42"/>
                    </a:lnTo>
                    <a:lnTo>
                      <a:pt x="17" y="26"/>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72" name="Freeform 156">
                <a:extLst>
                  <a:ext uri="{FF2B5EF4-FFF2-40B4-BE49-F238E27FC236}">
                    <a16:creationId xmlns:a16="http://schemas.microsoft.com/office/drawing/2014/main" id="{3045423C-8086-4B7B-91A1-456B546FF882}"/>
                  </a:ext>
                </a:extLst>
              </p:cNvPr>
              <p:cNvSpPr>
                <a:spLocks/>
              </p:cNvSpPr>
              <p:nvPr/>
            </p:nvSpPr>
            <p:spPr bwMode="auto">
              <a:xfrm>
                <a:off x="3247" y="2830"/>
                <a:ext cx="98" cy="129"/>
              </a:xfrm>
              <a:custGeom>
                <a:avLst/>
                <a:gdLst>
                  <a:gd name="T0" fmla="*/ 0 w 28"/>
                  <a:gd name="T1" fmla="*/ 0 h 37"/>
                  <a:gd name="T2" fmla="*/ 22 w 28"/>
                  <a:gd name="T3" fmla="*/ 17 h 37"/>
                  <a:gd name="T4" fmla="*/ 28 w 28"/>
                  <a:gd name="T5" fmla="*/ 37 h 37"/>
                  <a:gd name="T6" fmla="*/ 6 w 28"/>
                  <a:gd name="T7" fmla="*/ 20 h 37"/>
                  <a:gd name="T8" fmla="*/ 0 w 28"/>
                  <a:gd name="T9" fmla="*/ 0 h 37"/>
                </a:gdLst>
                <a:ahLst/>
                <a:cxnLst>
                  <a:cxn ang="0">
                    <a:pos x="T0" y="T1"/>
                  </a:cxn>
                  <a:cxn ang="0">
                    <a:pos x="T2" y="T3"/>
                  </a:cxn>
                  <a:cxn ang="0">
                    <a:pos x="T4" y="T5"/>
                  </a:cxn>
                  <a:cxn ang="0">
                    <a:pos x="T6" y="T7"/>
                  </a:cxn>
                  <a:cxn ang="0">
                    <a:pos x="T8" y="T9"/>
                  </a:cxn>
                </a:cxnLst>
                <a:rect l="0" t="0" r="r" b="b"/>
                <a:pathLst>
                  <a:path w="28" h="37">
                    <a:moveTo>
                      <a:pt x="0" y="0"/>
                    </a:moveTo>
                    <a:lnTo>
                      <a:pt x="22" y="17"/>
                    </a:lnTo>
                    <a:lnTo>
                      <a:pt x="28" y="37"/>
                    </a:lnTo>
                    <a:lnTo>
                      <a:pt x="6" y="20"/>
                    </a:lnTo>
                    <a:lnTo>
                      <a:pt x="0" y="0"/>
                    </a:lnTo>
                  </a:path>
                </a:pathLst>
              </a:custGeom>
              <a:solidFill>
                <a:srgbClr val="416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3" name="Freeform 157">
                <a:extLst>
                  <a:ext uri="{FF2B5EF4-FFF2-40B4-BE49-F238E27FC236}">
                    <a16:creationId xmlns:a16="http://schemas.microsoft.com/office/drawing/2014/main" id="{ED101D38-3BD1-440E-A853-8C65537AF231}"/>
                  </a:ext>
                </a:extLst>
              </p:cNvPr>
              <p:cNvSpPr>
                <a:spLocks/>
              </p:cNvSpPr>
              <p:nvPr/>
            </p:nvSpPr>
            <p:spPr bwMode="auto">
              <a:xfrm>
                <a:off x="3247" y="2830"/>
                <a:ext cx="98" cy="129"/>
              </a:xfrm>
              <a:custGeom>
                <a:avLst/>
                <a:gdLst>
                  <a:gd name="T0" fmla="*/ 0 w 28"/>
                  <a:gd name="T1" fmla="*/ 0 h 37"/>
                  <a:gd name="T2" fmla="*/ 22 w 28"/>
                  <a:gd name="T3" fmla="*/ 17 h 37"/>
                  <a:gd name="T4" fmla="*/ 28 w 28"/>
                  <a:gd name="T5" fmla="*/ 37 h 37"/>
                  <a:gd name="T6" fmla="*/ 6 w 28"/>
                  <a:gd name="T7" fmla="*/ 20 h 37"/>
                  <a:gd name="T8" fmla="*/ 0 w 28"/>
                  <a:gd name="T9" fmla="*/ 0 h 37"/>
                </a:gdLst>
                <a:ahLst/>
                <a:cxnLst>
                  <a:cxn ang="0">
                    <a:pos x="T0" y="T1"/>
                  </a:cxn>
                  <a:cxn ang="0">
                    <a:pos x="T2" y="T3"/>
                  </a:cxn>
                  <a:cxn ang="0">
                    <a:pos x="T4" y="T5"/>
                  </a:cxn>
                  <a:cxn ang="0">
                    <a:pos x="T6" y="T7"/>
                  </a:cxn>
                  <a:cxn ang="0">
                    <a:pos x="T8" y="T9"/>
                  </a:cxn>
                </a:cxnLst>
                <a:rect l="0" t="0" r="r" b="b"/>
                <a:pathLst>
                  <a:path w="28" h="37">
                    <a:moveTo>
                      <a:pt x="0" y="0"/>
                    </a:moveTo>
                    <a:lnTo>
                      <a:pt x="22" y="17"/>
                    </a:lnTo>
                    <a:lnTo>
                      <a:pt x="28" y="37"/>
                    </a:lnTo>
                    <a:lnTo>
                      <a:pt x="6" y="20"/>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74" name="Freeform 158">
                <a:extLst>
                  <a:ext uri="{FF2B5EF4-FFF2-40B4-BE49-F238E27FC236}">
                    <a16:creationId xmlns:a16="http://schemas.microsoft.com/office/drawing/2014/main" id="{89882772-0B66-4FDB-91D0-6180FE1EE312}"/>
                  </a:ext>
                </a:extLst>
              </p:cNvPr>
              <p:cNvSpPr>
                <a:spLocks/>
              </p:cNvSpPr>
              <p:nvPr/>
            </p:nvSpPr>
            <p:spPr bwMode="auto">
              <a:xfrm>
                <a:off x="3293" y="2900"/>
                <a:ext cx="146" cy="115"/>
              </a:xfrm>
              <a:custGeom>
                <a:avLst/>
                <a:gdLst>
                  <a:gd name="T0" fmla="*/ 0 w 42"/>
                  <a:gd name="T1" fmla="*/ 0 h 33"/>
                  <a:gd name="T2" fmla="*/ 22 w 42"/>
                  <a:gd name="T3" fmla="*/ 17 h 33"/>
                  <a:gd name="T4" fmla="*/ 42 w 42"/>
                  <a:gd name="T5" fmla="*/ 33 h 33"/>
                  <a:gd name="T6" fmla="*/ 20 w 42"/>
                  <a:gd name="T7" fmla="*/ 16 h 33"/>
                  <a:gd name="T8" fmla="*/ 0 w 42"/>
                  <a:gd name="T9" fmla="*/ 0 h 33"/>
                </a:gdLst>
                <a:ahLst/>
                <a:cxnLst>
                  <a:cxn ang="0">
                    <a:pos x="T0" y="T1"/>
                  </a:cxn>
                  <a:cxn ang="0">
                    <a:pos x="T2" y="T3"/>
                  </a:cxn>
                  <a:cxn ang="0">
                    <a:pos x="T4" y="T5"/>
                  </a:cxn>
                  <a:cxn ang="0">
                    <a:pos x="T6" y="T7"/>
                  </a:cxn>
                  <a:cxn ang="0">
                    <a:pos x="T8" y="T9"/>
                  </a:cxn>
                </a:cxnLst>
                <a:rect l="0" t="0" r="r" b="b"/>
                <a:pathLst>
                  <a:path w="42" h="33">
                    <a:moveTo>
                      <a:pt x="0" y="0"/>
                    </a:moveTo>
                    <a:lnTo>
                      <a:pt x="22" y="17"/>
                    </a:lnTo>
                    <a:lnTo>
                      <a:pt x="42" y="33"/>
                    </a:lnTo>
                    <a:lnTo>
                      <a:pt x="20" y="16"/>
                    </a:lnTo>
                    <a:lnTo>
                      <a:pt x="0" y="0"/>
                    </a:lnTo>
                  </a:path>
                </a:pathLst>
              </a:custGeom>
              <a:solidFill>
                <a:srgbClr val="2B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5" name="Freeform 159">
                <a:extLst>
                  <a:ext uri="{FF2B5EF4-FFF2-40B4-BE49-F238E27FC236}">
                    <a16:creationId xmlns:a16="http://schemas.microsoft.com/office/drawing/2014/main" id="{6166D2B1-1E30-430D-9C39-A4F0B8193ABE}"/>
                  </a:ext>
                </a:extLst>
              </p:cNvPr>
              <p:cNvSpPr>
                <a:spLocks/>
              </p:cNvSpPr>
              <p:nvPr/>
            </p:nvSpPr>
            <p:spPr bwMode="auto">
              <a:xfrm>
                <a:off x="3293" y="2900"/>
                <a:ext cx="146" cy="115"/>
              </a:xfrm>
              <a:custGeom>
                <a:avLst/>
                <a:gdLst>
                  <a:gd name="T0" fmla="*/ 0 w 42"/>
                  <a:gd name="T1" fmla="*/ 0 h 33"/>
                  <a:gd name="T2" fmla="*/ 22 w 42"/>
                  <a:gd name="T3" fmla="*/ 17 h 33"/>
                  <a:gd name="T4" fmla="*/ 42 w 42"/>
                  <a:gd name="T5" fmla="*/ 33 h 33"/>
                  <a:gd name="T6" fmla="*/ 20 w 42"/>
                  <a:gd name="T7" fmla="*/ 16 h 33"/>
                  <a:gd name="T8" fmla="*/ 0 w 42"/>
                  <a:gd name="T9" fmla="*/ 0 h 33"/>
                </a:gdLst>
                <a:ahLst/>
                <a:cxnLst>
                  <a:cxn ang="0">
                    <a:pos x="T0" y="T1"/>
                  </a:cxn>
                  <a:cxn ang="0">
                    <a:pos x="T2" y="T3"/>
                  </a:cxn>
                  <a:cxn ang="0">
                    <a:pos x="T4" y="T5"/>
                  </a:cxn>
                  <a:cxn ang="0">
                    <a:pos x="T6" y="T7"/>
                  </a:cxn>
                  <a:cxn ang="0">
                    <a:pos x="T8" y="T9"/>
                  </a:cxn>
                </a:cxnLst>
                <a:rect l="0" t="0" r="r" b="b"/>
                <a:pathLst>
                  <a:path w="42" h="33">
                    <a:moveTo>
                      <a:pt x="0" y="0"/>
                    </a:moveTo>
                    <a:lnTo>
                      <a:pt x="22" y="17"/>
                    </a:lnTo>
                    <a:lnTo>
                      <a:pt x="42" y="33"/>
                    </a:lnTo>
                    <a:lnTo>
                      <a:pt x="20" y="16"/>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76" name="Freeform 160">
                <a:extLst>
                  <a:ext uri="{FF2B5EF4-FFF2-40B4-BE49-F238E27FC236}">
                    <a16:creationId xmlns:a16="http://schemas.microsoft.com/office/drawing/2014/main" id="{184FC52B-B998-483E-83A0-EEE02AC5337B}"/>
                  </a:ext>
                </a:extLst>
              </p:cNvPr>
              <p:cNvSpPr>
                <a:spLocks/>
              </p:cNvSpPr>
              <p:nvPr/>
            </p:nvSpPr>
            <p:spPr bwMode="auto">
              <a:xfrm>
                <a:off x="3356" y="2956"/>
                <a:ext cx="83" cy="153"/>
              </a:xfrm>
              <a:custGeom>
                <a:avLst/>
                <a:gdLst>
                  <a:gd name="T0" fmla="*/ 2 w 24"/>
                  <a:gd name="T1" fmla="*/ 0 h 44"/>
                  <a:gd name="T2" fmla="*/ 24 w 24"/>
                  <a:gd name="T3" fmla="*/ 17 h 44"/>
                  <a:gd name="T4" fmla="*/ 22 w 24"/>
                  <a:gd name="T5" fmla="*/ 44 h 44"/>
                  <a:gd name="T6" fmla="*/ 0 w 24"/>
                  <a:gd name="T7" fmla="*/ 27 h 44"/>
                  <a:gd name="T8" fmla="*/ 2 w 24"/>
                  <a:gd name="T9" fmla="*/ 0 h 44"/>
                </a:gdLst>
                <a:ahLst/>
                <a:cxnLst>
                  <a:cxn ang="0">
                    <a:pos x="T0" y="T1"/>
                  </a:cxn>
                  <a:cxn ang="0">
                    <a:pos x="T2" y="T3"/>
                  </a:cxn>
                  <a:cxn ang="0">
                    <a:pos x="T4" y="T5"/>
                  </a:cxn>
                  <a:cxn ang="0">
                    <a:pos x="T6" y="T7"/>
                  </a:cxn>
                  <a:cxn ang="0">
                    <a:pos x="T8" y="T9"/>
                  </a:cxn>
                </a:cxnLst>
                <a:rect l="0" t="0" r="r" b="b"/>
                <a:pathLst>
                  <a:path w="24" h="44">
                    <a:moveTo>
                      <a:pt x="2" y="0"/>
                    </a:moveTo>
                    <a:lnTo>
                      <a:pt x="24" y="17"/>
                    </a:lnTo>
                    <a:lnTo>
                      <a:pt x="22" y="44"/>
                    </a:lnTo>
                    <a:lnTo>
                      <a:pt x="0" y="27"/>
                    </a:lnTo>
                    <a:lnTo>
                      <a:pt x="2" y="0"/>
                    </a:lnTo>
                  </a:path>
                </a:pathLst>
              </a:custGeom>
              <a:solidFill>
                <a:srgbClr val="2275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7" name="Freeform 161">
                <a:extLst>
                  <a:ext uri="{FF2B5EF4-FFF2-40B4-BE49-F238E27FC236}">
                    <a16:creationId xmlns:a16="http://schemas.microsoft.com/office/drawing/2014/main" id="{A70075DC-8919-4C6C-97D7-BC8C1FE92B6B}"/>
                  </a:ext>
                </a:extLst>
              </p:cNvPr>
              <p:cNvSpPr>
                <a:spLocks/>
              </p:cNvSpPr>
              <p:nvPr/>
            </p:nvSpPr>
            <p:spPr bwMode="auto">
              <a:xfrm>
                <a:off x="3356" y="2956"/>
                <a:ext cx="83" cy="153"/>
              </a:xfrm>
              <a:custGeom>
                <a:avLst/>
                <a:gdLst>
                  <a:gd name="T0" fmla="*/ 2 w 24"/>
                  <a:gd name="T1" fmla="*/ 0 h 44"/>
                  <a:gd name="T2" fmla="*/ 24 w 24"/>
                  <a:gd name="T3" fmla="*/ 17 h 44"/>
                  <a:gd name="T4" fmla="*/ 22 w 24"/>
                  <a:gd name="T5" fmla="*/ 44 h 44"/>
                  <a:gd name="T6" fmla="*/ 0 w 24"/>
                  <a:gd name="T7" fmla="*/ 27 h 44"/>
                  <a:gd name="T8" fmla="*/ 2 w 24"/>
                  <a:gd name="T9" fmla="*/ 0 h 44"/>
                </a:gdLst>
                <a:ahLst/>
                <a:cxnLst>
                  <a:cxn ang="0">
                    <a:pos x="T0" y="T1"/>
                  </a:cxn>
                  <a:cxn ang="0">
                    <a:pos x="T2" y="T3"/>
                  </a:cxn>
                  <a:cxn ang="0">
                    <a:pos x="T4" y="T5"/>
                  </a:cxn>
                  <a:cxn ang="0">
                    <a:pos x="T6" y="T7"/>
                  </a:cxn>
                  <a:cxn ang="0">
                    <a:pos x="T8" y="T9"/>
                  </a:cxn>
                </a:cxnLst>
                <a:rect l="0" t="0" r="r" b="b"/>
                <a:pathLst>
                  <a:path w="24" h="44">
                    <a:moveTo>
                      <a:pt x="2" y="0"/>
                    </a:moveTo>
                    <a:lnTo>
                      <a:pt x="24" y="17"/>
                    </a:lnTo>
                    <a:lnTo>
                      <a:pt x="22" y="44"/>
                    </a:lnTo>
                    <a:lnTo>
                      <a:pt x="0" y="27"/>
                    </a:lnTo>
                    <a:lnTo>
                      <a:pt x="2"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78" name="Freeform 162">
                <a:extLst>
                  <a:ext uri="{FF2B5EF4-FFF2-40B4-BE49-F238E27FC236}">
                    <a16:creationId xmlns:a16="http://schemas.microsoft.com/office/drawing/2014/main" id="{1BD49087-9CFF-4BA3-81BE-04BC6CFC4011}"/>
                  </a:ext>
                </a:extLst>
              </p:cNvPr>
              <p:cNvSpPr>
                <a:spLocks/>
              </p:cNvSpPr>
              <p:nvPr/>
            </p:nvSpPr>
            <p:spPr bwMode="auto">
              <a:xfrm>
                <a:off x="3307" y="3050"/>
                <a:ext cx="125" cy="63"/>
              </a:xfrm>
              <a:custGeom>
                <a:avLst/>
                <a:gdLst>
                  <a:gd name="T0" fmla="*/ 14 w 36"/>
                  <a:gd name="T1" fmla="*/ 0 h 18"/>
                  <a:gd name="T2" fmla="*/ 36 w 36"/>
                  <a:gd name="T3" fmla="*/ 17 h 18"/>
                  <a:gd name="T4" fmla="*/ 22 w 36"/>
                  <a:gd name="T5" fmla="*/ 18 h 18"/>
                  <a:gd name="T6" fmla="*/ 0 w 36"/>
                  <a:gd name="T7" fmla="*/ 2 h 18"/>
                  <a:gd name="T8" fmla="*/ 14 w 36"/>
                  <a:gd name="T9" fmla="*/ 0 h 18"/>
                </a:gdLst>
                <a:ahLst/>
                <a:cxnLst>
                  <a:cxn ang="0">
                    <a:pos x="T0" y="T1"/>
                  </a:cxn>
                  <a:cxn ang="0">
                    <a:pos x="T2" y="T3"/>
                  </a:cxn>
                  <a:cxn ang="0">
                    <a:pos x="T4" y="T5"/>
                  </a:cxn>
                  <a:cxn ang="0">
                    <a:pos x="T6" y="T7"/>
                  </a:cxn>
                  <a:cxn ang="0">
                    <a:pos x="T8" y="T9"/>
                  </a:cxn>
                </a:cxnLst>
                <a:rect l="0" t="0" r="r" b="b"/>
                <a:pathLst>
                  <a:path w="36" h="18">
                    <a:moveTo>
                      <a:pt x="14" y="0"/>
                    </a:moveTo>
                    <a:lnTo>
                      <a:pt x="36" y="17"/>
                    </a:lnTo>
                    <a:lnTo>
                      <a:pt x="22" y="18"/>
                    </a:lnTo>
                    <a:lnTo>
                      <a:pt x="0" y="2"/>
                    </a:lnTo>
                    <a:lnTo>
                      <a:pt x="14" y="0"/>
                    </a:lnTo>
                  </a:path>
                </a:pathLst>
              </a:custGeom>
              <a:solidFill>
                <a:srgbClr val="376D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79" name="Freeform 163">
                <a:extLst>
                  <a:ext uri="{FF2B5EF4-FFF2-40B4-BE49-F238E27FC236}">
                    <a16:creationId xmlns:a16="http://schemas.microsoft.com/office/drawing/2014/main" id="{0ED39387-4BD3-4DE2-B24B-066E5818841B}"/>
                  </a:ext>
                </a:extLst>
              </p:cNvPr>
              <p:cNvSpPr>
                <a:spLocks/>
              </p:cNvSpPr>
              <p:nvPr/>
            </p:nvSpPr>
            <p:spPr bwMode="auto">
              <a:xfrm>
                <a:off x="3307" y="3050"/>
                <a:ext cx="125" cy="63"/>
              </a:xfrm>
              <a:custGeom>
                <a:avLst/>
                <a:gdLst>
                  <a:gd name="T0" fmla="*/ 14 w 36"/>
                  <a:gd name="T1" fmla="*/ 0 h 18"/>
                  <a:gd name="T2" fmla="*/ 36 w 36"/>
                  <a:gd name="T3" fmla="*/ 17 h 18"/>
                  <a:gd name="T4" fmla="*/ 22 w 36"/>
                  <a:gd name="T5" fmla="*/ 18 h 18"/>
                  <a:gd name="T6" fmla="*/ 0 w 36"/>
                  <a:gd name="T7" fmla="*/ 2 h 18"/>
                  <a:gd name="T8" fmla="*/ 14 w 36"/>
                  <a:gd name="T9" fmla="*/ 0 h 18"/>
                </a:gdLst>
                <a:ahLst/>
                <a:cxnLst>
                  <a:cxn ang="0">
                    <a:pos x="T0" y="T1"/>
                  </a:cxn>
                  <a:cxn ang="0">
                    <a:pos x="T2" y="T3"/>
                  </a:cxn>
                  <a:cxn ang="0">
                    <a:pos x="T4" y="T5"/>
                  </a:cxn>
                  <a:cxn ang="0">
                    <a:pos x="T6" y="T7"/>
                  </a:cxn>
                  <a:cxn ang="0">
                    <a:pos x="T8" y="T9"/>
                  </a:cxn>
                </a:cxnLst>
                <a:rect l="0" t="0" r="r" b="b"/>
                <a:pathLst>
                  <a:path w="36" h="18">
                    <a:moveTo>
                      <a:pt x="14" y="0"/>
                    </a:moveTo>
                    <a:lnTo>
                      <a:pt x="36" y="17"/>
                    </a:lnTo>
                    <a:lnTo>
                      <a:pt x="22" y="18"/>
                    </a:lnTo>
                    <a:lnTo>
                      <a:pt x="0" y="2"/>
                    </a:lnTo>
                    <a:lnTo>
                      <a:pt x="14"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80" name="Freeform 164">
                <a:extLst>
                  <a:ext uri="{FF2B5EF4-FFF2-40B4-BE49-F238E27FC236}">
                    <a16:creationId xmlns:a16="http://schemas.microsoft.com/office/drawing/2014/main" id="{1DE26F34-F4BA-41CF-8E07-BF19BF403A38}"/>
                  </a:ext>
                </a:extLst>
              </p:cNvPr>
              <p:cNvSpPr>
                <a:spLocks/>
              </p:cNvSpPr>
              <p:nvPr/>
            </p:nvSpPr>
            <p:spPr bwMode="auto">
              <a:xfrm>
                <a:off x="3286" y="3057"/>
                <a:ext cx="98" cy="98"/>
              </a:xfrm>
              <a:custGeom>
                <a:avLst/>
                <a:gdLst>
                  <a:gd name="T0" fmla="*/ 6 w 28"/>
                  <a:gd name="T1" fmla="*/ 0 h 28"/>
                  <a:gd name="T2" fmla="*/ 28 w 28"/>
                  <a:gd name="T3" fmla="*/ 16 h 28"/>
                  <a:gd name="T4" fmla="*/ 22 w 28"/>
                  <a:gd name="T5" fmla="*/ 28 h 28"/>
                  <a:gd name="T6" fmla="*/ 0 w 28"/>
                  <a:gd name="T7" fmla="*/ 11 h 28"/>
                  <a:gd name="T8" fmla="*/ 6 w 28"/>
                  <a:gd name="T9" fmla="*/ 0 h 28"/>
                </a:gdLst>
                <a:ahLst/>
                <a:cxnLst>
                  <a:cxn ang="0">
                    <a:pos x="T0" y="T1"/>
                  </a:cxn>
                  <a:cxn ang="0">
                    <a:pos x="T2" y="T3"/>
                  </a:cxn>
                  <a:cxn ang="0">
                    <a:pos x="T4" y="T5"/>
                  </a:cxn>
                  <a:cxn ang="0">
                    <a:pos x="T6" y="T7"/>
                  </a:cxn>
                  <a:cxn ang="0">
                    <a:pos x="T8" y="T9"/>
                  </a:cxn>
                </a:cxnLst>
                <a:rect l="0" t="0" r="r" b="b"/>
                <a:pathLst>
                  <a:path w="28" h="28">
                    <a:moveTo>
                      <a:pt x="6" y="0"/>
                    </a:moveTo>
                    <a:lnTo>
                      <a:pt x="28" y="16"/>
                    </a:lnTo>
                    <a:lnTo>
                      <a:pt x="22" y="28"/>
                    </a:lnTo>
                    <a:lnTo>
                      <a:pt x="0" y="11"/>
                    </a:lnTo>
                    <a:lnTo>
                      <a:pt x="6"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1" name="Freeform 165">
                <a:extLst>
                  <a:ext uri="{FF2B5EF4-FFF2-40B4-BE49-F238E27FC236}">
                    <a16:creationId xmlns:a16="http://schemas.microsoft.com/office/drawing/2014/main" id="{1DDF307D-F7A1-4370-B441-A8225C63C65D}"/>
                  </a:ext>
                </a:extLst>
              </p:cNvPr>
              <p:cNvSpPr>
                <a:spLocks/>
              </p:cNvSpPr>
              <p:nvPr/>
            </p:nvSpPr>
            <p:spPr bwMode="auto">
              <a:xfrm>
                <a:off x="3286" y="3057"/>
                <a:ext cx="98" cy="98"/>
              </a:xfrm>
              <a:custGeom>
                <a:avLst/>
                <a:gdLst>
                  <a:gd name="T0" fmla="*/ 6 w 28"/>
                  <a:gd name="T1" fmla="*/ 0 h 28"/>
                  <a:gd name="T2" fmla="*/ 28 w 28"/>
                  <a:gd name="T3" fmla="*/ 16 h 28"/>
                  <a:gd name="T4" fmla="*/ 22 w 28"/>
                  <a:gd name="T5" fmla="*/ 28 h 28"/>
                  <a:gd name="T6" fmla="*/ 0 w 28"/>
                  <a:gd name="T7" fmla="*/ 11 h 28"/>
                  <a:gd name="T8" fmla="*/ 6 w 28"/>
                  <a:gd name="T9" fmla="*/ 0 h 28"/>
                </a:gdLst>
                <a:ahLst/>
                <a:cxnLst>
                  <a:cxn ang="0">
                    <a:pos x="T0" y="T1"/>
                  </a:cxn>
                  <a:cxn ang="0">
                    <a:pos x="T2" y="T3"/>
                  </a:cxn>
                  <a:cxn ang="0">
                    <a:pos x="T4" y="T5"/>
                  </a:cxn>
                  <a:cxn ang="0">
                    <a:pos x="T6" y="T7"/>
                  </a:cxn>
                  <a:cxn ang="0">
                    <a:pos x="T8" y="T9"/>
                  </a:cxn>
                </a:cxnLst>
                <a:rect l="0" t="0" r="r" b="b"/>
                <a:pathLst>
                  <a:path w="28" h="28">
                    <a:moveTo>
                      <a:pt x="6" y="0"/>
                    </a:moveTo>
                    <a:lnTo>
                      <a:pt x="28" y="16"/>
                    </a:lnTo>
                    <a:lnTo>
                      <a:pt x="22" y="28"/>
                    </a:lnTo>
                    <a:lnTo>
                      <a:pt x="0" y="11"/>
                    </a:lnTo>
                    <a:lnTo>
                      <a:pt x="6"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82" name="Freeform 166">
                <a:extLst>
                  <a:ext uri="{FF2B5EF4-FFF2-40B4-BE49-F238E27FC236}">
                    <a16:creationId xmlns:a16="http://schemas.microsoft.com/office/drawing/2014/main" id="{C92A0808-A60D-4207-9D21-CFA5DAEA92D7}"/>
                  </a:ext>
                </a:extLst>
              </p:cNvPr>
              <p:cNvSpPr>
                <a:spLocks/>
              </p:cNvSpPr>
              <p:nvPr/>
            </p:nvSpPr>
            <p:spPr bwMode="auto">
              <a:xfrm>
                <a:off x="3286" y="3095"/>
                <a:ext cx="80" cy="81"/>
              </a:xfrm>
              <a:custGeom>
                <a:avLst/>
                <a:gdLst>
                  <a:gd name="T0" fmla="*/ 0 w 23"/>
                  <a:gd name="T1" fmla="*/ 0 h 23"/>
                  <a:gd name="T2" fmla="*/ 22 w 23"/>
                  <a:gd name="T3" fmla="*/ 17 h 23"/>
                  <a:gd name="T4" fmla="*/ 23 w 23"/>
                  <a:gd name="T5" fmla="*/ 23 h 23"/>
                  <a:gd name="T6" fmla="*/ 1 w 23"/>
                  <a:gd name="T7" fmla="*/ 6 h 23"/>
                  <a:gd name="T8" fmla="*/ 0 w 23"/>
                  <a:gd name="T9" fmla="*/ 0 h 23"/>
                </a:gdLst>
                <a:ahLst/>
                <a:cxnLst>
                  <a:cxn ang="0">
                    <a:pos x="T0" y="T1"/>
                  </a:cxn>
                  <a:cxn ang="0">
                    <a:pos x="T2" y="T3"/>
                  </a:cxn>
                  <a:cxn ang="0">
                    <a:pos x="T4" y="T5"/>
                  </a:cxn>
                  <a:cxn ang="0">
                    <a:pos x="T6" y="T7"/>
                  </a:cxn>
                  <a:cxn ang="0">
                    <a:pos x="T8" y="T9"/>
                  </a:cxn>
                </a:cxnLst>
                <a:rect l="0" t="0" r="r" b="b"/>
                <a:pathLst>
                  <a:path w="23" h="23">
                    <a:moveTo>
                      <a:pt x="0" y="0"/>
                    </a:moveTo>
                    <a:lnTo>
                      <a:pt x="22" y="17"/>
                    </a:lnTo>
                    <a:lnTo>
                      <a:pt x="23" y="23"/>
                    </a:lnTo>
                    <a:lnTo>
                      <a:pt x="1" y="6"/>
                    </a:lnTo>
                    <a:lnTo>
                      <a:pt x="0" y="0"/>
                    </a:lnTo>
                  </a:path>
                </a:pathLst>
              </a:custGeom>
              <a:solidFill>
                <a:srgbClr val="336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3" name="Freeform 167">
                <a:extLst>
                  <a:ext uri="{FF2B5EF4-FFF2-40B4-BE49-F238E27FC236}">
                    <a16:creationId xmlns:a16="http://schemas.microsoft.com/office/drawing/2014/main" id="{4BF72E4A-575A-4EAA-9DFB-492A68A697DD}"/>
                  </a:ext>
                </a:extLst>
              </p:cNvPr>
              <p:cNvSpPr>
                <a:spLocks/>
              </p:cNvSpPr>
              <p:nvPr/>
            </p:nvSpPr>
            <p:spPr bwMode="auto">
              <a:xfrm>
                <a:off x="3286" y="3095"/>
                <a:ext cx="80" cy="81"/>
              </a:xfrm>
              <a:custGeom>
                <a:avLst/>
                <a:gdLst>
                  <a:gd name="T0" fmla="*/ 0 w 23"/>
                  <a:gd name="T1" fmla="*/ 0 h 23"/>
                  <a:gd name="T2" fmla="*/ 22 w 23"/>
                  <a:gd name="T3" fmla="*/ 17 h 23"/>
                  <a:gd name="T4" fmla="*/ 23 w 23"/>
                  <a:gd name="T5" fmla="*/ 23 h 23"/>
                  <a:gd name="T6" fmla="*/ 1 w 23"/>
                  <a:gd name="T7" fmla="*/ 6 h 23"/>
                  <a:gd name="T8" fmla="*/ 0 w 23"/>
                  <a:gd name="T9" fmla="*/ 0 h 23"/>
                </a:gdLst>
                <a:ahLst/>
                <a:cxnLst>
                  <a:cxn ang="0">
                    <a:pos x="T0" y="T1"/>
                  </a:cxn>
                  <a:cxn ang="0">
                    <a:pos x="T2" y="T3"/>
                  </a:cxn>
                  <a:cxn ang="0">
                    <a:pos x="T4" y="T5"/>
                  </a:cxn>
                  <a:cxn ang="0">
                    <a:pos x="T6" y="T7"/>
                  </a:cxn>
                  <a:cxn ang="0">
                    <a:pos x="T8" y="T9"/>
                  </a:cxn>
                </a:cxnLst>
                <a:rect l="0" t="0" r="r" b="b"/>
                <a:pathLst>
                  <a:path w="23" h="23">
                    <a:moveTo>
                      <a:pt x="0" y="0"/>
                    </a:moveTo>
                    <a:lnTo>
                      <a:pt x="22" y="17"/>
                    </a:lnTo>
                    <a:lnTo>
                      <a:pt x="23" y="23"/>
                    </a:lnTo>
                    <a:lnTo>
                      <a:pt x="1" y="6"/>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84" name="Freeform 168">
                <a:extLst>
                  <a:ext uri="{FF2B5EF4-FFF2-40B4-BE49-F238E27FC236}">
                    <a16:creationId xmlns:a16="http://schemas.microsoft.com/office/drawing/2014/main" id="{0D006FC9-B6F6-4744-B276-14F3B40410EA}"/>
                  </a:ext>
                </a:extLst>
              </p:cNvPr>
              <p:cNvSpPr>
                <a:spLocks/>
              </p:cNvSpPr>
              <p:nvPr/>
            </p:nvSpPr>
            <p:spPr bwMode="auto">
              <a:xfrm>
                <a:off x="3275" y="3116"/>
                <a:ext cx="91" cy="91"/>
              </a:xfrm>
              <a:custGeom>
                <a:avLst/>
                <a:gdLst>
                  <a:gd name="T0" fmla="*/ 4 w 26"/>
                  <a:gd name="T1" fmla="*/ 0 h 26"/>
                  <a:gd name="T2" fmla="*/ 26 w 26"/>
                  <a:gd name="T3" fmla="*/ 17 h 26"/>
                  <a:gd name="T4" fmla="*/ 22 w 26"/>
                  <a:gd name="T5" fmla="*/ 26 h 26"/>
                  <a:gd name="T6" fmla="*/ 0 w 26"/>
                  <a:gd name="T7" fmla="*/ 10 h 26"/>
                  <a:gd name="T8" fmla="*/ 4 w 26"/>
                  <a:gd name="T9" fmla="*/ 0 h 26"/>
                </a:gdLst>
                <a:ahLst/>
                <a:cxnLst>
                  <a:cxn ang="0">
                    <a:pos x="T0" y="T1"/>
                  </a:cxn>
                  <a:cxn ang="0">
                    <a:pos x="T2" y="T3"/>
                  </a:cxn>
                  <a:cxn ang="0">
                    <a:pos x="T4" y="T5"/>
                  </a:cxn>
                  <a:cxn ang="0">
                    <a:pos x="T6" y="T7"/>
                  </a:cxn>
                  <a:cxn ang="0">
                    <a:pos x="T8" y="T9"/>
                  </a:cxn>
                </a:cxnLst>
                <a:rect l="0" t="0" r="r" b="b"/>
                <a:pathLst>
                  <a:path w="26" h="26">
                    <a:moveTo>
                      <a:pt x="4" y="0"/>
                    </a:moveTo>
                    <a:lnTo>
                      <a:pt x="26" y="17"/>
                    </a:lnTo>
                    <a:lnTo>
                      <a:pt x="22" y="26"/>
                    </a:lnTo>
                    <a:lnTo>
                      <a:pt x="0" y="10"/>
                    </a:lnTo>
                    <a:lnTo>
                      <a:pt x="4"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5" name="Freeform 169">
                <a:extLst>
                  <a:ext uri="{FF2B5EF4-FFF2-40B4-BE49-F238E27FC236}">
                    <a16:creationId xmlns:a16="http://schemas.microsoft.com/office/drawing/2014/main" id="{350B1EC8-83AA-417E-A8CD-7711117D02E6}"/>
                  </a:ext>
                </a:extLst>
              </p:cNvPr>
              <p:cNvSpPr>
                <a:spLocks/>
              </p:cNvSpPr>
              <p:nvPr/>
            </p:nvSpPr>
            <p:spPr bwMode="auto">
              <a:xfrm>
                <a:off x="3275" y="3116"/>
                <a:ext cx="91" cy="91"/>
              </a:xfrm>
              <a:custGeom>
                <a:avLst/>
                <a:gdLst>
                  <a:gd name="T0" fmla="*/ 4 w 26"/>
                  <a:gd name="T1" fmla="*/ 0 h 26"/>
                  <a:gd name="T2" fmla="*/ 26 w 26"/>
                  <a:gd name="T3" fmla="*/ 17 h 26"/>
                  <a:gd name="T4" fmla="*/ 22 w 26"/>
                  <a:gd name="T5" fmla="*/ 26 h 26"/>
                  <a:gd name="T6" fmla="*/ 0 w 26"/>
                  <a:gd name="T7" fmla="*/ 10 h 26"/>
                  <a:gd name="T8" fmla="*/ 4 w 26"/>
                  <a:gd name="T9" fmla="*/ 0 h 26"/>
                </a:gdLst>
                <a:ahLst/>
                <a:cxnLst>
                  <a:cxn ang="0">
                    <a:pos x="T0" y="T1"/>
                  </a:cxn>
                  <a:cxn ang="0">
                    <a:pos x="T2" y="T3"/>
                  </a:cxn>
                  <a:cxn ang="0">
                    <a:pos x="T4" y="T5"/>
                  </a:cxn>
                  <a:cxn ang="0">
                    <a:pos x="T6" y="T7"/>
                  </a:cxn>
                  <a:cxn ang="0">
                    <a:pos x="T8" y="T9"/>
                  </a:cxn>
                </a:cxnLst>
                <a:rect l="0" t="0" r="r" b="b"/>
                <a:pathLst>
                  <a:path w="26" h="26">
                    <a:moveTo>
                      <a:pt x="4" y="0"/>
                    </a:moveTo>
                    <a:lnTo>
                      <a:pt x="26" y="17"/>
                    </a:lnTo>
                    <a:lnTo>
                      <a:pt x="22" y="26"/>
                    </a:lnTo>
                    <a:lnTo>
                      <a:pt x="0" y="10"/>
                    </a:lnTo>
                    <a:lnTo>
                      <a:pt x="4"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86" name="Freeform 170">
                <a:extLst>
                  <a:ext uri="{FF2B5EF4-FFF2-40B4-BE49-F238E27FC236}">
                    <a16:creationId xmlns:a16="http://schemas.microsoft.com/office/drawing/2014/main" id="{48222A68-3E99-41E0-A72C-A91F111F2942}"/>
                  </a:ext>
                </a:extLst>
              </p:cNvPr>
              <p:cNvSpPr>
                <a:spLocks/>
              </p:cNvSpPr>
              <p:nvPr/>
            </p:nvSpPr>
            <p:spPr bwMode="auto">
              <a:xfrm>
                <a:off x="3237" y="3151"/>
                <a:ext cx="115" cy="67"/>
              </a:xfrm>
              <a:custGeom>
                <a:avLst/>
                <a:gdLst>
                  <a:gd name="T0" fmla="*/ 11 w 33"/>
                  <a:gd name="T1" fmla="*/ 0 h 19"/>
                  <a:gd name="T2" fmla="*/ 33 w 33"/>
                  <a:gd name="T3" fmla="*/ 16 h 19"/>
                  <a:gd name="T4" fmla="*/ 22 w 33"/>
                  <a:gd name="T5" fmla="*/ 19 h 19"/>
                  <a:gd name="T6" fmla="*/ 0 w 33"/>
                  <a:gd name="T7" fmla="*/ 3 h 19"/>
                  <a:gd name="T8" fmla="*/ 11 w 33"/>
                  <a:gd name="T9" fmla="*/ 0 h 19"/>
                </a:gdLst>
                <a:ahLst/>
                <a:cxnLst>
                  <a:cxn ang="0">
                    <a:pos x="T0" y="T1"/>
                  </a:cxn>
                  <a:cxn ang="0">
                    <a:pos x="T2" y="T3"/>
                  </a:cxn>
                  <a:cxn ang="0">
                    <a:pos x="T4" y="T5"/>
                  </a:cxn>
                  <a:cxn ang="0">
                    <a:pos x="T6" y="T7"/>
                  </a:cxn>
                  <a:cxn ang="0">
                    <a:pos x="T8" y="T9"/>
                  </a:cxn>
                </a:cxnLst>
                <a:rect l="0" t="0" r="r" b="b"/>
                <a:pathLst>
                  <a:path w="33" h="19">
                    <a:moveTo>
                      <a:pt x="11" y="0"/>
                    </a:moveTo>
                    <a:lnTo>
                      <a:pt x="33" y="16"/>
                    </a:lnTo>
                    <a:lnTo>
                      <a:pt x="22" y="19"/>
                    </a:lnTo>
                    <a:lnTo>
                      <a:pt x="0" y="3"/>
                    </a:lnTo>
                    <a:lnTo>
                      <a:pt x="11"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7" name="Freeform 171">
                <a:extLst>
                  <a:ext uri="{FF2B5EF4-FFF2-40B4-BE49-F238E27FC236}">
                    <a16:creationId xmlns:a16="http://schemas.microsoft.com/office/drawing/2014/main" id="{C638DBF0-8EEA-4783-BC25-D596C1C8724C}"/>
                  </a:ext>
                </a:extLst>
              </p:cNvPr>
              <p:cNvSpPr>
                <a:spLocks/>
              </p:cNvSpPr>
              <p:nvPr/>
            </p:nvSpPr>
            <p:spPr bwMode="auto">
              <a:xfrm>
                <a:off x="3237" y="3151"/>
                <a:ext cx="115" cy="67"/>
              </a:xfrm>
              <a:custGeom>
                <a:avLst/>
                <a:gdLst>
                  <a:gd name="T0" fmla="*/ 11 w 33"/>
                  <a:gd name="T1" fmla="*/ 0 h 19"/>
                  <a:gd name="T2" fmla="*/ 33 w 33"/>
                  <a:gd name="T3" fmla="*/ 16 h 19"/>
                  <a:gd name="T4" fmla="*/ 22 w 33"/>
                  <a:gd name="T5" fmla="*/ 19 h 19"/>
                  <a:gd name="T6" fmla="*/ 0 w 33"/>
                  <a:gd name="T7" fmla="*/ 3 h 19"/>
                  <a:gd name="T8" fmla="*/ 11 w 33"/>
                  <a:gd name="T9" fmla="*/ 0 h 19"/>
                </a:gdLst>
                <a:ahLst/>
                <a:cxnLst>
                  <a:cxn ang="0">
                    <a:pos x="T0" y="T1"/>
                  </a:cxn>
                  <a:cxn ang="0">
                    <a:pos x="T2" y="T3"/>
                  </a:cxn>
                  <a:cxn ang="0">
                    <a:pos x="T4" y="T5"/>
                  </a:cxn>
                  <a:cxn ang="0">
                    <a:pos x="T6" y="T7"/>
                  </a:cxn>
                  <a:cxn ang="0">
                    <a:pos x="T8" y="T9"/>
                  </a:cxn>
                </a:cxnLst>
                <a:rect l="0" t="0" r="r" b="b"/>
                <a:pathLst>
                  <a:path w="33" h="19">
                    <a:moveTo>
                      <a:pt x="11" y="0"/>
                    </a:moveTo>
                    <a:lnTo>
                      <a:pt x="33" y="16"/>
                    </a:lnTo>
                    <a:lnTo>
                      <a:pt x="22" y="19"/>
                    </a:lnTo>
                    <a:lnTo>
                      <a:pt x="0" y="3"/>
                    </a:lnTo>
                    <a:lnTo>
                      <a:pt x="1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88" name="Freeform 172">
                <a:extLst>
                  <a:ext uri="{FF2B5EF4-FFF2-40B4-BE49-F238E27FC236}">
                    <a16:creationId xmlns:a16="http://schemas.microsoft.com/office/drawing/2014/main" id="{DCB30EF3-1098-4010-B0F7-D6D5911F39EF}"/>
                  </a:ext>
                </a:extLst>
              </p:cNvPr>
              <p:cNvSpPr>
                <a:spLocks/>
              </p:cNvSpPr>
              <p:nvPr/>
            </p:nvSpPr>
            <p:spPr bwMode="auto">
              <a:xfrm>
                <a:off x="3216" y="3162"/>
                <a:ext cx="98" cy="87"/>
              </a:xfrm>
              <a:custGeom>
                <a:avLst/>
                <a:gdLst>
                  <a:gd name="T0" fmla="*/ 6 w 28"/>
                  <a:gd name="T1" fmla="*/ 0 h 25"/>
                  <a:gd name="T2" fmla="*/ 28 w 28"/>
                  <a:gd name="T3" fmla="*/ 16 h 25"/>
                  <a:gd name="T4" fmla="*/ 22 w 28"/>
                  <a:gd name="T5" fmla="*/ 25 h 25"/>
                  <a:gd name="T6" fmla="*/ 0 w 28"/>
                  <a:gd name="T7" fmla="*/ 8 h 25"/>
                  <a:gd name="T8" fmla="*/ 6 w 28"/>
                  <a:gd name="T9" fmla="*/ 0 h 25"/>
                </a:gdLst>
                <a:ahLst/>
                <a:cxnLst>
                  <a:cxn ang="0">
                    <a:pos x="T0" y="T1"/>
                  </a:cxn>
                  <a:cxn ang="0">
                    <a:pos x="T2" y="T3"/>
                  </a:cxn>
                  <a:cxn ang="0">
                    <a:pos x="T4" y="T5"/>
                  </a:cxn>
                  <a:cxn ang="0">
                    <a:pos x="T6" y="T7"/>
                  </a:cxn>
                  <a:cxn ang="0">
                    <a:pos x="T8" y="T9"/>
                  </a:cxn>
                </a:cxnLst>
                <a:rect l="0" t="0" r="r" b="b"/>
                <a:pathLst>
                  <a:path w="28" h="25">
                    <a:moveTo>
                      <a:pt x="6" y="0"/>
                    </a:moveTo>
                    <a:lnTo>
                      <a:pt x="28" y="16"/>
                    </a:lnTo>
                    <a:lnTo>
                      <a:pt x="22" y="25"/>
                    </a:lnTo>
                    <a:lnTo>
                      <a:pt x="0" y="8"/>
                    </a:lnTo>
                    <a:lnTo>
                      <a:pt x="6"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89" name="Freeform 173">
                <a:extLst>
                  <a:ext uri="{FF2B5EF4-FFF2-40B4-BE49-F238E27FC236}">
                    <a16:creationId xmlns:a16="http://schemas.microsoft.com/office/drawing/2014/main" id="{1079083E-36E4-4520-9B92-B2BE2EB2F133}"/>
                  </a:ext>
                </a:extLst>
              </p:cNvPr>
              <p:cNvSpPr>
                <a:spLocks/>
              </p:cNvSpPr>
              <p:nvPr/>
            </p:nvSpPr>
            <p:spPr bwMode="auto">
              <a:xfrm>
                <a:off x="3216" y="3162"/>
                <a:ext cx="98" cy="87"/>
              </a:xfrm>
              <a:custGeom>
                <a:avLst/>
                <a:gdLst>
                  <a:gd name="T0" fmla="*/ 6 w 28"/>
                  <a:gd name="T1" fmla="*/ 0 h 25"/>
                  <a:gd name="T2" fmla="*/ 28 w 28"/>
                  <a:gd name="T3" fmla="*/ 16 h 25"/>
                  <a:gd name="T4" fmla="*/ 22 w 28"/>
                  <a:gd name="T5" fmla="*/ 25 h 25"/>
                  <a:gd name="T6" fmla="*/ 0 w 28"/>
                  <a:gd name="T7" fmla="*/ 8 h 25"/>
                  <a:gd name="T8" fmla="*/ 6 w 28"/>
                  <a:gd name="T9" fmla="*/ 0 h 25"/>
                </a:gdLst>
                <a:ahLst/>
                <a:cxnLst>
                  <a:cxn ang="0">
                    <a:pos x="T0" y="T1"/>
                  </a:cxn>
                  <a:cxn ang="0">
                    <a:pos x="T2" y="T3"/>
                  </a:cxn>
                  <a:cxn ang="0">
                    <a:pos x="T4" y="T5"/>
                  </a:cxn>
                  <a:cxn ang="0">
                    <a:pos x="T6" y="T7"/>
                  </a:cxn>
                  <a:cxn ang="0">
                    <a:pos x="T8" y="T9"/>
                  </a:cxn>
                </a:cxnLst>
                <a:rect l="0" t="0" r="r" b="b"/>
                <a:pathLst>
                  <a:path w="28" h="25">
                    <a:moveTo>
                      <a:pt x="6" y="0"/>
                    </a:moveTo>
                    <a:lnTo>
                      <a:pt x="28" y="16"/>
                    </a:lnTo>
                    <a:lnTo>
                      <a:pt x="22" y="25"/>
                    </a:lnTo>
                    <a:lnTo>
                      <a:pt x="0" y="8"/>
                    </a:lnTo>
                    <a:lnTo>
                      <a:pt x="6"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90" name="Freeform 174">
                <a:extLst>
                  <a:ext uri="{FF2B5EF4-FFF2-40B4-BE49-F238E27FC236}">
                    <a16:creationId xmlns:a16="http://schemas.microsoft.com/office/drawing/2014/main" id="{D407AD75-D0CC-4447-A6E6-283400E70044}"/>
                  </a:ext>
                </a:extLst>
              </p:cNvPr>
              <p:cNvSpPr>
                <a:spLocks/>
              </p:cNvSpPr>
              <p:nvPr/>
            </p:nvSpPr>
            <p:spPr bwMode="auto">
              <a:xfrm>
                <a:off x="3192" y="3190"/>
                <a:ext cx="101" cy="63"/>
              </a:xfrm>
              <a:custGeom>
                <a:avLst/>
                <a:gdLst>
                  <a:gd name="T0" fmla="*/ 7 w 29"/>
                  <a:gd name="T1" fmla="*/ 0 h 18"/>
                  <a:gd name="T2" fmla="*/ 29 w 29"/>
                  <a:gd name="T3" fmla="*/ 17 h 18"/>
                  <a:gd name="T4" fmla="*/ 22 w 29"/>
                  <a:gd name="T5" fmla="*/ 18 h 18"/>
                  <a:gd name="T6" fmla="*/ 0 w 29"/>
                  <a:gd name="T7" fmla="*/ 1 h 18"/>
                  <a:gd name="T8" fmla="*/ 7 w 29"/>
                  <a:gd name="T9" fmla="*/ 0 h 18"/>
                </a:gdLst>
                <a:ahLst/>
                <a:cxnLst>
                  <a:cxn ang="0">
                    <a:pos x="T0" y="T1"/>
                  </a:cxn>
                  <a:cxn ang="0">
                    <a:pos x="T2" y="T3"/>
                  </a:cxn>
                  <a:cxn ang="0">
                    <a:pos x="T4" y="T5"/>
                  </a:cxn>
                  <a:cxn ang="0">
                    <a:pos x="T6" y="T7"/>
                  </a:cxn>
                  <a:cxn ang="0">
                    <a:pos x="T8" y="T9"/>
                  </a:cxn>
                </a:cxnLst>
                <a:rect l="0" t="0" r="r" b="b"/>
                <a:pathLst>
                  <a:path w="29" h="18">
                    <a:moveTo>
                      <a:pt x="7" y="0"/>
                    </a:moveTo>
                    <a:lnTo>
                      <a:pt x="29" y="17"/>
                    </a:lnTo>
                    <a:lnTo>
                      <a:pt x="22" y="18"/>
                    </a:lnTo>
                    <a:lnTo>
                      <a:pt x="0" y="1"/>
                    </a:lnTo>
                    <a:lnTo>
                      <a:pt x="7" y="0"/>
                    </a:lnTo>
                  </a:path>
                </a:pathLst>
              </a:custGeom>
              <a:solidFill>
                <a:srgbClr val="376D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1" name="Freeform 175">
                <a:extLst>
                  <a:ext uri="{FF2B5EF4-FFF2-40B4-BE49-F238E27FC236}">
                    <a16:creationId xmlns:a16="http://schemas.microsoft.com/office/drawing/2014/main" id="{DA16AE5A-164F-45DD-8B67-E514BF24ABE4}"/>
                  </a:ext>
                </a:extLst>
              </p:cNvPr>
              <p:cNvSpPr>
                <a:spLocks/>
              </p:cNvSpPr>
              <p:nvPr/>
            </p:nvSpPr>
            <p:spPr bwMode="auto">
              <a:xfrm>
                <a:off x="3192" y="3190"/>
                <a:ext cx="101" cy="63"/>
              </a:xfrm>
              <a:custGeom>
                <a:avLst/>
                <a:gdLst>
                  <a:gd name="T0" fmla="*/ 7 w 29"/>
                  <a:gd name="T1" fmla="*/ 0 h 18"/>
                  <a:gd name="T2" fmla="*/ 29 w 29"/>
                  <a:gd name="T3" fmla="*/ 17 h 18"/>
                  <a:gd name="T4" fmla="*/ 22 w 29"/>
                  <a:gd name="T5" fmla="*/ 18 h 18"/>
                  <a:gd name="T6" fmla="*/ 0 w 29"/>
                  <a:gd name="T7" fmla="*/ 1 h 18"/>
                  <a:gd name="T8" fmla="*/ 7 w 29"/>
                  <a:gd name="T9" fmla="*/ 0 h 18"/>
                </a:gdLst>
                <a:ahLst/>
                <a:cxnLst>
                  <a:cxn ang="0">
                    <a:pos x="T0" y="T1"/>
                  </a:cxn>
                  <a:cxn ang="0">
                    <a:pos x="T2" y="T3"/>
                  </a:cxn>
                  <a:cxn ang="0">
                    <a:pos x="T4" y="T5"/>
                  </a:cxn>
                  <a:cxn ang="0">
                    <a:pos x="T6" y="T7"/>
                  </a:cxn>
                  <a:cxn ang="0">
                    <a:pos x="T8" y="T9"/>
                  </a:cxn>
                </a:cxnLst>
                <a:rect l="0" t="0" r="r" b="b"/>
                <a:pathLst>
                  <a:path w="29" h="18">
                    <a:moveTo>
                      <a:pt x="7" y="0"/>
                    </a:moveTo>
                    <a:lnTo>
                      <a:pt x="29" y="17"/>
                    </a:lnTo>
                    <a:lnTo>
                      <a:pt x="22" y="18"/>
                    </a:lnTo>
                    <a:lnTo>
                      <a:pt x="0" y="1"/>
                    </a:lnTo>
                    <a:lnTo>
                      <a:pt x="7"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92" name="Freeform 176">
                <a:extLst>
                  <a:ext uri="{FF2B5EF4-FFF2-40B4-BE49-F238E27FC236}">
                    <a16:creationId xmlns:a16="http://schemas.microsoft.com/office/drawing/2014/main" id="{7EB9840B-30B5-4C2C-9506-F1EA129D6922}"/>
                  </a:ext>
                </a:extLst>
              </p:cNvPr>
              <p:cNvSpPr>
                <a:spLocks/>
              </p:cNvSpPr>
              <p:nvPr/>
            </p:nvSpPr>
            <p:spPr bwMode="auto">
              <a:xfrm>
                <a:off x="3167" y="3193"/>
                <a:ext cx="101" cy="119"/>
              </a:xfrm>
              <a:custGeom>
                <a:avLst/>
                <a:gdLst>
                  <a:gd name="T0" fmla="*/ 7 w 29"/>
                  <a:gd name="T1" fmla="*/ 0 h 34"/>
                  <a:gd name="T2" fmla="*/ 29 w 29"/>
                  <a:gd name="T3" fmla="*/ 17 h 34"/>
                  <a:gd name="T4" fmla="*/ 22 w 29"/>
                  <a:gd name="T5" fmla="*/ 34 h 34"/>
                  <a:gd name="T6" fmla="*/ 0 w 29"/>
                  <a:gd name="T7" fmla="*/ 17 h 34"/>
                  <a:gd name="T8" fmla="*/ 7 w 29"/>
                  <a:gd name="T9" fmla="*/ 0 h 34"/>
                </a:gdLst>
                <a:ahLst/>
                <a:cxnLst>
                  <a:cxn ang="0">
                    <a:pos x="T0" y="T1"/>
                  </a:cxn>
                  <a:cxn ang="0">
                    <a:pos x="T2" y="T3"/>
                  </a:cxn>
                  <a:cxn ang="0">
                    <a:pos x="T4" y="T5"/>
                  </a:cxn>
                  <a:cxn ang="0">
                    <a:pos x="T6" y="T7"/>
                  </a:cxn>
                  <a:cxn ang="0">
                    <a:pos x="T8" y="T9"/>
                  </a:cxn>
                </a:cxnLst>
                <a:rect l="0" t="0" r="r" b="b"/>
                <a:pathLst>
                  <a:path w="29" h="34">
                    <a:moveTo>
                      <a:pt x="7" y="0"/>
                    </a:moveTo>
                    <a:lnTo>
                      <a:pt x="29" y="17"/>
                    </a:lnTo>
                    <a:lnTo>
                      <a:pt x="22" y="34"/>
                    </a:lnTo>
                    <a:lnTo>
                      <a:pt x="0" y="17"/>
                    </a:lnTo>
                    <a:lnTo>
                      <a:pt x="7"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3" name="Freeform 177">
                <a:extLst>
                  <a:ext uri="{FF2B5EF4-FFF2-40B4-BE49-F238E27FC236}">
                    <a16:creationId xmlns:a16="http://schemas.microsoft.com/office/drawing/2014/main" id="{F293C83B-0F1F-4869-8EA0-F5415D761573}"/>
                  </a:ext>
                </a:extLst>
              </p:cNvPr>
              <p:cNvSpPr>
                <a:spLocks/>
              </p:cNvSpPr>
              <p:nvPr/>
            </p:nvSpPr>
            <p:spPr bwMode="auto">
              <a:xfrm>
                <a:off x="3167" y="3193"/>
                <a:ext cx="101" cy="119"/>
              </a:xfrm>
              <a:custGeom>
                <a:avLst/>
                <a:gdLst>
                  <a:gd name="T0" fmla="*/ 7 w 29"/>
                  <a:gd name="T1" fmla="*/ 0 h 34"/>
                  <a:gd name="T2" fmla="*/ 29 w 29"/>
                  <a:gd name="T3" fmla="*/ 17 h 34"/>
                  <a:gd name="T4" fmla="*/ 22 w 29"/>
                  <a:gd name="T5" fmla="*/ 34 h 34"/>
                  <a:gd name="T6" fmla="*/ 0 w 29"/>
                  <a:gd name="T7" fmla="*/ 17 h 34"/>
                  <a:gd name="T8" fmla="*/ 7 w 29"/>
                  <a:gd name="T9" fmla="*/ 0 h 34"/>
                </a:gdLst>
                <a:ahLst/>
                <a:cxnLst>
                  <a:cxn ang="0">
                    <a:pos x="T0" y="T1"/>
                  </a:cxn>
                  <a:cxn ang="0">
                    <a:pos x="T2" y="T3"/>
                  </a:cxn>
                  <a:cxn ang="0">
                    <a:pos x="T4" y="T5"/>
                  </a:cxn>
                  <a:cxn ang="0">
                    <a:pos x="T6" y="T7"/>
                  </a:cxn>
                  <a:cxn ang="0">
                    <a:pos x="T8" y="T9"/>
                  </a:cxn>
                </a:cxnLst>
                <a:rect l="0" t="0" r="r" b="b"/>
                <a:pathLst>
                  <a:path w="29" h="34">
                    <a:moveTo>
                      <a:pt x="7" y="0"/>
                    </a:moveTo>
                    <a:lnTo>
                      <a:pt x="29" y="17"/>
                    </a:lnTo>
                    <a:lnTo>
                      <a:pt x="22" y="34"/>
                    </a:lnTo>
                    <a:lnTo>
                      <a:pt x="0" y="17"/>
                    </a:lnTo>
                    <a:lnTo>
                      <a:pt x="7"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94" name="Freeform 178">
                <a:extLst>
                  <a:ext uri="{FF2B5EF4-FFF2-40B4-BE49-F238E27FC236}">
                    <a16:creationId xmlns:a16="http://schemas.microsoft.com/office/drawing/2014/main" id="{A01BF169-4CC5-4C84-AB46-44CB67501714}"/>
                  </a:ext>
                </a:extLst>
              </p:cNvPr>
              <p:cNvSpPr>
                <a:spLocks/>
              </p:cNvSpPr>
              <p:nvPr/>
            </p:nvSpPr>
            <p:spPr bwMode="auto">
              <a:xfrm>
                <a:off x="3167" y="3253"/>
                <a:ext cx="105" cy="80"/>
              </a:xfrm>
              <a:custGeom>
                <a:avLst/>
                <a:gdLst>
                  <a:gd name="T0" fmla="*/ 0 w 30"/>
                  <a:gd name="T1" fmla="*/ 0 h 23"/>
                  <a:gd name="T2" fmla="*/ 22 w 30"/>
                  <a:gd name="T3" fmla="*/ 17 h 23"/>
                  <a:gd name="T4" fmla="*/ 30 w 30"/>
                  <a:gd name="T5" fmla="*/ 23 h 23"/>
                  <a:gd name="T6" fmla="*/ 8 w 30"/>
                  <a:gd name="T7" fmla="*/ 6 h 23"/>
                  <a:gd name="T8" fmla="*/ 0 w 30"/>
                  <a:gd name="T9" fmla="*/ 0 h 23"/>
                </a:gdLst>
                <a:ahLst/>
                <a:cxnLst>
                  <a:cxn ang="0">
                    <a:pos x="T0" y="T1"/>
                  </a:cxn>
                  <a:cxn ang="0">
                    <a:pos x="T2" y="T3"/>
                  </a:cxn>
                  <a:cxn ang="0">
                    <a:pos x="T4" y="T5"/>
                  </a:cxn>
                  <a:cxn ang="0">
                    <a:pos x="T6" y="T7"/>
                  </a:cxn>
                  <a:cxn ang="0">
                    <a:pos x="T8" y="T9"/>
                  </a:cxn>
                </a:cxnLst>
                <a:rect l="0" t="0" r="r" b="b"/>
                <a:pathLst>
                  <a:path w="30" h="23">
                    <a:moveTo>
                      <a:pt x="0" y="0"/>
                    </a:moveTo>
                    <a:lnTo>
                      <a:pt x="22" y="17"/>
                    </a:lnTo>
                    <a:lnTo>
                      <a:pt x="30" y="23"/>
                    </a:lnTo>
                    <a:lnTo>
                      <a:pt x="8" y="6"/>
                    </a:lnTo>
                    <a:lnTo>
                      <a:pt x="0" y="0"/>
                    </a:lnTo>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5" name="Freeform 179">
                <a:extLst>
                  <a:ext uri="{FF2B5EF4-FFF2-40B4-BE49-F238E27FC236}">
                    <a16:creationId xmlns:a16="http://schemas.microsoft.com/office/drawing/2014/main" id="{446DFFFA-E180-4DC6-8E19-ABE1A147B207}"/>
                  </a:ext>
                </a:extLst>
              </p:cNvPr>
              <p:cNvSpPr>
                <a:spLocks/>
              </p:cNvSpPr>
              <p:nvPr/>
            </p:nvSpPr>
            <p:spPr bwMode="auto">
              <a:xfrm>
                <a:off x="3167" y="3253"/>
                <a:ext cx="105" cy="80"/>
              </a:xfrm>
              <a:custGeom>
                <a:avLst/>
                <a:gdLst>
                  <a:gd name="T0" fmla="*/ 0 w 30"/>
                  <a:gd name="T1" fmla="*/ 0 h 23"/>
                  <a:gd name="T2" fmla="*/ 22 w 30"/>
                  <a:gd name="T3" fmla="*/ 17 h 23"/>
                  <a:gd name="T4" fmla="*/ 30 w 30"/>
                  <a:gd name="T5" fmla="*/ 23 h 23"/>
                  <a:gd name="T6" fmla="*/ 8 w 30"/>
                  <a:gd name="T7" fmla="*/ 6 h 23"/>
                  <a:gd name="T8" fmla="*/ 0 w 30"/>
                  <a:gd name="T9" fmla="*/ 0 h 23"/>
                </a:gdLst>
                <a:ahLst/>
                <a:cxnLst>
                  <a:cxn ang="0">
                    <a:pos x="T0" y="T1"/>
                  </a:cxn>
                  <a:cxn ang="0">
                    <a:pos x="T2" y="T3"/>
                  </a:cxn>
                  <a:cxn ang="0">
                    <a:pos x="T4" y="T5"/>
                  </a:cxn>
                  <a:cxn ang="0">
                    <a:pos x="T6" y="T7"/>
                  </a:cxn>
                  <a:cxn ang="0">
                    <a:pos x="T8" y="T9"/>
                  </a:cxn>
                </a:cxnLst>
                <a:rect l="0" t="0" r="r" b="b"/>
                <a:pathLst>
                  <a:path w="30" h="23">
                    <a:moveTo>
                      <a:pt x="0" y="0"/>
                    </a:moveTo>
                    <a:lnTo>
                      <a:pt x="22" y="17"/>
                    </a:lnTo>
                    <a:lnTo>
                      <a:pt x="30" y="23"/>
                    </a:lnTo>
                    <a:lnTo>
                      <a:pt x="8" y="6"/>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96" name="Freeform 180">
                <a:extLst>
                  <a:ext uri="{FF2B5EF4-FFF2-40B4-BE49-F238E27FC236}">
                    <a16:creationId xmlns:a16="http://schemas.microsoft.com/office/drawing/2014/main" id="{66C4DEFD-675B-4295-AB32-64077A997D14}"/>
                  </a:ext>
                </a:extLst>
              </p:cNvPr>
              <p:cNvSpPr>
                <a:spLocks/>
              </p:cNvSpPr>
              <p:nvPr/>
            </p:nvSpPr>
            <p:spPr bwMode="auto">
              <a:xfrm>
                <a:off x="3195" y="3274"/>
                <a:ext cx="87" cy="111"/>
              </a:xfrm>
              <a:custGeom>
                <a:avLst/>
                <a:gdLst>
                  <a:gd name="T0" fmla="*/ 0 w 25"/>
                  <a:gd name="T1" fmla="*/ 0 h 32"/>
                  <a:gd name="T2" fmla="*/ 22 w 25"/>
                  <a:gd name="T3" fmla="*/ 17 h 32"/>
                  <a:gd name="T4" fmla="*/ 25 w 25"/>
                  <a:gd name="T5" fmla="*/ 32 h 32"/>
                  <a:gd name="T6" fmla="*/ 3 w 25"/>
                  <a:gd name="T7" fmla="*/ 15 h 32"/>
                  <a:gd name="T8" fmla="*/ 0 w 25"/>
                  <a:gd name="T9" fmla="*/ 0 h 32"/>
                </a:gdLst>
                <a:ahLst/>
                <a:cxnLst>
                  <a:cxn ang="0">
                    <a:pos x="T0" y="T1"/>
                  </a:cxn>
                  <a:cxn ang="0">
                    <a:pos x="T2" y="T3"/>
                  </a:cxn>
                  <a:cxn ang="0">
                    <a:pos x="T4" y="T5"/>
                  </a:cxn>
                  <a:cxn ang="0">
                    <a:pos x="T6" y="T7"/>
                  </a:cxn>
                  <a:cxn ang="0">
                    <a:pos x="T8" y="T9"/>
                  </a:cxn>
                </a:cxnLst>
                <a:rect l="0" t="0" r="r" b="b"/>
                <a:pathLst>
                  <a:path w="25" h="32">
                    <a:moveTo>
                      <a:pt x="0" y="0"/>
                    </a:moveTo>
                    <a:lnTo>
                      <a:pt x="22" y="17"/>
                    </a:lnTo>
                    <a:lnTo>
                      <a:pt x="25" y="32"/>
                    </a:lnTo>
                    <a:lnTo>
                      <a:pt x="3" y="15"/>
                    </a:lnTo>
                    <a:lnTo>
                      <a:pt x="0" y="0"/>
                    </a:lnTo>
                  </a:path>
                </a:pathLst>
              </a:custGeom>
              <a:solidFill>
                <a:srgbClr val="3A6C8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7" name="Freeform 181">
                <a:extLst>
                  <a:ext uri="{FF2B5EF4-FFF2-40B4-BE49-F238E27FC236}">
                    <a16:creationId xmlns:a16="http://schemas.microsoft.com/office/drawing/2014/main" id="{5602C749-FDDB-4358-9BBD-1BC51471AF37}"/>
                  </a:ext>
                </a:extLst>
              </p:cNvPr>
              <p:cNvSpPr>
                <a:spLocks/>
              </p:cNvSpPr>
              <p:nvPr/>
            </p:nvSpPr>
            <p:spPr bwMode="auto">
              <a:xfrm>
                <a:off x="3195" y="3274"/>
                <a:ext cx="87" cy="111"/>
              </a:xfrm>
              <a:custGeom>
                <a:avLst/>
                <a:gdLst>
                  <a:gd name="T0" fmla="*/ 0 w 25"/>
                  <a:gd name="T1" fmla="*/ 0 h 32"/>
                  <a:gd name="T2" fmla="*/ 22 w 25"/>
                  <a:gd name="T3" fmla="*/ 17 h 32"/>
                  <a:gd name="T4" fmla="*/ 25 w 25"/>
                  <a:gd name="T5" fmla="*/ 32 h 32"/>
                  <a:gd name="T6" fmla="*/ 3 w 25"/>
                  <a:gd name="T7" fmla="*/ 15 h 32"/>
                  <a:gd name="T8" fmla="*/ 0 w 25"/>
                  <a:gd name="T9" fmla="*/ 0 h 32"/>
                </a:gdLst>
                <a:ahLst/>
                <a:cxnLst>
                  <a:cxn ang="0">
                    <a:pos x="T0" y="T1"/>
                  </a:cxn>
                  <a:cxn ang="0">
                    <a:pos x="T2" y="T3"/>
                  </a:cxn>
                  <a:cxn ang="0">
                    <a:pos x="T4" y="T5"/>
                  </a:cxn>
                  <a:cxn ang="0">
                    <a:pos x="T6" y="T7"/>
                  </a:cxn>
                  <a:cxn ang="0">
                    <a:pos x="T8" y="T9"/>
                  </a:cxn>
                </a:cxnLst>
                <a:rect l="0" t="0" r="r" b="b"/>
                <a:pathLst>
                  <a:path w="25" h="32">
                    <a:moveTo>
                      <a:pt x="0" y="0"/>
                    </a:moveTo>
                    <a:lnTo>
                      <a:pt x="22" y="17"/>
                    </a:lnTo>
                    <a:lnTo>
                      <a:pt x="25" y="32"/>
                    </a:lnTo>
                    <a:lnTo>
                      <a:pt x="3" y="15"/>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98" name="Freeform 182">
                <a:extLst>
                  <a:ext uri="{FF2B5EF4-FFF2-40B4-BE49-F238E27FC236}">
                    <a16:creationId xmlns:a16="http://schemas.microsoft.com/office/drawing/2014/main" id="{07A396A8-85DE-4512-8464-B10546BA6B2A}"/>
                  </a:ext>
                </a:extLst>
              </p:cNvPr>
              <p:cNvSpPr>
                <a:spLocks/>
              </p:cNvSpPr>
              <p:nvPr/>
            </p:nvSpPr>
            <p:spPr bwMode="auto">
              <a:xfrm>
                <a:off x="3202" y="3326"/>
                <a:ext cx="80" cy="168"/>
              </a:xfrm>
              <a:custGeom>
                <a:avLst/>
                <a:gdLst>
                  <a:gd name="T0" fmla="*/ 1 w 23"/>
                  <a:gd name="T1" fmla="*/ 0 h 48"/>
                  <a:gd name="T2" fmla="*/ 23 w 23"/>
                  <a:gd name="T3" fmla="*/ 17 h 48"/>
                  <a:gd name="T4" fmla="*/ 22 w 23"/>
                  <a:gd name="T5" fmla="*/ 48 h 48"/>
                  <a:gd name="T6" fmla="*/ 0 w 23"/>
                  <a:gd name="T7" fmla="*/ 31 h 48"/>
                  <a:gd name="T8" fmla="*/ 1 w 23"/>
                  <a:gd name="T9" fmla="*/ 0 h 48"/>
                </a:gdLst>
                <a:ahLst/>
                <a:cxnLst>
                  <a:cxn ang="0">
                    <a:pos x="T0" y="T1"/>
                  </a:cxn>
                  <a:cxn ang="0">
                    <a:pos x="T2" y="T3"/>
                  </a:cxn>
                  <a:cxn ang="0">
                    <a:pos x="T4" y="T5"/>
                  </a:cxn>
                  <a:cxn ang="0">
                    <a:pos x="T6" y="T7"/>
                  </a:cxn>
                  <a:cxn ang="0">
                    <a:pos x="T8" y="T9"/>
                  </a:cxn>
                </a:cxnLst>
                <a:rect l="0" t="0" r="r" b="b"/>
                <a:pathLst>
                  <a:path w="23" h="48">
                    <a:moveTo>
                      <a:pt x="1" y="0"/>
                    </a:moveTo>
                    <a:lnTo>
                      <a:pt x="23" y="17"/>
                    </a:lnTo>
                    <a:lnTo>
                      <a:pt x="22" y="48"/>
                    </a:lnTo>
                    <a:lnTo>
                      <a:pt x="0" y="31"/>
                    </a:lnTo>
                    <a:lnTo>
                      <a:pt x="1"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99" name="Freeform 183">
                <a:extLst>
                  <a:ext uri="{FF2B5EF4-FFF2-40B4-BE49-F238E27FC236}">
                    <a16:creationId xmlns:a16="http://schemas.microsoft.com/office/drawing/2014/main" id="{AE2BD702-FD89-47CB-B522-9E76A36807B2}"/>
                  </a:ext>
                </a:extLst>
              </p:cNvPr>
              <p:cNvSpPr>
                <a:spLocks/>
              </p:cNvSpPr>
              <p:nvPr/>
            </p:nvSpPr>
            <p:spPr bwMode="auto">
              <a:xfrm>
                <a:off x="3202" y="3326"/>
                <a:ext cx="80" cy="168"/>
              </a:xfrm>
              <a:custGeom>
                <a:avLst/>
                <a:gdLst>
                  <a:gd name="T0" fmla="*/ 1 w 23"/>
                  <a:gd name="T1" fmla="*/ 0 h 48"/>
                  <a:gd name="T2" fmla="*/ 23 w 23"/>
                  <a:gd name="T3" fmla="*/ 17 h 48"/>
                  <a:gd name="T4" fmla="*/ 22 w 23"/>
                  <a:gd name="T5" fmla="*/ 48 h 48"/>
                  <a:gd name="T6" fmla="*/ 0 w 23"/>
                  <a:gd name="T7" fmla="*/ 31 h 48"/>
                  <a:gd name="T8" fmla="*/ 1 w 23"/>
                  <a:gd name="T9" fmla="*/ 0 h 48"/>
                </a:gdLst>
                <a:ahLst/>
                <a:cxnLst>
                  <a:cxn ang="0">
                    <a:pos x="T0" y="T1"/>
                  </a:cxn>
                  <a:cxn ang="0">
                    <a:pos x="T2" y="T3"/>
                  </a:cxn>
                  <a:cxn ang="0">
                    <a:pos x="T4" y="T5"/>
                  </a:cxn>
                  <a:cxn ang="0">
                    <a:pos x="T6" y="T7"/>
                  </a:cxn>
                  <a:cxn ang="0">
                    <a:pos x="T8" y="T9"/>
                  </a:cxn>
                </a:cxnLst>
                <a:rect l="0" t="0" r="r" b="b"/>
                <a:pathLst>
                  <a:path w="23" h="48">
                    <a:moveTo>
                      <a:pt x="1" y="0"/>
                    </a:moveTo>
                    <a:lnTo>
                      <a:pt x="23" y="17"/>
                    </a:lnTo>
                    <a:lnTo>
                      <a:pt x="22" y="48"/>
                    </a:lnTo>
                    <a:lnTo>
                      <a:pt x="0" y="31"/>
                    </a:lnTo>
                    <a:lnTo>
                      <a:pt x="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00" name="Freeform 184">
                <a:extLst>
                  <a:ext uri="{FF2B5EF4-FFF2-40B4-BE49-F238E27FC236}">
                    <a16:creationId xmlns:a16="http://schemas.microsoft.com/office/drawing/2014/main" id="{71EDFCAE-05C9-4480-A235-6337C4F69473}"/>
                  </a:ext>
                </a:extLst>
              </p:cNvPr>
              <p:cNvSpPr>
                <a:spLocks/>
              </p:cNvSpPr>
              <p:nvPr/>
            </p:nvSpPr>
            <p:spPr bwMode="auto">
              <a:xfrm>
                <a:off x="3097" y="3385"/>
                <a:ext cx="105" cy="77"/>
              </a:xfrm>
              <a:custGeom>
                <a:avLst/>
                <a:gdLst>
                  <a:gd name="T0" fmla="*/ 8 w 30"/>
                  <a:gd name="T1" fmla="*/ 0 h 22"/>
                  <a:gd name="T2" fmla="*/ 30 w 30"/>
                  <a:gd name="T3" fmla="*/ 17 h 22"/>
                  <a:gd name="T4" fmla="*/ 23 w 30"/>
                  <a:gd name="T5" fmla="*/ 22 h 22"/>
                  <a:gd name="T6" fmla="*/ 0 w 30"/>
                  <a:gd name="T7" fmla="*/ 5 h 22"/>
                  <a:gd name="T8" fmla="*/ 8 w 30"/>
                  <a:gd name="T9" fmla="*/ 0 h 22"/>
                </a:gdLst>
                <a:ahLst/>
                <a:cxnLst>
                  <a:cxn ang="0">
                    <a:pos x="T0" y="T1"/>
                  </a:cxn>
                  <a:cxn ang="0">
                    <a:pos x="T2" y="T3"/>
                  </a:cxn>
                  <a:cxn ang="0">
                    <a:pos x="T4" y="T5"/>
                  </a:cxn>
                  <a:cxn ang="0">
                    <a:pos x="T6" y="T7"/>
                  </a:cxn>
                  <a:cxn ang="0">
                    <a:pos x="T8" y="T9"/>
                  </a:cxn>
                </a:cxnLst>
                <a:rect l="0" t="0" r="r" b="b"/>
                <a:pathLst>
                  <a:path w="30" h="22">
                    <a:moveTo>
                      <a:pt x="8" y="0"/>
                    </a:moveTo>
                    <a:lnTo>
                      <a:pt x="30" y="17"/>
                    </a:lnTo>
                    <a:lnTo>
                      <a:pt x="23" y="22"/>
                    </a:lnTo>
                    <a:lnTo>
                      <a:pt x="0" y="5"/>
                    </a:lnTo>
                    <a:lnTo>
                      <a:pt x="8"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1" name="Freeform 185">
                <a:extLst>
                  <a:ext uri="{FF2B5EF4-FFF2-40B4-BE49-F238E27FC236}">
                    <a16:creationId xmlns:a16="http://schemas.microsoft.com/office/drawing/2014/main" id="{0FAAFDBF-C5A3-4F6E-B930-7E0FA95500EC}"/>
                  </a:ext>
                </a:extLst>
              </p:cNvPr>
              <p:cNvSpPr>
                <a:spLocks/>
              </p:cNvSpPr>
              <p:nvPr/>
            </p:nvSpPr>
            <p:spPr bwMode="auto">
              <a:xfrm>
                <a:off x="3097" y="3385"/>
                <a:ext cx="105" cy="77"/>
              </a:xfrm>
              <a:custGeom>
                <a:avLst/>
                <a:gdLst>
                  <a:gd name="T0" fmla="*/ 8 w 30"/>
                  <a:gd name="T1" fmla="*/ 0 h 22"/>
                  <a:gd name="T2" fmla="*/ 30 w 30"/>
                  <a:gd name="T3" fmla="*/ 17 h 22"/>
                  <a:gd name="T4" fmla="*/ 23 w 30"/>
                  <a:gd name="T5" fmla="*/ 22 h 22"/>
                  <a:gd name="T6" fmla="*/ 0 w 30"/>
                  <a:gd name="T7" fmla="*/ 5 h 22"/>
                  <a:gd name="T8" fmla="*/ 8 w 30"/>
                  <a:gd name="T9" fmla="*/ 0 h 22"/>
                </a:gdLst>
                <a:ahLst/>
                <a:cxnLst>
                  <a:cxn ang="0">
                    <a:pos x="T0" y="T1"/>
                  </a:cxn>
                  <a:cxn ang="0">
                    <a:pos x="T2" y="T3"/>
                  </a:cxn>
                  <a:cxn ang="0">
                    <a:pos x="T4" y="T5"/>
                  </a:cxn>
                  <a:cxn ang="0">
                    <a:pos x="T6" y="T7"/>
                  </a:cxn>
                  <a:cxn ang="0">
                    <a:pos x="T8" y="T9"/>
                  </a:cxn>
                </a:cxnLst>
                <a:rect l="0" t="0" r="r" b="b"/>
                <a:pathLst>
                  <a:path w="30" h="22">
                    <a:moveTo>
                      <a:pt x="8" y="0"/>
                    </a:moveTo>
                    <a:lnTo>
                      <a:pt x="30" y="17"/>
                    </a:lnTo>
                    <a:lnTo>
                      <a:pt x="23" y="22"/>
                    </a:lnTo>
                    <a:lnTo>
                      <a:pt x="0" y="5"/>
                    </a:lnTo>
                    <a:lnTo>
                      <a:pt x="8"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02" name="Freeform 186">
                <a:extLst>
                  <a:ext uri="{FF2B5EF4-FFF2-40B4-BE49-F238E27FC236}">
                    <a16:creationId xmlns:a16="http://schemas.microsoft.com/office/drawing/2014/main" id="{8695C10C-ACAF-4D55-A46B-19C7D7B50FB3}"/>
                  </a:ext>
                </a:extLst>
              </p:cNvPr>
              <p:cNvSpPr>
                <a:spLocks/>
              </p:cNvSpPr>
              <p:nvPr/>
            </p:nvSpPr>
            <p:spPr bwMode="auto">
              <a:xfrm>
                <a:off x="3146" y="3431"/>
                <a:ext cx="98" cy="66"/>
              </a:xfrm>
              <a:custGeom>
                <a:avLst/>
                <a:gdLst>
                  <a:gd name="T0" fmla="*/ 6 w 28"/>
                  <a:gd name="T1" fmla="*/ 3 h 19"/>
                  <a:gd name="T2" fmla="*/ 28 w 28"/>
                  <a:gd name="T3" fmla="*/ 19 h 19"/>
                  <a:gd name="T4" fmla="*/ 22 w 28"/>
                  <a:gd name="T5" fmla="*/ 16 h 19"/>
                  <a:gd name="T6" fmla="*/ 0 w 28"/>
                  <a:gd name="T7" fmla="*/ 0 h 19"/>
                  <a:gd name="T8" fmla="*/ 6 w 28"/>
                  <a:gd name="T9" fmla="*/ 3 h 19"/>
                </a:gdLst>
                <a:ahLst/>
                <a:cxnLst>
                  <a:cxn ang="0">
                    <a:pos x="T0" y="T1"/>
                  </a:cxn>
                  <a:cxn ang="0">
                    <a:pos x="T2" y="T3"/>
                  </a:cxn>
                  <a:cxn ang="0">
                    <a:pos x="T4" y="T5"/>
                  </a:cxn>
                  <a:cxn ang="0">
                    <a:pos x="T6" y="T7"/>
                  </a:cxn>
                  <a:cxn ang="0">
                    <a:pos x="T8" y="T9"/>
                  </a:cxn>
                </a:cxnLst>
                <a:rect l="0" t="0" r="r" b="b"/>
                <a:pathLst>
                  <a:path w="28" h="19">
                    <a:moveTo>
                      <a:pt x="6" y="3"/>
                    </a:moveTo>
                    <a:lnTo>
                      <a:pt x="28" y="19"/>
                    </a:lnTo>
                    <a:lnTo>
                      <a:pt x="22" y="16"/>
                    </a:lnTo>
                    <a:lnTo>
                      <a:pt x="0" y="0"/>
                    </a:lnTo>
                    <a:lnTo>
                      <a:pt x="6" y="3"/>
                    </a:lnTo>
                  </a:path>
                </a:pathLst>
              </a:custGeom>
              <a:solidFill>
                <a:srgbClr val="444A4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3" name="Freeform 187">
                <a:extLst>
                  <a:ext uri="{FF2B5EF4-FFF2-40B4-BE49-F238E27FC236}">
                    <a16:creationId xmlns:a16="http://schemas.microsoft.com/office/drawing/2014/main" id="{A0733E08-A307-40FC-990D-0A3B9C7E7133}"/>
                  </a:ext>
                </a:extLst>
              </p:cNvPr>
              <p:cNvSpPr>
                <a:spLocks/>
              </p:cNvSpPr>
              <p:nvPr/>
            </p:nvSpPr>
            <p:spPr bwMode="auto">
              <a:xfrm>
                <a:off x="3146" y="3431"/>
                <a:ext cx="98" cy="66"/>
              </a:xfrm>
              <a:custGeom>
                <a:avLst/>
                <a:gdLst>
                  <a:gd name="T0" fmla="*/ 6 w 28"/>
                  <a:gd name="T1" fmla="*/ 3 h 19"/>
                  <a:gd name="T2" fmla="*/ 28 w 28"/>
                  <a:gd name="T3" fmla="*/ 19 h 19"/>
                  <a:gd name="T4" fmla="*/ 22 w 28"/>
                  <a:gd name="T5" fmla="*/ 16 h 19"/>
                  <a:gd name="T6" fmla="*/ 0 w 28"/>
                  <a:gd name="T7" fmla="*/ 0 h 19"/>
                  <a:gd name="T8" fmla="*/ 6 w 28"/>
                  <a:gd name="T9" fmla="*/ 3 h 19"/>
                </a:gdLst>
                <a:ahLst/>
                <a:cxnLst>
                  <a:cxn ang="0">
                    <a:pos x="T0" y="T1"/>
                  </a:cxn>
                  <a:cxn ang="0">
                    <a:pos x="T2" y="T3"/>
                  </a:cxn>
                  <a:cxn ang="0">
                    <a:pos x="T4" y="T5"/>
                  </a:cxn>
                  <a:cxn ang="0">
                    <a:pos x="T6" y="T7"/>
                  </a:cxn>
                  <a:cxn ang="0">
                    <a:pos x="T8" y="T9"/>
                  </a:cxn>
                </a:cxnLst>
                <a:rect l="0" t="0" r="r" b="b"/>
                <a:pathLst>
                  <a:path w="28" h="19">
                    <a:moveTo>
                      <a:pt x="6" y="3"/>
                    </a:moveTo>
                    <a:lnTo>
                      <a:pt x="28" y="19"/>
                    </a:lnTo>
                    <a:lnTo>
                      <a:pt x="22" y="16"/>
                    </a:lnTo>
                    <a:lnTo>
                      <a:pt x="0" y="0"/>
                    </a:lnTo>
                    <a:lnTo>
                      <a:pt x="6" y="3"/>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04" name="Freeform 188">
                <a:extLst>
                  <a:ext uri="{FF2B5EF4-FFF2-40B4-BE49-F238E27FC236}">
                    <a16:creationId xmlns:a16="http://schemas.microsoft.com/office/drawing/2014/main" id="{C7521068-6B6B-4915-9875-C19AC9C240D1}"/>
                  </a:ext>
                </a:extLst>
              </p:cNvPr>
              <p:cNvSpPr>
                <a:spLocks/>
              </p:cNvSpPr>
              <p:nvPr/>
            </p:nvSpPr>
            <p:spPr bwMode="auto">
              <a:xfrm>
                <a:off x="3167" y="3434"/>
                <a:ext cx="112" cy="63"/>
              </a:xfrm>
              <a:custGeom>
                <a:avLst/>
                <a:gdLst>
                  <a:gd name="T0" fmla="*/ 10 w 32"/>
                  <a:gd name="T1" fmla="*/ 0 h 18"/>
                  <a:gd name="T2" fmla="*/ 32 w 32"/>
                  <a:gd name="T3" fmla="*/ 17 h 18"/>
                  <a:gd name="T4" fmla="*/ 22 w 32"/>
                  <a:gd name="T5" fmla="*/ 18 h 18"/>
                  <a:gd name="T6" fmla="*/ 0 w 32"/>
                  <a:gd name="T7" fmla="*/ 2 h 18"/>
                  <a:gd name="T8" fmla="*/ 10 w 32"/>
                  <a:gd name="T9" fmla="*/ 0 h 18"/>
                </a:gdLst>
                <a:ahLst/>
                <a:cxnLst>
                  <a:cxn ang="0">
                    <a:pos x="T0" y="T1"/>
                  </a:cxn>
                  <a:cxn ang="0">
                    <a:pos x="T2" y="T3"/>
                  </a:cxn>
                  <a:cxn ang="0">
                    <a:pos x="T4" y="T5"/>
                  </a:cxn>
                  <a:cxn ang="0">
                    <a:pos x="T6" y="T7"/>
                  </a:cxn>
                  <a:cxn ang="0">
                    <a:pos x="T8" y="T9"/>
                  </a:cxn>
                </a:cxnLst>
                <a:rect l="0" t="0" r="r" b="b"/>
                <a:pathLst>
                  <a:path w="32" h="18">
                    <a:moveTo>
                      <a:pt x="10" y="0"/>
                    </a:moveTo>
                    <a:lnTo>
                      <a:pt x="32" y="17"/>
                    </a:lnTo>
                    <a:lnTo>
                      <a:pt x="22" y="18"/>
                    </a:lnTo>
                    <a:lnTo>
                      <a:pt x="0" y="2"/>
                    </a:lnTo>
                    <a:lnTo>
                      <a:pt x="10" y="0"/>
                    </a:lnTo>
                  </a:path>
                </a:pathLst>
              </a:custGeom>
              <a:solidFill>
                <a:srgbClr val="336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5" name="Freeform 189">
                <a:extLst>
                  <a:ext uri="{FF2B5EF4-FFF2-40B4-BE49-F238E27FC236}">
                    <a16:creationId xmlns:a16="http://schemas.microsoft.com/office/drawing/2014/main" id="{3D00CE47-9C65-459B-858C-DACDDB6ED52D}"/>
                  </a:ext>
                </a:extLst>
              </p:cNvPr>
              <p:cNvSpPr>
                <a:spLocks/>
              </p:cNvSpPr>
              <p:nvPr/>
            </p:nvSpPr>
            <p:spPr bwMode="auto">
              <a:xfrm>
                <a:off x="3167" y="3434"/>
                <a:ext cx="112" cy="63"/>
              </a:xfrm>
              <a:custGeom>
                <a:avLst/>
                <a:gdLst>
                  <a:gd name="T0" fmla="*/ 10 w 32"/>
                  <a:gd name="T1" fmla="*/ 0 h 18"/>
                  <a:gd name="T2" fmla="*/ 32 w 32"/>
                  <a:gd name="T3" fmla="*/ 17 h 18"/>
                  <a:gd name="T4" fmla="*/ 22 w 32"/>
                  <a:gd name="T5" fmla="*/ 18 h 18"/>
                  <a:gd name="T6" fmla="*/ 0 w 32"/>
                  <a:gd name="T7" fmla="*/ 2 h 18"/>
                  <a:gd name="T8" fmla="*/ 10 w 32"/>
                  <a:gd name="T9" fmla="*/ 0 h 18"/>
                </a:gdLst>
                <a:ahLst/>
                <a:cxnLst>
                  <a:cxn ang="0">
                    <a:pos x="T0" y="T1"/>
                  </a:cxn>
                  <a:cxn ang="0">
                    <a:pos x="T2" y="T3"/>
                  </a:cxn>
                  <a:cxn ang="0">
                    <a:pos x="T4" y="T5"/>
                  </a:cxn>
                  <a:cxn ang="0">
                    <a:pos x="T6" y="T7"/>
                  </a:cxn>
                  <a:cxn ang="0">
                    <a:pos x="T8" y="T9"/>
                  </a:cxn>
                </a:cxnLst>
                <a:rect l="0" t="0" r="r" b="b"/>
                <a:pathLst>
                  <a:path w="32" h="18">
                    <a:moveTo>
                      <a:pt x="10" y="0"/>
                    </a:moveTo>
                    <a:lnTo>
                      <a:pt x="32" y="17"/>
                    </a:lnTo>
                    <a:lnTo>
                      <a:pt x="22" y="18"/>
                    </a:lnTo>
                    <a:lnTo>
                      <a:pt x="0" y="2"/>
                    </a:lnTo>
                    <a:lnTo>
                      <a:pt x="1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06" name="Freeform 190">
                <a:extLst>
                  <a:ext uri="{FF2B5EF4-FFF2-40B4-BE49-F238E27FC236}">
                    <a16:creationId xmlns:a16="http://schemas.microsoft.com/office/drawing/2014/main" id="{4CDF7E77-9A07-4A85-BFC5-8606ADBF0220}"/>
                  </a:ext>
                </a:extLst>
              </p:cNvPr>
              <p:cNvSpPr>
                <a:spLocks/>
              </p:cNvSpPr>
              <p:nvPr/>
            </p:nvSpPr>
            <p:spPr bwMode="auto">
              <a:xfrm>
                <a:off x="3031" y="3368"/>
                <a:ext cx="91" cy="84"/>
              </a:xfrm>
              <a:custGeom>
                <a:avLst/>
                <a:gdLst>
                  <a:gd name="T0" fmla="*/ 4 w 26"/>
                  <a:gd name="T1" fmla="*/ 0 h 24"/>
                  <a:gd name="T2" fmla="*/ 26 w 26"/>
                  <a:gd name="T3" fmla="*/ 17 h 24"/>
                  <a:gd name="T4" fmla="*/ 22 w 26"/>
                  <a:gd name="T5" fmla="*/ 24 h 24"/>
                  <a:gd name="T6" fmla="*/ 0 w 26"/>
                  <a:gd name="T7" fmla="*/ 8 h 24"/>
                  <a:gd name="T8" fmla="*/ 4 w 26"/>
                  <a:gd name="T9" fmla="*/ 0 h 24"/>
                </a:gdLst>
                <a:ahLst/>
                <a:cxnLst>
                  <a:cxn ang="0">
                    <a:pos x="T0" y="T1"/>
                  </a:cxn>
                  <a:cxn ang="0">
                    <a:pos x="T2" y="T3"/>
                  </a:cxn>
                  <a:cxn ang="0">
                    <a:pos x="T4" y="T5"/>
                  </a:cxn>
                  <a:cxn ang="0">
                    <a:pos x="T6" y="T7"/>
                  </a:cxn>
                  <a:cxn ang="0">
                    <a:pos x="T8" y="T9"/>
                  </a:cxn>
                </a:cxnLst>
                <a:rect l="0" t="0" r="r" b="b"/>
                <a:pathLst>
                  <a:path w="26" h="24">
                    <a:moveTo>
                      <a:pt x="4" y="0"/>
                    </a:moveTo>
                    <a:lnTo>
                      <a:pt x="26" y="17"/>
                    </a:lnTo>
                    <a:lnTo>
                      <a:pt x="22" y="24"/>
                    </a:lnTo>
                    <a:lnTo>
                      <a:pt x="0" y="8"/>
                    </a:lnTo>
                    <a:lnTo>
                      <a:pt x="4"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7" name="Freeform 191">
                <a:extLst>
                  <a:ext uri="{FF2B5EF4-FFF2-40B4-BE49-F238E27FC236}">
                    <a16:creationId xmlns:a16="http://schemas.microsoft.com/office/drawing/2014/main" id="{A5E91AF6-899B-4CDB-8F75-0790CF64AD04}"/>
                  </a:ext>
                </a:extLst>
              </p:cNvPr>
              <p:cNvSpPr>
                <a:spLocks/>
              </p:cNvSpPr>
              <p:nvPr/>
            </p:nvSpPr>
            <p:spPr bwMode="auto">
              <a:xfrm>
                <a:off x="3031" y="3368"/>
                <a:ext cx="91" cy="84"/>
              </a:xfrm>
              <a:custGeom>
                <a:avLst/>
                <a:gdLst>
                  <a:gd name="T0" fmla="*/ 4 w 26"/>
                  <a:gd name="T1" fmla="*/ 0 h 24"/>
                  <a:gd name="T2" fmla="*/ 26 w 26"/>
                  <a:gd name="T3" fmla="*/ 17 h 24"/>
                  <a:gd name="T4" fmla="*/ 22 w 26"/>
                  <a:gd name="T5" fmla="*/ 24 h 24"/>
                  <a:gd name="T6" fmla="*/ 0 w 26"/>
                  <a:gd name="T7" fmla="*/ 8 h 24"/>
                  <a:gd name="T8" fmla="*/ 4 w 26"/>
                  <a:gd name="T9" fmla="*/ 0 h 24"/>
                </a:gdLst>
                <a:ahLst/>
                <a:cxnLst>
                  <a:cxn ang="0">
                    <a:pos x="T0" y="T1"/>
                  </a:cxn>
                  <a:cxn ang="0">
                    <a:pos x="T2" y="T3"/>
                  </a:cxn>
                  <a:cxn ang="0">
                    <a:pos x="T4" y="T5"/>
                  </a:cxn>
                  <a:cxn ang="0">
                    <a:pos x="T6" y="T7"/>
                  </a:cxn>
                  <a:cxn ang="0">
                    <a:pos x="T8" y="T9"/>
                  </a:cxn>
                </a:cxnLst>
                <a:rect l="0" t="0" r="r" b="b"/>
                <a:pathLst>
                  <a:path w="26" h="24">
                    <a:moveTo>
                      <a:pt x="4" y="0"/>
                    </a:moveTo>
                    <a:lnTo>
                      <a:pt x="26" y="17"/>
                    </a:lnTo>
                    <a:lnTo>
                      <a:pt x="22" y="24"/>
                    </a:lnTo>
                    <a:lnTo>
                      <a:pt x="0" y="8"/>
                    </a:lnTo>
                    <a:lnTo>
                      <a:pt x="4"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08" name="Freeform 192">
                <a:extLst>
                  <a:ext uri="{FF2B5EF4-FFF2-40B4-BE49-F238E27FC236}">
                    <a16:creationId xmlns:a16="http://schemas.microsoft.com/office/drawing/2014/main" id="{52235456-19AE-4722-BCF9-5D22CC49C47F}"/>
                  </a:ext>
                </a:extLst>
              </p:cNvPr>
              <p:cNvSpPr>
                <a:spLocks/>
              </p:cNvSpPr>
              <p:nvPr/>
            </p:nvSpPr>
            <p:spPr bwMode="auto">
              <a:xfrm>
                <a:off x="3062" y="3385"/>
                <a:ext cx="116" cy="77"/>
              </a:xfrm>
              <a:custGeom>
                <a:avLst/>
                <a:gdLst>
                  <a:gd name="T0" fmla="*/ 10 w 33"/>
                  <a:gd name="T1" fmla="*/ 5 h 22"/>
                  <a:gd name="T2" fmla="*/ 33 w 33"/>
                  <a:gd name="T3" fmla="*/ 22 h 22"/>
                  <a:gd name="T4" fmla="*/ 23 w 33"/>
                  <a:gd name="T5" fmla="*/ 16 h 22"/>
                  <a:gd name="T6" fmla="*/ 0 w 33"/>
                  <a:gd name="T7" fmla="*/ 0 h 22"/>
                  <a:gd name="T8" fmla="*/ 10 w 33"/>
                  <a:gd name="T9" fmla="*/ 5 h 22"/>
                </a:gdLst>
                <a:ahLst/>
                <a:cxnLst>
                  <a:cxn ang="0">
                    <a:pos x="T0" y="T1"/>
                  </a:cxn>
                  <a:cxn ang="0">
                    <a:pos x="T2" y="T3"/>
                  </a:cxn>
                  <a:cxn ang="0">
                    <a:pos x="T4" y="T5"/>
                  </a:cxn>
                  <a:cxn ang="0">
                    <a:pos x="T6" y="T7"/>
                  </a:cxn>
                  <a:cxn ang="0">
                    <a:pos x="T8" y="T9"/>
                  </a:cxn>
                </a:cxnLst>
                <a:rect l="0" t="0" r="r" b="b"/>
                <a:pathLst>
                  <a:path w="33" h="22">
                    <a:moveTo>
                      <a:pt x="10" y="5"/>
                    </a:moveTo>
                    <a:lnTo>
                      <a:pt x="33" y="22"/>
                    </a:lnTo>
                    <a:lnTo>
                      <a:pt x="23" y="16"/>
                    </a:lnTo>
                    <a:lnTo>
                      <a:pt x="0" y="0"/>
                    </a:lnTo>
                    <a:lnTo>
                      <a:pt x="10" y="5"/>
                    </a:lnTo>
                  </a:path>
                </a:pathLst>
              </a:custGeom>
              <a:solidFill>
                <a:srgbClr val="3B3D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09" name="Freeform 193">
                <a:extLst>
                  <a:ext uri="{FF2B5EF4-FFF2-40B4-BE49-F238E27FC236}">
                    <a16:creationId xmlns:a16="http://schemas.microsoft.com/office/drawing/2014/main" id="{A7E27AA0-D7EF-4265-A789-1C0A3F9A0C13}"/>
                  </a:ext>
                </a:extLst>
              </p:cNvPr>
              <p:cNvSpPr>
                <a:spLocks/>
              </p:cNvSpPr>
              <p:nvPr/>
            </p:nvSpPr>
            <p:spPr bwMode="auto">
              <a:xfrm>
                <a:off x="3062" y="3385"/>
                <a:ext cx="116" cy="77"/>
              </a:xfrm>
              <a:custGeom>
                <a:avLst/>
                <a:gdLst>
                  <a:gd name="T0" fmla="*/ 10 w 33"/>
                  <a:gd name="T1" fmla="*/ 5 h 22"/>
                  <a:gd name="T2" fmla="*/ 33 w 33"/>
                  <a:gd name="T3" fmla="*/ 22 h 22"/>
                  <a:gd name="T4" fmla="*/ 23 w 33"/>
                  <a:gd name="T5" fmla="*/ 16 h 22"/>
                  <a:gd name="T6" fmla="*/ 0 w 33"/>
                  <a:gd name="T7" fmla="*/ 0 h 22"/>
                  <a:gd name="T8" fmla="*/ 10 w 33"/>
                  <a:gd name="T9" fmla="*/ 5 h 22"/>
                </a:gdLst>
                <a:ahLst/>
                <a:cxnLst>
                  <a:cxn ang="0">
                    <a:pos x="T0" y="T1"/>
                  </a:cxn>
                  <a:cxn ang="0">
                    <a:pos x="T2" y="T3"/>
                  </a:cxn>
                  <a:cxn ang="0">
                    <a:pos x="T4" y="T5"/>
                  </a:cxn>
                  <a:cxn ang="0">
                    <a:pos x="T6" y="T7"/>
                  </a:cxn>
                  <a:cxn ang="0">
                    <a:pos x="T8" y="T9"/>
                  </a:cxn>
                </a:cxnLst>
                <a:rect l="0" t="0" r="r" b="b"/>
                <a:pathLst>
                  <a:path w="33" h="22">
                    <a:moveTo>
                      <a:pt x="10" y="5"/>
                    </a:moveTo>
                    <a:lnTo>
                      <a:pt x="33" y="22"/>
                    </a:lnTo>
                    <a:lnTo>
                      <a:pt x="23" y="16"/>
                    </a:lnTo>
                    <a:lnTo>
                      <a:pt x="0" y="0"/>
                    </a:lnTo>
                    <a:lnTo>
                      <a:pt x="10" y="5"/>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10" name="Freeform 194">
                <a:extLst>
                  <a:ext uri="{FF2B5EF4-FFF2-40B4-BE49-F238E27FC236}">
                    <a16:creationId xmlns:a16="http://schemas.microsoft.com/office/drawing/2014/main" id="{68CC8788-F458-4E0C-A432-903AE50A7951}"/>
                  </a:ext>
                </a:extLst>
              </p:cNvPr>
              <p:cNvSpPr>
                <a:spLocks/>
              </p:cNvSpPr>
              <p:nvPr/>
            </p:nvSpPr>
            <p:spPr bwMode="auto">
              <a:xfrm>
                <a:off x="2926" y="3392"/>
                <a:ext cx="182" cy="60"/>
              </a:xfrm>
              <a:custGeom>
                <a:avLst/>
                <a:gdLst>
                  <a:gd name="T0" fmla="*/ 30 w 52"/>
                  <a:gd name="T1" fmla="*/ 1 h 17"/>
                  <a:gd name="T2" fmla="*/ 52 w 52"/>
                  <a:gd name="T3" fmla="*/ 17 h 17"/>
                  <a:gd name="T4" fmla="*/ 22 w 52"/>
                  <a:gd name="T5" fmla="*/ 17 h 17"/>
                  <a:gd name="T6" fmla="*/ 0 w 52"/>
                  <a:gd name="T7" fmla="*/ 0 h 17"/>
                  <a:gd name="T8" fmla="*/ 30 w 52"/>
                  <a:gd name="T9" fmla="*/ 1 h 17"/>
                </a:gdLst>
                <a:ahLst/>
                <a:cxnLst>
                  <a:cxn ang="0">
                    <a:pos x="T0" y="T1"/>
                  </a:cxn>
                  <a:cxn ang="0">
                    <a:pos x="T2" y="T3"/>
                  </a:cxn>
                  <a:cxn ang="0">
                    <a:pos x="T4" y="T5"/>
                  </a:cxn>
                  <a:cxn ang="0">
                    <a:pos x="T6" y="T7"/>
                  </a:cxn>
                  <a:cxn ang="0">
                    <a:pos x="T8" y="T9"/>
                  </a:cxn>
                </a:cxnLst>
                <a:rect l="0" t="0" r="r" b="b"/>
                <a:pathLst>
                  <a:path w="52" h="17">
                    <a:moveTo>
                      <a:pt x="30" y="1"/>
                    </a:moveTo>
                    <a:lnTo>
                      <a:pt x="52" y="17"/>
                    </a:lnTo>
                    <a:lnTo>
                      <a:pt x="22" y="17"/>
                    </a:lnTo>
                    <a:lnTo>
                      <a:pt x="0" y="0"/>
                    </a:lnTo>
                    <a:lnTo>
                      <a:pt x="30" y="1"/>
                    </a:lnTo>
                  </a:path>
                </a:pathLst>
              </a:custGeom>
              <a:solidFill>
                <a:srgbClr val="416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1" name="Freeform 195">
                <a:extLst>
                  <a:ext uri="{FF2B5EF4-FFF2-40B4-BE49-F238E27FC236}">
                    <a16:creationId xmlns:a16="http://schemas.microsoft.com/office/drawing/2014/main" id="{1D045339-87A1-418B-B8EB-61C849D43699}"/>
                  </a:ext>
                </a:extLst>
              </p:cNvPr>
              <p:cNvSpPr>
                <a:spLocks/>
              </p:cNvSpPr>
              <p:nvPr/>
            </p:nvSpPr>
            <p:spPr bwMode="auto">
              <a:xfrm>
                <a:off x="2926" y="3392"/>
                <a:ext cx="182" cy="60"/>
              </a:xfrm>
              <a:custGeom>
                <a:avLst/>
                <a:gdLst>
                  <a:gd name="T0" fmla="*/ 30 w 52"/>
                  <a:gd name="T1" fmla="*/ 1 h 17"/>
                  <a:gd name="T2" fmla="*/ 52 w 52"/>
                  <a:gd name="T3" fmla="*/ 17 h 17"/>
                  <a:gd name="T4" fmla="*/ 22 w 52"/>
                  <a:gd name="T5" fmla="*/ 17 h 17"/>
                  <a:gd name="T6" fmla="*/ 0 w 52"/>
                  <a:gd name="T7" fmla="*/ 0 h 17"/>
                  <a:gd name="T8" fmla="*/ 30 w 52"/>
                  <a:gd name="T9" fmla="*/ 1 h 17"/>
                </a:gdLst>
                <a:ahLst/>
                <a:cxnLst>
                  <a:cxn ang="0">
                    <a:pos x="T0" y="T1"/>
                  </a:cxn>
                  <a:cxn ang="0">
                    <a:pos x="T2" y="T3"/>
                  </a:cxn>
                  <a:cxn ang="0">
                    <a:pos x="T4" y="T5"/>
                  </a:cxn>
                  <a:cxn ang="0">
                    <a:pos x="T6" y="T7"/>
                  </a:cxn>
                  <a:cxn ang="0">
                    <a:pos x="T8" y="T9"/>
                  </a:cxn>
                </a:cxnLst>
                <a:rect l="0" t="0" r="r" b="b"/>
                <a:pathLst>
                  <a:path w="52" h="17">
                    <a:moveTo>
                      <a:pt x="30" y="1"/>
                    </a:moveTo>
                    <a:lnTo>
                      <a:pt x="52" y="17"/>
                    </a:lnTo>
                    <a:lnTo>
                      <a:pt x="22" y="17"/>
                    </a:lnTo>
                    <a:lnTo>
                      <a:pt x="0" y="0"/>
                    </a:lnTo>
                    <a:lnTo>
                      <a:pt x="30" y="1"/>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12" name="Freeform 196">
                <a:extLst>
                  <a:ext uri="{FF2B5EF4-FFF2-40B4-BE49-F238E27FC236}">
                    <a16:creationId xmlns:a16="http://schemas.microsoft.com/office/drawing/2014/main" id="{3C9C29DE-3373-4A7C-8230-2C99BCC2CAE6}"/>
                  </a:ext>
                </a:extLst>
              </p:cNvPr>
              <p:cNvSpPr>
                <a:spLocks/>
              </p:cNvSpPr>
              <p:nvPr/>
            </p:nvSpPr>
            <p:spPr bwMode="auto">
              <a:xfrm>
                <a:off x="2909" y="3392"/>
                <a:ext cx="94" cy="91"/>
              </a:xfrm>
              <a:custGeom>
                <a:avLst/>
                <a:gdLst>
                  <a:gd name="T0" fmla="*/ 5 w 27"/>
                  <a:gd name="T1" fmla="*/ 0 h 26"/>
                  <a:gd name="T2" fmla="*/ 27 w 27"/>
                  <a:gd name="T3" fmla="*/ 17 h 26"/>
                  <a:gd name="T4" fmla="*/ 22 w 27"/>
                  <a:gd name="T5" fmla="*/ 26 h 26"/>
                  <a:gd name="T6" fmla="*/ 0 w 27"/>
                  <a:gd name="T7" fmla="*/ 9 h 26"/>
                  <a:gd name="T8" fmla="*/ 5 w 27"/>
                  <a:gd name="T9" fmla="*/ 0 h 26"/>
                </a:gdLst>
                <a:ahLst/>
                <a:cxnLst>
                  <a:cxn ang="0">
                    <a:pos x="T0" y="T1"/>
                  </a:cxn>
                  <a:cxn ang="0">
                    <a:pos x="T2" y="T3"/>
                  </a:cxn>
                  <a:cxn ang="0">
                    <a:pos x="T4" y="T5"/>
                  </a:cxn>
                  <a:cxn ang="0">
                    <a:pos x="T6" y="T7"/>
                  </a:cxn>
                  <a:cxn ang="0">
                    <a:pos x="T8" y="T9"/>
                  </a:cxn>
                </a:cxnLst>
                <a:rect l="0" t="0" r="r" b="b"/>
                <a:pathLst>
                  <a:path w="27" h="26">
                    <a:moveTo>
                      <a:pt x="5" y="0"/>
                    </a:moveTo>
                    <a:lnTo>
                      <a:pt x="27" y="17"/>
                    </a:lnTo>
                    <a:lnTo>
                      <a:pt x="22" y="26"/>
                    </a:lnTo>
                    <a:lnTo>
                      <a:pt x="0" y="9"/>
                    </a:lnTo>
                    <a:lnTo>
                      <a:pt x="5"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3" name="Freeform 197">
                <a:extLst>
                  <a:ext uri="{FF2B5EF4-FFF2-40B4-BE49-F238E27FC236}">
                    <a16:creationId xmlns:a16="http://schemas.microsoft.com/office/drawing/2014/main" id="{20DCA81D-B940-4A5D-A713-07A9C2673642}"/>
                  </a:ext>
                </a:extLst>
              </p:cNvPr>
              <p:cNvSpPr>
                <a:spLocks/>
              </p:cNvSpPr>
              <p:nvPr/>
            </p:nvSpPr>
            <p:spPr bwMode="auto">
              <a:xfrm>
                <a:off x="2909" y="3392"/>
                <a:ext cx="94" cy="91"/>
              </a:xfrm>
              <a:custGeom>
                <a:avLst/>
                <a:gdLst>
                  <a:gd name="T0" fmla="*/ 5 w 27"/>
                  <a:gd name="T1" fmla="*/ 0 h 26"/>
                  <a:gd name="T2" fmla="*/ 27 w 27"/>
                  <a:gd name="T3" fmla="*/ 17 h 26"/>
                  <a:gd name="T4" fmla="*/ 22 w 27"/>
                  <a:gd name="T5" fmla="*/ 26 h 26"/>
                  <a:gd name="T6" fmla="*/ 0 w 27"/>
                  <a:gd name="T7" fmla="*/ 9 h 26"/>
                  <a:gd name="T8" fmla="*/ 5 w 27"/>
                  <a:gd name="T9" fmla="*/ 0 h 26"/>
                </a:gdLst>
                <a:ahLst/>
                <a:cxnLst>
                  <a:cxn ang="0">
                    <a:pos x="T0" y="T1"/>
                  </a:cxn>
                  <a:cxn ang="0">
                    <a:pos x="T2" y="T3"/>
                  </a:cxn>
                  <a:cxn ang="0">
                    <a:pos x="T4" y="T5"/>
                  </a:cxn>
                  <a:cxn ang="0">
                    <a:pos x="T6" y="T7"/>
                  </a:cxn>
                  <a:cxn ang="0">
                    <a:pos x="T8" y="T9"/>
                  </a:cxn>
                </a:cxnLst>
                <a:rect l="0" t="0" r="r" b="b"/>
                <a:pathLst>
                  <a:path w="27" h="26">
                    <a:moveTo>
                      <a:pt x="5" y="0"/>
                    </a:moveTo>
                    <a:lnTo>
                      <a:pt x="27" y="17"/>
                    </a:lnTo>
                    <a:lnTo>
                      <a:pt x="22" y="26"/>
                    </a:lnTo>
                    <a:lnTo>
                      <a:pt x="0" y="9"/>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14" name="Freeform 198">
                <a:extLst>
                  <a:ext uri="{FF2B5EF4-FFF2-40B4-BE49-F238E27FC236}">
                    <a16:creationId xmlns:a16="http://schemas.microsoft.com/office/drawing/2014/main" id="{43779F21-212F-4CFD-B1D3-A712139CF9AF}"/>
                  </a:ext>
                </a:extLst>
              </p:cNvPr>
              <p:cNvSpPr>
                <a:spLocks/>
              </p:cNvSpPr>
              <p:nvPr/>
            </p:nvSpPr>
            <p:spPr bwMode="auto">
              <a:xfrm>
                <a:off x="2867" y="3420"/>
                <a:ext cx="119" cy="63"/>
              </a:xfrm>
              <a:custGeom>
                <a:avLst/>
                <a:gdLst>
                  <a:gd name="T0" fmla="*/ 12 w 34"/>
                  <a:gd name="T1" fmla="*/ 1 h 18"/>
                  <a:gd name="T2" fmla="*/ 34 w 34"/>
                  <a:gd name="T3" fmla="*/ 18 h 18"/>
                  <a:gd name="T4" fmla="*/ 22 w 34"/>
                  <a:gd name="T5" fmla="*/ 17 h 18"/>
                  <a:gd name="T6" fmla="*/ 0 w 34"/>
                  <a:gd name="T7" fmla="*/ 0 h 18"/>
                  <a:gd name="T8" fmla="*/ 12 w 34"/>
                  <a:gd name="T9" fmla="*/ 1 h 18"/>
                </a:gdLst>
                <a:ahLst/>
                <a:cxnLst>
                  <a:cxn ang="0">
                    <a:pos x="T0" y="T1"/>
                  </a:cxn>
                  <a:cxn ang="0">
                    <a:pos x="T2" y="T3"/>
                  </a:cxn>
                  <a:cxn ang="0">
                    <a:pos x="T4" y="T5"/>
                  </a:cxn>
                  <a:cxn ang="0">
                    <a:pos x="T6" y="T7"/>
                  </a:cxn>
                  <a:cxn ang="0">
                    <a:pos x="T8" y="T9"/>
                  </a:cxn>
                </a:cxnLst>
                <a:rect l="0" t="0" r="r" b="b"/>
                <a:pathLst>
                  <a:path w="34" h="18">
                    <a:moveTo>
                      <a:pt x="12" y="1"/>
                    </a:moveTo>
                    <a:lnTo>
                      <a:pt x="34" y="18"/>
                    </a:lnTo>
                    <a:lnTo>
                      <a:pt x="22" y="17"/>
                    </a:lnTo>
                    <a:lnTo>
                      <a:pt x="0" y="0"/>
                    </a:lnTo>
                    <a:lnTo>
                      <a:pt x="12" y="1"/>
                    </a:lnTo>
                  </a:path>
                </a:pathLst>
              </a:custGeom>
              <a:solidFill>
                <a:srgbClr val="4267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5" name="Freeform 199">
                <a:extLst>
                  <a:ext uri="{FF2B5EF4-FFF2-40B4-BE49-F238E27FC236}">
                    <a16:creationId xmlns:a16="http://schemas.microsoft.com/office/drawing/2014/main" id="{6236D7BD-D953-4914-A835-ED6CE88F59FB}"/>
                  </a:ext>
                </a:extLst>
              </p:cNvPr>
              <p:cNvSpPr>
                <a:spLocks/>
              </p:cNvSpPr>
              <p:nvPr/>
            </p:nvSpPr>
            <p:spPr bwMode="auto">
              <a:xfrm>
                <a:off x="2867" y="3420"/>
                <a:ext cx="119" cy="63"/>
              </a:xfrm>
              <a:custGeom>
                <a:avLst/>
                <a:gdLst>
                  <a:gd name="T0" fmla="*/ 12 w 34"/>
                  <a:gd name="T1" fmla="*/ 1 h 18"/>
                  <a:gd name="T2" fmla="*/ 34 w 34"/>
                  <a:gd name="T3" fmla="*/ 18 h 18"/>
                  <a:gd name="T4" fmla="*/ 22 w 34"/>
                  <a:gd name="T5" fmla="*/ 17 h 18"/>
                  <a:gd name="T6" fmla="*/ 0 w 34"/>
                  <a:gd name="T7" fmla="*/ 0 h 18"/>
                  <a:gd name="T8" fmla="*/ 12 w 34"/>
                  <a:gd name="T9" fmla="*/ 1 h 18"/>
                </a:gdLst>
                <a:ahLst/>
                <a:cxnLst>
                  <a:cxn ang="0">
                    <a:pos x="T0" y="T1"/>
                  </a:cxn>
                  <a:cxn ang="0">
                    <a:pos x="T2" y="T3"/>
                  </a:cxn>
                  <a:cxn ang="0">
                    <a:pos x="T4" y="T5"/>
                  </a:cxn>
                  <a:cxn ang="0">
                    <a:pos x="T6" y="T7"/>
                  </a:cxn>
                  <a:cxn ang="0">
                    <a:pos x="T8" y="T9"/>
                  </a:cxn>
                </a:cxnLst>
                <a:rect l="0" t="0" r="r" b="b"/>
                <a:pathLst>
                  <a:path w="34" h="18">
                    <a:moveTo>
                      <a:pt x="12" y="1"/>
                    </a:moveTo>
                    <a:lnTo>
                      <a:pt x="34" y="18"/>
                    </a:lnTo>
                    <a:lnTo>
                      <a:pt x="22" y="17"/>
                    </a:lnTo>
                    <a:lnTo>
                      <a:pt x="0" y="0"/>
                    </a:lnTo>
                    <a:lnTo>
                      <a:pt x="12" y="1"/>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16" name="Freeform 200">
                <a:extLst>
                  <a:ext uri="{FF2B5EF4-FFF2-40B4-BE49-F238E27FC236}">
                    <a16:creationId xmlns:a16="http://schemas.microsoft.com/office/drawing/2014/main" id="{58834D38-FA37-44FC-AB0F-CF8B7D6342D8}"/>
                  </a:ext>
                </a:extLst>
              </p:cNvPr>
              <p:cNvSpPr>
                <a:spLocks/>
              </p:cNvSpPr>
              <p:nvPr/>
            </p:nvSpPr>
            <p:spPr bwMode="auto">
              <a:xfrm>
                <a:off x="2842" y="3420"/>
                <a:ext cx="102" cy="77"/>
              </a:xfrm>
              <a:custGeom>
                <a:avLst/>
                <a:gdLst>
                  <a:gd name="T0" fmla="*/ 7 w 29"/>
                  <a:gd name="T1" fmla="*/ 0 h 22"/>
                  <a:gd name="T2" fmla="*/ 29 w 29"/>
                  <a:gd name="T3" fmla="*/ 17 h 22"/>
                  <a:gd name="T4" fmla="*/ 23 w 29"/>
                  <a:gd name="T5" fmla="*/ 22 h 22"/>
                  <a:gd name="T6" fmla="*/ 0 w 29"/>
                  <a:gd name="T7" fmla="*/ 6 h 22"/>
                  <a:gd name="T8" fmla="*/ 7 w 29"/>
                  <a:gd name="T9" fmla="*/ 0 h 22"/>
                </a:gdLst>
                <a:ahLst/>
                <a:cxnLst>
                  <a:cxn ang="0">
                    <a:pos x="T0" y="T1"/>
                  </a:cxn>
                  <a:cxn ang="0">
                    <a:pos x="T2" y="T3"/>
                  </a:cxn>
                  <a:cxn ang="0">
                    <a:pos x="T4" y="T5"/>
                  </a:cxn>
                  <a:cxn ang="0">
                    <a:pos x="T6" y="T7"/>
                  </a:cxn>
                  <a:cxn ang="0">
                    <a:pos x="T8" y="T9"/>
                  </a:cxn>
                </a:cxnLst>
                <a:rect l="0" t="0" r="r" b="b"/>
                <a:pathLst>
                  <a:path w="29" h="22">
                    <a:moveTo>
                      <a:pt x="7" y="0"/>
                    </a:moveTo>
                    <a:lnTo>
                      <a:pt x="29" y="17"/>
                    </a:lnTo>
                    <a:lnTo>
                      <a:pt x="23" y="22"/>
                    </a:lnTo>
                    <a:lnTo>
                      <a:pt x="0" y="6"/>
                    </a:lnTo>
                    <a:lnTo>
                      <a:pt x="7"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7" name="Freeform 201">
                <a:extLst>
                  <a:ext uri="{FF2B5EF4-FFF2-40B4-BE49-F238E27FC236}">
                    <a16:creationId xmlns:a16="http://schemas.microsoft.com/office/drawing/2014/main" id="{2A0D5422-10C2-410C-B7D3-EAEEBC5CDB2A}"/>
                  </a:ext>
                </a:extLst>
              </p:cNvPr>
              <p:cNvSpPr>
                <a:spLocks/>
              </p:cNvSpPr>
              <p:nvPr/>
            </p:nvSpPr>
            <p:spPr bwMode="auto">
              <a:xfrm>
                <a:off x="2842" y="3420"/>
                <a:ext cx="102" cy="77"/>
              </a:xfrm>
              <a:custGeom>
                <a:avLst/>
                <a:gdLst>
                  <a:gd name="T0" fmla="*/ 7 w 29"/>
                  <a:gd name="T1" fmla="*/ 0 h 22"/>
                  <a:gd name="T2" fmla="*/ 29 w 29"/>
                  <a:gd name="T3" fmla="*/ 17 h 22"/>
                  <a:gd name="T4" fmla="*/ 23 w 29"/>
                  <a:gd name="T5" fmla="*/ 22 h 22"/>
                  <a:gd name="T6" fmla="*/ 0 w 29"/>
                  <a:gd name="T7" fmla="*/ 6 h 22"/>
                  <a:gd name="T8" fmla="*/ 7 w 29"/>
                  <a:gd name="T9" fmla="*/ 0 h 22"/>
                </a:gdLst>
                <a:ahLst/>
                <a:cxnLst>
                  <a:cxn ang="0">
                    <a:pos x="T0" y="T1"/>
                  </a:cxn>
                  <a:cxn ang="0">
                    <a:pos x="T2" y="T3"/>
                  </a:cxn>
                  <a:cxn ang="0">
                    <a:pos x="T4" y="T5"/>
                  </a:cxn>
                  <a:cxn ang="0">
                    <a:pos x="T6" y="T7"/>
                  </a:cxn>
                  <a:cxn ang="0">
                    <a:pos x="T8" y="T9"/>
                  </a:cxn>
                </a:cxnLst>
                <a:rect l="0" t="0" r="r" b="b"/>
                <a:pathLst>
                  <a:path w="29" h="22">
                    <a:moveTo>
                      <a:pt x="7" y="0"/>
                    </a:moveTo>
                    <a:lnTo>
                      <a:pt x="29" y="17"/>
                    </a:lnTo>
                    <a:lnTo>
                      <a:pt x="23" y="22"/>
                    </a:lnTo>
                    <a:lnTo>
                      <a:pt x="0" y="6"/>
                    </a:lnTo>
                    <a:lnTo>
                      <a:pt x="7"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18" name="Freeform 202">
                <a:extLst>
                  <a:ext uri="{FF2B5EF4-FFF2-40B4-BE49-F238E27FC236}">
                    <a16:creationId xmlns:a16="http://schemas.microsoft.com/office/drawing/2014/main" id="{B1ED39FD-7858-4201-A188-767D7BA84C33}"/>
                  </a:ext>
                </a:extLst>
              </p:cNvPr>
              <p:cNvSpPr>
                <a:spLocks/>
              </p:cNvSpPr>
              <p:nvPr/>
            </p:nvSpPr>
            <p:spPr bwMode="auto">
              <a:xfrm>
                <a:off x="2678" y="3417"/>
                <a:ext cx="95" cy="59"/>
              </a:xfrm>
              <a:custGeom>
                <a:avLst/>
                <a:gdLst>
                  <a:gd name="T0" fmla="*/ 5 w 27"/>
                  <a:gd name="T1" fmla="*/ 0 h 17"/>
                  <a:gd name="T2" fmla="*/ 27 w 27"/>
                  <a:gd name="T3" fmla="*/ 16 h 17"/>
                  <a:gd name="T4" fmla="*/ 22 w 27"/>
                  <a:gd name="T5" fmla="*/ 17 h 17"/>
                  <a:gd name="T6" fmla="*/ 0 w 27"/>
                  <a:gd name="T7" fmla="*/ 1 h 17"/>
                  <a:gd name="T8" fmla="*/ 5 w 27"/>
                  <a:gd name="T9" fmla="*/ 0 h 17"/>
                </a:gdLst>
                <a:ahLst/>
                <a:cxnLst>
                  <a:cxn ang="0">
                    <a:pos x="T0" y="T1"/>
                  </a:cxn>
                  <a:cxn ang="0">
                    <a:pos x="T2" y="T3"/>
                  </a:cxn>
                  <a:cxn ang="0">
                    <a:pos x="T4" y="T5"/>
                  </a:cxn>
                  <a:cxn ang="0">
                    <a:pos x="T6" y="T7"/>
                  </a:cxn>
                  <a:cxn ang="0">
                    <a:pos x="T8" y="T9"/>
                  </a:cxn>
                </a:cxnLst>
                <a:rect l="0" t="0" r="r" b="b"/>
                <a:pathLst>
                  <a:path w="27" h="17">
                    <a:moveTo>
                      <a:pt x="5" y="0"/>
                    </a:moveTo>
                    <a:lnTo>
                      <a:pt x="27" y="16"/>
                    </a:lnTo>
                    <a:lnTo>
                      <a:pt x="22" y="17"/>
                    </a:lnTo>
                    <a:lnTo>
                      <a:pt x="0" y="1"/>
                    </a:lnTo>
                    <a:lnTo>
                      <a:pt x="5" y="0"/>
                    </a:lnTo>
                  </a:path>
                </a:pathLst>
              </a:custGeom>
              <a:solidFill>
                <a:srgbClr val="336F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19" name="Freeform 203">
                <a:extLst>
                  <a:ext uri="{FF2B5EF4-FFF2-40B4-BE49-F238E27FC236}">
                    <a16:creationId xmlns:a16="http://schemas.microsoft.com/office/drawing/2014/main" id="{A68FF612-EF0C-465C-B074-143D13797BE2}"/>
                  </a:ext>
                </a:extLst>
              </p:cNvPr>
              <p:cNvSpPr>
                <a:spLocks/>
              </p:cNvSpPr>
              <p:nvPr/>
            </p:nvSpPr>
            <p:spPr bwMode="auto">
              <a:xfrm>
                <a:off x="2678" y="3417"/>
                <a:ext cx="95" cy="59"/>
              </a:xfrm>
              <a:custGeom>
                <a:avLst/>
                <a:gdLst>
                  <a:gd name="T0" fmla="*/ 5 w 27"/>
                  <a:gd name="T1" fmla="*/ 0 h 17"/>
                  <a:gd name="T2" fmla="*/ 27 w 27"/>
                  <a:gd name="T3" fmla="*/ 16 h 17"/>
                  <a:gd name="T4" fmla="*/ 22 w 27"/>
                  <a:gd name="T5" fmla="*/ 17 h 17"/>
                  <a:gd name="T6" fmla="*/ 0 w 27"/>
                  <a:gd name="T7" fmla="*/ 1 h 17"/>
                  <a:gd name="T8" fmla="*/ 5 w 27"/>
                  <a:gd name="T9" fmla="*/ 0 h 17"/>
                </a:gdLst>
                <a:ahLst/>
                <a:cxnLst>
                  <a:cxn ang="0">
                    <a:pos x="T0" y="T1"/>
                  </a:cxn>
                  <a:cxn ang="0">
                    <a:pos x="T2" y="T3"/>
                  </a:cxn>
                  <a:cxn ang="0">
                    <a:pos x="T4" y="T5"/>
                  </a:cxn>
                  <a:cxn ang="0">
                    <a:pos x="T6" y="T7"/>
                  </a:cxn>
                  <a:cxn ang="0">
                    <a:pos x="T8" y="T9"/>
                  </a:cxn>
                </a:cxnLst>
                <a:rect l="0" t="0" r="r" b="b"/>
                <a:pathLst>
                  <a:path w="27" h="17">
                    <a:moveTo>
                      <a:pt x="5" y="0"/>
                    </a:moveTo>
                    <a:lnTo>
                      <a:pt x="27" y="16"/>
                    </a:lnTo>
                    <a:lnTo>
                      <a:pt x="22" y="17"/>
                    </a:lnTo>
                    <a:lnTo>
                      <a:pt x="0" y="1"/>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0" name="Freeform 204">
                <a:extLst>
                  <a:ext uri="{FF2B5EF4-FFF2-40B4-BE49-F238E27FC236}">
                    <a16:creationId xmlns:a16="http://schemas.microsoft.com/office/drawing/2014/main" id="{D0CC277B-2746-46CE-B24F-DB671E51F908}"/>
                  </a:ext>
                </a:extLst>
              </p:cNvPr>
              <p:cNvSpPr>
                <a:spLocks/>
              </p:cNvSpPr>
              <p:nvPr/>
            </p:nvSpPr>
            <p:spPr bwMode="auto">
              <a:xfrm>
                <a:off x="2724" y="3431"/>
                <a:ext cx="94" cy="70"/>
              </a:xfrm>
              <a:custGeom>
                <a:avLst/>
                <a:gdLst>
                  <a:gd name="T0" fmla="*/ 5 w 27"/>
                  <a:gd name="T1" fmla="*/ 0 h 20"/>
                  <a:gd name="T2" fmla="*/ 27 w 27"/>
                  <a:gd name="T3" fmla="*/ 16 h 20"/>
                  <a:gd name="T4" fmla="*/ 22 w 27"/>
                  <a:gd name="T5" fmla="*/ 20 h 20"/>
                  <a:gd name="T6" fmla="*/ 0 w 27"/>
                  <a:gd name="T7" fmla="*/ 4 h 20"/>
                  <a:gd name="T8" fmla="*/ 5 w 27"/>
                  <a:gd name="T9" fmla="*/ 0 h 20"/>
                </a:gdLst>
                <a:ahLst/>
                <a:cxnLst>
                  <a:cxn ang="0">
                    <a:pos x="T0" y="T1"/>
                  </a:cxn>
                  <a:cxn ang="0">
                    <a:pos x="T2" y="T3"/>
                  </a:cxn>
                  <a:cxn ang="0">
                    <a:pos x="T4" y="T5"/>
                  </a:cxn>
                  <a:cxn ang="0">
                    <a:pos x="T6" y="T7"/>
                  </a:cxn>
                  <a:cxn ang="0">
                    <a:pos x="T8" y="T9"/>
                  </a:cxn>
                </a:cxnLst>
                <a:rect l="0" t="0" r="r" b="b"/>
                <a:pathLst>
                  <a:path w="27" h="20">
                    <a:moveTo>
                      <a:pt x="5" y="0"/>
                    </a:moveTo>
                    <a:lnTo>
                      <a:pt x="27" y="16"/>
                    </a:lnTo>
                    <a:lnTo>
                      <a:pt x="22" y="20"/>
                    </a:lnTo>
                    <a:lnTo>
                      <a:pt x="0" y="4"/>
                    </a:lnTo>
                    <a:lnTo>
                      <a:pt x="5"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1" name="Freeform 205">
                <a:extLst>
                  <a:ext uri="{FF2B5EF4-FFF2-40B4-BE49-F238E27FC236}">
                    <a16:creationId xmlns:a16="http://schemas.microsoft.com/office/drawing/2014/main" id="{A552C2B5-5D42-44DC-82D3-2918BFAD15A0}"/>
                  </a:ext>
                </a:extLst>
              </p:cNvPr>
              <p:cNvSpPr>
                <a:spLocks/>
              </p:cNvSpPr>
              <p:nvPr/>
            </p:nvSpPr>
            <p:spPr bwMode="auto">
              <a:xfrm>
                <a:off x="2724" y="3431"/>
                <a:ext cx="94" cy="70"/>
              </a:xfrm>
              <a:custGeom>
                <a:avLst/>
                <a:gdLst>
                  <a:gd name="T0" fmla="*/ 5 w 27"/>
                  <a:gd name="T1" fmla="*/ 0 h 20"/>
                  <a:gd name="T2" fmla="*/ 27 w 27"/>
                  <a:gd name="T3" fmla="*/ 16 h 20"/>
                  <a:gd name="T4" fmla="*/ 22 w 27"/>
                  <a:gd name="T5" fmla="*/ 20 h 20"/>
                  <a:gd name="T6" fmla="*/ 0 w 27"/>
                  <a:gd name="T7" fmla="*/ 4 h 20"/>
                  <a:gd name="T8" fmla="*/ 5 w 27"/>
                  <a:gd name="T9" fmla="*/ 0 h 20"/>
                </a:gdLst>
                <a:ahLst/>
                <a:cxnLst>
                  <a:cxn ang="0">
                    <a:pos x="T0" y="T1"/>
                  </a:cxn>
                  <a:cxn ang="0">
                    <a:pos x="T2" y="T3"/>
                  </a:cxn>
                  <a:cxn ang="0">
                    <a:pos x="T4" y="T5"/>
                  </a:cxn>
                  <a:cxn ang="0">
                    <a:pos x="T6" y="T7"/>
                  </a:cxn>
                  <a:cxn ang="0">
                    <a:pos x="T8" y="T9"/>
                  </a:cxn>
                </a:cxnLst>
                <a:rect l="0" t="0" r="r" b="b"/>
                <a:pathLst>
                  <a:path w="27" h="20">
                    <a:moveTo>
                      <a:pt x="5" y="0"/>
                    </a:moveTo>
                    <a:lnTo>
                      <a:pt x="27" y="16"/>
                    </a:lnTo>
                    <a:lnTo>
                      <a:pt x="22" y="20"/>
                    </a:lnTo>
                    <a:lnTo>
                      <a:pt x="0" y="4"/>
                    </a:lnTo>
                    <a:lnTo>
                      <a:pt x="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2" name="Freeform 206">
                <a:extLst>
                  <a:ext uri="{FF2B5EF4-FFF2-40B4-BE49-F238E27FC236}">
                    <a16:creationId xmlns:a16="http://schemas.microsoft.com/office/drawing/2014/main" id="{6A14F0C8-D52C-427F-A13A-BA78B5F06229}"/>
                  </a:ext>
                </a:extLst>
              </p:cNvPr>
              <p:cNvSpPr>
                <a:spLocks/>
              </p:cNvSpPr>
              <p:nvPr/>
            </p:nvSpPr>
            <p:spPr bwMode="auto">
              <a:xfrm>
                <a:off x="2766" y="3441"/>
                <a:ext cx="157" cy="81"/>
              </a:xfrm>
              <a:custGeom>
                <a:avLst/>
                <a:gdLst>
                  <a:gd name="T0" fmla="*/ 22 w 45"/>
                  <a:gd name="T1" fmla="*/ 0 h 23"/>
                  <a:gd name="T2" fmla="*/ 45 w 45"/>
                  <a:gd name="T3" fmla="*/ 16 h 23"/>
                  <a:gd name="T4" fmla="*/ 22 w 45"/>
                  <a:gd name="T5" fmla="*/ 23 h 23"/>
                  <a:gd name="T6" fmla="*/ 0 w 45"/>
                  <a:gd name="T7" fmla="*/ 6 h 23"/>
                  <a:gd name="T8" fmla="*/ 22 w 45"/>
                  <a:gd name="T9" fmla="*/ 0 h 23"/>
                </a:gdLst>
                <a:ahLst/>
                <a:cxnLst>
                  <a:cxn ang="0">
                    <a:pos x="T0" y="T1"/>
                  </a:cxn>
                  <a:cxn ang="0">
                    <a:pos x="T2" y="T3"/>
                  </a:cxn>
                  <a:cxn ang="0">
                    <a:pos x="T4" y="T5"/>
                  </a:cxn>
                  <a:cxn ang="0">
                    <a:pos x="T6" y="T7"/>
                  </a:cxn>
                  <a:cxn ang="0">
                    <a:pos x="T8" y="T9"/>
                  </a:cxn>
                </a:cxnLst>
                <a:rect l="0" t="0" r="r" b="b"/>
                <a:pathLst>
                  <a:path w="45" h="23">
                    <a:moveTo>
                      <a:pt x="22" y="0"/>
                    </a:moveTo>
                    <a:lnTo>
                      <a:pt x="45" y="16"/>
                    </a:lnTo>
                    <a:lnTo>
                      <a:pt x="22" y="23"/>
                    </a:lnTo>
                    <a:lnTo>
                      <a:pt x="0" y="6"/>
                    </a:lnTo>
                    <a:lnTo>
                      <a:pt x="22" y="0"/>
                    </a:lnTo>
                  </a:path>
                </a:pathLst>
              </a:custGeom>
              <a:solidFill>
                <a:srgbClr val="29739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3" name="Freeform 207">
                <a:extLst>
                  <a:ext uri="{FF2B5EF4-FFF2-40B4-BE49-F238E27FC236}">
                    <a16:creationId xmlns:a16="http://schemas.microsoft.com/office/drawing/2014/main" id="{ED0C62AC-D24A-4D08-8C7F-CE7C8B8FAB21}"/>
                  </a:ext>
                </a:extLst>
              </p:cNvPr>
              <p:cNvSpPr>
                <a:spLocks/>
              </p:cNvSpPr>
              <p:nvPr/>
            </p:nvSpPr>
            <p:spPr bwMode="auto">
              <a:xfrm>
                <a:off x="2766" y="3441"/>
                <a:ext cx="157" cy="81"/>
              </a:xfrm>
              <a:custGeom>
                <a:avLst/>
                <a:gdLst>
                  <a:gd name="T0" fmla="*/ 22 w 45"/>
                  <a:gd name="T1" fmla="*/ 0 h 23"/>
                  <a:gd name="T2" fmla="*/ 45 w 45"/>
                  <a:gd name="T3" fmla="*/ 16 h 23"/>
                  <a:gd name="T4" fmla="*/ 22 w 45"/>
                  <a:gd name="T5" fmla="*/ 23 h 23"/>
                  <a:gd name="T6" fmla="*/ 0 w 45"/>
                  <a:gd name="T7" fmla="*/ 6 h 23"/>
                  <a:gd name="T8" fmla="*/ 22 w 45"/>
                  <a:gd name="T9" fmla="*/ 0 h 23"/>
                </a:gdLst>
                <a:ahLst/>
                <a:cxnLst>
                  <a:cxn ang="0">
                    <a:pos x="T0" y="T1"/>
                  </a:cxn>
                  <a:cxn ang="0">
                    <a:pos x="T2" y="T3"/>
                  </a:cxn>
                  <a:cxn ang="0">
                    <a:pos x="T4" y="T5"/>
                  </a:cxn>
                  <a:cxn ang="0">
                    <a:pos x="T6" y="T7"/>
                  </a:cxn>
                  <a:cxn ang="0">
                    <a:pos x="T8" y="T9"/>
                  </a:cxn>
                </a:cxnLst>
                <a:rect l="0" t="0" r="r" b="b"/>
                <a:pathLst>
                  <a:path w="45" h="23">
                    <a:moveTo>
                      <a:pt x="22" y="0"/>
                    </a:moveTo>
                    <a:lnTo>
                      <a:pt x="45" y="16"/>
                    </a:lnTo>
                    <a:lnTo>
                      <a:pt x="22" y="23"/>
                    </a:lnTo>
                    <a:lnTo>
                      <a:pt x="0" y="6"/>
                    </a:lnTo>
                    <a:lnTo>
                      <a:pt x="22"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4" name="Freeform 208">
                <a:extLst>
                  <a:ext uri="{FF2B5EF4-FFF2-40B4-BE49-F238E27FC236}">
                    <a16:creationId xmlns:a16="http://schemas.microsoft.com/office/drawing/2014/main" id="{FA4226D3-CC10-4AF2-A43A-51555781A950}"/>
                  </a:ext>
                </a:extLst>
              </p:cNvPr>
              <p:cNvSpPr>
                <a:spLocks/>
              </p:cNvSpPr>
              <p:nvPr/>
            </p:nvSpPr>
            <p:spPr bwMode="auto">
              <a:xfrm>
                <a:off x="2636" y="3399"/>
                <a:ext cx="91" cy="74"/>
              </a:xfrm>
              <a:custGeom>
                <a:avLst/>
                <a:gdLst>
                  <a:gd name="T0" fmla="*/ 4 w 26"/>
                  <a:gd name="T1" fmla="*/ 0 h 21"/>
                  <a:gd name="T2" fmla="*/ 26 w 26"/>
                  <a:gd name="T3" fmla="*/ 17 h 21"/>
                  <a:gd name="T4" fmla="*/ 22 w 26"/>
                  <a:gd name="T5" fmla="*/ 21 h 21"/>
                  <a:gd name="T6" fmla="*/ 0 w 26"/>
                  <a:gd name="T7" fmla="*/ 4 h 21"/>
                  <a:gd name="T8" fmla="*/ 4 w 26"/>
                  <a:gd name="T9" fmla="*/ 0 h 21"/>
                </a:gdLst>
                <a:ahLst/>
                <a:cxnLst>
                  <a:cxn ang="0">
                    <a:pos x="T0" y="T1"/>
                  </a:cxn>
                  <a:cxn ang="0">
                    <a:pos x="T2" y="T3"/>
                  </a:cxn>
                  <a:cxn ang="0">
                    <a:pos x="T4" y="T5"/>
                  </a:cxn>
                  <a:cxn ang="0">
                    <a:pos x="T6" y="T7"/>
                  </a:cxn>
                  <a:cxn ang="0">
                    <a:pos x="T8" y="T9"/>
                  </a:cxn>
                </a:cxnLst>
                <a:rect l="0" t="0" r="r" b="b"/>
                <a:pathLst>
                  <a:path w="26" h="21">
                    <a:moveTo>
                      <a:pt x="4" y="0"/>
                    </a:moveTo>
                    <a:lnTo>
                      <a:pt x="26" y="17"/>
                    </a:lnTo>
                    <a:lnTo>
                      <a:pt x="22" y="21"/>
                    </a:lnTo>
                    <a:lnTo>
                      <a:pt x="0" y="4"/>
                    </a:lnTo>
                    <a:lnTo>
                      <a:pt x="4"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5" name="Freeform 209">
                <a:extLst>
                  <a:ext uri="{FF2B5EF4-FFF2-40B4-BE49-F238E27FC236}">
                    <a16:creationId xmlns:a16="http://schemas.microsoft.com/office/drawing/2014/main" id="{70C45B9C-143D-4D06-9F07-4EEADF15C462}"/>
                  </a:ext>
                </a:extLst>
              </p:cNvPr>
              <p:cNvSpPr>
                <a:spLocks/>
              </p:cNvSpPr>
              <p:nvPr/>
            </p:nvSpPr>
            <p:spPr bwMode="auto">
              <a:xfrm>
                <a:off x="2636" y="3399"/>
                <a:ext cx="91" cy="74"/>
              </a:xfrm>
              <a:custGeom>
                <a:avLst/>
                <a:gdLst>
                  <a:gd name="T0" fmla="*/ 4 w 26"/>
                  <a:gd name="T1" fmla="*/ 0 h 21"/>
                  <a:gd name="T2" fmla="*/ 26 w 26"/>
                  <a:gd name="T3" fmla="*/ 17 h 21"/>
                  <a:gd name="T4" fmla="*/ 22 w 26"/>
                  <a:gd name="T5" fmla="*/ 21 h 21"/>
                  <a:gd name="T6" fmla="*/ 0 w 26"/>
                  <a:gd name="T7" fmla="*/ 4 h 21"/>
                  <a:gd name="T8" fmla="*/ 4 w 26"/>
                  <a:gd name="T9" fmla="*/ 0 h 21"/>
                </a:gdLst>
                <a:ahLst/>
                <a:cxnLst>
                  <a:cxn ang="0">
                    <a:pos x="T0" y="T1"/>
                  </a:cxn>
                  <a:cxn ang="0">
                    <a:pos x="T2" y="T3"/>
                  </a:cxn>
                  <a:cxn ang="0">
                    <a:pos x="T4" y="T5"/>
                  </a:cxn>
                  <a:cxn ang="0">
                    <a:pos x="T6" y="T7"/>
                  </a:cxn>
                  <a:cxn ang="0">
                    <a:pos x="T8" y="T9"/>
                  </a:cxn>
                </a:cxnLst>
                <a:rect l="0" t="0" r="r" b="b"/>
                <a:pathLst>
                  <a:path w="26" h="21">
                    <a:moveTo>
                      <a:pt x="4" y="0"/>
                    </a:moveTo>
                    <a:lnTo>
                      <a:pt x="26" y="17"/>
                    </a:lnTo>
                    <a:lnTo>
                      <a:pt x="22" y="21"/>
                    </a:lnTo>
                    <a:lnTo>
                      <a:pt x="0" y="4"/>
                    </a:lnTo>
                    <a:lnTo>
                      <a:pt x="4"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6" name="Freeform 210">
                <a:extLst>
                  <a:ext uri="{FF2B5EF4-FFF2-40B4-BE49-F238E27FC236}">
                    <a16:creationId xmlns:a16="http://schemas.microsoft.com/office/drawing/2014/main" id="{ACE28EB7-EDEA-41C6-8C92-371D51EAC7EF}"/>
                  </a:ext>
                </a:extLst>
              </p:cNvPr>
              <p:cNvSpPr>
                <a:spLocks/>
              </p:cNvSpPr>
              <p:nvPr/>
            </p:nvSpPr>
            <p:spPr bwMode="auto">
              <a:xfrm>
                <a:off x="2636" y="3413"/>
                <a:ext cx="91" cy="77"/>
              </a:xfrm>
              <a:custGeom>
                <a:avLst/>
                <a:gdLst>
                  <a:gd name="T0" fmla="*/ 0 w 26"/>
                  <a:gd name="T1" fmla="*/ 0 h 22"/>
                  <a:gd name="T2" fmla="*/ 22 w 26"/>
                  <a:gd name="T3" fmla="*/ 17 h 22"/>
                  <a:gd name="T4" fmla="*/ 26 w 26"/>
                  <a:gd name="T5" fmla="*/ 22 h 22"/>
                  <a:gd name="T6" fmla="*/ 4 w 26"/>
                  <a:gd name="T7" fmla="*/ 5 h 22"/>
                  <a:gd name="T8" fmla="*/ 0 w 26"/>
                  <a:gd name="T9" fmla="*/ 0 h 22"/>
                </a:gdLst>
                <a:ahLst/>
                <a:cxnLst>
                  <a:cxn ang="0">
                    <a:pos x="T0" y="T1"/>
                  </a:cxn>
                  <a:cxn ang="0">
                    <a:pos x="T2" y="T3"/>
                  </a:cxn>
                  <a:cxn ang="0">
                    <a:pos x="T4" y="T5"/>
                  </a:cxn>
                  <a:cxn ang="0">
                    <a:pos x="T6" y="T7"/>
                  </a:cxn>
                  <a:cxn ang="0">
                    <a:pos x="T8" y="T9"/>
                  </a:cxn>
                </a:cxnLst>
                <a:rect l="0" t="0" r="r" b="b"/>
                <a:pathLst>
                  <a:path w="26" h="22">
                    <a:moveTo>
                      <a:pt x="0" y="0"/>
                    </a:moveTo>
                    <a:lnTo>
                      <a:pt x="22" y="17"/>
                    </a:lnTo>
                    <a:lnTo>
                      <a:pt x="26" y="22"/>
                    </a:lnTo>
                    <a:lnTo>
                      <a:pt x="4" y="5"/>
                    </a:lnTo>
                    <a:lnTo>
                      <a:pt x="0" y="0"/>
                    </a:lnTo>
                  </a:path>
                </a:pathLst>
              </a:custGeom>
              <a:solidFill>
                <a:srgbClr val="46515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7" name="Freeform 211">
                <a:extLst>
                  <a:ext uri="{FF2B5EF4-FFF2-40B4-BE49-F238E27FC236}">
                    <a16:creationId xmlns:a16="http://schemas.microsoft.com/office/drawing/2014/main" id="{E1C48ECC-4413-4834-999C-521D90DA0DCA}"/>
                  </a:ext>
                </a:extLst>
              </p:cNvPr>
              <p:cNvSpPr>
                <a:spLocks/>
              </p:cNvSpPr>
              <p:nvPr/>
            </p:nvSpPr>
            <p:spPr bwMode="auto">
              <a:xfrm>
                <a:off x="2636" y="3413"/>
                <a:ext cx="91" cy="77"/>
              </a:xfrm>
              <a:custGeom>
                <a:avLst/>
                <a:gdLst>
                  <a:gd name="T0" fmla="*/ 0 w 26"/>
                  <a:gd name="T1" fmla="*/ 0 h 22"/>
                  <a:gd name="T2" fmla="*/ 22 w 26"/>
                  <a:gd name="T3" fmla="*/ 17 h 22"/>
                  <a:gd name="T4" fmla="*/ 26 w 26"/>
                  <a:gd name="T5" fmla="*/ 22 h 22"/>
                  <a:gd name="T6" fmla="*/ 4 w 26"/>
                  <a:gd name="T7" fmla="*/ 5 h 22"/>
                  <a:gd name="T8" fmla="*/ 0 w 26"/>
                  <a:gd name="T9" fmla="*/ 0 h 22"/>
                </a:gdLst>
                <a:ahLst/>
                <a:cxnLst>
                  <a:cxn ang="0">
                    <a:pos x="T0" y="T1"/>
                  </a:cxn>
                  <a:cxn ang="0">
                    <a:pos x="T2" y="T3"/>
                  </a:cxn>
                  <a:cxn ang="0">
                    <a:pos x="T4" y="T5"/>
                  </a:cxn>
                  <a:cxn ang="0">
                    <a:pos x="T6" y="T7"/>
                  </a:cxn>
                  <a:cxn ang="0">
                    <a:pos x="T8" y="T9"/>
                  </a:cxn>
                </a:cxnLst>
                <a:rect l="0" t="0" r="r" b="b"/>
                <a:pathLst>
                  <a:path w="26" h="22">
                    <a:moveTo>
                      <a:pt x="0" y="0"/>
                    </a:moveTo>
                    <a:lnTo>
                      <a:pt x="22" y="17"/>
                    </a:lnTo>
                    <a:lnTo>
                      <a:pt x="26" y="22"/>
                    </a:lnTo>
                    <a:lnTo>
                      <a:pt x="4" y="5"/>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28" name="Freeform 212">
                <a:extLst>
                  <a:ext uri="{FF2B5EF4-FFF2-40B4-BE49-F238E27FC236}">
                    <a16:creationId xmlns:a16="http://schemas.microsoft.com/office/drawing/2014/main" id="{E1BAE99C-21AC-4012-B42C-21CF9B26E843}"/>
                  </a:ext>
                </a:extLst>
              </p:cNvPr>
              <p:cNvSpPr>
                <a:spLocks/>
              </p:cNvSpPr>
              <p:nvPr/>
            </p:nvSpPr>
            <p:spPr bwMode="auto">
              <a:xfrm>
                <a:off x="2367" y="3406"/>
                <a:ext cx="112" cy="63"/>
              </a:xfrm>
              <a:custGeom>
                <a:avLst/>
                <a:gdLst>
                  <a:gd name="T0" fmla="*/ 10 w 32"/>
                  <a:gd name="T1" fmla="*/ 1 h 18"/>
                  <a:gd name="T2" fmla="*/ 32 w 32"/>
                  <a:gd name="T3" fmla="*/ 18 h 18"/>
                  <a:gd name="T4" fmla="*/ 22 w 32"/>
                  <a:gd name="T5" fmla="*/ 16 h 18"/>
                  <a:gd name="T6" fmla="*/ 0 w 32"/>
                  <a:gd name="T7" fmla="*/ 0 h 18"/>
                  <a:gd name="T8" fmla="*/ 10 w 32"/>
                  <a:gd name="T9" fmla="*/ 1 h 18"/>
                </a:gdLst>
                <a:ahLst/>
                <a:cxnLst>
                  <a:cxn ang="0">
                    <a:pos x="T0" y="T1"/>
                  </a:cxn>
                  <a:cxn ang="0">
                    <a:pos x="T2" y="T3"/>
                  </a:cxn>
                  <a:cxn ang="0">
                    <a:pos x="T4" y="T5"/>
                  </a:cxn>
                  <a:cxn ang="0">
                    <a:pos x="T6" y="T7"/>
                  </a:cxn>
                  <a:cxn ang="0">
                    <a:pos x="T8" y="T9"/>
                  </a:cxn>
                </a:cxnLst>
                <a:rect l="0" t="0" r="r" b="b"/>
                <a:pathLst>
                  <a:path w="32" h="18">
                    <a:moveTo>
                      <a:pt x="10" y="1"/>
                    </a:moveTo>
                    <a:lnTo>
                      <a:pt x="32" y="18"/>
                    </a:lnTo>
                    <a:lnTo>
                      <a:pt x="22" y="16"/>
                    </a:lnTo>
                    <a:lnTo>
                      <a:pt x="0" y="0"/>
                    </a:lnTo>
                    <a:lnTo>
                      <a:pt x="10" y="1"/>
                    </a:lnTo>
                  </a:path>
                </a:pathLst>
              </a:custGeom>
              <a:solidFill>
                <a:srgbClr val="45616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29" name="Freeform 213">
                <a:extLst>
                  <a:ext uri="{FF2B5EF4-FFF2-40B4-BE49-F238E27FC236}">
                    <a16:creationId xmlns:a16="http://schemas.microsoft.com/office/drawing/2014/main" id="{DA0B4A06-0724-494E-A40D-DD4E748C19AF}"/>
                  </a:ext>
                </a:extLst>
              </p:cNvPr>
              <p:cNvSpPr>
                <a:spLocks/>
              </p:cNvSpPr>
              <p:nvPr/>
            </p:nvSpPr>
            <p:spPr bwMode="auto">
              <a:xfrm>
                <a:off x="2367" y="3406"/>
                <a:ext cx="112" cy="63"/>
              </a:xfrm>
              <a:custGeom>
                <a:avLst/>
                <a:gdLst>
                  <a:gd name="T0" fmla="*/ 10 w 32"/>
                  <a:gd name="T1" fmla="*/ 1 h 18"/>
                  <a:gd name="T2" fmla="*/ 32 w 32"/>
                  <a:gd name="T3" fmla="*/ 18 h 18"/>
                  <a:gd name="T4" fmla="*/ 22 w 32"/>
                  <a:gd name="T5" fmla="*/ 16 h 18"/>
                  <a:gd name="T6" fmla="*/ 0 w 32"/>
                  <a:gd name="T7" fmla="*/ 0 h 18"/>
                  <a:gd name="T8" fmla="*/ 10 w 32"/>
                  <a:gd name="T9" fmla="*/ 1 h 18"/>
                </a:gdLst>
                <a:ahLst/>
                <a:cxnLst>
                  <a:cxn ang="0">
                    <a:pos x="T0" y="T1"/>
                  </a:cxn>
                  <a:cxn ang="0">
                    <a:pos x="T2" y="T3"/>
                  </a:cxn>
                  <a:cxn ang="0">
                    <a:pos x="T4" y="T5"/>
                  </a:cxn>
                  <a:cxn ang="0">
                    <a:pos x="T6" y="T7"/>
                  </a:cxn>
                  <a:cxn ang="0">
                    <a:pos x="T8" y="T9"/>
                  </a:cxn>
                </a:cxnLst>
                <a:rect l="0" t="0" r="r" b="b"/>
                <a:pathLst>
                  <a:path w="32" h="18">
                    <a:moveTo>
                      <a:pt x="10" y="1"/>
                    </a:moveTo>
                    <a:lnTo>
                      <a:pt x="32" y="18"/>
                    </a:lnTo>
                    <a:lnTo>
                      <a:pt x="22" y="16"/>
                    </a:lnTo>
                    <a:lnTo>
                      <a:pt x="0" y="0"/>
                    </a:lnTo>
                    <a:lnTo>
                      <a:pt x="10" y="1"/>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30" name="Freeform 214">
                <a:extLst>
                  <a:ext uri="{FF2B5EF4-FFF2-40B4-BE49-F238E27FC236}">
                    <a16:creationId xmlns:a16="http://schemas.microsoft.com/office/drawing/2014/main" id="{4DDFDCEA-49DC-4B5F-A1C8-E07AC8483A29}"/>
                  </a:ext>
                </a:extLst>
              </p:cNvPr>
              <p:cNvSpPr>
                <a:spLocks/>
              </p:cNvSpPr>
              <p:nvPr/>
            </p:nvSpPr>
            <p:spPr bwMode="auto">
              <a:xfrm>
                <a:off x="2423" y="3385"/>
                <a:ext cx="130" cy="112"/>
              </a:xfrm>
              <a:custGeom>
                <a:avLst/>
                <a:gdLst>
                  <a:gd name="T0" fmla="*/ 15 w 37"/>
                  <a:gd name="T1" fmla="*/ 0 h 32"/>
                  <a:gd name="T2" fmla="*/ 37 w 37"/>
                  <a:gd name="T3" fmla="*/ 17 h 32"/>
                  <a:gd name="T4" fmla="*/ 22 w 37"/>
                  <a:gd name="T5" fmla="*/ 32 h 32"/>
                  <a:gd name="T6" fmla="*/ 0 w 37"/>
                  <a:gd name="T7" fmla="*/ 15 h 32"/>
                  <a:gd name="T8" fmla="*/ 15 w 37"/>
                  <a:gd name="T9" fmla="*/ 0 h 32"/>
                </a:gdLst>
                <a:ahLst/>
                <a:cxnLst>
                  <a:cxn ang="0">
                    <a:pos x="T0" y="T1"/>
                  </a:cxn>
                  <a:cxn ang="0">
                    <a:pos x="T2" y="T3"/>
                  </a:cxn>
                  <a:cxn ang="0">
                    <a:pos x="T4" y="T5"/>
                  </a:cxn>
                  <a:cxn ang="0">
                    <a:pos x="T6" y="T7"/>
                  </a:cxn>
                  <a:cxn ang="0">
                    <a:pos x="T8" y="T9"/>
                  </a:cxn>
                </a:cxnLst>
                <a:rect l="0" t="0" r="r" b="b"/>
                <a:pathLst>
                  <a:path w="37" h="32">
                    <a:moveTo>
                      <a:pt x="15" y="0"/>
                    </a:moveTo>
                    <a:lnTo>
                      <a:pt x="37" y="17"/>
                    </a:lnTo>
                    <a:lnTo>
                      <a:pt x="22" y="32"/>
                    </a:lnTo>
                    <a:lnTo>
                      <a:pt x="0" y="15"/>
                    </a:lnTo>
                    <a:lnTo>
                      <a:pt x="15" y="0"/>
                    </a:lnTo>
                  </a:path>
                </a:pathLst>
              </a:custGeom>
              <a:solidFill>
                <a:srgbClr val="00789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1" name="Freeform 215">
                <a:extLst>
                  <a:ext uri="{FF2B5EF4-FFF2-40B4-BE49-F238E27FC236}">
                    <a16:creationId xmlns:a16="http://schemas.microsoft.com/office/drawing/2014/main" id="{1D9B7730-9F81-4F71-A58E-580ADC840489}"/>
                  </a:ext>
                </a:extLst>
              </p:cNvPr>
              <p:cNvSpPr>
                <a:spLocks/>
              </p:cNvSpPr>
              <p:nvPr/>
            </p:nvSpPr>
            <p:spPr bwMode="auto">
              <a:xfrm>
                <a:off x="2423" y="3385"/>
                <a:ext cx="130" cy="112"/>
              </a:xfrm>
              <a:custGeom>
                <a:avLst/>
                <a:gdLst>
                  <a:gd name="T0" fmla="*/ 15 w 37"/>
                  <a:gd name="T1" fmla="*/ 0 h 32"/>
                  <a:gd name="T2" fmla="*/ 37 w 37"/>
                  <a:gd name="T3" fmla="*/ 17 h 32"/>
                  <a:gd name="T4" fmla="*/ 22 w 37"/>
                  <a:gd name="T5" fmla="*/ 32 h 32"/>
                  <a:gd name="T6" fmla="*/ 0 w 37"/>
                  <a:gd name="T7" fmla="*/ 15 h 32"/>
                  <a:gd name="T8" fmla="*/ 15 w 37"/>
                  <a:gd name="T9" fmla="*/ 0 h 32"/>
                </a:gdLst>
                <a:ahLst/>
                <a:cxnLst>
                  <a:cxn ang="0">
                    <a:pos x="T0" y="T1"/>
                  </a:cxn>
                  <a:cxn ang="0">
                    <a:pos x="T2" y="T3"/>
                  </a:cxn>
                  <a:cxn ang="0">
                    <a:pos x="T4" y="T5"/>
                  </a:cxn>
                  <a:cxn ang="0">
                    <a:pos x="T6" y="T7"/>
                  </a:cxn>
                  <a:cxn ang="0">
                    <a:pos x="T8" y="T9"/>
                  </a:cxn>
                </a:cxnLst>
                <a:rect l="0" t="0" r="r" b="b"/>
                <a:pathLst>
                  <a:path w="37" h="32">
                    <a:moveTo>
                      <a:pt x="15" y="0"/>
                    </a:moveTo>
                    <a:lnTo>
                      <a:pt x="37" y="17"/>
                    </a:lnTo>
                    <a:lnTo>
                      <a:pt x="22" y="32"/>
                    </a:lnTo>
                    <a:lnTo>
                      <a:pt x="0" y="15"/>
                    </a:lnTo>
                    <a:lnTo>
                      <a:pt x="15"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9432" name="Freeform 216">
              <a:extLst>
                <a:ext uri="{FF2B5EF4-FFF2-40B4-BE49-F238E27FC236}">
                  <a16:creationId xmlns:a16="http://schemas.microsoft.com/office/drawing/2014/main" id="{9BD813DE-E553-4075-BFFB-9ABAC9D07D3C}"/>
                </a:ext>
              </a:extLst>
            </p:cNvPr>
            <p:cNvSpPr>
              <a:spLocks/>
            </p:cNvSpPr>
            <p:nvPr/>
          </p:nvSpPr>
          <p:spPr bwMode="auto">
            <a:xfrm>
              <a:off x="2486" y="3403"/>
              <a:ext cx="129" cy="70"/>
            </a:xfrm>
            <a:custGeom>
              <a:avLst/>
              <a:gdLst>
                <a:gd name="T0" fmla="*/ 15 w 37"/>
                <a:gd name="T1" fmla="*/ 3 h 20"/>
                <a:gd name="T2" fmla="*/ 37 w 37"/>
                <a:gd name="T3" fmla="*/ 20 h 20"/>
                <a:gd name="T4" fmla="*/ 22 w 37"/>
                <a:gd name="T5" fmla="*/ 17 h 20"/>
                <a:gd name="T6" fmla="*/ 0 w 37"/>
                <a:gd name="T7" fmla="*/ 0 h 20"/>
                <a:gd name="T8" fmla="*/ 15 w 37"/>
                <a:gd name="T9" fmla="*/ 3 h 20"/>
              </a:gdLst>
              <a:ahLst/>
              <a:cxnLst>
                <a:cxn ang="0">
                  <a:pos x="T0" y="T1"/>
                </a:cxn>
                <a:cxn ang="0">
                  <a:pos x="T2" y="T3"/>
                </a:cxn>
                <a:cxn ang="0">
                  <a:pos x="T4" y="T5"/>
                </a:cxn>
                <a:cxn ang="0">
                  <a:pos x="T6" y="T7"/>
                </a:cxn>
                <a:cxn ang="0">
                  <a:pos x="T8" y="T9"/>
                </a:cxn>
              </a:cxnLst>
              <a:rect l="0" t="0" r="r" b="b"/>
              <a:pathLst>
                <a:path w="37" h="20">
                  <a:moveTo>
                    <a:pt x="15" y="3"/>
                  </a:moveTo>
                  <a:lnTo>
                    <a:pt x="37" y="20"/>
                  </a:lnTo>
                  <a:lnTo>
                    <a:pt x="22" y="17"/>
                  </a:lnTo>
                  <a:lnTo>
                    <a:pt x="0" y="0"/>
                  </a:lnTo>
                  <a:lnTo>
                    <a:pt x="15" y="3"/>
                  </a:lnTo>
                </a:path>
              </a:pathLst>
            </a:custGeom>
            <a:solidFill>
              <a:srgbClr val="475E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3" name="Freeform 217">
              <a:extLst>
                <a:ext uri="{FF2B5EF4-FFF2-40B4-BE49-F238E27FC236}">
                  <a16:creationId xmlns:a16="http://schemas.microsoft.com/office/drawing/2014/main" id="{7E0879E4-B706-492D-98D0-FE89A7E36589}"/>
                </a:ext>
              </a:extLst>
            </p:cNvPr>
            <p:cNvSpPr>
              <a:spLocks/>
            </p:cNvSpPr>
            <p:nvPr/>
          </p:nvSpPr>
          <p:spPr bwMode="auto">
            <a:xfrm>
              <a:off x="2486" y="3403"/>
              <a:ext cx="129" cy="70"/>
            </a:xfrm>
            <a:custGeom>
              <a:avLst/>
              <a:gdLst>
                <a:gd name="T0" fmla="*/ 15 w 37"/>
                <a:gd name="T1" fmla="*/ 3 h 20"/>
                <a:gd name="T2" fmla="*/ 37 w 37"/>
                <a:gd name="T3" fmla="*/ 20 h 20"/>
                <a:gd name="T4" fmla="*/ 22 w 37"/>
                <a:gd name="T5" fmla="*/ 17 h 20"/>
                <a:gd name="T6" fmla="*/ 0 w 37"/>
                <a:gd name="T7" fmla="*/ 0 h 20"/>
                <a:gd name="T8" fmla="*/ 15 w 37"/>
                <a:gd name="T9" fmla="*/ 3 h 20"/>
              </a:gdLst>
              <a:ahLst/>
              <a:cxnLst>
                <a:cxn ang="0">
                  <a:pos x="T0" y="T1"/>
                </a:cxn>
                <a:cxn ang="0">
                  <a:pos x="T2" y="T3"/>
                </a:cxn>
                <a:cxn ang="0">
                  <a:pos x="T4" y="T5"/>
                </a:cxn>
                <a:cxn ang="0">
                  <a:pos x="T6" y="T7"/>
                </a:cxn>
                <a:cxn ang="0">
                  <a:pos x="T8" y="T9"/>
                </a:cxn>
              </a:cxnLst>
              <a:rect l="0" t="0" r="r" b="b"/>
              <a:pathLst>
                <a:path w="37" h="20">
                  <a:moveTo>
                    <a:pt x="15" y="3"/>
                  </a:moveTo>
                  <a:lnTo>
                    <a:pt x="37" y="20"/>
                  </a:lnTo>
                  <a:lnTo>
                    <a:pt x="22" y="17"/>
                  </a:lnTo>
                  <a:lnTo>
                    <a:pt x="0" y="0"/>
                  </a:lnTo>
                  <a:lnTo>
                    <a:pt x="15" y="3"/>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34" name="Freeform 218">
              <a:extLst>
                <a:ext uri="{FF2B5EF4-FFF2-40B4-BE49-F238E27FC236}">
                  <a16:creationId xmlns:a16="http://schemas.microsoft.com/office/drawing/2014/main" id="{955F7486-DBA7-4B81-997E-9B400260597A}"/>
                </a:ext>
              </a:extLst>
            </p:cNvPr>
            <p:cNvSpPr>
              <a:spLocks/>
            </p:cNvSpPr>
            <p:nvPr/>
          </p:nvSpPr>
          <p:spPr bwMode="auto">
            <a:xfrm>
              <a:off x="2573" y="3431"/>
              <a:ext cx="154" cy="112"/>
            </a:xfrm>
            <a:custGeom>
              <a:avLst/>
              <a:gdLst>
                <a:gd name="T0" fmla="*/ 22 w 44"/>
                <a:gd name="T1" fmla="*/ 0 h 32"/>
                <a:gd name="T2" fmla="*/ 44 w 44"/>
                <a:gd name="T3" fmla="*/ 17 h 32"/>
                <a:gd name="T4" fmla="*/ 22 w 44"/>
                <a:gd name="T5" fmla="*/ 32 h 32"/>
                <a:gd name="T6" fmla="*/ 0 w 44"/>
                <a:gd name="T7" fmla="*/ 15 h 32"/>
                <a:gd name="T8" fmla="*/ 22 w 44"/>
                <a:gd name="T9" fmla="*/ 0 h 32"/>
              </a:gdLst>
              <a:ahLst/>
              <a:cxnLst>
                <a:cxn ang="0">
                  <a:pos x="T0" y="T1"/>
                </a:cxn>
                <a:cxn ang="0">
                  <a:pos x="T2" y="T3"/>
                </a:cxn>
                <a:cxn ang="0">
                  <a:pos x="T4" y="T5"/>
                </a:cxn>
                <a:cxn ang="0">
                  <a:pos x="T6" y="T7"/>
                </a:cxn>
                <a:cxn ang="0">
                  <a:pos x="T8" y="T9"/>
                </a:cxn>
              </a:cxnLst>
              <a:rect l="0" t="0" r="r" b="b"/>
              <a:pathLst>
                <a:path w="44" h="32">
                  <a:moveTo>
                    <a:pt x="22" y="0"/>
                  </a:moveTo>
                  <a:lnTo>
                    <a:pt x="44" y="17"/>
                  </a:lnTo>
                  <a:lnTo>
                    <a:pt x="22" y="32"/>
                  </a:lnTo>
                  <a:lnTo>
                    <a:pt x="0" y="15"/>
                  </a:lnTo>
                  <a:lnTo>
                    <a:pt x="22"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5" name="Freeform 219">
              <a:extLst>
                <a:ext uri="{FF2B5EF4-FFF2-40B4-BE49-F238E27FC236}">
                  <a16:creationId xmlns:a16="http://schemas.microsoft.com/office/drawing/2014/main" id="{D39A2800-671C-4C05-B714-91C38286BECE}"/>
                </a:ext>
              </a:extLst>
            </p:cNvPr>
            <p:cNvSpPr>
              <a:spLocks/>
            </p:cNvSpPr>
            <p:nvPr/>
          </p:nvSpPr>
          <p:spPr bwMode="auto">
            <a:xfrm>
              <a:off x="2573" y="3431"/>
              <a:ext cx="154" cy="112"/>
            </a:xfrm>
            <a:custGeom>
              <a:avLst/>
              <a:gdLst>
                <a:gd name="T0" fmla="*/ 22 w 44"/>
                <a:gd name="T1" fmla="*/ 0 h 32"/>
                <a:gd name="T2" fmla="*/ 44 w 44"/>
                <a:gd name="T3" fmla="*/ 17 h 32"/>
                <a:gd name="T4" fmla="*/ 22 w 44"/>
                <a:gd name="T5" fmla="*/ 32 h 32"/>
                <a:gd name="T6" fmla="*/ 0 w 44"/>
                <a:gd name="T7" fmla="*/ 15 h 32"/>
                <a:gd name="T8" fmla="*/ 22 w 44"/>
                <a:gd name="T9" fmla="*/ 0 h 32"/>
              </a:gdLst>
              <a:ahLst/>
              <a:cxnLst>
                <a:cxn ang="0">
                  <a:pos x="T0" y="T1"/>
                </a:cxn>
                <a:cxn ang="0">
                  <a:pos x="T2" y="T3"/>
                </a:cxn>
                <a:cxn ang="0">
                  <a:pos x="T4" y="T5"/>
                </a:cxn>
                <a:cxn ang="0">
                  <a:pos x="T6" y="T7"/>
                </a:cxn>
                <a:cxn ang="0">
                  <a:pos x="T8" y="T9"/>
                </a:cxn>
              </a:cxnLst>
              <a:rect l="0" t="0" r="r" b="b"/>
              <a:pathLst>
                <a:path w="44" h="32">
                  <a:moveTo>
                    <a:pt x="22" y="0"/>
                  </a:moveTo>
                  <a:lnTo>
                    <a:pt x="44" y="17"/>
                  </a:lnTo>
                  <a:lnTo>
                    <a:pt x="22" y="32"/>
                  </a:lnTo>
                  <a:lnTo>
                    <a:pt x="0" y="15"/>
                  </a:lnTo>
                  <a:lnTo>
                    <a:pt x="22"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36" name="Freeform 220">
              <a:extLst>
                <a:ext uri="{FF2B5EF4-FFF2-40B4-BE49-F238E27FC236}">
                  <a16:creationId xmlns:a16="http://schemas.microsoft.com/office/drawing/2014/main" id="{E0528F92-0515-4F0A-BD03-FB3B98891417}"/>
                </a:ext>
              </a:extLst>
            </p:cNvPr>
            <p:cNvSpPr>
              <a:spLocks/>
            </p:cNvSpPr>
            <p:nvPr/>
          </p:nvSpPr>
          <p:spPr bwMode="auto">
            <a:xfrm>
              <a:off x="2214" y="3284"/>
              <a:ext cx="101" cy="63"/>
            </a:xfrm>
            <a:custGeom>
              <a:avLst/>
              <a:gdLst>
                <a:gd name="T0" fmla="*/ 7 w 29"/>
                <a:gd name="T1" fmla="*/ 1 h 18"/>
                <a:gd name="T2" fmla="*/ 29 w 29"/>
                <a:gd name="T3" fmla="*/ 18 h 18"/>
                <a:gd name="T4" fmla="*/ 22 w 29"/>
                <a:gd name="T5" fmla="*/ 17 h 18"/>
                <a:gd name="T6" fmla="*/ 0 w 29"/>
                <a:gd name="T7" fmla="*/ 0 h 18"/>
                <a:gd name="T8" fmla="*/ 7 w 29"/>
                <a:gd name="T9" fmla="*/ 1 h 18"/>
              </a:gdLst>
              <a:ahLst/>
              <a:cxnLst>
                <a:cxn ang="0">
                  <a:pos x="T0" y="T1"/>
                </a:cxn>
                <a:cxn ang="0">
                  <a:pos x="T2" y="T3"/>
                </a:cxn>
                <a:cxn ang="0">
                  <a:pos x="T4" y="T5"/>
                </a:cxn>
                <a:cxn ang="0">
                  <a:pos x="T6" y="T7"/>
                </a:cxn>
                <a:cxn ang="0">
                  <a:pos x="T8" y="T9"/>
                </a:cxn>
              </a:cxnLst>
              <a:rect l="0" t="0" r="r" b="b"/>
              <a:pathLst>
                <a:path w="29" h="18">
                  <a:moveTo>
                    <a:pt x="7" y="1"/>
                  </a:moveTo>
                  <a:lnTo>
                    <a:pt x="29" y="18"/>
                  </a:lnTo>
                  <a:lnTo>
                    <a:pt x="22" y="17"/>
                  </a:lnTo>
                  <a:lnTo>
                    <a:pt x="0" y="0"/>
                  </a:lnTo>
                  <a:lnTo>
                    <a:pt x="7" y="1"/>
                  </a:lnTo>
                </a:path>
              </a:pathLst>
            </a:custGeom>
            <a:solidFill>
              <a:srgbClr val="4463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7" name="Freeform 221">
              <a:extLst>
                <a:ext uri="{FF2B5EF4-FFF2-40B4-BE49-F238E27FC236}">
                  <a16:creationId xmlns:a16="http://schemas.microsoft.com/office/drawing/2014/main" id="{6184CB14-45B9-40D8-B7C1-83A2948C4ADA}"/>
                </a:ext>
              </a:extLst>
            </p:cNvPr>
            <p:cNvSpPr>
              <a:spLocks/>
            </p:cNvSpPr>
            <p:nvPr/>
          </p:nvSpPr>
          <p:spPr bwMode="auto">
            <a:xfrm>
              <a:off x="2214" y="3284"/>
              <a:ext cx="101" cy="63"/>
            </a:xfrm>
            <a:custGeom>
              <a:avLst/>
              <a:gdLst>
                <a:gd name="T0" fmla="*/ 7 w 29"/>
                <a:gd name="T1" fmla="*/ 1 h 18"/>
                <a:gd name="T2" fmla="*/ 29 w 29"/>
                <a:gd name="T3" fmla="*/ 18 h 18"/>
                <a:gd name="T4" fmla="*/ 22 w 29"/>
                <a:gd name="T5" fmla="*/ 17 h 18"/>
                <a:gd name="T6" fmla="*/ 0 w 29"/>
                <a:gd name="T7" fmla="*/ 0 h 18"/>
                <a:gd name="T8" fmla="*/ 7 w 29"/>
                <a:gd name="T9" fmla="*/ 1 h 18"/>
              </a:gdLst>
              <a:ahLst/>
              <a:cxnLst>
                <a:cxn ang="0">
                  <a:pos x="T0" y="T1"/>
                </a:cxn>
                <a:cxn ang="0">
                  <a:pos x="T2" y="T3"/>
                </a:cxn>
                <a:cxn ang="0">
                  <a:pos x="T4" y="T5"/>
                </a:cxn>
                <a:cxn ang="0">
                  <a:pos x="T6" y="T7"/>
                </a:cxn>
                <a:cxn ang="0">
                  <a:pos x="T8" y="T9"/>
                </a:cxn>
              </a:cxnLst>
              <a:rect l="0" t="0" r="r" b="b"/>
              <a:pathLst>
                <a:path w="29" h="18">
                  <a:moveTo>
                    <a:pt x="7" y="1"/>
                  </a:moveTo>
                  <a:lnTo>
                    <a:pt x="29" y="18"/>
                  </a:lnTo>
                  <a:lnTo>
                    <a:pt x="22" y="17"/>
                  </a:lnTo>
                  <a:lnTo>
                    <a:pt x="0" y="0"/>
                  </a:lnTo>
                  <a:lnTo>
                    <a:pt x="7" y="1"/>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38" name="Freeform 222">
              <a:extLst>
                <a:ext uri="{FF2B5EF4-FFF2-40B4-BE49-F238E27FC236}">
                  <a16:creationId xmlns:a16="http://schemas.microsoft.com/office/drawing/2014/main" id="{5B5A6ACE-4CBF-4901-9FD4-1EF124FAAC85}"/>
                </a:ext>
              </a:extLst>
            </p:cNvPr>
            <p:cNvSpPr>
              <a:spLocks/>
            </p:cNvSpPr>
            <p:nvPr/>
          </p:nvSpPr>
          <p:spPr bwMode="auto">
            <a:xfrm>
              <a:off x="2280" y="3329"/>
              <a:ext cx="112" cy="67"/>
            </a:xfrm>
            <a:custGeom>
              <a:avLst/>
              <a:gdLst>
                <a:gd name="T0" fmla="*/ 10 w 32"/>
                <a:gd name="T1" fmla="*/ 3 h 19"/>
                <a:gd name="T2" fmla="*/ 32 w 32"/>
                <a:gd name="T3" fmla="*/ 19 h 19"/>
                <a:gd name="T4" fmla="*/ 22 w 32"/>
                <a:gd name="T5" fmla="*/ 17 h 19"/>
                <a:gd name="T6" fmla="*/ 0 w 32"/>
                <a:gd name="T7" fmla="*/ 0 h 19"/>
                <a:gd name="T8" fmla="*/ 10 w 32"/>
                <a:gd name="T9" fmla="*/ 3 h 19"/>
              </a:gdLst>
              <a:ahLst/>
              <a:cxnLst>
                <a:cxn ang="0">
                  <a:pos x="T0" y="T1"/>
                </a:cxn>
                <a:cxn ang="0">
                  <a:pos x="T2" y="T3"/>
                </a:cxn>
                <a:cxn ang="0">
                  <a:pos x="T4" y="T5"/>
                </a:cxn>
                <a:cxn ang="0">
                  <a:pos x="T6" y="T7"/>
                </a:cxn>
                <a:cxn ang="0">
                  <a:pos x="T8" y="T9"/>
                </a:cxn>
              </a:cxnLst>
              <a:rect l="0" t="0" r="r" b="b"/>
              <a:pathLst>
                <a:path w="32" h="19">
                  <a:moveTo>
                    <a:pt x="10" y="3"/>
                  </a:moveTo>
                  <a:lnTo>
                    <a:pt x="32" y="19"/>
                  </a:lnTo>
                  <a:lnTo>
                    <a:pt x="22" y="17"/>
                  </a:lnTo>
                  <a:lnTo>
                    <a:pt x="0" y="0"/>
                  </a:lnTo>
                  <a:lnTo>
                    <a:pt x="10" y="3"/>
                  </a:lnTo>
                </a:path>
              </a:pathLst>
            </a:custGeom>
            <a:solidFill>
              <a:srgbClr val="485C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39" name="Freeform 223">
              <a:extLst>
                <a:ext uri="{FF2B5EF4-FFF2-40B4-BE49-F238E27FC236}">
                  <a16:creationId xmlns:a16="http://schemas.microsoft.com/office/drawing/2014/main" id="{1FE735E0-700C-497D-8664-4A1BB04EC068}"/>
                </a:ext>
              </a:extLst>
            </p:cNvPr>
            <p:cNvSpPr>
              <a:spLocks/>
            </p:cNvSpPr>
            <p:nvPr/>
          </p:nvSpPr>
          <p:spPr bwMode="auto">
            <a:xfrm>
              <a:off x="2280" y="3329"/>
              <a:ext cx="112" cy="67"/>
            </a:xfrm>
            <a:custGeom>
              <a:avLst/>
              <a:gdLst>
                <a:gd name="T0" fmla="*/ 10 w 32"/>
                <a:gd name="T1" fmla="*/ 3 h 19"/>
                <a:gd name="T2" fmla="*/ 32 w 32"/>
                <a:gd name="T3" fmla="*/ 19 h 19"/>
                <a:gd name="T4" fmla="*/ 22 w 32"/>
                <a:gd name="T5" fmla="*/ 17 h 19"/>
                <a:gd name="T6" fmla="*/ 0 w 32"/>
                <a:gd name="T7" fmla="*/ 0 h 19"/>
                <a:gd name="T8" fmla="*/ 10 w 32"/>
                <a:gd name="T9" fmla="*/ 3 h 19"/>
              </a:gdLst>
              <a:ahLst/>
              <a:cxnLst>
                <a:cxn ang="0">
                  <a:pos x="T0" y="T1"/>
                </a:cxn>
                <a:cxn ang="0">
                  <a:pos x="T2" y="T3"/>
                </a:cxn>
                <a:cxn ang="0">
                  <a:pos x="T4" y="T5"/>
                </a:cxn>
                <a:cxn ang="0">
                  <a:pos x="T6" y="T7"/>
                </a:cxn>
                <a:cxn ang="0">
                  <a:pos x="T8" y="T9"/>
                </a:cxn>
              </a:cxnLst>
              <a:rect l="0" t="0" r="r" b="b"/>
              <a:pathLst>
                <a:path w="32" h="19">
                  <a:moveTo>
                    <a:pt x="10" y="3"/>
                  </a:moveTo>
                  <a:lnTo>
                    <a:pt x="32" y="19"/>
                  </a:lnTo>
                  <a:lnTo>
                    <a:pt x="22" y="17"/>
                  </a:lnTo>
                  <a:lnTo>
                    <a:pt x="0" y="0"/>
                  </a:lnTo>
                  <a:lnTo>
                    <a:pt x="10" y="3"/>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40" name="Freeform 224">
              <a:extLst>
                <a:ext uri="{FF2B5EF4-FFF2-40B4-BE49-F238E27FC236}">
                  <a16:creationId xmlns:a16="http://schemas.microsoft.com/office/drawing/2014/main" id="{A8AD32C1-B97C-4060-967E-3FD697E3B776}"/>
                </a:ext>
              </a:extLst>
            </p:cNvPr>
            <p:cNvSpPr>
              <a:spLocks/>
            </p:cNvSpPr>
            <p:nvPr/>
          </p:nvSpPr>
          <p:spPr bwMode="auto">
            <a:xfrm>
              <a:off x="2210" y="3284"/>
              <a:ext cx="81" cy="73"/>
            </a:xfrm>
            <a:custGeom>
              <a:avLst/>
              <a:gdLst>
                <a:gd name="T0" fmla="*/ 1 w 23"/>
                <a:gd name="T1" fmla="*/ 0 h 21"/>
                <a:gd name="T2" fmla="*/ 23 w 23"/>
                <a:gd name="T3" fmla="*/ 17 h 21"/>
                <a:gd name="T4" fmla="*/ 22 w 23"/>
                <a:gd name="T5" fmla="*/ 21 h 21"/>
                <a:gd name="T6" fmla="*/ 0 w 23"/>
                <a:gd name="T7" fmla="*/ 5 h 21"/>
                <a:gd name="T8" fmla="*/ 1 w 23"/>
                <a:gd name="T9" fmla="*/ 0 h 21"/>
              </a:gdLst>
              <a:ahLst/>
              <a:cxnLst>
                <a:cxn ang="0">
                  <a:pos x="T0" y="T1"/>
                </a:cxn>
                <a:cxn ang="0">
                  <a:pos x="T2" y="T3"/>
                </a:cxn>
                <a:cxn ang="0">
                  <a:pos x="T4" y="T5"/>
                </a:cxn>
                <a:cxn ang="0">
                  <a:pos x="T6" y="T7"/>
                </a:cxn>
                <a:cxn ang="0">
                  <a:pos x="T8" y="T9"/>
                </a:cxn>
              </a:cxnLst>
              <a:rect l="0" t="0" r="r" b="b"/>
              <a:pathLst>
                <a:path w="23" h="21">
                  <a:moveTo>
                    <a:pt x="1" y="0"/>
                  </a:moveTo>
                  <a:lnTo>
                    <a:pt x="23" y="17"/>
                  </a:lnTo>
                  <a:lnTo>
                    <a:pt x="22" y="21"/>
                  </a:lnTo>
                  <a:lnTo>
                    <a:pt x="0" y="5"/>
                  </a:lnTo>
                  <a:lnTo>
                    <a:pt x="1" y="0"/>
                  </a:lnTo>
                </a:path>
              </a:pathLst>
            </a:custGeom>
            <a:solidFill>
              <a:srgbClr val="147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1" name="Freeform 225">
              <a:extLst>
                <a:ext uri="{FF2B5EF4-FFF2-40B4-BE49-F238E27FC236}">
                  <a16:creationId xmlns:a16="http://schemas.microsoft.com/office/drawing/2014/main" id="{6C971860-2B25-415E-83CC-FC77559600A4}"/>
                </a:ext>
              </a:extLst>
            </p:cNvPr>
            <p:cNvSpPr>
              <a:spLocks/>
            </p:cNvSpPr>
            <p:nvPr/>
          </p:nvSpPr>
          <p:spPr bwMode="auto">
            <a:xfrm>
              <a:off x="2210" y="3284"/>
              <a:ext cx="81" cy="73"/>
            </a:xfrm>
            <a:custGeom>
              <a:avLst/>
              <a:gdLst>
                <a:gd name="T0" fmla="*/ 1 w 23"/>
                <a:gd name="T1" fmla="*/ 0 h 21"/>
                <a:gd name="T2" fmla="*/ 23 w 23"/>
                <a:gd name="T3" fmla="*/ 17 h 21"/>
                <a:gd name="T4" fmla="*/ 22 w 23"/>
                <a:gd name="T5" fmla="*/ 21 h 21"/>
                <a:gd name="T6" fmla="*/ 0 w 23"/>
                <a:gd name="T7" fmla="*/ 5 h 21"/>
                <a:gd name="T8" fmla="*/ 1 w 23"/>
                <a:gd name="T9" fmla="*/ 0 h 21"/>
              </a:gdLst>
              <a:ahLst/>
              <a:cxnLst>
                <a:cxn ang="0">
                  <a:pos x="T0" y="T1"/>
                </a:cxn>
                <a:cxn ang="0">
                  <a:pos x="T2" y="T3"/>
                </a:cxn>
                <a:cxn ang="0">
                  <a:pos x="T4" y="T5"/>
                </a:cxn>
                <a:cxn ang="0">
                  <a:pos x="T6" y="T7"/>
                </a:cxn>
                <a:cxn ang="0">
                  <a:pos x="T8" y="T9"/>
                </a:cxn>
              </a:cxnLst>
              <a:rect l="0" t="0" r="r" b="b"/>
              <a:pathLst>
                <a:path w="23" h="21">
                  <a:moveTo>
                    <a:pt x="1" y="0"/>
                  </a:moveTo>
                  <a:lnTo>
                    <a:pt x="23" y="17"/>
                  </a:lnTo>
                  <a:lnTo>
                    <a:pt x="22" y="21"/>
                  </a:lnTo>
                  <a:lnTo>
                    <a:pt x="0" y="5"/>
                  </a:lnTo>
                  <a:lnTo>
                    <a:pt x="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42" name="Freeform 226">
              <a:extLst>
                <a:ext uri="{FF2B5EF4-FFF2-40B4-BE49-F238E27FC236}">
                  <a16:creationId xmlns:a16="http://schemas.microsoft.com/office/drawing/2014/main" id="{B585D7AA-5056-408F-A5F2-3EFAC2A4521F}"/>
                </a:ext>
              </a:extLst>
            </p:cNvPr>
            <p:cNvSpPr>
              <a:spLocks/>
            </p:cNvSpPr>
            <p:nvPr/>
          </p:nvSpPr>
          <p:spPr bwMode="auto">
            <a:xfrm>
              <a:off x="2182" y="3301"/>
              <a:ext cx="105" cy="70"/>
            </a:xfrm>
            <a:custGeom>
              <a:avLst/>
              <a:gdLst>
                <a:gd name="T0" fmla="*/ 8 w 30"/>
                <a:gd name="T1" fmla="*/ 0 h 20"/>
                <a:gd name="T2" fmla="*/ 30 w 30"/>
                <a:gd name="T3" fmla="*/ 16 h 20"/>
                <a:gd name="T4" fmla="*/ 22 w 30"/>
                <a:gd name="T5" fmla="*/ 20 h 20"/>
                <a:gd name="T6" fmla="*/ 0 w 30"/>
                <a:gd name="T7" fmla="*/ 4 h 20"/>
                <a:gd name="T8" fmla="*/ 8 w 30"/>
                <a:gd name="T9" fmla="*/ 0 h 20"/>
              </a:gdLst>
              <a:ahLst/>
              <a:cxnLst>
                <a:cxn ang="0">
                  <a:pos x="T0" y="T1"/>
                </a:cxn>
                <a:cxn ang="0">
                  <a:pos x="T2" y="T3"/>
                </a:cxn>
                <a:cxn ang="0">
                  <a:pos x="T4" y="T5"/>
                </a:cxn>
                <a:cxn ang="0">
                  <a:pos x="T6" y="T7"/>
                </a:cxn>
                <a:cxn ang="0">
                  <a:pos x="T8" y="T9"/>
                </a:cxn>
              </a:cxnLst>
              <a:rect l="0" t="0" r="r" b="b"/>
              <a:pathLst>
                <a:path w="30" h="20">
                  <a:moveTo>
                    <a:pt x="8" y="0"/>
                  </a:moveTo>
                  <a:lnTo>
                    <a:pt x="30" y="16"/>
                  </a:lnTo>
                  <a:lnTo>
                    <a:pt x="22" y="20"/>
                  </a:lnTo>
                  <a:lnTo>
                    <a:pt x="0" y="4"/>
                  </a:lnTo>
                  <a:lnTo>
                    <a:pt x="8" y="0"/>
                  </a:lnTo>
                </a:path>
              </a:pathLst>
            </a:custGeom>
            <a:solidFill>
              <a:srgbClr val="2275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3" name="Freeform 227">
              <a:extLst>
                <a:ext uri="{FF2B5EF4-FFF2-40B4-BE49-F238E27FC236}">
                  <a16:creationId xmlns:a16="http://schemas.microsoft.com/office/drawing/2014/main" id="{FC51C2A9-F6BF-4057-8331-FA598D37F7B4}"/>
                </a:ext>
              </a:extLst>
            </p:cNvPr>
            <p:cNvSpPr>
              <a:spLocks/>
            </p:cNvSpPr>
            <p:nvPr/>
          </p:nvSpPr>
          <p:spPr bwMode="auto">
            <a:xfrm>
              <a:off x="2182" y="3301"/>
              <a:ext cx="105" cy="70"/>
            </a:xfrm>
            <a:custGeom>
              <a:avLst/>
              <a:gdLst>
                <a:gd name="T0" fmla="*/ 8 w 30"/>
                <a:gd name="T1" fmla="*/ 0 h 20"/>
                <a:gd name="T2" fmla="*/ 30 w 30"/>
                <a:gd name="T3" fmla="*/ 16 h 20"/>
                <a:gd name="T4" fmla="*/ 22 w 30"/>
                <a:gd name="T5" fmla="*/ 20 h 20"/>
                <a:gd name="T6" fmla="*/ 0 w 30"/>
                <a:gd name="T7" fmla="*/ 4 h 20"/>
                <a:gd name="T8" fmla="*/ 8 w 30"/>
                <a:gd name="T9" fmla="*/ 0 h 20"/>
              </a:gdLst>
              <a:ahLst/>
              <a:cxnLst>
                <a:cxn ang="0">
                  <a:pos x="T0" y="T1"/>
                </a:cxn>
                <a:cxn ang="0">
                  <a:pos x="T2" y="T3"/>
                </a:cxn>
                <a:cxn ang="0">
                  <a:pos x="T4" y="T5"/>
                </a:cxn>
                <a:cxn ang="0">
                  <a:pos x="T6" y="T7"/>
                </a:cxn>
                <a:cxn ang="0">
                  <a:pos x="T8" y="T9"/>
                </a:cxn>
              </a:cxnLst>
              <a:rect l="0" t="0" r="r" b="b"/>
              <a:pathLst>
                <a:path w="30" h="20">
                  <a:moveTo>
                    <a:pt x="8" y="0"/>
                  </a:moveTo>
                  <a:lnTo>
                    <a:pt x="30" y="16"/>
                  </a:lnTo>
                  <a:lnTo>
                    <a:pt x="22" y="20"/>
                  </a:lnTo>
                  <a:lnTo>
                    <a:pt x="0" y="4"/>
                  </a:lnTo>
                  <a:lnTo>
                    <a:pt x="8"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44" name="Freeform 228">
              <a:extLst>
                <a:ext uri="{FF2B5EF4-FFF2-40B4-BE49-F238E27FC236}">
                  <a16:creationId xmlns:a16="http://schemas.microsoft.com/office/drawing/2014/main" id="{A17BB520-E426-439F-B8E9-7994DC8D86B0}"/>
                </a:ext>
              </a:extLst>
            </p:cNvPr>
            <p:cNvSpPr>
              <a:spLocks/>
            </p:cNvSpPr>
            <p:nvPr/>
          </p:nvSpPr>
          <p:spPr bwMode="auto">
            <a:xfrm>
              <a:off x="2182" y="3315"/>
              <a:ext cx="98" cy="77"/>
            </a:xfrm>
            <a:custGeom>
              <a:avLst/>
              <a:gdLst>
                <a:gd name="T0" fmla="*/ 0 w 28"/>
                <a:gd name="T1" fmla="*/ 0 h 22"/>
                <a:gd name="T2" fmla="*/ 22 w 28"/>
                <a:gd name="T3" fmla="*/ 16 h 22"/>
                <a:gd name="T4" fmla="*/ 28 w 28"/>
                <a:gd name="T5" fmla="*/ 22 h 22"/>
                <a:gd name="T6" fmla="*/ 6 w 28"/>
                <a:gd name="T7" fmla="*/ 5 h 22"/>
                <a:gd name="T8" fmla="*/ 0 w 28"/>
                <a:gd name="T9" fmla="*/ 0 h 22"/>
              </a:gdLst>
              <a:ahLst/>
              <a:cxnLst>
                <a:cxn ang="0">
                  <a:pos x="T0" y="T1"/>
                </a:cxn>
                <a:cxn ang="0">
                  <a:pos x="T2" y="T3"/>
                </a:cxn>
                <a:cxn ang="0">
                  <a:pos x="T4" y="T5"/>
                </a:cxn>
                <a:cxn ang="0">
                  <a:pos x="T6" y="T7"/>
                </a:cxn>
                <a:cxn ang="0">
                  <a:pos x="T8" y="T9"/>
                </a:cxn>
              </a:cxnLst>
              <a:rect l="0" t="0" r="r" b="b"/>
              <a:pathLst>
                <a:path w="28" h="22">
                  <a:moveTo>
                    <a:pt x="0" y="0"/>
                  </a:moveTo>
                  <a:lnTo>
                    <a:pt x="22" y="16"/>
                  </a:lnTo>
                  <a:lnTo>
                    <a:pt x="28" y="22"/>
                  </a:lnTo>
                  <a:lnTo>
                    <a:pt x="6" y="5"/>
                  </a:lnTo>
                  <a:lnTo>
                    <a:pt x="0" y="0"/>
                  </a:lnTo>
                </a:path>
              </a:pathLst>
            </a:custGeom>
            <a:solidFill>
              <a:srgbClr val="34302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5" name="Freeform 229">
              <a:extLst>
                <a:ext uri="{FF2B5EF4-FFF2-40B4-BE49-F238E27FC236}">
                  <a16:creationId xmlns:a16="http://schemas.microsoft.com/office/drawing/2014/main" id="{328CB5AE-4745-4039-9513-3EB79EB2525C}"/>
                </a:ext>
              </a:extLst>
            </p:cNvPr>
            <p:cNvSpPr>
              <a:spLocks/>
            </p:cNvSpPr>
            <p:nvPr/>
          </p:nvSpPr>
          <p:spPr bwMode="auto">
            <a:xfrm>
              <a:off x="2182" y="3315"/>
              <a:ext cx="98" cy="77"/>
            </a:xfrm>
            <a:custGeom>
              <a:avLst/>
              <a:gdLst>
                <a:gd name="T0" fmla="*/ 0 w 28"/>
                <a:gd name="T1" fmla="*/ 0 h 22"/>
                <a:gd name="T2" fmla="*/ 22 w 28"/>
                <a:gd name="T3" fmla="*/ 16 h 22"/>
                <a:gd name="T4" fmla="*/ 28 w 28"/>
                <a:gd name="T5" fmla="*/ 22 h 22"/>
                <a:gd name="T6" fmla="*/ 6 w 28"/>
                <a:gd name="T7" fmla="*/ 5 h 22"/>
                <a:gd name="T8" fmla="*/ 0 w 28"/>
                <a:gd name="T9" fmla="*/ 0 h 22"/>
              </a:gdLst>
              <a:ahLst/>
              <a:cxnLst>
                <a:cxn ang="0">
                  <a:pos x="T0" y="T1"/>
                </a:cxn>
                <a:cxn ang="0">
                  <a:pos x="T2" y="T3"/>
                </a:cxn>
                <a:cxn ang="0">
                  <a:pos x="T4" y="T5"/>
                </a:cxn>
                <a:cxn ang="0">
                  <a:pos x="T6" y="T7"/>
                </a:cxn>
                <a:cxn ang="0">
                  <a:pos x="T8" y="T9"/>
                </a:cxn>
              </a:cxnLst>
              <a:rect l="0" t="0" r="r" b="b"/>
              <a:pathLst>
                <a:path w="28" h="22">
                  <a:moveTo>
                    <a:pt x="0" y="0"/>
                  </a:moveTo>
                  <a:lnTo>
                    <a:pt x="22" y="16"/>
                  </a:lnTo>
                  <a:lnTo>
                    <a:pt x="28" y="22"/>
                  </a:lnTo>
                  <a:lnTo>
                    <a:pt x="6" y="5"/>
                  </a:lnTo>
                  <a:lnTo>
                    <a:pt x="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46" name="Freeform 230">
              <a:extLst>
                <a:ext uri="{FF2B5EF4-FFF2-40B4-BE49-F238E27FC236}">
                  <a16:creationId xmlns:a16="http://schemas.microsoft.com/office/drawing/2014/main" id="{02EF445C-9B51-4EA7-8CEC-B2A9BD540E30}"/>
                </a:ext>
              </a:extLst>
            </p:cNvPr>
            <p:cNvSpPr>
              <a:spLocks/>
            </p:cNvSpPr>
            <p:nvPr/>
          </p:nvSpPr>
          <p:spPr bwMode="auto">
            <a:xfrm>
              <a:off x="2196" y="3333"/>
              <a:ext cx="84" cy="77"/>
            </a:xfrm>
            <a:custGeom>
              <a:avLst/>
              <a:gdLst>
                <a:gd name="T0" fmla="*/ 2 w 24"/>
                <a:gd name="T1" fmla="*/ 0 h 22"/>
                <a:gd name="T2" fmla="*/ 24 w 24"/>
                <a:gd name="T3" fmla="*/ 17 h 22"/>
                <a:gd name="T4" fmla="*/ 23 w 24"/>
                <a:gd name="T5" fmla="*/ 22 h 22"/>
                <a:gd name="T6" fmla="*/ 0 w 24"/>
                <a:gd name="T7" fmla="*/ 5 h 22"/>
                <a:gd name="T8" fmla="*/ 2 w 24"/>
                <a:gd name="T9" fmla="*/ 0 h 22"/>
              </a:gdLst>
              <a:ahLst/>
              <a:cxnLst>
                <a:cxn ang="0">
                  <a:pos x="T0" y="T1"/>
                </a:cxn>
                <a:cxn ang="0">
                  <a:pos x="T2" y="T3"/>
                </a:cxn>
                <a:cxn ang="0">
                  <a:pos x="T4" y="T5"/>
                </a:cxn>
                <a:cxn ang="0">
                  <a:pos x="T6" y="T7"/>
                </a:cxn>
                <a:cxn ang="0">
                  <a:pos x="T8" y="T9"/>
                </a:cxn>
              </a:cxnLst>
              <a:rect l="0" t="0" r="r" b="b"/>
              <a:pathLst>
                <a:path w="24" h="22">
                  <a:moveTo>
                    <a:pt x="2" y="0"/>
                  </a:moveTo>
                  <a:lnTo>
                    <a:pt x="24" y="17"/>
                  </a:lnTo>
                  <a:lnTo>
                    <a:pt x="23" y="22"/>
                  </a:lnTo>
                  <a:lnTo>
                    <a:pt x="0" y="5"/>
                  </a:lnTo>
                  <a:lnTo>
                    <a:pt x="2" y="0"/>
                  </a:lnTo>
                </a:path>
              </a:pathLst>
            </a:custGeom>
            <a:solidFill>
              <a:srgbClr val="0077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7" name="Freeform 231">
              <a:extLst>
                <a:ext uri="{FF2B5EF4-FFF2-40B4-BE49-F238E27FC236}">
                  <a16:creationId xmlns:a16="http://schemas.microsoft.com/office/drawing/2014/main" id="{D9A92C26-AAA1-4F08-8D48-F4C96833CD9D}"/>
                </a:ext>
              </a:extLst>
            </p:cNvPr>
            <p:cNvSpPr>
              <a:spLocks/>
            </p:cNvSpPr>
            <p:nvPr/>
          </p:nvSpPr>
          <p:spPr bwMode="auto">
            <a:xfrm>
              <a:off x="2196" y="3333"/>
              <a:ext cx="84" cy="77"/>
            </a:xfrm>
            <a:custGeom>
              <a:avLst/>
              <a:gdLst>
                <a:gd name="T0" fmla="*/ 2 w 24"/>
                <a:gd name="T1" fmla="*/ 0 h 22"/>
                <a:gd name="T2" fmla="*/ 24 w 24"/>
                <a:gd name="T3" fmla="*/ 17 h 22"/>
                <a:gd name="T4" fmla="*/ 23 w 24"/>
                <a:gd name="T5" fmla="*/ 22 h 22"/>
                <a:gd name="T6" fmla="*/ 0 w 24"/>
                <a:gd name="T7" fmla="*/ 5 h 22"/>
                <a:gd name="T8" fmla="*/ 2 w 24"/>
                <a:gd name="T9" fmla="*/ 0 h 22"/>
              </a:gdLst>
              <a:ahLst/>
              <a:cxnLst>
                <a:cxn ang="0">
                  <a:pos x="T0" y="T1"/>
                </a:cxn>
                <a:cxn ang="0">
                  <a:pos x="T2" y="T3"/>
                </a:cxn>
                <a:cxn ang="0">
                  <a:pos x="T4" y="T5"/>
                </a:cxn>
                <a:cxn ang="0">
                  <a:pos x="T6" y="T7"/>
                </a:cxn>
                <a:cxn ang="0">
                  <a:pos x="T8" y="T9"/>
                </a:cxn>
              </a:cxnLst>
              <a:rect l="0" t="0" r="r" b="b"/>
              <a:pathLst>
                <a:path w="24" h="22">
                  <a:moveTo>
                    <a:pt x="2" y="0"/>
                  </a:moveTo>
                  <a:lnTo>
                    <a:pt x="24" y="17"/>
                  </a:lnTo>
                  <a:lnTo>
                    <a:pt x="23" y="22"/>
                  </a:lnTo>
                  <a:lnTo>
                    <a:pt x="0" y="5"/>
                  </a:lnTo>
                  <a:lnTo>
                    <a:pt x="2"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48" name="Freeform 232">
              <a:extLst>
                <a:ext uri="{FF2B5EF4-FFF2-40B4-BE49-F238E27FC236}">
                  <a16:creationId xmlns:a16="http://schemas.microsoft.com/office/drawing/2014/main" id="{C9B597B2-DB0F-49EA-ADFB-56A1DEC551CB}"/>
                </a:ext>
              </a:extLst>
            </p:cNvPr>
            <p:cNvSpPr>
              <a:spLocks/>
            </p:cNvSpPr>
            <p:nvPr/>
          </p:nvSpPr>
          <p:spPr bwMode="auto">
            <a:xfrm>
              <a:off x="1983" y="3333"/>
              <a:ext cx="126" cy="70"/>
            </a:xfrm>
            <a:custGeom>
              <a:avLst/>
              <a:gdLst>
                <a:gd name="T0" fmla="*/ 14 w 36"/>
                <a:gd name="T1" fmla="*/ 0 h 20"/>
                <a:gd name="T2" fmla="*/ 36 w 36"/>
                <a:gd name="T3" fmla="*/ 17 h 20"/>
                <a:gd name="T4" fmla="*/ 22 w 36"/>
                <a:gd name="T5" fmla="*/ 20 h 20"/>
                <a:gd name="T6" fmla="*/ 0 w 36"/>
                <a:gd name="T7" fmla="*/ 3 h 20"/>
                <a:gd name="T8" fmla="*/ 14 w 36"/>
                <a:gd name="T9" fmla="*/ 0 h 20"/>
              </a:gdLst>
              <a:ahLst/>
              <a:cxnLst>
                <a:cxn ang="0">
                  <a:pos x="T0" y="T1"/>
                </a:cxn>
                <a:cxn ang="0">
                  <a:pos x="T2" y="T3"/>
                </a:cxn>
                <a:cxn ang="0">
                  <a:pos x="T4" y="T5"/>
                </a:cxn>
                <a:cxn ang="0">
                  <a:pos x="T6" y="T7"/>
                </a:cxn>
                <a:cxn ang="0">
                  <a:pos x="T8" y="T9"/>
                </a:cxn>
              </a:cxnLst>
              <a:rect l="0" t="0" r="r" b="b"/>
              <a:pathLst>
                <a:path w="36" h="20">
                  <a:moveTo>
                    <a:pt x="14" y="0"/>
                  </a:moveTo>
                  <a:lnTo>
                    <a:pt x="36" y="17"/>
                  </a:lnTo>
                  <a:lnTo>
                    <a:pt x="22" y="20"/>
                  </a:lnTo>
                  <a:lnTo>
                    <a:pt x="0" y="3"/>
                  </a:lnTo>
                  <a:lnTo>
                    <a:pt x="14" y="0"/>
                  </a:lnTo>
                </a:path>
              </a:pathLst>
            </a:custGeom>
            <a:solidFill>
              <a:srgbClr val="2E71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49" name="Freeform 233">
              <a:extLst>
                <a:ext uri="{FF2B5EF4-FFF2-40B4-BE49-F238E27FC236}">
                  <a16:creationId xmlns:a16="http://schemas.microsoft.com/office/drawing/2014/main" id="{07EF5A31-BDB1-4EF8-A986-8FD51D79FF1C}"/>
                </a:ext>
              </a:extLst>
            </p:cNvPr>
            <p:cNvSpPr>
              <a:spLocks/>
            </p:cNvSpPr>
            <p:nvPr/>
          </p:nvSpPr>
          <p:spPr bwMode="auto">
            <a:xfrm>
              <a:off x="1983" y="3333"/>
              <a:ext cx="126" cy="70"/>
            </a:xfrm>
            <a:custGeom>
              <a:avLst/>
              <a:gdLst>
                <a:gd name="T0" fmla="*/ 14 w 36"/>
                <a:gd name="T1" fmla="*/ 0 h 20"/>
                <a:gd name="T2" fmla="*/ 36 w 36"/>
                <a:gd name="T3" fmla="*/ 17 h 20"/>
                <a:gd name="T4" fmla="*/ 22 w 36"/>
                <a:gd name="T5" fmla="*/ 20 h 20"/>
                <a:gd name="T6" fmla="*/ 0 w 36"/>
                <a:gd name="T7" fmla="*/ 3 h 20"/>
                <a:gd name="T8" fmla="*/ 14 w 36"/>
                <a:gd name="T9" fmla="*/ 0 h 20"/>
              </a:gdLst>
              <a:ahLst/>
              <a:cxnLst>
                <a:cxn ang="0">
                  <a:pos x="T0" y="T1"/>
                </a:cxn>
                <a:cxn ang="0">
                  <a:pos x="T2" y="T3"/>
                </a:cxn>
                <a:cxn ang="0">
                  <a:pos x="T4" y="T5"/>
                </a:cxn>
                <a:cxn ang="0">
                  <a:pos x="T6" y="T7"/>
                </a:cxn>
                <a:cxn ang="0">
                  <a:pos x="T8" y="T9"/>
                </a:cxn>
              </a:cxnLst>
              <a:rect l="0" t="0" r="r" b="b"/>
              <a:pathLst>
                <a:path w="36" h="20">
                  <a:moveTo>
                    <a:pt x="14" y="0"/>
                  </a:moveTo>
                  <a:lnTo>
                    <a:pt x="36" y="17"/>
                  </a:lnTo>
                  <a:lnTo>
                    <a:pt x="22" y="20"/>
                  </a:lnTo>
                  <a:lnTo>
                    <a:pt x="0" y="3"/>
                  </a:lnTo>
                  <a:lnTo>
                    <a:pt x="14"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50" name="Freeform 234">
              <a:extLst>
                <a:ext uri="{FF2B5EF4-FFF2-40B4-BE49-F238E27FC236}">
                  <a16:creationId xmlns:a16="http://schemas.microsoft.com/office/drawing/2014/main" id="{EFC03C54-14A6-4033-BDC0-6A88CB9624A2}"/>
                </a:ext>
              </a:extLst>
            </p:cNvPr>
            <p:cNvSpPr>
              <a:spLocks/>
            </p:cNvSpPr>
            <p:nvPr/>
          </p:nvSpPr>
          <p:spPr bwMode="auto">
            <a:xfrm>
              <a:off x="2064" y="3350"/>
              <a:ext cx="118" cy="77"/>
            </a:xfrm>
            <a:custGeom>
              <a:avLst/>
              <a:gdLst>
                <a:gd name="T0" fmla="*/ 12 w 34"/>
                <a:gd name="T1" fmla="*/ 0 h 22"/>
                <a:gd name="T2" fmla="*/ 34 w 34"/>
                <a:gd name="T3" fmla="*/ 17 h 22"/>
                <a:gd name="T4" fmla="*/ 22 w 34"/>
                <a:gd name="T5" fmla="*/ 22 h 22"/>
                <a:gd name="T6" fmla="*/ 0 w 34"/>
                <a:gd name="T7" fmla="*/ 6 h 22"/>
                <a:gd name="T8" fmla="*/ 12 w 34"/>
                <a:gd name="T9" fmla="*/ 0 h 22"/>
              </a:gdLst>
              <a:ahLst/>
              <a:cxnLst>
                <a:cxn ang="0">
                  <a:pos x="T0" y="T1"/>
                </a:cxn>
                <a:cxn ang="0">
                  <a:pos x="T2" y="T3"/>
                </a:cxn>
                <a:cxn ang="0">
                  <a:pos x="T4" y="T5"/>
                </a:cxn>
                <a:cxn ang="0">
                  <a:pos x="T6" y="T7"/>
                </a:cxn>
                <a:cxn ang="0">
                  <a:pos x="T8" y="T9"/>
                </a:cxn>
              </a:cxnLst>
              <a:rect l="0" t="0" r="r" b="b"/>
              <a:pathLst>
                <a:path w="34" h="22">
                  <a:moveTo>
                    <a:pt x="12" y="0"/>
                  </a:moveTo>
                  <a:lnTo>
                    <a:pt x="34" y="17"/>
                  </a:lnTo>
                  <a:lnTo>
                    <a:pt x="22" y="22"/>
                  </a:lnTo>
                  <a:lnTo>
                    <a:pt x="0" y="6"/>
                  </a:lnTo>
                  <a:lnTo>
                    <a:pt x="12" y="0"/>
                  </a:lnTo>
                </a:path>
              </a:pathLst>
            </a:custGeom>
            <a:solidFill>
              <a:srgbClr val="2275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1" name="Freeform 235">
              <a:extLst>
                <a:ext uri="{FF2B5EF4-FFF2-40B4-BE49-F238E27FC236}">
                  <a16:creationId xmlns:a16="http://schemas.microsoft.com/office/drawing/2014/main" id="{46E8FFEA-B837-438E-BC85-B8C445FB493C}"/>
                </a:ext>
              </a:extLst>
            </p:cNvPr>
            <p:cNvSpPr>
              <a:spLocks/>
            </p:cNvSpPr>
            <p:nvPr/>
          </p:nvSpPr>
          <p:spPr bwMode="auto">
            <a:xfrm>
              <a:off x="2064" y="3350"/>
              <a:ext cx="118" cy="77"/>
            </a:xfrm>
            <a:custGeom>
              <a:avLst/>
              <a:gdLst>
                <a:gd name="T0" fmla="*/ 12 w 34"/>
                <a:gd name="T1" fmla="*/ 0 h 22"/>
                <a:gd name="T2" fmla="*/ 34 w 34"/>
                <a:gd name="T3" fmla="*/ 17 h 22"/>
                <a:gd name="T4" fmla="*/ 22 w 34"/>
                <a:gd name="T5" fmla="*/ 22 h 22"/>
                <a:gd name="T6" fmla="*/ 0 w 34"/>
                <a:gd name="T7" fmla="*/ 6 h 22"/>
                <a:gd name="T8" fmla="*/ 12 w 34"/>
                <a:gd name="T9" fmla="*/ 0 h 22"/>
              </a:gdLst>
              <a:ahLst/>
              <a:cxnLst>
                <a:cxn ang="0">
                  <a:pos x="T0" y="T1"/>
                </a:cxn>
                <a:cxn ang="0">
                  <a:pos x="T2" y="T3"/>
                </a:cxn>
                <a:cxn ang="0">
                  <a:pos x="T4" y="T5"/>
                </a:cxn>
                <a:cxn ang="0">
                  <a:pos x="T6" y="T7"/>
                </a:cxn>
                <a:cxn ang="0">
                  <a:pos x="T8" y="T9"/>
                </a:cxn>
              </a:cxnLst>
              <a:rect l="0" t="0" r="r" b="b"/>
              <a:pathLst>
                <a:path w="34" h="22">
                  <a:moveTo>
                    <a:pt x="12" y="0"/>
                  </a:moveTo>
                  <a:lnTo>
                    <a:pt x="34" y="17"/>
                  </a:lnTo>
                  <a:lnTo>
                    <a:pt x="22" y="22"/>
                  </a:lnTo>
                  <a:lnTo>
                    <a:pt x="0" y="6"/>
                  </a:lnTo>
                  <a:lnTo>
                    <a:pt x="12"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52" name="Freeform 236">
              <a:extLst>
                <a:ext uri="{FF2B5EF4-FFF2-40B4-BE49-F238E27FC236}">
                  <a16:creationId xmlns:a16="http://schemas.microsoft.com/office/drawing/2014/main" id="{3B486678-82E9-4902-9CD5-48D0851D6387}"/>
                </a:ext>
              </a:extLst>
            </p:cNvPr>
            <p:cNvSpPr>
              <a:spLocks/>
            </p:cNvSpPr>
            <p:nvPr/>
          </p:nvSpPr>
          <p:spPr bwMode="auto">
            <a:xfrm>
              <a:off x="2123" y="3350"/>
              <a:ext cx="154" cy="88"/>
            </a:xfrm>
            <a:custGeom>
              <a:avLst/>
              <a:gdLst>
                <a:gd name="T0" fmla="*/ 21 w 44"/>
                <a:gd name="T1" fmla="*/ 0 h 25"/>
                <a:gd name="T2" fmla="*/ 44 w 44"/>
                <a:gd name="T3" fmla="*/ 17 h 25"/>
                <a:gd name="T4" fmla="*/ 22 w 44"/>
                <a:gd name="T5" fmla="*/ 25 h 25"/>
                <a:gd name="T6" fmla="*/ 0 w 44"/>
                <a:gd name="T7" fmla="*/ 8 h 25"/>
                <a:gd name="T8" fmla="*/ 21 w 44"/>
                <a:gd name="T9" fmla="*/ 0 h 25"/>
              </a:gdLst>
              <a:ahLst/>
              <a:cxnLst>
                <a:cxn ang="0">
                  <a:pos x="T0" y="T1"/>
                </a:cxn>
                <a:cxn ang="0">
                  <a:pos x="T2" y="T3"/>
                </a:cxn>
                <a:cxn ang="0">
                  <a:pos x="T4" y="T5"/>
                </a:cxn>
                <a:cxn ang="0">
                  <a:pos x="T6" y="T7"/>
                </a:cxn>
                <a:cxn ang="0">
                  <a:pos x="T8" y="T9"/>
                </a:cxn>
              </a:cxnLst>
              <a:rect l="0" t="0" r="r" b="b"/>
              <a:pathLst>
                <a:path w="44" h="25">
                  <a:moveTo>
                    <a:pt x="21" y="0"/>
                  </a:moveTo>
                  <a:lnTo>
                    <a:pt x="44" y="17"/>
                  </a:lnTo>
                  <a:lnTo>
                    <a:pt x="22" y="25"/>
                  </a:lnTo>
                  <a:lnTo>
                    <a:pt x="0" y="8"/>
                  </a:lnTo>
                  <a:lnTo>
                    <a:pt x="21" y="0"/>
                  </a:lnTo>
                </a:path>
              </a:pathLst>
            </a:custGeom>
            <a:solidFill>
              <a:srgbClr val="2275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3" name="Freeform 237">
              <a:extLst>
                <a:ext uri="{FF2B5EF4-FFF2-40B4-BE49-F238E27FC236}">
                  <a16:creationId xmlns:a16="http://schemas.microsoft.com/office/drawing/2014/main" id="{DB8E71CF-F112-4194-82B7-455281E7C02F}"/>
                </a:ext>
              </a:extLst>
            </p:cNvPr>
            <p:cNvSpPr>
              <a:spLocks/>
            </p:cNvSpPr>
            <p:nvPr/>
          </p:nvSpPr>
          <p:spPr bwMode="auto">
            <a:xfrm>
              <a:off x="2123" y="3350"/>
              <a:ext cx="154" cy="88"/>
            </a:xfrm>
            <a:custGeom>
              <a:avLst/>
              <a:gdLst>
                <a:gd name="T0" fmla="*/ 21 w 44"/>
                <a:gd name="T1" fmla="*/ 0 h 25"/>
                <a:gd name="T2" fmla="*/ 44 w 44"/>
                <a:gd name="T3" fmla="*/ 17 h 25"/>
                <a:gd name="T4" fmla="*/ 22 w 44"/>
                <a:gd name="T5" fmla="*/ 25 h 25"/>
                <a:gd name="T6" fmla="*/ 0 w 44"/>
                <a:gd name="T7" fmla="*/ 8 h 25"/>
                <a:gd name="T8" fmla="*/ 21 w 44"/>
                <a:gd name="T9" fmla="*/ 0 h 25"/>
              </a:gdLst>
              <a:ahLst/>
              <a:cxnLst>
                <a:cxn ang="0">
                  <a:pos x="T0" y="T1"/>
                </a:cxn>
                <a:cxn ang="0">
                  <a:pos x="T2" y="T3"/>
                </a:cxn>
                <a:cxn ang="0">
                  <a:pos x="T4" y="T5"/>
                </a:cxn>
                <a:cxn ang="0">
                  <a:pos x="T6" y="T7"/>
                </a:cxn>
                <a:cxn ang="0">
                  <a:pos x="T8" y="T9"/>
                </a:cxn>
              </a:cxnLst>
              <a:rect l="0" t="0" r="r" b="b"/>
              <a:pathLst>
                <a:path w="44" h="25">
                  <a:moveTo>
                    <a:pt x="21" y="0"/>
                  </a:moveTo>
                  <a:lnTo>
                    <a:pt x="44" y="17"/>
                  </a:lnTo>
                  <a:lnTo>
                    <a:pt x="22" y="25"/>
                  </a:lnTo>
                  <a:lnTo>
                    <a:pt x="0" y="8"/>
                  </a:lnTo>
                  <a:lnTo>
                    <a:pt x="21"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54" name="Freeform 238">
              <a:extLst>
                <a:ext uri="{FF2B5EF4-FFF2-40B4-BE49-F238E27FC236}">
                  <a16:creationId xmlns:a16="http://schemas.microsoft.com/office/drawing/2014/main" id="{4F18A711-F79D-410B-BDD9-AEE2D33B80FD}"/>
                </a:ext>
              </a:extLst>
            </p:cNvPr>
            <p:cNvSpPr>
              <a:spLocks/>
            </p:cNvSpPr>
            <p:nvPr/>
          </p:nvSpPr>
          <p:spPr bwMode="auto">
            <a:xfrm>
              <a:off x="2120" y="2833"/>
              <a:ext cx="122" cy="77"/>
            </a:xfrm>
            <a:custGeom>
              <a:avLst/>
              <a:gdLst>
                <a:gd name="T0" fmla="*/ 13 w 35"/>
                <a:gd name="T1" fmla="*/ 5 h 22"/>
                <a:gd name="T2" fmla="*/ 35 w 35"/>
                <a:gd name="T3" fmla="*/ 22 h 22"/>
                <a:gd name="T4" fmla="*/ 22 w 35"/>
                <a:gd name="T5" fmla="*/ 16 h 22"/>
                <a:gd name="T6" fmla="*/ 0 w 35"/>
                <a:gd name="T7" fmla="*/ 0 h 22"/>
                <a:gd name="T8" fmla="*/ 13 w 35"/>
                <a:gd name="T9" fmla="*/ 5 h 22"/>
              </a:gdLst>
              <a:ahLst/>
              <a:cxnLst>
                <a:cxn ang="0">
                  <a:pos x="T0" y="T1"/>
                </a:cxn>
                <a:cxn ang="0">
                  <a:pos x="T2" y="T3"/>
                </a:cxn>
                <a:cxn ang="0">
                  <a:pos x="T4" y="T5"/>
                </a:cxn>
                <a:cxn ang="0">
                  <a:pos x="T6" y="T7"/>
                </a:cxn>
                <a:cxn ang="0">
                  <a:pos x="T8" y="T9"/>
                </a:cxn>
              </a:cxnLst>
              <a:rect l="0" t="0" r="r" b="b"/>
              <a:pathLst>
                <a:path w="35" h="22">
                  <a:moveTo>
                    <a:pt x="13" y="5"/>
                  </a:moveTo>
                  <a:lnTo>
                    <a:pt x="35" y="22"/>
                  </a:lnTo>
                  <a:lnTo>
                    <a:pt x="22" y="16"/>
                  </a:lnTo>
                  <a:lnTo>
                    <a:pt x="0" y="0"/>
                  </a:lnTo>
                  <a:lnTo>
                    <a:pt x="13" y="5"/>
                  </a:lnTo>
                </a:path>
              </a:pathLst>
            </a:custGeom>
            <a:solidFill>
              <a:srgbClr val="454C5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5" name="Freeform 239">
              <a:extLst>
                <a:ext uri="{FF2B5EF4-FFF2-40B4-BE49-F238E27FC236}">
                  <a16:creationId xmlns:a16="http://schemas.microsoft.com/office/drawing/2014/main" id="{AD90D601-903C-44AE-B398-A4DE7C3CC402}"/>
                </a:ext>
              </a:extLst>
            </p:cNvPr>
            <p:cNvSpPr>
              <a:spLocks/>
            </p:cNvSpPr>
            <p:nvPr/>
          </p:nvSpPr>
          <p:spPr bwMode="auto">
            <a:xfrm>
              <a:off x="2120" y="2833"/>
              <a:ext cx="122" cy="77"/>
            </a:xfrm>
            <a:custGeom>
              <a:avLst/>
              <a:gdLst>
                <a:gd name="T0" fmla="*/ 13 w 35"/>
                <a:gd name="T1" fmla="*/ 5 h 22"/>
                <a:gd name="T2" fmla="*/ 35 w 35"/>
                <a:gd name="T3" fmla="*/ 22 h 22"/>
                <a:gd name="T4" fmla="*/ 22 w 35"/>
                <a:gd name="T5" fmla="*/ 16 h 22"/>
                <a:gd name="T6" fmla="*/ 0 w 35"/>
                <a:gd name="T7" fmla="*/ 0 h 22"/>
                <a:gd name="T8" fmla="*/ 13 w 35"/>
                <a:gd name="T9" fmla="*/ 5 h 22"/>
              </a:gdLst>
              <a:ahLst/>
              <a:cxnLst>
                <a:cxn ang="0">
                  <a:pos x="T0" y="T1"/>
                </a:cxn>
                <a:cxn ang="0">
                  <a:pos x="T2" y="T3"/>
                </a:cxn>
                <a:cxn ang="0">
                  <a:pos x="T4" y="T5"/>
                </a:cxn>
                <a:cxn ang="0">
                  <a:pos x="T6" y="T7"/>
                </a:cxn>
                <a:cxn ang="0">
                  <a:pos x="T8" y="T9"/>
                </a:cxn>
              </a:cxnLst>
              <a:rect l="0" t="0" r="r" b="b"/>
              <a:pathLst>
                <a:path w="35" h="22">
                  <a:moveTo>
                    <a:pt x="13" y="5"/>
                  </a:moveTo>
                  <a:lnTo>
                    <a:pt x="35" y="22"/>
                  </a:lnTo>
                  <a:lnTo>
                    <a:pt x="22" y="16"/>
                  </a:lnTo>
                  <a:lnTo>
                    <a:pt x="0" y="0"/>
                  </a:lnTo>
                  <a:lnTo>
                    <a:pt x="13" y="5"/>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56" name="Freeform 240">
              <a:extLst>
                <a:ext uri="{FF2B5EF4-FFF2-40B4-BE49-F238E27FC236}">
                  <a16:creationId xmlns:a16="http://schemas.microsoft.com/office/drawing/2014/main" id="{2FEF0887-6F4F-4442-9DFB-76360EFA3921}"/>
                </a:ext>
              </a:extLst>
            </p:cNvPr>
            <p:cNvSpPr>
              <a:spLocks/>
            </p:cNvSpPr>
            <p:nvPr/>
          </p:nvSpPr>
          <p:spPr bwMode="auto">
            <a:xfrm>
              <a:off x="1879" y="2760"/>
              <a:ext cx="97" cy="63"/>
            </a:xfrm>
            <a:custGeom>
              <a:avLst/>
              <a:gdLst>
                <a:gd name="T0" fmla="*/ 6 w 28"/>
                <a:gd name="T1" fmla="*/ 0 h 18"/>
                <a:gd name="T2" fmla="*/ 28 w 28"/>
                <a:gd name="T3" fmla="*/ 17 h 18"/>
                <a:gd name="T4" fmla="*/ 22 w 28"/>
                <a:gd name="T5" fmla="*/ 18 h 18"/>
                <a:gd name="T6" fmla="*/ 0 w 28"/>
                <a:gd name="T7" fmla="*/ 2 h 18"/>
                <a:gd name="T8" fmla="*/ 6 w 28"/>
                <a:gd name="T9" fmla="*/ 0 h 18"/>
              </a:gdLst>
              <a:ahLst/>
              <a:cxnLst>
                <a:cxn ang="0">
                  <a:pos x="T0" y="T1"/>
                </a:cxn>
                <a:cxn ang="0">
                  <a:pos x="T2" y="T3"/>
                </a:cxn>
                <a:cxn ang="0">
                  <a:pos x="T4" y="T5"/>
                </a:cxn>
                <a:cxn ang="0">
                  <a:pos x="T6" y="T7"/>
                </a:cxn>
                <a:cxn ang="0">
                  <a:pos x="T8" y="T9"/>
                </a:cxn>
              </a:cxnLst>
              <a:rect l="0" t="0" r="r" b="b"/>
              <a:pathLst>
                <a:path w="28" h="18">
                  <a:moveTo>
                    <a:pt x="6" y="0"/>
                  </a:moveTo>
                  <a:lnTo>
                    <a:pt x="28" y="17"/>
                  </a:lnTo>
                  <a:lnTo>
                    <a:pt x="22" y="18"/>
                  </a:lnTo>
                  <a:lnTo>
                    <a:pt x="0" y="2"/>
                  </a:lnTo>
                  <a:lnTo>
                    <a:pt x="6" y="0"/>
                  </a:lnTo>
                </a:path>
              </a:pathLst>
            </a:custGeom>
            <a:solidFill>
              <a:srgbClr val="2E71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7" name="Freeform 241">
              <a:extLst>
                <a:ext uri="{FF2B5EF4-FFF2-40B4-BE49-F238E27FC236}">
                  <a16:creationId xmlns:a16="http://schemas.microsoft.com/office/drawing/2014/main" id="{34F0DBBA-0923-4842-A338-72DA9DE23F93}"/>
                </a:ext>
              </a:extLst>
            </p:cNvPr>
            <p:cNvSpPr>
              <a:spLocks/>
            </p:cNvSpPr>
            <p:nvPr/>
          </p:nvSpPr>
          <p:spPr bwMode="auto">
            <a:xfrm>
              <a:off x="1879" y="2760"/>
              <a:ext cx="97" cy="63"/>
            </a:xfrm>
            <a:custGeom>
              <a:avLst/>
              <a:gdLst>
                <a:gd name="T0" fmla="*/ 6 w 28"/>
                <a:gd name="T1" fmla="*/ 0 h 18"/>
                <a:gd name="T2" fmla="*/ 28 w 28"/>
                <a:gd name="T3" fmla="*/ 17 h 18"/>
                <a:gd name="T4" fmla="*/ 22 w 28"/>
                <a:gd name="T5" fmla="*/ 18 h 18"/>
                <a:gd name="T6" fmla="*/ 0 w 28"/>
                <a:gd name="T7" fmla="*/ 2 h 18"/>
                <a:gd name="T8" fmla="*/ 6 w 28"/>
                <a:gd name="T9" fmla="*/ 0 h 18"/>
              </a:gdLst>
              <a:ahLst/>
              <a:cxnLst>
                <a:cxn ang="0">
                  <a:pos x="T0" y="T1"/>
                </a:cxn>
                <a:cxn ang="0">
                  <a:pos x="T2" y="T3"/>
                </a:cxn>
                <a:cxn ang="0">
                  <a:pos x="T4" y="T5"/>
                </a:cxn>
                <a:cxn ang="0">
                  <a:pos x="T6" y="T7"/>
                </a:cxn>
                <a:cxn ang="0">
                  <a:pos x="T8" y="T9"/>
                </a:cxn>
              </a:cxnLst>
              <a:rect l="0" t="0" r="r" b="b"/>
              <a:pathLst>
                <a:path w="28" h="18">
                  <a:moveTo>
                    <a:pt x="6" y="0"/>
                  </a:moveTo>
                  <a:lnTo>
                    <a:pt x="28" y="17"/>
                  </a:lnTo>
                  <a:lnTo>
                    <a:pt x="22" y="18"/>
                  </a:lnTo>
                  <a:lnTo>
                    <a:pt x="0" y="2"/>
                  </a:lnTo>
                  <a:lnTo>
                    <a:pt x="6"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58" name="Freeform 242">
              <a:extLst>
                <a:ext uri="{FF2B5EF4-FFF2-40B4-BE49-F238E27FC236}">
                  <a16:creationId xmlns:a16="http://schemas.microsoft.com/office/drawing/2014/main" id="{AC5177A3-8DC9-4B46-A54A-B8BCD0903254}"/>
                </a:ext>
              </a:extLst>
            </p:cNvPr>
            <p:cNvSpPr>
              <a:spLocks/>
            </p:cNvSpPr>
            <p:nvPr/>
          </p:nvSpPr>
          <p:spPr bwMode="auto">
            <a:xfrm>
              <a:off x="1931" y="2781"/>
              <a:ext cx="112" cy="63"/>
            </a:xfrm>
            <a:custGeom>
              <a:avLst/>
              <a:gdLst>
                <a:gd name="T0" fmla="*/ 10 w 32"/>
                <a:gd name="T1" fmla="*/ 0 h 18"/>
                <a:gd name="T2" fmla="*/ 32 w 32"/>
                <a:gd name="T3" fmla="*/ 16 h 18"/>
                <a:gd name="T4" fmla="*/ 23 w 32"/>
                <a:gd name="T5" fmla="*/ 18 h 18"/>
                <a:gd name="T6" fmla="*/ 0 w 32"/>
                <a:gd name="T7" fmla="*/ 2 h 18"/>
                <a:gd name="T8" fmla="*/ 10 w 32"/>
                <a:gd name="T9" fmla="*/ 0 h 18"/>
              </a:gdLst>
              <a:ahLst/>
              <a:cxnLst>
                <a:cxn ang="0">
                  <a:pos x="T0" y="T1"/>
                </a:cxn>
                <a:cxn ang="0">
                  <a:pos x="T2" y="T3"/>
                </a:cxn>
                <a:cxn ang="0">
                  <a:pos x="T4" y="T5"/>
                </a:cxn>
                <a:cxn ang="0">
                  <a:pos x="T6" y="T7"/>
                </a:cxn>
                <a:cxn ang="0">
                  <a:pos x="T8" y="T9"/>
                </a:cxn>
              </a:cxnLst>
              <a:rect l="0" t="0" r="r" b="b"/>
              <a:pathLst>
                <a:path w="32" h="18">
                  <a:moveTo>
                    <a:pt x="10" y="0"/>
                  </a:moveTo>
                  <a:lnTo>
                    <a:pt x="32" y="16"/>
                  </a:lnTo>
                  <a:lnTo>
                    <a:pt x="23" y="18"/>
                  </a:lnTo>
                  <a:lnTo>
                    <a:pt x="0" y="2"/>
                  </a:lnTo>
                  <a:lnTo>
                    <a:pt x="10" y="0"/>
                  </a:lnTo>
                </a:path>
              </a:pathLst>
            </a:custGeom>
            <a:solidFill>
              <a:srgbClr val="2E71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59" name="Freeform 243">
              <a:extLst>
                <a:ext uri="{FF2B5EF4-FFF2-40B4-BE49-F238E27FC236}">
                  <a16:creationId xmlns:a16="http://schemas.microsoft.com/office/drawing/2014/main" id="{86334609-C1F2-4EEC-88AB-153A9335EDCA}"/>
                </a:ext>
              </a:extLst>
            </p:cNvPr>
            <p:cNvSpPr>
              <a:spLocks/>
            </p:cNvSpPr>
            <p:nvPr/>
          </p:nvSpPr>
          <p:spPr bwMode="auto">
            <a:xfrm>
              <a:off x="1931" y="2781"/>
              <a:ext cx="112" cy="63"/>
            </a:xfrm>
            <a:custGeom>
              <a:avLst/>
              <a:gdLst>
                <a:gd name="T0" fmla="*/ 10 w 32"/>
                <a:gd name="T1" fmla="*/ 0 h 18"/>
                <a:gd name="T2" fmla="*/ 32 w 32"/>
                <a:gd name="T3" fmla="*/ 16 h 18"/>
                <a:gd name="T4" fmla="*/ 23 w 32"/>
                <a:gd name="T5" fmla="*/ 18 h 18"/>
                <a:gd name="T6" fmla="*/ 0 w 32"/>
                <a:gd name="T7" fmla="*/ 2 h 18"/>
                <a:gd name="T8" fmla="*/ 10 w 32"/>
                <a:gd name="T9" fmla="*/ 0 h 18"/>
              </a:gdLst>
              <a:ahLst/>
              <a:cxnLst>
                <a:cxn ang="0">
                  <a:pos x="T0" y="T1"/>
                </a:cxn>
                <a:cxn ang="0">
                  <a:pos x="T2" y="T3"/>
                </a:cxn>
                <a:cxn ang="0">
                  <a:pos x="T4" y="T5"/>
                </a:cxn>
                <a:cxn ang="0">
                  <a:pos x="T6" y="T7"/>
                </a:cxn>
                <a:cxn ang="0">
                  <a:pos x="T8" y="T9"/>
                </a:cxn>
              </a:cxnLst>
              <a:rect l="0" t="0" r="r" b="b"/>
              <a:pathLst>
                <a:path w="32" h="18">
                  <a:moveTo>
                    <a:pt x="10" y="0"/>
                  </a:moveTo>
                  <a:lnTo>
                    <a:pt x="32" y="16"/>
                  </a:lnTo>
                  <a:lnTo>
                    <a:pt x="23" y="18"/>
                  </a:lnTo>
                  <a:lnTo>
                    <a:pt x="0" y="2"/>
                  </a:lnTo>
                  <a:lnTo>
                    <a:pt x="10"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60" name="Freeform 244">
              <a:extLst>
                <a:ext uri="{FF2B5EF4-FFF2-40B4-BE49-F238E27FC236}">
                  <a16:creationId xmlns:a16="http://schemas.microsoft.com/office/drawing/2014/main" id="{69A52F8F-14DE-4346-B334-284F80158868}"/>
                </a:ext>
              </a:extLst>
            </p:cNvPr>
            <p:cNvSpPr>
              <a:spLocks/>
            </p:cNvSpPr>
            <p:nvPr/>
          </p:nvSpPr>
          <p:spPr bwMode="auto">
            <a:xfrm>
              <a:off x="1987" y="2791"/>
              <a:ext cx="101" cy="67"/>
            </a:xfrm>
            <a:custGeom>
              <a:avLst/>
              <a:gdLst>
                <a:gd name="T0" fmla="*/ 7 w 29"/>
                <a:gd name="T1" fmla="*/ 0 h 19"/>
                <a:gd name="T2" fmla="*/ 29 w 29"/>
                <a:gd name="T3" fmla="*/ 16 h 19"/>
                <a:gd name="T4" fmla="*/ 22 w 29"/>
                <a:gd name="T5" fmla="*/ 19 h 19"/>
                <a:gd name="T6" fmla="*/ 0 w 29"/>
                <a:gd name="T7" fmla="*/ 3 h 19"/>
                <a:gd name="T8" fmla="*/ 7 w 29"/>
                <a:gd name="T9" fmla="*/ 0 h 19"/>
              </a:gdLst>
              <a:ahLst/>
              <a:cxnLst>
                <a:cxn ang="0">
                  <a:pos x="T0" y="T1"/>
                </a:cxn>
                <a:cxn ang="0">
                  <a:pos x="T2" y="T3"/>
                </a:cxn>
                <a:cxn ang="0">
                  <a:pos x="T4" y="T5"/>
                </a:cxn>
                <a:cxn ang="0">
                  <a:pos x="T6" y="T7"/>
                </a:cxn>
                <a:cxn ang="0">
                  <a:pos x="T8" y="T9"/>
                </a:cxn>
              </a:cxnLst>
              <a:rect l="0" t="0" r="r" b="b"/>
              <a:pathLst>
                <a:path w="29" h="19">
                  <a:moveTo>
                    <a:pt x="7" y="0"/>
                  </a:moveTo>
                  <a:lnTo>
                    <a:pt x="29" y="16"/>
                  </a:lnTo>
                  <a:lnTo>
                    <a:pt x="22" y="19"/>
                  </a:lnTo>
                  <a:lnTo>
                    <a:pt x="0" y="3"/>
                  </a:lnTo>
                  <a:lnTo>
                    <a:pt x="7" y="0"/>
                  </a:lnTo>
                </a:path>
              </a:pathLst>
            </a:custGeom>
            <a:solidFill>
              <a:srgbClr val="1476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1" name="Freeform 245">
              <a:extLst>
                <a:ext uri="{FF2B5EF4-FFF2-40B4-BE49-F238E27FC236}">
                  <a16:creationId xmlns:a16="http://schemas.microsoft.com/office/drawing/2014/main" id="{7AA1F186-7280-4729-8528-9EFFE919FB6A}"/>
                </a:ext>
              </a:extLst>
            </p:cNvPr>
            <p:cNvSpPr>
              <a:spLocks/>
            </p:cNvSpPr>
            <p:nvPr/>
          </p:nvSpPr>
          <p:spPr bwMode="auto">
            <a:xfrm>
              <a:off x="1987" y="2791"/>
              <a:ext cx="101" cy="67"/>
            </a:xfrm>
            <a:custGeom>
              <a:avLst/>
              <a:gdLst>
                <a:gd name="T0" fmla="*/ 7 w 29"/>
                <a:gd name="T1" fmla="*/ 0 h 19"/>
                <a:gd name="T2" fmla="*/ 29 w 29"/>
                <a:gd name="T3" fmla="*/ 16 h 19"/>
                <a:gd name="T4" fmla="*/ 22 w 29"/>
                <a:gd name="T5" fmla="*/ 19 h 19"/>
                <a:gd name="T6" fmla="*/ 0 w 29"/>
                <a:gd name="T7" fmla="*/ 3 h 19"/>
                <a:gd name="T8" fmla="*/ 7 w 29"/>
                <a:gd name="T9" fmla="*/ 0 h 19"/>
              </a:gdLst>
              <a:ahLst/>
              <a:cxnLst>
                <a:cxn ang="0">
                  <a:pos x="T0" y="T1"/>
                </a:cxn>
                <a:cxn ang="0">
                  <a:pos x="T2" y="T3"/>
                </a:cxn>
                <a:cxn ang="0">
                  <a:pos x="T4" y="T5"/>
                </a:cxn>
                <a:cxn ang="0">
                  <a:pos x="T6" y="T7"/>
                </a:cxn>
                <a:cxn ang="0">
                  <a:pos x="T8" y="T9"/>
                </a:cxn>
              </a:cxnLst>
              <a:rect l="0" t="0" r="r" b="b"/>
              <a:pathLst>
                <a:path w="29" h="19">
                  <a:moveTo>
                    <a:pt x="7" y="0"/>
                  </a:moveTo>
                  <a:lnTo>
                    <a:pt x="29" y="16"/>
                  </a:lnTo>
                  <a:lnTo>
                    <a:pt x="22" y="19"/>
                  </a:lnTo>
                  <a:lnTo>
                    <a:pt x="0" y="3"/>
                  </a:lnTo>
                  <a:lnTo>
                    <a:pt x="7"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62" name="Freeform 246">
              <a:extLst>
                <a:ext uri="{FF2B5EF4-FFF2-40B4-BE49-F238E27FC236}">
                  <a16:creationId xmlns:a16="http://schemas.microsoft.com/office/drawing/2014/main" id="{77F920AB-35B5-4B73-8532-9911AEB65139}"/>
                </a:ext>
              </a:extLst>
            </p:cNvPr>
            <p:cNvSpPr>
              <a:spLocks/>
            </p:cNvSpPr>
            <p:nvPr/>
          </p:nvSpPr>
          <p:spPr bwMode="auto">
            <a:xfrm>
              <a:off x="2060" y="2833"/>
              <a:ext cx="136" cy="56"/>
            </a:xfrm>
            <a:custGeom>
              <a:avLst/>
              <a:gdLst>
                <a:gd name="T0" fmla="*/ 17 w 39"/>
                <a:gd name="T1" fmla="*/ 0 h 16"/>
                <a:gd name="T2" fmla="*/ 39 w 39"/>
                <a:gd name="T3" fmla="*/ 16 h 16"/>
                <a:gd name="T4" fmla="*/ 22 w 39"/>
                <a:gd name="T5" fmla="*/ 16 h 16"/>
                <a:gd name="T6" fmla="*/ 0 w 39"/>
                <a:gd name="T7" fmla="*/ 0 h 16"/>
                <a:gd name="T8" fmla="*/ 17 w 39"/>
                <a:gd name="T9" fmla="*/ 0 h 16"/>
              </a:gdLst>
              <a:ahLst/>
              <a:cxnLst>
                <a:cxn ang="0">
                  <a:pos x="T0" y="T1"/>
                </a:cxn>
                <a:cxn ang="0">
                  <a:pos x="T2" y="T3"/>
                </a:cxn>
                <a:cxn ang="0">
                  <a:pos x="T4" y="T5"/>
                </a:cxn>
                <a:cxn ang="0">
                  <a:pos x="T6" y="T7"/>
                </a:cxn>
                <a:cxn ang="0">
                  <a:pos x="T8" y="T9"/>
                </a:cxn>
              </a:cxnLst>
              <a:rect l="0" t="0" r="r" b="b"/>
              <a:pathLst>
                <a:path w="39" h="16">
                  <a:moveTo>
                    <a:pt x="17" y="0"/>
                  </a:moveTo>
                  <a:lnTo>
                    <a:pt x="39" y="16"/>
                  </a:lnTo>
                  <a:lnTo>
                    <a:pt x="22" y="16"/>
                  </a:lnTo>
                  <a:lnTo>
                    <a:pt x="0" y="0"/>
                  </a:lnTo>
                  <a:lnTo>
                    <a:pt x="17" y="0"/>
                  </a:lnTo>
                </a:path>
              </a:pathLst>
            </a:custGeom>
            <a:solidFill>
              <a:srgbClr val="41697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3" name="Freeform 247">
              <a:extLst>
                <a:ext uri="{FF2B5EF4-FFF2-40B4-BE49-F238E27FC236}">
                  <a16:creationId xmlns:a16="http://schemas.microsoft.com/office/drawing/2014/main" id="{BBD1BB0A-0725-4F98-B5EE-A35C53660970}"/>
                </a:ext>
              </a:extLst>
            </p:cNvPr>
            <p:cNvSpPr>
              <a:spLocks/>
            </p:cNvSpPr>
            <p:nvPr/>
          </p:nvSpPr>
          <p:spPr bwMode="auto">
            <a:xfrm>
              <a:off x="2060" y="2833"/>
              <a:ext cx="136" cy="56"/>
            </a:xfrm>
            <a:custGeom>
              <a:avLst/>
              <a:gdLst>
                <a:gd name="T0" fmla="*/ 17 w 39"/>
                <a:gd name="T1" fmla="*/ 0 h 16"/>
                <a:gd name="T2" fmla="*/ 39 w 39"/>
                <a:gd name="T3" fmla="*/ 16 h 16"/>
                <a:gd name="T4" fmla="*/ 22 w 39"/>
                <a:gd name="T5" fmla="*/ 16 h 16"/>
                <a:gd name="T6" fmla="*/ 0 w 39"/>
                <a:gd name="T7" fmla="*/ 0 h 16"/>
                <a:gd name="T8" fmla="*/ 17 w 39"/>
                <a:gd name="T9" fmla="*/ 0 h 16"/>
              </a:gdLst>
              <a:ahLst/>
              <a:cxnLst>
                <a:cxn ang="0">
                  <a:pos x="T0" y="T1"/>
                </a:cxn>
                <a:cxn ang="0">
                  <a:pos x="T2" y="T3"/>
                </a:cxn>
                <a:cxn ang="0">
                  <a:pos x="T4" y="T5"/>
                </a:cxn>
                <a:cxn ang="0">
                  <a:pos x="T6" y="T7"/>
                </a:cxn>
                <a:cxn ang="0">
                  <a:pos x="T8" y="T9"/>
                </a:cxn>
              </a:cxnLst>
              <a:rect l="0" t="0" r="r" b="b"/>
              <a:pathLst>
                <a:path w="39" h="16">
                  <a:moveTo>
                    <a:pt x="17" y="0"/>
                  </a:moveTo>
                  <a:lnTo>
                    <a:pt x="39" y="16"/>
                  </a:lnTo>
                  <a:lnTo>
                    <a:pt x="22" y="16"/>
                  </a:lnTo>
                  <a:lnTo>
                    <a:pt x="0" y="0"/>
                  </a:lnTo>
                  <a:lnTo>
                    <a:pt x="17" y="0"/>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64" name="Freeform 248">
              <a:extLst>
                <a:ext uri="{FF2B5EF4-FFF2-40B4-BE49-F238E27FC236}">
                  <a16:creationId xmlns:a16="http://schemas.microsoft.com/office/drawing/2014/main" id="{26D5617E-2B31-4C7D-9FC4-987F39F5407B}"/>
                </a:ext>
              </a:extLst>
            </p:cNvPr>
            <p:cNvSpPr>
              <a:spLocks/>
            </p:cNvSpPr>
            <p:nvPr/>
          </p:nvSpPr>
          <p:spPr bwMode="auto">
            <a:xfrm>
              <a:off x="1795" y="2278"/>
              <a:ext cx="101" cy="70"/>
            </a:xfrm>
            <a:custGeom>
              <a:avLst/>
              <a:gdLst>
                <a:gd name="T0" fmla="*/ 6 w 29"/>
                <a:gd name="T1" fmla="*/ 3 h 20"/>
                <a:gd name="T2" fmla="*/ 29 w 29"/>
                <a:gd name="T3" fmla="*/ 20 h 20"/>
                <a:gd name="T4" fmla="*/ 22 w 29"/>
                <a:gd name="T5" fmla="*/ 16 h 20"/>
                <a:gd name="T6" fmla="*/ 0 w 29"/>
                <a:gd name="T7" fmla="*/ 0 h 20"/>
                <a:gd name="T8" fmla="*/ 6 w 29"/>
                <a:gd name="T9" fmla="*/ 3 h 20"/>
              </a:gdLst>
              <a:ahLst/>
              <a:cxnLst>
                <a:cxn ang="0">
                  <a:pos x="T0" y="T1"/>
                </a:cxn>
                <a:cxn ang="0">
                  <a:pos x="T2" y="T3"/>
                </a:cxn>
                <a:cxn ang="0">
                  <a:pos x="T4" y="T5"/>
                </a:cxn>
                <a:cxn ang="0">
                  <a:pos x="T6" y="T7"/>
                </a:cxn>
                <a:cxn ang="0">
                  <a:pos x="T8" y="T9"/>
                </a:cxn>
              </a:cxnLst>
              <a:rect l="0" t="0" r="r" b="b"/>
              <a:pathLst>
                <a:path w="29" h="20">
                  <a:moveTo>
                    <a:pt x="6" y="3"/>
                  </a:moveTo>
                  <a:lnTo>
                    <a:pt x="29" y="20"/>
                  </a:lnTo>
                  <a:lnTo>
                    <a:pt x="22" y="16"/>
                  </a:lnTo>
                  <a:lnTo>
                    <a:pt x="0" y="0"/>
                  </a:lnTo>
                  <a:lnTo>
                    <a:pt x="6" y="3"/>
                  </a:lnTo>
                </a:path>
              </a:pathLst>
            </a:custGeom>
            <a:solidFill>
              <a:srgbClr val="3B3D3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5" name="Freeform 249">
              <a:extLst>
                <a:ext uri="{FF2B5EF4-FFF2-40B4-BE49-F238E27FC236}">
                  <a16:creationId xmlns:a16="http://schemas.microsoft.com/office/drawing/2014/main" id="{B510CCCF-170B-4436-B7F4-DDD6A0BA6A90}"/>
                </a:ext>
              </a:extLst>
            </p:cNvPr>
            <p:cNvSpPr>
              <a:spLocks/>
            </p:cNvSpPr>
            <p:nvPr/>
          </p:nvSpPr>
          <p:spPr bwMode="auto">
            <a:xfrm>
              <a:off x="1795" y="2278"/>
              <a:ext cx="101" cy="70"/>
            </a:xfrm>
            <a:custGeom>
              <a:avLst/>
              <a:gdLst>
                <a:gd name="T0" fmla="*/ 6 w 29"/>
                <a:gd name="T1" fmla="*/ 3 h 20"/>
                <a:gd name="T2" fmla="*/ 29 w 29"/>
                <a:gd name="T3" fmla="*/ 20 h 20"/>
                <a:gd name="T4" fmla="*/ 22 w 29"/>
                <a:gd name="T5" fmla="*/ 16 h 20"/>
                <a:gd name="T6" fmla="*/ 0 w 29"/>
                <a:gd name="T7" fmla="*/ 0 h 20"/>
                <a:gd name="T8" fmla="*/ 6 w 29"/>
                <a:gd name="T9" fmla="*/ 3 h 20"/>
              </a:gdLst>
              <a:ahLst/>
              <a:cxnLst>
                <a:cxn ang="0">
                  <a:pos x="T0" y="T1"/>
                </a:cxn>
                <a:cxn ang="0">
                  <a:pos x="T2" y="T3"/>
                </a:cxn>
                <a:cxn ang="0">
                  <a:pos x="T4" y="T5"/>
                </a:cxn>
                <a:cxn ang="0">
                  <a:pos x="T6" y="T7"/>
                </a:cxn>
                <a:cxn ang="0">
                  <a:pos x="T8" y="T9"/>
                </a:cxn>
              </a:cxnLst>
              <a:rect l="0" t="0" r="r" b="b"/>
              <a:pathLst>
                <a:path w="29" h="20">
                  <a:moveTo>
                    <a:pt x="6" y="3"/>
                  </a:moveTo>
                  <a:lnTo>
                    <a:pt x="29" y="20"/>
                  </a:lnTo>
                  <a:lnTo>
                    <a:pt x="22" y="16"/>
                  </a:lnTo>
                  <a:lnTo>
                    <a:pt x="0" y="0"/>
                  </a:lnTo>
                  <a:lnTo>
                    <a:pt x="6" y="3"/>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66" name="Freeform 250">
              <a:extLst>
                <a:ext uri="{FF2B5EF4-FFF2-40B4-BE49-F238E27FC236}">
                  <a16:creationId xmlns:a16="http://schemas.microsoft.com/office/drawing/2014/main" id="{A3468D06-4FD0-47DC-8230-C4CF614F400B}"/>
                </a:ext>
              </a:extLst>
            </p:cNvPr>
            <p:cNvSpPr>
              <a:spLocks/>
            </p:cNvSpPr>
            <p:nvPr/>
          </p:nvSpPr>
          <p:spPr bwMode="auto">
            <a:xfrm>
              <a:off x="1760" y="2194"/>
              <a:ext cx="108" cy="74"/>
            </a:xfrm>
            <a:custGeom>
              <a:avLst/>
              <a:gdLst>
                <a:gd name="T0" fmla="*/ 9 w 31"/>
                <a:gd name="T1" fmla="*/ 4 h 21"/>
                <a:gd name="T2" fmla="*/ 31 w 31"/>
                <a:gd name="T3" fmla="*/ 21 h 21"/>
                <a:gd name="T4" fmla="*/ 22 w 31"/>
                <a:gd name="T5" fmla="*/ 16 h 21"/>
                <a:gd name="T6" fmla="*/ 0 w 31"/>
                <a:gd name="T7" fmla="*/ 0 h 21"/>
                <a:gd name="T8" fmla="*/ 9 w 31"/>
                <a:gd name="T9" fmla="*/ 4 h 21"/>
              </a:gdLst>
              <a:ahLst/>
              <a:cxnLst>
                <a:cxn ang="0">
                  <a:pos x="T0" y="T1"/>
                </a:cxn>
                <a:cxn ang="0">
                  <a:pos x="T2" y="T3"/>
                </a:cxn>
                <a:cxn ang="0">
                  <a:pos x="T4" y="T5"/>
                </a:cxn>
                <a:cxn ang="0">
                  <a:pos x="T6" y="T7"/>
                </a:cxn>
                <a:cxn ang="0">
                  <a:pos x="T8" y="T9"/>
                </a:cxn>
              </a:cxnLst>
              <a:rect l="0" t="0" r="r" b="b"/>
              <a:pathLst>
                <a:path w="31" h="21">
                  <a:moveTo>
                    <a:pt x="9" y="4"/>
                  </a:moveTo>
                  <a:lnTo>
                    <a:pt x="31" y="21"/>
                  </a:lnTo>
                  <a:lnTo>
                    <a:pt x="22" y="16"/>
                  </a:lnTo>
                  <a:lnTo>
                    <a:pt x="0" y="0"/>
                  </a:lnTo>
                  <a:lnTo>
                    <a:pt x="9" y="4"/>
                  </a:lnTo>
                </a:path>
              </a:pathLst>
            </a:custGeom>
            <a:solidFill>
              <a:srgbClr val="3E404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67" name="Freeform 251">
              <a:extLst>
                <a:ext uri="{FF2B5EF4-FFF2-40B4-BE49-F238E27FC236}">
                  <a16:creationId xmlns:a16="http://schemas.microsoft.com/office/drawing/2014/main" id="{837B4247-23A9-4882-8BC6-FF35AC7F3A53}"/>
                </a:ext>
              </a:extLst>
            </p:cNvPr>
            <p:cNvSpPr>
              <a:spLocks/>
            </p:cNvSpPr>
            <p:nvPr/>
          </p:nvSpPr>
          <p:spPr bwMode="auto">
            <a:xfrm>
              <a:off x="1760" y="2194"/>
              <a:ext cx="108" cy="74"/>
            </a:xfrm>
            <a:custGeom>
              <a:avLst/>
              <a:gdLst>
                <a:gd name="T0" fmla="*/ 9 w 31"/>
                <a:gd name="T1" fmla="*/ 4 h 21"/>
                <a:gd name="T2" fmla="*/ 31 w 31"/>
                <a:gd name="T3" fmla="*/ 21 h 21"/>
                <a:gd name="T4" fmla="*/ 22 w 31"/>
                <a:gd name="T5" fmla="*/ 16 h 21"/>
                <a:gd name="T6" fmla="*/ 0 w 31"/>
                <a:gd name="T7" fmla="*/ 0 h 21"/>
                <a:gd name="T8" fmla="*/ 9 w 31"/>
                <a:gd name="T9" fmla="*/ 4 h 21"/>
              </a:gdLst>
              <a:ahLst/>
              <a:cxnLst>
                <a:cxn ang="0">
                  <a:pos x="T0" y="T1"/>
                </a:cxn>
                <a:cxn ang="0">
                  <a:pos x="T2" y="T3"/>
                </a:cxn>
                <a:cxn ang="0">
                  <a:pos x="T4" y="T5"/>
                </a:cxn>
                <a:cxn ang="0">
                  <a:pos x="T6" y="T7"/>
                </a:cxn>
                <a:cxn ang="0">
                  <a:pos x="T8" y="T9"/>
                </a:cxn>
              </a:cxnLst>
              <a:rect l="0" t="0" r="r" b="b"/>
              <a:pathLst>
                <a:path w="31" h="21">
                  <a:moveTo>
                    <a:pt x="9" y="4"/>
                  </a:moveTo>
                  <a:lnTo>
                    <a:pt x="31" y="21"/>
                  </a:lnTo>
                  <a:lnTo>
                    <a:pt x="22" y="16"/>
                  </a:lnTo>
                  <a:lnTo>
                    <a:pt x="0" y="0"/>
                  </a:lnTo>
                  <a:lnTo>
                    <a:pt x="9" y="4"/>
                  </a:lnTo>
                </a:path>
              </a:pathLst>
            </a:custGeom>
            <a:noFill/>
            <a:ln w="0">
              <a:solidFill>
                <a:srgbClr val="25221E"/>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68" name="Freeform 252">
              <a:extLst>
                <a:ext uri="{FF2B5EF4-FFF2-40B4-BE49-F238E27FC236}">
                  <a16:creationId xmlns:a16="http://schemas.microsoft.com/office/drawing/2014/main" id="{409842F5-4BFE-4598-9311-A871516E0049}"/>
                </a:ext>
              </a:extLst>
            </p:cNvPr>
            <p:cNvSpPr>
              <a:spLocks/>
            </p:cNvSpPr>
            <p:nvPr/>
          </p:nvSpPr>
          <p:spPr bwMode="auto">
            <a:xfrm>
              <a:off x="1749" y="751"/>
              <a:ext cx="1903" cy="2732"/>
            </a:xfrm>
            <a:custGeom>
              <a:avLst/>
              <a:gdLst>
                <a:gd name="T0" fmla="*/ 37 w 545"/>
                <a:gd name="T1" fmla="*/ 300 h 782"/>
                <a:gd name="T2" fmla="*/ 57 w 545"/>
                <a:gd name="T3" fmla="*/ 280 h 782"/>
                <a:gd name="T4" fmla="*/ 66 w 545"/>
                <a:gd name="T5" fmla="*/ 240 h 782"/>
                <a:gd name="T6" fmla="*/ 97 w 545"/>
                <a:gd name="T7" fmla="*/ 167 h 782"/>
                <a:gd name="T8" fmla="*/ 99 w 545"/>
                <a:gd name="T9" fmla="*/ 133 h 782"/>
                <a:gd name="T10" fmla="*/ 151 w 545"/>
                <a:gd name="T11" fmla="*/ 117 h 782"/>
                <a:gd name="T12" fmla="*/ 162 w 545"/>
                <a:gd name="T13" fmla="*/ 145 h 782"/>
                <a:gd name="T14" fmla="*/ 175 w 545"/>
                <a:gd name="T15" fmla="*/ 127 h 782"/>
                <a:gd name="T16" fmla="*/ 198 w 545"/>
                <a:gd name="T17" fmla="*/ 113 h 782"/>
                <a:gd name="T18" fmla="*/ 207 w 545"/>
                <a:gd name="T19" fmla="*/ 92 h 782"/>
                <a:gd name="T20" fmla="*/ 188 w 545"/>
                <a:gd name="T21" fmla="*/ 54 h 782"/>
                <a:gd name="T22" fmla="*/ 231 w 545"/>
                <a:gd name="T23" fmla="*/ 6 h 782"/>
                <a:gd name="T24" fmla="*/ 264 w 545"/>
                <a:gd name="T25" fmla="*/ 20 h 782"/>
                <a:gd name="T26" fmla="*/ 279 w 545"/>
                <a:gd name="T27" fmla="*/ 57 h 782"/>
                <a:gd name="T28" fmla="*/ 317 w 545"/>
                <a:gd name="T29" fmla="*/ 57 h 782"/>
                <a:gd name="T30" fmla="*/ 311 w 545"/>
                <a:gd name="T31" fmla="*/ 101 h 782"/>
                <a:gd name="T32" fmla="*/ 339 w 545"/>
                <a:gd name="T33" fmla="*/ 106 h 782"/>
                <a:gd name="T34" fmla="*/ 382 w 545"/>
                <a:gd name="T35" fmla="*/ 88 h 782"/>
                <a:gd name="T36" fmla="*/ 403 w 545"/>
                <a:gd name="T37" fmla="*/ 67 h 782"/>
                <a:gd name="T38" fmla="*/ 422 w 545"/>
                <a:gd name="T39" fmla="*/ 73 h 782"/>
                <a:gd name="T40" fmla="*/ 449 w 545"/>
                <a:gd name="T41" fmla="*/ 97 h 782"/>
                <a:gd name="T42" fmla="*/ 475 w 545"/>
                <a:gd name="T43" fmla="*/ 121 h 782"/>
                <a:gd name="T44" fmla="*/ 499 w 545"/>
                <a:gd name="T45" fmla="*/ 208 h 782"/>
                <a:gd name="T46" fmla="*/ 512 w 545"/>
                <a:gd name="T47" fmla="*/ 271 h 782"/>
                <a:gd name="T48" fmla="*/ 516 w 545"/>
                <a:gd name="T49" fmla="*/ 330 h 782"/>
                <a:gd name="T50" fmla="*/ 543 w 545"/>
                <a:gd name="T51" fmla="*/ 394 h 782"/>
                <a:gd name="T52" fmla="*/ 508 w 545"/>
                <a:gd name="T53" fmla="*/ 424 h 782"/>
                <a:gd name="T54" fmla="*/ 479 w 545"/>
                <a:gd name="T55" fmla="*/ 435 h 782"/>
                <a:gd name="T56" fmla="*/ 432 w 545"/>
                <a:gd name="T57" fmla="*/ 459 h 782"/>
                <a:gd name="T58" fmla="*/ 388 w 545"/>
                <a:gd name="T59" fmla="*/ 490 h 782"/>
                <a:gd name="T60" fmla="*/ 386 w 545"/>
                <a:gd name="T61" fmla="*/ 537 h 782"/>
                <a:gd name="T62" fmla="*/ 435 w 545"/>
                <a:gd name="T63" fmla="*/ 615 h 782"/>
                <a:gd name="T64" fmla="*/ 440 w 545"/>
                <a:gd name="T65" fmla="*/ 671 h 782"/>
                <a:gd name="T66" fmla="*/ 413 w 545"/>
                <a:gd name="T67" fmla="*/ 699 h 782"/>
                <a:gd name="T68" fmla="*/ 406 w 545"/>
                <a:gd name="T69" fmla="*/ 770 h 782"/>
                <a:gd name="T70" fmla="*/ 376 w 545"/>
                <a:gd name="T71" fmla="*/ 754 h 782"/>
                <a:gd name="T72" fmla="*/ 320 w 545"/>
                <a:gd name="T73" fmla="*/ 764 h 782"/>
                <a:gd name="T74" fmla="*/ 271 w 545"/>
                <a:gd name="T75" fmla="*/ 763 h 782"/>
                <a:gd name="T76" fmla="*/ 236 w 545"/>
                <a:gd name="T77" fmla="*/ 782 h 782"/>
                <a:gd name="T78" fmla="*/ 208 w 545"/>
                <a:gd name="T79" fmla="*/ 754 h 782"/>
                <a:gd name="T80" fmla="*/ 152 w 545"/>
                <a:gd name="T81" fmla="*/ 738 h 782"/>
                <a:gd name="T82" fmla="*/ 130 w 545"/>
                <a:gd name="T83" fmla="*/ 739 h 782"/>
                <a:gd name="T84" fmla="*/ 81 w 545"/>
                <a:gd name="T85" fmla="*/ 739 h 782"/>
                <a:gd name="T86" fmla="*/ 82 w 545"/>
                <a:gd name="T87" fmla="*/ 674 h 782"/>
                <a:gd name="T88" fmla="*/ 107 w 545"/>
                <a:gd name="T89" fmla="*/ 617 h 782"/>
                <a:gd name="T90" fmla="*/ 75 w 545"/>
                <a:gd name="T91" fmla="*/ 584 h 782"/>
                <a:gd name="T92" fmla="*/ 37 w 545"/>
                <a:gd name="T93" fmla="*/ 577 h 782"/>
                <a:gd name="T94" fmla="*/ 11 w 545"/>
                <a:gd name="T95" fmla="*/ 531 h 782"/>
                <a:gd name="T96" fmla="*/ 0 w 545"/>
                <a:gd name="T97" fmla="*/ 468 h 782"/>
                <a:gd name="T98" fmla="*/ 3 w 545"/>
                <a:gd name="T99" fmla="*/ 413 h 782"/>
                <a:gd name="T100" fmla="*/ 3 w 545"/>
                <a:gd name="T101" fmla="*/ 379 h 782"/>
                <a:gd name="T102" fmla="*/ 10 w 545"/>
                <a:gd name="T103" fmla="*/ 297 h 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45" h="782">
                  <a:moveTo>
                    <a:pt x="10" y="297"/>
                  </a:moveTo>
                  <a:lnTo>
                    <a:pt x="22" y="301"/>
                  </a:lnTo>
                  <a:lnTo>
                    <a:pt x="26" y="295"/>
                  </a:lnTo>
                  <a:lnTo>
                    <a:pt x="32" y="295"/>
                  </a:lnTo>
                  <a:lnTo>
                    <a:pt x="37" y="300"/>
                  </a:lnTo>
                  <a:lnTo>
                    <a:pt x="42" y="296"/>
                  </a:lnTo>
                  <a:lnTo>
                    <a:pt x="51" y="294"/>
                  </a:lnTo>
                  <a:lnTo>
                    <a:pt x="57" y="298"/>
                  </a:lnTo>
                  <a:lnTo>
                    <a:pt x="61" y="286"/>
                  </a:lnTo>
                  <a:lnTo>
                    <a:pt x="57" y="280"/>
                  </a:lnTo>
                  <a:lnTo>
                    <a:pt x="82" y="263"/>
                  </a:lnTo>
                  <a:lnTo>
                    <a:pt x="84" y="248"/>
                  </a:lnTo>
                  <a:lnTo>
                    <a:pt x="81" y="243"/>
                  </a:lnTo>
                  <a:lnTo>
                    <a:pt x="76" y="247"/>
                  </a:lnTo>
                  <a:lnTo>
                    <a:pt x="66" y="240"/>
                  </a:lnTo>
                  <a:lnTo>
                    <a:pt x="69" y="223"/>
                  </a:lnTo>
                  <a:lnTo>
                    <a:pt x="86" y="223"/>
                  </a:lnTo>
                  <a:lnTo>
                    <a:pt x="87" y="203"/>
                  </a:lnTo>
                  <a:lnTo>
                    <a:pt x="96" y="193"/>
                  </a:lnTo>
                  <a:lnTo>
                    <a:pt x="97" y="167"/>
                  </a:lnTo>
                  <a:lnTo>
                    <a:pt x="105" y="157"/>
                  </a:lnTo>
                  <a:lnTo>
                    <a:pt x="96" y="157"/>
                  </a:lnTo>
                  <a:lnTo>
                    <a:pt x="91" y="150"/>
                  </a:lnTo>
                  <a:lnTo>
                    <a:pt x="90" y="140"/>
                  </a:lnTo>
                  <a:lnTo>
                    <a:pt x="99" y="133"/>
                  </a:lnTo>
                  <a:lnTo>
                    <a:pt x="97" y="127"/>
                  </a:lnTo>
                  <a:lnTo>
                    <a:pt x="107" y="120"/>
                  </a:lnTo>
                  <a:lnTo>
                    <a:pt x="120" y="125"/>
                  </a:lnTo>
                  <a:lnTo>
                    <a:pt x="136" y="114"/>
                  </a:lnTo>
                  <a:lnTo>
                    <a:pt x="151" y="117"/>
                  </a:lnTo>
                  <a:lnTo>
                    <a:pt x="160" y="127"/>
                  </a:lnTo>
                  <a:lnTo>
                    <a:pt x="159" y="133"/>
                  </a:lnTo>
                  <a:lnTo>
                    <a:pt x="155" y="144"/>
                  </a:lnTo>
                  <a:lnTo>
                    <a:pt x="158" y="149"/>
                  </a:lnTo>
                  <a:lnTo>
                    <a:pt x="162" y="145"/>
                  </a:lnTo>
                  <a:lnTo>
                    <a:pt x="159" y="140"/>
                  </a:lnTo>
                  <a:lnTo>
                    <a:pt x="163" y="130"/>
                  </a:lnTo>
                  <a:lnTo>
                    <a:pt x="170" y="130"/>
                  </a:lnTo>
                  <a:lnTo>
                    <a:pt x="175" y="133"/>
                  </a:lnTo>
                  <a:lnTo>
                    <a:pt x="175" y="127"/>
                  </a:lnTo>
                  <a:lnTo>
                    <a:pt x="182" y="120"/>
                  </a:lnTo>
                  <a:lnTo>
                    <a:pt x="179" y="111"/>
                  </a:lnTo>
                  <a:lnTo>
                    <a:pt x="185" y="106"/>
                  </a:lnTo>
                  <a:lnTo>
                    <a:pt x="188" y="106"/>
                  </a:lnTo>
                  <a:lnTo>
                    <a:pt x="198" y="113"/>
                  </a:lnTo>
                  <a:lnTo>
                    <a:pt x="202" y="113"/>
                  </a:lnTo>
                  <a:lnTo>
                    <a:pt x="204" y="109"/>
                  </a:lnTo>
                  <a:lnTo>
                    <a:pt x="201" y="106"/>
                  </a:lnTo>
                  <a:lnTo>
                    <a:pt x="198" y="89"/>
                  </a:lnTo>
                  <a:lnTo>
                    <a:pt x="207" y="92"/>
                  </a:lnTo>
                  <a:lnTo>
                    <a:pt x="208" y="87"/>
                  </a:lnTo>
                  <a:lnTo>
                    <a:pt x="201" y="83"/>
                  </a:lnTo>
                  <a:lnTo>
                    <a:pt x="198" y="71"/>
                  </a:lnTo>
                  <a:lnTo>
                    <a:pt x="189" y="69"/>
                  </a:lnTo>
                  <a:lnTo>
                    <a:pt x="188" y="54"/>
                  </a:lnTo>
                  <a:lnTo>
                    <a:pt x="211" y="51"/>
                  </a:lnTo>
                  <a:lnTo>
                    <a:pt x="211" y="45"/>
                  </a:lnTo>
                  <a:lnTo>
                    <a:pt x="195" y="28"/>
                  </a:lnTo>
                  <a:lnTo>
                    <a:pt x="192" y="0"/>
                  </a:lnTo>
                  <a:lnTo>
                    <a:pt x="231" y="6"/>
                  </a:lnTo>
                  <a:lnTo>
                    <a:pt x="232" y="12"/>
                  </a:lnTo>
                  <a:lnTo>
                    <a:pt x="245" y="12"/>
                  </a:lnTo>
                  <a:lnTo>
                    <a:pt x="256" y="16"/>
                  </a:lnTo>
                  <a:lnTo>
                    <a:pt x="257" y="20"/>
                  </a:lnTo>
                  <a:lnTo>
                    <a:pt x="264" y="20"/>
                  </a:lnTo>
                  <a:lnTo>
                    <a:pt x="274" y="31"/>
                  </a:lnTo>
                  <a:lnTo>
                    <a:pt x="273" y="44"/>
                  </a:lnTo>
                  <a:lnTo>
                    <a:pt x="269" y="50"/>
                  </a:lnTo>
                  <a:lnTo>
                    <a:pt x="276" y="50"/>
                  </a:lnTo>
                  <a:lnTo>
                    <a:pt x="279" y="57"/>
                  </a:lnTo>
                  <a:lnTo>
                    <a:pt x="282" y="51"/>
                  </a:lnTo>
                  <a:lnTo>
                    <a:pt x="302" y="63"/>
                  </a:lnTo>
                  <a:lnTo>
                    <a:pt x="311" y="67"/>
                  </a:lnTo>
                  <a:lnTo>
                    <a:pt x="314" y="63"/>
                  </a:lnTo>
                  <a:lnTo>
                    <a:pt x="317" y="57"/>
                  </a:lnTo>
                  <a:lnTo>
                    <a:pt x="325" y="63"/>
                  </a:lnTo>
                  <a:lnTo>
                    <a:pt x="333" y="83"/>
                  </a:lnTo>
                  <a:lnTo>
                    <a:pt x="321" y="94"/>
                  </a:lnTo>
                  <a:lnTo>
                    <a:pt x="314" y="94"/>
                  </a:lnTo>
                  <a:lnTo>
                    <a:pt x="311" y="101"/>
                  </a:lnTo>
                  <a:lnTo>
                    <a:pt x="316" y="103"/>
                  </a:lnTo>
                  <a:lnTo>
                    <a:pt x="314" y="109"/>
                  </a:lnTo>
                  <a:lnTo>
                    <a:pt x="320" y="103"/>
                  </a:lnTo>
                  <a:lnTo>
                    <a:pt x="333" y="103"/>
                  </a:lnTo>
                  <a:lnTo>
                    <a:pt x="339" y="106"/>
                  </a:lnTo>
                  <a:lnTo>
                    <a:pt x="343" y="106"/>
                  </a:lnTo>
                  <a:lnTo>
                    <a:pt x="347" y="109"/>
                  </a:lnTo>
                  <a:lnTo>
                    <a:pt x="349" y="100"/>
                  </a:lnTo>
                  <a:lnTo>
                    <a:pt x="356" y="90"/>
                  </a:lnTo>
                  <a:lnTo>
                    <a:pt x="382" y="88"/>
                  </a:lnTo>
                  <a:lnTo>
                    <a:pt x="386" y="93"/>
                  </a:lnTo>
                  <a:lnTo>
                    <a:pt x="388" y="86"/>
                  </a:lnTo>
                  <a:lnTo>
                    <a:pt x="392" y="83"/>
                  </a:lnTo>
                  <a:lnTo>
                    <a:pt x="393" y="74"/>
                  </a:lnTo>
                  <a:lnTo>
                    <a:pt x="403" y="67"/>
                  </a:lnTo>
                  <a:lnTo>
                    <a:pt x="402" y="59"/>
                  </a:lnTo>
                  <a:lnTo>
                    <a:pt x="408" y="59"/>
                  </a:lnTo>
                  <a:lnTo>
                    <a:pt x="411" y="65"/>
                  </a:lnTo>
                  <a:lnTo>
                    <a:pt x="420" y="64"/>
                  </a:lnTo>
                  <a:lnTo>
                    <a:pt x="422" y="73"/>
                  </a:lnTo>
                  <a:lnTo>
                    <a:pt x="426" y="77"/>
                  </a:lnTo>
                  <a:lnTo>
                    <a:pt x="430" y="84"/>
                  </a:lnTo>
                  <a:lnTo>
                    <a:pt x="441" y="89"/>
                  </a:lnTo>
                  <a:lnTo>
                    <a:pt x="444" y="96"/>
                  </a:lnTo>
                  <a:lnTo>
                    <a:pt x="449" y="97"/>
                  </a:lnTo>
                  <a:lnTo>
                    <a:pt x="455" y="87"/>
                  </a:lnTo>
                  <a:lnTo>
                    <a:pt x="463" y="90"/>
                  </a:lnTo>
                  <a:lnTo>
                    <a:pt x="470" y="90"/>
                  </a:lnTo>
                  <a:lnTo>
                    <a:pt x="470" y="107"/>
                  </a:lnTo>
                  <a:lnTo>
                    <a:pt x="475" y="121"/>
                  </a:lnTo>
                  <a:lnTo>
                    <a:pt x="472" y="126"/>
                  </a:lnTo>
                  <a:lnTo>
                    <a:pt x="485" y="134"/>
                  </a:lnTo>
                  <a:lnTo>
                    <a:pt x="493" y="133"/>
                  </a:lnTo>
                  <a:lnTo>
                    <a:pt x="507" y="183"/>
                  </a:lnTo>
                  <a:lnTo>
                    <a:pt x="499" y="208"/>
                  </a:lnTo>
                  <a:lnTo>
                    <a:pt x="489" y="217"/>
                  </a:lnTo>
                  <a:lnTo>
                    <a:pt x="489" y="230"/>
                  </a:lnTo>
                  <a:lnTo>
                    <a:pt x="505" y="237"/>
                  </a:lnTo>
                  <a:lnTo>
                    <a:pt x="518" y="253"/>
                  </a:lnTo>
                  <a:lnTo>
                    <a:pt x="512" y="271"/>
                  </a:lnTo>
                  <a:lnTo>
                    <a:pt x="520" y="287"/>
                  </a:lnTo>
                  <a:lnTo>
                    <a:pt x="525" y="290"/>
                  </a:lnTo>
                  <a:lnTo>
                    <a:pt x="522" y="304"/>
                  </a:lnTo>
                  <a:lnTo>
                    <a:pt x="521" y="313"/>
                  </a:lnTo>
                  <a:lnTo>
                    <a:pt x="516" y="330"/>
                  </a:lnTo>
                  <a:lnTo>
                    <a:pt x="526" y="348"/>
                  </a:lnTo>
                  <a:lnTo>
                    <a:pt x="522" y="362"/>
                  </a:lnTo>
                  <a:lnTo>
                    <a:pt x="539" y="371"/>
                  </a:lnTo>
                  <a:lnTo>
                    <a:pt x="539" y="385"/>
                  </a:lnTo>
                  <a:lnTo>
                    <a:pt x="543" y="394"/>
                  </a:lnTo>
                  <a:lnTo>
                    <a:pt x="538" y="403"/>
                  </a:lnTo>
                  <a:lnTo>
                    <a:pt x="545" y="414"/>
                  </a:lnTo>
                  <a:lnTo>
                    <a:pt x="540" y="427"/>
                  </a:lnTo>
                  <a:lnTo>
                    <a:pt x="517" y="433"/>
                  </a:lnTo>
                  <a:lnTo>
                    <a:pt x="508" y="424"/>
                  </a:lnTo>
                  <a:lnTo>
                    <a:pt x="508" y="416"/>
                  </a:lnTo>
                  <a:lnTo>
                    <a:pt x="501" y="414"/>
                  </a:lnTo>
                  <a:lnTo>
                    <a:pt x="496" y="423"/>
                  </a:lnTo>
                  <a:lnTo>
                    <a:pt x="485" y="428"/>
                  </a:lnTo>
                  <a:lnTo>
                    <a:pt x="479" y="435"/>
                  </a:lnTo>
                  <a:lnTo>
                    <a:pt x="461" y="438"/>
                  </a:lnTo>
                  <a:lnTo>
                    <a:pt x="453" y="445"/>
                  </a:lnTo>
                  <a:lnTo>
                    <a:pt x="442" y="449"/>
                  </a:lnTo>
                  <a:lnTo>
                    <a:pt x="442" y="458"/>
                  </a:lnTo>
                  <a:lnTo>
                    <a:pt x="432" y="459"/>
                  </a:lnTo>
                  <a:lnTo>
                    <a:pt x="419" y="473"/>
                  </a:lnTo>
                  <a:lnTo>
                    <a:pt x="414" y="474"/>
                  </a:lnTo>
                  <a:lnTo>
                    <a:pt x="405" y="473"/>
                  </a:lnTo>
                  <a:lnTo>
                    <a:pt x="390" y="482"/>
                  </a:lnTo>
                  <a:lnTo>
                    <a:pt x="388" y="490"/>
                  </a:lnTo>
                  <a:lnTo>
                    <a:pt x="378" y="489"/>
                  </a:lnTo>
                  <a:lnTo>
                    <a:pt x="380" y="507"/>
                  </a:lnTo>
                  <a:lnTo>
                    <a:pt x="392" y="512"/>
                  </a:lnTo>
                  <a:lnTo>
                    <a:pt x="393" y="531"/>
                  </a:lnTo>
                  <a:lnTo>
                    <a:pt x="386" y="537"/>
                  </a:lnTo>
                  <a:lnTo>
                    <a:pt x="396" y="550"/>
                  </a:lnTo>
                  <a:lnTo>
                    <a:pt x="401" y="570"/>
                  </a:lnTo>
                  <a:lnTo>
                    <a:pt x="418" y="596"/>
                  </a:lnTo>
                  <a:lnTo>
                    <a:pt x="429" y="595"/>
                  </a:lnTo>
                  <a:lnTo>
                    <a:pt x="435" y="615"/>
                  </a:lnTo>
                  <a:lnTo>
                    <a:pt x="442" y="615"/>
                  </a:lnTo>
                  <a:lnTo>
                    <a:pt x="462" y="631"/>
                  </a:lnTo>
                  <a:lnTo>
                    <a:pt x="460" y="658"/>
                  </a:lnTo>
                  <a:lnTo>
                    <a:pt x="446" y="660"/>
                  </a:lnTo>
                  <a:lnTo>
                    <a:pt x="440" y="671"/>
                  </a:lnTo>
                  <a:lnTo>
                    <a:pt x="441" y="677"/>
                  </a:lnTo>
                  <a:lnTo>
                    <a:pt x="437" y="687"/>
                  </a:lnTo>
                  <a:lnTo>
                    <a:pt x="426" y="690"/>
                  </a:lnTo>
                  <a:lnTo>
                    <a:pt x="420" y="698"/>
                  </a:lnTo>
                  <a:lnTo>
                    <a:pt x="413" y="699"/>
                  </a:lnTo>
                  <a:lnTo>
                    <a:pt x="406" y="716"/>
                  </a:lnTo>
                  <a:lnTo>
                    <a:pt x="414" y="722"/>
                  </a:lnTo>
                  <a:lnTo>
                    <a:pt x="417" y="737"/>
                  </a:lnTo>
                  <a:lnTo>
                    <a:pt x="416" y="768"/>
                  </a:lnTo>
                  <a:lnTo>
                    <a:pt x="406" y="770"/>
                  </a:lnTo>
                  <a:lnTo>
                    <a:pt x="400" y="767"/>
                  </a:lnTo>
                  <a:lnTo>
                    <a:pt x="398" y="757"/>
                  </a:lnTo>
                  <a:lnTo>
                    <a:pt x="394" y="754"/>
                  </a:lnTo>
                  <a:lnTo>
                    <a:pt x="386" y="759"/>
                  </a:lnTo>
                  <a:lnTo>
                    <a:pt x="376" y="754"/>
                  </a:lnTo>
                  <a:lnTo>
                    <a:pt x="371" y="749"/>
                  </a:lnTo>
                  <a:lnTo>
                    <a:pt x="367" y="757"/>
                  </a:lnTo>
                  <a:lnTo>
                    <a:pt x="337" y="756"/>
                  </a:lnTo>
                  <a:lnTo>
                    <a:pt x="332" y="765"/>
                  </a:lnTo>
                  <a:lnTo>
                    <a:pt x="320" y="764"/>
                  </a:lnTo>
                  <a:lnTo>
                    <a:pt x="313" y="770"/>
                  </a:lnTo>
                  <a:lnTo>
                    <a:pt x="291" y="776"/>
                  </a:lnTo>
                  <a:lnTo>
                    <a:pt x="284" y="767"/>
                  </a:lnTo>
                  <a:lnTo>
                    <a:pt x="279" y="771"/>
                  </a:lnTo>
                  <a:lnTo>
                    <a:pt x="271" y="763"/>
                  </a:lnTo>
                  <a:lnTo>
                    <a:pt x="266" y="764"/>
                  </a:lnTo>
                  <a:lnTo>
                    <a:pt x="258" y="758"/>
                  </a:lnTo>
                  <a:lnTo>
                    <a:pt x="254" y="762"/>
                  </a:lnTo>
                  <a:lnTo>
                    <a:pt x="258" y="767"/>
                  </a:lnTo>
                  <a:lnTo>
                    <a:pt x="236" y="782"/>
                  </a:lnTo>
                  <a:lnTo>
                    <a:pt x="234" y="774"/>
                  </a:lnTo>
                  <a:lnTo>
                    <a:pt x="227" y="767"/>
                  </a:lnTo>
                  <a:lnTo>
                    <a:pt x="226" y="762"/>
                  </a:lnTo>
                  <a:lnTo>
                    <a:pt x="211" y="759"/>
                  </a:lnTo>
                  <a:lnTo>
                    <a:pt x="208" y="754"/>
                  </a:lnTo>
                  <a:lnTo>
                    <a:pt x="193" y="769"/>
                  </a:lnTo>
                  <a:lnTo>
                    <a:pt x="187" y="761"/>
                  </a:lnTo>
                  <a:lnTo>
                    <a:pt x="177" y="760"/>
                  </a:lnTo>
                  <a:lnTo>
                    <a:pt x="162" y="741"/>
                  </a:lnTo>
                  <a:lnTo>
                    <a:pt x="152" y="738"/>
                  </a:lnTo>
                  <a:lnTo>
                    <a:pt x="140" y="726"/>
                  </a:lnTo>
                  <a:lnTo>
                    <a:pt x="133" y="725"/>
                  </a:lnTo>
                  <a:lnTo>
                    <a:pt x="132" y="730"/>
                  </a:lnTo>
                  <a:lnTo>
                    <a:pt x="124" y="734"/>
                  </a:lnTo>
                  <a:lnTo>
                    <a:pt x="130" y="739"/>
                  </a:lnTo>
                  <a:lnTo>
                    <a:pt x="128" y="744"/>
                  </a:lnTo>
                  <a:lnTo>
                    <a:pt x="107" y="752"/>
                  </a:lnTo>
                  <a:lnTo>
                    <a:pt x="102" y="744"/>
                  </a:lnTo>
                  <a:lnTo>
                    <a:pt x="90" y="750"/>
                  </a:lnTo>
                  <a:lnTo>
                    <a:pt x="81" y="739"/>
                  </a:lnTo>
                  <a:lnTo>
                    <a:pt x="67" y="742"/>
                  </a:lnTo>
                  <a:lnTo>
                    <a:pt x="60" y="714"/>
                  </a:lnTo>
                  <a:lnTo>
                    <a:pt x="72" y="707"/>
                  </a:lnTo>
                  <a:lnTo>
                    <a:pt x="72" y="681"/>
                  </a:lnTo>
                  <a:lnTo>
                    <a:pt x="82" y="674"/>
                  </a:lnTo>
                  <a:lnTo>
                    <a:pt x="81" y="650"/>
                  </a:lnTo>
                  <a:lnTo>
                    <a:pt x="93" y="647"/>
                  </a:lnTo>
                  <a:lnTo>
                    <a:pt x="95" y="643"/>
                  </a:lnTo>
                  <a:lnTo>
                    <a:pt x="89" y="639"/>
                  </a:lnTo>
                  <a:lnTo>
                    <a:pt x="107" y="617"/>
                  </a:lnTo>
                  <a:lnTo>
                    <a:pt x="113" y="620"/>
                  </a:lnTo>
                  <a:lnTo>
                    <a:pt x="119" y="601"/>
                  </a:lnTo>
                  <a:lnTo>
                    <a:pt x="106" y="596"/>
                  </a:lnTo>
                  <a:lnTo>
                    <a:pt x="89" y="596"/>
                  </a:lnTo>
                  <a:lnTo>
                    <a:pt x="75" y="584"/>
                  </a:lnTo>
                  <a:lnTo>
                    <a:pt x="68" y="587"/>
                  </a:lnTo>
                  <a:lnTo>
                    <a:pt x="62" y="581"/>
                  </a:lnTo>
                  <a:lnTo>
                    <a:pt x="52" y="583"/>
                  </a:lnTo>
                  <a:lnTo>
                    <a:pt x="43" y="575"/>
                  </a:lnTo>
                  <a:lnTo>
                    <a:pt x="37" y="577"/>
                  </a:lnTo>
                  <a:lnTo>
                    <a:pt x="30" y="560"/>
                  </a:lnTo>
                  <a:lnTo>
                    <a:pt x="18" y="551"/>
                  </a:lnTo>
                  <a:lnTo>
                    <a:pt x="18" y="542"/>
                  </a:lnTo>
                  <a:lnTo>
                    <a:pt x="11" y="537"/>
                  </a:lnTo>
                  <a:lnTo>
                    <a:pt x="11" y="531"/>
                  </a:lnTo>
                  <a:lnTo>
                    <a:pt x="23" y="516"/>
                  </a:lnTo>
                  <a:lnTo>
                    <a:pt x="23" y="509"/>
                  </a:lnTo>
                  <a:lnTo>
                    <a:pt x="17" y="498"/>
                  </a:lnTo>
                  <a:lnTo>
                    <a:pt x="2" y="487"/>
                  </a:lnTo>
                  <a:lnTo>
                    <a:pt x="0" y="468"/>
                  </a:lnTo>
                  <a:lnTo>
                    <a:pt x="19" y="450"/>
                  </a:lnTo>
                  <a:lnTo>
                    <a:pt x="19" y="440"/>
                  </a:lnTo>
                  <a:lnTo>
                    <a:pt x="13" y="437"/>
                  </a:lnTo>
                  <a:lnTo>
                    <a:pt x="12" y="417"/>
                  </a:lnTo>
                  <a:lnTo>
                    <a:pt x="3" y="413"/>
                  </a:lnTo>
                  <a:lnTo>
                    <a:pt x="1" y="404"/>
                  </a:lnTo>
                  <a:lnTo>
                    <a:pt x="7" y="400"/>
                  </a:lnTo>
                  <a:lnTo>
                    <a:pt x="3" y="392"/>
                  </a:lnTo>
                  <a:lnTo>
                    <a:pt x="4" y="387"/>
                  </a:lnTo>
                  <a:lnTo>
                    <a:pt x="3" y="379"/>
                  </a:lnTo>
                  <a:lnTo>
                    <a:pt x="15" y="370"/>
                  </a:lnTo>
                  <a:lnTo>
                    <a:pt x="11" y="363"/>
                  </a:lnTo>
                  <a:lnTo>
                    <a:pt x="24" y="337"/>
                  </a:lnTo>
                  <a:lnTo>
                    <a:pt x="15" y="326"/>
                  </a:lnTo>
                  <a:lnTo>
                    <a:pt x="10" y="297"/>
                  </a:lnTo>
                </a:path>
              </a:pathLst>
            </a:custGeom>
            <a:solidFill>
              <a:srgbClr val="99CCFF"/>
            </a:solidFill>
            <a:ln w="0">
              <a:solidFill>
                <a:srgbClr val="25221E"/>
              </a:solidFill>
              <a:prstDash val="solid"/>
              <a:round/>
              <a:headEnd/>
              <a:tailEnd/>
            </a:ln>
          </p:spPr>
          <p:txBody>
            <a:bodyPr/>
            <a:lstStyle/>
            <a:p>
              <a:endParaRPr lang="en-US"/>
            </a:p>
          </p:txBody>
        </p:sp>
        <p:sp>
          <p:nvSpPr>
            <p:cNvPr id="9469" name="Freeform 253">
              <a:extLst>
                <a:ext uri="{FF2B5EF4-FFF2-40B4-BE49-F238E27FC236}">
                  <a16:creationId xmlns:a16="http://schemas.microsoft.com/office/drawing/2014/main" id="{0D8C3428-79C7-4F11-A6B4-E80159632059}"/>
                </a:ext>
              </a:extLst>
            </p:cNvPr>
            <p:cNvSpPr>
              <a:spLocks/>
            </p:cNvSpPr>
            <p:nvPr/>
          </p:nvSpPr>
          <p:spPr bwMode="auto">
            <a:xfrm>
              <a:off x="2626" y="1995"/>
              <a:ext cx="569" cy="489"/>
            </a:xfrm>
            <a:custGeom>
              <a:avLst/>
              <a:gdLst>
                <a:gd name="T0" fmla="*/ 5 w 163"/>
                <a:gd name="T1" fmla="*/ 28 h 140"/>
                <a:gd name="T2" fmla="*/ 5 w 163"/>
                <a:gd name="T3" fmla="*/ 17 h 140"/>
                <a:gd name="T4" fmla="*/ 29 w 163"/>
                <a:gd name="T5" fmla="*/ 4 h 140"/>
                <a:gd name="T6" fmla="*/ 38 w 163"/>
                <a:gd name="T7" fmla="*/ 7 h 140"/>
                <a:gd name="T8" fmla="*/ 47 w 163"/>
                <a:gd name="T9" fmla="*/ 0 h 140"/>
                <a:gd name="T10" fmla="*/ 62 w 163"/>
                <a:gd name="T11" fmla="*/ 20 h 140"/>
                <a:gd name="T12" fmla="*/ 77 w 163"/>
                <a:gd name="T13" fmla="*/ 18 h 140"/>
                <a:gd name="T14" fmla="*/ 86 w 163"/>
                <a:gd name="T15" fmla="*/ 24 h 140"/>
                <a:gd name="T16" fmla="*/ 88 w 163"/>
                <a:gd name="T17" fmla="*/ 40 h 140"/>
                <a:gd name="T18" fmla="*/ 117 w 163"/>
                <a:gd name="T19" fmla="*/ 60 h 140"/>
                <a:gd name="T20" fmla="*/ 141 w 163"/>
                <a:gd name="T21" fmla="*/ 65 h 140"/>
                <a:gd name="T22" fmla="*/ 149 w 163"/>
                <a:gd name="T23" fmla="*/ 55 h 140"/>
                <a:gd name="T24" fmla="*/ 161 w 163"/>
                <a:gd name="T25" fmla="*/ 60 h 140"/>
                <a:gd name="T26" fmla="*/ 163 w 163"/>
                <a:gd name="T27" fmla="*/ 76 h 140"/>
                <a:gd name="T28" fmla="*/ 148 w 163"/>
                <a:gd name="T29" fmla="*/ 88 h 140"/>
                <a:gd name="T30" fmla="*/ 141 w 163"/>
                <a:gd name="T31" fmla="*/ 102 h 140"/>
                <a:gd name="T32" fmla="*/ 118 w 163"/>
                <a:gd name="T33" fmla="*/ 118 h 140"/>
                <a:gd name="T34" fmla="*/ 118 w 163"/>
                <a:gd name="T35" fmla="*/ 121 h 140"/>
                <a:gd name="T36" fmla="*/ 86 w 163"/>
                <a:gd name="T37" fmla="*/ 123 h 140"/>
                <a:gd name="T38" fmla="*/ 87 w 163"/>
                <a:gd name="T39" fmla="*/ 118 h 140"/>
                <a:gd name="T40" fmla="*/ 80 w 163"/>
                <a:gd name="T41" fmla="*/ 119 h 140"/>
                <a:gd name="T42" fmla="*/ 78 w 163"/>
                <a:gd name="T43" fmla="*/ 120 h 140"/>
                <a:gd name="T44" fmla="*/ 79 w 163"/>
                <a:gd name="T45" fmla="*/ 138 h 140"/>
                <a:gd name="T46" fmla="*/ 73 w 163"/>
                <a:gd name="T47" fmla="*/ 138 h 140"/>
                <a:gd name="T48" fmla="*/ 71 w 163"/>
                <a:gd name="T49" fmla="*/ 137 h 140"/>
                <a:gd name="T50" fmla="*/ 71 w 163"/>
                <a:gd name="T51" fmla="*/ 135 h 140"/>
                <a:gd name="T52" fmla="*/ 70 w 163"/>
                <a:gd name="T53" fmla="*/ 132 h 140"/>
                <a:gd name="T54" fmla="*/ 67 w 163"/>
                <a:gd name="T55" fmla="*/ 132 h 140"/>
                <a:gd name="T56" fmla="*/ 64 w 163"/>
                <a:gd name="T57" fmla="*/ 133 h 140"/>
                <a:gd name="T58" fmla="*/ 63 w 163"/>
                <a:gd name="T59" fmla="*/ 131 h 140"/>
                <a:gd name="T60" fmla="*/ 58 w 163"/>
                <a:gd name="T61" fmla="*/ 129 h 140"/>
                <a:gd name="T62" fmla="*/ 55 w 163"/>
                <a:gd name="T63" fmla="*/ 140 h 140"/>
                <a:gd name="T64" fmla="*/ 39 w 163"/>
                <a:gd name="T65" fmla="*/ 139 h 140"/>
                <a:gd name="T66" fmla="*/ 42 w 163"/>
                <a:gd name="T67" fmla="*/ 128 h 140"/>
                <a:gd name="T68" fmla="*/ 25 w 163"/>
                <a:gd name="T69" fmla="*/ 117 h 140"/>
                <a:gd name="T70" fmla="*/ 24 w 163"/>
                <a:gd name="T71" fmla="*/ 118 h 140"/>
                <a:gd name="T72" fmla="*/ 21 w 163"/>
                <a:gd name="T73" fmla="*/ 118 h 140"/>
                <a:gd name="T74" fmla="*/ 20 w 163"/>
                <a:gd name="T75" fmla="*/ 117 h 140"/>
                <a:gd name="T76" fmla="*/ 20 w 163"/>
                <a:gd name="T77" fmla="*/ 114 h 140"/>
                <a:gd name="T78" fmla="*/ 22 w 163"/>
                <a:gd name="T79" fmla="*/ 113 h 140"/>
                <a:gd name="T80" fmla="*/ 22 w 163"/>
                <a:gd name="T81" fmla="*/ 112 h 140"/>
                <a:gd name="T82" fmla="*/ 11 w 163"/>
                <a:gd name="T83" fmla="*/ 106 h 140"/>
                <a:gd name="T84" fmla="*/ 11 w 163"/>
                <a:gd name="T85" fmla="*/ 104 h 140"/>
                <a:gd name="T86" fmla="*/ 14 w 163"/>
                <a:gd name="T87" fmla="*/ 98 h 140"/>
                <a:gd name="T88" fmla="*/ 1 w 163"/>
                <a:gd name="T89" fmla="*/ 88 h 140"/>
                <a:gd name="T90" fmla="*/ 0 w 163"/>
                <a:gd name="T91" fmla="*/ 79 h 140"/>
                <a:gd name="T92" fmla="*/ 1 w 163"/>
                <a:gd name="T93" fmla="*/ 78 h 140"/>
                <a:gd name="T94" fmla="*/ 4 w 163"/>
                <a:gd name="T95" fmla="*/ 78 h 140"/>
                <a:gd name="T96" fmla="*/ 7 w 163"/>
                <a:gd name="T97" fmla="*/ 78 h 140"/>
                <a:gd name="T98" fmla="*/ 8 w 163"/>
                <a:gd name="T99" fmla="*/ 76 h 140"/>
                <a:gd name="T100" fmla="*/ 9 w 163"/>
                <a:gd name="T101" fmla="*/ 73 h 140"/>
                <a:gd name="T102" fmla="*/ 8 w 163"/>
                <a:gd name="T103" fmla="*/ 71 h 140"/>
                <a:gd name="T104" fmla="*/ 5 w 163"/>
                <a:gd name="T105" fmla="*/ 72 h 140"/>
                <a:gd name="T106" fmla="*/ 3 w 163"/>
                <a:gd name="T107" fmla="*/ 71 h 140"/>
                <a:gd name="T108" fmla="*/ 10 w 163"/>
                <a:gd name="T109" fmla="*/ 49 h 140"/>
                <a:gd name="T110" fmla="*/ 12 w 163"/>
                <a:gd name="T111" fmla="*/ 47 h 140"/>
                <a:gd name="T112" fmla="*/ 18 w 163"/>
                <a:gd name="T113" fmla="*/ 50 h 140"/>
                <a:gd name="T114" fmla="*/ 20 w 163"/>
                <a:gd name="T115" fmla="*/ 49 h 140"/>
                <a:gd name="T116" fmla="*/ 5 w 163"/>
                <a:gd name="T117" fmla="*/ 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3" h="140">
                  <a:moveTo>
                    <a:pt x="5" y="28"/>
                  </a:moveTo>
                  <a:lnTo>
                    <a:pt x="5" y="17"/>
                  </a:lnTo>
                  <a:lnTo>
                    <a:pt x="29" y="4"/>
                  </a:lnTo>
                  <a:lnTo>
                    <a:pt x="38" y="7"/>
                  </a:lnTo>
                  <a:lnTo>
                    <a:pt x="47" y="0"/>
                  </a:lnTo>
                  <a:lnTo>
                    <a:pt x="62" y="20"/>
                  </a:lnTo>
                  <a:lnTo>
                    <a:pt x="77" y="18"/>
                  </a:lnTo>
                  <a:lnTo>
                    <a:pt x="86" y="24"/>
                  </a:lnTo>
                  <a:lnTo>
                    <a:pt x="88" y="40"/>
                  </a:lnTo>
                  <a:lnTo>
                    <a:pt x="117" y="60"/>
                  </a:lnTo>
                  <a:lnTo>
                    <a:pt x="141" y="65"/>
                  </a:lnTo>
                  <a:lnTo>
                    <a:pt x="149" y="55"/>
                  </a:lnTo>
                  <a:lnTo>
                    <a:pt x="161" y="60"/>
                  </a:lnTo>
                  <a:lnTo>
                    <a:pt x="163" y="76"/>
                  </a:lnTo>
                  <a:lnTo>
                    <a:pt x="148" y="88"/>
                  </a:lnTo>
                  <a:lnTo>
                    <a:pt x="141" y="102"/>
                  </a:lnTo>
                  <a:lnTo>
                    <a:pt x="118" y="118"/>
                  </a:lnTo>
                  <a:lnTo>
                    <a:pt x="118" y="121"/>
                  </a:lnTo>
                  <a:lnTo>
                    <a:pt x="86" y="123"/>
                  </a:lnTo>
                  <a:lnTo>
                    <a:pt x="87" y="118"/>
                  </a:lnTo>
                  <a:lnTo>
                    <a:pt x="80" y="119"/>
                  </a:lnTo>
                  <a:lnTo>
                    <a:pt x="78" y="120"/>
                  </a:lnTo>
                  <a:lnTo>
                    <a:pt x="79" y="138"/>
                  </a:lnTo>
                  <a:lnTo>
                    <a:pt x="73" y="138"/>
                  </a:lnTo>
                  <a:lnTo>
                    <a:pt x="71" y="137"/>
                  </a:lnTo>
                  <a:lnTo>
                    <a:pt x="71" y="135"/>
                  </a:lnTo>
                  <a:lnTo>
                    <a:pt x="70" y="132"/>
                  </a:lnTo>
                  <a:lnTo>
                    <a:pt x="67" y="132"/>
                  </a:lnTo>
                  <a:lnTo>
                    <a:pt x="64" y="133"/>
                  </a:lnTo>
                  <a:lnTo>
                    <a:pt x="63" y="131"/>
                  </a:lnTo>
                  <a:lnTo>
                    <a:pt x="58" y="129"/>
                  </a:lnTo>
                  <a:lnTo>
                    <a:pt x="55" y="140"/>
                  </a:lnTo>
                  <a:lnTo>
                    <a:pt x="39" y="139"/>
                  </a:lnTo>
                  <a:lnTo>
                    <a:pt x="42" y="128"/>
                  </a:lnTo>
                  <a:lnTo>
                    <a:pt x="25" y="117"/>
                  </a:lnTo>
                  <a:lnTo>
                    <a:pt x="24" y="118"/>
                  </a:lnTo>
                  <a:lnTo>
                    <a:pt x="21" y="118"/>
                  </a:lnTo>
                  <a:lnTo>
                    <a:pt x="20" y="117"/>
                  </a:lnTo>
                  <a:lnTo>
                    <a:pt x="20" y="114"/>
                  </a:lnTo>
                  <a:lnTo>
                    <a:pt x="22" y="113"/>
                  </a:lnTo>
                  <a:lnTo>
                    <a:pt x="22" y="112"/>
                  </a:lnTo>
                  <a:lnTo>
                    <a:pt x="11" y="106"/>
                  </a:lnTo>
                  <a:lnTo>
                    <a:pt x="11" y="104"/>
                  </a:lnTo>
                  <a:lnTo>
                    <a:pt x="14" y="98"/>
                  </a:lnTo>
                  <a:lnTo>
                    <a:pt x="1" y="88"/>
                  </a:lnTo>
                  <a:lnTo>
                    <a:pt x="0" y="79"/>
                  </a:lnTo>
                  <a:lnTo>
                    <a:pt x="1" y="78"/>
                  </a:lnTo>
                  <a:lnTo>
                    <a:pt x="4" y="78"/>
                  </a:lnTo>
                  <a:lnTo>
                    <a:pt x="7" y="78"/>
                  </a:lnTo>
                  <a:lnTo>
                    <a:pt x="8" y="76"/>
                  </a:lnTo>
                  <a:lnTo>
                    <a:pt x="9" y="73"/>
                  </a:lnTo>
                  <a:lnTo>
                    <a:pt x="8" y="71"/>
                  </a:lnTo>
                  <a:lnTo>
                    <a:pt x="5" y="72"/>
                  </a:lnTo>
                  <a:lnTo>
                    <a:pt x="3" y="71"/>
                  </a:lnTo>
                  <a:lnTo>
                    <a:pt x="10" y="49"/>
                  </a:lnTo>
                  <a:lnTo>
                    <a:pt x="12" y="47"/>
                  </a:lnTo>
                  <a:lnTo>
                    <a:pt x="18" y="50"/>
                  </a:lnTo>
                  <a:lnTo>
                    <a:pt x="20" y="49"/>
                  </a:lnTo>
                  <a:lnTo>
                    <a:pt x="5" y="28"/>
                  </a:lnTo>
                </a:path>
              </a:pathLst>
            </a:custGeom>
            <a:solidFill>
              <a:srgbClr val="00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70" name="Oval 254">
              <a:extLst>
                <a:ext uri="{FF2B5EF4-FFF2-40B4-BE49-F238E27FC236}">
                  <a16:creationId xmlns:a16="http://schemas.microsoft.com/office/drawing/2014/main" id="{EA875791-47C2-4C3E-A171-B83FB7A24B30}"/>
                </a:ext>
              </a:extLst>
            </p:cNvPr>
            <p:cNvSpPr>
              <a:spLocks noChangeArrowheads="1"/>
            </p:cNvSpPr>
            <p:nvPr/>
          </p:nvSpPr>
          <p:spPr bwMode="auto">
            <a:xfrm>
              <a:off x="2825" y="2201"/>
              <a:ext cx="35" cy="35"/>
            </a:xfrm>
            <a:prstGeom prst="ellipse">
              <a:avLst/>
            </a:prstGeom>
            <a:solidFill>
              <a:srgbClr val="25221E"/>
            </a:solidFill>
            <a:ln w="0">
              <a:solidFill>
                <a:srgbClr val="25221E"/>
              </a:solidFill>
              <a:round/>
              <a:headEnd/>
              <a:tailEnd/>
            </a:ln>
          </p:spPr>
          <p:txBody>
            <a:bodyPr/>
            <a:lstStyle/>
            <a:p>
              <a:endParaRPr lang="en-US"/>
            </a:p>
          </p:txBody>
        </p:sp>
        <p:sp>
          <p:nvSpPr>
            <p:cNvPr id="9471" name="Oval 255">
              <a:extLst>
                <a:ext uri="{FF2B5EF4-FFF2-40B4-BE49-F238E27FC236}">
                  <a16:creationId xmlns:a16="http://schemas.microsoft.com/office/drawing/2014/main" id="{8B8DB8AF-8374-4E37-B513-37898D78B731}"/>
                </a:ext>
              </a:extLst>
            </p:cNvPr>
            <p:cNvSpPr>
              <a:spLocks noChangeArrowheads="1"/>
            </p:cNvSpPr>
            <p:nvPr/>
          </p:nvSpPr>
          <p:spPr bwMode="auto">
            <a:xfrm>
              <a:off x="2877" y="3190"/>
              <a:ext cx="81" cy="80"/>
            </a:xfrm>
            <a:prstGeom prst="ellipse">
              <a:avLst/>
            </a:prstGeom>
            <a:solidFill>
              <a:srgbClr val="25221E"/>
            </a:solidFill>
            <a:ln w="0">
              <a:solidFill>
                <a:srgbClr val="25221E"/>
              </a:solidFill>
              <a:round/>
              <a:headEnd/>
              <a:tailEnd/>
            </a:ln>
          </p:spPr>
          <p:txBody>
            <a:bodyPr/>
            <a:lstStyle/>
            <a:p>
              <a:endParaRPr lang="en-US"/>
            </a:p>
          </p:txBody>
        </p:sp>
        <p:sp>
          <p:nvSpPr>
            <p:cNvPr id="9472" name="Oval 256">
              <a:extLst>
                <a:ext uri="{FF2B5EF4-FFF2-40B4-BE49-F238E27FC236}">
                  <a16:creationId xmlns:a16="http://schemas.microsoft.com/office/drawing/2014/main" id="{F67DC7F1-A124-49D9-9B6D-E644BA1C1747}"/>
                </a:ext>
              </a:extLst>
            </p:cNvPr>
            <p:cNvSpPr>
              <a:spLocks noChangeArrowheads="1"/>
            </p:cNvSpPr>
            <p:nvPr/>
          </p:nvSpPr>
          <p:spPr bwMode="auto">
            <a:xfrm>
              <a:off x="2242" y="2512"/>
              <a:ext cx="80" cy="84"/>
            </a:xfrm>
            <a:prstGeom prst="ellipse">
              <a:avLst/>
            </a:prstGeom>
            <a:solidFill>
              <a:srgbClr val="25221E"/>
            </a:solidFill>
            <a:ln w="0">
              <a:solidFill>
                <a:srgbClr val="25221E"/>
              </a:solidFill>
              <a:round/>
              <a:headEnd/>
              <a:tailEnd/>
            </a:ln>
          </p:spPr>
          <p:txBody>
            <a:bodyPr/>
            <a:lstStyle/>
            <a:p>
              <a:endParaRPr lang="en-US"/>
            </a:p>
          </p:txBody>
        </p:sp>
        <p:sp>
          <p:nvSpPr>
            <p:cNvPr id="9473" name="Oval 257">
              <a:extLst>
                <a:ext uri="{FF2B5EF4-FFF2-40B4-BE49-F238E27FC236}">
                  <a16:creationId xmlns:a16="http://schemas.microsoft.com/office/drawing/2014/main" id="{F85AD76A-6312-492B-A72A-F9E0A80614C1}"/>
                </a:ext>
              </a:extLst>
            </p:cNvPr>
            <p:cNvSpPr>
              <a:spLocks noChangeArrowheads="1"/>
            </p:cNvSpPr>
            <p:nvPr/>
          </p:nvSpPr>
          <p:spPr bwMode="auto">
            <a:xfrm>
              <a:off x="3258" y="1586"/>
              <a:ext cx="80" cy="81"/>
            </a:xfrm>
            <a:prstGeom prst="ellipse">
              <a:avLst/>
            </a:prstGeom>
            <a:solidFill>
              <a:srgbClr val="25221E"/>
            </a:solidFill>
            <a:ln w="0">
              <a:solidFill>
                <a:srgbClr val="25221E"/>
              </a:solidFill>
              <a:round/>
              <a:headEnd/>
              <a:tailEnd/>
            </a:ln>
          </p:spPr>
          <p:txBody>
            <a:bodyPr/>
            <a:lstStyle/>
            <a:p>
              <a:endParaRPr lang="en-US"/>
            </a:p>
          </p:txBody>
        </p:sp>
        <p:sp>
          <p:nvSpPr>
            <p:cNvPr id="9474" name="Oval 258">
              <a:extLst>
                <a:ext uri="{FF2B5EF4-FFF2-40B4-BE49-F238E27FC236}">
                  <a16:creationId xmlns:a16="http://schemas.microsoft.com/office/drawing/2014/main" id="{A0307F02-908E-4122-BFF1-E5361D6DCC96}"/>
                </a:ext>
              </a:extLst>
            </p:cNvPr>
            <p:cNvSpPr>
              <a:spLocks noChangeArrowheads="1"/>
            </p:cNvSpPr>
            <p:nvPr/>
          </p:nvSpPr>
          <p:spPr bwMode="auto">
            <a:xfrm>
              <a:off x="2615" y="1255"/>
              <a:ext cx="84" cy="80"/>
            </a:xfrm>
            <a:prstGeom prst="ellipse">
              <a:avLst/>
            </a:prstGeom>
            <a:solidFill>
              <a:srgbClr val="25221E"/>
            </a:solidFill>
            <a:ln w="0">
              <a:solidFill>
                <a:srgbClr val="25221E"/>
              </a:solidFill>
              <a:round/>
              <a:headEnd/>
              <a:tailEnd/>
            </a:ln>
          </p:spPr>
          <p:txBody>
            <a:bodyPr/>
            <a:lstStyle/>
            <a:p>
              <a:endParaRPr lang="en-US"/>
            </a:p>
          </p:txBody>
        </p:sp>
        <p:sp>
          <p:nvSpPr>
            <p:cNvPr id="9475" name="Rectangle 259">
              <a:extLst>
                <a:ext uri="{FF2B5EF4-FFF2-40B4-BE49-F238E27FC236}">
                  <a16:creationId xmlns:a16="http://schemas.microsoft.com/office/drawing/2014/main" id="{BEA15770-AC20-4758-966F-3D4160C16C0C}"/>
                </a:ext>
              </a:extLst>
            </p:cNvPr>
            <p:cNvSpPr>
              <a:spLocks noChangeArrowheads="1"/>
            </p:cNvSpPr>
            <p:nvPr/>
          </p:nvSpPr>
          <p:spPr bwMode="auto">
            <a:xfrm>
              <a:off x="2759" y="2138"/>
              <a:ext cx="153"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700" b="1">
                  <a:solidFill>
                    <a:srgbClr val="25221E"/>
                  </a:solidFill>
                </a:rPr>
                <a:t>Erfurt</a:t>
              </a:r>
              <a:endParaRPr lang="de-DE" altLang="en-US" b="1" i="1"/>
            </a:p>
          </p:txBody>
        </p:sp>
        <p:sp>
          <p:nvSpPr>
            <p:cNvPr id="9476" name="Rectangle 260">
              <a:extLst>
                <a:ext uri="{FF2B5EF4-FFF2-40B4-BE49-F238E27FC236}">
                  <a16:creationId xmlns:a16="http://schemas.microsoft.com/office/drawing/2014/main" id="{96872F7D-A901-4E00-9C0A-859224BE2F7F}"/>
                </a:ext>
              </a:extLst>
            </p:cNvPr>
            <p:cNvSpPr>
              <a:spLocks noChangeArrowheads="1"/>
            </p:cNvSpPr>
            <p:nvPr/>
          </p:nvSpPr>
          <p:spPr bwMode="auto">
            <a:xfrm>
              <a:off x="3208" y="1526"/>
              <a:ext cx="15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700" b="1">
                  <a:solidFill>
                    <a:srgbClr val="25221E"/>
                  </a:solidFill>
                </a:rPr>
                <a:t>Berlin</a:t>
              </a:r>
              <a:endParaRPr lang="de-DE" altLang="en-US" b="1" i="1"/>
            </a:p>
          </p:txBody>
        </p:sp>
        <p:sp>
          <p:nvSpPr>
            <p:cNvPr id="9477" name="Rectangle 261">
              <a:extLst>
                <a:ext uri="{FF2B5EF4-FFF2-40B4-BE49-F238E27FC236}">
                  <a16:creationId xmlns:a16="http://schemas.microsoft.com/office/drawing/2014/main" id="{C53C3450-23FF-4CD2-9F49-4B97D48C8B8C}"/>
                </a:ext>
              </a:extLst>
            </p:cNvPr>
            <p:cNvSpPr>
              <a:spLocks noChangeArrowheads="1"/>
            </p:cNvSpPr>
            <p:nvPr/>
          </p:nvSpPr>
          <p:spPr bwMode="auto">
            <a:xfrm>
              <a:off x="2535" y="1179"/>
              <a:ext cx="245"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700" b="1">
                  <a:solidFill>
                    <a:srgbClr val="25221E"/>
                  </a:solidFill>
                </a:rPr>
                <a:t>Hamburg</a:t>
              </a:r>
              <a:endParaRPr lang="de-DE" altLang="en-US" b="1" i="1"/>
            </a:p>
          </p:txBody>
        </p:sp>
        <p:sp>
          <p:nvSpPr>
            <p:cNvPr id="9478" name="Rectangle 262">
              <a:extLst>
                <a:ext uri="{FF2B5EF4-FFF2-40B4-BE49-F238E27FC236}">
                  <a16:creationId xmlns:a16="http://schemas.microsoft.com/office/drawing/2014/main" id="{4817D546-89C6-4658-B396-A8A23F8F901C}"/>
                </a:ext>
              </a:extLst>
            </p:cNvPr>
            <p:cNvSpPr>
              <a:spLocks noChangeArrowheads="1"/>
            </p:cNvSpPr>
            <p:nvPr/>
          </p:nvSpPr>
          <p:spPr bwMode="auto">
            <a:xfrm>
              <a:off x="2783" y="3115"/>
              <a:ext cx="196"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700" b="1">
                  <a:solidFill>
                    <a:srgbClr val="25221E"/>
                  </a:solidFill>
                </a:rPr>
                <a:t>Munich</a:t>
              </a:r>
              <a:endParaRPr lang="de-DE" altLang="en-US" b="1" i="1"/>
            </a:p>
          </p:txBody>
        </p:sp>
        <p:sp>
          <p:nvSpPr>
            <p:cNvPr id="9479" name="Rectangle 263">
              <a:extLst>
                <a:ext uri="{FF2B5EF4-FFF2-40B4-BE49-F238E27FC236}">
                  <a16:creationId xmlns:a16="http://schemas.microsoft.com/office/drawing/2014/main" id="{CAB2155E-F9FB-4D18-A711-D8639055C253}"/>
                </a:ext>
              </a:extLst>
            </p:cNvPr>
            <p:cNvSpPr>
              <a:spLocks noChangeArrowheads="1"/>
            </p:cNvSpPr>
            <p:nvPr/>
          </p:nvSpPr>
          <p:spPr bwMode="auto">
            <a:xfrm>
              <a:off x="2103" y="2434"/>
              <a:ext cx="390"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700" b="1">
                  <a:solidFill>
                    <a:srgbClr val="25221E"/>
                  </a:solidFill>
                </a:rPr>
                <a:t>Frankfurt/Main</a:t>
              </a:r>
              <a:endParaRPr lang="de-DE" altLang="en-US" b="1" i="1"/>
            </a:p>
          </p:txBody>
        </p:sp>
        <p:sp>
          <p:nvSpPr>
            <p:cNvPr id="9480" name="Freeform 264">
              <a:extLst>
                <a:ext uri="{FF2B5EF4-FFF2-40B4-BE49-F238E27FC236}">
                  <a16:creationId xmlns:a16="http://schemas.microsoft.com/office/drawing/2014/main" id="{8D21CBCD-21D2-4B00-A452-70F57C9D9130}"/>
                </a:ext>
              </a:extLst>
            </p:cNvPr>
            <p:cNvSpPr>
              <a:spLocks/>
            </p:cNvSpPr>
            <p:nvPr/>
          </p:nvSpPr>
          <p:spPr bwMode="auto">
            <a:xfrm>
              <a:off x="2954" y="2114"/>
              <a:ext cx="94" cy="105"/>
            </a:xfrm>
            <a:custGeom>
              <a:avLst/>
              <a:gdLst>
                <a:gd name="T0" fmla="*/ 0 w 94"/>
                <a:gd name="T1" fmla="*/ 105 h 105"/>
                <a:gd name="T2" fmla="*/ 4 w 94"/>
                <a:gd name="T3" fmla="*/ 105 h 105"/>
                <a:gd name="T4" fmla="*/ 94 w 94"/>
                <a:gd name="T5" fmla="*/ 3 h 105"/>
                <a:gd name="T6" fmla="*/ 91 w 94"/>
                <a:gd name="T7" fmla="*/ 0 h 105"/>
                <a:gd name="T8" fmla="*/ 0 w 94"/>
                <a:gd name="T9" fmla="*/ 101 h 105"/>
                <a:gd name="T10" fmla="*/ 0 w 94"/>
                <a:gd name="T11" fmla="*/ 105 h 105"/>
                <a:gd name="T12" fmla="*/ 0 w 94"/>
                <a:gd name="T13" fmla="*/ 105 h 105"/>
                <a:gd name="T14" fmla="*/ 0 w 94"/>
                <a:gd name="T15" fmla="*/ 105 h 105"/>
                <a:gd name="T16" fmla="*/ 4 w 94"/>
                <a:gd name="T17" fmla="*/ 105 h 105"/>
                <a:gd name="T18" fmla="*/ 0 w 94"/>
                <a:gd name="T19"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05">
                  <a:moveTo>
                    <a:pt x="0" y="105"/>
                  </a:moveTo>
                  <a:lnTo>
                    <a:pt x="4" y="105"/>
                  </a:lnTo>
                  <a:lnTo>
                    <a:pt x="94" y="3"/>
                  </a:lnTo>
                  <a:lnTo>
                    <a:pt x="91" y="0"/>
                  </a:lnTo>
                  <a:lnTo>
                    <a:pt x="0" y="101"/>
                  </a:lnTo>
                  <a:lnTo>
                    <a:pt x="0" y="105"/>
                  </a:lnTo>
                  <a:lnTo>
                    <a:pt x="0" y="105"/>
                  </a:lnTo>
                  <a:lnTo>
                    <a:pt x="0" y="105"/>
                  </a:lnTo>
                  <a:lnTo>
                    <a:pt x="4" y="105"/>
                  </a:lnTo>
                  <a:lnTo>
                    <a:pt x="0" y="105"/>
                  </a:lnTo>
                  <a:close/>
                </a:path>
              </a:pathLst>
            </a:custGeom>
            <a:solidFill>
              <a:srgbClr val="2522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481" name="Rectangle 265">
              <a:extLst>
                <a:ext uri="{FF2B5EF4-FFF2-40B4-BE49-F238E27FC236}">
                  <a16:creationId xmlns:a16="http://schemas.microsoft.com/office/drawing/2014/main" id="{B6E35303-8877-4DBA-B1C2-C71621E5F748}"/>
                </a:ext>
              </a:extLst>
            </p:cNvPr>
            <p:cNvSpPr>
              <a:spLocks noChangeArrowheads="1"/>
            </p:cNvSpPr>
            <p:nvPr/>
          </p:nvSpPr>
          <p:spPr bwMode="auto">
            <a:xfrm>
              <a:off x="2853" y="2215"/>
              <a:ext cx="101" cy="4"/>
            </a:xfrm>
            <a:prstGeom prst="rect">
              <a:avLst/>
            </a:prstGeom>
            <a:solidFill>
              <a:srgbClr val="25221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9482" name="Picture 266" descr="CiS-Signet_Kompakt_Color_1200dpi transparent">
              <a:extLst>
                <a:ext uri="{FF2B5EF4-FFF2-40B4-BE49-F238E27FC236}">
                  <a16:creationId xmlns:a16="http://schemas.microsoft.com/office/drawing/2014/main" id="{4E8BE645-C3E5-4417-A70F-3172091487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0" y="1869"/>
              <a:ext cx="272" cy="24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6DD869E-0DA5-4548-85A6-291DB24F79E1}"/>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33795" name="Line 20">
            <a:extLst>
              <a:ext uri="{FF2B5EF4-FFF2-40B4-BE49-F238E27FC236}">
                <a16:creationId xmlns:a16="http://schemas.microsoft.com/office/drawing/2014/main" id="{DF6C1893-F9A2-45A0-B3B0-92D0FCF9ECBA}"/>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33796" name="Rectangle 25">
            <a:extLst>
              <a:ext uri="{FF2B5EF4-FFF2-40B4-BE49-F238E27FC236}">
                <a16:creationId xmlns:a16="http://schemas.microsoft.com/office/drawing/2014/main" id="{537CF0FE-BDF8-42AC-8619-5B3BD1B5A28E}"/>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33797" name="Rectangle 43">
            <a:extLst>
              <a:ext uri="{FF2B5EF4-FFF2-40B4-BE49-F238E27FC236}">
                <a16:creationId xmlns:a16="http://schemas.microsoft.com/office/drawing/2014/main" id="{7CED999F-6C0A-4BAA-B6BB-15F8179DA5BD}"/>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Multi guard ring</a:t>
            </a:r>
          </a:p>
        </p:txBody>
      </p:sp>
      <p:pic>
        <p:nvPicPr>
          <p:cNvPr id="33798" name="Picture 6">
            <a:extLst>
              <a:ext uri="{FF2B5EF4-FFF2-40B4-BE49-F238E27FC236}">
                <a16:creationId xmlns:a16="http://schemas.microsoft.com/office/drawing/2014/main" id="{EBD59CB2-71FA-4B10-BFA0-11CCE085A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61695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33800" name="Text Box 8">
            <a:extLst>
              <a:ext uri="{FF2B5EF4-FFF2-40B4-BE49-F238E27FC236}">
                <a16:creationId xmlns:a16="http://schemas.microsoft.com/office/drawing/2014/main" id="{6DE36A98-5CC8-4C6A-B78D-7EDDA7C29CA0}"/>
              </a:ext>
            </a:extLst>
          </p:cNvPr>
          <p:cNvSpPr txBox="1">
            <a:spLocks noChangeArrowheads="1"/>
          </p:cNvSpPr>
          <p:nvPr/>
        </p:nvSpPr>
        <p:spPr bwMode="auto">
          <a:xfrm>
            <a:off x="381000" y="6324600"/>
            <a:ext cx="7702004" cy="6463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en-US" sz="1800" dirty="0"/>
              <a:t>The guard ring  with 15 rings has a smaller peak in the electric field</a:t>
            </a:r>
          </a:p>
          <a:p>
            <a:r>
              <a:rPr lang="en-US" altLang="en-US" sz="1800" dirty="0"/>
              <a:t>Highly mesh dependent. </a:t>
            </a:r>
          </a:p>
        </p:txBody>
      </p:sp>
      <p:sp>
        <p:nvSpPr>
          <p:cNvPr id="56336" name="Rectangle 1040">
            <a:extLst>
              <a:ext uri="{FF2B5EF4-FFF2-40B4-BE49-F238E27FC236}">
                <a16:creationId xmlns:a16="http://schemas.microsoft.com/office/drawing/2014/main" id="{B3C2AF17-E8A9-4687-ABEA-31AED9D6ECAC}"/>
              </a:ext>
            </a:extLst>
          </p:cNvPr>
          <p:cNvSpPr>
            <a:spLocks noChangeArrowheads="1"/>
          </p:cNvSpPr>
          <p:nvPr/>
        </p:nvSpPr>
        <p:spPr bwMode="auto">
          <a:xfrm>
            <a:off x="152400" y="1066800"/>
            <a:ext cx="1013460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zh-CN" sz="1800" dirty="0">
                <a:cs typeface="Times New Roman" panose="02020603050405020304" pitchFamily="18" charset="0"/>
              </a:rPr>
              <a:t>The electric field distribution of 1000V for 10 rings and 15 rings guard ring structures </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6DD869E-0DA5-4548-85A6-291DB24F79E1}"/>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33795" name="Line 20">
            <a:extLst>
              <a:ext uri="{FF2B5EF4-FFF2-40B4-BE49-F238E27FC236}">
                <a16:creationId xmlns:a16="http://schemas.microsoft.com/office/drawing/2014/main" id="{DF6C1893-F9A2-45A0-B3B0-92D0FCF9ECBA}"/>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33796" name="Rectangle 25">
            <a:extLst>
              <a:ext uri="{FF2B5EF4-FFF2-40B4-BE49-F238E27FC236}">
                <a16:creationId xmlns:a16="http://schemas.microsoft.com/office/drawing/2014/main" id="{537CF0FE-BDF8-42AC-8619-5B3BD1B5A28E}"/>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33797" name="Rectangle 43">
            <a:extLst>
              <a:ext uri="{FF2B5EF4-FFF2-40B4-BE49-F238E27FC236}">
                <a16:creationId xmlns:a16="http://schemas.microsoft.com/office/drawing/2014/main" id="{7CED999F-6C0A-4BAA-B6BB-15F8179DA5BD}"/>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The effect of border implant</a:t>
            </a:r>
          </a:p>
        </p:txBody>
      </p:sp>
      <p:sp>
        <p:nvSpPr>
          <p:cNvPr id="56336" name="Rectangle 1040">
            <a:extLst>
              <a:ext uri="{FF2B5EF4-FFF2-40B4-BE49-F238E27FC236}">
                <a16:creationId xmlns:a16="http://schemas.microsoft.com/office/drawing/2014/main" id="{B3C2AF17-E8A9-4687-ABEA-31AED9D6ECAC}"/>
              </a:ext>
            </a:extLst>
          </p:cNvPr>
          <p:cNvSpPr>
            <a:spLocks noChangeArrowheads="1"/>
          </p:cNvSpPr>
          <p:nvPr/>
        </p:nvSpPr>
        <p:spPr bwMode="auto">
          <a:xfrm>
            <a:off x="152400" y="1066800"/>
            <a:ext cx="1013460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zh-CN" sz="1800" dirty="0">
                <a:cs typeface="Times New Roman" panose="02020603050405020304" pitchFamily="18" charset="0"/>
              </a:rPr>
              <a:t>We simulate structures of 200µ and 500µ thick with 4 guard rings plus different border implants  </a:t>
            </a:r>
          </a:p>
        </p:txBody>
      </p:sp>
      <p:pic>
        <p:nvPicPr>
          <p:cNvPr id="9" name="Grafik 8">
            <a:extLst>
              <a:ext uri="{FF2B5EF4-FFF2-40B4-BE49-F238E27FC236}">
                <a16:creationId xmlns:a16="http://schemas.microsoft.com/office/drawing/2014/main" id="{89A73051-493D-4589-8E97-66DA59844D32}"/>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0" y="3937129"/>
            <a:ext cx="10080000" cy="2756250"/>
          </a:xfrm>
          <a:prstGeom prst="rect">
            <a:avLst/>
          </a:prstGeom>
        </p:spPr>
      </p:pic>
      <p:sp>
        <p:nvSpPr>
          <p:cNvPr id="10" name="Textfeld 9">
            <a:extLst>
              <a:ext uri="{FF2B5EF4-FFF2-40B4-BE49-F238E27FC236}">
                <a16:creationId xmlns:a16="http://schemas.microsoft.com/office/drawing/2014/main" id="{44F87297-1342-4AF9-9870-567E81D4F9F7}"/>
              </a:ext>
            </a:extLst>
          </p:cNvPr>
          <p:cNvSpPr txBox="1"/>
          <p:nvPr/>
        </p:nvSpPr>
        <p:spPr>
          <a:xfrm>
            <a:off x="284180" y="3658101"/>
            <a:ext cx="1120820" cy="338554"/>
          </a:xfrm>
          <a:prstGeom prst="rect">
            <a:avLst/>
          </a:prstGeom>
          <a:noFill/>
        </p:spPr>
        <p:txBody>
          <a:bodyPr wrap="none" rtlCol="0">
            <a:spAutoFit/>
          </a:bodyPr>
          <a:lstStyle/>
          <a:p>
            <a:r>
              <a:rPr lang="de-DE" sz="1600" dirty="0" err="1"/>
              <a:t>Structures</a:t>
            </a:r>
            <a:endParaRPr lang="de-DE" sz="1600" dirty="0"/>
          </a:p>
        </p:txBody>
      </p:sp>
      <p:sp>
        <p:nvSpPr>
          <p:cNvPr id="11" name="Textfeld 10">
            <a:extLst>
              <a:ext uri="{FF2B5EF4-FFF2-40B4-BE49-F238E27FC236}">
                <a16:creationId xmlns:a16="http://schemas.microsoft.com/office/drawing/2014/main" id="{BC697814-9286-473B-8924-ED9E16A04D60}"/>
              </a:ext>
            </a:extLst>
          </p:cNvPr>
          <p:cNvSpPr txBox="1"/>
          <p:nvPr/>
        </p:nvSpPr>
        <p:spPr>
          <a:xfrm>
            <a:off x="284765" y="6688169"/>
            <a:ext cx="1983235" cy="338554"/>
          </a:xfrm>
          <a:prstGeom prst="rect">
            <a:avLst/>
          </a:prstGeom>
          <a:noFill/>
        </p:spPr>
        <p:txBody>
          <a:bodyPr wrap="none" rtlCol="0">
            <a:spAutoFit/>
          </a:bodyPr>
          <a:lstStyle/>
          <a:p>
            <a:r>
              <a:rPr lang="de-DE" sz="1600" dirty="0"/>
              <a:t>E-Field </a:t>
            </a:r>
            <a:r>
              <a:rPr lang="de-DE" sz="1600" dirty="0" err="1"/>
              <a:t>distributions</a:t>
            </a:r>
            <a:endParaRPr lang="de-DE" sz="1600" dirty="0"/>
          </a:p>
        </p:txBody>
      </p:sp>
      <p:pic>
        <p:nvPicPr>
          <p:cNvPr id="7" name="Grafik 6">
            <a:extLst>
              <a:ext uri="{FF2B5EF4-FFF2-40B4-BE49-F238E27FC236}">
                <a16:creationId xmlns:a16="http://schemas.microsoft.com/office/drawing/2014/main" id="{031269D3-3A94-4DF0-A2B1-5E656DD07F7E}"/>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0" y="972319"/>
            <a:ext cx="10080000" cy="2756250"/>
          </a:xfrm>
          <a:prstGeom prst="rect">
            <a:avLst/>
          </a:prstGeom>
        </p:spPr>
      </p:pic>
    </p:spTree>
    <p:extLst>
      <p:ext uri="{BB962C8B-B14F-4D97-AF65-F5344CB8AC3E}">
        <p14:creationId xmlns:p14="http://schemas.microsoft.com/office/powerpoint/2010/main" val="258956393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6DD869E-0DA5-4548-85A6-291DB24F79E1}"/>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33795" name="Line 20">
            <a:extLst>
              <a:ext uri="{FF2B5EF4-FFF2-40B4-BE49-F238E27FC236}">
                <a16:creationId xmlns:a16="http://schemas.microsoft.com/office/drawing/2014/main" id="{DF6C1893-F9A2-45A0-B3B0-92D0FCF9ECBA}"/>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33796" name="Rectangle 25">
            <a:extLst>
              <a:ext uri="{FF2B5EF4-FFF2-40B4-BE49-F238E27FC236}">
                <a16:creationId xmlns:a16="http://schemas.microsoft.com/office/drawing/2014/main" id="{537CF0FE-BDF8-42AC-8619-5B3BD1B5A28E}"/>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33797" name="Rectangle 43">
            <a:extLst>
              <a:ext uri="{FF2B5EF4-FFF2-40B4-BE49-F238E27FC236}">
                <a16:creationId xmlns:a16="http://schemas.microsoft.com/office/drawing/2014/main" id="{7CED999F-6C0A-4BAA-B6BB-15F8179DA5BD}"/>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The effect of border implant</a:t>
            </a:r>
          </a:p>
        </p:txBody>
      </p:sp>
      <p:sp>
        <p:nvSpPr>
          <p:cNvPr id="56336" name="Rectangle 1040">
            <a:extLst>
              <a:ext uri="{FF2B5EF4-FFF2-40B4-BE49-F238E27FC236}">
                <a16:creationId xmlns:a16="http://schemas.microsoft.com/office/drawing/2014/main" id="{B3C2AF17-E8A9-4687-ABEA-31AED9D6ECAC}"/>
              </a:ext>
            </a:extLst>
          </p:cNvPr>
          <p:cNvSpPr>
            <a:spLocks noChangeArrowheads="1"/>
          </p:cNvSpPr>
          <p:nvPr/>
        </p:nvSpPr>
        <p:spPr bwMode="auto">
          <a:xfrm>
            <a:off x="152400" y="1066800"/>
            <a:ext cx="10134600" cy="6463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zh-CN" sz="1800" dirty="0">
                <a:cs typeface="Times New Roman" panose="02020603050405020304" pitchFamily="18" charset="0"/>
              </a:rPr>
              <a:t>We simulate 200µ and 500µ thick structures with 4 guard rings, the boundary zone is 1035µ, plus different border implants starting from the chip edge.</a:t>
            </a:r>
          </a:p>
        </p:txBody>
      </p:sp>
      <p:graphicFrame>
        <p:nvGraphicFramePr>
          <p:cNvPr id="13" name="Diagramm 12">
            <a:extLst>
              <a:ext uri="{FF2B5EF4-FFF2-40B4-BE49-F238E27FC236}">
                <a16:creationId xmlns:a16="http://schemas.microsoft.com/office/drawing/2014/main" id="{AD6F3D87-78AE-4BFA-8A48-D82FE0B6C860}"/>
              </a:ext>
            </a:extLst>
          </p:cNvPr>
          <p:cNvGraphicFramePr>
            <a:graphicFrameLocks/>
          </p:cNvGraphicFramePr>
          <p:nvPr/>
        </p:nvGraphicFramePr>
        <p:xfrm>
          <a:off x="786606" y="2447131"/>
          <a:ext cx="4586288" cy="26622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 13">
            <a:extLst>
              <a:ext uri="{FF2B5EF4-FFF2-40B4-BE49-F238E27FC236}">
                <a16:creationId xmlns:a16="http://schemas.microsoft.com/office/drawing/2014/main" id="{CCC2C8FB-040C-453B-9BAC-A165FC12B8B4}"/>
              </a:ext>
            </a:extLst>
          </p:cNvPr>
          <p:cNvGraphicFramePr>
            <a:graphicFrameLocks/>
          </p:cNvGraphicFramePr>
          <p:nvPr/>
        </p:nvGraphicFramePr>
        <p:xfrm>
          <a:off x="5353844" y="2442369"/>
          <a:ext cx="4552950" cy="2676525"/>
        </p:xfrm>
        <a:graphic>
          <a:graphicData uri="http://schemas.openxmlformats.org/drawingml/2006/chart">
            <c:chart xmlns:c="http://schemas.openxmlformats.org/drawingml/2006/chart" xmlns:r="http://schemas.openxmlformats.org/officeDocument/2006/relationships" r:id="rId4"/>
          </a:graphicData>
        </a:graphic>
      </p:graphicFrame>
      <p:sp>
        <p:nvSpPr>
          <p:cNvPr id="4" name="Rechteck 3">
            <a:extLst>
              <a:ext uri="{FF2B5EF4-FFF2-40B4-BE49-F238E27FC236}">
                <a16:creationId xmlns:a16="http://schemas.microsoft.com/office/drawing/2014/main" id="{2163A304-2409-4387-9D5C-1250F7742DB5}"/>
              </a:ext>
            </a:extLst>
          </p:cNvPr>
          <p:cNvSpPr/>
          <p:nvPr/>
        </p:nvSpPr>
        <p:spPr>
          <a:xfrm>
            <a:off x="419293" y="5529728"/>
            <a:ext cx="9220515" cy="646331"/>
          </a:xfrm>
          <a:prstGeom prst="rect">
            <a:avLst/>
          </a:prstGeom>
        </p:spPr>
        <p:txBody>
          <a:bodyPr wrap="square">
            <a:spAutoFit/>
          </a:bodyPr>
          <a:lstStyle/>
          <a:p>
            <a:pPr>
              <a:spcAft>
                <a:spcPts val="0"/>
              </a:spcAft>
            </a:pPr>
            <a:r>
              <a:rPr lang="en-US" sz="1800" dirty="0">
                <a:latin typeface="Times New Roman" panose="02020603050405020304" pitchFamily="18" charset="0"/>
                <a:ea typeface="Times New Roman" panose="02020603050405020304" pitchFamily="18" charset="0"/>
              </a:rPr>
              <a:t>For smaller distance the dark current is smaller but the maximum of electric field is higher.</a:t>
            </a:r>
            <a:endParaRPr lang="de-DE" sz="1800" dirty="0">
              <a:latin typeface="Times New Roman" panose="02020603050405020304" pitchFamily="18" charset="0"/>
              <a:ea typeface="Times New Roman" panose="02020603050405020304" pitchFamily="18" charset="0"/>
            </a:endParaRPr>
          </a:p>
          <a:p>
            <a:pPr>
              <a:spcAft>
                <a:spcPts val="0"/>
              </a:spcAft>
            </a:pPr>
            <a:r>
              <a:rPr lang="en-US" sz="1800" dirty="0">
                <a:latin typeface="Times New Roman" panose="02020603050405020304" pitchFamily="18" charset="0"/>
                <a:ea typeface="Times New Roman" panose="02020603050405020304" pitchFamily="18" charset="0"/>
              </a:rPr>
              <a:t>Therefor a compromise must be found for the sensor design.</a:t>
            </a:r>
            <a:endParaRPr lang="de-DE"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064984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6DD869E-0DA5-4548-85A6-291DB24F79E1}"/>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33795" name="Line 20">
            <a:extLst>
              <a:ext uri="{FF2B5EF4-FFF2-40B4-BE49-F238E27FC236}">
                <a16:creationId xmlns:a16="http://schemas.microsoft.com/office/drawing/2014/main" id="{DF6C1893-F9A2-45A0-B3B0-92D0FCF9ECBA}"/>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33796" name="Rectangle 25">
            <a:extLst>
              <a:ext uri="{FF2B5EF4-FFF2-40B4-BE49-F238E27FC236}">
                <a16:creationId xmlns:a16="http://schemas.microsoft.com/office/drawing/2014/main" id="{537CF0FE-BDF8-42AC-8619-5B3BD1B5A28E}"/>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33797" name="Rectangle 43">
            <a:extLst>
              <a:ext uri="{FF2B5EF4-FFF2-40B4-BE49-F238E27FC236}">
                <a16:creationId xmlns:a16="http://schemas.microsoft.com/office/drawing/2014/main" id="{7CED999F-6C0A-4BAA-B6BB-15F8179DA5BD}"/>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de-DE" sz="2200" dirty="0">
                <a:solidFill>
                  <a:srgbClr val="009EE0"/>
                </a:solidFill>
                <a:latin typeface="Verdana" panose="020B0604030504040204" pitchFamily="34" charset="0"/>
              </a:rPr>
              <a:t>Inter strip capacitance</a:t>
            </a:r>
          </a:p>
        </p:txBody>
      </p:sp>
      <p:sp>
        <p:nvSpPr>
          <p:cNvPr id="9" name="Text Box 1030">
            <a:extLst>
              <a:ext uri="{FF2B5EF4-FFF2-40B4-BE49-F238E27FC236}">
                <a16:creationId xmlns:a16="http://schemas.microsoft.com/office/drawing/2014/main" id="{290565BC-86D4-43B5-91B1-B00785661271}"/>
              </a:ext>
            </a:extLst>
          </p:cNvPr>
          <p:cNvSpPr txBox="1">
            <a:spLocks noChangeArrowheads="1"/>
          </p:cNvSpPr>
          <p:nvPr/>
        </p:nvSpPr>
        <p:spPr bwMode="auto">
          <a:xfrm>
            <a:off x="430213" y="1136650"/>
            <a:ext cx="9725932" cy="6463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GB" altLang="zh-CN" sz="1800" dirty="0"/>
              <a:t>Above full depletion the inter-strip capacitance is the major contributor to amplifier noise.</a:t>
            </a:r>
          </a:p>
          <a:p>
            <a:r>
              <a:rPr lang="en-US" altLang="de-DE" sz="1800" dirty="0"/>
              <a:t>A p-in-n microstrip sensor with AC coupled silicon detector, backside with </a:t>
            </a:r>
            <a:r>
              <a:rPr lang="en-US" altLang="de-DE" sz="1800" dirty="0" err="1"/>
              <a:t>pspray</a:t>
            </a:r>
            <a:r>
              <a:rPr lang="en-US" altLang="de-DE" sz="1800" dirty="0"/>
              <a:t> is simulated.</a:t>
            </a:r>
          </a:p>
        </p:txBody>
      </p:sp>
      <p:pic>
        <p:nvPicPr>
          <p:cNvPr id="10" name="Picture 1031">
            <a:extLst>
              <a:ext uri="{FF2B5EF4-FFF2-40B4-BE49-F238E27FC236}">
                <a16:creationId xmlns:a16="http://schemas.microsoft.com/office/drawing/2014/main" id="{0C136E35-1931-46D7-BCD4-32E03D0FE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4900" y="2260600"/>
            <a:ext cx="5473700" cy="192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32">
            <a:extLst>
              <a:ext uri="{FF2B5EF4-FFF2-40B4-BE49-F238E27FC236}">
                <a16:creationId xmlns:a16="http://schemas.microsoft.com/office/drawing/2014/main" id="{207D5B01-AB73-4F77-AB7C-CA015C9B84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50" y="4348163"/>
            <a:ext cx="4679950" cy="218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33">
            <a:extLst>
              <a:ext uri="{FF2B5EF4-FFF2-40B4-BE49-F238E27FC236}">
                <a16:creationId xmlns:a16="http://schemas.microsoft.com/office/drawing/2014/main" id="{06D74CCF-76D8-4919-821F-6F953F603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8138" y="4348163"/>
            <a:ext cx="4608512" cy="21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034">
            <a:extLst>
              <a:ext uri="{FF2B5EF4-FFF2-40B4-BE49-F238E27FC236}">
                <a16:creationId xmlns:a16="http://schemas.microsoft.com/office/drawing/2014/main" id="{93228C80-CD9D-4417-BF51-039F996C6DDC}"/>
              </a:ext>
            </a:extLst>
          </p:cNvPr>
          <p:cNvSpPr>
            <a:spLocks noChangeArrowheads="1"/>
          </p:cNvSpPr>
          <p:nvPr/>
        </p:nvSpPr>
        <p:spPr bwMode="auto">
          <a:xfrm>
            <a:off x="522288" y="6507441"/>
            <a:ext cx="8109912"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pPr eaLnBrk="0" hangingPunct="0"/>
            <a:r>
              <a:rPr lang="en-GB" altLang="zh-CN" sz="1800" dirty="0"/>
              <a:t>y axis the inter-strip capacitance [F/cm], x axis the metal overlap in [microns].</a:t>
            </a:r>
            <a:r>
              <a:rPr lang="de-DE" altLang="zh-CN" sz="1800" dirty="0"/>
              <a:t> </a:t>
            </a:r>
          </a:p>
        </p:txBody>
      </p:sp>
      <p:pic>
        <p:nvPicPr>
          <p:cNvPr id="16" name="Picture 1035">
            <a:extLst>
              <a:ext uri="{FF2B5EF4-FFF2-40B4-BE49-F238E27FC236}">
                <a16:creationId xmlns:a16="http://schemas.microsoft.com/office/drawing/2014/main" id="{8738B83E-777E-4E77-BB98-C7434615B9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2133600"/>
            <a:ext cx="4392613"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Tree>
    <p:extLst>
      <p:ext uri="{BB962C8B-B14F-4D97-AF65-F5344CB8AC3E}">
        <p14:creationId xmlns:p14="http://schemas.microsoft.com/office/powerpoint/2010/main" val="3279644241"/>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798C48AE-613B-4A5D-9075-9288CC02855E}"/>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58371" name="Line 20">
            <a:extLst>
              <a:ext uri="{FF2B5EF4-FFF2-40B4-BE49-F238E27FC236}">
                <a16:creationId xmlns:a16="http://schemas.microsoft.com/office/drawing/2014/main" id="{9274BAAE-7E8A-4252-9BA0-D3A58F2514A2}"/>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58372" name="Rectangle 25">
            <a:extLst>
              <a:ext uri="{FF2B5EF4-FFF2-40B4-BE49-F238E27FC236}">
                <a16:creationId xmlns:a16="http://schemas.microsoft.com/office/drawing/2014/main" id="{6E85225B-AC3F-4D7D-BC33-C47FFAE609ED}"/>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58373" name="Rectangle 43">
            <a:extLst>
              <a:ext uri="{FF2B5EF4-FFF2-40B4-BE49-F238E27FC236}">
                <a16:creationId xmlns:a16="http://schemas.microsoft.com/office/drawing/2014/main" id="{C3774A66-B897-48A4-A0CC-842B6B9F16F3}"/>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Inter strip capacitance</a:t>
            </a:r>
          </a:p>
        </p:txBody>
      </p:sp>
      <p:pic>
        <p:nvPicPr>
          <p:cNvPr id="58375" name="Picture 1031">
            <a:extLst>
              <a:ext uri="{FF2B5EF4-FFF2-40B4-BE49-F238E27FC236}">
                <a16:creationId xmlns:a16="http://schemas.microsoft.com/office/drawing/2014/main" id="{AE135968-709B-4F2B-A6C8-B86C42F0F0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317625"/>
            <a:ext cx="4318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Picture 1032">
            <a:extLst>
              <a:ext uri="{FF2B5EF4-FFF2-40B4-BE49-F238E27FC236}">
                <a16:creationId xmlns:a16="http://schemas.microsoft.com/office/drawing/2014/main" id="{1F05540C-1C1F-4423-B833-729613EAC5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0850" y="3476625"/>
            <a:ext cx="43180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Picture 1033">
            <a:extLst>
              <a:ext uri="{FF2B5EF4-FFF2-40B4-BE49-F238E27FC236}">
                <a16:creationId xmlns:a16="http://schemas.microsoft.com/office/drawing/2014/main" id="{D731E2C4-29AA-46E4-8454-FDCDF3E0BF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1163" y="3476625"/>
            <a:ext cx="431800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Rectangle 1034">
            <a:extLst>
              <a:ext uri="{FF2B5EF4-FFF2-40B4-BE49-F238E27FC236}">
                <a16:creationId xmlns:a16="http://schemas.microsoft.com/office/drawing/2014/main" id="{02386A9E-67C6-40F4-A5D3-FBD338B3066E}"/>
              </a:ext>
            </a:extLst>
          </p:cNvPr>
          <p:cNvSpPr>
            <a:spLocks noChangeArrowheads="1"/>
          </p:cNvSpPr>
          <p:nvPr/>
        </p:nvSpPr>
        <p:spPr bwMode="auto">
          <a:xfrm>
            <a:off x="196850" y="5633541"/>
            <a:ext cx="9700091" cy="92333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nchor="ctr">
            <a:spAutoFit/>
          </a:bodyPr>
          <a:lstStyle/>
          <a:p>
            <a:r>
              <a:rPr lang="en-GB" sz="1800" dirty="0"/>
              <a:t>The interstrip capacitance is plotted as a function of various geometric parameters to provide </a:t>
            </a:r>
          </a:p>
          <a:p>
            <a:r>
              <a:rPr lang="en-GB" sz="1800" dirty="0"/>
              <a:t>design information.</a:t>
            </a:r>
            <a:endParaRPr lang="de-DE" sz="1800" dirty="0"/>
          </a:p>
          <a:p>
            <a:r>
              <a:rPr lang="en-GB" sz="1800" dirty="0"/>
              <a:t>The interstrip capacitance of the ohmic side is much larger than that of the junction side.</a:t>
            </a:r>
            <a:endParaRPr lang="en-GB" altLang="zh-CN" sz="1800" dirty="0"/>
          </a:p>
        </p:txBody>
      </p:sp>
      <p:graphicFrame>
        <p:nvGraphicFramePr>
          <p:cNvPr id="58379" name="Object 1035">
            <a:extLst>
              <a:ext uri="{FF2B5EF4-FFF2-40B4-BE49-F238E27FC236}">
                <a16:creationId xmlns:a16="http://schemas.microsoft.com/office/drawing/2014/main" id="{C9E90E10-AF23-4893-9A8E-13B4FE171DBF}"/>
              </a:ext>
            </a:extLst>
          </p:cNvPr>
          <p:cNvGraphicFramePr>
            <a:graphicFrameLocks noChangeAspect="1"/>
          </p:cNvGraphicFramePr>
          <p:nvPr/>
        </p:nvGraphicFramePr>
        <p:xfrm>
          <a:off x="450850" y="1317625"/>
          <a:ext cx="4319588" cy="2193925"/>
        </p:xfrm>
        <a:graphic>
          <a:graphicData uri="http://schemas.openxmlformats.org/presentationml/2006/ole">
            <mc:AlternateContent xmlns:mc="http://schemas.openxmlformats.org/markup-compatibility/2006">
              <mc:Choice xmlns:v="urn:schemas-microsoft-com:vml" Requires="v">
                <p:oleObj spid="_x0000_s136221" name="Diagramm" r:id="rId7" imgW="5724716" imgH="2457450" progId="Excel.Chart.8">
                  <p:embed/>
                </p:oleObj>
              </mc:Choice>
              <mc:Fallback>
                <p:oleObj name="Diagramm" r:id="rId7" imgW="5724716" imgH="2457450" progId="Excel.Chart.8">
                  <p:embed/>
                  <p:pic>
                    <p:nvPicPr>
                      <p:cNvPr id="0" name="Object 10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850" y="1317625"/>
                        <a:ext cx="4319588" cy="219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oleObj>
              </mc:Fallback>
            </mc:AlternateContent>
          </a:graphicData>
        </a:graphic>
      </p:graphicFrame>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2C7ADEB6-C829-49EC-9F23-1D2064ADA1F8}"/>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35843" name="Line 20">
            <a:extLst>
              <a:ext uri="{FF2B5EF4-FFF2-40B4-BE49-F238E27FC236}">
                <a16:creationId xmlns:a16="http://schemas.microsoft.com/office/drawing/2014/main" id="{62E4619B-B5E9-4BAC-9D99-F7BCBC6F36E1}"/>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35844" name="Rectangle 25">
            <a:extLst>
              <a:ext uri="{FF2B5EF4-FFF2-40B4-BE49-F238E27FC236}">
                <a16:creationId xmlns:a16="http://schemas.microsoft.com/office/drawing/2014/main" id="{D6073CAF-8AF5-448A-BCF8-BC9D2258347D}"/>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35845" name="Rectangle 43">
            <a:extLst>
              <a:ext uri="{FF2B5EF4-FFF2-40B4-BE49-F238E27FC236}">
                <a16:creationId xmlns:a16="http://schemas.microsoft.com/office/drawing/2014/main" id="{CC70FDC0-473C-42F0-B687-2535F973D86C}"/>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de-DE" altLang="en-US" sz="2200">
                <a:solidFill>
                  <a:srgbClr val="009EE0"/>
                </a:solidFill>
                <a:latin typeface="Verdana" panose="020B0604030504040204" pitchFamily="34" charset="0"/>
              </a:rPr>
              <a:t>Pspray </a:t>
            </a:r>
          </a:p>
        </p:txBody>
      </p:sp>
      <p:pic>
        <p:nvPicPr>
          <p:cNvPr id="35846" name="Picture 6">
            <a:extLst>
              <a:ext uri="{FF2B5EF4-FFF2-40B4-BE49-F238E27FC236}">
                <a16:creationId xmlns:a16="http://schemas.microsoft.com/office/drawing/2014/main" id="{F644B8E2-C9FD-4B88-8440-A0590A269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2119313"/>
            <a:ext cx="5749925" cy="321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Text Box 7">
            <a:extLst>
              <a:ext uri="{FF2B5EF4-FFF2-40B4-BE49-F238E27FC236}">
                <a16:creationId xmlns:a16="http://schemas.microsoft.com/office/drawing/2014/main" id="{D3FD6418-936F-41A8-B5D0-AB46FC2AC0EB}"/>
              </a:ext>
            </a:extLst>
          </p:cNvPr>
          <p:cNvSpPr txBox="1">
            <a:spLocks noChangeArrowheads="1"/>
          </p:cNvSpPr>
          <p:nvPr/>
        </p:nvSpPr>
        <p:spPr bwMode="auto">
          <a:xfrm>
            <a:off x="533400" y="1266825"/>
            <a:ext cx="5981125" cy="6463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800" dirty="0" err="1"/>
              <a:t>Pspray</a:t>
            </a:r>
            <a:r>
              <a:rPr lang="en-US" altLang="en-US" sz="1800" dirty="0"/>
              <a:t> is used as channel isolation for n-in-n structures. </a:t>
            </a:r>
          </a:p>
          <a:p>
            <a:r>
              <a:rPr lang="en-US" altLang="en-US" sz="1800" dirty="0"/>
              <a:t>The field strength depends on the structure. </a:t>
            </a:r>
          </a:p>
        </p:txBody>
      </p:sp>
      <p:sp>
        <p:nvSpPr>
          <p:cNvPr id="35848" name="Text Box 8">
            <a:extLst>
              <a:ext uri="{FF2B5EF4-FFF2-40B4-BE49-F238E27FC236}">
                <a16:creationId xmlns:a16="http://schemas.microsoft.com/office/drawing/2014/main" id="{088384B4-685B-41B1-B0FF-37E71867DCAE}"/>
              </a:ext>
            </a:extLst>
          </p:cNvPr>
          <p:cNvSpPr txBox="1">
            <a:spLocks noChangeArrowheads="1"/>
          </p:cNvSpPr>
          <p:nvPr/>
        </p:nvSpPr>
        <p:spPr bwMode="auto">
          <a:xfrm>
            <a:off x="954088" y="5561013"/>
            <a:ext cx="3736920" cy="92333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DE" altLang="en-US" sz="1800" dirty="0" err="1"/>
              <a:t>ovb</a:t>
            </a:r>
            <a:r>
              <a:rPr lang="de-DE" altLang="en-US" sz="1800" dirty="0"/>
              <a:t>=4um  Emax320=198062 V/cm</a:t>
            </a:r>
          </a:p>
          <a:p>
            <a:r>
              <a:rPr lang="de-DE" altLang="en-US" sz="1800" dirty="0" err="1"/>
              <a:t>ovb</a:t>
            </a:r>
            <a:r>
              <a:rPr lang="de-DE" altLang="en-US" sz="1800" dirty="0"/>
              <a:t>=0  Emax320=709930 V/cm</a:t>
            </a:r>
          </a:p>
          <a:p>
            <a:r>
              <a:rPr lang="de-DE" altLang="en-US" sz="1800" dirty="0" err="1"/>
              <a:t>ovb</a:t>
            </a:r>
            <a:r>
              <a:rPr lang="de-DE" altLang="en-US" sz="1800" dirty="0"/>
              <a:t>=-2um Emax320=709930 V/cm</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74" name="Picture 10">
            <a:extLst>
              <a:ext uri="{FF2B5EF4-FFF2-40B4-BE49-F238E27FC236}">
                <a16:creationId xmlns:a16="http://schemas.microsoft.com/office/drawing/2014/main" id="{3CE3ECE9-1600-48FD-86CB-88DC1D620A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066800"/>
            <a:ext cx="4267200" cy="2333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62466" name="Rectangle 2">
            <a:extLst>
              <a:ext uri="{FF2B5EF4-FFF2-40B4-BE49-F238E27FC236}">
                <a16:creationId xmlns:a16="http://schemas.microsoft.com/office/drawing/2014/main" id="{5E02D6B4-8D67-4B0F-89BF-89440090696F}"/>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62467" name="Line 20">
            <a:extLst>
              <a:ext uri="{FF2B5EF4-FFF2-40B4-BE49-F238E27FC236}">
                <a16:creationId xmlns:a16="http://schemas.microsoft.com/office/drawing/2014/main" id="{CD8FA511-3539-41FD-8CB0-37F95DF15880}"/>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62468" name="Rectangle 25">
            <a:extLst>
              <a:ext uri="{FF2B5EF4-FFF2-40B4-BE49-F238E27FC236}">
                <a16:creationId xmlns:a16="http://schemas.microsoft.com/office/drawing/2014/main" id="{B4DB8F2E-32DA-44F4-988D-5D9F8B04AC32}"/>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62469" name="Rectangle 43">
            <a:extLst>
              <a:ext uri="{FF2B5EF4-FFF2-40B4-BE49-F238E27FC236}">
                <a16:creationId xmlns:a16="http://schemas.microsoft.com/office/drawing/2014/main" id="{80D9DAD9-351E-4C25-A122-0885A939A9BA}"/>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Signal formation</a:t>
            </a:r>
          </a:p>
        </p:txBody>
      </p:sp>
      <p:sp>
        <p:nvSpPr>
          <p:cNvPr id="62471" name="Rectangle 7">
            <a:extLst>
              <a:ext uri="{FF2B5EF4-FFF2-40B4-BE49-F238E27FC236}">
                <a16:creationId xmlns:a16="http://schemas.microsoft.com/office/drawing/2014/main" id="{4BFD317B-837E-4378-9675-C39D998C1DB0}"/>
              </a:ext>
            </a:extLst>
          </p:cNvPr>
          <p:cNvSpPr>
            <a:spLocks noChangeArrowheads="1"/>
          </p:cNvSpPr>
          <p:nvPr/>
        </p:nvSpPr>
        <p:spPr bwMode="auto">
          <a:xfrm>
            <a:off x="233362" y="3492500"/>
            <a:ext cx="2890837" cy="2554545"/>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altLang="en-US" sz="1600" dirty="0">
                <a:solidFill>
                  <a:schemeClr val="tx1"/>
                </a:solidFill>
              </a:rPr>
              <a:t>Double sided p-in-n strip detector, substrate n-silicon, strip 40um, gap 40um, the laser scans from 60um(A1 edge) to 80um (gap center). Ohmic side is n-in-n, with </a:t>
            </a:r>
            <a:r>
              <a:rPr lang="en-US" altLang="en-US" sz="1600" dirty="0" err="1">
                <a:solidFill>
                  <a:schemeClr val="tx1"/>
                </a:solidFill>
              </a:rPr>
              <a:t>pspray</a:t>
            </a:r>
            <a:r>
              <a:rPr lang="en-US" altLang="en-US" sz="1600" dirty="0">
                <a:solidFill>
                  <a:schemeClr val="tx1"/>
                </a:solidFill>
              </a:rPr>
              <a:t>. Junction side signals at electrodes A1 and A2 are shown by 5V bias for 10 laser scan positions.</a:t>
            </a:r>
            <a:endParaRPr lang="de-DE" altLang="en-US" sz="1600" dirty="0">
              <a:solidFill>
                <a:schemeClr val="tx1"/>
              </a:solidFill>
            </a:endParaRPr>
          </a:p>
        </p:txBody>
      </p:sp>
      <p:graphicFrame>
        <p:nvGraphicFramePr>
          <p:cNvPr id="62518" name="Group 54">
            <a:extLst>
              <a:ext uri="{FF2B5EF4-FFF2-40B4-BE49-F238E27FC236}">
                <a16:creationId xmlns:a16="http://schemas.microsoft.com/office/drawing/2014/main" id="{A69F8994-8B11-4333-A58D-97AD0C90DC69}"/>
              </a:ext>
            </a:extLst>
          </p:cNvPr>
          <p:cNvGraphicFramePr>
            <a:graphicFrameLocks noGrp="1"/>
          </p:cNvGraphicFramePr>
          <p:nvPr/>
        </p:nvGraphicFramePr>
        <p:xfrm>
          <a:off x="522288" y="6300788"/>
          <a:ext cx="7561262" cy="647700"/>
        </p:xfrm>
        <a:graphic>
          <a:graphicData uri="http://schemas.openxmlformats.org/drawingml/2006/table">
            <a:tbl>
              <a:tblPr/>
              <a:tblGrid>
                <a:gridCol w="687387">
                  <a:extLst>
                    <a:ext uri="{9D8B030D-6E8A-4147-A177-3AD203B41FA5}">
                      <a16:colId xmlns:a16="http://schemas.microsoft.com/office/drawing/2014/main" val="1425141085"/>
                    </a:ext>
                  </a:extLst>
                </a:gridCol>
                <a:gridCol w="685800">
                  <a:extLst>
                    <a:ext uri="{9D8B030D-6E8A-4147-A177-3AD203B41FA5}">
                      <a16:colId xmlns:a16="http://schemas.microsoft.com/office/drawing/2014/main" val="526487422"/>
                    </a:ext>
                  </a:extLst>
                </a:gridCol>
                <a:gridCol w="690563">
                  <a:extLst>
                    <a:ext uri="{9D8B030D-6E8A-4147-A177-3AD203B41FA5}">
                      <a16:colId xmlns:a16="http://schemas.microsoft.com/office/drawing/2014/main" val="1031465474"/>
                    </a:ext>
                  </a:extLst>
                </a:gridCol>
                <a:gridCol w="687387">
                  <a:extLst>
                    <a:ext uri="{9D8B030D-6E8A-4147-A177-3AD203B41FA5}">
                      <a16:colId xmlns:a16="http://schemas.microsoft.com/office/drawing/2014/main" val="1960211415"/>
                    </a:ext>
                  </a:extLst>
                </a:gridCol>
                <a:gridCol w="687388">
                  <a:extLst>
                    <a:ext uri="{9D8B030D-6E8A-4147-A177-3AD203B41FA5}">
                      <a16:colId xmlns:a16="http://schemas.microsoft.com/office/drawing/2014/main" val="3843151153"/>
                    </a:ext>
                  </a:extLst>
                </a:gridCol>
                <a:gridCol w="684212">
                  <a:extLst>
                    <a:ext uri="{9D8B030D-6E8A-4147-A177-3AD203B41FA5}">
                      <a16:colId xmlns:a16="http://schemas.microsoft.com/office/drawing/2014/main" val="1287003107"/>
                    </a:ext>
                  </a:extLst>
                </a:gridCol>
                <a:gridCol w="687388">
                  <a:extLst>
                    <a:ext uri="{9D8B030D-6E8A-4147-A177-3AD203B41FA5}">
                      <a16:colId xmlns:a16="http://schemas.microsoft.com/office/drawing/2014/main" val="595155844"/>
                    </a:ext>
                  </a:extLst>
                </a:gridCol>
                <a:gridCol w="687387">
                  <a:extLst>
                    <a:ext uri="{9D8B030D-6E8A-4147-A177-3AD203B41FA5}">
                      <a16:colId xmlns:a16="http://schemas.microsoft.com/office/drawing/2014/main" val="1955128104"/>
                    </a:ext>
                  </a:extLst>
                </a:gridCol>
                <a:gridCol w="690563">
                  <a:extLst>
                    <a:ext uri="{9D8B030D-6E8A-4147-A177-3AD203B41FA5}">
                      <a16:colId xmlns:a16="http://schemas.microsoft.com/office/drawing/2014/main" val="2061498681"/>
                    </a:ext>
                  </a:extLst>
                </a:gridCol>
                <a:gridCol w="685800">
                  <a:extLst>
                    <a:ext uri="{9D8B030D-6E8A-4147-A177-3AD203B41FA5}">
                      <a16:colId xmlns:a16="http://schemas.microsoft.com/office/drawing/2014/main" val="3635743490"/>
                    </a:ext>
                  </a:extLst>
                </a:gridCol>
                <a:gridCol w="687387">
                  <a:extLst>
                    <a:ext uri="{9D8B030D-6E8A-4147-A177-3AD203B41FA5}">
                      <a16:colId xmlns:a16="http://schemas.microsoft.com/office/drawing/2014/main" val="991453588"/>
                    </a:ext>
                  </a:extLst>
                </a:gridCol>
              </a:tblGrid>
              <a:tr h="323850">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curve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44394359"/>
                  </a:ext>
                </a:extLst>
              </a:tr>
              <a:tr h="323850">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63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66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lnSpc>
                          <a:spcPct val="140000"/>
                        </a:lnSpc>
                        <a:defRPr sz="1000">
                          <a:solidFill>
                            <a:srgbClr val="003056"/>
                          </a:solidFill>
                          <a:latin typeface="Verdana" panose="020B0604030504040204" pitchFamily="34" charset="0"/>
                          <a:ea typeface="ＭＳ Ｐゴシック" panose="020B0600070205080204" pitchFamily="34" charset="-128"/>
                        </a:defRPr>
                      </a:lvl1pPr>
                      <a:lvl2pPr eaLnBrk="0" hangingPunct="0">
                        <a:spcBef>
                          <a:spcPct val="20000"/>
                        </a:spcBef>
                        <a:defRPr sz="2400" i="1">
                          <a:solidFill>
                            <a:srgbClr val="2A5CAA"/>
                          </a:solidFill>
                          <a:latin typeface="Arial" panose="020B0604020202020204" pitchFamily="34" charset="0"/>
                          <a:ea typeface="ＭＳ Ｐゴシック" panose="020B0600070205080204" pitchFamily="34" charset="-128"/>
                        </a:defRPr>
                      </a:lvl2pPr>
                      <a:lvl3pPr eaLnBrk="0" hangingPunct="0">
                        <a:spcBef>
                          <a:spcPct val="20000"/>
                        </a:spcBef>
                        <a:defRPr sz="2000" i="1">
                          <a:solidFill>
                            <a:srgbClr val="2A5CAA"/>
                          </a:solidFill>
                          <a:latin typeface="Arial" panose="020B0604020202020204" pitchFamily="34" charset="0"/>
                          <a:ea typeface="ＭＳ Ｐゴシック" panose="020B0600070205080204" pitchFamily="34" charset="-128"/>
                        </a:defRPr>
                      </a:lvl3pPr>
                      <a:lvl4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4pPr>
                      <a:lvl5pPr eaLnBrk="0" hangingPunct="0">
                        <a:spcBef>
                          <a:spcPct val="20000"/>
                        </a:spcBef>
                        <a:defRPr i="1">
                          <a:solidFill>
                            <a:srgbClr val="2A5CAA"/>
                          </a:solidFill>
                          <a:latin typeface="Arial" panose="020B0604020202020204" pitchFamily="34" charset="0"/>
                          <a:ea typeface="ＭＳ Ｐゴシック" panose="020B0600070205080204" pitchFamily="34" charset="-128"/>
                        </a:defRPr>
                      </a:lvl5pPr>
                      <a:lvl6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6pPr>
                      <a:lvl7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7pPr>
                      <a:lvl8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8pPr>
                      <a:lvl9pPr eaLnBrk="0" fontAlgn="base" hangingPunct="0">
                        <a:spcBef>
                          <a:spcPct val="20000"/>
                        </a:spcBef>
                        <a:spcAft>
                          <a:spcPct val="0"/>
                        </a:spcAft>
                        <a:defRPr i="1">
                          <a:solidFill>
                            <a:srgbClr val="2A5CAA"/>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de-DE" altLang="en-US" sz="1000" b="0" i="0" u="none" strike="noStrike" cap="none" normalizeH="0" baseline="0">
                          <a:ln>
                            <a:noFill/>
                          </a:ln>
                          <a:solidFill>
                            <a:srgbClr val="003056"/>
                          </a:solidFill>
                          <a:effectLst/>
                          <a:latin typeface="Verdana" panose="020B0604030504040204" pitchFamily="34" charset="0"/>
                          <a:ea typeface="ＭＳ Ｐゴシック" panose="020B0600070205080204" pitchFamily="34" charset="-128"/>
                        </a:rPr>
                        <a:t>80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2379125"/>
                  </a:ext>
                </a:extLst>
              </a:tr>
            </a:tbl>
          </a:graphicData>
        </a:graphic>
      </p:graphicFrame>
      <p:pic>
        <p:nvPicPr>
          <p:cNvPr id="5" name="Grafik 4">
            <a:extLst>
              <a:ext uri="{FF2B5EF4-FFF2-40B4-BE49-F238E27FC236}">
                <a16:creationId xmlns:a16="http://schemas.microsoft.com/office/drawing/2014/main" id="{5EDF7AE9-0F31-4849-9624-1B815F524C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577" y="1011238"/>
            <a:ext cx="7200000" cy="4738347"/>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20EEB9BE-4873-45A9-B3AF-855C5F4C324C}"/>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64515" name="Line 20">
            <a:extLst>
              <a:ext uri="{FF2B5EF4-FFF2-40B4-BE49-F238E27FC236}">
                <a16:creationId xmlns:a16="http://schemas.microsoft.com/office/drawing/2014/main" id="{CD3F324C-4CBA-4680-9AAE-230C3E7FEC40}"/>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64516" name="Rectangle 25">
            <a:extLst>
              <a:ext uri="{FF2B5EF4-FFF2-40B4-BE49-F238E27FC236}">
                <a16:creationId xmlns:a16="http://schemas.microsoft.com/office/drawing/2014/main" id="{559599A3-6B58-4DF8-A867-6F6C989F8CE9}"/>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64517" name="Rectangle 43">
            <a:extLst>
              <a:ext uri="{FF2B5EF4-FFF2-40B4-BE49-F238E27FC236}">
                <a16:creationId xmlns:a16="http://schemas.microsoft.com/office/drawing/2014/main" id="{1B087DF3-8E91-496E-BB09-85149F1DB325}"/>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de-DE" altLang="en-US" sz="2200">
                <a:solidFill>
                  <a:srgbClr val="009EE0"/>
                </a:solidFill>
                <a:latin typeface="Verdana" panose="020B0604030504040204" pitchFamily="34" charset="0"/>
              </a:rPr>
              <a:t>Charge sharing</a:t>
            </a:r>
          </a:p>
        </p:txBody>
      </p:sp>
      <p:sp>
        <p:nvSpPr>
          <p:cNvPr id="64519" name="Rectangle 7">
            <a:extLst>
              <a:ext uri="{FF2B5EF4-FFF2-40B4-BE49-F238E27FC236}">
                <a16:creationId xmlns:a16="http://schemas.microsoft.com/office/drawing/2014/main" id="{98C0C0EE-46B5-4FAD-BF82-5956C95ADA4E}"/>
              </a:ext>
            </a:extLst>
          </p:cNvPr>
          <p:cNvSpPr>
            <a:spLocks noChangeArrowheads="1"/>
          </p:cNvSpPr>
          <p:nvPr/>
        </p:nvSpPr>
        <p:spPr bwMode="auto">
          <a:xfrm>
            <a:off x="1143000" y="1066800"/>
            <a:ext cx="8751242"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800" dirty="0">
                <a:solidFill>
                  <a:schemeClr val="tx1"/>
                </a:solidFill>
              </a:rPr>
              <a:t>Ohmic side signals at electrodes A1 and A2 are shown by 200V bias,  with </a:t>
            </a:r>
            <a:r>
              <a:rPr lang="en-US" altLang="en-US" sz="1800" dirty="0" err="1">
                <a:solidFill>
                  <a:schemeClr val="tx1"/>
                </a:solidFill>
              </a:rPr>
              <a:t>pspray</a:t>
            </a:r>
            <a:endParaRPr lang="de-DE" altLang="en-US" sz="1800" dirty="0">
              <a:solidFill>
                <a:schemeClr val="tx1"/>
              </a:solidFill>
            </a:endParaRPr>
          </a:p>
        </p:txBody>
      </p:sp>
      <p:sp>
        <p:nvSpPr>
          <p:cNvPr id="64523" name="Rectangle 11">
            <a:extLst>
              <a:ext uri="{FF2B5EF4-FFF2-40B4-BE49-F238E27FC236}">
                <a16:creationId xmlns:a16="http://schemas.microsoft.com/office/drawing/2014/main" id="{91E07191-3876-4BA2-89A2-DDA7898EF1C8}"/>
              </a:ext>
            </a:extLst>
          </p:cNvPr>
          <p:cNvSpPr>
            <a:spLocks noChangeArrowheads="1"/>
          </p:cNvSpPr>
          <p:nvPr/>
        </p:nvSpPr>
        <p:spPr bwMode="auto">
          <a:xfrm>
            <a:off x="152400" y="6400800"/>
            <a:ext cx="10287000" cy="92333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US" altLang="en-US" sz="1800" dirty="0">
                <a:ea typeface="SimSun" panose="02010600030101010101" pitchFamily="2" charset="-122"/>
              </a:rPr>
              <a:t>At 200V bias the signal is faster and the amplitude is larger. The signal becomes smaller when the laser is moved away from the A1 stripe, meanwhile the signal of the adjacent A2 stripe become larger. </a:t>
            </a:r>
            <a:endParaRPr lang="de-DE" altLang="en-US" sz="1800" dirty="0"/>
          </a:p>
        </p:txBody>
      </p:sp>
      <p:pic>
        <p:nvPicPr>
          <p:cNvPr id="3" name="Grafik 2">
            <a:extLst>
              <a:ext uri="{FF2B5EF4-FFF2-40B4-BE49-F238E27FC236}">
                <a16:creationId xmlns:a16="http://schemas.microsoft.com/office/drawing/2014/main" id="{DB4BBC53-DD7B-488D-9E34-3578DFCD46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6260" y="1425536"/>
            <a:ext cx="7560000" cy="4975264"/>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10835704-AF52-49D9-B2BA-0C6E9F054858}"/>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86019" name="Line 20">
            <a:extLst>
              <a:ext uri="{FF2B5EF4-FFF2-40B4-BE49-F238E27FC236}">
                <a16:creationId xmlns:a16="http://schemas.microsoft.com/office/drawing/2014/main" id="{CACFEABD-00C2-4618-B781-D7919C42D426}"/>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86020" name="Rectangle 25">
            <a:extLst>
              <a:ext uri="{FF2B5EF4-FFF2-40B4-BE49-F238E27FC236}">
                <a16:creationId xmlns:a16="http://schemas.microsoft.com/office/drawing/2014/main" id="{644D75DF-4AF2-42A5-8C24-F023325E6A17}"/>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86021" name="Rectangle 43">
            <a:extLst>
              <a:ext uri="{FF2B5EF4-FFF2-40B4-BE49-F238E27FC236}">
                <a16:creationId xmlns:a16="http://schemas.microsoft.com/office/drawing/2014/main" id="{46196DA2-052F-4068-8FE1-D01FE7D51780}"/>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Charge sharing</a:t>
            </a:r>
          </a:p>
        </p:txBody>
      </p:sp>
      <p:sp>
        <p:nvSpPr>
          <p:cNvPr id="86022" name="Rectangle 6">
            <a:extLst>
              <a:ext uri="{FF2B5EF4-FFF2-40B4-BE49-F238E27FC236}">
                <a16:creationId xmlns:a16="http://schemas.microsoft.com/office/drawing/2014/main" id="{AD786633-B461-423E-87BD-EDB6F2002E45}"/>
              </a:ext>
            </a:extLst>
          </p:cNvPr>
          <p:cNvSpPr>
            <a:spLocks noChangeArrowheads="1"/>
          </p:cNvSpPr>
          <p:nvPr/>
        </p:nvSpPr>
        <p:spPr bwMode="auto">
          <a:xfrm>
            <a:off x="1219200" y="990600"/>
            <a:ext cx="6814814" cy="36933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ltLang="en-US" sz="1800" dirty="0">
                <a:solidFill>
                  <a:schemeClr val="tx1"/>
                </a:solidFill>
              </a:rPr>
              <a:t>Signals on junction side at electrodes A1 and A2 by 200V biasing</a:t>
            </a:r>
            <a:endParaRPr lang="de-DE" altLang="en-US" sz="1800" dirty="0">
              <a:solidFill>
                <a:schemeClr val="tx1"/>
              </a:solidFill>
            </a:endParaRPr>
          </a:p>
        </p:txBody>
      </p:sp>
      <p:sp>
        <p:nvSpPr>
          <p:cNvPr id="86030" name="Rectangle 14">
            <a:extLst>
              <a:ext uri="{FF2B5EF4-FFF2-40B4-BE49-F238E27FC236}">
                <a16:creationId xmlns:a16="http://schemas.microsoft.com/office/drawing/2014/main" id="{E4C88FED-11A4-45FD-BB4D-E213B966CF77}"/>
              </a:ext>
            </a:extLst>
          </p:cNvPr>
          <p:cNvSpPr>
            <a:spLocks noChangeArrowheads="1"/>
          </p:cNvSpPr>
          <p:nvPr/>
        </p:nvSpPr>
        <p:spPr bwMode="auto">
          <a:xfrm>
            <a:off x="228600" y="6629400"/>
            <a:ext cx="10058400" cy="366713"/>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eaLnBrk="0" hangingPunct="0"/>
            <a:r>
              <a:rPr lang="en-GB" altLang="zh-CN" sz="1800" dirty="0">
                <a:cs typeface="Times New Roman" panose="02020603050405020304" pitchFamily="18" charset="0"/>
              </a:rPr>
              <a:t>The signal is faster and larger</a:t>
            </a:r>
            <a:r>
              <a:rPr lang="en-GB" altLang="zh-CN" sz="1800" dirty="0"/>
              <a:t> than that of the ohmic side.</a:t>
            </a:r>
          </a:p>
        </p:txBody>
      </p:sp>
      <p:pic>
        <p:nvPicPr>
          <p:cNvPr id="3" name="Grafik 2">
            <a:extLst>
              <a:ext uri="{FF2B5EF4-FFF2-40B4-BE49-F238E27FC236}">
                <a16:creationId xmlns:a16="http://schemas.microsoft.com/office/drawing/2014/main" id="{7D49C948-4DC5-47B4-8FC1-72F031C583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480472"/>
            <a:ext cx="7560000" cy="4977588"/>
          </a:xfrm>
          <a:prstGeom prst="rect">
            <a:avLst/>
          </a:prstGeom>
        </p:spPr>
      </p:pic>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41E325EA-E332-4C0B-BD04-D81C3D5492C3}"/>
              </a:ext>
            </a:extLst>
          </p:cNvPr>
          <p:cNvSpPr>
            <a:spLocks noGrp="1" noChangeArrowheads="1"/>
          </p:cNvSpPr>
          <p:nvPr>
            <p:ph idx="4294967295"/>
          </p:nvPr>
        </p:nvSpPr>
        <p:spPr>
          <a:xfrm>
            <a:off x="271463" y="1189038"/>
            <a:ext cx="10044112" cy="4751387"/>
          </a:xfrm>
        </p:spPr>
        <p:txBody>
          <a:bodyPr/>
          <a:lstStyle/>
          <a:p>
            <a:pPr marL="0" indent="0" eaLnBrk="1" hangingPunct="1"/>
            <a:r>
              <a:rPr lang="en-US" sz="1800" dirty="0"/>
              <a:t>Numerical simulation is useful for process and design and for possible failure analysis</a:t>
            </a:r>
          </a:p>
          <a:p>
            <a:pPr marL="0" indent="0" eaLnBrk="1" hangingPunct="1"/>
            <a:r>
              <a:rPr lang="en-US" altLang="en-US" sz="1800" dirty="0">
                <a:latin typeface="Arial" panose="020B0604020202020204" pitchFamily="34" charset="0"/>
                <a:ea typeface="ＭＳ Ｐゴシック" panose="020B0600070205080204" pitchFamily="34" charset="-128"/>
              </a:rPr>
              <a:t>SILVACO input deck script is for most case OK</a:t>
            </a:r>
          </a:p>
          <a:p>
            <a:pPr marL="0" indent="0" eaLnBrk="1" hangingPunct="1"/>
            <a:r>
              <a:rPr lang="en-US" altLang="en-US" sz="1800" dirty="0">
                <a:latin typeface="Arial" panose="020B0604020202020204" pitchFamily="34" charset="0"/>
                <a:ea typeface="ＭＳ Ｐゴシック" panose="020B0600070205080204" pitchFamily="34" charset="-128"/>
              </a:rPr>
              <a:t>Electrical simulations agree well with tests if lifetime is scaled</a:t>
            </a:r>
          </a:p>
          <a:p>
            <a:pPr marL="0" indent="0" eaLnBrk="1" hangingPunct="1"/>
            <a:r>
              <a:rPr lang="en-US" altLang="en-US" sz="1800" dirty="0">
                <a:latin typeface="Arial" panose="020B0604020202020204" pitchFamily="34" charset="0"/>
                <a:ea typeface="ＭＳ Ｐゴシック" panose="020B0600070205080204" pitchFamily="34" charset="-128"/>
              </a:rPr>
              <a:t>Process simulation and SIMS profile need fine tuning </a:t>
            </a:r>
          </a:p>
          <a:p>
            <a:pPr marL="0" indent="0" eaLnBrk="1" hangingPunct="1"/>
            <a:r>
              <a:rPr lang="en-GB" altLang="en-US" sz="1800" dirty="0">
                <a:latin typeface="Arial" panose="020B0604020202020204" pitchFamily="34" charset="0"/>
                <a:ea typeface="SimSun" panose="02010600030101010101" pitchFamily="2" charset="-122"/>
              </a:rPr>
              <a:t>We have produced high quality micropixel and microstrip sensor for ATLAS CMS CBM ...</a:t>
            </a:r>
            <a:endParaRPr lang="de-DE" altLang="en-US" sz="1800" dirty="0">
              <a:latin typeface="Arial" panose="020B0604020202020204" pitchFamily="34" charset="0"/>
              <a:ea typeface="ＭＳ Ｐゴシック" panose="020B0600070205080204" pitchFamily="34" charset="-128"/>
              <a:cs typeface="Times New Roman" panose="02020603050405020304" pitchFamily="18" charset="0"/>
            </a:endParaRPr>
          </a:p>
          <a:p>
            <a:pPr marL="0" indent="0" eaLnBrk="1" hangingPunct="1"/>
            <a:r>
              <a:rPr lang="en-GB" altLang="en-US" sz="1800" dirty="0">
                <a:latin typeface="Arial" panose="020B0604020202020204" pitchFamily="34" charset="0"/>
                <a:ea typeface="SimSun" panose="02010600030101010101" pitchFamily="2" charset="-122"/>
              </a:rPr>
              <a:t>Poly resistor and punch through basing</a:t>
            </a:r>
            <a:endParaRPr lang="de-DE" altLang="en-US" sz="1800" dirty="0">
              <a:latin typeface="Arial" panose="020B0604020202020204" pitchFamily="34" charset="0"/>
              <a:ea typeface="ＭＳ Ｐゴシック" panose="020B0600070205080204" pitchFamily="34" charset="-128"/>
              <a:cs typeface="Times New Roman" panose="02020603050405020304" pitchFamily="18" charset="0"/>
            </a:endParaRPr>
          </a:p>
          <a:p>
            <a:pPr marL="0" indent="0" eaLnBrk="1" hangingPunct="1"/>
            <a:r>
              <a:rPr lang="en-GB" altLang="en-US" sz="1800" dirty="0">
                <a:latin typeface="Arial" panose="020B0604020202020204" pitchFamily="34" charset="0"/>
                <a:ea typeface="SimSun" panose="02010600030101010101" pitchFamily="2" charset="-122"/>
              </a:rPr>
              <a:t>Single or double sided</a:t>
            </a:r>
            <a:endParaRPr lang="de-DE" altLang="en-US" sz="1800" dirty="0">
              <a:latin typeface="Arial" panose="020B0604020202020204" pitchFamily="34" charset="0"/>
              <a:ea typeface="ＭＳ Ｐゴシック" panose="020B0600070205080204" pitchFamily="34" charset="-128"/>
              <a:cs typeface="Times New Roman" panose="02020603050405020304" pitchFamily="18" charset="0"/>
            </a:endParaRPr>
          </a:p>
          <a:p>
            <a:pPr marL="0" indent="0" eaLnBrk="1" hangingPunct="1"/>
            <a:r>
              <a:rPr lang="en-GB" altLang="en-US" sz="1800" dirty="0">
                <a:latin typeface="Arial" panose="020B0604020202020204" pitchFamily="34" charset="0"/>
                <a:ea typeface="SimSun" panose="02010600030101010101" pitchFamily="2" charset="-122"/>
              </a:rPr>
              <a:t>Double metal possible</a:t>
            </a:r>
            <a:endParaRPr lang="de-DE" altLang="en-US" sz="1800" dirty="0">
              <a:latin typeface="Arial" panose="020B0604020202020204" pitchFamily="34" charset="0"/>
              <a:ea typeface="ＭＳ Ｐゴシック" panose="020B0600070205080204" pitchFamily="34" charset="-128"/>
              <a:cs typeface="Times New Roman" panose="02020603050405020304" pitchFamily="18" charset="0"/>
            </a:endParaRPr>
          </a:p>
          <a:p>
            <a:pPr marL="0" indent="0" eaLnBrk="1" hangingPunct="1"/>
            <a:r>
              <a:rPr lang="en-GB" altLang="en-US" sz="1800" dirty="0" err="1">
                <a:latin typeface="Arial" panose="020B0604020202020204" pitchFamily="34" charset="0"/>
                <a:ea typeface="SimSun" panose="02010600030101010101" pitchFamily="2" charset="-122"/>
              </a:rPr>
              <a:t>Pspray</a:t>
            </a:r>
            <a:r>
              <a:rPr lang="en-GB" altLang="en-US" sz="1800" dirty="0">
                <a:latin typeface="Arial" panose="020B0604020202020204" pitchFamily="34" charset="0"/>
                <a:ea typeface="SimSun" panose="02010600030101010101" pitchFamily="2" charset="-122"/>
              </a:rPr>
              <a:t> and </a:t>
            </a:r>
            <a:r>
              <a:rPr lang="en-GB" altLang="en-US" sz="1800" dirty="0" err="1">
                <a:latin typeface="Arial" panose="020B0604020202020204" pitchFamily="34" charset="0"/>
                <a:ea typeface="SimSun" panose="02010600030101010101" pitchFamily="2" charset="-122"/>
              </a:rPr>
              <a:t>pstop</a:t>
            </a:r>
            <a:r>
              <a:rPr lang="en-GB" altLang="en-US" sz="1800" dirty="0">
                <a:latin typeface="Arial" panose="020B0604020202020204" pitchFamily="34" charset="0"/>
                <a:ea typeface="SimSun" panose="02010600030101010101" pitchFamily="2" charset="-122"/>
              </a:rPr>
              <a:t> isolation for n-in-n structure</a:t>
            </a:r>
            <a:endParaRPr lang="de-DE" altLang="en-US" sz="1800" dirty="0">
              <a:latin typeface="Arial" panose="020B0604020202020204" pitchFamily="34" charset="0"/>
              <a:ea typeface="ＭＳ Ｐゴシック" panose="020B0600070205080204" pitchFamily="34" charset="-128"/>
              <a:cs typeface="Times New Roman" panose="02020603050405020304" pitchFamily="18" charset="0"/>
            </a:endParaRPr>
          </a:p>
          <a:p>
            <a:pPr marL="0" indent="0" eaLnBrk="1" hangingPunct="1"/>
            <a:r>
              <a:rPr lang="en-GB" altLang="en-US" sz="1800" dirty="0">
                <a:latin typeface="Arial" panose="020B0604020202020204" pitchFamily="34" charset="0"/>
                <a:ea typeface="SimSun" panose="02010600030101010101" pitchFamily="2" charset="-122"/>
              </a:rPr>
              <a:t>FZ-n or FZ-p silicon substrate</a:t>
            </a:r>
            <a:endParaRPr lang="de-DE" altLang="en-US" sz="1800" dirty="0">
              <a:latin typeface="Arial" panose="020B0604020202020204" pitchFamily="34" charset="0"/>
              <a:ea typeface="ＭＳ Ｐゴシック" panose="020B0600070205080204" pitchFamily="34" charset="-128"/>
              <a:cs typeface="Times New Roman" panose="02020603050405020304" pitchFamily="18" charset="0"/>
            </a:endParaRPr>
          </a:p>
          <a:p>
            <a:pPr marL="0" indent="0" eaLnBrk="1" hangingPunct="1"/>
            <a:r>
              <a:rPr lang="en-GB" altLang="en-US" sz="1800" dirty="0">
                <a:latin typeface="Arial" panose="020B0604020202020204" pitchFamily="34" charset="0"/>
                <a:ea typeface="SimSun" panose="02010600030101010101" pitchFamily="2" charset="-122"/>
              </a:rPr>
              <a:t>Detector on thin membrane</a:t>
            </a:r>
          </a:p>
          <a:p>
            <a:pPr marL="0" indent="0" eaLnBrk="1" hangingPunct="1">
              <a:buFontTx/>
              <a:buNone/>
            </a:pPr>
            <a:endParaRPr lang="en-US" altLang="en-US" sz="1800" dirty="0">
              <a:latin typeface="Arial" panose="020B0604020202020204" pitchFamily="34" charset="0"/>
              <a:ea typeface="ＭＳ Ｐゴシック" panose="020B0600070205080204" pitchFamily="34" charset="-128"/>
            </a:endParaRPr>
          </a:p>
        </p:txBody>
      </p:sp>
      <p:sp>
        <p:nvSpPr>
          <p:cNvPr id="23559" name="Line 20">
            <a:extLst>
              <a:ext uri="{FF2B5EF4-FFF2-40B4-BE49-F238E27FC236}">
                <a16:creationId xmlns:a16="http://schemas.microsoft.com/office/drawing/2014/main" id="{43B3B928-38E0-488F-A61A-DBFD9FA2AE88}"/>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23561" name="Rectangle 25">
            <a:extLst>
              <a:ext uri="{FF2B5EF4-FFF2-40B4-BE49-F238E27FC236}">
                <a16:creationId xmlns:a16="http://schemas.microsoft.com/office/drawing/2014/main" id="{37D0DE53-0257-4A33-8295-1354C4009A5C}"/>
              </a:ext>
            </a:extLst>
          </p:cNvPr>
          <p:cNvSpPr>
            <a:spLocks noGrp="1" noChangeArrowheads="1"/>
          </p:cNvSpPr>
          <p:nvPr>
            <p:ph type="ftr" sz="quarter" idx="11"/>
          </p:nvPr>
        </p:nvSpPr>
        <p:spPr bwMode="auto">
          <a:xfrm>
            <a:off x="593725" y="7021513"/>
            <a:ext cx="9577388"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23563" name="Rectangle 43">
            <a:extLst>
              <a:ext uri="{FF2B5EF4-FFF2-40B4-BE49-F238E27FC236}">
                <a16:creationId xmlns:a16="http://schemas.microsoft.com/office/drawing/2014/main" id="{E73DBDE8-6E94-4952-BDA2-092FA2829C7E}"/>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Conclusions</a:t>
            </a:r>
            <a:endParaRPr lang="en-US" altLang="en-US" sz="1600" b="0" dirty="0">
              <a:solidFill>
                <a:srgbClr val="009EE0"/>
              </a:solidFill>
              <a:latin typeface="Verdana" panose="020B0604030504040204" pitchFamily="34" charset="0"/>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Line 20">
            <a:extLst>
              <a:ext uri="{FF2B5EF4-FFF2-40B4-BE49-F238E27FC236}">
                <a16:creationId xmlns:a16="http://schemas.microsoft.com/office/drawing/2014/main" id="{450E8191-4C8F-4448-8EF7-8EF8E14ACE39}"/>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11269" name="Rectangle 25">
            <a:extLst>
              <a:ext uri="{FF2B5EF4-FFF2-40B4-BE49-F238E27FC236}">
                <a16:creationId xmlns:a16="http://schemas.microsoft.com/office/drawing/2014/main" id="{846124CE-1F41-4814-B383-B521FB96DE55}"/>
              </a:ext>
            </a:extLst>
          </p:cNvPr>
          <p:cNvSpPr>
            <a:spLocks noGrp="1" noChangeArrowheads="1"/>
          </p:cNvSpPr>
          <p:nvPr>
            <p:ph type="ftr" sz="quarter" idx="11"/>
          </p:nvPr>
        </p:nvSpPr>
        <p:spPr bwMode="auto">
          <a:xfrm>
            <a:off x="593725" y="7021513"/>
            <a:ext cx="9577388"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11271" name="Text Box 4">
            <a:extLst>
              <a:ext uri="{FF2B5EF4-FFF2-40B4-BE49-F238E27FC236}">
                <a16:creationId xmlns:a16="http://schemas.microsoft.com/office/drawing/2014/main" id="{A42AEFD2-7616-46DA-B99A-91032F1C9BF5}"/>
              </a:ext>
            </a:extLst>
          </p:cNvPr>
          <p:cNvSpPr txBox="1">
            <a:spLocks noChangeArrowheads="1"/>
          </p:cNvSpPr>
          <p:nvPr/>
        </p:nvSpPr>
        <p:spPr bwMode="auto">
          <a:xfrm>
            <a:off x="3513138" y="1697980"/>
            <a:ext cx="4425950" cy="384175"/>
          </a:xfrm>
          <a:prstGeom prst="rect">
            <a:avLst/>
          </a:prstGeom>
          <a:solidFill>
            <a:srgbClr val="50617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600" b="0" i="0" dirty="0">
                <a:solidFill>
                  <a:srgbClr val="DAE4F2"/>
                </a:solidFill>
                <a:latin typeface="Verdana" panose="020B0604030504040204" pitchFamily="34" charset="0"/>
              </a:rPr>
              <a:t>Business Units</a:t>
            </a:r>
          </a:p>
        </p:txBody>
      </p:sp>
      <p:sp>
        <p:nvSpPr>
          <p:cNvPr id="11272" name="Text Box 5">
            <a:extLst>
              <a:ext uri="{FF2B5EF4-FFF2-40B4-BE49-F238E27FC236}">
                <a16:creationId xmlns:a16="http://schemas.microsoft.com/office/drawing/2014/main" id="{8FEF39A1-CDAD-4139-AD3B-91DE66202C4F}"/>
              </a:ext>
            </a:extLst>
          </p:cNvPr>
          <p:cNvSpPr txBox="1">
            <a:spLocks noChangeArrowheads="1"/>
          </p:cNvSpPr>
          <p:nvPr/>
        </p:nvSpPr>
        <p:spPr bwMode="auto">
          <a:xfrm>
            <a:off x="3513138" y="2196454"/>
            <a:ext cx="2121594" cy="4364683"/>
          </a:xfrm>
          <a:prstGeom prst="rect">
            <a:avLst/>
          </a:prstGeom>
          <a:solidFill>
            <a:srgbClr val="50617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18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400" b="0" i="0" dirty="0">
                <a:solidFill>
                  <a:srgbClr val="DAE4F2"/>
                </a:solidFill>
                <a:latin typeface="Verdana" panose="020B0604030504040204" pitchFamily="34" charset="0"/>
              </a:rPr>
              <a:t>MEMS</a:t>
            </a:r>
          </a:p>
        </p:txBody>
      </p:sp>
      <p:sp>
        <p:nvSpPr>
          <p:cNvPr id="11273" name="Text Box 6">
            <a:extLst>
              <a:ext uri="{FF2B5EF4-FFF2-40B4-BE49-F238E27FC236}">
                <a16:creationId xmlns:a16="http://schemas.microsoft.com/office/drawing/2014/main" id="{D910157F-AFFD-460C-A5BA-DDB550318221}"/>
              </a:ext>
            </a:extLst>
          </p:cNvPr>
          <p:cNvSpPr txBox="1">
            <a:spLocks noChangeArrowheads="1"/>
          </p:cNvSpPr>
          <p:nvPr/>
        </p:nvSpPr>
        <p:spPr bwMode="auto">
          <a:xfrm>
            <a:off x="5706169" y="2196455"/>
            <a:ext cx="2232919" cy="4364682"/>
          </a:xfrm>
          <a:prstGeom prst="rect">
            <a:avLst/>
          </a:prstGeom>
          <a:solidFill>
            <a:srgbClr val="50617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118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400" b="0" i="0" dirty="0">
                <a:solidFill>
                  <a:srgbClr val="DAE4F2"/>
                </a:solidFill>
                <a:latin typeface="Verdana" panose="020B0604030504040204" pitchFamily="34" charset="0"/>
              </a:rPr>
              <a:t>MOEMS</a:t>
            </a:r>
          </a:p>
        </p:txBody>
      </p:sp>
      <p:sp>
        <p:nvSpPr>
          <p:cNvPr id="11275" name="Text Box 8">
            <a:extLst>
              <a:ext uri="{FF2B5EF4-FFF2-40B4-BE49-F238E27FC236}">
                <a16:creationId xmlns:a16="http://schemas.microsoft.com/office/drawing/2014/main" id="{D52F23C3-591A-473C-91D9-E9FED7CFFABA}"/>
              </a:ext>
            </a:extLst>
          </p:cNvPr>
          <p:cNvSpPr txBox="1">
            <a:spLocks noChangeArrowheads="1"/>
          </p:cNvSpPr>
          <p:nvPr/>
        </p:nvSpPr>
        <p:spPr bwMode="auto">
          <a:xfrm>
            <a:off x="2303463" y="2924175"/>
            <a:ext cx="414337" cy="3109913"/>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lIns="82800" rIns="46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600" b="0" i="0">
                <a:solidFill>
                  <a:srgbClr val="50617C"/>
                </a:solidFill>
                <a:latin typeface="Verdana" panose="020B0604030504040204" pitchFamily="34" charset="0"/>
              </a:rPr>
              <a:t>Departments</a:t>
            </a:r>
          </a:p>
        </p:txBody>
      </p:sp>
      <p:sp>
        <p:nvSpPr>
          <p:cNvPr id="11276" name="Text Box 9">
            <a:extLst>
              <a:ext uri="{FF2B5EF4-FFF2-40B4-BE49-F238E27FC236}">
                <a16:creationId xmlns:a16="http://schemas.microsoft.com/office/drawing/2014/main" id="{D8CDF863-E7B9-4BD0-A11B-5C7F9FB7D8B8}"/>
              </a:ext>
            </a:extLst>
          </p:cNvPr>
          <p:cNvSpPr txBox="1">
            <a:spLocks noChangeArrowheads="1"/>
          </p:cNvSpPr>
          <p:nvPr/>
        </p:nvSpPr>
        <p:spPr bwMode="auto">
          <a:xfrm>
            <a:off x="3330575" y="4705350"/>
            <a:ext cx="4752975" cy="360362"/>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200" i="0" dirty="0">
                <a:solidFill>
                  <a:srgbClr val="50617C"/>
                </a:solidFill>
                <a:latin typeface="Verdana" panose="020B0604030504040204" pitchFamily="34" charset="0"/>
              </a:rPr>
              <a:t>Process Development</a:t>
            </a:r>
          </a:p>
        </p:txBody>
      </p:sp>
      <p:sp>
        <p:nvSpPr>
          <p:cNvPr id="11277" name="Text Box 10">
            <a:extLst>
              <a:ext uri="{FF2B5EF4-FFF2-40B4-BE49-F238E27FC236}">
                <a16:creationId xmlns:a16="http://schemas.microsoft.com/office/drawing/2014/main" id="{37FB8341-95CD-4D13-972F-9E751F6935CE}"/>
              </a:ext>
            </a:extLst>
          </p:cNvPr>
          <p:cNvSpPr txBox="1">
            <a:spLocks noChangeArrowheads="1"/>
          </p:cNvSpPr>
          <p:nvPr/>
        </p:nvSpPr>
        <p:spPr bwMode="auto">
          <a:xfrm>
            <a:off x="3330575" y="5672138"/>
            <a:ext cx="4752975" cy="360362"/>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200" i="0">
                <a:solidFill>
                  <a:srgbClr val="50617C"/>
                </a:solidFill>
                <a:latin typeface="Verdana" panose="020B0604030504040204" pitchFamily="34" charset="0"/>
              </a:rPr>
              <a:t>Microoptoelectronical Sensors</a:t>
            </a:r>
          </a:p>
        </p:txBody>
      </p:sp>
      <p:sp>
        <p:nvSpPr>
          <p:cNvPr id="11278" name="Text Box 11">
            <a:extLst>
              <a:ext uri="{FF2B5EF4-FFF2-40B4-BE49-F238E27FC236}">
                <a16:creationId xmlns:a16="http://schemas.microsoft.com/office/drawing/2014/main" id="{5C8D9EEF-8533-4562-ADAB-284F1035B763}"/>
              </a:ext>
            </a:extLst>
          </p:cNvPr>
          <p:cNvSpPr txBox="1">
            <a:spLocks noChangeArrowheads="1"/>
          </p:cNvSpPr>
          <p:nvPr/>
        </p:nvSpPr>
        <p:spPr bwMode="auto">
          <a:xfrm>
            <a:off x="3330575" y="5240338"/>
            <a:ext cx="4752975" cy="360362"/>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200" i="0">
                <a:solidFill>
                  <a:srgbClr val="50617C"/>
                </a:solidFill>
                <a:latin typeface="Verdana" panose="020B0604030504040204" pitchFamily="34" charset="0"/>
              </a:rPr>
              <a:t>     Micromechanical Sensors</a:t>
            </a:r>
          </a:p>
        </p:txBody>
      </p:sp>
      <p:sp>
        <p:nvSpPr>
          <p:cNvPr id="11279" name="Text Box 12">
            <a:extLst>
              <a:ext uri="{FF2B5EF4-FFF2-40B4-BE49-F238E27FC236}">
                <a16:creationId xmlns:a16="http://schemas.microsoft.com/office/drawing/2014/main" id="{FBD2AB5F-5DC7-4930-B942-A94D40C3BE72}"/>
              </a:ext>
            </a:extLst>
          </p:cNvPr>
          <p:cNvSpPr txBox="1">
            <a:spLocks noChangeArrowheads="1"/>
          </p:cNvSpPr>
          <p:nvPr/>
        </p:nvSpPr>
        <p:spPr bwMode="auto">
          <a:xfrm>
            <a:off x="3330575" y="4230688"/>
            <a:ext cx="4752975" cy="360362"/>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200" i="0">
                <a:solidFill>
                  <a:srgbClr val="50617C"/>
                </a:solidFill>
                <a:latin typeface="Verdana" panose="020B0604030504040204" pitchFamily="34" charset="0"/>
              </a:rPr>
              <a:t>     Test &amp; Analytics</a:t>
            </a:r>
          </a:p>
        </p:txBody>
      </p:sp>
      <p:sp>
        <p:nvSpPr>
          <p:cNvPr id="11280" name="Text Box 13">
            <a:extLst>
              <a:ext uri="{FF2B5EF4-FFF2-40B4-BE49-F238E27FC236}">
                <a16:creationId xmlns:a16="http://schemas.microsoft.com/office/drawing/2014/main" id="{37D56C4A-07FD-4FA4-B8D3-D0EBCEA7F831}"/>
              </a:ext>
            </a:extLst>
          </p:cNvPr>
          <p:cNvSpPr txBox="1">
            <a:spLocks noChangeArrowheads="1"/>
          </p:cNvSpPr>
          <p:nvPr/>
        </p:nvSpPr>
        <p:spPr bwMode="auto">
          <a:xfrm>
            <a:off x="3330575" y="3795713"/>
            <a:ext cx="4752975" cy="360362"/>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200" i="0">
                <a:solidFill>
                  <a:srgbClr val="50617C"/>
                </a:solidFill>
                <a:latin typeface="Verdana" panose="020B0604030504040204" pitchFamily="34" charset="0"/>
              </a:rPr>
              <a:t>Backend / Assembly</a:t>
            </a:r>
          </a:p>
        </p:txBody>
      </p:sp>
      <p:sp>
        <p:nvSpPr>
          <p:cNvPr id="11281" name="Text Box 14">
            <a:extLst>
              <a:ext uri="{FF2B5EF4-FFF2-40B4-BE49-F238E27FC236}">
                <a16:creationId xmlns:a16="http://schemas.microsoft.com/office/drawing/2014/main" id="{35FF4A81-C368-45F5-80C2-51D2AAD562E0}"/>
              </a:ext>
            </a:extLst>
          </p:cNvPr>
          <p:cNvSpPr txBox="1">
            <a:spLocks noChangeArrowheads="1"/>
          </p:cNvSpPr>
          <p:nvPr/>
        </p:nvSpPr>
        <p:spPr bwMode="auto">
          <a:xfrm>
            <a:off x="3330575" y="3357563"/>
            <a:ext cx="4752975" cy="360362"/>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200" i="0">
                <a:solidFill>
                  <a:srgbClr val="50617C"/>
                </a:solidFill>
                <a:latin typeface="Verdana" panose="020B0604030504040204" pitchFamily="34" charset="0"/>
              </a:rPr>
              <a:t>     Wafer Processing</a:t>
            </a:r>
          </a:p>
        </p:txBody>
      </p:sp>
      <p:sp>
        <p:nvSpPr>
          <p:cNvPr id="11282" name="Text Box 15">
            <a:extLst>
              <a:ext uri="{FF2B5EF4-FFF2-40B4-BE49-F238E27FC236}">
                <a16:creationId xmlns:a16="http://schemas.microsoft.com/office/drawing/2014/main" id="{400241DF-171F-4770-B505-DA497FFB5DFA}"/>
              </a:ext>
            </a:extLst>
          </p:cNvPr>
          <p:cNvSpPr txBox="1">
            <a:spLocks noChangeArrowheads="1"/>
          </p:cNvSpPr>
          <p:nvPr/>
        </p:nvSpPr>
        <p:spPr bwMode="auto">
          <a:xfrm>
            <a:off x="3330575" y="2924175"/>
            <a:ext cx="4752975" cy="360363"/>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200" i="0">
                <a:solidFill>
                  <a:srgbClr val="50617C"/>
                </a:solidFill>
                <a:latin typeface="Verdana" panose="020B0604030504040204" pitchFamily="34" charset="0"/>
              </a:rPr>
              <a:t>     Simulation &amp; Design</a:t>
            </a:r>
          </a:p>
        </p:txBody>
      </p:sp>
      <p:sp>
        <p:nvSpPr>
          <p:cNvPr id="11283" name="Text Box 16">
            <a:extLst>
              <a:ext uri="{FF2B5EF4-FFF2-40B4-BE49-F238E27FC236}">
                <a16:creationId xmlns:a16="http://schemas.microsoft.com/office/drawing/2014/main" id="{976EA8F4-5160-4002-BE26-861C790B0569}"/>
              </a:ext>
            </a:extLst>
          </p:cNvPr>
          <p:cNvSpPr txBox="1">
            <a:spLocks noChangeArrowheads="1"/>
          </p:cNvSpPr>
          <p:nvPr/>
        </p:nvSpPr>
        <p:spPr bwMode="auto">
          <a:xfrm>
            <a:off x="2827338" y="5240337"/>
            <a:ext cx="431800" cy="1228726"/>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300" b="0" i="0">
                <a:solidFill>
                  <a:srgbClr val="50617C"/>
                </a:solidFill>
                <a:latin typeface="Verdana" panose="020B0604030504040204" pitchFamily="34" charset="0"/>
              </a:rPr>
              <a:t>System</a:t>
            </a:r>
          </a:p>
        </p:txBody>
      </p:sp>
      <p:sp>
        <p:nvSpPr>
          <p:cNvPr id="11284" name="Text Box 17">
            <a:extLst>
              <a:ext uri="{FF2B5EF4-FFF2-40B4-BE49-F238E27FC236}">
                <a16:creationId xmlns:a16="http://schemas.microsoft.com/office/drawing/2014/main" id="{7DECB3D9-1489-4848-B5A6-014E5778F296}"/>
              </a:ext>
            </a:extLst>
          </p:cNvPr>
          <p:cNvSpPr txBox="1">
            <a:spLocks noChangeArrowheads="1"/>
          </p:cNvSpPr>
          <p:nvPr/>
        </p:nvSpPr>
        <p:spPr bwMode="auto">
          <a:xfrm>
            <a:off x="2827338" y="2924174"/>
            <a:ext cx="431800" cy="2152599"/>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en-US" sz="1300" b="0" i="0">
                <a:solidFill>
                  <a:srgbClr val="50617C"/>
                </a:solidFill>
                <a:latin typeface="Verdana" panose="020B0604030504040204" pitchFamily="34" charset="0"/>
              </a:rPr>
              <a:t>Technology</a:t>
            </a:r>
          </a:p>
        </p:txBody>
      </p:sp>
      <p:sp>
        <p:nvSpPr>
          <p:cNvPr id="11285" name="Rectangle 43">
            <a:extLst>
              <a:ext uri="{FF2B5EF4-FFF2-40B4-BE49-F238E27FC236}">
                <a16:creationId xmlns:a16="http://schemas.microsoft.com/office/drawing/2014/main" id="{1DFF2C75-4785-4EF6-AEA3-24FC7F6C2DE0}"/>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000" dirty="0" err="1">
                <a:solidFill>
                  <a:srgbClr val="0070C0"/>
                </a:solidFill>
                <a:latin typeface="Verdana" panose="020B0604030504040204" pitchFamily="34" charset="0"/>
              </a:rPr>
              <a:t>CiS</a:t>
            </a:r>
            <a:r>
              <a:rPr lang="en-US" altLang="en-US" sz="2000" dirty="0">
                <a:solidFill>
                  <a:srgbClr val="0070C0"/>
                </a:solidFill>
                <a:latin typeface="Verdana" panose="020B0604030504040204" pitchFamily="34" charset="0"/>
              </a:rPr>
              <a:t> Research Institute</a:t>
            </a:r>
            <a:r>
              <a:rPr lang="en-GB" altLang="en-US" sz="2000" dirty="0">
                <a:solidFill>
                  <a:srgbClr val="0070C0"/>
                </a:solidFill>
              </a:rPr>
              <a:t> for Microsensor system</a:t>
            </a:r>
            <a:br>
              <a:rPr lang="de-DE" altLang="en-US" sz="2200" dirty="0">
                <a:solidFill>
                  <a:srgbClr val="009EE0"/>
                </a:solidFill>
                <a:latin typeface="Verdana" panose="020B0604030504040204" pitchFamily="34" charset="0"/>
              </a:rPr>
            </a:br>
            <a:r>
              <a:rPr lang="de-DE" altLang="en-US" sz="1600" b="0" dirty="0">
                <a:solidFill>
                  <a:srgbClr val="009EE0"/>
                </a:solidFill>
                <a:latin typeface="Verdana" panose="020B0604030504040204" pitchFamily="34" charset="0"/>
              </a:rPr>
              <a:t>Organisation</a:t>
            </a:r>
          </a:p>
        </p:txBody>
      </p:sp>
      <p:sp>
        <p:nvSpPr>
          <p:cNvPr id="19" name="Text Box 9">
            <a:extLst>
              <a:ext uri="{FF2B5EF4-FFF2-40B4-BE49-F238E27FC236}">
                <a16:creationId xmlns:a16="http://schemas.microsoft.com/office/drawing/2014/main" id="{6D8B98A8-30FA-471D-B42F-ABBB6B13BD2E}"/>
              </a:ext>
            </a:extLst>
          </p:cNvPr>
          <p:cNvSpPr txBox="1">
            <a:spLocks noChangeArrowheads="1"/>
          </p:cNvSpPr>
          <p:nvPr/>
        </p:nvSpPr>
        <p:spPr bwMode="auto">
          <a:xfrm>
            <a:off x="3329681" y="6108701"/>
            <a:ext cx="4752975" cy="360362"/>
          </a:xfrm>
          <a:prstGeom prst="rect">
            <a:avLst/>
          </a:prstGeom>
          <a:solidFill>
            <a:srgbClr val="DAE4F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tIns="82800"/>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de-DE" altLang="de-DE" sz="1200" i="0">
                <a:solidFill>
                  <a:srgbClr val="50617C"/>
                </a:solidFill>
                <a:latin typeface="Verdana" panose="020B0604030504040204" pitchFamily="34" charset="0"/>
              </a:rPr>
              <a:t>Silicon Detectors</a:t>
            </a:r>
          </a:p>
        </p:txBody>
      </p:sp>
    </p:spTree>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a:extLst>
              <a:ext uri="{FF2B5EF4-FFF2-40B4-BE49-F238E27FC236}">
                <a16:creationId xmlns:a16="http://schemas.microsoft.com/office/drawing/2014/main" id="{DBE79368-3648-4066-ABE1-CA136BD59051}"/>
              </a:ext>
            </a:extLst>
          </p:cNvPr>
          <p:cNvSpPr>
            <a:spLocks noGrp="1" noChangeArrowheads="1"/>
          </p:cNvSpPr>
          <p:nvPr>
            <p:ph idx="4294967295"/>
          </p:nvPr>
        </p:nvSpPr>
        <p:spPr>
          <a:xfrm>
            <a:off x="271463" y="1189038"/>
            <a:ext cx="10131425" cy="4319587"/>
          </a:xfrm>
        </p:spPr>
        <p:txBody>
          <a:bodyPr/>
          <a:lstStyle/>
          <a:p>
            <a:pPr marL="0" indent="0" eaLnBrk="1" hangingPunct="1">
              <a:buFontTx/>
              <a:buNone/>
            </a:pPr>
            <a:r>
              <a:rPr lang="de-DE" altLang="en-US" sz="1800" i="1" dirty="0" err="1">
                <a:ea typeface="ＭＳ Ｐゴシック" panose="020B0600070205080204" pitchFamily="34" charset="-128"/>
              </a:rPr>
              <a:t>CiS</a:t>
            </a:r>
            <a:r>
              <a:rPr lang="de-DE" altLang="en-US" sz="1800" i="1" dirty="0">
                <a:ea typeface="ＭＳ Ｐゴシック" panose="020B0600070205080204" pitchFamily="34" charset="-128"/>
              </a:rPr>
              <a:t> Forschungsinstitut für </a:t>
            </a:r>
            <a:r>
              <a:rPr lang="de-DE" altLang="en-US" sz="1800" i="1" dirty="0" err="1">
                <a:ea typeface="ＭＳ Ｐゴシック" panose="020B0600070205080204" pitchFamily="34" charset="-128"/>
              </a:rPr>
              <a:t>Mikrosensorik</a:t>
            </a:r>
            <a:r>
              <a:rPr lang="de-DE" altLang="en-US" sz="1800" i="1" dirty="0">
                <a:ea typeface="ＭＳ Ｐゴシック" panose="020B0600070205080204" pitchFamily="34" charset="-128"/>
              </a:rPr>
              <a:t> GmbH</a:t>
            </a:r>
          </a:p>
          <a:p>
            <a:pPr marL="0" indent="0" eaLnBrk="1" hangingPunct="1">
              <a:buFontTx/>
              <a:buNone/>
            </a:pPr>
            <a:r>
              <a:rPr lang="de-DE" altLang="en-US" sz="1800" i="1" dirty="0">
                <a:ea typeface="ＭＳ Ｐゴシック" panose="020B0600070205080204" pitchFamily="34" charset="-128"/>
              </a:rPr>
              <a:t>Konrad-Zuse-Straße 14 					</a:t>
            </a:r>
          </a:p>
          <a:p>
            <a:pPr marL="0" indent="0" eaLnBrk="1" hangingPunct="1">
              <a:buFontTx/>
              <a:buNone/>
            </a:pPr>
            <a:r>
              <a:rPr lang="de-DE" altLang="en-US" sz="1800" i="1" dirty="0">
                <a:ea typeface="ＭＳ Ｐゴシック" panose="020B0600070205080204" pitchFamily="34" charset="-128"/>
              </a:rPr>
              <a:t>99099 Erfurt 					</a:t>
            </a:r>
          </a:p>
          <a:p>
            <a:pPr marL="0" indent="0" eaLnBrk="1" hangingPunct="1">
              <a:buFontTx/>
              <a:buNone/>
            </a:pPr>
            <a:r>
              <a:rPr lang="de-DE" altLang="en-US" sz="1800" i="1" dirty="0">
                <a:ea typeface="ＭＳ Ｐゴシック" panose="020B0600070205080204" pitchFamily="34" charset="-128"/>
              </a:rPr>
              <a:t>info@cismst.de 					</a:t>
            </a:r>
          </a:p>
          <a:p>
            <a:pPr marL="0" indent="0" eaLnBrk="1" hangingPunct="1">
              <a:buFontTx/>
              <a:buNone/>
            </a:pPr>
            <a:r>
              <a:rPr lang="de-DE" altLang="en-US" sz="1800" i="1" dirty="0">
                <a:ea typeface="ＭＳ Ｐゴシック" panose="020B0600070205080204" pitchFamily="34" charset="-128"/>
              </a:rPr>
              <a:t>www.cismst.de</a:t>
            </a:r>
            <a:r>
              <a:rPr lang="de-DE" altLang="en-US" sz="1600" i="1" dirty="0">
                <a:ea typeface="ＭＳ Ｐゴシック" panose="020B0600070205080204" pitchFamily="34" charset="-128"/>
              </a:rPr>
              <a:t>					</a:t>
            </a:r>
          </a:p>
          <a:p>
            <a:pPr marL="0" indent="0" eaLnBrk="1" hangingPunct="1">
              <a:buFontTx/>
              <a:buNone/>
            </a:pPr>
            <a:br>
              <a:rPr lang="de-DE" altLang="en-US" sz="1600" i="1" dirty="0">
                <a:ea typeface="ＭＳ Ｐゴシック" panose="020B0600070205080204" pitchFamily="34" charset="-128"/>
              </a:rPr>
            </a:br>
            <a:r>
              <a:rPr lang="de-DE" altLang="en-US" sz="1800" i="1" dirty="0">
                <a:ea typeface="ＭＳ Ｐゴシック" panose="020B0600070205080204" pitchFamily="34" charset="-128"/>
              </a:rPr>
              <a:t>Managing </a:t>
            </a:r>
            <a:r>
              <a:rPr lang="de-DE" altLang="en-US" sz="1800" i="1" dirty="0" err="1">
                <a:ea typeface="ＭＳ Ｐゴシック" panose="020B0600070205080204" pitchFamily="34" charset="-128"/>
              </a:rPr>
              <a:t>director</a:t>
            </a:r>
            <a:r>
              <a:rPr lang="de-DE" altLang="en-US" sz="1800" i="1" dirty="0">
                <a:ea typeface="ＭＳ Ｐゴシック" panose="020B0600070205080204" pitchFamily="34" charset="-128"/>
              </a:rPr>
              <a:t>:				</a:t>
            </a:r>
            <a:br>
              <a:rPr lang="de-DE" altLang="en-US" sz="1800" i="1" dirty="0">
                <a:ea typeface="ＭＳ Ｐゴシック" panose="020B0600070205080204" pitchFamily="34" charset="-128"/>
              </a:rPr>
            </a:br>
            <a:r>
              <a:rPr lang="de-DE" altLang="en-US" sz="1800" i="1" dirty="0">
                <a:ea typeface="ＭＳ Ｐゴシック" panose="020B0600070205080204" pitchFamily="34" charset="-128"/>
              </a:rPr>
              <a:t>Prof. Dr. Th. Ortlepp</a:t>
            </a:r>
          </a:p>
          <a:p>
            <a:pPr marL="0" indent="0" eaLnBrk="1" hangingPunct="1">
              <a:buFontTx/>
              <a:buNone/>
            </a:pPr>
            <a:r>
              <a:rPr lang="de-DE" altLang="en-US" sz="1800" i="1" dirty="0">
                <a:ea typeface="ＭＳ Ｐゴシック" panose="020B0600070205080204" pitchFamily="34" charset="-128"/>
              </a:rPr>
              <a:t>Mr. Th. Brock			</a:t>
            </a:r>
            <a:br>
              <a:rPr lang="de-DE" altLang="en-US" sz="1800" i="1" dirty="0">
                <a:ea typeface="ＭＳ Ｐゴシック" panose="020B0600070205080204" pitchFamily="34" charset="-128"/>
              </a:rPr>
            </a:br>
            <a:r>
              <a:rPr lang="de-DE" altLang="en-US" sz="1800" i="1" dirty="0">
                <a:ea typeface="ＭＳ Ｐゴシック" panose="020B0600070205080204" pitchFamily="34" charset="-128"/>
                <a:hlinkClick r:id="rId2"/>
              </a:rPr>
              <a:t>hjfreitag@cismst.de</a:t>
            </a:r>
            <a:endParaRPr lang="de-DE" altLang="en-US" sz="1800" i="1" dirty="0">
              <a:ea typeface="ＭＳ Ｐゴシック" panose="020B0600070205080204" pitchFamily="34" charset="-128"/>
            </a:endParaRPr>
          </a:p>
          <a:p>
            <a:pPr marL="0" indent="0" eaLnBrk="1" hangingPunct="1">
              <a:buFontTx/>
              <a:buNone/>
            </a:pPr>
            <a:r>
              <a:rPr lang="de-DE" altLang="en-US" sz="1800" i="1" dirty="0">
                <a:ea typeface="ＭＳ Ｐゴシック" panose="020B0600070205080204" pitchFamily="34" charset="-128"/>
              </a:rPr>
              <a:t>+49 361 663 1410</a:t>
            </a:r>
          </a:p>
          <a:p>
            <a:pPr marL="0" indent="0" eaLnBrk="1" hangingPunct="1">
              <a:buFontTx/>
              <a:buNone/>
            </a:pPr>
            <a:endParaRPr lang="de-DE" altLang="en-US" sz="1600" i="1" dirty="0">
              <a:ea typeface="ＭＳ Ｐゴシック" panose="020B0600070205080204" pitchFamily="34" charset="-128"/>
            </a:endParaRPr>
          </a:p>
        </p:txBody>
      </p:sp>
      <p:pic>
        <p:nvPicPr>
          <p:cNvPr id="68611" name="Picture 4" descr="pic2">
            <a:extLst>
              <a:ext uri="{FF2B5EF4-FFF2-40B4-BE49-F238E27FC236}">
                <a16:creationId xmlns:a16="http://schemas.microsoft.com/office/drawing/2014/main" id="{101B87FC-6E11-46B7-8CAD-C29A23A71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7313" y="5148263"/>
            <a:ext cx="1435100"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2" name="Picture 5" descr="pic5">
            <a:extLst>
              <a:ext uri="{FF2B5EF4-FFF2-40B4-BE49-F238E27FC236}">
                <a16:creationId xmlns:a16="http://schemas.microsoft.com/office/drawing/2014/main" id="{781C0C98-F2DF-40CC-A360-67C6221BD9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913" y="5154613"/>
            <a:ext cx="14382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6" descr="pic6">
            <a:extLst>
              <a:ext uri="{FF2B5EF4-FFF2-40B4-BE49-F238E27FC236}">
                <a16:creationId xmlns:a16="http://schemas.microsoft.com/office/drawing/2014/main" id="{515D3D37-1DA9-4766-80ED-F4A44E7387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925" y="5148263"/>
            <a:ext cx="143668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7" descr="pic8">
            <a:extLst>
              <a:ext uri="{FF2B5EF4-FFF2-40B4-BE49-F238E27FC236}">
                <a16:creationId xmlns:a16="http://schemas.microsoft.com/office/drawing/2014/main" id="{ECFB3BC4-C179-45BB-8C64-87629B725B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5863" y="5148263"/>
            <a:ext cx="1436687"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Line 20">
            <a:extLst>
              <a:ext uri="{FF2B5EF4-FFF2-40B4-BE49-F238E27FC236}">
                <a16:creationId xmlns:a16="http://schemas.microsoft.com/office/drawing/2014/main" id="{38A31439-2C8C-4E8F-9174-9DE8BF84CD9A}"/>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68616" name="Rectangle 25">
            <a:extLst>
              <a:ext uri="{FF2B5EF4-FFF2-40B4-BE49-F238E27FC236}">
                <a16:creationId xmlns:a16="http://schemas.microsoft.com/office/drawing/2014/main" id="{6CC90476-DA39-40DA-BFC1-CFF72F3CCE02}"/>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68617" name="Rectangle 43">
            <a:extLst>
              <a:ext uri="{FF2B5EF4-FFF2-40B4-BE49-F238E27FC236}">
                <a16:creationId xmlns:a16="http://schemas.microsoft.com/office/drawing/2014/main" id="{7BC412C8-0BC3-4F22-86CA-27B4BD787BA4}"/>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de-DE" altLang="en-US">
                <a:solidFill>
                  <a:srgbClr val="009EE0"/>
                </a:solidFill>
              </a:rPr>
              <a:t>CiS Research Institute</a:t>
            </a: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42">
            <a:extLst>
              <a:ext uri="{FF2B5EF4-FFF2-40B4-BE49-F238E27FC236}">
                <a16:creationId xmlns:a16="http://schemas.microsoft.com/office/drawing/2014/main" id="{98CE90D5-050C-4E16-B38B-0EF837F46171}"/>
              </a:ext>
            </a:extLst>
          </p:cNvPr>
          <p:cNvGraphicFramePr>
            <a:graphicFrameLocks noChangeAspect="1"/>
          </p:cNvGraphicFramePr>
          <p:nvPr/>
        </p:nvGraphicFramePr>
        <p:xfrm>
          <a:off x="4191000" y="2438400"/>
          <a:ext cx="2751138" cy="1881188"/>
        </p:xfrm>
        <a:graphic>
          <a:graphicData uri="http://schemas.openxmlformats.org/presentationml/2006/ole">
            <mc:AlternateContent xmlns:mc="http://schemas.openxmlformats.org/markup-compatibility/2006">
              <mc:Choice xmlns:v="urn:schemas-microsoft-com:vml" Requires="v">
                <p:oleObj spid="_x0000_s12433" name="Photo Editor Photo" r:id="rId4" imgW="15238095" imgH="11428571" progId="">
                  <p:embed/>
                </p:oleObj>
              </mc:Choice>
              <mc:Fallback>
                <p:oleObj name="Photo Editor Photo" r:id="rId4" imgW="15238095" imgH="11428571" progId="">
                  <p:embed/>
                  <p:pic>
                    <p:nvPicPr>
                      <p:cNvPr id="0" name="Object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2438400"/>
                        <a:ext cx="2751138" cy="1881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2292" name="Rectangle 2">
            <a:extLst>
              <a:ext uri="{FF2B5EF4-FFF2-40B4-BE49-F238E27FC236}">
                <a16:creationId xmlns:a16="http://schemas.microsoft.com/office/drawing/2014/main" id="{CF5BFBB9-7C8C-45E4-B90E-954A573F95BF}"/>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graphicFrame>
        <p:nvGraphicFramePr>
          <p:cNvPr id="12293" name="Object 43">
            <a:extLst>
              <a:ext uri="{FF2B5EF4-FFF2-40B4-BE49-F238E27FC236}">
                <a16:creationId xmlns:a16="http://schemas.microsoft.com/office/drawing/2014/main" id="{F173FE99-CE00-4D7E-AC08-FE41DE3C12D0}"/>
              </a:ext>
            </a:extLst>
          </p:cNvPr>
          <p:cNvGraphicFramePr>
            <a:graphicFrameLocks noChangeAspect="1"/>
          </p:cNvGraphicFramePr>
          <p:nvPr/>
        </p:nvGraphicFramePr>
        <p:xfrm>
          <a:off x="425450" y="1346200"/>
          <a:ext cx="1306513" cy="922338"/>
        </p:xfrm>
        <a:graphic>
          <a:graphicData uri="http://schemas.openxmlformats.org/presentationml/2006/ole">
            <mc:AlternateContent xmlns:mc="http://schemas.openxmlformats.org/markup-compatibility/2006">
              <mc:Choice xmlns:v="urn:schemas-microsoft-com:vml" Requires="v">
                <p:oleObj spid="_x0000_s12434" name="Dokument" r:id="rId6" imgW="1066800" imgH="768096" progId="Word.Document.8">
                  <p:embed/>
                </p:oleObj>
              </mc:Choice>
              <mc:Fallback>
                <p:oleObj name="Dokument" r:id="rId6" imgW="1066800" imgH="768096" progId="Word.Document.8">
                  <p:embed/>
                  <p:pic>
                    <p:nvPicPr>
                      <p:cNvPr id="0" name="Object 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50" y="1346200"/>
                        <a:ext cx="130651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294" name="Object 44">
            <a:extLst>
              <a:ext uri="{FF2B5EF4-FFF2-40B4-BE49-F238E27FC236}">
                <a16:creationId xmlns:a16="http://schemas.microsoft.com/office/drawing/2014/main" id="{73468544-01A9-4FB8-A056-39020C8B99E3}"/>
              </a:ext>
            </a:extLst>
          </p:cNvPr>
          <p:cNvGraphicFramePr>
            <a:graphicFrameLocks noChangeAspect="1"/>
          </p:cNvGraphicFramePr>
          <p:nvPr/>
        </p:nvGraphicFramePr>
        <p:xfrm>
          <a:off x="400050" y="2916238"/>
          <a:ext cx="1301750" cy="868362"/>
        </p:xfrm>
        <a:graphic>
          <a:graphicData uri="http://schemas.openxmlformats.org/presentationml/2006/ole">
            <mc:AlternateContent xmlns:mc="http://schemas.openxmlformats.org/markup-compatibility/2006">
              <mc:Choice xmlns:v="urn:schemas-microsoft-com:vml" Requires="v">
                <p:oleObj spid="_x0000_s12435" name="CorelPhotoPaint.Image.8" r:id="rId8" imgW="6351507" imgH="6363698" progId="">
                  <p:embed/>
                </p:oleObj>
              </mc:Choice>
              <mc:Fallback>
                <p:oleObj name="CorelPhotoPaint.Image.8" r:id="rId8" imgW="6351507" imgH="6363698" progId="">
                  <p:embed/>
                  <p:pic>
                    <p:nvPicPr>
                      <p:cNvPr id="0" name="Object 4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0050" y="2916238"/>
                        <a:ext cx="13017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2295" name="Text Box 9">
            <a:extLst>
              <a:ext uri="{FF2B5EF4-FFF2-40B4-BE49-F238E27FC236}">
                <a16:creationId xmlns:a16="http://schemas.microsoft.com/office/drawing/2014/main" id="{5BE886BD-BE10-4592-9336-6EE1582D0219}"/>
              </a:ext>
            </a:extLst>
          </p:cNvPr>
          <p:cNvSpPr txBox="1">
            <a:spLocks noChangeArrowheads="1"/>
          </p:cNvSpPr>
          <p:nvPr/>
        </p:nvSpPr>
        <p:spPr bwMode="auto">
          <a:xfrm>
            <a:off x="1833563" y="1535113"/>
            <a:ext cx="14874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defTabSz="76200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a:r>
              <a:rPr lang="de-DE" altLang="en-US" sz="1800" b="0">
                <a:latin typeface="Verdana" panose="020B0604030504040204" pitchFamily="34" charset="0"/>
              </a:rPr>
              <a:t>Simulation </a:t>
            </a:r>
            <a:br>
              <a:rPr lang="de-DE" altLang="en-US" sz="1800" b="0">
                <a:latin typeface="Verdana" panose="020B0604030504040204" pitchFamily="34" charset="0"/>
              </a:rPr>
            </a:br>
            <a:r>
              <a:rPr lang="de-DE" altLang="en-US" sz="1800" b="0">
                <a:latin typeface="Verdana" panose="020B0604030504040204" pitchFamily="34" charset="0"/>
              </a:rPr>
              <a:t>and design</a:t>
            </a:r>
          </a:p>
        </p:txBody>
      </p:sp>
      <p:sp>
        <p:nvSpPr>
          <p:cNvPr id="12296" name="Text Box 11">
            <a:extLst>
              <a:ext uri="{FF2B5EF4-FFF2-40B4-BE49-F238E27FC236}">
                <a16:creationId xmlns:a16="http://schemas.microsoft.com/office/drawing/2014/main" id="{46F679AE-DF24-41DD-BFE4-83C2650A65E5}"/>
              </a:ext>
            </a:extLst>
          </p:cNvPr>
          <p:cNvSpPr txBox="1">
            <a:spLocks noChangeArrowheads="1"/>
          </p:cNvSpPr>
          <p:nvPr/>
        </p:nvSpPr>
        <p:spPr bwMode="auto">
          <a:xfrm>
            <a:off x="1933575" y="3276600"/>
            <a:ext cx="21955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defTabSz="76200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r>
              <a:rPr lang="en-US" altLang="en-US" sz="1800" b="0" dirty="0">
                <a:latin typeface="Verdana" panose="020B0604030504040204" pitchFamily="34" charset="0"/>
              </a:rPr>
              <a:t>Wafer technology</a:t>
            </a:r>
          </a:p>
        </p:txBody>
      </p:sp>
      <p:sp>
        <p:nvSpPr>
          <p:cNvPr id="12297" name="Text Box 12">
            <a:extLst>
              <a:ext uri="{FF2B5EF4-FFF2-40B4-BE49-F238E27FC236}">
                <a16:creationId xmlns:a16="http://schemas.microsoft.com/office/drawing/2014/main" id="{2EA63248-98D5-40D7-932A-8E4E0FDD2CD8}"/>
              </a:ext>
            </a:extLst>
          </p:cNvPr>
          <p:cNvSpPr txBox="1">
            <a:spLocks noChangeArrowheads="1"/>
          </p:cNvSpPr>
          <p:nvPr/>
        </p:nvSpPr>
        <p:spPr bwMode="auto">
          <a:xfrm>
            <a:off x="1962150" y="5999163"/>
            <a:ext cx="43672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defTabSz="76200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r>
              <a:rPr lang="en-US" altLang="en-US" sz="1800" b="0" dirty="0">
                <a:latin typeface="Verdana" panose="020B0604030504040204" pitchFamily="34" charset="0"/>
              </a:rPr>
              <a:t>Device characterization and analysis</a:t>
            </a:r>
          </a:p>
        </p:txBody>
      </p:sp>
      <p:sp>
        <p:nvSpPr>
          <p:cNvPr id="12298" name="Text Box 13">
            <a:extLst>
              <a:ext uri="{FF2B5EF4-FFF2-40B4-BE49-F238E27FC236}">
                <a16:creationId xmlns:a16="http://schemas.microsoft.com/office/drawing/2014/main" id="{D150AE7D-3604-412E-88CE-1DDE8EB15652}"/>
              </a:ext>
            </a:extLst>
          </p:cNvPr>
          <p:cNvSpPr txBox="1">
            <a:spLocks noChangeArrowheads="1"/>
          </p:cNvSpPr>
          <p:nvPr/>
        </p:nvSpPr>
        <p:spPr bwMode="auto">
          <a:xfrm>
            <a:off x="1933575" y="4570413"/>
            <a:ext cx="30273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defTabSz="762000"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defTabSz="76200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7620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7620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r>
              <a:rPr lang="en-US" altLang="en-US" sz="1800" b="0" dirty="0">
                <a:latin typeface="Verdana" panose="020B0604030504040204" pitchFamily="34" charset="0"/>
              </a:rPr>
              <a:t>Assembly and packaging</a:t>
            </a:r>
          </a:p>
        </p:txBody>
      </p:sp>
      <p:pic>
        <p:nvPicPr>
          <p:cNvPr id="12299" name="Picture 14">
            <a:extLst>
              <a:ext uri="{FF2B5EF4-FFF2-40B4-BE49-F238E27FC236}">
                <a16:creationId xmlns:a16="http://schemas.microsoft.com/office/drawing/2014/main" id="{B86C509E-059F-4BED-8A6F-0D1C96E1124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7038" y="4341813"/>
            <a:ext cx="1249362" cy="95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300" name="Object 45">
            <a:extLst>
              <a:ext uri="{FF2B5EF4-FFF2-40B4-BE49-F238E27FC236}">
                <a16:creationId xmlns:a16="http://schemas.microsoft.com/office/drawing/2014/main" id="{E8EF8ED6-4B63-48BE-B4A6-B2414132F549}"/>
              </a:ext>
            </a:extLst>
          </p:cNvPr>
          <p:cNvGraphicFramePr>
            <a:graphicFrameLocks noChangeAspect="1"/>
          </p:cNvGraphicFramePr>
          <p:nvPr/>
        </p:nvGraphicFramePr>
        <p:xfrm>
          <a:off x="5583238" y="3679825"/>
          <a:ext cx="2571750" cy="1930400"/>
        </p:xfrm>
        <a:graphic>
          <a:graphicData uri="http://schemas.openxmlformats.org/presentationml/2006/ole">
            <mc:AlternateContent xmlns:mc="http://schemas.openxmlformats.org/markup-compatibility/2006">
              <mc:Choice xmlns:v="urn:schemas-microsoft-com:vml" Requires="v">
                <p:oleObj spid="_x0000_s12436" name="Photo Editor Photo" r:id="rId11" imgW="15238095" imgH="11428571" progId="">
                  <p:embed/>
                </p:oleObj>
              </mc:Choice>
              <mc:Fallback>
                <p:oleObj name="Photo Editor Photo" r:id="rId11" imgW="15238095" imgH="11428571" progId="">
                  <p:embed/>
                  <p:pic>
                    <p:nvPicPr>
                      <p:cNvPr id="0" name="Object 4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3238" y="3679825"/>
                        <a:ext cx="2571750" cy="193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oleObj>
              </mc:Fallback>
            </mc:AlternateContent>
          </a:graphicData>
        </a:graphic>
      </p:graphicFrame>
      <p:sp>
        <p:nvSpPr>
          <p:cNvPr id="12301" name="Text Box 19">
            <a:extLst>
              <a:ext uri="{FF2B5EF4-FFF2-40B4-BE49-F238E27FC236}">
                <a16:creationId xmlns:a16="http://schemas.microsoft.com/office/drawing/2014/main" id="{B480634E-994F-46F0-882D-87824FACEB83}"/>
              </a:ext>
            </a:extLst>
          </p:cNvPr>
          <p:cNvSpPr txBox="1">
            <a:spLocks noChangeArrowheads="1"/>
          </p:cNvSpPr>
          <p:nvPr/>
        </p:nvSpPr>
        <p:spPr bwMode="auto">
          <a:xfrm>
            <a:off x="8442325" y="3781425"/>
            <a:ext cx="2092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a:spcBef>
                <a:spcPct val="50000"/>
              </a:spcBef>
            </a:pPr>
            <a:r>
              <a:rPr lang="de-DE" altLang="en-US" sz="1800" b="0">
                <a:latin typeface="Verdana" panose="020B0604030504040204" pitchFamily="34" charset="0"/>
                <a:cs typeface="Times New Roman" panose="02020603050405020304" pitchFamily="18" charset="0"/>
              </a:rPr>
              <a:t>Certified QM System</a:t>
            </a:r>
            <a:br>
              <a:rPr lang="de-DE" altLang="en-US" sz="1800" b="0">
                <a:latin typeface="Verdana" panose="020B0604030504040204" pitchFamily="34" charset="0"/>
                <a:cs typeface="Times New Roman" panose="02020603050405020304" pitchFamily="18" charset="0"/>
              </a:rPr>
            </a:br>
            <a:r>
              <a:rPr lang="de-DE" altLang="en-US" sz="1800" b="0">
                <a:latin typeface="Verdana" panose="020B0604030504040204" pitchFamily="34" charset="0"/>
                <a:cs typeface="Times New Roman" panose="02020603050405020304" pitchFamily="18" charset="0"/>
              </a:rPr>
              <a:t>DIN EN ISO 9001 </a:t>
            </a:r>
          </a:p>
        </p:txBody>
      </p:sp>
      <p:pic>
        <p:nvPicPr>
          <p:cNvPr id="12302" name="Picture 30">
            <a:extLst>
              <a:ext uri="{FF2B5EF4-FFF2-40B4-BE49-F238E27FC236}">
                <a16:creationId xmlns:a16="http://schemas.microsoft.com/office/drawing/2014/main" id="{764659CC-09AC-4A8A-8231-F7A088D450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6575" y="5580063"/>
            <a:ext cx="1030288"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3" name="Picture 7">
            <a:extLst>
              <a:ext uri="{FF2B5EF4-FFF2-40B4-BE49-F238E27FC236}">
                <a16:creationId xmlns:a16="http://schemas.microsoft.com/office/drawing/2014/main" id="{37ECD0AA-9098-4812-B712-518D5B8A397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99225" y="5005388"/>
            <a:ext cx="27273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5" name="Picture 23" descr="http://www.cismst.org/uploads/pics/zertifikat.jpg">
            <a:extLst>
              <a:ext uri="{FF2B5EF4-FFF2-40B4-BE49-F238E27FC236}">
                <a16:creationId xmlns:a16="http://schemas.microsoft.com/office/drawing/2014/main" id="{7921D7E4-77F8-4ACE-A88B-21E7E8BAE69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20150" y="1865313"/>
            <a:ext cx="1295400" cy="1836737"/>
          </a:xfrm>
          <a:prstGeom prst="rect">
            <a:avLst/>
          </a:prstGeom>
          <a:noFill/>
          <a:ln w="9525">
            <a:solidFill>
              <a:srgbClr val="003056"/>
            </a:solidFill>
            <a:miter lim="800000"/>
            <a:headEnd/>
            <a:tailEnd/>
          </a:ln>
          <a:extLst>
            <a:ext uri="{909E8E84-426E-40DD-AFC4-6F175D3DCCD1}">
              <a14:hiddenFill xmlns:a14="http://schemas.microsoft.com/office/drawing/2010/main">
                <a:solidFill>
                  <a:srgbClr val="FFFFFF"/>
                </a:solidFill>
              </a14:hiddenFill>
            </a:ext>
          </a:extLst>
        </p:spPr>
      </p:pic>
      <p:sp>
        <p:nvSpPr>
          <p:cNvPr id="12306" name="Line 20">
            <a:extLst>
              <a:ext uri="{FF2B5EF4-FFF2-40B4-BE49-F238E27FC236}">
                <a16:creationId xmlns:a16="http://schemas.microsoft.com/office/drawing/2014/main" id="{9F2CC5A8-27B4-4386-B427-B5487A932CCD}"/>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12307" name="Rectangle 25">
            <a:extLst>
              <a:ext uri="{FF2B5EF4-FFF2-40B4-BE49-F238E27FC236}">
                <a16:creationId xmlns:a16="http://schemas.microsoft.com/office/drawing/2014/main" id="{E107843A-C56B-481A-AD15-C48C0EE6AF4D}"/>
              </a:ext>
            </a:extLst>
          </p:cNvPr>
          <p:cNvSpPr>
            <a:spLocks noGrp="1" noChangeArrowheads="1"/>
          </p:cNvSpPr>
          <p:nvPr>
            <p:ph type="ftr" sz="quarter" idx="11"/>
          </p:nvPr>
        </p:nvSpPr>
        <p:spPr bwMode="auto">
          <a:xfrm>
            <a:off x="593725" y="7021513"/>
            <a:ext cx="9577388"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12309" name="Rectangle 43">
            <a:extLst>
              <a:ext uri="{FF2B5EF4-FFF2-40B4-BE49-F238E27FC236}">
                <a16:creationId xmlns:a16="http://schemas.microsoft.com/office/drawing/2014/main" id="{573B45A0-ADDA-45C7-B87F-999C88851D25}"/>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Complete technology chain for R&amp;D and production of </a:t>
            </a:r>
            <a:br>
              <a:rPr lang="en-US" altLang="en-US" sz="2200">
                <a:solidFill>
                  <a:srgbClr val="009EE0"/>
                </a:solidFill>
                <a:latin typeface="Verdana" panose="020B0604030504040204" pitchFamily="34" charset="0"/>
              </a:rPr>
            </a:br>
            <a:r>
              <a:rPr lang="en-US" altLang="en-US" sz="2200">
                <a:solidFill>
                  <a:srgbClr val="009EE0"/>
                </a:solidFill>
                <a:latin typeface="Verdana" panose="020B0604030504040204" pitchFamily="34" charset="0"/>
              </a:rPr>
              <a:t>high-performance micro-sensor systems</a:t>
            </a:r>
          </a:p>
        </p:txBody>
      </p:sp>
      <p:sp>
        <p:nvSpPr>
          <p:cNvPr id="20" name="AutoShape 8">
            <a:extLst>
              <a:ext uri="{FF2B5EF4-FFF2-40B4-BE49-F238E27FC236}">
                <a16:creationId xmlns:a16="http://schemas.microsoft.com/office/drawing/2014/main" id="{31BCF7C8-255C-4904-98CC-95736C3867E4}"/>
              </a:ext>
            </a:extLst>
          </p:cNvPr>
          <p:cNvSpPr>
            <a:spLocks noChangeArrowheads="1"/>
          </p:cNvSpPr>
          <p:nvPr/>
        </p:nvSpPr>
        <p:spPr bwMode="auto">
          <a:xfrm>
            <a:off x="3810000" y="990600"/>
            <a:ext cx="4495800" cy="1184271"/>
          </a:xfrm>
          <a:prstGeom prst="flowChartAlternateProcess">
            <a:avLst/>
          </a:prstGeom>
          <a:solidFill>
            <a:srgbClr val="EFEDED"/>
          </a:solidFill>
          <a:ln w="9525">
            <a:solidFill>
              <a:schemeClr val="tx1"/>
            </a:solidFill>
            <a:miter lim="800000"/>
            <a:headEnd/>
            <a:tailEnd/>
          </a:ln>
        </p:spPr>
        <p:txBody>
          <a:bodyPr lIns="104306" tIns="52153" rIns="104306" bIns="52153"/>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200" b="0" i="0" dirty="0"/>
              <a:t>- Layout</a:t>
            </a:r>
          </a:p>
          <a:p>
            <a:pPr eaLnBrk="1" hangingPunct="1">
              <a:buFontTx/>
              <a:buChar char="-"/>
            </a:pPr>
            <a:r>
              <a:rPr lang="en-US" altLang="en-US" sz="1200" b="0" i="0" dirty="0"/>
              <a:t> FEM-Simulation </a:t>
            </a:r>
          </a:p>
          <a:p>
            <a:pPr eaLnBrk="1" hangingPunct="1">
              <a:buFontTx/>
              <a:buChar char="-"/>
            </a:pPr>
            <a:r>
              <a:rPr lang="en-US" altLang="en-US" sz="1200" b="0" i="0" dirty="0"/>
              <a:t> Process-Simulation</a:t>
            </a:r>
          </a:p>
          <a:p>
            <a:pPr eaLnBrk="1" hangingPunct="1"/>
            <a:r>
              <a:rPr lang="en-US" altLang="en-US" sz="1200" b="0" i="0" dirty="0"/>
              <a:t>- Device-Simulation</a:t>
            </a:r>
          </a:p>
          <a:p>
            <a:pPr eaLnBrk="1" hangingPunct="1"/>
            <a:r>
              <a:rPr lang="en-US" altLang="en-US" sz="1200" b="0" i="0" dirty="0"/>
              <a:t>- Circuit-Simulation</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CF5BFBB9-7C8C-45E4-B90E-954A573F95BF}"/>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12306" name="Line 20">
            <a:extLst>
              <a:ext uri="{FF2B5EF4-FFF2-40B4-BE49-F238E27FC236}">
                <a16:creationId xmlns:a16="http://schemas.microsoft.com/office/drawing/2014/main" id="{9F2CC5A8-27B4-4386-B427-B5487A932CCD}"/>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12307" name="Rectangle 25">
            <a:extLst>
              <a:ext uri="{FF2B5EF4-FFF2-40B4-BE49-F238E27FC236}">
                <a16:creationId xmlns:a16="http://schemas.microsoft.com/office/drawing/2014/main" id="{E107843A-C56B-481A-AD15-C48C0EE6AF4D}"/>
              </a:ext>
            </a:extLst>
          </p:cNvPr>
          <p:cNvSpPr>
            <a:spLocks noGrp="1" noChangeArrowheads="1"/>
          </p:cNvSpPr>
          <p:nvPr>
            <p:ph type="ftr" sz="quarter" idx="11"/>
          </p:nvPr>
        </p:nvSpPr>
        <p:spPr bwMode="auto">
          <a:xfrm>
            <a:off x="593725" y="7021513"/>
            <a:ext cx="9577388"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12309" name="Rectangle 43">
            <a:extLst>
              <a:ext uri="{FF2B5EF4-FFF2-40B4-BE49-F238E27FC236}">
                <a16:creationId xmlns:a16="http://schemas.microsoft.com/office/drawing/2014/main" id="{573B45A0-ADDA-45C7-B87F-999C88851D25}"/>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dirty="0">
                <a:solidFill>
                  <a:srgbClr val="009EE0"/>
                </a:solidFill>
                <a:latin typeface="Verdana" panose="020B0604030504040204" pitchFamily="34" charset="0"/>
              </a:rPr>
              <a:t>Simulation and design </a:t>
            </a:r>
            <a:br>
              <a:rPr lang="en-US" altLang="en-US" sz="2200" dirty="0">
                <a:solidFill>
                  <a:srgbClr val="009EE0"/>
                </a:solidFill>
                <a:latin typeface="Verdana" panose="020B0604030504040204" pitchFamily="34" charset="0"/>
              </a:rPr>
            </a:br>
            <a:endParaRPr lang="en-US" altLang="en-US" sz="2200" dirty="0">
              <a:solidFill>
                <a:srgbClr val="009EE0"/>
              </a:solidFill>
              <a:latin typeface="Verdana" panose="020B0604030504040204" pitchFamily="34" charset="0"/>
            </a:endParaRPr>
          </a:p>
        </p:txBody>
      </p:sp>
      <p:sp>
        <p:nvSpPr>
          <p:cNvPr id="2" name="Textfeld 1">
            <a:extLst>
              <a:ext uri="{FF2B5EF4-FFF2-40B4-BE49-F238E27FC236}">
                <a16:creationId xmlns:a16="http://schemas.microsoft.com/office/drawing/2014/main" id="{F69FBA55-D8BD-4F15-9A19-6C5A76507E58}"/>
              </a:ext>
            </a:extLst>
          </p:cNvPr>
          <p:cNvSpPr txBox="1"/>
          <p:nvPr/>
        </p:nvSpPr>
        <p:spPr>
          <a:xfrm>
            <a:off x="954212" y="2628503"/>
            <a:ext cx="6776279" cy="1200329"/>
          </a:xfrm>
          <a:prstGeom prst="rect">
            <a:avLst/>
          </a:prstGeom>
          <a:noFill/>
        </p:spPr>
        <p:txBody>
          <a:bodyPr wrap="none" rtlCol="0">
            <a:spAutoFit/>
          </a:bodyPr>
          <a:lstStyle/>
          <a:p>
            <a:r>
              <a:rPr lang="en-US" altLang="en-US" sz="1800" dirty="0"/>
              <a:t>Layout and DRC: 		</a:t>
            </a:r>
            <a:r>
              <a:rPr lang="en-US" altLang="en-US" sz="1800" dirty="0" err="1"/>
              <a:t>Layed</a:t>
            </a:r>
            <a:r>
              <a:rPr lang="en-US" altLang="en-US" sz="1800" dirty="0"/>
              <a:t>, ICED, Tanner, </a:t>
            </a:r>
            <a:r>
              <a:rPr lang="en-US" altLang="en-US" sz="1800" dirty="0" err="1"/>
              <a:t>Klayout</a:t>
            </a:r>
            <a:endParaRPr lang="en-US" altLang="en-US" sz="1800" dirty="0"/>
          </a:p>
          <a:p>
            <a:r>
              <a:rPr lang="en-US" altLang="en-US" sz="1800" dirty="0"/>
              <a:t>Electrical, mechanical and thermal simulation: ANSYS, COMSOL</a:t>
            </a:r>
          </a:p>
          <a:p>
            <a:r>
              <a:rPr lang="en-US" altLang="en-US" sz="1800" dirty="0"/>
              <a:t>Semiconductor simulation: Athena 5.26.1.R, ATLAS 5.34.0.R</a:t>
            </a:r>
          </a:p>
          <a:p>
            <a:r>
              <a:rPr lang="en-US" altLang="en-US" sz="1800" dirty="0"/>
              <a:t>Circuit simulation: 	HSPICE, free spices, and ORCAD</a:t>
            </a:r>
          </a:p>
        </p:txBody>
      </p:sp>
    </p:spTree>
    <p:extLst>
      <p:ext uri="{BB962C8B-B14F-4D97-AF65-F5344CB8AC3E}">
        <p14:creationId xmlns:p14="http://schemas.microsoft.com/office/powerpoint/2010/main" val="57091796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5" name="Line 20">
            <a:extLst>
              <a:ext uri="{FF2B5EF4-FFF2-40B4-BE49-F238E27FC236}">
                <a16:creationId xmlns:a16="http://schemas.microsoft.com/office/drawing/2014/main" id="{4CF940C1-1455-45C6-B677-FD6BBDCA236C}"/>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pic>
        <p:nvPicPr>
          <p:cNvPr id="14338" name="Picture 2">
            <a:extLst>
              <a:ext uri="{FF2B5EF4-FFF2-40B4-BE49-F238E27FC236}">
                <a16:creationId xmlns:a16="http://schemas.microsoft.com/office/drawing/2014/main" id="{8FF966F3-0891-4FF5-B855-E565BF954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620838"/>
            <a:ext cx="7762875" cy="51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7">
            <a:extLst>
              <a:ext uri="{FF2B5EF4-FFF2-40B4-BE49-F238E27FC236}">
                <a16:creationId xmlns:a16="http://schemas.microsoft.com/office/drawing/2014/main" id="{A4E0697D-1E5C-4ACF-B0F0-65E5A2C5EC06}"/>
              </a:ext>
            </a:extLst>
          </p:cNvPr>
          <p:cNvSpPr>
            <a:spLocks noChangeArrowheads="1"/>
          </p:cNvSpPr>
          <p:nvPr/>
        </p:nvSpPr>
        <p:spPr bwMode="auto">
          <a:xfrm>
            <a:off x="8010525" y="1620838"/>
            <a:ext cx="259238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nSpc>
                <a:spcPct val="130000"/>
              </a:lnSpc>
            </a:pPr>
            <a:r>
              <a:rPr lang="en-US" altLang="en-US" sz="1800" b="0">
                <a:latin typeface="Verdana" panose="020B0604030504040204" pitchFamily="34" charset="0"/>
              </a:rPr>
              <a:t>Structuring by using</a:t>
            </a:r>
          </a:p>
          <a:p>
            <a:pPr>
              <a:lnSpc>
                <a:spcPct val="130000"/>
              </a:lnSpc>
            </a:pPr>
            <a:r>
              <a:rPr lang="en-US" altLang="en-US" sz="1800" b="0">
                <a:latin typeface="Verdana" panose="020B0604030504040204" pitchFamily="34" charset="0"/>
              </a:rPr>
              <a:t>UV-Photolithography</a:t>
            </a:r>
          </a:p>
          <a:p>
            <a:pPr>
              <a:lnSpc>
                <a:spcPct val="130000"/>
              </a:lnSpc>
            </a:pPr>
            <a:r>
              <a:rPr lang="en-US" altLang="en-US" sz="1800" b="0"/>
              <a:t>&lt;1um</a:t>
            </a:r>
            <a:r>
              <a:rPr lang="en-US" altLang="en-US" sz="1800" b="0" i="0">
                <a:latin typeface="Verdana" panose="020B0604030504040204" pitchFamily="34" charset="0"/>
              </a:rPr>
              <a:t> </a:t>
            </a:r>
          </a:p>
        </p:txBody>
      </p:sp>
      <p:sp>
        <p:nvSpPr>
          <p:cNvPr id="14341" name="AutoShape 13">
            <a:extLst>
              <a:ext uri="{FF2B5EF4-FFF2-40B4-BE49-F238E27FC236}">
                <a16:creationId xmlns:a16="http://schemas.microsoft.com/office/drawing/2014/main" id="{A6989CFB-D743-4068-8B89-168605209732}"/>
              </a:ext>
            </a:extLst>
          </p:cNvPr>
          <p:cNvSpPr>
            <a:spLocks noChangeArrowheads="1"/>
          </p:cNvSpPr>
          <p:nvPr/>
        </p:nvSpPr>
        <p:spPr bwMode="auto">
          <a:xfrm>
            <a:off x="4986338" y="4214813"/>
            <a:ext cx="5113337" cy="2014537"/>
          </a:xfrm>
          <a:prstGeom prst="flowChartAlternateProcess">
            <a:avLst/>
          </a:prstGeom>
          <a:solidFill>
            <a:srgbClr val="EFEDED"/>
          </a:solidFill>
          <a:ln w="9525">
            <a:solidFill>
              <a:schemeClr val="tx1"/>
            </a:solidFill>
            <a:miter lim="800000"/>
            <a:headEnd/>
            <a:tailEnd/>
          </a:ln>
        </p:spPr>
        <p:txBody>
          <a:bodyPr lIns="104306" tIns="52153" rIns="104306" bIns="52153"/>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600" dirty="0"/>
              <a:t>- 4“ and 6” Wafer line, front and backside processing,</a:t>
            </a:r>
            <a:br>
              <a:rPr lang="en-US" altLang="en-US" sz="1600" dirty="0"/>
            </a:br>
            <a:r>
              <a:rPr lang="en-US" altLang="en-US" sz="1600" dirty="0"/>
              <a:t>- Spray-Coating for 3D-MEMS/MOEMS</a:t>
            </a:r>
          </a:p>
          <a:p>
            <a:pPr eaLnBrk="1" hangingPunct="1">
              <a:buFontTx/>
              <a:buChar char="-"/>
            </a:pPr>
            <a:r>
              <a:rPr lang="en-US" altLang="en-US" sz="1600" dirty="0"/>
              <a:t> RIE- and Plasma etch, Wet-Bench </a:t>
            </a:r>
          </a:p>
          <a:p>
            <a:pPr eaLnBrk="1" hangingPunct="1">
              <a:buFontTx/>
              <a:buChar char="-"/>
            </a:pPr>
            <a:r>
              <a:rPr lang="en-US" altLang="en-US" sz="1600" dirty="0"/>
              <a:t> High temperature processes</a:t>
            </a:r>
          </a:p>
          <a:p>
            <a:pPr eaLnBrk="1" hangingPunct="1">
              <a:buFontTx/>
              <a:buChar char="-"/>
            </a:pPr>
            <a:r>
              <a:rPr lang="en-US" altLang="en-US" sz="1600" dirty="0"/>
              <a:t> LP/PE-CVD, Magnetron sputtering</a:t>
            </a:r>
          </a:p>
          <a:p>
            <a:pPr eaLnBrk="1" hangingPunct="1">
              <a:buFontTx/>
              <a:buChar char="-"/>
            </a:pPr>
            <a:r>
              <a:rPr lang="en-US" altLang="en-US" sz="1600" dirty="0"/>
              <a:t> Si-direct bonding, anodic bonding</a:t>
            </a:r>
          </a:p>
        </p:txBody>
      </p:sp>
      <p:sp>
        <p:nvSpPr>
          <p:cNvPr id="14342" name="Rectangle 25">
            <a:extLst>
              <a:ext uri="{FF2B5EF4-FFF2-40B4-BE49-F238E27FC236}">
                <a16:creationId xmlns:a16="http://schemas.microsoft.com/office/drawing/2014/main" id="{A7D2AF58-86FB-4FF3-B586-05413AB4F602}"/>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400" dirty="0"/>
              <a:t>© </a:t>
            </a:r>
            <a:r>
              <a:rPr lang="en-US" altLang="en-US" sz="1400" dirty="0" err="1"/>
              <a:t>CiS</a:t>
            </a:r>
            <a:r>
              <a:rPr lang="en-US" altLang="en-US" sz="1400" dirty="0"/>
              <a:t> Research Institute, 2023</a:t>
            </a:r>
            <a:endParaRPr lang="de-DE" altLang="en-US" sz="1400" dirty="0"/>
          </a:p>
        </p:txBody>
      </p:sp>
      <p:pic>
        <p:nvPicPr>
          <p:cNvPr id="14343" name="Picture 3">
            <a:extLst>
              <a:ext uri="{FF2B5EF4-FFF2-40B4-BE49-F238E27FC236}">
                <a16:creationId xmlns:a16="http://schemas.microsoft.com/office/drawing/2014/main" id="{FB079DC7-458E-49A7-9C08-7165601F4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314325"/>
            <a:ext cx="275272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6" name="Rectangle 43">
            <a:extLst>
              <a:ext uri="{FF2B5EF4-FFF2-40B4-BE49-F238E27FC236}">
                <a16:creationId xmlns:a16="http://schemas.microsoft.com/office/drawing/2014/main" id="{E834E449-6745-4F3B-9DCC-C43FCF90326F}"/>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GB" altLang="en-US" sz="2200">
                <a:solidFill>
                  <a:srgbClr val="009EE0"/>
                </a:solidFill>
                <a:latin typeface="Verdana" panose="020B0604030504040204" pitchFamily="34" charset="0"/>
              </a:rPr>
              <a:t>CiS Research Institute </a:t>
            </a:r>
            <a:br>
              <a:rPr lang="en-GB" altLang="en-US" sz="2200">
                <a:solidFill>
                  <a:srgbClr val="009EE0"/>
                </a:solidFill>
                <a:latin typeface="Verdana" panose="020B0604030504040204" pitchFamily="34" charset="0"/>
              </a:rPr>
            </a:br>
            <a:r>
              <a:rPr lang="en-GB" altLang="en-US" sz="1600" b="0">
                <a:solidFill>
                  <a:srgbClr val="009EE0"/>
                </a:solidFill>
                <a:latin typeface="Verdana" panose="020B0604030504040204" pitchFamily="34" charset="0"/>
              </a:rPr>
              <a:t>Wafer processing</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45" name="Rectangle 20">
            <a:extLst>
              <a:ext uri="{FF2B5EF4-FFF2-40B4-BE49-F238E27FC236}">
                <a16:creationId xmlns:a16="http://schemas.microsoft.com/office/drawing/2014/main" id="{A60C4FA2-F4D3-45DD-8F85-1F50450BB767}"/>
              </a:ext>
            </a:extLst>
          </p:cNvPr>
          <p:cNvSpPr>
            <a:spLocks noChangeArrowheads="1"/>
          </p:cNvSpPr>
          <p:nvPr/>
        </p:nvSpPr>
        <p:spPr bwMode="auto">
          <a:xfrm>
            <a:off x="838200" y="3962400"/>
            <a:ext cx="9017000" cy="248126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nchor="ct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22538" name="Text Box 4">
            <a:extLst>
              <a:ext uri="{FF2B5EF4-FFF2-40B4-BE49-F238E27FC236}">
                <a16:creationId xmlns:a16="http://schemas.microsoft.com/office/drawing/2014/main" id="{7779BC7B-1DC2-46FA-A92A-437DB9A6A2E9}"/>
              </a:ext>
            </a:extLst>
          </p:cNvPr>
          <p:cNvSpPr txBox="1">
            <a:spLocks noChangeArrowheads="1"/>
          </p:cNvSpPr>
          <p:nvPr/>
        </p:nvSpPr>
        <p:spPr bwMode="auto">
          <a:xfrm>
            <a:off x="768083" y="1185046"/>
            <a:ext cx="6191250" cy="239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537" tIns="49769" rIns="99537" bIns="49769" anchor="b">
            <a:spAutoFit/>
          </a:bodyPr>
          <a:lstStyle>
            <a:lvl1pPr defTabSz="995363" eaLnBrk="0" hangingPunct="0">
              <a:defRPr sz="2600" b="1" i="1">
                <a:solidFill>
                  <a:srgbClr val="003056"/>
                </a:solidFill>
                <a:latin typeface="Arial" panose="020B0604020202020204" pitchFamily="34" charset="0"/>
                <a:ea typeface="ＭＳ Ｐゴシック" panose="020B0600070205080204" pitchFamily="34" charset="-128"/>
              </a:defRPr>
            </a:lvl1pPr>
            <a:lvl2pPr marL="355600" indent="-255588" defTabSz="995363"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defTabSz="995363"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defTabSz="995363"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spcAft>
                <a:spcPts val="600"/>
              </a:spcAft>
            </a:pPr>
            <a:r>
              <a:rPr lang="en-US" altLang="en-US" sz="1800" dirty="0"/>
              <a:t>Radiation- and Particle-Detectors for HEP</a:t>
            </a:r>
          </a:p>
          <a:p>
            <a:pPr lvl="1" eaLnBrk="1" hangingPunct="1">
              <a:buFontTx/>
              <a:buChar char="•"/>
            </a:pPr>
            <a:r>
              <a:rPr lang="en-US" altLang="en-US" sz="1800" b="0" i="0" dirty="0"/>
              <a:t>Micro-strip detectors</a:t>
            </a:r>
          </a:p>
          <a:p>
            <a:pPr lvl="1" eaLnBrk="1" hangingPunct="1">
              <a:buFontTx/>
              <a:buChar char="•"/>
            </a:pPr>
            <a:r>
              <a:rPr lang="en-US" altLang="en-US" sz="1800" b="0" i="0" dirty="0"/>
              <a:t>Micro-pixel detectors</a:t>
            </a:r>
          </a:p>
          <a:p>
            <a:pPr lvl="1" eaLnBrk="1" hangingPunct="1">
              <a:buFontTx/>
              <a:buChar char="•"/>
            </a:pPr>
            <a:r>
              <a:rPr lang="en-US" altLang="en-US" sz="1800" b="0" i="0" dirty="0"/>
              <a:t>X-Ray detectors</a:t>
            </a:r>
          </a:p>
          <a:p>
            <a:pPr lvl="1" eaLnBrk="1" hangingPunct="1">
              <a:buFontTx/>
              <a:buChar char="•"/>
            </a:pPr>
            <a:r>
              <a:rPr lang="en-US" altLang="en-US" sz="1800" b="0" i="0" dirty="0"/>
              <a:t>Beta ray detectors</a:t>
            </a:r>
          </a:p>
          <a:p>
            <a:pPr lvl="1" eaLnBrk="1" hangingPunct="1">
              <a:buFontTx/>
              <a:buChar char="•"/>
            </a:pPr>
            <a:r>
              <a:rPr lang="en-US" altLang="en-US" sz="1800" b="0" i="0" dirty="0"/>
              <a:t>Ion detectors</a:t>
            </a:r>
          </a:p>
          <a:p>
            <a:pPr lvl="1" eaLnBrk="1" hangingPunct="1">
              <a:buFontTx/>
              <a:buChar char="•"/>
            </a:pPr>
            <a:r>
              <a:rPr lang="en-US" altLang="en-US" sz="1800" b="0" i="0" dirty="0"/>
              <a:t>Silicon photomultiplier</a:t>
            </a:r>
          </a:p>
          <a:p>
            <a:pPr lvl="1" eaLnBrk="1" hangingPunct="1">
              <a:buFontTx/>
              <a:buChar char="•"/>
            </a:pPr>
            <a:r>
              <a:rPr lang="en-US" altLang="en-US" sz="1800" b="0" i="0" dirty="0"/>
              <a:t>DSSS</a:t>
            </a:r>
          </a:p>
        </p:txBody>
      </p:sp>
      <p:pic>
        <p:nvPicPr>
          <p:cNvPr id="22539" name="Bild 3" descr="Pixeldetektoren KR2P2543 _ korrektur 2.tif">
            <a:extLst>
              <a:ext uri="{FF2B5EF4-FFF2-40B4-BE49-F238E27FC236}">
                <a16:creationId xmlns:a16="http://schemas.microsoft.com/office/drawing/2014/main" id="{0A8DC26F-10DC-4C28-8261-B8CA551D9511}"/>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1026220" y="4374356"/>
            <a:ext cx="203676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1" name="Rectangle 43">
            <a:extLst>
              <a:ext uri="{FF2B5EF4-FFF2-40B4-BE49-F238E27FC236}">
                <a16:creationId xmlns:a16="http://schemas.microsoft.com/office/drawing/2014/main" id="{4010C81F-7104-4BDF-8D48-2A9CC9CB18A5}"/>
              </a:ext>
            </a:extLst>
          </p:cNvPr>
          <p:cNvSpPr>
            <a:spLocks noChangeArrowheads="1"/>
          </p:cNvSpPr>
          <p:nvPr/>
        </p:nvSpPr>
        <p:spPr bwMode="auto">
          <a:xfrm>
            <a:off x="306388" y="107950"/>
            <a:ext cx="8856662"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b="0">
                <a:solidFill>
                  <a:srgbClr val="009EE0"/>
                </a:solidFill>
                <a:latin typeface="Verdana" panose="020B0604030504040204" pitchFamily="34" charset="0"/>
              </a:rPr>
              <a:t>Radiation and particle detectors for high-energy physics</a:t>
            </a:r>
          </a:p>
        </p:txBody>
      </p:sp>
      <p:sp>
        <p:nvSpPr>
          <p:cNvPr id="22542" name="Rectangle 25">
            <a:extLst>
              <a:ext uri="{FF2B5EF4-FFF2-40B4-BE49-F238E27FC236}">
                <a16:creationId xmlns:a16="http://schemas.microsoft.com/office/drawing/2014/main" id="{061F8200-6441-4134-BDDE-B8AF3B3C5079}"/>
              </a:ext>
            </a:extLst>
          </p:cNvPr>
          <p:cNvSpPr>
            <a:spLocks noGrp="1" noChangeArrowheads="1"/>
          </p:cNvSpPr>
          <p:nvPr>
            <p:ph type="ftr"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22544" name="Line 20">
            <a:extLst>
              <a:ext uri="{FF2B5EF4-FFF2-40B4-BE49-F238E27FC236}">
                <a16:creationId xmlns:a16="http://schemas.microsoft.com/office/drawing/2014/main" id="{771CF920-7B67-4FB1-9776-657A737725FF}"/>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pic>
        <p:nvPicPr>
          <p:cNvPr id="22547" name="Picture 19" descr="a">
            <a:extLst>
              <a:ext uri="{FF2B5EF4-FFF2-40B4-BE49-F238E27FC236}">
                <a16:creationId xmlns:a16="http://schemas.microsoft.com/office/drawing/2014/main" id="{98D38C18-B9FC-485C-95B5-E1006C971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4731" y="4468626"/>
            <a:ext cx="2328863" cy="1744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AD413084-486D-47AA-A64F-0A0F5A9BE743}"/>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46083" name="Line 20">
            <a:extLst>
              <a:ext uri="{FF2B5EF4-FFF2-40B4-BE49-F238E27FC236}">
                <a16:creationId xmlns:a16="http://schemas.microsoft.com/office/drawing/2014/main" id="{A7BFC7F6-43BC-4C9A-8C94-F3049EB818B6}"/>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46084" name="Rectangle 25">
            <a:extLst>
              <a:ext uri="{FF2B5EF4-FFF2-40B4-BE49-F238E27FC236}">
                <a16:creationId xmlns:a16="http://schemas.microsoft.com/office/drawing/2014/main" id="{7D311C51-0373-4AF9-B07D-0EFB657C049E}"/>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46085" name="Rectangle 43">
            <a:extLst>
              <a:ext uri="{FF2B5EF4-FFF2-40B4-BE49-F238E27FC236}">
                <a16:creationId xmlns:a16="http://schemas.microsoft.com/office/drawing/2014/main" id="{E76D1898-2290-40A8-8A15-D91FFCDB649E}"/>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Silicon detectors for HEP</a:t>
            </a:r>
          </a:p>
        </p:txBody>
      </p:sp>
      <p:sp>
        <p:nvSpPr>
          <p:cNvPr id="46086" name="Text Box 6">
            <a:extLst>
              <a:ext uri="{FF2B5EF4-FFF2-40B4-BE49-F238E27FC236}">
                <a16:creationId xmlns:a16="http://schemas.microsoft.com/office/drawing/2014/main" id="{66BCE995-07A5-4690-8A65-EB7AA34D0B21}"/>
              </a:ext>
            </a:extLst>
          </p:cNvPr>
          <p:cNvSpPr txBox="1">
            <a:spLocks noChangeArrowheads="1"/>
          </p:cNvSpPr>
          <p:nvPr/>
        </p:nvSpPr>
        <p:spPr bwMode="auto">
          <a:xfrm>
            <a:off x="161925" y="1044575"/>
            <a:ext cx="9145588" cy="313932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95300" indent="-495300" eaLnBrk="0" hangingPunct="0">
              <a:defRPr sz="2600" b="1" i="1">
                <a:solidFill>
                  <a:srgbClr val="003056"/>
                </a:solidFill>
                <a:latin typeface="Arial" panose="020B0604020202020204" pitchFamily="34" charset="0"/>
                <a:ea typeface="ＭＳ Ｐゴシック" panose="020B0600070205080204" pitchFamily="34" charset="-128"/>
              </a:defRPr>
            </a:lvl1pPr>
            <a:lvl2pPr marL="952500" indent="-495300" eaLnBrk="0" hangingPunct="0">
              <a:defRPr sz="2600" b="1" i="1">
                <a:solidFill>
                  <a:srgbClr val="003056"/>
                </a:solidFill>
                <a:latin typeface="Arial" panose="020B0604020202020204" pitchFamily="34" charset="0"/>
                <a:ea typeface="ＭＳ Ｐゴシック" panose="020B0600070205080204" pitchFamily="34" charset="-128"/>
              </a:defRPr>
            </a:lvl2pPr>
            <a:lvl3pPr marL="1409700" indent="-495300" eaLnBrk="0" hangingPunct="0">
              <a:defRPr sz="2600" b="1" i="1">
                <a:solidFill>
                  <a:srgbClr val="003056"/>
                </a:solidFill>
                <a:latin typeface="Arial" panose="020B0604020202020204" pitchFamily="34" charset="0"/>
                <a:ea typeface="ＭＳ Ｐゴシック" panose="020B0600070205080204" pitchFamily="34" charset="-128"/>
              </a:defRPr>
            </a:lvl3pPr>
            <a:lvl4pPr marL="1866900" indent="-495300" eaLnBrk="0" hangingPunct="0">
              <a:defRPr sz="2600" b="1" i="1">
                <a:solidFill>
                  <a:srgbClr val="003056"/>
                </a:solidFill>
                <a:latin typeface="Arial" panose="020B0604020202020204" pitchFamily="34" charset="0"/>
                <a:ea typeface="ＭＳ Ｐゴシック" panose="020B0600070205080204" pitchFamily="34" charset="-128"/>
              </a:defRPr>
            </a:lvl4pPr>
            <a:lvl5pPr marL="2324100" indent="-495300" eaLnBrk="0" hangingPunct="0">
              <a:defRPr sz="2600" b="1" i="1">
                <a:solidFill>
                  <a:srgbClr val="003056"/>
                </a:solidFill>
                <a:latin typeface="Arial" panose="020B0604020202020204" pitchFamily="34" charset="0"/>
                <a:ea typeface="ＭＳ Ｐゴシック" panose="020B0600070205080204" pitchFamily="34" charset="-128"/>
              </a:defRPr>
            </a:lvl5pPr>
            <a:lvl6pPr marL="27813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32385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6957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41529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800" b="0" i="0" dirty="0"/>
              <a:t>Silicon detectors for particle detection</a:t>
            </a:r>
          </a:p>
          <a:p>
            <a:pPr eaLnBrk="1" hangingPunct="1">
              <a:buFontTx/>
              <a:buAutoNum type="arabicPeriod"/>
            </a:pPr>
            <a:r>
              <a:rPr lang="en-US" altLang="en-US" sz="1800" b="0" i="0" dirty="0"/>
              <a:t>High granularity: high spatial resolution, microstrip, micropixel, single or double sided, AC or DC coupled</a:t>
            </a:r>
          </a:p>
          <a:p>
            <a:pPr eaLnBrk="1" hangingPunct="1">
              <a:buFontTx/>
              <a:buAutoNum type="arabicPeriod"/>
            </a:pPr>
            <a:r>
              <a:rPr lang="en-US" altLang="en-US" sz="1800" b="0" i="0" dirty="0"/>
              <a:t>Big sensitive volume: full depletion</a:t>
            </a:r>
          </a:p>
          <a:p>
            <a:pPr eaLnBrk="1" hangingPunct="1">
              <a:buFontTx/>
              <a:buAutoNum type="arabicPeriod"/>
            </a:pPr>
            <a:r>
              <a:rPr lang="en-US" altLang="en-US" sz="1800" b="0" i="0" dirty="0"/>
              <a:t>Low mass: thin substrate</a:t>
            </a:r>
          </a:p>
          <a:p>
            <a:pPr eaLnBrk="1" hangingPunct="1">
              <a:buFontTx/>
              <a:buAutoNum type="arabicPeriod"/>
            </a:pPr>
            <a:r>
              <a:rPr lang="en-US" altLang="en-US" sz="1800" b="0" i="0" dirty="0"/>
              <a:t>Small dead area: edge region should be small</a:t>
            </a:r>
          </a:p>
          <a:p>
            <a:pPr eaLnBrk="1" hangingPunct="1">
              <a:buFontTx/>
              <a:buAutoNum type="arabicPeriod"/>
            </a:pPr>
            <a:r>
              <a:rPr lang="en-US" altLang="en-US" sz="1800" b="0" i="0" dirty="0"/>
              <a:t>Low noise: low interstrip capacitance, high coupling capacitance for ac coupling</a:t>
            </a:r>
          </a:p>
          <a:p>
            <a:pPr eaLnBrk="1" hangingPunct="1">
              <a:buFontTx/>
              <a:buAutoNum type="arabicPeriod"/>
            </a:pPr>
            <a:r>
              <a:rPr lang="en-US" altLang="en-US" sz="1800" b="0" i="0" dirty="0"/>
              <a:t>Good channel isolation</a:t>
            </a:r>
          </a:p>
          <a:p>
            <a:pPr eaLnBrk="1" hangingPunct="1">
              <a:buFontTx/>
              <a:buAutoNum type="arabicPeriod"/>
            </a:pPr>
            <a:r>
              <a:rPr lang="en-US" altLang="en-US" sz="1800" b="0" i="0" dirty="0"/>
              <a:t>High operation voltage: sensitivity</a:t>
            </a:r>
          </a:p>
          <a:p>
            <a:pPr eaLnBrk="1" hangingPunct="1">
              <a:buFontTx/>
              <a:buAutoNum type="arabicPeriod"/>
            </a:pPr>
            <a:r>
              <a:rPr lang="en-US" altLang="en-US" sz="1800" b="0" i="0" dirty="0"/>
              <a:t>Radiation hard: 10</a:t>
            </a:r>
            <a:r>
              <a:rPr lang="en-US" altLang="en-US" sz="1800" b="0" i="0" baseline="30000" dirty="0"/>
              <a:t>15</a:t>
            </a:r>
            <a:r>
              <a:rPr lang="en-US" altLang="en-US" sz="1800" b="0" i="0" dirty="0"/>
              <a:t>cm</a:t>
            </a:r>
            <a:r>
              <a:rPr lang="en-US" altLang="en-US" sz="1800" b="0" i="0" baseline="30000" dirty="0"/>
              <a:t>-2</a:t>
            </a:r>
            <a:r>
              <a:rPr lang="en-US" altLang="en-US" sz="1800" b="0" i="0" dirty="0"/>
              <a:t> Fluence of 1MeV equivalent neutron</a:t>
            </a:r>
          </a:p>
          <a:p>
            <a:pPr eaLnBrk="1" hangingPunct="1">
              <a:buFontTx/>
              <a:buAutoNum type="arabicPeriod"/>
            </a:pPr>
            <a:r>
              <a:rPr lang="en-US" altLang="en-US" sz="1800" b="0" i="0" dirty="0"/>
              <a:t>Good CCE, MIPS pulse height distribution</a:t>
            </a:r>
          </a:p>
        </p:txBody>
      </p:sp>
      <p:sp>
        <p:nvSpPr>
          <p:cNvPr id="46094" name="Text Box 14">
            <a:extLst>
              <a:ext uri="{FF2B5EF4-FFF2-40B4-BE49-F238E27FC236}">
                <a16:creationId xmlns:a16="http://schemas.microsoft.com/office/drawing/2014/main" id="{68AAFDFD-B697-4679-9CD6-9418EAAE9C09}"/>
              </a:ext>
            </a:extLst>
          </p:cNvPr>
          <p:cNvSpPr txBox="1">
            <a:spLocks noChangeArrowheads="1"/>
          </p:cNvSpPr>
          <p:nvPr/>
        </p:nvSpPr>
        <p:spPr bwMode="auto">
          <a:xfrm>
            <a:off x="306388" y="4068763"/>
            <a:ext cx="9546268" cy="147732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marL="495300" indent="-495300" eaLnBrk="0" hangingPunct="0">
              <a:defRPr sz="2600" b="1" i="1">
                <a:solidFill>
                  <a:srgbClr val="003056"/>
                </a:solidFill>
                <a:latin typeface="Arial" panose="020B0604020202020204" pitchFamily="34" charset="0"/>
                <a:ea typeface="ＭＳ Ｐゴシック" panose="020B0600070205080204" pitchFamily="34" charset="-128"/>
              </a:defRPr>
            </a:lvl1pPr>
            <a:lvl2pPr marL="952500" indent="-495300" eaLnBrk="0" hangingPunct="0">
              <a:defRPr sz="2600" b="1" i="1">
                <a:solidFill>
                  <a:srgbClr val="003056"/>
                </a:solidFill>
                <a:latin typeface="Arial" panose="020B0604020202020204" pitchFamily="34" charset="0"/>
                <a:ea typeface="ＭＳ Ｐゴシック" panose="020B0600070205080204" pitchFamily="34" charset="-128"/>
              </a:defRPr>
            </a:lvl2pPr>
            <a:lvl3pPr marL="1409700" indent="-495300" eaLnBrk="0" hangingPunct="0">
              <a:defRPr sz="2600" b="1" i="1">
                <a:solidFill>
                  <a:srgbClr val="003056"/>
                </a:solidFill>
                <a:latin typeface="Arial" panose="020B0604020202020204" pitchFamily="34" charset="0"/>
                <a:ea typeface="ＭＳ Ｐゴシック" panose="020B0600070205080204" pitchFamily="34" charset="-128"/>
              </a:defRPr>
            </a:lvl3pPr>
            <a:lvl4pPr marL="1866900" indent="-495300" eaLnBrk="0" hangingPunct="0">
              <a:defRPr sz="2600" b="1" i="1">
                <a:solidFill>
                  <a:srgbClr val="003056"/>
                </a:solidFill>
                <a:latin typeface="Arial" panose="020B0604020202020204" pitchFamily="34" charset="0"/>
                <a:ea typeface="ＭＳ Ｐゴシック" panose="020B0600070205080204" pitchFamily="34" charset="-128"/>
              </a:defRPr>
            </a:lvl4pPr>
            <a:lvl5pPr marL="2324100" indent="-495300" eaLnBrk="0" hangingPunct="0">
              <a:defRPr sz="2600" b="1" i="1">
                <a:solidFill>
                  <a:srgbClr val="003056"/>
                </a:solidFill>
                <a:latin typeface="Arial" panose="020B0604020202020204" pitchFamily="34" charset="0"/>
                <a:ea typeface="ＭＳ Ｐゴシック" panose="020B0600070205080204" pitchFamily="34" charset="-128"/>
              </a:defRPr>
            </a:lvl5pPr>
            <a:lvl6pPr marL="27813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32385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6957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4152900" indent="-4953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1800" b="0" i="0" dirty="0"/>
              <a:t>Specifications</a:t>
            </a:r>
          </a:p>
          <a:p>
            <a:pPr eaLnBrk="1" hangingPunct="1">
              <a:buFontTx/>
              <a:buAutoNum type="arabicPeriod"/>
            </a:pPr>
            <a:r>
              <a:rPr lang="en-US" altLang="en-US" sz="1800" b="0" i="0" dirty="0"/>
              <a:t>Low and homogenous leakage current over all channels</a:t>
            </a:r>
          </a:p>
          <a:p>
            <a:pPr eaLnBrk="1" hangingPunct="1">
              <a:buFontTx/>
              <a:buAutoNum type="arabicPeriod"/>
            </a:pPr>
            <a:r>
              <a:rPr lang="en-US" altLang="en-US" sz="1800" b="0" i="0" dirty="0"/>
              <a:t>Very few hot or defect channels, dielectric pin holes, defect poly resistors or metal lines</a:t>
            </a:r>
          </a:p>
          <a:p>
            <a:pPr eaLnBrk="1" hangingPunct="1">
              <a:buFontTx/>
              <a:buAutoNum type="arabicPeriod"/>
            </a:pPr>
            <a:r>
              <a:rPr lang="en-US" altLang="en-US" sz="1800" b="0" i="0" dirty="0"/>
              <a:t>High breakdown voltage and no micro discharge</a:t>
            </a:r>
          </a:p>
          <a:p>
            <a:pPr eaLnBrk="1" hangingPunct="1">
              <a:buFontTx/>
              <a:buAutoNum type="arabicPeriod"/>
            </a:pPr>
            <a:r>
              <a:rPr lang="en-US" altLang="en-US" sz="1800" b="0" i="0" dirty="0"/>
              <a:t>High dielectric breakdown voltage for ac coupling (double sided sensor)</a:t>
            </a:r>
          </a:p>
        </p:txBody>
      </p:sp>
      <p:sp>
        <p:nvSpPr>
          <p:cNvPr id="46095" name="Text Box 15">
            <a:extLst>
              <a:ext uri="{FF2B5EF4-FFF2-40B4-BE49-F238E27FC236}">
                <a16:creationId xmlns:a16="http://schemas.microsoft.com/office/drawing/2014/main" id="{70AF02FD-8355-4AC2-9A09-9810CAAE76D4}"/>
              </a:ext>
            </a:extLst>
          </p:cNvPr>
          <p:cNvSpPr txBox="1">
            <a:spLocks noChangeArrowheads="1"/>
          </p:cNvSpPr>
          <p:nvPr/>
        </p:nvSpPr>
        <p:spPr bwMode="auto">
          <a:xfrm>
            <a:off x="233363" y="5653088"/>
            <a:ext cx="9650412" cy="120032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800" dirty="0"/>
              <a:t>Design rules and robust design</a:t>
            </a:r>
          </a:p>
          <a:p>
            <a:r>
              <a:rPr lang="en-US" altLang="en-US" sz="1800" dirty="0"/>
              <a:t>1. Patterning size limitation and mask alignment precision:  Minimal structure size, minimal structure separation and overlap</a:t>
            </a:r>
          </a:p>
          <a:p>
            <a:r>
              <a:rPr lang="en-US" altLang="en-US" sz="1800" dirty="0"/>
              <a:t>2. Statistical deviation of film growth or deposition: Safety margin of process parameters</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9D745DDA-4472-4B70-B741-20C1F4261FC3}"/>
              </a:ext>
            </a:extLst>
          </p:cNvPr>
          <p:cNvSpPr>
            <a:spLocks noChangeArrowheads="1"/>
          </p:cNvSpPr>
          <p:nvPr/>
        </p:nvSpPr>
        <p:spPr bwMode="auto">
          <a:xfrm>
            <a:off x="450850" y="468313"/>
            <a:ext cx="819785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endParaRPr lang="en-US" altLang="en-US" b="0">
              <a:solidFill>
                <a:srgbClr val="009EE0"/>
              </a:solidFill>
              <a:latin typeface="Verdana" panose="020B0604030504040204" pitchFamily="34" charset="0"/>
            </a:endParaRPr>
          </a:p>
        </p:txBody>
      </p:sp>
      <p:sp>
        <p:nvSpPr>
          <p:cNvPr id="79875" name="Line 20">
            <a:extLst>
              <a:ext uri="{FF2B5EF4-FFF2-40B4-BE49-F238E27FC236}">
                <a16:creationId xmlns:a16="http://schemas.microsoft.com/office/drawing/2014/main" id="{13DB89B6-B1F7-4C62-9C74-5D9A45FF242D}"/>
              </a:ext>
            </a:extLst>
          </p:cNvPr>
          <p:cNvSpPr>
            <a:spLocks noChangeShapeType="1"/>
          </p:cNvSpPr>
          <p:nvPr/>
        </p:nvSpPr>
        <p:spPr bwMode="auto">
          <a:xfrm>
            <a:off x="0" y="1000125"/>
            <a:ext cx="9018588" cy="0"/>
          </a:xfrm>
          <a:prstGeom prst="line">
            <a:avLst/>
          </a:prstGeom>
          <a:noFill/>
          <a:ln w="9525">
            <a:solidFill>
              <a:srgbClr val="009EE0"/>
            </a:solidFill>
            <a:round/>
            <a:headEnd/>
            <a:tailEnd/>
          </a:ln>
          <a:extLst>
            <a:ext uri="{909E8E84-426E-40DD-AFC4-6F175D3DCCD1}">
              <a14:hiddenFill xmlns:a14="http://schemas.microsoft.com/office/drawing/2010/main">
                <a:noFill/>
              </a14:hiddenFill>
            </a:ext>
          </a:extLst>
        </p:spPr>
        <p:txBody>
          <a:bodyPr lIns="99569" tIns="49785" rIns="99569" bIns="49785" anchor="b"/>
          <a:lstStyle/>
          <a:p>
            <a:endParaRPr lang="en-US"/>
          </a:p>
        </p:txBody>
      </p:sp>
      <p:sp>
        <p:nvSpPr>
          <p:cNvPr id="79876" name="Rectangle 25">
            <a:extLst>
              <a:ext uri="{FF2B5EF4-FFF2-40B4-BE49-F238E27FC236}">
                <a16:creationId xmlns:a16="http://schemas.microsoft.com/office/drawing/2014/main" id="{03FC4404-4E8E-412C-A069-EBD5E179F385}"/>
              </a:ext>
            </a:extLst>
          </p:cNvPr>
          <p:cNvSpPr txBox="1">
            <a:spLocks noGrp="1" noChangeArrowheads="1"/>
          </p:cNvSpPr>
          <p:nvPr/>
        </p:nvSpPr>
        <p:spPr bwMode="auto">
          <a:xfrm>
            <a:off x="593725" y="7021513"/>
            <a:ext cx="9577388"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algn="ctr" eaLnBrk="1" hangingPunct="1"/>
            <a:r>
              <a:rPr lang="en-US" altLang="en-US" sz="1400" dirty="0"/>
              <a:t>© </a:t>
            </a:r>
            <a:r>
              <a:rPr lang="en-US" altLang="en-US" sz="1400" dirty="0" err="1"/>
              <a:t>CiS</a:t>
            </a:r>
            <a:r>
              <a:rPr lang="en-US" altLang="en-US" sz="1400" dirty="0"/>
              <a:t> Research Institute, 2023</a:t>
            </a:r>
            <a:endParaRPr lang="de-DE" altLang="en-US" sz="1400" dirty="0"/>
          </a:p>
        </p:txBody>
      </p:sp>
      <p:sp>
        <p:nvSpPr>
          <p:cNvPr id="79877" name="Rectangle 43">
            <a:extLst>
              <a:ext uri="{FF2B5EF4-FFF2-40B4-BE49-F238E27FC236}">
                <a16:creationId xmlns:a16="http://schemas.microsoft.com/office/drawing/2014/main" id="{A901F874-6B7C-4D08-A301-E022C247D75A}"/>
              </a:ext>
            </a:extLst>
          </p:cNvPr>
          <p:cNvSpPr>
            <a:spLocks noChangeArrowheads="1"/>
          </p:cNvSpPr>
          <p:nvPr/>
        </p:nvSpPr>
        <p:spPr bwMode="auto">
          <a:xfrm>
            <a:off x="306388" y="69850"/>
            <a:ext cx="87852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600" b="1" i="1">
                <a:solidFill>
                  <a:srgbClr val="003056"/>
                </a:solidFill>
                <a:latin typeface="Arial" panose="020B0604020202020204" pitchFamily="34" charset="0"/>
                <a:ea typeface="ＭＳ Ｐゴシック" panose="020B0600070205080204" pitchFamily="34" charset="-128"/>
              </a:defRPr>
            </a:lvl1pPr>
            <a:lvl2pPr marL="742950" indent="-285750" eaLnBrk="0" hangingPunct="0">
              <a:defRPr sz="2600" b="1" i="1">
                <a:solidFill>
                  <a:srgbClr val="003056"/>
                </a:solidFill>
                <a:latin typeface="Arial" panose="020B0604020202020204" pitchFamily="34" charset="0"/>
                <a:ea typeface="ＭＳ Ｐゴシック" panose="020B0600070205080204" pitchFamily="34" charset="-128"/>
              </a:defRPr>
            </a:lvl2pPr>
            <a:lvl3pPr marL="1143000" indent="-228600" eaLnBrk="0" hangingPunct="0">
              <a:defRPr sz="2600" b="1" i="1">
                <a:solidFill>
                  <a:srgbClr val="003056"/>
                </a:solidFill>
                <a:latin typeface="Arial" panose="020B0604020202020204" pitchFamily="34" charset="0"/>
                <a:ea typeface="ＭＳ Ｐゴシック" panose="020B0600070205080204" pitchFamily="34" charset="-128"/>
              </a:defRPr>
            </a:lvl3pPr>
            <a:lvl4pPr marL="1600200" indent="-228600" eaLnBrk="0" hangingPunct="0">
              <a:defRPr sz="2600" b="1" i="1">
                <a:solidFill>
                  <a:srgbClr val="003056"/>
                </a:solidFill>
                <a:latin typeface="Arial" panose="020B0604020202020204" pitchFamily="34" charset="0"/>
                <a:ea typeface="ＭＳ Ｐゴシック" panose="020B0600070205080204" pitchFamily="34" charset="-128"/>
              </a:defRPr>
            </a:lvl4pPr>
            <a:lvl5pPr marL="2057400" indent="-228600" eaLnBrk="0" hangingPunct="0">
              <a:defRPr sz="2600" b="1" i="1">
                <a:solidFill>
                  <a:srgbClr val="003056"/>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600" b="1" i="1">
                <a:solidFill>
                  <a:srgbClr val="003056"/>
                </a:solidFill>
                <a:latin typeface="Arial" panose="020B0604020202020204" pitchFamily="34" charset="0"/>
                <a:ea typeface="ＭＳ Ｐゴシック" panose="020B0600070205080204" pitchFamily="34" charset="-128"/>
              </a:defRPr>
            </a:lvl9pPr>
          </a:lstStyle>
          <a:p>
            <a:pPr eaLnBrk="1" hangingPunct="1"/>
            <a:r>
              <a:rPr lang="en-US" altLang="en-US" sz="2200">
                <a:solidFill>
                  <a:srgbClr val="009EE0"/>
                </a:solidFill>
                <a:latin typeface="Verdana" panose="020B0604030504040204" pitchFamily="34" charset="0"/>
              </a:rPr>
              <a:t>Process simulation</a:t>
            </a:r>
          </a:p>
        </p:txBody>
      </p:sp>
      <p:sp>
        <p:nvSpPr>
          <p:cNvPr id="79878" name="Text Box 6">
            <a:extLst>
              <a:ext uri="{FF2B5EF4-FFF2-40B4-BE49-F238E27FC236}">
                <a16:creationId xmlns:a16="http://schemas.microsoft.com/office/drawing/2014/main" id="{99D09371-B663-426D-812E-BA3EE68F26AB}"/>
              </a:ext>
            </a:extLst>
          </p:cNvPr>
          <p:cNvSpPr txBox="1">
            <a:spLocks noChangeArrowheads="1"/>
          </p:cNvSpPr>
          <p:nvPr/>
        </p:nvSpPr>
        <p:spPr bwMode="auto">
          <a:xfrm>
            <a:off x="161925" y="1044575"/>
            <a:ext cx="3524250" cy="369331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800" dirty="0"/>
              <a:t>The fixed positive charge in the Si/SiO2 interface creates a conductive channel between adjacent strips or pixels, isolation is required.</a:t>
            </a:r>
          </a:p>
          <a:p>
            <a:r>
              <a:rPr lang="en-US" altLang="en-US" sz="1800" dirty="0" err="1"/>
              <a:t>Pspray</a:t>
            </a:r>
            <a:r>
              <a:rPr lang="en-US" altLang="en-US" sz="1800" dirty="0"/>
              <a:t> or </a:t>
            </a:r>
            <a:r>
              <a:rPr lang="en-US" altLang="en-US" sz="1800" dirty="0" err="1"/>
              <a:t>Pstop</a:t>
            </a:r>
            <a:r>
              <a:rPr lang="en-US" altLang="en-US" sz="1800" dirty="0"/>
              <a:t> are used.</a:t>
            </a:r>
          </a:p>
          <a:p>
            <a:r>
              <a:rPr lang="en-US" altLang="en-US" sz="1800" dirty="0"/>
              <a:t>They have effects on interstrip </a:t>
            </a:r>
          </a:p>
          <a:p>
            <a:r>
              <a:rPr lang="en-US" altLang="en-US" sz="1800" dirty="0"/>
              <a:t>resistance, capacitance, </a:t>
            </a:r>
          </a:p>
          <a:p>
            <a:r>
              <a:rPr lang="en-US" altLang="en-US" sz="1800" dirty="0"/>
              <a:t>breakdown voltage and CCE.</a:t>
            </a:r>
          </a:p>
          <a:p>
            <a:endParaRPr lang="en-US" altLang="en-US" sz="1800" dirty="0"/>
          </a:p>
          <a:p>
            <a:r>
              <a:rPr lang="en-US" altLang="en-US" sz="1800" dirty="0" err="1"/>
              <a:t>Pstop</a:t>
            </a:r>
            <a:r>
              <a:rPr lang="en-US" altLang="en-US" sz="1800" dirty="0"/>
              <a:t> profile </a:t>
            </a:r>
          </a:p>
          <a:p>
            <a:r>
              <a:rPr lang="en-US" altLang="en-US" sz="1800" dirty="0"/>
              <a:t>peak concentration 2.0E17, peak position 0.13um, depth 2.8um.</a:t>
            </a:r>
          </a:p>
        </p:txBody>
      </p:sp>
      <p:pic>
        <p:nvPicPr>
          <p:cNvPr id="79879" name="Picture 7">
            <a:extLst>
              <a:ext uri="{FF2B5EF4-FFF2-40B4-BE49-F238E27FC236}">
                <a16:creationId xmlns:a16="http://schemas.microsoft.com/office/drawing/2014/main" id="{1E6801ED-536C-4091-92BE-C4ADCB1B6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60925"/>
            <a:ext cx="3402013" cy="209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79882" name="Picture 10">
            <a:extLst>
              <a:ext uri="{FF2B5EF4-FFF2-40B4-BE49-F238E27FC236}">
                <a16:creationId xmlns:a16="http://schemas.microsoft.com/office/drawing/2014/main" id="{69087D76-13B6-47C2-8DD3-6EE83E4C6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3813" y="2989263"/>
            <a:ext cx="6378575"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pic>
        <p:nvPicPr>
          <p:cNvPr id="79883" name="Picture 11">
            <a:extLst>
              <a:ext uri="{FF2B5EF4-FFF2-40B4-BE49-F238E27FC236}">
                <a16:creationId xmlns:a16="http://schemas.microsoft.com/office/drawing/2014/main" id="{3CFD9EEF-EDCC-49B9-8141-9D0D46A9AF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3813" y="4860925"/>
            <a:ext cx="6353175" cy="144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79884" name="Text Box 12">
            <a:extLst>
              <a:ext uri="{FF2B5EF4-FFF2-40B4-BE49-F238E27FC236}">
                <a16:creationId xmlns:a16="http://schemas.microsoft.com/office/drawing/2014/main" id="{B9BB8F65-09DB-4242-A804-8DB0AEEE9FFC}"/>
              </a:ext>
            </a:extLst>
          </p:cNvPr>
          <p:cNvSpPr txBox="1">
            <a:spLocks noChangeArrowheads="1"/>
          </p:cNvSpPr>
          <p:nvPr/>
        </p:nvSpPr>
        <p:spPr bwMode="auto">
          <a:xfrm>
            <a:off x="3814763" y="2360613"/>
            <a:ext cx="2228850" cy="36671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de-DE" altLang="en-US" sz="1800"/>
              <a:t>Deckbuild Optimizer</a:t>
            </a:r>
          </a:p>
        </p:txBody>
      </p:sp>
    </p:spTree>
  </p:cSld>
  <p:clrMapOvr>
    <a:masterClrMapping/>
  </p:clrMapOvr>
  <p:transition spd="slow"/>
</p:sld>
</file>

<file path=ppt/theme/theme1.xml><?xml version="1.0" encoding="utf-8"?>
<a:theme xmlns:a="http://schemas.openxmlformats.org/drawingml/2006/main" name="7_cis1">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b"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de-DE" sz="2600" b="1" i="1" u="none" strike="noStrike" cap="none" normalizeH="0" baseline="0" smtClean="0">
            <a:ln>
              <a:noFill/>
            </a:ln>
            <a:solidFill>
              <a:srgbClr val="003056"/>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9569" tIns="49785" rIns="99569" bIns="49785" numCol="1" anchor="b" anchorCtr="0" compatLnSpc="1">
        <a:prstTxWarp prst="textNoShape">
          <a:avLst/>
        </a:prstTxWarp>
      </a:bodyPr>
      <a:lstStyle>
        <a:defPPr marL="0" marR="0" indent="0" algn="l" defTabSz="995363" rtl="0" eaLnBrk="1" fontAlgn="base" latinLnBrk="0" hangingPunct="1">
          <a:lnSpc>
            <a:spcPct val="100000"/>
          </a:lnSpc>
          <a:spcBef>
            <a:spcPct val="0"/>
          </a:spcBef>
          <a:spcAft>
            <a:spcPct val="0"/>
          </a:spcAft>
          <a:buClrTx/>
          <a:buSzTx/>
          <a:buFontTx/>
          <a:buNone/>
          <a:tabLst/>
          <a:defRPr kumimoji="0" lang="de-DE" sz="2600" b="1" i="1" u="none" strike="noStrike" cap="none" normalizeH="0" baseline="0" smtClean="0">
            <a:ln>
              <a:noFill/>
            </a:ln>
            <a:solidFill>
              <a:srgbClr val="003056"/>
            </a:solidFill>
            <a:effectLst/>
            <a:latin typeface="Arial"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cis1">
  <a:themeElements>
    <a:clrScheme name="1_ci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is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i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is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is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is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is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is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is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is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is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is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is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is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1923</Words>
  <Application>Microsoft Office PowerPoint</Application>
  <PresentationFormat>Benutzerdefiniert</PresentationFormat>
  <Paragraphs>298</Paragraphs>
  <Slides>30</Slides>
  <Notes>23</Notes>
  <HiddenSlides>0</HiddenSlides>
  <MMClips>0</MMClips>
  <ScaleCrop>false</ScaleCrop>
  <HeadingPairs>
    <vt:vector size="8" baseType="variant">
      <vt:variant>
        <vt:lpstr>Verwendete Schriftarten</vt:lpstr>
      </vt:variant>
      <vt:variant>
        <vt:i4>5</vt:i4>
      </vt:variant>
      <vt:variant>
        <vt:lpstr>Design</vt:lpstr>
      </vt:variant>
      <vt:variant>
        <vt:i4>2</vt:i4>
      </vt:variant>
      <vt:variant>
        <vt:lpstr>Eingebettete OLE-Server</vt:lpstr>
      </vt:variant>
      <vt:variant>
        <vt:i4>4</vt:i4>
      </vt:variant>
      <vt:variant>
        <vt:lpstr>Folientitel</vt:lpstr>
      </vt:variant>
      <vt:variant>
        <vt:i4>30</vt:i4>
      </vt:variant>
    </vt:vector>
  </HeadingPairs>
  <TitlesOfParts>
    <vt:vector size="41" baseType="lpstr">
      <vt:lpstr>ＭＳ Ｐゴシック</vt:lpstr>
      <vt:lpstr>SimSun</vt:lpstr>
      <vt:lpstr>Arial</vt:lpstr>
      <vt:lpstr>Times New Roman</vt:lpstr>
      <vt:lpstr>Verdana</vt:lpstr>
      <vt:lpstr>7_cis1</vt:lpstr>
      <vt:lpstr>8_cis1</vt:lpstr>
      <vt:lpstr>Photo Editor Photo</vt:lpstr>
      <vt:lpstr>Dokument</vt:lpstr>
      <vt:lpstr>CorelPhotoPaint.Image.8</vt:lpstr>
      <vt:lpstr>Diagramm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dc:creator>
  <cp:lastModifiedBy>Long, Li</cp:lastModifiedBy>
  <cp:revision>723</cp:revision>
  <dcterms:created xsi:type="dcterms:W3CDTF">2009-01-19T11:39:29Z</dcterms:created>
  <dcterms:modified xsi:type="dcterms:W3CDTF">2023-11-22T21:43:55Z</dcterms:modified>
</cp:coreProperties>
</file>