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9" r:id="rId4"/>
    <p:sldId id="257" r:id="rId5"/>
    <p:sldId id="258" r:id="rId6"/>
    <p:sldId id="260" r:id="rId7"/>
    <p:sldId id="261" r:id="rId8"/>
    <p:sldId id="262" r:id="rId9"/>
    <p:sldId id="265" r:id="rId10"/>
    <p:sldId id="264" r:id="rId11"/>
    <p:sldId id="263" r:id="rId12"/>
    <p:sldId id="266"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119" d="100"/>
          <a:sy n="119" d="100"/>
        </p:scale>
        <p:origin x="102"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2E4A548C-C99F-4C53-8AF6-D81AEEB3749C}" type="datetimeFigureOut">
              <a:rPr lang="fr-FR" smtClean="0"/>
              <a:t>07/11/2023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8007AA-F6D5-4897-8661-3C30B4460266}" type="slidenum">
              <a:rPr lang="fr-FR" smtClean="0"/>
              <a:t>‹N°›</a:t>
            </a:fld>
            <a:endParaRPr lang="fr-FR"/>
          </a:p>
        </p:txBody>
      </p:sp>
    </p:spTree>
    <p:extLst>
      <p:ext uri="{BB962C8B-B14F-4D97-AF65-F5344CB8AC3E}">
        <p14:creationId xmlns:p14="http://schemas.microsoft.com/office/powerpoint/2010/main" val="832045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4A548C-C99F-4C53-8AF6-D81AEEB3749C}" type="datetimeFigureOut">
              <a:rPr lang="fr-FR" smtClean="0"/>
              <a:t>07/11/2023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8007AA-F6D5-4897-8661-3C30B4460266}" type="slidenum">
              <a:rPr lang="fr-FR" smtClean="0"/>
              <a:t>‹N°›</a:t>
            </a:fld>
            <a:endParaRPr lang="fr-FR"/>
          </a:p>
        </p:txBody>
      </p:sp>
    </p:spTree>
    <p:extLst>
      <p:ext uri="{BB962C8B-B14F-4D97-AF65-F5344CB8AC3E}">
        <p14:creationId xmlns:p14="http://schemas.microsoft.com/office/powerpoint/2010/main" val="3122017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4A548C-C99F-4C53-8AF6-D81AEEB3749C}" type="datetimeFigureOut">
              <a:rPr lang="fr-FR" smtClean="0"/>
              <a:t>07/11/2023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8007AA-F6D5-4897-8661-3C30B4460266}" type="slidenum">
              <a:rPr lang="fr-FR" smtClean="0"/>
              <a:t>‹N°›</a:t>
            </a:fld>
            <a:endParaRPr lang="fr-FR"/>
          </a:p>
        </p:txBody>
      </p:sp>
    </p:spTree>
    <p:extLst>
      <p:ext uri="{BB962C8B-B14F-4D97-AF65-F5344CB8AC3E}">
        <p14:creationId xmlns:p14="http://schemas.microsoft.com/office/powerpoint/2010/main" val="297405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4A548C-C99F-4C53-8AF6-D81AEEB3749C}" type="datetimeFigureOut">
              <a:rPr lang="fr-FR" smtClean="0"/>
              <a:t>07/11/2023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8007AA-F6D5-4897-8661-3C30B4460266}" type="slidenum">
              <a:rPr lang="fr-FR" smtClean="0"/>
              <a:t>‹N°›</a:t>
            </a:fld>
            <a:endParaRPr lang="fr-FR"/>
          </a:p>
        </p:txBody>
      </p:sp>
    </p:spTree>
    <p:extLst>
      <p:ext uri="{BB962C8B-B14F-4D97-AF65-F5344CB8AC3E}">
        <p14:creationId xmlns:p14="http://schemas.microsoft.com/office/powerpoint/2010/main" val="3127516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2E4A548C-C99F-4C53-8AF6-D81AEEB3749C}" type="datetimeFigureOut">
              <a:rPr lang="fr-FR" smtClean="0"/>
              <a:t>07/11/2023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8007AA-F6D5-4897-8661-3C30B4460266}" type="slidenum">
              <a:rPr lang="fr-FR" smtClean="0"/>
              <a:t>‹N°›</a:t>
            </a:fld>
            <a:endParaRPr lang="fr-FR"/>
          </a:p>
        </p:txBody>
      </p:sp>
    </p:spTree>
    <p:extLst>
      <p:ext uri="{BB962C8B-B14F-4D97-AF65-F5344CB8AC3E}">
        <p14:creationId xmlns:p14="http://schemas.microsoft.com/office/powerpoint/2010/main" val="202242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E4A548C-C99F-4C53-8AF6-D81AEEB3749C}" type="datetimeFigureOut">
              <a:rPr lang="fr-FR" smtClean="0"/>
              <a:t>07/11/2023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8007AA-F6D5-4897-8661-3C30B4460266}" type="slidenum">
              <a:rPr lang="fr-FR" smtClean="0"/>
              <a:t>‹N°›</a:t>
            </a:fld>
            <a:endParaRPr lang="fr-FR"/>
          </a:p>
        </p:txBody>
      </p:sp>
    </p:spTree>
    <p:extLst>
      <p:ext uri="{BB962C8B-B14F-4D97-AF65-F5344CB8AC3E}">
        <p14:creationId xmlns:p14="http://schemas.microsoft.com/office/powerpoint/2010/main" val="21861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E4A548C-C99F-4C53-8AF6-D81AEEB3749C}" type="datetimeFigureOut">
              <a:rPr lang="fr-FR" smtClean="0"/>
              <a:t>07/11/2023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C8007AA-F6D5-4897-8661-3C30B4460266}" type="slidenum">
              <a:rPr lang="fr-FR" smtClean="0"/>
              <a:t>‹N°›</a:t>
            </a:fld>
            <a:endParaRPr lang="fr-FR"/>
          </a:p>
        </p:txBody>
      </p:sp>
    </p:spTree>
    <p:extLst>
      <p:ext uri="{BB962C8B-B14F-4D97-AF65-F5344CB8AC3E}">
        <p14:creationId xmlns:p14="http://schemas.microsoft.com/office/powerpoint/2010/main" val="285960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E4A548C-C99F-4C53-8AF6-D81AEEB3749C}" type="datetimeFigureOut">
              <a:rPr lang="fr-FR" smtClean="0"/>
              <a:t>07/11/2023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C8007AA-F6D5-4897-8661-3C30B4460266}" type="slidenum">
              <a:rPr lang="fr-FR" smtClean="0"/>
              <a:t>‹N°›</a:t>
            </a:fld>
            <a:endParaRPr lang="fr-FR"/>
          </a:p>
        </p:txBody>
      </p:sp>
    </p:spTree>
    <p:extLst>
      <p:ext uri="{BB962C8B-B14F-4D97-AF65-F5344CB8AC3E}">
        <p14:creationId xmlns:p14="http://schemas.microsoft.com/office/powerpoint/2010/main" val="303430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E4A548C-C99F-4C53-8AF6-D81AEEB3749C}" type="datetimeFigureOut">
              <a:rPr lang="fr-FR" smtClean="0"/>
              <a:t>07/11/2023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C8007AA-F6D5-4897-8661-3C30B4460266}" type="slidenum">
              <a:rPr lang="fr-FR" smtClean="0"/>
              <a:t>‹N°›</a:t>
            </a:fld>
            <a:endParaRPr lang="fr-FR"/>
          </a:p>
        </p:txBody>
      </p:sp>
    </p:spTree>
    <p:extLst>
      <p:ext uri="{BB962C8B-B14F-4D97-AF65-F5344CB8AC3E}">
        <p14:creationId xmlns:p14="http://schemas.microsoft.com/office/powerpoint/2010/main" val="396956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E4A548C-C99F-4C53-8AF6-D81AEEB3749C}" type="datetimeFigureOut">
              <a:rPr lang="fr-FR" smtClean="0"/>
              <a:t>07/11/2023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8007AA-F6D5-4897-8661-3C30B4460266}" type="slidenum">
              <a:rPr lang="fr-FR" smtClean="0"/>
              <a:t>‹N°›</a:t>
            </a:fld>
            <a:endParaRPr lang="fr-FR"/>
          </a:p>
        </p:txBody>
      </p:sp>
    </p:spTree>
    <p:extLst>
      <p:ext uri="{BB962C8B-B14F-4D97-AF65-F5344CB8AC3E}">
        <p14:creationId xmlns:p14="http://schemas.microsoft.com/office/powerpoint/2010/main" val="349708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E4A548C-C99F-4C53-8AF6-D81AEEB3749C}" type="datetimeFigureOut">
              <a:rPr lang="fr-FR" smtClean="0"/>
              <a:t>07/11/2023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8007AA-F6D5-4897-8661-3C30B4460266}" type="slidenum">
              <a:rPr lang="fr-FR" smtClean="0"/>
              <a:t>‹N°›</a:t>
            </a:fld>
            <a:endParaRPr lang="fr-FR"/>
          </a:p>
        </p:txBody>
      </p:sp>
    </p:spTree>
    <p:extLst>
      <p:ext uri="{BB962C8B-B14F-4D97-AF65-F5344CB8AC3E}">
        <p14:creationId xmlns:p14="http://schemas.microsoft.com/office/powerpoint/2010/main" val="231019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A548C-C99F-4C53-8AF6-D81AEEB3749C}" type="datetimeFigureOut">
              <a:rPr lang="fr-FR" smtClean="0"/>
              <a:t>07/11/2023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007AA-F6D5-4897-8661-3C30B4460266}" type="slidenum">
              <a:rPr lang="fr-FR" smtClean="0"/>
              <a:t>‹N°›</a:t>
            </a:fld>
            <a:endParaRPr lang="fr-FR"/>
          </a:p>
        </p:txBody>
      </p:sp>
    </p:spTree>
    <p:extLst>
      <p:ext uri="{BB962C8B-B14F-4D97-AF65-F5344CB8AC3E}">
        <p14:creationId xmlns:p14="http://schemas.microsoft.com/office/powerpoint/2010/main" val="1962012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6600" b="1" i="1" dirty="0" smtClean="0">
                <a:solidFill>
                  <a:srgbClr val="FF0000"/>
                </a:solidFill>
              </a:rPr>
              <a:t>1993: le SPhT a 30 ans</a:t>
            </a:r>
            <a:endParaRPr lang="fr-FR" sz="6600" b="1" i="1" dirty="0">
              <a:solidFill>
                <a:srgbClr val="FF0000"/>
              </a:solidFill>
            </a:endParaRPr>
          </a:p>
        </p:txBody>
      </p:sp>
      <p:sp>
        <p:nvSpPr>
          <p:cNvPr id="3" name="Sous-titre 2"/>
          <p:cNvSpPr>
            <a:spLocks noGrp="1"/>
          </p:cNvSpPr>
          <p:nvPr>
            <p:ph type="subTitle" idx="1"/>
          </p:nvPr>
        </p:nvSpPr>
        <p:spPr>
          <a:xfrm>
            <a:off x="1524000" y="4294369"/>
            <a:ext cx="9144000" cy="1655762"/>
          </a:xfrm>
        </p:spPr>
        <p:txBody>
          <a:bodyPr>
            <a:normAutofit/>
          </a:bodyPr>
          <a:lstStyle/>
          <a:p>
            <a:r>
              <a:rPr lang="fr-FR" sz="3200" dirty="0" smtClean="0">
                <a:solidFill>
                  <a:srgbClr val="0070C0"/>
                </a:solidFill>
              </a:rPr>
              <a:t>Jean Zinn-Justin A.S., IRFU/CEA</a:t>
            </a:r>
          </a:p>
          <a:p>
            <a:r>
              <a:rPr lang="fr-FR" sz="3200" dirty="0" smtClean="0">
                <a:solidFill>
                  <a:srgbClr val="0070C0"/>
                </a:solidFill>
              </a:rPr>
              <a:t>Université Paris-Saclay </a:t>
            </a:r>
            <a:endParaRPr lang="fr-FR" sz="3200" dirty="0">
              <a:solidFill>
                <a:srgbClr val="0070C0"/>
              </a:solidFill>
            </a:endParaRPr>
          </a:p>
        </p:txBody>
      </p:sp>
    </p:spTree>
    <p:extLst>
      <p:ext uri="{BB962C8B-B14F-4D97-AF65-F5344CB8AC3E}">
        <p14:creationId xmlns:p14="http://schemas.microsoft.com/office/powerpoint/2010/main" val="767492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4035" y="1100101"/>
            <a:ext cx="9614262" cy="5500545"/>
          </a:xfrm>
          <a:prstGeom prst="rect">
            <a:avLst/>
          </a:prstGeom>
        </p:spPr>
        <p:txBody>
          <a:bodyPr wrap="square">
            <a:spAutoFit/>
          </a:bodyPr>
          <a:lstStyle/>
          <a:p>
            <a:pPr>
              <a:lnSpc>
                <a:spcPct val="107000"/>
              </a:lnSpc>
              <a:spcAft>
                <a:spcPts val="800"/>
              </a:spcAft>
            </a:pPr>
            <a:r>
              <a:rPr lang="fr-FR" sz="3200" b="1" dirty="0" smtClean="0">
                <a:latin typeface="Calibri" panose="020F0502020204030204" pitchFamily="34" charset="0"/>
                <a:ea typeface="Calibri" panose="020F0502020204030204" pitchFamily="34" charset="0"/>
                <a:cs typeface="Times New Roman" panose="02020603050405020304" pitchFamily="18" charset="0"/>
              </a:rPr>
              <a:t>                                      </a:t>
            </a:r>
            <a:r>
              <a:rPr lang="fr-FR" sz="3600" b="1" dirty="0" smtClean="0">
                <a:latin typeface="Calibri" panose="020F0502020204030204" pitchFamily="34" charset="0"/>
                <a:ea typeface="Calibri" panose="020F0502020204030204" pitchFamily="34" charset="0"/>
                <a:cs typeface="Times New Roman" panose="02020603050405020304" pitchFamily="18" charset="0"/>
              </a:rPr>
              <a:t>Les bureaux</a:t>
            </a:r>
            <a:endPar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Au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cours du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temps, les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effectifs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du SPhT avaient beaucoup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augmenté, le SPhT manquait notablement de bureaux. </a:t>
            </a:r>
          </a:p>
          <a:p>
            <a:pPr>
              <a:lnSpc>
                <a:spcPct val="107000"/>
              </a:lnSpc>
              <a:spcAft>
                <a:spcPts val="800"/>
              </a:spcAft>
            </a:pP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L’amélioration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du fonctionnement budgétaire du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SPhT,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qui a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été particulièrement apprécié de la DSM (et de son directeur Robert Aymar),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m’a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permis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d’obtenir  une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subvention à la DSM pour aménager les sous-sols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(vides) de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notre bâtiment. Il a été possible </a:t>
            </a:r>
            <a:r>
              <a:rPr lang="fr-FR"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d’agrandir notre bibliothèque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et de </a:t>
            </a:r>
            <a:r>
              <a:rPr lang="fr-FR"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créer un certain nombre de nouveaux bureaux supplémentaires</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dans une cour anglaise (Jean-Michel s’est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aussi particulièrement investi dans cette opération).</a:t>
            </a:r>
            <a:endPar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976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4743" y="796835"/>
            <a:ext cx="8347166" cy="5016758"/>
          </a:xfrm>
          <a:prstGeom prst="rect">
            <a:avLst/>
          </a:prstGeom>
        </p:spPr>
        <p:txBody>
          <a:bodyPr wrap="square">
            <a:spAutoFit/>
          </a:bodyPr>
          <a:lstStyle/>
          <a:p>
            <a:r>
              <a:rPr lang="fr-FR" sz="3600" b="1" dirty="0" smtClean="0">
                <a:latin typeface="Calibri" panose="020F0502020204030204" pitchFamily="34" charset="0"/>
                <a:ea typeface="Calibri" panose="020F0502020204030204" pitchFamily="34" charset="0"/>
                <a:cs typeface="Times New Roman" panose="02020603050405020304" pitchFamily="18" charset="0"/>
              </a:rPr>
              <a:t>          Le colloque des 30 ans du SPhT</a:t>
            </a:r>
          </a:p>
          <a:p>
            <a:endParaRPr lang="fr-FR" sz="3200" b="1" dirty="0" smtClean="0">
              <a:latin typeface="Calibri" panose="020F0502020204030204" pitchFamily="34" charset="0"/>
              <a:ea typeface="Calibri" panose="020F0502020204030204" pitchFamily="34" charset="0"/>
              <a:cs typeface="Times New Roman" panose="02020603050405020304" pitchFamily="18" charset="0"/>
            </a:endParaRPr>
          </a:p>
          <a:p>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Compte-tenu des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départs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néanmoins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prévisibles</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il nous est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apparu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urgent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d’organiser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un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colloque interne,  pour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marquer le chemin parcouru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et, de plus, pour remercier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les futurs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retraités pour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leurs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contributions.</a:t>
            </a:r>
          </a:p>
          <a:p>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fr-FR" sz="2800" dirty="0" smtClean="0">
                <a:solidFill>
                  <a:srgbClr val="0070C0"/>
                </a:solidFill>
              </a:rPr>
              <a:t>En </a:t>
            </a:r>
            <a:r>
              <a:rPr lang="fr-FR" sz="2800" dirty="0">
                <a:solidFill>
                  <a:srgbClr val="0070C0"/>
                </a:solidFill>
              </a:rPr>
              <a:t>fait, trente ans </a:t>
            </a:r>
            <a:r>
              <a:rPr lang="fr-FR" sz="2800" dirty="0" smtClean="0">
                <a:solidFill>
                  <a:srgbClr val="0070C0"/>
                </a:solidFill>
              </a:rPr>
              <a:t>c’est à peine plus </a:t>
            </a:r>
            <a:r>
              <a:rPr lang="fr-FR" sz="2800" dirty="0">
                <a:solidFill>
                  <a:srgbClr val="0070C0"/>
                </a:solidFill>
              </a:rPr>
              <a:t>qu’une carrière moyenne de chercheur. </a:t>
            </a:r>
            <a:r>
              <a:rPr lang="fr-FR" sz="2800" dirty="0" smtClean="0">
                <a:solidFill>
                  <a:srgbClr val="0070C0"/>
                </a:solidFill>
              </a:rPr>
              <a:t>C’était </a:t>
            </a:r>
            <a:r>
              <a:rPr lang="fr-FR" sz="2800" dirty="0">
                <a:solidFill>
                  <a:srgbClr val="0070C0"/>
                </a:solidFill>
              </a:rPr>
              <a:t>donc </a:t>
            </a:r>
            <a:r>
              <a:rPr lang="fr-FR" sz="2800" dirty="0" smtClean="0">
                <a:solidFill>
                  <a:srgbClr val="0070C0"/>
                </a:solidFill>
              </a:rPr>
              <a:t>de toute façon un </a:t>
            </a:r>
            <a:r>
              <a:rPr lang="fr-FR" sz="2800" dirty="0">
                <a:solidFill>
                  <a:srgbClr val="0070C0"/>
                </a:solidFill>
              </a:rPr>
              <a:t>bon moment pour se poser collectivement des questions sur l’évolution d’un laboratoire.</a:t>
            </a:r>
          </a:p>
          <a:p>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8580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4584" y="324399"/>
            <a:ext cx="10842170" cy="6356740"/>
          </a:xfrm>
          <a:prstGeom prst="rect">
            <a:avLst/>
          </a:prstGeom>
        </p:spPr>
        <p:txBody>
          <a:bodyPr wrap="square">
            <a:spAutoFit/>
          </a:bodyPr>
          <a:lstStyle/>
          <a:p>
            <a:pPr>
              <a:lnSpc>
                <a:spcPct val="107000"/>
              </a:lnSpc>
              <a:spcAft>
                <a:spcPts val="800"/>
              </a:spcAft>
            </a:pPr>
            <a:r>
              <a:rPr lang="fr-FR" sz="3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fr-FR" sz="3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Un </a:t>
            </a:r>
            <a:r>
              <a:rPr lang="fr-FR"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problème grave </a:t>
            </a:r>
            <a:r>
              <a:rPr lang="fr-FR" sz="3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non </a:t>
            </a:r>
            <a:r>
              <a:rPr lang="fr-FR" sz="3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résolu</a:t>
            </a:r>
            <a:endParaRPr lang="fr-FR" sz="3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Dès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les premières années,  le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nombre de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physiciennes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au SPhT était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trop faible. Peu après ma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désignation, dès qu’elle l’a pu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Annie </a:t>
            </a:r>
            <a:r>
              <a:rPr lang="fr-FR" sz="2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Gervois</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 pris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sa retraite et,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un peu plus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tard,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Hanna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Stern-</a:t>
            </a:r>
            <a:r>
              <a:rPr lang="fr-FR" sz="2800" dirty="0" err="1"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Kluberg</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est décédée de maladie. </a:t>
            </a:r>
            <a:endPar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J’ai alors pris conscience que nous allions au désastre avec à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court terme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un laboratoire purement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masculin.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Un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problème était que nous n’avions même pas de candidates.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Finalement</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nous avons recruté une doctorante du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SPhT après </a:t>
            </a:r>
            <a:r>
              <a:rPr lang="fr-FR" sz="280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sa thèse.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Cet effort a été très clairement insuffisant, et j’aurais dû me montrer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beaucoup plus proactif, par exemple,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en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sollicitant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de jeunes physiciennes d’autres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laboratoires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j’ai fait plus d’efforts à l’IRFU avec des promotions féminines comme cheffes de départements et un recrutement exceptionnel). </a:t>
            </a:r>
          </a:p>
        </p:txBody>
      </p:sp>
    </p:spTree>
    <p:extLst>
      <p:ext uri="{BB962C8B-B14F-4D97-AF65-F5344CB8AC3E}">
        <p14:creationId xmlns:p14="http://schemas.microsoft.com/office/powerpoint/2010/main" val="1141959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52261" t="37523" r="6973" b="4059"/>
          <a:stretch/>
        </p:blipFill>
        <p:spPr>
          <a:xfrm>
            <a:off x="496389" y="241662"/>
            <a:ext cx="3801291" cy="4454434"/>
          </a:xfrm>
          <a:prstGeom prst="rect">
            <a:avLst/>
          </a:prstGeom>
        </p:spPr>
      </p:pic>
      <p:pic>
        <p:nvPicPr>
          <p:cNvPr id="3" name="Image 2"/>
          <p:cNvPicPr>
            <a:picLocks noChangeAspect="1"/>
          </p:cNvPicPr>
          <p:nvPr/>
        </p:nvPicPr>
        <p:blipFill rotWithShape="1">
          <a:blip r:embed="rId3"/>
          <a:srcRect l="66166" t="12766" r="7692" b="42774"/>
          <a:stretch/>
        </p:blipFill>
        <p:spPr>
          <a:xfrm>
            <a:off x="4481416" y="241662"/>
            <a:ext cx="3426488" cy="4454434"/>
          </a:xfrm>
          <a:prstGeom prst="rect">
            <a:avLst/>
          </a:prstGeom>
        </p:spPr>
      </p:pic>
      <p:pic>
        <p:nvPicPr>
          <p:cNvPr id="4" name="Image 3"/>
          <p:cNvPicPr>
            <a:picLocks noChangeAspect="1"/>
          </p:cNvPicPr>
          <p:nvPr/>
        </p:nvPicPr>
        <p:blipFill rotWithShape="1">
          <a:blip r:embed="rId4" cstate="print">
            <a:extLst>
              <a:ext uri="{28A0092B-C50C-407E-A947-70E740481C1C}">
                <a14:useLocalDpi xmlns:a14="http://schemas.microsoft.com/office/drawing/2010/main" val="0"/>
              </a:ext>
            </a:extLst>
          </a:blip>
          <a:srcRect l="47121"/>
          <a:stretch/>
        </p:blipFill>
        <p:spPr>
          <a:xfrm>
            <a:off x="8091640" y="241662"/>
            <a:ext cx="3623928" cy="4454434"/>
          </a:xfrm>
          <a:prstGeom prst="rect">
            <a:avLst/>
          </a:prstGeom>
        </p:spPr>
      </p:pic>
      <p:sp>
        <p:nvSpPr>
          <p:cNvPr id="5" name="ZoneTexte 4"/>
          <p:cNvSpPr txBox="1"/>
          <p:nvPr/>
        </p:nvSpPr>
        <p:spPr>
          <a:xfrm>
            <a:off x="496389" y="4937759"/>
            <a:ext cx="10332720" cy="646331"/>
          </a:xfrm>
          <a:prstGeom prst="rect">
            <a:avLst/>
          </a:prstGeom>
          <a:noFill/>
        </p:spPr>
        <p:txBody>
          <a:bodyPr wrap="square" rtlCol="0">
            <a:spAutoFit/>
          </a:bodyPr>
          <a:lstStyle/>
          <a:p>
            <a:r>
              <a:rPr lang="fr-FR" sz="3600" dirty="0" err="1" smtClean="0"/>
              <a:t>Cirano</a:t>
            </a:r>
            <a:r>
              <a:rPr lang="fr-FR" sz="3600" dirty="0" smtClean="0"/>
              <a:t> de </a:t>
            </a:r>
            <a:r>
              <a:rPr lang="fr-FR" sz="3600" dirty="0" err="1" smtClean="0"/>
              <a:t>Dominicis</a:t>
            </a:r>
            <a:r>
              <a:rPr lang="fr-FR" sz="3600" dirty="0" smtClean="0"/>
              <a:t>,     Roger </a:t>
            </a:r>
            <a:r>
              <a:rPr lang="fr-FR" sz="3600" dirty="0" err="1" smtClean="0"/>
              <a:t>Balian</a:t>
            </a:r>
            <a:r>
              <a:rPr lang="fr-FR" sz="3600" dirty="0" smtClean="0"/>
              <a:t>,         André Morel</a:t>
            </a:r>
            <a:endParaRPr lang="fr-FR" sz="3600" dirty="0"/>
          </a:p>
        </p:txBody>
      </p:sp>
      <p:sp>
        <p:nvSpPr>
          <p:cNvPr id="7" name="Rectangle 6"/>
          <p:cNvSpPr/>
          <p:nvPr/>
        </p:nvSpPr>
        <p:spPr>
          <a:xfrm>
            <a:off x="1463040" y="5692259"/>
            <a:ext cx="9410973" cy="830997"/>
          </a:xfrm>
          <a:prstGeom prst="rect">
            <a:avLst/>
          </a:prstGeom>
        </p:spPr>
        <p:txBody>
          <a:bodyPr wrap="square">
            <a:spAutoFit/>
          </a:bodyPr>
          <a:lstStyle/>
          <a:p>
            <a:r>
              <a:rPr lang="fr-FR" sz="2400" dirty="0"/>
              <a:t>Mes trois </a:t>
            </a:r>
            <a:r>
              <a:rPr lang="fr-FR" sz="2400" dirty="0" smtClean="0"/>
              <a:t>prédécesseurs (manquent Claude Bloch </a:t>
            </a:r>
            <a:r>
              <a:rPr lang="fr-FR" sz="2400" dirty="0"/>
              <a:t>premier chef du </a:t>
            </a:r>
            <a:r>
              <a:rPr lang="fr-FR" sz="2400" dirty="0" smtClean="0"/>
              <a:t>SPhT et Albert </a:t>
            </a:r>
            <a:r>
              <a:rPr lang="fr-FR" sz="2400" dirty="0" err="1" smtClean="0"/>
              <a:t>Messiah</a:t>
            </a:r>
            <a:r>
              <a:rPr lang="fr-FR" sz="2400" dirty="0" smtClean="0"/>
              <a:t>, </a:t>
            </a:r>
            <a:r>
              <a:rPr lang="fr-FR" sz="2400" dirty="0" smtClean="0"/>
              <a:t>qui assura son </a:t>
            </a:r>
            <a:r>
              <a:rPr lang="fr-FR" sz="2400" dirty="0" smtClean="0"/>
              <a:t>int</a:t>
            </a:r>
            <a:r>
              <a:rPr lang="fr-FR" sz="2400" dirty="0" smtClean="0"/>
              <a:t>érim</a:t>
            </a:r>
            <a:r>
              <a:rPr lang="fr-FR" sz="2400" dirty="0" smtClean="0"/>
              <a:t> </a:t>
            </a:r>
            <a:r>
              <a:rPr lang="fr-FR" sz="2400" dirty="0" smtClean="0"/>
              <a:t>pendant la première année)</a:t>
            </a:r>
            <a:endParaRPr lang="fr-FR" sz="2400" dirty="0"/>
          </a:p>
        </p:txBody>
      </p:sp>
    </p:spTree>
    <p:extLst>
      <p:ext uri="{BB962C8B-B14F-4D97-AF65-F5344CB8AC3E}">
        <p14:creationId xmlns:p14="http://schemas.microsoft.com/office/powerpoint/2010/main" val="3866511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95" y="2978749"/>
            <a:ext cx="8590365" cy="3108543"/>
          </a:xfrm>
          <a:prstGeom prst="rect">
            <a:avLst/>
          </a:prstGeom>
        </p:spPr>
        <p:txBody>
          <a:bodyPr wrap="square">
            <a:spAutoFit/>
          </a:bodyPr>
          <a:lstStyle/>
          <a:p>
            <a:r>
              <a:rPr lang="fr-FR" sz="2400" dirty="0" smtClean="0">
                <a:solidFill>
                  <a:srgbClr val="0070C0"/>
                </a:solidFill>
              </a:rPr>
              <a:t> </a:t>
            </a:r>
            <a:r>
              <a:rPr lang="fr-FR" sz="2800" dirty="0" smtClean="0">
                <a:solidFill>
                  <a:srgbClr val="0070C0"/>
                </a:solidFill>
              </a:rPr>
              <a:t>Je propose le rôle d’adjoint </a:t>
            </a:r>
            <a:r>
              <a:rPr lang="fr-FR" sz="2800" dirty="0" smtClean="0">
                <a:solidFill>
                  <a:srgbClr val="0070C0"/>
                </a:solidFill>
              </a:rPr>
              <a:t>à </a:t>
            </a:r>
            <a:r>
              <a:rPr lang="fr-FR" sz="2800" i="1" dirty="0" smtClean="0">
                <a:solidFill>
                  <a:srgbClr val="FF0000"/>
                </a:solidFill>
              </a:rPr>
              <a:t>Jean-Paul </a:t>
            </a:r>
            <a:r>
              <a:rPr lang="fr-FR" sz="2800" i="1" dirty="0" err="1" smtClean="0">
                <a:solidFill>
                  <a:srgbClr val="FF0000"/>
                </a:solidFill>
              </a:rPr>
              <a:t>Blaizot</a:t>
            </a:r>
            <a:r>
              <a:rPr lang="fr-FR" sz="2800" i="1" dirty="0" smtClean="0">
                <a:solidFill>
                  <a:srgbClr val="FF0000"/>
                </a:solidFill>
              </a:rPr>
              <a:t> </a:t>
            </a:r>
            <a:r>
              <a:rPr lang="fr-FR" sz="2800" dirty="0" smtClean="0">
                <a:solidFill>
                  <a:srgbClr val="0070C0"/>
                </a:solidFill>
              </a:rPr>
              <a:t>qui l’accepte.</a:t>
            </a:r>
          </a:p>
          <a:p>
            <a:r>
              <a:rPr lang="fr-FR" sz="2800" dirty="0" smtClean="0">
                <a:solidFill>
                  <a:srgbClr val="0070C0"/>
                </a:solidFill>
              </a:rPr>
              <a:t>Nous avions bien sûr </a:t>
            </a:r>
            <a:r>
              <a:rPr lang="fr-FR" sz="2800" dirty="0" smtClean="0">
                <a:solidFill>
                  <a:srgbClr val="0070C0"/>
                </a:solidFill>
              </a:rPr>
              <a:t>tous conscience, </a:t>
            </a:r>
            <a:r>
              <a:rPr lang="fr-FR" sz="2800" dirty="0" smtClean="0">
                <a:solidFill>
                  <a:srgbClr val="0070C0"/>
                </a:solidFill>
              </a:rPr>
              <a:t>qu’après 30 ans, nos </a:t>
            </a:r>
            <a:r>
              <a:rPr lang="fr-FR" sz="2800" dirty="0" smtClean="0">
                <a:solidFill>
                  <a:srgbClr val="0070C0"/>
                </a:solidFill>
              </a:rPr>
              <a:t>disciplines avaient évolué et que méthodes </a:t>
            </a:r>
            <a:r>
              <a:rPr lang="fr-FR" sz="2800" dirty="0" smtClean="0">
                <a:solidFill>
                  <a:srgbClr val="0070C0"/>
                </a:solidFill>
              </a:rPr>
              <a:t>de travail étaient en train de changer </a:t>
            </a:r>
            <a:r>
              <a:rPr lang="fr-FR" sz="2800" dirty="0" smtClean="0">
                <a:solidFill>
                  <a:srgbClr val="0070C0"/>
                </a:solidFill>
              </a:rPr>
              <a:t>rapidement. </a:t>
            </a:r>
          </a:p>
          <a:p>
            <a:r>
              <a:rPr lang="fr-FR" sz="2800" dirty="0" smtClean="0">
                <a:solidFill>
                  <a:srgbClr val="0070C0"/>
                </a:solidFill>
              </a:rPr>
              <a:t>Ceci </a:t>
            </a:r>
            <a:r>
              <a:rPr lang="fr-FR" sz="2800" dirty="0" smtClean="0">
                <a:solidFill>
                  <a:srgbClr val="0070C0"/>
                </a:solidFill>
              </a:rPr>
              <a:t>nous obligeait à </a:t>
            </a:r>
            <a:r>
              <a:rPr lang="fr-FR" sz="2800" dirty="0" smtClean="0">
                <a:solidFill>
                  <a:srgbClr val="0070C0"/>
                </a:solidFill>
              </a:rPr>
              <a:t>réfléchir collectivement </a:t>
            </a:r>
            <a:r>
              <a:rPr lang="fr-FR" sz="2800" dirty="0" smtClean="0">
                <a:solidFill>
                  <a:srgbClr val="0070C0"/>
                </a:solidFill>
              </a:rPr>
              <a:t>sur l’organisation et l’évolution du laboratoire. </a:t>
            </a:r>
          </a:p>
        </p:txBody>
      </p:sp>
      <p:pic>
        <p:nvPicPr>
          <p:cNvPr id="3" name="Image 2"/>
          <p:cNvPicPr>
            <a:picLocks noChangeAspect="1"/>
          </p:cNvPicPr>
          <p:nvPr/>
        </p:nvPicPr>
        <p:blipFill rotWithShape="1">
          <a:blip r:embed="rId2"/>
          <a:srcRect l="23640" t="18309" r="28758" b="16198"/>
          <a:stretch/>
        </p:blipFill>
        <p:spPr>
          <a:xfrm>
            <a:off x="0" y="3134816"/>
            <a:ext cx="2887579" cy="2797341"/>
          </a:xfrm>
          <a:prstGeom prst="rect">
            <a:avLst/>
          </a:prstGeom>
        </p:spPr>
      </p:pic>
      <p:sp>
        <p:nvSpPr>
          <p:cNvPr id="5" name="Rectangle 4"/>
          <p:cNvSpPr/>
          <p:nvPr/>
        </p:nvSpPr>
        <p:spPr>
          <a:xfrm>
            <a:off x="2272937" y="1419068"/>
            <a:ext cx="7733212" cy="369332"/>
          </a:xfrm>
          <a:prstGeom prst="rect">
            <a:avLst/>
          </a:prstGeom>
        </p:spPr>
        <p:txBody>
          <a:bodyPr wrap="square">
            <a:spAutoFit/>
          </a:bodyPr>
          <a:lstStyle/>
          <a:p>
            <a:r>
              <a:rPr lang="fr-FR" dirty="0" smtClean="0">
                <a:solidFill>
                  <a:srgbClr val="0070C0"/>
                </a:solidFill>
              </a:rPr>
              <a:t>. </a:t>
            </a:r>
            <a:endParaRPr lang="fr-FR" dirty="0">
              <a:solidFill>
                <a:srgbClr val="0070C0"/>
              </a:solidFill>
            </a:endParaRPr>
          </a:p>
        </p:txBody>
      </p:sp>
      <p:sp>
        <p:nvSpPr>
          <p:cNvPr id="6" name="Rectangle 5"/>
          <p:cNvSpPr/>
          <p:nvPr/>
        </p:nvSpPr>
        <p:spPr>
          <a:xfrm>
            <a:off x="1358537" y="499068"/>
            <a:ext cx="9535886" cy="1815882"/>
          </a:xfrm>
          <a:prstGeom prst="rect">
            <a:avLst/>
          </a:prstGeom>
        </p:spPr>
        <p:txBody>
          <a:bodyPr wrap="square">
            <a:spAutoFit/>
          </a:bodyPr>
          <a:lstStyle/>
          <a:p>
            <a:r>
              <a:rPr lang="fr-FR" sz="2800" dirty="0">
                <a:solidFill>
                  <a:srgbClr val="0070C0"/>
                </a:solidFill>
              </a:rPr>
              <a:t>Début 1993, je succède à André Morel </a:t>
            </a:r>
            <a:r>
              <a:rPr lang="fr-FR" sz="2800" dirty="0" smtClean="0">
                <a:solidFill>
                  <a:srgbClr val="0070C0"/>
                </a:solidFill>
              </a:rPr>
              <a:t>(premier </a:t>
            </a:r>
            <a:r>
              <a:rPr lang="fr-FR" sz="2800" dirty="0">
                <a:solidFill>
                  <a:srgbClr val="0070C0"/>
                </a:solidFill>
              </a:rPr>
              <a:t>chef du SPhT </a:t>
            </a:r>
            <a:r>
              <a:rPr lang="fr-FR" sz="2800" dirty="0" smtClean="0">
                <a:solidFill>
                  <a:srgbClr val="0070C0"/>
                </a:solidFill>
              </a:rPr>
              <a:t>ayant </a:t>
            </a:r>
            <a:r>
              <a:rPr lang="fr-FR" sz="2800" dirty="0">
                <a:solidFill>
                  <a:srgbClr val="0070C0"/>
                </a:solidFill>
              </a:rPr>
              <a:t>commencé sa carrière au CNRS). </a:t>
            </a:r>
          </a:p>
          <a:p>
            <a:r>
              <a:rPr lang="fr-FR" sz="2800" dirty="0">
                <a:solidFill>
                  <a:srgbClr val="0070C0"/>
                </a:solidFill>
              </a:rPr>
              <a:t>Peu </a:t>
            </a:r>
            <a:r>
              <a:rPr lang="fr-FR" sz="2800" dirty="0" smtClean="0">
                <a:solidFill>
                  <a:srgbClr val="0070C0"/>
                </a:solidFill>
              </a:rPr>
              <a:t>après </a:t>
            </a:r>
            <a:r>
              <a:rPr lang="fr-FR" sz="2800" dirty="0">
                <a:solidFill>
                  <a:srgbClr val="0070C0"/>
                </a:solidFill>
              </a:rPr>
              <a:t>Annie </a:t>
            </a:r>
            <a:r>
              <a:rPr lang="fr-FR" sz="2800" dirty="0" err="1" smtClean="0">
                <a:solidFill>
                  <a:srgbClr val="0070C0"/>
                </a:solidFill>
              </a:rPr>
              <a:t>Gervois</a:t>
            </a:r>
            <a:r>
              <a:rPr lang="fr-FR" sz="2800" dirty="0" smtClean="0">
                <a:solidFill>
                  <a:srgbClr val="0070C0"/>
                </a:solidFill>
              </a:rPr>
              <a:t>, </a:t>
            </a:r>
            <a:r>
              <a:rPr lang="fr-FR" sz="2800" dirty="0">
                <a:solidFill>
                  <a:srgbClr val="0070C0"/>
                </a:solidFill>
              </a:rPr>
              <a:t>son </a:t>
            </a:r>
            <a:r>
              <a:rPr lang="fr-FR" sz="2800" dirty="0" smtClean="0">
                <a:solidFill>
                  <a:srgbClr val="0070C0"/>
                </a:solidFill>
              </a:rPr>
              <a:t>adjointe, me </a:t>
            </a:r>
            <a:r>
              <a:rPr lang="fr-FR" sz="2800" dirty="0">
                <a:solidFill>
                  <a:srgbClr val="0070C0"/>
                </a:solidFill>
              </a:rPr>
              <a:t>fait part de son désir de quitter ses fonctions</a:t>
            </a:r>
            <a:endParaRPr lang="fr-FR" sz="2800" dirty="0"/>
          </a:p>
        </p:txBody>
      </p:sp>
    </p:spTree>
    <p:extLst>
      <p:ext uri="{BB962C8B-B14F-4D97-AF65-F5344CB8AC3E}">
        <p14:creationId xmlns:p14="http://schemas.microsoft.com/office/powerpoint/2010/main" val="2006541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t>En trente ans, notre environnement de travail a </a:t>
            </a:r>
            <a:r>
              <a:rPr lang="fr-FR" sz="3600" b="1" dirty="0" smtClean="0"/>
              <a:t>considérablement évolué</a:t>
            </a:r>
            <a:endParaRPr lang="fr-FR" sz="3600" b="1" dirty="0"/>
          </a:p>
        </p:txBody>
      </p:sp>
      <p:sp>
        <p:nvSpPr>
          <p:cNvPr id="3" name="Espace réservé du contenu 2"/>
          <p:cNvSpPr>
            <a:spLocks noGrp="1"/>
          </p:cNvSpPr>
          <p:nvPr>
            <p:ph idx="1"/>
          </p:nvPr>
        </p:nvSpPr>
        <p:spPr/>
        <p:txBody>
          <a:bodyPr>
            <a:normAutofit fontScale="92500"/>
          </a:bodyPr>
          <a:lstStyle/>
          <a:p>
            <a:pPr marL="0" indent="0">
              <a:buNone/>
            </a:pPr>
            <a:endParaRPr lang="fr-FR" dirty="0" smtClean="0">
              <a:solidFill>
                <a:srgbClr val="0070C0"/>
              </a:solidFill>
            </a:endParaRPr>
          </a:p>
          <a:p>
            <a:r>
              <a:rPr lang="fr-FR" dirty="0" smtClean="0">
                <a:solidFill>
                  <a:srgbClr val="0070C0"/>
                </a:solidFill>
              </a:rPr>
              <a:t>En trente ans (environ une carrière de chercheur), notre environnement et nos méthodes de travail se sont considérablement modifié. Par exemple:</a:t>
            </a:r>
          </a:p>
          <a:p>
            <a:r>
              <a:rPr lang="fr-FR" dirty="0" smtClean="0">
                <a:solidFill>
                  <a:srgbClr val="0070C0"/>
                </a:solidFill>
              </a:rPr>
              <a:t>Les moyens de voyages (train, avion) </a:t>
            </a:r>
            <a:r>
              <a:rPr lang="fr-FR" dirty="0" smtClean="0">
                <a:solidFill>
                  <a:srgbClr val="0070C0"/>
                </a:solidFill>
              </a:rPr>
              <a:t>se  sont </a:t>
            </a:r>
            <a:r>
              <a:rPr lang="fr-FR" dirty="0" smtClean="0">
                <a:solidFill>
                  <a:srgbClr val="0070C0"/>
                </a:solidFill>
              </a:rPr>
              <a:t>beaucoup </a:t>
            </a:r>
            <a:r>
              <a:rPr lang="fr-FR" dirty="0" smtClean="0">
                <a:solidFill>
                  <a:srgbClr val="0070C0"/>
                </a:solidFill>
              </a:rPr>
              <a:t>démocratisé.</a:t>
            </a:r>
            <a:endParaRPr lang="fr-FR" dirty="0" smtClean="0">
              <a:solidFill>
                <a:srgbClr val="0070C0"/>
              </a:solidFill>
            </a:endParaRPr>
          </a:p>
          <a:p>
            <a:r>
              <a:rPr lang="fr-FR" dirty="0" smtClean="0">
                <a:solidFill>
                  <a:srgbClr val="0070C0"/>
                </a:solidFill>
              </a:rPr>
              <a:t>Les </a:t>
            </a:r>
            <a:r>
              <a:rPr lang="fr-FR" b="1" dirty="0" smtClean="0">
                <a:solidFill>
                  <a:srgbClr val="0070C0"/>
                </a:solidFill>
              </a:rPr>
              <a:t>cartes IBM perforées </a:t>
            </a:r>
            <a:r>
              <a:rPr lang="fr-FR" dirty="0" smtClean="0">
                <a:solidFill>
                  <a:srgbClr val="0070C0"/>
                </a:solidFill>
              </a:rPr>
              <a:t>pour communiquer avec les ordinateurs centraux sont devenus des objets de musée.</a:t>
            </a:r>
          </a:p>
          <a:p>
            <a:r>
              <a:rPr lang="fr-FR" dirty="0" smtClean="0">
                <a:solidFill>
                  <a:srgbClr val="0070C0"/>
                </a:solidFill>
              </a:rPr>
              <a:t>En 1993 depuis </a:t>
            </a:r>
            <a:r>
              <a:rPr lang="fr-FR" dirty="0" smtClean="0">
                <a:solidFill>
                  <a:srgbClr val="0070C0"/>
                </a:solidFill>
              </a:rPr>
              <a:t>quelques années </a:t>
            </a:r>
            <a:r>
              <a:rPr lang="fr-FR" dirty="0" smtClean="0">
                <a:solidFill>
                  <a:srgbClr val="0070C0"/>
                </a:solidFill>
              </a:rPr>
              <a:t>l’</a:t>
            </a:r>
            <a:r>
              <a:rPr lang="fr-FR" b="1" dirty="0" smtClean="0">
                <a:solidFill>
                  <a:srgbClr val="FF0000"/>
                </a:solidFill>
              </a:rPr>
              <a:t>internet</a:t>
            </a:r>
            <a:r>
              <a:rPr lang="fr-FR" dirty="0" smtClean="0">
                <a:solidFill>
                  <a:srgbClr val="0070C0"/>
                </a:solidFill>
              </a:rPr>
              <a:t> est </a:t>
            </a:r>
            <a:r>
              <a:rPr lang="fr-FR" dirty="0">
                <a:solidFill>
                  <a:srgbClr val="0070C0"/>
                </a:solidFill>
              </a:rPr>
              <a:t>devenu accessible, </a:t>
            </a:r>
            <a:r>
              <a:rPr lang="fr-FR" dirty="0" smtClean="0">
                <a:solidFill>
                  <a:srgbClr val="0070C0"/>
                </a:solidFill>
              </a:rPr>
              <a:t>et a bouleversé </a:t>
            </a:r>
            <a:r>
              <a:rPr lang="fr-FR" dirty="0">
                <a:solidFill>
                  <a:srgbClr val="0070C0"/>
                </a:solidFill>
              </a:rPr>
              <a:t>notre façon de communiquer avec nos collègues</a:t>
            </a:r>
            <a:r>
              <a:rPr lang="fr-FR" dirty="0" smtClean="0">
                <a:solidFill>
                  <a:srgbClr val="0070C0"/>
                </a:solidFill>
              </a:rPr>
              <a:t>. </a:t>
            </a:r>
          </a:p>
          <a:p>
            <a:r>
              <a:rPr lang="fr-FR" dirty="0" smtClean="0">
                <a:solidFill>
                  <a:srgbClr val="0070C0"/>
                </a:solidFill>
              </a:rPr>
              <a:t>La plupart des physiciens saisissent eux-mêmes leurs articles, le plus souvent avec </a:t>
            </a:r>
            <a:r>
              <a:rPr lang="fr-FR" dirty="0" smtClean="0">
                <a:solidFill>
                  <a:srgbClr val="0070C0"/>
                </a:solidFill>
              </a:rPr>
              <a:t>le </a:t>
            </a:r>
            <a:r>
              <a:rPr lang="fr-FR" dirty="0" err="1" smtClean="0">
                <a:solidFill>
                  <a:srgbClr val="0070C0"/>
                </a:solidFill>
              </a:rPr>
              <a:t>logiciel</a:t>
            </a:r>
            <a:r>
              <a:rPr lang="fr-FR" b="1" dirty="0" err="1" smtClean="0">
                <a:solidFill>
                  <a:srgbClr val="FF0000"/>
                </a:solidFill>
              </a:rPr>
              <a:t>TeX</a:t>
            </a:r>
            <a:r>
              <a:rPr lang="fr-FR" dirty="0" smtClean="0">
                <a:solidFill>
                  <a:srgbClr val="0070C0"/>
                </a:solidFill>
              </a:rPr>
              <a:t>.  </a:t>
            </a:r>
          </a:p>
          <a:p>
            <a:endParaRPr lang="fr-FR" dirty="0"/>
          </a:p>
        </p:txBody>
      </p:sp>
    </p:spTree>
    <p:extLst>
      <p:ext uri="{BB962C8B-B14F-4D97-AF65-F5344CB8AC3E}">
        <p14:creationId xmlns:p14="http://schemas.microsoft.com/office/powerpoint/2010/main" val="1472606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640285" y="1368343"/>
            <a:ext cx="5551715" cy="4097890"/>
          </a:xfrm>
          <a:prstGeom prst="rect">
            <a:avLst/>
          </a:prstGeom>
        </p:spPr>
      </p:pic>
      <p:sp>
        <p:nvSpPr>
          <p:cNvPr id="4" name="Rectangle 3"/>
          <p:cNvSpPr/>
          <p:nvPr/>
        </p:nvSpPr>
        <p:spPr>
          <a:xfrm>
            <a:off x="1070696" y="2425603"/>
            <a:ext cx="5378230" cy="2246769"/>
          </a:xfrm>
          <a:prstGeom prst="rect">
            <a:avLst/>
          </a:prstGeom>
        </p:spPr>
        <p:txBody>
          <a:bodyPr wrap="square">
            <a:spAutoFit/>
          </a:bodyPr>
          <a:lstStyle/>
          <a:p>
            <a:r>
              <a:rPr lang="fr-FR" sz="2800" b="1" dirty="0" smtClean="0">
                <a:solidFill>
                  <a:srgbClr val="0070C0"/>
                </a:solidFill>
              </a:rPr>
              <a:t>Paul </a:t>
            </a:r>
            <a:r>
              <a:rPr lang="fr-FR" sz="2800" b="1" dirty="0" err="1" smtClean="0">
                <a:solidFill>
                  <a:srgbClr val="0070C0"/>
                </a:solidFill>
              </a:rPr>
              <a:t>Ginsparg</a:t>
            </a:r>
            <a:r>
              <a:rPr lang="fr-FR" sz="2800" b="1" dirty="0" smtClean="0">
                <a:solidFill>
                  <a:srgbClr val="0070C0"/>
                </a:solidFill>
              </a:rPr>
              <a:t> </a:t>
            </a:r>
            <a:r>
              <a:rPr lang="fr-FR" sz="2800" dirty="0" smtClean="0">
                <a:solidFill>
                  <a:srgbClr val="0070C0"/>
                </a:solidFill>
              </a:rPr>
              <a:t>commence à développer sa base de données </a:t>
            </a:r>
            <a:r>
              <a:rPr lang="fr-FR" sz="2800" b="1" dirty="0" err="1" smtClean="0">
                <a:solidFill>
                  <a:srgbClr val="0070C0"/>
                </a:solidFill>
              </a:rPr>
              <a:t>Arxiv</a:t>
            </a:r>
            <a:r>
              <a:rPr lang="fr-FR" sz="2800" b="1" dirty="0" smtClean="0">
                <a:solidFill>
                  <a:srgbClr val="0070C0"/>
                </a:solidFill>
              </a:rPr>
              <a:t>,</a:t>
            </a:r>
            <a:r>
              <a:rPr lang="fr-FR" sz="2800" dirty="0" smtClean="0">
                <a:solidFill>
                  <a:srgbClr val="0070C0"/>
                </a:solidFill>
              </a:rPr>
              <a:t>  qui allait </a:t>
            </a:r>
            <a:r>
              <a:rPr lang="fr-FR" sz="2800" dirty="0" smtClean="0">
                <a:solidFill>
                  <a:srgbClr val="0070C0"/>
                </a:solidFill>
              </a:rPr>
              <a:t>bientôt bouleverser </a:t>
            </a:r>
            <a:r>
              <a:rPr lang="fr-FR" sz="2800" dirty="0" smtClean="0">
                <a:solidFill>
                  <a:srgbClr val="0070C0"/>
                </a:solidFill>
              </a:rPr>
              <a:t>notre façon de communiquer nos résultats scientifiques.  </a:t>
            </a:r>
          </a:p>
        </p:txBody>
      </p:sp>
    </p:spTree>
    <p:extLst>
      <p:ext uri="{BB962C8B-B14F-4D97-AF65-F5344CB8AC3E}">
        <p14:creationId xmlns:p14="http://schemas.microsoft.com/office/powerpoint/2010/main" val="2636604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3588" y="-1"/>
            <a:ext cx="9901645" cy="7791748"/>
          </a:xfrm>
          <a:prstGeom prst="rect">
            <a:avLst/>
          </a:prstGeom>
        </p:spPr>
        <p:txBody>
          <a:bodyPr wrap="square">
            <a:spAutoFit/>
          </a:bodyPr>
          <a:lstStyle/>
          <a:p>
            <a:pPr>
              <a:lnSpc>
                <a:spcPct val="107000"/>
              </a:lnSpc>
              <a:spcAft>
                <a:spcPts val="800"/>
              </a:spcAft>
            </a:pPr>
            <a:r>
              <a:rPr lang="fr-FR" sz="2000" b="1" dirty="0">
                <a:latin typeface="Calibri" panose="020F0502020204030204" pitchFamily="34" charset="0"/>
                <a:ea typeface="Calibri" panose="020F0502020204030204" pitchFamily="34" charset="0"/>
                <a:cs typeface="Times New Roman" panose="02020603050405020304" pitchFamily="18" charset="0"/>
              </a:rPr>
              <a:t> </a:t>
            </a:r>
            <a:r>
              <a:rPr lang="fr-FR" sz="2000" b="1" dirty="0" smtClean="0">
                <a:latin typeface="Calibri" panose="020F0502020204030204" pitchFamily="34" charset="0"/>
                <a:ea typeface="Calibri" panose="020F0502020204030204" pitchFamily="34" charset="0"/>
                <a:cs typeface="Times New Roman" panose="02020603050405020304" pitchFamily="18" charset="0"/>
              </a:rPr>
              <a:t>                            </a:t>
            </a:r>
            <a:r>
              <a:rPr lang="fr-FR" sz="3200" b="1" dirty="0" smtClean="0">
                <a:latin typeface="Calibri" panose="020F0502020204030204" pitchFamily="34" charset="0"/>
                <a:ea typeface="Calibri" panose="020F0502020204030204" pitchFamily="34" charset="0"/>
                <a:cs typeface="Times New Roman" panose="02020603050405020304" pitchFamily="18" charset="0"/>
              </a:rPr>
              <a:t>Quelques problèmes urgents</a:t>
            </a:r>
            <a:endParaRPr lang="fr-FR" sz="20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Avant ma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nomination, André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m’avait informé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qu’en septembre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le SPhT avait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déjà épuisé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son budget de fonctionnement annuel. </a:t>
            </a:r>
            <a:endPar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Le problème était que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nos dépenses de fonctionnement n’étaient contrôlées que par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l’agent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comptable d’un autre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(beaucoup plus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grand)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département qui, essentiellement,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ne nous informait que quand notre budget de fonctionnement était épuisé. </a:t>
            </a:r>
          </a:p>
          <a:p>
            <a:pPr>
              <a:lnSpc>
                <a:spcPct val="107000"/>
              </a:lnSpc>
              <a:spcAft>
                <a:spcPts val="800"/>
              </a:spcAft>
            </a:pP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Pour l’avenir immédiat,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il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était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donc nécessaire de mettre en place un plan d’économies. </a:t>
            </a:r>
          </a:p>
          <a:p>
            <a:pPr>
              <a:lnSpc>
                <a:spcPct val="107000"/>
              </a:lnSpc>
              <a:spcAft>
                <a:spcPts val="800"/>
              </a:spcAft>
            </a:pP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Compte-tenu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des problèmes financiers à résoudre, j’ai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alors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proposé à la DSM de prendre, au moins temporairement, un deuxième adjoint. J’ai proposé ce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rôle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à </a:t>
            </a:r>
            <a:r>
              <a:rPr lang="fr-FR" sz="2800"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Jean-Michel </a:t>
            </a:r>
            <a:r>
              <a:rPr lang="fr-FR" sz="2800" i="1"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Drouffe</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1727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967335"/>
            <a:ext cx="6096000" cy="369332"/>
          </a:xfrm>
          <a:prstGeom prst="rect">
            <a:avLst/>
          </a:prstGeom>
        </p:spPr>
        <p:txBody>
          <a:bodyPr>
            <a:spAutoFit/>
          </a:bodyPr>
          <a:lstStyle/>
          <a:p>
            <a:r>
              <a:rPr lang="fr-FR" dirty="0" smtClean="0">
                <a:solidFill>
                  <a:srgbClr val="0070C0"/>
                </a:solidFill>
              </a:rPr>
              <a:t> </a:t>
            </a:r>
            <a:endParaRPr lang="fr-FR" dirty="0">
              <a:solidFill>
                <a:srgbClr val="0070C0"/>
              </a:solidFill>
            </a:endParaRPr>
          </a:p>
        </p:txBody>
      </p:sp>
      <p:sp>
        <p:nvSpPr>
          <p:cNvPr id="3" name="Rectangle 2"/>
          <p:cNvSpPr/>
          <p:nvPr/>
        </p:nvSpPr>
        <p:spPr>
          <a:xfrm>
            <a:off x="1071154" y="418012"/>
            <a:ext cx="9875520" cy="6100901"/>
          </a:xfrm>
          <a:prstGeom prst="rect">
            <a:avLst/>
          </a:prstGeom>
        </p:spPr>
        <p:txBody>
          <a:bodyPr wrap="square">
            <a:spAutoFit/>
          </a:bodyPr>
          <a:lstStyle/>
          <a:p>
            <a:pPr>
              <a:lnSpc>
                <a:spcPct val="107000"/>
              </a:lnSpc>
              <a:spcAft>
                <a:spcPts val="800"/>
              </a:spcAft>
            </a:pP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fr-FR" sz="3200" b="1" dirty="0" smtClean="0">
                <a:latin typeface="Calibri" panose="020F0502020204030204" pitchFamily="34" charset="0"/>
                <a:ea typeface="Calibri" panose="020F0502020204030204" pitchFamily="34" charset="0"/>
                <a:cs typeface="Times New Roman" panose="02020603050405020304" pitchFamily="18" charset="0"/>
              </a:rPr>
              <a:t>Les premières mesures d’économie</a:t>
            </a:r>
            <a:endParaRPr lang="fr-FR" sz="28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Dans un premier temps </a:t>
            </a:r>
            <a:r>
              <a:rPr lang="fr-FR" sz="2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j’ai supprimé l’envoi des </a:t>
            </a:r>
            <a:r>
              <a:rPr lang="fr-FR" sz="28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preprints</a:t>
            </a:r>
            <a:r>
              <a:rPr lang="fr-FR" sz="28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-papiers</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une opération onéreuse et qui, de plus, était devenu largement obsolète.</a:t>
            </a:r>
          </a:p>
          <a:p>
            <a:pPr>
              <a:lnSpc>
                <a:spcPct val="107000"/>
              </a:lnSpc>
              <a:spcAft>
                <a:spcPts val="800"/>
              </a:spcAft>
            </a:pP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J’ai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demandé à Jean-Michel de développer une feuille de calcul avec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un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ancêtre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d’Excel pour permettre un suivi, au moins approximatif, de l’exécution du budget. </a:t>
            </a:r>
          </a:p>
          <a:p>
            <a:pPr>
              <a:lnSpc>
                <a:spcPct val="107000"/>
              </a:lnSpc>
              <a:spcAft>
                <a:spcPts val="800"/>
              </a:spcAft>
            </a:pP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En même temps, il fallait mettre à la disposition des physiciens des </a:t>
            </a:r>
            <a:r>
              <a:rPr lang="fr-FR" sz="2800"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moyens informatiques individuels modernes</a:t>
            </a:r>
            <a:r>
              <a:rPr lang="fr-FR" sz="2800"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mais dans les limites du budget.</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endPar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Je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lui est également demandé de prendre en charge  ce problème, qui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était très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complexe compte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tenu de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la diversité des besoins.</a:t>
            </a:r>
            <a:endPar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4460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468" y="499210"/>
            <a:ext cx="9836331" cy="5039521"/>
          </a:xfrm>
          <a:prstGeom prst="rect">
            <a:avLst/>
          </a:prstGeom>
        </p:spPr>
        <p:txBody>
          <a:bodyPr wrap="square">
            <a:spAutoFit/>
          </a:bodyPr>
          <a:lstStyle/>
          <a:p>
            <a:pPr>
              <a:lnSpc>
                <a:spcPct val="107000"/>
              </a:lnSpc>
              <a:spcAft>
                <a:spcPts val="800"/>
              </a:spcAft>
            </a:pPr>
            <a:r>
              <a:rPr lang="fr-FR" sz="2800" b="1" i="1" dirty="0" smtClean="0">
                <a:latin typeface="Calibri" panose="020F0502020204030204" pitchFamily="34" charset="0"/>
                <a:ea typeface="Calibri" panose="020F0502020204030204" pitchFamily="34" charset="0"/>
                <a:cs typeface="Times New Roman" panose="02020603050405020304" pitchFamily="18" charset="0"/>
              </a:rPr>
              <a:t>                                    </a:t>
            </a:r>
            <a:r>
              <a:rPr lang="fr-FR" sz="3600" b="1" dirty="0" smtClean="0">
                <a:latin typeface="Calibri" panose="020F0502020204030204" pitchFamily="34" charset="0"/>
                <a:ea typeface="Calibri" panose="020F0502020204030204" pitchFamily="34" charset="0"/>
                <a:cs typeface="Times New Roman" panose="02020603050405020304" pitchFamily="18" charset="0"/>
              </a:rPr>
              <a:t>La </a:t>
            </a:r>
            <a:r>
              <a:rPr lang="fr-FR" sz="3600" b="1" dirty="0" smtClean="0">
                <a:latin typeface="Calibri" panose="020F0502020204030204" pitchFamily="34" charset="0"/>
                <a:ea typeface="Calibri" panose="020F0502020204030204" pitchFamily="34" charset="0"/>
                <a:cs typeface="Times New Roman" panose="02020603050405020304" pitchFamily="18" charset="0"/>
              </a:rPr>
              <a:t>``</a:t>
            </a:r>
            <a:r>
              <a:rPr lang="fr-FR" sz="3600" b="1" dirty="0" err="1" smtClean="0">
                <a:latin typeface="Calibri" panose="020F0502020204030204" pitchFamily="34" charset="0"/>
                <a:ea typeface="Calibri" panose="020F0502020204030204" pitchFamily="34" charset="0"/>
                <a:cs typeface="Times New Roman" panose="02020603050405020304" pitchFamily="18" charset="0"/>
              </a:rPr>
              <a:t>capronisation</a:t>
            </a:r>
            <a:r>
              <a:rPr lang="fr-FR" sz="3600" b="1" dirty="0" smtClean="0">
                <a:latin typeface="Calibri" panose="020F0502020204030204" pitchFamily="34" charset="0"/>
                <a:ea typeface="Calibri" panose="020F0502020204030204" pitchFamily="34" charset="0"/>
                <a:cs typeface="Times New Roman" panose="02020603050405020304" pitchFamily="18" charset="0"/>
              </a:rPr>
              <a:t>’’</a:t>
            </a:r>
            <a:endParaRPr lang="fr-FR" sz="36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Par mesure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d’économie, le </a:t>
            </a:r>
            <a:r>
              <a:rPr lang="fr-FR"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CEA venait de décider </a:t>
            </a:r>
            <a:r>
              <a:rPr lang="fr-FR" sz="28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un départ en </a:t>
            </a:r>
            <a:r>
              <a:rPr lang="fr-FR"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retraite à 60 ans</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(au lieu de 65</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à condition d’avoir toutes ses annuités, ce qui était le cas de presque tous les physiciens CEA. Un résultat prévisible était un affaiblissement du SPhT par perte d’expérience. Par ailleurs, quelques physiciens CEA ulcérés ont décidé d’anticiper leur retraite en quittant le CEA.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Dans ces conditions cette mesure affaiblissait le SPhT (dans lequel ironiquement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tous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les chercheurs séniors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allaient être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CNRS.</a:t>
            </a:r>
          </a:p>
        </p:txBody>
      </p:sp>
    </p:spTree>
    <p:extLst>
      <p:ext uri="{BB962C8B-B14F-4D97-AF65-F5344CB8AC3E}">
        <p14:creationId xmlns:p14="http://schemas.microsoft.com/office/powerpoint/2010/main" val="1653166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5656" y="352698"/>
            <a:ext cx="9757955" cy="6254148"/>
          </a:xfrm>
          <a:prstGeom prst="rect">
            <a:avLst/>
          </a:prstGeom>
        </p:spPr>
        <p:txBody>
          <a:bodyPr wrap="square">
            <a:spAutoFit/>
          </a:bodyPr>
          <a:lstStyle/>
          <a:p>
            <a:pPr>
              <a:lnSpc>
                <a:spcPct val="107000"/>
              </a:lnSpc>
              <a:spcAft>
                <a:spcPts val="800"/>
              </a:spcAft>
            </a:pP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fr-FR" sz="3200" b="1" dirty="0" smtClean="0">
                <a:latin typeface="Calibri" panose="020F0502020204030204" pitchFamily="34" charset="0"/>
                <a:ea typeface="Calibri" panose="020F0502020204030204" pitchFamily="34" charset="0"/>
                <a:cs typeface="Times New Roman" panose="02020603050405020304" pitchFamily="18" charset="0"/>
              </a:rPr>
              <a:t>Les conseillers scientifiques</a:t>
            </a:r>
            <a:endParaRPr lang="fr-FR" sz="28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Pour résoudre, au moins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partiellement,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le problème des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retraités qui désiraient rester travailler au SPhT,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j’ai d’abord demandé la directrice de la DSM, Catherine </a:t>
            </a:r>
            <a:r>
              <a:rPr lang="fr-FR" sz="2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Césarski</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d’intervenir auprès de l’administrateur général du CEA pour obtenir la création d’un statut de</a:t>
            </a:r>
            <a:r>
              <a:rPr lang="fr-FR" sz="28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fr-FR" sz="28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conseiller </a:t>
            </a:r>
            <a:r>
              <a:rPr lang="fr-FR" sz="2800"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scientifique</a:t>
            </a:r>
            <a:r>
              <a:rPr lang="fr-FR" sz="2800"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équivalent</a:t>
            </a:r>
            <a:r>
              <a:rPr lang="fr-FR" sz="28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du</a:t>
            </a:r>
            <a:r>
              <a:rPr lang="fr-FR" sz="2800"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fr-FR" sz="28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statut d’émérite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d’autres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institutions</a:t>
            </a:r>
            <a:r>
              <a:rPr lang="fr-FR" sz="28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Catherine </a:t>
            </a:r>
            <a:r>
              <a:rPr lang="fr-FR" sz="2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Césarski</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 refusé d’intervenir, mais m’a suggéré de plaider ma cause moi-même auprès de l’AG Yannick d’</a:t>
            </a:r>
            <a:r>
              <a:rPr lang="fr-FR" sz="2800"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Escatha</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C’est ce que j’ai fait et j’ai obtenu gain de cause,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quoiqu’à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l’origine uniquement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pour une moitié des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théoriciens!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(cette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condition a été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rapidement oubliée.)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Ce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statut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ensuite s’est </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généralisé à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tous les physiciens de la DSM</a:t>
            </a:r>
            <a:r>
              <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mais avec des </a:t>
            </a:r>
            <a:r>
              <a:rPr lang="fr-FR" sz="2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contraintes pour les ingénieurs et expérimentateurs. </a:t>
            </a:r>
            <a:endParaRPr lang="fr-FR" sz="2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32783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2033</TotalTime>
  <Words>1020</Words>
  <Application>Microsoft Office PowerPoint</Application>
  <PresentationFormat>Grand écran</PresentationFormat>
  <Paragraphs>47</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Calibri Light</vt:lpstr>
      <vt:lpstr>Times New Roman</vt:lpstr>
      <vt:lpstr>Thème Office</vt:lpstr>
      <vt:lpstr>1993: le SPhT a 30 ans</vt:lpstr>
      <vt:lpstr>Présentation PowerPoint</vt:lpstr>
      <vt:lpstr>Présentation PowerPoint</vt:lpstr>
      <vt:lpstr>En trente ans, notre environnement de travail a considérablement évolué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1993: le SPhT a 30 ans</dc:title>
  <dc:creator>Zinn-Justin Jean</dc:creator>
  <cp:lastModifiedBy>Zinn-Justin Jean</cp:lastModifiedBy>
  <cp:revision>87</cp:revision>
  <dcterms:created xsi:type="dcterms:W3CDTF">2023-11-02T12:37:45Z</dcterms:created>
  <dcterms:modified xsi:type="dcterms:W3CDTF">2023-11-07T16:32:03Z</dcterms:modified>
</cp:coreProperties>
</file>