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256" r:id="rId5"/>
    <p:sldId id="399" r:id="rId6"/>
    <p:sldId id="406" r:id="rId7"/>
    <p:sldId id="407" r:id="rId8"/>
    <p:sldId id="405" r:id="rId9"/>
    <p:sldId id="261" r:id="rId10"/>
    <p:sldId id="283" r:id="rId11"/>
    <p:sldId id="262" r:id="rId12"/>
    <p:sldId id="289" r:id="rId13"/>
    <p:sldId id="294" r:id="rId14"/>
    <p:sldId id="278" r:id="rId15"/>
    <p:sldId id="26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63" autoAdjust="0"/>
    <p:restoredTop sz="96281"/>
  </p:normalViewPr>
  <p:slideViewPr>
    <p:cSldViewPr snapToGrid="0">
      <p:cViewPr varScale="1">
        <p:scale>
          <a:sx n="83" d="100"/>
          <a:sy n="83" d="100"/>
        </p:scale>
        <p:origin x="232" y="113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/>
              <a:t>DIRECTA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rl.org/gammalearn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959" y="4560429"/>
            <a:ext cx="5890012" cy="1856179"/>
          </a:xfrm>
        </p:spPr>
        <p:txBody>
          <a:bodyPr/>
          <a:lstStyle/>
          <a:p>
            <a:r>
              <a:rPr lang="en-US" sz="3200" dirty="0"/>
              <a:t>DIRECTA - </a:t>
            </a:r>
            <a:r>
              <a:rPr lang="fr-FR" sz="3200" dirty="0" err="1"/>
              <a:t>Deep</a:t>
            </a:r>
            <a:r>
              <a:rPr lang="fr-FR" sz="3200" dirty="0"/>
              <a:t> </a:t>
            </a:r>
            <a:r>
              <a:rPr lang="fr-FR" sz="3200" dirty="0" err="1"/>
              <a:t>learnIng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in </a:t>
            </a:r>
            <a:r>
              <a:rPr lang="fr-FR" sz="3200" dirty="0" err="1"/>
              <a:t>REal</a:t>
            </a:r>
            <a:r>
              <a:rPr lang="fr-FR" sz="3200" dirty="0"/>
              <a:t> time for CTA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959" y="6019948"/>
            <a:ext cx="4941770" cy="396660"/>
          </a:xfrm>
        </p:spPr>
        <p:txBody>
          <a:bodyPr>
            <a:noAutofit/>
          </a:bodyPr>
          <a:lstStyle/>
          <a:p>
            <a:r>
              <a:rPr lang="en-US" sz="2200" dirty="0"/>
              <a:t>Thomas Vuillaume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4ACD80-4C8C-B04D-B195-6DFB9DC553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34" y="4942392"/>
            <a:ext cx="1644960" cy="17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/>
          <a:lstStyle/>
          <a:p>
            <a:r>
              <a:rPr lang="en-US" dirty="0"/>
              <a:t>TASKS OVERVIEW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0B2BE2-8060-3144-A318-27D104B0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38" y="25248"/>
            <a:ext cx="6969407" cy="68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0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en-ZA"/>
              <a:t>DIRECTA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8D301A9-FB28-0E43-A23F-FBF29D06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869" y="821803"/>
            <a:ext cx="5111750" cy="827832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D05CD4-6425-B14B-89CE-8FFDE8A79AF4}"/>
              </a:ext>
            </a:extLst>
          </p:cNvPr>
          <p:cNvSpPr txBox="1">
            <a:spLocks/>
          </p:cNvSpPr>
          <p:nvPr/>
        </p:nvSpPr>
        <p:spPr>
          <a:xfrm>
            <a:off x="5585869" y="2060295"/>
            <a:ext cx="5767930" cy="3860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FR" sz="1600" dirty="0" err="1"/>
              <a:t>Presentations</a:t>
            </a:r>
            <a:r>
              <a:rPr lang="fr-FR" sz="1600" dirty="0"/>
              <a:t> to the LST collaboration and </a:t>
            </a:r>
            <a:r>
              <a:rPr lang="fr-FR" sz="1600" dirty="0" err="1"/>
              <a:t>internal</a:t>
            </a:r>
            <a:r>
              <a:rPr lang="fr-FR" sz="1600" dirty="0"/>
              <a:t> </a:t>
            </a:r>
            <a:r>
              <a:rPr lang="fr-FR" sz="1600" dirty="0" err="1"/>
              <a:t>reporting</a:t>
            </a:r>
            <a:endParaRPr lang="fr-FR" sz="1600" dirty="0"/>
          </a:p>
          <a:p>
            <a:pPr marL="342900" indent="-342900">
              <a:buFont typeface="+mj-lt"/>
              <a:buAutoNum type="arabicPeriod"/>
            </a:pPr>
            <a:r>
              <a:rPr lang="fr-FR" sz="1600" dirty="0" err="1"/>
              <a:t>Presentations</a:t>
            </a:r>
            <a:r>
              <a:rPr lang="fr-FR" sz="1600" dirty="0"/>
              <a:t> in </a:t>
            </a:r>
            <a:r>
              <a:rPr lang="fr-FR" sz="1600" dirty="0" err="1"/>
              <a:t>conferences</a:t>
            </a:r>
            <a:endParaRPr lang="fr-FR" sz="1600" dirty="0"/>
          </a:p>
          <a:p>
            <a:pPr marL="342900" indent="-342900">
              <a:buFont typeface="+mj-lt"/>
              <a:buAutoNum type="arabicPeriod"/>
            </a:pPr>
            <a:r>
              <a:rPr lang="fr-FR" sz="1600" dirty="0" err="1"/>
              <a:t>Technical</a:t>
            </a:r>
            <a:r>
              <a:rPr lang="fr-FR" sz="1600" dirty="0"/>
              <a:t> publication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A workflow running on the LST cluster at La Palma and able to deal </a:t>
            </a:r>
            <a:r>
              <a:rPr lang="fr-FR" sz="1600" dirty="0" err="1"/>
              <a:t>with</a:t>
            </a:r>
            <a:r>
              <a:rPr lang="fr-FR" sz="1600" dirty="0"/>
              <a:t> the data </a:t>
            </a:r>
            <a:r>
              <a:rPr lang="fr-FR" sz="1600" dirty="0" err="1"/>
              <a:t>observing</a:t>
            </a:r>
            <a:r>
              <a:rPr lang="fr-FR" sz="1600" dirty="0"/>
              <a:t> conditions </a:t>
            </a:r>
            <a:r>
              <a:rPr lang="fr-FR" sz="1600" dirty="0" err="1"/>
              <a:t>along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documentation for LST collaboration </a:t>
            </a:r>
            <a:r>
              <a:rPr lang="fr-FR" sz="1600" dirty="0" err="1"/>
              <a:t>members</a:t>
            </a:r>
            <a:r>
              <a:rPr lang="fr-FR" sz="1600" dirty="0"/>
              <a:t> to use.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A prototype of real-time LST pipeline, </a:t>
            </a:r>
            <a:r>
              <a:rPr lang="fr-FR" sz="1600" dirty="0" err="1"/>
              <a:t>including</a:t>
            </a:r>
            <a:r>
              <a:rPr lang="fr-FR" sz="1600" dirty="0"/>
              <a:t> the CNN in the reconstruction.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Open-source code </a:t>
            </a:r>
            <a:r>
              <a:rPr lang="fr-FR" sz="1600" dirty="0" err="1"/>
              <a:t>published</a:t>
            </a:r>
            <a:r>
              <a:rPr lang="fr-FR" sz="1600" dirty="0"/>
              <a:t> in the ESCAPE OSSR.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err="1"/>
              <a:t>Analysis</a:t>
            </a:r>
            <a:r>
              <a:rPr lang="fr-FR" sz="1600" dirty="0"/>
              <a:t> and publications of </a:t>
            </a:r>
            <a:r>
              <a:rPr lang="fr-FR" sz="1600" dirty="0" err="1"/>
              <a:t>transient</a:t>
            </a:r>
            <a:r>
              <a:rPr lang="fr-FR" sz="1600" dirty="0"/>
              <a:t> and pulsars sources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el-GR" sz="1600" dirty="0"/>
              <a:t>γ-</a:t>
            </a:r>
            <a:r>
              <a:rPr lang="fr-FR" sz="1600" dirty="0" err="1"/>
              <a:t>PhysNet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6221"/>
            <a:ext cx="5111750" cy="1204912"/>
          </a:xfrm>
        </p:spPr>
        <p:txBody>
          <a:bodyPr/>
          <a:lstStyle/>
          <a:p>
            <a:r>
              <a:rPr lang="en-US" dirty="0"/>
              <a:t>Job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1819718"/>
            <a:ext cx="5111750" cy="43257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b="1" noProof="1"/>
              <a:t>Research engineer / dev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Data science pipeline development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Knowledge in machine learning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Depending on candidate, can help for IDEFICS projects</a:t>
            </a:r>
          </a:p>
          <a:p>
            <a:pPr marL="285750" indent="-285750">
              <a:buFontTx/>
              <a:buChar char="-"/>
            </a:pPr>
            <a:endParaRPr lang="en-ZA" b="1" noProof="1"/>
          </a:p>
          <a:p>
            <a:pPr marL="285750" indent="-285750">
              <a:buFontTx/>
              <a:buChar char="-"/>
            </a:pPr>
            <a:endParaRPr lang="en-ZA" b="1" noProof="1"/>
          </a:p>
          <a:p>
            <a:r>
              <a:rPr lang="en-ZA" b="1" noProof="1"/>
              <a:t>Postdoc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Physicist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Knowledge in machine learning</a:t>
            </a:r>
          </a:p>
          <a:p>
            <a:pPr marL="285750" indent="-285750">
              <a:buFontTx/>
              <a:buChar char="-"/>
            </a:pPr>
            <a:r>
              <a:rPr lang="en-ZA" b="1" noProof="1"/>
              <a:t>Knowledge in IACT data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/>
          <a:p>
            <a:r>
              <a:rPr lang="en-US"/>
              <a:t>EVERSE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5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https://purl.org/gammalearn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D9CDDD-794F-D348-AF78-C2F0212D1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9AFCE516-E91C-6547-ADA7-CA26F2E3F410}"/>
              </a:ext>
            </a:extLst>
          </p:cNvPr>
          <p:cNvGrpSpPr/>
          <p:nvPr/>
        </p:nvGrpSpPr>
        <p:grpSpPr>
          <a:xfrm>
            <a:off x="3963253" y="1988637"/>
            <a:ext cx="1681904" cy="1289632"/>
            <a:chOff x="2575035" y="1143214"/>
            <a:chExt cx="3132500" cy="240190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CD97893-B195-574C-9830-C9D0DEF28971}"/>
                </a:ext>
              </a:extLst>
            </p:cNvPr>
            <p:cNvGrpSpPr/>
            <p:nvPr/>
          </p:nvGrpSpPr>
          <p:grpSpPr>
            <a:xfrm>
              <a:off x="3083143" y="1143214"/>
              <a:ext cx="2624392" cy="1895528"/>
              <a:chOff x="2337445" y="3324377"/>
              <a:chExt cx="2334808" cy="1686369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E66A8C6F-7765-0F4A-8AF6-521F824E6BEF}"/>
                  </a:ext>
                </a:extLst>
              </p:cNvPr>
              <p:cNvGrpSpPr/>
              <p:nvPr/>
            </p:nvGrpSpPr>
            <p:grpSpPr>
              <a:xfrm>
                <a:off x="2337445" y="3324377"/>
                <a:ext cx="1665901" cy="1358489"/>
                <a:chOff x="-65088" y="914400"/>
                <a:chExt cx="6260705" cy="5105400"/>
              </a:xfrm>
            </p:grpSpPr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95D09FC7-1D30-D44B-9BBC-588430C1BC33}"/>
                    </a:ext>
                  </a:extLst>
                </p:cNvPr>
                <p:cNvGrpSpPr/>
                <p:nvPr/>
              </p:nvGrpSpPr>
              <p:grpSpPr>
                <a:xfrm>
                  <a:off x="-65088" y="914400"/>
                  <a:ext cx="5943600" cy="5000171"/>
                  <a:chOff x="620712" y="838200"/>
                  <a:chExt cx="4800600" cy="4038600"/>
                </a:xfrm>
              </p:grpSpPr>
              <p:pic>
                <p:nvPicPr>
                  <p:cNvPr id="21" name="Image 20">
                    <a:extLst>
                      <a:ext uri="{FF2B5EF4-FFF2-40B4-BE49-F238E27FC236}">
                        <a16:creationId xmlns:a16="http://schemas.microsoft.com/office/drawing/2014/main" id="{9791F22F-3125-6A47-8FFB-77C686EE09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0712" y="8382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Image 21">
                    <a:extLst>
                      <a:ext uri="{FF2B5EF4-FFF2-40B4-BE49-F238E27FC236}">
                        <a16:creationId xmlns:a16="http://schemas.microsoft.com/office/drawing/2014/main" id="{5AAF692B-CBBE-C94D-81B4-F3CE6D736D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512" y="9906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 22">
                    <a:extLst>
                      <a:ext uri="{FF2B5EF4-FFF2-40B4-BE49-F238E27FC236}">
                        <a16:creationId xmlns:a16="http://schemas.microsoft.com/office/drawing/2014/main" id="{E807DBDF-6F4F-1C42-8967-04CE3F6D46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0312" y="11430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24" name="Image 23">
                    <a:extLst>
                      <a:ext uri="{FF2B5EF4-FFF2-40B4-BE49-F238E27FC236}">
                        <a16:creationId xmlns:a16="http://schemas.microsoft.com/office/drawing/2014/main" id="{DE81DE2D-79B9-DD46-B90C-19F3B64EC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35112" y="12954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Image 24">
                    <a:extLst>
                      <a:ext uri="{FF2B5EF4-FFF2-40B4-BE49-F238E27FC236}">
                        <a16:creationId xmlns:a16="http://schemas.microsoft.com/office/drawing/2014/main" id="{DF242ED7-7C60-9745-8708-AA66AEDFFA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912" y="14478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26" name="Image 25">
                    <a:extLst>
                      <a:ext uri="{FF2B5EF4-FFF2-40B4-BE49-F238E27FC236}">
                        <a16:creationId xmlns:a16="http://schemas.microsoft.com/office/drawing/2014/main" id="{EE6850DF-4AFA-7345-8AD6-F9B5350988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4712" y="1600200"/>
                    <a:ext cx="3276600" cy="3276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7D870BA1-6DE3-CB42-A9A0-3854F36476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4712" y="1968895"/>
                  <a:ext cx="4050905" cy="4050905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5CC0D558-4BF7-8841-8E65-3AAB031CEFF9}"/>
                  </a:ext>
                </a:extLst>
              </p:cNvPr>
              <p:cNvGrpSpPr/>
              <p:nvPr/>
            </p:nvGrpSpPr>
            <p:grpSpPr>
              <a:xfrm>
                <a:off x="3006352" y="3652257"/>
                <a:ext cx="1665901" cy="1358489"/>
                <a:chOff x="-65088" y="914400"/>
                <a:chExt cx="6260705" cy="5105400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A2D70287-33F4-4744-867D-59C553E6E659}"/>
                    </a:ext>
                  </a:extLst>
                </p:cNvPr>
                <p:cNvGrpSpPr/>
                <p:nvPr/>
              </p:nvGrpSpPr>
              <p:grpSpPr>
                <a:xfrm>
                  <a:off x="-65088" y="914400"/>
                  <a:ext cx="5943600" cy="5000171"/>
                  <a:chOff x="620712" y="838200"/>
                  <a:chExt cx="4800600" cy="4038600"/>
                </a:xfrm>
              </p:grpSpPr>
              <p:pic>
                <p:nvPicPr>
                  <p:cNvPr id="13" name="Image 12">
                    <a:extLst>
                      <a:ext uri="{FF2B5EF4-FFF2-40B4-BE49-F238E27FC236}">
                        <a16:creationId xmlns:a16="http://schemas.microsoft.com/office/drawing/2014/main" id="{ACF695BE-1C4B-ED48-8E5D-C42985AB61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0712" y="8382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14" name="Image 13">
                    <a:extLst>
                      <a:ext uri="{FF2B5EF4-FFF2-40B4-BE49-F238E27FC236}">
                        <a16:creationId xmlns:a16="http://schemas.microsoft.com/office/drawing/2014/main" id="{4D5E219C-963F-D948-8E9D-AD3EE5BD17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512" y="9906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15" name="Image 14">
                    <a:extLst>
                      <a:ext uri="{FF2B5EF4-FFF2-40B4-BE49-F238E27FC236}">
                        <a16:creationId xmlns:a16="http://schemas.microsoft.com/office/drawing/2014/main" id="{E6A58A2B-78F6-E245-9B15-9FCE3BFF61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0312" y="11430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Image 15">
                    <a:extLst>
                      <a:ext uri="{FF2B5EF4-FFF2-40B4-BE49-F238E27FC236}">
                        <a16:creationId xmlns:a16="http://schemas.microsoft.com/office/drawing/2014/main" id="{95CC83F3-EC21-4646-8D13-BECEB52675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35112" y="12954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3B4C4038-1615-6F43-8BE4-3ADB267E45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912" y="14478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Image 17">
                    <a:extLst>
                      <a:ext uri="{FF2B5EF4-FFF2-40B4-BE49-F238E27FC236}">
                        <a16:creationId xmlns:a16="http://schemas.microsoft.com/office/drawing/2014/main" id="{A86FF196-0751-9E4E-8D7C-F07804FF7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4712" y="1600200"/>
                    <a:ext cx="3276600" cy="3276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F87F609A-AE95-4547-B172-7231058D48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4712" y="1968895"/>
                  <a:ext cx="4050905" cy="4050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85AD863-AD2C-BF4A-93E4-0E8C84041590}"/>
                </a:ext>
              </a:extLst>
            </p:cNvPr>
            <p:cNvGrpSpPr/>
            <p:nvPr/>
          </p:nvGrpSpPr>
          <p:grpSpPr>
            <a:xfrm>
              <a:off x="2829089" y="1396402"/>
              <a:ext cx="2624392" cy="1895528"/>
              <a:chOff x="2337445" y="3324377"/>
              <a:chExt cx="2334808" cy="1686369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02C750AF-A825-5E42-A63A-6C6091C00DCE}"/>
                  </a:ext>
                </a:extLst>
              </p:cNvPr>
              <p:cNvGrpSpPr/>
              <p:nvPr/>
            </p:nvGrpSpPr>
            <p:grpSpPr>
              <a:xfrm>
                <a:off x="2337445" y="3324377"/>
                <a:ext cx="1665901" cy="1358489"/>
                <a:chOff x="-65088" y="914400"/>
                <a:chExt cx="6260705" cy="5105400"/>
              </a:xfrm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id="{76802935-4A2A-1E45-A82C-6C03708209D9}"/>
                    </a:ext>
                  </a:extLst>
                </p:cNvPr>
                <p:cNvGrpSpPr/>
                <p:nvPr/>
              </p:nvGrpSpPr>
              <p:grpSpPr>
                <a:xfrm>
                  <a:off x="-65088" y="914400"/>
                  <a:ext cx="5943600" cy="5000171"/>
                  <a:chOff x="620712" y="838200"/>
                  <a:chExt cx="4800600" cy="4038600"/>
                </a:xfrm>
              </p:grpSpPr>
              <p:pic>
                <p:nvPicPr>
                  <p:cNvPr id="40" name="Image 39">
                    <a:extLst>
                      <a:ext uri="{FF2B5EF4-FFF2-40B4-BE49-F238E27FC236}">
                        <a16:creationId xmlns:a16="http://schemas.microsoft.com/office/drawing/2014/main" id="{FD223A00-A83C-3245-AD4B-B663E1C58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0712" y="8382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41" name="Image 40">
                    <a:extLst>
                      <a:ext uri="{FF2B5EF4-FFF2-40B4-BE49-F238E27FC236}">
                        <a16:creationId xmlns:a16="http://schemas.microsoft.com/office/drawing/2014/main" id="{0DAD8308-D2D6-194C-B698-C135CDFD01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512" y="9906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42" name="Image 41">
                    <a:extLst>
                      <a:ext uri="{FF2B5EF4-FFF2-40B4-BE49-F238E27FC236}">
                        <a16:creationId xmlns:a16="http://schemas.microsoft.com/office/drawing/2014/main" id="{955F9756-9181-D94A-9FBA-AE2DC17824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0312" y="11430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Image 42">
                    <a:extLst>
                      <a:ext uri="{FF2B5EF4-FFF2-40B4-BE49-F238E27FC236}">
                        <a16:creationId xmlns:a16="http://schemas.microsoft.com/office/drawing/2014/main" id="{1BE11E15-A8E5-0A41-AEF2-3ABCA0F7C7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35112" y="12954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Image 43">
                    <a:extLst>
                      <a:ext uri="{FF2B5EF4-FFF2-40B4-BE49-F238E27FC236}">
                        <a16:creationId xmlns:a16="http://schemas.microsoft.com/office/drawing/2014/main" id="{8F563D09-7EDA-724B-96DB-5D0B1C0993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912" y="14478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Image 44">
                    <a:extLst>
                      <a:ext uri="{FF2B5EF4-FFF2-40B4-BE49-F238E27FC236}">
                        <a16:creationId xmlns:a16="http://schemas.microsoft.com/office/drawing/2014/main" id="{F4080B57-E108-E945-8C43-147B649B43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4712" y="1600200"/>
                    <a:ext cx="3276600" cy="3276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EEE51757-02E5-4142-80DD-39823A07A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4712" y="1968895"/>
                  <a:ext cx="4050905" cy="4050905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9DF2EAC1-FDEF-974A-9DA6-F25CFAEACE2E}"/>
                  </a:ext>
                </a:extLst>
              </p:cNvPr>
              <p:cNvGrpSpPr/>
              <p:nvPr/>
            </p:nvGrpSpPr>
            <p:grpSpPr>
              <a:xfrm>
                <a:off x="3006352" y="3652257"/>
                <a:ext cx="1665901" cy="1358489"/>
                <a:chOff x="-65088" y="914400"/>
                <a:chExt cx="6260705" cy="5105400"/>
              </a:xfrm>
            </p:grpSpPr>
            <p:grpSp>
              <p:nvGrpSpPr>
                <p:cNvPr id="30" name="Groupe 29">
                  <a:extLst>
                    <a:ext uri="{FF2B5EF4-FFF2-40B4-BE49-F238E27FC236}">
                      <a16:creationId xmlns:a16="http://schemas.microsoft.com/office/drawing/2014/main" id="{B58872E3-A396-FD44-8D60-697358FFC553}"/>
                    </a:ext>
                  </a:extLst>
                </p:cNvPr>
                <p:cNvGrpSpPr/>
                <p:nvPr/>
              </p:nvGrpSpPr>
              <p:grpSpPr>
                <a:xfrm>
                  <a:off x="-65088" y="914400"/>
                  <a:ext cx="5943600" cy="5000171"/>
                  <a:chOff x="620712" y="838200"/>
                  <a:chExt cx="4800600" cy="4038600"/>
                </a:xfrm>
              </p:grpSpPr>
              <p:pic>
                <p:nvPicPr>
                  <p:cNvPr id="32" name="Image 31">
                    <a:extLst>
                      <a:ext uri="{FF2B5EF4-FFF2-40B4-BE49-F238E27FC236}">
                        <a16:creationId xmlns:a16="http://schemas.microsoft.com/office/drawing/2014/main" id="{DA5E231D-5DA6-CD4A-B611-D0F7D194D0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0712" y="8382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Image 32">
                    <a:extLst>
                      <a:ext uri="{FF2B5EF4-FFF2-40B4-BE49-F238E27FC236}">
                        <a16:creationId xmlns:a16="http://schemas.microsoft.com/office/drawing/2014/main" id="{2DEF70FA-9F2A-424B-AC3C-44B28B369E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512" y="9906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34" name="Image 33">
                    <a:extLst>
                      <a:ext uri="{FF2B5EF4-FFF2-40B4-BE49-F238E27FC236}">
                        <a16:creationId xmlns:a16="http://schemas.microsoft.com/office/drawing/2014/main" id="{67FB538E-9633-DE46-9B4A-59C1DEA054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0312" y="11430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Image 34">
                    <a:extLst>
                      <a:ext uri="{FF2B5EF4-FFF2-40B4-BE49-F238E27FC236}">
                        <a16:creationId xmlns:a16="http://schemas.microsoft.com/office/drawing/2014/main" id="{39C21694-7642-0A4E-8CC8-AEC58CF192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35112" y="12954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36" name="Image 35">
                    <a:extLst>
                      <a:ext uri="{FF2B5EF4-FFF2-40B4-BE49-F238E27FC236}">
                        <a16:creationId xmlns:a16="http://schemas.microsoft.com/office/drawing/2014/main" id="{17F14AB0-346F-434B-B722-280435A6D1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912" y="14478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37" name="Image 36">
                    <a:extLst>
                      <a:ext uri="{FF2B5EF4-FFF2-40B4-BE49-F238E27FC236}">
                        <a16:creationId xmlns:a16="http://schemas.microsoft.com/office/drawing/2014/main" id="{04273C60-1FB1-3043-9811-2D1DF7F010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4712" y="1600200"/>
                    <a:ext cx="3276600" cy="3276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Image 30">
                  <a:extLst>
                    <a:ext uri="{FF2B5EF4-FFF2-40B4-BE49-F238E27FC236}">
                      <a16:creationId xmlns:a16="http://schemas.microsoft.com/office/drawing/2014/main" id="{58C1F66C-27B6-FA44-8AE2-89DB6C0EF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4712" y="1968895"/>
                  <a:ext cx="4050905" cy="4050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69851C83-AE8A-A448-AFC5-C3A54256102D}"/>
                </a:ext>
              </a:extLst>
            </p:cNvPr>
            <p:cNvGrpSpPr/>
            <p:nvPr/>
          </p:nvGrpSpPr>
          <p:grpSpPr>
            <a:xfrm>
              <a:off x="2575035" y="1649590"/>
              <a:ext cx="2624392" cy="1895528"/>
              <a:chOff x="2337445" y="3324377"/>
              <a:chExt cx="2334808" cy="1686369"/>
            </a:xfrm>
          </p:grpSpPr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7990913F-5E29-3944-AAB3-DEB08462A07A}"/>
                  </a:ext>
                </a:extLst>
              </p:cNvPr>
              <p:cNvGrpSpPr/>
              <p:nvPr/>
            </p:nvGrpSpPr>
            <p:grpSpPr>
              <a:xfrm>
                <a:off x="2337445" y="3324377"/>
                <a:ext cx="1665901" cy="1358489"/>
                <a:chOff x="-65088" y="914400"/>
                <a:chExt cx="6260705" cy="5105400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125D70C3-63DD-3F46-BD3C-E345169415EE}"/>
                    </a:ext>
                  </a:extLst>
                </p:cNvPr>
                <p:cNvGrpSpPr/>
                <p:nvPr/>
              </p:nvGrpSpPr>
              <p:grpSpPr>
                <a:xfrm>
                  <a:off x="-65088" y="914400"/>
                  <a:ext cx="5943600" cy="5000171"/>
                  <a:chOff x="620712" y="838200"/>
                  <a:chExt cx="4800600" cy="4038600"/>
                </a:xfrm>
              </p:grpSpPr>
              <p:pic>
                <p:nvPicPr>
                  <p:cNvPr id="59" name="Image 58">
                    <a:extLst>
                      <a:ext uri="{FF2B5EF4-FFF2-40B4-BE49-F238E27FC236}">
                        <a16:creationId xmlns:a16="http://schemas.microsoft.com/office/drawing/2014/main" id="{690488A9-031B-F84B-826D-3997CAE17C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0712" y="8382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60" name="Image 59">
                    <a:extLst>
                      <a:ext uri="{FF2B5EF4-FFF2-40B4-BE49-F238E27FC236}">
                        <a16:creationId xmlns:a16="http://schemas.microsoft.com/office/drawing/2014/main" id="{01765A81-83C6-1349-AEE2-0D4885756E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512" y="9906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61" name="Image 60">
                    <a:extLst>
                      <a:ext uri="{FF2B5EF4-FFF2-40B4-BE49-F238E27FC236}">
                        <a16:creationId xmlns:a16="http://schemas.microsoft.com/office/drawing/2014/main" id="{7924CF84-95AF-E346-BB5C-1AE8CFBE73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0312" y="11430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62" name="Image 61">
                    <a:extLst>
                      <a:ext uri="{FF2B5EF4-FFF2-40B4-BE49-F238E27FC236}">
                        <a16:creationId xmlns:a16="http://schemas.microsoft.com/office/drawing/2014/main" id="{5375CFEA-A53B-2044-A654-6E66B0F4E5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35112" y="12954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63" name="Image 62">
                    <a:extLst>
                      <a:ext uri="{FF2B5EF4-FFF2-40B4-BE49-F238E27FC236}">
                        <a16:creationId xmlns:a16="http://schemas.microsoft.com/office/drawing/2014/main" id="{D7DECD2C-3C0E-F944-B2C7-2BD475A27A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912" y="14478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Image 63">
                    <a:extLst>
                      <a:ext uri="{FF2B5EF4-FFF2-40B4-BE49-F238E27FC236}">
                        <a16:creationId xmlns:a16="http://schemas.microsoft.com/office/drawing/2014/main" id="{93FBC81D-17F2-5941-B400-88D02F0B99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4712" y="1600200"/>
                    <a:ext cx="3276600" cy="3276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8" name="Image 57">
                  <a:extLst>
                    <a:ext uri="{FF2B5EF4-FFF2-40B4-BE49-F238E27FC236}">
                      <a16:creationId xmlns:a16="http://schemas.microsoft.com/office/drawing/2014/main" id="{B3F2373E-009E-2345-B94A-AF08D0BCD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4712" y="1968895"/>
                  <a:ext cx="4050905" cy="4050905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E59B7FA6-E2E2-7545-B9C2-70E7CCA26007}"/>
                  </a:ext>
                </a:extLst>
              </p:cNvPr>
              <p:cNvGrpSpPr/>
              <p:nvPr/>
            </p:nvGrpSpPr>
            <p:grpSpPr>
              <a:xfrm>
                <a:off x="3006352" y="3652257"/>
                <a:ext cx="1665901" cy="1358489"/>
                <a:chOff x="-65088" y="914400"/>
                <a:chExt cx="6260705" cy="5105400"/>
              </a:xfrm>
            </p:grpSpPr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3B71048D-C66B-9C46-8C31-2C887085681E}"/>
                    </a:ext>
                  </a:extLst>
                </p:cNvPr>
                <p:cNvGrpSpPr/>
                <p:nvPr/>
              </p:nvGrpSpPr>
              <p:grpSpPr>
                <a:xfrm>
                  <a:off x="-65088" y="914400"/>
                  <a:ext cx="5943600" cy="5000171"/>
                  <a:chOff x="620712" y="838200"/>
                  <a:chExt cx="4800600" cy="4038600"/>
                </a:xfrm>
              </p:grpSpPr>
              <p:pic>
                <p:nvPicPr>
                  <p:cNvPr id="51" name="Image 50">
                    <a:extLst>
                      <a:ext uri="{FF2B5EF4-FFF2-40B4-BE49-F238E27FC236}">
                        <a16:creationId xmlns:a16="http://schemas.microsoft.com/office/drawing/2014/main" id="{EFA8C892-C452-B04B-967E-B1C9BCAA4C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0712" y="8382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52" name="Image 51">
                    <a:extLst>
                      <a:ext uri="{FF2B5EF4-FFF2-40B4-BE49-F238E27FC236}">
                        <a16:creationId xmlns:a16="http://schemas.microsoft.com/office/drawing/2014/main" id="{25CAF9F7-6EB4-064A-90A5-C79D052B33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512" y="9906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53" name="Image 52">
                    <a:extLst>
                      <a:ext uri="{FF2B5EF4-FFF2-40B4-BE49-F238E27FC236}">
                        <a16:creationId xmlns:a16="http://schemas.microsoft.com/office/drawing/2014/main" id="{84E0ABC5-1FCA-4F40-A979-21C24CB5A9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0312" y="11430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54" name="Image 53">
                    <a:extLst>
                      <a:ext uri="{FF2B5EF4-FFF2-40B4-BE49-F238E27FC236}">
                        <a16:creationId xmlns:a16="http://schemas.microsoft.com/office/drawing/2014/main" id="{26DB0C6A-E38F-8D41-88CC-3480C6938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35112" y="12954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55" name="Image 54">
                    <a:extLst>
                      <a:ext uri="{FF2B5EF4-FFF2-40B4-BE49-F238E27FC236}">
                        <a16:creationId xmlns:a16="http://schemas.microsoft.com/office/drawing/2014/main" id="{BB2DB34C-B33D-D743-961D-DCC9BACE6C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912" y="1447800"/>
                    <a:ext cx="3276600" cy="32766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Image 55">
                    <a:extLst>
                      <a:ext uri="{FF2B5EF4-FFF2-40B4-BE49-F238E27FC236}">
                        <a16:creationId xmlns:a16="http://schemas.microsoft.com/office/drawing/2014/main" id="{299EB6F5-2C5C-5947-BC5B-B487C5EA0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44712" y="1600200"/>
                    <a:ext cx="3276600" cy="3276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Image 49">
                  <a:extLst>
                    <a:ext uri="{FF2B5EF4-FFF2-40B4-BE49-F238E27FC236}">
                      <a16:creationId xmlns:a16="http://schemas.microsoft.com/office/drawing/2014/main" id="{03DA9895-3766-3B4C-ADEB-A780ABF0ED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4712" y="1968895"/>
                  <a:ext cx="4050905" cy="405090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A0B784F9-E2AE-9345-9B88-36568A9217AD}"/>
              </a:ext>
            </a:extLst>
          </p:cNvPr>
          <p:cNvGrpSpPr/>
          <p:nvPr/>
        </p:nvGrpSpPr>
        <p:grpSpPr>
          <a:xfrm>
            <a:off x="7838478" y="659108"/>
            <a:ext cx="4145443" cy="3114573"/>
            <a:chOff x="4229100" y="1295400"/>
            <a:chExt cx="6051447" cy="4546600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0002753F-0223-2F4E-9BC2-7190C3551C5C}"/>
                </a:ext>
              </a:extLst>
            </p:cNvPr>
            <p:cNvGrpSpPr/>
            <p:nvPr/>
          </p:nvGrpSpPr>
          <p:grpSpPr>
            <a:xfrm>
              <a:off x="4229100" y="1295400"/>
              <a:ext cx="4620986" cy="4546600"/>
              <a:chOff x="4229100" y="1295400"/>
              <a:chExt cx="4620986" cy="4546600"/>
            </a:xfrm>
          </p:grpSpPr>
          <p:pic>
            <p:nvPicPr>
              <p:cNvPr id="72" name="Picture 4" descr="https://lh3.googleusercontent.com/guOzDpY9Ud3GI_tg6c48LkW9cL1wA51xuIYhfz4OCTu93HrbNzZMjDyaZKZMXP_Oo2GUNzPfoTu6qczauPSNAatZaKbHQnC-W5dTf9lliyGMTll4Fe3z4M0RhFCLcBeUpamc5IOnTJ4">
                <a:extLst>
                  <a:ext uri="{FF2B5EF4-FFF2-40B4-BE49-F238E27FC236}">
                    <a16:creationId xmlns:a16="http://schemas.microsoft.com/office/drawing/2014/main" id="{ACAC90CA-ADA9-C746-AC15-621D3BBFB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555" r="27275"/>
              <a:stretch/>
            </p:blipFill>
            <p:spPr bwMode="auto">
              <a:xfrm>
                <a:off x="4229100" y="1295400"/>
                <a:ext cx="4620986" cy="4546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3" name="Connecteur droit avec flèche 72">
                <a:extLst>
                  <a:ext uri="{FF2B5EF4-FFF2-40B4-BE49-F238E27FC236}">
                    <a16:creationId xmlns:a16="http://schemas.microsoft.com/office/drawing/2014/main" id="{DB482F93-F906-F24C-BFD7-B92960473B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2051538"/>
                <a:ext cx="281354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>
                <a:extLst>
                  <a:ext uri="{FF2B5EF4-FFF2-40B4-BE49-F238E27FC236}">
                    <a16:creationId xmlns:a16="http://schemas.microsoft.com/office/drawing/2014/main" id="{4BF9444C-B8E3-7146-9884-E9816282EF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415" y="2145323"/>
                <a:ext cx="211016" cy="1488833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avec flèche 75">
                <a:extLst>
                  <a:ext uri="{FF2B5EF4-FFF2-40B4-BE49-F238E27FC236}">
                    <a16:creationId xmlns:a16="http://schemas.microsoft.com/office/drawing/2014/main" id="{A2118420-096F-F942-B692-728B68AF8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1415" y="3634155"/>
                <a:ext cx="211016" cy="480645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avec flèche 76">
                <a:extLst>
                  <a:ext uri="{FF2B5EF4-FFF2-40B4-BE49-F238E27FC236}">
                    <a16:creationId xmlns:a16="http://schemas.microsoft.com/office/drawing/2014/main" id="{5B139893-DDC6-4044-A817-46FCEC0B51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5132" y="4114800"/>
                <a:ext cx="281354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avec flèche 77">
                <a:extLst>
                  <a:ext uri="{FF2B5EF4-FFF2-40B4-BE49-F238E27FC236}">
                    <a16:creationId xmlns:a16="http://schemas.microsoft.com/office/drawing/2014/main" id="{BDC8F250-DDC1-6647-BD3D-13DDE863CC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0581" y="3425252"/>
                <a:ext cx="381419" cy="607103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avec flèche 78">
                <a:extLst>
                  <a:ext uri="{FF2B5EF4-FFF2-40B4-BE49-F238E27FC236}">
                    <a16:creationId xmlns:a16="http://schemas.microsoft.com/office/drawing/2014/main" id="{C87A2051-7F01-B046-8261-C171172A4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0581" y="4032355"/>
                <a:ext cx="381419" cy="677471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avec flèche 79">
                <a:extLst>
                  <a:ext uri="{FF2B5EF4-FFF2-40B4-BE49-F238E27FC236}">
                    <a16:creationId xmlns:a16="http://schemas.microsoft.com/office/drawing/2014/main" id="{81BF2FF2-7D90-744F-B701-BFF9C7094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0581" y="4032355"/>
                <a:ext cx="338747" cy="1529028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>
                <a:extLst>
                  <a:ext uri="{FF2B5EF4-FFF2-40B4-BE49-F238E27FC236}">
                    <a16:creationId xmlns:a16="http://schemas.microsoft.com/office/drawing/2014/main" id="{13333399-0043-0842-BBD9-38A8A6FCDB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0646" y="2051538"/>
                <a:ext cx="281354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D3D00FF-0192-D34A-A962-ED378AE0467A}"/>
                </a:ext>
              </a:extLst>
            </p:cNvPr>
            <p:cNvSpPr txBox="1"/>
            <p:nvPr/>
          </p:nvSpPr>
          <p:spPr>
            <a:xfrm>
              <a:off x="8682922" y="1783241"/>
              <a:ext cx="969265" cy="47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class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50357EA1-6138-034D-9B0E-94F7523E3EA3}"/>
                </a:ext>
              </a:extLst>
            </p:cNvPr>
            <p:cNvSpPr txBox="1"/>
            <p:nvPr/>
          </p:nvSpPr>
          <p:spPr>
            <a:xfrm>
              <a:off x="8649528" y="3079604"/>
              <a:ext cx="1546384" cy="47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distance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45D51672-D112-3C41-B7A5-4CC4E6576728}"/>
                </a:ext>
              </a:extLst>
            </p:cNvPr>
            <p:cNvSpPr txBox="1"/>
            <p:nvPr/>
          </p:nvSpPr>
          <p:spPr>
            <a:xfrm>
              <a:off x="8649529" y="4612204"/>
              <a:ext cx="1631018" cy="47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direction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E1CCC97C-0798-944C-A577-6B36828FC296}"/>
                </a:ext>
              </a:extLst>
            </p:cNvPr>
            <p:cNvSpPr txBox="1"/>
            <p:nvPr/>
          </p:nvSpPr>
          <p:spPr>
            <a:xfrm>
              <a:off x="8682922" y="5338522"/>
              <a:ext cx="1262566" cy="47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energy</a:t>
              </a:r>
              <a:endParaRPr lang="fr-FR" dirty="0"/>
            </a:p>
          </p:txBody>
        </p:sp>
      </p:grp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A583AC57-1ED0-3544-9E94-0277BBBA2315}"/>
              </a:ext>
            </a:extLst>
          </p:cNvPr>
          <p:cNvCxnSpPr>
            <a:cxnSpLocks/>
          </p:cNvCxnSpPr>
          <p:nvPr/>
        </p:nvCxnSpPr>
        <p:spPr>
          <a:xfrm flipV="1">
            <a:off x="4167439" y="3149552"/>
            <a:ext cx="447279" cy="13383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AAD9B86-4ADB-644A-88CB-43316BC57DD8}"/>
              </a:ext>
            </a:extLst>
          </p:cNvPr>
          <p:cNvCxnSpPr>
            <a:cxnSpLocks/>
          </p:cNvCxnSpPr>
          <p:nvPr/>
        </p:nvCxnSpPr>
        <p:spPr>
          <a:xfrm flipV="1">
            <a:off x="5749911" y="2321122"/>
            <a:ext cx="2134591" cy="228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16D021A7-31D0-3647-BBE9-96CB2EE005EF}"/>
              </a:ext>
            </a:extLst>
          </p:cNvPr>
          <p:cNvGrpSpPr/>
          <p:nvPr/>
        </p:nvGrpSpPr>
        <p:grpSpPr>
          <a:xfrm rot="18968737">
            <a:off x="211168" y="2532319"/>
            <a:ext cx="1301952" cy="2541979"/>
            <a:chOff x="1573376" y="304800"/>
            <a:chExt cx="2524343" cy="4928626"/>
          </a:xfrm>
        </p:grpSpPr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DD7FA4FA-99DB-1F47-9EF5-DE5AE55F87FA}"/>
                </a:ext>
              </a:extLst>
            </p:cNvPr>
            <p:cNvGrpSpPr/>
            <p:nvPr/>
          </p:nvGrpSpPr>
          <p:grpSpPr>
            <a:xfrm>
              <a:off x="1711799" y="304800"/>
              <a:ext cx="2277321" cy="4928626"/>
              <a:chOff x="1711799" y="304800"/>
              <a:chExt cx="2277321" cy="4928626"/>
            </a:xfrm>
          </p:grpSpPr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7558EB4E-A58D-1846-BF1A-F5FEF9E0D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0933" y="304800"/>
                <a:ext cx="0" cy="187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B07E4155-DCD1-0C45-80B3-AE5FF3C114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0800" y="2184400"/>
                <a:ext cx="220134" cy="10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BBD2CB76-D709-E349-8307-28CAE8C4F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0933" y="2184400"/>
                <a:ext cx="220134" cy="1016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4482B011-076A-9D49-98B6-33F6271F739A}"/>
                  </a:ext>
                </a:extLst>
              </p:cNvPr>
              <p:cNvGrpSpPr/>
              <p:nvPr/>
            </p:nvGrpSpPr>
            <p:grpSpPr>
              <a:xfrm rot="786277">
                <a:off x="2255489" y="3187699"/>
                <a:ext cx="440267" cy="1016000"/>
                <a:chOff x="2370667" y="3200400"/>
                <a:chExt cx="440267" cy="1016000"/>
              </a:xfrm>
            </p:grpSpPr>
            <p:cxnSp>
              <p:nvCxnSpPr>
                <p:cNvPr id="128" name="Connecteur droit 127">
                  <a:extLst>
                    <a:ext uri="{FF2B5EF4-FFF2-40B4-BE49-F238E27FC236}">
                      <a16:creationId xmlns:a16="http://schemas.microsoft.com/office/drawing/2014/main" id="{58FA817B-257A-D849-B37B-7C6A76A37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70667" y="3200400"/>
                  <a:ext cx="220134" cy="10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>
                  <a:extLst>
                    <a:ext uri="{FF2B5EF4-FFF2-40B4-BE49-F238E27FC236}">
                      <a16:creationId xmlns:a16="http://schemas.microsoft.com/office/drawing/2014/main" id="{1E34F69B-441F-5649-B465-93274D1EC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3200400"/>
                  <a:ext cx="220134" cy="10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5B3D3840-8B7F-E74D-AC40-D0E0AF3381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1421" y="3185433"/>
                <a:ext cx="15316" cy="10394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357B6B2B-8F45-734D-B556-DE0FA65532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6737" y="3185433"/>
                <a:ext cx="416802" cy="50733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95667C7-8B29-3441-9AE1-F71EBA473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11799" y="4138448"/>
                <a:ext cx="438558" cy="502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D675908B-C524-DD46-8644-369BBC0120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6363" y="4135272"/>
                <a:ext cx="143992" cy="59015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>
                <a:extLst>
                  <a:ext uri="{FF2B5EF4-FFF2-40B4-BE49-F238E27FC236}">
                    <a16:creationId xmlns:a16="http://schemas.microsoft.com/office/drawing/2014/main" id="{CBB0940D-E654-F644-8954-FEC9B03AEB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4758" y="4230000"/>
                <a:ext cx="206952" cy="408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A1BBF335-5654-6344-A0E9-DC9084FCA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1233" y="4226825"/>
                <a:ext cx="71691" cy="4954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e 121">
                <a:extLst>
                  <a:ext uri="{FF2B5EF4-FFF2-40B4-BE49-F238E27FC236}">
                    <a16:creationId xmlns:a16="http://schemas.microsoft.com/office/drawing/2014/main" id="{37ABA05F-9473-7442-AD1A-AAC955018962}"/>
                  </a:ext>
                </a:extLst>
              </p:cNvPr>
              <p:cNvGrpSpPr/>
              <p:nvPr/>
            </p:nvGrpSpPr>
            <p:grpSpPr>
              <a:xfrm>
                <a:off x="2791442" y="4217426"/>
                <a:ext cx="440267" cy="1016000"/>
                <a:chOff x="2370667" y="3200400"/>
                <a:chExt cx="440267" cy="1016000"/>
              </a:xfrm>
            </p:grpSpPr>
            <p:cxnSp>
              <p:nvCxnSpPr>
                <p:cNvPr id="126" name="Connecteur droit 125">
                  <a:extLst>
                    <a:ext uri="{FF2B5EF4-FFF2-40B4-BE49-F238E27FC236}">
                      <a16:creationId xmlns:a16="http://schemas.microsoft.com/office/drawing/2014/main" id="{88FE09E2-0ED3-D147-BDC2-BCAEA60E6C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70667" y="3200400"/>
                  <a:ext cx="220134" cy="10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>
                  <a:extLst>
                    <a:ext uri="{FF2B5EF4-FFF2-40B4-BE49-F238E27FC236}">
                      <a16:creationId xmlns:a16="http://schemas.microsoft.com/office/drawing/2014/main" id="{2792A373-7FB7-E649-BDBE-5CA476185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3200400"/>
                  <a:ext cx="220134" cy="10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e 122">
                <a:extLst>
                  <a:ext uri="{FF2B5EF4-FFF2-40B4-BE49-F238E27FC236}">
                    <a16:creationId xmlns:a16="http://schemas.microsoft.com/office/drawing/2014/main" id="{57571433-72EE-6746-99FE-DC544ADF0385}"/>
                  </a:ext>
                </a:extLst>
              </p:cNvPr>
              <p:cNvGrpSpPr/>
              <p:nvPr/>
            </p:nvGrpSpPr>
            <p:grpSpPr>
              <a:xfrm rot="19180554">
                <a:off x="3548853" y="3566814"/>
                <a:ext cx="440267" cy="1016000"/>
                <a:chOff x="2370667" y="3200400"/>
                <a:chExt cx="440267" cy="1016000"/>
              </a:xfrm>
            </p:grpSpPr>
            <p:cxnSp>
              <p:nvCxnSpPr>
                <p:cNvPr id="124" name="Connecteur droit 123">
                  <a:extLst>
                    <a:ext uri="{FF2B5EF4-FFF2-40B4-BE49-F238E27FC236}">
                      <a16:creationId xmlns:a16="http://schemas.microsoft.com/office/drawing/2014/main" id="{FFD17EB4-DFE0-E344-BE19-8C468551A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70667" y="3200400"/>
                  <a:ext cx="220134" cy="10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>
                  <a:extLst>
                    <a:ext uri="{FF2B5EF4-FFF2-40B4-BE49-F238E27FC236}">
                      <a16:creationId xmlns:a16="http://schemas.microsoft.com/office/drawing/2014/main" id="{C095CAAB-C9BC-244A-8CBE-889BAF80E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0800" y="3200400"/>
                  <a:ext cx="220134" cy="101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3BD767BF-6F37-C24A-B37D-C88432F0A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631263">
              <a:off x="2994642" y="2518171"/>
              <a:ext cx="254001" cy="317500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C7CA726A-17BD-FB49-A25E-7EE17AE6E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31263">
              <a:off x="3927634" y="3812696"/>
              <a:ext cx="170085" cy="212605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8D45D662-2DC4-2047-87E8-C3AA784B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31263">
              <a:off x="2590929" y="3693645"/>
              <a:ext cx="200652" cy="250813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9C42D29C-36BD-3241-89F8-BCAD91B13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654">
              <a:off x="2116403" y="4360214"/>
              <a:ext cx="109839" cy="137298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9F56DE77-BB00-884F-9E29-6B8844C48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31263">
              <a:off x="3178797" y="4641694"/>
              <a:ext cx="137941" cy="172426"/>
            </a:xfrm>
            <a:prstGeom prst="rect">
              <a:avLst/>
            </a:prstGeom>
          </p:spPr>
        </p:pic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FAF5CECB-E397-E04B-980F-9F55CBFA7E56}"/>
                </a:ext>
              </a:extLst>
            </p:cNvPr>
            <p:cNvSpPr txBox="1"/>
            <p:nvPr/>
          </p:nvSpPr>
          <p:spPr>
            <a:xfrm rot="2631263">
              <a:off x="2808300" y="1164627"/>
              <a:ext cx="738435" cy="83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dirty="0"/>
                <a:t>e</a:t>
              </a:r>
              <a:r>
                <a:rPr lang="fr-FR" sz="2200" baseline="30000" dirty="0"/>
                <a:t>-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6109C5DD-B98D-B541-8B0C-DBB7972C09B3}"/>
                </a:ext>
              </a:extLst>
            </p:cNvPr>
            <p:cNvSpPr txBox="1"/>
            <p:nvPr/>
          </p:nvSpPr>
          <p:spPr>
            <a:xfrm rot="2631263">
              <a:off x="1994433" y="2284129"/>
              <a:ext cx="739245" cy="83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dirty="0"/>
                <a:t>e</a:t>
              </a:r>
              <a:r>
                <a:rPr lang="fr-FR" sz="2200" baseline="30000" dirty="0"/>
                <a:t>-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BA1F6BAB-4D88-1B42-BFC8-A7653B357FE0}"/>
                </a:ext>
              </a:extLst>
            </p:cNvPr>
            <p:cNvSpPr txBox="1"/>
            <p:nvPr/>
          </p:nvSpPr>
          <p:spPr>
            <a:xfrm rot="2631263">
              <a:off x="1786760" y="3135477"/>
              <a:ext cx="682129" cy="71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</a:t>
              </a:r>
              <a:r>
                <a:rPr lang="fr-FR" baseline="30000" dirty="0"/>
                <a:t>-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8BC3CE1B-021E-DC46-BE2D-AC4B532D6D0F}"/>
                </a:ext>
              </a:extLst>
            </p:cNvPr>
            <p:cNvSpPr txBox="1"/>
            <p:nvPr/>
          </p:nvSpPr>
          <p:spPr>
            <a:xfrm rot="2631263">
              <a:off x="1573376" y="3956736"/>
              <a:ext cx="603534" cy="53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</a:t>
              </a:r>
              <a:r>
                <a:rPr lang="fr-FR" sz="1200" baseline="30000" dirty="0"/>
                <a:t>-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2FBC2428-6D2E-F343-958E-95908533173E}"/>
                </a:ext>
              </a:extLst>
            </p:cNvPr>
            <p:cNvSpPr txBox="1"/>
            <p:nvPr/>
          </p:nvSpPr>
          <p:spPr>
            <a:xfrm rot="2631263">
              <a:off x="2664836" y="3102674"/>
              <a:ext cx="639549" cy="62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/>
                <a:t>e</a:t>
              </a:r>
              <a:r>
                <a:rPr lang="fr-FR" sz="1500" baseline="30000" dirty="0"/>
                <a:t>-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607DEC7A-4427-1C4D-9CAF-B1DFFCA7A422}"/>
                </a:ext>
              </a:extLst>
            </p:cNvPr>
            <p:cNvSpPr txBox="1"/>
            <p:nvPr/>
          </p:nvSpPr>
          <p:spPr>
            <a:xfrm rot="2631263">
              <a:off x="3164502" y="3086957"/>
              <a:ext cx="670104" cy="62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/>
                <a:t>e</a:t>
              </a:r>
              <a:r>
                <a:rPr lang="fr-FR" sz="1500" baseline="30000" dirty="0"/>
                <a:t>+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355BF509-FA5A-7B4A-A7CF-A486C352159E}"/>
                </a:ext>
              </a:extLst>
            </p:cNvPr>
            <p:cNvSpPr txBox="1"/>
            <p:nvPr/>
          </p:nvSpPr>
          <p:spPr>
            <a:xfrm rot="2631263">
              <a:off x="3115894" y="3761031"/>
              <a:ext cx="670771" cy="62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/>
                <a:t>e</a:t>
              </a:r>
              <a:r>
                <a:rPr lang="fr-FR" sz="1500" baseline="30000" dirty="0"/>
                <a:t>+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51A8E8F3-7491-3C45-A723-E703B8669731}"/>
                </a:ext>
              </a:extLst>
            </p:cNvPr>
            <p:cNvSpPr txBox="1"/>
            <p:nvPr/>
          </p:nvSpPr>
          <p:spPr>
            <a:xfrm rot="2631263">
              <a:off x="2578447" y="4124148"/>
              <a:ext cx="606200" cy="53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</a:t>
              </a:r>
              <a:r>
                <a:rPr lang="fr-FR" sz="1200" baseline="30000" dirty="0"/>
                <a:t>-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58AC83B4-6DAA-7C42-89E5-9FA6EA70C027}"/>
                </a:ext>
              </a:extLst>
            </p:cNvPr>
            <p:cNvSpPr txBox="1"/>
            <p:nvPr/>
          </p:nvSpPr>
          <p:spPr>
            <a:xfrm rot="2631263">
              <a:off x="2151927" y="4112055"/>
              <a:ext cx="555646" cy="477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e</a:t>
              </a:r>
              <a:r>
                <a:rPr lang="fr-FR" sz="1000" baseline="30000" dirty="0"/>
                <a:t>-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3A580E1C-6453-9444-AF4D-6718BC23F6C4}"/>
                </a:ext>
              </a:extLst>
            </p:cNvPr>
            <p:cNvSpPr txBox="1"/>
            <p:nvPr/>
          </p:nvSpPr>
          <p:spPr>
            <a:xfrm rot="2631263">
              <a:off x="2372692" y="4551536"/>
              <a:ext cx="577865" cy="477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e</a:t>
              </a:r>
              <a:r>
                <a:rPr lang="fr-FR" sz="1000" baseline="30000" dirty="0"/>
                <a:t>+</a:t>
              </a:r>
            </a:p>
          </p:txBody>
        </p:sp>
      </p:grpSp>
      <p:sp>
        <p:nvSpPr>
          <p:cNvPr id="132" name="ZoneTexte 131">
            <a:extLst>
              <a:ext uri="{FF2B5EF4-FFF2-40B4-BE49-F238E27FC236}">
                <a16:creationId xmlns:a16="http://schemas.microsoft.com/office/drawing/2014/main" id="{7065471A-3FAC-D24D-B95F-DA1CE90F081F}"/>
              </a:ext>
            </a:extLst>
          </p:cNvPr>
          <p:cNvSpPr txBox="1"/>
          <p:nvPr/>
        </p:nvSpPr>
        <p:spPr>
          <a:xfrm>
            <a:off x="3031872" y="3413458"/>
            <a:ext cx="11076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700" dirty="0" err="1"/>
              <a:t>PetaBytes</a:t>
            </a:r>
            <a:r>
              <a:rPr lang="fr-FR" sz="1700" dirty="0"/>
              <a:t> </a:t>
            </a:r>
            <a:br>
              <a:rPr lang="fr-FR" sz="1700" dirty="0"/>
            </a:br>
            <a:r>
              <a:rPr lang="fr-FR" sz="1700" dirty="0"/>
              <a:t>of Data !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9C7AD7C1-2F78-6A47-8603-399AA8C99AC7}"/>
              </a:ext>
            </a:extLst>
          </p:cNvPr>
          <p:cNvSpPr txBox="1"/>
          <p:nvPr/>
        </p:nvSpPr>
        <p:spPr>
          <a:xfrm>
            <a:off x="5599133" y="3149552"/>
            <a:ext cx="3784739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 err="1"/>
              <a:t>Deep</a:t>
            </a:r>
            <a:r>
              <a:rPr lang="fr-FR" sz="1700" dirty="0"/>
              <a:t> </a:t>
            </a:r>
            <a:r>
              <a:rPr lang="fr-FR" sz="1700" dirty="0" err="1"/>
              <a:t>Convolutionnal</a:t>
            </a:r>
            <a:r>
              <a:rPr lang="fr-FR" sz="1700" dirty="0"/>
              <a:t> Neural Networks</a:t>
            </a:r>
            <a:br>
              <a:rPr lang="fr-FR" sz="1700" dirty="0"/>
            </a:br>
            <a:r>
              <a:rPr lang="fr-FR" sz="1700" dirty="0" err="1"/>
              <a:t>reconstruct</a:t>
            </a:r>
            <a:r>
              <a:rPr lang="fr-FR" sz="1700" dirty="0"/>
              <a:t> the </a:t>
            </a:r>
            <a:r>
              <a:rPr lang="fr-FR" sz="1700" dirty="0" err="1"/>
              <a:t>physical</a:t>
            </a:r>
            <a:r>
              <a:rPr lang="fr-FR" sz="1700" dirty="0"/>
              <a:t> </a:t>
            </a:r>
            <a:r>
              <a:rPr lang="fr-FR" sz="1700" dirty="0" err="1"/>
              <a:t>parameters</a:t>
            </a:r>
            <a:r>
              <a:rPr lang="fr-FR" sz="1700" dirty="0"/>
              <a:t> </a:t>
            </a:r>
            <a:br>
              <a:rPr lang="fr-FR" sz="1700" dirty="0"/>
            </a:br>
            <a:r>
              <a:rPr lang="fr-FR" sz="1700" dirty="0"/>
              <a:t>of the </a:t>
            </a:r>
            <a:r>
              <a:rPr lang="fr-FR" sz="1700" dirty="0" err="1"/>
              <a:t>primary</a:t>
            </a:r>
            <a:r>
              <a:rPr lang="fr-FR" sz="1700" dirty="0"/>
              <a:t> </a:t>
            </a:r>
            <a:r>
              <a:rPr lang="fr-FR" sz="1700" dirty="0" err="1"/>
              <a:t>particle</a:t>
            </a:r>
            <a:r>
              <a:rPr lang="fr-FR" sz="1700" dirty="0"/>
              <a:t> </a:t>
            </a:r>
            <a:br>
              <a:rPr lang="fr-FR" sz="1700" dirty="0"/>
            </a:br>
            <a:r>
              <a:rPr lang="fr-FR" sz="1700" dirty="0" err="1"/>
              <a:t>from</a:t>
            </a:r>
            <a:r>
              <a:rPr lang="fr-FR" sz="1700" dirty="0"/>
              <a:t> the </a:t>
            </a:r>
            <a:r>
              <a:rPr lang="fr-FR" sz="1700" dirty="0" err="1"/>
              <a:t>telescopes</a:t>
            </a:r>
            <a:r>
              <a:rPr lang="fr-FR" sz="1700" dirty="0"/>
              <a:t> images</a:t>
            </a:r>
          </a:p>
        </p:txBody>
      </p:sp>
      <p:pic>
        <p:nvPicPr>
          <p:cNvPr id="142" name="Image 141">
            <a:extLst>
              <a:ext uri="{FF2B5EF4-FFF2-40B4-BE49-F238E27FC236}">
                <a16:creationId xmlns:a16="http://schemas.microsoft.com/office/drawing/2014/main" id="{858F1BC6-49D5-B342-B6A0-593EAA61EBC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940" y="164479"/>
            <a:ext cx="1008000" cy="396000"/>
          </a:xfrm>
          <a:prstGeom prst="rect">
            <a:avLst/>
          </a:prstGeom>
        </p:spPr>
      </p:pic>
      <p:pic>
        <p:nvPicPr>
          <p:cNvPr id="144" name="Image 143">
            <a:extLst>
              <a:ext uri="{FF2B5EF4-FFF2-40B4-BE49-F238E27FC236}">
                <a16:creationId xmlns:a16="http://schemas.microsoft.com/office/drawing/2014/main" id="{772D0C8B-9998-8642-8267-7CA7C6D99DC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224" y="164479"/>
            <a:ext cx="794809" cy="396000"/>
          </a:xfrm>
          <a:prstGeom prst="rect">
            <a:avLst/>
          </a:prstGeom>
        </p:spPr>
      </p:pic>
      <p:pic>
        <p:nvPicPr>
          <p:cNvPr id="146" name="Image 145">
            <a:extLst>
              <a:ext uri="{FF2B5EF4-FFF2-40B4-BE49-F238E27FC236}">
                <a16:creationId xmlns:a16="http://schemas.microsoft.com/office/drawing/2014/main" id="{30C593EE-30A1-694B-9948-3BA1E21FA02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257" y="164479"/>
            <a:ext cx="396000" cy="396000"/>
          </a:xfrm>
          <a:prstGeom prst="rect">
            <a:avLst/>
          </a:prstGeom>
        </p:spPr>
      </p:pic>
      <p:pic>
        <p:nvPicPr>
          <p:cNvPr id="148" name="Image 147">
            <a:extLst>
              <a:ext uri="{FF2B5EF4-FFF2-40B4-BE49-F238E27FC236}">
                <a16:creationId xmlns:a16="http://schemas.microsoft.com/office/drawing/2014/main" id="{A01C33BF-595E-4142-B7BB-64C967C8A00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03" y="164479"/>
            <a:ext cx="552281" cy="396000"/>
          </a:xfrm>
          <a:prstGeom prst="rect">
            <a:avLst/>
          </a:prstGeom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id="{8C6764ED-FC94-1A45-AACA-18A89C95747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567" y="164479"/>
            <a:ext cx="560390" cy="396000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B74E0953-46BA-EB4B-8CF6-C8A45B78DB3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230" y="182479"/>
            <a:ext cx="850394" cy="36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8A339CD-9603-7E4D-BE6E-A67ADC433D7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716" y="182479"/>
            <a:ext cx="858204" cy="3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D8CB48-A3CE-624C-85BE-A15A20CCF70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640" y="200479"/>
            <a:ext cx="543857" cy="324000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6C2331D7-8134-3C4E-869A-D70D03E8DE2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673" y="1449905"/>
            <a:ext cx="1070383" cy="1070383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282360-70E5-EE48-8C35-6D5F2EBD79A8}"/>
              </a:ext>
            </a:extLst>
          </p:cNvPr>
          <p:cNvSpPr txBox="1"/>
          <p:nvPr/>
        </p:nvSpPr>
        <p:spPr>
          <a:xfrm>
            <a:off x="9298363" y="6562703"/>
            <a:ext cx="2893636" cy="276999"/>
          </a:xfrm>
          <a:prstGeom prst="rect">
            <a:avLst/>
          </a:prstGeom>
          <a:gradFill flip="none" rotWithShape="1">
            <a:gsLst>
              <a:gs pos="9300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fr-FR" sz="1200" dirty="0"/>
              <a:t>Contact: thomas.vuillaume@lapp.in2p3.fr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6F1A28-3C6D-9B40-8785-12E643CDEF2F}"/>
              </a:ext>
            </a:extLst>
          </p:cNvPr>
          <p:cNvSpPr txBox="1"/>
          <p:nvPr/>
        </p:nvSpPr>
        <p:spPr>
          <a:xfrm>
            <a:off x="217445" y="120489"/>
            <a:ext cx="473770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i="1" dirty="0"/>
              <a:t>GAMMALEARN</a:t>
            </a:r>
            <a:br>
              <a:rPr lang="fr-FR" sz="2500" i="1" dirty="0"/>
            </a:br>
            <a:r>
              <a:rPr lang="fr-FR" i="1" dirty="0" err="1"/>
              <a:t>deep</a:t>
            </a:r>
            <a:r>
              <a:rPr lang="fr-FR" i="1" dirty="0"/>
              <a:t> </a:t>
            </a:r>
            <a:r>
              <a:rPr lang="fr-FR" i="1" dirty="0" err="1"/>
              <a:t>learning</a:t>
            </a:r>
            <a:r>
              <a:rPr lang="fr-FR" i="1" dirty="0"/>
              <a:t> for the </a:t>
            </a:r>
            <a:r>
              <a:rPr lang="fr-FR" i="1" dirty="0" err="1"/>
              <a:t>Cherenkov</a:t>
            </a:r>
            <a:r>
              <a:rPr lang="fr-FR" i="1" dirty="0"/>
              <a:t> </a:t>
            </a:r>
            <a:r>
              <a:rPr lang="fr-FR" i="1" dirty="0" err="1"/>
              <a:t>Telescope</a:t>
            </a:r>
            <a:r>
              <a:rPr lang="fr-FR" i="1" dirty="0"/>
              <a:t> </a:t>
            </a:r>
            <a:r>
              <a:rPr lang="fr-FR" i="1" dirty="0" err="1"/>
              <a:t>Array</a:t>
            </a:r>
            <a:r>
              <a:rPr lang="fr-F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59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347A5CA6-952C-6F48-B70A-29C87BBE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945115D4-7192-F745-897C-6A369576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6EB662E-3AB0-AC48-B679-76CB6DBACD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12" y="1324930"/>
            <a:ext cx="5208507" cy="249554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D8FEBB9-98F7-9F42-9AC4-30BF45BE8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319" y="1451422"/>
            <a:ext cx="6224475" cy="224256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53D0F73-F256-6340-9B2B-87CA22E87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0" y="4193156"/>
            <a:ext cx="7854858" cy="192163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D1BDFCD-5176-5741-9C19-FC6B17889D38}"/>
              </a:ext>
            </a:extLst>
          </p:cNvPr>
          <p:cNvSpPr/>
          <p:nvPr/>
        </p:nvSpPr>
        <p:spPr>
          <a:xfrm>
            <a:off x="388510" y="6352143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/abs/2108.04130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F4C54D6A-4270-CB4E-B326-2D3AB067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452" y="125859"/>
            <a:ext cx="8726347" cy="1325563"/>
          </a:xfrm>
        </p:spPr>
        <p:txBody>
          <a:bodyPr/>
          <a:lstStyle/>
          <a:p>
            <a:r>
              <a:rPr lang="en-US" dirty="0"/>
              <a:t>GAMMALEARN RESULTS on LST-1 simulated data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6F371E8-991E-B54D-AABA-87DC5B4B2274}"/>
              </a:ext>
            </a:extLst>
          </p:cNvPr>
          <p:cNvSpPr txBox="1"/>
          <p:nvPr/>
        </p:nvSpPr>
        <p:spPr>
          <a:xfrm>
            <a:off x="8912506" y="4193156"/>
            <a:ext cx="2564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Improved sensitivity, angular resolution and energy resolution compared to the standard analysis</a:t>
            </a:r>
          </a:p>
        </p:txBody>
      </p:sp>
    </p:spTree>
    <p:extLst>
      <p:ext uri="{BB962C8B-B14F-4D97-AF65-F5344CB8AC3E}">
        <p14:creationId xmlns:p14="http://schemas.microsoft.com/office/powerpoint/2010/main" val="355286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7B8EDC7-5312-084E-B003-AB1C93CA6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FE794AD-FEEC-C34D-89A6-8753162A4C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AF28A79-6E31-724A-A27F-5716A77A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24" y="48449"/>
            <a:ext cx="8421688" cy="1325563"/>
          </a:xfrm>
        </p:spPr>
        <p:txBody>
          <a:bodyPr/>
          <a:lstStyle/>
          <a:p>
            <a:r>
              <a:rPr lang="en-US" dirty="0"/>
              <a:t>GAMMALEARN RESULTS on LST-1 real 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E8086C-B685-9B48-9D9D-E18F4FF6C5F1}"/>
              </a:ext>
            </a:extLst>
          </p:cNvPr>
          <p:cNvSpPr/>
          <p:nvPr/>
        </p:nvSpPr>
        <p:spPr>
          <a:xfrm>
            <a:off x="497298" y="6352143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arxiv.org</a:t>
            </a:r>
            <a:r>
              <a:rPr lang="en-US" dirty="0">
                <a:solidFill>
                  <a:schemeClr val="bg1"/>
                </a:solidFill>
              </a:rPr>
              <a:t>/abs/2108.04130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C58C3C6-5AAE-DE45-BD65-BEF8BD1F01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98" y="1286022"/>
            <a:ext cx="3701916" cy="252670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036C09-C5E4-C74B-ADC7-159098805C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27" y="1286022"/>
            <a:ext cx="7092756" cy="243813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41272E-0DDE-7644-99EC-56F60BEB2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4" y="3643974"/>
            <a:ext cx="4091130" cy="2812652"/>
          </a:xfrm>
          <a:prstGeom prst="rect">
            <a:avLst/>
          </a:prstGeom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5F879932-CD6C-D94C-BC6C-4A94F4DA1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72886"/>
              </p:ext>
            </p:extLst>
          </p:nvPr>
        </p:nvGraphicFramePr>
        <p:xfrm>
          <a:off x="4199214" y="4006205"/>
          <a:ext cx="7662536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691">
                  <a:extLst>
                    <a:ext uri="{9D8B030D-6E8A-4147-A177-3AD203B41FA5}">
                      <a16:colId xmlns:a16="http://schemas.microsoft.com/office/drawing/2014/main" val="1759489333"/>
                    </a:ext>
                  </a:extLst>
                </a:gridCol>
                <a:gridCol w="3080936">
                  <a:extLst>
                    <a:ext uri="{9D8B030D-6E8A-4147-A177-3AD203B41FA5}">
                      <a16:colId xmlns:a16="http://schemas.microsoft.com/office/drawing/2014/main" val="1811435003"/>
                    </a:ext>
                  </a:extLst>
                </a:gridCol>
                <a:gridCol w="3284909">
                  <a:extLst>
                    <a:ext uri="{9D8B030D-6E8A-4147-A177-3AD203B41FA5}">
                      <a16:colId xmlns:a16="http://schemas.microsoft.com/office/drawing/2014/main" val="2572173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Mrk501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GammaLearn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14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226.3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1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9.8𝝈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15096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F54EC330-621D-D746-9C9C-A9A3C1BA7602}"/>
              </a:ext>
            </a:extLst>
          </p:cNvPr>
          <p:cNvSpPr txBox="1"/>
          <p:nvPr/>
        </p:nvSpPr>
        <p:spPr>
          <a:xfrm>
            <a:off x="3495260" y="5722180"/>
            <a:ext cx="869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</a:rPr>
              <a:t> Better significance than standard analysis but more sensitive to observation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121788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22618-503E-DA4A-BCD2-D39DED9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36"/>
            <a:ext cx="10515600" cy="1325563"/>
          </a:xfrm>
        </p:spPr>
        <p:txBody>
          <a:bodyPr/>
          <a:lstStyle/>
          <a:p>
            <a:r>
              <a:rPr lang="en-US" dirty="0"/>
              <a:t>GAMMALEARN current developments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5ABD41-6676-FC4D-A793-764B23B1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CAB2C8-2F13-6D44-9484-573A8E0D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DEE9C6-D592-3744-81F7-91B03C68EA39}"/>
              </a:ext>
            </a:extLst>
          </p:cNvPr>
          <p:cNvSpPr txBox="1"/>
          <p:nvPr/>
        </p:nvSpPr>
        <p:spPr>
          <a:xfrm>
            <a:off x="292260" y="6356350"/>
            <a:ext cx="439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Accepted for publication in CBMI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4FF386-14F7-7845-BD51-EC54EF8477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53" y="1529175"/>
            <a:ext cx="7667264" cy="51115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90EA8E-AA7B-6F4D-89D1-B672E646E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6" y="3599727"/>
            <a:ext cx="4118272" cy="25340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589004E-0CEB-2D48-85FD-BA1A42EA24B7}"/>
              </a:ext>
            </a:extLst>
          </p:cNvPr>
          <p:cNvSpPr txBox="1"/>
          <p:nvPr/>
        </p:nvSpPr>
        <p:spPr>
          <a:xfrm>
            <a:off x="304799" y="1678329"/>
            <a:ext cx="3943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to adapt to observation conditions and differences between simulated and real data with domain adaptation</a:t>
            </a:r>
          </a:p>
        </p:txBody>
      </p:sp>
    </p:spTree>
    <p:extLst>
      <p:ext uri="{BB962C8B-B14F-4D97-AF65-F5344CB8AC3E}">
        <p14:creationId xmlns:p14="http://schemas.microsoft.com/office/powerpoint/2010/main" val="377676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96" y="5770562"/>
            <a:ext cx="4082142" cy="585788"/>
          </a:xfrm>
        </p:spPr>
        <p:txBody>
          <a:bodyPr/>
          <a:lstStyle/>
          <a:p>
            <a:r>
              <a:rPr lang="en-US" dirty="0"/>
              <a:t>The DIRECTA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GOAL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en-US" sz="2000" dirty="0"/>
              <a:t>Grant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US" sz="2000" dirty="0"/>
              <a:t>Duration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en-US" sz="2000" dirty="0"/>
              <a:t>COSTS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6123588" cy="1010842"/>
          </a:xfrm>
        </p:spPr>
        <p:txBody>
          <a:bodyPr>
            <a:normAutofit/>
          </a:bodyPr>
          <a:lstStyle/>
          <a:p>
            <a:r>
              <a:rPr lang="en-US" sz="1600" dirty="0"/>
              <a:t>Bring </a:t>
            </a:r>
            <a:r>
              <a:rPr lang="en-US" sz="1600" dirty="0" err="1"/>
              <a:t>GammaLearn</a:t>
            </a:r>
            <a:r>
              <a:rPr lang="en-US" sz="1600" dirty="0"/>
              <a:t> solutions for event reconstruction in real time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>
            <a:normAutofit/>
          </a:bodyPr>
          <a:lstStyle/>
          <a:p>
            <a:r>
              <a:rPr lang="en-US" sz="1600" dirty="0"/>
              <a:t>French ANR (</a:t>
            </a:r>
            <a:r>
              <a:rPr lang="en-US" sz="1600" dirty="0" err="1"/>
              <a:t>Agence</a:t>
            </a:r>
            <a:r>
              <a:rPr lang="en-US" sz="1600" dirty="0"/>
              <a:t> </a:t>
            </a:r>
            <a:r>
              <a:rPr lang="en-US" sz="1600" dirty="0" err="1"/>
              <a:t>Nationale</a:t>
            </a:r>
            <a:r>
              <a:rPr lang="en-US" sz="1600" dirty="0"/>
              <a:t> de la Recherche), 332.241€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>
            <a:normAutofit/>
          </a:bodyPr>
          <a:lstStyle/>
          <a:p>
            <a:r>
              <a:rPr lang="en-US" sz="1600" dirty="0"/>
              <a:t>36 months, from ~Feb 2024 </a:t>
            </a:r>
            <a:r>
              <a:rPr lang="en-US" sz="1600"/>
              <a:t>to Feb </a:t>
            </a:r>
            <a:r>
              <a:rPr lang="en-US" sz="1600" dirty="0"/>
              <a:t>2027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6016721" cy="1010842"/>
          </a:xfrm>
        </p:spPr>
        <p:txBody>
          <a:bodyPr>
            <a:normAutofit/>
          </a:bodyPr>
          <a:lstStyle/>
          <a:p>
            <a:r>
              <a:rPr lang="en-US" sz="1600" dirty="0"/>
              <a:t>2 years of research engineer, 2 years of postdoctoral researcher</a:t>
            </a:r>
          </a:p>
          <a:p>
            <a:endParaRPr lang="en-US" sz="1600" dirty="0"/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9823"/>
            <a:ext cx="8421688" cy="1325563"/>
          </a:xfrm>
        </p:spPr>
        <p:txBody>
          <a:bodyPr/>
          <a:lstStyle/>
          <a:p>
            <a:r>
              <a:rPr lang="en-US" dirty="0"/>
              <a:t>MEET THE TEAM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3BA8AAF-B08B-441B-AAF3-590A5683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828" y="2786270"/>
            <a:ext cx="2087984" cy="343061"/>
          </a:xfrm>
        </p:spPr>
        <p:txBody>
          <a:bodyPr/>
          <a:lstStyle/>
          <a:p>
            <a:r>
              <a:rPr lang="en-US" sz="1400" dirty="0"/>
              <a:t>Thomas Vuillaume</a:t>
            </a:r>
            <a:r>
              <a:rPr lang="en-US" sz="1400" baseline="30000" dirty="0"/>
              <a:t>1</a:t>
            </a:r>
          </a:p>
          <a:p>
            <a:r>
              <a:rPr lang="en-US" sz="1400" baseline="30000" dirty="0"/>
              <a:t>PI, research engineer, deep learning and IACT data analysis</a:t>
            </a:r>
            <a:endParaRPr lang="en-US" sz="140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7CB5CB7-B854-4F48-954C-5CF86CC914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49262" y="2800952"/>
            <a:ext cx="1828800" cy="343061"/>
          </a:xfrm>
        </p:spPr>
        <p:txBody>
          <a:bodyPr/>
          <a:lstStyle/>
          <a:p>
            <a:r>
              <a:rPr lang="en-US" sz="1400" dirty="0"/>
              <a:t>Alexandre Benoit</a:t>
            </a:r>
            <a:r>
              <a:rPr lang="en-US" sz="1400" baseline="30000" dirty="0"/>
              <a:t>2</a:t>
            </a:r>
          </a:p>
          <a:p>
            <a:r>
              <a:rPr lang="en-US" sz="1400" baseline="30000" dirty="0"/>
              <a:t>Full Professor, deep learning</a:t>
            </a:r>
            <a:endParaRPr lang="en-US" sz="1400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40F887C-E8EB-4467-90FE-023D47FFB45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39926" y="2800952"/>
            <a:ext cx="1828800" cy="343061"/>
          </a:xfrm>
        </p:spPr>
        <p:txBody>
          <a:bodyPr/>
          <a:lstStyle/>
          <a:p>
            <a:r>
              <a:rPr lang="en-US" sz="1400" dirty="0" err="1"/>
              <a:t>Cyann</a:t>
            </a:r>
            <a:r>
              <a:rPr lang="en-US" sz="1400" dirty="0"/>
              <a:t> Plard</a:t>
            </a:r>
            <a:r>
              <a:rPr lang="en-US" sz="1400" baseline="30000" dirty="0"/>
              <a:t>1</a:t>
            </a:r>
          </a:p>
          <a:p>
            <a:r>
              <a:rPr lang="en-US" sz="1400" baseline="30000" dirty="0"/>
              <a:t>PhD student, data analysis</a:t>
            </a:r>
            <a:endParaRPr lang="en-US" sz="140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1C77C5B-2A5F-4999-A5BF-F60EA88DE49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759806" y="2786270"/>
            <a:ext cx="1935202" cy="343061"/>
          </a:xfrm>
        </p:spPr>
        <p:txBody>
          <a:bodyPr/>
          <a:lstStyle/>
          <a:p>
            <a:r>
              <a:rPr lang="en-US" sz="1400" dirty="0"/>
              <a:t>Research Engineer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3ECD1D6F-7DAE-4DCC-BBB4-CD519379CD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500168" y="4830300"/>
            <a:ext cx="1828800" cy="343061"/>
          </a:xfrm>
        </p:spPr>
        <p:txBody>
          <a:bodyPr/>
          <a:lstStyle/>
          <a:p>
            <a:r>
              <a:rPr lang="en-US" sz="1400" dirty="0"/>
              <a:t>Sami Caroff</a:t>
            </a:r>
            <a:r>
              <a:rPr lang="en-US" sz="1400" baseline="30000" dirty="0"/>
              <a:t>1</a:t>
            </a:r>
          </a:p>
          <a:p>
            <a:r>
              <a:rPr lang="en-US" sz="1400" baseline="30000" dirty="0"/>
              <a:t>Co-PI, researcher, transient sources and real-time analysis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A5A9CD8D-31A9-4139-87B2-349EA8E14781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3849262" y="4844982"/>
            <a:ext cx="1828800" cy="343061"/>
          </a:xfrm>
        </p:spPr>
        <p:txBody>
          <a:bodyPr/>
          <a:lstStyle/>
          <a:p>
            <a:r>
              <a:rPr lang="en-US" sz="1400" dirty="0"/>
              <a:t>Benoit Aubert</a:t>
            </a:r>
            <a:r>
              <a:rPr lang="en-US" sz="1400" baseline="30000" dirty="0"/>
              <a:t>1</a:t>
            </a:r>
          </a:p>
          <a:p>
            <a:r>
              <a:rPr lang="en-US" sz="1400" baseline="30000" dirty="0"/>
              <a:t>Research engineer, HPC and real-time expert</a:t>
            </a:r>
            <a:endParaRPr lang="en-US" sz="1400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58753412-8033-48AD-80DF-945C72BC7335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288135" y="4844982"/>
            <a:ext cx="1924398" cy="343061"/>
          </a:xfrm>
        </p:spPr>
        <p:txBody>
          <a:bodyPr/>
          <a:lstStyle/>
          <a:p>
            <a:r>
              <a:rPr lang="en-US" sz="1400" dirty="0"/>
              <a:t>Michaël Dell’aiera</a:t>
            </a:r>
            <a:r>
              <a:rPr lang="en-US" sz="1400" baseline="30000" dirty="0"/>
              <a:t>1</a:t>
            </a:r>
          </a:p>
          <a:p>
            <a:r>
              <a:rPr lang="en-US" sz="1400" baseline="30000" dirty="0"/>
              <a:t>PhD student, deep learning</a:t>
            </a:r>
            <a:endParaRPr lang="en-US" sz="1400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A45FE9A3-15E0-49FA-B6E5-DB16CD0C2C8F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759806" y="4830300"/>
            <a:ext cx="1828800" cy="343061"/>
          </a:xfrm>
        </p:spPr>
        <p:txBody>
          <a:bodyPr/>
          <a:lstStyle/>
          <a:p>
            <a:r>
              <a:rPr lang="en-US" sz="1400" dirty="0"/>
              <a:t>Postdoc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B4DEA-4DCD-421C-A905-7EFCAE89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923C7-5010-4C4F-A932-4BDA0B62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2" name="Espace réservé pour une image  31">
            <a:extLst>
              <a:ext uri="{FF2B5EF4-FFF2-40B4-BE49-F238E27FC236}">
                <a16:creationId xmlns:a16="http://schemas.microsoft.com/office/drawing/2014/main" id="{C47D8423-784B-0346-B20F-74948E9BA8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5420" y="1560767"/>
            <a:ext cx="1066800" cy="1066800"/>
          </a:xfrm>
          <a:prstGeom prst="rect">
            <a:avLst/>
          </a:prstGeom>
        </p:spPr>
      </p:pic>
      <p:pic>
        <p:nvPicPr>
          <p:cNvPr id="37" name="Espace réservé pour une image  36">
            <a:extLst>
              <a:ext uri="{FF2B5EF4-FFF2-40B4-BE49-F238E27FC236}">
                <a16:creationId xmlns:a16="http://schemas.microsoft.com/office/drawing/2014/main" id="{0FECDEF5-1268-E84C-B9D2-36A48AB3D3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6270" y="1560767"/>
            <a:ext cx="1066800" cy="1066800"/>
          </a:xfrm>
          <a:prstGeom prst="rect">
            <a:avLst/>
          </a:prstGeom>
        </p:spPr>
      </p:pic>
      <p:pic>
        <p:nvPicPr>
          <p:cNvPr id="39" name="Espace réservé pour une image  38">
            <a:extLst>
              <a:ext uri="{FF2B5EF4-FFF2-40B4-BE49-F238E27FC236}">
                <a16:creationId xmlns:a16="http://schemas.microsoft.com/office/drawing/2014/main" id="{997F4FA4-19DF-3B4E-BC64-11A3AF43A5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934" y="1560767"/>
            <a:ext cx="1066800" cy="1066800"/>
          </a:xfrm>
          <a:prstGeom prst="rect">
            <a:avLst/>
          </a:prstGeom>
        </p:spPr>
      </p:pic>
      <p:pic>
        <p:nvPicPr>
          <p:cNvPr id="44" name="Espace réservé pour une image  43">
            <a:extLst>
              <a:ext uri="{FF2B5EF4-FFF2-40B4-BE49-F238E27FC236}">
                <a16:creationId xmlns:a16="http://schemas.microsoft.com/office/drawing/2014/main" id="{3C18D41B-D603-AB41-8369-9908E3018A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7176" y="3604797"/>
            <a:ext cx="1066800" cy="1066800"/>
          </a:xfrm>
          <a:prstGeom prst="rect">
            <a:avLst/>
          </a:prstGeom>
        </p:spPr>
      </p:pic>
      <p:pic>
        <p:nvPicPr>
          <p:cNvPr id="47" name="Espace réservé pour une image  46">
            <a:extLst>
              <a:ext uri="{FF2B5EF4-FFF2-40B4-BE49-F238E27FC236}">
                <a16:creationId xmlns:a16="http://schemas.microsoft.com/office/drawing/2014/main" id="{7DD8476E-040E-EB44-8269-420BF797067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6270" y="3604797"/>
            <a:ext cx="1066800" cy="1066800"/>
          </a:xfrm>
          <a:prstGeom prst="rect">
            <a:avLst/>
          </a:prstGeom>
        </p:spPr>
      </p:pic>
      <p:pic>
        <p:nvPicPr>
          <p:cNvPr id="53" name="Espace réservé pour une image  52">
            <a:extLst>
              <a:ext uri="{FF2B5EF4-FFF2-40B4-BE49-F238E27FC236}">
                <a16:creationId xmlns:a16="http://schemas.microsoft.com/office/drawing/2014/main" id="{B9076C19-927D-0940-B07D-29B8F905D7D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934" y="3604797"/>
            <a:ext cx="1066800" cy="1066800"/>
          </a:xfrm>
          <a:prstGeom prst="rect">
            <a:avLst/>
          </a:prstGeom>
        </p:spPr>
      </p:pic>
      <p:pic>
        <p:nvPicPr>
          <p:cNvPr id="55" name="Espace réservé pour une image  54">
            <a:extLst>
              <a:ext uri="{FF2B5EF4-FFF2-40B4-BE49-F238E27FC236}">
                <a16:creationId xmlns:a16="http://schemas.microsoft.com/office/drawing/2014/main" id="{6D8331C2-01B2-AE40-9D83-269CF30AA7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6814" y="1560767"/>
            <a:ext cx="1066800" cy="1066800"/>
          </a:xfrm>
          <a:prstGeom prst="rect">
            <a:avLst/>
          </a:prstGeom>
        </p:spPr>
      </p:pic>
      <p:pic>
        <p:nvPicPr>
          <p:cNvPr id="56" name="Espace réservé pour une image  55">
            <a:extLst>
              <a:ext uri="{FF2B5EF4-FFF2-40B4-BE49-F238E27FC236}">
                <a16:creationId xmlns:a16="http://schemas.microsoft.com/office/drawing/2014/main" id="{FF8A8B9A-D0A7-E448-973D-918BD7414EA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6814" y="3604797"/>
            <a:ext cx="1066800" cy="1066800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B10A58B9-4123-0948-A356-392E35816183}"/>
              </a:ext>
            </a:extLst>
          </p:cNvPr>
          <p:cNvSpPr txBox="1"/>
          <p:nvPr/>
        </p:nvSpPr>
        <p:spPr>
          <a:xfrm>
            <a:off x="321622" y="6015692"/>
            <a:ext cx="311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– LAPP, CNRS, </a:t>
            </a:r>
            <a:r>
              <a:rPr lang="en-US" sz="1400" dirty="0" err="1"/>
              <a:t>Univ</a:t>
            </a:r>
            <a:r>
              <a:rPr lang="en-US" sz="1400" dirty="0"/>
              <a:t>, </a:t>
            </a:r>
            <a:r>
              <a:rPr lang="en-US" sz="1400" dirty="0" err="1"/>
              <a:t>Savoie</a:t>
            </a:r>
            <a:r>
              <a:rPr lang="en-US" sz="1400" dirty="0"/>
              <a:t> Mont-Blanc</a:t>
            </a:r>
          </a:p>
          <a:p>
            <a:r>
              <a:rPr lang="en-US" sz="1400" dirty="0"/>
              <a:t>2 – LISTIC, Univ. </a:t>
            </a:r>
            <a:r>
              <a:rPr lang="en-US" sz="1400" dirty="0" err="1"/>
              <a:t>Savoie</a:t>
            </a:r>
            <a:r>
              <a:rPr lang="en-US" sz="1400" dirty="0"/>
              <a:t> Mont-Blanc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A8E5A89-8D03-114F-8BFB-5B3D8177E0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11" t="9326" r="8641" b="24532"/>
          <a:stretch/>
        </p:blipFill>
        <p:spPr>
          <a:xfrm>
            <a:off x="6716934" y="3604797"/>
            <a:ext cx="1066800" cy="10668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6BC85CB-2560-C245-BB73-AD855AA24AF0}"/>
              </a:ext>
            </a:extLst>
          </p:cNvPr>
          <p:cNvSpPr txBox="1"/>
          <p:nvPr/>
        </p:nvSpPr>
        <p:spPr>
          <a:xfrm>
            <a:off x="6339926" y="5907970"/>
            <a:ext cx="91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anyone willing to work in this subject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49953"/>
            <a:ext cx="8421688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3004" y="2111710"/>
            <a:ext cx="4031945" cy="1140776"/>
          </a:xfrm>
        </p:spPr>
        <p:txBody>
          <a:bodyPr>
            <a:normAutofit/>
          </a:bodyPr>
          <a:lstStyle/>
          <a:p>
            <a:r>
              <a:rPr lang="en-US" dirty="0"/>
              <a:t>INTEGRATION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899" y="4319431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PERFORMANCES EVALUATION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6412" y="4826656"/>
            <a:ext cx="4031030" cy="105730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Real-time and speed performances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Physics performances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Transient sources analysis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2630" y="4319431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EASY TO USE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3143" y="4826656"/>
            <a:ext cx="4031030" cy="1057308"/>
          </a:xfrm>
        </p:spPr>
        <p:txBody>
          <a:bodyPr/>
          <a:lstStyle/>
          <a:p>
            <a:r>
              <a:rPr lang="en-US" dirty="0"/>
              <a:t>Usable tool for collaboration members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C899D02-2235-5948-AA90-E0C676C17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111709"/>
            <a:ext cx="4031945" cy="1326411"/>
          </a:xfrm>
        </p:spPr>
        <p:txBody>
          <a:bodyPr>
            <a:normAutofit/>
          </a:bodyPr>
          <a:lstStyle/>
          <a:p>
            <a:r>
              <a:rPr lang="fr-FR" dirty="0"/>
              <a:t>AUTOMATISATION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9DD5E38-A053-4842-976A-6CB0632FBEC2}"/>
              </a:ext>
            </a:extLst>
          </p:cNvPr>
          <p:cNvSpPr txBox="1">
            <a:spLocks/>
          </p:cNvSpPr>
          <p:nvPr/>
        </p:nvSpPr>
        <p:spPr>
          <a:xfrm>
            <a:off x="1486412" y="2668046"/>
            <a:ext cx="4031030" cy="10573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Apply</a:t>
            </a:r>
            <a:r>
              <a:rPr lang="fr-FR" dirty="0"/>
              <a:t> </a:t>
            </a:r>
            <a:r>
              <a:rPr lang="fr-FR" dirty="0" err="1"/>
              <a:t>domain</a:t>
            </a:r>
            <a:r>
              <a:rPr lang="fr-FR" dirty="0"/>
              <a:t> adaptation in production and real-time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Deal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obsvervation</a:t>
            </a:r>
            <a:r>
              <a:rPr lang="fr-FR" dirty="0"/>
              <a:t> </a:t>
            </a:r>
            <a:r>
              <a:rPr lang="fr-FR" dirty="0" err="1"/>
              <a:t>pointing</a:t>
            </a:r>
            <a:r>
              <a:rPr lang="fr-FR" dirty="0"/>
              <a:t> directions and conditions in an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way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28D0C09-918A-E54E-9B41-07F3C2B82106}"/>
              </a:ext>
            </a:extLst>
          </p:cNvPr>
          <p:cNvSpPr txBox="1">
            <a:spLocks/>
          </p:cNvSpPr>
          <p:nvPr/>
        </p:nvSpPr>
        <p:spPr>
          <a:xfrm>
            <a:off x="6673143" y="2663218"/>
            <a:ext cx="4031030" cy="105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Integration into ACADA/LST-1 real-time pipeline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/>
          <a:lstStyle/>
          <a:p>
            <a:r>
              <a:rPr lang="en-US" dirty="0"/>
              <a:t>TASKS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613458"/>
            <a:ext cx="5869058" cy="53706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/>
              <a:t>Task 1: Dealing with the </a:t>
            </a:r>
            <a:r>
              <a:rPr lang="fr-FR" dirty="0" err="1"/>
              <a:t>telescope</a:t>
            </a:r>
            <a:r>
              <a:rPr lang="fr-FR" dirty="0"/>
              <a:t> </a:t>
            </a:r>
            <a:r>
              <a:rPr lang="fr-FR" dirty="0" err="1"/>
              <a:t>pointing</a:t>
            </a:r>
            <a:endParaRPr lang="fr-FR" dirty="0"/>
          </a:p>
          <a:p>
            <a:r>
              <a:rPr lang="fr-FR" sz="1700" dirty="0" err="1"/>
              <a:t>T</a:t>
            </a:r>
            <a:r>
              <a:rPr lang="fr-FR" sz="1700" dirty="0"/>
              <a:t>. Vuillaume, A. Benoit, M. </a:t>
            </a:r>
            <a:r>
              <a:rPr lang="fr-FR" sz="1700" dirty="0" err="1"/>
              <a:t>Dell’aiera</a:t>
            </a:r>
            <a:r>
              <a:rPr lang="fr-FR" sz="1700" dirty="0"/>
              <a:t> and RE  </a:t>
            </a:r>
          </a:p>
          <a:p>
            <a:endParaRPr lang="fr-FR" sz="1600" dirty="0"/>
          </a:p>
          <a:p>
            <a:r>
              <a:rPr lang="fr-FR" dirty="0"/>
              <a:t>Task 2: Dealing with changing observation conditions </a:t>
            </a:r>
          </a:p>
          <a:p>
            <a:r>
              <a:rPr lang="fr-FR" sz="1700" dirty="0" err="1"/>
              <a:t>T</a:t>
            </a:r>
            <a:r>
              <a:rPr lang="fr-FR" sz="1700" dirty="0"/>
              <a:t>. Vuillaume, A. Benoit, M. </a:t>
            </a:r>
            <a:r>
              <a:rPr lang="fr-FR" sz="1700" dirty="0" err="1"/>
              <a:t>Dell’aiera</a:t>
            </a:r>
            <a:r>
              <a:rPr lang="fr-FR" sz="1700" dirty="0"/>
              <a:t> and RE  </a:t>
            </a:r>
          </a:p>
          <a:p>
            <a:endParaRPr lang="fr-FR" dirty="0"/>
          </a:p>
          <a:p>
            <a:r>
              <a:rPr lang="fr-FR" dirty="0"/>
              <a:t>Task 3: Performances of </a:t>
            </a:r>
            <a:r>
              <a:rPr lang="el-GR" dirty="0"/>
              <a:t>γ-</a:t>
            </a:r>
            <a:r>
              <a:rPr lang="fr-FR" dirty="0"/>
              <a:t>PhysNet in real-time</a:t>
            </a:r>
          </a:p>
          <a:p>
            <a:r>
              <a:rPr lang="fr-FR" sz="1700" dirty="0" err="1"/>
              <a:t>T</a:t>
            </a:r>
            <a:r>
              <a:rPr lang="fr-FR" sz="1700" dirty="0"/>
              <a:t>. Vuillaume, M. </a:t>
            </a:r>
            <a:r>
              <a:rPr lang="fr-FR" sz="1700" dirty="0" err="1"/>
              <a:t>Dell’aiera</a:t>
            </a:r>
            <a:r>
              <a:rPr lang="fr-FR" sz="1700" dirty="0"/>
              <a:t>, RE and PD  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Task 4: Include </a:t>
            </a:r>
            <a:r>
              <a:rPr lang="el-GR" dirty="0"/>
              <a:t>γ-</a:t>
            </a:r>
            <a:r>
              <a:rPr lang="fr-FR" dirty="0"/>
              <a:t>PhysNet in the collaboration real-time pipeline </a:t>
            </a:r>
          </a:p>
          <a:p>
            <a:r>
              <a:rPr lang="fr-FR" sz="1700" dirty="0" err="1"/>
              <a:t>T</a:t>
            </a:r>
            <a:r>
              <a:rPr lang="fr-FR" sz="1700" dirty="0"/>
              <a:t>. Vuillaume, S. Caroff, P. Aubert, RE, and PD </a:t>
            </a:r>
          </a:p>
          <a:p>
            <a:endParaRPr lang="fr-FR" dirty="0"/>
          </a:p>
          <a:p>
            <a:r>
              <a:rPr lang="fr-FR" dirty="0"/>
              <a:t>Task 5: Real data </a:t>
            </a:r>
            <a:r>
              <a:rPr lang="fr-FR" dirty="0" err="1"/>
              <a:t>analysis</a:t>
            </a:r>
            <a:r>
              <a:rPr lang="fr-FR" dirty="0"/>
              <a:t> </a:t>
            </a:r>
          </a:p>
          <a:p>
            <a:r>
              <a:rPr lang="fr-FR" sz="1700" dirty="0"/>
              <a:t>S. Caroff, C. Plard, RE and PD.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en-US"/>
              <a:t>DIRECTA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sales pitch" id="{9D32A80E-9999-6F48-9C27-2496C188E923}" vid="{E6D6A74C-003D-7846-B2DE-708B18D74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15A6BF-B4A3-4B5C-B85C-0D4CB6AE15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1D1F3-EE22-4802-8DFA-C4795BD0F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D61E6D-BC40-43C3-A154-0081729E0F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Monoline</Template>
  <TotalTime>0</TotalTime>
  <Words>605</Words>
  <Application>Microsoft Macintosh PowerPoint</Application>
  <PresentationFormat>Grand écran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Tenorite</vt:lpstr>
      <vt:lpstr>Wingdings</vt:lpstr>
      <vt:lpstr>Monoline</vt:lpstr>
      <vt:lpstr>DIRECTA - Deep learnIng  in REal time for CTA </vt:lpstr>
      <vt:lpstr>Présentation PowerPoint</vt:lpstr>
      <vt:lpstr>GAMMALEARN RESULTS on LST-1 simulated data</vt:lpstr>
      <vt:lpstr>GAMMALEARN RESULTS on LST-1 real data</vt:lpstr>
      <vt:lpstr>GAMMALEARN current developments</vt:lpstr>
      <vt:lpstr>The DIRECTA project</vt:lpstr>
      <vt:lpstr>MEET THE TEAM </vt:lpstr>
      <vt:lpstr>OBJECTIVES</vt:lpstr>
      <vt:lpstr>TASKS OVERVIEW</vt:lpstr>
      <vt:lpstr>TASKS OVERVIEW</vt:lpstr>
      <vt:lpstr>DELIVERABLES</vt:lpstr>
      <vt:lpstr>Job Profiles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Vuillaume</dc:creator>
  <cp:lastModifiedBy/>
  <cp:revision>1</cp:revision>
  <cp:lastPrinted>2023-08-29T12:27:56Z</cp:lastPrinted>
  <dcterms:created xsi:type="dcterms:W3CDTF">2023-08-08T14:26:33Z</dcterms:created>
  <dcterms:modified xsi:type="dcterms:W3CDTF">2023-08-31T11:24:11Z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