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</p:sldMasterIdLst>
  <p:sldIdLst>
    <p:sldId id="1929" r:id="rId3"/>
    <p:sldId id="1928" r:id="rId4"/>
    <p:sldId id="60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1"/>
    <p:restoredTop sz="96281"/>
  </p:normalViewPr>
  <p:slideViewPr>
    <p:cSldViewPr snapToGrid="0" snapToObjects="1">
      <p:cViewPr varScale="1">
        <p:scale>
          <a:sx n="109" d="100"/>
          <a:sy n="109" d="100"/>
        </p:scale>
        <p:origin x="19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projectescape.eu/" TargetMode="External"/><Relationship Id="rId7" Type="http://schemas.openxmlformats.org/officeDocument/2006/relationships/hyperlink" Target="https://twitter.com/ESCAPE_EU" TargetMode="External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hyperlink" Target="https://www.linkedin.com/company/projectescape/" TargetMode="Externa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990601" y="6378090"/>
            <a:ext cx="94834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9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12-06-23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Ian Bird - JENA Computing Workshop</a:t>
            </a:r>
          </a:p>
        </p:txBody>
      </p:sp>
    </p:spTree>
    <p:extLst>
      <p:ext uri="{BB962C8B-B14F-4D97-AF65-F5344CB8AC3E}">
        <p14:creationId xmlns:p14="http://schemas.microsoft.com/office/powerpoint/2010/main" val="139298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12-06-23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Ian Bird - JENA Computing Workshop</a:t>
            </a:r>
          </a:p>
        </p:txBody>
      </p:sp>
    </p:spTree>
    <p:extLst>
      <p:ext uri="{BB962C8B-B14F-4D97-AF65-F5344CB8AC3E}">
        <p14:creationId xmlns:p14="http://schemas.microsoft.com/office/powerpoint/2010/main" val="3244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6FD81B6-DA68-114A-B20B-31E3CEC1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02411" y="6392392"/>
            <a:ext cx="1309930" cy="337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12-06-23</a:t>
            </a:r>
            <a:endParaRPr lang="it-IT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2D015A9-2AD7-244C-B4A1-87AA057A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76" y="6392392"/>
            <a:ext cx="981973" cy="3378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DAF8BF3-9D15-8AC2-75DB-445D4D28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558" y="0"/>
            <a:ext cx="10069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E3AA2B-D62C-F2E1-9FB3-3B6628AA2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203" y="1903798"/>
            <a:ext cx="11085383" cy="407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2A77A61-7A8F-A710-DDE1-247AEB16B8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027" y="6392392"/>
            <a:ext cx="432904" cy="32467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353A64-9124-F6B5-66E4-62CD19DC6AD8}"/>
              </a:ext>
            </a:extLst>
          </p:cNvPr>
          <p:cNvSpPr txBox="1"/>
          <p:nvPr userDrawn="1"/>
        </p:nvSpPr>
        <p:spPr>
          <a:xfrm>
            <a:off x="3925957" y="6392392"/>
            <a:ext cx="5426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ESCAPE - The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Science Cluster of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Astronomy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Particle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Physics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ESFRI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Infrastructures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received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funding from the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Union’s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Horizon 2020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innovation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under Grant Agreement no. 824064.</a:t>
            </a:r>
            <a:endParaRPr lang="it-IT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15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6FD81B6-DA68-114A-B20B-31E3CEC1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99821" y="6392392"/>
            <a:ext cx="1312519" cy="337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12-06-23</a:t>
            </a:r>
            <a:endParaRPr lang="it-IT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2D015A9-2AD7-244C-B4A1-87AA057A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1768" y="6392392"/>
            <a:ext cx="981973" cy="3378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C61E61-1AC3-994C-B5EB-49CD1EECE03C}"/>
              </a:ext>
            </a:extLst>
          </p:cNvPr>
          <p:cNvSpPr txBox="1">
            <a:spLocks/>
          </p:cNvSpPr>
          <p:nvPr userDrawn="1"/>
        </p:nvSpPr>
        <p:spPr>
          <a:xfrm>
            <a:off x="3740863" y="188640"/>
            <a:ext cx="8332880" cy="418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Akzidenz-Grotesk BQ" pitchFamily="2" charset="77"/>
                <a:ea typeface="+mj-ea"/>
                <a:cs typeface="+mj-cs"/>
              </a:defRPr>
            </a:lvl1pPr>
          </a:lstStyle>
          <a:p>
            <a:pPr algn="r"/>
            <a:r>
              <a:rPr lang="it-IT" sz="1800" b="0" i="0" dirty="0">
                <a:solidFill>
                  <a:schemeClr val="bg1"/>
                </a:solidFill>
                <a:latin typeface="Akzidenz-Grotesk BQ" pitchFamily="2" charset="77"/>
              </a:rPr>
              <a:t>Title Here</a:t>
            </a:r>
            <a:endParaRPr lang="en-US" sz="1800" b="0" i="0" dirty="0">
              <a:solidFill>
                <a:schemeClr val="bg1"/>
              </a:solidFill>
              <a:latin typeface="Akzidenz-Grotesk BQ" pitchFamily="2" charset="77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52C9722-CD2F-5460-7F63-985EF7B9D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558" y="0"/>
            <a:ext cx="10069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046E36B-7653-58BE-84BF-AE7D0DF8C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203" y="1903798"/>
            <a:ext cx="11085383" cy="407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23811D6-605E-0DDC-80D3-CE1A0499E9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027" y="6392392"/>
            <a:ext cx="432904" cy="32467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C67B98-5D4C-4FE6-5D8B-C7558E1F5CE0}"/>
              </a:ext>
            </a:extLst>
          </p:cNvPr>
          <p:cNvSpPr txBox="1"/>
          <p:nvPr userDrawn="1"/>
        </p:nvSpPr>
        <p:spPr>
          <a:xfrm>
            <a:off x="3925957" y="6392392"/>
            <a:ext cx="5426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ESCAPE - The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Science Cluster of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Astronomy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Particle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Physics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ESFRI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Infrastructures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received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funding from the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Union’s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Horizon 2020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innovation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under Grant Agreement no. 824064.</a:t>
            </a:r>
            <a:endParaRPr lang="it-IT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87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633320" y="160200"/>
            <a:ext cx="9720000" cy="1032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358640"/>
            <a:ext cx="10515240" cy="481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9353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102777B-9037-D988-3EE8-F9C178E76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017" y="1546846"/>
            <a:ext cx="8631300" cy="2375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3A0DD78-5233-64B4-7C82-DFA9E070E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4017" y="4225786"/>
            <a:ext cx="8631300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F69A914-BA36-671C-C01D-0BCBD35D77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896" y="6302237"/>
            <a:ext cx="432904" cy="32467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29BC890-FDBA-17C4-A081-0FBF54C32CF7}"/>
              </a:ext>
            </a:extLst>
          </p:cNvPr>
          <p:cNvSpPr txBox="1"/>
          <p:nvPr userDrawn="1"/>
        </p:nvSpPr>
        <p:spPr>
          <a:xfrm>
            <a:off x="844826" y="6302237"/>
            <a:ext cx="5426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ESCAPE - The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Science Cluster of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Astronomy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Particle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Physics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ESFRI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Infrastructures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received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funding from the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Union’s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Horizon 2020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innovation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under Grant Agreement no. 824064.</a:t>
            </a:r>
            <a:endParaRPr lang="it-IT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68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6FD81B6-DA68-114A-B20B-31E3CEC1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CAAE91-AD50-3142-95A3-D1DA430F14DC}" type="datetime1">
              <a:rPr lang="it-IT" smtClean="0"/>
              <a:t>30/08/23</a:t>
            </a:fld>
            <a:endParaRPr lang="it-IT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2D015A9-2AD7-244C-B4A1-87AA057A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76" y="6392392"/>
            <a:ext cx="981973" cy="3378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DAF8BF3-9D15-8AC2-75DB-445D4D28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558" y="0"/>
            <a:ext cx="10069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E3AA2B-D62C-F2E1-9FB3-3B6628AA2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203" y="1903798"/>
            <a:ext cx="11085383" cy="407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2A77A61-7A8F-A710-DDE1-247AEB16B8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027" y="6392392"/>
            <a:ext cx="432904" cy="32467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353A64-9124-F6B5-66E4-62CD19DC6AD8}"/>
              </a:ext>
            </a:extLst>
          </p:cNvPr>
          <p:cNvSpPr txBox="1"/>
          <p:nvPr userDrawn="1"/>
        </p:nvSpPr>
        <p:spPr>
          <a:xfrm>
            <a:off x="3925957" y="6392392"/>
            <a:ext cx="5426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ESCAPE - The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Science Cluster of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Astronomy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Particle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Physics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ESFRI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Infrastructures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received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funding from the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Union’s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Horizon 2020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innovation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under Grant Agreement no. 824064.</a:t>
            </a:r>
            <a:endParaRPr lang="it-IT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80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6FD81B6-DA68-114A-B20B-31E3CEC1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32AD14-A39A-854A-B341-6BFF3DBF3CAC}" type="datetime1">
              <a:rPr lang="it-IT" smtClean="0"/>
              <a:t>30/08/23</a:t>
            </a:fld>
            <a:endParaRPr lang="it-IT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2D015A9-2AD7-244C-B4A1-87AA057A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1768" y="6392392"/>
            <a:ext cx="981973" cy="3378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C61E61-1AC3-994C-B5EB-49CD1EECE03C}"/>
              </a:ext>
            </a:extLst>
          </p:cNvPr>
          <p:cNvSpPr txBox="1">
            <a:spLocks/>
          </p:cNvSpPr>
          <p:nvPr userDrawn="1"/>
        </p:nvSpPr>
        <p:spPr>
          <a:xfrm>
            <a:off x="3740863" y="188640"/>
            <a:ext cx="8332880" cy="418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Akzidenz-Grotesk BQ" pitchFamily="2" charset="77"/>
                <a:ea typeface="+mj-ea"/>
                <a:cs typeface="+mj-cs"/>
              </a:defRPr>
            </a:lvl1pPr>
          </a:lstStyle>
          <a:p>
            <a:pPr algn="r"/>
            <a:r>
              <a:rPr lang="it-IT" sz="1800" b="0" i="0" dirty="0">
                <a:solidFill>
                  <a:schemeClr val="bg1"/>
                </a:solidFill>
                <a:latin typeface="Akzidenz-Grotesk BQ" pitchFamily="2" charset="77"/>
              </a:rPr>
              <a:t>Title Here</a:t>
            </a:r>
            <a:endParaRPr lang="en-US" sz="1800" b="0" i="0" dirty="0">
              <a:solidFill>
                <a:schemeClr val="bg1"/>
              </a:solidFill>
              <a:latin typeface="Akzidenz-Grotesk BQ" pitchFamily="2" charset="77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52C9722-CD2F-5460-7F63-985EF7B9D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558" y="0"/>
            <a:ext cx="10069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046E36B-7653-58BE-84BF-AE7D0DF8C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203" y="1903798"/>
            <a:ext cx="11085383" cy="407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23811D6-605E-0DDC-80D3-CE1A0499E9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027" y="6392392"/>
            <a:ext cx="432904" cy="32467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C67B98-5D4C-4FE6-5D8B-C7558E1F5CE0}"/>
              </a:ext>
            </a:extLst>
          </p:cNvPr>
          <p:cNvSpPr txBox="1"/>
          <p:nvPr userDrawn="1"/>
        </p:nvSpPr>
        <p:spPr>
          <a:xfrm>
            <a:off x="3925957" y="6392392"/>
            <a:ext cx="5426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ESCAPE - The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Science Cluster of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Astronomy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Particle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Physics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ESFRI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Infrastructures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received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funding from the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Union’s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Horizon 2020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innovation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under Grant Agreement no. 824064.</a:t>
            </a:r>
            <a:endParaRPr lang="it-IT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FC61E61-1AC3-994C-B5EB-49CD1EECE03C}"/>
              </a:ext>
            </a:extLst>
          </p:cNvPr>
          <p:cNvSpPr txBox="1">
            <a:spLocks/>
          </p:cNvSpPr>
          <p:nvPr userDrawn="1"/>
        </p:nvSpPr>
        <p:spPr>
          <a:xfrm>
            <a:off x="3740863" y="188640"/>
            <a:ext cx="8332880" cy="418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Akzidenz-Grotesk BQ" pitchFamily="2" charset="77"/>
                <a:ea typeface="+mj-ea"/>
                <a:cs typeface="+mj-cs"/>
              </a:defRPr>
            </a:lvl1pPr>
          </a:lstStyle>
          <a:p>
            <a:pPr algn="r"/>
            <a:r>
              <a:rPr lang="it-IT" sz="1800" b="0" i="0" dirty="0">
                <a:solidFill>
                  <a:schemeClr val="bg1"/>
                </a:solidFill>
                <a:latin typeface="Akzidenz-Grotesk BQ" pitchFamily="2" charset="77"/>
              </a:rPr>
              <a:t>Title Here</a:t>
            </a:r>
            <a:endParaRPr lang="en-US" sz="1800" b="0" i="0" dirty="0">
              <a:solidFill>
                <a:schemeClr val="bg1"/>
              </a:solidFill>
              <a:latin typeface="Akzidenz-Grotesk BQ" pitchFamily="2" charset="77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3A45D85-78FF-138D-1C33-CC7DD955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558" y="0"/>
            <a:ext cx="10069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3577AB8-D9BF-79B7-E1BB-979E55F8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EDCDC3-25EE-BE46-AC08-86028A4F2311}" type="datetime1">
              <a:rPr lang="it-IT" smtClean="0"/>
              <a:t>30/08/23</a:t>
            </a:fld>
            <a:endParaRPr lang="it-IT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D58B1A9-C6B1-9D0A-DF7C-6B5CD7C6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1768" y="6392392"/>
            <a:ext cx="981973" cy="3378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389B99A-C471-F34E-35E0-271CBCEFC1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027" y="6392392"/>
            <a:ext cx="432904" cy="32467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7B406C-C0B7-A160-4F0E-2EC077C2FCA1}"/>
              </a:ext>
            </a:extLst>
          </p:cNvPr>
          <p:cNvSpPr txBox="1"/>
          <p:nvPr userDrawn="1"/>
        </p:nvSpPr>
        <p:spPr>
          <a:xfrm>
            <a:off x="3925957" y="6392392"/>
            <a:ext cx="5426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ESCAPE - The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Science Cluster of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Astronomy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Particle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Physics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ESFRI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Infrastructures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received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funding from the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Union’s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Horizon 2020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innovation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under Grant Agreement no. 824064.</a:t>
            </a:r>
            <a:endParaRPr lang="it-IT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70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E990A91-401C-5553-98D3-8EB1CB88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476" y="3071018"/>
            <a:ext cx="10069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274B401-D738-C446-A481-C2BCA4E44F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7D8953-4F4B-4C47-B689-1894E46BB86F}" type="datetime1">
              <a:rPr lang="it-IT" smtClean="0"/>
              <a:t>30/08/23</a:t>
            </a:fld>
            <a:endParaRPr lang="it-IT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A370FB9-7947-EAE2-00D9-705D20725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1768" y="6392392"/>
            <a:ext cx="981973" cy="3378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2A25D9A-0EFB-E6A3-6484-EF8F51E70F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4027" y="6392392"/>
            <a:ext cx="432904" cy="32467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D74A8BA-B393-4273-2E34-637A73D93042}"/>
              </a:ext>
            </a:extLst>
          </p:cNvPr>
          <p:cNvSpPr txBox="1"/>
          <p:nvPr userDrawn="1"/>
        </p:nvSpPr>
        <p:spPr>
          <a:xfrm>
            <a:off x="3925957" y="6392392"/>
            <a:ext cx="5426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ESCAPE - The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Science Cluster of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Astronomy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Particle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Physics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ESFRI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Infrastructures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received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funding from the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Union’s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Horizon 2020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innovation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under Grant Agreement no. 824064.</a:t>
            </a:r>
            <a:endParaRPr lang="it-IT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4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44C9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Font typeface="Wingdings" pitchFamily="2" charset="2"/>
              <a:buChar char="q"/>
              <a:defRPr>
                <a:solidFill>
                  <a:srgbClr val="044C9F"/>
                </a:solidFill>
              </a:defRPr>
            </a:lvl1pPr>
          </a:lstStyle>
          <a:p>
            <a:pPr lvl="0"/>
            <a:r>
              <a:rPr lang="en-US" dirty="0"/>
              <a:t>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12-06-23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Ian Bird - JENA Computing Workshop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5888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B146C0-8E19-B5D7-5C0A-317F4860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ECB076-05B0-BA42-B610-86994D31C585}" type="datetime1">
              <a:rPr lang="it-IT" smtClean="0"/>
              <a:t>30/08/23</a:t>
            </a:fld>
            <a:endParaRPr lang="it-I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ABFFD2B-3453-662E-AA31-BB4028FF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1768" y="6392392"/>
            <a:ext cx="981973" cy="3378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FDE270C-B049-6630-BCAF-77ABF5858A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027" y="6392392"/>
            <a:ext cx="432904" cy="32467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4F273BB-FD37-79D8-5776-C4A636570E78}"/>
              </a:ext>
            </a:extLst>
          </p:cNvPr>
          <p:cNvSpPr txBox="1"/>
          <p:nvPr userDrawn="1"/>
        </p:nvSpPr>
        <p:spPr>
          <a:xfrm>
            <a:off x="3925957" y="6392392"/>
            <a:ext cx="5426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ESCAPE - The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Science Cluster of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Astronomy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Particle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Physics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ESFRI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Infrastructures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received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funding from the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Union’s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Horizon 2020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innovation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under Grant Agreement no. 824064.</a:t>
            </a:r>
            <a:endParaRPr lang="it-IT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89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A5B6858-CC58-6942-8196-19807DFEA0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62539"/>
            <a:ext cx="5098774" cy="378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rgbClr val="323F24"/>
                </a:solidFill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F7F928-25B3-CA40-8763-7CAAF6E01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02410" y="1762539"/>
            <a:ext cx="5240327" cy="378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rgbClr val="323F24"/>
                </a:solidFill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C61E61-1AC3-994C-B5EB-49CD1EECE03C}"/>
              </a:ext>
            </a:extLst>
          </p:cNvPr>
          <p:cNvSpPr txBox="1">
            <a:spLocks/>
          </p:cNvSpPr>
          <p:nvPr userDrawn="1"/>
        </p:nvSpPr>
        <p:spPr>
          <a:xfrm>
            <a:off x="3740863" y="188640"/>
            <a:ext cx="8332880" cy="418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Akzidenz-Grotesk BQ" pitchFamily="2" charset="77"/>
                <a:ea typeface="+mj-ea"/>
                <a:cs typeface="+mj-cs"/>
              </a:defRPr>
            </a:lvl1pPr>
          </a:lstStyle>
          <a:p>
            <a:pPr algn="r"/>
            <a:r>
              <a:rPr lang="it-IT" sz="1800" b="0" i="0" dirty="0">
                <a:solidFill>
                  <a:schemeClr val="bg1"/>
                </a:solidFill>
                <a:latin typeface="Akzidenz-Grotesk BQ" pitchFamily="2" charset="77"/>
              </a:rPr>
              <a:t>Title Here</a:t>
            </a:r>
            <a:endParaRPr lang="en-US" sz="1800" b="0" i="0" dirty="0">
              <a:solidFill>
                <a:schemeClr val="bg1"/>
              </a:solidFill>
              <a:latin typeface="Akzidenz-Grotesk BQ" pitchFamily="2" charset="77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8535BA5-EC5A-D6AF-53F5-C484BE48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558" y="0"/>
            <a:ext cx="10069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21AC948-E48B-18C6-5197-BFB01AEE12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0563A-E7D3-334C-BB19-8F031D22DAC6}" type="datetime1">
              <a:rPr lang="it-IT" smtClean="0"/>
              <a:t>30/08/23</a:t>
            </a:fld>
            <a:endParaRPr lang="it-IT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958AAF7-040D-AC87-0DDC-342CB739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1768" y="6392392"/>
            <a:ext cx="981973" cy="3378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728B58A-9786-A01B-1093-5FAE9EA481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027" y="6392392"/>
            <a:ext cx="432904" cy="32467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C90230B-633A-1149-0B3B-B1BD12F1E548}"/>
              </a:ext>
            </a:extLst>
          </p:cNvPr>
          <p:cNvSpPr txBox="1"/>
          <p:nvPr userDrawn="1"/>
        </p:nvSpPr>
        <p:spPr>
          <a:xfrm>
            <a:off x="3925957" y="6392392"/>
            <a:ext cx="5426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ESCAPE - The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Science Cluster of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Astronomy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Particle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Physics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ESFRI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Infrastructures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received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funding from the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Union’s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Horizon 2020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innovation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it-IT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under Grant Agreement no. 824064.</a:t>
            </a:r>
            <a:endParaRPr lang="it-IT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45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8C8DAB5-C62A-8A6D-E217-C607A332A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476" y="3071018"/>
            <a:ext cx="10069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THANKS!</a:t>
            </a:r>
            <a:endParaRPr lang="en-US" dirty="0"/>
          </a:p>
        </p:txBody>
      </p:sp>
      <p:pic>
        <p:nvPicPr>
          <p:cNvPr id="7" name="Immagine 6">
            <a:hlinkClick r:id="rId3"/>
            <a:extLst>
              <a:ext uri="{FF2B5EF4-FFF2-40B4-BE49-F238E27FC236}">
                <a16:creationId xmlns:a16="http://schemas.microsoft.com/office/drawing/2014/main" id="{7FFFF345-651B-39A9-FCDC-CFFE71A42B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7627" y="6404665"/>
            <a:ext cx="2590800" cy="330200"/>
          </a:xfrm>
          <a:prstGeom prst="rect">
            <a:avLst/>
          </a:prstGeom>
        </p:spPr>
      </p:pic>
      <p:pic>
        <p:nvPicPr>
          <p:cNvPr id="9" name="Immagine 8">
            <a:hlinkClick r:id="rId5"/>
            <a:extLst>
              <a:ext uri="{FF2B5EF4-FFF2-40B4-BE49-F238E27FC236}">
                <a16:creationId xmlns:a16="http://schemas.microsoft.com/office/drawing/2014/main" id="{03E62B1B-1F45-2B70-3F12-44DAFA3B367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70573" y="6411015"/>
            <a:ext cx="3733800" cy="317500"/>
          </a:xfrm>
          <a:prstGeom prst="rect">
            <a:avLst/>
          </a:prstGeom>
        </p:spPr>
      </p:pic>
      <p:pic>
        <p:nvPicPr>
          <p:cNvPr id="11" name="Immagine 10">
            <a:hlinkClick r:id="rId7"/>
            <a:extLst>
              <a:ext uri="{FF2B5EF4-FFF2-40B4-BE49-F238E27FC236}">
                <a16:creationId xmlns:a16="http://schemas.microsoft.com/office/drawing/2014/main" id="{3C8796AB-9E83-EBFD-CEE6-976E1F8198D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98950" y="6499363"/>
            <a:ext cx="24511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66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990601" y="6378090"/>
            <a:ext cx="94834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3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12-06-23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Ian Bird - JENA Computing Workshop</a:t>
            </a:r>
          </a:p>
        </p:txBody>
      </p:sp>
    </p:spTree>
    <p:extLst>
      <p:ext uri="{BB962C8B-B14F-4D97-AF65-F5344CB8AC3E}">
        <p14:creationId xmlns:p14="http://schemas.microsoft.com/office/powerpoint/2010/main" val="310597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12-06-23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Ian Bird - JENA Computing Workshop</a:t>
            </a:r>
          </a:p>
        </p:txBody>
      </p:sp>
    </p:spTree>
    <p:extLst>
      <p:ext uri="{BB962C8B-B14F-4D97-AF65-F5344CB8AC3E}">
        <p14:creationId xmlns:p14="http://schemas.microsoft.com/office/powerpoint/2010/main" val="338208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12-06-23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Ian Bird - JENA Computing Workshop</a:t>
            </a:r>
          </a:p>
        </p:txBody>
      </p:sp>
    </p:spTree>
    <p:extLst>
      <p:ext uri="{BB962C8B-B14F-4D97-AF65-F5344CB8AC3E}">
        <p14:creationId xmlns:p14="http://schemas.microsoft.com/office/powerpoint/2010/main" val="60988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12-06-23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Ian Bird - JENA Computing Workshop</a:t>
            </a:r>
          </a:p>
        </p:txBody>
      </p:sp>
    </p:spTree>
    <p:extLst>
      <p:ext uri="{BB962C8B-B14F-4D97-AF65-F5344CB8AC3E}">
        <p14:creationId xmlns:p14="http://schemas.microsoft.com/office/powerpoint/2010/main" val="195829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12-06-23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Ian Bird - JENA Computing Workshop</a:t>
            </a:r>
          </a:p>
        </p:txBody>
      </p:sp>
    </p:spTree>
    <p:extLst>
      <p:ext uri="{BB962C8B-B14F-4D97-AF65-F5344CB8AC3E}">
        <p14:creationId xmlns:p14="http://schemas.microsoft.com/office/powerpoint/2010/main" val="256584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12-06-23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Ian Bird - JENA Computing Workshop</a:t>
            </a:r>
          </a:p>
        </p:txBody>
      </p:sp>
    </p:spTree>
    <p:extLst>
      <p:ext uri="{BB962C8B-B14F-4D97-AF65-F5344CB8AC3E}">
        <p14:creationId xmlns:p14="http://schemas.microsoft.com/office/powerpoint/2010/main" val="198848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12-06-23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Ian Bird - JENA Computing Workshop</a:t>
            </a:r>
          </a:p>
        </p:txBody>
      </p:sp>
    </p:spTree>
    <p:extLst>
      <p:ext uri="{BB962C8B-B14F-4D97-AF65-F5344CB8AC3E}">
        <p14:creationId xmlns:p14="http://schemas.microsoft.com/office/powerpoint/2010/main" val="319265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 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12-06-23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Ian Bird - JENA Computing Workshop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6829494" y="6364235"/>
            <a:ext cx="37163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77" y="6425157"/>
            <a:ext cx="608780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267336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44C9F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q"/>
        <a:defRPr sz="2800" kern="1200">
          <a:solidFill>
            <a:srgbClr val="044C9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558" y="0"/>
            <a:ext cx="10069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203" y="1903798"/>
            <a:ext cx="11085383" cy="407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16137" y="6477264"/>
            <a:ext cx="988450" cy="318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1B19144-8E75-194A-858E-64FC43EC01A1}" type="datetime1">
              <a:rPr lang="it-IT" smtClean="0"/>
              <a:t>30/08/23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4672" y="6476234"/>
            <a:ext cx="7777373" cy="297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3616" y="6476232"/>
            <a:ext cx="1051176" cy="297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73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44C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12"/>
        </a:buBlip>
        <a:defRPr sz="2800" kern="1200">
          <a:solidFill>
            <a:srgbClr val="323F2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2400" kern="1200">
          <a:solidFill>
            <a:srgbClr val="323F2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2000" kern="1200">
          <a:solidFill>
            <a:srgbClr val="323F2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1800" kern="1200">
          <a:solidFill>
            <a:srgbClr val="323F2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1800" kern="1200">
          <a:solidFill>
            <a:srgbClr val="323F2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C07821-2D48-C948-A64D-459AC2A80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B076-05B0-BA42-B610-86994D31C585}" type="datetime1">
              <a:rPr lang="it-IT" smtClean="0"/>
              <a:t>30/08/23</a:t>
            </a:fld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1E7C59-981B-094B-8A3C-1C224806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3BAB91-D338-5049-9319-19B509338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1684" cy="69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8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7EFD-DD65-9244-8D30-CD2F3BBBF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 Platforms &amp; VRE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12007-65A0-E54A-BFC3-D0F7B584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12-06-23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03B5B-84E7-B14F-AE9A-98869808E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Ian Bird - JENA Computing Workshop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A4811-D913-3C45-8BEA-D4C6B2CC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5B12F-D02A-B845-865F-37AC5B2323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722B0E-410F-F942-BE25-A1112F2BA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72" y="3681059"/>
            <a:ext cx="6680200" cy="2768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60D1CF-D0CE-2642-8BB7-F33A7ABF5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907" y="1635327"/>
            <a:ext cx="5224093" cy="409146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D12D1BF-A681-A54E-A84E-A5D354A2D536}"/>
              </a:ext>
            </a:extLst>
          </p:cNvPr>
          <p:cNvSpPr txBox="1"/>
          <p:nvPr/>
        </p:nvSpPr>
        <p:spPr>
          <a:xfrm>
            <a:off x="7810222" y="937442"/>
            <a:ext cx="3974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ESCAPE 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Virtual Research Environment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24400B-9C2C-614F-A735-321F45EAF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91" y="937442"/>
            <a:ext cx="67818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2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2ACBA41-A73B-DF40-9B38-B206CE35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175DA-277F-B548-B500-1BF71FE2309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3">
            <a:extLst>
              <a:ext uri="{FF2B5EF4-FFF2-40B4-BE49-F238E27FC236}">
                <a16:creationId xmlns:a16="http://schemas.microsoft.com/office/drawing/2014/main" id="{BBC510F9-2D73-3B4E-A36F-0EB6D6662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629" y="4391928"/>
            <a:ext cx="765531" cy="382765"/>
          </a:xfrm>
          <a:prstGeom prst="rect">
            <a:avLst/>
          </a:prstGeom>
        </p:spPr>
      </p:pic>
      <p:pic>
        <p:nvPicPr>
          <p:cNvPr id="5" name="Picture 42">
            <a:extLst>
              <a:ext uri="{FF2B5EF4-FFF2-40B4-BE49-F238E27FC236}">
                <a16:creationId xmlns:a16="http://schemas.microsoft.com/office/drawing/2014/main" id="{D60E0CD9-03FA-0747-9370-34FEB96F0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750" y="4411568"/>
            <a:ext cx="822949" cy="411475"/>
          </a:xfrm>
          <a:prstGeom prst="rect">
            <a:avLst/>
          </a:prstGeom>
        </p:spPr>
      </p:pic>
      <p:pic>
        <p:nvPicPr>
          <p:cNvPr id="6" name="Picture 41">
            <a:extLst>
              <a:ext uri="{FF2B5EF4-FFF2-40B4-BE49-F238E27FC236}">
                <a16:creationId xmlns:a16="http://schemas.microsoft.com/office/drawing/2014/main" id="{162A6B19-DF59-0D4B-A705-8F31F9039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8187" y="4931609"/>
            <a:ext cx="805375" cy="40268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7E7ADFA-2CED-4841-93C3-43F6324DA9F3}"/>
              </a:ext>
            </a:extLst>
          </p:cNvPr>
          <p:cNvSpPr txBox="1">
            <a:spLocks/>
          </p:cNvSpPr>
          <p:nvPr/>
        </p:nvSpPr>
        <p:spPr>
          <a:xfrm>
            <a:off x="2480520" y="39171"/>
            <a:ext cx="9517267" cy="814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44C9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44C9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VRE: ESCAPE service composability and EOSC integration</a:t>
            </a:r>
          </a:p>
        </p:txBody>
      </p:sp>
      <p:grpSp>
        <p:nvGrpSpPr>
          <p:cNvPr id="8" name="Group 29">
            <a:extLst>
              <a:ext uri="{FF2B5EF4-FFF2-40B4-BE49-F238E27FC236}">
                <a16:creationId xmlns:a16="http://schemas.microsoft.com/office/drawing/2014/main" id="{258BBDF6-915F-884D-8736-6EC30D63EE7D}"/>
              </a:ext>
            </a:extLst>
          </p:cNvPr>
          <p:cNvGrpSpPr/>
          <p:nvPr/>
        </p:nvGrpSpPr>
        <p:grpSpPr>
          <a:xfrm>
            <a:off x="5104523" y="1022347"/>
            <a:ext cx="6273504" cy="4536120"/>
            <a:chOff x="5918496" y="1004566"/>
            <a:chExt cx="6273504" cy="4536120"/>
          </a:xfrm>
        </p:grpSpPr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DE19D1FC-BC7A-CC48-9F7B-9AE9AB931479}"/>
                </a:ext>
              </a:extLst>
            </p:cNvPr>
            <p:cNvSpPr/>
            <p:nvPr/>
          </p:nvSpPr>
          <p:spPr>
            <a:xfrm>
              <a:off x="6224953" y="2719754"/>
              <a:ext cx="1430215" cy="10433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ESCAPE Data Lake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(Federated storage)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06F46317-9114-6B40-899D-C0EA01C8D3D1}"/>
                </a:ext>
              </a:extLst>
            </p:cNvPr>
            <p:cNvSpPr/>
            <p:nvPr/>
          </p:nvSpPr>
          <p:spPr>
            <a:xfrm>
              <a:off x="8276492" y="1910862"/>
              <a:ext cx="1432773" cy="3668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ESCAPE AAI</a:t>
              </a:r>
            </a:p>
          </p:txBody>
        </p:sp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id="{6C7E7717-A507-3D41-A590-F8FE81DB100D}"/>
                </a:ext>
              </a:extLst>
            </p:cNvPr>
            <p:cNvSpPr/>
            <p:nvPr/>
          </p:nvSpPr>
          <p:spPr>
            <a:xfrm>
              <a:off x="8160114" y="2719754"/>
              <a:ext cx="1748657" cy="10433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Virtual Research Environment (VRE)</a:t>
              </a:r>
            </a:p>
          </p:txBody>
        </p:sp>
        <p:sp>
          <p:nvSpPr>
            <p:cNvPr id="12" name="Can 7">
              <a:extLst>
                <a:ext uri="{FF2B5EF4-FFF2-40B4-BE49-F238E27FC236}">
                  <a16:creationId xmlns:a16="http://schemas.microsoft.com/office/drawing/2014/main" id="{2BD019E1-2D94-A84E-9FCD-8016A67BB82D}"/>
                </a:ext>
              </a:extLst>
            </p:cNvPr>
            <p:cNvSpPr/>
            <p:nvPr/>
          </p:nvSpPr>
          <p:spPr>
            <a:xfrm>
              <a:off x="8395428" y="4438995"/>
              <a:ext cx="1147157" cy="94765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Software Repository</a:t>
              </a:r>
            </a:p>
          </p:txBody>
        </p:sp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9EE93B13-15F9-0540-847C-59AB8A676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6492" y="1004566"/>
              <a:ext cx="1219813" cy="460818"/>
            </a:xfrm>
            <a:prstGeom prst="rect">
              <a:avLst/>
            </a:prstGeom>
          </p:spPr>
        </p:pic>
        <p:pic>
          <p:nvPicPr>
            <p:cNvPr id="14" name="Picture 11">
              <a:extLst>
                <a:ext uri="{FF2B5EF4-FFF2-40B4-BE49-F238E27FC236}">
                  <a16:creationId xmlns:a16="http://schemas.microsoft.com/office/drawing/2014/main" id="{A7AE9B5D-8B2D-144C-97DE-E16D6199B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12725" y="2546106"/>
              <a:ext cx="1679275" cy="1390650"/>
            </a:xfrm>
            <a:prstGeom prst="rect">
              <a:avLst/>
            </a:prstGeom>
          </p:spPr>
        </p:pic>
        <p:cxnSp>
          <p:nvCxnSpPr>
            <p:cNvPr id="15" name="Straight Arrow Connector 13">
              <a:extLst>
                <a:ext uri="{FF2B5EF4-FFF2-40B4-BE49-F238E27FC236}">
                  <a16:creationId xmlns:a16="http://schemas.microsoft.com/office/drawing/2014/main" id="{7765F584-DF42-724E-8A7D-6EE43C63D73C}"/>
                </a:ext>
              </a:extLst>
            </p:cNvPr>
            <p:cNvCxnSpPr>
              <a:cxnSpLocks/>
            </p:cNvCxnSpPr>
            <p:nvPr/>
          </p:nvCxnSpPr>
          <p:spPr>
            <a:xfrm>
              <a:off x="10140462" y="3212124"/>
              <a:ext cx="501217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4">
              <a:extLst>
                <a:ext uri="{FF2B5EF4-FFF2-40B4-BE49-F238E27FC236}">
                  <a16:creationId xmlns:a16="http://schemas.microsoft.com/office/drawing/2014/main" id="{E39E1F6E-2377-1C4D-BDCD-F303E1E94A41}"/>
                </a:ext>
              </a:extLst>
            </p:cNvPr>
            <p:cNvCxnSpPr>
              <a:cxnSpLocks/>
            </p:cNvCxnSpPr>
            <p:nvPr/>
          </p:nvCxnSpPr>
          <p:spPr>
            <a:xfrm>
              <a:off x="7658897" y="3241431"/>
              <a:ext cx="501217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5">
              <a:extLst>
                <a:ext uri="{FF2B5EF4-FFF2-40B4-BE49-F238E27FC236}">
                  <a16:creationId xmlns:a16="http://schemas.microsoft.com/office/drawing/2014/main" id="{56CA8014-7F51-B047-AEC1-9A0FD846C719}"/>
                </a:ext>
              </a:extLst>
            </p:cNvPr>
            <p:cNvCxnSpPr>
              <a:cxnSpLocks/>
            </p:cNvCxnSpPr>
            <p:nvPr/>
          </p:nvCxnSpPr>
          <p:spPr>
            <a:xfrm>
              <a:off x="8934142" y="1465384"/>
              <a:ext cx="0" cy="345831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F7501D3-4BC0-C74B-8FD7-56B0F8D58D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69006" y="3936756"/>
              <a:ext cx="0" cy="427893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9">
              <a:extLst>
                <a:ext uri="{FF2B5EF4-FFF2-40B4-BE49-F238E27FC236}">
                  <a16:creationId xmlns:a16="http://schemas.microsoft.com/office/drawing/2014/main" id="{A21FD609-614E-CD4F-BE3A-9E10253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8984457" y="2277687"/>
              <a:ext cx="0" cy="32238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2">
              <a:extLst>
                <a:ext uri="{FF2B5EF4-FFF2-40B4-BE49-F238E27FC236}">
                  <a16:creationId xmlns:a16="http://schemas.microsoft.com/office/drawing/2014/main" id="{39F20850-A38B-5240-81B8-C3D1A9420075}"/>
                </a:ext>
              </a:extLst>
            </p:cNvPr>
            <p:cNvSpPr txBox="1"/>
            <p:nvPr/>
          </p:nvSpPr>
          <p:spPr>
            <a:xfrm>
              <a:off x="9434815" y="2218183"/>
              <a:ext cx="18822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AAI Federated with EOSC</a:t>
              </a:r>
            </a:p>
          </p:txBody>
        </p:sp>
        <p:sp>
          <p:nvSpPr>
            <p:cNvPr id="21" name="Cloud 23">
              <a:extLst>
                <a:ext uri="{FF2B5EF4-FFF2-40B4-BE49-F238E27FC236}">
                  <a16:creationId xmlns:a16="http://schemas.microsoft.com/office/drawing/2014/main" id="{76CD3FDB-5F63-0145-9501-29EA151EFB56}"/>
                </a:ext>
              </a:extLst>
            </p:cNvPr>
            <p:cNvSpPr/>
            <p:nvPr/>
          </p:nvSpPr>
          <p:spPr>
            <a:xfrm>
              <a:off x="9422374" y="3551108"/>
              <a:ext cx="890954" cy="621323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B57DE959-6708-8048-90E2-38989AC6A206}"/>
                </a:ext>
              </a:extLst>
            </p:cNvPr>
            <p:cNvSpPr txBox="1"/>
            <p:nvPr/>
          </p:nvSpPr>
          <p:spPr>
            <a:xfrm>
              <a:off x="9571601" y="3987636"/>
              <a:ext cx="23038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Cloud computing 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using EOSC Exchange provisioned compute, &amp; HPC</a:t>
              </a:r>
            </a:p>
          </p:txBody>
        </p:sp>
        <p:sp>
          <p:nvSpPr>
            <p:cNvPr id="23" name="TextBox 25">
              <a:extLst>
                <a:ext uri="{FF2B5EF4-FFF2-40B4-BE49-F238E27FC236}">
                  <a16:creationId xmlns:a16="http://schemas.microsoft.com/office/drawing/2014/main" id="{2F180857-4840-0F4A-B1D6-A2AE2998E92E}"/>
                </a:ext>
              </a:extLst>
            </p:cNvPr>
            <p:cNvSpPr txBox="1"/>
            <p:nvPr/>
          </p:nvSpPr>
          <p:spPr>
            <a:xfrm>
              <a:off x="9485361" y="5079021"/>
              <a:ext cx="24152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Archive of reusable pipelines: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Onboarded to EOSC marketplace</a:t>
              </a:r>
            </a:p>
          </p:txBody>
        </p:sp>
        <p:sp>
          <p:nvSpPr>
            <p:cNvPr id="24" name="TextBox 26">
              <a:extLst>
                <a:ext uri="{FF2B5EF4-FFF2-40B4-BE49-F238E27FC236}">
                  <a16:creationId xmlns:a16="http://schemas.microsoft.com/office/drawing/2014/main" id="{645E3A87-D97C-AB44-8817-4ED18B3F51B2}"/>
                </a:ext>
              </a:extLst>
            </p:cNvPr>
            <p:cNvSpPr txBox="1"/>
            <p:nvPr/>
          </p:nvSpPr>
          <p:spPr>
            <a:xfrm>
              <a:off x="5918496" y="3763108"/>
              <a:ext cx="21155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Hosts/ingests open data sources into a common store;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Includes EOSC Exchange provisioned storage</a:t>
              </a:r>
            </a:p>
          </p:txBody>
        </p:sp>
      </p:grpSp>
      <p:pic>
        <p:nvPicPr>
          <p:cNvPr id="25" name="Picture 28">
            <a:extLst>
              <a:ext uri="{FF2B5EF4-FFF2-40B4-BE49-F238E27FC236}">
                <a16:creationId xmlns:a16="http://schemas.microsoft.com/office/drawing/2014/main" id="{A5CD8734-064E-9C46-8F4B-0005729DDB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09" y="3317847"/>
            <a:ext cx="2338635" cy="2647663"/>
          </a:xfrm>
          <a:prstGeom prst="rect">
            <a:avLst/>
          </a:prstGeom>
          <a:noFill/>
        </p:spPr>
      </p:pic>
      <p:sp>
        <p:nvSpPr>
          <p:cNvPr id="26" name="TextBox 31">
            <a:extLst>
              <a:ext uri="{FF2B5EF4-FFF2-40B4-BE49-F238E27FC236}">
                <a16:creationId xmlns:a16="http://schemas.microsoft.com/office/drawing/2014/main" id="{D55ADC5D-9217-D84F-9955-36C60DFA5DE0}"/>
              </a:ext>
            </a:extLst>
          </p:cNvPr>
          <p:cNvSpPr txBox="1"/>
          <p:nvPr/>
        </p:nvSpPr>
        <p:spPr>
          <a:xfrm>
            <a:off x="11337876" y="2588994"/>
            <a:ext cx="854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Publish results to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Zenodo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27" name="Straight Arrow Connector 32">
            <a:extLst>
              <a:ext uri="{FF2B5EF4-FFF2-40B4-BE49-F238E27FC236}">
                <a16:creationId xmlns:a16="http://schemas.microsoft.com/office/drawing/2014/main" id="{190AED63-FB41-9748-A5F2-3BE73F19CF04}"/>
              </a:ext>
            </a:extLst>
          </p:cNvPr>
          <p:cNvCxnSpPr>
            <a:cxnSpLocks/>
          </p:cNvCxnSpPr>
          <p:nvPr/>
        </p:nvCxnSpPr>
        <p:spPr>
          <a:xfrm>
            <a:off x="11232495" y="3340527"/>
            <a:ext cx="291067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5">
            <a:extLst>
              <a:ext uri="{FF2B5EF4-FFF2-40B4-BE49-F238E27FC236}">
                <a16:creationId xmlns:a16="http://schemas.microsoft.com/office/drawing/2014/main" id="{80A1EFDE-F5A7-EE4D-8990-2AE400303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209" y="3250698"/>
            <a:ext cx="707643" cy="25348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D8F387A-21CC-7B42-91E1-FECCB780E635}"/>
              </a:ext>
            </a:extLst>
          </p:cNvPr>
          <p:cNvSpPr/>
          <p:nvPr/>
        </p:nvSpPr>
        <p:spPr>
          <a:xfrm>
            <a:off x="9535121" y="3841536"/>
            <a:ext cx="804495" cy="230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E2EACFF-9509-A24C-AEC6-C77EAC2E2D11}"/>
              </a:ext>
            </a:extLst>
          </p:cNvPr>
          <p:cNvSpPr/>
          <p:nvPr/>
        </p:nvSpPr>
        <p:spPr>
          <a:xfrm>
            <a:off x="9684457" y="3613831"/>
            <a:ext cx="117231" cy="26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D3039E63-0A88-8D4B-BD6F-415416FFA3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617" y="842735"/>
            <a:ext cx="4169483" cy="2447672"/>
          </a:xfrm>
          <a:prstGeom prst="rect">
            <a:avLst/>
          </a:prstGeom>
        </p:spPr>
      </p:pic>
      <p:sp>
        <p:nvSpPr>
          <p:cNvPr id="32" name="Up Arrow 8">
            <a:extLst>
              <a:ext uri="{FF2B5EF4-FFF2-40B4-BE49-F238E27FC236}">
                <a16:creationId xmlns:a16="http://schemas.microsoft.com/office/drawing/2014/main" id="{59E27471-FD99-B247-9B25-95CB31D484F6}"/>
              </a:ext>
            </a:extLst>
          </p:cNvPr>
          <p:cNvSpPr/>
          <p:nvPr/>
        </p:nvSpPr>
        <p:spPr>
          <a:xfrm rot="1613895">
            <a:off x="812607" y="3090943"/>
            <a:ext cx="375139" cy="4991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33" name="Straight Arrow Connector 12">
            <a:extLst>
              <a:ext uri="{FF2B5EF4-FFF2-40B4-BE49-F238E27FC236}">
                <a16:creationId xmlns:a16="http://schemas.microsoft.com/office/drawing/2014/main" id="{1633CCA9-4318-A84A-BC55-196C0D7CD26D}"/>
              </a:ext>
            </a:extLst>
          </p:cNvPr>
          <p:cNvCxnSpPr>
            <a:cxnSpLocks/>
          </p:cNvCxnSpPr>
          <p:nvPr/>
        </p:nvCxnSpPr>
        <p:spPr>
          <a:xfrm>
            <a:off x="4131978" y="2742956"/>
            <a:ext cx="1197823" cy="433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6">
            <a:extLst>
              <a:ext uri="{FF2B5EF4-FFF2-40B4-BE49-F238E27FC236}">
                <a16:creationId xmlns:a16="http://schemas.microsoft.com/office/drawing/2014/main" id="{AF565E12-2156-A740-9A5D-691EA48C37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205" y="5083943"/>
            <a:ext cx="1661315" cy="452708"/>
          </a:xfrm>
          <a:prstGeom prst="rect">
            <a:avLst/>
          </a:prstGeom>
        </p:spPr>
      </p:pic>
      <p:sp>
        <p:nvSpPr>
          <p:cNvPr id="35" name="TextBox 10">
            <a:extLst>
              <a:ext uri="{FF2B5EF4-FFF2-40B4-BE49-F238E27FC236}">
                <a16:creationId xmlns:a16="http://schemas.microsoft.com/office/drawing/2014/main" id="{7D3DFA54-B66E-9240-B4D9-8085EFECC5AB}"/>
              </a:ext>
            </a:extLst>
          </p:cNvPr>
          <p:cNvSpPr txBox="1"/>
          <p:nvPr/>
        </p:nvSpPr>
        <p:spPr>
          <a:xfrm>
            <a:off x="5185728" y="5334296"/>
            <a:ext cx="230663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EOSC Core: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+ Helpdesk as a service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(+monitoring)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(+accounting)</a:t>
            </a:r>
          </a:p>
        </p:txBody>
      </p:sp>
      <p:pic>
        <p:nvPicPr>
          <p:cNvPr id="36" name="Picture 20">
            <a:extLst>
              <a:ext uri="{FF2B5EF4-FFF2-40B4-BE49-F238E27FC236}">
                <a16:creationId xmlns:a16="http://schemas.microsoft.com/office/drawing/2014/main" id="{3A09203E-B821-5445-8B82-4DEE1423C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289" y="5953411"/>
            <a:ext cx="627864" cy="313932"/>
          </a:xfrm>
          <a:prstGeom prst="rect">
            <a:avLst/>
          </a:prstGeom>
        </p:spPr>
      </p:pic>
      <p:pic>
        <p:nvPicPr>
          <p:cNvPr id="37" name="Picture 21">
            <a:extLst>
              <a:ext uri="{FF2B5EF4-FFF2-40B4-BE49-F238E27FC236}">
                <a16:creationId xmlns:a16="http://schemas.microsoft.com/office/drawing/2014/main" id="{C5BEC602-A33A-7F4E-8C0C-5C330942AF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4731" y="3225756"/>
            <a:ext cx="1558679" cy="975563"/>
          </a:xfrm>
          <a:prstGeom prst="rect">
            <a:avLst/>
          </a:prstGeom>
        </p:spPr>
      </p:pic>
      <p:pic>
        <p:nvPicPr>
          <p:cNvPr id="38" name="Picture 40">
            <a:extLst>
              <a:ext uri="{FF2B5EF4-FFF2-40B4-BE49-F238E27FC236}">
                <a16:creationId xmlns:a16="http://schemas.microsoft.com/office/drawing/2014/main" id="{09C905BF-174B-4E43-9F9C-D32C02F09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491" y="1820039"/>
            <a:ext cx="885216" cy="442608"/>
          </a:xfrm>
          <a:prstGeom prst="rect">
            <a:avLst/>
          </a:prstGeom>
        </p:spPr>
      </p:pic>
      <p:sp>
        <p:nvSpPr>
          <p:cNvPr id="39" name="TextBox 30">
            <a:extLst>
              <a:ext uri="{FF2B5EF4-FFF2-40B4-BE49-F238E27FC236}">
                <a16:creationId xmlns:a16="http://schemas.microsoft.com/office/drawing/2014/main" id="{76BCB797-2210-9B41-98DD-2BAAB4E2D9DD}"/>
              </a:ext>
            </a:extLst>
          </p:cNvPr>
          <p:cNvSpPr txBox="1"/>
          <p:nvPr/>
        </p:nvSpPr>
        <p:spPr>
          <a:xfrm>
            <a:off x="2408866" y="4045494"/>
            <a:ext cx="1787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Virtual Research Environment</a:t>
            </a:r>
          </a:p>
        </p:txBody>
      </p:sp>
      <p:pic>
        <p:nvPicPr>
          <p:cNvPr id="40" name="Picture 45">
            <a:extLst>
              <a:ext uri="{FF2B5EF4-FFF2-40B4-BE49-F238E27FC236}">
                <a16:creationId xmlns:a16="http://schemas.microsoft.com/office/drawing/2014/main" id="{76E0D94E-C45A-4146-B981-E9E9D733B5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5320" y="4610256"/>
            <a:ext cx="3007613" cy="1692145"/>
          </a:xfrm>
          <a:prstGeom prst="rect">
            <a:avLst/>
          </a:prstGeom>
        </p:spPr>
      </p:pic>
      <p:sp>
        <p:nvSpPr>
          <p:cNvPr id="47" name="Espace réservé du pied de page 2">
            <a:extLst>
              <a:ext uri="{FF2B5EF4-FFF2-40B4-BE49-F238E27FC236}">
                <a16:creationId xmlns:a16="http://schemas.microsoft.com/office/drawing/2014/main" id="{83B2A145-9D26-644F-9F2B-B9848F889996}"/>
              </a:ext>
            </a:extLst>
          </p:cNvPr>
          <p:cNvSpPr txBox="1">
            <a:spLocks/>
          </p:cNvSpPr>
          <p:nvPr/>
        </p:nvSpPr>
        <p:spPr>
          <a:xfrm>
            <a:off x="1628172" y="6411960"/>
            <a:ext cx="158828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Giovanni Lamanna</a:t>
            </a:r>
          </a:p>
        </p:txBody>
      </p:sp>
      <p:sp>
        <p:nvSpPr>
          <p:cNvPr id="48" name="Espace réservé de la date 1">
            <a:extLst>
              <a:ext uri="{FF2B5EF4-FFF2-40B4-BE49-F238E27FC236}">
                <a16:creationId xmlns:a16="http://schemas.microsoft.com/office/drawing/2014/main" id="{043BF0B7-6540-3B42-A5E1-95F1C1716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08/05/2023</a:t>
            </a:r>
          </a:p>
        </p:txBody>
      </p:sp>
    </p:spTree>
    <p:extLst>
      <p:ext uri="{BB962C8B-B14F-4D97-AF65-F5344CB8AC3E}">
        <p14:creationId xmlns:p14="http://schemas.microsoft.com/office/powerpoint/2010/main" val="39775916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93CED01-B4E9-1440-B6BC-F5B5F72F0FB7}" vid="{DFDA9E33-CF96-054A-81CF-3EA211A23324}"/>
    </a:ext>
  </a:extLst>
</a:theme>
</file>

<file path=ppt/theme/theme2.xml><?xml version="1.0" encoding="utf-8"?>
<a:theme xmlns:a="http://schemas.openxmlformats.org/drawingml/2006/main" name="Master slid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54DA08B1-08B8-D64A-BEB6-3A14DF16D9BF}" vid="{B91F2F48-C348-3945-841E-BD1B15A5CC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108</Words>
  <Application>Microsoft Macintosh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Akzidenz-Grotesk BQ</vt:lpstr>
      <vt:lpstr>Arial</vt:lpstr>
      <vt:lpstr>Arial Black</vt:lpstr>
      <vt:lpstr>Calibri</vt:lpstr>
      <vt:lpstr>Calibri Light</vt:lpstr>
      <vt:lpstr>Corbel</vt:lpstr>
      <vt:lpstr>Courier New</vt:lpstr>
      <vt:lpstr>Wingdings</vt:lpstr>
      <vt:lpstr>Tema di Office</vt:lpstr>
      <vt:lpstr>Master slide</vt:lpstr>
      <vt:lpstr>PowerPoint Presentation</vt:lpstr>
      <vt:lpstr>Analysis Platforms &amp; VRE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Platforms &amp; VRE</dc:title>
  <dc:creator>Ian Bird</dc:creator>
  <cp:lastModifiedBy>Ian Bird</cp:lastModifiedBy>
  <cp:revision>5</cp:revision>
  <dcterms:created xsi:type="dcterms:W3CDTF">2023-08-29T12:21:50Z</dcterms:created>
  <dcterms:modified xsi:type="dcterms:W3CDTF">2023-08-30T08:34:19Z</dcterms:modified>
</cp:coreProperties>
</file>