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1" r:id="rId6"/>
    <p:sldId id="262" r:id="rId7"/>
    <p:sldId id="298" r:id="rId8"/>
    <p:sldId id="289" r:id="rId9"/>
    <p:sldId id="299" r:id="rId10"/>
    <p:sldId id="297" r:id="rId11"/>
    <p:sldId id="26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8" autoAdjust="0"/>
    <p:restoredTop sz="96281"/>
  </p:normalViewPr>
  <p:slideViewPr>
    <p:cSldViewPr snapToGrid="0">
      <p:cViewPr varScale="1">
        <p:scale>
          <a:sx n="106" d="100"/>
          <a:sy n="106" d="100"/>
        </p:scale>
        <p:origin x="192" y="122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8/31/23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8/31/23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/>
          <a:lstStyle/>
          <a:p>
            <a:r>
              <a:rPr lang="fr-FR"/>
              <a:t>Cliquez sur l'icône pour ajouter un graphique SmartArt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fr-FR"/>
              <a:t>Cliquez sur l'icône pour ajouter un tableau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57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/>
              <a:t>EVERSE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  <p:sldLayoutId id="214748368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557" y="4221894"/>
            <a:ext cx="6460134" cy="1761656"/>
          </a:xfrm>
        </p:spPr>
        <p:txBody>
          <a:bodyPr/>
          <a:lstStyle/>
          <a:p>
            <a:r>
              <a:rPr lang="en-US" dirty="0" err="1"/>
              <a:t>Everse</a:t>
            </a:r>
            <a:r>
              <a:rPr lang="en-US" dirty="0"/>
              <a:t>: European virtual institute for research software </a:t>
            </a:r>
            <a:r>
              <a:rPr lang="en-US" dirty="0" err="1"/>
              <a:t>excellencee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557" y="6087931"/>
            <a:ext cx="4941770" cy="396660"/>
          </a:xfrm>
        </p:spPr>
        <p:txBody>
          <a:bodyPr/>
          <a:lstStyle/>
          <a:p>
            <a:r>
              <a:rPr lang="en-US" dirty="0"/>
              <a:t>Thomas Vuillaume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COORDINATOR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557463"/>
            <a:ext cx="2141764" cy="514350"/>
          </a:xfrm>
        </p:spPr>
        <p:txBody>
          <a:bodyPr/>
          <a:lstStyle/>
          <a:p>
            <a:r>
              <a:rPr lang="en-US" dirty="0"/>
              <a:t>PARTNERS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/>
          <a:lstStyle/>
          <a:p>
            <a:r>
              <a:rPr lang="en-US" dirty="0"/>
              <a:t>GRANT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00" y="4710114"/>
            <a:ext cx="2141764" cy="514350"/>
          </a:xfrm>
        </p:spPr>
        <p:txBody>
          <a:bodyPr/>
          <a:lstStyle/>
          <a:p>
            <a:r>
              <a:rPr lang="en-US" dirty="0"/>
              <a:t>duration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539095" cy="1010842"/>
          </a:xfrm>
        </p:spPr>
        <p:txBody>
          <a:bodyPr/>
          <a:lstStyle/>
          <a:p>
            <a:r>
              <a:rPr lang="en-US" dirty="0"/>
              <a:t>CERTH (Centre for Research and Technologies) in Greece, </a:t>
            </a:r>
            <a:r>
              <a:rPr lang="en-US" dirty="0" err="1"/>
              <a:t>BioSciences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73328"/>
            <a:ext cx="5539095" cy="1010842"/>
          </a:xfrm>
        </p:spPr>
        <p:txBody>
          <a:bodyPr/>
          <a:lstStyle/>
          <a:p>
            <a:r>
              <a:rPr lang="en-US" dirty="0"/>
              <a:t>18 partners (EL, FR, CH, ES, UK, DE, NL,  IT, CZ)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/>
          <a:lstStyle/>
          <a:p>
            <a:r>
              <a:rPr lang="fr-FR" dirty="0"/>
              <a:t>HORIZON-INFRA-2023-EOSC-01  </a:t>
            </a:r>
            <a:r>
              <a:rPr lang="en-US" dirty="0"/>
              <a:t>= 7.8M€ in total</a:t>
            </a:r>
          </a:p>
          <a:p>
            <a:r>
              <a:rPr lang="en-US" dirty="0"/>
              <a:t>653,125€ for CNRS, to be divided between LAPP (~</a:t>
            </a:r>
            <a:r>
              <a:rPr lang="fr-FR" dirty="0"/>
              <a:t>€450,000.00)</a:t>
            </a:r>
            <a:r>
              <a:rPr lang="en-US" dirty="0"/>
              <a:t> and </a:t>
            </a:r>
            <a:r>
              <a:rPr lang="en-US" dirty="0" err="1"/>
              <a:t>IJCLab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/>
          <a:lstStyle/>
          <a:p>
            <a:r>
              <a:rPr lang="en-US" dirty="0"/>
              <a:t>3 years (March 2024 - March 2027)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/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dirty="0"/>
              <a:t>The call </a:t>
            </a:r>
            <a:r>
              <a:rPr lang="fr-FR" dirty="0"/>
              <a:t>HORIZON-INFRA-2023-EOSC-01 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900" y="2101933"/>
            <a:ext cx="9867900" cy="42544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600" dirty="0"/>
              <a:t>Development of </a:t>
            </a:r>
            <a:r>
              <a:rPr lang="fr-FR" sz="2600" b="1" dirty="0"/>
              <a:t>community-based</a:t>
            </a:r>
            <a:r>
              <a:rPr lang="fr-FR" sz="2600" dirty="0"/>
              <a:t> approaches for ensuring and improving the </a:t>
            </a:r>
            <a:r>
              <a:rPr lang="fr-FR" sz="2600" b="1" dirty="0"/>
              <a:t>quality of scientific software and code</a:t>
            </a:r>
          </a:p>
          <a:p>
            <a:endParaRPr lang="fr-FR" sz="2600" b="1" dirty="0"/>
          </a:p>
          <a:p>
            <a:r>
              <a:rPr lang="fr-FR" sz="2600" b="1" dirty="0">
                <a:sym typeface="Wingdings" pitchFamily="2" charset="2"/>
              </a:rPr>
              <a:t>EVERSE  </a:t>
            </a:r>
            <a:r>
              <a:rPr lang="fr-FR" sz="2600" dirty="0">
                <a:sym typeface="Wingdings" pitchFamily="2" charset="2"/>
              </a:rPr>
              <a:t>B</a:t>
            </a:r>
            <a:r>
              <a:rPr lang="fr-FR" sz="2600" dirty="0"/>
              <a:t>uilding a </a:t>
            </a:r>
            <a:r>
              <a:rPr lang="fr-FR" sz="2600" b="1" dirty="0"/>
              <a:t>European network of Research Software </a:t>
            </a:r>
            <a:r>
              <a:rPr lang="fr-FR" sz="2600" b="1" dirty="0" err="1"/>
              <a:t>Quality</a:t>
            </a:r>
            <a:r>
              <a:rPr lang="fr-FR" sz="2600" dirty="0"/>
              <a:t> </a:t>
            </a:r>
            <a:r>
              <a:rPr lang="fr-FR" sz="2600" dirty="0" err="1"/>
              <a:t>based</a:t>
            </a:r>
            <a:r>
              <a:rPr lang="fr-FR" sz="2600" dirty="0"/>
              <a:t> on the five EOSC Science Clusters and national Research Software Expertise Centres and setting the foundations of a future </a:t>
            </a:r>
            <a:r>
              <a:rPr lang="fr-FR" sz="2600" b="1" dirty="0"/>
              <a:t>Virtual Institute for Research Software Excellence</a:t>
            </a:r>
            <a:r>
              <a:rPr lang="fr-FR" sz="2600" dirty="0"/>
              <a:t>. </a:t>
            </a:r>
          </a:p>
          <a:p>
            <a:endParaRPr lang="fr-FR" sz="2600" dirty="0"/>
          </a:p>
          <a:p>
            <a:r>
              <a:rPr lang="fr-FR" sz="2600" dirty="0" err="1"/>
              <a:t>Granted</a:t>
            </a:r>
            <a:r>
              <a:rPr lang="fr-FR" sz="2600" dirty="0"/>
              <a:t> </a:t>
            </a:r>
            <a:r>
              <a:rPr lang="fr-FR" sz="2600" dirty="0" err="1"/>
              <a:t>with</a:t>
            </a:r>
            <a:r>
              <a:rPr lang="fr-FR" sz="2600" dirty="0"/>
              <a:t> </a:t>
            </a:r>
            <a:r>
              <a:rPr lang="fr-FR" sz="2600" dirty="0" err="1"/>
              <a:t>very</a:t>
            </a:r>
            <a:r>
              <a:rPr lang="fr-FR" sz="2600" dirty="0"/>
              <a:t> good feedback and a note of 14/15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C2FDBD2-A208-3041-8116-B10C60BF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F2EF1ED-75D5-FD44-9CB8-87DECC3D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818210F-C432-8D42-8CB0-0D596CE84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66"/>
          <a:stretch/>
        </p:blipFill>
        <p:spPr>
          <a:xfrm>
            <a:off x="-211449" y="1337733"/>
            <a:ext cx="12614897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6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" y="5030787"/>
            <a:ext cx="3139440" cy="1325563"/>
          </a:xfrm>
        </p:spPr>
        <p:txBody>
          <a:bodyPr/>
          <a:lstStyle/>
          <a:p>
            <a:r>
              <a:rPr lang="en-US" dirty="0"/>
              <a:t>Work packages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/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62B0FE8-9CAF-174B-B776-C1593601B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86997"/>
              </p:ext>
            </p:extLst>
          </p:nvPr>
        </p:nvGraphicFramePr>
        <p:xfrm>
          <a:off x="3831771" y="849086"/>
          <a:ext cx="7859486" cy="522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15">
                  <a:extLst>
                    <a:ext uri="{9D8B030D-6E8A-4147-A177-3AD203B41FA5}">
                      <a16:colId xmlns:a16="http://schemas.microsoft.com/office/drawing/2014/main" val="3297089601"/>
                    </a:ext>
                  </a:extLst>
                </a:gridCol>
                <a:gridCol w="1611271">
                  <a:extLst>
                    <a:ext uri="{9D8B030D-6E8A-4147-A177-3AD203B41FA5}">
                      <a16:colId xmlns:a16="http://schemas.microsoft.com/office/drawing/2014/main" val="3085876799"/>
                    </a:ext>
                  </a:extLst>
                </a:gridCol>
              </a:tblGrid>
              <a:tr h="5528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PMs @LAPP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507120"/>
                  </a:ext>
                </a:extLst>
              </a:tr>
              <a:tr h="954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WP1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Framework of the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European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Network of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Software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670466"/>
                  </a:ext>
                </a:extLst>
              </a:tr>
              <a:tr h="954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WP2: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Community-led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best practices for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high-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software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97177"/>
                  </a:ext>
                </a:extLst>
              </a:tr>
              <a:tr h="552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WP3: 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Tools and services for software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FAIRness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025963"/>
                  </a:ext>
                </a:extLst>
              </a:tr>
              <a:tr h="552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WP4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EOSC Science Cluster Pilots and Driver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196142"/>
                  </a:ext>
                </a:extLst>
              </a:tr>
              <a:tr h="552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WP5: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building and recognition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12789"/>
                  </a:ext>
                </a:extLst>
              </a:tr>
              <a:tr h="552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WP6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Project Management &amp; Coordination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410735"/>
                  </a:ext>
                </a:extLst>
              </a:tr>
              <a:tr h="5528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22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E4510EB-D16B-2240-9BFB-07950E0341C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BE53EF3C-2A9A-994F-B99A-8236A89197A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F3A56EF-3AA8-1C41-9378-8E98A3C3A933}"/>
              </a:ext>
            </a:extLst>
          </p:cNvPr>
          <p:cNvSpPr txBox="1">
            <a:spLocks/>
          </p:cNvSpPr>
          <p:nvPr/>
        </p:nvSpPr>
        <p:spPr>
          <a:xfrm>
            <a:off x="7268919" y="-487496"/>
            <a:ext cx="84216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link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ESCAPE OSSR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5B63142-B2CC-2748-9DD7-451F08CD166C}"/>
              </a:ext>
            </a:extLst>
          </p:cNvPr>
          <p:cNvGrpSpPr/>
          <p:nvPr/>
        </p:nvGrpSpPr>
        <p:grpSpPr>
          <a:xfrm>
            <a:off x="466530" y="175285"/>
            <a:ext cx="4739952" cy="2666222"/>
            <a:chOff x="466530" y="175285"/>
            <a:chExt cx="4739952" cy="2666222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80081C0-0C2E-2C44-AB33-3E04D9DCE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530" y="175285"/>
              <a:ext cx="4739952" cy="2666222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04B599C-2A5B-F646-AC57-E4775F0741E7}"/>
                </a:ext>
              </a:extLst>
            </p:cNvPr>
            <p:cNvSpPr txBox="1"/>
            <p:nvPr/>
          </p:nvSpPr>
          <p:spPr>
            <a:xfrm>
              <a:off x="1030490" y="272792"/>
              <a:ext cx="199631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Publication process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D89724C-C54A-724A-B5A6-B7C830AC1602}"/>
              </a:ext>
            </a:extLst>
          </p:cNvPr>
          <p:cNvGrpSpPr/>
          <p:nvPr/>
        </p:nvGrpSpPr>
        <p:grpSpPr>
          <a:xfrm>
            <a:off x="2213810" y="2939014"/>
            <a:ext cx="3794961" cy="3782461"/>
            <a:chOff x="1183615" y="2939014"/>
            <a:chExt cx="3794961" cy="3782461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8AEBD12-0015-6D49-AE74-243BCC7FB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3615" y="3360599"/>
              <a:ext cx="2533804" cy="336087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2AF6BB3-A7EE-1742-B72F-5C747C8E2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6262" y="2939014"/>
              <a:ext cx="2522314" cy="3426182"/>
            </a:xfrm>
            <a:prstGeom prst="rect">
              <a:avLst/>
            </a:prstGeom>
          </p:spPr>
        </p:pic>
      </p:grpSp>
      <p:cxnSp>
        <p:nvCxnSpPr>
          <p:cNvPr id="23" name="Connecteur en arc 22">
            <a:extLst>
              <a:ext uri="{FF2B5EF4-FFF2-40B4-BE49-F238E27FC236}">
                <a16:creationId xmlns:a16="http://schemas.microsoft.com/office/drawing/2014/main" id="{146452C5-2B2C-624A-8229-65E4EE78200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6269" y="2931317"/>
            <a:ext cx="1477350" cy="1297731"/>
          </a:xfrm>
          <a:prstGeom prst="curvedConnector3">
            <a:avLst>
              <a:gd name="adj1" fmla="val 100493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9B1CE5A8-87B9-EF41-A03D-09D62D4A1C0A}"/>
              </a:ext>
            </a:extLst>
          </p:cNvPr>
          <p:cNvSpPr txBox="1"/>
          <p:nvPr/>
        </p:nvSpPr>
        <p:spPr>
          <a:xfrm>
            <a:off x="6479129" y="1194550"/>
            <a:ext cx="48495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Improves software quality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Improves publication process (in relation with Zenodo as partner in EVERSE)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Improves software quality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Improves community management (high-level quality metrics)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Improves visibility (broader community, better landing page…)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Reward code review and curation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r>
              <a:rPr lang="en-US" sz="2100" dirty="0"/>
              <a:t>My goal with the OSSR: a science journal publication process focused on software quality </a:t>
            </a:r>
            <a:r>
              <a:rPr lang="en-US" sz="2100" dirty="0">
                <a:sym typeface="Wingdings" pitchFamily="2" charset="2"/>
              </a:rPr>
              <a:t> recognition for developers and curators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0FE07A4-17B4-214F-9D0E-A0158FE4E96D}"/>
              </a:ext>
            </a:extLst>
          </p:cNvPr>
          <p:cNvSpPr txBox="1"/>
          <p:nvPr/>
        </p:nvSpPr>
        <p:spPr>
          <a:xfrm>
            <a:off x="367402" y="4134192"/>
            <a:ext cx="132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curation</a:t>
            </a:r>
          </a:p>
        </p:txBody>
      </p:sp>
    </p:spTree>
    <p:extLst>
      <p:ext uri="{BB962C8B-B14F-4D97-AF65-F5344CB8AC3E}">
        <p14:creationId xmlns:p14="http://schemas.microsoft.com/office/powerpoint/2010/main" val="290130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55F30E35-915D-354E-8762-DBC1C6F7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4AB41026-5153-8F4C-AF0B-B3328DAF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7C05C84-EC2A-C243-9D57-9B5C2E0B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57452"/>
            <a:ext cx="8421688" cy="1325563"/>
          </a:xfrm>
        </p:spPr>
        <p:txBody>
          <a:bodyPr/>
          <a:lstStyle/>
          <a:p>
            <a:r>
              <a:rPr lang="en-US" dirty="0"/>
              <a:t>THE TEAM at LAPP</a:t>
            </a:r>
          </a:p>
        </p:txBody>
      </p:sp>
      <p:sp>
        <p:nvSpPr>
          <p:cNvPr id="32" name="Text Placeholder 35">
            <a:extLst>
              <a:ext uri="{FF2B5EF4-FFF2-40B4-BE49-F238E27FC236}">
                <a16:creationId xmlns:a16="http://schemas.microsoft.com/office/drawing/2014/main" id="{AA1C479F-A7FC-DA49-8DB2-43D55298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4828" y="3585512"/>
            <a:ext cx="2087984" cy="343061"/>
          </a:xfrm>
        </p:spPr>
        <p:txBody>
          <a:bodyPr/>
          <a:lstStyle/>
          <a:p>
            <a:r>
              <a:rPr lang="en-US" sz="1400" dirty="0"/>
              <a:t>Thomas Vuillaume</a:t>
            </a:r>
            <a:r>
              <a:rPr lang="en-US" sz="1400" baseline="30000" dirty="0"/>
              <a:t>1</a:t>
            </a:r>
          </a:p>
          <a:p>
            <a:r>
              <a:rPr lang="en-US" sz="1400" baseline="30000" dirty="0"/>
              <a:t>WP3 leader</a:t>
            </a:r>
            <a:endParaRPr lang="en-US" sz="1400" dirty="0"/>
          </a:p>
        </p:txBody>
      </p:sp>
      <p:sp>
        <p:nvSpPr>
          <p:cNvPr id="33" name="Text Placeholder 48">
            <a:extLst>
              <a:ext uri="{FF2B5EF4-FFF2-40B4-BE49-F238E27FC236}">
                <a16:creationId xmlns:a16="http://schemas.microsoft.com/office/drawing/2014/main" id="{481C2884-1E91-5146-AC51-C183746D38AB}"/>
              </a:ext>
            </a:extLst>
          </p:cNvPr>
          <p:cNvSpPr txBox="1">
            <a:spLocks/>
          </p:cNvSpPr>
          <p:nvPr/>
        </p:nvSpPr>
        <p:spPr>
          <a:xfrm>
            <a:off x="3849262" y="3600194"/>
            <a:ext cx="1828800" cy="343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Ian Bird</a:t>
            </a:r>
            <a:r>
              <a:rPr lang="fr-FR" sz="1400" baseline="30000" dirty="0"/>
              <a:t>1</a:t>
            </a:r>
          </a:p>
          <a:p>
            <a:endParaRPr lang="fr-FR" sz="1400" dirty="0"/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FF5753C5-1B76-744D-8211-9B199D720EF0}"/>
              </a:ext>
            </a:extLst>
          </p:cNvPr>
          <p:cNvSpPr txBox="1">
            <a:spLocks/>
          </p:cNvSpPr>
          <p:nvPr/>
        </p:nvSpPr>
        <p:spPr>
          <a:xfrm>
            <a:off x="8759806" y="3585512"/>
            <a:ext cx="1935202" cy="343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/>
              <a:t>Research Engineer</a:t>
            </a:r>
          </a:p>
        </p:txBody>
      </p:sp>
      <p:sp>
        <p:nvSpPr>
          <p:cNvPr id="39" name="Text Placeholder 70">
            <a:extLst>
              <a:ext uri="{FF2B5EF4-FFF2-40B4-BE49-F238E27FC236}">
                <a16:creationId xmlns:a16="http://schemas.microsoft.com/office/drawing/2014/main" id="{4D3E6EDA-A33E-7246-B4FA-C3E7D81985C4}"/>
              </a:ext>
            </a:extLst>
          </p:cNvPr>
          <p:cNvSpPr txBox="1">
            <a:spLocks/>
          </p:cNvSpPr>
          <p:nvPr/>
        </p:nvSpPr>
        <p:spPr>
          <a:xfrm>
            <a:off x="6306804" y="3585512"/>
            <a:ext cx="1828800" cy="343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Project Manager</a:t>
            </a:r>
          </a:p>
        </p:txBody>
      </p:sp>
      <p:pic>
        <p:nvPicPr>
          <p:cNvPr id="40" name="Espace réservé pour une image  31">
            <a:extLst>
              <a:ext uri="{FF2B5EF4-FFF2-40B4-BE49-F238E27FC236}">
                <a16:creationId xmlns:a16="http://schemas.microsoft.com/office/drawing/2014/main" id="{0AD32452-EE7F-DF40-9D01-8606DCB0DC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5420" y="2360009"/>
            <a:ext cx="1066800" cy="1066800"/>
          </a:xfrm>
          <a:prstGeom prst="rect">
            <a:avLst/>
          </a:prstGeom>
        </p:spPr>
      </p:pic>
      <p:pic>
        <p:nvPicPr>
          <p:cNvPr id="46" name="Espace réservé pour une image  54">
            <a:extLst>
              <a:ext uri="{FF2B5EF4-FFF2-40B4-BE49-F238E27FC236}">
                <a16:creationId xmlns:a16="http://schemas.microsoft.com/office/drawing/2014/main" id="{AFB33E3F-00A4-404D-9CC1-8A32B1A0D57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6814" y="2360009"/>
            <a:ext cx="1066800" cy="1066800"/>
          </a:xfrm>
          <a:prstGeom prst="rect">
            <a:avLst/>
          </a:prstGeom>
        </p:spPr>
      </p:pic>
      <p:pic>
        <p:nvPicPr>
          <p:cNvPr id="47" name="Espace réservé pour une image  55">
            <a:extLst>
              <a:ext uri="{FF2B5EF4-FFF2-40B4-BE49-F238E27FC236}">
                <a16:creationId xmlns:a16="http://schemas.microsoft.com/office/drawing/2014/main" id="{73738B05-8BE6-6645-9AD0-9ED57C4731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3812" y="2360009"/>
            <a:ext cx="1066800" cy="10668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1" name="Espace réservé pour une image  54">
            <a:extLst>
              <a:ext uri="{FF2B5EF4-FFF2-40B4-BE49-F238E27FC236}">
                <a16:creationId xmlns:a16="http://schemas.microsoft.com/office/drawing/2014/main" id="{53BF2E66-1F84-3545-945E-CC5E7AB9EE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6270" y="2366135"/>
            <a:ext cx="1066800" cy="10668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CC93FB1-A89B-B84C-9E46-F2DE8861F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266" y="2359652"/>
            <a:ext cx="1085804" cy="108580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7B5EC33-4F51-9D42-BCE2-5BC478BA0F31}"/>
              </a:ext>
            </a:extLst>
          </p:cNvPr>
          <p:cNvSpPr txBox="1"/>
          <p:nvPr/>
        </p:nvSpPr>
        <p:spPr>
          <a:xfrm>
            <a:off x="1374828" y="5066522"/>
            <a:ext cx="919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anyone willing to work in this subject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6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86221"/>
            <a:ext cx="5111750" cy="1204912"/>
          </a:xfrm>
        </p:spPr>
        <p:txBody>
          <a:bodyPr/>
          <a:lstStyle/>
          <a:p>
            <a:r>
              <a:rPr lang="en-US" dirty="0"/>
              <a:t>Job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1819718"/>
            <a:ext cx="5111750" cy="43257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ZA" b="1" noProof="1"/>
              <a:t>Project Manager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Technical background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EVERSE project management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IDEFICS project management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Organise meetings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Keep tracks of deadlines and deliverables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Reporting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Organise events (workshops, seminars...)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Relation with local industries</a:t>
            </a:r>
          </a:p>
          <a:p>
            <a:pPr marL="285750" indent="-285750">
              <a:buFontTx/>
              <a:buChar char="-"/>
            </a:pPr>
            <a:endParaRPr lang="en-ZA" b="1" noProof="1"/>
          </a:p>
          <a:p>
            <a:r>
              <a:rPr lang="en-ZA" b="1" noProof="1"/>
              <a:t>RSE/dev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Technical developments for EVERSE, in particular WP3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Reporting and deliverables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Technical developments and maintenance of the OSSR</a:t>
            </a:r>
          </a:p>
          <a:p>
            <a:endParaRPr lang="en-ZA" b="1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/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02692D0C-A8EC-8C47-B73D-4DCDF7A06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sales pitch" id="{9D32A80E-9999-6F48-9C27-2496C188E923}" vid="{E6D6A74C-003D-7846-B2DE-708B18D740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D61E6D-BC40-43C3-A154-0081729E0F7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815A6BF-B4A3-4B5C-B85C-0D4CB6AE15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81D1F3-EE22-4802-8DFA-C4795BD0F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Monoline</Template>
  <TotalTime>0</TotalTime>
  <Words>375</Words>
  <Application>Microsoft Macintosh PowerPoint</Application>
  <PresentationFormat>Grand écran</PresentationFormat>
  <Paragraphs>84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Tenorite</vt:lpstr>
      <vt:lpstr>Wingdings</vt:lpstr>
      <vt:lpstr>Monoline</vt:lpstr>
      <vt:lpstr>Everse: European virtual institute for research software excellencee</vt:lpstr>
      <vt:lpstr>SUMMARY</vt:lpstr>
      <vt:lpstr>The call HORIZON-INFRA-2023-EOSC-01  </vt:lpstr>
      <vt:lpstr>Présentation PowerPoint</vt:lpstr>
      <vt:lpstr>Work packages</vt:lpstr>
      <vt:lpstr>Présentation PowerPoint</vt:lpstr>
      <vt:lpstr>THE TEAM at LAPP</vt:lpstr>
      <vt:lpstr>Job Profiles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Vuillaume</dc:creator>
  <cp:lastModifiedBy/>
  <cp:revision>1</cp:revision>
  <dcterms:created xsi:type="dcterms:W3CDTF">2023-08-10T17:13:04Z</dcterms:created>
  <dcterms:modified xsi:type="dcterms:W3CDTF">2023-08-31T11:24:15Z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