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2"/>
  </p:normalViewPr>
  <p:slideViewPr>
    <p:cSldViewPr snapToGrid="0" snapToObjects="1">
      <p:cViewPr varScale="1">
        <p:scale>
          <a:sx n="110" d="100"/>
          <a:sy n="110" d="100"/>
        </p:scale>
        <p:origin x="17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30/08/23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30/08/23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30/08/23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30/08/23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30/08/23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30/08/23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30/08/23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30/08/23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30/08/23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30/08/23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30/08/23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30/08/23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30/08/23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b="1" dirty="0">
                <a:solidFill>
                  <a:schemeClr val="accent4"/>
                </a:solidFill>
              </a:rPr>
              <a:t>The EVERSE Project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Ian Bird; LAPP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46ED-5BB0-5B47-A291-8406F802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942CD-5395-EF4C-9D2E-B5A2D3439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 Responding to HORIZON-INFRA-2023-EOSC-01-02</a:t>
            </a:r>
          </a:p>
          <a:p>
            <a:pPr lvl="1"/>
            <a:r>
              <a:rPr lang="en-GB" dirty="0"/>
              <a:t> “Development of community-based approaches for ensuring and improving the quality of scientific software and code”</a:t>
            </a:r>
          </a:p>
          <a:p>
            <a:pPr lvl="1"/>
            <a:endParaRPr lang="en-GB" dirty="0"/>
          </a:p>
          <a:p>
            <a:r>
              <a:rPr lang="en-GB" dirty="0"/>
              <a:t> This is directly in line with what we (ESCAPE) and the other Science Clusters had recognised as a key issue</a:t>
            </a:r>
          </a:p>
          <a:p>
            <a:pPr lvl="1"/>
            <a:r>
              <a:rPr lang="en-GB" dirty="0"/>
              <a:t> software quality, complexity, career development for scientists involved in software &amp; computing, etc.</a:t>
            </a:r>
          </a:p>
          <a:p>
            <a:pPr lvl="1"/>
            <a:r>
              <a:rPr lang="en-GB" dirty="0"/>
              <a:t> We had expressed in our white papers the need for a Virtual Institute (or competence centre) to address this need</a:t>
            </a:r>
          </a:p>
          <a:p>
            <a:pPr lvl="1"/>
            <a:endParaRPr lang="en-GB" dirty="0"/>
          </a:p>
          <a:p>
            <a:r>
              <a:rPr lang="en-GB" dirty="0"/>
              <a:t>  </a:t>
            </a:r>
            <a:r>
              <a:rPr lang="en-GB" dirty="0">
                <a:sym typeface="Wingdings" pitchFamily="2" charset="2"/>
              </a:rPr>
              <a:t> ”EVERSE” proposal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9CD93-BE13-8A49-AE55-F7596875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30/08/23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6D423-1861-7D43-8146-DDEE4B68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5378F-E87B-5E46-B814-6254C4A2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553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0DFA-E0D5-6C46-956B-8520066F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268" y="160028"/>
            <a:ext cx="9941415" cy="103235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EVERSE</a:t>
            </a:r>
            <a:r>
              <a:rPr lang="en-GB" dirty="0"/>
              <a:t>: </a:t>
            </a:r>
            <a:br>
              <a:rPr lang="en-GB" dirty="0"/>
            </a:br>
            <a:r>
              <a:rPr lang="en-GB" b="1" dirty="0"/>
              <a:t>E</a:t>
            </a:r>
            <a:r>
              <a:rPr lang="en-GB" dirty="0"/>
              <a:t>uropean Virtual Institute for Research Software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20CDE-1748-2E41-B5E4-ADDB43F5C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EVERSE aims to create a framework for research software and code excellence, collaboratively designed and championed by the research communities, in pursuit of building a European network of Research Software Quality and setting the foundations of a future Virtual Institute for Research Software Excellence: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 Set up a Virtual Institute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 Create a Knowledge Hub (Research Software Quality toolkit – </a:t>
            </a:r>
            <a:r>
              <a:rPr lang="en-GB" sz="2000" dirty="0" err="1"/>
              <a:t>RSQKit</a:t>
            </a:r>
            <a:r>
              <a:rPr lang="en-GB" sz="20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 Drive recognition of software and support career development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 Cross-fertilise and share expertise across the domains of the 5 science clusters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 Act as a lobbying organisation to raise awareness of importance of software in research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 Contribute to cultural change where research software is recognised as first-class citizen of science, and the people involved are appropriately credited for it</a:t>
            </a:r>
          </a:p>
          <a:p>
            <a:pPr>
              <a:buFont typeface="Wingdings" pitchFamily="2" charset="2"/>
              <a:buChar char="Ø"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ESCAPE represented by: CERN, CNRS(LAPP + </a:t>
            </a:r>
            <a:r>
              <a:rPr lang="en-GB" sz="2000" dirty="0" err="1"/>
              <a:t>IJCLab</a:t>
            </a:r>
            <a:r>
              <a:rPr lang="en-GB" sz="2000" dirty="0"/>
              <a:t>), FAU, SKAO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67C57-8B41-9C45-8D1B-233EC08B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30/08/23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31B62-6DA1-1A4D-AE54-C526FB81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9D32-677A-8B4E-819E-0436608B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674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D09A2-F4F7-6640-B065-21B9656B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30/08/23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A808-4538-E541-9FA3-F0A4E25B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AC7D-89E8-4C4C-AC15-C2EDE30E2B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60163" y="6346825"/>
            <a:ext cx="731837" cy="365125"/>
          </a:xfrm>
          <a:prstGeom prst="rect">
            <a:avLst/>
          </a:prstGeom>
        </p:spPr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D07A9-F922-0F43-9A03-CE0F0F90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690" y="2131079"/>
            <a:ext cx="9041310" cy="50857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53863B-4E14-CB4A-B736-5E03FCD8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4678528" cy="313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2FDB2C-7BB6-4D47-8516-A3F6FFBB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packages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0D08DE-ABB4-7F45-9E6E-F031652BD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WP1 Set up framework of a long term Virtual Institute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Lead </a:t>
            </a:r>
            <a:r>
              <a:rPr lang="en-GB" u="sng" dirty="0"/>
              <a:t>CERN</a:t>
            </a:r>
            <a:r>
              <a:rPr lang="en-GB" dirty="0"/>
              <a:t> (Graeme Stewart-HSF) and ELIXIR; (</a:t>
            </a:r>
            <a:r>
              <a:rPr lang="en-GB" u="sng" dirty="0" err="1"/>
              <a:t>IJCLab</a:t>
            </a:r>
            <a:r>
              <a:rPr lang="en-GB" u="sng" dirty="0"/>
              <a:t> &amp; SKAO </a:t>
            </a:r>
            <a:r>
              <a:rPr lang="en-GB" dirty="0"/>
              <a:t>partners)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WP2 Community-led best practices for developing high-quality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Lead BSC and </a:t>
            </a:r>
            <a:r>
              <a:rPr lang="en-GB" dirty="0" err="1"/>
              <a:t>NLeSC</a:t>
            </a:r>
            <a:r>
              <a:rPr lang="en-GB" dirty="0"/>
              <a:t>; (</a:t>
            </a:r>
            <a:r>
              <a:rPr lang="en-GB" u="sng" dirty="0"/>
              <a:t>LAPP</a:t>
            </a:r>
            <a:r>
              <a:rPr lang="en-GB" dirty="0"/>
              <a:t> (12PM), </a:t>
            </a:r>
            <a:r>
              <a:rPr lang="en-GB" u="sng" dirty="0"/>
              <a:t>FAU, SKAO</a:t>
            </a:r>
            <a:r>
              <a:rPr lang="en-GB" dirty="0"/>
              <a:t> partners)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WP3 Tools and Services for software quality and </a:t>
            </a:r>
            <a:r>
              <a:rPr lang="en-GB" dirty="0" err="1"/>
              <a:t>FAIRness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Lead </a:t>
            </a:r>
            <a:r>
              <a:rPr lang="en-GB" u="sng" dirty="0"/>
              <a:t>CNRS-LAPP</a:t>
            </a:r>
            <a:r>
              <a:rPr lang="en-GB" dirty="0"/>
              <a:t> (Thomas </a:t>
            </a:r>
            <a:r>
              <a:rPr lang="en-GB" dirty="0" err="1"/>
              <a:t>Vuillame</a:t>
            </a:r>
            <a:r>
              <a:rPr lang="en-GB" dirty="0"/>
              <a:t>) (21 PM) and UEDIN; (</a:t>
            </a:r>
            <a:r>
              <a:rPr lang="en-GB" u="sng" dirty="0"/>
              <a:t>FAU, CERN, SKAO </a:t>
            </a:r>
            <a:r>
              <a:rPr lang="en-GB" dirty="0"/>
              <a:t>partners)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EOSC Science Cluster pilots and driver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Lead HZDR, co-lead </a:t>
            </a:r>
            <a:r>
              <a:rPr lang="en-GB" u="sng" dirty="0" err="1"/>
              <a:t>UniMAN</a:t>
            </a:r>
            <a:r>
              <a:rPr lang="en-GB" dirty="0"/>
              <a:t> (Caterina </a:t>
            </a:r>
            <a:r>
              <a:rPr lang="en-GB" dirty="0" err="1"/>
              <a:t>Doglioni</a:t>
            </a:r>
            <a:r>
              <a:rPr lang="en-GB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WP5 Capacity building and recognition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Lead </a:t>
            </a:r>
            <a:r>
              <a:rPr lang="en-GB" u="sng" dirty="0"/>
              <a:t>CERN</a:t>
            </a:r>
            <a:r>
              <a:rPr lang="en-GB" dirty="0"/>
              <a:t> (Stefan </a:t>
            </a:r>
            <a:r>
              <a:rPr lang="en-GB" dirty="0" err="1"/>
              <a:t>Roiser</a:t>
            </a:r>
            <a:r>
              <a:rPr lang="en-GB" dirty="0"/>
              <a:t>) and UPM; (</a:t>
            </a:r>
            <a:r>
              <a:rPr lang="en-GB" u="sng" dirty="0"/>
              <a:t>LAPP</a:t>
            </a:r>
            <a:r>
              <a:rPr lang="en-GB" dirty="0"/>
              <a:t> (9PM), </a:t>
            </a:r>
            <a:r>
              <a:rPr lang="en-GB" u="sng" dirty="0" err="1"/>
              <a:t>IJCLab</a:t>
            </a:r>
            <a:r>
              <a:rPr lang="en-GB" dirty="0"/>
              <a:t> partners)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WP6 Project Management and coordination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Lead CERTH &amp; BSC (All partners, </a:t>
            </a:r>
            <a:r>
              <a:rPr lang="en-GB" u="sng" dirty="0"/>
              <a:t>LAPP</a:t>
            </a:r>
            <a:r>
              <a:rPr lang="en-GB" dirty="0"/>
              <a:t> 4PM)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9B2CD-9B40-3649-A3D0-02857894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30/08/23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DCA46-5F69-694F-90AF-6216DC80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31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F2793-F554-334F-A5FB-B4B41D5F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30/08/23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A5000-80CE-9C42-A4EE-4E2789F5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60C8-1F87-EB4E-8BE5-309D264D7D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60163" y="6346825"/>
            <a:ext cx="731837" cy="365125"/>
          </a:xfrm>
          <a:prstGeom prst="rect">
            <a:avLst/>
          </a:prstGeom>
        </p:spPr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pic>
        <p:nvPicPr>
          <p:cNvPr id="7" name="image5.jpg">
            <a:extLst>
              <a:ext uri="{FF2B5EF4-FFF2-40B4-BE49-F238E27FC236}">
                <a16:creationId xmlns:a16="http://schemas.microsoft.com/office/drawing/2014/main" id="{FE882A8B-AD3E-E443-BE8C-498FC4047985}"/>
              </a:ext>
            </a:extLst>
          </p:cNvPr>
          <p:cNvPicPr/>
          <p:nvPr/>
        </p:nvPicPr>
        <p:blipFill>
          <a:blip r:embed="rId2"/>
          <a:srcRect l="5203" r="5030"/>
          <a:stretch>
            <a:fillRect/>
          </a:stretch>
        </p:blipFill>
        <p:spPr>
          <a:xfrm>
            <a:off x="1041722" y="313324"/>
            <a:ext cx="10567686" cy="54855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95568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3CED01-B4E9-1440-B6BC-F5B5F72F0FB7}" vid="{DFDA9E33-CF96-054A-81CF-3EA211A2332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65</TotalTime>
  <Words>396</Words>
  <Application>Microsoft Macintosh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di Office</vt:lpstr>
      <vt:lpstr>The EVERSE Project</vt:lpstr>
      <vt:lpstr>Background</vt:lpstr>
      <vt:lpstr>EVERSE:  European Virtual Institute for Research Software Excellence</vt:lpstr>
      <vt:lpstr>PowerPoint Presentation</vt:lpstr>
      <vt:lpstr>Work packages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EVERSE Project</dc:title>
  <dc:creator>Ian Bird</dc:creator>
  <cp:lastModifiedBy>Ian Bird</cp:lastModifiedBy>
  <cp:revision>7</cp:revision>
  <dcterms:created xsi:type="dcterms:W3CDTF">2023-08-30T07:28:30Z</dcterms:created>
  <dcterms:modified xsi:type="dcterms:W3CDTF">2023-08-30T08:34:14Z</dcterms:modified>
</cp:coreProperties>
</file>