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06" r:id="rId2"/>
  </p:sldMasterIdLst>
  <p:notesMasterIdLst>
    <p:notesMasterId r:id="rId34"/>
  </p:notesMasterIdLst>
  <p:sldIdLst>
    <p:sldId id="256" r:id="rId3"/>
    <p:sldId id="584" r:id="rId4"/>
    <p:sldId id="1949" r:id="rId5"/>
    <p:sldId id="334" r:id="rId6"/>
    <p:sldId id="587" r:id="rId7"/>
    <p:sldId id="586" r:id="rId8"/>
    <p:sldId id="267" r:id="rId9"/>
    <p:sldId id="545" r:id="rId10"/>
    <p:sldId id="591" r:id="rId11"/>
    <p:sldId id="592" r:id="rId12"/>
    <p:sldId id="595" r:id="rId13"/>
    <p:sldId id="594" r:id="rId14"/>
    <p:sldId id="599" r:id="rId15"/>
    <p:sldId id="601" r:id="rId16"/>
    <p:sldId id="602" r:id="rId17"/>
    <p:sldId id="603" r:id="rId18"/>
    <p:sldId id="604" r:id="rId19"/>
    <p:sldId id="2145708526" r:id="rId20"/>
    <p:sldId id="1930" r:id="rId21"/>
    <p:sldId id="607" r:id="rId22"/>
    <p:sldId id="285" r:id="rId23"/>
    <p:sldId id="605" r:id="rId24"/>
    <p:sldId id="606" r:id="rId25"/>
    <p:sldId id="2145708523" r:id="rId26"/>
    <p:sldId id="2145708525" r:id="rId27"/>
    <p:sldId id="283" r:id="rId28"/>
    <p:sldId id="1931" r:id="rId29"/>
    <p:sldId id="2145708512" r:id="rId30"/>
    <p:sldId id="2145708514" r:id="rId31"/>
    <p:sldId id="2145708515" r:id="rId32"/>
    <p:sldId id="2145708521" r:id="rId33"/>
  </p:sldIdLst>
  <p:sldSz cx="12192000" cy="6858000"/>
  <p:notesSz cx="9144000" cy="6858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di Microsoft Office" initials="UdMO" lastIdx="1" clrIdx="0">
    <p:extLst>
      <p:ext uri="{19B8F6BF-5375-455C-9EA6-DF929625EA0E}">
        <p15:presenceInfo xmlns:p15="http://schemas.microsoft.com/office/powerpoint/2012/main" userId="Utente di Microsoft Offi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4C9F"/>
    <a:srgbClr val="4470A7"/>
    <a:srgbClr val="323F24"/>
    <a:srgbClr val="1C313A"/>
    <a:srgbClr val="B4B9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22"/>
    <p:restoredTop sz="86019"/>
  </p:normalViewPr>
  <p:slideViewPr>
    <p:cSldViewPr snapToGrid="0" snapToObjects="1">
      <p:cViewPr varScale="1">
        <p:scale>
          <a:sx n="112" d="100"/>
          <a:sy n="112" d="100"/>
        </p:scale>
        <p:origin x="1024" y="184"/>
      </p:cViewPr>
      <p:guideLst/>
    </p:cSldViewPr>
  </p:slideViewPr>
  <p:outlineViewPr>
    <p:cViewPr>
      <p:scale>
        <a:sx n="33" d="100"/>
        <a:sy n="33" d="100"/>
      </p:scale>
      <p:origin x="0" y="-4392"/>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4F899F-3F60-8C48-81ED-5D2775B58A6D}" type="doc">
      <dgm:prSet loTypeId="urn:microsoft.com/office/officeart/2005/8/layout/hChevron3" loCatId="" qsTypeId="urn:microsoft.com/office/officeart/2005/8/quickstyle/simple3" qsCatId="simple" csTypeId="urn:microsoft.com/office/officeart/2005/8/colors/accent1_2" csCatId="accent1" phldr="1"/>
      <dgm:spPr/>
    </dgm:pt>
    <dgm:pt modelId="{7B2939CE-40E6-1C40-A50F-59CF28C1F9B8}">
      <dgm:prSet phldrT="[Texte]"/>
      <dgm:spPr/>
      <dgm:t>
        <a:bodyPr/>
        <a:lstStyle/>
        <a:p>
          <a:r>
            <a:rPr lang="fr-FR" dirty="0"/>
            <a:t>2021</a:t>
          </a:r>
        </a:p>
      </dgm:t>
    </dgm:pt>
    <dgm:pt modelId="{B219362B-B2BF-B94C-8BE3-7D5095151E47}" type="parTrans" cxnId="{5FF7D0CE-6984-7346-B6A3-D526EB01E08C}">
      <dgm:prSet/>
      <dgm:spPr/>
      <dgm:t>
        <a:bodyPr/>
        <a:lstStyle/>
        <a:p>
          <a:endParaRPr lang="fr-FR"/>
        </a:p>
      </dgm:t>
    </dgm:pt>
    <dgm:pt modelId="{A4CC9414-CB07-2449-A65B-5B82A2D97FDF}" type="sibTrans" cxnId="{5FF7D0CE-6984-7346-B6A3-D526EB01E08C}">
      <dgm:prSet/>
      <dgm:spPr/>
      <dgm:t>
        <a:bodyPr/>
        <a:lstStyle/>
        <a:p>
          <a:endParaRPr lang="fr-FR"/>
        </a:p>
      </dgm:t>
    </dgm:pt>
    <dgm:pt modelId="{5BA8F26B-BBE8-BA41-A832-D79F1E406BBA}">
      <dgm:prSet phldrT="[Texte]"/>
      <dgm:spPr/>
      <dgm:t>
        <a:bodyPr/>
        <a:lstStyle/>
        <a:p>
          <a:r>
            <a:rPr lang="fr-FR" dirty="0"/>
            <a:t>2022</a:t>
          </a:r>
        </a:p>
      </dgm:t>
    </dgm:pt>
    <dgm:pt modelId="{C4C58737-B8E6-6C44-9B53-06BCA74ECD26}" type="parTrans" cxnId="{56C0312A-298E-6942-9A8B-4A18216AF400}">
      <dgm:prSet/>
      <dgm:spPr/>
      <dgm:t>
        <a:bodyPr/>
        <a:lstStyle/>
        <a:p>
          <a:endParaRPr lang="fr-FR"/>
        </a:p>
      </dgm:t>
    </dgm:pt>
    <dgm:pt modelId="{287C4689-7226-7C4C-8ED1-7DE6829435A8}" type="sibTrans" cxnId="{56C0312A-298E-6942-9A8B-4A18216AF400}">
      <dgm:prSet/>
      <dgm:spPr/>
      <dgm:t>
        <a:bodyPr/>
        <a:lstStyle/>
        <a:p>
          <a:endParaRPr lang="fr-FR"/>
        </a:p>
      </dgm:t>
    </dgm:pt>
    <dgm:pt modelId="{759301AF-256A-2E4F-9259-44435ED19478}">
      <dgm:prSet phldrT="[Texte]"/>
      <dgm:spPr/>
      <dgm:t>
        <a:bodyPr/>
        <a:lstStyle/>
        <a:p>
          <a:r>
            <a:rPr lang="fr-FR" dirty="0"/>
            <a:t>2023</a:t>
          </a:r>
        </a:p>
      </dgm:t>
    </dgm:pt>
    <dgm:pt modelId="{47816015-12A3-CA45-9D52-229850553F9E}" type="parTrans" cxnId="{3FA67D4E-2E8D-194C-B4E9-24F8A1B796AA}">
      <dgm:prSet/>
      <dgm:spPr/>
      <dgm:t>
        <a:bodyPr/>
        <a:lstStyle/>
        <a:p>
          <a:endParaRPr lang="fr-FR"/>
        </a:p>
      </dgm:t>
    </dgm:pt>
    <dgm:pt modelId="{4FE7038D-A524-4247-AE57-2A89F3BADC14}" type="sibTrans" cxnId="{3FA67D4E-2E8D-194C-B4E9-24F8A1B796AA}">
      <dgm:prSet/>
      <dgm:spPr/>
      <dgm:t>
        <a:bodyPr/>
        <a:lstStyle/>
        <a:p>
          <a:endParaRPr lang="fr-FR"/>
        </a:p>
      </dgm:t>
    </dgm:pt>
    <dgm:pt modelId="{1009E8E8-2748-C14D-88FE-0AF35BD27BFA}">
      <dgm:prSet phldrT="[Texte]"/>
      <dgm:spPr/>
      <dgm:t>
        <a:bodyPr/>
        <a:lstStyle/>
        <a:p>
          <a:r>
            <a:rPr lang="fr-FR" dirty="0"/>
            <a:t>2024</a:t>
          </a:r>
        </a:p>
      </dgm:t>
    </dgm:pt>
    <dgm:pt modelId="{C775D2CF-FB4F-0E4B-BD4A-9EA4A6EA6325}" type="parTrans" cxnId="{28011441-CFDD-AD43-9FDE-91BFC2D45AF0}">
      <dgm:prSet/>
      <dgm:spPr/>
      <dgm:t>
        <a:bodyPr/>
        <a:lstStyle/>
        <a:p>
          <a:endParaRPr lang="fr-FR"/>
        </a:p>
      </dgm:t>
    </dgm:pt>
    <dgm:pt modelId="{E6F10C3B-76B3-8B4C-BD85-CF4F4388DCBD}" type="sibTrans" cxnId="{28011441-CFDD-AD43-9FDE-91BFC2D45AF0}">
      <dgm:prSet/>
      <dgm:spPr/>
      <dgm:t>
        <a:bodyPr/>
        <a:lstStyle/>
        <a:p>
          <a:endParaRPr lang="fr-FR"/>
        </a:p>
      </dgm:t>
    </dgm:pt>
    <dgm:pt modelId="{39F092E4-6507-2340-9532-22EE2979C7B3}">
      <dgm:prSet phldrT="[Texte]"/>
      <dgm:spPr/>
      <dgm:t>
        <a:bodyPr/>
        <a:lstStyle/>
        <a:p>
          <a:r>
            <a:rPr lang="fr-FR" dirty="0"/>
            <a:t>2025</a:t>
          </a:r>
        </a:p>
      </dgm:t>
    </dgm:pt>
    <dgm:pt modelId="{EC175087-6BEC-0F4A-AD4D-C2056F2B1AA2}" type="parTrans" cxnId="{B586DE9A-1B26-3C45-84EC-EE27C2B8B4B3}">
      <dgm:prSet/>
      <dgm:spPr/>
      <dgm:t>
        <a:bodyPr/>
        <a:lstStyle/>
        <a:p>
          <a:endParaRPr lang="fr-FR"/>
        </a:p>
      </dgm:t>
    </dgm:pt>
    <dgm:pt modelId="{D1A0DB0E-452C-A145-B85C-6D6CE25EAF48}" type="sibTrans" cxnId="{B586DE9A-1B26-3C45-84EC-EE27C2B8B4B3}">
      <dgm:prSet/>
      <dgm:spPr/>
      <dgm:t>
        <a:bodyPr/>
        <a:lstStyle/>
        <a:p>
          <a:endParaRPr lang="fr-FR"/>
        </a:p>
      </dgm:t>
    </dgm:pt>
    <dgm:pt modelId="{8A60A48F-98A6-8B4C-A18A-02F30F077584}">
      <dgm:prSet phldrT="[Texte]"/>
      <dgm:spPr/>
      <dgm:t>
        <a:bodyPr/>
        <a:lstStyle/>
        <a:p>
          <a:r>
            <a:rPr lang="fr-FR" dirty="0"/>
            <a:t>2026</a:t>
          </a:r>
        </a:p>
      </dgm:t>
    </dgm:pt>
    <dgm:pt modelId="{FE98E408-158F-D24B-A326-A21A7D806E18}" type="parTrans" cxnId="{BF1365B0-CA31-9D4B-82DD-D144264F0F9B}">
      <dgm:prSet/>
      <dgm:spPr/>
      <dgm:t>
        <a:bodyPr/>
        <a:lstStyle/>
        <a:p>
          <a:endParaRPr lang="fr-FR"/>
        </a:p>
      </dgm:t>
    </dgm:pt>
    <dgm:pt modelId="{FE7DF301-B155-D546-857C-4FB987BCD850}" type="sibTrans" cxnId="{BF1365B0-CA31-9D4B-82DD-D144264F0F9B}">
      <dgm:prSet/>
      <dgm:spPr/>
      <dgm:t>
        <a:bodyPr/>
        <a:lstStyle/>
        <a:p>
          <a:endParaRPr lang="fr-FR"/>
        </a:p>
      </dgm:t>
    </dgm:pt>
    <dgm:pt modelId="{32028787-CA13-4142-B73B-5F46CB219A4B}">
      <dgm:prSet phldrT="[Texte]"/>
      <dgm:spPr/>
      <dgm:t>
        <a:bodyPr/>
        <a:lstStyle/>
        <a:p>
          <a:r>
            <a:rPr lang="fr-FR" dirty="0"/>
            <a:t>2027</a:t>
          </a:r>
        </a:p>
      </dgm:t>
    </dgm:pt>
    <dgm:pt modelId="{5355295D-5D12-FA47-8E20-10A464857667}" type="parTrans" cxnId="{23114A3D-7B0D-CD42-B2B6-8C29279E6E2D}">
      <dgm:prSet/>
      <dgm:spPr/>
      <dgm:t>
        <a:bodyPr/>
        <a:lstStyle/>
        <a:p>
          <a:endParaRPr lang="fr-FR"/>
        </a:p>
      </dgm:t>
    </dgm:pt>
    <dgm:pt modelId="{B4A03FE3-B619-5F4D-86CE-387ACE6449D8}" type="sibTrans" cxnId="{23114A3D-7B0D-CD42-B2B6-8C29279E6E2D}">
      <dgm:prSet/>
      <dgm:spPr/>
      <dgm:t>
        <a:bodyPr/>
        <a:lstStyle/>
        <a:p>
          <a:endParaRPr lang="fr-FR"/>
        </a:p>
      </dgm:t>
    </dgm:pt>
    <dgm:pt modelId="{DBCF512B-A344-2D46-8B64-37CF072F9F97}" type="pres">
      <dgm:prSet presAssocID="{274F899F-3F60-8C48-81ED-5D2775B58A6D}" presName="Name0" presStyleCnt="0">
        <dgm:presLayoutVars>
          <dgm:dir/>
          <dgm:resizeHandles val="exact"/>
        </dgm:presLayoutVars>
      </dgm:prSet>
      <dgm:spPr/>
    </dgm:pt>
    <dgm:pt modelId="{E9F5FF8E-06DB-634B-98AD-C221231CED5F}" type="pres">
      <dgm:prSet presAssocID="{7B2939CE-40E6-1C40-A50F-59CF28C1F9B8}" presName="parTxOnly" presStyleLbl="node1" presStyleIdx="0" presStyleCnt="7">
        <dgm:presLayoutVars>
          <dgm:bulletEnabled val="1"/>
        </dgm:presLayoutVars>
      </dgm:prSet>
      <dgm:spPr/>
    </dgm:pt>
    <dgm:pt modelId="{40EE1178-B515-C643-B9F3-705760471674}" type="pres">
      <dgm:prSet presAssocID="{A4CC9414-CB07-2449-A65B-5B82A2D97FDF}" presName="parSpace" presStyleCnt="0"/>
      <dgm:spPr/>
    </dgm:pt>
    <dgm:pt modelId="{F9A1AF0E-2CDA-924C-B486-DAD8AC46D693}" type="pres">
      <dgm:prSet presAssocID="{5BA8F26B-BBE8-BA41-A832-D79F1E406BBA}" presName="parTxOnly" presStyleLbl="node1" presStyleIdx="1" presStyleCnt="7">
        <dgm:presLayoutVars>
          <dgm:bulletEnabled val="1"/>
        </dgm:presLayoutVars>
      </dgm:prSet>
      <dgm:spPr/>
    </dgm:pt>
    <dgm:pt modelId="{819C3CA6-7B56-5340-A6A9-7C3C1087C9A3}" type="pres">
      <dgm:prSet presAssocID="{287C4689-7226-7C4C-8ED1-7DE6829435A8}" presName="parSpace" presStyleCnt="0"/>
      <dgm:spPr/>
    </dgm:pt>
    <dgm:pt modelId="{DD9DDE80-4962-1D40-BB82-E252732C6E87}" type="pres">
      <dgm:prSet presAssocID="{759301AF-256A-2E4F-9259-44435ED19478}" presName="parTxOnly" presStyleLbl="node1" presStyleIdx="2" presStyleCnt="7">
        <dgm:presLayoutVars>
          <dgm:bulletEnabled val="1"/>
        </dgm:presLayoutVars>
      </dgm:prSet>
      <dgm:spPr/>
    </dgm:pt>
    <dgm:pt modelId="{B41BDC62-B415-044B-9EA4-6A5DAB60FDDF}" type="pres">
      <dgm:prSet presAssocID="{4FE7038D-A524-4247-AE57-2A89F3BADC14}" presName="parSpace" presStyleCnt="0"/>
      <dgm:spPr/>
    </dgm:pt>
    <dgm:pt modelId="{30FEE037-149F-854C-81C5-D65D5BF23D0A}" type="pres">
      <dgm:prSet presAssocID="{1009E8E8-2748-C14D-88FE-0AF35BD27BFA}" presName="parTxOnly" presStyleLbl="node1" presStyleIdx="3" presStyleCnt="7" custLinFactNeighborX="0" custLinFactNeighborY="6527">
        <dgm:presLayoutVars>
          <dgm:bulletEnabled val="1"/>
        </dgm:presLayoutVars>
      </dgm:prSet>
      <dgm:spPr/>
    </dgm:pt>
    <dgm:pt modelId="{80673A33-EA51-584C-97D7-609BEF20E88F}" type="pres">
      <dgm:prSet presAssocID="{E6F10C3B-76B3-8B4C-BD85-CF4F4388DCBD}" presName="parSpace" presStyleCnt="0"/>
      <dgm:spPr/>
    </dgm:pt>
    <dgm:pt modelId="{5473C2E6-D083-0141-B4E3-3906ED69DAB8}" type="pres">
      <dgm:prSet presAssocID="{39F092E4-6507-2340-9532-22EE2979C7B3}" presName="parTxOnly" presStyleLbl="node1" presStyleIdx="4" presStyleCnt="7">
        <dgm:presLayoutVars>
          <dgm:bulletEnabled val="1"/>
        </dgm:presLayoutVars>
      </dgm:prSet>
      <dgm:spPr/>
    </dgm:pt>
    <dgm:pt modelId="{FAFCC448-5DDA-2B48-ACC8-4CF989A69E19}" type="pres">
      <dgm:prSet presAssocID="{D1A0DB0E-452C-A145-B85C-6D6CE25EAF48}" presName="parSpace" presStyleCnt="0"/>
      <dgm:spPr/>
    </dgm:pt>
    <dgm:pt modelId="{3B0F0306-8FF8-7544-8F77-F6BC80225F9E}" type="pres">
      <dgm:prSet presAssocID="{8A60A48F-98A6-8B4C-A18A-02F30F077584}" presName="parTxOnly" presStyleLbl="node1" presStyleIdx="5" presStyleCnt="7">
        <dgm:presLayoutVars>
          <dgm:bulletEnabled val="1"/>
        </dgm:presLayoutVars>
      </dgm:prSet>
      <dgm:spPr/>
    </dgm:pt>
    <dgm:pt modelId="{B2D8A64E-6888-B74D-A1D4-1443C2A92268}" type="pres">
      <dgm:prSet presAssocID="{FE7DF301-B155-D546-857C-4FB987BCD850}" presName="parSpace" presStyleCnt="0"/>
      <dgm:spPr/>
    </dgm:pt>
    <dgm:pt modelId="{C44B6123-6D50-564F-A86E-37654D9EB1AF}" type="pres">
      <dgm:prSet presAssocID="{32028787-CA13-4142-B73B-5F46CB219A4B}" presName="parTxOnly" presStyleLbl="node1" presStyleIdx="6" presStyleCnt="7">
        <dgm:presLayoutVars>
          <dgm:bulletEnabled val="1"/>
        </dgm:presLayoutVars>
      </dgm:prSet>
      <dgm:spPr/>
    </dgm:pt>
  </dgm:ptLst>
  <dgm:cxnLst>
    <dgm:cxn modelId="{DF5C4202-8E05-8546-96CA-890268963D77}" type="presOf" srcId="{274F899F-3F60-8C48-81ED-5D2775B58A6D}" destId="{DBCF512B-A344-2D46-8B64-37CF072F9F97}" srcOrd="0" destOrd="0" presId="urn:microsoft.com/office/officeart/2005/8/layout/hChevron3"/>
    <dgm:cxn modelId="{64BE811C-A4F2-9D4C-AF87-9ACE579649A1}" type="presOf" srcId="{39F092E4-6507-2340-9532-22EE2979C7B3}" destId="{5473C2E6-D083-0141-B4E3-3906ED69DAB8}" srcOrd="0" destOrd="0" presId="urn:microsoft.com/office/officeart/2005/8/layout/hChevron3"/>
    <dgm:cxn modelId="{56C0312A-298E-6942-9A8B-4A18216AF400}" srcId="{274F899F-3F60-8C48-81ED-5D2775B58A6D}" destId="{5BA8F26B-BBE8-BA41-A832-D79F1E406BBA}" srcOrd="1" destOrd="0" parTransId="{C4C58737-B8E6-6C44-9B53-06BCA74ECD26}" sibTransId="{287C4689-7226-7C4C-8ED1-7DE6829435A8}"/>
    <dgm:cxn modelId="{23114A3D-7B0D-CD42-B2B6-8C29279E6E2D}" srcId="{274F899F-3F60-8C48-81ED-5D2775B58A6D}" destId="{32028787-CA13-4142-B73B-5F46CB219A4B}" srcOrd="6" destOrd="0" parTransId="{5355295D-5D12-FA47-8E20-10A464857667}" sibTransId="{B4A03FE3-B619-5F4D-86CE-387ACE6449D8}"/>
    <dgm:cxn modelId="{28011441-CFDD-AD43-9FDE-91BFC2D45AF0}" srcId="{274F899F-3F60-8C48-81ED-5D2775B58A6D}" destId="{1009E8E8-2748-C14D-88FE-0AF35BD27BFA}" srcOrd="3" destOrd="0" parTransId="{C775D2CF-FB4F-0E4B-BD4A-9EA4A6EA6325}" sibTransId="{E6F10C3B-76B3-8B4C-BD85-CF4F4388DCBD}"/>
    <dgm:cxn modelId="{3FA67D4E-2E8D-194C-B4E9-24F8A1B796AA}" srcId="{274F899F-3F60-8C48-81ED-5D2775B58A6D}" destId="{759301AF-256A-2E4F-9259-44435ED19478}" srcOrd="2" destOrd="0" parTransId="{47816015-12A3-CA45-9D52-229850553F9E}" sibTransId="{4FE7038D-A524-4247-AE57-2A89F3BADC14}"/>
    <dgm:cxn modelId="{8715EF53-2FD0-AB4D-B18A-034E999D4062}" type="presOf" srcId="{32028787-CA13-4142-B73B-5F46CB219A4B}" destId="{C44B6123-6D50-564F-A86E-37654D9EB1AF}" srcOrd="0" destOrd="0" presId="urn:microsoft.com/office/officeart/2005/8/layout/hChevron3"/>
    <dgm:cxn modelId="{C353585A-A3AD-7D4F-A8AD-FD5D05A1DB7D}" type="presOf" srcId="{5BA8F26B-BBE8-BA41-A832-D79F1E406BBA}" destId="{F9A1AF0E-2CDA-924C-B486-DAD8AC46D693}" srcOrd="0" destOrd="0" presId="urn:microsoft.com/office/officeart/2005/8/layout/hChevron3"/>
    <dgm:cxn modelId="{EE88EA5D-74D6-B145-B60F-558ABA38A12B}" type="presOf" srcId="{759301AF-256A-2E4F-9259-44435ED19478}" destId="{DD9DDE80-4962-1D40-BB82-E252732C6E87}" srcOrd="0" destOrd="0" presId="urn:microsoft.com/office/officeart/2005/8/layout/hChevron3"/>
    <dgm:cxn modelId="{B586DE9A-1B26-3C45-84EC-EE27C2B8B4B3}" srcId="{274F899F-3F60-8C48-81ED-5D2775B58A6D}" destId="{39F092E4-6507-2340-9532-22EE2979C7B3}" srcOrd="4" destOrd="0" parTransId="{EC175087-6BEC-0F4A-AD4D-C2056F2B1AA2}" sibTransId="{D1A0DB0E-452C-A145-B85C-6D6CE25EAF48}"/>
    <dgm:cxn modelId="{D5E5979D-C693-4841-B0C5-006BC73149DA}" type="presOf" srcId="{7B2939CE-40E6-1C40-A50F-59CF28C1F9B8}" destId="{E9F5FF8E-06DB-634B-98AD-C221231CED5F}" srcOrd="0" destOrd="0" presId="urn:microsoft.com/office/officeart/2005/8/layout/hChevron3"/>
    <dgm:cxn modelId="{BF1365B0-CA31-9D4B-82DD-D144264F0F9B}" srcId="{274F899F-3F60-8C48-81ED-5D2775B58A6D}" destId="{8A60A48F-98A6-8B4C-A18A-02F30F077584}" srcOrd="5" destOrd="0" parTransId="{FE98E408-158F-D24B-A326-A21A7D806E18}" sibTransId="{FE7DF301-B155-D546-857C-4FB987BCD850}"/>
    <dgm:cxn modelId="{5FF7D0CE-6984-7346-B6A3-D526EB01E08C}" srcId="{274F899F-3F60-8C48-81ED-5D2775B58A6D}" destId="{7B2939CE-40E6-1C40-A50F-59CF28C1F9B8}" srcOrd="0" destOrd="0" parTransId="{B219362B-B2BF-B94C-8BE3-7D5095151E47}" sibTransId="{A4CC9414-CB07-2449-A65B-5B82A2D97FDF}"/>
    <dgm:cxn modelId="{AB8EB4E7-1E60-7847-91BE-9167878954EB}" type="presOf" srcId="{8A60A48F-98A6-8B4C-A18A-02F30F077584}" destId="{3B0F0306-8FF8-7544-8F77-F6BC80225F9E}" srcOrd="0" destOrd="0" presId="urn:microsoft.com/office/officeart/2005/8/layout/hChevron3"/>
    <dgm:cxn modelId="{7D2C5FF1-0139-5F46-B3F4-827BB75CBDC7}" type="presOf" srcId="{1009E8E8-2748-C14D-88FE-0AF35BD27BFA}" destId="{30FEE037-149F-854C-81C5-D65D5BF23D0A}" srcOrd="0" destOrd="0" presId="urn:microsoft.com/office/officeart/2005/8/layout/hChevron3"/>
    <dgm:cxn modelId="{7D7F447A-BC5B-FD48-A4C7-914C0A74A780}" type="presParOf" srcId="{DBCF512B-A344-2D46-8B64-37CF072F9F97}" destId="{E9F5FF8E-06DB-634B-98AD-C221231CED5F}" srcOrd="0" destOrd="0" presId="urn:microsoft.com/office/officeart/2005/8/layout/hChevron3"/>
    <dgm:cxn modelId="{932BEAB3-EA4A-584D-83C6-FEB78BFBC5F9}" type="presParOf" srcId="{DBCF512B-A344-2D46-8B64-37CF072F9F97}" destId="{40EE1178-B515-C643-B9F3-705760471674}" srcOrd="1" destOrd="0" presId="urn:microsoft.com/office/officeart/2005/8/layout/hChevron3"/>
    <dgm:cxn modelId="{1B88C373-DCF2-FF48-86B2-B8EFB15EE276}" type="presParOf" srcId="{DBCF512B-A344-2D46-8B64-37CF072F9F97}" destId="{F9A1AF0E-2CDA-924C-B486-DAD8AC46D693}" srcOrd="2" destOrd="0" presId="urn:microsoft.com/office/officeart/2005/8/layout/hChevron3"/>
    <dgm:cxn modelId="{5A064E09-05FA-E74D-B488-94664398184C}" type="presParOf" srcId="{DBCF512B-A344-2D46-8B64-37CF072F9F97}" destId="{819C3CA6-7B56-5340-A6A9-7C3C1087C9A3}" srcOrd="3" destOrd="0" presId="urn:microsoft.com/office/officeart/2005/8/layout/hChevron3"/>
    <dgm:cxn modelId="{E33E237C-6521-CC4E-AE37-F50DCE758765}" type="presParOf" srcId="{DBCF512B-A344-2D46-8B64-37CF072F9F97}" destId="{DD9DDE80-4962-1D40-BB82-E252732C6E87}" srcOrd="4" destOrd="0" presId="urn:microsoft.com/office/officeart/2005/8/layout/hChevron3"/>
    <dgm:cxn modelId="{5FBEF7F7-0179-A54B-BAA6-B5C8F1BB206C}" type="presParOf" srcId="{DBCF512B-A344-2D46-8B64-37CF072F9F97}" destId="{B41BDC62-B415-044B-9EA4-6A5DAB60FDDF}" srcOrd="5" destOrd="0" presId="urn:microsoft.com/office/officeart/2005/8/layout/hChevron3"/>
    <dgm:cxn modelId="{0E860655-1C52-AA48-BF88-6C82B8D87BA3}" type="presParOf" srcId="{DBCF512B-A344-2D46-8B64-37CF072F9F97}" destId="{30FEE037-149F-854C-81C5-D65D5BF23D0A}" srcOrd="6" destOrd="0" presId="urn:microsoft.com/office/officeart/2005/8/layout/hChevron3"/>
    <dgm:cxn modelId="{AE261F15-48A3-FC4F-8B50-638F9F1B2C3D}" type="presParOf" srcId="{DBCF512B-A344-2D46-8B64-37CF072F9F97}" destId="{80673A33-EA51-584C-97D7-609BEF20E88F}" srcOrd="7" destOrd="0" presId="urn:microsoft.com/office/officeart/2005/8/layout/hChevron3"/>
    <dgm:cxn modelId="{244DF509-FC6F-AF49-BFAB-80B0A4B0B8BC}" type="presParOf" srcId="{DBCF512B-A344-2D46-8B64-37CF072F9F97}" destId="{5473C2E6-D083-0141-B4E3-3906ED69DAB8}" srcOrd="8" destOrd="0" presId="urn:microsoft.com/office/officeart/2005/8/layout/hChevron3"/>
    <dgm:cxn modelId="{FE30FA28-C6A4-7A42-ABEB-D08426B02F5E}" type="presParOf" srcId="{DBCF512B-A344-2D46-8B64-37CF072F9F97}" destId="{FAFCC448-5DDA-2B48-ACC8-4CF989A69E19}" srcOrd="9" destOrd="0" presId="urn:microsoft.com/office/officeart/2005/8/layout/hChevron3"/>
    <dgm:cxn modelId="{81FEF79C-8083-AA4C-8250-6AD7A1FCA061}" type="presParOf" srcId="{DBCF512B-A344-2D46-8B64-37CF072F9F97}" destId="{3B0F0306-8FF8-7544-8F77-F6BC80225F9E}" srcOrd="10" destOrd="0" presId="urn:microsoft.com/office/officeart/2005/8/layout/hChevron3"/>
    <dgm:cxn modelId="{6C88A082-02B9-534F-BA0F-111939DCDB71}" type="presParOf" srcId="{DBCF512B-A344-2D46-8B64-37CF072F9F97}" destId="{B2D8A64E-6888-B74D-A1D4-1443C2A92268}" srcOrd="11" destOrd="0" presId="urn:microsoft.com/office/officeart/2005/8/layout/hChevron3"/>
    <dgm:cxn modelId="{C4980BF2-993F-4A4C-BE35-4E3524FD021E}" type="presParOf" srcId="{DBCF512B-A344-2D46-8B64-37CF072F9F97}" destId="{C44B6123-6D50-564F-A86E-37654D9EB1AF}"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C7A5FF-0C79-FA40-B08B-6B9DE1D6BB59}" type="doc">
      <dgm:prSet loTypeId="urn:microsoft.com/office/officeart/2005/8/layout/chevron1" loCatId="" qsTypeId="urn:microsoft.com/office/officeart/2005/8/quickstyle/simple1" qsCatId="simple" csTypeId="urn:microsoft.com/office/officeart/2005/8/colors/accent5_1" csCatId="accent5" phldr="1"/>
      <dgm:spPr/>
    </dgm:pt>
    <dgm:pt modelId="{F74B19BB-B622-3641-AC49-82946D30A5F9}">
      <dgm:prSet phldrT="[Texte]" custT="1"/>
      <dgm:spPr/>
      <dgm:t>
        <a:bodyPr/>
        <a:lstStyle/>
        <a:p>
          <a:r>
            <a:rPr lang="fr-FR" sz="1050" dirty="0"/>
            <a:t> H2020 Cluster </a:t>
          </a:r>
          <a:r>
            <a:rPr lang="fr-FR" sz="1050" dirty="0" err="1"/>
            <a:t>projects</a:t>
          </a:r>
          <a:r>
            <a:rPr lang="fr-FR" sz="1050" dirty="0"/>
            <a:t> </a:t>
          </a:r>
        </a:p>
      </dgm:t>
    </dgm:pt>
    <dgm:pt modelId="{6B5E5218-1F8F-6C4F-BF30-433AE9924D63}" type="parTrans" cxnId="{0C45322D-EF47-8C41-83B9-F0ADA8D01D3F}">
      <dgm:prSet/>
      <dgm:spPr/>
      <dgm:t>
        <a:bodyPr/>
        <a:lstStyle/>
        <a:p>
          <a:endParaRPr lang="fr-FR" sz="2800"/>
        </a:p>
      </dgm:t>
    </dgm:pt>
    <dgm:pt modelId="{BB917840-117E-824F-AFCA-59786DBD2684}" type="sibTrans" cxnId="{0C45322D-EF47-8C41-83B9-F0ADA8D01D3F}">
      <dgm:prSet/>
      <dgm:spPr/>
      <dgm:t>
        <a:bodyPr/>
        <a:lstStyle/>
        <a:p>
          <a:endParaRPr lang="fr-FR" sz="2800"/>
        </a:p>
      </dgm:t>
    </dgm:pt>
    <dgm:pt modelId="{953CFA50-5253-4346-8CE0-8B58EB1BF6EF}">
      <dgm:prSet phldrT="[Texte]" custT="1"/>
      <dgm:spPr/>
      <dgm:t>
        <a:bodyPr/>
        <a:lstStyle/>
        <a:p>
          <a:r>
            <a:rPr lang="fr-FR" sz="1000" dirty="0"/>
            <a:t>EOSC-Future</a:t>
          </a:r>
        </a:p>
      </dgm:t>
    </dgm:pt>
    <dgm:pt modelId="{D6CA8D8E-B76B-4F41-AA77-5A9C47A9ECB1}" type="parTrans" cxnId="{76AC5328-29F8-2E4A-9A99-8C9598370AC0}">
      <dgm:prSet/>
      <dgm:spPr/>
      <dgm:t>
        <a:bodyPr/>
        <a:lstStyle/>
        <a:p>
          <a:endParaRPr lang="fr-FR" sz="2800"/>
        </a:p>
      </dgm:t>
    </dgm:pt>
    <dgm:pt modelId="{BFD03AF0-AFDE-0842-8BB9-B3D4C9302617}" type="sibTrans" cxnId="{76AC5328-29F8-2E4A-9A99-8C9598370AC0}">
      <dgm:prSet/>
      <dgm:spPr/>
      <dgm:t>
        <a:bodyPr/>
        <a:lstStyle/>
        <a:p>
          <a:endParaRPr lang="fr-FR" sz="2800"/>
        </a:p>
      </dgm:t>
    </dgm:pt>
    <dgm:pt modelId="{A27C1FE6-A42B-9541-A980-CA23B6536F9A}" type="pres">
      <dgm:prSet presAssocID="{ABC7A5FF-0C79-FA40-B08B-6B9DE1D6BB59}" presName="Name0" presStyleCnt="0">
        <dgm:presLayoutVars>
          <dgm:dir/>
          <dgm:animLvl val="lvl"/>
          <dgm:resizeHandles val="exact"/>
        </dgm:presLayoutVars>
      </dgm:prSet>
      <dgm:spPr/>
    </dgm:pt>
    <dgm:pt modelId="{FACA91A2-3C19-2148-BB7B-415B04668EA4}" type="pres">
      <dgm:prSet presAssocID="{F74B19BB-B622-3641-AC49-82946D30A5F9}" presName="parTxOnly" presStyleLbl="node1" presStyleIdx="0" presStyleCnt="2" custScaleX="148219" custScaleY="149892">
        <dgm:presLayoutVars>
          <dgm:chMax val="0"/>
          <dgm:chPref val="0"/>
          <dgm:bulletEnabled val="1"/>
        </dgm:presLayoutVars>
      </dgm:prSet>
      <dgm:spPr/>
    </dgm:pt>
    <dgm:pt modelId="{33D5D3AF-D0E2-CA49-A505-2284D872D9FE}" type="pres">
      <dgm:prSet presAssocID="{BB917840-117E-824F-AFCA-59786DBD2684}" presName="parTxOnlySpace" presStyleCnt="0"/>
      <dgm:spPr/>
    </dgm:pt>
    <dgm:pt modelId="{B45B5BE7-B47D-AC46-8D8F-6481D0679C4A}" type="pres">
      <dgm:prSet presAssocID="{953CFA50-5253-4346-8CE0-8B58EB1BF6EF}" presName="parTxOnly" presStyleLbl="node1" presStyleIdx="1" presStyleCnt="2" custScaleX="150103" custScaleY="144019">
        <dgm:presLayoutVars>
          <dgm:chMax val="0"/>
          <dgm:chPref val="0"/>
          <dgm:bulletEnabled val="1"/>
        </dgm:presLayoutVars>
      </dgm:prSet>
      <dgm:spPr/>
    </dgm:pt>
  </dgm:ptLst>
  <dgm:cxnLst>
    <dgm:cxn modelId="{76AC5328-29F8-2E4A-9A99-8C9598370AC0}" srcId="{ABC7A5FF-0C79-FA40-B08B-6B9DE1D6BB59}" destId="{953CFA50-5253-4346-8CE0-8B58EB1BF6EF}" srcOrd="1" destOrd="0" parTransId="{D6CA8D8E-B76B-4F41-AA77-5A9C47A9ECB1}" sibTransId="{BFD03AF0-AFDE-0842-8BB9-B3D4C9302617}"/>
    <dgm:cxn modelId="{0C45322D-EF47-8C41-83B9-F0ADA8D01D3F}" srcId="{ABC7A5FF-0C79-FA40-B08B-6B9DE1D6BB59}" destId="{F74B19BB-B622-3641-AC49-82946D30A5F9}" srcOrd="0" destOrd="0" parTransId="{6B5E5218-1F8F-6C4F-BF30-433AE9924D63}" sibTransId="{BB917840-117E-824F-AFCA-59786DBD2684}"/>
    <dgm:cxn modelId="{05159E77-0E05-0F45-8857-426D073C00E0}" type="presOf" srcId="{F74B19BB-B622-3641-AC49-82946D30A5F9}" destId="{FACA91A2-3C19-2148-BB7B-415B04668EA4}" srcOrd="0" destOrd="0" presId="urn:microsoft.com/office/officeart/2005/8/layout/chevron1"/>
    <dgm:cxn modelId="{B8926496-0039-F94B-9189-EC6AF8EDFE88}" type="presOf" srcId="{ABC7A5FF-0C79-FA40-B08B-6B9DE1D6BB59}" destId="{A27C1FE6-A42B-9541-A980-CA23B6536F9A}" srcOrd="0" destOrd="0" presId="urn:microsoft.com/office/officeart/2005/8/layout/chevron1"/>
    <dgm:cxn modelId="{4F4E4AF9-DD21-C645-ABD7-B23C3BB87B98}" type="presOf" srcId="{953CFA50-5253-4346-8CE0-8B58EB1BF6EF}" destId="{B45B5BE7-B47D-AC46-8D8F-6481D0679C4A}" srcOrd="0" destOrd="0" presId="urn:microsoft.com/office/officeart/2005/8/layout/chevron1"/>
    <dgm:cxn modelId="{9F32387C-8ABA-BA49-A910-E28B3E07B127}" type="presParOf" srcId="{A27C1FE6-A42B-9541-A980-CA23B6536F9A}" destId="{FACA91A2-3C19-2148-BB7B-415B04668EA4}" srcOrd="0" destOrd="0" presId="urn:microsoft.com/office/officeart/2005/8/layout/chevron1"/>
    <dgm:cxn modelId="{FB6A8E82-5B49-BF40-B682-23A6C7A56F0A}" type="presParOf" srcId="{A27C1FE6-A42B-9541-A980-CA23B6536F9A}" destId="{33D5D3AF-D0E2-CA49-A505-2284D872D9FE}" srcOrd="1" destOrd="0" presId="urn:microsoft.com/office/officeart/2005/8/layout/chevron1"/>
    <dgm:cxn modelId="{A41252D4-778E-8946-9C85-FF33948109F7}" type="presParOf" srcId="{A27C1FE6-A42B-9541-A980-CA23B6536F9A}" destId="{B45B5BE7-B47D-AC46-8D8F-6481D0679C4A}" srcOrd="2"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846EC7-4F8A-E34E-B6F6-A930BC171CD7}" type="doc">
      <dgm:prSet loTypeId="urn:microsoft.com/office/officeart/2005/8/layout/chevron1" loCatId="" qsTypeId="urn:microsoft.com/office/officeart/2005/8/quickstyle/simple1" qsCatId="simple" csTypeId="urn:microsoft.com/office/officeart/2005/8/colors/accent4_5" csCatId="accent4" phldr="1"/>
      <dgm:spPr/>
    </dgm:pt>
    <dgm:pt modelId="{4B9E8BF2-1A42-A146-943E-F4E19346E75A}">
      <dgm:prSet phldrT="[Texte]" custT="1"/>
      <dgm:spPr/>
      <dgm:t>
        <a:bodyPr/>
        <a:lstStyle/>
        <a:p>
          <a:r>
            <a:rPr lang="fr-FR" sz="1300" dirty="0">
              <a:solidFill>
                <a:schemeClr val="tx1"/>
              </a:solidFill>
            </a:rPr>
            <a:t>Science Cluster GO</a:t>
          </a:r>
        </a:p>
      </dgm:t>
    </dgm:pt>
    <dgm:pt modelId="{3E7A9086-13CC-A044-AFB0-0AF298CC5278}" type="parTrans" cxnId="{429D69CA-13BC-184E-BC43-387D9CA46B2B}">
      <dgm:prSet/>
      <dgm:spPr/>
      <dgm:t>
        <a:bodyPr/>
        <a:lstStyle/>
        <a:p>
          <a:endParaRPr lang="fr-FR">
            <a:solidFill>
              <a:schemeClr val="tx1"/>
            </a:solidFill>
          </a:endParaRPr>
        </a:p>
      </dgm:t>
    </dgm:pt>
    <dgm:pt modelId="{00099118-D019-2C4B-BB57-F48FD0FCAB63}" type="sibTrans" cxnId="{429D69CA-13BC-184E-BC43-387D9CA46B2B}">
      <dgm:prSet/>
      <dgm:spPr/>
      <dgm:t>
        <a:bodyPr/>
        <a:lstStyle/>
        <a:p>
          <a:endParaRPr lang="fr-FR">
            <a:solidFill>
              <a:schemeClr val="tx1"/>
            </a:solidFill>
          </a:endParaRPr>
        </a:p>
      </dgm:t>
    </dgm:pt>
    <dgm:pt modelId="{2C6182F0-26B8-9F47-A4B4-A4A3B256487D}" type="pres">
      <dgm:prSet presAssocID="{2A846EC7-4F8A-E34E-B6F6-A930BC171CD7}" presName="Name0" presStyleCnt="0">
        <dgm:presLayoutVars>
          <dgm:dir/>
          <dgm:animLvl val="lvl"/>
          <dgm:resizeHandles val="exact"/>
        </dgm:presLayoutVars>
      </dgm:prSet>
      <dgm:spPr/>
    </dgm:pt>
    <dgm:pt modelId="{1B539316-09C1-BC45-B144-7316DAAA42FA}" type="pres">
      <dgm:prSet presAssocID="{4B9E8BF2-1A42-A146-943E-F4E19346E75A}" presName="parTxOnly" presStyleLbl="node1" presStyleIdx="0" presStyleCnt="1">
        <dgm:presLayoutVars>
          <dgm:chMax val="0"/>
          <dgm:chPref val="0"/>
          <dgm:bulletEnabled val="1"/>
        </dgm:presLayoutVars>
      </dgm:prSet>
      <dgm:spPr/>
    </dgm:pt>
  </dgm:ptLst>
  <dgm:cxnLst>
    <dgm:cxn modelId="{34B02F37-F351-8849-8FE7-A64FAB01BA8C}" type="presOf" srcId="{4B9E8BF2-1A42-A146-943E-F4E19346E75A}" destId="{1B539316-09C1-BC45-B144-7316DAAA42FA}" srcOrd="0" destOrd="0" presId="urn:microsoft.com/office/officeart/2005/8/layout/chevron1"/>
    <dgm:cxn modelId="{E7F34183-B0AF-974D-AC85-2C8DB3A78088}" type="presOf" srcId="{2A846EC7-4F8A-E34E-B6F6-A930BC171CD7}" destId="{2C6182F0-26B8-9F47-A4B4-A4A3B256487D}" srcOrd="0" destOrd="0" presId="urn:microsoft.com/office/officeart/2005/8/layout/chevron1"/>
    <dgm:cxn modelId="{429D69CA-13BC-184E-BC43-387D9CA46B2B}" srcId="{2A846EC7-4F8A-E34E-B6F6-A930BC171CD7}" destId="{4B9E8BF2-1A42-A146-943E-F4E19346E75A}" srcOrd="0" destOrd="0" parTransId="{3E7A9086-13CC-A044-AFB0-0AF298CC5278}" sibTransId="{00099118-D019-2C4B-BB57-F48FD0FCAB63}"/>
    <dgm:cxn modelId="{F81DFC9B-E6DB-D948-A319-C343A1F2274A}" type="presParOf" srcId="{2C6182F0-26B8-9F47-A4B4-A4A3B256487D}" destId="{1B539316-09C1-BC45-B144-7316DAAA42FA}" srcOrd="0"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846EC7-4F8A-E34E-B6F6-A930BC171CD7}" type="doc">
      <dgm:prSet loTypeId="urn:microsoft.com/office/officeart/2005/8/layout/chevron1" loCatId="" qsTypeId="urn:microsoft.com/office/officeart/2005/8/quickstyle/simple1" qsCatId="simple" csTypeId="urn:microsoft.com/office/officeart/2005/8/colors/accent4_5" csCatId="accent4" phldr="1"/>
      <dgm:spPr/>
    </dgm:pt>
    <dgm:pt modelId="{657BAE98-D478-5E42-A4E2-BC53683930C4}">
      <dgm:prSet phldrT="[Texte]" custT="1"/>
      <dgm:spPr/>
      <dgm:t>
        <a:bodyPr/>
        <a:lstStyle/>
        <a:p>
          <a:r>
            <a:rPr lang="fr-FR" sz="1300" dirty="0">
              <a:solidFill>
                <a:schemeClr val="tx1"/>
              </a:solidFill>
            </a:rPr>
            <a:t>Science Cluster SO</a:t>
          </a:r>
        </a:p>
      </dgm:t>
    </dgm:pt>
    <dgm:pt modelId="{599FF610-8593-0449-B491-9B3497F002B5}" type="parTrans" cxnId="{04C4D20F-0B39-1240-8CB9-396D81791610}">
      <dgm:prSet/>
      <dgm:spPr/>
      <dgm:t>
        <a:bodyPr/>
        <a:lstStyle/>
        <a:p>
          <a:endParaRPr lang="fr-FR" sz="1300">
            <a:solidFill>
              <a:schemeClr val="tx1"/>
            </a:solidFill>
          </a:endParaRPr>
        </a:p>
      </dgm:t>
    </dgm:pt>
    <dgm:pt modelId="{FA317D24-1A29-F846-8AD6-28E6764B7FD8}" type="sibTrans" cxnId="{04C4D20F-0B39-1240-8CB9-396D81791610}">
      <dgm:prSet/>
      <dgm:spPr/>
      <dgm:t>
        <a:bodyPr/>
        <a:lstStyle/>
        <a:p>
          <a:endParaRPr lang="fr-FR" sz="1300">
            <a:solidFill>
              <a:schemeClr val="tx1"/>
            </a:solidFill>
          </a:endParaRPr>
        </a:p>
      </dgm:t>
    </dgm:pt>
    <dgm:pt modelId="{EA100D4E-B299-5B4C-AE6E-ACBC255D76F4}">
      <dgm:prSet phldrT="[Texte]" custT="1"/>
      <dgm:spPr/>
      <dgm:t>
        <a:bodyPr/>
        <a:lstStyle/>
        <a:p>
          <a:r>
            <a:rPr lang="fr-FR" sz="1300" dirty="0">
              <a:solidFill>
                <a:schemeClr val="tx1"/>
              </a:solidFill>
            </a:rPr>
            <a:t>Science Cluster OO</a:t>
          </a:r>
        </a:p>
      </dgm:t>
    </dgm:pt>
    <dgm:pt modelId="{6986AA35-4AA0-AE4E-8FD4-420ED7072784}" type="sibTrans" cxnId="{E126829C-0C00-9342-99C6-E174EC13468D}">
      <dgm:prSet/>
      <dgm:spPr/>
      <dgm:t>
        <a:bodyPr/>
        <a:lstStyle/>
        <a:p>
          <a:endParaRPr lang="fr-FR" sz="1300">
            <a:solidFill>
              <a:schemeClr val="tx1"/>
            </a:solidFill>
          </a:endParaRPr>
        </a:p>
      </dgm:t>
    </dgm:pt>
    <dgm:pt modelId="{95B717F1-0EBF-9A4B-B0ED-22ABB7E017BE}" type="parTrans" cxnId="{E126829C-0C00-9342-99C6-E174EC13468D}">
      <dgm:prSet/>
      <dgm:spPr/>
      <dgm:t>
        <a:bodyPr/>
        <a:lstStyle/>
        <a:p>
          <a:endParaRPr lang="fr-FR" sz="1300">
            <a:solidFill>
              <a:schemeClr val="tx1"/>
            </a:solidFill>
          </a:endParaRPr>
        </a:p>
      </dgm:t>
    </dgm:pt>
    <dgm:pt modelId="{2C6182F0-26B8-9F47-A4B4-A4A3B256487D}" type="pres">
      <dgm:prSet presAssocID="{2A846EC7-4F8A-E34E-B6F6-A930BC171CD7}" presName="Name0" presStyleCnt="0">
        <dgm:presLayoutVars>
          <dgm:dir/>
          <dgm:animLvl val="lvl"/>
          <dgm:resizeHandles val="exact"/>
        </dgm:presLayoutVars>
      </dgm:prSet>
      <dgm:spPr/>
    </dgm:pt>
    <dgm:pt modelId="{7FB6EB56-5341-BE44-93F4-D74496599CA4}" type="pres">
      <dgm:prSet presAssocID="{657BAE98-D478-5E42-A4E2-BC53683930C4}" presName="parTxOnly" presStyleLbl="node1" presStyleIdx="0" presStyleCnt="2">
        <dgm:presLayoutVars>
          <dgm:chMax val="0"/>
          <dgm:chPref val="0"/>
          <dgm:bulletEnabled val="1"/>
        </dgm:presLayoutVars>
      </dgm:prSet>
      <dgm:spPr/>
    </dgm:pt>
    <dgm:pt modelId="{B2546172-24C3-0D44-AADA-28665FD6D001}" type="pres">
      <dgm:prSet presAssocID="{FA317D24-1A29-F846-8AD6-28E6764B7FD8}" presName="parTxOnlySpace" presStyleCnt="0"/>
      <dgm:spPr/>
    </dgm:pt>
    <dgm:pt modelId="{CDAF5414-F7AA-DA4C-9F86-4782C41FF2CB}" type="pres">
      <dgm:prSet presAssocID="{EA100D4E-B299-5B4C-AE6E-ACBC255D76F4}" presName="parTxOnly" presStyleLbl="node1" presStyleIdx="1" presStyleCnt="2">
        <dgm:presLayoutVars>
          <dgm:chMax val="0"/>
          <dgm:chPref val="0"/>
          <dgm:bulletEnabled val="1"/>
        </dgm:presLayoutVars>
      </dgm:prSet>
      <dgm:spPr/>
    </dgm:pt>
  </dgm:ptLst>
  <dgm:cxnLst>
    <dgm:cxn modelId="{04C4D20F-0B39-1240-8CB9-396D81791610}" srcId="{2A846EC7-4F8A-E34E-B6F6-A930BC171CD7}" destId="{657BAE98-D478-5E42-A4E2-BC53683930C4}" srcOrd="0" destOrd="0" parTransId="{599FF610-8593-0449-B491-9B3497F002B5}" sibTransId="{FA317D24-1A29-F846-8AD6-28E6764B7FD8}"/>
    <dgm:cxn modelId="{83EEF53A-EB24-8849-8950-DC6A301C0946}" type="presOf" srcId="{657BAE98-D478-5E42-A4E2-BC53683930C4}" destId="{7FB6EB56-5341-BE44-93F4-D74496599CA4}" srcOrd="0" destOrd="0" presId="urn:microsoft.com/office/officeart/2005/8/layout/chevron1"/>
    <dgm:cxn modelId="{E7F34183-B0AF-974D-AC85-2C8DB3A78088}" type="presOf" srcId="{2A846EC7-4F8A-E34E-B6F6-A930BC171CD7}" destId="{2C6182F0-26B8-9F47-A4B4-A4A3B256487D}" srcOrd="0" destOrd="0" presId="urn:microsoft.com/office/officeart/2005/8/layout/chevron1"/>
    <dgm:cxn modelId="{E126829C-0C00-9342-99C6-E174EC13468D}" srcId="{2A846EC7-4F8A-E34E-B6F6-A930BC171CD7}" destId="{EA100D4E-B299-5B4C-AE6E-ACBC255D76F4}" srcOrd="1" destOrd="0" parTransId="{95B717F1-0EBF-9A4B-B0ED-22ABB7E017BE}" sibTransId="{6986AA35-4AA0-AE4E-8FD4-420ED7072784}"/>
    <dgm:cxn modelId="{0BC98AC1-6E8D-B64D-B4FA-E57EA49156B6}" type="presOf" srcId="{EA100D4E-B299-5B4C-AE6E-ACBC255D76F4}" destId="{CDAF5414-F7AA-DA4C-9F86-4782C41FF2CB}" srcOrd="0" destOrd="0" presId="urn:microsoft.com/office/officeart/2005/8/layout/chevron1"/>
    <dgm:cxn modelId="{4232238C-005F-8A47-8C15-30112A496498}" type="presParOf" srcId="{2C6182F0-26B8-9F47-A4B4-A4A3B256487D}" destId="{7FB6EB56-5341-BE44-93F4-D74496599CA4}" srcOrd="0" destOrd="0" presId="urn:microsoft.com/office/officeart/2005/8/layout/chevron1"/>
    <dgm:cxn modelId="{935A7817-B4C0-F447-BEE1-58CC209E637E}" type="presParOf" srcId="{2C6182F0-26B8-9F47-A4B4-A4A3B256487D}" destId="{B2546172-24C3-0D44-AADA-28665FD6D001}" srcOrd="1" destOrd="0" presId="urn:microsoft.com/office/officeart/2005/8/layout/chevron1"/>
    <dgm:cxn modelId="{7B81BB6E-D1CD-1A4D-A019-8737C0DD79E8}" type="presParOf" srcId="{2C6182F0-26B8-9F47-A4B4-A4A3B256487D}" destId="{CDAF5414-F7AA-DA4C-9F86-4782C41FF2CB}" srcOrd="2" destOrd="0" presId="urn:microsoft.com/office/officeart/2005/8/layout/chevron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5FF8E-06DB-634B-98AD-C221231CED5F}">
      <dsp:nvSpPr>
        <dsp:cNvPr id="0" name=""/>
        <dsp:cNvSpPr/>
      </dsp:nvSpPr>
      <dsp:spPr>
        <a:xfrm>
          <a:off x="1190" y="0"/>
          <a:ext cx="1400968" cy="246888"/>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2021</a:t>
          </a:r>
        </a:p>
      </dsp:txBody>
      <dsp:txXfrm>
        <a:off x="1190" y="0"/>
        <a:ext cx="1339246" cy="246888"/>
      </dsp:txXfrm>
    </dsp:sp>
    <dsp:sp modelId="{F9A1AF0E-2CDA-924C-B486-DAD8AC46D693}">
      <dsp:nvSpPr>
        <dsp:cNvPr id="0" name=""/>
        <dsp:cNvSpPr/>
      </dsp:nvSpPr>
      <dsp:spPr>
        <a:xfrm>
          <a:off x="1121965"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2022</a:t>
          </a:r>
        </a:p>
      </dsp:txBody>
      <dsp:txXfrm>
        <a:off x="1245409" y="0"/>
        <a:ext cx="1154080" cy="246888"/>
      </dsp:txXfrm>
    </dsp:sp>
    <dsp:sp modelId="{DD9DDE80-4962-1D40-BB82-E252732C6E87}">
      <dsp:nvSpPr>
        <dsp:cNvPr id="0" name=""/>
        <dsp:cNvSpPr/>
      </dsp:nvSpPr>
      <dsp:spPr>
        <a:xfrm>
          <a:off x="2242740"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2023</a:t>
          </a:r>
        </a:p>
      </dsp:txBody>
      <dsp:txXfrm>
        <a:off x="2366184" y="0"/>
        <a:ext cx="1154080" cy="246888"/>
      </dsp:txXfrm>
    </dsp:sp>
    <dsp:sp modelId="{30FEE037-149F-854C-81C5-D65D5BF23D0A}">
      <dsp:nvSpPr>
        <dsp:cNvPr id="0" name=""/>
        <dsp:cNvSpPr/>
      </dsp:nvSpPr>
      <dsp:spPr>
        <a:xfrm>
          <a:off x="3363515"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2024</a:t>
          </a:r>
        </a:p>
      </dsp:txBody>
      <dsp:txXfrm>
        <a:off x="3486959" y="0"/>
        <a:ext cx="1154080" cy="246888"/>
      </dsp:txXfrm>
    </dsp:sp>
    <dsp:sp modelId="{5473C2E6-D083-0141-B4E3-3906ED69DAB8}">
      <dsp:nvSpPr>
        <dsp:cNvPr id="0" name=""/>
        <dsp:cNvSpPr/>
      </dsp:nvSpPr>
      <dsp:spPr>
        <a:xfrm>
          <a:off x="4484290"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2025</a:t>
          </a:r>
        </a:p>
      </dsp:txBody>
      <dsp:txXfrm>
        <a:off x="4607734" y="0"/>
        <a:ext cx="1154080" cy="246888"/>
      </dsp:txXfrm>
    </dsp:sp>
    <dsp:sp modelId="{3B0F0306-8FF8-7544-8F77-F6BC80225F9E}">
      <dsp:nvSpPr>
        <dsp:cNvPr id="0" name=""/>
        <dsp:cNvSpPr/>
      </dsp:nvSpPr>
      <dsp:spPr>
        <a:xfrm>
          <a:off x="5605065"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2026</a:t>
          </a:r>
        </a:p>
      </dsp:txBody>
      <dsp:txXfrm>
        <a:off x="5728509" y="0"/>
        <a:ext cx="1154080" cy="246888"/>
      </dsp:txXfrm>
    </dsp:sp>
    <dsp:sp modelId="{C44B6123-6D50-564F-A86E-37654D9EB1AF}">
      <dsp:nvSpPr>
        <dsp:cNvPr id="0" name=""/>
        <dsp:cNvSpPr/>
      </dsp:nvSpPr>
      <dsp:spPr>
        <a:xfrm>
          <a:off x="6725840"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2027</a:t>
          </a:r>
        </a:p>
      </dsp:txBody>
      <dsp:txXfrm>
        <a:off x="6849284" y="0"/>
        <a:ext cx="1154080" cy="2468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A91A2-3C19-2148-BB7B-415B04668EA4}">
      <dsp:nvSpPr>
        <dsp:cNvPr id="0" name=""/>
        <dsp:cNvSpPr/>
      </dsp:nvSpPr>
      <dsp:spPr>
        <a:xfrm>
          <a:off x="446" y="43567"/>
          <a:ext cx="1028993" cy="416243"/>
        </a:xfrm>
        <a:prstGeom prst="chevron">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66725">
            <a:lnSpc>
              <a:spcPct val="90000"/>
            </a:lnSpc>
            <a:spcBef>
              <a:spcPct val="0"/>
            </a:spcBef>
            <a:spcAft>
              <a:spcPct val="35000"/>
            </a:spcAft>
            <a:buNone/>
          </a:pPr>
          <a:r>
            <a:rPr lang="fr-FR" sz="1050" kern="1200" dirty="0"/>
            <a:t> H2020 Cluster </a:t>
          </a:r>
          <a:r>
            <a:rPr lang="fr-FR" sz="1050" kern="1200" dirty="0" err="1"/>
            <a:t>projects</a:t>
          </a:r>
          <a:r>
            <a:rPr lang="fr-FR" sz="1050" kern="1200" dirty="0"/>
            <a:t> </a:t>
          </a:r>
        </a:p>
      </dsp:txBody>
      <dsp:txXfrm>
        <a:off x="208568" y="43567"/>
        <a:ext cx="612750" cy="416243"/>
      </dsp:txXfrm>
    </dsp:sp>
    <dsp:sp modelId="{B45B5BE7-B47D-AC46-8D8F-6481D0679C4A}">
      <dsp:nvSpPr>
        <dsp:cNvPr id="0" name=""/>
        <dsp:cNvSpPr/>
      </dsp:nvSpPr>
      <dsp:spPr>
        <a:xfrm>
          <a:off x="960016" y="51721"/>
          <a:ext cx="1042072" cy="399934"/>
        </a:xfrm>
        <a:prstGeom prst="chevron">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fr-FR" sz="1000" kern="1200" dirty="0"/>
            <a:t>EOSC-Future</a:t>
          </a:r>
        </a:p>
      </dsp:txBody>
      <dsp:txXfrm>
        <a:off x="1159983" y="51721"/>
        <a:ext cx="642138" cy="3999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39316-09C1-BC45-B144-7316DAAA42FA}">
      <dsp:nvSpPr>
        <dsp:cNvPr id="0" name=""/>
        <dsp:cNvSpPr/>
      </dsp:nvSpPr>
      <dsp:spPr>
        <a:xfrm>
          <a:off x="886" y="0"/>
          <a:ext cx="1814107" cy="356615"/>
        </a:xfrm>
        <a:prstGeom prst="chevron">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fr-FR" sz="1300" kern="1200" dirty="0">
              <a:solidFill>
                <a:schemeClr val="tx1"/>
              </a:solidFill>
            </a:rPr>
            <a:t>Science Cluster GO</a:t>
          </a:r>
        </a:p>
      </dsp:txBody>
      <dsp:txXfrm>
        <a:off x="179194" y="0"/>
        <a:ext cx="1457492" cy="3566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6EB56-5341-BE44-93F4-D74496599CA4}">
      <dsp:nvSpPr>
        <dsp:cNvPr id="0" name=""/>
        <dsp:cNvSpPr/>
      </dsp:nvSpPr>
      <dsp:spPr>
        <a:xfrm>
          <a:off x="3170" y="0"/>
          <a:ext cx="1895131" cy="356615"/>
        </a:xfrm>
        <a:prstGeom prst="chevron">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fr-FR" sz="1300" kern="1200" dirty="0">
              <a:solidFill>
                <a:schemeClr val="tx1"/>
              </a:solidFill>
            </a:rPr>
            <a:t>Science Cluster SO</a:t>
          </a:r>
        </a:p>
      </dsp:txBody>
      <dsp:txXfrm>
        <a:off x="181478" y="0"/>
        <a:ext cx="1538516" cy="356615"/>
      </dsp:txXfrm>
    </dsp:sp>
    <dsp:sp modelId="{CDAF5414-F7AA-DA4C-9F86-4782C41FF2CB}">
      <dsp:nvSpPr>
        <dsp:cNvPr id="0" name=""/>
        <dsp:cNvSpPr/>
      </dsp:nvSpPr>
      <dsp:spPr>
        <a:xfrm>
          <a:off x="1708788" y="0"/>
          <a:ext cx="1895131" cy="356615"/>
        </a:xfrm>
        <a:prstGeom prst="chevron">
          <a:avLst/>
        </a:prstGeom>
        <a:solidFill>
          <a:schemeClr val="accent4">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fr-FR" sz="1300" kern="1200" dirty="0">
              <a:solidFill>
                <a:schemeClr val="tx1"/>
              </a:solidFill>
            </a:rPr>
            <a:t>Science Cluster OO</a:t>
          </a:r>
        </a:p>
      </dsp:txBody>
      <dsp:txXfrm>
        <a:off x="1887096" y="0"/>
        <a:ext cx="1538516" cy="35661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2BAD5F4C-A139-7E40-960E-05E94CBA483F}" type="datetimeFigureOut">
              <a:rPr lang="it-IT" smtClean="0"/>
              <a:t>31/08/23</a:t>
            </a:fld>
            <a:endParaRPr lang="it-IT"/>
          </a:p>
        </p:txBody>
      </p:sp>
      <p:sp>
        <p:nvSpPr>
          <p:cNvPr id="4" name="Segnaposto immagine diapositiva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914400" y="3300412"/>
            <a:ext cx="7315200" cy="2700338"/>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B0F83B3-0C21-BA46-891E-E923391B397A}" type="slidenum">
              <a:rPr lang="it-IT" smtClean="0"/>
              <a:t>‹N°›</a:t>
            </a:fld>
            <a:endParaRPr lang="it-IT"/>
          </a:p>
        </p:txBody>
      </p:sp>
    </p:spTree>
    <p:extLst>
      <p:ext uri="{BB962C8B-B14F-4D97-AF65-F5344CB8AC3E}">
        <p14:creationId xmlns:p14="http://schemas.microsoft.com/office/powerpoint/2010/main" val="1641366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B0F83B3-0C21-BA46-891E-E923391B397A}" type="slidenum">
              <a:rPr lang="it-IT" smtClean="0"/>
              <a:t>5</a:t>
            </a:fld>
            <a:endParaRPr lang="it-IT"/>
          </a:p>
        </p:txBody>
      </p:sp>
    </p:spTree>
    <p:extLst>
      <p:ext uri="{BB962C8B-B14F-4D97-AF65-F5344CB8AC3E}">
        <p14:creationId xmlns:p14="http://schemas.microsoft.com/office/powerpoint/2010/main" val="163681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2800" dirty="0"/>
              <a:t>AAI follows the blueprint of the FIM4R/AARC working groups</a:t>
            </a:r>
          </a:p>
          <a:p>
            <a:pPr marL="48767" indent="0">
              <a:buNone/>
            </a:pPr>
            <a:r>
              <a:rPr lang="en-GB" sz="2800" dirty="0"/>
              <a:t> </a:t>
            </a:r>
          </a:p>
          <a:p>
            <a:pPr lvl="1"/>
            <a:r>
              <a:rPr lang="en-GB" sz="2400" b="1" dirty="0"/>
              <a:t>being implemented across e-infrastructures globally </a:t>
            </a:r>
          </a:p>
          <a:p>
            <a:pPr marL="597393" lvl="1" indent="0">
              <a:buNone/>
            </a:pPr>
            <a:endParaRPr lang="en-GB" sz="2133" dirty="0"/>
          </a:p>
          <a:p>
            <a:r>
              <a:rPr lang="en-GB" sz="2800" dirty="0"/>
              <a:t>Migration to token-based AAI</a:t>
            </a:r>
          </a:p>
          <a:p>
            <a:pPr marL="48767" indent="0">
              <a:buNone/>
            </a:pPr>
            <a:endParaRPr lang="en-GB" sz="2800" dirty="0"/>
          </a:p>
          <a:p>
            <a:r>
              <a:rPr lang="en-GB" sz="2800" dirty="0"/>
              <a:t>Migration will take time; translation will be needed for some time</a:t>
            </a:r>
          </a:p>
          <a:p>
            <a:pPr marL="48767" indent="0">
              <a:buNone/>
            </a:pPr>
            <a:endParaRPr lang="en-GB" sz="2800" dirty="0"/>
          </a:p>
          <a:p>
            <a:r>
              <a:rPr lang="en-GB" sz="2800" dirty="0"/>
              <a:t>EOSC/EOSC-Future integrate the same model (as do other cyber- and e-infrastructures)</a:t>
            </a:r>
          </a:p>
          <a:p>
            <a:pPr marL="48767" indent="0">
              <a:buNone/>
            </a:pPr>
            <a:endParaRPr lang="en-GB" sz="2800" dirty="0"/>
          </a:p>
          <a:p>
            <a:r>
              <a:rPr lang="en-GB" sz="2800" dirty="0"/>
              <a:t>Important to maintain the existing trust networks</a:t>
            </a:r>
          </a:p>
          <a:p>
            <a:endParaRPr lang="fr-FR" dirty="0"/>
          </a:p>
        </p:txBody>
      </p:sp>
      <p:sp>
        <p:nvSpPr>
          <p:cNvPr id="4" name="Espace réservé du numéro de diapositive 3"/>
          <p:cNvSpPr>
            <a:spLocks noGrp="1"/>
          </p:cNvSpPr>
          <p:nvPr>
            <p:ph type="sldNum" sz="quarter" idx="5"/>
          </p:nvPr>
        </p:nvSpPr>
        <p:spPr/>
        <p:txBody>
          <a:bodyPr/>
          <a:lstStyle/>
          <a:p>
            <a:fld id="{EB0F83B3-0C21-BA46-891E-E923391B397A}" type="slidenum">
              <a:rPr lang="it-IT" smtClean="0"/>
              <a:t>10</a:t>
            </a:fld>
            <a:endParaRPr lang="it-IT"/>
          </a:p>
        </p:txBody>
      </p:sp>
    </p:spTree>
    <p:extLst>
      <p:ext uri="{BB962C8B-B14F-4D97-AF65-F5344CB8AC3E}">
        <p14:creationId xmlns:p14="http://schemas.microsoft.com/office/powerpoint/2010/main" val="1090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0F83B3-0C21-BA46-891E-E923391B397A}" type="slidenum">
              <a:rPr lang="it-IT" smtClean="0"/>
              <a:t>18</a:t>
            </a:fld>
            <a:endParaRPr lang="it-IT"/>
          </a:p>
        </p:txBody>
      </p:sp>
    </p:spTree>
    <p:extLst>
      <p:ext uri="{BB962C8B-B14F-4D97-AF65-F5344CB8AC3E}">
        <p14:creationId xmlns:p14="http://schemas.microsoft.com/office/powerpoint/2010/main" val="3445383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projectescape.eu/" TargetMode="External"/><Relationship Id="rId7" Type="http://schemas.openxmlformats.org/officeDocument/2006/relationships/hyperlink" Target="https://twitter.com/ESCAPE_EU" TargetMode="External"/><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s://www.linkedin.com/company/projectescape/" TargetMode="Externa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F102777B-9037-D988-3EE8-F9C178E7695D}"/>
              </a:ext>
            </a:extLst>
          </p:cNvPr>
          <p:cNvSpPr>
            <a:spLocks noGrp="1"/>
          </p:cNvSpPr>
          <p:nvPr>
            <p:ph type="title"/>
          </p:nvPr>
        </p:nvSpPr>
        <p:spPr>
          <a:xfrm>
            <a:off x="3154017" y="1546846"/>
            <a:ext cx="8631300" cy="2375798"/>
          </a:xfrm>
          <a:prstGeom prst="rect">
            <a:avLst/>
          </a:prstGeom>
        </p:spPr>
        <p:txBody>
          <a:bodyPr vert="horz" lIns="91440" tIns="45720" rIns="91440" bIns="45720" rtlCol="0" anchor="ctr">
            <a:normAutofit/>
          </a:bodyPr>
          <a:lstStyle>
            <a:lvl1pPr algn="ctr">
              <a:defRPr sz="4400">
                <a:solidFill>
                  <a:schemeClr val="bg1"/>
                </a:solidFill>
              </a:defRPr>
            </a:lvl1pPr>
          </a:lstStyle>
          <a:p>
            <a:r>
              <a:rPr lang="it-IT" dirty="0"/>
              <a:t>Fare clic per modificare lo stile del titolo dello schema</a:t>
            </a:r>
            <a:endParaRPr lang="en-US" dirty="0"/>
          </a:p>
        </p:txBody>
      </p:sp>
      <p:sp>
        <p:nvSpPr>
          <p:cNvPr id="7" name="Sottotitolo 2">
            <a:extLst>
              <a:ext uri="{FF2B5EF4-FFF2-40B4-BE49-F238E27FC236}">
                <a16:creationId xmlns:a16="http://schemas.microsoft.com/office/drawing/2014/main" id="{B3A0DD78-5233-64B4-7C82-DFA9E070E63B}"/>
              </a:ext>
            </a:extLst>
          </p:cNvPr>
          <p:cNvSpPr>
            <a:spLocks noGrp="1"/>
          </p:cNvSpPr>
          <p:nvPr>
            <p:ph type="subTitle" idx="1"/>
          </p:nvPr>
        </p:nvSpPr>
        <p:spPr>
          <a:xfrm>
            <a:off x="3154017" y="4225786"/>
            <a:ext cx="8631300" cy="1655762"/>
          </a:xfrm>
        </p:spPr>
        <p:txBody>
          <a:bodyPr/>
          <a:lstStyle>
            <a:lvl1pPr marL="0" indent="0" algn="ctr">
              <a:buNone/>
              <a:defRPr>
                <a:solidFill>
                  <a:schemeClr val="bg2"/>
                </a:solidFill>
              </a:defRPr>
            </a:lvl1pPr>
          </a:lstStyle>
          <a:p>
            <a:endParaRPr lang="it-IT" dirty="0"/>
          </a:p>
        </p:txBody>
      </p:sp>
    </p:spTree>
    <p:extLst>
      <p:ext uri="{BB962C8B-B14F-4D97-AF65-F5344CB8AC3E}">
        <p14:creationId xmlns:p14="http://schemas.microsoft.com/office/powerpoint/2010/main" val="3037065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r>
              <a:rPr lang="fr-FR"/>
              <a:t>CHEP23; 8/5/23</a:t>
            </a:r>
            <a:endParaRPr lang="it-IT"/>
          </a:p>
        </p:txBody>
      </p:sp>
      <p:sp>
        <p:nvSpPr>
          <p:cNvPr id="4" name="Footer Placeholder 3"/>
          <p:cNvSpPr>
            <a:spLocks noGrp="1"/>
          </p:cNvSpPr>
          <p:nvPr>
            <p:ph type="ftr" sz="quarter" idx="11"/>
          </p:nvPr>
        </p:nvSpPr>
        <p:spPr/>
        <p:txBody>
          <a:bodyPr/>
          <a:lstStyle/>
          <a:p>
            <a:r>
              <a:rPr lang="it-IT"/>
              <a:t>Giovanni Lamanna</a:t>
            </a:r>
          </a:p>
        </p:txBody>
      </p:sp>
    </p:spTree>
    <p:extLst>
      <p:ext uri="{BB962C8B-B14F-4D97-AF65-F5344CB8AC3E}">
        <p14:creationId xmlns:p14="http://schemas.microsoft.com/office/powerpoint/2010/main" val="2450668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9A84B46B-3C24-4C5A-93F4-F8C897798326}" type="slidenum">
              <a:rPr lang="fr-FR" smtClean="0"/>
              <a:t>‹N°›</a:t>
            </a:fld>
            <a:endParaRPr lang="fr-FR"/>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4309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708932"/>
          </a:xfrm>
        </p:spPr>
        <p:txBody>
          <a:bodyPr/>
          <a:lstStyle>
            <a:lvl1pPr algn="r">
              <a:defRPr>
                <a:latin typeface="Roboto Medium" pitchFamily="2" charset="0"/>
                <a:ea typeface="Roboto Medium" pitchFamily="2" charset="0"/>
              </a:defRPr>
            </a:lvl1pPr>
          </a:lstStyle>
          <a:p>
            <a:r>
              <a:rPr lang="fr-FR" dirty="0"/>
              <a:t>Modifiez le style du titre</a:t>
            </a:r>
          </a:p>
        </p:txBody>
      </p:sp>
      <p:sp>
        <p:nvSpPr>
          <p:cNvPr id="3" name="Espace réservé du contenu 2"/>
          <p:cNvSpPr>
            <a:spLocks noGrp="1"/>
          </p:cNvSpPr>
          <p:nvPr>
            <p:ph idx="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e la date 7"/>
          <p:cNvSpPr>
            <a:spLocks noGrp="1"/>
          </p:cNvSpPr>
          <p:nvPr>
            <p:ph type="dt" sz="half" idx="10"/>
          </p:nvPr>
        </p:nvSpPr>
        <p:spPr>
          <a:xfrm>
            <a:off x="1020392" y="6356350"/>
            <a:ext cx="2743200" cy="365125"/>
          </a:xfrm>
        </p:spPr>
        <p:txBody>
          <a:bodyPr/>
          <a:lstStyle>
            <a:lvl1pPr>
              <a:defRPr/>
            </a:lvl1pPr>
          </a:lstStyle>
          <a:p>
            <a:r>
              <a:rPr lang="fr-FR"/>
              <a:t>Date</a:t>
            </a:r>
            <a:endParaRPr lang="fr-FR" dirty="0"/>
          </a:p>
        </p:txBody>
      </p:sp>
      <p:sp>
        <p:nvSpPr>
          <p:cNvPr id="9" name="Espace réservé du pied de page 8"/>
          <p:cNvSpPr>
            <a:spLocks noGrp="1"/>
          </p:cNvSpPr>
          <p:nvPr>
            <p:ph type="ftr" sz="quarter" idx="11"/>
          </p:nvPr>
        </p:nvSpPr>
        <p:spPr/>
        <p:txBody>
          <a:bodyPr/>
          <a:lstStyle/>
          <a:p>
            <a:r>
              <a:rPr lang="fr-FR" dirty="0"/>
              <a:t>Nom</a:t>
            </a:r>
          </a:p>
        </p:txBody>
      </p:sp>
      <p:sp>
        <p:nvSpPr>
          <p:cNvPr id="10" name="Espace réservé du numéro de diapositive 9"/>
          <p:cNvSpPr>
            <a:spLocks noGrp="1"/>
          </p:cNvSpPr>
          <p:nvPr>
            <p:ph type="sldNum" sz="quarter" idx="12"/>
          </p:nvPr>
        </p:nvSpPr>
        <p:spPr/>
        <p:txBody>
          <a:bodyPr/>
          <a:lstStyle>
            <a:lvl1pPr>
              <a:defRPr/>
            </a:lvl1pPr>
          </a:lstStyle>
          <a:p>
            <a:r>
              <a:rPr lang="fr-FR" dirty="0"/>
              <a:t>(1)</a:t>
            </a:r>
          </a:p>
        </p:txBody>
      </p:sp>
      <p:pic>
        <p:nvPicPr>
          <p:cNvPr id="11" name="Image 10">
            <a:extLst>
              <a:ext uri="{FF2B5EF4-FFF2-40B4-BE49-F238E27FC236}">
                <a16:creationId xmlns:a16="http://schemas.microsoft.com/office/drawing/2014/main" id="{8F43D92D-A7F4-D04C-B3BF-6905439EDC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572409" flipH="1">
            <a:off x="414296" y="209993"/>
            <a:ext cx="557803" cy="557803"/>
          </a:xfrm>
          <a:prstGeom prst="rect">
            <a:avLst/>
          </a:prstGeom>
        </p:spPr>
      </p:pic>
      <p:cxnSp>
        <p:nvCxnSpPr>
          <p:cNvPr id="12" name="Connecteur droit 11">
            <a:extLst>
              <a:ext uri="{FF2B5EF4-FFF2-40B4-BE49-F238E27FC236}">
                <a16:creationId xmlns:a16="http://schemas.microsoft.com/office/drawing/2014/main" id="{E8BA1127-3D53-D240-A8FA-4E2162C53D37}"/>
              </a:ext>
            </a:extLst>
          </p:cNvPr>
          <p:cNvCxnSpPr>
            <a:cxnSpLocks/>
          </p:cNvCxnSpPr>
          <p:nvPr userDrawn="1"/>
        </p:nvCxnSpPr>
        <p:spPr>
          <a:xfrm>
            <a:off x="152400" y="6424085"/>
            <a:ext cx="11696939"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3A3D98AB-54A9-C048-A55C-4B817708B103}"/>
              </a:ext>
            </a:extLst>
          </p:cNvPr>
          <p:cNvCxnSpPr>
            <a:cxnSpLocks/>
          </p:cNvCxnSpPr>
          <p:nvPr userDrawn="1"/>
        </p:nvCxnSpPr>
        <p:spPr>
          <a:xfrm>
            <a:off x="3894667" y="776817"/>
            <a:ext cx="8225605"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316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atin typeface="Roboto" panose="02000000000000000000" pitchFamily="2" charset="0"/>
                <a:ea typeface="Roboto" panose="02000000000000000000" pitchFamily="2" charset="0"/>
                <a:cs typeface="Roboto" panose="02000000000000000000" pitchFamily="2" charset="0"/>
              </a:defRPr>
            </a:lvl1pPr>
          </a:lstStyle>
          <a:p>
            <a:r>
              <a:rPr lang="fr-FR" dirty="0"/>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9A84B46B-3C24-4C5A-93F4-F8C897798326}" type="slidenum">
              <a:rPr lang="fr-FR" smtClean="0"/>
              <a:t>‹N°›</a:t>
            </a:fld>
            <a:endParaRPr lang="fr-FR"/>
          </a:p>
        </p:txBody>
      </p:sp>
      <p:pic>
        <p:nvPicPr>
          <p:cNvPr id="8" name="Image 7">
            <a:extLst>
              <a:ext uri="{FF2B5EF4-FFF2-40B4-BE49-F238E27FC236}">
                <a16:creationId xmlns:a16="http://schemas.microsoft.com/office/drawing/2014/main" id="{A7AC8845-0248-7447-86B9-CD1C560A72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572409" flipH="1">
            <a:off x="414296" y="209993"/>
            <a:ext cx="557803" cy="557803"/>
          </a:xfrm>
          <a:prstGeom prst="rect">
            <a:avLst/>
          </a:prstGeom>
        </p:spPr>
      </p:pic>
      <p:cxnSp>
        <p:nvCxnSpPr>
          <p:cNvPr id="9" name="Connecteur droit 8">
            <a:extLst>
              <a:ext uri="{FF2B5EF4-FFF2-40B4-BE49-F238E27FC236}">
                <a16:creationId xmlns:a16="http://schemas.microsoft.com/office/drawing/2014/main" id="{905DC87C-F353-6E45-B7B7-42F49A4D5CC4}"/>
              </a:ext>
            </a:extLst>
          </p:cNvPr>
          <p:cNvCxnSpPr>
            <a:cxnSpLocks/>
          </p:cNvCxnSpPr>
          <p:nvPr userDrawn="1"/>
        </p:nvCxnSpPr>
        <p:spPr>
          <a:xfrm>
            <a:off x="152400" y="6424085"/>
            <a:ext cx="11696939"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910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Roboto Medium" pitchFamily="2" charset="0"/>
                <a:ea typeface="Roboto Medium" pitchFamily="2" charset="0"/>
              </a:defRPr>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72200" y="1825625"/>
            <a:ext cx="5181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p>
            <a:r>
              <a:rPr lang="fr-FR"/>
              <a:t>Date</a:t>
            </a:r>
          </a:p>
        </p:txBody>
      </p:sp>
      <p:sp>
        <p:nvSpPr>
          <p:cNvPr id="6" name="Espace réservé du pied de page 5"/>
          <p:cNvSpPr>
            <a:spLocks noGrp="1"/>
          </p:cNvSpPr>
          <p:nvPr>
            <p:ph type="ftr" sz="quarter" idx="11"/>
          </p:nvPr>
        </p:nvSpPr>
        <p:spPr/>
        <p:txBody>
          <a:bodyPr/>
          <a:lstStyle/>
          <a:p>
            <a:r>
              <a:rPr lang="fr-FR"/>
              <a:t>Nom</a:t>
            </a:r>
          </a:p>
        </p:txBody>
      </p:sp>
      <p:sp>
        <p:nvSpPr>
          <p:cNvPr id="7" name="Espace réservé du numéro de diapositive 6"/>
          <p:cNvSpPr>
            <a:spLocks noGrp="1"/>
          </p:cNvSpPr>
          <p:nvPr>
            <p:ph type="sldNum" sz="quarter" idx="12"/>
          </p:nvPr>
        </p:nvSpPr>
        <p:spPr/>
        <p:txBody>
          <a:bodyPr/>
          <a:lstStyle/>
          <a:p>
            <a:fld id="{9A84B46B-3C24-4C5A-93F4-F8C897798326}" type="slidenum">
              <a:rPr lang="fr-FR" smtClean="0"/>
              <a:t>‹N°›</a:t>
            </a:fld>
            <a:endParaRPr lang="fr-FR"/>
          </a:p>
        </p:txBody>
      </p:sp>
      <p:pic>
        <p:nvPicPr>
          <p:cNvPr id="9" name="Image 8">
            <a:extLst>
              <a:ext uri="{FF2B5EF4-FFF2-40B4-BE49-F238E27FC236}">
                <a16:creationId xmlns:a16="http://schemas.microsoft.com/office/drawing/2014/main" id="{15FA23C1-4157-FA48-9703-B296226FFD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572409" flipH="1">
            <a:off x="414296" y="209993"/>
            <a:ext cx="557803" cy="557803"/>
          </a:xfrm>
          <a:prstGeom prst="rect">
            <a:avLst/>
          </a:prstGeom>
        </p:spPr>
      </p:pic>
      <p:cxnSp>
        <p:nvCxnSpPr>
          <p:cNvPr id="10" name="Connecteur droit 9">
            <a:extLst>
              <a:ext uri="{FF2B5EF4-FFF2-40B4-BE49-F238E27FC236}">
                <a16:creationId xmlns:a16="http://schemas.microsoft.com/office/drawing/2014/main" id="{86035DA2-45AE-0044-A0D6-1680B7BAE115}"/>
              </a:ext>
            </a:extLst>
          </p:cNvPr>
          <p:cNvCxnSpPr>
            <a:cxnSpLocks/>
          </p:cNvCxnSpPr>
          <p:nvPr userDrawn="1"/>
        </p:nvCxnSpPr>
        <p:spPr>
          <a:xfrm>
            <a:off x="152400" y="6424085"/>
            <a:ext cx="11696939"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751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6FD81B6-DA68-114A-B20B-31E3CEC17959}"/>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A3CAAE91-AD50-3142-95A3-D1DA430F14DC}" type="datetime1">
              <a:rPr lang="it-IT" smtClean="0"/>
              <a:t>31/08/23</a:t>
            </a:fld>
            <a:endParaRPr lang="it-IT"/>
          </a:p>
        </p:txBody>
      </p:sp>
      <p:sp>
        <p:nvSpPr>
          <p:cNvPr id="13" name="Slide Number Placeholder 5">
            <a:extLst>
              <a:ext uri="{FF2B5EF4-FFF2-40B4-BE49-F238E27FC236}">
                <a16:creationId xmlns:a16="http://schemas.microsoft.com/office/drawing/2014/main" id="{02D015A9-2AD7-244C-B4A1-87AA057A4556}"/>
              </a:ext>
            </a:extLst>
          </p:cNvPr>
          <p:cNvSpPr>
            <a:spLocks noGrp="1"/>
          </p:cNvSpPr>
          <p:nvPr>
            <p:ph type="sldNum" sz="quarter" idx="12"/>
          </p:nvPr>
        </p:nvSpPr>
        <p:spPr>
          <a:xfrm>
            <a:off x="1103476"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sp>
        <p:nvSpPr>
          <p:cNvPr id="7" name="Title Placeholder 1">
            <a:extLst>
              <a:ext uri="{FF2B5EF4-FFF2-40B4-BE49-F238E27FC236}">
                <a16:creationId xmlns:a16="http://schemas.microsoft.com/office/drawing/2014/main" id="{0DAF8BF3-9D15-8AC2-75DB-445D4D289356}"/>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9" name="Text Placeholder 2">
            <a:extLst>
              <a:ext uri="{FF2B5EF4-FFF2-40B4-BE49-F238E27FC236}">
                <a16:creationId xmlns:a16="http://schemas.microsoft.com/office/drawing/2014/main" id="{1BE3AA2B-D62C-F2E1-9FB3-3B6628AA2A46}"/>
              </a:ext>
            </a:extLst>
          </p:cNvPr>
          <p:cNvSpPr>
            <a:spLocks noGrp="1"/>
          </p:cNvSpPr>
          <p:nvPr>
            <p:ph idx="1"/>
          </p:nvPr>
        </p:nvSpPr>
        <p:spPr>
          <a:xfrm>
            <a:off x="819203" y="1903798"/>
            <a:ext cx="11085383" cy="407293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413499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ig title">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6FD81B6-DA68-114A-B20B-31E3CEC17959}"/>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1232AD14-A39A-854A-B341-6BFF3DBF3CAC}" type="datetime1">
              <a:rPr lang="it-IT" smtClean="0"/>
              <a:t>31/08/23</a:t>
            </a:fld>
            <a:endParaRPr lang="it-IT"/>
          </a:p>
        </p:txBody>
      </p:sp>
      <p:sp>
        <p:nvSpPr>
          <p:cNvPr id="13" name="Slide Number Placeholder 5">
            <a:extLst>
              <a:ext uri="{FF2B5EF4-FFF2-40B4-BE49-F238E27FC236}">
                <a16:creationId xmlns:a16="http://schemas.microsoft.com/office/drawing/2014/main" id="{02D015A9-2AD7-244C-B4A1-87AA057A4556}"/>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sp>
        <p:nvSpPr>
          <p:cNvPr id="11" name="Title 1">
            <a:extLst>
              <a:ext uri="{FF2B5EF4-FFF2-40B4-BE49-F238E27FC236}">
                <a16:creationId xmlns:a16="http://schemas.microsoft.com/office/drawing/2014/main" id="{2FC61E61-1AC3-994C-B5EB-49CD1EECE03C}"/>
              </a:ext>
            </a:extLst>
          </p:cNvPr>
          <p:cNvSpPr txBox="1">
            <a:spLocks/>
          </p:cNvSpPr>
          <p:nvPr userDrawn="1"/>
        </p:nvSpPr>
        <p:spPr>
          <a:xfrm>
            <a:off x="3740863" y="188640"/>
            <a:ext cx="8332880" cy="4187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lumMod val="85000"/>
                  </a:schemeClr>
                </a:solidFill>
                <a:latin typeface="Akzidenz-Grotesk BQ" pitchFamily="2" charset="77"/>
                <a:ea typeface="+mj-ea"/>
                <a:cs typeface="+mj-cs"/>
              </a:defRPr>
            </a:lvl1pPr>
          </a:lstStyle>
          <a:p>
            <a:pPr algn="r"/>
            <a:r>
              <a:rPr lang="it-IT" sz="1800" b="0" i="0" dirty="0">
                <a:solidFill>
                  <a:schemeClr val="bg1"/>
                </a:solidFill>
                <a:latin typeface="Akzidenz-Grotesk BQ" pitchFamily="2" charset="77"/>
              </a:rPr>
              <a:t>Title Here</a:t>
            </a:r>
            <a:endParaRPr lang="en-US" sz="1800" b="0" i="0" dirty="0">
              <a:solidFill>
                <a:schemeClr val="bg1"/>
              </a:solidFill>
              <a:latin typeface="Akzidenz-Grotesk BQ" pitchFamily="2" charset="77"/>
            </a:endParaRPr>
          </a:p>
        </p:txBody>
      </p:sp>
      <p:sp>
        <p:nvSpPr>
          <p:cNvPr id="14" name="Title Placeholder 1">
            <a:extLst>
              <a:ext uri="{FF2B5EF4-FFF2-40B4-BE49-F238E27FC236}">
                <a16:creationId xmlns:a16="http://schemas.microsoft.com/office/drawing/2014/main" id="{A52C9722-CD2F-5460-7F63-985EF7B9D852}"/>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15" name="Text Placeholder 2">
            <a:extLst>
              <a:ext uri="{FF2B5EF4-FFF2-40B4-BE49-F238E27FC236}">
                <a16:creationId xmlns:a16="http://schemas.microsoft.com/office/drawing/2014/main" id="{B046E36B-7653-58BE-84BF-AE7D0DF8C785}"/>
              </a:ext>
            </a:extLst>
          </p:cNvPr>
          <p:cNvSpPr>
            <a:spLocks noGrp="1"/>
          </p:cNvSpPr>
          <p:nvPr>
            <p:ph idx="1"/>
          </p:nvPr>
        </p:nvSpPr>
        <p:spPr>
          <a:xfrm>
            <a:off x="819203" y="1903798"/>
            <a:ext cx="11085383" cy="407293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3005180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FC61E61-1AC3-994C-B5EB-49CD1EECE03C}"/>
              </a:ext>
            </a:extLst>
          </p:cNvPr>
          <p:cNvSpPr txBox="1">
            <a:spLocks/>
          </p:cNvSpPr>
          <p:nvPr userDrawn="1"/>
        </p:nvSpPr>
        <p:spPr>
          <a:xfrm>
            <a:off x="3740863" y="188640"/>
            <a:ext cx="8332880" cy="4187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lumMod val="85000"/>
                  </a:schemeClr>
                </a:solidFill>
                <a:latin typeface="Akzidenz-Grotesk BQ" pitchFamily="2" charset="77"/>
                <a:ea typeface="+mj-ea"/>
                <a:cs typeface="+mj-cs"/>
              </a:defRPr>
            </a:lvl1pPr>
          </a:lstStyle>
          <a:p>
            <a:pPr algn="r"/>
            <a:r>
              <a:rPr lang="it-IT" sz="1800" b="0" i="0" dirty="0">
                <a:solidFill>
                  <a:schemeClr val="bg1"/>
                </a:solidFill>
                <a:latin typeface="Akzidenz-Grotesk BQ" pitchFamily="2" charset="77"/>
              </a:rPr>
              <a:t>Title Here</a:t>
            </a:r>
            <a:endParaRPr lang="en-US" sz="1800" b="0" i="0" dirty="0">
              <a:solidFill>
                <a:schemeClr val="bg1"/>
              </a:solidFill>
              <a:latin typeface="Akzidenz-Grotesk BQ" pitchFamily="2" charset="77"/>
            </a:endParaRPr>
          </a:p>
        </p:txBody>
      </p:sp>
      <p:sp>
        <p:nvSpPr>
          <p:cNvPr id="8" name="Title Placeholder 1">
            <a:extLst>
              <a:ext uri="{FF2B5EF4-FFF2-40B4-BE49-F238E27FC236}">
                <a16:creationId xmlns:a16="http://schemas.microsoft.com/office/drawing/2014/main" id="{C3A45D85-78FF-138D-1C33-CC7DD95591E9}"/>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13" name="Date Placeholder 3">
            <a:extLst>
              <a:ext uri="{FF2B5EF4-FFF2-40B4-BE49-F238E27FC236}">
                <a16:creationId xmlns:a16="http://schemas.microsoft.com/office/drawing/2014/main" id="{C3577AB8-D9BF-79B7-E1BB-979E55F8E181}"/>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10EDCDC3-25EE-BE46-AC08-86028A4F2311}" type="datetime1">
              <a:rPr lang="it-IT" smtClean="0"/>
              <a:t>31/08/23</a:t>
            </a:fld>
            <a:endParaRPr lang="it-IT"/>
          </a:p>
        </p:txBody>
      </p:sp>
      <p:sp>
        <p:nvSpPr>
          <p:cNvPr id="15" name="Slide Number Placeholder 5">
            <a:extLst>
              <a:ext uri="{FF2B5EF4-FFF2-40B4-BE49-F238E27FC236}">
                <a16:creationId xmlns:a16="http://schemas.microsoft.com/office/drawing/2014/main" id="{CD58B1A9-C6B1-9D0A-DF7C-6B5CD7C64A6A}"/>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spTree>
    <p:extLst>
      <p:ext uri="{BB962C8B-B14F-4D97-AF65-F5344CB8AC3E}">
        <p14:creationId xmlns:p14="http://schemas.microsoft.com/office/powerpoint/2010/main" val="799431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E990A91-401C-5553-98D3-8EB1CB88F58C}"/>
              </a:ext>
            </a:extLst>
          </p:cNvPr>
          <p:cNvSpPr>
            <a:spLocks noGrp="1"/>
          </p:cNvSpPr>
          <p:nvPr>
            <p:ph type="title"/>
          </p:nvPr>
        </p:nvSpPr>
        <p:spPr>
          <a:xfrm>
            <a:off x="1103476" y="3071018"/>
            <a:ext cx="10069029" cy="1325563"/>
          </a:xfrm>
          <a:prstGeom prst="rect">
            <a:avLst/>
          </a:prstGeom>
        </p:spPr>
        <p:txBody>
          <a:bodyPr vert="horz" lIns="91440" tIns="45720" rIns="91440" bIns="45720" rtlCol="0" anchor="ctr">
            <a:normAutofit/>
          </a:bodyPr>
          <a:lstStyle>
            <a:lvl1pPr>
              <a:defRPr sz="4400">
                <a:solidFill>
                  <a:schemeClr val="bg1"/>
                </a:solidFill>
              </a:defRPr>
            </a:lvl1pPr>
          </a:lstStyle>
          <a:p>
            <a:r>
              <a:rPr lang="it-IT" dirty="0"/>
              <a:t>Fare clic per modificare lo stile del titolo dello schema</a:t>
            </a:r>
            <a:endParaRPr lang="en-US" dirty="0"/>
          </a:p>
        </p:txBody>
      </p:sp>
      <p:sp>
        <p:nvSpPr>
          <p:cNvPr id="9" name="Date Placeholder 3">
            <a:extLst>
              <a:ext uri="{FF2B5EF4-FFF2-40B4-BE49-F238E27FC236}">
                <a16:creationId xmlns:a16="http://schemas.microsoft.com/office/drawing/2014/main" id="{0274B401-D738-C446-A481-C2BCA4E44F3E}"/>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397D8953-4F4B-4C47-B689-1894E46BB86F}" type="datetime1">
              <a:rPr lang="it-IT" smtClean="0"/>
              <a:t>31/08/23</a:t>
            </a:fld>
            <a:endParaRPr lang="it-IT"/>
          </a:p>
        </p:txBody>
      </p:sp>
      <p:sp>
        <p:nvSpPr>
          <p:cNvPr id="13" name="Slide Number Placeholder 5">
            <a:extLst>
              <a:ext uri="{FF2B5EF4-FFF2-40B4-BE49-F238E27FC236}">
                <a16:creationId xmlns:a16="http://schemas.microsoft.com/office/drawing/2014/main" id="{AA370FB9-7947-EAE2-00D9-705D207254DD}"/>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pic>
        <p:nvPicPr>
          <p:cNvPr id="2" name="Immagine 1">
            <a:extLst>
              <a:ext uri="{FF2B5EF4-FFF2-40B4-BE49-F238E27FC236}">
                <a16:creationId xmlns:a16="http://schemas.microsoft.com/office/drawing/2014/main" id="{22A25D9A-0EFB-E6A3-6484-EF8F51E70F28}"/>
              </a:ext>
            </a:extLst>
          </p:cNvPr>
          <p:cNvPicPr>
            <a:picLocks noChangeAspect="1"/>
          </p:cNvPicPr>
          <p:nvPr userDrawn="1"/>
        </p:nvPicPr>
        <p:blipFill>
          <a:blip r:embed="rId3"/>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4D74A8BA-B393-4273-2E34-637A73D93042}"/>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419052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CB146C0-8E19-B5D7-5C0A-317F4860E281}"/>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76ECB076-05B0-BA42-B610-86994D31C585}" type="datetime1">
              <a:rPr lang="it-IT" smtClean="0"/>
              <a:t>31/08/23</a:t>
            </a:fld>
            <a:endParaRPr lang="it-IT"/>
          </a:p>
        </p:txBody>
      </p:sp>
      <p:sp>
        <p:nvSpPr>
          <p:cNvPr id="9" name="Slide Number Placeholder 5">
            <a:extLst>
              <a:ext uri="{FF2B5EF4-FFF2-40B4-BE49-F238E27FC236}">
                <a16:creationId xmlns:a16="http://schemas.microsoft.com/office/drawing/2014/main" id="{FABFFD2B-3453-662E-AA31-BB4028FFC9DB}"/>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spTree>
    <p:extLst>
      <p:ext uri="{BB962C8B-B14F-4D97-AF65-F5344CB8AC3E}">
        <p14:creationId xmlns:p14="http://schemas.microsoft.com/office/powerpoint/2010/main" val="246584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ouble content">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A5B6858-CC58-6942-8196-19807DFEA063}"/>
              </a:ext>
            </a:extLst>
          </p:cNvPr>
          <p:cNvSpPr>
            <a:spLocks noGrp="1"/>
          </p:cNvSpPr>
          <p:nvPr>
            <p:ph idx="1" hasCustomPrompt="1"/>
          </p:nvPr>
        </p:nvSpPr>
        <p:spPr>
          <a:xfrm>
            <a:off x="838200" y="1762539"/>
            <a:ext cx="5098774" cy="3785523"/>
          </a:xfrm>
          <a:prstGeom prst="rect">
            <a:avLst/>
          </a:prstGeom>
        </p:spPr>
        <p:txBody>
          <a:bodyPr vert="horz" lIns="91440" tIns="45720" rIns="91440" bIns="45720" rtlCol="0">
            <a:normAutofit/>
          </a:bodyPr>
          <a:lstStyle>
            <a:lvl1pPr>
              <a:defRPr sz="2400">
                <a:solidFill>
                  <a:srgbClr val="323F24"/>
                </a:solidFill>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ext Placeholder 2">
            <a:extLst>
              <a:ext uri="{FF2B5EF4-FFF2-40B4-BE49-F238E27FC236}">
                <a16:creationId xmlns:a16="http://schemas.microsoft.com/office/drawing/2014/main" id="{22F7F928-25B3-CA40-8763-7CAAF6E01988}"/>
              </a:ext>
            </a:extLst>
          </p:cNvPr>
          <p:cNvSpPr>
            <a:spLocks noGrp="1"/>
          </p:cNvSpPr>
          <p:nvPr>
            <p:ph idx="13" hasCustomPrompt="1"/>
          </p:nvPr>
        </p:nvSpPr>
        <p:spPr>
          <a:xfrm>
            <a:off x="6102410" y="1762539"/>
            <a:ext cx="5240327" cy="3785523"/>
          </a:xfrm>
          <a:prstGeom prst="rect">
            <a:avLst/>
          </a:prstGeom>
        </p:spPr>
        <p:txBody>
          <a:bodyPr vert="horz" lIns="91440" tIns="45720" rIns="91440" bIns="45720" rtlCol="0">
            <a:normAutofit/>
          </a:bodyPr>
          <a:lstStyle>
            <a:lvl1pPr>
              <a:defRPr sz="2400">
                <a:solidFill>
                  <a:srgbClr val="323F24"/>
                </a:solidFill>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1" name="Title 1">
            <a:extLst>
              <a:ext uri="{FF2B5EF4-FFF2-40B4-BE49-F238E27FC236}">
                <a16:creationId xmlns:a16="http://schemas.microsoft.com/office/drawing/2014/main" id="{2FC61E61-1AC3-994C-B5EB-49CD1EECE03C}"/>
              </a:ext>
            </a:extLst>
          </p:cNvPr>
          <p:cNvSpPr txBox="1">
            <a:spLocks/>
          </p:cNvSpPr>
          <p:nvPr userDrawn="1"/>
        </p:nvSpPr>
        <p:spPr>
          <a:xfrm>
            <a:off x="3740863" y="188640"/>
            <a:ext cx="8332880" cy="4187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lumMod val="85000"/>
                  </a:schemeClr>
                </a:solidFill>
                <a:latin typeface="Akzidenz-Grotesk BQ" pitchFamily="2" charset="77"/>
                <a:ea typeface="+mj-ea"/>
                <a:cs typeface="+mj-cs"/>
              </a:defRPr>
            </a:lvl1pPr>
          </a:lstStyle>
          <a:p>
            <a:pPr algn="r"/>
            <a:r>
              <a:rPr lang="it-IT" sz="1800" b="0" i="0" dirty="0">
                <a:solidFill>
                  <a:schemeClr val="bg1"/>
                </a:solidFill>
                <a:latin typeface="Akzidenz-Grotesk BQ" pitchFamily="2" charset="77"/>
              </a:rPr>
              <a:t>Title Here</a:t>
            </a:r>
            <a:endParaRPr lang="en-US" sz="1800" b="0" i="0" dirty="0">
              <a:solidFill>
                <a:schemeClr val="bg1"/>
              </a:solidFill>
              <a:latin typeface="Akzidenz-Grotesk BQ" pitchFamily="2" charset="77"/>
            </a:endParaRPr>
          </a:p>
        </p:txBody>
      </p:sp>
      <p:sp>
        <p:nvSpPr>
          <p:cNvPr id="12" name="Title Placeholder 1">
            <a:extLst>
              <a:ext uri="{FF2B5EF4-FFF2-40B4-BE49-F238E27FC236}">
                <a16:creationId xmlns:a16="http://schemas.microsoft.com/office/drawing/2014/main" id="{18535BA5-EC5A-D6AF-53F5-C484BE48D7C6}"/>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17" name="Date Placeholder 3">
            <a:extLst>
              <a:ext uri="{FF2B5EF4-FFF2-40B4-BE49-F238E27FC236}">
                <a16:creationId xmlns:a16="http://schemas.microsoft.com/office/drawing/2014/main" id="{C21AC948-E48B-18C6-5197-BFB01AEE12E4}"/>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F850563A-E7D3-334C-BB19-8F031D22DAC6}" type="datetime1">
              <a:rPr lang="it-IT" smtClean="0"/>
              <a:t>31/08/23</a:t>
            </a:fld>
            <a:endParaRPr lang="it-IT"/>
          </a:p>
        </p:txBody>
      </p:sp>
      <p:sp>
        <p:nvSpPr>
          <p:cNvPr id="19" name="Slide Number Placeholder 5">
            <a:extLst>
              <a:ext uri="{FF2B5EF4-FFF2-40B4-BE49-F238E27FC236}">
                <a16:creationId xmlns:a16="http://schemas.microsoft.com/office/drawing/2014/main" id="{7958AAF7-040D-AC87-0DDC-342CB739E6D1}"/>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spTree>
    <p:extLst>
      <p:ext uri="{BB962C8B-B14F-4D97-AF65-F5344CB8AC3E}">
        <p14:creationId xmlns:p14="http://schemas.microsoft.com/office/powerpoint/2010/main" val="2352617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8C8DAB5-C62A-8A6D-E217-C607A332ADB1}"/>
              </a:ext>
            </a:extLst>
          </p:cNvPr>
          <p:cNvSpPr>
            <a:spLocks noGrp="1"/>
          </p:cNvSpPr>
          <p:nvPr>
            <p:ph type="title" hasCustomPrompt="1"/>
          </p:nvPr>
        </p:nvSpPr>
        <p:spPr>
          <a:xfrm>
            <a:off x="1103476" y="3071018"/>
            <a:ext cx="10069029" cy="1325563"/>
          </a:xfrm>
          <a:prstGeom prst="rect">
            <a:avLst/>
          </a:prstGeom>
        </p:spPr>
        <p:txBody>
          <a:bodyPr vert="horz" lIns="91440" tIns="45720" rIns="91440" bIns="45720" rtlCol="0" anchor="ctr">
            <a:normAutofit/>
          </a:bodyPr>
          <a:lstStyle>
            <a:lvl1pPr algn="ctr">
              <a:defRPr sz="4400">
                <a:solidFill>
                  <a:schemeClr val="bg1"/>
                </a:solidFill>
              </a:defRPr>
            </a:lvl1pPr>
          </a:lstStyle>
          <a:p>
            <a:r>
              <a:rPr lang="it-IT" dirty="0"/>
              <a:t>THANKS!</a:t>
            </a:r>
            <a:endParaRPr lang="en-US" dirty="0"/>
          </a:p>
        </p:txBody>
      </p:sp>
      <p:pic>
        <p:nvPicPr>
          <p:cNvPr id="7" name="Immagine 6">
            <a:hlinkClick r:id="rId3"/>
            <a:extLst>
              <a:ext uri="{FF2B5EF4-FFF2-40B4-BE49-F238E27FC236}">
                <a16:creationId xmlns:a16="http://schemas.microsoft.com/office/drawing/2014/main" id="{7FFFF345-651B-39A9-FCDC-CFFE71A42BC6}"/>
              </a:ext>
            </a:extLst>
          </p:cNvPr>
          <p:cNvPicPr>
            <a:picLocks noChangeAspect="1"/>
          </p:cNvPicPr>
          <p:nvPr userDrawn="1"/>
        </p:nvPicPr>
        <p:blipFill>
          <a:blip r:embed="rId4"/>
          <a:stretch>
            <a:fillRect/>
          </a:stretch>
        </p:blipFill>
        <p:spPr>
          <a:xfrm>
            <a:off x="387627" y="6404665"/>
            <a:ext cx="2590800" cy="330200"/>
          </a:xfrm>
          <a:prstGeom prst="rect">
            <a:avLst/>
          </a:prstGeom>
        </p:spPr>
      </p:pic>
      <p:pic>
        <p:nvPicPr>
          <p:cNvPr id="9" name="Immagine 8">
            <a:hlinkClick r:id="rId5"/>
            <a:extLst>
              <a:ext uri="{FF2B5EF4-FFF2-40B4-BE49-F238E27FC236}">
                <a16:creationId xmlns:a16="http://schemas.microsoft.com/office/drawing/2014/main" id="{03E62B1B-1F45-2B70-3F12-44DAFA3B3679}"/>
              </a:ext>
            </a:extLst>
          </p:cNvPr>
          <p:cNvPicPr>
            <a:picLocks noChangeAspect="1"/>
          </p:cNvPicPr>
          <p:nvPr userDrawn="1"/>
        </p:nvPicPr>
        <p:blipFill>
          <a:blip r:embed="rId6"/>
          <a:stretch>
            <a:fillRect/>
          </a:stretch>
        </p:blipFill>
        <p:spPr>
          <a:xfrm>
            <a:off x="8070573" y="6411015"/>
            <a:ext cx="3733800" cy="317500"/>
          </a:xfrm>
          <a:prstGeom prst="rect">
            <a:avLst/>
          </a:prstGeom>
        </p:spPr>
      </p:pic>
      <p:pic>
        <p:nvPicPr>
          <p:cNvPr id="11" name="Immagine 10">
            <a:hlinkClick r:id="rId7"/>
            <a:extLst>
              <a:ext uri="{FF2B5EF4-FFF2-40B4-BE49-F238E27FC236}">
                <a16:creationId xmlns:a16="http://schemas.microsoft.com/office/drawing/2014/main" id="{3C8796AB-9E83-EBFD-CEE6-976E1F8198DE}"/>
              </a:ext>
            </a:extLst>
          </p:cNvPr>
          <p:cNvPicPr>
            <a:picLocks noChangeAspect="1"/>
          </p:cNvPicPr>
          <p:nvPr userDrawn="1"/>
        </p:nvPicPr>
        <p:blipFill>
          <a:blip r:embed="rId8"/>
          <a:stretch>
            <a:fillRect/>
          </a:stretch>
        </p:blipFill>
        <p:spPr>
          <a:xfrm>
            <a:off x="4298950" y="6499363"/>
            <a:ext cx="2451100" cy="292100"/>
          </a:xfrm>
          <a:prstGeom prst="rect">
            <a:avLst/>
          </a:prstGeom>
        </p:spPr>
      </p:pic>
    </p:spTree>
    <p:extLst>
      <p:ext uri="{BB962C8B-B14F-4D97-AF65-F5344CB8AC3E}">
        <p14:creationId xmlns:p14="http://schemas.microsoft.com/office/powerpoint/2010/main" val="1219842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76582" y="3221765"/>
            <a:ext cx="8497455" cy="1595705"/>
          </a:xfrm>
        </p:spPr>
        <p:txBody>
          <a:bodyPr anchor="b">
            <a:normAutofit/>
          </a:bodyPr>
          <a:lstStyle>
            <a:lvl1pPr algn="ctr">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976581" y="5417819"/>
            <a:ext cx="8497456" cy="62405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63255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819203" y="1903798"/>
            <a:ext cx="11085383" cy="407293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Date Placeholder 3"/>
          <p:cNvSpPr>
            <a:spLocks noGrp="1"/>
          </p:cNvSpPr>
          <p:nvPr>
            <p:ph type="dt" sz="half" idx="2"/>
          </p:nvPr>
        </p:nvSpPr>
        <p:spPr>
          <a:xfrm>
            <a:off x="10916137" y="6477264"/>
            <a:ext cx="988450" cy="318524"/>
          </a:xfrm>
          <a:prstGeom prst="rect">
            <a:avLst/>
          </a:prstGeom>
        </p:spPr>
        <p:txBody>
          <a:bodyPr vert="horz" lIns="91440" tIns="45720" rIns="91440" bIns="45720" rtlCol="0" anchor="ctr"/>
          <a:lstStyle>
            <a:lvl1pPr algn="r">
              <a:defRPr sz="1200">
                <a:solidFill>
                  <a:schemeClr val="bg1"/>
                </a:solidFill>
              </a:defRPr>
            </a:lvl1pPr>
          </a:lstStyle>
          <a:p>
            <a:fld id="{01B19144-8E75-194A-858E-64FC43EC01A1}" type="datetime1">
              <a:rPr lang="it-IT" smtClean="0"/>
              <a:t>31/08/23</a:t>
            </a:fld>
            <a:endParaRPr lang="it-IT"/>
          </a:p>
        </p:txBody>
      </p:sp>
      <p:sp>
        <p:nvSpPr>
          <p:cNvPr id="5" name="Footer Placeholder 4"/>
          <p:cNvSpPr>
            <a:spLocks noGrp="1"/>
          </p:cNvSpPr>
          <p:nvPr>
            <p:ph type="ftr" sz="quarter" idx="3"/>
          </p:nvPr>
        </p:nvSpPr>
        <p:spPr>
          <a:xfrm>
            <a:off x="3204672" y="6476234"/>
            <a:ext cx="7777373" cy="297875"/>
          </a:xfrm>
          <a:prstGeom prst="rect">
            <a:avLst/>
          </a:prstGeom>
        </p:spPr>
        <p:txBody>
          <a:bodyPr vert="horz" lIns="91440" tIns="45720" rIns="91440" bIns="45720" rtlCol="0" anchor="ctr"/>
          <a:lstStyle>
            <a:lvl1pPr algn="ctr">
              <a:defRPr sz="1200">
                <a:solidFill>
                  <a:schemeClr val="bg1"/>
                </a:solidFill>
              </a:defRPr>
            </a:lvl1pPr>
          </a:lstStyle>
          <a:p>
            <a:endParaRPr lang="it-IT" dirty="0"/>
          </a:p>
        </p:txBody>
      </p:sp>
      <p:sp>
        <p:nvSpPr>
          <p:cNvPr id="6" name="Slide Number Placeholder 5"/>
          <p:cNvSpPr>
            <a:spLocks noGrp="1"/>
          </p:cNvSpPr>
          <p:nvPr>
            <p:ph type="sldNum" sz="quarter" idx="4"/>
          </p:nvPr>
        </p:nvSpPr>
        <p:spPr>
          <a:xfrm>
            <a:off x="293616" y="6476232"/>
            <a:ext cx="1051176" cy="297875"/>
          </a:xfrm>
          <a:prstGeom prst="rect">
            <a:avLst/>
          </a:prstGeom>
        </p:spPr>
        <p:txBody>
          <a:bodyPr vert="horz" lIns="91440" tIns="45720" rIns="91440" bIns="45720" rtlCol="0" anchor="ctr"/>
          <a:lstStyle>
            <a:lvl1pPr algn="l">
              <a:defRPr sz="1200">
                <a:solidFill>
                  <a:schemeClr val="bg1"/>
                </a:solidFill>
              </a:defRPr>
            </a:lvl1pPr>
          </a:lstStyle>
          <a:p>
            <a:fld id="{345175DA-277F-B548-B500-1BF71FE23091}" type="slidenum">
              <a:rPr lang="it-IT" smtClean="0"/>
              <a:pPr/>
              <a:t>‹N°›</a:t>
            </a:fld>
            <a:endParaRPr lang="it-IT"/>
          </a:p>
        </p:txBody>
      </p:sp>
    </p:spTree>
    <p:extLst>
      <p:ext uri="{BB962C8B-B14F-4D97-AF65-F5344CB8AC3E}">
        <p14:creationId xmlns:p14="http://schemas.microsoft.com/office/powerpoint/2010/main" val="820587162"/>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3" r:id="rId3"/>
    <p:sldLayoutId id="2147483666" r:id="rId4"/>
    <p:sldLayoutId id="2147483671" r:id="rId5"/>
    <p:sldLayoutId id="2147483667" r:id="rId6"/>
    <p:sldLayoutId id="2147483664" r:id="rId7"/>
    <p:sldLayoutId id="2147483670" r:id="rId8"/>
    <p:sldLayoutId id="2147483673" r:id="rId9"/>
    <p:sldLayoutId id="2147483711" r:id="rId10"/>
  </p:sldLayoutIdLst>
  <p:hf hdr="0" ftr="0"/>
  <p:txStyles>
    <p:title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p:titleStyle>
    <p:bodyStyle>
      <a:lvl1pPr marL="228600" indent="-228600" algn="l" defTabSz="914400" rtl="0" eaLnBrk="1" latinLnBrk="0" hangingPunct="1">
        <a:lnSpc>
          <a:spcPct val="90000"/>
        </a:lnSpc>
        <a:spcBef>
          <a:spcPts val="1000"/>
        </a:spcBef>
        <a:buSzPct val="100000"/>
        <a:buFontTx/>
        <a:buBlip>
          <a:blip r:embed="rId13"/>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13"/>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13"/>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13"/>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13"/>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Date</a:t>
            </a: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4B46B-3C24-4C5A-93F4-F8C897798326}" type="slidenum">
              <a:rPr lang="fr-FR" smtClean="0"/>
              <a:t>‹N°›</a:t>
            </a:fld>
            <a:endParaRPr lang="fr-FR"/>
          </a:p>
        </p:txBody>
      </p:sp>
    </p:spTree>
    <p:extLst>
      <p:ext uri="{BB962C8B-B14F-4D97-AF65-F5344CB8AC3E}">
        <p14:creationId xmlns:p14="http://schemas.microsoft.com/office/powerpoint/2010/main" val="372849268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hyperlink" Target="https://gitlab.in2p3.fr/escape2020/wp3/eossr" TargetMode="External"/><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65.tiff"/><Relationship Id="rId5" Type="http://schemas.openxmlformats.org/officeDocument/2006/relationships/hyperlink" Target="https://zenodo.org/record/5592584#.Yg_UGpPML0o" TargetMode="External"/><Relationship Id="rId4" Type="http://schemas.openxmlformats.org/officeDocument/2006/relationships/image" Target="../media/image64.tiff"/></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6.tiff"/><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58.png"/><Relationship Id="rId4" Type="http://schemas.openxmlformats.org/officeDocument/2006/relationships/hyperlink" Target="https://sdc-dev.astron.nl/esap-gui"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hyperlink" Target="https://zenodo.org/record/3675081#.X2R2PJNLhTY" TargetMode="External"/><Relationship Id="rId3" Type="http://schemas.openxmlformats.org/officeDocument/2006/relationships/image" Target="../media/image71.tiff"/><Relationship Id="rId7" Type="http://schemas.openxmlformats.org/officeDocument/2006/relationships/hyperlink" Target="https://zenodo.org/record/488950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3.tiff"/><Relationship Id="rId11" Type="http://schemas.openxmlformats.org/officeDocument/2006/relationships/image" Target="../media/image74.tiff"/><Relationship Id="rId5" Type="http://schemas.openxmlformats.org/officeDocument/2006/relationships/image" Target="../media/image13.png"/><Relationship Id="rId10" Type="http://schemas.openxmlformats.org/officeDocument/2006/relationships/hyperlink" Target="https://indico.in2p3.fr/event/24327/" TargetMode="External"/><Relationship Id="rId4" Type="http://schemas.openxmlformats.org/officeDocument/2006/relationships/image" Target="../media/image72.png"/><Relationship Id="rId9" Type="http://schemas.openxmlformats.org/officeDocument/2006/relationships/hyperlink" Target="https://www.projectescape.eu/sites/default/files/Escape_position_statement_web.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science-clusters.e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82.tiff"/><Relationship Id="rId3" Type="http://schemas.openxmlformats.org/officeDocument/2006/relationships/image" Target="../media/image77.tiff"/><Relationship Id="rId7" Type="http://schemas.openxmlformats.org/officeDocument/2006/relationships/image" Target="../media/image81.tiff"/><Relationship Id="rId2" Type="http://schemas.openxmlformats.org/officeDocument/2006/relationships/image" Target="../media/image76.emf"/><Relationship Id="rId1" Type="http://schemas.openxmlformats.org/officeDocument/2006/relationships/slideLayout" Target="../slideLayouts/slideLayout6.xml"/><Relationship Id="rId6" Type="http://schemas.openxmlformats.org/officeDocument/2006/relationships/image" Target="../media/image80.tiff"/><Relationship Id="rId11" Type="http://schemas.openxmlformats.org/officeDocument/2006/relationships/image" Target="../media/image15.tiff"/><Relationship Id="rId5" Type="http://schemas.openxmlformats.org/officeDocument/2006/relationships/image" Target="../media/image79.tiff"/><Relationship Id="rId10" Type="http://schemas.openxmlformats.org/officeDocument/2006/relationships/image" Target="../media/image84.tiff"/><Relationship Id="rId4" Type="http://schemas.openxmlformats.org/officeDocument/2006/relationships/image" Target="../media/image78.tiff"/><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87.tiff"/><Relationship Id="rId3" Type="http://schemas.openxmlformats.org/officeDocument/2006/relationships/image" Target="../media/image85.tiff"/><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89.tiff"/><Relationship Id="rId5" Type="http://schemas.openxmlformats.org/officeDocument/2006/relationships/image" Target="../media/image24.png"/><Relationship Id="rId10" Type="http://schemas.openxmlformats.org/officeDocument/2006/relationships/image" Target="../media/image88.tiff"/><Relationship Id="rId4" Type="http://schemas.openxmlformats.org/officeDocument/2006/relationships/image" Target="../media/image86.tiff"/><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96.tiff"/><Relationship Id="rId3" Type="http://schemas.openxmlformats.org/officeDocument/2006/relationships/image" Target="../media/image91.png"/><Relationship Id="rId7" Type="http://schemas.openxmlformats.org/officeDocument/2006/relationships/image" Target="../media/image95.emf"/><Relationship Id="rId2" Type="http://schemas.openxmlformats.org/officeDocument/2006/relationships/image" Target="../media/image90.tiff"/><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tiff"/></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1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jp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jpg"/><Relationship Id="rId33" Type="http://schemas.openxmlformats.org/officeDocument/2006/relationships/image" Target="../media/image50.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jpg"/><Relationship Id="rId29"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6.jpg"/><Relationship Id="rId31"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gif"/><Relationship Id="rId27" Type="http://schemas.openxmlformats.org/officeDocument/2006/relationships/image" Target="../media/image44.jpg"/><Relationship Id="rId30" Type="http://schemas.openxmlformats.org/officeDocument/2006/relationships/image" Target="../media/image47.png"/><Relationship Id="rId8"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F9914-6A8C-414A-AF31-0758485B4EDF}"/>
              </a:ext>
            </a:extLst>
          </p:cNvPr>
          <p:cNvSpPr>
            <a:spLocks noGrp="1"/>
          </p:cNvSpPr>
          <p:nvPr>
            <p:ph type="ctrTitle"/>
          </p:nvPr>
        </p:nvSpPr>
        <p:spPr>
          <a:xfrm>
            <a:off x="2027974" y="3824020"/>
            <a:ext cx="8844922" cy="1595705"/>
          </a:xfrm>
        </p:spPr>
        <p:txBody>
          <a:bodyPr>
            <a:normAutofit/>
          </a:bodyPr>
          <a:lstStyle/>
          <a:p>
            <a:br>
              <a:rPr lang="en-GB" sz="4000" b="1" dirty="0">
                <a:solidFill>
                  <a:srgbClr val="FFC000"/>
                </a:solidFill>
              </a:rPr>
            </a:br>
            <a:r>
              <a:rPr lang="fr-FR" sz="4000" b="1" dirty="0">
                <a:solidFill>
                  <a:srgbClr val="FFC000"/>
                </a:solidFill>
              </a:rPr>
              <a:t>The ESCAPE Collaboration</a:t>
            </a:r>
            <a:endParaRPr lang="en-GB" b="1" dirty="0">
              <a:solidFill>
                <a:srgbClr val="FFC000"/>
              </a:solidFill>
            </a:endParaRPr>
          </a:p>
        </p:txBody>
      </p:sp>
      <p:sp>
        <p:nvSpPr>
          <p:cNvPr id="3" name="Sottotitolo 2">
            <a:extLst>
              <a:ext uri="{FF2B5EF4-FFF2-40B4-BE49-F238E27FC236}">
                <a16:creationId xmlns:a16="http://schemas.microsoft.com/office/drawing/2014/main" id="{BC893D75-00CA-9042-B133-1091B1F6CA98}"/>
              </a:ext>
            </a:extLst>
          </p:cNvPr>
          <p:cNvSpPr>
            <a:spLocks noGrp="1"/>
          </p:cNvSpPr>
          <p:nvPr>
            <p:ph type="subTitle" idx="1"/>
          </p:nvPr>
        </p:nvSpPr>
        <p:spPr>
          <a:xfrm>
            <a:off x="2750123" y="5636895"/>
            <a:ext cx="6858000" cy="901915"/>
          </a:xfrm>
        </p:spPr>
        <p:txBody>
          <a:bodyPr>
            <a:normAutofit/>
          </a:bodyPr>
          <a:lstStyle/>
          <a:p>
            <a:r>
              <a:rPr lang="it-IT" sz="2800" dirty="0"/>
              <a:t>Giovanni Lamanna</a:t>
            </a:r>
          </a:p>
        </p:txBody>
      </p:sp>
    </p:spTree>
    <p:extLst>
      <p:ext uri="{BB962C8B-B14F-4D97-AF65-F5344CB8AC3E}">
        <p14:creationId xmlns:p14="http://schemas.microsoft.com/office/powerpoint/2010/main" val="2634715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4C2A691-BF20-A14C-BCA1-7CE99D86858D}"/>
              </a:ext>
            </a:extLst>
          </p:cNvPr>
          <p:cNvSpPr>
            <a:spLocks noGrp="1"/>
          </p:cNvSpPr>
          <p:nvPr>
            <p:ph type="sldNum" sz="quarter" idx="12"/>
          </p:nvPr>
        </p:nvSpPr>
        <p:spPr/>
        <p:txBody>
          <a:bodyPr/>
          <a:lstStyle/>
          <a:p>
            <a:fld id="{345175DA-277F-B548-B500-1BF71FE23091}" type="slidenum">
              <a:rPr lang="it-IT" smtClean="0"/>
              <a:pPr/>
              <a:t>10</a:t>
            </a:fld>
            <a:endParaRPr lang="it-IT"/>
          </a:p>
        </p:txBody>
      </p:sp>
      <p:sp>
        <p:nvSpPr>
          <p:cNvPr id="4" name="Title 1">
            <a:extLst>
              <a:ext uri="{FF2B5EF4-FFF2-40B4-BE49-F238E27FC236}">
                <a16:creationId xmlns:a16="http://schemas.microsoft.com/office/drawing/2014/main" id="{91F52E12-0DC2-B541-8C5B-BC11A3A71BAB}"/>
              </a:ext>
            </a:extLst>
          </p:cNvPr>
          <p:cNvSpPr txBox="1">
            <a:spLocks/>
          </p:cNvSpPr>
          <p:nvPr/>
        </p:nvSpPr>
        <p:spPr>
          <a:xfrm>
            <a:off x="1952641" y="85231"/>
            <a:ext cx="11191240" cy="1084331"/>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latin typeface="+mn-lt"/>
              </a:rPr>
              <a:t>ESCAPE AAI – part of EOSC AAI Federation</a:t>
            </a:r>
          </a:p>
        </p:txBody>
      </p:sp>
      <p:pic>
        <p:nvPicPr>
          <p:cNvPr id="6" name="Picture 4" descr="https://lh6.googleusercontent.com/C2Ni5VTvwLO4CPphj-AALhCrsTDwB8hHHDCIBzU01RGLiwcn1jJhWCIwMB9d1qc6UTYb5YWJQLXB4OFTw6lUQwYJV_foabJKrBB80aejqeIxm_5VE9uXSS_y9bwTlArlhRbC03N_AHAKDz6GXqKvIme4orl5odQZ1QmgT93UcWmiq0XGrynT_18duzcU">
            <a:extLst>
              <a:ext uri="{FF2B5EF4-FFF2-40B4-BE49-F238E27FC236}">
                <a16:creationId xmlns:a16="http://schemas.microsoft.com/office/drawing/2014/main" id="{23E73523-4BEA-B046-AE89-3BA7F8AF9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824" y="3251370"/>
            <a:ext cx="3917770" cy="29976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https://lh3.googleusercontent.com/fXhFdVjNUPalNLharz13XxoLQFoHruQC0GHgS1C0Yxo5djO7cyuZAD7lwgdGH09lPHVHypQp7I3cqXCQkMyGlAXy-vjvlyu61vcp7RUB7oa4eZSvX6kk0O2gfYlR4NKnXKWR3nAdNI4b6tuCbBdF_VIdALYzkX_iTeQ30Jq9LryTRQvV0kG3M2NAwMaR">
            <a:extLst>
              <a:ext uri="{FF2B5EF4-FFF2-40B4-BE49-F238E27FC236}">
                <a16:creationId xmlns:a16="http://schemas.microsoft.com/office/drawing/2014/main" id="{D896324C-B031-BA45-9F5E-E6336705D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90" y="3547606"/>
            <a:ext cx="2457301" cy="2504148"/>
          </a:xfrm>
          <a:prstGeom prst="rect">
            <a:avLst/>
          </a:prstGeom>
          <a:solidFill>
            <a:schemeClr val="tx2"/>
          </a:solidFill>
          <a:ln>
            <a:solidFill>
              <a:schemeClr val="tx1"/>
            </a:solidFill>
          </a:ln>
        </p:spPr>
      </p:pic>
      <p:sp>
        <p:nvSpPr>
          <p:cNvPr id="8" name="TextBox 9">
            <a:extLst>
              <a:ext uri="{FF2B5EF4-FFF2-40B4-BE49-F238E27FC236}">
                <a16:creationId xmlns:a16="http://schemas.microsoft.com/office/drawing/2014/main" id="{DF6AEC24-EE7E-CD4B-A902-A7E32B070CEE}"/>
              </a:ext>
            </a:extLst>
          </p:cNvPr>
          <p:cNvSpPr txBox="1"/>
          <p:nvPr/>
        </p:nvSpPr>
        <p:spPr>
          <a:xfrm>
            <a:off x="2555759" y="3560362"/>
            <a:ext cx="1524231" cy="646331"/>
          </a:xfrm>
          <a:prstGeom prst="rect">
            <a:avLst/>
          </a:prstGeom>
          <a:solidFill>
            <a:schemeClr val="bg1">
              <a:lumMod val="85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Proxy to translate between OID/OAuth2/SAML</a:t>
            </a:r>
          </a:p>
        </p:txBody>
      </p:sp>
      <p:sp>
        <p:nvSpPr>
          <p:cNvPr id="9" name="TextBox 10">
            <a:extLst>
              <a:ext uri="{FF2B5EF4-FFF2-40B4-BE49-F238E27FC236}">
                <a16:creationId xmlns:a16="http://schemas.microsoft.com/office/drawing/2014/main" id="{043BFB2A-B4F0-FA49-BA1A-F56D7066999A}"/>
              </a:ext>
            </a:extLst>
          </p:cNvPr>
          <p:cNvSpPr txBox="1"/>
          <p:nvPr/>
        </p:nvSpPr>
        <p:spPr>
          <a:xfrm>
            <a:off x="6244395" y="846396"/>
            <a:ext cx="23660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ESCPE AAI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Hybrid – supports legacy infrastructure while migrating</a:t>
            </a:r>
          </a:p>
        </p:txBody>
      </p:sp>
      <p:sp>
        <p:nvSpPr>
          <p:cNvPr id="11" name="Rectangle 10">
            <a:extLst>
              <a:ext uri="{FF2B5EF4-FFF2-40B4-BE49-F238E27FC236}">
                <a16:creationId xmlns:a16="http://schemas.microsoft.com/office/drawing/2014/main" id="{BCA45AD2-8D1C-C24B-AB91-D62DED33990A}"/>
              </a:ext>
            </a:extLst>
          </p:cNvPr>
          <p:cNvSpPr/>
          <p:nvPr/>
        </p:nvSpPr>
        <p:spPr>
          <a:xfrm>
            <a:off x="50388" y="1505689"/>
            <a:ext cx="8228908" cy="1692771"/>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ESCAPE AAI (IAM) is now part of the EOSC AAI federation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An additional proxy was required, now in place and tested – model for other communities that may need similar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ESCAPE has also demonstrated interoperation with FENIX HPC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Step towards complex workflows using cloud, clusters, and HPC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Eventually should be part of the overall Federation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Building the AAI Federation is complex and takes time</a:t>
            </a:r>
            <a:r>
              <a:rPr kumimoji="0" lang="en-GB" sz="1600" b="1" i="0" u="none" strike="noStrike" kern="1200" cap="none" spc="0" normalizeH="0" baseline="0" noProof="0" dirty="0">
                <a:ln>
                  <a:noFill/>
                </a:ln>
                <a:solidFill>
                  <a:srgbClr val="000000"/>
                </a:solidFill>
                <a:effectLst/>
                <a:uLnTx/>
                <a:uFillTx/>
                <a:latin typeface="Arial"/>
                <a:ea typeface="+mn-ea"/>
                <a:cs typeface="+mn-cs"/>
              </a:rPr>
              <a:t> </a:t>
            </a:r>
          </a:p>
        </p:txBody>
      </p:sp>
      <p:pic>
        <p:nvPicPr>
          <p:cNvPr id="12" name="image1.png">
            <a:extLst>
              <a:ext uri="{FF2B5EF4-FFF2-40B4-BE49-F238E27FC236}">
                <a16:creationId xmlns:a16="http://schemas.microsoft.com/office/drawing/2014/main" id="{E9C951AD-FA56-5544-A495-CC947DD81583}"/>
              </a:ext>
            </a:extLst>
          </p:cNvPr>
          <p:cNvPicPr/>
          <p:nvPr/>
        </p:nvPicPr>
        <p:blipFill>
          <a:blip r:embed="rId5" cstate="screen">
            <a:extLst>
              <a:ext uri="{28A0092B-C50C-407E-A947-70E740481C1C}">
                <a14:useLocalDpi xmlns:a14="http://schemas.microsoft.com/office/drawing/2010/main"/>
              </a:ext>
            </a:extLst>
          </a:blip>
          <a:srcRect/>
          <a:stretch>
            <a:fillRect/>
          </a:stretch>
        </p:blipFill>
        <p:spPr>
          <a:xfrm>
            <a:off x="8391130" y="1019532"/>
            <a:ext cx="3645157" cy="3482893"/>
          </a:xfrm>
          <a:prstGeom prst="rect">
            <a:avLst/>
          </a:prstGeom>
          <a:solidFill>
            <a:schemeClr val="bg1"/>
          </a:solidFill>
          <a:ln>
            <a:solidFill>
              <a:schemeClr val="accent1"/>
            </a:solidFill>
          </a:ln>
        </p:spPr>
      </p:pic>
      <p:sp>
        <p:nvSpPr>
          <p:cNvPr id="13" name="Espace réservé du numéro de diapositive 2">
            <a:extLst>
              <a:ext uri="{FF2B5EF4-FFF2-40B4-BE49-F238E27FC236}">
                <a16:creationId xmlns:a16="http://schemas.microsoft.com/office/drawing/2014/main" id="{A16620DA-0281-D240-905E-A1B23D64A5DE}"/>
              </a:ext>
            </a:extLst>
          </p:cNvPr>
          <p:cNvSpPr txBox="1">
            <a:spLocks/>
          </p:cNvSpPr>
          <p:nvPr/>
        </p:nvSpPr>
        <p:spPr>
          <a:xfrm>
            <a:off x="301768" y="6392392"/>
            <a:ext cx="981973" cy="337897"/>
          </a:xfrm>
          <a:prstGeom prst="rect">
            <a:avLst/>
          </a:prstGeom>
        </p:spPr>
        <p:txBody>
          <a:bodyPr vert="horz" lIns="91440" tIns="45720" rIns="91440" bIns="45720" rtlCol="0" anchor="ctr"/>
          <a:lstStyle>
            <a:defPPr>
              <a:defRPr lang="it-IT"/>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175DA-277F-B548-B500-1BF71FE23091}" type="slidenum">
              <a:rPr lang="it-IT" smtClean="0"/>
              <a:pPr/>
              <a:t>10</a:t>
            </a:fld>
            <a:endParaRPr lang="it-IT"/>
          </a:p>
        </p:txBody>
      </p:sp>
      <p:sp>
        <p:nvSpPr>
          <p:cNvPr id="14" name="Espace réservé du pied de page 2">
            <a:extLst>
              <a:ext uri="{FF2B5EF4-FFF2-40B4-BE49-F238E27FC236}">
                <a16:creationId xmlns:a16="http://schemas.microsoft.com/office/drawing/2014/main" id="{992FA230-45B7-B447-971C-59C42B607E99}"/>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15" name="Espace réservé de la date 1">
            <a:extLst>
              <a:ext uri="{FF2B5EF4-FFF2-40B4-BE49-F238E27FC236}">
                <a16:creationId xmlns:a16="http://schemas.microsoft.com/office/drawing/2014/main" id="{8A205C60-4B72-AE47-8E83-A9B5B15F806B}"/>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08</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/05/2023</a:t>
            </a:r>
          </a:p>
        </p:txBody>
      </p:sp>
    </p:spTree>
    <p:extLst>
      <p:ext uri="{BB962C8B-B14F-4D97-AF65-F5344CB8AC3E}">
        <p14:creationId xmlns:p14="http://schemas.microsoft.com/office/powerpoint/2010/main" val="1640410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BA52D0C-EC04-F04D-9018-0B58356C97A0}"/>
              </a:ext>
            </a:extLst>
          </p:cNvPr>
          <p:cNvSpPr>
            <a:spLocks noGrp="1"/>
          </p:cNvSpPr>
          <p:nvPr>
            <p:ph type="sldNum" sz="quarter" idx="12"/>
          </p:nvPr>
        </p:nvSpPr>
        <p:spPr/>
        <p:txBody>
          <a:bodyPr/>
          <a:lstStyle/>
          <a:p>
            <a:fld id="{345175DA-277F-B548-B500-1BF71FE23091}" type="slidenum">
              <a:rPr lang="it-IT" smtClean="0"/>
              <a:pPr/>
              <a:t>11</a:t>
            </a:fld>
            <a:endParaRPr lang="it-IT"/>
          </a:p>
        </p:txBody>
      </p:sp>
      <p:sp>
        <p:nvSpPr>
          <p:cNvPr id="4" name="Title 1">
            <a:extLst>
              <a:ext uri="{FF2B5EF4-FFF2-40B4-BE49-F238E27FC236}">
                <a16:creationId xmlns:a16="http://schemas.microsoft.com/office/drawing/2014/main" id="{18334ED8-D343-E94A-8024-A1E6FB80FC7D}"/>
              </a:ext>
            </a:extLst>
          </p:cNvPr>
          <p:cNvSpPr txBox="1">
            <a:spLocks/>
          </p:cNvSpPr>
          <p:nvPr/>
        </p:nvSpPr>
        <p:spPr>
          <a:xfrm>
            <a:off x="1771530" y="82103"/>
            <a:ext cx="10140810" cy="1032353"/>
          </a:xfrm>
          <a:prstGeom prst="rect">
            <a:avLst/>
          </a:prstGeom>
        </p:spPr>
        <p:txBody>
          <a:bodyPr>
            <a:normAutofit fontScale="97500"/>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latin typeface="+mn-lt"/>
              </a:rPr>
              <a:t>Next generation Data Infrastructure for Open Science (DIOS) - key concepts</a:t>
            </a:r>
          </a:p>
        </p:txBody>
      </p:sp>
      <p:sp>
        <p:nvSpPr>
          <p:cNvPr id="5" name="Content Placeholder 2">
            <a:extLst>
              <a:ext uri="{FF2B5EF4-FFF2-40B4-BE49-F238E27FC236}">
                <a16:creationId xmlns:a16="http://schemas.microsoft.com/office/drawing/2014/main" id="{2233F621-A860-C442-BD5D-66A257F0D2B0}"/>
              </a:ext>
            </a:extLst>
          </p:cNvPr>
          <p:cNvSpPr txBox="1">
            <a:spLocks/>
          </p:cNvSpPr>
          <p:nvPr/>
        </p:nvSpPr>
        <p:spPr>
          <a:xfrm>
            <a:off x="582859" y="1434722"/>
            <a:ext cx="10325100" cy="4351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Tx/>
              <a:buBlip>
                <a:blip r:embed="rId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44C9F"/>
                </a:solidFill>
              </a:rPr>
              <a:t> Idea is to </a:t>
            </a:r>
            <a:r>
              <a:rPr lang="en-US" sz="2000" b="1" dirty="0">
                <a:solidFill>
                  <a:srgbClr val="044C9F"/>
                </a:solidFill>
              </a:rPr>
              <a:t>localize bulk data</a:t>
            </a:r>
            <a:r>
              <a:rPr lang="en-US" sz="2000" dirty="0">
                <a:solidFill>
                  <a:srgbClr val="044C9F"/>
                </a:solidFill>
              </a:rPr>
              <a:t> in a cloud service:</a:t>
            </a:r>
            <a:endParaRPr lang="en-US" sz="2000" dirty="0">
              <a:solidFill>
                <a:srgbClr val="044C9F"/>
              </a:solidFill>
              <a:sym typeface="Wingdings" pitchFamily="2" charset="2"/>
            </a:endParaRPr>
          </a:p>
          <a:p>
            <a:pPr lvl="1"/>
            <a:r>
              <a:rPr lang="en-US" sz="1800" dirty="0">
                <a:solidFill>
                  <a:srgbClr val="044C9F"/>
                </a:solidFill>
                <a:sym typeface="Wingdings" pitchFamily="2" charset="2"/>
              </a:rPr>
              <a:t>minimize replication, assure availability, minimize costs</a:t>
            </a:r>
          </a:p>
          <a:p>
            <a:pPr lvl="1"/>
            <a:r>
              <a:rPr lang="en-GB" sz="1800" dirty="0">
                <a:solidFill>
                  <a:srgbClr val="044C9F"/>
                </a:solidFill>
              </a:rPr>
              <a:t>Hide complexity – transparent access to data – users see single entry point</a:t>
            </a:r>
          </a:p>
          <a:p>
            <a:r>
              <a:rPr lang="en-GB" sz="2000" dirty="0">
                <a:solidFill>
                  <a:srgbClr val="044C9F"/>
                </a:solidFill>
              </a:rPr>
              <a:t> Policy-driven data replication and distribution </a:t>
            </a:r>
            <a:r>
              <a:rPr lang="en-GB" sz="2000" dirty="0">
                <a:solidFill>
                  <a:srgbClr val="044C9F"/>
                </a:solidFill>
                <a:sym typeface="Wingdings" pitchFamily="2" charset="2"/>
              </a:rPr>
              <a:t> </a:t>
            </a:r>
            <a:r>
              <a:rPr lang="en-GB" sz="2000" dirty="0">
                <a:solidFill>
                  <a:srgbClr val="044C9F"/>
                </a:solidFill>
              </a:rPr>
              <a:t>Manage the data life-cycle</a:t>
            </a:r>
            <a:endParaRPr lang="en-GB" sz="1600" dirty="0">
              <a:solidFill>
                <a:srgbClr val="044C9F"/>
              </a:solidFill>
            </a:endParaRPr>
          </a:p>
          <a:p>
            <a:r>
              <a:rPr lang="en-GB" sz="2000" dirty="0">
                <a:solidFill>
                  <a:srgbClr val="044C9F"/>
                </a:solidFill>
              </a:rPr>
              <a:t> Distributed (federated) storage for reliability, accessibility, sustainability</a:t>
            </a:r>
          </a:p>
          <a:p>
            <a:pPr lvl="1"/>
            <a:r>
              <a:rPr lang="en-GB" sz="1800" dirty="0">
                <a:solidFill>
                  <a:srgbClr val="044C9F"/>
                </a:solidFill>
              </a:rPr>
              <a:t>Think of a “RAID” configuration across storage sites, with QoS</a:t>
            </a:r>
          </a:p>
          <a:p>
            <a:pPr lvl="1"/>
            <a:r>
              <a:rPr lang="en-GB" sz="1800" dirty="0">
                <a:solidFill>
                  <a:srgbClr val="044C9F"/>
                </a:solidFill>
              </a:rPr>
              <a:t>Allows to integrate private and commercial storage – if a storage goes away data is automatically (by policy) replicated</a:t>
            </a:r>
          </a:p>
          <a:p>
            <a:r>
              <a:rPr lang="en-GB" sz="2000" dirty="0">
                <a:solidFill>
                  <a:srgbClr val="044C9F"/>
                </a:solidFill>
              </a:rPr>
              <a:t> Federation through token-based AAI</a:t>
            </a:r>
          </a:p>
          <a:p>
            <a:r>
              <a:rPr lang="en-GB" sz="2000" dirty="0">
                <a:solidFill>
                  <a:srgbClr val="044C9F"/>
                </a:solidFill>
              </a:rPr>
              <a:t> Secure – AAI &amp; policy allows embargoed or private data as well as public/open</a:t>
            </a:r>
          </a:p>
          <a:p>
            <a:r>
              <a:rPr lang="en-GB" sz="2000" dirty="0">
                <a:solidFill>
                  <a:srgbClr val="044C9F"/>
                </a:solidFill>
              </a:rPr>
              <a:t> Serving data, remote, cached, streaming, to heterogeneous compute facilities</a:t>
            </a:r>
          </a:p>
          <a:p>
            <a:pPr lvl="1"/>
            <a:r>
              <a:rPr lang="en-US" sz="1800" dirty="0">
                <a:solidFill>
                  <a:srgbClr val="044C9F"/>
                </a:solidFill>
                <a:sym typeface="Wingdings" pitchFamily="2" charset="2"/>
              </a:rPr>
              <a:t>remote (or local) compute – grid, cloud, HPC, etc.</a:t>
            </a:r>
          </a:p>
          <a:p>
            <a:pPr lvl="1"/>
            <a:r>
              <a:rPr lang="en-US" sz="1800" dirty="0">
                <a:solidFill>
                  <a:srgbClr val="044C9F"/>
                </a:solidFill>
                <a:sym typeface="Wingdings" pitchFamily="2" charset="2"/>
              </a:rPr>
              <a:t>Simple caching is all that is needed at compute site – data is local when it is needed</a:t>
            </a:r>
          </a:p>
          <a:p>
            <a:r>
              <a:rPr lang="en-US" sz="2000" dirty="0">
                <a:solidFill>
                  <a:srgbClr val="044C9F"/>
                </a:solidFill>
                <a:sym typeface="Wingdings" pitchFamily="2" charset="2"/>
              </a:rPr>
              <a:t> Works at national, regional, global scales</a:t>
            </a:r>
            <a:endParaRPr lang="en-US" sz="2000" dirty="0">
              <a:solidFill>
                <a:srgbClr val="044C9F"/>
              </a:solidFill>
              <a:latin typeface="Arial"/>
            </a:endParaRPr>
          </a:p>
          <a:p>
            <a:pPr marL="0" indent="0" defTabSz="1219170">
              <a:lnSpc>
                <a:spcPct val="100000"/>
              </a:lnSpc>
              <a:spcBef>
                <a:spcPts val="0"/>
              </a:spcBef>
              <a:buFontTx/>
              <a:buNone/>
              <a:defRPr/>
            </a:pPr>
            <a:endParaRPr lang="en-US" sz="2000" dirty="0">
              <a:solidFill>
                <a:srgbClr val="044C9F"/>
              </a:solidFill>
              <a:latin typeface="Arial"/>
            </a:endParaRPr>
          </a:p>
          <a:p>
            <a:pPr marL="0" indent="0" defTabSz="1219170">
              <a:lnSpc>
                <a:spcPct val="100000"/>
              </a:lnSpc>
              <a:spcBef>
                <a:spcPts val="0"/>
              </a:spcBef>
              <a:buFontTx/>
              <a:buNone/>
              <a:defRPr/>
            </a:pPr>
            <a:endParaRPr lang="en-GB" sz="2000" dirty="0">
              <a:solidFill>
                <a:srgbClr val="044C9F"/>
              </a:solidFill>
            </a:endParaRPr>
          </a:p>
        </p:txBody>
      </p:sp>
      <p:sp>
        <p:nvSpPr>
          <p:cNvPr id="6" name="TextBox 6">
            <a:extLst>
              <a:ext uri="{FF2B5EF4-FFF2-40B4-BE49-F238E27FC236}">
                <a16:creationId xmlns:a16="http://schemas.microsoft.com/office/drawing/2014/main" id="{F3A0728A-6CF5-A14B-A53F-7E21319F1354}"/>
              </a:ext>
            </a:extLst>
          </p:cNvPr>
          <p:cNvSpPr txBox="1"/>
          <p:nvPr/>
        </p:nvSpPr>
        <p:spPr>
          <a:xfrm>
            <a:off x="6319253" y="1344957"/>
            <a:ext cx="5219005" cy="338554"/>
          </a:xfrm>
          <a:prstGeom prst="rect">
            <a:avLst/>
          </a:prstGeom>
          <a:solidFill>
            <a:schemeClr val="bg1"/>
          </a:solidFill>
          <a:ln>
            <a:solidFill>
              <a:schemeClr val="accent6"/>
            </a:solidFill>
          </a:ln>
        </p:spPr>
        <p:txBody>
          <a:bodyPr wrap="square" rtlCol="0">
            <a:spAutoFit/>
          </a:bodyPr>
          <a:lstStyle/>
          <a:p>
            <a:r>
              <a:rPr lang="en-GB" sz="1400" dirty="0">
                <a:solidFill>
                  <a:schemeClr val="accent6"/>
                </a:solidFill>
                <a:sym typeface="Wingdings" pitchFamily="2" charset="2"/>
              </a:rPr>
              <a:t> </a:t>
            </a:r>
            <a:r>
              <a:rPr lang="en-GB" sz="1600" dirty="0">
                <a:sym typeface="Wingdings" pitchFamily="2" charset="2"/>
              </a:rPr>
              <a:t>Help ensure </a:t>
            </a:r>
            <a:r>
              <a:rPr lang="en-GB" sz="1600" dirty="0" err="1">
                <a:sym typeface="Wingdings" pitchFamily="2" charset="2"/>
              </a:rPr>
              <a:t>FAIRness</a:t>
            </a:r>
            <a:r>
              <a:rPr lang="en-GB" sz="1600" dirty="0">
                <a:sym typeface="Wingdings" pitchFamily="2" charset="2"/>
              </a:rPr>
              <a:t> of scientific data</a:t>
            </a:r>
            <a:endParaRPr lang="en-GB" sz="2400" dirty="0"/>
          </a:p>
        </p:txBody>
      </p:sp>
      <p:sp>
        <p:nvSpPr>
          <p:cNvPr id="7" name="TextBox 7">
            <a:extLst>
              <a:ext uri="{FF2B5EF4-FFF2-40B4-BE49-F238E27FC236}">
                <a16:creationId xmlns:a16="http://schemas.microsoft.com/office/drawing/2014/main" id="{810B40B1-342F-4E40-8D04-AADA08664505}"/>
              </a:ext>
            </a:extLst>
          </p:cNvPr>
          <p:cNvSpPr txBox="1"/>
          <p:nvPr/>
        </p:nvSpPr>
        <p:spPr>
          <a:xfrm>
            <a:off x="6438523" y="3849195"/>
            <a:ext cx="5219005" cy="584775"/>
          </a:xfrm>
          <a:prstGeom prst="rect">
            <a:avLst/>
          </a:prstGeom>
          <a:solidFill>
            <a:schemeClr val="bg1"/>
          </a:solidFill>
          <a:ln>
            <a:solidFill>
              <a:schemeClr val="accent6"/>
            </a:solidFill>
          </a:ln>
        </p:spPr>
        <p:txBody>
          <a:bodyPr wrap="square" rtlCol="0">
            <a:spAutoFit/>
          </a:bodyPr>
          <a:lstStyle/>
          <a:p>
            <a:r>
              <a:rPr lang="en-GB" sz="1400" dirty="0">
                <a:solidFill>
                  <a:schemeClr val="accent6"/>
                </a:solidFill>
                <a:sym typeface="Wingdings" pitchFamily="2" charset="2"/>
              </a:rPr>
              <a:t>  </a:t>
            </a:r>
            <a:r>
              <a:rPr lang="en-GB" sz="1600" dirty="0">
                <a:sym typeface="Wingdings" pitchFamily="2" charset="2"/>
              </a:rPr>
              <a:t>Designed to support Exabyte scale, but model </a:t>
            </a:r>
            <a:br>
              <a:rPr lang="en-GB" sz="1600" dirty="0">
                <a:sym typeface="Wingdings" pitchFamily="2" charset="2"/>
              </a:rPr>
            </a:br>
            <a:r>
              <a:rPr lang="en-GB" sz="1600" dirty="0">
                <a:sym typeface="Wingdings" pitchFamily="2" charset="2"/>
              </a:rPr>
              <a:t>        applies to all volumes</a:t>
            </a:r>
            <a:endParaRPr lang="en-GB" sz="2400" dirty="0"/>
          </a:p>
        </p:txBody>
      </p:sp>
      <p:sp>
        <p:nvSpPr>
          <p:cNvPr id="8" name="TextBox 8">
            <a:extLst>
              <a:ext uri="{FF2B5EF4-FFF2-40B4-BE49-F238E27FC236}">
                <a16:creationId xmlns:a16="http://schemas.microsoft.com/office/drawing/2014/main" id="{FEF09126-5A00-8D4A-9C57-C88391734418}"/>
              </a:ext>
            </a:extLst>
          </p:cNvPr>
          <p:cNvSpPr txBox="1"/>
          <p:nvPr/>
        </p:nvSpPr>
        <p:spPr>
          <a:xfrm>
            <a:off x="6553133" y="5850659"/>
            <a:ext cx="5184980" cy="461665"/>
          </a:xfrm>
          <a:prstGeom prst="rect">
            <a:avLst/>
          </a:prstGeom>
          <a:solidFill>
            <a:schemeClr val="bg1"/>
          </a:solidFill>
          <a:ln>
            <a:solidFill>
              <a:schemeClr val="accent6"/>
            </a:solidFill>
          </a:ln>
        </p:spPr>
        <p:txBody>
          <a:bodyPr wrap="square" rtlCol="0">
            <a:spAutoFit/>
          </a:bodyPr>
          <a:lstStyle/>
          <a:p>
            <a:r>
              <a:rPr lang="en-GB" sz="1400" dirty="0">
                <a:solidFill>
                  <a:schemeClr val="accent6"/>
                </a:solidFill>
                <a:sym typeface="Wingdings" pitchFamily="2" charset="2"/>
              </a:rPr>
              <a:t></a:t>
            </a:r>
            <a:r>
              <a:rPr lang="en-GB" sz="2400" dirty="0">
                <a:sym typeface="Wingdings" pitchFamily="2" charset="2"/>
              </a:rPr>
              <a:t> </a:t>
            </a:r>
            <a:r>
              <a:rPr lang="en-GB" sz="1600" dirty="0">
                <a:sym typeface="Wingdings" pitchFamily="2" charset="2"/>
              </a:rPr>
              <a:t>No special services needed at cloud or HPC sites</a:t>
            </a:r>
            <a:endParaRPr lang="en-GB" sz="2400" dirty="0"/>
          </a:p>
        </p:txBody>
      </p:sp>
      <p:sp>
        <p:nvSpPr>
          <p:cNvPr id="9" name="Espace réservé du numéro de diapositive 2">
            <a:extLst>
              <a:ext uri="{FF2B5EF4-FFF2-40B4-BE49-F238E27FC236}">
                <a16:creationId xmlns:a16="http://schemas.microsoft.com/office/drawing/2014/main" id="{C7F86A25-B5DE-EC4B-BE6C-3A7B312E2196}"/>
              </a:ext>
            </a:extLst>
          </p:cNvPr>
          <p:cNvSpPr txBox="1">
            <a:spLocks/>
          </p:cNvSpPr>
          <p:nvPr/>
        </p:nvSpPr>
        <p:spPr>
          <a:xfrm>
            <a:off x="301768" y="6392392"/>
            <a:ext cx="981973" cy="337897"/>
          </a:xfrm>
          <a:prstGeom prst="rect">
            <a:avLst/>
          </a:prstGeom>
        </p:spPr>
        <p:txBody>
          <a:bodyPr vert="horz" lIns="91440" tIns="45720" rIns="91440" bIns="45720" rtlCol="0" anchor="ctr"/>
          <a:lstStyle>
            <a:defPPr>
              <a:defRPr lang="it-IT"/>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175DA-277F-B548-B500-1BF71FE23091}" type="slidenum">
              <a:rPr lang="it-IT" smtClean="0"/>
              <a:pPr/>
              <a:t>11</a:t>
            </a:fld>
            <a:endParaRPr lang="it-IT"/>
          </a:p>
        </p:txBody>
      </p:sp>
      <p:sp>
        <p:nvSpPr>
          <p:cNvPr id="10" name="Espace réservé du pied de page 2">
            <a:extLst>
              <a:ext uri="{FF2B5EF4-FFF2-40B4-BE49-F238E27FC236}">
                <a16:creationId xmlns:a16="http://schemas.microsoft.com/office/drawing/2014/main" id="{8A327CB3-0801-FA4A-AE90-DE2CA2183605}"/>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11" name="Espace réservé de la date 1">
            <a:extLst>
              <a:ext uri="{FF2B5EF4-FFF2-40B4-BE49-F238E27FC236}">
                <a16:creationId xmlns:a16="http://schemas.microsoft.com/office/drawing/2014/main" id="{EBFABD3F-9934-3E41-9349-429AC9EC2647}"/>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08</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/05/2023</a:t>
            </a:r>
          </a:p>
        </p:txBody>
      </p:sp>
    </p:spTree>
    <p:extLst>
      <p:ext uri="{BB962C8B-B14F-4D97-AF65-F5344CB8AC3E}">
        <p14:creationId xmlns:p14="http://schemas.microsoft.com/office/powerpoint/2010/main" val="713733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509A1A33-0723-C140-991A-F547BDF87BDB}"/>
              </a:ext>
            </a:extLst>
          </p:cNvPr>
          <p:cNvSpPr>
            <a:spLocks noGrp="1"/>
          </p:cNvSpPr>
          <p:nvPr>
            <p:ph type="sldNum" sz="quarter" idx="12"/>
          </p:nvPr>
        </p:nvSpPr>
        <p:spPr/>
        <p:txBody>
          <a:bodyPr/>
          <a:lstStyle/>
          <a:p>
            <a:fld id="{345175DA-277F-B548-B500-1BF71FE23091}" type="slidenum">
              <a:rPr lang="it-IT" smtClean="0"/>
              <a:pPr/>
              <a:t>12</a:t>
            </a:fld>
            <a:endParaRPr lang="it-IT"/>
          </a:p>
        </p:txBody>
      </p:sp>
      <p:grpSp>
        <p:nvGrpSpPr>
          <p:cNvPr id="4" name="Group 84">
            <a:extLst>
              <a:ext uri="{FF2B5EF4-FFF2-40B4-BE49-F238E27FC236}">
                <a16:creationId xmlns:a16="http://schemas.microsoft.com/office/drawing/2014/main" id="{9F8BAAF6-BDF9-FB4E-9FEC-828FD2A92B66}"/>
              </a:ext>
            </a:extLst>
          </p:cNvPr>
          <p:cNvGrpSpPr/>
          <p:nvPr/>
        </p:nvGrpSpPr>
        <p:grpSpPr>
          <a:xfrm>
            <a:off x="355264" y="1173912"/>
            <a:ext cx="6381524" cy="3528717"/>
            <a:chOff x="207936" y="1511299"/>
            <a:chExt cx="8936064" cy="4724409"/>
          </a:xfrm>
        </p:grpSpPr>
        <p:sp>
          <p:nvSpPr>
            <p:cNvPr id="5" name="Cloud 85">
              <a:extLst>
                <a:ext uri="{FF2B5EF4-FFF2-40B4-BE49-F238E27FC236}">
                  <a16:creationId xmlns:a16="http://schemas.microsoft.com/office/drawing/2014/main" id="{38E14366-CD32-A645-9289-85CC3A74A850}"/>
                </a:ext>
              </a:extLst>
            </p:cNvPr>
            <p:cNvSpPr/>
            <p:nvPr/>
          </p:nvSpPr>
          <p:spPr>
            <a:xfrm>
              <a:off x="317499" y="1511299"/>
              <a:ext cx="8826501" cy="3059793"/>
            </a:xfrm>
            <a:prstGeom prst="cloud">
              <a:avLst/>
            </a:prstGeom>
            <a:solidFill>
              <a:srgbClr val="2C7C9F">
                <a:lumMod val="40000"/>
                <a:lumOff val="60000"/>
              </a:srgbClr>
            </a:solidFill>
            <a:ln w="25400" cap="flat" cmpd="sng" algn="ctr">
              <a:solidFill>
                <a:srgbClr val="244A58">
                  <a:lumMod val="20000"/>
                  <a:lumOff val="80000"/>
                </a:srgbClr>
              </a:solidFill>
              <a:prstDash val="solid"/>
            </a:ln>
            <a:effectLst/>
          </p:spPr>
          <p:txBody>
            <a:bodyPr rtlCol="0" anchor="ctr"/>
            <a:lstStyle/>
            <a:p>
              <a:pPr algn="ctr" defTabSz="457189">
                <a:defRPr/>
              </a:pPr>
              <a:endParaRPr lang="en-US" sz="1351" kern="0">
                <a:solidFill>
                  <a:srgbClr val="2C7C9F"/>
                </a:solidFill>
                <a:latin typeface="Calibri"/>
              </a:endParaRPr>
            </a:p>
          </p:txBody>
        </p:sp>
        <p:sp>
          <p:nvSpPr>
            <p:cNvPr id="6" name="Rectangle 5">
              <a:extLst>
                <a:ext uri="{FF2B5EF4-FFF2-40B4-BE49-F238E27FC236}">
                  <a16:creationId xmlns:a16="http://schemas.microsoft.com/office/drawing/2014/main" id="{3C678404-6F67-F949-8685-B256BFD65186}"/>
                </a:ext>
              </a:extLst>
            </p:cNvPr>
            <p:cNvSpPr/>
            <p:nvPr/>
          </p:nvSpPr>
          <p:spPr>
            <a:xfrm>
              <a:off x="3570169" y="1786461"/>
              <a:ext cx="2837144" cy="380178"/>
            </a:xfrm>
            <a:prstGeom prst="rect">
              <a:avLst/>
            </a:prstGeom>
            <a:solidFill>
              <a:srgbClr val="C00000">
                <a:lumMod val="60000"/>
                <a:lumOff val="40000"/>
              </a:srgbClr>
            </a:solidFill>
            <a:ln w="9525" cap="flat" cmpd="sng" algn="ctr">
              <a:noFill/>
              <a:prstDash val="solid"/>
            </a:ln>
            <a:effectLst/>
          </p:spPr>
          <p:txBody>
            <a:bodyPr rtlCol="0" anchor="ctr"/>
            <a:lstStyle/>
            <a:p>
              <a:pPr algn="ctr" defTabSz="685783">
                <a:defRPr/>
              </a:pPr>
              <a:endParaRPr lang="en-US" sz="1351" kern="0">
                <a:solidFill>
                  <a:sysClr val="window" lastClr="FFFFFF"/>
                </a:solidFill>
                <a:latin typeface="Calibri"/>
              </a:endParaRPr>
            </a:p>
          </p:txBody>
        </p:sp>
        <p:sp>
          <p:nvSpPr>
            <p:cNvPr id="7" name="Can 87">
              <a:extLst>
                <a:ext uri="{FF2B5EF4-FFF2-40B4-BE49-F238E27FC236}">
                  <a16:creationId xmlns:a16="http://schemas.microsoft.com/office/drawing/2014/main" id="{4C45D2F3-2971-0E4E-998C-41E5870CADE7}"/>
                </a:ext>
              </a:extLst>
            </p:cNvPr>
            <p:cNvSpPr/>
            <p:nvPr/>
          </p:nvSpPr>
          <p:spPr>
            <a:xfrm>
              <a:off x="1170937" y="2477346"/>
              <a:ext cx="3027580" cy="1228362"/>
            </a:xfrm>
            <a:prstGeom prst="can">
              <a:avLst>
                <a:gd name="adj" fmla="val 32533"/>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r>
                <a:rPr lang="en-US" sz="1200" kern="0" dirty="0">
                  <a:solidFill>
                    <a:sysClr val="windowText" lastClr="000000"/>
                  </a:solidFill>
                  <a:latin typeface="Calibri"/>
                </a:rPr>
                <a:t>Storage</a:t>
              </a:r>
            </a:p>
          </p:txBody>
        </p:sp>
        <p:sp>
          <p:nvSpPr>
            <p:cNvPr id="8" name="Can 88">
              <a:extLst>
                <a:ext uri="{FF2B5EF4-FFF2-40B4-BE49-F238E27FC236}">
                  <a16:creationId xmlns:a16="http://schemas.microsoft.com/office/drawing/2014/main" id="{F6B0AE50-1557-F143-AC00-74214A8C5B7D}"/>
                </a:ext>
              </a:extLst>
            </p:cNvPr>
            <p:cNvSpPr/>
            <p:nvPr/>
          </p:nvSpPr>
          <p:spPr>
            <a:xfrm>
              <a:off x="2273500" y="3064602"/>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r>
                <a:rPr lang="en-US" sz="1051" kern="0" dirty="0">
                  <a:solidFill>
                    <a:sysClr val="windowText" lastClr="000000"/>
                  </a:solidFill>
                  <a:latin typeface="Calibri"/>
                </a:rPr>
                <a:t>Storage</a:t>
              </a:r>
              <a:endParaRPr lang="en-US" sz="1200" kern="0" dirty="0">
                <a:solidFill>
                  <a:sysClr val="windowText" lastClr="000000"/>
                </a:solidFill>
                <a:latin typeface="Calibri"/>
              </a:endParaRPr>
            </a:p>
          </p:txBody>
        </p:sp>
        <p:sp>
          <p:nvSpPr>
            <p:cNvPr id="9" name="Can 89">
              <a:extLst>
                <a:ext uri="{FF2B5EF4-FFF2-40B4-BE49-F238E27FC236}">
                  <a16:creationId xmlns:a16="http://schemas.microsoft.com/office/drawing/2014/main" id="{AD647A25-816F-604C-B5B3-C349806FCBCE}"/>
                </a:ext>
              </a:extLst>
            </p:cNvPr>
            <p:cNvSpPr/>
            <p:nvPr/>
          </p:nvSpPr>
          <p:spPr>
            <a:xfrm>
              <a:off x="1170937" y="3786989"/>
              <a:ext cx="7304186" cy="428053"/>
            </a:xfrm>
            <a:prstGeom prst="can">
              <a:avLst/>
            </a:prstGeom>
            <a:solidFill>
              <a:srgbClr val="FF66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r>
                <a:rPr lang="en-US" sz="1051" kern="0" dirty="0">
                  <a:solidFill>
                    <a:srgbClr val="000000"/>
                  </a:solidFill>
                  <a:latin typeface="Calibri"/>
                </a:rPr>
                <a:t>Content Delivering and Caching Services</a:t>
              </a:r>
              <a:endParaRPr lang="en-US" sz="900" kern="0" dirty="0">
                <a:solidFill>
                  <a:srgbClr val="000000"/>
                </a:solidFill>
                <a:latin typeface="Calibri"/>
              </a:endParaRPr>
            </a:p>
          </p:txBody>
        </p:sp>
        <p:sp>
          <p:nvSpPr>
            <p:cNvPr id="10" name="Can 90">
              <a:extLst>
                <a:ext uri="{FF2B5EF4-FFF2-40B4-BE49-F238E27FC236}">
                  <a16:creationId xmlns:a16="http://schemas.microsoft.com/office/drawing/2014/main" id="{1845DBB6-A189-8340-ACEA-82A6035C8641}"/>
                </a:ext>
              </a:extLst>
            </p:cNvPr>
            <p:cNvSpPr/>
            <p:nvPr/>
          </p:nvSpPr>
          <p:spPr>
            <a:xfrm>
              <a:off x="1320432" y="3068999"/>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r>
                <a:rPr lang="en-US" sz="1051" kern="0" dirty="0">
                  <a:solidFill>
                    <a:sysClr val="windowText" lastClr="000000"/>
                  </a:solidFill>
                  <a:latin typeface="Calibri"/>
                </a:rPr>
                <a:t>Storage</a:t>
              </a:r>
              <a:endParaRPr lang="en-US" sz="1200" kern="0" dirty="0">
                <a:solidFill>
                  <a:sysClr val="windowText" lastClr="000000"/>
                </a:solidFill>
                <a:latin typeface="Calibri"/>
              </a:endParaRPr>
            </a:p>
          </p:txBody>
        </p:sp>
        <p:sp>
          <p:nvSpPr>
            <p:cNvPr id="11" name="Rectangle 10">
              <a:extLst>
                <a:ext uri="{FF2B5EF4-FFF2-40B4-BE49-F238E27FC236}">
                  <a16:creationId xmlns:a16="http://schemas.microsoft.com/office/drawing/2014/main" id="{C58DE944-BEA3-424B-A88A-D1005EF1A187}"/>
                </a:ext>
              </a:extLst>
            </p:cNvPr>
            <p:cNvSpPr/>
            <p:nvPr/>
          </p:nvSpPr>
          <p:spPr>
            <a:xfrm>
              <a:off x="1320432" y="4944831"/>
              <a:ext cx="791851"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r>
                <a:rPr lang="en-US" sz="900" kern="0" dirty="0">
                  <a:solidFill>
                    <a:sysClr val="window" lastClr="FFFFFF"/>
                  </a:solidFill>
                  <a:latin typeface="Calibri"/>
                </a:rPr>
                <a:t>Grid Compute</a:t>
              </a:r>
            </a:p>
          </p:txBody>
        </p:sp>
        <p:sp>
          <p:nvSpPr>
            <p:cNvPr id="12" name="Rectangle 11">
              <a:extLst>
                <a:ext uri="{FF2B5EF4-FFF2-40B4-BE49-F238E27FC236}">
                  <a16:creationId xmlns:a16="http://schemas.microsoft.com/office/drawing/2014/main" id="{194C58D2-275D-7943-943A-D7ACD402D4DA}"/>
                </a:ext>
              </a:extLst>
            </p:cNvPr>
            <p:cNvSpPr/>
            <p:nvPr/>
          </p:nvSpPr>
          <p:spPr>
            <a:xfrm>
              <a:off x="2341155" y="4956756"/>
              <a:ext cx="1587135"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r>
                <a:rPr lang="en-US" sz="1051" kern="0" dirty="0">
                  <a:solidFill>
                    <a:sysClr val="window" lastClr="FFFFFF"/>
                  </a:solidFill>
                  <a:latin typeface="Calibri"/>
                </a:rPr>
                <a:t>Grid Compute</a:t>
              </a:r>
            </a:p>
          </p:txBody>
        </p:sp>
        <p:sp>
          <p:nvSpPr>
            <p:cNvPr id="13" name="Rectangle 12">
              <a:extLst>
                <a:ext uri="{FF2B5EF4-FFF2-40B4-BE49-F238E27FC236}">
                  <a16:creationId xmlns:a16="http://schemas.microsoft.com/office/drawing/2014/main" id="{2461DF39-6A92-DB49-A5D7-B90016DD0C82}"/>
                </a:ext>
              </a:extLst>
            </p:cNvPr>
            <p:cNvSpPr/>
            <p:nvPr/>
          </p:nvSpPr>
          <p:spPr>
            <a:xfrm>
              <a:off x="1364641" y="5779372"/>
              <a:ext cx="198475" cy="289898"/>
            </a:xfrm>
            <a:prstGeom prst="rect">
              <a:avLst/>
            </a:prstGeom>
          </p:spPr>
          <p:txBody>
            <a:bodyPr wrap="none">
              <a:spAutoFit/>
            </a:bodyPr>
            <a:lstStyle/>
            <a:p>
              <a:pPr defTabSz="685783">
                <a:defRPr/>
              </a:pPr>
              <a:endParaRPr lang="en-US" sz="1351" kern="0" dirty="0">
                <a:solidFill>
                  <a:sysClr val="windowText" lastClr="000000"/>
                </a:solidFill>
                <a:latin typeface="Calibri"/>
              </a:endParaRPr>
            </a:p>
          </p:txBody>
        </p:sp>
        <p:sp>
          <p:nvSpPr>
            <p:cNvPr id="14" name="Rectangle 13">
              <a:extLst>
                <a:ext uri="{FF2B5EF4-FFF2-40B4-BE49-F238E27FC236}">
                  <a16:creationId xmlns:a16="http://schemas.microsoft.com/office/drawing/2014/main" id="{E4292417-DDA8-5F46-8E87-25D504ED90E5}"/>
                </a:ext>
              </a:extLst>
            </p:cNvPr>
            <p:cNvSpPr/>
            <p:nvPr/>
          </p:nvSpPr>
          <p:spPr>
            <a:xfrm>
              <a:off x="2040714" y="2489776"/>
              <a:ext cx="1340270" cy="245318"/>
            </a:xfrm>
            <a:prstGeom prst="rect">
              <a:avLst/>
            </a:prstGeom>
          </p:spPr>
          <p:txBody>
            <a:bodyPr wrap="none">
              <a:spAutoFit/>
            </a:bodyPr>
            <a:lstStyle/>
            <a:p>
              <a:pPr algn="ctr" defTabSz="685783">
                <a:defRPr/>
              </a:pPr>
              <a:r>
                <a:rPr lang="en-US" sz="1051" kern="0" dirty="0">
                  <a:solidFill>
                    <a:srgbClr val="000000"/>
                  </a:solidFill>
                  <a:latin typeface="Calibri"/>
                </a:rPr>
                <a:t>Distributed Storage</a:t>
              </a:r>
            </a:p>
          </p:txBody>
        </p:sp>
        <p:sp>
          <p:nvSpPr>
            <p:cNvPr id="15" name="Down Arrow Callout 95">
              <a:extLst>
                <a:ext uri="{FF2B5EF4-FFF2-40B4-BE49-F238E27FC236}">
                  <a16:creationId xmlns:a16="http://schemas.microsoft.com/office/drawing/2014/main" id="{A6DA4CAE-91B9-174B-9EC0-9F177DCF5C75}"/>
                </a:ext>
              </a:extLst>
            </p:cNvPr>
            <p:cNvSpPr/>
            <p:nvPr/>
          </p:nvSpPr>
          <p:spPr>
            <a:xfrm>
              <a:off x="1170938" y="1786462"/>
              <a:ext cx="3015830" cy="581392"/>
            </a:xfrm>
            <a:prstGeom prst="downArrowCallout">
              <a:avLst/>
            </a:prstGeom>
            <a:solidFill>
              <a:srgbClr val="C00000">
                <a:lumMod val="60000"/>
                <a:lumOff val="40000"/>
              </a:srgbClr>
            </a:solidFill>
            <a:ln w="9525" cap="flat" cmpd="sng" algn="ctr">
              <a:noFill/>
              <a:prstDash val="solid"/>
            </a:ln>
            <a:effectLst/>
          </p:spPr>
          <p:txBody>
            <a:bodyPr rtlCol="0" anchor="ctr"/>
            <a:lstStyle/>
            <a:p>
              <a:pPr algn="ctr" defTabSz="685783">
                <a:defRPr/>
              </a:pPr>
              <a:endParaRPr lang="en-US" sz="1351" kern="0" dirty="0">
                <a:solidFill>
                  <a:srgbClr val="000000"/>
                </a:solidFill>
                <a:latin typeface="Calibri"/>
              </a:endParaRPr>
            </a:p>
          </p:txBody>
        </p:sp>
        <p:sp>
          <p:nvSpPr>
            <p:cNvPr id="16" name="Down Arrow Callout 96">
              <a:extLst>
                <a:ext uri="{FF2B5EF4-FFF2-40B4-BE49-F238E27FC236}">
                  <a16:creationId xmlns:a16="http://schemas.microsoft.com/office/drawing/2014/main" id="{89220E95-AFEA-EE43-834D-5718A94D9C7B}"/>
                </a:ext>
              </a:extLst>
            </p:cNvPr>
            <p:cNvSpPr/>
            <p:nvPr/>
          </p:nvSpPr>
          <p:spPr>
            <a:xfrm>
              <a:off x="6045280" y="1786461"/>
              <a:ext cx="2327593" cy="581393"/>
            </a:xfrm>
            <a:prstGeom prst="downArrowCallout">
              <a:avLst/>
            </a:prstGeom>
            <a:solidFill>
              <a:srgbClr val="C00000">
                <a:lumMod val="60000"/>
                <a:lumOff val="40000"/>
              </a:srgbClr>
            </a:solidFill>
            <a:ln w="9525" cap="flat" cmpd="sng" algn="ctr">
              <a:noFill/>
              <a:prstDash val="solid"/>
            </a:ln>
            <a:effectLst/>
          </p:spPr>
          <p:txBody>
            <a:bodyPr rtlCol="0" anchor="ctr"/>
            <a:lstStyle/>
            <a:p>
              <a:pPr algn="ctr" defTabSz="685783">
                <a:defRPr/>
              </a:pPr>
              <a:endParaRPr lang="en-US" sz="1351" kern="0">
                <a:solidFill>
                  <a:sysClr val="window" lastClr="FFFFFF"/>
                </a:solidFill>
                <a:latin typeface="Calibri"/>
              </a:endParaRPr>
            </a:p>
          </p:txBody>
        </p:sp>
        <p:sp>
          <p:nvSpPr>
            <p:cNvPr id="17" name="Rectangle 16">
              <a:extLst>
                <a:ext uri="{FF2B5EF4-FFF2-40B4-BE49-F238E27FC236}">
                  <a16:creationId xmlns:a16="http://schemas.microsoft.com/office/drawing/2014/main" id="{CBE01893-4BF1-5F45-93CF-6D78CA9DA14F}"/>
                </a:ext>
              </a:extLst>
            </p:cNvPr>
            <p:cNvSpPr/>
            <p:nvPr/>
          </p:nvSpPr>
          <p:spPr>
            <a:xfrm>
              <a:off x="3188484" y="3064603"/>
              <a:ext cx="704560" cy="484504"/>
            </a:xfrm>
            <a:prstGeom prst="rect">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endParaRPr lang="en-US" sz="1351" kern="0">
                <a:solidFill>
                  <a:srgbClr val="FFFF00"/>
                </a:solidFill>
                <a:latin typeface="Calibri"/>
              </a:endParaRPr>
            </a:p>
          </p:txBody>
        </p:sp>
        <p:sp>
          <p:nvSpPr>
            <p:cNvPr id="18" name="Oval 98">
              <a:extLst>
                <a:ext uri="{FF2B5EF4-FFF2-40B4-BE49-F238E27FC236}">
                  <a16:creationId xmlns:a16="http://schemas.microsoft.com/office/drawing/2014/main" id="{5A078B13-6A2E-4A4D-AD3A-DAD7BE350E3F}"/>
                </a:ext>
              </a:extLst>
            </p:cNvPr>
            <p:cNvSpPr/>
            <p:nvPr/>
          </p:nvSpPr>
          <p:spPr>
            <a:xfrm>
              <a:off x="3570170" y="3168961"/>
              <a:ext cx="266041" cy="285939"/>
            </a:xfrm>
            <a:prstGeom prst="ellipse">
              <a:avLst/>
            </a:prstGeom>
            <a:no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algn="ctr" defTabSz="685783">
                <a:defRPr/>
              </a:pPr>
              <a:endParaRPr lang="en-US" sz="1351" kern="0">
                <a:solidFill>
                  <a:srgbClr val="FFFF00"/>
                </a:solidFill>
                <a:latin typeface="Calibri"/>
              </a:endParaRPr>
            </a:p>
          </p:txBody>
        </p:sp>
        <p:sp>
          <p:nvSpPr>
            <p:cNvPr id="19" name="Oval 99">
              <a:extLst>
                <a:ext uri="{FF2B5EF4-FFF2-40B4-BE49-F238E27FC236}">
                  <a16:creationId xmlns:a16="http://schemas.microsoft.com/office/drawing/2014/main" id="{C931A63E-ABBC-0044-B6B2-BC8A996970A5}"/>
                </a:ext>
              </a:extLst>
            </p:cNvPr>
            <p:cNvSpPr/>
            <p:nvPr/>
          </p:nvSpPr>
          <p:spPr>
            <a:xfrm>
              <a:off x="3256940" y="3168961"/>
              <a:ext cx="266041" cy="270869"/>
            </a:xfrm>
            <a:prstGeom prst="ellipse">
              <a:avLst/>
            </a:prstGeom>
            <a:no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algn="ctr" defTabSz="685783">
                <a:defRPr/>
              </a:pPr>
              <a:endParaRPr lang="en-US" sz="1351" kern="0">
                <a:solidFill>
                  <a:srgbClr val="FFFF00"/>
                </a:solidFill>
                <a:latin typeface="Calibri"/>
              </a:endParaRPr>
            </a:p>
          </p:txBody>
        </p:sp>
        <p:cxnSp>
          <p:nvCxnSpPr>
            <p:cNvPr id="20" name="Straight Connector 100">
              <a:extLst>
                <a:ext uri="{FF2B5EF4-FFF2-40B4-BE49-F238E27FC236}">
                  <a16:creationId xmlns:a16="http://schemas.microsoft.com/office/drawing/2014/main" id="{8192A8D4-39CF-144E-9D08-C1C223A02BD2}"/>
                </a:ext>
              </a:extLst>
            </p:cNvPr>
            <p:cNvCxnSpPr/>
            <p:nvPr/>
          </p:nvCxnSpPr>
          <p:spPr>
            <a:xfrm flipV="1">
              <a:off x="3354645" y="3155414"/>
              <a:ext cx="329684" cy="1650"/>
            </a:xfrm>
            <a:prstGeom prst="line">
              <a:avLst/>
            </a:prstGeom>
            <a:noFill/>
            <a:ln w="12700" cap="flat" cmpd="sng" algn="ctr">
              <a:solidFill>
                <a:srgbClr val="4F81BD"/>
              </a:solidFill>
              <a:prstDash val="solid"/>
            </a:ln>
            <a:effectLst>
              <a:outerShdw blurRad="40000" dist="20000" dir="5400000" rotWithShape="0">
                <a:srgbClr val="000000">
                  <a:alpha val="38000"/>
                </a:srgbClr>
              </a:outerShdw>
            </a:effectLst>
          </p:spPr>
        </p:cxnSp>
        <p:sp>
          <p:nvSpPr>
            <p:cNvPr id="21" name="Rounded Rectangle 101">
              <a:extLst>
                <a:ext uri="{FF2B5EF4-FFF2-40B4-BE49-F238E27FC236}">
                  <a16:creationId xmlns:a16="http://schemas.microsoft.com/office/drawing/2014/main" id="{68F45FC3-6089-0242-918E-D05376737DD4}"/>
                </a:ext>
              </a:extLst>
            </p:cNvPr>
            <p:cNvSpPr/>
            <p:nvPr/>
          </p:nvSpPr>
          <p:spPr>
            <a:xfrm>
              <a:off x="1170937" y="5574459"/>
              <a:ext cx="7304186" cy="270934"/>
            </a:xfrm>
            <a:prstGeom prst="roundRect">
              <a:avLst/>
            </a:prstGeom>
            <a:solidFill>
              <a:srgbClr val="9BBB59">
                <a:lumMod val="75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r>
                <a:rPr lang="en-US" sz="900" kern="0" dirty="0">
                  <a:solidFill>
                    <a:srgbClr val="000000"/>
                  </a:solidFill>
                  <a:latin typeface="Calibri"/>
                </a:rPr>
                <a:t>Compute Provisioning</a:t>
              </a:r>
            </a:p>
          </p:txBody>
        </p:sp>
        <p:sp>
          <p:nvSpPr>
            <p:cNvPr id="22" name="Rectangle 21">
              <a:extLst>
                <a:ext uri="{FF2B5EF4-FFF2-40B4-BE49-F238E27FC236}">
                  <a16:creationId xmlns:a16="http://schemas.microsoft.com/office/drawing/2014/main" id="{22FEC4D8-531E-BF46-A009-D48EF381D293}"/>
                </a:ext>
              </a:extLst>
            </p:cNvPr>
            <p:cNvSpPr/>
            <p:nvPr/>
          </p:nvSpPr>
          <p:spPr>
            <a:xfrm>
              <a:off x="3810488" y="1836979"/>
              <a:ext cx="2006788" cy="245318"/>
            </a:xfrm>
            <a:prstGeom prst="rect">
              <a:avLst/>
            </a:prstGeom>
            <a:solidFill>
              <a:srgbClr val="C00000">
                <a:lumMod val="60000"/>
                <a:lumOff val="40000"/>
              </a:srgbClr>
            </a:solidFill>
          </p:spPr>
          <p:txBody>
            <a:bodyPr wrap="none">
              <a:spAutoFit/>
            </a:bodyPr>
            <a:lstStyle/>
            <a:p>
              <a:pPr algn="ctr" defTabSz="685783">
                <a:defRPr/>
              </a:pPr>
              <a:r>
                <a:rPr lang="en-US" sz="1051" kern="0" dirty="0">
                  <a:solidFill>
                    <a:srgbClr val="000000"/>
                  </a:solidFill>
                  <a:latin typeface="Calibri"/>
                </a:rPr>
                <a:t>Storage Orchestration Services</a:t>
              </a:r>
            </a:p>
          </p:txBody>
        </p:sp>
        <p:sp>
          <p:nvSpPr>
            <p:cNvPr id="23" name="Rectangle 22">
              <a:extLst>
                <a:ext uri="{FF2B5EF4-FFF2-40B4-BE49-F238E27FC236}">
                  <a16:creationId xmlns:a16="http://schemas.microsoft.com/office/drawing/2014/main" id="{AA4F7008-033F-C44A-9E36-69D1415F4145}"/>
                </a:ext>
              </a:extLst>
            </p:cNvPr>
            <p:cNvSpPr/>
            <p:nvPr/>
          </p:nvSpPr>
          <p:spPr>
            <a:xfrm>
              <a:off x="1229682" y="2990734"/>
              <a:ext cx="941345" cy="2747981"/>
            </a:xfrm>
            <a:prstGeom prst="rect">
              <a:avLst/>
            </a:prstGeom>
            <a:noFill/>
            <a:ln w="12700" cap="flat" cmpd="sng" algn="ctr">
              <a:solidFill>
                <a:srgbClr val="FF0000"/>
              </a:solidFill>
              <a:prstDash val="dash"/>
            </a:ln>
            <a:effectLst>
              <a:outerShdw blurRad="40000" dist="23000" dir="5400000" rotWithShape="0">
                <a:srgbClr val="000000">
                  <a:alpha val="35000"/>
                </a:srgbClr>
              </a:outerShdw>
            </a:effectLst>
          </p:spPr>
          <p:txBody>
            <a:bodyPr rtlCol="0" anchor="ctr"/>
            <a:lstStyle/>
            <a:p>
              <a:pPr algn="ctr" defTabSz="685783">
                <a:defRPr/>
              </a:pPr>
              <a:endParaRPr lang="en-US" sz="1351" kern="0">
                <a:solidFill>
                  <a:sysClr val="window" lastClr="FFFFFF"/>
                </a:solidFill>
                <a:latin typeface="Calibri"/>
              </a:endParaRPr>
            </a:p>
          </p:txBody>
        </p:sp>
        <p:sp>
          <p:nvSpPr>
            <p:cNvPr id="24" name="Rectangle 23">
              <a:extLst>
                <a:ext uri="{FF2B5EF4-FFF2-40B4-BE49-F238E27FC236}">
                  <a16:creationId xmlns:a16="http://schemas.microsoft.com/office/drawing/2014/main" id="{09383CE8-DFFA-2E49-9233-ED043398020B}"/>
                </a:ext>
              </a:extLst>
            </p:cNvPr>
            <p:cNvSpPr/>
            <p:nvPr/>
          </p:nvSpPr>
          <p:spPr>
            <a:xfrm>
              <a:off x="2226909" y="2990734"/>
              <a:ext cx="1811737" cy="2747980"/>
            </a:xfrm>
            <a:prstGeom prst="rect">
              <a:avLst/>
            </a:prstGeom>
            <a:noFill/>
            <a:ln w="12700" cap="flat" cmpd="sng" algn="ctr">
              <a:solidFill>
                <a:srgbClr val="FF0000"/>
              </a:solidFill>
              <a:prstDash val="dash"/>
            </a:ln>
            <a:effectLst>
              <a:outerShdw blurRad="40000" dist="23000" dir="5400000" rotWithShape="0">
                <a:srgbClr val="000000">
                  <a:alpha val="35000"/>
                </a:srgbClr>
              </a:outerShdw>
            </a:effectLst>
          </p:spPr>
          <p:txBody>
            <a:bodyPr rtlCol="0" anchor="ctr"/>
            <a:lstStyle/>
            <a:p>
              <a:pPr algn="ctr" defTabSz="685783">
                <a:defRPr/>
              </a:pPr>
              <a:endParaRPr lang="en-US" sz="1351" kern="0">
                <a:solidFill>
                  <a:sysClr val="window" lastClr="FFFFFF"/>
                </a:solidFill>
                <a:latin typeface="Calibri"/>
              </a:endParaRPr>
            </a:p>
          </p:txBody>
        </p:sp>
        <p:sp>
          <p:nvSpPr>
            <p:cNvPr id="25" name="Rectangle 24">
              <a:extLst>
                <a:ext uri="{FF2B5EF4-FFF2-40B4-BE49-F238E27FC236}">
                  <a16:creationId xmlns:a16="http://schemas.microsoft.com/office/drawing/2014/main" id="{3A7F3D87-ADC6-294F-8D62-5BAA0C4AFB36}"/>
                </a:ext>
              </a:extLst>
            </p:cNvPr>
            <p:cNvSpPr/>
            <p:nvPr/>
          </p:nvSpPr>
          <p:spPr>
            <a:xfrm>
              <a:off x="7236134" y="4965437"/>
              <a:ext cx="791851"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r>
                <a:rPr lang="en-US" sz="900" kern="0" dirty="0">
                  <a:solidFill>
                    <a:sysClr val="window" lastClr="FFFFFF"/>
                  </a:solidFill>
                  <a:latin typeface="Calibri"/>
                </a:rPr>
                <a:t>Grid Compute</a:t>
              </a:r>
            </a:p>
          </p:txBody>
        </p:sp>
        <p:sp>
          <p:nvSpPr>
            <p:cNvPr id="26" name="Left-Right Arrow 106">
              <a:extLst>
                <a:ext uri="{FF2B5EF4-FFF2-40B4-BE49-F238E27FC236}">
                  <a16:creationId xmlns:a16="http://schemas.microsoft.com/office/drawing/2014/main" id="{FF139E18-5FDA-8A43-9AE6-D87045D9D309}"/>
                </a:ext>
              </a:extLst>
            </p:cNvPr>
            <p:cNvSpPr/>
            <p:nvPr/>
          </p:nvSpPr>
          <p:spPr>
            <a:xfrm>
              <a:off x="4539235" y="3079908"/>
              <a:ext cx="1163143" cy="376186"/>
            </a:xfrm>
            <a:prstGeom prst="leftRightArrow">
              <a:avLst/>
            </a:prstGeom>
            <a:solidFill>
              <a:srgbClr val="2C7C9F">
                <a:lumMod val="75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endParaRPr lang="en-US" sz="1351" kern="0">
                <a:solidFill>
                  <a:sysClr val="window" lastClr="FFFFFF"/>
                </a:solidFill>
                <a:latin typeface="Calibri"/>
              </a:endParaRPr>
            </a:p>
          </p:txBody>
        </p:sp>
        <p:sp>
          <p:nvSpPr>
            <p:cNvPr id="27" name="Rectangle 26">
              <a:extLst>
                <a:ext uri="{FF2B5EF4-FFF2-40B4-BE49-F238E27FC236}">
                  <a16:creationId xmlns:a16="http://schemas.microsoft.com/office/drawing/2014/main" id="{812EC466-CC35-0C4C-879E-6777B5576FC1}"/>
                </a:ext>
              </a:extLst>
            </p:cNvPr>
            <p:cNvSpPr/>
            <p:nvPr/>
          </p:nvSpPr>
          <p:spPr>
            <a:xfrm>
              <a:off x="4541708" y="2367854"/>
              <a:ext cx="1061263" cy="557631"/>
            </a:xfrm>
            <a:prstGeom prst="rect">
              <a:avLst/>
            </a:prstGeom>
          </p:spPr>
          <p:txBody>
            <a:bodyPr wrap="none">
              <a:spAutoFit/>
            </a:bodyPr>
            <a:lstStyle/>
            <a:p>
              <a:pPr algn="ctr" defTabSz="685783">
                <a:defRPr/>
              </a:pPr>
              <a:r>
                <a:rPr lang="en-US" sz="1051" kern="0" dirty="0">
                  <a:solidFill>
                    <a:srgbClr val="000000"/>
                  </a:solidFill>
                  <a:latin typeface="Calibri"/>
                </a:rPr>
                <a:t>Asynchronous </a:t>
              </a:r>
            </a:p>
            <a:p>
              <a:pPr algn="ctr" defTabSz="685783">
                <a:defRPr/>
              </a:pPr>
              <a:r>
                <a:rPr lang="en-US" sz="1051" kern="0" dirty="0">
                  <a:solidFill>
                    <a:srgbClr val="000000"/>
                  </a:solidFill>
                  <a:latin typeface="Calibri"/>
                </a:rPr>
                <a:t>Data Transfer</a:t>
              </a:r>
            </a:p>
            <a:p>
              <a:pPr algn="ctr" defTabSz="685783">
                <a:defRPr/>
              </a:pPr>
              <a:r>
                <a:rPr lang="en-US" sz="1051" kern="0" dirty="0">
                  <a:solidFill>
                    <a:srgbClr val="000000"/>
                  </a:solidFill>
                  <a:latin typeface="Calibri"/>
                </a:rPr>
                <a:t>Services</a:t>
              </a:r>
            </a:p>
          </p:txBody>
        </p:sp>
        <p:sp>
          <p:nvSpPr>
            <p:cNvPr id="28" name="Can 108">
              <a:extLst>
                <a:ext uri="{FF2B5EF4-FFF2-40B4-BE49-F238E27FC236}">
                  <a16:creationId xmlns:a16="http://schemas.microsoft.com/office/drawing/2014/main" id="{1B00B4A4-F244-9442-B183-3BA185784D4F}"/>
                </a:ext>
              </a:extLst>
            </p:cNvPr>
            <p:cNvSpPr/>
            <p:nvPr/>
          </p:nvSpPr>
          <p:spPr>
            <a:xfrm>
              <a:off x="5998258" y="2475723"/>
              <a:ext cx="2346943" cy="1228362"/>
            </a:xfrm>
            <a:prstGeom prst="can">
              <a:avLst>
                <a:gd name="adj" fmla="val 32533"/>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endParaRPr lang="en-US" sz="900" kern="0" dirty="0">
                <a:solidFill>
                  <a:sysClr val="windowText" lastClr="000000"/>
                </a:solidFill>
                <a:latin typeface="Calibri"/>
              </a:endParaRPr>
            </a:p>
          </p:txBody>
        </p:sp>
        <p:sp>
          <p:nvSpPr>
            <p:cNvPr id="29" name="Can 109">
              <a:extLst>
                <a:ext uri="{FF2B5EF4-FFF2-40B4-BE49-F238E27FC236}">
                  <a16:creationId xmlns:a16="http://schemas.microsoft.com/office/drawing/2014/main" id="{5798FC9F-901E-0B48-A453-6570D2DAF042}"/>
                </a:ext>
              </a:extLst>
            </p:cNvPr>
            <p:cNvSpPr/>
            <p:nvPr/>
          </p:nvSpPr>
          <p:spPr>
            <a:xfrm>
              <a:off x="7228638" y="3067377"/>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r>
                <a:rPr lang="en-US" sz="1051" kern="0" dirty="0">
                  <a:solidFill>
                    <a:sysClr val="windowText" lastClr="000000"/>
                  </a:solidFill>
                  <a:latin typeface="Calibri"/>
                </a:rPr>
                <a:t>Storage</a:t>
              </a:r>
              <a:endParaRPr lang="en-US" sz="1200" kern="0" dirty="0">
                <a:solidFill>
                  <a:sysClr val="windowText" lastClr="000000"/>
                </a:solidFill>
                <a:latin typeface="Calibri"/>
              </a:endParaRPr>
            </a:p>
          </p:txBody>
        </p:sp>
        <p:sp>
          <p:nvSpPr>
            <p:cNvPr id="30" name="Rectangle 29">
              <a:extLst>
                <a:ext uri="{FF2B5EF4-FFF2-40B4-BE49-F238E27FC236}">
                  <a16:creationId xmlns:a16="http://schemas.microsoft.com/office/drawing/2014/main" id="{30D552A6-F6FE-BF43-B396-12EB38042644}"/>
                </a:ext>
              </a:extLst>
            </p:cNvPr>
            <p:cNvSpPr/>
            <p:nvPr/>
          </p:nvSpPr>
          <p:spPr>
            <a:xfrm>
              <a:off x="6837390" y="2488154"/>
              <a:ext cx="649640" cy="245318"/>
            </a:xfrm>
            <a:prstGeom prst="rect">
              <a:avLst/>
            </a:prstGeom>
          </p:spPr>
          <p:txBody>
            <a:bodyPr wrap="none">
              <a:spAutoFit/>
            </a:bodyPr>
            <a:lstStyle/>
            <a:p>
              <a:pPr algn="ctr" defTabSz="685783">
                <a:defRPr/>
              </a:pPr>
              <a:r>
                <a:rPr lang="en-US" sz="1051" kern="0" dirty="0">
                  <a:solidFill>
                    <a:srgbClr val="000000"/>
                  </a:solidFill>
                  <a:latin typeface="Calibri"/>
                </a:rPr>
                <a:t>Storage</a:t>
              </a:r>
            </a:p>
          </p:txBody>
        </p:sp>
        <p:grpSp>
          <p:nvGrpSpPr>
            <p:cNvPr id="31" name="Group 111">
              <a:extLst>
                <a:ext uri="{FF2B5EF4-FFF2-40B4-BE49-F238E27FC236}">
                  <a16:creationId xmlns:a16="http://schemas.microsoft.com/office/drawing/2014/main" id="{2A7222A0-3410-9749-8F2F-8A39F8420A2C}"/>
                </a:ext>
              </a:extLst>
            </p:cNvPr>
            <p:cNvGrpSpPr/>
            <p:nvPr/>
          </p:nvGrpSpPr>
          <p:grpSpPr>
            <a:xfrm>
              <a:off x="6161784" y="2948642"/>
              <a:ext cx="973295" cy="641106"/>
              <a:chOff x="7275437" y="1972720"/>
              <a:chExt cx="1062785" cy="607078"/>
            </a:xfrm>
          </p:grpSpPr>
          <p:sp>
            <p:nvSpPr>
              <p:cNvPr id="41" name="Cloud 121">
                <a:extLst>
                  <a:ext uri="{FF2B5EF4-FFF2-40B4-BE49-F238E27FC236}">
                    <a16:creationId xmlns:a16="http://schemas.microsoft.com/office/drawing/2014/main" id="{2E4B52CD-9D4C-F243-93E7-D436484EA997}"/>
                  </a:ext>
                </a:extLst>
              </p:cNvPr>
              <p:cNvSpPr/>
              <p:nvPr/>
            </p:nvSpPr>
            <p:spPr>
              <a:xfrm>
                <a:off x="7397243" y="1972720"/>
                <a:ext cx="807418" cy="607078"/>
              </a:xfrm>
              <a:prstGeom prst="cloud">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endParaRPr lang="en-US" sz="1351" kern="0">
                  <a:solidFill>
                    <a:sysClr val="window" lastClr="FFFFFF"/>
                  </a:solidFill>
                  <a:latin typeface="Calibri"/>
                </a:endParaRPr>
              </a:p>
            </p:txBody>
          </p:sp>
          <p:sp>
            <p:nvSpPr>
              <p:cNvPr id="42" name="Rectangle 41">
                <a:extLst>
                  <a:ext uri="{FF2B5EF4-FFF2-40B4-BE49-F238E27FC236}">
                    <a16:creationId xmlns:a16="http://schemas.microsoft.com/office/drawing/2014/main" id="{F95BABB9-8C52-0742-9068-B9D8726E4F60}"/>
                  </a:ext>
                </a:extLst>
              </p:cNvPr>
              <p:cNvSpPr/>
              <p:nvPr/>
            </p:nvSpPr>
            <p:spPr>
              <a:xfrm>
                <a:off x="7275437" y="2012578"/>
                <a:ext cx="1062785" cy="337716"/>
              </a:xfrm>
              <a:prstGeom prst="rect">
                <a:avLst/>
              </a:prstGeom>
            </p:spPr>
            <p:txBody>
              <a:bodyPr wrap="square">
                <a:spAutoFit/>
              </a:bodyPr>
              <a:lstStyle/>
              <a:p>
                <a:pPr algn="ctr" defTabSz="685783">
                  <a:defRPr/>
                </a:pPr>
                <a:r>
                  <a:rPr lang="en-US" sz="900" kern="0" dirty="0">
                    <a:solidFill>
                      <a:sysClr val="windowText" lastClr="000000"/>
                    </a:solidFill>
                    <a:latin typeface="Calibri"/>
                  </a:rPr>
                  <a:t>Volatile </a:t>
                </a:r>
              </a:p>
              <a:p>
                <a:pPr algn="ctr" defTabSz="685783">
                  <a:defRPr/>
                </a:pPr>
                <a:r>
                  <a:rPr lang="en-US" sz="900" kern="0" dirty="0">
                    <a:solidFill>
                      <a:sysClr val="windowText" lastClr="000000"/>
                    </a:solidFill>
                    <a:latin typeface="Calibri"/>
                  </a:rPr>
                  <a:t>Storage</a:t>
                </a:r>
                <a:endParaRPr lang="en-US" sz="1351" kern="0" dirty="0">
                  <a:solidFill>
                    <a:sysClr val="windowText" lastClr="000000"/>
                  </a:solidFill>
                  <a:latin typeface="Calibri"/>
                </a:endParaRPr>
              </a:p>
            </p:txBody>
          </p:sp>
        </p:grpSp>
        <p:sp>
          <p:nvSpPr>
            <p:cNvPr id="32" name="Cloud 112">
              <a:extLst>
                <a:ext uri="{FF2B5EF4-FFF2-40B4-BE49-F238E27FC236}">
                  <a16:creationId xmlns:a16="http://schemas.microsoft.com/office/drawing/2014/main" id="{8E080376-B2FC-DF41-ACB8-784BA1287032}"/>
                </a:ext>
              </a:extLst>
            </p:cNvPr>
            <p:cNvSpPr/>
            <p:nvPr/>
          </p:nvSpPr>
          <p:spPr>
            <a:xfrm>
              <a:off x="4038646" y="4968681"/>
              <a:ext cx="1088035" cy="534816"/>
            </a:xfrm>
            <a:prstGeom prst="cloud">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r>
                <a:rPr lang="en-US" sz="825" kern="0" dirty="0">
                  <a:solidFill>
                    <a:sysClr val="window" lastClr="FFFFFF"/>
                  </a:solidFill>
                  <a:latin typeface="Calibri"/>
                </a:rPr>
                <a:t>Cloud Compute</a:t>
              </a:r>
            </a:p>
          </p:txBody>
        </p:sp>
        <p:sp>
          <p:nvSpPr>
            <p:cNvPr id="33" name="Multidocument 32">
              <a:extLst>
                <a:ext uri="{FF2B5EF4-FFF2-40B4-BE49-F238E27FC236}">
                  <a16:creationId xmlns:a16="http://schemas.microsoft.com/office/drawing/2014/main" id="{184F437D-268C-F44C-AD0C-88325CA4BE54}"/>
                </a:ext>
              </a:extLst>
            </p:cNvPr>
            <p:cNvSpPr/>
            <p:nvPr/>
          </p:nvSpPr>
          <p:spPr>
            <a:xfrm>
              <a:off x="5245129" y="4878727"/>
              <a:ext cx="916656" cy="612845"/>
            </a:xfrm>
            <a:prstGeom prst="flowChartMultidocument">
              <a:avLst/>
            </a:prstGeom>
            <a:solidFill>
              <a:srgbClr val="008000"/>
            </a:solid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algn="ctr" defTabSz="685783">
                <a:defRPr/>
              </a:pPr>
              <a:r>
                <a:rPr lang="en-US" sz="900" kern="0" dirty="0">
                  <a:solidFill>
                    <a:sysClr val="window" lastClr="FFFFFF"/>
                  </a:solidFill>
                  <a:latin typeface="Calibri"/>
                </a:rPr>
                <a:t>HPC</a:t>
              </a:r>
            </a:p>
            <a:p>
              <a:pPr algn="ctr" defTabSz="685783">
                <a:defRPr/>
              </a:pPr>
              <a:r>
                <a:rPr lang="en-US" sz="900" kern="0" dirty="0">
                  <a:solidFill>
                    <a:sysClr val="window" lastClr="FFFFFF"/>
                  </a:solidFill>
                  <a:latin typeface="Calibri"/>
                </a:rPr>
                <a:t>Compute</a:t>
              </a:r>
            </a:p>
          </p:txBody>
        </p:sp>
        <p:sp>
          <p:nvSpPr>
            <p:cNvPr id="34" name="Wave 114">
              <a:extLst>
                <a:ext uri="{FF2B5EF4-FFF2-40B4-BE49-F238E27FC236}">
                  <a16:creationId xmlns:a16="http://schemas.microsoft.com/office/drawing/2014/main" id="{B394A0BE-1CF1-974B-B045-11C6122A176E}"/>
                </a:ext>
              </a:extLst>
            </p:cNvPr>
            <p:cNvSpPr/>
            <p:nvPr/>
          </p:nvSpPr>
          <p:spPr>
            <a:xfrm>
              <a:off x="6191091" y="4905821"/>
              <a:ext cx="962800" cy="555415"/>
            </a:xfrm>
            <a:prstGeom prst="wave">
              <a:avLst>
                <a:gd name="adj1" fmla="val 12500"/>
                <a:gd name="adj2" fmla="val -10000"/>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r>
                <a:rPr lang="en-US" sz="600" kern="0" dirty="0">
                  <a:solidFill>
                    <a:sysClr val="window" lastClr="FFFFFF"/>
                  </a:solidFill>
                  <a:latin typeface="Calibri"/>
                </a:rPr>
                <a:t>@HOME</a:t>
              </a:r>
            </a:p>
          </p:txBody>
        </p:sp>
        <p:sp>
          <p:nvSpPr>
            <p:cNvPr id="35" name="Left Bracket 115">
              <a:extLst>
                <a:ext uri="{FF2B5EF4-FFF2-40B4-BE49-F238E27FC236}">
                  <a16:creationId xmlns:a16="http://schemas.microsoft.com/office/drawing/2014/main" id="{4C01953C-CFC3-CE48-86CB-C37B864C3765}"/>
                </a:ext>
              </a:extLst>
            </p:cNvPr>
            <p:cNvSpPr/>
            <p:nvPr/>
          </p:nvSpPr>
          <p:spPr>
            <a:xfrm>
              <a:off x="814833" y="4754211"/>
              <a:ext cx="184128" cy="1375661"/>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algn="ctr" defTabSz="685783">
                <a:defRPr/>
              </a:pPr>
              <a:endParaRPr lang="en-US" sz="1351" kern="0">
                <a:solidFill>
                  <a:sysClr val="windowText" lastClr="000000"/>
                </a:solidFill>
                <a:latin typeface="Calibri"/>
              </a:endParaRPr>
            </a:p>
          </p:txBody>
        </p:sp>
        <p:sp>
          <p:nvSpPr>
            <p:cNvPr id="36" name="Left Bracket 116">
              <a:extLst>
                <a:ext uri="{FF2B5EF4-FFF2-40B4-BE49-F238E27FC236}">
                  <a16:creationId xmlns:a16="http://schemas.microsoft.com/office/drawing/2014/main" id="{A9EEAE00-E090-AB42-AAEB-C5E9E263802E}"/>
                </a:ext>
              </a:extLst>
            </p:cNvPr>
            <p:cNvSpPr/>
            <p:nvPr/>
          </p:nvSpPr>
          <p:spPr>
            <a:xfrm>
              <a:off x="825163" y="1786461"/>
              <a:ext cx="211481" cy="2301285"/>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algn="ctr" defTabSz="685783">
                <a:defRPr/>
              </a:pPr>
              <a:endParaRPr lang="en-US" sz="1351" kern="0">
                <a:solidFill>
                  <a:sysClr val="windowText" lastClr="000000"/>
                </a:solidFill>
                <a:latin typeface="Calibri"/>
              </a:endParaRPr>
            </a:p>
          </p:txBody>
        </p:sp>
        <p:sp>
          <p:nvSpPr>
            <p:cNvPr id="37" name="Rectangle 36">
              <a:extLst>
                <a:ext uri="{FF2B5EF4-FFF2-40B4-BE49-F238E27FC236}">
                  <a16:creationId xmlns:a16="http://schemas.microsoft.com/office/drawing/2014/main" id="{07125870-13FE-1F41-BCAC-AEA4558CF337}"/>
                </a:ext>
              </a:extLst>
            </p:cNvPr>
            <p:cNvSpPr/>
            <p:nvPr/>
          </p:nvSpPr>
          <p:spPr>
            <a:xfrm rot="16200000">
              <a:off x="-318259" y="5149504"/>
              <a:ext cx="1626517" cy="545891"/>
            </a:xfrm>
            <a:prstGeom prst="rect">
              <a:avLst/>
            </a:prstGeom>
          </p:spPr>
          <p:txBody>
            <a:bodyPr wrap="square">
              <a:spAutoFit/>
            </a:bodyPr>
            <a:lstStyle/>
            <a:p>
              <a:pPr algn="ctr" defTabSz="685783">
                <a:defRPr/>
              </a:pPr>
              <a:r>
                <a:rPr lang="en-US" sz="1351" kern="0" dirty="0">
                  <a:solidFill>
                    <a:srgbClr val="000000"/>
                  </a:solidFill>
                  <a:latin typeface="Calibri"/>
                </a:rPr>
                <a:t>Compute </a:t>
              </a:r>
            </a:p>
            <a:p>
              <a:pPr algn="ctr" defTabSz="685783">
                <a:defRPr/>
              </a:pPr>
              <a:r>
                <a:rPr lang="en-US" sz="1351" kern="0" dirty="0">
                  <a:solidFill>
                    <a:srgbClr val="000000"/>
                  </a:solidFill>
                  <a:latin typeface="Calibri"/>
                </a:rPr>
                <a:t>Infrastructure</a:t>
              </a:r>
            </a:p>
          </p:txBody>
        </p:sp>
        <p:sp>
          <p:nvSpPr>
            <p:cNvPr id="38" name="Rectangle 37">
              <a:extLst>
                <a:ext uri="{FF2B5EF4-FFF2-40B4-BE49-F238E27FC236}">
                  <a16:creationId xmlns:a16="http://schemas.microsoft.com/office/drawing/2014/main" id="{9FAD591E-AB9F-5642-9091-BD6E40A82E90}"/>
                </a:ext>
              </a:extLst>
            </p:cNvPr>
            <p:cNvSpPr/>
            <p:nvPr/>
          </p:nvSpPr>
          <p:spPr>
            <a:xfrm rot="16200000">
              <a:off x="-656780" y="2663597"/>
              <a:ext cx="2275323" cy="545891"/>
            </a:xfrm>
            <a:prstGeom prst="rect">
              <a:avLst/>
            </a:prstGeom>
          </p:spPr>
          <p:txBody>
            <a:bodyPr wrap="square">
              <a:spAutoFit/>
            </a:bodyPr>
            <a:lstStyle/>
            <a:p>
              <a:pPr algn="ctr" defTabSz="685783">
                <a:defRPr/>
              </a:pPr>
              <a:r>
                <a:rPr lang="en-US" sz="1351" kern="0" dirty="0">
                  <a:solidFill>
                    <a:srgbClr val="000000"/>
                  </a:solidFill>
                  <a:latin typeface="Calibri"/>
                </a:rPr>
                <a:t>Data (Lake) </a:t>
              </a:r>
            </a:p>
            <a:p>
              <a:pPr algn="ctr" defTabSz="685783">
                <a:defRPr/>
              </a:pPr>
              <a:r>
                <a:rPr lang="en-US" sz="1351" kern="0" dirty="0">
                  <a:solidFill>
                    <a:srgbClr val="000000"/>
                  </a:solidFill>
                  <a:latin typeface="Calibri"/>
                </a:rPr>
                <a:t>Infrastructure </a:t>
              </a:r>
            </a:p>
          </p:txBody>
        </p:sp>
        <p:sp>
          <p:nvSpPr>
            <p:cNvPr id="39" name="TextBox 119">
              <a:extLst>
                <a:ext uri="{FF2B5EF4-FFF2-40B4-BE49-F238E27FC236}">
                  <a16:creationId xmlns:a16="http://schemas.microsoft.com/office/drawing/2014/main" id="{2DA1F4E3-171D-0443-A7F6-7CBC7E04A3F0}"/>
                </a:ext>
              </a:extLst>
            </p:cNvPr>
            <p:cNvSpPr txBox="1"/>
            <p:nvPr/>
          </p:nvSpPr>
          <p:spPr>
            <a:xfrm>
              <a:off x="2476498" y="4470400"/>
              <a:ext cx="1106042" cy="289898"/>
            </a:xfrm>
            <a:prstGeom prst="rect">
              <a:avLst/>
            </a:prstGeom>
            <a:noFill/>
          </p:spPr>
          <p:txBody>
            <a:bodyPr wrap="none" rtlCol="0">
              <a:spAutoFit/>
            </a:bodyPr>
            <a:lstStyle/>
            <a:p>
              <a:pPr defTabSz="457189">
                <a:defRPr/>
              </a:pPr>
              <a:r>
                <a:rPr lang="en-US" sz="1351" kern="0" dirty="0">
                  <a:solidFill>
                    <a:prstClr val="black"/>
                  </a:solidFill>
                  <a:latin typeface="Calibri"/>
                </a:rPr>
                <a:t>Data Center</a:t>
              </a:r>
            </a:p>
          </p:txBody>
        </p:sp>
        <p:sp>
          <p:nvSpPr>
            <p:cNvPr id="40" name="TextBox 120">
              <a:extLst>
                <a:ext uri="{FF2B5EF4-FFF2-40B4-BE49-F238E27FC236}">
                  <a16:creationId xmlns:a16="http://schemas.microsoft.com/office/drawing/2014/main" id="{B9D4F4FC-3A1F-544A-91B8-81FF34D7DE68}"/>
                </a:ext>
              </a:extLst>
            </p:cNvPr>
            <p:cNvSpPr txBox="1"/>
            <p:nvPr/>
          </p:nvSpPr>
          <p:spPr>
            <a:xfrm>
              <a:off x="1244601" y="4317999"/>
              <a:ext cx="860539" cy="490636"/>
            </a:xfrm>
            <a:prstGeom prst="rect">
              <a:avLst/>
            </a:prstGeom>
            <a:noFill/>
          </p:spPr>
          <p:txBody>
            <a:bodyPr wrap="square" rtlCol="0">
              <a:spAutoFit/>
            </a:bodyPr>
            <a:lstStyle/>
            <a:p>
              <a:pPr algn="ctr" defTabSz="457189">
                <a:defRPr/>
              </a:pPr>
              <a:r>
                <a:rPr lang="en-US" sz="1351" kern="0" dirty="0">
                  <a:solidFill>
                    <a:prstClr val="black"/>
                  </a:solidFill>
                  <a:latin typeface="Calibri"/>
                </a:rPr>
                <a:t>Data Center</a:t>
              </a:r>
            </a:p>
          </p:txBody>
        </p:sp>
      </p:grpSp>
      <p:sp>
        <p:nvSpPr>
          <p:cNvPr id="43" name="Title 1">
            <a:extLst>
              <a:ext uri="{FF2B5EF4-FFF2-40B4-BE49-F238E27FC236}">
                <a16:creationId xmlns:a16="http://schemas.microsoft.com/office/drawing/2014/main" id="{C8AC97E1-BCC3-C94A-A242-587D2CB48A32}"/>
              </a:ext>
            </a:extLst>
          </p:cNvPr>
          <p:cNvSpPr txBox="1">
            <a:spLocks/>
          </p:cNvSpPr>
          <p:nvPr/>
        </p:nvSpPr>
        <p:spPr>
          <a:xfrm>
            <a:off x="2138609" y="141559"/>
            <a:ext cx="9720532" cy="1032353"/>
          </a:xfrm>
          <a:prstGeom prst="rect">
            <a:avLst/>
          </a:prstGeom>
        </p:spPr>
        <p:txBody>
          <a:bodyPr>
            <a:normAutofit fontScale="97500"/>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latin typeface="+mn-lt"/>
                <a:cs typeface="Arial" panose="020B0604020202020204" pitchFamily="34" charset="0"/>
              </a:rPr>
              <a:t>Federated data infrastructure:  Data Lake concept</a:t>
            </a:r>
          </a:p>
        </p:txBody>
      </p:sp>
      <p:pic>
        <p:nvPicPr>
          <p:cNvPr id="46" name="Google Shape;530;p49">
            <a:extLst>
              <a:ext uri="{FF2B5EF4-FFF2-40B4-BE49-F238E27FC236}">
                <a16:creationId xmlns:a16="http://schemas.microsoft.com/office/drawing/2014/main" id="{8E572037-DB23-6F42-9719-2A9235E30C13}"/>
              </a:ext>
            </a:extLst>
          </p:cNvPr>
          <p:cNvPicPr/>
          <p:nvPr/>
        </p:nvPicPr>
        <p:blipFill>
          <a:blip r:embed="rId2" cstate="screen">
            <a:extLst>
              <a:ext uri="{28A0092B-C50C-407E-A947-70E740481C1C}">
                <a14:useLocalDpi xmlns:a14="http://schemas.microsoft.com/office/drawing/2010/main"/>
              </a:ext>
            </a:extLst>
          </a:blip>
          <a:stretch/>
        </p:blipFill>
        <p:spPr bwMode="auto">
          <a:xfrm>
            <a:off x="6972247" y="2435441"/>
            <a:ext cx="4427555" cy="2459427"/>
          </a:xfrm>
          <a:prstGeom prst="rect">
            <a:avLst/>
          </a:prstGeom>
          <a:ln>
            <a:noFill/>
          </a:ln>
          <a:effectLst>
            <a:outerShdw blurRad="292100" dist="139700" dir="2700000" algn="tl" rotWithShape="0">
              <a:srgbClr val="333333">
                <a:alpha val="65000"/>
              </a:srgbClr>
            </a:outerShdw>
          </a:effectLst>
        </p:spPr>
      </p:pic>
      <p:sp>
        <p:nvSpPr>
          <p:cNvPr id="47" name="TextBox 4">
            <a:extLst>
              <a:ext uri="{FF2B5EF4-FFF2-40B4-BE49-F238E27FC236}">
                <a16:creationId xmlns:a16="http://schemas.microsoft.com/office/drawing/2014/main" id="{850B017A-FA47-4043-9A10-A9CE93FEFF38}"/>
              </a:ext>
            </a:extLst>
          </p:cNvPr>
          <p:cNvSpPr txBox="1"/>
          <p:nvPr/>
        </p:nvSpPr>
        <p:spPr>
          <a:xfrm>
            <a:off x="7772309" y="1772542"/>
            <a:ext cx="3692614" cy="646331"/>
          </a:xfrm>
          <a:prstGeom prst="rect">
            <a:avLst/>
          </a:prstGeom>
          <a:noFill/>
          <a:ln w="19050">
            <a:solidFill>
              <a:schemeClr val="accent2"/>
            </a:solidFill>
          </a:ln>
        </p:spPr>
        <p:txBody>
          <a:bodyPr wrap="none" rtlCol="0">
            <a:spAutoFit/>
          </a:bodyPr>
          <a:lstStyle/>
          <a:p>
            <a:r>
              <a:rPr lang="en-GB" b="1" dirty="0">
                <a:solidFill>
                  <a:schemeClr val="accent1">
                    <a:lumMod val="75000"/>
                  </a:schemeClr>
                </a:solidFill>
              </a:rPr>
              <a:t>Minimize</a:t>
            </a:r>
            <a:r>
              <a:rPr lang="en-GB" dirty="0">
                <a:solidFill>
                  <a:schemeClr val="accent1">
                    <a:lumMod val="75000"/>
                  </a:schemeClr>
                </a:solidFill>
              </a:rPr>
              <a:t> cost of storage (</a:t>
            </a:r>
            <a:r>
              <a:rPr lang="en-GB" dirty="0" err="1">
                <a:solidFill>
                  <a:schemeClr val="accent1">
                    <a:lumMod val="75000"/>
                  </a:schemeClr>
                </a:solidFill>
              </a:rPr>
              <a:t>hw+ops</a:t>
            </a:r>
            <a:r>
              <a:rPr lang="en-GB" dirty="0">
                <a:solidFill>
                  <a:schemeClr val="accent1">
                    <a:lumMod val="75000"/>
                  </a:schemeClr>
                </a:solidFill>
              </a:rPr>
              <a:t>)</a:t>
            </a:r>
          </a:p>
          <a:p>
            <a:r>
              <a:rPr lang="en-GB" b="1" dirty="0">
                <a:solidFill>
                  <a:schemeClr val="accent1">
                    <a:lumMod val="75000"/>
                  </a:schemeClr>
                </a:solidFill>
              </a:rPr>
              <a:t>Benefit</a:t>
            </a:r>
            <a:r>
              <a:rPr lang="en-GB" dirty="0">
                <a:solidFill>
                  <a:schemeClr val="accent1">
                    <a:lumMod val="75000"/>
                  </a:schemeClr>
                </a:solidFill>
              </a:rPr>
              <a:t> from the network capabilities</a:t>
            </a:r>
          </a:p>
        </p:txBody>
      </p:sp>
      <p:sp>
        <p:nvSpPr>
          <p:cNvPr id="48" name="Espace réservé du pied de page 2">
            <a:extLst>
              <a:ext uri="{FF2B5EF4-FFF2-40B4-BE49-F238E27FC236}">
                <a16:creationId xmlns:a16="http://schemas.microsoft.com/office/drawing/2014/main" id="{31097E5E-6F0A-1741-8C0F-523838613CE7}"/>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49" name="Espace réservé de la date 1">
            <a:extLst>
              <a:ext uri="{FF2B5EF4-FFF2-40B4-BE49-F238E27FC236}">
                <a16:creationId xmlns:a16="http://schemas.microsoft.com/office/drawing/2014/main" id="{FBA43D75-59FC-2449-8736-A9780DCB8332}"/>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08</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/05/2023</a:t>
            </a:r>
          </a:p>
        </p:txBody>
      </p:sp>
      <p:sp>
        <p:nvSpPr>
          <p:cNvPr id="50" name="Rectangle 49">
            <a:extLst>
              <a:ext uri="{FF2B5EF4-FFF2-40B4-BE49-F238E27FC236}">
                <a16:creationId xmlns:a16="http://schemas.microsoft.com/office/drawing/2014/main" id="{6207815D-ADD9-B640-801D-18A7BA854C21}"/>
              </a:ext>
            </a:extLst>
          </p:cNvPr>
          <p:cNvSpPr/>
          <p:nvPr/>
        </p:nvSpPr>
        <p:spPr>
          <a:xfrm>
            <a:off x="6826514" y="618558"/>
            <a:ext cx="5163027" cy="1384995"/>
          </a:xfrm>
          <a:prstGeom prst="rect">
            <a:avLst/>
          </a:prstGeom>
        </p:spPr>
        <p:txBody>
          <a:bodyPr wrap="square">
            <a:spAutoFit/>
          </a:bodyPr>
          <a:lstStyle/>
          <a:p>
            <a:pPr algn="r"/>
            <a:r>
              <a:rPr lang="fr-FR" sz="1400" b="1" i="1" dirty="0" err="1">
                <a:solidFill>
                  <a:srgbClr val="C00000"/>
                </a:solidFill>
              </a:rPr>
              <a:t>See</a:t>
            </a:r>
            <a:r>
              <a:rPr lang="fr-FR" sz="1400" b="1" i="1" dirty="0">
                <a:solidFill>
                  <a:srgbClr val="C00000"/>
                </a:solidFill>
              </a:rPr>
              <a:t> talk 09/05, M. </a:t>
            </a:r>
            <a:r>
              <a:rPr lang="fr-FR" sz="1400" b="1" i="1" dirty="0" err="1">
                <a:solidFill>
                  <a:srgbClr val="C00000"/>
                </a:solidFill>
              </a:rPr>
              <a:t>Lassnig</a:t>
            </a:r>
            <a:r>
              <a:rPr lang="fr-FR" sz="1400" b="1" i="1" dirty="0">
                <a:solidFill>
                  <a:srgbClr val="C00000"/>
                </a:solidFill>
              </a:rPr>
              <a:t> - Extending Rucio with modern cloud storage support: Experiences from ATLAS, SKA and ESCAPE</a:t>
            </a:r>
          </a:p>
          <a:p>
            <a:pPr algn="r"/>
            <a:endParaRPr lang="fr-FR" sz="1400" b="1" i="1" dirty="0">
              <a:solidFill>
                <a:srgbClr val="C00000"/>
              </a:solidFill>
            </a:endParaRPr>
          </a:p>
          <a:p>
            <a:pPr algn="r"/>
            <a:r>
              <a:rPr lang="fr-FR" sz="1400" b="1" i="1" dirty="0" err="1">
                <a:solidFill>
                  <a:srgbClr val="C00000"/>
                </a:solidFill>
              </a:rPr>
              <a:t>See</a:t>
            </a:r>
            <a:r>
              <a:rPr lang="fr-FR" sz="1400" b="1" i="1" dirty="0">
                <a:solidFill>
                  <a:srgbClr val="C00000"/>
                </a:solidFill>
              </a:rPr>
              <a:t> talk 11/05, M. Wadenstein - Nordic Data Lake Success Story </a:t>
            </a:r>
          </a:p>
          <a:p>
            <a:pPr algn="r"/>
            <a:r>
              <a:rPr lang="fr-FR" sz="1400" b="1" i="1" dirty="0">
                <a:solidFill>
                  <a:srgbClr val="C00000"/>
                </a:solidFill>
              </a:rPr>
              <a:t> </a:t>
            </a:r>
          </a:p>
          <a:p>
            <a:pPr algn="r"/>
            <a:r>
              <a:rPr lang="fr-FR" sz="1400" b="1" i="1" dirty="0">
                <a:solidFill>
                  <a:srgbClr val="C00000"/>
                </a:solidFill>
              </a:rPr>
              <a:t> </a:t>
            </a:r>
          </a:p>
        </p:txBody>
      </p:sp>
      <p:sp>
        <p:nvSpPr>
          <p:cNvPr id="51" name="Rectangle 50">
            <a:extLst>
              <a:ext uri="{FF2B5EF4-FFF2-40B4-BE49-F238E27FC236}">
                <a16:creationId xmlns:a16="http://schemas.microsoft.com/office/drawing/2014/main" id="{DC952CA8-9C9B-1C43-906F-79665B062E06}"/>
              </a:ext>
            </a:extLst>
          </p:cNvPr>
          <p:cNvSpPr/>
          <p:nvPr/>
        </p:nvSpPr>
        <p:spPr>
          <a:xfrm>
            <a:off x="273294" y="4879958"/>
            <a:ext cx="5841969" cy="1323439"/>
          </a:xfrm>
          <a:prstGeom prst="rect">
            <a:avLst/>
          </a:prstGeom>
        </p:spPr>
        <p:txBody>
          <a:bodyPr wrap="square">
            <a:spAutoFit/>
          </a:bodyPr>
          <a:lstStyle/>
          <a:p>
            <a:r>
              <a:rPr lang="en-GB" sz="1600" dirty="0">
                <a:solidFill>
                  <a:srgbClr val="044C9F"/>
                </a:solidFill>
                <a:cs typeface="Calibri" panose="020F0502020204030204" pitchFamily="34" charset="0"/>
              </a:rPr>
              <a:t>Followed by a full scale </a:t>
            </a:r>
            <a:r>
              <a:rPr lang="en-GB" sz="1600" b="1" dirty="0">
                <a:solidFill>
                  <a:srgbClr val="044C9F"/>
                </a:solidFill>
                <a:cs typeface="Calibri" panose="020F0502020204030204" pitchFamily="34" charset="0"/>
              </a:rPr>
              <a:t>Data and Analysis Challenge</a:t>
            </a:r>
            <a:r>
              <a:rPr lang="en-GB" sz="1600" dirty="0">
                <a:solidFill>
                  <a:srgbClr val="044C9F"/>
                </a:solidFill>
                <a:cs typeface="Calibri" panose="020F0502020204030204" pitchFamily="34" charset="0"/>
              </a:rPr>
              <a:t> performing production-like Data Management, Processing and Analysis workloads including interplay possibilities using large scale resources (batch systems and clouds) and user-analysis oriented platforms (online notebooks and analysis platforms). </a:t>
            </a:r>
          </a:p>
        </p:txBody>
      </p:sp>
      <p:pic>
        <p:nvPicPr>
          <p:cNvPr id="52" name="Google Shape;241;p26">
            <a:extLst>
              <a:ext uri="{FF2B5EF4-FFF2-40B4-BE49-F238E27FC236}">
                <a16:creationId xmlns:a16="http://schemas.microsoft.com/office/drawing/2014/main" id="{C7B6BBFD-6DA3-104C-B00D-117EAC19A4D7}"/>
              </a:ext>
            </a:extLst>
          </p:cNvPr>
          <p:cNvPicPr preferRelativeResize="0"/>
          <p:nvPr/>
        </p:nvPicPr>
        <p:blipFill rotWithShape="1">
          <a:blip r:embed="rId3">
            <a:alphaModFix/>
          </a:blip>
          <a:srcRect l="36597" t="20289" r="38752" b="3205"/>
          <a:stretch/>
        </p:blipFill>
        <p:spPr>
          <a:xfrm>
            <a:off x="9878436" y="5696526"/>
            <a:ext cx="687492" cy="560278"/>
          </a:xfrm>
          <a:prstGeom prst="rect">
            <a:avLst/>
          </a:prstGeom>
          <a:noFill/>
          <a:ln>
            <a:noFill/>
          </a:ln>
        </p:spPr>
      </p:pic>
      <p:pic>
        <p:nvPicPr>
          <p:cNvPr id="53" name="Google Shape;242;p26">
            <a:extLst>
              <a:ext uri="{FF2B5EF4-FFF2-40B4-BE49-F238E27FC236}">
                <a16:creationId xmlns:a16="http://schemas.microsoft.com/office/drawing/2014/main" id="{6F4421F6-C829-4A49-9A86-ADB0EAB7BFBC}"/>
              </a:ext>
            </a:extLst>
          </p:cNvPr>
          <p:cNvPicPr preferRelativeResize="0"/>
          <p:nvPr/>
        </p:nvPicPr>
        <p:blipFill>
          <a:blip r:embed="rId4">
            <a:alphaModFix/>
          </a:blip>
          <a:stretch>
            <a:fillRect/>
          </a:stretch>
        </p:blipFill>
        <p:spPr>
          <a:xfrm>
            <a:off x="7219146" y="5976664"/>
            <a:ext cx="1179559" cy="385203"/>
          </a:xfrm>
          <a:prstGeom prst="rect">
            <a:avLst/>
          </a:prstGeom>
          <a:noFill/>
          <a:ln>
            <a:noFill/>
          </a:ln>
        </p:spPr>
      </p:pic>
      <p:pic>
        <p:nvPicPr>
          <p:cNvPr id="54" name="Google Shape;243;p26">
            <a:extLst>
              <a:ext uri="{FF2B5EF4-FFF2-40B4-BE49-F238E27FC236}">
                <a16:creationId xmlns:a16="http://schemas.microsoft.com/office/drawing/2014/main" id="{F12497BE-2D33-1F4E-A331-165E245CC9A2}"/>
              </a:ext>
            </a:extLst>
          </p:cNvPr>
          <p:cNvPicPr preferRelativeResize="0"/>
          <p:nvPr/>
        </p:nvPicPr>
        <p:blipFill rotWithShape="1">
          <a:blip r:embed="rId5">
            <a:alphaModFix/>
          </a:blip>
          <a:srcRect l="3860" t="26867" r="79120" b="24396"/>
          <a:stretch/>
        </p:blipFill>
        <p:spPr>
          <a:xfrm>
            <a:off x="6210757" y="4989585"/>
            <a:ext cx="1561552" cy="896471"/>
          </a:xfrm>
          <a:prstGeom prst="rect">
            <a:avLst/>
          </a:prstGeom>
          <a:noFill/>
          <a:ln>
            <a:noFill/>
          </a:ln>
        </p:spPr>
      </p:pic>
      <p:pic>
        <p:nvPicPr>
          <p:cNvPr id="55" name="Google Shape;259;p27">
            <a:extLst>
              <a:ext uri="{FF2B5EF4-FFF2-40B4-BE49-F238E27FC236}">
                <a16:creationId xmlns:a16="http://schemas.microsoft.com/office/drawing/2014/main" id="{1A0895B8-9F17-9048-BEE1-AD0F55842EC2}"/>
              </a:ext>
            </a:extLst>
          </p:cNvPr>
          <p:cNvPicPr preferRelativeResize="0"/>
          <p:nvPr/>
        </p:nvPicPr>
        <p:blipFill>
          <a:blip r:embed="rId6">
            <a:alphaModFix/>
          </a:blip>
          <a:stretch>
            <a:fillRect/>
          </a:stretch>
        </p:blipFill>
        <p:spPr>
          <a:xfrm>
            <a:off x="6295311" y="5756250"/>
            <a:ext cx="839281" cy="440829"/>
          </a:xfrm>
          <a:prstGeom prst="rect">
            <a:avLst/>
          </a:prstGeom>
          <a:noFill/>
          <a:ln>
            <a:noFill/>
          </a:ln>
        </p:spPr>
      </p:pic>
      <p:pic>
        <p:nvPicPr>
          <p:cNvPr id="56" name="Google Shape;260;p27">
            <a:extLst>
              <a:ext uri="{FF2B5EF4-FFF2-40B4-BE49-F238E27FC236}">
                <a16:creationId xmlns:a16="http://schemas.microsoft.com/office/drawing/2014/main" id="{AF5E2FEA-CBB4-FC43-85EC-C9A244F8625B}"/>
              </a:ext>
            </a:extLst>
          </p:cNvPr>
          <p:cNvPicPr preferRelativeResize="0"/>
          <p:nvPr/>
        </p:nvPicPr>
        <p:blipFill>
          <a:blip r:embed="rId7">
            <a:alphaModFix/>
          </a:blip>
          <a:stretch>
            <a:fillRect/>
          </a:stretch>
        </p:blipFill>
        <p:spPr>
          <a:xfrm>
            <a:off x="8432494" y="5706030"/>
            <a:ext cx="1214100" cy="490758"/>
          </a:xfrm>
          <a:prstGeom prst="rect">
            <a:avLst/>
          </a:prstGeom>
          <a:noFill/>
          <a:ln>
            <a:noFill/>
          </a:ln>
        </p:spPr>
      </p:pic>
      <p:pic>
        <p:nvPicPr>
          <p:cNvPr id="57" name="Google Shape;282;p28">
            <a:extLst>
              <a:ext uri="{FF2B5EF4-FFF2-40B4-BE49-F238E27FC236}">
                <a16:creationId xmlns:a16="http://schemas.microsoft.com/office/drawing/2014/main" id="{3AB1646F-4561-2B4A-8B3A-BF8522F859EE}"/>
              </a:ext>
            </a:extLst>
          </p:cNvPr>
          <p:cNvPicPr preferRelativeResize="0"/>
          <p:nvPr/>
        </p:nvPicPr>
        <p:blipFill>
          <a:blip r:embed="rId8">
            <a:alphaModFix/>
          </a:blip>
          <a:stretch>
            <a:fillRect/>
          </a:stretch>
        </p:blipFill>
        <p:spPr>
          <a:xfrm>
            <a:off x="7768206" y="5239194"/>
            <a:ext cx="877848" cy="281857"/>
          </a:xfrm>
          <a:prstGeom prst="rect">
            <a:avLst/>
          </a:prstGeom>
          <a:noFill/>
          <a:ln>
            <a:noFill/>
          </a:ln>
        </p:spPr>
      </p:pic>
      <p:pic>
        <p:nvPicPr>
          <p:cNvPr id="58" name="Google Shape;277;p28">
            <a:extLst>
              <a:ext uri="{FF2B5EF4-FFF2-40B4-BE49-F238E27FC236}">
                <a16:creationId xmlns:a16="http://schemas.microsoft.com/office/drawing/2014/main" id="{98818A32-EC12-A843-843A-BA3376DEAF84}"/>
              </a:ext>
            </a:extLst>
          </p:cNvPr>
          <p:cNvPicPr preferRelativeResize="0"/>
          <p:nvPr/>
        </p:nvPicPr>
        <p:blipFill>
          <a:blip r:embed="rId9">
            <a:alphaModFix/>
          </a:blip>
          <a:stretch>
            <a:fillRect/>
          </a:stretch>
        </p:blipFill>
        <p:spPr>
          <a:xfrm>
            <a:off x="11236142" y="4868775"/>
            <a:ext cx="592200" cy="592200"/>
          </a:xfrm>
          <a:prstGeom prst="rect">
            <a:avLst/>
          </a:prstGeom>
          <a:noFill/>
          <a:ln>
            <a:noFill/>
          </a:ln>
        </p:spPr>
      </p:pic>
      <p:pic>
        <p:nvPicPr>
          <p:cNvPr id="59" name="Google Shape;279;p28">
            <a:extLst>
              <a:ext uri="{FF2B5EF4-FFF2-40B4-BE49-F238E27FC236}">
                <a16:creationId xmlns:a16="http://schemas.microsoft.com/office/drawing/2014/main" id="{BF066EAD-D754-EA40-93F9-380D7ED27383}"/>
              </a:ext>
            </a:extLst>
          </p:cNvPr>
          <p:cNvPicPr preferRelativeResize="0"/>
          <p:nvPr/>
        </p:nvPicPr>
        <p:blipFill rotWithShape="1">
          <a:blip r:embed="rId10">
            <a:alphaModFix/>
          </a:blip>
          <a:srcRect t="7459" r="68366" b="10113"/>
          <a:stretch/>
        </p:blipFill>
        <p:spPr>
          <a:xfrm>
            <a:off x="8758124" y="5062498"/>
            <a:ext cx="888470" cy="517407"/>
          </a:xfrm>
          <a:prstGeom prst="rect">
            <a:avLst/>
          </a:prstGeom>
          <a:noFill/>
          <a:ln>
            <a:noFill/>
          </a:ln>
        </p:spPr>
      </p:pic>
      <p:pic>
        <p:nvPicPr>
          <p:cNvPr id="60" name="Google Shape;257;p27">
            <a:extLst>
              <a:ext uri="{FF2B5EF4-FFF2-40B4-BE49-F238E27FC236}">
                <a16:creationId xmlns:a16="http://schemas.microsoft.com/office/drawing/2014/main" id="{7FDC2258-6E1F-E54E-9BC0-47FBEF4CC49A}"/>
              </a:ext>
            </a:extLst>
          </p:cNvPr>
          <p:cNvPicPr preferRelativeResize="0"/>
          <p:nvPr/>
        </p:nvPicPr>
        <p:blipFill rotWithShape="1">
          <a:blip r:embed="rId3">
            <a:alphaModFix/>
          </a:blip>
          <a:srcRect l="76790" t="37557" r="3273" b="25954"/>
          <a:stretch/>
        </p:blipFill>
        <p:spPr>
          <a:xfrm>
            <a:off x="9870734" y="5020993"/>
            <a:ext cx="1151921" cy="558912"/>
          </a:xfrm>
          <a:prstGeom prst="rect">
            <a:avLst/>
          </a:prstGeom>
          <a:noFill/>
          <a:ln>
            <a:noFill/>
          </a:ln>
        </p:spPr>
      </p:pic>
      <p:pic>
        <p:nvPicPr>
          <p:cNvPr id="61" name="Google Shape;258;p27">
            <a:extLst>
              <a:ext uri="{FF2B5EF4-FFF2-40B4-BE49-F238E27FC236}">
                <a16:creationId xmlns:a16="http://schemas.microsoft.com/office/drawing/2014/main" id="{1B07B56A-3D93-C44D-999C-0EA2CF390573}"/>
              </a:ext>
            </a:extLst>
          </p:cNvPr>
          <p:cNvPicPr preferRelativeResize="0"/>
          <p:nvPr/>
        </p:nvPicPr>
        <p:blipFill>
          <a:blip r:embed="rId11">
            <a:alphaModFix/>
          </a:blip>
          <a:stretch>
            <a:fillRect/>
          </a:stretch>
        </p:blipFill>
        <p:spPr>
          <a:xfrm>
            <a:off x="11090351" y="5624398"/>
            <a:ext cx="973475" cy="404345"/>
          </a:xfrm>
          <a:prstGeom prst="rect">
            <a:avLst/>
          </a:prstGeom>
          <a:noFill/>
          <a:ln>
            <a:noFill/>
          </a:ln>
        </p:spPr>
      </p:pic>
    </p:spTree>
    <p:extLst>
      <p:ext uri="{BB962C8B-B14F-4D97-AF65-F5344CB8AC3E}">
        <p14:creationId xmlns:p14="http://schemas.microsoft.com/office/powerpoint/2010/main" val="2375636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DC7164D-FBDE-0F42-965A-01CED69DBC8F}"/>
              </a:ext>
            </a:extLst>
          </p:cNvPr>
          <p:cNvSpPr>
            <a:spLocks noGrp="1"/>
          </p:cNvSpPr>
          <p:nvPr>
            <p:ph type="sldNum" sz="quarter" idx="12"/>
          </p:nvPr>
        </p:nvSpPr>
        <p:spPr/>
        <p:txBody>
          <a:bodyPr/>
          <a:lstStyle/>
          <a:p>
            <a:fld id="{345175DA-277F-B548-B500-1BF71FE23091}" type="slidenum">
              <a:rPr lang="it-IT" smtClean="0"/>
              <a:pPr/>
              <a:t>13</a:t>
            </a:fld>
            <a:endParaRPr lang="it-IT"/>
          </a:p>
        </p:txBody>
      </p:sp>
      <p:sp>
        <p:nvSpPr>
          <p:cNvPr id="4" name="Titolo 1">
            <a:extLst>
              <a:ext uri="{FF2B5EF4-FFF2-40B4-BE49-F238E27FC236}">
                <a16:creationId xmlns:a16="http://schemas.microsoft.com/office/drawing/2014/main" id="{8B0A3C7C-E9E3-124A-AD42-3FA7991A3762}"/>
              </a:ext>
            </a:extLst>
          </p:cNvPr>
          <p:cNvSpPr txBox="1">
            <a:spLocks/>
          </p:cNvSpPr>
          <p:nvPr/>
        </p:nvSpPr>
        <p:spPr>
          <a:xfrm>
            <a:off x="1937008" y="123713"/>
            <a:ext cx="9254603" cy="7315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b="1" dirty="0">
                <a:solidFill>
                  <a:srgbClr val="000090"/>
                </a:solidFill>
                <a:latin typeface="+mn-lt"/>
                <a:ea typeface="MS PGothic" charset="0"/>
              </a:rPr>
              <a:t>Open Science Software Repository (OSSR)</a:t>
            </a:r>
            <a:endParaRPr lang="en-GB" sz="3200" b="1" dirty="0">
              <a:solidFill>
                <a:srgbClr val="000090"/>
              </a:solidFill>
              <a:latin typeface="+mn-lt"/>
            </a:endParaRPr>
          </a:p>
        </p:txBody>
      </p:sp>
      <p:sp>
        <p:nvSpPr>
          <p:cNvPr id="5" name="Rectangle 4">
            <a:extLst>
              <a:ext uri="{FF2B5EF4-FFF2-40B4-BE49-F238E27FC236}">
                <a16:creationId xmlns:a16="http://schemas.microsoft.com/office/drawing/2014/main" id="{F749C070-E9FD-7D48-ACB0-E7252DFDB0A5}"/>
              </a:ext>
            </a:extLst>
          </p:cNvPr>
          <p:cNvSpPr/>
          <p:nvPr/>
        </p:nvSpPr>
        <p:spPr>
          <a:xfrm>
            <a:off x="2743199" y="1018451"/>
            <a:ext cx="9721516" cy="400110"/>
          </a:xfrm>
          <a:prstGeom prst="rect">
            <a:avLst/>
          </a:prstGeom>
        </p:spPr>
        <p:txBody>
          <a:bodyPr wrap="square">
            <a:spAutoFit/>
          </a:bodyPr>
          <a:lstStyle/>
          <a:p>
            <a:pPr lvl="1">
              <a:buClr>
                <a:schemeClr val="accent2"/>
              </a:buClr>
              <a:buSzPct val="110000"/>
            </a:pPr>
            <a:r>
              <a:rPr lang="en-US" sz="2000" i="1" u="sng" dirty="0">
                <a:solidFill>
                  <a:srgbClr val="002060"/>
                </a:solidFill>
                <a:ea typeface="Times New Roman" panose="02020603050405020304" pitchFamily="18" charset="0"/>
              </a:rPr>
              <a:t>Deployment of the Open-source ESCAPE catalogue of resources (data and software)</a:t>
            </a:r>
          </a:p>
        </p:txBody>
      </p:sp>
      <p:sp>
        <p:nvSpPr>
          <p:cNvPr id="6" name="Segnaposto contenuto 2">
            <a:extLst>
              <a:ext uri="{FF2B5EF4-FFF2-40B4-BE49-F238E27FC236}">
                <a16:creationId xmlns:a16="http://schemas.microsoft.com/office/drawing/2014/main" id="{8A06B91B-87E0-D64F-A8DD-F3EE112532DB}"/>
              </a:ext>
            </a:extLst>
          </p:cNvPr>
          <p:cNvSpPr txBox="1">
            <a:spLocks/>
          </p:cNvSpPr>
          <p:nvPr/>
        </p:nvSpPr>
        <p:spPr>
          <a:xfrm>
            <a:off x="749210" y="1440167"/>
            <a:ext cx="10279116" cy="4815009"/>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itchFamily="2" charset="2"/>
              <a:buChar char="q"/>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800" b="1" dirty="0">
                <a:solidFill>
                  <a:srgbClr val="044C9F"/>
                </a:solidFill>
              </a:rPr>
              <a:t>Shared domain-based open science software and services based on FAIR principles </a:t>
            </a:r>
            <a:endParaRPr lang="en-GB" sz="1800" dirty="0">
              <a:solidFill>
                <a:srgbClr val="044C9F"/>
              </a:solidFill>
            </a:endParaRPr>
          </a:p>
          <a:p>
            <a:pPr marL="0" indent="0">
              <a:lnSpc>
                <a:spcPct val="120000"/>
              </a:lnSpc>
              <a:buNone/>
            </a:pPr>
            <a:r>
              <a:rPr lang="en-GB" sz="1800" dirty="0">
                <a:solidFill>
                  <a:srgbClr val="044C9F"/>
                </a:solidFill>
              </a:rPr>
              <a:t>Objectives:</a:t>
            </a:r>
          </a:p>
          <a:p>
            <a:pPr lvl="1">
              <a:lnSpc>
                <a:spcPct val="120000"/>
              </a:lnSpc>
            </a:pPr>
            <a:r>
              <a:rPr lang="en-GB" sz="1600" dirty="0">
                <a:solidFill>
                  <a:srgbClr val="044C9F"/>
                </a:solidFill>
              </a:rPr>
              <a:t>Facilitate and support continuous </a:t>
            </a:r>
            <a:r>
              <a:rPr lang="en-GB" sz="1600" b="1" dirty="0">
                <a:solidFill>
                  <a:srgbClr val="044C9F"/>
                </a:solidFill>
              </a:rPr>
              <a:t>development, deployment, exposure and preservation </a:t>
            </a:r>
            <a:r>
              <a:rPr lang="en-GB" sz="1600" dirty="0">
                <a:solidFill>
                  <a:srgbClr val="044C9F"/>
                </a:solidFill>
              </a:rPr>
              <a:t>of partners’ software/tools/services</a:t>
            </a:r>
          </a:p>
          <a:p>
            <a:pPr lvl="1">
              <a:lnSpc>
                <a:spcPct val="120000"/>
              </a:lnSpc>
            </a:pPr>
            <a:r>
              <a:rPr lang="en-GB" sz="1600" dirty="0">
                <a:solidFill>
                  <a:srgbClr val="044C9F"/>
                </a:solidFill>
              </a:rPr>
              <a:t>Foster </a:t>
            </a:r>
            <a:r>
              <a:rPr lang="en-GB" sz="1600" b="1" dirty="0">
                <a:solidFill>
                  <a:srgbClr val="044C9F"/>
                </a:solidFill>
              </a:rPr>
              <a:t>interoperability, software re-use and cross-fertilisation </a:t>
            </a:r>
            <a:r>
              <a:rPr lang="en-GB" sz="1600" dirty="0">
                <a:solidFill>
                  <a:srgbClr val="044C9F"/>
                </a:solidFill>
              </a:rPr>
              <a:t>between ESFRIs</a:t>
            </a:r>
            <a:r>
              <a:rPr lang="en-GB" sz="1600" b="1" dirty="0">
                <a:solidFill>
                  <a:srgbClr val="044C9F"/>
                </a:solidFill>
              </a:rPr>
              <a:t> </a:t>
            </a:r>
            <a:r>
              <a:rPr lang="en-GB" sz="1600" dirty="0">
                <a:solidFill>
                  <a:srgbClr val="044C9F"/>
                </a:solidFill>
              </a:rPr>
              <a:t>(e.g. simulation)</a:t>
            </a:r>
          </a:p>
          <a:p>
            <a:pPr lvl="1">
              <a:lnSpc>
                <a:spcPct val="120000"/>
              </a:lnSpc>
            </a:pPr>
            <a:r>
              <a:rPr lang="en-GB" sz="1600" dirty="0">
                <a:solidFill>
                  <a:srgbClr val="044C9F"/>
                </a:solidFill>
              </a:rPr>
              <a:t>Offer an </a:t>
            </a:r>
            <a:r>
              <a:rPr lang="en-GB" sz="1600" b="1" dirty="0">
                <a:solidFill>
                  <a:srgbClr val="044C9F"/>
                </a:solidFill>
              </a:rPr>
              <a:t>open innovation environment for open standards</a:t>
            </a:r>
            <a:r>
              <a:rPr lang="en-GB" sz="1600" dirty="0">
                <a:solidFill>
                  <a:srgbClr val="044C9F"/>
                </a:solidFill>
              </a:rPr>
              <a:t> (e.g. workflows, data-formats), </a:t>
            </a:r>
            <a:r>
              <a:rPr lang="en-GB" sz="1600" b="1" dirty="0">
                <a:solidFill>
                  <a:srgbClr val="044C9F"/>
                </a:solidFill>
              </a:rPr>
              <a:t>common regulations </a:t>
            </a:r>
            <a:r>
              <a:rPr lang="en-GB" sz="1600" dirty="0">
                <a:solidFill>
                  <a:srgbClr val="044C9F"/>
                </a:solidFill>
              </a:rPr>
              <a:t>and </a:t>
            </a:r>
            <a:r>
              <a:rPr lang="en-GB" sz="1600" b="1" dirty="0">
                <a:solidFill>
                  <a:srgbClr val="044C9F"/>
                </a:solidFill>
              </a:rPr>
              <a:t>shared (novel) software </a:t>
            </a:r>
            <a:r>
              <a:rPr lang="en-GB" sz="1600" dirty="0">
                <a:solidFill>
                  <a:srgbClr val="044C9F"/>
                </a:solidFill>
              </a:rPr>
              <a:t>for multi-messenger &amp; multi-probe data</a:t>
            </a:r>
          </a:p>
        </p:txBody>
      </p:sp>
      <p:sp>
        <p:nvSpPr>
          <p:cNvPr id="7" name="Espace réservé du contenu 2">
            <a:extLst>
              <a:ext uri="{FF2B5EF4-FFF2-40B4-BE49-F238E27FC236}">
                <a16:creationId xmlns:a16="http://schemas.microsoft.com/office/drawing/2014/main" id="{5481C7F2-A9E4-3F41-AA71-33FEBA44DD40}"/>
              </a:ext>
            </a:extLst>
          </p:cNvPr>
          <p:cNvSpPr txBox="1">
            <a:spLocks/>
          </p:cNvSpPr>
          <p:nvPr/>
        </p:nvSpPr>
        <p:spPr>
          <a:xfrm>
            <a:off x="1610281" y="4204523"/>
            <a:ext cx="8334676" cy="20774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Wingdings" pitchFamily="2" charset="2"/>
              <a:buChar char="q"/>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i="1" dirty="0" err="1">
                <a:solidFill>
                  <a:srgbClr val="002060"/>
                </a:solidFill>
              </a:rPr>
              <a:t>eOSSR</a:t>
            </a:r>
            <a:r>
              <a:rPr lang="en-GB" sz="1600" dirty="0">
                <a:solidFill>
                  <a:srgbClr val="002060"/>
                </a:solidFill>
              </a:rPr>
              <a:t> library </a:t>
            </a:r>
            <a:r>
              <a:rPr lang="en-GB" sz="1600" dirty="0">
                <a:solidFill>
                  <a:srgbClr val="002060"/>
                </a:solidFill>
                <a:hlinkClick r:id="rId3">
                  <a:extLst>
                    <a:ext uri="{A12FA001-AC4F-418D-AE19-62706E023703}">
                      <ahyp:hlinkClr xmlns:ahyp="http://schemas.microsoft.com/office/drawing/2018/hyperlinkcolor" val="tx"/>
                    </a:ext>
                  </a:extLst>
                </a:hlinkClick>
              </a:rPr>
              <a:t>https://gitlab.in2p3.fr/escape2020/wp3/eossr</a:t>
            </a:r>
            <a:endParaRPr lang="en-GB" sz="1600" dirty="0">
              <a:solidFill>
                <a:srgbClr val="002060"/>
              </a:solidFill>
            </a:endParaRPr>
          </a:p>
          <a:p>
            <a:pPr lvl="1">
              <a:buFont typeface="Arial" panose="020B0604020202020204" pitchFamily="34" charset="0"/>
              <a:buChar char="•"/>
            </a:pPr>
            <a:r>
              <a:rPr lang="en-GB" sz="1400" dirty="0">
                <a:solidFill>
                  <a:srgbClr val="002060"/>
                </a:solidFill>
              </a:rPr>
              <a:t>incorporates all OSSR developments, based on the commonly defined practices and standards</a:t>
            </a:r>
          </a:p>
          <a:p>
            <a:pPr lvl="1">
              <a:buFont typeface="Arial" panose="020B0604020202020204" pitchFamily="34" charset="0"/>
              <a:buChar char="•"/>
            </a:pPr>
            <a:r>
              <a:rPr lang="en-GB" sz="1400" dirty="0">
                <a:solidFill>
                  <a:srgbClr val="002060"/>
                </a:solidFill>
              </a:rPr>
              <a:t>python-based</a:t>
            </a:r>
          </a:p>
          <a:p>
            <a:pPr lvl="1">
              <a:buFont typeface="Arial" panose="020B0604020202020204" pitchFamily="34" charset="0"/>
              <a:buChar char="•"/>
            </a:pPr>
            <a:r>
              <a:rPr lang="en-GB" sz="1400" dirty="0">
                <a:solidFill>
                  <a:srgbClr val="002060"/>
                </a:solidFill>
              </a:rPr>
              <a:t>OSSR API : send request to the OSSR, find and filter software and services, upload new entries, update existing entries</a:t>
            </a:r>
          </a:p>
          <a:p>
            <a:pPr lvl="1">
              <a:buFont typeface="Arial" panose="020B0604020202020204" pitchFamily="34" charset="0"/>
              <a:buChar char="•"/>
            </a:pPr>
            <a:r>
              <a:rPr lang="en-GB" sz="1400" dirty="0">
                <a:solidFill>
                  <a:srgbClr val="002060"/>
                </a:solidFill>
              </a:rPr>
              <a:t>CI : automated upload / update using </a:t>
            </a:r>
            <a:r>
              <a:rPr lang="en-GB" sz="1400" dirty="0" err="1">
                <a:solidFill>
                  <a:srgbClr val="002060"/>
                </a:solidFill>
              </a:rPr>
              <a:t>gitlab</a:t>
            </a:r>
            <a:r>
              <a:rPr lang="en-GB" sz="1400" dirty="0">
                <a:solidFill>
                  <a:srgbClr val="002060"/>
                </a:solidFill>
              </a:rPr>
              <a:t> CI</a:t>
            </a:r>
          </a:p>
          <a:p>
            <a:pPr lvl="1">
              <a:buFont typeface="Arial" panose="020B0604020202020204" pitchFamily="34" charset="0"/>
              <a:buChar char="•"/>
            </a:pPr>
            <a:r>
              <a:rPr lang="en-GB" sz="1400" dirty="0">
                <a:solidFill>
                  <a:srgbClr val="002060"/>
                </a:solidFill>
              </a:rPr>
              <a:t>Metadata : schema definition, crosswalk between </a:t>
            </a:r>
            <a:r>
              <a:rPr lang="en-GB" sz="1400" dirty="0" err="1">
                <a:solidFill>
                  <a:srgbClr val="002060"/>
                </a:solidFill>
              </a:rPr>
              <a:t>CodeMeta</a:t>
            </a:r>
            <a:r>
              <a:rPr lang="en-GB" sz="1400" dirty="0">
                <a:solidFill>
                  <a:srgbClr val="002060"/>
                </a:solidFill>
              </a:rPr>
              <a:t> and </a:t>
            </a:r>
            <a:r>
              <a:rPr lang="en-GB" sz="1400" dirty="0" err="1">
                <a:solidFill>
                  <a:srgbClr val="002060"/>
                </a:solidFill>
              </a:rPr>
              <a:t>Zenodo</a:t>
            </a:r>
            <a:r>
              <a:rPr lang="en-GB" sz="1400" dirty="0">
                <a:solidFill>
                  <a:srgbClr val="002060"/>
                </a:solidFill>
              </a:rPr>
              <a:t>, generator and validator available </a:t>
            </a:r>
            <a:br>
              <a:rPr lang="en-GB" sz="1400" dirty="0">
                <a:solidFill>
                  <a:srgbClr val="002060"/>
                </a:solidFill>
              </a:rPr>
            </a:br>
            <a:endParaRPr lang="en-GB" sz="1400" dirty="0">
              <a:solidFill>
                <a:srgbClr val="002060"/>
              </a:solidFill>
            </a:endParaRPr>
          </a:p>
        </p:txBody>
      </p:sp>
      <p:pic>
        <p:nvPicPr>
          <p:cNvPr id="8" name="Image 7">
            <a:extLst>
              <a:ext uri="{FF2B5EF4-FFF2-40B4-BE49-F238E27FC236}">
                <a16:creationId xmlns:a16="http://schemas.microsoft.com/office/drawing/2014/main" id="{B6D7EFB7-4410-FB4F-9906-912A13821E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99241" y="4325289"/>
            <a:ext cx="1870769" cy="433192"/>
          </a:xfrm>
          <a:prstGeom prst="rect">
            <a:avLst/>
          </a:prstGeom>
        </p:spPr>
      </p:pic>
      <p:pic>
        <p:nvPicPr>
          <p:cNvPr id="9" name="Image 8">
            <a:hlinkClick r:id="rId5"/>
            <a:extLst>
              <a:ext uri="{FF2B5EF4-FFF2-40B4-BE49-F238E27FC236}">
                <a16:creationId xmlns:a16="http://schemas.microsoft.com/office/drawing/2014/main" id="{25724214-6F57-C04A-AA0B-C130A3F1431F}"/>
              </a:ext>
            </a:extLst>
          </p:cNvPr>
          <p:cNvPicPr>
            <a:picLocks noChangeAspect="1"/>
          </p:cNvPicPr>
          <p:nvPr/>
        </p:nvPicPr>
        <p:blipFill>
          <a:blip r:embed="rId6"/>
          <a:stretch>
            <a:fillRect/>
          </a:stretch>
        </p:blipFill>
        <p:spPr>
          <a:xfrm>
            <a:off x="10329293" y="4810998"/>
            <a:ext cx="1398066" cy="169398"/>
          </a:xfrm>
          <a:prstGeom prst="rect">
            <a:avLst/>
          </a:prstGeom>
        </p:spPr>
      </p:pic>
      <p:sp>
        <p:nvSpPr>
          <p:cNvPr id="10" name="Espace réservé du pied de page 2">
            <a:extLst>
              <a:ext uri="{FF2B5EF4-FFF2-40B4-BE49-F238E27FC236}">
                <a16:creationId xmlns:a16="http://schemas.microsoft.com/office/drawing/2014/main" id="{8259AABF-0B03-194C-83A2-744CEEDAD100}"/>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11" name="Espace réservé de la date 1">
            <a:extLst>
              <a:ext uri="{FF2B5EF4-FFF2-40B4-BE49-F238E27FC236}">
                <a16:creationId xmlns:a16="http://schemas.microsoft.com/office/drawing/2014/main" id="{5556D985-7663-6A42-B7A7-876DB33CB334}"/>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08</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/05/2023</a:t>
            </a:r>
          </a:p>
        </p:txBody>
      </p:sp>
    </p:spTree>
    <p:extLst>
      <p:ext uri="{BB962C8B-B14F-4D97-AF65-F5344CB8AC3E}">
        <p14:creationId xmlns:p14="http://schemas.microsoft.com/office/powerpoint/2010/main" val="2517425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683F768-D62A-244A-B4EB-9E84A1B8D57D}"/>
              </a:ext>
            </a:extLst>
          </p:cNvPr>
          <p:cNvSpPr>
            <a:spLocks noGrp="1"/>
          </p:cNvSpPr>
          <p:nvPr>
            <p:ph type="sldNum" sz="quarter" idx="12"/>
          </p:nvPr>
        </p:nvSpPr>
        <p:spPr/>
        <p:txBody>
          <a:bodyPr/>
          <a:lstStyle/>
          <a:p>
            <a:fld id="{345175DA-277F-B548-B500-1BF71FE23091}" type="slidenum">
              <a:rPr lang="it-IT" smtClean="0"/>
              <a:pPr/>
              <a:t>14</a:t>
            </a:fld>
            <a:endParaRPr lang="it-IT"/>
          </a:p>
        </p:txBody>
      </p:sp>
      <p:pic>
        <p:nvPicPr>
          <p:cNvPr id="4" name="Immagine 4">
            <a:extLst>
              <a:ext uri="{FF2B5EF4-FFF2-40B4-BE49-F238E27FC236}">
                <a16:creationId xmlns:a16="http://schemas.microsoft.com/office/drawing/2014/main" id="{CCD13F14-4EB0-0143-860D-496A1C71EAD4}"/>
              </a:ext>
            </a:extLst>
          </p:cNvPr>
          <p:cNvPicPr>
            <a:picLocks noChangeAspect="1"/>
          </p:cNvPicPr>
          <p:nvPr/>
        </p:nvPicPr>
        <p:blipFill rotWithShape="1">
          <a:blip r:embed="rId2"/>
          <a:srcRect l="17391" t="2773" r="2485" b="60052"/>
          <a:stretch/>
        </p:blipFill>
        <p:spPr>
          <a:xfrm>
            <a:off x="1905801" y="1145406"/>
            <a:ext cx="10138751" cy="1992430"/>
          </a:xfrm>
          <a:prstGeom prst="rect">
            <a:avLst/>
          </a:prstGeom>
        </p:spPr>
      </p:pic>
      <p:sp>
        <p:nvSpPr>
          <p:cNvPr id="6" name="Rectangle 5">
            <a:extLst>
              <a:ext uri="{FF2B5EF4-FFF2-40B4-BE49-F238E27FC236}">
                <a16:creationId xmlns:a16="http://schemas.microsoft.com/office/drawing/2014/main" id="{E1AEA683-02F1-1843-A2EE-2F8FCFCE02F4}"/>
              </a:ext>
            </a:extLst>
          </p:cNvPr>
          <p:cNvSpPr/>
          <p:nvPr/>
        </p:nvSpPr>
        <p:spPr>
          <a:xfrm>
            <a:off x="3927176" y="3760577"/>
            <a:ext cx="6096000" cy="2308324"/>
          </a:xfrm>
          <a:prstGeom prst="rect">
            <a:avLst/>
          </a:prstGeom>
          <a:solidFill>
            <a:schemeClr val="accent4">
              <a:lumMod val="20000"/>
              <a:lumOff val="80000"/>
            </a:schemeClr>
          </a:solidFill>
        </p:spPr>
        <p:txBody>
          <a:bodyPr>
            <a:spAutoFit/>
          </a:bodyPr>
          <a:lstStyle/>
          <a:p>
            <a:pPr marL="285750" indent="-285750">
              <a:buFont typeface="Arial" panose="020B0604020202020204" pitchFamily="34" charset="0"/>
              <a:buChar char="•"/>
            </a:pPr>
            <a:r>
              <a:rPr lang="fr-FR" dirty="0" err="1">
                <a:solidFill>
                  <a:srgbClr val="002060"/>
                </a:solidFill>
                <a:latin typeface="Calibri" panose="020F0502020204030204" pitchFamily="34" charset="0"/>
              </a:rPr>
              <a:t>Development</a:t>
            </a:r>
            <a:r>
              <a:rPr lang="fr-FR" dirty="0">
                <a:solidFill>
                  <a:srgbClr val="002060"/>
                </a:solidFill>
                <a:latin typeface="Calibri" panose="020F0502020204030204" pitchFamily="34" charset="0"/>
              </a:rPr>
              <a:t> of the </a:t>
            </a:r>
            <a:r>
              <a:rPr lang="fr-FR" b="1" dirty="0">
                <a:solidFill>
                  <a:srgbClr val="002060"/>
                </a:solidFill>
                <a:latin typeface="Calibri" panose="020F0502020204030204" pitchFamily="34" charset="0"/>
              </a:rPr>
              <a:t>ESFRI Science </a:t>
            </a:r>
            <a:r>
              <a:rPr lang="fr-FR" b="1" dirty="0" err="1">
                <a:solidFill>
                  <a:srgbClr val="002060"/>
                </a:solidFill>
                <a:latin typeface="Calibri" panose="020F0502020204030204" pitchFamily="34" charset="0"/>
              </a:rPr>
              <a:t>Analysis</a:t>
            </a:r>
            <a:r>
              <a:rPr lang="fr-FR" b="1" dirty="0">
                <a:solidFill>
                  <a:srgbClr val="002060"/>
                </a:solidFill>
                <a:latin typeface="Calibri" panose="020F0502020204030204" pitchFamily="34" charset="0"/>
              </a:rPr>
              <a:t> Platform</a:t>
            </a:r>
            <a:r>
              <a:rPr lang="fr-FR" dirty="0">
                <a:solidFill>
                  <a:srgbClr val="002060"/>
                </a:solidFill>
                <a:latin typeface="Calibri" panose="020F0502020204030204" pitchFamily="34" charset="0"/>
              </a:rPr>
              <a:t>: a </a:t>
            </a:r>
            <a:r>
              <a:rPr lang="fr-FR" dirty="0" err="1">
                <a:solidFill>
                  <a:srgbClr val="002060"/>
                </a:solidFill>
                <a:latin typeface="Calibri" panose="020F0502020204030204" pitchFamily="34" charset="0"/>
              </a:rPr>
              <a:t>toolkit</a:t>
            </a:r>
            <a:r>
              <a:rPr lang="fr-FR" dirty="0">
                <a:solidFill>
                  <a:srgbClr val="002060"/>
                </a:solidFill>
                <a:latin typeface="Calibri" panose="020F0502020204030204" pitchFamily="34" charset="0"/>
              </a:rPr>
              <a:t> for building </a:t>
            </a:r>
            <a:r>
              <a:rPr lang="fr-FR" dirty="0" err="1">
                <a:solidFill>
                  <a:srgbClr val="002060"/>
                </a:solidFill>
                <a:latin typeface="Calibri" panose="020F0502020204030204" pitchFamily="34" charset="0"/>
              </a:rPr>
              <a:t>platforms</a:t>
            </a:r>
            <a:r>
              <a:rPr lang="fr-FR" dirty="0">
                <a:solidFill>
                  <a:srgbClr val="002060"/>
                </a:solidFill>
                <a:latin typeface="Calibri" panose="020F0502020204030204" pitchFamily="34" charset="0"/>
              </a:rPr>
              <a:t> </a:t>
            </a:r>
            <a:r>
              <a:rPr lang="fr-FR" dirty="0" err="1">
                <a:solidFill>
                  <a:srgbClr val="002060"/>
                </a:solidFill>
                <a:latin typeface="Calibri" panose="020F0502020204030204" pitchFamily="34" charset="0"/>
              </a:rPr>
              <a:t>through</a:t>
            </a:r>
            <a:r>
              <a:rPr lang="fr-FR" dirty="0">
                <a:solidFill>
                  <a:srgbClr val="002060"/>
                </a:solidFill>
                <a:latin typeface="Calibri" panose="020F0502020204030204" pitchFamily="34" charset="0"/>
              </a:rPr>
              <a:t> </a:t>
            </a:r>
            <a:r>
              <a:rPr lang="fr-FR" dirty="0" err="1">
                <a:solidFill>
                  <a:srgbClr val="002060"/>
                </a:solidFill>
                <a:latin typeface="Calibri" panose="020F0502020204030204" pitchFamily="34" charset="0"/>
              </a:rPr>
              <a:t>which</a:t>
            </a:r>
            <a:r>
              <a:rPr lang="fr-FR" dirty="0">
                <a:solidFill>
                  <a:srgbClr val="002060"/>
                </a:solidFill>
                <a:latin typeface="Calibri" panose="020F0502020204030204" pitchFamily="34" charset="0"/>
              </a:rPr>
              <a:t> </a:t>
            </a:r>
            <a:r>
              <a:rPr lang="fr-FR" dirty="0" err="1">
                <a:solidFill>
                  <a:srgbClr val="002060"/>
                </a:solidFill>
                <a:latin typeface="Calibri" panose="020F0502020204030204" pitchFamily="34" charset="0"/>
              </a:rPr>
              <a:t>users</a:t>
            </a:r>
            <a:r>
              <a:rPr lang="fr-FR" dirty="0">
                <a:solidFill>
                  <a:srgbClr val="002060"/>
                </a:solidFill>
                <a:latin typeface="Calibri" panose="020F0502020204030204" pitchFamily="34" charset="0"/>
              </a:rPr>
              <a:t> </a:t>
            </a:r>
            <a:r>
              <a:rPr lang="fr-FR" dirty="0" err="1">
                <a:solidFill>
                  <a:srgbClr val="002060"/>
                </a:solidFill>
                <a:latin typeface="Calibri" panose="020F0502020204030204" pitchFamily="34" charset="0"/>
              </a:rPr>
              <a:t>can</a:t>
            </a:r>
            <a:r>
              <a:rPr lang="fr-FR" dirty="0">
                <a:solidFill>
                  <a:srgbClr val="002060"/>
                </a:solidFill>
                <a:latin typeface="Calibri" panose="020F0502020204030204" pitchFamily="34" charset="0"/>
              </a:rPr>
              <a:t> </a:t>
            </a:r>
            <a:r>
              <a:rPr lang="fr-FR" dirty="0" err="1">
                <a:solidFill>
                  <a:srgbClr val="002060"/>
                </a:solidFill>
                <a:latin typeface="Calibri" panose="020F0502020204030204" pitchFamily="34" charset="0"/>
              </a:rPr>
              <a:t>discover</a:t>
            </a:r>
            <a:r>
              <a:rPr lang="fr-FR" dirty="0">
                <a:solidFill>
                  <a:srgbClr val="002060"/>
                </a:solidFill>
                <a:latin typeface="Calibri" panose="020F0502020204030204" pitchFamily="34" charset="0"/>
              </a:rPr>
              <a:t> and </a:t>
            </a:r>
            <a:r>
              <a:rPr lang="fr-FR" dirty="0" err="1">
                <a:solidFill>
                  <a:srgbClr val="002060"/>
                </a:solidFill>
                <a:latin typeface="Calibri" panose="020F0502020204030204" pitchFamily="34" charset="0"/>
              </a:rPr>
              <a:t>interact</a:t>
            </a:r>
            <a:r>
              <a:rPr lang="fr-FR" dirty="0">
                <a:solidFill>
                  <a:srgbClr val="002060"/>
                </a:solidFill>
                <a:latin typeface="Calibri" panose="020F0502020204030204" pitchFamily="34" charset="0"/>
              </a:rPr>
              <a:t> </a:t>
            </a:r>
            <a:r>
              <a:rPr lang="fr-FR" dirty="0" err="1">
                <a:solidFill>
                  <a:srgbClr val="002060"/>
                </a:solidFill>
                <a:latin typeface="Calibri" panose="020F0502020204030204" pitchFamily="34" charset="0"/>
              </a:rPr>
              <a:t>with</a:t>
            </a:r>
            <a:r>
              <a:rPr lang="fr-FR" dirty="0">
                <a:solidFill>
                  <a:srgbClr val="002060"/>
                </a:solidFill>
                <a:latin typeface="Calibri" panose="020F0502020204030204" pitchFamily="34" charset="0"/>
              </a:rPr>
              <a:t> the data </a:t>
            </a:r>
            <a:r>
              <a:rPr lang="fr-FR" dirty="0" err="1">
                <a:solidFill>
                  <a:srgbClr val="002060"/>
                </a:solidFill>
                <a:latin typeface="Calibri" panose="020F0502020204030204" pitchFamily="34" charset="0"/>
              </a:rPr>
              <a:t>products</a:t>
            </a:r>
            <a:r>
              <a:rPr lang="fr-FR" dirty="0">
                <a:solidFill>
                  <a:srgbClr val="002060"/>
                </a:solidFill>
                <a:latin typeface="Calibri" panose="020F0502020204030204" pitchFamily="34" charset="0"/>
              </a:rPr>
              <a:t>, software </a:t>
            </a:r>
            <a:r>
              <a:rPr lang="fr-FR" dirty="0" err="1">
                <a:solidFill>
                  <a:srgbClr val="002060"/>
                </a:solidFill>
                <a:latin typeface="Calibri" panose="020F0502020204030204" pitchFamily="34" charset="0"/>
              </a:rPr>
              <a:t>tools</a:t>
            </a:r>
            <a:r>
              <a:rPr lang="fr-FR" dirty="0">
                <a:solidFill>
                  <a:srgbClr val="002060"/>
                </a:solidFill>
                <a:latin typeface="Calibri" panose="020F0502020204030204" pitchFamily="34" charset="0"/>
              </a:rPr>
              <a:t>, workflows, and services </a:t>
            </a:r>
            <a:r>
              <a:rPr lang="fr-FR" dirty="0" err="1">
                <a:solidFill>
                  <a:srgbClr val="002060"/>
                </a:solidFill>
                <a:latin typeface="Calibri" panose="020F0502020204030204" pitchFamily="34" charset="0"/>
              </a:rPr>
              <a:t>that</a:t>
            </a:r>
            <a:r>
              <a:rPr lang="fr-FR" dirty="0">
                <a:solidFill>
                  <a:srgbClr val="002060"/>
                </a:solidFill>
                <a:latin typeface="Calibri" panose="020F0502020204030204" pitchFamily="34" charset="0"/>
              </a:rPr>
              <a:t> are made </a:t>
            </a:r>
            <a:r>
              <a:rPr lang="fr-FR" dirty="0" err="1">
                <a:solidFill>
                  <a:srgbClr val="002060"/>
                </a:solidFill>
                <a:latin typeface="Calibri" panose="020F0502020204030204" pitchFamily="34" charset="0"/>
              </a:rPr>
              <a:t>available</a:t>
            </a:r>
            <a:r>
              <a:rPr lang="fr-FR" dirty="0">
                <a:solidFill>
                  <a:srgbClr val="002060"/>
                </a:solidFill>
                <a:latin typeface="Calibri" panose="020F0502020204030204" pitchFamily="34" charset="0"/>
              </a:rPr>
              <a:t> </a:t>
            </a:r>
            <a:r>
              <a:rPr lang="fr-FR" dirty="0" err="1">
                <a:solidFill>
                  <a:srgbClr val="002060"/>
                </a:solidFill>
                <a:latin typeface="Calibri" panose="020F0502020204030204" pitchFamily="34" charset="0"/>
              </a:rPr>
              <a:t>through</a:t>
            </a:r>
            <a:r>
              <a:rPr lang="fr-FR" dirty="0">
                <a:solidFill>
                  <a:srgbClr val="002060"/>
                </a:solidFill>
                <a:latin typeface="Calibri" panose="020F0502020204030204" pitchFamily="34" charset="0"/>
              </a:rPr>
              <a:t> ESCAPE. </a:t>
            </a:r>
            <a:endParaRPr lang="fr-FR" dirty="0">
              <a:solidFill>
                <a:srgbClr val="002060"/>
              </a:solidFill>
            </a:endParaRPr>
          </a:p>
          <a:p>
            <a:pPr marL="285750" indent="-285750">
              <a:buFont typeface="Arial" panose="020B0604020202020204" pitchFamily="34" charset="0"/>
              <a:buChar char="•"/>
            </a:pPr>
            <a:r>
              <a:rPr lang="fr-FR" dirty="0" err="1">
                <a:solidFill>
                  <a:srgbClr val="002060"/>
                </a:solidFill>
                <a:latin typeface="Calibri" panose="020F0502020204030204" pitchFamily="34" charset="0"/>
              </a:rPr>
              <a:t>Preparing</a:t>
            </a:r>
            <a:r>
              <a:rPr lang="fr-FR" dirty="0">
                <a:solidFill>
                  <a:srgbClr val="002060"/>
                </a:solidFill>
                <a:latin typeface="Calibri" panose="020F0502020204030204" pitchFamily="34" charset="0"/>
              </a:rPr>
              <a:t> ESFRI services, data </a:t>
            </a:r>
            <a:r>
              <a:rPr lang="fr-FR" dirty="0" err="1">
                <a:solidFill>
                  <a:srgbClr val="002060"/>
                </a:solidFill>
                <a:latin typeface="Calibri" panose="020F0502020204030204" pitchFamily="34" charset="0"/>
              </a:rPr>
              <a:t>products</a:t>
            </a:r>
            <a:r>
              <a:rPr lang="fr-FR" dirty="0">
                <a:solidFill>
                  <a:srgbClr val="002060"/>
                </a:solidFill>
                <a:latin typeface="Calibri" panose="020F0502020204030204" pitchFamily="34" charset="0"/>
              </a:rPr>
              <a:t>, and </a:t>
            </a:r>
            <a:r>
              <a:rPr lang="fr-FR" dirty="0" err="1">
                <a:solidFill>
                  <a:srgbClr val="002060"/>
                </a:solidFill>
                <a:latin typeface="Calibri" panose="020F0502020204030204" pitchFamily="34" charset="0"/>
              </a:rPr>
              <a:t>tools</a:t>
            </a:r>
            <a:r>
              <a:rPr lang="fr-FR" dirty="0">
                <a:solidFill>
                  <a:srgbClr val="002060"/>
                </a:solidFill>
                <a:latin typeface="Calibri" panose="020F0502020204030204" pitchFamily="34" charset="0"/>
              </a:rPr>
              <a:t> for </a:t>
            </a:r>
            <a:r>
              <a:rPr lang="fr-FR" dirty="0" err="1">
                <a:solidFill>
                  <a:srgbClr val="002060"/>
                </a:solidFill>
                <a:latin typeface="Calibri" panose="020F0502020204030204" pitchFamily="34" charset="0"/>
              </a:rPr>
              <a:t>integration</a:t>
            </a:r>
            <a:r>
              <a:rPr lang="fr-FR" dirty="0">
                <a:solidFill>
                  <a:srgbClr val="002060"/>
                </a:solidFill>
                <a:latin typeface="Calibri" panose="020F0502020204030204" pitchFamily="34" charset="0"/>
              </a:rPr>
              <a:t> </a:t>
            </a:r>
            <a:r>
              <a:rPr lang="fr-FR" dirty="0" err="1">
                <a:solidFill>
                  <a:srgbClr val="002060"/>
                </a:solidFill>
                <a:latin typeface="Calibri" panose="020F0502020204030204" pitchFamily="34" charset="0"/>
              </a:rPr>
              <a:t>with</a:t>
            </a:r>
            <a:r>
              <a:rPr lang="fr-FR" dirty="0">
                <a:solidFill>
                  <a:srgbClr val="002060"/>
                </a:solidFill>
                <a:latin typeface="Calibri" panose="020F0502020204030204" pitchFamily="34" charset="0"/>
              </a:rPr>
              <a:t> ESAP and </a:t>
            </a:r>
            <a:r>
              <a:rPr lang="fr-FR" dirty="0" err="1">
                <a:solidFill>
                  <a:srgbClr val="002060"/>
                </a:solidFill>
                <a:latin typeface="Calibri" panose="020F0502020204030204" pitchFamily="34" charset="0"/>
              </a:rPr>
              <a:t>their</a:t>
            </a:r>
            <a:r>
              <a:rPr lang="fr-FR" dirty="0">
                <a:solidFill>
                  <a:srgbClr val="002060"/>
                </a:solidFill>
                <a:latin typeface="Calibri" panose="020F0502020204030204" pitchFamily="34" charset="0"/>
              </a:rPr>
              <a:t> </a:t>
            </a:r>
            <a:r>
              <a:rPr lang="fr-FR" dirty="0" err="1">
                <a:solidFill>
                  <a:srgbClr val="002060"/>
                </a:solidFill>
                <a:latin typeface="Calibri" panose="020F0502020204030204" pitchFamily="34" charset="0"/>
              </a:rPr>
              <a:t>subsequent</a:t>
            </a:r>
            <a:r>
              <a:rPr lang="fr-FR" dirty="0">
                <a:solidFill>
                  <a:srgbClr val="002060"/>
                </a:solidFill>
                <a:latin typeface="Calibri" panose="020F0502020204030204" pitchFamily="34" charset="0"/>
              </a:rPr>
              <a:t> use </a:t>
            </a:r>
            <a:r>
              <a:rPr lang="fr-FR" dirty="0" err="1">
                <a:solidFill>
                  <a:srgbClr val="002060"/>
                </a:solidFill>
                <a:latin typeface="Calibri" panose="020F0502020204030204" pitchFamily="34" charset="0"/>
              </a:rPr>
              <a:t>within</a:t>
            </a:r>
            <a:r>
              <a:rPr lang="fr-FR" dirty="0">
                <a:solidFill>
                  <a:srgbClr val="002060"/>
                </a:solidFill>
                <a:latin typeface="Calibri" panose="020F0502020204030204" pitchFamily="34" charset="0"/>
              </a:rPr>
              <a:t> ESCAPE and EOSC. </a:t>
            </a:r>
            <a:endParaRPr lang="fr-FR" dirty="0">
              <a:solidFill>
                <a:srgbClr val="002060"/>
              </a:solidFill>
              <a:effectLst/>
            </a:endParaRPr>
          </a:p>
        </p:txBody>
      </p:sp>
      <p:sp>
        <p:nvSpPr>
          <p:cNvPr id="7" name="Flèche vers le bas 6">
            <a:extLst>
              <a:ext uri="{FF2B5EF4-FFF2-40B4-BE49-F238E27FC236}">
                <a16:creationId xmlns:a16="http://schemas.microsoft.com/office/drawing/2014/main" id="{227E252A-1A24-164F-A63F-8F29D8D04A47}"/>
              </a:ext>
            </a:extLst>
          </p:cNvPr>
          <p:cNvSpPr/>
          <p:nvPr/>
        </p:nvSpPr>
        <p:spPr>
          <a:xfrm>
            <a:off x="6420051" y="3251888"/>
            <a:ext cx="442762" cy="39463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pied de page 2">
            <a:extLst>
              <a:ext uri="{FF2B5EF4-FFF2-40B4-BE49-F238E27FC236}">
                <a16:creationId xmlns:a16="http://schemas.microsoft.com/office/drawing/2014/main" id="{67D42C16-77ED-A249-840A-C3543F8A248C}"/>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9" name="Espace réservé de la date 1">
            <a:extLst>
              <a:ext uri="{FF2B5EF4-FFF2-40B4-BE49-F238E27FC236}">
                <a16:creationId xmlns:a16="http://schemas.microsoft.com/office/drawing/2014/main" id="{C45CF71B-8D92-8E4B-8938-FA68B31D74CA}"/>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08</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/05/2023</a:t>
            </a:r>
          </a:p>
        </p:txBody>
      </p:sp>
      <p:sp>
        <p:nvSpPr>
          <p:cNvPr id="11" name="Title 3">
            <a:extLst>
              <a:ext uri="{FF2B5EF4-FFF2-40B4-BE49-F238E27FC236}">
                <a16:creationId xmlns:a16="http://schemas.microsoft.com/office/drawing/2014/main" id="{77A24AB9-75DD-3A49-9AAF-6CD5BB34EC32}"/>
              </a:ext>
            </a:extLst>
          </p:cNvPr>
          <p:cNvSpPr txBox="1">
            <a:spLocks/>
          </p:cNvSpPr>
          <p:nvPr/>
        </p:nvSpPr>
        <p:spPr>
          <a:xfrm>
            <a:off x="1905801" y="248816"/>
            <a:ext cx="10069029" cy="994833"/>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latin typeface="+mn-lt"/>
              </a:rPr>
              <a:t>Work programme and key results: Science Platforms</a:t>
            </a:r>
          </a:p>
        </p:txBody>
      </p:sp>
    </p:spTree>
    <p:extLst>
      <p:ext uri="{BB962C8B-B14F-4D97-AF65-F5344CB8AC3E}">
        <p14:creationId xmlns:p14="http://schemas.microsoft.com/office/powerpoint/2010/main" val="1872643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72007CED-DE01-E845-B136-EA5C8C2E75C0}"/>
              </a:ext>
            </a:extLst>
          </p:cNvPr>
          <p:cNvSpPr>
            <a:spLocks noGrp="1"/>
          </p:cNvSpPr>
          <p:nvPr>
            <p:ph type="sldNum" sz="quarter" idx="12"/>
          </p:nvPr>
        </p:nvSpPr>
        <p:spPr/>
        <p:txBody>
          <a:bodyPr/>
          <a:lstStyle/>
          <a:p>
            <a:fld id="{345175DA-277F-B548-B500-1BF71FE23091}" type="slidenum">
              <a:rPr lang="it-IT" smtClean="0"/>
              <a:pPr/>
              <a:t>15</a:t>
            </a:fld>
            <a:endParaRPr lang="it-IT"/>
          </a:p>
        </p:txBody>
      </p:sp>
      <p:pic>
        <p:nvPicPr>
          <p:cNvPr id="4" name="Image 3">
            <a:extLst>
              <a:ext uri="{FF2B5EF4-FFF2-40B4-BE49-F238E27FC236}">
                <a16:creationId xmlns:a16="http://schemas.microsoft.com/office/drawing/2014/main" id="{6C9A4A9E-71AD-314C-B758-C42201284B03}"/>
              </a:ext>
            </a:extLst>
          </p:cNvPr>
          <p:cNvPicPr>
            <a:picLocks noChangeAspect="1"/>
          </p:cNvPicPr>
          <p:nvPr/>
        </p:nvPicPr>
        <p:blipFill>
          <a:blip r:embed="rId2"/>
          <a:stretch>
            <a:fillRect/>
          </a:stretch>
        </p:blipFill>
        <p:spPr>
          <a:xfrm>
            <a:off x="2924174" y="3010565"/>
            <a:ext cx="7553325" cy="3106739"/>
          </a:xfrm>
          <a:prstGeom prst="rect">
            <a:avLst/>
          </a:prstGeom>
        </p:spPr>
      </p:pic>
      <p:pic>
        <p:nvPicPr>
          <p:cNvPr id="5" name="Immagine 4">
            <a:extLst>
              <a:ext uri="{FF2B5EF4-FFF2-40B4-BE49-F238E27FC236}">
                <a16:creationId xmlns:a16="http://schemas.microsoft.com/office/drawing/2014/main" id="{0DE60713-7E72-9A44-B5D8-62C873017F8D}"/>
              </a:ext>
            </a:extLst>
          </p:cNvPr>
          <p:cNvPicPr>
            <a:picLocks noChangeAspect="1"/>
          </p:cNvPicPr>
          <p:nvPr/>
        </p:nvPicPr>
        <p:blipFill rotWithShape="1">
          <a:blip r:embed="rId3"/>
          <a:srcRect l="17391" t="2773" r="2485" b="60052"/>
          <a:stretch/>
        </p:blipFill>
        <p:spPr>
          <a:xfrm>
            <a:off x="1905801" y="1145406"/>
            <a:ext cx="10138751" cy="1992430"/>
          </a:xfrm>
          <a:prstGeom prst="rect">
            <a:avLst/>
          </a:prstGeom>
        </p:spPr>
      </p:pic>
      <p:sp>
        <p:nvSpPr>
          <p:cNvPr id="7" name="Rectangle 6">
            <a:extLst>
              <a:ext uri="{FF2B5EF4-FFF2-40B4-BE49-F238E27FC236}">
                <a16:creationId xmlns:a16="http://schemas.microsoft.com/office/drawing/2014/main" id="{EC79BED5-E482-4840-96C0-72AA80270CEB}"/>
              </a:ext>
            </a:extLst>
          </p:cNvPr>
          <p:cNvSpPr/>
          <p:nvPr/>
        </p:nvSpPr>
        <p:spPr>
          <a:xfrm>
            <a:off x="2695575" y="5517140"/>
            <a:ext cx="2625367" cy="600164"/>
          </a:xfrm>
          <a:prstGeom prst="rect">
            <a:avLst/>
          </a:prstGeom>
          <a:solidFill>
            <a:schemeClr val="bg1"/>
          </a:solidFill>
        </p:spPr>
        <p:txBody>
          <a:bodyPr wrap="square">
            <a:spAutoFit/>
          </a:bodyPr>
          <a:lstStyle/>
          <a:p>
            <a:r>
              <a:rPr lang="fr-FR" sz="1100" dirty="0" err="1">
                <a:latin typeface="Calibri" panose="020F0502020204030204" pitchFamily="34" charset="0"/>
              </a:rPr>
              <a:t>Demo</a:t>
            </a:r>
            <a:r>
              <a:rPr lang="fr-FR" sz="1100" dirty="0">
                <a:latin typeface="Calibri" panose="020F0502020204030204" pitchFamily="34" charset="0"/>
              </a:rPr>
              <a:t> system </a:t>
            </a:r>
            <a:endParaRPr lang="fr-FR" sz="1100" dirty="0"/>
          </a:p>
          <a:p>
            <a:r>
              <a:rPr lang="fr-FR" sz="1100" dirty="0">
                <a:solidFill>
                  <a:srgbClr val="0260BF"/>
                </a:solidFill>
                <a:latin typeface="Calibri" panose="020F0502020204030204" pitchFamily="34" charset="0"/>
                <a:hlinkClick r:id="rId4"/>
              </a:rPr>
              <a:t>https://sdc-dev.astron.nl/esap-gui</a:t>
            </a:r>
            <a:endParaRPr lang="fr-FR" sz="1100" dirty="0">
              <a:solidFill>
                <a:srgbClr val="0260BF"/>
              </a:solidFill>
              <a:latin typeface="Calibri" panose="020F0502020204030204" pitchFamily="34" charset="0"/>
            </a:endParaRPr>
          </a:p>
          <a:p>
            <a:r>
              <a:rPr lang="fr-FR" sz="1100" dirty="0">
                <a:solidFill>
                  <a:srgbClr val="0260BF"/>
                </a:solidFill>
                <a:latin typeface="Calibri" panose="020F0502020204030204" pitchFamily="34" charset="0"/>
              </a:rPr>
              <a:t> </a:t>
            </a:r>
            <a:endParaRPr lang="fr-FR" sz="1100" dirty="0"/>
          </a:p>
        </p:txBody>
      </p:sp>
      <p:sp>
        <p:nvSpPr>
          <p:cNvPr id="9" name="Espace réservé du pied de page 2">
            <a:extLst>
              <a:ext uri="{FF2B5EF4-FFF2-40B4-BE49-F238E27FC236}">
                <a16:creationId xmlns:a16="http://schemas.microsoft.com/office/drawing/2014/main" id="{BF07F716-6BE3-DE4F-97A5-3F8B52D28C6A}"/>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10" name="Espace réservé de la date 1">
            <a:extLst>
              <a:ext uri="{FF2B5EF4-FFF2-40B4-BE49-F238E27FC236}">
                <a16:creationId xmlns:a16="http://schemas.microsoft.com/office/drawing/2014/main" id="{D801ACE0-10DB-064D-8753-7B1CD04878D6}"/>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08</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/05/2023</a:t>
            </a:r>
          </a:p>
        </p:txBody>
      </p:sp>
      <p:sp>
        <p:nvSpPr>
          <p:cNvPr id="11" name="Title 3">
            <a:extLst>
              <a:ext uri="{FF2B5EF4-FFF2-40B4-BE49-F238E27FC236}">
                <a16:creationId xmlns:a16="http://schemas.microsoft.com/office/drawing/2014/main" id="{3E9964ED-355B-8649-B369-F75EBAF1208D}"/>
              </a:ext>
            </a:extLst>
          </p:cNvPr>
          <p:cNvSpPr txBox="1">
            <a:spLocks/>
          </p:cNvSpPr>
          <p:nvPr/>
        </p:nvSpPr>
        <p:spPr>
          <a:xfrm>
            <a:off x="1905801" y="248816"/>
            <a:ext cx="10069029" cy="994833"/>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latin typeface="+mn-lt"/>
              </a:rPr>
              <a:t>Work programme and key results: Science Platforms</a:t>
            </a:r>
          </a:p>
        </p:txBody>
      </p:sp>
      <p:pic>
        <p:nvPicPr>
          <p:cNvPr id="12" name="Google Shape;243;p26">
            <a:extLst>
              <a:ext uri="{FF2B5EF4-FFF2-40B4-BE49-F238E27FC236}">
                <a16:creationId xmlns:a16="http://schemas.microsoft.com/office/drawing/2014/main" id="{7D8B5BD8-B4E3-404E-91E8-483B84B5289C}"/>
              </a:ext>
            </a:extLst>
          </p:cNvPr>
          <p:cNvPicPr preferRelativeResize="0"/>
          <p:nvPr/>
        </p:nvPicPr>
        <p:blipFill rotWithShape="1">
          <a:blip r:embed="rId5">
            <a:alphaModFix/>
          </a:blip>
          <a:srcRect l="3860" t="26867" r="79120" b="24396"/>
          <a:stretch/>
        </p:blipFill>
        <p:spPr>
          <a:xfrm>
            <a:off x="792754" y="4032657"/>
            <a:ext cx="1561552" cy="896471"/>
          </a:xfrm>
          <a:prstGeom prst="rect">
            <a:avLst/>
          </a:prstGeom>
          <a:noFill/>
          <a:ln>
            <a:noFill/>
          </a:ln>
        </p:spPr>
      </p:pic>
      <p:pic>
        <p:nvPicPr>
          <p:cNvPr id="13" name="Google Shape;282;p28">
            <a:extLst>
              <a:ext uri="{FF2B5EF4-FFF2-40B4-BE49-F238E27FC236}">
                <a16:creationId xmlns:a16="http://schemas.microsoft.com/office/drawing/2014/main" id="{4E1D45CD-7117-0A49-AE37-72F067D869F7}"/>
              </a:ext>
            </a:extLst>
          </p:cNvPr>
          <p:cNvPicPr preferRelativeResize="0"/>
          <p:nvPr/>
        </p:nvPicPr>
        <p:blipFill>
          <a:blip r:embed="rId6">
            <a:alphaModFix/>
          </a:blip>
          <a:stretch>
            <a:fillRect/>
          </a:stretch>
        </p:blipFill>
        <p:spPr>
          <a:xfrm>
            <a:off x="1189248" y="5203372"/>
            <a:ext cx="1020552" cy="313767"/>
          </a:xfrm>
          <a:prstGeom prst="rect">
            <a:avLst/>
          </a:prstGeom>
          <a:noFill/>
          <a:ln>
            <a:noFill/>
          </a:ln>
        </p:spPr>
      </p:pic>
    </p:spTree>
    <p:extLst>
      <p:ext uri="{BB962C8B-B14F-4D97-AF65-F5344CB8AC3E}">
        <p14:creationId xmlns:p14="http://schemas.microsoft.com/office/powerpoint/2010/main" val="4072433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449000B-7FAB-E445-8E04-C288C52BE047}"/>
              </a:ext>
            </a:extLst>
          </p:cNvPr>
          <p:cNvSpPr>
            <a:spLocks noGrp="1"/>
          </p:cNvSpPr>
          <p:nvPr>
            <p:ph type="dt" sz="half" idx="10"/>
          </p:nvPr>
        </p:nvSpPr>
        <p:spPr/>
        <p:txBody>
          <a:bodyPr/>
          <a:lstStyle/>
          <a:p>
            <a:fld id="{76ECB076-05B0-BA42-B610-86994D31C585}" type="datetime1">
              <a:rPr lang="it-IT" smtClean="0"/>
              <a:t>31/08/23</a:t>
            </a:fld>
            <a:endParaRPr lang="it-IT"/>
          </a:p>
        </p:txBody>
      </p:sp>
      <p:sp>
        <p:nvSpPr>
          <p:cNvPr id="3" name="Espace réservé du numéro de diapositive 2">
            <a:extLst>
              <a:ext uri="{FF2B5EF4-FFF2-40B4-BE49-F238E27FC236}">
                <a16:creationId xmlns:a16="http://schemas.microsoft.com/office/drawing/2014/main" id="{28411298-4C98-5046-BB98-717E1AC1363F}"/>
              </a:ext>
            </a:extLst>
          </p:cNvPr>
          <p:cNvSpPr>
            <a:spLocks noGrp="1"/>
          </p:cNvSpPr>
          <p:nvPr>
            <p:ph type="sldNum" sz="quarter" idx="12"/>
          </p:nvPr>
        </p:nvSpPr>
        <p:spPr/>
        <p:txBody>
          <a:bodyPr/>
          <a:lstStyle/>
          <a:p>
            <a:fld id="{345175DA-277F-B548-B500-1BF71FE23091}" type="slidenum">
              <a:rPr lang="it-IT" smtClean="0"/>
              <a:pPr/>
              <a:t>16</a:t>
            </a:fld>
            <a:endParaRPr lang="it-IT"/>
          </a:p>
        </p:txBody>
      </p:sp>
      <p:pic>
        <p:nvPicPr>
          <p:cNvPr id="4" name="Immagine 4">
            <a:extLst>
              <a:ext uri="{FF2B5EF4-FFF2-40B4-BE49-F238E27FC236}">
                <a16:creationId xmlns:a16="http://schemas.microsoft.com/office/drawing/2014/main" id="{8094560A-99C8-0743-A34B-905CC987626A}"/>
              </a:ext>
            </a:extLst>
          </p:cNvPr>
          <p:cNvPicPr>
            <a:picLocks noChangeAspect="1"/>
          </p:cNvPicPr>
          <p:nvPr/>
        </p:nvPicPr>
        <p:blipFill rotWithShape="1">
          <a:blip r:embed="rId2"/>
          <a:srcRect l="17391" t="2773" r="2485" b="60052"/>
          <a:stretch/>
        </p:blipFill>
        <p:spPr>
          <a:xfrm>
            <a:off x="1905801" y="1145406"/>
            <a:ext cx="10138751" cy="1992430"/>
          </a:xfrm>
          <a:prstGeom prst="rect">
            <a:avLst/>
          </a:prstGeom>
        </p:spPr>
      </p:pic>
      <p:sp>
        <p:nvSpPr>
          <p:cNvPr id="5" name="Espace réservé du numéro de diapositive 2">
            <a:extLst>
              <a:ext uri="{FF2B5EF4-FFF2-40B4-BE49-F238E27FC236}">
                <a16:creationId xmlns:a16="http://schemas.microsoft.com/office/drawing/2014/main" id="{B09D457C-1D43-EC4D-956B-50E675F6EEAA}"/>
              </a:ext>
            </a:extLst>
          </p:cNvPr>
          <p:cNvSpPr txBox="1">
            <a:spLocks/>
          </p:cNvSpPr>
          <p:nvPr/>
        </p:nvSpPr>
        <p:spPr>
          <a:xfrm>
            <a:off x="7945161" y="6414643"/>
            <a:ext cx="731981"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815B12F-D02A-B845-865F-37AC5B232343}" type="slidenum">
              <a:rPr lang="it-IT" sz="1100" smtClean="0">
                <a:solidFill>
                  <a:schemeClr val="tx1">
                    <a:lumMod val="50000"/>
                    <a:lumOff val="50000"/>
                  </a:schemeClr>
                </a:solidFill>
              </a:rPr>
              <a:pPr algn="ctr"/>
              <a:t>16</a:t>
            </a:fld>
            <a:endParaRPr lang="it-IT" sz="1100" dirty="0">
              <a:solidFill>
                <a:schemeClr val="tx1">
                  <a:lumMod val="50000"/>
                  <a:lumOff val="50000"/>
                </a:schemeClr>
              </a:solidFill>
            </a:endParaRPr>
          </a:p>
        </p:txBody>
      </p:sp>
      <p:sp>
        <p:nvSpPr>
          <p:cNvPr id="8" name="Flèche vers le bas 7">
            <a:extLst>
              <a:ext uri="{FF2B5EF4-FFF2-40B4-BE49-F238E27FC236}">
                <a16:creationId xmlns:a16="http://schemas.microsoft.com/office/drawing/2014/main" id="{3235F2CD-7A47-9C44-BA3F-177E2E1BB258}"/>
              </a:ext>
            </a:extLst>
          </p:cNvPr>
          <p:cNvSpPr/>
          <p:nvPr/>
        </p:nvSpPr>
        <p:spPr>
          <a:xfrm>
            <a:off x="10231655" y="3261513"/>
            <a:ext cx="442762" cy="39463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2" descr="page11image30803584">
            <a:extLst>
              <a:ext uri="{FF2B5EF4-FFF2-40B4-BE49-F238E27FC236}">
                <a16:creationId xmlns:a16="http://schemas.microsoft.com/office/drawing/2014/main" id="{95285D89-0506-7847-9C39-6F72F2BCC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844" y="3261513"/>
            <a:ext cx="4405423" cy="319962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7526D58-E0DA-094D-A681-25985A435434}"/>
              </a:ext>
            </a:extLst>
          </p:cNvPr>
          <p:cNvSpPr/>
          <p:nvPr/>
        </p:nvSpPr>
        <p:spPr>
          <a:xfrm>
            <a:off x="2449286" y="3822581"/>
            <a:ext cx="2744783" cy="2077492"/>
          </a:xfrm>
          <a:prstGeom prst="rect">
            <a:avLst/>
          </a:prstGeom>
          <a:solidFill>
            <a:schemeClr val="accent4">
              <a:lumMod val="20000"/>
              <a:lumOff val="80000"/>
            </a:schemeClr>
          </a:solidFill>
        </p:spPr>
        <p:txBody>
          <a:bodyPr wrap="square">
            <a:spAutoFit/>
          </a:bodyPr>
          <a:lstStyle/>
          <a:p>
            <a:pPr marL="285750" indent="-285750">
              <a:buFont typeface="Arial" panose="020B0604020202020204" pitchFamily="34" charset="0"/>
              <a:buChar char="•"/>
            </a:pPr>
            <a:r>
              <a:rPr lang="en-GB" b="1" dirty="0">
                <a:solidFill>
                  <a:srgbClr val="044C9F"/>
                </a:solidFill>
              </a:rPr>
              <a:t>Several Citizen Science projects built upon ESCAPE developments.</a:t>
            </a:r>
          </a:p>
          <a:p>
            <a:pPr marL="285750" indent="-285750">
              <a:buFont typeface="Arial" panose="020B0604020202020204" pitchFamily="34" charset="0"/>
              <a:buChar char="•"/>
            </a:pPr>
            <a:r>
              <a:rPr lang="fr-FR" b="1" dirty="0">
                <a:solidFill>
                  <a:srgbClr val="002060"/>
                </a:solidFill>
              </a:rPr>
              <a:t>Full </a:t>
            </a:r>
            <a:r>
              <a:rPr lang="fr-FR" b="1" dirty="0" err="1">
                <a:solidFill>
                  <a:srgbClr val="002060"/>
                </a:solidFill>
              </a:rPr>
              <a:t>integration</a:t>
            </a:r>
            <a:r>
              <a:rPr lang="fr-FR" b="1" dirty="0">
                <a:solidFill>
                  <a:srgbClr val="002060"/>
                </a:solidFill>
              </a:rPr>
              <a:t> of ESAP </a:t>
            </a:r>
            <a:r>
              <a:rPr lang="fr-FR" b="1" dirty="0" err="1">
                <a:solidFill>
                  <a:srgbClr val="002060"/>
                </a:solidFill>
              </a:rPr>
              <a:t>with</a:t>
            </a:r>
            <a:r>
              <a:rPr lang="fr-FR" b="1" dirty="0">
                <a:solidFill>
                  <a:srgbClr val="002060"/>
                </a:solidFill>
              </a:rPr>
              <a:t> the ESCAPE </a:t>
            </a:r>
            <a:r>
              <a:rPr lang="fr-FR" b="1" dirty="0" err="1">
                <a:solidFill>
                  <a:srgbClr val="002060"/>
                </a:solidFill>
              </a:rPr>
              <a:t>Zooniverse</a:t>
            </a:r>
            <a:r>
              <a:rPr lang="fr-FR" b="1" dirty="0">
                <a:solidFill>
                  <a:srgbClr val="002060"/>
                </a:solidFill>
              </a:rPr>
              <a:t> “</a:t>
            </a:r>
            <a:r>
              <a:rPr lang="fr-FR" b="1" dirty="0" err="1">
                <a:solidFill>
                  <a:srgbClr val="002060"/>
                </a:solidFill>
              </a:rPr>
              <a:t>Panoptes</a:t>
            </a:r>
            <a:r>
              <a:rPr lang="fr-FR" b="1" dirty="0">
                <a:solidFill>
                  <a:srgbClr val="002060"/>
                </a:solidFill>
              </a:rPr>
              <a:t>” system. </a:t>
            </a:r>
          </a:p>
        </p:txBody>
      </p:sp>
      <p:pic>
        <p:nvPicPr>
          <p:cNvPr id="13" name="Picture 3" descr="page11image30812944">
            <a:extLst>
              <a:ext uri="{FF2B5EF4-FFF2-40B4-BE49-F238E27FC236}">
                <a16:creationId xmlns:a16="http://schemas.microsoft.com/office/drawing/2014/main" id="{19ED265C-302F-D24A-952A-3EF2F822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693" y="3646470"/>
            <a:ext cx="4499522" cy="3267972"/>
          </a:xfrm>
          <a:prstGeom prst="rect">
            <a:avLst/>
          </a:prstGeom>
          <a:noFill/>
          <a:extLst>
            <a:ext uri="{909E8E84-426E-40DD-AFC4-6F175D3DCCD1}">
              <a14:hiddenFill xmlns:a14="http://schemas.microsoft.com/office/drawing/2010/main">
                <a:solidFill>
                  <a:srgbClr val="FFFFFF"/>
                </a:solidFill>
              </a14:hiddenFill>
            </a:ext>
          </a:extLst>
        </p:spPr>
      </p:pic>
      <p:sp>
        <p:nvSpPr>
          <p:cNvPr id="14" name="Espace réservé du pied de page 2">
            <a:extLst>
              <a:ext uri="{FF2B5EF4-FFF2-40B4-BE49-F238E27FC236}">
                <a16:creationId xmlns:a16="http://schemas.microsoft.com/office/drawing/2014/main" id="{9D3E347C-A8B9-EE4A-A129-8E17AF77BD76}"/>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15" name="Title 3">
            <a:extLst>
              <a:ext uri="{FF2B5EF4-FFF2-40B4-BE49-F238E27FC236}">
                <a16:creationId xmlns:a16="http://schemas.microsoft.com/office/drawing/2014/main" id="{8BDF01A0-8556-914E-AD3E-33C048024581}"/>
              </a:ext>
            </a:extLst>
          </p:cNvPr>
          <p:cNvSpPr txBox="1">
            <a:spLocks/>
          </p:cNvSpPr>
          <p:nvPr/>
        </p:nvSpPr>
        <p:spPr>
          <a:xfrm>
            <a:off x="1905801" y="248816"/>
            <a:ext cx="10069029" cy="994833"/>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latin typeface="+mn-lt"/>
              </a:rPr>
              <a:t>Work programme and key results: Citizen Science</a:t>
            </a:r>
          </a:p>
        </p:txBody>
      </p:sp>
    </p:spTree>
    <p:extLst>
      <p:ext uri="{BB962C8B-B14F-4D97-AF65-F5344CB8AC3E}">
        <p14:creationId xmlns:p14="http://schemas.microsoft.com/office/powerpoint/2010/main" val="4117000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889C2F3-9066-1C40-A380-0B9D4B89D457}"/>
              </a:ext>
            </a:extLst>
          </p:cNvPr>
          <p:cNvSpPr>
            <a:spLocks noGrp="1"/>
          </p:cNvSpPr>
          <p:nvPr>
            <p:ph type="sldNum" sz="quarter" idx="12"/>
          </p:nvPr>
        </p:nvSpPr>
        <p:spPr/>
        <p:txBody>
          <a:bodyPr/>
          <a:lstStyle/>
          <a:p>
            <a:fld id="{345175DA-277F-B548-B500-1BF71FE23091}" type="slidenum">
              <a:rPr lang="it-IT" smtClean="0"/>
              <a:pPr/>
              <a:t>17</a:t>
            </a:fld>
            <a:endParaRPr lang="it-IT"/>
          </a:p>
        </p:txBody>
      </p:sp>
      <p:pic>
        <p:nvPicPr>
          <p:cNvPr id="4" name="Immagine 4">
            <a:extLst>
              <a:ext uri="{FF2B5EF4-FFF2-40B4-BE49-F238E27FC236}">
                <a16:creationId xmlns:a16="http://schemas.microsoft.com/office/drawing/2014/main" id="{8097317E-446A-D541-9830-D02AC6B07218}"/>
              </a:ext>
            </a:extLst>
          </p:cNvPr>
          <p:cNvPicPr>
            <a:picLocks noChangeAspect="1"/>
          </p:cNvPicPr>
          <p:nvPr/>
        </p:nvPicPr>
        <p:blipFill rotWithShape="1">
          <a:blip r:embed="rId2"/>
          <a:srcRect l="17391" t="2773" r="2485" b="60052"/>
          <a:stretch/>
        </p:blipFill>
        <p:spPr>
          <a:xfrm>
            <a:off x="1905801" y="1145406"/>
            <a:ext cx="10138751" cy="1992430"/>
          </a:xfrm>
          <a:prstGeom prst="rect">
            <a:avLst/>
          </a:prstGeom>
        </p:spPr>
      </p:pic>
      <p:sp>
        <p:nvSpPr>
          <p:cNvPr id="5" name="Flèche vers le bas 4">
            <a:extLst>
              <a:ext uri="{FF2B5EF4-FFF2-40B4-BE49-F238E27FC236}">
                <a16:creationId xmlns:a16="http://schemas.microsoft.com/office/drawing/2014/main" id="{B7E59B40-B200-2740-AB73-337F5733FA16}"/>
              </a:ext>
            </a:extLst>
          </p:cNvPr>
          <p:cNvSpPr/>
          <p:nvPr/>
        </p:nvSpPr>
        <p:spPr>
          <a:xfrm>
            <a:off x="3253339" y="3354350"/>
            <a:ext cx="442762" cy="39463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1" descr="page7image30803584">
            <a:extLst>
              <a:ext uri="{FF2B5EF4-FFF2-40B4-BE49-F238E27FC236}">
                <a16:creationId xmlns:a16="http://schemas.microsoft.com/office/drawing/2014/main" id="{EB3CCE82-41CA-5049-8FF2-74B7959F0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347" y="3624553"/>
            <a:ext cx="2691414" cy="2658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ge7image30806496">
            <a:extLst>
              <a:ext uri="{FF2B5EF4-FFF2-40B4-BE49-F238E27FC236}">
                <a16:creationId xmlns:a16="http://schemas.microsoft.com/office/drawing/2014/main" id="{7651BE81-AA75-F643-955B-2A4EA2C0B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565" y="3912072"/>
            <a:ext cx="3084519" cy="16700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9D9B8CE-BCF7-2D4C-B633-7C17C92CC7AF}"/>
              </a:ext>
            </a:extLst>
          </p:cNvPr>
          <p:cNvSpPr/>
          <p:nvPr/>
        </p:nvSpPr>
        <p:spPr>
          <a:xfrm>
            <a:off x="5019643" y="3210683"/>
            <a:ext cx="3911065" cy="1477328"/>
          </a:xfrm>
          <a:prstGeom prst="rect">
            <a:avLst/>
          </a:prstGeom>
          <a:solidFill>
            <a:schemeClr val="accent4">
              <a:lumMod val="20000"/>
              <a:lumOff val="80000"/>
            </a:schemeClr>
          </a:solidFill>
        </p:spPr>
        <p:txBody>
          <a:bodyPr wrap="square">
            <a:spAutoFit/>
          </a:bodyPr>
          <a:lstStyle/>
          <a:p>
            <a:r>
              <a:rPr lang="fr-FR" b="1" dirty="0" err="1">
                <a:solidFill>
                  <a:srgbClr val="002060"/>
                </a:solidFill>
                <a:latin typeface="Calibri" panose="020F0502020204030204" pitchFamily="34" charset="0"/>
              </a:rPr>
              <a:t>Enables</a:t>
            </a:r>
            <a:r>
              <a:rPr lang="fr-FR" b="1" dirty="0">
                <a:solidFill>
                  <a:srgbClr val="002060"/>
                </a:solidFill>
                <a:latin typeface="Calibri" panose="020F0502020204030204" pitchFamily="34" charset="0"/>
              </a:rPr>
              <a:t> a </a:t>
            </a:r>
            <a:r>
              <a:rPr lang="fr-FR" b="1" i="1" dirty="0">
                <a:solidFill>
                  <a:srgbClr val="002060"/>
                </a:solidFill>
                <a:latin typeface="Calibri" panose="020F0502020204030204" pitchFamily="34" charset="0"/>
              </a:rPr>
              <a:t>Virtual </a:t>
            </a:r>
            <a:r>
              <a:rPr lang="fr-FR" b="1" i="1" dirty="0" err="1">
                <a:solidFill>
                  <a:srgbClr val="002060"/>
                </a:solidFill>
                <a:latin typeface="Calibri" panose="020F0502020204030204" pitchFamily="34" charset="0"/>
              </a:rPr>
              <a:t>Research</a:t>
            </a:r>
            <a:r>
              <a:rPr lang="fr-FR" b="1" i="1" dirty="0">
                <a:solidFill>
                  <a:srgbClr val="002060"/>
                </a:solidFill>
                <a:latin typeface="Calibri" panose="020F0502020204030204" pitchFamily="34" charset="0"/>
              </a:rPr>
              <a:t> </a:t>
            </a:r>
            <a:r>
              <a:rPr lang="fr-FR" b="1" i="1" dirty="0" err="1">
                <a:solidFill>
                  <a:srgbClr val="002060"/>
                </a:solidFill>
                <a:latin typeface="Calibri" panose="020F0502020204030204" pitchFamily="34" charset="0"/>
              </a:rPr>
              <a:t>Environment</a:t>
            </a:r>
            <a:r>
              <a:rPr lang="fr-FR" b="1" i="1" dirty="0">
                <a:solidFill>
                  <a:srgbClr val="002060"/>
                </a:solidFill>
                <a:latin typeface="Calibri" panose="020F0502020204030204" pitchFamily="34" charset="0"/>
              </a:rPr>
              <a:t> </a:t>
            </a:r>
            <a:r>
              <a:rPr lang="fr-FR" b="1" dirty="0">
                <a:solidFill>
                  <a:srgbClr val="002060"/>
                </a:solidFill>
                <a:latin typeface="Calibri" panose="020F0502020204030204" pitchFamily="34" charset="0"/>
              </a:rPr>
              <a:t>of </a:t>
            </a:r>
            <a:r>
              <a:rPr lang="fr-FR" b="1" dirty="0" err="1">
                <a:solidFill>
                  <a:srgbClr val="002060"/>
                </a:solidFill>
                <a:latin typeface="Calibri" panose="020F0502020204030204" pitchFamily="34" charset="0"/>
              </a:rPr>
              <a:t>interoperable</a:t>
            </a:r>
            <a:r>
              <a:rPr lang="fr-FR" b="1" dirty="0">
                <a:solidFill>
                  <a:srgbClr val="002060"/>
                </a:solidFill>
                <a:latin typeface="Calibri" panose="020F0502020204030204" pitchFamily="34" charset="0"/>
              </a:rPr>
              <a:t> </a:t>
            </a:r>
            <a:r>
              <a:rPr lang="fr-FR" b="1" dirty="0" err="1">
                <a:solidFill>
                  <a:srgbClr val="002060"/>
                </a:solidFill>
                <a:latin typeface="Calibri" panose="020F0502020204030204" pitchFamily="34" charset="0"/>
              </a:rPr>
              <a:t>tools</a:t>
            </a:r>
            <a:r>
              <a:rPr lang="fr-FR" b="1" dirty="0">
                <a:solidFill>
                  <a:srgbClr val="002060"/>
                </a:solidFill>
                <a:latin typeface="Calibri" panose="020F0502020204030204" pitchFamily="34" charset="0"/>
              </a:rPr>
              <a:t> and services </a:t>
            </a:r>
            <a:r>
              <a:rPr lang="fr-FR" b="1" dirty="0" err="1">
                <a:solidFill>
                  <a:srgbClr val="002060"/>
                </a:solidFill>
                <a:latin typeface="Calibri" panose="020F0502020204030204" pitchFamily="34" charset="0"/>
              </a:rPr>
              <a:t>based</a:t>
            </a:r>
            <a:r>
              <a:rPr lang="fr-FR" b="1" dirty="0">
                <a:solidFill>
                  <a:srgbClr val="002060"/>
                </a:solidFill>
                <a:latin typeface="Calibri" panose="020F0502020204030204" pitchFamily="34" charset="0"/>
              </a:rPr>
              <a:t> on IVOA standards, </a:t>
            </a:r>
            <a:r>
              <a:rPr lang="fr-FR" b="1" dirty="0" err="1">
                <a:solidFill>
                  <a:srgbClr val="002060"/>
                </a:solidFill>
                <a:latin typeface="Calibri" panose="020F0502020204030204" pitchFamily="34" charset="0"/>
              </a:rPr>
              <a:t>including</a:t>
            </a:r>
            <a:r>
              <a:rPr lang="fr-FR" b="1" dirty="0">
                <a:solidFill>
                  <a:srgbClr val="002060"/>
                </a:solidFill>
                <a:latin typeface="Calibri" panose="020F0502020204030204" pitchFamily="34" charset="0"/>
              </a:rPr>
              <a:t> ESO Science Archive and ESO Science Portal</a:t>
            </a:r>
            <a:endParaRPr lang="fr-FR" dirty="0">
              <a:solidFill>
                <a:srgbClr val="002060"/>
              </a:solidFill>
              <a:effectLst/>
            </a:endParaRPr>
          </a:p>
        </p:txBody>
      </p:sp>
      <p:sp>
        <p:nvSpPr>
          <p:cNvPr id="10" name="Espace réservé du pied de page 2">
            <a:extLst>
              <a:ext uri="{FF2B5EF4-FFF2-40B4-BE49-F238E27FC236}">
                <a16:creationId xmlns:a16="http://schemas.microsoft.com/office/drawing/2014/main" id="{D5109ED2-7629-ED46-90C0-C605F68EE025}"/>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11" name="Espace réservé de la date 1">
            <a:extLst>
              <a:ext uri="{FF2B5EF4-FFF2-40B4-BE49-F238E27FC236}">
                <a16:creationId xmlns:a16="http://schemas.microsoft.com/office/drawing/2014/main" id="{160483C6-AA39-834D-ACA0-EE123014854B}"/>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08</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/05/2023</a:t>
            </a:r>
          </a:p>
        </p:txBody>
      </p:sp>
      <p:sp>
        <p:nvSpPr>
          <p:cNvPr id="14" name="Title 3">
            <a:extLst>
              <a:ext uri="{FF2B5EF4-FFF2-40B4-BE49-F238E27FC236}">
                <a16:creationId xmlns:a16="http://schemas.microsoft.com/office/drawing/2014/main" id="{1A7E6B73-5AAF-1A49-BCA4-B8D0CFB9F147}"/>
              </a:ext>
            </a:extLst>
          </p:cNvPr>
          <p:cNvSpPr txBox="1">
            <a:spLocks/>
          </p:cNvSpPr>
          <p:nvPr/>
        </p:nvSpPr>
        <p:spPr>
          <a:xfrm>
            <a:off x="1905801" y="248816"/>
            <a:ext cx="10069029" cy="994833"/>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latin typeface="+mn-lt"/>
              </a:rPr>
              <a:t>Work programme and key results: VO</a:t>
            </a:r>
          </a:p>
        </p:txBody>
      </p:sp>
    </p:spTree>
    <p:extLst>
      <p:ext uri="{BB962C8B-B14F-4D97-AF65-F5344CB8AC3E}">
        <p14:creationId xmlns:p14="http://schemas.microsoft.com/office/powerpoint/2010/main" val="1276898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AF7B5F7B-E596-9A48-9F42-C2102D86D885}"/>
              </a:ext>
            </a:extLst>
          </p:cNvPr>
          <p:cNvPicPr>
            <a:picLocks noChangeAspect="1"/>
          </p:cNvPicPr>
          <p:nvPr/>
        </p:nvPicPr>
        <p:blipFill>
          <a:blip r:embed="rId3"/>
          <a:stretch>
            <a:fillRect/>
          </a:stretch>
        </p:blipFill>
        <p:spPr>
          <a:xfrm>
            <a:off x="5815804" y="1487468"/>
            <a:ext cx="3226880" cy="4557008"/>
          </a:xfrm>
          <a:prstGeom prst="rect">
            <a:avLst/>
          </a:prstGeom>
          <a:ln>
            <a:solidFill>
              <a:schemeClr val="accent1"/>
            </a:solidFill>
          </a:ln>
        </p:spPr>
      </p:pic>
      <p:sp>
        <p:nvSpPr>
          <p:cNvPr id="3" name="Espace réservé du numéro de diapositive 2">
            <a:extLst>
              <a:ext uri="{FF2B5EF4-FFF2-40B4-BE49-F238E27FC236}">
                <a16:creationId xmlns:a16="http://schemas.microsoft.com/office/drawing/2014/main" id="{9F52F05A-827E-694D-A219-CFF2C16E8C44}"/>
              </a:ext>
            </a:extLst>
          </p:cNvPr>
          <p:cNvSpPr>
            <a:spLocks noGrp="1"/>
          </p:cNvSpPr>
          <p:nvPr>
            <p:ph type="sldNum" sz="quarter" idx="12"/>
          </p:nvPr>
        </p:nvSpPr>
        <p:spPr/>
        <p:txBody>
          <a:bodyPr/>
          <a:lstStyle/>
          <a:p>
            <a:fld id="{345175DA-277F-B548-B500-1BF71FE23091}" type="slidenum">
              <a:rPr lang="it-IT" smtClean="0"/>
              <a:pPr/>
              <a:t>18</a:t>
            </a:fld>
            <a:endParaRPr lang="it-IT"/>
          </a:p>
        </p:txBody>
      </p:sp>
      <p:sp>
        <p:nvSpPr>
          <p:cNvPr id="7" name="Espace réservé du pied de page 2">
            <a:extLst>
              <a:ext uri="{FF2B5EF4-FFF2-40B4-BE49-F238E27FC236}">
                <a16:creationId xmlns:a16="http://schemas.microsoft.com/office/drawing/2014/main" id="{D64A2781-B3AF-3E40-892E-D83B4C729443}"/>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pic>
        <p:nvPicPr>
          <p:cNvPr id="9" name="Picture 15">
            <a:extLst>
              <a:ext uri="{FF2B5EF4-FFF2-40B4-BE49-F238E27FC236}">
                <a16:creationId xmlns:a16="http://schemas.microsoft.com/office/drawing/2014/main" id="{8323CC05-AED0-9348-8088-2275609A1DEF}"/>
              </a:ext>
            </a:extLst>
          </p:cNvPr>
          <p:cNvPicPr>
            <a:picLocks noChangeAspect="1"/>
          </p:cNvPicPr>
          <p:nvPr/>
        </p:nvPicPr>
        <p:blipFill>
          <a:blip r:embed="rId4"/>
          <a:stretch>
            <a:fillRect/>
          </a:stretch>
        </p:blipFill>
        <p:spPr>
          <a:xfrm>
            <a:off x="2896748" y="1714614"/>
            <a:ext cx="2632763" cy="3673049"/>
          </a:xfrm>
          <a:prstGeom prst="rect">
            <a:avLst/>
          </a:prstGeom>
          <a:effectLst>
            <a:outerShdw blurRad="50800" dist="38100" dir="2700000" algn="tl" rotWithShape="0">
              <a:prstClr val="black">
                <a:alpha val="40000"/>
              </a:prstClr>
            </a:outerShdw>
          </a:effectLst>
        </p:spPr>
      </p:pic>
      <p:pic>
        <p:nvPicPr>
          <p:cNvPr id="10" name="Picture 7" descr="C:\_D\ENVRI-FAIR\Outreach\InfoGraphics\ESFRI Thematic cluster view on EOSC .png">
            <a:extLst>
              <a:ext uri="{FF2B5EF4-FFF2-40B4-BE49-F238E27FC236}">
                <a16:creationId xmlns:a16="http://schemas.microsoft.com/office/drawing/2014/main" id="{5E83D789-ABBA-7949-96E9-979ED019F8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t="68739" r="80909" b="4130"/>
          <a:stretch>
            <a:fillRect/>
          </a:stretch>
        </p:blipFill>
        <p:spPr bwMode="auto">
          <a:xfrm>
            <a:off x="9418318" y="515558"/>
            <a:ext cx="2407951" cy="2308074"/>
          </a:xfrm>
          <a:custGeom>
            <a:avLst/>
            <a:gdLst>
              <a:gd name="connsiteX0" fmla="*/ 760597 w 1521194"/>
              <a:gd name="connsiteY0" fmla="*/ 0 h 1458098"/>
              <a:gd name="connsiteX1" fmla="*/ 1521194 w 1521194"/>
              <a:gd name="connsiteY1" fmla="*/ 729049 h 1458098"/>
              <a:gd name="connsiteX2" fmla="*/ 760597 w 1521194"/>
              <a:gd name="connsiteY2" fmla="*/ 1458098 h 1458098"/>
              <a:gd name="connsiteX3" fmla="*/ 0 w 1521194"/>
              <a:gd name="connsiteY3" fmla="*/ 729049 h 1458098"/>
              <a:gd name="connsiteX4" fmla="*/ 760597 w 1521194"/>
              <a:gd name="connsiteY4" fmla="*/ 0 h 145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194" h="1458098">
                <a:moveTo>
                  <a:pt x="760597" y="0"/>
                </a:moveTo>
                <a:cubicBezTo>
                  <a:pt x="1180663" y="0"/>
                  <a:pt x="1521194" y="326406"/>
                  <a:pt x="1521194" y="729049"/>
                </a:cubicBezTo>
                <a:cubicBezTo>
                  <a:pt x="1521194" y="1131692"/>
                  <a:pt x="1180663" y="1458098"/>
                  <a:pt x="760597" y="1458098"/>
                </a:cubicBezTo>
                <a:cubicBezTo>
                  <a:pt x="340531" y="1458098"/>
                  <a:pt x="0" y="1131692"/>
                  <a:pt x="0" y="729049"/>
                </a:cubicBezTo>
                <a:cubicBezTo>
                  <a:pt x="0" y="326406"/>
                  <a:pt x="340531" y="0"/>
                  <a:pt x="760597"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2CA7E080-C279-B148-9615-F0E97AA813AA}"/>
              </a:ext>
            </a:extLst>
          </p:cNvPr>
          <p:cNvPicPr>
            <a:picLocks noChangeAspect="1"/>
          </p:cNvPicPr>
          <p:nvPr/>
        </p:nvPicPr>
        <p:blipFill>
          <a:blip r:embed="rId6"/>
          <a:stretch>
            <a:fillRect/>
          </a:stretch>
        </p:blipFill>
        <p:spPr>
          <a:xfrm>
            <a:off x="154978" y="1509218"/>
            <a:ext cx="2306034" cy="3281903"/>
          </a:xfrm>
          <a:prstGeom prst="rect">
            <a:avLst/>
          </a:prstGeom>
          <a:ln>
            <a:solidFill>
              <a:srgbClr val="0070C0"/>
            </a:solidFill>
          </a:ln>
        </p:spPr>
      </p:pic>
      <p:sp>
        <p:nvSpPr>
          <p:cNvPr id="12" name="Rectangle 11">
            <a:extLst>
              <a:ext uri="{FF2B5EF4-FFF2-40B4-BE49-F238E27FC236}">
                <a16:creationId xmlns:a16="http://schemas.microsoft.com/office/drawing/2014/main" id="{0DBB9428-047D-4147-B618-667D3F9B0124}"/>
              </a:ext>
            </a:extLst>
          </p:cNvPr>
          <p:cNvSpPr/>
          <p:nvPr/>
        </p:nvSpPr>
        <p:spPr>
          <a:xfrm>
            <a:off x="6264181" y="5758449"/>
            <a:ext cx="282295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hlinkClick r:id="rId7"/>
              </a:rPr>
              <a:t>https://zenodo.org/record/4889503</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2436357A-07DC-A044-8E75-10A5D5263446}"/>
              </a:ext>
            </a:extLst>
          </p:cNvPr>
          <p:cNvSpPr/>
          <p:nvPr/>
        </p:nvSpPr>
        <p:spPr>
          <a:xfrm>
            <a:off x="2234624" y="5517748"/>
            <a:ext cx="352359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75000"/>
                  </a:srgbClr>
                </a:solidFill>
                <a:effectLst/>
                <a:uLnTx/>
                <a:uFillTx/>
                <a:latin typeface="Calibri"/>
                <a:ea typeface="+mn-ea"/>
                <a:cs typeface="+mn-cs"/>
                <a:hlinkClick r:id="rId8"/>
              </a:rPr>
              <a:t>https://zenodo.org/record/3675081 - .X2R2PJNLhTY</a:t>
            </a:r>
            <a:endParaRPr kumimoji="0" lang="en-GB" sz="1200" b="1" i="0" u="none" strike="noStrike" kern="1200" cap="none" spc="0" normalizeH="0" baseline="0" noProof="0" dirty="0">
              <a:ln>
                <a:noFill/>
              </a:ln>
              <a:solidFill>
                <a:srgbClr val="4472C4">
                  <a:lumMod val="75000"/>
                </a:srgbClr>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EC96F6C9-5160-5342-B1D8-9D140F1E5AD8}"/>
              </a:ext>
            </a:extLst>
          </p:cNvPr>
          <p:cNvSpPr/>
          <p:nvPr/>
        </p:nvSpPr>
        <p:spPr>
          <a:xfrm>
            <a:off x="296143" y="4902016"/>
            <a:ext cx="183496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mn-ea"/>
                <a:cs typeface="+mn-cs"/>
                <a:hlinkClick r:id="rId9"/>
              </a:rPr>
              <a:t>https://www.projectescape.eu/sites/default/files/Escape_position_statement_web.pdf</a:t>
            </a: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a:hlinkClick r:id="rId10"/>
            <a:extLst>
              <a:ext uri="{FF2B5EF4-FFF2-40B4-BE49-F238E27FC236}">
                <a16:creationId xmlns:a16="http://schemas.microsoft.com/office/drawing/2014/main" id="{8A977EB0-143E-F241-89F4-96D3E3CCAC46}"/>
              </a:ext>
            </a:extLst>
          </p:cNvPr>
          <p:cNvSpPr/>
          <p:nvPr/>
        </p:nvSpPr>
        <p:spPr>
          <a:xfrm>
            <a:off x="9169030" y="5579124"/>
            <a:ext cx="287764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strike="noStrike" kern="1200" cap="none" spc="0" normalizeH="0" baseline="0" noProof="0" dirty="0">
                <a:ln>
                  <a:noFill/>
                </a:ln>
                <a:solidFill>
                  <a:srgbClr val="002060"/>
                </a:solidFill>
                <a:effectLst/>
                <a:uLnTx/>
                <a:uFillTx/>
                <a:latin typeface="Calibri"/>
                <a:ea typeface="+mn-ea"/>
                <a:cs typeface="+mn-cs"/>
                <a:hlinkClick r:id="rId10"/>
              </a:rPr>
              <a:t>https://indico.in2p3.fr/</a:t>
            </a:r>
            <a:r>
              <a:rPr kumimoji="0" lang="fr-FR" sz="1400" b="0" i="0" strike="noStrike" kern="1200" cap="none" spc="0" normalizeH="0" baseline="0" noProof="0" dirty="0" err="1">
                <a:ln>
                  <a:noFill/>
                </a:ln>
                <a:solidFill>
                  <a:srgbClr val="002060"/>
                </a:solidFill>
                <a:effectLst/>
                <a:uLnTx/>
                <a:uFillTx/>
                <a:latin typeface="Calibri"/>
                <a:ea typeface="+mn-ea"/>
                <a:cs typeface="+mn-cs"/>
                <a:hlinkClick r:id="rId10"/>
              </a:rPr>
              <a:t>event</a:t>
            </a:r>
            <a:r>
              <a:rPr kumimoji="0" lang="fr-FR" sz="1400" b="0" i="0" strike="noStrike" kern="1200" cap="none" spc="0" normalizeH="0" baseline="0" noProof="0" dirty="0">
                <a:ln>
                  <a:noFill/>
                </a:ln>
                <a:solidFill>
                  <a:srgbClr val="002060"/>
                </a:solidFill>
                <a:effectLst/>
                <a:uLnTx/>
                <a:uFillTx/>
                <a:latin typeface="Calibri"/>
                <a:ea typeface="+mn-ea"/>
                <a:cs typeface="+mn-cs"/>
                <a:hlinkClick r:id="rId10"/>
              </a:rPr>
              <a:t>/24327/</a:t>
            </a:r>
            <a:endParaRPr kumimoji="0" lang="fr-FR" sz="1400" b="0" i="0" strike="noStrike" kern="1200" cap="none" spc="0" normalizeH="0" baseline="0" noProof="0" dirty="0">
              <a:ln>
                <a:noFill/>
              </a:ln>
              <a:solidFill>
                <a:srgbClr val="002060"/>
              </a:solidFill>
              <a:effectLst/>
              <a:uLnTx/>
              <a:uFillTx/>
              <a:latin typeface="Calibri"/>
              <a:ea typeface="+mn-ea"/>
              <a:cs typeface="+mn-cs"/>
            </a:endParaRPr>
          </a:p>
        </p:txBody>
      </p:sp>
      <p:pic>
        <p:nvPicPr>
          <p:cNvPr id="19" name="Image 18">
            <a:extLst>
              <a:ext uri="{FF2B5EF4-FFF2-40B4-BE49-F238E27FC236}">
                <a16:creationId xmlns:a16="http://schemas.microsoft.com/office/drawing/2014/main" id="{CFD75874-C17C-E24C-A3D4-9404896B5762}"/>
              </a:ext>
            </a:extLst>
          </p:cNvPr>
          <p:cNvPicPr>
            <a:picLocks noChangeAspect="1"/>
          </p:cNvPicPr>
          <p:nvPr/>
        </p:nvPicPr>
        <p:blipFill>
          <a:blip r:embed="rId11"/>
          <a:stretch>
            <a:fillRect/>
          </a:stretch>
        </p:blipFill>
        <p:spPr>
          <a:xfrm>
            <a:off x="8884303" y="4054360"/>
            <a:ext cx="3317600" cy="1398420"/>
          </a:xfrm>
          <a:prstGeom prst="rect">
            <a:avLst/>
          </a:prstGeom>
        </p:spPr>
      </p:pic>
      <p:sp>
        <p:nvSpPr>
          <p:cNvPr id="17" name="Espace réservé de la date 1">
            <a:extLst>
              <a:ext uri="{FF2B5EF4-FFF2-40B4-BE49-F238E27FC236}">
                <a16:creationId xmlns:a16="http://schemas.microsoft.com/office/drawing/2014/main" id="{15516933-42BE-6A46-8B69-DD017FB2816E}"/>
              </a:ext>
            </a:extLst>
          </p:cNvPr>
          <p:cNvSpPr>
            <a:spLocks noGrp="1"/>
          </p:cNvSpPr>
          <p:nvPr>
            <p:ph type="dt" sz="half" idx="10"/>
          </p:nvPr>
        </p:nvSpPr>
        <p:spPr>
          <a:xfrm>
            <a:off x="10785287" y="6392392"/>
            <a:ext cx="1127053" cy="337898"/>
          </a:xfrm>
        </p:spPr>
        <p:txBody>
          <a:bodyPr/>
          <a:lstStyle/>
          <a:p>
            <a:r>
              <a:rPr lang="it-IT" dirty="0"/>
              <a:t>25/10/2022</a:t>
            </a:r>
          </a:p>
        </p:txBody>
      </p:sp>
      <p:sp>
        <p:nvSpPr>
          <p:cNvPr id="20" name="Title 1">
            <a:extLst>
              <a:ext uri="{FF2B5EF4-FFF2-40B4-BE49-F238E27FC236}">
                <a16:creationId xmlns:a16="http://schemas.microsoft.com/office/drawing/2014/main" id="{2D8157C4-B0A5-6947-8D96-FFECDFE0E15D}"/>
              </a:ext>
            </a:extLst>
          </p:cNvPr>
          <p:cNvSpPr>
            <a:spLocks noGrp="1"/>
          </p:cNvSpPr>
          <p:nvPr>
            <p:ph type="title"/>
          </p:nvPr>
        </p:nvSpPr>
        <p:spPr>
          <a:xfrm>
            <a:off x="2085449" y="-3937"/>
            <a:ext cx="9412288" cy="879202"/>
          </a:xfrm>
        </p:spPr>
        <p:txBody>
          <a:bodyPr>
            <a:normAutofit/>
          </a:bodyPr>
          <a:lstStyle/>
          <a:p>
            <a:r>
              <a:rPr lang="en-GB" b="1" dirty="0">
                <a:latin typeface="+mn-lt"/>
              </a:rPr>
              <a:t>Broader synergies with other research clusters</a:t>
            </a:r>
          </a:p>
        </p:txBody>
      </p:sp>
      <p:sp>
        <p:nvSpPr>
          <p:cNvPr id="22" name="ZoneTexte 21">
            <a:extLst>
              <a:ext uri="{FF2B5EF4-FFF2-40B4-BE49-F238E27FC236}">
                <a16:creationId xmlns:a16="http://schemas.microsoft.com/office/drawing/2014/main" id="{EBC9F139-E70D-D14F-A182-361EDE15DDC8}"/>
              </a:ext>
            </a:extLst>
          </p:cNvPr>
          <p:cNvSpPr txBox="1"/>
          <p:nvPr/>
        </p:nvSpPr>
        <p:spPr>
          <a:xfrm>
            <a:off x="9366793" y="2667749"/>
            <a:ext cx="2825207" cy="1323439"/>
          </a:xfrm>
          <a:prstGeom prst="rect">
            <a:avLst/>
          </a:prstGeom>
          <a:noFill/>
        </p:spPr>
        <p:txBody>
          <a:bodyPr wrap="square" rtlCol="0">
            <a:spAutoFit/>
          </a:bodyPr>
          <a:lstStyle/>
          <a:p>
            <a:pPr algn="r" defTabSz="914377"/>
            <a:r>
              <a:rPr lang="en-GB" sz="1400" b="1" i="1" dirty="0">
                <a:solidFill>
                  <a:srgbClr val="C00000"/>
                </a:solidFill>
                <a:latin typeface="Calibri"/>
              </a:rPr>
              <a:t>Five thematic </a:t>
            </a:r>
          </a:p>
          <a:p>
            <a:pPr algn="r" defTabSz="914377"/>
            <a:r>
              <a:rPr lang="en-GB" sz="1400" b="1" i="1" dirty="0">
                <a:solidFill>
                  <a:srgbClr val="C00000"/>
                </a:solidFill>
                <a:latin typeface="Calibri"/>
              </a:rPr>
              <a:t>Science Clusters </a:t>
            </a:r>
          </a:p>
          <a:p>
            <a:pPr algn="r" defTabSz="914377"/>
            <a:r>
              <a:rPr lang="en-GB" sz="1400" b="1" i="1" dirty="0">
                <a:solidFill>
                  <a:srgbClr val="C00000"/>
                </a:solidFill>
                <a:latin typeface="Calibri"/>
              </a:rPr>
              <a:t>created under </a:t>
            </a:r>
          </a:p>
          <a:p>
            <a:pPr algn="r" defTabSz="914377"/>
            <a:r>
              <a:rPr lang="en-GB" sz="1400" b="1" i="1" dirty="0">
                <a:solidFill>
                  <a:srgbClr val="C00000"/>
                </a:solidFill>
                <a:latin typeface="Calibri"/>
              </a:rPr>
              <a:t>INFRAEOSC-04-2018 </a:t>
            </a:r>
            <a:endParaRPr lang="en-GB" sz="1200" b="1" i="1" dirty="0">
              <a:solidFill>
                <a:srgbClr val="C00000"/>
              </a:solidFill>
              <a:latin typeface="Calibri"/>
            </a:endParaRPr>
          </a:p>
          <a:p>
            <a:pPr algn="r" defTabSz="914377"/>
            <a:r>
              <a:rPr lang="en-GB" sz="1200" b="1" i="1" dirty="0">
                <a:solidFill>
                  <a:srgbClr val="C00000"/>
                </a:solidFill>
                <a:latin typeface="Calibri"/>
              </a:rPr>
              <a:t>(80% of ESFRI RIs)</a:t>
            </a:r>
            <a:endParaRPr lang="en-GB" sz="1100" b="1" i="1" dirty="0">
              <a:solidFill>
                <a:srgbClr val="C00000"/>
              </a:solidFill>
              <a:latin typeface="Calibri"/>
            </a:endParaRPr>
          </a:p>
          <a:p>
            <a:pPr algn="r" defTabSz="914377"/>
            <a:endParaRPr lang="en-GB" sz="1200" b="1" i="1" dirty="0">
              <a:solidFill>
                <a:srgbClr val="C00000"/>
              </a:solidFill>
              <a:latin typeface="Calibri"/>
            </a:endParaRPr>
          </a:p>
        </p:txBody>
      </p:sp>
    </p:spTree>
    <p:extLst>
      <p:ext uri="{BB962C8B-B14F-4D97-AF65-F5344CB8AC3E}">
        <p14:creationId xmlns:p14="http://schemas.microsoft.com/office/powerpoint/2010/main" val="852934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F52F05A-827E-694D-A219-CFF2C16E8C44}"/>
              </a:ext>
            </a:extLst>
          </p:cNvPr>
          <p:cNvSpPr>
            <a:spLocks noGrp="1"/>
          </p:cNvSpPr>
          <p:nvPr>
            <p:ph type="sldNum" sz="quarter" idx="12"/>
          </p:nvPr>
        </p:nvSpPr>
        <p:spPr/>
        <p:txBody>
          <a:bodyPr/>
          <a:lstStyle/>
          <a:p>
            <a:fld id="{345175DA-277F-B548-B500-1BF71FE23091}" type="slidenum">
              <a:rPr lang="it-IT" smtClean="0"/>
              <a:pPr/>
              <a:t>19</a:t>
            </a:fld>
            <a:endParaRPr lang="it-IT"/>
          </a:p>
        </p:txBody>
      </p:sp>
      <p:sp>
        <p:nvSpPr>
          <p:cNvPr id="6" name="Titolo 4">
            <a:extLst>
              <a:ext uri="{FF2B5EF4-FFF2-40B4-BE49-F238E27FC236}">
                <a16:creationId xmlns:a16="http://schemas.microsoft.com/office/drawing/2014/main" id="{E6E69697-1400-E64E-A45D-3496D56AF7A0}"/>
              </a:ext>
            </a:extLst>
          </p:cNvPr>
          <p:cNvSpPr>
            <a:spLocks noGrp="1"/>
          </p:cNvSpPr>
          <p:nvPr>
            <p:ph type="title"/>
          </p:nvPr>
        </p:nvSpPr>
        <p:spPr>
          <a:xfrm>
            <a:off x="1843311" y="127710"/>
            <a:ext cx="10069029" cy="753245"/>
          </a:xfrm>
        </p:spPr>
        <p:txBody>
          <a:bodyPr/>
          <a:lstStyle/>
          <a:p>
            <a:r>
              <a:rPr lang="en-US" b="1" dirty="0"/>
              <a:t>Science Clusters</a:t>
            </a:r>
            <a:endParaRPr lang="it-IT" b="1" dirty="0"/>
          </a:p>
        </p:txBody>
      </p:sp>
      <p:sp>
        <p:nvSpPr>
          <p:cNvPr id="7" name="Espace réservé du pied de page 2">
            <a:extLst>
              <a:ext uri="{FF2B5EF4-FFF2-40B4-BE49-F238E27FC236}">
                <a16:creationId xmlns:a16="http://schemas.microsoft.com/office/drawing/2014/main" id="{23CC6443-0043-1446-A4F7-9BACCCB4516E}"/>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9" name="Espace réservé de la date 1">
            <a:extLst>
              <a:ext uri="{FF2B5EF4-FFF2-40B4-BE49-F238E27FC236}">
                <a16:creationId xmlns:a16="http://schemas.microsoft.com/office/drawing/2014/main" id="{7EB0091A-B398-D751-18DC-A1F0DF62B69D}"/>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07</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/07/2023</a:t>
            </a:r>
          </a:p>
        </p:txBody>
      </p:sp>
      <p:sp>
        <p:nvSpPr>
          <p:cNvPr id="4" name="ZoneTexte 3">
            <a:extLst>
              <a:ext uri="{FF2B5EF4-FFF2-40B4-BE49-F238E27FC236}">
                <a16:creationId xmlns:a16="http://schemas.microsoft.com/office/drawing/2014/main" id="{CED7AACF-0DE6-A51C-FBCE-C029D5AAFB4E}"/>
              </a:ext>
            </a:extLst>
          </p:cNvPr>
          <p:cNvSpPr txBox="1"/>
          <p:nvPr/>
        </p:nvSpPr>
        <p:spPr>
          <a:xfrm>
            <a:off x="6004560" y="127710"/>
            <a:ext cx="6097904" cy="400110"/>
          </a:xfrm>
          <a:prstGeom prst="rect">
            <a:avLst/>
          </a:prstGeom>
          <a:noFill/>
        </p:spPr>
        <p:txBody>
          <a:bodyPr wrap="square">
            <a:spAutoFit/>
          </a:bodyPr>
          <a:lstStyle/>
          <a:p>
            <a:pPr algn="r"/>
            <a:r>
              <a:rPr lang="fr-FR" sz="2000" b="1" i="0" u="sng" strike="noStrike" dirty="0">
                <a:solidFill>
                  <a:srgbClr val="1155CC"/>
                </a:solidFill>
                <a:effectLst/>
                <a:latin typeface="Calibri" panose="020F0502020204030204" pitchFamily="34" charset="0"/>
                <a:hlinkClick r:id="rId2"/>
              </a:rPr>
              <a:t>https://www.science-clusters.eu/</a:t>
            </a:r>
            <a:endParaRPr lang="fr-FR" sz="2000" b="1" dirty="0"/>
          </a:p>
        </p:txBody>
      </p:sp>
      <p:pic>
        <p:nvPicPr>
          <p:cNvPr id="5" name="Image 4">
            <a:extLst>
              <a:ext uri="{FF2B5EF4-FFF2-40B4-BE49-F238E27FC236}">
                <a16:creationId xmlns:a16="http://schemas.microsoft.com/office/drawing/2014/main" id="{057EF3CF-5693-D1A1-0E4E-D3EF93438DC6}"/>
              </a:ext>
            </a:extLst>
          </p:cNvPr>
          <p:cNvPicPr>
            <a:picLocks noChangeAspect="1"/>
          </p:cNvPicPr>
          <p:nvPr/>
        </p:nvPicPr>
        <p:blipFill>
          <a:blip r:embed="rId3"/>
          <a:stretch>
            <a:fillRect/>
          </a:stretch>
        </p:blipFill>
        <p:spPr>
          <a:xfrm>
            <a:off x="2446020" y="900523"/>
            <a:ext cx="7299960" cy="5379414"/>
          </a:xfrm>
          <a:prstGeom prst="rect">
            <a:avLst/>
          </a:prstGeom>
          <a:ln>
            <a:solidFill>
              <a:schemeClr val="tx2"/>
            </a:solidFill>
          </a:ln>
        </p:spPr>
      </p:pic>
    </p:spTree>
    <p:extLst>
      <p:ext uri="{BB962C8B-B14F-4D97-AF65-F5344CB8AC3E}">
        <p14:creationId xmlns:p14="http://schemas.microsoft.com/office/powerpoint/2010/main" val="3682874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F52F05A-827E-694D-A219-CFF2C16E8C44}"/>
              </a:ext>
            </a:extLst>
          </p:cNvPr>
          <p:cNvSpPr>
            <a:spLocks noGrp="1"/>
          </p:cNvSpPr>
          <p:nvPr>
            <p:ph type="sldNum" sz="quarter" idx="12"/>
          </p:nvPr>
        </p:nvSpPr>
        <p:spPr/>
        <p:txBody>
          <a:bodyPr/>
          <a:lstStyle/>
          <a:p>
            <a:fld id="{345175DA-277F-B548-B500-1BF71FE23091}" type="slidenum">
              <a:rPr lang="it-IT" smtClean="0"/>
              <a:pPr/>
              <a:t>2</a:t>
            </a:fld>
            <a:endParaRPr lang="it-IT"/>
          </a:p>
        </p:txBody>
      </p:sp>
      <p:sp>
        <p:nvSpPr>
          <p:cNvPr id="5" name="Espace réservé du contenu 4">
            <a:extLst>
              <a:ext uri="{FF2B5EF4-FFF2-40B4-BE49-F238E27FC236}">
                <a16:creationId xmlns:a16="http://schemas.microsoft.com/office/drawing/2014/main" id="{4E9DD588-35F1-2142-8069-C604231EF56B}"/>
              </a:ext>
            </a:extLst>
          </p:cNvPr>
          <p:cNvSpPr>
            <a:spLocks noGrp="1"/>
          </p:cNvSpPr>
          <p:nvPr>
            <p:ph idx="1"/>
          </p:nvPr>
        </p:nvSpPr>
        <p:spPr>
          <a:xfrm>
            <a:off x="570855" y="1245547"/>
            <a:ext cx="10685723" cy="4829432"/>
          </a:xfrm>
        </p:spPr>
        <p:txBody>
          <a:bodyPr>
            <a:normAutofit fontScale="92500" lnSpcReduction="20000"/>
          </a:bodyPr>
          <a:lstStyle/>
          <a:p>
            <a:pPr marL="0" lvl="0" indent="0">
              <a:buNone/>
            </a:pPr>
            <a:r>
              <a:rPr lang="en-GB" sz="1800" i="1" dirty="0">
                <a:solidFill>
                  <a:srgbClr val="002060"/>
                </a:solidFill>
              </a:rPr>
              <a:t>               The H2020 cluster concept introduced by the European Commission, in 2018 was aimed at supporting: </a:t>
            </a:r>
          </a:p>
          <a:p>
            <a:r>
              <a:rPr lang="en-GB" sz="1600" dirty="0">
                <a:solidFill>
                  <a:srgbClr val="002060"/>
                </a:solidFill>
              </a:rPr>
              <a:t>“</a:t>
            </a:r>
            <a:r>
              <a:rPr lang="en-GB" sz="1600" b="1" dirty="0">
                <a:solidFill>
                  <a:srgbClr val="002060"/>
                </a:solidFill>
              </a:rPr>
              <a:t>Open-science data-intensive research</a:t>
            </a:r>
            <a:r>
              <a:rPr lang="en-GB" sz="1600" dirty="0">
                <a:solidFill>
                  <a:srgbClr val="002060"/>
                </a:solidFill>
              </a:rPr>
              <a:t>”  in order to “</a:t>
            </a:r>
            <a:r>
              <a:rPr lang="en-GB" sz="1600" b="1" dirty="0">
                <a:solidFill>
                  <a:srgbClr val="002060"/>
                </a:solidFill>
              </a:rPr>
              <a:t>rise productivity of researchers and to lead to new insights and innovation</a:t>
            </a:r>
            <a:r>
              <a:rPr lang="en-GB" sz="1600" dirty="0">
                <a:solidFill>
                  <a:srgbClr val="002060"/>
                </a:solidFill>
              </a:rPr>
              <a:t>”</a:t>
            </a:r>
          </a:p>
          <a:p>
            <a:pPr lvl="0"/>
            <a:r>
              <a:rPr lang="en-GB" sz="1600" dirty="0">
                <a:solidFill>
                  <a:srgbClr val="002060"/>
                </a:solidFill>
              </a:rPr>
              <a:t>Commit in </a:t>
            </a:r>
            <a:r>
              <a:rPr lang="en-GB" sz="1600" b="1" dirty="0">
                <a:solidFill>
                  <a:srgbClr val="002060"/>
                </a:solidFill>
              </a:rPr>
              <a:t>Open Science </a:t>
            </a:r>
            <a:r>
              <a:rPr lang="en-GB" sz="1600" dirty="0">
                <a:solidFill>
                  <a:srgbClr val="002060"/>
                </a:solidFill>
              </a:rPr>
              <a:t>that means implement the </a:t>
            </a:r>
            <a:r>
              <a:rPr lang="en-GB" sz="1600" b="1" dirty="0" err="1">
                <a:solidFill>
                  <a:srgbClr val="002060"/>
                </a:solidFill>
              </a:rPr>
              <a:t>FAIRness</a:t>
            </a:r>
            <a:r>
              <a:rPr lang="en-GB" sz="1600" dirty="0">
                <a:solidFill>
                  <a:srgbClr val="002060"/>
                </a:solidFill>
              </a:rPr>
              <a:t> of scientific data </a:t>
            </a:r>
          </a:p>
          <a:p>
            <a:pPr lvl="0"/>
            <a:r>
              <a:rPr lang="en-GB" sz="1600" dirty="0">
                <a:solidFill>
                  <a:srgbClr val="002060"/>
                </a:solidFill>
              </a:rPr>
              <a:t>Connecting ESFRI and other world-class RIs to </a:t>
            </a:r>
            <a:r>
              <a:rPr lang="en-GB" sz="1600" b="1" dirty="0">
                <a:solidFill>
                  <a:srgbClr val="002060"/>
                </a:solidFill>
              </a:rPr>
              <a:t>EOSC – European Open Science Cloud</a:t>
            </a:r>
            <a:endParaRPr lang="fr-FR" sz="1600" b="1" dirty="0"/>
          </a:p>
          <a:p>
            <a:pPr lvl="0"/>
            <a:r>
              <a:rPr lang="en-US" sz="1600" b="1" dirty="0">
                <a:solidFill>
                  <a:srgbClr val="002060"/>
                </a:solidFill>
              </a:rPr>
              <a:t>ESCAPE </a:t>
            </a:r>
            <a:r>
              <a:rPr lang="en-US" sz="1600" dirty="0">
                <a:solidFill>
                  <a:srgbClr val="002060"/>
                </a:solidFill>
              </a:rPr>
              <a:t>is one of the five Science-Cluster projects that resulted from the H2020 topic call INFRAEOSC-04-2018</a:t>
            </a:r>
          </a:p>
          <a:p>
            <a:pPr marL="0" lvl="0" indent="0">
              <a:lnSpc>
                <a:spcPct val="120000"/>
              </a:lnSpc>
              <a:spcBef>
                <a:spcPts val="0"/>
              </a:spcBef>
              <a:buNone/>
            </a:pPr>
            <a:r>
              <a:rPr lang="en-US" sz="1600" dirty="0">
                <a:solidFill>
                  <a:srgbClr val="002060"/>
                </a:solidFill>
              </a:rPr>
              <a:t>      </a:t>
            </a:r>
            <a:r>
              <a:rPr lang="en-GB" sz="1600" dirty="0">
                <a:solidFill>
                  <a:srgbClr val="002060"/>
                </a:solidFill>
              </a:rPr>
              <a:t>Other Science Clusters:</a:t>
            </a:r>
            <a:r>
              <a:rPr lang="en-US" sz="1600" dirty="0">
                <a:solidFill>
                  <a:srgbClr val="002060"/>
                </a:solidFill>
              </a:rPr>
              <a:t> </a:t>
            </a:r>
            <a:r>
              <a:rPr lang="en-US" sz="1600" b="1" dirty="0">
                <a:solidFill>
                  <a:srgbClr val="002060"/>
                </a:solidFill>
              </a:rPr>
              <a:t>ENVRI-FAIR </a:t>
            </a:r>
            <a:r>
              <a:rPr lang="en-US" sz="1600" dirty="0">
                <a:solidFill>
                  <a:srgbClr val="002060"/>
                </a:solidFill>
              </a:rPr>
              <a:t>(Environment and Earth Sciences), </a:t>
            </a:r>
            <a:r>
              <a:rPr lang="en-US" sz="1600" b="1" dirty="0">
                <a:solidFill>
                  <a:srgbClr val="002060"/>
                </a:solidFill>
              </a:rPr>
              <a:t>EOSC-LIFE</a:t>
            </a:r>
            <a:r>
              <a:rPr lang="en-US" sz="1600" dirty="0">
                <a:solidFill>
                  <a:srgbClr val="002060"/>
                </a:solidFill>
              </a:rPr>
              <a:t> (Biomedical Science), </a:t>
            </a:r>
          </a:p>
          <a:p>
            <a:pPr marL="0" lvl="0" indent="0">
              <a:lnSpc>
                <a:spcPct val="120000"/>
              </a:lnSpc>
              <a:spcBef>
                <a:spcPts val="0"/>
              </a:spcBef>
              <a:buNone/>
            </a:pPr>
            <a:r>
              <a:rPr lang="en-US" sz="1600" b="1" dirty="0">
                <a:solidFill>
                  <a:srgbClr val="002060"/>
                </a:solidFill>
              </a:rPr>
              <a:t>       PANOSC</a:t>
            </a:r>
            <a:r>
              <a:rPr lang="en-US" sz="1600" dirty="0">
                <a:solidFill>
                  <a:srgbClr val="002060"/>
                </a:solidFill>
              </a:rPr>
              <a:t> (Neutron and light sources facilities) and </a:t>
            </a:r>
            <a:r>
              <a:rPr lang="en-US" sz="1600" b="1" dirty="0">
                <a:solidFill>
                  <a:srgbClr val="002060"/>
                </a:solidFill>
              </a:rPr>
              <a:t>SSHOC</a:t>
            </a:r>
            <a:r>
              <a:rPr lang="en-US" sz="1600" dirty="0">
                <a:solidFill>
                  <a:srgbClr val="002060"/>
                </a:solidFill>
              </a:rPr>
              <a:t> (Social Science and Humanities). </a:t>
            </a:r>
            <a:endParaRPr lang="fr-FR" sz="1600" dirty="0">
              <a:solidFill>
                <a:srgbClr val="002060"/>
              </a:solidFill>
            </a:endParaRPr>
          </a:p>
          <a:p>
            <a:pPr marL="0" indent="0">
              <a:buNone/>
            </a:pPr>
            <a:endParaRPr lang="en-GB" sz="1600" i="1" dirty="0">
              <a:solidFill>
                <a:srgbClr val="002060"/>
              </a:solidFill>
            </a:endParaRPr>
          </a:p>
          <a:p>
            <a:pPr marL="0" indent="0">
              <a:buNone/>
            </a:pPr>
            <a:endParaRPr lang="en-GB" sz="1600" i="1" dirty="0">
              <a:solidFill>
                <a:srgbClr val="002060"/>
              </a:solidFill>
            </a:endParaRPr>
          </a:p>
          <a:p>
            <a:pPr marL="0" indent="0">
              <a:buNone/>
            </a:pPr>
            <a:endParaRPr lang="en-GB" sz="1600" i="1" dirty="0">
              <a:solidFill>
                <a:srgbClr val="002060"/>
              </a:solidFill>
            </a:endParaRPr>
          </a:p>
          <a:p>
            <a:pPr marL="0" indent="0">
              <a:buNone/>
            </a:pPr>
            <a:r>
              <a:rPr lang="en-GB" sz="1800" i="1" dirty="0">
                <a:solidFill>
                  <a:schemeClr val="accent1">
                    <a:lumMod val="50000"/>
                  </a:schemeClr>
                </a:solidFill>
              </a:rPr>
              <a:t>              Recognising synergies between HEP, Nuclear Physics, Astronomy, Cosmology, …</a:t>
            </a:r>
            <a:r>
              <a:rPr lang="en-GB" sz="1800" i="1" dirty="0">
                <a:solidFill>
                  <a:srgbClr val="002060"/>
                </a:solidFill>
              </a:rPr>
              <a:t>: </a:t>
            </a:r>
            <a:endParaRPr lang="en-GB" sz="1800" dirty="0">
              <a:solidFill>
                <a:srgbClr val="002060"/>
              </a:solidFill>
            </a:endParaRPr>
          </a:p>
          <a:p>
            <a:pPr lvl="0"/>
            <a:r>
              <a:rPr lang="en-GB" sz="1600" dirty="0">
                <a:solidFill>
                  <a:srgbClr val="002060"/>
                </a:solidFill>
              </a:rPr>
              <a:t>Common Data Centres</a:t>
            </a:r>
          </a:p>
          <a:p>
            <a:pPr lvl="0"/>
            <a:r>
              <a:rPr lang="en-GB" sz="1600" dirty="0">
                <a:solidFill>
                  <a:srgbClr val="002060"/>
                </a:solidFill>
              </a:rPr>
              <a:t>Common Funding agencies </a:t>
            </a:r>
          </a:p>
          <a:p>
            <a:pPr lvl="0">
              <a:lnSpc>
                <a:spcPct val="120000"/>
              </a:lnSpc>
              <a:spcAft>
                <a:spcPts val="1000"/>
              </a:spcAft>
            </a:pPr>
            <a:r>
              <a:rPr lang="en-GB" sz="1600" dirty="0">
                <a:solidFill>
                  <a:srgbClr val="002060"/>
                </a:solidFill>
              </a:rPr>
              <a:t>Overlapping community</a:t>
            </a:r>
          </a:p>
          <a:p>
            <a:pPr lvl="0">
              <a:lnSpc>
                <a:spcPct val="120000"/>
              </a:lnSpc>
              <a:spcBef>
                <a:spcPts val="0"/>
              </a:spcBef>
            </a:pPr>
            <a:r>
              <a:rPr lang="en-GB" sz="1600" dirty="0">
                <a:solidFill>
                  <a:srgbClr val="002060"/>
                </a:solidFill>
              </a:rPr>
              <a:t>Good experience with the precursor cluster ASTERICS </a:t>
            </a:r>
          </a:p>
          <a:p>
            <a:pPr marL="0" lvl="0" indent="0">
              <a:lnSpc>
                <a:spcPct val="120000"/>
              </a:lnSpc>
              <a:spcBef>
                <a:spcPts val="0"/>
              </a:spcBef>
              <a:buNone/>
            </a:pPr>
            <a:r>
              <a:rPr lang="en-GB" sz="1600" dirty="0">
                <a:solidFill>
                  <a:srgbClr val="002060"/>
                </a:solidFill>
              </a:rPr>
              <a:t>      between </a:t>
            </a:r>
            <a:r>
              <a:rPr lang="en-GB" sz="1600" dirty="0" err="1">
                <a:solidFill>
                  <a:srgbClr val="002060"/>
                </a:solidFill>
              </a:rPr>
              <a:t>Astroparticle</a:t>
            </a:r>
            <a:r>
              <a:rPr lang="en-GB" sz="1600" dirty="0">
                <a:solidFill>
                  <a:srgbClr val="002060"/>
                </a:solidFill>
              </a:rPr>
              <a:t> physics and Astronomy (without HEP)</a:t>
            </a:r>
          </a:p>
        </p:txBody>
      </p:sp>
      <p:sp>
        <p:nvSpPr>
          <p:cNvPr id="6" name="Titolo 4">
            <a:extLst>
              <a:ext uri="{FF2B5EF4-FFF2-40B4-BE49-F238E27FC236}">
                <a16:creationId xmlns:a16="http://schemas.microsoft.com/office/drawing/2014/main" id="{E6E69697-1400-E64E-A45D-3496D56AF7A0}"/>
              </a:ext>
            </a:extLst>
          </p:cNvPr>
          <p:cNvSpPr>
            <a:spLocks noGrp="1"/>
          </p:cNvSpPr>
          <p:nvPr>
            <p:ph type="title"/>
          </p:nvPr>
        </p:nvSpPr>
        <p:spPr>
          <a:xfrm>
            <a:off x="1843311" y="161327"/>
            <a:ext cx="10069029" cy="753245"/>
          </a:xfrm>
        </p:spPr>
        <p:txBody>
          <a:bodyPr/>
          <a:lstStyle/>
          <a:p>
            <a:r>
              <a:rPr lang="en-US" b="1" dirty="0">
                <a:solidFill>
                  <a:srgbClr val="4470A7"/>
                </a:solidFill>
              </a:rPr>
              <a:t>Rationale for ESCAPE</a:t>
            </a:r>
            <a:endParaRPr lang="it-IT" b="1" dirty="0">
              <a:solidFill>
                <a:srgbClr val="4470A7"/>
              </a:solidFill>
            </a:endParaRPr>
          </a:p>
        </p:txBody>
      </p:sp>
      <p:sp>
        <p:nvSpPr>
          <p:cNvPr id="7" name="Espace réservé du pied de page 2">
            <a:extLst>
              <a:ext uri="{FF2B5EF4-FFF2-40B4-BE49-F238E27FC236}">
                <a16:creationId xmlns:a16="http://schemas.microsoft.com/office/drawing/2014/main" id="{23CC6443-0043-1446-A4F7-9BACCCB4516E}"/>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pic>
        <p:nvPicPr>
          <p:cNvPr id="4" name="Picture 2">
            <a:extLst>
              <a:ext uri="{FF2B5EF4-FFF2-40B4-BE49-F238E27FC236}">
                <a16:creationId xmlns:a16="http://schemas.microsoft.com/office/drawing/2014/main" id="{9B9E6DE9-99EB-5C49-FE37-CD222A8FD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5078" y="1842915"/>
            <a:ext cx="1696066" cy="575608"/>
          </a:xfrm>
          <a:prstGeom prst="rect">
            <a:avLst/>
          </a:prstGeom>
          <a:ln>
            <a:solidFill>
              <a:schemeClr val="tx2"/>
            </a:solidFill>
          </a:ln>
        </p:spPr>
      </p:pic>
      <p:pic>
        <p:nvPicPr>
          <p:cNvPr id="8" name="Picture 7" descr="C:\_D\ENVRI-FAIR\Outreach\InfoGraphics\ESFRI Thematic cluster view on EOSC .png">
            <a:extLst>
              <a:ext uri="{FF2B5EF4-FFF2-40B4-BE49-F238E27FC236}">
                <a16:creationId xmlns:a16="http://schemas.microsoft.com/office/drawing/2014/main" id="{903C288F-07B9-CE04-3E9B-1EFE703240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68739" r="80909" b="4130"/>
          <a:stretch>
            <a:fillRect/>
          </a:stretch>
        </p:blipFill>
        <p:spPr bwMode="auto">
          <a:xfrm>
            <a:off x="9875952" y="3096320"/>
            <a:ext cx="1745192" cy="1672805"/>
          </a:xfrm>
          <a:custGeom>
            <a:avLst/>
            <a:gdLst>
              <a:gd name="connsiteX0" fmla="*/ 760597 w 1521194"/>
              <a:gd name="connsiteY0" fmla="*/ 0 h 1458098"/>
              <a:gd name="connsiteX1" fmla="*/ 1521194 w 1521194"/>
              <a:gd name="connsiteY1" fmla="*/ 729049 h 1458098"/>
              <a:gd name="connsiteX2" fmla="*/ 760597 w 1521194"/>
              <a:gd name="connsiteY2" fmla="*/ 1458098 h 1458098"/>
              <a:gd name="connsiteX3" fmla="*/ 0 w 1521194"/>
              <a:gd name="connsiteY3" fmla="*/ 729049 h 1458098"/>
              <a:gd name="connsiteX4" fmla="*/ 760597 w 1521194"/>
              <a:gd name="connsiteY4" fmla="*/ 0 h 145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194" h="1458098">
                <a:moveTo>
                  <a:pt x="760597" y="0"/>
                </a:moveTo>
                <a:cubicBezTo>
                  <a:pt x="1180663" y="0"/>
                  <a:pt x="1521194" y="326406"/>
                  <a:pt x="1521194" y="729049"/>
                </a:cubicBezTo>
                <a:cubicBezTo>
                  <a:pt x="1521194" y="1131692"/>
                  <a:pt x="1180663" y="1458098"/>
                  <a:pt x="760597" y="1458098"/>
                </a:cubicBezTo>
                <a:cubicBezTo>
                  <a:pt x="340531" y="1458098"/>
                  <a:pt x="0" y="1131692"/>
                  <a:pt x="0" y="729049"/>
                </a:cubicBezTo>
                <a:cubicBezTo>
                  <a:pt x="0" y="326406"/>
                  <a:pt x="340531" y="0"/>
                  <a:pt x="760597" y="0"/>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Welcome to ASTERICS Horizon2020 | Asterics 2020">
            <a:extLst>
              <a:ext uri="{FF2B5EF4-FFF2-40B4-BE49-F238E27FC236}">
                <a16:creationId xmlns:a16="http://schemas.microsoft.com/office/drawing/2014/main" id="{D7AEAA22-567F-121A-D015-75B989C6C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2121" y="5233101"/>
            <a:ext cx="1195259" cy="841878"/>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e la date 1">
            <a:extLst>
              <a:ext uri="{FF2B5EF4-FFF2-40B4-BE49-F238E27FC236}">
                <a16:creationId xmlns:a16="http://schemas.microsoft.com/office/drawing/2014/main" id="{7EB0091A-B398-D751-18DC-A1F0DF62B69D}"/>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08</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/05/2023</a:t>
            </a:r>
          </a:p>
        </p:txBody>
      </p:sp>
      <p:pic>
        <p:nvPicPr>
          <p:cNvPr id="10" name="Image 9">
            <a:extLst>
              <a:ext uri="{FF2B5EF4-FFF2-40B4-BE49-F238E27FC236}">
                <a16:creationId xmlns:a16="http://schemas.microsoft.com/office/drawing/2014/main" id="{120004AA-851A-E18E-FD68-DC019E055BB7}"/>
              </a:ext>
            </a:extLst>
          </p:cNvPr>
          <p:cNvPicPr>
            <a:picLocks noChangeAspect="1"/>
          </p:cNvPicPr>
          <p:nvPr/>
        </p:nvPicPr>
        <p:blipFill>
          <a:blip r:embed="rId5"/>
          <a:stretch>
            <a:fillRect/>
          </a:stretch>
        </p:blipFill>
        <p:spPr>
          <a:xfrm>
            <a:off x="9621425" y="2534641"/>
            <a:ext cx="1745192" cy="392668"/>
          </a:xfrm>
          <a:prstGeom prst="rect">
            <a:avLst/>
          </a:prstGeom>
        </p:spPr>
      </p:pic>
    </p:spTree>
    <p:extLst>
      <p:ext uri="{BB962C8B-B14F-4D97-AF65-F5344CB8AC3E}">
        <p14:creationId xmlns:p14="http://schemas.microsoft.com/office/powerpoint/2010/main" val="3068261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B9888E0-9B65-3F47-B6C1-5F9285B69A45}"/>
              </a:ext>
            </a:extLst>
          </p:cNvPr>
          <p:cNvSpPr>
            <a:spLocks noGrp="1"/>
          </p:cNvSpPr>
          <p:nvPr>
            <p:ph type="sldNum" sz="quarter" idx="12"/>
          </p:nvPr>
        </p:nvSpPr>
        <p:spPr/>
        <p:txBody>
          <a:bodyPr/>
          <a:lstStyle/>
          <a:p>
            <a:fld id="{345175DA-277F-B548-B500-1BF71FE23091}" type="slidenum">
              <a:rPr lang="it-IT" smtClean="0"/>
              <a:pPr/>
              <a:t>20</a:t>
            </a:fld>
            <a:endParaRPr lang="it-IT"/>
          </a:p>
        </p:txBody>
      </p:sp>
      <p:pic>
        <p:nvPicPr>
          <p:cNvPr id="63" name="Picture 33">
            <a:extLst>
              <a:ext uri="{FF2B5EF4-FFF2-40B4-BE49-F238E27FC236}">
                <a16:creationId xmlns:a16="http://schemas.microsoft.com/office/drawing/2014/main" id="{3AC0AA9D-65C2-8F48-88F6-091D6F4C059F}"/>
              </a:ext>
            </a:extLst>
          </p:cNvPr>
          <p:cNvPicPr>
            <a:picLocks noChangeAspect="1"/>
          </p:cNvPicPr>
          <p:nvPr/>
        </p:nvPicPr>
        <p:blipFill>
          <a:blip r:embed="rId2"/>
          <a:stretch>
            <a:fillRect/>
          </a:stretch>
        </p:blipFill>
        <p:spPr>
          <a:xfrm>
            <a:off x="1370089" y="1321978"/>
            <a:ext cx="2605853" cy="2482418"/>
          </a:xfrm>
          <a:prstGeom prst="rect">
            <a:avLst/>
          </a:prstGeom>
        </p:spPr>
      </p:pic>
      <p:sp>
        <p:nvSpPr>
          <p:cNvPr id="64" name="Title 4">
            <a:extLst>
              <a:ext uri="{FF2B5EF4-FFF2-40B4-BE49-F238E27FC236}">
                <a16:creationId xmlns:a16="http://schemas.microsoft.com/office/drawing/2014/main" id="{4A0619FB-DA53-2A48-A277-F8B6A0574EBD}"/>
              </a:ext>
            </a:extLst>
          </p:cNvPr>
          <p:cNvSpPr txBox="1">
            <a:spLocks/>
          </p:cNvSpPr>
          <p:nvPr/>
        </p:nvSpPr>
        <p:spPr>
          <a:xfrm>
            <a:off x="1937656" y="72170"/>
            <a:ext cx="10254343" cy="1084331"/>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latin typeface="+mn-lt"/>
              </a:rPr>
              <a:t>European Landscape</a:t>
            </a:r>
          </a:p>
        </p:txBody>
      </p:sp>
      <p:grpSp>
        <p:nvGrpSpPr>
          <p:cNvPr id="67" name="Group 35">
            <a:extLst>
              <a:ext uri="{FF2B5EF4-FFF2-40B4-BE49-F238E27FC236}">
                <a16:creationId xmlns:a16="http://schemas.microsoft.com/office/drawing/2014/main" id="{5FB2843F-B353-364D-96F7-D68DD0B7E939}"/>
              </a:ext>
            </a:extLst>
          </p:cNvPr>
          <p:cNvGrpSpPr/>
          <p:nvPr/>
        </p:nvGrpSpPr>
        <p:grpSpPr>
          <a:xfrm>
            <a:off x="2942127" y="3794196"/>
            <a:ext cx="2701481" cy="2465981"/>
            <a:chOff x="2217630" y="2782080"/>
            <a:chExt cx="2366211" cy="2308074"/>
          </a:xfrm>
        </p:grpSpPr>
        <p:sp>
          <p:nvSpPr>
            <p:cNvPr id="68" name="Oval 17">
              <a:extLst>
                <a:ext uri="{FF2B5EF4-FFF2-40B4-BE49-F238E27FC236}">
                  <a16:creationId xmlns:a16="http://schemas.microsoft.com/office/drawing/2014/main" id="{52E6C9E7-06B5-2D4D-AB1D-F76EA6B3558D}"/>
                </a:ext>
              </a:extLst>
            </p:cNvPr>
            <p:cNvSpPr/>
            <p:nvPr/>
          </p:nvSpPr>
          <p:spPr>
            <a:xfrm>
              <a:off x="2217630" y="2782080"/>
              <a:ext cx="2366211" cy="2308074"/>
            </a:xfrm>
            <a:prstGeom prst="ellipse">
              <a:avLst/>
            </a:prstGeom>
            <a:gradFill flip="none" rotWithShape="1">
              <a:gsLst>
                <a:gs pos="0">
                  <a:schemeClr val="bg1">
                    <a:lumMod val="95000"/>
                    <a:shade val="30000"/>
                    <a:satMod val="115000"/>
                  </a:schemeClr>
                </a:gs>
                <a:gs pos="21000">
                  <a:schemeClr val="bg1">
                    <a:lumMod val="95000"/>
                    <a:shade val="67500"/>
                    <a:satMod val="115000"/>
                  </a:schemeClr>
                </a:gs>
                <a:gs pos="52000">
                  <a:schemeClr val="bg1">
                    <a:lumMod val="95000"/>
                    <a:shade val="100000"/>
                    <a:satMod val="115000"/>
                    <a:alpha val="72000"/>
                  </a:schemeClr>
                </a:gs>
              </a:gsLst>
              <a:path path="circle">
                <a:fillToRect l="50000" t="50000" r="50000" b="50000"/>
              </a:path>
              <a:tileRect/>
            </a:gradFill>
            <a:ln w="19050">
              <a:solidFill>
                <a:srgbClr val="B08122"/>
              </a:solidFill>
            </a:ln>
            <a:effectLst>
              <a:glow rad="70000">
                <a:schemeClr val="accent1">
                  <a:tint val="30000"/>
                  <a:shade val="95000"/>
                  <a:satMod val="300000"/>
                  <a:alpha val="50000"/>
                </a:schemeClr>
              </a:glow>
              <a:outerShdw blurRad="50800" dist="50800" dir="5400000" sx="5000" sy="5000" algn="ctr" rotWithShape="0">
                <a:srgbClr val="000000">
                  <a:alpha val="43137"/>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200"/>
            </a:p>
          </p:txBody>
        </p:sp>
        <p:pic>
          <p:nvPicPr>
            <p:cNvPr id="69" name="Picture 12">
              <a:extLst>
                <a:ext uri="{FF2B5EF4-FFF2-40B4-BE49-F238E27FC236}">
                  <a16:creationId xmlns:a16="http://schemas.microsoft.com/office/drawing/2014/main" id="{78A952D8-F22B-B449-A534-2DAD16FDC4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6084" y="3183111"/>
              <a:ext cx="426319" cy="426319"/>
            </a:xfrm>
            <a:prstGeom prst="rect">
              <a:avLst/>
            </a:prstGeom>
          </p:spPr>
        </p:pic>
        <p:pic>
          <p:nvPicPr>
            <p:cNvPr id="70" name="Picture 13">
              <a:extLst>
                <a:ext uri="{FF2B5EF4-FFF2-40B4-BE49-F238E27FC236}">
                  <a16:creationId xmlns:a16="http://schemas.microsoft.com/office/drawing/2014/main" id="{E0B2F80C-4983-2749-84D0-91FDF625D1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7740" y="3977447"/>
              <a:ext cx="837780" cy="299207"/>
            </a:xfrm>
            <a:prstGeom prst="rect">
              <a:avLst/>
            </a:prstGeom>
          </p:spPr>
        </p:pic>
        <p:pic>
          <p:nvPicPr>
            <p:cNvPr id="71" name="Picture 14">
              <a:extLst>
                <a:ext uri="{FF2B5EF4-FFF2-40B4-BE49-F238E27FC236}">
                  <a16:creationId xmlns:a16="http://schemas.microsoft.com/office/drawing/2014/main" id="{2A284338-5902-D145-B6A4-6A1F0329F8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73590" y="3546593"/>
              <a:ext cx="1427747" cy="430854"/>
            </a:xfrm>
            <a:prstGeom prst="rect">
              <a:avLst/>
            </a:prstGeom>
          </p:spPr>
        </p:pic>
        <p:pic>
          <p:nvPicPr>
            <p:cNvPr id="72" name="Picture 15">
              <a:extLst>
                <a:ext uri="{FF2B5EF4-FFF2-40B4-BE49-F238E27FC236}">
                  <a16:creationId xmlns:a16="http://schemas.microsoft.com/office/drawing/2014/main" id="{291BE3E5-9A0E-794D-83A3-151532C511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66823" y="3035859"/>
              <a:ext cx="879824" cy="382532"/>
            </a:xfrm>
            <a:prstGeom prst="rect">
              <a:avLst/>
            </a:prstGeom>
          </p:spPr>
        </p:pic>
        <p:pic>
          <p:nvPicPr>
            <p:cNvPr id="73" name="Picture 16">
              <a:extLst>
                <a:ext uri="{FF2B5EF4-FFF2-40B4-BE49-F238E27FC236}">
                  <a16:creationId xmlns:a16="http://schemas.microsoft.com/office/drawing/2014/main" id="{062833D9-32A1-A849-8EC1-971BD03DA6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67817" y="4276654"/>
              <a:ext cx="881190" cy="497185"/>
            </a:xfrm>
            <a:prstGeom prst="rect">
              <a:avLst/>
            </a:prstGeom>
          </p:spPr>
        </p:pic>
      </p:grpSp>
      <p:sp>
        <p:nvSpPr>
          <p:cNvPr id="75" name="Striped Right Arrow 20">
            <a:extLst>
              <a:ext uri="{FF2B5EF4-FFF2-40B4-BE49-F238E27FC236}">
                <a16:creationId xmlns:a16="http://schemas.microsoft.com/office/drawing/2014/main" id="{76572B47-CF0C-9649-8D06-30A734428603}"/>
              </a:ext>
            </a:extLst>
          </p:cNvPr>
          <p:cNvSpPr/>
          <p:nvPr/>
        </p:nvSpPr>
        <p:spPr>
          <a:xfrm rot="21401221">
            <a:off x="6380114" y="2197594"/>
            <a:ext cx="1017541" cy="273449"/>
          </a:xfrm>
          <a:prstGeom prst="striped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200"/>
          </a:p>
        </p:txBody>
      </p:sp>
      <p:sp>
        <p:nvSpPr>
          <p:cNvPr id="76" name="Striped Right Arrow 21">
            <a:extLst>
              <a:ext uri="{FF2B5EF4-FFF2-40B4-BE49-F238E27FC236}">
                <a16:creationId xmlns:a16="http://schemas.microsoft.com/office/drawing/2014/main" id="{DE762682-AE1D-3D45-B175-B9268D3F5E75}"/>
              </a:ext>
            </a:extLst>
          </p:cNvPr>
          <p:cNvSpPr/>
          <p:nvPr/>
        </p:nvSpPr>
        <p:spPr>
          <a:xfrm>
            <a:off x="4080306" y="2273746"/>
            <a:ext cx="697497" cy="289441"/>
          </a:xfrm>
          <a:prstGeom prst="striped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200"/>
          </a:p>
        </p:txBody>
      </p:sp>
      <p:grpSp>
        <p:nvGrpSpPr>
          <p:cNvPr id="77" name="Group 27">
            <a:extLst>
              <a:ext uri="{FF2B5EF4-FFF2-40B4-BE49-F238E27FC236}">
                <a16:creationId xmlns:a16="http://schemas.microsoft.com/office/drawing/2014/main" id="{93A0EAE9-2A0C-6A44-986B-9C590FB77577}"/>
              </a:ext>
            </a:extLst>
          </p:cNvPr>
          <p:cNvGrpSpPr/>
          <p:nvPr/>
        </p:nvGrpSpPr>
        <p:grpSpPr>
          <a:xfrm>
            <a:off x="7131844" y="3881600"/>
            <a:ext cx="4717143" cy="2265571"/>
            <a:chOff x="5606143" y="2819400"/>
            <a:chExt cx="3537857" cy="2057393"/>
          </a:xfrm>
          <a:noFill/>
        </p:grpSpPr>
        <p:sp>
          <p:nvSpPr>
            <p:cNvPr id="78" name="Hexagon 26">
              <a:extLst>
                <a:ext uri="{FF2B5EF4-FFF2-40B4-BE49-F238E27FC236}">
                  <a16:creationId xmlns:a16="http://schemas.microsoft.com/office/drawing/2014/main" id="{CAE04F0A-54F0-D04F-9DC0-730420C319BC}"/>
                </a:ext>
              </a:extLst>
            </p:cNvPr>
            <p:cNvSpPr/>
            <p:nvPr/>
          </p:nvSpPr>
          <p:spPr>
            <a:xfrm>
              <a:off x="5606143" y="2819400"/>
              <a:ext cx="3537857" cy="2057393"/>
            </a:xfrm>
            <a:prstGeom prst="hexagon">
              <a:avLst/>
            </a:prstGeom>
            <a:grp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200"/>
            </a:p>
          </p:txBody>
        </p:sp>
        <p:pic>
          <p:nvPicPr>
            <p:cNvPr id="79" name="Picture 24">
              <a:extLst>
                <a:ext uri="{FF2B5EF4-FFF2-40B4-BE49-F238E27FC236}">
                  <a16:creationId xmlns:a16="http://schemas.microsoft.com/office/drawing/2014/main" id="{D75385F9-1523-3444-94FC-8DF26086E41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77881" y="4215238"/>
              <a:ext cx="2194379" cy="427476"/>
            </a:xfrm>
            <a:prstGeom prst="rect">
              <a:avLst/>
            </a:prstGeom>
            <a:grpFill/>
          </p:spPr>
        </p:pic>
      </p:grpSp>
      <p:sp>
        <p:nvSpPr>
          <p:cNvPr id="80" name="Up-Down Arrow 28">
            <a:extLst>
              <a:ext uri="{FF2B5EF4-FFF2-40B4-BE49-F238E27FC236}">
                <a16:creationId xmlns:a16="http://schemas.microsoft.com/office/drawing/2014/main" id="{DFEEC4DB-32A3-4E4E-B0D6-60D586B29959}"/>
              </a:ext>
            </a:extLst>
          </p:cNvPr>
          <p:cNvSpPr/>
          <p:nvPr/>
        </p:nvSpPr>
        <p:spPr>
          <a:xfrm>
            <a:off x="9320232" y="3259245"/>
            <a:ext cx="341376" cy="622355"/>
          </a:xfrm>
          <a:prstGeom prst="upDown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200"/>
          </a:p>
        </p:txBody>
      </p:sp>
      <p:pic>
        <p:nvPicPr>
          <p:cNvPr id="81" name="Picture 30">
            <a:extLst>
              <a:ext uri="{FF2B5EF4-FFF2-40B4-BE49-F238E27FC236}">
                <a16:creationId xmlns:a16="http://schemas.microsoft.com/office/drawing/2014/main" id="{2F48DD56-6C19-2844-8020-D1170AD065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14156" y="1898137"/>
            <a:ext cx="1458905" cy="959388"/>
          </a:xfrm>
          <a:prstGeom prst="rect">
            <a:avLst/>
          </a:prstGeom>
        </p:spPr>
      </p:pic>
      <p:sp>
        <p:nvSpPr>
          <p:cNvPr id="82" name="Striped Right Arrow 31">
            <a:extLst>
              <a:ext uri="{FF2B5EF4-FFF2-40B4-BE49-F238E27FC236}">
                <a16:creationId xmlns:a16="http://schemas.microsoft.com/office/drawing/2014/main" id="{486DE5BE-5A64-E942-9B9B-81BB91162DB0}"/>
              </a:ext>
            </a:extLst>
          </p:cNvPr>
          <p:cNvSpPr/>
          <p:nvPr/>
        </p:nvSpPr>
        <p:spPr>
          <a:xfrm rot="17678455">
            <a:off x="4584961" y="3146814"/>
            <a:ext cx="697497" cy="289441"/>
          </a:xfrm>
          <a:prstGeom prst="striped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200"/>
          </a:p>
        </p:txBody>
      </p:sp>
      <p:sp>
        <p:nvSpPr>
          <p:cNvPr id="83" name="Cloud 34">
            <a:extLst>
              <a:ext uri="{FF2B5EF4-FFF2-40B4-BE49-F238E27FC236}">
                <a16:creationId xmlns:a16="http://schemas.microsoft.com/office/drawing/2014/main" id="{9A72BE1A-E48D-6644-842F-F2D9674730E3}"/>
              </a:ext>
            </a:extLst>
          </p:cNvPr>
          <p:cNvSpPr/>
          <p:nvPr/>
        </p:nvSpPr>
        <p:spPr>
          <a:xfrm>
            <a:off x="7460203" y="1160089"/>
            <a:ext cx="4060427" cy="2055491"/>
          </a:xfrm>
          <a:prstGeom prst="cloud">
            <a:avLst/>
          </a:prstGeom>
          <a:noFill/>
          <a:ln>
            <a:solidFill>
              <a:srgbClr val="AB5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200"/>
          </a:p>
        </p:txBody>
      </p:sp>
      <p:pic>
        <p:nvPicPr>
          <p:cNvPr id="84" name="Picture 36">
            <a:extLst>
              <a:ext uri="{FF2B5EF4-FFF2-40B4-BE49-F238E27FC236}">
                <a16:creationId xmlns:a16="http://schemas.microsoft.com/office/drawing/2014/main" id="{468D0865-338C-AA43-A941-DCFBDFC873E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19957" y="4407410"/>
            <a:ext cx="2985051" cy="810327"/>
          </a:xfrm>
          <a:prstGeom prst="rect">
            <a:avLst/>
          </a:prstGeom>
        </p:spPr>
      </p:pic>
      <p:pic>
        <p:nvPicPr>
          <p:cNvPr id="85" name="Image 84">
            <a:extLst>
              <a:ext uri="{FF2B5EF4-FFF2-40B4-BE49-F238E27FC236}">
                <a16:creationId xmlns:a16="http://schemas.microsoft.com/office/drawing/2014/main" id="{35FEE2CB-E7FE-3E48-B0BE-68285A816037}"/>
              </a:ext>
            </a:extLst>
          </p:cNvPr>
          <p:cNvPicPr>
            <a:picLocks noChangeAspect="1"/>
          </p:cNvPicPr>
          <p:nvPr/>
        </p:nvPicPr>
        <p:blipFill>
          <a:blip r:embed="rId11"/>
          <a:stretch>
            <a:fillRect/>
          </a:stretch>
        </p:blipFill>
        <p:spPr>
          <a:xfrm>
            <a:off x="8060119" y="1724536"/>
            <a:ext cx="2904726" cy="653563"/>
          </a:xfrm>
          <a:prstGeom prst="rect">
            <a:avLst/>
          </a:prstGeom>
        </p:spPr>
      </p:pic>
      <p:sp>
        <p:nvSpPr>
          <p:cNvPr id="86" name="Espace réservé du pied de page 2">
            <a:extLst>
              <a:ext uri="{FF2B5EF4-FFF2-40B4-BE49-F238E27FC236}">
                <a16:creationId xmlns:a16="http://schemas.microsoft.com/office/drawing/2014/main" id="{F12A90CC-C3C6-0B40-AD96-984B89217C01}"/>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87" name="Espace réservé de la date 1">
            <a:extLst>
              <a:ext uri="{FF2B5EF4-FFF2-40B4-BE49-F238E27FC236}">
                <a16:creationId xmlns:a16="http://schemas.microsoft.com/office/drawing/2014/main" id="{98AE6FEC-2A2E-FD4B-BD45-6387A62114F8}"/>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08</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/05/2023</a:t>
            </a:r>
          </a:p>
        </p:txBody>
      </p:sp>
    </p:spTree>
    <p:extLst>
      <p:ext uri="{BB962C8B-B14F-4D97-AF65-F5344CB8AC3E}">
        <p14:creationId xmlns:p14="http://schemas.microsoft.com/office/powerpoint/2010/main" val="3429855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5695C1F-EF83-4C44-81D5-1C807C25AC07}"/>
              </a:ext>
            </a:extLst>
          </p:cNvPr>
          <p:cNvSpPr>
            <a:spLocks noGrp="1"/>
          </p:cNvSpPr>
          <p:nvPr>
            <p:ph type="sldNum" sz="quarter" idx="12"/>
          </p:nvPr>
        </p:nvSpPr>
        <p:spPr/>
        <p:txBody>
          <a:bodyPr/>
          <a:lstStyle/>
          <a:p>
            <a:fld id="{345175DA-277F-B548-B500-1BF71FE23091}" type="slidenum">
              <a:rPr lang="it-IT" smtClean="0"/>
              <a:pPr/>
              <a:t>21</a:t>
            </a:fld>
            <a:endParaRPr lang="it-IT"/>
          </a:p>
        </p:txBody>
      </p:sp>
      <p:sp>
        <p:nvSpPr>
          <p:cNvPr id="4" name="Content Placeholder 2">
            <a:extLst>
              <a:ext uri="{FF2B5EF4-FFF2-40B4-BE49-F238E27FC236}">
                <a16:creationId xmlns:a16="http://schemas.microsoft.com/office/drawing/2014/main" id="{8812F265-8EAC-3C42-A475-252FBEE235D5}"/>
              </a:ext>
            </a:extLst>
          </p:cNvPr>
          <p:cNvSpPr txBox="1">
            <a:spLocks/>
          </p:cNvSpPr>
          <p:nvPr/>
        </p:nvSpPr>
        <p:spPr>
          <a:xfrm>
            <a:off x="459029" y="1759324"/>
            <a:ext cx="10527590" cy="4633068"/>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itchFamily="2" charset="2"/>
              <a:buChar char="q"/>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en-GB" sz="2000" dirty="0">
                <a:solidFill>
                  <a:srgbClr val="002060"/>
                </a:solidFill>
                <a:latin typeface="Calibri"/>
              </a:rPr>
              <a:t>First set of Open Science </a:t>
            </a:r>
            <a:r>
              <a:rPr kumimoji="0" lang="en-GB" sz="2000" b="0" i="0" u="none" strike="noStrike" kern="1200" cap="none" spc="0" normalizeH="0" baseline="0" noProof="0" dirty="0">
                <a:ln>
                  <a:noFill/>
                </a:ln>
                <a:solidFill>
                  <a:srgbClr val="002060"/>
                </a:solidFill>
                <a:effectLst/>
                <a:uLnTx/>
                <a:uFillTx/>
                <a:latin typeface="Calibri"/>
                <a:ea typeface="+mn-ea"/>
                <a:cs typeface="+mn-cs"/>
              </a:rPr>
              <a:t>Pilot Projects proposed to demonstrate multi-domain science integration across ESCAPE</a:t>
            </a:r>
          </a:p>
          <a:p>
            <a:pPr marL="685800" marR="0" lvl="1" indent="-228600" algn="l" defTabSz="914400" rtl="0" eaLnBrk="1" fontAlgn="auto" latinLnBrk="0" hangingPunct="1">
              <a:lnSpc>
                <a:spcPct val="90000"/>
              </a:lnSpc>
              <a:spcBef>
                <a:spcPts val="500"/>
              </a:spcBef>
              <a:spcAft>
                <a:spcPts val="0"/>
              </a:spcAft>
              <a:buClrTx/>
              <a:buSzTx/>
              <a:buFontTx/>
              <a:buBlip>
                <a:blip r:embed="rId2"/>
              </a:buBlip>
              <a:tabLst/>
              <a:defRPr/>
            </a:pPr>
            <a:r>
              <a:rPr kumimoji="0" lang="en-GB" sz="1800" b="0" i="0" u="none" strike="noStrike" kern="1200" cap="none" spc="0" normalizeH="0" baseline="0" noProof="0" dirty="0">
                <a:ln>
                  <a:noFill/>
                </a:ln>
                <a:solidFill>
                  <a:srgbClr val="002060"/>
                </a:solidFill>
                <a:effectLst/>
                <a:uLnTx/>
                <a:uFillTx/>
                <a:latin typeface="Calibri"/>
                <a:ea typeface="+mn-ea"/>
                <a:cs typeface="+mn-cs"/>
              </a:rPr>
              <a:t>demonstrate new cutting edge open science capabilities, making use of the services implemented within ESCAPE</a:t>
            </a:r>
          </a:p>
          <a:p>
            <a:pPr marL="685800" marR="0" lvl="1" indent="-228600" algn="l" defTabSz="914400" rtl="0" eaLnBrk="1" fontAlgn="auto" latinLnBrk="0" hangingPunct="1">
              <a:lnSpc>
                <a:spcPct val="90000"/>
              </a:lnSpc>
              <a:spcBef>
                <a:spcPts val="500"/>
              </a:spcBef>
              <a:spcAft>
                <a:spcPts val="0"/>
              </a:spcAft>
              <a:buClrTx/>
              <a:buSzTx/>
              <a:buFontTx/>
              <a:buBlip>
                <a:blip r:embed="rId2"/>
              </a:buBlip>
              <a:tabLst/>
              <a:defRPr/>
            </a:pPr>
            <a:r>
              <a:rPr kumimoji="0" lang="en-GB" sz="1800" b="0" i="0" u="none" strike="noStrike" kern="1200" cap="none" spc="0" normalizeH="0" baseline="0" noProof="0" dirty="0">
                <a:ln>
                  <a:noFill/>
                </a:ln>
                <a:solidFill>
                  <a:srgbClr val="002060"/>
                </a:solidFill>
                <a:effectLst/>
                <a:uLnTx/>
                <a:uFillTx/>
                <a:latin typeface="Calibri"/>
                <a:ea typeface="+mn-ea"/>
                <a:cs typeface="+mn-cs"/>
              </a:rPr>
              <a:t>benefit real science goals in exploring synergies between the ESFRIs and largely among three scientific communities Astrophysics/</a:t>
            </a:r>
            <a:r>
              <a:rPr kumimoji="0" lang="en-GB" sz="1800" b="0" i="0" u="none" strike="noStrike" kern="1200" cap="none" spc="0" normalizeH="0" baseline="0" noProof="0" dirty="0" err="1">
                <a:ln>
                  <a:noFill/>
                </a:ln>
                <a:solidFill>
                  <a:srgbClr val="002060"/>
                </a:solidFill>
                <a:effectLst/>
                <a:uLnTx/>
                <a:uFillTx/>
                <a:latin typeface="Calibri"/>
                <a:ea typeface="+mn-ea"/>
                <a:cs typeface="+mn-cs"/>
              </a:rPr>
              <a:t>Astroparticle</a:t>
            </a:r>
            <a:r>
              <a:rPr kumimoji="0" lang="en-GB" sz="1800" b="0" i="0" u="none" strike="noStrike" kern="1200" cap="none" spc="0" normalizeH="0" baseline="0" noProof="0" dirty="0">
                <a:ln>
                  <a:noFill/>
                </a:ln>
                <a:solidFill>
                  <a:srgbClr val="002060"/>
                </a:solidFill>
                <a:effectLst/>
                <a:uLnTx/>
                <a:uFillTx/>
                <a:latin typeface="Calibri"/>
                <a:ea typeface="+mn-ea"/>
                <a:cs typeface="+mn-cs"/>
              </a:rPr>
              <a:t>, accelerator-based Particle and Nuclear Physics (supported by consortia of EU member states research agencies and institutes within JENAA) </a:t>
            </a:r>
          </a:p>
        </p:txBody>
      </p:sp>
      <p:pic>
        <p:nvPicPr>
          <p:cNvPr id="5" name="Image 4">
            <a:extLst>
              <a:ext uri="{FF2B5EF4-FFF2-40B4-BE49-F238E27FC236}">
                <a16:creationId xmlns:a16="http://schemas.microsoft.com/office/drawing/2014/main" id="{AFE01DDF-37CA-844F-A87B-F78D183C5751}"/>
              </a:ext>
            </a:extLst>
          </p:cNvPr>
          <p:cNvPicPr>
            <a:picLocks noChangeAspect="1"/>
          </p:cNvPicPr>
          <p:nvPr/>
        </p:nvPicPr>
        <p:blipFill>
          <a:blip r:embed="rId3"/>
          <a:stretch>
            <a:fillRect/>
          </a:stretch>
        </p:blipFill>
        <p:spPr>
          <a:xfrm>
            <a:off x="8686908" y="3552182"/>
            <a:ext cx="3003320" cy="903489"/>
          </a:xfrm>
          <a:prstGeom prst="rect">
            <a:avLst/>
          </a:prstGeom>
        </p:spPr>
      </p:pic>
      <p:sp>
        <p:nvSpPr>
          <p:cNvPr id="6" name="Rectangle 5">
            <a:extLst>
              <a:ext uri="{FF2B5EF4-FFF2-40B4-BE49-F238E27FC236}">
                <a16:creationId xmlns:a16="http://schemas.microsoft.com/office/drawing/2014/main" id="{13C0A695-CD79-544F-A457-20C558427641}"/>
              </a:ext>
            </a:extLst>
          </p:cNvPr>
          <p:cNvSpPr/>
          <p:nvPr/>
        </p:nvSpPr>
        <p:spPr>
          <a:xfrm>
            <a:off x="792754" y="4483778"/>
            <a:ext cx="6104266" cy="861774"/>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a:ea typeface="+mn-ea"/>
                <a:cs typeface="+mn-cs"/>
              </a:rPr>
              <a:t>1. Dark Matter Science Project</a:t>
            </a:r>
            <a:endParaRPr kumimoji="0" lang="fr-FR" sz="14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a:ea typeface="+mn-ea"/>
                <a:cs typeface="+mn-cs"/>
              </a:rPr>
              <a:t>2. Extreme Universe (&amp; Gravitational waves) Science Project</a:t>
            </a:r>
            <a:endParaRPr kumimoji="0" lang="en-GB" sz="16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2060"/>
              </a:solidFill>
              <a:effectLst/>
              <a:uLnTx/>
              <a:uFillTx/>
              <a:latin typeface="Calibri"/>
              <a:ea typeface="+mn-ea"/>
              <a:cs typeface="+mn-cs"/>
            </a:endParaRPr>
          </a:p>
        </p:txBody>
      </p:sp>
      <p:sp>
        <p:nvSpPr>
          <p:cNvPr id="8" name="Titolo 4">
            <a:extLst>
              <a:ext uri="{FF2B5EF4-FFF2-40B4-BE49-F238E27FC236}">
                <a16:creationId xmlns:a16="http://schemas.microsoft.com/office/drawing/2014/main" id="{9D7D3091-DB98-C542-8DDC-3C1677925F32}"/>
              </a:ext>
            </a:extLst>
          </p:cNvPr>
          <p:cNvSpPr txBox="1">
            <a:spLocks/>
          </p:cNvSpPr>
          <p:nvPr/>
        </p:nvSpPr>
        <p:spPr>
          <a:xfrm>
            <a:off x="1843311" y="161327"/>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US" b="1" dirty="0">
                <a:latin typeface="+mn-lt"/>
              </a:rPr>
              <a:t>ESCAPE, for Open Science Projects</a:t>
            </a:r>
            <a:endParaRPr lang="it-IT" b="1" dirty="0">
              <a:latin typeface="+mn-lt"/>
            </a:endParaRPr>
          </a:p>
        </p:txBody>
      </p:sp>
      <p:sp>
        <p:nvSpPr>
          <p:cNvPr id="9" name="Titolo 1">
            <a:extLst>
              <a:ext uri="{FF2B5EF4-FFF2-40B4-BE49-F238E27FC236}">
                <a16:creationId xmlns:a16="http://schemas.microsoft.com/office/drawing/2014/main" id="{C85AB462-EA8A-A941-9903-09B5B74B011A}"/>
              </a:ext>
            </a:extLst>
          </p:cNvPr>
          <p:cNvSpPr txBox="1">
            <a:spLocks/>
          </p:cNvSpPr>
          <p:nvPr/>
        </p:nvSpPr>
        <p:spPr>
          <a:xfrm>
            <a:off x="4008516" y="266923"/>
            <a:ext cx="7717508" cy="1212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en-GB" sz="2000" dirty="0">
                <a:solidFill>
                  <a:srgbClr val="C00000"/>
                </a:solidFill>
                <a:latin typeface="+mn-lt"/>
                <a:ea typeface="MS PGothic" charset="0"/>
              </a:rPr>
              <a:t>Strengthening multidisciplinary collaborations </a:t>
            </a:r>
          </a:p>
          <a:p>
            <a:pPr marL="0" marR="0" lvl="0" indent="0" algn="r" defTabSz="914400" rtl="0" eaLnBrk="1" fontAlgn="auto" latinLnBrk="0" hangingPunct="1">
              <a:lnSpc>
                <a:spcPct val="90000"/>
              </a:lnSpc>
              <a:spcBef>
                <a:spcPct val="0"/>
              </a:spcBef>
              <a:spcAft>
                <a:spcPts val="0"/>
              </a:spcAft>
              <a:buClrTx/>
              <a:buSzTx/>
              <a:buFontTx/>
              <a:buNone/>
              <a:tabLst/>
              <a:defRPr/>
            </a:pPr>
            <a:r>
              <a:rPr lang="en-GB" sz="2000" dirty="0">
                <a:solidFill>
                  <a:srgbClr val="C00000"/>
                </a:solidFill>
                <a:latin typeface="+mn-lt"/>
                <a:ea typeface="MS PGothic" charset="0"/>
              </a:rPr>
              <a:t>among young researchers on open-science projects</a:t>
            </a:r>
            <a:endParaRPr kumimoji="0" lang="en-GB" sz="2000" i="0" u="none" strike="noStrike" kern="1200" cap="none" spc="0" normalizeH="0" baseline="0" noProof="0" dirty="0">
              <a:ln>
                <a:noFill/>
              </a:ln>
              <a:solidFill>
                <a:srgbClr val="C00000"/>
              </a:solidFill>
              <a:effectLst/>
              <a:uLnTx/>
              <a:uFillTx/>
              <a:latin typeface="Calibri"/>
              <a:cs typeface="+mj-cs"/>
            </a:endParaRPr>
          </a:p>
        </p:txBody>
      </p:sp>
      <p:pic>
        <p:nvPicPr>
          <p:cNvPr id="10" name="Image 9">
            <a:extLst>
              <a:ext uri="{FF2B5EF4-FFF2-40B4-BE49-F238E27FC236}">
                <a16:creationId xmlns:a16="http://schemas.microsoft.com/office/drawing/2014/main" id="{4F1B4CC9-C17B-D049-B5BF-3647B046BB3C}"/>
              </a:ext>
            </a:extLst>
          </p:cNvPr>
          <p:cNvPicPr>
            <a:picLocks noChangeAspect="1"/>
          </p:cNvPicPr>
          <p:nvPr/>
        </p:nvPicPr>
        <p:blipFill>
          <a:blip r:embed="rId4"/>
          <a:stretch>
            <a:fillRect/>
          </a:stretch>
        </p:blipFill>
        <p:spPr>
          <a:xfrm>
            <a:off x="7479331" y="4988682"/>
            <a:ext cx="1634151" cy="870698"/>
          </a:xfrm>
          <a:prstGeom prst="rect">
            <a:avLst/>
          </a:prstGeom>
        </p:spPr>
      </p:pic>
      <p:sp>
        <p:nvSpPr>
          <p:cNvPr id="11" name="Espace réservé du pied de page 2">
            <a:extLst>
              <a:ext uri="{FF2B5EF4-FFF2-40B4-BE49-F238E27FC236}">
                <a16:creationId xmlns:a16="http://schemas.microsoft.com/office/drawing/2014/main" id="{F0577CE7-ACB3-7A4C-A175-4695D77881D0}"/>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7" name="Flèche vers la droite 6">
            <a:extLst>
              <a:ext uri="{FF2B5EF4-FFF2-40B4-BE49-F238E27FC236}">
                <a16:creationId xmlns:a16="http://schemas.microsoft.com/office/drawing/2014/main" id="{15DB43B7-8753-E944-974A-4935873D895B}"/>
              </a:ext>
            </a:extLst>
          </p:cNvPr>
          <p:cNvSpPr/>
          <p:nvPr/>
        </p:nvSpPr>
        <p:spPr>
          <a:xfrm>
            <a:off x="9222216" y="5033811"/>
            <a:ext cx="290337" cy="780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A1EF74C-193C-9D4F-A29C-25C51E3B6E24}"/>
              </a:ext>
            </a:extLst>
          </p:cNvPr>
          <p:cNvSpPr/>
          <p:nvPr/>
        </p:nvSpPr>
        <p:spPr>
          <a:xfrm>
            <a:off x="9556250" y="4914665"/>
            <a:ext cx="1546372" cy="954107"/>
          </a:xfrm>
          <a:prstGeom prst="rect">
            <a:avLst/>
          </a:prstGeom>
          <a:ln>
            <a:noFill/>
          </a:ln>
        </p:spPr>
        <p:txBody>
          <a:bodyPr wrap="square">
            <a:spAutoFit/>
          </a:bodyPr>
          <a:lstStyle/>
          <a:p>
            <a:pPr>
              <a:defRPr/>
            </a:pPr>
            <a:r>
              <a:rPr kumimoji="0" lang="en-US" sz="1400" i="1" u="none" strike="noStrike" kern="1200" cap="none" spc="0" normalizeH="0" baseline="0" noProof="0" dirty="0">
                <a:ln>
                  <a:noFill/>
                </a:ln>
                <a:solidFill>
                  <a:srgbClr val="002060"/>
                </a:solidFill>
                <a:effectLst/>
                <a:uLnTx/>
                <a:uFillTx/>
                <a:ea typeface="+mn-ea"/>
                <a:cs typeface="+mn-cs"/>
              </a:rPr>
              <a:t>ESCAPE part:</a:t>
            </a:r>
          </a:p>
          <a:p>
            <a:pPr>
              <a:defRPr/>
            </a:pPr>
            <a:r>
              <a:rPr lang="en-US" sz="1400" i="1" dirty="0">
                <a:solidFill>
                  <a:srgbClr val="002060"/>
                </a:solidFill>
              </a:rPr>
              <a:t>a</a:t>
            </a:r>
            <a:r>
              <a:rPr kumimoji="0" lang="en-US" sz="1400" i="1" u="none" strike="noStrike" kern="1200" cap="none" spc="0" normalizeH="0" baseline="0" noProof="0" dirty="0">
                <a:ln>
                  <a:noFill/>
                </a:ln>
                <a:solidFill>
                  <a:srgbClr val="002060"/>
                </a:solidFill>
                <a:effectLst/>
                <a:uLnTx/>
                <a:uFillTx/>
                <a:ea typeface="+mn-ea"/>
                <a:cs typeface="+mn-cs"/>
              </a:rPr>
              <a:t>bout 2 </a:t>
            </a:r>
            <a:r>
              <a:rPr lang="en-GB" sz="1400" i="1" dirty="0">
                <a:solidFill>
                  <a:srgbClr val="002060"/>
                </a:solidFill>
                <a:ea typeface="Roboto" panose="02000000000000000000" pitchFamily="2" charset="0"/>
                <a:cs typeface="Roboto" panose="02000000000000000000" pitchFamily="2" charset="0"/>
                <a:sym typeface="Calibri"/>
              </a:rPr>
              <a:t>M€</a:t>
            </a:r>
            <a:endParaRPr kumimoji="0" lang="en-US" sz="1400" i="1" u="none" strike="noStrike" kern="1200" cap="none" spc="0" normalizeH="0" baseline="0" noProof="0" dirty="0">
              <a:ln>
                <a:noFill/>
              </a:ln>
              <a:solidFill>
                <a:srgbClr val="00206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srgbClr val="002060"/>
                </a:solidFill>
                <a:effectLst/>
                <a:uLnTx/>
                <a:uFillTx/>
                <a:ea typeface="+mn-ea"/>
                <a:cs typeface="+mn-cs"/>
              </a:rPr>
              <a:t>250 PMs</a:t>
            </a:r>
            <a:endParaRPr kumimoji="0" lang="fr-FR" sz="1400" i="1" u="none" strike="noStrike" kern="1200" cap="none" spc="0" normalizeH="0" baseline="0" noProof="0" dirty="0">
              <a:ln>
                <a:noFill/>
              </a:ln>
              <a:solidFill>
                <a:srgbClr val="00206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i="1" u="none" strike="noStrike" kern="1200" cap="none" spc="0" normalizeH="0" baseline="0" noProof="0" dirty="0">
                <a:ln>
                  <a:noFill/>
                </a:ln>
                <a:solidFill>
                  <a:srgbClr val="002060"/>
                </a:solidFill>
                <a:effectLst/>
                <a:uLnTx/>
                <a:uFillTx/>
                <a:ea typeface="+mn-ea"/>
                <a:cs typeface="+mn-cs"/>
              </a:rPr>
              <a:t>10 institutes</a:t>
            </a:r>
          </a:p>
        </p:txBody>
      </p:sp>
      <p:pic>
        <p:nvPicPr>
          <p:cNvPr id="13" name="Google Shape;193;p6">
            <a:extLst>
              <a:ext uri="{FF2B5EF4-FFF2-40B4-BE49-F238E27FC236}">
                <a16:creationId xmlns:a16="http://schemas.microsoft.com/office/drawing/2014/main" id="{D75BC0FE-187C-5A47-8E35-E8E9D4127C08}"/>
              </a:ext>
            </a:extLst>
          </p:cNvPr>
          <p:cNvPicPr preferRelativeResize="0"/>
          <p:nvPr/>
        </p:nvPicPr>
        <p:blipFill rotWithShape="1">
          <a:blip r:embed="rId5">
            <a:alphaModFix/>
          </a:blip>
          <a:srcRect/>
          <a:stretch/>
        </p:blipFill>
        <p:spPr>
          <a:xfrm>
            <a:off x="10742894" y="4751851"/>
            <a:ext cx="359728" cy="325628"/>
          </a:xfrm>
          <a:prstGeom prst="rect">
            <a:avLst/>
          </a:prstGeom>
          <a:noFill/>
          <a:ln>
            <a:noFill/>
          </a:ln>
        </p:spPr>
      </p:pic>
      <p:pic>
        <p:nvPicPr>
          <p:cNvPr id="14" name="Google Shape;189;p6" descr="Image result for cnrs logo">
            <a:extLst>
              <a:ext uri="{FF2B5EF4-FFF2-40B4-BE49-F238E27FC236}">
                <a16:creationId xmlns:a16="http://schemas.microsoft.com/office/drawing/2014/main" id="{586BB165-70E5-8248-AA1E-CB8AE12C0325}"/>
              </a:ext>
            </a:extLst>
          </p:cNvPr>
          <p:cNvPicPr preferRelativeResize="0"/>
          <p:nvPr/>
        </p:nvPicPr>
        <p:blipFill rotWithShape="1">
          <a:blip r:embed="rId6">
            <a:alphaModFix/>
          </a:blip>
          <a:srcRect/>
          <a:stretch/>
        </p:blipFill>
        <p:spPr>
          <a:xfrm>
            <a:off x="11262713" y="4689515"/>
            <a:ext cx="463311" cy="424366"/>
          </a:xfrm>
          <a:prstGeom prst="rect">
            <a:avLst/>
          </a:prstGeom>
          <a:noFill/>
          <a:ln>
            <a:noFill/>
          </a:ln>
        </p:spPr>
      </p:pic>
      <p:pic>
        <p:nvPicPr>
          <p:cNvPr id="15" name="Google Shape;192;p6">
            <a:extLst>
              <a:ext uri="{FF2B5EF4-FFF2-40B4-BE49-F238E27FC236}">
                <a16:creationId xmlns:a16="http://schemas.microsoft.com/office/drawing/2014/main" id="{F99AA064-B192-C141-A6B9-18EDC05158CE}"/>
              </a:ext>
            </a:extLst>
          </p:cNvPr>
          <p:cNvPicPr preferRelativeResize="0"/>
          <p:nvPr/>
        </p:nvPicPr>
        <p:blipFill rotWithShape="1">
          <a:blip r:embed="rId7">
            <a:alphaModFix/>
          </a:blip>
          <a:srcRect/>
          <a:stretch/>
        </p:blipFill>
        <p:spPr>
          <a:xfrm>
            <a:off x="11240063" y="5345552"/>
            <a:ext cx="657734" cy="330330"/>
          </a:xfrm>
          <a:prstGeom prst="rect">
            <a:avLst/>
          </a:prstGeom>
          <a:noFill/>
          <a:ln>
            <a:noFill/>
          </a:ln>
        </p:spPr>
      </p:pic>
      <p:pic>
        <p:nvPicPr>
          <p:cNvPr id="17" name="Image 16">
            <a:extLst>
              <a:ext uri="{FF2B5EF4-FFF2-40B4-BE49-F238E27FC236}">
                <a16:creationId xmlns:a16="http://schemas.microsoft.com/office/drawing/2014/main" id="{AC7C2FC2-52E9-0749-BD55-43AEDB1C2510}"/>
              </a:ext>
            </a:extLst>
          </p:cNvPr>
          <p:cNvPicPr>
            <a:picLocks noChangeAspect="1"/>
          </p:cNvPicPr>
          <p:nvPr/>
        </p:nvPicPr>
        <p:blipFill>
          <a:blip r:embed="rId8"/>
          <a:stretch>
            <a:fillRect/>
          </a:stretch>
        </p:blipFill>
        <p:spPr>
          <a:xfrm>
            <a:off x="10729166" y="5295723"/>
            <a:ext cx="387184" cy="386540"/>
          </a:xfrm>
          <a:prstGeom prst="rect">
            <a:avLst/>
          </a:prstGeom>
        </p:spPr>
      </p:pic>
      <p:pic>
        <p:nvPicPr>
          <p:cNvPr id="18" name="Google Shape;217;p6" descr="Image result for infn logo">
            <a:extLst>
              <a:ext uri="{FF2B5EF4-FFF2-40B4-BE49-F238E27FC236}">
                <a16:creationId xmlns:a16="http://schemas.microsoft.com/office/drawing/2014/main" id="{28C5F0FF-E8E9-674C-B023-4795C55F744D}"/>
              </a:ext>
            </a:extLst>
          </p:cNvPr>
          <p:cNvPicPr preferRelativeResize="0"/>
          <p:nvPr/>
        </p:nvPicPr>
        <p:blipFill rotWithShape="1">
          <a:blip r:embed="rId9">
            <a:alphaModFix/>
          </a:blip>
          <a:srcRect/>
          <a:stretch/>
        </p:blipFill>
        <p:spPr>
          <a:xfrm>
            <a:off x="10689223" y="5822614"/>
            <a:ext cx="427127" cy="383269"/>
          </a:xfrm>
          <a:prstGeom prst="rect">
            <a:avLst/>
          </a:prstGeom>
          <a:noFill/>
          <a:ln>
            <a:noFill/>
          </a:ln>
        </p:spPr>
      </p:pic>
      <p:pic>
        <p:nvPicPr>
          <p:cNvPr id="19" name="Image 18">
            <a:extLst>
              <a:ext uri="{FF2B5EF4-FFF2-40B4-BE49-F238E27FC236}">
                <a16:creationId xmlns:a16="http://schemas.microsoft.com/office/drawing/2014/main" id="{82A05121-8374-3345-BC0D-C3A881E88FAC}"/>
              </a:ext>
            </a:extLst>
          </p:cNvPr>
          <p:cNvPicPr>
            <a:picLocks noChangeAspect="1"/>
          </p:cNvPicPr>
          <p:nvPr/>
        </p:nvPicPr>
        <p:blipFill>
          <a:blip r:embed="rId10"/>
          <a:stretch>
            <a:fillRect/>
          </a:stretch>
        </p:blipFill>
        <p:spPr>
          <a:xfrm>
            <a:off x="11370999" y="5801935"/>
            <a:ext cx="403654" cy="403654"/>
          </a:xfrm>
          <a:prstGeom prst="rect">
            <a:avLst/>
          </a:prstGeom>
        </p:spPr>
      </p:pic>
      <p:pic>
        <p:nvPicPr>
          <p:cNvPr id="20" name="Image 19">
            <a:extLst>
              <a:ext uri="{FF2B5EF4-FFF2-40B4-BE49-F238E27FC236}">
                <a16:creationId xmlns:a16="http://schemas.microsoft.com/office/drawing/2014/main" id="{C4F4161A-DCFF-D047-9F4F-617B4B7F9C29}"/>
              </a:ext>
            </a:extLst>
          </p:cNvPr>
          <p:cNvPicPr>
            <a:picLocks noChangeAspect="1"/>
          </p:cNvPicPr>
          <p:nvPr/>
        </p:nvPicPr>
        <p:blipFill>
          <a:blip r:embed="rId11"/>
          <a:stretch>
            <a:fillRect/>
          </a:stretch>
        </p:blipFill>
        <p:spPr>
          <a:xfrm>
            <a:off x="9525533" y="5925196"/>
            <a:ext cx="1029502" cy="280393"/>
          </a:xfrm>
          <a:prstGeom prst="rect">
            <a:avLst/>
          </a:prstGeom>
        </p:spPr>
      </p:pic>
      <p:sp>
        <p:nvSpPr>
          <p:cNvPr id="22" name="Espace réservé de la date 1">
            <a:extLst>
              <a:ext uri="{FF2B5EF4-FFF2-40B4-BE49-F238E27FC236}">
                <a16:creationId xmlns:a16="http://schemas.microsoft.com/office/drawing/2014/main" id="{55576C3A-8161-4641-A765-B2B3399ED604}"/>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08</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/05/2023</a:t>
            </a:r>
          </a:p>
        </p:txBody>
      </p:sp>
    </p:spTree>
    <p:extLst>
      <p:ext uri="{BB962C8B-B14F-4D97-AF65-F5344CB8AC3E}">
        <p14:creationId xmlns:p14="http://schemas.microsoft.com/office/powerpoint/2010/main" val="1031066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F41F5A3-B331-054F-A0B9-75E961424FC4}"/>
              </a:ext>
            </a:extLst>
          </p:cNvPr>
          <p:cNvSpPr>
            <a:spLocks noGrp="1"/>
          </p:cNvSpPr>
          <p:nvPr>
            <p:ph type="sldNum" sz="quarter" idx="12"/>
          </p:nvPr>
        </p:nvSpPr>
        <p:spPr/>
        <p:txBody>
          <a:bodyPr/>
          <a:lstStyle/>
          <a:p>
            <a:fld id="{345175DA-277F-B548-B500-1BF71FE23091}" type="slidenum">
              <a:rPr lang="it-IT" smtClean="0"/>
              <a:pPr/>
              <a:t>22</a:t>
            </a:fld>
            <a:endParaRPr lang="it-IT"/>
          </a:p>
        </p:txBody>
      </p:sp>
      <p:sp>
        <p:nvSpPr>
          <p:cNvPr id="4" name="Segnaposto contenuto 2">
            <a:extLst>
              <a:ext uri="{FF2B5EF4-FFF2-40B4-BE49-F238E27FC236}">
                <a16:creationId xmlns:a16="http://schemas.microsoft.com/office/drawing/2014/main" id="{A1704F56-86E4-3846-8E73-F9DD1C76D475}"/>
              </a:ext>
            </a:extLst>
          </p:cNvPr>
          <p:cNvSpPr txBox="1">
            <a:spLocks/>
          </p:cNvSpPr>
          <p:nvPr/>
        </p:nvSpPr>
        <p:spPr>
          <a:xfrm>
            <a:off x="404323" y="1216564"/>
            <a:ext cx="11039475" cy="1572358"/>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D7D31"/>
              </a:buClr>
              <a:buSzPct val="110000"/>
              <a:buFontTx/>
              <a:buNone/>
              <a:tabLst/>
              <a:defRPr/>
            </a:pPr>
            <a:endParaRPr kumimoji="0" lang="en-GB" sz="14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
                <a:srgbClr val="ED7D31"/>
              </a:buClr>
              <a:buSzPct val="110000"/>
              <a:buFontTx/>
              <a:buNone/>
              <a:tabLst/>
              <a:defRPr/>
            </a:pPr>
            <a:r>
              <a:rPr kumimoji="0" lang="en-GB" sz="2000" b="0" i="0" u="none" strike="noStrike" kern="1200" cap="none" spc="0" normalizeH="0" baseline="0" noProof="0" dirty="0">
                <a:ln>
                  <a:noFill/>
                </a:ln>
                <a:solidFill>
                  <a:srgbClr val="002060"/>
                </a:solidFill>
                <a:effectLst/>
                <a:uLnTx/>
                <a:uFillTx/>
                <a:latin typeface="Calibri"/>
                <a:ea typeface="+mn-ea"/>
                <a:cs typeface="+mn-cs"/>
              </a:rPr>
              <a:t>The ESCAPE “EOSC-cell” </a:t>
            </a:r>
            <a:r>
              <a:rPr kumimoji="0" lang="en-GB" sz="1800" b="0" i="0" u="none" strike="noStrike" kern="1200" cap="none" spc="0" normalizeH="0" baseline="0" noProof="0" dirty="0">
                <a:ln>
                  <a:noFill/>
                </a:ln>
                <a:solidFill>
                  <a:srgbClr val="002060"/>
                </a:solidFill>
                <a:effectLst/>
                <a:uLnTx/>
                <a:uFillTx/>
                <a:latin typeface="Calibri"/>
                <a:ea typeface="+mn-ea"/>
                <a:cs typeface="+mn-cs"/>
              </a:rPr>
              <a:t>for a three-fold impact: </a:t>
            </a:r>
          </a:p>
          <a:p>
            <a:pPr marL="685800" marR="0" lvl="1" indent="-228600" algn="l" defTabSz="914400" rtl="0" eaLnBrk="1" fontAlgn="auto" latinLnBrk="0" hangingPunct="1">
              <a:lnSpc>
                <a:spcPct val="90000"/>
              </a:lnSpc>
              <a:spcBef>
                <a:spcPts val="500"/>
              </a:spcBef>
              <a:spcAft>
                <a:spcPts val="0"/>
              </a:spcAft>
              <a:buClr>
                <a:srgbClr val="ED7D31"/>
              </a:buClr>
              <a:buSzPct val="110000"/>
              <a:buFontTx/>
              <a:buBlip>
                <a:blip r:embed="rId2"/>
              </a:buBlip>
              <a:tabLst/>
              <a:defRPr/>
            </a:pPr>
            <a:r>
              <a:rPr kumimoji="0" lang="en-GB" sz="1600" b="0" i="0" u="none" strike="noStrike" kern="1200" cap="none" spc="0" normalizeH="0" baseline="0" noProof="0" dirty="0">
                <a:ln>
                  <a:noFill/>
                </a:ln>
                <a:solidFill>
                  <a:srgbClr val="002060"/>
                </a:solidFill>
                <a:effectLst/>
                <a:uLnTx/>
                <a:uFillTx/>
                <a:latin typeface="Calibri"/>
                <a:ea typeface="+mn-ea"/>
                <a:cs typeface="+mn-cs"/>
              </a:rPr>
              <a:t>a FAIR </a:t>
            </a:r>
            <a:r>
              <a:rPr lang="en-GB" sz="1600" dirty="0">
                <a:solidFill>
                  <a:srgbClr val="002060"/>
                </a:solidFill>
                <a:latin typeface="Calibri"/>
              </a:rPr>
              <a:t>digital </a:t>
            </a:r>
            <a:r>
              <a:rPr kumimoji="0" lang="en-GB" sz="1600" b="0" i="0" u="none" strike="noStrike" kern="1200" cap="none" spc="0" normalizeH="0" baseline="0" noProof="0" dirty="0">
                <a:ln>
                  <a:noFill/>
                </a:ln>
                <a:solidFill>
                  <a:srgbClr val="002060"/>
                </a:solidFill>
                <a:effectLst/>
                <a:uLnTx/>
                <a:uFillTx/>
                <a:latin typeface="Calibri"/>
                <a:ea typeface="+mn-ea"/>
                <a:cs typeface="+mn-cs"/>
              </a:rPr>
              <a:t>environment dedicated to scientists at large to interoperate data and workflows for fundamental science;</a:t>
            </a:r>
          </a:p>
          <a:p>
            <a:pPr marL="685800" marR="0" lvl="1" indent="-228600" algn="l" defTabSz="914400" rtl="0" eaLnBrk="1" fontAlgn="auto" latinLnBrk="0" hangingPunct="1">
              <a:lnSpc>
                <a:spcPct val="90000"/>
              </a:lnSpc>
              <a:spcBef>
                <a:spcPts val="500"/>
              </a:spcBef>
              <a:spcAft>
                <a:spcPts val="0"/>
              </a:spcAft>
              <a:buClr>
                <a:srgbClr val="ED7D31"/>
              </a:buClr>
              <a:buSzPct val="110000"/>
              <a:buFontTx/>
              <a:buBlip>
                <a:blip r:embed="rId2"/>
              </a:buBlip>
              <a:tabLst/>
              <a:defRPr/>
            </a:pPr>
            <a:r>
              <a:rPr kumimoji="0" lang="en-GB" sz="1600" b="0" i="0" u="none" strike="noStrike" kern="1200" cap="none" spc="0" normalizeH="0" baseline="0" noProof="0" dirty="0">
                <a:ln>
                  <a:noFill/>
                </a:ln>
                <a:solidFill>
                  <a:srgbClr val="002060"/>
                </a:solidFill>
                <a:effectLst/>
                <a:uLnTx/>
                <a:uFillTx/>
                <a:latin typeface="Calibri"/>
                <a:ea typeface="+mn-ea"/>
                <a:cs typeface="+mn-cs"/>
              </a:rPr>
              <a:t>data management solutions mutually adopted by a large fraction of RIs and potentially extendible to further disciplines; </a:t>
            </a:r>
          </a:p>
          <a:p>
            <a:pPr lvl="1">
              <a:buClr>
                <a:srgbClr val="ED7D31"/>
              </a:buClr>
              <a:buSzPct val="110000"/>
              <a:defRPr/>
            </a:pPr>
            <a:r>
              <a:rPr kumimoji="0" lang="en-GB" sz="1600" b="0" i="0" u="none" strike="noStrike" kern="1200" cap="none" spc="0" normalizeH="0" baseline="0" noProof="0" dirty="0">
                <a:ln>
                  <a:noFill/>
                </a:ln>
                <a:solidFill>
                  <a:srgbClr val="002060"/>
                </a:solidFill>
                <a:effectLst/>
                <a:uLnTx/>
                <a:uFillTx/>
                <a:latin typeface="Calibri"/>
                <a:ea typeface="+mn-ea"/>
                <a:cs typeface="+mn-cs"/>
              </a:rPr>
              <a:t>the “</a:t>
            </a:r>
            <a:r>
              <a:rPr kumimoji="0" lang="en-GB" sz="1600" b="1" i="0" u="none" strike="noStrike" kern="1200" cap="none" spc="0" normalizeH="0" baseline="0" noProof="0" dirty="0">
                <a:ln>
                  <a:noFill/>
                </a:ln>
                <a:solidFill>
                  <a:srgbClr val="002060"/>
                </a:solidFill>
                <a:effectLst/>
                <a:uLnTx/>
                <a:uFillTx/>
                <a:latin typeface="Calibri"/>
                <a:ea typeface="+mn-ea"/>
                <a:cs typeface="+mn-cs"/>
              </a:rPr>
              <a:t>EOSC</a:t>
            </a:r>
            <a:r>
              <a:rPr kumimoji="0" lang="en-GB" sz="1600" b="0" i="0" u="none" strike="noStrike" kern="1200" cap="none" spc="0" normalizeH="0" baseline="0" noProof="0" dirty="0">
                <a:ln>
                  <a:noFill/>
                </a:ln>
                <a:solidFill>
                  <a:srgbClr val="002060"/>
                </a:solidFill>
                <a:effectLst/>
                <a:uLnTx/>
                <a:uFillTx/>
                <a:latin typeface="Calibri"/>
                <a:ea typeface="+mn-ea"/>
                <a:cs typeface="+mn-cs"/>
              </a:rPr>
              <a:t> </a:t>
            </a:r>
            <a:r>
              <a:rPr lang="en-US" sz="1600" b="1" dirty="0">
                <a:solidFill>
                  <a:srgbClr val="002060"/>
                </a:solidFill>
                <a:latin typeface="Calibri" panose="020F0502020204030204" pitchFamily="34" charset="0"/>
                <a:ea typeface="Calibri" panose="020F0502020204030204" pitchFamily="34" charset="0"/>
                <a:cs typeface="Calibri" panose="020F0502020204030204" pitchFamily="34" charset="0"/>
              </a:rPr>
              <a:t>Web of FAIR Data and Services for Science”</a:t>
            </a:r>
            <a:r>
              <a:rPr kumimoji="0" lang="en-GB" sz="1600" b="0" i="0" u="none" strike="noStrike" kern="1200" cap="none" spc="0" normalizeH="0" baseline="0" noProof="0" dirty="0">
                <a:ln>
                  <a:noFill/>
                </a:ln>
                <a:solidFill>
                  <a:srgbClr val="002060"/>
                </a:solidFill>
                <a:effectLst/>
                <a:uLnTx/>
                <a:uFillTx/>
                <a:latin typeface="Calibri"/>
                <a:ea typeface="+mn-ea"/>
                <a:cs typeface="+mn-cs"/>
              </a:rPr>
              <a:t> for our disciplines</a:t>
            </a:r>
          </a:p>
          <a:p>
            <a:pPr marL="0" indent="0">
              <a:spcBef>
                <a:spcPts val="500"/>
              </a:spcBef>
              <a:buClr>
                <a:srgbClr val="ED7D31"/>
              </a:buClr>
              <a:buSzPct val="110000"/>
              <a:buNone/>
            </a:pPr>
            <a:r>
              <a:rPr kumimoji="0" lang="en-GB" sz="1800" b="0" i="0" u="none" strike="noStrike" kern="1200" cap="none" spc="0" normalizeH="0" baseline="0" noProof="0" dirty="0">
                <a:ln>
                  <a:noFill/>
                </a:ln>
                <a:solidFill>
                  <a:srgbClr val="002060"/>
                </a:solidFill>
                <a:effectLst/>
                <a:uLnTx/>
                <a:uFillTx/>
                <a:latin typeface="Calibri"/>
                <a:ea typeface="+mn-ea"/>
                <a:cs typeface="+mn-cs"/>
              </a:rPr>
              <a:t>  </a:t>
            </a:r>
            <a:endParaRPr kumimoji="0" lang="en-GB" b="0" i="0" u="none" strike="noStrike" kern="1200" cap="none" spc="0" normalizeH="0" baseline="0" noProof="0" dirty="0">
              <a:ln>
                <a:noFill/>
              </a:ln>
              <a:solidFill>
                <a:srgbClr val="002060"/>
              </a:solidFill>
              <a:effectLst/>
              <a:uLnTx/>
              <a:uFillTx/>
              <a:latin typeface="Calibri"/>
              <a:ea typeface="+mn-ea"/>
              <a:cs typeface="+mn-cs"/>
            </a:endParaRPr>
          </a:p>
        </p:txBody>
      </p:sp>
      <p:sp>
        <p:nvSpPr>
          <p:cNvPr id="5" name="Titolo 1">
            <a:extLst>
              <a:ext uri="{FF2B5EF4-FFF2-40B4-BE49-F238E27FC236}">
                <a16:creationId xmlns:a16="http://schemas.microsoft.com/office/drawing/2014/main" id="{52C2CA3D-CC3B-4949-802A-33EA33EF74BA}"/>
              </a:ext>
            </a:extLst>
          </p:cNvPr>
          <p:cNvSpPr txBox="1">
            <a:spLocks/>
          </p:cNvSpPr>
          <p:nvPr/>
        </p:nvSpPr>
        <p:spPr>
          <a:xfrm>
            <a:off x="1984914" y="2886"/>
            <a:ext cx="9254603" cy="7315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90"/>
                </a:solidFill>
                <a:effectLst/>
                <a:uLnTx/>
                <a:uFillTx/>
                <a:latin typeface="Calibri"/>
                <a:ea typeface="MS PGothic" charset="0"/>
                <a:cs typeface="+mj-cs"/>
              </a:rPr>
              <a:t>Implementing the ESCAPE disciplinary EOSC-cell</a:t>
            </a:r>
            <a:endParaRPr kumimoji="0" lang="en-GB" sz="3200" b="1" i="0" u="none" strike="noStrike" kern="1200" cap="none" spc="0" normalizeH="0" baseline="0" noProof="0" dirty="0">
              <a:ln>
                <a:noFill/>
              </a:ln>
              <a:solidFill>
                <a:srgbClr val="000090"/>
              </a:solidFill>
              <a:effectLst/>
              <a:uLnTx/>
              <a:uFillTx/>
              <a:latin typeface="Calibri"/>
              <a:ea typeface="+mj-ea"/>
              <a:cs typeface="+mj-cs"/>
            </a:endParaRPr>
          </a:p>
        </p:txBody>
      </p:sp>
      <p:sp>
        <p:nvSpPr>
          <p:cNvPr id="6" name="Rectangle 5">
            <a:extLst>
              <a:ext uri="{FF2B5EF4-FFF2-40B4-BE49-F238E27FC236}">
                <a16:creationId xmlns:a16="http://schemas.microsoft.com/office/drawing/2014/main" id="{125908B1-F851-DD4B-B34B-CEC544C0B508}"/>
              </a:ext>
            </a:extLst>
          </p:cNvPr>
          <p:cNvSpPr/>
          <p:nvPr/>
        </p:nvSpPr>
        <p:spPr>
          <a:xfrm>
            <a:off x="404323" y="2536688"/>
            <a:ext cx="10835194" cy="2800767"/>
          </a:xfrm>
          <a:prstGeom prst="rect">
            <a:avLst/>
          </a:prstGeom>
        </p:spPr>
        <p:txBody>
          <a:bodyPr wrap="square">
            <a:spAutoFit/>
          </a:bodyPr>
          <a:lstStyle/>
          <a:p>
            <a:pPr algn="just"/>
            <a:endParaRPr lang="en-GB" sz="1600" dirty="0">
              <a:solidFill>
                <a:srgbClr val="002060"/>
              </a:solidFill>
              <a:latin typeface="Calibri" panose="020F0502020204030204" pitchFamily="34" charset="0"/>
              <a:ea typeface="Times New Roman" panose="02020603050405020304" pitchFamily="18" charset="0"/>
            </a:endParaRPr>
          </a:p>
          <a:p>
            <a:pPr algn="just"/>
            <a:r>
              <a:rPr lang="en-GB" sz="1600" b="1" dirty="0">
                <a:solidFill>
                  <a:srgbClr val="002060"/>
                </a:solidFill>
                <a:latin typeface="Calibri" panose="020F0502020204030204" pitchFamily="34" charset="0"/>
                <a:ea typeface="Times New Roman" panose="02020603050405020304" pitchFamily="18" charset="0"/>
              </a:rPr>
              <a:t>                </a:t>
            </a:r>
            <a:r>
              <a:rPr lang="en-GB" sz="1600" dirty="0">
                <a:solidFill>
                  <a:srgbClr val="002060"/>
                </a:solidFill>
                <a:latin typeface="Calibri" panose="020F0502020204030204" pitchFamily="34" charset="0"/>
                <a:ea typeface="Times New Roman" panose="02020603050405020304" pitchFamily="18" charset="0"/>
              </a:rPr>
              <a:t>A</a:t>
            </a:r>
            <a:r>
              <a:rPr lang="en-GB" sz="1600" b="1" dirty="0">
                <a:solidFill>
                  <a:srgbClr val="002060"/>
                </a:solidFill>
                <a:latin typeface="Calibri" panose="020F0502020204030204" pitchFamily="34" charset="0"/>
                <a:ea typeface="Times New Roman" panose="02020603050405020304" pitchFamily="18" charset="0"/>
              </a:rPr>
              <a:t> Virtual Research Environment (VRE): </a:t>
            </a:r>
            <a:r>
              <a:rPr lang="en-GB" sz="1600" dirty="0">
                <a:solidFill>
                  <a:srgbClr val="002060"/>
                </a:solidFill>
                <a:latin typeface="Calibri" panose="020F0502020204030204" pitchFamily="34" charset="0"/>
                <a:ea typeface="Times New Roman" panose="02020603050405020304" pitchFamily="18" charset="0"/>
              </a:rPr>
              <a:t>thematic collaborative digital environment used by scientists, which enables FAIR community-based scientific research, training, innovation, cross-fertilisation and open science.</a:t>
            </a:r>
          </a:p>
          <a:p>
            <a:pPr algn="just"/>
            <a:endParaRPr lang="en-GB" sz="1600" dirty="0">
              <a:solidFill>
                <a:srgbClr val="002060"/>
              </a:solidFill>
              <a:latin typeface="Calibri" panose="020F0502020204030204" pitchFamily="34" charset="0"/>
            </a:endParaRPr>
          </a:p>
          <a:p>
            <a:pPr algn="just"/>
            <a:r>
              <a:rPr lang="en-GB" sz="1600" dirty="0">
                <a:solidFill>
                  <a:srgbClr val="002060"/>
                </a:solidFill>
              </a:rPr>
              <a:t>Evolving practices on the assessment of research giving </a:t>
            </a:r>
            <a:r>
              <a:rPr lang="en-GB" sz="1600" u="sng" dirty="0">
                <a:solidFill>
                  <a:srgbClr val="002060"/>
                </a:solidFill>
              </a:rPr>
              <a:t>increasing value to open science contributions </a:t>
            </a:r>
            <a:r>
              <a:rPr lang="en-GB" sz="1600" dirty="0">
                <a:solidFill>
                  <a:srgbClr val="002060"/>
                </a:solidFill>
              </a:rPr>
              <a:t>and outputs beyond publications.</a:t>
            </a:r>
            <a:r>
              <a:rPr lang="en-GB" sz="1600" u="sng" dirty="0">
                <a:solidFill>
                  <a:srgbClr val="002060"/>
                </a:solidFill>
              </a:rPr>
              <a:t> A wide range of digital objects beyond publications</a:t>
            </a:r>
            <a:r>
              <a:rPr lang="en-GB" sz="1600" dirty="0">
                <a:solidFill>
                  <a:srgbClr val="002060"/>
                </a:solidFill>
              </a:rPr>
              <a:t>, including data, software, code, workflows, and processes, such as open peer-reviews (requiring an enhanced traceability, coherent and comprehensive metrics and </a:t>
            </a:r>
            <a:r>
              <a:rPr lang="en-GB" sz="1600" dirty="0" err="1">
                <a:solidFill>
                  <a:srgbClr val="002060"/>
                </a:solidFill>
              </a:rPr>
              <a:t>FAIRness</a:t>
            </a:r>
            <a:r>
              <a:rPr lang="en-GB" sz="1600" dirty="0">
                <a:solidFill>
                  <a:srgbClr val="002060"/>
                </a:solidFill>
              </a:rPr>
              <a:t> of a wide range of digital objects).</a:t>
            </a:r>
            <a:r>
              <a:rPr lang="fr-FR" sz="1600" dirty="0">
                <a:solidFill>
                  <a:srgbClr val="002060"/>
                </a:solidFill>
              </a:rPr>
              <a:t> </a:t>
            </a:r>
          </a:p>
          <a:p>
            <a:pPr algn="just"/>
            <a:r>
              <a:rPr lang="en-GB" sz="1600" dirty="0">
                <a:solidFill>
                  <a:srgbClr val="002060"/>
                </a:solidFill>
                <a:latin typeface="Calibri" panose="020F0502020204030204" pitchFamily="34" charset="0"/>
                <a:ea typeface="Times New Roman" panose="02020603050405020304" pitchFamily="18" charset="0"/>
              </a:rPr>
              <a:t>Digital content added in order to :</a:t>
            </a:r>
          </a:p>
          <a:p>
            <a:pPr marL="285750" indent="-285750" algn="just">
              <a:buFontTx/>
              <a:buChar char="-"/>
            </a:pPr>
            <a:r>
              <a:rPr lang="en-GB" sz="1600" dirty="0">
                <a:solidFill>
                  <a:srgbClr val="002060"/>
                </a:solidFill>
                <a:latin typeface="Calibri" panose="020F0502020204030204" pitchFamily="34" charset="0"/>
                <a:ea typeface="Times New Roman" panose="02020603050405020304" pitchFamily="18" charset="0"/>
              </a:rPr>
              <a:t>Perform, explore, repeat, modify data-analysis; upload analysis results; publish new results</a:t>
            </a:r>
          </a:p>
          <a:p>
            <a:pPr marL="285750" indent="-285750" algn="just">
              <a:buFontTx/>
              <a:buChar char="-"/>
            </a:pPr>
            <a:r>
              <a:rPr lang="en-GB" sz="1600" dirty="0">
                <a:solidFill>
                  <a:srgbClr val="002060"/>
                </a:solidFill>
                <a:latin typeface="Calibri" panose="020F0502020204030204" pitchFamily="34" charset="0"/>
                <a:ea typeface="Times New Roman" panose="02020603050405020304" pitchFamily="18" charset="0"/>
              </a:rPr>
              <a:t>Rewarding scientists</a:t>
            </a:r>
          </a:p>
        </p:txBody>
      </p:sp>
      <p:sp>
        <p:nvSpPr>
          <p:cNvPr id="7" name="Flèche vers la droite 6">
            <a:extLst>
              <a:ext uri="{FF2B5EF4-FFF2-40B4-BE49-F238E27FC236}">
                <a16:creationId xmlns:a16="http://schemas.microsoft.com/office/drawing/2014/main" id="{9830922C-7EE2-E349-A10C-7CCDD412987A}"/>
              </a:ext>
            </a:extLst>
          </p:cNvPr>
          <p:cNvSpPr/>
          <p:nvPr/>
        </p:nvSpPr>
        <p:spPr>
          <a:xfrm>
            <a:off x="790575" y="2840718"/>
            <a:ext cx="304800"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757AE7AD-7C21-2946-8EFA-E7E6074C2C9F}"/>
              </a:ext>
            </a:extLst>
          </p:cNvPr>
          <p:cNvSpPr/>
          <p:nvPr/>
        </p:nvSpPr>
        <p:spPr>
          <a:xfrm>
            <a:off x="4966447" y="4965361"/>
            <a:ext cx="6123087" cy="1323439"/>
          </a:xfrm>
          <a:prstGeom prst="rect">
            <a:avLst/>
          </a:prstGeom>
        </p:spPr>
        <p:txBody>
          <a:bodyPr wrap="square">
            <a:spAutoFit/>
          </a:bodyPr>
          <a:lstStyle/>
          <a:p>
            <a:pPr algn="ctr"/>
            <a:endParaRPr lang="en-GB" sz="1600" dirty="0">
              <a:solidFill>
                <a:srgbClr val="C00000"/>
              </a:solidFill>
              <a:latin typeface="Calibri" panose="020F0502020204030204" pitchFamily="34" charset="0"/>
              <a:ea typeface="Times New Roman" panose="02020603050405020304" pitchFamily="18" charset="0"/>
            </a:endParaRPr>
          </a:p>
          <a:p>
            <a:pPr algn="ctr"/>
            <a:r>
              <a:rPr lang="en-GB" sz="1600" b="1" dirty="0">
                <a:solidFill>
                  <a:srgbClr val="C00000"/>
                </a:solidFill>
                <a:latin typeface="Calibri" panose="020F0502020204030204" pitchFamily="34" charset="0"/>
                <a:ea typeface="Times New Roman" panose="02020603050405020304" pitchFamily="18" charset="0"/>
              </a:rPr>
              <a:t>The ESCAPE Virtual Research Environment prototype </a:t>
            </a:r>
          </a:p>
          <a:p>
            <a:pPr algn="ctr"/>
            <a:r>
              <a:rPr lang="en-GB" sz="1600" b="1" dirty="0">
                <a:solidFill>
                  <a:srgbClr val="C00000"/>
                </a:solidFill>
                <a:latin typeface="Calibri" panose="020F0502020204030204" pitchFamily="34" charset="0"/>
                <a:ea typeface="Times New Roman" panose="02020603050405020304" pitchFamily="18" charset="0"/>
              </a:rPr>
              <a:t>to host the Test Science Projects </a:t>
            </a:r>
          </a:p>
          <a:p>
            <a:pPr algn="ctr"/>
            <a:r>
              <a:rPr lang="en-GB" sz="1600" dirty="0">
                <a:solidFill>
                  <a:srgbClr val="C00000"/>
                </a:solidFill>
                <a:latin typeface="Calibri" panose="020F0502020204030204" pitchFamily="34" charset="0"/>
                <a:ea typeface="Times New Roman" panose="02020603050405020304" pitchFamily="18" charset="0"/>
              </a:rPr>
              <a:t>(and part of the EOSC Future project […])</a:t>
            </a:r>
          </a:p>
          <a:p>
            <a:pPr algn="ctr"/>
            <a:endParaRPr lang="en-GB" sz="1600" b="1" dirty="0">
              <a:solidFill>
                <a:srgbClr val="C00000"/>
              </a:solidFill>
              <a:latin typeface="Calibri" panose="020F0502020204030204" pitchFamily="34" charset="0"/>
              <a:ea typeface="Times New Roman" panose="02020603050405020304" pitchFamily="18" charset="0"/>
            </a:endParaRPr>
          </a:p>
        </p:txBody>
      </p:sp>
      <p:sp>
        <p:nvSpPr>
          <p:cNvPr id="9" name="Espace réservé du pied de page 2">
            <a:extLst>
              <a:ext uri="{FF2B5EF4-FFF2-40B4-BE49-F238E27FC236}">
                <a16:creationId xmlns:a16="http://schemas.microsoft.com/office/drawing/2014/main" id="{B86EE4A5-F571-6942-A171-3DB7A2F300C1}"/>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10" name="Espace réservé de la date 1">
            <a:extLst>
              <a:ext uri="{FF2B5EF4-FFF2-40B4-BE49-F238E27FC236}">
                <a16:creationId xmlns:a16="http://schemas.microsoft.com/office/drawing/2014/main" id="{AA3412E0-F987-234B-870F-64E0DB4061ED}"/>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08</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/05/2023</a:t>
            </a:r>
          </a:p>
        </p:txBody>
      </p:sp>
    </p:spTree>
    <p:extLst>
      <p:ext uri="{BB962C8B-B14F-4D97-AF65-F5344CB8AC3E}">
        <p14:creationId xmlns:p14="http://schemas.microsoft.com/office/powerpoint/2010/main" val="1170525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82ACBA41-A73B-DF40-9B38-B206CE35CCBA}"/>
              </a:ext>
            </a:extLst>
          </p:cNvPr>
          <p:cNvSpPr>
            <a:spLocks noGrp="1"/>
          </p:cNvSpPr>
          <p:nvPr>
            <p:ph type="sldNum" sz="quarter" idx="12"/>
          </p:nvPr>
        </p:nvSpPr>
        <p:spPr/>
        <p:txBody>
          <a:bodyPr/>
          <a:lstStyle/>
          <a:p>
            <a:fld id="{345175DA-277F-B548-B500-1BF71FE23091}" type="slidenum">
              <a:rPr lang="it-IT" smtClean="0"/>
              <a:pPr/>
              <a:t>23</a:t>
            </a:fld>
            <a:endParaRPr lang="it-IT"/>
          </a:p>
        </p:txBody>
      </p:sp>
      <p:pic>
        <p:nvPicPr>
          <p:cNvPr id="4" name="Picture 43">
            <a:extLst>
              <a:ext uri="{FF2B5EF4-FFF2-40B4-BE49-F238E27FC236}">
                <a16:creationId xmlns:a16="http://schemas.microsoft.com/office/drawing/2014/main" id="{BBC510F9-2D73-3B4E-A36F-0EB6D66623FC}"/>
              </a:ext>
            </a:extLst>
          </p:cNvPr>
          <p:cNvPicPr>
            <a:picLocks noChangeAspect="1"/>
          </p:cNvPicPr>
          <p:nvPr/>
        </p:nvPicPr>
        <p:blipFill>
          <a:blip r:embed="rId2"/>
          <a:stretch>
            <a:fillRect/>
          </a:stretch>
        </p:blipFill>
        <p:spPr>
          <a:xfrm>
            <a:off x="6514629" y="4391928"/>
            <a:ext cx="765531" cy="382765"/>
          </a:xfrm>
          <a:prstGeom prst="rect">
            <a:avLst/>
          </a:prstGeom>
        </p:spPr>
      </p:pic>
      <p:pic>
        <p:nvPicPr>
          <p:cNvPr id="5" name="Picture 42">
            <a:extLst>
              <a:ext uri="{FF2B5EF4-FFF2-40B4-BE49-F238E27FC236}">
                <a16:creationId xmlns:a16="http://schemas.microsoft.com/office/drawing/2014/main" id="{D60E0CD9-03FA-0747-9370-34FEB96F0C50}"/>
              </a:ext>
            </a:extLst>
          </p:cNvPr>
          <p:cNvPicPr>
            <a:picLocks noChangeAspect="1"/>
          </p:cNvPicPr>
          <p:nvPr/>
        </p:nvPicPr>
        <p:blipFill>
          <a:blip r:embed="rId2"/>
          <a:stretch>
            <a:fillRect/>
          </a:stretch>
        </p:blipFill>
        <p:spPr>
          <a:xfrm>
            <a:off x="9382750" y="4411568"/>
            <a:ext cx="822949" cy="411475"/>
          </a:xfrm>
          <a:prstGeom prst="rect">
            <a:avLst/>
          </a:prstGeom>
        </p:spPr>
      </p:pic>
      <p:pic>
        <p:nvPicPr>
          <p:cNvPr id="6" name="Picture 41">
            <a:extLst>
              <a:ext uri="{FF2B5EF4-FFF2-40B4-BE49-F238E27FC236}">
                <a16:creationId xmlns:a16="http://schemas.microsoft.com/office/drawing/2014/main" id="{162A6B19-DF59-0D4B-A705-8F31F9039575}"/>
              </a:ext>
            </a:extLst>
          </p:cNvPr>
          <p:cNvPicPr>
            <a:picLocks noChangeAspect="1"/>
          </p:cNvPicPr>
          <p:nvPr/>
        </p:nvPicPr>
        <p:blipFill>
          <a:blip r:embed="rId2"/>
          <a:stretch>
            <a:fillRect/>
          </a:stretch>
        </p:blipFill>
        <p:spPr>
          <a:xfrm>
            <a:off x="10718187" y="4931609"/>
            <a:ext cx="805375" cy="402687"/>
          </a:xfrm>
          <a:prstGeom prst="rect">
            <a:avLst/>
          </a:prstGeom>
        </p:spPr>
      </p:pic>
      <p:sp>
        <p:nvSpPr>
          <p:cNvPr id="7" name="Title 1">
            <a:extLst>
              <a:ext uri="{FF2B5EF4-FFF2-40B4-BE49-F238E27FC236}">
                <a16:creationId xmlns:a16="http://schemas.microsoft.com/office/drawing/2014/main" id="{57E7ADFA-2CED-4841-93C3-43F6324DA9F3}"/>
              </a:ext>
            </a:extLst>
          </p:cNvPr>
          <p:cNvSpPr txBox="1">
            <a:spLocks/>
          </p:cNvSpPr>
          <p:nvPr/>
        </p:nvSpPr>
        <p:spPr>
          <a:xfrm>
            <a:off x="2480520" y="39171"/>
            <a:ext cx="9517267" cy="814311"/>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sz="2800" b="1" dirty="0">
                <a:latin typeface="+mn-lt"/>
              </a:rPr>
              <a:t>VRE: ESCAPE service composability and EOSC integration</a:t>
            </a:r>
          </a:p>
        </p:txBody>
      </p:sp>
      <p:grpSp>
        <p:nvGrpSpPr>
          <p:cNvPr id="8" name="Group 29">
            <a:extLst>
              <a:ext uri="{FF2B5EF4-FFF2-40B4-BE49-F238E27FC236}">
                <a16:creationId xmlns:a16="http://schemas.microsoft.com/office/drawing/2014/main" id="{258BBDF6-915F-884D-8736-6EC30D63EE7D}"/>
              </a:ext>
            </a:extLst>
          </p:cNvPr>
          <p:cNvGrpSpPr/>
          <p:nvPr/>
        </p:nvGrpSpPr>
        <p:grpSpPr>
          <a:xfrm>
            <a:off x="5104523" y="1022347"/>
            <a:ext cx="6273504" cy="4536120"/>
            <a:chOff x="5918496" y="1004566"/>
            <a:chExt cx="6273504" cy="4536120"/>
          </a:xfrm>
        </p:grpSpPr>
        <p:sp>
          <p:nvSpPr>
            <p:cNvPr id="9" name="Rounded Rectangle 4">
              <a:extLst>
                <a:ext uri="{FF2B5EF4-FFF2-40B4-BE49-F238E27FC236}">
                  <a16:creationId xmlns:a16="http://schemas.microsoft.com/office/drawing/2014/main" id="{DE19D1FC-BC7A-CC48-9F7B-9AE9AB931479}"/>
                </a:ext>
              </a:extLst>
            </p:cNvPr>
            <p:cNvSpPr/>
            <p:nvPr/>
          </p:nvSpPr>
          <p:spPr>
            <a:xfrm>
              <a:off x="6224953" y="2719754"/>
              <a:ext cx="1430215" cy="1043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1800" dirty="0">
                  <a:solidFill>
                    <a:srgbClr val="FFFFFF"/>
                  </a:solidFill>
                  <a:latin typeface="Corbel" panose="020B0503020204020204"/>
                </a:rPr>
                <a:t>ESCAPE Data Lake </a:t>
              </a:r>
              <a:r>
                <a:rPr lang="en-GB" sz="1400" dirty="0">
                  <a:solidFill>
                    <a:srgbClr val="FFFFFF"/>
                  </a:solidFill>
                  <a:latin typeface="Corbel" panose="020B0503020204020204"/>
                </a:rPr>
                <a:t>(Federated storage)</a:t>
              </a:r>
              <a:endParaRPr lang="en-GB" sz="1800" dirty="0">
                <a:solidFill>
                  <a:srgbClr val="FFFFFF"/>
                </a:solidFill>
                <a:latin typeface="Corbel" panose="020B0503020204020204"/>
              </a:endParaRPr>
            </a:p>
          </p:txBody>
        </p:sp>
        <p:sp>
          <p:nvSpPr>
            <p:cNvPr id="10" name="Rounded Rectangle 5">
              <a:extLst>
                <a:ext uri="{FF2B5EF4-FFF2-40B4-BE49-F238E27FC236}">
                  <a16:creationId xmlns:a16="http://schemas.microsoft.com/office/drawing/2014/main" id="{06F46317-9114-6B40-899D-C0EA01C8D3D1}"/>
                </a:ext>
              </a:extLst>
            </p:cNvPr>
            <p:cNvSpPr/>
            <p:nvPr/>
          </p:nvSpPr>
          <p:spPr>
            <a:xfrm>
              <a:off x="8276492" y="1910862"/>
              <a:ext cx="1432773" cy="366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1600" dirty="0">
                  <a:solidFill>
                    <a:srgbClr val="FFFFFF"/>
                  </a:solidFill>
                  <a:latin typeface="Corbel" panose="020B0503020204020204"/>
                </a:rPr>
                <a:t>ESCAPE AAI</a:t>
              </a:r>
            </a:p>
          </p:txBody>
        </p:sp>
        <p:sp>
          <p:nvSpPr>
            <p:cNvPr id="11" name="Rounded Rectangle 6">
              <a:extLst>
                <a:ext uri="{FF2B5EF4-FFF2-40B4-BE49-F238E27FC236}">
                  <a16:creationId xmlns:a16="http://schemas.microsoft.com/office/drawing/2014/main" id="{6C7E7717-A507-3D41-A590-F8FE81DB100D}"/>
                </a:ext>
              </a:extLst>
            </p:cNvPr>
            <p:cNvSpPr/>
            <p:nvPr/>
          </p:nvSpPr>
          <p:spPr>
            <a:xfrm>
              <a:off x="8160114" y="2719754"/>
              <a:ext cx="1748657" cy="1043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1600" dirty="0">
                  <a:solidFill>
                    <a:srgbClr val="FFFFFF"/>
                  </a:solidFill>
                  <a:latin typeface="Corbel" panose="020B0503020204020204"/>
                </a:rPr>
                <a:t>Virtual Research Environment (VRE)</a:t>
              </a:r>
            </a:p>
          </p:txBody>
        </p:sp>
        <p:sp>
          <p:nvSpPr>
            <p:cNvPr id="12" name="Can 7">
              <a:extLst>
                <a:ext uri="{FF2B5EF4-FFF2-40B4-BE49-F238E27FC236}">
                  <a16:creationId xmlns:a16="http://schemas.microsoft.com/office/drawing/2014/main" id="{2BD019E1-2D94-A84E-9FCD-8016A67BB82D}"/>
                </a:ext>
              </a:extLst>
            </p:cNvPr>
            <p:cNvSpPr/>
            <p:nvPr/>
          </p:nvSpPr>
          <p:spPr>
            <a:xfrm>
              <a:off x="8395428" y="4438995"/>
              <a:ext cx="1147157" cy="94765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1400" dirty="0">
                  <a:solidFill>
                    <a:srgbClr val="FFFFFF"/>
                  </a:solidFill>
                  <a:latin typeface="Corbel" panose="020B0503020204020204"/>
                </a:rPr>
                <a:t>Software Repository</a:t>
              </a:r>
            </a:p>
          </p:txBody>
        </p:sp>
        <p:pic>
          <p:nvPicPr>
            <p:cNvPr id="13" name="Picture 9">
              <a:extLst>
                <a:ext uri="{FF2B5EF4-FFF2-40B4-BE49-F238E27FC236}">
                  <a16:creationId xmlns:a16="http://schemas.microsoft.com/office/drawing/2014/main" id="{9EE93B13-15F9-0540-847C-59AB8A676654}"/>
                </a:ext>
              </a:extLst>
            </p:cNvPr>
            <p:cNvPicPr>
              <a:picLocks noChangeAspect="1"/>
            </p:cNvPicPr>
            <p:nvPr/>
          </p:nvPicPr>
          <p:blipFill>
            <a:blip r:embed="rId3"/>
            <a:stretch>
              <a:fillRect/>
            </a:stretch>
          </p:blipFill>
          <p:spPr>
            <a:xfrm>
              <a:off x="8276492" y="1004566"/>
              <a:ext cx="1219813" cy="460818"/>
            </a:xfrm>
            <a:prstGeom prst="rect">
              <a:avLst/>
            </a:prstGeom>
          </p:spPr>
        </p:pic>
        <p:pic>
          <p:nvPicPr>
            <p:cNvPr id="14" name="Picture 11">
              <a:extLst>
                <a:ext uri="{FF2B5EF4-FFF2-40B4-BE49-F238E27FC236}">
                  <a16:creationId xmlns:a16="http://schemas.microsoft.com/office/drawing/2014/main" id="{A7AE9B5D-8B2D-144C-97DE-E16D6199BECC}"/>
                </a:ext>
              </a:extLst>
            </p:cNvPr>
            <p:cNvPicPr>
              <a:picLocks noChangeAspect="1"/>
            </p:cNvPicPr>
            <p:nvPr/>
          </p:nvPicPr>
          <p:blipFill>
            <a:blip r:embed="rId4"/>
            <a:stretch>
              <a:fillRect/>
            </a:stretch>
          </p:blipFill>
          <p:spPr>
            <a:xfrm>
              <a:off x="10512725" y="2546106"/>
              <a:ext cx="1679275" cy="1390650"/>
            </a:xfrm>
            <a:prstGeom prst="rect">
              <a:avLst/>
            </a:prstGeom>
          </p:spPr>
        </p:pic>
        <p:cxnSp>
          <p:nvCxnSpPr>
            <p:cNvPr id="15" name="Straight Arrow Connector 13">
              <a:extLst>
                <a:ext uri="{FF2B5EF4-FFF2-40B4-BE49-F238E27FC236}">
                  <a16:creationId xmlns:a16="http://schemas.microsoft.com/office/drawing/2014/main" id="{7765F584-DF42-724E-8A7D-6EE43C63D73C}"/>
                </a:ext>
              </a:extLst>
            </p:cNvPr>
            <p:cNvCxnSpPr>
              <a:cxnSpLocks/>
            </p:cNvCxnSpPr>
            <p:nvPr/>
          </p:nvCxnSpPr>
          <p:spPr>
            <a:xfrm>
              <a:off x="10140462" y="3212124"/>
              <a:ext cx="501217"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4">
              <a:extLst>
                <a:ext uri="{FF2B5EF4-FFF2-40B4-BE49-F238E27FC236}">
                  <a16:creationId xmlns:a16="http://schemas.microsoft.com/office/drawing/2014/main" id="{E39E1F6E-2377-1C4D-BDCD-F303E1E94A41}"/>
                </a:ext>
              </a:extLst>
            </p:cNvPr>
            <p:cNvCxnSpPr>
              <a:cxnSpLocks/>
            </p:cNvCxnSpPr>
            <p:nvPr/>
          </p:nvCxnSpPr>
          <p:spPr>
            <a:xfrm>
              <a:off x="7658897" y="3241431"/>
              <a:ext cx="501217"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5">
              <a:extLst>
                <a:ext uri="{FF2B5EF4-FFF2-40B4-BE49-F238E27FC236}">
                  <a16:creationId xmlns:a16="http://schemas.microsoft.com/office/drawing/2014/main" id="{56CA8014-7F51-B047-AEC1-9A0FD846C719}"/>
                </a:ext>
              </a:extLst>
            </p:cNvPr>
            <p:cNvCxnSpPr>
              <a:cxnSpLocks/>
            </p:cNvCxnSpPr>
            <p:nvPr/>
          </p:nvCxnSpPr>
          <p:spPr>
            <a:xfrm>
              <a:off x="8934142" y="1465384"/>
              <a:ext cx="0" cy="34583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F7501D3-4BC0-C74B-8FD7-56B0F8D58DD6}"/>
                </a:ext>
              </a:extLst>
            </p:cNvPr>
            <p:cNvCxnSpPr>
              <a:cxnSpLocks/>
            </p:cNvCxnSpPr>
            <p:nvPr/>
          </p:nvCxnSpPr>
          <p:spPr>
            <a:xfrm flipV="1">
              <a:off x="8969006" y="3936756"/>
              <a:ext cx="0" cy="4278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9">
              <a:extLst>
                <a:ext uri="{FF2B5EF4-FFF2-40B4-BE49-F238E27FC236}">
                  <a16:creationId xmlns:a16="http://schemas.microsoft.com/office/drawing/2014/main" id="{A21FD609-614E-CD4F-BE3A-9E10253C3F70}"/>
                </a:ext>
              </a:extLst>
            </p:cNvPr>
            <p:cNvCxnSpPr>
              <a:cxnSpLocks/>
            </p:cNvCxnSpPr>
            <p:nvPr/>
          </p:nvCxnSpPr>
          <p:spPr>
            <a:xfrm>
              <a:off x="8984457" y="2277687"/>
              <a:ext cx="0" cy="32238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22">
              <a:extLst>
                <a:ext uri="{FF2B5EF4-FFF2-40B4-BE49-F238E27FC236}">
                  <a16:creationId xmlns:a16="http://schemas.microsoft.com/office/drawing/2014/main" id="{39F20850-A38B-5240-81B8-C3D1A9420075}"/>
                </a:ext>
              </a:extLst>
            </p:cNvPr>
            <p:cNvSpPr txBox="1"/>
            <p:nvPr/>
          </p:nvSpPr>
          <p:spPr>
            <a:xfrm>
              <a:off x="9434815" y="2218183"/>
              <a:ext cx="1882247" cy="276999"/>
            </a:xfrm>
            <a:prstGeom prst="rect">
              <a:avLst/>
            </a:prstGeom>
            <a:noFill/>
          </p:spPr>
          <p:txBody>
            <a:bodyPr wrap="none" rtlCol="0">
              <a:spAutoFit/>
            </a:bodyPr>
            <a:lstStyle/>
            <a:p>
              <a:pPr defTabSz="914377">
                <a:defRPr/>
              </a:pPr>
              <a:r>
                <a:rPr lang="en-GB" sz="1200" b="1" dirty="0">
                  <a:solidFill>
                    <a:srgbClr val="FF0000"/>
                  </a:solidFill>
                  <a:latin typeface="Corbel" panose="020B0503020204020204"/>
                </a:rPr>
                <a:t>AAI Federated with EOSC</a:t>
              </a:r>
            </a:p>
          </p:txBody>
        </p:sp>
        <p:sp>
          <p:nvSpPr>
            <p:cNvPr id="21" name="Cloud 23">
              <a:extLst>
                <a:ext uri="{FF2B5EF4-FFF2-40B4-BE49-F238E27FC236}">
                  <a16:creationId xmlns:a16="http://schemas.microsoft.com/office/drawing/2014/main" id="{76CD3FDB-5F63-0145-9501-29EA151EFB56}"/>
                </a:ext>
              </a:extLst>
            </p:cNvPr>
            <p:cNvSpPr/>
            <p:nvPr/>
          </p:nvSpPr>
          <p:spPr>
            <a:xfrm>
              <a:off x="9422374" y="3551108"/>
              <a:ext cx="890954" cy="621323"/>
            </a:xfrm>
            <a:prstGeom prst="cloud">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800">
                <a:solidFill>
                  <a:srgbClr val="FFFFFF"/>
                </a:solidFill>
                <a:latin typeface="Corbel" panose="020B0503020204020204"/>
              </a:endParaRPr>
            </a:p>
          </p:txBody>
        </p:sp>
        <p:sp>
          <p:nvSpPr>
            <p:cNvPr id="22" name="TextBox 24">
              <a:extLst>
                <a:ext uri="{FF2B5EF4-FFF2-40B4-BE49-F238E27FC236}">
                  <a16:creationId xmlns:a16="http://schemas.microsoft.com/office/drawing/2014/main" id="{B57DE959-6708-8048-90E2-38989AC6A206}"/>
                </a:ext>
              </a:extLst>
            </p:cNvPr>
            <p:cNvSpPr txBox="1"/>
            <p:nvPr/>
          </p:nvSpPr>
          <p:spPr>
            <a:xfrm>
              <a:off x="9571601" y="3987636"/>
              <a:ext cx="2303876" cy="646331"/>
            </a:xfrm>
            <a:prstGeom prst="rect">
              <a:avLst/>
            </a:prstGeom>
            <a:noFill/>
          </p:spPr>
          <p:txBody>
            <a:bodyPr wrap="square" rtlCol="0">
              <a:spAutoFit/>
            </a:bodyPr>
            <a:lstStyle/>
            <a:p>
              <a:pPr defTabSz="914377">
                <a:defRPr/>
              </a:pPr>
              <a:r>
                <a:rPr lang="en-GB" sz="1200" b="1" dirty="0">
                  <a:solidFill>
                    <a:srgbClr val="000000"/>
                  </a:solidFill>
                  <a:latin typeface="Corbel" panose="020B0503020204020204"/>
                </a:rPr>
                <a:t>Cloud computing </a:t>
              </a:r>
              <a:r>
                <a:rPr lang="en-GB" sz="1200" b="1" dirty="0">
                  <a:solidFill>
                    <a:srgbClr val="FF0000"/>
                  </a:solidFill>
                  <a:latin typeface="Corbel" panose="020B0503020204020204"/>
                </a:rPr>
                <a:t>using EOSC Exchange provisioned compute, &amp; HPC</a:t>
              </a:r>
            </a:p>
          </p:txBody>
        </p:sp>
        <p:sp>
          <p:nvSpPr>
            <p:cNvPr id="23" name="TextBox 25">
              <a:extLst>
                <a:ext uri="{FF2B5EF4-FFF2-40B4-BE49-F238E27FC236}">
                  <a16:creationId xmlns:a16="http://schemas.microsoft.com/office/drawing/2014/main" id="{2F180857-4840-0F4A-B1D6-A2AE2998E92E}"/>
                </a:ext>
              </a:extLst>
            </p:cNvPr>
            <p:cNvSpPr txBox="1"/>
            <p:nvPr/>
          </p:nvSpPr>
          <p:spPr>
            <a:xfrm>
              <a:off x="9485361" y="5079021"/>
              <a:ext cx="2415259" cy="461665"/>
            </a:xfrm>
            <a:prstGeom prst="rect">
              <a:avLst/>
            </a:prstGeom>
            <a:noFill/>
          </p:spPr>
          <p:txBody>
            <a:bodyPr wrap="square" rtlCol="0">
              <a:spAutoFit/>
            </a:bodyPr>
            <a:lstStyle/>
            <a:p>
              <a:pPr defTabSz="914377">
                <a:defRPr/>
              </a:pPr>
              <a:r>
                <a:rPr lang="en-GB" sz="1200" b="1" dirty="0">
                  <a:solidFill>
                    <a:srgbClr val="000000"/>
                  </a:solidFill>
                  <a:latin typeface="Corbel" panose="020B0503020204020204"/>
                </a:rPr>
                <a:t>Archive of reusable pipelines:</a:t>
              </a:r>
            </a:p>
            <a:p>
              <a:pPr defTabSz="914377">
                <a:defRPr/>
              </a:pPr>
              <a:r>
                <a:rPr lang="en-GB" sz="1200" b="1" dirty="0">
                  <a:solidFill>
                    <a:srgbClr val="FF0000"/>
                  </a:solidFill>
                  <a:latin typeface="Corbel" panose="020B0503020204020204"/>
                </a:rPr>
                <a:t>Onboarded to EOSC marketplace</a:t>
              </a:r>
            </a:p>
          </p:txBody>
        </p:sp>
        <p:sp>
          <p:nvSpPr>
            <p:cNvPr id="24" name="TextBox 26">
              <a:extLst>
                <a:ext uri="{FF2B5EF4-FFF2-40B4-BE49-F238E27FC236}">
                  <a16:creationId xmlns:a16="http://schemas.microsoft.com/office/drawing/2014/main" id="{645E3A87-D97C-AB44-8817-4ED18B3F51B2}"/>
                </a:ext>
              </a:extLst>
            </p:cNvPr>
            <p:cNvSpPr txBox="1"/>
            <p:nvPr/>
          </p:nvSpPr>
          <p:spPr>
            <a:xfrm>
              <a:off x="5918496" y="3763108"/>
              <a:ext cx="2115528" cy="830997"/>
            </a:xfrm>
            <a:prstGeom prst="rect">
              <a:avLst/>
            </a:prstGeom>
            <a:noFill/>
          </p:spPr>
          <p:txBody>
            <a:bodyPr wrap="square" rtlCol="0">
              <a:spAutoFit/>
            </a:bodyPr>
            <a:lstStyle/>
            <a:p>
              <a:pPr defTabSz="914377">
                <a:defRPr/>
              </a:pPr>
              <a:r>
                <a:rPr lang="en-GB" sz="1200" b="1" dirty="0">
                  <a:solidFill>
                    <a:srgbClr val="000000"/>
                  </a:solidFill>
                  <a:latin typeface="Corbel" panose="020B0503020204020204"/>
                </a:rPr>
                <a:t>Hosts/ingests open data sources into a common store;</a:t>
              </a:r>
            </a:p>
            <a:p>
              <a:pPr defTabSz="914377">
                <a:defRPr/>
              </a:pPr>
              <a:r>
                <a:rPr lang="en-GB" sz="1200" b="1" dirty="0">
                  <a:solidFill>
                    <a:srgbClr val="FF0000"/>
                  </a:solidFill>
                  <a:latin typeface="Corbel" panose="020B0503020204020204"/>
                </a:rPr>
                <a:t>Includes EOSC Exchange provisioned storage</a:t>
              </a:r>
            </a:p>
          </p:txBody>
        </p:sp>
      </p:grpSp>
      <p:pic>
        <p:nvPicPr>
          <p:cNvPr id="25" name="Picture 28">
            <a:extLst>
              <a:ext uri="{FF2B5EF4-FFF2-40B4-BE49-F238E27FC236}">
                <a16:creationId xmlns:a16="http://schemas.microsoft.com/office/drawing/2014/main" id="{A5CD8734-064E-9C46-8F4B-0005729DDBE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9309" y="3317847"/>
            <a:ext cx="2338635" cy="2647663"/>
          </a:xfrm>
          <a:prstGeom prst="rect">
            <a:avLst/>
          </a:prstGeom>
          <a:noFill/>
        </p:spPr>
      </p:pic>
      <p:sp>
        <p:nvSpPr>
          <p:cNvPr id="26" name="TextBox 31">
            <a:extLst>
              <a:ext uri="{FF2B5EF4-FFF2-40B4-BE49-F238E27FC236}">
                <a16:creationId xmlns:a16="http://schemas.microsoft.com/office/drawing/2014/main" id="{D55ADC5D-9217-D84F-9955-36C60DFA5DE0}"/>
              </a:ext>
            </a:extLst>
          </p:cNvPr>
          <p:cNvSpPr txBox="1"/>
          <p:nvPr/>
        </p:nvSpPr>
        <p:spPr>
          <a:xfrm>
            <a:off x="11337876" y="2588994"/>
            <a:ext cx="854125" cy="646331"/>
          </a:xfrm>
          <a:prstGeom prst="rect">
            <a:avLst/>
          </a:prstGeom>
          <a:noFill/>
        </p:spPr>
        <p:txBody>
          <a:bodyPr wrap="square" rtlCol="0">
            <a:spAutoFit/>
          </a:bodyPr>
          <a:lstStyle/>
          <a:p>
            <a:pPr defTabSz="914377">
              <a:defRPr/>
            </a:pPr>
            <a:r>
              <a:rPr lang="en-GB" sz="1200" b="1" dirty="0">
                <a:solidFill>
                  <a:srgbClr val="000000"/>
                </a:solidFill>
                <a:latin typeface="Corbel" panose="020B0503020204020204"/>
              </a:rPr>
              <a:t>Publish results to </a:t>
            </a:r>
            <a:r>
              <a:rPr lang="en-GB" sz="1200" b="1" dirty="0" err="1">
                <a:solidFill>
                  <a:srgbClr val="000000"/>
                </a:solidFill>
                <a:latin typeface="Corbel" panose="020B0503020204020204"/>
              </a:rPr>
              <a:t>Zenodo</a:t>
            </a:r>
            <a:endParaRPr lang="en-GB" sz="1200" b="1" dirty="0">
              <a:solidFill>
                <a:srgbClr val="FF0000"/>
              </a:solidFill>
              <a:latin typeface="Corbel" panose="020B0503020204020204"/>
            </a:endParaRPr>
          </a:p>
        </p:txBody>
      </p:sp>
      <p:cxnSp>
        <p:nvCxnSpPr>
          <p:cNvPr id="27" name="Straight Arrow Connector 32">
            <a:extLst>
              <a:ext uri="{FF2B5EF4-FFF2-40B4-BE49-F238E27FC236}">
                <a16:creationId xmlns:a16="http://schemas.microsoft.com/office/drawing/2014/main" id="{190AED63-FB41-9748-A5F2-3BE73F19CF04}"/>
              </a:ext>
            </a:extLst>
          </p:cNvPr>
          <p:cNvCxnSpPr>
            <a:cxnSpLocks/>
          </p:cNvCxnSpPr>
          <p:nvPr/>
        </p:nvCxnSpPr>
        <p:spPr>
          <a:xfrm>
            <a:off x="11232495" y="3340527"/>
            <a:ext cx="291067"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35">
            <a:extLst>
              <a:ext uri="{FF2B5EF4-FFF2-40B4-BE49-F238E27FC236}">
                <a16:creationId xmlns:a16="http://schemas.microsoft.com/office/drawing/2014/main" id="{80A1EFDE-F5A7-EE4D-8990-2AE4003035A0}"/>
              </a:ext>
            </a:extLst>
          </p:cNvPr>
          <p:cNvPicPr>
            <a:picLocks noChangeAspect="1"/>
          </p:cNvPicPr>
          <p:nvPr/>
        </p:nvPicPr>
        <p:blipFill>
          <a:blip r:embed="rId6"/>
          <a:stretch>
            <a:fillRect/>
          </a:stretch>
        </p:blipFill>
        <p:spPr>
          <a:xfrm>
            <a:off x="11459209" y="3250698"/>
            <a:ext cx="707643" cy="253484"/>
          </a:xfrm>
          <a:prstGeom prst="rect">
            <a:avLst/>
          </a:prstGeom>
        </p:spPr>
      </p:pic>
      <p:sp>
        <p:nvSpPr>
          <p:cNvPr id="29" name="Rectangle 28">
            <a:extLst>
              <a:ext uri="{FF2B5EF4-FFF2-40B4-BE49-F238E27FC236}">
                <a16:creationId xmlns:a16="http://schemas.microsoft.com/office/drawing/2014/main" id="{3D8F387A-21CC-7B42-91E1-FECCB780E635}"/>
              </a:ext>
            </a:extLst>
          </p:cNvPr>
          <p:cNvSpPr/>
          <p:nvPr/>
        </p:nvSpPr>
        <p:spPr>
          <a:xfrm>
            <a:off x="9535121" y="3841536"/>
            <a:ext cx="804495" cy="230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800">
              <a:solidFill>
                <a:srgbClr val="FFFFFF"/>
              </a:solidFill>
              <a:latin typeface="Corbel" panose="020B0503020204020204"/>
            </a:endParaRPr>
          </a:p>
        </p:txBody>
      </p:sp>
      <p:sp>
        <p:nvSpPr>
          <p:cNvPr id="30" name="Rectangle 29">
            <a:extLst>
              <a:ext uri="{FF2B5EF4-FFF2-40B4-BE49-F238E27FC236}">
                <a16:creationId xmlns:a16="http://schemas.microsoft.com/office/drawing/2014/main" id="{AE2EACFF-9509-A24C-AEC6-C77EAC2E2D11}"/>
              </a:ext>
            </a:extLst>
          </p:cNvPr>
          <p:cNvSpPr/>
          <p:nvPr/>
        </p:nvSpPr>
        <p:spPr>
          <a:xfrm>
            <a:off x="9684457" y="3613831"/>
            <a:ext cx="117231" cy="268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800">
              <a:solidFill>
                <a:srgbClr val="FFFFFF"/>
              </a:solidFill>
              <a:latin typeface="Corbel" panose="020B0503020204020204"/>
            </a:endParaRPr>
          </a:p>
        </p:txBody>
      </p:sp>
      <p:pic>
        <p:nvPicPr>
          <p:cNvPr id="31" name="Picture 2">
            <a:extLst>
              <a:ext uri="{FF2B5EF4-FFF2-40B4-BE49-F238E27FC236}">
                <a16:creationId xmlns:a16="http://schemas.microsoft.com/office/drawing/2014/main" id="{D3039E63-0A88-8D4B-BD6F-415416FFA30E}"/>
              </a:ext>
            </a:extLst>
          </p:cNvPr>
          <p:cNvPicPr>
            <a:picLocks noChangeAspect="1"/>
          </p:cNvPicPr>
          <p:nvPr/>
        </p:nvPicPr>
        <p:blipFill>
          <a:blip r:embed="rId7"/>
          <a:stretch>
            <a:fillRect/>
          </a:stretch>
        </p:blipFill>
        <p:spPr>
          <a:xfrm>
            <a:off x="293617" y="842735"/>
            <a:ext cx="4169483" cy="2447672"/>
          </a:xfrm>
          <a:prstGeom prst="rect">
            <a:avLst/>
          </a:prstGeom>
        </p:spPr>
      </p:pic>
      <p:sp>
        <p:nvSpPr>
          <p:cNvPr id="32" name="Up Arrow 8">
            <a:extLst>
              <a:ext uri="{FF2B5EF4-FFF2-40B4-BE49-F238E27FC236}">
                <a16:creationId xmlns:a16="http://schemas.microsoft.com/office/drawing/2014/main" id="{59E27471-FD99-B247-9B25-95CB31D484F6}"/>
              </a:ext>
            </a:extLst>
          </p:cNvPr>
          <p:cNvSpPr/>
          <p:nvPr/>
        </p:nvSpPr>
        <p:spPr>
          <a:xfrm rot="1613895">
            <a:off x="812607" y="3090943"/>
            <a:ext cx="375139" cy="49916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800">
              <a:solidFill>
                <a:srgbClr val="FFFFFF"/>
              </a:solidFill>
              <a:latin typeface="Corbel" panose="020B0503020204020204"/>
            </a:endParaRPr>
          </a:p>
        </p:txBody>
      </p:sp>
      <p:cxnSp>
        <p:nvCxnSpPr>
          <p:cNvPr id="33" name="Straight Arrow Connector 12">
            <a:extLst>
              <a:ext uri="{FF2B5EF4-FFF2-40B4-BE49-F238E27FC236}">
                <a16:creationId xmlns:a16="http://schemas.microsoft.com/office/drawing/2014/main" id="{1633CCA9-4318-A84A-BC55-196C0D7CD26D}"/>
              </a:ext>
            </a:extLst>
          </p:cNvPr>
          <p:cNvCxnSpPr>
            <a:cxnSpLocks/>
          </p:cNvCxnSpPr>
          <p:nvPr/>
        </p:nvCxnSpPr>
        <p:spPr>
          <a:xfrm>
            <a:off x="4131978" y="2742956"/>
            <a:ext cx="1197823" cy="433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Picture 16">
            <a:extLst>
              <a:ext uri="{FF2B5EF4-FFF2-40B4-BE49-F238E27FC236}">
                <a16:creationId xmlns:a16="http://schemas.microsoft.com/office/drawing/2014/main" id="{AF565E12-2156-A740-9A5D-691EA48C37E3}"/>
              </a:ext>
            </a:extLst>
          </p:cNvPr>
          <p:cNvPicPr>
            <a:picLocks noChangeAspect="1"/>
          </p:cNvPicPr>
          <p:nvPr/>
        </p:nvPicPr>
        <p:blipFill>
          <a:blip r:embed="rId8"/>
          <a:stretch>
            <a:fillRect/>
          </a:stretch>
        </p:blipFill>
        <p:spPr>
          <a:xfrm>
            <a:off x="819205" y="5083943"/>
            <a:ext cx="1661315" cy="452708"/>
          </a:xfrm>
          <a:prstGeom prst="rect">
            <a:avLst/>
          </a:prstGeom>
        </p:spPr>
      </p:pic>
      <p:sp>
        <p:nvSpPr>
          <p:cNvPr id="35" name="TextBox 10">
            <a:extLst>
              <a:ext uri="{FF2B5EF4-FFF2-40B4-BE49-F238E27FC236}">
                <a16:creationId xmlns:a16="http://schemas.microsoft.com/office/drawing/2014/main" id="{7D3DFA54-B66E-9240-B4D9-8085EFECC5AB}"/>
              </a:ext>
            </a:extLst>
          </p:cNvPr>
          <p:cNvSpPr txBox="1"/>
          <p:nvPr/>
        </p:nvSpPr>
        <p:spPr>
          <a:xfrm>
            <a:off x="5185728" y="5334296"/>
            <a:ext cx="2306639" cy="954107"/>
          </a:xfrm>
          <a:prstGeom prst="rect">
            <a:avLst/>
          </a:prstGeom>
          <a:solidFill>
            <a:schemeClr val="accent2">
              <a:lumMod val="20000"/>
              <a:lumOff val="80000"/>
            </a:schemeClr>
          </a:solidFill>
        </p:spPr>
        <p:txBody>
          <a:bodyPr wrap="square" rtlCol="0">
            <a:spAutoFit/>
          </a:bodyPr>
          <a:lstStyle/>
          <a:p>
            <a:pPr defTabSz="914377">
              <a:defRPr/>
            </a:pPr>
            <a:r>
              <a:rPr lang="en-GB" sz="1400" b="1" dirty="0">
                <a:solidFill>
                  <a:srgbClr val="000000"/>
                </a:solidFill>
                <a:latin typeface="Corbel" panose="020B0503020204020204"/>
              </a:rPr>
              <a:t>EOSC Core:</a:t>
            </a:r>
          </a:p>
          <a:p>
            <a:pPr defTabSz="914377">
              <a:defRPr/>
            </a:pPr>
            <a:r>
              <a:rPr lang="en-GB" sz="1400" dirty="0">
                <a:solidFill>
                  <a:srgbClr val="000000"/>
                </a:solidFill>
                <a:latin typeface="Corbel" panose="020B0503020204020204"/>
              </a:rPr>
              <a:t>+ Helpdesk as a service</a:t>
            </a:r>
          </a:p>
          <a:p>
            <a:pPr defTabSz="914377">
              <a:defRPr/>
            </a:pPr>
            <a:r>
              <a:rPr lang="en-GB" sz="1400" dirty="0">
                <a:solidFill>
                  <a:srgbClr val="000000"/>
                </a:solidFill>
                <a:latin typeface="Corbel" panose="020B0503020204020204"/>
              </a:rPr>
              <a:t>(+monitoring)</a:t>
            </a:r>
          </a:p>
          <a:p>
            <a:pPr defTabSz="914377">
              <a:defRPr/>
            </a:pPr>
            <a:r>
              <a:rPr lang="en-GB" sz="1400" dirty="0">
                <a:solidFill>
                  <a:srgbClr val="000000"/>
                </a:solidFill>
                <a:latin typeface="Corbel" panose="020B0503020204020204"/>
              </a:rPr>
              <a:t>(+accounting)</a:t>
            </a:r>
          </a:p>
        </p:txBody>
      </p:sp>
      <p:pic>
        <p:nvPicPr>
          <p:cNvPr id="36" name="Picture 20">
            <a:extLst>
              <a:ext uri="{FF2B5EF4-FFF2-40B4-BE49-F238E27FC236}">
                <a16:creationId xmlns:a16="http://schemas.microsoft.com/office/drawing/2014/main" id="{3A09203E-B821-5445-8B82-4DEE1423CF8A}"/>
              </a:ext>
            </a:extLst>
          </p:cNvPr>
          <p:cNvPicPr>
            <a:picLocks noChangeAspect="1"/>
          </p:cNvPicPr>
          <p:nvPr/>
        </p:nvPicPr>
        <p:blipFill>
          <a:blip r:embed="rId2"/>
          <a:stretch>
            <a:fillRect/>
          </a:stretch>
        </p:blipFill>
        <p:spPr>
          <a:xfrm>
            <a:off x="6611289" y="5953411"/>
            <a:ext cx="627864" cy="313932"/>
          </a:xfrm>
          <a:prstGeom prst="rect">
            <a:avLst/>
          </a:prstGeom>
        </p:spPr>
      </p:pic>
      <p:pic>
        <p:nvPicPr>
          <p:cNvPr id="37" name="Picture 21">
            <a:extLst>
              <a:ext uri="{FF2B5EF4-FFF2-40B4-BE49-F238E27FC236}">
                <a16:creationId xmlns:a16="http://schemas.microsoft.com/office/drawing/2014/main" id="{C5BEC602-A33A-7F4E-8C0C-5C330942AFFC}"/>
              </a:ext>
            </a:extLst>
          </p:cNvPr>
          <p:cNvPicPr>
            <a:picLocks noChangeAspect="1"/>
          </p:cNvPicPr>
          <p:nvPr/>
        </p:nvPicPr>
        <p:blipFill>
          <a:blip r:embed="rId9"/>
          <a:stretch>
            <a:fillRect/>
          </a:stretch>
        </p:blipFill>
        <p:spPr>
          <a:xfrm>
            <a:off x="2254731" y="3225756"/>
            <a:ext cx="1558679" cy="975563"/>
          </a:xfrm>
          <a:prstGeom prst="rect">
            <a:avLst/>
          </a:prstGeom>
        </p:spPr>
      </p:pic>
      <p:pic>
        <p:nvPicPr>
          <p:cNvPr id="38" name="Picture 40">
            <a:extLst>
              <a:ext uri="{FF2B5EF4-FFF2-40B4-BE49-F238E27FC236}">
                <a16:creationId xmlns:a16="http://schemas.microsoft.com/office/drawing/2014/main" id="{09C905BF-174B-4E43-9F9C-D32C02F09B13}"/>
              </a:ext>
            </a:extLst>
          </p:cNvPr>
          <p:cNvPicPr>
            <a:picLocks noChangeAspect="1"/>
          </p:cNvPicPr>
          <p:nvPr/>
        </p:nvPicPr>
        <p:blipFill>
          <a:blip r:embed="rId2"/>
          <a:stretch>
            <a:fillRect/>
          </a:stretch>
        </p:blipFill>
        <p:spPr>
          <a:xfrm>
            <a:off x="8942491" y="1820039"/>
            <a:ext cx="885216" cy="442608"/>
          </a:xfrm>
          <a:prstGeom prst="rect">
            <a:avLst/>
          </a:prstGeom>
        </p:spPr>
      </p:pic>
      <p:sp>
        <p:nvSpPr>
          <p:cNvPr id="39" name="TextBox 30">
            <a:extLst>
              <a:ext uri="{FF2B5EF4-FFF2-40B4-BE49-F238E27FC236}">
                <a16:creationId xmlns:a16="http://schemas.microsoft.com/office/drawing/2014/main" id="{76BCB797-2210-9B41-98DD-2BAAB4E2D9DD}"/>
              </a:ext>
            </a:extLst>
          </p:cNvPr>
          <p:cNvSpPr txBox="1"/>
          <p:nvPr/>
        </p:nvSpPr>
        <p:spPr>
          <a:xfrm>
            <a:off x="2408866" y="4045494"/>
            <a:ext cx="1787111" cy="584775"/>
          </a:xfrm>
          <a:prstGeom prst="rect">
            <a:avLst/>
          </a:prstGeom>
          <a:noFill/>
        </p:spPr>
        <p:txBody>
          <a:bodyPr wrap="square" rtlCol="0">
            <a:spAutoFit/>
          </a:bodyPr>
          <a:lstStyle/>
          <a:p>
            <a:pPr defTabSz="914377"/>
            <a:r>
              <a:rPr lang="en-GB" sz="1600" b="1" dirty="0">
                <a:solidFill>
                  <a:prstClr val="black"/>
                </a:solidFill>
                <a:latin typeface="Calibri" panose="020F0502020204030204"/>
              </a:rPr>
              <a:t>Virtual Research Environment</a:t>
            </a:r>
          </a:p>
        </p:txBody>
      </p:sp>
      <p:pic>
        <p:nvPicPr>
          <p:cNvPr id="40" name="Picture 45">
            <a:extLst>
              <a:ext uri="{FF2B5EF4-FFF2-40B4-BE49-F238E27FC236}">
                <a16:creationId xmlns:a16="http://schemas.microsoft.com/office/drawing/2014/main" id="{76E0D94E-C45A-4146-B981-E9E9D733B5F5}"/>
              </a:ext>
            </a:extLst>
          </p:cNvPr>
          <p:cNvPicPr>
            <a:picLocks noChangeAspect="1"/>
          </p:cNvPicPr>
          <p:nvPr/>
        </p:nvPicPr>
        <p:blipFill>
          <a:blip r:embed="rId10"/>
          <a:stretch>
            <a:fillRect/>
          </a:stretch>
        </p:blipFill>
        <p:spPr>
          <a:xfrm>
            <a:off x="2075320" y="4610256"/>
            <a:ext cx="3007613" cy="1692145"/>
          </a:xfrm>
          <a:prstGeom prst="rect">
            <a:avLst/>
          </a:prstGeom>
        </p:spPr>
      </p:pic>
      <p:sp>
        <p:nvSpPr>
          <p:cNvPr id="47" name="Espace réservé du pied de page 2">
            <a:extLst>
              <a:ext uri="{FF2B5EF4-FFF2-40B4-BE49-F238E27FC236}">
                <a16:creationId xmlns:a16="http://schemas.microsoft.com/office/drawing/2014/main" id="{83B2A145-9D26-644F-9F2B-B9848F889996}"/>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48" name="Espace réservé de la date 1">
            <a:extLst>
              <a:ext uri="{FF2B5EF4-FFF2-40B4-BE49-F238E27FC236}">
                <a16:creationId xmlns:a16="http://schemas.microsoft.com/office/drawing/2014/main" id="{043BF0B7-6540-3B42-A5E1-95F1C1716F95}"/>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08</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/05/2023</a:t>
            </a:r>
          </a:p>
        </p:txBody>
      </p:sp>
      <p:sp>
        <p:nvSpPr>
          <p:cNvPr id="2" name="Rectangle 1">
            <a:extLst>
              <a:ext uri="{FF2B5EF4-FFF2-40B4-BE49-F238E27FC236}">
                <a16:creationId xmlns:a16="http://schemas.microsoft.com/office/drawing/2014/main" id="{CD10B490-8FB1-004D-8EC9-83B84DBEBD08}"/>
              </a:ext>
            </a:extLst>
          </p:cNvPr>
          <p:cNvSpPr/>
          <p:nvPr/>
        </p:nvSpPr>
        <p:spPr>
          <a:xfrm>
            <a:off x="6650002" y="458651"/>
            <a:ext cx="5163027" cy="523220"/>
          </a:xfrm>
          <a:prstGeom prst="rect">
            <a:avLst/>
          </a:prstGeom>
        </p:spPr>
        <p:txBody>
          <a:bodyPr wrap="square">
            <a:spAutoFit/>
          </a:bodyPr>
          <a:lstStyle/>
          <a:p>
            <a:pPr algn="r"/>
            <a:r>
              <a:rPr lang="fr-FR" sz="1400" b="1" i="1" dirty="0" err="1">
                <a:solidFill>
                  <a:srgbClr val="C00000"/>
                </a:solidFill>
              </a:rPr>
              <a:t>See</a:t>
            </a:r>
            <a:r>
              <a:rPr lang="fr-FR" sz="1400" b="1" i="1" dirty="0">
                <a:solidFill>
                  <a:srgbClr val="C00000"/>
                </a:solidFill>
              </a:rPr>
              <a:t> talk, 09/05, E. </a:t>
            </a:r>
            <a:r>
              <a:rPr lang="fr-FR" sz="1400" b="1" i="1" dirty="0" err="1">
                <a:solidFill>
                  <a:srgbClr val="C00000"/>
                </a:solidFill>
              </a:rPr>
              <a:t>Gazzarrini</a:t>
            </a:r>
            <a:r>
              <a:rPr lang="fr-FR" sz="1400" b="1" i="1" dirty="0">
                <a:solidFill>
                  <a:srgbClr val="C00000"/>
                </a:solidFill>
              </a:rPr>
              <a:t> - The Virtual </a:t>
            </a:r>
            <a:r>
              <a:rPr lang="fr-FR" sz="1400" b="1" i="1" dirty="0" err="1">
                <a:solidFill>
                  <a:srgbClr val="C00000"/>
                </a:solidFill>
              </a:rPr>
              <a:t>Research</a:t>
            </a:r>
            <a:r>
              <a:rPr lang="fr-FR" sz="1400" b="1" i="1" dirty="0">
                <a:solidFill>
                  <a:srgbClr val="C00000"/>
                </a:solidFill>
              </a:rPr>
              <a:t> </a:t>
            </a:r>
            <a:r>
              <a:rPr lang="fr-FR" sz="1400" b="1" i="1" dirty="0" err="1">
                <a:solidFill>
                  <a:srgbClr val="C00000"/>
                </a:solidFill>
              </a:rPr>
              <a:t>Environment</a:t>
            </a:r>
            <a:r>
              <a:rPr lang="fr-FR" sz="1400" b="1" i="1" dirty="0">
                <a:solidFill>
                  <a:srgbClr val="C00000"/>
                </a:solidFill>
              </a:rPr>
              <a:t>: </a:t>
            </a:r>
            <a:r>
              <a:rPr lang="fr-FR" sz="1400" b="1" i="1" dirty="0" err="1">
                <a:solidFill>
                  <a:srgbClr val="C00000"/>
                </a:solidFill>
              </a:rPr>
              <a:t>towards</a:t>
            </a:r>
            <a:r>
              <a:rPr lang="fr-FR" sz="1400" b="1" i="1" dirty="0">
                <a:solidFill>
                  <a:srgbClr val="C00000"/>
                </a:solidFill>
              </a:rPr>
              <a:t> a </a:t>
            </a:r>
            <a:r>
              <a:rPr lang="fr-FR" sz="1400" b="1" i="1" dirty="0" err="1">
                <a:solidFill>
                  <a:srgbClr val="C00000"/>
                </a:solidFill>
              </a:rPr>
              <a:t>comprehensive</a:t>
            </a:r>
            <a:r>
              <a:rPr lang="fr-FR" sz="1400" b="1" i="1" dirty="0">
                <a:solidFill>
                  <a:srgbClr val="C00000"/>
                </a:solidFill>
              </a:rPr>
              <a:t> </a:t>
            </a:r>
            <a:r>
              <a:rPr lang="fr-FR" sz="1400" b="1" i="1" dirty="0" err="1">
                <a:solidFill>
                  <a:srgbClr val="C00000"/>
                </a:solidFill>
              </a:rPr>
              <a:t>analysis</a:t>
            </a:r>
            <a:r>
              <a:rPr lang="fr-FR" sz="1400" b="1" i="1" dirty="0">
                <a:solidFill>
                  <a:srgbClr val="C00000"/>
                </a:solidFill>
              </a:rPr>
              <a:t> </a:t>
            </a:r>
            <a:r>
              <a:rPr lang="fr-FR" sz="1400" b="1" i="1" dirty="0" err="1">
                <a:solidFill>
                  <a:srgbClr val="C00000"/>
                </a:solidFill>
              </a:rPr>
              <a:t>platform</a:t>
            </a:r>
            <a:r>
              <a:rPr lang="fr-FR" sz="1400" b="1" i="1" dirty="0">
                <a:solidFill>
                  <a:srgbClr val="C00000"/>
                </a:solidFill>
              </a:rPr>
              <a:t> </a:t>
            </a:r>
          </a:p>
        </p:txBody>
      </p:sp>
    </p:spTree>
    <p:extLst>
      <p:ext uri="{BB962C8B-B14F-4D97-AF65-F5344CB8AC3E}">
        <p14:creationId xmlns:p14="http://schemas.microsoft.com/office/powerpoint/2010/main" val="2421839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7BB7441-8B81-CC47-9A5E-82C8AFF4374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175DA-277F-B548-B500-1BF71FE23091}" type="slidenum">
              <a:rPr kumimoji="0" lang="it-IT"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Espace réservé de la date 1">
            <a:extLst>
              <a:ext uri="{FF2B5EF4-FFF2-40B4-BE49-F238E27FC236}">
                <a16:creationId xmlns:a16="http://schemas.microsoft.com/office/drawing/2014/main" id="{820C246D-ED05-88E9-D200-1A8DAE1702A9}"/>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07/07/2023</a:t>
            </a:r>
          </a:p>
        </p:txBody>
      </p:sp>
      <p:sp>
        <p:nvSpPr>
          <p:cNvPr id="7" name="Espace réservé de la date 1">
            <a:extLst>
              <a:ext uri="{FF2B5EF4-FFF2-40B4-BE49-F238E27FC236}">
                <a16:creationId xmlns:a16="http://schemas.microsoft.com/office/drawing/2014/main" id="{D4B0F2FF-D398-E4BD-B174-65265B2D35C0}"/>
              </a:ext>
            </a:extLst>
          </p:cNvPr>
          <p:cNvSpPr txBox="1">
            <a:spLocks/>
          </p:cNvSpPr>
          <p:nvPr/>
        </p:nvSpPr>
        <p:spPr>
          <a:xfrm>
            <a:off x="10937687" y="6544792"/>
            <a:ext cx="1127053" cy="337898"/>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libri" panose="020F0502020204030204"/>
                <a:ea typeface="+mn-ea"/>
                <a:cs typeface="+mn-cs"/>
              </a:rPr>
              <a:t>07/07/2023</a:t>
            </a:r>
            <a:endPar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9A0503-086F-15BD-9C04-389E25CF0824}"/>
              </a:ext>
            </a:extLst>
          </p:cNvPr>
          <p:cNvSpPr txBox="1">
            <a:spLocks/>
          </p:cNvSpPr>
          <p:nvPr/>
        </p:nvSpPr>
        <p:spPr>
          <a:xfrm>
            <a:off x="1903079" y="230577"/>
            <a:ext cx="7646641" cy="720080"/>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sz="2800" b="1">
                <a:latin typeface="+mn-lt"/>
              </a:rPr>
              <a:t>Outlook for Science Clusters</a:t>
            </a:r>
            <a:endParaRPr lang="en-GB" sz="2800" b="1" dirty="0">
              <a:latin typeface="+mn-lt"/>
            </a:endParaRPr>
          </a:p>
        </p:txBody>
      </p:sp>
      <p:sp>
        <p:nvSpPr>
          <p:cNvPr id="8" name="Content Placeholder 2">
            <a:extLst>
              <a:ext uri="{FF2B5EF4-FFF2-40B4-BE49-F238E27FC236}">
                <a16:creationId xmlns:a16="http://schemas.microsoft.com/office/drawing/2014/main" id="{B138148A-16DD-1841-CA5A-C5B54A2C9661}"/>
              </a:ext>
            </a:extLst>
          </p:cNvPr>
          <p:cNvSpPr txBox="1">
            <a:spLocks/>
          </p:cNvSpPr>
          <p:nvPr/>
        </p:nvSpPr>
        <p:spPr>
          <a:xfrm>
            <a:off x="424544" y="1632857"/>
            <a:ext cx="9307285" cy="4177622"/>
          </a:xfrm>
          <a:prstGeom prst="rect">
            <a:avLst/>
          </a:prstGeom>
        </p:spPr>
        <p:txBody>
          <a:bodyPr>
            <a:normAutofit/>
          </a:bodyPr>
          <a:lstStyle>
            <a:lvl1pPr marL="228600" indent="-228600" algn="l" defTabSz="914400" rtl="0" eaLnBrk="1" latinLnBrk="0" hangingPunct="1">
              <a:lnSpc>
                <a:spcPct val="90000"/>
              </a:lnSpc>
              <a:spcBef>
                <a:spcPts val="1000"/>
              </a:spcBef>
              <a:buSzPct val="100000"/>
              <a:buFontTx/>
              <a:buBlip>
                <a:blip r:embed="rId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044C9F"/>
                </a:solidFill>
              </a:rPr>
              <a:t>The 5 Science Cluster projects are ending</a:t>
            </a:r>
          </a:p>
          <a:p>
            <a:r>
              <a:rPr lang="en-GB" sz="2000" dirty="0">
                <a:solidFill>
                  <a:srgbClr val="044C9F"/>
                </a:solidFill>
              </a:rPr>
              <a:t>However, synergies between them have been significant, and collaborative activity is increasing</a:t>
            </a:r>
          </a:p>
          <a:p>
            <a:r>
              <a:rPr lang="en-GB" sz="2000" dirty="0">
                <a:solidFill>
                  <a:srgbClr val="044C9F"/>
                </a:solidFill>
              </a:rPr>
              <a:t>Recently, all of the 5 have put in place long-term structures – through MoU or Collaboration Agreement</a:t>
            </a:r>
          </a:p>
          <a:p>
            <a:pPr lvl="1">
              <a:buFont typeface="Arial" panose="020B0604020202020204" pitchFamily="34" charset="0"/>
              <a:buChar char="•"/>
            </a:pPr>
            <a:r>
              <a:rPr lang="en-GB" sz="1800" dirty="0">
                <a:solidFill>
                  <a:srgbClr val="044C9F"/>
                </a:solidFill>
              </a:rPr>
              <a:t>E.g. ESCAPE has Collaboration Agreement signed by </a:t>
            </a:r>
            <a:br>
              <a:rPr lang="en-GB" sz="1800" dirty="0">
                <a:solidFill>
                  <a:srgbClr val="044C9F"/>
                </a:solidFill>
              </a:rPr>
            </a:br>
            <a:r>
              <a:rPr lang="en-GB" sz="1800" dirty="0">
                <a:solidFill>
                  <a:srgbClr val="044C9F"/>
                </a:solidFill>
              </a:rPr>
              <a:t>Directors of all the partner RIs </a:t>
            </a:r>
          </a:p>
          <a:p>
            <a:pPr marL="914377" lvl="2" indent="0">
              <a:buFontTx/>
              <a:buNone/>
            </a:pPr>
            <a:r>
              <a:rPr lang="en-GB" sz="2400" dirty="0">
                <a:solidFill>
                  <a:srgbClr val="044C9F"/>
                </a:solidFill>
                <a:sym typeface="Wingdings" pitchFamily="2" charset="2"/>
              </a:rPr>
              <a:t> </a:t>
            </a:r>
            <a:r>
              <a:rPr lang="en-GB" sz="2400" dirty="0">
                <a:solidFill>
                  <a:srgbClr val="C00000"/>
                </a:solidFill>
                <a:sym typeface="Wingdings" pitchFamily="2" charset="2"/>
              </a:rPr>
              <a:t>ESCAPE Open Collaboration</a:t>
            </a:r>
          </a:p>
          <a:p>
            <a:r>
              <a:rPr lang="en-GB" sz="2000" dirty="0">
                <a:solidFill>
                  <a:srgbClr val="044C9F"/>
                </a:solidFill>
                <a:sym typeface="Wingdings" pitchFamily="2" charset="2"/>
              </a:rPr>
              <a:t>The Clusters have a common position and agree: they want to have effective mechanisms to enable cross cluster/cross-domain collaborations </a:t>
            </a:r>
          </a:p>
          <a:p>
            <a:pPr lvl="1">
              <a:buFont typeface="Arial" panose="020B0604020202020204" pitchFamily="34" charset="0"/>
              <a:buChar char="•"/>
            </a:pPr>
            <a:r>
              <a:rPr lang="en-GB" sz="1800" dirty="0">
                <a:solidFill>
                  <a:srgbClr val="044C9F"/>
                </a:solidFill>
                <a:sym typeface="Wingdings" pitchFamily="2" charset="2"/>
              </a:rPr>
              <a:t>but not an additional layer of governance</a:t>
            </a:r>
            <a:endParaRPr lang="en-GB" sz="1800" dirty="0">
              <a:solidFill>
                <a:srgbClr val="044C9F"/>
              </a:solidFill>
            </a:endParaRPr>
          </a:p>
        </p:txBody>
      </p:sp>
      <p:pic>
        <p:nvPicPr>
          <p:cNvPr id="9" name="Picture 6">
            <a:extLst>
              <a:ext uri="{FF2B5EF4-FFF2-40B4-BE49-F238E27FC236}">
                <a16:creationId xmlns:a16="http://schemas.microsoft.com/office/drawing/2014/main" id="{E1259F23-2704-6114-3CC8-A7741205A4A3}"/>
              </a:ext>
            </a:extLst>
          </p:cNvPr>
          <p:cNvPicPr>
            <a:picLocks noChangeAspect="1"/>
          </p:cNvPicPr>
          <p:nvPr/>
        </p:nvPicPr>
        <p:blipFill>
          <a:blip r:embed="rId3"/>
          <a:stretch>
            <a:fillRect/>
          </a:stretch>
        </p:blipFill>
        <p:spPr>
          <a:xfrm>
            <a:off x="9191557" y="2553195"/>
            <a:ext cx="2590882" cy="3711262"/>
          </a:xfrm>
          <a:prstGeom prst="rect">
            <a:avLst/>
          </a:prstGeom>
          <a:ln>
            <a:noFill/>
          </a:ln>
          <a:effectLst>
            <a:outerShdw blurRad="292100" dist="139700" dir="2700000" algn="tl" rotWithShape="0">
              <a:srgbClr val="333333">
                <a:alpha val="65000"/>
              </a:srgbClr>
            </a:outerShdw>
          </a:effectLst>
        </p:spPr>
      </p:pic>
      <p:sp>
        <p:nvSpPr>
          <p:cNvPr id="10" name="Espace réservé du pied de page 2">
            <a:extLst>
              <a:ext uri="{FF2B5EF4-FFF2-40B4-BE49-F238E27FC236}">
                <a16:creationId xmlns:a16="http://schemas.microsoft.com/office/drawing/2014/main" id="{644C6196-8102-C1CF-973E-DEDE4661ADA3}"/>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Tree>
    <p:extLst>
      <p:ext uri="{BB962C8B-B14F-4D97-AF65-F5344CB8AC3E}">
        <p14:creationId xmlns:p14="http://schemas.microsoft.com/office/powerpoint/2010/main" val="546434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C75951B-AD26-7C95-ECED-8245650F9589}"/>
              </a:ext>
            </a:extLst>
          </p:cNvPr>
          <p:cNvSpPr>
            <a:spLocks noGrp="1"/>
          </p:cNvSpPr>
          <p:nvPr>
            <p:ph type="dt" sz="half" idx="10"/>
          </p:nvPr>
        </p:nvSpPr>
        <p:spPr/>
        <p:txBody>
          <a:bodyPr/>
          <a:lstStyle/>
          <a:p>
            <a:fld id="{76ECB076-05B0-BA42-B610-86994D31C585}" type="datetime1">
              <a:rPr lang="it-IT" smtClean="0"/>
              <a:t>31/08/23</a:t>
            </a:fld>
            <a:endParaRPr lang="it-IT"/>
          </a:p>
        </p:txBody>
      </p:sp>
      <p:sp>
        <p:nvSpPr>
          <p:cNvPr id="3" name="Espace réservé du numéro de diapositive 2">
            <a:extLst>
              <a:ext uri="{FF2B5EF4-FFF2-40B4-BE49-F238E27FC236}">
                <a16:creationId xmlns:a16="http://schemas.microsoft.com/office/drawing/2014/main" id="{7114E4FC-0F50-0A78-4096-9D98B3510A89}"/>
              </a:ext>
            </a:extLst>
          </p:cNvPr>
          <p:cNvSpPr>
            <a:spLocks noGrp="1"/>
          </p:cNvSpPr>
          <p:nvPr>
            <p:ph type="sldNum" sz="quarter" idx="12"/>
          </p:nvPr>
        </p:nvSpPr>
        <p:spPr/>
        <p:txBody>
          <a:bodyPr/>
          <a:lstStyle/>
          <a:p>
            <a:fld id="{345175DA-277F-B548-B500-1BF71FE23091}" type="slidenum">
              <a:rPr lang="it-IT" smtClean="0"/>
              <a:pPr/>
              <a:t>25</a:t>
            </a:fld>
            <a:endParaRPr lang="it-IT"/>
          </a:p>
        </p:txBody>
      </p:sp>
      <p:pic>
        <p:nvPicPr>
          <p:cNvPr id="4" name="Image 3">
            <a:extLst>
              <a:ext uri="{FF2B5EF4-FFF2-40B4-BE49-F238E27FC236}">
                <a16:creationId xmlns:a16="http://schemas.microsoft.com/office/drawing/2014/main" id="{00200F12-E147-BEF2-A82A-0D55C2B393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 y="291081"/>
            <a:ext cx="11590020" cy="6150484"/>
          </a:xfrm>
          <a:prstGeom prst="rect">
            <a:avLst/>
          </a:prstGeom>
        </p:spPr>
      </p:pic>
    </p:spTree>
    <p:extLst>
      <p:ext uri="{BB962C8B-B14F-4D97-AF65-F5344CB8AC3E}">
        <p14:creationId xmlns:p14="http://schemas.microsoft.com/office/powerpoint/2010/main" val="1896344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C5017-3F89-1D45-A807-6739F9F2C22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D3DDED0-2FC2-5D4E-AA9D-D09EE638C647}"/>
              </a:ext>
            </a:extLst>
          </p:cNvPr>
          <p:cNvSpPr/>
          <p:nvPr/>
        </p:nvSpPr>
        <p:spPr>
          <a:xfrm>
            <a:off x="729574" y="911232"/>
            <a:ext cx="11121486" cy="5509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There is a prompt need and opportunity to support the Science Clusters further (in 2022-2025) within </a:t>
            </a:r>
            <a:r>
              <a:rPr kumimoji="0" lang="en-GB" sz="16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Horizon Europe framework</a:t>
            </a: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alibri" panose="020F0502020204030204"/>
                <a:ea typeface="+mn-ea"/>
                <a:cs typeface="+mn-cs"/>
              </a:rPr>
              <a:t>H2020 </a:t>
            </a: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rPr>
              <a:t>and </a:t>
            </a:r>
            <a:r>
              <a:rPr kumimoji="0" lang="fr-FR" sz="1600" b="0" i="0" u="none" strike="noStrike" kern="1200" cap="none" spc="0" normalizeH="0" baseline="0" noProof="0" dirty="0" err="1">
                <a:ln>
                  <a:noFill/>
                </a:ln>
                <a:solidFill>
                  <a:srgbClr val="002060"/>
                </a:solidFill>
                <a:effectLst/>
                <a:uLnTx/>
                <a:uFillTx/>
                <a:latin typeface="Calibri" panose="020F0502020204030204"/>
                <a:ea typeface="+mn-ea"/>
                <a:cs typeface="+mn-cs"/>
              </a:rPr>
              <a:t>potential</a:t>
            </a: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1600" b="1" i="0" u="none" strike="noStrike" kern="1200" cap="none" spc="0" normalizeH="0" baseline="0" noProof="0" dirty="0">
                <a:ln>
                  <a:noFill/>
                </a:ln>
                <a:solidFill>
                  <a:srgbClr val="002060"/>
                </a:solidFill>
                <a:effectLst/>
                <a:uLnTx/>
                <a:uFillTx/>
                <a:latin typeface="Calibri" panose="020F0502020204030204"/>
                <a:ea typeface="+mn-ea"/>
                <a:cs typeface="+mn-cs"/>
              </a:rPr>
              <a:t>Horizon Europe </a:t>
            </a:r>
            <a:r>
              <a:rPr kumimoji="0" lang="fr-FR" sz="1600" b="0" i="0" u="none" strike="noStrike" kern="1200" cap="none" spc="0" normalizeH="0" baseline="0" noProof="0" dirty="0" err="1">
                <a:ln>
                  <a:noFill/>
                </a:ln>
                <a:solidFill>
                  <a:srgbClr val="002060"/>
                </a:solidFill>
                <a:effectLst/>
                <a:uLnTx/>
                <a:uFillTx/>
                <a:latin typeface="Calibri" panose="020F0502020204030204"/>
                <a:ea typeface="+mn-ea"/>
                <a:cs typeface="+mn-cs"/>
              </a:rPr>
              <a:t>funded</a:t>
            </a: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rPr>
              <a:t> actions </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r>
              <a:rPr kumimoji="0" lang="en-GB" sz="1600" b="0" i="1"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aligned with the EOSC-SRIA Stage2 -to- Stage3</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General Objectives </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r>
              <a:rPr kumimoji="0" lang="en-GB" sz="16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GO</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 consolidation of thematic data infrastructures (cluster VREs, platforms and a “few core services”) as parts of a federation.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Specific Objectives </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r>
              <a:rPr kumimoji="0" lang="en-GB" sz="16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SO</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 relevant scientific results from clusters;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 increased number of RIs;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 enhance researchers uptake of OS and widening dimension.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Operational Objectives </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r>
              <a:rPr kumimoji="0" lang="en-GB" sz="16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OO</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sustainable operation of the deployed cluster as a “platform infrastructure”;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continuous promotion, extension and hosting of inter-domain FAIR Science Projects (new Open Science Objectives).</a:t>
            </a:r>
          </a:p>
        </p:txBody>
      </p:sp>
      <p:sp>
        <p:nvSpPr>
          <p:cNvPr id="9" name="Titre 1">
            <a:extLst>
              <a:ext uri="{FF2B5EF4-FFF2-40B4-BE49-F238E27FC236}">
                <a16:creationId xmlns:a16="http://schemas.microsoft.com/office/drawing/2014/main" id="{616B4670-6F77-2848-A0BB-2753BFD387E7}"/>
              </a:ext>
            </a:extLst>
          </p:cNvPr>
          <p:cNvSpPr>
            <a:spLocks noGrp="1"/>
          </p:cNvSpPr>
          <p:nvPr>
            <p:ph type="title"/>
          </p:nvPr>
        </p:nvSpPr>
        <p:spPr>
          <a:xfrm>
            <a:off x="1464275" y="167418"/>
            <a:ext cx="10515600" cy="708932"/>
          </a:xfrm>
        </p:spPr>
        <p:txBody>
          <a:bodyPr>
            <a:normAutofit/>
          </a:bodyPr>
          <a:lstStyle/>
          <a:p>
            <a:r>
              <a:rPr lang="fr-FR" sz="2800" b="1" dirty="0">
                <a:solidFill>
                  <a:srgbClr val="002060"/>
                </a:solidFill>
              </a:rPr>
              <a:t>A </a:t>
            </a:r>
            <a:r>
              <a:rPr lang="fr-FR" sz="2800" b="1" dirty="0" err="1">
                <a:solidFill>
                  <a:srgbClr val="002060"/>
                </a:solidFill>
              </a:rPr>
              <a:t>work</a:t>
            </a:r>
            <a:r>
              <a:rPr lang="fr-FR" sz="2800" b="1" dirty="0">
                <a:solidFill>
                  <a:srgbClr val="002060"/>
                </a:solidFill>
              </a:rPr>
              <a:t> plan for the future of the Science Clusters </a:t>
            </a:r>
          </a:p>
        </p:txBody>
      </p:sp>
      <p:graphicFrame>
        <p:nvGraphicFramePr>
          <p:cNvPr id="10" name="Diagramme 9">
            <a:extLst>
              <a:ext uri="{FF2B5EF4-FFF2-40B4-BE49-F238E27FC236}">
                <a16:creationId xmlns:a16="http://schemas.microsoft.com/office/drawing/2014/main" id="{71B0B865-C573-E946-A04B-DE904251D5FB}"/>
              </a:ext>
            </a:extLst>
          </p:cNvPr>
          <p:cNvGraphicFramePr/>
          <p:nvPr/>
        </p:nvGraphicFramePr>
        <p:xfrm>
          <a:off x="2032000" y="2478798"/>
          <a:ext cx="8128000" cy="246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Connecteur droit 11">
            <a:extLst>
              <a:ext uri="{FF2B5EF4-FFF2-40B4-BE49-F238E27FC236}">
                <a16:creationId xmlns:a16="http://schemas.microsoft.com/office/drawing/2014/main" id="{B6127C76-B06A-564D-948F-1E603125E24C}"/>
              </a:ext>
            </a:extLst>
          </p:cNvPr>
          <p:cNvCxnSpPr>
            <a:cxnSpLocks/>
          </p:cNvCxnSpPr>
          <p:nvPr/>
        </p:nvCxnSpPr>
        <p:spPr>
          <a:xfrm>
            <a:off x="3763592" y="2826270"/>
            <a:ext cx="2728648"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FFFD7D2D-54B0-9C42-ADC5-933F910B5559}"/>
              </a:ext>
            </a:extLst>
          </p:cNvPr>
          <p:cNvCxnSpPr>
            <a:cxnSpLocks/>
          </p:cNvCxnSpPr>
          <p:nvPr/>
        </p:nvCxnSpPr>
        <p:spPr>
          <a:xfrm>
            <a:off x="6492240" y="2826270"/>
            <a:ext cx="356616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4E4095F-95BC-A549-B0CC-ABBD1FB19DF9}"/>
              </a:ext>
            </a:extLst>
          </p:cNvPr>
          <p:cNvSpPr/>
          <p:nvPr/>
        </p:nvSpPr>
        <p:spPr>
          <a:xfrm>
            <a:off x="3677816" y="2838326"/>
            <a:ext cx="475771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EOSC-SRIA           </a:t>
            </a:r>
            <a:r>
              <a:rPr kumimoji="0" lang="en-GB" sz="1200" b="0" i="1" u="none" strike="noStrike" kern="1200" cap="none" spc="0" normalizeH="0" baseline="0" noProof="0" dirty="0">
                <a:ln>
                  <a:noFill/>
                </a:ln>
                <a:solidFill>
                  <a:srgbClr val="ED7D31">
                    <a:lumMod val="50000"/>
                  </a:srgbClr>
                </a:solidFill>
                <a:effectLst/>
                <a:uLnTx/>
                <a:uFillTx/>
                <a:latin typeface="Calibri" panose="020F0502020204030204"/>
                <a:ea typeface="Tahoma" panose="020B0604030504040204" pitchFamily="34" charset="0"/>
                <a:cs typeface="Tahoma" panose="020B0604030504040204" pitchFamily="34" charset="0"/>
              </a:rPr>
              <a:t>Stage2                                                                            </a:t>
            </a:r>
            <a:r>
              <a:rPr kumimoji="0" lang="en-GB" sz="1200" b="0" i="1"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a:t>
            </a:r>
            <a:r>
              <a:rPr kumimoji="0" lang="en-GB" sz="1200" b="0" i="1" u="none" strike="noStrike" kern="1200" cap="none" spc="0" normalizeH="0" baseline="0" noProof="0" dirty="0">
                <a:ln>
                  <a:noFill/>
                </a:ln>
                <a:solidFill>
                  <a:srgbClr val="70AD47">
                    <a:lumMod val="50000"/>
                  </a:srgbClr>
                </a:solidFill>
                <a:effectLst/>
                <a:uLnTx/>
                <a:uFillTx/>
                <a:latin typeface="Calibri" panose="020F0502020204030204"/>
                <a:ea typeface="Tahoma" panose="020B0604030504040204" pitchFamily="34" charset="0"/>
                <a:cs typeface="Tahoma" panose="020B0604030504040204" pitchFamily="34" charset="0"/>
              </a:rPr>
              <a:t>Stage3</a:t>
            </a:r>
            <a:endParaRPr kumimoji="0" lang="fr-FR" sz="12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graphicFrame>
        <p:nvGraphicFramePr>
          <p:cNvPr id="20" name="Diagramme 19">
            <a:extLst>
              <a:ext uri="{FF2B5EF4-FFF2-40B4-BE49-F238E27FC236}">
                <a16:creationId xmlns:a16="http://schemas.microsoft.com/office/drawing/2014/main" id="{DDCABA41-3324-E245-8697-B0ED8B3A3035}"/>
              </a:ext>
            </a:extLst>
          </p:cNvPr>
          <p:cNvGraphicFramePr/>
          <p:nvPr/>
        </p:nvGraphicFramePr>
        <p:xfrm>
          <a:off x="3529584" y="1911871"/>
          <a:ext cx="2002536" cy="5033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1" name="Diagramme 20">
            <a:extLst>
              <a:ext uri="{FF2B5EF4-FFF2-40B4-BE49-F238E27FC236}">
                <a16:creationId xmlns:a16="http://schemas.microsoft.com/office/drawing/2014/main" id="{F47CA4BD-4F2F-724F-A9C4-B1DC9B039AFE}"/>
              </a:ext>
            </a:extLst>
          </p:cNvPr>
          <p:cNvGraphicFramePr/>
          <p:nvPr/>
        </p:nvGraphicFramePr>
        <p:xfrm>
          <a:off x="4676359" y="1555256"/>
          <a:ext cx="1815881" cy="35661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2" name="Diagramme 21">
            <a:extLst>
              <a:ext uri="{FF2B5EF4-FFF2-40B4-BE49-F238E27FC236}">
                <a16:creationId xmlns:a16="http://schemas.microsoft.com/office/drawing/2014/main" id="{0D8F6699-90DE-1548-95E2-CE4D08E10821}"/>
              </a:ext>
            </a:extLst>
          </p:cNvPr>
          <p:cNvGraphicFramePr/>
          <p:nvPr/>
        </p:nvGraphicFramePr>
        <p:xfrm>
          <a:off x="5408894" y="1985252"/>
          <a:ext cx="3607090" cy="35661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4" name="Flèche droite rayée 13">
            <a:extLst>
              <a:ext uri="{FF2B5EF4-FFF2-40B4-BE49-F238E27FC236}">
                <a16:creationId xmlns:a16="http://schemas.microsoft.com/office/drawing/2014/main" id="{AC8308D2-40AC-D048-905B-F64C51211E5E}"/>
              </a:ext>
            </a:extLst>
          </p:cNvPr>
          <p:cNvSpPr/>
          <p:nvPr/>
        </p:nvSpPr>
        <p:spPr>
          <a:xfrm>
            <a:off x="319366" y="778815"/>
            <a:ext cx="410208" cy="594825"/>
          </a:xfrm>
          <a:prstGeom prst="stripedRightArrow">
            <a:avLst>
              <a:gd name="adj1" fmla="val 42002"/>
              <a:gd name="adj2" fmla="val 50000"/>
            </a:avLst>
          </a:prstGeom>
          <a:solidFill>
            <a:schemeClr val="accent1">
              <a:lumMod val="75000"/>
            </a:schemeClr>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950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F52F05A-827E-694D-A219-CFF2C16E8C44}"/>
              </a:ext>
            </a:extLst>
          </p:cNvPr>
          <p:cNvSpPr>
            <a:spLocks noGrp="1"/>
          </p:cNvSpPr>
          <p:nvPr>
            <p:ph type="sldNum" sz="quarter" idx="12"/>
          </p:nvPr>
        </p:nvSpPr>
        <p:spPr/>
        <p:txBody>
          <a:bodyPr/>
          <a:lstStyle/>
          <a:p>
            <a:fld id="{345175DA-277F-B548-B500-1BF71FE23091}" type="slidenum">
              <a:rPr lang="it-IT" smtClean="0"/>
              <a:pPr/>
              <a:t>27</a:t>
            </a:fld>
            <a:endParaRPr lang="it-IT"/>
          </a:p>
        </p:txBody>
      </p:sp>
      <p:sp>
        <p:nvSpPr>
          <p:cNvPr id="6" name="Titolo 4">
            <a:extLst>
              <a:ext uri="{FF2B5EF4-FFF2-40B4-BE49-F238E27FC236}">
                <a16:creationId xmlns:a16="http://schemas.microsoft.com/office/drawing/2014/main" id="{E6E69697-1400-E64E-A45D-3496D56AF7A0}"/>
              </a:ext>
            </a:extLst>
          </p:cNvPr>
          <p:cNvSpPr>
            <a:spLocks noGrp="1"/>
          </p:cNvSpPr>
          <p:nvPr>
            <p:ph type="title"/>
          </p:nvPr>
        </p:nvSpPr>
        <p:spPr>
          <a:xfrm>
            <a:off x="1843311" y="127710"/>
            <a:ext cx="10069029" cy="753245"/>
          </a:xfrm>
        </p:spPr>
        <p:txBody>
          <a:bodyPr/>
          <a:lstStyle/>
          <a:p>
            <a:r>
              <a:rPr lang="en-US" b="1" dirty="0"/>
              <a:t>HORIZON EUROPE</a:t>
            </a:r>
            <a:endParaRPr lang="it-IT" b="1" dirty="0"/>
          </a:p>
        </p:txBody>
      </p:sp>
      <p:sp>
        <p:nvSpPr>
          <p:cNvPr id="7" name="Espace réservé du pied de page 2">
            <a:extLst>
              <a:ext uri="{FF2B5EF4-FFF2-40B4-BE49-F238E27FC236}">
                <a16:creationId xmlns:a16="http://schemas.microsoft.com/office/drawing/2014/main" id="{23CC6443-0043-1446-A4F7-9BACCCB4516E}"/>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9" name="Espace réservé de la date 1">
            <a:extLst>
              <a:ext uri="{FF2B5EF4-FFF2-40B4-BE49-F238E27FC236}">
                <a16:creationId xmlns:a16="http://schemas.microsoft.com/office/drawing/2014/main" id="{7EB0091A-B398-D751-18DC-A1F0DF62B69D}"/>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07</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/07/2023</a:t>
            </a:r>
          </a:p>
        </p:txBody>
      </p:sp>
      <p:pic>
        <p:nvPicPr>
          <p:cNvPr id="8" name="Picture 11">
            <a:extLst>
              <a:ext uri="{FF2B5EF4-FFF2-40B4-BE49-F238E27FC236}">
                <a16:creationId xmlns:a16="http://schemas.microsoft.com/office/drawing/2014/main" id="{6DBE54BE-0F45-794B-B4B3-607830F7227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176425" y="275648"/>
            <a:ext cx="4510405" cy="1604645"/>
          </a:xfrm>
          <a:prstGeom prst="rect">
            <a:avLst/>
          </a:prstGeom>
        </p:spPr>
      </p:pic>
      <p:sp>
        <p:nvSpPr>
          <p:cNvPr id="2" name="Rectangle 1">
            <a:extLst>
              <a:ext uri="{FF2B5EF4-FFF2-40B4-BE49-F238E27FC236}">
                <a16:creationId xmlns:a16="http://schemas.microsoft.com/office/drawing/2014/main" id="{ED7F52C2-F031-F149-AFA4-C6A621F0741D}"/>
              </a:ext>
            </a:extLst>
          </p:cNvPr>
          <p:cNvSpPr/>
          <p:nvPr/>
        </p:nvSpPr>
        <p:spPr>
          <a:xfrm>
            <a:off x="736261" y="2472728"/>
            <a:ext cx="10406130" cy="2308324"/>
          </a:xfrm>
          <a:prstGeom prst="rect">
            <a:avLst/>
          </a:prstGeom>
        </p:spPr>
        <p:txBody>
          <a:bodyPr wrap="square">
            <a:spAutoFit/>
          </a:bodyPr>
          <a:lstStyle/>
          <a:p>
            <a:pPr algn="just">
              <a:spcAft>
                <a:spcPts val="0"/>
              </a:spcAft>
            </a:pPr>
            <a:r>
              <a:rPr lang="en-GB" kern="100" dirty="0">
                <a:latin typeface="Calibri" panose="020F0502020204030204" pitchFamily="34" charset="0"/>
                <a:ea typeface="Calibri" panose="020F0502020204030204" pitchFamily="34" charset="0"/>
                <a:cs typeface="Calibri" panose="020F0502020204030204" pitchFamily="34" charset="0"/>
              </a:rPr>
              <a:t>The OSCARS – </a:t>
            </a:r>
            <a:r>
              <a:rPr lang="en-GB" b="1" i="1" kern="100" dirty="0">
                <a:latin typeface="Calibri" panose="020F0502020204030204" pitchFamily="34" charset="0"/>
                <a:ea typeface="Calibri" panose="020F0502020204030204" pitchFamily="34" charset="0"/>
                <a:cs typeface="Calibri" panose="020F0502020204030204" pitchFamily="34" charset="0"/>
              </a:rPr>
              <a:t>O</a:t>
            </a:r>
            <a:r>
              <a:rPr lang="en-GB" i="1" kern="100" dirty="0">
                <a:latin typeface="Calibri" panose="020F0502020204030204" pitchFamily="34" charset="0"/>
                <a:ea typeface="Calibri" panose="020F0502020204030204" pitchFamily="34" charset="0"/>
                <a:cs typeface="Calibri" panose="020F0502020204030204" pitchFamily="34" charset="0"/>
              </a:rPr>
              <a:t>pen </a:t>
            </a:r>
            <a:r>
              <a:rPr lang="en-GB" b="1" i="1" kern="100" dirty="0">
                <a:latin typeface="Calibri" panose="020F0502020204030204" pitchFamily="34" charset="0"/>
                <a:ea typeface="Calibri" panose="020F0502020204030204" pitchFamily="34" charset="0"/>
                <a:cs typeface="Calibri" panose="020F0502020204030204" pitchFamily="34" charset="0"/>
              </a:rPr>
              <a:t>S</a:t>
            </a:r>
            <a:r>
              <a:rPr lang="en-GB" i="1" kern="100" dirty="0">
                <a:latin typeface="Calibri" panose="020F0502020204030204" pitchFamily="34" charset="0"/>
                <a:ea typeface="Calibri" panose="020F0502020204030204" pitchFamily="34" charset="0"/>
                <a:cs typeface="Calibri" panose="020F0502020204030204" pitchFamily="34" charset="0"/>
              </a:rPr>
              <a:t>cience </a:t>
            </a:r>
            <a:r>
              <a:rPr lang="en-GB" b="1" i="1" kern="100" dirty="0">
                <a:latin typeface="Calibri" panose="020F0502020204030204" pitchFamily="34" charset="0"/>
                <a:ea typeface="Calibri" panose="020F0502020204030204" pitchFamily="34" charset="0"/>
                <a:cs typeface="Calibri" panose="020F0502020204030204" pitchFamily="34" charset="0"/>
              </a:rPr>
              <a:t>C</a:t>
            </a:r>
            <a:r>
              <a:rPr lang="en-GB" i="1" kern="100" dirty="0">
                <a:latin typeface="Calibri" panose="020F0502020204030204" pitchFamily="34" charset="0"/>
                <a:ea typeface="Calibri" panose="020F0502020204030204" pitchFamily="34" charset="0"/>
                <a:cs typeface="Calibri" panose="020F0502020204030204" pitchFamily="34" charset="0"/>
              </a:rPr>
              <a:t>lusters’ </a:t>
            </a:r>
            <a:r>
              <a:rPr lang="en-GB" b="1" i="1" kern="100" dirty="0">
                <a:latin typeface="Calibri" panose="020F0502020204030204" pitchFamily="34" charset="0"/>
                <a:ea typeface="Calibri" panose="020F0502020204030204" pitchFamily="34" charset="0"/>
                <a:cs typeface="Calibri" panose="020F0502020204030204" pitchFamily="34" charset="0"/>
              </a:rPr>
              <a:t>A</a:t>
            </a:r>
            <a:r>
              <a:rPr lang="en-GB" i="1" kern="100" dirty="0">
                <a:latin typeface="Calibri" panose="020F0502020204030204" pitchFamily="34" charset="0"/>
                <a:ea typeface="Calibri" panose="020F0502020204030204" pitchFamily="34" charset="0"/>
                <a:cs typeface="Calibri" panose="020F0502020204030204" pitchFamily="34" charset="0"/>
              </a:rPr>
              <a:t>ction for </a:t>
            </a:r>
            <a:r>
              <a:rPr lang="en-GB" b="1" i="1" kern="100" dirty="0">
                <a:latin typeface="Calibri" panose="020F0502020204030204" pitchFamily="34" charset="0"/>
                <a:ea typeface="Calibri" panose="020F0502020204030204" pitchFamily="34" charset="0"/>
                <a:cs typeface="Calibri" panose="020F0502020204030204" pitchFamily="34" charset="0"/>
              </a:rPr>
              <a:t>R</a:t>
            </a:r>
            <a:r>
              <a:rPr lang="en-GB" i="1" kern="100" dirty="0">
                <a:latin typeface="Calibri" panose="020F0502020204030204" pitchFamily="34" charset="0"/>
                <a:ea typeface="Calibri" panose="020F0502020204030204" pitchFamily="34" charset="0"/>
                <a:cs typeface="Calibri" panose="020F0502020204030204" pitchFamily="34" charset="0"/>
              </a:rPr>
              <a:t>esearch &amp; </a:t>
            </a:r>
            <a:r>
              <a:rPr lang="en-GB" b="1" i="1" kern="100" dirty="0">
                <a:latin typeface="Calibri" panose="020F0502020204030204" pitchFamily="34" charset="0"/>
                <a:ea typeface="Calibri" panose="020F0502020204030204" pitchFamily="34" charset="0"/>
                <a:cs typeface="Calibri" panose="020F0502020204030204" pitchFamily="34" charset="0"/>
              </a:rPr>
              <a:t>S</a:t>
            </a:r>
            <a:r>
              <a:rPr lang="en-GB" i="1" kern="100" dirty="0">
                <a:latin typeface="Calibri" panose="020F0502020204030204" pitchFamily="34" charset="0"/>
                <a:ea typeface="Calibri" panose="020F0502020204030204" pitchFamily="34" charset="0"/>
                <a:cs typeface="Calibri" panose="020F0502020204030204" pitchFamily="34" charset="0"/>
              </a:rPr>
              <a:t>ociety</a:t>
            </a:r>
            <a:r>
              <a:rPr lang="en-GB" kern="100" dirty="0">
                <a:latin typeface="Calibri" panose="020F0502020204030204" pitchFamily="34" charset="0"/>
                <a:ea typeface="Calibri" panose="020F0502020204030204" pitchFamily="34" charset="0"/>
                <a:cs typeface="Calibri" panose="020F0502020204030204" pitchFamily="34" charset="0"/>
              </a:rPr>
              <a:t> proposal was submitted in March in response to the call HORIZON-INFRA-2023-EOSC-01-01 for a</a:t>
            </a:r>
            <a:r>
              <a:rPr lang="en-US" kern="100" dirty="0">
                <a:latin typeface="Calibri" panose="020F0502020204030204" pitchFamily="34" charset="0"/>
                <a:ea typeface="Calibri" panose="020F0502020204030204" pitchFamily="34" charset="0"/>
                <a:cs typeface="Calibri" panose="020F0502020204030204" pitchFamily="34" charset="0"/>
              </a:rPr>
              <a:t> budget of EUR 25.00 million.</a:t>
            </a:r>
            <a:endParaRPr lang="fr-FR" sz="2000" kern="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endParaRPr lang="en-US"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en-US" kern="100" dirty="0">
                <a:solidFill>
                  <a:srgbClr val="000000"/>
                </a:solidFill>
                <a:latin typeface="Calibri" panose="020F0502020204030204" pitchFamily="34" charset="0"/>
                <a:ea typeface="Calibri" panose="020F0502020204030204" pitchFamily="34" charset="0"/>
                <a:cs typeface="Calibri" panose="020F0502020204030204" pitchFamily="34" charset="0"/>
              </a:rPr>
              <a:t>Two activities:</a:t>
            </a:r>
            <a:endParaRPr lang="fr-FR" sz="20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arenR"/>
            </a:pPr>
            <a:r>
              <a:rPr lang="en-US" kern="100" dirty="0">
                <a:solidFill>
                  <a:srgbClr val="000000"/>
                </a:solidFill>
                <a:latin typeface="Calibri" panose="020F0502020204030204" pitchFamily="34" charset="0"/>
                <a:ea typeface="Calibri" panose="020F0502020204030204" pitchFamily="34" charset="0"/>
                <a:cs typeface="Calibri" panose="020F0502020204030204" pitchFamily="34" charset="0"/>
              </a:rPr>
              <a:t>Consolidation of the Science Cluster approaches between the RI communities</a:t>
            </a:r>
          </a:p>
          <a:p>
            <a:pPr marL="342900" lvl="0" indent="-342900" algn="just">
              <a:spcAft>
                <a:spcPts val="0"/>
              </a:spcAft>
              <a:buFont typeface="+mj-lt"/>
              <a:buAutoNum type="arabicParenR"/>
            </a:pPr>
            <a:r>
              <a:rPr lang="en-US" kern="100" dirty="0">
                <a:solidFill>
                  <a:srgbClr val="000000"/>
                </a:solidFill>
                <a:latin typeface="Calibri" panose="020F0502020204030204" pitchFamily="34" charset="0"/>
                <a:ea typeface="Calibri" panose="020F0502020204030204" pitchFamily="34" charset="0"/>
                <a:cs typeface="Calibri" panose="020F0502020204030204" pitchFamily="34" charset="0"/>
              </a:rPr>
              <a:t>Demonstrate and pilot the use of EOSC resources by multiple research communities through cross-RI and/or cross-domain open science projects and services, by running 'open calls with cascading grants' with a budget of approximately EUR 16.00 million.</a:t>
            </a:r>
            <a:endParaRPr lang="fr-FR" sz="20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7255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236FC5B-D59D-F445-8049-20DE71AF976F}"/>
              </a:ext>
            </a:extLst>
          </p:cNvPr>
          <p:cNvSpPr>
            <a:spLocks noGrp="1"/>
          </p:cNvSpPr>
          <p:nvPr>
            <p:ph type="sldNum" sz="quarter" idx="12"/>
          </p:nvPr>
        </p:nvSpPr>
        <p:spPr/>
        <p:txBody>
          <a:bodyPr/>
          <a:lstStyle/>
          <a:p>
            <a:fld id="{345175DA-277F-B548-B500-1BF71FE23091}" type="slidenum">
              <a:rPr lang="it-IT" smtClean="0"/>
              <a:pPr/>
              <a:t>28</a:t>
            </a:fld>
            <a:endParaRPr lang="it-IT"/>
          </a:p>
        </p:txBody>
      </p:sp>
      <p:sp>
        <p:nvSpPr>
          <p:cNvPr id="5" name="Title 1">
            <a:extLst>
              <a:ext uri="{FF2B5EF4-FFF2-40B4-BE49-F238E27FC236}">
                <a16:creationId xmlns:a16="http://schemas.microsoft.com/office/drawing/2014/main" id="{4533DC19-8CAD-A74D-8F29-70660D948ADC}"/>
              </a:ext>
            </a:extLst>
          </p:cNvPr>
          <p:cNvSpPr txBox="1">
            <a:spLocks/>
          </p:cNvSpPr>
          <p:nvPr/>
        </p:nvSpPr>
        <p:spPr>
          <a:xfrm>
            <a:off x="2076248" y="245596"/>
            <a:ext cx="9412288" cy="879202"/>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solidFill>
                  <a:srgbClr val="004394"/>
                </a:solidFill>
                <a:latin typeface="+mn-lt"/>
              </a:rPr>
              <a:t>Consolidating role of Science Clusters</a:t>
            </a:r>
          </a:p>
        </p:txBody>
      </p:sp>
      <p:sp>
        <p:nvSpPr>
          <p:cNvPr id="6" name="Rectangle 5">
            <a:extLst>
              <a:ext uri="{FF2B5EF4-FFF2-40B4-BE49-F238E27FC236}">
                <a16:creationId xmlns:a16="http://schemas.microsoft.com/office/drawing/2014/main" id="{60830697-18C3-8543-9EA8-91E99ED5C255}"/>
              </a:ext>
            </a:extLst>
          </p:cNvPr>
          <p:cNvSpPr/>
          <p:nvPr/>
        </p:nvSpPr>
        <p:spPr>
          <a:xfrm>
            <a:off x="1587334" y="1602530"/>
            <a:ext cx="7948551" cy="707886"/>
          </a:xfrm>
          <a:prstGeom prst="rect">
            <a:avLst/>
          </a:prstGeom>
        </p:spPr>
        <p:txBody>
          <a:bodyPr wrap="square">
            <a:spAutoFit/>
          </a:bodyPr>
          <a:lstStyle/>
          <a:p>
            <a:pPr marL="285750" lvl="0" indent="-285750">
              <a:spcAft>
                <a:spcPts val="0"/>
              </a:spcAft>
              <a:buFont typeface="Arial" panose="020B0604020202020204" pitchFamily="34" charset="0"/>
              <a:buChar char="•"/>
            </a:pPr>
            <a:r>
              <a:rPr lang="en-GB" sz="2000" dirty="0">
                <a:solidFill>
                  <a:srgbClr val="004394"/>
                </a:solidFill>
                <a:ea typeface="Times New Roman" panose="02020603050405020304" pitchFamily="18" charset="0"/>
              </a:rPr>
              <a:t>Leverage successful training schemes developed by Science Clusters to target new cross-domain approaches.</a:t>
            </a:r>
            <a:endParaRPr lang="fr-FR" sz="2400" dirty="0">
              <a:solidFill>
                <a:srgbClr val="004394"/>
              </a:solidFill>
              <a:effectLst/>
              <a:ea typeface="Times New Roman" panose="02020603050405020304" pitchFamily="18" charset="0"/>
            </a:endParaRPr>
          </a:p>
        </p:txBody>
      </p:sp>
      <p:sp>
        <p:nvSpPr>
          <p:cNvPr id="7" name="Rectangle 6">
            <a:extLst>
              <a:ext uri="{FF2B5EF4-FFF2-40B4-BE49-F238E27FC236}">
                <a16:creationId xmlns:a16="http://schemas.microsoft.com/office/drawing/2014/main" id="{684999A0-7F30-034A-AD5C-4AB57B894813}"/>
              </a:ext>
            </a:extLst>
          </p:cNvPr>
          <p:cNvSpPr/>
          <p:nvPr/>
        </p:nvSpPr>
        <p:spPr>
          <a:xfrm>
            <a:off x="1587334" y="2497132"/>
            <a:ext cx="9197952" cy="1015663"/>
          </a:xfrm>
          <a:prstGeom prst="rect">
            <a:avLst/>
          </a:prstGeom>
        </p:spPr>
        <p:txBody>
          <a:bodyPr wrap="square">
            <a:spAutoFit/>
          </a:bodyPr>
          <a:lstStyle/>
          <a:p>
            <a:pPr marL="285750" lvl="0" indent="-285750">
              <a:spcAft>
                <a:spcPts val="0"/>
              </a:spcAft>
              <a:buFont typeface="Arial" panose="020B0604020202020204" pitchFamily="34" charset="0"/>
              <a:buChar char="•"/>
            </a:pPr>
            <a:r>
              <a:rPr lang="en-GB" sz="2000" dirty="0">
                <a:solidFill>
                  <a:srgbClr val="004394"/>
                </a:solidFill>
                <a:ea typeface="Times New Roman" panose="02020603050405020304" pitchFamily="18" charset="0"/>
              </a:rPr>
              <a:t>Start complementary </a:t>
            </a:r>
            <a:r>
              <a:rPr lang="en-GB" sz="2000" b="1" dirty="0">
                <a:solidFill>
                  <a:srgbClr val="004394"/>
                </a:solidFill>
                <a:ea typeface="Times New Roman" panose="02020603050405020304" pitchFamily="18" charset="0"/>
              </a:rPr>
              <a:t>Community-based Competence Centres </a:t>
            </a:r>
            <a:r>
              <a:rPr lang="en-GB" sz="2000" dirty="0">
                <a:solidFill>
                  <a:srgbClr val="004394"/>
                </a:solidFill>
                <a:ea typeface="Times New Roman" panose="02020603050405020304" pitchFamily="18" charset="0"/>
              </a:rPr>
              <a:t>(CCC) focusing on pre-existing and established data-stewardship practices, as well as domain-based expertise.</a:t>
            </a:r>
            <a:endParaRPr lang="fr-FR" sz="2400" dirty="0">
              <a:solidFill>
                <a:srgbClr val="004394"/>
              </a:solidFill>
              <a:effectLst/>
              <a:ea typeface="Times New Roman" panose="02020603050405020304" pitchFamily="18" charset="0"/>
            </a:endParaRPr>
          </a:p>
        </p:txBody>
      </p:sp>
      <p:sp>
        <p:nvSpPr>
          <p:cNvPr id="8" name="Rectangle 7">
            <a:extLst>
              <a:ext uri="{FF2B5EF4-FFF2-40B4-BE49-F238E27FC236}">
                <a16:creationId xmlns:a16="http://schemas.microsoft.com/office/drawing/2014/main" id="{91AA6DDB-2A58-3A4B-B9A0-25F52D1DABE6}"/>
              </a:ext>
            </a:extLst>
          </p:cNvPr>
          <p:cNvSpPr/>
          <p:nvPr/>
        </p:nvSpPr>
        <p:spPr>
          <a:xfrm>
            <a:off x="2351989" y="3535385"/>
            <a:ext cx="7668641" cy="1477328"/>
          </a:xfrm>
          <a:prstGeom prst="rect">
            <a:avLst/>
          </a:prstGeom>
        </p:spPr>
        <p:txBody>
          <a:bodyPr wrap="square">
            <a:spAutoFit/>
          </a:bodyPr>
          <a:lstStyle/>
          <a:p>
            <a:pPr marL="285750" indent="-285750" algn="just">
              <a:spcAft>
                <a:spcPts val="0"/>
              </a:spcAft>
              <a:buFont typeface="Arial" panose="020B0604020202020204" pitchFamily="34" charset="0"/>
              <a:buChar char="•"/>
            </a:pPr>
            <a:r>
              <a:rPr lang="en-GB" dirty="0">
                <a:solidFill>
                  <a:srgbClr val="004394"/>
                </a:solidFill>
                <a:ea typeface="Times New Roman" panose="02020603050405020304" pitchFamily="18" charset="0"/>
              </a:rPr>
              <a:t>The ESCAPE </a:t>
            </a:r>
            <a:r>
              <a:rPr lang="en-GB" b="1" dirty="0">
                <a:solidFill>
                  <a:srgbClr val="004394"/>
                </a:solidFill>
                <a:ea typeface="Times New Roman" panose="02020603050405020304" pitchFamily="18" charset="0"/>
              </a:rPr>
              <a:t>data-lake service</a:t>
            </a:r>
            <a:r>
              <a:rPr lang="en-GB" dirty="0">
                <a:solidFill>
                  <a:srgbClr val="004394"/>
                </a:solidFill>
                <a:ea typeface="Times New Roman" panose="02020603050405020304" pitchFamily="18" charset="0"/>
              </a:rPr>
              <a:t> will be extended to further RIs and other science clusters. </a:t>
            </a:r>
          </a:p>
          <a:p>
            <a:pPr marL="285750" indent="-285750" algn="just">
              <a:spcAft>
                <a:spcPts val="0"/>
              </a:spcAft>
              <a:buFont typeface="Arial" panose="020B0604020202020204" pitchFamily="34" charset="0"/>
              <a:buChar char="•"/>
            </a:pPr>
            <a:r>
              <a:rPr lang="en-GB" dirty="0">
                <a:solidFill>
                  <a:srgbClr val="004394"/>
                </a:solidFill>
                <a:ea typeface="Times New Roman" panose="02020603050405020304" pitchFamily="18" charset="0"/>
              </a:rPr>
              <a:t>The “data management” will be one major “competence” to be leveraged in a dedicated community-based competence centre and will be made available in an interdisciplinary manner.</a:t>
            </a:r>
          </a:p>
        </p:txBody>
      </p:sp>
      <p:pic>
        <p:nvPicPr>
          <p:cNvPr id="9" name="Picture 2" descr="Horizon Europe — Wikipédia">
            <a:extLst>
              <a:ext uri="{FF2B5EF4-FFF2-40B4-BE49-F238E27FC236}">
                <a16:creationId xmlns:a16="http://schemas.microsoft.com/office/drawing/2014/main" id="{CC7DCC69-1F0A-A346-801E-29884FD1C4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33" t="18698" r="13751" b="3304"/>
          <a:stretch/>
        </p:blipFill>
        <p:spPr bwMode="auto">
          <a:xfrm>
            <a:off x="10185859" y="387587"/>
            <a:ext cx="1426963" cy="9018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 name="Picture 11">
            <a:extLst>
              <a:ext uri="{FF2B5EF4-FFF2-40B4-BE49-F238E27FC236}">
                <a16:creationId xmlns:a16="http://schemas.microsoft.com/office/drawing/2014/main" id="{6A408DFC-50F1-1C49-AC66-A46BB031C34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93147" y="5180951"/>
            <a:ext cx="2817959" cy="1046813"/>
          </a:xfrm>
          <a:prstGeom prst="rect">
            <a:avLst/>
          </a:prstGeom>
        </p:spPr>
      </p:pic>
      <p:sp>
        <p:nvSpPr>
          <p:cNvPr id="4" name="Espace réservé de la date 1">
            <a:extLst>
              <a:ext uri="{FF2B5EF4-FFF2-40B4-BE49-F238E27FC236}">
                <a16:creationId xmlns:a16="http://schemas.microsoft.com/office/drawing/2014/main" id="{58D13166-DDD2-E213-DDB8-D9BDA359B051}"/>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07</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/07/2023</a:t>
            </a:r>
          </a:p>
        </p:txBody>
      </p:sp>
      <p:sp>
        <p:nvSpPr>
          <p:cNvPr id="11" name="Espace réservé du pied de page 2">
            <a:extLst>
              <a:ext uri="{FF2B5EF4-FFF2-40B4-BE49-F238E27FC236}">
                <a16:creationId xmlns:a16="http://schemas.microsoft.com/office/drawing/2014/main" id="{2787C9EE-9A11-2E81-43DB-63F122AB271F}"/>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Tree>
    <p:extLst>
      <p:ext uri="{BB962C8B-B14F-4D97-AF65-F5344CB8AC3E}">
        <p14:creationId xmlns:p14="http://schemas.microsoft.com/office/powerpoint/2010/main" val="1234378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C7C23E1-8CB7-C944-9816-ED046BA7F1B8}"/>
              </a:ext>
            </a:extLst>
          </p:cNvPr>
          <p:cNvSpPr>
            <a:spLocks noGrp="1"/>
          </p:cNvSpPr>
          <p:nvPr>
            <p:ph type="sldNum" sz="quarter" idx="12"/>
          </p:nvPr>
        </p:nvSpPr>
        <p:spPr/>
        <p:txBody>
          <a:bodyPr/>
          <a:lstStyle/>
          <a:p>
            <a:fld id="{345175DA-277F-B548-B500-1BF71FE23091}" type="slidenum">
              <a:rPr lang="it-IT" smtClean="0"/>
              <a:pPr/>
              <a:t>29</a:t>
            </a:fld>
            <a:endParaRPr lang="it-IT"/>
          </a:p>
        </p:txBody>
      </p:sp>
      <p:sp>
        <p:nvSpPr>
          <p:cNvPr id="4" name="Rectangle 3">
            <a:extLst>
              <a:ext uri="{FF2B5EF4-FFF2-40B4-BE49-F238E27FC236}">
                <a16:creationId xmlns:a16="http://schemas.microsoft.com/office/drawing/2014/main" id="{3A80B14C-E7FA-9F43-AA00-1BDE9FFD687A}"/>
              </a:ext>
            </a:extLst>
          </p:cNvPr>
          <p:cNvSpPr/>
          <p:nvPr/>
        </p:nvSpPr>
        <p:spPr>
          <a:xfrm>
            <a:off x="1154694" y="1983332"/>
            <a:ext cx="9417132" cy="1938992"/>
          </a:xfrm>
          <a:prstGeom prst="rect">
            <a:avLst/>
          </a:prstGeom>
        </p:spPr>
        <p:txBody>
          <a:bodyPr wrap="square">
            <a:spAutoFit/>
          </a:bodyPr>
          <a:lstStyle/>
          <a:p>
            <a:pPr marL="342900" indent="-342900" algn="just">
              <a:spcAft>
                <a:spcPts val="0"/>
              </a:spcAft>
              <a:buFont typeface="Arial" panose="020B0604020202020204" pitchFamily="34" charset="0"/>
              <a:buChar char="•"/>
            </a:pPr>
            <a:r>
              <a:rPr lang="en-GB" sz="2000" dirty="0">
                <a:solidFill>
                  <a:srgbClr val="004394"/>
                </a:solidFill>
                <a:ea typeface="Times New Roman" panose="02020603050405020304" pitchFamily="18" charset="0"/>
              </a:rPr>
              <a:t>Together with services for data analysis, the Science Clusters will foster the composability of services explored by ESCAPE with the deployed ESFRI RI-specific “analysis platforms”, as well as a prototype integrated </a:t>
            </a:r>
            <a:r>
              <a:rPr lang="en-GB" sz="2000" b="1" dirty="0">
                <a:solidFill>
                  <a:srgbClr val="004394"/>
                </a:solidFill>
                <a:ea typeface="Times New Roman" panose="02020603050405020304" pitchFamily="18" charset="0"/>
              </a:rPr>
              <a:t>Virtual Research Environment </a:t>
            </a:r>
            <a:r>
              <a:rPr lang="en-GB" sz="2000" dirty="0">
                <a:solidFill>
                  <a:srgbClr val="004394"/>
                </a:solidFill>
                <a:ea typeface="Times New Roman" panose="02020603050405020304" pitchFamily="18" charset="0"/>
              </a:rPr>
              <a:t>(VRE), currently under construction in EOSC Future and conceived to host dedicated Test Science Projects. </a:t>
            </a:r>
          </a:p>
          <a:p>
            <a:pPr algn="just">
              <a:spcAft>
                <a:spcPts val="0"/>
              </a:spcAft>
            </a:pPr>
            <a:endParaRPr lang="fr-FR" sz="2000" dirty="0">
              <a:latin typeface="Times New Roman" panose="02020603050405020304" pitchFamily="18" charset="0"/>
              <a:ea typeface="Times New Roman" panose="02020603050405020304" pitchFamily="18" charset="0"/>
            </a:endParaRPr>
          </a:p>
        </p:txBody>
      </p:sp>
      <p:sp>
        <p:nvSpPr>
          <p:cNvPr id="5" name="Title 1">
            <a:extLst>
              <a:ext uri="{FF2B5EF4-FFF2-40B4-BE49-F238E27FC236}">
                <a16:creationId xmlns:a16="http://schemas.microsoft.com/office/drawing/2014/main" id="{1901BC45-7B2F-3940-B57C-23C3799C0C5E}"/>
              </a:ext>
            </a:extLst>
          </p:cNvPr>
          <p:cNvSpPr txBox="1">
            <a:spLocks/>
          </p:cNvSpPr>
          <p:nvPr/>
        </p:nvSpPr>
        <p:spPr>
          <a:xfrm>
            <a:off x="2076248" y="245596"/>
            <a:ext cx="9412288" cy="879202"/>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solidFill>
                  <a:srgbClr val="004394"/>
                </a:solidFill>
                <a:latin typeface="+mn-lt"/>
              </a:rPr>
              <a:t>Consolidating role of Science Clusters</a:t>
            </a:r>
          </a:p>
        </p:txBody>
      </p:sp>
      <p:pic>
        <p:nvPicPr>
          <p:cNvPr id="6" name="Picture 2" descr="Horizon Europe — Wikipédia">
            <a:extLst>
              <a:ext uri="{FF2B5EF4-FFF2-40B4-BE49-F238E27FC236}">
                <a16:creationId xmlns:a16="http://schemas.microsoft.com/office/drawing/2014/main" id="{F827DA73-E5FB-054A-AA45-B2D78027D9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33" t="18698" r="13751" b="3304"/>
          <a:stretch/>
        </p:blipFill>
        <p:spPr bwMode="auto">
          <a:xfrm>
            <a:off x="10185859" y="387587"/>
            <a:ext cx="1426963" cy="9018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11">
            <a:extLst>
              <a:ext uri="{FF2B5EF4-FFF2-40B4-BE49-F238E27FC236}">
                <a16:creationId xmlns:a16="http://schemas.microsoft.com/office/drawing/2014/main" id="{27492BC4-0E9D-5942-B814-04A9579D4DB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93147" y="5180951"/>
            <a:ext cx="2817959" cy="1046813"/>
          </a:xfrm>
          <a:prstGeom prst="rect">
            <a:avLst/>
          </a:prstGeom>
        </p:spPr>
      </p:pic>
      <p:sp>
        <p:nvSpPr>
          <p:cNvPr id="8" name="Espace réservé de la date 1">
            <a:extLst>
              <a:ext uri="{FF2B5EF4-FFF2-40B4-BE49-F238E27FC236}">
                <a16:creationId xmlns:a16="http://schemas.microsoft.com/office/drawing/2014/main" id="{44EB8FFD-07C9-0289-4ED2-C7514A05F611}"/>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07</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/07/2023</a:t>
            </a:r>
          </a:p>
        </p:txBody>
      </p:sp>
      <p:sp>
        <p:nvSpPr>
          <p:cNvPr id="9" name="Espace réservé du pied de page 2">
            <a:extLst>
              <a:ext uri="{FF2B5EF4-FFF2-40B4-BE49-F238E27FC236}">
                <a16:creationId xmlns:a16="http://schemas.microsoft.com/office/drawing/2014/main" id="{B6378C08-A0C0-4194-221A-82EED77437EA}"/>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Tree>
    <p:extLst>
      <p:ext uri="{BB962C8B-B14F-4D97-AF65-F5344CB8AC3E}">
        <p14:creationId xmlns:p14="http://schemas.microsoft.com/office/powerpoint/2010/main" val="3100923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4A2C917-557C-EF4C-9D2B-8A2E0E86C61E}"/>
              </a:ext>
            </a:extLst>
          </p:cNvPr>
          <p:cNvSpPr>
            <a:spLocks noGrp="1"/>
          </p:cNvSpPr>
          <p:nvPr>
            <p:ph type="dt" sz="half" idx="10"/>
          </p:nvPr>
        </p:nvSpPr>
        <p:spPr/>
        <p:txBody>
          <a:bodyPr/>
          <a:lstStyle/>
          <a:p>
            <a:fld id="{76ECB076-05B0-BA42-B610-86994D31C585}" type="datetime1">
              <a:rPr lang="it-IT" smtClean="0"/>
              <a:t>31/08/23</a:t>
            </a:fld>
            <a:endParaRPr lang="it-IT"/>
          </a:p>
        </p:txBody>
      </p:sp>
      <p:sp>
        <p:nvSpPr>
          <p:cNvPr id="3" name="Espace réservé du numéro de diapositive 2">
            <a:extLst>
              <a:ext uri="{FF2B5EF4-FFF2-40B4-BE49-F238E27FC236}">
                <a16:creationId xmlns:a16="http://schemas.microsoft.com/office/drawing/2014/main" id="{F6821B74-0B73-1744-A230-EF44381360D0}"/>
              </a:ext>
            </a:extLst>
          </p:cNvPr>
          <p:cNvSpPr>
            <a:spLocks noGrp="1"/>
          </p:cNvSpPr>
          <p:nvPr>
            <p:ph type="sldNum" sz="quarter" idx="12"/>
          </p:nvPr>
        </p:nvSpPr>
        <p:spPr/>
        <p:txBody>
          <a:bodyPr/>
          <a:lstStyle/>
          <a:p>
            <a:fld id="{345175DA-277F-B548-B500-1BF71FE23091}" type="slidenum">
              <a:rPr lang="it-IT" smtClean="0"/>
              <a:pPr/>
              <a:t>3</a:t>
            </a:fld>
            <a:endParaRPr lang="it-IT"/>
          </a:p>
        </p:txBody>
      </p:sp>
      <p:pic>
        <p:nvPicPr>
          <p:cNvPr id="4" name="Image 3">
            <a:extLst>
              <a:ext uri="{FF2B5EF4-FFF2-40B4-BE49-F238E27FC236}">
                <a16:creationId xmlns:a16="http://schemas.microsoft.com/office/drawing/2014/main" id="{12798DA6-05CD-E744-A5A9-DD09643AB853}"/>
              </a:ext>
            </a:extLst>
          </p:cNvPr>
          <p:cNvPicPr>
            <a:picLocks noChangeAspect="1"/>
          </p:cNvPicPr>
          <p:nvPr/>
        </p:nvPicPr>
        <p:blipFill>
          <a:blip r:embed="rId2"/>
          <a:stretch>
            <a:fillRect/>
          </a:stretch>
        </p:blipFill>
        <p:spPr>
          <a:xfrm>
            <a:off x="-51460" y="11875"/>
            <a:ext cx="12243992" cy="6822373"/>
          </a:xfrm>
          <a:prstGeom prst="rect">
            <a:avLst/>
          </a:prstGeom>
          <a:ln>
            <a:solidFill>
              <a:schemeClr val="accent1"/>
            </a:solidFill>
          </a:ln>
        </p:spPr>
      </p:pic>
    </p:spTree>
    <p:extLst>
      <p:ext uri="{BB962C8B-B14F-4D97-AF65-F5344CB8AC3E}">
        <p14:creationId xmlns:p14="http://schemas.microsoft.com/office/powerpoint/2010/main" val="2694644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74082DE-D1AF-2745-A498-B9DFCB01B389}"/>
              </a:ext>
            </a:extLst>
          </p:cNvPr>
          <p:cNvSpPr>
            <a:spLocks noGrp="1"/>
          </p:cNvSpPr>
          <p:nvPr>
            <p:ph type="sldNum" sz="quarter" idx="12"/>
          </p:nvPr>
        </p:nvSpPr>
        <p:spPr/>
        <p:txBody>
          <a:bodyPr/>
          <a:lstStyle/>
          <a:p>
            <a:fld id="{345175DA-277F-B548-B500-1BF71FE23091}" type="slidenum">
              <a:rPr lang="it-IT" smtClean="0"/>
              <a:pPr/>
              <a:t>30</a:t>
            </a:fld>
            <a:endParaRPr lang="it-IT"/>
          </a:p>
        </p:txBody>
      </p:sp>
      <p:sp>
        <p:nvSpPr>
          <p:cNvPr id="4" name="Rectangle 3">
            <a:extLst>
              <a:ext uri="{FF2B5EF4-FFF2-40B4-BE49-F238E27FC236}">
                <a16:creationId xmlns:a16="http://schemas.microsoft.com/office/drawing/2014/main" id="{43817ADB-459A-E743-AB21-C31AE1B48609}"/>
              </a:ext>
            </a:extLst>
          </p:cNvPr>
          <p:cNvSpPr/>
          <p:nvPr/>
        </p:nvSpPr>
        <p:spPr>
          <a:xfrm>
            <a:off x="1449315" y="1824454"/>
            <a:ext cx="8858991" cy="2862322"/>
          </a:xfrm>
          <a:prstGeom prst="rect">
            <a:avLst/>
          </a:prstGeom>
        </p:spPr>
        <p:txBody>
          <a:bodyPr wrap="square">
            <a:spAutoFit/>
          </a:bodyPr>
          <a:lstStyle/>
          <a:p>
            <a:pPr marL="342900" indent="-342900" algn="just">
              <a:spcAft>
                <a:spcPts val="0"/>
              </a:spcAft>
              <a:buFont typeface="Arial" panose="020B0604020202020204" pitchFamily="34" charset="0"/>
              <a:buChar char="•"/>
            </a:pPr>
            <a:r>
              <a:rPr lang="en-GB" sz="2000">
                <a:solidFill>
                  <a:srgbClr val="004394"/>
                </a:solidFill>
                <a:ea typeface="Times New Roman" panose="02020603050405020304" pitchFamily="18" charset="0"/>
              </a:rPr>
              <a:t>The </a:t>
            </a:r>
            <a:r>
              <a:rPr lang="en-GB" sz="2000" dirty="0">
                <a:solidFill>
                  <a:srgbClr val="004394"/>
                </a:solidFill>
                <a:ea typeface="Times New Roman" panose="02020603050405020304" pitchFamily="18" charset="0"/>
              </a:rPr>
              <a:t>Science Clusters together would manage financial support (</a:t>
            </a:r>
            <a:r>
              <a:rPr lang="en-GB" sz="2000" u="sng" dirty="0">
                <a:solidFill>
                  <a:srgbClr val="004394"/>
                </a:solidFill>
                <a:ea typeface="Times New Roman" panose="02020603050405020304" pitchFamily="18" charset="0"/>
              </a:rPr>
              <a:t>with cascading grants</a:t>
            </a:r>
            <a:r>
              <a:rPr lang="en-GB" sz="2000" dirty="0">
                <a:solidFill>
                  <a:srgbClr val="004394"/>
                </a:solidFill>
                <a:ea typeface="Times New Roman" panose="02020603050405020304" pitchFamily="18" charset="0"/>
              </a:rPr>
              <a:t>) to third parties with a primary aim of enabling cross-RI and/or cross-domain Open Science Projects and Services (OSPS). </a:t>
            </a:r>
          </a:p>
          <a:p>
            <a:pPr marL="342900" indent="-342900" algn="just">
              <a:spcAft>
                <a:spcPts val="0"/>
              </a:spcAft>
              <a:buFont typeface="Arial" panose="020B0604020202020204" pitchFamily="34" charset="0"/>
              <a:buChar char="•"/>
            </a:pPr>
            <a:endParaRPr lang="en-GB" sz="2000" dirty="0">
              <a:solidFill>
                <a:srgbClr val="004394"/>
              </a:solidFill>
              <a:ea typeface="Times New Roman" panose="02020603050405020304" pitchFamily="18" charset="0"/>
            </a:endParaRPr>
          </a:p>
          <a:p>
            <a:pPr marL="342900" indent="-342900" algn="just">
              <a:spcAft>
                <a:spcPts val="0"/>
              </a:spcAft>
              <a:buFont typeface="Arial" panose="020B0604020202020204" pitchFamily="34" charset="0"/>
              <a:buChar char="•"/>
            </a:pPr>
            <a:r>
              <a:rPr lang="en-GB" sz="2000" dirty="0">
                <a:solidFill>
                  <a:srgbClr val="004394"/>
                </a:solidFill>
                <a:ea typeface="Times New Roman" panose="02020603050405020304" pitchFamily="18" charset="0"/>
              </a:rPr>
              <a:t>All funded OSPS are expected to </a:t>
            </a:r>
            <a:r>
              <a:rPr lang="en-GB" sz="2000" b="1" dirty="0">
                <a:solidFill>
                  <a:srgbClr val="004394"/>
                </a:solidFill>
                <a:ea typeface="Times New Roman" panose="02020603050405020304" pitchFamily="18" charset="0"/>
              </a:rPr>
              <a:t>“build on the science cluster approach to ensure the uptake of EOSC”</a:t>
            </a:r>
            <a:r>
              <a:rPr lang="en-GB" sz="2000" dirty="0">
                <a:solidFill>
                  <a:srgbClr val="004394"/>
                </a:solidFill>
                <a:ea typeface="Times New Roman" panose="02020603050405020304" pitchFamily="18" charset="0"/>
              </a:rPr>
              <a:t>. Therefore, they are expected to participate in the consolidation of FAIR services of the five Science Clusters and, more broadly, to perform excellent science and pursue societal benefits by leveraging an Open Research approach. </a:t>
            </a:r>
            <a:endParaRPr lang="fr-FR" sz="2000" dirty="0">
              <a:solidFill>
                <a:srgbClr val="004394"/>
              </a:solidFill>
              <a:effectLst/>
              <a:ea typeface="Times New Roman" panose="02020603050405020304" pitchFamily="18" charset="0"/>
            </a:endParaRPr>
          </a:p>
        </p:txBody>
      </p:sp>
      <p:sp>
        <p:nvSpPr>
          <p:cNvPr id="5" name="Title 1">
            <a:extLst>
              <a:ext uri="{FF2B5EF4-FFF2-40B4-BE49-F238E27FC236}">
                <a16:creationId xmlns:a16="http://schemas.microsoft.com/office/drawing/2014/main" id="{B6FDB668-3315-C54F-BA54-A8FA589B0317}"/>
              </a:ext>
            </a:extLst>
          </p:cNvPr>
          <p:cNvSpPr txBox="1">
            <a:spLocks/>
          </p:cNvSpPr>
          <p:nvPr/>
        </p:nvSpPr>
        <p:spPr>
          <a:xfrm>
            <a:off x="2076248" y="245596"/>
            <a:ext cx="9412288" cy="879202"/>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solidFill>
                  <a:srgbClr val="004394"/>
                </a:solidFill>
                <a:latin typeface="+mn-lt"/>
              </a:rPr>
              <a:t>Enhancing EOSC scientific content </a:t>
            </a:r>
          </a:p>
        </p:txBody>
      </p:sp>
      <p:pic>
        <p:nvPicPr>
          <p:cNvPr id="6" name="Picture 2" descr="Horizon Europe — Wikipédia">
            <a:extLst>
              <a:ext uri="{FF2B5EF4-FFF2-40B4-BE49-F238E27FC236}">
                <a16:creationId xmlns:a16="http://schemas.microsoft.com/office/drawing/2014/main" id="{E6D22818-EB3B-F842-AE19-F508CB2548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33" t="18698" r="13751" b="3304"/>
          <a:stretch/>
        </p:blipFill>
        <p:spPr bwMode="auto">
          <a:xfrm>
            <a:off x="10185859" y="387587"/>
            <a:ext cx="1426963" cy="9018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11">
            <a:extLst>
              <a:ext uri="{FF2B5EF4-FFF2-40B4-BE49-F238E27FC236}">
                <a16:creationId xmlns:a16="http://schemas.microsoft.com/office/drawing/2014/main" id="{D9CA1FF1-A3EC-7D4A-A427-CB70AABAA3F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93147" y="5180951"/>
            <a:ext cx="2817959" cy="1046813"/>
          </a:xfrm>
          <a:prstGeom prst="rect">
            <a:avLst/>
          </a:prstGeom>
        </p:spPr>
      </p:pic>
      <p:sp>
        <p:nvSpPr>
          <p:cNvPr id="8" name="Espace réservé de la date 1">
            <a:extLst>
              <a:ext uri="{FF2B5EF4-FFF2-40B4-BE49-F238E27FC236}">
                <a16:creationId xmlns:a16="http://schemas.microsoft.com/office/drawing/2014/main" id="{256D553B-385D-8B3F-5FED-1A43981214A2}"/>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07</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/07/2023</a:t>
            </a:r>
          </a:p>
        </p:txBody>
      </p:sp>
      <p:sp>
        <p:nvSpPr>
          <p:cNvPr id="9" name="Espace réservé du pied de page 2">
            <a:extLst>
              <a:ext uri="{FF2B5EF4-FFF2-40B4-BE49-F238E27FC236}">
                <a16:creationId xmlns:a16="http://schemas.microsoft.com/office/drawing/2014/main" id="{0BC73962-D269-63E8-D59B-E2A275ED8CDB}"/>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Tree>
    <p:extLst>
      <p:ext uri="{BB962C8B-B14F-4D97-AF65-F5344CB8AC3E}">
        <p14:creationId xmlns:p14="http://schemas.microsoft.com/office/powerpoint/2010/main" val="1410645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C7C23E1-8CB7-C944-9816-ED046BA7F1B8}"/>
              </a:ext>
            </a:extLst>
          </p:cNvPr>
          <p:cNvSpPr>
            <a:spLocks noGrp="1"/>
          </p:cNvSpPr>
          <p:nvPr>
            <p:ph type="sldNum" sz="quarter" idx="12"/>
          </p:nvPr>
        </p:nvSpPr>
        <p:spPr/>
        <p:txBody>
          <a:bodyPr/>
          <a:lstStyle/>
          <a:p>
            <a:fld id="{345175DA-277F-B548-B500-1BF71FE23091}" type="slidenum">
              <a:rPr lang="it-IT" smtClean="0"/>
              <a:pPr/>
              <a:t>31</a:t>
            </a:fld>
            <a:endParaRPr lang="it-IT"/>
          </a:p>
        </p:txBody>
      </p:sp>
      <p:sp>
        <p:nvSpPr>
          <p:cNvPr id="5" name="Title 1">
            <a:extLst>
              <a:ext uri="{FF2B5EF4-FFF2-40B4-BE49-F238E27FC236}">
                <a16:creationId xmlns:a16="http://schemas.microsoft.com/office/drawing/2014/main" id="{1901BC45-7B2F-3940-B57C-23C3799C0C5E}"/>
              </a:ext>
            </a:extLst>
          </p:cNvPr>
          <p:cNvSpPr txBox="1">
            <a:spLocks/>
          </p:cNvSpPr>
          <p:nvPr/>
        </p:nvSpPr>
        <p:spPr>
          <a:xfrm>
            <a:off x="2076248" y="245596"/>
            <a:ext cx="9412288" cy="879202"/>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solidFill>
                  <a:srgbClr val="004394"/>
                </a:solidFill>
                <a:latin typeface="+mn-lt"/>
              </a:rPr>
              <a:t>Consolidating role of Science Clusters</a:t>
            </a:r>
          </a:p>
        </p:txBody>
      </p:sp>
      <p:sp>
        <p:nvSpPr>
          <p:cNvPr id="6" name="Rectangle 5">
            <a:extLst>
              <a:ext uri="{FF2B5EF4-FFF2-40B4-BE49-F238E27FC236}">
                <a16:creationId xmlns:a16="http://schemas.microsoft.com/office/drawing/2014/main" id="{D029E4CD-B6DB-8347-B2D8-432A3F4C19A8}"/>
              </a:ext>
            </a:extLst>
          </p:cNvPr>
          <p:cNvSpPr/>
          <p:nvPr/>
        </p:nvSpPr>
        <p:spPr>
          <a:xfrm>
            <a:off x="1283741" y="1362581"/>
            <a:ext cx="9417132" cy="3724096"/>
          </a:xfrm>
          <a:prstGeom prst="rect">
            <a:avLst/>
          </a:prstGeom>
        </p:spPr>
        <p:txBody>
          <a:bodyPr wrap="square">
            <a:spAutoFit/>
          </a:bodyPr>
          <a:lstStyle/>
          <a:p>
            <a:pPr marL="285750" indent="-285750" algn="just">
              <a:spcAft>
                <a:spcPts val="0"/>
              </a:spcAft>
              <a:buFont typeface="Arial" panose="020B0604020202020204" pitchFamily="34" charset="0"/>
              <a:buChar char="•"/>
            </a:pPr>
            <a:r>
              <a:rPr lang="en-GB" dirty="0">
                <a:solidFill>
                  <a:srgbClr val="004394"/>
                </a:solidFill>
                <a:ea typeface="Times New Roman" panose="02020603050405020304" pitchFamily="18" charset="0"/>
              </a:rPr>
              <a:t>The </a:t>
            </a:r>
            <a:r>
              <a:rPr lang="en-GB" b="1" dirty="0">
                <a:solidFill>
                  <a:srgbClr val="004394"/>
                </a:solidFill>
                <a:ea typeface="Times New Roman" panose="02020603050405020304" pitchFamily="18" charset="0"/>
              </a:rPr>
              <a:t>catalogue of software </a:t>
            </a:r>
            <a:r>
              <a:rPr lang="en-GB" dirty="0">
                <a:solidFill>
                  <a:srgbClr val="004394"/>
                </a:solidFill>
                <a:ea typeface="Times New Roman" panose="02020603050405020304" pitchFamily="18" charset="0"/>
              </a:rPr>
              <a:t>will continue to be populated with new collaborative cross-border software, workflows and methods and for the benefit of the community at large.</a:t>
            </a:r>
          </a:p>
          <a:p>
            <a:pPr marL="285750" indent="-285750" algn="just">
              <a:spcAft>
                <a:spcPts val="0"/>
              </a:spcAft>
              <a:buFont typeface="Arial" panose="020B0604020202020204" pitchFamily="34" charset="0"/>
              <a:buChar char="•"/>
            </a:pPr>
            <a:endParaRPr lang="en-GB" dirty="0">
              <a:solidFill>
                <a:srgbClr val="004394"/>
              </a:solidFill>
            </a:endParaRPr>
          </a:p>
          <a:p>
            <a:pPr marL="285750" indent="-285750" algn="just">
              <a:spcAft>
                <a:spcPts val="0"/>
              </a:spcAft>
              <a:buFont typeface="Arial" panose="020B0604020202020204" pitchFamily="34" charset="0"/>
              <a:buChar char="•"/>
            </a:pPr>
            <a:r>
              <a:rPr lang="en-GB" dirty="0">
                <a:solidFill>
                  <a:srgbClr val="044C9F"/>
                </a:solidFill>
              </a:rPr>
              <a:t>Development of community-based approaches for ensuring and improving </a:t>
            </a:r>
            <a:r>
              <a:rPr lang="en-GB" b="1" dirty="0">
                <a:solidFill>
                  <a:srgbClr val="044C9F"/>
                </a:solidFill>
              </a:rPr>
              <a:t>quality of scientific software and code </a:t>
            </a:r>
            <a:r>
              <a:rPr lang="en-GB" dirty="0">
                <a:solidFill>
                  <a:srgbClr val="044C9F"/>
                </a:solidFill>
              </a:rPr>
              <a:t>highly relevant to all Science Clusters:</a:t>
            </a:r>
            <a:endParaRPr lang="en-GB" b="1" dirty="0">
              <a:solidFill>
                <a:srgbClr val="044C9F"/>
              </a:solidFill>
            </a:endParaRPr>
          </a:p>
          <a:p>
            <a:pPr lvl="2">
              <a:buFont typeface="Arial" panose="020B0604020202020204" pitchFamily="34" charset="0"/>
              <a:buChar char="•"/>
            </a:pPr>
            <a:r>
              <a:rPr lang="en-GB" sz="1600" dirty="0">
                <a:solidFill>
                  <a:srgbClr val="044C9F"/>
                </a:solidFill>
              </a:rPr>
              <a:t>Framework for community curation across disciplines</a:t>
            </a:r>
          </a:p>
          <a:p>
            <a:pPr lvl="2">
              <a:buFont typeface="Arial" panose="020B0604020202020204" pitchFamily="34" charset="0"/>
              <a:buChar char="•"/>
            </a:pPr>
            <a:r>
              <a:rPr lang="en-GB" sz="1600" dirty="0">
                <a:solidFill>
                  <a:srgbClr val="044C9F"/>
                </a:solidFill>
                <a:ea typeface="Arial" panose="020B0604020202020204" pitchFamily="34" charset="0"/>
              </a:rPr>
              <a:t>Follow trends of technology including use of HPC</a:t>
            </a:r>
            <a:endParaRPr lang="fr-FR" sz="1600" dirty="0">
              <a:solidFill>
                <a:srgbClr val="044C9F"/>
              </a:solidFill>
              <a:ea typeface="Arial" panose="020B0604020202020204" pitchFamily="34" charset="0"/>
            </a:endParaRPr>
          </a:p>
          <a:p>
            <a:pPr lvl="2">
              <a:buFont typeface="Arial" panose="020B0604020202020204" pitchFamily="34" charset="0"/>
              <a:buChar char="•"/>
            </a:pPr>
            <a:r>
              <a:rPr lang="en-GB" sz="1600" dirty="0">
                <a:solidFill>
                  <a:srgbClr val="044C9F"/>
                </a:solidFill>
                <a:ea typeface="Arial" panose="020B0604020202020204" pitchFamily="34" charset="0"/>
              </a:rPr>
              <a:t>Impacts all software layers from lowest and common packages to experiment-specific applications</a:t>
            </a:r>
            <a:endParaRPr lang="fr-FR" sz="1600" dirty="0">
              <a:solidFill>
                <a:srgbClr val="044C9F"/>
              </a:solidFill>
              <a:ea typeface="Arial" panose="020B0604020202020204" pitchFamily="34" charset="0"/>
            </a:endParaRPr>
          </a:p>
          <a:p>
            <a:pPr lvl="2">
              <a:buFont typeface="Arial" panose="020B0604020202020204" pitchFamily="34" charset="0"/>
              <a:buChar char="•"/>
            </a:pPr>
            <a:r>
              <a:rPr lang="en-GB" sz="1600" dirty="0">
                <a:solidFill>
                  <a:srgbClr val="044C9F"/>
                </a:solidFill>
                <a:ea typeface="Arial" panose="020B0604020202020204" pitchFamily="34" charset="0"/>
              </a:rPr>
              <a:t>Make software heterogeneous, including GPUs needed by physics, need data reduction close to experiments to manage data rates, which requires being able to use different hardware</a:t>
            </a:r>
            <a:endParaRPr lang="fr-FR" sz="1600" dirty="0">
              <a:solidFill>
                <a:srgbClr val="044C9F"/>
              </a:solidFill>
              <a:ea typeface="Arial" panose="020B0604020202020204" pitchFamily="34" charset="0"/>
            </a:endParaRPr>
          </a:p>
          <a:p>
            <a:pPr lvl="2">
              <a:buFont typeface="Arial" panose="020B0604020202020204" pitchFamily="34" charset="0"/>
              <a:buChar char="•"/>
            </a:pPr>
            <a:r>
              <a:rPr lang="en-GB" sz="1600" dirty="0">
                <a:solidFill>
                  <a:srgbClr val="044C9F"/>
                </a:solidFill>
                <a:ea typeface="Arial" panose="020B0604020202020204" pitchFamily="34" charset="0"/>
              </a:rPr>
              <a:t>Lots of opportunities for community-based initiatives (e</a:t>
            </a:r>
            <a:r>
              <a:rPr lang="en-GB" sz="1600" dirty="0">
                <a:solidFill>
                  <a:srgbClr val="044C9F"/>
                </a:solidFill>
              </a:rPr>
              <a:t>xamples of previous work: HSF, SIDIS), for software carpentries, training materials and schools, career development of young scientists specialising in software and computing.</a:t>
            </a:r>
          </a:p>
          <a:p>
            <a:pPr algn="just">
              <a:spcAft>
                <a:spcPts val="0"/>
              </a:spcAft>
            </a:pPr>
            <a:endParaRPr lang="fr-FR" dirty="0">
              <a:solidFill>
                <a:srgbClr val="004394"/>
              </a:solidFill>
              <a:ea typeface="Times New Roman" panose="02020603050405020304" pitchFamily="18" charset="0"/>
            </a:endParaRPr>
          </a:p>
        </p:txBody>
      </p:sp>
      <p:pic>
        <p:nvPicPr>
          <p:cNvPr id="7" name="Picture 2" descr="Horizon Europe — Wikipédia">
            <a:extLst>
              <a:ext uri="{FF2B5EF4-FFF2-40B4-BE49-F238E27FC236}">
                <a16:creationId xmlns:a16="http://schemas.microsoft.com/office/drawing/2014/main" id="{48C10F5E-AB79-1142-8B18-10080F5884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33" t="18698" r="13751" b="3304"/>
          <a:stretch/>
        </p:blipFill>
        <p:spPr bwMode="auto">
          <a:xfrm>
            <a:off x="10185859" y="387587"/>
            <a:ext cx="1426963" cy="9018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8DA48C5B-AA54-F217-283D-C41E38B3DB5B}"/>
              </a:ext>
            </a:extLst>
          </p:cNvPr>
          <p:cNvSpPr txBox="1"/>
          <p:nvPr/>
        </p:nvSpPr>
        <p:spPr>
          <a:xfrm>
            <a:off x="5063490" y="5086677"/>
            <a:ext cx="6700863" cy="738664"/>
          </a:xfrm>
          <a:prstGeom prst="rect">
            <a:avLst/>
          </a:prstGeom>
          <a:solidFill>
            <a:schemeClr val="accent4">
              <a:lumMod val="20000"/>
              <a:lumOff val="80000"/>
            </a:schemeClr>
          </a:solidFill>
          <a:ln>
            <a:solidFill>
              <a:schemeClr val="accent1"/>
            </a:solidFill>
          </a:ln>
        </p:spPr>
        <p:txBody>
          <a:bodyPr wrap="square">
            <a:spAutoFit/>
          </a:bodyPr>
          <a:lstStyle/>
          <a:p>
            <a:pPr algn="ctr"/>
            <a:r>
              <a:rPr lang="fr-FR" sz="2400" b="1"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EVERSE </a:t>
            </a:r>
          </a:p>
          <a:p>
            <a:pPr algn="ctr"/>
            <a:r>
              <a:rPr lang="fr-FR" sz="1800" dirty="0" err="1">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European</a:t>
            </a:r>
            <a:r>
              <a:rPr lang="fr-FR" sz="1800"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 Virtual Institute for </a:t>
            </a:r>
            <a:r>
              <a:rPr lang="fr-FR" sz="1800" dirty="0" err="1">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Research</a:t>
            </a:r>
            <a:r>
              <a:rPr lang="fr-FR" sz="1800"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 Software Excellence </a:t>
            </a:r>
            <a:endParaRPr lang="fr-FR"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Espace réservé de la date 1">
            <a:extLst>
              <a:ext uri="{FF2B5EF4-FFF2-40B4-BE49-F238E27FC236}">
                <a16:creationId xmlns:a16="http://schemas.microsoft.com/office/drawing/2014/main" id="{315397A5-482B-36E0-AF5E-2A7C2AFD36AD}"/>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07</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/07/2023</a:t>
            </a:r>
          </a:p>
        </p:txBody>
      </p:sp>
      <p:sp>
        <p:nvSpPr>
          <p:cNvPr id="9" name="Espace réservé du pied de page 2">
            <a:extLst>
              <a:ext uri="{FF2B5EF4-FFF2-40B4-BE49-F238E27FC236}">
                <a16:creationId xmlns:a16="http://schemas.microsoft.com/office/drawing/2014/main" id="{08997295-A3FA-32D1-260E-E45115B33F2B}"/>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2" name="Rectangle 1">
            <a:extLst>
              <a:ext uri="{FF2B5EF4-FFF2-40B4-BE49-F238E27FC236}">
                <a16:creationId xmlns:a16="http://schemas.microsoft.com/office/drawing/2014/main" id="{9E3607A9-D39B-1D4B-8ACA-F2E3045ECD4E}"/>
              </a:ext>
            </a:extLst>
          </p:cNvPr>
          <p:cNvSpPr/>
          <p:nvPr/>
        </p:nvSpPr>
        <p:spPr>
          <a:xfrm>
            <a:off x="5063490" y="5924200"/>
            <a:ext cx="6875813" cy="369332"/>
          </a:xfrm>
          <a:prstGeom prst="rect">
            <a:avLst/>
          </a:prstGeom>
        </p:spPr>
        <p:txBody>
          <a:bodyPr wrap="square">
            <a:spAutoFit/>
          </a:bodyPr>
          <a:lstStyle/>
          <a:p>
            <a:pPr algn="just">
              <a:spcAft>
                <a:spcPts val="0"/>
              </a:spcAft>
            </a:pPr>
            <a:r>
              <a:rPr lang="en-GB" i="1" kern="100" dirty="0">
                <a:latin typeface="Calibri" panose="020F0502020204030204" pitchFamily="34" charset="0"/>
                <a:ea typeface="Calibri" panose="020F0502020204030204" pitchFamily="34" charset="0"/>
                <a:cs typeface="Calibri" panose="020F0502020204030204" pitchFamily="34" charset="0"/>
              </a:rPr>
              <a:t>A proposal in response to the call HORIZON-INFRA-2023-EOSC-01-02 </a:t>
            </a:r>
            <a:endParaRPr lang="fr-FR" sz="2000" i="1"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1861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53449"/>
                </a:solidFill>
                <a:effectLst/>
                <a:uLnTx/>
                <a:uFillTx/>
                <a:latin typeface="Calibri"/>
                <a:ea typeface="+mn-ea"/>
                <a:cs typeface="+mn-cs"/>
              </a:rPr>
              <a:t>Giovanni Lamanna</a:t>
            </a:r>
            <a:endParaRPr kumimoji="0" lang="fr-FR" sz="1200" b="0" i="0" u="none" strike="noStrike" kern="1200" cap="none" spc="0" normalizeH="0" baseline="0" noProof="0" dirty="0">
              <a:ln>
                <a:noFill/>
              </a:ln>
              <a:solidFill>
                <a:srgbClr val="153449"/>
              </a:solidFill>
              <a:effectLst/>
              <a:uLnTx/>
              <a:uFillTx/>
              <a:latin typeface="Calibri"/>
              <a:ea typeface="+mn-ea"/>
              <a:cs typeface="+mn-cs"/>
            </a:endParaRPr>
          </a:p>
        </p:txBody>
      </p:sp>
      <p:pic>
        <p:nvPicPr>
          <p:cNvPr id="6" name="Image 5" descr="Diapositive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86380" y="0"/>
            <a:ext cx="9144000" cy="6858000"/>
          </a:xfrm>
          <a:prstGeom prst="rect">
            <a:avLst/>
          </a:prstGeom>
        </p:spPr>
      </p:pic>
      <p:sp>
        <p:nvSpPr>
          <p:cNvPr id="2" name="Rectangle 1"/>
          <p:cNvSpPr/>
          <p:nvPr/>
        </p:nvSpPr>
        <p:spPr>
          <a:xfrm>
            <a:off x="10377958" y="6356352"/>
            <a:ext cx="253407" cy="365125"/>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977C1895-D2BB-EA4B-A866-54FC951A0002}"/>
              </a:ext>
            </a:extLst>
          </p:cNvPr>
          <p:cNvSpPr txBox="1"/>
          <p:nvPr/>
        </p:nvSpPr>
        <p:spPr>
          <a:xfrm>
            <a:off x="5416471" y="6167481"/>
            <a:ext cx="5435843" cy="523220"/>
          </a:xfrm>
          <a:prstGeom prst="rect">
            <a:avLst/>
          </a:prstGeom>
          <a:noFill/>
          <a:ln>
            <a:solidFill>
              <a:schemeClr val="accent4">
                <a:lumMod val="60000"/>
                <a:lumOff val="40000"/>
              </a:schemeClr>
            </a:solid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solidFill>
                <a:effectLst/>
                <a:uLnTx/>
                <a:uFillTx/>
                <a:latin typeface="Calibri"/>
                <a:ea typeface="+mn-ea"/>
                <a:cs typeface="+mn-cs"/>
              </a:rPr>
              <a:t>ESFRI and other large RIs in ESCAPE</a:t>
            </a:r>
          </a:p>
        </p:txBody>
      </p:sp>
      <p:pic>
        <p:nvPicPr>
          <p:cNvPr id="8" name="Picture 7">
            <a:extLst>
              <a:ext uri="{FF2B5EF4-FFF2-40B4-BE49-F238E27FC236}">
                <a16:creationId xmlns:a16="http://schemas.microsoft.com/office/drawing/2014/main" id="{27AFDB25-9752-F240-95C1-C656C47D6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45005" cy="1154772"/>
          </a:xfrm>
          <a:prstGeom prst="rect">
            <a:avLst/>
          </a:prstGeom>
          <a:solidFill>
            <a:schemeClr val="bg1"/>
          </a:solidFill>
        </p:spPr>
      </p:pic>
    </p:spTree>
    <p:extLst>
      <p:ext uri="{BB962C8B-B14F-4D97-AF65-F5344CB8AC3E}">
        <p14:creationId xmlns:p14="http://schemas.microsoft.com/office/powerpoint/2010/main" val="63726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CDF6BEE-1969-C841-BAFA-35CC36142719}"/>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08</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/05/2023</a:t>
            </a:r>
          </a:p>
        </p:txBody>
      </p:sp>
      <p:sp>
        <p:nvSpPr>
          <p:cNvPr id="3" name="Espace réservé du numéro de diapositive 2">
            <a:extLst>
              <a:ext uri="{FF2B5EF4-FFF2-40B4-BE49-F238E27FC236}">
                <a16:creationId xmlns:a16="http://schemas.microsoft.com/office/drawing/2014/main" id="{9F52F05A-827E-694D-A219-CFF2C16E8C4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175DA-277F-B548-B500-1BF71FE23091}" type="slidenum">
              <a:rPr kumimoji="0" lang="it-IT"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u contenu 4">
            <a:extLst>
              <a:ext uri="{FF2B5EF4-FFF2-40B4-BE49-F238E27FC236}">
                <a16:creationId xmlns:a16="http://schemas.microsoft.com/office/drawing/2014/main" id="{4E9DD588-35F1-2142-8069-C604231EF56B}"/>
              </a:ext>
            </a:extLst>
          </p:cNvPr>
          <p:cNvSpPr>
            <a:spLocks noGrp="1"/>
          </p:cNvSpPr>
          <p:nvPr>
            <p:ph idx="1"/>
          </p:nvPr>
        </p:nvSpPr>
        <p:spPr>
          <a:xfrm>
            <a:off x="662151" y="1516164"/>
            <a:ext cx="10867239" cy="4829432"/>
          </a:xfrm>
        </p:spPr>
        <p:txBody>
          <a:bodyPr>
            <a:normAutofit fontScale="47500" lnSpcReduction="20000"/>
          </a:bodyPr>
          <a:lstStyle/>
          <a:p>
            <a:pPr marL="0" indent="0">
              <a:lnSpc>
                <a:spcPct val="120000"/>
              </a:lnSpc>
              <a:spcBef>
                <a:spcPts val="600"/>
              </a:spcBef>
              <a:buNone/>
            </a:pPr>
            <a:r>
              <a:rPr lang="en-GB" sz="3600" u="sng" dirty="0">
                <a:solidFill>
                  <a:schemeClr val="accent1">
                    <a:lumMod val="75000"/>
                  </a:schemeClr>
                </a:solidFill>
              </a:rPr>
              <a:t>Aligned expectations</a:t>
            </a:r>
          </a:p>
          <a:p>
            <a:pPr lvl="1">
              <a:lnSpc>
                <a:spcPct val="120000"/>
              </a:lnSpc>
              <a:spcBef>
                <a:spcPts val="600"/>
              </a:spcBef>
            </a:pPr>
            <a:r>
              <a:rPr lang="en-GB" sz="3200" b="1" dirty="0">
                <a:solidFill>
                  <a:schemeClr val="accent1">
                    <a:lumMod val="75000"/>
                  </a:schemeClr>
                </a:solidFill>
              </a:rPr>
              <a:t>Large volume data </a:t>
            </a:r>
            <a:r>
              <a:rPr lang="en-GB" sz="3200" dirty="0">
                <a:solidFill>
                  <a:schemeClr val="accent1">
                    <a:lumMod val="75000"/>
                  </a:schemeClr>
                </a:solidFill>
              </a:rPr>
              <a:t>generators (up to multi-Exabyte scale level).</a:t>
            </a:r>
          </a:p>
          <a:p>
            <a:pPr lvl="1">
              <a:lnSpc>
                <a:spcPct val="120000"/>
              </a:lnSpc>
              <a:spcBef>
                <a:spcPts val="600"/>
              </a:spcBef>
            </a:pPr>
            <a:r>
              <a:rPr lang="en-GB" sz="3200" b="1" dirty="0">
                <a:solidFill>
                  <a:schemeClr val="accent1">
                    <a:lumMod val="75000"/>
                  </a:schemeClr>
                </a:solidFill>
              </a:rPr>
              <a:t>“Observatory” and “Facility” </a:t>
            </a:r>
            <a:r>
              <a:rPr lang="en-GB" sz="3200" dirty="0">
                <a:solidFill>
                  <a:schemeClr val="accent1">
                    <a:lumMod val="75000"/>
                  </a:schemeClr>
                </a:solidFill>
              </a:rPr>
              <a:t>type of operation require global open access and long-term sustainability of research data. </a:t>
            </a:r>
          </a:p>
          <a:p>
            <a:pPr lvl="1">
              <a:lnSpc>
                <a:spcPct val="120000"/>
              </a:lnSpc>
              <a:spcBef>
                <a:spcPts val="600"/>
              </a:spcBef>
            </a:pPr>
            <a:r>
              <a:rPr lang="en-GB" sz="3200" dirty="0">
                <a:solidFill>
                  <a:schemeClr val="accent1">
                    <a:lumMod val="75000"/>
                  </a:schemeClr>
                </a:solidFill>
              </a:rPr>
              <a:t>The </a:t>
            </a:r>
            <a:r>
              <a:rPr lang="en-GB" sz="3200" b="1" dirty="0">
                <a:solidFill>
                  <a:schemeClr val="accent1">
                    <a:lumMod val="75000"/>
                  </a:schemeClr>
                </a:solidFill>
              </a:rPr>
              <a:t>astrophysics </a:t>
            </a:r>
            <a:r>
              <a:rPr lang="en-GB" sz="3200" dirty="0">
                <a:solidFill>
                  <a:schemeClr val="accent1">
                    <a:lumMod val="75000"/>
                  </a:schemeClr>
                </a:solidFill>
              </a:rPr>
              <a:t>and the </a:t>
            </a:r>
            <a:r>
              <a:rPr lang="en-GB" sz="3200" b="1" dirty="0">
                <a:solidFill>
                  <a:schemeClr val="accent1">
                    <a:lumMod val="75000"/>
                  </a:schemeClr>
                </a:solidFill>
              </a:rPr>
              <a:t>accelerator-based </a:t>
            </a:r>
            <a:r>
              <a:rPr lang="en-GB" sz="3200" dirty="0">
                <a:solidFill>
                  <a:schemeClr val="accent1">
                    <a:lumMod val="75000"/>
                  </a:schemeClr>
                </a:solidFill>
              </a:rPr>
              <a:t>particle/nuclear physics </a:t>
            </a:r>
            <a:r>
              <a:rPr lang="en-GB" sz="3200" b="1" dirty="0">
                <a:solidFill>
                  <a:schemeClr val="accent1">
                    <a:lumMod val="75000"/>
                  </a:schemeClr>
                </a:solidFill>
              </a:rPr>
              <a:t>ESFRI </a:t>
            </a:r>
            <a:r>
              <a:rPr lang="en-GB" sz="3200" dirty="0">
                <a:solidFill>
                  <a:schemeClr val="accent1">
                    <a:lumMod val="75000"/>
                  </a:schemeClr>
                </a:solidFill>
              </a:rPr>
              <a:t>facilities join in a </a:t>
            </a:r>
            <a:r>
              <a:rPr lang="en-GB" sz="3200" b="1" dirty="0">
                <a:solidFill>
                  <a:schemeClr val="accent1">
                    <a:lumMod val="75000"/>
                  </a:schemeClr>
                </a:solidFill>
              </a:rPr>
              <a:t>multi-probe approach </a:t>
            </a:r>
            <a:r>
              <a:rPr lang="en-GB" sz="3200" dirty="0">
                <a:solidFill>
                  <a:schemeClr val="accent1">
                    <a:lumMod val="75000"/>
                  </a:schemeClr>
                </a:solidFill>
              </a:rPr>
              <a:t>towards the understanding of the Universe:</a:t>
            </a:r>
          </a:p>
          <a:p>
            <a:pPr lvl="2">
              <a:lnSpc>
                <a:spcPct val="120000"/>
              </a:lnSpc>
              <a:spcBef>
                <a:spcPts val="600"/>
              </a:spcBef>
              <a:buFont typeface="Arial" panose="020B0604020202020204" pitchFamily="34" charset="0"/>
              <a:buChar char="•"/>
            </a:pPr>
            <a:r>
              <a:rPr lang="en-GB" sz="3200" dirty="0">
                <a:solidFill>
                  <a:schemeClr val="accent1">
                    <a:lumMod val="75000"/>
                  </a:schemeClr>
                </a:solidFill>
              </a:rPr>
              <a:t>addressing expectations of new generation of researchers for a </a:t>
            </a:r>
            <a:r>
              <a:rPr lang="en-GB" sz="3200" b="1" dirty="0">
                <a:solidFill>
                  <a:schemeClr val="accent1">
                    <a:lumMod val="75000"/>
                  </a:schemeClr>
                </a:solidFill>
              </a:rPr>
              <a:t>“virtual space” - </a:t>
            </a:r>
            <a:r>
              <a:rPr lang="en-GB" sz="3200" dirty="0">
                <a:solidFill>
                  <a:schemeClr val="accent1">
                    <a:lumMod val="75000"/>
                  </a:schemeClr>
                </a:solidFill>
              </a:rPr>
              <a:t>sharing workflows and interoperable data; </a:t>
            </a:r>
          </a:p>
          <a:p>
            <a:pPr lvl="2">
              <a:lnSpc>
                <a:spcPct val="120000"/>
              </a:lnSpc>
              <a:spcBef>
                <a:spcPts val="600"/>
              </a:spcBef>
              <a:buFont typeface="Arial" panose="020B0604020202020204" pitchFamily="34" charset="0"/>
              <a:buChar char="•"/>
            </a:pPr>
            <a:r>
              <a:rPr lang="en-GB" sz="3200" dirty="0">
                <a:solidFill>
                  <a:schemeClr val="accent1">
                    <a:lumMod val="75000"/>
                  </a:schemeClr>
                </a:solidFill>
              </a:rPr>
              <a:t>acknowledging commitment of scientists (on transversal research).</a:t>
            </a:r>
          </a:p>
          <a:p>
            <a:pPr lvl="1">
              <a:lnSpc>
                <a:spcPct val="120000"/>
              </a:lnSpc>
              <a:spcBef>
                <a:spcPts val="600"/>
              </a:spcBef>
            </a:pPr>
            <a:r>
              <a:rPr lang="en-GB" sz="3200" dirty="0">
                <a:solidFill>
                  <a:schemeClr val="accent1">
                    <a:lumMod val="75000"/>
                  </a:schemeClr>
                </a:solidFill>
              </a:rPr>
              <a:t>Engage with society and citizens.</a:t>
            </a:r>
          </a:p>
          <a:p>
            <a:pPr marL="457189" lvl="1" indent="0">
              <a:lnSpc>
                <a:spcPct val="120000"/>
              </a:lnSpc>
              <a:spcBef>
                <a:spcPts val="600"/>
              </a:spcBef>
              <a:buNone/>
            </a:pPr>
            <a:endParaRPr lang="en-GB" sz="2800" dirty="0">
              <a:solidFill>
                <a:schemeClr val="accent1">
                  <a:lumMod val="75000"/>
                </a:schemeClr>
              </a:solidFill>
            </a:endParaRPr>
          </a:p>
          <a:p>
            <a:pPr marL="0" indent="0">
              <a:lnSpc>
                <a:spcPct val="120000"/>
              </a:lnSpc>
              <a:spcBef>
                <a:spcPts val="600"/>
              </a:spcBef>
              <a:buNone/>
            </a:pPr>
            <a:r>
              <a:rPr lang="en-GB" sz="3600" u="sng" dirty="0">
                <a:solidFill>
                  <a:schemeClr val="accent1">
                    <a:lumMod val="75000"/>
                  </a:schemeClr>
                </a:solidFill>
              </a:rPr>
              <a:t>Enhance coordination</a:t>
            </a:r>
            <a:endParaRPr lang="en-GB" sz="3600" dirty="0">
              <a:solidFill>
                <a:schemeClr val="accent1">
                  <a:lumMod val="75000"/>
                </a:schemeClr>
              </a:solidFill>
            </a:endParaRPr>
          </a:p>
          <a:p>
            <a:pPr lvl="1">
              <a:lnSpc>
                <a:spcPct val="120000"/>
              </a:lnSpc>
              <a:spcBef>
                <a:spcPts val="600"/>
              </a:spcBef>
            </a:pPr>
            <a:r>
              <a:rPr lang="en-GB" sz="3200" dirty="0">
                <a:solidFill>
                  <a:schemeClr val="accent1">
                    <a:lumMod val="75000"/>
                  </a:schemeClr>
                </a:solidFill>
              </a:rPr>
              <a:t>Leveraging two major complementary excellences in data stewardship: </a:t>
            </a:r>
          </a:p>
          <a:p>
            <a:pPr lvl="2">
              <a:lnSpc>
                <a:spcPct val="120000"/>
              </a:lnSpc>
              <a:spcBef>
                <a:spcPts val="600"/>
              </a:spcBef>
              <a:buFont typeface="Arial" panose="020B0604020202020204" pitchFamily="34" charset="0"/>
              <a:buChar char="•"/>
            </a:pPr>
            <a:r>
              <a:rPr lang="en-GB" sz="3200" dirty="0">
                <a:solidFill>
                  <a:schemeClr val="accent1">
                    <a:lumMod val="75000"/>
                  </a:schemeClr>
                </a:solidFill>
              </a:rPr>
              <a:t>the astronomy </a:t>
            </a:r>
            <a:r>
              <a:rPr lang="en-GB" sz="3200" b="1" dirty="0">
                <a:solidFill>
                  <a:schemeClr val="accent1">
                    <a:lumMod val="75000"/>
                  </a:schemeClr>
                </a:solidFill>
              </a:rPr>
              <a:t>Virtual Observatory </a:t>
            </a:r>
            <a:r>
              <a:rPr lang="en-GB" sz="3200" dirty="0">
                <a:solidFill>
                  <a:schemeClr val="accent1">
                    <a:lumMod val="75000"/>
                  </a:schemeClr>
                </a:solidFill>
              </a:rPr>
              <a:t>infrastructure; </a:t>
            </a:r>
          </a:p>
          <a:p>
            <a:pPr lvl="2">
              <a:lnSpc>
                <a:spcPct val="120000"/>
              </a:lnSpc>
              <a:spcBef>
                <a:spcPts val="600"/>
              </a:spcBef>
              <a:buFont typeface="Arial" panose="020B0604020202020204" pitchFamily="34" charset="0"/>
              <a:buChar char="•"/>
            </a:pPr>
            <a:r>
              <a:rPr lang="en-GB" sz="3200" dirty="0">
                <a:solidFill>
                  <a:schemeClr val="accent1">
                    <a:lumMod val="75000"/>
                  </a:schemeClr>
                </a:solidFill>
              </a:rPr>
              <a:t>long-standing expertise of the </a:t>
            </a:r>
            <a:r>
              <a:rPr lang="en-GB" sz="3200" b="1" dirty="0">
                <a:solidFill>
                  <a:schemeClr val="accent1">
                    <a:lumMod val="75000"/>
                  </a:schemeClr>
                </a:solidFill>
              </a:rPr>
              <a:t>HEP </a:t>
            </a:r>
            <a:r>
              <a:rPr lang="en-GB" sz="3200" dirty="0">
                <a:solidFill>
                  <a:schemeClr val="accent1">
                    <a:lumMod val="75000"/>
                  </a:schemeClr>
                </a:solidFill>
              </a:rPr>
              <a:t>community in large-scale distributed computing and big-data management.</a:t>
            </a:r>
          </a:p>
          <a:p>
            <a:pPr lvl="1">
              <a:lnSpc>
                <a:spcPct val="120000"/>
              </a:lnSpc>
              <a:spcBef>
                <a:spcPts val="600"/>
              </a:spcBef>
            </a:pPr>
            <a:r>
              <a:rPr lang="en-GB" sz="3200" dirty="0">
                <a:solidFill>
                  <a:schemeClr val="accent1">
                    <a:lumMod val="75000"/>
                  </a:schemeClr>
                </a:solidFill>
              </a:rPr>
              <a:t>Operating a shared open innovation environment, adopting and enhancing FAIR/Open-Science principles. </a:t>
            </a:r>
          </a:p>
          <a:p>
            <a:pPr>
              <a:lnSpc>
                <a:spcPct val="120000"/>
              </a:lnSpc>
              <a:spcBef>
                <a:spcPts val="600"/>
              </a:spcBef>
            </a:pPr>
            <a:endParaRPr lang="en-US" sz="1800" dirty="0">
              <a:solidFill>
                <a:schemeClr val="accent1">
                  <a:lumMod val="50000"/>
                </a:schemeClr>
              </a:solidFill>
            </a:endParaRPr>
          </a:p>
          <a:p>
            <a:pPr marL="457200" lvl="1" indent="0">
              <a:lnSpc>
                <a:spcPct val="120000"/>
              </a:lnSpc>
              <a:spcBef>
                <a:spcPts val="600"/>
              </a:spcBef>
              <a:buNone/>
            </a:pPr>
            <a:endParaRPr lang="en-US" sz="1700" dirty="0">
              <a:solidFill>
                <a:schemeClr val="accent1">
                  <a:lumMod val="50000"/>
                </a:schemeClr>
              </a:solidFill>
            </a:endParaRPr>
          </a:p>
          <a:p>
            <a:pPr>
              <a:lnSpc>
                <a:spcPct val="120000"/>
              </a:lnSpc>
              <a:spcBef>
                <a:spcPts val="600"/>
              </a:spcBef>
              <a:buFont typeface="Arial" panose="020B0604020202020204" pitchFamily="34" charset="0"/>
              <a:buChar char="•"/>
            </a:pPr>
            <a:endParaRPr lang="en-GB" sz="1700" dirty="0">
              <a:solidFill>
                <a:schemeClr val="accent1">
                  <a:lumMod val="50000"/>
                </a:schemeClr>
              </a:solidFill>
            </a:endParaRPr>
          </a:p>
        </p:txBody>
      </p:sp>
      <p:sp>
        <p:nvSpPr>
          <p:cNvPr id="6" name="Titolo 4">
            <a:extLst>
              <a:ext uri="{FF2B5EF4-FFF2-40B4-BE49-F238E27FC236}">
                <a16:creationId xmlns:a16="http://schemas.microsoft.com/office/drawing/2014/main" id="{E6E69697-1400-E64E-A45D-3496D56AF7A0}"/>
              </a:ext>
            </a:extLst>
          </p:cNvPr>
          <p:cNvSpPr>
            <a:spLocks noGrp="1"/>
          </p:cNvSpPr>
          <p:nvPr>
            <p:ph type="title"/>
          </p:nvPr>
        </p:nvSpPr>
        <p:spPr>
          <a:xfrm>
            <a:off x="1843311" y="161327"/>
            <a:ext cx="10069029" cy="753245"/>
          </a:xfrm>
        </p:spPr>
        <p:txBody>
          <a:bodyPr/>
          <a:lstStyle/>
          <a:p>
            <a:r>
              <a:rPr lang="en-US" b="1" dirty="0">
                <a:solidFill>
                  <a:srgbClr val="4470A7"/>
                </a:solidFill>
              </a:rPr>
              <a:t>ESCAPE: Astronomy and Particle Physics ESFRIs</a:t>
            </a:r>
            <a:endParaRPr lang="it-IT" b="1" dirty="0">
              <a:solidFill>
                <a:srgbClr val="4470A7"/>
              </a:solidFill>
            </a:endParaRPr>
          </a:p>
        </p:txBody>
      </p:sp>
      <p:sp>
        <p:nvSpPr>
          <p:cNvPr id="7" name="Espace réservé du pied de page 2">
            <a:extLst>
              <a:ext uri="{FF2B5EF4-FFF2-40B4-BE49-F238E27FC236}">
                <a16:creationId xmlns:a16="http://schemas.microsoft.com/office/drawing/2014/main" id="{23CC6443-0043-1446-A4F7-9BACCCB4516E}"/>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Giovanni Lamanna</a:t>
            </a:r>
          </a:p>
        </p:txBody>
      </p:sp>
    </p:spTree>
    <p:extLst>
      <p:ext uri="{BB962C8B-B14F-4D97-AF65-F5344CB8AC3E}">
        <p14:creationId xmlns:p14="http://schemas.microsoft.com/office/powerpoint/2010/main" val="3243422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F52F05A-827E-694D-A219-CFF2C16E8C4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175DA-277F-B548-B500-1BF71FE23091}" type="slidenum">
              <a:rPr kumimoji="0" lang="it-IT"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u contenu 4">
            <a:extLst>
              <a:ext uri="{FF2B5EF4-FFF2-40B4-BE49-F238E27FC236}">
                <a16:creationId xmlns:a16="http://schemas.microsoft.com/office/drawing/2014/main" id="{4E9DD588-35F1-2142-8069-C604231EF56B}"/>
              </a:ext>
            </a:extLst>
          </p:cNvPr>
          <p:cNvSpPr>
            <a:spLocks noGrp="1"/>
          </p:cNvSpPr>
          <p:nvPr>
            <p:ph idx="1"/>
          </p:nvPr>
        </p:nvSpPr>
        <p:spPr>
          <a:xfrm>
            <a:off x="682030" y="1553176"/>
            <a:ext cx="10583916" cy="4829432"/>
          </a:xfrm>
        </p:spPr>
        <p:txBody>
          <a:bodyPr>
            <a:normAutofit lnSpcReduction="10000"/>
          </a:bodyPr>
          <a:lstStyle/>
          <a:p>
            <a:r>
              <a:rPr lang="en-US" sz="1800" dirty="0">
                <a:solidFill>
                  <a:srgbClr val="044C9F"/>
                </a:solidFill>
              </a:rPr>
              <a:t>Management of Exabyte-scale science data (and associated tools, networks, infrastructure).</a:t>
            </a:r>
          </a:p>
          <a:p>
            <a:pPr marL="457200" lvl="1" indent="0">
              <a:buNone/>
            </a:pPr>
            <a:endParaRPr lang="en-US" sz="1800" dirty="0">
              <a:solidFill>
                <a:srgbClr val="044C9F"/>
              </a:solidFill>
            </a:endParaRPr>
          </a:p>
          <a:p>
            <a:r>
              <a:rPr lang="en-US" sz="1800" dirty="0">
                <a:solidFill>
                  <a:srgbClr val="044C9F"/>
                </a:solidFill>
              </a:rPr>
              <a:t>Move from “simple” x86-like clusters to very heterogenous resources:</a:t>
            </a:r>
          </a:p>
          <a:p>
            <a:pPr lvl="1">
              <a:buFont typeface="Arial" panose="020B0604020202020204" pitchFamily="34" charset="0"/>
              <a:buChar char="•"/>
            </a:pPr>
            <a:r>
              <a:rPr lang="en-US" sz="1800" dirty="0">
                <a:solidFill>
                  <a:srgbClr val="044C9F"/>
                </a:solidFill>
              </a:rPr>
              <a:t>Use of HPC and </a:t>
            </a:r>
            <a:r>
              <a:rPr lang="en-US" sz="1800" dirty="0" err="1">
                <a:solidFill>
                  <a:srgbClr val="044C9F"/>
                </a:solidFill>
              </a:rPr>
              <a:t>Exascale</a:t>
            </a:r>
            <a:r>
              <a:rPr lang="en-US" sz="1800" dirty="0">
                <a:solidFill>
                  <a:srgbClr val="044C9F"/>
                </a:solidFill>
              </a:rPr>
              <a:t> computing resources.</a:t>
            </a:r>
          </a:p>
          <a:p>
            <a:pPr lvl="1">
              <a:buFont typeface="Arial" panose="020B0604020202020204" pitchFamily="34" charset="0"/>
              <a:buChar char="•"/>
            </a:pPr>
            <a:endParaRPr lang="en-US" sz="1800" dirty="0">
              <a:solidFill>
                <a:srgbClr val="044C9F"/>
              </a:solidFill>
            </a:endParaRPr>
          </a:p>
          <a:p>
            <a:r>
              <a:rPr lang="en-US" sz="1800" dirty="0">
                <a:solidFill>
                  <a:srgbClr val="044C9F"/>
                </a:solidFill>
              </a:rPr>
              <a:t>Infrastructures &amp; </a:t>
            </a:r>
            <a:r>
              <a:rPr lang="en-US" sz="1800" dirty="0" err="1">
                <a:solidFill>
                  <a:srgbClr val="044C9F"/>
                </a:solidFill>
              </a:rPr>
              <a:t>centres</a:t>
            </a:r>
            <a:r>
              <a:rPr lang="en-US" sz="1800" dirty="0">
                <a:solidFill>
                  <a:srgbClr val="044C9F"/>
                </a:solidFill>
              </a:rPr>
              <a:t> likely to be common between HEP &amp; Astronomy, </a:t>
            </a:r>
            <a:r>
              <a:rPr lang="en-US" sz="1800" dirty="0" err="1">
                <a:solidFill>
                  <a:srgbClr val="044C9F"/>
                </a:solidFill>
              </a:rPr>
              <a:t>Astroparticle</a:t>
            </a:r>
            <a:r>
              <a:rPr lang="en-US" sz="1800" dirty="0">
                <a:solidFill>
                  <a:srgbClr val="044C9F"/>
                </a:solidFill>
              </a:rPr>
              <a:t>, GW, Cosmology, etc.</a:t>
            </a:r>
          </a:p>
          <a:p>
            <a:pPr marL="0" indent="0">
              <a:buNone/>
            </a:pPr>
            <a:endParaRPr lang="en-US" sz="1800" dirty="0">
              <a:solidFill>
                <a:srgbClr val="044C9F"/>
              </a:solidFill>
            </a:endParaRPr>
          </a:p>
          <a:p>
            <a:r>
              <a:rPr lang="en-US" sz="1800" dirty="0">
                <a:solidFill>
                  <a:srgbClr val="044C9F"/>
                </a:solidFill>
              </a:rPr>
              <a:t>Software challenge (associated with the above):</a:t>
            </a:r>
          </a:p>
          <a:p>
            <a:pPr lvl="1">
              <a:buFont typeface="Arial" panose="020B0604020202020204" pitchFamily="34" charset="0"/>
              <a:buChar char="•"/>
            </a:pPr>
            <a:r>
              <a:rPr lang="en-US" sz="1800" dirty="0">
                <a:solidFill>
                  <a:srgbClr val="044C9F"/>
                </a:solidFill>
              </a:rPr>
              <a:t>How to easily move code between various compute resources, validate correctness, adapt to new architectures, etc.</a:t>
            </a:r>
          </a:p>
          <a:p>
            <a:pPr lvl="1">
              <a:buFont typeface="Arial" panose="020B0604020202020204" pitchFamily="34" charset="0"/>
              <a:buChar char="•"/>
            </a:pPr>
            <a:r>
              <a:rPr lang="en-US" sz="1800" dirty="0">
                <a:solidFill>
                  <a:srgbClr val="044C9F"/>
                </a:solidFill>
              </a:rPr>
              <a:t>HSF as a collaborative mechanism (also for cross-fertilization) –&gt; lots of interest </a:t>
            </a:r>
          </a:p>
          <a:p>
            <a:pPr marL="457200" lvl="1" indent="0">
              <a:buNone/>
            </a:pPr>
            <a:endParaRPr lang="en-US" sz="1800" dirty="0">
              <a:solidFill>
                <a:srgbClr val="044C9F"/>
              </a:solidFill>
            </a:endParaRPr>
          </a:p>
          <a:p>
            <a:r>
              <a:rPr lang="en-US" sz="1800" dirty="0">
                <a:solidFill>
                  <a:srgbClr val="044C9F"/>
                </a:solidFill>
              </a:rPr>
              <a:t>Develop and retain skills in software and computing:</a:t>
            </a:r>
          </a:p>
          <a:p>
            <a:pPr lvl="1">
              <a:buFont typeface="Arial" panose="020B0604020202020204" pitchFamily="34" charset="0"/>
              <a:buChar char="•"/>
            </a:pPr>
            <a:r>
              <a:rPr lang="en-US" sz="1800" dirty="0">
                <a:solidFill>
                  <a:srgbClr val="044C9F"/>
                </a:solidFill>
              </a:rPr>
              <a:t>In the scientific community – as well as with specialists.</a:t>
            </a:r>
          </a:p>
          <a:p>
            <a:pPr lvl="1">
              <a:buFont typeface="Arial" panose="020B0604020202020204" pitchFamily="34" charset="0"/>
              <a:buChar char="•"/>
            </a:pPr>
            <a:r>
              <a:rPr lang="en-US" sz="1800" dirty="0">
                <a:solidFill>
                  <a:srgbClr val="044C9F"/>
                </a:solidFill>
              </a:rPr>
              <a:t>Issue of recognition in academic environments.</a:t>
            </a:r>
            <a:endParaRPr lang="en-GB" sz="1800" dirty="0">
              <a:solidFill>
                <a:srgbClr val="044C9F"/>
              </a:solidFill>
            </a:endParaRPr>
          </a:p>
        </p:txBody>
      </p:sp>
      <p:sp>
        <p:nvSpPr>
          <p:cNvPr id="6" name="Titolo 4">
            <a:extLst>
              <a:ext uri="{FF2B5EF4-FFF2-40B4-BE49-F238E27FC236}">
                <a16:creationId xmlns:a16="http://schemas.microsoft.com/office/drawing/2014/main" id="{E6E69697-1400-E64E-A45D-3496D56AF7A0}"/>
              </a:ext>
            </a:extLst>
          </p:cNvPr>
          <p:cNvSpPr>
            <a:spLocks noGrp="1"/>
          </p:cNvSpPr>
          <p:nvPr>
            <p:ph type="title"/>
          </p:nvPr>
        </p:nvSpPr>
        <p:spPr>
          <a:xfrm>
            <a:off x="1843311" y="161327"/>
            <a:ext cx="10069029" cy="753245"/>
          </a:xfrm>
        </p:spPr>
        <p:txBody>
          <a:bodyPr/>
          <a:lstStyle/>
          <a:p>
            <a:r>
              <a:rPr lang="en-US" b="1" dirty="0">
                <a:solidFill>
                  <a:srgbClr val="4470A7"/>
                </a:solidFill>
              </a:rPr>
              <a:t>Common challenges</a:t>
            </a:r>
            <a:endParaRPr lang="it-IT" b="1" dirty="0">
              <a:solidFill>
                <a:srgbClr val="4470A7"/>
              </a:solidFill>
            </a:endParaRPr>
          </a:p>
        </p:txBody>
      </p:sp>
      <p:sp>
        <p:nvSpPr>
          <p:cNvPr id="7" name="Espace réservé du pied de page 2">
            <a:extLst>
              <a:ext uri="{FF2B5EF4-FFF2-40B4-BE49-F238E27FC236}">
                <a16:creationId xmlns:a16="http://schemas.microsoft.com/office/drawing/2014/main" id="{23CC6443-0043-1446-A4F7-9BACCCB4516E}"/>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Giovanni Lamanna</a:t>
            </a:r>
          </a:p>
        </p:txBody>
      </p:sp>
      <p:sp>
        <p:nvSpPr>
          <p:cNvPr id="9" name="Espace réservé de la date 1">
            <a:extLst>
              <a:ext uri="{FF2B5EF4-FFF2-40B4-BE49-F238E27FC236}">
                <a16:creationId xmlns:a16="http://schemas.microsoft.com/office/drawing/2014/main" id="{0922A4BE-F989-38BD-1F4C-9C7625F51CD2}"/>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08</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/05/2023</a:t>
            </a:r>
          </a:p>
        </p:txBody>
      </p:sp>
    </p:spTree>
    <p:extLst>
      <p:ext uri="{BB962C8B-B14F-4D97-AF65-F5344CB8AC3E}">
        <p14:creationId xmlns:p14="http://schemas.microsoft.com/office/powerpoint/2010/main" val="3616923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9E1E45A-DB81-1FC3-CB74-1923FBD2BFC9}"/>
              </a:ext>
            </a:extLst>
          </p:cNvPr>
          <p:cNvSpPr>
            <a:spLocks noGrp="1"/>
          </p:cNvSpPr>
          <p:nvPr>
            <p:ph type="sldNum" sz="quarter" idx="12"/>
          </p:nvPr>
        </p:nvSpPr>
        <p:spPr/>
        <p:txBody>
          <a:bodyPr/>
          <a:lstStyle/>
          <a:p>
            <a:fld id="{345175DA-277F-B548-B500-1BF71FE23091}" type="slidenum">
              <a:rPr lang="it-IT" smtClean="0"/>
              <a:pPr/>
              <a:t>7</a:t>
            </a:fld>
            <a:endParaRPr lang="it-IT"/>
          </a:p>
        </p:txBody>
      </p:sp>
      <p:sp>
        <p:nvSpPr>
          <p:cNvPr id="5" name="Titolo 4">
            <a:extLst>
              <a:ext uri="{FF2B5EF4-FFF2-40B4-BE49-F238E27FC236}">
                <a16:creationId xmlns:a16="http://schemas.microsoft.com/office/drawing/2014/main" id="{DADA07BE-CA68-4AC9-E856-AD20294C5F7F}"/>
              </a:ext>
            </a:extLst>
          </p:cNvPr>
          <p:cNvSpPr>
            <a:spLocks noGrp="1"/>
          </p:cNvSpPr>
          <p:nvPr>
            <p:ph type="title"/>
          </p:nvPr>
        </p:nvSpPr>
        <p:spPr>
          <a:xfrm>
            <a:off x="1843311" y="161327"/>
            <a:ext cx="10069029" cy="753245"/>
          </a:xfrm>
        </p:spPr>
        <p:txBody>
          <a:bodyPr/>
          <a:lstStyle/>
          <a:p>
            <a:r>
              <a:rPr lang="it-IT" b="1" dirty="0"/>
              <a:t>ESCAPE H2020 </a:t>
            </a:r>
            <a:r>
              <a:rPr lang="it-IT" b="1" dirty="0" err="1"/>
              <a:t>consortium</a:t>
            </a:r>
            <a:endParaRPr lang="it-IT" b="1" dirty="0"/>
          </a:p>
        </p:txBody>
      </p:sp>
      <p:sp>
        <p:nvSpPr>
          <p:cNvPr id="7" name="Rectangle à coins arrondis 6">
            <a:extLst>
              <a:ext uri="{FF2B5EF4-FFF2-40B4-BE49-F238E27FC236}">
                <a16:creationId xmlns:a16="http://schemas.microsoft.com/office/drawing/2014/main" id="{E13C3136-E18C-994B-803C-7E134EAE7B3C}"/>
              </a:ext>
            </a:extLst>
          </p:cNvPr>
          <p:cNvSpPr/>
          <p:nvPr/>
        </p:nvSpPr>
        <p:spPr>
          <a:xfrm>
            <a:off x="4978505" y="4402861"/>
            <a:ext cx="4355382" cy="1505859"/>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8" name="Rectangle à coins arrondis 7">
            <a:extLst>
              <a:ext uri="{FF2B5EF4-FFF2-40B4-BE49-F238E27FC236}">
                <a16:creationId xmlns:a16="http://schemas.microsoft.com/office/drawing/2014/main" id="{D461A4EE-226A-7F48-9EE6-6F8645B2FF03}"/>
              </a:ext>
            </a:extLst>
          </p:cNvPr>
          <p:cNvSpPr/>
          <p:nvPr/>
        </p:nvSpPr>
        <p:spPr>
          <a:xfrm>
            <a:off x="4978506" y="1195570"/>
            <a:ext cx="7071528" cy="2929469"/>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9" name="Rectangle 8">
            <a:extLst>
              <a:ext uri="{FF2B5EF4-FFF2-40B4-BE49-F238E27FC236}">
                <a16:creationId xmlns:a16="http://schemas.microsoft.com/office/drawing/2014/main" id="{3C04884E-6BE6-B94D-A66C-7E2ED44AE4E3}"/>
              </a:ext>
            </a:extLst>
          </p:cNvPr>
          <p:cNvSpPr/>
          <p:nvPr/>
        </p:nvSpPr>
        <p:spPr>
          <a:xfrm>
            <a:off x="4978505" y="4433171"/>
            <a:ext cx="6202299" cy="1363450"/>
          </a:xfrm>
          <a:prstGeom prst="rect">
            <a:avLst/>
          </a:prstGeom>
        </p:spPr>
        <p:txBody>
          <a:bodyPr wrap="square">
            <a:spAutoFit/>
          </a:bodyPr>
          <a:lstStyle/>
          <a:p>
            <a:pPr marL="228600" lvl="0" indent="-228600">
              <a:lnSpc>
                <a:spcPct val="90000"/>
              </a:lnSpc>
              <a:spcBef>
                <a:spcPts val="1000"/>
              </a:spcBef>
              <a:buClr>
                <a:srgbClr val="002060"/>
              </a:buClr>
              <a:buSzPts val="1800"/>
              <a:buBlip>
                <a:blip r:embed="rId2"/>
              </a:buBlip>
            </a:pPr>
            <a:r>
              <a:rPr lang="en-GB"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Budget: </a:t>
            </a:r>
            <a:r>
              <a:rPr lang="en-GB" sz="1600" b="1"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15.98 M€</a:t>
            </a:r>
            <a:endParaRPr lang="en-GB" sz="1600" b="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28600" lvl="0" indent="-228600">
              <a:lnSpc>
                <a:spcPct val="90000"/>
              </a:lnSpc>
              <a:spcBef>
                <a:spcPts val="1000"/>
              </a:spcBef>
              <a:buClr>
                <a:srgbClr val="002060"/>
              </a:buClr>
              <a:buSzPts val="1800"/>
              <a:buBlip>
                <a:blip r:embed="rId2"/>
              </a:buBlip>
            </a:pPr>
            <a:r>
              <a:rPr lang="en-GB"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Started: </a:t>
            </a:r>
            <a:r>
              <a:rPr lang="en-GB" sz="1600" b="1"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1/2/2019</a:t>
            </a:r>
            <a:endParaRPr lang="en-GB" sz="1600" b="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28600" lvl="0" indent="-228600">
              <a:lnSpc>
                <a:spcPct val="90000"/>
              </a:lnSpc>
              <a:spcBef>
                <a:spcPts val="1000"/>
              </a:spcBef>
              <a:buClr>
                <a:srgbClr val="002060"/>
              </a:buClr>
              <a:buSzPts val="1800"/>
              <a:buBlip>
                <a:blip r:embed="rId2"/>
              </a:buBlip>
            </a:pPr>
            <a:r>
              <a:rPr lang="en-GB"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Duration:</a:t>
            </a:r>
            <a:r>
              <a:rPr lang="en-GB" sz="1600" b="1"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48 months </a:t>
            </a:r>
            <a:r>
              <a:rPr lang="en-GB"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(end date 31/1/2023) </a:t>
            </a:r>
            <a:endParaRPr lang="en-GB" sz="1600" kern="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28600" lvl="0" indent="-228600">
              <a:lnSpc>
                <a:spcPct val="90000"/>
              </a:lnSpc>
              <a:spcBef>
                <a:spcPts val="1000"/>
              </a:spcBef>
              <a:buClr>
                <a:srgbClr val="002060"/>
              </a:buClr>
              <a:buSzPts val="1800"/>
              <a:buBlip>
                <a:blip r:embed="rId2"/>
              </a:buBlip>
            </a:pPr>
            <a:r>
              <a:rPr lang="en-GB"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Coordinator: </a:t>
            </a:r>
            <a:r>
              <a:rPr lang="en-GB" sz="1600" b="1"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CNRS-LAPP</a:t>
            </a:r>
            <a:endParaRPr lang="en-GB" sz="1600" b="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775193BF-4E4E-BC41-B8F1-9DE7266AE46F}"/>
              </a:ext>
            </a:extLst>
          </p:cNvPr>
          <p:cNvSpPr/>
          <p:nvPr/>
        </p:nvSpPr>
        <p:spPr>
          <a:xfrm>
            <a:off x="4978506" y="1437772"/>
            <a:ext cx="7125520" cy="2506327"/>
          </a:xfrm>
          <a:prstGeom prst="rect">
            <a:avLst/>
          </a:prstGeom>
        </p:spPr>
        <p:txBody>
          <a:bodyPr wrap="square">
            <a:spAutoFit/>
          </a:bodyPr>
          <a:lstStyle/>
          <a:p>
            <a:pPr marL="228600" indent="-228600">
              <a:lnSpc>
                <a:spcPct val="90000"/>
              </a:lnSpc>
              <a:spcBef>
                <a:spcPts val="1000"/>
              </a:spcBef>
              <a:buClr>
                <a:srgbClr val="002060"/>
              </a:buClr>
              <a:buSzPts val="1800"/>
              <a:buBlip>
                <a:blip r:embed="rId2"/>
              </a:buBlip>
            </a:pP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31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partners</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including</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2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SMEs</a:t>
            </a:r>
            <a:endPar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28600" lvl="0" indent="-228600">
              <a:lnSpc>
                <a:spcPct val="90000"/>
              </a:lnSpc>
              <a:spcBef>
                <a:spcPts val="1000"/>
              </a:spcBef>
              <a:buClr>
                <a:srgbClr val="002060"/>
              </a:buClr>
              <a:buSzPts val="1800"/>
              <a:buBlip>
                <a:blip r:embed="rId2"/>
              </a:buBlip>
            </a:pP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10 ESFRI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projects</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&amp;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landmarks</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a:t>
            </a:r>
            <a:r>
              <a:rPr lang="fr-FR" sz="1600" b="1"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CTA, EST, FAIR, HL-LHC, KM3NeT, SKA, LSST, VIRGO, ESO, JIVE</a:t>
            </a:r>
            <a:endParaRPr lang="fr-FR" sz="1600" b="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28600" lvl="0" indent="-228600">
              <a:lnSpc>
                <a:spcPct val="90000"/>
              </a:lnSpc>
              <a:spcBef>
                <a:spcPts val="1000"/>
              </a:spcBef>
              <a:buClr>
                <a:srgbClr val="002060"/>
              </a:buClr>
              <a:buSzPts val="1800"/>
              <a:buBlip>
                <a:blip r:embed="rId2"/>
              </a:buBlip>
            </a:pP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2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pan-European</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International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Organizations</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a:t>
            </a:r>
            <a:r>
              <a:rPr lang="fr-FR" sz="1600" b="1"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CERN, ESO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with</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their</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world-class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established</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infrastructures,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experiments</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and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observatories</a:t>
            </a:r>
            <a:endPar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28600" lvl="0" indent="-228600">
              <a:lnSpc>
                <a:spcPct val="90000"/>
              </a:lnSpc>
              <a:spcBef>
                <a:spcPts val="1000"/>
              </a:spcBef>
              <a:buClr>
                <a:srgbClr val="002060"/>
              </a:buClr>
              <a:buSzPts val="1800"/>
              <a:buBlip>
                <a:blip r:embed="rId2"/>
              </a:buBlip>
            </a:pP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2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European</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Research</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Infrastructures: </a:t>
            </a:r>
            <a:r>
              <a:rPr lang="fr-FR" sz="1600" b="1"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EGO</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and </a:t>
            </a:r>
            <a:r>
              <a:rPr lang="fr-FR" sz="1600" b="1"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JIV-ERIC</a:t>
            </a:r>
            <a:endParaRPr lang="fr-FR" sz="1600" b="1" dirty="0">
              <a:solidFill>
                <a:schemeClr val="bg1"/>
              </a:solidFill>
              <a:latin typeface="Roboto" panose="02000000000000000000" pitchFamily="2" charset="0"/>
              <a:ea typeface="Roboto" panose="02000000000000000000" pitchFamily="2" charset="0"/>
              <a:cs typeface="Roboto" panose="02000000000000000000" pitchFamily="2" charset="0"/>
              <a:sym typeface="Calibri"/>
            </a:endParaRPr>
          </a:p>
          <a:p>
            <a:pPr marL="228600" lvl="0" indent="-228600">
              <a:lnSpc>
                <a:spcPct val="90000"/>
              </a:lnSpc>
              <a:spcBef>
                <a:spcPts val="1000"/>
              </a:spcBef>
              <a:buClr>
                <a:srgbClr val="002060"/>
              </a:buClr>
              <a:buSzPts val="1800"/>
              <a:buBlip>
                <a:blip r:embed="rId2"/>
              </a:buBlip>
            </a:pP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1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involved</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initiative/infrastructure: </a:t>
            </a:r>
            <a:r>
              <a:rPr lang="fr-FR" sz="1600" b="1"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EURO-VO</a:t>
            </a:r>
            <a:endParaRPr lang="fr-FR" sz="1600" b="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28600" lvl="0" indent="-228600">
              <a:lnSpc>
                <a:spcPct val="90000"/>
              </a:lnSpc>
              <a:spcBef>
                <a:spcPts val="1000"/>
              </a:spcBef>
              <a:buClr>
                <a:srgbClr val="002060"/>
              </a:buClr>
              <a:buSzPts val="1800"/>
              <a:buBlip>
                <a:blip r:embed="rId2"/>
              </a:buBlip>
            </a:pP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4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supporting</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a:t>
            </a:r>
            <a:r>
              <a:rPr lang="fr-FR" sz="1600"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European</a:t>
            </a:r>
            <a:r>
              <a:rPr lang="fr-FR" sz="1600"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 consortia: </a:t>
            </a:r>
            <a:r>
              <a:rPr lang="fr-FR" sz="1600" b="1"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APPEC, ASTRONET, ECFA and </a:t>
            </a:r>
            <a:r>
              <a:rPr lang="fr-FR" sz="1600" b="1" kern="1200" dirty="0" err="1">
                <a:solidFill>
                  <a:schemeClr val="bg1"/>
                </a:solidFill>
                <a:latin typeface="Roboto" panose="02000000000000000000" pitchFamily="2" charset="0"/>
                <a:ea typeface="Roboto" panose="02000000000000000000" pitchFamily="2" charset="0"/>
                <a:cs typeface="Roboto" panose="02000000000000000000" pitchFamily="2" charset="0"/>
                <a:sym typeface="Calibri"/>
              </a:rPr>
              <a:t>NuPECC</a:t>
            </a:r>
            <a:endParaRPr lang="fr-FR" sz="1600" b="1" kern="1200" dirty="0">
              <a:solidFill>
                <a:schemeClr val="bg1"/>
              </a:solidFill>
              <a:latin typeface="Roboto" panose="02000000000000000000" pitchFamily="2" charset="0"/>
              <a:ea typeface="Roboto" panose="02000000000000000000" pitchFamily="2" charset="0"/>
              <a:cs typeface="Roboto" panose="02000000000000000000" pitchFamily="2" charset="0"/>
              <a:sym typeface="Calibri"/>
            </a:endParaRPr>
          </a:p>
        </p:txBody>
      </p:sp>
      <p:pic>
        <p:nvPicPr>
          <p:cNvPr id="11" name="Google Shape;189;p6" descr="Image result for cnrs logo">
            <a:extLst>
              <a:ext uri="{FF2B5EF4-FFF2-40B4-BE49-F238E27FC236}">
                <a16:creationId xmlns:a16="http://schemas.microsoft.com/office/drawing/2014/main" id="{5D0A1FCA-5751-F241-B561-21C52E6CCBE0}"/>
              </a:ext>
            </a:extLst>
          </p:cNvPr>
          <p:cNvPicPr preferRelativeResize="0"/>
          <p:nvPr/>
        </p:nvPicPr>
        <p:blipFill rotWithShape="1">
          <a:blip r:embed="rId3">
            <a:alphaModFix/>
          </a:blip>
          <a:srcRect/>
          <a:stretch/>
        </p:blipFill>
        <p:spPr>
          <a:xfrm>
            <a:off x="804047" y="1566394"/>
            <a:ext cx="463311" cy="424366"/>
          </a:xfrm>
          <a:prstGeom prst="rect">
            <a:avLst/>
          </a:prstGeom>
          <a:noFill/>
          <a:ln>
            <a:noFill/>
          </a:ln>
        </p:spPr>
      </p:pic>
      <p:pic>
        <p:nvPicPr>
          <p:cNvPr id="12" name="Google Shape;190;p6">
            <a:extLst>
              <a:ext uri="{FF2B5EF4-FFF2-40B4-BE49-F238E27FC236}">
                <a16:creationId xmlns:a16="http://schemas.microsoft.com/office/drawing/2014/main" id="{53AB11BC-4B13-3043-84A1-17BF7A9F8D7B}"/>
              </a:ext>
            </a:extLst>
          </p:cNvPr>
          <p:cNvPicPr preferRelativeResize="0"/>
          <p:nvPr/>
        </p:nvPicPr>
        <p:blipFill rotWithShape="1">
          <a:blip r:embed="rId4">
            <a:alphaModFix/>
          </a:blip>
          <a:srcRect/>
          <a:stretch/>
        </p:blipFill>
        <p:spPr>
          <a:xfrm>
            <a:off x="1701715" y="1371188"/>
            <a:ext cx="416525" cy="368736"/>
          </a:xfrm>
          <a:prstGeom prst="rect">
            <a:avLst/>
          </a:prstGeom>
          <a:noFill/>
          <a:ln>
            <a:noFill/>
          </a:ln>
        </p:spPr>
      </p:pic>
      <p:pic>
        <p:nvPicPr>
          <p:cNvPr id="13" name="Google Shape;191;p6">
            <a:extLst>
              <a:ext uri="{FF2B5EF4-FFF2-40B4-BE49-F238E27FC236}">
                <a16:creationId xmlns:a16="http://schemas.microsoft.com/office/drawing/2014/main" id="{87A73BE5-F457-374F-8AC5-589DD48F7A6C}"/>
              </a:ext>
            </a:extLst>
          </p:cNvPr>
          <p:cNvPicPr preferRelativeResize="0"/>
          <p:nvPr/>
        </p:nvPicPr>
        <p:blipFill rotWithShape="1">
          <a:blip r:embed="rId5">
            <a:alphaModFix/>
          </a:blip>
          <a:srcRect/>
          <a:stretch/>
        </p:blipFill>
        <p:spPr>
          <a:xfrm>
            <a:off x="2504336" y="1056795"/>
            <a:ext cx="386994" cy="455224"/>
          </a:xfrm>
          <a:prstGeom prst="rect">
            <a:avLst/>
          </a:prstGeom>
          <a:noFill/>
          <a:ln>
            <a:noFill/>
          </a:ln>
        </p:spPr>
      </p:pic>
      <p:pic>
        <p:nvPicPr>
          <p:cNvPr id="14" name="Google Shape;192;p6">
            <a:extLst>
              <a:ext uri="{FF2B5EF4-FFF2-40B4-BE49-F238E27FC236}">
                <a16:creationId xmlns:a16="http://schemas.microsoft.com/office/drawing/2014/main" id="{5CDC4412-8C78-5E4E-9A53-133D3D02AE62}"/>
              </a:ext>
            </a:extLst>
          </p:cNvPr>
          <p:cNvPicPr preferRelativeResize="0"/>
          <p:nvPr/>
        </p:nvPicPr>
        <p:blipFill rotWithShape="1">
          <a:blip r:embed="rId6">
            <a:alphaModFix/>
          </a:blip>
          <a:srcRect/>
          <a:stretch/>
        </p:blipFill>
        <p:spPr>
          <a:xfrm>
            <a:off x="3432345" y="1083381"/>
            <a:ext cx="657734" cy="330330"/>
          </a:xfrm>
          <a:prstGeom prst="rect">
            <a:avLst/>
          </a:prstGeom>
          <a:noFill/>
          <a:ln>
            <a:noFill/>
          </a:ln>
        </p:spPr>
      </p:pic>
      <p:pic>
        <p:nvPicPr>
          <p:cNvPr id="15" name="Google Shape;193;p6">
            <a:extLst>
              <a:ext uri="{FF2B5EF4-FFF2-40B4-BE49-F238E27FC236}">
                <a16:creationId xmlns:a16="http://schemas.microsoft.com/office/drawing/2014/main" id="{F039403E-43E4-474C-AA54-918A9AD859CE}"/>
              </a:ext>
            </a:extLst>
          </p:cNvPr>
          <p:cNvPicPr preferRelativeResize="0"/>
          <p:nvPr/>
        </p:nvPicPr>
        <p:blipFill rotWithShape="1">
          <a:blip r:embed="rId7">
            <a:alphaModFix/>
          </a:blip>
          <a:srcRect/>
          <a:stretch/>
        </p:blipFill>
        <p:spPr>
          <a:xfrm>
            <a:off x="3286753" y="1774826"/>
            <a:ext cx="359728" cy="325628"/>
          </a:xfrm>
          <a:prstGeom prst="rect">
            <a:avLst/>
          </a:prstGeom>
          <a:noFill/>
          <a:ln>
            <a:noFill/>
          </a:ln>
        </p:spPr>
      </p:pic>
      <p:pic>
        <p:nvPicPr>
          <p:cNvPr id="16" name="Google Shape;194;p6">
            <a:extLst>
              <a:ext uri="{FF2B5EF4-FFF2-40B4-BE49-F238E27FC236}">
                <a16:creationId xmlns:a16="http://schemas.microsoft.com/office/drawing/2014/main" id="{5999A0D3-79E3-0E41-A2B2-8E1012A6C8F6}"/>
              </a:ext>
            </a:extLst>
          </p:cNvPr>
          <p:cNvPicPr preferRelativeResize="0"/>
          <p:nvPr/>
        </p:nvPicPr>
        <p:blipFill rotWithShape="1">
          <a:blip r:embed="rId8">
            <a:alphaModFix/>
          </a:blip>
          <a:srcRect l="12194" t="19935" r="12166" b="21244"/>
          <a:stretch/>
        </p:blipFill>
        <p:spPr>
          <a:xfrm>
            <a:off x="3601134" y="5090510"/>
            <a:ext cx="721273" cy="338489"/>
          </a:xfrm>
          <a:prstGeom prst="rect">
            <a:avLst/>
          </a:prstGeom>
          <a:noFill/>
          <a:ln>
            <a:noFill/>
          </a:ln>
        </p:spPr>
      </p:pic>
      <p:pic>
        <p:nvPicPr>
          <p:cNvPr id="17" name="Google Shape;195;p6">
            <a:extLst>
              <a:ext uri="{FF2B5EF4-FFF2-40B4-BE49-F238E27FC236}">
                <a16:creationId xmlns:a16="http://schemas.microsoft.com/office/drawing/2014/main" id="{CED64C48-E52A-9B4F-AA92-1B9AE1A1EBD2}"/>
              </a:ext>
            </a:extLst>
          </p:cNvPr>
          <p:cNvPicPr preferRelativeResize="0"/>
          <p:nvPr/>
        </p:nvPicPr>
        <p:blipFill rotWithShape="1">
          <a:blip r:embed="rId9">
            <a:alphaModFix/>
          </a:blip>
          <a:srcRect t="9391" r="2030" b="12041"/>
          <a:stretch/>
        </p:blipFill>
        <p:spPr>
          <a:xfrm>
            <a:off x="1523244" y="2000760"/>
            <a:ext cx="586597" cy="319378"/>
          </a:xfrm>
          <a:prstGeom prst="rect">
            <a:avLst/>
          </a:prstGeom>
          <a:noFill/>
          <a:ln>
            <a:noFill/>
          </a:ln>
        </p:spPr>
      </p:pic>
      <p:pic>
        <p:nvPicPr>
          <p:cNvPr id="18" name="Google Shape;196;p6" descr="Image result for cta observatory logo">
            <a:extLst>
              <a:ext uri="{FF2B5EF4-FFF2-40B4-BE49-F238E27FC236}">
                <a16:creationId xmlns:a16="http://schemas.microsoft.com/office/drawing/2014/main" id="{2667030F-D659-3D41-BA81-6294E848A3BF}"/>
              </a:ext>
            </a:extLst>
          </p:cNvPr>
          <p:cNvPicPr preferRelativeResize="0"/>
          <p:nvPr/>
        </p:nvPicPr>
        <p:blipFill rotWithShape="1">
          <a:blip r:embed="rId10">
            <a:alphaModFix/>
          </a:blip>
          <a:srcRect/>
          <a:stretch/>
        </p:blipFill>
        <p:spPr>
          <a:xfrm>
            <a:off x="1569763" y="2668843"/>
            <a:ext cx="875050" cy="310628"/>
          </a:xfrm>
          <a:prstGeom prst="rect">
            <a:avLst/>
          </a:prstGeom>
          <a:noFill/>
          <a:ln>
            <a:noFill/>
          </a:ln>
        </p:spPr>
      </p:pic>
      <p:pic>
        <p:nvPicPr>
          <p:cNvPr id="19" name="Google Shape;197;p6">
            <a:extLst>
              <a:ext uri="{FF2B5EF4-FFF2-40B4-BE49-F238E27FC236}">
                <a16:creationId xmlns:a16="http://schemas.microsoft.com/office/drawing/2014/main" id="{7FC26A77-70CC-8945-9D0C-11AFED6704CE}"/>
              </a:ext>
            </a:extLst>
          </p:cNvPr>
          <p:cNvPicPr preferRelativeResize="0"/>
          <p:nvPr/>
        </p:nvPicPr>
        <p:blipFill rotWithShape="1">
          <a:blip r:embed="rId11">
            <a:alphaModFix/>
          </a:blip>
          <a:srcRect/>
          <a:stretch/>
        </p:blipFill>
        <p:spPr>
          <a:xfrm>
            <a:off x="2973112" y="2619299"/>
            <a:ext cx="357798" cy="359833"/>
          </a:xfrm>
          <a:prstGeom prst="rect">
            <a:avLst/>
          </a:prstGeom>
          <a:noFill/>
          <a:ln>
            <a:noFill/>
          </a:ln>
        </p:spPr>
      </p:pic>
      <p:pic>
        <p:nvPicPr>
          <p:cNvPr id="20" name="Google Shape;198;p6">
            <a:extLst>
              <a:ext uri="{FF2B5EF4-FFF2-40B4-BE49-F238E27FC236}">
                <a16:creationId xmlns:a16="http://schemas.microsoft.com/office/drawing/2014/main" id="{9A103104-8563-E040-AC33-41EB7573330C}"/>
              </a:ext>
            </a:extLst>
          </p:cNvPr>
          <p:cNvPicPr preferRelativeResize="0"/>
          <p:nvPr/>
        </p:nvPicPr>
        <p:blipFill rotWithShape="1">
          <a:blip r:embed="rId12">
            <a:alphaModFix/>
          </a:blip>
          <a:srcRect/>
          <a:stretch/>
        </p:blipFill>
        <p:spPr>
          <a:xfrm>
            <a:off x="1951284" y="3252567"/>
            <a:ext cx="407714" cy="307554"/>
          </a:xfrm>
          <a:prstGeom prst="rect">
            <a:avLst/>
          </a:prstGeom>
          <a:noFill/>
          <a:ln>
            <a:noFill/>
          </a:ln>
        </p:spPr>
      </p:pic>
      <p:pic>
        <p:nvPicPr>
          <p:cNvPr id="21" name="Google Shape;199;p6" descr="Image result for gsi gmbh logo">
            <a:extLst>
              <a:ext uri="{FF2B5EF4-FFF2-40B4-BE49-F238E27FC236}">
                <a16:creationId xmlns:a16="http://schemas.microsoft.com/office/drawing/2014/main" id="{EB6939FB-4BB9-4046-9E55-F10C5BB81B48}"/>
              </a:ext>
            </a:extLst>
          </p:cNvPr>
          <p:cNvPicPr preferRelativeResize="0"/>
          <p:nvPr/>
        </p:nvPicPr>
        <p:blipFill rotWithShape="1">
          <a:blip r:embed="rId13">
            <a:alphaModFix/>
          </a:blip>
          <a:srcRect/>
          <a:stretch/>
        </p:blipFill>
        <p:spPr>
          <a:xfrm>
            <a:off x="793385" y="3261442"/>
            <a:ext cx="639396" cy="182896"/>
          </a:xfrm>
          <a:prstGeom prst="rect">
            <a:avLst/>
          </a:prstGeom>
          <a:noFill/>
          <a:ln>
            <a:noFill/>
          </a:ln>
        </p:spPr>
      </p:pic>
      <p:pic>
        <p:nvPicPr>
          <p:cNvPr id="22" name="Google Shape;200;p6" descr="Image result for ifae logo">
            <a:extLst>
              <a:ext uri="{FF2B5EF4-FFF2-40B4-BE49-F238E27FC236}">
                <a16:creationId xmlns:a16="http://schemas.microsoft.com/office/drawing/2014/main" id="{F1E3B58B-980F-124A-8E61-8BD7AC9648B3}"/>
              </a:ext>
            </a:extLst>
          </p:cNvPr>
          <p:cNvPicPr preferRelativeResize="0"/>
          <p:nvPr/>
        </p:nvPicPr>
        <p:blipFill rotWithShape="1">
          <a:blip r:embed="rId14">
            <a:alphaModFix/>
          </a:blip>
          <a:srcRect/>
          <a:stretch/>
        </p:blipFill>
        <p:spPr>
          <a:xfrm>
            <a:off x="3998760" y="1864453"/>
            <a:ext cx="553072" cy="166047"/>
          </a:xfrm>
          <a:prstGeom prst="rect">
            <a:avLst/>
          </a:prstGeom>
          <a:noFill/>
          <a:ln>
            <a:noFill/>
          </a:ln>
        </p:spPr>
      </p:pic>
      <p:pic>
        <p:nvPicPr>
          <p:cNvPr id="23" name="Google Shape;201;p6">
            <a:extLst>
              <a:ext uri="{FF2B5EF4-FFF2-40B4-BE49-F238E27FC236}">
                <a16:creationId xmlns:a16="http://schemas.microsoft.com/office/drawing/2014/main" id="{49ADEF4D-BD05-3144-80A9-859158CB4048}"/>
              </a:ext>
            </a:extLst>
          </p:cNvPr>
          <p:cNvPicPr preferRelativeResize="0"/>
          <p:nvPr/>
        </p:nvPicPr>
        <p:blipFill rotWithShape="1">
          <a:blip r:embed="rId15">
            <a:alphaModFix/>
          </a:blip>
          <a:srcRect/>
          <a:stretch/>
        </p:blipFill>
        <p:spPr>
          <a:xfrm>
            <a:off x="274895" y="3712022"/>
            <a:ext cx="954285" cy="320715"/>
          </a:xfrm>
          <a:prstGeom prst="rect">
            <a:avLst/>
          </a:prstGeom>
          <a:noFill/>
          <a:ln>
            <a:noFill/>
          </a:ln>
        </p:spPr>
      </p:pic>
      <p:pic>
        <p:nvPicPr>
          <p:cNvPr id="24" name="Google Shape;202;p6" descr="&quot;{$webpage.title}&quot;">
            <a:extLst>
              <a:ext uri="{FF2B5EF4-FFF2-40B4-BE49-F238E27FC236}">
                <a16:creationId xmlns:a16="http://schemas.microsoft.com/office/drawing/2014/main" id="{63BEDB59-A6C6-F440-A67D-6C9D660C8E62}"/>
              </a:ext>
            </a:extLst>
          </p:cNvPr>
          <p:cNvPicPr preferRelativeResize="0"/>
          <p:nvPr/>
        </p:nvPicPr>
        <p:blipFill rotWithShape="1">
          <a:blip r:embed="rId16">
            <a:alphaModFix/>
          </a:blip>
          <a:srcRect/>
          <a:stretch/>
        </p:blipFill>
        <p:spPr>
          <a:xfrm>
            <a:off x="671788" y="2453426"/>
            <a:ext cx="427412" cy="334279"/>
          </a:xfrm>
          <a:prstGeom prst="rect">
            <a:avLst/>
          </a:prstGeom>
          <a:noFill/>
          <a:ln>
            <a:noFill/>
          </a:ln>
        </p:spPr>
      </p:pic>
      <p:pic>
        <p:nvPicPr>
          <p:cNvPr id="25" name="Google Shape;203;p6" descr="Image result for mpg germany logo">
            <a:extLst>
              <a:ext uri="{FF2B5EF4-FFF2-40B4-BE49-F238E27FC236}">
                <a16:creationId xmlns:a16="http://schemas.microsoft.com/office/drawing/2014/main" id="{E02847E7-7874-714F-85E2-EF5D0F5B99AE}"/>
              </a:ext>
            </a:extLst>
          </p:cNvPr>
          <p:cNvPicPr preferRelativeResize="0"/>
          <p:nvPr/>
        </p:nvPicPr>
        <p:blipFill rotWithShape="1">
          <a:blip r:embed="rId17">
            <a:alphaModFix/>
          </a:blip>
          <a:srcRect/>
          <a:stretch/>
        </p:blipFill>
        <p:spPr>
          <a:xfrm>
            <a:off x="2747738" y="3315109"/>
            <a:ext cx="493120" cy="363052"/>
          </a:xfrm>
          <a:prstGeom prst="rect">
            <a:avLst/>
          </a:prstGeom>
          <a:noFill/>
          <a:ln>
            <a:noFill/>
          </a:ln>
        </p:spPr>
      </p:pic>
      <p:pic>
        <p:nvPicPr>
          <p:cNvPr id="26" name="Google Shape;204;p6" descr="Image result for ucm madrid logo">
            <a:extLst>
              <a:ext uri="{FF2B5EF4-FFF2-40B4-BE49-F238E27FC236}">
                <a16:creationId xmlns:a16="http://schemas.microsoft.com/office/drawing/2014/main" id="{F6E6D1C1-2B3E-8D4F-BED1-0BE5EF2AF072}"/>
              </a:ext>
            </a:extLst>
          </p:cNvPr>
          <p:cNvPicPr preferRelativeResize="0"/>
          <p:nvPr/>
        </p:nvPicPr>
        <p:blipFill rotWithShape="1">
          <a:blip r:embed="rId18">
            <a:alphaModFix/>
          </a:blip>
          <a:srcRect/>
          <a:stretch/>
        </p:blipFill>
        <p:spPr>
          <a:xfrm>
            <a:off x="3908850" y="2468876"/>
            <a:ext cx="362458" cy="374581"/>
          </a:xfrm>
          <a:prstGeom prst="rect">
            <a:avLst/>
          </a:prstGeom>
          <a:noFill/>
          <a:ln>
            <a:noFill/>
          </a:ln>
        </p:spPr>
      </p:pic>
      <p:pic>
        <p:nvPicPr>
          <p:cNvPr id="27" name="Google Shape;205;p6" descr="Related image">
            <a:extLst>
              <a:ext uri="{FF2B5EF4-FFF2-40B4-BE49-F238E27FC236}">
                <a16:creationId xmlns:a16="http://schemas.microsoft.com/office/drawing/2014/main" id="{21A9B20A-8A62-C24E-8AA9-2BCA8488F46F}"/>
              </a:ext>
            </a:extLst>
          </p:cNvPr>
          <p:cNvPicPr preferRelativeResize="0"/>
          <p:nvPr/>
        </p:nvPicPr>
        <p:blipFill rotWithShape="1">
          <a:blip r:embed="rId19">
            <a:alphaModFix/>
          </a:blip>
          <a:srcRect l="6107" t="10387" r="4925" b="10941"/>
          <a:stretch/>
        </p:blipFill>
        <p:spPr>
          <a:xfrm>
            <a:off x="2873328" y="4072334"/>
            <a:ext cx="542207" cy="434008"/>
          </a:xfrm>
          <a:prstGeom prst="rect">
            <a:avLst/>
          </a:prstGeom>
          <a:noFill/>
          <a:ln>
            <a:noFill/>
          </a:ln>
        </p:spPr>
      </p:pic>
      <p:pic>
        <p:nvPicPr>
          <p:cNvPr id="28" name="Google Shape;206;p6" descr="UniversitÃ¤t Heidelberg">
            <a:extLst>
              <a:ext uri="{FF2B5EF4-FFF2-40B4-BE49-F238E27FC236}">
                <a16:creationId xmlns:a16="http://schemas.microsoft.com/office/drawing/2014/main" id="{F95F69F1-D246-DF45-9B3E-20C119913A25}"/>
              </a:ext>
            </a:extLst>
          </p:cNvPr>
          <p:cNvPicPr preferRelativeResize="0"/>
          <p:nvPr/>
        </p:nvPicPr>
        <p:blipFill rotWithShape="1">
          <a:blip r:embed="rId20">
            <a:alphaModFix/>
          </a:blip>
          <a:srcRect/>
          <a:stretch/>
        </p:blipFill>
        <p:spPr>
          <a:xfrm>
            <a:off x="3663644" y="3279739"/>
            <a:ext cx="633056" cy="300569"/>
          </a:xfrm>
          <a:prstGeom prst="rect">
            <a:avLst/>
          </a:prstGeom>
          <a:noFill/>
          <a:ln>
            <a:noFill/>
          </a:ln>
        </p:spPr>
      </p:pic>
      <p:pic>
        <p:nvPicPr>
          <p:cNvPr id="29" name="Google Shape;207;p6" descr="Image result for ego logo gravitational">
            <a:extLst>
              <a:ext uri="{FF2B5EF4-FFF2-40B4-BE49-F238E27FC236}">
                <a16:creationId xmlns:a16="http://schemas.microsoft.com/office/drawing/2014/main" id="{33D5BCA9-CC22-3F4C-8CB9-086DDD52FC9B}"/>
              </a:ext>
            </a:extLst>
          </p:cNvPr>
          <p:cNvPicPr preferRelativeResize="0"/>
          <p:nvPr/>
        </p:nvPicPr>
        <p:blipFill rotWithShape="1">
          <a:blip r:embed="rId21">
            <a:alphaModFix/>
          </a:blip>
          <a:srcRect r="20717" b="-5619"/>
          <a:stretch/>
        </p:blipFill>
        <p:spPr>
          <a:xfrm>
            <a:off x="770738" y="4349936"/>
            <a:ext cx="753292" cy="162951"/>
          </a:xfrm>
          <a:prstGeom prst="rect">
            <a:avLst/>
          </a:prstGeom>
          <a:noFill/>
          <a:ln>
            <a:noFill/>
          </a:ln>
        </p:spPr>
      </p:pic>
      <p:pic>
        <p:nvPicPr>
          <p:cNvPr id="30" name="Google Shape;208;p6" descr="Image result for inta logo spain">
            <a:extLst>
              <a:ext uri="{FF2B5EF4-FFF2-40B4-BE49-F238E27FC236}">
                <a16:creationId xmlns:a16="http://schemas.microsoft.com/office/drawing/2014/main" id="{AAA21D39-89B8-0349-B07A-28B9C27CFE38}"/>
              </a:ext>
            </a:extLst>
          </p:cNvPr>
          <p:cNvPicPr preferRelativeResize="0"/>
          <p:nvPr/>
        </p:nvPicPr>
        <p:blipFill rotWithShape="1">
          <a:blip r:embed="rId22">
            <a:alphaModFix/>
          </a:blip>
          <a:srcRect/>
          <a:stretch/>
        </p:blipFill>
        <p:spPr>
          <a:xfrm>
            <a:off x="1890509" y="3886483"/>
            <a:ext cx="427944" cy="387378"/>
          </a:xfrm>
          <a:prstGeom prst="rect">
            <a:avLst/>
          </a:prstGeom>
          <a:noFill/>
          <a:ln>
            <a:noFill/>
          </a:ln>
        </p:spPr>
      </p:pic>
      <p:pic>
        <p:nvPicPr>
          <p:cNvPr id="31" name="Google Shape;209;p6" descr="Image result for unitov rome logo">
            <a:extLst>
              <a:ext uri="{FF2B5EF4-FFF2-40B4-BE49-F238E27FC236}">
                <a16:creationId xmlns:a16="http://schemas.microsoft.com/office/drawing/2014/main" id="{6D92C0A0-EB78-9E44-8C0B-FD6933DCEAA8}"/>
              </a:ext>
            </a:extLst>
          </p:cNvPr>
          <p:cNvPicPr preferRelativeResize="0"/>
          <p:nvPr/>
        </p:nvPicPr>
        <p:blipFill rotWithShape="1">
          <a:blip r:embed="rId23">
            <a:alphaModFix/>
          </a:blip>
          <a:srcRect/>
          <a:stretch/>
        </p:blipFill>
        <p:spPr>
          <a:xfrm>
            <a:off x="513383" y="4877118"/>
            <a:ext cx="402664" cy="364494"/>
          </a:xfrm>
          <a:prstGeom prst="rect">
            <a:avLst/>
          </a:prstGeom>
          <a:noFill/>
          <a:ln>
            <a:noFill/>
          </a:ln>
        </p:spPr>
      </p:pic>
      <p:pic>
        <p:nvPicPr>
          <p:cNvPr id="32" name="Google Shape;210;p6" descr="HITS gGmbH">
            <a:extLst>
              <a:ext uri="{FF2B5EF4-FFF2-40B4-BE49-F238E27FC236}">
                <a16:creationId xmlns:a16="http://schemas.microsoft.com/office/drawing/2014/main" id="{FC0A62FA-11C3-D040-BA79-C5D44DC85546}"/>
              </a:ext>
            </a:extLst>
          </p:cNvPr>
          <p:cNvPicPr preferRelativeResize="0"/>
          <p:nvPr/>
        </p:nvPicPr>
        <p:blipFill rotWithShape="1">
          <a:blip r:embed="rId24">
            <a:alphaModFix/>
          </a:blip>
          <a:srcRect t="17108" b="19661"/>
          <a:stretch/>
        </p:blipFill>
        <p:spPr>
          <a:xfrm>
            <a:off x="3627348" y="4503031"/>
            <a:ext cx="925463" cy="251678"/>
          </a:xfrm>
          <a:prstGeom prst="rect">
            <a:avLst/>
          </a:prstGeom>
          <a:noFill/>
          <a:ln>
            <a:noFill/>
          </a:ln>
        </p:spPr>
      </p:pic>
      <p:pic>
        <p:nvPicPr>
          <p:cNvPr id="33" name="Google Shape;211;p6" descr="Image result for desy logo">
            <a:extLst>
              <a:ext uri="{FF2B5EF4-FFF2-40B4-BE49-F238E27FC236}">
                <a16:creationId xmlns:a16="http://schemas.microsoft.com/office/drawing/2014/main" id="{317C0DD8-4EFE-0343-9035-00372BBFEF2B}"/>
              </a:ext>
            </a:extLst>
          </p:cNvPr>
          <p:cNvPicPr preferRelativeResize="0"/>
          <p:nvPr/>
        </p:nvPicPr>
        <p:blipFill rotWithShape="1">
          <a:blip r:embed="rId25">
            <a:alphaModFix/>
          </a:blip>
          <a:srcRect/>
          <a:stretch/>
        </p:blipFill>
        <p:spPr>
          <a:xfrm>
            <a:off x="3884644" y="3849471"/>
            <a:ext cx="386664" cy="350010"/>
          </a:xfrm>
          <a:prstGeom prst="rect">
            <a:avLst/>
          </a:prstGeom>
          <a:noFill/>
          <a:ln>
            <a:noFill/>
          </a:ln>
        </p:spPr>
      </p:pic>
      <p:pic>
        <p:nvPicPr>
          <p:cNvPr id="34" name="Google Shape;212;p6" descr="Image result for rug groningen logo">
            <a:extLst>
              <a:ext uri="{FF2B5EF4-FFF2-40B4-BE49-F238E27FC236}">
                <a16:creationId xmlns:a16="http://schemas.microsoft.com/office/drawing/2014/main" id="{96AE3393-D929-164C-A1AD-03B74D761EC7}"/>
              </a:ext>
            </a:extLst>
          </p:cNvPr>
          <p:cNvPicPr preferRelativeResize="0"/>
          <p:nvPr/>
        </p:nvPicPr>
        <p:blipFill rotWithShape="1">
          <a:blip r:embed="rId26">
            <a:alphaModFix/>
          </a:blip>
          <a:srcRect/>
          <a:stretch/>
        </p:blipFill>
        <p:spPr>
          <a:xfrm>
            <a:off x="2809946" y="5082419"/>
            <a:ext cx="489599" cy="298816"/>
          </a:xfrm>
          <a:prstGeom prst="rect">
            <a:avLst/>
          </a:prstGeom>
          <a:noFill/>
          <a:ln>
            <a:noFill/>
          </a:ln>
        </p:spPr>
      </p:pic>
      <p:pic>
        <p:nvPicPr>
          <p:cNvPr id="35" name="Google Shape;213;p6" descr="Image result for surfsara logo">
            <a:extLst>
              <a:ext uri="{FF2B5EF4-FFF2-40B4-BE49-F238E27FC236}">
                <a16:creationId xmlns:a16="http://schemas.microsoft.com/office/drawing/2014/main" id="{7B5606C4-4577-AC40-A280-56481E535A04}"/>
              </a:ext>
            </a:extLst>
          </p:cNvPr>
          <p:cNvPicPr preferRelativeResize="0"/>
          <p:nvPr/>
        </p:nvPicPr>
        <p:blipFill rotWithShape="1">
          <a:blip r:embed="rId27">
            <a:alphaModFix/>
          </a:blip>
          <a:srcRect/>
          <a:stretch/>
        </p:blipFill>
        <p:spPr>
          <a:xfrm>
            <a:off x="2197879" y="5767620"/>
            <a:ext cx="713936" cy="241270"/>
          </a:xfrm>
          <a:prstGeom prst="rect">
            <a:avLst/>
          </a:prstGeom>
          <a:noFill/>
          <a:ln>
            <a:noFill/>
          </a:ln>
        </p:spPr>
      </p:pic>
      <p:pic>
        <p:nvPicPr>
          <p:cNvPr id="36" name="Google Shape;214;p6">
            <a:extLst>
              <a:ext uri="{FF2B5EF4-FFF2-40B4-BE49-F238E27FC236}">
                <a16:creationId xmlns:a16="http://schemas.microsoft.com/office/drawing/2014/main" id="{D3111690-410B-DB43-923F-5A3F985256F8}"/>
              </a:ext>
            </a:extLst>
          </p:cNvPr>
          <p:cNvPicPr preferRelativeResize="0"/>
          <p:nvPr/>
        </p:nvPicPr>
        <p:blipFill rotWithShape="1">
          <a:blip r:embed="rId28">
            <a:alphaModFix/>
          </a:blip>
          <a:srcRect/>
          <a:stretch/>
        </p:blipFill>
        <p:spPr>
          <a:xfrm>
            <a:off x="2007614" y="4739505"/>
            <a:ext cx="414703" cy="375391"/>
          </a:xfrm>
          <a:prstGeom prst="rect">
            <a:avLst/>
          </a:prstGeom>
          <a:noFill/>
          <a:ln>
            <a:noFill/>
          </a:ln>
        </p:spPr>
      </p:pic>
      <p:pic>
        <p:nvPicPr>
          <p:cNvPr id="37" name="Google Shape;215;p6" descr="Image result for trust it services logo">
            <a:extLst>
              <a:ext uri="{FF2B5EF4-FFF2-40B4-BE49-F238E27FC236}">
                <a16:creationId xmlns:a16="http://schemas.microsoft.com/office/drawing/2014/main" id="{2480E644-EE28-154D-B771-E56FF8ED588F}"/>
              </a:ext>
            </a:extLst>
          </p:cNvPr>
          <p:cNvPicPr preferRelativeResize="0"/>
          <p:nvPr/>
        </p:nvPicPr>
        <p:blipFill rotWithShape="1">
          <a:blip r:embed="rId29">
            <a:alphaModFix/>
          </a:blip>
          <a:srcRect/>
          <a:stretch/>
        </p:blipFill>
        <p:spPr>
          <a:xfrm>
            <a:off x="3379889" y="5695239"/>
            <a:ext cx="910770" cy="231930"/>
          </a:xfrm>
          <a:prstGeom prst="rect">
            <a:avLst/>
          </a:prstGeom>
          <a:noFill/>
          <a:ln>
            <a:noFill/>
          </a:ln>
        </p:spPr>
      </p:pic>
      <p:pic>
        <p:nvPicPr>
          <p:cNvPr id="38" name="Google Shape;216;p6" descr="Royal Observatory of Belgium">
            <a:extLst>
              <a:ext uri="{FF2B5EF4-FFF2-40B4-BE49-F238E27FC236}">
                <a16:creationId xmlns:a16="http://schemas.microsoft.com/office/drawing/2014/main" id="{A86F75C5-964C-C246-9090-5E47CD8AEA8A}"/>
              </a:ext>
            </a:extLst>
          </p:cNvPr>
          <p:cNvPicPr preferRelativeResize="0"/>
          <p:nvPr/>
        </p:nvPicPr>
        <p:blipFill rotWithShape="1">
          <a:blip r:embed="rId30">
            <a:alphaModFix/>
          </a:blip>
          <a:srcRect/>
          <a:stretch/>
        </p:blipFill>
        <p:spPr>
          <a:xfrm>
            <a:off x="727725" y="5730459"/>
            <a:ext cx="1008876" cy="175623"/>
          </a:xfrm>
          <a:prstGeom prst="rect">
            <a:avLst/>
          </a:prstGeom>
          <a:noFill/>
          <a:ln>
            <a:noFill/>
          </a:ln>
        </p:spPr>
      </p:pic>
      <p:pic>
        <p:nvPicPr>
          <p:cNvPr id="39" name="Google Shape;217;p6" descr="Image result for infn logo">
            <a:extLst>
              <a:ext uri="{FF2B5EF4-FFF2-40B4-BE49-F238E27FC236}">
                <a16:creationId xmlns:a16="http://schemas.microsoft.com/office/drawing/2014/main" id="{9A71DDB8-8EC6-D14A-86D6-A357C71F7A8E}"/>
              </a:ext>
            </a:extLst>
          </p:cNvPr>
          <p:cNvPicPr preferRelativeResize="0"/>
          <p:nvPr/>
        </p:nvPicPr>
        <p:blipFill rotWithShape="1">
          <a:blip r:embed="rId31">
            <a:alphaModFix/>
          </a:blip>
          <a:srcRect/>
          <a:stretch/>
        </p:blipFill>
        <p:spPr>
          <a:xfrm>
            <a:off x="2525386" y="1990760"/>
            <a:ext cx="427127" cy="383269"/>
          </a:xfrm>
          <a:prstGeom prst="rect">
            <a:avLst/>
          </a:prstGeom>
          <a:noFill/>
          <a:ln>
            <a:noFill/>
          </a:ln>
        </p:spPr>
      </p:pic>
      <p:pic>
        <p:nvPicPr>
          <p:cNvPr id="40" name="Google Shape;218;p6" descr="Image result for csic logo">
            <a:extLst>
              <a:ext uri="{FF2B5EF4-FFF2-40B4-BE49-F238E27FC236}">
                <a16:creationId xmlns:a16="http://schemas.microsoft.com/office/drawing/2014/main" id="{D01DCD17-2615-5C49-8360-1F5B33DF3154}"/>
              </a:ext>
            </a:extLst>
          </p:cNvPr>
          <p:cNvPicPr preferRelativeResize="0"/>
          <p:nvPr/>
        </p:nvPicPr>
        <p:blipFill rotWithShape="1">
          <a:blip r:embed="rId32">
            <a:alphaModFix/>
          </a:blip>
          <a:srcRect l="3844" t="7006" r="9143" b="8317"/>
          <a:stretch/>
        </p:blipFill>
        <p:spPr>
          <a:xfrm>
            <a:off x="1442967" y="5259755"/>
            <a:ext cx="802413" cy="219481"/>
          </a:xfrm>
          <a:prstGeom prst="rect">
            <a:avLst/>
          </a:prstGeom>
          <a:noFill/>
          <a:ln>
            <a:noFill/>
          </a:ln>
        </p:spPr>
      </p:pic>
      <p:sp>
        <p:nvSpPr>
          <p:cNvPr id="41" name="Espace réservé du pied de page 2">
            <a:extLst>
              <a:ext uri="{FF2B5EF4-FFF2-40B4-BE49-F238E27FC236}">
                <a16:creationId xmlns:a16="http://schemas.microsoft.com/office/drawing/2014/main" id="{A2328F46-0590-9540-9580-AB59B91ABA21}"/>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3" name="Rectangle 2">
            <a:extLst>
              <a:ext uri="{FF2B5EF4-FFF2-40B4-BE49-F238E27FC236}">
                <a16:creationId xmlns:a16="http://schemas.microsoft.com/office/drawing/2014/main" id="{EB020024-698F-BA44-A41C-8B0659153B12}"/>
              </a:ext>
            </a:extLst>
          </p:cNvPr>
          <p:cNvSpPr/>
          <p:nvPr/>
        </p:nvSpPr>
        <p:spPr>
          <a:xfrm>
            <a:off x="1523244" y="1990760"/>
            <a:ext cx="594996" cy="329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Google Shape;336;p31">
            <a:extLst>
              <a:ext uri="{FF2B5EF4-FFF2-40B4-BE49-F238E27FC236}">
                <a16:creationId xmlns:a16="http://schemas.microsoft.com/office/drawing/2014/main" id="{609707A8-3424-B346-B007-1798E89D21CA}"/>
              </a:ext>
            </a:extLst>
          </p:cNvPr>
          <p:cNvPicPr preferRelativeResize="0"/>
          <p:nvPr/>
        </p:nvPicPr>
        <p:blipFill>
          <a:blip r:embed="rId33">
            <a:alphaModFix/>
          </a:blip>
          <a:stretch>
            <a:fillRect/>
          </a:stretch>
        </p:blipFill>
        <p:spPr>
          <a:xfrm>
            <a:off x="1533497" y="2059030"/>
            <a:ext cx="616479" cy="192837"/>
          </a:xfrm>
          <a:prstGeom prst="rect">
            <a:avLst/>
          </a:prstGeom>
          <a:noFill/>
          <a:ln>
            <a:noFill/>
          </a:ln>
        </p:spPr>
      </p:pic>
      <p:sp>
        <p:nvSpPr>
          <p:cNvPr id="43" name="Espace réservé de la date 1">
            <a:extLst>
              <a:ext uri="{FF2B5EF4-FFF2-40B4-BE49-F238E27FC236}">
                <a16:creationId xmlns:a16="http://schemas.microsoft.com/office/drawing/2014/main" id="{49048DD1-F178-9547-B593-6D43703EEA7D}"/>
              </a:ext>
            </a:extLst>
          </p:cNvPr>
          <p:cNvSpPr>
            <a:spLocks noGrp="1"/>
          </p:cNvSpPr>
          <p:nvPr>
            <p:ph type="dt" sz="half" idx="10"/>
          </p:nvPr>
        </p:nvSpPr>
        <p:spPr>
          <a:xfrm>
            <a:off x="10785287" y="6392392"/>
            <a:ext cx="1127053" cy="337898"/>
          </a:xfrm>
        </p:spPr>
        <p:txBody>
          <a:bodyPr/>
          <a:lstStyle/>
          <a:p>
            <a:r>
              <a:rPr lang="it-IT" dirty="0"/>
              <a:t>08/05/2023</a:t>
            </a:r>
          </a:p>
        </p:txBody>
      </p:sp>
    </p:spTree>
    <p:extLst>
      <p:ext uri="{BB962C8B-B14F-4D97-AF65-F5344CB8AC3E}">
        <p14:creationId xmlns:p14="http://schemas.microsoft.com/office/powerpoint/2010/main" val="312702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761C5E8-98DA-264F-BD82-4A5A9D1D4E21}"/>
              </a:ext>
            </a:extLst>
          </p:cNvPr>
          <p:cNvSpPr>
            <a:spLocks noGrp="1"/>
          </p:cNvSpPr>
          <p:nvPr>
            <p:ph type="sldNum" sz="quarter" idx="12"/>
          </p:nvPr>
        </p:nvSpPr>
        <p:spPr/>
        <p:txBody>
          <a:bodyPr/>
          <a:lstStyle/>
          <a:p>
            <a:fld id="{345175DA-277F-B548-B500-1BF71FE23091}" type="slidenum">
              <a:rPr lang="it-IT" smtClean="0"/>
              <a:pPr/>
              <a:t>8</a:t>
            </a:fld>
            <a:endParaRPr lang="it-IT"/>
          </a:p>
        </p:txBody>
      </p:sp>
      <p:sp>
        <p:nvSpPr>
          <p:cNvPr id="6" name="Espace réservé du pied de page 2">
            <a:extLst>
              <a:ext uri="{FF2B5EF4-FFF2-40B4-BE49-F238E27FC236}">
                <a16:creationId xmlns:a16="http://schemas.microsoft.com/office/drawing/2014/main" id="{A2C61409-FC42-7508-FE2E-4D564B8F2149}"/>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9" name="Espace réservé de la date 1">
            <a:extLst>
              <a:ext uri="{FF2B5EF4-FFF2-40B4-BE49-F238E27FC236}">
                <a16:creationId xmlns:a16="http://schemas.microsoft.com/office/drawing/2014/main" id="{844B09EB-1EB0-0240-8BBC-AD2A4057767E}"/>
              </a:ext>
            </a:extLst>
          </p:cNvPr>
          <p:cNvSpPr>
            <a:spLocks noGrp="1"/>
          </p:cNvSpPr>
          <p:nvPr>
            <p:ph type="dt" sz="half" idx="10"/>
          </p:nvPr>
        </p:nvSpPr>
        <p:spPr>
          <a:xfrm>
            <a:off x="10785287" y="6392392"/>
            <a:ext cx="1127053" cy="337898"/>
          </a:xfrm>
        </p:spPr>
        <p:txBody>
          <a:bodyPr/>
          <a:lstStyle/>
          <a:p>
            <a:r>
              <a:rPr lang="it-IT" dirty="0"/>
              <a:t>08/05/2023</a:t>
            </a:r>
          </a:p>
        </p:txBody>
      </p:sp>
      <p:grpSp>
        <p:nvGrpSpPr>
          <p:cNvPr id="11" name="Groupe 10">
            <a:extLst>
              <a:ext uri="{FF2B5EF4-FFF2-40B4-BE49-F238E27FC236}">
                <a16:creationId xmlns:a16="http://schemas.microsoft.com/office/drawing/2014/main" id="{EDDFF5E5-0A41-B84C-96E9-8D4D676F71E6}"/>
              </a:ext>
            </a:extLst>
          </p:cNvPr>
          <p:cNvGrpSpPr/>
          <p:nvPr/>
        </p:nvGrpSpPr>
        <p:grpSpPr>
          <a:xfrm>
            <a:off x="993913" y="1354694"/>
            <a:ext cx="9791374" cy="4332388"/>
            <a:chOff x="2154028" y="885655"/>
            <a:chExt cx="8631259" cy="3655822"/>
          </a:xfrm>
        </p:grpSpPr>
        <p:pic>
          <p:nvPicPr>
            <p:cNvPr id="5" name="Immagine 4">
              <a:extLst>
                <a:ext uri="{FF2B5EF4-FFF2-40B4-BE49-F238E27FC236}">
                  <a16:creationId xmlns:a16="http://schemas.microsoft.com/office/drawing/2014/main" id="{B47324C3-3C80-9644-A24F-C07454F9C6B6}"/>
                </a:ext>
              </a:extLst>
            </p:cNvPr>
            <p:cNvPicPr>
              <a:picLocks noChangeAspect="1"/>
            </p:cNvPicPr>
            <p:nvPr/>
          </p:nvPicPr>
          <p:blipFill>
            <a:blip r:embed="rId2"/>
            <a:stretch>
              <a:fillRect/>
            </a:stretch>
          </p:blipFill>
          <p:spPr>
            <a:xfrm>
              <a:off x="2154028" y="885655"/>
              <a:ext cx="8631259" cy="3655822"/>
            </a:xfrm>
            <a:prstGeom prst="rect">
              <a:avLst/>
            </a:prstGeom>
          </p:spPr>
        </p:pic>
        <p:sp>
          <p:nvSpPr>
            <p:cNvPr id="10" name="Rectangle 9">
              <a:extLst>
                <a:ext uri="{FF2B5EF4-FFF2-40B4-BE49-F238E27FC236}">
                  <a16:creationId xmlns:a16="http://schemas.microsoft.com/office/drawing/2014/main" id="{2FB3A563-7D50-EB43-9FE3-1BCDF3F7E9FD}"/>
                </a:ext>
              </a:extLst>
            </p:cNvPr>
            <p:cNvSpPr/>
            <p:nvPr/>
          </p:nvSpPr>
          <p:spPr>
            <a:xfrm>
              <a:off x="6202016" y="1759226"/>
              <a:ext cx="606287" cy="19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D59F51-10D3-804A-908E-CC367FAB06BE}"/>
                </a:ext>
              </a:extLst>
            </p:cNvPr>
            <p:cNvSpPr txBox="1"/>
            <p:nvPr/>
          </p:nvSpPr>
          <p:spPr>
            <a:xfrm>
              <a:off x="6171584" y="1681010"/>
              <a:ext cx="507511" cy="261610"/>
            </a:xfrm>
            <a:prstGeom prst="rect">
              <a:avLst/>
            </a:prstGeom>
            <a:noFill/>
          </p:spPr>
          <p:txBody>
            <a:bodyPr wrap="square" rtlCol="0">
              <a:spAutoFit/>
            </a:bodyPr>
            <a:lstStyle/>
            <a:p>
              <a:r>
                <a:rPr lang="fr-FR" sz="1050" b="1" dirty="0">
                  <a:solidFill>
                    <a:srgbClr val="FFC000"/>
                  </a:solidFill>
                </a:rPr>
                <a:t>ESAP</a:t>
              </a:r>
            </a:p>
          </p:txBody>
        </p:sp>
      </p:grpSp>
      <p:sp>
        <p:nvSpPr>
          <p:cNvPr id="12" name="Rectangle 11">
            <a:extLst>
              <a:ext uri="{FF2B5EF4-FFF2-40B4-BE49-F238E27FC236}">
                <a16:creationId xmlns:a16="http://schemas.microsoft.com/office/drawing/2014/main" id="{158B079F-FA93-FA4F-B284-67CCC0DE74CA}"/>
              </a:ext>
            </a:extLst>
          </p:cNvPr>
          <p:cNvSpPr/>
          <p:nvPr/>
        </p:nvSpPr>
        <p:spPr>
          <a:xfrm>
            <a:off x="10509603" y="5102306"/>
            <a:ext cx="1457300" cy="1169551"/>
          </a:xfrm>
          <a:prstGeom prst="rect">
            <a:avLst/>
          </a:prstGeom>
        </p:spPr>
        <p:txBody>
          <a:bodyPr wrap="square">
            <a:spAutoFit/>
          </a:bodyPr>
          <a:lstStyle/>
          <a:p>
            <a:pPr lvl="0"/>
            <a:r>
              <a:rPr lang="en-GB" sz="1000" b="1" dirty="0">
                <a:latin typeface="Calibri" charset="0"/>
                <a:ea typeface="Calibri" charset="0"/>
                <a:cs typeface="Calibri" charset="0"/>
              </a:rPr>
              <a:t>Data Lake</a:t>
            </a:r>
            <a:r>
              <a:rPr lang="en-GB" sz="1000" dirty="0">
                <a:latin typeface="Calibri" charset="0"/>
                <a:ea typeface="Calibri" charset="0"/>
                <a:cs typeface="Calibri" charset="0"/>
              </a:rPr>
              <a:t>:</a:t>
            </a:r>
          </a:p>
          <a:p>
            <a:pPr lvl="0"/>
            <a:r>
              <a:rPr lang="en-GB" sz="1000" dirty="0">
                <a:latin typeface="Calibri" charset="0"/>
                <a:ea typeface="Calibri" charset="0"/>
                <a:cs typeface="Calibri" charset="0"/>
              </a:rPr>
              <a:t>Build a scalable, federated, data infrastructure as the basis of open science for the ESFRI projects within ESCAPE.   </a:t>
            </a:r>
          </a:p>
        </p:txBody>
      </p:sp>
      <p:cxnSp>
        <p:nvCxnSpPr>
          <p:cNvPr id="13" name="Connecteur droit 12">
            <a:extLst>
              <a:ext uri="{FF2B5EF4-FFF2-40B4-BE49-F238E27FC236}">
                <a16:creationId xmlns:a16="http://schemas.microsoft.com/office/drawing/2014/main" id="{7F064C27-0CE6-1B46-85A5-1B4317604C53}"/>
              </a:ext>
            </a:extLst>
          </p:cNvPr>
          <p:cNvCxnSpPr>
            <a:cxnSpLocks/>
          </p:cNvCxnSpPr>
          <p:nvPr/>
        </p:nvCxnSpPr>
        <p:spPr>
          <a:xfrm>
            <a:off x="10112829" y="5508178"/>
            <a:ext cx="396774" cy="22939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E0C3014-D406-BF41-8D19-4BDA375146CA}"/>
              </a:ext>
            </a:extLst>
          </p:cNvPr>
          <p:cNvSpPr/>
          <p:nvPr/>
        </p:nvSpPr>
        <p:spPr>
          <a:xfrm>
            <a:off x="9110101" y="1129169"/>
            <a:ext cx="2183757" cy="707886"/>
          </a:xfrm>
          <a:prstGeom prst="rect">
            <a:avLst/>
          </a:prstGeom>
        </p:spPr>
        <p:txBody>
          <a:bodyPr wrap="square">
            <a:spAutoFit/>
          </a:bodyPr>
          <a:lstStyle/>
          <a:p>
            <a:pPr lvl="0"/>
            <a:r>
              <a:rPr lang="en-GB" sz="1000" b="1" dirty="0">
                <a:latin typeface="Calibri" charset="0"/>
                <a:ea typeface="Calibri" charset="0"/>
                <a:cs typeface="Calibri" charset="0"/>
              </a:rPr>
              <a:t>Citizen Science</a:t>
            </a:r>
            <a:r>
              <a:rPr lang="en-GB" sz="1000" dirty="0">
                <a:latin typeface="Calibri" charset="0"/>
                <a:ea typeface="Calibri" charset="0"/>
                <a:cs typeface="Calibri" charset="0"/>
              </a:rPr>
              <a:t>:</a:t>
            </a:r>
          </a:p>
          <a:p>
            <a:pPr lvl="0"/>
            <a:r>
              <a:rPr lang="en-GB" sz="1000" dirty="0">
                <a:latin typeface="Calibri" charset="0"/>
                <a:ea typeface="Calibri" charset="0"/>
                <a:cs typeface="Calibri" charset="0"/>
              </a:rPr>
              <a:t>Open gateway for citizen science on ESCAPE data archives and ESFRI community</a:t>
            </a:r>
          </a:p>
        </p:txBody>
      </p:sp>
      <p:cxnSp>
        <p:nvCxnSpPr>
          <p:cNvPr id="15" name="Connecteur droit 14">
            <a:extLst>
              <a:ext uri="{FF2B5EF4-FFF2-40B4-BE49-F238E27FC236}">
                <a16:creationId xmlns:a16="http://schemas.microsoft.com/office/drawing/2014/main" id="{1D09B840-ABF0-2B45-BA6D-0CDA5AADDE21}"/>
              </a:ext>
            </a:extLst>
          </p:cNvPr>
          <p:cNvCxnSpPr>
            <a:cxnSpLocks/>
          </p:cNvCxnSpPr>
          <p:nvPr/>
        </p:nvCxnSpPr>
        <p:spPr>
          <a:xfrm flipV="1">
            <a:off x="9546771" y="1837056"/>
            <a:ext cx="381346" cy="24249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971758D-D869-F94D-9554-36B38A2DB9A3}"/>
              </a:ext>
            </a:extLst>
          </p:cNvPr>
          <p:cNvSpPr/>
          <p:nvPr/>
        </p:nvSpPr>
        <p:spPr>
          <a:xfrm>
            <a:off x="1708112" y="1112199"/>
            <a:ext cx="2274208" cy="861774"/>
          </a:xfrm>
          <a:prstGeom prst="rect">
            <a:avLst/>
          </a:prstGeom>
        </p:spPr>
        <p:txBody>
          <a:bodyPr wrap="square">
            <a:spAutoFit/>
          </a:bodyPr>
          <a:lstStyle/>
          <a:p>
            <a:pPr lvl="0"/>
            <a:r>
              <a:rPr lang="en-GB" sz="1000" b="1" dirty="0">
                <a:latin typeface="Calibri" charset="0"/>
                <a:ea typeface="Calibri" charset="0"/>
                <a:cs typeface="Calibri" charset="0"/>
              </a:rPr>
              <a:t>Virtual Observatory</a:t>
            </a:r>
            <a:r>
              <a:rPr lang="en-GB" sz="1000" dirty="0">
                <a:latin typeface="Calibri" charset="0"/>
                <a:ea typeface="Calibri" charset="0"/>
                <a:cs typeface="Calibri" charset="0"/>
              </a:rPr>
              <a:t>:</a:t>
            </a:r>
          </a:p>
          <a:p>
            <a:pPr lvl="0"/>
            <a:r>
              <a:rPr lang="en-GB" sz="1000" dirty="0">
                <a:latin typeface="Calibri" charset="0"/>
                <a:ea typeface="Calibri" charset="0"/>
                <a:cs typeface="Calibri" charset="0"/>
              </a:rPr>
              <a:t>Extend the VO </a:t>
            </a:r>
            <a:r>
              <a:rPr lang="en-GB" sz="1000" i="1" dirty="0">
                <a:latin typeface="Calibri" charset="0"/>
                <a:ea typeface="Calibri" charset="0"/>
                <a:cs typeface="Calibri" charset="0"/>
              </a:rPr>
              <a:t>FAIR </a:t>
            </a:r>
            <a:r>
              <a:rPr lang="en-GB" sz="1000" dirty="0">
                <a:latin typeface="Calibri" charset="0"/>
                <a:ea typeface="Calibri" charset="0"/>
                <a:cs typeface="Calibri" charset="0"/>
              </a:rPr>
              <a:t>standards, methods and to a broader scientific context;    prepare the VO to interface the large data volumes of next facilities.</a:t>
            </a:r>
          </a:p>
        </p:txBody>
      </p:sp>
      <p:cxnSp>
        <p:nvCxnSpPr>
          <p:cNvPr id="17" name="Connecteur droit 16">
            <a:extLst>
              <a:ext uri="{FF2B5EF4-FFF2-40B4-BE49-F238E27FC236}">
                <a16:creationId xmlns:a16="http://schemas.microsoft.com/office/drawing/2014/main" id="{D100087B-DFB5-354D-9EBE-09694C95033A}"/>
              </a:ext>
            </a:extLst>
          </p:cNvPr>
          <p:cNvCxnSpPr>
            <a:cxnSpLocks/>
          </p:cNvCxnSpPr>
          <p:nvPr/>
        </p:nvCxnSpPr>
        <p:spPr>
          <a:xfrm flipH="1" flipV="1">
            <a:off x="3807378" y="1690278"/>
            <a:ext cx="174299" cy="38927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280A0FD-6B39-9B4D-85AE-EFD18DD6DC9D}"/>
              </a:ext>
            </a:extLst>
          </p:cNvPr>
          <p:cNvSpPr/>
          <p:nvPr/>
        </p:nvSpPr>
        <p:spPr>
          <a:xfrm>
            <a:off x="301768" y="5737573"/>
            <a:ext cx="2664088" cy="553998"/>
          </a:xfrm>
          <a:prstGeom prst="rect">
            <a:avLst/>
          </a:prstGeom>
        </p:spPr>
        <p:txBody>
          <a:bodyPr wrap="square">
            <a:spAutoFit/>
          </a:bodyPr>
          <a:lstStyle/>
          <a:p>
            <a:pPr lvl="0"/>
            <a:r>
              <a:rPr lang="en-GB" sz="1000" b="1" dirty="0">
                <a:latin typeface="Calibri" charset="0"/>
                <a:ea typeface="Calibri" charset="0"/>
                <a:cs typeface="Calibri" charset="0"/>
              </a:rPr>
              <a:t>Software Repository</a:t>
            </a:r>
            <a:r>
              <a:rPr lang="en-GB" sz="1000" dirty="0">
                <a:latin typeface="Calibri" charset="0"/>
                <a:ea typeface="Calibri" charset="0"/>
                <a:cs typeface="Calibri" charset="0"/>
              </a:rPr>
              <a:t>:</a:t>
            </a:r>
          </a:p>
          <a:p>
            <a:pPr lvl="0"/>
            <a:r>
              <a:rPr lang="en-GB" sz="1000" dirty="0">
                <a:latin typeface="Calibri" charset="0"/>
                <a:ea typeface="Calibri" charset="0"/>
                <a:cs typeface="Calibri" charset="0"/>
              </a:rPr>
              <a:t>Repository of "scientific software" as a major component of the “data” to be curated in EOSC.  </a:t>
            </a:r>
          </a:p>
        </p:txBody>
      </p:sp>
      <p:cxnSp>
        <p:nvCxnSpPr>
          <p:cNvPr id="20" name="Connecteur droit 19">
            <a:extLst>
              <a:ext uri="{FF2B5EF4-FFF2-40B4-BE49-F238E27FC236}">
                <a16:creationId xmlns:a16="http://schemas.microsoft.com/office/drawing/2014/main" id="{51C47F89-353F-294A-B7EE-F4078093C783}"/>
              </a:ext>
            </a:extLst>
          </p:cNvPr>
          <p:cNvCxnSpPr>
            <a:cxnSpLocks/>
          </p:cNvCxnSpPr>
          <p:nvPr/>
        </p:nvCxnSpPr>
        <p:spPr>
          <a:xfrm flipH="1">
            <a:off x="1575048" y="5528893"/>
            <a:ext cx="266127" cy="24253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B48E812-2B69-584C-BD08-D70DE8328FC6}"/>
              </a:ext>
            </a:extLst>
          </p:cNvPr>
          <p:cNvSpPr/>
          <p:nvPr/>
        </p:nvSpPr>
        <p:spPr>
          <a:xfrm>
            <a:off x="4696519" y="886955"/>
            <a:ext cx="3133779" cy="707886"/>
          </a:xfrm>
          <a:prstGeom prst="rect">
            <a:avLst/>
          </a:prstGeom>
        </p:spPr>
        <p:txBody>
          <a:bodyPr wrap="square">
            <a:spAutoFit/>
          </a:bodyPr>
          <a:lstStyle/>
          <a:p>
            <a:pPr lvl="0"/>
            <a:r>
              <a:rPr lang="en-GB" sz="1000" b="1" dirty="0">
                <a:latin typeface="Calibri" charset="0"/>
                <a:ea typeface="Calibri" charset="0"/>
                <a:cs typeface="Calibri" charset="0"/>
              </a:rPr>
              <a:t>Science Platforms</a:t>
            </a:r>
            <a:r>
              <a:rPr lang="en-GB" sz="1000" dirty="0">
                <a:latin typeface="Calibri" charset="0"/>
                <a:ea typeface="Calibri" charset="0"/>
                <a:cs typeface="Calibri" charset="0"/>
              </a:rPr>
              <a:t>:</a:t>
            </a:r>
          </a:p>
          <a:p>
            <a:pPr lvl="0"/>
            <a:r>
              <a:rPr lang="en-GB" sz="1000" dirty="0">
                <a:latin typeface="Calibri" charset="0"/>
                <a:ea typeface="Calibri" charset="0"/>
                <a:cs typeface="Calibri" charset="0"/>
              </a:rPr>
              <a:t>Flexible science platforms to enable the open data analysis tailored by and for each facility as well as a global one for transversal workflows.</a:t>
            </a:r>
          </a:p>
        </p:txBody>
      </p:sp>
      <p:cxnSp>
        <p:nvCxnSpPr>
          <p:cNvPr id="23" name="Connecteur droit 22">
            <a:extLst>
              <a:ext uri="{FF2B5EF4-FFF2-40B4-BE49-F238E27FC236}">
                <a16:creationId xmlns:a16="http://schemas.microsoft.com/office/drawing/2014/main" id="{209C981A-F923-F045-82A7-5AE94210EB0F}"/>
              </a:ext>
            </a:extLst>
          </p:cNvPr>
          <p:cNvCxnSpPr>
            <a:cxnSpLocks/>
          </p:cNvCxnSpPr>
          <p:nvPr/>
        </p:nvCxnSpPr>
        <p:spPr>
          <a:xfrm flipH="1" flipV="1">
            <a:off x="5061857" y="1594841"/>
            <a:ext cx="210952" cy="48471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Titolo 4">
            <a:extLst>
              <a:ext uri="{FF2B5EF4-FFF2-40B4-BE49-F238E27FC236}">
                <a16:creationId xmlns:a16="http://schemas.microsoft.com/office/drawing/2014/main" id="{03B4F4F7-BB12-0449-8E71-FACB8C07A166}"/>
              </a:ext>
            </a:extLst>
          </p:cNvPr>
          <p:cNvSpPr txBox="1">
            <a:spLocks/>
          </p:cNvSpPr>
          <p:nvPr/>
        </p:nvSpPr>
        <p:spPr>
          <a:xfrm>
            <a:off x="1843311" y="58732"/>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it-IT" sz="2800" b="1" dirty="0">
                <a:latin typeface="+mn-lt"/>
              </a:rPr>
              <a:t>ESCAPE work </a:t>
            </a:r>
            <a:r>
              <a:rPr lang="it-IT" sz="2800" b="1" dirty="0" err="1">
                <a:latin typeface="+mn-lt"/>
              </a:rPr>
              <a:t>programme</a:t>
            </a:r>
            <a:r>
              <a:rPr lang="it-IT" sz="2800" b="1" dirty="0">
                <a:latin typeface="+mn-lt"/>
              </a:rPr>
              <a:t> </a:t>
            </a:r>
            <a:r>
              <a:rPr lang="it-IT" sz="2800" b="1" dirty="0" err="1">
                <a:latin typeface="+mn-lt"/>
              </a:rPr>
              <a:t>aimed</a:t>
            </a:r>
            <a:r>
              <a:rPr lang="it-IT" sz="2800" b="1" dirty="0">
                <a:latin typeface="+mn-lt"/>
              </a:rPr>
              <a:t> </a:t>
            </a:r>
            <a:r>
              <a:rPr lang="it-IT" sz="2800" b="1" dirty="0" err="1">
                <a:latin typeface="+mn-lt"/>
              </a:rPr>
              <a:t>at</a:t>
            </a:r>
            <a:r>
              <a:rPr lang="it-IT" sz="2800" b="1" dirty="0">
                <a:latin typeface="+mn-lt"/>
              </a:rPr>
              <a:t> building a </a:t>
            </a:r>
          </a:p>
          <a:p>
            <a:r>
              <a:rPr lang="it-IT" sz="2800" b="1" dirty="0">
                <a:latin typeface="+mn-lt"/>
              </a:rPr>
              <a:t>domain-</a:t>
            </a:r>
            <a:r>
              <a:rPr lang="it-IT" sz="2800" b="1" dirty="0" err="1">
                <a:latin typeface="+mn-lt"/>
              </a:rPr>
              <a:t>based</a:t>
            </a:r>
            <a:r>
              <a:rPr lang="it-IT" sz="2800" b="1" dirty="0">
                <a:latin typeface="+mn-lt"/>
              </a:rPr>
              <a:t> </a:t>
            </a:r>
            <a:r>
              <a:rPr lang="it-IT" sz="2800" b="1" dirty="0" err="1">
                <a:latin typeface="+mn-lt"/>
              </a:rPr>
              <a:t>implemetation</a:t>
            </a:r>
            <a:r>
              <a:rPr lang="it-IT" sz="2800" b="1" dirty="0">
                <a:latin typeface="+mn-lt"/>
              </a:rPr>
              <a:t> of EOSC</a:t>
            </a:r>
          </a:p>
          <a:p>
            <a:endParaRPr lang="it-IT" sz="2800" b="1" dirty="0">
              <a:latin typeface="+mn-lt"/>
            </a:endParaRPr>
          </a:p>
        </p:txBody>
      </p:sp>
    </p:spTree>
    <p:extLst>
      <p:ext uri="{BB962C8B-B14F-4D97-AF65-F5344CB8AC3E}">
        <p14:creationId xmlns:p14="http://schemas.microsoft.com/office/powerpoint/2010/main" val="100750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2A7AE24-EE3D-364F-9AF4-1E4DAD7B76DF}"/>
              </a:ext>
            </a:extLst>
          </p:cNvPr>
          <p:cNvSpPr>
            <a:spLocks noGrp="1"/>
          </p:cNvSpPr>
          <p:nvPr>
            <p:ph type="sldNum" sz="quarter" idx="12"/>
          </p:nvPr>
        </p:nvSpPr>
        <p:spPr/>
        <p:txBody>
          <a:bodyPr/>
          <a:lstStyle/>
          <a:p>
            <a:fld id="{345175DA-277F-B548-B500-1BF71FE23091}" type="slidenum">
              <a:rPr lang="it-IT" smtClean="0"/>
              <a:pPr/>
              <a:t>9</a:t>
            </a:fld>
            <a:endParaRPr lang="it-IT"/>
          </a:p>
        </p:txBody>
      </p:sp>
      <p:sp>
        <p:nvSpPr>
          <p:cNvPr id="4" name="Title 3">
            <a:extLst>
              <a:ext uri="{FF2B5EF4-FFF2-40B4-BE49-F238E27FC236}">
                <a16:creationId xmlns:a16="http://schemas.microsoft.com/office/drawing/2014/main" id="{A7953799-8E41-564B-B586-28EC3A981B76}"/>
              </a:ext>
            </a:extLst>
          </p:cNvPr>
          <p:cNvSpPr txBox="1">
            <a:spLocks/>
          </p:cNvSpPr>
          <p:nvPr/>
        </p:nvSpPr>
        <p:spPr>
          <a:xfrm>
            <a:off x="1843311" y="272698"/>
            <a:ext cx="10069029" cy="994833"/>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latin typeface="+mn-lt"/>
              </a:rPr>
              <a:t>High Level Key project results</a:t>
            </a:r>
          </a:p>
        </p:txBody>
      </p:sp>
      <p:sp>
        <p:nvSpPr>
          <p:cNvPr id="5" name="Content Placeholder 4">
            <a:extLst>
              <a:ext uri="{FF2B5EF4-FFF2-40B4-BE49-F238E27FC236}">
                <a16:creationId xmlns:a16="http://schemas.microsoft.com/office/drawing/2014/main" id="{E21823A6-E6AD-844A-9BBA-A7CAC08F10E2}"/>
              </a:ext>
            </a:extLst>
          </p:cNvPr>
          <p:cNvSpPr txBox="1">
            <a:spLocks/>
          </p:cNvSpPr>
          <p:nvPr/>
        </p:nvSpPr>
        <p:spPr>
          <a:xfrm>
            <a:off x="914400" y="1372503"/>
            <a:ext cx="11150621" cy="482951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SzPct val="100000"/>
              <a:buFontTx/>
              <a:buBlip>
                <a:blip r:embed="rId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1700" b="1" dirty="0">
                <a:solidFill>
                  <a:srgbClr val="044C9F"/>
                </a:solidFill>
              </a:rPr>
              <a:t> </a:t>
            </a:r>
            <a:r>
              <a:rPr lang="en-GB" sz="1900" dirty="0">
                <a:solidFill>
                  <a:srgbClr val="044C9F"/>
                </a:solidFill>
              </a:rPr>
              <a:t>Prototyped a full Exabyte-scale Data Management (Storage, Transfer and Access) Service with common AAI framework for distributed scientific computing; </a:t>
            </a:r>
          </a:p>
          <a:p>
            <a:pPr lvl="1">
              <a:lnSpc>
                <a:spcPct val="120000"/>
              </a:lnSpc>
              <a:spcBef>
                <a:spcPts val="0"/>
              </a:spcBef>
              <a:buFont typeface="Wingdings" pitchFamily="2" charset="2"/>
              <a:buChar char="§"/>
            </a:pPr>
            <a:r>
              <a:rPr lang="en-GB" sz="1700" dirty="0">
                <a:solidFill>
                  <a:srgbClr val="044C9F"/>
                </a:solidFill>
              </a:rPr>
              <a:t>validated by ESFRIs through Data Challenges</a:t>
            </a:r>
          </a:p>
          <a:p>
            <a:pPr>
              <a:lnSpc>
                <a:spcPct val="120000"/>
              </a:lnSpc>
              <a:spcBef>
                <a:spcPts val="400"/>
              </a:spcBef>
            </a:pPr>
            <a:r>
              <a:rPr lang="en-GB" sz="1900" dirty="0">
                <a:solidFill>
                  <a:srgbClr val="044C9F"/>
                </a:solidFill>
              </a:rPr>
              <a:t> Developed a catalogue to publish digital scientific products of ESCAPE communities; </a:t>
            </a:r>
          </a:p>
          <a:p>
            <a:pPr lvl="1">
              <a:lnSpc>
                <a:spcPct val="120000"/>
              </a:lnSpc>
              <a:spcBef>
                <a:spcPts val="0"/>
              </a:spcBef>
              <a:buFont typeface="Arial" panose="020B0604020202020204" pitchFamily="34" charset="0"/>
              <a:buChar char="•"/>
            </a:pPr>
            <a:r>
              <a:rPr lang="en-GB" sz="1700" dirty="0">
                <a:solidFill>
                  <a:srgbClr val="044C9F"/>
                </a:solidFill>
              </a:rPr>
              <a:t>onboarded into EOSC portal</a:t>
            </a:r>
          </a:p>
          <a:p>
            <a:pPr>
              <a:lnSpc>
                <a:spcPct val="120000"/>
              </a:lnSpc>
              <a:spcBef>
                <a:spcPts val="400"/>
              </a:spcBef>
            </a:pPr>
            <a:r>
              <a:rPr lang="en-GB" sz="1900" dirty="0">
                <a:solidFill>
                  <a:srgbClr val="044C9F"/>
                </a:solidFill>
              </a:rPr>
              <a:t> Developed interoperability standards for astronomical data services </a:t>
            </a:r>
            <a:r>
              <a:rPr lang="en-US" sz="1900" dirty="0">
                <a:solidFill>
                  <a:srgbClr val="044C9F"/>
                </a:solidFill>
              </a:rPr>
              <a:t>as well as</a:t>
            </a:r>
            <a:r>
              <a:rPr lang="fr-FR" sz="1900" dirty="0">
                <a:solidFill>
                  <a:srgbClr val="044C9F"/>
                </a:solidFill>
              </a:rPr>
              <a:t> </a:t>
            </a:r>
            <a:r>
              <a:rPr lang="fr-FR" sz="1900" dirty="0" err="1">
                <a:solidFill>
                  <a:srgbClr val="044C9F"/>
                </a:solidFill>
              </a:rPr>
              <a:t>tools</a:t>
            </a:r>
            <a:r>
              <a:rPr lang="fr-FR" sz="1900" dirty="0">
                <a:solidFill>
                  <a:srgbClr val="044C9F"/>
                </a:solidFill>
              </a:rPr>
              <a:t> and services </a:t>
            </a:r>
            <a:r>
              <a:rPr lang="fr-FR" sz="1900" dirty="0" err="1">
                <a:solidFill>
                  <a:srgbClr val="044C9F"/>
                </a:solidFill>
              </a:rPr>
              <a:t>based</a:t>
            </a:r>
            <a:r>
              <a:rPr lang="fr-FR" sz="1900" dirty="0">
                <a:solidFill>
                  <a:srgbClr val="044C9F"/>
                </a:solidFill>
              </a:rPr>
              <a:t> on IVOA standards</a:t>
            </a:r>
            <a:r>
              <a:rPr lang="fr-FR" sz="1900" b="1" dirty="0">
                <a:solidFill>
                  <a:srgbClr val="044C9F"/>
                </a:solidFill>
              </a:rPr>
              <a:t> </a:t>
            </a:r>
            <a:endParaRPr lang="en-GB" sz="1900" dirty="0">
              <a:solidFill>
                <a:srgbClr val="044C9F"/>
              </a:solidFill>
            </a:endParaRPr>
          </a:p>
          <a:p>
            <a:pPr lvl="1">
              <a:lnSpc>
                <a:spcPct val="120000"/>
              </a:lnSpc>
              <a:spcBef>
                <a:spcPts val="0"/>
              </a:spcBef>
              <a:buFont typeface="Arial" panose="020B0604020202020204" pitchFamily="34" charset="0"/>
              <a:buChar char="•"/>
            </a:pPr>
            <a:r>
              <a:rPr lang="en-GB" sz="1700" dirty="0">
                <a:solidFill>
                  <a:srgbClr val="044C9F"/>
                </a:solidFill>
              </a:rPr>
              <a:t>VO services prepared to be integrated with EOSC </a:t>
            </a:r>
          </a:p>
          <a:p>
            <a:pPr>
              <a:lnSpc>
                <a:spcPct val="120000"/>
              </a:lnSpc>
              <a:spcBef>
                <a:spcPts val="400"/>
              </a:spcBef>
            </a:pPr>
            <a:r>
              <a:rPr lang="en-GB" sz="1900" dirty="0">
                <a:solidFill>
                  <a:srgbClr val="044C9F"/>
                </a:solidFill>
              </a:rPr>
              <a:t> Produced a reusable analysis toolkit for integrating diverse service offerings, and a </a:t>
            </a:r>
            <a:r>
              <a:rPr lang="en-GB" sz="1900" i="1" dirty="0">
                <a:solidFill>
                  <a:srgbClr val="044C9F"/>
                </a:solidFill>
              </a:rPr>
              <a:t>Virtual Research Environment </a:t>
            </a:r>
            <a:r>
              <a:rPr lang="en-GB" sz="1900" dirty="0">
                <a:solidFill>
                  <a:srgbClr val="044C9F"/>
                </a:solidFill>
              </a:rPr>
              <a:t>prototype that integrates ESCAPE services</a:t>
            </a:r>
          </a:p>
          <a:p>
            <a:pPr lvl="1">
              <a:lnSpc>
                <a:spcPct val="120000"/>
              </a:lnSpc>
              <a:spcBef>
                <a:spcPts val="0"/>
              </a:spcBef>
              <a:buFont typeface="Arial" panose="020B0604020202020204" pitchFamily="34" charset="0"/>
              <a:buChar char="•"/>
            </a:pPr>
            <a:r>
              <a:rPr lang="en-GB" sz="1700" dirty="0">
                <a:solidFill>
                  <a:srgbClr val="044C9F"/>
                </a:solidFill>
              </a:rPr>
              <a:t>A number of RI’s using tools in their analysis frameworks</a:t>
            </a:r>
          </a:p>
          <a:p>
            <a:pPr>
              <a:lnSpc>
                <a:spcPct val="120000"/>
              </a:lnSpc>
              <a:spcBef>
                <a:spcPts val="400"/>
              </a:spcBef>
            </a:pPr>
            <a:r>
              <a:rPr lang="en-GB" sz="1900" dirty="0">
                <a:solidFill>
                  <a:srgbClr val="044C9F"/>
                </a:solidFill>
              </a:rPr>
              <a:t> Developed and produced training materials/schemes, and ran a number of highly successful schools and workshops</a:t>
            </a:r>
          </a:p>
          <a:p>
            <a:pPr>
              <a:lnSpc>
                <a:spcPct val="120000"/>
              </a:lnSpc>
              <a:spcBef>
                <a:spcPts val="400"/>
              </a:spcBef>
            </a:pPr>
            <a:r>
              <a:rPr lang="en-GB" sz="1900" dirty="0">
                <a:solidFill>
                  <a:srgbClr val="044C9F"/>
                </a:solidFill>
              </a:rPr>
              <a:t> Several Citizen Science projects built upon ESCAPE developments, and attracted significant interest/involvement</a:t>
            </a:r>
          </a:p>
          <a:p>
            <a:pPr>
              <a:lnSpc>
                <a:spcPct val="120000"/>
              </a:lnSpc>
              <a:spcBef>
                <a:spcPts val="400"/>
              </a:spcBef>
            </a:pPr>
            <a:r>
              <a:rPr lang="en-GB" sz="1900" dirty="0">
                <a:solidFill>
                  <a:srgbClr val="044C9F"/>
                </a:solidFill>
              </a:rPr>
              <a:t> Dark Matter and Extreme Universe Science Projects as demonstrations of Open Science in ESCAPE </a:t>
            </a:r>
          </a:p>
          <a:p>
            <a:pPr lvl="1">
              <a:lnSpc>
                <a:spcPct val="120000"/>
              </a:lnSpc>
              <a:spcBef>
                <a:spcPts val="0"/>
              </a:spcBef>
              <a:buFont typeface="Arial" panose="020B0604020202020204" pitchFamily="34" charset="0"/>
              <a:buChar char="•"/>
            </a:pPr>
            <a:r>
              <a:rPr lang="en-GB" sz="1700" dirty="0">
                <a:solidFill>
                  <a:srgbClr val="044C9F"/>
                </a:solidFill>
              </a:rPr>
              <a:t>and integration with EOSC platform through EOSC-Future</a:t>
            </a:r>
          </a:p>
          <a:p>
            <a:endParaRPr lang="en-GB" sz="1600" dirty="0">
              <a:solidFill>
                <a:srgbClr val="044C9F"/>
              </a:solidFill>
            </a:endParaRPr>
          </a:p>
          <a:p>
            <a:endParaRPr lang="en-GB" sz="1600" dirty="0">
              <a:solidFill>
                <a:srgbClr val="044C9F"/>
              </a:solidFill>
            </a:endParaRPr>
          </a:p>
        </p:txBody>
      </p:sp>
      <p:sp>
        <p:nvSpPr>
          <p:cNvPr id="7" name="Espace réservé du pied de page 2">
            <a:extLst>
              <a:ext uri="{FF2B5EF4-FFF2-40B4-BE49-F238E27FC236}">
                <a16:creationId xmlns:a16="http://schemas.microsoft.com/office/drawing/2014/main" id="{FD222D51-F8DA-6F4F-A44E-C4EF5A72F8FC}"/>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8" name="Espace réservé de la date 1">
            <a:extLst>
              <a:ext uri="{FF2B5EF4-FFF2-40B4-BE49-F238E27FC236}">
                <a16:creationId xmlns:a16="http://schemas.microsoft.com/office/drawing/2014/main" id="{0C0E535C-C525-CA40-9B5D-063DBF9D7B79}"/>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solidFill>
                  <a:prstClr val="white"/>
                </a:solidFill>
                <a:latin typeface="Calibri" panose="020F0502020204030204"/>
              </a:rPr>
              <a:t>08</a:t>
            </a: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/05/2023</a:t>
            </a:r>
          </a:p>
        </p:txBody>
      </p:sp>
    </p:spTree>
    <p:extLst>
      <p:ext uri="{BB962C8B-B14F-4D97-AF65-F5344CB8AC3E}">
        <p14:creationId xmlns:p14="http://schemas.microsoft.com/office/powerpoint/2010/main" val="723752822"/>
      </p:ext>
    </p:extLst>
  </p:cSld>
  <p:clrMapOvr>
    <a:masterClrMapping/>
  </p:clrMapOvr>
</p:sld>
</file>

<file path=ppt/theme/theme1.xml><?xml version="1.0" encoding="utf-8"?>
<a:theme xmlns:a="http://schemas.openxmlformats.org/drawingml/2006/main" name="Master slid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 id="{54DA08B1-08B8-D64A-BEB6-3A14DF16D9BF}" vid="{B91F2F48-C348-3945-841E-BD1B15A5CCF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 slide</Template>
  <TotalTime>16137</TotalTime>
  <Words>3062</Words>
  <Application>Microsoft Macintosh PowerPoint</Application>
  <PresentationFormat>Grand écran</PresentationFormat>
  <Paragraphs>415</Paragraphs>
  <Slides>31</Slides>
  <Notes>3</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31</vt:i4>
      </vt:variant>
    </vt:vector>
  </HeadingPairs>
  <TitlesOfParts>
    <vt:vector size="43" baseType="lpstr">
      <vt:lpstr>Akzidenz-Grotesk BQ</vt:lpstr>
      <vt:lpstr>Arial</vt:lpstr>
      <vt:lpstr>Calibri</vt:lpstr>
      <vt:lpstr>Calibri Light</vt:lpstr>
      <vt:lpstr>Corbel</vt:lpstr>
      <vt:lpstr>Helvetica Neue</vt:lpstr>
      <vt:lpstr>Roboto</vt:lpstr>
      <vt:lpstr>Roboto Medium</vt:lpstr>
      <vt:lpstr>Times New Roman</vt:lpstr>
      <vt:lpstr>Wingdings</vt:lpstr>
      <vt:lpstr>Master slide</vt:lpstr>
      <vt:lpstr>Thème Office</vt:lpstr>
      <vt:lpstr> The ESCAPE Collaboration</vt:lpstr>
      <vt:lpstr>Rationale for ESCAPE</vt:lpstr>
      <vt:lpstr>Présentation PowerPoint</vt:lpstr>
      <vt:lpstr>Présentation PowerPoint</vt:lpstr>
      <vt:lpstr>ESCAPE: Astronomy and Particle Physics ESFRIs</vt:lpstr>
      <vt:lpstr>Common challenges</vt:lpstr>
      <vt:lpstr>ESCAPE H2020 consortium</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Broader synergies with other research clusters</vt:lpstr>
      <vt:lpstr>Science Clusters</vt:lpstr>
      <vt:lpstr>Présentation PowerPoint</vt:lpstr>
      <vt:lpstr>Présentation PowerPoint</vt:lpstr>
      <vt:lpstr>Présentation PowerPoint</vt:lpstr>
      <vt:lpstr>Présentation PowerPoint</vt:lpstr>
      <vt:lpstr>Présentation PowerPoint</vt:lpstr>
      <vt:lpstr>Présentation PowerPoint</vt:lpstr>
      <vt:lpstr>A work plan for the future of the Science Clusters </vt:lpstr>
      <vt:lpstr>HORIZON EUROPE</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 Schillaci</dc:creator>
  <cp:lastModifiedBy>Microsoft Office User</cp:lastModifiedBy>
  <cp:revision>242</cp:revision>
  <cp:lastPrinted>2023-04-27T11:29:57Z</cp:lastPrinted>
  <dcterms:created xsi:type="dcterms:W3CDTF">2020-09-17T09:10:54Z</dcterms:created>
  <dcterms:modified xsi:type="dcterms:W3CDTF">2023-08-31T09:18:01Z</dcterms:modified>
</cp:coreProperties>
</file>